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5" r:id="rId13"/>
    <p:sldId id="266" r:id="rId14"/>
    <p:sldId id="267" r:id="rId15"/>
    <p:sldId id="268" r:id="rId16"/>
    <p:sldId id="269" r:id="rId17"/>
    <p:sldId id="270" r:id="rId18"/>
    <p:sldId id="271" r:id="rId19"/>
    <p:sldId id="272" r:id="rId20"/>
    <p:sldId id="274" r:id="rId21"/>
    <p:sldId id="273" r:id="rId22"/>
  </p:sldIdLst>
  <p:sldSz cx="9144000" cy="6858000" type="screen4x3"/>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97" autoAdjust="0"/>
    <p:restoredTop sz="93683" autoAdjust="0"/>
  </p:normalViewPr>
  <p:slideViewPr>
    <p:cSldViewPr snapToGrid="0" snapToObjects="1">
      <p:cViewPr varScale="1">
        <p:scale>
          <a:sx n="109" d="100"/>
          <a:sy n="109" d="100"/>
        </p:scale>
        <p:origin x="217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6688" y="0"/>
            <a:ext cx="3041650" cy="465138"/>
          </a:xfrm>
          <a:prstGeom prst="rect">
            <a:avLst/>
          </a:prstGeom>
        </p:spPr>
        <p:txBody>
          <a:bodyPr vert="horz" lIns="91440" tIns="45720" rIns="91440" bIns="45720" rtlCol="0"/>
          <a:lstStyle>
            <a:lvl1pPr algn="r">
              <a:defRPr sz="1200"/>
            </a:lvl1pPr>
          </a:lstStyle>
          <a:p>
            <a:fld id="{E3746667-FDE8-5541-A0A2-C1EE97A51284}" type="datetimeFigureOut">
              <a:rPr lang="en-US" smtClean="0"/>
              <a:t>6/10/2014</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9600"/>
            <a:ext cx="5616575" cy="41878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200"/>
            <a:ext cx="304165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6688" y="8839200"/>
            <a:ext cx="3041650" cy="465138"/>
          </a:xfrm>
          <a:prstGeom prst="rect">
            <a:avLst/>
          </a:prstGeom>
        </p:spPr>
        <p:txBody>
          <a:bodyPr vert="horz" lIns="91440" tIns="45720" rIns="91440" bIns="45720" rtlCol="0" anchor="b"/>
          <a:lstStyle>
            <a:lvl1pPr algn="r">
              <a:defRPr sz="1200"/>
            </a:lvl1pPr>
          </a:lstStyle>
          <a:p>
            <a:fld id="{E415432F-E693-F546-812B-B913AFBA9616}" type="slidenum">
              <a:rPr lang="en-US" smtClean="0"/>
              <a:t>‹#›</a:t>
            </a:fld>
            <a:endParaRPr lang="en-US"/>
          </a:p>
        </p:txBody>
      </p:sp>
    </p:spTree>
    <p:extLst>
      <p:ext uri="{BB962C8B-B14F-4D97-AF65-F5344CB8AC3E}">
        <p14:creationId xmlns:p14="http://schemas.microsoft.com/office/powerpoint/2010/main" val="13011155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ahoepartners.com/pages/assessment.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tahoepartners.com/pages/assessment.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tahoepartners.com/index.php/enterprise-collaboration-strategy-ready-fire-ai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page – to be configured as a section (as opposed to modal or page with separate URL). Only this section displays until “I make them” or “IT makes us” selection is submitted.</a:t>
            </a:r>
            <a:endParaRPr lang="en-US" dirty="0" smtClean="0"/>
          </a:p>
          <a:p>
            <a:endParaRPr lang="en-US" dirty="0" smtClean="0"/>
          </a:p>
          <a:p>
            <a:r>
              <a:rPr lang="en-US" dirty="0" smtClean="0"/>
              <a:t>On selection of “They love it!” – dynamically</a:t>
            </a:r>
            <a:r>
              <a:rPr lang="en-US" baseline="0" dirty="0" smtClean="0"/>
              <a:t> display message – Congratulations! You are part of the 1%. But if you’re not quite sure, make another selection and continue to read the story. Include graphic element or treatment for visual appeal and interest.</a:t>
            </a:r>
          </a:p>
          <a:p>
            <a:endParaRPr lang="en-US" baseline="0" dirty="0" smtClean="0"/>
          </a:p>
          <a:p>
            <a:r>
              <a:rPr lang="en-US" baseline="0" dirty="0" smtClean="0"/>
              <a:t>Once click of “I make them” or “IT makes us”, modal is suppressed and does not display again within the browser being used, unless user hard clears browser data.</a:t>
            </a:r>
          </a:p>
          <a:p>
            <a:endParaRPr lang="en-US" baseline="0" dirty="0" smtClean="0"/>
          </a:p>
          <a:p>
            <a:r>
              <a:rPr lang="en-US" baseline="0" dirty="0" smtClean="0"/>
              <a:t>Request for option to directly send users to one path or the other (as though the selection had already been made) – for example, with email blast, targeted promotional material.</a:t>
            </a:r>
          </a:p>
          <a:p>
            <a:endParaRPr lang="en-US" baseline="0" dirty="0" smtClean="0"/>
          </a:p>
          <a:p>
            <a:r>
              <a:rPr lang="en-US" baseline="0" dirty="0" smtClean="0"/>
              <a:t>***</a:t>
            </a:r>
          </a:p>
          <a:p>
            <a:r>
              <a:rPr lang="en-US" baseline="0" dirty="0" smtClean="0"/>
              <a:t>For context, site entry points include:</a:t>
            </a:r>
          </a:p>
          <a:p>
            <a:pPr marL="228600" indent="-228600">
              <a:buAutoNum type="arabicParenR"/>
            </a:pPr>
            <a:r>
              <a:rPr lang="en-US" baseline="0" dirty="0" smtClean="0"/>
              <a:t>Direct click – received URL from sales or an outside source, bookmark</a:t>
            </a:r>
          </a:p>
          <a:p>
            <a:pPr marL="228600" indent="-228600">
              <a:buAutoNum type="arabicParenR"/>
            </a:pPr>
            <a:r>
              <a:rPr lang="en-US" baseline="0" dirty="0" smtClean="0"/>
              <a:t>Referral traffic (blog, email blast)</a:t>
            </a:r>
          </a:p>
          <a:p>
            <a:pPr marL="228600" indent="-228600">
              <a:buAutoNum type="arabicParenR"/>
            </a:pPr>
            <a:r>
              <a:rPr lang="en-US" baseline="0" dirty="0" smtClean="0"/>
              <a:t>Public site service offering (Workforce Productivity, Roadmap – review with Mike D.)</a:t>
            </a:r>
          </a:p>
          <a:p>
            <a:pPr marL="228600" indent="-228600">
              <a:buAutoNum type="arabicParenR"/>
            </a:pPr>
            <a:r>
              <a:rPr lang="en-US" baseline="0" dirty="0" smtClean="0"/>
              <a:t>Social  posts</a:t>
            </a:r>
          </a:p>
          <a:p>
            <a:pPr marL="228600" indent="-228600">
              <a:buAutoNum type="arabicParenR"/>
            </a:pPr>
            <a:r>
              <a:rPr lang="en-US" baseline="0" dirty="0" smtClean="0"/>
              <a:t>Organic search</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a:t>
            </a:fld>
            <a:endParaRPr lang="en-US"/>
          </a:p>
        </p:txBody>
      </p:sp>
    </p:spTree>
    <p:extLst>
      <p:ext uri="{BB962C8B-B14F-4D97-AF65-F5344CB8AC3E}">
        <p14:creationId xmlns:p14="http://schemas.microsoft.com/office/powerpoint/2010/main" val="246703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share capability. </a:t>
            </a:r>
          </a:p>
          <a:p>
            <a:pPr lvl="0"/>
            <a:r>
              <a:rPr lang="en-US" sz="1200" kern="1200" baseline="0" dirty="0" smtClean="0">
                <a:solidFill>
                  <a:schemeClr val="tx1"/>
                </a:solidFill>
                <a:effectLst/>
                <a:latin typeface="+mn-lt"/>
                <a:ea typeface="+mn-ea"/>
                <a:cs typeface="+mn-cs"/>
              </a:rPr>
              <a:t>Reduce roadmap to just a few sections – What We Deliver, How We Do It, What We Look At. </a:t>
            </a:r>
          </a:p>
          <a:p>
            <a:pPr lvl="0"/>
            <a:r>
              <a:rPr lang="en-US" sz="1200" kern="1200" baseline="0" dirty="0" smtClean="0">
                <a:solidFill>
                  <a:schemeClr val="tx1"/>
                </a:solidFill>
                <a:effectLst/>
                <a:latin typeface="+mn-lt"/>
                <a:ea typeface="+mn-ea"/>
                <a:cs typeface="+mn-cs"/>
              </a:rPr>
              <a:t>Display embedded within the page through one to two panels or a slide share with two frames. Interactivity not required.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Streamline content; assess options for “mobile friendliness” (Christie / Melanie work with Creative Team)</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10</a:t>
            </a:fld>
            <a:endParaRPr lang="en-US"/>
          </a:p>
        </p:txBody>
      </p:sp>
    </p:spTree>
    <p:extLst>
      <p:ext uri="{BB962C8B-B14F-4D97-AF65-F5344CB8AC3E}">
        <p14:creationId xmlns:p14="http://schemas.microsoft.com/office/powerpoint/2010/main" val="973319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share capability. </a:t>
            </a:r>
          </a:p>
          <a:p>
            <a:pPr lvl="0"/>
            <a:r>
              <a:rPr lang="en-US" sz="1200" kern="1200" baseline="0" dirty="0" smtClean="0">
                <a:solidFill>
                  <a:schemeClr val="tx1"/>
                </a:solidFill>
                <a:effectLst/>
                <a:latin typeface="+mn-lt"/>
                <a:ea typeface="+mn-ea"/>
                <a:cs typeface="+mn-cs"/>
              </a:rPr>
              <a:t>Reduce roadmap to just a few sections – What We Deliver, How We Do It, What We Look At. </a:t>
            </a:r>
          </a:p>
          <a:p>
            <a:pPr lvl="0"/>
            <a:r>
              <a:rPr lang="en-US" sz="1200" kern="1200" baseline="0" dirty="0" smtClean="0">
                <a:solidFill>
                  <a:schemeClr val="tx1"/>
                </a:solidFill>
                <a:effectLst/>
                <a:latin typeface="+mn-lt"/>
                <a:ea typeface="+mn-ea"/>
                <a:cs typeface="+mn-cs"/>
              </a:rPr>
              <a:t>Display embedded within the page through one to two panels or a slide share with two frames. Interactivity not required.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Streamline content; assess options for “mobile friendliness” (Christie / Melanie work with Creative Team)</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11</a:t>
            </a:fld>
            <a:endParaRPr lang="en-US"/>
          </a:p>
        </p:txBody>
      </p:sp>
    </p:spTree>
    <p:extLst>
      <p:ext uri="{BB962C8B-B14F-4D97-AF65-F5344CB8AC3E}">
        <p14:creationId xmlns:p14="http://schemas.microsoft.com/office/powerpoint/2010/main" val="1905711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click to</a:t>
            </a:r>
            <a:r>
              <a:rPr lang="en-US" baseline="0" dirty="0" smtClean="0"/>
              <a:t> access a blog article, the URL for the selected article opens in a new window / browser tab. </a:t>
            </a:r>
          </a:p>
          <a:p>
            <a:r>
              <a:rPr lang="en-US" baseline="0" dirty="0" smtClean="0"/>
              <a:t/>
            </a:r>
            <a:br>
              <a:rPr lang="en-US" baseline="0" dirty="0" smtClean="0"/>
            </a:br>
            <a:r>
              <a:rPr lang="en-US" baseline="0" dirty="0" smtClean="0"/>
              <a:t>Strategy &amp; Roadmap blog article URL: </a:t>
            </a:r>
          </a:p>
          <a:p>
            <a:r>
              <a:rPr lang="en-US" dirty="0" smtClean="0"/>
              <a:t>http://blog.tahoepartners.com/index.php/enterprise-collaboration-strategy-and-roadmap/</a:t>
            </a:r>
          </a:p>
          <a:p>
            <a:endParaRPr lang="en-US" baseline="0" dirty="0" smtClean="0"/>
          </a:p>
          <a:p>
            <a:r>
              <a:rPr lang="en-US" baseline="0" dirty="0" smtClean="0"/>
              <a:t>Collaboration Obstacles blog article URL: </a:t>
            </a:r>
          </a:p>
          <a:p>
            <a:r>
              <a:rPr lang="en-US" b="0" baseline="0" dirty="0" smtClean="0"/>
              <a:t>http://blog.tahoepartners.com/index.php/enterprise-collaboration-obstacles-breaking-down-organizational-silos/</a:t>
            </a:r>
          </a:p>
          <a:p>
            <a:endParaRPr lang="en-US" b="0" baseline="0" dirty="0" smtClean="0"/>
          </a:p>
          <a:p>
            <a:r>
              <a:rPr lang="en-US" b="0" baseline="0" dirty="0" smtClean="0"/>
              <a:t>Collaboration UX, Resilient Design URL: </a:t>
            </a:r>
          </a:p>
          <a:p>
            <a:r>
              <a:rPr lang="en-US" b="0" baseline="0" dirty="0" smtClean="0"/>
              <a:t>http://blog.tahoepartners.com/index.php/enterprise-collaboration-user-experience-and-change-resilient-design/</a:t>
            </a:r>
          </a:p>
          <a:p>
            <a:endParaRPr lang="en-US" b="0" baseline="0" dirty="0" smtClean="0"/>
          </a:p>
          <a:p>
            <a:r>
              <a:rPr lang="en-US" b="0" baseline="0" dirty="0" smtClean="0"/>
              <a:t>Require ability to add / change blog articles over time.</a:t>
            </a:r>
          </a:p>
          <a:p>
            <a:endParaRPr lang="en-US" b="0" baseline="0" dirty="0" smtClean="0"/>
          </a:p>
          <a:p>
            <a:r>
              <a:rPr lang="en-US" b="0" baseline="0" dirty="0" smtClean="0"/>
              <a:t>Subscribe functionality – see notes with slide #7.</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12</a:t>
            </a:fld>
            <a:endParaRPr lang="en-US"/>
          </a:p>
        </p:txBody>
      </p:sp>
    </p:spTree>
    <p:extLst>
      <p:ext uri="{BB962C8B-B14F-4D97-AF65-F5344CB8AC3E}">
        <p14:creationId xmlns:p14="http://schemas.microsoft.com/office/powerpoint/2010/main" val="176376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Distinguish</a:t>
            </a:r>
            <a:r>
              <a:rPr lang="en-US" baseline="0" dirty="0" smtClean="0"/>
              <a:t> roadmap clients from implementation clients. Use image area to convey (for example – with an icon)? Roadmap clients – Reyes, Hollister.</a:t>
            </a:r>
            <a:endParaRPr lang="en-US" dirty="0" smtClean="0"/>
          </a:p>
          <a:p>
            <a:endParaRPr lang="en-US" dirty="0" smtClean="0"/>
          </a:p>
          <a:p>
            <a:r>
              <a:rPr lang="en-US" dirty="0" smtClean="0"/>
              <a:t>On click to view a case</a:t>
            </a:r>
            <a:r>
              <a:rPr lang="en-US" baseline="0" dirty="0" smtClean="0"/>
              <a:t> study, a modal opens and displays details about the selected study.</a:t>
            </a:r>
          </a:p>
          <a:p>
            <a:endParaRPr lang="en-US" baseline="0" dirty="0" smtClean="0"/>
          </a:p>
          <a:p>
            <a:r>
              <a:rPr lang="en-US" baseline="0" dirty="0" smtClean="0"/>
              <a:t>Visually distinguish clients for which Tahoe Partners produced a roadmap (1</a:t>
            </a:r>
            <a:r>
              <a:rPr lang="en-US" baseline="30000" dirty="0" smtClean="0"/>
              <a:t>st</a:t>
            </a:r>
            <a:r>
              <a:rPr lang="en-US" baseline="0" dirty="0" smtClean="0"/>
              <a:t> step) and those with which TP worked to implement from a roadmap (2</a:t>
            </a:r>
            <a:r>
              <a:rPr lang="en-US" baseline="30000" dirty="0" smtClean="0"/>
              <a:t>nd</a:t>
            </a:r>
            <a:r>
              <a:rPr lang="en-US" baseline="0" dirty="0" smtClean="0"/>
              <a:t> step – derive business value from road map). Roadmap produced for: Reyes, Hollister, Protective</a:t>
            </a:r>
          </a:p>
          <a:p>
            <a:endParaRPr lang="en-US" baseline="0" dirty="0" smtClean="0"/>
          </a:p>
          <a:p>
            <a:r>
              <a:rPr lang="en-US" baseline="0" dirty="0" smtClean="0"/>
              <a:t>Concern with 6 – 7 pieces being a lot for mobile (vertical scroll). </a:t>
            </a:r>
          </a:p>
          <a:p>
            <a:endParaRPr lang="en-US" baseline="0" dirty="0" smtClean="0"/>
          </a:p>
        </p:txBody>
      </p:sp>
      <p:sp>
        <p:nvSpPr>
          <p:cNvPr id="4" name="Slide Number Placeholder 3"/>
          <p:cNvSpPr>
            <a:spLocks noGrp="1"/>
          </p:cNvSpPr>
          <p:nvPr>
            <p:ph type="sldNum" sz="quarter" idx="10"/>
          </p:nvPr>
        </p:nvSpPr>
        <p:spPr/>
        <p:txBody>
          <a:bodyPr/>
          <a:lstStyle/>
          <a:p>
            <a:fld id="{E415432F-E693-F546-812B-B913AFBA9616}" type="slidenum">
              <a:rPr lang="en-US" smtClean="0"/>
              <a:t>13</a:t>
            </a:fld>
            <a:endParaRPr lang="en-US"/>
          </a:p>
        </p:txBody>
      </p:sp>
    </p:spTree>
    <p:extLst>
      <p:ext uri="{BB962C8B-B14F-4D97-AF65-F5344CB8AC3E}">
        <p14:creationId xmlns:p14="http://schemas.microsoft.com/office/powerpoint/2010/main" val="1428660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DETAIL (LIGHTBOX)</a:t>
            </a:r>
            <a:r>
              <a:rPr lang="en-US" baseline="0" dirty="0" smtClean="0"/>
              <a:t> </a:t>
            </a:r>
            <a:r>
              <a:rPr lang="en-US" dirty="0" smtClean="0"/>
              <a:t>CUSTOM DEVELOPMENT </a:t>
            </a:r>
          </a:p>
          <a:p>
            <a:endParaRPr lang="en-US" dirty="0" smtClean="0"/>
          </a:p>
          <a:p>
            <a:r>
              <a:rPr lang="en-US" baseline="0" dirty="0" smtClean="0"/>
              <a:t>On close of the modal, user is returned to main page.</a:t>
            </a:r>
          </a:p>
          <a:p>
            <a:endParaRPr lang="en-US" baseline="0" dirty="0" smtClean="0"/>
          </a:p>
          <a:p>
            <a:r>
              <a:rPr lang="en-US" baseline="0" dirty="0" smtClean="0"/>
              <a:t>Text for Hollister:</a:t>
            </a:r>
          </a:p>
          <a:p>
            <a:pPr marL="171450" indent="-171450">
              <a:buFont typeface="Arial" panose="020B0604020202020204" pitchFamily="34" charset="0"/>
              <a:buChar char="•"/>
            </a:pPr>
            <a:r>
              <a:rPr lang="en-US" baseline="0" dirty="0" smtClean="0"/>
              <a:t>15 global departments interviewed</a:t>
            </a:r>
          </a:p>
          <a:p>
            <a:pPr marL="171450" indent="-171450">
              <a:buFont typeface="Arial" panose="020B0604020202020204" pitchFamily="34" charset="0"/>
              <a:buChar char="•"/>
            </a:pPr>
            <a:r>
              <a:rPr lang="en-US" baseline="0" dirty="0" smtClean="0"/>
              <a:t>4,500 users</a:t>
            </a:r>
          </a:p>
          <a:p>
            <a:pPr marL="171450" indent="-171450">
              <a:buFont typeface="Arial" panose="020B0604020202020204" pitchFamily="34" charset="0"/>
              <a:buChar char="•"/>
            </a:pPr>
            <a:r>
              <a:rPr lang="en-US" baseline="0" dirty="0" smtClean="0"/>
              <a:t>50+ interview participants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A multi-year roadmap for this global organization will lead to a common collaboration environment. Early priorities included a redesigned intranet, multi-lingual, personalization, social, content governance and robust search.</a:t>
            </a:r>
            <a:br>
              <a:rPr lang="en-US" baseline="0" dirty="0" smtClean="0"/>
            </a:br>
            <a:endParaRPr lang="en-US" baseline="0" dirty="0" smtClean="0"/>
          </a:p>
          <a:p>
            <a:r>
              <a:rPr lang="en-US" baseline="0" dirty="0" smtClean="0"/>
              <a:t>Text for Huron:</a:t>
            </a:r>
          </a:p>
          <a:p>
            <a:pPr marL="171450" indent="-171450">
              <a:buFont typeface="Arial" panose="020B0604020202020204" pitchFamily="34" charset="0"/>
              <a:buChar char="•"/>
            </a:pPr>
            <a:r>
              <a:rPr lang="en-US" baseline="0" dirty="0" smtClean="0"/>
              <a:t>86% increased usage</a:t>
            </a:r>
          </a:p>
          <a:p>
            <a:pPr marL="171450" indent="-171450">
              <a:buFont typeface="Arial" panose="020B0604020202020204" pitchFamily="34" charset="0"/>
              <a:buChar char="•"/>
            </a:pPr>
            <a:r>
              <a:rPr lang="en-US" baseline="0" dirty="0" smtClean="0"/>
              <a:t>300% increase in content contributors</a:t>
            </a:r>
          </a:p>
          <a:p>
            <a:pPr marL="171450" indent="-171450">
              <a:buFont typeface="Arial" panose="020B0604020202020204" pitchFamily="34" charset="0"/>
              <a:buChar cha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This $700 M professional services firm sough to increase adoption of its intranet and, as a result, workforce productivity. Nielsen Normal recognized this intranet as one of the ten best of the year.</a:t>
            </a:r>
          </a:p>
          <a:p>
            <a:pPr marL="0" indent="0">
              <a:buFont typeface="Arial" panose="020B0604020202020204" pitchFamily="34" charset="0"/>
              <a:buNone/>
            </a:pPr>
            <a:endParaRPr lang="en-US" baseline="0" dirty="0" smtClean="0"/>
          </a:p>
          <a:p>
            <a:r>
              <a:rPr lang="en-US" baseline="0" dirty="0" smtClean="0"/>
              <a:t>Text for Navistar:</a:t>
            </a:r>
          </a:p>
          <a:p>
            <a:pPr marL="171450" indent="-171450">
              <a:buFont typeface="Arial" panose="020B0604020202020204" pitchFamily="34" charset="0"/>
              <a:buChar char="•"/>
            </a:pPr>
            <a:r>
              <a:rPr lang="en-US" baseline="0" dirty="0" smtClean="0"/>
              <a:t>1,800 new ideas</a:t>
            </a:r>
          </a:p>
          <a:p>
            <a:pPr marL="171450" indent="-171450">
              <a:buFont typeface="Arial" panose="020B0604020202020204" pitchFamily="34" charset="0"/>
              <a:buChar char="•"/>
            </a:pPr>
            <a:r>
              <a:rPr lang="en-US" baseline="0" dirty="0" smtClean="0"/>
              <a:t>5.3 MM in savings in 1</a:t>
            </a:r>
            <a:r>
              <a:rPr lang="en-US" baseline="30000" dirty="0" smtClean="0"/>
              <a:t>st</a:t>
            </a:r>
            <a:r>
              <a:rPr lang="en-US" baseline="0" dirty="0" smtClean="0"/>
              <a:t> 6 months</a:t>
            </a:r>
          </a:p>
          <a:p>
            <a:pPr marL="0" indent="0">
              <a:buFont typeface="Arial" panose="020B0604020202020204" pitchFamily="34" charset="0"/>
              <a:buNone/>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$13 B global manufacturer sought to foster communication through social business across its 14,000 employees. Finding internal experts quickly and cultivating employee ideas that drive bottom line results were high priority objectives.</a:t>
            </a:r>
          </a:p>
          <a:p>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14</a:t>
            </a:fld>
            <a:endParaRPr lang="en-US"/>
          </a:p>
        </p:txBody>
      </p:sp>
    </p:spTree>
    <p:extLst>
      <p:ext uri="{BB962C8B-B14F-4D97-AF65-F5344CB8AC3E}">
        <p14:creationId xmlns:p14="http://schemas.microsoft.com/office/powerpoint/2010/main" val="481952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 DETAIL (LIGHTBOX)</a:t>
            </a:r>
            <a:r>
              <a:rPr lang="en-US" baseline="0" dirty="0" smtClean="0"/>
              <a:t> </a:t>
            </a:r>
            <a:r>
              <a:rPr lang="en-US" dirty="0" smtClean="0"/>
              <a:t>CUSTOM DEVELOPMENT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User has ability to select</a:t>
            </a:r>
            <a:r>
              <a:rPr lang="en-US" baseline="0" dirty="0" smtClean="0"/>
              <a:t> to </a:t>
            </a:r>
            <a:r>
              <a:rPr lang="en-US" dirty="0" smtClean="0"/>
              <a:t>view another</a:t>
            </a:r>
            <a:r>
              <a:rPr lang="en-US" baseline="0" dirty="0" smtClean="0"/>
              <a:t> portfolio piece.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15</a:t>
            </a:fld>
            <a:endParaRPr lang="en-US"/>
          </a:p>
        </p:txBody>
      </p:sp>
    </p:spTree>
    <p:extLst>
      <p:ext uri="{BB962C8B-B14F-4D97-AF65-F5344CB8AC3E}">
        <p14:creationId xmlns:p14="http://schemas.microsoft.com/office/powerpoint/2010/main" val="4166716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CTAs</a:t>
            </a:r>
            <a:r>
              <a:rPr lang="en-US" sz="1200" kern="1200" baseline="0" dirty="0" smtClean="0">
                <a:solidFill>
                  <a:schemeClr val="tx1"/>
                </a:solidFill>
                <a:effectLst/>
                <a:latin typeface="+mn-lt"/>
                <a:ea typeface="+mn-ea"/>
                <a:cs typeface="+mn-cs"/>
              </a:rPr>
              <a:t> displayed vary by persona type (IT Owner, Business Owner). </a:t>
            </a:r>
          </a:p>
          <a:p>
            <a:pPr lvl="0"/>
            <a:r>
              <a:rPr lang="en-US" sz="1200" kern="1200" baseline="0" dirty="0" smtClean="0">
                <a:solidFill>
                  <a:schemeClr val="tx1"/>
                </a:solidFill>
                <a:effectLst/>
                <a:latin typeface="+mn-lt"/>
                <a:ea typeface="+mn-ea"/>
                <a:cs typeface="+mn-cs"/>
              </a:rPr>
              <a:t>IT Owner - SP 2013 Assessment and Download Report</a:t>
            </a:r>
          </a:p>
          <a:p>
            <a:pPr lvl="0"/>
            <a:r>
              <a:rPr lang="en-US" sz="1200" kern="1200" baseline="0" dirty="0" smtClean="0">
                <a:solidFill>
                  <a:schemeClr val="tx1"/>
                </a:solidFill>
                <a:effectLst/>
                <a:latin typeface="+mn-lt"/>
                <a:ea typeface="+mn-ea"/>
                <a:cs typeface="+mn-cs"/>
              </a:rPr>
              <a:t>Business Owner – EC Maturity and Download White Paper</a:t>
            </a:r>
          </a:p>
          <a:p>
            <a:pPr lvl="0"/>
            <a:endParaRPr lang="en-US" sz="1200" kern="1200" baseline="0" dirty="0" smtClean="0">
              <a:solidFill>
                <a:schemeClr val="tx1"/>
              </a:solidFill>
              <a:effectLst/>
              <a:latin typeface="+mn-lt"/>
              <a:ea typeface="+mn-ea"/>
              <a:cs typeface="+mn-cs"/>
            </a:endParaRPr>
          </a:p>
          <a:p>
            <a:r>
              <a:rPr lang="en-US" sz="1200" baseline="0" dirty="0" smtClean="0"/>
              <a:t>On click to take the SP 2013 assessment, a new browser window / tab opens and user is taken to: </a:t>
            </a:r>
            <a:r>
              <a:rPr lang="en-US" sz="1200" u="sng" kern="1200" dirty="0" smtClean="0">
                <a:solidFill>
                  <a:schemeClr val="tx1"/>
                </a:solidFill>
                <a:effectLst/>
                <a:latin typeface="+mn-lt"/>
                <a:ea typeface="+mn-ea"/>
                <a:cs typeface="+mn-cs"/>
                <a:hlinkClick r:id="rId3"/>
              </a:rPr>
              <a:t>http://www.tahoepartners.com/pages/assessment.aspx</a:t>
            </a:r>
            <a:endParaRPr lang="en-US" sz="1200" u="sng" kern="120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On click to download the SP 2013 assessment, the user is prompted to provide an email address and the report document is automatically emailed to that address.  </a:t>
            </a:r>
          </a:p>
          <a:p>
            <a:endParaRPr lang="en-US" sz="1200" u="none" kern="1200" baseline="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OPEN: Confirm approach to take to provide email prompt and confirmation to the user that the request has been received, email is </a:t>
            </a:r>
            <a:r>
              <a:rPr lang="en-US" sz="1200" u="none" kern="1200" baseline="0" smtClean="0">
                <a:solidFill>
                  <a:schemeClr val="tx1"/>
                </a:solidFill>
                <a:effectLst/>
                <a:latin typeface="+mn-lt"/>
                <a:ea typeface="+mn-ea"/>
                <a:cs typeface="+mn-cs"/>
              </a:rPr>
              <a:t>on it’s way.</a:t>
            </a:r>
            <a:endParaRPr lang="en-US" sz="1200" u="none"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baseline="0" dirty="0" smtClean="0"/>
              <a:t>On click to take the EC Maturity assessment, a new browser window / tab opens and user is taken to: URL TBD (not yet live) </a:t>
            </a:r>
            <a:endParaRPr lang="en-US" sz="1200" u="sng"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effectLst/>
                <a:latin typeface="+mn-lt"/>
                <a:ea typeface="+mn-ea"/>
                <a:cs typeface="+mn-cs"/>
              </a:rPr>
              <a:t>On click to download the EC white paper, file download / prompt and/or email with white paper attached.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effectLst/>
                <a:latin typeface="+mn-lt"/>
                <a:ea typeface="+mn-ea"/>
                <a:cs typeface="+mn-cs"/>
              </a:rPr>
              <a:t>Need to confirm how email will be captured (in screen, through modal) and where / if it will be stored. (Christie work with Mike 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Following</a:t>
            </a:r>
            <a:r>
              <a:rPr lang="en-US" sz="1200" kern="1200" baseline="0" dirty="0" smtClean="0">
                <a:solidFill>
                  <a:schemeClr val="tx1"/>
                </a:solidFill>
                <a:effectLst/>
                <a:latin typeface="+mn-lt"/>
                <a:ea typeface="+mn-ea"/>
                <a:cs typeface="+mn-cs"/>
              </a:rPr>
              <a:t> launch, consider </a:t>
            </a:r>
            <a:r>
              <a:rPr lang="en-US" sz="1200" kern="1200" dirty="0" smtClean="0">
                <a:solidFill>
                  <a:schemeClr val="tx1"/>
                </a:solidFill>
                <a:effectLst/>
                <a:latin typeface="+mn-lt"/>
                <a:ea typeface="+mn-ea"/>
                <a:cs typeface="+mn-cs"/>
              </a:rPr>
              <a:t>A/B Test </a:t>
            </a:r>
            <a:r>
              <a:rPr lang="en-US" sz="1200" kern="1200" baseline="0" dirty="0" smtClean="0">
                <a:solidFill>
                  <a:schemeClr val="tx1"/>
                </a:solidFill>
                <a:effectLst/>
                <a:latin typeface="+mn-lt"/>
                <a:ea typeface="+mn-ea"/>
                <a:cs typeface="+mn-cs"/>
              </a:rPr>
              <a:t>to confirm:</a:t>
            </a:r>
          </a:p>
          <a:p>
            <a:pPr marL="171450" lvl="0" indent="-171450">
              <a:buFontTx/>
              <a:buChar char="-"/>
            </a:pPr>
            <a:r>
              <a:rPr lang="en-US" sz="1200" kern="1200" baseline="0" dirty="0" smtClean="0">
                <a:solidFill>
                  <a:schemeClr val="tx1"/>
                </a:solidFill>
                <a:effectLst/>
                <a:latin typeface="+mn-lt"/>
                <a:ea typeface="+mn-ea"/>
                <a:cs typeface="+mn-cs"/>
              </a:rPr>
              <a:t>how IT owners respond to the SP 2013 CTAs vs EC Maturity CTAs. </a:t>
            </a:r>
          </a:p>
          <a:p>
            <a:pPr marL="171450" lvl="0" indent="-171450">
              <a:buFontTx/>
              <a:buChar char="-"/>
            </a:pPr>
            <a:r>
              <a:rPr lang="en-US" sz="1200" kern="1200" baseline="0" dirty="0" smtClean="0">
                <a:solidFill>
                  <a:schemeClr val="tx1"/>
                </a:solidFill>
                <a:effectLst/>
                <a:latin typeface="+mn-lt"/>
                <a:ea typeface="+mn-ea"/>
                <a:cs typeface="+mn-cs"/>
              </a:rPr>
              <a:t>impact of alternate positions.</a:t>
            </a:r>
          </a:p>
          <a:p>
            <a:pPr marL="171450" lvl="0" indent="-171450">
              <a:buFontTx/>
              <a:buChar char="-"/>
            </a:pPr>
            <a:r>
              <a:rPr lang="en-US" sz="1200" kern="1200" baseline="0" dirty="0" smtClean="0">
                <a:solidFill>
                  <a:schemeClr val="tx1"/>
                </a:solidFill>
                <a:effectLst/>
                <a:latin typeface="+mn-lt"/>
                <a:ea typeface="+mn-ea"/>
                <a:cs typeface="+mn-cs"/>
              </a:rPr>
              <a:t>EC Maturity Assessment with NE report</a:t>
            </a:r>
          </a:p>
        </p:txBody>
      </p:sp>
      <p:sp>
        <p:nvSpPr>
          <p:cNvPr id="4" name="Slide Number Placeholder 3"/>
          <p:cNvSpPr>
            <a:spLocks noGrp="1"/>
          </p:cNvSpPr>
          <p:nvPr>
            <p:ph type="sldNum" sz="quarter" idx="10"/>
          </p:nvPr>
        </p:nvSpPr>
        <p:spPr/>
        <p:txBody>
          <a:bodyPr/>
          <a:lstStyle/>
          <a:p>
            <a:fld id="{E415432F-E693-F546-812B-B913AFBA9616}" type="slidenum">
              <a:rPr lang="en-US" smtClean="0"/>
              <a:t>16</a:t>
            </a:fld>
            <a:endParaRPr lang="en-US"/>
          </a:p>
        </p:txBody>
      </p:sp>
    </p:spTree>
    <p:extLst>
      <p:ext uri="{BB962C8B-B14F-4D97-AF65-F5344CB8AC3E}">
        <p14:creationId xmlns:p14="http://schemas.microsoft.com/office/powerpoint/2010/main" val="421206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Social media reference at bottom of the page – Twitter, LinkedIn, G+, blog.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To where does form data submit / store?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including:</a:t>
            </a:r>
            <a:endParaRPr lang="en-US" sz="1200" kern="1200" dirty="0" smtClean="0">
              <a:solidFill>
                <a:schemeClr val="tx1"/>
              </a:solidFill>
              <a:effectLst/>
              <a:latin typeface="+mn-lt"/>
              <a:ea typeface="+mn-ea"/>
              <a:cs typeface="+mn-cs"/>
            </a:endParaRPr>
          </a:p>
          <a:p>
            <a:pPr marL="171450" indent="-171450">
              <a:buFontTx/>
              <a:buChar char="-"/>
            </a:pPr>
            <a:r>
              <a:rPr lang="en-US" sz="1200" kern="1200" baseline="0" dirty="0" smtClean="0">
                <a:solidFill>
                  <a:schemeClr val="tx1"/>
                </a:solidFill>
                <a:effectLst/>
                <a:latin typeface="+mn-lt"/>
                <a:ea typeface="+mn-ea"/>
                <a:cs typeface="+mn-cs"/>
              </a:rPr>
              <a:t>(External to site, but as part of overall effort) links to EC microsite from other Tahoe Partners digital properties (SP 2013 / EC maturity assessments, Tahoe public site, blog). Yes – positioning (rhetorical and physical TBD).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18</a:t>
            </a:fld>
            <a:endParaRPr lang="en-US"/>
          </a:p>
        </p:txBody>
      </p:sp>
    </p:spTree>
    <p:extLst>
      <p:ext uri="{BB962C8B-B14F-4D97-AF65-F5344CB8AC3E}">
        <p14:creationId xmlns:p14="http://schemas.microsoft.com/office/powerpoint/2010/main" val="416907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Theme: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http://tahoepartnerssolutions.com/dev/bs/</a:t>
            </a:r>
          </a:p>
          <a:p>
            <a:r>
              <a:rPr lang="en-US" baseline="0" dirty="0" smtClean="0"/>
              <a:t> </a:t>
            </a:r>
          </a:p>
          <a:p>
            <a:endParaRPr lang="en-US" baseline="0" dirty="0" smtClean="0"/>
          </a:p>
          <a:p>
            <a:r>
              <a:rPr lang="en-US" baseline="0" dirty="0" smtClean="0"/>
              <a:t>SharePoint Self-Assessment displays if IT owner.</a:t>
            </a:r>
          </a:p>
          <a:p>
            <a:r>
              <a:rPr lang="en-US" baseline="0" dirty="0" smtClean="0"/>
              <a:t>EC Maturity Self-Assessment displays if Business owner.</a:t>
            </a:r>
          </a:p>
          <a:p>
            <a:r>
              <a:rPr lang="en-US" baseline="0" dirty="0" smtClean="0"/>
              <a:t>What displays if anonymous visitor (persona unknown; for example – arrived through organic search)?</a:t>
            </a:r>
          </a:p>
          <a:p>
            <a:endParaRPr lang="en-US" baseline="0" dirty="0" smtClean="0"/>
          </a:p>
          <a:p>
            <a:r>
              <a:rPr lang="en-US" baseline="0" dirty="0" smtClean="0"/>
              <a:t>On click to take assessment, user is taken to assessment URL.</a:t>
            </a:r>
          </a:p>
          <a:p>
            <a:r>
              <a:rPr lang="en-US" baseline="0" dirty="0" smtClean="0"/>
              <a:t>SP 2013 assessment - </a:t>
            </a:r>
            <a:r>
              <a:rPr lang="en-US" sz="1200" u="sng" kern="1200" dirty="0" smtClean="0">
                <a:solidFill>
                  <a:schemeClr val="tx1"/>
                </a:solidFill>
                <a:effectLst/>
                <a:latin typeface="+mn-lt"/>
                <a:ea typeface="+mn-ea"/>
                <a:cs typeface="+mn-cs"/>
                <a:hlinkClick r:id="rId3"/>
              </a:rPr>
              <a:t>http://www.tahoepartners.com/pages/assessment.aspx</a:t>
            </a:r>
            <a:endParaRPr lang="en-US" baseline="0" dirty="0" smtClean="0"/>
          </a:p>
          <a:p>
            <a:r>
              <a:rPr lang="en-US" baseline="0" dirty="0" smtClean="0"/>
              <a:t>EC Maturity assessment – TBD (not live yet)</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2</a:t>
            </a:fld>
            <a:endParaRPr lang="en-US"/>
          </a:p>
        </p:txBody>
      </p:sp>
    </p:spTree>
    <p:extLst>
      <p:ext uri="{BB962C8B-B14F-4D97-AF65-F5344CB8AC3E}">
        <p14:creationId xmlns:p14="http://schemas.microsoft.com/office/powerpoint/2010/main" val="163483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existing pie chart with mobile-friendly</a:t>
            </a:r>
            <a:r>
              <a:rPr lang="en-US" baseline="0" dirty="0" smtClean="0"/>
              <a:t> graphic that leverages the statistics to communicate that 60% of SharePoint Enterprise Collaboration stalled or did not meet expectations. For example, can show a chart that combines the 6% and 34% “success slices” into 40% – with a label like “Achieved all of our goals or just about there.” And then shows slices for:</a:t>
            </a:r>
          </a:p>
          <a:p>
            <a:endParaRPr lang="en-US" baseline="0" dirty="0" smtClean="0"/>
          </a:p>
          <a:p>
            <a:pPr marL="171450" indent="-171450">
              <a:buFontTx/>
              <a:buChar char="-"/>
            </a:pPr>
            <a:r>
              <a:rPr lang="en-US" baseline="0" dirty="0" smtClean="0"/>
              <a:t>Not a success – 7%</a:t>
            </a:r>
          </a:p>
          <a:p>
            <a:pPr marL="171450" indent="-171450">
              <a:buFontTx/>
              <a:buChar char="-"/>
            </a:pPr>
            <a:r>
              <a:rPr lang="en-US" baseline="0" dirty="0" smtClean="0"/>
              <a:t>Struggled to meet expectations – 26%</a:t>
            </a:r>
          </a:p>
          <a:p>
            <a:pPr marL="171450" indent="-171450">
              <a:buFontTx/>
              <a:buChar char="-"/>
            </a:pPr>
            <a:r>
              <a:rPr lang="en-US" baseline="0" dirty="0" smtClean="0"/>
              <a:t>Doing the job, but progress has stalled – 28%</a:t>
            </a:r>
          </a:p>
          <a:p>
            <a:pPr marL="171450" indent="-171450">
              <a:buFontTx/>
              <a:buChar char="-"/>
            </a:pPr>
            <a:endParaRPr lang="en-US" baseline="0" dirty="0" smtClean="0"/>
          </a:p>
          <a:p>
            <a:pPr marL="0" indent="0">
              <a:buFontTx/>
              <a:buNone/>
            </a:pPr>
            <a:r>
              <a:rPr lang="en-US" baseline="0" dirty="0" smtClean="0"/>
              <a:t>If chart is used, need to confirm number (do not currently sum to 100) and add title like “How’s Your SharePoint Project Going?”</a:t>
            </a:r>
          </a:p>
          <a:p>
            <a:pPr marL="0" indent="0">
              <a:buFontTx/>
              <a:buNone/>
            </a:pPr>
            <a:endParaRPr lang="en-US" baseline="0" dirty="0" smtClean="0"/>
          </a:p>
          <a:p>
            <a:pPr marL="0" indent="0">
              <a:buFontTx/>
              <a:buNone/>
            </a:pPr>
            <a:r>
              <a:rPr lang="en-US" baseline="0" dirty="0" smtClean="0"/>
              <a:t>Alternatively, can look to use our SharePoint 2013 report, manipulate as needed. </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3</a:t>
            </a:fld>
            <a:endParaRPr lang="en-US"/>
          </a:p>
        </p:txBody>
      </p:sp>
    </p:spTree>
    <p:extLst>
      <p:ext uri="{BB962C8B-B14F-4D97-AF65-F5344CB8AC3E}">
        <p14:creationId xmlns:p14="http://schemas.microsoft.com/office/powerpoint/2010/main" val="30500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Imagery</a:t>
            </a:r>
            <a:r>
              <a:rPr lang="en-US" baseline="0" dirty="0" smtClean="0"/>
              <a:t> that communicates “scapegoat”.</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4</a:t>
            </a:fld>
            <a:endParaRPr lang="en-US"/>
          </a:p>
        </p:txBody>
      </p:sp>
    </p:spTree>
    <p:extLst>
      <p:ext uri="{BB962C8B-B14F-4D97-AF65-F5344CB8AC3E}">
        <p14:creationId xmlns:p14="http://schemas.microsoft.com/office/powerpoint/2010/main" val="283866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Imagery that resonates with the topics of </a:t>
            </a:r>
            <a:r>
              <a:rPr lang="en-US" baseline="0" dirty="0" err="1" smtClean="0"/>
              <a:t>millennials</a:t>
            </a:r>
            <a:r>
              <a:rPr lang="en-US" baseline="0" dirty="0" smtClean="0"/>
              <a:t> and social and mobile technology. </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5</a:t>
            </a:fld>
            <a:endParaRPr lang="en-US"/>
          </a:p>
        </p:txBody>
      </p:sp>
    </p:spTree>
    <p:extLst>
      <p:ext uri="{BB962C8B-B14F-4D97-AF65-F5344CB8AC3E}">
        <p14:creationId xmlns:p14="http://schemas.microsoft.com/office/powerpoint/2010/main" val="77347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click to</a:t>
            </a:r>
            <a:r>
              <a:rPr lang="en-US" baseline="0" dirty="0" smtClean="0"/>
              <a:t> access a blog article, the URL for the selected article opens in a new window / browser tab. </a:t>
            </a:r>
          </a:p>
          <a:p>
            <a:r>
              <a:rPr lang="en-US" baseline="0" dirty="0" smtClean="0"/>
              <a:t/>
            </a:r>
            <a:br>
              <a:rPr lang="en-US" baseline="0" dirty="0" smtClean="0"/>
            </a:br>
            <a:r>
              <a:rPr lang="en-US" baseline="0" dirty="0" err="1" smtClean="0"/>
              <a:t>Millennials</a:t>
            </a:r>
            <a:r>
              <a:rPr lang="en-US" baseline="0" dirty="0" smtClean="0"/>
              <a:t> blog article URL: </a:t>
            </a:r>
          </a:p>
          <a:p>
            <a:r>
              <a:rPr lang="en-US" dirty="0" smtClean="0"/>
              <a:t>http://blog.tahoepartners.com/index.php/career-development-millennials-nowenterprise-next-generation/</a:t>
            </a:r>
          </a:p>
          <a:p>
            <a:endParaRPr lang="en-US" baseline="0" dirty="0" smtClean="0"/>
          </a:p>
          <a:p>
            <a:r>
              <a:rPr lang="en-US" baseline="0" dirty="0" smtClean="0"/>
              <a:t>Knowledge Worker blog article URL: </a:t>
            </a:r>
          </a:p>
          <a:p>
            <a:r>
              <a:rPr lang="en-US" baseline="0" dirty="0" smtClean="0"/>
              <a:t>http://blog.tahoepartners.com/index.php/future-knowledge-worker-nowenterprise/</a:t>
            </a:r>
          </a:p>
          <a:p>
            <a:endParaRPr lang="en-US" baseline="0" dirty="0" smtClean="0"/>
          </a:p>
          <a:p>
            <a:r>
              <a:rPr lang="en-US" baseline="0" dirty="0" smtClean="0"/>
              <a:t>Goodbye Intranet blog article URL:</a:t>
            </a:r>
          </a:p>
          <a:p>
            <a:r>
              <a:rPr lang="en-US" baseline="0" dirty="0" smtClean="0"/>
              <a:t>http://blog.tahoepartners.com/index.php/intranets-say-hello-nowenterprise/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Require ability to add / change blog articles over time. Will start with two, may add further articles overtime (scrolling through more than 2 may be a lot for mobile).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415432F-E693-F546-812B-B913AFBA9616}" type="slidenum">
              <a:rPr lang="en-US" smtClean="0"/>
              <a:t>6</a:t>
            </a:fld>
            <a:endParaRPr lang="en-US"/>
          </a:p>
        </p:txBody>
      </p:sp>
    </p:spTree>
    <p:extLst>
      <p:ext uri="{BB962C8B-B14F-4D97-AF65-F5344CB8AC3E}">
        <p14:creationId xmlns:p14="http://schemas.microsoft.com/office/powerpoint/2010/main" val="217047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BLOG</a:t>
            </a:r>
            <a:r>
              <a:rPr lang="en-US" baseline="0" dirty="0" smtClean="0"/>
              <a:t> SUBSCRIPTION </a:t>
            </a:r>
            <a:r>
              <a:rPr lang="en-US" dirty="0" smtClean="0"/>
              <a:t>(LIGHTBOX)</a:t>
            </a:r>
            <a:r>
              <a:rPr lang="en-US" baseline="0" dirty="0" smtClean="0"/>
              <a:t> </a:t>
            </a:r>
            <a:r>
              <a:rPr lang="en-US" dirty="0" smtClean="0"/>
              <a:t>CUSTOM DEVELOPMENT </a:t>
            </a:r>
          </a:p>
          <a:p>
            <a:endParaRPr lang="en-US" dirty="0" smtClean="0"/>
          </a:p>
          <a:p>
            <a:r>
              <a:rPr lang="en-US" baseline="0" dirty="0" smtClean="0"/>
              <a:t>On close of the modal, user is returned to main page.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“Subscribe</a:t>
            </a:r>
            <a:r>
              <a:rPr lang="en-US" baseline="0" dirty="0" smtClean="0"/>
              <a:t> to blog” CTA – consider </a:t>
            </a:r>
            <a:r>
              <a:rPr lang="en-US" dirty="0" smtClean="0"/>
              <a:t>use of option similar to Jetpack plug-in</a:t>
            </a:r>
            <a:r>
              <a:rPr lang="en-US" baseline="0" dirty="0" smtClean="0"/>
              <a:t> used for WordPress blog. Collect email within modal or within screen. (Christie work with Mike 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modal, can we also optionally collect FN, LN, company and interest(s) – SharePoint, Workforce Productivity, Customer Engagement, Healthcare [multi-select allowed / checkboxes]. Only email would be required. Default SharePoint to checked.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On click to subscribe,</a:t>
            </a:r>
            <a:r>
              <a:rPr lang="en-US" baseline="0" dirty="0" smtClean="0"/>
              <a:t> combine / store email address in WordPress.  </a:t>
            </a:r>
          </a:p>
        </p:txBody>
      </p:sp>
      <p:sp>
        <p:nvSpPr>
          <p:cNvPr id="4" name="Slide Number Placeholder 3"/>
          <p:cNvSpPr>
            <a:spLocks noGrp="1"/>
          </p:cNvSpPr>
          <p:nvPr>
            <p:ph type="sldNum" sz="quarter" idx="10"/>
          </p:nvPr>
        </p:nvSpPr>
        <p:spPr/>
        <p:txBody>
          <a:bodyPr/>
          <a:lstStyle/>
          <a:p>
            <a:fld id="{E415432F-E693-F546-812B-B913AFBA9616}" type="slidenum">
              <a:rPr lang="en-US" smtClean="0"/>
              <a:t>7</a:t>
            </a:fld>
            <a:endParaRPr lang="en-US"/>
          </a:p>
        </p:txBody>
      </p:sp>
    </p:spTree>
    <p:extLst>
      <p:ext uri="{BB962C8B-B14F-4D97-AF65-F5344CB8AC3E}">
        <p14:creationId xmlns:p14="http://schemas.microsoft.com/office/powerpoint/2010/main" val="27604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“Read how</a:t>
            </a:r>
            <a:r>
              <a:rPr lang="en-US" baseline="0" dirty="0" smtClean="0"/>
              <a:t> one client did it.” - </a:t>
            </a:r>
            <a:r>
              <a:rPr lang="en-US" dirty="0" smtClean="0"/>
              <a:t>links </a:t>
            </a:r>
            <a:r>
              <a:rPr lang="en-US" sz="1200" b="0" kern="1200" dirty="0" smtClean="0">
                <a:solidFill>
                  <a:schemeClr val="tx1"/>
                </a:solidFill>
                <a:effectLst/>
                <a:latin typeface="+mn-lt"/>
                <a:ea typeface="+mn-ea"/>
                <a:cs typeface="+mn-cs"/>
              </a:rPr>
              <a:t>to </a:t>
            </a:r>
            <a:r>
              <a:rPr lang="en-US" sz="1200" u="none" strike="noStrike" kern="1200" dirty="0" smtClean="0">
                <a:solidFill>
                  <a:schemeClr val="tx1"/>
                </a:solidFill>
                <a:effectLst/>
                <a:latin typeface="+mn-lt"/>
                <a:ea typeface="+mn-ea"/>
                <a:cs typeface="+mn-cs"/>
                <a:hlinkClick r:id="rId3" tooltip="No Enterprise Collaboration Strategy? Ready, Fire, Aim!"/>
              </a:rPr>
              <a:t>No Enterprise Collaboration Strategy? Ready, Fire, Aim!</a:t>
            </a:r>
            <a:r>
              <a:rPr lang="en-US" sz="1200" u="none" strike="noStrike" kern="1200" dirty="0" smtClean="0">
                <a:solidFill>
                  <a:schemeClr val="tx1"/>
                </a:solidFill>
                <a:effectLst/>
                <a:latin typeface="+mn-lt"/>
                <a:ea typeface="+mn-ea"/>
                <a:cs typeface="+mn-cs"/>
              </a:rPr>
              <a:t> blog article: http://blog.tahoepartners.com/index.php/enterprise-collaboration-strategy-ready-fire-aim/</a:t>
            </a:r>
          </a:p>
          <a:p>
            <a:endParaRPr lang="en-US" sz="1200" u="none" strike="noStrike" kern="1200" dirty="0" smtClean="0">
              <a:solidFill>
                <a:schemeClr val="tx1"/>
              </a:solidFill>
              <a:effectLst/>
              <a:latin typeface="+mn-lt"/>
              <a:ea typeface="+mn-ea"/>
              <a:cs typeface="+mn-cs"/>
            </a:endParaRPr>
          </a:p>
          <a:p>
            <a:r>
              <a:rPr lang="en-US" dirty="0" smtClean="0"/>
              <a:t>On click to</a:t>
            </a:r>
            <a:r>
              <a:rPr lang="en-US" baseline="0" dirty="0" smtClean="0"/>
              <a:t> access the blog article, the URL for the selected article opens in a new window / browser tab. </a:t>
            </a:r>
            <a:endParaRPr lang="en-US"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8</a:t>
            </a:fld>
            <a:endParaRPr lang="en-US"/>
          </a:p>
        </p:txBody>
      </p:sp>
    </p:spTree>
    <p:extLst>
      <p:ext uri="{BB962C8B-B14F-4D97-AF65-F5344CB8AC3E}">
        <p14:creationId xmlns:p14="http://schemas.microsoft.com/office/powerpoint/2010/main" val="195865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9</a:t>
            </a:fld>
            <a:endParaRPr lang="en-US"/>
          </a:p>
        </p:txBody>
      </p:sp>
    </p:spTree>
    <p:extLst>
      <p:ext uri="{BB962C8B-B14F-4D97-AF65-F5344CB8AC3E}">
        <p14:creationId xmlns:p14="http://schemas.microsoft.com/office/powerpoint/2010/main" val="424547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35181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267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8241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01699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747EE1-88BE-414B-988F-4CA5E25880E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282368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747EE1-88BE-414B-988F-4CA5E25880E0}" type="datetimeFigureOut">
              <a:rPr lang="en-US" smtClean="0"/>
              <a:t>6/10/2014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50225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747EE1-88BE-414B-988F-4CA5E25880E0}" type="datetimeFigureOut">
              <a:rPr lang="en-US" smtClean="0"/>
              <a:t>6/10/2014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205900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47EE1-88BE-414B-988F-4CA5E25880E0}" type="datetimeFigureOut">
              <a:rPr lang="en-US" smtClean="0"/>
              <a:t>6/10/2014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00376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47EE1-88BE-414B-988F-4CA5E25880E0}" type="datetimeFigureOut">
              <a:rPr lang="en-US" smtClean="0"/>
              <a:t>6/10/2014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308881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47EE1-88BE-414B-988F-4CA5E25880E0}" type="datetimeFigureOut">
              <a:rPr lang="en-US" smtClean="0"/>
              <a:t>6/10/2014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50697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47EE1-88BE-414B-988F-4CA5E25880E0}" type="datetimeFigureOut">
              <a:rPr lang="en-US" smtClean="0"/>
              <a:t>6/10/2014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05850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47EE1-88BE-414B-988F-4CA5E25880E0}" type="datetimeFigureOut">
              <a:rPr lang="en-US" smtClean="0"/>
              <a:t>6/10/2014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3D2C7-4DB3-8240-96D6-28541504018C}" type="slidenum">
              <a:rPr lang="en-US" smtClean="0"/>
              <a:t>‹#›</a:t>
            </a:fld>
            <a:endParaRPr lang="en-US"/>
          </a:p>
        </p:txBody>
      </p:sp>
    </p:spTree>
    <p:extLst>
      <p:ext uri="{BB962C8B-B14F-4D97-AF65-F5344CB8AC3E}">
        <p14:creationId xmlns:p14="http://schemas.microsoft.com/office/powerpoint/2010/main" val="387526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762" y="831612"/>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dirty="0">
              <a:solidFill>
                <a:srgbClr val="4298AF"/>
              </a:solidFill>
              <a:latin typeface="Arial Narrow" pitchFamily="-97" charset="0"/>
            </a:endParaRPr>
          </a:p>
        </p:txBody>
      </p:sp>
      <p:sp>
        <p:nvSpPr>
          <p:cNvPr id="6" name="Rectangle 5"/>
          <p:cNvSpPr/>
          <p:nvPr/>
        </p:nvSpPr>
        <p:spPr>
          <a:xfrm>
            <a:off x="1499540" y="1003154"/>
            <a:ext cx="6131577" cy="49451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7" name="Rectangle 6"/>
          <p:cNvSpPr/>
          <p:nvPr/>
        </p:nvSpPr>
        <p:spPr>
          <a:xfrm>
            <a:off x="1807983" y="1882891"/>
            <a:ext cx="5485867" cy="3185684"/>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r>
              <a:rPr lang="en-US" kern="0" dirty="0" smtClean="0">
                <a:solidFill>
                  <a:srgbClr val="4298AF"/>
                </a:solidFill>
                <a:latin typeface="Arial Narrow" pitchFamily="-97" charset="0"/>
              </a:rPr>
              <a:t> </a:t>
            </a:r>
            <a:endParaRPr lang="en-US" kern="0" dirty="0">
              <a:solidFill>
                <a:srgbClr val="4298AF"/>
              </a:solidFill>
              <a:latin typeface="Arial Narrow" pitchFamily="-97" charset="0"/>
            </a:endParaRPr>
          </a:p>
        </p:txBody>
      </p:sp>
      <p:sp>
        <p:nvSpPr>
          <p:cNvPr id="12" name="Rectangle 11"/>
          <p:cNvSpPr/>
          <p:nvPr/>
        </p:nvSpPr>
        <p:spPr>
          <a:xfrm>
            <a:off x="1948597" y="2468396"/>
            <a:ext cx="5204641" cy="615553"/>
          </a:xfrm>
          <a:prstGeom prst="rect">
            <a:avLst/>
          </a:prstGeom>
        </p:spPr>
        <p:txBody>
          <a:bodyPr wrap="square" lIns="0" tIns="0" rIns="0" bIns="0">
            <a:spAutoFit/>
          </a:bodyPr>
          <a:lstStyle/>
          <a:p>
            <a:pPr algn="ctr"/>
            <a:r>
              <a:rPr lang="en-US" sz="2000" b="1" dirty="0" smtClean="0">
                <a:solidFill>
                  <a:schemeClr val="bg1"/>
                </a:solidFill>
                <a:latin typeface="Arial"/>
                <a:cs typeface="Arial"/>
              </a:rPr>
              <a:t>People in our organization use SharePoint because:</a:t>
            </a:r>
            <a:endParaRPr lang="en-US" sz="2000" b="1" dirty="0">
              <a:solidFill>
                <a:schemeClr val="bg1"/>
              </a:solidFill>
              <a:latin typeface="Arial"/>
              <a:cs typeface="Arial"/>
            </a:endParaRPr>
          </a:p>
        </p:txBody>
      </p:sp>
      <p:sp>
        <p:nvSpPr>
          <p:cNvPr id="13" name="Rectangle 12"/>
          <p:cNvSpPr/>
          <p:nvPr/>
        </p:nvSpPr>
        <p:spPr>
          <a:xfrm>
            <a:off x="2247442" y="3311885"/>
            <a:ext cx="4616067" cy="1077218"/>
          </a:xfrm>
          <a:prstGeom prst="rect">
            <a:avLst/>
          </a:prstGeom>
        </p:spPr>
        <p:txBody>
          <a:bodyPr wrap="square" lIns="0" tIns="0" rIns="0" bIns="0">
            <a:spAutoFit/>
          </a:bodyPr>
          <a:lstStyle/>
          <a:p>
            <a:r>
              <a:rPr lang="en-US" sz="1400" dirty="0" smtClean="0">
                <a:solidFill>
                  <a:schemeClr val="bg1">
                    <a:lumMod val="50000"/>
                  </a:schemeClr>
                </a:solidFill>
                <a:latin typeface="Arial"/>
                <a:cs typeface="Arial"/>
              </a:rPr>
              <a:t>I make them</a:t>
            </a:r>
            <a:br>
              <a:rPr lang="en-US" sz="1400" dirty="0" smtClean="0">
                <a:solidFill>
                  <a:schemeClr val="bg1">
                    <a:lumMod val="50000"/>
                  </a:schemeClr>
                </a:solidFill>
                <a:latin typeface="Arial"/>
                <a:cs typeface="Arial"/>
              </a:rPr>
            </a:br>
            <a:endParaRPr lang="en-US" sz="1400" dirty="0" smtClean="0">
              <a:solidFill>
                <a:schemeClr val="bg1">
                  <a:lumMod val="50000"/>
                </a:schemeClr>
              </a:solidFill>
              <a:latin typeface="Arial"/>
              <a:cs typeface="Arial"/>
            </a:endParaRPr>
          </a:p>
          <a:p>
            <a:r>
              <a:rPr lang="en-US" sz="1400" dirty="0" smtClean="0">
                <a:solidFill>
                  <a:schemeClr val="bg1">
                    <a:lumMod val="50000"/>
                  </a:schemeClr>
                </a:solidFill>
                <a:latin typeface="Arial"/>
                <a:cs typeface="Arial"/>
              </a:rPr>
              <a:t>IT makes us</a:t>
            </a:r>
            <a:br>
              <a:rPr lang="en-US" sz="1400" dirty="0" smtClean="0">
                <a:solidFill>
                  <a:schemeClr val="bg1">
                    <a:lumMod val="50000"/>
                  </a:schemeClr>
                </a:solidFill>
                <a:latin typeface="Arial"/>
                <a:cs typeface="Arial"/>
              </a:rPr>
            </a:br>
            <a:endParaRPr lang="en-US" sz="1400" dirty="0" smtClean="0">
              <a:solidFill>
                <a:schemeClr val="bg1">
                  <a:lumMod val="50000"/>
                </a:schemeClr>
              </a:solidFill>
              <a:latin typeface="Arial"/>
              <a:cs typeface="Arial"/>
            </a:endParaRPr>
          </a:p>
          <a:p>
            <a:r>
              <a:rPr lang="en-US" sz="1400" dirty="0" smtClean="0">
                <a:solidFill>
                  <a:schemeClr val="bg1">
                    <a:lumMod val="50000"/>
                  </a:schemeClr>
                </a:solidFill>
                <a:latin typeface="Arial"/>
                <a:cs typeface="Arial"/>
              </a:rPr>
              <a:t>They love it!</a:t>
            </a:r>
            <a:endParaRPr lang="en-US" sz="1400" dirty="0">
              <a:solidFill>
                <a:schemeClr val="bg1">
                  <a:lumMod val="50000"/>
                </a:schemeClr>
              </a:solidFill>
              <a:latin typeface="Arial"/>
              <a:cs typeface="Arial"/>
            </a:endParaRPr>
          </a:p>
        </p:txBody>
      </p:sp>
    </p:spTree>
    <p:extLst>
      <p:ext uri="{BB962C8B-B14F-4D97-AF65-F5344CB8AC3E}">
        <p14:creationId xmlns:p14="http://schemas.microsoft.com/office/powerpoint/2010/main" val="1748089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5" y="817035"/>
            <a:ext cx="8170983" cy="604192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2646877" y="949533"/>
            <a:ext cx="5848326" cy="169277"/>
          </a:xfrm>
          <a:prstGeom prst="rect">
            <a:avLst/>
          </a:prstGeom>
        </p:spPr>
        <p:txBody>
          <a:bodyPr wrap="square" lIns="0" tIns="0" rIns="0" bIns="0">
            <a:spAutoFit/>
          </a:bodyPr>
          <a:lstStyle/>
          <a:p>
            <a:pPr algn="r"/>
            <a:r>
              <a:rPr lang="en-US" sz="1100" b="1" dirty="0" smtClean="0">
                <a:solidFill>
                  <a:schemeClr val="bg1">
                    <a:lumMod val="65000"/>
                  </a:schemeClr>
                </a:solidFill>
                <a:latin typeface="Arial"/>
                <a:cs typeface="Arial"/>
              </a:rPr>
              <a:t>ANSWER     BENEFITS</a:t>
            </a:r>
            <a:r>
              <a:rPr lang="en-US" sz="1100" b="1" dirty="0" smtClean="0">
                <a:solidFill>
                  <a:schemeClr val="bg1">
                    <a:lumMod val="50000"/>
                  </a:schemeClr>
                </a:solidFill>
                <a:latin typeface="Arial"/>
                <a:cs typeface="Arial"/>
              </a:rPr>
              <a:t>     </a:t>
            </a:r>
            <a:r>
              <a:rPr lang="en-US" sz="1100" b="1" dirty="0">
                <a:solidFill>
                  <a:schemeClr val="accent5">
                    <a:lumMod val="75000"/>
                  </a:schemeClr>
                </a:solidFill>
                <a:latin typeface="Arial"/>
                <a:cs typeface="Arial"/>
              </a:rPr>
              <a:t>HOW</a:t>
            </a:r>
            <a:r>
              <a:rPr lang="en-US" sz="1100" b="1" dirty="0">
                <a:solidFill>
                  <a:schemeClr val="bg1">
                    <a:lumMod val="65000"/>
                  </a:schemeClr>
                </a:solidFill>
                <a:latin typeface="Arial"/>
                <a:cs typeface="Arial"/>
              </a:rPr>
              <a:t>     WHAT</a:t>
            </a: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pic>
        <p:nvPicPr>
          <p:cNvPr id="17" name="Picture 16"/>
          <p:cNvPicPr/>
          <p:nvPr/>
        </p:nvPicPr>
        <p:blipFill rotWithShape="1">
          <a:blip r:embed="rId3" cstate="print">
            <a:extLst>
              <a:ext uri="{28A0092B-C50C-407E-A947-70E740481C1C}">
                <a14:useLocalDpi xmlns:a14="http://schemas.microsoft.com/office/drawing/2010/main" val="0"/>
              </a:ext>
            </a:extLst>
          </a:blip>
          <a:srcRect r="35633" b="37277"/>
          <a:stretch/>
        </p:blipFill>
        <p:spPr bwMode="auto">
          <a:xfrm>
            <a:off x="1814391" y="1437917"/>
            <a:ext cx="5465968" cy="2978468"/>
          </a:xfrm>
          <a:prstGeom prst="rect">
            <a:avLst/>
          </a:prstGeom>
          <a:noFill/>
          <a:ln>
            <a:noFill/>
          </a:ln>
          <a:extLst/>
        </p:spPr>
      </p:pic>
      <p:sp>
        <p:nvSpPr>
          <p:cNvPr id="20" name="Rectangle 19"/>
          <p:cNvSpPr/>
          <p:nvPr/>
        </p:nvSpPr>
        <p:spPr>
          <a:xfrm>
            <a:off x="768448" y="4708193"/>
            <a:ext cx="2091887" cy="169277"/>
          </a:xfrm>
          <a:prstGeom prst="rect">
            <a:avLst/>
          </a:prstGeom>
        </p:spPr>
        <p:txBody>
          <a:bodyPr wrap="square" lIns="0" tIns="0" rIns="0" bIns="0">
            <a:spAutoFit/>
          </a:bodyPr>
          <a:lstStyle/>
          <a:p>
            <a:r>
              <a:rPr lang="en-US" sz="1100" b="1" dirty="0">
                <a:solidFill>
                  <a:schemeClr val="bg1">
                    <a:lumMod val="65000"/>
                  </a:schemeClr>
                </a:solidFill>
                <a:latin typeface="Arial"/>
                <a:cs typeface="Arial"/>
              </a:rPr>
              <a:t>SOLUTION</a:t>
            </a:r>
          </a:p>
        </p:txBody>
      </p:sp>
      <p:sp>
        <p:nvSpPr>
          <p:cNvPr id="21" name="Rectangle 20"/>
          <p:cNvSpPr/>
          <p:nvPr/>
        </p:nvSpPr>
        <p:spPr>
          <a:xfrm>
            <a:off x="768448" y="4857701"/>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HOW IT </a:t>
            </a:r>
          </a:p>
          <a:p>
            <a:r>
              <a:rPr lang="en-US" sz="3200" b="1" dirty="0" smtClean="0">
                <a:solidFill>
                  <a:schemeClr val="bg1">
                    <a:lumMod val="65000"/>
                  </a:schemeClr>
                </a:solidFill>
                <a:latin typeface="Arial"/>
                <a:cs typeface="Arial"/>
              </a:rPr>
              <a:t>WORKS</a:t>
            </a:r>
            <a:endParaRPr lang="en-US" sz="3200" b="1" dirty="0">
              <a:solidFill>
                <a:schemeClr val="bg1">
                  <a:lumMod val="65000"/>
                </a:schemeClr>
              </a:solidFill>
              <a:latin typeface="Arial"/>
              <a:cs typeface="Arial"/>
            </a:endParaRPr>
          </a:p>
        </p:txBody>
      </p:sp>
      <p:sp>
        <p:nvSpPr>
          <p:cNvPr id="23" name="Rectangle 22"/>
          <p:cNvSpPr/>
          <p:nvPr/>
        </p:nvSpPr>
        <p:spPr>
          <a:xfrm>
            <a:off x="3133379" y="4822914"/>
            <a:ext cx="5361824" cy="1785104"/>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Start with where you are. </a:t>
            </a:r>
          </a:p>
          <a:p>
            <a:pPr algn="ctr"/>
            <a:endParaRPr lang="en-US" sz="1600" b="1" dirty="0">
              <a:solidFill>
                <a:schemeClr val="bg1">
                  <a:lumMod val="50000"/>
                </a:schemeClr>
              </a:solidFill>
              <a:latin typeface="Arial"/>
              <a:cs typeface="Arial"/>
            </a:endParaRPr>
          </a:p>
          <a:p>
            <a:pPr algn="ctr"/>
            <a:r>
              <a:rPr lang="en-US" sz="1400" dirty="0" smtClean="0">
                <a:solidFill>
                  <a:schemeClr val="bg1">
                    <a:lumMod val="50000"/>
                  </a:schemeClr>
                </a:solidFill>
              </a:rPr>
              <a:t>The </a:t>
            </a:r>
            <a:r>
              <a:rPr lang="en-US" sz="1400" dirty="0">
                <a:solidFill>
                  <a:schemeClr val="bg1">
                    <a:lumMod val="50000"/>
                  </a:schemeClr>
                </a:solidFill>
              </a:rPr>
              <a:t>process of developing a roadmap </a:t>
            </a:r>
            <a:r>
              <a:rPr lang="en-US" sz="1400" dirty="0" smtClean="0">
                <a:solidFill>
                  <a:schemeClr val="bg1">
                    <a:lumMod val="50000"/>
                  </a:schemeClr>
                </a:solidFill>
              </a:rPr>
              <a:t>means taking </a:t>
            </a:r>
            <a:r>
              <a:rPr lang="en-US" sz="1400" dirty="0">
                <a:solidFill>
                  <a:schemeClr val="bg1">
                    <a:lumMod val="50000"/>
                  </a:schemeClr>
                </a:solidFill>
              </a:rPr>
              <a:t>stock of your current state </a:t>
            </a:r>
            <a:r>
              <a:rPr lang="en-US" sz="1400" dirty="0" smtClean="0">
                <a:solidFill>
                  <a:schemeClr val="bg1">
                    <a:lumMod val="50000"/>
                  </a:schemeClr>
                </a:solidFill>
              </a:rPr>
              <a:t>– your sites</a:t>
            </a:r>
            <a:r>
              <a:rPr lang="en-US" sz="1400" dirty="0">
                <a:solidFill>
                  <a:schemeClr val="bg1">
                    <a:lumMod val="50000"/>
                  </a:schemeClr>
                </a:solidFill>
              </a:rPr>
              <a:t>, tools, infrastructure, and </a:t>
            </a:r>
            <a:r>
              <a:rPr lang="en-US" sz="1400" dirty="0" smtClean="0">
                <a:solidFill>
                  <a:schemeClr val="bg1">
                    <a:lumMod val="50000"/>
                  </a:schemeClr>
                </a:solidFill>
              </a:rPr>
              <a:t>processes, leveraging best practices and our experience to help define your vision for the future, and prioritizing the initiatives required to move forward.</a:t>
            </a:r>
          </a:p>
          <a:p>
            <a:pPr algn="ctr"/>
            <a:endParaRPr lang="en-US" sz="1400" dirty="0">
              <a:solidFill>
                <a:schemeClr val="bg1">
                  <a:lumMod val="50000"/>
                </a:schemeClr>
              </a:solidFill>
            </a:endParaRPr>
          </a:p>
          <a:p>
            <a:pPr algn="ctr"/>
            <a:endParaRPr lang="en-US" sz="1400" dirty="0" smtClean="0">
              <a:solidFill>
                <a:schemeClr val="bg1">
                  <a:lumMod val="50000"/>
                </a:schemeClr>
              </a:solidFill>
            </a:endParaRPr>
          </a:p>
        </p:txBody>
      </p:sp>
    </p:spTree>
    <p:extLst>
      <p:ext uri="{BB962C8B-B14F-4D97-AF65-F5344CB8AC3E}">
        <p14:creationId xmlns:p14="http://schemas.microsoft.com/office/powerpoint/2010/main" val="3711813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06055"/>
            <a:ext cx="8170983" cy="593687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2646877" y="949533"/>
            <a:ext cx="5848326" cy="169277"/>
          </a:xfrm>
          <a:prstGeom prst="rect">
            <a:avLst/>
          </a:prstGeom>
        </p:spPr>
        <p:txBody>
          <a:bodyPr wrap="square" lIns="0" tIns="0" rIns="0" bIns="0">
            <a:spAutoFit/>
          </a:bodyPr>
          <a:lstStyle/>
          <a:p>
            <a:pPr algn="r"/>
            <a:r>
              <a:rPr lang="en-US" sz="1100" b="1" dirty="0" smtClean="0">
                <a:solidFill>
                  <a:schemeClr val="bg1">
                    <a:lumMod val="65000"/>
                  </a:schemeClr>
                </a:solidFill>
                <a:latin typeface="Arial"/>
                <a:cs typeface="Arial"/>
              </a:rPr>
              <a:t>ANSWER     BENEFITS</a:t>
            </a:r>
            <a:r>
              <a:rPr lang="en-US" sz="1100" b="1" dirty="0" smtClean="0">
                <a:solidFill>
                  <a:schemeClr val="bg1">
                    <a:lumMod val="50000"/>
                  </a:schemeClr>
                </a:solidFill>
                <a:latin typeface="Arial"/>
                <a:cs typeface="Arial"/>
              </a:rPr>
              <a:t>     </a:t>
            </a:r>
            <a:r>
              <a:rPr lang="en-US" sz="1100" b="1" dirty="0" smtClean="0">
                <a:solidFill>
                  <a:schemeClr val="bg1">
                    <a:lumMod val="65000"/>
                  </a:schemeClr>
                </a:solidFill>
                <a:latin typeface="Arial"/>
                <a:cs typeface="Arial"/>
              </a:rPr>
              <a:t>HOW     </a:t>
            </a:r>
            <a:r>
              <a:rPr lang="en-US" sz="1100" b="1" dirty="0" smtClean="0">
                <a:solidFill>
                  <a:schemeClr val="accent5">
                    <a:lumMod val="75000"/>
                  </a:schemeClr>
                </a:solidFill>
                <a:latin typeface="Arial"/>
                <a:cs typeface="Arial"/>
              </a:rPr>
              <a:t>WHAT</a:t>
            </a:r>
            <a:endParaRPr lang="en-US" sz="1100" b="1" dirty="0">
              <a:solidFill>
                <a:schemeClr val="bg1">
                  <a:lumMod val="50000"/>
                </a:schemeClr>
              </a:solidFill>
              <a:latin typeface="Arial"/>
              <a:cs typeface="Arial"/>
            </a:endParaRP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0" name="Rectangle 19"/>
          <p:cNvSpPr/>
          <p:nvPr/>
        </p:nvSpPr>
        <p:spPr>
          <a:xfrm>
            <a:off x="768448" y="4708193"/>
            <a:ext cx="2091887" cy="169277"/>
          </a:xfrm>
          <a:prstGeom prst="rect">
            <a:avLst/>
          </a:prstGeom>
        </p:spPr>
        <p:txBody>
          <a:bodyPr wrap="square" lIns="0" tIns="0" rIns="0" bIns="0">
            <a:spAutoFit/>
          </a:bodyPr>
          <a:lstStyle/>
          <a:p>
            <a:r>
              <a:rPr lang="en-US" sz="1100" b="1" dirty="0">
                <a:solidFill>
                  <a:schemeClr val="bg1">
                    <a:lumMod val="65000"/>
                  </a:schemeClr>
                </a:solidFill>
                <a:latin typeface="Arial"/>
                <a:cs typeface="Arial"/>
              </a:rPr>
              <a:t>SOLUTION</a:t>
            </a:r>
          </a:p>
        </p:txBody>
      </p:sp>
      <p:sp>
        <p:nvSpPr>
          <p:cNvPr id="21" name="Rectangle 20"/>
          <p:cNvSpPr/>
          <p:nvPr/>
        </p:nvSpPr>
        <p:spPr>
          <a:xfrm>
            <a:off x="768448" y="4857701"/>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WHAT IT </a:t>
            </a:r>
          </a:p>
          <a:p>
            <a:r>
              <a:rPr lang="en-US" sz="3200" b="1" dirty="0" smtClean="0">
                <a:solidFill>
                  <a:schemeClr val="bg1">
                    <a:lumMod val="65000"/>
                  </a:schemeClr>
                </a:solidFill>
                <a:latin typeface="Arial"/>
                <a:cs typeface="Arial"/>
              </a:rPr>
              <a:t>COVERS</a:t>
            </a:r>
            <a:endParaRPr lang="en-US" sz="3200" b="1" dirty="0">
              <a:solidFill>
                <a:schemeClr val="bg1">
                  <a:lumMod val="65000"/>
                </a:schemeClr>
              </a:solidFill>
              <a:latin typeface="Arial"/>
              <a:cs typeface="Arial"/>
            </a:endParaRPr>
          </a:p>
        </p:txBody>
      </p:sp>
      <p:pic>
        <p:nvPicPr>
          <p:cNvPr id="22" name="Picture 21"/>
          <p:cNvPicPr/>
          <p:nvPr/>
        </p:nvPicPr>
        <p:blipFill rotWithShape="1">
          <a:blip r:embed="rId3" cstate="print">
            <a:extLst>
              <a:ext uri="{28A0092B-C50C-407E-A947-70E740481C1C}">
                <a14:useLocalDpi xmlns:a14="http://schemas.microsoft.com/office/drawing/2010/main" val="0"/>
              </a:ext>
            </a:extLst>
          </a:blip>
          <a:srcRect l="772" t="66945" r="38936"/>
          <a:stretch/>
        </p:blipFill>
        <p:spPr bwMode="auto">
          <a:xfrm>
            <a:off x="795130" y="1701567"/>
            <a:ext cx="7676992" cy="2353597"/>
          </a:xfrm>
          <a:prstGeom prst="rect">
            <a:avLst/>
          </a:prstGeom>
          <a:noFill/>
          <a:ln>
            <a:noFill/>
          </a:ln>
          <a:extLst/>
        </p:spPr>
      </p:pic>
      <p:sp>
        <p:nvSpPr>
          <p:cNvPr id="17" name="Rectangle 16"/>
          <p:cNvSpPr/>
          <p:nvPr/>
        </p:nvSpPr>
        <p:spPr>
          <a:xfrm>
            <a:off x="3133379" y="4822914"/>
            <a:ext cx="5361824" cy="1569660"/>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Turn Roadblocks into Building Blocks</a:t>
            </a:r>
          </a:p>
          <a:p>
            <a:pPr algn="ctr"/>
            <a:r>
              <a:rPr lang="en-US" sz="1600" b="1" dirty="0" smtClean="0">
                <a:solidFill>
                  <a:schemeClr val="bg1">
                    <a:lumMod val="50000"/>
                  </a:schemeClr>
                </a:solidFill>
                <a:latin typeface="Arial"/>
                <a:cs typeface="Arial"/>
              </a:rPr>
              <a:t> </a:t>
            </a:r>
          </a:p>
          <a:p>
            <a:pPr algn="ctr"/>
            <a:r>
              <a:rPr lang="en-US" sz="1400" dirty="0" smtClean="0">
                <a:solidFill>
                  <a:schemeClr val="bg1">
                    <a:lumMod val="50000"/>
                  </a:schemeClr>
                </a:solidFill>
              </a:rPr>
              <a:t>Your roadmap creates a clear path to the future vision for your SharePoint strategy. With solutions defined for each component, along with steps to achieve each goal, you will have the background to guide your organization in taking the right steps at the right time in the journey. And to become a SharePoint hero!</a:t>
            </a:r>
          </a:p>
        </p:txBody>
      </p:sp>
    </p:spTree>
    <p:extLst>
      <p:ext uri="{BB962C8B-B14F-4D97-AF65-F5344CB8AC3E}">
        <p14:creationId xmlns:p14="http://schemas.microsoft.com/office/powerpoint/2010/main" val="3636967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05524" y="801402"/>
            <a:ext cx="8170983" cy="2622518"/>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4" name="Rectangle 23"/>
          <p:cNvSpPr/>
          <p:nvPr/>
        </p:nvSpPr>
        <p:spPr>
          <a:xfrm>
            <a:off x="505524" y="801402"/>
            <a:ext cx="8170983" cy="2888003"/>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6" name="Group 25"/>
          <p:cNvGrpSpPr/>
          <p:nvPr/>
        </p:nvGrpSpPr>
        <p:grpSpPr>
          <a:xfrm>
            <a:off x="656384" y="1574357"/>
            <a:ext cx="2481446" cy="1458164"/>
            <a:chOff x="656384" y="4942592"/>
            <a:chExt cx="2481446" cy="1458164"/>
          </a:xfrm>
        </p:grpSpPr>
        <p:sp>
          <p:nvSpPr>
            <p:cNvPr id="31" name="Rectangle 30"/>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6" name="Rectangle 35"/>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837822" y="5775716"/>
              <a:ext cx="2157359" cy="461665"/>
            </a:xfrm>
            <a:prstGeom prst="rect">
              <a:avLst/>
            </a:prstGeom>
          </p:spPr>
          <p:txBody>
            <a:bodyPr wrap="square" lIns="0" tIns="0" rIns="0" bIns="0">
              <a:spAutoFit/>
            </a:bodyPr>
            <a:lstStyle/>
            <a:p>
              <a:r>
                <a:rPr lang="en-US" sz="1000" b="1" dirty="0">
                  <a:latin typeface="Arial"/>
                  <a:cs typeface="Arial"/>
                </a:rPr>
                <a:t>COLLABORATION </a:t>
              </a:r>
              <a:br>
                <a:rPr lang="en-US" sz="1000" b="1" dirty="0">
                  <a:latin typeface="Arial"/>
                  <a:cs typeface="Arial"/>
                </a:rPr>
              </a:br>
              <a:r>
                <a:rPr lang="en-US" sz="1000" b="1" dirty="0">
                  <a:latin typeface="Arial"/>
                  <a:cs typeface="Arial"/>
                </a:rPr>
                <a:t>STRATEGY &amp; </a:t>
              </a:r>
              <a:r>
                <a:rPr lang="en-US" sz="1000" b="1" dirty="0" smtClean="0">
                  <a:latin typeface="Arial"/>
                  <a:cs typeface="Arial"/>
                </a:rPr>
                <a:t>ROADMAP</a:t>
              </a:r>
              <a:endParaRPr lang="en-US" sz="1000" b="1" dirty="0">
                <a:latin typeface="Arial"/>
                <a:cs typeface="Arial"/>
              </a:endParaRPr>
            </a:p>
            <a:p>
              <a:r>
                <a:rPr lang="en-US" sz="1000" b="1" dirty="0">
                  <a:solidFill>
                    <a:schemeClr val="bg1">
                      <a:lumMod val="65000"/>
                    </a:schemeClr>
                  </a:solidFill>
                  <a:latin typeface="Arial"/>
                  <a:cs typeface="Arial"/>
                </a:rPr>
                <a:t>by David </a:t>
              </a:r>
              <a:r>
                <a:rPr lang="en-US" sz="1000" b="1" dirty="0" err="1">
                  <a:solidFill>
                    <a:schemeClr val="bg1">
                      <a:lumMod val="65000"/>
                    </a:schemeClr>
                  </a:solidFill>
                  <a:latin typeface="Arial"/>
                  <a:cs typeface="Arial"/>
                </a:rPr>
                <a:t>Sidwell</a:t>
              </a:r>
              <a:r>
                <a:rPr lang="en-US" sz="1000" b="1" dirty="0">
                  <a:solidFill>
                    <a:schemeClr val="bg1">
                      <a:lumMod val="65000"/>
                    </a:schemeClr>
                  </a:solidFill>
                  <a:latin typeface="Arial"/>
                  <a:cs typeface="Arial"/>
                </a:rPr>
                <a:t> – Jun 17, 2013</a:t>
              </a:r>
            </a:p>
          </p:txBody>
        </p:sp>
      </p:grpSp>
      <p:grpSp>
        <p:nvGrpSpPr>
          <p:cNvPr id="39" name="Group 38"/>
          <p:cNvGrpSpPr/>
          <p:nvPr/>
        </p:nvGrpSpPr>
        <p:grpSpPr>
          <a:xfrm>
            <a:off x="3324607" y="1574357"/>
            <a:ext cx="2481446" cy="1458164"/>
            <a:chOff x="656384" y="4942592"/>
            <a:chExt cx="2481446" cy="1458164"/>
          </a:xfrm>
        </p:grpSpPr>
        <p:sp>
          <p:nvSpPr>
            <p:cNvPr id="40" name="Rectangle 39"/>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2" name="Rectangle 41"/>
            <p:cNvSpPr/>
            <p:nvPr/>
          </p:nvSpPr>
          <p:spPr>
            <a:xfrm>
              <a:off x="837822" y="5775716"/>
              <a:ext cx="2161572" cy="307777"/>
            </a:xfrm>
            <a:prstGeom prst="rect">
              <a:avLst/>
            </a:prstGeom>
          </p:spPr>
          <p:txBody>
            <a:bodyPr wrap="square" lIns="0" tIns="0" rIns="0" bIns="0">
              <a:spAutoFit/>
            </a:bodyPr>
            <a:lstStyle/>
            <a:p>
              <a:r>
                <a:rPr lang="en-US" sz="1000" b="1" dirty="0">
                  <a:latin typeface="Arial"/>
                  <a:cs typeface="Arial"/>
                </a:rPr>
                <a:t>COLLABORATION </a:t>
              </a:r>
              <a:r>
                <a:rPr lang="en-US" sz="1000" b="1" dirty="0" smtClean="0">
                  <a:latin typeface="Arial"/>
                  <a:cs typeface="Arial"/>
                </a:rPr>
                <a:t>OBSTACLES</a:t>
              </a:r>
              <a:br>
                <a:rPr lang="en-US" sz="1000" b="1" dirty="0" smtClean="0">
                  <a:latin typeface="Arial"/>
                  <a:cs typeface="Arial"/>
                </a:rPr>
              </a:br>
              <a:r>
                <a:rPr lang="en-US" sz="1000" b="1" dirty="0">
                  <a:solidFill>
                    <a:schemeClr val="bg1">
                      <a:lumMod val="65000"/>
                    </a:schemeClr>
                  </a:solidFill>
                  <a:latin typeface="Arial"/>
                  <a:cs typeface="Arial"/>
                </a:rPr>
                <a:t>by Ralph </a:t>
              </a:r>
              <a:r>
                <a:rPr lang="en-US" sz="1000" b="1" dirty="0" err="1">
                  <a:solidFill>
                    <a:schemeClr val="bg1">
                      <a:lumMod val="65000"/>
                    </a:schemeClr>
                  </a:solidFill>
                  <a:latin typeface="Arial"/>
                  <a:cs typeface="Arial"/>
                </a:rPr>
                <a:t>Keipert</a:t>
              </a:r>
              <a:r>
                <a:rPr lang="en-US" sz="1000" b="1" dirty="0">
                  <a:solidFill>
                    <a:schemeClr val="bg1">
                      <a:lumMod val="65000"/>
                    </a:schemeClr>
                  </a:solidFill>
                  <a:latin typeface="Arial"/>
                  <a:cs typeface="Arial"/>
                </a:rPr>
                <a:t> – Jun 26, 2013</a:t>
              </a:r>
            </a:p>
          </p:txBody>
        </p:sp>
      </p:grpSp>
      <p:grpSp>
        <p:nvGrpSpPr>
          <p:cNvPr id="43" name="Group 42"/>
          <p:cNvGrpSpPr/>
          <p:nvPr/>
        </p:nvGrpSpPr>
        <p:grpSpPr>
          <a:xfrm>
            <a:off x="5992411" y="1574357"/>
            <a:ext cx="2481446" cy="1458164"/>
            <a:chOff x="656384" y="4942592"/>
            <a:chExt cx="2481446" cy="1458164"/>
          </a:xfrm>
        </p:grpSpPr>
        <p:sp>
          <p:nvSpPr>
            <p:cNvPr id="44" name="Rectangle 43"/>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6" name="Rectangle 45"/>
            <p:cNvSpPr/>
            <p:nvPr/>
          </p:nvSpPr>
          <p:spPr>
            <a:xfrm>
              <a:off x="738708" y="5775716"/>
              <a:ext cx="2082938" cy="461665"/>
            </a:xfrm>
            <a:prstGeom prst="rect">
              <a:avLst/>
            </a:prstGeom>
          </p:spPr>
          <p:txBody>
            <a:bodyPr wrap="square" lIns="0" tIns="0" rIns="0" bIns="0">
              <a:spAutoFit/>
            </a:bodyPr>
            <a:lstStyle/>
            <a:p>
              <a:r>
                <a:rPr lang="en-US" sz="1000" b="1" dirty="0" smtClean="0">
                  <a:latin typeface="Arial"/>
                  <a:cs typeface="Arial"/>
                </a:rPr>
                <a:t>COLLABORATION: USER EXPERIENCE, RESILIENT DESIGN</a:t>
              </a:r>
            </a:p>
            <a:p>
              <a:r>
                <a:rPr lang="en-US" sz="1000" b="1" dirty="0" smtClean="0">
                  <a:solidFill>
                    <a:schemeClr val="bg1">
                      <a:lumMod val="65000"/>
                    </a:schemeClr>
                  </a:solidFill>
                  <a:latin typeface="Arial"/>
                  <a:cs typeface="Arial"/>
                </a:rPr>
                <a:t>by Mike Davidson</a:t>
              </a:r>
            </a:p>
          </p:txBody>
        </p:sp>
      </p:grpSp>
      <p:sp>
        <p:nvSpPr>
          <p:cNvPr id="48" name="Rectangle 47"/>
          <p:cNvSpPr/>
          <p:nvPr/>
        </p:nvSpPr>
        <p:spPr>
          <a:xfrm>
            <a:off x="6730295" y="3249093"/>
            <a:ext cx="1743562"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9" name="Rectangle 48"/>
          <p:cNvSpPr/>
          <p:nvPr/>
        </p:nvSpPr>
        <p:spPr>
          <a:xfrm>
            <a:off x="6790773" y="3278732"/>
            <a:ext cx="1503713" cy="153888"/>
          </a:xfrm>
          <a:prstGeom prst="rect">
            <a:avLst/>
          </a:prstGeom>
        </p:spPr>
        <p:txBody>
          <a:bodyPr wrap="square" lIns="0" tIns="0" rIns="0" bIns="0">
            <a:spAutoFit/>
          </a:bodyPr>
          <a:lstStyle/>
          <a:p>
            <a:pPr algn="ctr"/>
            <a:r>
              <a:rPr lang="en-US" sz="1000" dirty="0" smtClean="0">
                <a:solidFill>
                  <a:srgbClr val="FFFFFF"/>
                </a:solidFill>
              </a:rPr>
              <a:t>Subscribe to our Blog</a:t>
            </a:r>
            <a:endParaRPr lang="en-US" sz="1000" dirty="0">
              <a:solidFill>
                <a:srgbClr val="FFFFFF"/>
              </a:solidFill>
            </a:endParaRPr>
          </a:p>
        </p:txBody>
      </p:sp>
      <p:sp>
        <p:nvSpPr>
          <p:cNvPr id="50" name="Chevron 49"/>
          <p:cNvSpPr/>
          <p:nvPr/>
        </p:nvSpPr>
        <p:spPr>
          <a:xfrm>
            <a:off x="8364903" y="3335171"/>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21" name="Rectangle 20"/>
          <p:cNvSpPr/>
          <p:nvPr/>
        </p:nvSpPr>
        <p:spPr>
          <a:xfrm>
            <a:off x="2683778" y="976156"/>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2868181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smtClean="0">
                <a:solidFill>
                  <a:schemeClr val="accent5">
                    <a:lumMod val="60000"/>
                    <a:lumOff val="40000"/>
                  </a:schemeClr>
                </a:solidFill>
                <a:latin typeface="Arial"/>
                <a:cs typeface="Arial"/>
              </a:rPr>
              <a:t>PORTFOLIO</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5"/>
            <a:ext cx="8170983" cy="530333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8" name="Group 7"/>
          <p:cNvGrpSpPr/>
          <p:nvPr/>
        </p:nvGrpSpPr>
        <p:grpSpPr>
          <a:xfrm>
            <a:off x="1083299" y="3007266"/>
            <a:ext cx="3319270" cy="1360059"/>
            <a:chOff x="1031270" y="1061664"/>
            <a:chExt cx="3319270" cy="1360059"/>
          </a:xfrm>
        </p:grpSpPr>
        <p:sp>
          <p:nvSpPr>
            <p:cNvPr id="23" name="Rectangle 22"/>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4" name="Rectangle 23"/>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2529475" y="1264316"/>
              <a:ext cx="1821065" cy="646331"/>
            </a:xfrm>
            <a:prstGeom prst="rect">
              <a:avLst/>
            </a:prstGeom>
          </p:spPr>
          <p:txBody>
            <a:bodyPr wrap="square" lIns="0" tIns="0" rIns="0" bIns="0">
              <a:spAutoFit/>
            </a:bodyPr>
            <a:lstStyle/>
            <a:p>
              <a:pPr algn="ctr"/>
              <a:r>
                <a:rPr lang="en-US" sz="1000" b="1" dirty="0" smtClean="0">
                  <a:solidFill>
                    <a:srgbClr val="FF0000"/>
                  </a:solidFill>
                  <a:latin typeface="Arial"/>
                  <a:cs typeface="Arial"/>
                </a:rPr>
                <a:t>HOLLISTER</a:t>
              </a:r>
            </a:p>
            <a:p>
              <a:pPr algn="ctr"/>
              <a:r>
                <a:rPr lang="en-US" sz="800" b="1" dirty="0">
                  <a:solidFill>
                    <a:schemeClr val="bg1">
                      <a:lumMod val="65000"/>
                    </a:schemeClr>
                  </a:solidFill>
                </a:rPr>
                <a:t/>
              </a:r>
              <a:br>
                <a:rPr lang="en-US" sz="800" b="1" dirty="0">
                  <a:solidFill>
                    <a:schemeClr val="bg1">
                      <a:lumMod val="65000"/>
                    </a:schemeClr>
                  </a:solidFill>
                </a:rPr>
              </a:br>
              <a:r>
                <a:rPr lang="en-US" sz="800" dirty="0">
                  <a:solidFill>
                    <a:schemeClr val="bg1">
                      <a:lumMod val="65000"/>
                    </a:schemeClr>
                  </a:solidFill>
                </a:rPr>
                <a:t>Where does an Enterprise Collaboration roadmap take you? At Hollister, all over the world.</a:t>
              </a:r>
            </a:p>
          </p:txBody>
        </p:sp>
        <p:cxnSp>
          <p:nvCxnSpPr>
            <p:cNvPr id="6" name="Straight Connector 5"/>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4648045" y="3007266"/>
            <a:ext cx="3319270" cy="1360059"/>
            <a:chOff x="1031270" y="1061664"/>
            <a:chExt cx="3319270" cy="1360059"/>
          </a:xfrm>
        </p:grpSpPr>
        <p:sp>
          <p:nvSpPr>
            <p:cNvPr id="33" name="Rectangle 32"/>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4" name="Rectangle 33"/>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2418745" y="1264316"/>
              <a:ext cx="1931795" cy="646331"/>
            </a:xfrm>
            <a:prstGeom prst="rect">
              <a:avLst/>
            </a:prstGeom>
          </p:spPr>
          <p:txBody>
            <a:bodyPr wrap="square" lIns="0" tIns="0" rIns="0" bIns="0">
              <a:spAutoFit/>
            </a:bodyPr>
            <a:lstStyle/>
            <a:p>
              <a:pPr algn="ctr"/>
              <a:r>
                <a:rPr lang="en-US" sz="1000" b="1" dirty="0" smtClean="0">
                  <a:latin typeface="Arial"/>
                  <a:cs typeface="Arial"/>
                </a:rPr>
                <a:t>NAVISTAR</a:t>
              </a:r>
            </a:p>
            <a:p>
              <a:pPr algn="ctr"/>
              <a:r>
                <a:rPr lang="en-US" sz="800" dirty="0">
                  <a:solidFill>
                    <a:schemeClr val="bg1">
                      <a:lumMod val="65000"/>
                    </a:schemeClr>
                  </a:solidFill>
                </a:rPr>
                <a:t/>
              </a:r>
              <a:br>
                <a:rPr lang="en-US" sz="800" dirty="0">
                  <a:solidFill>
                    <a:schemeClr val="bg1">
                      <a:lumMod val="65000"/>
                    </a:schemeClr>
                  </a:solidFill>
                </a:rPr>
              </a:br>
              <a:r>
                <a:rPr lang="en-US" sz="800" dirty="0">
                  <a:solidFill>
                    <a:schemeClr val="bg1">
                      <a:lumMod val="65000"/>
                    </a:schemeClr>
                  </a:solidFill>
                </a:rPr>
                <a:t>Finding thousands of untapped employee ideas - and uncovering 5.3MM in savings. That's pretty heroic.</a:t>
              </a:r>
            </a:p>
          </p:txBody>
        </p:sp>
        <p:cxnSp>
          <p:nvCxnSpPr>
            <p:cNvPr id="36" name="Straight Connector 35"/>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1083299" y="1489276"/>
            <a:ext cx="3319270" cy="1360059"/>
            <a:chOff x="1031270" y="1061664"/>
            <a:chExt cx="3319270" cy="1360059"/>
          </a:xfrm>
        </p:grpSpPr>
        <p:sp>
          <p:nvSpPr>
            <p:cNvPr id="45" name="Rectangle 44"/>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dirty="0">
                <a:solidFill>
                  <a:srgbClr val="4298AF"/>
                </a:solidFill>
                <a:latin typeface="Arial Narrow" pitchFamily="-97" charset="0"/>
              </a:endParaRPr>
            </a:p>
          </p:txBody>
        </p:sp>
        <p:sp>
          <p:nvSpPr>
            <p:cNvPr id="46" name="Rectangle 45"/>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7" name="Rectangle 46"/>
            <p:cNvSpPr/>
            <p:nvPr/>
          </p:nvSpPr>
          <p:spPr>
            <a:xfrm>
              <a:off x="2529475" y="1264316"/>
              <a:ext cx="1751957" cy="769441"/>
            </a:xfrm>
            <a:prstGeom prst="rect">
              <a:avLst/>
            </a:prstGeom>
          </p:spPr>
          <p:txBody>
            <a:bodyPr wrap="square" lIns="0" tIns="0" rIns="0" bIns="0">
              <a:spAutoFit/>
            </a:bodyPr>
            <a:lstStyle/>
            <a:p>
              <a:pPr algn="ctr"/>
              <a:r>
                <a:rPr lang="en-US" sz="1000" b="1" dirty="0" smtClean="0">
                  <a:solidFill>
                    <a:srgbClr val="FF0000"/>
                  </a:solidFill>
                  <a:latin typeface="Arial"/>
                  <a:cs typeface="Arial"/>
                </a:rPr>
                <a:t>REYES HOLDINGS</a:t>
              </a:r>
            </a:p>
            <a:p>
              <a:pPr algn="ctr"/>
              <a:r>
                <a:rPr lang="en-US" sz="800" dirty="0">
                  <a:solidFill>
                    <a:schemeClr val="bg1">
                      <a:lumMod val="65000"/>
                    </a:schemeClr>
                  </a:solidFill>
                </a:rPr>
                <a:t/>
              </a:r>
              <a:br>
                <a:rPr lang="en-US" sz="800" dirty="0">
                  <a:solidFill>
                    <a:schemeClr val="bg1">
                      <a:lumMod val="65000"/>
                    </a:schemeClr>
                  </a:solidFill>
                </a:rPr>
              </a:br>
              <a:r>
                <a:rPr lang="en-US" sz="800" dirty="0">
                  <a:solidFill>
                    <a:schemeClr val="bg1">
                      <a:lumMod val="65000"/>
                    </a:schemeClr>
                  </a:solidFill>
                </a:rPr>
                <a:t>Here's an origin story for you: what started as a simple request for document management evolved into a roadmap for the next three years.</a:t>
              </a:r>
              <a:endParaRPr lang="en-US" sz="800" dirty="0">
                <a:solidFill>
                  <a:schemeClr val="bg1">
                    <a:lumMod val="65000"/>
                  </a:schemeClr>
                </a:solidFill>
                <a:latin typeface="Arial"/>
                <a:cs typeface="Arial"/>
              </a:endParaRPr>
            </a:p>
          </p:txBody>
        </p:sp>
        <p:cxnSp>
          <p:nvCxnSpPr>
            <p:cNvPr id="48" name="Straight Connector 47"/>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3244560" y="2120621"/>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648045" y="1489276"/>
            <a:ext cx="3319270" cy="1360059"/>
            <a:chOff x="1031270" y="1061664"/>
            <a:chExt cx="3319270" cy="1360059"/>
          </a:xfrm>
        </p:grpSpPr>
        <p:sp>
          <p:nvSpPr>
            <p:cNvPr id="51" name="Rectangle 50"/>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2" name="Rectangle 51"/>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3" name="Rectangle 52"/>
            <p:cNvSpPr/>
            <p:nvPr/>
          </p:nvSpPr>
          <p:spPr>
            <a:xfrm>
              <a:off x="2529475" y="1264316"/>
              <a:ext cx="1664971" cy="769441"/>
            </a:xfrm>
            <a:prstGeom prst="rect">
              <a:avLst/>
            </a:prstGeom>
          </p:spPr>
          <p:txBody>
            <a:bodyPr wrap="square" lIns="0" tIns="0" rIns="0" bIns="0">
              <a:spAutoFit/>
            </a:bodyPr>
            <a:lstStyle/>
            <a:p>
              <a:pPr algn="ctr"/>
              <a:r>
                <a:rPr lang="en-US" sz="1000" b="1" dirty="0" smtClean="0">
                  <a:latin typeface="Arial"/>
                  <a:cs typeface="Arial"/>
                </a:rPr>
                <a:t>HURON CONSULTING</a:t>
              </a:r>
            </a:p>
            <a:p>
              <a:pPr algn="ctr"/>
              <a:r>
                <a:rPr lang="en-US" sz="800" dirty="0" smtClean="0">
                  <a:solidFill>
                    <a:schemeClr val="bg1">
                      <a:lumMod val="65000"/>
                    </a:schemeClr>
                  </a:solidFill>
                </a:rPr>
                <a:t/>
              </a:r>
              <a:br>
                <a:rPr lang="en-US" sz="800" dirty="0" smtClean="0">
                  <a:solidFill>
                    <a:schemeClr val="bg1">
                      <a:lumMod val="65000"/>
                    </a:schemeClr>
                  </a:solidFill>
                </a:rPr>
              </a:br>
              <a:r>
                <a:rPr lang="en-US" sz="800" dirty="0">
                  <a:solidFill>
                    <a:schemeClr val="bg1">
                      <a:lumMod val="65000"/>
                    </a:schemeClr>
                  </a:solidFill>
                </a:rPr>
                <a:t>What does an award-winning intranet look like? Like increasing usage by 86% and tripling the number of content contributors.</a:t>
              </a:r>
            </a:p>
          </p:txBody>
        </p:sp>
        <p:cxnSp>
          <p:nvCxnSpPr>
            <p:cNvPr id="54" name="Straight Connector 53"/>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3244560" y="2120621"/>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p:cNvSpPr/>
          <p:nvPr/>
        </p:nvSpPr>
        <p:spPr>
          <a:xfrm>
            <a:off x="2683778" y="976156"/>
            <a:ext cx="3663950" cy="307777"/>
          </a:xfrm>
          <a:prstGeom prst="rect">
            <a:avLst/>
          </a:prstGeom>
        </p:spPr>
        <p:txBody>
          <a:bodyPr wrap="square" lIns="0" tIns="0" rIns="0" bIns="0">
            <a:spAutoFit/>
          </a:bodyPr>
          <a:lstStyle/>
          <a:p>
            <a:pPr algn="ctr"/>
            <a:r>
              <a:rPr lang="en-US" sz="2000" b="1" dirty="0" smtClean="0">
                <a:solidFill>
                  <a:schemeClr val="bg1">
                    <a:lumMod val="65000"/>
                  </a:schemeClr>
                </a:solidFill>
                <a:latin typeface="Arial"/>
                <a:cs typeface="Arial"/>
              </a:rPr>
              <a:t>OUR CLIENTS, OUR HEROES</a:t>
            </a:r>
            <a:endParaRPr lang="en-US" sz="2000" b="1" dirty="0">
              <a:solidFill>
                <a:schemeClr val="bg1">
                  <a:lumMod val="65000"/>
                </a:schemeClr>
              </a:solidFill>
              <a:latin typeface="Arial"/>
              <a:cs typeface="Arial"/>
            </a:endParaRPr>
          </a:p>
        </p:txBody>
      </p:sp>
      <p:cxnSp>
        <p:nvCxnSpPr>
          <p:cNvPr id="58" name="Straight Connector 57"/>
          <p:cNvCxnSpPr/>
          <p:nvPr/>
        </p:nvCxnSpPr>
        <p:spPr>
          <a:xfrm>
            <a:off x="1083299" y="1145321"/>
            <a:ext cx="13874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496334" y="1145321"/>
            <a:ext cx="1451068"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310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1003154"/>
            <a:ext cx="6131577" cy="513316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7" name="Rectangle 26"/>
          <p:cNvSpPr/>
          <p:nvPr/>
        </p:nvSpPr>
        <p:spPr>
          <a:xfrm>
            <a:off x="1779704" y="2427427"/>
            <a:ext cx="5485867" cy="3185684"/>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8" name="Rectangle 27"/>
          <p:cNvSpPr/>
          <p:nvPr/>
        </p:nvSpPr>
        <p:spPr>
          <a:xfrm>
            <a:off x="1779705" y="1273077"/>
            <a:ext cx="2481446" cy="169277"/>
          </a:xfrm>
          <a:prstGeom prst="rect">
            <a:avLst/>
          </a:prstGeom>
        </p:spPr>
        <p:txBody>
          <a:bodyPr wrap="square" lIns="0" tIns="0" rIns="0" bIns="0">
            <a:spAutoFit/>
          </a:bodyPr>
          <a:lstStyle/>
          <a:p>
            <a:r>
              <a:rPr lang="en-US" sz="1100" b="1" dirty="0" smtClean="0">
                <a:latin typeface="Arial"/>
                <a:cs typeface="Arial"/>
              </a:rPr>
              <a:t>REYES HOLDINGS</a:t>
            </a:r>
          </a:p>
        </p:txBody>
      </p:sp>
      <p:sp>
        <p:nvSpPr>
          <p:cNvPr id="30" name="Rectangle 29"/>
          <p:cNvSpPr/>
          <p:nvPr/>
        </p:nvSpPr>
        <p:spPr>
          <a:xfrm>
            <a:off x="7276247" y="1025617"/>
            <a:ext cx="336195" cy="369332"/>
          </a:xfrm>
          <a:prstGeom prst="rect">
            <a:avLst/>
          </a:prstGeom>
        </p:spPr>
        <p:txBody>
          <a:bodyPr wrap="square" lIns="0" tIns="0" rIns="0" bIns="0">
            <a:spAutoFit/>
          </a:bodyPr>
          <a:lstStyle/>
          <a:p>
            <a:r>
              <a:rPr lang="en-US" sz="2400" dirty="0" smtClean="0">
                <a:solidFill>
                  <a:schemeClr val="bg1">
                    <a:lumMod val="85000"/>
                  </a:schemeClr>
                </a:solidFill>
                <a:latin typeface="Arial"/>
                <a:cs typeface="Arial"/>
              </a:rPr>
              <a:t>X</a:t>
            </a:r>
          </a:p>
        </p:txBody>
      </p:sp>
      <p:sp>
        <p:nvSpPr>
          <p:cNvPr id="31" name="Rectangle 30"/>
          <p:cNvSpPr/>
          <p:nvPr/>
        </p:nvSpPr>
        <p:spPr>
          <a:xfrm>
            <a:off x="1779705" y="1500579"/>
            <a:ext cx="2682567" cy="858697"/>
          </a:xfrm>
          <a:prstGeom prst="rect">
            <a:avLst/>
          </a:prstGeom>
        </p:spPr>
        <p:txBody>
          <a:bodyPr wrap="square" lIns="0" tIns="0" rIns="0" bIns="0">
            <a:spAutoFit/>
          </a:bodyPr>
          <a:lstStyle/>
          <a:p>
            <a:r>
              <a:rPr lang="en-US" sz="900" b="1" dirty="0">
                <a:solidFill>
                  <a:schemeClr val="bg1">
                    <a:lumMod val="65000"/>
                  </a:schemeClr>
                </a:solidFill>
              </a:rPr>
              <a:t>Heroic </a:t>
            </a:r>
            <a:r>
              <a:rPr lang="en-US" sz="900" b="1" dirty="0" smtClean="0">
                <a:solidFill>
                  <a:schemeClr val="bg1">
                    <a:lumMod val="65000"/>
                  </a:schemeClr>
                </a:solidFill>
              </a:rPr>
              <a:t>Feats</a:t>
            </a:r>
          </a:p>
          <a:p>
            <a:endParaRPr lang="en-US" sz="900" b="1" dirty="0">
              <a:solidFill>
                <a:schemeClr val="bg1">
                  <a:lumMod val="65000"/>
                </a:schemeClr>
              </a:solidFill>
            </a:endParaRPr>
          </a:p>
          <a:p>
            <a:pPr marL="171450" indent="-171450">
              <a:buFont typeface="Arial" panose="020B0604020202020204" pitchFamily="34" charset="0"/>
              <a:buChar char="•"/>
            </a:pPr>
            <a:r>
              <a:rPr lang="en-US" sz="900" dirty="0" smtClean="0">
                <a:solidFill>
                  <a:schemeClr val="bg1">
                    <a:lumMod val="65000"/>
                  </a:schemeClr>
                </a:solidFill>
              </a:rPr>
              <a:t>4 </a:t>
            </a:r>
            <a:r>
              <a:rPr lang="en-US" sz="900" dirty="0">
                <a:solidFill>
                  <a:schemeClr val="bg1">
                    <a:lumMod val="65000"/>
                  </a:schemeClr>
                </a:solidFill>
              </a:rPr>
              <a:t>major areas of </a:t>
            </a:r>
            <a:r>
              <a:rPr lang="en-US" sz="900" dirty="0" smtClean="0">
                <a:solidFill>
                  <a:schemeClr val="bg1">
                    <a:lumMod val="65000"/>
                  </a:schemeClr>
                </a:solidFill>
              </a:rPr>
              <a:t>recommendation</a:t>
            </a:r>
          </a:p>
          <a:p>
            <a:pPr marL="171450" indent="-171450">
              <a:buFont typeface="Arial" panose="020B0604020202020204" pitchFamily="34" charset="0"/>
              <a:buChar char="•"/>
            </a:pPr>
            <a:r>
              <a:rPr lang="en-US" sz="900" dirty="0" smtClean="0">
                <a:solidFill>
                  <a:schemeClr val="bg1">
                    <a:lumMod val="65000"/>
                  </a:schemeClr>
                </a:solidFill>
              </a:rPr>
              <a:t>SharePoint </a:t>
            </a:r>
            <a:r>
              <a:rPr lang="en-US" sz="900" dirty="0">
                <a:solidFill>
                  <a:schemeClr val="bg1">
                    <a:lumMod val="65000"/>
                  </a:schemeClr>
                </a:solidFill>
              </a:rPr>
              <a:t>vision and </a:t>
            </a:r>
            <a:r>
              <a:rPr lang="en-US" sz="900" dirty="0" smtClean="0">
                <a:solidFill>
                  <a:schemeClr val="bg1">
                    <a:lumMod val="65000"/>
                  </a:schemeClr>
                </a:solidFill>
              </a:rPr>
              <a:t>governance</a:t>
            </a:r>
          </a:p>
          <a:p>
            <a:pPr marL="171450" indent="-171450">
              <a:buFont typeface="Arial" panose="020B0604020202020204" pitchFamily="34" charset="0"/>
              <a:buChar char="•"/>
            </a:pPr>
            <a:r>
              <a:rPr lang="en-US" sz="900" dirty="0" smtClean="0">
                <a:solidFill>
                  <a:schemeClr val="bg1">
                    <a:lumMod val="65000"/>
                  </a:schemeClr>
                </a:solidFill>
              </a:rPr>
              <a:t>Platform </a:t>
            </a:r>
            <a:r>
              <a:rPr lang="en-US" sz="900" dirty="0">
                <a:solidFill>
                  <a:schemeClr val="bg1">
                    <a:lumMod val="65000"/>
                  </a:schemeClr>
                </a:solidFill>
              </a:rPr>
              <a:t>and feature consolidation</a:t>
            </a:r>
          </a:p>
          <a:p>
            <a:pPr>
              <a:lnSpc>
                <a:spcPct val="120000"/>
              </a:lnSpc>
            </a:pPr>
            <a:endParaRPr lang="en-US" sz="900" dirty="0">
              <a:solidFill>
                <a:schemeClr val="bg1">
                  <a:lumMod val="75000"/>
                </a:schemeClr>
              </a:solidFill>
              <a:latin typeface="Arial"/>
              <a:cs typeface="Arial"/>
            </a:endParaRPr>
          </a:p>
        </p:txBody>
      </p:sp>
      <p:pic>
        <p:nvPicPr>
          <p:cNvPr id="10" name="Picture 9" descr="Reyes U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285" y="2641473"/>
            <a:ext cx="3668692" cy="2772031"/>
          </a:xfrm>
          <a:prstGeom prst="rect">
            <a:avLst/>
          </a:prstGeom>
        </p:spPr>
      </p:pic>
      <p:sp>
        <p:nvSpPr>
          <p:cNvPr id="9" name="Rectangle 8"/>
          <p:cNvSpPr/>
          <p:nvPr/>
        </p:nvSpPr>
        <p:spPr>
          <a:xfrm>
            <a:off x="4636009" y="1638747"/>
            <a:ext cx="2557272" cy="692497"/>
          </a:xfrm>
          <a:prstGeom prst="rect">
            <a:avLst/>
          </a:prstGeom>
        </p:spPr>
        <p:txBody>
          <a:bodyPr wrap="square" lIns="0" tIns="0" rIns="0" bIns="0">
            <a:spAutoFit/>
          </a:bodyPr>
          <a:lstStyle/>
          <a:p>
            <a:r>
              <a:rPr lang="en-US" sz="900" dirty="0" smtClean="0">
                <a:solidFill>
                  <a:schemeClr val="bg1">
                    <a:lumMod val="65000"/>
                  </a:schemeClr>
                </a:solidFill>
              </a:rPr>
              <a:t>A three-year roadmap aligned the organization around collaboration priorities for over 15,000 global employees, many of them mobile. Intranet redesign and document management were two early high priority areas.</a:t>
            </a:r>
            <a:endParaRPr lang="en-US" sz="900" dirty="0">
              <a:solidFill>
                <a:schemeClr val="bg1">
                  <a:lumMod val="75000"/>
                </a:schemeClr>
              </a:solidFill>
              <a:latin typeface="Arial"/>
              <a:cs typeface="Arial"/>
            </a:endParaRPr>
          </a:p>
        </p:txBody>
      </p:sp>
      <p:sp>
        <p:nvSpPr>
          <p:cNvPr id="11" name="Rectangle 10"/>
          <p:cNvSpPr/>
          <p:nvPr/>
        </p:nvSpPr>
        <p:spPr>
          <a:xfrm>
            <a:off x="1779705" y="1500579"/>
            <a:ext cx="2152215" cy="858697"/>
          </a:xfrm>
          <a:prstGeom prst="rect">
            <a:avLst/>
          </a:prstGeom>
        </p:spPr>
        <p:txBody>
          <a:bodyPr wrap="square" lIns="0" tIns="0" rIns="0" bIns="0">
            <a:spAutoFit/>
          </a:bodyPr>
          <a:lstStyle/>
          <a:p>
            <a:r>
              <a:rPr lang="en-US" sz="900" b="1" dirty="0">
                <a:solidFill>
                  <a:schemeClr val="bg1">
                    <a:lumMod val="65000"/>
                  </a:schemeClr>
                </a:solidFill>
              </a:rPr>
              <a:t>Heroic </a:t>
            </a:r>
            <a:r>
              <a:rPr lang="en-US" sz="900" b="1" dirty="0" smtClean="0">
                <a:solidFill>
                  <a:schemeClr val="bg1">
                    <a:lumMod val="65000"/>
                  </a:schemeClr>
                </a:solidFill>
              </a:rPr>
              <a:t>Feats</a:t>
            </a:r>
          </a:p>
          <a:p>
            <a:endParaRPr lang="en-US" sz="900" b="1" dirty="0">
              <a:solidFill>
                <a:schemeClr val="bg1">
                  <a:lumMod val="65000"/>
                </a:schemeClr>
              </a:solidFill>
            </a:endParaRPr>
          </a:p>
          <a:p>
            <a:pPr marL="171450" indent="-171450">
              <a:buFont typeface="Arial" panose="020B0604020202020204" pitchFamily="34" charset="0"/>
              <a:buChar char="•"/>
            </a:pPr>
            <a:r>
              <a:rPr lang="en-US" sz="900" dirty="0" smtClean="0">
                <a:solidFill>
                  <a:schemeClr val="bg1">
                    <a:lumMod val="65000"/>
                  </a:schemeClr>
                </a:solidFill>
              </a:rPr>
              <a:t>4 </a:t>
            </a:r>
            <a:r>
              <a:rPr lang="en-US" sz="900" dirty="0">
                <a:solidFill>
                  <a:schemeClr val="bg1">
                    <a:lumMod val="65000"/>
                  </a:schemeClr>
                </a:solidFill>
              </a:rPr>
              <a:t>major areas of </a:t>
            </a:r>
            <a:r>
              <a:rPr lang="en-US" sz="900" dirty="0" smtClean="0">
                <a:solidFill>
                  <a:schemeClr val="bg1">
                    <a:lumMod val="65000"/>
                  </a:schemeClr>
                </a:solidFill>
              </a:rPr>
              <a:t>recommendation</a:t>
            </a:r>
          </a:p>
          <a:p>
            <a:pPr marL="171450" indent="-171450">
              <a:buFont typeface="Arial" panose="020B0604020202020204" pitchFamily="34" charset="0"/>
              <a:buChar char="•"/>
            </a:pPr>
            <a:r>
              <a:rPr lang="en-US" sz="900" dirty="0" smtClean="0">
                <a:solidFill>
                  <a:schemeClr val="bg1">
                    <a:lumMod val="65000"/>
                  </a:schemeClr>
                </a:solidFill>
              </a:rPr>
              <a:t>SharePoint </a:t>
            </a:r>
            <a:r>
              <a:rPr lang="en-US" sz="900" dirty="0">
                <a:solidFill>
                  <a:schemeClr val="bg1">
                    <a:lumMod val="65000"/>
                  </a:schemeClr>
                </a:solidFill>
              </a:rPr>
              <a:t>vision and </a:t>
            </a:r>
            <a:r>
              <a:rPr lang="en-US" sz="900" dirty="0" smtClean="0">
                <a:solidFill>
                  <a:schemeClr val="bg1">
                    <a:lumMod val="65000"/>
                  </a:schemeClr>
                </a:solidFill>
              </a:rPr>
              <a:t>governance</a:t>
            </a:r>
          </a:p>
          <a:p>
            <a:pPr marL="171450" indent="-171450">
              <a:buFont typeface="Arial" panose="020B0604020202020204" pitchFamily="34" charset="0"/>
              <a:buChar char="•"/>
            </a:pPr>
            <a:r>
              <a:rPr lang="en-US" sz="900" dirty="0" smtClean="0">
                <a:solidFill>
                  <a:schemeClr val="bg1">
                    <a:lumMod val="65000"/>
                  </a:schemeClr>
                </a:solidFill>
              </a:rPr>
              <a:t>Platform </a:t>
            </a:r>
            <a:r>
              <a:rPr lang="en-US" sz="900" dirty="0">
                <a:solidFill>
                  <a:schemeClr val="bg1">
                    <a:lumMod val="65000"/>
                  </a:schemeClr>
                </a:solidFill>
              </a:rPr>
              <a:t>and feature consolidation</a:t>
            </a:r>
          </a:p>
          <a:p>
            <a:pPr>
              <a:lnSpc>
                <a:spcPct val="120000"/>
              </a:lnSpc>
            </a:pPr>
            <a:endParaRPr lang="en-US" sz="900" dirty="0">
              <a:solidFill>
                <a:schemeClr val="bg1">
                  <a:lumMod val="75000"/>
                </a:schemeClr>
              </a:solidFill>
              <a:latin typeface="Arial"/>
              <a:cs typeface="Arial"/>
            </a:endParaRPr>
          </a:p>
        </p:txBody>
      </p:sp>
    </p:spTree>
    <p:extLst>
      <p:ext uri="{BB962C8B-B14F-4D97-AF65-F5344CB8AC3E}">
        <p14:creationId xmlns:p14="http://schemas.microsoft.com/office/powerpoint/2010/main" val="601008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723589"/>
            <a:ext cx="8170983" cy="2462805"/>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723589"/>
            <a:ext cx="6131577" cy="227551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1499539" y="723589"/>
            <a:ext cx="6131577" cy="2275516"/>
          </a:xfrm>
          <a:prstGeom prst="rect">
            <a:avLst/>
          </a:prstGeom>
          <a:solidFill>
            <a:schemeClr val="bg1">
              <a:lumMod val="9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 name="Group 1"/>
          <p:cNvGrpSpPr/>
          <p:nvPr/>
        </p:nvGrpSpPr>
        <p:grpSpPr>
          <a:xfrm>
            <a:off x="1842356" y="1146914"/>
            <a:ext cx="1672511" cy="1404183"/>
            <a:chOff x="1732284" y="3993471"/>
            <a:chExt cx="2280917" cy="1914979"/>
          </a:xfrm>
        </p:grpSpPr>
        <p:sp>
          <p:nvSpPr>
            <p:cNvPr id="29" name="Rectangle 28"/>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2" name="Rectangle 31"/>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3" name="Rectangle 32"/>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NAVISTAR</a:t>
              </a:r>
            </a:p>
            <a:p>
              <a:r>
                <a:rPr lang="en-US" sz="600" b="1" dirty="0" smtClean="0">
                  <a:solidFill>
                    <a:schemeClr val="bg1">
                      <a:lumMod val="65000"/>
                    </a:schemeClr>
                  </a:solidFill>
                  <a:latin typeface="Arial"/>
                  <a:cs typeface="Arial"/>
                </a:rPr>
                <a:t>HERO CASE STUDY</a:t>
              </a:r>
            </a:p>
          </p:txBody>
        </p:sp>
      </p:grpSp>
      <p:grpSp>
        <p:nvGrpSpPr>
          <p:cNvPr id="35" name="Group 34"/>
          <p:cNvGrpSpPr/>
          <p:nvPr/>
        </p:nvGrpSpPr>
        <p:grpSpPr>
          <a:xfrm>
            <a:off x="3681472" y="1146914"/>
            <a:ext cx="1672511" cy="1404183"/>
            <a:chOff x="1732284" y="3993471"/>
            <a:chExt cx="2280917" cy="1914979"/>
          </a:xfrm>
        </p:grpSpPr>
        <p:sp>
          <p:nvSpPr>
            <p:cNvPr id="36" name="Rectangle 35"/>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8" name="Rectangle 37"/>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HOLLISTER</a:t>
              </a:r>
            </a:p>
            <a:p>
              <a:r>
                <a:rPr lang="en-US" sz="600" b="1" dirty="0" smtClean="0">
                  <a:solidFill>
                    <a:schemeClr val="bg1">
                      <a:lumMod val="65000"/>
                    </a:schemeClr>
                  </a:solidFill>
                  <a:latin typeface="Arial"/>
                  <a:cs typeface="Arial"/>
                </a:rPr>
                <a:t>HERO CASE STUDY</a:t>
              </a:r>
            </a:p>
          </p:txBody>
        </p:sp>
      </p:grpSp>
      <p:grpSp>
        <p:nvGrpSpPr>
          <p:cNvPr id="45" name="Group 44"/>
          <p:cNvGrpSpPr/>
          <p:nvPr/>
        </p:nvGrpSpPr>
        <p:grpSpPr>
          <a:xfrm>
            <a:off x="5527205" y="1146914"/>
            <a:ext cx="1672511" cy="1404183"/>
            <a:chOff x="1732284" y="3993471"/>
            <a:chExt cx="2280917" cy="1914979"/>
          </a:xfrm>
        </p:grpSpPr>
        <p:sp>
          <p:nvSpPr>
            <p:cNvPr id="46" name="Rectangle 45"/>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7" name="Rectangle 46"/>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8" name="Rectangle 47"/>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PROTECTIVE</a:t>
              </a:r>
            </a:p>
            <a:p>
              <a:r>
                <a:rPr lang="en-US" sz="600" b="1" dirty="0" smtClean="0">
                  <a:solidFill>
                    <a:schemeClr val="bg1">
                      <a:lumMod val="65000"/>
                    </a:schemeClr>
                  </a:solidFill>
                  <a:latin typeface="Arial"/>
                  <a:cs typeface="Arial"/>
                </a:rPr>
                <a:t>HERO CASE STUDY</a:t>
              </a:r>
            </a:p>
          </p:txBody>
        </p:sp>
      </p:grpSp>
      <p:sp>
        <p:nvSpPr>
          <p:cNvPr id="20" name="Rectangle 19"/>
          <p:cNvSpPr/>
          <p:nvPr/>
        </p:nvSpPr>
        <p:spPr>
          <a:xfrm>
            <a:off x="2500898" y="388327"/>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1394974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smtClean="0">
                <a:solidFill>
                  <a:schemeClr val="bg1">
                    <a:lumMod val="65000"/>
                  </a:schemeClr>
                </a:solidFill>
                <a:latin typeface="Arial"/>
                <a:cs typeface="Arial"/>
              </a:rPr>
              <a:t>PORTFOLIO     </a:t>
            </a:r>
            <a:r>
              <a:rPr lang="en-US" sz="1000" b="1" dirty="0">
                <a:solidFill>
                  <a:schemeClr val="accent5">
                    <a:lumMod val="60000"/>
                    <a:lumOff val="40000"/>
                  </a:schemeClr>
                </a:solidFill>
                <a:latin typeface="Arial"/>
                <a:cs typeface="Arial"/>
              </a:rPr>
              <a:t>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6"/>
            <a:ext cx="8170983" cy="422070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35" name="Group 34"/>
          <p:cNvGrpSpPr/>
          <p:nvPr/>
        </p:nvGrpSpPr>
        <p:grpSpPr>
          <a:xfrm>
            <a:off x="2578676" y="1608139"/>
            <a:ext cx="1722435" cy="2880466"/>
            <a:chOff x="879000" y="3028692"/>
            <a:chExt cx="1722435" cy="2880466"/>
          </a:xfrm>
        </p:grpSpPr>
        <p:sp>
          <p:nvSpPr>
            <p:cNvPr id="36" name="Rectangle 35"/>
            <p:cNvSpPr/>
            <p:nvPr/>
          </p:nvSpPr>
          <p:spPr>
            <a:xfrm>
              <a:off x="879000" y="3028692"/>
              <a:ext cx="1722435" cy="288046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1162050" y="3169520"/>
              <a:ext cx="1193800" cy="1885131"/>
            </a:xfrm>
            <a:prstGeom prst="rect">
              <a:avLst/>
            </a:prstGeom>
          </p:spPr>
          <p:txBody>
            <a:bodyPr wrap="square" lIns="0" tIns="0" rIns="0" bIns="0">
              <a:spAutoFit/>
            </a:bodyPr>
            <a:lstStyle/>
            <a:p>
              <a:pPr algn="ctr"/>
              <a:r>
                <a:rPr lang="en-US" sz="1000" b="1" dirty="0" smtClean="0">
                  <a:latin typeface="Arial"/>
                  <a:cs typeface="Arial"/>
                </a:rPr>
                <a:t>SharePoint 2013 Self Assessment</a:t>
              </a:r>
            </a:p>
            <a:p>
              <a:pPr algn="ctr">
                <a:lnSpc>
                  <a:spcPct val="200000"/>
                </a:lnSpc>
              </a:pPr>
              <a:endParaRPr lang="en-US" sz="800" dirty="0" smtClean="0">
                <a:solidFill>
                  <a:schemeClr val="bg1">
                    <a:lumMod val="65000"/>
                  </a:schemeClr>
                </a:solidFill>
              </a:endParaRPr>
            </a:p>
            <a:p>
              <a:pPr algn="ctr">
                <a:lnSpc>
                  <a:spcPct val="200000"/>
                </a:lnSpc>
              </a:pPr>
              <a:endParaRPr lang="en-US" sz="800" dirty="0">
                <a:solidFill>
                  <a:schemeClr val="bg1">
                    <a:lumMod val="65000"/>
                  </a:schemeClr>
                </a:solidFill>
              </a:endParaRPr>
            </a:p>
            <a:p>
              <a:pPr algn="ctr"/>
              <a:endParaRPr lang="en-US" sz="1050" dirty="0" smtClean="0">
                <a:solidFill>
                  <a:schemeClr val="bg1">
                    <a:lumMod val="65000"/>
                  </a:schemeClr>
                </a:solidFill>
                <a:latin typeface="Arial"/>
                <a:cs typeface="Arial"/>
              </a:endParaRPr>
            </a:p>
            <a:p>
              <a:pPr algn="ctr">
                <a:lnSpc>
                  <a:spcPct val="150000"/>
                </a:lnSpc>
              </a:pPr>
              <a:endParaRPr lang="en-US" sz="800" dirty="0" smtClean="0">
                <a:solidFill>
                  <a:schemeClr val="bg1">
                    <a:lumMod val="65000"/>
                  </a:schemeClr>
                </a:solidFill>
                <a:latin typeface="Arial"/>
                <a:cs typeface="Arial"/>
              </a:endParaRPr>
            </a:p>
            <a:p>
              <a:pPr algn="ctr">
                <a:lnSpc>
                  <a:spcPct val="150000"/>
                </a:lnSpc>
              </a:pPr>
              <a:r>
                <a:rPr lang="en-US" sz="800" dirty="0" smtClean="0">
                  <a:solidFill>
                    <a:schemeClr val="bg1">
                      <a:lumMod val="65000"/>
                    </a:schemeClr>
                  </a:solidFill>
                  <a:latin typeface="Arial"/>
                  <a:cs typeface="Arial"/>
                </a:rPr>
                <a:t>Can SharePoint 2013 help you deliver heroic benefits to your enterprise? </a:t>
              </a:r>
            </a:p>
          </p:txBody>
        </p:sp>
        <p:cxnSp>
          <p:nvCxnSpPr>
            <p:cNvPr id="42" name="Straight Connector 41"/>
            <p:cNvCxnSpPr/>
            <p:nvPr/>
          </p:nvCxnSpPr>
          <p:spPr>
            <a:xfrm>
              <a:off x="1054375" y="3515595"/>
              <a:ext cx="14030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369074" y="5453058"/>
              <a:ext cx="824664"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7" name="Rectangle 56"/>
            <p:cNvSpPr/>
            <p:nvPr/>
          </p:nvSpPr>
          <p:spPr>
            <a:xfrm>
              <a:off x="1517265" y="5482697"/>
              <a:ext cx="497102" cy="153888"/>
            </a:xfrm>
            <a:prstGeom prst="rect">
              <a:avLst/>
            </a:prstGeom>
          </p:spPr>
          <p:txBody>
            <a:bodyPr wrap="square" lIns="0" tIns="0" rIns="0" bIns="0">
              <a:spAutoFit/>
            </a:bodyPr>
            <a:lstStyle/>
            <a:p>
              <a:pPr algn="ctr"/>
              <a:r>
                <a:rPr lang="en-US" sz="1000" dirty="0" smtClean="0">
                  <a:solidFill>
                    <a:srgbClr val="FFFFFF"/>
                  </a:solidFill>
                </a:rPr>
                <a:t>Go</a:t>
              </a:r>
              <a:endParaRPr lang="en-US" sz="1000" dirty="0">
                <a:solidFill>
                  <a:srgbClr val="FFFFFF"/>
                </a:solidFill>
              </a:endParaRPr>
            </a:p>
          </p:txBody>
        </p:sp>
        <p:sp>
          <p:nvSpPr>
            <p:cNvPr id="58" name="Chevron 57"/>
            <p:cNvSpPr/>
            <p:nvPr/>
          </p:nvSpPr>
          <p:spPr>
            <a:xfrm>
              <a:off x="2084784" y="5539136"/>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59" name="Oval 58"/>
            <p:cNvSpPr/>
            <p:nvPr/>
          </p:nvSpPr>
          <p:spPr>
            <a:xfrm>
              <a:off x="1587500" y="3634273"/>
              <a:ext cx="375304" cy="375304"/>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4589478" y="1608139"/>
            <a:ext cx="1722435" cy="2880466"/>
            <a:chOff x="879000" y="3020809"/>
            <a:chExt cx="1722435" cy="2880466"/>
          </a:xfrm>
        </p:grpSpPr>
        <p:sp>
          <p:nvSpPr>
            <p:cNvPr id="62" name="Rectangle 61"/>
            <p:cNvSpPr/>
            <p:nvPr/>
          </p:nvSpPr>
          <p:spPr>
            <a:xfrm>
              <a:off x="879000" y="3020809"/>
              <a:ext cx="1722435" cy="288046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63" name="Rectangle 62"/>
            <p:cNvSpPr/>
            <p:nvPr/>
          </p:nvSpPr>
          <p:spPr>
            <a:xfrm>
              <a:off x="1162050" y="3336811"/>
              <a:ext cx="1193800" cy="1708160"/>
            </a:xfrm>
            <a:prstGeom prst="rect">
              <a:avLst/>
            </a:prstGeom>
          </p:spPr>
          <p:txBody>
            <a:bodyPr wrap="square" lIns="0" tIns="0" rIns="0" bIns="0">
              <a:spAutoFit/>
            </a:bodyPr>
            <a:lstStyle/>
            <a:p>
              <a:pPr algn="ctr"/>
              <a:r>
                <a:rPr lang="en-US" sz="1000" b="1" dirty="0" smtClean="0">
                  <a:latin typeface="Arial"/>
                  <a:cs typeface="Arial"/>
                </a:rPr>
                <a:t>Get Our Report</a:t>
              </a:r>
            </a:p>
            <a:p>
              <a:pPr algn="ctr">
                <a:lnSpc>
                  <a:spcPct val="200000"/>
                </a:lnSpc>
              </a:pPr>
              <a:endParaRPr lang="en-US" sz="800" dirty="0" smtClean="0">
                <a:solidFill>
                  <a:schemeClr val="bg1">
                    <a:lumMod val="65000"/>
                  </a:schemeClr>
                </a:solidFill>
              </a:endParaRPr>
            </a:p>
            <a:p>
              <a:pPr algn="ctr">
                <a:lnSpc>
                  <a:spcPct val="200000"/>
                </a:lnSpc>
              </a:pPr>
              <a:endParaRPr lang="en-US" sz="800" dirty="0">
                <a:solidFill>
                  <a:schemeClr val="bg1">
                    <a:lumMod val="65000"/>
                  </a:schemeClr>
                </a:solidFill>
              </a:endParaRPr>
            </a:p>
            <a:p>
              <a:pPr algn="ctr"/>
              <a:endParaRPr lang="en-US" sz="1050" dirty="0" smtClean="0">
                <a:solidFill>
                  <a:schemeClr val="bg1">
                    <a:lumMod val="65000"/>
                  </a:schemeClr>
                </a:solidFill>
                <a:latin typeface="Arial"/>
                <a:cs typeface="Arial"/>
              </a:endParaRPr>
            </a:p>
            <a:p>
              <a:pPr algn="ctr"/>
              <a:endParaRPr lang="en-US" sz="1050" dirty="0" smtClean="0">
                <a:solidFill>
                  <a:schemeClr val="bg1">
                    <a:lumMod val="65000"/>
                  </a:schemeClr>
                </a:solidFill>
                <a:latin typeface="Arial"/>
                <a:cs typeface="Arial"/>
              </a:endParaRPr>
            </a:p>
            <a:p>
              <a:pPr algn="ctr">
                <a:lnSpc>
                  <a:spcPct val="150000"/>
                </a:lnSpc>
              </a:pPr>
              <a:r>
                <a:rPr lang="en-US" sz="800" dirty="0" smtClean="0">
                  <a:solidFill>
                    <a:schemeClr val="bg1">
                      <a:lumMod val="65000"/>
                    </a:schemeClr>
                  </a:solidFill>
                  <a:latin typeface="Arial"/>
                  <a:cs typeface="Arial"/>
                </a:rPr>
                <a:t>Prepare to save the </a:t>
              </a:r>
              <a:r>
                <a:rPr lang="en-US" sz="800" dirty="0" smtClean="0">
                  <a:solidFill>
                    <a:schemeClr val="bg1">
                      <a:lumMod val="65000"/>
                    </a:schemeClr>
                  </a:solidFill>
                  <a:latin typeface="Arial"/>
                  <a:cs typeface="Arial"/>
                </a:rPr>
                <a:t>day. Learn </a:t>
              </a:r>
              <a:r>
                <a:rPr lang="en-US" sz="800" dirty="0" smtClean="0">
                  <a:solidFill>
                    <a:schemeClr val="bg1">
                      <a:lumMod val="65000"/>
                    </a:schemeClr>
                  </a:solidFill>
                  <a:latin typeface="Arial"/>
                  <a:cs typeface="Arial"/>
                </a:rPr>
                <a:t>how organizations plan to use SharePoint 2013.</a:t>
              </a:r>
            </a:p>
          </p:txBody>
        </p:sp>
        <p:cxnSp>
          <p:nvCxnSpPr>
            <p:cNvPr id="64" name="Straight Connector 63"/>
            <p:cNvCxnSpPr/>
            <p:nvPr/>
          </p:nvCxnSpPr>
          <p:spPr>
            <a:xfrm>
              <a:off x="1054375" y="3515595"/>
              <a:ext cx="14030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1205059" y="5453058"/>
              <a:ext cx="1119983"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66" name="Rectangle 65"/>
            <p:cNvSpPr/>
            <p:nvPr/>
          </p:nvSpPr>
          <p:spPr>
            <a:xfrm>
              <a:off x="1323305" y="5491182"/>
              <a:ext cx="809308" cy="153888"/>
            </a:xfrm>
            <a:prstGeom prst="rect">
              <a:avLst/>
            </a:prstGeom>
          </p:spPr>
          <p:txBody>
            <a:bodyPr wrap="square" lIns="0" tIns="0" rIns="0" bIns="0">
              <a:spAutoFit/>
            </a:bodyPr>
            <a:lstStyle/>
            <a:p>
              <a:pPr algn="ctr"/>
              <a:r>
                <a:rPr lang="en-US" sz="1000" dirty="0" smtClean="0">
                  <a:solidFill>
                    <a:srgbClr val="FFFFFF"/>
                  </a:solidFill>
                </a:rPr>
                <a:t>See the Results</a:t>
              </a:r>
              <a:endParaRPr lang="en-US" sz="1000" dirty="0">
                <a:solidFill>
                  <a:srgbClr val="FFFFFF"/>
                </a:solidFill>
              </a:endParaRPr>
            </a:p>
          </p:txBody>
        </p:sp>
        <p:sp>
          <p:nvSpPr>
            <p:cNvPr id="67" name="Chevron 66"/>
            <p:cNvSpPr/>
            <p:nvPr/>
          </p:nvSpPr>
          <p:spPr>
            <a:xfrm>
              <a:off x="2155731" y="5539136"/>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68" name="Oval 67"/>
            <p:cNvSpPr/>
            <p:nvPr/>
          </p:nvSpPr>
          <p:spPr>
            <a:xfrm>
              <a:off x="1587500" y="3634273"/>
              <a:ext cx="375304" cy="375304"/>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p:cNvSpPr/>
          <p:nvPr/>
        </p:nvSpPr>
        <p:spPr>
          <a:xfrm>
            <a:off x="2837298" y="976156"/>
            <a:ext cx="3360302" cy="307777"/>
          </a:xfrm>
          <a:prstGeom prst="rect">
            <a:avLst/>
          </a:prstGeom>
        </p:spPr>
        <p:txBody>
          <a:bodyPr wrap="square" lIns="0" tIns="0" rIns="0" bIns="0">
            <a:spAutoFit/>
          </a:bodyPr>
          <a:lstStyle/>
          <a:p>
            <a:pPr algn="ctr"/>
            <a:r>
              <a:rPr lang="en-US" sz="2000" b="1" dirty="0" smtClean="0">
                <a:solidFill>
                  <a:schemeClr val="bg1">
                    <a:lumMod val="65000"/>
                  </a:schemeClr>
                </a:solidFill>
                <a:latin typeface="Arial"/>
                <a:cs typeface="Arial"/>
              </a:rPr>
              <a:t>GET YOUR CAPE</a:t>
            </a:r>
            <a:endParaRPr lang="en-US" sz="2000" b="1" dirty="0">
              <a:solidFill>
                <a:schemeClr val="bg1">
                  <a:lumMod val="65000"/>
                </a:schemeClr>
              </a:solidFill>
              <a:latin typeface="Arial"/>
              <a:cs typeface="Arial"/>
            </a:endParaRPr>
          </a:p>
        </p:txBody>
      </p:sp>
      <p:cxnSp>
        <p:nvCxnSpPr>
          <p:cNvPr id="34" name="Straight Connector 33"/>
          <p:cNvCxnSpPr/>
          <p:nvPr/>
        </p:nvCxnSpPr>
        <p:spPr>
          <a:xfrm>
            <a:off x="1083299" y="1145321"/>
            <a:ext cx="1911882"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35520" y="1145321"/>
            <a:ext cx="1911882"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13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079" y="233061"/>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1518215" y="422210"/>
            <a:ext cx="6131577" cy="493647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6" name="Rectangle 5"/>
          <p:cNvSpPr/>
          <p:nvPr/>
        </p:nvSpPr>
        <p:spPr>
          <a:xfrm>
            <a:off x="3000414" y="1425860"/>
            <a:ext cx="3172571" cy="2451196"/>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7" name="Rectangle 6"/>
          <p:cNvSpPr/>
          <p:nvPr/>
        </p:nvSpPr>
        <p:spPr>
          <a:xfrm>
            <a:off x="1798379" y="692133"/>
            <a:ext cx="4533632" cy="169277"/>
          </a:xfrm>
          <a:prstGeom prst="rect">
            <a:avLst/>
          </a:prstGeom>
        </p:spPr>
        <p:txBody>
          <a:bodyPr wrap="square" lIns="0" tIns="0" rIns="0" bIns="0">
            <a:spAutoFit/>
          </a:bodyPr>
          <a:lstStyle/>
          <a:p>
            <a:r>
              <a:rPr lang="en-US" sz="1100" b="1" dirty="0" smtClean="0">
                <a:latin typeface="Arial"/>
                <a:cs typeface="Arial"/>
              </a:rPr>
              <a:t>POWER UP – Get the Report!</a:t>
            </a:r>
          </a:p>
        </p:txBody>
      </p:sp>
      <p:sp>
        <p:nvSpPr>
          <p:cNvPr id="8" name="Rectangle 7"/>
          <p:cNvSpPr/>
          <p:nvPr/>
        </p:nvSpPr>
        <p:spPr>
          <a:xfrm>
            <a:off x="7294922" y="444673"/>
            <a:ext cx="336195" cy="369332"/>
          </a:xfrm>
          <a:prstGeom prst="rect">
            <a:avLst/>
          </a:prstGeom>
        </p:spPr>
        <p:txBody>
          <a:bodyPr wrap="square" lIns="0" tIns="0" rIns="0" bIns="0">
            <a:spAutoFit/>
          </a:bodyPr>
          <a:lstStyle/>
          <a:p>
            <a:r>
              <a:rPr lang="en-US" sz="2400" dirty="0" smtClean="0">
                <a:solidFill>
                  <a:schemeClr val="bg1">
                    <a:lumMod val="85000"/>
                  </a:schemeClr>
                </a:solidFill>
                <a:latin typeface="Arial"/>
                <a:cs typeface="Arial"/>
              </a:rPr>
              <a:t>X</a:t>
            </a:r>
          </a:p>
        </p:txBody>
      </p:sp>
      <p:sp>
        <p:nvSpPr>
          <p:cNvPr id="9" name="Rectangle 8"/>
          <p:cNvSpPr/>
          <p:nvPr/>
        </p:nvSpPr>
        <p:spPr>
          <a:xfrm>
            <a:off x="1798380" y="919635"/>
            <a:ext cx="5496542" cy="498598"/>
          </a:xfrm>
          <a:prstGeom prst="rect">
            <a:avLst/>
          </a:prstGeom>
        </p:spPr>
        <p:txBody>
          <a:bodyPr wrap="square" lIns="0" tIns="0" rIns="0" bIns="0">
            <a:spAutoFit/>
          </a:bodyPr>
          <a:lstStyle/>
          <a:p>
            <a:pPr>
              <a:lnSpc>
                <a:spcPct val="120000"/>
              </a:lnSpc>
            </a:pP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p:txBody>
      </p:sp>
      <p:sp>
        <p:nvSpPr>
          <p:cNvPr id="11" name="Rectangle 10"/>
          <p:cNvSpPr/>
          <p:nvPr/>
        </p:nvSpPr>
        <p:spPr>
          <a:xfrm>
            <a:off x="3452612" y="1729217"/>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2" name="Rectangle 11"/>
          <p:cNvSpPr/>
          <p:nvPr/>
        </p:nvSpPr>
        <p:spPr>
          <a:xfrm>
            <a:off x="3521261" y="1719075"/>
            <a:ext cx="673435" cy="161839"/>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Email*</a:t>
            </a:r>
          </a:p>
        </p:txBody>
      </p:sp>
      <p:sp>
        <p:nvSpPr>
          <p:cNvPr id="13" name="Rectangle 12"/>
          <p:cNvSpPr/>
          <p:nvPr/>
        </p:nvSpPr>
        <p:spPr>
          <a:xfrm>
            <a:off x="3452611" y="2032771"/>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3457653" y="2012595"/>
            <a:ext cx="673435"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First Name</a:t>
            </a:r>
          </a:p>
        </p:txBody>
      </p:sp>
      <p:sp>
        <p:nvSpPr>
          <p:cNvPr id="15" name="Rectangle 14"/>
          <p:cNvSpPr/>
          <p:nvPr/>
        </p:nvSpPr>
        <p:spPr>
          <a:xfrm>
            <a:off x="3444144" y="2337354"/>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6" name="Rectangle 15"/>
          <p:cNvSpPr/>
          <p:nvPr/>
        </p:nvSpPr>
        <p:spPr>
          <a:xfrm>
            <a:off x="3505359" y="2317834"/>
            <a:ext cx="1213748" cy="184666"/>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Last Name</a:t>
            </a:r>
          </a:p>
        </p:txBody>
      </p:sp>
      <p:sp>
        <p:nvSpPr>
          <p:cNvPr id="17" name="Rectangle 16"/>
          <p:cNvSpPr/>
          <p:nvPr/>
        </p:nvSpPr>
        <p:spPr>
          <a:xfrm>
            <a:off x="3452611" y="2642446"/>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3373593" y="2623442"/>
            <a:ext cx="82941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Phone</a:t>
            </a:r>
          </a:p>
        </p:txBody>
      </p:sp>
      <p:sp>
        <p:nvSpPr>
          <p:cNvPr id="19" name="Rectangle 18"/>
          <p:cNvSpPr/>
          <p:nvPr/>
        </p:nvSpPr>
        <p:spPr>
          <a:xfrm>
            <a:off x="3444144" y="2946520"/>
            <a:ext cx="2243810" cy="173282"/>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0" name="Rectangle 19"/>
          <p:cNvSpPr/>
          <p:nvPr/>
        </p:nvSpPr>
        <p:spPr>
          <a:xfrm>
            <a:off x="3328588" y="2930860"/>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Company</a:t>
            </a:r>
          </a:p>
        </p:txBody>
      </p:sp>
      <p:sp>
        <p:nvSpPr>
          <p:cNvPr id="21" name="Rectangle 20"/>
          <p:cNvSpPr/>
          <p:nvPr/>
        </p:nvSpPr>
        <p:spPr>
          <a:xfrm>
            <a:off x="3444143" y="3345181"/>
            <a:ext cx="825619" cy="169583"/>
          </a:xfrm>
          <a:prstGeom prst="rect">
            <a:avLst/>
          </a:prstGeom>
          <a:solidFill>
            <a:schemeClr val="tx1">
              <a:lumMod val="65000"/>
              <a:lumOff val="3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2" name="Rectangle 21"/>
          <p:cNvSpPr/>
          <p:nvPr/>
        </p:nvSpPr>
        <p:spPr>
          <a:xfrm>
            <a:off x="3317777" y="3329279"/>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Power Up Now!</a:t>
            </a:r>
          </a:p>
        </p:txBody>
      </p:sp>
    </p:spTree>
    <p:extLst>
      <p:ext uri="{BB962C8B-B14F-4D97-AF65-F5344CB8AC3E}">
        <p14:creationId xmlns:p14="http://schemas.microsoft.com/office/powerpoint/2010/main" val="262786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smtClean="0">
                <a:solidFill>
                  <a:schemeClr val="bg1">
                    <a:lumMod val="65000"/>
                  </a:schemeClr>
                </a:solidFill>
                <a:latin typeface="Arial"/>
                <a:cs typeface="Arial"/>
              </a:rPr>
              <a:t>PORTFOLIO     </a:t>
            </a:r>
            <a:r>
              <a:rPr lang="en-US" sz="1000" b="1" dirty="0">
                <a:solidFill>
                  <a:schemeClr val="accent5">
                    <a:lumMod val="60000"/>
                    <a:lumOff val="40000"/>
                  </a:schemeClr>
                </a:solidFill>
                <a:latin typeface="Arial"/>
                <a:cs typeface="Arial"/>
              </a:rPr>
              <a:t>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6"/>
            <a:ext cx="8170983" cy="536194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0" name="Rectangle 39"/>
          <p:cNvSpPr/>
          <p:nvPr/>
        </p:nvSpPr>
        <p:spPr>
          <a:xfrm>
            <a:off x="495404" y="1227263"/>
            <a:ext cx="8170983" cy="2102521"/>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4" y="6169167"/>
            <a:ext cx="8170983" cy="33200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Oval 18"/>
          <p:cNvSpPr/>
          <p:nvPr/>
        </p:nvSpPr>
        <p:spPr>
          <a:xfrm>
            <a:off x="7914869" y="6243080"/>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202179" y="6245580"/>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740819" y="3572600"/>
            <a:ext cx="2671438"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WE’D LOVE TO HEAR FROM YOU</a:t>
            </a:r>
            <a:endParaRPr lang="en-US" sz="1100" b="1" dirty="0">
              <a:solidFill>
                <a:schemeClr val="bg1">
                  <a:lumMod val="65000"/>
                </a:schemeClr>
              </a:solidFill>
              <a:latin typeface="Arial"/>
              <a:cs typeface="Arial"/>
            </a:endParaRPr>
          </a:p>
        </p:txBody>
      </p:sp>
      <p:sp>
        <p:nvSpPr>
          <p:cNvPr id="23" name="Rectangle 22"/>
          <p:cNvSpPr/>
          <p:nvPr/>
        </p:nvSpPr>
        <p:spPr>
          <a:xfrm>
            <a:off x="740819" y="3722108"/>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SEND </a:t>
            </a:r>
            <a:r>
              <a:rPr lang="en-US" sz="3200" b="1" dirty="0" smtClean="0">
                <a:solidFill>
                  <a:schemeClr val="bg1">
                    <a:lumMod val="65000"/>
                  </a:schemeClr>
                </a:solidFill>
                <a:latin typeface="Arial"/>
                <a:cs typeface="Arial"/>
              </a:rPr>
              <a:t>A</a:t>
            </a:r>
          </a:p>
          <a:p>
            <a:r>
              <a:rPr lang="en-US" sz="3200" b="1" dirty="0" smtClean="0">
                <a:solidFill>
                  <a:schemeClr val="bg1">
                    <a:lumMod val="65000"/>
                  </a:schemeClr>
                </a:solidFill>
                <a:latin typeface="Arial"/>
                <a:cs typeface="Arial"/>
              </a:rPr>
              <a:t>SIGNAL</a:t>
            </a:r>
            <a:endParaRPr lang="en-US" sz="3200" b="1" dirty="0">
              <a:solidFill>
                <a:schemeClr val="bg1">
                  <a:lumMod val="65000"/>
                </a:schemeClr>
              </a:solidFill>
              <a:latin typeface="Arial"/>
              <a:cs typeface="Arial"/>
            </a:endParaRPr>
          </a:p>
        </p:txBody>
      </p:sp>
      <p:sp>
        <p:nvSpPr>
          <p:cNvPr id="30" name="Oval 29"/>
          <p:cNvSpPr/>
          <p:nvPr/>
        </p:nvSpPr>
        <p:spPr>
          <a:xfrm>
            <a:off x="6926969" y="3556592"/>
            <a:ext cx="67319" cy="67319"/>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895457" y="3497348"/>
            <a:ext cx="673435" cy="184666"/>
          </a:xfrm>
          <a:prstGeom prst="rect">
            <a:avLst/>
          </a:prstGeom>
        </p:spPr>
        <p:txBody>
          <a:bodyPr wrap="square" lIns="0" tIns="0" rIns="0" bIns="0">
            <a:spAutoFit/>
          </a:bodyPr>
          <a:lstStyle/>
          <a:p>
            <a:pPr algn="ctr">
              <a:lnSpc>
                <a:spcPct val="150000"/>
              </a:lnSpc>
            </a:pPr>
            <a:r>
              <a:rPr lang="en-US" sz="800" dirty="0" smtClean="0">
                <a:solidFill>
                  <a:schemeClr val="bg1">
                    <a:lumMod val="65000"/>
                  </a:schemeClr>
                </a:solidFill>
                <a:latin typeface="Arial"/>
                <a:cs typeface="Arial"/>
              </a:rPr>
              <a:t>General</a:t>
            </a:r>
          </a:p>
        </p:txBody>
      </p:sp>
      <p:sp>
        <p:nvSpPr>
          <p:cNvPr id="32" name="Oval 31"/>
          <p:cNvSpPr/>
          <p:nvPr/>
        </p:nvSpPr>
        <p:spPr>
          <a:xfrm>
            <a:off x="7536565" y="3556749"/>
            <a:ext cx="67319" cy="67319"/>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7505053" y="3497505"/>
            <a:ext cx="673435" cy="184666"/>
          </a:xfrm>
          <a:prstGeom prst="rect">
            <a:avLst/>
          </a:prstGeom>
        </p:spPr>
        <p:txBody>
          <a:bodyPr wrap="square" lIns="0" tIns="0" rIns="0" bIns="0">
            <a:spAutoFit/>
          </a:bodyPr>
          <a:lstStyle/>
          <a:p>
            <a:pPr algn="ctr">
              <a:lnSpc>
                <a:spcPct val="150000"/>
              </a:lnSpc>
            </a:pPr>
            <a:r>
              <a:rPr lang="en-US" sz="800" dirty="0" smtClean="0">
                <a:solidFill>
                  <a:schemeClr val="bg1">
                    <a:lumMod val="65000"/>
                  </a:schemeClr>
                </a:solidFill>
                <a:latin typeface="Arial"/>
                <a:cs typeface="Arial"/>
              </a:rPr>
              <a:t>Careers</a:t>
            </a:r>
          </a:p>
        </p:txBody>
      </p:sp>
      <p:sp>
        <p:nvSpPr>
          <p:cNvPr id="34" name="Rectangle 33"/>
          <p:cNvSpPr/>
          <p:nvPr/>
        </p:nvSpPr>
        <p:spPr>
          <a:xfrm>
            <a:off x="6193005" y="3489612"/>
            <a:ext cx="673435" cy="161839"/>
          </a:xfrm>
          <a:prstGeom prst="rect">
            <a:avLst/>
          </a:prstGeom>
        </p:spPr>
        <p:txBody>
          <a:bodyPr wrap="square" lIns="0" tIns="0" rIns="0" bIns="0">
            <a:spAutoFit/>
          </a:bodyPr>
          <a:lstStyle/>
          <a:p>
            <a:pPr algn="ctr">
              <a:lnSpc>
                <a:spcPct val="150000"/>
              </a:lnSpc>
            </a:pPr>
            <a:r>
              <a:rPr lang="en-US" sz="800" b="1" dirty="0" smtClean="0">
                <a:solidFill>
                  <a:schemeClr val="bg1">
                    <a:lumMod val="65000"/>
                  </a:schemeClr>
                </a:solidFill>
                <a:latin typeface="Arial"/>
                <a:cs typeface="Arial"/>
              </a:rPr>
              <a:t>Inquiry Type:</a:t>
            </a:r>
          </a:p>
        </p:txBody>
      </p:sp>
      <p:sp>
        <p:nvSpPr>
          <p:cNvPr id="35" name="Rectangle 34"/>
          <p:cNvSpPr/>
          <p:nvPr/>
        </p:nvSpPr>
        <p:spPr>
          <a:xfrm>
            <a:off x="6177137" y="3762982"/>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6" name="Rectangle 35"/>
          <p:cNvSpPr/>
          <p:nvPr/>
        </p:nvSpPr>
        <p:spPr>
          <a:xfrm>
            <a:off x="6182178" y="3744889"/>
            <a:ext cx="673435"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First Name*</a:t>
            </a:r>
          </a:p>
        </p:txBody>
      </p:sp>
      <p:sp>
        <p:nvSpPr>
          <p:cNvPr id="37" name="Rectangle 36"/>
          <p:cNvSpPr/>
          <p:nvPr/>
        </p:nvSpPr>
        <p:spPr>
          <a:xfrm>
            <a:off x="6177136" y="4066536"/>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8" name="Rectangle 37"/>
          <p:cNvSpPr/>
          <p:nvPr/>
        </p:nvSpPr>
        <p:spPr>
          <a:xfrm>
            <a:off x="6182178" y="4046360"/>
            <a:ext cx="673435" cy="161839"/>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Last Name*</a:t>
            </a:r>
          </a:p>
        </p:txBody>
      </p:sp>
      <p:sp>
        <p:nvSpPr>
          <p:cNvPr id="39" name="Rectangle 38"/>
          <p:cNvSpPr/>
          <p:nvPr/>
        </p:nvSpPr>
        <p:spPr>
          <a:xfrm>
            <a:off x="6168669" y="4371119"/>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6229884" y="4351599"/>
            <a:ext cx="1213748" cy="161839"/>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Email*</a:t>
            </a:r>
          </a:p>
        </p:txBody>
      </p:sp>
      <p:sp>
        <p:nvSpPr>
          <p:cNvPr id="42" name="Rectangle 41"/>
          <p:cNvSpPr/>
          <p:nvPr/>
        </p:nvSpPr>
        <p:spPr>
          <a:xfrm>
            <a:off x="6177136" y="4676211"/>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3" name="Rectangle 42"/>
          <p:cNvSpPr/>
          <p:nvPr/>
        </p:nvSpPr>
        <p:spPr>
          <a:xfrm>
            <a:off x="6098118" y="4657207"/>
            <a:ext cx="82941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Phone</a:t>
            </a:r>
          </a:p>
        </p:txBody>
      </p:sp>
      <p:sp>
        <p:nvSpPr>
          <p:cNvPr id="44" name="Rectangle 43"/>
          <p:cNvSpPr/>
          <p:nvPr/>
        </p:nvSpPr>
        <p:spPr>
          <a:xfrm>
            <a:off x="6168669" y="4980285"/>
            <a:ext cx="2243810" cy="627318"/>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108770" y="4996429"/>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message ….</a:t>
            </a:r>
          </a:p>
        </p:txBody>
      </p:sp>
      <p:sp>
        <p:nvSpPr>
          <p:cNvPr id="47" name="Oval 46"/>
          <p:cNvSpPr/>
          <p:nvPr/>
        </p:nvSpPr>
        <p:spPr>
          <a:xfrm>
            <a:off x="7610064" y="6253586"/>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7310525" y="6253586"/>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95404" y="6251581"/>
            <a:ext cx="1096913" cy="164789"/>
          </a:xfrm>
          <a:prstGeom prst="rect">
            <a:avLst/>
          </a:prstGeom>
        </p:spPr>
        <p:txBody>
          <a:bodyPr wrap="square" lIns="0" tIns="0" rIns="0" bIns="0">
            <a:spAutoFit/>
          </a:bodyPr>
          <a:lstStyle/>
          <a:p>
            <a:pPr algn="ctr">
              <a:lnSpc>
                <a:spcPct val="150000"/>
              </a:lnSpc>
            </a:pPr>
            <a:r>
              <a:rPr lang="en-US" sz="800" dirty="0" smtClean="0">
                <a:solidFill>
                  <a:schemeClr val="bg1">
                    <a:lumMod val="50000"/>
                  </a:schemeClr>
                </a:solidFill>
              </a:rPr>
              <a:t>© 2014 Tahoe Partners</a:t>
            </a:r>
            <a:endParaRPr lang="en-US" sz="800" dirty="0" smtClean="0">
              <a:solidFill>
                <a:schemeClr val="bg1">
                  <a:lumMod val="50000"/>
                </a:schemeClr>
              </a:solidFill>
              <a:latin typeface="Arial"/>
              <a:cs typeface="Arial"/>
            </a:endParaRPr>
          </a:p>
        </p:txBody>
      </p:sp>
      <p:pic>
        <p:nvPicPr>
          <p:cNvPr id="50" name="Picture 49"/>
          <p:cNvPicPr/>
          <p:nvPr/>
        </p:nvPicPr>
        <p:blipFill rotWithShape="1">
          <a:blip r:embed="rId3"/>
          <a:srcRect l="78552" t="88709" r="12765" b="6497"/>
          <a:stretch/>
        </p:blipFill>
        <p:spPr bwMode="auto">
          <a:xfrm>
            <a:off x="7756975" y="6550572"/>
            <a:ext cx="898090" cy="264700"/>
          </a:xfrm>
          <a:prstGeom prst="rect">
            <a:avLst/>
          </a:prstGeom>
          <a:ln>
            <a:noFill/>
          </a:ln>
          <a:extLst>
            <a:ext uri="{53640926-AAD7-44D8-BBD7-CCE9431645EC}">
              <a14:shadowObscured xmlns:a14="http://schemas.microsoft.com/office/drawing/2010/main"/>
            </a:ext>
          </a:extLst>
        </p:spPr>
      </p:pic>
      <p:sp>
        <p:nvSpPr>
          <p:cNvPr id="51" name="Rectangle 50"/>
          <p:cNvSpPr/>
          <p:nvPr/>
        </p:nvSpPr>
        <p:spPr>
          <a:xfrm>
            <a:off x="996792" y="5119766"/>
            <a:ext cx="3605293" cy="153888"/>
          </a:xfrm>
          <a:prstGeom prst="rect">
            <a:avLst/>
          </a:prstGeom>
        </p:spPr>
        <p:txBody>
          <a:bodyPr wrap="square" lIns="0" tIns="0" rIns="0" bIns="0">
            <a:spAutoFit/>
          </a:bodyPr>
          <a:lstStyle/>
          <a:p>
            <a:r>
              <a:rPr lang="en-US" sz="1000" b="1" dirty="0">
                <a:solidFill>
                  <a:schemeClr val="bg1">
                    <a:lumMod val="50000"/>
                  </a:schemeClr>
                </a:solidFill>
                <a:latin typeface="Arial"/>
                <a:cs typeface="Arial"/>
              </a:rPr>
              <a:t>312.491.3000 </a:t>
            </a:r>
          </a:p>
        </p:txBody>
      </p:sp>
      <p:sp>
        <p:nvSpPr>
          <p:cNvPr id="52" name="Oval 51"/>
          <p:cNvSpPr/>
          <p:nvPr/>
        </p:nvSpPr>
        <p:spPr>
          <a:xfrm>
            <a:off x="741966" y="5119764"/>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168668" y="5784460"/>
            <a:ext cx="825619" cy="169583"/>
          </a:xfrm>
          <a:prstGeom prst="rect">
            <a:avLst/>
          </a:prstGeom>
          <a:solidFill>
            <a:schemeClr val="tx1">
              <a:lumMod val="65000"/>
              <a:lumOff val="3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4" name="Rectangle 53"/>
          <p:cNvSpPr/>
          <p:nvPr/>
        </p:nvSpPr>
        <p:spPr>
          <a:xfrm>
            <a:off x="6042302" y="5768558"/>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Send Message </a:t>
            </a:r>
          </a:p>
        </p:txBody>
      </p:sp>
    </p:spTree>
    <p:extLst>
      <p:ext uri="{BB962C8B-B14F-4D97-AF65-F5344CB8AC3E}">
        <p14:creationId xmlns:p14="http://schemas.microsoft.com/office/powerpoint/2010/main" val="527376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7" name="Rectangle 16"/>
          <p:cNvSpPr/>
          <p:nvPr/>
        </p:nvSpPr>
        <p:spPr>
          <a:xfrm>
            <a:off x="495404" y="1285429"/>
            <a:ext cx="8170983" cy="4850887"/>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78527"/>
            <a:ext cx="5848326" cy="153888"/>
          </a:xfrm>
          <a:prstGeom prst="rect">
            <a:avLst/>
          </a:prstGeom>
        </p:spPr>
        <p:txBody>
          <a:bodyPr wrap="square" lIns="0" tIns="0" rIns="0" bIns="0">
            <a:spAutoFit/>
          </a:bodyPr>
          <a:lstStyle/>
          <a:p>
            <a:pPr algn="r"/>
            <a:r>
              <a:rPr lang="en-US" sz="1000" b="1" dirty="0">
                <a:solidFill>
                  <a:schemeClr val="accent5">
                    <a:lumMod val="60000"/>
                    <a:lumOff val="40000"/>
                  </a:schemeClr>
                </a:solidFill>
                <a:latin typeface="Arial"/>
                <a:cs typeface="Arial"/>
              </a:rPr>
              <a:t>HOME</a:t>
            </a:r>
            <a:r>
              <a:rPr lang="en-US" sz="1000" b="1" dirty="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1" name="Rectangle 20"/>
          <p:cNvSpPr/>
          <p:nvPr/>
        </p:nvSpPr>
        <p:spPr>
          <a:xfrm>
            <a:off x="939213" y="4017263"/>
            <a:ext cx="4355690" cy="215444"/>
          </a:xfrm>
          <a:prstGeom prst="rect">
            <a:avLst/>
          </a:prstGeom>
        </p:spPr>
        <p:txBody>
          <a:bodyPr wrap="square" lIns="0" tIns="0" rIns="0" bIns="0">
            <a:spAutoFit/>
          </a:bodyPr>
          <a:lstStyle/>
          <a:p>
            <a:pPr algn="r"/>
            <a:r>
              <a:rPr lang="en-US" sz="1400" b="1" dirty="0" smtClean="0">
                <a:solidFill>
                  <a:schemeClr val="bg1"/>
                </a:solidFill>
                <a:latin typeface="Arial"/>
                <a:cs typeface="Arial"/>
              </a:rPr>
              <a:t>Are you ready to go from scapegoat to hero?</a:t>
            </a:r>
            <a:endParaRPr lang="en-US" sz="1400" b="1" dirty="0">
              <a:solidFill>
                <a:schemeClr val="bg1"/>
              </a:solidFill>
              <a:latin typeface="Arial"/>
              <a:cs typeface="Arial"/>
            </a:endParaRPr>
          </a:p>
        </p:txBody>
      </p:sp>
      <p:sp>
        <p:nvSpPr>
          <p:cNvPr id="22" name="Rectangle 21"/>
          <p:cNvSpPr/>
          <p:nvPr/>
        </p:nvSpPr>
        <p:spPr>
          <a:xfrm>
            <a:off x="939213" y="2163874"/>
            <a:ext cx="7319884" cy="1384995"/>
          </a:xfrm>
          <a:prstGeom prst="rect">
            <a:avLst/>
          </a:prstGeom>
        </p:spPr>
        <p:txBody>
          <a:bodyPr wrap="square" lIns="0" tIns="0" rIns="0" bIns="0">
            <a:spAutoFit/>
          </a:bodyPr>
          <a:lstStyle/>
          <a:p>
            <a:r>
              <a:rPr lang="en-US" sz="4500" b="1" dirty="0" smtClean="0">
                <a:solidFill>
                  <a:schemeClr val="bg1"/>
                </a:solidFill>
                <a:latin typeface="Arial"/>
                <a:cs typeface="Arial"/>
              </a:rPr>
              <a:t>SHAREPOINT </a:t>
            </a:r>
            <a:endParaRPr lang="en-US" sz="4500" b="1" dirty="0" smtClean="0">
              <a:solidFill>
                <a:schemeClr val="bg1"/>
              </a:solidFill>
              <a:latin typeface="Arial"/>
              <a:cs typeface="Arial"/>
            </a:endParaRPr>
          </a:p>
          <a:p>
            <a:r>
              <a:rPr lang="en-US" sz="4500" b="1" dirty="0" smtClean="0">
                <a:solidFill>
                  <a:schemeClr val="bg1"/>
                </a:solidFill>
                <a:latin typeface="Arial"/>
                <a:cs typeface="Arial"/>
              </a:rPr>
              <a:t>A HERO’S TALE</a:t>
            </a:r>
            <a:endParaRPr lang="en-US" sz="4500" b="1" dirty="0">
              <a:solidFill>
                <a:schemeClr val="bg1"/>
              </a:solidFill>
              <a:latin typeface="Arial"/>
              <a:cs typeface="Arial"/>
            </a:endParaRPr>
          </a:p>
        </p:txBody>
      </p:sp>
    </p:spTree>
    <p:extLst>
      <p:ext uri="{BB962C8B-B14F-4D97-AF65-F5344CB8AC3E}">
        <p14:creationId xmlns:p14="http://schemas.microsoft.com/office/powerpoint/2010/main" val="61363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9157"/>
            <a:ext cx="8170983" cy="605660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PROBLEM</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093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329948" y="4476987"/>
            <a:ext cx="5204641" cy="1333698"/>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No </a:t>
            </a:r>
            <a:r>
              <a:rPr lang="en-US" sz="1600" b="1" dirty="0" smtClean="0">
                <a:solidFill>
                  <a:schemeClr val="bg1">
                    <a:lumMod val="50000"/>
                  </a:schemeClr>
                </a:solidFill>
                <a:latin typeface="Arial"/>
                <a:cs typeface="Arial"/>
              </a:rPr>
              <a:t>doubt about it – you’re not </a:t>
            </a:r>
            <a:r>
              <a:rPr lang="en-US" sz="1600" b="1" dirty="0" smtClean="0">
                <a:solidFill>
                  <a:schemeClr val="bg1">
                    <a:lumMod val="50000"/>
                  </a:schemeClr>
                </a:solidFill>
                <a:latin typeface="Arial"/>
                <a:cs typeface="Arial"/>
              </a:rPr>
              <a:t>alone.</a:t>
            </a:r>
          </a:p>
          <a:p>
            <a:pPr algn="ctr"/>
            <a:r>
              <a:rPr lang="en-US" sz="1600" b="1" dirty="0">
                <a:solidFill>
                  <a:schemeClr val="bg1">
                    <a:lumMod val="50000"/>
                  </a:schemeClr>
                </a:solidFill>
                <a:latin typeface="Arial"/>
                <a:cs typeface="Arial"/>
              </a:rPr>
              <a:t>I</a:t>
            </a:r>
            <a:r>
              <a:rPr lang="en-US" sz="1600" b="1" dirty="0" smtClean="0">
                <a:solidFill>
                  <a:schemeClr val="bg1">
                    <a:lumMod val="50000"/>
                  </a:schemeClr>
                </a:solidFill>
                <a:latin typeface="Arial"/>
                <a:cs typeface="Arial"/>
              </a:rPr>
              <a:t>mplementing </a:t>
            </a:r>
            <a:r>
              <a:rPr lang="en-US" sz="1600" b="1" dirty="0" smtClean="0">
                <a:solidFill>
                  <a:schemeClr val="bg1">
                    <a:lumMod val="50000"/>
                  </a:schemeClr>
                </a:solidFill>
                <a:latin typeface="Arial"/>
                <a:cs typeface="Arial"/>
              </a:rPr>
              <a:t>SharePoint can be challenging.</a:t>
            </a:r>
          </a:p>
          <a:p>
            <a:pPr algn="ctr"/>
            <a:endParaRPr lang="en-US" sz="1200" dirty="0" smtClean="0">
              <a:solidFill>
                <a:schemeClr val="bg1">
                  <a:lumMod val="50000"/>
                </a:schemeClr>
              </a:solidFill>
            </a:endParaRPr>
          </a:p>
          <a:p>
            <a:pPr algn="ctr">
              <a:spcAft>
                <a:spcPts val="800"/>
              </a:spcAft>
            </a:pPr>
            <a:r>
              <a:rPr lang="en-US" sz="1200" dirty="0">
                <a:solidFill>
                  <a:schemeClr val="bg1">
                    <a:lumMod val="50000"/>
                  </a:schemeClr>
                </a:solidFill>
              </a:rPr>
              <a:t>A 2013 Industry Watch Report from AIIM found that 61% of SharePoint ECM projects had stalled or did not meet expectations</a:t>
            </a:r>
            <a:r>
              <a:rPr lang="en-US" sz="1200" dirty="0" smtClean="0">
                <a:solidFill>
                  <a:schemeClr val="bg1">
                    <a:lumMod val="50000"/>
                  </a:schemeClr>
                </a:solidFill>
              </a:rPr>
              <a:t>.</a:t>
            </a:r>
          </a:p>
          <a:p>
            <a:pPr algn="ctr">
              <a:spcAft>
                <a:spcPts val="800"/>
              </a:spcAft>
            </a:pPr>
            <a:r>
              <a:rPr lang="en-US" sz="1200" b="1" dirty="0" smtClean="0">
                <a:solidFill>
                  <a:schemeClr val="bg1">
                    <a:lumMod val="50000"/>
                  </a:schemeClr>
                </a:solidFill>
              </a:rPr>
              <a:t>And, as an IT leader, you’ve heard the complaints …. </a:t>
            </a:r>
            <a:endParaRPr lang="en-US" sz="1200" b="1" dirty="0">
              <a:solidFill>
                <a:schemeClr val="bg1">
                  <a:lumMod val="50000"/>
                </a:schemeClr>
              </a:solidFill>
              <a:latin typeface="Arial"/>
              <a:cs typeface="Arial"/>
            </a:endParaRPr>
          </a:p>
        </p:txBody>
      </p:sp>
      <p:pic>
        <p:nvPicPr>
          <p:cNvPr id="17" name="Picture 16"/>
          <p:cNvPicPr/>
          <p:nvPr/>
        </p:nvPicPr>
        <p:blipFill rotWithShape="1">
          <a:blip r:embed="rId3"/>
          <a:srcRect l="16101" t="8919" r="7120" b="1578"/>
          <a:stretch/>
        </p:blipFill>
        <p:spPr>
          <a:xfrm>
            <a:off x="2833798" y="1451053"/>
            <a:ext cx="3534745" cy="2766791"/>
          </a:xfrm>
          <a:prstGeom prst="rect">
            <a:avLst/>
          </a:prstGeom>
        </p:spPr>
      </p:pic>
      <p:sp>
        <p:nvSpPr>
          <p:cNvPr id="20" name="Rectangle 19"/>
          <p:cNvSpPr/>
          <p:nvPr/>
        </p:nvSpPr>
        <p:spPr>
          <a:xfrm>
            <a:off x="2646877" y="949533"/>
            <a:ext cx="5848326" cy="169277"/>
          </a:xfrm>
          <a:prstGeom prst="rect">
            <a:avLst/>
          </a:prstGeom>
        </p:spPr>
        <p:txBody>
          <a:bodyPr wrap="square" lIns="0" tIns="0" rIns="0" bIns="0">
            <a:spAutoFit/>
          </a:bodyPr>
          <a:lstStyle/>
          <a:p>
            <a:pPr algn="r"/>
            <a:r>
              <a:rPr lang="en-US" sz="1100" b="1" dirty="0" smtClean="0">
                <a:solidFill>
                  <a:schemeClr val="accent5">
                    <a:lumMod val="75000"/>
                  </a:schemeClr>
                </a:solidFill>
                <a:latin typeface="Arial"/>
                <a:cs typeface="Arial"/>
              </a:rPr>
              <a:t>PROBLEM    </a:t>
            </a:r>
            <a:r>
              <a:rPr lang="en-US" sz="1100" b="1" dirty="0" smtClean="0">
                <a:solidFill>
                  <a:schemeClr val="bg1">
                    <a:lumMod val="50000"/>
                  </a:schemeClr>
                </a:solidFill>
                <a:latin typeface="Arial"/>
                <a:cs typeface="Arial"/>
              </a:rPr>
              <a:t>IMPLICATION</a:t>
            </a:r>
            <a:r>
              <a:rPr lang="en-US" sz="1100" b="1" dirty="0" smtClean="0">
                <a:solidFill>
                  <a:schemeClr val="accent5">
                    <a:lumMod val="75000"/>
                  </a:schemeClr>
                </a:solidFill>
                <a:latin typeface="Arial"/>
                <a:cs typeface="Arial"/>
              </a:rPr>
              <a:t>    </a:t>
            </a:r>
            <a:r>
              <a:rPr lang="en-US" sz="1100" b="1" dirty="0" smtClean="0">
                <a:solidFill>
                  <a:schemeClr val="bg1">
                    <a:lumMod val="50000"/>
                  </a:schemeClr>
                </a:solidFill>
                <a:latin typeface="Arial"/>
                <a:cs typeface="Arial"/>
              </a:rPr>
              <a:t>TRENDS</a:t>
            </a:r>
            <a:endParaRPr lang="en-US" sz="1100" b="1" dirty="0">
              <a:solidFill>
                <a:schemeClr val="bg1">
                  <a:lumMod val="50000"/>
                </a:schemeClr>
              </a:solidFill>
              <a:latin typeface="Arial"/>
              <a:cs typeface="Arial"/>
            </a:endParaRPr>
          </a:p>
        </p:txBody>
      </p:sp>
      <p:sp>
        <p:nvSpPr>
          <p:cNvPr id="21" name="Rectangle 20"/>
          <p:cNvSpPr/>
          <p:nvPr/>
        </p:nvSpPr>
        <p:spPr>
          <a:xfrm>
            <a:off x="2646508" y="571168"/>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Tree>
    <p:extLst>
      <p:ext uri="{BB962C8B-B14F-4D97-AF65-F5344CB8AC3E}">
        <p14:creationId xmlns:p14="http://schemas.microsoft.com/office/powerpoint/2010/main" val="2054826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3" y="813305"/>
            <a:ext cx="8170983" cy="604399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IMPLICATION</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389976" y="4631074"/>
            <a:ext cx="5408615" cy="1815882"/>
          </a:xfrm>
          <a:prstGeom prst="rect">
            <a:avLst/>
          </a:prstGeom>
        </p:spPr>
        <p:txBody>
          <a:bodyPr wrap="square" lIns="0" tIns="0" rIns="0" bIns="0">
            <a:spAutoFit/>
          </a:bodyPr>
          <a:lstStyle/>
          <a:p>
            <a:pPr algn="ctr"/>
            <a:r>
              <a:rPr lang="en-US" sz="1600" b="1" dirty="0" smtClean="0">
                <a:solidFill>
                  <a:schemeClr val="bg1">
                    <a:lumMod val="50000"/>
                  </a:schemeClr>
                </a:solidFill>
              </a:rPr>
              <a:t>You </a:t>
            </a:r>
            <a:r>
              <a:rPr lang="en-US" sz="1600" b="1" dirty="0" smtClean="0">
                <a:solidFill>
                  <a:schemeClr val="bg1">
                    <a:lumMod val="50000"/>
                  </a:schemeClr>
                </a:solidFill>
              </a:rPr>
              <a:t>get SharePoint live, </a:t>
            </a:r>
            <a:r>
              <a:rPr lang="en-US" sz="1600" b="1" dirty="0" smtClean="0">
                <a:solidFill>
                  <a:schemeClr val="bg1">
                    <a:lumMod val="50000"/>
                  </a:schemeClr>
                </a:solidFill>
              </a:rPr>
              <a:t>but users </a:t>
            </a:r>
            <a:r>
              <a:rPr lang="en-US" sz="1600" b="1" dirty="0" smtClean="0">
                <a:solidFill>
                  <a:schemeClr val="bg1">
                    <a:lumMod val="50000"/>
                  </a:schemeClr>
                </a:solidFill>
              </a:rPr>
              <a:t>still aren’t happy.</a:t>
            </a:r>
            <a:br>
              <a:rPr lang="en-US" sz="1600" b="1" dirty="0" smtClean="0">
                <a:solidFill>
                  <a:schemeClr val="bg1">
                    <a:lumMod val="50000"/>
                  </a:schemeClr>
                </a:solidFill>
              </a:rPr>
            </a:br>
            <a:r>
              <a:rPr lang="en-US" sz="1400" b="1" i="1" dirty="0" smtClean="0">
                <a:solidFill>
                  <a:schemeClr val="bg1">
                    <a:lumMod val="50000"/>
                  </a:schemeClr>
                </a:solidFill>
              </a:rPr>
              <a:t/>
            </a:r>
            <a:br>
              <a:rPr lang="en-US" sz="1400" b="1" i="1" dirty="0" smtClean="0">
                <a:solidFill>
                  <a:schemeClr val="bg1">
                    <a:lumMod val="50000"/>
                  </a:schemeClr>
                </a:solidFill>
              </a:rPr>
            </a:br>
            <a:r>
              <a:rPr lang="en-US" sz="1200" dirty="0" smtClean="0">
                <a:solidFill>
                  <a:schemeClr val="bg1">
                    <a:lumMod val="50000"/>
                  </a:schemeClr>
                </a:solidFill>
              </a:rPr>
              <a:t>“SharePoint isn’t easy to use.”   </a:t>
            </a:r>
          </a:p>
          <a:p>
            <a:pPr algn="ctr"/>
            <a:r>
              <a:rPr lang="en-US" sz="1200" dirty="0" smtClean="0">
                <a:solidFill>
                  <a:schemeClr val="bg1">
                    <a:lumMod val="50000"/>
                  </a:schemeClr>
                </a:solidFill>
              </a:rPr>
              <a:t>“I can’t find what I’m looking for.”</a:t>
            </a:r>
          </a:p>
          <a:p>
            <a:pPr algn="ctr"/>
            <a:r>
              <a:rPr lang="en-US" sz="1200" dirty="0" smtClean="0">
                <a:solidFill>
                  <a:schemeClr val="bg1">
                    <a:lumMod val="50000"/>
                  </a:schemeClr>
                </a:solidFill>
              </a:rPr>
              <a:t>“It doesn’t make me more productive. It actually makes my job harder.”</a:t>
            </a:r>
          </a:p>
          <a:p>
            <a:pPr algn="ctr"/>
            <a:endParaRPr lang="en-US" sz="1400" dirty="0" smtClean="0">
              <a:solidFill>
                <a:schemeClr val="bg1">
                  <a:lumMod val="50000"/>
                </a:schemeClr>
              </a:solidFill>
            </a:endParaRPr>
          </a:p>
          <a:p>
            <a:pPr algn="ctr"/>
            <a:r>
              <a:rPr lang="en-US" sz="1200" dirty="0" smtClean="0">
                <a:solidFill>
                  <a:schemeClr val="bg1">
                    <a:lumMod val="50000"/>
                  </a:schemeClr>
                </a:solidFill>
              </a:rPr>
              <a:t>Then </a:t>
            </a:r>
            <a:r>
              <a:rPr lang="en-US" sz="1200" dirty="0" smtClean="0">
                <a:solidFill>
                  <a:schemeClr val="bg1">
                    <a:lumMod val="50000"/>
                  </a:schemeClr>
                </a:solidFill>
              </a:rPr>
              <a:t>your IT team weighs </a:t>
            </a:r>
            <a:r>
              <a:rPr lang="en-US" sz="1200" dirty="0" smtClean="0">
                <a:solidFill>
                  <a:schemeClr val="bg1">
                    <a:lumMod val="50000"/>
                  </a:schemeClr>
                </a:solidFill>
              </a:rPr>
              <a:t>in: </a:t>
            </a:r>
            <a:r>
              <a:rPr lang="en-US" sz="1200" dirty="0" smtClean="0">
                <a:solidFill>
                  <a:schemeClr val="bg1">
                    <a:lumMod val="50000"/>
                  </a:schemeClr>
                </a:solidFill>
              </a:rPr>
              <a:t>“This is a mess. I can’t support it.”</a:t>
            </a:r>
            <a:br>
              <a:rPr lang="en-US" sz="1200" dirty="0" smtClean="0">
                <a:solidFill>
                  <a:schemeClr val="bg1">
                    <a:lumMod val="50000"/>
                  </a:schemeClr>
                </a:solidFill>
              </a:rPr>
            </a:br>
            <a:endParaRPr lang="en-US" sz="1200" dirty="0" smtClean="0">
              <a:solidFill>
                <a:schemeClr val="bg1">
                  <a:lumMod val="50000"/>
                </a:schemeClr>
              </a:solidFill>
            </a:endParaRPr>
          </a:p>
          <a:p>
            <a:pPr algn="ctr"/>
            <a:r>
              <a:rPr lang="en-US" sz="1400" b="1" dirty="0" smtClean="0">
                <a:solidFill>
                  <a:schemeClr val="bg1">
                    <a:lumMod val="50000"/>
                  </a:schemeClr>
                </a:solidFill>
              </a:rPr>
              <a:t>And there is the future to consider …</a:t>
            </a:r>
          </a:p>
        </p:txBody>
      </p:sp>
      <p:sp>
        <p:nvSpPr>
          <p:cNvPr id="17" name="Rectangle 16"/>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1" name="Group 20"/>
          <p:cNvGrpSpPr/>
          <p:nvPr/>
        </p:nvGrpSpPr>
        <p:grpSpPr>
          <a:xfrm>
            <a:off x="8809336" y="567930"/>
            <a:ext cx="166566" cy="141424"/>
            <a:chOff x="1917700" y="1833033"/>
            <a:chExt cx="448734" cy="381000"/>
          </a:xfrm>
        </p:grpSpPr>
        <p:sp>
          <p:nvSpPr>
            <p:cNvPr id="22" name="Rectangle 21"/>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3" name="Rectangle 22"/>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4" name="Rectangle 23"/>
          <p:cNvSpPr/>
          <p:nvPr/>
        </p:nvSpPr>
        <p:spPr>
          <a:xfrm>
            <a:off x="2646877" y="570576"/>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
        <p:nvSpPr>
          <p:cNvPr id="15" name="Rectangle 14"/>
          <p:cNvSpPr/>
          <p:nvPr/>
        </p:nvSpPr>
        <p:spPr>
          <a:xfrm>
            <a:off x="2646877" y="949533"/>
            <a:ext cx="5848326" cy="169277"/>
          </a:xfrm>
          <a:prstGeom prst="rect">
            <a:avLst/>
          </a:prstGeom>
        </p:spPr>
        <p:txBody>
          <a:bodyPr wrap="square" lIns="0" tIns="0" rIns="0" bIns="0">
            <a:spAutoFit/>
          </a:bodyPr>
          <a:lstStyle/>
          <a:p>
            <a:pPr algn="r"/>
            <a:r>
              <a:rPr lang="en-US" sz="1100" b="1" dirty="0" smtClean="0">
                <a:solidFill>
                  <a:schemeClr val="bg1">
                    <a:lumMod val="50000"/>
                  </a:schemeClr>
                </a:solidFill>
                <a:latin typeface="Arial"/>
                <a:cs typeface="Arial"/>
              </a:rPr>
              <a:t>PROBLEM</a:t>
            </a:r>
            <a:r>
              <a:rPr lang="en-US" sz="1100" b="1" dirty="0" smtClean="0">
                <a:solidFill>
                  <a:schemeClr val="accent5">
                    <a:lumMod val="75000"/>
                  </a:schemeClr>
                </a:solidFill>
                <a:latin typeface="Arial"/>
                <a:cs typeface="Arial"/>
              </a:rPr>
              <a:t>   </a:t>
            </a:r>
            <a:r>
              <a:rPr lang="en-US" sz="1100" b="1" dirty="0" smtClean="0">
                <a:solidFill>
                  <a:schemeClr val="bg1">
                    <a:lumMod val="50000"/>
                  </a:schemeClr>
                </a:solidFill>
                <a:latin typeface="Arial"/>
                <a:cs typeface="Arial"/>
              </a:rPr>
              <a:t>  </a:t>
            </a:r>
            <a:r>
              <a:rPr lang="en-US" sz="1100" b="1" dirty="0" smtClean="0">
                <a:solidFill>
                  <a:schemeClr val="accent5">
                    <a:lumMod val="75000"/>
                  </a:schemeClr>
                </a:solidFill>
                <a:latin typeface="Arial"/>
                <a:cs typeface="Arial"/>
              </a:rPr>
              <a:t>IMPLICATION     </a:t>
            </a:r>
            <a:r>
              <a:rPr lang="en-US" sz="1100" b="1" dirty="0" smtClean="0">
                <a:solidFill>
                  <a:schemeClr val="bg1">
                    <a:lumMod val="50000"/>
                  </a:schemeClr>
                </a:solidFill>
                <a:latin typeface="Arial"/>
                <a:cs typeface="Arial"/>
              </a:rPr>
              <a:t>TRENDS</a:t>
            </a:r>
            <a:endParaRPr lang="en-US" sz="1100" b="1" dirty="0">
              <a:solidFill>
                <a:schemeClr val="bg1">
                  <a:lumMod val="50000"/>
                </a:schemeClr>
              </a:solidFill>
              <a:latin typeface="Arial"/>
              <a:cs typeface="Arial"/>
            </a:endParaRPr>
          </a:p>
        </p:txBody>
      </p:sp>
    </p:spTree>
    <p:extLst>
      <p:ext uri="{BB962C8B-B14F-4D97-AF65-F5344CB8AC3E}">
        <p14:creationId xmlns:p14="http://schemas.microsoft.com/office/powerpoint/2010/main" val="1875374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266524"/>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12" name="Group 11"/>
          <p:cNvGrpSpPr/>
          <p:nvPr/>
        </p:nvGrpSpPr>
        <p:grpSpPr>
          <a:xfrm>
            <a:off x="8809336" y="372618"/>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618693"/>
            <a:ext cx="8170983" cy="6239307"/>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512881"/>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662389"/>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TRENDS</a:t>
            </a:r>
            <a:endParaRPr lang="en-US" sz="3200" b="1" dirty="0">
              <a:solidFill>
                <a:schemeClr val="bg1">
                  <a:lumMod val="65000"/>
                </a:schemeClr>
              </a:solidFill>
              <a:latin typeface="Arial"/>
              <a:cs typeface="Arial"/>
            </a:endParaRPr>
          </a:p>
        </p:txBody>
      </p:sp>
      <p:sp>
        <p:nvSpPr>
          <p:cNvPr id="18" name="Rectangle 17"/>
          <p:cNvSpPr/>
          <p:nvPr/>
        </p:nvSpPr>
        <p:spPr>
          <a:xfrm>
            <a:off x="812905" y="1655013"/>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7074" y="1093174"/>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668617" y="4509350"/>
            <a:ext cx="4889458" cy="2228815"/>
          </a:xfrm>
          <a:prstGeom prst="rect">
            <a:avLst/>
          </a:prstGeom>
        </p:spPr>
        <p:txBody>
          <a:bodyPr wrap="square" lIns="0" tIns="0" rIns="0" bIns="0">
            <a:spAutoFit/>
          </a:bodyPr>
          <a:lstStyle/>
          <a:p>
            <a:pPr lvl="0" algn="ctr">
              <a:spcAft>
                <a:spcPts val="700"/>
              </a:spcAft>
            </a:pPr>
            <a:r>
              <a:rPr lang="en-US" sz="1600" b="1" dirty="0" smtClean="0">
                <a:solidFill>
                  <a:schemeClr val="bg1">
                    <a:lumMod val="50000"/>
                  </a:schemeClr>
                </a:solidFill>
                <a:cs typeface="Arial" panose="020B0604020202020204" pitchFamily="34" charset="0"/>
              </a:rPr>
              <a:t>Future trends compound the challenges.</a:t>
            </a:r>
          </a:p>
          <a:p>
            <a:pPr lvl="0" algn="ctr">
              <a:spcAft>
                <a:spcPts val="700"/>
              </a:spcAft>
            </a:pPr>
            <a:r>
              <a:rPr lang="en-US" sz="1200" dirty="0" err="1" smtClean="0">
                <a:solidFill>
                  <a:schemeClr val="bg1">
                    <a:lumMod val="50000"/>
                  </a:schemeClr>
                </a:solidFill>
                <a:cs typeface="Arial" panose="020B0604020202020204" pitchFamily="34" charset="0"/>
              </a:rPr>
              <a:t>Millennials</a:t>
            </a:r>
            <a:r>
              <a:rPr lang="en-US" sz="1200" dirty="0" smtClean="0">
                <a:solidFill>
                  <a:schemeClr val="bg1">
                    <a:lumMod val="50000"/>
                  </a:schemeClr>
                </a:solidFill>
                <a:cs typeface="Arial" panose="020B0604020202020204" pitchFamily="34" charset="0"/>
              </a:rPr>
              <a:t> </a:t>
            </a:r>
            <a:r>
              <a:rPr lang="en-US" sz="1200" dirty="0">
                <a:solidFill>
                  <a:schemeClr val="bg1">
                    <a:lumMod val="50000"/>
                  </a:schemeClr>
                </a:solidFill>
                <a:cs typeface="Arial" panose="020B0604020202020204" pitchFamily="34" charset="0"/>
              </a:rPr>
              <a:t>will </a:t>
            </a:r>
            <a:r>
              <a:rPr lang="en-US" sz="1200" dirty="0" smtClean="0">
                <a:solidFill>
                  <a:schemeClr val="bg1">
                    <a:lumMod val="50000"/>
                  </a:schemeClr>
                </a:solidFill>
                <a:cs typeface="Arial" panose="020B0604020202020204" pitchFamily="34" charset="0"/>
              </a:rPr>
              <a:t>soon make </a:t>
            </a:r>
            <a:r>
              <a:rPr lang="en-US" sz="1200" dirty="0">
                <a:solidFill>
                  <a:schemeClr val="bg1">
                    <a:lumMod val="50000"/>
                  </a:schemeClr>
                </a:solidFill>
                <a:cs typeface="Arial" panose="020B0604020202020204" pitchFamily="34" charset="0"/>
              </a:rPr>
              <a:t>up 75% of the workforce. </a:t>
            </a:r>
            <a:endParaRPr lang="en-US" sz="1200" dirty="0" smtClean="0">
              <a:solidFill>
                <a:schemeClr val="bg1">
                  <a:lumMod val="50000"/>
                </a:schemeClr>
              </a:solidFill>
              <a:cs typeface="Arial" panose="020B0604020202020204" pitchFamily="34" charset="0"/>
            </a:endParaRPr>
          </a:p>
          <a:p>
            <a:pPr lvl="0" algn="ctr">
              <a:spcAft>
                <a:spcPts val="700"/>
              </a:spcAft>
            </a:pPr>
            <a:r>
              <a:rPr lang="en-US" sz="1200" dirty="0" smtClean="0">
                <a:solidFill>
                  <a:schemeClr val="bg1">
                    <a:lumMod val="50000"/>
                  </a:schemeClr>
                </a:solidFill>
                <a:cs typeface="Arial" panose="020B0604020202020204" pitchFamily="34" charset="0"/>
              </a:rPr>
              <a:t>Tablets </a:t>
            </a:r>
            <a:r>
              <a:rPr lang="en-US" sz="1200" dirty="0">
                <a:solidFill>
                  <a:schemeClr val="bg1">
                    <a:lumMod val="50000"/>
                  </a:schemeClr>
                </a:solidFill>
                <a:cs typeface="Arial" panose="020B0604020202020204" pitchFamily="34" charset="0"/>
              </a:rPr>
              <a:t>are outselling PCs and smart phones are ubiquitous. </a:t>
            </a:r>
            <a:endParaRPr lang="en-US" sz="1200" dirty="0" smtClean="0">
              <a:solidFill>
                <a:schemeClr val="bg1">
                  <a:lumMod val="50000"/>
                </a:schemeClr>
              </a:solidFill>
              <a:cs typeface="Arial" panose="020B0604020202020204" pitchFamily="34" charset="0"/>
            </a:endParaRPr>
          </a:p>
          <a:p>
            <a:pPr lvl="0" algn="ctr">
              <a:spcAft>
                <a:spcPts val="700"/>
              </a:spcAft>
            </a:pPr>
            <a:r>
              <a:rPr lang="en-US" sz="1200" dirty="0" smtClean="0">
                <a:solidFill>
                  <a:schemeClr val="bg1">
                    <a:lumMod val="50000"/>
                  </a:schemeClr>
                </a:solidFill>
                <a:cs typeface="Arial" panose="020B0604020202020204" pitchFamily="34" charset="0"/>
              </a:rPr>
              <a:t>Social </a:t>
            </a:r>
            <a:r>
              <a:rPr lang="en-US" sz="1200" dirty="0">
                <a:solidFill>
                  <a:schemeClr val="bg1">
                    <a:lumMod val="50000"/>
                  </a:schemeClr>
                </a:solidFill>
                <a:cs typeface="Arial" panose="020B0604020202020204" pitchFamily="34" charset="0"/>
              </a:rPr>
              <a:t>technology has changed the way people </a:t>
            </a:r>
            <a:r>
              <a:rPr lang="en-US" sz="1200" dirty="0" smtClean="0">
                <a:solidFill>
                  <a:schemeClr val="bg1">
                    <a:lumMod val="50000"/>
                  </a:schemeClr>
                </a:solidFill>
                <a:cs typeface="Arial" panose="020B0604020202020204" pitchFamily="34" charset="0"/>
              </a:rPr>
              <a:t>interact </a:t>
            </a:r>
          </a:p>
          <a:p>
            <a:pPr lvl="0" algn="ctr">
              <a:spcAft>
                <a:spcPts val="700"/>
              </a:spcAft>
            </a:pPr>
            <a:endParaRPr lang="en-US" sz="1200" b="1" dirty="0" smtClean="0">
              <a:solidFill>
                <a:schemeClr val="bg1">
                  <a:lumMod val="50000"/>
                </a:schemeClr>
              </a:solidFill>
            </a:endParaRPr>
          </a:p>
          <a:p>
            <a:pPr lvl="0" algn="ctr">
              <a:spcAft>
                <a:spcPts val="700"/>
              </a:spcAft>
            </a:pPr>
            <a:r>
              <a:rPr lang="en-US" sz="1400" b="1" dirty="0" smtClean="0">
                <a:solidFill>
                  <a:schemeClr val="bg1">
                    <a:lumMod val="50000"/>
                  </a:schemeClr>
                </a:solidFill>
              </a:rPr>
              <a:t>Becoming the hero </a:t>
            </a:r>
            <a:r>
              <a:rPr lang="en-US" sz="1400" b="1" dirty="0" smtClean="0">
                <a:solidFill>
                  <a:schemeClr val="bg1">
                    <a:lumMod val="50000"/>
                  </a:schemeClr>
                </a:solidFill>
              </a:rPr>
              <a:t>will </a:t>
            </a:r>
            <a:r>
              <a:rPr lang="en-US" sz="1400" b="1" dirty="0" smtClean="0">
                <a:solidFill>
                  <a:schemeClr val="bg1">
                    <a:lumMod val="50000"/>
                  </a:schemeClr>
                </a:solidFill>
              </a:rPr>
              <a:t>only get harder. </a:t>
            </a:r>
          </a:p>
          <a:p>
            <a:pPr lvl="0" algn="ctr">
              <a:spcAft>
                <a:spcPts val="700"/>
              </a:spcAft>
            </a:pPr>
            <a:r>
              <a:rPr lang="en-US" sz="1400" b="1" dirty="0" smtClean="0">
                <a:solidFill>
                  <a:schemeClr val="bg1">
                    <a:lumMod val="50000"/>
                  </a:schemeClr>
                </a:solidFill>
              </a:rPr>
              <a:t>Where </a:t>
            </a:r>
            <a:r>
              <a:rPr lang="en-US" sz="1400" b="1" dirty="0" smtClean="0">
                <a:solidFill>
                  <a:schemeClr val="bg1">
                    <a:lumMod val="50000"/>
                  </a:schemeClr>
                </a:solidFill>
              </a:rPr>
              <a:t>can you go from here?</a:t>
            </a:r>
            <a:endParaRPr lang="en-US" sz="1400" b="1" dirty="0">
              <a:solidFill>
                <a:schemeClr val="bg1">
                  <a:lumMod val="50000"/>
                </a:schemeClr>
              </a:solidFill>
            </a:endParaRPr>
          </a:p>
          <a:p>
            <a:pPr algn="ctr">
              <a:spcAft>
                <a:spcPts val="700"/>
              </a:spcAft>
            </a:pPr>
            <a:endParaRPr lang="en-US" sz="1200" dirty="0">
              <a:solidFill>
                <a:schemeClr val="bg1">
                  <a:lumMod val="50000"/>
                </a:schemeClr>
              </a:solidFill>
            </a:endParaRPr>
          </a:p>
        </p:txBody>
      </p:sp>
      <p:sp>
        <p:nvSpPr>
          <p:cNvPr id="20" name="Rectangle 19"/>
          <p:cNvSpPr/>
          <p:nvPr/>
        </p:nvSpPr>
        <p:spPr>
          <a:xfrm>
            <a:off x="2646877" y="36036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
        <p:nvSpPr>
          <p:cNvPr id="21" name="Rectangle 20"/>
          <p:cNvSpPr/>
          <p:nvPr/>
        </p:nvSpPr>
        <p:spPr>
          <a:xfrm>
            <a:off x="2646877" y="752886"/>
            <a:ext cx="5848326" cy="169277"/>
          </a:xfrm>
          <a:prstGeom prst="rect">
            <a:avLst/>
          </a:prstGeom>
        </p:spPr>
        <p:txBody>
          <a:bodyPr wrap="square" lIns="0" tIns="0" rIns="0" bIns="0">
            <a:spAutoFit/>
          </a:bodyPr>
          <a:lstStyle/>
          <a:p>
            <a:pPr algn="r"/>
            <a:r>
              <a:rPr lang="en-US" sz="1100" b="1" dirty="0" smtClean="0">
                <a:solidFill>
                  <a:schemeClr val="bg1">
                    <a:lumMod val="50000"/>
                  </a:schemeClr>
                </a:solidFill>
                <a:latin typeface="Arial"/>
                <a:cs typeface="Arial"/>
              </a:rPr>
              <a:t>PROBLEM</a:t>
            </a:r>
            <a:r>
              <a:rPr lang="en-US" sz="1100" b="1" dirty="0" smtClean="0">
                <a:solidFill>
                  <a:schemeClr val="accent5">
                    <a:lumMod val="75000"/>
                  </a:schemeClr>
                </a:solidFill>
                <a:latin typeface="Arial"/>
                <a:cs typeface="Arial"/>
              </a:rPr>
              <a:t>   </a:t>
            </a:r>
            <a:r>
              <a:rPr lang="en-US" sz="1100" b="1" dirty="0" smtClean="0">
                <a:solidFill>
                  <a:schemeClr val="bg1">
                    <a:lumMod val="50000"/>
                  </a:schemeClr>
                </a:solidFill>
                <a:latin typeface="Arial"/>
                <a:cs typeface="Arial"/>
              </a:rPr>
              <a:t>  IMPLICATION</a:t>
            </a:r>
            <a:r>
              <a:rPr lang="en-US" sz="1100" b="1" dirty="0" smtClean="0">
                <a:solidFill>
                  <a:schemeClr val="accent5">
                    <a:lumMod val="75000"/>
                  </a:schemeClr>
                </a:solidFill>
                <a:latin typeface="Arial"/>
                <a:cs typeface="Arial"/>
              </a:rPr>
              <a:t>     TRENDS</a:t>
            </a:r>
            <a:endParaRPr lang="en-US" sz="1100" b="1" dirty="0">
              <a:solidFill>
                <a:schemeClr val="accent5">
                  <a:lumMod val="75000"/>
                </a:schemeClr>
              </a:solidFill>
              <a:latin typeface="Arial"/>
              <a:cs typeface="Arial"/>
            </a:endParaRPr>
          </a:p>
        </p:txBody>
      </p:sp>
    </p:spTree>
    <p:extLst>
      <p:ext uri="{BB962C8B-B14F-4D97-AF65-F5344CB8AC3E}">
        <p14:creationId xmlns:p14="http://schemas.microsoft.com/office/powerpoint/2010/main" val="800585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05524" y="801401"/>
            <a:ext cx="8170983" cy="285619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003906" y="1544363"/>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4" name="Rectangle 43"/>
          <p:cNvSpPr/>
          <p:nvPr/>
        </p:nvSpPr>
        <p:spPr>
          <a:xfrm>
            <a:off x="3344271" y="1559107"/>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2837298" y="1042144"/>
            <a:ext cx="3360302" cy="153888"/>
          </a:xfrm>
          <a:prstGeom prst="rect">
            <a:avLst/>
          </a:prstGeom>
        </p:spPr>
        <p:txBody>
          <a:bodyPr wrap="square" lIns="0" tIns="0" rIns="0" bIns="0">
            <a:spAutoFit/>
          </a:bodyPr>
          <a:lstStyle/>
          <a:p>
            <a:pPr algn="ctr"/>
            <a:endParaRPr lang="en-US" sz="1000" i="1" dirty="0">
              <a:solidFill>
                <a:schemeClr val="bg1">
                  <a:lumMod val="65000"/>
                </a:schemeClr>
              </a:solidFill>
              <a:latin typeface="Arial"/>
              <a:cs typeface="Arial"/>
            </a:endParaRPr>
          </a:p>
        </p:txBody>
      </p:sp>
      <p:grpSp>
        <p:nvGrpSpPr>
          <p:cNvPr id="32" name="Group 31"/>
          <p:cNvGrpSpPr/>
          <p:nvPr/>
        </p:nvGrpSpPr>
        <p:grpSpPr>
          <a:xfrm>
            <a:off x="3344271" y="1562297"/>
            <a:ext cx="2481446" cy="1302999"/>
            <a:chOff x="656384" y="4934382"/>
            <a:chExt cx="2481446" cy="1302999"/>
          </a:xfrm>
        </p:grpSpPr>
        <p:sp>
          <p:nvSpPr>
            <p:cNvPr id="34" name="Rectangle 33"/>
            <p:cNvSpPr/>
            <p:nvPr/>
          </p:nvSpPr>
          <p:spPr>
            <a:xfrm>
              <a:off x="656384" y="4934382"/>
              <a:ext cx="2481446" cy="69800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837822" y="5775716"/>
              <a:ext cx="2161572" cy="461665"/>
            </a:xfrm>
            <a:prstGeom prst="rect">
              <a:avLst/>
            </a:prstGeom>
          </p:spPr>
          <p:txBody>
            <a:bodyPr wrap="square" lIns="0" tIns="0" rIns="0" bIns="0">
              <a:spAutoFit/>
            </a:bodyPr>
            <a:lstStyle/>
            <a:p>
              <a:r>
                <a:rPr lang="en-US" sz="1000" b="1" dirty="0">
                  <a:latin typeface="Arial"/>
                  <a:cs typeface="Arial"/>
                </a:rPr>
                <a:t>FUTURE OF THE </a:t>
              </a:r>
              <a:br>
                <a:rPr lang="en-US" sz="1000" b="1" dirty="0">
                  <a:latin typeface="Arial"/>
                  <a:cs typeface="Arial"/>
                </a:rPr>
              </a:br>
              <a:r>
                <a:rPr lang="en-US" sz="1000" b="1" dirty="0">
                  <a:latin typeface="Arial"/>
                  <a:cs typeface="Arial"/>
                </a:rPr>
                <a:t>KNOWLEDGE WORKER</a:t>
              </a:r>
              <a:br>
                <a:rPr lang="en-US" sz="1000" b="1" dirty="0">
                  <a:latin typeface="Arial"/>
                  <a:cs typeface="Arial"/>
                </a:rPr>
              </a:br>
              <a:r>
                <a:rPr lang="en-US" sz="1000" b="1" dirty="0">
                  <a:solidFill>
                    <a:schemeClr val="bg1">
                      <a:lumMod val="65000"/>
                    </a:schemeClr>
                  </a:solidFill>
                  <a:latin typeface="Arial"/>
                  <a:cs typeface="Arial"/>
                </a:rPr>
                <a:t>by David </a:t>
              </a:r>
              <a:r>
                <a:rPr lang="en-US" sz="1000" b="1" dirty="0" err="1">
                  <a:solidFill>
                    <a:schemeClr val="bg1">
                      <a:lumMod val="65000"/>
                    </a:schemeClr>
                  </a:solidFill>
                  <a:latin typeface="Arial"/>
                  <a:cs typeface="Arial"/>
                </a:rPr>
                <a:t>Sidwell</a:t>
              </a:r>
              <a:r>
                <a:rPr lang="en-US" sz="1000" b="1" dirty="0">
                  <a:solidFill>
                    <a:schemeClr val="bg1">
                      <a:lumMod val="65000"/>
                    </a:schemeClr>
                  </a:solidFill>
                  <a:latin typeface="Arial"/>
                  <a:cs typeface="Arial"/>
                </a:rPr>
                <a:t> – Mar 17, 2014</a:t>
              </a:r>
            </a:p>
          </p:txBody>
        </p:sp>
      </p:grpSp>
      <p:grpSp>
        <p:nvGrpSpPr>
          <p:cNvPr id="36" name="Group 35"/>
          <p:cNvGrpSpPr/>
          <p:nvPr/>
        </p:nvGrpSpPr>
        <p:grpSpPr>
          <a:xfrm>
            <a:off x="6012075" y="1565633"/>
            <a:ext cx="2481446" cy="1298179"/>
            <a:chOff x="656384" y="4934382"/>
            <a:chExt cx="2481446" cy="1277688"/>
          </a:xfrm>
        </p:grpSpPr>
        <p:sp>
          <p:nvSpPr>
            <p:cNvPr id="38" name="Rectangle 37"/>
            <p:cNvSpPr/>
            <p:nvPr/>
          </p:nvSpPr>
          <p:spPr>
            <a:xfrm>
              <a:off x="656384" y="4934382"/>
              <a:ext cx="2481446" cy="69800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9" name="Rectangle 38"/>
            <p:cNvSpPr/>
            <p:nvPr/>
          </p:nvSpPr>
          <p:spPr>
            <a:xfrm>
              <a:off x="837822" y="5757692"/>
              <a:ext cx="1931795" cy="454378"/>
            </a:xfrm>
            <a:prstGeom prst="rect">
              <a:avLst/>
            </a:prstGeom>
          </p:spPr>
          <p:txBody>
            <a:bodyPr wrap="square" lIns="0" tIns="0" rIns="0" bIns="0">
              <a:spAutoFit/>
            </a:bodyPr>
            <a:lstStyle/>
            <a:p>
              <a:r>
                <a:rPr lang="en-US" sz="1000" b="1" dirty="0" smtClean="0">
                  <a:latin typeface="Arial"/>
                  <a:cs typeface="Arial"/>
                </a:rPr>
                <a:t>GOODBYE INTRANET. HELLO TO THE NOWENTERPRISE</a:t>
              </a:r>
            </a:p>
            <a:p>
              <a:r>
                <a:rPr lang="en-US" sz="1000" b="1" dirty="0" smtClean="0">
                  <a:solidFill>
                    <a:schemeClr val="bg1">
                      <a:lumMod val="65000"/>
                    </a:schemeClr>
                  </a:solidFill>
                  <a:latin typeface="Arial"/>
                  <a:cs typeface="Arial"/>
                </a:rPr>
                <a:t>By Ralph Keipert – Jan 13, 2014</a:t>
              </a:r>
            </a:p>
          </p:txBody>
        </p:sp>
      </p:grpSp>
      <p:sp>
        <p:nvSpPr>
          <p:cNvPr id="41" name="Rectangle 40"/>
          <p:cNvSpPr/>
          <p:nvPr/>
        </p:nvSpPr>
        <p:spPr>
          <a:xfrm>
            <a:off x="6749959" y="3137089"/>
            <a:ext cx="1743562"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2" name="Rectangle 41"/>
          <p:cNvSpPr/>
          <p:nvPr/>
        </p:nvSpPr>
        <p:spPr>
          <a:xfrm>
            <a:off x="6810437" y="3166728"/>
            <a:ext cx="1503713" cy="153888"/>
          </a:xfrm>
          <a:prstGeom prst="rect">
            <a:avLst/>
          </a:prstGeom>
        </p:spPr>
        <p:txBody>
          <a:bodyPr wrap="square" lIns="0" tIns="0" rIns="0" bIns="0">
            <a:spAutoFit/>
          </a:bodyPr>
          <a:lstStyle/>
          <a:p>
            <a:pPr algn="ctr"/>
            <a:r>
              <a:rPr lang="en-US" sz="1000" dirty="0" smtClean="0">
                <a:solidFill>
                  <a:srgbClr val="FFFFFF"/>
                </a:solidFill>
              </a:rPr>
              <a:t>Subscribe to our Blog</a:t>
            </a:r>
            <a:endParaRPr lang="en-US" sz="1000" dirty="0">
              <a:solidFill>
                <a:srgbClr val="FFFFFF"/>
              </a:solidFill>
            </a:endParaRPr>
          </a:p>
        </p:txBody>
      </p:sp>
      <p:sp>
        <p:nvSpPr>
          <p:cNvPr id="43" name="Chevron 42"/>
          <p:cNvSpPr/>
          <p:nvPr/>
        </p:nvSpPr>
        <p:spPr>
          <a:xfrm>
            <a:off x="8384567" y="3223167"/>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31" name="Rectangle 30"/>
          <p:cNvSpPr/>
          <p:nvPr/>
        </p:nvSpPr>
        <p:spPr>
          <a:xfrm>
            <a:off x="676048" y="1562296"/>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7" name="Group 26"/>
          <p:cNvGrpSpPr/>
          <p:nvPr/>
        </p:nvGrpSpPr>
        <p:grpSpPr>
          <a:xfrm>
            <a:off x="676048" y="1562297"/>
            <a:ext cx="2481446" cy="1149111"/>
            <a:chOff x="656384" y="4934382"/>
            <a:chExt cx="2481446" cy="1149111"/>
          </a:xfrm>
        </p:grpSpPr>
        <p:sp>
          <p:nvSpPr>
            <p:cNvPr id="29" name="Rectangle 28"/>
            <p:cNvSpPr/>
            <p:nvPr/>
          </p:nvSpPr>
          <p:spPr>
            <a:xfrm>
              <a:off x="656384" y="4934382"/>
              <a:ext cx="2481446" cy="69799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0" name="Rectangle 29"/>
            <p:cNvSpPr/>
            <p:nvPr/>
          </p:nvSpPr>
          <p:spPr>
            <a:xfrm>
              <a:off x="837822" y="5775716"/>
              <a:ext cx="2157359" cy="307777"/>
            </a:xfrm>
            <a:prstGeom prst="rect">
              <a:avLst/>
            </a:prstGeom>
          </p:spPr>
          <p:txBody>
            <a:bodyPr wrap="square" lIns="0" tIns="0" rIns="0" bIns="0">
              <a:spAutoFit/>
            </a:bodyPr>
            <a:lstStyle/>
            <a:p>
              <a:r>
                <a:rPr lang="en-US" sz="1000" b="1" dirty="0">
                  <a:latin typeface="Arial"/>
                  <a:cs typeface="Arial"/>
                </a:rPr>
                <a:t>GET READY FOR </a:t>
              </a:r>
              <a:r>
                <a:rPr lang="en-US" sz="1000" b="1" dirty="0" smtClean="0">
                  <a:latin typeface="Arial"/>
                  <a:cs typeface="Arial"/>
                </a:rPr>
                <a:t>MILLENNIALS</a:t>
              </a:r>
              <a:endParaRPr lang="en-US" sz="1000" b="1" dirty="0">
                <a:latin typeface="Arial"/>
                <a:cs typeface="Arial"/>
              </a:endParaRPr>
            </a:p>
            <a:p>
              <a:r>
                <a:rPr lang="en-US" sz="1000" b="1" dirty="0" smtClean="0">
                  <a:solidFill>
                    <a:schemeClr val="bg1">
                      <a:lumMod val="65000"/>
                    </a:schemeClr>
                  </a:solidFill>
                  <a:latin typeface="Arial"/>
                  <a:cs typeface="Arial"/>
                </a:rPr>
                <a:t>by </a:t>
              </a:r>
              <a:r>
                <a:rPr lang="en-US" sz="1000" b="1" dirty="0">
                  <a:solidFill>
                    <a:schemeClr val="bg1">
                      <a:lumMod val="65000"/>
                    </a:schemeClr>
                  </a:solidFill>
                  <a:latin typeface="Arial"/>
                  <a:cs typeface="Arial"/>
                </a:rPr>
                <a:t>Mike Davidson – Apr 2, 2014</a:t>
              </a:r>
            </a:p>
          </p:txBody>
        </p:sp>
      </p:grpSp>
      <p:sp>
        <p:nvSpPr>
          <p:cNvPr id="24" name="Rectangle 23"/>
          <p:cNvSpPr/>
          <p:nvPr/>
        </p:nvSpPr>
        <p:spPr>
          <a:xfrm>
            <a:off x="2683778" y="976156"/>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35656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14079" y="233061"/>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518215" y="422210"/>
            <a:ext cx="6131577" cy="493647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7" name="Rectangle 26"/>
          <p:cNvSpPr/>
          <p:nvPr/>
        </p:nvSpPr>
        <p:spPr>
          <a:xfrm>
            <a:off x="3000414" y="1425860"/>
            <a:ext cx="3172571" cy="3185398"/>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8" name="Rectangle 27"/>
          <p:cNvSpPr/>
          <p:nvPr/>
        </p:nvSpPr>
        <p:spPr>
          <a:xfrm>
            <a:off x="1798379" y="692133"/>
            <a:ext cx="4533632" cy="169277"/>
          </a:xfrm>
          <a:prstGeom prst="rect">
            <a:avLst/>
          </a:prstGeom>
        </p:spPr>
        <p:txBody>
          <a:bodyPr wrap="square" lIns="0" tIns="0" rIns="0" bIns="0">
            <a:spAutoFit/>
          </a:bodyPr>
          <a:lstStyle/>
          <a:p>
            <a:r>
              <a:rPr lang="en-US" sz="1100" b="1" dirty="0" smtClean="0">
                <a:latin typeface="Arial"/>
                <a:cs typeface="Arial"/>
              </a:rPr>
              <a:t>POWER UP – Become </a:t>
            </a:r>
            <a:r>
              <a:rPr lang="en-US" sz="1100" b="1" dirty="0" err="1" smtClean="0">
                <a:latin typeface="Arial"/>
                <a:cs typeface="Arial"/>
              </a:rPr>
              <a:t>TahoeSmart</a:t>
            </a:r>
            <a:r>
              <a:rPr lang="en-US" sz="1100" b="1" dirty="0" smtClean="0">
                <a:latin typeface="Arial"/>
                <a:cs typeface="Arial"/>
              </a:rPr>
              <a:t>!</a:t>
            </a:r>
          </a:p>
        </p:txBody>
      </p:sp>
      <p:sp>
        <p:nvSpPr>
          <p:cNvPr id="30" name="Rectangle 29"/>
          <p:cNvSpPr/>
          <p:nvPr/>
        </p:nvSpPr>
        <p:spPr>
          <a:xfrm>
            <a:off x="7294922" y="444673"/>
            <a:ext cx="336195" cy="369332"/>
          </a:xfrm>
          <a:prstGeom prst="rect">
            <a:avLst/>
          </a:prstGeom>
        </p:spPr>
        <p:txBody>
          <a:bodyPr wrap="square" lIns="0" tIns="0" rIns="0" bIns="0">
            <a:spAutoFit/>
          </a:bodyPr>
          <a:lstStyle/>
          <a:p>
            <a:r>
              <a:rPr lang="en-US" sz="2400" dirty="0" smtClean="0">
                <a:solidFill>
                  <a:schemeClr val="bg1">
                    <a:lumMod val="85000"/>
                  </a:schemeClr>
                </a:solidFill>
                <a:latin typeface="Arial"/>
                <a:cs typeface="Arial"/>
              </a:rPr>
              <a:t>X</a:t>
            </a:r>
          </a:p>
        </p:txBody>
      </p:sp>
      <p:sp>
        <p:nvSpPr>
          <p:cNvPr id="31" name="Rectangle 30"/>
          <p:cNvSpPr/>
          <p:nvPr/>
        </p:nvSpPr>
        <p:spPr>
          <a:xfrm>
            <a:off x="1798380" y="919635"/>
            <a:ext cx="5496542" cy="498598"/>
          </a:xfrm>
          <a:prstGeom prst="rect">
            <a:avLst/>
          </a:prstGeom>
        </p:spPr>
        <p:txBody>
          <a:bodyPr wrap="square" lIns="0" tIns="0" rIns="0" bIns="0">
            <a:spAutoFit/>
          </a:bodyPr>
          <a:lstStyle/>
          <a:p>
            <a:pPr>
              <a:lnSpc>
                <a:spcPct val="120000"/>
              </a:lnSpc>
            </a:pPr>
            <a:r>
              <a:rPr lang="en-US" sz="900" dirty="0" smtClean="0">
                <a:solidFill>
                  <a:schemeClr val="bg1">
                    <a:lumMod val="75000"/>
                  </a:schemeClr>
                </a:solidFill>
                <a:latin typeface="Arial"/>
                <a:cs typeface="Arial"/>
              </a:rPr>
              <a:t>Sign up to receive weekly industry updates, insights, and more.</a:t>
            </a: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p:txBody>
      </p:sp>
      <p:sp>
        <p:nvSpPr>
          <p:cNvPr id="33" name="Rectangle 32"/>
          <p:cNvSpPr/>
          <p:nvPr/>
        </p:nvSpPr>
        <p:spPr>
          <a:xfrm>
            <a:off x="3468480" y="1577501"/>
            <a:ext cx="2632943" cy="1107996"/>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Interests:</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SharePoint</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Workforce Productivity</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Customer Engagement</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Healthcare</a:t>
            </a:r>
            <a:r>
              <a:rPr lang="en-US" sz="800" b="1" dirty="0" smtClean="0">
                <a:solidFill>
                  <a:schemeClr val="bg1"/>
                </a:solidFill>
                <a:latin typeface="Arial"/>
                <a:cs typeface="Arial"/>
              </a:rPr>
              <a:t/>
            </a:r>
            <a:br>
              <a:rPr lang="en-US" sz="800" b="1" dirty="0" smtClean="0">
                <a:solidFill>
                  <a:schemeClr val="bg1"/>
                </a:solidFill>
                <a:latin typeface="Arial"/>
                <a:cs typeface="Arial"/>
              </a:rPr>
            </a:br>
            <a:endParaRPr lang="en-US" sz="800" b="1" dirty="0" smtClean="0">
              <a:solidFill>
                <a:schemeClr val="bg1"/>
              </a:solidFill>
              <a:latin typeface="Arial"/>
              <a:cs typeface="Arial"/>
            </a:endParaRPr>
          </a:p>
        </p:txBody>
      </p:sp>
      <p:sp>
        <p:nvSpPr>
          <p:cNvPr id="34" name="Rectangle 33"/>
          <p:cNvSpPr/>
          <p:nvPr/>
        </p:nvSpPr>
        <p:spPr>
          <a:xfrm>
            <a:off x="3452612" y="2661905"/>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3521261" y="2651763"/>
            <a:ext cx="673435" cy="161839"/>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Email*</a:t>
            </a:r>
          </a:p>
        </p:txBody>
      </p:sp>
      <p:sp>
        <p:nvSpPr>
          <p:cNvPr id="36" name="Rectangle 35"/>
          <p:cNvSpPr/>
          <p:nvPr/>
        </p:nvSpPr>
        <p:spPr>
          <a:xfrm>
            <a:off x="3452611" y="2965459"/>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3457653" y="2945283"/>
            <a:ext cx="673435"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First Name</a:t>
            </a:r>
          </a:p>
        </p:txBody>
      </p:sp>
      <p:sp>
        <p:nvSpPr>
          <p:cNvPr id="38" name="Rectangle 37"/>
          <p:cNvSpPr/>
          <p:nvPr/>
        </p:nvSpPr>
        <p:spPr>
          <a:xfrm>
            <a:off x="3444144" y="3270042"/>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9" name="Rectangle 38"/>
          <p:cNvSpPr/>
          <p:nvPr/>
        </p:nvSpPr>
        <p:spPr>
          <a:xfrm>
            <a:off x="3505359" y="3250522"/>
            <a:ext cx="1213748" cy="184666"/>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Last Name</a:t>
            </a:r>
          </a:p>
        </p:txBody>
      </p:sp>
      <p:sp>
        <p:nvSpPr>
          <p:cNvPr id="40" name="Rectangle 39"/>
          <p:cNvSpPr/>
          <p:nvPr/>
        </p:nvSpPr>
        <p:spPr>
          <a:xfrm>
            <a:off x="3452611" y="3575134"/>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3373593" y="3556130"/>
            <a:ext cx="82941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Phone</a:t>
            </a:r>
          </a:p>
        </p:txBody>
      </p:sp>
      <p:sp>
        <p:nvSpPr>
          <p:cNvPr id="42" name="Rectangle 41"/>
          <p:cNvSpPr/>
          <p:nvPr/>
        </p:nvSpPr>
        <p:spPr>
          <a:xfrm>
            <a:off x="3444144" y="3879208"/>
            <a:ext cx="2243810" cy="173282"/>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3" name="Rectangle 42"/>
          <p:cNvSpPr/>
          <p:nvPr/>
        </p:nvSpPr>
        <p:spPr>
          <a:xfrm>
            <a:off x="3328588" y="3863548"/>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Company</a:t>
            </a:r>
          </a:p>
        </p:txBody>
      </p:sp>
      <p:sp>
        <p:nvSpPr>
          <p:cNvPr id="44" name="Rectangle 43"/>
          <p:cNvSpPr/>
          <p:nvPr/>
        </p:nvSpPr>
        <p:spPr>
          <a:xfrm>
            <a:off x="3444143" y="4277869"/>
            <a:ext cx="825619" cy="169583"/>
          </a:xfrm>
          <a:prstGeom prst="rect">
            <a:avLst/>
          </a:prstGeom>
          <a:solidFill>
            <a:schemeClr val="tx1">
              <a:lumMod val="65000"/>
              <a:lumOff val="3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3317777" y="4261967"/>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Power Up Now!</a:t>
            </a:r>
          </a:p>
        </p:txBody>
      </p:sp>
    </p:spTree>
    <p:extLst>
      <p:ext uri="{BB962C8B-B14F-4D97-AF65-F5344CB8AC3E}">
        <p14:creationId xmlns:p14="http://schemas.microsoft.com/office/powerpoint/2010/main" val="2293280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177749"/>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270587"/>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283843"/>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529918"/>
            <a:ext cx="8170983" cy="632808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424106"/>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SOLUTION</a:t>
            </a:r>
            <a:endParaRPr lang="en-US" sz="1100" b="1" dirty="0">
              <a:solidFill>
                <a:schemeClr val="bg1">
                  <a:lumMod val="65000"/>
                </a:schemeClr>
              </a:solidFill>
              <a:latin typeface="Arial"/>
              <a:cs typeface="Arial"/>
            </a:endParaRPr>
          </a:p>
        </p:txBody>
      </p:sp>
      <p:sp>
        <p:nvSpPr>
          <p:cNvPr id="57" name="Rectangle 56"/>
          <p:cNvSpPr/>
          <p:nvPr/>
        </p:nvSpPr>
        <p:spPr>
          <a:xfrm>
            <a:off x="768448" y="4573614"/>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ANSWER</a:t>
            </a:r>
            <a:endParaRPr lang="en-US" sz="3200" b="1" dirty="0">
              <a:solidFill>
                <a:schemeClr val="bg1">
                  <a:lumMod val="65000"/>
                </a:schemeClr>
              </a:solidFill>
              <a:latin typeface="Arial"/>
              <a:cs typeface="Arial"/>
            </a:endParaRPr>
          </a:p>
        </p:txBody>
      </p:sp>
      <p:sp>
        <p:nvSpPr>
          <p:cNvPr id="58" name="Rectangle 57"/>
          <p:cNvSpPr/>
          <p:nvPr/>
        </p:nvSpPr>
        <p:spPr>
          <a:xfrm>
            <a:off x="2646877" y="665446"/>
            <a:ext cx="5848326" cy="169277"/>
          </a:xfrm>
          <a:prstGeom prst="rect">
            <a:avLst/>
          </a:prstGeom>
        </p:spPr>
        <p:txBody>
          <a:bodyPr wrap="square" lIns="0" tIns="0" rIns="0" bIns="0">
            <a:spAutoFit/>
          </a:bodyPr>
          <a:lstStyle/>
          <a:p>
            <a:pPr algn="r"/>
            <a:r>
              <a:rPr lang="en-US" sz="1100" b="1" dirty="0" smtClean="0">
                <a:solidFill>
                  <a:schemeClr val="accent5">
                    <a:lumMod val="75000"/>
                  </a:schemeClr>
                </a:solidFill>
                <a:latin typeface="Arial"/>
                <a:cs typeface="Arial"/>
              </a:rPr>
              <a:t>ANSWER     </a:t>
            </a:r>
            <a:r>
              <a:rPr lang="en-US" sz="1100" b="1" dirty="0" smtClean="0">
                <a:solidFill>
                  <a:schemeClr val="bg1">
                    <a:lumMod val="50000"/>
                  </a:schemeClr>
                </a:solidFill>
                <a:latin typeface="Arial"/>
                <a:cs typeface="Arial"/>
              </a:rPr>
              <a:t>BENEFITS    HOW     WHAT</a:t>
            </a:r>
            <a:endParaRPr lang="en-US" sz="1100" b="1" dirty="0">
              <a:solidFill>
                <a:schemeClr val="bg1">
                  <a:lumMod val="50000"/>
                </a:schemeClr>
              </a:solidFill>
              <a:latin typeface="Arial"/>
              <a:cs typeface="Arial"/>
            </a:endParaRPr>
          </a:p>
        </p:txBody>
      </p:sp>
      <p:sp>
        <p:nvSpPr>
          <p:cNvPr id="18" name="Rectangle 17"/>
          <p:cNvSpPr/>
          <p:nvPr/>
        </p:nvSpPr>
        <p:spPr>
          <a:xfrm>
            <a:off x="812905" y="1566238"/>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001342"/>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133379" y="4473055"/>
            <a:ext cx="5361824" cy="1774845"/>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Can you go from SharePoint scapegoat to hero and save the day? </a:t>
            </a:r>
            <a:r>
              <a:rPr lang="en-US" sz="1600" b="1" dirty="0" smtClean="0">
                <a:solidFill>
                  <a:schemeClr val="bg1">
                    <a:lumMod val="50000"/>
                  </a:schemeClr>
                </a:solidFill>
                <a:latin typeface="Arial"/>
                <a:cs typeface="Arial"/>
              </a:rPr>
              <a:t>Yes </a:t>
            </a:r>
            <a:r>
              <a:rPr lang="en-US" sz="1600" b="1" dirty="0" smtClean="0">
                <a:solidFill>
                  <a:schemeClr val="bg1">
                    <a:lumMod val="50000"/>
                  </a:schemeClr>
                </a:solidFill>
                <a:latin typeface="Arial"/>
                <a:cs typeface="Arial"/>
              </a:rPr>
              <a:t>you can!</a:t>
            </a:r>
            <a:endParaRPr lang="en-US" sz="1600" b="1" dirty="0">
              <a:solidFill>
                <a:schemeClr val="bg1">
                  <a:lumMod val="50000"/>
                </a:schemeClr>
              </a:solidFill>
              <a:latin typeface="Arial"/>
              <a:cs typeface="Arial"/>
            </a:endParaRPr>
          </a:p>
          <a:p>
            <a:pPr algn="ctr"/>
            <a:endParaRPr lang="en-US" sz="1400" dirty="0" smtClean="0">
              <a:solidFill>
                <a:schemeClr val="bg1">
                  <a:lumMod val="50000"/>
                </a:schemeClr>
              </a:solidFill>
            </a:endParaRPr>
          </a:p>
          <a:p>
            <a:pPr algn="ctr">
              <a:spcAft>
                <a:spcPts val="800"/>
              </a:spcAft>
            </a:pPr>
            <a:r>
              <a:rPr lang="en-US" sz="1400" dirty="0" smtClean="0">
                <a:solidFill>
                  <a:schemeClr val="bg1">
                    <a:lumMod val="50000"/>
                  </a:schemeClr>
                </a:solidFill>
              </a:rPr>
              <a:t>The </a:t>
            </a:r>
            <a:r>
              <a:rPr lang="en-US" sz="1400" dirty="0">
                <a:solidFill>
                  <a:schemeClr val="bg1">
                    <a:lumMod val="50000"/>
                  </a:schemeClr>
                </a:solidFill>
              </a:rPr>
              <a:t>answer starts with an </a:t>
            </a:r>
            <a:r>
              <a:rPr lang="en-US" sz="1400" dirty="0" smtClean="0">
                <a:solidFill>
                  <a:schemeClr val="bg1">
                    <a:lumMod val="50000"/>
                  </a:schemeClr>
                </a:solidFill>
              </a:rPr>
              <a:t>Enterprise Collaboration Roadmap. </a:t>
            </a:r>
          </a:p>
          <a:p>
            <a:pPr algn="ctr">
              <a:spcAft>
                <a:spcPts val="800"/>
              </a:spcAft>
            </a:pPr>
            <a:r>
              <a:rPr lang="en-US" sz="1400" dirty="0" smtClean="0">
                <a:solidFill>
                  <a:schemeClr val="bg1">
                    <a:lumMod val="50000"/>
                  </a:schemeClr>
                </a:solidFill>
              </a:rPr>
              <a:t>Galvanize your organization around a common set of priorities and set a course for high adoption. It’s amazing what buy-in and alignment can do.</a:t>
            </a:r>
          </a:p>
          <a:p>
            <a:pPr algn="ctr">
              <a:spcAft>
                <a:spcPts val="800"/>
              </a:spcAft>
            </a:pPr>
            <a:r>
              <a:rPr lang="en-US" sz="1400" b="1" dirty="0" smtClean="0">
                <a:solidFill>
                  <a:schemeClr val="bg1">
                    <a:lumMod val="50000"/>
                  </a:schemeClr>
                </a:solidFill>
              </a:rPr>
              <a:t>READ HOW ONE CLIENT DID IT</a:t>
            </a:r>
          </a:p>
        </p:txBody>
      </p:sp>
      <p:sp>
        <p:nvSpPr>
          <p:cNvPr id="17" name="Rectangle 16"/>
          <p:cNvSpPr/>
          <p:nvPr/>
        </p:nvSpPr>
        <p:spPr>
          <a:xfrm>
            <a:off x="1556428" y="2102583"/>
            <a:ext cx="5925312" cy="830997"/>
          </a:xfrm>
          <a:prstGeom prst="rect">
            <a:avLst/>
          </a:prstGeom>
        </p:spPr>
        <p:txBody>
          <a:bodyPr wrap="square" lIns="0" tIns="0" rIns="0" bIns="0">
            <a:spAutoFit/>
          </a:bodyPr>
          <a:lstStyle/>
          <a:p>
            <a:pPr algn="ctr"/>
            <a:r>
              <a:rPr lang="en-US" b="1" dirty="0" smtClean="0">
                <a:solidFill>
                  <a:schemeClr val="bg1"/>
                </a:solidFill>
                <a:latin typeface="Arial"/>
                <a:cs typeface="Arial"/>
              </a:rPr>
              <a:t>“… it became apparent that we needed to construct a strategy before we started talking about long-term funding much less executing anything.”</a:t>
            </a:r>
            <a:endParaRPr lang="en-US" b="1" dirty="0" smtClean="0">
              <a:solidFill>
                <a:schemeClr val="bg1"/>
              </a:solidFill>
            </a:endParaRPr>
          </a:p>
        </p:txBody>
      </p:sp>
    </p:spTree>
    <p:extLst>
      <p:ext uri="{BB962C8B-B14F-4D97-AF65-F5344CB8AC3E}">
        <p14:creationId xmlns:p14="http://schemas.microsoft.com/office/powerpoint/2010/main" val="44336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PORTFOLIO     </a:t>
            </a:r>
            <a:r>
              <a:rPr lang="en-US" sz="1000" b="1" dirty="0">
                <a:solidFill>
                  <a:schemeClr val="bg1">
                    <a:lumMod val="65000"/>
                  </a:schemeClr>
                </a:solidFill>
                <a:latin typeface="Arial"/>
                <a:cs typeface="Arial"/>
              </a:rPr>
              <a:t>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5"/>
            <a:ext cx="8170983" cy="598436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SOLUTION</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BENEFITS</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746401" y="1513095"/>
            <a:ext cx="7748802" cy="276999"/>
          </a:xfrm>
          <a:prstGeom prst="rect">
            <a:avLst/>
          </a:prstGeom>
        </p:spPr>
        <p:txBody>
          <a:bodyPr wrap="square" lIns="0" tIns="0" rIns="0" bIns="0">
            <a:spAutoFit/>
          </a:bodyPr>
          <a:lstStyle/>
          <a:p>
            <a:pPr algn="ctr"/>
            <a:r>
              <a:rPr lang="en-US" b="1" dirty="0" smtClean="0">
                <a:solidFill>
                  <a:schemeClr val="bg1"/>
                </a:solidFill>
              </a:rPr>
              <a:t>What happens when you build from an Enterprise Collaboration roadmap:</a:t>
            </a:r>
            <a:endParaRPr lang="en-US" b="1" dirty="0">
              <a:solidFill>
                <a:schemeClr val="bg1"/>
              </a:solidFill>
            </a:endParaRPr>
          </a:p>
        </p:txBody>
      </p:sp>
      <p:sp>
        <p:nvSpPr>
          <p:cNvPr id="40" name="Rectangle 39"/>
          <p:cNvSpPr/>
          <p:nvPr/>
        </p:nvSpPr>
        <p:spPr>
          <a:xfrm>
            <a:off x="2560320" y="2033307"/>
            <a:ext cx="4126727" cy="219527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8" name="Rectangle 47"/>
          <p:cNvSpPr/>
          <p:nvPr/>
        </p:nvSpPr>
        <p:spPr>
          <a:xfrm>
            <a:off x="2646877" y="949533"/>
            <a:ext cx="5848326" cy="338554"/>
          </a:xfrm>
          <a:prstGeom prst="rect">
            <a:avLst/>
          </a:prstGeom>
        </p:spPr>
        <p:txBody>
          <a:bodyPr wrap="square" lIns="0" tIns="0" rIns="0" bIns="0">
            <a:spAutoFit/>
          </a:bodyPr>
          <a:lstStyle/>
          <a:p>
            <a:pPr algn="r"/>
            <a:r>
              <a:rPr lang="en-US" sz="1100" b="1" dirty="0">
                <a:solidFill>
                  <a:schemeClr val="bg1">
                    <a:lumMod val="50000"/>
                  </a:schemeClr>
                </a:solidFill>
                <a:latin typeface="Arial"/>
                <a:cs typeface="Arial"/>
              </a:rPr>
              <a:t>ANSWER</a:t>
            </a:r>
            <a:r>
              <a:rPr lang="en-US" sz="1100" b="1" dirty="0">
                <a:solidFill>
                  <a:schemeClr val="accent5">
                    <a:lumMod val="75000"/>
                  </a:schemeClr>
                </a:solidFill>
                <a:latin typeface="Arial"/>
                <a:cs typeface="Arial"/>
              </a:rPr>
              <a:t>     BENEFITS</a:t>
            </a:r>
            <a:r>
              <a:rPr lang="en-US" sz="1100" b="1" dirty="0">
                <a:solidFill>
                  <a:schemeClr val="bg1">
                    <a:lumMod val="50000"/>
                  </a:schemeClr>
                </a:solidFill>
                <a:latin typeface="Arial"/>
                <a:cs typeface="Arial"/>
              </a:rPr>
              <a:t>    HOW     WHAT</a:t>
            </a:r>
          </a:p>
          <a:p>
            <a:pPr algn="r"/>
            <a:endParaRPr lang="en-US" sz="1100" b="1" dirty="0">
              <a:solidFill>
                <a:schemeClr val="bg1">
                  <a:lumMod val="50000"/>
                </a:schemeClr>
              </a:solidFill>
              <a:latin typeface="Arial"/>
              <a:cs typeface="Arial"/>
            </a:endParaRPr>
          </a:p>
        </p:txBody>
      </p:sp>
      <p:sp>
        <p:nvSpPr>
          <p:cNvPr id="17" name="Rectangle 16"/>
          <p:cNvSpPr/>
          <p:nvPr/>
        </p:nvSpPr>
        <p:spPr>
          <a:xfrm>
            <a:off x="3133379" y="4719551"/>
            <a:ext cx="5361824" cy="1815882"/>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Being the hero is always better than being the scapegoat.</a:t>
            </a:r>
          </a:p>
          <a:p>
            <a:pPr algn="ctr"/>
            <a:endParaRPr lang="en-US" sz="1600" b="1" dirty="0">
              <a:solidFill>
                <a:schemeClr val="bg1">
                  <a:lumMod val="50000"/>
                </a:schemeClr>
              </a:solidFill>
              <a:latin typeface="Arial"/>
              <a:cs typeface="Arial"/>
            </a:endParaRPr>
          </a:p>
          <a:p>
            <a:pPr algn="ctr"/>
            <a:r>
              <a:rPr lang="en-US" sz="1400" dirty="0" smtClean="0">
                <a:solidFill>
                  <a:schemeClr val="bg1">
                    <a:lumMod val="50000"/>
                  </a:schemeClr>
                </a:solidFill>
              </a:rPr>
              <a:t>When you plan ahead and start SharePoint projects from an enterprise collaboration roadmap, adoption increases and your stakeholders are aligned.</a:t>
            </a:r>
          </a:p>
          <a:p>
            <a:pPr algn="ctr"/>
            <a:endParaRPr lang="en-US" sz="1400" dirty="0">
              <a:solidFill>
                <a:schemeClr val="bg1">
                  <a:lumMod val="50000"/>
                </a:schemeClr>
              </a:solidFill>
            </a:endParaRPr>
          </a:p>
          <a:p>
            <a:pPr algn="ctr"/>
            <a:r>
              <a:rPr lang="en-US" sz="1400" b="1" dirty="0" smtClean="0">
                <a:solidFill>
                  <a:schemeClr val="bg1">
                    <a:lumMod val="50000"/>
                  </a:schemeClr>
                </a:solidFill>
              </a:rPr>
              <a:t>It </a:t>
            </a:r>
            <a:r>
              <a:rPr lang="en-US" sz="1400" b="1" dirty="0" smtClean="0">
                <a:solidFill>
                  <a:schemeClr val="bg1">
                    <a:lumMod val="50000"/>
                  </a:schemeClr>
                </a:solidFill>
              </a:rPr>
              <a:t>doesn’t take much to get started…</a:t>
            </a:r>
          </a:p>
        </p:txBody>
      </p:sp>
      <p:pic>
        <p:nvPicPr>
          <p:cNvPr id="21" name="Picture 20"/>
          <p:cNvPicPr/>
          <p:nvPr/>
        </p:nvPicPr>
        <p:blipFill rotWithShape="1">
          <a:blip r:embed="rId3">
            <a:extLst>
              <a:ext uri="{28A0092B-C50C-407E-A947-70E740481C1C}">
                <a14:useLocalDpi xmlns:a14="http://schemas.microsoft.com/office/drawing/2010/main" val="0"/>
              </a:ext>
            </a:extLst>
          </a:blip>
          <a:srcRect t="11557"/>
          <a:stretch/>
        </p:blipFill>
        <p:spPr bwMode="auto">
          <a:xfrm>
            <a:off x="3101009" y="2099986"/>
            <a:ext cx="3038685" cy="2035700"/>
          </a:xfrm>
          <a:prstGeom prst="rect">
            <a:avLst/>
          </a:prstGeom>
          <a:noFill/>
        </p:spPr>
      </p:pic>
    </p:spTree>
    <p:extLst>
      <p:ext uri="{BB962C8B-B14F-4D97-AF65-F5344CB8AC3E}">
        <p14:creationId xmlns:p14="http://schemas.microsoft.com/office/powerpoint/2010/main" val="424127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6AF4A568D3044EAC794688E0BA3498" ma:contentTypeVersion="0" ma:contentTypeDescription="Create a new document." ma:contentTypeScope="" ma:versionID="23da6aaff94878b9242d7391fa50d23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F86AD2-EE1E-4CD2-82E3-3DB5183916E2}">
  <ds:schemaRefs>
    <ds:schemaRef ds:uri="http://schemas.microsoft.com/office/infopath/2007/PartnerControls"/>
    <ds:schemaRef ds:uri="http://www.w3.org/XML/1998/namespace"/>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D2BC5C4B-FB8C-431C-8C66-19E74EF53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087917C-0520-4E7D-A589-56189DBE11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3993</TotalTime>
  <Words>2119</Words>
  <Application>Microsoft Office PowerPoint</Application>
  <PresentationFormat>On-screen Show (4:3)</PresentationFormat>
  <Paragraphs>332</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Davidson</dc:creator>
  <cp:lastModifiedBy>Emily Deveau</cp:lastModifiedBy>
  <cp:revision>278</cp:revision>
  <cp:lastPrinted>2014-05-14T17:54:31Z</cp:lastPrinted>
  <dcterms:created xsi:type="dcterms:W3CDTF">2014-05-14T15:57:38Z</dcterms:created>
  <dcterms:modified xsi:type="dcterms:W3CDTF">2014-06-10T18:40:02Z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0x010100F96AF4A568D3044EAC794688E0BA3498</vt:lpwstr>
  </property>
</Properties>
</file>