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99" r:id="rId4"/>
    <p:sldId id="300" r:id="rId5"/>
    <p:sldId id="263" r:id="rId6"/>
    <p:sldId id="301" r:id="rId7"/>
    <p:sldId id="305" r:id="rId9"/>
    <p:sldId id="303" r:id="rId10"/>
    <p:sldId id="276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306" y="-108"/>
      </p:cViewPr>
      <p:guideLst>
        <p:guide pos="386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/>
              <a:t>data cleaning:</a:t>
            </a:r>
            <a:endParaRPr lang="en-US" altLang="zh-CN"/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for log.csv we only keep the highest score which before the deadline</a:t>
            </a:r>
            <a:endParaRPr lang="en-US" altLang="zh-CN"/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for data.csv we replace - with NaN, delete the data that does not participate in any activity or got F due to other activtiy and delete the data that got A in the pre-exam</a:t>
            </a:r>
            <a:endParaRPr lang="en-US" altLang="zh-CN">
              <a:sym typeface="+mn-ea"/>
            </a:endParaRPr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data merging:</a:t>
            </a:r>
            <a:endParaRPr lang="en-US" altLang="zh-CN">
              <a:sym typeface="+mn-ea"/>
            </a:endParaRPr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problem??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52780" y="2554605"/>
            <a:ext cx="10886440" cy="17487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Analyzing student activity 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in the Computer Programming course</a:t>
            </a: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1960" y="2927350"/>
            <a:ext cx="11424920" cy="1376045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3128645" y="4680585"/>
            <a:ext cx="593471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Impact" panose="020B0806030902050204" pitchFamily="34" charset="0"/>
                <a:cs typeface="Impact" panose="020B0806030902050204" pitchFamily="34" charset="0"/>
              </a:rPr>
              <a:t>T20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algn="ctr"/>
            <a:r>
              <a:rPr lang="zh-CN" altLang="en-US">
                <a:latin typeface="Impact" panose="020B0806030902050204" pitchFamily="34" charset="0"/>
                <a:cs typeface="Impact" panose="020B0806030902050204" pitchFamily="34" charset="0"/>
              </a:rPr>
              <a:t>Lanxiang Zhang, Jian Zhang, Yucui Wu, Xinyue Zhang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2715" y="1036320"/>
            <a:ext cx="4750435" cy="1920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Impact" panose="020B0806030902050204" pitchFamily="34" charset="0"/>
                <a:cs typeface="Impact" panose="020B0806030902050204" pitchFamily="34" charset="0"/>
              </a:rPr>
              <a:t>Our team</a:t>
            </a:r>
            <a:endParaRPr lang="en-US" altLang="zh-CN" sz="40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2080" y="2195830"/>
            <a:ext cx="94710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Lanxiang Zhang-Computer Science MSc, 1st year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Jian Zhang</a:t>
            </a:r>
            <a:r>
              <a:rPr lang="en-US" altLang="zh-CN" sz="2400">
                <a:sym typeface="+mn-ea"/>
              </a:rPr>
              <a:t>-Computer Science MSc, 1st year</a:t>
            </a:r>
            <a:endParaRPr lang="en-US" altLang="zh-CN" sz="2400">
              <a:sym typeface="+mn-ea"/>
            </a:endParaRPr>
          </a:p>
          <a:p>
            <a:endParaRPr lang="en-US" altLang="zh-CN" sz="2400"/>
          </a:p>
          <a:p>
            <a:r>
              <a:rPr lang="en-US" altLang="zh-CN" sz="2400"/>
              <a:t>Yucui Wu</a:t>
            </a:r>
            <a:r>
              <a:rPr lang="en-US" altLang="zh-CN" sz="2400">
                <a:sym typeface="+mn-ea"/>
              </a:rPr>
              <a:t>-Computer Science MSc, 1st year</a:t>
            </a:r>
            <a:endParaRPr lang="en-US" altLang="zh-CN" sz="2400">
              <a:sym typeface="+mn-ea"/>
            </a:endParaRPr>
          </a:p>
          <a:p>
            <a:endParaRPr lang="en-US" altLang="zh-CN" sz="2400"/>
          </a:p>
          <a:p>
            <a:r>
              <a:rPr lang="en-US" altLang="zh-CN" sz="2400"/>
              <a:t>Xinyue Zhang</a:t>
            </a:r>
            <a:r>
              <a:rPr lang="en-US" altLang="zh-CN" sz="2400">
                <a:sym typeface="+mn-ea"/>
              </a:rPr>
              <a:t>-Computer Science MSc, 1st year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" y="1176655"/>
            <a:ext cx="5443220" cy="803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Impact" panose="020B0806030902050204" pitchFamily="34" charset="0"/>
                <a:cs typeface="Impact" panose="020B0806030902050204" pitchFamily="34" charset="0"/>
              </a:rPr>
              <a:t>project owner</a:t>
            </a:r>
            <a:endParaRPr lang="en-US" altLang="zh-CN" sz="40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730" y="2691130"/>
            <a:ext cx="109861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Reimo Palm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Institute of Computer Science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Chair</a:t>
            </a:r>
            <a:r>
              <a:rPr lang="en-US" altLang="zh-CN" sz="2400"/>
              <a:t> </a:t>
            </a:r>
            <a:r>
              <a:rPr lang="zh-CN" altLang="en-US" sz="2400"/>
              <a:t>of Programming Languages and Systems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Lecturer in</a:t>
            </a:r>
            <a:r>
              <a:rPr lang="en-US" altLang="zh-CN" sz="2400"/>
              <a:t> </a:t>
            </a:r>
            <a:r>
              <a:rPr lang="zh-CN" altLang="en-US" sz="2400"/>
              <a:t>Informatics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488950" y="4378960"/>
            <a:ext cx="81934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Students can adjust their learning status in time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Teachers can promptly identify students who need help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Revealing effective learning strategies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88950" y="637540"/>
            <a:ext cx="9534525" cy="119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Impact" panose="020B0806030902050204" pitchFamily="34" charset="0"/>
                <a:cs typeface="Impact" panose="020B0806030902050204" pitchFamily="34" charset="0"/>
              </a:rPr>
              <a:t>What problem and Why need to solve it ?</a:t>
            </a:r>
            <a:endParaRPr lang="en-US" altLang="zh-CN" sz="40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950" y="2127885"/>
            <a:ext cx="10400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Predict the final score based on their early activity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Classify the students based on their typical study patterns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1995" y="226695"/>
            <a:ext cx="5879465" cy="794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Impact" panose="020B0806030902050204" pitchFamily="34" charset="0"/>
                <a:cs typeface="Impact" panose="020B0806030902050204" pitchFamily="34" charset="0"/>
              </a:rPr>
              <a:t>progress so far</a:t>
            </a:r>
            <a:endParaRPr lang="en-US" altLang="zh-CN" sz="40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995" y="1332865"/>
            <a:ext cx="11061700" cy="4438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/>
              <a:t>Indentified the data cleaning rules</a:t>
            </a:r>
            <a:endParaRPr lang="en-US" altLang="zh-CN" sz="2400"/>
          </a:p>
          <a:p>
            <a:pPr indent="0" algn="just">
              <a:buFont typeface="Arial" panose="020B0604020202020204" pitchFamily="34" charset="0"/>
              <a:buNone/>
            </a:pPr>
            <a:endParaRPr lang="en-US" altLang="zh-CN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/>
              <a:t>Merging data.csv and log.csv</a:t>
            </a:r>
            <a:endParaRPr lang="en-US" altLang="zh-CN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Train</a:t>
            </a:r>
            <a:r>
              <a:rPr lang="en-US" altLang="zh-CN" sz="2400">
                <a:sym typeface="+mn-ea"/>
              </a:rPr>
              <a:t> models on predicting the students’ final score</a:t>
            </a:r>
            <a:endParaRPr lang="en-US" altLang="zh-CN" sz="24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97760" y="3633470"/>
            <a:ext cx="7397115" cy="282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5975" y="86296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Impact" panose="020B0806030902050204" pitchFamily="34" charset="0"/>
                <a:cs typeface="Impact" panose="020B0806030902050204" pitchFamily="34" charset="0"/>
                <a:sym typeface="+mn-ea"/>
              </a:rPr>
              <a:t>problems</a:t>
            </a:r>
            <a:endParaRPr lang="en-US" altLang="zh-CN" sz="4000">
              <a:latin typeface="Impact" panose="020B0806030902050204" pitchFamily="34" charset="0"/>
              <a:cs typeface="Impact" panose="020B080603090205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345" y="2298700"/>
            <a:ext cx="9171940" cy="2297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What kind of data should we discard?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What feature should we use to predict the final score?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How can we merge two files?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4405" y="50228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Impact" panose="020B0806030902050204" pitchFamily="34" charset="0"/>
                <a:cs typeface="Impact" panose="020B0806030902050204" pitchFamily="34" charset="0"/>
              </a:rPr>
              <a:t>Future</a:t>
            </a:r>
            <a:endParaRPr lang="en-US" altLang="zh-CN" sz="40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4405" y="2073275"/>
            <a:ext cx="10234930" cy="4355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What feature should we use when we classify the students 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Student Classification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/>
              <a:t>Gifted, hard-working, average, unmotivated</a:t>
            </a: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What model should we use when classify the students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06843" y="2275206"/>
            <a:ext cx="415607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en-US" altLang="zh-CN" sz="7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7200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Q&amp;A</a:t>
            </a:r>
            <a:endParaRPr lang="en-US" altLang="zh-CN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YjI3ZDZiYWQ3MmM2ZjBkNzE4MmYyNjljYzc0MzMyMz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WPS 演示</Application>
  <PresentationFormat>自定义</PresentationFormat>
  <Paragraphs>76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Calibri</vt:lpstr>
      <vt:lpstr>微软雅黑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zxy</cp:lastModifiedBy>
  <cp:revision>19</cp:revision>
  <dcterms:created xsi:type="dcterms:W3CDTF">2023-11-17T13:19:00Z</dcterms:created>
  <dcterms:modified xsi:type="dcterms:W3CDTF">2023-11-21T18:39:46Z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56B912C26F6346FDBDDAB79C76E87A4B_12</vt:lpwstr>
  </property>
  <property fmtid="{D5CDD505-2E9C-101B-9397-08002B2CF9AE}" pid="3" name="KSOProductBuildVer">
    <vt:lpwstr>2052-12.1.0.15712</vt:lpwstr>
  </property>
</Properties>
</file>