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5" r:id="rId3"/>
    <p:sldId id="307" r:id="rId4"/>
    <p:sldId id="303" r:id="rId5"/>
    <p:sldId id="306" r:id="rId6"/>
    <p:sldId id="320" r:id="rId7"/>
    <p:sldId id="312" r:id="rId8"/>
    <p:sldId id="304" r:id="rId9"/>
    <p:sldId id="319" r:id="rId10"/>
    <p:sldId id="318" r:id="rId11"/>
    <p:sldId id="316" r:id="rId12"/>
    <p:sldId id="313" r:id="rId13"/>
    <p:sldId id="322" r:id="rId14"/>
    <p:sldId id="330" r:id="rId15"/>
    <p:sldId id="321" r:id="rId16"/>
    <p:sldId id="315" r:id="rId17"/>
    <p:sldId id="317" r:id="rId18"/>
    <p:sldId id="308" r:id="rId19"/>
    <p:sldId id="323" r:id="rId20"/>
    <p:sldId id="324" r:id="rId21"/>
    <p:sldId id="325" r:id="rId22"/>
    <p:sldId id="331" r:id="rId23"/>
    <p:sldId id="309" r:id="rId24"/>
    <p:sldId id="326" r:id="rId25"/>
    <p:sldId id="327" r:id="rId26"/>
    <p:sldId id="328" r:id="rId27"/>
    <p:sldId id="329" r:id="rId28"/>
    <p:sldId id="333" r:id="rId29"/>
    <p:sldId id="335" r:id="rId30"/>
    <p:sldId id="336" r:id="rId31"/>
    <p:sldId id="332" r:id="rId32"/>
    <p:sldId id="334" r:id="rId33"/>
    <p:sldId id="310" r:id="rId34"/>
    <p:sldId id="311" r:id="rId35"/>
    <p:sldId id="305" r:id="rId36"/>
    <p:sldId id="314" r:id="rId37"/>
    <p:sldId id="302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740"/>
  </p:normalViewPr>
  <p:slideViewPr>
    <p:cSldViewPr>
      <p:cViewPr varScale="1">
        <p:scale>
          <a:sx n="124" d="100"/>
          <a:sy n="124" d="100"/>
        </p:scale>
        <p:origin x="2072" y="128"/>
      </p:cViewPr>
      <p:guideLst>
        <p:guide orient="horz" pos="216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304407E-8ACE-7E43-AF03-8CAC689593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8D52EB8-504B-A64C-9387-E9DAA33DB8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4794465F-C787-244A-B3F1-6DFFBB257E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F9FE919-127B-9244-B7A3-7BA7B38EEA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38DB26-C234-844B-AC10-AB28DBB6F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C584ABE-AD0E-7146-BAA1-2C2F7E3E3B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002459E-4432-AE4A-BFC1-09E7271E23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5BC2F39-FE51-2240-80D4-4A29AE65366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CA9ED88A-C27E-9246-8C3A-DAB0C13E55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BBD2D99-96D7-0945-B476-C9818A375E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271BCB64-B978-A548-AF84-5ED142796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F07CF-08ED-D04B-8F39-85434FDFC6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47F40C8A-7440-E946-B8E5-A433CD1E9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6F63177-8EED-2D48-9CC8-3021039B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Transactions are all-or-nothing. At end: Mention that it is a new field of study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6F0872CE-DDAF-2A4F-8C6E-A1E1994B9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3BB7CAF-23E6-D047-808F-15798D945923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476E2336-4F78-F041-9843-2B4797FDAF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C93EE18-D714-704E-B88B-222520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Remind students about course evaluation!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D4E95429-C016-F94F-8587-C06BE4100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6AD9389-B879-A540-9E87-9B0D1DE96E9A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8C149556-31B9-B64F-825E-8A984CA98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A8903357-90C0-AC4E-B3E9-BB20562F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Tim Harris, Simon Marlow, SPJ, Maurice Herlihy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158D60E-314D-824C-BB33-430850518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1916778-6463-9844-8FF7-5FE16A9C2EF8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D7B362C0-3F49-5B4C-A2FB-BA13B6235B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DAEA1AC6-D0EE-604A-BD33-13BFE451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 on why printing multiple times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83315E4-BC88-DE41-B10C-0149F455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F6AE5A2-BA1D-8F40-B194-F4358FB4185C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A7564392-B966-3F42-8807-66A4BC3C1D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CEC9D4C6-85E7-DD4A-9C8A-A1637D9B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Side-effects: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Printing to a console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Sending a mail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to a database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to a file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to a socket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to a pipe</a:t>
            </a:r>
          </a:p>
          <a:p>
            <a:pPr marL="171450" indent="-171450">
              <a:buFontTx/>
              <a:buChar char="•"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7053F5B-C500-5642-89B3-33DE1205C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5B2F5DF-B9C4-654E-A21B-4DA9998AAA60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246EF601-7D2C-ED45-85DF-26DC3A33BE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D842E751-6BB2-6247-AC98-88358416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7B5DF4D-C0AD-894E-9E92-87FDA21C2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FD0A419-CA66-A342-A587-F291FAA45752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4BAA9D4A-517A-5847-9B59-C6F96F703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18331382-0ADF-1645-92D8-B06991CE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Ask why retry blocks instead of restarts.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11FD328-40CA-8840-AEBE-3441892C5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2BC59A2-D9C7-624A-85A2-A9DBDE06AF51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E87AA369-AB1A-C94A-9E73-57BD9CE6D8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C7E8C686-0770-B647-892D-AAB79812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general all kinds of bad things can happen inside an atomic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bllock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so don’t do anything that can’t be undone!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Question: Suppose we move the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outside the transaction at the end of it. Is that better, worse or inconsequential? &lt;- Well, then we are eating with no forks… We also have no guarantee that no one else have taken them.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D8E87CC4-3CC9-FE42-91F8-E64056F34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22E11D2-95FB-5B4D-A9C4-C0D563C64EDA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CD0FB5D9-14B3-8B4B-905D-2D1800AC3A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B9D574CF-2A1A-6C47-9DF5-1293EEBD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TM is a type of optimistic concurrency</a:t>
            </a:r>
            <a:r>
              <a:rPr lang="mr-IN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0477CA89-3FCD-7841-A919-7F641D823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63843F1-1301-A344-A39A-174ADD591640}" type="slidenum"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Pessimistic Concurrency means locking everything)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BF07CF-08ED-D04B-8F39-85434FDFC65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8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134AE-86AD-A347-A6F6-ABA234D16E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209CC-D171-274C-9CDB-BCD1A3C84B3F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874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BFC014-E919-F947-8FDB-AE4E13268F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9C62-030A-2A4A-A498-B88297CE4D35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223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2FF52-2AEB-D249-9A76-728A27307B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69EE7-A793-E84E-A53A-345E407F3744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8925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6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BD294-B984-C943-9335-446E07C25E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75525-9236-CE48-8900-F0A2A9FAE95A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83566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364C0-2D7F-C943-B2EE-45E2C27397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E9B72-7642-9D47-A701-F9F7A571D399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389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1AD10A-E2C6-AA4D-987C-B2EC9FA310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86C9-C312-9D44-872B-79CAE12A59DB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9898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BA955-12D5-F143-AB6F-C8FDC6135F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C8BE-4BD2-DE48-AB58-580E5DE2895A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281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94133-7356-3D4D-AA85-F2091F85A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C2D6D-9B88-A44C-9184-1133B06E648E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1998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9DFDCB-2AE6-B04E-A57D-8C4F6CA3B6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6C3A-1EC5-854F-B442-F0F115D030A2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8303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9E7D60-96D2-AB48-9FC0-FE5F636639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A112-20F4-C54B-9E20-A3B7D11ED8F7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178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56E7-4A8A-BF41-96ED-694DBFFCAF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FC7B4-3DCE-E846-8D6C-D3139A6B046E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5676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62E3F-3EDB-2D40-94A0-9F09668DEE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EEA82-1C7E-A241-ABF5-F55C14BF26E7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EBF63-A317-0B4A-BD0C-CEF66CB495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A3A06-E87F-1E42-BBBB-01AF1747293D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587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5FAA5C-CBED-3C48-864D-8F548DB12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titeltypografi i masteren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557314-97E6-1F42-9616-2A837BC3B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teksttypografierne i masteren</a:t>
            </a:r>
          </a:p>
          <a:p>
            <a:pPr lvl="1"/>
            <a:r>
              <a:rPr lang="en-US" altLang="en-US"/>
              <a:t>Andet niveau</a:t>
            </a:r>
          </a:p>
          <a:p>
            <a:pPr lvl="2"/>
            <a:r>
              <a:rPr lang="en-US" altLang="en-US"/>
              <a:t>Tredje niveau</a:t>
            </a:r>
          </a:p>
          <a:p>
            <a:pPr lvl="3"/>
            <a:r>
              <a:rPr lang="en-US" altLang="en-US"/>
              <a:t>Fjerde niveau</a:t>
            </a:r>
          </a:p>
          <a:p>
            <a:pPr lvl="4"/>
            <a:r>
              <a:rPr lang="en-US" altLang="en-US"/>
              <a:t>Femte niveau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6A22A72-4C52-114F-AF23-A76B4B7238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6600"/>
                </a:solidFill>
                <a:latin typeface="Verdana" charset="0"/>
                <a:ea typeface="ＭＳ Ｐゴシック" charset="-128"/>
              </a:defRPr>
            </a:lvl1pPr>
          </a:lstStyle>
          <a:p>
            <a:pPr>
              <a:defRPr/>
            </a:pPr>
            <a:fld id="{29500129-3987-D644-84AE-5FFFC06FC267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06450F3B-ECB0-9A4D-81DB-7520FB54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53200"/>
            <a:ext cx="27432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sz="1400" dirty="0">
                <a:solidFill>
                  <a:schemeClr val="bg2"/>
                </a:solidFill>
              </a:rPr>
              <a:t>IT </a:t>
            </a:r>
            <a:r>
              <a:rPr lang="da-DK" sz="1400" dirty="0" err="1">
                <a:solidFill>
                  <a:schemeClr val="bg2"/>
                </a:solidFill>
              </a:rPr>
              <a:t>University</a:t>
            </a:r>
            <a:r>
              <a:rPr lang="da-DK" sz="1400" dirty="0">
                <a:solidFill>
                  <a:schemeClr val="bg2"/>
                </a:solidFill>
              </a:rPr>
              <a:t> of Copenhagen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CF934EB-9289-A14B-B49C-A99276209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682C1EE8-74D9-AB49-BCB5-0507A1215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A5E58-1C93-FC47-80E0-CE18ECC936E2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65B0DC0-45C4-054D-B867-7C56619B60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Practical Concurrent and Parallel Programming 10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6E09F1-E336-EF40-996C-4B0B65F47E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Thomas </a:t>
            </a:r>
            <a:r>
              <a:rPr lang="en-US" altLang="en-US" dirty="0" err="1">
                <a:ea typeface="ＭＳ Ｐゴシック" panose="020B0600070205080204" pitchFamily="34" charset="-128"/>
              </a:rPr>
              <a:t>Dybdahl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Ahle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IT University of Copenhagen</a:t>
            </a:r>
          </a:p>
          <a:p>
            <a:pPr eaLnBrk="1" hangingPunct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October 2019-10-31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DF28D88-7BA3-514A-9559-94A9A827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Consistent reads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722DAA25-2507-9C4B-86CF-41BAD646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Auditor computes balance sum during transfer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Must read both balances in same transaction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Does not work to use a transaction for each reading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Should print the sum only outside transaction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After the transaction committed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Otherwise risk of printing multiple times</a:t>
            </a:r>
            <a:r>
              <a:rPr lang="mr-IN" altLang="en-US">
                <a:ea typeface="ＭＳ Ｐゴシック" panose="020B0600070205080204" pitchFamily="34" charset="-128"/>
              </a:rPr>
              <a:t>…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Multiverse: Does not work if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deposit(amount)</a:t>
            </a:r>
            <a:r>
              <a:rPr lang="en-US" altLang="en-US">
                <a:ea typeface="ＭＳ Ｐゴシック" panose="020B0600070205080204" pitchFamily="34" charset="-128"/>
              </a:rPr>
              <a:t> uses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balance.increment(amount) </a:t>
            </a:r>
            <a:r>
              <a:rPr lang="en-US" altLang="en-US">
                <a:ea typeface="ＭＳ Ｐゴシック" panose="020B0600070205080204" pitchFamily="34" charset="-128"/>
              </a:rPr>
              <a:t>???? </a:t>
            </a:r>
            <a:endParaRPr lang="en-US" altLang="en-US" b="1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214C144F-D001-C644-95C5-120C5064F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14E46-3EC4-294C-8B6F-800F40AD3329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3A799F0F-B628-5343-A1DE-2EFE6FE0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43050"/>
            <a:ext cx="9144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long sum = atomic(() -&gt; account1.get() + account2.get()); System.out.println(sum);</a:t>
            </a:r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CF929D91-332A-BA44-8DCE-03D864C6757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120063" y="2024063"/>
            <a:ext cx="1785937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stm/TestAccounts.java</a:t>
            </a:r>
          </a:p>
        </p:txBody>
      </p:sp>
      <p:sp>
        <p:nvSpPr>
          <p:cNvPr id="28678" name="TextBox 1">
            <a:extLst>
              <a:ext uri="{FF2B5EF4-FFF2-40B4-BE49-F238E27FC236}">
                <a16:creationId xmlns:a16="http://schemas.microsoft.com/office/drawing/2014/main" id="{AF825D68-46ED-4F4F-81D6-C03D3141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Acc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BFC59235-2FED-1842-A8DB-53F9A686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do transactions work?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1D6ABDA-8CB9-1D4A-907F-742C3849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791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transaction txn typically keeps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 Set: all variables read by the transaction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Write Set: </a:t>
            </a:r>
            <a:r>
              <a:rPr lang="en-US" altLang="en-US" i="1">
                <a:ea typeface="ＭＳ Ｐゴシック" panose="020B0600070205080204" pitchFamily="34" charset="-128"/>
              </a:rPr>
              <a:t>local copy</a:t>
            </a:r>
            <a:r>
              <a:rPr lang="en-US" altLang="en-US">
                <a:ea typeface="ＭＳ Ｐゴシック" panose="020B0600070205080204" pitchFamily="34" charset="-128"/>
              </a:rPr>
              <a:t> of variables it has updated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trying to commit, check that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variable in Read Set or Write Set has been updated by another transaction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OK, write Write Set to global memory, </a:t>
            </a:r>
            <a:r>
              <a:rPr lang="en-US" altLang="en-US" i="1">
                <a:ea typeface="ＭＳ Ｐゴシック" panose="020B0600070205080204" pitchFamily="34" charset="-128"/>
              </a:rPr>
              <a:t>commit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otherwise, discard Write Set and </a:t>
            </a:r>
            <a:r>
              <a:rPr lang="en-US" altLang="en-US" i="1">
                <a:ea typeface="ＭＳ Ｐゴシック" panose="020B0600070205080204" pitchFamily="34" charset="-128"/>
              </a:rPr>
              <a:t>restart</a:t>
            </a:r>
            <a:r>
              <a:rPr lang="en-US" altLang="en-US">
                <a:ea typeface="ＭＳ Ｐゴシック" panose="020B0600070205080204" pitchFamily="34" charset="-128"/>
              </a:rPr>
              <a:t> txn again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 the Runnable may be called many times!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long to wait before trying again?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Exponential backoff: wait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rnd.nextInt(2)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rnd.nextInt(4)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rnd.nextInt(8)</a:t>
            </a:r>
            <a:r>
              <a:rPr lang="en-US" altLang="en-US">
                <a:ea typeface="ＭＳ Ｐゴシック" panose="020B0600070205080204" pitchFamily="34" charset="-128"/>
              </a:rPr>
              <a:t>, ...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Should prevent transactions from colliding forever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7378B03B-9484-5040-B63B-ED9EE3036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48D3A-F95E-FE4C-A6B3-DF4BADE55E86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A2F4ABC4-2E9E-5249-9646-B90F8537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Nested transactions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CAF16780-5511-E744-8301-4583FA3D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By default, an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atomic</a:t>
            </a:r>
            <a:r>
              <a:rPr lang="en-US" altLang="en-US">
                <a:ea typeface="ＭＳ Ｐゴシック" panose="020B0600070205080204" pitchFamily="34" charset="-128"/>
              </a:rPr>
              <a:t> within an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atomic</a:t>
            </a:r>
            <a:r>
              <a:rPr lang="en-US" altLang="en-US">
                <a:ea typeface="ＭＳ Ｐゴシック" panose="020B0600070205080204" pitchFamily="34" charset="-128"/>
              </a:rPr>
              <a:t> reuses the outer transaction: So if the inner fails, the outer one fails too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Several other possibilities, see org.multiverse.api.PropagationLevel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Default is PropagationLevel.Requires: if there is a transaction already, use that; else create one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67BCBFB6-A24C-0D40-A204-B9DBBE550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BD7256-F892-BF4A-838C-3A5F77EF06BF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4852332-BEE8-7245-961D-EC3811D0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Multiverse transactional references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4A5EEC0-1AA8-0341-A428-2EC9F586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Only transactional variables are tracked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TxnRef&lt;T&gt;, a transactional reference to a T value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TxnInteger, a transactional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TxnLong, a transactional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long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TxnBoolean, a transactional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boolean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TxnDouble, a transactional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double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Methods, used in a transaction, inside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atomic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get()</a:t>
            </a:r>
            <a:r>
              <a:rPr lang="en-US" altLang="en-US">
                <a:ea typeface="ＭＳ Ｐゴシック" panose="020B0600070205080204" pitchFamily="34" charset="-128"/>
              </a:rPr>
              <a:t>, to read the reference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set(value)</a:t>
            </a:r>
            <a:r>
              <a:rPr lang="en-US" altLang="en-US">
                <a:ea typeface="ＭＳ Ｐゴシック" panose="020B0600070205080204" pitchFamily="34" charset="-128"/>
              </a:rPr>
              <a:t>, to write the reference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Several other methods, eg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getAndLock(lockMode)</a:t>
            </a:r>
            <a:r>
              <a:rPr lang="en-US" altLang="en-US">
                <a:ea typeface="ＭＳ Ｐゴシック" panose="020B0600070205080204" pitchFamily="34" charset="-128"/>
              </a:rPr>
              <a:t>, for more pessimism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await(v)</a:t>
            </a:r>
            <a:r>
              <a:rPr lang="en-US" altLang="en-US">
                <a:ea typeface="ＭＳ Ｐゴシック" panose="020B0600070205080204" pitchFamily="34" charset="-128"/>
              </a:rPr>
              <a:t>, block until value is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v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10A5CC53-541D-0B45-B0BE-7A72EAB69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71674-26AA-004E-B8B8-FABB5F36BAC7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>
            <a:extLst>
              <a:ext uri="{FF2B5EF4-FFF2-40B4-BE49-F238E27FC236}">
                <a16:creationId xmlns:a16="http://schemas.microsoft.com/office/drawing/2014/main" id="{648B4D94-2BA3-AD4F-9E79-D4FDDD311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E8D60-E219-0E44-8902-25F9EF940071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04F17B7-9194-D14F-9D19-F46B76F3D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Plan for today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3D83810-DBC4-B943-96C4-632DFE618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What’s wrong with lock-based atomicity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Transactional memory STM, Multiverse library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A transactional bank account</a:t>
            </a:r>
          </a:p>
          <a:p>
            <a:pPr eaLnBrk="1" hangingPunct="1"/>
            <a:r>
              <a:rPr lang="da-DK" altLang="en-US" b="1">
                <a:ea typeface="ＭＳ Ｐゴシック" panose="020B0600070205080204" pitchFamily="34" charset="-128"/>
              </a:rPr>
              <a:t>Transactional blocking queue</a:t>
            </a:r>
          </a:p>
          <a:p>
            <a:pPr eaLnBrk="1" hangingPunct="1"/>
            <a:r>
              <a:rPr lang="da-DK" altLang="en-US" b="1">
                <a:ea typeface="ＭＳ Ｐゴシック" panose="020B0600070205080204" pitchFamily="34" charset="-128"/>
              </a:rPr>
              <a:t>Composing atomic operations</a:t>
            </a:r>
          </a:p>
          <a:p>
            <a:pPr lvl="1" eaLnBrk="1" hangingPunct="1"/>
            <a:r>
              <a:rPr lang="da-DK" altLang="en-US">
                <a:ea typeface="ＭＳ Ｐゴシック" panose="020B0600070205080204" pitchFamily="34" charset="-128"/>
              </a:rPr>
              <a:t>transfer from one queue to another</a:t>
            </a:r>
          </a:p>
          <a:p>
            <a:pPr lvl="1" eaLnBrk="1" hangingPunct="1"/>
            <a:r>
              <a:rPr lang="da-DK" altLang="en-US">
                <a:ea typeface="ＭＳ Ｐゴシック" panose="020B0600070205080204" pitchFamily="34" charset="-128"/>
              </a:rPr>
              <a:t>choose first available item from two queues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Philosophical transactions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Other languages with transactional memory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Hardware support for transactional memory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3F3F4CA4-366B-C84E-A9B9-AC89442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Lock-based bounded queue (wk 8)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007BFC17-C39D-4143-80D8-F113C20B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13DFDA4C-CC17-EA4D-9052-6EE11CC97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04E0C8-A14B-1F4E-AA02-70273120E57F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2297AD63-6431-5049-A518-723FD492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915400" cy="5632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class SemaphoreBoundedQueue &lt;T&gt; implements BoundedQueue&lt;T&gt;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Semaphore availableItems, availableSpaces;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T[] items;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int tail = 0, head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public void put(T item) throws InterruptedException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availableSpaces.acquire();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doInsert(item);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availableItems.release();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synchronized void doInsert(T item)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items[tail] = 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tail = (tail + 1) % items.length;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public T take() throws InterruptedException { ...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5" name="TextBox 6">
            <a:extLst>
              <a:ext uri="{FF2B5EF4-FFF2-40B4-BE49-F238E27FC236}">
                <a16:creationId xmlns:a16="http://schemas.microsoft.com/office/drawing/2014/main" id="{975F7224-E587-DE44-8CE2-FC1ACA7654E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927182" y="4498181"/>
            <a:ext cx="21717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TestBoundedQueueTest.java</a:t>
            </a:r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0BDCE414-3CC2-7C43-AA53-D9020D1F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BQ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D4EB410-9EA3-6C48-A68C-F0437958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46363"/>
            <a:ext cx="3429000" cy="782637"/>
          </a:xfrm>
          <a:prstGeom prst="wedgeRoundRectCallout">
            <a:avLst>
              <a:gd name="adj1" fmla="val -73995"/>
              <a:gd name="adj2" fmla="val -3347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Use semaphore to block until room for new item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977866A-1BD4-EF49-AC96-06EECFD6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05200"/>
            <a:ext cx="1828800" cy="782638"/>
          </a:xfrm>
          <a:prstGeom prst="wedgeRoundRectCallout">
            <a:avLst>
              <a:gd name="adj1" fmla="val -154426"/>
              <a:gd name="adj2" fmla="val 57190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Use lock for atomicity</a:t>
            </a:r>
            <a:endParaRPr lang="da-DK" altLang="en-US" sz="2000" b="1"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FA5A53CA-02E5-854D-BD56-4E178CCB6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915400" cy="59086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Courier New" charset="0"/>
              </a:rPr>
              <a:t>class</a:t>
            </a:r>
            <a:r>
              <a:rPr lang="en-US" sz="1800" b="1">
                <a:latin typeface="Courier New" charset="0"/>
              </a:rPr>
              <a:t> StmBoundedQueue&lt;T&gt;</a:t>
            </a:r>
            <a:r>
              <a:rPr lang="en-US" sz="1800">
                <a:latin typeface="Courier New" charset="0"/>
              </a:rPr>
              <a:t> implements BoundedQueue&lt;T&gt; {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</a:t>
            </a:r>
            <a:r>
              <a:rPr lang="en-US" sz="1800">
                <a:latin typeface="Courier New" charset="0"/>
              </a:rPr>
              <a:t>private</a:t>
            </a:r>
            <a:r>
              <a:rPr lang="en-US" sz="1800" b="1">
                <a:latin typeface="Courier New" charset="0"/>
              </a:rPr>
              <a:t> int </a:t>
            </a:r>
            <a:r>
              <a:rPr lang="en-US" sz="1800">
                <a:latin typeface="Courier New" charset="0"/>
              </a:rPr>
              <a:t>availableItems, availableSpaces;</a:t>
            </a:r>
          </a:p>
          <a:p>
            <a:pPr eaLnBrk="1" hangingPunct="1">
              <a:defRPr/>
            </a:pPr>
            <a:r>
              <a:rPr lang="en-US" sz="1800">
                <a:latin typeface="Courier New" charset="0"/>
              </a:rPr>
              <a:t>  private final T[] items;</a:t>
            </a:r>
          </a:p>
          <a:p>
            <a:pPr eaLnBrk="1" hangingPunct="1">
              <a:defRPr/>
            </a:pPr>
            <a:r>
              <a:rPr lang="en-US" sz="1800">
                <a:latin typeface="Courier New" charset="0"/>
              </a:rPr>
              <a:t>  private int head = 0, tail = 0;</a:t>
            </a:r>
          </a:p>
          <a:p>
            <a:pPr eaLnBrk="1" hangingPunct="1">
              <a:defRPr/>
            </a:pPr>
            <a:endParaRPr lang="en-US" sz="1800" b="1">
              <a:latin typeface="Courier New" charset="0"/>
            </a:endParaRPr>
          </a:p>
          <a:p>
            <a:pPr eaLnBrk="1" hangingPunct="1">
              <a:defRPr/>
            </a:pPr>
            <a:r>
              <a:rPr lang="en-US" sz="1800">
                <a:latin typeface="Courier New" charset="0"/>
              </a:rPr>
              <a:t>  public void put(T item) {     // at tail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atomic {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if (availableSpaces == 0)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  retry();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else {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  availableSpaces--;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  </a:t>
            </a:r>
            <a:r>
              <a:rPr lang="en-US" sz="1800">
                <a:latin typeface="Courier New" charset="0"/>
              </a:rPr>
              <a:t>items[tail] = item;</a:t>
            </a:r>
          </a:p>
          <a:p>
            <a:pPr eaLnBrk="1" hangingPunct="1">
              <a:defRPr/>
            </a:pPr>
            <a:r>
              <a:rPr lang="en-US" sz="1800">
                <a:latin typeface="Courier New" charset="0"/>
              </a:rPr>
              <a:t>        tail = (tail + 1) % items.length;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  availableItems++;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  }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}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public T take() { 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  ... availableSpaces++; ...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  }</a:t>
            </a:r>
          </a:p>
          <a:p>
            <a:pPr eaLnBrk="1" hangingPunct="1">
              <a:defRPr/>
            </a:pPr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82B89A4C-3188-434F-88D0-6148DDD2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Transactional blocking queue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B4471CD1-65A9-E349-A139-DCB106063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05E034-4ED2-6645-8ED3-7CEBF8C333FE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2CCACF4E-4A52-D745-8212-25A1E0B0D0B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65244" y="2085181"/>
            <a:ext cx="2649538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A la Herlihy &amp; Shavit §18.2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F0D0A-6152-A946-95D0-8282E360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13063"/>
            <a:ext cx="4953000" cy="2192337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36870" name="TextBox 1">
            <a:extLst>
              <a:ext uri="{FF2B5EF4-FFF2-40B4-BE49-F238E27FC236}">
                <a16:creationId xmlns:a16="http://schemas.microsoft.com/office/drawing/2014/main" id="{1BE3414A-F5DF-CF4A-B0FA-80E09B83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BQ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72EC302-FD2B-524C-A90A-5611B2920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65363"/>
            <a:ext cx="1371600" cy="782637"/>
          </a:xfrm>
          <a:prstGeom prst="wedgeRoundRectCallout">
            <a:avLst>
              <a:gd name="adj1" fmla="val -99093"/>
              <a:gd name="adj2" fmla="val 3473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Atomic action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01A8B04A-929E-A54E-98C0-E304F0FB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89313"/>
            <a:ext cx="1981200" cy="784225"/>
          </a:xfrm>
          <a:prstGeom prst="wedgeRoundRectCallout">
            <a:avLst>
              <a:gd name="adj1" fmla="val -234407"/>
              <a:gd name="adj2" fmla="val -5767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Use </a:t>
            </a:r>
            <a:r>
              <a:rPr lang="da-DK" altLang="en-US" sz="2000" b="1">
                <a:latin typeface="Courier" pitchFamily="2" charset="0"/>
              </a:rPr>
              <a:t>retry()</a:t>
            </a:r>
            <a:r>
              <a:rPr lang="da-DK" altLang="en-US" sz="2000"/>
              <a:t> to block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36873" name="TextBox 4">
            <a:extLst>
              <a:ext uri="{FF2B5EF4-FFF2-40B4-BE49-F238E27FC236}">
                <a16:creationId xmlns:a16="http://schemas.microsoft.com/office/drawing/2014/main" id="{C5F65D00-98D8-7B45-B23E-15B921FD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308725"/>
            <a:ext cx="25146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4">
            <a:extLst>
              <a:ext uri="{FF2B5EF4-FFF2-40B4-BE49-F238E27FC236}">
                <a16:creationId xmlns:a16="http://schemas.microsoft.com/office/drawing/2014/main" id="{31DF3BEF-42A6-DB4C-9DB2-873513BF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915400" cy="5908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 StmBoundedQueue&lt;T&gt; implements BoundedQueue&lt;T&gt;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private</a:t>
            </a:r>
            <a:r>
              <a:rPr lang="en-US" altLang="en-US" sz="1800" b="1">
                <a:latin typeface="Courier New" panose="02070309020205020404" pitchFamily="49" charset="0"/>
              </a:rPr>
              <a:t> final TxnInteger </a:t>
            </a:r>
            <a:r>
              <a:rPr lang="en-US" altLang="en-US" sz="1800">
                <a:latin typeface="Courier New" panose="02070309020205020404" pitchFamily="49" charset="0"/>
              </a:rPr>
              <a:t>availableItems, availableSpaces;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private final</a:t>
            </a:r>
            <a:r>
              <a:rPr lang="en-US" altLang="en-US" sz="1800" b="1">
                <a:latin typeface="Courier New" panose="02070309020205020404" pitchFamily="49" charset="0"/>
              </a:rPr>
              <a:t> TxnRef&lt;T&gt;[] </a:t>
            </a:r>
            <a:r>
              <a:rPr lang="en-US" altLang="en-US" sz="1800">
                <a:latin typeface="Courier New" panose="02070309020205020404" pitchFamily="49" charset="0"/>
              </a:rPr>
              <a:t>items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en-US" altLang="en-US" sz="1800">
                <a:latin typeface="Courier New" panose="02070309020205020404" pitchFamily="49" charset="0"/>
              </a:rPr>
              <a:t>private </a:t>
            </a:r>
            <a:r>
              <a:rPr lang="en-US" altLang="en-US" sz="1800" b="1">
                <a:latin typeface="Courier New" panose="02070309020205020404" pitchFamily="49" charset="0"/>
              </a:rPr>
              <a:t>final TxnInteger</a:t>
            </a:r>
            <a:r>
              <a:rPr lang="en-US" altLang="en-US" sz="1800">
                <a:latin typeface="Courier New" panose="02070309020205020404" pitchFamily="49" charset="0"/>
              </a:rPr>
              <a:t> head, tail;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put(T item) {     // at tail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atomic(() -&gt;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</a:t>
            </a:r>
            <a:r>
              <a:rPr lang="en-US" altLang="en-US" sz="1800">
                <a:latin typeface="Courier New" panose="02070309020205020404" pitchFamily="49" charset="0"/>
              </a:rPr>
              <a:t>if (availableSpaces.</a:t>
            </a:r>
            <a:r>
              <a:rPr lang="en-US" altLang="en-US" sz="1800" b="1">
                <a:latin typeface="Courier New" panose="02070309020205020404" pitchFamily="49" charset="0"/>
              </a:rPr>
              <a:t>get()</a:t>
            </a:r>
            <a:r>
              <a:rPr lang="en-US" altLang="en-US" sz="1800"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retry();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else {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latin typeface="Courier New" panose="02070309020205020404" pitchFamily="49" charset="0"/>
              </a:rPr>
              <a:t>availableSpaces.</a:t>
            </a:r>
            <a:r>
              <a:rPr lang="en-US" altLang="en-US" sz="1800" b="1">
                <a:latin typeface="Courier New" panose="02070309020205020404" pitchFamily="49" charset="0"/>
              </a:rPr>
              <a:t>set(</a:t>
            </a:r>
            <a:r>
              <a:rPr lang="en-US" altLang="en-US" sz="1800">
                <a:latin typeface="Courier New" panose="02070309020205020404" pitchFamily="49" charset="0"/>
              </a:rPr>
              <a:t>availableSpaces.</a:t>
            </a:r>
            <a:r>
              <a:rPr lang="en-US" altLang="en-US" sz="1800" b="1">
                <a:latin typeface="Courier New" panose="02070309020205020404" pitchFamily="49" charset="0"/>
              </a:rPr>
              <a:t>get()</a:t>
            </a:r>
            <a:r>
              <a:rPr lang="en-US" altLang="en-US" sz="1800">
                <a:latin typeface="Courier New" panose="02070309020205020404" pitchFamily="49" charset="0"/>
              </a:rPr>
              <a:t> + 1</a:t>
            </a:r>
            <a:r>
              <a:rPr lang="en-US" altLang="en-US" sz="1800" b="1">
                <a:latin typeface="Courier New" panose="02070309020205020404" pitchFamily="49" charset="0"/>
              </a:rPr>
              <a:t>)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latin typeface="Courier New" panose="02070309020205020404" pitchFamily="49" charset="0"/>
              </a:rPr>
              <a:t>items[tail.</a:t>
            </a:r>
            <a:r>
              <a:rPr lang="en-US" altLang="en-US" sz="1800" b="1">
                <a:latin typeface="Courier New" panose="02070309020205020404" pitchFamily="49" charset="0"/>
              </a:rPr>
              <a:t>get()</a:t>
            </a:r>
            <a:r>
              <a:rPr lang="en-US" altLang="en-US" sz="1800">
                <a:latin typeface="Courier New" panose="02070309020205020404" pitchFamily="49" charset="0"/>
              </a:rPr>
              <a:t>].</a:t>
            </a:r>
            <a:r>
              <a:rPr lang="en-US" altLang="en-US" sz="1800" b="1">
                <a:latin typeface="Courier New" panose="02070309020205020404" pitchFamily="49" charset="0"/>
              </a:rPr>
              <a:t>set(</a:t>
            </a:r>
            <a:r>
              <a:rPr lang="en-US" altLang="en-US" sz="1800">
                <a:latin typeface="Courier New" panose="02070309020205020404" pitchFamily="49" charset="0"/>
              </a:rPr>
              <a:t>item</a:t>
            </a:r>
            <a:r>
              <a:rPr lang="en-US" altLang="en-US" sz="18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latin typeface="Courier New" panose="02070309020205020404" pitchFamily="49" charset="0"/>
              </a:rPr>
              <a:t>tail.</a:t>
            </a:r>
            <a:r>
              <a:rPr lang="en-US" altLang="en-US" sz="1800" b="1">
                <a:latin typeface="Courier New" panose="02070309020205020404" pitchFamily="49" charset="0"/>
              </a:rPr>
              <a:t>set(</a:t>
            </a:r>
            <a:r>
              <a:rPr lang="en-US" altLang="en-US" sz="1800">
                <a:latin typeface="Courier New" panose="02070309020205020404" pitchFamily="49" charset="0"/>
              </a:rPr>
              <a:t>(tail.</a:t>
            </a:r>
            <a:r>
              <a:rPr lang="en-US" altLang="en-US" sz="1800" b="1">
                <a:latin typeface="Courier New" panose="02070309020205020404" pitchFamily="49" charset="0"/>
              </a:rPr>
              <a:t>get()</a:t>
            </a:r>
            <a:r>
              <a:rPr lang="en-US" altLang="en-US" sz="1800">
                <a:latin typeface="Courier New" panose="02070309020205020404" pitchFamily="49" charset="0"/>
              </a:rPr>
              <a:t> + 1) % items.length</a:t>
            </a:r>
            <a:r>
              <a:rPr lang="en-US" altLang="en-US" sz="1800" b="1">
                <a:latin typeface="Courier New" panose="02070309020205020404" pitchFamily="49" charset="0"/>
              </a:rPr>
              <a:t>)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availableItems.</a:t>
            </a:r>
            <a:r>
              <a:rPr lang="en-US" altLang="en-US" sz="1800" b="1">
                <a:latin typeface="Courier New" panose="02070309020205020404" pitchFamily="49" charset="0"/>
              </a:rPr>
              <a:t>set(</a:t>
            </a:r>
            <a:r>
              <a:rPr lang="en-US" altLang="en-US" sz="1800">
                <a:latin typeface="Courier New" panose="02070309020205020404" pitchFamily="49" charset="0"/>
              </a:rPr>
              <a:t>availableItems.</a:t>
            </a:r>
            <a:r>
              <a:rPr lang="en-US" altLang="en-US" sz="1800" b="1">
                <a:latin typeface="Courier New" panose="02070309020205020404" pitchFamily="49" charset="0"/>
              </a:rPr>
              <a:t>get()</a:t>
            </a:r>
            <a:r>
              <a:rPr lang="en-US" altLang="en-US" sz="1800">
                <a:latin typeface="Courier New" panose="02070309020205020404" pitchFamily="49" charset="0"/>
              </a:rPr>
              <a:t> + 1</a:t>
            </a:r>
            <a:r>
              <a:rPr lang="en-US" altLang="en-US" sz="1800" b="1">
                <a:latin typeface="Courier New" panose="02070309020205020404" pitchFamily="49" charset="0"/>
              </a:rPr>
              <a:t>)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</a:t>
            </a: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T take()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... availableSpaces.set(...); ...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85ECDA41-1D51-F944-82A8-2CD14F8A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 code, using Multiverse library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FFF08121-B740-3C4A-903F-1102EA67D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69604-E7CA-E84C-9523-42741D438D29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38916" name="TextBox 6">
            <a:extLst>
              <a:ext uri="{FF2B5EF4-FFF2-40B4-BE49-F238E27FC236}">
                <a16:creationId xmlns:a16="http://schemas.microsoft.com/office/drawing/2014/main" id="{E970B5D9-34F8-F14A-8CE4-C565FD873FB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28782" y="1767681"/>
            <a:ext cx="19685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stm/TestStmQueues.java</a:t>
            </a:r>
          </a:p>
        </p:txBody>
      </p:sp>
      <p:sp>
        <p:nvSpPr>
          <p:cNvPr id="38917" name="TextBox 1">
            <a:extLst>
              <a:ext uri="{FF2B5EF4-FFF2-40B4-BE49-F238E27FC236}">
                <a16:creationId xmlns:a16="http://schemas.microsoft.com/office/drawing/2014/main" id="{E682359F-7EC6-0A4C-A84A-DCD97DE7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3FE63-B56A-7D46-BEA7-819C5FE7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13063"/>
            <a:ext cx="6858000" cy="2192337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7209BE1-8932-9149-8140-6936DF85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1897063"/>
            <a:ext cx="1371600" cy="782637"/>
          </a:xfrm>
          <a:prstGeom prst="wedgeRoundRectCallout">
            <a:avLst>
              <a:gd name="adj1" fmla="val -27843"/>
              <a:gd name="adj2" fmla="val 800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Atomic action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FAB118F4-6D57-344B-A70D-385751BA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5254625"/>
            <a:ext cx="1981200" cy="784225"/>
          </a:xfrm>
          <a:prstGeom prst="wedgeRoundRectCallout">
            <a:avLst>
              <a:gd name="adj1" fmla="val -242199"/>
              <a:gd name="adj2" fmla="val -28329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Use </a:t>
            </a:r>
            <a:r>
              <a:rPr lang="da-DK" altLang="en-US" sz="2000" b="1">
                <a:latin typeface="Courier" pitchFamily="2" charset="0"/>
              </a:rPr>
              <a:t>retry()</a:t>
            </a:r>
            <a:r>
              <a:rPr lang="da-DK" altLang="en-US" sz="2000"/>
              <a:t> to block</a:t>
            </a:r>
            <a:endParaRPr lang="da-DK" altLang="en-US" sz="2000" b="1"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A825DAB-E82E-C84A-BDF0-07CD1683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does blocking work?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5696225-E320-B74E-BE80-A1232836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86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When a transaction executes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retry()</a:t>
            </a:r>
            <a:r>
              <a:rPr lang="en-US" altLang="en-US">
                <a:ea typeface="ＭＳ Ｐゴシック" panose="020B0600070205080204" pitchFamily="34" charset="-128"/>
              </a:rPr>
              <a:t> ...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Read Set says what variables have been read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point in restarting the transaction until one of these variables have been updated by other thread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Hence NOT a busy-wait loop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automatic version of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wait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notifyAll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or automatic version of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acquire</a:t>
            </a:r>
            <a:r>
              <a:rPr lang="en-US" altLang="en-US">
                <a:ea typeface="ＭＳ Ｐゴシック" panose="020B0600070205080204" pitchFamily="34" charset="-128"/>
              </a:rPr>
              <a:t> on Semaphore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Often works out of the box, idiot-proof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Must distinguish: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restart</a:t>
            </a:r>
            <a:r>
              <a:rPr lang="en-US" altLang="en-US">
                <a:ea typeface="ＭＳ Ｐゴシック" panose="020B0600070205080204" pitchFamily="34" charset="-128"/>
              </a:rPr>
              <a:t> of transaction because could not commit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exponential backoff, random sleep before restart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explicit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retry()</a:t>
            </a:r>
            <a:r>
              <a:rPr lang="en-US" altLang="en-US">
                <a:ea typeface="ＭＳ Ｐゴシック" panose="020B0600070205080204" pitchFamily="34" charset="-128"/>
              </a:rPr>
              <a:t> request for blocking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waits passively in a queue for Read Set to change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5A002A32-79CD-904A-A71E-15D248E58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4F0696-F47E-6740-889A-FAB5F71FDB38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0964" name="TextBox 1">
            <a:extLst>
              <a:ext uri="{FF2B5EF4-FFF2-40B4-BE49-F238E27FC236}">
                <a16:creationId xmlns:a16="http://schemas.microsoft.com/office/drawing/2014/main" id="{B2DE6026-4FB9-1540-AC4B-7AC43792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BQ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5BA31012-4735-604A-80A1-B64206C0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Atomic transfer between queues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287054C8-54A5-8C46-9232-B43F0BC7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352800"/>
            <a:ext cx="8686800" cy="3124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direct translation from the pseudo-code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hardly be wrong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596FFB5A-76F6-C34D-95EC-BC61887A8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4DCE7-E84C-7A4E-8A5E-0BEB512BD4C5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C0350A7-F8E9-5D4F-AC7E-32DDE4238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91540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static &lt;T&gt; void transferFromTo(BoundedQueue&lt;T&gt; from,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                  BoundedQueue&lt;T&gt; to)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atomic(() -&gt;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T item = from.take();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to.put(item);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TextBox 6">
            <a:extLst>
              <a:ext uri="{FF2B5EF4-FFF2-40B4-BE49-F238E27FC236}">
                <a16:creationId xmlns:a16="http://schemas.microsoft.com/office/drawing/2014/main" id="{B62EE562-63C7-E448-B401-98FED43DE41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28782" y="1767681"/>
            <a:ext cx="19685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stm/TestStmQueues.java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443AD9FD-05CD-A040-A8B7-22394D948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37FE2-22ED-E647-A677-DEA6DED09142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CC371EB-4D8E-BF48-B20A-2E29CEB26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Plan for today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8BEB110-A159-9443-8526-9E19E51A6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What’s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wrong</a:t>
            </a:r>
            <a:r>
              <a:rPr lang="da-DK" altLang="en-US" dirty="0">
                <a:ea typeface="ＭＳ Ｐゴシック" panose="020B0600070205080204" pitchFamily="34" charset="-128"/>
              </a:rPr>
              <a:t> with </a:t>
            </a:r>
            <a:r>
              <a:rPr lang="da-DK" altLang="en-US" dirty="0" err="1">
                <a:ea typeface="ＭＳ Ｐゴシック" panose="020B0600070205080204" pitchFamily="34" charset="-128"/>
              </a:rPr>
              <a:t>lock-based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atomicity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Transactional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memory</a:t>
            </a:r>
            <a:r>
              <a:rPr lang="da-DK" altLang="en-US" dirty="0">
                <a:ea typeface="ＭＳ Ｐゴシック" panose="020B0600070205080204" pitchFamily="34" charset="-128"/>
              </a:rPr>
              <a:t> STM, </a:t>
            </a:r>
            <a:r>
              <a:rPr lang="da-DK" altLang="en-US" dirty="0" err="1">
                <a:ea typeface="ＭＳ Ｐゴシック" panose="020B0600070205080204" pitchFamily="34" charset="-128"/>
              </a:rPr>
              <a:t>Multiverse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library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A </a:t>
            </a:r>
            <a:r>
              <a:rPr lang="da-DK" altLang="en-US" dirty="0" err="1">
                <a:ea typeface="ＭＳ Ｐゴシック" panose="020B0600070205080204" pitchFamily="34" charset="-128"/>
              </a:rPr>
              <a:t>transactional</a:t>
            </a:r>
            <a:r>
              <a:rPr lang="da-DK" altLang="en-US" dirty="0">
                <a:ea typeface="ＭＳ Ｐゴシック" panose="020B0600070205080204" pitchFamily="34" charset="-128"/>
              </a:rPr>
              <a:t> bank </a:t>
            </a:r>
            <a:r>
              <a:rPr lang="da-DK" altLang="en-US" dirty="0" err="1">
                <a:ea typeface="ＭＳ Ｐゴシック" panose="020B0600070205080204" pitchFamily="34" charset="-128"/>
              </a:rPr>
              <a:t>account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Transactional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blocking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queue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Composing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atomic</a:t>
            </a:r>
            <a:r>
              <a:rPr lang="da-DK" altLang="en-US" dirty="0">
                <a:ea typeface="ＭＳ Ｐゴシック" panose="020B0600070205080204" pitchFamily="34" charset="-128"/>
              </a:rPr>
              <a:t> operations</a:t>
            </a:r>
          </a:p>
          <a:p>
            <a:pPr lvl="1" eaLnBrk="1" hangingPunct="1"/>
            <a:r>
              <a:rPr lang="da-DK" altLang="en-US" dirty="0">
                <a:ea typeface="ＭＳ Ｐゴシック" panose="020B0600070205080204" pitchFamily="34" charset="-128"/>
              </a:rPr>
              <a:t>transfer from </a:t>
            </a:r>
            <a:r>
              <a:rPr lang="da-DK" altLang="en-US" dirty="0" err="1">
                <a:ea typeface="ＭＳ Ｐゴシック" panose="020B0600070205080204" pitchFamily="34" charset="-128"/>
              </a:rPr>
              <a:t>one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queue</a:t>
            </a:r>
            <a:r>
              <a:rPr lang="da-DK" altLang="en-US" dirty="0">
                <a:ea typeface="ＭＳ Ｐゴシック" panose="020B0600070205080204" pitchFamily="34" charset="-128"/>
              </a:rPr>
              <a:t> to </a:t>
            </a:r>
            <a:r>
              <a:rPr lang="da-DK" altLang="en-US" dirty="0" err="1">
                <a:ea typeface="ＭＳ Ｐゴシック" panose="020B0600070205080204" pitchFamily="34" charset="-128"/>
              </a:rPr>
              <a:t>another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choose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first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available</a:t>
            </a:r>
            <a:r>
              <a:rPr lang="da-DK" altLang="en-US" dirty="0">
                <a:ea typeface="ＭＳ Ｐゴシック" panose="020B0600070205080204" pitchFamily="34" charset="-128"/>
              </a:rPr>
              <a:t> item from </a:t>
            </a:r>
            <a:r>
              <a:rPr lang="da-DK" altLang="en-US" dirty="0" err="1">
                <a:ea typeface="ＭＳ Ｐゴシック" panose="020B0600070205080204" pitchFamily="34" charset="-128"/>
              </a:rPr>
              <a:t>two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queues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Philosophical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transactions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 err="1">
                <a:ea typeface="ＭＳ Ｐゴシック" panose="020B0600070205080204" pitchFamily="34" charset="-128"/>
              </a:rPr>
              <a:t>Other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languages</a:t>
            </a:r>
            <a:r>
              <a:rPr lang="da-DK" altLang="en-US" dirty="0">
                <a:ea typeface="ＭＳ Ｐゴシック" panose="020B0600070205080204" pitchFamily="34" charset="-128"/>
              </a:rPr>
              <a:t> with </a:t>
            </a:r>
            <a:r>
              <a:rPr lang="da-DK" altLang="en-US" dirty="0" err="1">
                <a:ea typeface="ＭＳ Ｐゴシック" panose="020B0600070205080204" pitchFamily="34" charset="-128"/>
              </a:rPr>
              <a:t>transactional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memory</a:t>
            </a:r>
            <a:endParaRPr lang="da-DK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a-DK" altLang="en-US" dirty="0">
                <a:ea typeface="ＭＳ Ｐゴシック" panose="020B0600070205080204" pitchFamily="34" charset="-128"/>
              </a:rPr>
              <a:t>Hardware support for </a:t>
            </a:r>
            <a:r>
              <a:rPr lang="da-DK" altLang="en-US" dirty="0" err="1">
                <a:ea typeface="ＭＳ Ｐゴシック" panose="020B0600070205080204" pitchFamily="34" charset="-128"/>
              </a:rPr>
              <a:t>transactional</a:t>
            </a:r>
            <a:r>
              <a:rPr lang="da-DK" altLang="en-US" dirty="0">
                <a:ea typeface="ＭＳ Ｐゴシック" panose="020B0600070205080204" pitchFamily="34" charset="-128"/>
              </a:rPr>
              <a:t> </a:t>
            </a:r>
            <a:r>
              <a:rPr lang="da-DK" altLang="en-US" dirty="0" err="1">
                <a:ea typeface="ＭＳ Ｐゴシック" panose="020B0600070205080204" pitchFamily="34" charset="-128"/>
              </a:rPr>
              <a:t>memory</a:t>
            </a:r>
            <a:endParaRPr lang="da-DK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24358BD-D766-4146-B302-357037ED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Blocking until some item available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F220F22E-28C9-ED45-A01D-96FEEA47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0"/>
            <a:ext cx="8915400" cy="2667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bq1.take()</a:t>
            </a:r>
            <a:r>
              <a:rPr lang="en-US" altLang="en-US">
                <a:ea typeface="ＭＳ Ｐゴシック" panose="020B0600070205080204" pitchFamily="34" charset="-128"/>
              </a:rPr>
              <a:t> fails, try instead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bq2.take()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Implemented using general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myOrElse</a:t>
            </a:r>
            <a:r>
              <a:rPr lang="en-US" altLang="en-US">
                <a:ea typeface="ＭＳ Ｐゴシック" panose="020B0600070205080204" pitchFamily="34" charset="-128"/>
              </a:rPr>
              <a:t> method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taking as arguments two Callables</a:t>
            </a:r>
            <a:endParaRPr lang="en-US" altLang="en-US" b="1">
              <a:latin typeface="Courier" pitchFamily="2" charset="0"/>
              <a:ea typeface="ＭＳ Ｐゴシック" panose="020B0600070205080204" pitchFamily="34" charset="-128"/>
            </a:endParaRPr>
          </a:p>
          <a:p>
            <a:endParaRPr lang="en-US" altLang="en-US" b="1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8B273DA2-AC38-814C-BF4F-D693C7A84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680A24-B72E-8E4C-8035-8FF674527174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240DE1F4-9C3D-8A4E-A711-CE98DE62F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915400" cy="1754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static &lt;T&gt; T takeOne(BoundedQueue&lt;T&gt; bq1,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        BoundedQueue&lt;T&gt; bq2) throws Exception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</a:t>
            </a:r>
            <a:r>
              <a:rPr lang="nb-NO" altLang="en-US" sz="1800" b="1">
                <a:latin typeface="Courier New" panose="02070309020205020404" pitchFamily="49" charset="0"/>
              </a:rPr>
              <a:t>return myOrElse(() -&gt; bq1.take(),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1800" b="1">
                <a:latin typeface="Courier New" panose="02070309020205020404" pitchFamily="49" charset="0"/>
              </a:rPr>
              <a:t>                  () -&gt; bq2.take());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98931-F10E-5F42-A2AC-98A51E57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1809750"/>
            <a:ext cx="1481137" cy="258763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68692EA-EAA6-FB4A-B66B-86A3EEF6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76400"/>
            <a:ext cx="1371600" cy="442913"/>
          </a:xfrm>
          <a:prstGeom prst="wedgeRoundRectCallout">
            <a:avLst>
              <a:gd name="adj1" fmla="val -183727"/>
              <a:gd name="adj2" fmla="val -25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Do this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CDDD41E-FA1C-C24D-AED5-003C5F23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1371600" cy="782638"/>
          </a:xfrm>
          <a:prstGeom prst="wedgeRoundRectCallout">
            <a:avLst>
              <a:gd name="adj1" fmla="val -180421"/>
              <a:gd name="adj2" fmla="val -4402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or else that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43016" name="TextBox 6">
            <a:extLst>
              <a:ext uri="{FF2B5EF4-FFF2-40B4-BE49-F238E27FC236}">
                <a16:creationId xmlns:a16="http://schemas.microsoft.com/office/drawing/2014/main" id="{5C0E750D-1E5E-FE42-AFDE-545AC3B753B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28782" y="1767681"/>
            <a:ext cx="19685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stm/TestStmQueues.java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E79DA-6FF4-1446-8729-57D45EB6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03438"/>
            <a:ext cx="1481137" cy="258762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B51DBEF1-9D8F-9A41-823D-D8A4B3C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Implementing method myOrElse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6CC8EC8F-D67C-EB44-AB0D-C0E625C4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038600"/>
            <a:ext cx="8915400" cy="2438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Exposes Multiverse’s internal machinery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retry()</a:t>
            </a:r>
            <a:r>
              <a:rPr lang="en-US" altLang="en-US">
                <a:ea typeface="ＭＳ Ｐゴシック" panose="020B0600070205080204" pitchFamily="34" charset="-128"/>
              </a:rPr>
              <a:t> is implemented by throwing an exception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Hand-made implementation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Because Multiverse’s OrElseBlock seems faulty...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7068FC79-76FB-0840-8094-7A5DFDF42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11E61-866E-E048-AC1C-919010EFEECE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329D098C-599E-1F4A-8234-41DEAE3B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3140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static &lt;T&gt; T myOrElse(Callable&lt;T&gt; either, Callable&lt;T&gt; orelse)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throws Exception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return atomic(() -&gt;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try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return either.call();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 catch (org.multiverse.api.exceptions.RetryError retry)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return orelse.call();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37" name="TextBox 6">
            <a:extLst>
              <a:ext uri="{FF2B5EF4-FFF2-40B4-BE49-F238E27FC236}">
                <a16:creationId xmlns:a16="http://schemas.microsoft.com/office/drawing/2014/main" id="{9A874D13-1D9C-694C-A922-A51BA930109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28782" y="1767681"/>
            <a:ext cx="19685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stm/TestStmQueues.java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2FA5903E-6A92-8F41-92E6-208D64DA0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8BA9A8-3430-E549-9576-EAA7EF9F1315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C221F83-1A56-3847-84DC-608E8CA38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Plan for today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622863F-CBBA-6048-849E-AED452A8E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What’s wrong with lock-based atomicity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Transactional memory STM, Multiverse library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A transactional bank account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Transactional blocking queue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Composing atomic operations</a:t>
            </a:r>
          </a:p>
          <a:p>
            <a:pPr lvl="1" eaLnBrk="1" hangingPunct="1"/>
            <a:r>
              <a:rPr lang="da-DK" altLang="en-US">
                <a:ea typeface="ＭＳ Ｐゴシック" panose="020B0600070205080204" pitchFamily="34" charset="-128"/>
              </a:rPr>
              <a:t>transfer from one queue to another</a:t>
            </a:r>
          </a:p>
          <a:p>
            <a:pPr lvl="1" eaLnBrk="1" hangingPunct="1"/>
            <a:r>
              <a:rPr lang="da-DK" altLang="en-US">
                <a:ea typeface="ＭＳ Ｐゴシック" panose="020B0600070205080204" pitchFamily="34" charset="-128"/>
              </a:rPr>
              <a:t>choose first available item from two queues</a:t>
            </a:r>
          </a:p>
          <a:p>
            <a:pPr eaLnBrk="1" hangingPunct="1"/>
            <a:r>
              <a:rPr lang="da-DK" altLang="en-US" b="1">
                <a:ea typeface="ＭＳ Ｐゴシック" panose="020B0600070205080204" pitchFamily="34" charset="-128"/>
              </a:rPr>
              <a:t>Philosophical transactions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Other languages with transactional memory</a:t>
            </a:r>
          </a:p>
          <a:p>
            <a:pPr eaLnBrk="1" hangingPunct="1"/>
            <a:r>
              <a:rPr lang="da-DK" altLang="en-US">
                <a:ea typeface="ＭＳ Ｐゴシック" panose="020B0600070205080204" pitchFamily="34" charset="-128"/>
              </a:rPr>
              <a:t>Hardware support for transactional memory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65514095-7CD6-0A45-AD23-F5D007A0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Philosophical Transactions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36B67794-7B2F-FB4E-8829-2DE6EFE4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0"/>
            <a:ext cx="86868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Lock-based philosopher (wk 8)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Likely to deadlock in this version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32AA50C-7ADE-B044-A718-399029911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78D4C-95FB-BC4C-995B-0E657375EC88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6084" name="TextBox 1">
            <a:extLst>
              <a:ext uri="{FF2B5EF4-FFF2-40B4-BE49-F238E27FC236}">
                <a16:creationId xmlns:a16="http://schemas.microsoft.com/office/drawing/2014/main" id="{9777BA9D-EC68-654C-A17D-CEB62B43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75"/>
            <a:ext cx="9271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 Old</a:t>
            </a: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DAE78F33-D5B2-FF43-87AF-6632D74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8991600" cy="4524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class Philosopher implements Runnable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Fork[] forks;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int place;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while (true)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int left = place, right = (place+1) % forks.length;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synchronized (forks[left])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synchronized (forks[right]) 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System.out.print(place + " "); // Eat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try { Thread.sleep(10); } // Think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catch (InterruptedException exn) {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6086" name="Picture 2" descr="philosophertable-ben-ari-1982.pdf">
            <a:extLst>
              <a:ext uri="{FF2B5EF4-FFF2-40B4-BE49-F238E27FC236}">
                <a16:creationId xmlns:a16="http://schemas.microsoft.com/office/drawing/2014/main" id="{10F9FE77-44D1-A04A-912D-47AB4F14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6150"/>
            <a:ext cx="2667000" cy="2457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7" name="TextBox 6">
            <a:extLst>
              <a:ext uri="{FF2B5EF4-FFF2-40B4-BE49-F238E27FC236}">
                <a16:creationId xmlns:a16="http://schemas.microsoft.com/office/drawing/2014/main" id="{AEC543CB-758E-764F-B215-B8C0824D2DA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158163" y="1562100"/>
            <a:ext cx="1709738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TestPhilosophers.java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BB9E6-D464-C547-AEA6-6926EA86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76513"/>
            <a:ext cx="4419600" cy="547687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8CCD11B-8923-D244-8CA2-2C6A0A23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90800"/>
            <a:ext cx="1905000" cy="782638"/>
          </a:xfrm>
          <a:prstGeom prst="wedgeRoundRectCallout">
            <a:avLst>
              <a:gd name="adj1" fmla="val -123940"/>
              <a:gd name="adj2" fmla="val -165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Exclusive use of forks</a:t>
            </a:r>
            <a:endParaRPr lang="da-DK" altLang="en-US" sz="2000" b="1"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4">
            <a:extLst>
              <a:ext uri="{FF2B5EF4-FFF2-40B4-BE49-F238E27FC236}">
                <a16:creationId xmlns:a16="http://schemas.microsoft.com/office/drawing/2014/main" id="{277AF50D-CCD3-8B4F-907F-B109B8E3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61864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class Philosopher implements Runnable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TxnBoolean[] forks;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int place;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while (true)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final int left = place, right = (place+1) % forks.length;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atomic(() -&gt;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if (!forks[left].get() &amp;&amp; !forks[right].get())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forks[left].set(true);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forks[right].set(true);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retry();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System.out.printf("%d ", place);  // Eat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atomic(() -&gt;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forks[left].set(false);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forks[right].set(false);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try { Thread.sleep(10); }         // Think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catch (InterruptedException exn) {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}}</a:t>
            </a:r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83D35394-B4D5-9A4D-8D5E-876415F8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TxnBooleans as Forks A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CF286EF1-9FC8-784F-AE11-E71F59B42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85207-D400-6843-89A1-4AF43B8C3CDD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7108" name="TextBox 1">
            <a:extLst>
              <a:ext uri="{FF2B5EF4-FFF2-40B4-BE49-F238E27FC236}">
                <a16:creationId xmlns:a16="http://schemas.microsoft.com/office/drawing/2014/main" id="{6995A47D-6F56-5340-BF80-ECF1579EB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75"/>
            <a:ext cx="9271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 A</a:t>
            </a:r>
          </a:p>
        </p:txBody>
      </p:sp>
      <p:sp>
        <p:nvSpPr>
          <p:cNvPr id="47109" name="TextBox 6">
            <a:extLst>
              <a:ext uri="{FF2B5EF4-FFF2-40B4-BE49-F238E27FC236}">
                <a16:creationId xmlns:a16="http://schemas.microsoft.com/office/drawing/2014/main" id="{DB73CEAD-049E-1E47-94A7-BE605D5CB98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800182" y="1767681"/>
            <a:ext cx="24257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stm/TestStmPhilosophersA.java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D1685-E6B3-0541-AA04-0B934A00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4113"/>
            <a:ext cx="7010400" cy="1919287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57CD3-F692-944C-811C-6A4A38E8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33913"/>
            <a:ext cx="6019800" cy="1081087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1840CB34-34F8-3240-8EFD-0EAD14B0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32163"/>
            <a:ext cx="1905000" cy="782637"/>
          </a:xfrm>
          <a:prstGeom prst="wedgeRoundRectCallout">
            <a:avLst>
              <a:gd name="adj1" fmla="val 32329"/>
              <a:gd name="adj2" fmla="val 7409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Exclusive use of forks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856354A-C186-1C45-B430-4A7A99DC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00600"/>
            <a:ext cx="1295400" cy="782638"/>
          </a:xfrm>
          <a:prstGeom prst="wedgeRoundRectCallout">
            <a:avLst>
              <a:gd name="adj1" fmla="val -70977"/>
              <a:gd name="adj2" fmla="val -165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Release forks</a:t>
            </a:r>
            <a:endParaRPr lang="da-DK" altLang="en-US" sz="2000" b="1"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4">
            <a:extLst>
              <a:ext uri="{FF2B5EF4-FFF2-40B4-BE49-F238E27FC236}">
                <a16:creationId xmlns:a16="http://schemas.microsoft.com/office/drawing/2014/main" id="{4B2E383D-3025-6D4F-B0D3-A0CE285DE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61864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class Philosopher implements Runnable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TxnBoolean[] forks;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private final int place;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while (true)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final int left = place, right = (place+1) % forks.length;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atomic(() -&gt;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forks[left].await(false);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forks[left].set(true);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forks[right].await(false);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forks[right].set(true);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System.out.printf("%d ", place);  // Eat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atomic(() -&gt;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forks[left].set(false);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forks[right].set(false);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try { Thread.sleep(10); }         // Think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catch (InterruptedException exn) {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30" name="Title 1">
            <a:extLst>
              <a:ext uri="{FF2B5EF4-FFF2-40B4-BE49-F238E27FC236}">
                <a16:creationId xmlns:a16="http://schemas.microsoft.com/office/drawing/2014/main" id="{1BA72C0D-0FF4-9440-9104-E1A7922B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TxnBooleans as Forks B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85E76D57-FA83-B148-88BB-17C8D4D2D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925525-7E87-3F45-9A81-2CFAF11448FB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A95F87EF-CF12-8145-AC75-EBE05504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75"/>
            <a:ext cx="9271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 B</a:t>
            </a:r>
          </a:p>
        </p:txBody>
      </p:sp>
      <p:sp>
        <p:nvSpPr>
          <p:cNvPr id="48133" name="TextBox 6">
            <a:extLst>
              <a:ext uri="{FF2B5EF4-FFF2-40B4-BE49-F238E27FC236}">
                <a16:creationId xmlns:a16="http://schemas.microsoft.com/office/drawing/2014/main" id="{BEAEF237-610C-C34C-A9D1-33BBD7D4239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800182" y="1920081"/>
            <a:ext cx="24257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stm/TestStmPhilosophersB.java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1EA78-CD44-864B-9898-B09CBF31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6019800" cy="1614488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72D9F-F76D-424D-82F5-4859DDDA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6019800" cy="106680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0E28AA9A-0B0C-EF41-BD8A-CDDA61A4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1905000" cy="782638"/>
          </a:xfrm>
          <a:prstGeom prst="wedgeRoundRectCallout">
            <a:avLst>
              <a:gd name="adj1" fmla="val -63727"/>
              <a:gd name="adj2" fmla="val -165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Exclusive use of forks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BFFB02A-A108-4E48-A2DA-84B2CCD5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19600"/>
            <a:ext cx="1295400" cy="782638"/>
          </a:xfrm>
          <a:prstGeom prst="wedgeRoundRectCallout">
            <a:avLst>
              <a:gd name="adj1" fmla="val -70977"/>
              <a:gd name="adj2" fmla="val -165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Release forks</a:t>
            </a:r>
            <a:endParaRPr lang="da-DK" altLang="en-US" sz="2000" b="1"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6D1969F4-ACA6-A74C-B3CA-770936A7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 subtleties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AEF965C-BAD2-AE48-B9EF-39B7DBD6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wrong with this Philosopher?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Variant of B that “</a:t>
            </a:r>
            <a:r>
              <a:rPr lang="en-US" altLang="ja-JP">
                <a:ea typeface="ＭＳ Ｐゴシック" panose="020B0600070205080204" pitchFamily="34" charset="-128"/>
              </a:rPr>
              <a:t>eats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inside the transaction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959F8FFE-3B16-9642-B39B-3A8167953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86BDC-1482-2D4C-B62D-98238DF4062F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2A8F4309-2672-FF4E-8F85-EDFAC50DE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0"/>
            <a:ext cx="9144000" cy="4524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public void run()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while (true)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final int left = place, right = (place+1) % forks.length;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atomic(() -&gt;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forks[left].await(false);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forks[left].set(true);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forks[right].await(false);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forks[right].set(true);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System.out.printf("%d ", place);// Eat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forks[left].set(false);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forks[right].set(false);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try { Thread.sleep(10); }         // Think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catch (InterruptedException exn) {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49157" name="TextBox 1">
            <a:extLst>
              <a:ext uri="{FF2B5EF4-FFF2-40B4-BE49-F238E27FC236}">
                <a16:creationId xmlns:a16="http://schemas.microsoft.com/office/drawing/2014/main" id="{0E26B9BE-7F9C-8D4C-BB80-19D2A43D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75"/>
            <a:ext cx="9271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 C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6892293-3036-E440-9C89-470E1A4C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57650"/>
            <a:ext cx="2743200" cy="1123950"/>
          </a:xfrm>
          <a:prstGeom prst="wedgeRoundRectCallout">
            <a:avLst>
              <a:gd name="adj1" fmla="val -224634"/>
              <a:gd name="adj2" fmla="val 440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Transaction has its own view of the world until commit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5DDF1BE-0736-6F4B-8695-88170751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76850"/>
            <a:ext cx="2743200" cy="1123950"/>
          </a:xfrm>
          <a:prstGeom prst="wedgeRoundRectCallout">
            <a:avLst>
              <a:gd name="adj1" fmla="val -18551"/>
              <a:gd name="adj2" fmla="val 2750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Other transactions may have taken all the forks!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49160" name="TextBox 4">
            <a:extLst>
              <a:ext uri="{FF2B5EF4-FFF2-40B4-BE49-F238E27FC236}">
                <a16:creationId xmlns:a16="http://schemas.microsoft.com/office/drawing/2014/main" id="{083602D2-C075-0840-BACE-9BFA2D30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905000"/>
            <a:ext cx="838200" cy="461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742C60D0-8D3C-5440-800A-2D16DDAC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Optimism and multiple universes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9895EDC3-E043-554D-91DF-14902A38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715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transaction has its own copy of data (forks)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 commit, it checks that data it used is valid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so, writes the updated data to common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otherwise throws away the data, and restarts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transaction works in its own “universe”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until it succesfully commits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allows higher concurrency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especially when write conflicts are rare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means that a Philosopher cannot know it has exclusive use of a fork until transaction commit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Transactions + optimism = multiple universes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I/O or other side effects in transactions!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CBDCEF5D-DC79-1A4A-AA81-86DE09831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5EEE63-491D-AA4A-97D2-F48489BEB090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9C326BA-531C-E145-A3BD-A6CA1DB6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Lazy vs. Eager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127AC333-51FA-6449-A4DB-1FAC8D4D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Lazy</a:t>
            </a:r>
            <a:r>
              <a:rPr lang="en-US" altLang="en-US">
                <a:ea typeface="ＭＳ Ｐゴシック" panose="020B0600070205080204" pitchFamily="34" charset="-128"/>
              </a:rPr>
              <a:t> commit strategy: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Keep everything in transaction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universe until commit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Conflict resolution at commit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Keep redo log of what should be redone on retry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Eager</a:t>
            </a:r>
            <a:r>
              <a:rPr lang="en-US" altLang="en-US">
                <a:ea typeface="ＭＳ Ｐゴシック" panose="020B0600070205080204" pitchFamily="34" charset="-128"/>
              </a:rPr>
              <a:t> commit strategy: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Commit changes upon making them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Detect conflicts as transaction proceeds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Conflict resolution happens at multiple places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Keep an undo log of things that need to be reverted on conflict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78360A20-198E-BA42-BA7C-A61813996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766766-8539-C947-9F88-6510CB615029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40CE8AA-0B44-B941-854D-0B65C842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Lazy vs. Eager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F6E5EA7B-E635-574F-86FA-FFF8B402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Lazy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Rollback is faster (just drop local data)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Slower commits (commits everything at once!)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Memory not inconsistent on crashes</a:t>
            </a:r>
          </a:p>
          <a:p>
            <a:r>
              <a:rPr lang="en-US" altLang="en-US" b="1">
                <a:ea typeface="ＭＳ Ｐゴシック" panose="020B0600070205080204" pitchFamily="34" charset="-128"/>
              </a:rPr>
              <a:t>Eager: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Rollback is slower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Conflicts detected earlier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Memory may be inconsistent on crashes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5DDB42E9-9D59-5942-BF47-711D0F229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3C3AC-6E2C-FB44-BD9C-B491A90E96C2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DE8D72B-1E22-7040-B57A-CA96462D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Transactional memory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21129F2-B2C0-0342-A904-60FCCD2A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Based on transactions, as in databases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Transactions are composable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unlike lock-based concurrency control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Easy to implement blocking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wait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notifyAll</a:t>
            </a:r>
            <a:r>
              <a:rPr lang="en-US" altLang="en-US">
                <a:ea typeface="ＭＳ Ｐゴシック" panose="020B0600070205080204" pitchFamily="34" charset="-128"/>
              </a:rPr>
              <a:t> or semaphore trickery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Easy to implement blocking choice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eg. get first item from any of two blocking queues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Typically </a:t>
            </a:r>
            <a:r>
              <a:rPr lang="en-US" altLang="en-US" i="1">
                <a:ea typeface="ＭＳ Ｐゴシック" panose="020B0600070205080204" pitchFamily="34" charset="-128"/>
              </a:rPr>
              <a:t>optimistic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automatically very scalable read-parallelism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unlike </a:t>
            </a:r>
            <a:r>
              <a:rPr lang="en-US" altLang="en-US" i="1">
                <a:ea typeface="ＭＳ Ｐゴシック" panose="020B0600070205080204" pitchFamily="34" charset="-128"/>
              </a:rPr>
              <a:t>pessimistic</a:t>
            </a:r>
            <a:r>
              <a:rPr lang="en-US" altLang="en-US">
                <a:ea typeface="ＭＳ Ｐゴシック" panose="020B0600070205080204" pitchFamily="34" charset="-128"/>
              </a:rPr>
              <a:t> locks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deadlocks and usually no livelocks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2AB29B04-529C-D94B-A953-EB9345A8E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279592-575B-D34B-8226-0CB994AE434C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D638-8766-6047-8FD5-39CF36A9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citizen</a:t>
            </a:r>
            <a:br>
              <a:rPr lang="da-DK" dirty="0"/>
            </a:br>
            <a:r>
              <a:rPr lang="da-DK" dirty="0"/>
              <a:t>in a parallel </a:t>
            </a:r>
            <a:r>
              <a:rPr lang="da-DK" dirty="0" err="1"/>
              <a:t>world</a:t>
            </a:r>
            <a:r>
              <a:rPr lang="da-DK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81E37-47B3-FF49-B902-6DCA30D0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43166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83190-F995-3A4C-80B3-2881E4F91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386C9-C312-9D44-872B-79CAE12A59DB}" type="slidenum">
              <a:rPr lang="da-DK" altLang="en-US" smtClean="0"/>
              <a:pPr>
                <a:defRPr/>
              </a:pPr>
              <a:t>30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9980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FDC71990-8057-5A44-9435-1E1998F2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Optimistic Concurrency and Game Theory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8DD8F688-0AE3-D745-84B5-ADF2C93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View transactions as competing entities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Transactions have knowledge of system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 long-running transactions get priority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should we keep transactions short?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Conversely, we also want fairness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Paper by </a:t>
            </a:r>
            <a:r>
              <a:rPr lang="en-US" altLang="en-US" dirty="0" err="1">
                <a:ea typeface="ＭＳ Ｐゴシック" panose="020B0600070205080204" pitchFamily="34" charset="-128"/>
              </a:rPr>
              <a:t>Eidenbenz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Wattenhofer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Conclusion: Any deterministic policy can be gamed/exploited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Optimistic, </a:t>
            </a:r>
            <a:r>
              <a:rPr lang="en-US" altLang="en-US" b="1" dirty="0">
                <a:ea typeface="ＭＳ Ｐゴシック" panose="020B0600070205080204" pitchFamily="34" charset="-128"/>
              </a:rPr>
              <a:t>cooperative</a:t>
            </a:r>
            <a:r>
              <a:rPr lang="en-US" altLang="en-US" dirty="0">
                <a:ea typeface="ＭＳ Ｐゴシック" panose="020B0600070205080204" pitchFamily="34" charset="-128"/>
              </a:rPr>
              <a:t> concurrency (next week)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F2CDBB68-358E-2A49-A0F8-D9FB877F8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5800" y="6705600"/>
            <a:ext cx="609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E71935-977B-1D41-83DB-F960CD970E0F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0E12519E-DA1F-5A43-A83A-88960E1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Pessimistic Concurrency and Game Theory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8CB91BEF-98B8-EB43-8206-9FAE8C96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Same principle applies to pessimistic concurrency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Why should I let go of a lock?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Keep holding on to object associated with lock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Security concern: Locking on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Any code with a reference to your object can block everyone else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Use a private lock object instead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C8EDE3D1-0D53-5B40-B2B2-B18ED005B4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5800" y="6781800"/>
            <a:ext cx="609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5877BA-A970-4045-A085-BF7DC40C1060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AA789111-CEA5-874D-8FDD-98F2FB7C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Hints and warnings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4DDF2FEA-E11F-2746-A4B0-BF07DAC0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Transactions should be short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When a long transaction finally tries to commit,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it is likely to have been undermined by a short one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... and must abort, and a lot of work is wasted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... and it restarts, so this happens again and again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 example, concurrent hash map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short: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put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putIfAbsent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remove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long: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reallocateBuckets</a:t>
            </a:r>
            <a:r>
              <a:rPr lang="en-US" altLang="en-US">
                <a:ea typeface="ＭＳ Ｐゴシック" panose="020B0600070205080204" pitchFamily="34" charset="-128"/>
              </a:rPr>
              <a:t> – not clear it will ever succeed when others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put</a:t>
            </a:r>
            <a:r>
              <a:rPr lang="en-US" altLang="en-US">
                <a:ea typeface="ＭＳ Ｐゴシック" panose="020B0600070205080204" pitchFamily="34" charset="-128"/>
              </a:rPr>
              <a:t> at the same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Some STM implementations avoid aborting the transaction that has done most work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Many design tradeoffs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A1CFC999-837A-3141-AA68-C9FB0061F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7121D1-E94F-1047-B6B7-C60511563052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ABCDC202-7E7B-EC49-BC71-24BAE073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Some languages with transactions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7851684E-9EE2-F946-A837-9284CA8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Haskell – in GHC implementation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TVar T, similar to TxnRef&lt;T&gt;, TxnInteger, ...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Scala – ScalaSTM, on Java platform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Ref[T], similar to TxnRef&lt;T&gt;, TxnInteger, ...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Clojure – on Java platform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(ref x), similar to TxnRef&lt;T&gt;, TxnInteger, ...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C, C++ – future standards proposals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Java – via Multiverse library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Creator Peter Ventjeer is on ScalaSTM team too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Java – DeuceSTM, other research prototypes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And probably many more ... 	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1AE126BB-F06B-034B-9B23-35FDBA0AC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39EF5-FADD-D345-B658-A27D9B7EE9D4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8C37241F-9ED1-6143-995D-99B4E27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Transactional memory in perspective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11C758C6-8FB4-FA4F-8178-6D1B52DA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Works best is a mostly immutable context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eg functional programming: Haskell, Clojure, Scala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Mixes badly with side effects, input-output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Requires transactional (immutable) collection classes and so 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Some loss of performance in software-only TM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Still unclear how to best implement it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Some think it will remain a toy, Cascaval 2008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... </a:t>
            </a:r>
            <a:r>
              <a:rPr lang="en-US" altLang="en-US" b="1">
                <a:ea typeface="ＭＳ Ｐゴシック" panose="020B0600070205080204" pitchFamily="34" charset="-128"/>
              </a:rPr>
              <a:t>but</a:t>
            </a:r>
            <a:r>
              <a:rPr lang="en-US" altLang="en-US">
                <a:ea typeface="ＭＳ Ｐゴシック" panose="020B0600070205080204" pitchFamily="34" charset="-128"/>
              </a:rPr>
              <a:t> they use C/C++, too much mutable data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Multicore hardware support would help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be added to cache coherence (MESI) protocols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E3221E6E-15A7-744C-9474-F952AD722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8BCF1-148F-3E49-9ADE-EC1D00285874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10B95138-ABCF-1E49-B62B-E98CF055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Hardware support for transactions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9B2310BF-06E8-2243-917E-60C89674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Eg Intel TSX for Haswell CPUs, since 2013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New XBEGIN, XEND, XABORT instructions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https://software.intel.com/sites/default/files/m/9/2/3/41604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Could be used by future JVMs, .NET/CLI, ...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Uses core’s cache for transaction’s updates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Extend cache coherence protocol (MESI, wk 7)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Messages say when another core writes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 commit, write cached updates back to 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 abort, invalidate cache, do not write to RAM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Limitations: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Limited cache size, ...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2230454C-0737-964B-A58E-48934E027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50062-73A7-BD4E-8D42-87F17AC0C6EE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0F066AC6-CB34-E348-8D7E-6F1FF187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This week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7CD3D340-8496-C344-9490-84E439FD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Herlihy and Shavit sections 18.1-18.2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Harris et al: </a:t>
            </a:r>
            <a:r>
              <a:rPr lang="en-US" altLang="en-US" i="1">
                <a:ea typeface="ＭＳ Ｐゴシック" panose="020B0600070205080204" pitchFamily="34" charset="-128"/>
              </a:rPr>
              <a:t>Composable memory transactions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Cascaval et al: </a:t>
            </a:r>
            <a:r>
              <a:rPr lang="en-US" altLang="en-US" i="1">
                <a:ea typeface="ＭＳ Ｐゴシック" panose="020B0600070205080204" pitchFamily="34" charset="-128"/>
              </a:rPr>
              <a:t>STM, Why is it only a research toy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Eidenbenz and Wattenhofer: Good programming in transactional memory Game theory meets multicore architecture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Exercises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Show you can use transactional memory to implement histogram and concurrent hashmap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Read before next week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Goetz et al chapter 15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8E2FC6AD-F2BA-4C4F-AE07-516683FA5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E6FC3-2455-4F44-AD9B-1AA73C7CAC7E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5248F28-061C-CD4B-9971-A2479E07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8E04754-7744-C344-A598-9F5BF324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Know from databases since 1981 (Jim Gray)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Proposed for programming languages 1986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(In a functional programming conference)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Became popular again around 2004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due to Harris, Marlow, Peyton-Jones, Herlihy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Haskell, Clojure, Scala, ... and Java Multiverse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transaction must be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tomic: if one part fails, the entire transaction fails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onsistent: maps a valid state to a valid state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solated: A transaction does not see the effect of any other transaction while running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(But </a:t>
            </a:r>
            <a:r>
              <a:rPr lang="en-US" altLang="en-US" i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urable, as in databases)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018FAC58-5BCF-F546-A17F-6E115B4D0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E31F-D607-A244-B128-7E74FF22715F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a-DK" altLang="en-US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2FF19C6-1DA0-1948-B846-92658619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Difficulties with lock-based atomicity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CBBC247-DE89-D848-A2E2-633C9F88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Transfer money from account ac1 to ac2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help that each account operation is atomic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lock both, but then there is deadlock risk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Transfer an item from queue bq1 to bq2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help that each queue operation is atomic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Locking both, nobody can put and take; deadlock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Get an item from either queue bq1 or bq2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(when both queues are blocking)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Should block if both empty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just calling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bq1.take()</a:t>
            </a:r>
            <a:r>
              <a:rPr lang="en-US" altLang="en-US">
                <a:ea typeface="ＭＳ Ｐゴシック" panose="020B0600070205080204" pitchFamily="34" charset="-128"/>
              </a:rPr>
              <a:t> may block forever even if there is an available item in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bq2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570B5290-DF66-B042-B1D6-CAF3A31D1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AD1AF-7FD8-C144-9FCB-437125F96F2F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23556" name="TextBox 6">
            <a:extLst>
              <a:ext uri="{FF2B5EF4-FFF2-40B4-BE49-F238E27FC236}">
                <a16:creationId xmlns:a16="http://schemas.microsoft.com/office/drawing/2014/main" id="{3D46C261-A369-984D-9714-8A4CDC18B4F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66038" y="2390775"/>
            <a:ext cx="26479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A la Herlihy &amp; Shavit §18.2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E02F8595-9053-2247-AFD2-918CCC1E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atomic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return bq1.take();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}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orElse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return bq2.take();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EC772F8A-5AB7-AB46-9DD4-A20161B2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Transactions make this trivial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2798E3B-55A6-C743-840E-CA9D3B3D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791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Transfer amount from account ac1 to ac2: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Transfer one item from queue bq1 to bq2: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Take item from queue bq1 if any, else bq2: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4C127F5E-77ED-9642-BE73-E1810540C9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CEE65-92AD-AB42-B2EC-1FAA74419371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E60B286-172A-764B-89D4-E6CE8676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914400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atomic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ac1.deposit(-amount);      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ac2.deposit(+amount);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EE3C622-4651-0349-AA0B-E1992E0E6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0400"/>
            <a:ext cx="914400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atomic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T item = bq1.take();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bq2.put(item);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4583" name="TextBox 6">
            <a:extLst>
              <a:ext uri="{FF2B5EF4-FFF2-40B4-BE49-F238E27FC236}">
                <a16:creationId xmlns:a16="http://schemas.microsoft.com/office/drawing/2014/main" id="{8F7462B2-261E-FE4D-9491-DC3AC2881F9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65244" y="4828381"/>
            <a:ext cx="2649538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A la Herlihy &amp; Shavit §18.2 </a:t>
            </a:r>
          </a:p>
        </p:txBody>
      </p:sp>
      <p:sp>
        <p:nvSpPr>
          <p:cNvPr id="24584" name="TextBox 4">
            <a:extLst>
              <a:ext uri="{FF2B5EF4-FFF2-40B4-BE49-F238E27FC236}">
                <a16:creationId xmlns:a16="http://schemas.microsoft.com/office/drawing/2014/main" id="{AF8B1283-5213-F84F-B74C-9027ABD12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143000"/>
            <a:ext cx="25146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Pseudo-code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07ACF653-F7DE-4342-BA5A-F96233661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"/>
            <a:ext cx="9144000" cy="59404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class Account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private long balance = 0;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public void deposit(final long amount)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atomic { 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balance += amount;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public long get()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atomic { 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return balance;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}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public void transfer(Account that, final long amount)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final Account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thisAccount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this,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thatAccount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that;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atomic {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thisAccount.deposit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(-amount);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thatAccount.deposit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(+amount);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} }</a:t>
            </a: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0DF11F1A-551B-2D4F-923B-82215BF5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Transactional account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E9B35634-4B92-B147-8F38-92BF55001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3AD40-AA98-9D4E-A878-EB8BCBEE4D41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46B1E956-1F20-A94B-B4B8-2DC82113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Acc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DEF3E46-95BE-AB42-ABD7-2CD59734E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89563"/>
            <a:ext cx="3352800" cy="782637"/>
          </a:xfrm>
          <a:prstGeom prst="wedgeRoundRectCallout">
            <a:avLst>
              <a:gd name="adj1" fmla="val -56065"/>
              <a:gd name="adj2" fmla="val -1255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Composite transaction without deadlock risk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8F834-28BF-F04D-9AC5-030FAA40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8175"/>
            <a:ext cx="2971800" cy="315913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60775-7975-1A46-847C-71ECFE9D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438400" cy="30480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7033E-FE2D-E846-B36B-7D93787B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27638"/>
            <a:ext cx="4572000" cy="6413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C9AAAC5-94AF-D04E-A396-7D5782EE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641475"/>
            <a:ext cx="1006475" cy="2635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736E5C0-F6B6-4341-8AAE-B5E375090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63888"/>
            <a:ext cx="1006475" cy="2635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1B662F6-F578-BA4B-B356-76AEC22A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953000"/>
            <a:ext cx="1004888" cy="2635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25612" name="TextBox 4">
            <a:extLst>
              <a:ext uri="{FF2B5EF4-FFF2-40B4-BE49-F238E27FC236}">
                <a16:creationId xmlns:a16="http://schemas.microsoft.com/office/drawing/2014/main" id="{E9C7626E-712D-DA42-8F63-0FE837C5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9125"/>
            <a:ext cx="2514600" cy="523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798C75E-5CCB-0648-A23B-1923B20E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Transactional memory in Java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0B5B54E7-2803-404B-A97B-F2B00A0F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638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Multiverse Java library 0.7 from April 2012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Seems comprehensive and well-implemented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Little documentation apart from API docs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... and those API docs are quite cryptic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transaction must be wrapped in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new Runnable() { ... }</a:t>
            </a:r>
            <a:r>
              <a:rPr lang="en-US" altLang="en-US">
                <a:ea typeface="ＭＳ Ｐゴシック" panose="020B0600070205080204" pitchFamily="34" charset="-128"/>
              </a:rPr>
              <a:t> if returning nothing</a:t>
            </a:r>
          </a:p>
          <a:p>
            <a:pPr lvl="1"/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new Callable&lt;T&gt;() { ... }</a:t>
            </a:r>
            <a:r>
              <a:rPr lang="en-US" altLang="en-US">
                <a:ea typeface="ＭＳ Ｐゴシック" panose="020B0600070205080204" pitchFamily="34" charset="-128"/>
              </a:rPr>
              <a:t> if returning a T value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or just a lambda  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() -&gt; { ... }   </a:t>
            </a:r>
            <a:r>
              <a:rPr lang="en-US" altLang="en-US">
                <a:ea typeface="ＭＳ Ｐゴシック" panose="020B0600070205080204" pitchFamily="34" charset="-128"/>
              </a:rPr>
              <a:t>in either case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Runs on unmodified JVM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Thus is often slower than locks/volatile/CAS/...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compile and run: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7EEC297-8888-B148-B310-C0C97DB2E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147C4B-5358-9545-8144-26165095CC1E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98DD542-20CF-984C-8157-18065967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686800" cy="6461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rPr>
              <a:t>$ javac -cp ~/lib/multiverse-core-0.7.0.jar TestAccounts.java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rPr>
              <a:t>$ java -cp ~/lib/multiverse-core-0.7.0.jar:. TestAccounts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8F131999-A4E3-D54C-85A3-171EB954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Transactional account, Multiverse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FEA4A9B-7045-F84E-A96B-EC6B08A6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56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173B242A-65E2-4B4B-8F19-41C27BABE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88B88-76F0-964F-A292-2DA66C64B399}" type="slidenum">
              <a:rPr lang="da-DK" altLang="en-US" sz="1400" smtClean="0">
                <a:solidFill>
                  <a:srgbClr val="FF66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a-DK" altLang="en-US" sz="1400">
              <a:solidFill>
                <a:srgbClr val="FF6600"/>
              </a:solidFill>
            </a:endParaRPr>
          </a:p>
        </p:txBody>
      </p:sp>
      <p:sp>
        <p:nvSpPr>
          <p:cNvPr id="27652" name="TextBox 1">
            <a:extLst>
              <a:ext uri="{FF2B5EF4-FFF2-40B4-BE49-F238E27FC236}">
                <a16:creationId xmlns:a16="http://schemas.microsoft.com/office/drawing/2014/main" id="{CF44E048-2A69-ED4D-99F4-593742F2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75"/>
            <a:ext cx="698500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Acc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95253CF9-684F-E44E-8405-995ADA2D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"/>
            <a:ext cx="9144000" cy="5632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Account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private final </a:t>
            </a:r>
            <a:r>
              <a:rPr lang="en-US" altLang="en-US" sz="2000" b="1">
                <a:latin typeface="Courier New" panose="02070309020205020404" pitchFamily="49" charset="0"/>
              </a:rPr>
              <a:t>TxnLong </a:t>
            </a:r>
            <a:r>
              <a:rPr lang="en-US" altLang="en-US" sz="2000">
                <a:latin typeface="Courier New" panose="02070309020205020404" pitchFamily="49" charset="0"/>
              </a:rPr>
              <a:t>balance = </a:t>
            </a:r>
            <a:r>
              <a:rPr lang="en-US" altLang="en-US" sz="2000" b="1">
                <a:latin typeface="Courier New" panose="02070309020205020404" pitchFamily="49" charset="0"/>
              </a:rPr>
              <a:t>newTxnLong(0);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deposit(final long amount)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atomic(() -&gt; balance.set(balance.get() + amount));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long get()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return atomic(() -&gt; balance.get());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transfer(Account that, final long amount)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final Account thisAccount = this, thatAccount = that;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atomic(() -&gt;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thisAccount.deposit(-amount);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thatAccount.deposit(+amount);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4A97A18-3616-794E-A737-11172F46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3352800" cy="782638"/>
          </a:xfrm>
          <a:prstGeom prst="wedgeRoundRectCallout">
            <a:avLst>
              <a:gd name="adj1" fmla="val -56065"/>
              <a:gd name="adj2" fmla="val -1255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en-US" sz="2000"/>
              <a:t>Composite transaction without deadlock risk</a:t>
            </a:r>
            <a:endParaRPr lang="da-DK" altLang="en-US" sz="2000" b="1">
              <a:latin typeface="Courier" pitchFamily="2" charset="0"/>
            </a:endParaRPr>
          </a:p>
        </p:txBody>
      </p:sp>
      <p:sp>
        <p:nvSpPr>
          <p:cNvPr id="27655" name="TextBox 6">
            <a:extLst>
              <a:ext uri="{FF2B5EF4-FFF2-40B4-BE49-F238E27FC236}">
                <a16:creationId xmlns:a16="http://schemas.microsoft.com/office/drawing/2014/main" id="{BC56732B-C566-1F47-9D33-D9EC059CF11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120063" y="1371600"/>
            <a:ext cx="1785938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stm/TestAccounts.java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782170-CA5E-294D-A71A-32944201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77975"/>
            <a:ext cx="5562600" cy="363538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3D98B-0D8A-4A4D-B37A-85DF79F7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808288"/>
            <a:ext cx="2057400" cy="35560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98A92-C9B3-2E4C-85DF-A351B88D8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4645025"/>
            <a:ext cx="4572000" cy="642938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853C38C-F1F7-4E41-B9A4-558B64BC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641475"/>
            <a:ext cx="1006475" cy="2635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5019CE-E62C-054D-9FB5-4A7B3E896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860675"/>
            <a:ext cx="1006475" cy="2635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EC97684-3ECD-A049-B44E-78A428BF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375150"/>
            <a:ext cx="1004888" cy="26352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ITU-presentation-EN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TU-presentation-E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ITU-presentation-E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U-presentation-E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ITU-presentation-ENG</Template>
  <TotalTime>31552</TotalTime>
  <Words>3577</Words>
  <Application>Microsoft Macintosh PowerPoint</Application>
  <PresentationFormat>On-screen Show (4:3)</PresentationFormat>
  <Paragraphs>599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Verdana</vt:lpstr>
      <vt:lpstr>ＭＳ Ｐゴシック</vt:lpstr>
      <vt:lpstr>Arial</vt:lpstr>
      <vt:lpstr>Courier</vt:lpstr>
      <vt:lpstr>Courier New</vt:lpstr>
      <vt:lpstr>ITU-presentation-ENG</vt:lpstr>
      <vt:lpstr>Practical Concurrent and Parallel Programming 10</vt:lpstr>
      <vt:lpstr>Plan for today</vt:lpstr>
      <vt:lpstr>Transactional memory</vt:lpstr>
      <vt:lpstr>Transactions</vt:lpstr>
      <vt:lpstr>Difficulties with lock-based atomicity</vt:lpstr>
      <vt:lpstr>Transactions make this trivial</vt:lpstr>
      <vt:lpstr>Transactional account</vt:lpstr>
      <vt:lpstr>Transactional memory in Java</vt:lpstr>
      <vt:lpstr>Transactional account, Multiverse</vt:lpstr>
      <vt:lpstr>Consistent reads</vt:lpstr>
      <vt:lpstr>How do transactions work?</vt:lpstr>
      <vt:lpstr>Nested transactions</vt:lpstr>
      <vt:lpstr> Multiverse transactional references</vt:lpstr>
      <vt:lpstr>Plan for today</vt:lpstr>
      <vt:lpstr>Lock-based bounded queue (wk 8)</vt:lpstr>
      <vt:lpstr>Transactional blocking queue</vt:lpstr>
      <vt:lpstr>Real code, using Multiverse library</vt:lpstr>
      <vt:lpstr>How does blocking work?</vt:lpstr>
      <vt:lpstr>Atomic transfer between queues</vt:lpstr>
      <vt:lpstr>Blocking until some item available</vt:lpstr>
      <vt:lpstr>Implementing method myOrElse</vt:lpstr>
      <vt:lpstr>Plan for today</vt:lpstr>
      <vt:lpstr>Philosophical Transactions</vt:lpstr>
      <vt:lpstr>TxnBooleans as Forks A</vt:lpstr>
      <vt:lpstr>TxnBooleans as Forks B</vt:lpstr>
      <vt:lpstr>Transaction subtleties</vt:lpstr>
      <vt:lpstr>Optimism and multiple universes</vt:lpstr>
      <vt:lpstr>Lazy vs. Eager</vt:lpstr>
      <vt:lpstr>Lazy vs. Eager</vt:lpstr>
      <vt:lpstr>Why be a good citizen in a parallel world?</vt:lpstr>
      <vt:lpstr>Optimistic Concurrency and Game Theory</vt:lpstr>
      <vt:lpstr>Pessimistic Concurrency and Game Theory</vt:lpstr>
      <vt:lpstr>Hints and warnings</vt:lpstr>
      <vt:lpstr>Some languages with transactions</vt:lpstr>
      <vt:lpstr>Transactional memory in perspective</vt:lpstr>
      <vt:lpstr>Hardware support for transactions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 Dybdahl Ahle</cp:lastModifiedBy>
  <cp:revision>762</cp:revision>
  <cp:lastPrinted>2017-11-09T13:23:47Z</cp:lastPrinted>
  <dcterms:created xsi:type="dcterms:W3CDTF">2012-08-26T20:17:40Z</dcterms:created>
  <dcterms:modified xsi:type="dcterms:W3CDTF">2019-10-30T22:12:54Z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