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8"/>
  </p:notesMasterIdLst>
  <p:handoutMasterIdLst>
    <p:handoutMasterId r:id="rId49"/>
  </p:handoutMasterIdLst>
  <p:sldIdLst>
    <p:sldId id="256" r:id="rId2"/>
    <p:sldId id="355" r:id="rId3"/>
    <p:sldId id="388" r:id="rId4"/>
    <p:sldId id="406" r:id="rId5"/>
    <p:sldId id="358" r:id="rId6"/>
    <p:sldId id="359" r:id="rId7"/>
    <p:sldId id="360" r:id="rId8"/>
    <p:sldId id="361" r:id="rId9"/>
    <p:sldId id="362" r:id="rId10"/>
    <p:sldId id="363" r:id="rId11"/>
    <p:sldId id="392" r:id="rId12"/>
    <p:sldId id="396" r:id="rId13"/>
    <p:sldId id="393" r:id="rId14"/>
    <p:sldId id="391" r:id="rId15"/>
    <p:sldId id="364" r:id="rId16"/>
    <p:sldId id="394" r:id="rId17"/>
    <p:sldId id="365" r:id="rId18"/>
    <p:sldId id="395" r:id="rId19"/>
    <p:sldId id="366" r:id="rId20"/>
    <p:sldId id="367" r:id="rId21"/>
    <p:sldId id="368" r:id="rId22"/>
    <p:sldId id="390" r:id="rId23"/>
    <p:sldId id="369" r:id="rId24"/>
    <p:sldId id="370" r:id="rId25"/>
    <p:sldId id="371" r:id="rId26"/>
    <p:sldId id="372" r:id="rId27"/>
    <p:sldId id="399" r:id="rId28"/>
    <p:sldId id="373" r:id="rId29"/>
    <p:sldId id="374" r:id="rId30"/>
    <p:sldId id="404" r:id="rId31"/>
    <p:sldId id="375" r:id="rId32"/>
    <p:sldId id="389" r:id="rId33"/>
    <p:sldId id="376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403" r:id="rId43"/>
    <p:sldId id="385" r:id="rId44"/>
    <p:sldId id="386" r:id="rId45"/>
    <p:sldId id="387" r:id="rId46"/>
    <p:sldId id="302" r:id="rId4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rgbClr val="808080"/>
        </a:solidFill>
        <a:latin typeface="Verdana" panose="020B060403050404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0"/>
    <p:restoredTop sz="94647"/>
  </p:normalViewPr>
  <p:slideViewPr>
    <p:cSldViewPr>
      <p:cViewPr varScale="1">
        <p:scale>
          <a:sx n="135" d="100"/>
          <a:sy n="135" d="100"/>
        </p:scale>
        <p:origin x="176" y="408"/>
      </p:cViewPr>
      <p:guideLst>
        <p:guide orient="horz" pos="2160"/>
        <p:guide pos="240"/>
      </p:guideLst>
    </p:cSldViewPr>
  </p:slideViewPr>
  <p:outlineViewPr>
    <p:cViewPr>
      <p:scale>
        <a:sx n="33" d="100"/>
        <a:sy n="33" d="100"/>
      </p:scale>
      <p:origin x="0" y="13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F6922F3A-4E39-9644-A8B3-2B8A4D8790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451B9BB5-36CA-0647-8606-5560FE83E0D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5654EEEF-BC3F-6E47-9D6E-9379F1C55F8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FA777016-FADD-9D43-8A95-7224E010A65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C642687D-ADF3-BA44-9959-5FEE3507246D}" type="slidenum">
              <a:rPr lang="en-US" altLang="da-DK"/>
              <a:pPr/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A98F0FEB-CEBF-5649-9F2B-B3A4A44FB9A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F1989DA0-84C9-E644-9DDD-53CD1E9BCF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7FCB39AD-CD07-E648-B976-D5148E57C7D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1A93EE60-5BAD-464A-B1F0-926B0CD747E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97CB66C0-1ADC-CE4D-8A69-BAC64C52482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4279" name="Rectangle 7">
            <a:extLst>
              <a:ext uri="{FF2B5EF4-FFF2-40B4-BE49-F238E27FC236}">
                <a16:creationId xmlns:a16="http://schemas.microsoft.com/office/drawing/2014/main" id="{44A0E383-C0BA-374C-841C-85318D7693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68E3ECC8-B0D7-9349-AF56-A567D7BF2840}" type="slidenum">
              <a:rPr lang="en-US" altLang="da-DK"/>
              <a:pPr/>
              <a:t>‹#›</a:t>
            </a:fld>
            <a:endParaRPr lang="en-US" alt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Slide Image Placeholder 1">
            <a:extLst>
              <a:ext uri="{FF2B5EF4-FFF2-40B4-BE49-F238E27FC236}">
                <a16:creationId xmlns:a16="http://schemas.microsoft.com/office/drawing/2014/main" id="{AC09FEF2-94AB-C845-8E74-E8AF9B283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4514" name="Notes Placeholder 2">
            <a:extLst>
              <a:ext uri="{FF2B5EF4-FFF2-40B4-BE49-F238E27FC236}">
                <a16:creationId xmlns:a16="http://schemas.microsoft.com/office/drawing/2014/main" id="{B8141F54-5369-B946-BA34-E0B4DEB93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da-DK" dirty="0">
                <a:latin typeface="Arial" panose="020B0604020202020204" pitchFamily="34" charset="0"/>
                <a:ea typeface="ＭＳ Ｐゴシック" panose="020B0600070205080204" pitchFamily="34" charset="-128"/>
              </a:rPr>
              <a:t>Simon Peyton Jones: Microsoft Cambridge, Glasgow </a:t>
            </a:r>
          </a:p>
          <a:p>
            <a:r>
              <a:rPr lang="en-US" altLang="da-DK" dirty="0">
                <a:latin typeface="Arial" panose="020B0604020202020204" pitchFamily="34" charset="0"/>
                <a:ea typeface="ＭＳ Ｐゴシック" panose="020B0600070205080204" pitchFamily="34" charset="-128"/>
              </a:rPr>
              <a:t>Paul Roe, Brisbane</a:t>
            </a:r>
          </a:p>
        </p:txBody>
      </p:sp>
      <p:sp>
        <p:nvSpPr>
          <p:cNvPr id="64515" name="Slide Number Placeholder 3">
            <a:extLst>
              <a:ext uri="{FF2B5EF4-FFF2-40B4-BE49-F238E27FC236}">
                <a16:creationId xmlns:a16="http://schemas.microsoft.com/office/drawing/2014/main" id="{742BFADC-1C4E-E647-A3AA-534E63C79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2538555-D2D9-CB4E-84FA-FD0C06B1F510}" type="slidenum">
              <a:rPr lang="en-US" altLang="da-DK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</a:t>
            </a:fld>
            <a:endParaRPr lang="en-US" altLang="da-DK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Now for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completly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20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995192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Se næste slide, der giver det mere mening.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23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579622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Maybe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part starts </a:t>
            </a:r>
            <a:r>
              <a:rPr lang="da-DK" dirty="0" err="1"/>
              <a:t>here</a:t>
            </a:r>
            <a:r>
              <a:rPr lang="da-DK" dirty="0"/>
              <a:t>?</a:t>
            </a:r>
          </a:p>
          <a:p>
            <a:r>
              <a:rPr lang="da-DK" dirty="0"/>
              <a:t>The </a:t>
            </a:r>
            <a:r>
              <a:rPr lang="da-DK" dirty="0" err="1"/>
              <a:t>second</a:t>
            </a:r>
            <a:r>
              <a:rPr lang="da-DK" dirty="0"/>
              <a:t> part of the </a:t>
            </a:r>
            <a:r>
              <a:rPr lang="da-DK" dirty="0" err="1"/>
              <a:t>exercises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have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stuff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streams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25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149562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We’ll</a:t>
            </a:r>
            <a:r>
              <a:rPr lang="da-DK" dirty="0"/>
              <a:t> go </a:t>
            </a:r>
            <a:r>
              <a:rPr lang="da-DK" dirty="0" err="1"/>
              <a:t>through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of the </a:t>
            </a:r>
            <a:r>
              <a:rPr lang="da-DK" dirty="0" err="1"/>
              <a:t>examples</a:t>
            </a:r>
            <a:r>
              <a:rPr lang="da-DK" dirty="0"/>
              <a:t> from Peters book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for </a:t>
            </a:r>
            <a:r>
              <a:rPr lang="da-DK" dirty="0" err="1"/>
              <a:t>today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31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825048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  <a:p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happened</a:t>
            </a:r>
            <a:r>
              <a:rPr lang="da-DK" dirty="0"/>
              <a:t> to </a:t>
            </a:r>
            <a:r>
              <a:rPr lang="da-DK" dirty="0" err="1"/>
              <a:t>no</a:t>
            </a:r>
            <a:r>
              <a:rPr lang="da-DK" dirty="0"/>
              <a:t> side </a:t>
            </a:r>
            <a:r>
              <a:rPr lang="da-DK" dirty="0" err="1"/>
              <a:t>effects</a:t>
            </a:r>
            <a:r>
              <a:rPr lang="da-DK" dirty="0"/>
              <a:t> in </a:t>
            </a:r>
            <a:r>
              <a:rPr lang="da-DK" dirty="0" err="1"/>
              <a:t>streams</a:t>
            </a:r>
            <a:r>
              <a:rPr lang="da-DK" dirty="0"/>
              <a:t>?</a:t>
            </a:r>
          </a:p>
          <a:p>
            <a:r>
              <a:rPr lang="da-DK" dirty="0"/>
              <a:t>It </a:t>
            </a:r>
            <a:r>
              <a:rPr lang="da-DK" dirty="0" err="1"/>
              <a:t>doesn’t</a:t>
            </a:r>
            <a:r>
              <a:rPr lang="da-DK" dirty="0"/>
              <a:t> print </a:t>
            </a:r>
            <a:r>
              <a:rPr lang="da-DK" dirty="0" err="1"/>
              <a:t>anything</a:t>
            </a:r>
            <a:r>
              <a:rPr lang="da-DK" dirty="0"/>
              <a:t>. Trick </a:t>
            </a:r>
            <a:r>
              <a:rPr lang="da-DK" dirty="0" err="1"/>
              <a:t>question</a:t>
            </a:r>
            <a:r>
              <a:rPr lang="da-DK" dirty="0"/>
              <a:t>!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33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6905470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It’s</a:t>
            </a:r>
            <a:r>
              <a:rPr lang="da-DK" dirty="0"/>
              <a:t> not </a:t>
            </a:r>
            <a:r>
              <a:rPr lang="da-DK" dirty="0" err="1"/>
              <a:t>good</a:t>
            </a:r>
            <a:r>
              <a:rPr lang="da-DK" dirty="0"/>
              <a:t>.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waste</a:t>
            </a:r>
            <a:r>
              <a:rPr lang="da-DK" dirty="0"/>
              <a:t> all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34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9015036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Minus removes r from the </a:t>
            </a:r>
            <a:r>
              <a:rPr lang="da-DK" dirty="0" err="1"/>
              <a:t>todo</a:t>
            </a:r>
            <a:r>
              <a:rPr lang="da-DK" dirty="0"/>
              <a:t> </a:t>
            </a:r>
            <a:r>
              <a:rPr lang="da-DK" dirty="0" err="1"/>
              <a:t>bitset</a:t>
            </a:r>
            <a:r>
              <a:rPr lang="da-DK" dirty="0"/>
              <a:t>.</a:t>
            </a:r>
          </a:p>
          <a:p>
            <a:r>
              <a:rPr lang="da-DK" dirty="0" err="1"/>
              <a:t>Flatmap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sure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return</a:t>
            </a:r>
            <a:r>
              <a:rPr lang="da-DK" dirty="0"/>
              <a:t> a list of permutations </a:t>
            </a:r>
            <a:r>
              <a:rPr lang="da-DK" dirty="0" err="1"/>
              <a:t>rather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</a:t>
            </a:r>
            <a:r>
              <a:rPr lang="da-DK" dirty="0" err="1"/>
              <a:t>tree</a:t>
            </a:r>
            <a:r>
              <a:rPr lang="da-DK" dirty="0"/>
              <a:t>.</a:t>
            </a:r>
          </a:p>
          <a:p>
            <a:r>
              <a:rPr lang="da-DK" dirty="0" err="1"/>
              <a:t>Boxed</a:t>
            </a:r>
            <a:r>
              <a:rPr lang="da-DK" dirty="0"/>
              <a:t>() is </a:t>
            </a:r>
            <a:r>
              <a:rPr lang="da-DK" dirty="0" err="1"/>
              <a:t>needed</a:t>
            </a:r>
            <a:r>
              <a:rPr lang="da-DK" dirty="0"/>
              <a:t>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flatMap</a:t>
            </a:r>
            <a:r>
              <a:rPr lang="da-DK" dirty="0"/>
              <a:t> on </a:t>
            </a:r>
            <a:r>
              <a:rPr lang="da-DK" dirty="0" err="1"/>
              <a:t>IntStream</a:t>
            </a:r>
            <a:r>
              <a:rPr lang="da-DK" dirty="0"/>
              <a:t> </a:t>
            </a:r>
            <a:r>
              <a:rPr lang="da-DK" dirty="0" err="1"/>
              <a:t>only</a:t>
            </a:r>
            <a:r>
              <a:rPr lang="da-DK" dirty="0"/>
              <a:t> supports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giving</a:t>
            </a:r>
            <a:r>
              <a:rPr lang="da-DK" dirty="0"/>
              <a:t> new </a:t>
            </a:r>
            <a:r>
              <a:rPr lang="da-DK" dirty="0" err="1"/>
              <a:t>IntStreams</a:t>
            </a:r>
            <a:r>
              <a:rPr lang="da-DK" dirty="0"/>
              <a:t> (</a:t>
            </a:r>
            <a:r>
              <a:rPr lang="da-DK" dirty="0" err="1"/>
              <a:t>because</a:t>
            </a:r>
            <a:r>
              <a:rPr lang="da-DK" dirty="0"/>
              <a:t> of performance)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35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791579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Go to </a:t>
            </a:r>
            <a:r>
              <a:rPr lang="da-DK" dirty="0" err="1"/>
              <a:t>IntelliJ</a:t>
            </a:r>
            <a:r>
              <a:rPr lang="da-DK" dirty="0"/>
              <a:t> and run Example176. Show with/</a:t>
            </a:r>
            <a:r>
              <a:rPr lang="da-DK" dirty="0" err="1"/>
              <a:t>without</a:t>
            </a:r>
            <a:r>
              <a:rPr lang="da-DK" dirty="0"/>
              <a:t> .parallel().</a:t>
            </a:r>
          </a:p>
          <a:p>
            <a:r>
              <a:rPr lang="da-DK" dirty="0" err="1"/>
              <a:t>Does</a:t>
            </a:r>
            <a:r>
              <a:rPr lang="da-DK" dirty="0"/>
              <a:t> it matter </a:t>
            </a:r>
            <a:r>
              <a:rPr lang="da-DK" dirty="0" err="1"/>
              <a:t>whether</a:t>
            </a:r>
            <a:r>
              <a:rPr lang="da-DK" dirty="0"/>
              <a:t> parallel is on the </a:t>
            </a:r>
            <a:r>
              <a:rPr lang="da-DK" dirty="0" err="1"/>
              <a:t>first</a:t>
            </a:r>
            <a:r>
              <a:rPr lang="da-DK" dirty="0"/>
              <a:t> or </a:t>
            </a:r>
            <a:r>
              <a:rPr lang="da-DK" dirty="0" err="1"/>
              <a:t>second</a:t>
            </a:r>
            <a:r>
              <a:rPr lang="da-DK" dirty="0"/>
              <a:t> line?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38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0841709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It’s</a:t>
            </a:r>
            <a:r>
              <a:rPr lang="da-DK" dirty="0"/>
              <a:t> </a:t>
            </a:r>
            <a:r>
              <a:rPr lang="da-DK" dirty="0" err="1"/>
              <a:t>harder</a:t>
            </a:r>
            <a:r>
              <a:rPr lang="da-DK" dirty="0"/>
              <a:t> to give </a:t>
            </a:r>
            <a:r>
              <a:rPr lang="da-DK" dirty="0" err="1"/>
              <a:t>such</a:t>
            </a:r>
            <a:r>
              <a:rPr lang="da-DK" dirty="0"/>
              <a:t> a </a:t>
            </a:r>
            <a:r>
              <a:rPr lang="da-DK" dirty="0" err="1"/>
              <a:t>versatile</a:t>
            </a:r>
            <a:r>
              <a:rPr lang="da-DK" dirty="0"/>
              <a:t> interface to the ”</a:t>
            </a:r>
            <a:r>
              <a:rPr lang="da-DK" dirty="0" err="1"/>
              <a:t>user</a:t>
            </a:r>
            <a:r>
              <a:rPr lang="da-DK" dirty="0"/>
              <a:t>” with imperative </a:t>
            </a:r>
            <a:r>
              <a:rPr lang="da-DK" dirty="0" err="1"/>
              <a:t>programming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39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01175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mapToObj</a:t>
            </a:r>
            <a:r>
              <a:rPr lang="da-DK" dirty="0"/>
              <a:t>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map</a:t>
            </a:r>
            <a:r>
              <a:rPr lang="da-DK" dirty="0"/>
              <a:t> on an </a:t>
            </a:r>
            <a:r>
              <a:rPr lang="da-DK" dirty="0" err="1"/>
              <a:t>intStream</a:t>
            </a:r>
            <a:r>
              <a:rPr lang="da-DK" dirty="0"/>
              <a:t> has to </a:t>
            </a:r>
            <a:r>
              <a:rPr lang="da-DK" dirty="0" err="1"/>
              <a:t>return</a:t>
            </a:r>
            <a:r>
              <a:rPr lang="da-DK" dirty="0"/>
              <a:t> an </a:t>
            </a:r>
            <a:r>
              <a:rPr lang="da-DK" dirty="0" err="1"/>
              <a:t>int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41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38246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the </a:t>
            </a:r>
            <a:r>
              <a:rPr lang="da-DK" dirty="0" err="1"/>
              <a:t>first</a:t>
            </a:r>
            <a:r>
              <a:rPr lang="da-DK" dirty="0"/>
              <a:t> part of the </a:t>
            </a:r>
            <a:r>
              <a:rPr lang="da-DK" dirty="0" err="1"/>
              <a:t>exercises</a:t>
            </a:r>
            <a:r>
              <a:rPr lang="da-DK" dirty="0"/>
              <a:t>,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going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</a:t>
            </a:r>
            <a:r>
              <a:rPr lang="da-DK" dirty="0" err="1"/>
              <a:t>functional</a:t>
            </a:r>
            <a:r>
              <a:rPr lang="da-DK" dirty="0"/>
              <a:t> list data </a:t>
            </a:r>
            <a:r>
              <a:rPr lang="da-DK" dirty="0" err="1"/>
              <a:t>structure</a:t>
            </a:r>
            <a:r>
              <a:rPr lang="da-DK" dirty="0"/>
              <a:t>, to </a:t>
            </a:r>
            <a:r>
              <a:rPr lang="da-DK" dirty="0" err="1"/>
              <a:t>get</a:t>
            </a:r>
            <a:r>
              <a:rPr lang="da-DK" dirty="0"/>
              <a:t> a feel of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in Java.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6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5938301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Iterate</a:t>
            </a:r>
            <a:r>
              <a:rPr lang="da-DK" dirty="0"/>
              <a:t> (</a:t>
            </a:r>
            <a:r>
              <a:rPr lang="da-DK" dirty="0" err="1"/>
              <a:t>using</a:t>
            </a:r>
            <a:r>
              <a:rPr lang="da-DK" dirty="0"/>
              <a:t> a seed and </a:t>
            </a:r>
            <a:r>
              <a:rPr lang="da-DK" dirty="0" err="1"/>
              <a:t>building</a:t>
            </a:r>
            <a:r>
              <a:rPr lang="da-DK" dirty="0"/>
              <a:t>), </a:t>
            </a:r>
            <a:r>
              <a:rPr lang="da-DK" dirty="0" err="1"/>
              <a:t>generating</a:t>
            </a:r>
            <a:r>
              <a:rPr lang="da-DK" dirty="0"/>
              <a:t> (</a:t>
            </a:r>
            <a:r>
              <a:rPr lang="da-DK" dirty="0" err="1"/>
              <a:t>using</a:t>
            </a:r>
            <a:r>
              <a:rPr lang="da-DK" dirty="0"/>
              <a:t> a </a:t>
            </a:r>
            <a:r>
              <a:rPr lang="da-DK" dirty="0" err="1"/>
              <a:t>class</a:t>
            </a:r>
            <a:r>
              <a:rPr lang="da-DK" dirty="0"/>
              <a:t> to </a:t>
            </a:r>
            <a:r>
              <a:rPr lang="da-DK" dirty="0" err="1"/>
              <a:t>build</a:t>
            </a:r>
            <a:r>
              <a:rPr lang="da-DK" dirty="0"/>
              <a:t>).</a:t>
            </a:r>
          </a:p>
          <a:p>
            <a:r>
              <a:rPr lang="da-DK" dirty="0"/>
              <a:t>(Limit is the version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a </a:t>
            </a:r>
            <a:r>
              <a:rPr lang="da-DK" dirty="0" err="1"/>
              <a:t>certain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. </a:t>
            </a:r>
            <a:r>
              <a:rPr lang="da-DK" dirty="0" err="1"/>
              <a:t>Like</a:t>
            </a:r>
            <a:r>
              <a:rPr lang="da-DK" dirty="0"/>
              <a:t> head n)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42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3663947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Double().. </a:t>
            </a:r>
            <a:r>
              <a:rPr lang="da-DK" dirty="0" err="1"/>
              <a:t>Already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dirty="0" err="1"/>
              <a:t>doublestream</a:t>
            </a:r>
            <a:r>
              <a:rPr lang="da-DK" dirty="0"/>
              <a:t>.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convert</a:t>
            </a:r>
            <a:r>
              <a:rPr lang="da-DK" dirty="0"/>
              <a:t> it to an array? Ah,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find the </a:t>
            </a:r>
            <a:r>
              <a:rPr lang="da-DK" dirty="0" err="1"/>
              <a:t>prefixes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and </a:t>
            </a:r>
            <a:r>
              <a:rPr lang="da-DK" dirty="0" err="1"/>
              <a:t>compute</a:t>
            </a:r>
            <a:r>
              <a:rPr lang="da-DK" dirty="0"/>
              <a:t> the </a:t>
            </a:r>
            <a:r>
              <a:rPr lang="da-DK" dirty="0" err="1"/>
              <a:t>maximum</a:t>
            </a:r>
            <a:r>
              <a:rPr lang="da-DK" dirty="0"/>
              <a:t> derivation.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getAsDouble</a:t>
            </a:r>
            <a:r>
              <a:rPr lang="da-DK" dirty="0"/>
              <a:t>() </a:t>
            </a:r>
            <a:r>
              <a:rPr lang="da-DK" dirty="0" err="1"/>
              <a:t>since</a:t>
            </a:r>
            <a:r>
              <a:rPr lang="da-DK" dirty="0"/>
              <a:t> max()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/>
              <a:t>Optional</a:t>
            </a:r>
            <a:r>
              <a:rPr lang="da-DK" dirty="0"/>
              <a:t>&lt;Double&gt;. </a:t>
            </a:r>
            <a:r>
              <a:rPr lang="da-DK" dirty="0" err="1"/>
              <a:t>Empty</a:t>
            </a:r>
            <a:r>
              <a:rPr lang="da-DK" dirty="0"/>
              <a:t> </a:t>
            </a:r>
            <a:r>
              <a:rPr lang="da-DK" dirty="0" err="1"/>
              <a:t>optional</a:t>
            </a:r>
            <a:r>
              <a:rPr lang="da-DK" dirty="0"/>
              <a:t> if the </a:t>
            </a:r>
            <a:r>
              <a:rPr lang="da-DK" dirty="0" err="1"/>
              <a:t>stream</a:t>
            </a:r>
            <a:r>
              <a:rPr lang="da-DK" dirty="0"/>
              <a:t> is </a:t>
            </a:r>
            <a:r>
              <a:rPr lang="da-DK" dirty="0" err="1"/>
              <a:t>empty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43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09380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Pretty</a:t>
            </a:r>
            <a:r>
              <a:rPr lang="da-DK" dirty="0"/>
              <a:t> cool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made parallel. How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do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44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321367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the </a:t>
            </a:r>
            <a:r>
              <a:rPr lang="da-DK" dirty="0" err="1"/>
              <a:t>getPageAsStream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BufferedReader</a:t>
            </a:r>
            <a:r>
              <a:rPr lang="da-DK" dirty="0"/>
              <a:t> </a:t>
            </a:r>
            <a:r>
              <a:rPr lang="da-DK" dirty="0" err="1"/>
              <a:t>goes</a:t>
            </a:r>
            <a:r>
              <a:rPr lang="da-DK" dirty="0"/>
              <a:t> out of </a:t>
            </a:r>
            <a:r>
              <a:rPr lang="da-DK" dirty="0" err="1"/>
              <a:t>scope</a:t>
            </a:r>
            <a:r>
              <a:rPr lang="da-DK" dirty="0"/>
              <a:t> and is </a:t>
            </a:r>
            <a:r>
              <a:rPr lang="da-DK" dirty="0" err="1"/>
              <a:t>destructed</a:t>
            </a:r>
            <a:r>
              <a:rPr lang="da-DK" dirty="0"/>
              <a:t> and </a:t>
            </a:r>
            <a:r>
              <a:rPr lang="da-DK" dirty="0" err="1"/>
              <a:t>closed</a:t>
            </a:r>
            <a:r>
              <a:rPr lang="da-DK" dirty="0"/>
              <a:t>. But </a:t>
            </a:r>
            <a:r>
              <a:rPr lang="da-DK" dirty="0" err="1"/>
              <a:t>in.lines</a:t>
            </a:r>
            <a:r>
              <a:rPr lang="da-DK" dirty="0"/>
              <a:t>() </a:t>
            </a:r>
            <a:r>
              <a:rPr lang="da-DK" dirty="0" err="1"/>
              <a:t>hasn’t</a:t>
            </a:r>
            <a:r>
              <a:rPr lang="da-DK" dirty="0"/>
              <a:t> </a:t>
            </a:r>
            <a:r>
              <a:rPr lang="da-DK" dirty="0" err="1"/>
              <a:t>really</a:t>
            </a:r>
            <a:r>
              <a:rPr lang="da-DK" dirty="0"/>
              <a:t> </a:t>
            </a:r>
            <a:r>
              <a:rPr lang="da-DK" dirty="0" err="1"/>
              <a:t>been</a:t>
            </a:r>
            <a:r>
              <a:rPr lang="da-DK" dirty="0"/>
              <a:t> </a:t>
            </a:r>
            <a:r>
              <a:rPr lang="da-DK" dirty="0" err="1"/>
              <a:t>started</a:t>
            </a:r>
            <a:r>
              <a:rPr lang="da-DK" dirty="0"/>
              <a:t> </a:t>
            </a:r>
            <a:r>
              <a:rPr lang="da-DK" dirty="0" err="1"/>
              <a:t>yet</a:t>
            </a:r>
            <a:r>
              <a:rPr lang="da-DK" dirty="0"/>
              <a:t>, </a:t>
            </a:r>
            <a:r>
              <a:rPr lang="da-DK" dirty="0" err="1"/>
              <a:t>lazy</a:t>
            </a: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45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21634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Cons for ”</a:t>
            </a:r>
            <a:r>
              <a:rPr lang="da-DK" dirty="0" err="1"/>
              <a:t>construct</a:t>
            </a:r>
            <a:r>
              <a:rPr lang="da-DK" dirty="0"/>
              <a:t>”. </a:t>
            </a:r>
            <a:r>
              <a:rPr lang="da-DK" dirty="0" err="1"/>
              <a:t>It’s</a:t>
            </a:r>
            <a:r>
              <a:rPr lang="da-DK" dirty="0"/>
              <a:t> an old LISP </a:t>
            </a:r>
            <a:r>
              <a:rPr lang="da-DK" dirty="0" err="1"/>
              <a:t>thing</a:t>
            </a:r>
            <a:r>
              <a:rPr lang="da-DK" dirty="0"/>
              <a:t>.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have car.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7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006261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null</a:t>
            </a:r>
            <a:r>
              <a:rPr lang="da-DK" dirty="0"/>
              <a:t> is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to </a:t>
            </a:r>
            <a:r>
              <a:rPr lang="da-DK" dirty="0" err="1"/>
              <a:t>represent</a:t>
            </a:r>
            <a:r>
              <a:rPr lang="da-DK" dirty="0"/>
              <a:t> the end of the list.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8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46532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now2 is not </a:t>
            </a:r>
            <a:r>
              <a:rPr lang="da-DK" dirty="0" err="1"/>
              <a:t>quite</a:t>
            </a:r>
            <a:r>
              <a:rPr lang="da-DK" dirty="0"/>
              <a:t> the same as </a:t>
            </a:r>
            <a:r>
              <a:rPr lang="da-DK" dirty="0" err="1"/>
              <a:t>now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12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235158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the difference </a:t>
            </a:r>
            <a:r>
              <a:rPr lang="da-DK" dirty="0" err="1"/>
              <a:t>between</a:t>
            </a:r>
            <a:r>
              <a:rPr lang="da-DK" dirty="0"/>
              <a:t> :: on a </a:t>
            </a:r>
            <a:r>
              <a:rPr lang="da-DK" dirty="0" err="1"/>
              <a:t>class</a:t>
            </a:r>
            <a:r>
              <a:rPr lang="da-DK" dirty="0"/>
              <a:t> and on an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13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3031072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general in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exercise</a:t>
            </a:r>
            <a:r>
              <a:rPr lang="da-DK" dirty="0"/>
              <a:t> </a:t>
            </a:r>
            <a:r>
              <a:rPr lang="da-DK" dirty="0" err="1"/>
              <a:t>you’re</a:t>
            </a:r>
            <a:r>
              <a:rPr lang="da-DK" dirty="0"/>
              <a:t> </a:t>
            </a:r>
            <a:r>
              <a:rPr lang="da-DK" dirty="0" err="1"/>
              <a:t>gonna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everything</a:t>
            </a:r>
            <a:r>
              <a:rPr lang="da-DK" dirty="0"/>
              <a:t> </a:t>
            </a:r>
            <a:r>
              <a:rPr lang="da-DK" dirty="0" err="1"/>
              <a:t>twice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. Just to </a:t>
            </a:r>
            <a:r>
              <a:rPr lang="da-DK" dirty="0" err="1"/>
              <a:t>make</a:t>
            </a:r>
            <a:r>
              <a:rPr lang="da-DK" dirty="0"/>
              <a:t> sure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hate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orientation</a:t>
            </a:r>
            <a:r>
              <a:rPr lang="da-DK" dirty="0"/>
              <a:t> a </a:t>
            </a:r>
            <a:r>
              <a:rPr lang="da-DK" dirty="0" err="1"/>
              <a:t>little</a:t>
            </a:r>
            <a:r>
              <a:rPr lang="da-DK" dirty="0"/>
              <a:t> more.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15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14432650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last </a:t>
            </a:r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a ”</a:t>
            </a:r>
            <a:r>
              <a:rPr lang="da-DK" dirty="0" err="1"/>
              <a:t>Map</a:t>
            </a:r>
            <a:r>
              <a:rPr lang="da-DK" dirty="0"/>
              <a:t>” and ”</a:t>
            </a:r>
            <a:r>
              <a:rPr lang="da-DK" dirty="0" err="1"/>
              <a:t>reduce</a:t>
            </a:r>
            <a:r>
              <a:rPr lang="da-DK" dirty="0"/>
              <a:t>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18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16895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Tail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is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it’s</a:t>
            </a:r>
            <a:r>
              <a:rPr lang="da-DK" dirty="0"/>
              <a:t> the last </a:t>
            </a:r>
            <a:r>
              <a:rPr lang="da-DK" dirty="0" err="1"/>
              <a:t>thing</a:t>
            </a:r>
            <a:r>
              <a:rPr lang="da-DK" dirty="0"/>
              <a:t> done.</a:t>
            </a:r>
          </a:p>
          <a:p>
            <a:r>
              <a:rPr lang="da-DK" dirty="0"/>
              <a:t>In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is done </a:t>
            </a:r>
            <a:r>
              <a:rPr lang="da-DK" dirty="0" err="1"/>
              <a:t>automatically</a:t>
            </a:r>
            <a:r>
              <a:rPr lang="da-DK" dirty="0"/>
              <a:t>.</a:t>
            </a:r>
          </a:p>
          <a:p>
            <a:r>
              <a:rPr lang="da-DK" dirty="0" err="1"/>
              <a:t>Also</a:t>
            </a:r>
            <a:r>
              <a:rPr lang="da-DK" dirty="0"/>
              <a:t> not in C#. All </a:t>
            </a:r>
            <a:r>
              <a:rPr lang="da-DK" dirty="0" err="1"/>
              <a:t>functional</a:t>
            </a:r>
            <a:r>
              <a:rPr lang="da-DK" dirty="0"/>
              <a:t> </a:t>
            </a:r>
            <a:r>
              <a:rPr lang="da-DK" dirty="0" err="1"/>
              <a:t>languages</a:t>
            </a:r>
            <a:r>
              <a:rPr lang="da-DK" dirty="0"/>
              <a:t> </a:t>
            </a:r>
            <a:r>
              <a:rPr lang="da-DK" dirty="0" err="1"/>
              <a:t>though</a:t>
            </a:r>
            <a:r>
              <a:rPr lang="da-DK" dirty="0"/>
              <a:t>, and </a:t>
            </a:r>
            <a:r>
              <a:rPr lang="da-DK" dirty="0" err="1"/>
              <a:t>sometimes</a:t>
            </a:r>
            <a:r>
              <a:rPr lang="da-DK" dirty="0"/>
              <a:t> 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E3ECC8-B0D7-9349-AF56-A567D7BF2840}" type="slidenum">
              <a:rPr lang="en-US" altLang="da-DK" smtClean="0"/>
              <a:pPr/>
              <a:t>19</a:t>
            </a:fld>
            <a:endParaRPr lang="en-US" altLang="da-DK"/>
          </a:p>
        </p:txBody>
      </p:sp>
    </p:spTree>
    <p:extLst>
      <p:ext uri="{BB962C8B-B14F-4D97-AF65-F5344CB8AC3E}">
        <p14:creationId xmlns:p14="http://schemas.microsoft.com/office/powerpoint/2010/main" val="422535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3F1FCB5-9AC0-A34A-98CC-A219D61D60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96F47D-A004-A240-8100-F2B2687AD980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0581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3BDD77C-0DA5-4E40-B6D6-1868E98BB2D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BB0BFD-AEFB-B742-A932-DD3C546AD21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4369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0"/>
            <a:ext cx="2171700" cy="6477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" y="0"/>
            <a:ext cx="6362700" cy="6477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EA3773-9AE9-EC48-8FC5-43CF09CD175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662AE7-34F9-6D4A-AA58-686231510679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0881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914400"/>
            <a:ext cx="426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562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827CE-14BC-EE45-96BB-B457FB8138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68C145-F9FF-2B4C-B9AD-A29B6C2C423B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621920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914400"/>
            <a:ext cx="8686800" cy="55626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2270B9-CEC8-EE49-A2D4-A71F97C856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F87E61-C17C-C245-83D9-C557463BF23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9048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D83B0F-3206-EA49-A20D-CBB99E971EB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2E66D0-7616-AC47-91CE-661D64699FF7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1640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C979C0D-84B5-D54B-85DA-0C0C5370C48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D967F-BD9E-D645-8A7A-AB505E027393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90168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9144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267200" cy="5562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59389-C4BD-2B48-A42C-3ADEA02F17F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3C9422-E246-E743-AB8E-CBAE65FB515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527757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03F3BC7-5251-DF40-991E-C490717B707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BB2C2B-9ACE-B04A-9B68-5403FDD90052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99850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24B9D2-D82F-1B44-9F39-017FCEE3F9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4925FE-CAE1-404D-89A8-898C6A4BFB2A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665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CF43D1B-55FC-F44C-817A-18CBC29869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410579-AAA1-834E-87F2-C7F4D3B070CF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95394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3A1AB-0CF7-CB4A-8883-AFE16917B6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D7D59A-B165-7A4D-A919-92B251274F41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9949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A02CD5-6861-ED41-A9F3-7FDC4895F6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4BEEF8-13A7-D341-A847-962BF791B615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19343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E81D3CC-F35D-2F4B-9E0E-38FB68B1D1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0"/>
            <a:ext cx="8686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Klik for at redigere titeltypografi i masteren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FFDE1AB-AD51-7B49-910F-EA50CC996C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28600" y="914400"/>
            <a:ext cx="86868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a-DK"/>
              <a:t>Klik for at redigere teksttypografierne i masteren</a:t>
            </a:r>
          </a:p>
          <a:p>
            <a:pPr lvl="1"/>
            <a:r>
              <a:rPr lang="en-US" altLang="da-DK"/>
              <a:t>Andet niveau</a:t>
            </a:r>
          </a:p>
          <a:p>
            <a:pPr lvl="2"/>
            <a:r>
              <a:rPr lang="en-US" altLang="da-DK"/>
              <a:t>Tredje niveau</a:t>
            </a:r>
          </a:p>
          <a:p>
            <a:pPr lvl="3"/>
            <a:r>
              <a:rPr lang="en-US" altLang="da-DK"/>
              <a:t>Fjerde niveau</a:t>
            </a:r>
          </a:p>
          <a:p>
            <a:pPr lvl="4"/>
            <a:r>
              <a:rPr lang="en-US" altLang="da-DK"/>
              <a:t>Femte niveau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FE39337E-EBF5-F648-8E97-427851F2D18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05800" y="65532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FF6600"/>
                </a:solidFill>
              </a:defRPr>
            </a:lvl1pPr>
          </a:lstStyle>
          <a:p>
            <a:fld id="{25C32384-F541-344B-9348-4AFF3F854D5E}" type="slidenum">
              <a:rPr lang="da-DK" altLang="da-DK"/>
              <a:pPr/>
              <a:t>‹#›</a:t>
            </a:fld>
            <a:endParaRPr lang="da-DK" altLang="da-DK"/>
          </a:p>
        </p:txBody>
      </p:sp>
      <p:sp>
        <p:nvSpPr>
          <p:cNvPr id="1029" name="Text Box 5">
            <a:extLst>
              <a:ext uri="{FF2B5EF4-FFF2-40B4-BE49-F238E27FC236}">
                <a16:creationId xmlns:a16="http://schemas.microsoft.com/office/drawing/2014/main" id="{C5041774-2FEC-4744-A990-0EB3BE1C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553200"/>
            <a:ext cx="2743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da-DK" sz="1400" dirty="0">
                <a:solidFill>
                  <a:schemeClr val="bg2"/>
                </a:solidFill>
              </a:rPr>
              <a:t>IT </a:t>
            </a:r>
            <a:r>
              <a:rPr lang="da-DK" sz="1400" dirty="0" err="1">
                <a:solidFill>
                  <a:schemeClr val="bg2"/>
                </a:solidFill>
              </a:rPr>
              <a:t>University</a:t>
            </a:r>
            <a:r>
              <a:rPr lang="da-DK" sz="1400" dirty="0">
                <a:solidFill>
                  <a:schemeClr val="bg2"/>
                </a:solidFill>
              </a:rPr>
              <a:t> of Copenhagen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0744CB-7149-DD4E-94B9-64C8508F4E85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6477000"/>
            <a:ext cx="8686800" cy="0"/>
          </a:xfrm>
          <a:prstGeom prst="line">
            <a:avLst/>
          </a:pr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FF6600"/>
          </a:solidFill>
          <a:latin typeface="Verdan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tu.dk/~sestoft/javaprecisely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mpart.com/en/unicode/U+265C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Number Placeholder 3">
            <a:extLst>
              <a:ext uri="{FF2B5EF4-FFF2-40B4-BE49-F238E27FC236}">
                <a16:creationId xmlns:a16="http://schemas.microsoft.com/office/drawing/2014/main" id="{41CFC061-1889-294D-8FA9-8D4964E391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CA433C-C38D-A94C-8882-7A872F6031D8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E5680B30-5352-194E-990A-7D5612EDD0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00200"/>
            <a:ext cx="7772400" cy="2000250"/>
          </a:xfrm>
        </p:spPr>
        <p:txBody>
          <a:bodyPr/>
          <a:lstStyle/>
          <a:p>
            <a:pPr eaLnBrk="1" hangingPunct="1"/>
            <a:r>
              <a:rPr lang="en-US" altLang="da-DK" sz="4000" dirty="0">
                <a:ea typeface="ＭＳ Ｐゴシック" panose="020B0600070205080204" pitchFamily="34" charset="-128"/>
              </a:rPr>
              <a:t>Practical Concurrent and Parallel Programming 4</a:t>
            </a:r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31C195A0-D2B1-EF4B-93FC-3E64F017E1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da-DK" dirty="0">
                <a:ea typeface="ＭＳ Ｐゴシック" panose="020B0600070205080204" pitchFamily="34" charset="-128"/>
              </a:rPr>
              <a:t>Thomas </a:t>
            </a:r>
            <a:r>
              <a:rPr lang="en-US" altLang="da-DK" dirty="0" err="1">
                <a:ea typeface="ＭＳ Ｐゴシック" panose="020B0600070205080204" pitchFamily="34" charset="-128"/>
              </a:rPr>
              <a:t>Dybdahl</a:t>
            </a:r>
            <a:r>
              <a:rPr lang="en-US" altLang="da-DK" dirty="0">
                <a:ea typeface="ＭＳ Ｐゴシック" panose="020B0600070205080204" pitchFamily="34" charset="-128"/>
              </a:rPr>
              <a:t> </a:t>
            </a:r>
            <a:r>
              <a:rPr lang="en-US" altLang="da-DK" dirty="0" err="1">
                <a:ea typeface="ＭＳ Ｐゴシック" panose="020B0600070205080204" pitchFamily="34" charset="-128"/>
              </a:rPr>
              <a:t>Ahle</a:t>
            </a:r>
            <a:endParaRPr lang="en-US" altLang="da-DK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da-DK" dirty="0">
                <a:ea typeface="ＭＳ Ｐゴシック" panose="020B0600070205080204" pitchFamily="34" charset="-128"/>
              </a:rPr>
              <a:t>IT University of Copenhagen</a:t>
            </a:r>
          </a:p>
          <a:p>
            <a:pPr eaLnBrk="1" hangingPunct="1"/>
            <a:endParaRPr lang="en-US" altLang="da-DK" sz="20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da-DK" sz="2000" dirty="0">
                <a:ea typeface="ＭＳ Ｐゴシック" panose="020B0600070205080204" pitchFamily="34" charset="-128"/>
              </a:rPr>
              <a:t>Friday 2019-09-18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3ADDD1AD-8D45-5A44-B52B-10DEEE94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Immutable data: Bad and good</a:t>
            </a:r>
          </a:p>
        </p:txBody>
      </p:sp>
      <p:sp>
        <p:nvSpPr>
          <p:cNvPr id="26626" name="Content Placeholder 2">
            <a:extLst>
              <a:ext uri="{FF2B5EF4-FFF2-40B4-BE49-F238E27FC236}">
                <a16:creationId xmlns:a16="http://schemas.microsoft.com/office/drawing/2014/main" id="{FF6C04E4-53AF-3F45-AB05-CFC6B5F25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Immutability leads to </a:t>
            </a:r>
            <a:r>
              <a:rPr lang="en-US" altLang="da-DK" i="1">
                <a:ea typeface="ＭＳ Ｐゴシック" panose="020B0600070205080204" pitchFamily="34" charset="-128"/>
              </a:rPr>
              <a:t>more</a:t>
            </a:r>
            <a:r>
              <a:rPr lang="en-US" altLang="da-DK">
                <a:ea typeface="ＭＳ Ｐゴシック" panose="020B0600070205080204" pitchFamily="34" charset="-128"/>
              </a:rPr>
              <a:t> allocation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Takes time and space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But today allocators and garbage collectors are fast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Immutable data structures are automatically persistent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Immutable data can be safely shared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May actually lead to </a:t>
            </a:r>
            <a:r>
              <a:rPr lang="en-US" altLang="da-DK" i="1">
                <a:ea typeface="ＭＳ Ｐゴシック" panose="020B0600070205080204" pitchFamily="34" charset="-128"/>
              </a:rPr>
              <a:t>less</a:t>
            </a:r>
            <a:r>
              <a:rPr lang="en-US" altLang="da-DK">
                <a:ea typeface="ＭＳ Ｐゴシック" panose="020B0600070205080204" pitchFamily="34" charset="-128"/>
              </a:rPr>
              <a:t> allocation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Immutable data are automatically threadsafe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No (other) thread can change the data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And also due to visibility effects of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final</a:t>
            </a:r>
            <a:r>
              <a:rPr lang="en-US" altLang="da-DK">
                <a:ea typeface="ＭＳ Ｐゴシック" panose="020B0600070205080204" pitchFamily="34" charset="-128"/>
              </a:rPr>
              <a:t> modifier</a:t>
            </a: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1A3E4FD5-8F4F-1947-82B8-D505370F6A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2C30541-367F-F543-B74B-FE948707C42F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10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E289D3CC-75A5-A842-97D0-7936499EE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5216525"/>
            <a:ext cx="2057400" cy="442913"/>
          </a:xfrm>
          <a:prstGeom prst="wedgeRoundRectCallout">
            <a:avLst>
              <a:gd name="adj1" fmla="val -49157"/>
              <a:gd name="adj2" fmla="val -16230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Subtle point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42C2361B-9879-2D47-A118-D088ED84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Lambda expressions 1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2A0934E7-0328-8B46-8BE4-17E620A9D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One argument lambda expressions: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Two-argument lambda expressions:</a:t>
            </a: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08CCA86C-072F-EF47-A55B-DC5EFA858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2F51026-2208-9D46-803A-CC24CF0C1099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11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7652" name="Text Box 4">
            <a:extLst>
              <a:ext uri="{FF2B5EF4-FFF2-40B4-BE49-F238E27FC236}">
                <a16:creationId xmlns:a16="http://schemas.microsoft.com/office/drawing/2014/main" id="{6457B7B4-F4D8-2240-9CB8-BF5CB9952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0"/>
            <a:ext cx="9144000" cy="1323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Function&lt;String,Integer&gt;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fsi1 = s -&gt; Integer.parseInt(s);</a:t>
            </a:r>
          </a:p>
          <a:p>
            <a:pPr eaLnBrk="1" hangingPunct="1"/>
            <a:endParaRPr lang="en-US" altLang="da-DK" sz="20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... fsi1.apply("004711") ...</a:t>
            </a:r>
          </a:p>
        </p:txBody>
      </p:sp>
      <p:sp>
        <p:nvSpPr>
          <p:cNvPr id="27653" name="TextBox 5">
            <a:extLst>
              <a:ext uri="{FF2B5EF4-FFF2-40B4-BE49-F238E27FC236}">
                <a16:creationId xmlns:a16="http://schemas.microsoft.com/office/drawing/2014/main" id="{3C5354DA-953E-0F4F-B25D-9EF0E259F5F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54219" y="527844"/>
            <a:ext cx="13176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Example64.java</a:t>
            </a:r>
          </a:p>
        </p:txBody>
      </p:sp>
      <p:sp>
        <p:nvSpPr>
          <p:cNvPr id="27654" name="Text Box 4">
            <a:extLst>
              <a:ext uri="{FF2B5EF4-FFF2-40B4-BE49-F238E27FC236}">
                <a16:creationId xmlns:a16="http://schemas.microsoft.com/office/drawing/2014/main" id="{469E1EE4-BE1F-2044-AA0B-1D25233D8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562600"/>
            <a:ext cx="9144000" cy="646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BiFunction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String,Integer,String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fsis1 = (s,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 -&gt;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s.substring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Math.min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(i+3,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s.length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()));</a:t>
            </a:r>
          </a:p>
        </p:txBody>
      </p:sp>
      <p:sp>
        <p:nvSpPr>
          <p:cNvPr id="27655" name="Text Box 4">
            <a:extLst>
              <a:ext uri="{FF2B5EF4-FFF2-40B4-BE49-F238E27FC236}">
                <a16:creationId xmlns:a16="http://schemas.microsoft.com/office/drawing/2014/main" id="{B1C80F11-A15F-E84E-A954-2B8D9D1BF1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806825"/>
            <a:ext cx="9144000" cy="132343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Function&lt;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String,Integer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 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fsi2 = s -&gt; { return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Integer.parseInt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(s); },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fsi3 = (String s) -&gt;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Integer.parseInt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(s);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fsi4 = Integer::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parseInt</a:t>
            </a:r>
            <a:endParaRPr lang="en-US" altLang="da-DK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8680" name="AutoShape 5">
            <a:extLst>
              <a:ext uri="{FF2B5EF4-FFF2-40B4-BE49-F238E27FC236}">
                <a16:creationId xmlns:a16="http://schemas.microsoft.com/office/drawing/2014/main" id="{053227B8-3FBE-4B46-AFE2-B9F0EEAD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341563"/>
            <a:ext cx="4038600" cy="782637"/>
          </a:xfrm>
          <a:prstGeom prst="wedgeRoundRectCallout">
            <a:avLst>
              <a:gd name="adj1" fmla="val -46264"/>
              <a:gd name="adj2" fmla="val -6695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Function that takes a string s and parses it as an integer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17ACAE-8F0F-6A4B-8D97-1DEB5F46F9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1924050"/>
            <a:ext cx="37338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8682" name="AutoShape 5">
            <a:extLst>
              <a:ext uri="{FF2B5EF4-FFF2-40B4-BE49-F238E27FC236}">
                <a16:creationId xmlns:a16="http://schemas.microsoft.com/office/drawing/2014/main" id="{5CD22525-F69C-1A4B-878C-D34E5C05D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352800"/>
            <a:ext cx="2209800" cy="782638"/>
          </a:xfrm>
          <a:prstGeom prst="wedgeRoundRectCallout">
            <a:avLst>
              <a:gd name="adj1" fmla="val -59704"/>
              <a:gd name="adj2" fmla="val 3607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Same, written in other ways</a:t>
            </a:r>
          </a:p>
        </p:txBody>
      </p:sp>
      <p:sp>
        <p:nvSpPr>
          <p:cNvPr id="28683" name="AutoShape 5">
            <a:extLst>
              <a:ext uri="{FF2B5EF4-FFF2-40B4-BE49-F238E27FC236}">
                <a16:creationId xmlns:a16="http://schemas.microsoft.com/office/drawing/2014/main" id="{45BE80AA-1358-DF4B-9861-8CC20F9B2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986088"/>
            <a:ext cx="2743200" cy="442912"/>
          </a:xfrm>
          <a:prstGeom prst="wedgeRoundRectCallout">
            <a:avLst>
              <a:gd name="adj1" fmla="val -32537"/>
              <a:gd name="adj2" fmla="val -8982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Calling the function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50A9A6-2D83-5E48-86EA-3850418D2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210050"/>
            <a:ext cx="55626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239770-518A-0D4A-BC5D-1E5A74D65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514850"/>
            <a:ext cx="55626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FA8208-A2BF-8246-BA36-6614D57C7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897563"/>
            <a:ext cx="70104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7663" name="TextBox 6">
            <a:extLst>
              <a:ext uri="{FF2B5EF4-FFF2-40B4-BE49-F238E27FC236}">
                <a16:creationId xmlns:a16="http://schemas.microsoft.com/office/drawing/2014/main" id="{F3739A49-4625-2A41-B288-F79D30FE2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063" y="1535113"/>
            <a:ext cx="1785937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" pitchFamily="2" charset="0"/>
              </a:rPr>
              <a:t>string -&gt; int</a:t>
            </a:r>
          </a:p>
        </p:txBody>
      </p:sp>
      <p:sp>
        <p:nvSpPr>
          <p:cNvPr id="27664" name="TextBox 6">
            <a:extLst>
              <a:ext uri="{FF2B5EF4-FFF2-40B4-BE49-F238E27FC236}">
                <a16:creationId xmlns:a16="http://schemas.microsoft.com/office/drawing/2014/main" id="{B9A8826A-12F9-C64A-99BD-5BF5AB9FF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9875" y="5486400"/>
            <a:ext cx="2524125" cy="33813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" pitchFamily="2" charset="0"/>
              </a:rPr>
              <a:t>string * int -&gt; int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B983D2-6DCC-564C-9AFD-930E443869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791869"/>
            <a:ext cx="55626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0" grpId="0" animBg="1"/>
      <p:bldP spid="10" grpId="0" animBg="1"/>
      <p:bldP spid="28682" grpId="0" animBg="1"/>
      <p:bldP spid="28683" grpId="0" animBg="1"/>
      <p:bldP spid="13" grpId="0" animBg="1"/>
      <p:bldP spid="14" grpId="0" animBg="1"/>
      <p:bldP spid="1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C105C5C5-2352-E045-8B2E-211FD8B5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Lambda expressions 2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CD505C91-5C11-2C4B-B980-F8616C6C5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Zero-argument lambda expression: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One-argument result-less lambda (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da-DK" dirty="0">
                <a:ea typeface="ＭＳ Ｐゴシック" panose="020B0600070205080204" pitchFamily="34" charset="-128"/>
              </a:rPr>
              <a:t>void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da-DK" dirty="0">
                <a:ea typeface="ＭＳ Ｐゴシック" panose="020B0600070205080204" pitchFamily="34" charset="-128"/>
              </a:rPr>
              <a:t>):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4A1BE7F4-86CD-B24A-96C0-5B3A8C7965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8CDE9CD-F770-7E49-AB22-D48644634B3B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12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F9637A15-65B9-494B-BB47-7426F9575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524000"/>
            <a:ext cx="9144000" cy="163121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Supplier&lt;String&gt; 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now = () -&gt; new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java.util.Date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().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toString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endParaRPr lang="en-US" altLang="da-DK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Supplier&lt;Date&gt; 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now2 = () -&gt;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java.util.Date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::new;</a:t>
            </a:r>
          </a:p>
        </p:txBody>
      </p:sp>
      <p:sp>
        <p:nvSpPr>
          <p:cNvPr id="28677" name="TextBox 5">
            <a:extLst>
              <a:ext uri="{FF2B5EF4-FFF2-40B4-BE49-F238E27FC236}">
                <a16:creationId xmlns:a16="http://schemas.microsoft.com/office/drawing/2014/main" id="{1A90D10A-2A68-B946-A49A-B3562AE5656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54219" y="527844"/>
            <a:ext cx="13176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Example64.java</a:t>
            </a:r>
          </a:p>
        </p:txBody>
      </p:sp>
      <p:sp>
        <p:nvSpPr>
          <p:cNvPr id="28678" name="Text Box 4">
            <a:extLst>
              <a:ext uri="{FF2B5EF4-FFF2-40B4-BE49-F238E27FC236}">
                <a16:creationId xmlns:a16="http://schemas.microsoft.com/office/drawing/2014/main" id="{83345AD1-DC19-534D-8F0D-00BF41769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092575"/>
            <a:ext cx="9144000" cy="255454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Consumer&lt;String&gt;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show1 = s -&gt;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("&gt;&gt;&gt;" + s + "&lt;&lt;&lt;</a:t>
            </a:r>
            <a:r>
              <a:rPr lang="en-US" altLang="en-US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”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endParaRPr lang="en-US" altLang="da-DK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Consumer&lt;String&gt;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show2 = s -&gt; {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("&gt;&gt;&gt;" + s + "&lt;&lt;&lt;"); };</a:t>
            </a:r>
          </a:p>
          <a:p>
            <a:pPr eaLnBrk="1" hangingPunct="1"/>
            <a:endParaRPr lang="en-US" altLang="da-DK" sz="2000" b="1" dirty="0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Consumer&lt;String&gt;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show3 =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97B1C0-EBB5-AE45-85AD-184B74AF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1924050"/>
            <a:ext cx="56388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BCBF3-9085-3140-B256-354BAA646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03738"/>
            <a:ext cx="64770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F893B8-55B8-9E49-9B65-AE9358198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18138"/>
            <a:ext cx="72390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8682" name="TextBox 6">
            <a:extLst>
              <a:ext uri="{FF2B5EF4-FFF2-40B4-BE49-F238E27FC236}">
                <a16:creationId xmlns:a16="http://schemas.microsoft.com/office/drawing/2014/main" id="{F822F5FA-C8E3-9744-8867-D9B91B058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1535113"/>
            <a:ext cx="1916113" cy="33972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" pitchFamily="2" charset="0"/>
              </a:rPr>
              <a:t>unit -&gt; string</a:t>
            </a:r>
          </a:p>
        </p:txBody>
      </p:sp>
      <p:sp>
        <p:nvSpPr>
          <p:cNvPr id="28683" name="TextBox 6">
            <a:extLst>
              <a:ext uri="{FF2B5EF4-FFF2-40B4-BE49-F238E27FC236}">
                <a16:creationId xmlns:a16="http://schemas.microsoft.com/office/drawing/2014/main" id="{A573DC68-8EA3-FF41-8B85-089B47E48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081463"/>
            <a:ext cx="1908175" cy="338137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" pitchFamily="2" charset="0"/>
              </a:rPr>
              <a:t>string -&gt; unit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5BC71126-C062-D846-8CFD-4486B2F8A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Method reference expressions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3FE17ABA-449C-2E48-A842-7D9B80F3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8B389597-4F94-6048-917E-B83B7671D7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5FF9CC5-A4A8-B646-90E4-2572F9133EBF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13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55B8F72-AC80-5C43-BB0F-AA27CE221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1323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BiFunction&lt;String,Integer,Character&gt; charat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= String::charAt;</a:t>
            </a:r>
          </a:p>
          <a:p>
            <a:pPr eaLnBrk="1" hangingPunct="1"/>
            <a:endParaRPr lang="en-US" altLang="da-DK" sz="20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System.out.println(charat.apply("ABCDEF", 1));</a:t>
            </a:r>
          </a:p>
        </p:txBody>
      </p:sp>
      <p:sp>
        <p:nvSpPr>
          <p:cNvPr id="29701" name="TextBox 5">
            <a:extLst>
              <a:ext uri="{FF2B5EF4-FFF2-40B4-BE49-F238E27FC236}">
                <a16:creationId xmlns:a16="http://schemas.microsoft.com/office/drawing/2014/main" id="{9158C0C5-56B0-7B4A-9F37-E518600B7A9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54219" y="1486694"/>
            <a:ext cx="13176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Example67.java</a:t>
            </a:r>
          </a:p>
        </p:txBody>
      </p:sp>
      <p:sp>
        <p:nvSpPr>
          <p:cNvPr id="29703" name="AutoShape 5">
            <a:extLst>
              <a:ext uri="{FF2B5EF4-FFF2-40B4-BE49-F238E27FC236}">
                <a16:creationId xmlns:a16="http://schemas.microsoft.com/office/drawing/2014/main" id="{BABBFF2A-F0DE-B649-B855-01DAB659E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1385888"/>
            <a:ext cx="4038600" cy="442912"/>
          </a:xfrm>
          <a:prstGeom prst="wedgeRoundRectCallout">
            <a:avLst>
              <a:gd name="adj1" fmla="val -59375"/>
              <a:gd name="adj2" fmla="val -4196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Same as (s,i) -&gt; s.charAt(i)</a:t>
            </a:r>
          </a:p>
        </p:txBody>
      </p:sp>
      <p:sp>
        <p:nvSpPr>
          <p:cNvPr id="29704" name="Text Box 4">
            <a:extLst>
              <a:ext uri="{FF2B5EF4-FFF2-40B4-BE49-F238E27FC236}">
                <a16:creationId xmlns:a16="http://schemas.microsoft.com/office/drawing/2014/main" id="{813099EB-7D13-1D46-BEFC-166535D3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559175"/>
            <a:ext cx="9144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Function&lt;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Integer,Character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 hex1 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= "0123456789ABCDEF"::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charAt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29705" name="Text Box 4">
            <a:extLst>
              <a:ext uri="{FF2B5EF4-FFF2-40B4-BE49-F238E27FC236}">
                <a16:creationId xmlns:a16="http://schemas.microsoft.com/office/drawing/2014/main" id="{612BA6C4-27CB-094D-A12D-C87295893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845175"/>
            <a:ext cx="9144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Function&lt;Integer,C&gt; makeC = C::new;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Function&lt;Integer,Double[]&gt; make1DArray = Double[]::new;</a:t>
            </a:r>
          </a:p>
        </p:txBody>
      </p:sp>
      <p:sp>
        <p:nvSpPr>
          <p:cNvPr id="29706" name="AutoShape 5">
            <a:extLst>
              <a:ext uri="{FF2B5EF4-FFF2-40B4-BE49-F238E27FC236}">
                <a16:creationId xmlns:a16="http://schemas.microsoft.com/office/drawing/2014/main" id="{08F030F4-26E4-054C-A71E-B54971B14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34000"/>
            <a:ext cx="3886200" cy="442913"/>
          </a:xfrm>
          <a:prstGeom prst="wedgeRoundRectCallout">
            <a:avLst>
              <a:gd name="adj1" fmla="val -29282"/>
              <a:gd name="adj2" fmla="val 8932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Class and array constructors</a:t>
            </a:r>
          </a:p>
        </p:txBody>
      </p:sp>
      <p:sp>
        <p:nvSpPr>
          <p:cNvPr id="29708" name="AutoShape 5">
            <a:extLst>
              <a:ext uri="{FF2B5EF4-FFF2-40B4-BE49-F238E27FC236}">
                <a16:creationId xmlns:a16="http://schemas.microsoft.com/office/drawing/2014/main" id="{27B48E5D-3056-D043-9CA4-2F76B598D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19600"/>
            <a:ext cx="4038600" cy="442913"/>
          </a:xfrm>
          <a:prstGeom prst="wedgeRoundRectCallout">
            <a:avLst>
              <a:gd name="adj1" fmla="val -59662"/>
              <a:gd name="adj2" fmla="val -5249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Conversion to hex digit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47967A-D5ED-A248-891A-59BA72AD5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06513"/>
            <a:ext cx="22098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D8E53A-7816-E24D-B0CB-9C5550EEC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913" y="3962400"/>
            <a:ext cx="39624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9F523-36A4-2146-8332-B8F81D20C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13" y="5943600"/>
            <a:ext cx="1042987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72CAAE-F3E1-8448-82F6-C5384F6A2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3325" y="6256338"/>
            <a:ext cx="2109788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E0F32394-8F42-054E-B19B-AA982AEB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Targeted function type (TFT)</a:t>
            </a: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6584121E-54A7-C44E-8BB0-6A8338924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A lambda expression or method reference expression does not have a type in itself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Therefore must have a </a:t>
            </a:r>
            <a:r>
              <a:rPr lang="en-US" altLang="da-DK" i="1" dirty="0">
                <a:ea typeface="ＭＳ Ｐゴシック" panose="020B0600070205080204" pitchFamily="34" charset="-128"/>
              </a:rPr>
              <a:t>targeted function type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Lambda or method reference must appear as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Assignment right hand side:</a:t>
            </a:r>
          </a:p>
          <a:p>
            <a:pPr lvl="2"/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Function&lt;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String,Integer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&gt; f = Integer::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parseInt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Argument to call:</a:t>
            </a:r>
          </a:p>
          <a:p>
            <a:pPr lvl="2"/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stringList.map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(Integer::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parseInt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In a cast:</a:t>
            </a:r>
          </a:p>
          <a:p>
            <a:pPr lvl="2"/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(Function&lt;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String,Integer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&gt;)Integer::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parseInt</a:t>
            </a:r>
            <a:endParaRPr lang="en-US" altLang="da-DK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Argument to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return</a:t>
            </a:r>
            <a:r>
              <a:rPr lang="en-US" altLang="da-DK" dirty="0">
                <a:ea typeface="ＭＳ Ｐゴシック" panose="020B0600070205080204" pitchFamily="34" charset="-128"/>
              </a:rPr>
              <a:t> statement:</a:t>
            </a:r>
          </a:p>
          <a:p>
            <a:pPr lvl="2"/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return Integer::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parseInt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;</a:t>
            </a:r>
          </a:p>
          <a:p>
            <a:pPr lvl="2"/>
            <a:endParaRPr lang="en-US" altLang="da-DK" dirty="0">
              <a:ea typeface="ＭＳ Ｐゴシック" panose="020B0600070205080204" pitchFamily="34" charset="-128"/>
            </a:endParaRPr>
          </a:p>
          <a:p>
            <a:pPr lvl="2"/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332554F9-5811-8F40-A40C-CA1363C3FA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B0A5AA2-6029-8744-B2AA-3319A72C0335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14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356DACC6-4555-0C41-9992-493C8C488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748088"/>
            <a:ext cx="762000" cy="442912"/>
          </a:xfrm>
          <a:prstGeom prst="wedgeRoundRectCallout">
            <a:avLst>
              <a:gd name="adj1" fmla="val -102481"/>
              <a:gd name="adj2" fmla="val -6038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dirty="0">
                <a:solidFill>
                  <a:schemeClr val="tx1"/>
                </a:solidFill>
              </a:rPr>
              <a:t>TFT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77AED7-7FAA-3140-864A-0866AF5C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413" y="3390900"/>
            <a:ext cx="3786187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826F01E-3A1C-714E-96D0-0A8EC5473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334000"/>
            <a:ext cx="736600" cy="442913"/>
          </a:xfrm>
          <a:prstGeom prst="wedgeRoundRectCallout">
            <a:avLst>
              <a:gd name="adj1" fmla="val -165792"/>
              <a:gd name="adj2" fmla="val -6038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4E1C73-B322-D74C-8F0A-B5F6CED52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991100"/>
            <a:ext cx="36576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9F90919-8E1A-C343-96BE-F4166C342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495800"/>
            <a:ext cx="3733800" cy="442913"/>
          </a:xfrm>
          <a:prstGeom prst="wedgeRoundRectCallout">
            <a:avLst>
              <a:gd name="adj1" fmla="val -55046"/>
              <a:gd name="adj2" fmla="val -4196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b="1">
                <a:solidFill>
                  <a:schemeClr val="tx1"/>
                </a:solidFill>
                <a:latin typeface="Courier" pitchFamily="2" charset="0"/>
              </a:rPr>
              <a:t>map</a:t>
            </a:r>
            <a:r>
              <a:rPr lang="da-DK" altLang="en-US" sz="2000">
                <a:solidFill>
                  <a:schemeClr val="tx1"/>
                </a:solidFill>
              </a:rPr>
              <a:t>’</a:t>
            </a:r>
            <a:r>
              <a:rPr lang="da-DK" altLang="da-DK" sz="2000">
                <a:solidFill>
                  <a:schemeClr val="tx1"/>
                </a:solidFill>
              </a:rPr>
              <a:t>s argument type is TFT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415CFCAC-4030-5240-A129-C1DA7D3F9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6019800"/>
            <a:ext cx="2819400" cy="782638"/>
          </a:xfrm>
          <a:prstGeom prst="wedgeRoundRectCallout">
            <a:avLst>
              <a:gd name="adj1" fmla="val -63315"/>
              <a:gd name="adj2" fmla="val -4791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Enclosing method</a:t>
            </a:r>
            <a:r>
              <a:rPr lang="da-DK" altLang="en-US" sz="2000">
                <a:solidFill>
                  <a:schemeClr val="tx1"/>
                </a:solidFill>
              </a:rPr>
              <a:t>’</a:t>
            </a:r>
            <a:r>
              <a:rPr lang="da-DK" altLang="da-DK" sz="2000">
                <a:solidFill>
                  <a:schemeClr val="tx1"/>
                </a:solidFill>
              </a:rPr>
              <a:t>s return type is TFT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17AE5F02-302A-974D-A71F-F8A699E29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Functions as arguments: map</a:t>
            </a:r>
          </a:p>
        </p:txBody>
      </p:sp>
      <p:sp>
        <p:nvSpPr>
          <p:cNvPr id="31746" name="Content Placeholder 2">
            <a:extLst>
              <a:ext uri="{FF2B5EF4-FFF2-40B4-BE49-F238E27FC236}">
                <a16:creationId xmlns:a16="http://schemas.microsoft.com/office/drawing/2014/main" id="{90B41DB6-24B2-0544-9458-80AE9B3D9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Function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map</a:t>
            </a:r>
            <a:r>
              <a:rPr lang="en-US" altLang="da-DK" dirty="0">
                <a:ea typeface="ＭＳ Ｐゴシック" panose="020B0600070205080204" pitchFamily="34" charset="-128"/>
              </a:rPr>
              <a:t> encodes general behavior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Transform each list element to make a new list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Argument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f</a:t>
            </a:r>
            <a:r>
              <a:rPr lang="en-US" altLang="da-DK" dirty="0">
                <a:ea typeface="ＭＳ Ｐゴシック" panose="020B0600070205080204" pitchFamily="34" charset="-128"/>
              </a:rPr>
              <a:t> expresses the specific transformation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Could use Node directly, but this is more OO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if you like that kind of thing…</a:t>
            </a: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D9B03ED7-3919-304E-B7FA-E2F00A8F23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C441D6-EE55-F140-B623-2C131EBC99E8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15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31A1984-D834-3F46-B84C-246C3E3F0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" y="914400"/>
            <a:ext cx="8802410" cy="2246769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 &lt;T,U&gt; Node&lt;U&gt; map(Function&lt;T,U&gt; f, Node&lt;T&gt;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== null ? null 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: new Node&lt;U&gt;(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f.apply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xs.item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), map(f,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xs.next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));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&lt;U&gt;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FunList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&lt;U&gt; map(Function&lt;T,U&gt; f) {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 new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FunList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&lt;U&gt;(map(f, first));</a:t>
            </a:r>
          </a:p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9" name="TextBox 5">
            <a:extLst>
              <a:ext uri="{FF2B5EF4-FFF2-40B4-BE49-F238E27FC236}">
                <a16:creationId xmlns:a16="http://schemas.microsoft.com/office/drawing/2014/main" id="{070E06D2-E392-9746-8713-802DF4D0C05E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9769" y="1486694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D70D3CDF-A555-CB44-9C17-7994777A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Calling map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E1DC1B5A-CEE2-7147-B70D-031C3E3E2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886200"/>
            <a:ext cx="8686800" cy="2667000"/>
          </a:xfrm>
        </p:spPr>
        <p:txBody>
          <a:bodyPr/>
          <a:lstStyle/>
          <a:p>
            <a:endParaRPr lang="da-DK" altLang="da-DK">
              <a:ea typeface="ＭＳ Ｐゴシック" panose="020B0600070205080204" pitchFamily="34" charset="-128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61546505-F9D8-B340-9BD9-E366B41300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19E9F49-29D2-F949-AD7A-22362DA0298A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16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1FBF99FC-4DFC-5048-87D0-47A4AD98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366838"/>
            <a:ext cx="91440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FunList&lt;Double&gt; list8 = list5.map(i -&gt; 2.5 * i);</a:t>
            </a:r>
            <a:r>
              <a:rPr lang="nb-NO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      </a:t>
            </a:r>
            <a:endParaRPr lang="en-US" altLang="da-DK" sz="20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2F790ED-5CF4-F14F-A2B2-ACEB2EBB3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1843088"/>
            <a:ext cx="2362200" cy="442912"/>
          </a:xfrm>
          <a:prstGeom prst="wedgeRoundRectCallout">
            <a:avLst>
              <a:gd name="adj1" fmla="val -64889"/>
              <a:gd name="adj2" fmla="val -28810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17.5 22.5 32.5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1CD19225-FB80-3049-86B3-2CBB95823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6588" y="3138488"/>
            <a:ext cx="3429000" cy="442912"/>
          </a:xfrm>
          <a:prstGeom prst="wedgeRoundRectCallout">
            <a:avLst>
              <a:gd name="adj1" fmla="val -64639"/>
              <a:gd name="adj2" fmla="val -3670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b-NO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true true false </a:t>
            </a:r>
            <a:endParaRPr lang="en-US" altLang="da-DK" sz="20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AutoShape 5">
            <a:extLst>
              <a:ext uri="{FF2B5EF4-FFF2-40B4-BE49-F238E27FC236}">
                <a16:creationId xmlns:a16="http://schemas.microsoft.com/office/drawing/2014/main" id="{5F9AC69F-0B9F-E14D-8ACC-EEB5E27F1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776288"/>
            <a:ext cx="1143000" cy="442912"/>
          </a:xfrm>
          <a:prstGeom prst="wedgeRoundRectCallout">
            <a:avLst>
              <a:gd name="adj1" fmla="val 25412"/>
              <a:gd name="adj2" fmla="val 94894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7 9 13</a:t>
            </a:r>
          </a:p>
        </p:txBody>
      </p:sp>
      <p:sp>
        <p:nvSpPr>
          <p:cNvPr id="32776" name="Text Box 4">
            <a:extLst>
              <a:ext uri="{FF2B5EF4-FFF2-40B4-BE49-F238E27FC236}">
                <a16:creationId xmlns:a16="http://schemas.microsoft.com/office/drawing/2014/main" id="{047ABFFA-2055-A04F-B1E8-EF5B7F7DE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81288"/>
            <a:ext cx="91440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nb-NO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FunList&lt;Boolean&gt; list9 = list5.map(i -&gt; i &lt; 10);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283DB571-0935-1C41-B825-218FAA0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Functions as arguments: reduce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68AD7760-3604-6944-AADC-E7452E0D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667000"/>
            <a:ext cx="8915400" cy="3810000"/>
          </a:xfrm>
        </p:spPr>
        <p:txBody>
          <a:bodyPr/>
          <a:lstStyle/>
          <a:p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list.reduce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(x0, op)</a:t>
            </a:r>
            <a:r>
              <a:rPr lang="en-US" altLang="da-DK" dirty="0">
                <a:ea typeface="ＭＳ Ｐゴシック" panose="020B0600070205080204" pitchFamily="34" charset="-128"/>
              </a:rPr>
              <a:t> 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   =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x0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 x1  ... 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xn</a:t>
            </a:r>
            <a:r>
              <a:rPr lang="en-US" altLang="da-DK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</a:p>
          <a:p>
            <a:r>
              <a:rPr lang="en-US" altLang="da-DK" dirty="0">
                <a:ea typeface="ＭＳ Ｐゴシック" panose="020B0600070205080204" pitchFamily="34" charset="-128"/>
                <a:sym typeface="Wingdings" pitchFamily="2" charset="2"/>
              </a:rPr>
              <a:t>if we write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op.apply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(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x,y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)</a:t>
            </a:r>
            <a:r>
              <a:rPr lang="en-US" altLang="da-DK" dirty="0">
                <a:ea typeface="ＭＳ Ｐゴシック" panose="020B0600070205080204" pitchFamily="34" charset="-128"/>
                <a:sym typeface="Wingdings" pitchFamily="2" charset="2"/>
              </a:rPr>
              <a:t> as 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xy</a:t>
            </a:r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Example: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list.reduce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(0, (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x,y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) -&gt;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x+y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)</a:t>
            </a:r>
            <a:r>
              <a:rPr lang="en-US" altLang="da-DK" dirty="0">
                <a:ea typeface="ＭＳ Ｐゴシック" panose="020B0600070205080204" pitchFamily="34" charset="-128"/>
              </a:rPr>
              <a:t> 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   =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0 +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x1 + ... +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xn</a:t>
            </a:r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Q: Does our code compute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(…(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x0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x1)…)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xn</a:t>
            </a:r>
            <a:r>
              <a:rPr lang="en-US" altLang="da-DK" dirty="0">
                <a:ea typeface="ＭＳ Ｐゴシック" panose="020B0600070205080204" pitchFamily="34" charset="-128"/>
                <a:sym typeface="Wingdings" pitchFamily="2" charset="2"/>
              </a:rPr>
              <a:t> or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x0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(x1(…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xn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  <a:sym typeface="Wingdings" pitchFamily="2" charset="2"/>
              </a:rPr>
              <a:t>)…))</a:t>
            </a:r>
            <a:r>
              <a:rPr lang="en-US" altLang="da-DK" dirty="0">
                <a:ea typeface="ＭＳ Ｐゴシック" panose="020B0600070205080204" pitchFamily="34" charset="-128"/>
                <a:sym typeface="Wingdings" pitchFamily="2" charset="2"/>
              </a:rPr>
              <a:t> </a:t>
            </a:r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D7A12A7B-0BB5-C840-80CF-25EC556E6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C21F26-FAFE-FA4A-BD4D-25FC8A248C50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17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3796" name="Text Box 4">
            <a:extLst>
              <a:ext uri="{FF2B5EF4-FFF2-40B4-BE49-F238E27FC236}">
                <a16:creationId xmlns:a16="http://schemas.microsoft.com/office/drawing/2014/main" id="{9B163BAE-2D88-4444-80D5-5AA3CA7E1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651" y="1143000"/>
            <a:ext cx="889635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 &lt;T,U&gt; U reduce(U x0,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BiFunction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&lt;U,T,U&gt; op, Node&lt;T&gt;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== null ? x0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: reduce(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op.apply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(x0,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xs.item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), op,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xs.next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A302A3FA-8203-6E4C-B726-A58ED991121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5" y="4992688"/>
            <a:ext cx="14081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DEAD78EB-2658-C944-83D9-7840F35B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Calling reduce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61CAB698-D5CD-6E4E-86DF-9AA2003D7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432424"/>
            <a:ext cx="8686800" cy="1044575"/>
          </a:xfrm>
        </p:spPr>
        <p:txBody>
          <a:bodyPr/>
          <a:lstStyle/>
          <a:p>
            <a:r>
              <a:rPr lang="da-DK" altLang="da-DK" dirty="0">
                <a:ea typeface="ＭＳ Ｐゴシック" panose="020B0600070205080204" pitchFamily="34" charset="-128"/>
              </a:rPr>
              <a:t>Q: </a:t>
            </a:r>
            <a:r>
              <a:rPr lang="da-DK" altLang="da-DK" dirty="0" err="1">
                <a:ea typeface="ＭＳ Ｐゴシック" panose="020B0600070205080204" pitchFamily="34" charset="-128"/>
              </a:rPr>
              <a:t>Ever</a:t>
            </a:r>
            <a:r>
              <a:rPr lang="da-DK" altLang="da-DK" dirty="0">
                <a:ea typeface="ＭＳ Ｐゴシック" panose="020B0600070205080204" pitchFamily="34" charset="-128"/>
              </a:rPr>
              <a:t> </a:t>
            </a:r>
            <a:r>
              <a:rPr lang="da-DK" altLang="da-DK" dirty="0" err="1">
                <a:ea typeface="ＭＳ Ｐゴシック" panose="020B0600070205080204" pitchFamily="34" charset="-128"/>
              </a:rPr>
              <a:t>heard</a:t>
            </a:r>
            <a:r>
              <a:rPr lang="da-DK" altLang="da-DK" dirty="0">
                <a:ea typeface="ＭＳ Ｐゴシック" panose="020B0600070205080204" pitchFamily="34" charset="-128"/>
              </a:rPr>
              <a:t> of </a:t>
            </a:r>
            <a:r>
              <a:rPr lang="da-DK" altLang="da-DK" dirty="0" err="1">
                <a:ea typeface="ＭＳ Ｐゴシック" panose="020B0600070205080204" pitchFamily="34" charset="-128"/>
              </a:rPr>
              <a:t>map-reduce</a:t>
            </a:r>
            <a:r>
              <a:rPr lang="da-DK" altLang="da-DK" dirty="0">
                <a:ea typeface="ＭＳ Ｐゴシック" panose="020B0600070205080204" pitchFamily="34" charset="-128"/>
              </a:rPr>
              <a:t>?</a:t>
            </a: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3259B1CF-53A3-9A42-8BD8-44122EF483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A776AB66-489A-F749-915C-E8C7E71D06DA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18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4820" name="Text Box 4">
            <a:extLst>
              <a:ext uri="{FF2B5EF4-FFF2-40B4-BE49-F238E27FC236}">
                <a16:creationId xmlns:a16="http://schemas.microsoft.com/office/drawing/2014/main" id="{6D27BB26-CC39-CE4C-863F-C12E73074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25575"/>
            <a:ext cx="91440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double sum = list8.reduce(0.0, (res, item) -&gt; res + item);</a:t>
            </a:r>
          </a:p>
        </p:txBody>
      </p:sp>
      <p:sp>
        <p:nvSpPr>
          <p:cNvPr id="34821" name="TextBox 5">
            <a:extLst>
              <a:ext uri="{FF2B5EF4-FFF2-40B4-BE49-F238E27FC236}">
                <a16:creationId xmlns:a16="http://schemas.microsoft.com/office/drawing/2014/main" id="{8108DCD2-2F50-F047-BD60-89C9E947D09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9769" y="1486694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  <p:sp>
        <p:nvSpPr>
          <p:cNvPr id="34822" name="Text Box 4">
            <a:extLst>
              <a:ext uri="{FF2B5EF4-FFF2-40B4-BE49-F238E27FC236}">
                <a16:creationId xmlns:a16="http://schemas.microsoft.com/office/drawing/2014/main" id="{F3774BA9-AD32-CB4A-B979-E6F544BBB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590800"/>
            <a:ext cx="9144000" cy="3698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double product = list8.reduce(1.0, (res, item) -&gt; res * item);</a:t>
            </a:r>
          </a:p>
        </p:txBody>
      </p:sp>
      <p:sp>
        <p:nvSpPr>
          <p:cNvPr id="34823" name="AutoShape 5">
            <a:extLst>
              <a:ext uri="{FF2B5EF4-FFF2-40B4-BE49-F238E27FC236}">
                <a16:creationId xmlns:a16="http://schemas.microsoft.com/office/drawing/2014/main" id="{716E60CC-2FF1-7841-8811-EC0789541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914400"/>
            <a:ext cx="2362200" cy="442913"/>
          </a:xfrm>
          <a:prstGeom prst="wedgeRoundRectCallout">
            <a:avLst>
              <a:gd name="adj1" fmla="val 25380"/>
              <a:gd name="adj2" fmla="val 8699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17.5 22.5 32.5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CE5798CF-40F8-004A-9866-AAAB09A406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919288"/>
            <a:ext cx="838200" cy="442912"/>
          </a:xfrm>
          <a:prstGeom prst="wedgeRoundRectCallout">
            <a:avLst>
              <a:gd name="adj1" fmla="val -108972"/>
              <a:gd name="adj2" fmla="val -6302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72.5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8C43E1B5-D4B7-3A41-8915-587C591BF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048000"/>
            <a:ext cx="1600200" cy="442913"/>
          </a:xfrm>
          <a:prstGeom prst="wedgeRoundRectCallout">
            <a:avLst>
              <a:gd name="adj1" fmla="val -108972"/>
              <a:gd name="adj2" fmla="val -6302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12796.875</a:t>
            </a:r>
          </a:p>
        </p:txBody>
      </p:sp>
      <p:sp>
        <p:nvSpPr>
          <p:cNvPr id="34826" name="Text Box 4">
            <a:extLst>
              <a:ext uri="{FF2B5EF4-FFF2-40B4-BE49-F238E27FC236}">
                <a16:creationId xmlns:a16="http://schemas.microsoft.com/office/drawing/2014/main" id="{23289EA4-402C-C248-963D-EFB7E774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668713"/>
            <a:ext cx="9144000" cy="147732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boolean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allBig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= list8.reduce(true, (res, item) -&gt; res &amp;&amp; item &gt; 10);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= list8.map(item -&gt; item &gt; 10)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.reduce(true, (res,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 -&gt; res &amp;&amp;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val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9C3423CD-382A-594F-B438-F9C90EDF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419600"/>
            <a:ext cx="838200" cy="442913"/>
          </a:xfrm>
          <a:prstGeom prst="wedgeRoundRectCallout">
            <a:avLst>
              <a:gd name="adj1" fmla="val -108972"/>
              <a:gd name="adj2" fmla="val -6302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Content Placeholder 2">
            <a:extLst>
              <a:ext uri="{FF2B5EF4-FFF2-40B4-BE49-F238E27FC236}">
                <a16:creationId xmlns:a16="http://schemas.microsoft.com/office/drawing/2014/main" id="{A96BA1F0-2A06-9740-A634-C53BFC2F8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971800"/>
            <a:ext cx="8915400" cy="32004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A call that is the </a:t>
            </a:r>
            <a:r>
              <a:rPr lang="en-US" altLang="da-DK" dirty="0" err="1">
                <a:ea typeface="ＭＳ Ｐゴシック" panose="020B0600070205080204" pitchFamily="34" charset="-128"/>
              </a:rPr>
              <a:t>func</a:t>
            </a:r>
            <a:r>
              <a:rPr lang="en-US" altLang="en-US" dirty="0" err="1">
                <a:ea typeface="ＭＳ Ｐゴシック" panose="020B0600070205080204" pitchFamily="34" charset="-128"/>
              </a:rPr>
              <a:t>’</a:t>
            </a:r>
            <a:r>
              <a:rPr lang="en-US" altLang="da-DK" dirty="0" err="1">
                <a:ea typeface="ＭＳ Ｐゴシック" panose="020B0600070205080204" pitchFamily="34" charset="-128"/>
              </a:rPr>
              <a:t>s</a:t>
            </a:r>
            <a:r>
              <a:rPr lang="en-US" altLang="da-DK" dirty="0">
                <a:ea typeface="ＭＳ Ｐゴシック" panose="020B0600070205080204" pitchFamily="34" charset="-128"/>
              </a:rPr>
              <a:t> last action is a tail call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A tail-recursive </a:t>
            </a:r>
            <a:r>
              <a:rPr lang="en-US" altLang="da-DK" dirty="0" err="1">
                <a:ea typeface="ＭＳ Ｐゴシック" panose="020B0600070205080204" pitchFamily="34" charset="-128"/>
              </a:rPr>
              <a:t>func</a:t>
            </a:r>
            <a:r>
              <a:rPr lang="en-US" altLang="da-DK" dirty="0">
                <a:ea typeface="ＭＳ Ｐゴシック" panose="020B0600070205080204" pitchFamily="34" charset="-128"/>
              </a:rPr>
              <a:t> can be replaced by a loop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The Java compiler does </a:t>
            </a:r>
            <a:r>
              <a:rPr lang="en-US" altLang="da-DK" i="1" dirty="0">
                <a:ea typeface="ＭＳ Ｐゴシック" panose="020B0600070205080204" pitchFamily="34" charset="-128"/>
              </a:rPr>
              <a:t>not</a:t>
            </a:r>
            <a:r>
              <a:rPr lang="en-US" altLang="da-DK" dirty="0">
                <a:ea typeface="ＭＳ Ｐゴシック" panose="020B0600070205080204" pitchFamily="34" charset="-128"/>
              </a:rPr>
              <a:t> do that automatically</a:t>
            </a:r>
          </a:p>
        </p:txBody>
      </p:sp>
      <p:sp>
        <p:nvSpPr>
          <p:cNvPr id="35842" name="Text Box 4">
            <a:extLst>
              <a:ext uri="{FF2B5EF4-FFF2-40B4-BE49-F238E27FC236}">
                <a16:creationId xmlns:a16="http://schemas.microsoft.com/office/drawing/2014/main" id="{BD0600AC-28BE-4045-8CA1-DE26E3883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3962400"/>
            <a:ext cx="8912225" cy="203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static &lt;T,U&gt; U reduce(U x0, BiFunction&lt;U,T,U&gt; op, Node&lt;T&gt; xs) {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while (xs != null) {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x0 = op.apply(x0, xs.item);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xs = xs.next;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return x0;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3" name="Title 1">
            <a:extLst>
              <a:ext uri="{FF2B5EF4-FFF2-40B4-BE49-F238E27FC236}">
                <a16:creationId xmlns:a16="http://schemas.microsoft.com/office/drawing/2014/main" id="{D7D53A3A-FDFB-2643-82EB-1A035C88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Tail recursion and loops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5719CBEB-35DF-D544-BB0D-E6CAE9B07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D628C492-2550-C641-B27F-E16C465D42F9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19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5845" name="Text Box 4">
            <a:extLst>
              <a:ext uri="{FF2B5EF4-FFF2-40B4-BE49-F238E27FC236}">
                <a16:creationId xmlns:a16="http://schemas.microsoft.com/office/drawing/2014/main" id="{8065D673-C6F6-A54B-A1C2-0D0871190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75" y="990600"/>
            <a:ext cx="8912225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static &lt;T,U&gt; U reduce(U x0, BiFunction&lt;U,T,U&gt; op, Node&lt;T&gt; xs) {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return xs == null ? x0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   : reduce(op.apply(x0, xs.item), op, xs.next);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5846" name="TextBox 5">
            <a:extLst>
              <a:ext uri="{FF2B5EF4-FFF2-40B4-BE49-F238E27FC236}">
                <a16:creationId xmlns:a16="http://schemas.microsoft.com/office/drawing/2014/main" id="{59B42707-315D-C04C-8FFB-9F03A731ADD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5" y="5068888"/>
            <a:ext cx="14081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  <p:sp>
        <p:nvSpPr>
          <p:cNvPr id="35847" name="AutoShape 5">
            <a:extLst>
              <a:ext uri="{FF2B5EF4-FFF2-40B4-BE49-F238E27FC236}">
                <a16:creationId xmlns:a16="http://schemas.microsoft.com/office/drawing/2014/main" id="{2DDB809C-C365-A94D-AEFA-8E7573C77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775" y="2209800"/>
            <a:ext cx="1371600" cy="442913"/>
          </a:xfrm>
          <a:prstGeom prst="wedgeRoundRectCallout">
            <a:avLst>
              <a:gd name="adj1" fmla="val -20681"/>
              <a:gd name="adj2" fmla="val -13247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Tail call</a:t>
            </a:r>
          </a:p>
        </p:txBody>
      </p:sp>
      <p:sp>
        <p:nvSpPr>
          <p:cNvPr id="35848" name="AutoShape 5">
            <a:extLst>
              <a:ext uri="{FF2B5EF4-FFF2-40B4-BE49-F238E27FC236}">
                <a16:creationId xmlns:a16="http://schemas.microsoft.com/office/drawing/2014/main" id="{1F6B923D-CE85-4B49-8805-B6A6DF87D0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856163"/>
            <a:ext cx="2057400" cy="782637"/>
          </a:xfrm>
          <a:prstGeom prst="wedgeRoundRectCallout">
            <a:avLst>
              <a:gd name="adj1" fmla="val -66426"/>
              <a:gd name="adj2" fmla="val -3278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Loop version of reduce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4788CFD4-0664-A14E-8B2C-4BB52E21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Plan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850BA7D-F56A-014F-9ABB-81DAC2352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Java 8 functional programming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Package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java.util.function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Lambda expressions, method reference expressions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Functional interfaces, targeted function type 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Java 8 streams for bulk data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Package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java.util.stream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High-level parallel programming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Streams: primes, queens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Array parallel prefix operations</a:t>
            </a:r>
          </a:p>
          <a:p>
            <a:pPr lvl="2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Class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java.util.Arrays</a:t>
            </a:r>
            <a:r>
              <a:rPr lang="en-US" dirty="0">
                <a:ea typeface="ＭＳ Ｐゴシック" charset="0"/>
                <a:cs typeface="ＭＳ Ｐゴシック" charset="0"/>
              </a:rPr>
              <a:t> static methods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B827152D-0258-3945-92D2-A03E0A24BF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B31FEE8-93D6-0A43-88B8-981820E7A82E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B37D9C94-35FF-2B47-AB0B-F13B7FE8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Java 8 functional interfaces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28017D5E-A257-8E40-BFBC-DBD17DB8D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A </a:t>
            </a:r>
            <a:r>
              <a:rPr lang="en-US" altLang="da-DK" i="1" dirty="0">
                <a:ea typeface="ＭＳ Ｐゴシック" panose="020B0600070205080204" pitchFamily="34" charset="-128"/>
              </a:rPr>
              <a:t>functional interface</a:t>
            </a:r>
            <a:r>
              <a:rPr lang="en-US" altLang="da-DK" dirty="0">
                <a:ea typeface="ＭＳ Ｐゴシック" panose="020B0600070205080204" pitchFamily="34" charset="-128"/>
              </a:rPr>
              <a:t> has exactly one abstract method</a:t>
            </a: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4FB8E6DF-79B8-E942-AB03-E8966AE05F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8BF4D2-C033-9246-9BD1-2E448F4A1829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20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BD62849C-61A2-704B-8CD8-F2E028ECD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133600"/>
            <a:ext cx="4802188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interface Function&lt;T,R&gt; {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  R apply(T x);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69" name="AutoShape 5">
            <a:extLst>
              <a:ext uri="{FF2B5EF4-FFF2-40B4-BE49-F238E27FC236}">
                <a16:creationId xmlns:a16="http://schemas.microsoft.com/office/drawing/2014/main" id="{B04DB222-1287-3041-9B00-8B8EA1DD7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579563"/>
            <a:ext cx="2514600" cy="782637"/>
          </a:xfrm>
          <a:prstGeom prst="wedgeRoundRectCallout">
            <a:avLst>
              <a:gd name="adj1" fmla="val -68282"/>
              <a:gd name="adj2" fmla="val 4735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Type of functions from T to R</a:t>
            </a:r>
          </a:p>
        </p:txBody>
      </p:sp>
      <p:sp>
        <p:nvSpPr>
          <p:cNvPr id="36870" name="Text Box 4">
            <a:extLst>
              <a:ext uri="{FF2B5EF4-FFF2-40B4-BE49-F238E27FC236}">
                <a16:creationId xmlns:a16="http://schemas.microsoft.com/office/drawing/2014/main" id="{F93E409F-D4DE-9847-B63E-D3E0106B7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14850"/>
            <a:ext cx="48006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interface Consumer&lt;T&gt; {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  void accept(T x);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6871" name="AutoShape 5">
            <a:extLst>
              <a:ext uri="{FF2B5EF4-FFF2-40B4-BE49-F238E27FC236}">
                <a16:creationId xmlns:a16="http://schemas.microsoft.com/office/drawing/2014/main" id="{CB383E38-1A28-AB48-8E75-9030D6B52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159250"/>
            <a:ext cx="2514600" cy="782638"/>
          </a:xfrm>
          <a:prstGeom prst="wedgeRoundRectCallout">
            <a:avLst>
              <a:gd name="adj1" fmla="val -68282"/>
              <a:gd name="adj2" fmla="val 4735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Type of functions from T to void</a:t>
            </a:r>
          </a:p>
        </p:txBody>
      </p:sp>
      <p:sp>
        <p:nvSpPr>
          <p:cNvPr id="36872" name="AutoShape 5">
            <a:extLst>
              <a:ext uri="{FF2B5EF4-FFF2-40B4-BE49-F238E27FC236}">
                <a16:creationId xmlns:a16="http://schemas.microsoft.com/office/drawing/2014/main" id="{2955F529-9161-F74B-995A-37C83347B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819400"/>
            <a:ext cx="2514600" cy="442913"/>
          </a:xfrm>
          <a:prstGeom prst="wedgeRoundRectCallout">
            <a:avLst>
              <a:gd name="adj1" fmla="val -70454"/>
              <a:gd name="adj2" fmla="val -2972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C#: Func&lt;T,R&gt;</a:t>
            </a:r>
          </a:p>
        </p:txBody>
      </p:sp>
      <p:sp>
        <p:nvSpPr>
          <p:cNvPr id="36873" name="AutoShape 5">
            <a:extLst>
              <a:ext uri="{FF2B5EF4-FFF2-40B4-BE49-F238E27FC236}">
                <a16:creationId xmlns:a16="http://schemas.microsoft.com/office/drawing/2014/main" id="{28FF4E7C-8263-A54C-8D0B-923643565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226050"/>
            <a:ext cx="2514600" cy="442913"/>
          </a:xfrm>
          <a:prstGeom prst="wedgeRoundRectCallout">
            <a:avLst>
              <a:gd name="adj1" fmla="val -70454"/>
              <a:gd name="adj2" fmla="val -3280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C#: Action&lt;T&gt;</a:t>
            </a:r>
          </a:p>
        </p:txBody>
      </p:sp>
      <p:sp>
        <p:nvSpPr>
          <p:cNvPr id="36874" name="AutoShape 5">
            <a:extLst>
              <a:ext uri="{FF2B5EF4-FFF2-40B4-BE49-F238E27FC236}">
                <a16:creationId xmlns:a16="http://schemas.microsoft.com/office/drawing/2014/main" id="{CA2D55BE-7164-684E-AC7F-008343B06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290888"/>
            <a:ext cx="2514600" cy="442912"/>
          </a:xfrm>
          <a:prstGeom prst="wedgeRoundRectCallout">
            <a:avLst>
              <a:gd name="adj1" fmla="val -70454"/>
              <a:gd name="adj2" fmla="val -2972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F#: T -&gt; R</a:t>
            </a:r>
          </a:p>
        </p:txBody>
      </p:sp>
      <p:sp>
        <p:nvSpPr>
          <p:cNvPr id="36875" name="AutoShape 5">
            <a:extLst>
              <a:ext uri="{FF2B5EF4-FFF2-40B4-BE49-F238E27FC236}">
                <a16:creationId xmlns:a16="http://schemas.microsoft.com/office/drawing/2014/main" id="{06474BEC-9200-D848-8C0E-824CBF6BA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5805488"/>
            <a:ext cx="2514600" cy="442912"/>
          </a:xfrm>
          <a:prstGeom prst="wedgeRoundRectCallout">
            <a:avLst>
              <a:gd name="adj1" fmla="val -70454"/>
              <a:gd name="adj2" fmla="val -32801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F#: T -&gt; unit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E8CC7E35-32E7-F041-9459-9332B887D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(Too) many functional interfaces</a:t>
            </a:r>
          </a:p>
        </p:txBody>
      </p:sp>
      <p:sp>
        <p:nvSpPr>
          <p:cNvPr id="37890" name="Slide Number Placeholder 3">
            <a:extLst>
              <a:ext uri="{FF2B5EF4-FFF2-40B4-BE49-F238E27FC236}">
                <a16:creationId xmlns:a16="http://schemas.microsoft.com/office/drawing/2014/main" id="{0A9A4CEC-C5BD-AD41-B137-96077D7ABC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E239E6CC-E5C6-8849-9EC5-0CEAA1CB4FE0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21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7891" name="Text Box 4">
            <a:extLst>
              <a:ext uri="{FF2B5EF4-FFF2-40B4-BE49-F238E27FC236}">
                <a16:creationId xmlns:a16="http://schemas.microsoft.com/office/drawing/2014/main" id="{73C7319C-0EDF-5B4B-AD50-DB4C189F3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762000"/>
            <a:ext cx="3786188" cy="9239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interface IntFunction&lt;R&gt; {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R apply(int x);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7892" name="TextBox 5">
            <a:extLst>
              <a:ext uri="{FF2B5EF4-FFF2-40B4-BE49-F238E27FC236}">
                <a16:creationId xmlns:a16="http://schemas.microsoft.com/office/drawing/2014/main" id="{BD08F9C5-7505-D048-9B5B-8C299079FE6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7817644" y="5228432"/>
            <a:ext cx="239077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Java Precisely 3</a:t>
            </a:r>
            <a:r>
              <a:rPr lang="en-US" altLang="da-DK" sz="1100" baseline="30000">
                <a:solidFill>
                  <a:schemeClr val="tx2"/>
                </a:solidFill>
              </a:rPr>
              <a:t>rd</a:t>
            </a:r>
            <a:r>
              <a:rPr lang="en-US" altLang="da-DK" sz="1100">
                <a:solidFill>
                  <a:schemeClr val="tx2"/>
                </a:solidFill>
              </a:rPr>
              <a:t> ed. page 125</a:t>
            </a:r>
          </a:p>
        </p:txBody>
      </p:sp>
      <p:sp>
        <p:nvSpPr>
          <p:cNvPr id="37893" name="AutoShape 5">
            <a:extLst>
              <a:ext uri="{FF2B5EF4-FFF2-40B4-BE49-F238E27FC236}">
                <a16:creationId xmlns:a16="http://schemas.microsoft.com/office/drawing/2014/main" id="{90840977-D1D0-FF44-8627-E84A52492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43400"/>
            <a:ext cx="2514600" cy="1123950"/>
          </a:xfrm>
          <a:prstGeom prst="wedgeRoundRectCallout">
            <a:avLst>
              <a:gd name="adj1" fmla="val -74551"/>
              <a:gd name="adj2" fmla="val -2123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Primitive-type specialized interfaces</a:t>
            </a:r>
          </a:p>
        </p:txBody>
      </p:sp>
      <p:sp>
        <p:nvSpPr>
          <p:cNvPr id="37894" name="AutoShape 5">
            <a:extLst>
              <a:ext uri="{FF2B5EF4-FFF2-40B4-BE49-F238E27FC236}">
                <a16:creationId xmlns:a16="http://schemas.microsoft.com/office/drawing/2014/main" id="{9C219894-0E32-EA49-8CBD-4382C2D78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3124200" cy="1123950"/>
          </a:xfrm>
          <a:prstGeom prst="wedgeRoundRectCallout">
            <a:avLst>
              <a:gd name="adj1" fmla="val -24269"/>
              <a:gd name="adj2" fmla="val -8982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Use instead of Function&lt;Integer,R&gt;</a:t>
            </a:r>
          </a:p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to avoid (un)boxing</a:t>
            </a:r>
          </a:p>
        </p:txBody>
      </p:sp>
      <p:pic>
        <p:nvPicPr>
          <p:cNvPr id="37895" name="Picture 1">
            <a:extLst>
              <a:ext uri="{FF2B5EF4-FFF2-40B4-BE49-F238E27FC236}">
                <a16:creationId xmlns:a16="http://schemas.microsoft.com/office/drawing/2014/main" id="{9EAC637B-E9E4-C642-B000-9A68D7B9D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762000"/>
            <a:ext cx="5011738" cy="6096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6" name="Right Brace 2">
            <a:extLst>
              <a:ext uri="{FF2B5EF4-FFF2-40B4-BE49-F238E27FC236}">
                <a16:creationId xmlns:a16="http://schemas.microsoft.com/office/drawing/2014/main" id="{C26BAE3A-B6A4-8F4A-A8E6-AF145129546A}"/>
              </a:ext>
            </a:extLst>
          </p:cNvPr>
          <p:cNvSpPr>
            <a:spLocks/>
          </p:cNvSpPr>
          <p:nvPr/>
        </p:nvSpPr>
        <p:spPr bwMode="auto">
          <a:xfrm>
            <a:off x="5181600" y="2590800"/>
            <a:ext cx="304800" cy="4114800"/>
          </a:xfrm>
          <a:prstGeom prst="rightBrace">
            <a:avLst>
              <a:gd name="adj1" fmla="val 8313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FACD5D80-F7AF-FA4E-968D-97C046F2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Primitive-type specialized interfaces for int, double, and long</a:t>
            </a:r>
          </a:p>
        </p:txBody>
      </p:sp>
      <p:sp>
        <p:nvSpPr>
          <p:cNvPr id="40962" name="Content Placeholder 2">
            <a:extLst>
              <a:ext uri="{FF2B5EF4-FFF2-40B4-BE49-F238E27FC236}">
                <a16:creationId xmlns:a16="http://schemas.microsoft.com/office/drawing/2014/main" id="{0C30D43C-9AF7-8D47-BF1A-2E4CC8EC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4343400"/>
            <a:ext cx="8915400" cy="2133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Calling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f1.apply(i)</a:t>
            </a:r>
            <a:r>
              <a:rPr lang="en-US" altLang="da-DK">
                <a:ea typeface="ＭＳ Ｐゴシック" panose="020B0600070205080204" pitchFamily="34" charset="-128"/>
              </a:rPr>
              <a:t> will </a:t>
            </a:r>
            <a:r>
              <a:rPr lang="en-US" altLang="da-DK" i="1">
                <a:ea typeface="ＭＳ Ｐゴシック" panose="020B0600070205080204" pitchFamily="34" charset="-128"/>
              </a:rPr>
              <a:t>box</a:t>
            </a:r>
            <a:r>
              <a:rPr lang="en-US" altLang="da-DK">
                <a:ea typeface="ＭＳ Ｐゴシック" panose="020B0600070205080204" pitchFamily="34" charset="-128"/>
              </a:rPr>
              <a:t>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i</a:t>
            </a:r>
            <a:r>
              <a:rPr lang="en-US" altLang="da-DK">
                <a:ea typeface="ＭＳ Ｐゴシック" panose="020B0600070205080204" pitchFamily="34" charset="-128"/>
              </a:rPr>
              <a:t> as Integer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Allocating object in heap, takes time and memory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Calling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f2.apply(i)</a:t>
            </a:r>
            <a:r>
              <a:rPr lang="en-US" altLang="da-DK">
                <a:ea typeface="ＭＳ Ｐゴシック" panose="020B0600070205080204" pitchFamily="34" charset="-128"/>
              </a:rPr>
              <a:t> avoids boxing, is faster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Purely a matter of performance</a:t>
            </a: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8E56C2EC-380F-0747-A019-7BB1A8323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BA61676-FACB-9448-927A-29F5155EDE62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22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8916" name="Text Box 4">
            <a:extLst>
              <a:ext uri="{FF2B5EF4-FFF2-40B4-BE49-F238E27FC236}">
                <a16:creationId xmlns:a16="http://schemas.microsoft.com/office/drawing/2014/main" id="{8246EFB7-04AC-E84A-860E-EC2BF0230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209800"/>
            <a:ext cx="41910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interface IntFunction&lt;R&gt;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R apply(int x);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7" name="Text Box 4">
            <a:extLst>
              <a:ext uri="{FF2B5EF4-FFF2-40B4-BE49-F238E27FC236}">
                <a16:creationId xmlns:a16="http://schemas.microsoft.com/office/drawing/2014/main" id="{478E14BF-228A-7C49-9C06-9E6219E788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66800"/>
            <a:ext cx="4191000" cy="1016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interface Function&lt;T,R&gt;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R apply(T x);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8918" name="AutoShape 5">
            <a:extLst>
              <a:ext uri="{FF2B5EF4-FFF2-40B4-BE49-F238E27FC236}">
                <a16:creationId xmlns:a16="http://schemas.microsoft.com/office/drawing/2014/main" id="{5A0BC633-82B7-394F-982E-45B241F2C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76400"/>
            <a:ext cx="1143000" cy="919163"/>
          </a:xfrm>
          <a:prstGeom prst="wedgeRoundRectCallout">
            <a:avLst>
              <a:gd name="adj1" fmla="val -94755"/>
              <a:gd name="adj2" fmla="val 4024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400">
                <a:solidFill>
                  <a:schemeClr val="tx1"/>
                </a:solidFill>
              </a:rPr>
              <a:t>Why both?</a:t>
            </a:r>
          </a:p>
        </p:txBody>
      </p:sp>
      <p:sp>
        <p:nvSpPr>
          <p:cNvPr id="38919" name="Text Box 4">
            <a:extLst>
              <a:ext uri="{FF2B5EF4-FFF2-40B4-BE49-F238E27FC236}">
                <a16:creationId xmlns:a16="http://schemas.microsoft.com/office/drawing/2014/main" id="{6BB120CE-AEFC-4440-A694-F06A90E95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429000"/>
            <a:ext cx="87630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Function&lt;Integer,String&gt; f1 = i -&gt; "#" + i;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IntFunction&lt;String&gt; f2 = i -&gt; "#" + i;</a:t>
            </a:r>
          </a:p>
        </p:txBody>
      </p:sp>
      <p:sp>
        <p:nvSpPr>
          <p:cNvPr id="38920" name="AutoShape 5">
            <a:extLst>
              <a:ext uri="{FF2B5EF4-FFF2-40B4-BE49-F238E27FC236}">
                <a16:creationId xmlns:a16="http://schemas.microsoft.com/office/drawing/2014/main" id="{8899464D-5C4B-3A42-BCC5-886622E8D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1676400"/>
            <a:ext cx="1143000" cy="919163"/>
          </a:xfrm>
          <a:prstGeom prst="wedgeRoundRectCallout">
            <a:avLst>
              <a:gd name="adj1" fmla="val -98833"/>
              <a:gd name="adj2" fmla="val -4338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400">
                <a:solidFill>
                  <a:schemeClr val="tx1"/>
                </a:solidFill>
              </a:rPr>
              <a:t>Why both?</a:t>
            </a:r>
          </a:p>
        </p:txBody>
      </p:sp>
      <p:sp>
        <p:nvSpPr>
          <p:cNvPr id="38921" name="AutoShape 5">
            <a:extLst>
              <a:ext uri="{FF2B5EF4-FFF2-40B4-BE49-F238E27FC236}">
                <a16:creationId xmlns:a16="http://schemas.microsoft.com/office/drawing/2014/main" id="{2A533C3D-74FB-5149-9986-1FFEA18A36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743200"/>
            <a:ext cx="3276600" cy="511175"/>
          </a:xfrm>
          <a:prstGeom prst="wedgeRoundRectCallout">
            <a:avLst>
              <a:gd name="adj1" fmla="val -33046"/>
              <a:gd name="adj2" fmla="val 8206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400">
                <a:solidFill>
                  <a:schemeClr val="tx1"/>
                </a:solidFill>
              </a:rPr>
              <a:t>What difference?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4">
            <a:extLst>
              <a:ext uri="{FF2B5EF4-FFF2-40B4-BE49-F238E27FC236}">
                <a16:creationId xmlns:a16="http://schemas.microsoft.com/office/drawing/2014/main" id="{91A65E32-1227-9B40-84C8-196F18389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995738"/>
            <a:ext cx="8763000" cy="28622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private static String less100(long n)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 n&lt;20 ? ones[(int)n]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: tens[(int)n/10-2] + "-” + ones[(int)n%10]);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LongFunction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&lt;String&gt; less(long limit, String unit,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        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LongFunction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&lt;String&gt; conv)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return n -&gt; n&lt;limit ?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conv.apply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(n)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: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conv.apply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(n/limit) + " " + unit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+ " ” +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conv.apply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n%limit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9938" name="Title 1">
            <a:extLst>
              <a:ext uri="{FF2B5EF4-FFF2-40B4-BE49-F238E27FC236}">
                <a16:creationId xmlns:a16="http://schemas.microsoft.com/office/drawing/2014/main" id="{BE8EFC5D-0539-8A44-AA2B-4B1212FF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Functions that return functions</a:t>
            </a:r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88EF72F-9C5D-7C47-96C2-6D77E54FF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762000"/>
            <a:ext cx="9144000" cy="3233738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Conversion of n to English numeral, cases</a:t>
            </a:r>
          </a:p>
          <a:p>
            <a:pPr marL="457200" lvl="1" indent="0">
              <a:buFontTx/>
              <a:buNone/>
            </a:pPr>
            <a:r>
              <a:rPr lang="en-US" altLang="da-DK" dirty="0">
                <a:ea typeface="ＭＳ Ｐゴシック" panose="020B0600070205080204" pitchFamily="34" charset="-128"/>
              </a:rPr>
              <a:t>n &lt; 20 : one, two, ..., nineteen</a:t>
            </a:r>
          </a:p>
          <a:p>
            <a:pPr marL="457200" lvl="1" indent="0">
              <a:buFontTx/>
              <a:buNone/>
            </a:pPr>
            <a:r>
              <a:rPr lang="en-US" altLang="da-DK" dirty="0">
                <a:ea typeface="ＭＳ Ｐゴシック" panose="020B0600070205080204" pitchFamily="34" charset="-128"/>
              </a:rPr>
              <a:t>n &lt; 100: twenty-three, ...</a:t>
            </a:r>
          </a:p>
          <a:p>
            <a:pPr marL="457200" lvl="1" indent="0">
              <a:buFontTx/>
              <a:buNone/>
            </a:pPr>
            <a:r>
              <a:rPr lang="en-US" altLang="da-DK" dirty="0">
                <a:ea typeface="ＭＳ Ｐゴシック" panose="020B0600070205080204" pitchFamily="34" charset="-128"/>
              </a:rPr>
              <a:t>n &gt;= 100: two hundred forty-three, ...</a:t>
            </a:r>
          </a:p>
          <a:p>
            <a:pPr marL="457200" lvl="1" indent="0">
              <a:buFontTx/>
              <a:buNone/>
            </a:pPr>
            <a:r>
              <a:rPr lang="en-US" altLang="da-DK" dirty="0">
                <a:ea typeface="ＭＳ Ｐゴシック" panose="020B0600070205080204" pitchFamily="34" charset="-128"/>
              </a:rPr>
              <a:t>n &gt;= 1000: three thousand two hundred forty-three...</a:t>
            </a:r>
          </a:p>
          <a:p>
            <a:pPr marL="457200" lvl="1" indent="0">
              <a:buFontTx/>
              <a:buNone/>
            </a:pPr>
            <a:r>
              <a:rPr lang="en-US" altLang="da-DK" dirty="0">
                <a:ea typeface="ＭＳ Ｐゴシック" panose="020B0600070205080204" pitchFamily="34" charset="-128"/>
              </a:rPr>
              <a:t>n &gt;= 1 million: ... </a:t>
            </a:r>
          </a:p>
          <a:p>
            <a:pPr marL="457200" lvl="1" indent="0">
              <a:buFontTx/>
              <a:buNone/>
            </a:pPr>
            <a:r>
              <a:rPr lang="en-US" altLang="da-DK" dirty="0">
                <a:ea typeface="ＭＳ Ｐゴシック" panose="020B0600070205080204" pitchFamily="34" charset="-128"/>
              </a:rPr>
              <a:t>n &gt;= 1 billion: ...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2E66AC7C-0E09-B547-A471-179CE1EF9E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7DDC289-FA44-3143-AACB-7A2E59EE6292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23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39941" name="TextBox 5">
            <a:extLst>
              <a:ext uri="{FF2B5EF4-FFF2-40B4-BE49-F238E27FC236}">
                <a16:creationId xmlns:a16="http://schemas.microsoft.com/office/drawing/2014/main" id="{18B45237-F5B8-5845-A992-AAEF17D797D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3418" y="4612482"/>
            <a:ext cx="1408113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Example158.java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DF93FF7E-F783-E440-8C70-3643C44A1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114800"/>
            <a:ext cx="2438400" cy="442913"/>
          </a:xfrm>
          <a:prstGeom prst="wedgeRoundRectCallout">
            <a:avLst>
              <a:gd name="adj1" fmla="val -65958"/>
              <a:gd name="adj2" fmla="val -2437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Convert n &lt; 100</a:t>
            </a:r>
          </a:p>
        </p:txBody>
      </p:sp>
      <p:sp>
        <p:nvSpPr>
          <p:cNvPr id="39943" name="Rectangle 1">
            <a:extLst>
              <a:ext uri="{FF2B5EF4-FFF2-40B4-BE49-F238E27FC236}">
                <a16:creationId xmlns:a16="http://schemas.microsoft.com/office/drawing/2014/main" id="{8C3CE4E5-4637-C440-98B0-94A0331A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8686800" cy="1676400"/>
          </a:xfrm>
          <a:prstGeom prst="rect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E9E7D74C-62A6-BE43-B3AD-90B7A96A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1524000"/>
            <a:ext cx="2438400" cy="442913"/>
          </a:xfrm>
          <a:prstGeom prst="wedgeRoundRectCallout">
            <a:avLst>
              <a:gd name="adj1" fmla="val -29685"/>
              <a:gd name="adj2" fmla="val 10114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Same pattern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4">
            <a:extLst>
              <a:ext uri="{FF2B5EF4-FFF2-40B4-BE49-F238E27FC236}">
                <a16:creationId xmlns:a16="http://schemas.microsoft.com/office/drawing/2014/main" id="{37C389F0-C533-FD44-817E-BC3E57B0C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447800"/>
            <a:ext cx="9144000" cy="14779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static final LongFunction&lt;String&gt;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less1K = less(          100, "hundred",  Example158::less100),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less1M = less(        1_000, "thousand", less1K),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less1B = less(    1_000_000, "million",  less1M),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less1G = less(1_000_000_000, "billion",  less1B);</a:t>
            </a:r>
          </a:p>
        </p:txBody>
      </p:sp>
      <p:sp>
        <p:nvSpPr>
          <p:cNvPr id="40962" name="Title 1">
            <a:extLst>
              <a:ext uri="{FF2B5EF4-FFF2-40B4-BE49-F238E27FC236}">
                <a16:creationId xmlns:a16="http://schemas.microsoft.com/office/drawing/2014/main" id="{C435FC8D-E5FD-4749-96A2-FA9836593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Functions that return functions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6CFAA07F-A0E3-5A4B-98F7-6B3A4549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Using the general higher-order function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Converting to English numerals:</a:t>
            </a:r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A2078771-FF09-3F41-A1EA-95D849ED1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834FC1FC-8B01-974F-A41F-2578C707AF88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24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40965" name="Text Box 4">
            <a:extLst>
              <a:ext uri="{FF2B5EF4-FFF2-40B4-BE49-F238E27FC236}">
                <a16:creationId xmlns:a16="http://schemas.microsoft.com/office/drawing/2014/main" id="{00588518-76C1-A146-ADFD-892DB1518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429000"/>
            <a:ext cx="91440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String toEnglish(long n) {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return n==0 ? "zero" : n&lt;0 ? "minus " + less1G.apply(-n)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     : less1G.apply(n);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} </a:t>
            </a:r>
          </a:p>
        </p:txBody>
      </p:sp>
      <p:sp>
        <p:nvSpPr>
          <p:cNvPr id="40966" name="TextBox 5">
            <a:extLst>
              <a:ext uri="{FF2B5EF4-FFF2-40B4-BE49-F238E27FC236}">
                <a16:creationId xmlns:a16="http://schemas.microsoft.com/office/drawing/2014/main" id="{3506F8FD-243E-0540-954A-7B04544E725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5" y="2097088"/>
            <a:ext cx="14081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Example158.java</a:t>
            </a:r>
          </a:p>
        </p:txBody>
      </p:sp>
      <p:sp>
        <p:nvSpPr>
          <p:cNvPr id="40967" name="AutoShape 5">
            <a:extLst>
              <a:ext uri="{FF2B5EF4-FFF2-40B4-BE49-F238E27FC236}">
                <a16:creationId xmlns:a16="http://schemas.microsoft.com/office/drawing/2014/main" id="{A65695C9-4DC0-7244-81D5-6B7D82471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953000"/>
            <a:ext cx="3505200" cy="442913"/>
          </a:xfrm>
          <a:prstGeom prst="wedgeRoundRectCallout">
            <a:avLst>
              <a:gd name="adj1" fmla="val -17060"/>
              <a:gd name="adj2" fmla="val 9858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b="1">
                <a:solidFill>
                  <a:schemeClr val="tx1"/>
                </a:solidFill>
                <a:latin typeface="Courier" pitchFamily="2" charset="0"/>
              </a:rPr>
              <a:t>toEnglish(2147483647)</a:t>
            </a:r>
          </a:p>
        </p:txBody>
      </p:sp>
      <p:sp>
        <p:nvSpPr>
          <p:cNvPr id="40968" name="Text Box 4">
            <a:extLst>
              <a:ext uri="{FF2B5EF4-FFF2-40B4-BE49-F238E27FC236}">
                <a16:creationId xmlns:a16="http://schemas.microsoft.com/office/drawing/2014/main" id="{76A67BE1-3A95-0F49-8B63-6CCD52590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678488"/>
            <a:ext cx="8218488" cy="646112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bg1"/>
                </a:solidFill>
                <a:latin typeface="Courier New" panose="02070309020205020404" pitchFamily="49" charset="0"/>
              </a:rPr>
              <a:t>two billion one hundred forty-seven million </a:t>
            </a:r>
          </a:p>
          <a:p>
            <a:pPr eaLnBrk="1" hangingPunct="1"/>
            <a:r>
              <a:rPr lang="en-US" altLang="da-DK" sz="1800" b="1">
                <a:solidFill>
                  <a:schemeClr val="bg1"/>
                </a:solidFill>
                <a:latin typeface="Courier New" panose="02070309020205020404" pitchFamily="49" charset="0"/>
              </a:rPr>
              <a:t>four hundred eighty-three thousand six hundred forty-seven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8C53F91C-DACB-3D49-89F2-73A18F1E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Streams for bulk data</a:t>
            </a:r>
          </a:p>
        </p:txBody>
      </p:sp>
      <p:sp>
        <p:nvSpPr>
          <p:cNvPr id="41986" name="Content Placeholder 2">
            <a:extLst>
              <a:ext uri="{FF2B5EF4-FFF2-40B4-BE49-F238E27FC236}">
                <a16:creationId xmlns:a16="http://schemas.microsoft.com/office/drawing/2014/main" id="{8E8727B2-525F-1D4A-B1C3-4E6AE312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Stream&lt;T&gt; is a finite or infinite sequence of T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Possibly lazily generated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Possibly parallel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Stream methods</a:t>
            </a:r>
          </a:p>
          <a:p>
            <a:pPr lvl="1"/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map</a:t>
            </a:r>
            <a:r>
              <a:rPr lang="en-US" altLang="da-DK" dirty="0">
                <a:ea typeface="ＭＳ Ｐゴシック" panose="020B0600070205080204" pitchFamily="34" charset="-128"/>
              </a:rPr>
              <a:t>, </a:t>
            </a:r>
            <a:r>
              <a:rPr lang="en-US" altLang="da-DK" b="1" dirty="0" err="1">
                <a:latin typeface="Courier" pitchFamily="2" charset="0"/>
                <a:ea typeface="ＭＳ Ｐゴシック" panose="020B0600070205080204" pitchFamily="34" charset="-128"/>
              </a:rPr>
              <a:t>flatMap</a:t>
            </a:r>
            <a:r>
              <a:rPr lang="en-US" altLang="da-DK" dirty="0">
                <a:ea typeface="ＭＳ Ｐゴシック" panose="020B0600070205080204" pitchFamily="34" charset="-128"/>
              </a:rPr>
              <a:t>,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reduce</a:t>
            </a:r>
            <a:r>
              <a:rPr lang="en-US" altLang="da-DK" dirty="0">
                <a:ea typeface="ＭＳ Ｐゴシック" panose="020B0600070205080204" pitchFamily="34" charset="-128"/>
              </a:rPr>
              <a:t>, </a:t>
            </a:r>
            <a:r>
              <a:rPr lang="en-US" altLang="da-DK" b="1" dirty="0">
                <a:latin typeface="Courier" pitchFamily="2" charset="0"/>
                <a:ea typeface="ＭＳ Ｐゴシック" panose="020B0600070205080204" pitchFamily="34" charset="-128"/>
              </a:rPr>
              <a:t>filter</a:t>
            </a:r>
            <a:r>
              <a:rPr lang="en-US" altLang="da-DK" dirty="0">
                <a:ea typeface="ＭＳ Ｐゴシック" panose="020B0600070205080204" pitchFamily="34" charset="-128"/>
              </a:rPr>
              <a:t>, ...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These take functions as arguments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Can be combined into pipelines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Java optimizes (and parallelizes) the pipelines well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Similar to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Iterators, but very different implementation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.NET </a:t>
            </a:r>
            <a:r>
              <a:rPr lang="en-US" altLang="da-DK" dirty="0" err="1">
                <a:ea typeface="ＭＳ Ｐゴシック" panose="020B0600070205080204" pitchFamily="34" charset="-128"/>
              </a:rPr>
              <a:t>Linq</a:t>
            </a:r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41987" name="Slide Number Placeholder 3">
            <a:extLst>
              <a:ext uri="{FF2B5EF4-FFF2-40B4-BE49-F238E27FC236}">
                <a16:creationId xmlns:a16="http://schemas.microsoft.com/office/drawing/2014/main" id="{E2F139D9-2898-854E-8B6F-64BA91B2E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E1380DA-35B2-5745-B094-79172B0E2FFE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25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E5FF56A-BE1C-AB43-896B-EEB018F39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Some stream operations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04414FDF-A3EB-C74A-9A61-04BBADB0D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Stream&lt;Integer&gt; s =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Stream.of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(2, 3, 5)</a:t>
            </a:r>
          </a:p>
          <a:p>
            <a:pPr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s.filter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(p)</a:t>
            </a:r>
            <a:r>
              <a:rPr lang="en-US" dirty="0">
                <a:ea typeface="ＭＳ Ｐゴシック" charset="0"/>
                <a:cs typeface="ＭＳ Ｐゴシック" charset="0"/>
              </a:rPr>
              <a:t> = the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x</a:t>
            </a:r>
            <a:r>
              <a:rPr lang="en-US" dirty="0">
                <a:ea typeface="ＭＳ Ｐゴシック" charset="0"/>
                <a:cs typeface="ＭＳ Ｐゴシック" charset="0"/>
              </a:rPr>
              <a:t> where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p.test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(x)</a:t>
            </a:r>
            <a:r>
              <a:rPr lang="en-US" dirty="0">
                <a:ea typeface="ＭＳ Ｐゴシック" charset="0"/>
                <a:cs typeface="ＭＳ Ｐゴシック" charset="0"/>
              </a:rPr>
              <a:t> holds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solidFill>
                  <a:schemeClr val="bg2"/>
                </a:solidFill>
                <a:latin typeface="Courier"/>
                <a:ea typeface="ＭＳ Ｐゴシック" charset="0"/>
                <a:cs typeface="Courier"/>
              </a:rPr>
              <a:t>s.filter</a:t>
            </a:r>
            <a:r>
              <a:rPr lang="en-US" b="1" dirty="0">
                <a:solidFill>
                  <a:schemeClr val="bg2"/>
                </a:solidFill>
                <a:latin typeface="Courier"/>
                <a:ea typeface="ＭＳ Ｐゴシック" charset="0"/>
                <a:cs typeface="Courier"/>
              </a:rPr>
              <a:t>(x -&gt; x%2==0)</a:t>
            </a:r>
            <a:r>
              <a:rPr lang="en-US" dirty="0">
                <a:solidFill>
                  <a:schemeClr val="bg2"/>
                </a:solidFill>
                <a:ea typeface="ＭＳ Ｐゴシック" charset="0"/>
                <a:cs typeface="ＭＳ Ｐゴシック" charset="0"/>
              </a:rPr>
              <a:t> gives 2</a:t>
            </a:r>
          </a:p>
          <a:p>
            <a:pPr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s.map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(f)</a:t>
            </a:r>
            <a:r>
              <a:rPr lang="en-US" dirty="0">
                <a:ea typeface="ＭＳ Ｐゴシック" charset="0"/>
                <a:cs typeface="ＭＳ Ｐゴシック" charset="0"/>
              </a:rPr>
              <a:t> = results of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f.apply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(x) </a:t>
            </a:r>
            <a:r>
              <a:rPr lang="en-US" dirty="0">
                <a:ea typeface="ＭＳ Ｐゴシック" charset="0"/>
                <a:cs typeface="ＭＳ Ｐゴシック" charset="0"/>
              </a:rPr>
              <a:t>for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x</a:t>
            </a:r>
            <a:r>
              <a:rPr lang="en-US" dirty="0">
                <a:ea typeface="ＭＳ Ｐゴシック" charset="0"/>
                <a:cs typeface="ＭＳ Ｐゴシック" charset="0"/>
              </a:rPr>
              <a:t> in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s.map</a:t>
            </a:r>
            <a:r>
              <a:rPr lang="en-US" b="1" dirty="0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(x -&gt; 3*x)</a:t>
            </a:r>
            <a:r>
              <a:rPr lang="en-US" dirty="0">
                <a:solidFill>
                  <a:srgbClr val="808080"/>
                </a:solidFill>
                <a:ea typeface="ＭＳ Ｐゴシック" charset="0"/>
                <a:cs typeface="ＭＳ Ｐゴシック" charset="0"/>
              </a:rPr>
              <a:t> gives 6, 9, 15</a:t>
            </a:r>
            <a:endParaRPr lang="en-US" b="1" dirty="0">
              <a:solidFill>
                <a:srgbClr val="808080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s.flatMap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(f)</a:t>
            </a:r>
            <a:r>
              <a:rPr lang="en-US" dirty="0">
                <a:ea typeface="ＭＳ Ｐゴシック" charset="0"/>
                <a:cs typeface="ＭＳ Ｐゴシック" charset="0"/>
              </a:rPr>
              <a:t> = a flattening of the streams created by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f.apply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(x)</a:t>
            </a:r>
            <a:r>
              <a:rPr lang="en-US" dirty="0">
                <a:ea typeface="ＭＳ Ｐゴシック" charset="0"/>
                <a:cs typeface="ＭＳ Ｐゴシック" charset="0"/>
              </a:rPr>
              <a:t> for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x</a:t>
            </a:r>
            <a:r>
              <a:rPr lang="en-US" dirty="0">
                <a:ea typeface="ＭＳ Ｐゴシック" charset="0"/>
                <a:cs typeface="ＭＳ Ｐゴシック" charset="0"/>
              </a:rPr>
              <a:t> in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s.flatMap</a:t>
            </a:r>
            <a:r>
              <a:rPr lang="en-US" b="1" dirty="0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(x -&gt; </a:t>
            </a:r>
            <a:r>
              <a:rPr lang="en-US" b="1" dirty="0" err="1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Stream.of</a:t>
            </a:r>
            <a:r>
              <a:rPr lang="en-US" b="1" dirty="0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(x,x+1))</a:t>
            </a:r>
            <a:r>
              <a:rPr lang="en-US" dirty="0">
                <a:solidFill>
                  <a:srgbClr val="808080"/>
                </a:solidFill>
                <a:ea typeface="ＭＳ Ｐゴシック" charset="0"/>
                <a:cs typeface="ＭＳ Ｐゴシック" charset="0"/>
              </a:rPr>
              <a:t> gives 2,3,3,4,5,6</a:t>
            </a:r>
            <a:endParaRPr lang="en-US" b="1" dirty="0">
              <a:solidFill>
                <a:srgbClr val="808080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s.findAny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()</a:t>
            </a:r>
            <a:r>
              <a:rPr lang="en-US" dirty="0">
                <a:ea typeface="ＭＳ Ｐゴシック" charset="0"/>
                <a:cs typeface="ＭＳ Ｐゴシック" charset="0"/>
              </a:rPr>
              <a:t> = some element of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s</a:t>
            </a:r>
            <a:r>
              <a:rPr lang="en-US" dirty="0">
                <a:ea typeface="ＭＳ Ｐゴシック" charset="0"/>
                <a:cs typeface="ＭＳ Ｐゴシック" charset="0"/>
              </a:rPr>
              <a:t>, if any, or else the absent Option&lt;T&gt; value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s.findAny</a:t>
            </a:r>
            <a:r>
              <a:rPr lang="en-US" b="1" dirty="0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()</a:t>
            </a:r>
            <a:r>
              <a:rPr lang="en-US" dirty="0">
                <a:solidFill>
                  <a:srgbClr val="808080"/>
                </a:solidFill>
                <a:ea typeface="ＭＳ Ｐゴシック" charset="0"/>
                <a:cs typeface="ＭＳ Ｐゴシック" charset="0"/>
              </a:rPr>
              <a:t> gives 2 or 3 or 5</a:t>
            </a:r>
          </a:p>
          <a:p>
            <a:pPr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s.reduce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(x0, op)</a:t>
            </a:r>
            <a:r>
              <a:rPr lang="en-US" dirty="0">
                <a:ea typeface="ＭＳ Ｐゴシック" charset="0"/>
                <a:cs typeface="ＭＳ Ｐゴシック" charset="0"/>
              </a:rPr>
              <a:t> =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x0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/>
              </a:rPr>
              <a:t>s0...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/>
              </a:rPr>
              <a:t>sn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 if we write 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/>
              </a:rPr>
              <a:t>op.apply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/>
              </a:rPr>
              <a:t>(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/>
              </a:rPr>
              <a:t>x,y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/>
              </a:rPr>
              <a:t>)</a:t>
            </a:r>
            <a:r>
              <a:rPr lang="en-US" dirty="0">
                <a:ea typeface="ＭＳ Ｐゴシック" charset="0"/>
                <a:cs typeface="ＭＳ Ｐゴシック" charset="0"/>
                <a:sym typeface="Wingdings"/>
              </a:rPr>
              <a:t> as  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/>
              </a:rPr>
              <a:t>xy</a:t>
            </a:r>
            <a:endParaRPr lang="en-US" b="1" dirty="0">
              <a:latin typeface="Courier"/>
              <a:ea typeface="ＭＳ Ｐゴシック" charset="0"/>
              <a:cs typeface="Courier"/>
              <a:sym typeface="Wingdings"/>
            </a:endParaRP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s.reduce</a:t>
            </a:r>
            <a:r>
              <a:rPr lang="en-US" b="1" dirty="0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(1, (</a:t>
            </a:r>
            <a:r>
              <a:rPr lang="en-US" b="1" dirty="0" err="1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x,y</a:t>
            </a:r>
            <a:r>
              <a:rPr lang="en-US" b="1" dirty="0">
                <a:solidFill>
                  <a:srgbClr val="808080"/>
                </a:solidFill>
                <a:latin typeface="Courier"/>
                <a:ea typeface="ＭＳ Ｐゴシック" charset="0"/>
                <a:cs typeface="Courier"/>
              </a:rPr>
              <a:t>)-&gt;x*y)</a:t>
            </a:r>
            <a:r>
              <a:rPr lang="en-US" dirty="0">
                <a:solidFill>
                  <a:srgbClr val="808080"/>
                </a:solidFill>
                <a:ea typeface="ＭＳ Ｐゴシック" charset="0"/>
                <a:cs typeface="ＭＳ Ｐゴシック" charset="0"/>
              </a:rPr>
              <a:t> gives 1*2*3*5 = 30</a:t>
            </a: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14F5B5FA-A9B4-784E-BA7E-A230FCB1AE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29748A7-4EF2-6A49-ACC4-3AF58B283134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26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4C84E9C2-63EA-4347-8E53-458213904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Similar functions are everywhere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1F8F7-B483-5243-8AE4-B253395B7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Java stream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map</a:t>
            </a:r>
            <a:r>
              <a:rPr lang="en-US" dirty="0">
                <a:ea typeface="ＭＳ Ｐゴシック" charset="0"/>
                <a:cs typeface="ＭＳ Ｐゴシック" charset="0"/>
              </a:rPr>
              <a:t> is called </a:t>
            </a:r>
          </a:p>
          <a:p>
            <a:pPr lvl="1"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map</a:t>
            </a:r>
            <a:r>
              <a:rPr lang="en-US" dirty="0">
                <a:ea typeface="ＭＳ Ｐゴシック" charset="0"/>
                <a:cs typeface="ＭＳ Ｐゴシック" charset="0"/>
              </a:rPr>
              <a:t> in Haskell, Scala, F#, Clojure, Python</a:t>
            </a:r>
          </a:p>
          <a:p>
            <a:pPr lvl="1"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Select</a:t>
            </a:r>
            <a:r>
              <a:rPr lang="en-US" dirty="0">
                <a:ea typeface="ＭＳ Ｐゴシック" charset="0"/>
                <a:cs typeface="ＭＳ Ｐゴシック" charset="0"/>
              </a:rPr>
              <a:t> in C#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Java stream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flatMap</a:t>
            </a:r>
            <a:r>
              <a:rPr lang="en-US" dirty="0">
                <a:ea typeface="ＭＳ Ｐゴシック" charset="0"/>
                <a:cs typeface="ＭＳ Ｐゴシック" charset="0"/>
              </a:rPr>
              <a:t> is called </a:t>
            </a:r>
          </a:p>
          <a:p>
            <a:pPr lvl="1"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flatMap</a:t>
            </a:r>
            <a:r>
              <a:rPr lang="en-US" dirty="0">
                <a:ea typeface="ＭＳ Ｐゴシック" charset="0"/>
                <a:cs typeface="ＭＳ Ｐゴシック" charset="0"/>
              </a:rPr>
              <a:t> in Haskell,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Scala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collect</a:t>
            </a:r>
            <a:r>
              <a:rPr lang="en-US" dirty="0">
                <a:ea typeface="ＭＳ Ｐゴシック" charset="0"/>
                <a:cs typeface="ＭＳ Ｐゴシック" charset="0"/>
              </a:rPr>
              <a:t> in F#</a:t>
            </a:r>
          </a:p>
          <a:p>
            <a:pPr lvl="1"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SelectMany</a:t>
            </a:r>
            <a:r>
              <a:rPr lang="en-US" dirty="0">
                <a:ea typeface="ＭＳ Ｐゴシック" charset="0"/>
                <a:cs typeface="ＭＳ Ｐゴシック" charset="0"/>
              </a:rPr>
              <a:t> in C#</a:t>
            </a:r>
          </a:p>
          <a:p>
            <a:pPr lvl="1"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mapcat</a:t>
            </a:r>
            <a:r>
              <a:rPr lang="en-US" dirty="0">
                <a:ea typeface="ＭＳ Ｐゴシック" charset="0"/>
                <a:cs typeface="ＭＳ Ｐゴシック" charset="0"/>
              </a:rPr>
              <a:t> in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Clojure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Java 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reduce</a:t>
            </a:r>
            <a:r>
              <a:rPr lang="en-US" dirty="0">
                <a:ea typeface="ＭＳ Ｐゴシック" charset="0"/>
                <a:cs typeface="ＭＳ Ｐゴシック" charset="0"/>
              </a:rPr>
              <a:t> is a special (assoc. op.) case of</a:t>
            </a:r>
          </a:p>
          <a:p>
            <a:pPr lvl="1"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foldl</a:t>
            </a:r>
            <a:r>
              <a:rPr lang="en-US" dirty="0">
                <a:ea typeface="ＭＳ Ｐゴシック" charset="0"/>
                <a:cs typeface="ＭＳ Ｐゴシック" charset="0"/>
              </a:rPr>
              <a:t> in Haskell</a:t>
            </a:r>
          </a:p>
          <a:p>
            <a:pPr lvl="1"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foldLeft</a:t>
            </a:r>
            <a:r>
              <a:rPr lang="en-US" dirty="0">
                <a:ea typeface="ＭＳ Ｐゴシック" charset="0"/>
                <a:cs typeface="ＭＳ Ｐゴシック" charset="0"/>
              </a:rPr>
              <a:t> in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Scala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fold</a:t>
            </a:r>
            <a:r>
              <a:rPr lang="en-US" dirty="0">
                <a:ea typeface="ＭＳ Ｐゴシック" charset="0"/>
                <a:cs typeface="ＭＳ Ｐゴシック" charset="0"/>
              </a:rPr>
              <a:t> in F#</a:t>
            </a:r>
          </a:p>
          <a:p>
            <a:pPr lvl="1"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Aggregate</a:t>
            </a:r>
            <a:r>
              <a:rPr lang="en-US" dirty="0">
                <a:ea typeface="ＭＳ Ｐゴシック" charset="0"/>
                <a:cs typeface="ＭＳ Ｐゴシック" charset="0"/>
              </a:rPr>
              <a:t> in C#</a:t>
            </a:r>
            <a:endParaRPr lang="en-US" dirty="0">
              <a:cs typeface="ＭＳ Ｐゴシック" charset="0"/>
            </a:endParaRPr>
          </a:p>
          <a:p>
            <a:pPr lvl="1"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reduce</a:t>
            </a:r>
            <a:r>
              <a:rPr lang="en-US" dirty="0">
                <a:ea typeface="ＭＳ Ｐゴシック" charset="0"/>
                <a:cs typeface="ＭＳ Ｐゴシック" charset="0"/>
              </a:rPr>
              <a:t> in Clojure, Python</a:t>
            </a:r>
          </a:p>
        </p:txBody>
      </p:sp>
      <p:sp>
        <p:nvSpPr>
          <p:cNvPr id="44035" name="Slide Number Placeholder 3">
            <a:extLst>
              <a:ext uri="{FF2B5EF4-FFF2-40B4-BE49-F238E27FC236}">
                <a16:creationId xmlns:a16="http://schemas.microsoft.com/office/drawing/2014/main" id="{D4C58DAA-B8DF-F547-BC18-410AF06D29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39ED061-B973-E04E-9113-A3B356EA23D0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27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71385C00-A007-9C42-B120-782F3926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Counting primes on Java 8 streams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90096B24-7C25-4E4A-BD50-871074BE0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Our old standard Java for loop:</a:t>
            </a: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da-DK">
                <a:ea typeface="ＭＳ Ｐゴシック" panose="020B0600070205080204" pitchFamily="34" charset="-128"/>
              </a:rPr>
              <a:t>Sequential Java 8 stream: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da-DK">
                <a:ea typeface="ＭＳ Ｐゴシック" panose="020B0600070205080204" pitchFamily="34" charset="-128"/>
              </a:rPr>
              <a:t>Parallel Java 8 stream:</a:t>
            </a:r>
          </a:p>
          <a:p>
            <a:endParaRPr lang="en-US" altLang="da-DK">
              <a:ea typeface="ＭＳ Ｐゴシック" panose="020B0600070205080204" pitchFamily="34" charset="-128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6600A647-6722-B245-B372-A511CC574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41239B46-48E9-D743-8E64-6F00D345C092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28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id="{06595579-0678-FF42-B1ED-A8EF8A30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096963"/>
            <a:ext cx="5172075" cy="15700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int count = 0;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for (int i=0; i&lt;range; i++)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  if (isPrime(i)) 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    count++;</a:t>
            </a:r>
          </a:p>
        </p:txBody>
      </p:sp>
      <p:sp>
        <p:nvSpPr>
          <p:cNvPr id="45061" name="Text Box 4">
            <a:extLst>
              <a:ext uri="{FF2B5EF4-FFF2-40B4-BE49-F238E27FC236}">
                <a16:creationId xmlns:a16="http://schemas.microsoft.com/office/drawing/2014/main" id="{6564E69F-DED9-4C44-B139-6D51898B5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00400"/>
            <a:ext cx="4802188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IntStream.range(0, range)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.filter(i -&gt; isPrime(i))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.count()</a:t>
            </a:r>
          </a:p>
        </p:txBody>
      </p:sp>
      <p:sp>
        <p:nvSpPr>
          <p:cNvPr id="45062" name="Text Box 4">
            <a:extLst>
              <a:ext uri="{FF2B5EF4-FFF2-40B4-BE49-F238E27FC236}">
                <a16:creationId xmlns:a16="http://schemas.microsoft.com/office/drawing/2014/main" id="{A7C72B13-3388-1246-AAAF-61690510A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983163"/>
            <a:ext cx="4802188" cy="15700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IntStream.range(0, range)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.parallel()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.filter(i -&gt; isPrime(i))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.count()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D7076EF4-5BAE-9745-A0B4-4F106D152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408363"/>
            <a:ext cx="2819400" cy="782637"/>
          </a:xfrm>
          <a:prstGeom prst="wedgeRoundRectCallout">
            <a:avLst>
              <a:gd name="adj1" fmla="val -61958"/>
              <a:gd name="adj2" fmla="val -2379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Pure functional programming ...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359E3C7-037E-184C-BCB2-BCA8F779B7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935538"/>
            <a:ext cx="2819400" cy="1123950"/>
          </a:xfrm>
          <a:prstGeom prst="wedgeRoundRectCallout">
            <a:avLst>
              <a:gd name="adj1" fmla="val -61958"/>
              <a:gd name="adj2" fmla="val -2379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... and thus parallelizable and thread-safe</a:t>
            </a:r>
          </a:p>
        </p:txBody>
      </p:sp>
      <p:sp>
        <p:nvSpPr>
          <p:cNvPr id="45065" name="AutoShape 5">
            <a:extLst>
              <a:ext uri="{FF2B5EF4-FFF2-40B4-BE49-F238E27FC236}">
                <a16:creationId xmlns:a16="http://schemas.microsoft.com/office/drawing/2014/main" id="{CAF215DE-686C-2D43-9655-53CAA742C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371600"/>
            <a:ext cx="2819400" cy="782638"/>
          </a:xfrm>
          <a:prstGeom prst="wedgeRoundRectCallout">
            <a:avLst>
              <a:gd name="adj1" fmla="val -61958"/>
              <a:gd name="adj2" fmla="val -2379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Classical efficient imperative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B340759D-B312-E749-A434-853DE488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Performance results (!!)</a:t>
            </a:r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B154EF40-47B6-9D40-AF42-D268D5F90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Counting the primes in 0 ...99,999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Functional streams give the simplest solution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Nearly as fast as tasks and threads, or faster: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Intel i7 (4 cores) speed-up: 3.6 x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AMD Opteron (32 cores) speed-up: 24.2 x</a:t>
            </a:r>
          </a:p>
        </p:txBody>
      </p:sp>
      <p:sp>
        <p:nvSpPr>
          <p:cNvPr id="46083" name="Slide Number Placeholder 3">
            <a:extLst>
              <a:ext uri="{FF2B5EF4-FFF2-40B4-BE49-F238E27FC236}">
                <a16:creationId xmlns:a16="http://schemas.microsoft.com/office/drawing/2014/main" id="{2CD82999-2051-484B-8811-638D7838BC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F46FD9F-84DB-DB4E-8F29-6FA4A81915C9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29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58B427-7FFB-914E-81C5-6BD9165791CA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600200"/>
          <a:ext cx="85344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Method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Intel i7 (</a:t>
                      </a:r>
                      <a:r>
                        <a:rPr lang="en-US" sz="1800" dirty="0" err="1"/>
                        <a:t>ms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AMD Opteron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dirty="0"/>
                        <a:t>(</a:t>
                      </a:r>
                      <a:r>
                        <a:rPr lang="en-US" sz="1800"/>
                        <a:t>ms</a:t>
                      </a:r>
                      <a:r>
                        <a:rPr lang="en-US" sz="1800" dirty="0"/>
                        <a:t>)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</a:t>
                      </a:r>
                      <a:r>
                        <a:rPr lang="en-US" sz="1800" baseline="0" dirty="0"/>
                        <a:t> for-loop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9.9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40.5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Sequential</a:t>
                      </a:r>
                      <a:r>
                        <a:rPr lang="en-US" sz="1800" baseline="0" dirty="0"/>
                        <a:t> stream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9.9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40.8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/>
                        <a:t>Parallel</a:t>
                      </a:r>
                      <a:r>
                        <a:rPr lang="en-US" sz="1800" baseline="0" dirty="0"/>
                        <a:t> stream</a:t>
                      </a:r>
                      <a:endParaRPr lang="en-US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2.8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1.7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Best thread-parallel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3.0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4.9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Best task-parallel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2.6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808080"/>
                          </a:solidFill>
                        </a:rPr>
                        <a:t>1.9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A4E577E4-3B74-8B45-970C-FFBD9DE9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Materials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D23D190B-ED2E-3147-8602-D1923C05B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562600"/>
          </a:xfrm>
        </p:spPr>
        <p:txBody>
          <a:bodyPr/>
          <a:lstStyle/>
          <a:p>
            <a:r>
              <a:rPr lang="en-US" altLang="da-DK" i="1" dirty="0">
                <a:ea typeface="ＭＳ Ｐゴシック" panose="020B0600070205080204" pitchFamily="34" charset="-128"/>
              </a:rPr>
              <a:t>Java Precisely</a:t>
            </a:r>
            <a:r>
              <a:rPr lang="en-US" altLang="da-DK" dirty="0">
                <a:ea typeface="ＭＳ Ｐゴシック" panose="020B0600070205080204" pitchFamily="34" charset="-128"/>
              </a:rPr>
              <a:t> 3</a:t>
            </a:r>
            <a:r>
              <a:rPr lang="en-US" altLang="da-DK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da-DK" dirty="0">
                <a:ea typeface="ＭＳ Ｐゴシック" panose="020B0600070205080204" pitchFamily="34" charset="-128"/>
              </a:rPr>
              <a:t> edition, MIT Press 2016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§11.13: Lambda expressions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§11.14: Method reference expressions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§23: Functional interfaces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§24: Streams for bulk data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§25: Class Optional&lt;T&gt;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Book examples are called Example154.java </a:t>
            </a:r>
            <a:r>
              <a:rPr lang="en-US" altLang="da-DK" dirty="0" err="1">
                <a:ea typeface="ＭＳ Ｐゴシック" panose="020B0600070205080204" pitchFamily="34" charset="-128"/>
              </a:rPr>
              <a:t>etc</a:t>
            </a:r>
            <a:r>
              <a:rPr lang="en-US" altLang="da-DK" dirty="0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Get them from the book homepage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  <a:hlinkClick r:id="rId2"/>
              </a:rPr>
              <a:t>itu.dk/~sestoft/javaprecisely</a:t>
            </a:r>
            <a:endParaRPr lang="en-US" altLang="da-DK" dirty="0">
              <a:ea typeface="ＭＳ Ｐゴシック" panose="020B0600070205080204" pitchFamily="34" charset="-128"/>
            </a:endParaRPr>
          </a:p>
          <a:p>
            <a:pPr lvl="1"/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19459" name="Slide Number Placeholder 3">
            <a:extLst>
              <a:ext uri="{FF2B5EF4-FFF2-40B4-BE49-F238E27FC236}">
                <a16:creationId xmlns:a16="http://schemas.microsoft.com/office/drawing/2014/main" id="{8D2173AB-CF7F-A644-872F-66437F4DDE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95C8ED5-3E0E-5D47-95C5-D0437782242D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19460" name="TextBox 1">
            <a:extLst>
              <a:ext uri="{FF2B5EF4-FFF2-40B4-BE49-F238E27FC236}">
                <a16:creationId xmlns:a16="http://schemas.microsoft.com/office/drawing/2014/main" id="{EDB37172-274E-EA48-B335-8982809D2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4913" y="5486400"/>
            <a:ext cx="4129087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/>
              <a:t>Based on slides by Peter Sestoft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5E97D10D-5CAB-BF4C-BCC0-50D035149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Purity: side-effect freedom</a:t>
            </a:r>
          </a:p>
        </p:txBody>
      </p:sp>
      <p:sp>
        <p:nvSpPr>
          <p:cNvPr id="47106" name="Content Placeholder 2">
            <a:extLst>
              <a:ext uri="{FF2B5EF4-FFF2-40B4-BE49-F238E27FC236}">
                <a16:creationId xmlns:a16="http://schemas.microsoft.com/office/drawing/2014/main" id="{F3C621D5-EB84-EC49-9E92-A32DB9DBB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From the java.util.stream package docs:</a:t>
            </a: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da-DK">
                <a:ea typeface="ＭＳ Ｐゴシック" panose="020B0600070205080204" pitchFamily="34" charset="-128"/>
              </a:rPr>
              <a:t>Java compiler (types) cannot enforce purity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Java runtime cannot detect violation of purity</a:t>
            </a: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125FE9B0-2C5C-5346-8BFB-5115BAC807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2C9060B-CF2F-084A-ABE2-FCE99469A206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30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7A3AF03-73AD-6B46-A229-3B168319B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839200" cy="14478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5">
            <a:extLst>
              <a:ext uri="{FF2B5EF4-FFF2-40B4-BE49-F238E27FC236}">
                <a16:creationId xmlns:a16="http://schemas.microsoft.com/office/drawing/2014/main" id="{8E168F86-08AC-334C-8EE9-52CFBA4F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276600"/>
            <a:ext cx="2209800" cy="782638"/>
          </a:xfrm>
          <a:prstGeom prst="wedgeRoundRectCallout">
            <a:avLst>
              <a:gd name="adj1" fmla="val -38519"/>
              <a:gd name="adj2" fmla="val -12784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This means </a:t>
            </a:r>
            <a:r>
              <a:rPr lang="da-DK" altLang="en-US" sz="2000">
                <a:solidFill>
                  <a:schemeClr val="tx1"/>
                </a:solidFill>
              </a:rPr>
              <a:t>”</a:t>
            </a:r>
            <a:r>
              <a:rPr lang="da-DK" altLang="ja-JP" sz="2000">
                <a:solidFill>
                  <a:schemeClr val="tx1"/>
                </a:solidFill>
              </a:rPr>
              <a:t>catastrophic</a:t>
            </a:r>
            <a:r>
              <a:rPr lang="da-DK" altLang="en-US" sz="2000">
                <a:solidFill>
                  <a:schemeClr val="tx1"/>
                </a:solidFill>
              </a:rPr>
              <a:t>”</a:t>
            </a:r>
            <a:endParaRPr lang="da-DK" altLang="da-DK" sz="20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9EA826-01EF-BD44-B9E4-516398480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263" y="2319338"/>
            <a:ext cx="1435100" cy="30480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:a16="http://schemas.microsoft.com/office/drawing/2014/main" id="{6DAF30CC-2037-B048-BD5A-7D433490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Creating streams 1</a:t>
            </a: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1FE7040D-0226-2A44-A2F8-BCEED3C2D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Explicitly or from array, collection or map: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Finite, ordered, sequential, lazily generated</a:t>
            </a:r>
          </a:p>
          <a:p>
            <a:endParaRPr lang="en-US" altLang="da-DK" b="1" dirty="0">
              <a:ea typeface="ＭＳ Ｐゴシック" panose="020B0600070205080204" pitchFamily="34" charset="-128"/>
            </a:endParaRPr>
          </a:p>
          <a:p>
            <a:endParaRPr lang="en-US" altLang="da-DK" b="1" dirty="0">
              <a:ea typeface="ＭＳ Ｐゴシック" panose="020B0600070205080204" pitchFamily="34" charset="-128"/>
            </a:endParaRPr>
          </a:p>
          <a:p>
            <a:endParaRPr lang="en-US" altLang="da-DK" b="1" dirty="0">
              <a:ea typeface="ＭＳ Ｐゴシック" panose="020B0600070205080204" pitchFamily="34" charset="-128"/>
            </a:endParaRPr>
          </a:p>
          <a:p>
            <a:endParaRPr lang="en-US" altLang="da-DK" b="1" dirty="0">
              <a:ea typeface="ＭＳ Ｐゴシック" panose="020B0600070205080204" pitchFamily="34" charset="-128"/>
            </a:endParaRPr>
          </a:p>
          <a:p>
            <a:endParaRPr lang="en-US" altLang="da-DK" b="1" dirty="0">
              <a:ea typeface="ＭＳ Ｐゴシック" panose="020B0600070205080204" pitchFamily="34" charset="-128"/>
            </a:endParaRPr>
          </a:p>
          <a:p>
            <a:endParaRPr lang="en-US" altLang="da-DK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endParaRPr lang="en-US" altLang="da-DK" b="1" dirty="0">
              <a:latin typeface="Courier" pitchFamily="2" charset="0"/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5B8EE7EE-81FC-A24B-B32D-DF81D02489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F79CB37-4036-9B42-B551-CCD395C683DB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31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48132" name="Text Box 4">
            <a:extLst>
              <a:ext uri="{FF2B5EF4-FFF2-40B4-BE49-F238E27FC236}">
                <a16:creationId xmlns:a16="http://schemas.microsoft.com/office/drawing/2014/main" id="{57A81A81-C47C-A042-ABDF-3D514A14B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3" y="1182688"/>
            <a:ext cx="9063037" cy="41544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IntStream is = IntStream.of(2, 3, 5, 7, 11, 13);</a:t>
            </a:r>
          </a:p>
          <a:p>
            <a:pPr eaLnBrk="1" hangingPunct="1"/>
            <a:endParaRPr lang="en-US" altLang="da-DK" sz="2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String[] a = { "Hoover", "Roosevelt", ...};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Stream&lt;String&gt; presidents = Arrays.stream(a);</a:t>
            </a:r>
          </a:p>
          <a:p>
            <a:pPr eaLnBrk="1" hangingPunct="1"/>
            <a:endParaRPr lang="en-US" altLang="da-DK" sz="2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Collection&lt;String&gt; coll = ...;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Stream&lt;String&gt; countries = coll.stream();</a:t>
            </a:r>
          </a:p>
          <a:p>
            <a:pPr eaLnBrk="1" hangingPunct="1"/>
            <a:endParaRPr lang="en-US" altLang="da-DK" sz="24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Map&lt;String,Integer&gt; phoneNumbers = ...;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Stream&lt;Map.Entry&lt;String,Integer&gt;&gt; phones </a:t>
            </a:r>
          </a:p>
          <a:p>
            <a:pPr eaLnBrk="1" hangingPunct="1"/>
            <a:r>
              <a:rPr lang="en-US" altLang="da-DK" sz="2400" b="1">
                <a:solidFill>
                  <a:schemeClr val="tx1"/>
                </a:solidFill>
                <a:latin typeface="Courier New" panose="02070309020205020404" pitchFamily="49" charset="0"/>
              </a:rPr>
              <a:t>  = phoneNumbers.entrySet().stream();</a:t>
            </a:r>
          </a:p>
        </p:txBody>
      </p:sp>
      <p:sp>
        <p:nvSpPr>
          <p:cNvPr id="48133" name="TextBox 5">
            <a:extLst>
              <a:ext uri="{FF2B5EF4-FFF2-40B4-BE49-F238E27FC236}">
                <a16:creationId xmlns:a16="http://schemas.microsoft.com/office/drawing/2014/main" id="{CE7D7FEC-7972-0142-A72F-BD9F45EC45E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6" y="2136775"/>
            <a:ext cx="1408112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Example164.java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4AD3D382-BADF-6142-9336-FAA13DC5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09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Creating streams 2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CB3A6F07-83AF-A84D-B5EF-21C954A8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Useful special-case streams:</a:t>
            </a:r>
            <a:endParaRPr lang="en-US" altLang="da-DK" b="1">
              <a:ea typeface="ＭＳ Ｐゴシック" panose="020B0600070205080204" pitchFamily="34" charset="-128"/>
            </a:endParaRPr>
          </a:p>
          <a:p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IntStream.range(0, 10_000)</a:t>
            </a:r>
          </a:p>
          <a:p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random.ints(5_000)</a:t>
            </a:r>
          </a:p>
          <a:p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bufferedReader.lines()</a:t>
            </a:r>
          </a:p>
          <a:p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bitset.stream()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Functional iterators for infinite streams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Imperative generators for infinite streams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StreamBuilder&lt;T&gt;: eager, only finite streams</a:t>
            </a:r>
          </a:p>
          <a:p>
            <a:endParaRPr lang="en-US" altLang="da-DK" b="1">
              <a:latin typeface="Courier" pitchFamily="2" charset="0"/>
              <a:ea typeface="ＭＳ Ｐゴシック" panose="020B0600070205080204" pitchFamily="34" charset="-128"/>
            </a:endParaRPr>
          </a:p>
          <a:p>
            <a:endParaRPr lang="en-US" altLang="da-DK" b="1">
              <a:latin typeface="Courier" pitchFamily="2" charset="0"/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D5A28199-0860-2B4D-AE4E-1C77483F10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8E32F70-BFBA-F84D-9CE3-5993C4A661C2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32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49156" name="TextBox 5">
            <a:extLst>
              <a:ext uri="{FF2B5EF4-FFF2-40B4-BE49-F238E27FC236}">
                <a16:creationId xmlns:a16="http://schemas.microsoft.com/office/drawing/2014/main" id="{93D9F500-7D39-1145-9786-9F751DD95A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6" y="2136775"/>
            <a:ext cx="1408112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Example164.java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9518B160-5947-AC4F-ADB6-F4E041F66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Creating streams 3: generators</a:t>
            </a:r>
          </a:p>
        </p:txBody>
      </p:sp>
      <p:sp>
        <p:nvSpPr>
          <p:cNvPr id="50178" name="Content Placeholder 2">
            <a:extLst>
              <a:ext uri="{FF2B5EF4-FFF2-40B4-BE49-F238E27FC236}">
                <a16:creationId xmlns:a16="http://schemas.microsoft.com/office/drawing/2014/main" id="{8D2AF93C-7583-C74D-BDA4-DF8BB90E6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Generating 0, 1, 2, 3, ...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  <a:p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50179" name="Slide Number Placeholder 3">
            <a:extLst>
              <a:ext uri="{FF2B5EF4-FFF2-40B4-BE49-F238E27FC236}">
                <a16:creationId xmlns:a16="http://schemas.microsoft.com/office/drawing/2014/main" id="{C3EA4440-6081-194A-B111-F34DD840C2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F70462E-63CF-E444-ABDC-DCDB131F8F70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33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0180" name="Text Box 4">
            <a:extLst>
              <a:ext uri="{FF2B5EF4-FFF2-40B4-BE49-F238E27FC236}">
                <a16:creationId xmlns:a16="http://schemas.microsoft.com/office/drawing/2014/main" id="{0B91D19B-69A3-464B-9696-A62DB87E9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8915400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IntStream nats1 = IntStream.iterate(0, x -&gt; x+1);</a:t>
            </a:r>
          </a:p>
        </p:txBody>
      </p:sp>
      <p:sp>
        <p:nvSpPr>
          <p:cNvPr id="50181" name="TextBox 5">
            <a:extLst>
              <a:ext uri="{FF2B5EF4-FFF2-40B4-BE49-F238E27FC236}">
                <a16:creationId xmlns:a16="http://schemas.microsoft.com/office/drawing/2014/main" id="{DDAB5E85-D98A-A749-A246-25D47B5CB243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32775" y="2020888"/>
            <a:ext cx="14081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Example165.java</a:t>
            </a:r>
          </a:p>
        </p:txBody>
      </p:sp>
      <p:sp>
        <p:nvSpPr>
          <p:cNvPr id="50182" name="AutoShape 5">
            <a:extLst>
              <a:ext uri="{FF2B5EF4-FFF2-40B4-BE49-F238E27FC236}">
                <a16:creationId xmlns:a16="http://schemas.microsoft.com/office/drawing/2014/main" id="{0B2D8A82-1754-EB44-A720-2C52F3E6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066800"/>
            <a:ext cx="1676400" cy="442913"/>
          </a:xfrm>
          <a:prstGeom prst="wedgeRoundRectCallout">
            <a:avLst>
              <a:gd name="adj1" fmla="val -68282"/>
              <a:gd name="adj2" fmla="val 4735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Functional</a:t>
            </a:r>
          </a:p>
        </p:txBody>
      </p:sp>
      <p:sp>
        <p:nvSpPr>
          <p:cNvPr id="50184" name="Text Box 4">
            <a:extLst>
              <a:ext uri="{FF2B5EF4-FFF2-40B4-BE49-F238E27FC236}">
                <a16:creationId xmlns:a16="http://schemas.microsoft.com/office/drawing/2014/main" id="{2CDD358C-8FB5-0E46-8095-02D416017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8915400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final int[] next = { 0 };</a:t>
            </a:r>
          </a:p>
          <a:p>
            <a:pPr eaLnBrk="1" hangingPunct="1"/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IntStream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 nats3 = 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IntStream.generate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(() -&gt; next[0]++);</a:t>
            </a:r>
          </a:p>
        </p:txBody>
      </p:sp>
      <p:sp>
        <p:nvSpPr>
          <p:cNvPr id="50185" name="AutoShape 5">
            <a:extLst>
              <a:ext uri="{FF2B5EF4-FFF2-40B4-BE49-F238E27FC236}">
                <a16:creationId xmlns:a16="http://schemas.microsoft.com/office/drawing/2014/main" id="{897CC9B9-759E-5A44-9E22-D92ED20945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676400" cy="442913"/>
          </a:xfrm>
          <a:prstGeom prst="wedgeRoundRectCallout">
            <a:avLst>
              <a:gd name="adj1" fmla="val -68282"/>
              <a:gd name="adj2" fmla="val 4735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Imperative</a:t>
            </a:r>
          </a:p>
        </p:txBody>
      </p:sp>
      <p:sp>
        <p:nvSpPr>
          <p:cNvPr id="50186" name="Text Box 4">
            <a:extLst>
              <a:ext uri="{FF2B5EF4-FFF2-40B4-BE49-F238E27FC236}">
                <a16:creationId xmlns:a16="http://schemas.microsoft.com/office/drawing/2014/main" id="{77BAC32D-6B3C-744C-BC9C-3B944E343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3095625"/>
            <a:ext cx="8958262" cy="1323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IntStream nats2 = IntStream.generate(new IntSupplier()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private int next = 0;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public int getAsInt() { return next++;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});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03C60095-2FDE-2B4E-A5AF-ECBD336DF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89163"/>
            <a:ext cx="2743200" cy="782637"/>
          </a:xfrm>
          <a:prstGeom prst="wedgeRoundRectCallout">
            <a:avLst>
              <a:gd name="adj1" fmla="val 44157"/>
              <a:gd name="adj2" fmla="val -7427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Most efficient (!!), and parallelizable</a:t>
            </a:r>
          </a:p>
        </p:txBody>
      </p:sp>
      <p:sp>
        <p:nvSpPr>
          <p:cNvPr id="50183" name="AutoShape 5">
            <a:extLst>
              <a:ext uri="{FF2B5EF4-FFF2-40B4-BE49-F238E27FC236}">
                <a16:creationId xmlns:a16="http://schemas.microsoft.com/office/drawing/2014/main" id="{251E1A7F-D449-9F4B-90B5-38383448C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3403" y="4300538"/>
            <a:ext cx="3276600" cy="782637"/>
          </a:xfrm>
          <a:prstGeom prst="wedgeRoundRectCallout">
            <a:avLst>
              <a:gd name="adj1" fmla="val -59463"/>
              <a:gd name="adj2" fmla="val 5195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dirty="0">
                <a:solidFill>
                  <a:schemeClr val="tx1"/>
                </a:solidFill>
              </a:rPr>
              <a:t>Imperative, </a:t>
            </a:r>
            <a:r>
              <a:rPr lang="da-DK" altLang="da-DK" sz="2000" dirty="0" err="1">
                <a:solidFill>
                  <a:schemeClr val="tx1"/>
                </a:solidFill>
              </a:rPr>
              <a:t>using</a:t>
            </a:r>
            <a:r>
              <a:rPr lang="da-DK" altLang="da-DK" sz="2000" dirty="0">
                <a:solidFill>
                  <a:schemeClr val="tx1"/>
                </a:solidFill>
              </a:rPr>
              <a:t> final array for mutable </a:t>
            </a:r>
            <a:r>
              <a:rPr lang="da-DK" altLang="da-DK" sz="2000" dirty="0" err="1">
                <a:solidFill>
                  <a:schemeClr val="tx1"/>
                </a:solidFill>
              </a:rPr>
              <a:t>state</a:t>
            </a:r>
            <a:endParaRPr lang="da-DK" altLang="da-DK" sz="2000" dirty="0">
              <a:solidFill>
                <a:schemeClr val="tx1"/>
              </a:solidFill>
            </a:endParaRPr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8C6935F5-4DA5-994B-AC93-E5E0D4E22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6096000"/>
            <a:ext cx="8915400" cy="40011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System.out.println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(nats1.sum());</a:t>
            </a:r>
          </a:p>
        </p:txBody>
      </p:sp>
      <p:sp>
        <p:nvSpPr>
          <p:cNvPr id="16" name="AutoShape 5">
            <a:extLst>
              <a:ext uri="{FF2B5EF4-FFF2-40B4-BE49-F238E27FC236}">
                <a16:creationId xmlns:a16="http://schemas.microsoft.com/office/drawing/2014/main" id="{6B27DC39-D315-D647-8BDA-74DDFAF2D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710416"/>
            <a:ext cx="3962400" cy="442674"/>
          </a:xfrm>
          <a:prstGeom prst="wedgeRoundRectCallout">
            <a:avLst>
              <a:gd name="adj1" fmla="val -59463"/>
              <a:gd name="adj2" fmla="val 5195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dirty="0">
                <a:solidFill>
                  <a:schemeClr val="tx1"/>
                </a:solidFill>
              </a:rPr>
              <a:t>Q: </a:t>
            </a:r>
            <a:r>
              <a:rPr lang="da-DK" altLang="da-DK" sz="2000" dirty="0" err="1">
                <a:solidFill>
                  <a:schemeClr val="tx1"/>
                </a:solidFill>
              </a:rPr>
              <a:t>What</a:t>
            </a:r>
            <a:r>
              <a:rPr lang="da-DK" altLang="da-DK" sz="2000" dirty="0">
                <a:solidFill>
                  <a:schemeClr val="tx1"/>
                </a:solidFill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</a:rPr>
              <a:t>does</a:t>
            </a:r>
            <a:r>
              <a:rPr lang="da-DK" altLang="da-DK" sz="2000" dirty="0">
                <a:solidFill>
                  <a:schemeClr val="tx1"/>
                </a:solidFill>
              </a:rPr>
              <a:t> </a:t>
            </a:r>
            <a:r>
              <a:rPr lang="da-DK" altLang="da-DK" sz="2000" dirty="0" err="1">
                <a:solidFill>
                  <a:schemeClr val="tx1"/>
                </a:solidFill>
              </a:rPr>
              <a:t>this</a:t>
            </a:r>
            <a:r>
              <a:rPr lang="da-DK" altLang="da-DK" sz="2000" dirty="0">
                <a:solidFill>
                  <a:schemeClr val="tx1"/>
                </a:solidFill>
              </a:rPr>
              <a:t> print?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1F6CFBFE-1212-3942-8672-85A1ADCD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Creating streams 4: StreamBuilder</a:t>
            </a:r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98C7AED6-4E8A-654E-9BFA-60901D204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8382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Convert own linked IntList to an IntStream</a:t>
            </a: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da-DK">
                <a:ea typeface="ＭＳ Ｐゴシック" panose="020B0600070205080204" pitchFamily="34" charset="-128"/>
              </a:rPr>
              <a:t>Eager: no stream element output until end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Finite: does not work on cyclic lists</a:t>
            </a: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6099970E-224B-9A47-B695-D82943709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325FE50-32ED-A147-9BE4-3A79770540BB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34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1204" name="Text Box 4">
            <a:extLst>
              <a:ext uri="{FF2B5EF4-FFF2-40B4-BE49-F238E27FC236}">
                <a16:creationId xmlns:a16="http://schemas.microsoft.com/office/drawing/2014/main" id="{C263D173-33FB-044D-A27A-2A1EE7755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371600"/>
            <a:ext cx="7418388" cy="4094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class IntList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public final int item;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public final IntList next;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public static IntStream stream(IntList xs)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IntStream.Builder sb = IntStream.builder();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while (xs != null)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sb.accept(xs.item);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xs = xs.next;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return sb.build();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205" name="TextBox 5">
            <a:extLst>
              <a:ext uri="{FF2B5EF4-FFF2-40B4-BE49-F238E27FC236}">
                <a16:creationId xmlns:a16="http://schemas.microsoft.com/office/drawing/2014/main" id="{13D2B1F1-7E56-F243-8D05-581F212554C7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33569" y="3894932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Example182.java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4">
            <a:extLst>
              <a:ext uri="{FF2B5EF4-FFF2-40B4-BE49-F238E27FC236}">
                <a16:creationId xmlns:a16="http://schemas.microsoft.com/office/drawing/2014/main" id="{4B1F0838-0B06-9F40-8BA4-CBA50CA18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72050"/>
            <a:ext cx="91567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Stream&lt;IntList&gt; perms(int n) {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BitSet todo = new BitSet(n); todo.flip(0, n);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return perms(todo, null);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226" name="Title 1">
            <a:extLst>
              <a:ext uri="{FF2B5EF4-FFF2-40B4-BE49-F238E27FC236}">
                <a16:creationId xmlns:a16="http://schemas.microsoft.com/office/drawing/2014/main" id="{CCF8126A-5733-F64A-BE12-7E5D3B464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Streams for backtracking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2AA18181-861F-C94A-9120-5B7AE2C2D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685800"/>
            <a:ext cx="90678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Generate all n-permutations of 0, 1, ..., n-1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Eg [2,1,0], [1,2,0], [2,0,1], [0,2,1], [0,1,2], [1,0,2]</a:t>
            </a:r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09CFAC03-F994-6548-945B-A7F32F4A9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94E3B0F7-ED31-2145-8625-DC8A0092AF1C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35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AC703386-9573-8E4C-8C8D-BA7C54C9A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2700" y="2743200"/>
            <a:ext cx="9156700" cy="20320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public static Stream&lt;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&gt; perms(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BitSet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todo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,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tail) {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if 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todo.isEmpty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())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Stream.of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(tail);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else 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todo.stream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().boxed()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.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flatMap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(r -&gt; perms(minus(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todo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, r), new 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IntList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(r, tail)));</a:t>
            </a:r>
          </a:p>
          <a:p>
            <a:pPr eaLnBrk="1" hangingPunct="1"/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230" name="TextBox 5">
            <a:extLst>
              <a:ext uri="{FF2B5EF4-FFF2-40B4-BE49-F238E27FC236}">
                <a16:creationId xmlns:a16="http://schemas.microsoft.com/office/drawing/2014/main" id="{4BDF6F19-A93B-A54C-8A2A-932C59A659F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22468" y="3926682"/>
            <a:ext cx="1408113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Example175.java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11F801F6-CFC7-DD4F-A394-411DD241A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828800"/>
            <a:ext cx="2438400" cy="782638"/>
          </a:xfrm>
          <a:prstGeom prst="wedgeRoundRectCallout">
            <a:avLst>
              <a:gd name="adj1" fmla="val 58954"/>
              <a:gd name="adj2" fmla="val 7867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Set of numbers not yet used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7CA62D5-3714-5F4F-B66E-FEBB0FD2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5438" y="1828800"/>
            <a:ext cx="2438400" cy="782638"/>
          </a:xfrm>
          <a:prstGeom prst="wedgeRoundRectCallout">
            <a:avLst>
              <a:gd name="adj1" fmla="val 6310"/>
              <a:gd name="adj2" fmla="val 8308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An incomplete permutation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49C8777-F755-C54E-B00D-58BFC6D3C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75363"/>
            <a:ext cx="2057400" cy="441325"/>
          </a:xfrm>
          <a:prstGeom prst="wedgeRoundRectCallout">
            <a:avLst>
              <a:gd name="adj1" fmla="val 34111"/>
              <a:gd name="adj2" fmla="val -8181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{ 0, ..., n-1 }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B9B1F0C0-50CA-374A-968C-7F25E3C0A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6075363"/>
            <a:ext cx="2438400" cy="782637"/>
          </a:xfrm>
          <a:prstGeom prst="wedgeRoundRectCallout">
            <a:avLst>
              <a:gd name="adj1" fmla="val -35264"/>
              <a:gd name="adj2" fmla="val -7448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Empty permutation [ 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62275265-8514-2549-B878-BEC0F769A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A closer look at generation for n=3</a:t>
            </a:r>
          </a:p>
        </p:txBody>
      </p:sp>
      <p:sp>
        <p:nvSpPr>
          <p:cNvPr id="37890" name="Content Placeholder 2">
            <a:extLst>
              <a:ext uri="{FF2B5EF4-FFF2-40B4-BE49-F238E27FC236}">
                <a16:creationId xmlns:a16="http://schemas.microsoft.com/office/drawing/2014/main" id="{89CF44F5-DF32-8346-8544-A486CC1D9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5626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({0,1,2}, [])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({1,2}, [0])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({2}, [1,0])</a:t>
            </a:r>
          </a:p>
          <a:p>
            <a:pPr marL="914400" lvl="2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({}, [2,1,0])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({1}, [2,0])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({}, [1,2,0])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({0,2}, [1])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({2}, [0,1])</a:t>
            </a:r>
          </a:p>
          <a:p>
            <a:pPr marL="914400" lvl="2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({}, [2,0,1])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({0}, [2,1])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	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({}, [0,2,1])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({0,1}, [2])</a:t>
            </a:r>
          </a:p>
          <a:p>
            <a:pPr marL="0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	...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F8FF1538-042B-A843-9DF1-4C9EA0FCD5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B5A89A0-F65A-7B4C-9EE6-B2EC80E6DCD7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36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D6651B86-27DB-A24E-A1F1-F824CB40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209800"/>
            <a:ext cx="2438400" cy="442913"/>
          </a:xfrm>
          <a:prstGeom prst="wedgeRoundRectCallout">
            <a:avLst>
              <a:gd name="adj1" fmla="val -68106"/>
              <a:gd name="adj2" fmla="val -2253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Output to stream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3997651B-D52B-4640-B3C7-F80329608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124200"/>
            <a:ext cx="2438400" cy="442913"/>
          </a:xfrm>
          <a:prstGeom prst="wedgeRoundRectCallout">
            <a:avLst>
              <a:gd name="adj1" fmla="val -68106"/>
              <a:gd name="adj2" fmla="val -2253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Output to stream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7273C5BF-9AA4-8045-9312-8776592C2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4419600"/>
            <a:ext cx="2438400" cy="442913"/>
          </a:xfrm>
          <a:prstGeom prst="wedgeRoundRectCallout">
            <a:avLst>
              <a:gd name="adj1" fmla="val -68106"/>
              <a:gd name="adj2" fmla="val -2253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Output to stream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78D4EFF-A054-2A4A-9CB3-250762E50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5257800"/>
            <a:ext cx="2438400" cy="442913"/>
          </a:xfrm>
          <a:prstGeom prst="wedgeRoundRectCallout">
            <a:avLst>
              <a:gd name="adj1" fmla="val -68106"/>
              <a:gd name="adj2" fmla="val -2253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Output to stream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Content Placeholder 2">
            <a:extLst>
              <a:ext uri="{FF2B5EF4-FFF2-40B4-BE49-F238E27FC236}">
                <a16:creationId xmlns:a16="http://schemas.microsoft.com/office/drawing/2014/main" id="{5E2C267C-2D3A-FB4E-8A3D-59637B09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Uses each column (position) exactly once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Uses each row (number) exactly once</a:t>
            </a:r>
          </a:p>
          <a:p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54274" name="Title 1">
            <a:extLst>
              <a:ext uri="{FF2B5EF4-FFF2-40B4-BE49-F238E27FC236}">
                <a16:creationId xmlns:a16="http://schemas.microsoft.com/office/drawing/2014/main" id="{C621B9A1-0CBC-8D45-BA8F-047892F2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A permutation is a rook (</a:t>
            </a:r>
            <a:r>
              <a:rPr lang="da-DK" b="0" u="sng" dirty="0">
                <a:hlinkClick r:id="rId2"/>
              </a:rPr>
              <a:t>♜</a:t>
            </a:r>
            <a:r>
              <a:rPr lang="en-US" altLang="da-DK" dirty="0">
                <a:ea typeface="ＭＳ Ｐゴシック" panose="020B0600070205080204" pitchFamily="34" charset="-128"/>
              </a:rPr>
              <a:t>) 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placement on a chessboard</a:t>
            </a:r>
          </a:p>
        </p:txBody>
      </p:sp>
      <p:sp>
        <p:nvSpPr>
          <p:cNvPr id="54275" name="Slide Number Placeholder 3">
            <a:extLst>
              <a:ext uri="{FF2B5EF4-FFF2-40B4-BE49-F238E27FC236}">
                <a16:creationId xmlns:a16="http://schemas.microsoft.com/office/drawing/2014/main" id="{B4C22852-AE0E-404F-B6B3-310CB5106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DC60C20-B8AA-DA4E-8A6B-E7307371F119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37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A93F3A-28C5-7543-B03D-8BEDE8D18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517524"/>
              </p:ext>
            </p:extLst>
          </p:nvPr>
        </p:nvGraphicFramePr>
        <p:xfrm>
          <a:off x="762000" y="2209800"/>
          <a:ext cx="1371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69B7A8-A413-9045-B0D7-BB33B331A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74248"/>
              </p:ext>
            </p:extLst>
          </p:nvPr>
        </p:nvGraphicFramePr>
        <p:xfrm>
          <a:off x="3886200" y="2209800"/>
          <a:ext cx="1371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17A01A-CFE4-F240-B708-4354C0431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35802"/>
              </p:ext>
            </p:extLst>
          </p:nvPr>
        </p:nvGraphicFramePr>
        <p:xfrm>
          <a:off x="7010400" y="2209800"/>
          <a:ext cx="1432243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6617DED-1C11-BE46-916E-0328BA5E56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1104171"/>
              </p:ext>
            </p:extLst>
          </p:nvPr>
        </p:nvGraphicFramePr>
        <p:xfrm>
          <a:off x="3886200" y="4419600"/>
          <a:ext cx="1371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D5A8A9C-1346-624C-BB60-F2F3C198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499535"/>
              </p:ext>
            </p:extLst>
          </p:nvPr>
        </p:nvGraphicFramePr>
        <p:xfrm>
          <a:off x="7010400" y="4419600"/>
          <a:ext cx="1371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71DC9DF-458B-5849-A721-A8D3301D8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39283"/>
              </p:ext>
            </p:extLst>
          </p:nvPr>
        </p:nvGraphicFramePr>
        <p:xfrm>
          <a:off x="762000" y="4419600"/>
          <a:ext cx="1371600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♜</a:t>
                      </a:r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4384" name="TextBox 12">
            <a:extLst>
              <a:ext uri="{FF2B5EF4-FFF2-40B4-BE49-F238E27FC236}">
                <a16:creationId xmlns:a16="http://schemas.microsoft.com/office/drawing/2014/main" id="{0C97FABD-C282-F548-982F-856CE504F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5814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[2, 1, 0]</a:t>
            </a:r>
          </a:p>
        </p:txBody>
      </p:sp>
      <p:sp>
        <p:nvSpPr>
          <p:cNvPr id="54385" name="TextBox 13">
            <a:extLst>
              <a:ext uri="{FF2B5EF4-FFF2-40B4-BE49-F238E27FC236}">
                <a16:creationId xmlns:a16="http://schemas.microsoft.com/office/drawing/2014/main" id="{2A81B35E-8B61-1947-A8CF-C54680D26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35814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[1, 2, 0]</a:t>
            </a:r>
          </a:p>
        </p:txBody>
      </p:sp>
      <p:sp>
        <p:nvSpPr>
          <p:cNvPr id="54386" name="TextBox 14">
            <a:extLst>
              <a:ext uri="{FF2B5EF4-FFF2-40B4-BE49-F238E27FC236}">
                <a16:creationId xmlns:a16="http://schemas.microsoft.com/office/drawing/2014/main" id="{5FAAA3FC-A092-6442-A7DC-BD181EE9B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35814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[2, 0, 1]</a:t>
            </a:r>
          </a:p>
        </p:txBody>
      </p:sp>
      <p:sp>
        <p:nvSpPr>
          <p:cNvPr id="54387" name="TextBox 15">
            <a:extLst>
              <a:ext uri="{FF2B5EF4-FFF2-40B4-BE49-F238E27FC236}">
                <a16:creationId xmlns:a16="http://schemas.microsoft.com/office/drawing/2014/main" id="{41020F6C-8D13-234E-A552-F0A121C8E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57912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[0, 2, 1]</a:t>
            </a:r>
          </a:p>
        </p:txBody>
      </p:sp>
      <p:sp>
        <p:nvSpPr>
          <p:cNvPr id="54388" name="TextBox 16">
            <a:extLst>
              <a:ext uri="{FF2B5EF4-FFF2-40B4-BE49-F238E27FC236}">
                <a16:creationId xmlns:a16="http://schemas.microsoft.com/office/drawing/2014/main" id="{60AED8BE-E77F-F349-B5F6-4DA2E49BF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1750" y="57912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[0, 1, 2]</a:t>
            </a:r>
          </a:p>
        </p:txBody>
      </p:sp>
      <p:sp>
        <p:nvSpPr>
          <p:cNvPr id="54389" name="TextBox 17">
            <a:extLst>
              <a:ext uri="{FF2B5EF4-FFF2-40B4-BE49-F238E27FC236}">
                <a16:creationId xmlns:a16="http://schemas.microsoft.com/office/drawing/2014/main" id="{377A63C1-B237-8447-9582-43D3A2ECB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5950" y="5791200"/>
            <a:ext cx="1492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[1, 0, 2]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C8FB1A28-1F7F-CD40-AD3B-353DF306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Solutions to the n-queens problem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C665DB43-B009-754E-93C0-0DA67C471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858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For queens, just take diagonals into account: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consider only r that are safe for the partial solution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da-DK">
                <a:ea typeface="ＭＳ Ｐゴシック" panose="020B0600070205080204" pitchFamily="34" charset="-128"/>
              </a:rPr>
              <a:t>Simple, and parallelizable for free, 3.5 x faster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Solve and generate sudokus: much the same</a:t>
            </a: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AB19328E-751A-474D-B252-F2AB1978EA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2A0B6A5-1565-D046-BAA0-026601C2FD5E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38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5300" name="Text Box 4">
            <a:extLst>
              <a:ext uri="{FF2B5EF4-FFF2-40B4-BE49-F238E27FC236}">
                <a16:creationId xmlns:a16="http://schemas.microsoft.com/office/drawing/2014/main" id="{93B17113-E793-F448-B06C-ADA1070614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803400"/>
            <a:ext cx="9156700" cy="23082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Stream&lt;IntList&gt; queens(BitSet todo, IntList tail) {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if (todo.isEmpty())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return Stream.of(tail);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else 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return todo.stream()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 .filter(r -&gt; safe(r, tail)).boxed()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     .flatMap(r -&gt; queens(minus(todo, r), new IntList(r, tail)));</a:t>
            </a:r>
          </a:p>
          <a:p>
            <a:pPr eaLnBrk="1" hangingPunct="1"/>
            <a:r>
              <a:rPr lang="en-US" altLang="da-DK" sz="18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5301" name="TextBox 5">
            <a:extLst>
              <a:ext uri="{FF2B5EF4-FFF2-40B4-BE49-F238E27FC236}">
                <a16:creationId xmlns:a16="http://schemas.microsoft.com/office/drawing/2014/main" id="{451DADE3-7307-8140-88B7-B0A940B60872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22469" y="2743994"/>
            <a:ext cx="1408112" cy="260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Example176.java</a:t>
            </a:r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591F250D-15AE-5943-83AC-8FC5BDE1A9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282825"/>
            <a:ext cx="1524000" cy="782638"/>
          </a:xfrm>
          <a:prstGeom prst="wedgeRoundRectCallout">
            <a:avLst>
              <a:gd name="adj1" fmla="val -77282"/>
              <a:gd name="adj2" fmla="val 68208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Diagonal check</a:t>
            </a:r>
          </a:p>
        </p:txBody>
      </p:sp>
      <p:sp>
        <p:nvSpPr>
          <p:cNvPr id="55303" name="Text Box 4">
            <a:extLst>
              <a:ext uri="{FF2B5EF4-FFF2-40B4-BE49-F238E27FC236}">
                <a16:creationId xmlns:a16="http://schemas.microsoft.com/office/drawing/2014/main" id="{245AB88C-BB0B-F44F-A44D-C852B7EAD7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187825"/>
            <a:ext cx="8077200" cy="12001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boolean safe(int mid, IntList tail) {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return safe(mid+1, mid-1, tail);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boolean safe(int d1, int d2, IntList tail) {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return tail==null || d1!=tail.item &amp;&amp; d2!=tail.item &amp;&amp; safe(d1+1, d2-1, tail.next);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D869A854-C45E-A740-BE83-4040BA3DD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343400"/>
            <a:ext cx="2057400" cy="442913"/>
          </a:xfrm>
          <a:prstGeom prst="wedgeRoundRectCallout">
            <a:avLst>
              <a:gd name="adj1" fmla="val -167694"/>
              <a:gd name="adj2" fmla="val -246213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 b="1">
                <a:solidFill>
                  <a:schemeClr val="tx1"/>
                </a:solidFill>
                <a:latin typeface="Courier" pitchFamily="2" charset="0"/>
              </a:rPr>
              <a:t>.parallel()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EB996A-86D4-244D-8CAF-8D0067759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40088"/>
            <a:ext cx="3733800" cy="28575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19D61E7C-11DA-074A-9876-ECB756AD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Versatility of streams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2EF936B4-93C8-614F-8FEC-668F5095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Many uses of a stream of solutions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Print the number of solutions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Print all solutions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Print an arbitrary solution (if there is one)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Print the 20 first solutions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da-DK">
                <a:ea typeface="ＭＳ Ｐゴシック" panose="020B0600070205080204" pitchFamily="34" charset="-128"/>
              </a:rPr>
              <a:t>Much harder in an imperative version</a:t>
            </a:r>
          </a:p>
          <a:p>
            <a:r>
              <a:rPr lang="en-US" altLang="da-DK">
                <a:ea typeface="ＭＳ Ｐゴシック" panose="020B0600070205080204" pitchFamily="34" charset="-128"/>
              </a:rPr>
              <a:t>Separation of concerns (Dijkstra): </a:t>
            </a:r>
            <a:r>
              <a:rPr lang="en-US" altLang="da-DK" i="1">
                <a:ea typeface="ＭＳ Ｐゴシック" panose="020B0600070205080204" pitchFamily="34" charset="-128"/>
              </a:rPr>
              <a:t>production</a:t>
            </a:r>
            <a:r>
              <a:rPr lang="en-US" altLang="da-DK">
                <a:ea typeface="ＭＳ Ｐゴシック" panose="020B0600070205080204" pitchFamily="34" charset="-128"/>
              </a:rPr>
              <a:t> of solutions versus </a:t>
            </a:r>
            <a:r>
              <a:rPr lang="en-US" altLang="da-DK" i="1">
                <a:ea typeface="ＭＳ Ｐゴシック" panose="020B0600070205080204" pitchFamily="34" charset="-128"/>
              </a:rPr>
              <a:t>consumption</a:t>
            </a:r>
            <a:r>
              <a:rPr lang="en-US" altLang="da-DK">
                <a:ea typeface="ＭＳ Ｐゴシック" panose="020B0600070205080204" pitchFamily="34" charset="-128"/>
              </a:rPr>
              <a:t> of solutions</a:t>
            </a:r>
          </a:p>
          <a:p>
            <a:pPr lvl="1"/>
            <a:endParaRPr lang="en-US" altLang="da-DK">
              <a:ea typeface="ＭＳ Ｐゴシック" panose="020B0600070205080204" pitchFamily="34" charset="-128"/>
            </a:endParaRPr>
          </a:p>
        </p:txBody>
      </p:sp>
      <p:sp>
        <p:nvSpPr>
          <p:cNvPr id="56323" name="Slide Number Placeholder 3">
            <a:extLst>
              <a:ext uri="{FF2B5EF4-FFF2-40B4-BE49-F238E27FC236}">
                <a16:creationId xmlns:a16="http://schemas.microsoft.com/office/drawing/2014/main" id="{6C24002B-89AB-294F-9FC3-B6E114C726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B68FD7F-8013-684F-9830-1D5110CDC741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39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6324" name="Text Box 4">
            <a:extLst>
              <a:ext uri="{FF2B5EF4-FFF2-40B4-BE49-F238E27FC236}">
                <a16:creationId xmlns:a16="http://schemas.microsoft.com/office/drawing/2014/main" id="{676FED8E-D0E3-F34B-821B-E734E9F00E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43200"/>
            <a:ext cx="6188075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queens(8).forEach(System.out::println);</a:t>
            </a:r>
          </a:p>
        </p:txBody>
      </p:sp>
      <p:sp>
        <p:nvSpPr>
          <p:cNvPr id="56325" name="TextBox 5">
            <a:extLst>
              <a:ext uri="{FF2B5EF4-FFF2-40B4-BE49-F238E27FC236}">
                <a16:creationId xmlns:a16="http://schemas.microsoft.com/office/drawing/2014/main" id="{B81FFDC4-B5F3-D94A-94B8-B083F816422F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33569" y="3894932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Example174.java</a:t>
            </a:r>
          </a:p>
        </p:txBody>
      </p:sp>
      <p:sp>
        <p:nvSpPr>
          <p:cNvPr id="56326" name="Text Box 4">
            <a:extLst>
              <a:ext uri="{FF2B5EF4-FFF2-40B4-BE49-F238E27FC236}">
                <a16:creationId xmlns:a16="http://schemas.microsoft.com/office/drawing/2014/main" id="{0B8DA343-A732-F547-BA43-6E697D647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4495800"/>
            <a:ext cx="7726363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queens(8).limit(20).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forEach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System.out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::</a:t>
            </a:r>
            <a:r>
              <a:rPr lang="en-US" altLang="da-DK" sz="20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println</a:t>
            </a:r>
            <a:r>
              <a:rPr lang="en-US" altLang="da-DK" sz="2000" b="1" dirty="0">
                <a:solidFill>
                  <a:schemeClr val="tx1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56327" name="Text Box 4">
            <a:extLst>
              <a:ext uri="{FF2B5EF4-FFF2-40B4-BE49-F238E27FC236}">
                <a16:creationId xmlns:a16="http://schemas.microsoft.com/office/drawing/2014/main" id="{BA7E4D0B-61A3-C745-B475-C40A8CA8C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638550"/>
            <a:ext cx="6340475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System.out.println(queens(8).findAny());</a:t>
            </a:r>
          </a:p>
        </p:txBody>
      </p:sp>
      <p:sp>
        <p:nvSpPr>
          <p:cNvPr id="56328" name="Text Box 4">
            <a:extLst>
              <a:ext uri="{FF2B5EF4-FFF2-40B4-BE49-F238E27FC236}">
                <a16:creationId xmlns:a16="http://schemas.microsoft.com/office/drawing/2014/main" id="{35F9EB3F-1BCA-124E-BFF7-EA13C09E4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828800"/>
            <a:ext cx="6034088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System.out.println(queens(8).count());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08A8905B-366B-C643-A086-EA1655D57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Parallel 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89DFB-274D-C942-8FE6-8F76E8C5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 marL="0" indent="0">
              <a:buFontTx/>
              <a:buNone/>
            </a:pPr>
            <a:endParaRPr lang="en-US" altLang="da-DK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da-DK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da-DK" dirty="0">
              <a:ea typeface="ＭＳ Ｐゴシック" panose="020B0600070205080204" pitchFamily="34" charset="-128"/>
            </a:endParaRPr>
          </a:p>
          <a:p>
            <a:pPr marL="0" indent="0"/>
            <a:endParaRPr lang="en-US" altLang="da-DK" dirty="0">
              <a:ea typeface="ＭＳ Ｐゴシック" panose="020B0600070205080204" pitchFamily="34" charset="-128"/>
            </a:endParaRPr>
          </a:p>
          <a:p>
            <a:pPr marL="0" indent="0">
              <a:buFontTx/>
              <a:buNone/>
            </a:pPr>
            <a:endParaRPr lang="en-US" altLang="da-DK" dirty="0">
              <a:ea typeface="ＭＳ Ｐゴシック" panose="020B0600070205080204" pitchFamily="34" charset="-128"/>
            </a:endParaRPr>
          </a:p>
          <a:p>
            <a:pPr marL="0" indent="0"/>
            <a:r>
              <a:rPr lang="en-US" altLang="da-DK" dirty="0">
                <a:ea typeface="ＭＳ Ｐゴシック" panose="020B0600070205080204" pitchFamily="34" charset="-128"/>
              </a:rPr>
              <a:t>1980</a:t>
            </a:r>
            <a:r>
              <a:rPr lang="en-US" altLang="en-US" dirty="0">
                <a:ea typeface="ＭＳ Ｐゴシック" panose="020B0600070205080204" pitchFamily="34" charset="-128"/>
              </a:rPr>
              <a:t>’</a:t>
            </a:r>
            <a:r>
              <a:rPr lang="en-US" altLang="da-DK" dirty="0">
                <a:ea typeface="ＭＳ Ｐゴシック" panose="020B0600070205080204" pitchFamily="34" charset="-128"/>
              </a:rPr>
              <a:t>es: Language-driven parallel functional programming: dataflow, Peyton Jones, Roe, ...</a:t>
            </a:r>
          </a:p>
          <a:p>
            <a:pPr marL="0" indent="0"/>
            <a:r>
              <a:rPr lang="en-US" altLang="da-DK" dirty="0">
                <a:ea typeface="ＭＳ Ｐゴシック" panose="020B0600070205080204" pitchFamily="34" charset="-128"/>
              </a:rPr>
              <a:t>Now: Technology-driven, </a:t>
            </a:r>
            <a:r>
              <a:rPr lang="en-US" altLang="en-US" dirty="0">
                <a:ea typeface="ＭＳ Ｐゴシック" panose="020B0600070205080204" pitchFamily="34" charset="-128"/>
              </a:rPr>
              <a:t>“</a:t>
            </a:r>
            <a:r>
              <a:rPr lang="en-US" altLang="da-DK" dirty="0">
                <a:ea typeface="ＭＳ Ｐゴシック" panose="020B0600070205080204" pitchFamily="34" charset="-128"/>
              </a:rPr>
              <a:t>free lunch is over</a:t>
            </a:r>
            <a:r>
              <a:rPr lang="en-US" altLang="en-US" dirty="0">
                <a:ea typeface="ＭＳ Ｐゴシック" panose="020B0600070205080204" pitchFamily="34" charset="-128"/>
              </a:rPr>
              <a:t>”</a:t>
            </a:r>
            <a:r>
              <a:rPr lang="en-US" altLang="da-DK" dirty="0">
                <a:ea typeface="ＭＳ Ｐゴシック" panose="020B0600070205080204" pitchFamily="34" charset="-128"/>
              </a:rPr>
              <a:t>: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Multicore chips =&gt; Java needs parallelism 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=&gt; Java needs (parallelizable) streams 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=&gt; Java needs functional programming</a:t>
            </a: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C744A8B1-1F49-4847-A6D8-945D394122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545CA71-17F2-0945-A7B2-243996E773D5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6407FDB-E03A-B546-9C07-028F9434F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43000"/>
            <a:ext cx="9144000" cy="17081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5" name="TextBox 5">
            <a:extLst>
              <a:ext uri="{FF2B5EF4-FFF2-40B4-BE49-F238E27FC236}">
                <a16:creationId xmlns:a16="http://schemas.microsoft.com/office/drawing/2014/main" id="{6C80C42F-95D3-3744-ACD1-93BA3CCF9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2895600"/>
            <a:ext cx="5895975" cy="36988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>
                <a:solidFill>
                  <a:schemeClr val="tx2"/>
                </a:solidFill>
              </a:rPr>
              <a:t>Burge: Recursive programming techniques, 1975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2430701-20DE-B54B-9C05-17CB85C749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2400" y="990600"/>
            <a:ext cx="2819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E13CF8-DC06-F64D-A494-347944A65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9138" y="2852738"/>
            <a:ext cx="762000" cy="4572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4">
            <a:extLst>
              <a:ext uri="{FF2B5EF4-FFF2-40B4-BE49-F238E27FC236}">
                <a16:creationId xmlns:a16="http://schemas.microsoft.com/office/drawing/2014/main" id="{0DB44FB6-CFD1-B94A-86D7-369FBC82E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303713"/>
            <a:ext cx="9172575" cy="255428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DoubleStream vanDerCorput() {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  return IntStream.range(1, 31).asDoubleStream()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  .flatMap(b -&gt; bitReversedRange((int)b));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da-DK" sz="16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private static DoubleStream bitReversedRange(int b) {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  final long bp = Math.round(Math.pow(2, b));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  return LongStream.range(bp/2, bp)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        .mapToDouble(i -&gt; (double)(bitReverse((int)i) &gt;&gt;&gt; (32-b)) / bp);</a:t>
            </a:r>
          </a:p>
          <a:p>
            <a:pPr eaLnBrk="1" hangingPunct="1"/>
            <a:r>
              <a:rPr lang="en-US" altLang="da-DK" sz="16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7346" name="Title 1">
            <a:extLst>
              <a:ext uri="{FF2B5EF4-FFF2-40B4-BE49-F238E27FC236}">
                <a16:creationId xmlns:a16="http://schemas.microsoft.com/office/drawing/2014/main" id="{E2435D9E-92F7-8A49-8DF0-492C3254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Streams for quasi-infinite sequences</a:t>
            </a: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818A74DC-2239-714E-862C-C1911EBD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van der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Corput</a:t>
            </a:r>
            <a:r>
              <a:rPr lang="en-US" dirty="0">
                <a:ea typeface="ＭＳ Ｐゴシック" charset="0"/>
                <a:cs typeface="ＭＳ Ｐゴシック" charset="0"/>
              </a:rPr>
              <a:t> numbers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1/2, 1/4, 3/4, 1/8, 5/8, 3/8, 7/8, ...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Dense and uniform in interval [0, 1]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For simulation and finance, Black-Scholes options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Trick: v d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Corput</a:t>
            </a:r>
            <a:r>
              <a:rPr lang="en-US" dirty="0">
                <a:ea typeface="ＭＳ Ｐゴシック" charset="0"/>
                <a:cs typeface="ＭＳ Ｐゴシック" charset="0"/>
              </a:rPr>
              <a:t> numbers as base-2 fractions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0.1, 0.01, 0.11, 0.001, 0.101, 0.011, 0.111 ...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are bit-reversals of 1, 2, 3, 4, 5, 6, 7, ... in binary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33462A77-AAA6-EF4A-BDD5-265BA42C57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FA4A73D-8969-5D47-B3D6-008C7AB86B87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40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7349" name="TextBox 5">
            <a:extLst>
              <a:ext uri="{FF2B5EF4-FFF2-40B4-BE49-F238E27FC236}">
                <a16:creationId xmlns:a16="http://schemas.microsoft.com/office/drawing/2014/main" id="{FBFB0FC2-1864-974E-B1F1-91E3A43C2B9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5" y="4916488"/>
            <a:ext cx="14081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Example183.java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4">
            <a:extLst>
              <a:ext uri="{FF2B5EF4-FFF2-40B4-BE49-F238E27FC236}">
                <a16:creationId xmlns:a16="http://schemas.microsoft.com/office/drawing/2014/main" id="{7359A7DB-781B-4544-9C56-30B645A58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91000"/>
            <a:ext cx="8763000" cy="2492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public static String toString(IntList xs) {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StringBuilder sb = new StringBuilder();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sb.append("[");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boolean first = true;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while (xs != null) {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  if (!first)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    sb.append(", ");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  first = false;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  sb.append(xs.item);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  xs = xs.next;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  return sb.append("]").toString();</a:t>
            </a:r>
          </a:p>
          <a:p>
            <a:pPr eaLnBrk="1" hangingPunct="1"/>
            <a:r>
              <a:rPr lang="en-US" altLang="da-DK" sz="12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8370" name="Title 1">
            <a:extLst>
              <a:ext uri="{FF2B5EF4-FFF2-40B4-BE49-F238E27FC236}">
                <a16:creationId xmlns:a16="http://schemas.microsoft.com/office/drawing/2014/main" id="{B059D47C-8C69-674C-9869-331D7084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Collectors: aggregation of streams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E4208856-8342-2541-8F80-BBB05A501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7620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To format an IntList as string </a:t>
            </a:r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en-US" altLang="ja-JP" b="1">
                <a:latin typeface="Courier" pitchFamily="2" charset="0"/>
                <a:ea typeface="ＭＳ Ｐゴシック" panose="020B0600070205080204" pitchFamily="34" charset="-128"/>
              </a:rPr>
              <a:t>[2, 3, 5, 7]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r>
              <a:rPr lang="en-US" altLang="ja-JP"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Convert the list to an IntStream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Convert each element to get Stream&lt;String&gt;</a:t>
            </a:r>
          </a:p>
          <a:p>
            <a:pPr lvl="1"/>
            <a:r>
              <a:rPr lang="en-US" altLang="da-DK">
                <a:ea typeface="ＭＳ Ｐゴシック" panose="020B0600070205080204" pitchFamily="34" charset="-128"/>
              </a:rPr>
              <a:t>Use a predefined Collector to build final result</a:t>
            </a:r>
          </a:p>
          <a:p>
            <a:endParaRPr lang="en-US" altLang="da-DK">
              <a:ea typeface="ＭＳ Ｐゴシック" panose="020B0600070205080204" pitchFamily="34" charset="-128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110889FD-FB17-BB4F-A1A7-262472998D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B3933429-06A4-F948-9991-9442989434CD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41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58373" name="Text Box 4">
            <a:extLst>
              <a:ext uri="{FF2B5EF4-FFF2-40B4-BE49-F238E27FC236}">
                <a16:creationId xmlns:a16="http://schemas.microsoft.com/office/drawing/2014/main" id="{9C07B7C3-ACAC-6844-9830-DB4A20BE2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38425"/>
            <a:ext cx="8763000" cy="13239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public String toString()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return stream(this).mapToObj(String::valueOf)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  .collect(Collectors.joining(",", "[", "]"));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8374" name="TextBox 5">
            <a:extLst>
              <a:ext uri="{FF2B5EF4-FFF2-40B4-BE49-F238E27FC236}">
                <a16:creationId xmlns:a16="http://schemas.microsoft.com/office/drawing/2014/main" id="{CE046C00-B088-874F-9C1F-57DB98033004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6" y="3127375"/>
            <a:ext cx="1408112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Example182.java</a:t>
            </a:r>
          </a:p>
        </p:txBody>
      </p:sp>
      <p:sp>
        <p:nvSpPr>
          <p:cNvPr id="58375" name="AutoShape 5">
            <a:extLst>
              <a:ext uri="{FF2B5EF4-FFF2-40B4-BE49-F238E27FC236}">
                <a16:creationId xmlns:a16="http://schemas.microsoft.com/office/drawing/2014/main" id="{14A4D52A-60E9-3E4E-81BB-EAF2FBED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305300"/>
            <a:ext cx="3352800" cy="1122363"/>
          </a:xfrm>
          <a:prstGeom prst="wedgeRoundRectCallout">
            <a:avLst>
              <a:gd name="adj1" fmla="val -59935"/>
              <a:gd name="adj2" fmla="val -2069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The alternative </a:t>
            </a:r>
            <a:r>
              <a:rPr lang="da-DK" altLang="en-US" sz="2000">
                <a:solidFill>
                  <a:schemeClr val="tx1"/>
                </a:solidFill>
              </a:rPr>
              <a:t>”</a:t>
            </a:r>
            <a:r>
              <a:rPr lang="da-DK" altLang="ja-JP" sz="2000">
                <a:solidFill>
                  <a:schemeClr val="tx1"/>
                </a:solidFill>
              </a:rPr>
              <a:t>direct</a:t>
            </a:r>
            <a:r>
              <a:rPr lang="da-DK" altLang="en-US" sz="2000">
                <a:solidFill>
                  <a:schemeClr val="tx1"/>
                </a:solidFill>
              </a:rPr>
              <a:t>”</a:t>
            </a:r>
            <a:r>
              <a:rPr lang="da-DK" altLang="ja-JP" sz="2000">
                <a:solidFill>
                  <a:schemeClr val="tx1"/>
                </a:solidFill>
              </a:rPr>
              <a:t> solution requires care and cleverness</a:t>
            </a:r>
            <a:endParaRPr lang="da-DK" altLang="da-DK" sz="2000">
              <a:solidFill>
                <a:schemeClr val="tx1"/>
              </a:solidFill>
            </a:endParaRPr>
          </a:p>
        </p:txBody>
      </p:sp>
      <p:sp>
        <p:nvSpPr>
          <p:cNvPr id="2" name="Multiply 1">
            <a:extLst>
              <a:ext uri="{FF2B5EF4-FFF2-40B4-BE49-F238E27FC236}">
                <a16:creationId xmlns:a16="http://schemas.microsoft.com/office/drawing/2014/main" id="{080F715B-E181-7D4E-B167-774267A3F29A}"/>
              </a:ext>
            </a:extLst>
          </p:cNvPr>
          <p:cNvSpPr/>
          <p:nvPr/>
        </p:nvSpPr>
        <p:spPr bwMode="auto">
          <a:xfrm>
            <a:off x="609600" y="3810000"/>
            <a:ext cx="3276600" cy="3276600"/>
          </a:xfrm>
          <a:prstGeom prst="mathMultiply">
            <a:avLst>
              <a:gd name="adj1" fmla="val 9950"/>
            </a:avLst>
          </a:prstGeom>
          <a:solidFill>
            <a:schemeClr val="accent1"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>
              <a:latin typeface="Verdana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0A813E73-6B0A-C145-8D2D-3FADD34C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Java 8 stream properties</a:t>
            </a:r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6EFC9687-A924-B04E-8DCE-293EFA71C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Some stream dimensions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Finite vs infinite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Lazily generated (by </a:t>
            </a:r>
            <a:r>
              <a:rPr lang="en-US" altLang="da-DK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iterate</a:t>
            </a:r>
            <a:r>
              <a:rPr lang="en-US" altLang="da-DK" dirty="0">
                <a:ea typeface="ＭＳ Ｐゴシック" panose="020B0600070205080204" pitchFamily="34" charset="-128"/>
              </a:rPr>
              <a:t>, </a:t>
            </a:r>
            <a:r>
              <a:rPr lang="en-US" altLang="da-DK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generate</a:t>
            </a:r>
            <a:r>
              <a:rPr lang="en-US" altLang="da-DK" dirty="0">
                <a:ea typeface="ＭＳ Ｐゴシック" panose="020B0600070205080204" pitchFamily="34" charset="-128"/>
              </a:rPr>
              <a:t>, ...)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vs eagerly generated (stream builders)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Ordered (</a:t>
            </a:r>
            <a:r>
              <a:rPr lang="en-US" altLang="da-DK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map</a:t>
            </a:r>
            <a:r>
              <a:rPr lang="en-US" altLang="da-DK" dirty="0">
                <a:ea typeface="ＭＳ Ｐゴシック" panose="020B0600070205080204" pitchFamily="34" charset="-128"/>
              </a:rPr>
              <a:t>, </a:t>
            </a:r>
            <a:r>
              <a:rPr lang="en-US" altLang="da-DK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filter</a:t>
            </a:r>
            <a:r>
              <a:rPr lang="en-US" altLang="da-DK" dirty="0">
                <a:ea typeface="ＭＳ Ｐゴシック" panose="020B0600070205080204" pitchFamily="34" charset="-128"/>
              </a:rPr>
              <a:t>, </a:t>
            </a:r>
            <a:r>
              <a:rPr lang="en-US" altLang="da-DK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limit</a:t>
            </a:r>
            <a:r>
              <a:rPr lang="en-US" altLang="da-DK" dirty="0">
                <a:ea typeface="ＭＳ Ｐゴシック" panose="020B0600070205080204" pitchFamily="34" charset="-128"/>
              </a:rPr>
              <a:t> ... preserve element order) vs </a:t>
            </a:r>
            <a:r>
              <a:rPr lang="en-US" altLang="da-DK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unordered</a:t>
            </a:r>
            <a:r>
              <a:rPr lang="en-US" altLang="da-DK" dirty="0">
                <a:ea typeface="ＭＳ Ｐゴシック" panose="020B0600070205080204" pitchFamily="34" charset="-128"/>
              </a:rPr>
              <a:t> (can be faster)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Sequential (all elements processed on one thread)</a:t>
            </a:r>
            <a:br>
              <a:rPr lang="en-US" altLang="da-DK" dirty="0">
                <a:ea typeface="ＭＳ Ｐゴシック" panose="020B0600070205080204" pitchFamily="34" charset="-128"/>
              </a:rPr>
            </a:br>
            <a:r>
              <a:rPr lang="en-US" altLang="da-DK" dirty="0">
                <a:ea typeface="ＭＳ Ｐゴシック" panose="020B0600070205080204" pitchFamily="34" charset="-128"/>
              </a:rPr>
              <a:t>vs parallel</a:t>
            </a:r>
          </a:p>
          <a:p>
            <a:r>
              <a:rPr lang="en-US" altLang="da-DK" dirty="0">
                <a:ea typeface="ＭＳ Ｐゴシック" panose="020B0600070205080204" pitchFamily="34" charset="-128"/>
              </a:rPr>
              <a:t>Java streams 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can be lazily generated, like Haskell lists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but are </a:t>
            </a:r>
            <a:r>
              <a:rPr lang="en-US" altLang="da-DK" i="1" dirty="0">
                <a:ea typeface="ＭＳ Ｐゴシック" panose="020B0600070205080204" pitchFamily="34" charset="-128"/>
              </a:rPr>
              <a:t>use-once</a:t>
            </a:r>
            <a:r>
              <a:rPr lang="en-US" altLang="da-DK" dirty="0">
                <a:ea typeface="ＭＳ Ｐゴシック" panose="020B0600070205080204" pitchFamily="34" charset="-128"/>
              </a:rPr>
              <a:t>, unlike Haskell lists</a:t>
            </a:r>
          </a:p>
          <a:p>
            <a:pPr lvl="2"/>
            <a:r>
              <a:rPr lang="en-US" altLang="da-DK" dirty="0">
                <a:ea typeface="ＭＳ Ｐゴシック" panose="020B0600070205080204" pitchFamily="34" charset="-128"/>
              </a:rPr>
              <a:t>reduces risk of space leaks (and limits expressiveness)</a:t>
            </a: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749C82DB-0D78-7641-9693-2C4432730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3EC2140C-E6FE-2B4E-A864-83FBF65D266D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42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D295C3A9-66D9-6E4D-9077-34695A173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Parallel (functional) array operations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10B9C1A1-3E59-9C49-B196-5824FE158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533400"/>
            <a:ext cx="8915400" cy="5562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Simulating random motion on a line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Take n random steps of length at most [-1, +1]: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Compute the positions at end of each step: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	a[0], a[0]+a[1], a[0]+a[1]+a[2], ...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Find the maximal absolute distance from start: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lot done, fast, without loops or assignments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Just arrays and streams and functions</a:t>
            </a:r>
          </a:p>
          <a:p>
            <a:pPr lvl="1"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0419" name="Slide Number Placeholder 3">
            <a:extLst>
              <a:ext uri="{FF2B5EF4-FFF2-40B4-BE49-F238E27FC236}">
                <a16:creationId xmlns:a16="http://schemas.microsoft.com/office/drawing/2014/main" id="{EBDC2038-C395-0E41-BB82-33EC84FE854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1B3D6A90-9B5B-A041-A4CF-69BE7DB0E7A0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43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F69B89BC-0711-A34A-923C-B6EA38024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333750"/>
            <a:ext cx="6188075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Arrays.parallelPrefix(a, (x,y) -&gt; x+y);</a:t>
            </a:r>
          </a:p>
        </p:txBody>
      </p:sp>
      <p:sp>
        <p:nvSpPr>
          <p:cNvPr id="60421" name="TextBox 5">
            <a:extLst>
              <a:ext uri="{FF2B5EF4-FFF2-40B4-BE49-F238E27FC236}">
                <a16:creationId xmlns:a16="http://schemas.microsoft.com/office/drawing/2014/main" id="{4DE54524-1A98-E447-B0B0-580B807887C1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54219" y="1801019"/>
            <a:ext cx="13176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Example25.java</a:t>
            </a:r>
          </a:p>
        </p:txBody>
      </p:sp>
      <p:sp>
        <p:nvSpPr>
          <p:cNvPr id="60422" name="Text Box 4">
            <a:extLst>
              <a:ext uri="{FF2B5EF4-FFF2-40B4-BE49-F238E27FC236}">
                <a16:creationId xmlns:a16="http://schemas.microsoft.com/office/drawing/2014/main" id="{B243DD8F-C2C6-2545-BCF9-A645B9F2C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572375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double maxDist = Arrays.stream(a).map(Math::abs)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          .max().getAsDouble();</a:t>
            </a:r>
          </a:p>
        </p:txBody>
      </p:sp>
      <p:sp>
        <p:nvSpPr>
          <p:cNvPr id="60423" name="Text Box 4">
            <a:extLst>
              <a:ext uri="{FF2B5EF4-FFF2-40B4-BE49-F238E27FC236}">
                <a16:creationId xmlns:a16="http://schemas.microsoft.com/office/drawing/2014/main" id="{BF0700E3-B6AF-774F-8460-688C5838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0"/>
            <a:ext cx="7572375" cy="7080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double[] a = new Random().doubles(n, -1.0, +1.0)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      .toArray();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5DFD7548-BAB0-D642-93B7-72AD5E70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Array and streams and parallel ...</a:t>
            </a:r>
          </a:p>
        </p:txBody>
      </p:sp>
      <p:sp>
        <p:nvSpPr>
          <p:cNvPr id="44034" name="Content Placeholder 2">
            <a:extLst>
              <a:ext uri="{FF2B5EF4-FFF2-40B4-BE49-F238E27FC236}">
                <a16:creationId xmlns:a16="http://schemas.microsoft.com/office/drawing/2014/main" id="{5E40C1CF-82A6-2147-B1DB-596A9A88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Side-effect free associative array aggregation</a:t>
            </a:r>
          </a:p>
          <a:p>
            <a:pPr marL="0" indent="0">
              <a:buFontTx/>
              <a:buNone/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Such operations can be parallelized well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So-called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prefix scans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Blelloch</a:t>
            </a:r>
            <a:r>
              <a:rPr lang="en-US" dirty="0">
                <a:ea typeface="ＭＳ Ｐゴシック" charset="0"/>
                <a:cs typeface="ＭＳ Ｐゴシック" charset="0"/>
              </a:rPr>
              <a:t> 1990)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Lots of applications: sum, product, sorting, comparison,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lexing</a:t>
            </a:r>
            <a:r>
              <a:rPr lang="en-US" dirty="0">
                <a:ea typeface="ＭＳ Ｐゴシック" charset="0"/>
                <a:cs typeface="ＭＳ Ｐゴシック" charset="0"/>
              </a:rPr>
              <a:t>, polynomial evaluation, ...</a:t>
            </a:r>
          </a:p>
          <a:p>
            <a:pPr>
              <a:defRPr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Streams and arrays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complement</a:t>
            </a:r>
            <a:r>
              <a:rPr lang="en-US" dirty="0">
                <a:ea typeface="ＭＳ Ｐゴシック" charset="0"/>
                <a:cs typeface="ＭＳ Ｐゴシック" charset="0"/>
              </a:rPr>
              <a:t> each other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Streams: lazy, possibly infinite, non-materialized, use-once, parallel pipelines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Arrays: eager, finite, materialized, </a:t>
            </a:r>
            <a:br>
              <a:rPr lang="en-US" dirty="0">
                <a:ea typeface="ＭＳ Ｐゴシック" charset="0"/>
                <a:cs typeface="ＭＳ Ｐゴシック" charset="0"/>
              </a:rPr>
            </a:br>
            <a:r>
              <a:rPr lang="en-US" dirty="0">
                <a:ea typeface="ＭＳ Ｐゴシック" charset="0"/>
                <a:cs typeface="ＭＳ Ｐゴシック" charset="0"/>
              </a:rPr>
              <a:t>use-many-times, parallel prefix scans</a:t>
            </a: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26799C98-6CED-3C46-AF81-7B8B91CD13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F587FBC5-A8A8-B849-BD27-3BFDB8B8F695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44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61444" name="Text Box 4">
            <a:extLst>
              <a:ext uri="{FF2B5EF4-FFF2-40B4-BE49-F238E27FC236}">
                <a16:creationId xmlns:a16="http://schemas.microsoft.com/office/drawing/2014/main" id="{A55600F5-20C6-7040-902A-47EBA20C3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504950"/>
            <a:ext cx="6188075" cy="40005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Arrays.parallelPrefix(a, (x,y) -&gt; x+y);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545579C-DEC3-7842-BA46-A6E27934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Some problems with Java streams</a:t>
            </a: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F954D18E-5540-6047-8C85-8B745E01C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14400"/>
            <a:ext cx="9144000" cy="35814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Streams are use-once &amp; have other restrictions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Probably to permit easy parallelization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Hard to create lazy finite streams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Probably to allow high-performance implementation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Difficult to control resource consumption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A single side-effect may mess all up completely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Sometimes </a:t>
            </a:r>
            <a:r>
              <a:rPr lang="en-US" b="1" dirty="0">
                <a:latin typeface="Courier" charset="0"/>
                <a:ea typeface="ＭＳ Ｐゴシック" charset="0"/>
                <a:cs typeface="Courier" charset="0"/>
              </a:rPr>
              <a:t>.parallel()</a:t>
            </a:r>
            <a:r>
              <a:rPr lang="en-US" dirty="0">
                <a:ea typeface="ＭＳ Ｐゴシック" charset="0"/>
                <a:cs typeface="ＭＳ Ｐゴシック" charset="0"/>
              </a:rPr>
              <a:t> hurts performance a lot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See exercise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Laziness in Java is subtle, easily goes wrong:</a:t>
            </a:r>
          </a:p>
        </p:txBody>
      </p:sp>
      <p:sp>
        <p:nvSpPr>
          <p:cNvPr id="62467" name="Slide Number Placeholder 3">
            <a:extLst>
              <a:ext uri="{FF2B5EF4-FFF2-40B4-BE49-F238E27FC236}">
                <a16:creationId xmlns:a16="http://schemas.microsoft.com/office/drawing/2014/main" id="{6D68C24D-86C0-984C-893D-66FE43F240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344D425-1B2B-EA4E-B00D-B8E42624EAFA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45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62468" name="Text Box 4">
            <a:extLst>
              <a:ext uri="{FF2B5EF4-FFF2-40B4-BE49-F238E27FC236}">
                <a16:creationId xmlns:a16="http://schemas.microsoft.com/office/drawing/2014/main" id="{9A44695B-7F38-4E48-9473-4A1E988C7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572000"/>
            <a:ext cx="9144000" cy="181610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static Stream&lt;String&gt;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getPageAsStream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(String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url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 throws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IOException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try 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in 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= new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BufferedReader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(new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InputStreamReader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                                   new URL(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url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).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openStream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())))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  return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</a:rPr>
              <a:t>in.lines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();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62469" name="TextBox 5">
            <a:extLst>
              <a:ext uri="{FF2B5EF4-FFF2-40B4-BE49-F238E27FC236}">
                <a16:creationId xmlns:a16="http://schemas.microsoft.com/office/drawing/2014/main" id="{E4FAC3BB-B1A1-0748-A71D-1309008EA589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8975" y="5145088"/>
            <a:ext cx="1408113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Example216.java</a:t>
            </a:r>
          </a:p>
        </p:txBody>
      </p:sp>
      <p:sp>
        <p:nvSpPr>
          <p:cNvPr id="62470" name="AutoShape 5">
            <a:extLst>
              <a:ext uri="{FF2B5EF4-FFF2-40B4-BE49-F238E27FC236}">
                <a16:creationId xmlns:a16="http://schemas.microsoft.com/office/drawing/2014/main" id="{B9348EBD-CDF7-0C45-8D5B-878185BFE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4038"/>
            <a:ext cx="3886200" cy="919162"/>
          </a:xfrm>
          <a:prstGeom prst="wedgeRoundRectCallout">
            <a:avLst>
              <a:gd name="adj1" fmla="val -43611"/>
              <a:gd name="adj2" fmla="val -79625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1600">
                <a:solidFill>
                  <a:schemeClr val="tx1"/>
                </a:solidFill>
              </a:rPr>
              <a:t>Closes the reader too early, so any use of the Stream&lt;String&gt; causes IOException: Stream closed</a:t>
            </a:r>
          </a:p>
        </p:txBody>
      </p:sp>
      <p:sp>
        <p:nvSpPr>
          <p:cNvPr id="62471" name="Rectangle 1">
            <a:extLst>
              <a:ext uri="{FF2B5EF4-FFF2-40B4-BE49-F238E27FC236}">
                <a16:creationId xmlns:a16="http://schemas.microsoft.com/office/drawing/2014/main" id="{337AE742-0C32-3C44-9CE3-AFFD79F02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6019800"/>
            <a:ext cx="1371600" cy="381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400">
                <a:solidFill>
                  <a:schemeClr val="tx2"/>
                </a:solidFill>
              </a:rPr>
              <a:t>Useless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004B8747-CDAD-4641-B05B-2AB1835A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This week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3AD81194-5E0E-5647-93E1-150FBBB8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dirty="0">
                <a:ea typeface="ＭＳ Ｐゴシック" panose="020B0600070205080204" pitchFamily="34" charset="-128"/>
              </a:rPr>
              <a:t>Reading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Java Precisely 3</a:t>
            </a:r>
            <a:r>
              <a:rPr lang="en-US" altLang="da-DK" baseline="30000" dirty="0">
                <a:ea typeface="ＭＳ Ｐゴシック" panose="020B0600070205080204" pitchFamily="34" charset="-128"/>
              </a:rPr>
              <a:t>rd</a:t>
            </a:r>
            <a:r>
              <a:rPr lang="en-US" altLang="da-DK" dirty="0">
                <a:ea typeface="ＭＳ Ｐゴシック" panose="020B0600070205080204" pitchFamily="34" charset="-128"/>
              </a:rPr>
              <a:t> ed. §11.13, 11.14, 23, 24, 25</a:t>
            </a:r>
          </a:p>
          <a:p>
            <a:pPr lvl="1"/>
            <a:endParaRPr lang="en-US" altLang="da-DK" dirty="0">
              <a:ea typeface="ＭＳ Ｐゴシック" panose="020B0600070205080204" pitchFamily="34" charset="-128"/>
            </a:endParaRPr>
          </a:p>
          <a:p>
            <a:r>
              <a:rPr lang="en-US" altLang="da-DK" dirty="0">
                <a:ea typeface="ＭＳ Ｐゴシック" panose="020B0600070205080204" pitchFamily="34" charset="-128"/>
              </a:rPr>
              <a:t>Exercises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Extend immutable list class with functional programming; use parallel array operations; use streams of words and streams of numbers</a:t>
            </a:r>
          </a:p>
          <a:p>
            <a:pPr marL="457200" lvl="1" indent="0">
              <a:buNone/>
            </a:pPr>
            <a:endParaRPr lang="en-US" altLang="da-DK" dirty="0">
              <a:ea typeface="ＭＳ Ｐゴシック" panose="020B0600070205080204" pitchFamily="34" charset="-128"/>
            </a:endParaRPr>
          </a:p>
        </p:txBody>
      </p:sp>
      <p:sp>
        <p:nvSpPr>
          <p:cNvPr id="63491" name="Slide Number Placeholder 3">
            <a:extLst>
              <a:ext uri="{FF2B5EF4-FFF2-40B4-BE49-F238E27FC236}">
                <a16:creationId xmlns:a16="http://schemas.microsoft.com/office/drawing/2014/main" id="{A42DCB1D-4850-824C-B818-F128DBFC90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2D27E2BD-8985-FD4B-9451-FC95C8D22AF6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46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E6729EAE-5981-D346-ADEF-A22002054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New in Java 8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32ADBED-2D24-4A4B-BBC2-B586B876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Lambda expressions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s -&gt;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s.length</a:t>
            </a:r>
            <a:endParaRPr lang="en-US" b="1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Method reference expressions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String::length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Functional interfaces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Function&lt;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String,Integer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&gt;</a:t>
            </a: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Streams for bulk data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</a:rPr>
              <a:t>Stream&lt;Integer&gt;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iStr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 =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sStr.map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(String::length)</a:t>
            </a:r>
          </a:p>
          <a:p>
            <a:pPr marL="457200" lvl="1" indent="0">
              <a:buFontTx/>
              <a:buNone/>
              <a:defRPr/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Notice:</a:t>
            </a:r>
            <a:r>
              <a:rPr lang="en-US" dirty="0">
                <a:latin typeface="Courier"/>
                <a:ea typeface="ＭＳ Ｐゴシック" charset="0"/>
                <a:cs typeface="Verdana" panose="020B0604030504040204" pitchFamily="34" charset="0"/>
              </a:rPr>
              <a:t>	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String::length(s) 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 pitchFamily="2" charset="2"/>
              </a:rPr>
              <a:t>&lt;==&gt; 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 pitchFamily="2" charset="2"/>
              </a:rPr>
              <a:t>s.length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 pitchFamily="2" charset="2"/>
              </a:rPr>
              <a:t>();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>
                <a:latin typeface="Courier"/>
                <a:ea typeface="ＭＳ Ｐゴシック" charset="0"/>
                <a:cs typeface="Courier"/>
                <a:sym typeface="Wingdings" pitchFamily="2" charset="2"/>
              </a:rPr>
              <a:t>      	Class::method(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 pitchFamily="2" charset="2"/>
              </a:rPr>
              <a:t>a,b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 pitchFamily="2" charset="2"/>
              </a:rPr>
              <a:t>) &lt;==&gt; </a:t>
            </a:r>
            <a:r>
              <a:rPr lang="en-US" b="1" dirty="0" err="1">
                <a:latin typeface="Courier"/>
                <a:ea typeface="ＭＳ Ｐゴシック" charset="0"/>
                <a:cs typeface="Courier"/>
                <a:sym typeface="Wingdings" pitchFamily="2" charset="2"/>
              </a:rPr>
              <a:t>a.method</a:t>
            </a:r>
            <a:r>
              <a:rPr lang="en-US" b="1" dirty="0">
                <a:latin typeface="Courier"/>
                <a:ea typeface="ＭＳ Ｐゴシック" charset="0"/>
                <a:cs typeface="Courier"/>
                <a:sym typeface="Wingdings" pitchFamily="2" charset="2"/>
              </a:rPr>
              <a:t>(b);</a:t>
            </a:r>
            <a:endParaRPr lang="en-US" b="1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Parallel streams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iStr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 =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sStr.parallel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().map(String::length)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ＭＳ Ｐゴシック" charset="0"/>
              </a:rPr>
              <a:t>Parallel array operations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Arrays.parallelSetAll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arr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,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i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 -&gt; sin(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i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/PI/100.0))</a:t>
            </a:r>
          </a:p>
          <a:p>
            <a:pPr marL="457200" lvl="1" indent="0">
              <a:buFontTx/>
              <a:buNone/>
              <a:defRPr/>
            </a:pP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Arrays.parallelPrefix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(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arr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, (x, y) -&gt; </a:t>
            </a:r>
            <a:r>
              <a:rPr lang="en-US" b="1" dirty="0" err="1">
                <a:latin typeface="Courier"/>
                <a:ea typeface="ＭＳ Ｐゴシック" charset="0"/>
                <a:cs typeface="Courier"/>
              </a:rPr>
              <a:t>x+y</a:t>
            </a:r>
            <a:r>
              <a:rPr lang="en-US" b="1" dirty="0">
                <a:latin typeface="Courier"/>
                <a:ea typeface="ＭＳ Ｐゴシック" charset="0"/>
                <a:cs typeface="Courier"/>
              </a:rPr>
              <a:t>)</a:t>
            </a: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43B522DC-18EC-CB4F-8EC7-F6A5259C1A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D2EEEC3-CFB9-4D41-AE4A-7865B15D49D3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5</a:t>
            </a:fld>
            <a:endParaRPr lang="da-DK" altLang="da-DK" sz="1400">
              <a:solidFill>
                <a:srgbClr val="FF66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79DA592F-9382-904A-B664-DDA497522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Functional programming in Java</a:t>
            </a:r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D91EB137-8375-7B4F-881F-FEE2C1C8C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r>
              <a:rPr lang="en-US" altLang="da-DK" i="1" dirty="0">
                <a:ea typeface="ＭＳ Ｐゴシック" panose="020B0600070205080204" pitchFamily="34" charset="-128"/>
              </a:rPr>
              <a:t>Immutable data</a:t>
            </a:r>
            <a:r>
              <a:rPr lang="en-US" altLang="da-DK" dirty="0">
                <a:ea typeface="ＭＳ Ｐゴシック" panose="020B0600070205080204" pitchFamily="34" charset="-128"/>
              </a:rPr>
              <a:t> instead of objects with state</a:t>
            </a:r>
          </a:p>
          <a:p>
            <a:r>
              <a:rPr lang="en-US" altLang="da-DK" i="1" dirty="0">
                <a:ea typeface="ＭＳ Ｐゴシック" panose="020B0600070205080204" pitchFamily="34" charset="-128"/>
              </a:rPr>
              <a:t>Recursion</a:t>
            </a:r>
            <a:r>
              <a:rPr lang="en-US" altLang="da-DK" dirty="0">
                <a:ea typeface="ＭＳ Ｐゴシック" panose="020B0600070205080204" pitchFamily="34" charset="-128"/>
              </a:rPr>
              <a:t> instead of loops</a:t>
            </a:r>
          </a:p>
          <a:p>
            <a:r>
              <a:rPr lang="en-US" altLang="da-DK" i="1" dirty="0">
                <a:ea typeface="ＭＳ Ｐゴシック" panose="020B0600070205080204" pitchFamily="34" charset="-128"/>
              </a:rPr>
              <a:t>Higher-order functions</a:t>
            </a:r>
            <a:r>
              <a:rPr lang="en-US" altLang="da-DK" dirty="0">
                <a:ea typeface="ＭＳ Ｐゴシック" panose="020B0600070205080204" pitchFamily="34" charset="-128"/>
              </a:rPr>
              <a:t> that either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take functions as argument</a:t>
            </a:r>
          </a:p>
          <a:p>
            <a:pPr lvl="1"/>
            <a:r>
              <a:rPr lang="en-US" altLang="da-DK" dirty="0">
                <a:ea typeface="ＭＳ Ｐゴシック" panose="020B0600070205080204" pitchFamily="34" charset="-128"/>
              </a:rPr>
              <a:t>return functions as result</a:t>
            </a: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5E767026-ECCC-694E-837F-223D7EEF9B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C566857-1E76-D648-B54F-B85D8F670F96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6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770C75BB-6EE9-ED44-A884-79E2FBE74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462338"/>
            <a:ext cx="7110413" cy="2862262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class FunList&lt;T&gt;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final Node&lt;T&gt; first;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protected static class Node&lt;U&gt;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public final U item;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public final Node&lt;U&gt; next;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public Node(U item, Node&lt;U&gt; next) { ...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...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2533" name="TextBox 5">
            <a:extLst>
              <a:ext uri="{FF2B5EF4-FFF2-40B4-BE49-F238E27FC236}">
                <a16:creationId xmlns:a16="http://schemas.microsoft.com/office/drawing/2014/main" id="{7F3B950E-83C1-DA48-B3E3-487033735F18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233569" y="3894932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  <p:sp>
        <p:nvSpPr>
          <p:cNvPr id="22534" name="AutoShape 5">
            <a:extLst>
              <a:ext uri="{FF2B5EF4-FFF2-40B4-BE49-F238E27FC236}">
                <a16:creationId xmlns:a16="http://schemas.microsoft.com/office/drawing/2014/main" id="{66DFB91F-5686-3E40-B375-E1A13986F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24200"/>
            <a:ext cx="1676400" cy="782638"/>
          </a:xfrm>
          <a:prstGeom prst="wedgeRoundRectCallout">
            <a:avLst>
              <a:gd name="adj1" fmla="val -68282"/>
              <a:gd name="adj2" fmla="val 47352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Immutable </a:t>
            </a:r>
          </a:p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list of 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3D59B6A-7217-2D49-8082-6B6995FF5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8" y="3863975"/>
            <a:ext cx="838200" cy="269875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848532-3D29-F649-A73B-1AF9746AD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4757738"/>
            <a:ext cx="838200" cy="30480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DFE341-5432-1047-AEAA-466162E7D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75" y="4430713"/>
            <a:ext cx="838200" cy="304800"/>
          </a:xfrm>
          <a:prstGeom prst="rect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2538" name="Oval 1">
            <a:extLst>
              <a:ext uri="{FF2B5EF4-FFF2-40B4-BE49-F238E27FC236}">
                <a16:creationId xmlns:a16="http://schemas.microsoft.com/office/drawing/2014/main" id="{4015BA10-9819-394F-94E3-00C4F7400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8113"/>
            <a:ext cx="2819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>
            <a:extLst>
              <a:ext uri="{FF2B5EF4-FFF2-40B4-BE49-F238E27FC236}">
                <a16:creationId xmlns:a16="http://schemas.microsoft.com/office/drawing/2014/main" id="{CD78C3C5-C24D-6D41-893F-BE94AFE3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686800" cy="6858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Immutable data</a:t>
            </a:r>
          </a:p>
        </p:txBody>
      </p:sp>
      <p:sp>
        <p:nvSpPr>
          <p:cNvPr id="23554" name="Content Placeholder 2">
            <a:extLst>
              <a:ext uri="{FF2B5EF4-FFF2-40B4-BE49-F238E27FC236}">
                <a16:creationId xmlns:a16="http://schemas.microsoft.com/office/drawing/2014/main" id="{96005FEF-E627-964F-BD23-86299769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5562600"/>
          </a:xfrm>
        </p:spPr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FunList&lt;T&gt;, linked lists of nodes</a:t>
            </a: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E9663D26-10AF-1648-B623-FD4EFD35D9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CBFAE77A-EE61-1640-B362-AD4BDF0D080B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7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00227975-906E-DC47-BBF8-80889EB0AD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143000"/>
            <a:ext cx="8915400" cy="31702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class FunList&lt;T&gt;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final Node&lt;T&gt; first;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protected static class Node&lt;U&gt; {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public final U item;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public final Node&lt;U&gt; next;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public Node(U item, Node&lt;U&gt; next) { ...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static &lt;T&gt; FunList&lt;T&gt; cons(T item, FunList&lt;T&gt; list) {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return new Node(item, list.first);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23557" name="TextBox 5">
            <a:extLst>
              <a:ext uri="{FF2B5EF4-FFF2-40B4-BE49-F238E27FC236}">
                <a16:creationId xmlns:a16="http://schemas.microsoft.com/office/drawing/2014/main" id="{71D43D13-BFCA-8E40-96F1-837291799F86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19294" y="2324894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  <p:sp>
        <p:nvSpPr>
          <p:cNvPr id="23558" name="AutoShape 5">
            <a:extLst>
              <a:ext uri="{FF2B5EF4-FFF2-40B4-BE49-F238E27FC236}">
                <a16:creationId xmlns:a16="http://schemas.microsoft.com/office/drawing/2014/main" id="{EC10E450-F0A7-CC44-B2B5-7B09663C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572000"/>
            <a:ext cx="2209800" cy="442913"/>
          </a:xfrm>
          <a:prstGeom prst="wedgeRoundRectCallout">
            <a:avLst>
              <a:gd name="adj1" fmla="val -67356"/>
              <a:gd name="adj2" fmla="val 21199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List of Integer</a:t>
            </a:r>
          </a:p>
        </p:txBody>
      </p:sp>
      <p:sp>
        <p:nvSpPr>
          <p:cNvPr id="23559" name="TextBox 7">
            <a:extLst>
              <a:ext uri="{FF2B5EF4-FFF2-40B4-BE49-F238E27FC236}">
                <a16:creationId xmlns:a16="http://schemas.microsoft.com/office/drawing/2014/main" id="{52FCF6C2-4C4E-4C40-838C-5BA6229A05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57725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23560" name="TextBox 8">
            <a:extLst>
              <a:ext uri="{FF2B5EF4-FFF2-40B4-BE49-F238E27FC236}">
                <a16:creationId xmlns:a16="http://schemas.microsoft.com/office/drawing/2014/main" id="{359555F1-CEC0-D544-8A5D-7297E1031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648200"/>
            <a:ext cx="6413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3561" name="TextBox 9">
            <a:extLst>
              <a:ext uri="{FF2B5EF4-FFF2-40B4-BE49-F238E27FC236}">
                <a16:creationId xmlns:a16="http://schemas.microsoft.com/office/drawing/2014/main" id="{7660960B-02A2-724B-B3AC-BB0A71BE1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648200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23562" name="TextBox 10">
            <a:extLst>
              <a:ext uri="{FF2B5EF4-FFF2-40B4-BE49-F238E27FC236}">
                <a16:creationId xmlns:a16="http://schemas.microsoft.com/office/drawing/2014/main" id="{D0803D65-E3C2-4446-8D37-B76E72DA5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244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rgbClr val="000000"/>
                </a:solidFill>
                <a:latin typeface="Courier" pitchFamily="2" charset="0"/>
              </a:rPr>
              <a:t>list1</a:t>
            </a:r>
          </a:p>
        </p:txBody>
      </p:sp>
      <p:cxnSp>
        <p:nvCxnSpPr>
          <p:cNvPr id="23563" name="Curved Connector 11">
            <a:extLst>
              <a:ext uri="{FF2B5EF4-FFF2-40B4-BE49-F238E27FC236}">
                <a16:creationId xmlns:a16="http://schemas.microsoft.com/office/drawing/2014/main" id="{F037EE3E-D5FA-E847-B328-3EE70B334E12}"/>
              </a:ext>
            </a:extLst>
          </p:cNvPr>
          <p:cNvCxnSpPr>
            <a:cxnSpLocks noChangeShapeType="1"/>
            <a:stCxn id="23562" idx="3"/>
            <a:endCxn id="23559" idx="1"/>
          </p:cNvCxnSpPr>
          <p:nvPr/>
        </p:nvCxnSpPr>
        <p:spPr bwMode="auto">
          <a:xfrm>
            <a:off x="1563688" y="4908550"/>
            <a:ext cx="1255712" cy="11113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4" name="Curved Connector 12">
            <a:extLst>
              <a:ext uri="{FF2B5EF4-FFF2-40B4-BE49-F238E27FC236}">
                <a16:creationId xmlns:a16="http://schemas.microsoft.com/office/drawing/2014/main" id="{24582B57-D0DE-2C43-ACBE-E3B6E53A1E94}"/>
              </a:ext>
            </a:extLst>
          </p:cNvPr>
          <p:cNvCxnSpPr>
            <a:cxnSpLocks noChangeShapeType="1"/>
            <a:stCxn id="23559" idx="3"/>
            <a:endCxn id="23560" idx="1"/>
          </p:cNvCxnSpPr>
          <p:nvPr/>
        </p:nvCxnSpPr>
        <p:spPr bwMode="auto">
          <a:xfrm flipV="1">
            <a:off x="3359150" y="4910138"/>
            <a:ext cx="67945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65" name="Curved Connector 13">
            <a:extLst>
              <a:ext uri="{FF2B5EF4-FFF2-40B4-BE49-F238E27FC236}">
                <a16:creationId xmlns:a16="http://schemas.microsoft.com/office/drawing/2014/main" id="{B0617FEC-DB40-8547-A240-90B15A0DAC5B}"/>
              </a:ext>
            </a:extLst>
          </p:cNvPr>
          <p:cNvCxnSpPr>
            <a:cxnSpLocks noChangeShapeType="1"/>
            <a:stCxn id="23560" idx="3"/>
            <a:endCxn id="23561" idx="1"/>
          </p:cNvCxnSpPr>
          <p:nvPr/>
        </p:nvCxnSpPr>
        <p:spPr bwMode="auto">
          <a:xfrm>
            <a:off x="4679950" y="4910138"/>
            <a:ext cx="806450" cy="12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ight Brace 15">
            <a:extLst>
              <a:ext uri="{FF2B5EF4-FFF2-40B4-BE49-F238E27FC236}">
                <a16:creationId xmlns:a16="http://schemas.microsoft.com/office/drawing/2014/main" id="{69C1E4F0-67CF-DE4F-B8B6-232BD57E5C8F}"/>
              </a:ext>
            </a:extLst>
          </p:cNvPr>
          <p:cNvSpPr>
            <a:spLocks/>
          </p:cNvSpPr>
          <p:nvPr/>
        </p:nvSpPr>
        <p:spPr bwMode="auto">
          <a:xfrm rot="5400000">
            <a:off x="4838700" y="4457700"/>
            <a:ext cx="381000" cy="2133600"/>
          </a:xfrm>
          <a:prstGeom prst="rightBrace">
            <a:avLst>
              <a:gd name="adj1" fmla="val 31370"/>
              <a:gd name="adj2" fmla="val 50000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709708B-963D-5846-8E04-9E84F5D4BD82}"/>
              </a:ext>
            </a:extLst>
          </p:cNvPr>
          <p:cNvSpPr>
            <a:spLocks/>
          </p:cNvSpPr>
          <p:nvPr/>
        </p:nvSpPr>
        <p:spPr bwMode="auto">
          <a:xfrm rot="5400000">
            <a:off x="2933700" y="5067300"/>
            <a:ext cx="381000" cy="914400"/>
          </a:xfrm>
          <a:prstGeom prst="rightBrace">
            <a:avLst>
              <a:gd name="adj1" fmla="val 31378"/>
              <a:gd name="adj2" fmla="val 49042"/>
            </a:avLst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da-DK" altLang="da-DK"/>
          </a:p>
        </p:txBody>
      </p:sp>
      <p:sp>
        <p:nvSpPr>
          <p:cNvPr id="24" name="AutoShape 5">
            <a:extLst>
              <a:ext uri="{FF2B5EF4-FFF2-40B4-BE49-F238E27FC236}">
                <a16:creationId xmlns:a16="http://schemas.microsoft.com/office/drawing/2014/main" id="{13EFFA47-6B34-CA41-B24D-8959CDD60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6019800"/>
            <a:ext cx="914400" cy="442913"/>
          </a:xfrm>
          <a:prstGeom prst="wedgeRoundRectCallout">
            <a:avLst>
              <a:gd name="adj1" fmla="val 18995"/>
              <a:gd name="adj2" fmla="val -94477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Tail</a:t>
            </a:r>
          </a:p>
        </p:txBody>
      </p:sp>
      <p:sp>
        <p:nvSpPr>
          <p:cNvPr id="25" name="AutoShape 5">
            <a:extLst>
              <a:ext uri="{FF2B5EF4-FFF2-40B4-BE49-F238E27FC236}">
                <a16:creationId xmlns:a16="http://schemas.microsoft.com/office/drawing/2014/main" id="{27130DDB-BBBB-454E-AC74-0965D47DF5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6019800"/>
            <a:ext cx="990600" cy="442913"/>
          </a:xfrm>
          <a:prstGeom prst="wedgeRoundRectCallout">
            <a:avLst>
              <a:gd name="adj1" fmla="val 18671"/>
              <a:gd name="adj2" fmla="val -106046"/>
              <a:gd name="adj3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da-DK" altLang="da-DK" sz="2000">
                <a:solidFill>
                  <a:schemeClr val="tx1"/>
                </a:solidFill>
              </a:rPr>
              <a:t>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FB0784D3-D066-8E4C-8130-CCC62EEDE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Existing data do not change</a:t>
            </a: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BD851CCD-733A-DD45-ACA7-4C0B8264C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/>
          <a:lstStyle/>
          <a:p>
            <a:endParaRPr lang="da-DK" altLang="da-DK">
              <a:ea typeface="ＭＳ Ｐゴシック" panose="020B0600070205080204" pitchFamily="34" charset="-128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5803F5B7-B10A-834D-AA63-8376BAEB30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54C3E23A-044B-1345-BDE1-7BFF462EDF43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8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4580" name="Text Box 4">
            <a:extLst>
              <a:ext uri="{FF2B5EF4-FFF2-40B4-BE49-F238E27FC236}">
                <a16:creationId xmlns:a16="http://schemas.microsoft.com/office/drawing/2014/main" id="{CB7996F9-1758-DA48-A82F-7B656AEF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14400"/>
            <a:ext cx="8915400" cy="19383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FunList&lt;Integer&gt; empty = new FunList&lt;&gt;(null),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list1 = cons(9, cons(13, cons(0, empty))), 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list2 = cons(7, list1),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list3 = cons(8, list1),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list4 = list1.insert(1, 12),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list5 = list2.removeAt(3);</a:t>
            </a:r>
          </a:p>
        </p:txBody>
      </p:sp>
      <p:sp>
        <p:nvSpPr>
          <p:cNvPr id="24581" name="TextBox 5">
            <a:extLst>
              <a:ext uri="{FF2B5EF4-FFF2-40B4-BE49-F238E27FC236}">
                <a16:creationId xmlns:a16="http://schemas.microsoft.com/office/drawing/2014/main" id="{B9C878E5-B297-D546-B879-BD3CCC151CBC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9769" y="1791494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  <p:sp>
        <p:nvSpPr>
          <p:cNvPr id="24582" name="TextBox 1">
            <a:extLst>
              <a:ext uri="{FF2B5EF4-FFF2-40B4-BE49-F238E27FC236}">
                <a16:creationId xmlns:a16="http://schemas.microsoft.com/office/drawing/2014/main" id="{B2486CFA-8675-6647-85C3-E69A4EA69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276600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24583" name="TextBox 8">
            <a:extLst>
              <a:ext uri="{FF2B5EF4-FFF2-40B4-BE49-F238E27FC236}">
                <a16:creationId xmlns:a16="http://schemas.microsoft.com/office/drawing/2014/main" id="{514CDD6C-BA0A-224C-95FA-AE29F2D3F7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276600"/>
            <a:ext cx="6413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24584" name="TextBox 9">
            <a:extLst>
              <a:ext uri="{FF2B5EF4-FFF2-40B4-BE49-F238E27FC236}">
                <a16:creationId xmlns:a16="http://schemas.microsoft.com/office/drawing/2014/main" id="{5D85B356-55BC-B448-8AC4-8373EE317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276600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472F2C-E0CD-9C46-A9FE-02F7882D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962400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B31957-CFC7-C843-A8E7-9BCA57C4A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724400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C234CA-8587-A148-97F6-331576AE51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334000"/>
            <a:ext cx="6413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24588" name="TextBox 2">
            <a:extLst>
              <a:ext uri="{FF2B5EF4-FFF2-40B4-BE49-F238E27FC236}">
                <a16:creationId xmlns:a16="http://schemas.microsoft.com/office/drawing/2014/main" id="{3F44B9B1-C949-7E4A-AC02-43B9F15B7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352800"/>
            <a:ext cx="8778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rgbClr val="000000"/>
                </a:solidFill>
                <a:latin typeface="Courier" pitchFamily="2" charset="0"/>
              </a:rPr>
              <a:t>list1</a:t>
            </a:r>
          </a:p>
        </p:txBody>
      </p:sp>
      <p:sp>
        <p:nvSpPr>
          <p:cNvPr id="24589" name="TextBox 14">
            <a:extLst>
              <a:ext uri="{FF2B5EF4-FFF2-40B4-BE49-F238E27FC236}">
                <a16:creationId xmlns:a16="http://schemas.microsoft.com/office/drawing/2014/main" id="{9BFF91B1-04EF-0B42-A4E0-352ADDE8F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497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rgbClr val="000000"/>
                </a:solidFill>
                <a:latin typeface="Courier" pitchFamily="2" charset="0"/>
              </a:rPr>
              <a:t>list2</a:t>
            </a:r>
          </a:p>
        </p:txBody>
      </p:sp>
      <p:sp>
        <p:nvSpPr>
          <p:cNvPr id="24590" name="TextBox 15">
            <a:extLst>
              <a:ext uri="{FF2B5EF4-FFF2-40B4-BE49-F238E27FC236}">
                <a16:creationId xmlns:a16="http://schemas.microsoft.com/office/drawing/2014/main" id="{95E1C6DF-D084-3949-931F-C2ED5FE47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355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rgbClr val="000000"/>
                </a:solidFill>
                <a:latin typeface="Courier" pitchFamily="2" charset="0"/>
              </a:rPr>
              <a:t>list3</a:t>
            </a:r>
          </a:p>
        </p:txBody>
      </p:sp>
      <p:sp>
        <p:nvSpPr>
          <p:cNvPr id="24591" name="TextBox 16">
            <a:extLst>
              <a:ext uri="{FF2B5EF4-FFF2-40B4-BE49-F238E27FC236}">
                <a16:creationId xmlns:a16="http://schemas.microsoft.com/office/drawing/2014/main" id="{F2C87BEC-ED52-B841-8569-91B7D818F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213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rgbClr val="000000"/>
                </a:solidFill>
                <a:latin typeface="Courier" pitchFamily="2" charset="0"/>
              </a:rPr>
              <a:t>list4</a:t>
            </a:r>
          </a:p>
        </p:txBody>
      </p:sp>
      <p:sp>
        <p:nvSpPr>
          <p:cNvPr id="24592" name="TextBox 17">
            <a:extLst>
              <a:ext uri="{FF2B5EF4-FFF2-40B4-BE49-F238E27FC236}">
                <a16:creationId xmlns:a16="http://schemas.microsoft.com/office/drawing/2014/main" id="{ECDF1030-ACF1-8C4F-BFBB-14A8307B0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6107113"/>
            <a:ext cx="877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800" b="1">
                <a:solidFill>
                  <a:srgbClr val="000000"/>
                </a:solidFill>
                <a:latin typeface="Courier" pitchFamily="2" charset="0"/>
              </a:rPr>
              <a:t>list5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45EA4B36-E295-CD44-A3AE-DAE688B0EBB1}"/>
              </a:ext>
            </a:extLst>
          </p:cNvPr>
          <p:cNvCxnSpPr>
            <a:cxnSpLocks noChangeShapeType="1"/>
            <a:stCxn id="11" idx="3"/>
          </p:cNvCxnSpPr>
          <p:nvPr/>
        </p:nvCxnSpPr>
        <p:spPr bwMode="auto">
          <a:xfrm flipV="1">
            <a:off x="2673350" y="3581400"/>
            <a:ext cx="755650" cy="64293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4" name="Curved Connector 21">
            <a:extLst>
              <a:ext uri="{FF2B5EF4-FFF2-40B4-BE49-F238E27FC236}">
                <a16:creationId xmlns:a16="http://schemas.microsoft.com/office/drawing/2014/main" id="{E9AFE965-A0DD-8145-97AA-57F08059B904}"/>
              </a:ext>
            </a:extLst>
          </p:cNvPr>
          <p:cNvCxnSpPr>
            <a:cxnSpLocks noChangeShapeType="1"/>
            <a:stCxn id="24588" idx="3"/>
          </p:cNvCxnSpPr>
          <p:nvPr/>
        </p:nvCxnSpPr>
        <p:spPr bwMode="auto">
          <a:xfrm>
            <a:off x="1335088" y="3536950"/>
            <a:ext cx="2093912" cy="444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Curved Connector 24">
            <a:extLst>
              <a:ext uri="{FF2B5EF4-FFF2-40B4-BE49-F238E27FC236}">
                <a16:creationId xmlns:a16="http://schemas.microsoft.com/office/drawing/2014/main" id="{383A6BB3-8F44-C14B-97D0-E8FCB92B7912}"/>
              </a:ext>
            </a:extLst>
          </p:cNvPr>
          <p:cNvCxnSpPr>
            <a:cxnSpLocks noChangeShapeType="1"/>
            <a:stCxn id="24582" idx="3"/>
            <a:endCxn id="24583" idx="1"/>
          </p:cNvCxnSpPr>
          <p:nvPr/>
        </p:nvCxnSpPr>
        <p:spPr bwMode="auto">
          <a:xfrm>
            <a:off x="3968750" y="3538538"/>
            <a:ext cx="1060450" cy="12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6" name="Curved Connector 27">
            <a:extLst>
              <a:ext uri="{FF2B5EF4-FFF2-40B4-BE49-F238E27FC236}">
                <a16:creationId xmlns:a16="http://schemas.microsoft.com/office/drawing/2014/main" id="{363D33C9-ED09-2B49-B33D-1C0021A030CA}"/>
              </a:ext>
            </a:extLst>
          </p:cNvPr>
          <p:cNvCxnSpPr>
            <a:cxnSpLocks noChangeShapeType="1"/>
            <a:stCxn id="24583" idx="3"/>
            <a:endCxn id="24584" idx="1"/>
          </p:cNvCxnSpPr>
          <p:nvPr/>
        </p:nvCxnSpPr>
        <p:spPr bwMode="auto">
          <a:xfrm>
            <a:off x="5670550" y="3538538"/>
            <a:ext cx="1111250" cy="12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BBED4F5C-6BCB-B941-A014-1C9D1A0E3255}"/>
              </a:ext>
            </a:extLst>
          </p:cNvPr>
          <p:cNvCxnSpPr>
            <a:cxnSpLocks noChangeShapeType="1"/>
            <a:stCxn id="12" idx="3"/>
            <a:endCxn id="24582" idx="1"/>
          </p:cNvCxnSpPr>
          <p:nvPr/>
        </p:nvCxnSpPr>
        <p:spPr bwMode="auto">
          <a:xfrm flipV="1">
            <a:off x="2673350" y="3538538"/>
            <a:ext cx="755650" cy="14478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5942D8AD-B675-394C-93DC-1B7F74CD4506}"/>
              </a:ext>
            </a:extLst>
          </p:cNvPr>
          <p:cNvCxnSpPr>
            <a:cxnSpLocks noChangeShapeType="1"/>
            <a:stCxn id="24589" idx="3"/>
            <a:endCxn id="11" idx="1"/>
          </p:cNvCxnSpPr>
          <p:nvPr/>
        </p:nvCxnSpPr>
        <p:spPr bwMode="auto">
          <a:xfrm flipV="1">
            <a:off x="1335088" y="4224338"/>
            <a:ext cx="798512" cy="11112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C6E126AB-5B13-3442-AA08-10FA7EAEAE54}"/>
              </a:ext>
            </a:extLst>
          </p:cNvPr>
          <p:cNvCxnSpPr>
            <a:cxnSpLocks noChangeShapeType="1"/>
            <a:stCxn id="24590" idx="3"/>
            <a:endCxn id="12" idx="1"/>
          </p:cNvCxnSpPr>
          <p:nvPr/>
        </p:nvCxnSpPr>
        <p:spPr bwMode="auto">
          <a:xfrm>
            <a:off x="1335088" y="4921250"/>
            <a:ext cx="798512" cy="65088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2EFBA5C0-77B9-CF44-85D1-4D9CB81A3A1F}"/>
              </a:ext>
            </a:extLst>
          </p:cNvPr>
          <p:cNvCxnSpPr>
            <a:cxnSpLocks noChangeShapeType="1"/>
            <a:stCxn id="24591" idx="3"/>
            <a:endCxn id="42" idx="1"/>
          </p:cNvCxnSpPr>
          <p:nvPr/>
        </p:nvCxnSpPr>
        <p:spPr bwMode="auto">
          <a:xfrm flipV="1">
            <a:off x="1335088" y="5605463"/>
            <a:ext cx="2093912" cy="1587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6F3A551-5D8F-DE4F-B59B-67B0F6F8A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343525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9</a:t>
            </a:r>
          </a:p>
        </p:txBody>
      </p: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C8B9EEFA-E789-1C46-9C9E-D86AB565A012}"/>
              </a:ext>
            </a:extLst>
          </p:cNvPr>
          <p:cNvCxnSpPr>
            <a:cxnSpLocks noChangeShapeType="1"/>
            <a:stCxn id="42" idx="3"/>
            <a:endCxn id="13" idx="1"/>
          </p:cNvCxnSpPr>
          <p:nvPr/>
        </p:nvCxnSpPr>
        <p:spPr bwMode="auto">
          <a:xfrm flipV="1">
            <a:off x="3968750" y="5595938"/>
            <a:ext cx="60325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BB7C2563-267A-BA4C-9695-AAD7E85D6284}"/>
              </a:ext>
            </a:extLst>
          </p:cNvPr>
          <p:cNvCxnSpPr>
            <a:cxnSpLocks noChangeShapeType="1"/>
            <a:stCxn id="13" idx="3"/>
            <a:endCxn id="24583" idx="1"/>
          </p:cNvCxnSpPr>
          <p:nvPr/>
        </p:nvCxnSpPr>
        <p:spPr bwMode="auto">
          <a:xfrm flipH="1" flipV="1">
            <a:off x="5029200" y="3538538"/>
            <a:ext cx="184150" cy="2057400"/>
          </a:xfrm>
          <a:prstGeom prst="curvedConnector5">
            <a:avLst>
              <a:gd name="adj1" fmla="val -124227"/>
              <a:gd name="adj2" fmla="val 50000"/>
              <a:gd name="adj3" fmla="val 224227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E6983312-A9B4-CC4B-8DD9-9C67E36DAB22}"/>
              </a:ext>
            </a:extLst>
          </p:cNvPr>
          <p:cNvCxnSpPr>
            <a:cxnSpLocks noChangeShapeType="1"/>
            <a:stCxn id="24592" idx="3"/>
          </p:cNvCxnSpPr>
          <p:nvPr/>
        </p:nvCxnSpPr>
        <p:spPr bwMode="auto">
          <a:xfrm flipV="1">
            <a:off x="1335088" y="6248400"/>
            <a:ext cx="950912" cy="4445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1D77D12-CC8E-7F45-B5D2-14402DD5E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6029325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031416E-5006-F74A-B00D-DCBFD90CA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6019800"/>
            <a:ext cx="5397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 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A66F80-8B85-104D-B42D-F0570B232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019800"/>
            <a:ext cx="641350" cy="523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>
                <a:solidFill>
                  <a:schemeClr val="tx1"/>
                </a:solidFill>
              </a:rPr>
              <a:t>13</a:t>
            </a:r>
          </a:p>
        </p:txBody>
      </p:sp>
      <p:cxnSp>
        <p:nvCxnSpPr>
          <p:cNvPr id="55" name="Curved Connector 54">
            <a:extLst>
              <a:ext uri="{FF2B5EF4-FFF2-40B4-BE49-F238E27FC236}">
                <a16:creationId xmlns:a16="http://schemas.microsoft.com/office/drawing/2014/main" id="{49E4591B-D3CB-524A-ADC0-0DCD7E67F4D3}"/>
              </a:ext>
            </a:extLst>
          </p:cNvPr>
          <p:cNvCxnSpPr>
            <a:cxnSpLocks noChangeShapeType="1"/>
            <a:stCxn id="52" idx="3"/>
            <a:endCxn id="53" idx="1"/>
          </p:cNvCxnSpPr>
          <p:nvPr/>
        </p:nvCxnSpPr>
        <p:spPr bwMode="auto">
          <a:xfrm flipV="1">
            <a:off x="2825750" y="6281738"/>
            <a:ext cx="603250" cy="9525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Curved Connector 57">
            <a:extLst>
              <a:ext uri="{FF2B5EF4-FFF2-40B4-BE49-F238E27FC236}">
                <a16:creationId xmlns:a16="http://schemas.microsoft.com/office/drawing/2014/main" id="{3E4DA53A-DA56-FE4D-986B-61BF5B888AB6}"/>
              </a:ext>
            </a:extLst>
          </p:cNvPr>
          <p:cNvCxnSpPr>
            <a:cxnSpLocks noChangeShapeType="1"/>
            <a:stCxn id="53" idx="3"/>
            <a:endCxn id="54" idx="1"/>
          </p:cNvCxnSpPr>
          <p:nvPr/>
        </p:nvCxnSpPr>
        <p:spPr bwMode="auto">
          <a:xfrm>
            <a:off x="3968750" y="6281738"/>
            <a:ext cx="603250" cy="12700"/>
          </a:xfrm>
          <a:prstGeom prst="curvedConnector3">
            <a:avLst>
              <a:gd name="adj1" fmla="val 50000"/>
            </a:avLst>
          </a:prstGeom>
          <a:noFill/>
          <a:ln w="127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42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41FB2FFE-98F5-6D44-8399-938B2D18C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da-DK">
                <a:ea typeface="ＭＳ Ｐゴシック" panose="020B0600070205080204" pitchFamily="34" charset="-128"/>
              </a:rPr>
              <a:t>Recursion in insert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81DF010B-7862-8942-AD30-E2D05A8B4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3657600"/>
            <a:ext cx="8915400" cy="2819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en-US" altLang="da-DK">
                <a:ea typeface="ＭＳ Ｐゴシック" panose="020B0600070205080204" pitchFamily="34" charset="-128"/>
              </a:rPr>
              <a:t>If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i</a:t>
            </a:r>
            <a:r>
              <a:rPr lang="en-US" altLang="da-DK">
                <a:ea typeface="ＭＳ Ｐゴシック" panose="020B0600070205080204" pitchFamily="34" charset="-128"/>
              </a:rPr>
              <a:t> is zero, put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item</a:t>
            </a:r>
            <a:r>
              <a:rPr lang="en-US" altLang="da-DK">
                <a:ea typeface="ＭＳ Ｐゴシック" panose="020B0600070205080204" pitchFamily="34" charset="-128"/>
              </a:rPr>
              <a:t> in a new node, and let its tail be the old list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xs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endParaRPr lang="en-US" altLang="da-DK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“</a:t>
            </a:r>
            <a:r>
              <a:rPr lang="en-US" altLang="da-DK">
                <a:ea typeface="ＭＳ Ｐゴシック" panose="020B0600070205080204" pitchFamily="34" charset="-128"/>
              </a:rPr>
              <a:t>Otherwise, put the first element of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xs</a:t>
            </a:r>
            <a:r>
              <a:rPr lang="en-US" altLang="da-DK">
                <a:ea typeface="ＭＳ Ｐゴシック" panose="020B0600070205080204" pitchFamily="34" charset="-128"/>
              </a:rPr>
              <a:t> in a new node, and let its tail be the result of inserting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item</a:t>
            </a:r>
            <a:r>
              <a:rPr lang="en-US" altLang="da-DK">
                <a:ea typeface="ＭＳ Ｐゴシック" panose="020B0600070205080204" pitchFamily="34" charset="-128"/>
              </a:rPr>
              <a:t> in position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i-1</a:t>
            </a:r>
            <a:r>
              <a:rPr lang="en-US" altLang="da-DK">
                <a:ea typeface="ＭＳ Ｐゴシック" panose="020B0600070205080204" pitchFamily="34" charset="-128"/>
              </a:rPr>
              <a:t> of the tail of </a:t>
            </a:r>
            <a:r>
              <a:rPr lang="en-US" altLang="da-DK" b="1">
                <a:latin typeface="Courier" pitchFamily="2" charset="0"/>
                <a:ea typeface="ＭＳ Ｐゴシック" panose="020B0600070205080204" pitchFamily="34" charset="-128"/>
              </a:rPr>
              <a:t>xs</a:t>
            </a:r>
            <a:r>
              <a:rPr lang="en-US" altLang="en-US">
                <a:ea typeface="ＭＳ Ｐゴシック" panose="020B0600070205080204" pitchFamily="34" charset="-128"/>
              </a:rPr>
              <a:t>”</a:t>
            </a:r>
            <a:endParaRPr lang="en-US" altLang="da-DK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54607069-5EC1-FE48-8650-57F83A79B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6A548AD9-C840-6147-BEF3-6D4A906AF06A}" type="slidenum">
              <a:rPr lang="da-DK" altLang="da-DK" sz="1400">
                <a:solidFill>
                  <a:srgbClr val="FF6600"/>
                </a:solidFill>
              </a:rPr>
              <a:pPr eaLnBrk="1" hangingPunct="1"/>
              <a:t>9</a:t>
            </a:fld>
            <a:endParaRPr lang="da-DK" altLang="da-DK" sz="1400">
              <a:solidFill>
                <a:srgbClr val="FF6600"/>
              </a:solidFill>
            </a:endParaRPr>
          </a:p>
        </p:txBody>
      </p:sp>
      <p:sp>
        <p:nvSpPr>
          <p:cNvPr id="25604" name="Text Box 4">
            <a:extLst>
              <a:ext uri="{FF2B5EF4-FFF2-40B4-BE49-F238E27FC236}">
                <a16:creationId xmlns:a16="http://schemas.microsoft.com/office/drawing/2014/main" id="{ED1862B2-AAB3-ED4B-8570-56226BCDB3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255428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public FunList&lt;T&gt; insert(int i, T item) {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return new FunList&lt;T&gt;(insert(i, item, this.first));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/>
            <a:endParaRPr lang="en-US" altLang="da-DK" sz="2000" b="1">
              <a:solidFill>
                <a:schemeClr val="tx1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static &lt;T&gt; Node&lt;T&gt; insert(int i, T item, Node&lt;T&gt; xs) {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return i == 0 ? new Node&lt;T&gt;(item, xs) 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       : new Node&lt;T&gt;(xs.item, insert(i-1, item, xs.next));</a:t>
            </a:r>
          </a:p>
          <a:p>
            <a:pPr eaLnBrk="1" hangingPunct="1"/>
            <a:r>
              <a:rPr lang="en-US" altLang="da-DK" sz="2000" b="1">
                <a:solidFill>
                  <a:schemeClr val="tx1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5605" name="TextBox 5">
            <a:extLst>
              <a:ext uri="{FF2B5EF4-FFF2-40B4-BE49-F238E27FC236}">
                <a16:creationId xmlns:a16="http://schemas.microsoft.com/office/drawing/2014/main" id="{0A6BBC13-5CBE-324C-AF32-CF8078984120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8309769" y="1486694"/>
            <a:ext cx="1406525" cy="2619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rgbClr val="808080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da-DK" sz="1100">
                <a:solidFill>
                  <a:schemeClr val="tx2"/>
                </a:solidFill>
              </a:rPr>
              <a:t>Example154.java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TU-presentation-ENG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00"/>
      </a:hlink>
      <a:folHlink>
        <a:srgbClr val="B2B2B2"/>
      </a:folHlink>
    </a:clrScheme>
    <a:fontScheme name="ITU-presentation-ENG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rgbClr val="808080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ITU-presentation-ENG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U-presentation-ENG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U-presentation-ENG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ITU-presentation-ENG</Template>
  <TotalTime>52688</TotalTime>
  <Words>5025</Words>
  <Application>Microsoft Macintosh PowerPoint</Application>
  <PresentationFormat>On-screen Show (4:3)</PresentationFormat>
  <Paragraphs>878</Paragraphs>
  <Slides>46</Slides>
  <Notes>23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Verdana</vt:lpstr>
      <vt:lpstr>ＭＳ Ｐゴシック</vt:lpstr>
      <vt:lpstr>Arial</vt:lpstr>
      <vt:lpstr>Times New Roman</vt:lpstr>
      <vt:lpstr>Courier</vt:lpstr>
      <vt:lpstr>Courier New</vt:lpstr>
      <vt:lpstr>Wingdings</vt:lpstr>
      <vt:lpstr>ITU-presentation-ENG</vt:lpstr>
      <vt:lpstr>Practical Concurrent and Parallel Programming 4</vt:lpstr>
      <vt:lpstr>Plan</vt:lpstr>
      <vt:lpstr>Materials</vt:lpstr>
      <vt:lpstr>Parallel functional programming</vt:lpstr>
      <vt:lpstr>New in Java 8</vt:lpstr>
      <vt:lpstr>Functional programming in Java</vt:lpstr>
      <vt:lpstr>Immutable data</vt:lpstr>
      <vt:lpstr>Existing data do not change</vt:lpstr>
      <vt:lpstr>Recursion in insert</vt:lpstr>
      <vt:lpstr>Immutable data: Bad and good</vt:lpstr>
      <vt:lpstr>Lambda expressions 1</vt:lpstr>
      <vt:lpstr>Lambda expressions 2</vt:lpstr>
      <vt:lpstr>Method reference expressions</vt:lpstr>
      <vt:lpstr>Targeted function type (TFT)</vt:lpstr>
      <vt:lpstr>Functions as arguments: map</vt:lpstr>
      <vt:lpstr>Calling map</vt:lpstr>
      <vt:lpstr>Functions as arguments: reduce</vt:lpstr>
      <vt:lpstr>Calling reduce</vt:lpstr>
      <vt:lpstr>Tail recursion and loops</vt:lpstr>
      <vt:lpstr>Java 8 functional interfaces</vt:lpstr>
      <vt:lpstr>(Too) many functional interfaces</vt:lpstr>
      <vt:lpstr>Primitive-type specialized interfaces for int, double, and long</vt:lpstr>
      <vt:lpstr>Functions that return functions</vt:lpstr>
      <vt:lpstr>Functions that return functions</vt:lpstr>
      <vt:lpstr>Streams for bulk data</vt:lpstr>
      <vt:lpstr>Some stream operations</vt:lpstr>
      <vt:lpstr>Similar functions are everywhere</vt:lpstr>
      <vt:lpstr>Counting primes on Java 8 streams</vt:lpstr>
      <vt:lpstr>Performance results (!!)</vt:lpstr>
      <vt:lpstr>Purity: side-effect freedom</vt:lpstr>
      <vt:lpstr>Creating streams 1</vt:lpstr>
      <vt:lpstr>Creating streams 2</vt:lpstr>
      <vt:lpstr>Creating streams 3: generators</vt:lpstr>
      <vt:lpstr>Creating streams 4: StreamBuilder</vt:lpstr>
      <vt:lpstr>Streams for backtracking</vt:lpstr>
      <vt:lpstr>A closer look at generation for n=3</vt:lpstr>
      <vt:lpstr>A permutation is a rook (♜)  placement on a chessboard</vt:lpstr>
      <vt:lpstr>Solutions to the n-queens problem</vt:lpstr>
      <vt:lpstr>Versatility of streams</vt:lpstr>
      <vt:lpstr>Streams for quasi-infinite sequences</vt:lpstr>
      <vt:lpstr>Collectors: aggregation of streams</vt:lpstr>
      <vt:lpstr>Java 8 stream properties</vt:lpstr>
      <vt:lpstr>Parallel (functional) array operations</vt:lpstr>
      <vt:lpstr>Array and streams and parallel ...</vt:lpstr>
      <vt:lpstr>Some problems with Java streams</vt:lpstr>
      <vt:lpstr>This week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Thomas Dybdahl Ahle</cp:lastModifiedBy>
  <cp:revision>1083</cp:revision>
  <cp:lastPrinted>2019-09-18T21:02:46Z</cp:lastPrinted>
  <dcterms:created xsi:type="dcterms:W3CDTF">2012-08-26T20:17:40Z</dcterms:created>
  <dcterms:modified xsi:type="dcterms:W3CDTF">2019-09-18T21:03:54Z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