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1" r:id="rId7"/>
    <p:sldId id="260" r:id="rId8"/>
    <p:sldId id="264" r:id="rId9"/>
    <p:sldId id="263" r:id="rId10"/>
  </p:sldIdLst>
  <p:sldSz cx="18288000" cy="10287000"/>
  <p:notesSz cx="6858000" cy="9144000"/>
  <p:embeddedFontLst>
    <p:embeddedFont>
      <p:font typeface="Libre Baskerville" panose="02000000000000000000" pitchFamily="2" charset="0"/>
      <p:regular r:id="rId11"/>
      <p:bold r:id="rId12"/>
      <p:italic r:id="rId13"/>
    </p:embeddedFont>
    <p:embeddedFont>
      <p:font typeface="Libre Baskerville Bold" panose="02000000000000000000" charset="0"/>
      <p:regular r:id="rId14"/>
    </p:embeddedFont>
    <p:embeddedFont>
      <p:font typeface="Yeseva On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1:45:45.446"/>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1:45:57.78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1:45:45.446"/>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1:45:57.78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customXml" Target="../ink/ink2.xml"/><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customXml" Target="../ink/ink4.xm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167005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SPENDGUARD</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283182" y="8858250"/>
            <a:ext cx="11721636" cy="400050"/>
          </a:xfrm>
          <a:prstGeom prst="rect">
            <a:avLst/>
          </a:prstGeom>
        </p:spPr>
        <p:txBody>
          <a:bodyPr lIns="0" tIns="0" rIns="0" bIns="0" rtlCol="0" anchor="t">
            <a:spAutoFit/>
          </a:bodyPr>
          <a:lstStyle/>
          <a:p>
            <a:pPr algn="ctr">
              <a:lnSpc>
                <a:spcPts val="3000"/>
              </a:lnSpc>
            </a:pPr>
            <a:r>
              <a:rPr lang="en-US" sz="3000">
                <a:solidFill>
                  <a:srgbClr val="000000"/>
                </a:solidFill>
                <a:latin typeface="Libre Baskerville"/>
              </a:rPr>
              <a:t>Presented by Team Data Dash</a:t>
            </a:r>
          </a:p>
        </p:txBody>
      </p:sp>
      <p:sp>
        <p:nvSpPr>
          <p:cNvPr id="7" name="Freeform 7"/>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762604" y="-4191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569636">
            <a:off x="1064006" y="-1675683"/>
            <a:ext cx="4096053" cy="7060062"/>
          </a:xfrm>
          <a:custGeom>
            <a:avLst/>
            <a:gdLst/>
            <a:ahLst/>
            <a:cxnLst/>
            <a:rect l="l" t="t" r="r" b="b"/>
            <a:pathLst>
              <a:path w="4096053" h="7060062">
                <a:moveTo>
                  <a:pt x="0" y="0"/>
                </a:moveTo>
                <a:lnTo>
                  <a:pt x="4096053" y="0"/>
                </a:lnTo>
                <a:lnTo>
                  <a:pt x="4096053" y="7060061"/>
                </a:lnTo>
                <a:lnTo>
                  <a:pt x="0" y="7060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266137">
            <a:off x="155269" y="5140281"/>
            <a:ext cx="5210769" cy="6721137"/>
          </a:xfrm>
          <a:custGeom>
            <a:avLst/>
            <a:gdLst/>
            <a:ahLst/>
            <a:cxnLst/>
            <a:rect l="l" t="t" r="r" b="b"/>
            <a:pathLst>
              <a:path w="5210769" h="6721137">
                <a:moveTo>
                  <a:pt x="0" y="0"/>
                </a:moveTo>
                <a:lnTo>
                  <a:pt x="5210769" y="0"/>
                </a:lnTo>
                <a:lnTo>
                  <a:pt x="5210769"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49444"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6292715" y="2177098"/>
            <a:ext cx="5513547" cy="884553"/>
          </a:xfrm>
          <a:prstGeom prst="rect">
            <a:avLst/>
          </a:prstGeom>
        </p:spPr>
        <p:txBody>
          <a:bodyPr lIns="0" tIns="0" rIns="0" bIns="0" rtlCol="0" anchor="t">
            <a:spAutoFit/>
          </a:bodyPr>
          <a:lstStyle/>
          <a:p>
            <a:pPr algn="ctr">
              <a:lnSpc>
                <a:spcPts val="6699"/>
              </a:lnSpc>
              <a:spcBef>
                <a:spcPct val="0"/>
              </a:spcBef>
            </a:pPr>
            <a:r>
              <a:rPr lang="en-US" sz="6699">
                <a:solidFill>
                  <a:srgbClr val="000000"/>
                </a:solidFill>
                <a:latin typeface="Yeseva One"/>
              </a:rPr>
              <a:t>Introduction</a:t>
            </a:r>
          </a:p>
        </p:txBody>
      </p:sp>
      <p:sp>
        <p:nvSpPr>
          <p:cNvPr id="7" name="TextBox 7"/>
          <p:cNvSpPr txBox="1"/>
          <p:nvPr/>
        </p:nvSpPr>
        <p:spPr>
          <a:xfrm>
            <a:off x="1219200" y="4031163"/>
            <a:ext cx="6775227" cy="756746"/>
          </a:xfrm>
          <a:prstGeom prst="rect">
            <a:avLst/>
          </a:prstGeom>
        </p:spPr>
        <p:txBody>
          <a:bodyPr wrap="square" lIns="0" tIns="0" rIns="0" bIns="0" rtlCol="0" anchor="t">
            <a:spAutoFit/>
          </a:bodyPr>
          <a:lstStyle/>
          <a:p>
            <a:pPr algn="ctr">
              <a:lnSpc>
                <a:spcPts val="6300"/>
              </a:lnSpc>
            </a:pPr>
            <a:r>
              <a:rPr lang="en-US" sz="4500" dirty="0">
                <a:solidFill>
                  <a:srgbClr val="000000"/>
                </a:solidFill>
                <a:latin typeface="Libre Baskerville Bold"/>
              </a:rPr>
              <a:t>Team Data Dash</a:t>
            </a:r>
          </a:p>
        </p:txBody>
      </p:sp>
      <p:sp>
        <p:nvSpPr>
          <p:cNvPr id="8" name="TextBox 8"/>
          <p:cNvSpPr txBox="1"/>
          <p:nvPr/>
        </p:nvSpPr>
        <p:spPr>
          <a:xfrm>
            <a:off x="3806309" y="5086350"/>
            <a:ext cx="5337691" cy="1781810"/>
          </a:xfrm>
          <a:prstGeom prst="rect">
            <a:avLst/>
          </a:prstGeom>
        </p:spPr>
        <p:txBody>
          <a:bodyPr lIns="0" tIns="0" rIns="0" bIns="0" rtlCol="0" anchor="t">
            <a:spAutoFit/>
          </a:bodyPr>
          <a:lstStyle/>
          <a:p>
            <a:pPr marL="755651" lvl="1" indent="-377825" algn="ctr">
              <a:lnSpc>
                <a:spcPts val="4795"/>
              </a:lnSpc>
              <a:buAutoNum type="arabicPeriod"/>
            </a:pPr>
            <a:r>
              <a:rPr lang="en-US" sz="3500">
                <a:solidFill>
                  <a:srgbClr val="000000"/>
                </a:solidFill>
                <a:latin typeface="Libre Baskerville"/>
              </a:rPr>
              <a:t>Mohammed Amaan</a:t>
            </a:r>
          </a:p>
          <a:p>
            <a:pPr marL="755651" lvl="1" indent="-377825" algn="ctr">
              <a:lnSpc>
                <a:spcPts val="4795"/>
              </a:lnSpc>
              <a:buAutoNum type="arabicPeriod"/>
            </a:pPr>
            <a:r>
              <a:rPr lang="en-US" sz="3500">
                <a:solidFill>
                  <a:srgbClr val="000000"/>
                </a:solidFill>
                <a:latin typeface="Libre Baskerville"/>
              </a:rPr>
              <a:t>Jobinjoy Ponppal</a:t>
            </a:r>
          </a:p>
          <a:p>
            <a:pPr marL="755651" lvl="1" indent="-377825" algn="ctr">
              <a:lnSpc>
                <a:spcPts val="4795"/>
              </a:lnSpc>
              <a:buAutoNum type="arabicPeriod"/>
            </a:pPr>
            <a:r>
              <a:rPr lang="en-US" sz="3500">
                <a:solidFill>
                  <a:srgbClr val="000000"/>
                </a:solidFill>
                <a:latin typeface="Libre Baskerville"/>
              </a:rPr>
              <a:t>Aleena Thomas</a:t>
            </a:r>
          </a:p>
        </p:txBody>
      </p:sp>
      <p:sp>
        <p:nvSpPr>
          <p:cNvPr id="9" name="TextBox 9"/>
          <p:cNvSpPr txBox="1"/>
          <p:nvPr/>
        </p:nvSpPr>
        <p:spPr>
          <a:xfrm>
            <a:off x="1882878" y="7877810"/>
            <a:ext cx="15087481" cy="639444"/>
          </a:xfrm>
          <a:prstGeom prst="rect">
            <a:avLst/>
          </a:prstGeom>
        </p:spPr>
        <p:txBody>
          <a:bodyPr lIns="0" tIns="0" rIns="0" bIns="0" rtlCol="0" anchor="t">
            <a:spAutoFit/>
          </a:bodyPr>
          <a:lstStyle/>
          <a:p>
            <a:pPr algn="ctr">
              <a:lnSpc>
                <a:spcPts val="5180"/>
              </a:lnSpc>
            </a:pPr>
            <a:r>
              <a:rPr lang="en-US" sz="3700" dirty="0">
                <a:solidFill>
                  <a:srgbClr val="000000"/>
                </a:solidFill>
                <a:latin typeface="Libre Baskerville Bold"/>
              </a:rPr>
              <a:t>College</a:t>
            </a:r>
            <a:r>
              <a:rPr lang="en-US" sz="3700" dirty="0">
                <a:solidFill>
                  <a:srgbClr val="000000"/>
                </a:solidFill>
                <a:latin typeface="Libre Baskerville"/>
              </a:rPr>
              <a:t>:   </a:t>
            </a:r>
            <a:r>
              <a:rPr lang="en-US" sz="3700" dirty="0" err="1">
                <a:solidFill>
                  <a:srgbClr val="000000"/>
                </a:solidFill>
                <a:latin typeface="Libre Baskerville"/>
              </a:rPr>
              <a:t>Saintgits</a:t>
            </a:r>
            <a:r>
              <a:rPr lang="en-US" sz="3700" dirty="0">
                <a:solidFill>
                  <a:srgbClr val="000000"/>
                </a:solidFill>
                <a:latin typeface="Libre Baskerville"/>
              </a:rPr>
              <a:t> College of Engineering, Kottayam, Kerala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14810" y="3252398"/>
            <a:ext cx="11790008"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Problem Statement</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283182" y="4737258"/>
            <a:ext cx="11721636" cy="4325747"/>
          </a:xfrm>
          <a:prstGeom prst="rect">
            <a:avLst/>
          </a:prstGeom>
        </p:spPr>
        <p:txBody>
          <a:bodyPr lIns="0" tIns="0" rIns="0" bIns="0" rtlCol="0" anchor="t">
            <a:spAutoFit/>
          </a:bodyPr>
          <a:lstStyle/>
          <a:p>
            <a:pPr algn="ctr">
              <a:lnSpc>
                <a:spcPts val="4308"/>
              </a:lnSpc>
            </a:pPr>
            <a:endParaRPr dirty="0"/>
          </a:p>
          <a:p>
            <a:pPr algn="ctr">
              <a:lnSpc>
                <a:spcPts val="4308"/>
              </a:lnSpc>
            </a:pPr>
            <a:r>
              <a:rPr lang="en-US" sz="3099" spc="-21" dirty="0">
                <a:solidFill>
                  <a:srgbClr val="000000"/>
                </a:solidFill>
                <a:latin typeface="Libre Baskerville"/>
              </a:rPr>
              <a:t>Parents face difficulty in ensuring that money provided to children under 18 for school expenses is used appropriately or are used for any other reasons such as drugs, alcohol, etc. , as they lack visibility into expenditure and the children lack access to UPI-based apps for transaction as the parents will not be able to track the expenditures.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895648" y="175978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Solution</a:t>
            </a:r>
          </a:p>
        </p:txBody>
      </p:sp>
      <p:sp>
        <p:nvSpPr>
          <p:cNvPr id="7" name="TextBox 7"/>
          <p:cNvSpPr txBox="1"/>
          <p:nvPr/>
        </p:nvSpPr>
        <p:spPr>
          <a:xfrm>
            <a:off x="2646923" y="3826915"/>
            <a:ext cx="12994154" cy="4200868"/>
          </a:xfrm>
          <a:prstGeom prst="rect">
            <a:avLst/>
          </a:prstGeom>
        </p:spPr>
        <p:txBody>
          <a:bodyPr lIns="0" tIns="0" rIns="0" bIns="0" rtlCol="0" anchor="t">
            <a:spAutoFit/>
          </a:bodyPr>
          <a:lstStyle/>
          <a:p>
            <a:pPr algn="ctr">
              <a:lnSpc>
                <a:spcPts val="3682"/>
              </a:lnSpc>
            </a:pPr>
            <a:r>
              <a:rPr lang="en-US" sz="2945" dirty="0">
                <a:solidFill>
                  <a:srgbClr val="000000"/>
                </a:solidFill>
                <a:latin typeface="Libre Baskerville"/>
              </a:rPr>
              <a:t>Our Solution to the problem statement is  SPENDGUARD.</a:t>
            </a:r>
          </a:p>
          <a:p>
            <a:pPr algn="ctr">
              <a:lnSpc>
                <a:spcPts val="3682"/>
              </a:lnSpc>
            </a:pPr>
            <a:r>
              <a:rPr lang="en-US" sz="2945" dirty="0">
                <a:solidFill>
                  <a:srgbClr val="000000"/>
                </a:solidFill>
                <a:latin typeface="Libre Baskerville"/>
              </a:rPr>
              <a:t>It is an application based on School accounts and each school has a </a:t>
            </a:r>
          </a:p>
          <a:p>
            <a:pPr algn="ctr">
              <a:lnSpc>
                <a:spcPts val="3682"/>
              </a:lnSpc>
            </a:pPr>
            <a:r>
              <a:rPr lang="en-US" sz="2945" dirty="0">
                <a:solidFill>
                  <a:srgbClr val="000000"/>
                </a:solidFill>
                <a:latin typeface="Libre Baskerville"/>
              </a:rPr>
              <a:t>unique school code. Every student’s parents have their account </a:t>
            </a:r>
          </a:p>
          <a:p>
            <a:pPr algn="ctr">
              <a:lnSpc>
                <a:spcPts val="3682"/>
              </a:lnSpc>
            </a:pPr>
            <a:r>
              <a:rPr lang="en-US" sz="2945" dirty="0">
                <a:solidFill>
                  <a:srgbClr val="000000"/>
                </a:solidFill>
                <a:latin typeface="Libre Baskerville"/>
              </a:rPr>
              <a:t>linked with the school account and every student has a unique </a:t>
            </a:r>
          </a:p>
          <a:p>
            <a:pPr algn="ctr">
              <a:lnSpc>
                <a:spcPts val="3682"/>
              </a:lnSpc>
            </a:pPr>
            <a:r>
              <a:rPr lang="en-US" sz="2945" dirty="0">
                <a:solidFill>
                  <a:srgbClr val="000000"/>
                </a:solidFill>
                <a:latin typeface="Libre Baskerville"/>
              </a:rPr>
              <a:t>bar code that is on their identity cards(ID). Each student has </a:t>
            </a:r>
          </a:p>
          <a:p>
            <a:pPr algn="ctr">
              <a:lnSpc>
                <a:spcPts val="3682"/>
              </a:lnSpc>
            </a:pPr>
            <a:r>
              <a:rPr lang="en-US" sz="2945" dirty="0">
                <a:solidFill>
                  <a:srgbClr val="000000"/>
                </a:solidFill>
                <a:latin typeface="Libre Baskerville"/>
              </a:rPr>
              <a:t>needs from the school premises such as Canteen, Xerox, Stationery, </a:t>
            </a:r>
          </a:p>
          <a:p>
            <a:pPr algn="ctr">
              <a:lnSpc>
                <a:spcPts val="3682"/>
              </a:lnSpc>
            </a:pPr>
            <a:r>
              <a:rPr lang="en-US" sz="2945" dirty="0">
                <a:solidFill>
                  <a:srgbClr val="000000"/>
                </a:solidFill>
                <a:latin typeface="Libre Baskerville"/>
              </a:rPr>
              <a:t>etc. , that is made through this barcode and each expenses that are done by the student is visible to the parent through the app.</a:t>
            </a:r>
          </a:p>
          <a:p>
            <a:pPr algn="ctr">
              <a:lnSpc>
                <a:spcPts val="3682"/>
              </a:lnSpc>
            </a:pPr>
            <a:endParaRPr lang="en-US" sz="2945" dirty="0">
              <a:solidFill>
                <a:srgbClr val="000000"/>
              </a:solidFill>
              <a:latin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514350" y="289322"/>
            <a:ext cx="17259300" cy="9708356"/>
          </a:xfrm>
          <a:prstGeom prst="rect">
            <a:avLst/>
          </a:prstGeom>
        </p:spPr>
      </p:pic>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253618" y="2692232"/>
            <a:ext cx="1565695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Features</a:t>
            </a:r>
          </a:p>
        </p:txBody>
      </p:sp>
      <p:sp>
        <p:nvSpPr>
          <p:cNvPr id="7" name="TextBox 7"/>
          <p:cNvSpPr txBox="1"/>
          <p:nvPr/>
        </p:nvSpPr>
        <p:spPr>
          <a:xfrm>
            <a:off x="3421429" y="4433053"/>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01</a:t>
            </a:r>
          </a:p>
        </p:txBody>
      </p:sp>
      <p:sp>
        <p:nvSpPr>
          <p:cNvPr id="8" name="TextBox 8"/>
          <p:cNvSpPr txBox="1"/>
          <p:nvPr/>
        </p:nvSpPr>
        <p:spPr>
          <a:xfrm>
            <a:off x="12124071" y="4433053"/>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02</a:t>
            </a:r>
          </a:p>
        </p:txBody>
      </p:sp>
      <p:sp>
        <p:nvSpPr>
          <p:cNvPr id="9" name="TextBox 9"/>
          <p:cNvSpPr txBox="1"/>
          <p:nvPr/>
        </p:nvSpPr>
        <p:spPr>
          <a:xfrm>
            <a:off x="3421429" y="5429418"/>
            <a:ext cx="4963220" cy="781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Monitors transaction histories effectively.</a:t>
            </a:r>
          </a:p>
        </p:txBody>
      </p:sp>
      <p:sp>
        <p:nvSpPr>
          <p:cNvPr id="10" name="TextBox 10"/>
          <p:cNvSpPr txBox="1"/>
          <p:nvPr/>
        </p:nvSpPr>
        <p:spPr>
          <a:xfrm>
            <a:off x="12124071" y="5153193"/>
            <a:ext cx="4963220" cy="1543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Allows to set limits for each categories that are necessary for day to day school life.</a:t>
            </a:r>
          </a:p>
        </p:txBody>
      </p:sp>
      <p:sp>
        <p:nvSpPr>
          <p:cNvPr id="11" name="TextBox 11"/>
          <p:cNvSpPr txBox="1"/>
          <p:nvPr/>
        </p:nvSpPr>
        <p:spPr>
          <a:xfrm>
            <a:off x="3421429" y="8248650"/>
            <a:ext cx="4963220" cy="781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Gives the expenditure list monthly and weekly. </a:t>
            </a:r>
          </a:p>
        </p:txBody>
      </p:sp>
      <p:sp>
        <p:nvSpPr>
          <p:cNvPr id="12" name="TextBox 12"/>
          <p:cNvSpPr txBox="1"/>
          <p:nvPr/>
        </p:nvSpPr>
        <p:spPr>
          <a:xfrm>
            <a:off x="3421429" y="7235993"/>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03</a:t>
            </a:r>
          </a:p>
        </p:txBody>
      </p:sp>
      <p:sp>
        <p:nvSpPr>
          <p:cNvPr id="13" name="TextBox 13"/>
          <p:cNvSpPr txBox="1"/>
          <p:nvPr/>
        </p:nvSpPr>
        <p:spPr>
          <a:xfrm>
            <a:off x="12185975" y="7220118"/>
            <a:ext cx="848458" cy="469900"/>
          </a:xfrm>
          <a:prstGeom prst="rect">
            <a:avLst/>
          </a:prstGeom>
        </p:spPr>
        <p:txBody>
          <a:bodyPr lIns="0" tIns="0" rIns="0" bIns="0" rtlCol="0" anchor="t">
            <a:spAutoFit/>
          </a:bodyPr>
          <a:lstStyle/>
          <a:p>
            <a:pPr>
              <a:lnSpc>
                <a:spcPts val="3500"/>
              </a:lnSpc>
            </a:pPr>
            <a:r>
              <a:rPr lang="en-US" sz="3500">
                <a:solidFill>
                  <a:srgbClr val="000000"/>
                </a:solidFill>
                <a:latin typeface="Yeseva One"/>
              </a:rPr>
              <a:t>04</a:t>
            </a:r>
          </a:p>
        </p:txBody>
      </p:sp>
      <p:sp>
        <p:nvSpPr>
          <p:cNvPr id="14" name="TextBox 14"/>
          <p:cNvSpPr txBox="1"/>
          <p:nvPr/>
        </p:nvSpPr>
        <p:spPr>
          <a:xfrm>
            <a:off x="12124071" y="7966243"/>
            <a:ext cx="4963220" cy="1543050"/>
          </a:xfrm>
          <a:prstGeom prst="rect">
            <a:avLst/>
          </a:prstGeom>
        </p:spPr>
        <p:txBody>
          <a:bodyPr lIns="0" tIns="0" rIns="0" bIns="0" rtlCol="0" anchor="t">
            <a:spAutoFit/>
          </a:bodyPr>
          <a:lstStyle/>
          <a:p>
            <a:pPr>
              <a:lnSpc>
                <a:spcPts val="3000"/>
              </a:lnSpc>
            </a:pPr>
            <a:r>
              <a:rPr lang="en-US" sz="3000">
                <a:solidFill>
                  <a:srgbClr val="000000"/>
                </a:solidFill>
                <a:latin typeface="Libre Baskerville"/>
              </a:rPr>
              <a:t>User friendly User Interface that helps to understand the working of the 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1759784"/>
            <a:ext cx="1623060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Working</a:t>
            </a:r>
          </a:p>
        </p:txBody>
      </p:sp>
      <p:sp>
        <p:nvSpPr>
          <p:cNvPr id="7" name="TextBox 7"/>
          <p:cNvSpPr txBox="1"/>
          <p:nvPr/>
        </p:nvSpPr>
        <p:spPr>
          <a:xfrm>
            <a:off x="1147480" y="3164494"/>
            <a:ext cx="3940619" cy="469900"/>
          </a:xfrm>
          <a:prstGeom prst="rect">
            <a:avLst/>
          </a:prstGeom>
        </p:spPr>
        <p:txBody>
          <a:bodyPr lIns="0" tIns="0" rIns="0" bIns="0" rtlCol="0" anchor="t">
            <a:spAutoFit/>
          </a:bodyPr>
          <a:lstStyle/>
          <a:p>
            <a:pPr>
              <a:lnSpc>
                <a:spcPts val="3500"/>
              </a:lnSpc>
            </a:pPr>
            <a:r>
              <a:rPr lang="en-US" sz="3500" dirty="0">
                <a:solidFill>
                  <a:srgbClr val="000000"/>
                </a:solidFill>
                <a:latin typeface="Yeseva One"/>
              </a:rPr>
              <a:t>Front-end:</a:t>
            </a:r>
          </a:p>
        </p:txBody>
      </p:sp>
      <p:sp>
        <p:nvSpPr>
          <p:cNvPr id="8" name="TextBox 8"/>
          <p:cNvSpPr txBox="1"/>
          <p:nvPr/>
        </p:nvSpPr>
        <p:spPr>
          <a:xfrm>
            <a:off x="1147480" y="4081207"/>
            <a:ext cx="3940619" cy="469900"/>
          </a:xfrm>
          <a:prstGeom prst="rect">
            <a:avLst/>
          </a:prstGeom>
        </p:spPr>
        <p:txBody>
          <a:bodyPr lIns="0" tIns="0" rIns="0" bIns="0" rtlCol="0" anchor="t">
            <a:spAutoFit/>
          </a:bodyPr>
          <a:lstStyle/>
          <a:p>
            <a:pPr>
              <a:lnSpc>
                <a:spcPts val="3500"/>
              </a:lnSpc>
            </a:pPr>
            <a:r>
              <a:rPr lang="en-US" sz="3500" dirty="0">
                <a:solidFill>
                  <a:srgbClr val="000000"/>
                </a:solidFill>
                <a:latin typeface="Yeseva One"/>
              </a:rPr>
              <a:t>Back-end:</a:t>
            </a:r>
          </a:p>
        </p:txBody>
      </p:sp>
      <p:sp>
        <p:nvSpPr>
          <p:cNvPr id="9" name="TextBox 9"/>
          <p:cNvSpPr txBox="1"/>
          <p:nvPr/>
        </p:nvSpPr>
        <p:spPr>
          <a:xfrm>
            <a:off x="4876800" y="3151833"/>
            <a:ext cx="6820851" cy="469900"/>
          </a:xfrm>
          <a:prstGeom prst="rect">
            <a:avLst/>
          </a:prstGeom>
        </p:spPr>
        <p:txBody>
          <a:bodyPr lIns="0" tIns="0" rIns="0" bIns="0" rtlCol="0" anchor="t">
            <a:spAutoFit/>
          </a:bodyPr>
          <a:lstStyle/>
          <a:p>
            <a:pPr algn="ctr">
              <a:lnSpc>
                <a:spcPts val="3500"/>
              </a:lnSpc>
              <a:spcBef>
                <a:spcPct val="0"/>
              </a:spcBef>
            </a:pPr>
            <a:r>
              <a:rPr lang="en-US" sz="3500" dirty="0">
                <a:solidFill>
                  <a:srgbClr val="000000"/>
                </a:solidFill>
                <a:latin typeface="Yeseva One"/>
              </a:rPr>
              <a:t>HTML, CSS, JavaScript, Figma</a:t>
            </a:r>
          </a:p>
        </p:txBody>
      </p:sp>
      <p:sp>
        <p:nvSpPr>
          <p:cNvPr id="10" name="TextBox 10"/>
          <p:cNvSpPr txBox="1"/>
          <p:nvPr/>
        </p:nvSpPr>
        <p:spPr>
          <a:xfrm>
            <a:off x="3352800" y="4088634"/>
            <a:ext cx="6673811" cy="448841"/>
          </a:xfrm>
          <a:prstGeom prst="rect">
            <a:avLst/>
          </a:prstGeom>
        </p:spPr>
        <p:txBody>
          <a:bodyPr lIns="0" tIns="0" rIns="0" bIns="0" rtlCol="0" anchor="t">
            <a:spAutoFit/>
          </a:bodyPr>
          <a:lstStyle/>
          <a:p>
            <a:pPr algn="ctr">
              <a:lnSpc>
                <a:spcPts val="3500"/>
              </a:lnSpc>
              <a:spcBef>
                <a:spcPct val="0"/>
              </a:spcBef>
            </a:pPr>
            <a:r>
              <a:rPr lang="en-US" sz="3500" dirty="0">
                <a:solidFill>
                  <a:srgbClr val="000000"/>
                </a:solidFill>
                <a:latin typeface="Yeseva One"/>
              </a:rPr>
              <a:t>MySQL DB, </a:t>
            </a:r>
            <a:r>
              <a:rPr lang="en-US" sz="3500" dirty="0" err="1">
                <a:solidFill>
                  <a:srgbClr val="000000"/>
                </a:solidFill>
                <a:latin typeface="Yeseva One"/>
              </a:rPr>
              <a:t>php</a:t>
            </a:r>
            <a:endParaRPr lang="en-US" sz="3500" dirty="0">
              <a:solidFill>
                <a:srgbClr val="000000"/>
              </a:solidFill>
              <a:latin typeface="Yeseva One"/>
            </a:endParaRPr>
          </a:p>
        </p:txBody>
      </p:sp>
      <p:sp>
        <p:nvSpPr>
          <p:cNvPr id="11" name="TextBox 10">
            <a:extLst>
              <a:ext uri="{FF2B5EF4-FFF2-40B4-BE49-F238E27FC236}">
                <a16:creationId xmlns:a16="http://schemas.microsoft.com/office/drawing/2014/main" id="{1DDE3245-2D7A-7049-A93B-624B05752041}"/>
              </a:ext>
            </a:extLst>
          </p:cNvPr>
          <p:cNvSpPr txBox="1"/>
          <p:nvPr/>
        </p:nvSpPr>
        <p:spPr>
          <a:xfrm>
            <a:off x="1028700" y="4846000"/>
            <a:ext cx="9977720" cy="646331"/>
          </a:xfrm>
          <a:prstGeom prst="rect">
            <a:avLst/>
          </a:prstGeom>
          <a:noFill/>
        </p:spPr>
        <p:txBody>
          <a:bodyPr wrap="square" rtlCol="0">
            <a:spAutoFit/>
          </a:bodyPr>
          <a:lstStyle/>
          <a:p>
            <a:r>
              <a:rPr lang="en-US" sz="3600" dirty="0">
                <a:latin typeface="Yeseva One" panose="020B0604020202020204" charset="0"/>
              </a:rPr>
              <a:t>Server Host:      XAMPP</a:t>
            </a:r>
            <a:endParaRPr lang="en-IN" sz="3600" dirty="0">
              <a:latin typeface="Yeseva One" panose="020B0604020202020204" charset="0"/>
            </a:endParaRPr>
          </a:p>
        </p:txBody>
      </p:sp>
      <p:sp>
        <p:nvSpPr>
          <p:cNvPr id="12" name="TextBox 11">
            <a:extLst>
              <a:ext uri="{FF2B5EF4-FFF2-40B4-BE49-F238E27FC236}">
                <a16:creationId xmlns:a16="http://schemas.microsoft.com/office/drawing/2014/main" id="{EFB91617-9FC7-5310-DA98-28E1C29C5BC0}"/>
              </a:ext>
            </a:extLst>
          </p:cNvPr>
          <p:cNvSpPr txBox="1"/>
          <p:nvPr/>
        </p:nvSpPr>
        <p:spPr>
          <a:xfrm>
            <a:off x="1147480" y="5777026"/>
            <a:ext cx="9672920" cy="646331"/>
          </a:xfrm>
          <a:prstGeom prst="rect">
            <a:avLst/>
          </a:prstGeom>
          <a:noFill/>
        </p:spPr>
        <p:txBody>
          <a:bodyPr wrap="square" rtlCol="0">
            <a:spAutoFit/>
          </a:bodyPr>
          <a:lstStyle/>
          <a:p>
            <a:r>
              <a:rPr lang="en-US" sz="3600" dirty="0">
                <a:latin typeface="Yeseva One" panose="020B0604020202020204" charset="0"/>
              </a:rPr>
              <a:t>Payment Gateway:     Stripe</a:t>
            </a:r>
            <a:endParaRPr lang="en-IN" sz="3600" dirty="0">
              <a:latin typeface="Yeseva One" panose="020B0604020202020204" charset="0"/>
            </a:endParaRPr>
          </a:p>
        </p:txBody>
      </p:sp>
      <p:sp>
        <p:nvSpPr>
          <p:cNvPr id="13" name="TextBox 12">
            <a:extLst>
              <a:ext uri="{FF2B5EF4-FFF2-40B4-BE49-F238E27FC236}">
                <a16:creationId xmlns:a16="http://schemas.microsoft.com/office/drawing/2014/main" id="{94EEF7EC-F594-033C-4B37-20F0CAC357EC}"/>
              </a:ext>
            </a:extLst>
          </p:cNvPr>
          <p:cNvSpPr txBox="1"/>
          <p:nvPr/>
        </p:nvSpPr>
        <p:spPr>
          <a:xfrm>
            <a:off x="1128385" y="6781771"/>
            <a:ext cx="13559120" cy="830997"/>
          </a:xfrm>
          <a:prstGeom prst="rect">
            <a:avLst/>
          </a:prstGeom>
          <a:noFill/>
        </p:spPr>
        <p:txBody>
          <a:bodyPr wrap="square" rtlCol="0">
            <a:spAutoFit/>
          </a:bodyPr>
          <a:lstStyle/>
          <a:p>
            <a:r>
              <a:rPr lang="en-US" sz="2400" dirty="0">
                <a:latin typeface="Yeseva One" panose="020B0604020202020204" charset="0"/>
              </a:rPr>
              <a:t>Database Link:   http://localhost/phpmyadmin/index.php?route=/database/sql&amp;db=university_db</a:t>
            </a:r>
            <a:endParaRPr lang="en-IN" sz="2400" dirty="0">
              <a:latin typeface="Yeseva One" panose="020B0604020202020204" charset="0"/>
            </a:endParaRPr>
          </a:p>
        </p:txBody>
      </p:sp>
      <p:sp>
        <p:nvSpPr>
          <p:cNvPr id="14" name="TextBox 13">
            <a:extLst>
              <a:ext uri="{FF2B5EF4-FFF2-40B4-BE49-F238E27FC236}">
                <a16:creationId xmlns:a16="http://schemas.microsoft.com/office/drawing/2014/main" id="{90D60BCD-EF47-6794-A18F-0255E3BA6817}"/>
              </a:ext>
            </a:extLst>
          </p:cNvPr>
          <p:cNvSpPr txBox="1"/>
          <p:nvPr/>
        </p:nvSpPr>
        <p:spPr>
          <a:xfrm>
            <a:off x="1128385" y="8142888"/>
            <a:ext cx="13359340" cy="584775"/>
          </a:xfrm>
          <a:prstGeom prst="rect">
            <a:avLst/>
          </a:prstGeom>
          <a:noFill/>
        </p:spPr>
        <p:txBody>
          <a:bodyPr wrap="square" rtlCol="0">
            <a:spAutoFit/>
          </a:bodyPr>
          <a:lstStyle/>
          <a:p>
            <a:r>
              <a:rPr lang="en-IN" sz="3200" dirty="0">
                <a:latin typeface="Yeseva One" panose="020B0604020202020204" charset="0"/>
              </a:rPr>
              <a:t>http://localhost/spendguar[1].php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1554975"/>
            <a:ext cx="11721636" cy="1394100"/>
          </a:xfrm>
          <a:prstGeom prst="rect">
            <a:avLst/>
          </a:prstGeom>
        </p:spPr>
        <p:txBody>
          <a:bodyPr lIns="0" tIns="0" rIns="0" bIns="0" rtlCol="0" anchor="t">
            <a:spAutoFit/>
          </a:bodyPr>
          <a:lstStyle/>
          <a:p>
            <a:pPr algn="ctr">
              <a:lnSpc>
                <a:spcPts val="12500"/>
              </a:lnSpc>
            </a:pPr>
            <a:r>
              <a:rPr lang="en-US" sz="6000" dirty="0">
                <a:solidFill>
                  <a:srgbClr val="000000"/>
                </a:solidFill>
                <a:latin typeface="Yeseva One"/>
              </a:rPr>
              <a:t>Conclusion</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628B4F57-6AE7-3519-F6D7-D679A053B1A1}"/>
                  </a:ext>
                </a:extLst>
              </p14:cNvPr>
              <p14:cNvContentPartPr/>
              <p14:nvPr/>
            </p14:nvContentPartPr>
            <p14:xfrm>
              <a:off x="-1249800" y="5105760"/>
              <a:ext cx="360" cy="360"/>
            </p14:xfrm>
          </p:contentPart>
        </mc:Choice>
        <mc:Fallback xmlns="">
          <p:pic>
            <p:nvPicPr>
              <p:cNvPr id="7" name="Ink 6">
                <a:extLst>
                  <a:ext uri="{FF2B5EF4-FFF2-40B4-BE49-F238E27FC236}">
                    <a16:creationId xmlns:a16="http://schemas.microsoft.com/office/drawing/2014/main" id="{628B4F57-6AE7-3519-F6D7-D679A053B1A1}"/>
                  </a:ext>
                </a:extLst>
              </p:cNvPr>
              <p:cNvPicPr/>
              <p:nvPr/>
            </p:nvPicPr>
            <p:blipFill>
              <a:blip r:embed="rId9"/>
              <a:stretch>
                <a:fillRect/>
              </a:stretch>
            </p:blipFill>
            <p:spPr>
              <a:xfrm>
                <a:off x="-1258800" y="505176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51E634A9-D347-48E1-63C7-08EBD01C0E8E}"/>
                  </a:ext>
                </a:extLst>
              </p14:cNvPr>
              <p14:cNvContentPartPr/>
              <p14:nvPr/>
            </p14:nvContentPartPr>
            <p14:xfrm>
              <a:off x="10301880" y="4236720"/>
              <a:ext cx="360" cy="360"/>
            </p14:xfrm>
          </p:contentPart>
        </mc:Choice>
        <mc:Fallback xmlns="">
          <p:pic>
            <p:nvPicPr>
              <p:cNvPr id="8" name="Ink 7">
                <a:extLst>
                  <a:ext uri="{FF2B5EF4-FFF2-40B4-BE49-F238E27FC236}">
                    <a16:creationId xmlns:a16="http://schemas.microsoft.com/office/drawing/2014/main" id="{51E634A9-D347-48E1-63C7-08EBD01C0E8E}"/>
                  </a:ext>
                </a:extLst>
              </p:cNvPr>
              <p:cNvPicPr/>
              <p:nvPr/>
            </p:nvPicPr>
            <p:blipFill>
              <a:blip r:embed="rId11"/>
              <a:stretch>
                <a:fillRect/>
              </a:stretch>
            </p:blipFill>
            <p:spPr>
              <a:xfrm>
                <a:off x="10292880" y="4182720"/>
                <a:ext cx="18000" cy="108000"/>
              </a:xfrm>
              <a:prstGeom prst="rect">
                <a:avLst/>
              </a:prstGeom>
            </p:spPr>
          </p:pic>
        </mc:Fallback>
      </mc:AlternateContent>
      <p:sp>
        <p:nvSpPr>
          <p:cNvPr id="11" name="TextBox 10">
            <a:extLst>
              <a:ext uri="{FF2B5EF4-FFF2-40B4-BE49-F238E27FC236}">
                <a16:creationId xmlns:a16="http://schemas.microsoft.com/office/drawing/2014/main" id="{844E877A-17DA-BE9F-0907-480E55C22FF3}"/>
              </a:ext>
            </a:extLst>
          </p:cNvPr>
          <p:cNvSpPr txBox="1"/>
          <p:nvPr/>
        </p:nvSpPr>
        <p:spPr>
          <a:xfrm>
            <a:off x="2827645" y="3771900"/>
            <a:ext cx="12640235" cy="5185522"/>
          </a:xfrm>
          <a:prstGeom prst="rect">
            <a:avLst/>
          </a:prstGeom>
          <a:noFill/>
        </p:spPr>
        <p:txBody>
          <a:bodyPr wrap="square" rtlCol="0">
            <a:spAutoFit/>
          </a:bodyPr>
          <a:lstStyle/>
          <a:p>
            <a:pPr>
              <a:lnSpc>
                <a:spcPct val="150000"/>
              </a:lnSpc>
            </a:pPr>
            <a:r>
              <a:rPr lang="en-US" sz="3200" dirty="0">
                <a:latin typeface="Libre Baskerville" panose="02000000000000000000" pitchFamily="2" charset="0"/>
              </a:rPr>
              <a:t>As drug and substance abuse among teenagers rises, it's imperative to intervene early. SPENDGUARD empowers parents to monitor school expenses,  hold back potential misuse and steering youth away from addictions. By fostering parental oversight, SPENDGUARD plays a vital role in safeguarding the future of youngsters, mitigating the risk of addiction, and promoting healthier lifestyles.</a:t>
            </a:r>
            <a:endParaRPr lang="en-IN" sz="3200" dirty="0">
              <a:latin typeface="Libre Baskerville" panose="02000000000000000000" pitchFamily="2" charset="0"/>
            </a:endParaRPr>
          </a:p>
        </p:txBody>
      </p:sp>
    </p:spTree>
    <p:extLst>
      <p:ext uri="{BB962C8B-B14F-4D97-AF65-F5344CB8AC3E}">
        <p14:creationId xmlns:p14="http://schemas.microsoft.com/office/powerpoint/2010/main" val="142588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628B4F57-6AE7-3519-F6D7-D679A053B1A1}"/>
                  </a:ext>
                </a:extLst>
              </p14:cNvPr>
              <p14:cNvContentPartPr/>
              <p14:nvPr/>
            </p14:nvContentPartPr>
            <p14:xfrm>
              <a:off x="-1249800" y="5105760"/>
              <a:ext cx="360" cy="360"/>
            </p14:xfrm>
          </p:contentPart>
        </mc:Choice>
        <mc:Fallback xmlns="">
          <p:pic>
            <p:nvPicPr>
              <p:cNvPr id="7" name="Ink 6">
                <a:extLst>
                  <a:ext uri="{FF2B5EF4-FFF2-40B4-BE49-F238E27FC236}">
                    <a16:creationId xmlns:a16="http://schemas.microsoft.com/office/drawing/2014/main" id="{628B4F57-6AE7-3519-F6D7-D679A053B1A1}"/>
                  </a:ext>
                </a:extLst>
              </p:cNvPr>
              <p:cNvPicPr/>
              <p:nvPr/>
            </p:nvPicPr>
            <p:blipFill>
              <a:blip r:embed="rId9"/>
              <a:stretch>
                <a:fillRect/>
              </a:stretch>
            </p:blipFill>
            <p:spPr>
              <a:xfrm>
                <a:off x="-1258800" y="505176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51E634A9-D347-48E1-63C7-08EBD01C0E8E}"/>
                  </a:ext>
                </a:extLst>
              </p14:cNvPr>
              <p14:cNvContentPartPr/>
              <p14:nvPr/>
            </p14:nvContentPartPr>
            <p14:xfrm>
              <a:off x="10301880" y="4236720"/>
              <a:ext cx="360" cy="360"/>
            </p14:xfrm>
          </p:contentPart>
        </mc:Choice>
        <mc:Fallback xmlns="">
          <p:pic>
            <p:nvPicPr>
              <p:cNvPr id="8" name="Ink 7">
                <a:extLst>
                  <a:ext uri="{FF2B5EF4-FFF2-40B4-BE49-F238E27FC236}">
                    <a16:creationId xmlns:a16="http://schemas.microsoft.com/office/drawing/2014/main" id="{51E634A9-D347-48E1-63C7-08EBD01C0E8E}"/>
                  </a:ext>
                </a:extLst>
              </p:cNvPr>
              <p:cNvPicPr/>
              <p:nvPr/>
            </p:nvPicPr>
            <p:blipFill>
              <a:blip r:embed="rId11"/>
              <a:stretch>
                <a:fillRect/>
              </a:stretch>
            </p:blipFill>
            <p:spPr>
              <a:xfrm>
                <a:off x="10292880" y="4182720"/>
                <a:ext cx="18000" cy="108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359</Words>
  <Application>Microsoft Office PowerPoint</Application>
  <PresentationFormat>Custom</PresentationFormat>
  <Paragraphs>41</Paragraphs>
  <Slides>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Baskerville</vt:lpstr>
      <vt:lpstr>Yeseva One</vt:lpstr>
      <vt:lpstr>Libre Baskerville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Aleena Thomas</cp:lastModifiedBy>
  <cp:revision>3</cp:revision>
  <dcterms:created xsi:type="dcterms:W3CDTF">2006-08-16T00:00:00Z</dcterms:created>
  <dcterms:modified xsi:type="dcterms:W3CDTF">2024-04-06T04:35:27Z</dcterms:modified>
  <dc:identifier>DAGBl7sHAxE</dc:identifier>
</cp:coreProperties>
</file>