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5"/>
  </p:notesMasterIdLst>
  <p:sldIdLst>
    <p:sldId id="257" r:id="rId6"/>
    <p:sldId id="280" r:id="rId7"/>
    <p:sldId id="297" r:id="rId8"/>
    <p:sldId id="282" r:id="rId9"/>
    <p:sldId id="283" r:id="rId10"/>
    <p:sldId id="284" r:id="rId11"/>
    <p:sldId id="285" r:id="rId12"/>
    <p:sldId id="295" r:id="rId13"/>
    <p:sldId id="294" r:id="rId14"/>
    <p:sldId id="286" r:id="rId15"/>
    <p:sldId id="287" r:id="rId16"/>
    <p:sldId id="289" r:id="rId17"/>
    <p:sldId id="290" r:id="rId18"/>
    <p:sldId id="296" r:id="rId19"/>
    <p:sldId id="288" r:id="rId20"/>
    <p:sldId id="292" r:id="rId21"/>
    <p:sldId id="293" r:id="rId22"/>
    <p:sldId id="299" r:id="rId23"/>
    <p:sldId id="29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11D3A"/>
    <a:srgbClr val="0E152A"/>
    <a:srgbClr val="E4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7" autoAdjust="0"/>
    <p:restoredTop sz="94662"/>
  </p:normalViewPr>
  <p:slideViewPr>
    <p:cSldViewPr snapToGrid="0" snapToObjects="1">
      <p:cViewPr varScale="1">
        <p:scale>
          <a:sx n="108" d="100"/>
          <a:sy n="108" d="100"/>
        </p:scale>
        <p:origin x="744" y="184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71CC7-45F4-410F-9648-AF745C34F3E4}" type="datetimeFigureOut">
              <a:rPr lang="en-US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651CB-BC94-4C11-A508-29CB655CC91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51CB-BC94-4C11-A508-29CB655CC91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8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51CB-BC94-4C11-A508-29CB655CC91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651CB-BC94-4C11-A508-29CB655CC918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5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1406"/>
            <a:ext cx="7772400" cy="175904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120" y="3886200"/>
            <a:ext cx="6400800" cy="139139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GCT-MC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46" y="238615"/>
            <a:ext cx="6293076" cy="8240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GCT-MC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41144" y="1289936"/>
            <a:ext cx="7905687" cy="0"/>
          </a:xfrm>
          <a:prstGeom prst="line">
            <a:avLst/>
          </a:prstGeom>
          <a:ln>
            <a:gradFill flip="none" rotWithShape="1">
              <a:gsLst>
                <a:gs pos="18000">
                  <a:schemeClr val="tx1"/>
                </a:gs>
                <a:gs pos="100000">
                  <a:prstClr val="white"/>
                </a:gs>
                <a:gs pos="99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TA_Logo_Template_RGB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3"/>
          <a:stretch/>
        </p:blipFill>
        <p:spPr>
          <a:xfrm>
            <a:off x="7103849" y="177497"/>
            <a:ext cx="1549631" cy="9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4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46" y="238615"/>
            <a:ext cx="6313234" cy="8240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820" y="1644067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0820" y="1644067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GCT-MC Call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1144" y="1289936"/>
            <a:ext cx="7905687" cy="0"/>
          </a:xfrm>
          <a:prstGeom prst="line">
            <a:avLst/>
          </a:prstGeom>
          <a:ln>
            <a:gradFill flip="none" rotWithShape="1">
              <a:gsLst>
                <a:gs pos="18000">
                  <a:schemeClr val="tx1"/>
                </a:gs>
                <a:gs pos="100000">
                  <a:prstClr val="white"/>
                </a:gs>
                <a:gs pos="99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TA_Logo_Template_RGB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3"/>
          <a:stretch/>
        </p:blipFill>
        <p:spPr>
          <a:xfrm>
            <a:off x="7103849" y="177497"/>
            <a:ext cx="1549631" cy="9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44" y="274639"/>
            <a:ext cx="6293077" cy="974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GCT-MC Call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1144" y="1289936"/>
            <a:ext cx="7905687" cy="0"/>
          </a:xfrm>
          <a:prstGeom prst="line">
            <a:avLst/>
          </a:prstGeom>
          <a:ln>
            <a:gradFill flip="none" rotWithShape="1">
              <a:gsLst>
                <a:gs pos="18000">
                  <a:schemeClr val="tx1"/>
                </a:gs>
                <a:gs pos="100000">
                  <a:prstClr val="white"/>
                </a:gs>
                <a:gs pos="99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TA_Logo_Template_RGB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3"/>
          <a:stretch/>
        </p:blipFill>
        <p:spPr>
          <a:xfrm>
            <a:off x="7103849" y="177497"/>
            <a:ext cx="1549631" cy="9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6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46" y="238615"/>
            <a:ext cx="6272918" cy="8240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GCT-MC Call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41144" y="1289936"/>
            <a:ext cx="7905687" cy="0"/>
          </a:xfrm>
          <a:prstGeom prst="line">
            <a:avLst/>
          </a:prstGeom>
          <a:ln>
            <a:gradFill flip="none" rotWithShape="1">
              <a:gsLst>
                <a:gs pos="18000">
                  <a:schemeClr val="tx1"/>
                </a:gs>
                <a:gs pos="100000">
                  <a:prstClr val="white"/>
                </a:gs>
                <a:gs pos="99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TA_Logo_Template_RGB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3"/>
          <a:stretch/>
        </p:blipFill>
        <p:spPr>
          <a:xfrm>
            <a:off x="7103849" y="177497"/>
            <a:ext cx="1549631" cy="9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GCT-MC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62026"/>
            <a:ext cx="5486400" cy="44655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GCT-MC Call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45" y="238615"/>
            <a:ext cx="6252761" cy="8240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GCT-MC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41144" y="1289936"/>
            <a:ext cx="7905687" cy="0"/>
          </a:xfrm>
          <a:prstGeom prst="line">
            <a:avLst/>
          </a:prstGeom>
          <a:ln>
            <a:gradFill flip="none" rotWithShape="1">
              <a:gsLst>
                <a:gs pos="18000">
                  <a:schemeClr val="tx1"/>
                </a:gs>
                <a:gs pos="100000">
                  <a:prstClr val="white"/>
                </a:gs>
                <a:gs pos="99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TA_Logo_Template_RGB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3"/>
          <a:stretch/>
        </p:blipFill>
        <p:spPr>
          <a:xfrm>
            <a:off x="7103849" y="177497"/>
            <a:ext cx="1549631" cy="9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145" y="238615"/>
            <a:ext cx="6916951" cy="824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144" y="1589173"/>
            <a:ext cx="76320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GCT-MC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9FCDA-B809-C440-BD62-3E96D0D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Fira Sans"/>
          <a:ea typeface="+mj-ea"/>
          <a:cs typeface="Fira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Fira Sans"/>
          <a:ea typeface="+mn-ea"/>
          <a:cs typeface="Fira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0098C3"/>
          </a:solidFill>
          <a:latin typeface="Fira Sans"/>
          <a:ea typeface="+mn-ea"/>
          <a:cs typeface="Fira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Fira Sans"/>
          <a:ea typeface="+mn-ea"/>
          <a:cs typeface="Fira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Fira Sans"/>
          <a:ea typeface="+mn-ea"/>
          <a:cs typeface="Fira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Fira Sans"/>
          <a:ea typeface="+mn-ea"/>
          <a:cs typeface="Fir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cta-observatory.org/event/1686/sessions/2306/attachments/13460/16226/CTA-20180420-ASWGDiscussion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ge.in2p3.fr/projects/cta_analysis-and-simulations/repository/changes/Simulations/MCModelDescription/trunk/reports/SST-2M-GCT-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89936"/>
            <a:ext cx="9144000" cy="5568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570" y="2072928"/>
            <a:ext cx="7815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Fira sans"/>
                <a:cs typeface="Fira sans"/>
              </a:rPr>
              <a:t>GCT MC Task List</a:t>
            </a:r>
          </a:p>
        </p:txBody>
      </p:sp>
      <p:pic>
        <p:nvPicPr>
          <p:cNvPr id="5" name="Picture 4" descr="CTA_Logo_Template_RGB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9" y="202155"/>
            <a:ext cx="2390419" cy="9359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2570" y="4763728"/>
            <a:ext cx="6932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Fira sans"/>
                <a:cs typeface="Fira sans"/>
              </a:rPr>
              <a:t>Thomas Armstrong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570" y="3907415"/>
            <a:ext cx="6047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  <a:latin typeface="Fira sans"/>
                <a:cs typeface="Fira sans"/>
              </a:rPr>
              <a:t>12</a:t>
            </a:r>
            <a:r>
              <a:rPr lang="en-GB" sz="2000" baseline="30000" dirty="0">
                <a:solidFill>
                  <a:schemeClr val="accent2"/>
                </a:solidFill>
                <a:latin typeface="Fira sans"/>
                <a:cs typeface="Fira sans"/>
              </a:rPr>
              <a:t>th</a:t>
            </a:r>
            <a:r>
              <a:rPr lang="en-GB" sz="2000" dirty="0">
                <a:solidFill>
                  <a:schemeClr val="accent2"/>
                </a:solidFill>
                <a:latin typeface="Fira sans"/>
                <a:cs typeface="Fira sans"/>
              </a:rPr>
              <a:t> June 2018, GCT-MC Call</a:t>
            </a:r>
            <a:endParaRPr lang="en-US" sz="2000" dirty="0">
              <a:solidFill>
                <a:schemeClr val="accent2"/>
              </a:solidFill>
              <a:latin typeface="Fira sans"/>
              <a:cs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94380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0401-AB36-5340-9F51-9B849E4A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D84F-9774-CF4D-8180-45F2465C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updating – Should be able to provide values from recent measurements?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7CA7-2479-844B-96FB-10E1529A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C7C3E-859A-FC4A-B67B-ED8F9B06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95F18-68B5-084D-A428-CE8E82B36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" y="2744906"/>
            <a:ext cx="4542295" cy="3490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A6200-0DB0-CC41-9701-CA8568F28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6"/>
          <a:stretch/>
        </p:blipFill>
        <p:spPr>
          <a:xfrm>
            <a:off x="4510628" y="3195484"/>
            <a:ext cx="4322916" cy="26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0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B864-AB79-7A42-867A-280EC259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DF25-F672-B640-9909-18C6DE0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Fractional gain variation between different photodetectors after adjusting the voltage to have approximately the same gain in all channels. The parameter sets the Gaussian </a:t>
            </a:r>
            <a:r>
              <a:rPr lang="en-GB" dirty="0" err="1"/>
              <a:t>r.m.s</a:t>
            </a:r>
            <a:r>
              <a:rPr lang="en-GB" dirty="0"/>
              <a:t>. spread of random fluctuations, used as amplitude *= </a:t>
            </a:r>
            <a:r>
              <a:rPr lang="en-GB" dirty="0" err="1"/>
              <a:t>RandGaus</a:t>
            </a:r>
            <a:r>
              <a:rPr lang="en-GB" dirty="0"/>
              <a:t>(1., </a:t>
            </a:r>
            <a:r>
              <a:rPr lang="en-GB" dirty="0" err="1"/>
              <a:t>gain_variation</a:t>
            </a:r>
            <a:r>
              <a:rPr lang="en-GB" dirty="0"/>
              <a:t>).</a:t>
            </a:r>
          </a:p>
          <a:p>
            <a:pPr lvl="1"/>
            <a:r>
              <a:rPr lang="en-GB" dirty="0"/>
              <a:t>Current = 0.05</a:t>
            </a:r>
          </a:p>
          <a:p>
            <a:pPr lvl="1"/>
            <a:r>
              <a:rPr lang="en-US" dirty="0"/>
              <a:t>Discussed =0.10 – 0.12 </a:t>
            </a:r>
          </a:p>
          <a:p>
            <a:pPr lvl="1"/>
            <a:r>
              <a:rPr lang="en-US" dirty="0"/>
              <a:t>Need plot and final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6A2E-318F-B940-9FB9-E5962FAD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303DB-101D-3A46-913F-CBACE9B4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8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E907-6C7B-2647-AB66-09BABB70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E3A8-F5F4-7C4D-99FF-B0E7B326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updating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BCC9-7E27-7745-9182-C93443C2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2ACBD-B285-4042-9990-A1E0DA47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25384-55EE-C848-BE92-60735634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17" y="2487561"/>
            <a:ext cx="4128763" cy="30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7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F79-162D-784C-83F8-F51B1B5E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F0C7-9869-174D-80C5-74824CA6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Photoelectron collection efficiency variation (Gaussian </a:t>
            </a:r>
            <a:r>
              <a:rPr lang="en-GB" dirty="0" err="1"/>
              <a:t>r.m.s</a:t>
            </a:r>
            <a:r>
              <a:rPr lang="en-GB" dirty="0"/>
              <a:t>. spread of random fluctuations) between photodetectors.</a:t>
            </a:r>
          </a:p>
          <a:p>
            <a:pPr lvl="1"/>
            <a:r>
              <a:rPr lang="en-GB" dirty="0"/>
              <a:t>Current = 0.04</a:t>
            </a:r>
          </a:p>
          <a:p>
            <a:pPr lvl="1"/>
            <a:r>
              <a:rPr lang="en-GB" dirty="0"/>
              <a:t>Discussed = 0.025? </a:t>
            </a:r>
          </a:p>
          <a:p>
            <a:pPr lvl="1"/>
            <a:r>
              <a:rPr lang="en-GB" dirty="0"/>
              <a:t>Need plot and final value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283DB-9DB5-9D47-B97F-1657AB77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79BC1-204E-5444-AB8B-C903EC3A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3E89-E098-1C42-9859-E8734CFE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C84F-B28A-6741-AFEE-73882CC8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Discriminator and FADC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31CE-6381-B145-AA22-90085ED3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883A1-FA76-454D-B567-ED946389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DFA9BC-4341-5448-9DBC-4A2FA3B1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72" y="2654709"/>
            <a:ext cx="4135898" cy="3000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5DED9-D905-7C4F-85A5-336D056E6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391" y="2560515"/>
            <a:ext cx="4252423" cy="31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A117-44DF-3E45-A704-A844CDFA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 Time Jitter/</a:t>
            </a:r>
            <a:r>
              <a:rPr lang="en-US" dirty="0" err="1"/>
              <a:t>Teltrig</a:t>
            </a:r>
            <a:r>
              <a:rPr lang="en-US" dirty="0"/>
              <a:t> Min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CD68-BFC4-1A48-9926-EA7C41BB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Transit Time Jitter: Jitter (Gaussian </a:t>
            </a:r>
            <a:r>
              <a:rPr lang="en-GB" dirty="0" err="1"/>
              <a:t>r.m.s</a:t>
            </a:r>
            <a:r>
              <a:rPr lang="en-GB" dirty="0"/>
              <a:t>. spread of random fluctuations) of individual photo-electrons in nanoseconds.</a:t>
            </a:r>
          </a:p>
          <a:p>
            <a:pPr lvl="1"/>
            <a:r>
              <a:rPr lang="en-GB" dirty="0"/>
              <a:t>Current = 0.2</a:t>
            </a:r>
          </a:p>
          <a:p>
            <a:pPr lvl="1"/>
            <a:r>
              <a:rPr lang="en-US" dirty="0"/>
              <a:t>Discussed = </a:t>
            </a:r>
          </a:p>
          <a:p>
            <a:pPr lvl="1"/>
            <a:r>
              <a:rPr lang="en-US" dirty="0"/>
              <a:t>Need conclusion of Adrian's work including Backplane effects</a:t>
            </a:r>
          </a:p>
          <a:p>
            <a:r>
              <a:rPr lang="en-GB" dirty="0"/>
              <a:t>Minimum time of sector trigger over threshold. Used before telescope trigger.</a:t>
            </a:r>
          </a:p>
          <a:p>
            <a:pPr lvl="1"/>
            <a:r>
              <a:rPr lang="en-GB" dirty="0"/>
              <a:t>Current = 0.5 ns</a:t>
            </a:r>
          </a:p>
          <a:p>
            <a:pPr lvl="1"/>
            <a:r>
              <a:rPr lang="en-GB" dirty="0"/>
              <a:t>Discussed = probably fine?</a:t>
            </a:r>
          </a:p>
          <a:p>
            <a:pPr lvl="1"/>
            <a:r>
              <a:rPr lang="en-GB" dirty="0"/>
              <a:t>Needs plot and final value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74B9-7C81-354F-A6C1-A8211ADB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EEAA6-4B30-4F44-A36B-2E1158E9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DB16-F1D4-2D49-B8AD-0515154A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D717-A409-FF44-8D55-C60909504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44" y="1589173"/>
            <a:ext cx="7632072" cy="453121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Gate length: </a:t>
            </a:r>
            <a:r>
              <a:rPr lang="en-GB" dirty="0"/>
              <a:t>Effective discriminator gate length. To achieve a comparator-type response this gate length must match the time over threshold below</a:t>
            </a:r>
          </a:p>
          <a:p>
            <a:pPr lvl="1"/>
            <a:r>
              <a:rPr lang="en-GB" dirty="0"/>
              <a:t>Current = 8 ns</a:t>
            </a:r>
          </a:p>
          <a:p>
            <a:pPr lvl="1"/>
            <a:r>
              <a:rPr lang="en-GB" dirty="0"/>
              <a:t>Discussed = -8 ns</a:t>
            </a:r>
            <a:r>
              <a:rPr lang="en-US" dirty="0"/>
              <a:t> (~Agreed)</a:t>
            </a:r>
          </a:p>
          <a:p>
            <a:pPr lvl="1"/>
            <a:endParaRPr lang="en-US" dirty="0"/>
          </a:p>
          <a:p>
            <a:r>
              <a:rPr lang="en-GB" b="1" dirty="0"/>
              <a:t>Var gate length: </a:t>
            </a:r>
            <a:r>
              <a:rPr lang="en-GB" dirty="0"/>
              <a:t>Variation of gate length (Gaussian </a:t>
            </a:r>
            <a:r>
              <a:rPr lang="en-GB" dirty="0" err="1"/>
              <a:t>r.m.s</a:t>
            </a:r>
            <a:r>
              <a:rPr lang="en-GB" dirty="0"/>
              <a:t>.). In comparator-type response, this variable is not used but only discriminator </a:t>
            </a:r>
            <a:r>
              <a:rPr lang="en-GB" dirty="0" err="1"/>
              <a:t>var</a:t>
            </a:r>
            <a:r>
              <a:rPr lang="en-GB" dirty="0"/>
              <a:t> time over threshold.</a:t>
            </a:r>
          </a:p>
          <a:p>
            <a:pPr lvl="1"/>
            <a:r>
              <a:rPr lang="en-GB" dirty="0"/>
              <a:t>Current = 1 ns</a:t>
            </a:r>
          </a:p>
          <a:p>
            <a:pPr lvl="1"/>
            <a:r>
              <a:rPr lang="en-GB" dirty="0"/>
              <a:t>Discussed  = 0.5 ns? (better in future)</a:t>
            </a:r>
          </a:p>
          <a:p>
            <a:pPr lvl="1"/>
            <a:endParaRPr lang="en-GB" dirty="0"/>
          </a:p>
          <a:p>
            <a:r>
              <a:rPr lang="en-US" b="1" dirty="0"/>
              <a:t>Var threshold:</a:t>
            </a:r>
            <a:r>
              <a:rPr lang="en-US" dirty="0"/>
              <a:t> </a:t>
            </a:r>
            <a:r>
              <a:rPr lang="en-GB" dirty="0"/>
              <a:t>Channel-to-channel variations (random Gaussian </a:t>
            </a:r>
            <a:r>
              <a:rPr lang="en-GB" dirty="0" err="1"/>
              <a:t>r.m.s</a:t>
            </a:r>
            <a:r>
              <a:rPr lang="en-GB" dirty="0"/>
              <a:t>.) of discriminator/comparator threshold.</a:t>
            </a:r>
          </a:p>
          <a:p>
            <a:pPr lvl="1"/>
            <a:r>
              <a:rPr lang="en-GB" dirty="0"/>
              <a:t>Current = 2 mV </a:t>
            </a:r>
          </a:p>
          <a:p>
            <a:pPr lvl="1"/>
            <a:r>
              <a:rPr lang="en-GB" dirty="0"/>
              <a:t>Discussed = 0.8 </a:t>
            </a:r>
            <a:r>
              <a:rPr lang="en-GB" dirty="0" err="1"/>
              <a:t>p.e.</a:t>
            </a:r>
            <a:r>
              <a:rPr lang="en-GB" dirty="0"/>
              <a:t> (but does vary with illumination level)</a:t>
            </a:r>
          </a:p>
          <a:p>
            <a:pPr lvl="1"/>
            <a:endParaRPr lang="en-GB" dirty="0"/>
          </a:p>
          <a:p>
            <a:r>
              <a:rPr lang="en-GB" b="1" dirty="0"/>
              <a:t>Time over threshold: </a:t>
            </a:r>
            <a:r>
              <a:rPr lang="en-GB" dirty="0"/>
              <a:t>Time over threshold required before logic response switches to true. To achieve a comparator-type response this time must match the gate length above. Note that in addition a minimum signal integral discriminator </a:t>
            </a:r>
            <a:r>
              <a:rPr lang="en-GB" dirty="0" err="1"/>
              <a:t>sigsum</a:t>
            </a:r>
            <a:r>
              <a:rPr lang="en-GB" dirty="0"/>
              <a:t> over threshold may be set up. If so, both time over threshold and signal integral conditions have to be met before a ‘true’ output signal starts. Normally, either of them being non-zero should be sufficient.</a:t>
            </a:r>
          </a:p>
          <a:p>
            <a:pPr lvl="1"/>
            <a:r>
              <a:rPr lang="en-GB" dirty="0"/>
              <a:t>Current = 1 ns</a:t>
            </a:r>
          </a:p>
          <a:p>
            <a:pPr lvl="1"/>
            <a:r>
              <a:rPr lang="en-GB" dirty="0"/>
              <a:t>Discussed = difficult to measure, but should be shorter?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1DFD1-D1E8-8E40-85B3-D6564F94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C494C-595F-8F46-AA2D-26E24A2C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01DC-C73A-574E-84D4-41FD5478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2B44-F4FE-9C47-A3CA-78E43ADF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Pedestal: </a:t>
            </a:r>
            <a:r>
              <a:rPr lang="en-GB" dirty="0"/>
              <a:t>Nominal (F)ADC pedestal value per time slice.</a:t>
            </a:r>
          </a:p>
          <a:p>
            <a:pPr lvl="1"/>
            <a:r>
              <a:rPr lang="en-GB" dirty="0"/>
              <a:t>Current = 40 ADC counts</a:t>
            </a:r>
          </a:p>
          <a:p>
            <a:pPr lvl="1"/>
            <a:r>
              <a:rPr lang="en-GB" dirty="0"/>
              <a:t>Discussed ?</a:t>
            </a:r>
          </a:p>
          <a:p>
            <a:pPr lvl="1"/>
            <a:endParaRPr lang="en-GB" dirty="0"/>
          </a:p>
          <a:p>
            <a:r>
              <a:rPr lang="en-GB" b="1" dirty="0"/>
              <a:t>Ped Var: </a:t>
            </a:r>
            <a:r>
              <a:rPr lang="en-GB" dirty="0"/>
              <a:t>Channel-to-channel (or pixel-to-pixel) variation of the pedestal per FADC time slice</a:t>
            </a:r>
          </a:p>
          <a:p>
            <a:pPr lvl="1"/>
            <a:r>
              <a:rPr lang="en-GB" dirty="0"/>
              <a:t>Current = Default of 0.75 (ADC counts?)</a:t>
            </a:r>
          </a:p>
          <a:p>
            <a:pPr lvl="1"/>
            <a:r>
              <a:rPr lang="en-GB" dirty="0"/>
              <a:t>Not discussed</a:t>
            </a:r>
          </a:p>
          <a:p>
            <a:pPr lvl="1"/>
            <a:endParaRPr lang="en-GB" dirty="0"/>
          </a:p>
          <a:p>
            <a:r>
              <a:rPr lang="en-GB" b="1" dirty="0"/>
              <a:t>Amplitude: </a:t>
            </a:r>
            <a:r>
              <a:rPr lang="en-GB" dirty="0"/>
              <a:t>Peak amplitude at ADC/FADC (for high gain channel, if different gains are used). </a:t>
            </a:r>
            <a:r>
              <a:rPr lang="en-GB" dirty="0" err="1"/>
              <a:t>fadc</a:t>
            </a:r>
            <a:r>
              <a:rPr lang="en-GB" dirty="0"/>
              <a:t> amplitude are ADC counts maximum amplitude above pedestal (per time slice) for a photo-electron with average (not most probable) signal. This is after photodetector, preamplifier, cable, and shaper at the input of the ADC or FADC</a:t>
            </a:r>
          </a:p>
          <a:p>
            <a:pPr lvl="1"/>
            <a:r>
              <a:rPr lang="en-GB" dirty="0"/>
              <a:t>Current = 8 ADC counts</a:t>
            </a:r>
          </a:p>
          <a:p>
            <a:pPr lvl="1"/>
            <a:r>
              <a:rPr lang="en-GB" dirty="0"/>
              <a:t>Discussed = 6 ?</a:t>
            </a:r>
          </a:p>
          <a:p>
            <a:pPr lvl="1"/>
            <a:endParaRPr lang="en-GB" dirty="0"/>
          </a:p>
          <a:p>
            <a:r>
              <a:rPr lang="en-GB" b="1" dirty="0"/>
              <a:t>Noise: </a:t>
            </a:r>
            <a:r>
              <a:rPr lang="en-GB" dirty="0"/>
              <a:t>Gaussian </a:t>
            </a:r>
            <a:r>
              <a:rPr lang="en-GB" dirty="0" err="1"/>
              <a:t>r.m.s</a:t>
            </a:r>
            <a:r>
              <a:rPr lang="en-GB" dirty="0"/>
              <a:t>. spread of white noise per time bin in digitisation (for high-gain channel, if different gains are used).</a:t>
            </a:r>
          </a:p>
          <a:p>
            <a:pPr lvl="1"/>
            <a:r>
              <a:rPr lang="en-GB" dirty="0"/>
              <a:t>Current  = 2 ADC counts</a:t>
            </a:r>
          </a:p>
          <a:p>
            <a:pPr lvl="1"/>
            <a:r>
              <a:rPr lang="en-GB" dirty="0"/>
              <a:t>Discussed = Looks ok?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AB25-5776-1E44-B5C9-61F21443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61849-77ED-8E45-8E2F-B501470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8B31E-5A42-1F4D-93D0-B220A66D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8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89936"/>
            <a:ext cx="9144000" cy="5568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570" y="2072928"/>
            <a:ext cx="7815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Fira sans"/>
                <a:cs typeface="Fira sans"/>
              </a:rPr>
              <a:t>ASWG Meeting</a:t>
            </a:r>
          </a:p>
        </p:txBody>
      </p:sp>
      <p:pic>
        <p:nvPicPr>
          <p:cNvPr id="5" name="Picture 4" descr="CTA_Logo_Template_RGB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9" y="202155"/>
            <a:ext cx="2390419" cy="9359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2570" y="4763728"/>
            <a:ext cx="6932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Fira sans"/>
                <a:cs typeface="Fira sans"/>
              </a:rPr>
              <a:t>Thomas Armstrong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570" y="3907415"/>
            <a:ext cx="6047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  <a:latin typeface="Fira sans"/>
                <a:cs typeface="Fira sans"/>
              </a:rPr>
              <a:t>24</a:t>
            </a:r>
            <a:r>
              <a:rPr lang="en-GB" sz="2000" baseline="30000" dirty="0">
                <a:solidFill>
                  <a:schemeClr val="accent2"/>
                </a:solidFill>
                <a:latin typeface="Fira sans"/>
                <a:cs typeface="Fira sans"/>
              </a:rPr>
              <a:t>th</a:t>
            </a:r>
            <a:r>
              <a:rPr lang="en-GB" sz="2000" dirty="0">
                <a:solidFill>
                  <a:schemeClr val="accent2"/>
                </a:solidFill>
                <a:latin typeface="Fira sans"/>
                <a:cs typeface="Fira sans"/>
              </a:rPr>
              <a:t> April 2018, Monthly GCT-MC Call</a:t>
            </a:r>
            <a:endParaRPr lang="en-US" sz="2000" dirty="0">
              <a:solidFill>
                <a:schemeClr val="accent2"/>
              </a:solidFill>
              <a:latin typeface="Fira sans"/>
              <a:cs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227405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066D-883F-5E4E-A9F2-48EDAB46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F1B1-1F81-AF4D-AE0B-77A0CD18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See Gernot’s Overview Talk: </a:t>
            </a:r>
            <a:r>
              <a:rPr lang="en-US" sz="1600" dirty="0">
                <a:hlinkClick r:id="rId2"/>
              </a:rPr>
              <a:t>https://indico.cta-observatory.org/event/1686/sessions/2306/attachments/13460/16226/CTA-20180420-ASWGDiscussions.pdf</a:t>
            </a:r>
            <a:endParaRPr lang="en-US" sz="1600" dirty="0"/>
          </a:p>
          <a:p>
            <a:r>
              <a:rPr lang="en-US" dirty="0"/>
              <a:t>Lots of talk of getting more organized, setting up dedicated smaller Task Groups</a:t>
            </a:r>
          </a:p>
          <a:p>
            <a:pPr lvl="1"/>
            <a:r>
              <a:rPr lang="en-US" dirty="0"/>
              <a:t>Hadronic interaction models</a:t>
            </a:r>
          </a:p>
          <a:p>
            <a:pPr lvl="1"/>
            <a:r>
              <a:rPr lang="en-US" dirty="0"/>
              <a:t>Model updates</a:t>
            </a:r>
          </a:p>
          <a:p>
            <a:pPr lvl="1"/>
            <a:r>
              <a:rPr lang="en-US" dirty="0"/>
              <a:t>*Realistic/Aged Telescopes </a:t>
            </a:r>
          </a:p>
          <a:p>
            <a:pPr lvl="1"/>
            <a:r>
              <a:rPr lang="en-US" dirty="0"/>
              <a:t>MC SCT</a:t>
            </a:r>
          </a:p>
          <a:p>
            <a:pPr lvl="1"/>
            <a:r>
              <a:rPr lang="en-US" dirty="0"/>
              <a:t>*Data reduction</a:t>
            </a:r>
          </a:p>
          <a:p>
            <a:pPr lvl="1"/>
            <a:r>
              <a:rPr lang="en-US" dirty="0"/>
              <a:t>Baseline Analysis and Benchmark tests</a:t>
            </a:r>
          </a:p>
          <a:p>
            <a:pPr lvl="1"/>
            <a:r>
              <a:rPr lang="en-US" dirty="0"/>
              <a:t>Camera calibration</a:t>
            </a:r>
          </a:p>
          <a:p>
            <a:pPr lvl="1"/>
            <a:r>
              <a:rPr lang="en-US" dirty="0"/>
              <a:t>*Simulation optimization</a:t>
            </a:r>
          </a:p>
          <a:p>
            <a:pPr lvl="1"/>
            <a:r>
              <a:rPr lang="en-US" dirty="0"/>
              <a:t>Short-term sensitivity</a:t>
            </a:r>
          </a:p>
          <a:p>
            <a:pPr lvl="1"/>
            <a:r>
              <a:rPr lang="en-US" dirty="0"/>
              <a:t>Divergent Pointing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*IRFs and science tools interface (with DPPS)</a:t>
            </a:r>
          </a:p>
          <a:p>
            <a:pPr lvl="1"/>
            <a:r>
              <a:rPr lang="en-US" dirty="0"/>
              <a:t>*Systematic uncertainties</a:t>
            </a:r>
          </a:p>
          <a:p>
            <a:pPr lvl="1"/>
            <a:r>
              <a:rPr lang="en-US" dirty="0"/>
              <a:t>*Ozone studies</a:t>
            </a:r>
          </a:p>
          <a:p>
            <a:pPr lvl="1"/>
            <a:r>
              <a:rPr lang="en-US" dirty="0"/>
              <a:t>*Event classes (with PHYS)</a:t>
            </a:r>
          </a:p>
          <a:p>
            <a:pPr lvl="1"/>
            <a:r>
              <a:rPr lang="en-US" dirty="0"/>
              <a:t>*Surveys (with PHYS)</a:t>
            </a:r>
          </a:p>
          <a:p>
            <a:pPr lvl="1"/>
            <a:r>
              <a:rPr lang="en-US" dirty="0"/>
              <a:t>*High Angular Resolution IRFs</a:t>
            </a:r>
          </a:p>
          <a:p>
            <a:pPr lvl="1"/>
            <a:r>
              <a:rPr lang="en-US" dirty="0"/>
              <a:t>System tests</a:t>
            </a:r>
          </a:p>
          <a:p>
            <a:pPr lvl="1"/>
            <a:r>
              <a:rPr lang="en-US" dirty="0"/>
              <a:t>*Geomagnetic field</a:t>
            </a:r>
          </a:p>
          <a:p>
            <a:pPr lvl="1"/>
            <a:r>
              <a:rPr lang="en-US" dirty="0"/>
              <a:t>*Electrons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0288-7CAD-ED41-94E5-3AFEF02E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7071E-4470-EE45-8FF8-28DD45D6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1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3449-F888-3A45-A075-2872EF96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List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7F274-E3B1-354C-9D4D-81E14DBCAEC4}"/>
              </a:ext>
            </a:extLst>
          </p:cNvPr>
          <p:cNvSpPr txBox="1"/>
          <p:nvPr/>
        </p:nvSpPr>
        <p:spPr>
          <a:xfrm>
            <a:off x="1957147" y="6321392"/>
            <a:ext cx="505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https://forge.in2p3.fr/projects/</a:t>
            </a:r>
            <a:r>
              <a:rPr lang="en-US" dirty="0" err="1"/>
              <a:t>gct</a:t>
            </a:r>
            <a:r>
              <a:rPr lang="en-US" dirty="0"/>
              <a:t>/wiki/</a:t>
            </a:r>
            <a:r>
              <a:rPr lang="en-US" dirty="0" err="1"/>
              <a:t>CameraMC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51B9EF4-FFE0-2049-92B9-08DC5240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963F83E-6703-AE45-9FD5-E3DE2005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4ABBD2-2743-184C-8A4E-BD0A78134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578" y="1445434"/>
            <a:ext cx="6417195" cy="4757281"/>
          </a:xfrm>
        </p:spPr>
      </p:pic>
    </p:spTree>
    <p:extLst>
      <p:ext uri="{BB962C8B-B14F-4D97-AF65-F5344CB8AC3E}">
        <p14:creationId xmlns:p14="http://schemas.microsoft.com/office/powerpoint/2010/main" val="183673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89936"/>
            <a:ext cx="9144000" cy="5568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570" y="2072928"/>
            <a:ext cx="7815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Fira sans"/>
                <a:cs typeface="Fira sans"/>
              </a:rPr>
              <a:t>GCT MC Model V&amp;V</a:t>
            </a:r>
          </a:p>
        </p:txBody>
      </p:sp>
      <p:pic>
        <p:nvPicPr>
          <p:cNvPr id="5" name="Picture 4" descr="CTA_Logo_Template_RGB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9" y="202155"/>
            <a:ext cx="2390419" cy="9359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2570" y="4763728"/>
            <a:ext cx="6932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Fira sans"/>
                <a:cs typeface="Fira sans"/>
              </a:rPr>
              <a:t>Thomas Armstrong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570" y="3907415"/>
            <a:ext cx="6047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  <a:latin typeface="Fira sans"/>
                <a:cs typeface="Fira sans"/>
              </a:rPr>
              <a:t>24</a:t>
            </a:r>
            <a:r>
              <a:rPr lang="en-GB" sz="2000" baseline="30000" dirty="0">
                <a:solidFill>
                  <a:schemeClr val="accent2"/>
                </a:solidFill>
                <a:latin typeface="Fira sans"/>
                <a:cs typeface="Fira sans"/>
              </a:rPr>
              <a:t>th</a:t>
            </a:r>
            <a:r>
              <a:rPr lang="en-GB" sz="2000" dirty="0">
                <a:solidFill>
                  <a:schemeClr val="accent2"/>
                </a:solidFill>
                <a:latin typeface="Fira sans"/>
                <a:cs typeface="Fira sans"/>
              </a:rPr>
              <a:t> April 2018, Monthly GCT-MC Call</a:t>
            </a:r>
            <a:endParaRPr lang="en-US" sz="2000" dirty="0">
              <a:solidFill>
                <a:schemeClr val="accent2"/>
              </a:solidFill>
              <a:latin typeface="Fira sans"/>
              <a:cs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70805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DC4B-841F-0943-B84A-1436FF10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3BEF-FFBB-484B-84A0-90EDB8CC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500" u="sng" dirty="0">
                <a:hlinkClick r:id="rId2"/>
              </a:rPr>
              <a:t>https://forge.in2p3.fr/projects/cta_analysis-and-simulations/repository/changes/Simulations/MCModelDescription/trunk/reports/SST-2M-GCT-S.pdf</a:t>
            </a:r>
            <a:endParaRPr lang="en-US" sz="1500" dirty="0"/>
          </a:p>
          <a:p>
            <a:r>
              <a:rPr lang="en-US" dirty="0"/>
              <a:t>WP review:</a:t>
            </a:r>
          </a:p>
          <a:p>
            <a:pPr lvl="1"/>
            <a:r>
              <a:rPr lang="en-US" dirty="0"/>
              <a:t>Focal Length 228.3 cm (</a:t>
            </a:r>
            <a:r>
              <a:rPr lang="en-US" dirty="0">
                <a:solidFill>
                  <a:schemeClr val="accent3"/>
                </a:solidFill>
              </a:rPr>
              <a:t>Should be agreed?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Mirror reflectivity (measurement to be provided ~July)</a:t>
            </a:r>
          </a:p>
          <a:p>
            <a:pPr lvl="1"/>
            <a:r>
              <a:rPr lang="en-US" dirty="0"/>
              <a:t>Mirror reflection random angle (same as above?)</a:t>
            </a:r>
          </a:p>
          <a:p>
            <a:pPr lvl="1"/>
            <a:r>
              <a:rPr lang="en-US" dirty="0"/>
              <a:t>Telescope transmission (in discussion)</a:t>
            </a:r>
          </a:p>
          <a:p>
            <a:pPr lvl="1"/>
            <a:r>
              <a:rPr lang="en-US" dirty="0"/>
              <a:t>Camera body diameter (in discussion)</a:t>
            </a:r>
          </a:p>
          <a:p>
            <a:pPr lvl="1"/>
            <a:r>
              <a:rPr lang="en-US" dirty="0"/>
              <a:t>Camera depth (in discussion)</a:t>
            </a:r>
          </a:p>
          <a:p>
            <a:pPr lvl="1"/>
            <a:r>
              <a:rPr lang="en-US" dirty="0"/>
              <a:t>Primary mirror parameters (</a:t>
            </a:r>
            <a:r>
              <a:rPr lang="en-US" dirty="0">
                <a:solidFill>
                  <a:schemeClr val="accent3"/>
                </a:solidFill>
              </a:rPr>
              <a:t>Should be agreed?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Primary Segmentation (in discussion)</a:t>
            </a:r>
          </a:p>
          <a:p>
            <a:pPr lvl="1"/>
            <a:r>
              <a:rPr lang="en-US" dirty="0"/>
              <a:t>Focal surface parameter (</a:t>
            </a:r>
            <a:r>
              <a:rPr lang="en-US" dirty="0">
                <a:solidFill>
                  <a:schemeClr val="accent3"/>
                </a:solidFill>
              </a:rPr>
              <a:t>Should be agreed?*)</a:t>
            </a:r>
          </a:p>
          <a:p>
            <a:pPr lvl="1"/>
            <a:r>
              <a:rPr lang="en-US" dirty="0"/>
              <a:t>Pixels parallel (</a:t>
            </a:r>
            <a:r>
              <a:rPr lang="en-US" dirty="0">
                <a:solidFill>
                  <a:schemeClr val="accent3"/>
                </a:solidFill>
              </a:rPr>
              <a:t>Should be agreed?*)</a:t>
            </a:r>
          </a:p>
          <a:p>
            <a:r>
              <a:rPr lang="en-US" dirty="0"/>
              <a:t>7/18 parameters agreed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824E-2589-BC4F-AA8D-CAB9AE24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82E98-4403-C44B-9FFA-EA5DEE2F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4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3222-A219-EF48-B73C-490200C5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1C6D-BF23-C543-8797-3F3699A1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 review:</a:t>
            </a:r>
          </a:p>
          <a:p>
            <a:pPr lvl="1"/>
            <a:r>
              <a:rPr lang="en-US" dirty="0"/>
              <a:t>All…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825EB-527A-3D47-8E69-1BAC21E7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2C957-AE02-5744-A529-EF10A142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3B8B-0642-A746-A2BF-C63EB945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8F67-E4B7-F043-B96A-4BF956ED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44" y="1589173"/>
            <a:ext cx="7632072" cy="4525963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/>
              <a:t>Easy to agree:</a:t>
            </a:r>
          </a:p>
          <a:p>
            <a:pPr lvl="1"/>
            <a:r>
              <a:rPr lang="en-US" dirty="0"/>
              <a:t>Camera pixels = 2048</a:t>
            </a:r>
          </a:p>
          <a:p>
            <a:pPr lvl="1"/>
            <a:r>
              <a:rPr lang="en-US" dirty="0"/>
              <a:t>Cathode Shape = Square</a:t>
            </a:r>
          </a:p>
          <a:p>
            <a:pPr lvl="1"/>
            <a:r>
              <a:rPr lang="en-US" dirty="0"/>
              <a:t>Cathode Diameter = </a:t>
            </a:r>
            <a:r>
              <a:rPr lang="en-US" dirty="0">
                <a:solidFill>
                  <a:schemeClr val="accent6"/>
                </a:solidFill>
              </a:rPr>
              <a:t>0.623cm?</a:t>
            </a:r>
          </a:p>
          <a:p>
            <a:pPr lvl="1"/>
            <a:r>
              <a:rPr lang="en-US" dirty="0"/>
              <a:t>Funnel Depth = 0</a:t>
            </a:r>
          </a:p>
          <a:p>
            <a:pPr lvl="1"/>
            <a:r>
              <a:rPr lang="en-US" dirty="0"/>
              <a:t>PM Voltage Variation = 0 (not relevant)</a:t>
            </a:r>
          </a:p>
          <a:p>
            <a:pPr lvl="1"/>
            <a:r>
              <a:rPr lang="en-US" dirty="0"/>
              <a:t>PM transit time = 4ns (not relevant)</a:t>
            </a:r>
          </a:p>
          <a:p>
            <a:pPr lvl="1"/>
            <a:r>
              <a:rPr lang="en-US" dirty="0"/>
              <a:t>Photon Delay =5ns (not relevant)</a:t>
            </a:r>
          </a:p>
          <a:p>
            <a:pPr lvl="1"/>
            <a:r>
              <a:rPr lang="en-US" dirty="0"/>
              <a:t>Discriminator bins =120</a:t>
            </a:r>
          </a:p>
          <a:p>
            <a:pPr lvl="1"/>
            <a:r>
              <a:rPr lang="en-US" dirty="0"/>
              <a:t>Discriminator start =3</a:t>
            </a:r>
          </a:p>
          <a:p>
            <a:pPr lvl="1"/>
            <a:r>
              <a:rPr lang="en-US" dirty="0"/>
              <a:t>Default trigger = Majority</a:t>
            </a:r>
          </a:p>
          <a:p>
            <a:pPr lvl="1"/>
            <a:r>
              <a:rPr lang="en-US" dirty="0"/>
              <a:t>Discriminator Amplitude = 1 (sets amplitude to units of </a:t>
            </a:r>
            <a:r>
              <a:rPr lang="en-US" dirty="0" err="1"/>
              <a:t>p.e.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Trigger Pixels = 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Trigger Delay Compensation = 0</a:t>
            </a:r>
          </a:p>
          <a:p>
            <a:pPr lvl="1"/>
            <a:r>
              <a:rPr lang="en-US" dirty="0" err="1"/>
              <a:t>Teltrig</a:t>
            </a:r>
            <a:r>
              <a:rPr lang="en-US" dirty="0"/>
              <a:t> min </a:t>
            </a:r>
            <a:r>
              <a:rPr lang="en-US" dirty="0" err="1"/>
              <a:t>sigsum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Discriminator </a:t>
            </a:r>
            <a:r>
              <a:rPr lang="en-US" dirty="0" err="1"/>
              <a:t>sigsum</a:t>
            </a:r>
            <a:r>
              <a:rPr lang="en-US" dirty="0"/>
              <a:t> (+</a:t>
            </a:r>
            <a:r>
              <a:rPr lang="en-US" dirty="0" err="1"/>
              <a:t>var</a:t>
            </a:r>
            <a:r>
              <a:rPr lang="en-US" dirty="0"/>
              <a:t>) over threshold =0</a:t>
            </a:r>
          </a:p>
          <a:p>
            <a:pPr lvl="1"/>
            <a:r>
              <a:rPr lang="en-US" dirty="0"/>
              <a:t>Discriminator gate length = -8 ns </a:t>
            </a:r>
          </a:p>
          <a:p>
            <a:pPr lvl="1"/>
            <a:r>
              <a:rPr lang="en-US" dirty="0"/>
              <a:t>Discriminator Rise/Fall Time = 0ns</a:t>
            </a:r>
          </a:p>
          <a:p>
            <a:pPr lvl="1"/>
            <a:r>
              <a:rPr lang="en-US" dirty="0"/>
              <a:t>Discriminator Hysteresis = 0</a:t>
            </a:r>
          </a:p>
          <a:p>
            <a:pPr lvl="1"/>
            <a:r>
              <a:rPr lang="en-US" dirty="0"/>
              <a:t>Discriminator Output Amplitude = 1</a:t>
            </a:r>
          </a:p>
          <a:p>
            <a:pPr lvl="1"/>
            <a:r>
              <a:rPr lang="en-US" dirty="0"/>
              <a:t>Discriminator Output Var Percent = 0</a:t>
            </a:r>
          </a:p>
          <a:p>
            <a:pPr lvl="1"/>
            <a:r>
              <a:rPr lang="en-US" dirty="0"/>
              <a:t>FADC MHZ = 1000 MHz </a:t>
            </a:r>
          </a:p>
          <a:p>
            <a:pPr lvl="1"/>
            <a:r>
              <a:rPr lang="en-US" dirty="0"/>
              <a:t>FADC Bins = </a:t>
            </a:r>
            <a:r>
              <a:rPr lang="en-US" dirty="0">
                <a:solidFill>
                  <a:schemeClr val="accent6"/>
                </a:solidFill>
              </a:rPr>
              <a:t>128?</a:t>
            </a:r>
          </a:p>
          <a:p>
            <a:pPr lvl="1"/>
            <a:r>
              <a:rPr lang="en-US" dirty="0"/>
              <a:t>FADC Sum Bins = </a:t>
            </a:r>
            <a:r>
              <a:rPr lang="en-US" dirty="0">
                <a:solidFill>
                  <a:schemeClr val="accent6"/>
                </a:solidFill>
              </a:rPr>
              <a:t>96? – 128?</a:t>
            </a:r>
          </a:p>
          <a:p>
            <a:pPr lvl="1"/>
            <a:r>
              <a:rPr lang="en-US" dirty="0"/>
              <a:t>FADC Sum Offset =</a:t>
            </a:r>
            <a:r>
              <a:rPr lang="en-US" dirty="0">
                <a:solidFill>
                  <a:schemeClr val="accent6"/>
                </a:solidFill>
              </a:rPr>
              <a:t>24?</a:t>
            </a:r>
          </a:p>
          <a:p>
            <a:pPr lvl="1"/>
            <a:r>
              <a:rPr lang="en-US" dirty="0" err="1"/>
              <a:t>Num</a:t>
            </a:r>
            <a:r>
              <a:rPr lang="en-US" dirty="0"/>
              <a:t> Gains = 1</a:t>
            </a:r>
          </a:p>
          <a:p>
            <a:pPr lvl="1"/>
            <a:endParaRPr lang="en-US" dirty="0"/>
          </a:p>
          <a:p>
            <a:r>
              <a:rPr lang="en-US" dirty="0"/>
              <a:t>Could at least be 29/47 agreed parameters.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0A3B2-8E26-A342-8D39-3D03BD7B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5F4CB-9941-CF46-B0E3-568E35B5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6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F154-3F13-0A49-A58E-912BA3FA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C844-3EA7-5942-B6C7-7C721B4D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44" y="1589173"/>
            <a:ext cx="7820104" cy="4525963"/>
          </a:xfrm>
        </p:spPr>
        <p:txBody>
          <a:bodyPr/>
          <a:lstStyle/>
          <a:p>
            <a:r>
              <a:rPr lang="en-US" dirty="0"/>
              <a:t>Output of pixel positions provided by Duncan</a:t>
            </a:r>
          </a:p>
          <a:p>
            <a:r>
              <a:rPr lang="en-US" dirty="0"/>
              <a:t>Worried about </a:t>
            </a:r>
            <a:r>
              <a:rPr lang="en-US" dirty="0" err="1"/>
              <a:t>deadspace</a:t>
            </a:r>
            <a:r>
              <a:rPr lang="en-US" dirty="0"/>
              <a:t>?</a:t>
            </a:r>
          </a:p>
          <a:p>
            <a:pPr lvl="1"/>
            <a:r>
              <a:rPr lang="en-GB" dirty="0"/>
              <a:t>B-SST-1160 </a:t>
            </a:r>
            <a:r>
              <a:rPr lang="en-GB" dirty="0" err="1"/>
              <a:t>Deadspace</a:t>
            </a:r>
            <a:r>
              <a:rPr lang="en-GB" dirty="0"/>
              <a:t>: The largest dead spaces (non-photosensitive surfaces) must be narrower than </a:t>
            </a:r>
            <a:r>
              <a:rPr lang="el-GR" dirty="0"/>
              <a:t>θ</a:t>
            </a:r>
            <a:r>
              <a:rPr lang="el-GR" baseline="-25000" dirty="0"/>
              <a:t>80</a:t>
            </a:r>
            <a:r>
              <a:rPr lang="el-GR" dirty="0"/>
              <a:t>/4 </a:t>
            </a:r>
            <a:r>
              <a:rPr lang="en-GB" dirty="0"/>
              <a:t>at any place within the required </a:t>
            </a:r>
            <a:r>
              <a:rPr lang="en-GB" dirty="0" err="1"/>
              <a:t>FoV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899FB-A275-5743-8019-ED3AEBFF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55EAC-A0B2-7F46-8B48-A03C177F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1172" y="6360935"/>
            <a:ext cx="2133600" cy="365125"/>
          </a:xfrm>
        </p:spPr>
        <p:txBody>
          <a:bodyPr/>
          <a:lstStyle/>
          <a:p>
            <a:fld id="{19A9FCDA-B809-C440-BD62-3E96D0DA3F33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448004-EEB9-2041-AF9E-A77ABBA4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656" y="3454782"/>
            <a:ext cx="4355592" cy="32666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03526C-F217-7A40-82D5-0B403DF38F57}"/>
              </a:ext>
            </a:extLst>
          </p:cNvPr>
          <p:cNvSpPr txBox="1"/>
          <p:nvPr/>
        </p:nvSpPr>
        <p:spPr>
          <a:xfrm>
            <a:off x="4684613" y="4460926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F61B9-EDD0-5E42-BBC6-0321F4F7EC01}"/>
              </a:ext>
            </a:extLst>
          </p:cNvPr>
          <p:cNvSpPr txBox="1"/>
          <p:nvPr/>
        </p:nvSpPr>
        <p:spPr>
          <a:xfrm>
            <a:off x="7039302" y="4460926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Between module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4814F6-65BA-0742-A678-97548FC8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3257062"/>
            <a:ext cx="3758946" cy="353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1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F154-3F13-0A49-A58E-912BA3FA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C844-3EA7-5942-B6C7-7C721B4D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44" y="1589173"/>
            <a:ext cx="7820104" cy="4525963"/>
          </a:xfrm>
        </p:spPr>
        <p:txBody>
          <a:bodyPr/>
          <a:lstStyle/>
          <a:p>
            <a:r>
              <a:rPr lang="en-US" dirty="0"/>
              <a:t>Output of pixel positions provided by Duncan</a:t>
            </a:r>
          </a:p>
          <a:p>
            <a:r>
              <a:rPr lang="en-US" dirty="0"/>
              <a:t>Worried about </a:t>
            </a:r>
            <a:r>
              <a:rPr lang="en-US" dirty="0" err="1"/>
              <a:t>deadspace</a:t>
            </a:r>
            <a:r>
              <a:rPr lang="en-US" dirty="0"/>
              <a:t>?</a:t>
            </a:r>
          </a:p>
          <a:p>
            <a:pPr lvl="1"/>
            <a:r>
              <a:rPr lang="en-GB" dirty="0"/>
              <a:t>B-SST-1160 </a:t>
            </a:r>
            <a:r>
              <a:rPr lang="en-GB" dirty="0" err="1"/>
              <a:t>Deadspace</a:t>
            </a:r>
            <a:r>
              <a:rPr lang="en-GB" dirty="0"/>
              <a:t>: The largest dead spaces (non-photosensitive surfaces) must be narrower than </a:t>
            </a:r>
            <a:r>
              <a:rPr lang="el-GR" dirty="0"/>
              <a:t>θ</a:t>
            </a:r>
            <a:r>
              <a:rPr lang="el-GR" baseline="-25000" dirty="0"/>
              <a:t>80</a:t>
            </a:r>
            <a:r>
              <a:rPr lang="el-GR" dirty="0"/>
              <a:t>/4 </a:t>
            </a:r>
            <a:r>
              <a:rPr lang="en-GB" dirty="0"/>
              <a:t>at any place within the required </a:t>
            </a:r>
            <a:r>
              <a:rPr lang="en-GB" dirty="0" err="1"/>
              <a:t>FoV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899FB-A275-5743-8019-ED3AEBFF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55EAC-A0B2-7F46-8B48-A03C177F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1172" y="6360935"/>
            <a:ext cx="2133600" cy="365125"/>
          </a:xfrm>
        </p:spPr>
        <p:txBody>
          <a:bodyPr/>
          <a:lstStyle/>
          <a:p>
            <a:fld id="{19A9FCDA-B809-C440-BD62-3E96D0DA3F33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448004-EEB9-2041-AF9E-A77ABBA4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656" y="3454782"/>
            <a:ext cx="4355592" cy="32666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03526C-F217-7A40-82D5-0B403DF38F57}"/>
              </a:ext>
            </a:extLst>
          </p:cNvPr>
          <p:cNvSpPr txBox="1"/>
          <p:nvPr/>
        </p:nvSpPr>
        <p:spPr>
          <a:xfrm>
            <a:off x="4684613" y="4460926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F61B9-EDD0-5E42-BBC6-0321F4F7EC01}"/>
              </a:ext>
            </a:extLst>
          </p:cNvPr>
          <p:cNvSpPr txBox="1"/>
          <p:nvPr/>
        </p:nvSpPr>
        <p:spPr>
          <a:xfrm>
            <a:off x="7039302" y="4460926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Between module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4814F6-65BA-0742-A678-97548FC8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3257062"/>
            <a:ext cx="3758946" cy="3539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6CC4D5-0C60-AA47-90D9-97D68FC31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5" y="3915121"/>
            <a:ext cx="3389213" cy="23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1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F154-3F13-0A49-A58E-912BA3FA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C844-3EA7-5942-B6C7-7C721B4D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44" y="1589173"/>
            <a:ext cx="7820104" cy="4525963"/>
          </a:xfrm>
        </p:spPr>
        <p:txBody>
          <a:bodyPr/>
          <a:lstStyle/>
          <a:p>
            <a:r>
              <a:rPr lang="en-US" dirty="0"/>
              <a:t>Output of pixel positions provided by Duncan</a:t>
            </a:r>
          </a:p>
          <a:p>
            <a:r>
              <a:rPr lang="en-US" dirty="0"/>
              <a:t>Worried about </a:t>
            </a:r>
            <a:r>
              <a:rPr lang="en-US" dirty="0" err="1"/>
              <a:t>deadspace</a:t>
            </a:r>
            <a:r>
              <a:rPr lang="en-US" dirty="0"/>
              <a:t>?</a:t>
            </a:r>
          </a:p>
          <a:p>
            <a:pPr lvl="1"/>
            <a:r>
              <a:rPr lang="en-GB" dirty="0"/>
              <a:t>B-SST-1160 </a:t>
            </a:r>
            <a:r>
              <a:rPr lang="en-GB" dirty="0" err="1"/>
              <a:t>Deadspace</a:t>
            </a:r>
            <a:r>
              <a:rPr lang="en-GB" dirty="0"/>
              <a:t>: The largest dead spaces (non-photosensitive surfaces) must be narrower than </a:t>
            </a:r>
            <a:r>
              <a:rPr lang="el-GR" dirty="0"/>
              <a:t>θ</a:t>
            </a:r>
            <a:r>
              <a:rPr lang="el-GR" baseline="-25000" dirty="0"/>
              <a:t>80</a:t>
            </a:r>
            <a:r>
              <a:rPr lang="el-GR" dirty="0"/>
              <a:t>/4 </a:t>
            </a:r>
            <a:r>
              <a:rPr lang="en-GB" dirty="0"/>
              <a:t>at any place within the required </a:t>
            </a:r>
            <a:r>
              <a:rPr lang="en-GB" dirty="0" err="1"/>
              <a:t>FoV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899FB-A275-5743-8019-ED3AEBFF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24/04/18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55EAC-A0B2-7F46-8B48-A03C177F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FCDA-B809-C440-BD62-3E96D0DA3F3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D5438-40BB-3D45-8BF0-1D42221CD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7"/>
          <a:stretch/>
        </p:blipFill>
        <p:spPr>
          <a:xfrm>
            <a:off x="1456689" y="3364992"/>
            <a:ext cx="6179553" cy="3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5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TA PowerPoint">
      <a:dk1>
        <a:srgbClr val="00204E"/>
      </a:dk1>
      <a:lt1>
        <a:sysClr val="window" lastClr="FFFFFF"/>
      </a:lt1>
      <a:dk2>
        <a:srgbClr val="595959"/>
      </a:dk2>
      <a:lt2>
        <a:srgbClr val="EEECE1"/>
      </a:lt2>
      <a:accent1>
        <a:srgbClr val="E00034"/>
      </a:accent1>
      <a:accent2>
        <a:srgbClr val="0098C3"/>
      </a:accent2>
      <a:accent3>
        <a:srgbClr val="63B845"/>
      </a:accent3>
      <a:accent4>
        <a:srgbClr val="8064A2"/>
      </a:accent4>
      <a:accent5>
        <a:srgbClr val="F3E653"/>
      </a:accent5>
      <a:accent6>
        <a:srgbClr val="F79D13"/>
      </a:accent6>
      <a:hlink>
        <a:srgbClr val="0098C3"/>
      </a:hlink>
      <a:folHlink>
        <a:srgbClr val="A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CT_MC_Tasks" id="{2B9E9AD5-1BEA-8E47-8D67-8FEC0DCF37AA}" vid="{7CCA794F-F566-F041-A04A-2F03951DC4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ED2E8722D3424D829C842C3F0ABD94" ma:contentTypeVersion="10" ma:contentTypeDescription="Create a new document." ma:contentTypeScope="" ma:versionID="505674f19f4191f5898ea4e078bae496">
  <xsd:schema xmlns:xsd="http://www.w3.org/2001/XMLSchema" xmlns:xs="http://www.w3.org/2001/XMLSchema" xmlns:p="http://schemas.microsoft.com/office/2006/metadata/properties" xmlns:ns2="ce7a6e4b-0f6a-4611-a079-2a9736700155" targetNamespace="http://schemas.microsoft.com/office/2006/metadata/properties" ma:root="true" ma:fieldsID="0a249e5bf2c21b26bfe027346b5d9f05" ns2:_="">
    <xsd:import namespace="ce7a6e4b-0f6a-4611-a079-2a973670015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7a6e4b-0f6a-4611-a079-2a973670015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e7a6e4b-0f6a-4611-a079-2a9736700155">CTADOC-683-81</_dlc_DocId>
    <_dlc_DocIdUrl xmlns="ce7a6e4b-0f6a-4611-a079-2a9736700155">
      <Url>https://portal.cta-observatory.org/WG/outreach/_layouts/DocIdRedir.aspx?ID=CTADOC-683-81</Url>
      <Description>CTADOC-683-81</Description>
    </_dlc_DocIdUrl>
  </documentManagement>
</p:properties>
</file>

<file path=customXml/itemProps1.xml><?xml version="1.0" encoding="utf-8"?>
<ds:datastoreItem xmlns:ds="http://schemas.openxmlformats.org/officeDocument/2006/customXml" ds:itemID="{E0CFFFC6-4733-4E4B-9E27-F6FAE7E760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DEB357-81C3-44BA-818D-1D8616AC1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7a6e4b-0f6a-4611-a079-2a97367001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63613A-6995-43F6-B9ED-6AA5A2F9C32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E9E6A13-6875-4825-8B53-855710543219}">
  <ds:schemaRefs>
    <ds:schemaRef ds:uri="http://schemas.microsoft.com/office/2006/metadata/properties"/>
    <ds:schemaRef ds:uri="http://schemas.microsoft.com/office/infopath/2007/PartnerControls"/>
    <ds:schemaRef ds:uri="ce7a6e4b-0f6a-4611-a079-2a973670015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7101</TotalTime>
  <Words>1149</Words>
  <Application>Microsoft Macintosh PowerPoint</Application>
  <PresentationFormat>On-screen Show (4:3)</PresentationFormat>
  <Paragraphs>193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Fira sans</vt:lpstr>
      <vt:lpstr>Fira sans</vt:lpstr>
      <vt:lpstr>Office Theme</vt:lpstr>
      <vt:lpstr>PowerPoint Presentation</vt:lpstr>
      <vt:lpstr>Task List</vt:lpstr>
      <vt:lpstr>PowerPoint Presentation</vt:lpstr>
      <vt:lpstr>Structure</vt:lpstr>
      <vt:lpstr>Camera</vt:lpstr>
      <vt:lpstr>Camera</vt:lpstr>
      <vt:lpstr>Pixel Positions</vt:lpstr>
      <vt:lpstr>Pixel Positions</vt:lpstr>
      <vt:lpstr>Pixel Positions</vt:lpstr>
      <vt:lpstr>SPE curve</vt:lpstr>
      <vt:lpstr>Gain Variations</vt:lpstr>
      <vt:lpstr>QE</vt:lpstr>
      <vt:lpstr>QE Variation</vt:lpstr>
      <vt:lpstr>Pulse Shape</vt:lpstr>
      <vt:lpstr>Transit Time Jitter/Teltrig Min Time</vt:lpstr>
      <vt:lpstr>Discriminator</vt:lpstr>
      <vt:lpstr>FADC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cp:lastPrinted>2018-04-24T07:59:32Z</cp:lastPrinted>
  <dcterms:created xsi:type="dcterms:W3CDTF">2018-03-16T16:51:25Z</dcterms:created>
  <dcterms:modified xsi:type="dcterms:W3CDTF">2018-06-11T17:54:27Z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0x010100CEED2E8722D3424D829C842C3F0ABD94</vt:lpwstr>
  </property>
  <property fmtid="{D5CDD505-2E9C-101B-9397-08002B2CF9AE}" pid="3" name="_dlc_DocIdItemGuid">
    <vt:lpwstr>ee5cc8ea-ef89-4f4e-ae60-9e9140252d3e</vt:lpwstr>
  </property>
</Properties>
</file>