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5"/>
  </p:sldMasterIdLst>
  <p:notesMasterIdLst>
    <p:notesMasterId r:id="rId47"/>
  </p:notesMasterIdLst>
  <p:sldIdLst>
    <p:sldId id="257" r:id="rId6"/>
    <p:sldId id="258" r:id="rId7"/>
    <p:sldId id="259" r:id="rId8"/>
    <p:sldId id="260" r:id="rId9"/>
    <p:sldId id="261" r:id="rId10"/>
    <p:sldId id="262" r:id="rId11"/>
    <p:sldId id="270" r:id="rId12"/>
    <p:sldId id="263" r:id="rId13"/>
    <p:sldId id="264" r:id="rId14"/>
    <p:sldId id="265" r:id="rId15"/>
    <p:sldId id="266" r:id="rId16"/>
    <p:sldId id="267" r:id="rId17"/>
    <p:sldId id="268" r:id="rId18"/>
    <p:sldId id="269" r:id="rId19"/>
    <p:sldId id="271" r:id="rId20"/>
    <p:sldId id="273" r:id="rId21"/>
    <p:sldId id="272" r:id="rId22"/>
    <p:sldId id="274" r:id="rId23"/>
    <p:sldId id="275" r:id="rId24"/>
    <p:sldId id="276" r:id="rId25"/>
    <p:sldId id="277" r:id="rId26"/>
    <p:sldId id="278" r:id="rId27"/>
    <p:sldId id="279" r:id="rId28"/>
    <p:sldId id="280" r:id="rId29"/>
    <p:sldId id="281" r:id="rId30"/>
    <p:sldId id="282" r:id="rId31"/>
    <p:sldId id="283" r:id="rId32"/>
    <p:sldId id="285" r:id="rId33"/>
    <p:sldId id="286" r:id="rId34"/>
    <p:sldId id="287" r:id="rId35"/>
    <p:sldId id="288" r:id="rId36"/>
    <p:sldId id="289" r:id="rId37"/>
    <p:sldId id="290" r:id="rId38"/>
    <p:sldId id="284" r:id="rId39"/>
    <p:sldId id="291" r:id="rId40"/>
    <p:sldId id="292" r:id="rId41"/>
    <p:sldId id="293" r:id="rId42"/>
    <p:sldId id="295" r:id="rId43"/>
    <p:sldId id="296" r:id="rId44"/>
    <p:sldId id="297" r:id="rId45"/>
    <p:sldId id="298" r:id="rId4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guide id="3"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111D3A"/>
    <a:srgbClr val="0E152A"/>
    <a:srgbClr val="E4002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423" autoAdjust="0"/>
    <p:restoredTop sz="93807"/>
  </p:normalViewPr>
  <p:slideViewPr>
    <p:cSldViewPr snapToGrid="0" snapToObjects="1">
      <p:cViewPr varScale="1">
        <p:scale>
          <a:sx n="108" d="100"/>
          <a:sy n="108" d="100"/>
        </p:scale>
        <p:origin x="688" y="184"/>
      </p:cViewPr>
      <p:guideLst>
        <p:guide orient="horz" pos="1620"/>
        <p:guide pos="2880"/>
        <p:guide orient="horz" pos="216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presProps" Target="presProps.xml"/><Relationship Id="rId8" Type="http://schemas.openxmlformats.org/officeDocument/2006/relationships/slide" Target="slides/slide3.xml"/><Relationship Id="rId51"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0" Type="http://schemas.openxmlformats.org/officeDocument/2006/relationships/slide" Target="slides/slide15.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B71CC7-45F4-410F-9648-AF745C34F3E4}" type="datetimeFigureOut">
              <a:rPr lang="en-US"/>
              <a:t>4/26/18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1651CB-BC94-4C11-A508-29CB655CC918}" type="slidenum">
              <a:rPr lang="en-US"/>
              <a:t>‹#›</a:t>
            </a:fld>
            <a:endParaRPr lang="en-US"/>
          </a:p>
        </p:txBody>
      </p:sp>
    </p:spTree>
    <p:extLst>
      <p:ext uri="{BB962C8B-B14F-4D97-AF65-F5344CB8AC3E}">
        <p14:creationId xmlns:p14="http://schemas.microsoft.com/office/powerpoint/2010/main" val="14622649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D1651CB-BC94-4C11-A508-29CB655CC918}" type="slidenum">
              <a:rPr lang="en-US"/>
              <a:t>1</a:t>
            </a:fld>
            <a:endParaRPr lang="en-US"/>
          </a:p>
        </p:txBody>
      </p:sp>
    </p:spTree>
    <p:extLst>
      <p:ext uri="{BB962C8B-B14F-4D97-AF65-F5344CB8AC3E}">
        <p14:creationId xmlns:p14="http://schemas.microsoft.com/office/powerpoint/2010/main" val="38743896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841406"/>
            <a:ext cx="7772400" cy="1759045"/>
          </a:xfrm>
        </p:spPr>
        <p:txBody>
          <a:bodyPr anchor="t">
            <a:normAutofit/>
          </a:bodyPr>
          <a:lstStyle>
            <a:lvl1pPr>
              <a:defRPr sz="3600"/>
            </a:lvl1pPr>
          </a:lstStyle>
          <a:p>
            <a:r>
              <a:rPr lang="en-US"/>
              <a:t>Click to edit Master title style</a:t>
            </a:r>
            <a:endParaRPr lang="en-US" dirty="0"/>
          </a:p>
        </p:txBody>
      </p:sp>
      <p:sp>
        <p:nvSpPr>
          <p:cNvPr id="3" name="Subtitle 2"/>
          <p:cNvSpPr>
            <a:spLocks noGrp="1"/>
          </p:cNvSpPr>
          <p:nvPr>
            <p:ph type="subTitle" idx="1"/>
          </p:nvPr>
        </p:nvSpPr>
        <p:spPr>
          <a:xfrm>
            <a:off x="681120" y="3886200"/>
            <a:ext cx="6400800" cy="1391397"/>
          </a:xfrm>
        </p:spPr>
        <p:txBody>
          <a:bodyPr/>
          <a:lstStyle>
            <a:lvl1pPr marL="0" indent="0" algn="l">
              <a:buNone/>
              <a:defRPr sz="2000"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de-DE" dirty="0"/>
          </a:p>
        </p:txBody>
      </p:sp>
      <p:sp>
        <p:nvSpPr>
          <p:cNvPr id="4" name="Date Placeholder 3"/>
          <p:cNvSpPr>
            <a:spLocks noGrp="1"/>
          </p:cNvSpPr>
          <p:nvPr>
            <p:ph type="dt" sz="half" idx="10"/>
          </p:nvPr>
        </p:nvSpPr>
        <p:spPr/>
        <p:txBody>
          <a:bodyPr/>
          <a:lstStyle/>
          <a:p>
            <a:fld id="{1F941917-7D80-5845-BBA1-26E8FC06F98A}" type="datetimeFigureOut">
              <a:rPr lang="en-US" smtClean="0"/>
              <a:t>4/26/18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A9FCDA-B809-C440-BD62-3E96D0DA3F33}" type="slidenum">
              <a:rPr lang="en-US" smtClean="0"/>
              <a:t>‹#›</a:t>
            </a:fld>
            <a:endParaRPr lang="en-US"/>
          </a:p>
        </p:txBody>
      </p:sp>
    </p:spTree>
    <p:extLst>
      <p:ext uri="{BB962C8B-B14F-4D97-AF65-F5344CB8AC3E}">
        <p14:creationId xmlns:p14="http://schemas.microsoft.com/office/powerpoint/2010/main" val="40641052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41146" y="238615"/>
            <a:ext cx="6293076" cy="824083"/>
          </a:xfrm>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941917-7D80-5845-BBA1-26E8FC06F98A}" type="datetimeFigureOut">
              <a:rPr lang="en-US" smtClean="0"/>
              <a:t>4/26/18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A9FCDA-B809-C440-BD62-3E96D0DA3F33}" type="slidenum">
              <a:rPr lang="en-US" smtClean="0"/>
              <a:t>‹#›</a:t>
            </a:fld>
            <a:endParaRPr lang="en-US"/>
          </a:p>
        </p:txBody>
      </p:sp>
      <p:cxnSp>
        <p:nvCxnSpPr>
          <p:cNvPr id="7" name="Straight Connector 6"/>
          <p:cNvCxnSpPr/>
          <p:nvPr userDrawn="1"/>
        </p:nvCxnSpPr>
        <p:spPr>
          <a:xfrm>
            <a:off x="641144" y="1289936"/>
            <a:ext cx="7905687" cy="0"/>
          </a:xfrm>
          <a:prstGeom prst="line">
            <a:avLst/>
          </a:prstGeom>
          <a:ln>
            <a:gradFill flip="none" rotWithShape="1">
              <a:gsLst>
                <a:gs pos="18000">
                  <a:schemeClr val="tx1"/>
                </a:gs>
                <a:gs pos="100000">
                  <a:prstClr val="white"/>
                </a:gs>
                <a:gs pos="99000">
                  <a:schemeClr val="accent2"/>
                </a:gs>
              </a:gsLst>
              <a:lin ang="0" scaled="1"/>
              <a:tileRect/>
            </a:gradFill>
          </a:ln>
          <a:effectLst/>
        </p:spPr>
        <p:style>
          <a:lnRef idx="2">
            <a:schemeClr val="accent1"/>
          </a:lnRef>
          <a:fillRef idx="0">
            <a:schemeClr val="accent1"/>
          </a:fillRef>
          <a:effectRef idx="1">
            <a:schemeClr val="accent1"/>
          </a:effectRef>
          <a:fontRef idx="minor">
            <a:schemeClr val="tx1"/>
          </a:fontRef>
        </p:style>
      </p:cxnSp>
      <p:pic>
        <p:nvPicPr>
          <p:cNvPr id="8" name="Picture 7" descr="CTA_Logo_Template_RGB2.png"/>
          <p:cNvPicPr>
            <a:picLocks noChangeAspect="1"/>
          </p:cNvPicPr>
          <p:nvPr userDrawn="1"/>
        </p:nvPicPr>
        <p:blipFill rotWithShape="1">
          <a:blip r:embed="rId2">
            <a:extLst>
              <a:ext uri="{28A0092B-C50C-407E-A947-70E740481C1C}">
                <a14:useLocalDpi xmlns:a14="http://schemas.microsoft.com/office/drawing/2010/main" val="0"/>
              </a:ext>
            </a:extLst>
          </a:blip>
          <a:srcRect r="35173"/>
          <a:stretch/>
        </p:blipFill>
        <p:spPr>
          <a:xfrm>
            <a:off x="7103849" y="177497"/>
            <a:ext cx="1549631" cy="935997"/>
          </a:xfrm>
          <a:prstGeom prst="rect">
            <a:avLst/>
          </a:prstGeom>
        </p:spPr>
      </p:pic>
    </p:spTree>
    <p:extLst>
      <p:ext uri="{BB962C8B-B14F-4D97-AF65-F5344CB8AC3E}">
        <p14:creationId xmlns:p14="http://schemas.microsoft.com/office/powerpoint/2010/main" val="36886408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41146" y="238615"/>
            <a:ext cx="6313234" cy="824083"/>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29820" y="1644067"/>
            <a:ext cx="4038600" cy="3394075"/>
          </a:xfrm>
        </p:spPr>
        <p:txBody>
          <a:bodyPr/>
          <a:lstStyle>
            <a:lvl1pPr>
              <a:defRPr sz="20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20820" y="1644067"/>
            <a:ext cx="4038600" cy="3394075"/>
          </a:xfrm>
        </p:spPr>
        <p:txBody>
          <a:bodyPr/>
          <a:lstStyle>
            <a:lvl1pPr>
              <a:defRPr sz="20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F941917-7D80-5845-BBA1-26E8FC06F98A}" type="datetimeFigureOut">
              <a:rPr lang="en-US" smtClean="0"/>
              <a:t>4/26/18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A9FCDA-B809-C440-BD62-3E96D0DA3F33}" type="slidenum">
              <a:rPr lang="en-US" smtClean="0"/>
              <a:t>‹#›</a:t>
            </a:fld>
            <a:endParaRPr lang="en-US"/>
          </a:p>
        </p:txBody>
      </p:sp>
      <p:cxnSp>
        <p:nvCxnSpPr>
          <p:cNvPr id="8" name="Straight Connector 7"/>
          <p:cNvCxnSpPr/>
          <p:nvPr userDrawn="1"/>
        </p:nvCxnSpPr>
        <p:spPr>
          <a:xfrm>
            <a:off x="641144" y="1289936"/>
            <a:ext cx="7905687" cy="0"/>
          </a:xfrm>
          <a:prstGeom prst="line">
            <a:avLst/>
          </a:prstGeom>
          <a:ln>
            <a:gradFill flip="none" rotWithShape="1">
              <a:gsLst>
                <a:gs pos="18000">
                  <a:schemeClr val="tx1"/>
                </a:gs>
                <a:gs pos="100000">
                  <a:prstClr val="white"/>
                </a:gs>
                <a:gs pos="99000">
                  <a:schemeClr val="accent2"/>
                </a:gs>
              </a:gsLst>
              <a:lin ang="0" scaled="1"/>
              <a:tileRect/>
            </a:gradFill>
          </a:ln>
          <a:effectLst/>
        </p:spPr>
        <p:style>
          <a:lnRef idx="2">
            <a:schemeClr val="accent1"/>
          </a:lnRef>
          <a:fillRef idx="0">
            <a:schemeClr val="accent1"/>
          </a:fillRef>
          <a:effectRef idx="1">
            <a:schemeClr val="accent1"/>
          </a:effectRef>
          <a:fontRef idx="minor">
            <a:schemeClr val="tx1"/>
          </a:fontRef>
        </p:style>
      </p:cxnSp>
      <p:pic>
        <p:nvPicPr>
          <p:cNvPr id="9" name="Picture 8" descr="CTA_Logo_Template_RGB2.png"/>
          <p:cNvPicPr>
            <a:picLocks noChangeAspect="1"/>
          </p:cNvPicPr>
          <p:nvPr userDrawn="1"/>
        </p:nvPicPr>
        <p:blipFill rotWithShape="1">
          <a:blip r:embed="rId2">
            <a:extLst>
              <a:ext uri="{28A0092B-C50C-407E-A947-70E740481C1C}">
                <a14:useLocalDpi xmlns:a14="http://schemas.microsoft.com/office/drawing/2010/main" val="0"/>
              </a:ext>
            </a:extLst>
          </a:blip>
          <a:srcRect r="35173"/>
          <a:stretch/>
        </p:blipFill>
        <p:spPr>
          <a:xfrm>
            <a:off x="7103849" y="177497"/>
            <a:ext cx="1549631" cy="935997"/>
          </a:xfrm>
          <a:prstGeom prst="rect">
            <a:avLst/>
          </a:prstGeom>
        </p:spPr>
      </p:pic>
    </p:spTree>
    <p:extLst>
      <p:ext uri="{BB962C8B-B14F-4D97-AF65-F5344CB8AC3E}">
        <p14:creationId xmlns:p14="http://schemas.microsoft.com/office/powerpoint/2010/main" val="26582677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41144" y="274639"/>
            <a:ext cx="6293077" cy="974887"/>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3"/>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7" y="1535113"/>
            <a:ext cx="4041775" cy="639763"/>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7" y="2174875"/>
            <a:ext cx="4041775" cy="3951288"/>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F941917-7D80-5845-BBA1-26E8FC06F98A}" type="datetimeFigureOut">
              <a:rPr lang="en-US" smtClean="0"/>
              <a:t>4/26/18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A9FCDA-B809-C440-BD62-3E96D0DA3F33}" type="slidenum">
              <a:rPr lang="en-US" smtClean="0"/>
              <a:t>‹#›</a:t>
            </a:fld>
            <a:endParaRPr lang="en-US"/>
          </a:p>
        </p:txBody>
      </p:sp>
      <p:cxnSp>
        <p:nvCxnSpPr>
          <p:cNvPr id="10" name="Straight Connector 9"/>
          <p:cNvCxnSpPr/>
          <p:nvPr userDrawn="1"/>
        </p:nvCxnSpPr>
        <p:spPr>
          <a:xfrm>
            <a:off x="641144" y="1289936"/>
            <a:ext cx="7905687" cy="0"/>
          </a:xfrm>
          <a:prstGeom prst="line">
            <a:avLst/>
          </a:prstGeom>
          <a:ln>
            <a:gradFill flip="none" rotWithShape="1">
              <a:gsLst>
                <a:gs pos="18000">
                  <a:schemeClr val="tx1"/>
                </a:gs>
                <a:gs pos="100000">
                  <a:prstClr val="white"/>
                </a:gs>
                <a:gs pos="99000">
                  <a:schemeClr val="accent2"/>
                </a:gs>
              </a:gsLst>
              <a:lin ang="0" scaled="1"/>
              <a:tileRect/>
            </a:gradFill>
          </a:ln>
          <a:effectLst/>
        </p:spPr>
        <p:style>
          <a:lnRef idx="2">
            <a:schemeClr val="accent1"/>
          </a:lnRef>
          <a:fillRef idx="0">
            <a:schemeClr val="accent1"/>
          </a:fillRef>
          <a:effectRef idx="1">
            <a:schemeClr val="accent1"/>
          </a:effectRef>
          <a:fontRef idx="minor">
            <a:schemeClr val="tx1"/>
          </a:fontRef>
        </p:style>
      </p:cxnSp>
      <p:pic>
        <p:nvPicPr>
          <p:cNvPr id="11" name="Picture 10" descr="CTA_Logo_Template_RGB2.png"/>
          <p:cNvPicPr>
            <a:picLocks noChangeAspect="1"/>
          </p:cNvPicPr>
          <p:nvPr userDrawn="1"/>
        </p:nvPicPr>
        <p:blipFill rotWithShape="1">
          <a:blip r:embed="rId2">
            <a:extLst>
              <a:ext uri="{28A0092B-C50C-407E-A947-70E740481C1C}">
                <a14:useLocalDpi xmlns:a14="http://schemas.microsoft.com/office/drawing/2010/main" val="0"/>
              </a:ext>
            </a:extLst>
          </a:blip>
          <a:srcRect r="35173"/>
          <a:stretch/>
        </p:blipFill>
        <p:spPr>
          <a:xfrm>
            <a:off x="7103849" y="177497"/>
            <a:ext cx="1549631" cy="935997"/>
          </a:xfrm>
          <a:prstGeom prst="rect">
            <a:avLst/>
          </a:prstGeom>
        </p:spPr>
      </p:pic>
    </p:spTree>
    <p:extLst>
      <p:ext uri="{BB962C8B-B14F-4D97-AF65-F5344CB8AC3E}">
        <p14:creationId xmlns:p14="http://schemas.microsoft.com/office/powerpoint/2010/main" val="13082681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41146" y="238615"/>
            <a:ext cx="6272918" cy="824083"/>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1F941917-7D80-5845-BBA1-26E8FC06F98A}" type="datetimeFigureOut">
              <a:rPr lang="en-US" smtClean="0"/>
              <a:t>4/26/18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A9FCDA-B809-C440-BD62-3E96D0DA3F33}" type="slidenum">
              <a:rPr lang="en-US" smtClean="0"/>
              <a:t>‹#›</a:t>
            </a:fld>
            <a:endParaRPr lang="en-US"/>
          </a:p>
        </p:txBody>
      </p:sp>
      <p:cxnSp>
        <p:nvCxnSpPr>
          <p:cNvPr id="6" name="Straight Connector 5"/>
          <p:cNvCxnSpPr/>
          <p:nvPr userDrawn="1"/>
        </p:nvCxnSpPr>
        <p:spPr>
          <a:xfrm>
            <a:off x="641144" y="1289936"/>
            <a:ext cx="7905687" cy="0"/>
          </a:xfrm>
          <a:prstGeom prst="line">
            <a:avLst/>
          </a:prstGeom>
          <a:ln>
            <a:gradFill flip="none" rotWithShape="1">
              <a:gsLst>
                <a:gs pos="18000">
                  <a:schemeClr val="tx1"/>
                </a:gs>
                <a:gs pos="100000">
                  <a:prstClr val="white"/>
                </a:gs>
                <a:gs pos="99000">
                  <a:schemeClr val="accent2"/>
                </a:gs>
              </a:gsLst>
              <a:lin ang="0" scaled="1"/>
              <a:tileRect/>
            </a:gradFill>
          </a:ln>
          <a:effectLst/>
        </p:spPr>
        <p:style>
          <a:lnRef idx="2">
            <a:schemeClr val="accent1"/>
          </a:lnRef>
          <a:fillRef idx="0">
            <a:schemeClr val="accent1"/>
          </a:fillRef>
          <a:effectRef idx="1">
            <a:schemeClr val="accent1"/>
          </a:effectRef>
          <a:fontRef idx="minor">
            <a:schemeClr val="tx1"/>
          </a:fontRef>
        </p:style>
      </p:cxnSp>
      <p:pic>
        <p:nvPicPr>
          <p:cNvPr id="7" name="Picture 6" descr="CTA_Logo_Template_RGB2.png"/>
          <p:cNvPicPr>
            <a:picLocks noChangeAspect="1"/>
          </p:cNvPicPr>
          <p:nvPr userDrawn="1"/>
        </p:nvPicPr>
        <p:blipFill rotWithShape="1">
          <a:blip r:embed="rId2">
            <a:extLst>
              <a:ext uri="{28A0092B-C50C-407E-A947-70E740481C1C}">
                <a14:useLocalDpi xmlns:a14="http://schemas.microsoft.com/office/drawing/2010/main" val="0"/>
              </a:ext>
            </a:extLst>
          </a:blip>
          <a:srcRect r="35173"/>
          <a:stretch/>
        </p:blipFill>
        <p:spPr>
          <a:xfrm>
            <a:off x="7103849" y="177497"/>
            <a:ext cx="1549631" cy="935997"/>
          </a:xfrm>
          <a:prstGeom prst="rect">
            <a:avLst/>
          </a:prstGeom>
        </p:spPr>
      </p:pic>
    </p:spTree>
    <p:extLst>
      <p:ext uri="{BB962C8B-B14F-4D97-AF65-F5344CB8AC3E}">
        <p14:creationId xmlns:p14="http://schemas.microsoft.com/office/powerpoint/2010/main" val="39001185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941917-7D80-5845-BBA1-26E8FC06F98A}" type="datetimeFigureOut">
              <a:rPr lang="en-US" smtClean="0"/>
              <a:t>4/26/18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9A9FCDA-B809-C440-BD62-3E96D0DA3F33}" type="slidenum">
              <a:rPr lang="en-US" smtClean="0"/>
              <a:t>‹#›</a:t>
            </a:fld>
            <a:endParaRPr lang="en-US"/>
          </a:p>
        </p:txBody>
      </p:sp>
    </p:spTree>
    <p:extLst>
      <p:ext uri="{BB962C8B-B14F-4D97-AF65-F5344CB8AC3E}">
        <p14:creationId xmlns:p14="http://schemas.microsoft.com/office/powerpoint/2010/main" val="22337692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9"/>
          </a:xfrm>
        </p:spPr>
        <p:txBody>
          <a:bodyPr anchor="b"/>
          <a:lstStyle>
            <a:lvl1pPr algn="l">
              <a:defRPr sz="2000" b="1"/>
            </a:lvl1pPr>
          </a:lstStyle>
          <a:p>
            <a:r>
              <a:rPr lang="en-US"/>
              <a:t>Click to edit Master title style</a:t>
            </a:r>
            <a:endParaRPr lang="en-US" dirty="0"/>
          </a:p>
        </p:txBody>
      </p:sp>
      <p:sp>
        <p:nvSpPr>
          <p:cNvPr id="3" name="Picture Placeholder 2"/>
          <p:cNvSpPr>
            <a:spLocks noGrp="1"/>
          </p:cNvSpPr>
          <p:nvPr>
            <p:ph type="pic" idx="1"/>
          </p:nvPr>
        </p:nvSpPr>
        <p:spPr>
          <a:xfrm>
            <a:off x="1792288" y="262026"/>
            <a:ext cx="5486400" cy="44655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792288" y="5367338"/>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F941917-7D80-5845-BBA1-26E8FC06F98A}" type="datetimeFigureOut">
              <a:rPr lang="en-US" smtClean="0"/>
              <a:t>4/26/18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A9FCDA-B809-C440-BD62-3E96D0DA3F33}" type="slidenum">
              <a:rPr lang="en-US" smtClean="0"/>
              <a:t>‹#›</a:t>
            </a:fld>
            <a:endParaRPr lang="en-US"/>
          </a:p>
        </p:txBody>
      </p:sp>
    </p:spTree>
    <p:extLst>
      <p:ext uri="{BB962C8B-B14F-4D97-AF65-F5344CB8AC3E}">
        <p14:creationId xmlns:p14="http://schemas.microsoft.com/office/powerpoint/2010/main" val="1734642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41145" y="238615"/>
            <a:ext cx="6252761" cy="824083"/>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F941917-7D80-5845-BBA1-26E8FC06F98A}" type="datetimeFigureOut">
              <a:rPr lang="en-US" smtClean="0"/>
              <a:t>4/26/18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A9FCDA-B809-C440-BD62-3E96D0DA3F33}" type="slidenum">
              <a:rPr lang="en-US" smtClean="0"/>
              <a:t>‹#›</a:t>
            </a:fld>
            <a:endParaRPr lang="en-US"/>
          </a:p>
        </p:txBody>
      </p:sp>
      <p:cxnSp>
        <p:nvCxnSpPr>
          <p:cNvPr id="7" name="Straight Connector 6"/>
          <p:cNvCxnSpPr/>
          <p:nvPr userDrawn="1"/>
        </p:nvCxnSpPr>
        <p:spPr>
          <a:xfrm>
            <a:off x="641144" y="1289936"/>
            <a:ext cx="7905687" cy="0"/>
          </a:xfrm>
          <a:prstGeom prst="line">
            <a:avLst/>
          </a:prstGeom>
          <a:ln>
            <a:gradFill flip="none" rotWithShape="1">
              <a:gsLst>
                <a:gs pos="18000">
                  <a:schemeClr val="tx1"/>
                </a:gs>
                <a:gs pos="100000">
                  <a:prstClr val="white"/>
                </a:gs>
                <a:gs pos="99000">
                  <a:schemeClr val="accent2"/>
                </a:gs>
              </a:gsLst>
              <a:lin ang="0" scaled="1"/>
              <a:tileRect/>
            </a:gradFill>
          </a:ln>
          <a:effectLst/>
        </p:spPr>
        <p:style>
          <a:lnRef idx="2">
            <a:schemeClr val="accent1"/>
          </a:lnRef>
          <a:fillRef idx="0">
            <a:schemeClr val="accent1"/>
          </a:fillRef>
          <a:effectRef idx="1">
            <a:schemeClr val="accent1"/>
          </a:effectRef>
          <a:fontRef idx="minor">
            <a:schemeClr val="tx1"/>
          </a:fontRef>
        </p:style>
      </p:cxnSp>
      <p:pic>
        <p:nvPicPr>
          <p:cNvPr id="8" name="Picture 7" descr="CTA_Logo_Template_RGB2.png"/>
          <p:cNvPicPr>
            <a:picLocks noChangeAspect="1"/>
          </p:cNvPicPr>
          <p:nvPr userDrawn="1"/>
        </p:nvPicPr>
        <p:blipFill rotWithShape="1">
          <a:blip r:embed="rId2">
            <a:extLst>
              <a:ext uri="{28A0092B-C50C-407E-A947-70E740481C1C}">
                <a14:useLocalDpi xmlns:a14="http://schemas.microsoft.com/office/drawing/2010/main" val="0"/>
              </a:ext>
            </a:extLst>
          </a:blip>
          <a:srcRect r="35173"/>
          <a:stretch/>
        </p:blipFill>
        <p:spPr>
          <a:xfrm>
            <a:off x="7103849" y="177497"/>
            <a:ext cx="1549631" cy="935997"/>
          </a:xfrm>
          <a:prstGeom prst="rect">
            <a:avLst/>
          </a:prstGeom>
        </p:spPr>
      </p:pic>
    </p:spTree>
    <p:extLst>
      <p:ext uri="{BB962C8B-B14F-4D97-AF65-F5344CB8AC3E}">
        <p14:creationId xmlns:p14="http://schemas.microsoft.com/office/powerpoint/2010/main" val="10583409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41145" y="238615"/>
            <a:ext cx="6916951" cy="8240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41144" y="1589173"/>
            <a:ext cx="7632072" cy="45259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941917-7D80-5845-BBA1-26E8FC06F98A}" type="datetimeFigureOut">
              <a:rPr lang="en-US" smtClean="0"/>
              <a:t>4/26/18</a:t>
            </a:fld>
            <a:endParaRPr lang="en-US"/>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A9FCDA-B809-C440-BD62-3E96D0DA3F33}" type="slidenum">
              <a:rPr lang="en-US" smtClean="0"/>
              <a:t>‹#›</a:t>
            </a:fld>
            <a:endParaRPr lang="en-US"/>
          </a:p>
        </p:txBody>
      </p:sp>
    </p:spTree>
    <p:extLst>
      <p:ext uri="{BB962C8B-B14F-4D97-AF65-F5344CB8AC3E}">
        <p14:creationId xmlns:p14="http://schemas.microsoft.com/office/powerpoint/2010/main" val="11782049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7" r:id="rId7"/>
    <p:sldLayoutId id="2147483658" r:id="rId8"/>
  </p:sldLayoutIdLst>
  <p:txStyles>
    <p:titleStyle>
      <a:lvl1pPr algn="l" defTabSz="457200" rtl="0" eaLnBrk="1" latinLnBrk="0" hangingPunct="1">
        <a:spcBef>
          <a:spcPct val="0"/>
        </a:spcBef>
        <a:buNone/>
        <a:defRPr sz="2800" b="1" kern="1200">
          <a:solidFill>
            <a:schemeClr val="tx1"/>
          </a:solidFill>
          <a:latin typeface="Fira Sans"/>
          <a:ea typeface="+mj-ea"/>
          <a:cs typeface="Fira Sans"/>
        </a:defRPr>
      </a:lvl1pPr>
    </p:titleStyle>
    <p:bodyStyle>
      <a:lvl1pPr marL="342900" indent="-342900" algn="l" defTabSz="457200" rtl="0" eaLnBrk="1" latinLnBrk="0" hangingPunct="1">
        <a:spcBef>
          <a:spcPct val="20000"/>
        </a:spcBef>
        <a:buFont typeface="Arial"/>
        <a:buChar char="•"/>
        <a:defRPr sz="2000" kern="1200">
          <a:solidFill>
            <a:schemeClr val="tx1"/>
          </a:solidFill>
          <a:latin typeface="Fira Sans"/>
          <a:ea typeface="+mn-ea"/>
          <a:cs typeface="Fira Sans"/>
        </a:defRPr>
      </a:lvl1pPr>
      <a:lvl2pPr marL="742950" indent="-285750" algn="l" defTabSz="457200" rtl="0" eaLnBrk="1" latinLnBrk="0" hangingPunct="1">
        <a:spcBef>
          <a:spcPct val="20000"/>
        </a:spcBef>
        <a:buFont typeface="Arial"/>
        <a:buChar char="–"/>
        <a:defRPr sz="1800" kern="1200">
          <a:solidFill>
            <a:srgbClr val="0098C3"/>
          </a:solidFill>
          <a:latin typeface="Fira Sans"/>
          <a:ea typeface="+mn-ea"/>
          <a:cs typeface="Fira Sans"/>
        </a:defRPr>
      </a:lvl2pPr>
      <a:lvl3pPr marL="1143000" indent="-228600" algn="l" defTabSz="457200" rtl="0" eaLnBrk="1" latinLnBrk="0" hangingPunct="1">
        <a:spcBef>
          <a:spcPct val="20000"/>
        </a:spcBef>
        <a:buFont typeface="Arial"/>
        <a:buChar char="•"/>
        <a:defRPr sz="1800" kern="1200">
          <a:solidFill>
            <a:schemeClr val="tx1"/>
          </a:solidFill>
          <a:latin typeface="Fira Sans"/>
          <a:ea typeface="+mn-ea"/>
          <a:cs typeface="Fira Sans"/>
        </a:defRPr>
      </a:lvl3pPr>
      <a:lvl4pPr marL="1600200" indent="-228600" algn="l" defTabSz="457200" rtl="0" eaLnBrk="1" latinLnBrk="0" hangingPunct="1">
        <a:spcBef>
          <a:spcPct val="20000"/>
        </a:spcBef>
        <a:buFont typeface="Arial"/>
        <a:buChar char="–"/>
        <a:defRPr sz="1600" kern="1200">
          <a:solidFill>
            <a:schemeClr val="tx1"/>
          </a:solidFill>
          <a:latin typeface="Fira Sans"/>
          <a:ea typeface="+mn-ea"/>
          <a:cs typeface="Fira Sans"/>
        </a:defRPr>
      </a:lvl4pPr>
      <a:lvl5pPr marL="2057400" indent="-228600" algn="l" defTabSz="457200" rtl="0" eaLnBrk="1" latinLnBrk="0" hangingPunct="1">
        <a:spcBef>
          <a:spcPct val="20000"/>
        </a:spcBef>
        <a:buFont typeface="Arial"/>
        <a:buChar char="»"/>
        <a:defRPr sz="1600" kern="1200">
          <a:solidFill>
            <a:schemeClr val="tx1"/>
          </a:solidFill>
          <a:latin typeface="Fira Sans"/>
          <a:ea typeface="+mn-ea"/>
          <a:cs typeface="Fira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289936"/>
            <a:ext cx="9144000" cy="5568064"/>
          </a:xfrm>
          <a:prstGeom prst="rect">
            <a:avLst/>
          </a:prstGeom>
          <a:no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accent2"/>
              </a:solidFill>
            </a:endParaRPr>
          </a:p>
        </p:txBody>
      </p:sp>
      <p:sp>
        <p:nvSpPr>
          <p:cNvPr id="8" name="Rectangle 7"/>
          <p:cNvSpPr/>
          <p:nvPr/>
        </p:nvSpPr>
        <p:spPr>
          <a:xfrm>
            <a:off x="642570" y="2072928"/>
            <a:ext cx="7815591" cy="646331"/>
          </a:xfrm>
          <a:prstGeom prst="rect">
            <a:avLst/>
          </a:prstGeom>
        </p:spPr>
        <p:txBody>
          <a:bodyPr wrap="square">
            <a:spAutoFit/>
          </a:bodyPr>
          <a:lstStyle/>
          <a:p>
            <a:r>
              <a:rPr lang="en-US" sz="3600" b="1" dirty="0">
                <a:latin typeface="Fira sans"/>
                <a:cs typeface="Fira sans"/>
              </a:rPr>
              <a:t>GCT Camera Parameters</a:t>
            </a:r>
          </a:p>
        </p:txBody>
      </p:sp>
      <p:pic>
        <p:nvPicPr>
          <p:cNvPr id="5" name="Picture 4" descr="CTA_Logo_Template_RGB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8349" y="202155"/>
            <a:ext cx="2390419" cy="935997"/>
          </a:xfrm>
          <a:prstGeom prst="rect">
            <a:avLst/>
          </a:prstGeom>
        </p:spPr>
      </p:pic>
      <p:sp>
        <p:nvSpPr>
          <p:cNvPr id="11" name="Rectangle 10"/>
          <p:cNvSpPr/>
          <p:nvPr/>
        </p:nvSpPr>
        <p:spPr>
          <a:xfrm>
            <a:off x="642570" y="3907415"/>
            <a:ext cx="6047173" cy="400110"/>
          </a:xfrm>
          <a:prstGeom prst="rect">
            <a:avLst/>
          </a:prstGeom>
        </p:spPr>
        <p:txBody>
          <a:bodyPr wrap="square">
            <a:spAutoFit/>
          </a:bodyPr>
          <a:lstStyle/>
          <a:p>
            <a:r>
              <a:rPr lang="en-GB" sz="2000" dirty="0">
                <a:solidFill>
                  <a:schemeClr val="accent2"/>
                </a:solidFill>
                <a:latin typeface="Fira sans"/>
                <a:cs typeface="Fira sans"/>
              </a:rPr>
              <a:t>Summary Plots</a:t>
            </a:r>
            <a:endParaRPr lang="en-US" sz="2000" dirty="0">
              <a:solidFill>
                <a:schemeClr val="accent2"/>
              </a:solidFill>
              <a:latin typeface="Fira sans"/>
              <a:cs typeface="Fira sans"/>
            </a:endParaRPr>
          </a:p>
        </p:txBody>
      </p:sp>
    </p:spTree>
    <p:extLst>
      <p:ext uri="{BB962C8B-B14F-4D97-AF65-F5344CB8AC3E}">
        <p14:creationId xmlns:p14="http://schemas.microsoft.com/office/powerpoint/2010/main" val="39438052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A7538-90DC-E24E-A034-6BE8F7225084}"/>
              </a:ext>
            </a:extLst>
          </p:cNvPr>
          <p:cNvSpPr>
            <a:spLocks noGrp="1"/>
          </p:cNvSpPr>
          <p:nvPr>
            <p:ph type="title"/>
          </p:nvPr>
        </p:nvSpPr>
        <p:spPr/>
        <p:txBody>
          <a:bodyPr/>
          <a:lstStyle/>
          <a:p>
            <a:r>
              <a:rPr lang="en-US" dirty="0"/>
              <a:t>9. Photon Delay</a:t>
            </a:r>
          </a:p>
        </p:txBody>
      </p:sp>
      <p:sp>
        <p:nvSpPr>
          <p:cNvPr id="3" name="Content Placeholder 2">
            <a:extLst>
              <a:ext uri="{FF2B5EF4-FFF2-40B4-BE49-F238E27FC236}">
                <a16:creationId xmlns:a16="http://schemas.microsoft.com/office/drawing/2014/main" id="{DCDE0FE1-9749-1E40-8E4D-F7BC8208E8D7}"/>
              </a:ext>
            </a:extLst>
          </p:cNvPr>
          <p:cNvSpPr>
            <a:spLocks noGrp="1"/>
          </p:cNvSpPr>
          <p:nvPr>
            <p:ph idx="1"/>
          </p:nvPr>
        </p:nvSpPr>
        <p:spPr/>
        <p:txBody>
          <a:bodyPr/>
          <a:lstStyle/>
          <a:p>
            <a:r>
              <a:rPr lang="en-GB" dirty="0"/>
              <a:t>An additional delay added to the arrival times of all photons at the photosensors.</a:t>
            </a:r>
          </a:p>
          <a:p>
            <a:r>
              <a:rPr lang="en-US" dirty="0"/>
              <a:t>Value Adopted: 5 ns</a:t>
            </a:r>
          </a:p>
          <a:p>
            <a:r>
              <a:rPr lang="en-US" dirty="0"/>
              <a:t>Comment: This is a tunable MC parameter?</a:t>
            </a:r>
          </a:p>
          <a:p>
            <a:r>
              <a:rPr lang="en-US" dirty="0"/>
              <a:t>Status:</a:t>
            </a:r>
          </a:p>
        </p:txBody>
      </p:sp>
    </p:spTree>
    <p:extLst>
      <p:ext uri="{BB962C8B-B14F-4D97-AF65-F5344CB8AC3E}">
        <p14:creationId xmlns:p14="http://schemas.microsoft.com/office/powerpoint/2010/main" val="12519430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403CB-5262-414E-97F9-926734338C95}"/>
              </a:ext>
            </a:extLst>
          </p:cNvPr>
          <p:cNvSpPr>
            <a:spLocks noGrp="1"/>
          </p:cNvSpPr>
          <p:nvPr>
            <p:ph type="title"/>
          </p:nvPr>
        </p:nvSpPr>
        <p:spPr/>
        <p:txBody>
          <a:bodyPr/>
          <a:lstStyle/>
          <a:p>
            <a:r>
              <a:rPr lang="en-US" dirty="0"/>
              <a:t>10. QE</a:t>
            </a:r>
          </a:p>
        </p:txBody>
      </p:sp>
      <p:sp>
        <p:nvSpPr>
          <p:cNvPr id="3" name="Content Placeholder 2">
            <a:extLst>
              <a:ext uri="{FF2B5EF4-FFF2-40B4-BE49-F238E27FC236}">
                <a16:creationId xmlns:a16="http://schemas.microsoft.com/office/drawing/2014/main" id="{8B9DBF48-2B8A-7C48-BCAC-FD761A7805E8}"/>
              </a:ext>
            </a:extLst>
          </p:cNvPr>
          <p:cNvSpPr>
            <a:spLocks noGrp="1"/>
          </p:cNvSpPr>
          <p:nvPr>
            <p:ph idx="1"/>
          </p:nvPr>
        </p:nvSpPr>
        <p:spPr/>
        <p:txBody>
          <a:bodyPr/>
          <a:lstStyle/>
          <a:p>
            <a:r>
              <a:rPr lang="en-GB" dirty="0"/>
              <a:t>File name for the quantum efficiency curve.</a:t>
            </a:r>
          </a:p>
          <a:p>
            <a:endParaRPr lang="en-US" dirty="0"/>
          </a:p>
        </p:txBody>
      </p:sp>
    </p:spTree>
    <p:extLst>
      <p:ext uri="{BB962C8B-B14F-4D97-AF65-F5344CB8AC3E}">
        <p14:creationId xmlns:p14="http://schemas.microsoft.com/office/powerpoint/2010/main" val="24037820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47AB7-2B0F-A14D-B98D-55DEDA80D743}"/>
              </a:ext>
            </a:extLst>
          </p:cNvPr>
          <p:cNvSpPr>
            <a:spLocks noGrp="1"/>
          </p:cNvSpPr>
          <p:nvPr>
            <p:ph type="title"/>
          </p:nvPr>
        </p:nvSpPr>
        <p:spPr/>
        <p:txBody>
          <a:bodyPr/>
          <a:lstStyle/>
          <a:p>
            <a:r>
              <a:rPr lang="en-US" dirty="0"/>
              <a:t>11. QE Variations</a:t>
            </a:r>
          </a:p>
        </p:txBody>
      </p:sp>
      <p:sp>
        <p:nvSpPr>
          <p:cNvPr id="3" name="Content Placeholder 2">
            <a:extLst>
              <a:ext uri="{FF2B5EF4-FFF2-40B4-BE49-F238E27FC236}">
                <a16:creationId xmlns:a16="http://schemas.microsoft.com/office/drawing/2014/main" id="{63583943-0FDB-0341-A0FE-D57CBE38FEED}"/>
              </a:ext>
            </a:extLst>
          </p:cNvPr>
          <p:cNvSpPr>
            <a:spLocks noGrp="1"/>
          </p:cNvSpPr>
          <p:nvPr>
            <p:ph idx="1"/>
          </p:nvPr>
        </p:nvSpPr>
        <p:spPr/>
        <p:txBody>
          <a:bodyPr/>
          <a:lstStyle/>
          <a:p>
            <a:r>
              <a:rPr lang="en-GB" dirty="0"/>
              <a:t>Photoelectron collection efficiency variation (Gaussian </a:t>
            </a:r>
            <a:r>
              <a:rPr lang="en-GB" dirty="0" err="1"/>
              <a:t>r.m.s</a:t>
            </a:r>
            <a:r>
              <a:rPr lang="en-GB" dirty="0"/>
              <a:t>. spread of random fluctuations) between photodetectors.</a:t>
            </a:r>
          </a:p>
          <a:p>
            <a:endParaRPr lang="en-US" dirty="0"/>
          </a:p>
        </p:txBody>
      </p:sp>
    </p:spTree>
    <p:extLst>
      <p:ext uri="{BB962C8B-B14F-4D97-AF65-F5344CB8AC3E}">
        <p14:creationId xmlns:p14="http://schemas.microsoft.com/office/powerpoint/2010/main" val="5124568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51B19-EDC7-6140-9172-9FFDAE9B096E}"/>
              </a:ext>
            </a:extLst>
          </p:cNvPr>
          <p:cNvSpPr>
            <a:spLocks noGrp="1"/>
          </p:cNvSpPr>
          <p:nvPr>
            <p:ph type="title"/>
          </p:nvPr>
        </p:nvSpPr>
        <p:spPr/>
        <p:txBody>
          <a:bodyPr/>
          <a:lstStyle/>
          <a:p>
            <a:r>
              <a:rPr lang="en-US" dirty="0"/>
              <a:t>12. Disc Bins</a:t>
            </a:r>
          </a:p>
        </p:txBody>
      </p:sp>
      <p:sp>
        <p:nvSpPr>
          <p:cNvPr id="3" name="Content Placeholder 2">
            <a:extLst>
              <a:ext uri="{FF2B5EF4-FFF2-40B4-BE49-F238E27FC236}">
                <a16:creationId xmlns:a16="http://schemas.microsoft.com/office/drawing/2014/main" id="{A102FF4A-48CE-D64E-A87F-5A2B2F08BBCA}"/>
              </a:ext>
            </a:extLst>
          </p:cNvPr>
          <p:cNvSpPr>
            <a:spLocks noGrp="1"/>
          </p:cNvSpPr>
          <p:nvPr>
            <p:ph idx="1"/>
          </p:nvPr>
        </p:nvSpPr>
        <p:spPr/>
        <p:txBody>
          <a:bodyPr/>
          <a:lstStyle/>
          <a:p>
            <a:r>
              <a:rPr lang="en-GB" dirty="0"/>
              <a:t>Number of time bins used for the discriminator/comparator simulation. The trigger simulation might cover a larger time window than the FADC signals.</a:t>
            </a:r>
          </a:p>
          <a:p>
            <a:r>
              <a:rPr lang="en-GB" dirty="0"/>
              <a:t>Value Adopted: 120 time bins</a:t>
            </a:r>
          </a:p>
          <a:p>
            <a:r>
              <a:rPr lang="en-GB" dirty="0"/>
              <a:t>Comment: </a:t>
            </a:r>
          </a:p>
          <a:p>
            <a:endParaRPr lang="en-GB" dirty="0"/>
          </a:p>
          <a:p>
            <a:endParaRPr lang="en-US" dirty="0"/>
          </a:p>
        </p:txBody>
      </p:sp>
    </p:spTree>
    <p:extLst>
      <p:ext uri="{BB962C8B-B14F-4D97-AF65-F5344CB8AC3E}">
        <p14:creationId xmlns:p14="http://schemas.microsoft.com/office/powerpoint/2010/main" val="22610884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974EE-9427-654B-BBB0-C4A8429DE839}"/>
              </a:ext>
            </a:extLst>
          </p:cNvPr>
          <p:cNvSpPr>
            <a:spLocks noGrp="1"/>
          </p:cNvSpPr>
          <p:nvPr>
            <p:ph type="title"/>
          </p:nvPr>
        </p:nvSpPr>
        <p:spPr/>
        <p:txBody>
          <a:bodyPr/>
          <a:lstStyle/>
          <a:p>
            <a:r>
              <a:rPr lang="en-US" dirty="0"/>
              <a:t>13. Disc Start</a:t>
            </a:r>
          </a:p>
        </p:txBody>
      </p:sp>
      <p:sp>
        <p:nvSpPr>
          <p:cNvPr id="3" name="Content Placeholder 2">
            <a:extLst>
              <a:ext uri="{FF2B5EF4-FFF2-40B4-BE49-F238E27FC236}">
                <a16:creationId xmlns:a16="http://schemas.microsoft.com/office/drawing/2014/main" id="{D20A8795-136E-C64B-B788-9F5093AED8D3}"/>
              </a:ext>
            </a:extLst>
          </p:cNvPr>
          <p:cNvSpPr>
            <a:spLocks noGrp="1"/>
          </p:cNvSpPr>
          <p:nvPr>
            <p:ph idx="1"/>
          </p:nvPr>
        </p:nvSpPr>
        <p:spPr/>
        <p:txBody>
          <a:bodyPr/>
          <a:lstStyle/>
          <a:p>
            <a:r>
              <a:rPr lang="en-GB" dirty="0"/>
              <a:t>Number of time bins by which the discriminator/comparator simulation is ahead of the FADC </a:t>
            </a:r>
            <a:r>
              <a:rPr lang="en-GB" dirty="0" err="1"/>
              <a:t>readout.That</a:t>
            </a:r>
            <a:r>
              <a:rPr lang="en-GB" dirty="0"/>
              <a:t> is mainly relevant if different time windows are simulated for comparator inputs and digitised ADC values.</a:t>
            </a:r>
          </a:p>
          <a:p>
            <a:endParaRPr lang="en-US" dirty="0"/>
          </a:p>
        </p:txBody>
      </p:sp>
    </p:spTree>
    <p:extLst>
      <p:ext uri="{BB962C8B-B14F-4D97-AF65-F5344CB8AC3E}">
        <p14:creationId xmlns:p14="http://schemas.microsoft.com/office/powerpoint/2010/main" val="24505962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CCCE0-BFC0-6040-B03E-24CBC83EDA22}"/>
              </a:ext>
            </a:extLst>
          </p:cNvPr>
          <p:cNvSpPr>
            <a:spLocks noGrp="1"/>
          </p:cNvSpPr>
          <p:nvPr>
            <p:ph type="title"/>
          </p:nvPr>
        </p:nvSpPr>
        <p:spPr/>
        <p:txBody>
          <a:bodyPr/>
          <a:lstStyle/>
          <a:p>
            <a:r>
              <a:rPr lang="en-US" dirty="0"/>
              <a:t>14. Default Trigger </a:t>
            </a:r>
          </a:p>
        </p:txBody>
      </p:sp>
      <p:sp>
        <p:nvSpPr>
          <p:cNvPr id="3" name="Content Placeholder 2">
            <a:extLst>
              <a:ext uri="{FF2B5EF4-FFF2-40B4-BE49-F238E27FC236}">
                <a16:creationId xmlns:a16="http://schemas.microsoft.com/office/drawing/2014/main" id="{7E60457C-5967-C442-97CD-C5FF8A7ABF16}"/>
              </a:ext>
            </a:extLst>
          </p:cNvPr>
          <p:cNvSpPr>
            <a:spLocks noGrp="1"/>
          </p:cNvSpPr>
          <p:nvPr>
            <p:ph idx="1"/>
          </p:nvPr>
        </p:nvSpPr>
        <p:spPr/>
        <p:txBody>
          <a:bodyPr/>
          <a:lstStyle/>
          <a:p>
            <a:r>
              <a:rPr lang="en-GB" dirty="0"/>
              <a:t>The default meaning of a “Trigger” line in the camera definition file. If set to “Majority”, a “Trigger” line would indicate a “</a:t>
            </a:r>
            <a:r>
              <a:rPr lang="en-GB" dirty="0" err="1"/>
              <a:t>MajorityTrigger</a:t>
            </a:r>
            <a:r>
              <a:rPr lang="en-GB" dirty="0"/>
              <a:t>”, for “</a:t>
            </a:r>
            <a:r>
              <a:rPr lang="en-GB" dirty="0" err="1"/>
              <a:t>AnalogSum</a:t>
            </a:r>
            <a:r>
              <a:rPr lang="en-GB" dirty="0"/>
              <a:t>” it would indicate an “</a:t>
            </a:r>
            <a:r>
              <a:rPr lang="en-GB" dirty="0" err="1"/>
              <a:t>AnalogSumTrigger</a:t>
            </a:r>
            <a:r>
              <a:rPr lang="en-GB" dirty="0"/>
              <a:t>”,and for “</a:t>
            </a:r>
            <a:r>
              <a:rPr lang="en-GB" dirty="0" err="1"/>
              <a:t>DigitalSum</a:t>
            </a:r>
            <a:r>
              <a:rPr lang="en-GB" dirty="0"/>
              <a:t>” it would indicate a “</a:t>
            </a:r>
            <a:r>
              <a:rPr lang="en-GB" dirty="0" err="1"/>
              <a:t>DigitalSumTrigger</a:t>
            </a:r>
            <a:r>
              <a:rPr lang="en-GB" dirty="0"/>
              <a:t>”.</a:t>
            </a:r>
          </a:p>
          <a:p>
            <a:endParaRPr lang="en-US" dirty="0"/>
          </a:p>
        </p:txBody>
      </p:sp>
    </p:spTree>
    <p:extLst>
      <p:ext uri="{BB962C8B-B14F-4D97-AF65-F5344CB8AC3E}">
        <p14:creationId xmlns:p14="http://schemas.microsoft.com/office/powerpoint/2010/main" val="18352360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9959F-3EAF-6A4B-AC8A-5D13DE1B5E05}"/>
              </a:ext>
            </a:extLst>
          </p:cNvPr>
          <p:cNvSpPr>
            <a:spLocks noGrp="1"/>
          </p:cNvSpPr>
          <p:nvPr>
            <p:ph type="title"/>
          </p:nvPr>
        </p:nvSpPr>
        <p:spPr/>
        <p:txBody>
          <a:bodyPr/>
          <a:lstStyle/>
          <a:p>
            <a:r>
              <a:rPr lang="en-US" dirty="0"/>
              <a:t>15. Pulse Shape</a:t>
            </a:r>
          </a:p>
        </p:txBody>
      </p:sp>
      <p:sp>
        <p:nvSpPr>
          <p:cNvPr id="3" name="Content Placeholder 2">
            <a:extLst>
              <a:ext uri="{FF2B5EF4-FFF2-40B4-BE49-F238E27FC236}">
                <a16:creationId xmlns:a16="http://schemas.microsoft.com/office/drawing/2014/main" id="{69F2D7BE-5085-3C4A-9E4B-CB252F6BE4E6}"/>
              </a:ext>
            </a:extLst>
          </p:cNvPr>
          <p:cNvSpPr>
            <a:spLocks noGrp="1"/>
          </p:cNvSpPr>
          <p:nvPr>
            <p:ph idx="1"/>
          </p:nvPr>
        </p:nvSpPr>
        <p:spPr/>
        <p:txBody>
          <a:bodyPr/>
          <a:lstStyle/>
          <a:p>
            <a:r>
              <a:rPr lang="en-GB" dirty="0"/>
              <a:t>File name for pulse shape at the discriminator/comparator of an individual pixel. (DISC)</a:t>
            </a:r>
          </a:p>
          <a:p>
            <a:endParaRPr lang="en-US" dirty="0"/>
          </a:p>
        </p:txBody>
      </p:sp>
    </p:spTree>
    <p:extLst>
      <p:ext uri="{BB962C8B-B14F-4D97-AF65-F5344CB8AC3E}">
        <p14:creationId xmlns:p14="http://schemas.microsoft.com/office/powerpoint/2010/main" val="14258905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BE49E-FE3E-4B4D-A6AE-6925FDEE0FE5}"/>
              </a:ext>
            </a:extLst>
          </p:cNvPr>
          <p:cNvSpPr>
            <a:spLocks noGrp="1"/>
          </p:cNvSpPr>
          <p:nvPr>
            <p:ph type="title"/>
          </p:nvPr>
        </p:nvSpPr>
        <p:spPr/>
        <p:txBody>
          <a:bodyPr/>
          <a:lstStyle/>
          <a:p>
            <a:r>
              <a:rPr lang="en-US" dirty="0"/>
              <a:t>16. Discriminator Amplitude</a:t>
            </a:r>
          </a:p>
        </p:txBody>
      </p:sp>
      <p:sp>
        <p:nvSpPr>
          <p:cNvPr id="3" name="Content Placeholder 2">
            <a:extLst>
              <a:ext uri="{FF2B5EF4-FFF2-40B4-BE49-F238E27FC236}">
                <a16:creationId xmlns:a16="http://schemas.microsoft.com/office/drawing/2014/main" id="{F0495453-522D-2347-9D68-29606A772186}"/>
              </a:ext>
            </a:extLst>
          </p:cNvPr>
          <p:cNvSpPr>
            <a:spLocks noGrp="1"/>
          </p:cNvSpPr>
          <p:nvPr>
            <p:ph idx="1"/>
          </p:nvPr>
        </p:nvSpPr>
        <p:spPr/>
        <p:txBody>
          <a:bodyPr/>
          <a:lstStyle/>
          <a:p>
            <a:r>
              <a:rPr lang="en-GB" dirty="0"/>
              <a:t>Signal amplitude after amplifier per mean </a:t>
            </a:r>
            <a:r>
              <a:rPr lang="en-GB" dirty="0" err="1"/>
              <a:t>p.e.</a:t>
            </a:r>
            <a:r>
              <a:rPr lang="en-GB" dirty="0"/>
              <a:t> at the input of the discriminators/comparators. The unit is arbitrary (typically mV) but the same definition has to be used for the discriminator threshold. For the default value of 1.0, the unit is the average (not the most probable) amplitude of a single photo-electron, implying the same being used for thresholds and switching behaviour.</a:t>
            </a:r>
          </a:p>
          <a:p>
            <a:endParaRPr lang="en-US" dirty="0"/>
          </a:p>
        </p:txBody>
      </p:sp>
    </p:spTree>
    <p:extLst>
      <p:ext uri="{BB962C8B-B14F-4D97-AF65-F5344CB8AC3E}">
        <p14:creationId xmlns:p14="http://schemas.microsoft.com/office/powerpoint/2010/main" val="10938548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192AB-5440-3140-94D4-D2B7B67814A4}"/>
              </a:ext>
            </a:extLst>
          </p:cNvPr>
          <p:cNvSpPr>
            <a:spLocks noGrp="1"/>
          </p:cNvSpPr>
          <p:nvPr>
            <p:ph type="title"/>
          </p:nvPr>
        </p:nvSpPr>
        <p:spPr/>
        <p:txBody>
          <a:bodyPr/>
          <a:lstStyle/>
          <a:p>
            <a:r>
              <a:rPr lang="en-US" dirty="0"/>
              <a:t>17. Trigger Pixels</a:t>
            </a:r>
          </a:p>
        </p:txBody>
      </p:sp>
      <p:sp>
        <p:nvSpPr>
          <p:cNvPr id="3" name="Content Placeholder 2">
            <a:extLst>
              <a:ext uri="{FF2B5EF4-FFF2-40B4-BE49-F238E27FC236}">
                <a16:creationId xmlns:a16="http://schemas.microsoft.com/office/drawing/2014/main" id="{8995E3EB-4793-AB43-A6F3-5E590DA1B442}"/>
              </a:ext>
            </a:extLst>
          </p:cNvPr>
          <p:cNvSpPr>
            <a:spLocks noGrp="1"/>
          </p:cNvSpPr>
          <p:nvPr>
            <p:ph idx="1"/>
          </p:nvPr>
        </p:nvSpPr>
        <p:spPr/>
        <p:txBody>
          <a:bodyPr/>
          <a:lstStyle/>
          <a:p>
            <a:r>
              <a:rPr lang="en-GB" dirty="0"/>
              <a:t>Number of pixels required for single telescope trigger. With flexible camera definitions, this is the default number for the multiplicity required per trigger group. If the camera definition file contains a non-zero number in the definition of any trigger group, that number overrides the default</a:t>
            </a:r>
          </a:p>
          <a:p>
            <a:endParaRPr lang="en-US" dirty="0"/>
          </a:p>
        </p:txBody>
      </p:sp>
    </p:spTree>
    <p:extLst>
      <p:ext uri="{BB962C8B-B14F-4D97-AF65-F5344CB8AC3E}">
        <p14:creationId xmlns:p14="http://schemas.microsoft.com/office/powerpoint/2010/main" val="37441949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A8DD2-946C-6E43-917D-B63191228098}"/>
              </a:ext>
            </a:extLst>
          </p:cNvPr>
          <p:cNvSpPr>
            <a:spLocks noGrp="1"/>
          </p:cNvSpPr>
          <p:nvPr>
            <p:ph type="title"/>
          </p:nvPr>
        </p:nvSpPr>
        <p:spPr/>
        <p:txBody>
          <a:bodyPr/>
          <a:lstStyle/>
          <a:p>
            <a:r>
              <a:rPr lang="en-US" dirty="0"/>
              <a:t>18. </a:t>
            </a:r>
            <a:r>
              <a:rPr lang="en-US" dirty="0" err="1"/>
              <a:t>Teltrig</a:t>
            </a:r>
            <a:r>
              <a:rPr lang="en-US" dirty="0"/>
              <a:t> Min Time</a:t>
            </a:r>
          </a:p>
        </p:txBody>
      </p:sp>
      <p:sp>
        <p:nvSpPr>
          <p:cNvPr id="3" name="Content Placeholder 2">
            <a:extLst>
              <a:ext uri="{FF2B5EF4-FFF2-40B4-BE49-F238E27FC236}">
                <a16:creationId xmlns:a16="http://schemas.microsoft.com/office/drawing/2014/main" id="{367251D4-EDF7-F541-B85B-5D886F531680}"/>
              </a:ext>
            </a:extLst>
          </p:cNvPr>
          <p:cNvSpPr>
            <a:spLocks noGrp="1"/>
          </p:cNvSpPr>
          <p:nvPr>
            <p:ph idx="1"/>
          </p:nvPr>
        </p:nvSpPr>
        <p:spPr/>
        <p:txBody>
          <a:bodyPr/>
          <a:lstStyle/>
          <a:p>
            <a:r>
              <a:rPr lang="en-GB" dirty="0"/>
              <a:t>Minimum time of sector trigger over threshold. Used before telescope trigger.</a:t>
            </a:r>
          </a:p>
          <a:p>
            <a:endParaRPr lang="en-US" dirty="0"/>
          </a:p>
        </p:txBody>
      </p:sp>
    </p:spTree>
    <p:extLst>
      <p:ext uri="{BB962C8B-B14F-4D97-AF65-F5344CB8AC3E}">
        <p14:creationId xmlns:p14="http://schemas.microsoft.com/office/powerpoint/2010/main" val="10320935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75958-2169-EE44-B04D-F7E3F71F45CB}"/>
              </a:ext>
            </a:extLst>
          </p:cNvPr>
          <p:cNvSpPr>
            <a:spLocks noGrp="1"/>
          </p:cNvSpPr>
          <p:nvPr>
            <p:ph type="title"/>
          </p:nvPr>
        </p:nvSpPr>
        <p:spPr/>
        <p:txBody>
          <a:bodyPr/>
          <a:lstStyle/>
          <a:p>
            <a:r>
              <a:rPr lang="en-US" dirty="0"/>
              <a:t>1. Camera Pixels</a:t>
            </a:r>
          </a:p>
        </p:txBody>
      </p:sp>
      <p:sp>
        <p:nvSpPr>
          <p:cNvPr id="3" name="Content Placeholder 2">
            <a:extLst>
              <a:ext uri="{FF2B5EF4-FFF2-40B4-BE49-F238E27FC236}">
                <a16:creationId xmlns:a16="http://schemas.microsoft.com/office/drawing/2014/main" id="{5EAB4A99-C63D-F643-869B-328674F71DAD}"/>
              </a:ext>
            </a:extLst>
          </p:cNvPr>
          <p:cNvSpPr>
            <a:spLocks noGrp="1"/>
          </p:cNvSpPr>
          <p:nvPr>
            <p:ph idx="1"/>
          </p:nvPr>
        </p:nvSpPr>
        <p:spPr/>
        <p:txBody>
          <a:bodyPr/>
          <a:lstStyle/>
          <a:p>
            <a:r>
              <a:rPr lang="en-GB" dirty="0"/>
              <a:t>Number of pixels per camera.</a:t>
            </a:r>
          </a:p>
          <a:p>
            <a:r>
              <a:rPr lang="en-GB" dirty="0"/>
              <a:t>Value adopted: 2048</a:t>
            </a:r>
            <a:endParaRPr lang="en-US" dirty="0"/>
          </a:p>
          <a:p>
            <a:r>
              <a:rPr lang="en-US" dirty="0"/>
              <a:t>Status: </a:t>
            </a:r>
            <a:r>
              <a:rPr lang="en-US" dirty="0">
                <a:solidFill>
                  <a:schemeClr val="accent3"/>
                </a:solidFill>
              </a:rPr>
              <a:t>Agreed</a:t>
            </a:r>
            <a:endParaRPr lang="en-GB" dirty="0">
              <a:solidFill>
                <a:schemeClr val="accent3"/>
              </a:solidFill>
            </a:endParaRPr>
          </a:p>
        </p:txBody>
      </p:sp>
    </p:spTree>
    <p:extLst>
      <p:ext uri="{BB962C8B-B14F-4D97-AF65-F5344CB8AC3E}">
        <p14:creationId xmlns:p14="http://schemas.microsoft.com/office/powerpoint/2010/main" val="19372129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9E58C-C7F0-F641-AA9D-E7EC3596FEF4}"/>
              </a:ext>
            </a:extLst>
          </p:cNvPr>
          <p:cNvSpPr>
            <a:spLocks noGrp="1"/>
          </p:cNvSpPr>
          <p:nvPr>
            <p:ph type="title"/>
          </p:nvPr>
        </p:nvSpPr>
        <p:spPr/>
        <p:txBody>
          <a:bodyPr/>
          <a:lstStyle/>
          <a:p>
            <a:r>
              <a:rPr lang="en-US" dirty="0"/>
              <a:t>19. </a:t>
            </a:r>
            <a:r>
              <a:rPr lang="en-US" dirty="0" err="1"/>
              <a:t>Teltrig</a:t>
            </a:r>
            <a:r>
              <a:rPr lang="en-US" dirty="0"/>
              <a:t> Min </a:t>
            </a:r>
            <a:r>
              <a:rPr lang="en-US" dirty="0" err="1"/>
              <a:t>Sigsum</a:t>
            </a:r>
            <a:endParaRPr lang="en-US" dirty="0"/>
          </a:p>
        </p:txBody>
      </p:sp>
      <p:sp>
        <p:nvSpPr>
          <p:cNvPr id="3" name="Content Placeholder 2">
            <a:extLst>
              <a:ext uri="{FF2B5EF4-FFF2-40B4-BE49-F238E27FC236}">
                <a16:creationId xmlns:a16="http://schemas.microsoft.com/office/drawing/2014/main" id="{281365B8-978D-5246-93C2-DF91F0C3D79E}"/>
              </a:ext>
            </a:extLst>
          </p:cNvPr>
          <p:cNvSpPr>
            <a:spLocks noGrp="1"/>
          </p:cNvSpPr>
          <p:nvPr>
            <p:ph idx="1"/>
          </p:nvPr>
        </p:nvSpPr>
        <p:spPr/>
        <p:txBody>
          <a:bodyPr/>
          <a:lstStyle/>
          <a:p>
            <a:r>
              <a:rPr lang="en-GB" dirty="0"/>
              <a:t>Minimum signal sum at sector trigger over threshold. Note that both the minimum time over threshold and the minimum signal sum have to be satisfied before a trigger is obtained. Normally, either of these values being non-zero should be sufficient.</a:t>
            </a:r>
          </a:p>
          <a:p>
            <a:endParaRPr lang="en-US" dirty="0"/>
          </a:p>
        </p:txBody>
      </p:sp>
    </p:spTree>
    <p:extLst>
      <p:ext uri="{BB962C8B-B14F-4D97-AF65-F5344CB8AC3E}">
        <p14:creationId xmlns:p14="http://schemas.microsoft.com/office/powerpoint/2010/main" val="15001000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6E30F-63E6-A948-9C8D-B959403FE0F6}"/>
              </a:ext>
            </a:extLst>
          </p:cNvPr>
          <p:cNvSpPr>
            <a:spLocks noGrp="1"/>
          </p:cNvSpPr>
          <p:nvPr>
            <p:ph type="title"/>
          </p:nvPr>
        </p:nvSpPr>
        <p:spPr/>
        <p:txBody>
          <a:bodyPr/>
          <a:lstStyle/>
          <a:p>
            <a:r>
              <a:rPr lang="en-US" dirty="0"/>
              <a:t>20. Discriminator </a:t>
            </a:r>
            <a:r>
              <a:rPr lang="en-US" dirty="0" err="1"/>
              <a:t>Sigsum</a:t>
            </a:r>
            <a:r>
              <a:rPr lang="en-US" dirty="0"/>
              <a:t> Over Thresh </a:t>
            </a:r>
          </a:p>
        </p:txBody>
      </p:sp>
      <p:sp>
        <p:nvSpPr>
          <p:cNvPr id="3" name="Content Placeholder 2">
            <a:extLst>
              <a:ext uri="{FF2B5EF4-FFF2-40B4-BE49-F238E27FC236}">
                <a16:creationId xmlns:a16="http://schemas.microsoft.com/office/drawing/2014/main" id="{6A87988B-3906-8746-994C-25F52CD30E00}"/>
              </a:ext>
            </a:extLst>
          </p:cNvPr>
          <p:cNvSpPr>
            <a:spLocks noGrp="1"/>
          </p:cNvSpPr>
          <p:nvPr>
            <p:ph idx="1"/>
          </p:nvPr>
        </p:nvSpPr>
        <p:spPr/>
        <p:txBody>
          <a:bodyPr/>
          <a:lstStyle/>
          <a:p>
            <a:r>
              <a:rPr lang="en-GB" dirty="0"/>
              <a:t>Integrated signal required over threshold. See also discriminator time over threshold above for combined effects. If discriminator time over threshold is not </a:t>
            </a:r>
            <a:r>
              <a:rPr lang="en-GB" dirty="0" err="1"/>
              <a:t>milliVolts</a:t>
            </a:r>
            <a:r>
              <a:rPr lang="en-GB" dirty="0"/>
              <a:t>, it scales accordingly.</a:t>
            </a:r>
          </a:p>
          <a:p>
            <a:endParaRPr lang="en-US" dirty="0"/>
          </a:p>
        </p:txBody>
      </p:sp>
    </p:spTree>
    <p:extLst>
      <p:ext uri="{BB962C8B-B14F-4D97-AF65-F5344CB8AC3E}">
        <p14:creationId xmlns:p14="http://schemas.microsoft.com/office/powerpoint/2010/main" val="21091591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BADE2-FEED-B84B-9F95-73E415944C5E}"/>
              </a:ext>
            </a:extLst>
          </p:cNvPr>
          <p:cNvSpPr>
            <a:spLocks noGrp="1"/>
          </p:cNvSpPr>
          <p:nvPr>
            <p:ph type="title"/>
          </p:nvPr>
        </p:nvSpPr>
        <p:spPr/>
        <p:txBody>
          <a:bodyPr>
            <a:normAutofit fontScale="90000"/>
          </a:bodyPr>
          <a:lstStyle/>
          <a:p>
            <a:r>
              <a:rPr lang="en-US" dirty="0"/>
              <a:t>21. Discriminator Var </a:t>
            </a:r>
            <a:r>
              <a:rPr lang="en-US" dirty="0" err="1"/>
              <a:t>Sigsum</a:t>
            </a:r>
            <a:r>
              <a:rPr lang="en-US" dirty="0"/>
              <a:t> over Thresh</a:t>
            </a:r>
          </a:p>
        </p:txBody>
      </p:sp>
      <p:sp>
        <p:nvSpPr>
          <p:cNvPr id="3" name="Content Placeholder 2">
            <a:extLst>
              <a:ext uri="{FF2B5EF4-FFF2-40B4-BE49-F238E27FC236}">
                <a16:creationId xmlns:a16="http://schemas.microsoft.com/office/drawing/2014/main" id="{E773C646-97D7-DE4B-9E40-D572258508BA}"/>
              </a:ext>
            </a:extLst>
          </p:cNvPr>
          <p:cNvSpPr>
            <a:spLocks noGrp="1"/>
          </p:cNvSpPr>
          <p:nvPr>
            <p:ph idx="1"/>
          </p:nvPr>
        </p:nvSpPr>
        <p:spPr/>
        <p:txBody>
          <a:bodyPr/>
          <a:lstStyle/>
          <a:p>
            <a:r>
              <a:rPr lang="en-GB" dirty="0"/>
              <a:t>Gaussian </a:t>
            </a:r>
            <a:r>
              <a:rPr lang="en-GB" dirty="0" err="1"/>
              <a:t>r.m.s</a:t>
            </a:r>
            <a:r>
              <a:rPr lang="en-GB" dirty="0"/>
              <a:t>. spread of discriminator </a:t>
            </a:r>
            <a:r>
              <a:rPr lang="en-GB" dirty="0" err="1"/>
              <a:t>sigsum</a:t>
            </a:r>
            <a:r>
              <a:rPr lang="en-GB" dirty="0"/>
              <a:t> over threshold (Pixel-to-pixel variation).</a:t>
            </a:r>
          </a:p>
          <a:p>
            <a:endParaRPr lang="en-US" dirty="0"/>
          </a:p>
        </p:txBody>
      </p:sp>
    </p:spTree>
    <p:extLst>
      <p:ext uri="{BB962C8B-B14F-4D97-AF65-F5344CB8AC3E}">
        <p14:creationId xmlns:p14="http://schemas.microsoft.com/office/powerpoint/2010/main" val="40097329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80894-07CA-BC4E-903F-79E978B42A29}"/>
              </a:ext>
            </a:extLst>
          </p:cNvPr>
          <p:cNvSpPr>
            <a:spLocks noGrp="1"/>
          </p:cNvSpPr>
          <p:nvPr>
            <p:ph type="title"/>
          </p:nvPr>
        </p:nvSpPr>
        <p:spPr/>
        <p:txBody>
          <a:bodyPr/>
          <a:lstStyle/>
          <a:p>
            <a:r>
              <a:rPr lang="en-US" dirty="0"/>
              <a:t>22. Discriminator Gate Length</a:t>
            </a:r>
          </a:p>
        </p:txBody>
      </p:sp>
      <p:sp>
        <p:nvSpPr>
          <p:cNvPr id="3" name="Content Placeholder 2">
            <a:extLst>
              <a:ext uri="{FF2B5EF4-FFF2-40B4-BE49-F238E27FC236}">
                <a16:creationId xmlns:a16="http://schemas.microsoft.com/office/drawing/2014/main" id="{C4B514BC-3BA9-5047-A558-800612ED3DD8}"/>
              </a:ext>
            </a:extLst>
          </p:cNvPr>
          <p:cNvSpPr>
            <a:spLocks noGrp="1"/>
          </p:cNvSpPr>
          <p:nvPr>
            <p:ph idx="1"/>
          </p:nvPr>
        </p:nvSpPr>
        <p:spPr/>
        <p:txBody>
          <a:bodyPr/>
          <a:lstStyle/>
          <a:p>
            <a:r>
              <a:rPr lang="en-GB" dirty="0"/>
              <a:t>Effective discriminator gate length. To achieve a comparator-type response this gate length must match the time over threshold below.</a:t>
            </a:r>
          </a:p>
          <a:p>
            <a:endParaRPr lang="en-US" dirty="0"/>
          </a:p>
        </p:txBody>
      </p:sp>
    </p:spTree>
    <p:extLst>
      <p:ext uri="{BB962C8B-B14F-4D97-AF65-F5344CB8AC3E}">
        <p14:creationId xmlns:p14="http://schemas.microsoft.com/office/powerpoint/2010/main" val="40236057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FB82F-2893-7B4B-8405-689AD1B2680C}"/>
              </a:ext>
            </a:extLst>
          </p:cNvPr>
          <p:cNvSpPr>
            <a:spLocks noGrp="1"/>
          </p:cNvSpPr>
          <p:nvPr>
            <p:ph type="title"/>
          </p:nvPr>
        </p:nvSpPr>
        <p:spPr/>
        <p:txBody>
          <a:bodyPr/>
          <a:lstStyle/>
          <a:p>
            <a:r>
              <a:rPr lang="en-US" dirty="0"/>
              <a:t>23. Discriminator Var Gate Length</a:t>
            </a:r>
          </a:p>
        </p:txBody>
      </p:sp>
      <p:sp>
        <p:nvSpPr>
          <p:cNvPr id="3" name="Content Placeholder 2">
            <a:extLst>
              <a:ext uri="{FF2B5EF4-FFF2-40B4-BE49-F238E27FC236}">
                <a16:creationId xmlns:a16="http://schemas.microsoft.com/office/drawing/2014/main" id="{8D79D691-EDC1-EF46-8CA8-098E961C6EA7}"/>
              </a:ext>
            </a:extLst>
          </p:cNvPr>
          <p:cNvSpPr>
            <a:spLocks noGrp="1"/>
          </p:cNvSpPr>
          <p:nvPr>
            <p:ph idx="1"/>
          </p:nvPr>
        </p:nvSpPr>
        <p:spPr/>
        <p:txBody>
          <a:bodyPr/>
          <a:lstStyle/>
          <a:p>
            <a:r>
              <a:rPr lang="en-GB" dirty="0"/>
              <a:t>Variation of gate length (Gaussian </a:t>
            </a:r>
            <a:r>
              <a:rPr lang="en-GB" dirty="0" err="1"/>
              <a:t>r.m.s</a:t>
            </a:r>
            <a:r>
              <a:rPr lang="en-GB" dirty="0"/>
              <a:t>.). In comparator-type response, this variable is not used but only discriminator </a:t>
            </a:r>
            <a:r>
              <a:rPr lang="en-GB" dirty="0" err="1"/>
              <a:t>var</a:t>
            </a:r>
            <a:r>
              <a:rPr lang="en-GB" dirty="0"/>
              <a:t> time over threshold.</a:t>
            </a:r>
          </a:p>
          <a:p>
            <a:endParaRPr lang="en-US" dirty="0"/>
          </a:p>
        </p:txBody>
      </p:sp>
    </p:spTree>
    <p:extLst>
      <p:ext uri="{BB962C8B-B14F-4D97-AF65-F5344CB8AC3E}">
        <p14:creationId xmlns:p14="http://schemas.microsoft.com/office/powerpoint/2010/main" val="20480949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1B3BA-A5B3-7441-A377-B53478968AB0}"/>
              </a:ext>
            </a:extLst>
          </p:cNvPr>
          <p:cNvSpPr>
            <a:spLocks noGrp="1"/>
          </p:cNvSpPr>
          <p:nvPr>
            <p:ph type="title"/>
          </p:nvPr>
        </p:nvSpPr>
        <p:spPr/>
        <p:txBody>
          <a:bodyPr/>
          <a:lstStyle/>
          <a:p>
            <a:r>
              <a:rPr lang="en-US" dirty="0"/>
              <a:t>24. Discriminator Rise Time</a:t>
            </a:r>
          </a:p>
        </p:txBody>
      </p:sp>
      <p:sp>
        <p:nvSpPr>
          <p:cNvPr id="3" name="Content Placeholder 2">
            <a:extLst>
              <a:ext uri="{FF2B5EF4-FFF2-40B4-BE49-F238E27FC236}">
                <a16:creationId xmlns:a16="http://schemas.microsoft.com/office/drawing/2014/main" id="{908E04AE-AE88-F342-864F-2962DE8CC791}"/>
              </a:ext>
            </a:extLst>
          </p:cNvPr>
          <p:cNvSpPr>
            <a:spLocks noGrp="1"/>
          </p:cNvSpPr>
          <p:nvPr>
            <p:ph idx="1"/>
          </p:nvPr>
        </p:nvSpPr>
        <p:spPr/>
        <p:txBody>
          <a:bodyPr/>
          <a:lstStyle/>
          <a:p>
            <a:r>
              <a:rPr lang="en-GB" dirty="0"/>
              <a:t>Rise time of the discriminator/comparator output. After the discriminator/comparator logical output is set true, the output signal linearly rises from 0 to 100% within the given time period.</a:t>
            </a:r>
          </a:p>
          <a:p>
            <a:endParaRPr lang="en-US" dirty="0"/>
          </a:p>
        </p:txBody>
      </p:sp>
    </p:spTree>
    <p:extLst>
      <p:ext uri="{BB962C8B-B14F-4D97-AF65-F5344CB8AC3E}">
        <p14:creationId xmlns:p14="http://schemas.microsoft.com/office/powerpoint/2010/main" val="2636259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1C5DF-7AF5-0342-A219-A5927C959756}"/>
              </a:ext>
            </a:extLst>
          </p:cNvPr>
          <p:cNvSpPr>
            <a:spLocks noGrp="1"/>
          </p:cNvSpPr>
          <p:nvPr>
            <p:ph type="title"/>
          </p:nvPr>
        </p:nvSpPr>
        <p:spPr/>
        <p:txBody>
          <a:bodyPr/>
          <a:lstStyle/>
          <a:p>
            <a:r>
              <a:rPr lang="en-US" dirty="0"/>
              <a:t>25. Discriminator Var Threshold </a:t>
            </a:r>
          </a:p>
        </p:txBody>
      </p:sp>
      <p:sp>
        <p:nvSpPr>
          <p:cNvPr id="3" name="Content Placeholder 2">
            <a:extLst>
              <a:ext uri="{FF2B5EF4-FFF2-40B4-BE49-F238E27FC236}">
                <a16:creationId xmlns:a16="http://schemas.microsoft.com/office/drawing/2014/main" id="{F17F40C2-54B5-8847-A24C-78D575B973A0}"/>
              </a:ext>
            </a:extLst>
          </p:cNvPr>
          <p:cNvSpPr>
            <a:spLocks noGrp="1"/>
          </p:cNvSpPr>
          <p:nvPr>
            <p:ph idx="1"/>
          </p:nvPr>
        </p:nvSpPr>
        <p:spPr/>
        <p:txBody>
          <a:bodyPr/>
          <a:lstStyle/>
          <a:p>
            <a:r>
              <a:rPr lang="en-GB" dirty="0"/>
              <a:t>Channel-to-channel variations (random Gaussian </a:t>
            </a:r>
            <a:r>
              <a:rPr lang="en-GB" dirty="0" err="1"/>
              <a:t>r.m.s</a:t>
            </a:r>
            <a:r>
              <a:rPr lang="en-GB" dirty="0"/>
              <a:t>.) of discriminator/comparator threshold.</a:t>
            </a:r>
          </a:p>
          <a:p>
            <a:endParaRPr lang="en-US" dirty="0"/>
          </a:p>
        </p:txBody>
      </p:sp>
    </p:spTree>
    <p:extLst>
      <p:ext uri="{BB962C8B-B14F-4D97-AF65-F5344CB8AC3E}">
        <p14:creationId xmlns:p14="http://schemas.microsoft.com/office/powerpoint/2010/main" val="27546933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92C79-47F6-2147-83D1-44677B53F553}"/>
              </a:ext>
            </a:extLst>
          </p:cNvPr>
          <p:cNvSpPr>
            <a:spLocks noGrp="1"/>
          </p:cNvSpPr>
          <p:nvPr>
            <p:ph type="title"/>
          </p:nvPr>
        </p:nvSpPr>
        <p:spPr/>
        <p:txBody>
          <a:bodyPr/>
          <a:lstStyle/>
          <a:p>
            <a:r>
              <a:rPr lang="en-US" dirty="0"/>
              <a:t>26. Discriminator Hysteresis</a:t>
            </a:r>
          </a:p>
        </p:txBody>
      </p:sp>
      <p:sp>
        <p:nvSpPr>
          <p:cNvPr id="3" name="Content Placeholder 2">
            <a:extLst>
              <a:ext uri="{FF2B5EF4-FFF2-40B4-BE49-F238E27FC236}">
                <a16:creationId xmlns:a16="http://schemas.microsoft.com/office/drawing/2014/main" id="{418E0467-4F30-1345-B98D-628E73D1981B}"/>
              </a:ext>
            </a:extLst>
          </p:cNvPr>
          <p:cNvSpPr>
            <a:spLocks noGrp="1"/>
          </p:cNvSpPr>
          <p:nvPr>
            <p:ph idx="1"/>
          </p:nvPr>
        </p:nvSpPr>
        <p:spPr/>
        <p:txBody>
          <a:bodyPr/>
          <a:lstStyle/>
          <a:p>
            <a:r>
              <a:rPr lang="en-GB" dirty="0"/>
              <a:t>The switching off of a comparator is normally with some hysteresis to avoid oscillating behaviour. As a consequence, the signal has to be below the threshold minus the hysteresis before it switches off.</a:t>
            </a:r>
          </a:p>
          <a:p>
            <a:endParaRPr lang="en-US" dirty="0"/>
          </a:p>
        </p:txBody>
      </p:sp>
    </p:spTree>
    <p:extLst>
      <p:ext uri="{BB962C8B-B14F-4D97-AF65-F5344CB8AC3E}">
        <p14:creationId xmlns:p14="http://schemas.microsoft.com/office/powerpoint/2010/main" val="33459492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F772F-CE34-C043-A9DF-803FD8DEEBC2}"/>
              </a:ext>
            </a:extLst>
          </p:cNvPr>
          <p:cNvSpPr>
            <a:spLocks noGrp="1"/>
          </p:cNvSpPr>
          <p:nvPr>
            <p:ph type="title"/>
          </p:nvPr>
        </p:nvSpPr>
        <p:spPr/>
        <p:txBody>
          <a:bodyPr/>
          <a:lstStyle/>
          <a:p>
            <a:r>
              <a:rPr lang="en-US" dirty="0"/>
              <a:t>27. Discriminator Fall Time</a:t>
            </a:r>
          </a:p>
        </p:txBody>
      </p:sp>
      <p:sp>
        <p:nvSpPr>
          <p:cNvPr id="3" name="Content Placeholder 2">
            <a:extLst>
              <a:ext uri="{FF2B5EF4-FFF2-40B4-BE49-F238E27FC236}">
                <a16:creationId xmlns:a16="http://schemas.microsoft.com/office/drawing/2014/main" id="{F25C9029-E823-FE4D-BF8C-2F328790FB62}"/>
              </a:ext>
            </a:extLst>
          </p:cNvPr>
          <p:cNvSpPr>
            <a:spLocks noGrp="1"/>
          </p:cNvSpPr>
          <p:nvPr>
            <p:ph idx="1"/>
          </p:nvPr>
        </p:nvSpPr>
        <p:spPr/>
        <p:txBody>
          <a:bodyPr/>
          <a:lstStyle/>
          <a:p>
            <a:r>
              <a:rPr lang="en-GB" dirty="0"/>
              <a:t>Fall time of discriminator/comparator output after the logical output is reset to false.</a:t>
            </a:r>
          </a:p>
          <a:p>
            <a:endParaRPr lang="en-US" dirty="0"/>
          </a:p>
        </p:txBody>
      </p:sp>
    </p:spTree>
    <p:extLst>
      <p:ext uri="{BB962C8B-B14F-4D97-AF65-F5344CB8AC3E}">
        <p14:creationId xmlns:p14="http://schemas.microsoft.com/office/powerpoint/2010/main" val="21873084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A27D8-05EC-064F-A1FF-0B57C146D8AA}"/>
              </a:ext>
            </a:extLst>
          </p:cNvPr>
          <p:cNvSpPr>
            <a:spLocks noGrp="1"/>
          </p:cNvSpPr>
          <p:nvPr>
            <p:ph type="title"/>
          </p:nvPr>
        </p:nvSpPr>
        <p:spPr/>
        <p:txBody>
          <a:bodyPr/>
          <a:lstStyle/>
          <a:p>
            <a:r>
              <a:rPr lang="en-US" dirty="0"/>
              <a:t>28. Discriminator Time Over Thresh</a:t>
            </a:r>
          </a:p>
        </p:txBody>
      </p:sp>
      <p:sp>
        <p:nvSpPr>
          <p:cNvPr id="3" name="Content Placeholder 2">
            <a:extLst>
              <a:ext uri="{FF2B5EF4-FFF2-40B4-BE49-F238E27FC236}">
                <a16:creationId xmlns:a16="http://schemas.microsoft.com/office/drawing/2014/main" id="{7BF87FE0-5997-1B4C-A64D-49C0EDB960D7}"/>
              </a:ext>
            </a:extLst>
          </p:cNvPr>
          <p:cNvSpPr>
            <a:spLocks noGrp="1"/>
          </p:cNvSpPr>
          <p:nvPr>
            <p:ph idx="1"/>
          </p:nvPr>
        </p:nvSpPr>
        <p:spPr/>
        <p:txBody>
          <a:bodyPr/>
          <a:lstStyle/>
          <a:p>
            <a:r>
              <a:rPr lang="en-GB" dirty="0"/>
              <a:t>Time over threshold required before logic response switches to true. To achieve a comparator-type response this time must match the gate length above. Note that in addition a minimum signal integral discriminator </a:t>
            </a:r>
            <a:r>
              <a:rPr lang="en-GB" dirty="0" err="1"/>
              <a:t>sigsum</a:t>
            </a:r>
            <a:r>
              <a:rPr lang="en-GB" dirty="0"/>
              <a:t> over threshold may be set up. If so, both time over threshold and signal integral conditions have to be met before a ‘true’ output signal starts. Normally, either of them being non-zero should be sufficient.</a:t>
            </a:r>
          </a:p>
          <a:p>
            <a:endParaRPr lang="en-US" dirty="0"/>
          </a:p>
        </p:txBody>
      </p:sp>
    </p:spTree>
    <p:extLst>
      <p:ext uri="{BB962C8B-B14F-4D97-AF65-F5344CB8AC3E}">
        <p14:creationId xmlns:p14="http://schemas.microsoft.com/office/powerpoint/2010/main" val="28320002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D08BE-79B8-A949-8357-2C7AD9F051E8}"/>
              </a:ext>
            </a:extLst>
          </p:cNvPr>
          <p:cNvSpPr>
            <a:spLocks noGrp="1"/>
          </p:cNvSpPr>
          <p:nvPr>
            <p:ph type="title"/>
          </p:nvPr>
        </p:nvSpPr>
        <p:spPr/>
        <p:txBody>
          <a:bodyPr/>
          <a:lstStyle/>
          <a:p>
            <a:r>
              <a:rPr lang="en-US" dirty="0"/>
              <a:t>2. Camera Config File</a:t>
            </a:r>
          </a:p>
        </p:txBody>
      </p:sp>
      <p:sp>
        <p:nvSpPr>
          <p:cNvPr id="3" name="Content Placeholder 2">
            <a:extLst>
              <a:ext uri="{FF2B5EF4-FFF2-40B4-BE49-F238E27FC236}">
                <a16:creationId xmlns:a16="http://schemas.microsoft.com/office/drawing/2014/main" id="{96098F8D-8BAB-A14A-8DFB-1167F67705F3}"/>
              </a:ext>
            </a:extLst>
          </p:cNvPr>
          <p:cNvSpPr>
            <a:spLocks noGrp="1"/>
          </p:cNvSpPr>
          <p:nvPr>
            <p:ph idx="1"/>
          </p:nvPr>
        </p:nvSpPr>
        <p:spPr/>
        <p:txBody>
          <a:bodyPr/>
          <a:lstStyle/>
          <a:p>
            <a:r>
              <a:rPr lang="en-GB" dirty="0"/>
              <a:t>Configuration file for the description of the camera with pixel types, positions and the circuitry for trigger decisions.</a:t>
            </a:r>
          </a:p>
          <a:p>
            <a:endParaRPr lang="en-US" dirty="0"/>
          </a:p>
        </p:txBody>
      </p:sp>
    </p:spTree>
    <p:extLst>
      <p:ext uri="{BB962C8B-B14F-4D97-AF65-F5344CB8AC3E}">
        <p14:creationId xmlns:p14="http://schemas.microsoft.com/office/powerpoint/2010/main" val="25953221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50A2F-9738-5F4F-AD13-D76B83C438C1}"/>
              </a:ext>
            </a:extLst>
          </p:cNvPr>
          <p:cNvSpPr>
            <a:spLocks noGrp="1"/>
          </p:cNvSpPr>
          <p:nvPr>
            <p:ph type="title"/>
          </p:nvPr>
        </p:nvSpPr>
        <p:spPr/>
        <p:txBody>
          <a:bodyPr/>
          <a:lstStyle/>
          <a:p>
            <a:r>
              <a:rPr lang="en-US" dirty="0"/>
              <a:t>29. Disc Var Time Over Threshold</a:t>
            </a:r>
          </a:p>
        </p:txBody>
      </p:sp>
      <p:sp>
        <p:nvSpPr>
          <p:cNvPr id="3" name="Content Placeholder 2">
            <a:extLst>
              <a:ext uri="{FF2B5EF4-FFF2-40B4-BE49-F238E27FC236}">
                <a16:creationId xmlns:a16="http://schemas.microsoft.com/office/drawing/2014/main" id="{D0869109-D25E-D74D-9F46-A388516F8FA5}"/>
              </a:ext>
            </a:extLst>
          </p:cNvPr>
          <p:cNvSpPr>
            <a:spLocks noGrp="1"/>
          </p:cNvSpPr>
          <p:nvPr>
            <p:ph idx="1"/>
          </p:nvPr>
        </p:nvSpPr>
        <p:spPr/>
        <p:txBody>
          <a:bodyPr/>
          <a:lstStyle/>
          <a:p>
            <a:r>
              <a:rPr lang="en-GB" dirty="0"/>
              <a:t>Pixel-to-pixel variation of the time over threshold required before logic response switches to true.</a:t>
            </a:r>
          </a:p>
          <a:p>
            <a:endParaRPr lang="en-US" dirty="0"/>
          </a:p>
        </p:txBody>
      </p:sp>
    </p:spTree>
    <p:extLst>
      <p:ext uri="{BB962C8B-B14F-4D97-AF65-F5344CB8AC3E}">
        <p14:creationId xmlns:p14="http://schemas.microsoft.com/office/powerpoint/2010/main" val="22795182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A7031-16A9-DB4A-8092-63FC444DC018}"/>
              </a:ext>
            </a:extLst>
          </p:cNvPr>
          <p:cNvSpPr>
            <a:spLocks noGrp="1"/>
          </p:cNvSpPr>
          <p:nvPr>
            <p:ph type="title"/>
          </p:nvPr>
        </p:nvSpPr>
        <p:spPr/>
        <p:txBody>
          <a:bodyPr/>
          <a:lstStyle/>
          <a:p>
            <a:r>
              <a:rPr lang="en-US" dirty="0"/>
              <a:t>30. Discriminator Output Amplitude</a:t>
            </a:r>
          </a:p>
        </p:txBody>
      </p:sp>
      <p:sp>
        <p:nvSpPr>
          <p:cNvPr id="3" name="Content Placeholder 2">
            <a:extLst>
              <a:ext uri="{FF2B5EF4-FFF2-40B4-BE49-F238E27FC236}">
                <a16:creationId xmlns:a16="http://schemas.microsoft.com/office/drawing/2014/main" id="{1EF63D31-7FB5-1543-9364-1C8CDB87F2C9}"/>
              </a:ext>
            </a:extLst>
          </p:cNvPr>
          <p:cNvSpPr>
            <a:spLocks noGrp="1"/>
          </p:cNvSpPr>
          <p:nvPr>
            <p:ph idx="1"/>
          </p:nvPr>
        </p:nvSpPr>
        <p:spPr/>
        <p:txBody>
          <a:bodyPr/>
          <a:lstStyle/>
          <a:p>
            <a:r>
              <a:rPr lang="en-GB" dirty="0"/>
              <a:t>The nominal output amplitude of a pixel discriminator or comparator as seen at the sector (trigger group) coincidence unit.</a:t>
            </a:r>
          </a:p>
          <a:p>
            <a:endParaRPr lang="en-US" dirty="0"/>
          </a:p>
        </p:txBody>
      </p:sp>
    </p:spTree>
    <p:extLst>
      <p:ext uri="{BB962C8B-B14F-4D97-AF65-F5344CB8AC3E}">
        <p14:creationId xmlns:p14="http://schemas.microsoft.com/office/powerpoint/2010/main" val="32978274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E8F6A-AC01-5540-8E21-7C4F1B8F04D1}"/>
              </a:ext>
            </a:extLst>
          </p:cNvPr>
          <p:cNvSpPr>
            <a:spLocks noGrp="1"/>
          </p:cNvSpPr>
          <p:nvPr>
            <p:ph type="title"/>
          </p:nvPr>
        </p:nvSpPr>
        <p:spPr/>
        <p:txBody>
          <a:bodyPr/>
          <a:lstStyle/>
          <a:p>
            <a:r>
              <a:rPr lang="en-US" dirty="0"/>
              <a:t>31. Discriminator Output Var Percent</a:t>
            </a:r>
          </a:p>
        </p:txBody>
      </p:sp>
      <p:sp>
        <p:nvSpPr>
          <p:cNvPr id="3" name="Content Placeholder 2">
            <a:extLst>
              <a:ext uri="{FF2B5EF4-FFF2-40B4-BE49-F238E27FC236}">
                <a16:creationId xmlns:a16="http://schemas.microsoft.com/office/drawing/2014/main" id="{CFD8D133-E424-8646-B4D2-B2E4E05A2607}"/>
              </a:ext>
            </a:extLst>
          </p:cNvPr>
          <p:cNvSpPr>
            <a:spLocks noGrp="1"/>
          </p:cNvSpPr>
          <p:nvPr>
            <p:ph idx="1"/>
          </p:nvPr>
        </p:nvSpPr>
        <p:spPr/>
        <p:txBody>
          <a:bodyPr/>
          <a:lstStyle/>
          <a:p>
            <a:r>
              <a:rPr lang="en-GB" dirty="0"/>
              <a:t>Channel-to-channel variation (Gaussian </a:t>
            </a:r>
            <a:r>
              <a:rPr lang="en-GB" dirty="0" err="1"/>
              <a:t>r.m.s</a:t>
            </a:r>
            <a:r>
              <a:rPr lang="en-GB" dirty="0"/>
              <a:t>.) of the output amplitude of a pixel discriminator or comparator.</a:t>
            </a:r>
          </a:p>
          <a:p>
            <a:pPr marL="0" indent="0">
              <a:buNone/>
            </a:pPr>
            <a:endParaRPr lang="en-US" dirty="0"/>
          </a:p>
        </p:txBody>
      </p:sp>
    </p:spTree>
    <p:extLst>
      <p:ext uri="{BB962C8B-B14F-4D97-AF65-F5344CB8AC3E}">
        <p14:creationId xmlns:p14="http://schemas.microsoft.com/office/powerpoint/2010/main" val="31448085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CD3BE-2889-C04E-9190-44630016EF59}"/>
              </a:ext>
            </a:extLst>
          </p:cNvPr>
          <p:cNvSpPr>
            <a:spLocks noGrp="1"/>
          </p:cNvSpPr>
          <p:nvPr>
            <p:ph type="title"/>
          </p:nvPr>
        </p:nvSpPr>
        <p:spPr/>
        <p:txBody>
          <a:bodyPr/>
          <a:lstStyle/>
          <a:p>
            <a:r>
              <a:rPr lang="en-US" dirty="0"/>
              <a:t>32. FADC MHz</a:t>
            </a:r>
          </a:p>
        </p:txBody>
      </p:sp>
      <p:sp>
        <p:nvSpPr>
          <p:cNvPr id="3" name="Content Placeholder 2">
            <a:extLst>
              <a:ext uri="{FF2B5EF4-FFF2-40B4-BE49-F238E27FC236}">
                <a16:creationId xmlns:a16="http://schemas.microsoft.com/office/drawing/2014/main" id="{F2068BFB-B3A4-974F-BA16-B9E1D0BAF3B4}"/>
              </a:ext>
            </a:extLst>
          </p:cNvPr>
          <p:cNvSpPr>
            <a:spLocks noGrp="1"/>
          </p:cNvSpPr>
          <p:nvPr>
            <p:ph idx="1"/>
          </p:nvPr>
        </p:nvSpPr>
        <p:spPr/>
        <p:txBody>
          <a:bodyPr/>
          <a:lstStyle/>
          <a:p>
            <a:r>
              <a:rPr lang="en-GB" dirty="0"/>
              <a:t>FADC sampling rate. A value of 250 (MHz or million samples per second) corresponds to an FADC time interval of 4 ns.</a:t>
            </a:r>
          </a:p>
          <a:p>
            <a:endParaRPr lang="en-US" dirty="0"/>
          </a:p>
        </p:txBody>
      </p:sp>
    </p:spTree>
    <p:extLst>
      <p:ext uri="{BB962C8B-B14F-4D97-AF65-F5344CB8AC3E}">
        <p14:creationId xmlns:p14="http://schemas.microsoft.com/office/powerpoint/2010/main" val="39627851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03AE0-0C45-B24C-8194-89A3A4964823}"/>
              </a:ext>
            </a:extLst>
          </p:cNvPr>
          <p:cNvSpPr>
            <a:spLocks noGrp="1"/>
          </p:cNvSpPr>
          <p:nvPr>
            <p:ph type="title"/>
          </p:nvPr>
        </p:nvSpPr>
        <p:spPr/>
        <p:txBody>
          <a:bodyPr/>
          <a:lstStyle/>
          <a:p>
            <a:r>
              <a:rPr lang="en-US" dirty="0"/>
              <a:t>33. FADC Bins</a:t>
            </a:r>
          </a:p>
        </p:txBody>
      </p:sp>
      <p:sp>
        <p:nvSpPr>
          <p:cNvPr id="3" name="Content Placeholder 2">
            <a:extLst>
              <a:ext uri="{FF2B5EF4-FFF2-40B4-BE49-F238E27FC236}">
                <a16:creationId xmlns:a16="http://schemas.microsoft.com/office/drawing/2014/main" id="{9EBCF609-3CB0-1744-BBC6-AF79C05DEA6B}"/>
              </a:ext>
            </a:extLst>
          </p:cNvPr>
          <p:cNvSpPr>
            <a:spLocks noGrp="1"/>
          </p:cNvSpPr>
          <p:nvPr>
            <p:ph idx="1"/>
          </p:nvPr>
        </p:nvSpPr>
        <p:spPr/>
        <p:txBody>
          <a:bodyPr/>
          <a:lstStyle/>
          <a:p>
            <a:r>
              <a:rPr lang="en-GB" dirty="0"/>
              <a:t>Number of FADC bins to be filled. In the first place this means the number of bins simulated. The median of all Cherenkov light photo-electrons will be near 40% of the interval length, unless shifted with photon delay. If the photon delay is left at 0, this will also be used as the number of bins read out.</a:t>
            </a:r>
          </a:p>
          <a:p>
            <a:endParaRPr lang="en-US" dirty="0"/>
          </a:p>
        </p:txBody>
      </p:sp>
    </p:spTree>
    <p:extLst>
      <p:ext uri="{BB962C8B-B14F-4D97-AF65-F5344CB8AC3E}">
        <p14:creationId xmlns:p14="http://schemas.microsoft.com/office/powerpoint/2010/main" val="5155777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2B338-F2A3-BD49-9656-7C489F7F056B}"/>
              </a:ext>
            </a:extLst>
          </p:cNvPr>
          <p:cNvSpPr>
            <a:spLocks noGrp="1"/>
          </p:cNvSpPr>
          <p:nvPr>
            <p:ph type="title"/>
          </p:nvPr>
        </p:nvSpPr>
        <p:spPr/>
        <p:txBody>
          <a:bodyPr/>
          <a:lstStyle/>
          <a:p>
            <a:r>
              <a:rPr lang="en-US" dirty="0"/>
              <a:t>34. FADC Sum Bins</a:t>
            </a:r>
          </a:p>
        </p:txBody>
      </p:sp>
      <p:sp>
        <p:nvSpPr>
          <p:cNvPr id="3" name="Content Placeholder 2">
            <a:extLst>
              <a:ext uri="{FF2B5EF4-FFF2-40B4-BE49-F238E27FC236}">
                <a16:creationId xmlns:a16="http://schemas.microsoft.com/office/drawing/2014/main" id="{7FF07EA7-2D7C-014B-828C-83C5EDD3BFAE}"/>
              </a:ext>
            </a:extLst>
          </p:cNvPr>
          <p:cNvSpPr>
            <a:spLocks noGrp="1"/>
          </p:cNvSpPr>
          <p:nvPr>
            <p:ph idx="1"/>
          </p:nvPr>
        </p:nvSpPr>
        <p:spPr/>
        <p:txBody>
          <a:bodyPr/>
          <a:lstStyle/>
          <a:p>
            <a:r>
              <a:rPr lang="en-GB" dirty="0"/>
              <a:t>Number of bins summed up in ADC sum data or read out in sampled data. This number corresponds to the experimental length of the readout window. The start of the readout window starts </a:t>
            </a:r>
            <a:r>
              <a:rPr lang="en-GB" dirty="0" err="1"/>
              <a:t>fadc</a:t>
            </a:r>
            <a:r>
              <a:rPr lang="en-GB" dirty="0"/>
              <a:t> sum offset bins before the calculated time of the trigger, as long as the readout window fits fully in the simulated window. With peak sensing readout, the same interval is used for searching the peak signal.</a:t>
            </a:r>
          </a:p>
          <a:p>
            <a:endParaRPr lang="en-US" dirty="0"/>
          </a:p>
        </p:txBody>
      </p:sp>
    </p:spTree>
    <p:extLst>
      <p:ext uri="{BB962C8B-B14F-4D97-AF65-F5344CB8AC3E}">
        <p14:creationId xmlns:p14="http://schemas.microsoft.com/office/powerpoint/2010/main" val="3523420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C35D0-EA2B-C94B-BA38-48F827684A84}"/>
              </a:ext>
            </a:extLst>
          </p:cNvPr>
          <p:cNvSpPr>
            <a:spLocks noGrp="1"/>
          </p:cNvSpPr>
          <p:nvPr>
            <p:ph type="title"/>
          </p:nvPr>
        </p:nvSpPr>
        <p:spPr/>
        <p:txBody>
          <a:bodyPr/>
          <a:lstStyle/>
          <a:p>
            <a:r>
              <a:rPr lang="en-US" dirty="0"/>
              <a:t>35. FADC Sum Offset</a:t>
            </a:r>
          </a:p>
        </p:txBody>
      </p:sp>
      <p:sp>
        <p:nvSpPr>
          <p:cNvPr id="3" name="Content Placeholder 2">
            <a:extLst>
              <a:ext uri="{FF2B5EF4-FFF2-40B4-BE49-F238E27FC236}">
                <a16:creationId xmlns:a16="http://schemas.microsoft.com/office/drawing/2014/main" id="{07F33CA8-B7AE-8E44-9C73-BC66FBC8FD9F}"/>
              </a:ext>
            </a:extLst>
          </p:cNvPr>
          <p:cNvSpPr>
            <a:spLocks noGrp="1"/>
          </p:cNvSpPr>
          <p:nvPr>
            <p:ph idx="1"/>
          </p:nvPr>
        </p:nvSpPr>
        <p:spPr/>
        <p:txBody>
          <a:bodyPr/>
          <a:lstStyle/>
          <a:p>
            <a:r>
              <a:rPr lang="en-GB" dirty="0"/>
              <a:t>Number of bins before telescope trigger where summing/reading of sampled data starts (see also description of </a:t>
            </a:r>
            <a:r>
              <a:rPr lang="en-GB" dirty="0" err="1"/>
              <a:t>fadc</a:t>
            </a:r>
            <a:r>
              <a:rPr lang="en-GB" dirty="0"/>
              <a:t> sum bins). With peak sensing readout, the same offset is used for setting the interval for the searching of the peak signal. For negative values, the summing/reading starts after the trigger.</a:t>
            </a:r>
          </a:p>
          <a:p>
            <a:endParaRPr lang="en-US" dirty="0"/>
          </a:p>
        </p:txBody>
      </p:sp>
    </p:spTree>
    <p:extLst>
      <p:ext uri="{BB962C8B-B14F-4D97-AF65-F5344CB8AC3E}">
        <p14:creationId xmlns:p14="http://schemas.microsoft.com/office/powerpoint/2010/main" val="25443203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C00C6-0EF2-1E4F-B0A7-F9B7455C15D1}"/>
              </a:ext>
            </a:extLst>
          </p:cNvPr>
          <p:cNvSpPr>
            <a:spLocks noGrp="1"/>
          </p:cNvSpPr>
          <p:nvPr>
            <p:ph type="title"/>
          </p:nvPr>
        </p:nvSpPr>
        <p:spPr/>
        <p:txBody>
          <a:bodyPr/>
          <a:lstStyle/>
          <a:p>
            <a:r>
              <a:rPr lang="en-US" dirty="0"/>
              <a:t>36. FADC Pedestal </a:t>
            </a:r>
          </a:p>
        </p:txBody>
      </p:sp>
      <p:sp>
        <p:nvSpPr>
          <p:cNvPr id="3" name="Content Placeholder 2">
            <a:extLst>
              <a:ext uri="{FF2B5EF4-FFF2-40B4-BE49-F238E27FC236}">
                <a16:creationId xmlns:a16="http://schemas.microsoft.com/office/drawing/2014/main" id="{CACC3490-4B74-5F4C-B2F7-3DC5B8D11005}"/>
              </a:ext>
            </a:extLst>
          </p:cNvPr>
          <p:cNvSpPr>
            <a:spLocks noGrp="1"/>
          </p:cNvSpPr>
          <p:nvPr>
            <p:ph idx="1"/>
          </p:nvPr>
        </p:nvSpPr>
        <p:spPr/>
        <p:txBody>
          <a:bodyPr/>
          <a:lstStyle/>
          <a:p>
            <a:r>
              <a:rPr lang="en-GB" dirty="0"/>
              <a:t>Nominal (F)ADC pedestal value per time slice.</a:t>
            </a:r>
          </a:p>
          <a:p>
            <a:endParaRPr lang="en-US" dirty="0"/>
          </a:p>
        </p:txBody>
      </p:sp>
    </p:spTree>
    <p:extLst>
      <p:ext uri="{BB962C8B-B14F-4D97-AF65-F5344CB8AC3E}">
        <p14:creationId xmlns:p14="http://schemas.microsoft.com/office/powerpoint/2010/main" val="26926161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D346C-FF0B-8F45-9300-CD2EE7C2F36E}"/>
              </a:ext>
            </a:extLst>
          </p:cNvPr>
          <p:cNvSpPr>
            <a:spLocks noGrp="1"/>
          </p:cNvSpPr>
          <p:nvPr>
            <p:ph type="title"/>
          </p:nvPr>
        </p:nvSpPr>
        <p:spPr/>
        <p:txBody>
          <a:bodyPr/>
          <a:lstStyle/>
          <a:p>
            <a:r>
              <a:rPr lang="en-US" dirty="0"/>
              <a:t>37. FADC Amplitude</a:t>
            </a:r>
          </a:p>
        </p:txBody>
      </p:sp>
      <p:sp>
        <p:nvSpPr>
          <p:cNvPr id="3" name="Content Placeholder 2">
            <a:extLst>
              <a:ext uri="{FF2B5EF4-FFF2-40B4-BE49-F238E27FC236}">
                <a16:creationId xmlns:a16="http://schemas.microsoft.com/office/drawing/2014/main" id="{3F8ED22A-7476-794D-9D90-7D5297E2AC78}"/>
              </a:ext>
            </a:extLst>
          </p:cNvPr>
          <p:cNvSpPr>
            <a:spLocks noGrp="1"/>
          </p:cNvSpPr>
          <p:nvPr>
            <p:ph idx="1"/>
          </p:nvPr>
        </p:nvSpPr>
        <p:spPr/>
        <p:txBody>
          <a:bodyPr/>
          <a:lstStyle/>
          <a:p>
            <a:r>
              <a:rPr lang="en-GB" dirty="0"/>
              <a:t>Peak amplitude at ADC/FADC (for high gain channel, if different gains are used). </a:t>
            </a:r>
            <a:r>
              <a:rPr lang="en-GB" dirty="0" err="1"/>
              <a:t>fadc</a:t>
            </a:r>
            <a:r>
              <a:rPr lang="en-GB" dirty="0"/>
              <a:t> amplitude are ADC counts maximum amplitude above pedestal (per time slice) for a photo-electron with average (not most probable) signal. This is after photodetector, preamplifier, cable, and shaper at the input of the ADC or FADC.</a:t>
            </a:r>
          </a:p>
          <a:p>
            <a:endParaRPr lang="en-US" dirty="0"/>
          </a:p>
        </p:txBody>
      </p:sp>
    </p:spTree>
    <p:extLst>
      <p:ext uri="{BB962C8B-B14F-4D97-AF65-F5344CB8AC3E}">
        <p14:creationId xmlns:p14="http://schemas.microsoft.com/office/powerpoint/2010/main" val="25870277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87BF4-A2E1-DD48-B955-BEF8757E8405}"/>
              </a:ext>
            </a:extLst>
          </p:cNvPr>
          <p:cNvSpPr>
            <a:spLocks noGrp="1"/>
          </p:cNvSpPr>
          <p:nvPr>
            <p:ph type="title"/>
          </p:nvPr>
        </p:nvSpPr>
        <p:spPr>
          <a:xfrm>
            <a:off x="641146" y="238615"/>
            <a:ext cx="6293076" cy="824083"/>
          </a:xfrm>
        </p:spPr>
        <p:txBody>
          <a:bodyPr/>
          <a:lstStyle/>
          <a:p>
            <a:r>
              <a:rPr lang="en-US" dirty="0"/>
              <a:t>38. FADC Noise</a:t>
            </a:r>
          </a:p>
        </p:txBody>
      </p:sp>
      <p:sp>
        <p:nvSpPr>
          <p:cNvPr id="3" name="Content Placeholder 2">
            <a:extLst>
              <a:ext uri="{FF2B5EF4-FFF2-40B4-BE49-F238E27FC236}">
                <a16:creationId xmlns:a16="http://schemas.microsoft.com/office/drawing/2014/main" id="{FB10FDC6-D8B7-6743-9E42-FDF4C189F1D3}"/>
              </a:ext>
            </a:extLst>
          </p:cNvPr>
          <p:cNvSpPr>
            <a:spLocks noGrp="1"/>
          </p:cNvSpPr>
          <p:nvPr>
            <p:ph idx="1"/>
          </p:nvPr>
        </p:nvSpPr>
        <p:spPr/>
        <p:txBody>
          <a:bodyPr/>
          <a:lstStyle/>
          <a:p>
            <a:r>
              <a:rPr lang="en-GB" dirty="0"/>
              <a:t>Gaussian </a:t>
            </a:r>
            <a:r>
              <a:rPr lang="en-GB" dirty="0" err="1"/>
              <a:t>r.m.s</a:t>
            </a:r>
            <a:r>
              <a:rPr lang="en-GB" dirty="0"/>
              <a:t>. spread of white noise per time bin in digitisation (for high-gain channel, if different gains are used).</a:t>
            </a:r>
          </a:p>
          <a:p>
            <a:endParaRPr lang="en-US" dirty="0"/>
          </a:p>
        </p:txBody>
      </p:sp>
    </p:spTree>
    <p:extLst>
      <p:ext uri="{BB962C8B-B14F-4D97-AF65-F5344CB8AC3E}">
        <p14:creationId xmlns:p14="http://schemas.microsoft.com/office/powerpoint/2010/main" val="22939436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36182-B444-F34D-B61B-14C2E0665D48}"/>
              </a:ext>
            </a:extLst>
          </p:cNvPr>
          <p:cNvSpPr>
            <a:spLocks noGrp="1"/>
          </p:cNvSpPr>
          <p:nvPr>
            <p:ph type="title"/>
          </p:nvPr>
        </p:nvSpPr>
        <p:spPr/>
        <p:txBody>
          <a:bodyPr>
            <a:normAutofit/>
          </a:bodyPr>
          <a:lstStyle/>
          <a:p>
            <a:r>
              <a:rPr lang="en-US" dirty="0"/>
              <a:t>3. NSB</a:t>
            </a:r>
          </a:p>
        </p:txBody>
      </p:sp>
      <p:sp>
        <p:nvSpPr>
          <p:cNvPr id="3" name="Content Placeholder 2">
            <a:extLst>
              <a:ext uri="{FF2B5EF4-FFF2-40B4-BE49-F238E27FC236}">
                <a16:creationId xmlns:a16="http://schemas.microsoft.com/office/drawing/2014/main" id="{65B85850-2390-3F45-AFAA-05F152E8CE5D}"/>
              </a:ext>
            </a:extLst>
          </p:cNvPr>
          <p:cNvSpPr>
            <a:spLocks noGrp="1"/>
          </p:cNvSpPr>
          <p:nvPr>
            <p:ph idx="1"/>
          </p:nvPr>
        </p:nvSpPr>
        <p:spPr/>
        <p:txBody>
          <a:bodyPr/>
          <a:lstStyle/>
          <a:p>
            <a:r>
              <a:rPr lang="en-GB" dirty="0"/>
              <a:t>Number of photo-electrons per nanosecond per pixel due to </a:t>
            </a:r>
            <a:r>
              <a:rPr lang="en-GB" dirty="0" err="1"/>
              <a:t>nightsky</a:t>
            </a:r>
            <a:r>
              <a:rPr lang="en-GB" dirty="0"/>
              <a:t> background. Note that the number here takes into account all photo-electrons, including those not properly amplified or lost at the first dynode. A range of pixels can be given with </a:t>
            </a:r>
            <a:r>
              <a:rPr lang="en-GB" dirty="0" err="1"/>
              <a:t>nightsky</a:t>
            </a:r>
            <a:r>
              <a:rPr lang="en-GB" dirty="0"/>
              <a:t> background = (0-1236): 0.2, (1237-1854): 0.15. Alternatively, all pixels can be set with </a:t>
            </a:r>
            <a:r>
              <a:rPr lang="en-GB" dirty="0" err="1"/>
              <a:t>nightsky</a:t>
            </a:r>
            <a:r>
              <a:rPr lang="en-GB" dirty="0"/>
              <a:t> background = all: 0.2.</a:t>
            </a:r>
          </a:p>
          <a:p>
            <a:r>
              <a:rPr lang="en-GB" dirty="0"/>
              <a:t>Status: </a:t>
            </a:r>
            <a:r>
              <a:rPr lang="en-GB" dirty="0">
                <a:solidFill>
                  <a:schemeClr val="accent6"/>
                </a:solidFill>
              </a:rPr>
              <a:t>To be derived by MC</a:t>
            </a:r>
          </a:p>
          <a:p>
            <a:endParaRPr lang="en-US" dirty="0"/>
          </a:p>
        </p:txBody>
      </p:sp>
    </p:spTree>
    <p:extLst>
      <p:ext uri="{BB962C8B-B14F-4D97-AF65-F5344CB8AC3E}">
        <p14:creationId xmlns:p14="http://schemas.microsoft.com/office/powerpoint/2010/main" val="366929708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D4B1E-E73E-E543-A8A2-67AF1F8E4076}"/>
              </a:ext>
            </a:extLst>
          </p:cNvPr>
          <p:cNvSpPr>
            <a:spLocks noGrp="1"/>
          </p:cNvSpPr>
          <p:nvPr>
            <p:ph type="title"/>
          </p:nvPr>
        </p:nvSpPr>
        <p:spPr>
          <a:xfrm>
            <a:off x="641144" y="250490"/>
            <a:ext cx="6293076" cy="824083"/>
          </a:xfrm>
        </p:spPr>
        <p:txBody>
          <a:bodyPr/>
          <a:lstStyle/>
          <a:p>
            <a:r>
              <a:rPr lang="en-US" dirty="0"/>
              <a:t>39. FADC Max Signal</a:t>
            </a:r>
          </a:p>
        </p:txBody>
      </p:sp>
      <p:sp>
        <p:nvSpPr>
          <p:cNvPr id="3" name="Content Placeholder 2">
            <a:extLst>
              <a:ext uri="{FF2B5EF4-FFF2-40B4-BE49-F238E27FC236}">
                <a16:creationId xmlns:a16="http://schemas.microsoft.com/office/drawing/2014/main" id="{02EE8F12-A559-2A46-8580-0A252B4A680A}"/>
              </a:ext>
            </a:extLst>
          </p:cNvPr>
          <p:cNvSpPr>
            <a:spLocks noGrp="1"/>
          </p:cNvSpPr>
          <p:nvPr>
            <p:ph idx="1"/>
          </p:nvPr>
        </p:nvSpPr>
        <p:spPr/>
        <p:txBody>
          <a:bodyPr/>
          <a:lstStyle/>
          <a:p>
            <a:r>
              <a:rPr lang="en-GB" dirty="0"/>
              <a:t>The maximum value of the digitized signal per sample. For a typical 12-bit ADC this would be 4095.</a:t>
            </a:r>
          </a:p>
          <a:p>
            <a:endParaRPr lang="en-US" dirty="0"/>
          </a:p>
        </p:txBody>
      </p:sp>
    </p:spTree>
    <p:extLst>
      <p:ext uri="{BB962C8B-B14F-4D97-AF65-F5344CB8AC3E}">
        <p14:creationId xmlns:p14="http://schemas.microsoft.com/office/powerpoint/2010/main" val="288390019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ED698-6C8C-014D-94C6-CC559861FDE1}"/>
              </a:ext>
            </a:extLst>
          </p:cNvPr>
          <p:cNvSpPr>
            <a:spLocks noGrp="1"/>
          </p:cNvSpPr>
          <p:nvPr>
            <p:ph type="title"/>
          </p:nvPr>
        </p:nvSpPr>
        <p:spPr/>
        <p:txBody>
          <a:bodyPr/>
          <a:lstStyle/>
          <a:p>
            <a:r>
              <a:rPr lang="en-US" dirty="0"/>
              <a:t>40. FADC Pedestal Variation</a:t>
            </a:r>
          </a:p>
        </p:txBody>
      </p:sp>
      <p:sp>
        <p:nvSpPr>
          <p:cNvPr id="3" name="Content Placeholder 2">
            <a:extLst>
              <a:ext uri="{FF2B5EF4-FFF2-40B4-BE49-F238E27FC236}">
                <a16:creationId xmlns:a16="http://schemas.microsoft.com/office/drawing/2014/main" id="{0F0832AB-D2AE-D64A-8A06-27C602A09EEE}"/>
              </a:ext>
            </a:extLst>
          </p:cNvPr>
          <p:cNvSpPr>
            <a:spLocks noGrp="1"/>
          </p:cNvSpPr>
          <p:nvPr>
            <p:ph idx="1"/>
          </p:nvPr>
        </p:nvSpPr>
        <p:spPr/>
        <p:txBody>
          <a:bodyPr/>
          <a:lstStyle/>
          <a:p>
            <a:r>
              <a:rPr lang="en-GB" dirty="0"/>
              <a:t>Channel-to-channel (or pixel-to-pixel) variation of the pedestal per FADC time slice.</a:t>
            </a:r>
            <a:endParaRPr lang="en-US" dirty="0"/>
          </a:p>
        </p:txBody>
      </p:sp>
    </p:spTree>
    <p:extLst>
      <p:ext uri="{BB962C8B-B14F-4D97-AF65-F5344CB8AC3E}">
        <p14:creationId xmlns:p14="http://schemas.microsoft.com/office/powerpoint/2010/main" val="6578849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AA1EF-BE75-FC42-AF63-1BB7CB83A01C}"/>
              </a:ext>
            </a:extLst>
          </p:cNvPr>
          <p:cNvSpPr>
            <a:spLocks noGrp="1"/>
          </p:cNvSpPr>
          <p:nvPr>
            <p:ph type="title"/>
          </p:nvPr>
        </p:nvSpPr>
        <p:spPr/>
        <p:txBody>
          <a:bodyPr/>
          <a:lstStyle/>
          <a:p>
            <a:r>
              <a:rPr lang="en-US" dirty="0"/>
              <a:t>4. SPE</a:t>
            </a:r>
          </a:p>
        </p:txBody>
      </p:sp>
      <p:sp>
        <p:nvSpPr>
          <p:cNvPr id="3" name="Content Placeholder 2">
            <a:extLst>
              <a:ext uri="{FF2B5EF4-FFF2-40B4-BE49-F238E27FC236}">
                <a16:creationId xmlns:a16="http://schemas.microsoft.com/office/drawing/2014/main" id="{7EDBA101-F330-0A44-9137-420097A9E8CE}"/>
              </a:ext>
            </a:extLst>
          </p:cNvPr>
          <p:cNvSpPr>
            <a:spLocks noGrp="1"/>
          </p:cNvSpPr>
          <p:nvPr>
            <p:ph idx="1"/>
          </p:nvPr>
        </p:nvSpPr>
        <p:spPr/>
        <p:txBody>
          <a:bodyPr/>
          <a:lstStyle/>
          <a:p>
            <a:r>
              <a:rPr lang="en-GB" dirty="0"/>
              <a:t>File name for single </a:t>
            </a:r>
            <a:r>
              <a:rPr lang="en-GB" dirty="0" err="1"/>
              <a:t>p.e.</a:t>
            </a:r>
            <a:r>
              <a:rPr lang="en-GB" dirty="0"/>
              <a:t> response distribution.</a:t>
            </a:r>
          </a:p>
          <a:p>
            <a:endParaRPr lang="en-US" dirty="0"/>
          </a:p>
        </p:txBody>
      </p:sp>
    </p:spTree>
    <p:extLst>
      <p:ext uri="{BB962C8B-B14F-4D97-AF65-F5344CB8AC3E}">
        <p14:creationId xmlns:p14="http://schemas.microsoft.com/office/powerpoint/2010/main" val="19123945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92F7F-40EC-0148-9B4E-615558899310}"/>
              </a:ext>
            </a:extLst>
          </p:cNvPr>
          <p:cNvSpPr>
            <a:spLocks noGrp="1"/>
          </p:cNvSpPr>
          <p:nvPr>
            <p:ph type="title"/>
          </p:nvPr>
        </p:nvSpPr>
        <p:spPr/>
        <p:txBody>
          <a:bodyPr/>
          <a:lstStyle/>
          <a:p>
            <a:r>
              <a:rPr lang="en-US" dirty="0"/>
              <a:t>5. Gain Variation</a:t>
            </a:r>
          </a:p>
        </p:txBody>
      </p:sp>
      <p:sp>
        <p:nvSpPr>
          <p:cNvPr id="3" name="Content Placeholder 2">
            <a:extLst>
              <a:ext uri="{FF2B5EF4-FFF2-40B4-BE49-F238E27FC236}">
                <a16:creationId xmlns:a16="http://schemas.microsoft.com/office/drawing/2014/main" id="{CF31B17C-8BA1-4443-8264-0541116B1324}"/>
              </a:ext>
            </a:extLst>
          </p:cNvPr>
          <p:cNvSpPr>
            <a:spLocks noGrp="1"/>
          </p:cNvSpPr>
          <p:nvPr>
            <p:ph idx="1"/>
          </p:nvPr>
        </p:nvSpPr>
        <p:spPr/>
        <p:txBody>
          <a:bodyPr/>
          <a:lstStyle/>
          <a:p>
            <a:r>
              <a:rPr lang="en-GB" dirty="0"/>
              <a:t>Fractional gain variation between different photodetectors after adjusting the voltage to have approximately the same gain in all channels. The parameter sets the Gaussian </a:t>
            </a:r>
            <a:r>
              <a:rPr lang="en-GB" dirty="0" err="1"/>
              <a:t>r.m.s</a:t>
            </a:r>
            <a:r>
              <a:rPr lang="en-GB" dirty="0"/>
              <a:t>. spread of random fluctuations, used as amplitude *= </a:t>
            </a:r>
            <a:r>
              <a:rPr lang="en-GB" dirty="0" err="1"/>
              <a:t>RandGaus</a:t>
            </a:r>
            <a:r>
              <a:rPr lang="en-GB" dirty="0"/>
              <a:t>(1., </a:t>
            </a:r>
            <a:r>
              <a:rPr lang="en-GB" dirty="0" err="1"/>
              <a:t>gain_variation</a:t>
            </a:r>
            <a:r>
              <a:rPr lang="en-GB" dirty="0"/>
              <a:t>).</a:t>
            </a:r>
          </a:p>
          <a:p>
            <a:endParaRPr lang="en-US" dirty="0"/>
          </a:p>
        </p:txBody>
      </p:sp>
    </p:spTree>
    <p:extLst>
      <p:ext uri="{BB962C8B-B14F-4D97-AF65-F5344CB8AC3E}">
        <p14:creationId xmlns:p14="http://schemas.microsoft.com/office/powerpoint/2010/main" val="28768772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1EB7C-0088-0749-9639-EB82884C4927}"/>
              </a:ext>
            </a:extLst>
          </p:cNvPr>
          <p:cNvSpPr>
            <a:spLocks noGrp="1"/>
          </p:cNvSpPr>
          <p:nvPr>
            <p:ph type="title"/>
          </p:nvPr>
        </p:nvSpPr>
        <p:spPr/>
        <p:txBody>
          <a:bodyPr/>
          <a:lstStyle/>
          <a:p>
            <a:r>
              <a:rPr lang="en-US" dirty="0"/>
              <a:t>6. PM Voltage Variation</a:t>
            </a:r>
          </a:p>
        </p:txBody>
      </p:sp>
      <p:sp>
        <p:nvSpPr>
          <p:cNvPr id="3" name="Content Placeholder 2">
            <a:extLst>
              <a:ext uri="{FF2B5EF4-FFF2-40B4-BE49-F238E27FC236}">
                <a16:creationId xmlns:a16="http://schemas.microsoft.com/office/drawing/2014/main" id="{53819B67-4848-DF42-B822-68A7594ED857}"/>
              </a:ext>
            </a:extLst>
          </p:cNvPr>
          <p:cNvSpPr>
            <a:spLocks noGrp="1"/>
          </p:cNvSpPr>
          <p:nvPr>
            <p:ph idx="1"/>
          </p:nvPr>
        </p:nvSpPr>
        <p:spPr/>
        <p:txBody>
          <a:bodyPr/>
          <a:lstStyle/>
          <a:p>
            <a:r>
              <a:rPr lang="en-GB" dirty="0"/>
              <a:t>Fractional high voltage variation, used to adjust the transit times (/ 1=p(V )). The parameter sets the Gaussian </a:t>
            </a:r>
            <a:r>
              <a:rPr lang="en-GB" dirty="0" err="1"/>
              <a:t>r.m.s</a:t>
            </a:r>
            <a:r>
              <a:rPr lang="en-GB" dirty="0"/>
              <a:t>. spread of random voltage fluctuations, V = </a:t>
            </a:r>
            <a:r>
              <a:rPr lang="en-GB" dirty="0" err="1"/>
              <a:t>RandGaus</a:t>
            </a:r>
            <a:r>
              <a:rPr lang="en-GB" dirty="0"/>
              <a:t>(1., </a:t>
            </a:r>
            <a:r>
              <a:rPr lang="en-GB" dirty="0" err="1"/>
              <a:t>pm_voltage_variation</a:t>
            </a:r>
            <a:r>
              <a:rPr lang="en-GB" dirty="0"/>
              <a:t>).</a:t>
            </a:r>
          </a:p>
          <a:p>
            <a:endParaRPr lang="en-US" dirty="0"/>
          </a:p>
        </p:txBody>
      </p:sp>
    </p:spTree>
    <p:extLst>
      <p:ext uri="{BB962C8B-B14F-4D97-AF65-F5344CB8AC3E}">
        <p14:creationId xmlns:p14="http://schemas.microsoft.com/office/powerpoint/2010/main" val="32929588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CF98F-3838-DC4B-862D-713B71F57B3E}"/>
              </a:ext>
            </a:extLst>
          </p:cNvPr>
          <p:cNvSpPr>
            <a:spLocks noGrp="1"/>
          </p:cNvSpPr>
          <p:nvPr>
            <p:ph type="title"/>
          </p:nvPr>
        </p:nvSpPr>
        <p:spPr/>
        <p:txBody>
          <a:bodyPr/>
          <a:lstStyle/>
          <a:p>
            <a:r>
              <a:rPr lang="en-US" dirty="0"/>
              <a:t>7. PM Transit Time</a:t>
            </a:r>
          </a:p>
        </p:txBody>
      </p:sp>
      <p:sp>
        <p:nvSpPr>
          <p:cNvPr id="3" name="Content Placeholder 2">
            <a:extLst>
              <a:ext uri="{FF2B5EF4-FFF2-40B4-BE49-F238E27FC236}">
                <a16:creationId xmlns:a16="http://schemas.microsoft.com/office/drawing/2014/main" id="{49380B5B-77B5-4B4C-A152-9A0EB5E50C3A}"/>
              </a:ext>
            </a:extLst>
          </p:cNvPr>
          <p:cNvSpPr>
            <a:spLocks noGrp="1"/>
          </p:cNvSpPr>
          <p:nvPr>
            <p:ph idx="1"/>
          </p:nvPr>
        </p:nvSpPr>
        <p:spPr/>
        <p:txBody>
          <a:bodyPr/>
          <a:lstStyle/>
          <a:p>
            <a:r>
              <a:rPr lang="en-GB" dirty="0"/>
              <a:t>Total transit time of the photodetector at the average voltage.</a:t>
            </a:r>
          </a:p>
          <a:p>
            <a:r>
              <a:rPr lang="en-US" dirty="0"/>
              <a:t>Value Adopted: 4ns</a:t>
            </a:r>
          </a:p>
          <a:p>
            <a:r>
              <a:rPr lang="en-US" dirty="0"/>
              <a:t>Comment: This is a tunable MC parameter? Since arrival times are all normalized to the mean arrival time, is this relevant?</a:t>
            </a:r>
          </a:p>
          <a:p>
            <a:r>
              <a:rPr lang="en-US" dirty="0"/>
              <a:t>Status:</a:t>
            </a:r>
            <a:endParaRPr lang="en-US" dirty="0">
              <a:solidFill>
                <a:schemeClr val="accent3"/>
              </a:solidFill>
            </a:endParaRPr>
          </a:p>
        </p:txBody>
      </p:sp>
    </p:spTree>
    <p:extLst>
      <p:ext uri="{BB962C8B-B14F-4D97-AF65-F5344CB8AC3E}">
        <p14:creationId xmlns:p14="http://schemas.microsoft.com/office/powerpoint/2010/main" val="34240093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E4421-9B47-2C46-BBE0-53D654C66B3F}"/>
              </a:ext>
            </a:extLst>
          </p:cNvPr>
          <p:cNvSpPr>
            <a:spLocks noGrp="1"/>
          </p:cNvSpPr>
          <p:nvPr>
            <p:ph type="title"/>
          </p:nvPr>
        </p:nvSpPr>
        <p:spPr/>
        <p:txBody>
          <a:bodyPr/>
          <a:lstStyle/>
          <a:p>
            <a:r>
              <a:rPr lang="en-US" dirty="0"/>
              <a:t>8. PM Transit Time Jitter</a:t>
            </a:r>
          </a:p>
        </p:txBody>
      </p:sp>
      <p:sp>
        <p:nvSpPr>
          <p:cNvPr id="3" name="Content Placeholder 2">
            <a:extLst>
              <a:ext uri="{FF2B5EF4-FFF2-40B4-BE49-F238E27FC236}">
                <a16:creationId xmlns:a16="http://schemas.microsoft.com/office/drawing/2014/main" id="{BB60F9BB-9920-074B-8BE3-297C8498E185}"/>
              </a:ext>
            </a:extLst>
          </p:cNvPr>
          <p:cNvSpPr>
            <a:spLocks noGrp="1"/>
          </p:cNvSpPr>
          <p:nvPr>
            <p:ph idx="1"/>
          </p:nvPr>
        </p:nvSpPr>
        <p:spPr/>
        <p:txBody>
          <a:bodyPr/>
          <a:lstStyle/>
          <a:p>
            <a:r>
              <a:rPr lang="en-GB" dirty="0"/>
              <a:t>Jitter (Gaussian </a:t>
            </a:r>
            <a:r>
              <a:rPr lang="en-GB" dirty="0" err="1"/>
              <a:t>r.m.s</a:t>
            </a:r>
            <a:r>
              <a:rPr lang="en-GB" dirty="0"/>
              <a:t>. spread of random fluctuations) of individual photo-electrons in nanoseconds.</a:t>
            </a:r>
          </a:p>
          <a:p>
            <a:pPr marL="0" indent="0">
              <a:buNone/>
            </a:pPr>
            <a:endParaRPr lang="en-US" dirty="0"/>
          </a:p>
        </p:txBody>
      </p:sp>
    </p:spTree>
    <p:extLst>
      <p:ext uri="{BB962C8B-B14F-4D97-AF65-F5344CB8AC3E}">
        <p14:creationId xmlns:p14="http://schemas.microsoft.com/office/powerpoint/2010/main" val="3800439050"/>
      </p:ext>
    </p:extLst>
  </p:cSld>
  <p:clrMapOvr>
    <a:masterClrMapping/>
  </p:clrMapOvr>
</p:sld>
</file>

<file path=ppt/theme/theme1.xml><?xml version="1.0" encoding="utf-8"?>
<a:theme xmlns:a="http://schemas.openxmlformats.org/drawingml/2006/main" name="Office Theme">
  <a:themeElements>
    <a:clrScheme name="CTA PowerPoint">
      <a:dk1>
        <a:srgbClr val="00204E"/>
      </a:dk1>
      <a:lt1>
        <a:sysClr val="window" lastClr="FFFFFF"/>
      </a:lt1>
      <a:dk2>
        <a:srgbClr val="595959"/>
      </a:dk2>
      <a:lt2>
        <a:srgbClr val="EEECE1"/>
      </a:lt2>
      <a:accent1>
        <a:srgbClr val="E00034"/>
      </a:accent1>
      <a:accent2>
        <a:srgbClr val="0098C3"/>
      </a:accent2>
      <a:accent3>
        <a:srgbClr val="63B845"/>
      </a:accent3>
      <a:accent4>
        <a:srgbClr val="8064A2"/>
      </a:accent4>
      <a:accent5>
        <a:srgbClr val="F3E653"/>
      </a:accent5>
      <a:accent6>
        <a:srgbClr val="F79D13"/>
      </a:accent6>
      <a:hlink>
        <a:srgbClr val="0098C3"/>
      </a:hlink>
      <a:folHlink>
        <a:srgbClr val="AB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GCT_MC_Tasks" id="{147D72A5-E6E7-294F-9DCC-5DC0E1E99260}" vid="{556DAEAB-9285-1F4E-B42A-90D8E162EA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3.xml><?xml version="1.0" encoding="utf-8"?>
<p:properties xmlns:p="http://schemas.microsoft.com/office/2006/metadata/properties" xmlns:xsi="http://www.w3.org/2001/XMLSchema-instance" xmlns:pc="http://schemas.microsoft.com/office/infopath/2007/PartnerControls">
  <documentManagement>
    <_dlc_DocId xmlns="ce7a6e4b-0f6a-4611-a079-2a9736700155">CTADOC-683-81</_dlc_DocId>
    <_dlc_DocIdUrl xmlns="ce7a6e4b-0f6a-4611-a079-2a9736700155">
      <Url>https://portal.cta-observatory.org/WG/outreach/_layouts/DocIdRedir.aspx?ID=CTADOC-683-81</Url>
      <Description>CTADOC-683-81</Description>
    </_dlc_DocIdUrl>
  </documentManagement>
</p:properties>
</file>

<file path=customXml/item4.xml><?xml version="1.0" encoding="utf-8"?>
<ct:contentTypeSchema xmlns:ct="http://schemas.microsoft.com/office/2006/metadata/contentType" xmlns:ma="http://schemas.microsoft.com/office/2006/metadata/properties/metaAttributes" ct:_="" ma:_="" ma:contentTypeName="Document" ma:contentTypeID="0x010100CEED2E8722D3424D829C842C3F0ABD94" ma:contentTypeVersion="10" ma:contentTypeDescription="Create a new document." ma:contentTypeScope="" ma:versionID="505674f19f4191f5898ea4e078bae496">
  <xsd:schema xmlns:xsd="http://www.w3.org/2001/XMLSchema" xmlns:xs="http://www.w3.org/2001/XMLSchema" xmlns:p="http://schemas.microsoft.com/office/2006/metadata/properties" xmlns:ns2="ce7a6e4b-0f6a-4611-a079-2a9736700155" targetNamespace="http://schemas.microsoft.com/office/2006/metadata/properties" ma:root="true" ma:fieldsID="0a249e5bf2c21b26bfe027346b5d9f05" ns2:_="">
    <xsd:import namespace="ce7a6e4b-0f6a-4611-a079-2a9736700155"/>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e7a6e4b-0f6a-4611-a079-2a9736700155"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Conserver l’ID" ma:description="Conserver l’ID lors de l’ajout."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0CFFFC6-4733-4E4B-9E27-F6FAE7E76064}">
  <ds:schemaRefs>
    <ds:schemaRef ds:uri="http://schemas.microsoft.com/sharepoint/v3/contenttype/forms"/>
  </ds:schemaRefs>
</ds:datastoreItem>
</file>

<file path=customXml/itemProps2.xml><?xml version="1.0" encoding="utf-8"?>
<ds:datastoreItem xmlns:ds="http://schemas.openxmlformats.org/officeDocument/2006/customXml" ds:itemID="{DB63613A-6995-43F6-B9ED-6AA5A2F9C32F}">
  <ds:schemaRefs>
    <ds:schemaRef ds:uri="http://schemas.microsoft.com/sharepoint/events"/>
  </ds:schemaRefs>
</ds:datastoreItem>
</file>

<file path=customXml/itemProps3.xml><?xml version="1.0" encoding="utf-8"?>
<ds:datastoreItem xmlns:ds="http://schemas.openxmlformats.org/officeDocument/2006/customXml" ds:itemID="{BE9E6A13-6875-4825-8B53-855710543219}">
  <ds:schemaRefs>
    <ds:schemaRef ds:uri="http://schemas.microsoft.com/office/2006/metadata/properties"/>
    <ds:schemaRef ds:uri="http://schemas.microsoft.com/office/infopath/2007/PartnerControls"/>
    <ds:schemaRef ds:uri="ce7a6e4b-0f6a-4611-a079-2a9736700155"/>
  </ds:schemaRefs>
</ds:datastoreItem>
</file>

<file path=customXml/itemProps4.xml><?xml version="1.0" encoding="utf-8"?>
<ds:datastoreItem xmlns:ds="http://schemas.openxmlformats.org/officeDocument/2006/customXml" ds:itemID="{7ADEB357-81C3-44BA-818D-1D8616AC1A9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e7a6e4b-0f6a-4611-a079-2a973670015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6911</TotalTime>
  <Words>1553</Words>
  <Application>Microsoft Macintosh PowerPoint</Application>
  <PresentationFormat>On-screen Show (4:3)</PresentationFormat>
  <Paragraphs>94</Paragraphs>
  <Slides>41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41</vt:i4>
      </vt:variant>
    </vt:vector>
  </HeadingPairs>
  <TitlesOfParts>
    <vt:vector size="46" baseType="lpstr">
      <vt:lpstr>Arial</vt:lpstr>
      <vt:lpstr>Calibri</vt:lpstr>
      <vt:lpstr>Fira sans</vt:lpstr>
      <vt:lpstr>Fira sans</vt:lpstr>
      <vt:lpstr>Office Theme</vt:lpstr>
      <vt:lpstr>PowerPoint Presentation</vt:lpstr>
      <vt:lpstr>1. Camera Pixels</vt:lpstr>
      <vt:lpstr>2. Camera Config File</vt:lpstr>
      <vt:lpstr>3. NSB</vt:lpstr>
      <vt:lpstr>4. SPE</vt:lpstr>
      <vt:lpstr>5. Gain Variation</vt:lpstr>
      <vt:lpstr>6. PM Voltage Variation</vt:lpstr>
      <vt:lpstr>7. PM Transit Time</vt:lpstr>
      <vt:lpstr>8. PM Transit Time Jitter</vt:lpstr>
      <vt:lpstr>9. Photon Delay</vt:lpstr>
      <vt:lpstr>10. QE</vt:lpstr>
      <vt:lpstr>11. QE Variations</vt:lpstr>
      <vt:lpstr>12. Disc Bins</vt:lpstr>
      <vt:lpstr>13. Disc Start</vt:lpstr>
      <vt:lpstr>14. Default Trigger </vt:lpstr>
      <vt:lpstr>15. Pulse Shape</vt:lpstr>
      <vt:lpstr>16. Discriminator Amplitude</vt:lpstr>
      <vt:lpstr>17. Trigger Pixels</vt:lpstr>
      <vt:lpstr>18. Teltrig Min Time</vt:lpstr>
      <vt:lpstr>19. Teltrig Min Sigsum</vt:lpstr>
      <vt:lpstr>20. Discriminator Sigsum Over Thresh </vt:lpstr>
      <vt:lpstr>21. Discriminator Var Sigsum over Thresh</vt:lpstr>
      <vt:lpstr>22. Discriminator Gate Length</vt:lpstr>
      <vt:lpstr>23. Discriminator Var Gate Length</vt:lpstr>
      <vt:lpstr>24. Discriminator Rise Time</vt:lpstr>
      <vt:lpstr>25. Discriminator Var Threshold </vt:lpstr>
      <vt:lpstr>26. Discriminator Hysteresis</vt:lpstr>
      <vt:lpstr>27. Discriminator Fall Time</vt:lpstr>
      <vt:lpstr>28. Discriminator Time Over Thresh</vt:lpstr>
      <vt:lpstr>29. Disc Var Time Over Threshold</vt:lpstr>
      <vt:lpstr>30. Discriminator Output Amplitude</vt:lpstr>
      <vt:lpstr>31. Discriminator Output Var Percent</vt:lpstr>
      <vt:lpstr>32. FADC MHz</vt:lpstr>
      <vt:lpstr>33. FADC Bins</vt:lpstr>
      <vt:lpstr>34. FADC Sum Bins</vt:lpstr>
      <vt:lpstr>35. FADC Sum Offset</vt:lpstr>
      <vt:lpstr>36. FADC Pedestal </vt:lpstr>
      <vt:lpstr>37. FADC Amplitude</vt:lpstr>
      <vt:lpstr>38. FADC Noise</vt:lpstr>
      <vt:lpstr>39. FADC Max Signal</vt:lpstr>
      <vt:lpstr>40. FADC Pedestal Variation</vt:lpstr>
    </vt:vector>
  </TitlesOfParts>
  <Company/>
  <LinksUpToDate>false</LinksUpToDate>
  <SharedDoc>false</SharedDoc>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10</cp:revision>
  <cp:lastPrinted>2016-01-05T09:40:37Z</cp:lastPrinted>
  <dcterms:created xsi:type="dcterms:W3CDTF">2018-04-24T10:07:15Z</dcterms:created>
  <dcterms:modified xsi:type="dcterms:W3CDTF">2018-04-30T08:59:38Z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0x010100CEED2E8722D3424D829C842C3F0ABD94</vt:lpwstr>
  </property>
  <property fmtid="{D5CDD505-2E9C-101B-9397-08002B2CF9AE}" pid="3" name="_dlc_DocIdItemGuid">
    <vt:lpwstr>ee5cc8ea-ef89-4f4e-ae60-9e9140252d3e</vt:lpwstr>
  </property>
</Properties>
</file>