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57" r:id="rId5"/>
    <p:sldId id="273" r:id="rId6"/>
    <p:sldId id="258" r:id="rId7"/>
    <p:sldId id="269" r:id="rId8"/>
    <p:sldId id="259" r:id="rId9"/>
    <p:sldId id="260" r:id="rId10"/>
    <p:sldId id="270" r:id="rId11"/>
    <p:sldId id="274" r:id="rId12"/>
    <p:sldId id="272" r:id="rId13"/>
    <p:sldId id="271" r:id="rId14"/>
    <p:sldId id="275" r:id="rId15"/>
    <p:sldId id="276" r:id="rId16"/>
    <p:sldId id="277" r:id="rId17"/>
    <p:sldId id="278" r:id="rId18"/>
    <p:sldId id="279" r:id="rId19"/>
    <p:sldId id="280" r:id="rId20"/>
    <p:sldId id="266" r:id="rId21"/>
    <p:sldId id="261" r:id="rId22"/>
    <p:sldId id="262" r:id="rId23"/>
    <p:sldId id="263" r:id="rId24"/>
    <p:sldId id="264" r:id="rId25"/>
    <p:sldId id="265" r:id="rId26"/>
    <p:sldId id="267" r:id="rId27"/>
    <p:sldId id="268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thomas.wolff#!/vizhome/CustomerChurn_15587381846900/Sheet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thomas.wolff#!/vizhome/CustomerChurnClusters/Sheet1?publish=y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awolff/Business-Intelligence-Course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270B-EAB7-4BE7-AFBD-90669FEDD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&amp; minimizing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D0286-EB75-4F32-8211-14AC09BF9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4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9B4-843D-4309-9509-F8292074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According to the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201F-B3A9-4556-A903-5A27891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The most important variables towards influencing customer churn are:</a:t>
            </a:r>
          </a:p>
          <a:p>
            <a:pPr lvl="1"/>
            <a:r>
              <a:rPr lang="en-US"/>
              <a:t>Age</a:t>
            </a:r>
          </a:p>
          <a:p>
            <a:pPr lvl="1"/>
            <a:r>
              <a:rPr lang="en-US"/>
              <a:t>Number of products used at the bank</a:t>
            </a:r>
          </a:p>
          <a:p>
            <a:pPr lvl="1"/>
            <a:r>
              <a:rPr lang="en-US"/>
              <a:t>Geography / Whether or not they are active members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BE9A5-E6A1-4711-9FFA-C10B01E5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787637"/>
            <a:ext cx="6916633" cy="49626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1599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EAD0-D7C1-47AE-B479-F279E6A3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54521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Exploratory cluster visualization of customer age vs. number of products: 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for 100 customers most likely to churn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Younger customers tend to have more banking products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More likely to have house /  automobile loans?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/>
            </a:b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from  hierarchical_cluster_mine_2.py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AA80A32E-82D2-4DED-BAD0-82FEB9E04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243765"/>
            <a:ext cx="6915663" cy="43741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973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6E71693-3675-467E-A8F0-82B998B12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14573" b="25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9CC8E-C6A2-4E17-8984-36B6DC57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I Imported the dataset of 100 Customers most likely to leave into Microsoft </a:t>
            </a:r>
            <a:r>
              <a:rPr lang="en-US" sz="3000" dirty="0" err="1"/>
              <a:t>Sql</a:t>
            </a:r>
            <a:r>
              <a:rPr lang="en-US" sz="3000" dirty="0"/>
              <a:t> server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ACDF04-7DD4-47F7-A2BC-D446249F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I used SQL code to gain insight into customers</a:t>
            </a:r>
          </a:p>
        </p:txBody>
      </p:sp>
    </p:spTree>
    <p:extLst>
      <p:ext uri="{BB962C8B-B14F-4D97-AF65-F5344CB8AC3E}">
        <p14:creationId xmlns:p14="http://schemas.microsoft.com/office/powerpoint/2010/main" val="7884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C6D3315-DAE6-44C4-860E-559AAAD81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/>
          </a:blip>
          <a:srcRect l="427" r="2179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755A21-C882-40D0-96DF-057F6CE8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The model found: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D9FD-4951-4C28-85C3-AF091FBF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9767"/>
            <a:ext cx="9905998" cy="35514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top 100 customers most likely to churn.</a:t>
            </a:r>
          </a:p>
          <a:p>
            <a:r>
              <a:rPr lang="en-US" dirty="0"/>
              <a:t>Of those customers, 19 most likely to exit are:</a:t>
            </a:r>
          </a:p>
          <a:p>
            <a:pPr lvl="1"/>
            <a:r>
              <a:rPr lang="en-US" dirty="0"/>
              <a:t>Women in Germany </a:t>
            </a:r>
          </a:p>
          <a:p>
            <a:pPr lvl="1"/>
            <a:r>
              <a:rPr lang="en-US" dirty="0"/>
              <a:t>Between ages 40 and 60</a:t>
            </a:r>
          </a:p>
          <a:p>
            <a:pPr lvl="1"/>
            <a:r>
              <a:rPr lang="en-US" dirty="0"/>
              <a:t>With only 1 banking product</a:t>
            </a:r>
          </a:p>
          <a:p>
            <a:pPr lvl="1"/>
            <a:r>
              <a:rPr lang="en-US" dirty="0"/>
              <a:t>Of these 19 customers, only half are active members</a:t>
            </a:r>
          </a:p>
          <a:p>
            <a:pPr lvl="1"/>
            <a:r>
              <a:rPr lang="en-US" dirty="0"/>
              <a:t>Recommendation: Cross-sell banking products to this group of customers &amp; try to get them more involved in the management of their finances.</a:t>
            </a:r>
          </a:p>
          <a:p>
            <a:pPr lvl="2"/>
            <a:r>
              <a:rPr lang="en-US" dirty="0"/>
              <a:t>Age 40 - 50: Market savings accounts &amp; managed investment accounts to this group</a:t>
            </a:r>
          </a:p>
          <a:p>
            <a:pPr lvl="2"/>
            <a:r>
              <a:rPr lang="en-US" dirty="0"/>
              <a:t>Age 50 - 60: Market managed investment accounts and retirement account services to this group</a:t>
            </a:r>
          </a:p>
          <a:p>
            <a:pPr lvl="2"/>
            <a:r>
              <a:rPr lang="en-US" sz="1400" dirty="0"/>
              <a:t>From Mostlikelychurn2.sql</a:t>
            </a:r>
          </a:p>
          <a:p>
            <a:pPr lvl="1"/>
            <a:r>
              <a:rPr lang="en-US" dirty="0"/>
              <a:t>A visualization of the 100 customers most likely to exit can be seen here:</a:t>
            </a:r>
          </a:p>
          <a:p>
            <a:pPr lvl="2"/>
            <a:r>
              <a:rPr lang="en-US" dirty="0">
                <a:hlinkClick r:id="rId3"/>
              </a:rPr>
              <a:t>Tableau Public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E7F1-32E2-448C-B749-C65CB48D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Breakdown of 100 customers most likely to leave </a:t>
            </a:r>
            <a:r>
              <a:rPr lang="en-US" sz="12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from </a:t>
            </a:r>
            <a:r>
              <a:rPr lang="en-US" sz="12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ChurnAggregate.sql</a:t>
            </a:r>
            <a:endParaRPr lang="en-US" sz="12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A9CD14-9994-40CB-8BC9-C6421A83C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54796"/>
              </p:ext>
            </p:extLst>
          </p:nvPr>
        </p:nvGraphicFramePr>
        <p:xfrm>
          <a:off x="843195" y="640080"/>
          <a:ext cx="10500989" cy="3602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8731">
                  <a:extLst>
                    <a:ext uri="{9D8B030D-6E8A-4147-A177-3AD203B41FA5}">
                      <a16:colId xmlns:a16="http://schemas.microsoft.com/office/drawing/2014/main" val="2965876128"/>
                    </a:ext>
                  </a:extLst>
                </a:gridCol>
                <a:gridCol w="1807754">
                  <a:extLst>
                    <a:ext uri="{9D8B030D-6E8A-4147-A177-3AD203B41FA5}">
                      <a16:colId xmlns:a16="http://schemas.microsoft.com/office/drawing/2014/main" val="264126314"/>
                    </a:ext>
                  </a:extLst>
                </a:gridCol>
                <a:gridCol w="1807754">
                  <a:extLst>
                    <a:ext uri="{9D8B030D-6E8A-4147-A177-3AD203B41FA5}">
                      <a16:colId xmlns:a16="http://schemas.microsoft.com/office/drawing/2014/main" val="2188987284"/>
                    </a:ext>
                  </a:extLst>
                </a:gridCol>
                <a:gridCol w="1807754">
                  <a:extLst>
                    <a:ext uri="{9D8B030D-6E8A-4147-A177-3AD203B41FA5}">
                      <a16:colId xmlns:a16="http://schemas.microsoft.com/office/drawing/2014/main" val="1091474671"/>
                    </a:ext>
                  </a:extLst>
                </a:gridCol>
                <a:gridCol w="1807754">
                  <a:extLst>
                    <a:ext uri="{9D8B030D-6E8A-4147-A177-3AD203B41FA5}">
                      <a16:colId xmlns:a16="http://schemas.microsoft.com/office/drawing/2014/main" val="1870112982"/>
                    </a:ext>
                  </a:extLst>
                </a:gridCol>
                <a:gridCol w="1371242">
                  <a:extLst>
                    <a:ext uri="{9D8B030D-6E8A-4147-A177-3AD203B41FA5}">
                      <a16:colId xmlns:a16="http://schemas.microsoft.com/office/drawing/2014/main" val="1782581498"/>
                    </a:ext>
                  </a:extLst>
                </a:gridCol>
              </a:tblGrid>
              <a:tr h="493343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all" spc="150">
                          <a:effectLst/>
                        </a:rPr>
                        <a:t>Ages: 30 - 39</a:t>
                      </a:r>
                      <a:endParaRPr lang="en-US" sz="15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all" spc="150">
                          <a:effectLst/>
                        </a:rPr>
                        <a:t>Ages: 40 - 49</a:t>
                      </a:r>
                      <a:endParaRPr lang="en-US" sz="15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all" spc="150">
                          <a:effectLst/>
                        </a:rPr>
                        <a:t>Ages: 50 - 59</a:t>
                      </a:r>
                      <a:endParaRPr lang="en-US" sz="15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all" spc="150">
                          <a:effectLst/>
                        </a:rPr>
                        <a:t>Ages: 60 - 75</a:t>
                      </a:r>
                      <a:endParaRPr lang="en-US" sz="15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2598918490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Number Predicted: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32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18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Female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2709433106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Avg. Credit Score: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656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643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675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744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Female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2639985045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Avg. Balance: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114399.49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77904.18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101440.16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98960.45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Female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2612831878"/>
                  </a:ext>
                </a:extLst>
              </a:tr>
              <a:tr h="49720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3697664572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Number Predicted: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15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13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Male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3278617940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Avg. Credit Score: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646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622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613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661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Male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943902522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Avg. Balance: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88867.14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78565.11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102375.19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70986.86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effectLst/>
                        </a:rPr>
                        <a:t>Male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322" marR="113322" marT="113322" marB="113322" anchor="b"/>
                </a:tc>
                <a:extLst>
                  <a:ext uri="{0D108BD9-81ED-4DB2-BD59-A6C34878D82A}">
                    <a16:rowId xmlns:a16="http://schemas.microsoft.com/office/drawing/2014/main" val="254664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5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A0841-800D-49E9-9141-15660D24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Insights from table above: </a:t>
            </a:r>
            <a:r>
              <a:rPr lang="en-US" sz="2400" dirty="0"/>
              <a:t>Profile of customers most likely to leave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BD33-4F4A-4C57-8377-E80BA1B2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904125"/>
            <a:ext cx="4521480" cy="531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60% of customers most likely to leave are females</a:t>
            </a:r>
          </a:p>
          <a:p>
            <a:pPr lvl="1"/>
            <a:r>
              <a:rPr lang="en-US" dirty="0"/>
              <a:t>females between the ages 40 and 60 are more likely to leave than males</a:t>
            </a:r>
          </a:p>
          <a:p>
            <a:pPr lvl="1"/>
            <a:r>
              <a:rPr lang="en-US" dirty="0"/>
              <a:t>Females have higher average credit scores</a:t>
            </a:r>
          </a:p>
          <a:p>
            <a:pPr lvl="1"/>
            <a:r>
              <a:rPr lang="en-US" dirty="0"/>
              <a:t>Females age 30 - 39 have much higher average account balances</a:t>
            </a:r>
          </a:p>
          <a:p>
            <a:pPr lvl="1"/>
            <a:r>
              <a:rPr lang="en-US" dirty="0"/>
              <a:t>Are very good customers to focus on for retention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544C-3B33-48D5-9776-17F2B04A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found 184 customers predicted to churn: 18.4 % of the 1000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E955-20B3-43C4-AF2C-48041C29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27 of the 100 most likely to leave are males between age 40 and 60.</a:t>
            </a:r>
          </a:p>
          <a:p>
            <a:r>
              <a:rPr lang="en-US" dirty="0"/>
              <a:t>Most are between France and Germany</a:t>
            </a:r>
          </a:p>
          <a:p>
            <a:r>
              <a:rPr lang="en-US" dirty="0"/>
              <a:t>Out of this group, only 8 have more than 1 banking product</a:t>
            </a:r>
          </a:p>
          <a:p>
            <a:r>
              <a:rPr lang="en-US" dirty="0"/>
              <a:t>Cross-sell products to this group of customers in the form of savings accounts &amp; automobile loans</a:t>
            </a:r>
          </a:p>
          <a:p>
            <a:r>
              <a:rPr lang="en-US" dirty="0"/>
              <a:t>Men are generally more comfortable doing their own investing in the stock market</a:t>
            </a:r>
          </a:p>
          <a:p>
            <a:pPr lvl="1"/>
            <a:r>
              <a:rPr lang="en-US" dirty="0"/>
              <a:t>Market investment accounts to this group of customers</a:t>
            </a:r>
          </a:p>
          <a:p>
            <a:pPr lvl="1"/>
            <a:r>
              <a:rPr lang="en-US" dirty="0"/>
              <a:t>Particularly for retirement accounts</a:t>
            </a:r>
          </a:p>
          <a:p>
            <a:pPr lvl="1"/>
            <a:r>
              <a:rPr lang="en-US" dirty="0"/>
              <a:t>Most people have little or no retirement savings &amp; this could be an opportunity</a:t>
            </a:r>
          </a:p>
        </p:txBody>
      </p:sp>
    </p:spTree>
    <p:extLst>
      <p:ext uri="{BB962C8B-B14F-4D97-AF65-F5344CB8AC3E}">
        <p14:creationId xmlns:p14="http://schemas.microsoft.com/office/powerpoint/2010/main" val="1744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9B17-074A-4EB1-83A9-D11699BA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 of customers most likely to leave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B53B-AD31-4398-B630-2C654CD3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majority of these customers are located between France and Germany</a:t>
            </a:r>
          </a:p>
          <a:p>
            <a:pPr lvl="1"/>
            <a:r>
              <a:rPr lang="en-US" dirty="0"/>
              <a:t>Germany: 55</a:t>
            </a:r>
          </a:p>
          <a:p>
            <a:pPr lvl="1"/>
            <a:r>
              <a:rPr lang="en-US" dirty="0"/>
              <a:t>France: 32</a:t>
            </a:r>
          </a:p>
          <a:p>
            <a:pPr lvl="1"/>
            <a:r>
              <a:rPr lang="en-US" dirty="0"/>
              <a:t>Spain: 13</a:t>
            </a:r>
          </a:p>
          <a:p>
            <a:pPr lvl="1"/>
            <a:r>
              <a:rPr lang="en-US" dirty="0"/>
              <a:t>Some clusters have many customers predicted to exit located in France and Germany</a:t>
            </a:r>
          </a:p>
          <a:p>
            <a:pPr lvl="1"/>
            <a:r>
              <a:rPr lang="en-US" dirty="0"/>
              <a:t>Clusters with regards to geography can be viewed here in </a:t>
            </a:r>
            <a:r>
              <a:rPr lang="en-US" dirty="0">
                <a:hlinkClick r:id="rId2"/>
              </a:rPr>
              <a:t>Tableau Public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1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B354-1702-4CA9-9E52-43C67134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to Europe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C556-E8FD-45BD-8CFE-23307C8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be used by all branches within Europe</a:t>
            </a:r>
          </a:p>
          <a:p>
            <a:r>
              <a:rPr lang="en-US" dirty="0"/>
              <a:t>The model will be exported from </a:t>
            </a:r>
            <a:r>
              <a:rPr lang="en-US" dirty="0" err="1"/>
              <a:t>Rapidminer</a:t>
            </a:r>
            <a:r>
              <a:rPr lang="en-US" dirty="0"/>
              <a:t> and saved to a secure Google cloud drive</a:t>
            </a:r>
          </a:p>
          <a:p>
            <a:r>
              <a:rPr lang="en-US" dirty="0"/>
              <a:t>The model can then be downloaded and utilized by all branches</a:t>
            </a:r>
          </a:p>
          <a:p>
            <a:r>
              <a:rPr lang="en-US" dirty="0"/>
              <a:t>If updates occur to the model, the updated version can be uploaded to Google drive</a:t>
            </a:r>
          </a:p>
          <a:p>
            <a:r>
              <a:rPr lang="en-US" dirty="0"/>
              <a:t>All branches can then download the new model version and put it to use</a:t>
            </a:r>
          </a:p>
        </p:txBody>
      </p:sp>
    </p:spTree>
    <p:extLst>
      <p:ext uri="{BB962C8B-B14F-4D97-AF65-F5344CB8AC3E}">
        <p14:creationId xmlns:p14="http://schemas.microsoft.com/office/powerpoint/2010/main" val="353364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37B2-14F0-44AF-87D8-6CACE8A7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Development of the </a:t>
            </a:r>
            <a:r>
              <a:rPr lang="en-US" dirty="0" err="1"/>
              <a:t>Rapidminer</a:t>
            </a:r>
            <a:r>
              <a:rPr lang="en-US" dirty="0"/>
              <a:t> model used for the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A21B-AB0D-4602-9710-5E70FA8C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014-DD5C-4084-98A2-33CD7393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683E-B513-4295-A9D7-229810A2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Level of Customer Churn: 18.5%</a:t>
            </a:r>
          </a:p>
          <a:p>
            <a:r>
              <a:rPr lang="en-US" dirty="0"/>
              <a:t>Analyze customer churn data and predict exiting customers</a:t>
            </a:r>
          </a:p>
          <a:p>
            <a:r>
              <a:rPr lang="en-US" dirty="0"/>
              <a:t>Develop a high-accuracy model to make predictions</a:t>
            </a:r>
          </a:p>
          <a:p>
            <a:r>
              <a:rPr lang="en-US" dirty="0"/>
              <a:t>Discover from the predictions market opportunities to reduce customer churn by 25%</a:t>
            </a:r>
          </a:p>
          <a:p>
            <a:r>
              <a:rPr lang="en-US" dirty="0"/>
              <a:t>Cost savings from reducing churn: 2.4 Million British Pounds</a:t>
            </a:r>
          </a:p>
          <a:p>
            <a:r>
              <a:rPr lang="en-US" dirty="0"/>
              <a:t>Proposed product will be deployed to customer service &amp; Marketing divisions of HSBC Holdings Inc.</a:t>
            </a:r>
          </a:p>
        </p:txBody>
      </p:sp>
    </p:spTree>
    <p:extLst>
      <p:ext uri="{BB962C8B-B14F-4D97-AF65-F5344CB8AC3E}">
        <p14:creationId xmlns:p14="http://schemas.microsoft.com/office/powerpoint/2010/main" val="86993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D65B-6EA3-4E24-909B-D54C4F7D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 developed my own model using Rapidminer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6E4A-3A28-44ED-9CE2-E02E1609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To improve upon the recall and precision results obtained in automodel</a:t>
            </a:r>
          </a:p>
          <a:p>
            <a:pPr>
              <a:lnSpc>
                <a:spcPct val="90000"/>
              </a:lnSpc>
            </a:pPr>
            <a:r>
              <a:rPr lang="en-US" sz="1800"/>
              <a:t>I also used Gradient Boosted Trees</a:t>
            </a:r>
          </a:p>
          <a:p>
            <a:pPr>
              <a:lnSpc>
                <a:spcPct val="90000"/>
              </a:lnSpc>
            </a:pPr>
            <a:r>
              <a:rPr lang="en-US" sz="1800"/>
              <a:t>I first cleaned and prepped the training data</a:t>
            </a:r>
          </a:p>
          <a:p>
            <a:pPr>
              <a:lnSpc>
                <a:spcPct val="90000"/>
              </a:lnSpc>
            </a:pPr>
            <a:r>
              <a:rPr lang="en-US" sz="1800"/>
              <a:t>Split the data using multiply</a:t>
            </a:r>
          </a:p>
          <a:p>
            <a:pPr>
              <a:lnSpc>
                <a:spcPct val="90000"/>
              </a:lnSpc>
            </a:pPr>
            <a:r>
              <a:rPr lang="en-US" sz="1800"/>
              <a:t>Combined prepped data using Subprocess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F76D705-F53A-471F-962D-04DCA93C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315031"/>
            <a:ext cx="6916633" cy="390789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846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7FB1-F872-461E-9310-71316277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Data quality: found many surnames containing question marks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3CFD-84DD-4E89-BC4C-4657953E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  <a:p>
            <a:r>
              <a:rPr lang="en-US" sz="1800"/>
              <a:t>Cleaned up the question marks and replaced them with the letter ‘u’.</a:t>
            </a:r>
          </a:p>
          <a:p>
            <a:r>
              <a:rPr lang="en-US" sz="1800"/>
              <a:t>Created the process shown above using Turboprep</a:t>
            </a:r>
          </a:p>
          <a:p>
            <a:endParaRPr lang="en-US" sz="180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5B45A-0346-4B83-80C5-A986FEB5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2196901"/>
            <a:ext cx="6916633" cy="214415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0711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E55E-A94E-4FF6-9F22-EACDEE4B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Data quality: found many salaries less than $5,000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40CA-7B13-4979-AB00-462586E2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294647"/>
            <a:ext cx="3643674" cy="524195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/>
              <a:t>Many had high bank account values.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Seemed strange so I deleted the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 if they were retired, income would still be streaming into accounts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Income would count as salary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E0BE57-8869-46D4-812A-CD6A6022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2075860"/>
            <a:ext cx="6916633" cy="238623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485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D80-7E1A-472B-AA2D-19947AD4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exited feature was very unbalanced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B584-DF58-40E8-A983-4952A5CFC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Far more 0’s than 1’s.</a:t>
            </a:r>
          </a:p>
          <a:p>
            <a:r>
              <a:rPr lang="en-US" sz="1800"/>
              <a:t>Used the sample operator to balance input.</a:t>
            </a:r>
          </a:p>
          <a:p>
            <a:r>
              <a:rPr lang="en-US" sz="1800"/>
              <a:t>1858 1’s and 7243 0’s in the dataset</a:t>
            </a:r>
          </a:p>
          <a:p>
            <a:r>
              <a:rPr lang="en-US" sz="1800"/>
              <a:t>Detect outliers operator was used to find outliers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F2BCF7-C5B9-4BAE-912C-136E2785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401489"/>
            <a:ext cx="6916633" cy="373498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70125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359-1D08-44DF-88F2-6A2FECC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Outliers found in the data:</a:t>
            </a:r>
            <a:br>
              <a:rPr lang="en-US" sz="23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3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outliers did not seem problematic, so they were not left out of model.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D6E08-CA0F-48FE-976F-033F4DE0B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040" y="640080"/>
            <a:ext cx="1083529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0642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DB4C-E5C5-4B71-8EDD-BC34EDBF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Selecting features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C787-2557-44D6-B837-F3A8DD45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Features shown as selected attributes have most weight (importance) towards predicting churn with this model.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F851C7-0F72-4CCA-BBB0-555F3E60B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" r="2" b="386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253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4E2-7837-437E-BF83-81E292F2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 then selected attributes….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2AFC-F87B-4E4C-B97A-58532A1F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Set Role to “Exited”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Sampled 4000 0’s &amp; 1858 1’s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Balanced the data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Detected Outliers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Measured Performance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Used Gradient Boosted Trees for exit prediction and cluster prediction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Applied the model to new unlabeled data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Used K-Means Clustering to segment customers using Label as role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2B0B35-6150-4480-B34C-16A4EDA3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418780"/>
            <a:ext cx="6916633" cy="370039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1709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3CB2-4BC2-4910-82B5-C4E20A4E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Prepped the production data…</a:t>
            </a:r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6573187-7A58-4018-9DDF-2DE092C82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722256"/>
            <a:ext cx="10916463" cy="352055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62888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A2C3-5178-4CCB-99D1-D4DD67D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and code can be found at the following </a:t>
            </a:r>
            <a:r>
              <a:rPr lang="en-US" dirty="0" err="1"/>
              <a:t>Github</a:t>
            </a:r>
            <a:r>
              <a:rPr lang="en-US" dirty="0"/>
              <a:t> Account: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76B9-4290-416F-98D1-853861F9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https://github.com/thomasawolff/Business-Intelligence-Course-Project</a:t>
            </a:r>
            <a:endParaRPr lang="en-US" dirty="0"/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391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8BD-4130-4C74-A844-F20C610B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1EB7-4776-4D62-9896-8BE4722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Reduce customer churn by 25%</a:t>
            </a:r>
          </a:p>
          <a:p>
            <a:r>
              <a:rPr lang="en-US" dirty="0"/>
              <a:t>Deliverables: Develop a high-accuracy model to make predictions</a:t>
            </a:r>
          </a:p>
          <a:p>
            <a:r>
              <a:rPr lang="en-US" dirty="0"/>
              <a:t>Major Milestones: </a:t>
            </a:r>
          </a:p>
          <a:p>
            <a:pPr lvl="1"/>
            <a:r>
              <a:rPr lang="en-US" dirty="0"/>
              <a:t>Choose a predictive algorithm </a:t>
            </a:r>
          </a:p>
          <a:p>
            <a:pPr lvl="1"/>
            <a:r>
              <a:rPr lang="en-US" dirty="0"/>
              <a:t>Develop a model </a:t>
            </a:r>
          </a:p>
          <a:p>
            <a:pPr lvl="1"/>
            <a:r>
              <a:rPr lang="en-US" dirty="0"/>
              <a:t>Discover market opportunities </a:t>
            </a:r>
          </a:p>
          <a:p>
            <a:pPr lvl="1"/>
            <a:r>
              <a:rPr lang="en-US" dirty="0"/>
              <a:t>Discover Market Segments </a:t>
            </a:r>
          </a:p>
          <a:p>
            <a:pPr lvl="1"/>
            <a:r>
              <a:rPr lang="en-US" dirty="0"/>
              <a:t>Develop plans for targeting segments</a:t>
            </a:r>
          </a:p>
        </p:txBody>
      </p:sp>
    </p:spTree>
    <p:extLst>
      <p:ext uri="{BB962C8B-B14F-4D97-AF65-F5344CB8AC3E}">
        <p14:creationId xmlns:p14="http://schemas.microsoft.com/office/powerpoint/2010/main" val="146603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EBC1-656B-4E86-84A0-8F0F0CAC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7FB6-BFD1-4F03-B599-C451B16E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Developed in </a:t>
            </a:r>
            <a:r>
              <a:rPr lang="en-US" dirty="0" err="1"/>
              <a:t>Automodel</a:t>
            </a:r>
            <a:endParaRPr lang="en-US" dirty="0"/>
          </a:p>
          <a:p>
            <a:r>
              <a:rPr lang="en-US" dirty="0"/>
              <a:t>Using the bank churn training dataset</a:t>
            </a:r>
          </a:p>
          <a:p>
            <a:r>
              <a:rPr lang="en-US" dirty="0"/>
              <a:t>The results show good initial performance on predicting churn</a:t>
            </a:r>
          </a:p>
          <a:p>
            <a:r>
              <a:rPr lang="en-US" dirty="0"/>
              <a:t>The model chosen: gradient boosted trees:</a:t>
            </a:r>
          </a:p>
          <a:p>
            <a:pPr lvl="1"/>
            <a:r>
              <a:rPr lang="en-US" dirty="0"/>
              <a:t>Less concern about:</a:t>
            </a:r>
          </a:p>
          <a:p>
            <a:pPr lvl="2"/>
            <a:r>
              <a:rPr lang="en-US" dirty="0"/>
              <a:t>Outliers, multi-</a:t>
            </a:r>
            <a:r>
              <a:rPr lang="en-US" dirty="0" err="1"/>
              <a:t>colliniearity</a:t>
            </a:r>
            <a:r>
              <a:rPr lang="en-US" dirty="0"/>
              <a:t>, normalization			</a:t>
            </a:r>
          </a:p>
          <a:p>
            <a:r>
              <a:rPr lang="en-US" dirty="0"/>
              <a:t>Obtained 70% recall and 60% precision on predicting churn</a:t>
            </a:r>
          </a:p>
          <a:p>
            <a:pPr lvl="1"/>
            <a:r>
              <a:rPr lang="en-US" dirty="0"/>
              <a:t>Area Under Curve: 0.875</a:t>
            </a:r>
          </a:p>
          <a:p>
            <a:pPr lvl="1"/>
            <a:r>
              <a:rPr lang="en-US" dirty="0"/>
              <a:t>Can improve these figures with our own customized model?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45D-8133-44A9-AEC9-138FA2E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Area under curve for Gradient Boosted Trees: 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This was the best model for our purpose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C3AA9DFB-D82F-49C5-B599-44D4E706F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615482"/>
            <a:ext cx="6915663" cy="36307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7609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7DB7-3518-439D-AF52-C3D7C0CA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Performance of automodel gradient boosted trees: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9A134-52D3-4B5E-A282-EF2480169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650" y="1818792"/>
            <a:ext cx="10284036" cy="16197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72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B24-D07E-4B66-BFCD-94C3010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F365-A528-48EB-864D-7D16950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5516211"/>
            <a:ext cx="8676222" cy="72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The model performed well compared to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Automodel</a:t>
            </a:r>
            <a:endParaRPr lang="en-US" sz="2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AC669-FD2D-4BCE-97C6-951B15C5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7" y="2659928"/>
            <a:ext cx="10916463" cy="158288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33979-7A1F-4BAA-A4DB-53B99116B11E}"/>
              </a:ext>
            </a:extLst>
          </p:cNvPr>
          <p:cNvSpPr txBox="1"/>
          <p:nvPr/>
        </p:nvSpPr>
        <p:spPr>
          <a:xfrm>
            <a:off x="2634558" y="869133"/>
            <a:ext cx="699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our specific purpose I developed a customized model using </a:t>
            </a:r>
            <a:r>
              <a:rPr lang="en-US" sz="2400" dirty="0" err="1"/>
              <a:t>Rapidminer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17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11A5-87A1-4FA6-9AEA-7A2ADD5A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Distributions of feature data: credit score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6478-EC29-4E3D-951B-B00B6001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/>
              <a:t>Slight negative skew</a:t>
            </a:r>
          </a:p>
          <a:p>
            <a:r>
              <a:rPr lang="en-US" sz="1800"/>
              <a:t>Most customers have middle to lower credit scores?</a:t>
            </a:r>
          </a:p>
          <a:p>
            <a:endParaRPr lang="en-US" sz="1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71B43-C5B9-4276-97BF-F7F758554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5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628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31B-4931-4A43-8081-CC889CA0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Distributions of feature data: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D7A8-C6C9-4FE2-8EAA-00D9578A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Strong negative skew</a:t>
            </a:r>
          </a:p>
          <a:p>
            <a:r>
              <a:rPr lang="en-US" sz="1800" dirty="0"/>
              <a:t>Most customers are younger to middle-aged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1FFDFC-9D6D-4E9B-A53C-7FCF8B991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60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989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1063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Mesh</vt:lpstr>
      <vt:lpstr>Predicting &amp; minimizing customer churn</vt:lpstr>
      <vt:lpstr>Project description</vt:lpstr>
      <vt:lpstr>Project Scope</vt:lpstr>
      <vt:lpstr>Preliminary model: </vt:lpstr>
      <vt:lpstr>Area under curve for Gradient Boosted Trees: This was the best model for our purpose</vt:lpstr>
      <vt:lpstr>Performance of automodel gradient boosted trees:</vt:lpstr>
      <vt:lpstr>Results:</vt:lpstr>
      <vt:lpstr>Distributions of feature data: credit score </vt:lpstr>
      <vt:lpstr>Distributions of feature data: age</vt:lpstr>
      <vt:lpstr>According to the model:</vt:lpstr>
      <vt:lpstr>- Exploratory cluster visualization of customer age vs. number of products:   - for 100 customers most likely to churn  - Younger customers tend to have more banking products  - More likely to have house /  automobile loans?        from  hierarchical_cluster_mine_2.py</vt:lpstr>
      <vt:lpstr>I Imported the dataset of 100 Customers most likely to leave into Microsoft Sql server </vt:lpstr>
      <vt:lpstr>The model found:</vt:lpstr>
      <vt:lpstr>Breakdown of 100 customers most likely to leave from ChurnAggregate.sql</vt:lpstr>
      <vt:lpstr>Insights from table above: Profile of customers most likely to leave</vt:lpstr>
      <vt:lpstr>The model found 184 customers predicted to churn: 18.4 % of the 1000 customers</vt:lpstr>
      <vt:lpstr>Market segmentation of customers most likely to leave</vt:lpstr>
      <vt:lpstr>Deploying the model to Europe Branches</vt:lpstr>
      <vt:lpstr>Development of the Rapidminer model used for the predictions</vt:lpstr>
      <vt:lpstr>I developed my own model using Rapidminer</vt:lpstr>
      <vt:lpstr>Data quality: found many surnames containing question marks (?)</vt:lpstr>
      <vt:lpstr>Data quality: found many salaries less than $5,000</vt:lpstr>
      <vt:lpstr>The exited feature was very unbalanced</vt:lpstr>
      <vt:lpstr>Outliers found in the data: The outliers did not seem problematic, so they were not left out of model.</vt:lpstr>
      <vt:lpstr>Selecting features for model</vt:lpstr>
      <vt:lpstr>I then selected attributes….</vt:lpstr>
      <vt:lpstr>Prepped the production data…</vt:lpstr>
      <vt:lpstr>Additional Information and code can be found at the following Github Account: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&amp; minimizing customer churn</dc:title>
  <dc:creator>Thomas Wolff</dc:creator>
  <cp:lastModifiedBy>Thomas Wolff</cp:lastModifiedBy>
  <cp:revision>28</cp:revision>
  <dcterms:created xsi:type="dcterms:W3CDTF">2019-05-25T19:29:03Z</dcterms:created>
  <dcterms:modified xsi:type="dcterms:W3CDTF">2019-05-26T19:16:19Z</dcterms:modified>
</cp:coreProperties>
</file>