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D54C2-CCE7-4541-AA88-DD8799C2AA53}" v="154" dt="2019-09-08T22:32:48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B1BD54C2-CCE7-4541-AA88-DD8799C2AA53}"/>
    <pc:docChg chg="addSld modSld">
      <pc:chgData name="Matthew Suderman" userId="S::ms13525@bristol.ac.uk::2709995e-3ea8-4fb0-9b62-eb8034dec529" providerId="AD" clId="Web-{B1BD54C2-CCE7-4541-AA88-DD8799C2AA53}" dt="2019-09-08T22:32:48.895" v="147"/>
      <pc:docMkLst>
        <pc:docMk/>
      </pc:docMkLst>
      <pc:sldChg chg="modSp">
        <pc:chgData name="Matthew Suderman" userId="S::ms13525@bristol.ac.uk::2709995e-3ea8-4fb0-9b62-eb8034dec529" providerId="AD" clId="Web-{B1BD54C2-CCE7-4541-AA88-DD8799C2AA53}" dt="2019-09-08T22:32:38.098" v="145" actId="20577"/>
        <pc:sldMkLst>
          <pc:docMk/>
          <pc:sldMk cId="109857222" sldId="256"/>
        </pc:sldMkLst>
        <pc:spChg chg="mod">
          <ac:chgData name="Matthew Suderman" userId="S::ms13525@bristol.ac.uk::2709995e-3ea8-4fb0-9b62-eb8034dec529" providerId="AD" clId="Web-{B1BD54C2-CCE7-4541-AA88-DD8799C2AA53}" dt="2019-09-08T22:32:38.098" v="14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Suderman" userId="S::ms13525@bristol.ac.uk::2709995e-3ea8-4fb0-9b62-eb8034dec529" providerId="AD" clId="Web-{B1BD54C2-CCE7-4541-AA88-DD8799C2AA53}" dt="2019-09-08T22:30:41.341" v="7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Matthew Suderman" userId="S::ms13525@bristol.ac.uk::2709995e-3ea8-4fb0-9b62-eb8034dec529" providerId="AD" clId="Web-{B1BD54C2-CCE7-4541-AA88-DD8799C2AA53}" dt="2019-09-08T22:32:07.516" v="117" actId="20577"/>
        <pc:sldMkLst>
          <pc:docMk/>
          <pc:sldMk cId="1905440668" sldId="257"/>
        </pc:sldMkLst>
        <pc:spChg chg="mod">
          <ac:chgData name="Matthew Suderman" userId="S::ms13525@bristol.ac.uk::2709995e-3ea8-4fb0-9b62-eb8034dec529" providerId="AD" clId="Web-{B1BD54C2-CCE7-4541-AA88-DD8799C2AA53}" dt="2019-09-08T22:31:42.981" v="108" actId="20577"/>
          <ac:spMkLst>
            <pc:docMk/>
            <pc:sldMk cId="1905440668" sldId="257"/>
            <ac:spMk id="8" creationId="{DEFB9809-4D56-4AF5-A734-ABA7EA7A3EF4}"/>
          </ac:spMkLst>
        </pc:spChg>
        <pc:spChg chg="mod">
          <ac:chgData name="Matthew Suderman" userId="S::ms13525@bristol.ac.uk::2709995e-3ea8-4fb0-9b62-eb8034dec529" providerId="AD" clId="Web-{B1BD54C2-CCE7-4541-AA88-DD8799C2AA53}" dt="2019-09-08T22:31:39.872" v="103" actId="20577"/>
          <ac:spMkLst>
            <pc:docMk/>
            <pc:sldMk cId="1905440668" sldId="257"/>
            <ac:spMk id="9" creationId="{14A31A87-63A9-4E2F-B329-2353CE55713F}"/>
          </ac:spMkLst>
        </pc:spChg>
        <pc:spChg chg="mod">
          <ac:chgData name="Matthew Suderman" userId="S::ms13525@bristol.ac.uk::2709995e-3ea8-4fb0-9b62-eb8034dec529" providerId="AD" clId="Web-{B1BD54C2-CCE7-4541-AA88-DD8799C2AA53}" dt="2019-09-08T22:32:07.516" v="117" actId="20577"/>
          <ac:spMkLst>
            <pc:docMk/>
            <pc:sldMk cId="1905440668" sldId="257"/>
            <ac:spMk id="10" creationId="{4A5BA78B-210E-4EB1-97EE-560171F64E95}"/>
          </ac:spMkLst>
        </pc:spChg>
      </pc:sldChg>
      <pc:sldChg chg="modSp add">
        <pc:chgData name="Matthew Suderman" userId="S::ms13525@bristol.ac.uk::2709995e-3ea8-4fb0-9b62-eb8034dec529" providerId="AD" clId="Web-{B1BD54C2-CCE7-4541-AA88-DD8799C2AA53}" dt="2019-09-08T22:29:48.637" v="17" actId="20577"/>
        <pc:sldMkLst>
          <pc:docMk/>
          <pc:sldMk cId="766380859" sldId="258"/>
        </pc:sldMkLst>
        <pc:spChg chg="mod">
          <ac:chgData name="Matthew Suderman" userId="S::ms13525@bristol.ac.uk::2709995e-3ea8-4fb0-9b62-eb8034dec529" providerId="AD" clId="Web-{B1BD54C2-CCE7-4541-AA88-DD8799C2AA53}" dt="2019-09-08T22:29:48.637" v="17" actId="20577"/>
          <ac:spMkLst>
            <pc:docMk/>
            <pc:sldMk cId="766380859" sldId="258"/>
            <ac:spMk id="3" creationId="{3D6AE475-95C1-4BC5-8348-888BBC5A8207}"/>
          </ac:spMkLst>
        </pc:spChg>
      </pc:sldChg>
      <pc:sldChg chg="new">
        <pc:chgData name="Matthew Suderman" userId="S::ms13525@bristol.ac.uk::2709995e-3ea8-4fb0-9b62-eb8034dec529" providerId="AD" clId="Web-{B1BD54C2-CCE7-4541-AA88-DD8799C2AA53}" dt="2019-09-08T22:32:48.895" v="147"/>
        <pc:sldMkLst>
          <pc:docMk/>
          <pc:sldMk cId="278292870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ature.com/articles/s41467-019-11052-9#MOESM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Calibri Light"/>
              </a:rPr>
              <a:t>Preliminary results using methods </a:t>
            </a:r>
            <a:r>
              <a:rPr lang="en-US" dirty="0">
                <a:cs typeface="Calibri Light"/>
              </a:rPr>
              <a:t>for cell-type specific EWAS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Rebecca Forrester and Matthew Suderman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E475-95C1-4BC5-8348-888BBC5A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600"/>
            <a:ext cx="10515600" cy="5711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dirty="0">
                <a:cs typeface="Calibri" panose="020F0502020204030204"/>
              </a:rPr>
              <a:t>Rahmani E, Schweiger R, Rhead B, Criswell LA, Barcellos LF, Eskin E, Rosset S, </a:t>
            </a:r>
            <a:r>
              <a:rPr lang="en-GB" dirty="0" err="1">
                <a:cs typeface="Calibri" panose="020F0502020204030204"/>
              </a:rPr>
              <a:t>Sankararaman</a:t>
            </a:r>
            <a:r>
              <a:rPr lang="en-GB" dirty="0">
                <a:cs typeface="Calibri" panose="020F0502020204030204"/>
              </a:rPr>
              <a:t> S, Halperin E.    </a:t>
            </a:r>
            <a:r>
              <a:rPr lang="en-GB" b="1" dirty="0">
                <a:cs typeface="Calibri" panose="020F0502020204030204"/>
              </a:rPr>
              <a:t>Cell-type-specific resolution epigenetics without the need for cell sorting or single-cell biology. </a:t>
            </a:r>
            <a:r>
              <a:rPr lang="en-GB" dirty="0">
                <a:cs typeface="Calibri" panose="020F0502020204030204"/>
              </a:rPr>
              <a:t>   Nat Commun. 2019 Jul 31;10(1):3417. </a:t>
            </a:r>
            <a:r>
              <a:rPr lang="en-GB" dirty="0" err="1">
                <a:cs typeface="Calibri" panose="020F0502020204030204"/>
              </a:rPr>
              <a:t>doi</a:t>
            </a:r>
            <a:r>
              <a:rPr lang="en-GB" dirty="0">
                <a:cs typeface="Calibri" panose="020F0502020204030204"/>
              </a:rPr>
              <a:t>: 10.1038/s41467-019-11052-9.</a:t>
            </a:r>
            <a:endParaRPr lang="en-US" dirty="0"/>
          </a:p>
          <a:p>
            <a:pPr>
              <a:buNone/>
            </a:pP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Luo X, Yang C, Wei Y. </a:t>
            </a:r>
            <a:r>
              <a:rPr lang="en-GB" b="1" dirty="0">
                <a:ea typeface="+mn-lt"/>
                <a:cs typeface="+mn-lt"/>
              </a:rPr>
              <a:t>Detection of cell-type-specific risk-CpG sites in epigenome-wide association studies</a:t>
            </a:r>
            <a:r>
              <a:rPr lang="en-GB" dirty="0">
                <a:ea typeface="+mn-lt"/>
                <a:cs typeface="+mn-lt"/>
              </a:rPr>
              <a:t>. Nat Commun. 2019;10(1):3113. Published 2019 Jul 15. </a:t>
            </a:r>
            <a:endParaRPr lang="en-GB" dirty="0"/>
          </a:p>
          <a:p>
            <a:pPr>
              <a:buNone/>
            </a:pPr>
            <a:endParaRPr lang="en-GB" dirty="0">
              <a:ea typeface="+mn-lt"/>
              <a:cs typeface="+mn-lt"/>
            </a:endParaRPr>
          </a:p>
          <a:p>
            <a:pPr lvl="1" indent="-285750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63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AEC9AC-5744-468E-B0B5-7F17ECDEF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7" t="21678" r="21887" b="11888"/>
          <a:stretch/>
        </p:blipFill>
        <p:spPr>
          <a:xfrm>
            <a:off x="59725" y="917233"/>
            <a:ext cx="4516972" cy="2940546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3C21F136-265D-4D9F-8D38-F68F8960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3" t="17805" r="13620" b="11180"/>
          <a:stretch/>
        </p:blipFill>
        <p:spPr>
          <a:xfrm>
            <a:off x="4580239" y="917233"/>
            <a:ext cx="7481663" cy="4125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B9809-4D56-4AF5-A734-ABA7EA7A3EF4}"/>
              </a:ext>
            </a:extLst>
          </p:cNvPr>
          <p:cNvSpPr txBox="1"/>
          <p:nvPr/>
        </p:nvSpPr>
        <p:spPr>
          <a:xfrm>
            <a:off x="4580238" y="317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TCA by Rahmani  et al.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31A87-63A9-4E2F-B329-2353CE55713F}"/>
              </a:ext>
            </a:extLst>
          </p:cNvPr>
          <p:cNvSpPr txBox="1"/>
          <p:nvPr/>
        </p:nvSpPr>
        <p:spPr>
          <a:xfrm>
            <a:off x="306859" y="317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HIRE by Luo  et al.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BA78B-210E-4EB1-97EE-560171F64E95}"/>
              </a:ext>
            </a:extLst>
          </p:cNvPr>
          <p:cNvSpPr txBox="1"/>
          <p:nvPr/>
        </p:nvSpPr>
        <p:spPr>
          <a:xfrm>
            <a:off x="1151238" y="5486400"/>
            <a:ext cx="92922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ora"/>
              </a:rPr>
              <a:t>"For completeness, we verified that TCA performs </a:t>
            </a:r>
            <a:r>
              <a:rPr lang="en-US" u="sng" dirty="0">
                <a:solidFill>
                  <a:srgbClr val="222222"/>
                </a:solidFill>
                <a:latin typeface="Lora"/>
              </a:rPr>
              <a:t>substantially better than the method by Luo et al.</a:t>
            </a:r>
            <a:r>
              <a:rPr lang="en-US" dirty="0">
                <a:solidFill>
                  <a:srgbClr val="222222"/>
                </a:solidFill>
                <a:latin typeface="Lora"/>
              </a:rPr>
              <a:t> (Supplementary Figs. </a:t>
            </a:r>
            <a:r>
              <a:rPr lang="en-US" dirty="0">
                <a:solidFill>
                  <a:srgbClr val="006699"/>
                </a:solidFill>
                <a:latin typeface="Lora"/>
                <a:hlinkClick r:id="rId4"/>
              </a:rPr>
              <a:t>13</a:t>
            </a:r>
            <a:r>
              <a:rPr lang="en-US" dirty="0">
                <a:solidFill>
                  <a:srgbClr val="222222"/>
                </a:solidFill>
                <a:latin typeface="Lora"/>
              </a:rPr>
              <a:t> and </a:t>
            </a:r>
            <a:r>
              <a:rPr lang="en-US" dirty="0">
                <a:solidFill>
                  <a:srgbClr val="006699"/>
                </a:solidFill>
                <a:latin typeface="Lora"/>
                <a:hlinkClick r:id="rId4"/>
              </a:rPr>
              <a:t>14</a:t>
            </a:r>
            <a:r>
              <a:rPr lang="en-US" dirty="0">
                <a:solidFill>
                  <a:srgbClr val="222222"/>
                </a:solidFill>
                <a:latin typeface="Lora"/>
              </a:rPr>
              <a:t>; see 'Methods')"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Rheumatoid Arthritis (GSE42861)</a:t>
            </a:r>
          </a:p>
          <a:p>
            <a:r>
              <a:rPr lang="en-GB" dirty="0"/>
              <a:t>354 cases and 335 </a:t>
            </a:r>
            <a:r>
              <a:rPr lang="en-GB" dirty="0" smtClean="0"/>
              <a:t>controls</a:t>
            </a:r>
          </a:p>
          <a:p>
            <a:r>
              <a:rPr lang="en-US" dirty="0" smtClean="0"/>
              <a:t>10,000 </a:t>
            </a:r>
            <a:r>
              <a:rPr lang="en-US" dirty="0" err="1" smtClean="0"/>
              <a:t>CpG</a:t>
            </a:r>
            <a:r>
              <a:rPr lang="en-US" dirty="0" smtClean="0"/>
              <a:t> sites</a:t>
            </a:r>
          </a:p>
          <a:p>
            <a:pPr lvl="1"/>
            <a:r>
              <a:rPr lang="en-US" dirty="0" smtClean="0"/>
              <a:t>Methylation mean between 0.2 and 0.8</a:t>
            </a:r>
          </a:p>
          <a:p>
            <a:pPr lvl="1"/>
            <a:r>
              <a:rPr lang="en-US" dirty="0" smtClean="0"/>
              <a:t>Most variable </a:t>
            </a:r>
          </a:p>
          <a:p>
            <a:r>
              <a:rPr lang="en-US" dirty="0" smtClean="0"/>
              <a:t>Covariates: gender, smoking 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92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method generates cell-type specific profiles</a:t>
            </a:r>
          </a:p>
          <a:p>
            <a:r>
              <a:rPr lang="en-US" dirty="0" smtClean="0"/>
              <a:t>Comparisons generated using the most discriminative </a:t>
            </a:r>
            <a:r>
              <a:rPr lang="en-US" dirty="0" err="1" smtClean="0"/>
              <a:t>CpG</a:t>
            </a:r>
            <a:r>
              <a:rPr lang="en-US" dirty="0" smtClean="0"/>
              <a:t> sites (same as </a:t>
            </a:r>
            <a:r>
              <a:rPr lang="en-US" dirty="0" err="1" smtClean="0"/>
              <a:t>minfi</a:t>
            </a:r>
            <a:r>
              <a:rPr lang="en-US" dirty="0" smtClean="0"/>
              <a:t> for selecting </a:t>
            </a:r>
            <a:r>
              <a:rPr lang="en-US" dirty="0" err="1" smtClean="0"/>
              <a:t>CpG</a:t>
            </a:r>
            <a:r>
              <a:rPr lang="en-US" dirty="0" smtClean="0"/>
              <a:t> sites for cell count estimation)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23854"/>
              </p:ext>
            </p:extLst>
          </p:nvPr>
        </p:nvGraphicFramePr>
        <p:xfrm>
          <a:off x="2381250" y="3174610"/>
          <a:ext cx="7429500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3433001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657267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8262004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097993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838797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66489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484311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93495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816352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Gran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CD4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CD8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CD19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CD14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CD56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Neu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Eos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119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HIRE1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.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3564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HIRE2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.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0802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HIRE3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12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HIRE4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***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.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9170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HIRE5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952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HIRE6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74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TCA1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7340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TCA2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9462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TCA3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029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TCA4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164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TCA5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913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TCA6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155147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018982" y="3174610"/>
            <a:ext cx="18886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P-value codes</a:t>
            </a:r>
            <a:endParaRPr lang="en-GB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0-0.001        ‘***’  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0.001-0.01  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‘**’ </a:t>
            </a:r>
            <a:endParaRPr lang="en-GB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0.01-0.05     ‘*’ 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0.05-0.1        ‘.’  </a:t>
            </a:r>
            <a:endParaRPr lang="en-GB" sz="3200" dirty="0"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18982" y="4957690"/>
            <a:ext cx="2173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 that HIRE reported agreement with CD4+ and neutrophils – something to check…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6474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types: HIRE vs TCA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method generates cell-type specific profiles</a:t>
            </a:r>
          </a:p>
          <a:p>
            <a:r>
              <a:rPr lang="en-US" dirty="0" smtClean="0"/>
              <a:t>Comparison using the most discriminative sites (as in </a:t>
            </a:r>
            <a:r>
              <a:rPr lang="en-US" dirty="0" err="1" smtClean="0"/>
              <a:t>minfi</a:t>
            </a:r>
            <a:r>
              <a:rPr lang="en-US" dirty="0" smtClean="0"/>
              <a:t> cell count estimation)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28854"/>
              </p:ext>
            </p:extLst>
          </p:nvPr>
        </p:nvGraphicFramePr>
        <p:xfrm>
          <a:off x="1058984" y="3211938"/>
          <a:ext cx="10294816" cy="2701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852">
                  <a:extLst>
                    <a:ext uri="{9D8B030D-6E8A-4147-A177-3AD203B41FA5}">
                      <a16:colId xmlns:a16="http://schemas.microsoft.com/office/drawing/2014/main" val="2950264095"/>
                    </a:ext>
                  </a:extLst>
                </a:gridCol>
                <a:gridCol w="1286852">
                  <a:extLst>
                    <a:ext uri="{9D8B030D-6E8A-4147-A177-3AD203B41FA5}">
                      <a16:colId xmlns:a16="http://schemas.microsoft.com/office/drawing/2014/main" val="4085539207"/>
                    </a:ext>
                  </a:extLst>
                </a:gridCol>
                <a:gridCol w="1286852">
                  <a:extLst>
                    <a:ext uri="{9D8B030D-6E8A-4147-A177-3AD203B41FA5}">
                      <a16:colId xmlns:a16="http://schemas.microsoft.com/office/drawing/2014/main" val="3721709626"/>
                    </a:ext>
                  </a:extLst>
                </a:gridCol>
                <a:gridCol w="1286852">
                  <a:extLst>
                    <a:ext uri="{9D8B030D-6E8A-4147-A177-3AD203B41FA5}">
                      <a16:colId xmlns:a16="http://schemas.microsoft.com/office/drawing/2014/main" val="926026010"/>
                    </a:ext>
                  </a:extLst>
                </a:gridCol>
                <a:gridCol w="1286852">
                  <a:extLst>
                    <a:ext uri="{9D8B030D-6E8A-4147-A177-3AD203B41FA5}">
                      <a16:colId xmlns:a16="http://schemas.microsoft.com/office/drawing/2014/main" val="2472490911"/>
                    </a:ext>
                  </a:extLst>
                </a:gridCol>
                <a:gridCol w="1286852">
                  <a:extLst>
                    <a:ext uri="{9D8B030D-6E8A-4147-A177-3AD203B41FA5}">
                      <a16:colId xmlns:a16="http://schemas.microsoft.com/office/drawing/2014/main" val="1690373972"/>
                    </a:ext>
                  </a:extLst>
                </a:gridCol>
                <a:gridCol w="1286852">
                  <a:extLst>
                    <a:ext uri="{9D8B030D-6E8A-4147-A177-3AD203B41FA5}">
                      <a16:colId xmlns:a16="http://schemas.microsoft.com/office/drawing/2014/main" val="1412621903"/>
                    </a:ext>
                  </a:extLst>
                </a:gridCol>
                <a:gridCol w="1286852">
                  <a:extLst>
                    <a:ext uri="{9D8B030D-6E8A-4147-A177-3AD203B41FA5}">
                      <a16:colId xmlns:a16="http://schemas.microsoft.com/office/drawing/2014/main" val="507354374"/>
                    </a:ext>
                  </a:extLst>
                </a:gridCol>
              </a:tblGrid>
              <a:tr h="337672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HIRE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0409061"/>
                  </a:ext>
                </a:extLst>
              </a:tr>
              <a:tr h="337672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TCA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GB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CT1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CT2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CT3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CT4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CT5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607080"/>
                  </a:ext>
                </a:extLst>
              </a:tr>
              <a:tr h="337672">
                <a:tc vMerge="1"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CT1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**|.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|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530956"/>
                  </a:ext>
                </a:extLst>
              </a:tr>
              <a:tr h="337672">
                <a:tc vMerge="1"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CT2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.|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**|**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**|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**|***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605368"/>
                  </a:ext>
                </a:extLst>
              </a:tr>
              <a:tr h="337672">
                <a:tc vMerge="1"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CT3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.|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***|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***|***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|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***|**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***|***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142561"/>
                  </a:ext>
                </a:extLst>
              </a:tr>
              <a:tr h="337672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CT4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|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|***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616996"/>
                  </a:ext>
                </a:extLst>
              </a:tr>
              <a:tr h="337672">
                <a:tc vMerge="1">
                  <a:txBody>
                    <a:bodyPr/>
                    <a:lstStyle/>
                    <a:p>
                      <a:endParaRPr lang="en-GB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CT5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|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|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|***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210777"/>
                  </a:ext>
                </a:extLst>
              </a:tr>
              <a:tr h="337672">
                <a:tc vMerge="1"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CT6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**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|*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|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|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|*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88035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40476" y="5990507"/>
            <a:ext cx="4311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TCA predicting HIRE| HIRE predicting TCA</a:t>
            </a:r>
            <a:endParaRPr lang="en-GB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0  ‘***’  0.001  ‘**’  0.01 ‘*’  0.05 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‘.’ 0.1 </a:t>
            </a:r>
            <a:endParaRPr lang="en-GB" sz="3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1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263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Lora</vt:lpstr>
      <vt:lpstr>Times New Roman</vt:lpstr>
      <vt:lpstr>office theme</vt:lpstr>
      <vt:lpstr>Preliminary results using methods for cell-type specific EWAS</vt:lpstr>
      <vt:lpstr>PowerPoint Presentation</vt:lpstr>
      <vt:lpstr>PowerPoint Presentation</vt:lpstr>
      <vt:lpstr>Dataset</vt:lpstr>
      <vt:lpstr>Cell types</vt:lpstr>
      <vt:lpstr>Cell types: HIRE vs TCA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Suderman</cp:lastModifiedBy>
  <cp:revision>36</cp:revision>
  <dcterms:created xsi:type="dcterms:W3CDTF">2013-07-15T20:26:40Z</dcterms:created>
  <dcterms:modified xsi:type="dcterms:W3CDTF">2019-09-08T23:42:49Z</dcterms:modified>
</cp:coreProperties>
</file>