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1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and Imag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A903D7F4-2AD2-4C9C-9330-C03E0E70D3F1}"/>
              </a:ext>
            </a:extLst>
          </p:cNvPr>
          <p:cNvSpPr/>
          <p:nvPr userDrawn="1"/>
        </p:nvSpPr>
        <p:spPr>
          <a:xfrm>
            <a:off x="7611533" y="-4233"/>
            <a:ext cx="4580467" cy="6862233"/>
          </a:xfrm>
          <a:custGeom>
            <a:avLst/>
            <a:gdLst>
              <a:gd name="connsiteX0" fmla="*/ 0 w 3435350"/>
              <a:gd name="connsiteY0" fmla="*/ 0 h 5143500"/>
              <a:gd name="connsiteX1" fmla="*/ 3435350 w 3435350"/>
              <a:gd name="connsiteY1" fmla="*/ 0 h 5143500"/>
              <a:gd name="connsiteX2" fmla="*/ 3435350 w 3435350"/>
              <a:gd name="connsiteY2" fmla="*/ 5143500 h 5143500"/>
              <a:gd name="connsiteX3" fmla="*/ 0 w 3435350"/>
              <a:gd name="connsiteY3" fmla="*/ 5143500 h 5143500"/>
              <a:gd name="connsiteX4" fmla="*/ 0 w 3435350"/>
              <a:gd name="connsiteY4" fmla="*/ 0 h 5143500"/>
              <a:gd name="connsiteX0" fmla="*/ 1476375 w 3435350"/>
              <a:gd name="connsiteY0" fmla="*/ 0 h 5248275"/>
              <a:gd name="connsiteX1" fmla="*/ 3435350 w 3435350"/>
              <a:gd name="connsiteY1" fmla="*/ 104775 h 5248275"/>
              <a:gd name="connsiteX2" fmla="*/ 3435350 w 3435350"/>
              <a:gd name="connsiteY2" fmla="*/ 5248275 h 5248275"/>
              <a:gd name="connsiteX3" fmla="*/ 0 w 3435350"/>
              <a:gd name="connsiteY3" fmla="*/ 5248275 h 5248275"/>
              <a:gd name="connsiteX4" fmla="*/ 1476375 w 3435350"/>
              <a:gd name="connsiteY4" fmla="*/ 0 h 5248275"/>
              <a:gd name="connsiteX0" fmla="*/ 1190625 w 3435350"/>
              <a:gd name="connsiteY0" fmla="*/ 0 h 5162550"/>
              <a:gd name="connsiteX1" fmla="*/ 3435350 w 3435350"/>
              <a:gd name="connsiteY1" fmla="*/ 19050 h 5162550"/>
              <a:gd name="connsiteX2" fmla="*/ 3435350 w 3435350"/>
              <a:gd name="connsiteY2" fmla="*/ 5162550 h 5162550"/>
              <a:gd name="connsiteX3" fmla="*/ 0 w 3435350"/>
              <a:gd name="connsiteY3" fmla="*/ 5162550 h 5162550"/>
              <a:gd name="connsiteX4" fmla="*/ 1190625 w 3435350"/>
              <a:gd name="connsiteY4" fmla="*/ 0 h 5162550"/>
              <a:gd name="connsiteX0" fmla="*/ 11938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3800 w 3435350"/>
              <a:gd name="connsiteY4" fmla="*/ 0 h 5146675"/>
              <a:gd name="connsiteX0" fmla="*/ 1219200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219200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  <a:gd name="connsiteX0" fmla="*/ 1190625 w 3435350"/>
              <a:gd name="connsiteY0" fmla="*/ 0 h 5146675"/>
              <a:gd name="connsiteX1" fmla="*/ 3435350 w 3435350"/>
              <a:gd name="connsiteY1" fmla="*/ 3175 h 5146675"/>
              <a:gd name="connsiteX2" fmla="*/ 3435350 w 3435350"/>
              <a:gd name="connsiteY2" fmla="*/ 5146675 h 5146675"/>
              <a:gd name="connsiteX3" fmla="*/ 0 w 3435350"/>
              <a:gd name="connsiteY3" fmla="*/ 5146675 h 5146675"/>
              <a:gd name="connsiteX4" fmla="*/ 1190625 w 3435350"/>
              <a:gd name="connsiteY4" fmla="*/ 0 h 514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5350" h="5146675">
                <a:moveTo>
                  <a:pt x="1190625" y="0"/>
                </a:moveTo>
                <a:lnTo>
                  <a:pt x="3435350" y="3175"/>
                </a:lnTo>
                <a:lnTo>
                  <a:pt x="3435350" y="5146675"/>
                </a:lnTo>
                <a:lnTo>
                  <a:pt x="0" y="5146675"/>
                </a:lnTo>
                <a:lnTo>
                  <a:pt x="1190625" y="0"/>
                </a:lnTo>
                <a:close/>
              </a:path>
            </a:pathLst>
          </a:custGeom>
          <a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C485A-CFD1-4426-A587-FCC12D6AD237}" type="datetime1">
              <a:rPr lang="en-GB" smtClean="0"/>
              <a:pPr/>
              <a:t>17/02/2020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59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B51A47-E3B3-4704-9EFA-970F94A26DD0}"/>
              </a:ext>
            </a:extLst>
          </p:cNvPr>
          <p:cNvSpPr/>
          <p:nvPr userDrawn="1"/>
        </p:nvSpPr>
        <p:spPr>
          <a:xfrm>
            <a:off x="0" y="97536"/>
            <a:ext cx="12192000" cy="1590200"/>
          </a:xfrm>
          <a:prstGeom prst="rect">
            <a:avLst/>
          </a:prstGeom>
          <a:solidFill>
            <a:srgbClr val="A91F2E"/>
          </a:solidFill>
          <a:ln>
            <a:solidFill>
              <a:srgbClr val="A91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B2333-4531-4F49-98C7-71CE6B11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EE29-071E-4ED4-B0D5-046429DF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00" y="1825625"/>
            <a:ext cx="112032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529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ur (Insert Image)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8C1A-1BF5-4B59-AC3C-73632A8A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00" y="2131200"/>
            <a:ext cx="7012800" cy="1468800"/>
          </a:xfrm>
        </p:spPr>
        <p:txBody>
          <a:bodyPr anchor="b"/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9FAE3-5BF7-4965-9A39-4DF10150B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400" y="3602037"/>
            <a:ext cx="7012800" cy="1752000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2EC3-CD0E-4DAF-AFA9-AA5AC3F2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904E3C7-3434-41F6-8009-C52959A159FA}" type="datetime1">
              <a:rPr lang="en-GB" smtClean="0"/>
              <a:pPr/>
              <a:t>17/02/2020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6EE9-35CE-4EDE-8C2A-8C22D6E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E84B-B0A3-4B16-A256-83DF6969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58EBCF5-E0AC-439B-A35D-E3E7670649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76472" y="0"/>
            <a:ext cx="4615528" cy="6858477"/>
          </a:xfrm>
          <a:custGeom>
            <a:avLst/>
            <a:gdLst>
              <a:gd name="connsiteX0" fmla="*/ 0 w 3900487"/>
              <a:gd name="connsiteY0" fmla="*/ 5143500 h 5143500"/>
              <a:gd name="connsiteX1" fmla="*/ 975122 w 3900487"/>
              <a:gd name="connsiteY1" fmla="*/ 0 h 5143500"/>
              <a:gd name="connsiteX2" fmla="*/ 3900487 w 3900487"/>
              <a:gd name="connsiteY2" fmla="*/ 0 h 5143500"/>
              <a:gd name="connsiteX3" fmla="*/ 2925365 w 3900487"/>
              <a:gd name="connsiteY3" fmla="*/ 5143500 h 5143500"/>
              <a:gd name="connsiteX4" fmla="*/ 0 w 3900487"/>
              <a:gd name="connsiteY4" fmla="*/ 5143500 h 5143500"/>
              <a:gd name="connsiteX0" fmla="*/ 0 w 3900487"/>
              <a:gd name="connsiteY0" fmla="*/ 5143500 h 5149287"/>
              <a:gd name="connsiteX1" fmla="*/ 975122 w 3900487"/>
              <a:gd name="connsiteY1" fmla="*/ 0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900487"/>
              <a:gd name="connsiteY0" fmla="*/ 5143500 h 5149287"/>
              <a:gd name="connsiteX1" fmla="*/ 1652241 w 3900487"/>
              <a:gd name="connsiteY1" fmla="*/ 11575 h 5149287"/>
              <a:gd name="connsiteX2" fmla="*/ 3900487 w 3900487"/>
              <a:gd name="connsiteY2" fmla="*/ 0 h 5149287"/>
              <a:gd name="connsiteX3" fmla="*/ 3897639 w 3900487"/>
              <a:gd name="connsiteY3" fmla="*/ 5149287 h 5149287"/>
              <a:gd name="connsiteX4" fmla="*/ 0 w 3900487"/>
              <a:gd name="connsiteY4" fmla="*/ 5143500 h 5149287"/>
              <a:gd name="connsiteX0" fmla="*/ 0 w 3425925"/>
              <a:gd name="connsiteY0" fmla="*/ 5143500 h 5149287"/>
              <a:gd name="connsiteX1" fmla="*/ 1177679 w 3425925"/>
              <a:gd name="connsiteY1" fmla="*/ 11575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25925"/>
              <a:gd name="connsiteY0" fmla="*/ 5143500 h 5149287"/>
              <a:gd name="connsiteX1" fmla="*/ 1183466 w 3425925"/>
              <a:gd name="connsiteY1" fmla="*/ 1 h 5149287"/>
              <a:gd name="connsiteX2" fmla="*/ 3425925 w 3425925"/>
              <a:gd name="connsiteY2" fmla="*/ 0 h 5149287"/>
              <a:gd name="connsiteX3" fmla="*/ 3423077 w 3425925"/>
              <a:gd name="connsiteY3" fmla="*/ 5149287 h 5149287"/>
              <a:gd name="connsiteX4" fmla="*/ 0 w 3425925"/>
              <a:gd name="connsiteY4" fmla="*/ 5143500 h 5149287"/>
              <a:gd name="connsiteX0" fmla="*/ 0 w 3460649"/>
              <a:gd name="connsiteY0" fmla="*/ 5143500 h 5149287"/>
              <a:gd name="connsiteX1" fmla="*/ 1183466 w 3460649"/>
              <a:gd name="connsiteY1" fmla="*/ 1 h 5149287"/>
              <a:gd name="connsiteX2" fmla="*/ 3460649 w 3460649"/>
              <a:gd name="connsiteY2" fmla="*/ 0 h 5149287"/>
              <a:gd name="connsiteX3" fmla="*/ 3423077 w 3460649"/>
              <a:gd name="connsiteY3" fmla="*/ 5149287 h 5149287"/>
              <a:gd name="connsiteX4" fmla="*/ 0 w 3460649"/>
              <a:gd name="connsiteY4" fmla="*/ 5143500 h 5149287"/>
              <a:gd name="connsiteX0" fmla="*/ 0 w 3469436"/>
              <a:gd name="connsiteY0" fmla="*/ 5143500 h 5155075"/>
              <a:gd name="connsiteX1" fmla="*/ 1183466 w 3469436"/>
              <a:gd name="connsiteY1" fmla="*/ 1 h 5155075"/>
              <a:gd name="connsiteX2" fmla="*/ 3460649 w 3469436"/>
              <a:gd name="connsiteY2" fmla="*/ 0 h 5155075"/>
              <a:gd name="connsiteX3" fmla="*/ 3469376 w 3469436"/>
              <a:gd name="connsiteY3" fmla="*/ 5155075 h 5155075"/>
              <a:gd name="connsiteX4" fmla="*/ 0 w 3469436"/>
              <a:gd name="connsiteY4" fmla="*/ 5143500 h 5155075"/>
              <a:gd name="connsiteX0" fmla="*/ 0 w 3469436"/>
              <a:gd name="connsiteY0" fmla="*/ 5155434 h 5155434"/>
              <a:gd name="connsiteX1" fmla="*/ 1183466 w 3469436"/>
              <a:gd name="connsiteY1" fmla="*/ 1 h 5155434"/>
              <a:gd name="connsiteX2" fmla="*/ 3460649 w 3469436"/>
              <a:gd name="connsiteY2" fmla="*/ 0 h 5155434"/>
              <a:gd name="connsiteX3" fmla="*/ 3469376 w 3469436"/>
              <a:gd name="connsiteY3" fmla="*/ 5155075 h 5155434"/>
              <a:gd name="connsiteX4" fmla="*/ 0 w 3469436"/>
              <a:gd name="connsiteY4" fmla="*/ 5155434 h 515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9436" h="5155434">
                <a:moveTo>
                  <a:pt x="0" y="5155434"/>
                </a:moveTo>
                <a:lnTo>
                  <a:pt x="1183466" y="1"/>
                </a:lnTo>
                <a:lnTo>
                  <a:pt x="3460649" y="0"/>
                </a:lnTo>
                <a:cubicBezTo>
                  <a:pt x="3459700" y="1716429"/>
                  <a:pt x="3470325" y="3438646"/>
                  <a:pt x="3469376" y="5155075"/>
                </a:cubicBezTo>
                <a:lnTo>
                  <a:pt x="0" y="515543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0418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1EA1A3-4B84-40CA-958B-FA94F21715C6}"/>
              </a:ext>
            </a:extLst>
          </p:cNvPr>
          <p:cNvSpPr/>
          <p:nvPr userDrawn="1"/>
        </p:nvSpPr>
        <p:spPr>
          <a:xfrm>
            <a:off x="0" y="97536"/>
            <a:ext cx="12192000" cy="1590200"/>
          </a:xfrm>
          <a:prstGeom prst="rect">
            <a:avLst/>
          </a:prstGeom>
          <a:solidFill>
            <a:srgbClr val="A91F2E"/>
          </a:solidFill>
          <a:ln>
            <a:solidFill>
              <a:srgbClr val="A91F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49E27-7CDD-4911-B193-EF1903B1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9B5-91E3-4F4C-A589-6C6C950D6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4400" y="1825625"/>
            <a:ext cx="55254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53E6F-F562-4865-866C-DA32BD244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25400" cy="427850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61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8094-F9A4-D145-BA58-5B7035A4C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DD1CF-AE22-5F45-8621-82C0AE343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7049-F653-754B-B725-3E8752CC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EA51-7FC3-9141-9D0C-B47C1CD1DF00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5C9E6-6332-614B-8076-32FA17B1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1BF2-6C71-A241-8290-BE79D8F2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7E6FE-20BB-3448-9E34-81D49582CE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9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C7EFF-4B85-47B4-9AEE-BAC2AEA4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00" y="365125"/>
            <a:ext cx="11203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355A-FC37-40C1-881B-11D9A87A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400" y="1825626"/>
            <a:ext cx="11203200" cy="3859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79F3-7BFD-4B2B-9937-D0CB01C01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4400" y="5814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D2579E-D2B3-420A-972D-0CF396453095}" type="datetime1">
              <a:rPr lang="en-GB" smtClean="0"/>
              <a:pPr/>
              <a:t>17/02/2020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257-02C6-4B88-B728-A31860AD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54400" y="5814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B7CE-A778-4036-BB74-3EFF1FE74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169" y="6362235"/>
            <a:ext cx="7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7DE1CF8-1877-4310-8670-A269E8016C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34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6" r:id="rId3"/>
    <p:sldLayoutId id="2147483668" r:id="rId4"/>
    <p:sldLayoutId id="2147483688" r:id="rId5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0" kern="1200">
          <a:solidFill>
            <a:schemeClr val="tx1"/>
          </a:solidFill>
          <a:latin typeface="Sanchez Regular" panose="02000000000000000000" pitchFamily="50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SzPct val="85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SzPct val="85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battram/how_to_write_a_scrip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Gwen’s and Tom’s simple guide to writing a 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Gwen Fernandes, Thomas Battram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Make your code easy to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2 big points here:</a:t>
            </a:r>
          </a:p>
          <a:p>
            <a:pPr lvl="1">
              <a:buAutoNum type="arabicPeriod"/>
            </a:pPr>
            <a:r>
              <a:rPr dirty="0"/>
              <a:t>Use a consistent style when writing code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a_var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 err="1">
                <a:latin typeface="Courier"/>
              </a:rPr>
              <a:t>a.var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 err="1">
                <a:latin typeface="Courier"/>
              </a:rPr>
              <a:t>aVar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sz="1800" dirty="0">
                <a:latin typeface="Courier"/>
              </a:rPr>
              <a:t>)</a:t>
            </a:r>
          </a:p>
          <a:p>
            <a:pPr marL="0" lvl="0" indent="0">
              <a:buNone/>
            </a:pPr>
            <a:endParaRPr sz="1800" dirty="0">
              <a:latin typeface="Courier"/>
            </a:endParaRPr>
          </a:p>
          <a:p>
            <a:pPr marL="457189" lvl="1" indent="0">
              <a:buNone/>
            </a:pPr>
            <a:r>
              <a:rPr lang="en-GB" dirty="0"/>
              <a:t>2. </a:t>
            </a:r>
            <a:r>
              <a:rPr dirty="0"/>
              <a:t>Use spaces appropriately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x &lt;-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51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124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60386920-142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4124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x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51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124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60386920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142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4124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x  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     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   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    ,  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51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124</a:t>
            </a:r>
            <a:r>
              <a:rPr sz="1800" dirty="0">
                <a:latin typeface="Courier"/>
              </a:rPr>
              <a:t>    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60386920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   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142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4124</a:t>
            </a:r>
            <a:r>
              <a:rPr sz="1800" dirty="0">
                <a:latin typeface="Courier"/>
              </a:rPr>
              <a:t>)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Saving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It’s important to save scripts as you go and you can always come back to them and send them to other people.</a:t>
            </a:r>
          </a:p>
          <a:p>
            <a:pPr marL="0" lvl="0" indent="0">
              <a:buNone/>
            </a:pPr>
            <a:r>
              <a:t>To save the script you can just press the save button in RStudio or press ctrl + S (or cmd + S for Macs).</a:t>
            </a:r>
          </a:p>
          <a:p>
            <a:pPr marL="0" lvl="0" indent="0">
              <a:buNone/>
            </a:pPr>
            <a:r>
              <a:t>Give the script a good name and save it regularly!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3 questions to think about before writing a script:</a:t>
            </a:r>
          </a:p>
          <a:p>
            <a:pPr lvl="1">
              <a:buAutoNum type="arabicPeriod"/>
            </a:pPr>
            <a:r>
              <a:t>Why am I writing this script?</a:t>
            </a:r>
          </a:p>
          <a:p>
            <a:pPr lvl="1">
              <a:buAutoNum type="arabicPeriod"/>
            </a:pPr>
            <a:r>
              <a:t>What do I need to write this script?</a:t>
            </a:r>
          </a:p>
          <a:p>
            <a:pPr lvl="1">
              <a:buAutoNum type="arabicPeriod"/>
            </a:pPr>
            <a:r>
              <a:t>How am I going to write this script?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Comment your code a lot</a:t>
            </a:r>
          </a:p>
          <a:p>
            <a:pPr lvl="1"/>
            <a:r>
              <a:t>Make your code easy to read</a:t>
            </a:r>
          </a:p>
          <a:p>
            <a:pPr lvl="1"/>
            <a:r>
              <a:t>Save your scripts regularly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Slides and markdown script is available here: </a:t>
            </a:r>
            <a:r>
              <a:rPr dirty="0">
                <a:hlinkClick r:id="rId2"/>
              </a:rPr>
              <a:t>https://github.com/thomasbattram/how_to_write_a_script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Commenting your scripts</a:t>
            </a:r>
          </a:p>
          <a:p>
            <a:pPr lvl="1"/>
            <a:r>
              <a:t>What to think about before starting to script</a:t>
            </a:r>
          </a:p>
          <a:p>
            <a:pPr lvl="1"/>
            <a:r>
              <a:t>How the top of your script should look</a:t>
            </a:r>
          </a:p>
          <a:p>
            <a:pPr lvl="1"/>
            <a:r>
              <a:t>Making your code easier to read</a:t>
            </a:r>
          </a:p>
          <a:p>
            <a:pPr lvl="1"/>
            <a:r>
              <a:t>Saving your scripts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dirty="0"/>
              <a:t>Code with a # before it does not get run</a:t>
            </a:r>
          </a:p>
          <a:p>
            <a:pPr lvl="1"/>
            <a:r>
              <a:rPr dirty="0"/>
              <a:t>This is useful for making your scripts much easier to read!</a:t>
            </a:r>
          </a:p>
          <a:p>
            <a:pPr lvl="1"/>
            <a:r>
              <a:rPr dirty="0"/>
              <a:t>Comment on WHY and WHAT (to start with)</a:t>
            </a:r>
          </a:p>
          <a:p>
            <a:pPr lvl="2"/>
            <a:r>
              <a:rPr dirty="0"/>
              <a:t>Start with many comments!!! Also, use comments to split up the script to make it clearer e.g.</a:t>
            </a:r>
          </a:p>
          <a:p>
            <a:pPr marL="12700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Part A of script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>
              <a:rPr dirty="0"/>
            </a:b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comment</a:t>
            </a:r>
            <a:br>
              <a:rPr dirty="0"/>
            </a:br>
            <a:r>
              <a:rPr sz="1800" dirty="0" err="1">
                <a:latin typeface="Courier"/>
              </a:rPr>
              <a:t>some_code</a:t>
            </a:r>
            <a:br>
              <a:rPr dirty="0"/>
            </a:b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comment</a:t>
            </a:r>
            <a:br>
              <a:rPr dirty="0"/>
            </a:br>
            <a:r>
              <a:rPr sz="1800" dirty="0" err="1">
                <a:latin typeface="Courier"/>
              </a:rPr>
              <a:t>more_code</a:t>
            </a:r>
            <a:br>
              <a:rPr dirty="0"/>
            </a:b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Part B of script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------------------------------------------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3 steps before starting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Why am I writing this script?</a:t>
            </a:r>
          </a:p>
          <a:p>
            <a:pPr lvl="1">
              <a:buAutoNum type="arabicPeriod"/>
            </a:pPr>
            <a:r>
              <a:t>What do I need to write this script?</a:t>
            </a:r>
          </a:p>
          <a:p>
            <a:pPr lvl="1">
              <a:buAutoNum type="arabicPeriod"/>
            </a:pPr>
            <a:r>
              <a:t>How am I going to write this script?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1: Why am I writing this 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Think about it and write it down!!!</a:t>
            </a:r>
          </a:p>
          <a:p>
            <a:pPr lvl="1"/>
            <a:r>
              <a:t>e.g. clean a dataset, assess association between x and y</a:t>
            </a:r>
          </a:p>
          <a:p>
            <a:pPr lvl="1"/>
            <a:r>
              <a:t>Give the script a good name, write a descriptive title + add a couple of lines that describe the purpose of the script</a:t>
            </a:r>
          </a:p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Generating pack years in ALSPAC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This script extracts smoking variables from the mothers within ALSPAC and uses this to generate pack years. Authors: Thomas Battram, Gwen Fernandes. Date: 2020/02/15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2: What do I need to write this 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Datasets!</a:t>
            </a:r>
          </a:p>
          <a:p>
            <a:pPr lvl="1"/>
            <a:r>
              <a:t>Using only base R can make things difficult… Packages!</a:t>
            </a:r>
          </a:p>
          <a:p>
            <a:pPr lvl="1"/>
            <a:r>
              <a:t>Packages are made by others and are there to make your life easier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For example, reading data into R can be tricky depending on how the data is stored, but packages can make this easier!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into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Depending on what form the data is in, you have to use different functions to read in the data. Data you get may be in:</a:t>
            </a:r>
          </a:p>
          <a:p>
            <a:pPr lvl="1"/>
            <a:r>
              <a:rPr dirty="0"/>
              <a:t>excel spreadsheets</a:t>
            </a:r>
          </a:p>
          <a:p>
            <a:pPr lvl="1"/>
            <a:r>
              <a:rPr dirty="0"/>
              <a:t>comma </a:t>
            </a:r>
            <a:r>
              <a:rPr dirty="0" err="1"/>
              <a:t>seperated</a:t>
            </a:r>
            <a:r>
              <a:rPr dirty="0"/>
              <a:t> value (csv) files</a:t>
            </a:r>
          </a:p>
          <a:p>
            <a:pPr lvl="1"/>
            <a:r>
              <a:rPr dirty="0"/>
              <a:t>text separated value (</a:t>
            </a:r>
            <a:r>
              <a:rPr dirty="0" err="1"/>
              <a:t>tsv</a:t>
            </a:r>
            <a:r>
              <a:rPr dirty="0"/>
              <a:t>) files</a:t>
            </a:r>
          </a:p>
          <a:p>
            <a:pPr lvl="1"/>
            <a:r>
              <a:rPr dirty="0" err="1"/>
              <a:t>spss</a:t>
            </a:r>
            <a:r>
              <a:rPr dirty="0"/>
              <a:t> files</a:t>
            </a:r>
          </a:p>
          <a:p>
            <a:pPr lvl="1"/>
            <a:r>
              <a:rPr dirty="0" err="1"/>
              <a:t>stata</a:t>
            </a:r>
            <a:r>
              <a:rPr dirty="0"/>
              <a:t> files</a:t>
            </a:r>
          </a:p>
          <a:p>
            <a:pPr lvl="1"/>
            <a:r>
              <a:rPr dirty="0"/>
              <a:t>images (e.g. .</a:t>
            </a:r>
            <a:r>
              <a:rPr dirty="0" err="1"/>
              <a:t>png</a:t>
            </a:r>
            <a:r>
              <a:rPr dirty="0"/>
              <a:t> files)</a:t>
            </a:r>
          </a:p>
          <a:p>
            <a:pPr marL="0" lvl="0" indent="0">
              <a:buNone/>
            </a:pPr>
            <a:r>
              <a:rPr dirty="0"/>
              <a:t>These need different functions to read them in, some of which are only available with certain packages.</a:t>
            </a:r>
          </a:p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(haven)</a:t>
            </a:r>
            <a:br>
              <a:rPr dirty="0"/>
            </a:br>
            <a:r>
              <a:rPr sz="1800" dirty="0">
                <a:latin typeface="Courier"/>
              </a:rPr>
              <a:t>df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read_dta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my_data.dta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</a:t>
            </a:r>
            <a:r>
              <a:rPr lang="en-GB" sz="1800" dirty="0">
                <a:latin typeface="Courier"/>
              </a:rPr>
              <a:t> </a:t>
            </a: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3: How am I going to write this 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As you have thought about why you’re writing the script and what you need this should be easy! </a:t>
            </a:r>
          </a:p>
          <a:p>
            <a:pPr lvl="1"/>
            <a:r>
              <a:rPr dirty="0"/>
              <a:t>Write out each step</a:t>
            </a:r>
          </a:p>
          <a:p>
            <a:pPr marL="1270000" lvl="0" indent="0">
              <a:buNone/>
            </a:pPr>
            <a:r>
              <a:rPr sz="1600" i="1" dirty="0">
                <a:solidFill>
                  <a:srgbClr val="60A0B0"/>
                </a:solidFill>
                <a:latin typeface="Courier"/>
              </a:rPr>
              <a:t># structure of the script:</a:t>
            </a:r>
            <a:br>
              <a:rPr sz="2400" dirty="0"/>
            </a:br>
            <a:r>
              <a:rPr sz="1600" i="1" dirty="0">
                <a:solidFill>
                  <a:srgbClr val="60A0B0"/>
                </a:solidFill>
                <a:latin typeface="Courier"/>
              </a:rPr>
              <a:t># 1. Extract the smoking variables</a:t>
            </a:r>
            <a:br>
              <a:rPr sz="2400" dirty="0"/>
            </a:br>
            <a:r>
              <a:rPr sz="1600" i="1" dirty="0">
                <a:solidFill>
                  <a:srgbClr val="60A0B0"/>
                </a:solidFill>
                <a:latin typeface="Courier"/>
              </a:rPr>
              <a:t># 2. Exclude </a:t>
            </a:r>
            <a:r>
              <a:rPr sz="1600" i="1" dirty="0" err="1">
                <a:solidFill>
                  <a:srgbClr val="60A0B0"/>
                </a:solidFill>
                <a:latin typeface="Courier"/>
              </a:rPr>
              <a:t>indiviauls</a:t>
            </a:r>
            <a:r>
              <a:rPr sz="1600" i="1" dirty="0">
                <a:solidFill>
                  <a:srgbClr val="60A0B0"/>
                </a:solidFill>
                <a:latin typeface="Courier"/>
              </a:rPr>
              <a:t> with withdrawn consent and too much missing data</a:t>
            </a:r>
            <a:br>
              <a:rPr sz="2400" dirty="0"/>
            </a:br>
            <a:r>
              <a:rPr sz="1600" i="1" dirty="0">
                <a:solidFill>
                  <a:srgbClr val="60A0B0"/>
                </a:solidFill>
                <a:latin typeface="Courier"/>
              </a:rPr>
              <a:t># 3. Generate pack years variable </a:t>
            </a:r>
            <a:br>
              <a:rPr sz="2400" dirty="0"/>
            </a:br>
            <a:r>
              <a:rPr sz="1600" i="1" dirty="0">
                <a:solidFill>
                  <a:srgbClr val="60A0B0"/>
                </a:solidFill>
                <a:latin typeface="Courier"/>
              </a:rPr>
              <a:t># 4. Check for outliers</a:t>
            </a:r>
            <a:br>
              <a:rPr sz="2400" dirty="0"/>
            </a:br>
            <a:r>
              <a:rPr sz="1600" i="1" dirty="0">
                <a:solidFill>
                  <a:srgbClr val="60A0B0"/>
                </a:solidFill>
                <a:latin typeface="Courier"/>
              </a:rPr>
              <a:t># 5. Write out a table with identifiers and pack years variables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Top of the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2700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Generating pack years in ALSPAC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------------------------------------------</a:t>
            </a:r>
            <a:br>
              <a:rPr dirty="0"/>
            </a:b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This script extracts smoking variables from the mothers within ALSPAC and uses this to generate pack years. Authors: Thomas Battram, Gwen Fernandes. Date: 2020/02/15</a:t>
            </a:r>
            <a:br>
              <a:rPr dirty="0"/>
            </a:b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load packages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library</a:t>
            </a:r>
            <a:r>
              <a:rPr sz="1800" dirty="0">
                <a:latin typeface="Courier"/>
              </a:rPr>
              <a:t>(haven)</a:t>
            </a:r>
            <a:br>
              <a:rPr dirty="0"/>
            </a:b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read in data</a:t>
            </a:r>
            <a:br>
              <a:rPr dirty="0"/>
            </a:br>
            <a:r>
              <a:rPr sz="1800" dirty="0">
                <a:latin typeface="Courier"/>
              </a:rPr>
              <a:t>df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read_dta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my_data.dta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structure of the script: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1. Extract the smoking variables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2. Exclude individuals with withdrawn consent and too much missing data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3. Generate pack years variable 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4. Check for outliers</a:t>
            </a: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5. Write out a table with identifiers and pack years 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versity of Bristol (Main URL)">
  <a:themeElements>
    <a:clrScheme name="University of Bristol">
      <a:dk1>
        <a:sysClr val="windowText" lastClr="000000"/>
      </a:dk1>
      <a:lt1>
        <a:sysClr val="window" lastClr="FFFFFF"/>
      </a:lt1>
      <a:dk2>
        <a:srgbClr val="AB1F2D"/>
      </a:dk2>
      <a:lt2>
        <a:srgbClr val="E3E6E5"/>
      </a:lt2>
      <a:accent1>
        <a:srgbClr val="00C0B5"/>
      </a:accent1>
      <a:accent2>
        <a:srgbClr val="0CC6DE"/>
      </a:accent2>
      <a:accent3>
        <a:srgbClr val="EE7219"/>
      </a:accent3>
      <a:accent4>
        <a:srgbClr val="9278D1"/>
      </a:accent4>
      <a:accent5>
        <a:srgbClr val="E0249A"/>
      </a:accent5>
      <a:accent6>
        <a:srgbClr val="BED600"/>
      </a:accent6>
      <a:hlink>
        <a:srgbClr val="0563C1"/>
      </a:hlink>
      <a:folHlink>
        <a:srgbClr val="954F72"/>
      </a:folHlink>
    </a:clrScheme>
    <a:fontScheme name="University of Bristol">
      <a:majorFont>
        <a:latin typeface="Sanchez Regular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3881411C-82BA-43E8-8995-D58F16B55732}" vid="{17BFEF76-966F-44E9-A8B0-857A579F992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Microsoft Macintosh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Courier</vt:lpstr>
      <vt:lpstr>Courier New</vt:lpstr>
      <vt:lpstr>Sanchez Regular</vt:lpstr>
      <vt:lpstr>Wingdings</vt:lpstr>
      <vt:lpstr>University of Bristol (Main URL)</vt:lpstr>
      <vt:lpstr>Gwen’s and Tom’s simple guide to writing a script</vt:lpstr>
      <vt:lpstr>Outline</vt:lpstr>
      <vt:lpstr>Commenting</vt:lpstr>
      <vt:lpstr>3 steps before starting</vt:lpstr>
      <vt:lpstr>Step 1: Why am I writing this script?</vt:lpstr>
      <vt:lpstr>Step 2: What do I need to write this script?</vt:lpstr>
      <vt:lpstr>Reading data into R</vt:lpstr>
      <vt:lpstr>Step 3: How am I going to write this script?</vt:lpstr>
      <vt:lpstr>Top of the script</vt:lpstr>
      <vt:lpstr>Make your code easy to read</vt:lpstr>
      <vt:lpstr>Saving scripts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Courier New</vt:lpstr>
      <vt:lpstr>Sanchez Regular</vt:lpstr>
      <vt:lpstr>Wingdings</vt:lpstr>
      <vt:lpstr>University of Bristol (Main URL)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Gwen’s and Tom’s simple guide to writing a script</dc:title>
  <dc:creator>Gwen Fernandes, Thomas Battram</dc:creator>
  <cp:keywords/>
  <cp:lastModifiedBy>Tom Battram</cp:lastModifiedBy>
  <cp:revision>1</cp:revision>
  <dcterms:created xsi:type="dcterms:W3CDTF">2020-02-17T18:29:14Z</dcterms:created>
  <dcterms:modified xsi:type="dcterms:W3CDTF">2020-02-17T18:32:46Z</dcterms:modified>
</cp:coreProperties>
</file>