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1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ur and Imag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A903D7F4-2AD2-4C9C-9330-C03E0E70D3F1}"/>
              </a:ext>
            </a:extLst>
          </p:cNvPr>
          <p:cNvSpPr/>
          <p:nvPr userDrawn="1"/>
        </p:nvSpPr>
        <p:spPr>
          <a:xfrm>
            <a:off x="7611533" y="-4233"/>
            <a:ext cx="4580467" cy="6862233"/>
          </a:xfrm>
          <a:custGeom>
            <a:avLst/>
            <a:gdLst>
              <a:gd name="connsiteX0" fmla="*/ 0 w 3435350"/>
              <a:gd name="connsiteY0" fmla="*/ 0 h 5143500"/>
              <a:gd name="connsiteX1" fmla="*/ 3435350 w 3435350"/>
              <a:gd name="connsiteY1" fmla="*/ 0 h 5143500"/>
              <a:gd name="connsiteX2" fmla="*/ 3435350 w 3435350"/>
              <a:gd name="connsiteY2" fmla="*/ 5143500 h 5143500"/>
              <a:gd name="connsiteX3" fmla="*/ 0 w 3435350"/>
              <a:gd name="connsiteY3" fmla="*/ 5143500 h 5143500"/>
              <a:gd name="connsiteX4" fmla="*/ 0 w 3435350"/>
              <a:gd name="connsiteY4" fmla="*/ 0 h 5143500"/>
              <a:gd name="connsiteX0" fmla="*/ 1476375 w 3435350"/>
              <a:gd name="connsiteY0" fmla="*/ 0 h 5248275"/>
              <a:gd name="connsiteX1" fmla="*/ 3435350 w 3435350"/>
              <a:gd name="connsiteY1" fmla="*/ 104775 h 5248275"/>
              <a:gd name="connsiteX2" fmla="*/ 3435350 w 3435350"/>
              <a:gd name="connsiteY2" fmla="*/ 5248275 h 5248275"/>
              <a:gd name="connsiteX3" fmla="*/ 0 w 3435350"/>
              <a:gd name="connsiteY3" fmla="*/ 5248275 h 5248275"/>
              <a:gd name="connsiteX4" fmla="*/ 1476375 w 3435350"/>
              <a:gd name="connsiteY4" fmla="*/ 0 h 5248275"/>
              <a:gd name="connsiteX0" fmla="*/ 1190625 w 3435350"/>
              <a:gd name="connsiteY0" fmla="*/ 0 h 5162550"/>
              <a:gd name="connsiteX1" fmla="*/ 3435350 w 3435350"/>
              <a:gd name="connsiteY1" fmla="*/ 19050 h 5162550"/>
              <a:gd name="connsiteX2" fmla="*/ 3435350 w 3435350"/>
              <a:gd name="connsiteY2" fmla="*/ 5162550 h 5162550"/>
              <a:gd name="connsiteX3" fmla="*/ 0 w 3435350"/>
              <a:gd name="connsiteY3" fmla="*/ 5162550 h 5162550"/>
              <a:gd name="connsiteX4" fmla="*/ 1190625 w 3435350"/>
              <a:gd name="connsiteY4" fmla="*/ 0 h 5162550"/>
              <a:gd name="connsiteX0" fmla="*/ 11938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3800 w 3435350"/>
              <a:gd name="connsiteY4" fmla="*/ 0 h 5146675"/>
              <a:gd name="connsiteX0" fmla="*/ 12192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219200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5350" h="5146675">
                <a:moveTo>
                  <a:pt x="1190625" y="0"/>
                </a:moveTo>
                <a:lnTo>
                  <a:pt x="3435350" y="3175"/>
                </a:lnTo>
                <a:lnTo>
                  <a:pt x="3435350" y="5146675"/>
                </a:lnTo>
                <a:lnTo>
                  <a:pt x="0" y="5146675"/>
                </a:lnTo>
                <a:lnTo>
                  <a:pt x="1190625" y="0"/>
                </a:lnTo>
                <a:close/>
              </a:path>
            </a:pathLst>
          </a:custGeom>
          <a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400" y="2131200"/>
            <a:ext cx="7012800" cy="1468800"/>
          </a:xfrm>
        </p:spPr>
        <p:txBody>
          <a:bodyPr anchor="b"/>
          <a:lstStyle>
            <a:lvl1pPr algn="l">
              <a:defRPr sz="58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400" y="3602037"/>
            <a:ext cx="7012800" cy="1752000"/>
          </a:xfrm>
        </p:spPr>
        <p:txBody>
          <a:bodyPr>
            <a:normAutofit/>
          </a:bodyPr>
          <a:lstStyle>
            <a:lvl1pPr marL="0" indent="0" algn="l">
              <a:buNone/>
              <a:defRPr sz="2667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2C485A-CFD1-4426-A587-FCC12D6AD237}" type="datetime1">
              <a:rPr lang="en-GB" smtClean="0"/>
              <a:pPr/>
              <a:t>07/10/2020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DE1CF8-1877-4310-8670-A269E8016C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459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1B51A47-E3B3-4704-9EFA-970F94A26DD0}"/>
              </a:ext>
            </a:extLst>
          </p:cNvPr>
          <p:cNvSpPr/>
          <p:nvPr userDrawn="1"/>
        </p:nvSpPr>
        <p:spPr>
          <a:xfrm>
            <a:off x="0" y="97536"/>
            <a:ext cx="12192000" cy="1590200"/>
          </a:xfrm>
          <a:prstGeom prst="rect">
            <a:avLst/>
          </a:prstGeom>
          <a:solidFill>
            <a:srgbClr val="A91F2E"/>
          </a:solidFill>
          <a:ln>
            <a:solidFill>
              <a:srgbClr val="A91F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00" y="1825625"/>
            <a:ext cx="11203200" cy="4278503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667"/>
            </a:lvl2pPr>
            <a:lvl3pPr>
              <a:defRPr sz="2667"/>
            </a:lvl3pPr>
            <a:lvl4pPr>
              <a:defRPr sz="2667"/>
            </a:lvl4pPr>
            <a:lvl5pPr>
              <a:defRPr sz="2667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5298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ur (Insert Image)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400" y="2131200"/>
            <a:ext cx="7012800" cy="1468800"/>
          </a:xfrm>
        </p:spPr>
        <p:txBody>
          <a:bodyPr anchor="b"/>
          <a:lstStyle>
            <a:lvl1pPr algn="l">
              <a:defRPr sz="58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400" y="3602037"/>
            <a:ext cx="7012800" cy="1752000"/>
          </a:xfrm>
        </p:spPr>
        <p:txBody>
          <a:bodyPr>
            <a:normAutofit/>
          </a:bodyPr>
          <a:lstStyle>
            <a:lvl1pPr marL="0" indent="0" algn="l">
              <a:buNone/>
              <a:defRPr sz="2667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04E3C7-3434-41F6-8009-C52959A159FA}" type="datetime1">
              <a:rPr lang="en-GB" smtClean="0"/>
              <a:pPr/>
              <a:t>07/10/2020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DE1CF8-1877-4310-8670-A269E8016C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558EBCF5-E0AC-439B-A35D-E3E7670649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76472" y="0"/>
            <a:ext cx="4615528" cy="6858477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" fmla="*/ 0 w 3900487"/>
              <a:gd name="connsiteY0" fmla="*/ 5143500 h 5149287"/>
              <a:gd name="connsiteX1" fmla="*/ 975122 w 3900487"/>
              <a:gd name="connsiteY1" fmla="*/ 0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900487"/>
              <a:gd name="connsiteY0" fmla="*/ 5143500 h 5149287"/>
              <a:gd name="connsiteX1" fmla="*/ 1652241 w 3900487"/>
              <a:gd name="connsiteY1" fmla="*/ 11575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425925"/>
              <a:gd name="connsiteY0" fmla="*/ 5143500 h 5149287"/>
              <a:gd name="connsiteX1" fmla="*/ 1177679 w 3425925"/>
              <a:gd name="connsiteY1" fmla="*/ 11575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25925"/>
              <a:gd name="connsiteY0" fmla="*/ 5143500 h 5149287"/>
              <a:gd name="connsiteX1" fmla="*/ 1183466 w 3425925"/>
              <a:gd name="connsiteY1" fmla="*/ 1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60649"/>
              <a:gd name="connsiteY0" fmla="*/ 5143500 h 5149287"/>
              <a:gd name="connsiteX1" fmla="*/ 1183466 w 3460649"/>
              <a:gd name="connsiteY1" fmla="*/ 1 h 5149287"/>
              <a:gd name="connsiteX2" fmla="*/ 3460649 w 3460649"/>
              <a:gd name="connsiteY2" fmla="*/ 0 h 5149287"/>
              <a:gd name="connsiteX3" fmla="*/ 3423077 w 3460649"/>
              <a:gd name="connsiteY3" fmla="*/ 5149287 h 5149287"/>
              <a:gd name="connsiteX4" fmla="*/ 0 w 3460649"/>
              <a:gd name="connsiteY4" fmla="*/ 5143500 h 5149287"/>
              <a:gd name="connsiteX0" fmla="*/ 0 w 3469436"/>
              <a:gd name="connsiteY0" fmla="*/ 5143500 h 5155075"/>
              <a:gd name="connsiteX1" fmla="*/ 1183466 w 3469436"/>
              <a:gd name="connsiteY1" fmla="*/ 1 h 5155075"/>
              <a:gd name="connsiteX2" fmla="*/ 3460649 w 3469436"/>
              <a:gd name="connsiteY2" fmla="*/ 0 h 5155075"/>
              <a:gd name="connsiteX3" fmla="*/ 3469376 w 3469436"/>
              <a:gd name="connsiteY3" fmla="*/ 5155075 h 5155075"/>
              <a:gd name="connsiteX4" fmla="*/ 0 w 3469436"/>
              <a:gd name="connsiteY4" fmla="*/ 5143500 h 5155075"/>
              <a:gd name="connsiteX0" fmla="*/ 0 w 3469436"/>
              <a:gd name="connsiteY0" fmla="*/ 5155434 h 5155434"/>
              <a:gd name="connsiteX1" fmla="*/ 1183466 w 3469436"/>
              <a:gd name="connsiteY1" fmla="*/ 1 h 5155434"/>
              <a:gd name="connsiteX2" fmla="*/ 3460649 w 3469436"/>
              <a:gd name="connsiteY2" fmla="*/ 0 h 5155434"/>
              <a:gd name="connsiteX3" fmla="*/ 3469376 w 3469436"/>
              <a:gd name="connsiteY3" fmla="*/ 5155075 h 5155434"/>
              <a:gd name="connsiteX4" fmla="*/ 0 w 3469436"/>
              <a:gd name="connsiteY4" fmla="*/ 5155434 h 515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36" h="5155434">
                <a:moveTo>
                  <a:pt x="0" y="5155434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55434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04186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71EA1A3-4B84-40CA-958B-FA94F21715C6}"/>
              </a:ext>
            </a:extLst>
          </p:cNvPr>
          <p:cNvSpPr/>
          <p:nvPr userDrawn="1"/>
        </p:nvSpPr>
        <p:spPr>
          <a:xfrm>
            <a:off x="0" y="97536"/>
            <a:ext cx="12192000" cy="1590200"/>
          </a:xfrm>
          <a:prstGeom prst="rect">
            <a:avLst/>
          </a:prstGeom>
          <a:solidFill>
            <a:srgbClr val="A91F2E"/>
          </a:solidFill>
          <a:ln>
            <a:solidFill>
              <a:srgbClr val="A91F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349E27-7CDD-4911-B193-EF1903B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9B5-91E3-4F4C-A589-6C6C950D6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4400" y="1825625"/>
            <a:ext cx="5525400" cy="4278503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667"/>
            </a:lvl2pPr>
            <a:lvl3pPr>
              <a:defRPr sz="2667"/>
            </a:lvl3pPr>
            <a:lvl4pPr>
              <a:defRPr sz="2667"/>
            </a:lvl4pPr>
            <a:lvl5pPr>
              <a:defRPr sz="2667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53E6F-F562-4865-866C-DA32BD244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525400" cy="4278503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667"/>
            </a:lvl2pPr>
            <a:lvl3pPr>
              <a:defRPr sz="2667"/>
            </a:lvl3pPr>
            <a:lvl4pPr>
              <a:defRPr sz="2667"/>
            </a:lvl4pPr>
            <a:lvl5pPr>
              <a:defRPr sz="2667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4614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F8094-F9A4-D145-BA58-5B7035A4C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DD1CF-AE22-5F45-8621-82C0AE343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97049-F653-754B-B725-3E8752CC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1EA51-7FC3-9141-9D0C-B47C1CD1DF00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5C9E6-6332-614B-8076-32FA17B1F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C1BF2-6C71-A241-8290-BE79D8F23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E6FE-20BB-3448-9E34-81D49582CE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595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C7EFF-4B85-47B4-9AEE-BAC2AEA4E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E355A-FC37-40C1-881B-11D9A87A1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4400" y="1825626"/>
            <a:ext cx="11203200" cy="3859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C79F3-7BFD-4B2B-9937-D0CB01C01D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4400" y="58147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D2579E-D2B3-420A-972D-0CF396453095}" type="datetime1">
              <a:rPr lang="en-GB" smtClean="0"/>
              <a:pPr/>
              <a:t>07/10/2020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0D257-02C6-4B88-B728-A31860AD3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954400" y="58147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1B7CE-A778-4036-BB74-3EFF1FE74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2169" y="6362235"/>
            <a:ext cx="72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7DE1CF8-1877-4310-8670-A269E8016C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934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2" r:id="rId2"/>
    <p:sldLayoutId id="2147483666" r:id="rId3"/>
    <p:sldLayoutId id="2147483668" r:id="rId4"/>
    <p:sldLayoutId id="2147483688" r:id="rId5"/>
  </p:sldLayoutIdLs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267" b="0" kern="1200">
          <a:solidFill>
            <a:schemeClr val="tx1"/>
          </a:solidFill>
          <a:latin typeface="Sanchez Regular" panose="02000000000000000000" pitchFamily="50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SzPct val="85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SzPct val="85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omasbattram/how_to_write_a_script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uides.github.com/activities/hello-world/" TargetMode="External"/><Relationship Id="rId4" Type="http://schemas.openxmlformats.org/officeDocument/2006/relationships/hyperlink" Target="https://guides.github.com/introduction/git-handbook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omasbattram/how_to_write_a_script/blob/master/scripts/bad_script.R" TargetMode="External"/><Relationship Id="rId2" Type="http://schemas.openxmlformats.org/officeDocument/2006/relationships/hyperlink" Target="https://github.com/thomasbattram/how_to_write_a_script/blob/master/scripts/good_script.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400" y="2521563"/>
            <a:ext cx="7012800" cy="146880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Gwen’s and Tom’s simple guide to writing a 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400" y="3602037"/>
            <a:ext cx="7012800" cy="175200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Gwen Fernandes, Thomas Battram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marL="0" lvl="0" indent="0">
              <a:buNone/>
            </a:pPr>
            <a:r>
              <a:t>Step 2: What do I need to write this 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/>
              <a:t>Datasets!</a:t>
            </a:r>
          </a:p>
          <a:p>
            <a:pPr lvl="1"/>
            <a:r>
              <a:rPr dirty="0"/>
              <a:t>Using only base R can make things difficult… Packages!</a:t>
            </a:r>
          </a:p>
          <a:p>
            <a:pPr lvl="1"/>
            <a:r>
              <a:rPr dirty="0"/>
              <a:t>Packages are made by others and are there to make your life easier</a:t>
            </a:r>
          </a:p>
          <a:p>
            <a:pPr marL="0" lvl="0" indent="0">
              <a:buNone/>
            </a:pPr>
            <a:endParaRPr dirty="0"/>
          </a:p>
          <a:p>
            <a:pPr marL="0" lvl="0" indent="0">
              <a:buNone/>
            </a:pPr>
            <a:r>
              <a:rPr dirty="0"/>
              <a:t>For example, reading data into R can be tricky depending on how the data is stored, but packages can make this easier!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marL="0" lvl="0" indent="0">
              <a:buNone/>
            </a:pPr>
            <a:r>
              <a:t>Reading data into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Depending on what form the data is in, you have to use different functions to read in the data. Data you get may be in:</a:t>
            </a:r>
          </a:p>
          <a:p>
            <a:pPr lvl="1"/>
            <a:r>
              <a:rPr dirty="0"/>
              <a:t>excel spreadsheets</a:t>
            </a:r>
          </a:p>
          <a:p>
            <a:pPr lvl="1"/>
            <a:r>
              <a:rPr dirty="0"/>
              <a:t>comma </a:t>
            </a:r>
            <a:r>
              <a:rPr dirty="0" err="1"/>
              <a:t>seperated</a:t>
            </a:r>
            <a:r>
              <a:rPr dirty="0"/>
              <a:t> value (csv) files</a:t>
            </a:r>
          </a:p>
          <a:p>
            <a:pPr lvl="1"/>
            <a:r>
              <a:rPr dirty="0"/>
              <a:t>text separated value (</a:t>
            </a:r>
            <a:r>
              <a:rPr dirty="0" err="1"/>
              <a:t>tsv</a:t>
            </a:r>
            <a:r>
              <a:rPr dirty="0"/>
              <a:t>) files</a:t>
            </a:r>
          </a:p>
          <a:p>
            <a:pPr lvl="1"/>
            <a:r>
              <a:rPr dirty="0" err="1"/>
              <a:t>spss</a:t>
            </a:r>
            <a:r>
              <a:rPr dirty="0"/>
              <a:t> files</a:t>
            </a:r>
          </a:p>
          <a:p>
            <a:pPr lvl="1"/>
            <a:r>
              <a:rPr dirty="0" err="1"/>
              <a:t>stata</a:t>
            </a:r>
            <a:r>
              <a:rPr dirty="0"/>
              <a:t> files</a:t>
            </a:r>
          </a:p>
          <a:p>
            <a:pPr lvl="1"/>
            <a:r>
              <a:rPr dirty="0"/>
              <a:t>images (e.g. .</a:t>
            </a:r>
            <a:r>
              <a:rPr dirty="0" err="1"/>
              <a:t>png</a:t>
            </a:r>
            <a:r>
              <a:rPr dirty="0"/>
              <a:t> files)</a:t>
            </a:r>
          </a:p>
          <a:p>
            <a:pPr marL="0" lvl="0" indent="0">
              <a:buNone/>
            </a:pPr>
            <a:r>
              <a:rPr dirty="0"/>
              <a:t>These need different functions to read them in, some of which are only available with certain packages</a:t>
            </a:r>
            <a:r>
              <a:rPr lang="en-GB" dirty="0"/>
              <a:t> – will be covered in more detail in the "managing data” session. </a:t>
            </a:r>
            <a:endParaRPr dirty="0"/>
          </a:p>
        </p:txBody>
      </p:sp>
      <p:pic>
        <p:nvPicPr>
          <p:cNvPr id="4" name="Picture 3" descr="../slides/figures/package-example.png">
            <a:extLst>
              <a:ext uri="{FF2B5EF4-FFF2-40B4-BE49-F238E27FC236}">
                <a16:creationId xmlns:a16="http://schemas.microsoft.com/office/drawing/2014/main" id="{DD229071-605C-4E47-B12C-F1512722F8B7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51907" y="3104907"/>
            <a:ext cx="5177420" cy="171993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9E27-7CDD-4911-B193-EF1903B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Step 3: How am I going to write this 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9B5-91E3-4F4C-A589-6C6C950D6A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GB" dirty="0"/>
              <a:t>Linked to why you are writing it and what you need to write it! </a:t>
            </a:r>
          </a:p>
          <a:p>
            <a:pPr lvl="1"/>
            <a:endParaRPr lang="en-GB" dirty="0"/>
          </a:p>
          <a:p>
            <a:pPr lvl="1"/>
            <a:r>
              <a:rPr dirty="0"/>
              <a:t>Write out each step</a:t>
            </a:r>
          </a:p>
        </p:txBody>
      </p:sp>
      <p:pic>
        <p:nvPicPr>
          <p:cNvPr id="4" name="Picture 1" descr="../slides/figures/structure-exampl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2743200"/>
            <a:ext cx="5524500" cy="242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marL="0" lvl="0" indent="0">
              <a:buNone/>
            </a:pPr>
            <a:r>
              <a:t>Top of the script</a:t>
            </a:r>
          </a:p>
        </p:txBody>
      </p:sp>
      <p:pic>
        <p:nvPicPr>
          <p:cNvPr id="3" name="Picture 1" descr="../slides/figures/top-of-script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14700" y="1816100"/>
            <a:ext cx="55372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9E27-7CDD-4911-B193-EF1903B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Make your code easy to 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9B5-91E3-4F4C-A589-6C6C950D6A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t>Use a consistent style when writing code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endParaRPr/>
          </a:p>
          <a:p>
            <a:pPr lvl="1">
              <a:buAutoNum type="arabicPeriod" startAt="2"/>
            </a:pPr>
            <a:r>
              <a:t>Use spaces appropriately</a:t>
            </a:r>
          </a:p>
        </p:txBody>
      </p:sp>
      <p:pic>
        <p:nvPicPr>
          <p:cNvPr id="4" name="Picture 1" descr="../slides/figures/hard-to-read-cod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81200"/>
            <a:ext cx="5524500" cy="392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9E27-7CDD-4911-B193-EF1903B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Saving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9B5-91E3-4F4C-A589-6C6C950D6A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t>It’s important to save scripts as you go and you can always come back to them and send them to other people.</a:t>
            </a:r>
          </a:p>
          <a:p>
            <a:pPr marL="0" lvl="0" indent="0">
              <a:buNone/>
            </a:pPr>
            <a:endParaRPr/>
          </a:p>
          <a:p>
            <a:pPr lvl="1"/>
            <a:r>
              <a:t>Give the script a good name and save it regularly!</a:t>
            </a:r>
          </a:p>
        </p:txBody>
      </p:sp>
      <p:pic>
        <p:nvPicPr>
          <p:cNvPr id="4" name="Picture 1" descr="../slides/figures/save-script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2908300"/>
            <a:ext cx="55245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30F1A1D-0905-594F-9716-B157E54661D0}"/>
              </a:ext>
            </a:extLst>
          </p:cNvPr>
          <p:cNvSpPr/>
          <p:nvPr/>
        </p:nvSpPr>
        <p:spPr>
          <a:xfrm>
            <a:off x="7766613" y="3345083"/>
            <a:ext cx="474562" cy="4629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E92D93-CC89-9D46-AD49-F8BAD5F8F5B9}"/>
              </a:ext>
            </a:extLst>
          </p:cNvPr>
          <p:cNvSpPr txBox="1"/>
          <p:nvPr/>
        </p:nvSpPr>
        <p:spPr>
          <a:xfrm>
            <a:off x="7552482" y="5058551"/>
            <a:ext cx="2208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CTRL (or CMD) + 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3 questions to think about before writing a script:</a:t>
            </a:r>
          </a:p>
          <a:p>
            <a:pPr lvl="1">
              <a:buAutoNum type="arabicPeriod"/>
            </a:pPr>
            <a:r>
              <a:rPr dirty="0"/>
              <a:t>Why am I writing this script?</a:t>
            </a:r>
          </a:p>
          <a:p>
            <a:pPr lvl="1">
              <a:buAutoNum type="arabicPeriod"/>
            </a:pPr>
            <a:r>
              <a:rPr dirty="0"/>
              <a:t>What do I need to write this script?</a:t>
            </a:r>
          </a:p>
          <a:p>
            <a:pPr lvl="1">
              <a:buAutoNum type="arabicPeriod"/>
            </a:pPr>
            <a:r>
              <a:rPr dirty="0"/>
              <a:t>How am I going to write this script?</a:t>
            </a:r>
          </a:p>
          <a:p>
            <a:pPr marL="0" lvl="0" indent="0">
              <a:buNone/>
            </a:pPr>
            <a:endParaRPr dirty="0"/>
          </a:p>
          <a:p>
            <a:pPr lvl="1"/>
            <a:r>
              <a:rPr dirty="0"/>
              <a:t>Comment your code a lot</a:t>
            </a:r>
            <a:r>
              <a:rPr lang="en-GB"/>
              <a:t> (using #)</a:t>
            </a:r>
            <a:endParaRPr/>
          </a:p>
          <a:p>
            <a:pPr lvl="1"/>
            <a:r>
              <a:rPr dirty="0"/>
              <a:t>Make your code easy to read</a:t>
            </a:r>
          </a:p>
          <a:p>
            <a:pPr lvl="1"/>
            <a:r>
              <a:rPr dirty="0"/>
              <a:t>Save your scripts regularly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marL="0" lvl="0" indent="0">
              <a:buNone/>
            </a:pPr>
            <a:r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dirty="0"/>
              <a:t>One way to share scripts with the world (or just your collaborators) is through </a:t>
            </a:r>
            <a:r>
              <a:rPr dirty="0">
                <a:hlinkClick r:id="rId2"/>
              </a:rPr>
              <a:t>GitHub</a:t>
            </a:r>
            <a:r>
              <a:rPr dirty="0"/>
              <a:t>.</a:t>
            </a:r>
          </a:p>
          <a:p>
            <a:pPr marL="0" lvl="0" indent="0">
              <a:buNone/>
            </a:pPr>
            <a:endParaRPr dirty="0"/>
          </a:p>
          <a:p>
            <a:pPr lvl="1"/>
            <a:r>
              <a:rPr dirty="0"/>
              <a:t>Slides are available here: </a:t>
            </a:r>
            <a:r>
              <a:rPr dirty="0">
                <a:hlinkClick r:id="rId3"/>
              </a:rPr>
              <a:t>https://github.com/thomasbattram/how_to_write_a_script</a:t>
            </a:r>
            <a:endParaRPr lang="en-GB" dirty="0">
              <a:hlinkClick r:id="rId3"/>
            </a:endParaRPr>
          </a:p>
          <a:p>
            <a:pPr marL="457189" lvl="1" indent="0">
              <a:buNone/>
            </a:pPr>
            <a:endParaRPr lang="en-GB" dirty="0"/>
          </a:p>
          <a:p>
            <a:pPr lvl="1"/>
            <a:r>
              <a:rPr lang="en-GB" dirty="0"/>
              <a:t>For the curious: </a:t>
            </a:r>
          </a:p>
          <a:p>
            <a:pPr lvl="2"/>
            <a:r>
              <a:rPr lang="en-GB" dirty="0"/>
              <a:t>Rationale for </a:t>
            </a:r>
            <a:r>
              <a:rPr lang="en-GB" dirty="0" err="1"/>
              <a:t>github</a:t>
            </a:r>
            <a:r>
              <a:rPr lang="en-GB" dirty="0"/>
              <a:t>: </a:t>
            </a:r>
            <a:r>
              <a:rPr lang="en-GB" dirty="0">
                <a:hlinkClick r:id="rId4"/>
              </a:rPr>
              <a:t>https://guides.github.com/introduction/git-handbook/</a:t>
            </a:r>
            <a:r>
              <a:rPr lang="en-GB" dirty="0"/>
              <a:t> </a:t>
            </a:r>
          </a:p>
          <a:p>
            <a:pPr lvl="2"/>
            <a:r>
              <a:rPr lang="en-GB" dirty="0" err="1"/>
              <a:t>Quickstart</a:t>
            </a:r>
            <a:r>
              <a:rPr lang="en-GB" dirty="0"/>
              <a:t> guide: </a:t>
            </a:r>
            <a:r>
              <a:rPr lang="en-GB" dirty="0">
                <a:hlinkClick r:id="rId5"/>
              </a:rPr>
              <a:t>https://guides.github.com/activities/hello-world/</a:t>
            </a:r>
            <a:r>
              <a:rPr lang="en-GB" dirty="0"/>
              <a:t> </a:t>
            </a:r>
            <a:endParaRPr lang="en-GB" dirty="0">
              <a:hlinkClick r:id="rId3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marL="0" lvl="0" indent="0">
              <a:buNone/>
            </a:pPr>
            <a:r>
              <a:t>On to the practical!!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>
                <a:hlinkClick r:id="rId2"/>
              </a:rPr>
              <a:t>Bad script</a:t>
            </a:r>
          </a:p>
          <a:p>
            <a:pPr marL="0" lvl="0" indent="0">
              <a:buNone/>
            </a:pPr>
            <a:endParaRPr dirty="0">
              <a:hlinkClick r:id="rId2"/>
            </a:endParaRPr>
          </a:p>
          <a:p>
            <a:pPr lvl="1"/>
            <a:r>
              <a:rPr dirty="0">
                <a:hlinkClick r:id="rId2"/>
              </a:rPr>
              <a:t>Good script</a:t>
            </a:r>
            <a:endParaRPr dirty="0">
              <a:hlinkClick r:id="rId3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marL="0" lvl="0" indent="0">
              <a:buNone/>
            </a:pPr>
            <a: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Making a new R script</a:t>
            </a:r>
          </a:p>
          <a:p>
            <a:pPr lvl="1"/>
            <a:r>
              <a:t>Commenting your scripts</a:t>
            </a:r>
          </a:p>
          <a:p>
            <a:pPr lvl="1"/>
            <a:r>
              <a:t>What to think about before starting to script</a:t>
            </a:r>
          </a:p>
          <a:p>
            <a:pPr lvl="1"/>
            <a:r>
              <a:t>How the top of your script should look</a:t>
            </a:r>
          </a:p>
          <a:p>
            <a:pPr lvl="1"/>
            <a:r>
              <a:t>Making your code easier to read</a:t>
            </a:r>
          </a:p>
          <a:p>
            <a:pPr lvl="1"/>
            <a:r>
              <a:t>Saving your scripts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marL="0" lvl="0" indent="0">
              <a:buNone/>
            </a:pPr>
            <a:r>
              <a:t>Making a new R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The usual R Studio screen has four windows:</a:t>
            </a:r>
          </a:p>
          <a:p>
            <a:pPr lvl="2"/>
            <a:r>
              <a:t>CONSOLE</a:t>
            </a:r>
          </a:p>
          <a:p>
            <a:pPr lvl="2"/>
            <a:r>
              <a:t>WORKPLCE AND HISTORY</a:t>
            </a:r>
          </a:p>
          <a:p>
            <a:pPr lvl="2"/>
            <a:r>
              <a:t>FILES, PLOTS, PACKAGES AND HELP</a:t>
            </a:r>
          </a:p>
          <a:p>
            <a:pPr lvl="2"/>
            <a:r>
              <a:rPr b="1"/>
              <a:t>R SCRIPT AND DATA VIEW</a:t>
            </a:r>
            <a:r>
              <a:t> (this is where you keep a record of your work. For Stata users, this would be like your do-file, for SPSS users it is like the syntax and for SAS users, the SAS program.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../slides/figures/rstudio-full-screen.pdf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6799" y="150471"/>
            <a:ext cx="11098402" cy="6083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767EFAE-6EC2-F640-9C44-5964639BFE5C}"/>
              </a:ext>
            </a:extLst>
          </p:cNvPr>
          <p:cNvSpPr/>
          <p:nvPr/>
        </p:nvSpPr>
        <p:spPr>
          <a:xfrm>
            <a:off x="546799" y="532435"/>
            <a:ext cx="4858578" cy="221076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marL="0" lvl="0" indent="0">
              <a:buNone/>
            </a:pPr>
            <a:r>
              <a:t>Making a new R script</a:t>
            </a:r>
          </a:p>
        </p:txBody>
      </p:sp>
      <p:pic>
        <p:nvPicPr>
          <p:cNvPr id="3" name="Picture 1" descr="../slides/figures/new-r-script.pdf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816100"/>
            <a:ext cx="80391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9D3155F-83DF-5043-8BFD-DA15BD7155FB}"/>
              </a:ext>
            </a:extLst>
          </p:cNvPr>
          <p:cNvSpPr/>
          <p:nvPr/>
        </p:nvSpPr>
        <p:spPr>
          <a:xfrm>
            <a:off x="7928659" y="1947441"/>
            <a:ext cx="416688" cy="4022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marL="0" lvl="0" indent="0">
              <a:buNone/>
            </a:pPr>
            <a:r>
              <a:t>Making a new R script</a:t>
            </a:r>
          </a:p>
        </p:txBody>
      </p:sp>
      <p:pic>
        <p:nvPicPr>
          <p:cNvPr id="3" name="Picture 1" descr="../slides/figures/script-to-console.pdf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62200" y="1816100"/>
            <a:ext cx="74295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9E27-7CDD-4911-B193-EF1903B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Commenting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9B5-91E3-4F4C-A589-6C6C950D6A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dirty="0"/>
              <a:t>Code with a # before it does not get run</a:t>
            </a:r>
          </a:p>
          <a:p>
            <a:pPr lvl="1"/>
            <a:r>
              <a:rPr dirty="0"/>
              <a:t>This is useful for making your scripts much easier to read!</a:t>
            </a:r>
          </a:p>
          <a:p>
            <a:pPr lvl="1"/>
            <a:r>
              <a:rPr dirty="0"/>
              <a:t>Comment on WHY and WHAT (to start with)</a:t>
            </a:r>
          </a:p>
          <a:p>
            <a:pPr lvl="2"/>
            <a:r>
              <a:rPr dirty="0"/>
              <a:t>Start with many comments! Also, use comments to split up the script to make it clearer</a:t>
            </a:r>
          </a:p>
        </p:txBody>
      </p:sp>
      <p:pic>
        <p:nvPicPr>
          <p:cNvPr id="4" name="Picture 1" descr="../slides/figures/commenting-exampl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2362200"/>
            <a:ext cx="5524500" cy="317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marL="0" lvl="0" indent="0">
              <a:buNone/>
            </a:pPr>
            <a:r>
              <a:t>3 steps before starting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t>Why am I writing this script?</a:t>
            </a:r>
          </a:p>
          <a:p>
            <a:pPr marL="0" lvl="0" indent="0">
              <a:buNone/>
            </a:pPr>
            <a:endParaRPr/>
          </a:p>
          <a:p>
            <a:pPr lvl="1">
              <a:buAutoNum type="arabicPeriod" startAt="2"/>
            </a:pPr>
            <a:r>
              <a:t>What do I need to write this script?</a:t>
            </a:r>
          </a:p>
          <a:p>
            <a:pPr marL="0" lvl="0" indent="0">
              <a:buNone/>
            </a:pPr>
            <a:endParaRPr/>
          </a:p>
          <a:p>
            <a:pPr lvl="1">
              <a:buAutoNum type="arabicPeriod" startAt="3"/>
            </a:pPr>
            <a:r>
              <a:t>How am I going to write this script?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9E27-7CDD-4911-B193-EF1903B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Step 1: Why am I writing this 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9B5-91E3-4F4C-A589-6C6C950D6A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dirty="0"/>
              <a:t>Think about it and write it down!</a:t>
            </a:r>
          </a:p>
          <a:p>
            <a:pPr lvl="2"/>
            <a:r>
              <a:rPr dirty="0"/>
              <a:t>e.g. clean a dataset</a:t>
            </a:r>
            <a:r>
              <a:rPr lang="en-GB" dirty="0"/>
              <a:t> OR</a:t>
            </a:r>
            <a:r>
              <a:rPr dirty="0"/>
              <a:t> assess association between x and y</a:t>
            </a:r>
          </a:p>
          <a:p>
            <a:pPr lvl="1"/>
            <a:r>
              <a:rPr dirty="0"/>
              <a:t>Give the script a good name, write a descriptive title + add a couple of lines that describe the purpose of the script</a:t>
            </a:r>
          </a:p>
        </p:txBody>
      </p:sp>
      <p:pic>
        <p:nvPicPr>
          <p:cNvPr id="4" name="Picture 1" descr="../slides/figures/title-exampl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2527300"/>
            <a:ext cx="5524500" cy="283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University of Bristol (Main URL)">
  <a:themeElements>
    <a:clrScheme name="University of Bristol">
      <a:dk1>
        <a:sysClr val="windowText" lastClr="000000"/>
      </a:dk1>
      <a:lt1>
        <a:sysClr val="window" lastClr="FFFFFF"/>
      </a:lt1>
      <a:dk2>
        <a:srgbClr val="AB1F2D"/>
      </a:dk2>
      <a:lt2>
        <a:srgbClr val="E3E6E5"/>
      </a:lt2>
      <a:accent1>
        <a:srgbClr val="00C0B5"/>
      </a:accent1>
      <a:accent2>
        <a:srgbClr val="0CC6DE"/>
      </a:accent2>
      <a:accent3>
        <a:srgbClr val="EE7219"/>
      </a:accent3>
      <a:accent4>
        <a:srgbClr val="9278D1"/>
      </a:accent4>
      <a:accent5>
        <a:srgbClr val="E0249A"/>
      </a:accent5>
      <a:accent6>
        <a:srgbClr val="BED600"/>
      </a:accent6>
      <a:hlink>
        <a:srgbClr val="0563C1"/>
      </a:hlink>
      <a:folHlink>
        <a:srgbClr val="954F72"/>
      </a:folHlink>
    </a:clrScheme>
    <a:fontScheme name="University of Bristol">
      <a:majorFont>
        <a:latin typeface="Sanchez Regular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3881411C-82BA-43E8-8995-D58F16B55732}" vid="{17BFEF76-966F-44E9-A8B0-857A579F992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657</Words>
  <Application>Microsoft Macintosh PowerPoint</Application>
  <PresentationFormat>Widescreen</PresentationFormat>
  <Paragraphs>85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Courier New</vt:lpstr>
      <vt:lpstr>Sanchez Regular</vt:lpstr>
      <vt:lpstr>Wingdings</vt:lpstr>
      <vt:lpstr>University of Bristol (Main URL)</vt:lpstr>
      <vt:lpstr>Gwen’s and Tom’s simple guide to writing a script</vt:lpstr>
      <vt:lpstr>Outline</vt:lpstr>
      <vt:lpstr>Making a new R script</vt:lpstr>
      <vt:lpstr>PowerPoint Presentation</vt:lpstr>
      <vt:lpstr>Making a new R script</vt:lpstr>
      <vt:lpstr>Making a new R script</vt:lpstr>
      <vt:lpstr>Commenting</vt:lpstr>
      <vt:lpstr>3 steps before starting</vt:lpstr>
      <vt:lpstr>Step 1: Why am I writing this script?</vt:lpstr>
      <vt:lpstr>Step 2: What do I need to write this script?</vt:lpstr>
      <vt:lpstr>Reading data into R</vt:lpstr>
      <vt:lpstr>Step 3: How am I going to write this script?</vt:lpstr>
      <vt:lpstr>Top of the script</vt:lpstr>
      <vt:lpstr>Make your code easy to read</vt:lpstr>
      <vt:lpstr>Saving scripts</vt:lpstr>
      <vt:lpstr>Summary</vt:lpstr>
      <vt:lpstr>Git</vt:lpstr>
      <vt:lpstr>On to the practical!!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Courier New</vt:lpstr>
      <vt:lpstr>Sanchez Regular</vt:lpstr>
      <vt:lpstr>Wingdings</vt:lpstr>
      <vt:lpstr>University of Bristol (Main URL)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Gwen’s and Tom’s simple guide to writing a script</dc:title>
  <dc:creator>Gwen Fernandes, Thomas Battram</dc:creator>
  <cp:keywords/>
  <cp:lastModifiedBy>Tom Battram</cp:lastModifiedBy>
  <cp:revision>8</cp:revision>
  <dcterms:created xsi:type="dcterms:W3CDTF">2020-10-05T22:40:55Z</dcterms:created>
  <dcterms:modified xsi:type="dcterms:W3CDTF">2020-10-07T09:00:41Z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