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50" d="100"/>
          <a:sy n="50" d="100"/>
        </p:scale>
        <p:origin x="1740" y="2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0F889B-B223-4FC5-9AA5-50ED7440837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65A9D9-B27D-426F-AAAE-E7E5260D0855}">
      <dgm:prSet/>
      <dgm:spPr/>
      <dgm:t>
        <a:bodyPr/>
        <a:lstStyle/>
        <a:p>
          <a:pPr>
            <a:lnSpc>
              <a:spcPct val="100000"/>
            </a:lnSpc>
            <a:defRPr b="1"/>
          </a:pPr>
          <a:r>
            <a:rPr lang="en-US" dirty="0">
              <a:solidFill>
                <a:srgbClr val="00B0F0"/>
              </a:solidFill>
            </a:rPr>
            <a:t>Business Value:</a:t>
          </a:r>
        </a:p>
      </dgm:t>
    </dgm:pt>
    <dgm:pt modelId="{690EBB83-6919-43E8-B39D-E7DAEF2E6AB5}" type="parTrans" cxnId="{69D631AE-3BC6-437F-9EE9-2AC83FC93ABC}">
      <dgm:prSet/>
      <dgm:spPr/>
      <dgm:t>
        <a:bodyPr/>
        <a:lstStyle/>
        <a:p>
          <a:endParaRPr lang="en-US"/>
        </a:p>
      </dgm:t>
    </dgm:pt>
    <dgm:pt modelId="{5C6360AF-338B-4910-B95E-2B8686DB0359}" type="sibTrans" cxnId="{69D631AE-3BC6-437F-9EE9-2AC83FC93ABC}">
      <dgm:prSet/>
      <dgm:spPr/>
      <dgm:t>
        <a:bodyPr/>
        <a:lstStyle/>
        <a:p>
          <a:endParaRPr lang="en-US"/>
        </a:p>
      </dgm:t>
    </dgm:pt>
    <dgm:pt modelId="{B64A6DDB-293E-422C-A042-6563E53CE735}" type="pres">
      <dgm:prSet presAssocID="{470F889B-B223-4FC5-9AA5-50ED74408372}" presName="root" presStyleCnt="0">
        <dgm:presLayoutVars>
          <dgm:dir/>
          <dgm:resizeHandles val="exact"/>
        </dgm:presLayoutVars>
      </dgm:prSet>
      <dgm:spPr/>
    </dgm:pt>
    <dgm:pt modelId="{AA839DD0-982C-4C9F-9992-379C7A58E2A0}" type="pres">
      <dgm:prSet presAssocID="{9865A9D9-B27D-426F-AAAE-E7E5260D0855}" presName="compNode" presStyleCnt="0"/>
      <dgm:spPr/>
    </dgm:pt>
    <dgm:pt modelId="{B53FEDDC-D9AF-4F49-9E45-66B055EC9F41}" type="pres">
      <dgm:prSet presAssocID="{9865A9D9-B27D-426F-AAAE-E7E5260D0855}" presName="iconRect" presStyleLbl="node1" presStyleIdx="0" presStyleCnt="1" custLinFactNeighborX="911" custLinFactNeighborY="-8588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798A7E5E-C0EF-4B8A-8FA1-12F3BFBC828A}" type="pres">
      <dgm:prSet presAssocID="{9865A9D9-B27D-426F-AAAE-E7E5260D0855}" presName="iconSpace" presStyleCnt="0"/>
      <dgm:spPr/>
    </dgm:pt>
    <dgm:pt modelId="{8E33CC50-0DAA-4790-A938-2AF364C27733}" type="pres">
      <dgm:prSet presAssocID="{9865A9D9-B27D-426F-AAAE-E7E5260D0855}" presName="parTx" presStyleLbl="revTx" presStyleIdx="0" presStyleCnt="2" custLinFactNeighborX="-199" custLinFactNeighborY="-19431">
        <dgm:presLayoutVars>
          <dgm:chMax val="0"/>
          <dgm:chPref val="0"/>
        </dgm:presLayoutVars>
      </dgm:prSet>
      <dgm:spPr/>
    </dgm:pt>
    <dgm:pt modelId="{98BD8A52-8F16-4D31-A672-991F68D919FA}" type="pres">
      <dgm:prSet presAssocID="{9865A9D9-B27D-426F-AAAE-E7E5260D0855}" presName="txSpace" presStyleCnt="0"/>
      <dgm:spPr/>
    </dgm:pt>
    <dgm:pt modelId="{41D8FF31-4097-4515-BDA5-B5FEFEC690E4}" type="pres">
      <dgm:prSet presAssocID="{9865A9D9-B27D-426F-AAAE-E7E5260D0855}" presName="desTx" presStyleLbl="revTx" presStyleIdx="1" presStyleCnt="2" custLinFactY="100000" custLinFactNeighborX="-305" custLinFactNeighborY="165580">
        <dgm:presLayoutVars/>
      </dgm:prSet>
      <dgm:spPr/>
    </dgm:pt>
  </dgm:ptLst>
  <dgm:cxnLst>
    <dgm:cxn modelId="{9E1BEA13-A74B-4868-928B-E812343F88F8}" type="presOf" srcId="{9865A9D9-B27D-426F-AAAE-E7E5260D0855}" destId="{8E33CC50-0DAA-4790-A938-2AF364C27733}" srcOrd="0" destOrd="0" presId="urn:microsoft.com/office/officeart/2018/5/layout/CenteredIconLabelDescriptionList"/>
    <dgm:cxn modelId="{54FC5C70-F6E2-4CC5-9486-65990CBD0C7B}" type="presOf" srcId="{470F889B-B223-4FC5-9AA5-50ED74408372}" destId="{B64A6DDB-293E-422C-A042-6563E53CE735}" srcOrd="0" destOrd="0" presId="urn:microsoft.com/office/officeart/2018/5/layout/CenteredIconLabelDescriptionList"/>
    <dgm:cxn modelId="{69D631AE-3BC6-437F-9EE9-2AC83FC93ABC}" srcId="{470F889B-B223-4FC5-9AA5-50ED74408372}" destId="{9865A9D9-B27D-426F-AAAE-E7E5260D0855}" srcOrd="0" destOrd="0" parTransId="{690EBB83-6919-43E8-B39D-E7DAEF2E6AB5}" sibTransId="{5C6360AF-338B-4910-B95E-2B8686DB0359}"/>
    <dgm:cxn modelId="{DE887467-5E2A-41FD-8858-9B0E175EE277}" type="presParOf" srcId="{B64A6DDB-293E-422C-A042-6563E53CE735}" destId="{AA839DD0-982C-4C9F-9992-379C7A58E2A0}" srcOrd="0" destOrd="0" presId="urn:microsoft.com/office/officeart/2018/5/layout/CenteredIconLabelDescriptionList"/>
    <dgm:cxn modelId="{594DB020-D80B-40B5-99D4-BA06F3C9C101}" type="presParOf" srcId="{AA839DD0-982C-4C9F-9992-379C7A58E2A0}" destId="{B53FEDDC-D9AF-4F49-9E45-66B055EC9F41}" srcOrd="0" destOrd="0" presId="urn:microsoft.com/office/officeart/2018/5/layout/CenteredIconLabelDescriptionList"/>
    <dgm:cxn modelId="{2E1F1BBF-9A3C-4A88-94E6-987011B6F162}" type="presParOf" srcId="{AA839DD0-982C-4C9F-9992-379C7A58E2A0}" destId="{798A7E5E-C0EF-4B8A-8FA1-12F3BFBC828A}" srcOrd="1" destOrd="0" presId="urn:microsoft.com/office/officeart/2018/5/layout/CenteredIconLabelDescriptionList"/>
    <dgm:cxn modelId="{02CD26EB-2688-4D26-BDB3-EC05B336C8E8}" type="presParOf" srcId="{AA839DD0-982C-4C9F-9992-379C7A58E2A0}" destId="{8E33CC50-0DAA-4790-A938-2AF364C27733}" srcOrd="2" destOrd="0" presId="urn:microsoft.com/office/officeart/2018/5/layout/CenteredIconLabelDescriptionList"/>
    <dgm:cxn modelId="{81694C11-ABE6-4011-ACA3-76C8A98DB93F}" type="presParOf" srcId="{AA839DD0-982C-4C9F-9992-379C7A58E2A0}" destId="{98BD8A52-8F16-4D31-A672-991F68D919FA}" srcOrd="3" destOrd="0" presId="urn:microsoft.com/office/officeart/2018/5/layout/CenteredIconLabelDescriptionList"/>
    <dgm:cxn modelId="{818EC507-EAA9-4A5E-97BB-6B4BDAD4587F}" type="presParOf" srcId="{AA839DD0-982C-4C9F-9992-379C7A58E2A0}" destId="{41D8FF31-4097-4515-BDA5-B5FEFEC690E4}"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FEDDC-D9AF-4F49-9E45-66B055EC9F41}">
      <dsp:nvSpPr>
        <dsp:cNvPr id="0" name=""/>
        <dsp:cNvSpPr/>
      </dsp:nvSpPr>
      <dsp:spPr>
        <a:xfrm>
          <a:off x="602087" y="0"/>
          <a:ext cx="640202" cy="6402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33CC50-0DAA-4790-A938-2AF364C27733}">
      <dsp:nvSpPr>
        <dsp:cNvPr id="0" name=""/>
        <dsp:cNvSpPr/>
      </dsp:nvSpPr>
      <dsp:spPr>
        <a:xfrm>
          <a:off x="0" y="635101"/>
          <a:ext cx="1829149" cy="27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dirty="0">
              <a:solidFill>
                <a:srgbClr val="00B0F0"/>
              </a:solidFill>
            </a:rPr>
            <a:t>Business Value:</a:t>
          </a:r>
        </a:p>
      </dsp:txBody>
      <dsp:txXfrm>
        <a:off x="0" y="635101"/>
        <a:ext cx="1829149" cy="274372"/>
      </dsp:txXfrm>
    </dsp:sp>
    <dsp:sp modelId="{41D8FF31-4097-4515-BDA5-B5FEFEC690E4}">
      <dsp:nvSpPr>
        <dsp:cNvPr id="0" name=""/>
        <dsp:cNvSpPr/>
      </dsp:nvSpPr>
      <dsp:spPr>
        <a:xfrm>
          <a:off x="0" y="985211"/>
          <a:ext cx="1829149" cy="13601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06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Hi everyone, we're [Team Name], and this is Pulse7. In today's world, we're drowning in information. Our project helps you find the clear narrative in a week's worth of news, in a single beat.</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When a major event happens—a product launch, a market shift, a political crisis—businesses need to understand the public reaction, and they need to understand it fast. Reading hundreds of articles is inefficient. It's impossible to gauge the overall sentiment or pinpoint the most influential stories each day. This is the problem we're solving.</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solution, Pulse7, is an NLP-powered insight engine. We connect to the live AMPLYFI news API. Our Python backend then processes the data using NLTK for sentiment, Hugging Face for summarization, and Plotly for visualization, all delivered through an interactive Streamlit dashboard.</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Now I'll switch to the app. We'll enter a query like 'AI Safety' and hit analyze.</a:t>
            </a:r>
          </a:p>
          <a:p>
            <a:r>
              <a:t>First, the box plot instantly shows the sentiment distribution. You can see the range of opinions each day.</a:t>
            </a:r>
          </a:p>
          <a:p>
            <a:r>
              <a:t>Next, our AI summary for each day distills all the news into a single paragraph, explaining the context behind the data.</a:t>
            </a:r>
          </a:p>
          <a:p>
            <a:r>
              <a:t>And for full transparency, we provide the most positive and most negative articles of that day, with links to the source. You go from a high-level view to granular evidence in seconds.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 what's the business value? We turn hours of manual research into seconds of data-driven analysis. This is invaluable for PR, marketing, and finance teams. Our innovation lies in combining daily sentiment distribution with AI-powered narratives to provide a unique and powerful perspective.</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is just the beginning. We envision a future where Pulse7 can run comparative analyses, send proactive alerts, and even map news sentiment geographically. We built Pulse7 to prove that you can find a clear, data-driven narrative in the noise of the news cycle.</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Thank you for your time. We'd be happy to answer any questions.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747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166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85299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1174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8466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135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77782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86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6/11/2025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61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657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760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615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820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989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97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899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6/11/2025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07663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9.svg"/><Relationship Id="rId4" Type="http://schemas.openxmlformats.org/officeDocument/2006/relationships/diagramData" Target="../diagrams/data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7"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08" name="Group 207">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02" name="Group 10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9"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GB"/>
              </a:p>
            </p:txBody>
          </p:sp>
          <p:sp>
            <p:nvSpPr>
              <p:cNvPr id="210"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1"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2"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3"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4"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5"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6"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7"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8"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19"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0"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221"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2"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3"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4"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5"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GB"/>
              </a:p>
            </p:txBody>
          </p:sp>
          <p:sp>
            <p:nvSpPr>
              <p:cNvPr id="226"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7"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8"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29"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0"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1"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2"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3"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4"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5"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grpSp>
        <p:grpSp>
          <p:nvGrpSpPr>
            <p:cNvPr id="103" name="Group 10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3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3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4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4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4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4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4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GB"/>
              </a:p>
            </p:txBody>
          </p:sp>
          <p:sp>
            <p:nvSpPr>
              <p:cNvPr id="24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GB"/>
              </a:p>
            </p:txBody>
          </p:sp>
        </p:grpSp>
      </p:grpSp>
      <p:sp>
        <p:nvSpPr>
          <p:cNvPr id="3" name="Subtitle 2"/>
          <p:cNvSpPr>
            <a:spLocks noGrp="1"/>
          </p:cNvSpPr>
          <p:nvPr>
            <p:ph type="subTitle" idx="1"/>
          </p:nvPr>
        </p:nvSpPr>
        <p:spPr>
          <a:xfrm>
            <a:off x="1528145" y="3475717"/>
            <a:ext cx="6825278" cy="1486014"/>
          </a:xfrm>
        </p:spPr>
        <p:txBody>
          <a:bodyPr vert="horz" lIns="91440" tIns="45720" rIns="91440" bIns="45720" rtlCol="0" anchor="t">
            <a:normAutofit/>
          </a:bodyPr>
          <a:lstStyle/>
          <a:p>
            <a:pPr algn="ctr"/>
            <a:r>
              <a:rPr lang="en-US" sz="1700" dirty="0">
                <a:solidFill>
                  <a:srgbClr val="002060"/>
                </a:solidFill>
                <a:latin typeface="Cascadia Code" panose="020B0609020000020004" pitchFamily="49" charset="0"/>
                <a:cs typeface="Cascadia Code" panose="020B0609020000020004" pitchFamily="49" charset="0"/>
              </a:rPr>
              <a:t>Cutting through the noise to find the narrative.</a:t>
            </a:r>
          </a:p>
          <a:p>
            <a:pPr algn="ctr"/>
            <a:r>
              <a:rPr lang="en-US" sz="1700" dirty="0">
                <a:solidFill>
                  <a:srgbClr val="002060"/>
                </a:solidFill>
                <a:latin typeface="Cascadia Code" panose="020B0609020000020004" pitchFamily="49" charset="0"/>
                <a:cs typeface="Cascadia Code" panose="020B0609020000020004" pitchFamily="49" charset="0"/>
              </a:rPr>
              <a:t>Team 7</a:t>
            </a:r>
          </a:p>
          <a:p>
            <a:pPr algn="ctr"/>
            <a:r>
              <a:rPr lang="en-US" sz="1700" dirty="0">
                <a:solidFill>
                  <a:srgbClr val="002060"/>
                </a:solidFill>
                <a:latin typeface="Cascadia Code" panose="020B0609020000020004" pitchFamily="49" charset="0"/>
                <a:cs typeface="Cascadia Code" panose="020B0609020000020004" pitchFamily="49" charset="0"/>
              </a:rPr>
              <a:t>Cardiff NLP Hackathon 2025</a:t>
            </a:r>
          </a:p>
        </p:txBody>
      </p:sp>
      <p:pic>
        <p:nvPicPr>
          <p:cNvPr id="249" name="Picture 248" descr="A black and blue text&#10;&#10;AI-generated content may be incorrect.">
            <a:extLst>
              <a:ext uri="{FF2B5EF4-FFF2-40B4-BE49-F238E27FC236}">
                <a16:creationId xmlns:a16="http://schemas.microsoft.com/office/drawing/2014/main" id="{5872C0DB-F25D-529D-1C45-C5ACA47F2EB7}"/>
              </a:ext>
            </a:extLst>
          </p:cNvPr>
          <p:cNvPicPr>
            <a:picLocks noChangeAspect="1"/>
          </p:cNvPicPr>
          <p:nvPr/>
        </p:nvPicPr>
        <p:blipFill>
          <a:blip r:embed="rId5"/>
          <a:stretch>
            <a:fillRect/>
          </a:stretch>
        </p:blipFill>
        <p:spPr>
          <a:xfrm>
            <a:off x="1604060" y="1211141"/>
            <a:ext cx="6673448" cy="16553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3747522" y="618518"/>
            <a:ext cx="4949989" cy="1478570"/>
          </a:xfrm>
        </p:spPr>
        <p:txBody>
          <a:bodyPr>
            <a:normAutofit/>
          </a:bodyPr>
          <a:lstStyle/>
          <a:p>
            <a:r>
              <a:rPr lang="en-GB" sz="3300" dirty="0">
                <a:solidFill>
                  <a:srgbClr val="002060"/>
                </a:solidFill>
                <a:latin typeface="Bodoni MT Condensed" panose="02070606080606020203" pitchFamily="18" charset="0"/>
              </a:rPr>
              <a:t>Information Overload is a Business Blind Spot</a:t>
            </a:r>
          </a:p>
        </p:txBody>
      </p:sp>
      <p:pic>
        <p:nvPicPr>
          <p:cNvPr id="5" name="Picture 4" descr="Sticky notes on a wall">
            <a:extLst>
              <a:ext uri="{FF2B5EF4-FFF2-40B4-BE49-F238E27FC236}">
                <a16:creationId xmlns:a16="http://schemas.microsoft.com/office/drawing/2014/main" id="{C1B42470-96CA-AD73-8475-A73FF99F46A7}"/>
              </a:ext>
            </a:extLst>
          </p:cNvPr>
          <p:cNvPicPr>
            <a:picLocks noChangeAspect="1"/>
          </p:cNvPicPr>
          <p:nvPr/>
        </p:nvPicPr>
        <p:blipFill>
          <a:blip r:embed="rId5"/>
          <a:srcRect l="32189" r="32452" b="2"/>
          <a:stretch>
            <a:fillRect/>
          </a:stretch>
        </p:blipFill>
        <p:spPr>
          <a:xfrm>
            <a:off x="-4197" y="10"/>
            <a:ext cx="3476686"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grpSp>
      <p:sp>
        <p:nvSpPr>
          <p:cNvPr id="3" name="Content Placeholder 2"/>
          <p:cNvSpPr>
            <a:spLocks noGrp="1"/>
          </p:cNvSpPr>
          <p:nvPr>
            <p:ph idx="1"/>
          </p:nvPr>
        </p:nvSpPr>
        <p:spPr>
          <a:xfrm>
            <a:off x="3726717" y="2249486"/>
            <a:ext cx="4970793" cy="4081463"/>
          </a:xfrm>
        </p:spPr>
        <p:txBody>
          <a:bodyPr>
            <a:normAutofit/>
          </a:bodyPr>
          <a:lstStyle/>
          <a:p>
            <a:pPr algn="just"/>
            <a:r>
              <a:rPr lang="en-GB" sz="2200" dirty="0"/>
              <a:t>Manual research is slow.</a:t>
            </a:r>
          </a:p>
          <a:p>
            <a:pPr algn="just"/>
            <a:r>
              <a:rPr lang="en-GB" sz="2200" dirty="0"/>
              <a:t>Sentiment is invisible.</a:t>
            </a:r>
          </a:p>
          <a:p>
            <a:pPr algn="just"/>
            <a:r>
              <a:rPr lang="en-GB" sz="2200" dirty="0"/>
              <a:t>Key events are buried.</a:t>
            </a:r>
          </a:p>
          <a:p>
            <a:pPr algn="just"/>
            <a:endParaRPr lang="en-GB" sz="2200" dirty="0"/>
          </a:p>
          <a:p>
            <a:pPr algn="just"/>
            <a:r>
              <a:rPr lang="en-GB" sz="2200" dirty="0">
                <a:highlight>
                  <a:srgbClr val="00FFFF"/>
                </a:highlight>
              </a:rPr>
              <a:t>Core Question:</a:t>
            </a:r>
            <a:r>
              <a:rPr lang="en-GB" sz="2200" dirty="0"/>
              <a:t> How can you quickly understand the story, sentiment, and key moments of the past week?</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4836318" y="618518"/>
            <a:ext cx="3449239" cy="1478570"/>
          </a:xfrm>
        </p:spPr>
        <p:txBody>
          <a:bodyPr vert="horz" lIns="91440" tIns="45720" rIns="91440" bIns="45720" rtlCol="0" anchor="ctr">
            <a:normAutofit/>
          </a:bodyPr>
          <a:lstStyle/>
          <a:p>
            <a:r>
              <a:rPr lang="en-GB" sz="3300" dirty="0">
                <a:solidFill>
                  <a:srgbClr val="002060"/>
                </a:solidFill>
                <a:latin typeface="Bodoni MT Condensed" panose="02070606080606020203" pitchFamily="18" charset="0"/>
              </a:rPr>
              <a:t>An NLP-Powered Insight Engine</a:t>
            </a:r>
          </a:p>
        </p:txBody>
      </p:sp>
      <p:pic>
        <p:nvPicPr>
          <p:cNvPr id="5" name="Picture 4" descr="Abstract background">
            <a:extLst>
              <a:ext uri="{FF2B5EF4-FFF2-40B4-BE49-F238E27FC236}">
                <a16:creationId xmlns:a16="http://schemas.microsoft.com/office/drawing/2014/main" id="{76759677-3E64-B78F-7A80-0F8CBA5ACB62}"/>
              </a:ext>
            </a:extLst>
          </p:cNvPr>
          <p:cNvPicPr>
            <a:picLocks noChangeAspect="1"/>
          </p:cNvPicPr>
          <p:nvPr/>
        </p:nvPicPr>
        <p:blipFill>
          <a:blip r:embed="rId5"/>
          <a:srcRect l="49758" r="10205"/>
          <a:stretch>
            <a:fillRect/>
          </a:stretch>
        </p:blipFill>
        <p:spPr>
          <a:xfrm>
            <a:off x="-4197" y="10"/>
            <a:ext cx="45761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grpSp>
      <p:sp>
        <p:nvSpPr>
          <p:cNvPr id="3" name="Content Placeholder 2"/>
          <p:cNvSpPr>
            <a:spLocks noGrp="1"/>
          </p:cNvSpPr>
          <p:nvPr>
            <p:ph idx="1"/>
          </p:nvPr>
        </p:nvSpPr>
        <p:spPr>
          <a:xfrm>
            <a:off x="4836317" y="2249486"/>
            <a:ext cx="3996927" cy="4191001"/>
          </a:xfrm>
        </p:spPr>
        <p:txBody>
          <a:bodyPr>
            <a:normAutofit/>
          </a:bodyPr>
          <a:lstStyle/>
          <a:p>
            <a:pPr marL="0" indent="0">
              <a:lnSpc>
                <a:spcPct val="110000"/>
              </a:lnSpc>
              <a:buNone/>
            </a:pPr>
            <a:endParaRPr lang="en-GB" sz="1700" dirty="0"/>
          </a:p>
          <a:p>
            <a:pPr algn="just">
              <a:lnSpc>
                <a:spcPct val="110000"/>
              </a:lnSpc>
            </a:pPr>
            <a:r>
              <a:rPr lang="en-GB" sz="2000" dirty="0"/>
              <a:t>Key Technologies:</a:t>
            </a:r>
          </a:p>
          <a:p>
            <a:pPr marL="457200" lvl="1" indent="0" algn="just">
              <a:lnSpc>
                <a:spcPct val="110000"/>
              </a:lnSpc>
              <a:buNone/>
            </a:pPr>
            <a:r>
              <a:rPr lang="en-GB" dirty="0"/>
              <a:t>• Sentiment Analysis: NLTK VADER</a:t>
            </a:r>
          </a:p>
          <a:p>
            <a:pPr marL="457200" lvl="1" indent="0" algn="just">
              <a:lnSpc>
                <a:spcPct val="110000"/>
              </a:lnSpc>
              <a:buNone/>
            </a:pPr>
            <a:r>
              <a:rPr lang="en-GB" dirty="0"/>
              <a:t>• AI Daily Summaries: Hugging Face Transformers</a:t>
            </a:r>
          </a:p>
          <a:p>
            <a:pPr marL="457200" lvl="1" indent="0" algn="just">
              <a:lnSpc>
                <a:spcPct val="110000"/>
              </a:lnSpc>
              <a:buNone/>
            </a:pPr>
            <a:r>
              <a:rPr lang="en-GB" dirty="0"/>
              <a:t>• Interactive Visuals: </a:t>
            </a:r>
            <a:r>
              <a:rPr lang="en-GB" dirty="0" err="1"/>
              <a:t>Plotly</a:t>
            </a:r>
            <a:r>
              <a:rPr lang="en-GB" dirty="0"/>
              <a:t> &amp; </a:t>
            </a:r>
            <a:r>
              <a:rPr lang="en-GB" dirty="0" err="1"/>
              <a:t>WordCloud</a:t>
            </a:r>
            <a:endParaRPr lang="en-GB" dirty="0"/>
          </a:p>
          <a:p>
            <a:pPr marL="457200" lvl="1" indent="0" algn="just">
              <a:lnSpc>
                <a:spcPct val="110000"/>
              </a:lnSpc>
              <a:buNone/>
            </a:pPr>
            <a:r>
              <a:rPr lang="en-GB" dirty="0"/>
              <a:t>• Live Dashboard: </a:t>
            </a:r>
            <a:r>
              <a:rPr lang="en-GB" dirty="0" err="1"/>
              <a:t>Streamlit</a:t>
            </a:r>
            <a:endParaRPr lang="en-GB"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032" y="2689715"/>
            <a:ext cx="7429499" cy="1478570"/>
          </a:xfrm>
        </p:spPr>
        <p:txBody>
          <a:bodyPr vert="horz" lIns="91440" tIns="45720" rIns="91440" bIns="45720" rtlCol="0" anchor="ctr">
            <a:noAutofit/>
          </a:bodyPr>
          <a:lstStyle/>
          <a:p>
            <a:pPr algn="ctr"/>
            <a:r>
              <a:rPr sz="8800" dirty="0">
                <a:solidFill>
                  <a:srgbClr val="002060"/>
                </a:solidFill>
                <a:latin typeface="Bodoni MT Condensed" panose="02070606080606020203" pitchFamily="18" charset="0"/>
              </a:rPr>
              <a:t>Live Demo: Pulse7 in Action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60" y="566239"/>
            <a:ext cx="7429499" cy="1478570"/>
          </a:xfrm>
        </p:spPr>
        <p:txBody>
          <a:bodyPr vert="horz" lIns="91440" tIns="45720" rIns="91440" bIns="45720" rtlCol="0">
            <a:normAutofit/>
          </a:bodyPr>
          <a:lstStyle/>
          <a:p>
            <a:r>
              <a:rPr lang="en-GB" dirty="0">
                <a:solidFill>
                  <a:srgbClr val="002060"/>
                </a:solidFill>
                <a:latin typeface="Bodoni MT Condensed" panose="02070606080606020203" pitchFamily="18" charset="0"/>
              </a:rPr>
              <a:t>From Hours to Seconds: Actionable Insights on Demand</a:t>
            </a:r>
          </a:p>
        </p:txBody>
      </p:sp>
      <p:graphicFrame>
        <p:nvGraphicFramePr>
          <p:cNvPr id="76" name="Content Placeholder 2">
            <a:extLst>
              <a:ext uri="{FF2B5EF4-FFF2-40B4-BE49-F238E27FC236}">
                <a16:creationId xmlns:a16="http://schemas.microsoft.com/office/drawing/2014/main" id="{950B2604-EC43-D1BA-EA3D-7144D4C5320C}"/>
              </a:ext>
            </a:extLst>
          </p:cNvPr>
          <p:cNvGraphicFramePr>
            <a:graphicFrameLocks noGrp="1"/>
          </p:cNvGraphicFramePr>
          <p:nvPr>
            <p:ph idx="1"/>
            <p:extLst>
              <p:ext uri="{D42A27DB-BD31-4B8C-83A1-F6EECF244321}">
                <p14:modId xmlns:p14="http://schemas.microsoft.com/office/powerpoint/2010/main" val="2682968995"/>
              </p:ext>
            </p:extLst>
          </p:nvPr>
        </p:nvGraphicFramePr>
        <p:xfrm>
          <a:off x="322658" y="2307774"/>
          <a:ext cx="1832713" cy="1121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descr="Moustache Face with Solid Fill">
            <a:extLst>
              <a:ext uri="{FF2B5EF4-FFF2-40B4-BE49-F238E27FC236}">
                <a16:creationId xmlns:a16="http://schemas.microsoft.com/office/drawing/2014/main" id="{B26F7613-ADB1-5479-2ECE-7D37DD775B24}"/>
              </a:ext>
            </a:extLst>
          </p:cNvPr>
          <p:cNvSpPr/>
          <p:nvPr/>
        </p:nvSpPr>
        <p:spPr>
          <a:xfrm>
            <a:off x="721978" y="3954931"/>
            <a:ext cx="1034072" cy="88921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a:p>
        </p:txBody>
      </p:sp>
      <p:grpSp>
        <p:nvGrpSpPr>
          <p:cNvPr id="10" name="Group 9">
            <a:extLst>
              <a:ext uri="{FF2B5EF4-FFF2-40B4-BE49-F238E27FC236}">
                <a16:creationId xmlns:a16="http://schemas.microsoft.com/office/drawing/2014/main" id="{5F4DB937-706B-389B-D6B4-A3F4E72D5177}"/>
              </a:ext>
            </a:extLst>
          </p:cNvPr>
          <p:cNvGrpSpPr/>
          <p:nvPr/>
        </p:nvGrpSpPr>
        <p:grpSpPr>
          <a:xfrm>
            <a:off x="0" y="4936875"/>
            <a:ext cx="2738959" cy="577770"/>
            <a:chOff x="4019864" y="989486"/>
            <a:chExt cx="3409635" cy="463519"/>
          </a:xfrm>
        </p:grpSpPr>
        <p:sp>
          <p:nvSpPr>
            <p:cNvPr id="39" name="Rectangle 38">
              <a:extLst>
                <a:ext uri="{FF2B5EF4-FFF2-40B4-BE49-F238E27FC236}">
                  <a16:creationId xmlns:a16="http://schemas.microsoft.com/office/drawing/2014/main" id="{E0A5A7D0-462D-4C5F-FC62-92EC84D4E791}"/>
                </a:ext>
              </a:extLst>
            </p:cNvPr>
            <p:cNvSpPr/>
            <p:nvPr/>
          </p:nvSpPr>
          <p:spPr>
            <a:xfrm>
              <a:off x="4019864" y="996782"/>
              <a:ext cx="3409635" cy="45622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GB" sz="1400">
                <a:solidFill>
                  <a:srgbClr val="0070C0"/>
                </a:solidFill>
              </a:endParaRPr>
            </a:p>
          </p:txBody>
        </p:sp>
        <p:sp>
          <p:nvSpPr>
            <p:cNvPr id="41" name="TextBox 40">
              <a:extLst>
                <a:ext uri="{FF2B5EF4-FFF2-40B4-BE49-F238E27FC236}">
                  <a16:creationId xmlns:a16="http://schemas.microsoft.com/office/drawing/2014/main" id="{3B718D32-87AF-205C-6332-8B1A8CCFF0D3}"/>
                </a:ext>
              </a:extLst>
            </p:cNvPr>
            <p:cNvSpPr txBox="1"/>
            <p:nvPr/>
          </p:nvSpPr>
          <p:spPr>
            <a:xfrm>
              <a:off x="4051306" y="989486"/>
              <a:ext cx="3021928" cy="4562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1600" kern="1200" dirty="0">
                  <a:solidFill>
                    <a:srgbClr val="0070C0"/>
                  </a:solidFill>
                </a:rPr>
                <a:t>Innovation (The 'Wow' Factor):</a:t>
              </a:r>
            </a:p>
          </p:txBody>
        </p:sp>
      </p:grpSp>
      <p:sp>
        <p:nvSpPr>
          <p:cNvPr id="43" name="Rectangle 2">
            <a:extLst>
              <a:ext uri="{FF2B5EF4-FFF2-40B4-BE49-F238E27FC236}">
                <a16:creationId xmlns:a16="http://schemas.microsoft.com/office/drawing/2014/main" id="{E061333E-3400-A811-60BD-9DDC755C24E3}"/>
              </a:ext>
            </a:extLst>
          </p:cNvPr>
          <p:cNvSpPr>
            <a:spLocks noChangeArrowheads="1"/>
          </p:cNvSpPr>
          <p:nvPr/>
        </p:nvSpPr>
        <p:spPr bwMode="auto">
          <a:xfrm>
            <a:off x="2307770" y="4198212"/>
            <a:ext cx="634211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b="1" i="1" dirty="0"/>
              <a:t>Temporal Sentiment: </a:t>
            </a:r>
            <a:r>
              <a:rPr lang="en-US" altLang="en-US" dirty="0"/>
              <a:t>Visualizes the daily distribution of sentiment, not just an average. </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b="1" i="1" dirty="0"/>
              <a:t>AI-Distilled Narratives: </a:t>
            </a:r>
            <a:r>
              <a:rPr lang="en-US" altLang="en-US" dirty="0"/>
              <a:t>Creates a unique, high-level story from dozens of daily articles. </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b="1" i="1" dirty="0"/>
              <a:t>Real-Time by Design: </a:t>
            </a:r>
            <a:r>
              <a:rPr lang="en-US" altLang="en-US" dirty="0"/>
              <a:t>Built to work on a continual data stream. </a:t>
            </a:r>
          </a:p>
        </p:txBody>
      </p:sp>
      <p:sp>
        <p:nvSpPr>
          <p:cNvPr id="77" name="Rectangle 5">
            <a:extLst>
              <a:ext uri="{FF2B5EF4-FFF2-40B4-BE49-F238E27FC236}">
                <a16:creationId xmlns:a16="http://schemas.microsoft.com/office/drawing/2014/main" id="{A5199E8E-19B4-2DE7-9CF4-0F6C6C046966}"/>
              </a:ext>
            </a:extLst>
          </p:cNvPr>
          <p:cNvSpPr>
            <a:spLocks noChangeArrowheads="1"/>
          </p:cNvSpPr>
          <p:nvPr/>
        </p:nvSpPr>
        <p:spPr bwMode="auto">
          <a:xfrm>
            <a:off x="2307770" y="2307774"/>
            <a:ext cx="62437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FontTx/>
              <a:buChar char="•"/>
            </a:pPr>
            <a:r>
              <a:rPr lang="en-US" altLang="en-US" b="1" i="1" dirty="0"/>
              <a:t>Market Researchers:</a:t>
            </a:r>
            <a:r>
              <a:rPr lang="en-US" altLang="en-US" dirty="0"/>
              <a:t> Gauge reaction to a product launch. </a:t>
            </a:r>
          </a:p>
          <a:p>
            <a:pPr algn="just" defTabSz="914400" eaLnBrk="0" fontAlgn="base" hangingPunct="0">
              <a:spcBef>
                <a:spcPct val="0"/>
              </a:spcBef>
              <a:spcAft>
                <a:spcPct val="0"/>
              </a:spcAft>
              <a:buFontTx/>
              <a:buChar char="•"/>
            </a:pPr>
            <a:r>
              <a:rPr lang="en-US" altLang="en-US" b="1" i="1" dirty="0"/>
              <a:t>PR &amp; Comms Teams: </a:t>
            </a:r>
            <a:r>
              <a:rPr lang="en-US" altLang="en-US" dirty="0"/>
              <a:t>Track brand reputation and manage crises. </a:t>
            </a:r>
          </a:p>
          <a:p>
            <a:pPr algn="just" defTabSz="914400" eaLnBrk="0" fontAlgn="base" hangingPunct="0">
              <a:spcBef>
                <a:spcPct val="0"/>
              </a:spcBef>
              <a:spcAft>
                <a:spcPct val="0"/>
              </a:spcAft>
              <a:buFontTx/>
              <a:buChar char="•"/>
            </a:pPr>
            <a:r>
              <a:rPr lang="en-US" altLang="en-US" b="1" i="1" dirty="0"/>
              <a:t>Financial Analysts</a:t>
            </a:r>
            <a:r>
              <a:rPr lang="en-US" altLang="en-US" dirty="0"/>
              <a:t>: Understand market sentiment around a company</a:t>
            </a:r>
            <a:r>
              <a:rPr lang="en-US" altLang="en-US" b="1" i="1" dirty="0"/>
              <a:t>. </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3747522" y="352799"/>
            <a:ext cx="4538035" cy="1478570"/>
          </a:xfrm>
        </p:spPr>
        <p:txBody>
          <a:bodyPr vert="horz" lIns="91440" tIns="45720" rIns="91440" bIns="45720" rtlCol="0">
            <a:normAutofit/>
          </a:bodyPr>
          <a:lstStyle/>
          <a:p>
            <a:r>
              <a:rPr lang="en-GB" dirty="0">
                <a:solidFill>
                  <a:srgbClr val="002060"/>
                </a:solidFill>
                <a:latin typeface="Bodoni MT Condensed" panose="02070606080606020203" pitchFamily="18" charset="0"/>
              </a:rPr>
              <a:t>The Future is Comparative &amp; Proactive</a:t>
            </a:r>
          </a:p>
        </p:txBody>
      </p:sp>
      <p:pic>
        <p:nvPicPr>
          <p:cNvPr id="5" name="Picture 4" descr="Colorful pins connected with a thread">
            <a:extLst>
              <a:ext uri="{FF2B5EF4-FFF2-40B4-BE49-F238E27FC236}">
                <a16:creationId xmlns:a16="http://schemas.microsoft.com/office/drawing/2014/main" id="{D62A3FEC-38D3-52D3-1669-1CFAD354D99F}"/>
              </a:ext>
            </a:extLst>
          </p:cNvPr>
          <p:cNvPicPr>
            <a:picLocks noChangeAspect="1"/>
          </p:cNvPicPr>
          <p:nvPr/>
        </p:nvPicPr>
        <p:blipFill>
          <a:blip r:embed="rId5"/>
          <a:srcRect l="24201" r="41959" b="-1"/>
          <a:stretch>
            <a:fillRect/>
          </a:stretch>
        </p:blipFill>
        <p:spPr>
          <a:xfrm>
            <a:off x="-4197" y="10"/>
            <a:ext cx="3476686"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GB"/>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GB"/>
            </a:p>
          </p:txBody>
        </p:sp>
      </p:grpSp>
      <p:sp>
        <p:nvSpPr>
          <p:cNvPr id="3" name="Content Placeholder 2"/>
          <p:cNvSpPr>
            <a:spLocks noGrp="1"/>
          </p:cNvSpPr>
          <p:nvPr>
            <p:ph idx="1"/>
          </p:nvPr>
        </p:nvSpPr>
        <p:spPr>
          <a:xfrm>
            <a:off x="3726718" y="1858963"/>
            <a:ext cx="5106526" cy="4572000"/>
          </a:xfrm>
        </p:spPr>
        <p:txBody>
          <a:bodyPr>
            <a:normAutofit/>
          </a:bodyPr>
          <a:lstStyle/>
          <a:p>
            <a:pPr algn="just">
              <a:lnSpc>
                <a:spcPct val="110000"/>
              </a:lnSpc>
            </a:pPr>
            <a:r>
              <a:rPr dirty="0"/>
              <a:t>Next Steps:</a:t>
            </a:r>
            <a:endParaRPr lang="en-GB" dirty="0"/>
          </a:p>
          <a:p>
            <a:pPr lvl="1" algn="just">
              <a:lnSpc>
                <a:spcPct val="110000"/>
              </a:lnSpc>
            </a:pPr>
            <a:r>
              <a:rPr b="1" i="1" dirty="0">
                <a:solidFill>
                  <a:srgbClr val="002060"/>
                </a:solidFill>
              </a:rPr>
              <a:t>Comparative Analysis</a:t>
            </a:r>
            <a:r>
              <a:rPr lang="en-GB" b="1" i="1" dirty="0">
                <a:solidFill>
                  <a:srgbClr val="002060"/>
                </a:solidFill>
              </a:rPr>
              <a:t>: </a:t>
            </a:r>
            <a:r>
              <a:rPr lang="en-GB" dirty="0"/>
              <a:t>Track "iOS vs. Android" head-to-head.</a:t>
            </a:r>
            <a:endParaRPr lang="en-GB" b="1" i="1" dirty="0"/>
          </a:p>
          <a:p>
            <a:pPr lvl="1" algn="just">
              <a:lnSpc>
                <a:spcPct val="110000"/>
              </a:lnSpc>
            </a:pPr>
            <a:r>
              <a:rPr b="1" i="1" dirty="0">
                <a:solidFill>
                  <a:srgbClr val="002060"/>
                </a:solidFill>
              </a:rPr>
              <a:t>Proactive Alerts</a:t>
            </a:r>
            <a:r>
              <a:rPr lang="en-GB" i="1" dirty="0"/>
              <a:t>: </a:t>
            </a:r>
            <a:r>
              <a:rPr lang="en-GB" dirty="0"/>
              <a:t>Push notifications for sudden sentiment shifts or volume spikes.</a:t>
            </a:r>
          </a:p>
          <a:p>
            <a:pPr lvl="1" algn="just">
              <a:lnSpc>
                <a:spcPct val="110000"/>
              </a:lnSpc>
            </a:pPr>
            <a:r>
              <a:rPr b="1" i="1" dirty="0">
                <a:solidFill>
                  <a:srgbClr val="002060"/>
                </a:solidFill>
              </a:rPr>
              <a:t>Geo-Mood Map</a:t>
            </a:r>
            <a:r>
              <a:rPr lang="en-GB" b="1" i="1" dirty="0">
                <a:solidFill>
                  <a:srgbClr val="002060"/>
                </a:solidFill>
              </a:rPr>
              <a:t>: </a:t>
            </a:r>
            <a:r>
              <a:rPr lang="en-GB" dirty="0"/>
              <a:t>Visualize news sentiment on a world map.</a:t>
            </a:r>
          </a:p>
          <a:p>
            <a:pPr algn="just">
              <a:lnSpc>
                <a:spcPct val="110000"/>
              </a:lnSpc>
            </a:pPr>
            <a:endParaRPr lang="en-GB" dirty="0"/>
          </a:p>
          <a:p>
            <a:pPr algn="just">
              <a:lnSpc>
                <a:spcPct val="110000"/>
              </a:lnSpc>
            </a:pPr>
            <a:r>
              <a:rPr dirty="0"/>
              <a:t>Conclusion: Pulse7 doesn't just show you the news; it gives you the narrative.</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002" y="2505602"/>
            <a:ext cx="4281996" cy="1478570"/>
          </a:xfrm>
        </p:spPr>
        <p:txBody>
          <a:bodyPr vert="horz" lIns="91440" tIns="45720" rIns="91440" bIns="45720" rtlCol="0" anchor="ctr">
            <a:noAutofit/>
          </a:bodyPr>
          <a:lstStyle/>
          <a:p>
            <a:pPr algn="ctr"/>
            <a:r>
              <a:rPr sz="8800" dirty="0">
                <a:solidFill>
                  <a:srgbClr val="002060"/>
                </a:solidFill>
                <a:latin typeface="Bodoni MT Condensed" panose="02070606080606020203" pitchFamily="18" charset="0"/>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46</TotalTime>
  <Words>622</Words>
  <Application>Microsoft Office PowerPoint</Application>
  <PresentationFormat>On-screen Show (4:3)</PresentationFormat>
  <Paragraphs>44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Bodoni MT Condensed</vt:lpstr>
      <vt:lpstr>Cascadia Code</vt:lpstr>
      <vt:lpstr>Tw Cen MT</vt:lpstr>
      <vt:lpstr>Circuit</vt:lpstr>
      <vt:lpstr>PowerPoint Presentation</vt:lpstr>
      <vt:lpstr>Information Overload is a Business Blind Spot</vt:lpstr>
      <vt:lpstr>An NLP-Powered Insight Engine</vt:lpstr>
      <vt:lpstr>Live Demo: Pulse7 in Action</vt:lpstr>
      <vt:lpstr>From Hours to Seconds: Actionable Insights on Demand</vt:lpstr>
      <vt:lpstr>The Future is Comparative &amp; Proactive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Hajar Nefaa</cp:lastModifiedBy>
  <cp:revision>2</cp:revision>
  <dcterms:created xsi:type="dcterms:W3CDTF">2013-01-27T09:14:16Z</dcterms:created>
  <dcterms:modified xsi:type="dcterms:W3CDTF">2025-06-11T12:56:54Z</dcterms:modified>
  <cp:category/>
</cp:coreProperties>
</file>