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2" r:id="rId1"/>
  </p:sldMasterIdLst>
  <p:notesMasterIdLst>
    <p:notesMasterId r:id="rId8"/>
  </p:notesMasterIdLst>
  <p:sldIdLst>
    <p:sldId id="256" r:id="rId2"/>
    <p:sldId id="258" r:id="rId3"/>
    <p:sldId id="261"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2900"/>
  </p:normalViewPr>
  <p:slideViewPr>
    <p:cSldViewPr snapToGrid="0" snapToObjects="1">
      <p:cViewPr varScale="1">
        <p:scale>
          <a:sx n="92" d="100"/>
          <a:sy n="92" d="100"/>
        </p:scale>
        <p:origin x="1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90976-674B-A04D-A14A-B74E23FAA4D8}" type="datetimeFigureOut">
              <a:rPr lang="en-US" smtClean="0"/>
              <a:t>9/8/18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3A099-F3FE-0E41-B4B3-6DE3B2E18223}" type="slidenum">
              <a:rPr lang="en-US" smtClean="0"/>
              <a:t>‹#›</a:t>
            </a:fld>
            <a:endParaRPr lang="en-US"/>
          </a:p>
        </p:txBody>
      </p:sp>
    </p:spTree>
    <p:extLst>
      <p:ext uri="{BB962C8B-B14F-4D97-AF65-F5344CB8AC3E}">
        <p14:creationId xmlns:p14="http://schemas.microsoft.com/office/powerpoint/2010/main" val="159753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Time_to_marke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R&amp;D" TargetMode="External"/><Relationship Id="rId5" Type="http://schemas.openxmlformats.org/officeDocument/2006/relationships/hyperlink" Target="https://en.wikipedia.org/wiki/Integrated_circuit" TargetMode="External"/><Relationship Id="rId4" Type="http://schemas.openxmlformats.org/officeDocument/2006/relationships/hyperlink" Target="https://en.wikipedia.org/wiki/Non-recurring_engineer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FPGA is an IC that can be reprogrammed after manufacture</a:t>
            </a:r>
          </a:p>
        </p:txBody>
      </p:sp>
      <p:sp>
        <p:nvSpPr>
          <p:cNvPr id="4" name="Slide Number Placeholder 3"/>
          <p:cNvSpPr>
            <a:spLocks noGrp="1"/>
          </p:cNvSpPr>
          <p:nvPr>
            <p:ph type="sldNum" sz="quarter" idx="10"/>
          </p:nvPr>
        </p:nvSpPr>
        <p:spPr/>
        <p:txBody>
          <a:bodyPr/>
          <a:lstStyle/>
          <a:p>
            <a:fld id="{4DC3A099-F3FE-0E41-B4B3-6DE3B2E18223}" type="slidenum">
              <a:rPr lang="en-US" smtClean="0"/>
              <a:t>2</a:t>
            </a:fld>
            <a:endParaRPr lang="en-US"/>
          </a:p>
        </p:txBody>
      </p:sp>
    </p:spTree>
    <p:extLst>
      <p:ext uri="{BB962C8B-B14F-4D97-AF65-F5344CB8AC3E}">
        <p14:creationId xmlns:p14="http://schemas.microsoft.com/office/powerpoint/2010/main" val="364548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implement a soft processor</a:t>
            </a:r>
          </a:p>
          <a:p>
            <a:endParaRPr lang="en-US" dirty="0"/>
          </a:p>
          <a:p>
            <a:r>
              <a:rPr lang="en-US" dirty="0"/>
              <a:t>Aerospace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Avionics, Missiles and Munitions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Data centres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Servers, Routers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Communications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Network processing, baseband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Security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Industrial imaging, secure solutions</a:t>
            </a:r>
            <a:endParaRPr lang="en-US" dirty="0"/>
          </a:p>
        </p:txBody>
      </p:sp>
      <p:sp>
        <p:nvSpPr>
          <p:cNvPr id="4" name="Slide Number Placeholder 3"/>
          <p:cNvSpPr>
            <a:spLocks noGrp="1"/>
          </p:cNvSpPr>
          <p:nvPr>
            <p:ph type="sldNum" sz="quarter" idx="10"/>
          </p:nvPr>
        </p:nvSpPr>
        <p:spPr/>
        <p:txBody>
          <a:bodyPr/>
          <a:lstStyle/>
          <a:p>
            <a:fld id="{4DC3A099-F3FE-0E41-B4B3-6DE3B2E18223}" type="slidenum">
              <a:rPr lang="en-US" smtClean="0"/>
              <a:t>4</a:t>
            </a:fld>
            <a:endParaRPr lang="en-US"/>
          </a:p>
        </p:txBody>
      </p:sp>
    </p:spTree>
    <p:extLst>
      <p:ext uri="{BB962C8B-B14F-4D97-AF65-F5344CB8AC3E}">
        <p14:creationId xmlns:p14="http://schemas.microsoft.com/office/powerpoint/2010/main" val="1133701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Slower and require more power than ASICs</a:t>
            </a:r>
          </a:p>
          <a:p>
            <a:endParaRPr lang="en-US" dirty="0"/>
          </a:p>
          <a:p>
            <a:r>
              <a:rPr lang="en-US" dirty="0"/>
              <a:t>Requires knowledge of hardware design languages – more complex than C, etc.</a:t>
            </a:r>
          </a:p>
          <a:p>
            <a:endParaRPr lang="en-US" dirty="0"/>
          </a:p>
          <a:p>
            <a:pPr fontAlgn="base"/>
            <a:r>
              <a:rPr lang="en-GB" sz="1200" b="1" i="0" kern="1200" dirty="0">
                <a:solidFill>
                  <a:schemeClr val="tx1"/>
                </a:solidFill>
                <a:effectLst/>
                <a:latin typeface="+mn-lt"/>
                <a:ea typeface="+mn-ea"/>
                <a:cs typeface="+mn-cs"/>
              </a:rPr>
              <a:t>Drawbacks or disadvantages of FPGA</a:t>
            </a:r>
          </a:p>
          <a:p>
            <a:pPr fontAlgn="base"/>
            <a:r>
              <a:rPr lang="en-GB" sz="1200" b="0" i="0" kern="1200" dirty="0">
                <a:solidFill>
                  <a:schemeClr val="tx1"/>
                </a:solidFill>
                <a:effectLst/>
                <a:latin typeface="+mn-lt"/>
                <a:ea typeface="+mn-ea"/>
                <a:cs typeface="+mn-cs"/>
              </a:rPr>
              <a:t>Following are the </a:t>
            </a:r>
            <a:r>
              <a:rPr lang="en-GB" sz="1200" b="1" i="0" kern="1200" dirty="0">
                <a:solidFill>
                  <a:schemeClr val="tx1"/>
                </a:solidFill>
                <a:effectLst/>
                <a:latin typeface="+mn-lt"/>
                <a:ea typeface="+mn-ea"/>
                <a:cs typeface="+mn-cs"/>
              </a:rPr>
              <a:t>disadvantages of FPGA</a:t>
            </a:r>
            <a:r>
              <a:rPr lang="en-GB" sz="1200" b="0" i="0" kern="1200" dirty="0">
                <a:solidFill>
                  <a:schemeClr val="tx1"/>
                </a:solidFill>
                <a:effectLst/>
                <a:latin typeface="+mn-lt"/>
                <a:ea typeface="+mn-ea"/>
                <a:cs typeface="+mn-cs"/>
              </a:rPr>
              <a:t>:</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programming of FPGA requires knowledge of VHDL/Verilog programming languages as well as digital system fundamentals. The programming is not as simple as C programming used in processor based hardware. Moreover engineers need to learn use of simulation tools.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power consumption is more and programmers do not have any control on power optimization in FPGA. No such issues in ASIC.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➨Once any particular FPGA is selected and used in the design, programmers need to make use of resources available on the FPGA IC. This will limit the design size and features. TO avoid such situation, appropriate FPGA need to be chosen at the beginning itself.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➨FPGAs are better for prototyping and low quantity production. When the quantity of FPGAs to be manufactured increases, cost per product also increases. This is not the case with ASIC implementation. </a:t>
            </a:r>
          </a:p>
          <a:p>
            <a:endParaRPr lang="en-US" dirty="0"/>
          </a:p>
        </p:txBody>
      </p:sp>
      <p:sp>
        <p:nvSpPr>
          <p:cNvPr id="4" name="Slide Number Placeholder 3"/>
          <p:cNvSpPr>
            <a:spLocks noGrp="1"/>
          </p:cNvSpPr>
          <p:nvPr>
            <p:ph type="sldNum" sz="quarter" idx="10"/>
          </p:nvPr>
        </p:nvSpPr>
        <p:spPr/>
        <p:txBody>
          <a:bodyPr/>
          <a:lstStyle/>
          <a:p>
            <a:fld id="{4DC3A099-F3FE-0E41-B4B3-6DE3B2E18223}" type="slidenum">
              <a:rPr lang="en-US" smtClean="0"/>
              <a:t>5</a:t>
            </a:fld>
            <a:endParaRPr lang="en-US"/>
          </a:p>
        </p:txBody>
      </p:sp>
    </p:spTree>
    <p:extLst>
      <p:ext uri="{BB962C8B-B14F-4D97-AF65-F5344CB8AC3E}">
        <p14:creationId xmlns:p14="http://schemas.microsoft.com/office/powerpoint/2010/main" val="83630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ability to re-program in the field to fix bugs, and may include a shorter </a:t>
            </a:r>
            <a:r>
              <a:rPr lang="en-GB" sz="1200" b="0" i="0" u="none" strike="noStrike" kern="1200" dirty="0">
                <a:solidFill>
                  <a:schemeClr val="tx1"/>
                </a:solidFill>
                <a:effectLst/>
                <a:latin typeface="+mn-lt"/>
                <a:ea typeface="+mn-ea"/>
                <a:cs typeface="+mn-cs"/>
                <a:hlinkClick r:id="rId3" tooltip="Time to market"/>
              </a:rPr>
              <a:t>time to marke</a:t>
            </a:r>
            <a:r>
              <a:rPr lang="en-GB" sz="1200" b="0" i="0" u="none" strike="noStrike" kern="1200" dirty="0">
                <a:solidFill>
                  <a:schemeClr val="tx1"/>
                </a:solidFill>
                <a:effectLst/>
                <a:latin typeface="+mn-lt"/>
                <a:ea typeface="+mn-ea"/>
                <a:cs typeface="+mn-cs"/>
              </a:rPr>
              <a:t>t</a:t>
            </a:r>
            <a:r>
              <a:rPr lang="en-GB" sz="1200" b="0" i="0" kern="1200" dirty="0">
                <a:solidFill>
                  <a:schemeClr val="tx1"/>
                </a:solidFill>
                <a:effectLst/>
                <a:latin typeface="+mn-lt"/>
                <a:ea typeface="+mn-ea"/>
                <a:cs typeface="+mn-cs"/>
              </a:rPr>
              <a:t> and lower </a:t>
            </a:r>
            <a:r>
              <a:rPr lang="en-GB" sz="1200" b="0" i="0" u="none" strike="noStrike" kern="1200" dirty="0">
                <a:solidFill>
                  <a:schemeClr val="tx1"/>
                </a:solidFill>
                <a:effectLst/>
                <a:latin typeface="+mn-lt"/>
                <a:ea typeface="+mn-ea"/>
                <a:cs typeface="+mn-cs"/>
                <a:hlinkClick r:id="rId4" tooltip="Non-recurring engineering"/>
              </a:rPr>
              <a:t>non-recurring engineering</a:t>
            </a:r>
            <a:r>
              <a:rPr lang="en-GB" sz="1200" b="0" i="0" kern="1200" dirty="0">
                <a:solidFill>
                  <a:schemeClr val="tx1"/>
                </a:solidFill>
                <a:effectLst/>
                <a:latin typeface="+mn-lt"/>
                <a:ea typeface="+mn-ea"/>
                <a:cs typeface="+mn-cs"/>
              </a:rPr>
              <a:t> costs.</a:t>
            </a:r>
          </a:p>
          <a:p>
            <a:endParaRPr lang="en-GB" sz="1200" b="0" i="0"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hlinkClick r:id="rId5" tooltip="Integrated circuit"/>
              </a:rPr>
              <a:t>Integrated circuit</a:t>
            </a:r>
            <a:r>
              <a:rPr lang="en-GB" sz="1200" b="0" i="0" kern="1200" dirty="0">
                <a:solidFill>
                  <a:schemeClr val="tx1"/>
                </a:solidFill>
                <a:effectLst/>
                <a:latin typeface="+mn-lt"/>
                <a:ea typeface="+mn-ea"/>
                <a:cs typeface="+mn-cs"/>
              </a:rPr>
              <a:t> development costs are rising aggressively</a:t>
            </a:r>
          </a:p>
          <a:p>
            <a:r>
              <a:rPr lang="en-GB" sz="1200" b="0" i="0" kern="1200" dirty="0">
                <a:solidFill>
                  <a:schemeClr val="tx1"/>
                </a:solidFill>
                <a:effectLst/>
                <a:latin typeface="+mn-lt"/>
                <a:ea typeface="+mn-ea"/>
                <a:cs typeface="+mn-cs"/>
              </a:rPr>
              <a:t>ASIC complexity has lengthened development time</a:t>
            </a:r>
          </a:p>
          <a:p>
            <a:r>
              <a:rPr lang="en-GB" sz="1200" b="0" i="0" u="none" strike="noStrike" kern="1200" dirty="0">
                <a:solidFill>
                  <a:schemeClr val="tx1"/>
                </a:solidFill>
                <a:effectLst/>
                <a:latin typeface="+mn-lt"/>
                <a:ea typeface="+mn-ea"/>
                <a:cs typeface="+mn-cs"/>
                <a:hlinkClick r:id="rId6" tooltip="R&amp;D"/>
              </a:rPr>
              <a:t>R&amp;D</a:t>
            </a:r>
            <a:r>
              <a:rPr lang="en-GB" sz="1200" b="0" i="0" kern="1200" dirty="0">
                <a:solidFill>
                  <a:schemeClr val="tx1"/>
                </a:solidFill>
                <a:effectLst/>
                <a:latin typeface="+mn-lt"/>
                <a:ea typeface="+mn-ea"/>
                <a:cs typeface="+mn-cs"/>
              </a:rPr>
              <a:t> resources and headcount are decreasing</a:t>
            </a:r>
          </a:p>
          <a:p>
            <a:r>
              <a:rPr lang="en-GB" sz="1200" b="0" i="0" kern="1200" dirty="0">
                <a:solidFill>
                  <a:schemeClr val="tx1"/>
                </a:solidFill>
                <a:effectLst/>
                <a:latin typeface="+mn-lt"/>
                <a:ea typeface="+mn-ea"/>
                <a:cs typeface="+mn-cs"/>
              </a:rPr>
              <a:t>Revenue losses for slow time-to-market are increasing</a:t>
            </a:r>
          </a:p>
          <a:p>
            <a:r>
              <a:rPr lang="en-GB" sz="1200" b="0" i="0" kern="1200" dirty="0">
                <a:solidFill>
                  <a:schemeClr val="tx1"/>
                </a:solidFill>
                <a:effectLst/>
                <a:latin typeface="+mn-lt"/>
                <a:ea typeface="+mn-ea"/>
                <a:cs typeface="+mn-cs"/>
              </a:rPr>
              <a:t>Financial constraints in a poor economy are driving low-cost 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Following are the benefits or </a:t>
            </a:r>
            <a:r>
              <a:rPr lang="en-GB" sz="1200" b="1" i="0" kern="1200" dirty="0">
                <a:solidFill>
                  <a:schemeClr val="tx1"/>
                </a:solidFill>
                <a:effectLst/>
                <a:latin typeface="+mn-lt"/>
                <a:ea typeface="+mn-ea"/>
                <a:cs typeface="+mn-cs"/>
              </a:rPr>
              <a:t>advantages of FPGA</a:t>
            </a:r>
            <a:r>
              <a:rPr lang="en-GB" sz="1200" b="0" i="0" kern="1200" dirty="0">
                <a:solidFill>
                  <a:schemeClr val="tx1"/>
                </a:solidFill>
                <a:effectLst/>
                <a:latin typeface="+mn-lt"/>
                <a:ea typeface="+mn-ea"/>
                <a:cs typeface="+mn-cs"/>
              </a:rPr>
              <a:t>:</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➨FPGAs can be programmed at logic level. Hence it can implement faster and parallel processing of signals. This is difficult to be executed by processor.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➨Unlike ASIC which are fixed once programmed, FPGAs are programmable at software level at any time. Hence FPGA IC can be re-programmed or reused any number of times. FPGA can also be programmed from remote locations.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➨FPGA ICs are readily available which can be programmed using HDL code in no time. Hence the solution is available faster to the market.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➨Unlike ASIC which requires huge NRE (Non Recurring Expenses) and costly tools, FPGA development is cheaper due to less costly tools and no NRE.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➨In FPGA design, software takes care of routing, placement and timing. This makes lesser manual intervention. The design flow eliminates complex and time consuming place and router, floor planning and timing analysis. </a:t>
            </a:r>
            <a:br>
              <a:rPr lang="en-GB" sz="1200" b="0" i="0" kern="1200" dirty="0">
                <a:solidFill>
                  <a:schemeClr val="tx1"/>
                </a:solidFill>
                <a:effectLst/>
                <a:latin typeface="+mn-lt"/>
                <a:ea typeface="+mn-ea"/>
                <a:cs typeface="+mn-cs"/>
              </a:rPr>
            </a:b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DC3A099-F3FE-0E41-B4B3-6DE3B2E18223}" type="slidenum">
              <a:rPr lang="en-US" smtClean="0"/>
              <a:t>6</a:t>
            </a:fld>
            <a:endParaRPr lang="en-US"/>
          </a:p>
        </p:txBody>
      </p:sp>
    </p:spTree>
    <p:extLst>
      <p:ext uri="{BB962C8B-B14F-4D97-AF65-F5344CB8AC3E}">
        <p14:creationId xmlns:p14="http://schemas.microsoft.com/office/powerpoint/2010/main" val="2377993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8A28836-D77D-3641-95BE-C6FF176FBB91}" type="datetimeFigureOut">
              <a:rPr lang="en-US" smtClean="0"/>
              <a:t>9/8/18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D7C2B92-AD19-E840-8EED-F75BD228EB25}"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00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A28836-D77D-3641-95BE-C6FF176FBB91}" type="datetimeFigureOut">
              <a:rPr lang="en-US" smtClean="0"/>
              <a:t>9/8/18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C2B92-AD19-E840-8EED-F75BD228EB25}" type="slidenum">
              <a:rPr lang="en-US" smtClean="0"/>
              <a:t>‹#›</a:t>
            </a:fld>
            <a:endParaRPr lang="en-US"/>
          </a:p>
        </p:txBody>
      </p:sp>
    </p:spTree>
    <p:extLst>
      <p:ext uri="{BB962C8B-B14F-4D97-AF65-F5344CB8AC3E}">
        <p14:creationId xmlns:p14="http://schemas.microsoft.com/office/powerpoint/2010/main" val="1510362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A28836-D77D-3641-95BE-C6FF176FBB91}"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C2B92-AD19-E840-8EED-F75BD228EB25}"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13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A28836-D77D-3641-95BE-C6FF176FBB91}"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C2B92-AD19-E840-8EED-F75BD228EB2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963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A28836-D77D-3641-95BE-C6FF176FBB91}"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C2B92-AD19-E840-8EED-F75BD228EB25}" type="slidenum">
              <a:rPr lang="en-US" smtClean="0"/>
              <a:t>‹#›</a:t>
            </a:fld>
            <a:endParaRPr lang="en-US"/>
          </a:p>
        </p:txBody>
      </p:sp>
    </p:spTree>
    <p:extLst>
      <p:ext uri="{BB962C8B-B14F-4D97-AF65-F5344CB8AC3E}">
        <p14:creationId xmlns:p14="http://schemas.microsoft.com/office/powerpoint/2010/main" val="154845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A28836-D77D-3641-95BE-C6FF176FBB91}"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C2B92-AD19-E840-8EED-F75BD228EB2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004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A28836-D77D-3641-95BE-C6FF176FBB91}"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C2B92-AD19-E840-8EED-F75BD228EB25}"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247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28836-D77D-3641-95BE-C6FF176FBB91}"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C2B92-AD19-E840-8EED-F75BD228EB25}"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9518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28836-D77D-3641-95BE-C6FF176FBB91}"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C2B92-AD19-E840-8EED-F75BD228EB25}"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69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28836-D77D-3641-95BE-C6FF176FBB91}"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C2B92-AD19-E840-8EED-F75BD228EB25}" type="slidenum">
              <a:rPr lang="en-US" smtClean="0"/>
              <a:t>‹#›</a:t>
            </a:fld>
            <a:endParaRPr lang="en-US"/>
          </a:p>
        </p:txBody>
      </p:sp>
    </p:spTree>
    <p:extLst>
      <p:ext uri="{BB962C8B-B14F-4D97-AF65-F5344CB8AC3E}">
        <p14:creationId xmlns:p14="http://schemas.microsoft.com/office/powerpoint/2010/main" val="351318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A28836-D77D-3641-95BE-C6FF176FBB91}" type="datetimeFigureOut">
              <a:rPr lang="en-US" smtClean="0"/>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C2B92-AD19-E840-8EED-F75BD228EB25}"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A28836-D77D-3641-95BE-C6FF176FBB91}" type="datetimeFigureOut">
              <a:rPr lang="en-US" smtClean="0"/>
              <a:t>9/8/18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C2B92-AD19-E840-8EED-F75BD228EB25}" type="slidenum">
              <a:rPr lang="en-US" smtClean="0"/>
              <a:t>‹#›</a:t>
            </a:fld>
            <a:endParaRPr lang="en-US"/>
          </a:p>
        </p:txBody>
      </p:sp>
    </p:spTree>
    <p:extLst>
      <p:ext uri="{BB962C8B-B14F-4D97-AF65-F5344CB8AC3E}">
        <p14:creationId xmlns:p14="http://schemas.microsoft.com/office/powerpoint/2010/main" val="237616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A28836-D77D-3641-95BE-C6FF176FBB91}" type="datetimeFigureOut">
              <a:rPr lang="en-US" smtClean="0"/>
              <a:t>9/8/18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7C2B92-AD19-E840-8EED-F75BD228EB25}"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43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A28836-D77D-3641-95BE-C6FF176FBB91}" type="datetimeFigureOut">
              <a:rPr lang="en-US" smtClean="0"/>
              <a:t>9/8/18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7C2B92-AD19-E840-8EED-F75BD228EB25}"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78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28836-D77D-3641-95BE-C6FF176FBB91}" type="datetimeFigureOut">
              <a:rPr lang="en-US" smtClean="0"/>
              <a:t>9/8/18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7C2B92-AD19-E840-8EED-F75BD228EB25}" type="slidenum">
              <a:rPr lang="en-US" smtClean="0"/>
              <a:t>‹#›</a:t>
            </a:fld>
            <a:endParaRPr lang="en-US"/>
          </a:p>
        </p:txBody>
      </p:sp>
    </p:spTree>
    <p:extLst>
      <p:ext uri="{BB962C8B-B14F-4D97-AF65-F5344CB8AC3E}">
        <p14:creationId xmlns:p14="http://schemas.microsoft.com/office/powerpoint/2010/main" val="319258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A28836-D77D-3641-95BE-C6FF176FBB91}" type="datetimeFigureOut">
              <a:rPr lang="en-US" smtClean="0"/>
              <a:t>9/8/18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C2B92-AD19-E840-8EED-F75BD228EB25}"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78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A28836-D77D-3641-95BE-C6FF176FBB91}" type="datetimeFigureOut">
              <a:rPr lang="en-US" smtClean="0"/>
              <a:t>9/8/18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C2B92-AD19-E840-8EED-F75BD228EB25}" type="slidenum">
              <a:rPr lang="en-US" smtClean="0"/>
              <a:t>‹#›</a:t>
            </a:fld>
            <a:endParaRPr lang="en-US"/>
          </a:p>
        </p:txBody>
      </p:sp>
    </p:spTree>
    <p:extLst>
      <p:ext uri="{BB962C8B-B14F-4D97-AF65-F5344CB8AC3E}">
        <p14:creationId xmlns:p14="http://schemas.microsoft.com/office/powerpoint/2010/main" val="226511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A28836-D77D-3641-95BE-C6FF176FBB91}" type="datetimeFigureOut">
              <a:rPr lang="en-US" smtClean="0"/>
              <a:t>9/8/18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7C2B92-AD19-E840-8EED-F75BD228EB25}" type="slidenum">
              <a:rPr lang="en-US" smtClean="0"/>
              <a:t>‹#›</a:t>
            </a:fld>
            <a:endParaRPr lang="en-US"/>
          </a:p>
        </p:txBody>
      </p:sp>
    </p:spTree>
    <p:extLst>
      <p:ext uri="{BB962C8B-B14F-4D97-AF65-F5344CB8AC3E}">
        <p14:creationId xmlns:p14="http://schemas.microsoft.com/office/powerpoint/2010/main" val="99864566"/>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DDAB-C1B8-154C-9FED-CA0EAD7ACB0D}"/>
              </a:ext>
            </a:extLst>
          </p:cNvPr>
          <p:cNvSpPr>
            <a:spLocks noGrp="1"/>
          </p:cNvSpPr>
          <p:nvPr>
            <p:ph type="ctrTitle"/>
          </p:nvPr>
        </p:nvSpPr>
        <p:spPr/>
        <p:txBody>
          <a:bodyPr/>
          <a:lstStyle/>
          <a:p>
            <a:r>
              <a:rPr lang="en-US" dirty="0"/>
              <a:t>FPGAs</a:t>
            </a:r>
          </a:p>
        </p:txBody>
      </p:sp>
      <p:sp>
        <p:nvSpPr>
          <p:cNvPr id="3" name="Subtitle 2">
            <a:extLst>
              <a:ext uri="{FF2B5EF4-FFF2-40B4-BE49-F238E27FC236}">
                <a16:creationId xmlns:a16="http://schemas.microsoft.com/office/drawing/2014/main" id="{056D5E85-29A4-FA4A-9CAA-F6C48B55256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131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6F7C-7F40-E64A-AE02-3601B9BE5458}"/>
              </a:ext>
            </a:extLst>
          </p:cNvPr>
          <p:cNvSpPr>
            <a:spLocks noGrp="1"/>
          </p:cNvSpPr>
          <p:nvPr>
            <p:ph type="title"/>
          </p:nvPr>
        </p:nvSpPr>
        <p:spPr/>
        <p:txBody>
          <a:bodyPr/>
          <a:lstStyle/>
          <a:p>
            <a:r>
              <a:rPr lang="en-US" dirty="0"/>
              <a:t>Field Programmable Gate Array</a:t>
            </a:r>
          </a:p>
        </p:txBody>
      </p:sp>
      <p:sp>
        <p:nvSpPr>
          <p:cNvPr id="3" name="Content Placeholder 2">
            <a:extLst>
              <a:ext uri="{FF2B5EF4-FFF2-40B4-BE49-F238E27FC236}">
                <a16:creationId xmlns:a16="http://schemas.microsoft.com/office/drawing/2014/main" id="{E1151BEA-9A2A-EE43-9E6A-DDEA78C1C016}"/>
              </a:ext>
            </a:extLst>
          </p:cNvPr>
          <p:cNvSpPr>
            <a:spLocks noGrp="1"/>
          </p:cNvSpPr>
          <p:nvPr>
            <p:ph idx="1"/>
          </p:nvPr>
        </p:nvSpPr>
        <p:spPr/>
        <p:txBody>
          <a:bodyPr/>
          <a:lstStyle/>
          <a:p>
            <a:r>
              <a:rPr lang="en-US" dirty="0"/>
              <a:t>Contain an array of programmable logic blocks</a:t>
            </a:r>
          </a:p>
          <a:p>
            <a:r>
              <a:rPr lang="en-US" dirty="0"/>
              <a:t>Includes simple Boolean logic blocks (OR AND </a:t>
            </a:r>
            <a:r>
              <a:rPr lang="en-US" dirty="0" err="1"/>
              <a:t>etc</a:t>
            </a:r>
            <a:r>
              <a:rPr lang="en-US" dirty="0"/>
              <a:t>)</a:t>
            </a:r>
          </a:p>
          <a:p>
            <a:r>
              <a:rPr lang="en-US" dirty="0"/>
              <a:t>Also may include memory elements (Flip-Flops or more complete blocks of memory)</a:t>
            </a:r>
          </a:p>
          <a:p>
            <a:endParaRPr lang="en-US" dirty="0"/>
          </a:p>
          <a:p>
            <a:endParaRPr lang="en-US" dirty="0"/>
          </a:p>
        </p:txBody>
      </p:sp>
    </p:spTree>
    <p:extLst>
      <p:ext uri="{BB962C8B-B14F-4D97-AF65-F5344CB8AC3E}">
        <p14:creationId xmlns:p14="http://schemas.microsoft.com/office/powerpoint/2010/main" val="68639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1A5B-4534-7642-AC86-10A2FE0445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441D3E-CA47-7446-B786-FCBE13F30C9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A6AD792-A9A8-5D41-A9AB-D0CFF8A9C01A}"/>
              </a:ext>
            </a:extLst>
          </p:cNvPr>
          <p:cNvPicPr>
            <a:picLocks noChangeAspect="1"/>
          </p:cNvPicPr>
          <p:nvPr/>
        </p:nvPicPr>
        <p:blipFill>
          <a:blip r:embed="rId2"/>
          <a:stretch>
            <a:fillRect/>
          </a:stretch>
        </p:blipFill>
        <p:spPr>
          <a:xfrm>
            <a:off x="2800499" y="982132"/>
            <a:ext cx="6927817" cy="5257800"/>
          </a:xfrm>
          <a:prstGeom prst="rect">
            <a:avLst/>
          </a:prstGeom>
        </p:spPr>
      </p:pic>
    </p:spTree>
    <p:extLst>
      <p:ext uri="{BB962C8B-B14F-4D97-AF65-F5344CB8AC3E}">
        <p14:creationId xmlns:p14="http://schemas.microsoft.com/office/powerpoint/2010/main" val="320960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2123-ED96-EA48-BD63-38CBE2E3A064}"/>
              </a:ext>
            </a:extLst>
          </p:cNvPr>
          <p:cNvSpPr>
            <a:spLocks noGrp="1"/>
          </p:cNvSpPr>
          <p:nvPr>
            <p:ph type="title"/>
          </p:nvPr>
        </p:nvSpPr>
        <p:spPr/>
        <p:txBody>
          <a:bodyPr/>
          <a:lstStyle/>
          <a:p>
            <a:r>
              <a:rPr lang="en-US" dirty="0"/>
              <a:t>What is an FPGA used for?</a:t>
            </a:r>
          </a:p>
        </p:txBody>
      </p:sp>
      <p:sp>
        <p:nvSpPr>
          <p:cNvPr id="3" name="Content Placeholder 2">
            <a:extLst>
              <a:ext uri="{FF2B5EF4-FFF2-40B4-BE49-F238E27FC236}">
                <a16:creationId xmlns:a16="http://schemas.microsoft.com/office/drawing/2014/main" id="{3471C6B5-AFC8-AC40-9605-5569F5359152}"/>
              </a:ext>
            </a:extLst>
          </p:cNvPr>
          <p:cNvSpPr>
            <a:spLocks noGrp="1"/>
          </p:cNvSpPr>
          <p:nvPr>
            <p:ph idx="1"/>
          </p:nvPr>
        </p:nvSpPr>
        <p:spPr/>
        <p:txBody>
          <a:bodyPr/>
          <a:lstStyle/>
          <a:p>
            <a:r>
              <a:rPr lang="en-GB" dirty="0"/>
              <a:t>Can be used to solve any problem which is computable</a:t>
            </a:r>
          </a:p>
          <a:p>
            <a:r>
              <a:rPr lang="en-GB" dirty="0"/>
              <a:t>Many applications including:</a:t>
            </a:r>
          </a:p>
          <a:p>
            <a:pPr lvl="1"/>
            <a:r>
              <a:rPr lang="en-GB" dirty="0"/>
              <a:t>Aerospace</a:t>
            </a:r>
          </a:p>
          <a:p>
            <a:pPr lvl="1"/>
            <a:r>
              <a:rPr lang="en-GB" dirty="0"/>
              <a:t>Data centres</a:t>
            </a:r>
          </a:p>
          <a:p>
            <a:pPr lvl="1"/>
            <a:r>
              <a:rPr lang="en-GB" dirty="0"/>
              <a:t>Communications</a:t>
            </a:r>
          </a:p>
          <a:p>
            <a:pPr lvl="1"/>
            <a:r>
              <a:rPr lang="en-GB" dirty="0"/>
              <a:t>Security</a:t>
            </a:r>
            <a:endParaRPr lang="en-US" dirty="0"/>
          </a:p>
        </p:txBody>
      </p:sp>
    </p:spTree>
    <p:extLst>
      <p:ext uri="{BB962C8B-B14F-4D97-AF65-F5344CB8AC3E}">
        <p14:creationId xmlns:p14="http://schemas.microsoft.com/office/powerpoint/2010/main" val="357594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321F-9811-0E45-92A2-0C3AA1F3601B}"/>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1D979FDE-C04A-E244-B7B3-9D0954BA3052}"/>
              </a:ext>
            </a:extLst>
          </p:cNvPr>
          <p:cNvSpPr>
            <a:spLocks noGrp="1"/>
          </p:cNvSpPr>
          <p:nvPr>
            <p:ph idx="1"/>
          </p:nvPr>
        </p:nvSpPr>
        <p:spPr/>
        <p:txBody>
          <a:bodyPr/>
          <a:lstStyle/>
          <a:p>
            <a:r>
              <a:rPr lang="en-US" dirty="0"/>
              <a:t>Slower than Application Specific </a:t>
            </a:r>
            <a:r>
              <a:rPr lang="en-US"/>
              <a:t>Integrated Circuits (ASIC) </a:t>
            </a:r>
            <a:endParaRPr lang="en-US" dirty="0"/>
          </a:p>
          <a:p>
            <a:r>
              <a:rPr lang="en-US" dirty="0"/>
              <a:t>High power consumption </a:t>
            </a:r>
          </a:p>
          <a:p>
            <a:r>
              <a:rPr lang="en-US" dirty="0"/>
              <a:t>Not good for high quantity production</a:t>
            </a:r>
          </a:p>
          <a:p>
            <a:r>
              <a:rPr lang="en-US" dirty="0"/>
              <a:t>Requires knowledge of hardware design languages</a:t>
            </a:r>
          </a:p>
        </p:txBody>
      </p:sp>
    </p:spTree>
    <p:extLst>
      <p:ext uri="{BB962C8B-B14F-4D97-AF65-F5344CB8AC3E}">
        <p14:creationId xmlns:p14="http://schemas.microsoft.com/office/powerpoint/2010/main" val="393539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C92A-4065-B441-B1BE-C9D0CA8B0B11}"/>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FC6591B-1002-634A-8B9C-A4739163E61E}"/>
              </a:ext>
            </a:extLst>
          </p:cNvPr>
          <p:cNvSpPr>
            <a:spLocks noGrp="1"/>
          </p:cNvSpPr>
          <p:nvPr>
            <p:ph idx="1"/>
          </p:nvPr>
        </p:nvSpPr>
        <p:spPr/>
        <p:txBody>
          <a:bodyPr/>
          <a:lstStyle/>
          <a:p>
            <a:r>
              <a:rPr lang="en-US" dirty="0"/>
              <a:t>Significantly faster than microprocessors due to their parallel nature</a:t>
            </a:r>
          </a:p>
          <a:p>
            <a:r>
              <a:rPr lang="en-US" dirty="0"/>
              <a:t>Malicious modifications during fabrication is a lower risk</a:t>
            </a:r>
          </a:p>
          <a:p>
            <a:r>
              <a:rPr lang="en-US" dirty="0"/>
              <a:t>Ability to re-program </a:t>
            </a:r>
          </a:p>
          <a:p>
            <a:r>
              <a:rPr lang="en-US" dirty="0"/>
              <a:t>Shorter time to market</a:t>
            </a:r>
          </a:p>
          <a:p>
            <a:r>
              <a:rPr lang="en-US" dirty="0"/>
              <a:t>Lower non-recurring engineering costs</a:t>
            </a:r>
          </a:p>
          <a:p>
            <a:endParaRPr lang="en-US" dirty="0"/>
          </a:p>
        </p:txBody>
      </p:sp>
    </p:spTree>
    <p:extLst>
      <p:ext uri="{BB962C8B-B14F-4D97-AF65-F5344CB8AC3E}">
        <p14:creationId xmlns:p14="http://schemas.microsoft.com/office/powerpoint/2010/main" val="3167738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{A5CA8939-96AB-E944-8ACB-44519CA1C284}tf10001064</Template>
  <TotalTime>5610</TotalTime>
  <Words>202</Words>
  <Application>Microsoft Macintosh PowerPoint</Application>
  <PresentationFormat>Widescreen</PresentationFormat>
  <Paragraphs>56</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Organic</vt:lpstr>
      <vt:lpstr>FPGAs</vt:lpstr>
      <vt:lpstr>Field Programmable Gate Array</vt:lpstr>
      <vt:lpstr>PowerPoint Presentation</vt:lpstr>
      <vt:lpstr>What is an FPGA used for?</vt:lpstr>
      <vt:lpstr>Disadvantages</vt:lpstr>
      <vt:lpstr>Advantages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FPGAs</dc:title>
  <dc:creator>Tom Beckett</dc:creator>
  <cp:lastModifiedBy>Tom Beckett</cp:lastModifiedBy>
  <cp:revision>23</cp:revision>
  <dcterms:created xsi:type="dcterms:W3CDTF">2018-09-08T10:53:02Z</dcterms:created>
  <dcterms:modified xsi:type="dcterms:W3CDTF">2018-09-12T08:23:42Z</dcterms:modified>
</cp:coreProperties>
</file>