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98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CBB156-F153-49E7-B197-66AE12076CC3}">
          <p14:sldIdLst>
            <p14:sldId id="256"/>
            <p14:sldId id="298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0AA1B-9929-4DD5-919D-CBAD5CE26CE8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78969-49D8-4212-99B3-D5C38A924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46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0A2AD-5078-427A-9EB5-EFAE8C138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52C45-C8BF-4349-97CF-083BBA997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D2C47-A03A-4255-B29A-1E78AB9B0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4853-47D3-4C03-9C22-9F4AA66E5D9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01B83-6E06-4B12-A623-596BEBDF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77E47-28C9-492D-8C3D-F885605A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CD56-8413-4E60-884A-C0652970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85178"/>
      </p:ext>
    </p:extLst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B12BA-D280-4CB7-A608-EE5079350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1F00F-7BCF-4067-B696-48EA10D9C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D8989-28D7-4B5C-AF02-DC39EE2C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4853-47D3-4C03-9C22-9F4AA66E5D9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167C3-6C03-4326-BB4B-5D90AE8AC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24776-B939-4D19-93C5-F7814210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CD56-8413-4E60-884A-C0652970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72473"/>
      </p:ext>
    </p:extLst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191221-962A-41BE-B860-A1CBB2C02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2A302-AA18-402D-A4F2-13003B5B1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3127C-53DE-4A2F-8D12-E1DA4659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4853-47D3-4C03-9C22-9F4AA66E5D9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E8E22-F836-4DC9-A570-E9A197A8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252ED-A37D-4D9B-A2FA-FDD276ECB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CD56-8413-4E60-884A-C0652970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30031"/>
      </p:ext>
    </p:extLst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B2CA-6E7D-4E9E-A6FA-508EE302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E227D-C214-4F46-92D9-A6C12F367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CFE62-4D9D-4B1E-80F1-14DD5668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4853-47D3-4C03-9C22-9F4AA66E5D9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E54CC-401C-46B6-B5B9-2D152F2C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FFB55-8E3D-4678-B23E-5DA9A421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CD56-8413-4E60-884A-C0652970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24325"/>
      </p:ext>
    </p:extLst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087C3-7B44-41FA-BB0D-088195AB2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9BFB3-F042-4601-B075-8FBE14D85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331A5-1BE4-4E97-9C59-36BF0BE76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4853-47D3-4C03-9C22-9F4AA66E5D9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ECECA-BF48-4CEF-9609-797CDC411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199A8-8C11-4BC8-BCCE-DF3DA11E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CD56-8413-4E60-884A-C0652970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79545"/>
      </p:ext>
    </p:extLst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6274-624E-4907-92D6-EE7322C8B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1082-6FDC-419B-88E9-EBF24FB80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8C03F-B998-435A-9B30-977118876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8E299-4D91-481E-A8FB-3912BD13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4853-47D3-4C03-9C22-9F4AA66E5D9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40DB8-5850-4ECD-8A47-BEF32491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7D21C-41DF-480F-85CA-5B1ED87C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CD56-8413-4E60-884A-C0652970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50638"/>
      </p:ext>
    </p:extLst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5DCE-4782-454F-B8B8-DF7CD1D2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1B6F8-0AA8-4F19-9C97-64284C967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82001-1431-47F3-9F2E-5A738EFFD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5E585-0952-4549-A889-7B315BA3A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F1FAD-35E5-4A69-819E-41D431100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F373F-8368-4D01-8A6A-E7359F6D9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4853-47D3-4C03-9C22-9F4AA66E5D9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A65F2-F065-424C-9926-3F8641E6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0F15AF-C6A9-4D28-AE7F-8BA18AAA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CD56-8413-4E60-884A-C0652970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55712"/>
      </p:ext>
    </p:extLst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32C1-7407-473A-9D8A-CE96AABD0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B1D59-DBA9-414B-8FBD-126EF635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4853-47D3-4C03-9C22-9F4AA66E5D9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9220B-7E29-45ED-A904-1D0B1662F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590AB-0533-445F-B99C-6CA2B7E8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CD56-8413-4E60-884A-C0652970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84"/>
      </p:ext>
    </p:extLst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FADED2-266F-4A7A-9EB2-F30D55416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4853-47D3-4C03-9C22-9F4AA66E5D9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470ABB-09F8-4C57-85B3-11982DA1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90191-1049-41D4-9968-46E85DAB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CD56-8413-4E60-884A-C0652970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48881"/>
      </p:ext>
    </p:extLst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37054-4F5B-4441-835D-D844AB5A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98B62-37B3-4F6D-A607-EA4F4C711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6B718-15FF-469D-9292-60903A53A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CD47D-0908-4835-B8E0-BA67D1B3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4853-47D3-4C03-9C22-9F4AA66E5D9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19C6C-8A26-4B36-9488-729D96A09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0A0CF-D61D-447B-AEEF-A82C0B41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CD56-8413-4E60-884A-C0652970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78255"/>
      </p:ext>
    </p:extLst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4D9A-E093-495C-9F2F-E992E7DC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DD399C-9706-41BE-82D5-70EE8E29E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976A0-F4A4-424B-B837-9DC262C0C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FF78F-8BBD-44F9-93FA-EE205A0D2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4853-47D3-4C03-9C22-9F4AA66E5D9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2B3A4-3DC1-4F95-959A-19AB4245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F198D-20B3-4A83-BFAC-FE040AA9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CD56-8413-4E60-884A-C0652970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31785"/>
      </p:ext>
    </p:extLst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E6162-EAF8-419E-8438-9AA9A0D8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FB5F8-C948-48BF-8C47-B97B2EF0B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0D497-8ADE-4403-A9AF-F6996DC39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44853-47D3-4C03-9C22-9F4AA66E5D9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5854F-EA0A-4BC2-9057-9AEC4636D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B67DC-60CE-4B31-B3A3-AD39A213F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FCD56-8413-4E60-884A-C0652970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8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 thruBlk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Year_2038_problem" TargetMode="External"/><Relationship Id="rId2" Type="http://schemas.openxmlformats.org/officeDocument/2006/relationships/hyperlink" Target="https://www.unixtimestamp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A88F-5A04-4560-8607-D935C0EC3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8380"/>
            <a:ext cx="9144000" cy="2916454"/>
          </a:xfrm>
        </p:spPr>
        <p:txBody>
          <a:bodyPr>
            <a:noAutofit/>
          </a:bodyPr>
          <a:lstStyle/>
          <a:p>
            <a:r>
              <a:rPr lang="en-US" sz="4800" dirty="0"/>
              <a:t>“In the beginning was</a:t>
            </a:r>
            <a:br>
              <a:rPr lang="en-US" sz="4800" dirty="0"/>
            </a:br>
            <a:r>
              <a:rPr lang="en-US" sz="4800" dirty="0"/>
              <a:t>the word,</a:t>
            </a:r>
            <a:br>
              <a:rPr lang="en-US" sz="4800" dirty="0"/>
            </a:br>
            <a:r>
              <a:rPr lang="en-US" sz="4800" dirty="0"/>
              <a:t>and the word was</a:t>
            </a:r>
            <a:br>
              <a:rPr lang="en-US" sz="4800" dirty="0"/>
            </a:br>
            <a:r>
              <a:rPr lang="en-US" sz="4800" dirty="0"/>
              <a:t>two bytes”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C6A68-C144-4B1C-BC05-5F76542E8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52104"/>
            <a:ext cx="9144000" cy="1038509"/>
          </a:xfrm>
        </p:spPr>
        <p:txBody>
          <a:bodyPr/>
          <a:lstStyle/>
          <a:p>
            <a:r>
              <a:rPr lang="en-US" dirty="0"/>
              <a:t>LING 516</a:t>
            </a:r>
          </a:p>
          <a:p>
            <a:r>
              <a:rPr lang="en-US" dirty="0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3743335738"/>
      </p:ext>
    </p:extLst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2A40-E7BD-44A9-9129-E9A0F9AF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subtraction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4BE1A-C5C6-41A3-A586-F1A648BC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59748"/>
          </a:xfrm>
        </p:spPr>
        <p:txBody>
          <a:bodyPr>
            <a:normAutofit/>
          </a:bodyPr>
          <a:lstStyle/>
          <a:p>
            <a:r>
              <a:rPr lang="en-US" dirty="0"/>
              <a:t>We don’t need subtraction if we figure out how to represent negative numbers.</a:t>
            </a:r>
          </a:p>
          <a:p>
            <a:r>
              <a:rPr lang="en-US" dirty="0"/>
              <a:t>“Two’s complement”:</a:t>
            </a:r>
          </a:p>
          <a:p>
            <a:pPr lvl="1"/>
            <a:r>
              <a:rPr lang="en-US" dirty="0"/>
              <a:t>Represent the corresponding positive number</a:t>
            </a:r>
          </a:p>
          <a:p>
            <a:pPr lvl="1"/>
            <a:r>
              <a:rPr lang="en-US" dirty="0"/>
              <a:t>Apply bitwise logical NOT (i.e. invert all bits)</a:t>
            </a:r>
          </a:p>
          <a:p>
            <a:pPr lvl="1"/>
            <a:r>
              <a:rPr lang="en-US" dirty="0"/>
              <a:t>Add 1 to the result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EC5C58-802E-43A5-8631-90BDB4462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124331"/>
              </p:ext>
            </p:extLst>
          </p:nvPr>
        </p:nvGraphicFramePr>
        <p:xfrm>
          <a:off x="1011722" y="4458736"/>
          <a:ext cx="8128000" cy="2072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160543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7224922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63317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439145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20757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3</a:t>
                      </a:r>
                      <a:r>
                        <a:rPr lang="en-US" sz="2800" dirty="0"/>
                        <a:t>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2</a:t>
                      </a:r>
                      <a:r>
                        <a:rPr lang="en-US" sz="2800" dirty="0"/>
                        <a:t>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1</a:t>
                      </a:r>
                      <a:r>
                        <a:rPr lang="en-US" sz="2800" dirty="0"/>
                        <a:t>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0</a:t>
                      </a:r>
                      <a:r>
                        <a:rPr lang="en-US" sz="2800" dirty="0"/>
                        <a:t>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479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r>
                        <a:rPr lang="en-US" sz="2800" baseline="-25000" dirty="0"/>
                        <a:t>10 </a:t>
                      </a:r>
                      <a:r>
                        <a:rPr lang="en-US" sz="2800" baseline="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110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/>
                        <a:t>“NOT”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6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/>
                        <a:t>“+1”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117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BDF3B5-A110-4756-9D50-5E55E648FFDB}"/>
              </a:ext>
            </a:extLst>
          </p:cNvPr>
          <p:cNvSpPr txBox="1"/>
          <p:nvPr/>
        </p:nvSpPr>
        <p:spPr>
          <a:xfrm>
            <a:off x="9139722" y="6031210"/>
            <a:ext cx="1126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= -3</a:t>
            </a:r>
            <a:r>
              <a:rPr lang="en-US" sz="2400" b="1" baseline="-25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66386168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2A40-E7BD-44A9-9129-E9A0F9AF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subtraction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968B0E-B94F-46ED-98A8-D38754EA5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219773"/>
              </p:ext>
            </p:extLst>
          </p:nvPr>
        </p:nvGraphicFramePr>
        <p:xfrm>
          <a:off x="1926122" y="3402531"/>
          <a:ext cx="8128000" cy="2072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160543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7224922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63317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439145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20757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3</a:t>
                      </a:r>
                      <a:r>
                        <a:rPr lang="en-US" sz="2800" dirty="0"/>
                        <a:t>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2</a:t>
                      </a:r>
                      <a:r>
                        <a:rPr lang="en-US" sz="2800" dirty="0"/>
                        <a:t>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1</a:t>
                      </a:r>
                      <a:r>
                        <a:rPr lang="en-US" sz="2800" dirty="0"/>
                        <a:t>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0</a:t>
                      </a:r>
                      <a:r>
                        <a:rPr lang="en-US" sz="2800" dirty="0"/>
                        <a:t>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479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  <a:r>
                        <a:rPr lang="en-US" sz="2800" baseline="-25000" dirty="0"/>
                        <a:t>10 </a:t>
                      </a:r>
                      <a:r>
                        <a:rPr lang="en-US" sz="2800" baseline="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110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/>
                        <a:t>-3</a:t>
                      </a:r>
                      <a:r>
                        <a:rPr lang="en-US" sz="2800" baseline="-25000" dirty="0"/>
                        <a:t>10</a:t>
                      </a:r>
                      <a:r>
                        <a:rPr lang="en-US" sz="2800" baseline="0" dirty="0"/>
                        <a:t>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6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11787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853D7-B7B6-4810-A9CD-47BFB75AD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35209"/>
          </a:xfrm>
        </p:spPr>
        <p:txBody>
          <a:bodyPr/>
          <a:lstStyle/>
          <a:p>
            <a:r>
              <a:rPr lang="en-US" dirty="0"/>
              <a:t>Calculate 5-3 = 5+(-3)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2821694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2A40-E7BD-44A9-9129-E9A0F9AF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subtraction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968B0E-B94F-46ED-98A8-D38754EA5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327483"/>
              </p:ext>
            </p:extLst>
          </p:nvPr>
        </p:nvGraphicFramePr>
        <p:xfrm>
          <a:off x="1926122" y="3402531"/>
          <a:ext cx="8128000" cy="2072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160543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7224922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63317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439145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20757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3</a:t>
                      </a:r>
                      <a:r>
                        <a:rPr lang="en-US" sz="2800" dirty="0"/>
                        <a:t>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2</a:t>
                      </a:r>
                      <a:r>
                        <a:rPr lang="en-US" sz="2800" dirty="0"/>
                        <a:t>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1</a:t>
                      </a:r>
                      <a:r>
                        <a:rPr lang="en-US" sz="2800" dirty="0"/>
                        <a:t>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0</a:t>
                      </a:r>
                      <a:r>
                        <a:rPr lang="en-US" sz="2800" dirty="0"/>
                        <a:t>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479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  <a:r>
                        <a:rPr lang="en-US" sz="2800" baseline="-25000" dirty="0"/>
                        <a:t>10 </a:t>
                      </a:r>
                      <a:r>
                        <a:rPr lang="en-US" sz="2800" baseline="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110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/>
                        <a:t>-3</a:t>
                      </a:r>
                      <a:r>
                        <a:rPr lang="en-US" sz="2800" baseline="-25000" dirty="0"/>
                        <a:t>10</a:t>
                      </a:r>
                      <a:r>
                        <a:rPr lang="en-US" sz="2800" baseline="0" dirty="0"/>
                        <a:t>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6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11787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853D7-B7B6-4810-A9CD-47BFB75AD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35209"/>
          </a:xfrm>
        </p:spPr>
        <p:txBody>
          <a:bodyPr/>
          <a:lstStyle/>
          <a:p>
            <a:r>
              <a:rPr lang="en-US" dirty="0"/>
              <a:t>Calculate 5-3 = 5+(-3)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5930132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E37B-B021-4C29-9657-E6E8E0FE9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bits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DE1CF-F649-4357-AF71-15527D563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8 bits = 1 byte</a:t>
            </a:r>
          </a:p>
          <a:p>
            <a:pPr lvl="1"/>
            <a:r>
              <a:rPr lang="en-US" dirty="0"/>
              <a:t>Can represent integers 0..255 (unsigned) or</a:t>
            </a:r>
            <a:br>
              <a:rPr lang="en-US" dirty="0"/>
            </a:br>
            <a:r>
              <a:rPr lang="en-US" dirty="0"/>
              <a:t>-128..+127 (signed)</a:t>
            </a:r>
          </a:p>
          <a:p>
            <a:r>
              <a:rPr lang="en-US" dirty="0"/>
              <a:t>16 bits = 2 bytes = 1 word</a:t>
            </a:r>
          </a:p>
          <a:p>
            <a:pPr lvl="1"/>
            <a:r>
              <a:rPr lang="en-US" dirty="0"/>
              <a:t>Can represent integers 0..65535 </a:t>
            </a:r>
            <a:r>
              <a:rPr lang="en-US"/>
              <a:t>(unsigned</a:t>
            </a:r>
            <a:r>
              <a:rPr lang="en-US" dirty="0"/>
              <a:t>) or</a:t>
            </a:r>
            <a:br>
              <a:rPr lang="en-US" dirty="0"/>
            </a:br>
            <a:r>
              <a:rPr lang="en-US" dirty="0"/>
              <a:t>-32,768..+32,767 (signed)</a:t>
            </a:r>
          </a:p>
          <a:p>
            <a:r>
              <a:rPr lang="en-US" dirty="0"/>
              <a:t>32 bits = 4 bytes = 1 double word</a:t>
            </a:r>
          </a:p>
          <a:p>
            <a:pPr lvl="1"/>
            <a:r>
              <a:rPr lang="en-US" dirty="0"/>
              <a:t>Can represent integers 0..4,294,967,295 (unsigned) or</a:t>
            </a:r>
            <a:br>
              <a:rPr lang="en-US" dirty="0"/>
            </a:br>
            <a:r>
              <a:rPr lang="en-US" dirty="0"/>
              <a:t>-2,147,483,648..+2,147,483,647 (signed)</a:t>
            </a:r>
          </a:p>
          <a:p>
            <a:r>
              <a:rPr lang="en-US" dirty="0"/>
              <a:t>64 bits = 8 bytes = 1 quad word</a:t>
            </a:r>
          </a:p>
          <a:p>
            <a:pPr lvl="1"/>
            <a:r>
              <a:rPr lang="en-US" dirty="0"/>
              <a:t>Can represent integers 0..18,446,744,073,709,551,615 or</a:t>
            </a:r>
            <a:br>
              <a:rPr lang="en-US" dirty="0"/>
            </a:br>
            <a:r>
              <a:rPr lang="en-US" dirty="0"/>
              <a:t>-9,223,372,036,854,775,808..+9,223,372,036,854,775,807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48096"/>
      </p:ext>
    </p:extLst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7DA50-CF2E-4EDA-AEEE-1D7F0AA73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things other than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5B2E7-333E-4C07-984F-50AF53FAF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  <a:p>
            <a:r>
              <a:rPr lang="en-US" dirty="0"/>
              <a:t>Colors</a:t>
            </a:r>
          </a:p>
          <a:p>
            <a:r>
              <a:rPr lang="en-US" dirty="0"/>
              <a:t>Texts</a:t>
            </a:r>
          </a:p>
          <a:p>
            <a:r>
              <a:rPr lang="en-US" dirty="0"/>
              <a:t>Sounds</a:t>
            </a:r>
          </a:p>
        </p:txBody>
      </p:sp>
    </p:spTree>
    <p:extLst>
      <p:ext uri="{BB962C8B-B14F-4D97-AF65-F5344CB8AC3E}">
        <p14:creationId xmlns:p14="http://schemas.microsoft.com/office/powerpoint/2010/main" val="1828785775"/>
      </p:ext>
    </p:extLst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614D-3690-402C-A3CD-5592E5F8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37C21-0632-49A3-BA59-89F07F116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UNIX Timestamp</a:t>
            </a:r>
            <a:r>
              <a:rPr lang="en-US" dirty="0"/>
              <a:t>: Number of seconds that elapsed since the midnight (Greenwich Mean Time) on January 1, 1970</a:t>
            </a:r>
          </a:p>
          <a:p>
            <a:pPr lvl="1"/>
            <a:r>
              <a:rPr lang="en-US" dirty="0">
                <a:hlinkClick r:id="rId2"/>
              </a:rPr>
              <a:t>https://www.unixtimestamp.com/</a:t>
            </a:r>
            <a:endParaRPr lang="en-US" dirty="0"/>
          </a:p>
          <a:p>
            <a:r>
              <a:rPr lang="en-US" dirty="0"/>
              <a:t>Do we need signed or unsigned integers to represent time?</a:t>
            </a:r>
          </a:p>
          <a:p>
            <a:r>
              <a:rPr lang="en-US" dirty="0"/>
              <a:t>Read about the Y2038 problem: </a:t>
            </a:r>
            <a:r>
              <a:rPr lang="en-US" dirty="0">
                <a:hlinkClick r:id="rId3"/>
              </a:rPr>
              <a:t>https://en.wikipedia.org/wiki/Year_2038_problem</a:t>
            </a:r>
            <a:endParaRPr lang="en-US" dirty="0"/>
          </a:p>
          <a:p>
            <a:r>
              <a:rPr lang="en-US" dirty="0"/>
              <a:t>Useful in applications that time responses from the user (assessment, SLA, etc.)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659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89EB1-03C6-4A7E-9D43-182DE7576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4C5D56-190B-4CE9-A3ED-5CE707603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237463" cy="423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093A93-D086-4BDF-A29A-6BE20F211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870" y="0"/>
            <a:ext cx="6488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6575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AE02-4063-4BE2-BC5A-F1B9D667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1F58-0C40-4AE3-86DB-1D0C1F5C5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Intensity of red:		0..255</a:t>
            </a:r>
          </a:p>
          <a:p>
            <a:r>
              <a:rPr lang="en-US" dirty="0"/>
              <a:t>Intensity of green:	0..255</a:t>
            </a:r>
          </a:p>
          <a:p>
            <a:r>
              <a:rPr lang="en-US" dirty="0"/>
              <a:t>Intensity of blue:		0..255</a:t>
            </a:r>
          </a:p>
          <a:p>
            <a:endParaRPr lang="en-US" dirty="0"/>
          </a:p>
          <a:p>
            <a:r>
              <a:rPr lang="en-US" dirty="0"/>
              <a:t>Total: 256*256*256 = 16,777,216 colors</a:t>
            </a:r>
          </a:p>
          <a:p>
            <a:endParaRPr lang="en-US" dirty="0"/>
          </a:p>
          <a:p>
            <a:r>
              <a:rPr lang="en-US" dirty="0"/>
              <a:t>RGB representation: three bytes are usually written in hexadecimal, e.g.</a:t>
            </a:r>
          </a:p>
          <a:p>
            <a:pPr lvl="1"/>
            <a:r>
              <a:rPr lang="en-US" dirty="0"/>
              <a:t>0xFF0000 – pure red</a:t>
            </a:r>
          </a:p>
          <a:p>
            <a:pPr lvl="1"/>
            <a:r>
              <a:rPr lang="en-US" dirty="0"/>
              <a:t>0xF1BE48 – Iowa State Gold</a:t>
            </a:r>
          </a:p>
          <a:p>
            <a:pPr lvl="1"/>
            <a:r>
              <a:rPr lang="en-US" dirty="0"/>
              <a:t>0xC8102E – Iowa State Cardinal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7988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C1A4-87DB-435B-9D2B-4DA95B8B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Comprehension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7D976-4037-4354-B5EF-8D4C524CB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“white” in RGB</a:t>
            </a:r>
          </a:p>
        </p:txBody>
      </p:sp>
    </p:spTree>
    <p:extLst>
      <p:ext uri="{BB962C8B-B14F-4D97-AF65-F5344CB8AC3E}">
        <p14:creationId xmlns:p14="http://schemas.microsoft.com/office/powerpoint/2010/main" val="724596631"/>
      </p:ext>
    </p:extLst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07AA-1DA7-4502-A9C7-7CAA66B4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FEAC6-EA80-4ABF-B285-F5FE8952C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American Standard Code for Information Interchange (ASCII)</a:t>
            </a:r>
          </a:p>
          <a:p>
            <a:r>
              <a:rPr lang="en-US" dirty="0"/>
              <a:t>7 bits (can encode 2</a:t>
            </a:r>
            <a:r>
              <a:rPr lang="en-US" baseline="30000" dirty="0"/>
              <a:t>7</a:t>
            </a:r>
            <a:r>
              <a:rPr lang="en-US" dirty="0"/>
              <a:t>=128 different characters)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E33A2B-6FC1-42C9-BEDA-2A46951B8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549715"/>
              </p:ext>
            </p:extLst>
          </p:nvPr>
        </p:nvGraphicFramePr>
        <p:xfrm>
          <a:off x="526471" y="3429000"/>
          <a:ext cx="5384799" cy="1198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9257">
                  <a:extLst>
                    <a:ext uri="{9D8B030D-6E8A-4147-A177-3AD203B41FA5}">
                      <a16:colId xmlns:a16="http://schemas.microsoft.com/office/drawing/2014/main" val="400175450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402628885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477901748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1682834439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855568231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3079964647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1428421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55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b="1" baseline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77837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Special characters: ASCII codes 0..31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056521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299CCC2-8695-4C9C-884D-AFE5C540C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227345"/>
              </p:ext>
            </p:extLst>
          </p:nvPr>
        </p:nvGraphicFramePr>
        <p:xfrm>
          <a:off x="526471" y="4901680"/>
          <a:ext cx="5384799" cy="1198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9257">
                  <a:extLst>
                    <a:ext uri="{9D8B030D-6E8A-4147-A177-3AD203B41FA5}">
                      <a16:colId xmlns:a16="http://schemas.microsoft.com/office/drawing/2014/main" val="400175450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402628885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477901748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1682834439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855568231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3079964647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1428421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55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77837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Math symbols: ASCII codes 32..63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056521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928930B-2080-4520-BBD6-BA67445C9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013314"/>
              </p:ext>
            </p:extLst>
          </p:nvPr>
        </p:nvGraphicFramePr>
        <p:xfrm>
          <a:off x="6280732" y="3429000"/>
          <a:ext cx="5384799" cy="1198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9257">
                  <a:extLst>
                    <a:ext uri="{9D8B030D-6E8A-4147-A177-3AD203B41FA5}">
                      <a16:colId xmlns:a16="http://schemas.microsoft.com/office/drawing/2014/main" val="400175450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402628885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477901748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1682834439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855568231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3079964647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1428421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55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77837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Uppercase: ASCII codes 64..95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056521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D8E157DA-8899-431C-B3D1-5044A95DA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515288"/>
              </p:ext>
            </p:extLst>
          </p:nvPr>
        </p:nvGraphicFramePr>
        <p:xfrm>
          <a:off x="6280732" y="4903989"/>
          <a:ext cx="5384799" cy="1198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9257">
                  <a:extLst>
                    <a:ext uri="{9D8B030D-6E8A-4147-A177-3AD203B41FA5}">
                      <a16:colId xmlns:a16="http://schemas.microsoft.com/office/drawing/2014/main" val="400175450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402628885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477901748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1682834439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855568231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3079964647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1428421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55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77837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Lowercase: ASCII codes 96..127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056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74693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DC7698-BF9A-4687-9A46-63253E8A0B6E}"/>
              </a:ext>
            </a:extLst>
          </p:cNvPr>
          <p:cNvSpPr/>
          <p:nvPr/>
        </p:nvSpPr>
        <p:spPr>
          <a:xfrm>
            <a:off x="4819650" y="1485900"/>
            <a:ext cx="2552700" cy="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62496F-B8AD-45F4-8933-1B9EC8C3AB62}"/>
              </a:ext>
            </a:extLst>
          </p:cNvPr>
          <p:cNvSpPr/>
          <p:nvPr/>
        </p:nvSpPr>
        <p:spPr>
          <a:xfrm>
            <a:off x="4819650" y="2828925"/>
            <a:ext cx="2552700" cy="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INFORMATION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2C4DB4-EDFA-4C8C-83BA-9DC65D34E0DB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2133600"/>
            <a:ext cx="0" cy="69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485F475-1630-480E-AE21-D7019985E34F}"/>
              </a:ext>
            </a:extLst>
          </p:cNvPr>
          <p:cNvSpPr txBox="1"/>
          <p:nvPr/>
        </p:nvSpPr>
        <p:spPr>
          <a:xfrm>
            <a:off x="6162675" y="2286000"/>
            <a:ext cx="190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2C28B8-EDA4-4F34-816A-13026E49FF7E}"/>
              </a:ext>
            </a:extLst>
          </p:cNvPr>
          <p:cNvSpPr/>
          <p:nvPr/>
        </p:nvSpPr>
        <p:spPr>
          <a:xfrm>
            <a:off x="1981200" y="2828925"/>
            <a:ext cx="1790700" cy="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(x)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CD7372-53E2-4394-9F6A-9CEC52BCEB32}"/>
              </a:ext>
            </a:extLst>
          </p:cNvPr>
          <p:cNvCxnSpPr>
            <a:stCxn id="6" idx="1"/>
            <a:endCxn id="11" idx="3"/>
          </p:cNvCxnSpPr>
          <p:nvPr/>
        </p:nvCxnSpPr>
        <p:spPr>
          <a:xfrm flipH="1">
            <a:off x="3771900" y="3152775"/>
            <a:ext cx="1047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184DD7-3D07-4C01-A53B-8C8F5D1C0AFD}"/>
              </a:ext>
            </a:extLst>
          </p:cNvPr>
          <p:cNvSpPr txBox="1"/>
          <p:nvPr/>
        </p:nvSpPr>
        <p:spPr>
          <a:xfrm>
            <a:off x="3771901" y="2696646"/>
            <a:ext cx="1114424" cy="370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380C0E-DAD7-4620-A08A-4EA28CE69FF6}"/>
              </a:ext>
            </a:extLst>
          </p:cNvPr>
          <p:cNvSpPr/>
          <p:nvPr/>
        </p:nvSpPr>
        <p:spPr>
          <a:xfrm>
            <a:off x="1981200" y="4038600"/>
            <a:ext cx="1790700" cy="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BITS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537497-EE94-45DC-AFD2-2934B010D76E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>
            <a:off x="2876550" y="3476625"/>
            <a:ext cx="0" cy="56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DC2B1E-5D0F-4EE1-B3B9-BCCDE6AB7BBA}"/>
              </a:ext>
            </a:extLst>
          </p:cNvPr>
          <p:cNvSpPr txBox="1"/>
          <p:nvPr/>
        </p:nvSpPr>
        <p:spPr>
          <a:xfrm>
            <a:off x="2876550" y="3549323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7F418E-B7CC-4F54-874D-8DF0BEAB787F}"/>
              </a:ext>
            </a:extLst>
          </p:cNvPr>
          <p:cNvSpPr/>
          <p:nvPr/>
        </p:nvSpPr>
        <p:spPr>
          <a:xfrm>
            <a:off x="1928814" y="1491198"/>
            <a:ext cx="1843086" cy="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DIGITAL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F4C1C4-5926-47DE-A8F7-0821DA57DEF3}"/>
              </a:ext>
            </a:extLst>
          </p:cNvPr>
          <p:cNvCxnSpPr>
            <a:stCxn id="5" idx="1"/>
            <a:endCxn id="22" idx="3"/>
          </p:cNvCxnSpPr>
          <p:nvPr/>
        </p:nvCxnSpPr>
        <p:spPr>
          <a:xfrm flipH="1">
            <a:off x="3771900" y="1809750"/>
            <a:ext cx="1047750" cy="5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3661F08-24A4-4315-AA75-CBF020D7A631}"/>
              </a:ext>
            </a:extLst>
          </p:cNvPr>
          <p:cNvSpPr txBox="1"/>
          <p:nvPr/>
        </p:nvSpPr>
        <p:spPr>
          <a:xfrm>
            <a:off x="3738563" y="1485900"/>
            <a:ext cx="1114424" cy="370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C5145BE-E5FE-4AA1-BDB7-02CCB8A263E8}"/>
              </a:ext>
            </a:extLst>
          </p:cNvPr>
          <p:cNvCxnSpPr>
            <a:cxnSpLocks/>
            <a:stCxn id="22" idx="1"/>
            <a:endCxn id="16" idx="1"/>
          </p:cNvCxnSpPr>
          <p:nvPr/>
        </p:nvCxnSpPr>
        <p:spPr>
          <a:xfrm rot="10800000" flipH="1" flipV="1">
            <a:off x="1928814" y="1815048"/>
            <a:ext cx="52386" cy="2547402"/>
          </a:xfrm>
          <a:prstGeom prst="bentConnector3">
            <a:avLst>
              <a:gd name="adj1" fmla="val -43637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571C0B9-DEDA-4B5E-8AB4-83CE851231AC}"/>
              </a:ext>
            </a:extLst>
          </p:cNvPr>
          <p:cNvCxnSpPr>
            <a:cxnSpLocks/>
          </p:cNvCxnSpPr>
          <p:nvPr/>
        </p:nvCxnSpPr>
        <p:spPr>
          <a:xfrm>
            <a:off x="6029325" y="3495675"/>
            <a:ext cx="0" cy="69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9F46A1C-20A1-4754-AC61-DBE342E402EC}"/>
              </a:ext>
            </a:extLst>
          </p:cNvPr>
          <p:cNvSpPr txBox="1"/>
          <p:nvPr/>
        </p:nvSpPr>
        <p:spPr>
          <a:xfrm>
            <a:off x="6096000" y="3648075"/>
            <a:ext cx="190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443771F-1974-41F9-BCCF-5E21389D48D7}"/>
              </a:ext>
            </a:extLst>
          </p:cNvPr>
          <p:cNvSpPr/>
          <p:nvPr/>
        </p:nvSpPr>
        <p:spPr>
          <a:xfrm>
            <a:off x="4819650" y="4202478"/>
            <a:ext cx="2552700" cy="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565413F-3393-4400-8CFD-7D3AA421A561}"/>
              </a:ext>
            </a:extLst>
          </p:cNvPr>
          <p:cNvSpPr/>
          <p:nvPr/>
        </p:nvSpPr>
        <p:spPr>
          <a:xfrm>
            <a:off x="4819650" y="5372100"/>
            <a:ext cx="2552700" cy="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TRUTH VALUES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BA7D2C9-7ACE-41D0-B77C-6CB89D7BAE52}"/>
              </a:ext>
            </a:extLst>
          </p:cNvPr>
          <p:cNvCxnSpPr>
            <a:cxnSpLocks/>
          </p:cNvCxnSpPr>
          <p:nvPr/>
        </p:nvCxnSpPr>
        <p:spPr>
          <a:xfrm>
            <a:off x="6029325" y="4850178"/>
            <a:ext cx="0" cy="52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E07E142-A484-42B7-8840-CF4FB7A067B7}"/>
              </a:ext>
            </a:extLst>
          </p:cNvPr>
          <p:cNvSpPr txBox="1"/>
          <p:nvPr/>
        </p:nvSpPr>
        <p:spPr>
          <a:xfrm>
            <a:off x="6096000" y="4914328"/>
            <a:ext cx="190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works with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5B79D75-A9A5-486A-87B8-1D70DB6ECF47}"/>
              </a:ext>
            </a:extLst>
          </p:cNvPr>
          <p:cNvCxnSpPr>
            <a:stCxn id="16" idx="2"/>
            <a:endCxn id="46" idx="1"/>
          </p:cNvCxnSpPr>
          <p:nvPr/>
        </p:nvCxnSpPr>
        <p:spPr>
          <a:xfrm rot="16200000" flipH="1">
            <a:off x="3343275" y="4219575"/>
            <a:ext cx="1009650" cy="19431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7AED449-DCB3-41B1-9281-A9677B7D91E3}"/>
              </a:ext>
            </a:extLst>
          </p:cNvPr>
          <p:cNvSpPr txBox="1"/>
          <p:nvPr/>
        </p:nvSpPr>
        <p:spPr>
          <a:xfrm>
            <a:off x="3067051" y="5333999"/>
            <a:ext cx="190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equivalent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E1D2D8-3215-46E4-A489-B6AD2802370A}"/>
              </a:ext>
            </a:extLst>
          </p:cNvPr>
          <p:cNvSpPr/>
          <p:nvPr/>
        </p:nvSpPr>
        <p:spPr>
          <a:xfrm>
            <a:off x="1171575" y="521731"/>
            <a:ext cx="2607468" cy="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PROGRAMMABLE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EA28C1D-631B-4FE0-8229-3F37361EE441}"/>
              </a:ext>
            </a:extLst>
          </p:cNvPr>
          <p:cNvCxnSpPr>
            <a:stCxn id="5" idx="1"/>
            <a:endCxn id="55" idx="3"/>
          </p:cNvCxnSpPr>
          <p:nvPr/>
        </p:nvCxnSpPr>
        <p:spPr>
          <a:xfrm flipH="1" flipV="1">
            <a:off x="3779043" y="845581"/>
            <a:ext cx="1040607" cy="96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02F21F1-329C-4E4C-B112-0450A040AB23}"/>
              </a:ext>
            </a:extLst>
          </p:cNvPr>
          <p:cNvSpPr txBox="1"/>
          <p:nvPr/>
        </p:nvSpPr>
        <p:spPr>
          <a:xfrm rot="2427353">
            <a:off x="3806406" y="935825"/>
            <a:ext cx="1114424" cy="370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3EA7DFC-F0E4-4097-BC67-2CB36D06CEE8}"/>
              </a:ext>
            </a:extLst>
          </p:cNvPr>
          <p:cNvSpPr/>
          <p:nvPr/>
        </p:nvSpPr>
        <p:spPr>
          <a:xfrm>
            <a:off x="9001124" y="2833688"/>
            <a:ext cx="2552700" cy="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PROGRAMMER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1DFA960-DA18-4DD4-8B0E-D74D5A74F7EA}"/>
              </a:ext>
            </a:extLst>
          </p:cNvPr>
          <p:cNvCxnSpPr>
            <a:stCxn id="62" idx="1"/>
            <a:endCxn id="6" idx="3"/>
          </p:cNvCxnSpPr>
          <p:nvPr/>
        </p:nvCxnSpPr>
        <p:spPr>
          <a:xfrm flipH="1" flipV="1">
            <a:off x="7372350" y="3152775"/>
            <a:ext cx="1628774" cy="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0385FE8-E03B-45D9-BAC2-DBDE65B7C5EA}"/>
              </a:ext>
            </a:extLst>
          </p:cNvPr>
          <p:cNvSpPr txBox="1"/>
          <p:nvPr/>
        </p:nvSpPr>
        <p:spPr>
          <a:xfrm>
            <a:off x="7467599" y="2751368"/>
            <a:ext cx="190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represents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8731F922-7FA7-4B8D-BBD3-ECCB139354FA}"/>
              </a:ext>
            </a:extLst>
          </p:cNvPr>
          <p:cNvCxnSpPr>
            <a:stCxn id="55" idx="3"/>
            <a:endCxn id="62" idx="0"/>
          </p:cNvCxnSpPr>
          <p:nvPr/>
        </p:nvCxnSpPr>
        <p:spPr>
          <a:xfrm>
            <a:off x="3779043" y="845581"/>
            <a:ext cx="6498431" cy="1988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4E9396D-EB0F-4870-BA9C-76D23DCE57D4}"/>
              </a:ext>
            </a:extLst>
          </p:cNvPr>
          <p:cNvSpPr txBox="1"/>
          <p:nvPr/>
        </p:nvSpPr>
        <p:spPr>
          <a:xfrm>
            <a:off x="3867150" y="498894"/>
            <a:ext cx="190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4FB388-2330-40EC-B9DE-6C4D403B4906}"/>
              </a:ext>
            </a:extLst>
          </p:cNvPr>
          <p:cNvSpPr/>
          <p:nvPr/>
        </p:nvSpPr>
        <p:spPr>
          <a:xfrm>
            <a:off x="7731916" y="1486626"/>
            <a:ext cx="2355059" cy="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ELECTRONIC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EA99990-8E56-4034-94ED-D12CF39C0E05}"/>
              </a:ext>
            </a:extLst>
          </p:cNvPr>
          <p:cNvCxnSpPr>
            <a:stCxn id="5" idx="3"/>
            <a:endCxn id="76" idx="1"/>
          </p:cNvCxnSpPr>
          <p:nvPr/>
        </p:nvCxnSpPr>
        <p:spPr>
          <a:xfrm>
            <a:off x="7372350" y="1809750"/>
            <a:ext cx="359566" cy="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FB61525-ED95-4814-B787-2BD29F96C6FB}"/>
              </a:ext>
            </a:extLst>
          </p:cNvPr>
          <p:cNvSpPr txBox="1"/>
          <p:nvPr/>
        </p:nvSpPr>
        <p:spPr>
          <a:xfrm>
            <a:off x="6984205" y="1480031"/>
            <a:ext cx="1114424" cy="370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4BF75C7-1C6C-4FEA-8178-700834BB5FC5}"/>
              </a:ext>
            </a:extLst>
          </p:cNvPr>
          <p:cNvSpPr/>
          <p:nvPr/>
        </p:nvSpPr>
        <p:spPr>
          <a:xfrm>
            <a:off x="812783" y="6027180"/>
            <a:ext cx="2795488" cy="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highlight>
                  <a:srgbClr val="FFFF00"/>
                </a:highlight>
              </a:rPr>
              <a:t>BINARY DIGITS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31557F7-5E14-442E-B1A0-74B5DEC11B63}"/>
              </a:ext>
            </a:extLst>
          </p:cNvPr>
          <p:cNvCxnSpPr>
            <a:cxnSpLocks/>
            <a:endCxn id="85" idx="0"/>
          </p:cNvCxnSpPr>
          <p:nvPr/>
        </p:nvCxnSpPr>
        <p:spPr>
          <a:xfrm flipH="1">
            <a:off x="2210527" y="4686299"/>
            <a:ext cx="1" cy="13408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05DA0F9-9C16-433A-BE03-796D854C4CD7}"/>
              </a:ext>
            </a:extLst>
          </p:cNvPr>
          <p:cNvSpPr txBox="1"/>
          <p:nvPr/>
        </p:nvSpPr>
        <p:spPr>
          <a:xfrm rot="16200000">
            <a:off x="1047752" y="4956688"/>
            <a:ext cx="190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equivalent</a:t>
            </a: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225FE61E-BF3F-4F92-966D-C87CAAD5DC2E}"/>
              </a:ext>
            </a:extLst>
          </p:cNvPr>
          <p:cNvCxnSpPr>
            <a:stCxn id="67" idx="2"/>
            <a:endCxn id="85" idx="3"/>
          </p:cNvCxnSpPr>
          <p:nvPr/>
        </p:nvCxnSpPr>
        <p:spPr>
          <a:xfrm rot="5400000">
            <a:off x="4399020" y="2329951"/>
            <a:ext cx="3230330" cy="48118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5E63849-DEA3-44F7-83F3-5D02DE79018B}"/>
              </a:ext>
            </a:extLst>
          </p:cNvPr>
          <p:cNvSpPr txBox="1"/>
          <p:nvPr/>
        </p:nvSpPr>
        <p:spPr>
          <a:xfrm>
            <a:off x="8420098" y="5332951"/>
            <a:ext cx="2238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numbers are represented using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F61225F-215D-48F1-BA85-2619D8AD677E}"/>
              </a:ext>
            </a:extLst>
          </p:cNvPr>
          <p:cNvSpPr txBox="1"/>
          <p:nvPr/>
        </p:nvSpPr>
        <p:spPr>
          <a:xfrm>
            <a:off x="9721702" y="3918655"/>
            <a:ext cx="2238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How to represent time? colors? texts? sounds?</a:t>
            </a:r>
          </a:p>
        </p:txBody>
      </p:sp>
    </p:spTree>
    <p:extLst>
      <p:ext uri="{BB962C8B-B14F-4D97-AF65-F5344CB8AC3E}">
        <p14:creationId xmlns:p14="http://schemas.microsoft.com/office/powerpoint/2010/main" val="92768215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1" grpId="0" animBg="1"/>
      <p:bldP spid="14" grpId="0"/>
      <p:bldP spid="16" grpId="0" animBg="1"/>
      <p:bldP spid="19" grpId="0"/>
      <p:bldP spid="22" grpId="0" animBg="1"/>
      <p:bldP spid="25" grpId="0"/>
      <p:bldP spid="38" grpId="0"/>
      <p:bldP spid="43" grpId="0" animBg="1"/>
      <p:bldP spid="46" grpId="0" animBg="1"/>
      <p:bldP spid="49" grpId="0"/>
      <p:bldP spid="52" grpId="0"/>
      <p:bldP spid="55" grpId="0" animBg="1"/>
      <p:bldP spid="58" grpId="0"/>
      <p:bldP spid="62" grpId="0" animBg="1"/>
      <p:bldP spid="67" grpId="0"/>
      <p:bldP spid="72" grpId="0"/>
      <p:bldP spid="76" grpId="0" animBg="1"/>
      <p:bldP spid="80" grpId="0"/>
      <p:bldP spid="85" grpId="0" animBg="1"/>
      <p:bldP spid="89" grpId="0"/>
      <p:bldP spid="92" grpId="0"/>
      <p:bldP spid="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9884-E308-46F9-BF68-95C5ABA8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59C0C-2161-409E-8AA5-2E068BAA8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(whole) numbers</a:t>
            </a:r>
          </a:p>
          <a:p>
            <a:pPr lvl="1"/>
            <a:r>
              <a:rPr lang="en-US" dirty="0"/>
              <a:t>Adding and subtracting numbers</a:t>
            </a:r>
          </a:p>
          <a:p>
            <a:r>
              <a:rPr lang="en-US" dirty="0"/>
              <a:t>Representing time</a:t>
            </a:r>
          </a:p>
          <a:p>
            <a:r>
              <a:rPr lang="en-US" dirty="0"/>
              <a:t>Representing colors: RGB</a:t>
            </a:r>
          </a:p>
          <a:p>
            <a:r>
              <a:rPr lang="en-US" dirty="0"/>
              <a:t>Representing texts: ASCII and Unicode</a:t>
            </a:r>
          </a:p>
          <a:p>
            <a:r>
              <a:rPr lang="en-US" dirty="0"/>
              <a:t>Representing sounds: WAV</a:t>
            </a:r>
          </a:p>
        </p:txBody>
      </p:sp>
    </p:spTree>
    <p:extLst>
      <p:ext uri="{BB962C8B-B14F-4D97-AF65-F5344CB8AC3E}">
        <p14:creationId xmlns:p14="http://schemas.microsoft.com/office/powerpoint/2010/main" val="3489935956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9AA7-F16B-4081-BBBE-4DE5D5DF2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(whole)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559FA-63A2-4597-BCED-1E8839B9E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Whole numbers are easy to represent using the binary system</a:t>
            </a:r>
          </a:p>
          <a:p>
            <a:r>
              <a:rPr lang="en-US" dirty="0"/>
              <a:t>How to trick the computer into doing arithmetic operations with numbers?</a:t>
            </a:r>
          </a:p>
          <a:p>
            <a:pPr lvl="1"/>
            <a:r>
              <a:rPr lang="en-US" dirty="0"/>
              <a:t>Addition</a:t>
            </a:r>
          </a:p>
          <a:p>
            <a:pPr lvl="1"/>
            <a:r>
              <a:rPr lang="en-US" dirty="0"/>
              <a:t>Multiplication</a:t>
            </a:r>
          </a:p>
          <a:p>
            <a:pPr lvl="1"/>
            <a:r>
              <a:rPr lang="en-US" dirty="0"/>
              <a:t>Subtraction</a:t>
            </a:r>
          </a:p>
          <a:p>
            <a:pPr lvl="1"/>
            <a:r>
              <a:rPr lang="en-US" dirty="0"/>
              <a:t>Division</a:t>
            </a:r>
          </a:p>
          <a:p>
            <a:r>
              <a:rPr lang="en-US" dirty="0"/>
              <a:t>When we talk about one-bit numbers:</a:t>
            </a:r>
          </a:p>
          <a:p>
            <a:pPr lvl="1"/>
            <a:r>
              <a:rPr lang="en-US" dirty="0"/>
              <a:t>addition is the same as exclusive disjunction (XOR)</a:t>
            </a:r>
          </a:p>
          <a:p>
            <a:pPr lvl="1"/>
            <a:r>
              <a:rPr lang="en-US" dirty="0"/>
              <a:t>multiplication is the same as conjunction (AND)</a:t>
            </a:r>
          </a:p>
        </p:txBody>
      </p:sp>
    </p:spTree>
    <p:extLst>
      <p:ext uri="{BB962C8B-B14F-4D97-AF65-F5344CB8AC3E}">
        <p14:creationId xmlns:p14="http://schemas.microsoft.com/office/powerpoint/2010/main" val="295293287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F2E2-5CD3-44D1-A411-9929BAFB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vs. XOR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66FD-16CA-4F75-8F13-A1C311700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 XOR 0 = 0		0 + 0 = 0</a:t>
            </a:r>
          </a:p>
          <a:p>
            <a:r>
              <a:rPr lang="en-US" dirty="0"/>
              <a:t>0 XOR 1 = 1		0 + 1 = 1</a:t>
            </a:r>
          </a:p>
          <a:p>
            <a:r>
              <a:rPr lang="en-US" dirty="0"/>
              <a:t>1 XOR 0 = 1		1 + 0 = 1</a:t>
            </a:r>
          </a:p>
          <a:p>
            <a:r>
              <a:rPr lang="en-US" dirty="0"/>
              <a:t>1 XOR 1 = 0		1 + 1 = 0  (and 1 is carried over)</a:t>
            </a:r>
          </a:p>
        </p:txBody>
      </p:sp>
    </p:spTree>
    <p:extLst>
      <p:ext uri="{BB962C8B-B14F-4D97-AF65-F5344CB8AC3E}">
        <p14:creationId xmlns:p14="http://schemas.microsoft.com/office/powerpoint/2010/main" val="1510253026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F2E2-5CD3-44D1-A411-9929BAFB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vs. 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66FD-16CA-4F75-8F13-A1C311700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 AND 0 = 0		0 * 0 = 0</a:t>
            </a:r>
          </a:p>
          <a:p>
            <a:r>
              <a:rPr lang="en-US" dirty="0"/>
              <a:t>0 AND 1 = 0		0 * 1 = 0</a:t>
            </a:r>
          </a:p>
          <a:p>
            <a:r>
              <a:rPr lang="en-US" dirty="0"/>
              <a:t>1 AND 0 = 0		1 * 0 = 0</a:t>
            </a:r>
          </a:p>
          <a:p>
            <a:r>
              <a:rPr lang="en-US" dirty="0"/>
              <a:t>1 AND 1 = 1		1 * 1 = 1</a:t>
            </a:r>
          </a:p>
        </p:txBody>
      </p:sp>
    </p:spTree>
    <p:extLst>
      <p:ext uri="{BB962C8B-B14F-4D97-AF65-F5344CB8AC3E}">
        <p14:creationId xmlns:p14="http://schemas.microsoft.com/office/powerpoint/2010/main" val="1914597222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2A40-E7BD-44A9-9129-E9A0F9AF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addition: more than 1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4BE1A-C5C6-41A3-A586-F1A648BC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55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Let’s see how the computer adds numbers that are longer than 1 bit.</a:t>
            </a:r>
          </a:p>
          <a:p>
            <a:r>
              <a:rPr lang="en-US" dirty="0"/>
              <a:t>Problem: </a:t>
            </a:r>
            <a:r>
              <a:rPr lang="en-US" b="1" dirty="0"/>
              <a:t>2 + 3 = 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968B0E-B94F-46ED-98A8-D38754EA5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588277"/>
              </p:ext>
            </p:extLst>
          </p:nvPr>
        </p:nvGraphicFramePr>
        <p:xfrm>
          <a:off x="1926122" y="3402531"/>
          <a:ext cx="8128000" cy="2072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160543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7224922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63317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439145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20757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3</a:t>
                      </a:r>
                      <a:r>
                        <a:rPr lang="en-US" sz="2800" dirty="0"/>
                        <a:t>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2</a:t>
                      </a:r>
                      <a:r>
                        <a:rPr lang="en-US" sz="2800" dirty="0"/>
                        <a:t>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1</a:t>
                      </a:r>
                      <a:r>
                        <a:rPr lang="en-US" sz="2800" dirty="0"/>
                        <a:t>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0</a:t>
                      </a:r>
                      <a:r>
                        <a:rPr lang="en-US" sz="2800" dirty="0"/>
                        <a:t>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479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-25000" dirty="0"/>
                        <a:t>10 </a:t>
                      </a:r>
                      <a:r>
                        <a:rPr lang="en-US" sz="2800" baseline="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110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/>
                        <a:t>3</a:t>
                      </a:r>
                      <a:r>
                        <a:rPr lang="en-US" sz="2800" baseline="-25000" dirty="0"/>
                        <a:t>10</a:t>
                      </a:r>
                      <a:r>
                        <a:rPr lang="en-US" sz="2800" baseline="0" dirty="0"/>
                        <a:t>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6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11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78115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2A40-E7BD-44A9-9129-E9A0F9AF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968B0E-B94F-46ED-98A8-D38754EA5D8A}"/>
              </a:ext>
            </a:extLst>
          </p:cNvPr>
          <p:cNvGraphicFramePr>
            <a:graphicFrameLocks noGrp="1"/>
          </p:cNvGraphicFramePr>
          <p:nvPr/>
        </p:nvGraphicFramePr>
        <p:xfrm>
          <a:off x="1926122" y="3402531"/>
          <a:ext cx="8128000" cy="2072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160543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7224922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63317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439145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20757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3</a:t>
                      </a:r>
                      <a:r>
                        <a:rPr lang="en-US" sz="2800" dirty="0"/>
                        <a:t>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2</a:t>
                      </a:r>
                      <a:r>
                        <a:rPr lang="en-US" sz="2800" dirty="0"/>
                        <a:t>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1</a:t>
                      </a:r>
                      <a:r>
                        <a:rPr lang="en-US" sz="2800" dirty="0"/>
                        <a:t>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0</a:t>
                      </a:r>
                      <a:r>
                        <a:rPr lang="en-US" sz="2800" dirty="0"/>
                        <a:t>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479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-25000" dirty="0"/>
                        <a:t>10 </a:t>
                      </a:r>
                      <a:r>
                        <a:rPr lang="en-US" sz="2800" baseline="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110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/>
                        <a:t>3</a:t>
                      </a:r>
                      <a:r>
                        <a:rPr lang="en-US" sz="2800" baseline="-25000" dirty="0"/>
                        <a:t>10</a:t>
                      </a:r>
                      <a:r>
                        <a:rPr lang="en-US" sz="2800" baseline="0" dirty="0"/>
                        <a:t>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6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11787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853D7-B7B6-4810-A9CD-47BFB75AD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b="1" dirty="0"/>
              <a:t>0010</a:t>
            </a:r>
            <a:r>
              <a:rPr lang="en-US" b="1" baseline="-25000" dirty="0"/>
              <a:t>2</a:t>
            </a:r>
            <a:r>
              <a:rPr lang="en-US" dirty="0"/>
              <a:t> + </a:t>
            </a:r>
            <a:r>
              <a:rPr lang="en-US" b="1" dirty="0"/>
              <a:t>0011</a:t>
            </a:r>
            <a:r>
              <a:rPr lang="en-US" b="1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6838626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2A40-E7BD-44A9-9129-E9A0F9AF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968B0E-B94F-46ED-98A8-D38754EA5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439449"/>
              </p:ext>
            </p:extLst>
          </p:nvPr>
        </p:nvGraphicFramePr>
        <p:xfrm>
          <a:off x="1926122" y="3402531"/>
          <a:ext cx="8128000" cy="2072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160543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7224922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63317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439145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20757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3</a:t>
                      </a:r>
                      <a:r>
                        <a:rPr lang="en-US" sz="2800" dirty="0"/>
                        <a:t>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2</a:t>
                      </a:r>
                      <a:r>
                        <a:rPr lang="en-US" sz="2800" dirty="0"/>
                        <a:t>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1</a:t>
                      </a:r>
                      <a:r>
                        <a:rPr lang="en-US" sz="2800" dirty="0"/>
                        <a:t>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0</a:t>
                      </a:r>
                      <a:r>
                        <a:rPr lang="en-US" sz="2800" dirty="0"/>
                        <a:t>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479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-25000" dirty="0"/>
                        <a:t>10 </a:t>
                      </a:r>
                      <a:r>
                        <a:rPr lang="en-US" sz="2800" baseline="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110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/>
                        <a:t>3</a:t>
                      </a:r>
                      <a:r>
                        <a:rPr lang="en-US" sz="2800" baseline="-25000" dirty="0"/>
                        <a:t>10</a:t>
                      </a:r>
                      <a:r>
                        <a:rPr lang="en-US" sz="2800" baseline="0" dirty="0"/>
                        <a:t>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6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/>
                        <a:t>5</a:t>
                      </a:r>
                      <a:r>
                        <a:rPr lang="en-US" sz="2800" baseline="-25000" dirty="0"/>
                        <a:t>10</a:t>
                      </a:r>
                      <a:r>
                        <a:rPr lang="en-US" sz="2800" baseline="0" dirty="0"/>
                        <a:t>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11787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853D7-B7B6-4810-A9CD-47BFB75AD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b="1" dirty="0"/>
              <a:t>0010</a:t>
            </a:r>
            <a:r>
              <a:rPr lang="en-US" b="1" baseline="-25000" dirty="0"/>
              <a:t>2</a:t>
            </a:r>
            <a:r>
              <a:rPr lang="en-US" dirty="0"/>
              <a:t> + </a:t>
            </a:r>
            <a:r>
              <a:rPr lang="en-US" b="1" dirty="0"/>
              <a:t>0011</a:t>
            </a:r>
            <a:r>
              <a:rPr lang="en-US" b="1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9795759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4803</TotalTime>
  <Words>604</Words>
  <Application>Microsoft Office PowerPoint</Application>
  <PresentationFormat>Widescreen</PresentationFormat>
  <Paragraphs>269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Consolas</vt:lpstr>
      <vt:lpstr>Office Theme</vt:lpstr>
      <vt:lpstr>“In the beginning was the word, and the word was two bytes”</vt:lpstr>
      <vt:lpstr>PowerPoint Presentation</vt:lpstr>
      <vt:lpstr>Plan for Today:</vt:lpstr>
      <vt:lpstr>Representing (whole) numbers</vt:lpstr>
      <vt:lpstr>Addition vs. XOR</vt:lpstr>
      <vt:lpstr>Multiplication vs. AND</vt:lpstr>
      <vt:lpstr>Binary addition: more than 1 bit</vt:lpstr>
      <vt:lpstr>Binary addition</vt:lpstr>
      <vt:lpstr>Binary addition</vt:lpstr>
      <vt:lpstr>Binary subtraction</vt:lpstr>
      <vt:lpstr>Binary subtraction</vt:lpstr>
      <vt:lpstr>Binary subtraction</vt:lpstr>
      <vt:lpstr>How many bits to use?</vt:lpstr>
      <vt:lpstr>Representing things other than numbers</vt:lpstr>
      <vt:lpstr>Time</vt:lpstr>
      <vt:lpstr>Colors</vt:lpstr>
      <vt:lpstr>Colors</vt:lpstr>
      <vt:lpstr>Comprehension check</vt:lpstr>
      <vt:lpstr>Texts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and Numeral systems</dc:title>
  <dc:creator>Evgeny Chukharev-Hudilainen</dc:creator>
  <cp:lastModifiedBy>Chukharev-Hudilainen, E [ENGL]</cp:lastModifiedBy>
  <cp:revision>105</cp:revision>
  <dcterms:created xsi:type="dcterms:W3CDTF">2019-08-07T15:23:07Z</dcterms:created>
  <dcterms:modified xsi:type="dcterms:W3CDTF">2019-09-04T16:41:59Z</dcterms:modified>
</cp:coreProperties>
</file>