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2" r:id="rId3"/>
    <p:sldId id="277" r:id="rId4"/>
    <p:sldId id="286" r:id="rId5"/>
    <p:sldId id="260" r:id="rId6"/>
    <p:sldId id="257" r:id="rId7"/>
    <p:sldId id="261" r:id="rId8"/>
    <p:sldId id="258" r:id="rId9"/>
    <p:sldId id="259" r:id="rId10"/>
    <p:sldId id="262" r:id="rId11"/>
    <p:sldId id="285" r:id="rId12"/>
    <p:sldId id="271" r:id="rId13"/>
    <p:sldId id="278" r:id="rId14"/>
    <p:sldId id="272" r:id="rId15"/>
    <p:sldId id="274" r:id="rId16"/>
    <p:sldId id="273" r:id="rId17"/>
    <p:sldId id="275" r:id="rId18"/>
    <p:sldId id="276" r:id="rId19"/>
    <p:sldId id="284" r:id="rId20"/>
    <p:sldId id="281" r:id="rId21"/>
    <p:sldId id="282" r:id="rId22"/>
    <p:sldId id="283" r:id="rId23"/>
    <p:sldId id="279" r:id="rId24"/>
    <p:sldId id="287" r:id="rId25"/>
    <p:sldId id="293" r:id="rId26"/>
    <p:sldId id="294" r:id="rId27"/>
    <p:sldId id="295" r:id="rId28"/>
    <p:sldId id="289" r:id="rId29"/>
    <p:sldId id="288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CBB156-F153-49E7-B197-66AE12076CC3}">
          <p14:sldIdLst>
            <p14:sldId id="256"/>
            <p14:sldId id="292"/>
            <p14:sldId id="277"/>
            <p14:sldId id="286"/>
            <p14:sldId id="260"/>
            <p14:sldId id="257"/>
            <p14:sldId id="261"/>
            <p14:sldId id="258"/>
            <p14:sldId id="259"/>
            <p14:sldId id="262"/>
            <p14:sldId id="285"/>
            <p14:sldId id="271"/>
            <p14:sldId id="278"/>
            <p14:sldId id="272"/>
            <p14:sldId id="274"/>
            <p14:sldId id="273"/>
            <p14:sldId id="275"/>
            <p14:sldId id="276"/>
            <p14:sldId id="284"/>
            <p14:sldId id="281"/>
            <p14:sldId id="282"/>
            <p14:sldId id="283"/>
            <p14:sldId id="279"/>
            <p14:sldId id="287"/>
            <p14:sldId id="293"/>
            <p14:sldId id="294"/>
            <p14:sldId id="295"/>
            <p14:sldId id="289"/>
            <p14:sldId id="288"/>
            <p14:sldId id="263"/>
            <p14:sldId id="264"/>
            <p14:sldId id="265"/>
            <p14:sldId id="266"/>
            <p14:sldId id="267"/>
            <p14:sldId id="268"/>
            <p14:sldId id="26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AA1B-9929-4DD5-919D-CBAD5CE26CE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78969-49D8-4212-99B3-D5C38A92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2AD-5078-427A-9EB5-EFAE8C13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2C45-C8BF-4349-97CF-083BBA99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2C47-A03A-4255-B29A-1E78AB9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1B83-6E06-4B12-A623-596BEBDF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7E47-28C9-492D-8C3D-F885605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517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12BA-D280-4CB7-A608-EE507935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00F-7BCF-4067-B696-48EA10D9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8989-28D7-4B5C-AF02-DC39EE2C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7C3-6C03-4326-BB4B-5D90AE8A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4776-B939-4D19-93C5-F7814210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2473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91221-962A-41BE-B860-A1CBB2C02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2A302-AA18-402D-A4F2-13003B5B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127C-53DE-4A2F-8D12-E1DA4659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8E22-F836-4DC9-A570-E9A197A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2ED-A37D-4D9B-A2FA-FDD276EC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003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B2CA-6E7D-4E9E-A6FA-508EE30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227D-C214-4F46-92D9-A6C12F36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FE62-4D9D-4B1E-80F1-14DD566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54CC-401C-46B6-B5B9-2D152F2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FB55-8E3D-4678-B23E-5DA9A421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4325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7C3-7B44-41FA-BB0D-088195A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BFB3-F042-4601-B075-8FBE14D8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31A5-1BE4-4E97-9C59-36BF0BE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CECA-BF48-4CEF-9609-797CDC41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99A8-8C11-4BC8-BCCE-DF3DA11E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54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274-624E-4907-92D6-EE7322C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1082-6FDC-419B-88E9-EBF24FB8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C03F-B998-435A-9B30-97711887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E299-4D91-481E-A8FB-3912BD1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40DB8-5850-4ECD-8A47-BEF3249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D21C-41DF-480F-85CA-5B1ED87C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0638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5DCE-4782-454F-B8B8-DF7CD1D2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B6F8-0AA8-4F19-9C97-64284C96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2001-1431-47F3-9F2E-5A738EFF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E585-0952-4549-A889-7B315BA3A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F1FAD-35E5-4A69-819E-41D431100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373F-8368-4D01-8A6A-E7359F6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A65F2-F065-424C-9926-3F8641E6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F15AF-C6A9-4D28-AE7F-8BA18AA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712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2C1-7407-473A-9D8A-CE96AAB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1D59-DBA9-414B-8FBD-126EF635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9220B-7E29-45ED-A904-1D0B1662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90AB-0533-445F-B99C-6CA2B7E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4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ADED2-266F-4A7A-9EB2-F30D5541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70ABB-09F8-4C57-85B3-11982DA1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0191-1049-41D4-9968-46E85DA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888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7054-4F5B-4441-835D-D844AB5A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8B62-37B3-4F6D-A607-EA4F4C71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B718-15FF-469D-9292-60903A53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D47D-0908-4835-B8E0-BA67D1B3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9C6C-8A26-4B36-9488-729D96A0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A0CF-D61D-447B-AEEF-A82C0B41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8255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4D9A-E093-495C-9F2F-E992E7DC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D399C-9706-41BE-82D5-70EE8E29E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976A0-F4A4-424B-B837-9DC262C0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FF78F-8BBD-44F9-93FA-EE205A0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B3A4-3DC1-4F95-959A-19AB4245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198D-20B3-4A83-BFAC-FE040AA9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1785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6162-EAF8-419E-8438-9AA9A0D8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FB5F8-C948-48BF-8C47-B97B2EF0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D497-8ADE-4403-A9AF-F6996DC3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4853-47D3-4C03-9C22-9F4AA66E5D9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54F-EA0A-4BC2-9057-9AEC4636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67DC-60CE-4B31-B3A3-AD39A213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8F-5A04-4560-8607-D935C0EC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and Numeral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6A68-C144-4B1C-BC05-5F76542E8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74333573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7F33-F858-45A4-BAC1-0E9FFD46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5B2C-D6C0-4418-8712-6BB34B0A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“Twenty Questions”</a:t>
            </a:r>
          </a:p>
          <a:p>
            <a:pPr lvl="1"/>
            <a:r>
              <a:rPr lang="en-US" dirty="0"/>
              <a:t>One player is chosen to be the </a:t>
            </a:r>
            <a:r>
              <a:rPr lang="en-US" i="1" dirty="0"/>
              <a:t>answerer</a:t>
            </a:r>
            <a:r>
              <a:rPr lang="en-US" dirty="0"/>
              <a:t>. That person chooses a subject (object) but does not reveal this to the others. All other players are </a:t>
            </a:r>
            <a:r>
              <a:rPr lang="en-US" i="1" dirty="0"/>
              <a:t>questioners</a:t>
            </a:r>
            <a:r>
              <a:rPr lang="en-US" dirty="0"/>
              <a:t>. They each take turns asking a question which can be answered with a simple “Yes” or “No.“ If a questioner guesses the correct answer, that questioner wins and becomes the </a:t>
            </a:r>
            <a:r>
              <a:rPr lang="en-US" i="1" dirty="0"/>
              <a:t>answerer</a:t>
            </a:r>
            <a:r>
              <a:rPr lang="en-US" dirty="0"/>
              <a:t> for the next round. If 20 questions are asked without a correct guess, then the answerer has stumped the questioners and gets to be the answerer for another round.</a:t>
            </a:r>
          </a:p>
          <a:p>
            <a:r>
              <a:rPr lang="en-US" dirty="0"/>
              <a:t>If a questioner guesses the correct answer after asking 20 questions, how much information has been gained from the answerer?</a:t>
            </a:r>
          </a:p>
        </p:txBody>
      </p:sp>
    </p:spTree>
    <p:extLst>
      <p:ext uri="{BB962C8B-B14F-4D97-AF65-F5344CB8AC3E}">
        <p14:creationId xmlns:p14="http://schemas.microsoft.com/office/powerpoint/2010/main" val="21550808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90A8-D301-431B-8A96-50F9B91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Locus of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42A3E-E9AE-4BD0-B200-E5D8F722E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information located?</a:t>
            </a:r>
          </a:p>
        </p:txBody>
      </p:sp>
    </p:spTree>
    <p:extLst>
      <p:ext uri="{BB962C8B-B14F-4D97-AF65-F5344CB8AC3E}">
        <p14:creationId xmlns:p14="http://schemas.microsoft.com/office/powerpoint/2010/main" val="233810729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EEDB-8207-41EA-8602-ACC9A261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Locus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7140-3416-4E00-9031-5FEA26A8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is stored and processed by intelligent systems (such as a human brain/mind or a computer).</a:t>
            </a:r>
          </a:p>
          <a:p>
            <a:r>
              <a:rPr lang="en-US" dirty="0"/>
              <a:t>Information may represent observable phenomena.</a:t>
            </a:r>
          </a:p>
          <a:p>
            <a:r>
              <a:rPr lang="en-US" dirty="0"/>
              <a:t>Cf. cognitive linguistics: “language exists in the brain, not in the world.”</a:t>
            </a:r>
          </a:p>
          <a:p>
            <a:r>
              <a:rPr lang="en-US" dirty="0"/>
              <a:t>Information entropy (uncertainty) vs. thermodynamic entropy S [J/K].</a:t>
            </a:r>
          </a:p>
        </p:txBody>
      </p:sp>
    </p:spTree>
    <p:extLst>
      <p:ext uri="{BB962C8B-B14F-4D97-AF65-F5344CB8AC3E}">
        <p14:creationId xmlns:p14="http://schemas.microsoft.com/office/powerpoint/2010/main" val="32126080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C581-746D-4796-9AD4-C16015BF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04BA-9773-4B34-9BDF-A021CF1C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intelligent system can reason with information (i.e. it can transform information to generate new information).</a:t>
            </a:r>
          </a:p>
          <a:p>
            <a:r>
              <a:rPr lang="en-US" dirty="0"/>
              <a:t>The laws of reasoning are studied by logic.</a:t>
            </a:r>
          </a:p>
          <a:p>
            <a:r>
              <a:rPr lang="en-US" dirty="0"/>
              <a:t>In the West, logic was first developed by Aristotle.</a:t>
            </a:r>
          </a:p>
          <a:p>
            <a:r>
              <a:rPr lang="en-US" dirty="0"/>
              <a:t>Formal logic: Boolean algebra and logical calculus.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230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D160-0A84-4B7C-A5B2-17D6CC5E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71D9-7144-480C-B4EF-D4393872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propositional/sentential logic.</a:t>
            </a:r>
          </a:p>
          <a:p>
            <a:r>
              <a:rPr lang="en-US" dirty="0"/>
              <a:t>Propositions/sentences: statements that can be true or false (“truth value”)</a:t>
            </a:r>
          </a:p>
          <a:p>
            <a:r>
              <a:rPr lang="en-US" dirty="0"/>
              <a:t>Propositions can be connected into compound propositions by logical connectives</a:t>
            </a:r>
          </a:p>
          <a:p>
            <a:r>
              <a:rPr lang="en-US" dirty="0"/>
              <a:t>The truth value of the compound proposition can be formally derived from the truth values of the constituent propositions and the characteristics of the logical connectives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9452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16DA-9166-43E1-838E-AA8BC4F6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4B6C-FE52-46B3-9296-1E9690DD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= “We are now in Iowa”</a:t>
            </a:r>
          </a:p>
          <a:p>
            <a:r>
              <a:rPr lang="en-US" dirty="0"/>
              <a:t>M = “We are now on the Moon”</a:t>
            </a:r>
          </a:p>
          <a:p>
            <a:r>
              <a:rPr lang="en-US" dirty="0"/>
              <a:t>A = “Everyone will get an A in this course”</a:t>
            </a:r>
          </a:p>
          <a:p>
            <a:endParaRPr lang="en-US" dirty="0"/>
          </a:p>
          <a:p>
            <a:r>
              <a:rPr lang="en-US" dirty="0"/>
              <a:t>Determine the truth values of propositions I, M, A</a:t>
            </a:r>
          </a:p>
          <a:p>
            <a:r>
              <a:rPr lang="en-US" dirty="0"/>
              <a:t>How much information does each truth value contain?</a:t>
            </a:r>
          </a:p>
        </p:txBody>
      </p:sp>
    </p:spTree>
    <p:extLst>
      <p:ext uri="{BB962C8B-B14F-4D97-AF65-F5344CB8AC3E}">
        <p14:creationId xmlns:p14="http://schemas.microsoft.com/office/powerpoint/2010/main" val="29773198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3BC2-6BB6-4A19-8B3A-02C9E7A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048E-29B2-43DD-95D4-CFCF9E7D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∧ AND(conjunction): “A AND B” is true if and only if both A is true and B is true</a:t>
            </a:r>
          </a:p>
          <a:p>
            <a:r>
              <a:rPr lang="en-US" dirty="0"/>
              <a:t>∨ OR (disjunction): “A OR B” is false if and only if both A is false and B is false</a:t>
            </a:r>
          </a:p>
          <a:p>
            <a:r>
              <a:rPr lang="en-US" dirty="0"/>
              <a:t>⊻ XOR (exclusive disjunction): “A XOR B” is true if and only if the truth values of A and B are not the same</a:t>
            </a:r>
          </a:p>
          <a:p>
            <a:r>
              <a:rPr lang="en-US" dirty="0"/>
              <a:t>¬ NOT (negation): “NOT A” is true if and only if A is false</a:t>
            </a:r>
          </a:p>
          <a:p>
            <a:r>
              <a:rPr lang="en-US" dirty="0"/>
              <a:t>→ IMPLY (implication): “A IMPLY B” is false if and only if A is true and B is false</a:t>
            </a:r>
          </a:p>
        </p:txBody>
      </p:sp>
    </p:spTree>
    <p:extLst>
      <p:ext uri="{BB962C8B-B14F-4D97-AF65-F5344CB8AC3E}">
        <p14:creationId xmlns:p14="http://schemas.microsoft.com/office/powerpoint/2010/main" val="39755649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9D8B-D124-4B84-95EA-5970325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A0F9-E049-4A8F-B6FA-4534B700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I ∧ M = “We are now in Iowa, and we are now on the Moon”</a:t>
            </a:r>
          </a:p>
          <a:p>
            <a:r>
              <a:rPr lang="en-US" dirty="0"/>
              <a:t>I = TRUE, M = FALSE</a:t>
            </a:r>
          </a:p>
          <a:p>
            <a:r>
              <a:rPr lang="en-US" dirty="0"/>
              <a:t>By definition, conjunction I ∧ M is true if and only if both conjuncts (I and M) are true</a:t>
            </a:r>
          </a:p>
          <a:p>
            <a:r>
              <a:rPr lang="en-US" dirty="0"/>
              <a:t>Thus, X = FALSE</a:t>
            </a:r>
          </a:p>
        </p:txBody>
      </p:sp>
    </p:spTree>
    <p:extLst>
      <p:ext uri="{BB962C8B-B14F-4D97-AF65-F5344CB8AC3E}">
        <p14:creationId xmlns:p14="http://schemas.microsoft.com/office/powerpoint/2010/main" val="1035731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9D8B-D124-4B84-95EA-5970325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A0F9-E049-4A8F-B6FA-4534B700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M → I = “We are now on the Moon, therefore we are now in Iowa”</a:t>
            </a:r>
          </a:p>
          <a:p>
            <a:r>
              <a:rPr lang="en-US" dirty="0"/>
              <a:t>M = FALSE, I = TRUE</a:t>
            </a:r>
          </a:p>
          <a:p>
            <a:r>
              <a:rPr lang="en-US" dirty="0"/>
              <a:t>By definition, implication M → I is false if and only if the antecedent (M) is true and the consequent (I) is false</a:t>
            </a:r>
          </a:p>
          <a:p>
            <a:r>
              <a:rPr lang="en-US" dirty="0"/>
              <a:t>Thus, Y = TRUE</a:t>
            </a:r>
          </a:p>
        </p:txBody>
      </p:sp>
    </p:spTree>
    <p:extLst>
      <p:ext uri="{BB962C8B-B14F-4D97-AF65-F5344CB8AC3E}">
        <p14:creationId xmlns:p14="http://schemas.microsoft.com/office/powerpoint/2010/main" val="30923675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90A8-D301-431B-8A96-50F9B91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42A3E-E9AE-4BD0-B200-E5D8F722E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Devices that store and process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42720853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7F98-F5CD-4F3C-B625-E7230599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944E-2C8A-43B9-A15E-CD6169D8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Linguistics (grammar, phonology, etc.)</a:t>
            </a:r>
          </a:p>
          <a:p>
            <a:r>
              <a:rPr lang="en-US" dirty="0"/>
              <a:t>Statistics and probability</a:t>
            </a:r>
          </a:p>
          <a:p>
            <a:r>
              <a:rPr lang="en-US" dirty="0"/>
              <a:t>Symbolic logic</a:t>
            </a:r>
          </a:p>
          <a:p>
            <a:r>
              <a:rPr lang="en-US" dirty="0"/>
              <a:t>Algebra and analysis</a:t>
            </a:r>
          </a:p>
          <a:p>
            <a:r>
              <a:rPr lang="en-US" dirty="0"/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1139658142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7F5B-1EB5-4531-91F0-ADB33E3A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ECDF-B978-443A-9565-AFC8DA8F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Electronic:</a:t>
            </a:r>
            <a:r>
              <a:rPr lang="en-US" dirty="0"/>
              <a:t> works by switching electric currents without mechanical (moving) parts</a:t>
            </a:r>
          </a:p>
          <a:p>
            <a:r>
              <a:rPr lang="en-US" b="1" dirty="0"/>
              <a:t>Digital:</a:t>
            </a:r>
            <a:r>
              <a:rPr lang="en-US" dirty="0"/>
              <a:t> processes discrete bits of information (logical values)</a:t>
            </a:r>
          </a:p>
          <a:p>
            <a:r>
              <a:rPr lang="en-US" b="1" dirty="0"/>
              <a:t>Programmable:</a:t>
            </a:r>
            <a:r>
              <a:rPr lang="en-US" dirty="0"/>
              <a:t> can be configured to carry out arbitrary information-processing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3545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C12-014C-4B06-BFAE-FD16DBC5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/>
              <a:t>Atanasoff-Berry Computer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22096061-5E3F-47A9-9F77-7307AF7B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Electronic</a:t>
            </a:r>
          </a:p>
          <a:p>
            <a:r>
              <a:rPr lang="en-US" sz="1800" dirty="0"/>
              <a:t>Digital</a:t>
            </a:r>
          </a:p>
          <a:p>
            <a:r>
              <a:rPr lang="en-US" sz="1800" b="1" dirty="0"/>
              <a:t>NOT</a:t>
            </a:r>
            <a:r>
              <a:rPr lang="en-US" sz="1800" dirty="0"/>
              <a:t> programmable</a:t>
            </a:r>
            <a:endParaRPr lang="en-US" sz="1800" b="1" dirty="0"/>
          </a:p>
        </p:txBody>
      </p:sp>
      <p:pic>
        <p:nvPicPr>
          <p:cNvPr id="1029" name="Picture 2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C172E547-54ED-4141-BA9A-A8D73654C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1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41887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E779-9E86-45F3-BFAE-A1DB82F4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0D19-7053-46A0-8412-43901412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bits of information are represented by electric circuits that can be switched “ON” and “OFF.”</a:t>
            </a:r>
          </a:p>
          <a:p>
            <a:r>
              <a:rPr lang="en-US" dirty="0"/>
              <a:t>When the circuit is “ON,” it conducts current.</a:t>
            </a:r>
          </a:p>
          <a:p>
            <a:r>
              <a:rPr lang="en-US" dirty="0"/>
              <a:t>When the circuit is “OFF,” it does not conduct current.</a:t>
            </a:r>
          </a:p>
        </p:txBody>
      </p:sp>
    </p:spTree>
    <p:extLst>
      <p:ext uri="{BB962C8B-B14F-4D97-AF65-F5344CB8AC3E}">
        <p14:creationId xmlns:p14="http://schemas.microsoft.com/office/powerpoint/2010/main" val="1650728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AE78FB5-2E6C-42B1-8FE1-77B29AFB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34" y="1689454"/>
            <a:ext cx="2592838" cy="347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en Purpose Relay, 8 Pin, Octal, 24VAC">
            <a:extLst>
              <a:ext uri="{FF2B5EF4-FFF2-40B4-BE49-F238E27FC236}">
                <a16:creationId xmlns:a16="http://schemas.microsoft.com/office/drawing/2014/main" id="{A8E74CEA-116E-44EB-8B57-294CD1CF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5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7AE7B7-67D3-46F8-BC39-1BDBECE5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262062"/>
            <a:ext cx="24574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84D23B3-3A4F-4DCA-BCFE-BA8CAC07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57" y="1689455"/>
            <a:ext cx="3757740" cy="347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248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C9A6-B1CE-4638-9C7E-154FD83A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F4B0-756B-4BE2-8161-1C8DF772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TB Introduction:</a:t>
            </a:r>
          </a:p>
          <a:p>
            <a:pPr lvl="1"/>
            <a:r>
              <a:rPr lang="en-US" dirty="0"/>
              <a:t>“On Programming”</a:t>
            </a:r>
          </a:p>
          <a:p>
            <a:pPr lvl="1"/>
            <a:r>
              <a:rPr lang="en-US" dirty="0"/>
              <a:t>“Why Language Matters”</a:t>
            </a:r>
          </a:p>
          <a:p>
            <a:r>
              <a:rPr lang="en-US" dirty="0"/>
              <a:t>Von Neumann architecture:</a:t>
            </a:r>
          </a:p>
          <a:p>
            <a:pPr lvl="1"/>
            <a:r>
              <a:rPr lang="en-US" dirty="0"/>
              <a:t>Data and instructions (i.e. programs) are both stored as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77748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BCD9-7DEF-4A91-91A6-B9FAD8AD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0A7A-845D-48B1-8156-460DE53D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machine (mathematical model).</a:t>
            </a:r>
          </a:p>
          <a:p>
            <a:r>
              <a:rPr lang="en-US" dirty="0"/>
              <a:t>Infinite “tape” divided into discrete “cells”.</a:t>
            </a:r>
          </a:p>
          <a:p>
            <a:r>
              <a:rPr lang="en-US" dirty="0"/>
              <a:t>A “head” that positions over one cell at a time and “scans” the symbol there.</a:t>
            </a:r>
          </a:p>
          <a:p>
            <a:r>
              <a:rPr lang="en-US" dirty="0"/>
              <a:t>According to a finite “table” of instructions:</a:t>
            </a:r>
          </a:p>
          <a:p>
            <a:pPr lvl="1"/>
            <a:r>
              <a:rPr lang="en-US" dirty="0"/>
              <a:t>Erase and/or write a symbol in the cell.</a:t>
            </a:r>
          </a:p>
          <a:p>
            <a:pPr lvl="1"/>
            <a:r>
              <a:rPr lang="en-US" dirty="0"/>
              <a:t>Move the tape one step left or right.</a:t>
            </a:r>
          </a:p>
          <a:p>
            <a:pPr lvl="1"/>
            <a:r>
              <a:rPr lang="en-US" dirty="0"/>
              <a:t>Either proceed to a subsequent instruction, or halt.</a:t>
            </a:r>
          </a:p>
        </p:txBody>
      </p:sp>
    </p:spTree>
    <p:extLst>
      <p:ext uri="{BB962C8B-B14F-4D97-AF65-F5344CB8AC3E}">
        <p14:creationId xmlns:p14="http://schemas.microsoft.com/office/powerpoint/2010/main" val="13577400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F2FD-CB01-4DB7-9757-700711DE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6943-98B5-40AF-95D8-16AF9E93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machine exist that can determine whether any arbitrary machine on its tape is “circular” (e.g., freezes, or fails to continue its computational task)?</a:t>
            </a:r>
          </a:p>
          <a:p>
            <a:pPr lvl="1"/>
            <a:r>
              <a:rPr lang="en-US" dirty="0"/>
              <a:t>No.</a:t>
            </a:r>
          </a:p>
          <a:p>
            <a:r>
              <a:rPr lang="en-US" dirty="0"/>
              <a:t>Does a machine exist that can determine whether any arbitrary machine on its tape ever prints a given symbol?</a:t>
            </a:r>
          </a:p>
          <a:p>
            <a:pPr lvl="1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6250074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D5D2-8C2C-4879-88A5-A851DF02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4363-6892-4C70-8DA2-BCFE9C3A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computational system is “Turing complete” if it can simulate a Turing machine.</a:t>
            </a:r>
          </a:p>
          <a:p>
            <a:r>
              <a:rPr lang="en-US" dirty="0"/>
              <a:t>A programming language that is “Turing complete” is theoretically capable of expressing all tasks accomplishable by computers.</a:t>
            </a:r>
          </a:p>
          <a:p>
            <a:r>
              <a:rPr lang="en-US" dirty="0"/>
              <a:t>Nearly all programming languages are Turing complete if the limitations of finite memory are ignored.</a:t>
            </a:r>
          </a:p>
        </p:txBody>
      </p:sp>
    </p:spTree>
    <p:extLst>
      <p:ext uri="{BB962C8B-B14F-4D97-AF65-F5344CB8AC3E}">
        <p14:creationId xmlns:p14="http://schemas.microsoft.com/office/powerpoint/2010/main" val="17359976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AFEB-67CD-4E24-B375-B1D20954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71CB-D423-449C-A3E1-C67246F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 a logical device.</a:t>
            </a:r>
          </a:p>
          <a:p>
            <a:pPr lvl="1"/>
            <a:r>
              <a:rPr lang="en-US" dirty="0"/>
              <a:t>A is TRUE, B is FALSE. What’s A ∧ B?</a:t>
            </a:r>
          </a:p>
          <a:p>
            <a:r>
              <a:rPr lang="en-US" dirty="0"/>
              <a:t>Can perform numerical operations.</a:t>
            </a:r>
          </a:p>
          <a:p>
            <a:pPr lvl="1"/>
            <a:r>
              <a:rPr lang="en-US" dirty="0"/>
              <a:t>Need a way to represent numbers.</a:t>
            </a:r>
          </a:p>
        </p:txBody>
      </p:sp>
    </p:spTree>
    <p:extLst>
      <p:ext uri="{BB962C8B-B14F-4D97-AF65-F5344CB8AC3E}">
        <p14:creationId xmlns:p14="http://schemas.microsoft.com/office/powerpoint/2010/main" val="40144345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C70F-BB38-4CC8-BBEF-80641426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A8FF2-BDBA-4AE6-9B8B-D5EBBC4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Ways of representing numbers</a:t>
            </a:r>
          </a:p>
        </p:txBody>
      </p:sp>
    </p:spTree>
    <p:extLst>
      <p:ext uri="{BB962C8B-B14F-4D97-AF65-F5344CB8AC3E}">
        <p14:creationId xmlns:p14="http://schemas.microsoft.com/office/powerpoint/2010/main" val="3265695228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11D3-41B5-4EA1-9295-9F2E2207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60EF-0A3E-4F8A-A7DC-CE22BF5E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  <a:p>
            <a:r>
              <a:rPr lang="en-US" dirty="0"/>
              <a:t>Locus of Information</a:t>
            </a:r>
          </a:p>
          <a:p>
            <a:r>
              <a:rPr lang="en-US" dirty="0"/>
              <a:t>Computers</a:t>
            </a:r>
          </a:p>
          <a:p>
            <a:r>
              <a:rPr lang="en-US" dirty="0"/>
              <a:t>Numeral Systems</a:t>
            </a:r>
          </a:p>
          <a:p>
            <a:r>
              <a:rPr lang="en-US" dirty="0"/>
              <a:t>Arbitrary-Base Arithmetic</a:t>
            </a:r>
          </a:p>
        </p:txBody>
      </p:sp>
    </p:spTree>
    <p:extLst>
      <p:ext uri="{BB962C8B-B14F-4D97-AF65-F5344CB8AC3E}">
        <p14:creationId xmlns:p14="http://schemas.microsoft.com/office/powerpoint/2010/main" val="625463439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AB2B-F2D4-4174-9C85-3B4E643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D76F-73BB-4C9C-ABE9-34013E50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numeral system (a system of numeration) – a writing system for expressing numbers</a:t>
            </a:r>
          </a:p>
          <a:p>
            <a:r>
              <a:rPr lang="en-US" dirty="0"/>
              <a:t>Roman numerals (non-positional): MMXIX</a:t>
            </a:r>
          </a:p>
          <a:p>
            <a:r>
              <a:rPr lang="en-US" dirty="0"/>
              <a:t>Hindu-Arabic system (positional): 2019</a:t>
            </a:r>
          </a:p>
          <a:p>
            <a:pPr lvl="1"/>
            <a:r>
              <a:rPr lang="en-US" dirty="0"/>
              <a:t>Positional: a digit’s value changes based on its </a:t>
            </a:r>
            <a:r>
              <a:rPr lang="en-US" u="sng" dirty="0"/>
              <a:t>position</a:t>
            </a:r>
            <a:r>
              <a:rPr lang="en-US" dirty="0"/>
              <a:t> in the number</a:t>
            </a:r>
          </a:p>
          <a:p>
            <a:pPr lvl="1"/>
            <a:r>
              <a:rPr lang="en-US" dirty="0"/>
              <a:t>Big-endian: the “big end” (most significant digit) is written first</a:t>
            </a:r>
          </a:p>
          <a:p>
            <a:pPr lvl="1"/>
            <a:r>
              <a:rPr lang="en-US" dirty="0"/>
              <a:t>Decimal (base 10): there are ten different digits: 0,1,2,3,4,5,6,7,8,9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360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0FC0-CEBF-419D-AAB8-0DA893A0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numeral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512B-B1AE-458B-ABAD-1E77DC41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2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Also known as “place-value notation”: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– the value of the digit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– the position of the digit in the number, with 0 being the least significant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– the base of the numeral system (number of different digits in the system)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– the contribution of a digit to the value of a number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38BA9-1169-4927-B302-D5273E775329}"/>
              </a:ext>
            </a:extLst>
          </p:cNvPr>
          <p:cNvSpPr txBox="1"/>
          <p:nvPr/>
        </p:nvSpPr>
        <p:spPr>
          <a:xfrm>
            <a:off x="4602956" y="4476750"/>
            <a:ext cx="298608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v</a:t>
            </a:r>
            <a:r>
              <a:rPr lang="en-US" sz="4800" dirty="0"/>
              <a:t> = </a:t>
            </a:r>
            <a:r>
              <a:rPr lang="en-US" sz="4800" i="1" dirty="0" err="1"/>
              <a:t>db</a:t>
            </a:r>
            <a:r>
              <a:rPr lang="en-US" sz="4800" i="1" baseline="30000" dirty="0" err="1"/>
              <a:t>p</a:t>
            </a:r>
            <a:endParaRPr lang="en-US" sz="4800" i="1" baseline="30000" dirty="0"/>
          </a:p>
        </p:txBody>
      </p:sp>
    </p:spTree>
    <p:extLst>
      <p:ext uri="{BB962C8B-B14F-4D97-AF65-F5344CB8AC3E}">
        <p14:creationId xmlns:p14="http://schemas.microsoft.com/office/powerpoint/2010/main" val="42125459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3256-F699-4827-9FFC-B9993C7E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A2D2-4F27-4CA9-8095-EB49FD19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=9 is at position </a:t>
            </a:r>
            <a:r>
              <a:rPr lang="en-US" i="1" dirty="0"/>
              <a:t>p</a:t>
            </a:r>
            <a:r>
              <a:rPr lang="en-US" dirty="0"/>
              <a:t>=0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= 9 × 10</a:t>
            </a:r>
            <a:r>
              <a:rPr lang="en-US" baseline="30000" dirty="0"/>
              <a:t>0</a:t>
            </a:r>
            <a:r>
              <a:rPr lang="en-US" dirty="0"/>
              <a:t> = 9 × 1 = 9</a:t>
            </a:r>
          </a:p>
          <a:p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=1 is at position </a:t>
            </a:r>
            <a:r>
              <a:rPr lang="en-US" i="1" dirty="0"/>
              <a:t>p</a:t>
            </a:r>
            <a:r>
              <a:rPr lang="en-US" dirty="0"/>
              <a:t>=1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= 1 × 10</a:t>
            </a:r>
            <a:r>
              <a:rPr lang="en-US" baseline="30000" dirty="0"/>
              <a:t>1</a:t>
            </a:r>
            <a:r>
              <a:rPr lang="en-US" dirty="0"/>
              <a:t> = 1 × 10 = 10</a:t>
            </a:r>
          </a:p>
          <a:p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=0 is at position </a:t>
            </a:r>
            <a:r>
              <a:rPr lang="en-US" i="1" dirty="0"/>
              <a:t>p</a:t>
            </a:r>
            <a:r>
              <a:rPr lang="en-US" dirty="0"/>
              <a:t>=2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= 0 × 10</a:t>
            </a:r>
            <a:r>
              <a:rPr lang="en-US" baseline="30000" dirty="0"/>
              <a:t>2</a:t>
            </a:r>
            <a:r>
              <a:rPr lang="en-US" dirty="0"/>
              <a:t> = 0 × 100 = 0</a:t>
            </a:r>
          </a:p>
          <a:p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=2 is at position </a:t>
            </a:r>
            <a:r>
              <a:rPr lang="en-US" i="1" dirty="0"/>
              <a:t>p</a:t>
            </a:r>
            <a:r>
              <a:rPr lang="en-US" dirty="0"/>
              <a:t>=3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= 2 × 10</a:t>
            </a:r>
            <a:r>
              <a:rPr lang="en-US" baseline="30000" dirty="0"/>
              <a:t>3</a:t>
            </a:r>
            <a:r>
              <a:rPr lang="en-US" dirty="0"/>
              <a:t> = 2 × 1000 = 2000</a:t>
            </a:r>
          </a:p>
          <a:p>
            <a:r>
              <a:rPr lang="en-US" dirty="0"/>
              <a:t>Total: 9 + 10 + 0 + 2000 = 2019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8194B-8268-4C4E-9FB2-909E579D523B}"/>
              </a:ext>
            </a:extLst>
          </p:cNvPr>
          <p:cNvSpPr txBox="1"/>
          <p:nvPr/>
        </p:nvSpPr>
        <p:spPr>
          <a:xfrm>
            <a:off x="8565356" y="612407"/>
            <a:ext cx="298608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v</a:t>
            </a:r>
            <a:r>
              <a:rPr lang="en-US" sz="4800" dirty="0"/>
              <a:t> = </a:t>
            </a:r>
            <a:r>
              <a:rPr lang="en-US" sz="4800" i="1" dirty="0" err="1"/>
              <a:t>db</a:t>
            </a:r>
            <a:r>
              <a:rPr lang="en-US" sz="4800" i="1" baseline="30000" dirty="0" err="1"/>
              <a:t>p</a:t>
            </a:r>
            <a:endParaRPr lang="en-US" sz="4800" i="1" baseline="30000" dirty="0"/>
          </a:p>
        </p:txBody>
      </p:sp>
    </p:spTree>
    <p:extLst>
      <p:ext uri="{BB962C8B-B14F-4D97-AF65-F5344CB8AC3E}">
        <p14:creationId xmlns:p14="http://schemas.microsoft.com/office/powerpoint/2010/main" val="38221778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F5B8-FB97-45E1-8F9A-14DDBD33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963C-712D-49D9-AF97-D157FADA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bits does a four-digit decimal number (from 0000 to 9999) contain?</a:t>
            </a:r>
          </a:p>
        </p:txBody>
      </p:sp>
    </p:spTree>
    <p:extLst>
      <p:ext uri="{BB962C8B-B14F-4D97-AF65-F5344CB8AC3E}">
        <p14:creationId xmlns:p14="http://schemas.microsoft.com/office/powerpoint/2010/main" val="3875545488"/>
      </p:ext>
    </p:extLst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DA16-F0FA-4B74-B2F3-723B068E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FA1A-652D-41AA-85C2-23DB30F1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 </a:t>
            </a:r>
            <a:r>
              <a:rPr lang="en-US" i="1" dirty="0"/>
              <a:t>b</a:t>
            </a:r>
            <a:r>
              <a:rPr lang="en-US" dirty="0"/>
              <a:t>=2 (there are two digits: 0,1)</a:t>
            </a:r>
          </a:p>
          <a:p>
            <a:r>
              <a:rPr lang="en-US" dirty="0"/>
              <a:t>bit &lt; binary + digit</a:t>
            </a:r>
          </a:p>
          <a:p>
            <a:r>
              <a:rPr lang="en-US" dirty="0"/>
              <a:t>Example: 1001</a:t>
            </a:r>
            <a:r>
              <a:rPr lang="en-US" baseline="-25000" dirty="0"/>
              <a:t>2</a:t>
            </a:r>
            <a:r>
              <a:rPr lang="en-US" dirty="0"/>
              <a:t> (or 0b1001)</a:t>
            </a:r>
          </a:p>
          <a:p>
            <a:pPr lvl="1"/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=1 is at position </a:t>
            </a:r>
            <a:r>
              <a:rPr lang="en-US" i="1" dirty="0"/>
              <a:t>p</a:t>
            </a:r>
            <a:r>
              <a:rPr lang="en-US" dirty="0"/>
              <a:t>=0</a:t>
            </a:r>
          </a:p>
          <a:p>
            <a:pPr lvl="2"/>
            <a:r>
              <a:rPr lang="en-US" i="1" dirty="0"/>
              <a:t>v</a:t>
            </a:r>
            <a:r>
              <a:rPr lang="en-US" dirty="0"/>
              <a:t> = 1 × 2</a:t>
            </a:r>
            <a:r>
              <a:rPr lang="en-US" baseline="30000" dirty="0"/>
              <a:t>0</a:t>
            </a:r>
            <a:r>
              <a:rPr lang="en-US" dirty="0"/>
              <a:t> = 1 × 1 = 1</a:t>
            </a:r>
          </a:p>
          <a:p>
            <a:pPr lvl="1"/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=0 is at position </a:t>
            </a:r>
            <a:r>
              <a:rPr lang="en-US" i="1" dirty="0"/>
              <a:t>p</a:t>
            </a:r>
            <a:r>
              <a:rPr lang="en-US" dirty="0"/>
              <a:t>=1</a:t>
            </a:r>
          </a:p>
          <a:p>
            <a:pPr lvl="2"/>
            <a:r>
              <a:rPr lang="en-US" i="1" dirty="0"/>
              <a:t>v</a:t>
            </a:r>
            <a:r>
              <a:rPr lang="en-US" dirty="0"/>
              <a:t> = 0 × 2</a:t>
            </a:r>
            <a:r>
              <a:rPr lang="en-US" baseline="30000" dirty="0"/>
              <a:t>1</a:t>
            </a:r>
            <a:r>
              <a:rPr lang="en-US" dirty="0"/>
              <a:t> = 0 × 2 = 0</a:t>
            </a:r>
          </a:p>
          <a:p>
            <a:pPr lvl="1"/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=0 is at position </a:t>
            </a:r>
            <a:r>
              <a:rPr lang="en-US" i="1" dirty="0"/>
              <a:t>p</a:t>
            </a:r>
            <a:r>
              <a:rPr lang="en-US" dirty="0"/>
              <a:t>=2</a:t>
            </a:r>
          </a:p>
          <a:p>
            <a:pPr lvl="2"/>
            <a:r>
              <a:rPr lang="en-US" i="1" dirty="0"/>
              <a:t>v</a:t>
            </a:r>
            <a:r>
              <a:rPr lang="en-US" dirty="0"/>
              <a:t> = 0 × 2</a:t>
            </a:r>
            <a:r>
              <a:rPr lang="en-US" baseline="30000" dirty="0"/>
              <a:t>2</a:t>
            </a:r>
            <a:r>
              <a:rPr lang="en-US" dirty="0"/>
              <a:t> = 0 × 4 = 0</a:t>
            </a:r>
          </a:p>
          <a:p>
            <a:pPr lvl="1"/>
            <a:r>
              <a:rPr lang="en-US" dirty="0"/>
              <a:t>Digit </a:t>
            </a:r>
            <a:r>
              <a:rPr lang="en-US" i="1" dirty="0"/>
              <a:t>d</a:t>
            </a:r>
            <a:r>
              <a:rPr lang="en-US" dirty="0"/>
              <a:t>=1 is at position </a:t>
            </a:r>
            <a:r>
              <a:rPr lang="en-US" i="1" dirty="0"/>
              <a:t>p</a:t>
            </a:r>
            <a:r>
              <a:rPr lang="en-US" dirty="0"/>
              <a:t>=3</a:t>
            </a:r>
          </a:p>
          <a:p>
            <a:pPr lvl="2"/>
            <a:r>
              <a:rPr lang="en-US" i="1" dirty="0"/>
              <a:t>v</a:t>
            </a:r>
            <a:r>
              <a:rPr lang="en-US" dirty="0"/>
              <a:t> = 1 × 2</a:t>
            </a:r>
            <a:r>
              <a:rPr lang="en-US" baseline="30000" dirty="0"/>
              <a:t>3</a:t>
            </a:r>
            <a:r>
              <a:rPr lang="en-US" dirty="0"/>
              <a:t> = 1 × 8 = 8</a:t>
            </a:r>
          </a:p>
          <a:p>
            <a:pPr lvl="1"/>
            <a:r>
              <a:rPr lang="en-US" dirty="0"/>
              <a:t>Total: 1 + 0 + 0 + 8 = 9 (i.e. 1001</a:t>
            </a:r>
            <a:r>
              <a:rPr lang="en-US" baseline="-25000" dirty="0"/>
              <a:t>2 </a:t>
            </a:r>
            <a:r>
              <a:rPr lang="en-US" dirty="0"/>
              <a:t>= 9)</a:t>
            </a:r>
          </a:p>
          <a:p>
            <a:endParaRPr lang="en-US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9E92E-9DB0-42F8-9B8E-5FCD3CB9BAC3}"/>
              </a:ext>
            </a:extLst>
          </p:cNvPr>
          <p:cNvSpPr txBox="1"/>
          <p:nvPr/>
        </p:nvSpPr>
        <p:spPr>
          <a:xfrm>
            <a:off x="8565356" y="612407"/>
            <a:ext cx="298608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v</a:t>
            </a:r>
            <a:r>
              <a:rPr lang="en-US" sz="4800" dirty="0"/>
              <a:t> = </a:t>
            </a:r>
            <a:r>
              <a:rPr lang="en-US" sz="4800" i="1" dirty="0" err="1"/>
              <a:t>db</a:t>
            </a:r>
            <a:r>
              <a:rPr lang="en-US" sz="4800" i="1" baseline="30000" dirty="0" err="1"/>
              <a:t>p</a:t>
            </a:r>
            <a:endParaRPr lang="en-US" sz="4800" i="1" baseline="30000" dirty="0"/>
          </a:p>
        </p:txBody>
      </p:sp>
    </p:spTree>
    <p:extLst>
      <p:ext uri="{BB962C8B-B14F-4D97-AF65-F5344CB8AC3E}">
        <p14:creationId xmlns:p14="http://schemas.microsoft.com/office/powerpoint/2010/main" val="25204621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1185-C8A9-47EF-ACF4-9D7FE70D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6539-05CB-4046-9BE4-0E465C76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2019 to the binary system.</a:t>
            </a:r>
          </a:p>
        </p:txBody>
      </p:sp>
    </p:spTree>
    <p:extLst>
      <p:ext uri="{BB962C8B-B14F-4D97-AF65-F5344CB8AC3E}">
        <p14:creationId xmlns:p14="http://schemas.microsoft.com/office/powerpoint/2010/main" val="981423850"/>
      </p:ext>
    </p:extLst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DA16-F0FA-4B74-B2F3-723B068E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FA1A-652D-41AA-85C2-23DB30F1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</a:t>
            </a:r>
            <a:r>
              <a:rPr lang="en-US" i="1" dirty="0"/>
              <a:t>b</a:t>
            </a:r>
            <a:r>
              <a:rPr lang="en-US" dirty="0"/>
              <a:t>=16 (digits: 0,1,2,3,4,5,6,7,8,9,A,B,C,D,E)</a:t>
            </a:r>
          </a:p>
          <a:p>
            <a:r>
              <a:rPr lang="en-US" dirty="0"/>
              <a:t>Example: 7E3</a:t>
            </a:r>
            <a:r>
              <a:rPr lang="en-US" baseline="-25000" dirty="0"/>
              <a:t>16</a:t>
            </a:r>
            <a:r>
              <a:rPr lang="en-US" dirty="0"/>
              <a:t> (or 0x7E3)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9E92E-9DB0-42F8-9B8E-5FCD3CB9BAC3}"/>
              </a:ext>
            </a:extLst>
          </p:cNvPr>
          <p:cNvSpPr txBox="1"/>
          <p:nvPr/>
        </p:nvSpPr>
        <p:spPr>
          <a:xfrm>
            <a:off x="8565356" y="612407"/>
            <a:ext cx="298608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v</a:t>
            </a:r>
            <a:r>
              <a:rPr lang="en-US" sz="4800" dirty="0"/>
              <a:t> = </a:t>
            </a:r>
            <a:r>
              <a:rPr lang="en-US" sz="4800" i="1" dirty="0" err="1"/>
              <a:t>db</a:t>
            </a:r>
            <a:r>
              <a:rPr lang="en-US" sz="4800" i="1" baseline="30000" dirty="0" err="1"/>
              <a:t>p</a:t>
            </a:r>
            <a:endParaRPr lang="en-US" sz="4800" i="1" baseline="30000" dirty="0"/>
          </a:p>
        </p:txBody>
      </p:sp>
    </p:spTree>
    <p:extLst>
      <p:ext uri="{BB962C8B-B14F-4D97-AF65-F5344CB8AC3E}">
        <p14:creationId xmlns:p14="http://schemas.microsoft.com/office/powerpoint/2010/main" val="53760923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F5B8-FB97-45E1-8F9A-14DDBD33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963C-712D-49D9-AF97-D157FADA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7E3</a:t>
            </a:r>
            <a:r>
              <a:rPr lang="en-US" baseline="-25000" dirty="0"/>
              <a:t>16</a:t>
            </a:r>
            <a:r>
              <a:rPr lang="en-US" dirty="0"/>
              <a:t> in the decimal system?</a:t>
            </a:r>
          </a:p>
          <a:p>
            <a:r>
              <a:rPr lang="en-US" dirty="0"/>
              <a:t>What is AB</a:t>
            </a:r>
            <a:r>
              <a:rPr lang="en-US" baseline="-25000" dirty="0"/>
              <a:t>16</a:t>
            </a:r>
            <a:r>
              <a:rPr lang="en-US" dirty="0"/>
              <a:t> in the binary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51915"/>
      </p:ext>
    </p:extLst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23F-2163-48AA-AB07-F9C63F21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in arbitrary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721C-C7FE-48AC-BA09-4C5F7D93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8507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90A8-D301-431B-8A96-50F9B91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42A3E-E9AE-4BD0-B200-E5D8F722E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2091845322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AB95-619F-4D36-9502-F6F4028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E25A-9FA5-49C9-B14D-EFB50166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discuss information?</a:t>
            </a:r>
          </a:p>
          <a:p>
            <a:pPr lvl="1"/>
            <a:r>
              <a:rPr lang="en-US" dirty="0"/>
              <a:t>Computers are devices built to process information.</a:t>
            </a:r>
          </a:p>
          <a:p>
            <a:pPr lvl="1"/>
            <a:r>
              <a:rPr lang="en-US" dirty="0"/>
              <a:t>Language is one of the means of representing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40676544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10E6-5BB0-4FF8-9E94-2D798825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9D07-ECC3-4ADF-B109-74C73B3B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013"/>
            <a:ext cx="8658225" cy="67383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Information</a:t>
            </a:r>
            <a:r>
              <a:rPr lang="en-US" dirty="0"/>
              <a:t> is the resolution of uncertainty.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06A29B-743F-42DE-935A-2D6F01EA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9" y="2488667"/>
            <a:ext cx="5547360" cy="3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th right hand raised, Donald Trump looks at John Roberts with his back to the camera, as Melania Trump and others watch.">
            <a:extLst>
              <a:ext uri="{FF2B5EF4-FFF2-40B4-BE49-F238E27FC236}">
                <a16:creationId xmlns:a16="http://schemas.microsoft.com/office/drawing/2014/main" id="{E1DBF42D-4067-4DB8-99A9-1B0A74A7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03" y="2488667"/>
            <a:ext cx="5549928" cy="3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F9F1F40-3329-4A81-B873-8168B5E266EA}"/>
              </a:ext>
            </a:extLst>
          </p:cNvPr>
          <p:cNvSpPr/>
          <p:nvPr/>
        </p:nvSpPr>
        <p:spPr>
          <a:xfrm>
            <a:off x="4219575" y="3838575"/>
            <a:ext cx="4162425" cy="1276350"/>
          </a:xfrm>
          <a:prstGeom prst="rightArrow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25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443E-2A01-4795-BA20-FCFB2A2B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D391-34C2-44D2-8BDA-3E66F0D6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2 possible outcomes</a:t>
            </a:r>
          </a:p>
          <a:p>
            <a:r>
              <a:rPr lang="en-US" dirty="0"/>
              <a:t>After: 1 observed outcome</a:t>
            </a:r>
          </a:p>
          <a:p>
            <a:r>
              <a:rPr lang="en-US" dirty="0"/>
              <a:t>Uncertainty reduced by ½</a:t>
            </a:r>
          </a:p>
          <a:p>
            <a:r>
              <a:rPr lang="en-US" dirty="0"/>
              <a:t>The smallest quantifiable bit of information</a:t>
            </a:r>
          </a:p>
          <a:p>
            <a:r>
              <a:rPr lang="en-US" dirty="0"/>
              <a:t>…called a “bit”</a:t>
            </a:r>
          </a:p>
          <a:p>
            <a:endParaRPr lang="en-US" dirty="0"/>
          </a:p>
          <a:p>
            <a:r>
              <a:rPr lang="en-US" b="1" dirty="0"/>
              <a:t>One bit is the information that is gained when the value of a binary random variable becomes known.</a:t>
            </a:r>
          </a:p>
        </p:txBody>
      </p:sp>
    </p:spTree>
    <p:extLst>
      <p:ext uri="{BB962C8B-B14F-4D97-AF65-F5344CB8AC3E}">
        <p14:creationId xmlns:p14="http://schemas.microsoft.com/office/powerpoint/2010/main" val="21526134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64EC-CA47-4FA2-8CA2-7388C261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pic>
        <p:nvPicPr>
          <p:cNvPr id="2050" name="Picture 2" descr="Image result for putin">
            <a:extLst>
              <a:ext uri="{FF2B5EF4-FFF2-40B4-BE49-F238E27FC236}">
                <a16:creationId xmlns:a16="http://schemas.microsoft.com/office/drawing/2014/main" id="{63A13F91-EBD2-48FC-86EB-6B1F04A04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446916" cy="44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utin">
            <a:extLst>
              <a:ext uri="{FF2B5EF4-FFF2-40B4-BE49-F238E27FC236}">
                <a16:creationId xmlns:a16="http://schemas.microsoft.com/office/drawing/2014/main" id="{F9254E6A-72C3-460F-9374-BC9D69CE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86" y="1690688"/>
            <a:ext cx="3446916" cy="44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BD59BB4-37F3-434F-A8F7-36BCF4FA417B}"/>
              </a:ext>
            </a:extLst>
          </p:cNvPr>
          <p:cNvSpPr/>
          <p:nvPr/>
        </p:nvSpPr>
        <p:spPr>
          <a:xfrm>
            <a:off x="3714751" y="3838575"/>
            <a:ext cx="5000624" cy="1276350"/>
          </a:xfrm>
          <a:prstGeom prst="rightArrow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0 bits</a:t>
            </a:r>
          </a:p>
        </p:txBody>
      </p:sp>
    </p:spTree>
    <p:extLst>
      <p:ext uri="{BB962C8B-B14F-4D97-AF65-F5344CB8AC3E}">
        <p14:creationId xmlns:p14="http://schemas.microsoft.com/office/powerpoint/2010/main" val="35676160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B49B-1BA8-4EA1-ABAD-6C40CE47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04A7-3331-4E4B-9D36-915B5EA6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= log</a:t>
            </a:r>
            <a:r>
              <a:rPr lang="en-US" baseline="-25000" dirty="0"/>
              <a:t>2 </a:t>
            </a:r>
            <a:r>
              <a:rPr lang="en-US" i="1" dirty="0"/>
              <a:t>x</a:t>
            </a:r>
            <a:r>
              <a:rPr lang="en-US" dirty="0"/>
              <a:t>, where </a:t>
            </a:r>
            <a:r>
              <a:rPr lang="en-US" i="1" dirty="0"/>
              <a:t>x</a:t>
            </a:r>
            <a:r>
              <a:rPr lang="en-US" dirty="0"/>
              <a:t> – number of possible outcomes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U.S. elections: information = log</a:t>
            </a:r>
            <a:r>
              <a:rPr lang="en-US" baseline="-25000" dirty="0"/>
              <a:t>2</a:t>
            </a:r>
            <a:r>
              <a:rPr lang="en-US" dirty="0"/>
              <a:t> 2 = 1 (bit)</a:t>
            </a:r>
          </a:p>
          <a:p>
            <a:pPr lvl="1"/>
            <a:r>
              <a:rPr lang="en-US" dirty="0"/>
              <a:t>Russian elections: information = log</a:t>
            </a:r>
            <a:r>
              <a:rPr lang="en-US" baseline="-25000" dirty="0"/>
              <a:t>2</a:t>
            </a:r>
            <a:r>
              <a:rPr lang="en-US" dirty="0"/>
              <a:t> 1 = 0 (bit)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49A54-916D-46DC-A614-652FB8B1AC75}"/>
              </a:ext>
            </a:extLst>
          </p:cNvPr>
          <p:cNvSpPr txBox="1"/>
          <p:nvPr/>
        </p:nvSpPr>
        <p:spPr>
          <a:xfrm>
            <a:off x="6096000" y="5172075"/>
            <a:ext cx="525780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log</a:t>
            </a:r>
            <a:r>
              <a:rPr lang="en-US" sz="4800" i="1" baseline="-25000" dirty="0" err="1"/>
              <a:t>a</a:t>
            </a:r>
            <a:r>
              <a:rPr lang="en-US" sz="4800" i="1" dirty="0" err="1"/>
              <a:t>b</a:t>
            </a:r>
            <a:r>
              <a:rPr lang="en-US" sz="4800" dirty="0"/>
              <a:t>=</a:t>
            </a:r>
            <a:r>
              <a:rPr lang="en-US" sz="4800" i="1" dirty="0"/>
              <a:t>c</a:t>
            </a:r>
            <a:r>
              <a:rPr lang="en-US" sz="4800" dirty="0"/>
              <a:t> </a:t>
            </a:r>
            <a:r>
              <a:rPr lang="en-US" sz="4800" dirty="0">
                <a:sym typeface="Wingdings" panose="05000000000000000000" pitchFamily="2" charset="2"/>
              </a:rPr>
              <a:t></a:t>
            </a:r>
            <a:r>
              <a:rPr lang="en-US" sz="4800" dirty="0"/>
              <a:t> </a:t>
            </a:r>
            <a:r>
              <a:rPr lang="en-US" sz="4800" i="1" dirty="0"/>
              <a:t>a</a:t>
            </a:r>
            <a:r>
              <a:rPr lang="en-US" sz="4800" i="1" baseline="30000" dirty="0"/>
              <a:t>c</a:t>
            </a:r>
            <a:r>
              <a:rPr lang="en-US" sz="4800" dirty="0"/>
              <a:t>=</a:t>
            </a:r>
            <a:r>
              <a:rPr lang="en-US" sz="48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19746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1468</Words>
  <Application>Microsoft Office PowerPoint</Application>
  <PresentationFormat>Widescreen</PresentationFormat>
  <Paragraphs>178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Office Theme</vt:lpstr>
      <vt:lpstr>Information and Numeral systems</vt:lpstr>
      <vt:lpstr>Connecting things</vt:lpstr>
      <vt:lpstr>Plan</vt:lpstr>
      <vt:lpstr>Information</vt:lpstr>
      <vt:lpstr>Information</vt:lpstr>
      <vt:lpstr>Information</vt:lpstr>
      <vt:lpstr>Information</vt:lpstr>
      <vt:lpstr>Information</vt:lpstr>
      <vt:lpstr>Information</vt:lpstr>
      <vt:lpstr>Comprehension check</vt:lpstr>
      <vt:lpstr>Locus of Information</vt:lpstr>
      <vt:lpstr>Locus of Information</vt:lpstr>
      <vt:lpstr>Intelligent Systems</vt:lpstr>
      <vt:lpstr>0th Order Logic</vt:lpstr>
      <vt:lpstr>Comprehension Check</vt:lpstr>
      <vt:lpstr>Logical Connectives</vt:lpstr>
      <vt:lpstr>Compound Propositions</vt:lpstr>
      <vt:lpstr>Compound Propositions</vt:lpstr>
      <vt:lpstr>Computers</vt:lpstr>
      <vt:lpstr>Modern Computers</vt:lpstr>
      <vt:lpstr>Atanasoff-Berry Computer</vt:lpstr>
      <vt:lpstr>Digital Computing</vt:lpstr>
      <vt:lpstr>PowerPoint Presentation</vt:lpstr>
      <vt:lpstr>Programmability</vt:lpstr>
      <vt:lpstr>Turing Machine</vt:lpstr>
      <vt:lpstr>Questions</vt:lpstr>
      <vt:lpstr>Turing Completeness</vt:lpstr>
      <vt:lpstr>Central processing unit (CPU)</vt:lpstr>
      <vt:lpstr>Numeral Systems</vt:lpstr>
      <vt:lpstr>Numeral Systems</vt:lpstr>
      <vt:lpstr>Positional numeral systems</vt:lpstr>
      <vt:lpstr>2019</vt:lpstr>
      <vt:lpstr>Comprehension check</vt:lpstr>
      <vt:lpstr>Binary system</vt:lpstr>
      <vt:lpstr>Comprehension check</vt:lpstr>
      <vt:lpstr>Hexadecimal System</vt:lpstr>
      <vt:lpstr>Comprehension check</vt:lpstr>
      <vt:lpstr>Arithmetic operations in arbitrary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Numeral systems</dc:title>
  <dc:creator>Evgeny Chukharev-Hudilainen</dc:creator>
  <cp:lastModifiedBy>Chukharev-Hudilainen, E [ENGL]</cp:lastModifiedBy>
  <cp:revision>26</cp:revision>
  <dcterms:created xsi:type="dcterms:W3CDTF">2019-08-07T15:23:07Z</dcterms:created>
  <dcterms:modified xsi:type="dcterms:W3CDTF">2019-08-26T16:45:47Z</dcterms:modified>
</cp:coreProperties>
</file>