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3" r:id="rId3"/>
    <p:sldId id="298" r:id="rId4"/>
    <p:sldId id="316" r:id="rId5"/>
    <p:sldId id="317" r:id="rId6"/>
    <p:sldId id="318" r:id="rId7"/>
    <p:sldId id="319" r:id="rId8"/>
    <p:sldId id="321" r:id="rId9"/>
    <p:sldId id="320" r:id="rId10"/>
    <p:sldId id="299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CBB156-F153-49E7-B197-66AE12076CC3}">
          <p14:sldIdLst>
            <p14:sldId id="256"/>
            <p14:sldId id="323"/>
            <p14:sldId id="298"/>
            <p14:sldId id="316"/>
            <p14:sldId id="317"/>
            <p14:sldId id="318"/>
            <p14:sldId id="319"/>
            <p14:sldId id="321"/>
            <p14:sldId id="320"/>
            <p14:sldId id="299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AA1B-9929-4DD5-919D-CBAD5CE26C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78969-49D8-4212-99B3-D5C38A92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2AD-5078-427A-9EB5-EFAE8C138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2C45-C8BF-4349-97CF-083BBA997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2C47-A03A-4255-B29A-1E78AB9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1B83-6E06-4B12-A623-596BEBDF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7E47-28C9-492D-8C3D-F885605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5178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12BA-D280-4CB7-A608-EE507935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00F-7BCF-4067-B696-48EA10D9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8989-28D7-4B5C-AF02-DC39EE2C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67C3-6C03-4326-BB4B-5D90AE8A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4776-B939-4D19-93C5-F7814210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2473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91221-962A-41BE-B860-A1CBB2C02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2A302-AA18-402D-A4F2-13003B5B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127C-53DE-4A2F-8D12-E1DA4659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8E22-F836-4DC9-A570-E9A197A8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52ED-A37D-4D9B-A2FA-FDD276EC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003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B2CA-6E7D-4E9E-A6FA-508EE30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227D-C214-4F46-92D9-A6C12F36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FE62-4D9D-4B1E-80F1-14DD566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54CC-401C-46B6-B5B9-2D152F2C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FFB55-8E3D-4678-B23E-5DA9A421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4325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7C3-7B44-41FA-BB0D-088195AB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BFB3-F042-4601-B075-8FBE14D8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31A5-1BE4-4E97-9C59-36BF0BE7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CECA-BF48-4CEF-9609-797CDC41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99A8-8C11-4BC8-BCCE-DF3DA11E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54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274-624E-4907-92D6-EE7322C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1082-6FDC-419B-88E9-EBF24FB8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C03F-B998-435A-9B30-97711887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E299-4D91-481E-A8FB-3912BD1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40DB8-5850-4ECD-8A47-BEF32491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D21C-41DF-480F-85CA-5B1ED87C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0638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5DCE-4782-454F-B8B8-DF7CD1D2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B6F8-0AA8-4F19-9C97-64284C96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2001-1431-47F3-9F2E-5A738EFF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5E585-0952-4549-A889-7B315BA3A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F1FAD-35E5-4A69-819E-41D431100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373F-8368-4D01-8A6A-E7359F6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A65F2-F065-424C-9926-3F8641E6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F15AF-C6A9-4D28-AE7F-8BA18AA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712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2C1-7407-473A-9D8A-CE96AABD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1D59-DBA9-414B-8FBD-126EF635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9220B-7E29-45ED-A904-1D0B1662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590AB-0533-445F-B99C-6CA2B7E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4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ADED2-266F-4A7A-9EB2-F30D5541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70ABB-09F8-4C57-85B3-11982DA1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0191-1049-41D4-9968-46E85DA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888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7054-4F5B-4441-835D-D844AB5A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8B62-37B3-4F6D-A607-EA4F4C71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B718-15FF-469D-9292-60903A53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D47D-0908-4835-B8E0-BA67D1B3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9C6C-8A26-4B36-9488-729D96A0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A0CF-D61D-447B-AEEF-A82C0B41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8255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4D9A-E093-495C-9F2F-E992E7DC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D399C-9706-41BE-82D5-70EE8E29E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976A0-F4A4-424B-B837-9DC262C0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FF78F-8BBD-44F9-93FA-EE205A0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B3A4-3DC1-4F95-959A-19AB4245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198D-20B3-4A83-BFAC-FE040AA9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1785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6162-EAF8-419E-8438-9AA9A0D8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FB5F8-C948-48BF-8C47-B97B2EF0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D497-8ADE-4403-A9AF-F6996DC39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4853-47D3-4C03-9C22-9F4AA66E5D9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54F-EA0A-4BC2-9057-9AEC4636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67DC-60CE-4B31-B3A3-AD39A213F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88F-5A04-4560-8607-D935C0EC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8380"/>
            <a:ext cx="9144000" cy="2916454"/>
          </a:xfrm>
        </p:spPr>
        <p:txBody>
          <a:bodyPr>
            <a:noAutofit/>
          </a:bodyPr>
          <a:lstStyle/>
          <a:p>
            <a:r>
              <a:rPr lang="en-US" sz="4800" dirty="0"/>
              <a:t>Representing texts and sounds in the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6A68-C144-4B1C-BC05-5F76542E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2104"/>
            <a:ext cx="9144000" cy="1038509"/>
          </a:xfrm>
        </p:spPr>
        <p:txBody>
          <a:bodyPr/>
          <a:lstStyle/>
          <a:p>
            <a:r>
              <a:rPr lang="en-US" dirty="0"/>
              <a:t>LING 516</a:t>
            </a:r>
          </a:p>
          <a:p>
            <a:r>
              <a:rPr lang="en-US" dirty="0"/>
              <a:t>Week 2 Overflow</a:t>
            </a:r>
          </a:p>
        </p:txBody>
      </p:sp>
    </p:spTree>
    <p:extLst>
      <p:ext uri="{BB962C8B-B14F-4D97-AF65-F5344CB8AC3E}">
        <p14:creationId xmlns:p14="http://schemas.microsoft.com/office/powerpoint/2010/main" val="374333573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452E8-DA18-4385-A0BD-6138DCB9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140"/>
            <a:ext cx="7448933" cy="505486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55456-6EC3-41DD-87C2-97BBD090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155"/>
            <a:ext cx="5743575" cy="616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7C72D-02B2-4F1A-8273-D28AD7855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1497379"/>
            <a:ext cx="9220200" cy="332422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405697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A6B24-8A39-4D25-ADA8-A9B27024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F5505B-F664-4B91-957A-A798461EA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6534" y="1675227"/>
            <a:ext cx="58589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90422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floor, table, indoor, wall&#10;&#10;Description automatically generated">
            <a:extLst>
              <a:ext uri="{FF2B5EF4-FFF2-40B4-BE49-F238E27FC236}">
                <a16:creationId xmlns:a16="http://schemas.microsoft.com/office/drawing/2014/main" id="{0CEFC7DB-641D-4516-BCA1-45B6CFED34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3277" y="643466"/>
            <a:ext cx="850544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59765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DC7698-BF9A-4687-9A46-63253E8A0B6E}"/>
              </a:ext>
            </a:extLst>
          </p:cNvPr>
          <p:cNvSpPr/>
          <p:nvPr/>
        </p:nvSpPr>
        <p:spPr>
          <a:xfrm>
            <a:off x="4819650" y="1485900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2496F-B8AD-45F4-8933-1B9EC8C3AB62}"/>
              </a:ext>
            </a:extLst>
          </p:cNvPr>
          <p:cNvSpPr/>
          <p:nvPr/>
        </p:nvSpPr>
        <p:spPr>
          <a:xfrm>
            <a:off x="4819650" y="2828925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C4DB4-EDFA-4C8C-83BA-9DC65D34E0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133600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85F475-1630-480E-AE21-D7019985E34F}"/>
              </a:ext>
            </a:extLst>
          </p:cNvPr>
          <p:cNvSpPr txBox="1"/>
          <p:nvPr/>
        </p:nvSpPr>
        <p:spPr>
          <a:xfrm>
            <a:off x="6162675" y="228600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C28B8-EDA4-4F34-816A-13026E49FF7E}"/>
              </a:ext>
            </a:extLst>
          </p:cNvPr>
          <p:cNvSpPr/>
          <p:nvPr/>
        </p:nvSpPr>
        <p:spPr>
          <a:xfrm>
            <a:off x="1981200" y="2828925"/>
            <a:ext cx="1790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(x)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CD7372-53E2-4394-9F6A-9CEC52BCEB32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3771900" y="31527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184DD7-3D07-4C01-A53B-8C8F5D1C0AFD}"/>
              </a:ext>
            </a:extLst>
          </p:cNvPr>
          <p:cNvSpPr txBox="1"/>
          <p:nvPr/>
        </p:nvSpPr>
        <p:spPr>
          <a:xfrm>
            <a:off x="3771901" y="2696646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80C0E-DAD7-4620-A08A-4EA28CE69FF6}"/>
              </a:ext>
            </a:extLst>
          </p:cNvPr>
          <p:cNvSpPr/>
          <p:nvPr/>
        </p:nvSpPr>
        <p:spPr>
          <a:xfrm>
            <a:off x="1981200" y="4038600"/>
            <a:ext cx="1790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537497-EE94-45DC-AFD2-2934B010D76E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876550" y="3476625"/>
            <a:ext cx="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DC2B1E-5D0F-4EE1-B3B9-BCCDE6AB7BBA}"/>
              </a:ext>
            </a:extLst>
          </p:cNvPr>
          <p:cNvSpPr txBox="1"/>
          <p:nvPr/>
        </p:nvSpPr>
        <p:spPr>
          <a:xfrm>
            <a:off x="2876550" y="3549323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7F418E-B7CC-4F54-874D-8DF0BEAB787F}"/>
              </a:ext>
            </a:extLst>
          </p:cNvPr>
          <p:cNvSpPr/>
          <p:nvPr/>
        </p:nvSpPr>
        <p:spPr>
          <a:xfrm>
            <a:off x="1928814" y="1491198"/>
            <a:ext cx="1843086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DIGITAL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F4C1C4-5926-47DE-A8F7-0821DA57DEF3}"/>
              </a:ext>
            </a:extLst>
          </p:cNvPr>
          <p:cNvCxnSpPr>
            <a:stCxn id="5" idx="1"/>
            <a:endCxn id="22" idx="3"/>
          </p:cNvCxnSpPr>
          <p:nvPr/>
        </p:nvCxnSpPr>
        <p:spPr>
          <a:xfrm flipH="1">
            <a:off x="3771900" y="1809750"/>
            <a:ext cx="1047750" cy="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661F08-24A4-4315-AA75-CBF020D7A631}"/>
              </a:ext>
            </a:extLst>
          </p:cNvPr>
          <p:cNvSpPr txBox="1"/>
          <p:nvPr/>
        </p:nvSpPr>
        <p:spPr>
          <a:xfrm>
            <a:off x="3738563" y="1485900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C5145BE-E5FE-4AA1-BDB7-02CCB8A263E8}"/>
              </a:ext>
            </a:extLst>
          </p:cNvPr>
          <p:cNvCxnSpPr>
            <a:cxnSpLocks/>
            <a:stCxn id="22" idx="1"/>
            <a:endCxn id="16" idx="1"/>
          </p:cNvCxnSpPr>
          <p:nvPr/>
        </p:nvCxnSpPr>
        <p:spPr>
          <a:xfrm rot="10800000" flipH="1" flipV="1">
            <a:off x="1928814" y="1815048"/>
            <a:ext cx="52386" cy="2547402"/>
          </a:xfrm>
          <a:prstGeom prst="bentConnector3">
            <a:avLst>
              <a:gd name="adj1" fmla="val -4363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71C0B9-DEDA-4B5E-8AB4-83CE851231AC}"/>
              </a:ext>
            </a:extLst>
          </p:cNvPr>
          <p:cNvCxnSpPr>
            <a:cxnSpLocks/>
          </p:cNvCxnSpPr>
          <p:nvPr/>
        </p:nvCxnSpPr>
        <p:spPr>
          <a:xfrm>
            <a:off x="6029325" y="349567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F46A1C-20A1-4754-AC61-DBE342E402EC}"/>
              </a:ext>
            </a:extLst>
          </p:cNvPr>
          <p:cNvSpPr txBox="1"/>
          <p:nvPr/>
        </p:nvSpPr>
        <p:spPr>
          <a:xfrm>
            <a:off x="6096000" y="3648075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43771F-1974-41F9-BCCF-5E21389D48D7}"/>
              </a:ext>
            </a:extLst>
          </p:cNvPr>
          <p:cNvSpPr/>
          <p:nvPr/>
        </p:nvSpPr>
        <p:spPr>
          <a:xfrm>
            <a:off x="4819650" y="4202478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5413F-3393-4400-8CFD-7D3AA421A561}"/>
              </a:ext>
            </a:extLst>
          </p:cNvPr>
          <p:cNvSpPr/>
          <p:nvPr/>
        </p:nvSpPr>
        <p:spPr>
          <a:xfrm>
            <a:off x="4819650" y="5372100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TRUTH VALUES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A7D2C9-7ACE-41D0-B77C-6CB89D7BAE52}"/>
              </a:ext>
            </a:extLst>
          </p:cNvPr>
          <p:cNvCxnSpPr>
            <a:cxnSpLocks/>
          </p:cNvCxnSpPr>
          <p:nvPr/>
        </p:nvCxnSpPr>
        <p:spPr>
          <a:xfrm>
            <a:off x="6029325" y="4850178"/>
            <a:ext cx="0" cy="5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7E142-A484-42B7-8840-CF4FB7A067B7}"/>
              </a:ext>
            </a:extLst>
          </p:cNvPr>
          <p:cNvSpPr txBox="1"/>
          <p:nvPr/>
        </p:nvSpPr>
        <p:spPr>
          <a:xfrm>
            <a:off x="6096000" y="491432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 with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5B79D75-A9A5-486A-87B8-1D70DB6ECF47}"/>
              </a:ext>
            </a:extLst>
          </p:cNvPr>
          <p:cNvCxnSpPr>
            <a:stCxn id="16" idx="2"/>
            <a:endCxn id="46" idx="1"/>
          </p:cNvCxnSpPr>
          <p:nvPr/>
        </p:nvCxnSpPr>
        <p:spPr>
          <a:xfrm rot="16200000" flipH="1">
            <a:off x="3343275" y="4219575"/>
            <a:ext cx="1009650" cy="1943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AED449-DCB3-41B1-9281-A9677B7D91E3}"/>
              </a:ext>
            </a:extLst>
          </p:cNvPr>
          <p:cNvSpPr txBox="1"/>
          <p:nvPr/>
        </p:nvSpPr>
        <p:spPr>
          <a:xfrm>
            <a:off x="3067051" y="5333999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E1D2D8-3215-46E4-A489-B6AD2802370A}"/>
              </a:ext>
            </a:extLst>
          </p:cNvPr>
          <p:cNvSpPr/>
          <p:nvPr/>
        </p:nvSpPr>
        <p:spPr>
          <a:xfrm>
            <a:off x="1171575" y="521731"/>
            <a:ext cx="2607468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A28C1D-631B-4FE0-8229-3F37361EE441}"/>
              </a:ext>
            </a:extLst>
          </p:cNvPr>
          <p:cNvCxnSpPr>
            <a:stCxn id="5" idx="1"/>
            <a:endCxn id="55" idx="3"/>
          </p:cNvCxnSpPr>
          <p:nvPr/>
        </p:nvCxnSpPr>
        <p:spPr>
          <a:xfrm flipH="1" flipV="1">
            <a:off x="3779043" y="845581"/>
            <a:ext cx="1040607" cy="96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2F21F1-329C-4E4C-B112-0450A040AB23}"/>
              </a:ext>
            </a:extLst>
          </p:cNvPr>
          <p:cNvSpPr txBox="1"/>
          <p:nvPr/>
        </p:nvSpPr>
        <p:spPr>
          <a:xfrm rot="2427353">
            <a:off x="3806406" y="935825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EA7DFC-F0E4-4097-BC67-2CB36D06CEE8}"/>
              </a:ext>
            </a:extLst>
          </p:cNvPr>
          <p:cNvSpPr/>
          <p:nvPr/>
        </p:nvSpPr>
        <p:spPr>
          <a:xfrm>
            <a:off x="9001124" y="2833688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DFA960-DA18-4DD4-8B0E-D74D5A74F7EA}"/>
              </a:ext>
            </a:extLst>
          </p:cNvPr>
          <p:cNvCxnSpPr>
            <a:stCxn id="62" idx="1"/>
            <a:endCxn id="6" idx="3"/>
          </p:cNvCxnSpPr>
          <p:nvPr/>
        </p:nvCxnSpPr>
        <p:spPr>
          <a:xfrm flipH="1" flipV="1">
            <a:off x="7372350" y="3152775"/>
            <a:ext cx="1628774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385FE8-E03B-45D9-BAC2-DBDE65B7C5EA}"/>
              </a:ext>
            </a:extLst>
          </p:cNvPr>
          <p:cNvSpPr txBox="1"/>
          <p:nvPr/>
        </p:nvSpPr>
        <p:spPr>
          <a:xfrm>
            <a:off x="7467599" y="275136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represents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731F922-7FA7-4B8D-BBD3-ECCB139354FA}"/>
              </a:ext>
            </a:extLst>
          </p:cNvPr>
          <p:cNvCxnSpPr>
            <a:stCxn id="55" idx="3"/>
            <a:endCxn id="62" idx="0"/>
          </p:cNvCxnSpPr>
          <p:nvPr/>
        </p:nvCxnSpPr>
        <p:spPr>
          <a:xfrm>
            <a:off x="3779043" y="845581"/>
            <a:ext cx="6498431" cy="1988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4E9396D-EB0F-4870-BA9C-76D23DCE57D4}"/>
              </a:ext>
            </a:extLst>
          </p:cNvPr>
          <p:cNvSpPr txBox="1"/>
          <p:nvPr/>
        </p:nvSpPr>
        <p:spPr>
          <a:xfrm>
            <a:off x="3867150" y="498894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4FB388-2330-40EC-B9DE-6C4D403B4906}"/>
              </a:ext>
            </a:extLst>
          </p:cNvPr>
          <p:cNvSpPr/>
          <p:nvPr/>
        </p:nvSpPr>
        <p:spPr>
          <a:xfrm>
            <a:off x="7731916" y="1486626"/>
            <a:ext cx="2355059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ELECTRONIC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EA99990-8E56-4034-94ED-D12CF39C0E05}"/>
              </a:ext>
            </a:extLst>
          </p:cNvPr>
          <p:cNvCxnSpPr>
            <a:stCxn id="5" idx="3"/>
            <a:endCxn id="76" idx="1"/>
          </p:cNvCxnSpPr>
          <p:nvPr/>
        </p:nvCxnSpPr>
        <p:spPr>
          <a:xfrm>
            <a:off x="7372350" y="1809750"/>
            <a:ext cx="359566" cy="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B61525-ED95-4814-B787-2BD29F96C6FB}"/>
              </a:ext>
            </a:extLst>
          </p:cNvPr>
          <p:cNvSpPr txBox="1"/>
          <p:nvPr/>
        </p:nvSpPr>
        <p:spPr>
          <a:xfrm>
            <a:off x="6984205" y="1480031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BF75C7-1C6C-4FEA-8178-700834BB5FC5}"/>
              </a:ext>
            </a:extLst>
          </p:cNvPr>
          <p:cNvSpPr/>
          <p:nvPr/>
        </p:nvSpPr>
        <p:spPr>
          <a:xfrm>
            <a:off x="812783" y="6027180"/>
            <a:ext cx="2795488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BINARY DIGITS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1557F7-5E14-442E-B1A0-74B5DEC11B6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210527" y="4686299"/>
            <a:ext cx="1" cy="1340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05DA0F9-9C16-433A-BE03-796D854C4CD7}"/>
              </a:ext>
            </a:extLst>
          </p:cNvPr>
          <p:cNvSpPr txBox="1"/>
          <p:nvPr/>
        </p:nvSpPr>
        <p:spPr>
          <a:xfrm rot="16200000">
            <a:off x="1047752" y="495668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25FE61E-BF3F-4F92-966D-C87CAAD5DC2E}"/>
              </a:ext>
            </a:extLst>
          </p:cNvPr>
          <p:cNvCxnSpPr>
            <a:stCxn id="67" idx="2"/>
            <a:endCxn id="85" idx="3"/>
          </p:cNvCxnSpPr>
          <p:nvPr/>
        </p:nvCxnSpPr>
        <p:spPr>
          <a:xfrm rot="5400000">
            <a:off x="4399020" y="2329951"/>
            <a:ext cx="3230330" cy="4811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E63849-DEA3-44F7-83F3-5D02DE79018B}"/>
              </a:ext>
            </a:extLst>
          </p:cNvPr>
          <p:cNvSpPr txBox="1"/>
          <p:nvPr/>
        </p:nvSpPr>
        <p:spPr>
          <a:xfrm>
            <a:off x="8420098" y="5332951"/>
            <a:ext cx="223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represented </a:t>
            </a:r>
            <a:r>
              <a:rPr lang="en-US" dirty="0"/>
              <a:t>using</a:t>
            </a:r>
          </a:p>
        </p:txBody>
      </p:sp>
    </p:spTree>
    <p:extLst>
      <p:ext uri="{BB962C8B-B14F-4D97-AF65-F5344CB8AC3E}">
        <p14:creationId xmlns:p14="http://schemas.microsoft.com/office/powerpoint/2010/main" val="92768215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07AA-1DA7-4502-A9C7-7CAA66B4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EAC6-EA80-4ABF-B285-F5FE8952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American Standard Code for Information Interchange (ASCII)</a:t>
            </a:r>
          </a:p>
          <a:p>
            <a:r>
              <a:rPr lang="en-US" dirty="0"/>
              <a:t>7 bits (can encode 2</a:t>
            </a:r>
            <a:r>
              <a:rPr lang="en-US" baseline="30000" dirty="0"/>
              <a:t>7</a:t>
            </a:r>
            <a:r>
              <a:rPr lang="en-US" dirty="0"/>
              <a:t>=128 different characters)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E33A2B-6FC1-42C9-BEDA-2A46951B8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49715"/>
              </p:ext>
            </p:extLst>
          </p:nvPr>
        </p:nvGraphicFramePr>
        <p:xfrm>
          <a:off x="526471" y="342900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Special characters: ASCII codes 0..31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299CCC2-8695-4C9C-884D-AFE5C540C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27345"/>
              </p:ext>
            </p:extLst>
          </p:nvPr>
        </p:nvGraphicFramePr>
        <p:xfrm>
          <a:off x="526471" y="490168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Math symbols: ASCII codes 32..63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928930B-2080-4520-BBD6-BA67445C9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13314"/>
              </p:ext>
            </p:extLst>
          </p:nvPr>
        </p:nvGraphicFramePr>
        <p:xfrm>
          <a:off x="6280732" y="342900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Uppercase: ASCII codes 64..95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E157DA-8899-431C-B3D1-5044A95D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5288"/>
              </p:ext>
            </p:extLst>
          </p:nvPr>
        </p:nvGraphicFramePr>
        <p:xfrm>
          <a:off x="6280732" y="4903989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Lowercase: ASCII codes 96..127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469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750F-4917-4C68-8C7C-8D503DFA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56B5-528A-43A5-8EBB-EEA66C98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letter uppercase?</a:t>
            </a:r>
          </a:p>
          <a:p>
            <a:pPr lvl="1"/>
            <a:r>
              <a:rPr lang="en-US" dirty="0"/>
              <a:t>Let X be the ASCII code of the letter</a:t>
            </a:r>
          </a:p>
          <a:p>
            <a:pPr lvl="1"/>
            <a:r>
              <a:rPr lang="en-US" dirty="0"/>
              <a:t>Y = X AND 31</a:t>
            </a:r>
            <a:r>
              <a:rPr lang="en-US" baseline="-25000" dirty="0"/>
              <a:t>10</a:t>
            </a:r>
            <a:r>
              <a:rPr lang="en-US" dirty="0"/>
              <a:t> (bitwise)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6183C-7C2B-4674-8E9A-5A0C3CBF7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3711"/>
              </p:ext>
            </p:extLst>
          </p:nvPr>
        </p:nvGraphicFramePr>
        <p:xfrm>
          <a:off x="2032000" y="3499811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44975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93468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27013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91388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9008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55036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264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1273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g=103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31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4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842013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750F-4917-4C68-8C7C-8D503DFA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56B5-528A-43A5-8EBB-EEA66C98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letter uppercase?</a:t>
            </a:r>
          </a:p>
          <a:p>
            <a:pPr lvl="1"/>
            <a:r>
              <a:rPr lang="en-US" dirty="0"/>
              <a:t>Let X be the ASCII code of the letter</a:t>
            </a:r>
          </a:p>
          <a:p>
            <a:pPr lvl="1"/>
            <a:r>
              <a:rPr lang="en-US" dirty="0"/>
              <a:t>Y = X AND 31</a:t>
            </a:r>
            <a:r>
              <a:rPr lang="en-US" baseline="-25000" dirty="0"/>
              <a:t>10</a:t>
            </a:r>
            <a:r>
              <a:rPr lang="en-US" dirty="0"/>
              <a:t> (bitwise)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6183C-7C2B-4674-8E9A-5A0C3CBF7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58372"/>
              </p:ext>
            </p:extLst>
          </p:nvPr>
        </p:nvGraphicFramePr>
        <p:xfrm>
          <a:off x="2032000" y="3499811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44975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93468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27013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91388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9008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55036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264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1273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g=103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31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G=71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4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45937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5B07-A0E2-48E9-B2F4-8E5D16D9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subtract 32?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D396-F7EC-4AC4-85B0-4848691D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103 – 32 = 71</a:t>
            </a:r>
          </a:p>
          <a:p>
            <a:r>
              <a:rPr lang="en-US" dirty="0"/>
              <a:t>103 AND 31 = 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45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5664-C3A3-4F88-BE64-07B92B2D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31AF-A9E8-4E65-87E2-84BE5F03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hexadecimal dump of seven bytes in the computer memory: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48 69 0D 0A 42 79 65</a:t>
            </a:r>
          </a:p>
          <a:p>
            <a:pPr marL="0" indent="0" algn="ctr">
              <a:buNone/>
            </a:pPr>
            <a:endParaRPr lang="en-US" sz="3600" dirty="0"/>
          </a:p>
          <a:p>
            <a:r>
              <a:rPr lang="en-US" dirty="0"/>
              <a:t>Decode this information (i.e.: what has been represented using these bytes?)</a:t>
            </a:r>
          </a:p>
        </p:txBody>
      </p:sp>
    </p:spTree>
    <p:extLst>
      <p:ext uri="{BB962C8B-B14F-4D97-AF65-F5344CB8AC3E}">
        <p14:creationId xmlns:p14="http://schemas.microsoft.com/office/powerpoint/2010/main" val="1525374749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6505-43A5-4318-B7C8-8A1BE9CE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B718-FFF1-4FFA-B1E1-297062BB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letters other than the Roman alphabet</a:t>
            </a:r>
          </a:p>
          <a:p>
            <a:r>
              <a:rPr lang="en-US" dirty="0"/>
              <a:t>32 bits</a:t>
            </a:r>
          </a:p>
          <a:p>
            <a:r>
              <a:rPr lang="en-US" dirty="0"/>
              <a:t>Can represent 2</a:t>
            </a:r>
            <a:r>
              <a:rPr lang="en-US" baseline="30000" dirty="0"/>
              <a:t>32</a:t>
            </a:r>
            <a:r>
              <a:rPr lang="en-US" dirty="0"/>
              <a:t>=4,294,967,296 different characters</a:t>
            </a:r>
          </a:p>
          <a:p>
            <a:r>
              <a:rPr lang="en-US" dirty="0"/>
              <a:t>Is an ongoing project as support for more writing systems is added</a:t>
            </a:r>
          </a:p>
        </p:txBody>
      </p:sp>
    </p:spTree>
    <p:extLst>
      <p:ext uri="{BB962C8B-B14F-4D97-AF65-F5344CB8AC3E}">
        <p14:creationId xmlns:p14="http://schemas.microsoft.com/office/powerpoint/2010/main" val="3544585638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339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Representing texts and sounds in the computer</vt:lpstr>
      <vt:lpstr>PowerPoint Presentation</vt:lpstr>
      <vt:lpstr>PowerPoint Presentation</vt:lpstr>
      <vt:lpstr>Texts</vt:lpstr>
      <vt:lpstr>Texts</vt:lpstr>
      <vt:lpstr>Texts</vt:lpstr>
      <vt:lpstr>Why not subtract 32?</vt:lpstr>
      <vt:lpstr>Comprehension check</vt:lpstr>
      <vt:lpstr>Unicode</vt:lpstr>
      <vt:lpstr>PowerPoint Presentation</vt:lpstr>
      <vt:lpstr>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texts and sounds in the computer</dc:title>
  <dc:creator>E Chukharev-Hudilainen</dc:creator>
  <cp:lastModifiedBy>Chukharev-Hudilainen, E [ENGL]</cp:lastModifiedBy>
  <cp:revision>4</cp:revision>
  <dcterms:created xsi:type="dcterms:W3CDTF">2019-09-09T13:47:30Z</dcterms:created>
  <dcterms:modified xsi:type="dcterms:W3CDTF">2019-09-09T16:10:13Z</dcterms:modified>
</cp:coreProperties>
</file>