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sldIdLst>
    <p:sldId id="257"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C6D6"/>
    <a:srgbClr val="344529"/>
    <a:srgbClr val="2B3922"/>
    <a:srgbClr val="2E3722"/>
    <a:srgbClr val="FCF7F1"/>
    <a:srgbClr val="B8D233"/>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40FC4FFE-8987-4A26-B7F4-8A516F18ADAE}">
      <dgm:prSet custT="1"/>
      <dgm:spPr/>
      <dgm:t>
        <a:bodyPr/>
        <a:lstStyle/>
        <a:p>
          <a:pPr>
            <a:defRPr cap="all"/>
          </a:pPr>
          <a:r>
            <a:rPr lang="en-US" sz="1200" dirty="0"/>
            <a:t>Most Played artist</a:t>
          </a:r>
        </a:p>
        <a:p>
          <a:pPr>
            <a:defRPr cap="all"/>
          </a:pPr>
          <a:r>
            <a:rPr lang="en-US" sz="1200" dirty="0"/>
            <a:t>2010 -2020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custT="1"/>
      <dgm:spPr/>
      <dgm:t>
        <a:bodyPr/>
        <a:lstStyle/>
        <a:p>
          <a:pPr>
            <a:defRPr cap="all"/>
          </a:pPr>
          <a:r>
            <a:rPr lang="en-US" sz="1200" dirty="0"/>
            <a:t>Most Popular Genre </a:t>
          </a:r>
        </a:p>
        <a:p>
          <a:pPr>
            <a:defRPr cap="all"/>
          </a:pPr>
          <a:r>
            <a:rPr lang="en-US" sz="1200" dirty="0"/>
            <a:t>2010 - 2020</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custT="1"/>
      <dgm:spPr/>
      <dgm:t>
        <a:bodyPr/>
        <a:lstStyle/>
        <a:p>
          <a:pPr>
            <a:defRPr cap="all"/>
          </a:pPr>
          <a:r>
            <a:rPr lang="en-US" sz="1200" dirty="0"/>
            <a:t>Popularity, Trend and Demographic</a:t>
          </a:r>
        </a:p>
        <a:p>
          <a:pPr>
            <a:defRPr cap="all"/>
          </a:pPr>
          <a:r>
            <a:rPr lang="en-US" sz="1200" dirty="0"/>
            <a:t>2010 -2020</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1B459F33-A452-41A0-96C6-33435462DE46}" type="pres">
      <dgm:prSet presAssocID="{01A66772-F185-4D58-B8BB-E9370D7A7A2B}" presName="linear" presStyleCnt="0">
        <dgm:presLayoutVars>
          <dgm:dir/>
          <dgm:animLvl val="lvl"/>
          <dgm:resizeHandles val="exact"/>
        </dgm:presLayoutVars>
      </dgm:prSet>
      <dgm:spPr/>
    </dgm:pt>
    <dgm:pt modelId="{BB906160-FECE-49E8-B2E6-5FF4A0D3B705}" type="pres">
      <dgm:prSet presAssocID="{40FC4FFE-8987-4A26-B7F4-8A516F18ADAE}" presName="parentLin" presStyleCnt="0"/>
      <dgm:spPr/>
    </dgm:pt>
    <dgm:pt modelId="{475CF826-9E54-42C2-9F26-42D14DE96066}" type="pres">
      <dgm:prSet presAssocID="{40FC4FFE-8987-4A26-B7F4-8A516F18ADAE}" presName="parentLeftMargin" presStyleLbl="node1" presStyleIdx="0" presStyleCnt="3"/>
      <dgm:spPr/>
    </dgm:pt>
    <dgm:pt modelId="{B526898C-DA99-43AF-8757-04197176711A}" type="pres">
      <dgm:prSet presAssocID="{40FC4FFE-8987-4A26-B7F4-8A516F18ADAE}" presName="parentText" presStyleLbl="node1" presStyleIdx="0" presStyleCnt="3" custScaleY="97953">
        <dgm:presLayoutVars>
          <dgm:chMax val="0"/>
          <dgm:bulletEnabled val="1"/>
        </dgm:presLayoutVars>
      </dgm:prSet>
      <dgm:spPr/>
    </dgm:pt>
    <dgm:pt modelId="{A62150B6-BE21-4244-81CC-371484A54BB0}" type="pres">
      <dgm:prSet presAssocID="{40FC4FFE-8987-4A26-B7F4-8A516F18ADAE}" presName="negativeSpace" presStyleCnt="0"/>
      <dgm:spPr/>
    </dgm:pt>
    <dgm:pt modelId="{73CDBD24-1151-453F-8D67-610090FE42A9}" type="pres">
      <dgm:prSet presAssocID="{40FC4FFE-8987-4A26-B7F4-8A516F18ADAE}" presName="childText" presStyleLbl="conFgAcc1" presStyleIdx="0" presStyleCnt="3">
        <dgm:presLayoutVars>
          <dgm:bulletEnabled val="1"/>
        </dgm:presLayoutVars>
      </dgm:prSet>
      <dgm:spPr/>
    </dgm:pt>
    <dgm:pt modelId="{425F71A9-7ACC-4038-8CD6-D1F3E6460526}" type="pres">
      <dgm:prSet presAssocID="{5B62599A-5C9B-48E7-896E-EA782AC60C8B}" presName="spaceBetweenRectangles" presStyleCnt="0"/>
      <dgm:spPr/>
    </dgm:pt>
    <dgm:pt modelId="{739B4140-DB0A-4A7F-AEA2-A789FE35EAEE}" type="pres">
      <dgm:prSet presAssocID="{49225C73-1633-42F1-AB3B-7CB183E5F8B8}" presName="parentLin" presStyleCnt="0"/>
      <dgm:spPr/>
    </dgm:pt>
    <dgm:pt modelId="{260D56BE-9CCA-4F50-9DF1-ADA0ACBD40CF}" type="pres">
      <dgm:prSet presAssocID="{49225C73-1633-42F1-AB3B-7CB183E5F8B8}" presName="parentLeftMargin" presStyleLbl="node1" presStyleIdx="0" presStyleCnt="3"/>
      <dgm:spPr/>
    </dgm:pt>
    <dgm:pt modelId="{72A2BA28-45F8-43FF-9265-A7E177C42A70}" type="pres">
      <dgm:prSet presAssocID="{49225C73-1633-42F1-AB3B-7CB183E5F8B8}" presName="parentText" presStyleLbl="node1" presStyleIdx="1" presStyleCnt="3">
        <dgm:presLayoutVars>
          <dgm:chMax val="0"/>
          <dgm:bulletEnabled val="1"/>
        </dgm:presLayoutVars>
      </dgm:prSet>
      <dgm:spPr/>
    </dgm:pt>
    <dgm:pt modelId="{153E90DA-FF29-44E3-BB38-39E67EFC4D00}" type="pres">
      <dgm:prSet presAssocID="{49225C73-1633-42F1-AB3B-7CB183E5F8B8}" presName="negativeSpace" presStyleCnt="0"/>
      <dgm:spPr/>
    </dgm:pt>
    <dgm:pt modelId="{7E23893D-A9EF-443B-AECB-A8B49888A9CA}" type="pres">
      <dgm:prSet presAssocID="{49225C73-1633-42F1-AB3B-7CB183E5F8B8}" presName="childText" presStyleLbl="conFgAcc1" presStyleIdx="1" presStyleCnt="3">
        <dgm:presLayoutVars>
          <dgm:bulletEnabled val="1"/>
        </dgm:presLayoutVars>
      </dgm:prSet>
      <dgm:spPr/>
    </dgm:pt>
    <dgm:pt modelId="{F5148458-A3DA-4208-9847-1865E897CBCB}" type="pres">
      <dgm:prSet presAssocID="{9646853A-8964-4519-A5B1-0B7D18B2983D}" presName="spaceBetweenRectangles" presStyleCnt="0"/>
      <dgm:spPr/>
    </dgm:pt>
    <dgm:pt modelId="{AEB910F9-8675-43AA-BF79-98C862160FD9}" type="pres">
      <dgm:prSet presAssocID="{1C383F32-22E8-4F62-A3E0-BDC3D5F48992}" presName="parentLin" presStyleCnt="0"/>
      <dgm:spPr/>
    </dgm:pt>
    <dgm:pt modelId="{5759A6D3-CFA3-4E3C-9321-374C66A5EE33}" type="pres">
      <dgm:prSet presAssocID="{1C383F32-22E8-4F62-A3E0-BDC3D5F48992}" presName="parentLeftMargin" presStyleLbl="node1" presStyleIdx="1" presStyleCnt="3"/>
      <dgm:spPr/>
    </dgm:pt>
    <dgm:pt modelId="{E7697A86-567C-4A1D-986B-DC0E1013FF65}" type="pres">
      <dgm:prSet presAssocID="{1C383F32-22E8-4F62-A3E0-BDC3D5F48992}" presName="parentText" presStyleLbl="node1" presStyleIdx="2" presStyleCnt="3">
        <dgm:presLayoutVars>
          <dgm:chMax val="0"/>
          <dgm:bulletEnabled val="1"/>
        </dgm:presLayoutVars>
      </dgm:prSet>
      <dgm:spPr/>
    </dgm:pt>
    <dgm:pt modelId="{4CD60477-C436-4780-AC80-2E7E2B341159}" type="pres">
      <dgm:prSet presAssocID="{1C383F32-22E8-4F62-A3E0-BDC3D5F48992}" presName="negativeSpace" presStyleCnt="0"/>
      <dgm:spPr/>
    </dgm:pt>
    <dgm:pt modelId="{CC2F089F-F16B-4591-B60C-5C2587E7DFB6}" type="pres">
      <dgm:prSet presAssocID="{1C383F32-22E8-4F62-A3E0-BDC3D5F48992}" presName="childText" presStyleLbl="conFgAcc1" presStyleIdx="2" presStyleCnt="3">
        <dgm:presLayoutVars>
          <dgm:bulletEnabled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87CB1368-BE86-44AF-B013-4A94D439FBD5}" type="presOf" srcId="{40FC4FFE-8987-4A26-B7F4-8A516F18ADAE}" destId="{475CF826-9E54-42C2-9F26-42D14DE96066}" srcOrd="0" destOrd="0" presId="urn:microsoft.com/office/officeart/2005/8/layout/list1"/>
    <dgm:cxn modelId="{0FFC5768-A9A5-4621-AC9B-9ECD546A0A2B}" type="presOf" srcId="{49225C73-1633-42F1-AB3B-7CB183E5F8B8}" destId="{260D56BE-9CCA-4F50-9DF1-ADA0ACBD40CF}" srcOrd="0" destOrd="0" presId="urn:microsoft.com/office/officeart/2005/8/layout/list1"/>
    <dgm:cxn modelId="{C7AD8469-3C68-4AF9-AB82-79B0043AA120}" srcId="{01A66772-F185-4D58-B8BB-E9370D7A7A2B}" destId="{40FC4FFE-8987-4A26-B7F4-8A516F18ADAE}" srcOrd="0" destOrd="0" parTransId="{CAD7EF86-FB23-41F6-BF42-040B36DEFDB1}" sibTransId="{5B62599A-5C9B-48E7-896E-EA782AC60C8B}"/>
    <dgm:cxn modelId="{B3FA9949-35BD-4460-AD43-D3CB4D523BB5}" type="presOf" srcId="{1C383F32-22E8-4F62-A3E0-BDC3D5F48992}" destId="{E7697A86-567C-4A1D-986B-DC0E1013FF65}" srcOrd="1" destOrd="0" presId="urn:microsoft.com/office/officeart/2005/8/layout/list1"/>
    <dgm:cxn modelId="{93708550-4309-4804-B686-C60D07180244}" type="presOf" srcId="{49225C73-1633-42F1-AB3B-7CB183E5F8B8}" destId="{72A2BA28-45F8-43FF-9265-A7E177C42A70}" srcOrd="1" destOrd="0" presId="urn:microsoft.com/office/officeart/2005/8/layout/list1"/>
    <dgm:cxn modelId="{C4CCE57E-E871-46D6-BAD5-880252C95D22}" srcId="{01A66772-F185-4D58-B8BB-E9370D7A7A2B}" destId="{1C383F32-22E8-4F62-A3E0-BDC3D5F48992}" srcOrd="2" destOrd="0" parTransId="{A7920A2F-3244-4159-AF04-6A1D38B7B317}" sibTransId="{8500F72A-2C6D-4FDF-9C1D-CA691380EB0B}"/>
    <dgm:cxn modelId="{B3C20D85-88B6-452A-A03A-A7F745CF7E43}" type="presOf" srcId="{01A66772-F185-4D58-B8BB-E9370D7A7A2B}" destId="{1B459F33-A452-41A0-96C6-33435462DE46}" srcOrd="0" destOrd="0" presId="urn:microsoft.com/office/officeart/2005/8/layout/list1"/>
    <dgm:cxn modelId="{7E1CD0F5-B539-48B0-A867-C1952596D7A8}" type="presOf" srcId="{1C383F32-22E8-4F62-A3E0-BDC3D5F48992}" destId="{5759A6D3-CFA3-4E3C-9321-374C66A5EE33}" srcOrd="0" destOrd="0" presId="urn:microsoft.com/office/officeart/2005/8/layout/list1"/>
    <dgm:cxn modelId="{9278D8FA-FCAD-4903-83FF-5BC65768CE9B}" type="presOf" srcId="{40FC4FFE-8987-4A26-B7F4-8A516F18ADAE}" destId="{B526898C-DA99-43AF-8757-04197176711A}" srcOrd="1" destOrd="0" presId="urn:microsoft.com/office/officeart/2005/8/layout/list1"/>
    <dgm:cxn modelId="{46BF0CF0-C043-4098-912D-43C503634532}" type="presParOf" srcId="{1B459F33-A452-41A0-96C6-33435462DE46}" destId="{BB906160-FECE-49E8-B2E6-5FF4A0D3B705}" srcOrd="0" destOrd="0" presId="urn:microsoft.com/office/officeart/2005/8/layout/list1"/>
    <dgm:cxn modelId="{39FD527A-E8B7-4472-94C6-5A416BC9CAC0}" type="presParOf" srcId="{BB906160-FECE-49E8-B2E6-5FF4A0D3B705}" destId="{475CF826-9E54-42C2-9F26-42D14DE96066}" srcOrd="0" destOrd="0" presId="urn:microsoft.com/office/officeart/2005/8/layout/list1"/>
    <dgm:cxn modelId="{78F47291-DCAD-42D3-B6AD-84EBABBFC7D9}" type="presParOf" srcId="{BB906160-FECE-49E8-B2E6-5FF4A0D3B705}" destId="{B526898C-DA99-43AF-8757-04197176711A}" srcOrd="1" destOrd="0" presId="urn:microsoft.com/office/officeart/2005/8/layout/list1"/>
    <dgm:cxn modelId="{E464C921-7F47-42B7-B0B0-98572FA28FE3}" type="presParOf" srcId="{1B459F33-A452-41A0-96C6-33435462DE46}" destId="{A62150B6-BE21-4244-81CC-371484A54BB0}" srcOrd="1" destOrd="0" presId="urn:microsoft.com/office/officeart/2005/8/layout/list1"/>
    <dgm:cxn modelId="{F76FE168-BB5E-4160-9DD4-794B28AA72D4}" type="presParOf" srcId="{1B459F33-A452-41A0-96C6-33435462DE46}" destId="{73CDBD24-1151-453F-8D67-610090FE42A9}" srcOrd="2" destOrd="0" presId="urn:microsoft.com/office/officeart/2005/8/layout/list1"/>
    <dgm:cxn modelId="{DB225226-71CE-4C08-B9CB-9B2BF606502C}" type="presParOf" srcId="{1B459F33-A452-41A0-96C6-33435462DE46}" destId="{425F71A9-7ACC-4038-8CD6-D1F3E6460526}" srcOrd="3" destOrd="0" presId="urn:microsoft.com/office/officeart/2005/8/layout/list1"/>
    <dgm:cxn modelId="{79FD6DAA-B690-4825-92C4-58A3CB49CAA7}" type="presParOf" srcId="{1B459F33-A452-41A0-96C6-33435462DE46}" destId="{739B4140-DB0A-4A7F-AEA2-A789FE35EAEE}" srcOrd="4" destOrd="0" presId="urn:microsoft.com/office/officeart/2005/8/layout/list1"/>
    <dgm:cxn modelId="{99EAA4E8-2A35-4075-8B3A-2B7613829733}" type="presParOf" srcId="{739B4140-DB0A-4A7F-AEA2-A789FE35EAEE}" destId="{260D56BE-9CCA-4F50-9DF1-ADA0ACBD40CF}" srcOrd="0" destOrd="0" presId="urn:microsoft.com/office/officeart/2005/8/layout/list1"/>
    <dgm:cxn modelId="{5E0A444C-B965-4A61-A1CA-F75BE983368E}" type="presParOf" srcId="{739B4140-DB0A-4A7F-AEA2-A789FE35EAEE}" destId="{72A2BA28-45F8-43FF-9265-A7E177C42A70}" srcOrd="1" destOrd="0" presId="urn:microsoft.com/office/officeart/2005/8/layout/list1"/>
    <dgm:cxn modelId="{945CD5B3-5FE0-41B5-8517-63D4607E8C6C}" type="presParOf" srcId="{1B459F33-A452-41A0-96C6-33435462DE46}" destId="{153E90DA-FF29-44E3-BB38-39E67EFC4D00}" srcOrd="5" destOrd="0" presId="urn:microsoft.com/office/officeart/2005/8/layout/list1"/>
    <dgm:cxn modelId="{D9129FDE-F04B-49E7-A418-4EDB3D97F481}" type="presParOf" srcId="{1B459F33-A452-41A0-96C6-33435462DE46}" destId="{7E23893D-A9EF-443B-AECB-A8B49888A9CA}" srcOrd="6" destOrd="0" presId="urn:microsoft.com/office/officeart/2005/8/layout/list1"/>
    <dgm:cxn modelId="{5081D02B-8C1F-4962-A680-232C2C1805AC}" type="presParOf" srcId="{1B459F33-A452-41A0-96C6-33435462DE46}" destId="{F5148458-A3DA-4208-9847-1865E897CBCB}" srcOrd="7" destOrd="0" presId="urn:microsoft.com/office/officeart/2005/8/layout/list1"/>
    <dgm:cxn modelId="{E5B1A53E-813D-4FA5-A22D-0FF0AE623707}" type="presParOf" srcId="{1B459F33-A452-41A0-96C6-33435462DE46}" destId="{AEB910F9-8675-43AA-BF79-98C862160FD9}" srcOrd="8" destOrd="0" presId="urn:microsoft.com/office/officeart/2005/8/layout/list1"/>
    <dgm:cxn modelId="{2783CBCF-4862-4177-8E63-2140F7119710}" type="presParOf" srcId="{AEB910F9-8675-43AA-BF79-98C862160FD9}" destId="{5759A6D3-CFA3-4E3C-9321-374C66A5EE33}" srcOrd="0" destOrd="0" presId="urn:microsoft.com/office/officeart/2005/8/layout/list1"/>
    <dgm:cxn modelId="{01AD1BBC-4420-428F-B900-8979059FAF49}" type="presParOf" srcId="{AEB910F9-8675-43AA-BF79-98C862160FD9}" destId="{E7697A86-567C-4A1D-986B-DC0E1013FF65}" srcOrd="1" destOrd="0" presId="urn:microsoft.com/office/officeart/2005/8/layout/list1"/>
    <dgm:cxn modelId="{7A3C2EA2-6AAA-45E6-A6B9-21A08255F981}" type="presParOf" srcId="{1B459F33-A452-41A0-96C6-33435462DE46}" destId="{4CD60477-C436-4780-AC80-2E7E2B341159}" srcOrd="9" destOrd="0" presId="urn:microsoft.com/office/officeart/2005/8/layout/list1"/>
    <dgm:cxn modelId="{19BC2FE2-7F29-4008-9B76-C3E6257D5CDD}" type="presParOf" srcId="{1B459F33-A452-41A0-96C6-33435462DE46}" destId="{CC2F089F-F16B-4591-B60C-5C2587E7DFB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DBD24-1151-453F-8D67-610090FE42A9}">
      <dsp:nvSpPr>
        <dsp:cNvPr id="0" name=""/>
        <dsp:cNvSpPr/>
      </dsp:nvSpPr>
      <dsp:spPr>
        <a:xfrm>
          <a:off x="0" y="588058"/>
          <a:ext cx="6391275" cy="10080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26898C-DA99-43AF-8757-04197176711A}">
      <dsp:nvSpPr>
        <dsp:cNvPr id="0" name=""/>
        <dsp:cNvSpPr/>
      </dsp:nvSpPr>
      <dsp:spPr>
        <a:xfrm>
          <a:off x="319563" y="21828"/>
          <a:ext cx="4473892" cy="115662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533400">
            <a:lnSpc>
              <a:spcPct val="90000"/>
            </a:lnSpc>
            <a:spcBef>
              <a:spcPct val="0"/>
            </a:spcBef>
            <a:spcAft>
              <a:spcPct val="35000"/>
            </a:spcAft>
            <a:buNone/>
            <a:defRPr cap="all"/>
          </a:pPr>
          <a:r>
            <a:rPr lang="en-US" sz="1200" kern="1200" dirty="0"/>
            <a:t>Most Played artist</a:t>
          </a:r>
        </a:p>
        <a:p>
          <a:pPr marL="0" lvl="0" indent="0" algn="l" defTabSz="533400">
            <a:lnSpc>
              <a:spcPct val="90000"/>
            </a:lnSpc>
            <a:spcBef>
              <a:spcPct val="0"/>
            </a:spcBef>
            <a:spcAft>
              <a:spcPct val="35000"/>
            </a:spcAft>
            <a:buNone/>
            <a:defRPr cap="all"/>
          </a:pPr>
          <a:r>
            <a:rPr lang="en-US" sz="1200" kern="1200" dirty="0"/>
            <a:t>2010 -2020 </a:t>
          </a:r>
        </a:p>
      </dsp:txBody>
      <dsp:txXfrm>
        <a:off x="376025" y="78290"/>
        <a:ext cx="4360968" cy="1043705"/>
      </dsp:txXfrm>
    </dsp:sp>
    <dsp:sp modelId="{7E23893D-A9EF-443B-AECB-A8B49888A9CA}">
      <dsp:nvSpPr>
        <dsp:cNvPr id="0" name=""/>
        <dsp:cNvSpPr/>
      </dsp:nvSpPr>
      <dsp:spPr>
        <a:xfrm>
          <a:off x="0" y="2402458"/>
          <a:ext cx="6391275" cy="1008000"/>
        </a:xfrm>
        <a:prstGeom prst="rect">
          <a:avLst/>
        </a:prstGeom>
        <a:solidFill>
          <a:schemeClr val="lt1">
            <a:alpha val="90000"/>
            <a:hueOff val="0"/>
            <a:satOff val="0"/>
            <a:lumOff val="0"/>
            <a:alphaOff val="0"/>
          </a:schemeClr>
        </a:solidFill>
        <a:ln w="19050" cap="rnd" cmpd="sng" algn="ctr">
          <a:solidFill>
            <a:schemeClr val="accent2">
              <a:hueOff val="-9882860"/>
              <a:satOff val="451"/>
              <a:lumOff val="0"/>
              <a:alphaOff val="0"/>
            </a:schemeClr>
          </a:solidFill>
          <a:prstDash val="solid"/>
        </a:ln>
        <a:effectLst/>
      </dsp:spPr>
      <dsp:style>
        <a:lnRef idx="2">
          <a:scrgbClr r="0" g="0" b="0"/>
        </a:lnRef>
        <a:fillRef idx="1">
          <a:scrgbClr r="0" g="0" b="0"/>
        </a:fillRef>
        <a:effectRef idx="0">
          <a:scrgbClr r="0" g="0" b="0"/>
        </a:effectRef>
        <a:fontRef idx="minor"/>
      </dsp:style>
    </dsp:sp>
    <dsp:sp modelId="{72A2BA28-45F8-43FF-9265-A7E177C42A70}">
      <dsp:nvSpPr>
        <dsp:cNvPr id="0" name=""/>
        <dsp:cNvSpPr/>
      </dsp:nvSpPr>
      <dsp:spPr>
        <a:xfrm>
          <a:off x="319563" y="1812058"/>
          <a:ext cx="4473892" cy="1180800"/>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533400">
            <a:lnSpc>
              <a:spcPct val="90000"/>
            </a:lnSpc>
            <a:spcBef>
              <a:spcPct val="0"/>
            </a:spcBef>
            <a:spcAft>
              <a:spcPct val="35000"/>
            </a:spcAft>
            <a:buNone/>
            <a:defRPr cap="all"/>
          </a:pPr>
          <a:r>
            <a:rPr lang="en-US" sz="1200" kern="1200" dirty="0"/>
            <a:t>Most Popular Genre </a:t>
          </a:r>
        </a:p>
        <a:p>
          <a:pPr marL="0" lvl="0" indent="0" algn="l" defTabSz="533400">
            <a:lnSpc>
              <a:spcPct val="90000"/>
            </a:lnSpc>
            <a:spcBef>
              <a:spcPct val="0"/>
            </a:spcBef>
            <a:spcAft>
              <a:spcPct val="35000"/>
            </a:spcAft>
            <a:buNone/>
            <a:defRPr cap="all"/>
          </a:pPr>
          <a:r>
            <a:rPr lang="en-US" sz="1200" kern="1200" dirty="0"/>
            <a:t>2010 - 2020</a:t>
          </a:r>
        </a:p>
      </dsp:txBody>
      <dsp:txXfrm>
        <a:off x="377205" y="1869700"/>
        <a:ext cx="4358608" cy="1065516"/>
      </dsp:txXfrm>
    </dsp:sp>
    <dsp:sp modelId="{CC2F089F-F16B-4591-B60C-5C2587E7DFB6}">
      <dsp:nvSpPr>
        <dsp:cNvPr id="0" name=""/>
        <dsp:cNvSpPr/>
      </dsp:nvSpPr>
      <dsp:spPr>
        <a:xfrm>
          <a:off x="0" y="4216858"/>
          <a:ext cx="6391275" cy="1008000"/>
        </a:xfrm>
        <a:prstGeom prst="rect">
          <a:avLst/>
        </a:prstGeom>
        <a:solidFill>
          <a:schemeClr val="lt1">
            <a:alpha val="90000"/>
            <a:hueOff val="0"/>
            <a:satOff val="0"/>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dsp:style>
    </dsp:sp>
    <dsp:sp modelId="{E7697A86-567C-4A1D-986B-DC0E1013FF65}">
      <dsp:nvSpPr>
        <dsp:cNvPr id="0" name=""/>
        <dsp:cNvSpPr/>
      </dsp:nvSpPr>
      <dsp:spPr>
        <a:xfrm>
          <a:off x="319563" y="3626458"/>
          <a:ext cx="4473892" cy="118080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533400">
            <a:lnSpc>
              <a:spcPct val="90000"/>
            </a:lnSpc>
            <a:spcBef>
              <a:spcPct val="0"/>
            </a:spcBef>
            <a:spcAft>
              <a:spcPct val="35000"/>
            </a:spcAft>
            <a:buNone/>
            <a:defRPr cap="all"/>
          </a:pPr>
          <a:r>
            <a:rPr lang="en-US" sz="1200" kern="1200" dirty="0"/>
            <a:t>Popularity, Trend and Demographic</a:t>
          </a:r>
        </a:p>
        <a:p>
          <a:pPr marL="0" lvl="0" indent="0" algn="l" defTabSz="533400">
            <a:lnSpc>
              <a:spcPct val="90000"/>
            </a:lnSpc>
            <a:spcBef>
              <a:spcPct val="0"/>
            </a:spcBef>
            <a:spcAft>
              <a:spcPct val="35000"/>
            </a:spcAft>
            <a:buNone/>
            <a:defRPr cap="all"/>
          </a:pPr>
          <a:r>
            <a:rPr lang="en-US" sz="1200" kern="1200" dirty="0"/>
            <a:t>2010 -2020</a:t>
          </a:r>
        </a:p>
      </dsp:txBody>
      <dsp:txXfrm>
        <a:off x="377205" y="3684100"/>
        <a:ext cx="4358608" cy="10655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A0C0817-A112-4847-8014-A94B7D2A4EA3}" type="datetime1">
              <a:rPr lang="en-US" smtClean="0"/>
              <a:t>2/10/2021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6565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24603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708854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5551778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69981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491382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2/10/2021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2833321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6FA2B21-3FCD-4721-B95C-427943F61125}" type="datetime1">
              <a:rPr lang="en-US" smtClean="0"/>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06799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6FA2B21-3FCD-4721-B95C-427943F61125}" type="datetime1">
              <a:rPr lang="en-US" smtClean="0"/>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9239121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77799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543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79111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73949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1186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73717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786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2/10/2021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61493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6FA2B21-3FCD-4721-B95C-427943F61125}" type="datetime1">
              <a:rPr lang="en-US" smtClean="0"/>
              <a:t>2/10/2021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25204061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pic>
        <p:nvPicPr>
          <p:cNvPr id="5" name="Picture 4">
            <a:extLst>
              <a:ext uri="{FF2B5EF4-FFF2-40B4-BE49-F238E27FC236}">
                <a16:creationId xmlns:a16="http://schemas.microsoft.com/office/drawing/2014/main" id="{DE54DDAB-BFE6-4631-B176-2146CBAA05BE}"/>
              </a:ext>
            </a:extLst>
          </p:cNvPr>
          <p:cNvPicPr>
            <a:picLocks noChangeAspect="1"/>
          </p:cNvPicPr>
          <p:nvPr/>
        </p:nvPicPr>
        <p:blipFill>
          <a:blip r:embed="rId3"/>
          <a:stretch>
            <a:fillRect/>
          </a:stretch>
        </p:blipFill>
        <p:spPr>
          <a:xfrm>
            <a:off x="0" y="-255907"/>
            <a:ext cx="12191999" cy="7539436"/>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140217"/>
          </a:xfrm>
          <a:solidFill>
            <a:schemeClr val="bg1"/>
          </a:solidFill>
        </p:spPr>
        <p:txBody>
          <a:bodyPr>
            <a:normAutofit/>
          </a:bodyPr>
          <a:lstStyle/>
          <a:p>
            <a:pPr algn="ctr">
              <a:spcBef>
                <a:spcPts val="600"/>
              </a:spcBef>
              <a:spcAft>
                <a:spcPts val="600"/>
              </a:spcAft>
            </a:pPr>
            <a:r>
              <a:rPr lang="en-US" sz="2400" dirty="0">
                <a:solidFill>
                  <a:schemeClr val="tx1"/>
                </a:solidFill>
                <a:latin typeface="Bodoni MT Black" panose="02070A03080606020203" pitchFamily="18" charset="0"/>
              </a:rPr>
              <a:t>What did the World Listen to</a:t>
            </a:r>
            <a:br>
              <a:rPr lang="en-US" sz="2400" dirty="0">
                <a:solidFill>
                  <a:schemeClr val="tx1"/>
                </a:solidFill>
                <a:latin typeface="Bodoni MT Black" panose="02070A03080606020203" pitchFamily="18" charset="0"/>
              </a:rPr>
            </a:br>
            <a:r>
              <a:rPr lang="en-US" sz="2400" dirty="0">
                <a:solidFill>
                  <a:schemeClr val="tx1"/>
                </a:solidFill>
                <a:latin typeface="Bodoni MT Black" panose="02070A03080606020203" pitchFamily="18" charset="0"/>
              </a:rPr>
              <a:t>in the last Decade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2" y="3751591"/>
            <a:ext cx="4775075" cy="734683"/>
          </a:xfrm>
          <a:solidFill>
            <a:schemeClr val="bg1"/>
          </a:solidFill>
        </p:spPr>
        <p:txBody>
          <a:bodyPr>
            <a:noAutofit/>
          </a:bodyPr>
          <a:lstStyle/>
          <a:p>
            <a:pPr algn="ctr">
              <a:spcAft>
                <a:spcPts val="600"/>
              </a:spcAft>
            </a:pPr>
            <a:r>
              <a:rPr lang="en-US" sz="4400" b="1" dirty="0">
                <a:solidFill>
                  <a:schemeClr val="tx1"/>
                </a:solidFill>
                <a:latin typeface="Algerian" panose="04020705040A02060702" pitchFamily="82" charset="0"/>
              </a:rPr>
              <a:t>2010 - 2020</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38200" y="1012126"/>
            <a:ext cx="3607643" cy="4833745"/>
          </a:xfrm>
        </p:spPr>
        <p:txBody>
          <a:bodyPr>
            <a:normAutofit/>
          </a:bodyPr>
          <a:lstStyle/>
          <a:p>
            <a:pPr algn="ctr"/>
            <a:br>
              <a:rPr lang="en-US" sz="3200" b="1" dirty="0">
                <a:solidFill>
                  <a:srgbClr val="EBEBEB"/>
                </a:solidFill>
                <a:latin typeface="Imprint MT Shadow" panose="04020605060303030202" pitchFamily="82" charset="0"/>
                <a:cs typeface="Aharoni" panose="020B0604020202020204" pitchFamily="2" charset="-79"/>
              </a:rPr>
            </a:br>
            <a:r>
              <a:rPr lang="en-US" sz="3200" b="1" dirty="0">
                <a:solidFill>
                  <a:srgbClr val="EBEBEB"/>
                </a:solidFill>
                <a:latin typeface="Imprint MT Shadow" panose="04020605060303030202" pitchFamily="82" charset="0"/>
                <a:cs typeface="Aharoni" panose="020B0604020202020204" pitchFamily="2" charset="-79"/>
              </a:rPr>
              <a:t>Researched Data </a:t>
            </a:r>
            <a:br>
              <a:rPr lang="en-US" sz="3200" b="1" dirty="0">
                <a:solidFill>
                  <a:srgbClr val="EBEBEB"/>
                </a:solidFill>
                <a:latin typeface="Imprint MT Shadow" panose="04020605060303030202" pitchFamily="82" charset="0"/>
                <a:cs typeface="Aharoni" panose="020B0604020202020204" pitchFamily="2" charset="-79"/>
              </a:rPr>
            </a:br>
            <a:r>
              <a:rPr lang="en-US" sz="3200" b="1" dirty="0">
                <a:solidFill>
                  <a:srgbClr val="EBEBEB"/>
                </a:solidFill>
                <a:latin typeface="Imprint MT Shadow" panose="04020605060303030202" pitchFamily="82" charset="0"/>
                <a:cs typeface="Aharoni" panose="020B0604020202020204" pitchFamily="2" charset="-79"/>
              </a:rPr>
              <a:t>2010 – 2020</a:t>
            </a:r>
            <a:br>
              <a:rPr lang="en-US" sz="2400" b="1" dirty="0">
                <a:solidFill>
                  <a:srgbClr val="EBEBEB"/>
                </a:solidFill>
                <a:latin typeface="Imprint MT Shadow" panose="04020605060303030202" pitchFamily="82" charset="0"/>
                <a:cs typeface="Aharoni" panose="020B0604020202020204" pitchFamily="2" charset="-79"/>
              </a:rPr>
            </a:br>
            <a:br>
              <a:rPr lang="en-US" sz="2400" b="1" dirty="0">
                <a:solidFill>
                  <a:srgbClr val="EBEBEB"/>
                </a:solidFill>
                <a:latin typeface="Imprint MT Shadow" panose="04020605060303030202" pitchFamily="82" charset="0"/>
                <a:cs typeface="Aharoni" panose="020B0604020202020204" pitchFamily="2" charset="-79"/>
              </a:rPr>
            </a:br>
            <a:br>
              <a:rPr lang="en-US" sz="2400" b="1" dirty="0">
                <a:solidFill>
                  <a:srgbClr val="EBEBEB"/>
                </a:solidFill>
                <a:latin typeface="Imprint MT Shadow" panose="04020605060303030202" pitchFamily="82" charset="0"/>
                <a:cs typeface="Aharoni" panose="020B0604020202020204" pitchFamily="2" charset="-79"/>
              </a:rPr>
            </a:br>
            <a:endParaRPr lang="en-US" sz="2400" b="1" dirty="0">
              <a:solidFill>
                <a:srgbClr val="EBEBEB"/>
              </a:solidFill>
              <a:latin typeface="Imprint MT Shadow" panose="04020605060303030202" pitchFamily="82" charset="0"/>
              <a:cs typeface="Aharoni" panose="020B0604020202020204" pitchFamily="2" charset="-79"/>
            </a:endParaRP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42212089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35AC4-47F8-465D-B24B-65E20D0E9D97}"/>
              </a:ext>
            </a:extLst>
          </p:cNvPr>
          <p:cNvSpPr>
            <a:spLocks noGrp="1"/>
          </p:cNvSpPr>
          <p:nvPr>
            <p:ph type="title"/>
          </p:nvPr>
        </p:nvSpPr>
        <p:spPr/>
        <p:txBody>
          <a:bodyPr/>
          <a:lstStyle/>
          <a:p>
            <a:r>
              <a:rPr lang="en-US" dirty="0"/>
              <a:t>Most Played artist</a:t>
            </a:r>
            <a:br>
              <a:rPr lang="en-US" dirty="0"/>
            </a:br>
            <a:r>
              <a:rPr lang="en-US" dirty="0"/>
              <a:t>2010 -2020 </a:t>
            </a:r>
            <a:br>
              <a:rPr lang="en-US" dirty="0"/>
            </a:br>
            <a:endParaRPr lang="en-US" dirty="0"/>
          </a:p>
        </p:txBody>
      </p:sp>
      <p:sp>
        <p:nvSpPr>
          <p:cNvPr id="3" name="Content Placeholder 2">
            <a:extLst>
              <a:ext uri="{FF2B5EF4-FFF2-40B4-BE49-F238E27FC236}">
                <a16:creationId xmlns:a16="http://schemas.microsoft.com/office/drawing/2014/main" id="{3DFEAB30-D088-40A3-B340-6E8D177EAE6C}"/>
              </a:ext>
            </a:extLst>
          </p:cNvPr>
          <p:cNvSpPr>
            <a:spLocks noGrp="1"/>
          </p:cNvSpPr>
          <p:nvPr>
            <p:ph idx="1"/>
          </p:nvPr>
        </p:nvSpPr>
        <p:spPr>
          <a:xfrm>
            <a:off x="1154954" y="2333625"/>
            <a:ext cx="8825659" cy="3686175"/>
          </a:xfrm>
        </p:spPr>
        <p:txBody>
          <a:bodyPr>
            <a:normAutofit/>
          </a:bodyPr>
          <a:lstStyle/>
          <a:p>
            <a:r>
              <a:rPr lang="en-US" sz="1050" dirty="0"/>
              <a:t>As 2020 ended, so too does a stellar year of streaming on Spotify  with great data. You may be reflecting on the past 10 years, thinking about your own music discoveries and the songs you repeated over, and over, and over. You will be able to see that within our data for the whole world through the data provided. We dove into the newcomers, showstoppers, and top performers who united the globe with music in the last 10 years. </a:t>
            </a:r>
          </a:p>
        </p:txBody>
      </p:sp>
    </p:spTree>
    <p:extLst>
      <p:ext uri="{BB962C8B-B14F-4D97-AF65-F5344CB8AC3E}">
        <p14:creationId xmlns:p14="http://schemas.microsoft.com/office/powerpoint/2010/main" val="343625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9165-1D33-4A96-B551-69EAA2FFD8F7}"/>
              </a:ext>
            </a:extLst>
          </p:cNvPr>
          <p:cNvSpPr>
            <a:spLocks noGrp="1"/>
          </p:cNvSpPr>
          <p:nvPr>
            <p:ph type="title"/>
          </p:nvPr>
        </p:nvSpPr>
        <p:spPr/>
        <p:txBody>
          <a:bodyPr/>
          <a:lstStyle/>
          <a:p>
            <a:r>
              <a:rPr lang="en-US" dirty="0"/>
              <a:t>Most Popular Genre </a:t>
            </a:r>
            <a:br>
              <a:rPr lang="en-US" dirty="0"/>
            </a:br>
            <a:r>
              <a:rPr lang="en-US" dirty="0"/>
              <a:t>2010 - 2020</a:t>
            </a:r>
            <a:br>
              <a:rPr lang="en-US" dirty="0"/>
            </a:br>
            <a:endParaRPr lang="en-US" dirty="0"/>
          </a:p>
        </p:txBody>
      </p:sp>
      <p:sp>
        <p:nvSpPr>
          <p:cNvPr id="3" name="Content Placeholder 2">
            <a:extLst>
              <a:ext uri="{FF2B5EF4-FFF2-40B4-BE49-F238E27FC236}">
                <a16:creationId xmlns:a16="http://schemas.microsoft.com/office/drawing/2014/main" id="{D13133D6-84A7-4928-8E27-46E5AD15FA10}"/>
              </a:ext>
            </a:extLst>
          </p:cNvPr>
          <p:cNvSpPr>
            <a:spLocks noGrp="1"/>
          </p:cNvSpPr>
          <p:nvPr>
            <p:ph idx="1"/>
          </p:nvPr>
        </p:nvSpPr>
        <p:spPr>
          <a:xfrm>
            <a:off x="1154954" y="2314575"/>
            <a:ext cx="8825659" cy="3705225"/>
          </a:xfrm>
        </p:spPr>
        <p:txBody>
          <a:bodyPr>
            <a:normAutofit/>
          </a:bodyPr>
          <a:lstStyle/>
          <a:p>
            <a:r>
              <a:rPr lang="en-US" sz="1050" dirty="0"/>
              <a:t>When if comes to Popular Genre’s most of these artists have operated through the more traditional avenues of recording blockbuster albums and staging splashy live shows over the past 10 years. If you’ve caught any of the 2010s’ to 2020’s megastars in concert, you’ve seen some creative, even eccentric, uses of the stadium – whether it’s Beyoncé doing a multimedia spectacle with rotating stages and a wardrobe full of costumes, or Perry cavorting in a Croft Brothers-style fantasy land. Bieber’s last tour was a fully-fledged psychodrama that hinged on his ambivalence about his own stardom. When he towered above the audience, locked in a cage, you couldn’t help feeling you were seeing a modern riff on Pink Floyd’s The Wall. We have used data from Spotify to pull all of our information together for the last 10 years.</a:t>
            </a:r>
          </a:p>
        </p:txBody>
      </p:sp>
    </p:spTree>
    <p:extLst>
      <p:ext uri="{BB962C8B-B14F-4D97-AF65-F5344CB8AC3E}">
        <p14:creationId xmlns:p14="http://schemas.microsoft.com/office/powerpoint/2010/main" val="666265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3451-5887-4DA4-9DF3-F6F2EF46FDFC}"/>
              </a:ext>
            </a:extLst>
          </p:cNvPr>
          <p:cNvSpPr>
            <a:spLocks noGrp="1"/>
          </p:cNvSpPr>
          <p:nvPr>
            <p:ph type="title"/>
          </p:nvPr>
        </p:nvSpPr>
        <p:spPr>
          <a:xfrm>
            <a:off x="1066800" y="1047749"/>
            <a:ext cx="10058400" cy="638175"/>
          </a:xfrm>
        </p:spPr>
        <p:txBody>
          <a:bodyPr/>
          <a:lstStyle/>
          <a:p>
            <a:r>
              <a:rPr lang="en-US" dirty="0"/>
              <a:t>Popularity, Trends and Demographic</a:t>
            </a:r>
            <a:br>
              <a:rPr lang="en-US" dirty="0"/>
            </a:br>
            <a:r>
              <a:rPr lang="en-US" dirty="0"/>
              <a:t>2010 -2020</a:t>
            </a:r>
            <a:br>
              <a:rPr lang="en-US" dirty="0"/>
            </a:br>
            <a:endParaRPr lang="en-US" dirty="0"/>
          </a:p>
        </p:txBody>
      </p:sp>
      <p:sp>
        <p:nvSpPr>
          <p:cNvPr id="3" name="Content Placeholder 2">
            <a:extLst>
              <a:ext uri="{FF2B5EF4-FFF2-40B4-BE49-F238E27FC236}">
                <a16:creationId xmlns:a16="http://schemas.microsoft.com/office/drawing/2014/main" id="{BD2D1196-E4A6-42C5-99E3-289EF95014F6}"/>
              </a:ext>
            </a:extLst>
          </p:cNvPr>
          <p:cNvSpPr>
            <a:spLocks noGrp="1"/>
          </p:cNvSpPr>
          <p:nvPr>
            <p:ph idx="1"/>
          </p:nvPr>
        </p:nvSpPr>
        <p:spPr>
          <a:xfrm>
            <a:off x="1066800" y="2286000"/>
            <a:ext cx="10058400" cy="4428744"/>
          </a:xfrm>
        </p:spPr>
        <p:txBody>
          <a:bodyPr>
            <a:normAutofit/>
          </a:bodyPr>
          <a:lstStyle/>
          <a:p>
            <a:r>
              <a:rPr lang="en-US" sz="1050" dirty="0"/>
              <a:t>The statistic provides data on Popularity, Trends and Demographics  among consumers in the United States from 2010 to 2020. According to Spotify, </a:t>
            </a:r>
            <a:r>
              <a:rPr lang="en-US" sz="1050" i="1" dirty="0"/>
              <a:t>52 percent of respondents aged 16 to 19 years old stated that pop music was their favorite music genre, compared to 19 percent of respondents aged 65 or above(I need data for this</a:t>
            </a:r>
          </a:p>
        </p:txBody>
      </p:sp>
    </p:spTree>
    <p:extLst>
      <p:ext uri="{BB962C8B-B14F-4D97-AF65-F5344CB8AC3E}">
        <p14:creationId xmlns:p14="http://schemas.microsoft.com/office/powerpoint/2010/main" val="284392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9108-AF03-45DB-B861-488E97D6949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D347413-0054-4828-9548-83CA2936A7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1656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TM02900722[[fn=Ion Boardroom]]</Template>
  <TotalTime>87</TotalTime>
  <Words>371</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Algerian</vt:lpstr>
      <vt:lpstr>Arial</vt:lpstr>
      <vt:lpstr>Bodoni MT Black</vt:lpstr>
      <vt:lpstr>Century Gothic</vt:lpstr>
      <vt:lpstr>Imprint MT Shadow</vt:lpstr>
      <vt:lpstr>Wingdings 3</vt:lpstr>
      <vt:lpstr>Ion Boardroom</vt:lpstr>
      <vt:lpstr>What did the World Listen to in the last Decade</vt:lpstr>
      <vt:lpstr> Researched Data  2010 – 2020   </vt:lpstr>
      <vt:lpstr>Most Played artist 2010 -2020  </vt:lpstr>
      <vt:lpstr>Most Popular Genre  2010 - 2020 </vt:lpstr>
      <vt:lpstr>Popularity, Trends and Demographic 2010 -2020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Billye Merritts</dc:creator>
  <cp:lastModifiedBy>Billye Merritts</cp:lastModifiedBy>
  <cp:revision>9</cp:revision>
  <dcterms:created xsi:type="dcterms:W3CDTF">2021-02-10T23:27:14Z</dcterms:created>
  <dcterms:modified xsi:type="dcterms:W3CDTF">2021-02-11T01:57:25Z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