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DM Sans Medium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19BD84-EAE7-40BF-A66A-F60F6C1D2835}">
  <a:tblStyle styleId="{1B19BD84-EAE7-40BF-A66A-F60F6C1D28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22" Type="http://schemas.openxmlformats.org/officeDocument/2006/relationships/font" Target="fonts/Merriweather-boldItalic.fntdata"/><Relationship Id="rId21" Type="http://schemas.openxmlformats.org/officeDocument/2006/relationships/font" Target="fonts/Merriweather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DMSansMedium-regular.fntdata"/><Relationship Id="rId14" Type="http://schemas.openxmlformats.org/officeDocument/2006/relationships/slide" Target="slides/slide7.xml"/><Relationship Id="rId17" Type="http://schemas.openxmlformats.org/officeDocument/2006/relationships/font" Target="fonts/DMSansMedium-italic.fntdata"/><Relationship Id="rId16" Type="http://schemas.openxmlformats.org/officeDocument/2006/relationships/font" Target="fonts/DMSansMedium-bold.fntdata"/><Relationship Id="rId19" Type="http://schemas.openxmlformats.org/officeDocument/2006/relationships/font" Target="fonts/Merriweather-regular.fntdata"/><Relationship Id="rId18" Type="http://schemas.openxmlformats.org/officeDocument/2006/relationships/font" Target="fonts/DM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c813e3361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c813e3361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c813e3361_0_1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c813e3361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c813e3361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c813e3361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c813e3361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c813e3361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c813e3361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c813e3361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c813e3361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c813e3361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c813e3361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c813e3361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 Exact</a:t>
            </a:r>
            <a:endParaRPr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Tanner Karol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900" y="1832775"/>
            <a:ext cx="4556375" cy="2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5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TSP?</a:t>
            </a:r>
            <a:endParaRPr/>
          </a:p>
        </p:txBody>
      </p:sp>
      <p:sp>
        <p:nvSpPr>
          <p:cNvPr id="271" name="Google Shape;271;p45"/>
          <p:cNvSpPr txBox="1"/>
          <p:nvPr>
            <p:ph idx="2" type="title"/>
          </p:nvPr>
        </p:nvSpPr>
        <p:spPr>
          <a:xfrm>
            <a:off x="466525" y="1370400"/>
            <a:ext cx="4404300" cy="16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In short the traveling </a:t>
            </a:r>
            <a:r>
              <a:rPr lang="en" sz="1250"/>
              <a:t>salesman problem where a “salesman” needs to visit the full set of “cities” (nodes) exactly once, starting and ending at the same city (node).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The goal of this problem is to minimize the total distance.</a:t>
            </a:r>
            <a:endParaRPr sz="1250"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075" y="54525"/>
            <a:ext cx="3305300" cy="232857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5"/>
          <p:cNvSpPr txBox="1"/>
          <p:nvPr>
            <p:ph idx="2" type="title"/>
          </p:nvPr>
        </p:nvSpPr>
        <p:spPr>
          <a:xfrm>
            <a:off x="466525" y="2900650"/>
            <a:ext cx="4404300" cy="16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Decision problem: “Is there a route that visits all cities and has a total distance ≤ </a:t>
            </a:r>
            <a:r>
              <a:rPr i="1" lang="en" sz="1250"/>
              <a:t>K</a:t>
            </a:r>
            <a:r>
              <a:rPr lang="en" sz="1250"/>
              <a:t>?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Optimization Problem: “What is the shortest possible route that visits all nodes?”</a:t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 for TSP Exact Solution</a:t>
            </a:r>
            <a:endParaRPr/>
          </a:p>
        </p:txBody>
      </p:sp>
      <p:graphicFrame>
        <p:nvGraphicFramePr>
          <p:cNvPr id="280" name="Google Shape;280;p46"/>
          <p:cNvGraphicFramePr/>
          <p:nvPr/>
        </p:nvGraphicFramePr>
        <p:xfrm>
          <a:off x="311700" y="12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{1B19BD84-EAE7-40BF-A66A-F60F6C1D2835}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Vertices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Runtime 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Computed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Computed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testCase7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Computed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Computed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" name="Google Shape;281;p46"/>
          <p:cNvSpPr txBox="1"/>
          <p:nvPr>
            <p:ph idx="4294967295" type="title"/>
          </p:nvPr>
        </p:nvSpPr>
        <p:spPr>
          <a:xfrm>
            <a:off x="311700" y="3707675"/>
            <a:ext cx="84033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brute-force approach is effective for smaller graphs but quickly becomes impractical as the number of vertices increases, due to exponential growth in the number of possible routes.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the Certificate for TSP</a:t>
            </a:r>
            <a:endParaRPr/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500" y="1170125"/>
            <a:ext cx="4600449" cy="20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7"/>
          <p:cNvSpPr txBox="1"/>
          <p:nvPr>
            <p:ph idx="4294967295" type="title"/>
          </p:nvPr>
        </p:nvSpPr>
        <p:spPr>
          <a:xfrm>
            <a:off x="147750" y="1170125"/>
            <a:ext cx="38193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What is a certificate?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A list of vertices representing a Hamiltonian cycle.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The total cost of the cycle.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What does the certifier do?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Checks that all vertices are visited exactly once.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Verifies that edges exist between consecutive vertices in the cycle.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Ensures the total cost matches the given value.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Why is it polynomial?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Each check takes </a:t>
            </a:r>
            <a:r>
              <a:rPr i="1" lang="en" sz="1250"/>
              <a:t>O(n)</a:t>
            </a:r>
            <a:r>
              <a:rPr lang="en" sz="1250"/>
              <a:t>, where </a:t>
            </a:r>
            <a:r>
              <a:rPr i="1" lang="en" sz="1250"/>
              <a:t>n</a:t>
            </a:r>
            <a:r>
              <a:rPr lang="en" sz="1250"/>
              <a:t> is the number of vertices.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The process grows linearly with the size of the input.</a:t>
            </a:r>
            <a:endParaRPr sz="12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from Hamiltonian Cycle to TSP</a:t>
            </a:r>
            <a:endParaRPr/>
          </a:p>
        </p:txBody>
      </p:sp>
      <p:sp>
        <p:nvSpPr>
          <p:cNvPr id="296" name="Google Shape;296;p48"/>
          <p:cNvSpPr txBox="1"/>
          <p:nvPr>
            <p:ph idx="4294967295" type="title"/>
          </p:nvPr>
        </p:nvSpPr>
        <p:spPr>
          <a:xfrm>
            <a:off x="197375" y="1008725"/>
            <a:ext cx="45951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50"/>
              <a:t>Pre-requisite: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The TSP requires finding the shortest path that visits every vertex exactly once and returns to the starting point.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The Hamiltonian Cycle problem checks if a cycle exists that visits every vertex exactly once without considering weights.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50"/>
              <a:t>Reduction Steps: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Input for Hamiltonian Cycle: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Graph </a:t>
            </a:r>
            <a:r>
              <a:rPr i="1" lang="en" sz="1250"/>
              <a:t>G</a:t>
            </a:r>
            <a:r>
              <a:rPr lang="en" sz="1250"/>
              <a:t> </a:t>
            </a:r>
            <a:r>
              <a:rPr i="1" lang="en" sz="1250"/>
              <a:t>= (V, E),</a:t>
            </a:r>
            <a:r>
              <a:rPr lang="en" sz="1250"/>
              <a:t> where </a:t>
            </a:r>
            <a:r>
              <a:rPr i="1" lang="en" sz="1250"/>
              <a:t>V</a:t>
            </a:r>
            <a:r>
              <a:rPr lang="en" sz="1250"/>
              <a:t> are vertices and </a:t>
            </a:r>
            <a:r>
              <a:rPr i="1" lang="en" sz="1250"/>
              <a:t>E</a:t>
            </a:r>
            <a:r>
              <a:rPr lang="en" sz="1250"/>
              <a:t> are edges.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Constructing Graph G′ for TSP: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Retain edges of G with a cost of 1.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Add all missing edges to make G complete, assigning them a cost of 2.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Set the maximum cost K=N where N is the number of vertices.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Verify: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If the TSP solution for G′ has a cost K=N, the original graph G contains a Hamiltonian Cycle.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50"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1706350"/>
            <a:ext cx="4154150" cy="255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Runtime Analyis</a:t>
            </a:r>
            <a:endParaRPr/>
          </a:p>
        </p:txBody>
      </p:sp>
      <p:sp>
        <p:nvSpPr>
          <p:cNvPr id="304" name="Google Shape;304;p49"/>
          <p:cNvSpPr txBox="1"/>
          <p:nvPr>
            <p:ph idx="4294967295" type="title"/>
          </p:nvPr>
        </p:nvSpPr>
        <p:spPr>
          <a:xfrm>
            <a:off x="311700" y="1208625"/>
            <a:ext cx="42048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runtime of my exact TSP solution is </a:t>
            </a:r>
            <a:r>
              <a:rPr i="1" lang="en" sz="1500"/>
              <a:t>O(n⋅n!).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Why?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Generating all permutations of n-1 nodes takes (n-1)! Time.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each permutation, computing the total cost of the cycle takes </a:t>
            </a:r>
            <a:r>
              <a:rPr i="1" lang="en" sz="1500"/>
              <a:t>O(n).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gives a total complexity of </a:t>
            </a:r>
            <a:r>
              <a:rPr i="1" lang="en" sz="1500"/>
              <a:t>O(n⋅n!).</a:t>
            </a:r>
            <a:endParaRPr i="1" sz="1500"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200" y="2323738"/>
            <a:ext cx="4322700" cy="26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/>
          <p:nvPr>
            <p:ph idx="4294967295" type="title"/>
          </p:nvPr>
        </p:nvSpPr>
        <p:spPr>
          <a:xfrm>
            <a:off x="4720200" y="1526700"/>
            <a:ext cx="41304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Dominant Portion of the code.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63" y="108350"/>
            <a:ext cx="811507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