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f069b8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f069b8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069b881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069b881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f069b881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f069b881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f069b881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f069b881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f069b881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f069b881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f069b881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f069b881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407125" y="828500"/>
            <a:ext cx="57966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/>
              <a:t>TSP Augmentation</a:t>
            </a:r>
            <a:endParaRPr sz="5350"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766250" y="25717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Hennessy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00" y="828500"/>
            <a:ext cx="3241100" cy="32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Minimum Spanning Tree (MST)</a:t>
            </a:r>
            <a:endParaRPr/>
          </a:p>
        </p:txBody>
      </p:sp>
      <p:sp>
        <p:nvSpPr>
          <p:cNvPr id="226" name="Google Shape;226;p3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936600" y="958800"/>
            <a:ext cx="7270800" cy="32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5413125" y="1870963"/>
            <a:ext cx="1354801" cy="1401525"/>
            <a:chOff x="5343225" y="2551913"/>
            <a:chExt cx="1354801" cy="1401525"/>
          </a:xfrm>
        </p:grpSpPr>
        <p:sp>
          <p:nvSpPr>
            <p:cNvPr id="229" name="Google Shape;229;p33"/>
            <p:cNvSpPr/>
            <p:nvPr/>
          </p:nvSpPr>
          <p:spPr>
            <a:xfrm>
              <a:off x="5343225" y="2567363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5343225" y="3630184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6379126" y="3078942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32" name="Google Shape;232;p33"/>
            <p:cNvCxnSpPr>
              <a:stCxn id="229" idx="5"/>
              <a:endCxn id="231" idx="2"/>
            </p:cNvCxnSpPr>
            <p:nvPr/>
          </p:nvCxnSpPr>
          <p:spPr>
            <a:xfrm>
              <a:off x="5615423" y="2830086"/>
              <a:ext cx="763800" cy="40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33"/>
            <p:cNvCxnSpPr>
              <a:stCxn id="231" idx="3"/>
              <a:endCxn id="230" idx="7"/>
            </p:cNvCxnSpPr>
            <p:nvPr/>
          </p:nvCxnSpPr>
          <p:spPr>
            <a:xfrm flipH="1">
              <a:off x="5615528" y="3341666"/>
              <a:ext cx="810300" cy="33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33"/>
            <p:cNvSpPr txBox="1"/>
            <p:nvPr/>
          </p:nvSpPr>
          <p:spPr>
            <a:xfrm>
              <a:off x="5343225" y="2551913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5" name="Google Shape;235;p33"/>
            <p:cNvSpPr txBox="1"/>
            <p:nvPr/>
          </p:nvSpPr>
          <p:spPr>
            <a:xfrm>
              <a:off x="5343225" y="3614738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6" name="Google Shape;236;p33"/>
            <p:cNvSpPr txBox="1"/>
            <p:nvPr/>
          </p:nvSpPr>
          <p:spPr>
            <a:xfrm>
              <a:off x="6379125" y="3063488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37" name="Google Shape;237;p33"/>
          <p:cNvGrpSpPr/>
          <p:nvPr/>
        </p:nvGrpSpPr>
        <p:grpSpPr>
          <a:xfrm>
            <a:off x="1970125" y="1870975"/>
            <a:ext cx="1354801" cy="1401525"/>
            <a:chOff x="8821450" y="2571750"/>
            <a:chExt cx="1354801" cy="1401525"/>
          </a:xfrm>
        </p:grpSpPr>
        <p:sp>
          <p:nvSpPr>
            <p:cNvPr id="238" name="Google Shape;238;p33"/>
            <p:cNvSpPr/>
            <p:nvPr/>
          </p:nvSpPr>
          <p:spPr>
            <a:xfrm>
              <a:off x="8821450" y="2587200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8821450" y="3650022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9857351" y="3098779"/>
              <a:ext cx="318900" cy="30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41" name="Google Shape;241;p33"/>
            <p:cNvCxnSpPr>
              <a:stCxn id="238" idx="5"/>
              <a:endCxn id="240" idx="2"/>
            </p:cNvCxnSpPr>
            <p:nvPr/>
          </p:nvCxnSpPr>
          <p:spPr>
            <a:xfrm>
              <a:off x="9093648" y="2849924"/>
              <a:ext cx="763800" cy="40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33"/>
            <p:cNvCxnSpPr>
              <a:stCxn id="240" idx="3"/>
              <a:endCxn id="239" idx="7"/>
            </p:cNvCxnSpPr>
            <p:nvPr/>
          </p:nvCxnSpPr>
          <p:spPr>
            <a:xfrm flipH="1">
              <a:off x="9093753" y="3361503"/>
              <a:ext cx="810300" cy="33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33"/>
            <p:cNvCxnSpPr>
              <a:stCxn id="238" idx="4"/>
              <a:endCxn id="239" idx="0"/>
            </p:cNvCxnSpPr>
            <p:nvPr/>
          </p:nvCxnSpPr>
          <p:spPr>
            <a:xfrm>
              <a:off x="8980900" y="2895000"/>
              <a:ext cx="0" cy="75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33"/>
            <p:cNvSpPr txBox="1"/>
            <p:nvPr/>
          </p:nvSpPr>
          <p:spPr>
            <a:xfrm>
              <a:off x="8821450" y="2571750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8821450" y="3634575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6" name="Google Shape;246;p33"/>
            <p:cNvSpPr txBox="1"/>
            <p:nvPr/>
          </p:nvSpPr>
          <p:spPr>
            <a:xfrm>
              <a:off x="9857350" y="3083325"/>
              <a:ext cx="31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47" name="Google Shape;247;p33"/>
          <p:cNvSpPr txBox="1"/>
          <p:nvPr/>
        </p:nvSpPr>
        <p:spPr>
          <a:xfrm>
            <a:off x="2537900" y="1989700"/>
            <a:ext cx="269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580425" y="2861175"/>
            <a:ext cx="269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738925" y="2446950"/>
            <a:ext cx="318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10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6036075" y="2062200"/>
            <a:ext cx="269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6036075" y="2861175"/>
            <a:ext cx="269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1449275" y="1120800"/>
            <a:ext cx="6062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Minimum Spanning Tree of a weighted, undirected graph</a:t>
            </a:r>
            <a:endParaRPr sz="13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3748000" y="2571738"/>
            <a:ext cx="13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subTitle"/>
          </p:nvPr>
        </p:nvSpPr>
        <p:spPr>
          <a:xfrm>
            <a:off x="975300" y="345900"/>
            <a:ext cx="71934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Estimating a Lower Bound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587100" y="1180725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MST as Lower Bound for TSP: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MST connects all vertices with the minimum cost and no cycles, while the TSP requires additional constraints like visiting each vertex once and returning to the start.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TSP Cost ≥ MST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TSP cost is at least as large as the MST cost because it must form a Hamiltonian cycle, which adds extra cost.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Approximation of TSP Return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Adding the least cost edge not in the MST approximates the additional cost of returning to the starting point in the TSP.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Augment Runtime</a:t>
            </a:r>
            <a:endParaRPr/>
          </a:p>
        </p:txBody>
      </p:sp>
      <p:sp>
        <p:nvSpPr>
          <p:cNvPr id="266" name="Google Shape;266;p3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600350" y="891100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Characteristics: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V: Number of vertices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E: Number of edges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Steps and Complexities: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Calculate MST using Prim's Algorithm: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 ⁡V)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 MST edges: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 lightest non-MST edge: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Insight: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Prim's Algorithm dominates the runtime,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making the overall complexity:</a:t>
            </a: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log⁡ V)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is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polynomial time computable.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count, rounded to whole numbers</a:t>
            </a:r>
            <a:endParaRPr sz="1200"/>
          </a:p>
        </p:txBody>
      </p:sp>
      <p:sp>
        <p:nvSpPr>
          <p:cNvPr id="274" name="Google Shape;274;p36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75" name="Google Shape;275;p3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76" name="Google Shape;276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00" y="1143438"/>
            <a:ext cx="4616024" cy="285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82" name="Google Shape;282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Exact Solution runtime &gt; </a:t>
            </a:r>
            <a:r>
              <a:rPr lang="en" sz="1200"/>
              <a:t>12 hrs</a:t>
            </a:r>
            <a:r>
              <a:rPr lang="en" sz="1200"/>
              <a:t> at 15 nodes *Estimation*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5" name="Google Shape;285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0" y="1052750"/>
            <a:ext cx="4677149" cy="28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