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roxima Nova"/>
      <p:regular r:id="rId11"/>
      <p:bold r:id="rId12"/>
      <p:italic r:id="rId13"/>
      <p:boldItalic r:id="rId14"/>
    </p:embeddedFont>
    <p:embeddedFont>
      <p:font typeface="Alfa Slab One"/>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regular.fntdata"/><Relationship Id="rId10" Type="http://schemas.openxmlformats.org/officeDocument/2006/relationships/slide" Target="slides/slide5.xml"/><Relationship Id="rId13" Type="http://schemas.openxmlformats.org/officeDocument/2006/relationships/font" Target="fonts/ProximaNova-italic.fntdata"/><Relationship Id="rId12"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lfaSlabOne-regular.fntdata"/><Relationship Id="rId14"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1c24bc092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1c24bc092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c24bc092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c24bc092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c24bc092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c24bc092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Plots that illustrate the run-time (wall clock) performance of your exact solution versus the approximation solution on your test cases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c24bc092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c24bc092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plots that compare the result/solution of your exact solution versus the approximation on your test cases. This is where you show the value achieved by both and see how well your approximation did versus the optimal solution.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chemeClr val="accent4"/>
                </a:solidFill>
                <a:latin typeface="Proxima Nova"/>
                <a:ea typeface="Proxima Nova"/>
                <a:cs typeface="Proxima Nova"/>
                <a:sym typeface="Proxima Nova"/>
              </a:rPr>
              <a:t>CS412 TSP Project</a:t>
            </a:r>
            <a:endParaRPr b="1">
              <a:solidFill>
                <a:schemeClr val="accent4"/>
              </a:solidFill>
              <a:latin typeface="Proxima Nova"/>
              <a:ea typeface="Proxima Nova"/>
              <a:cs typeface="Proxima Nova"/>
              <a:sym typeface="Proxima Nova"/>
            </a:endParaRPr>
          </a:p>
        </p:txBody>
      </p:sp>
      <p:sp>
        <p:nvSpPr>
          <p:cNvPr id="57" name="Google Shape;57;p13"/>
          <p:cNvSpPr txBox="1"/>
          <p:nvPr>
            <p:ph idx="1" type="subTitle"/>
          </p:nvPr>
        </p:nvSpPr>
        <p:spPr>
          <a:xfrm>
            <a:off x="311700" y="3165826"/>
            <a:ext cx="8520600" cy="934800"/>
          </a:xfrm>
          <a:prstGeom prst="rect">
            <a:avLst/>
          </a:prstGeom>
        </p:spPr>
        <p:txBody>
          <a:bodyPr anchorCtr="0" anchor="t" bIns="91425" lIns="91425" spcFirstLastPara="1" rIns="91425" wrap="square" tIns="91425">
            <a:normAutofit fontScale="85000" lnSpcReduction="10000"/>
          </a:bodyPr>
          <a:lstStyle/>
          <a:p>
            <a:pPr indent="0" lvl="0" marL="0" rtl="0" algn="ctr">
              <a:lnSpc>
                <a:spcPct val="150000"/>
              </a:lnSpc>
              <a:spcBef>
                <a:spcPts val="0"/>
              </a:spcBef>
              <a:spcAft>
                <a:spcPts val="0"/>
              </a:spcAft>
              <a:buNone/>
            </a:pPr>
            <a:r>
              <a:rPr lang="en"/>
              <a:t>Parts C &amp; D</a:t>
            </a:r>
            <a:br>
              <a:rPr lang="en"/>
            </a:br>
            <a:r>
              <a:rPr i="1" lang="en"/>
              <a:t>Thomas Brickhouse</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4"/>
                </a:solidFill>
                <a:latin typeface="Proxima Nova"/>
                <a:ea typeface="Proxima Nova"/>
                <a:cs typeface="Proxima Nova"/>
                <a:sym typeface="Proxima Nova"/>
              </a:rPr>
              <a:t>Pseudocode &amp; Strategy Discussion</a:t>
            </a:r>
            <a:endParaRPr b="1">
              <a:solidFill>
                <a:schemeClr val="accent4"/>
              </a:solidFill>
              <a:latin typeface="Proxima Nova"/>
              <a:ea typeface="Proxima Nova"/>
              <a:cs typeface="Proxima Nova"/>
              <a:sym typeface="Proxima Nova"/>
            </a:endParaRPr>
          </a:p>
        </p:txBody>
      </p:sp>
      <p:sp>
        <p:nvSpPr>
          <p:cNvPr id="63" name="Google Shape;63;p14"/>
          <p:cNvSpPr txBox="1"/>
          <p:nvPr>
            <p:ph idx="1" type="body"/>
          </p:nvPr>
        </p:nvSpPr>
        <p:spPr>
          <a:xfrm>
            <a:off x="235500" y="1752150"/>
            <a:ext cx="4780800" cy="262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Randomly choose a node to start at</a:t>
            </a:r>
            <a:br>
              <a:rPr lang="en"/>
            </a:br>
            <a:endParaRPr sz="600"/>
          </a:p>
          <a:p>
            <a:pPr indent="-342900" lvl="0" marL="457200" rtl="0" algn="l">
              <a:spcBef>
                <a:spcPts val="0"/>
              </a:spcBef>
              <a:spcAft>
                <a:spcPts val="0"/>
              </a:spcAft>
              <a:buSzPts val="1800"/>
              <a:buAutoNum type="arabicPeriod"/>
            </a:pPr>
            <a:r>
              <a:rPr lang="en"/>
              <a:t>Perform a greedy traversal of the graph</a:t>
            </a:r>
            <a:br>
              <a:rPr lang="en"/>
            </a:br>
            <a:endParaRPr sz="600"/>
          </a:p>
          <a:p>
            <a:pPr indent="-342900" lvl="0" marL="457200" rtl="0" algn="l">
              <a:lnSpc>
                <a:spcPct val="100000"/>
              </a:lnSpc>
              <a:spcBef>
                <a:spcPts val="0"/>
              </a:spcBef>
              <a:spcAft>
                <a:spcPts val="0"/>
              </a:spcAft>
              <a:buSzPts val="1800"/>
              <a:buAutoNum type="arabicPeriod"/>
            </a:pPr>
            <a:r>
              <a:rPr lang="en"/>
              <a:t>If the cost of the path is the lowest seen, </a:t>
            </a:r>
            <a:br>
              <a:rPr lang="en"/>
            </a:br>
            <a:r>
              <a:rPr lang="en"/>
              <a:t>store it as he new </a:t>
            </a:r>
            <a:r>
              <a:rPr lang="en"/>
              <a:t>optimal</a:t>
            </a:r>
            <a:r>
              <a:rPr lang="en"/>
              <a:t> path</a:t>
            </a:r>
            <a:br>
              <a:rPr lang="en"/>
            </a:br>
            <a:endParaRPr sz="600"/>
          </a:p>
          <a:p>
            <a:pPr indent="-342900" lvl="0" marL="457200" rtl="0" algn="l">
              <a:spcBef>
                <a:spcPts val="0"/>
              </a:spcBef>
              <a:spcAft>
                <a:spcPts val="0"/>
              </a:spcAft>
              <a:buSzPts val="1800"/>
              <a:buAutoNum type="arabicPeriod"/>
            </a:pPr>
            <a:r>
              <a:rPr lang="en"/>
              <a:t>Repeat until time runs out</a:t>
            </a:r>
            <a:endParaRPr/>
          </a:p>
        </p:txBody>
      </p:sp>
      <p:sp>
        <p:nvSpPr>
          <p:cNvPr id="64" name="Google Shape;64;p14"/>
          <p:cNvSpPr txBox="1"/>
          <p:nvPr/>
        </p:nvSpPr>
        <p:spPr>
          <a:xfrm>
            <a:off x="5141275" y="1111050"/>
            <a:ext cx="3638400" cy="3261900"/>
          </a:xfrm>
          <a:prstGeom prst="rect">
            <a:avLst/>
          </a:prstGeom>
          <a:no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Proxima Nova"/>
                <a:ea typeface="Proxima Nova"/>
                <a:cs typeface="Proxima Nova"/>
                <a:sym typeface="Proxima Nova"/>
              </a:rPr>
              <a:t>one_tsp(graph):</a:t>
            </a:r>
            <a:endParaRPr sz="15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600">
                <a:solidFill>
                  <a:schemeClr val="dk2"/>
                </a:solidFill>
                <a:latin typeface="Proxima Nova"/>
                <a:ea typeface="Proxima Nova"/>
                <a:cs typeface="Proxima Nova"/>
                <a:sym typeface="Proxima Nova"/>
              </a:rPr>
              <a:t>	</a:t>
            </a:r>
            <a:r>
              <a:rPr lang="en">
                <a:solidFill>
                  <a:schemeClr val="dk2"/>
                </a:solidFill>
                <a:latin typeface="Proxima Nova"/>
                <a:ea typeface="Proxima Nova"/>
                <a:cs typeface="Proxima Nova"/>
                <a:sym typeface="Proxima Nova"/>
              </a:rPr>
              <a:t>Randomly choose a starting node</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2"/>
                </a:solidFill>
                <a:latin typeface="Proxima Nova"/>
                <a:ea typeface="Proxima Nova"/>
                <a:cs typeface="Proxima Nova"/>
                <a:sym typeface="Proxima Nova"/>
              </a:rPr>
              <a:t>	While there are unvisited nodes</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2"/>
                </a:solidFill>
                <a:latin typeface="Proxima Nova"/>
                <a:ea typeface="Proxima Nova"/>
                <a:cs typeface="Proxima Nova"/>
                <a:sym typeface="Proxima Nova"/>
              </a:rPr>
              <a:t>		Find the closest node</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2"/>
                </a:solidFill>
                <a:latin typeface="Proxima Nova"/>
                <a:ea typeface="Proxima Nova"/>
                <a:cs typeface="Proxima Nova"/>
                <a:sym typeface="Proxima Nova"/>
              </a:rPr>
              <a:t>		Update current path and cost</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2"/>
                </a:solidFill>
                <a:latin typeface="Proxima Nova"/>
                <a:ea typeface="Proxima Nova"/>
                <a:cs typeface="Proxima Nova"/>
                <a:sym typeface="Proxima Nova"/>
              </a:rPr>
              <a:t>	Return current path and cost</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500">
                <a:solidFill>
                  <a:schemeClr val="dk2"/>
                </a:solidFill>
                <a:latin typeface="Proxima Nova"/>
                <a:ea typeface="Proxima Nova"/>
                <a:cs typeface="Proxima Nova"/>
                <a:sym typeface="Proxima Nova"/>
              </a:rPr>
              <a:t>tsp_approx(graph):</a:t>
            </a:r>
            <a:endParaRPr sz="15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600">
                <a:solidFill>
                  <a:schemeClr val="dk2"/>
                </a:solidFill>
                <a:latin typeface="Proxima Nova"/>
                <a:ea typeface="Proxima Nova"/>
                <a:cs typeface="Proxima Nova"/>
                <a:sym typeface="Proxima Nova"/>
              </a:rPr>
              <a:t>	</a:t>
            </a:r>
            <a:r>
              <a:rPr lang="en">
                <a:solidFill>
                  <a:schemeClr val="dk2"/>
                </a:solidFill>
                <a:latin typeface="Proxima Nova"/>
                <a:ea typeface="Proxima Nova"/>
                <a:cs typeface="Proxima Nova"/>
                <a:sym typeface="Proxima Nova"/>
              </a:rPr>
              <a:t>While time &lt; total time</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2"/>
                </a:solidFill>
                <a:latin typeface="Proxima Nova"/>
                <a:ea typeface="Proxima Nova"/>
                <a:cs typeface="Proxima Nova"/>
                <a:sym typeface="Proxima Nova"/>
              </a:rPr>
              <a:t>		Call one_tsp(graph)</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2"/>
                </a:solidFill>
                <a:latin typeface="Proxima Nova"/>
                <a:ea typeface="Proxima Nova"/>
                <a:cs typeface="Proxima Nova"/>
                <a:sym typeface="Proxima Nova"/>
              </a:rPr>
              <a:t>		If current_cost &lt; best_cost</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2"/>
                </a:solidFill>
                <a:latin typeface="Proxima Nova"/>
                <a:ea typeface="Proxima Nova"/>
                <a:cs typeface="Proxima Nova"/>
                <a:sym typeface="Proxima Nova"/>
              </a:rPr>
              <a:t>			Update best path and cost</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300">
                <a:solidFill>
                  <a:schemeClr val="dk2"/>
                </a:solidFill>
                <a:latin typeface="Proxima Nova"/>
                <a:ea typeface="Proxima Nova"/>
                <a:cs typeface="Proxima Nova"/>
                <a:sym typeface="Proxima Nova"/>
              </a:rPr>
              <a:t>			</a:t>
            </a:r>
            <a:endParaRPr sz="1300">
              <a:solidFill>
                <a:schemeClr val="dk2"/>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4"/>
                </a:solidFill>
                <a:latin typeface="Proxima Nova"/>
                <a:ea typeface="Proxima Nova"/>
                <a:cs typeface="Proxima Nova"/>
                <a:sym typeface="Proxima Nova"/>
              </a:rPr>
              <a:t>Analytical Runtime Analysis</a:t>
            </a:r>
            <a:endParaRPr b="1">
              <a:solidFill>
                <a:schemeClr val="accent4"/>
              </a:solidFill>
              <a:latin typeface="Proxima Nova"/>
              <a:ea typeface="Proxima Nova"/>
              <a:cs typeface="Proxima Nova"/>
              <a:sym typeface="Proxima Nova"/>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analytical runtime of my </a:t>
            </a:r>
            <a:r>
              <a:rPr lang="en"/>
              <a:t>approximate</a:t>
            </a:r>
            <a:r>
              <a:rPr lang="en"/>
              <a:t> TSP solution is</a:t>
            </a:r>
            <a:r>
              <a:rPr lang="en"/>
              <a:t> </a:t>
            </a:r>
            <a:r>
              <a:rPr b="1" lang="en">
                <a:latin typeface="Times New Roman"/>
                <a:ea typeface="Times New Roman"/>
                <a:cs typeface="Times New Roman"/>
                <a:sym typeface="Times New Roman"/>
              </a:rPr>
              <a:t>Ο(</a:t>
            </a:r>
            <a:r>
              <a:rPr b="1" lang="en">
                <a:latin typeface="Times New Roman"/>
                <a:ea typeface="Times New Roman"/>
                <a:cs typeface="Times New Roman"/>
                <a:sym typeface="Times New Roman"/>
              </a:rPr>
              <a:t>𝑘 •  V²)</a:t>
            </a:r>
            <a:endParaRPr b="1">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function one_tsp(graph) has a runtime of </a:t>
            </a:r>
            <a:r>
              <a:rPr b="1" lang="en">
                <a:latin typeface="Times New Roman"/>
                <a:ea typeface="Times New Roman"/>
                <a:cs typeface="Times New Roman"/>
                <a:sym typeface="Times New Roman"/>
              </a:rPr>
              <a:t>Ο(V²)</a:t>
            </a:r>
            <a:endParaRPr b="1">
              <a:latin typeface="Times New Roman"/>
              <a:ea typeface="Times New Roman"/>
              <a:cs typeface="Times New Roman"/>
              <a:sym typeface="Times New Roman"/>
            </a:endParaRPr>
          </a:p>
          <a:p>
            <a:pPr indent="0" lvl="0" marL="0" rtl="0" algn="l">
              <a:spcBef>
                <a:spcPts val="1200"/>
              </a:spcBef>
              <a:spcAft>
                <a:spcPts val="0"/>
              </a:spcAft>
              <a:buNone/>
            </a:pPr>
            <a:r>
              <a:t/>
            </a:r>
            <a:endParaRPr b="1">
              <a:latin typeface="Times New Roman"/>
              <a:ea typeface="Times New Roman"/>
              <a:cs typeface="Times New Roman"/>
              <a:sym typeface="Times New Roman"/>
            </a:endParaRPr>
          </a:p>
          <a:p>
            <a:pPr indent="0" lvl="0" marL="0" rtl="0" algn="l">
              <a:spcBef>
                <a:spcPts val="1200"/>
              </a:spcBef>
              <a:spcAft>
                <a:spcPts val="0"/>
              </a:spcAft>
              <a:buNone/>
            </a:pPr>
            <a:r>
              <a:rPr lang="en"/>
              <a:t>The function tsp_approx(graph) makes a call to one_tsp(graph), </a:t>
            </a:r>
            <a:r>
              <a:rPr b="1" lang="en">
                <a:latin typeface="Times New Roman"/>
                <a:ea typeface="Times New Roman"/>
                <a:cs typeface="Times New Roman"/>
                <a:sym typeface="Times New Roman"/>
              </a:rPr>
              <a:t>𝑘 </a:t>
            </a:r>
            <a:r>
              <a:rPr lang="en"/>
              <a:t>times, where </a:t>
            </a:r>
            <a:r>
              <a:rPr b="1" lang="en">
                <a:latin typeface="Times New Roman"/>
                <a:ea typeface="Times New Roman"/>
                <a:cs typeface="Times New Roman"/>
                <a:sym typeface="Times New Roman"/>
              </a:rPr>
              <a:t>𝑘 </a:t>
            </a:r>
            <a:r>
              <a:rPr lang="en"/>
              <a:t>is the total number of runs that fit into a given timeout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4"/>
                </a:solidFill>
                <a:latin typeface="Proxima Nova"/>
                <a:ea typeface="Proxima Nova"/>
                <a:cs typeface="Proxima Nova"/>
                <a:sym typeface="Proxima Nova"/>
              </a:rPr>
              <a:t>Performance Comparison</a:t>
            </a:r>
            <a:endParaRPr b="1">
              <a:solidFill>
                <a:schemeClr val="accent4"/>
              </a:solidFill>
              <a:latin typeface="Proxima Nova"/>
              <a:ea typeface="Proxima Nova"/>
              <a:cs typeface="Proxima Nova"/>
              <a:sym typeface="Proxima Nova"/>
            </a:endParaRPr>
          </a:p>
        </p:txBody>
      </p:sp>
      <p:pic>
        <p:nvPicPr>
          <p:cNvPr id="76" name="Google Shape;76;p16"/>
          <p:cNvPicPr preferRelativeResize="0"/>
          <p:nvPr/>
        </p:nvPicPr>
        <p:blipFill rotWithShape="1">
          <a:blip r:embed="rId3">
            <a:alphaModFix/>
          </a:blip>
          <a:srcRect b="9359" l="4474" r="5855" t="6776"/>
          <a:stretch/>
        </p:blipFill>
        <p:spPr>
          <a:xfrm>
            <a:off x="1823775" y="712925"/>
            <a:ext cx="5496474" cy="3854951"/>
          </a:xfrm>
          <a:prstGeom prst="rect">
            <a:avLst/>
          </a:prstGeom>
          <a:noFill/>
          <a:ln>
            <a:noFill/>
          </a:ln>
        </p:spPr>
      </p:pic>
      <p:sp>
        <p:nvSpPr>
          <p:cNvPr id="77" name="Google Shape;77;p16"/>
          <p:cNvSpPr txBox="1"/>
          <p:nvPr/>
        </p:nvSpPr>
        <p:spPr>
          <a:xfrm>
            <a:off x="2394825" y="4437825"/>
            <a:ext cx="5017800" cy="50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666666"/>
                </a:solidFill>
                <a:latin typeface="Proxima Nova"/>
                <a:ea typeface="Proxima Nova"/>
                <a:cs typeface="Proxima Nova"/>
                <a:sym typeface="Proxima Nova"/>
              </a:rPr>
              <a:t>3	 8	10	  12	  15	   18 	   20	   100      500</a:t>
            </a:r>
            <a:r>
              <a:rPr lang="en" sz="1200">
                <a:solidFill>
                  <a:srgbClr val="666666"/>
                </a:solidFill>
                <a:latin typeface="Proxima Nova"/>
                <a:ea typeface="Proxima Nova"/>
                <a:cs typeface="Proxima Nova"/>
                <a:sym typeface="Proxima Nova"/>
              </a:rPr>
              <a:t>      </a:t>
            </a:r>
            <a:r>
              <a:rPr lang="en" sz="1200">
                <a:solidFill>
                  <a:srgbClr val="666666"/>
                </a:solidFill>
                <a:latin typeface="Proxima Nova"/>
                <a:ea typeface="Proxima Nova"/>
                <a:cs typeface="Proxima Nova"/>
                <a:sym typeface="Proxima Nova"/>
              </a:rPr>
              <a:t>1000</a:t>
            </a:r>
            <a:endParaRPr sz="1200">
              <a:solidFill>
                <a:srgbClr val="666666"/>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b="1" lang="en" sz="1200">
                <a:solidFill>
                  <a:srgbClr val="666666"/>
                </a:solidFill>
                <a:latin typeface="Proxima Nova"/>
                <a:ea typeface="Proxima Nova"/>
                <a:cs typeface="Proxima Nova"/>
                <a:sym typeface="Proxima Nova"/>
              </a:rPr>
              <a:t>Number of vertices in the graph </a:t>
            </a:r>
            <a:endParaRPr b="1" sz="1200">
              <a:solidFill>
                <a:srgbClr val="666666"/>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4"/>
                </a:solidFill>
                <a:latin typeface="Proxima Nova"/>
                <a:ea typeface="Proxima Nova"/>
                <a:cs typeface="Proxima Nova"/>
                <a:sym typeface="Proxima Nova"/>
              </a:rPr>
              <a:t>Result Comparison</a:t>
            </a:r>
            <a:endParaRPr b="1">
              <a:solidFill>
                <a:schemeClr val="accent4"/>
              </a:solidFill>
              <a:latin typeface="Proxima Nova"/>
              <a:ea typeface="Proxima Nova"/>
              <a:cs typeface="Proxima Nova"/>
              <a:sym typeface="Proxima Nova"/>
            </a:endParaRPr>
          </a:p>
        </p:txBody>
      </p:sp>
      <p:pic>
        <p:nvPicPr>
          <p:cNvPr id="83" name="Google Shape;83;p17"/>
          <p:cNvPicPr preferRelativeResize="0"/>
          <p:nvPr/>
        </p:nvPicPr>
        <p:blipFill rotWithShape="1">
          <a:blip r:embed="rId3">
            <a:alphaModFix/>
          </a:blip>
          <a:srcRect b="9768" l="3391" r="7131" t="9095"/>
          <a:stretch/>
        </p:blipFill>
        <p:spPr>
          <a:xfrm>
            <a:off x="1721513" y="712925"/>
            <a:ext cx="5700976" cy="3877301"/>
          </a:xfrm>
          <a:prstGeom prst="rect">
            <a:avLst/>
          </a:prstGeom>
          <a:noFill/>
          <a:ln>
            <a:noFill/>
          </a:ln>
        </p:spPr>
      </p:pic>
      <p:sp>
        <p:nvSpPr>
          <p:cNvPr id="84" name="Google Shape;84;p17"/>
          <p:cNvSpPr txBox="1"/>
          <p:nvPr/>
        </p:nvSpPr>
        <p:spPr>
          <a:xfrm>
            <a:off x="2352438" y="4514025"/>
            <a:ext cx="5017800" cy="50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666666"/>
                </a:solidFill>
                <a:latin typeface="Proxima Nova"/>
                <a:ea typeface="Proxima Nova"/>
                <a:cs typeface="Proxima Nova"/>
                <a:sym typeface="Proxima Nova"/>
              </a:rPr>
              <a:t> 3	  8	  10	    12	     15	     18 	      20	       100      500      1000</a:t>
            </a:r>
            <a:endParaRPr sz="1200">
              <a:solidFill>
                <a:srgbClr val="666666"/>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b="1" lang="en" sz="1200">
                <a:solidFill>
                  <a:srgbClr val="666666"/>
                </a:solidFill>
                <a:latin typeface="Proxima Nova"/>
                <a:ea typeface="Proxima Nova"/>
                <a:cs typeface="Proxima Nova"/>
                <a:sym typeface="Proxima Nova"/>
              </a:rPr>
              <a:t>Number of </a:t>
            </a:r>
            <a:r>
              <a:rPr b="1" lang="en" sz="1200">
                <a:solidFill>
                  <a:srgbClr val="666666"/>
                </a:solidFill>
                <a:latin typeface="Proxima Nova"/>
                <a:ea typeface="Proxima Nova"/>
                <a:cs typeface="Proxima Nova"/>
                <a:sym typeface="Proxima Nova"/>
              </a:rPr>
              <a:t>vertices</a:t>
            </a:r>
            <a:r>
              <a:rPr b="1" lang="en" sz="1200">
                <a:solidFill>
                  <a:srgbClr val="666666"/>
                </a:solidFill>
                <a:latin typeface="Proxima Nova"/>
                <a:ea typeface="Proxima Nova"/>
                <a:cs typeface="Proxima Nova"/>
                <a:sym typeface="Proxima Nova"/>
              </a:rPr>
              <a:t> in the graph</a:t>
            </a:r>
            <a:r>
              <a:rPr b="1" lang="en" sz="1200">
                <a:solidFill>
                  <a:srgbClr val="666666"/>
                </a:solidFill>
                <a:latin typeface="Proxima Nova"/>
                <a:ea typeface="Proxima Nova"/>
                <a:cs typeface="Proxima Nova"/>
                <a:sym typeface="Proxima Nova"/>
              </a:rPr>
              <a:t> </a:t>
            </a:r>
            <a:endParaRPr b="1" sz="1200">
              <a:solidFill>
                <a:srgbClr val="666666"/>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