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86" autoAdjust="0"/>
  </p:normalViewPr>
  <p:slideViewPr>
    <p:cSldViewPr snapToGrid="0">
      <p:cViewPr varScale="1">
        <p:scale>
          <a:sx n="72" d="100"/>
          <a:sy n="72" d="100"/>
        </p:scale>
        <p:origin x="78" y="312"/>
      </p:cViewPr>
      <p:guideLst/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73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1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93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97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5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8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2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2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8F66-37D8-4B46-9787-29CDABB9CDD7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549-8753-42BF-9D7E-16026BEF5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85390" y="2710068"/>
            <a:ext cx="1961322" cy="1212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/</a:t>
            </a:r>
            <a:r>
              <a:rPr lang="fr-FR" dirty="0" err="1" smtClean="0"/>
              <a:t>response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221355" y="2252869"/>
            <a:ext cx="1404731" cy="210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21355" y="4386468"/>
            <a:ext cx="1404731" cy="94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</a:t>
            </a:r>
            <a:r>
              <a:rPr lang="fr-FR" dirty="0" err="1" smtClean="0"/>
              <a:t>Backend</a:t>
            </a:r>
            <a:r>
              <a:rPr lang="fr-FR" dirty="0" smtClean="0"/>
              <a:t> »</a:t>
            </a:r>
          </a:p>
          <a:p>
            <a:pPr algn="ctr"/>
            <a:r>
              <a:rPr lang="fr-FR" dirty="0" smtClean="0"/>
              <a:t>Server code</a:t>
            </a:r>
          </a:p>
          <a:p>
            <a:pPr algn="ctr"/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4556" y="2743199"/>
            <a:ext cx="1245704" cy="16167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(browser)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6" idx="3"/>
            <a:endCxn id="4" idx="1"/>
          </p:cNvCxnSpPr>
          <p:nvPr/>
        </p:nvCxnSpPr>
        <p:spPr>
          <a:xfrm flipV="1">
            <a:off x="1590260" y="3306417"/>
            <a:ext cx="3631095" cy="2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590260" y="3551582"/>
            <a:ext cx="3631096" cy="2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547551" y="2994991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smtClean="0">
                <a:sym typeface="Wingdings" panose="05000000000000000000" pitchFamily="2" charset="2"/>
              </a:rPr>
              <a:t> html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44556" y="4393096"/>
            <a:ext cx="1245704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« </a:t>
            </a:r>
            <a:r>
              <a:rPr lang="fr-FR" sz="1600" dirty="0" err="1" smtClean="0"/>
              <a:t>Frontend</a:t>
            </a:r>
            <a:r>
              <a:rPr lang="fr-FR" sz="1600" dirty="0" smtClean="0"/>
              <a:t> »</a:t>
            </a:r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javascript</a:t>
            </a:r>
            <a:r>
              <a:rPr lang="fr-FR" sz="1600" dirty="0" smtClean="0"/>
              <a:t>)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590260" y="4041913"/>
            <a:ext cx="3631095" cy="18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1590260" y="4227443"/>
            <a:ext cx="3631094" cy="13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936435" y="416723"/>
            <a:ext cx="29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 Application (</a:t>
            </a:r>
            <a:r>
              <a:rPr lang="fr-FR" dirty="0" err="1" smtClean="0"/>
              <a:t>Ecosystem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4" name="Organigramme : Disque magnétique 23"/>
          <p:cNvSpPr/>
          <p:nvPr/>
        </p:nvSpPr>
        <p:spPr>
          <a:xfrm>
            <a:off x="7838127" y="4393096"/>
            <a:ext cx="1060174" cy="212697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DataBase</a:t>
            </a:r>
            <a:endParaRPr lang="fr-FR" dirty="0" smtClean="0"/>
          </a:p>
          <a:p>
            <a:pPr algn="ctr"/>
            <a:r>
              <a:rPr lang="fr-FR" dirty="0" err="1" smtClean="0"/>
              <a:t>Usually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R-DB</a:t>
            </a:r>
          </a:p>
          <a:p>
            <a:pPr algn="ctr"/>
            <a:r>
              <a:rPr lang="fr-FR" dirty="0" smtClean="0"/>
              <a:t>SQL-DB</a:t>
            </a:r>
            <a:endParaRPr lang="fr-FR" dirty="0"/>
          </a:p>
        </p:txBody>
      </p:sp>
      <p:cxnSp>
        <p:nvCxnSpPr>
          <p:cNvPr id="26" name="Connecteur en angle 25"/>
          <p:cNvCxnSpPr>
            <a:stCxn id="5" idx="2"/>
            <a:endCxn id="24" idx="2"/>
          </p:cNvCxnSpPr>
          <p:nvPr/>
        </p:nvCxnSpPr>
        <p:spPr>
          <a:xfrm rot="16200000" flipH="1">
            <a:off x="6816320" y="4434775"/>
            <a:ext cx="129209" cy="1914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594574" y="4837043"/>
            <a:ext cx="2120348" cy="144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9581322" y="4823791"/>
            <a:ext cx="2146852" cy="38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Contact (Table)</a:t>
            </a:r>
          </a:p>
        </p:txBody>
      </p:sp>
      <p:cxnSp>
        <p:nvCxnSpPr>
          <p:cNvPr id="32" name="Connecteur droit avec flèche 31"/>
          <p:cNvCxnSpPr>
            <a:stCxn id="24" idx="4"/>
          </p:cNvCxnSpPr>
          <p:nvPr/>
        </p:nvCxnSpPr>
        <p:spPr>
          <a:xfrm flipV="1">
            <a:off x="8898301" y="5453270"/>
            <a:ext cx="683021" cy="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isocèle 32"/>
          <p:cNvSpPr/>
          <p:nvPr/>
        </p:nvSpPr>
        <p:spPr>
          <a:xfrm>
            <a:off x="6811617" y="872121"/>
            <a:ext cx="2202907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Directory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8368214" y="991463"/>
            <a:ext cx="3840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1"/>
                </a:solidFill>
              </a:rPr>
              <a:t>Authentication</a:t>
            </a:r>
            <a:r>
              <a:rPr lang="fr-FR" dirty="0" smtClean="0">
                <a:solidFill>
                  <a:schemeClr val="accent1"/>
                </a:solidFill>
              </a:rPr>
              <a:t> /</a:t>
            </a:r>
            <a:r>
              <a:rPr lang="fr-FR" dirty="0" err="1" smtClean="0">
                <a:solidFill>
                  <a:schemeClr val="accent1"/>
                </a:solidFill>
              </a:rPr>
              <a:t>Authorization</a:t>
            </a:r>
            <a:r>
              <a:rPr lang="fr-FR" dirty="0" smtClean="0">
                <a:solidFill>
                  <a:schemeClr val="accent1"/>
                </a:solidFill>
              </a:rPr>
              <a:t> provider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LDAP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6" name="Connecteur droit avec flèche 35"/>
          <p:cNvCxnSpPr>
            <a:stCxn id="4" idx="3"/>
            <a:endCxn id="33" idx="3"/>
          </p:cNvCxnSpPr>
          <p:nvPr/>
        </p:nvCxnSpPr>
        <p:spPr>
          <a:xfrm flipV="1">
            <a:off x="6626086" y="2396121"/>
            <a:ext cx="1286985" cy="91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202550" y="548639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jdbc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204814" y="280701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ldap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0124661" y="1838737"/>
            <a:ext cx="1378226" cy="1669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Server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remote</a:t>
            </a:r>
            <a:r>
              <a:rPr lang="fr-FR" dirty="0" smtClean="0"/>
              <a:t> service)</a:t>
            </a:r>
          </a:p>
          <a:p>
            <a:pPr algn="ctr"/>
            <a:r>
              <a:rPr lang="fr-FR" dirty="0" smtClean="0"/>
              <a:t>Web Service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6626086" y="3176343"/>
            <a:ext cx="3498575" cy="62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845287" y="3120526"/>
            <a:ext cx="124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http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xml</a:t>
            </a:r>
            <a:endParaRPr lang="fr-FR" dirty="0" smtClean="0">
              <a:sym typeface="Wingdings" panose="05000000000000000000" pitchFamily="2" charset="2"/>
            </a:endParaRP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(soap)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80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 : Links </a:t>
            </a:r>
            <a:r>
              <a:rPr lang="fr-FR" dirty="0" err="1" smtClean="0"/>
              <a:t>between</a:t>
            </a:r>
            <a:r>
              <a:rPr lang="fr-FR" dirty="0" smtClean="0"/>
              <a:t> concepts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159525" y="2729948"/>
            <a:ext cx="3099351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719946" y="232086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159524" y="2327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Organigramme : Décision 16"/>
          <p:cNvSpPr/>
          <p:nvPr/>
        </p:nvSpPr>
        <p:spPr>
          <a:xfrm>
            <a:off x="6989411" y="2643808"/>
            <a:ext cx="265043" cy="16565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155103" y="3702947"/>
            <a:ext cx="3099351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ganigramme : Décision 24"/>
          <p:cNvSpPr/>
          <p:nvPr/>
        </p:nvSpPr>
        <p:spPr>
          <a:xfrm>
            <a:off x="6984989" y="3616807"/>
            <a:ext cx="265043" cy="1656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703443" y="1690688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cardinalities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3" idx="2"/>
          </p:cNvCxnSpPr>
          <p:nvPr/>
        </p:nvCxnSpPr>
        <p:spPr>
          <a:xfrm>
            <a:off x="3361508" y="2060020"/>
            <a:ext cx="793595" cy="26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3" idx="3"/>
            <a:endCxn id="14" idx="0"/>
          </p:cNvCxnSpPr>
          <p:nvPr/>
        </p:nvCxnSpPr>
        <p:spPr>
          <a:xfrm>
            <a:off x="4019573" y="1875354"/>
            <a:ext cx="2969838" cy="44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8507895" y="2993956"/>
            <a:ext cx="2211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Aggregation</a:t>
            </a:r>
            <a:r>
              <a:rPr lang="fr-FR" dirty="0" smtClean="0"/>
              <a:t> or HAS-A</a:t>
            </a:r>
          </a:p>
          <a:p>
            <a:r>
              <a:rPr lang="fr-FR" dirty="0" smtClean="0"/>
              <a:t>relation</a:t>
            </a:r>
            <a:endParaRPr lang="fr-FR" dirty="0"/>
          </a:p>
        </p:txBody>
      </p:sp>
      <p:sp>
        <p:nvSpPr>
          <p:cNvPr id="29" name="Accolade fermante 28"/>
          <p:cNvSpPr/>
          <p:nvPr/>
        </p:nvSpPr>
        <p:spPr>
          <a:xfrm>
            <a:off x="7606748" y="2829340"/>
            <a:ext cx="106017" cy="8537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2645891" y="2809461"/>
            <a:ext cx="1112414" cy="1844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63816" y="2458108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aggregation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91890" y="3893726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aggregation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2703443" y="3718622"/>
            <a:ext cx="1112414" cy="1844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Developper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: </a:t>
            </a:r>
            <a:r>
              <a:rPr lang="fr-FR" dirty="0" err="1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27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Java: 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&lt;country&gt;.&lt;</a:t>
            </a:r>
            <a:r>
              <a:rPr lang="fr-FR" dirty="0" err="1" smtClean="0"/>
              <a:t>companyName</a:t>
            </a:r>
            <a:r>
              <a:rPr lang="fr-FR" dirty="0" smtClean="0"/>
              <a:t>&gt;.&lt;</a:t>
            </a:r>
            <a:r>
              <a:rPr lang="fr-FR" dirty="0" err="1" smtClean="0"/>
              <a:t>projectName</a:t>
            </a:r>
            <a:r>
              <a:rPr lang="fr-FR" dirty="0" smtClean="0"/>
              <a:t>&gt;.&lt;</a:t>
            </a:r>
            <a:r>
              <a:rPr lang="fr-FR" dirty="0" err="1" smtClean="0"/>
              <a:t>feature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Ex: </a:t>
            </a:r>
            <a:r>
              <a:rPr lang="fr-FR" dirty="0" err="1" smtClean="0"/>
              <a:t>fr.tbr.addressbook.datamodel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advantages</a:t>
            </a:r>
            <a:endParaRPr lang="fr-FR" dirty="0" smtClean="0"/>
          </a:p>
          <a:p>
            <a:pPr lvl="1"/>
            <a:r>
              <a:rPr lang="fr-FR" dirty="0" smtClean="0"/>
              <a:t>Unique </a:t>
            </a:r>
            <a:r>
              <a:rPr lang="fr-FR" dirty="0" err="1" smtClean="0"/>
              <a:t>name</a:t>
            </a:r>
            <a:r>
              <a:rPr lang="fr-FR" dirty="0" smtClean="0"/>
              <a:t> for classes</a:t>
            </a:r>
          </a:p>
          <a:p>
            <a:pPr lvl="1"/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organization</a:t>
            </a:r>
            <a:r>
              <a:rPr lang="fr-FR" dirty="0" smtClean="0"/>
              <a:t> for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130213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Control Management (</a:t>
            </a:r>
            <a:r>
              <a:rPr lang="fr-FR" dirty="0" err="1" smtClean="0"/>
              <a:t>Centralized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7368208" y="2014331"/>
            <a:ext cx="1510748" cy="1987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SCM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sv</a:t>
            </a:r>
            <a:r>
              <a:rPr lang="fr-FR" dirty="0" err="1"/>
              <a:t>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62052" y="2305878"/>
            <a:ext cx="147099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882809" y="2921068"/>
            <a:ext cx="147099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 2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749287" y="2014331"/>
            <a:ext cx="1444487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 1</a:t>
            </a:r>
          </a:p>
        </p:txBody>
      </p:sp>
      <p:sp>
        <p:nvSpPr>
          <p:cNvPr id="9" name="Ellipse 8"/>
          <p:cNvSpPr/>
          <p:nvPr/>
        </p:nvSpPr>
        <p:spPr>
          <a:xfrm>
            <a:off x="1749287" y="3292129"/>
            <a:ext cx="1444487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 2</a:t>
            </a:r>
          </a:p>
        </p:txBody>
      </p:sp>
      <p:cxnSp>
        <p:nvCxnSpPr>
          <p:cNvPr id="11" name="Connecteur droit avec flèche 10"/>
          <p:cNvCxnSpPr>
            <a:stCxn id="9" idx="6"/>
            <a:endCxn id="4" idx="2"/>
          </p:cNvCxnSpPr>
          <p:nvPr/>
        </p:nvCxnSpPr>
        <p:spPr>
          <a:xfrm flipV="1">
            <a:off x="3193774" y="3008244"/>
            <a:ext cx="4174434" cy="61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6"/>
          </p:cNvCxnSpPr>
          <p:nvPr/>
        </p:nvCxnSpPr>
        <p:spPr>
          <a:xfrm>
            <a:off x="3193774" y="2345635"/>
            <a:ext cx="4174434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870971" y="1820087"/>
            <a:ext cx="98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svn,cvs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96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Control Management (</a:t>
            </a:r>
            <a:r>
              <a:rPr lang="fr-FR" dirty="0" err="1" smtClean="0"/>
              <a:t>Distributed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Cylindre 3"/>
          <p:cNvSpPr/>
          <p:nvPr/>
        </p:nvSpPr>
        <p:spPr>
          <a:xfrm>
            <a:off x="7368208" y="2014331"/>
            <a:ext cx="1510748" cy="1987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SCM</a:t>
            </a:r>
          </a:p>
          <a:p>
            <a:pPr algn="ctr"/>
            <a:r>
              <a:rPr lang="fr-FR" dirty="0" smtClean="0"/>
              <a:t>(git)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462052" y="2305878"/>
            <a:ext cx="147099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882809" y="2921068"/>
            <a:ext cx="147099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 2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749287" y="2014331"/>
            <a:ext cx="1444487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 1</a:t>
            </a:r>
          </a:p>
        </p:txBody>
      </p:sp>
      <p:sp>
        <p:nvSpPr>
          <p:cNvPr id="9" name="Ellipse 8"/>
          <p:cNvSpPr/>
          <p:nvPr/>
        </p:nvSpPr>
        <p:spPr>
          <a:xfrm>
            <a:off x="1683026" y="4037047"/>
            <a:ext cx="1444487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 2</a:t>
            </a:r>
          </a:p>
        </p:txBody>
      </p:sp>
      <p:cxnSp>
        <p:nvCxnSpPr>
          <p:cNvPr id="11" name="Connecteur droit avec flèche 10"/>
          <p:cNvCxnSpPr>
            <a:stCxn id="9" idx="6"/>
            <a:endCxn id="14" idx="2"/>
          </p:cNvCxnSpPr>
          <p:nvPr/>
        </p:nvCxnSpPr>
        <p:spPr>
          <a:xfrm>
            <a:off x="3127513" y="4368351"/>
            <a:ext cx="127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6"/>
          </p:cNvCxnSpPr>
          <p:nvPr/>
        </p:nvCxnSpPr>
        <p:spPr>
          <a:xfrm>
            <a:off x="3193774" y="2345635"/>
            <a:ext cx="1139687" cy="6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re 9"/>
          <p:cNvSpPr/>
          <p:nvPr/>
        </p:nvSpPr>
        <p:spPr>
          <a:xfrm>
            <a:off x="4333461" y="2014330"/>
            <a:ext cx="967410" cy="6626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sp>
        <p:nvSpPr>
          <p:cNvPr id="14" name="Cylindre 13"/>
          <p:cNvSpPr/>
          <p:nvPr/>
        </p:nvSpPr>
        <p:spPr>
          <a:xfrm>
            <a:off x="4399720" y="4037046"/>
            <a:ext cx="967410" cy="6626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Local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0" idx="4"/>
            <a:endCxn id="4" idx="2"/>
          </p:cNvCxnSpPr>
          <p:nvPr/>
        </p:nvCxnSpPr>
        <p:spPr>
          <a:xfrm>
            <a:off x="5300871" y="2345635"/>
            <a:ext cx="2067337" cy="66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4" idx="4"/>
          </p:cNvCxnSpPr>
          <p:nvPr/>
        </p:nvCxnSpPr>
        <p:spPr>
          <a:xfrm flipV="1">
            <a:off x="5367130" y="3463010"/>
            <a:ext cx="2213113" cy="90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29608" y="196304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commit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948321" y="222723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push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25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38261" y="1994450"/>
            <a:ext cx="1961322" cy="1212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/</a:t>
            </a:r>
            <a:r>
              <a:rPr lang="fr-FR" dirty="0" err="1" smtClean="0"/>
              <a:t>response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474226" y="1537251"/>
            <a:ext cx="1404731" cy="210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474226" y="3670850"/>
            <a:ext cx="1404731" cy="940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</a:t>
            </a:r>
            <a:r>
              <a:rPr lang="fr-FR" dirty="0" err="1" smtClean="0"/>
              <a:t>Backend</a:t>
            </a:r>
            <a:r>
              <a:rPr lang="fr-FR" dirty="0" smtClean="0"/>
              <a:t> »</a:t>
            </a:r>
          </a:p>
          <a:p>
            <a:pPr algn="ctr"/>
            <a:r>
              <a:rPr lang="fr-FR" dirty="0" smtClean="0"/>
              <a:t>Server code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78157" y="2027581"/>
            <a:ext cx="1364974" cy="16167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(RD application)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6" idx="3"/>
            <a:endCxn id="4" idx="1"/>
          </p:cNvCxnSpPr>
          <p:nvPr/>
        </p:nvCxnSpPr>
        <p:spPr>
          <a:xfrm flipV="1">
            <a:off x="3843131" y="2590799"/>
            <a:ext cx="3631095" cy="2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3843131" y="2835964"/>
            <a:ext cx="3631096" cy="2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330509" y="2313368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478157" y="3677478"/>
            <a:ext cx="1364974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« </a:t>
            </a:r>
            <a:r>
              <a:rPr lang="fr-FR" sz="1600" dirty="0" err="1" smtClean="0"/>
              <a:t>Frontend</a:t>
            </a:r>
            <a:r>
              <a:rPr lang="fr-FR" sz="1600" dirty="0" smtClean="0"/>
              <a:t> »</a:t>
            </a:r>
          </a:p>
          <a:p>
            <a:pPr algn="ctr"/>
            <a:r>
              <a:rPr lang="fr-FR" sz="1600" dirty="0" smtClean="0"/>
              <a:t>Client code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3843131" y="3326295"/>
            <a:ext cx="3631095" cy="18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843131" y="3511825"/>
            <a:ext cx="3631094" cy="13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160644" y="456479"/>
            <a:ext cx="404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 / Server (Rich Desktop Application)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70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68348" y="1417982"/>
            <a:ext cx="1364974" cy="16167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(RD application)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168348" y="3067879"/>
            <a:ext cx="1364974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« </a:t>
            </a:r>
            <a:r>
              <a:rPr lang="fr-FR" sz="1600" dirty="0" err="1" smtClean="0"/>
              <a:t>Frontend</a:t>
            </a:r>
            <a:r>
              <a:rPr lang="fr-FR" sz="1600" dirty="0" smtClean="0"/>
              <a:t> »</a:t>
            </a:r>
          </a:p>
          <a:p>
            <a:pPr algn="ctr"/>
            <a:r>
              <a:rPr lang="fr-FR" sz="1600" dirty="0" smtClean="0"/>
              <a:t>Client code (gui)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68348" y="4161184"/>
            <a:ext cx="1364974" cy="106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« </a:t>
            </a:r>
            <a:r>
              <a:rPr lang="fr-FR" sz="1600" dirty="0" err="1" smtClean="0"/>
              <a:t>Backend</a:t>
            </a:r>
            <a:r>
              <a:rPr lang="fr-FR" sz="1600" dirty="0" smtClean="0"/>
              <a:t> »</a:t>
            </a:r>
          </a:p>
          <a:p>
            <a:pPr algn="ctr"/>
            <a:r>
              <a:rPr lang="fr-FR" sz="1600" dirty="0" smtClean="0"/>
              <a:t>Client code (</a:t>
            </a:r>
            <a:r>
              <a:rPr lang="fr-FR" sz="1600" dirty="0" err="1" smtClean="0"/>
              <a:t>processing</a:t>
            </a:r>
            <a:r>
              <a:rPr lang="fr-FR" sz="1600" dirty="0" smtClean="0"/>
              <a:t>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125227" y="516835"/>
            <a:ext cx="481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 </a:t>
            </a:r>
            <a:r>
              <a:rPr lang="fr-FR" dirty="0" err="1" smtClean="0"/>
              <a:t>only</a:t>
            </a:r>
            <a:r>
              <a:rPr lang="fr-FR" dirty="0" smtClean="0"/>
              <a:t> (</a:t>
            </a:r>
            <a:r>
              <a:rPr lang="fr-FR" dirty="0" err="1" smtClean="0"/>
              <a:t>Standalone</a:t>
            </a:r>
            <a:r>
              <a:rPr lang="fr-FR" dirty="0" smtClean="0"/>
              <a:t> Rich Desktop Application)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08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Project : Contact </a:t>
            </a:r>
            <a:r>
              <a:rPr lang="fr-FR" dirty="0" err="1" smtClean="0"/>
              <a:t>address</a:t>
            </a:r>
            <a:r>
              <a:rPr lang="fr-FR" dirty="0" smtClean="0"/>
              <a:t> book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Console application to manage a </a:t>
            </a:r>
            <a:r>
              <a:rPr lang="fr-FR" dirty="0" err="1" smtClean="0"/>
              <a:t>list</a:t>
            </a:r>
            <a:r>
              <a:rPr lang="fr-FR" dirty="0" smtClean="0"/>
              <a:t> of contacts</a:t>
            </a:r>
          </a:p>
          <a:p>
            <a:pPr lvl="1"/>
            <a:r>
              <a:rPr lang="fr-FR" dirty="0" smtClean="0"/>
              <a:t>Capable of </a:t>
            </a:r>
            <a:r>
              <a:rPr lang="fr-FR" dirty="0" err="1" smtClean="0"/>
              <a:t>storing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contact on the </a:t>
            </a:r>
            <a:r>
              <a:rPr lang="fr-FR" dirty="0" err="1" smtClean="0"/>
              <a:t>filesystem</a:t>
            </a:r>
            <a:endParaRPr lang="fr-FR" dirty="0" smtClean="0"/>
          </a:p>
          <a:p>
            <a:pPr lvl="1"/>
            <a:r>
              <a:rPr lang="fr-FR" dirty="0" err="1" smtClean="0"/>
              <a:t>Two</a:t>
            </a:r>
            <a:r>
              <a:rPr lang="fr-FR" dirty="0" smtClean="0"/>
              <a:t> Concepts:</a:t>
            </a:r>
          </a:p>
          <a:p>
            <a:pPr lvl="2"/>
            <a:r>
              <a:rPr lang="fr-FR" dirty="0" smtClean="0"/>
              <a:t>The </a:t>
            </a:r>
            <a:r>
              <a:rPr lang="fr-FR" dirty="0" err="1" smtClean="0"/>
              <a:t>AddressBook</a:t>
            </a:r>
            <a:endParaRPr lang="fr-FR" dirty="0" smtClean="0"/>
          </a:p>
          <a:p>
            <a:pPr lvl="2"/>
            <a:r>
              <a:rPr lang="fr-FR" dirty="0" smtClean="0"/>
              <a:t>The Contact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59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605624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16417" y="1378226"/>
            <a:ext cx="3193774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Launchers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16417" y="1974574"/>
            <a:ext cx="3193774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16417" y="2504661"/>
            <a:ext cx="3193774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Datamodel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603512" y="1550503"/>
            <a:ext cx="1762539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 interface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448324" y="265044"/>
            <a:ext cx="26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Entities</a:t>
            </a:r>
            <a:r>
              <a:rPr lang="fr-FR" dirty="0" smtClean="0"/>
              <a:t> types in a program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86669" y="265044"/>
            <a:ext cx="288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 smtClean="0"/>
              <a:t> in a software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603512" y="2093842"/>
            <a:ext cx="1762539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Logic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603511" y="2637181"/>
            <a:ext cx="1762539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Access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72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Visual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Diagrams</a:t>
            </a:r>
            <a:endParaRPr lang="fr-FR" dirty="0"/>
          </a:p>
          <a:p>
            <a:endParaRPr lang="fr-FR" dirty="0"/>
          </a:p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Standardizes</a:t>
            </a:r>
            <a:r>
              <a:rPr lang="fr-FR" dirty="0" smtClean="0">
                <a:sym typeface="Wingdings" panose="05000000000000000000" pitchFamily="2" charset="2"/>
              </a:rPr>
              <a:t> the </a:t>
            </a:r>
            <a:r>
              <a:rPr lang="fr-FR" dirty="0" err="1" smtClean="0">
                <a:sym typeface="Wingdings" panose="05000000000000000000" pitchFamily="2" charset="2"/>
              </a:rPr>
              <a:t>way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we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represent</a:t>
            </a:r>
            <a:r>
              <a:rPr lang="fr-FR" dirty="0" smtClean="0">
                <a:sym typeface="Wingdings" panose="05000000000000000000" pitchFamily="2" charset="2"/>
              </a:rPr>
              <a:t> Data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 </a:t>
            </a:r>
            <a:r>
              <a:rPr lang="fr-FR" dirty="0" err="1" smtClean="0">
                <a:sym typeface="Wingdings" panose="05000000000000000000" pitchFamily="2" charset="2"/>
              </a:rPr>
              <a:t>diagram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can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be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generate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into</a:t>
            </a:r>
            <a:r>
              <a:rPr lang="fr-FR" dirty="0" smtClean="0">
                <a:sym typeface="Wingdings" panose="05000000000000000000" pitchFamily="2" charset="2"/>
              </a:rPr>
              <a:t> a </a:t>
            </a:r>
            <a:r>
              <a:rPr lang="fr-FR" dirty="0" err="1" smtClean="0">
                <a:sym typeface="Wingdings" panose="05000000000000000000" pitchFamily="2" charset="2"/>
              </a:rPr>
              <a:t>piece</a:t>
            </a:r>
            <a:r>
              <a:rPr lang="fr-FR" dirty="0" smtClean="0">
                <a:sym typeface="Wingdings" panose="05000000000000000000" pitchFamily="2" charset="2"/>
              </a:rPr>
              <a:t> of software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 err="1" smtClean="0">
                <a:sym typeface="Wingdings" panose="05000000000000000000" pitchFamily="2" charset="2"/>
              </a:rPr>
              <a:t>Unified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dirty="0" err="1" smtClean="0">
                <a:sym typeface="Wingdings" panose="05000000000000000000" pitchFamily="2" charset="2"/>
              </a:rPr>
              <a:t>even</a:t>
            </a:r>
            <a:r>
              <a:rPr lang="fr-FR" dirty="0" smtClean="0">
                <a:sym typeface="Wingdings" panose="05000000000000000000" pitchFamily="2" charset="2"/>
              </a:rPr>
              <a:t> non </a:t>
            </a:r>
            <a:r>
              <a:rPr lang="fr-FR" dirty="0" err="1" smtClean="0">
                <a:sym typeface="Wingdings" panose="05000000000000000000" pitchFamily="2" charset="2"/>
              </a:rPr>
              <a:t>programmers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can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understand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52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 : </a:t>
            </a:r>
            <a:r>
              <a:rPr lang="fr-FR" dirty="0" err="1" smtClean="0"/>
              <a:t>Examples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Contact and </a:t>
            </a:r>
            <a:r>
              <a:rPr lang="fr-FR" dirty="0" err="1" smtClean="0"/>
              <a:t>AddressBook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57739" y="2610678"/>
            <a:ext cx="2690191" cy="32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57739" y="2610678"/>
            <a:ext cx="269019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 Name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457738" y="3193774"/>
            <a:ext cx="2690192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57738" y="4572000"/>
            <a:ext cx="2690192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Behaviour</a:t>
            </a:r>
            <a:endParaRPr lang="fr-FR" dirty="0"/>
          </a:p>
        </p:txBody>
      </p:sp>
      <p:sp>
        <p:nvSpPr>
          <p:cNvPr id="9" name="Accolade fermante 8"/>
          <p:cNvSpPr/>
          <p:nvPr/>
        </p:nvSpPr>
        <p:spPr>
          <a:xfrm>
            <a:off x="4333461" y="3193774"/>
            <a:ext cx="304800" cy="13782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062330" y="3144223"/>
            <a:ext cx="2620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The </a:t>
            </a:r>
            <a:r>
              <a:rPr lang="fr-FR" b="1" dirty="0" err="1" smtClean="0"/>
              <a:t>attributes</a:t>
            </a:r>
            <a:r>
              <a:rPr lang="fr-FR" b="1" dirty="0" smtClean="0"/>
              <a:t>  of a Class</a:t>
            </a:r>
          </a:p>
          <a:p>
            <a:r>
              <a:rPr lang="fr-FR" dirty="0" smtClean="0"/>
              <a:t>For instance for a contact: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firstName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 smtClean="0"/>
              <a:t>lastName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address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62330" y="4597758"/>
            <a:ext cx="3294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What</a:t>
            </a:r>
            <a:r>
              <a:rPr lang="fr-FR" b="1" dirty="0" smtClean="0"/>
              <a:t> the Class </a:t>
            </a:r>
            <a:r>
              <a:rPr lang="fr-FR" b="1" dirty="0" err="1" smtClean="0"/>
              <a:t>can</a:t>
            </a:r>
            <a:r>
              <a:rPr lang="fr-FR" b="1" dirty="0" smtClean="0"/>
              <a:t> do</a:t>
            </a:r>
          </a:p>
          <a:p>
            <a:r>
              <a:rPr lang="fr-FR" dirty="0" smtClean="0"/>
              <a:t>For instance for an </a:t>
            </a:r>
            <a:r>
              <a:rPr lang="fr-FR" dirty="0" err="1" smtClean="0"/>
              <a:t>address</a:t>
            </a:r>
            <a:r>
              <a:rPr lang="fr-FR" dirty="0" smtClean="0"/>
              <a:t> book: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Add</a:t>
            </a:r>
            <a:r>
              <a:rPr lang="fr-FR" dirty="0" smtClean="0"/>
              <a:t> a contact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Remove</a:t>
            </a:r>
            <a:r>
              <a:rPr lang="fr-FR" dirty="0" smtClean="0"/>
              <a:t> a contact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2" name="Accolade fermante 11"/>
          <p:cNvSpPr/>
          <p:nvPr/>
        </p:nvSpPr>
        <p:spPr>
          <a:xfrm>
            <a:off x="4333461" y="4621551"/>
            <a:ext cx="304800" cy="1328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61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 : </a:t>
            </a:r>
            <a:r>
              <a:rPr lang="fr-FR" dirty="0" err="1" smtClean="0"/>
              <a:t>Examples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Contact and </a:t>
            </a:r>
            <a:r>
              <a:rPr lang="fr-FR" dirty="0" err="1" smtClean="0"/>
              <a:t>AddressBook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09600" y="2610678"/>
            <a:ext cx="2690191" cy="32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09600" y="2610678"/>
            <a:ext cx="269019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AddressBookService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09599" y="3193774"/>
            <a:ext cx="2690192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09599" y="4572000"/>
            <a:ext cx="2690192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Display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Sort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Add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Search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Delete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338391" y="2610678"/>
            <a:ext cx="2690191" cy="32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338389" y="2610678"/>
            <a:ext cx="267694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Contact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338390" y="3193774"/>
            <a:ext cx="2690192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firstName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lastName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/>
              <a:t>a</a:t>
            </a:r>
            <a:r>
              <a:rPr lang="fr-FR" dirty="0" err="1" smtClean="0"/>
              <a:t>ddress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phoneNumber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338390" y="4572000"/>
            <a:ext cx="2690192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 flipH="1">
            <a:off x="9846366" y="1403216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Real </a:t>
            </a:r>
            <a:r>
              <a:rPr lang="fr-FR" dirty="0" err="1" smtClean="0"/>
              <a:t>datamodel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3" idx="2"/>
          </p:cNvCxnSpPr>
          <p:nvPr/>
        </p:nvCxnSpPr>
        <p:spPr>
          <a:xfrm flipH="1">
            <a:off x="9471991" y="1772548"/>
            <a:ext cx="1268896" cy="84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73994" y="2617721"/>
            <a:ext cx="2690191" cy="32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973994" y="2617721"/>
            <a:ext cx="2690191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AddressBook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973993" y="3200817"/>
            <a:ext cx="2690192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addressBookName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973993" y="4579043"/>
            <a:ext cx="2690192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6321287" y="1772548"/>
            <a:ext cx="4094922" cy="83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457739" y="2054087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UML : Links </a:t>
            </a:r>
            <a:r>
              <a:rPr lang="fr-FR" dirty="0" err="1" smtClean="0"/>
              <a:t>between</a:t>
            </a:r>
            <a:r>
              <a:rPr lang="fr-FR" dirty="0" smtClean="0"/>
              <a:t> concepts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338391" y="2610678"/>
            <a:ext cx="2690191" cy="32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338389" y="2610678"/>
            <a:ext cx="267694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Contact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338390" y="3193774"/>
            <a:ext cx="2690192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firstName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lastName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/>
              <a:t>a</a:t>
            </a:r>
            <a:r>
              <a:rPr lang="fr-FR" dirty="0" err="1" smtClean="0"/>
              <a:t>ddress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phoneNumber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38390" y="4572000"/>
            <a:ext cx="2690192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548847" y="2610678"/>
            <a:ext cx="2690191" cy="3220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48847" y="2610678"/>
            <a:ext cx="2690191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AddressBook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548846" y="3193774"/>
            <a:ext cx="2690192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addressBookName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548846" y="4572000"/>
            <a:ext cx="2690192" cy="168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239038" y="4426226"/>
            <a:ext cx="3099351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799459" y="40171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0..n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239037" y="40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946533" y="4950551"/>
            <a:ext cx="17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One To </a:t>
            </a:r>
            <a:r>
              <a:rPr lang="fr-FR" dirty="0" err="1" smtClean="0"/>
              <a:t>Many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17" name="Organigramme : Décision 16"/>
          <p:cNvSpPr/>
          <p:nvPr/>
        </p:nvSpPr>
        <p:spPr>
          <a:xfrm>
            <a:off x="7068924" y="4340086"/>
            <a:ext cx="265043" cy="16565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5102087" y="5319883"/>
            <a:ext cx="1484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905683" y="3173895"/>
            <a:ext cx="174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Many</a:t>
            </a:r>
            <a:r>
              <a:rPr lang="fr-FR" dirty="0" smtClean="0"/>
              <a:t> to One »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061237" y="3543227"/>
            <a:ext cx="1484243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72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342</Words>
  <Application>Microsoft Office PowerPoint</Application>
  <PresentationFormat>Grand écran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The Project : Contact address book</vt:lpstr>
      <vt:lpstr>Présentation PowerPoint</vt:lpstr>
      <vt:lpstr>UML</vt:lpstr>
      <vt:lpstr>UML : Examples with Contact and AddressBook</vt:lpstr>
      <vt:lpstr>UML : Examples with Contact and AddressBook</vt:lpstr>
      <vt:lpstr>UML : Links between concepts</vt:lpstr>
      <vt:lpstr>UML : Links between concepts</vt:lpstr>
      <vt:lpstr>Developper environment: eclipse</vt:lpstr>
      <vt:lpstr>Java: packages</vt:lpstr>
      <vt:lpstr>Sources Control Management (Centralized)</vt:lpstr>
      <vt:lpstr>Sources Control Management (Distributed)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Broussard</dc:creator>
  <cp:lastModifiedBy>Thomas Broussard</cp:lastModifiedBy>
  <cp:revision>14</cp:revision>
  <dcterms:created xsi:type="dcterms:W3CDTF">2015-12-11T14:00:48Z</dcterms:created>
  <dcterms:modified xsi:type="dcterms:W3CDTF">2015-12-18T13:13:02Z</dcterms:modified>
</cp:coreProperties>
</file>