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1"/>
  </p:notesMasterIdLst>
  <p:handoutMasterIdLst>
    <p:handoutMasterId r:id="rId42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56" r:id="rId13"/>
    <p:sldId id="257" r:id="rId14"/>
    <p:sldId id="273" r:id="rId15"/>
    <p:sldId id="259" r:id="rId16"/>
    <p:sldId id="285" r:id="rId17"/>
    <p:sldId id="293" r:id="rId18"/>
    <p:sldId id="292" r:id="rId19"/>
    <p:sldId id="294" r:id="rId20"/>
    <p:sldId id="296" r:id="rId21"/>
    <p:sldId id="274" r:id="rId22"/>
    <p:sldId id="275" r:id="rId23"/>
    <p:sldId id="282" r:id="rId24"/>
    <p:sldId id="283" r:id="rId25"/>
    <p:sldId id="284" r:id="rId26"/>
    <p:sldId id="286" r:id="rId27"/>
    <p:sldId id="297" r:id="rId28"/>
    <p:sldId id="287" r:id="rId29"/>
    <p:sldId id="288" r:id="rId30"/>
    <p:sldId id="289" r:id="rId31"/>
    <p:sldId id="290" r:id="rId32"/>
    <p:sldId id="295" r:id="rId33"/>
    <p:sldId id="258" r:id="rId34"/>
    <p:sldId id="277" r:id="rId35"/>
    <p:sldId id="278" r:id="rId36"/>
    <p:sldId id="279" r:id="rId37"/>
    <p:sldId id="280" r:id="rId38"/>
    <p:sldId id="276" r:id="rId39"/>
    <p:sldId id="260" r:id="rId40"/>
  </p:sldIdLst>
  <p:sldSz cx="9144000" cy="6858000" type="screen4x3"/>
  <p:notesSz cx="67691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A"/>
    <a:srgbClr val="0A71B4"/>
    <a:srgbClr val="1A171B"/>
    <a:srgbClr val="66B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6623" autoAdjust="0"/>
    <p:restoredTop sz="92343" autoAdjust="0"/>
  </p:normalViewPr>
  <p:slideViewPr>
    <p:cSldViewPr>
      <p:cViewPr varScale="1">
        <p:scale>
          <a:sx n="117" d="100"/>
          <a:sy n="117" d="100"/>
        </p:scale>
        <p:origin x="8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296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La reproduction partielle ou totale du support de cours sur quelque support, quelque forme, à quelque fin ou par quelque procédé électronique ou mécanique nécessite au préalable une autorisation écrite de Nat System : Photocopie, copie, transmission, traduction et enregistrement compris.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34257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DADE6-C24F-42EF-ACE7-D71238C877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984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34257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D5889-52CE-444F-9904-AC9FFF960812}" type="datetimeFigureOut">
              <a:rPr lang="fr-FR" smtClean="0"/>
              <a:t>19/03/2018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6910" y="4705350"/>
            <a:ext cx="541528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La reproduction partielle ou totale du support de cours sur quelque support, quelque forme, à quelque fin ou par quelque procédé électronique ou mécanique nécessite au préalable une autorisation écrite de Nat System : Photocopie, copie, transmission, traduction et enregistrement compris.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34257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B1CB7-EFCD-467A-A63F-172F482E70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34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ro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67544" cy="612000"/>
          </a:xfrm>
          <a:prstGeom prst="rect">
            <a:avLst/>
          </a:prstGeom>
          <a:gradFill>
            <a:gsLst>
              <a:gs pos="0">
                <a:srgbClr val="0A71B4"/>
              </a:gs>
              <a:gs pos="100000">
                <a:srgbClr val="66B8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39944" y="123437"/>
            <a:ext cx="504056" cy="365125"/>
          </a:xfrm>
        </p:spPr>
        <p:txBody>
          <a:bodyPr/>
          <a:lstStyle>
            <a:lvl1pPr algn="ctr">
              <a:defRPr/>
            </a:lvl1pPr>
          </a:lstStyle>
          <a:p>
            <a:fld id="{192F1AB1-45EC-408C-A526-68925821237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92925"/>
            <a:ext cx="8219256" cy="44784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rgbClr val="0A71B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200" dirty="0">
                <a:solidFill>
                  <a:srgbClr val="0A71B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Accroche</a:t>
            </a:r>
            <a:endParaRPr lang="fr-FR" sz="3200" dirty="0">
              <a:solidFill>
                <a:srgbClr val="0A71B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dirty="0"/>
              <a:t>Support de cours </a:t>
            </a:r>
            <a:r>
              <a:rPr lang="fr-FR" dirty="0" err="1"/>
              <a:t>Hibernate</a:t>
            </a:r>
            <a:r>
              <a:rPr lang="fr-FR" dirty="0"/>
              <a:t> – Copyright Nat System 2016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1412776"/>
            <a:ext cx="8208912" cy="475252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0"/>
              </a:spcBef>
              <a:buClr>
                <a:srgbClr val="0A71B4"/>
              </a:buClr>
              <a:buFont typeface="Wingdings" panose="05000000000000000000" pitchFamily="2" charset="2"/>
              <a:buChar char="§"/>
              <a:defRPr lang="fr-FR" sz="2200" b="0" kern="1200" baseline="0" dirty="0" smtClean="0">
                <a:solidFill>
                  <a:srgbClr val="5858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/>
            <a:r>
              <a:rPr lang="fr-FR" dirty="0"/>
              <a:t>Niveau1</a:t>
            </a:r>
          </a:p>
          <a:p>
            <a:pPr lvl="1" algn="l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/>
              <a:t>Niveau2</a:t>
            </a:r>
          </a:p>
          <a:p>
            <a:pPr lvl="1" algn="l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/>
              <a:t>Niveau22</a:t>
            </a:r>
          </a:p>
          <a:p>
            <a:pPr lvl="2">
              <a:buClr>
                <a:schemeClr val="bg1">
                  <a:lumMod val="65000"/>
                </a:schemeClr>
              </a:buClr>
              <a:buSzPct val="90000"/>
            </a:pPr>
            <a:r>
              <a:rPr lang="fr-FR" dirty="0"/>
              <a:t>Niveau3</a:t>
            </a:r>
          </a:p>
          <a:p>
            <a:pPr lvl="3">
              <a:buClr>
                <a:schemeClr val="bg1">
                  <a:lumMod val="65000"/>
                </a:schemeClr>
              </a:buClr>
              <a:buSzPct val="90000"/>
              <a:buChar char="•"/>
            </a:pPr>
            <a:r>
              <a:rPr lang="fr-FR" dirty="0"/>
              <a:t>Quatrième niveau</a:t>
            </a:r>
          </a:p>
          <a:p>
            <a:pPr lvl="4">
              <a:buClr>
                <a:schemeClr val="bg1">
                  <a:lumMod val="65000"/>
                </a:schemeClr>
              </a:buClr>
              <a:buSzPct val="90000"/>
              <a:buChar char="•"/>
            </a:pPr>
            <a:r>
              <a:rPr lang="fr-FR" dirty="0"/>
              <a:t>Cinquième niveau</a:t>
            </a:r>
          </a:p>
        </p:txBody>
      </p:sp>
      <p:sp>
        <p:nvSpPr>
          <p:cNvPr id="27" name="Titr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3484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instor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67544" cy="612000"/>
          </a:xfrm>
          <a:prstGeom prst="rect">
            <a:avLst/>
          </a:prstGeom>
          <a:gradFill>
            <a:gsLst>
              <a:gs pos="0">
                <a:srgbClr val="0A71B4"/>
              </a:gs>
              <a:gs pos="100000">
                <a:srgbClr val="66B8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39944" y="123437"/>
            <a:ext cx="504056" cy="365125"/>
          </a:xfrm>
        </p:spPr>
        <p:txBody>
          <a:bodyPr/>
          <a:lstStyle>
            <a:lvl1pPr algn="ctr">
              <a:defRPr/>
            </a:lvl1pPr>
          </a:lstStyle>
          <a:p>
            <a:fld id="{192F1AB1-45EC-408C-A526-68925821237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892925"/>
            <a:ext cx="7848872" cy="44784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rgbClr val="0A71B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200" dirty="0">
                <a:solidFill>
                  <a:srgbClr val="0A71B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Accroche</a:t>
            </a:r>
            <a:endParaRPr lang="fr-FR" sz="3200" dirty="0">
              <a:solidFill>
                <a:srgbClr val="0A71B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1412776"/>
            <a:ext cx="8208912" cy="475252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0"/>
              </a:spcBef>
              <a:buClr>
                <a:srgbClr val="0A71B4"/>
              </a:buClr>
              <a:buFont typeface="Wingdings" panose="05000000000000000000" pitchFamily="2" charset="2"/>
              <a:buChar char="§"/>
              <a:defRPr lang="fr-FR" sz="2200" b="0" kern="1200" baseline="0" dirty="0" smtClean="0">
                <a:solidFill>
                  <a:srgbClr val="5858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/>
            <a:r>
              <a:rPr lang="fr-FR" dirty="0"/>
              <a:t>Niveau1</a:t>
            </a:r>
          </a:p>
          <a:p>
            <a:pPr lvl="1" algn="l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/>
              <a:t>Niveau2</a:t>
            </a:r>
          </a:p>
          <a:p>
            <a:pPr lvl="1" algn="l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/>
              <a:t>Niveau22</a:t>
            </a:r>
          </a:p>
          <a:p>
            <a:pPr lvl="2">
              <a:buClr>
                <a:schemeClr val="bg1">
                  <a:lumMod val="65000"/>
                </a:schemeClr>
              </a:buClr>
              <a:buSzPct val="90000"/>
            </a:pPr>
            <a:r>
              <a:rPr lang="fr-FR" dirty="0"/>
              <a:t>Niveau3</a:t>
            </a:r>
          </a:p>
          <a:p>
            <a:pPr lvl="3">
              <a:buClr>
                <a:schemeClr val="bg1">
                  <a:lumMod val="65000"/>
                </a:schemeClr>
              </a:buClr>
              <a:buSzPct val="90000"/>
              <a:buChar char="•"/>
            </a:pPr>
            <a:r>
              <a:rPr lang="fr-FR" dirty="0"/>
              <a:t>Quatrième niveau</a:t>
            </a:r>
          </a:p>
          <a:p>
            <a:pPr lvl="4">
              <a:buClr>
                <a:schemeClr val="bg1">
                  <a:lumMod val="65000"/>
                </a:schemeClr>
              </a:buClr>
              <a:buSzPct val="90000"/>
              <a:buChar char="•"/>
            </a:pPr>
            <a:r>
              <a:rPr lang="fr-FR" dirty="0"/>
              <a:t>Cinquième niveau</a:t>
            </a:r>
          </a:p>
        </p:txBody>
      </p:sp>
      <p:sp>
        <p:nvSpPr>
          <p:cNvPr id="27" name="Titr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pic>
        <p:nvPicPr>
          <p:cNvPr id="9" name="Picture 2" descr="Afficher l'image d'origine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74" y="945462"/>
            <a:ext cx="342770" cy="34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07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67544" cy="612000"/>
          </a:xfrm>
          <a:prstGeom prst="rect">
            <a:avLst/>
          </a:prstGeom>
          <a:gradFill>
            <a:gsLst>
              <a:gs pos="0">
                <a:srgbClr val="0A71B4"/>
              </a:gs>
              <a:gs pos="100000">
                <a:srgbClr val="66B8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39944" y="123437"/>
            <a:ext cx="504056" cy="365125"/>
          </a:xfrm>
        </p:spPr>
        <p:txBody>
          <a:bodyPr/>
          <a:lstStyle>
            <a:lvl1pPr algn="ctr">
              <a:defRPr/>
            </a:lvl1pPr>
          </a:lstStyle>
          <a:p>
            <a:fld id="{192F1AB1-45EC-408C-A526-68925821237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892925"/>
            <a:ext cx="7848872" cy="44784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rgbClr val="0A71B4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200" dirty="0">
                <a:solidFill>
                  <a:srgbClr val="0A71B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Accroche</a:t>
            </a:r>
            <a:endParaRPr lang="fr-FR" sz="3200" dirty="0">
              <a:solidFill>
                <a:srgbClr val="0A71B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1412776"/>
            <a:ext cx="8208912" cy="4752528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0"/>
              </a:spcBef>
              <a:buClr>
                <a:srgbClr val="0A71B4"/>
              </a:buClr>
              <a:buFont typeface="Wingdings" panose="05000000000000000000" pitchFamily="2" charset="2"/>
              <a:buChar char="§"/>
              <a:defRPr lang="fr-FR" sz="2200" b="0" kern="1200" baseline="0" dirty="0" smtClean="0">
                <a:solidFill>
                  <a:srgbClr val="5858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/>
            <a:r>
              <a:rPr lang="fr-FR" dirty="0"/>
              <a:t>Niveau1</a:t>
            </a:r>
          </a:p>
          <a:p>
            <a:pPr lvl="1" algn="l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/>
              <a:t>Niveau2</a:t>
            </a:r>
          </a:p>
          <a:p>
            <a:pPr lvl="1" algn="l"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/>
              <a:t>Niveau22</a:t>
            </a:r>
          </a:p>
          <a:p>
            <a:pPr lvl="2">
              <a:buClr>
                <a:schemeClr val="bg1">
                  <a:lumMod val="65000"/>
                </a:schemeClr>
              </a:buClr>
              <a:buSzPct val="90000"/>
            </a:pPr>
            <a:r>
              <a:rPr lang="fr-FR" dirty="0"/>
              <a:t>Niveau3</a:t>
            </a:r>
          </a:p>
          <a:p>
            <a:pPr lvl="3">
              <a:buClr>
                <a:schemeClr val="bg1">
                  <a:lumMod val="65000"/>
                </a:schemeClr>
              </a:buClr>
              <a:buSzPct val="90000"/>
              <a:buChar char="•"/>
            </a:pPr>
            <a:r>
              <a:rPr lang="fr-FR" dirty="0"/>
              <a:t>Quatrième niveau</a:t>
            </a:r>
          </a:p>
          <a:p>
            <a:pPr lvl="4">
              <a:buClr>
                <a:schemeClr val="bg1">
                  <a:lumMod val="65000"/>
                </a:schemeClr>
              </a:buClr>
              <a:buSzPct val="90000"/>
              <a:buChar char="•"/>
            </a:pPr>
            <a:r>
              <a:rPr lang="fr-FR" dirty="0"/>
              <a:t>Cinquième niveau</a:t>
            </a:r>
          </a:p>
        </p:txBody>
      </p:sp>
      <p:sp>
        <p:nvSpPr>
          <p:cNvPr id="27" name="Titr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pic>
        <p:nvPicPr>
          <p:cNvPr id="9" name="Picture 2" descr="https://d30y9cdsu7xlg0.cloudfront.net/png/1241-200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31" y="964633"/>
            <a:ext cx="304428" cy="3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65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sans accro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67544" cy="620688"/>
          </a:xfrm>
          <a:prstGeom prst="rect">
            <a:avLst/>
          </a:prstGeom>
          <a:gradFill>
            <a:gsLst>
              <a:gs pos="0">
                <a:srgbClr val="0A71B4"/>
              </a:gs>
              <a:gs pos="100000">
                <a:srgbClr val="66B8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8495" y="123437"/>
            <a:ext cx="504056" cy="365125"/>
          </a:xfrm>
        </p:spPr>
        <p:txBody>
          <a:bodyPr/>
          <a:lstStyle/>
          <a:p>
            <a:fld id="{192F1AB1-45EC-408C-A526-68925821237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>
          <a:xfrm>
            <a:off x="486966" y="908721"/>
            <a:ext cx="8191500" cy="4969296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586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à gauche explication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67544" cy="620688"/>
          </a:xfrm>
          <a:prstGeom prst="rect">
            <a:avLst/>
          </a:prstGeom>
          <a:gradFill>
            <a:gsLst>
              <a:gs pos="0">
                <a:srgbClr val="0A71B4"/>
              </a:gs>
              <a:gs pos="100000">
                <a:srgbClr val="66B8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39944" y="123437"/>
            <a:ext cx="504056" cy="365125"/>
          </a:xfrm>
        </p:spPr>
        <p:txBody>
          <a:bodyPr/>
          <a:lstStyle/>
          <a:p>
            <a:fld id="{192F1AB1-45EC-408C-A526-68925821237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5724128" y="980728"/>
            <a:ext cx="3096344" cy="4836598"/>
          </a:xfrm>
        </p:spPr>
        <p:txBody>
          <a:bodyPr>
            <a:normAutofit/>
          </a:bodyPr>
          <a:lstStyle>
            <a:lvl1pPr>
              <a:defRPr sz="2200" baseline="0"/>
            </a:lvl1pPr>
          </a:lstStyle>
          <a:p>
            <a:pPr lvl="0"/>
            <a:r>
              <a:rPr lang="fr-FR" dirty="0"/>
              <a:t>Description de la figure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6"/>
          </p:nvPr>
        </p:nvSpPr>
        <p:spPr>
          <a:xfrm>
            <a:off x="467544" y="980728"/>
            <a:ext cx="5111923" cy="4820565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7" hasCustomPrompt="1"/>
          </p:nvPr>
        </p:nvSpPr>
        <p:spPr>
          <a:xfrm>
            <a:off x="467717" y="5801293"/>
            <a:ext cx="5111750" cy="36988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600">
                <a:solidFill>
                  <a:srgbClr val="0A71B4"/>
                </a:solidFill>
              </a:defRPr>
            </a:lvl1pPr>
          </a:lstStyle>
          <a:p>
            <a:pPr lvl="0"/>
            <a:r>
              <a:rPr lang="fr-FR" dirty="0"/>
              <a:t>Titre de la figure</a:t>
            </a:r>
          </a:p>
        </p:txBody>
      </p:sp>
    </p:spTree>
    <p:extLst>
      <p:ext uri="{BB962C8B-B14F-4D97-AF65-F5344CB8AC3E}">
        <p14:creationId xmlns:p14="http://schemas.microsoft.com/office/powerpoint/2010/main" val="428997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gure à droite explication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67544" cy="620688"/>
          </a:xfrm>
          <a:prstGeom prst="rect">
            <a:avLst/>
          </a:prstGeom>
          <a:gradFill>
            <a:gsLst>
              <a:gs pos="0">
                <a:srgbClr val="0A71B4"/>
              </a:gs>
              <a:gs pos="100000">
                <a:srgbClr val="66B8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39944" y="123437"/>
            <a:ext cx="504056" cy="365125"/>
          </a:xfrm>
        </p:spPr>
        <p:txBody>
          <a:bodyPr/>
          <a:lstStyle/>
          <a:p>
            <a:fld id="{192F1AB1-45EC-408C-A526-68925821237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980728"/>
            <a:ext cx="3096344" cy="5184576"/>
          </a:xfrm>
        </p:spPr>
        <p:txBody>
          <a:bodyPr>
            <a:normAutofit/>
          </a:bodyPr>
          <a:lstStyle>
            <a:lvl1pPr marL="342900" indent="-342900">
              <a:defRPr lang="fr-FR" sz="2200" b="0" kern="1200" baseline="0" dirty="0" smtClean="0">
                <a:solidFill>
                  <a:srgbClr val="5858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342900" lvl="0" indent="-342900" algn="just" defTabSz="914400" rtl="0" eaLnBrk="1" latinLnBrk="0" hangingPunct="1">
              <a:spcBef>
                <a:spcPct val="0"/>
              </a:spcBef>
              <a:buClr>
                <a:srgbClr val="0A71B4"/>
              </a:buClr>
              <a:buFont typeface="Wingdings" panose="05000000000000000000" pitchFamily="2" charset="2"/>
              <a:buChar char="§"/>
            </a:pPr>
            <a:r>
              <a:rPr lang="fr-FR" dirty="0"/>
              <a:t>Description de la figure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6"/>
          </p:nvPr>
        </p:nvSpPr>
        <p:spPr>
          <a:xfrm>
            <a:off x="3707904" y="980728"/>
            <a:ext cx="5111923" cy="4823033"/>
          </a:xfrm>
          <a:ln>
            <a:solidFill>
              <a:schemeClr val="accent1"/>
            </a:solidFill>
          </a:ln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77" y="5803761"/>
            <a:ext cx="5111750" cy="36988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600">
                <a:solidFill>
                  <a:srgbClr val="0A71B4"/>
                </a:solidFill>
              </a:defRPr>
            </a:lvl1pPr>
          </a:lstStyle>
          <a:p>
            <a:pPr lvl="0"/>
            <a:r>
              <a:rPr lang="fr-FR" dirty="0"/>
              <a:t>Titre de la figure</a:t>
            </a:r>
          </a:p>
        </p:txBody>
      </p:sp>
    </p:spTree>
    <p:extLst>
      <p:ext uri="{BB962C8B-B14F-4D97-AF65-F5344CB8AC3E}">
        <p14:creationId xmlns:p14="http://schemas.microsoft.com/office/powerpoint/2010/main" val="85348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4860" y="0"/>
            <a:ext cx="8689139" cy="619200"/>
          </a:xfrm>
          <a:prstGeom prst="rect">
            <a:avLst/>
          </a:prstGeom>
          <a:solidFill>
            <a:srgbClr val="1A171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000" dirty="0">
                <a:solidFill>
                  <a:srgbClr val="58585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Premier Niveau</a:t>
            </a:r>
            <a:endParaRPr lang="fr-FR" sz="3200" dirty="0">
              <a:solidFill>
                <a:srgbClr val="0A71B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dirty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fr-FR" dirty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fr-FR" dirty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5552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29305" y="149018"/>
            <a:ext cx="499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1AB1-45EC-408C-A526-68925821237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67544" cy="620688"/>
          </a:xfrm>
          <a:prstGeom prst="rect">
            <a:avLst/>
          </a:prstGeom>
          <a:gradFill>
            <a:gsLst>
              <a:gs pos="0">
                <a:srgbClr val="0A71B4"/>
              </a:gs>
              <a:gs pos="100000">
                <a:srgbClr val="66B8D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1" name="Espace réservé du titre 10"/>
          <p:cNvSpPr>
            <a:spLocks noGrp="1"/>
          </p:cNvSpPr>
          <p:nvPr>
            <p:ph type="title"/>
          </p:nvPr>
        </p:nvSpPr>
        <p:spPr>
          <a:xfrm>
            <a:off x="467544" y="0"/>
            <a:ext cx="8047806" cy="59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8604448" y="44624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7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6" r:id="rId2"/>
    <p:sldLayoutId id="2147483687" r:id="rId3"/>
    <p:sldLayoutId id="2147483685" r:id="rId4"/>
    <p:sldLayoutId id="2147483683" r:id="rId5"/>
    <p:sldLayoutId id="2147483684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fr-FR" sz="2400" b="1" kern="1200" dirty="0">
          <a:solidFill>
            <a:srgbClr val="58585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just" defTabSz="914400" rtl="0" eaLnBrk="1" latinLnBrk="0" hangingPunct="1">
        <a:spcBef>
          <a:spcPct val="0"/>
        </a:spcBef>
        <a:spcAft>
          <a:spcPts val="600"/>
        </a:spcAft>
        <a:buClr>
          <a:srgbClr val="0A71B4"/>
        </a:buClr>
        <a:buFont typeface="Wingdings" panose="05000000000000000000" pitchFamily="2" charset="2"/>
        <a:buChar char="§"/>
        <a:defRPr lang="fr-FR" sz="2000" b="0" kern="1200" baseline="0" dirty="0" smtClean="0">
          <a:solidFill>
            <a:srgbClr val="58585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800" kern="1200" dirty="0" smtClean="0">
          <a:solidFill>
            <a:srgbClr val="58585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fr-FR" sz="1600" kern="1200" dirty="0" smtClean="0">
          <a:solidFill>
            <a:srgbClr val="58585A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kern="1200" dirty="0" smtClean="0">
          <a:solidFill>
            <a:srgbClr val="5858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lang="fr-FR" sz="1500" kern="1200" dirty="0">
          <a:solidFill>
            <a:srgbClr val="5858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Des </a:t>
            </a:r>
            <a:r>
              <a:rPr lang="fr-FR" dirty="0" err="1"/>
              <a:t>frameworks</a:t>
            </a:r>
            <a:r>
              <a:rPr lang="fr-FR" dirty="0"/>
              <a:t> au service du développeur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Comme déjà vu avec </a:t>
            </a:r>
            <a:r>
              <a:rPr lang="fr-FR" dirty="0" err="1"/>
              <a:t>Spring</a:t>
            </a:r>
            <a:r>
              <a:rPr lang="fr-FR" dirty="0"/>
              <a:t> et </a:t>
            </a:r>
            <a:r>
              <a:rPr lang="fr-FR" dirty="0" err="1"/>
              <a:t>Junit</a:t>
            </a:r>
            <a:r>
              <a:rPr lang="fr-FR" dirty="0"/>
              <a:t>, les </a:t>
            </a:r>
            <a:r>
              <a:rPr lang="fr-FR" dirty="0" err="1"/>
              <a:t>frameworks</a:t>
            </a:r>
            <a:r>
              <a:rPr lang="fr-FR" dirty="0"/>
              <a:t> (en français </a:t>
            </a:r>
            <a:r>
              <a:rPr lang="fr-FR" dirty="0" err="1"/>
              <a:t>cadriciel</a:t>
            </a:r>
            <a:r>
              <a:rPr lang="fr-FR" dirty="0"/>
              <a:t>), permettent de poser un cadre sur l’application produite</a:t>
            </a:r>
          </a:p>
          <a:p>
            <a:endParaRPr lang="fr-FR" dirty="0"/>
          </a:p>
          <a:p>
            <a:r>
              <a:rPr lang="fr-FR" dirty="0"/>
              <a:t>Les </a:t>
            </a:r>
            <a:r>
              <a:rPr lang="fr-FR" dirty="0" err="1"/>
              <a:t>frameworks</a:t>
            </a:r>
            <a:r>
              <a:rPr lang="fr-FR" dirty="0"/>
              <a:t> illustrés dans ce module permettent de gérer des problématiques très différentes mais elles permettent d’augmenter la facilité de produire du code ou de le maintenir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Log4J est une librairie de log qui permet de définir comment doivent être tracés les messages de fonctionnement de l’application</a:t>
            </a:r>
          </a:p>
          <a:p>
            <a:endParaRPr lang="fr-FR" dirty="0"/>
          </a:p>
          <a:p>
            <a:r>
              <a:rPr lang="fr-FR" dirty="0" err="1"/>
              <a:t>Hibernate</a:t>
            </a:r>
            <a:r>
              <a:rPr lang="fr-FR" dirty="0"/>
              <a:t> est un </a:t>
            </a:r>
            <a:r>
              <a:rPr lang="fr-FR" dirty="0" err="1"/>
              <a:t>framework</a:t>
            </a:r>
            <a:r>
              <a:rPr lang="fr-FR" dirty="0"/>
              <a:t> d’ORM qui permet d’associer une représentation objet à une représentation BDD.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Log4j, </a:t>
            </a:r>
            <a:r>
              <a:rPr lang="fr-FR" dirty="0" err="1"/>
              <a:t>Hibernate</a:t>
            </a:r>
            <a:r>
              <a:rPr lang="fr-FR" dirty="0"/>
              <a:t> : augmenter la productivité</a:t>
            </a:r>
          </a:p>
        </p:txBody>
      </p:sp>
    </p:spTree>
    <p:extLst>
      <p:ext uri="{BB962C8B-B14F-4D97-AF65-F5344CB8AC3E}">
        <p14:creationId xmlns:p14="http://schemas.microsoft.com/office/powerpoint/2010/main" val="282166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Exercice - Abstraction de la couche de log (1h)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Pour un besoin d’indépendance face aux librairies utilisées, il est courant de fabriquer sa propre couche de log.</a:t>
            </a:r>
          </a:p>
          <a:p>
            <a:endParaRPr lang="fr-FR" dirty="0"/>
          </a:p>
          <a:p>
            <a:r>
              <a:rPr lang="fr-FR" dirty="0"/>
              <a:t>Pour ce faire, il faut proposer une conception permettant d’utiliser Log4J2 tout en ne le laissant pas apparaître ses APIs internes</a:t>
            </a:r>
          </a:p>
          <a:p>
            <a:endParaRPr lang="fr-FR" dirty="0"/>
          </a:p>
          <a:p>
            <a:r>
              <a:rPr lang="fr-FR" dirty="0"/>
              <a:t>Proposez une conception permettant d’utiliser une classe </a:t>
            </a:r>
            <a:r>
              <a:rPr lang="fr-FR" dirty="0" err="1"/>
              <a:t>IAMLogger</a:t>
            </a:r>
            <a:r>
              <a:rPr lang="fr-FR" dirty="0"/>
              <a:t> à la place de </a:t>
            </a:r>
            <a:r>
              <a:rPr lang="fr-FR" dirty="0" err="1"/>
              <a:t>Logger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Aide : vous aurez besoin de deux classes et d’une interface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S’approprier Log4J2 pour une utilisation industrielle</a:t>
            </a:r>
          </a:p>
        </p:txBody>
      </p:sp>
    </p:spTree>
    <p:extLst>
      <p:ext uri="{BB962C8B-B14F-4D97-AF65-F5344CB8AC3E}">
        <p14:creationId xmlns:p14="http://schemas.microsoft.com/office/powerpoint/2010/main" val="186092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Fin du module Log4J2</a:t>
            </a:r>
          </a:p>
        </p:txBody>
      </p:sp>
    </p:spTree>
    <p:extLst>
      <p:ext uri="{BB962C8B-B14F-4D97-AF65-F5344CB8AC3E}">
        <p14:creationId xmlns:p14="http://schemas.microsoft.com/office/powerpoint/2010/main" val="357842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, un </a:t>
            </a:r>
            <a:r>
              <a:rPr lang="fr-FR" dirty="0" err="1"/>
              <a:t>framework</a:t>
            </a:r>
            <a:r>
              <a:rPr lang="fr-FR" dirty="0"/>
              <a:t> ORM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dirty="0"/>
              <a:t>Un </a:t>
            </a:r>
            <a:r>
              <a:rPr lang="fr-FR" dirty="0" err="1"/>
              <a:t>framework</a:t>
            </a:r>
            <a:r>
              <a:rPr lang="fr-FR" dirty="0"/>
              <a:t> ORM est un </a:t>
            </a:r>
            <a:r>
              <a:rPr lang="fr-FR" dirty="0" err="1"/>
              <a:t>framework</a:t>
            </a:r>
            <a:r>
              <a:rPr lang="fr-FR" dirty="0"/>
              <a:t> rendant possible l’association Objet-Relationnel (Object-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Mapping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 ORM permet de manipuler des instances (</a:t>
            </a:r>
            <a:r>
              <a:rPr lang="fr-FR" b="1" dirty="0"/>
              <a:t>Object</a:t>
            </a:r>
            <a:r>
              <a:rPr lang="fr-FR" dirty="0"/>
              <a:t>) et de les transformer (</a:t>
            </a:r>
            <a:r>
              <a:rPr lang="fr-FR" b="1" dirty="0" err="1"/>
              <a:t>Mapping</a:t>
            </a:r>
            <a:r>
              <a:rPr lang="fr-FR" dirty="0"/>
              <a:t>) de manière appropriée pour les « persister » dans une base de données (</a:t>
            </a:r>
            <a:r>
              <a:rPr lang="fr-FR" b="1" dirty="0" err="1"/>
              <a:t>Relational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Grâce à cette technique, il est possible de mettre en place un modèle de données en Java, et d’avoir une persistance en Bases De Données sans aucun effort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Les bases (1)	</a:t>
            </a:r>
          </a:p>
        </p:txBody>
      </p:sp>
    </p:spTree>
    <p:extLst>
      <p:ext uri="{BB962C8B-B14F-4D97-AF65-F5344CB8AC3E}">
        <p14:creationId xmlns:p14="http://schemas.microsoft.com/office/powerpoint/2010/main" val="263653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fournit trois avantages majeurs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La persistance des Objets simples grâce au principe d’ORM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L’abstraction face à la Bases de Données utilisée, grâce à la notion de </a:t>
            </a:r>
            <a:r>
              <a:rPr lang="fr-FR" b="1" dirty="0"/>
              <a:t>dialecte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La possibilité de générer un DDL (structure BDD) à partir d’un modèle de données Java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Les bases (2)</a:t>
            </a:r>
          </a:p>
        </p:txBody>
      </p:sp>
    </p:spTree>
    <p:extLst>
      <p:ext uri="{BB962C8B-B14F-4D97-AF65-F5344CB8AC3E}">
        <p14:creationId xmlns:p14="http://schemas.microsoft.com/office/powerpoint/2010/main" val="221599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ORM : illustration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Les bases (3)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22804"/>
              </p:ext>
            </p:extLst>
          </p:nvPr>
        </p:nvGraphicFramePr>
        <p:xfrm>
          <a:off x="395536" y="4365104"/>
          <a:ext cx="42212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087">
                  <a:extLst>
                    <a:ext uri="{9D8B030D-6E8A-4147-A177-3AD203B41FA5}">
                      <a16:colId xmlns:a16="http://schemas.microsoft.com/office/drawing/2014/main" val="235562361"/>
                    </a:ext>
                  </a:extLst>
                </a:gridCol>
                <a:gridCol w="1407087">
                  <a:extLst>
                    <a:ext uri="{9D8B030D-6E8A-4147-A177-3AD203B41FA5}">
                      <a16:colId xmlns:a16="http://schemas.microsoft.com/office/drawing/2014/main" val="2143320468"/>
                    </a:ext>
                  </a:extLst>
                </a:gridCol>
                <a:gridCol w="1407087">
                  <a:extLst>
                    <a:ext uri="{9D8B030D-6E8A-4147-A177-3AD203B41FA5}">
                      <a16:colId xmlns:a16="http://schemas.microsoft.com/office/drawing/2014/main" val="3308027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firstName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lastName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Quentin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Decayeux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qdc@ns.fr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7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Broussard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tbr@ns.fr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9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0370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868144" y="1412776"/>
            <a:ext cx="2232248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5867933" y="1412776"/>
            <a:ext cx="2232248" cy="43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IDENTITY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7933" y="2822682"/>
            <a:ext cx="2232248" cy="822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867933" y="1848657"/>
            <a:ext cx="2232248" cy="97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879156" y="24836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+ email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867300" y="1848657"/>
            <a:ext cx="149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+ </a:t>
            </a:r>
            <a:r>
              <a:rPr lang="fr-FR" dirty="0" err="1">
                <a:solidFill>
                  <a:schemeClr val="bg1"/>
                </a:solidFill>
              </a:rPr>
              <a:t>firstName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866878" y="2160591"/>
            <a:ext cx="135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+ </a:t>
            </a:r>
            <a:r>
              <a:rPr lang="fr-FR" dirty="0" err="1">
                <a:solidFill>
                  <a:schemeClr val="bg1"/>
                </a:solidFill>
              </a:rPr>
              <a:t>lastName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22" name="Connecteur : en angle 21"/>
          <p:cNvCxnSpPr>
            <a:stCxn id="18" idx="1"/>
          </p:cNvCxnSpPr>
          <p:nvPr/>
        </p:nvCxnSpPr>
        <p:spPr>
          <a:xfrm rot="10800000" flipV="1">
            <a:off x="3923928" y="2668270"/>
            <a:ext cx="1955228" cy="1696834"/>
          </a:xfrm>
          <a:prstGeom prst="bentConnector3">
            <a:avLst>
              <a:gd name="adj1" fmla="val 101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/>
          <p:cNvCxnSpPr>
            <a:stCxn id="20" idx="1"/>
            <a:endCxn id="10" idx="0"/>
          </p:cNvCxnSpPr>
          <p:nvPr/>
        </p:nvCxnSpPr>
        <p:spPr>
          <a:xfrm rot="10800000" flipV="1">
            <a:off x="2506166" y="2345256"/>
            <a:ext cx="3360712" cy="2019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/>
          <p:cNvCxnSpPr>
            <a:stCxn id="19" idx="1"/>
          </p:cNvCxnSpPr>
          <p:nvPr/>
        </p:nvCxnSpPr>
        <p:spPr>
          <a:xfrm rot="10800000" flipV="1">
            <a:off x="1331640" y="2033323"/>
            <a:ext cx="4535660" cy="2331780"/>
          </a:xfrm>
          <a:prstGeom prst="bentConnector3">
            <a:avLst>
              <a:gd name="adj1" fmla="val 998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03565" y="5863191"/>
            <a:ext cx="1160985" cy="8352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Thomas</a:t>
            </a:r>
          </a:p>
          <a:p>
            <a:r>
              <a:rPr lang="fr-FR" dirty="0"/>
              <a:t>Broussard</a:t>
            </a:r>
          </a:p>
          <a:p>
            <a:r>
              <a:rPr lang="fr-FR" dirty="0"/>
              <a:t>tbr@ns.fr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03565" y="5511832"/>
            <a:ext cx="1160985" cy="3388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THOMAS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03565" y="4528959"/>
            <a:ext cx="1160985" cy="8352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Quentin</a:t>
            </a:r>
          </a:p>
          <a:p>
            <a:r>
              <a:rPr lang="fr-FR" dirty="0" err="1"/>
              <a:t>Decayeux</a:t>
            </a:r>
            <a:endParaRPr lang="fr-FR" dirty="0"/>
          </a:p>
          <a:p>
            <a:r>
              <a:rPr lang="fr-FR" dirty="0"/>
              <a:t>qdc@ns.fr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03565" y="4177600"/>
            <a:ext cx="1160985" cy="3388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QUENTIN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47864" y="1555274"/>
            <a:ext cx="1740369" cy="16292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ORM</a:t>
            </a:r>
          </a:p>
        </p:txBody>
      </p:sp>
      <p:cxnSp>
        <p:nvCxnSpPr>
          <p:cNvPr id="41" name="Connecteur : en angle 40"/>
          <p:cNvCxnSpPr>
            <a:stCxn id="30" idx="3"/>
            <a:endCxn id="14" idx="3"/>
          </p:cNvCxnSpPr>
          <p:nvPr/>
        </p:nvCxnSpPr>
        <p:spPr>
          <a:xfrm flipV="1">
            <a:off x="7564550" y="2335670"/>
            <a:ext cx="535631" cy="3945165"/>
          </a:xfrm>
          <a:prstGeom prst="bentConnector3">
            <a:avLst>
              <a:gd name="adj1" fmla="val 1426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38" idx="0"/>
            <a:endCxn id="13" idx="2"/>
          </p:cNvCxnSpPr>
          <p:nvPr/>
        </p:nvCxnSpPr>
        <p:spPr>
          <a:xfrm flipH="1" flipV="1">
            <a:off x="6984057" y="3645024"/>
            <a:ext cx="1" cy="5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37" idx="1"/>
          </p:cNvCxnSpPr>
          <p:nvPr/>
        </p:nvCxnSpPr>
        <p:spPr>
          <a:xfrm flipH="1">
            <a:off x="4624388" y="4946603"/>
            <a:ext cx="177917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30" idx="1"/>
          </p:cNvCxnSpPr>
          <p:nvPr/>
        </p:nvCxnSpPr>
        <p:spPr>
          <a:xfrm flipH="1" flipV="1">
            <a:off x="4624388" y="5364247"/>
            <a:ext cx="1779177" cy="91658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13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: schéma global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847843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1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Première étape du </a:t>
            </a:r>
            <a:r>
              <a:rPr lang="fr-FR" dirty="0" err="1"/>
              <a:t>mapping</a:t>
            </a:r>
            <a:r>
              <a:rPr lang="fr-FR" dirty="0"/>
              <a:t> : les annotations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dirty="0"/>
              <a:t>Support de cours </a:t>
            </a:r>
            <a:r>
              <a:rPr lang="fr-FR" dirty="0" err="1"/>
              <a:t>Maven</a:t>
            </a:r>
            <a:r>
              <a:rPr lang="fr-FR" dirty="0"/>
              <a:t> – Copyright Nat System 2016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Les annotations vont permettre d’identifier les informations nécessaires à l’association Objet-Relationnel</a:t>
            </a:r>
          </a:p>
          <a:p>
            <a:endParaRPr lang="fr-FR" dirty="0"/>
          </a:p>
          <a:p>
            <a:r>
              <a:rPr lang="fr-FR" dirty="0"/>
              <a:t>Les annotations minimales à positionner sont les annotations </a:t>
            </a:r>
          </a:p>
          <a:p>
            <a:pPr lvl="1"/>
            <a:r>
              <a:rPr lang="fr-FR" dirty="0"/>
              <a:t>@</a:t>
            </a:r>
            <a:r>
              <a:rPr lang="fr-FR" dirty="0" err="1"/>
              <a:t>Entity</a:t>
            </a:r>
            <a:r>
              <a:rPr lang="fr-FR" dirty="0"/>
              <a:t> : annotation de classe, qui identifie la classe comme une entité persistante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@Id: annotation d’attribut, qui identifie l’identifiant unique (clé primaire) de la classe</a:t>
            </a:r>
          </a:p>
          <a:p>
            <a:pPr lvl="1"/>
            <a:endParaRPr lang="fr-FR" dirty="0"/>
          </a:p>
          <a:p>
            <a:r>
              <a:rPr lang="fr-FR" dirty="0"/>
              <a:t>Cela permet de faire de la classe une entité persistante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</a:t>
            </a:r>
            <a:r>
              <a:rPr lang="fr-FR" dirty="0" err="1"/>
              <a:t>Mapping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44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</a:t>
            </a:r>
            <a:r>
              <a:rPr lang="fr-FR" dirty="0" err="1"/>
              <a:t>Mapping</a:t>
            </a:r>
            <a:r>
              <a:rPr lang="fr-FR" dirty="0"/>
              <a:t> (2)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3"/>
          </p:nvPr>
        </p:nvSpPr>
        <p:spPr>
          <a:xfrm>
            <a:off x="467544" y="6376243"/>
            <a:ext cx="5552256" cy="365125"/>
          </a:xfrm>
        </p:spPr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5652120" y="1046860"/>
            <a:ext cx="3168352" cy="51904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400" b="1" u="sng" dirty="0"/>
              <a:t>Plusieurs remarques</a:t>
            </a:r>
          </a:p>
          <a:p>
            <a:r>
              <a:rPr lang="fr-FR" sz="1400" dirty="0"/>
              <a:t>La présence de </a:t>
            </a:r>
            <a:r>
              <a:rPr lang="fr-FR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@</a:t>
            </a:r>
            <a:r>
              <a:rPr lang="fr-FR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Entity</a:t>
            </a:r>
            <a:r>
              <a:rPr lang="fr-FR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/>
              <a:t>et </a:t>
            </a:r>
            <a:r>
              <a:rPr lang="fr-FR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@Id </a:t>
            </a:r>
            <a:r>
              <a:rPr lang="fr-FR" sz="1400" dirty="0"/>
              <a:t>identifie cette classe comme entité persistante</a:t>
            </a:r>
          </a:p>
          <a:p>
            <a:endParaRPr lang="fr-FR" sz="1400" dirty="0"/>
          </a:p>
          <a:p>
            <a:r>
              <a:rPr lang="fr-FR" sz="1400" dirty="0"/>
              <a:t>D’autres annotations sont disponibles, comme </a:t>
            </a:r>
            <a:r>
              <a:rPr lang="fr-FR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@Table </a:t>
            </a:r>
            <a:r>
              <a:rPr lang="fr-FR" sz="1400" dirty="0"/>
              <a:t>et </a:t>
            </a:r>
            <a:r>
              <a:rPr lang="fr-FR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@</a:t>
            </a:r>
            <a:r>
              <a:rPr lang="fr-FR" sz="1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Column</a:t>
            </a:r>
            <a:r>
              <a:rPr lang="fr-FR" sz="1400" dirty="0"/>
              <a:t>.</a:t>
            </a:r>
          </a:p>
          <a:p>
            <a:endParaRPr lang="fr-FR" sz="1400" dirty="0"/>
          </a:p>
          <a:p>
            <a:r>
              <a:rPr lang="fr-FR" sz="1400" dirty="0"/>
              <a:t>Ces annotations sont présentes pour pouvoir surcharger le </a:t>
            </a:r>
            <a:r>
              <a:rPr lang="fr-FR" sz="1400" dirty="0" err="1"/>
              <a:t>mapping</a:t>
            </a:r>
            <a:r>
              <a:rPr lang="fr-FR" sz="1400" dirty="0"/>
              <a:t> par défaut, ainsi préciser l’association en base directement dans le code.</a:t>
            </a:r>
          </a:p>
          <a:p>
            <a:endParaRPr lang="fr-FR" sz="1400" dirty="0"/>
          </a:p>
          <a:p>
            <a:r>
              <a:rPr lang="fr-FR" sz="1400" dirty="0"/>
              <a:t>Il est possible de préciser les contraintes </a:t>
            </a:r>
            <a:r>
              <a:rPr lang="fr-FR" sz="1400" b="1" dirty="0"/>
              <a:t>BDD</a:t>
            </a:r>
            <a:r>
              <a:rPr lang="fr-FR" sz="1400" dirty="0"/>
              <a:t> grâce à ce mécanisme.</a:t>
            </a:r>
          </a:p>
          <a:p>
            <a:endParaRPr lang="fr-FR" sz="1400" dirty="0"/>
          </a:p>
          <a:p>
            <a:r>
              <a:rPr lang="fr-FR" sz="1400" dirty="0"/>
              <a:t>En exemple, la liste des annotations qui sont possibles, remarquez le package : ce sont des annotations </a:t>
            </a:r>
            <a:r>
              <a:rPr lang="fr-FR" sz="1400" b="1" dirty="0"/>
              <a:t>JPA</a:t>
            </a:r>
            <a:r>
              <a:rPr lang="fr-FR" sz="1400" dirty="0"/>
              <a:t>.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6"/>
          </p:nvPr>
        </p:nvSpPr>
        <p:spPr>
          <a:xfrm>
            <a:off x="467544" y="980728"/>
            <a:ext cx="5111923" cy="482056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javax.persistence.Column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javax.persistence.Entity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javax.persistence.FetchType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javax.persistence.Id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javax.persistence.JoinColumn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javax.persistence.ManyToOne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javax.persistence.Table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javax.persistence.Temporal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fr-F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javax.persistence.TemporalType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fr-FR" sz="11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sz="1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fr-FR" sz="11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sz="1100" dirty="0">
                <a:solidFill>
                  <a:srgbClr val="646464"/>
                </a:solidFill>
                <a:latin typeface="Consolas" panose="020B0609020204030204" pitchFamily="49" charset="0"/>
              </a:rPr>
              <a:t>@Table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histo_statut_colis</a:t>
            </a:r>
            <a:r>
              <a:rPr lang="fr-F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HistoStatutColis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java.io.Serializable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fr-FR" sz="1100" dirty="0">
                <a:latin typeface="Consolas" panose="020B0609020204030204" pitchFamily="49" charset="0"/>
              </a:rPr>
              <a:t>	</a:t>
            </a:r>
            <a:r>
              <a:rPr lang="fr-FR" sz="11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marL="0" indent="0" algn="l">
              <a:buNone/>
            </a:pPr>
            <a:r>
              <a:rPr lang="fr-FR" sz="1100" dirty="0">
                <a:solidFill>
                  <a:srgbClr val="646464"/>
                </a:solidFill>
                <a:latin typeface="Consolas" panose="020B0609020204030204" pitchFamily="49" charset="0"/>
              </a:rPr>
              <a:t>	@</a:t>
            </a:r>
            <a:r>
              <a:rPr lang="fr-FR" sz="1100" dirty="0" err="1">
                <a:solidFill>
                  <a:srgbClr val="646464"/>
                </a:solidFill>
                <a:latin typeface="Consolas" panose="020B0609020204030204" pitchFamily="49" charset="0"/>
              </a:rPr>
              <a:t>Column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id_histo_statut</a:t>
            </a:r>
            <a:r>
              <a:rPr lang="fr-FR" sz="1100" dirty="0">
                <a:solidFill>
                  <a:srgbClr val="2A00FF"/>
                </a:solidFill>
                <a:latin typeface="Consolas" panose="020B0609020204030204" pitchFamily="49" charset="0"/>
              </a:rPr>
              <a:t>"  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r-FR" sz="11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sz="1100" b="1" dirty="0">
                <a:solidFill>
                  <a:srgbClr val="646464"/>
                </a:solidFill>
                <a:latin typeface="Consolas" panose="020B0609020204030204" pitchFamily="49" charset="0"/>
              </a:rPr>
              <a:t>	</a:t>
            </a:r>
            <a:r>
              <a:rPr lang="fr-F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idHistoStatut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fr-FR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10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Exemple de classe annotée</a:t>
            </a:r>
          </a:p>
        </p:txBody>
      </p:sp>
    </p:spTree>
    <p:extLst>
      <p:ext uri="{BB962C8B-B14F-4D97-AF65-F5344CB8AC3E}">
        <p14:creationId xmlns:p14="http://schemas.microsoft.com/office/powerpoint/2010/main" val="289248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Annotations : Liens entre entités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Comme vu dans la classe précédente, il est possible de définir des contraintes, telles que la clé primaire d’une table représentée par une entité persistante</a:t>
            </a:r>
          </a:p>
          <a:p>
            <a:endParaRPr lang="fr-FR" dirty="0"/>
          </a:p>
          <a:p>
            <a:r>
              <a:rPr lang="fr-FR" dirty="0"/>
              <a:t>Il existe </a:t>
            </a:r>
            <a:r>
              <a:rPr lang="fr-FR" b="1" dirty="0"/>
              <a:t>4</a:t>
            </a:r>
            <a:r>
              <a:rPr lang="fr-FR" dirty="0"/>
              <a:t> liens différents, reprenant la même sémantique que les cardinalités UML</a:t>
            </a:r>
          </a:p>
          <a:p>
            <a:pPr lvl="1"/>
            <a:r>
              <a:rPr lang="fr-FR" dirty="0" err="1"/>
              <a:t>OneToMany</a:t>
            </a:r>
            <a:r>
              <a:rPr lang="fr-FR" dirty="0"/>
              <a:t> : Composition à instances multiples (liste de références)</a:t>
            </a:r>
          </a:p>
          <a:p>
            <a:pPr lvl="1"/>
            <a:r>
              <a:rPr lang="fr-FR" dirty="0" err="1"/>
              <a:t>ManyToOne</a:t>
            </a:r>
            <a:r>
              <a:rPr lang="fr-FR" dirty="0"/>
              <a:t>: Composition à instance unique (référence unique)</a:t>
            </a:r>
          </a:p>
          <a:p>
            <a:pPr lvl="1"/>
            <a:r>
              <a:rPr lang="fr-FR" dirty="0" err="1"/>
              <a:t>OneToOne</a:t>
            </a:r>
            <a:r>
              <a:rPr lang="fr-FR" dirty="0"/>
              <a:t>: Composition à instance unique (un pour un)</a:t>
            </a:r>
          </a:p>
          <a:p>
            <a:pPr lvl="1"/>
            <a:r>
              <a:rPr lang="fr-FR" dirty="0" err="1"/>
              <a:t>ManyToMany</a:t>
            </a:r>
            <a:r>
              <a:rPr lang="fr-FR" dirty="0"/>
              <a:t> : Composition à instances multiples (bidirectionnelle)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</a:t>
            </a:r>
            <a:r>
              <a:rPr lang="fr-FR" dirty="0" err="1"/>
              <a:t>Mapping</a:t>
            </a:r>
            <a:r>
              <a:rPr lang="fr-FR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302076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Traduction concrète des liens – impact en Base de données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relations illustrées précédemment se traduisent de la manière suivante en Base De Données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dirty="0" err="1"/>
              <a:t>ManyToOne</a:t>
            </a:r>
            <a:r>
              <a:rPr lang="fr-FR" dirty="0"/>
              <a:t>: création d’une clé étrangère vers une autre entité persistante</a:t>
            </a:r>
          </a:p>
          <a:p>
            <a:pPr lvl="1"/>
            <a:r>
              <a:rPr lang="fr-FR" b="1" dirty="0" err="1"/>
              <a:t>OneToMany</a:t>
            </a:r>
            <a:r>
              <a:rPr lang="fr-FR" dirty="0"/>
              <a:t>, deux options :</a:t>
            </a:r>
          </a:p>
          <a:p>
            <a:pPr lvl="2"/>
            <a:r>
              <a:rPr lang="fr-FR" dirty="0"/>
              <a:t>Création d’une table intermédiaire (transparente)</a:t>
            </a:r>
          </a:p>
          <a:p>
            <a:pPr lvl="2"/>
            <a:r>
              <a:rPr lang="fr-FR" dirty="0"/>
              <a:t>Création d’une référence sur l’entité persistante ciblée</a:t>
            </a:r>
          </a:p>
          <a:p>
            <a:pPr lvl="2"/>
            <a:endParaRPr lang="fr-FR" dirty="0"/>
          </a:p>
          <a:p>
            <a:pPr lvl="1"/>
            <a:r>
              <a:rPr lang="fr-FR" b="1" dirty="0" err="1"/>
              <a:t>ManyToMany</a:t>
            </a:r>
            <a:r>
              <a:rPr lang="fr-FR" dirty="0"/>
              <a:t>: création d’une table intermédiaire d’association.</a:t>
            </a:r>
          </a:p>
          <a:p>
            <a:pPr lvl="1"/>
            <a:r>
              <a:rPr lang="fr-FR" b="1" dirty="0" err="1"/>
              <a:t>OneToOne</a:t>
            </a:r>
            <a:r>
              <a:rPr lang="fr-FR" dirty="0"/>
              <a:t> :création d’une clé étrangère vers l’autre entité persistante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</a:t>
            </a:r>
            <a:r>
              <a:rPr lang="fr-FR" dirty="0" err="1"/>
              <a:t>Mapping</a:t>
            </a:r>
            <a:r>
              <a:rPr lang="fr-FR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29135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Logger</a:t>
            </a:r>
            <a:r>
              <a:rPr lang="fr-FR" dirty="0"/>
              <a:t>, des traces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Un </a:t>
            </a:r>
            <a:r>
              <a:rPr lang="fr-FR" b="1" dirty="0" err="1"/>
              <a:t>Logger</a:t>
            </a:r>
            <a:r>
              <a:rPr lang="fr-FR" dirty="0"/>
              <a:t>, est un objet responsable des </a:t>
            </a:r>
            <a:r>
              <a:rPr lang="fr-FR" b="1" dirty="0"/>
              <a:t>traces</a:t>
            </a:r>
            <a:r>
              <a:rPr lang="fr-FR" dirty="0"/>
              <a:t> de fonctionnement d’un composant logiciel</a:t>
            </a:r>
          </a:p>
          <a:p>
            <a:endParaRPr lang="fr-FR" dirty="0"/>
          </a:p>
          <a:p>
            <a:r>
              <a:rPr lang="fr-FR" dirty="0"/>
              <a:t>Les traces de fonctionnement sont généralement des fichiers texte qui contiennent tous les </a:t>
            </a:r>
            <a:r>
              <a:rPr lang="fr-FR" b="1" dirty="0"/>
              <a:t>messages</a:t>
            </a:r>
            <a:r>
              <a:rPr lang="fr-FR" dirty="0"/>
              <a:t> émis par le </a:t>
            </a:r>
            <a:r>
              <a:rPr lang="fr-FR" dirty="0" err="1"/>
              <a:t>Logger</a:t>
            </a:r>
            <a:r>
              <a:rPr lang="fr-FR" dirty="0"/>
              <a:t>.</a:t>
            </a:r>
          </a:p>
          <a:p>
            <a:endParaRPr lang="fr-FR" b="1" dirty="0"/>
          </a:p>
          <a:p>
            <a:r>
              <a:rPr lang="fr-FR" dirty="0"/>
              <a:t>Un message est généralement constitué d’une date, d’informations techniques sur le contexte, l’identifiant du </a:t>
            </a:r>
            <a:r>
              <a:rPr lang="fr-FR" dirty="0" err="1"/>
              <a:t>Logger</a:t>
            </a:r>
            <a:r>
              <a:rPr lang="fr-FR" dirty="0"/>
              <a:t> et le contenu du message</a:t>
            </a:r>
          </a:p>
          <a:p>
            <a:endParaRPr lang="fr-FR" dirty="0"/>
          </a:p>
          <a:p>
            <a:r>
              <a:rPr lang="fr-FR" dirty="0"/>
              <a:t>La fourniture des traces d’un plantage est la première chose que le support demande au client constatant le problème.</a:t>
            </a:r>
          </a:p>
          <a:p>
            <a:endParaRPr lang="fr-FR" dirty="0"/>
          </a:p>
          <a:p>
            <a:r>
              <a:rPr lang="fr-FR" dirty="0"/>
              <a:t>Exemple de message de Log 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1400" dirty="0">
                <a:latin typeface="Consolas" panose="020B0609020204030204" pitchFamily="49" charset="0"/>
              </a:rPr>
              <a:t>2016-09-23T15:06:29,078 [149] DEBUG : ~.~.</a:t>
            </a:r>
            <a:r>
              <a:rPr lang="fr-FR" sz="1400" dirty="0" err="1">
                <a:latin typeface="Consolas" panose="020B0609020204030204" pitchFamily="49" charset="0"/>
              </a:rPr>
              <a:t>SqlLog</a:t>
            </a:r>
            <a:r>
              <a:rPr lang="fr-FR" sz="1400" dirty="0">
                <a:latin typeface="Consolas" panose="020B0609020204030204" pitchFamily="49" charset="0"/>
              </a:rPr>
              <a:t> --- </a:t>
            </a:r>
            <a:r>
              <a:rPr lang="fr-FR" sz="1400" dirty="0" err="1">
                <a:latin typeface="Consolas" panose="020B0609020204030204" pitchFamily="49" charset="0"/>
              </a:rPr>
              <a:t>Initialize</a:t>
            </a:r>
            <a:r>
              <a:rPr lang="fr-FR" sz="1400" dirty="0">
                <a:latin typeface="Consolas" panose="020B0609020204030204" pitchFamily="49" charset="0"/>
              </a:rPr>
              <a:t> default value for </a:t>
            </a:r>
            <a:r>
              <a:rPr lang="fr-FR" sz="1400" dirty="0" err="1">
                <a:latin typeface="Consolas" panose="020B0609020204030204" pitchFamily="49" charset="0"/>
              </a:rPr>
              <a:t>field</a:t>
            </a:r>
            <a:endParaRPr lang="fr-FR" sz="1400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Log4j2, un service de traces</a:t>
            </a:r>
          </a:p>
        </p:txBody>
      </p:sp>
    </p:spTree>
    <p:extLst>
      <p:ext uri="{BB962C8B-B14F-4D97-AF65-F5344CB8AC3E}">
        <p14:creationId xmlns:p14="http://schemas.microsoft.com/office/powerpoint/2010/main" val="265964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Exercice : annoter tous les </a:t>
            </a:r>
            <a:r>
              <a:rPr lang="fr-FR" dirty="0" err="1"/>
              <a:t>beans</a:t>
            </a:r>
            <a:r>
              <a:rPr lang="fr-FR" dirty="0"/>
              <a:t> du projet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Afin de pouvoir travailler avec </a:t>
            </a:r>
            <a:r>
              <a:rPr lang="fr-FR" dirty="0" err="1"/>
              <a:t>Hibernate</a:t>
            </a:r>
            <a:r>
              <a:rPr lang="fr-FR" dirty="0"/>
              <a:t>, il nous faut dorénavant annoter les </a:t>
            </a:r>
            <a:r>
              <a:rPr lang="fr-FR" dirty="0" err="1"/>
              <a:t>beans</a:t>
            </a:r>
            <a:r>
              <a:rPr lang="fr-FR" dirty="0"/>
              <a:t> avec les annotations permettant au </a:t>
            </a:r>
            <a:r>
              <a:rPr lang="fr-FR" dirty="0" err="1"/>
              <a:t>framework</a:t>
            </a:r>
            <a:r>
              <a:rPr lang="fr-FR" dirty="0"/>
              <a:t> de gérer les instances d’entité persistante automatiquement</a:t>
            </a:r>
          </a:p>
          <a:p>
            <a:endParaRPr lang="fr-FR" dirty="0"/>
          </a:p>
          <a:p>
            <a:r>
              <a:rPr lang="fr-FR" dirty="0"/>
              <a:t>Il faudra spécifier le nom des tables et des colonnes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</a:t>
            </a:r>
            <a:r>
              <a:rPr lang="fr-FR" dirty="0" err="1"/>
              <a:t>Mapping</a:t>
            </a:r>
            <a:r>
              <a:rPr lang="fr-FR" dirty="0"/>
              <a:t> (5)</a:t>
            </a:r>
          </a:p>
        </p:txBody>
      </p:sp>
    </p:spTree>
    <p:extLst>
      <p:ext uri="{BB962C8B-B14F-4D97-AF65-F5344CB8AC3E}">
        <p14:creationId xmlns:p14="http://schemas.microsoft.com/office/powerpoint/2010/main" val="3987973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21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Principe de Session </a:t>
            </a:r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exécute ses opérations via un objet </a:t>
            </a:r>
            <a:r>
              <a:rPr lang="fr-FR" b="1" dirty="0"/>
              <a:t>Session</a:t>
            </a:r>
            <a:r>
              <a:rPr lang="fr-FR" dirty="0"/>
              <a:t>. La session est l’équivalent d’une connexion vers la Base De Données.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Afin de pouvoir créer une session il faut une Session </a:t>
            </a:r>
            <a:r>
              <a:rPr lang="fr-FR" dirty="0" err="1"/>
              <a:t>Factory</a:t>
            </a:r>
            <a:r>
              <a:rPr lang="fr-FR" dirty="0"/>
              <a:t>. La </a:t>
            </a:r>
            <a:r>
              <a:rPr lang="fr-FR" b="1" dirty="0" err="1"/>
              <a:t>SessionFactory</a:t>
            </a:r>
            <a:r>
              <a:rPr lang="fr-FR" dirty="0"/>
              <a:t> permet de recueillir toutes les configurations nécessaires à la création de connexions.</a:t>
            </a:r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dirty="0" err="1"/>
              <a:t>SessionFactory</a:t>
            </a:r>
            <a:r>
              <a:rPr lang="fr-FR" dirty="0"/>
              <a:t> est un objet qui contient également les configurations spécifiques à l’aspect ORM d’</a:t>
            </a:r>
            <a:r>
              <a:rPr lang="fr-FR" dirty="0" err="1"/>
              <a:t>Hibernate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utilisation </a:t>
            </a:r>
          </a:p>
        </p:txBody>
      </p:sp>
    </p:spTree>
    <p:extLst>
      <p:ext uri="{BB962C8B-B14F-4D97-AF65-F5344CB8AC3E}">
        <p14:creationId xmlns:p14="http://schemas.microsoft.com/office/powerpoint/2010/main" val="3505232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22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Principe de Session </a:t>
            </a:r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La configuration de la Session </a:t>
            </a:r>
            <a:r>
              <a:rPr lang="fr-FR" dirty="0" err="1"/>
              <a:t>Factory</a:t>
            </a:r>
            <a:r>
              <a:rPr lang="fr-FR" dirty="0"/>
              <a:t> comporte :</a:t>
            </a:r>
          </a:p>
          <a:p>
            <a:pPr lvl="1"/>
            <a:r>
              <a:rPr lang="fr-FR" dirty="0"/>
              <a:t>La configuration d’une </a:t>
            </a:r>
            <a:r>
              <a:rPr lang="fr-FR" dirty="0" err="1"/>
              <a:t>DataSource</a:t>
            </a:r>
            <a:r>
              <a:rPr lang="fr-FR" dirty="0"/>
              <a:t>, composée de :</a:t>
            </a:r>
          </a:p>
          <a:p>
            <a:pPr lvl="2"/>
            <a:r>
              <a:rPr lang="fr-FR" dirty="0"/>
              <a:t>url vers la Base de Données</a:t>
            </a:r>
          </a:p>
          <a:p>
            <a:pPr lvl="2"/>
            <a:r>
              <a:rPr lang="fr-FR" dirty="0"/>
              <a:t>Utilisateur</a:t>
            </a:r>
          </a:p>
          <a:p>
            <a:pPr lvl="2"/>
            <a:r>
              <a:rPr lang="fr-FR" dirty="0"/>
              <a:t>Mot de passe</a:t>
            </a:r>
          </a:p>
          <a:p>
            <a:pPr lvl="2"/>
            <a:r>
              <a:rPr lang="fr-FR" dirty="0"/>
              <a:t>Driver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La configuration du Dialecte </a:t>
            </a:r>
            <a:r>
              <a:rPr lang="fr-FR" dirty="0" err="1"/>
              <a:t>Hibernate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La configuration des options </a:t>
            </a:r>
            <a:r>
              <a:rPr lang="fr-FR" dirty="0" err="1"/>
              <a:t>Hibernate</a:t>
            </a:r>
            <a:r>
              <a:rPr lang="fr-FR" dirty="0"/>
              <a:t>, notamment l’</a:t>
            </a:r>
            <a:r>
              <a:rPr lang="fr-FR" b="1" dirty="0"/>
              <a:t>hbm2ddl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utilisation (2)</a:t>
            </a:r>
          </a:p>
        </p:txBody>
      </p:sp>
    </p:spTree>
    <p:extLst>
      <p:ext uri="{BB962C8B-B14F-4D97-AF65-F5344CB8AC3E}">
        <p14:creationId xmlns:p14="http://schemas.microsoft.com/office/powerpoint/2010/main" val="2384008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L’abstraction au service du développeur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La puissance d’</a:t>
            </a:r>
            <a:r>
              <a:rPr lang="fr-FR" dirty="0" err="1"/>
              <a:t>Hibernate</a:t>
            </a:r>
            <a:r>
              <a:rPr lang="fr-FR" dirty="0"/>
              <a:t> réside dans le fait qu’il est capable de communiquer </a:t>
            </a:r>
            <a:r>
              <a:rPr lang="fr-FR" b="1" dirty="0"/>
              <a:t>de la même manière</a:t>
            </a:r>
            <a:r>
              <a:rPr lang="fr-FR" dirty="0"/>
              <a:t> avec plusieurs types de Base de données relationnelles</a:t>
            </a:r>
          </a:p>
          <a:p>
            <a:endParaRPr lang="fr-FR" dirty="0"/>
          </a:p>
          <a:p>
            <a:r>
              <a:rPr lang="fr-FR" dirty="0"/>
              <a:t>Cette capacité repose sur 2 briques du </a:t>
            </a:r>
            <a:r>
              <a:rPr lang="fr-FR" dirty="0" err="1"/>
              <a:t>framework</a:t>
            </a:r>
            <a:endParaRPr lang="fr-FR" dirty="0"/>
          </a:p>
          <a:p>
            <a:pPr lvl="1"/>
            <a:r>
              <a:rPr lang="fr-FR" dirty="0"/>
              <a:t>Le langage HQL</a:t>
            </a:r>
          </a:p>
          <a:p>
            <a:pPr lvl="1"/>
            <a:r>
              <a:rPr lang="fr-FR" dirty="0"/>
              <a:t>Les dialectes</a:t>
            </a:r>
          </a:p>
          <a:p>
            <a:pPr lvl="1"/>
            <a:endParaRPr lang="fr-FR" dirty="0"/>
          </a:p>
          <a:p>
            <a:r>
              <a:rPr lang="fr-FR" dirty="0"/>
              <a:t>Le HQL est un langage d’abstraction, proche du SQL, mais compatible Objet. C’est ce langage qui est exposé au </a:t>
            </a:r>
            <a:r>
              <a:rPr lang="fr-FR" dirty="0" err="1"/>
              <a:t>developpeur</a:t>
            </a:r>
            <a:r>
              <a:rPr lang="fr-FR" dirty="0"/>
              <a:t> pour réaliser les requêtes</a:t>
            </a:r>
          </a:p>
          <a:p>
            <a:endParaRPr lang="fr-FR" dirty="0"/>
          </a:p>
          <a:p>
            <a:r>
              <a:rPr lang="fr-FR" dirty="0"/>
              <a:t>Un dialecte est une couche de conversion permettant de réaliser la conversion du HQL en SQL natif, compatible avec la Base de données ciblée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L’abstraction du SQL</a:t>
            </a:r>
          </a:p>
        </p:txBody>
      </p:sp>
    </p:spTree>
    <p:extLst>
      <p:ext uri="{BB962C8B-B14F-4D97-AF65-F5344CB8AC3E}">
        <p14:creationId xmlns:p14="http://schemas.microsoft.com/office/powerpoint/2010/main" val="1025704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HQL, un langage unique pour les gouverner toutes (les BDD)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HQL est le langage abstrait fourni par </a:t>
            </a:r>
            <a:r>
              <a:rPr lang="fr-FR" dirty="0" err="1"/>
              <a:t>Hibernate</a:t>
            </a:r>
            <a:r>
              <a:rPr lang="fr-FR" dirty="0"/>
              <a:t>, il a été l’inspirateur du JPQL qui est le langage abstraction standard fourni par Java</a:t>
            </a:r>
          </a:p>
          <a:p>
            <a:endParaRPr lang="fr-FR" dirty="0"/>
          </a:p>
          <a:p>
            <a:r>
              <a:rPr lang="fr-FR" dirty="0"/>
              <a:t>Le HQL permet de se focaliser sur la représentation Objet du modèle de données</a:t>
            </a:r>
          </a:p>
          <a:p>
            <a:endParaRPr lang="fr-FR" dirty="0"/>
          </a:p>
          <a:p>
            <a:r>
              <a:rPr lang="fr-FR" dirty="0"/>
              <a:t>Pour les requêtes simples (CRUD), </a:t>
            </a:r>
            <a:r>
              <a:rPr lang="fr-FR" dirty="0" err="1"/>
              <a:t>Hibernate</a:t>
            </a:r>
            <a:r>
              <a:rPr lang="fr-FR" dirty="0"/>
              <a:t> propose des APIs dédiées telles que </a:t>
            </a:r>
            <a:r>
              <a:rPr lang="fr-FR" dirty="0" err="1"/>
              <a:t>save</a:t>
            </a:r>
            <a:r>
              <a:rPr lang="fr-FR" dirty="0"/>
              <a:t>(), </a:t>
            </a:r>
            <a:r>
              <a:rPr lang="fr-FR" dirty="0" err="1"/>
              <a:t>saveOrUpdate</a:t>
            </a:r>
            <a:r>
              <a:rPr lang="fr-FR" dirty="0"/>
              <a:t>(), update(), </a:t>
            </a:r>
            <a:r>
              <a:rPr lang="fr-FR" dirty="0" err="1"/>
              <a:t>get</a:t>
            </a:r>
            <a:r>
              <a:rPr lang="fr-FR" dirty="0"/>
              <a:t>(), </a:t>
            </a:r>
            <a:r>
              <a:rPr lang="fr-FR" dirty="0" err="1"/>
              <a:t>delete</a:t>
            </a:r>
            <a:r>
              <a:rPr lang="fr-FR" dirty="0"/>
              <a:t>().</a:t>
            </a:r>
          </a:p>
          <a:p>
            <a:endParaRPr lang="fr-FR" dirty="0"/>
          </a:p>
          <a:p>
            <a:r>
              <a:rPr lang="fr-FR" dirty="0"/>
              <a:t>Le HQL intervient lorsqu’il n’est plus possible de réaliser l’opération avec ces instructions unitaires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L’abstraction du SQL (2)</a:t>
            </a:r>
          </a:p>
        </p:txBody>
      </p:sp>
    </p:spTree>
    <p:extLst>
      <p:ext uri="{BB962C8B-B14F-4D97-AF65-F5344CB8AC3E}">
        <p14:creationId xmlns:p14="http://schemas.microsoft.com/office/powerpoint/2010/main" val="1249272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L’abstraction du SQL (3)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/>
              <a:t>Support de cours </a:t>
            </a:r>
            <a:r>
              <a:rPr lang="fr-FR" dirty="0" err="1"/>
              <a:t>Maven</a:t>
            </a:r>
            <a:r>
              <a:rPr lang="fr-FR" dirty="0"/>
              <a:t> – Copyright Nat System 2016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67544" y="980728"/>
            <a:ext cx="3168352" cy="5184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400" b="1" dirty="0"/>
              <a:t>Quelques commentaires</a:t>
            </a:r>
          </a:p>
          <a:p>
            <a:pPr marL="0" indent="0">
              <a:buNone/>
            </a:pPr>
            <a:endParaRPr lang="fr-FR" sz="1400" dirty="0"/>
          </a:p>
          <a:p>
            <a:r>
              <a:rPr lang="fr-FR" sz="1400" dirty="0"/>
              <a:t>On utilise directement la classe dont on a besoin</a:t>
            </a:r>
          </a:p>
          <a:p>
            <a:endParaRPr lang="fr-FR" sz="1400" dirty="0"/>
          </a:p>
          <a:p>
            <a:r>
              <a:rPr lang="fr-FR" sz="1400" dirty="0"/>
              <a:t>On note l’absence de </a:t>
            </a:r>
            <a:r>
              <a:rPr lang="fr-FR" sz="1400" b="1" dirty="0"/>
              <a:t>select</a:t>
            </a:r>
            <a:r>
              <a:rPr lang="fr-FR" sz="1400" dirty="0"/>
              <a:t> (optionnel)</a:t>
            </a:r>
          </a:p>
          <a:p>
            <a:endParaRPr lang="fr-FR" sz="1400" dirty="0"/>
          </a:p>
          <a:p>
            <a:r>
              <a:rPr lang="fr-FR" sz="1400" dirty="0"/>
              <a:t>Le résultat attendu de la requête 1 est la liste de toutes les instances contenues dans la table</a:t>
            </a:r>
          </a:p>
          <a:p>
            <a:endParaRPr lang="fr-FR" sz="1400" dirty="0"/>
          </a:p>
          <a:p>
            <a:r>
              <a:rPr lang="fr-FR" sz="1400" dirty="0"/>
              <a:t>Les résultats sont directement dé-sérialisés en instance Java</a:t>
            </a:r>
          </a:p>
          <a:p>
            <a:endParaRPr lang="fr-FR" sz="1400" dirty="0"/>
          </a:p>
          <a:p>
            <a:r>
              <a:rPr lang="fr-FR" sz="1400" dirty="0"/>
              <a:t>Il est possible de faire des jointures sur d’autres Classes</a:t>
            </a:r>
          </a:p>
          <a:p>
            <a:endParaRPr lang="fr-FR" sz="1400" dirty="0"/>
          </a:p>
          <a:p>
            <a:r>
              <a:rPr lang="fr-FR" sz="1400" dirty="0"/>
              <a:t>Il est également possible de faire des filtres grâce aux instructions </a:t>
            </a:r>
            <a:r>
              <a:rPr lang="fr-FR" sz="1400" b="1" dirty="0" err="1"/>
              <a:t>where</a:t>
            </a:r>
            <a:endParaRPr lang="fr-FR" sz="1400" b="1" dirty="0"/>
          </a:p>
          <a:p>
            <a:endParaRPr lang="fr-FR" sz="1400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lvl="1" indent="0">
              <a:spcAft>
                <a:spcPts val="600"/>
              </a:spcAft>
              <a:buNone/>
            </a:pPr>
            <a:r>
              <a:rPr lang="fr-FR" sz="1700" u="sng" dirty="0"/>
              <a:t>Requête 1:</a:t>
            </a:r>
            <a:endParaRPr lang="fr-FR" sz="1700" dirty="0"/>
          </a:p>
          <a:p>
            <a:pPr marL="266700" indent="0" algn="l">
              <a:buNone/>
            </a:pP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HistoStatutColis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700" indent="0" algn="l">
              <a:buNone/>
            </a:pPr>
            <a:endParaRPr lang="fr-FR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fr-FR" sz="1700" u="sng" dirty="0"/>
              <a:t>Requête 2:</a:t>
            </a:r>
            <a:endParaRPr lang="fr-FR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7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select</a:t>
            </a:r>
          </a:p>
          <a:p>
            <a:pPr marL="2667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concat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state.libelleSit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'.'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state.libelleJust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2667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HistoStatutColis.dateStatut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700" indent="0" algn="l">
              <a:buNone/>
            </a:pP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from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HistoStatutColis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HistoStatutColis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700" indent="0" algn="l">
              <a:buNone/>
            </a:pP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HistoStatutColis.statutRef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700" indent="0" algn="l">
              <a:buNone/>
            </a:pP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join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HistoStatutColis.detailCommandeUm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DetailCommandeUm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6700" indent="0" algn="l">
              <a:buNone/>
            </a:pP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where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2667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status.libelle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'livre'</a:t>
            </a:r>
          </a:p>
          <a:p>
            <a:pPr marL="266700" indent="0" algn="l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and</a:t>
            </a:r>
          </a:p>
          <a:p>
            <a:pPr marL="266700" indent="0" algn="l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DetailCommandeUm.destinataire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: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fr-FR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fr-FR" sz="17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Requêtes HQL</a:t>
            </a:r>
          </a:p>
        </p:txBody>
      </p:sp>
    </p:spTree>
    <p:extLst>
      <p:ext uri="{BB962C8B-B14F-4D97-AF65-F5344CB8AC3E}">
        <p14:creationId xmlns:p14="http://schemas.microsoft.com/office/powerpoint/2010/main" val="1101321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26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dialecte : de l’abstraction à la réalisation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dialecte permet de traduire le HQL dans son équivalent SQL. Il s’agit d’une classe héritant du dialecte générique </a:t>
            </a:r>
            <a:r>
              <a:rPr lang="fr-FR" dirty="0" err="1"/>
              <a:t>Hibernate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Cela permet au HQL de rester abstrait, la réalisation est ainsi faite de manière transparente pour le développeur et intervient au niveau de la configuration</a:t>
            </a:r>
          </a:p>
          <a:p>
            <a:endParaRPr lang="fr-FR" dirty="0"/>
          </a:p>
          <a:p>
            <a:r>
              <a:rPr lang="fr-FR" dirty="0"/>
              <a:t>Il existe une classe de Dialecte par implémentation de BDD relationnelle.</a:t>
            </a:r>
          </a:p>
          <a:p>
            <a:endParaRPr lang="fr-FR" dirty="0"/>
          </a:p>
          <a:p>
            <a:r>
              <a:rPr lang="fr-FR" dirty="0"/>
              <a:t>Le dialecte est capable de traiter les écarts de syntaxe entre le standard et l’implémentation spécifique de la BDD.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L’abstraction du SQL (4)</a:t>
            </a:r>
          </a:p>
        </p:txBody>
      </p:sp>
    </p:spTree>
    <p:extLst>
      <p:ext uri="{BB962C8B-B14F-4D97-AF65-F5344CB8AC3E}">
        <p14:creationId xmlns:p14="http://schemas.microsoft.com/office/powerpoint/2010/main" val="844096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Faire un test d’exécution des opérations de base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Après instanciation d’une </a:t>
            </a:r>
            <a:r>
              <a:rPr lang="fr-FR" dirty="0" err="1"/>
              <a:t>SessionFactory</a:t>
            </a:r>
            <a:endParaRPr lang="fr-FR" dirty="0"/>
          </a:p>
          <a:p>
            <a:r>
              <a:rPr lang="fr-FR" dirty="0"/>
              <a:t>Essayez d’opérer un CRUD sur la classe </a:t>
            </a:r>
            <a:r>
              <a:rPr lang="fr-FR" dirty="0" err="1"/>
              <a:t>Identity</a:t>
            </a:r>
            <a:endParaRPr lang="fr-FR" dirty="0"/>
          </a:p>
          <a:p>
            <a:r>
              <a:rPr lang="fr-FR" dirty="0"/>
              <a:t>Pour rappel le CRUD symbolise les 4 opérations (</a:t>
            </a:r>
            <a:r>
              <a:rPr lang="fr-FR" dirty="0" err="1"/>
              <a:t>Create</a:t>
            </a:r>
            <a:r>
              <a:rPr lang="fr-FR" dirty="0"/>
              <a:t>, Read, Update, </a:t>
            </a:r>
            <a:r>
              <a:rPr lang="fr-FR" dirty="0" err="1"/>
              <a:t>Delete</a:t>
            </a:r>
            <a:r>
              <a:rPr lang="fr-FR" dirty="0"/>
              <a:t>) nécessaires pour pouvoir gérer une entité persistante.</a:t>
            </a:r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L’abstraction du SQL (5)</a:t>
            </a:r>
          </a:p>
        </p:txBody>
      </p:sp>
    </p:spTree>
    <p:extLst>
      <p:ext uri="{BB962C8B-B14F-4D97-AF65-F5344CB8AC3E}">
        <p14:creationId xmlns:p14="http://schemas.microsoft.com/office/powerpoint/2010/main" val="23920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463987" y="2348880"/>
            <a:ext cx="2988334" cy="2304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r>
              <a:rPr lang="fr-FR" dirty="0">
                <a:latin typeface="Consolas" panose="020B0609020204030204" pitchFamily="49" charset="0"/>
              </a:rPr>
              <a:t>Session</a:t>
            </a: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  <a:p>
            <a:pPr algn="ctr"/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4533020" y="2447993"/>
            <a:ext cx="2810497" cy="1694253"/>
            <a:chOff x="5161564" y="3969195"/>
            <a:chExt cx="2810497" cy="1694253"/>
          </a:xfrm>
        </p:grpSpPr>
        <p:grpSp>
          <p:nvGrpSpPr>
            <p:cNvPr id="27" name="Groupe 26"/>
            <p:cNvGrpSpPr/>
            <p:nvPr/>
          </p:nvGrpSpPr>
          <p:grpSpPr>
            <a:xfrm>
              <a:off x="5341583" y="3971395"/>
              <a:ext cx="2630478" cy="1692053"/>
              <a:chOff x="5341583" y="3971395"/>
              <a:chExt cx="2630478" cy="169205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228184" y="3971395"/>
                <a:ext cx="1743877" cy="169205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500" dirty="0">
                    <a:latin typeface="Consolas" panose="020B0609020204030204" pitchFamily="49" charset="0"/>
                  </a:rPr>
                  <a:t>Dialecte</a:t>
                </a:r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5341583" y="4145614"/>
                <a:ext cx="1639707" cy="1368152"/>
              </a:xfrm>
              <a:prstGeom prst="ellipse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5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5161564" y="3969195"/>
              <a:ext cx="1046301" cy="1692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500">
                <a:latin typeface="Consolas" panose="020B0609020204030204" pitchFamily="49" charset="0"/>
              </a:endParaRPr>
            </a:p>
          </p:txBody>
        </p:sp>
      </p:grpSp>
      <p:cxnSp>
        <p:nvCxnSpPr>
          <p:cNvPr id="63" name="Connecteur droit 62"/>
          <p:cNvCxnSpPr>
            <a:stCxn id="49" idx="3"/>
            <a:endCxn id="21" idx="4"/>
          </p:cNvCxnSpPr>
          <p:nvPr/>
        </p:nvCxnSpPr>
        <p:spPr>
          <a:xfrm flipV="1">
            <a:off x="3059832" y="3952182"/>
            <a:ext cx="2412268" cy="12921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Schéma global – Traitement du HQL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L’abstraction du SQL (5)</a:t>
            </a:r>
          </a:p>
        </p:txBody>
      </p:sp>
      <p:sp>
        <p:nvSpPr>
          <p:cNvPr id="10" name="Cylindre 9"/>
          <p:cNvSpPr/>
          <p:nvPr/>
        </p:nvSpPr>
        <p:spPr>
          <a:xfrm>
            <a:off x="7740352" y="4871313"/>
            <a:ext cx="1008112" cy="144016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BDD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71800" y="1484784"/>
            <a:ext cx="1512168" cy="15841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Classe Java</a:t>
            </a:r>
          </a:p>
          <a:p>
            <a:pPr algn="ctr"/>
            <a:r>
              <a:rPr lang="fr-FR" dirty="0">
                <a:latin typeface="Consolas" panose="020B0609020204030204" pitchFamily="49" charset="0"/>
              </a:rPr>
              <a:t>(DAO)</a:t>
            </a:r>
          </a:p>
        </p:txBody>
      </p:sp>
      <p:sp>
        <p:nvSpPr>
          <p:cNvPr id="13" name="Organigramme : Document 12"/>
          <p:cNvSpPr/>
          <p:nvPr/>
        </p:nvSpPr>
        <p:spPr>
          <a:xfrm>
            <a:off x="2916847" y="3460249"/>
            <a:ext cx="1231776" cy="71623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Requête</a:t>
            </a:r>
          </a:p>
          <a:p>
            <a:pPr algn="ctr"/>
            <a:r>
              <a:rPr lang="fr-FR" dirty="0">
                <a:latin typeface="Consolas" panose="020B0609020204030204" pitchFamily="49" charset="0"/>
              </a:rPr>
              <a:t>HQL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2093223" y="1484784"/>
            <a:ext cx="0" cy="4871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73572" y="4276328"/>
            <a:ext cx="1512168" cy="1326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Classe Java</a:t>
            </a:r>
          </a:p>
          <a:p>
            <a:pPr algn="ctr"/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datamodel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497" y="1484784"/>
            <a:ext cx="1512168" cy="15841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Contrôleur</a:t>
            </a:r>
          </a:p>
        </p:txBody>
      </p:sp>
      <p:cxnSp>
        <p:nvCxnSpPr>
          <p:cNvPr id="19" name="Connecteur droit avec flèche 18"/>
          <p:cNvCxnSpPr>
            <a:stCxn id="17" idx="3"/>
            <a:endCxn id="11" idx="1"/>
          </p:cNvCxnSpPr>
          <p:nvPr/>
        </p:nvCxnSpPr>
        <p:spPr>
          <a:xfrm>
            <a:off x="1547665" y="2276872"/>
            <a:ext cx="1224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>
            <a:off x="4644008" y="2656038"/>
            <a:ext cx="1656184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Moteur ORM</a:t>
            </a:r>
          </a:p>
        </p:txBody>
      </p:sp>
      <p:cxnSp>
        <p:nvCxnSpPr>
          <p:cNvPr id="38" name="Connecteur droit avec flèche 37"/>
          <p:cNvCxnSpPr>
            <a:stCxn id="11" idx="2"/>
            <a:endCxn id="13" idx="0"/>
          </p:cNvCxnSpPr>
          <p:nvPr/>
        </p:nvCxnSpPr>
        <p:spPr>
          <a:xfrm>
            <a:off x="3527884" y="3068960"/>
            <a:ext cx="4851" cy="39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3" idx="3"/>
            <a:endCxn id="21" idx="3"/>
          </p:cNvCxnSpPr>
          <p:nvPr/>
        </p:nvCxnSpPr>
        <p:spPr>
          <a:xfrm flipV="1">
            <a:off x="4148623" y="3762366"/>
            <a:ext cx="737928" cy="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49" idx="3"/>
            <a:endCxn id="13" idx="0"/>
          </p:cNvCxnSpPr>
          <p:nvPr/>
        </p:nvCxnSpPr>
        <p:spPr>
          <a:xfrm flipV="1">
            <a:off x="3059832" y="3460249"/>
            <a:ext cx="472903" cy="17840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25972" y="4428728"/>
            <a:ext cx="1512168" cy="1326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Classe Java</a:t>
            </a:r>
          </a:p>
          <a:p>
            <a:pPr algn="ctr"/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datamodel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78371" y="4581128"/>
            <a:ext cx="1581461" cy="1326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Classes Java</a:t>
            </a:r>
          </a:p>
          <a:p>
            <a:pPr algn="ctr"/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datamodel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50405" y="5942141"/>
            <a:ext cx="156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Couche métier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2559899" y="5942141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Couche Accès aux données</a:t>
            </a:r>
          </a:p>
        </p:txBody>
      </p:sp>
      <p:cxnSp>
        <p:nvCxnSpPr>
          <p:cNvPr id="54" name="Connecteur : en angle 53"/>
          <p:cNvCxnSpPr>
            <a:stCxn id="26" idx="3"/>
            <a:endCxn id="10" idx="1"/>
          </p:cNvCxnSpPr>
          <p:nvPr/>
        </p:nvCxnSpPr>
        <p:spPr>
          <a:xfrm>
            <a:off x="7343517" y="3296220"/>
            <a:ext cx="900891" cy="1575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rganigramme : Document 54"/>
          <p:cNvSpPr/>
          <p:nvPr/>
        </p:nvSpPr>
        <p:spPr>
          <a:xfrm>
            <a:off x="7628520" y="3581400"/>
            <a:ext cx="1231776" cy="716234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Requête</a:t>
            </a:r>
          </a:p>
          <a:p>
            <a:pPr algn="ctr"/>
            <a:r>
              <a:rPr lang="fr-FR" dirty="0">
                <a:latin typeface="Consolas" panose="020B0609020204030204" pitchFamily="49" charset="0"/>
              </a:rPr>
              <a:t>SQL</a:t>
            </a:r>
          </a:p>
        </p:txBody>
      </p:sp>
      <p:sp>
        <p:nvSpPr>
          <p:cNvPr id="57" name="Ellipse 56"/>
          <p:cNvSpPr/>
          <p:nvPr/>
        </p:nvSpPr>
        <p:spPr>
          <a:xfrm>
            <a:off x="1842271" y="2046234"/>
            <a:ext cx="501903" cy="50190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4218231" y="3584881"/>
            <a:ext cx="501903" cy="50190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73" name="Ellipse 72"/>
          <p:cNvSpPr/>
          <p:nvPr/>
        </p:nvSpPr>
        <p:spPr>
          <a:xfrm>
            <a:off x="5885171" y="2624872"/>
            <a:ext cx="501903" cy="50190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74" name="Ellipse 73"/>
          <p:cNvSpPr/>
          <p:nvPr/>
        </p:nvSpPr>
        <p:spPr>
          <a:xfrm>
            <a:off x="7900318" y="3020709"/>
            <a:ext cx="501903" cy="50190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25185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29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Notion d’entité persistante - Rappel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dirty="0"/>
              <a:t>Support de cours </a:t>
            </a:r>
            <a:r>
              <a:rPr lang="fr-FR" dirty="0" err="1"/>
              <a:t>Maven</a:t>
            </a:r>
            <a:r>
              <a:rPr lang="fr-FR" dirty="0"/>
              <a:t> – Copyright Nat System 2016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entité persistante est une Classe qui va se trouver représentée par une Table en base de données</a:t>
            </a:r>
          </a:p>
          <a:p>
            <a:endParaRPr lang="fr-FR" dirty="0"/>
          </a:p>
          <a:p>
            <a:r>
              <a:rPr lang="fr-FR" dirty="0" err="1"/>
              <a:t>Hibernate</a:t>
            </a:r>
            <a:r>
              <a:rPr lang="fr-FR" dirty="0"/>
              <a:t> met en place une série de caches et de </a:t>
            </a:r>
            <a:r>
              <a:rPr lang="fr-FR" dirty="0" err="1"/>
              <a:t>proxies</a:t>
            </a:r>
            <a:r>
              <a:rPr lang="fr-FR" dirty="0"/>
              <a:t> qui permettent de gérer les instances de ces entités de manière transparente pour le développeur</a:t>
            </a:r>
          </a:p>
          <a:p>
            <a:endParaRPr lang="fr-FR" dirty="0"/>
          </a:p>
          <a:p>
            <a:r>
              <a:rPr lang="fr-FR" dirty="0"/>
              <a:t>La gestion automatique de ces entités persistantes doit être parfois être réglée sous peine d’avoir des performances d’exécution déplorables</a:t>
            </a:r>
          </a:p>
          <a:p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La gestion des entités persistantes </a:t>
            </a:r>
          </a:p>
        </p:txBody>
      </p:sp>
    </p:spTree>
    <p:extLst>
      <p:ext uri="{BB962C8B-B14F-4D97-AF65-F5344CB8AC3E}">
        <p14:creationId xmlns:p14="http://schemas.microsoft.com/office/powerpoint/2010/main" val="347478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Comment se servir d’un </a:t>
            </a:r>
            <a:r>
              <a:rPr lang="fr-FR" dirty="0" err="1"/>
              <a:t>Logger</a:t>
            </a:r>
            <a:r>
              <a:rPr lang="fr-FR" dirty="0"/>
              <a:t> issu de log4j2?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Comme toute bibliothèque Java, le </a:t>
            </a:r>
            <a:r>
              <a:rPr lang="fr-FR" dirty="0" err="1"/>
              <a:t>framework</a:t>
            </a:r>
            <a:r>
              <a:rPr lang="fr-FR" dirty="0"/>
              <a:t> log4j2 s’utilise par l’intermédiaire d’un série de jars</a:t>
            </a:r>
          </a:p>
          <a:p>
            <a:endParaRPr lang="fr-FR" dirty="0"/>
          </a:p>
          <a:p>
            <a:r>
              <a:rPr lang="fr-FR" dirty="0"/>
              <a:t>Ici deux jars sont à fournir, ils devraient être fournis par le gestionnaire de dépendance de </a:t>
            </a:r>
            <a:r>
              <a:rPr lang="fr-FR" dirty="0" err="1"/>
              <a:t>maven</a:t>
            </a:r>
            <a:endParaRPr lang="fr-FR" dirty="0"/>
          </a:p>
          <a:p>
            <a:endParaRPr lang="fr-FR" dirty="0"/>
          </a:p>
          <a:p>
            <a:r>
              <a:rPr lang="fr-FR" dirty="0"/>
              <a:t>Une fois les jars présents dans le </a:t>
            </a:r>
            <a:r>
              <a:rPr lang="fr-FR" dirty="0" err="1"/>
              <a:t>classpath</a:t>
            </a:r>
            <a:r>
              <a:rPr lang="fr-FR" dirty="0"/>
              <a:t>, il faut fournir à log4j2 la configuration des traces qui permet d’indiquer au </a:t>
            </a:r>
            <a:r>
              <a:rPr lang="fr-FR" dirty="0" err="1"/>
              <a:t>framework</a:t>
            </a:r>
            <a:r>
              <a:rPr lang="fr-FR" dirty="0"/>
              <a:t> les informations à afficher dans les messages tracés.</a:t>
            </a:r>
          </a:p>
          <a:p>
            <a:endParaRPr lang="fr-FR" dirty="0"/>
          </a:p>
          <a:p>
            <a:r>
              <a:rPr lang="fr-FR" dirty="0"/>
              <a:t>Enfin il faut invoquer les </a:t>
            </a:r>
            <a:r>
              <a:rPr lang="fr-FR" dirty="0" err="1"/>
              <a:t>Loggers</a:t>
            </a:r>
            <a:r>
              <a:rPr lang="fr-FR" dirty="0"/>
              <a:t> de log4j2 afin de pouvoir s’en servir dans le reste du code. 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Log4j2 :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25850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30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Mécanisme de chargement des entités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La gestion des entités persistantes (2)</a:t>
            </a:r>
          </a:p>
        </p:txBody>
      </p:sp>
      <p:sp>
        <p:nvSpPr>
          <p:cNvPr id="11" name="Cylindre 10"/>
          <p:cNvSpPr/>
          <p:nvPr/>
        </p:nvSpPr>
        <p:spPr>
          <a:xfrm>
            <a:off x="7666676" y="1412776"/>
            <a:ext cx="1008112" cy="144016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BDD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9910" y="1340768"/>
            <a:ext cx="1512168" cy="15841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Classe Java</a:t>
            </a:r>
          </a:p>
          <a:p>
            <a:pPr algn="ctr"/>
            <a:r>
              <a:rPr lang="fr-FR" dirty="0">
                <a:latin typeface="Consolas" panose="020B0609020204030204" pitchFamily="49" charset="0"/>
              </a:rPr>
              <a:t>(DAO)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8442" y="1340768"/>
            <a:ext cx="3991790" cy="50155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Session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697755" y="1784670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Get</a:t>
            </a:r>
            <a:r>
              <a:rPr lang="fr-FR" dirty="0"/>
              <a:t> »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02518" y="1772086"/>
            <a:ext cx="1152128" cy="72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HQL </a:t>
            </a:r>
            <a:r>
              <a:rPr lang="fr-FR" dirty="0" err="1"/>
              <a:t>Query</a:t>
            </a:r>
            <a:endParaRPr lang="fr-FR" dirty="0"/>
          </a:p>
        </p:txBody>
      </p:sp>
      <p:cxnSp>
        <p:nvCxnSpPr>
          <p:cNvPr id="29" name="Connecteur droit avec flèche 28"/>
          <p:cNvCxnSpPr>
            <a:stCxn id="20" idx="3"/>
            <a:endCxn id="11" idx="2"/>
          </p:cNvCxnSpPr>
          <p:nvPr/>
        </p:nvCxnSpPr>
        <p:spPr>
          <a:xfrm>
            <a:off x="5454646" y="2132856"/>
            <a:ext cx="2212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940018" y="176780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</a:t>
            </a:r>
          </a:p>
        </p:txBody>
      </p:sp>
      <p:cxnSp>
        <p:nvCxnSpPr>
          <p:cNvPr id="32" name="Connecteur : en angle 31"/>
          <p:cNvCxnSpPr>
            <a:stCxn id="11" idx="3"/>
            <a:endCxn id="47" idx="3"/>
          </p:cNvCxnSpPr>
          <p:nvPr/>
        </p:nvCxnSpPr>
        <p:spPr>
          <a:xfrm rot="5400000">
            <a:off x="7110743" y="2042385"/>
            <a:ext cx="249438" cy="1870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741980" y="2716459"/>
            <a:ext cx="105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ResultSet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5148064" y="2741604"/>
            <a:ext cx="1152128" cy="721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ResultSetMapper</a:t>
            </a:r>
            <a:endParaRPr lang="fr-FR" dirty="0"/>
          </a:p>
        </p:txBody>
      </p:sp>
      <p:sp>
        <p:nvSpPr>
          <p:cNvPr id="66" name="Rectangle 65"/>
          <p:cNvSpPr/>
          <p:nvPr/>
        </p:nvSpPr>
        <p:spPr>
          <a:xfrm>
            <a:off x="4860032" y="3839602"/>
            <a:ext cx="1728192" cy="193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Cache lv2 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934754" y="4064431"/>
            <a:ext cx="1581461" cy="1326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Instance d’entité persistante</a:t>
            </a:r>
          </a:p>
          <a:p>
            <a:pPr algn="ctr"/>
            <a:r>
              <a:rPr lang="fr-FR" b="1" dirty="0">
                <a:latin typeface="Consolas" panose="020B0609020204030204" pitchFamily="49" charset="0"/>
              </a:rPr>
              <a:t>référence</a:t>
            </a:r>
          </a:p>
        </p:txBody>
      </p:sp>
      <p:sp>
        <p:nvSpPr>
          <p:cNvPr id="72" name="Ellipse 71"/>
          <p:cNvSpPr/>
          <p:nvPr/>
        </p:nvSpPr>
        <p:spPr>
          <a:xfrm>
            <a:off x="6374838" y="1882828"/>
            <a:ext cx="501903" cy="50190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6" name="Connecteur droit avec flèche 5"/>
          <p:cNvCxnSpPr>
            <a:stCxn id="14" idx="3"/>
            <a:endCxn id="20" idx="1"/>
          </p:cNvCxnSpPr>
          <p:nvPr/>
        </p:nvCxnSpPr>
        <p:spPr>
          <a:xfrm>
            <a:off x="1652078" y="2132856"/>
            <a:ext cx="2650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2442013" y="1907138"/>
            <a:ext cx="501903" cy="50190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40" name="Connecteur droit avec flèche 39"/>
          <p:cNvCxnSpPr>
            <a:stCxn id="47" idx="2"/>
            <a:endCxn id="66" idx="0"/>
          </p:cNvCxnSpPr>
          <p:nvPr/>
        </p:nvCxnSpPr>
        <p:spPr>
          <a:xfrm>
            <a:off x="5724128" y="3463143"/>
            <a:ext cx="0" cy="37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698380" y="3853828"/>
            <a:ext cx="1728192" cy="193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Cache lv1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773102" y="4078657"/>
            <a:ext cx="1581461" cy="1326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nsolas" panose="020B0609020204030204" pitchFamily="49" charset="0"/>
              </a:rPr>
              <a:t>Instance d’entité persistante</a:t>
            </a:r>
          </a:p>
          <a:p>
            <a:pPr algn="ctr"/>
            <a:r>
              <a:rPr lang="fr-FR" b="1" dirty="0">
                <a:latin typeface="Consolas" panose="020B0609020204030204" pitchFamily="49" charset="0"/>
              </a:rPr>
              <a:t>modifiée</a:t>
            </a:r>
          </a:p>
        </p:txBody>
      </p:sp>
      <p:cxnSp>
        <p:nvCxnSpPr>
          <p:cNvPr id="44" name="Connecteur droit avec flèche 43"/>
          <p:cNvCxnSpPr>
            <a:endCxn id="55" idx="0"/>
          </p:cNvCxnSpPr>
          <p:nvPr/>
        </p:nvCxnSpPr>
        <p:spPr>
          <a:xfrm flipH="1">
            <a:off x="3562476" y="3102374"/>
            <a:ext cx="1585588" cy="75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ngle 45"/>
          <p:cNvCxnSpPr>
            <a:stCxn id="55" idx="1"/>
            <a:endCxn id="14" idx="2"/>
          </p:cNvCxnSpPr>
          <p:nvPr/>
        </p:nvCxnSpPr>
        <p:spPr>
          <a:xfrm rot="10800000">
            <a:off x="895994" y="2924944"/>
            <a:ext cx="1802386" cy="1895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685721" y="4521225"/>
            <a:ext cx="501903" cy="50190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74" name="Ellipse 73"/>
          <p:cNvSpPr/>
          <p:nvPr/>
        </p:nvSpPr>
        <p:spPr>
          <a:xfrm>
            <a:off x="4860032" y="3271175"/>
            <a:ext cx="501903" cy="501903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1480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31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Optimisation des liens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Hibernate</a:t>
            </a:r>
            <a:r>
              <a:rPr lang="fr-FR" dirty="0"/>
              <a:t> offre la possibilité de gérer finement les liens entre les entités persistantes</a:t>
            </a:r>
          </a:p>
          <a:p>
            <a:r>
              <a:rPr lang="fr-FR" dirty="0"/>
              <a:t>Il peut être intéressant de ne charger les liens que lorsque cela est vraiment nécessaire</a:t>
            </a:r>
          </a:p>
          <a:p>
            <a:r>
              <a:rPr lang="fr-FR" dirty="0"/>
              <a:t>Grâce aux propriétés </a:t>
            </a:r>
            <a:r>
              <a:rPr lang="fr-FR" b="1" dirty="0" err="1"/>
              <a:t>fetch</a:t>
            </a:r>
            <a:r>
              <a:rPr lang="fr-FR" b="1" dirty="0"/>
              <a:t> </a:t>
            </a:r>
            <a:r>
              <a:rPr lang="fr-FR" dirty="0"/>
              <a:t>des annotations déclarant des liens, il est possible de désactiver le chargement automatique des liens.</a:t>
            </a:r>
          </a:p>
          <a:p>
            <a:r>
              <a:rPr lang="fr-FR" dirty="0"/>
              <a:t>Exemple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b="1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La gestion des entités persistantes (3)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15359" y="4941168"/>
            <a:ext cx="37029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OneToMany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A604BE"/>
                </a:solidFill>
                <a:effectLst/>
                <a:latin typeface="Consolas" panose="020B0609020204030204" pitchFamily="49" charset="0"/>
              </a:rPr>
              <a:t>FetchType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4853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32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Implémentation automatique d’une agrégation forte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Il est également possible de définir automatiquement les actions à mener lors de la modification d’une entité fortement liée à une autre entité</a:t>
            </a:r>
          </a:p>
          <a:p>
            <a:endParaRPr lang="fr-FR" dirty="0"/>
          </a:p>
          <a:p>
            <a:r>
              <a:rPr lang="fr-FR" dirty="0"/>
              <a:t>Cela se configure grâce à l’attribut </a:t>
            </a:r>
            <a:r>
              <a:rPr lang="fr-FR" b="1" dirty="0"/>
              <a:t>cascade</a:t>
            </a:r>
            <a:r>
              <a:rPr lang="fr-FR" dirty="0"/>
              <a:t> de l’annotation exprimant le lien.</a:t>
            </a:r>
          </a:p>
          <a:p>
            <a:endParaRPr lang="fr-FR" b="1" dirty="0"/>
          </a:p>
          <a:p>
            <a:r>
              <a:rPr lang="fr-FR" dirty="0"/>
              <a:t>Afin de lier fortement les entités persistantes, il faut déclarer le lien dans les deux entités, et déclarer cascade à la valeur</a:t>
            </a:r>
            <a:r>
              <a:rPr lang="fr-FR" b="1" dirty="0"/>
              <a:t> </a:t>
            </a:r>
            <a:r>
              <a:rPr lang="fr-FR" b="1" dirty="0" err="1"/>
              <a:t>CascadeType.ALL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Noter que ne le déclare que dans une des deux entités aura pour effet de rendre l’agrégation faible.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b="1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La gestion des entités persistantes (4)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27768" y="4797152"/>
            <a:ext cx="392735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OneToMany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cascade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A604BE"/>
                </a:solidFill>
                <a:effectLst/>
                <a:latin typeface="Consolas" panose="020B0609020204030204" pitchFamily="49" charset="0"/>
              </a:rPr>
              <a:t>CascadeType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6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fr-FR" altLang="fr-FR" sz="1000" i="1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95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Exercice : Persistance des objets (1 heure)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Première utilisation : Création d’un test unitaire pour utiliser la méthode « </a:t>
            </a:r>
            <a:r>
              <a:rPr lang="fr-FR" dirty="0" err="1"/>
              <a:t>save</a:t>
            </a:r>
            <a:r>
              <a:rPr lang="fr-FR" dirty="0"/>
              <a:t> » d’</a:t>
            </a:r>
            <a:r>
              <a:rPr lang="fr-FR" dirty="0" err="1"/>
              <a:t>hibernate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Pour ce faire Créer une classe « DAO » et dans la méthode « </a:t>
            </a:r>
            <a:r>
              <a:rPr lang="fr-FR" dirty="0" err="1"/>
              <a:t>save</a:t>
            </a:r>
            <a:r>
              <a:rPr lang="fr-FR" dirty="0"/>
              <a:t> » de ce DAO, créer une instance de Session grâce à une session </a:t>
            </a:r>
            <a:r>
              <a:rPr lang="fr-FR" dirty="0" err="1"/>
              <a:t>factory</a:t>
            </a:r>
            <a:endParaRPr lang="fr-FR" dirty="0"/>
          </a:p>
          <a:p>
            <a:endParaRPr lang="fr-FR" dirty="0"/>
          </a:p>
          <a:p>
            <a:r>
              <a:rPr lang="fr-FR" dirty="0"/>
              <a:t>Pour cela, il nous faut au préalable créer une </a:t>
            </a:r>
            <a:r>
              <a:rPr lang="fr-FR" dirty="0" err="1"/>
              <a:t>DataSource</a:t>
            </a:r>
            <a:r>
              <a:rPr lang="fr-FR" dirty="0"/>
              <a:t>, ceci est possible via </a:t>
            </a:r>
            <a:r>
              <a:rPr lang="fr-FR" dirty="0" err="1"/>
              <a:t>Spring</a:t>
            </a:r>
            <a:r>
              <a:rPr lang="fr-FR" dirty="0"/>
              <a:t> (se référer au cours </a:t>
            </a:r>
            <a:r>
              <a:rPr lang="fr-FR" dirty="0" err="1"/>
              <a:t>Spring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Exercice</a:t>
            </a:r>
          </a:p>
        </p:txBody>
      </p:sp>
    </p:spTree>
    <p:extLst>
      <p:ext uri="{BB962C8B-B14F-4D97-AF65-F5344CB8AC3E}">
        <p14:creationId xmlns:p14="http://schemas.microsoft.com/office/powerpoint/2010/main" val="1208119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>
          <a:xfrm>
            <a:off x="467544" y="6376243"/>
            <a:ext cx="5552256" cy="365125"/>
          </a:xfrm>
        </p:spPr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configuration via </a:t>
            </a:r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57200" y="1340769"/>
            <a:ext cx="81509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org.springframework.jdbc.datasource.DriverManagerDataSource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dataSourceBean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driverClassName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org.apache.derby.jdbc.EmbeddedDriver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jdbc:derby:memory:testDS;create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=true"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 </a:t>
            </a:r>
            <a:r>
              <a:rPr lang="en-US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"root"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 </a:t>
            </a:r>
            <a:r>
              <a:rPr lang="en-US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sz="1200" dirty="0"/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4294967295"/>
          </p:nvPr>
        </p:nvSpPr>
        <p:spPr>
          <a:xfrm>
            <a:off x="457200" y="892925"/>
            <a:ext cx="8219256" cy="4478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Configuration d’une </a:t>
            </a:r>
            <a:r>
              <a:rPr lang="fr-FR" dirty="0" err="1">
                <a:solidFill>
                  <a:schemeClr val="accent1"/>
                </a:solidFill>
              </a:rPr>
              <a:t>DataSource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505" y="3173608"/>
            <a:ext cx="8150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sz="1200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4294967295"/>
          </p:nvPr>
        </p:nvSpPr>
        <p:spPr>
          <a:xfrm>
            <a:off x="525505" y="2725764"/>
            <a:ext cx="8219256" cy="4478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Configuration de propriétés </a:t>
            </a:r>
            <a:r>
              <a:rPr lang="fr-FR" dirty="0" err="1">
                <a:solidFill>
                  <a:schemeClr val="accent1"/>
                </a:solidFill>
              </a:rPr>
              <a:t>Hibernate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3184685"/>
            <a:ext cx="827721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"org.springframework.beans.factory.config.PropertiesFactoryBean" </a:t>
            </a:r>
            <a:r>
              <a:rPr lang="fr-F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hibernateProperties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properties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props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org.hibernate.dialect.DerbyTenSevenDialect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prop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hibernate.show_sql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prop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"hibernate.hbm2ddl.auto"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prop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hibernate.connection.autocommit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i="1" dirty="0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props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09314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configuration via </a:t>
            </a:r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67544" y="1428572"/>
            <a:ext cx="8150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sz="1200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4294967295"/>
          </p:nvPr>
        </p:nvSpPr>
        <p:spPr>
          <a:xfrm>
            <a:off x="467544" y="980728"/>
            <a:ext cx="8219256" cy="4478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Configuration d’une </a:t>
            </a:r>
            <a:r>
              <a:rPr lang="fr-FR" dirty="0" err="1">
                <a:solidFill>
                  <a:schemeClr val="accent1"/>
                </a:solidFill>
              </a:rPr>
              <a:t>sessionFactory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9239" y="1439649"/>
            <a:ext cx="82772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409583" y="1583928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sessionFactory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"org.springframework.orm.hibernate4.LocalSessionFactoryBean" 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2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hibernateProperties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r-F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hibernateProperties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packagesToScan</a:t>
            </a:r>
            <a:r>
              <a:rPr lang="fr-F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2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fr.natsystem.iam.datamodel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>
                <a:solidFill>
                  <a:srgbClr val="3F7F7F"/>
                </a:solidFill>
                <a:latin typeface="Consolas" panose="020B0609020204030204" pitchFamily="49" charset="0"/>
              </a:rPr>
              <a:t>value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list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78927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36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dirty="0"/>
              <a:t>Support de cours </a:t>
            </a:r>
            <a:r>
              <a:rPr lang="fr-FR" dirty="0" err="1"/>
              <a:t>Maven</a:t>
            </a:r>
            <a:r>
              <a:rPr lang="fr-FR" dirty="0"/>
              <a:t> – Copyright Nat System 2016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via </a:t>
            </a:r>
            <a:r>
              <a:rPr lang="fr-FR" dirty="0" err="1"/>
              <a:t>Junit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23528" y="1038448"/>
            <a:ext cx="104411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RunWith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(SpringJUnit4ClassRunner.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ContextConfiguration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(locations = </a:t>
            </a:r>
            <a:r>
              <a:rPr lang="fr-FR" sz="1200" dirty="0">
                <a:solidFill>
                  <a:srgbClr val="2A00FF"/>
                </a:solidFill>
                <a:latin typeface="Consolas" panose="020B0609020204030204" pitchFamily="49" charset="0"/>
              </a:rPr>
              <a:t>"/applicationContext.xml"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TestHibernate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fr-FR" sz="1200" dirty="0">
              <a:latin typeface="Consolas" panose="020B0609020204030204" pitchFamily="49" charset="0"/>
            </a:endParaRPr>
          </a:p>
          <a:p>
            <a:pPr lvl="1"/>
            <a:r>
              <a:rPr lang="fr-F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fr-F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DataSource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ds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fr-FR" sz="1200" dirty="0">
              <a:latin typeface="Consolas" panose="020B0609020204030204" pitchFamily="49" charset="0"/>
            </a:endParaRPr>
          </a:p>
          <a:p>
            <a:pPr lvl="1"/>
            <a:r>
              <a:rPr lang="fr-F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fr-F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SessionFactory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sf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fr-FR" sz="1200" dirty="0">
              <a:latin typeface="Consolas" panose="020B0609020204030204" pitchFamily="49" charset="0"/>
            </a:endParaRPr>
          </a:p>
          <a:p>
            <a:pPr lvl="1"/>
            <a:r>
              <a:rPr lang="fr-F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fr-F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DAO </a:t>
            </a:r>
            <a:r>
              <a:rPr lang="fr-F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dao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fr-FR" sz="1200" dirty="0">
              <a:latin typeface="Consolas" panose="020B0609020204030204" pitchFamily="49" charset="0"/>
            </a:endParaRPr>
          </a:p>
          <a:p>
            <a:pPr lvl="1"/>
            <a:r>
              <a:rPr lang="fr-FR" sz="12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testDataSource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fr-F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assertNotNull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ds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fr-F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ds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.getConnection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fr-F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fr-FR" sz="1200" dirty="0">
              <a:latin typeface="Consolas" panose="020B0609020204030204" pitchFamily="49" charset="0"/>
            </a:endParaRPr>
          </a:p>
          <a:p>
            <a:pPr lvl="1"/>
            <a:r>
              <a:rPr lang="fr-FR" sz="12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lvl="1"/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testHibernate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</a:t>
            </a:r>
            <a:r>
              <a:rPr lang="fr-F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assertNotNull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sf</a:t>
            </a:r>
            <a:r>
              <a:rPr lang="fr-F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Session </a:t>
            </a:r>
            <a:r>
              <a:rPr lang="fr-F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sf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.openSession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2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do not do that outside of the test case</a:t>
            </a: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6582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37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Fin de la partie </a:t>
            </a:r>
            <a:r>
              <a:rPr lang="fr-FR" dirty="0" err="1"/>
              <a:t>Hibernate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0879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Intégration des </a:t>
            </a:r>
            <a:r>
              <a:rPr lang="fr-FR" dirty="0" err="1"/>
              <a:t>frameworks</a:t>
            </a:r>
            <a:r>
              <a:rPr lang="fr-FR" dirty="0"/>
              <a:t> dans une application web (3h)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Le but de ce TP est de reconstruire l’intégralité du chemin parcouru afin d’intégrer tous les </a:t>
            </a:r>
            <a:r>
              <a:rPr lang="fr-FR" dirty="0" err="1"/>
              <a:t>frameworks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Il va falloir intégrer </a:t>
            </a:r>
            <a:r>
              <a:rPr lang="fr-FR" dirty="0" err="1"/>
              <a:t>spring</a:t>
            </a:r>
            <a:r>
              <a:rPr lang="fr-FR" dirty="0"/>
              <a:t>, </a:t>
            </a:r>
            <a:r>
              <a:rPr lang="fr-FR" dirty="0" err="1"/>
              <a:t>hibernate</a:t>
            </a:r>
            <a:r>
              <a:rPr lang="fr-FR" dirty="0"/>
              <a:t>, log4j2, </a:t>
            </a:r>
            <a:r>
              <a:rPr lang="fr-FR" dirty="0" err="1"/>
              <a:t>junit</a:t>
            </a:r>
            <a:r>
              <a:rPr lang="fr-FR" dirty="0"/>
              <a:t> au sein d’un projet web afin de compléter la réalisation d’un système d’IAM (</a:t>
            </a:r>
            <a:r>
              <a:rPr lang="fr-FR" dirty="0" err="1"/>
              <a:t>Identity</a:t>
            </a:r>
            <a:r>
              <a:rPr lang="fr-FR" dirty="0"/>
              <a:t> and Access Management)</a:t>
            </a:r>
          </a:p>
          <a:p>
            <a:endParaRPr lang="fr-FR" dirty="0"/>
          </a:p>
          <a:p>
            <a:r>
              <a:rPr lang="fr-FR" dirty="0"/>
              <a:t>Nous allons procéder par étape afin d’intégrer le travail réalisé jusqu’à présent en suivant le diagramme présenté dans le slide suivant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: Mise en place d’une application complète</a:t>
            </a:r>
          </a:p>
        </p:txBody>
      </p:sp>
    </p:spTree>
    <p:extLst>
      <p:ext uri="{BB962C8B-B14F-4D97-AF65-F5344CB8AC3E}">
        <p14:creationId xmlns:p14="http://schemas.microsoft.com/office/powerpoint/2010/main" val="642305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t>39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Processus d’intégration des </a:t>
            </a:r>
            <a:r>
              <a:rPr lang="fr-FR" dirty="0" err="1"/>
              <a:t>frameworks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: Mise en place d’une application complète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467544" y="1916832"/>
            <a:ext cx="1368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Mise en place de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2051720" y="1916832"/>
            <a:ext cx="1368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Mise en place de </a:t>
            </a:r>
            <a:r>
              <a:rPr lang="fr-FR" dirty="0" err="1"/>
              <a:t>Junit</a:t>
            </a:r>
            <a:endParaRPr lang="fr-FR" dirty="0"/>
          </a:p>
        </p:txBody>
      </p:sp>
      <p:sp>
        <p:nvSpPr>
          <p:cNvPr id="12" name="Rectangle : coins arrondis 11"/>
          <p:cNvSpPr/>
          <p:nvPr/>
        </p:nvSpPr>
        <p:spPr>
          <a:xfrm>
            <a:off x="3635896" y="1916832"/>
            <a:ext cx="1368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Mise en place de </a:t>
            </a:r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13" name="Rectangle : coins arrondis 12"/>
          <p:cNvSpPr/>
          <p:nvPr/>
        </p:nvSpPr>
        <p:spPr>
          <a:xfrm>
            <a:off x="6835948" y="1916832"/>
            <a:ext cx="1368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Mise en place d’</a:t>
            </a:r>
            <a:r>
              <a:rPr lang="fr-FR" dirty="0" err="1"/>
              <a:t>hibernate</a:t>
            </a:r>
            <a:endParaRPr lang="fr-FR" dirty="0"/>
          </a:p>
        </p:txBody>
      </p:sp>
      <p:sp>
        <p:nvSpPr>
          <p:cNvPr id="14" name="Rectangle : coins arrondis 13"/>
          <p:cNvSpPr/>
          <p:nvPr/>
        </p:nvSpPr>
        <p:spPr>
          <a:xfrm>
            <a:off x="5220072" y="1918353"/>
            <a:ext cx="136815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Mise en place de log4j2</a:t>
            </a:r>
          </a:p>
        </p:txBody>
      </p:sp>
      <p:cxnSp>
        <p:nvCxnSpPr>
          <p:cNvPr id="16" name="Connecteur droit avec flèche 15"/>
          <p:cNvCxnSpPr>
            <a:stCxn id="13" idx="2"/>
            <a:endCxn id="17" idx="0"/>
          </p:cNvCxnSpPr>
          <p:nvPr/>
        </p:nvCxnSpPr>
        <p:spPr>
          <a:xfrm>
            <a:off x="7520024" y="2831232"/>
            <a:ext cx="0" cy="45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16"/>
          <p:cNvSpPr/>
          <p:nvPr/>
        </p:nvSpPr>
        <p:spPr>
          <a:xfrm>
            <a:off x="6712582" y="3286911"/>
            <a:ext cx="16148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Configuration d’</a:t>
            </a:r>
            <a:r>
              <a:rPr lang="fr-FR" dirty="0" err="1"/>
              <a:t>hibernate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9" idx="3"/>
            <a:endCxn id="10" idx="1"/>
          </p:cNvCxnSpPr>
          <p:nvPr/>
        </p:nvCxnSpPr>
        <p:spPr>
          <a:xfrm>
            <a:off x="1835696" y="237403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3"/>
            <a:endCxn id="12" idx="1"/>
          </p:cNvCxnSpPr>
          <p:nvPr/>
        </p:nvCxnSpPr>
        <p:spPr>
          <a:xfrm>
            <a:off x="3419872" y="237403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4" idx="3"/>
            <a:endCxn id="13" idx="1"/>
          </p:cNvCxnSpPr>
          <p:nvPr/>
        </p:nvCxnSpPr>
        <p:spPr>
          <a:xfrm flipV="1">
            <a:off x="6588224" y="2374032"/>
            <a:ext cx="247724" cy="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7" idx="1"/>
            <a:endCxn id="31" idx="3"/>
          </p:cNvCxnSpPr>
          <p:nvPr/>
        </p:nvCxnSpPr>
        <p:spPr>
          <a:xfrm flipH="1">
            <a:off x="3562319" y="3744111"/>
            <a:ext cx="3150263" cy="56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/>
          <p:cNvSpPr/>
          <p:nvPr/>
        </p:nvSpPr>
        <p:spPr>
          <a:xfrm>
            <a:off x="1947435" y="3849406"/>
            <a:ext cx="16148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Tests de la configuration via </a:t>
            </a:r>
            <a:r>
              <a:rPr lang="fr-FR" dirty="0" err="1"/>
              <a:t>Junit</a:t>
            </a:r>
            <a:endParaRPr lang="fr-FR" dirty="0"/>
          </a:p>
        </p:txBody>
      </p:sp>
      <p:cxnSp>
        <p:nvCxnSpPr>
          <p:cNvPr id="40" name="Connecteur droit avec flèche 39"/>
          <p:cNvCxnSpPr>
            <a:stCxn id="12" idx="3"/>
            <a:endCxn id="14" idx="1"/>
          </p:cNvCxnSpPr>
          <p:nvPr/>
        </p:nvCxnSpPr>
        <p:spPr>
          <a:xfrm>
            <a:off x="5004048" y="2374032"/>
            <a:ext cx="216024" cy="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31" idx="2"/>
            <a:endCxn id="55" idx="1"/>
          </p:cNvCxnSpPr>
          <p:nvPr/>
        </p:nvCxnSpPr>
        <p:spPr>
          <a:xfrm>
            <a:off x="2754877" y="4763806"/>
            <a:ext cx="757653" cy="67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/>
          <p:cNvSpPr/>
          <p:nvPr/>
        </p:nvSpPr>
        <p:spPr>
          <a:xfrm>
            <a:off x="3512530" y="4984752"/>
            <a:ext cx="16148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Configuration  web pour </a:t>
            </a:r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61" name="Rectangle : coins arrondis 60"/>
          <p:cNvSpPr/>
          <p:nvPr/>
        </p:nvSpPr>
        <p:spPr>
          <a:xfrm>
            <a:off x="6712086" y="4984752"/>
            <a:ext cx="161538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d’une page web de test</a:t>
            </a:r>
          </a:p>
        </p:txBody>
      </p:sp>
      <p:cxnSp>
        <p:nvCxnSpPr>
          <p:cNvPr id="63" name="Connecteur droit avec flèche 62"/>
          <p:cNvCxnSpPr>
            <a:stCxn id="55" idx="3"/>
            <a:endCxn id="61" idx="1"/>
          </p:cNvCxnSpPr>
          <p:nvPr/>
        </p:nvCxnSpPr>
        <p:spPr>
          <a:xfrm>
            <a:off x="5127414" y="5441952"/>
            <a:ext cx="1584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7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Se servir de log4j2 dans un test unitaire (30 minutes)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Les tests unitaires </a:t>
            </a:r>
            <a:r>
              <a:rPr lang="fr-FR" dirty="0" err="1"/>
              <a:t>Junit</a:t>
            </a:r>
            <a:r>
              <a:rPr lang="fr-FR" dirty="0"/>
              <a:t> vont nous servir de plateforme pour la mise en place de la configuration log4Jj2</a:t>
            </a:r>
          </a:p>
          <a:p>
            <a:endParaRPr lang="fr-FR" dirty="0"/>
          </a:p>
          <a:p>
            <a:r>
              <a:rPr lang="fr-FR" dirty="0"/>
              <a:t>Créez une classe de test (sous </a:t>
            </a:r>
            <a:r>
              <a:rPr lang="fr-FR" dirty="0" err="1"/>
              <a:t>src</a:t>
            </a:r>
            <a:r>
              <a:rPr lang="fr-FR" dirty="0"/>
              <a:t>/test/java), et dans une méthode nommée testLog4J2Configuration placez le code suivant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Vous devriez avoir une erreur qui indique que le fichier de configuration de log4j2 n’est pas présent</a:t>
            </a:r>
          </a:p>
          <a:p>
            <a:endParaRPr lang="fr-FR" dirty="0"/>
          </a:p>
          <a:p>
            <a:r>
              <a:rPr lang="fr-FR" dirty="0"/>
              <a:t>Trouvez sur le site de log4j2 un exemple de configuration au format </a:t>
            </a:r>
            <a:r>
              <a:rPr lang="fr-FR" dirty="0" err="1"/>
              <a:t>xml</a:t>
            </a:r>
            <a:r>
              <a:rPr lang="fr-FR" dirty="0"/>
              <a:t>, à placer sous </a:t>
            </a:r>
            <a:r>
              <a:rPr lang="fr-FR" dirty="0" err="1"/>
              <a:t>src</a:t>
            </a:r>
            <a:r>
              <a:rPr lang="fr-FR" dirty="0"/>
              <a:t>/test/</a:t>
            </a:r>
            <a:r>
              <a:rPr lang="fr-FR" dirty="0" err="1"/>
              <a:t>resrouces</a:t>
            </a:r>
            <a:r>
              <a:rPr lang="fr-FR" dirty="0"/>
              <a:t>. Le nom du fichier est </a:t>
            </a:r>
            <a:r>
              <a:rPr lang="fr-FR" b="1" dirty="0"/>
              <a:t>log4j2.xml</a:t>
            </a:r>
          </a:p>
          <a:p>
            <a:endParaRPr lang="fr-FR" dirty="0"/>
          </a:p>
          <a:p>
            <a:r>
              <a:rPr lang="fr-FR" dirty="0"/>
              <a:t>Configurez un </a:t>
            </a:r>
            <a:r>
              <a:rPr lang="fr-FR" dirty="0" err="1"/>
              <a:t>RollingRandomAccessFile</a:t>
            </a:r>
            <a:r>
              <a:rPr lang="fr-FR" dirty="0"/>
              <a:t> avec un pattern custom</a:t>
            </a:r>
          </a:p>
          <a:p>
            <a:endParaRPr lang="fr-FR" dirty="0"/>
          </a:p>
          <a:p>
            <a:r>
              <a:rPr lang="fr-FR" dirty="0"/>
              <a:t>Donnez votre compréhension de ce que vous venez de configurer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– intégrer et configurer log4j2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3463" y="2708920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LogManager.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getLogger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(TestLog4J2.</a:t>
            </a:r>
            <a:r>
              <a:rPr lang="fr-F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pas de fichier de configuration "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49796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APIs et configurations de log4j2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dirty="0"/>
              <a:t>Le </a:t>
            </a:r>
            <a:r>
              <a:rPr lang="fr-FR" dirty="0" err="1"/>
              <a:t>LogManager</a:t>
            </a:r>
            <a:r>
              <a:rPr lang="fr-FR" dirty="0"/>
              <a:t> est une </a:t>
            </a:r>
            <a:r>
              <a:rPr lang="fr-FR" dirty="0" err="1"/>
              <a:t>factory</a:t>
            </a:r>
            <a:r>
              <a:rPr lang="fr-FR" dirty="0"/>
              <a:t> qui permet d’invoquer une instance de </a:t>
            </a:r>
            <a:r>
              <a:rPr lang="fr-FR" dirty="0" err="1"/>
              <a:t>logger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Il n’existe qu’une seule instance de </a:t>
            </a:r>
            <a:r>
              <a:rPr lang="fr-FR" dirty="0" err="1"/>
              <a:t>logger</a:t>
            </a:r>
            <a:r>
              <a:rPr lang="fr-FR" dirty="0"/>
              <a:t> pour toute l’application (singleton).</a:t>
            </a:r>
          </a:p>
          <a:p>
            <a:endParaRPr lang="fr-FR" dirty="0"/>
          </a:p>
          <a:p>
            <a:r>
              <a:rPr lang="fr-FR" dirty="0"/>
              <a:t>Notez que l’instance de </a:t>
            </a:r>
            <a:r>
              <a:rPr lang="fr-FR" dirty="0" err="1"/>
              <a:t>logger</a:t>
            </a:r>
            <a:r>
              <a:rPr lang="fr-FR" dirty="0"/>
              <a:t> est créée avec en paramètre la classe qui l’utilise</a:t>
            </a:r>
          </a:p>
          <a:p>
            <a:endParaRPr lang="fr-FR" dirty="0"/>
          </a:p>
          <a:p>
            <a:r>
              <a:rPr lang="fr-FR" dirty="0"/>
              <a:t>Le fichier de configuration de log4j2 contient plusieurs sections, dont une qui configure le « pattern ». C’est le format des messages de sortie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Log4j2 : Utilisation du </a:t>
            </a:r>
            <a:r>
              <a:rPr lang="fr-FR" dirty="0" err="1"/>
              <a:t>logger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13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APIs et configurations de log4j2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Le </a:t>
            </a:r>
            <a:r>
              <a:rPr lang="fr-FR" dirty="0" err="1"/>
              <a:t>LogManager</a:t>
            </a:r>
            <a:r>
              <a:rPr lang="fr-FR" dirty="0"/>
              <a:t> est une </a:t>
            </a:r>
            <a:r>
              <a:rPr lang="fr-FR" dirty="0" err="1"/>
              <a:t>factory</a:t>
            </a:r>
            <a:r>
              <a:rPr lang="fr-FR" dirty="0"/>
              <a:t> qui permet d’invoquer une instance de </a:t>
            </a:r>
            <a:r>
              <a:rPr lang="fr-FR" dirty="0" err="1"/>
              <a:t>logger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Il n’existe qu’une seule instance de </a:t>
            </a:r>
            <a:r>
              <a:rPr lang="fr-FR" dirty="0" err="1"/>
              <a:t>logger</a:t>
            </a:r>
            <a:r>
              <a:rPr lang="fr-FR" dirty="0"/>
              <a:t> pour toute l’application (singleton).</a:t>
            </a:r>
          </a:p>
          <a:p>
            <a:endParaRPr lang="fr-FR" dirty="0"/>
          </a:p>
          <a:p>
            <a:r>
              <a:rPr lang="fr-FR" dirty="0"/>
              <a:t>Notez que l’instance de </a:t>
            </a:r>
            <a:r>
              <a:rPr lang="fr-FR" dirty="0" err="1"/>
              <a:t>logger</a:t>
            </a:r>
            <a:r>
              <a:rPr lang="fr-FR" dirty="0"/>
              <a:t> est créée avec en paramètre la classe qui l’utilise</a:t>
            </a:r>
          </a:p>
          <a:p>
            <a:endParaRPr lang="fr-FR" dirty="0"/>
          </a:p>
          <a:p>
            <a:r>
              <a:rPr lang="fr-FR" dirty="0"/>
              <a:t>Le fichier de configuration de log4j2 contient plusieurs sections, dont une qui configure le « pattern ». C’est le format des messages de sortie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Logger</a:t>
            </a:r>
            <a:r>
              <a:rPr lang="fr-FR" dirty="0"/>
              <a:t> possède plusieurs méthodes pour tracer dans un niveau bien déterminé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Log4j2 : Utilisation du </a:t>
            </a:r>
            <a:r>
              <a:rPr lang="fr-FR" dirty="0" err="1"/>
              <a:t>logger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35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niveaux de trace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dirty="0"/>
              <a:t>Log4J2 propose plusieurs niveaux de trace.</a:t>
            </a:r>
          </a:p>
          <a:p>
            <a:pPr lvl="1"/>
            <a:r>
              <a:rPr lang="fr-FR" dirty="0"/>
              <a:t>TRACE : le niveau le plus bas (le plus détaillé)</a:t>
            </a:r>
          </a:p>
          <a:p>
            <a:pPr lvl="1"/>
            <a:r>
              <a:rPr lang="fr-FR" dirty="0"/>
              <a:t>DEBUG : Permet de tracer les informations de </a:t>
            </a:r>
            <a:r>
              <a:rPr lang="fr-FR" dirty="0" err="1"/>
              <a:t>debug</a:t>
            </a:r>
            <a:endParaRPr lang="fr-FR" dirty="0"/>
          </a:p>
          <a:p>
            <a:pPr lvl="1"/>
            <a:r>
              <a:rPr lang="fr-FR" dirty="0"/>
              <a:t>INFO : informations importantes pour le programme</a:t>
            </a:r>
          </a:p>
          <a:p>
            <a:pPr lvl="1"/>
            <a:r>
              <a:rPr lang="fr-FR" dirty="0"/>
              <a:t>WARN : informations qui indiquent une anomalie mineure</a:t>
            </a:r>
          </a:p>
          <a:p>
            <a:pPr lvl="1"/>
            <a:r>
              <a:rPr lang="fr-FR" dirty="0"/>
              <a:t>ERROR: informations qui indiquent une anomalie majeure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Il est important de bien choisir le niveau de trace. En effet un filtre est appliqué à partir de la configuration, qui laisse passer les niveaux ce configurations autorisés et n’affiche pas les autre</a:t>
            </a:r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Log4j2 : Utilisation du </a:t>
            </a:r>
            <a:r>
              <a:rPr lang="fr-FR" dirty="0" err="1"/>
              <a:t>logger</a:t>
            </a:r>
            <a:r>
              <a:rPr lang="fr-FR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65647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niveaux de trace - exemple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/>
              <a:t>Support de cours Maven – Copyright Nat System 2016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Log4j2 : Utilisation du </a:t>
            </a:r>
            <a:r>
              <a:rPr lang="fr-FR" dirty="0" err="1"/>
              <a:t>logger</a:t>
            </a:r>
            <a:r>
              <a:rPr lang="fr-FR" dirty="0"/>
              <a:t> (3)</a:t>
            </a:r>
          </a:p>
        </p:txBody>
      </p:sp>
      <p:sp>
        <p:nvSpPr>
          <p:cNvPr id="3" name="Rectangle : coins arrondis 2"/>
          <p:cNvSpPr/>
          <p:nvPr/>
        </p:nvSpPr>
        <p:spPr>
          <a:xfrm>
            <a:off x="5292080" y="1916832"/>
            <a:ext cx="18002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trace</a:t>
            </a:r>
          </a:p>
        </p:txBody>
      </p:sp>
      <p:sp>
        <p:nvSpPr>
          <p:cNvPr id="10" name="Rectangle : coins arrondis 9"/>
          <p:cNvSpPr/>
          <p:nvPr/>
        </p:nvSpPr>
        <p:spPr>
          <a:xfrm>
            <a:off x="5292080" y="2453719"/>
            <a:ext cx="18002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debug</a:t>
            </a:r>
            <a:endParaRPr lang="fr-FR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5292080" y="2990606"/>
            <a:ext cx="18002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info</a:t>
            </a:r>
          </a:p>
        </p:txBody>
      </p:sp>
      <p:sp>
        <p:nvSpPr>
          <p:cNvPr id="12" name="Rectangle : coins arrondis 11"/>
          <p:cNvSpPr/>
          <p:nvPr/>
        </p:nvSpPr>
        <p:spPr>
          <a:xfrm>
            <a:off x="5292080" y="3527698"/>
            <a:ext cx="1800200" cy="432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warn</a:t>
            </a:r>
            <a:endParaRPr lang="fr-FR" dirty="0"/>
          </a:p>
        </p:txBody>
      </p:sp>
      <p:sp>
        <p:nvSpPr>
          <p:cNvPr id="13" name="Rectangle : coins arrondis 12"/>
          <p:cNvSpPr/>
          <p:nvPr/>
        </p:nvSpPr>
        <p:spPr>
          <a:xfrm>
            <a:off x="5292080" y="4064585"/>
            <a:ext cx="180020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error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7524328" y="1916832"/>
            <a:ext cx="0" cy="257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7557744" y="2732459"/>
            <a:ext cx="147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Niveau de priorité</a:t>
            </a:r>
          </a:p>
        </p:txBody>
      </p:sp>
      <p:cxnSp>
        <p:nvCxnSpPr>
          <p:cNvPr id="16" name="Connecteur droit 15"/>
          <p:cNvCxnSpPr/>
          <p:nvPr/>
        </p:nvCxnSpPr>
        <p:spPr>
          <a:xfrm flipH="1">
            <a:off x="4716016" y="3789040"/>
            <a:ext cx="720080" cy="707593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716016" y="4496633"/>
            <a:ext cx="0" cy="588551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139952" y="516677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Niveau configuré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3528" y="1927994"/>
            <a:ext cx="10657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trace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3528" y="2541438"/>
            <a:ext cx="10657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debug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3528" y="3073757"/>
            <a:ext cx="10657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fr-F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info(</a:t>
            </a:r>
            <a:r>
              <a:rPr lang="fr-F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3528" y="3619223"/>
            <a:ext cx="10657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warn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3528" y="4142109"/>
            <a:ext cx="106571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fr-F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195736" y="2066493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3798163" y="1877046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Pas affiché</a:t>
            </a:r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2195736" y="266344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798163" y="2473997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Pas affiché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2196028" y="3235324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798455" y="3045877"/>
            <a:ext cx="118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Pas affiché</a:t>
            </a: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2213988" y="3798608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816415" y="3609161"/>
            <a:ext cx="8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Affiché</a:t>
            </a: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2208372" y="4316748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810799" y="4127301"/>
            <a:ext cx="8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Affiché</a:t>
            </a:r>
          </a:p>
        </p:txBody>
      </p:sp>
    </p:spTree>
    <p:extLst>
      <p:ext uri="{BB962C8B-B14F-4D97-AF65-F5344CB8AC3E}">
        <p14:creationId xmlns:p14="http://schemas.microsoft.com/office/powerpoint/2010/main" val="16078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1AB1-45EC-408C-A526-68925821237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Se servir de log4j2 dans un test unitaire: le retour (5 mn)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fr-FR" dirty="0"/>
              <a:t>Support de cours </a:t>
            </a:r>
            <a:r>
              <a:rPr lang="fr-FR" dirty="0" err="1"/>
              <a:t>Hibernate</a:t>
            </a:r>
            <a:r>
              <a:rPr lang="fr-FR" dirty="0"/>
              <a:t> – Copyright Nat System 2016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Utilisez tous les niveaux de logs et étudiez le résultat sur la trace de sortie</a:t>
            </a:r>
          </a:p>
          <a:p>
            <a:endParaRPr lang="fr-FR" dirty="0"/>
          </a:p>
          <a:p>
            <a:r>
              <a:rPr lang="fr-FR" dirty="0"/>
              <a:t>Faites varier les niveaux de log dans le fichier de configuration et observer la sortie.</a:t>
            </a:r>
          </a:p>
          <a:p>
            <a:endParaRPr lang="fr-FR" dirty="0"/>
          </a:p>
          <a:p>
            <a:r>
              <a:rPr lang="fr-FR" dirty="0"/>
              <a:t>Faites varier les patterns pour observer leur impact sur la sortie</a:t>
            </a:r>
          </a:p>
          <a:p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– intégrer et configurer log4j2</a:t>
            </a:r>
          </a:p>
        </p:txBody>
      </p:sp>
    </p:spTree>
    <p:extLst>
      <p:ext uri="{BB962C8B-B14F-4D97-AF65-F5344CB8AC3E}">
        <p14:creationId xmlns:p14="http://schemas.microsoft.com/office/powerpoint/2010/main" val="2865329426"/>
      </p:ext>
    </p:extLst>
  </p:cSld>
  <p:clrMapOvr>
    <a:masterClrMapping/>
  </p:clrMapOvr>
</p:sld>
</file>

<file path=ppt/theme/theme1.xml><?xml version="1.0" encoding="utf-8"?>
<a:theme xmlns:a="http://schemas.openxmlformats.org/drawingml/2006/main" name="go2java_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26796</TotalTime>
  <Words>3348</Words>
  <Application>Microsoft Office PowerPoint</Application>
  <PresentationFormat>Affichage à l'écran (4:3)</PresentationFormat>
  <Paragraphs>609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Tahoma</vt:lpstr>
      <vt:lpstr>Wingdings</vt:lpstr>
      <vt:lpstr>go2java_v3</vt:lpstr>
      <vt:lpstr>Log4j, Hibernate : augmenter la productivité</vt:lpstr>
      <vt:lpstr>Log4j2, un service de traces</vt:lpstr>
      <vt:lpstr>Log4j2 : configuration</vt:lpstr>
      <vt:lpstr>Exercice – intégrer et configurer log4j2</vt:lpstr>
      <vt:lpstr>Log4j2 : Utilisation du logger</vt:lpstr>
      <vt:lpstr>Log4j2 : Utilisation du logger</vt:lpstr>
      <vt:lpstr>Log4j2 : Utilisation du logger (2)</vt:lpstr>
      <vt:lpstr>Log4j2 : Utilisation du logger (3)</vt:lpstr>
      <vt:lpstr>Exercice – intégrer et configurer log4j2</vt:lpstr>
      <vt:lpstr>S’approprier Log4J2 pour une utilisation industrielle</vt:lpstr>
      <vt:lpstr>Présentation PowerPoint</vt:lpstr>
      <vt:lpstr>Hibernate – Les bases (1) </vt:lpstr>
      <vt:lpstr>Hibernate – Les bases (2)</vt:lpstr>
      <vt:lpstr>Hibernate – Les bases (3)</vt:lpstr>
      <vt:lpstr>Hibernate : schéma global</vt:lpstr>
      <vt:lpstr>Hibernate – Mapping</vt:lpstr>
      <vt:lpstr>Hibernate – Mapping (2)</vt:lpstr>
      <vt:lpstr>Hibernate – Mapping (3)</vt:lpstr>
      <vt:lpstr>Hibernate – Mapping (4)</vt:lpstr>
      <vt:lpstr>Hibernate – Mapping (5)</vt:lpstr>
      <vt:lpstr>Hibernate – utilisation </vt:lpstr>
      <vt:lpstr>Hibernate – utilisation (2)</vt:lpstr>
      <vt:lpstr>Hibernate – L’abstraction du SQL</vt:lpstr>
      <vt:lpstr>Hibernate – L’abstraction du SQL (2)</vt:lpstr>
      <vt:lpstr>Hibernate – L’abstraction du SQL (3)</vt:lpstr>
      <vt:lpstr>Hibernate – L’abstraction du SQL (4)</vt:lpstr>
      <vt:lpstr>Hibernate – L’abstraction du SQL (5)</vt:lpstr>
      <vt:lpstr>Hibernate – L’abstraction du SQL (5)</vt:lpstr>
      <vt:lpstr>Hibernate – La gestion des entités persistantes </vt:lpstr>
      <vt:lpstr>Hibernate – La gestion des entités persistantes (2)</vt:lpstr>
      <vt:lpstr>Hibernate – La gestion des entités persistantes (3)</vt:lpstr>
      <vt:lpstr>Hibernate – La gestion des entités persistantes (4)</vt:lpstr>
      <vt:lpstr>Hibernate – Exercice</vt:lpstr>
      <vt:lpstr>Exemples de configuration via Spring</vt:lpstr>
      <vt:lpstr>Exemples de configuration via Spring</vt:lpstr>
      <vt:lpstr>Utilisation via Junit</vt:lpstr>
      <vt:lpstr>Présentation PowerPoint</vt:lpstr>
      <vt:lpstr>TP : Mise en place d’une application complète</vt:lpstr>
      <vt:lpstr>TP : Mise en place d’une application complète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Sandrine COHEN</dc:creator>
  <cp:lastModifiedBy>Thomas Broussard</cp:lastModifiedBy>
  <cp:revision>259</cp:revision>
  <cp:lastPrinted>2016-09-05T09:08:52Z</cp:lastPrinted>
  <dcterms:created xsi:type="dcterms:W3CDTF">2015-07-21T08:57:49Z</dcterms:created>
  <dcterms:modified xsi:type="dcterms:W3CDTF">2018-03-19T19:33:31Z</dcterms:modified>
</cp:coreProperties>
</file>