
<file path=[Content_Types].xml><?xml version="1.0" encoding="utf-8"?>
<Types xmlns="http://schemas.openxmlformats.org/package/2006/content-types">
  <Default Extension="bin" ContentType="application/vnd.openxmlformats-officedocument.presentationml.printerSetting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23.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8.xml" ContentType="application/vnd.openxmlformats-officedocument.presentationml.slide+xml"/>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14.xml" ContentType="application/vnd.openxmlformats-officedocument.presentationml.notesSlide+xml"/>
  <Override PartName="/ppt/notesSlides/notesSlide11.xml" ContentType="application/vnd.openxmlformats-officedocument.presentationml.notesSlide+xml"/>
  <Override PartName="/ppt/notesSlides/notesSlide16.xml" ContentType="application/vnd.openxmlformats-officedocument.presentationml.notesSlide+xml"/>
  <Override PartName="/ppt/slideMasters/slideMaster1.xml" ContentType="application/vnd.openxmlformats-officedocument.presentationml.slideMaster+xml"/>
  <Override PartName="/ppt/notesSlides/notesSlide19.xml" ContentType="application/vnd.openxmlformats-officedocument.presentationml.notesSlide+xml"/>
  <Override PartName="/ppt/notesSlides/notesSlide17.xml" ContentType="application/vnd.openxmlformats-officedocument.presentationml.notesSlide+xml"/>
  <Override PartName="/ppt/notesSlides/notesSlide20.xml" ContentType="application/vnd.openxmlformats-officedocument.presentationml.notesSlide+xml"/>
  <Override PartName="/ppt/notesSlides/notesSlide15.xml" ContentType="application/vnd.openxmlformats-officedocument.presentationml.notesSlide+xml"/>
  <Override PartName="/ppt/notesSlides/notesSlide9.xml" ContentType="application/vnd.openxmlformats-officedocument.presentationml.notesSlide+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2.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handoutMasters/handoutMaster1.xml" ContentType="application/vnd.openxmlformats-officedocument.presentationml.handoutMaster+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colors2.xml" ContentType="application/vnd.openxmlformats-officedocument.drawingml.diagramColors+xml"/>
  <Override PartName="/ppt/diagrams/quickStyle2.xml" ContentType="application/vnd.openxmlformats-officedocument.drawingml.diagramStyle+xml"/>
  <Override PartName="/ppt/diagrams/drawing2.xml" ContentType="application/vnd.ms-office.drawingml.diagramDrawing+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33"/>
  </p:notesMasterIdLst>
  <p:handoutMasterIdLst>
    <p:handoutMasterId r:id="rId34"/>
  </p:handoutMasterIdLst>
  <p:sldIdLst>
    <p:sldId id="444" r:id="rId2"/>
    <p:sldId id="456" r:id="rId3"/>
    <p:sldId id="457" r:id="rId4"/>
    <p:sldId id="453" r:id="rId5"/>
    <p:sldId id="451" r:id="rId6"/>
    <p:sldId id="530" r:id="rId7"/>
    <p:sldId id="531" r:id="rId8"/>
    <p:sldId id="532" r:id="rId9"/>
    <p:sldId id="533" r:id="rId10"/>
    <p:sldId id="535" r:id="rId11"/>
    <p:sldId id="536" r:id="rId12"/>
    <p:sldId id="555" r:id="rId13"/>
    <p:sldId id="537" r:id="rId14"/>
    <p:sldId id="538" r:id="rId15"/>
    <p:sldId id="539" r:id="rId16"/>
    <p:sldId id="540" r:id="rId17"/>
    <p:sldId id="541" r:id="rId18"/>
    <p:sldId id="542" r:id="rId19"/>
    <p:sldId id="543" r:id="rId20"/>
    <p:sldId id="544" r:id="rId21"/>
    <p:sldId id="545" r:id="rId22"/>
    <p:sldId id="546" r:id="rId23"/>
    <p:sldId id="547" r:id="rId24"/>
    <p:sldId id="548" r:id="rId25"/>
    <p:sldId id="550" r:id="rId26"/>
    <p:sldId id="549" r:id="rId27"/>
    <p:sldId id="551" r:id="rId28"/>
    <p:sldId id="552" r:id="rId29"/>
    <p:sldId id="553" r:id="rId30"/>
    <p:sldId id="554" r:id="rId31"/>
    <p:sldId id="522" r:id="rId32"/>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E2C5"/>
    <a:srgbClr val="5F5F5F"/>
    <a:srgbClr val="808080"/>
    <a:srgbClr val="479B8F"/>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392" autoAdjust="0"/>
  </p:normalViewPr>
  <p:slideViewPr>
    <p:cSldViewPr>
      <p:cViewPr varScale="1">
        <p:scale>
          <a:sx n="73" d="100"/>
          <a:sy n="73" d="100"/>
        </p:scale>
        <p:origin x="-1256" y="-10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customXml" Target="../customXml/item3.xml"/><Relationship Id="rId7" Type="http://schemas.openxmlformats.org/officeDocument/2006/relationships/slide" Target="slides/slide6.xml"/><Relationship Id="rId20" Type="http://schemas.openxmlformats.org/officeDocument/2006/relationships/slide" Target="slides/slide19.xml"/><Relationship Id="rId29" Type="http://schemas.openxmlformats.org/officeDocument/2006/relationships/slide" Target="slides/slide28.xml"/><Relationship Id="rId2" Type="http://schemas.openxmlformats.org/officeDocument/2006/relationships/slide" Target="slides/slide1.xml"/><Relationship Id="rId16" Type="http://schemas.openxmlformats.org/officeDocument/2006/relationships/slide" Target="slides/slide15.xml"/><Relationship Id="rId41" Type="http://schemas.openxmlformats.org/officeDocument/2006/relationships/customXml" Target="../customXml/item2.xml"/><Relationship Id="rId24" Type="http://schemas.openxmlformats.org/officeDocument/2006/relationships/slide" Target="slides/slide23.xml"/><Relationship Id="rId1" Type="http://schemas.openxmlformats.org/officeDocument/2006/relationships/slideMaster" Target="slideMasters/slideMaster1.xml"/><Relationship Id="rId32" Type="http://schemas.openxmlformats.org/officeDocument/2006/relationships/slide" Target="slides/slide3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viewProps" Target="viewProps.xml"/><Relationship Id="rId40" Type="http://schemas.openxmlformats.org/officeDocument/2006/relationships/customXml" Target="../customXml/item1.xml"/><Relationship Id="rId23" Type="http://schemas.openxmlformats.org/officeDocument/2006/relationships/slide" Target="slides/slide22.xml"/><Relationship Id="rId28" Type="http://schemas.openxmlformats.org/officeDocument/2006/relationships/slide" Target="slides/slide27.xml"/><Relationship Id="rId5" Type="http://schemas.openxmlformats.org/officeDocument/2006/relationships/slide" Target="slides/slide4.xml"/><Relationship Id="rId36" Type="http://schemas.openxmlformats.org/officeDocument/2006/relationships/presProps" Target="presProps.xml"/><Relationship Id="rId15" Type="http://schemas.openxmlformats.org/officeDocument/2006/relationships/slide" Target="slides/slide14.xml"/><Relationship Id="rId31" Type="http://schemas.openxmlformats.org/officeDocument/2006/relationships/slide" Target="slides/slide30.xml"/><Relationship Id="rId10" Type="http://schemas.openxmlformats.org/officeDocument/2006/relationships/slide" Target="slides/slide9.xml"/><Relationship Id="rId19" Type="http://schemas.openxmlformats.org/officeDocument/2006/relationships/slide" Target="slides/slide18.xml"/><Relationship Id="rId22" Type="http://schemas.openxmlformats.org/officeDocument/2006/relationships/slide" Target="slides/slide21.xml"/><Relationship Id="rId27" Type="http://schemas.openxmlformats.org/officeDocument/2006/relationships/slide" Target="slides/slide26.xml"/><Relationship Id="rId4" Type="http://schemas.openxmlformats.org/officeDocument/2006/relationships/slide" Target="slides/slide3.xml"/><Relationship Id="rId30" Type="http://schemas.openxmlformats.org/officeDocument/2006/relationships/slide" Target="slides/slide29.xml"/><Relationship Id="rId9" Type="http://schemas.openxmlformats.org/officeDocument/2006/relationships/slide" Target="slides/slide8.xml"/><Relationship Id="rId35" Type="http://schemas.openxmlformats.org/officeDocument/2006/relationships/printerSettings" Target="printerSettings/printerSettings1.bin"/><Relationship Id="rId14" Type="http://schemas.openxmlformats.org/officeDocument/2006/relationships/slide" Target="slides/slide13.xml"/><Relationship Id="rId8" Type="http://schemas.openxmlformats.org/officeDocument/2006/relationships/slide" Target="slides/slide7.xml"/><Relationship Id="rId3" Type="http://schemas.openxmlformats.org/officeDocument/2006/relationships/slide" Target="slides/slide2.xml"/><Relationship Id="rId25" Type="http://schemas.openxmlformats.org/officeDocument/2006/relationships/slide" Target="slides/slide24.xml"/><Relationship Id="rId33"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7F2A82-EFDD-AF40-8488-B65A42204B1D}" type="doc">
      <dgm:prSet loTypeId="urn:microsoft.com/office/officeart/2005/8/layout/hProcess9" loCatId="" qsTypeId="urn:microsoft.com/office/officeart/2005/8/quickstyle/simple4" qsCatId="simple" csTypeId="urn:microsoft.com/office/officeart/2005/8/colors/accent1_2" csCatId="accent1" phldr="1"/>
      <dgm:spPr/>
    </dgm:pt>
    <dgm:pt modelId="{610F9F52-9AC5-834F-8183-4CFDB77C8DC5}">
      <dgm:prSet phldrT="[Texte]"/>
      <dgm:spPr/>
      <dgm:t>
        <a:bodyPr/>
        <a:lstStyle/>
        <a:p>
          <a:r>
            <a:rPr lang="fr-FR" dirty="0" err="1" smtClean="0"/>
            <a:t>Launch</a:t>
          </a:r>
          <a:r>
            <a:rPr lang="fr-FR" dirty="0" smtClean="0"/>
            <a:t> of Spoutnik</a:t>
          </a:r>
          <a:br>
            <a:rPr lang="fr-FR" dirty="0" smtClean="0"/>
          </a:br>
          <a:r>
            <a:rPr lang="fr-FR" dirty="0" smtClean="0"/>
            <a:t>ARPA </a:t>
          </a:r>
          <a:r>
            <a:rPr lang="fr-FR" dirty="0" err="1" smtClean="0"/>
            <a:t>creation</a:t>
          </a:r>
          <a:endParaRPr lang="fr-FR" dirty="0"/>
        </a:p>
      </dgm:t>
    </dgm:pt>
    <dgm:pt modelId="{43241F9E-1B88-1548-B9D7-321395421EF2}" type="parTrans" cxnId="{6B573B44-092E-4841-B985-035A119A393A}">
      <dgm:prSet/>
      <dgm:spPr/>
      <dgm:t>
        <a:bodyPr/>
        <a:lstStyle/>
        <a:p>
          <a:endParaRPr lang="fr-FR"/>
        </a:p>
      </dgm:t>
    </dgm:pt>
    <dgm:pt modelId="{5B918D1E-C672-FF4F-A03A-7EE768B64B3A}" type="sibTrans" cxnId="{6B573B44-092E-4841-B985-035A119A393A}">
      <dgm:prSet/>
      <dgm:spPr/>
      <dgm:t>
        <a:bodyPr/>
        <a:lstStyle/>
        <a:p>
          <a:endParaRPr lang="fr-FR"/>
        </a:p>
      </dgm:t>
    </dgm:pt>
    <dgm:pt modelId="{104B8A0B-0594-4643-B4FA-48F9AA58D8F5}">
      <dgm:prSet phldrT="[Texte]"/>
      <dgm:spPr/>
      <dgm:t>
        <a:bodyPr/>
        <a:lstStyle/>
        <a:p>
          <a:r>
            <a:rPr lang="fr-FR" dirty="0" smtClean="0"/>
            <a:t>First long distance </a:t>
          </a:r>
          <a:r>
            <a:rPr lang="fr-FR" dirty="0" err="1" smtClean="0"/>
            <a:t>connection</a:t>
          </a:r>
          <a:r>
            <a:rPr lang="fr-FR" dirty="0" smtClean="0"/>
            <a:t>(1)</a:t>
          </a:r>
          <a:endParaRPr lang="fr-FR" dirty="0"/>
        </a:p>
      </dgm:t>
    </dgm:pt>
    <dgm:pt modelId="{00E69083-40E5-394A-A7D6-A2EB52998F8D}" type="parTrans" cxnId="{B36CD248-61A6-254D-862C-5CDCD273CCD1}">
      <dgm:prSet/>
      <dgm:spPr/>
      <dgm:t>
        <a:bodyPr/>
        <a:lstStyle/>
        <a:p>
          <a:endParaRPr lang="fr-FR"/>
        </a:p>
      </dgm:t>
    </dgm:pt>
    <dgm:pt modelId="{EDD1B287-6674-3542-A907-74789ED2E166}" type="sibTrans" cxnId="{B36CD248-61A6-254D-862C-5CDCD273CCD1}">
      <dgm:prSet/>
      <dgm:spPr/>
      <dgm:t>
        <a:bodyPr/>
        <a:lstStyle/>
        <a:p>
          <a:endParaRPr lang="fr-FR"/>
        </a:p>
      </dgm:t>
    </dgm:pt>
    <dgm:pt modelId="{01A32395-81AB-A742-AC12-0FA27851D8BF}">
      <dgm:prSet phldrT="[Texte]"/>
      <dgm:spPr/>
      <dgm:t>
        <a:bodyPr/>
        <a:lstStyle/>
        <a:p>
          <a:r>
            <a:rPr lang="fr-FR" dirty="0" smtClean="0"/>
            <a:t>ARPA </a:t>
          </a:r>
          <a:r>
            <a:rPr lang="fr-FR" dirty="0" err="1" smtClean="0"/>
            <a:t>becomes</a:t>
          </a:r>
          <a:r>
            <a:rPr lang="fr-FR" dirty="0" smtClean="0"/>
            <a:t> ARPANET</a:t>
          </a:r>
          <a:endParaRPr lang="fr-FR" dirty="0"/>
        </a:p>
      </dgm:t>
    </dgm:pt>
    <dgm:pt modelId="{7A7ECB1F-51B0-2D44-82AD-6D7002FFA684}" type="parTrans" cxnId="{913D24D1-1F0D-E84C-97E6-260050188F95}">
      <dgm:prSet/>
      <dgm:spPr/>
      <dgm:t>
        <a:bodyPr/>
        <a:lstStyle/>
        <a:p>
          <a:endParaRPr lang="fr-FR"/>
        </a:p>
      </dgm:t>
    </dgm:pt>
    <dgm:pt modelId="{19FDB3C6-177F-014D-AD21-44C6D84DCAE9}" type="sibTrans" cxnId="{913D24D1-1F0D-E84C-97E6-260050188F95}">
      <dgm:prSet/>
      <dgm:spPr/>
      <dgm:t>
        <a:bodyPr/>
        <a:lstStyle/>
        <a:p>
          <a:endParaRPr lang="fr-FR"/>
        </a:p>
      </dgm:t>
    </dgm:pt>
    <dgm:pt modelId="{13549933-9133-E04E-BF29-3E8886A7C51B}">
      <dgm:prSet phldrT="[Texte]"/>
      <dgm:spPr/>
      <dgm:t>
        <a:bodyPr/>
        <a:lstStyle/>
        <a:p>
          <a:r>
            <a:rPr lang="fr-FR" dirty="0" smtClean="0"/>
            <a:t>First Network </a:t>
          </a:r>
          <a:r>
            <a:rPr lang="fr-FR" dirty="0" err="1" smtClean="0"/>
            <a:t>connects</a:t>
          </a:r>
          <a:r>
            <a:rPr lang="fr-FR" dirty="0" smtClean="0"/>
            <a:t> four </a:t>
          </a:r>
          <a:r>
            <a:rPr lang="fr-FR" dirty="0" err="1" smtClean="0"/>
            <a:t>universities</a:t>
          </a:r>
          <a:r>
            <a:rPr lang="fr-FR" dirty="0" smtClean="0"/>
            <a:t> </a:t>
          </a:r>
          <a:endParaRPr lang="fr-FR" dirty="0"/>
        </a:p>
      </dgm:t>
    </dgm:pt>
    <dgm:pt modelId="{0DFAC517-8B07-BB4C-B94D-C9F0CEDFE27C}" type="parTrans" cxnId="{5C26D783-47CB-D848-AB1B-12F53AD77BCB}">
      <dgm:prSet/>
      <dgm:spPr/>
      <dgm:t>
        <a:bodyPr/>
        <a:lstStyle/>
        <a:p>
          <a:endParaRPr lang="fr-FR"/>
        </a:p>
      </dgm:t>
    </dgm:pt>
    <dgm:pt modelId="{77FC0D66-2EFD-0745-8A8B-48EA16CD22CF}" type="sibTrans" cxnId="{5C26D783-47CB-D848-AB1B-12F53AD77BCB}">
      <dgm:prSet/>
      <dgm:spPr/>
      <dgm:t>
        <a:bodyPr/>
        <a:lstStyle/>
        <a:p>
          <a:endParaRPr lang="fr-FR"/>
        </a:p>
      </dgm:t>
    </dgm:pt>
    <dgm:pt modelId="{155A287B-01F9-EB4E-85F1-949FAA55D4B3}">
      <dgm:prSet phldrT="[Texte]"/>
      <dgm:spPr/>
      <dgm:t>
        <a:bodyPr/>
        <a:lstStyle/>
        <a:p>
          <a:r>
            <a:rPr lang="fr-FR" dirty="0" smtClean="0"/>
            <a:t>First email</a:t>
          </a:r>
          <a:br>
            <a:rPr lang="fr-FR" dirty="0" smtClean="0"/>
          </a:br>
          <a:r>
            <a:rPr lang="fr-FR" dirty="0" smtClean="0"/>
            <a:t>15 </a:t>
          </a:r>
          <a:r>
            <a:rPr lang="fr-FR" dirty="0" err="1" smtClean="0"/>
            <a:t>websites</a:t>
          </a:r>
          <a:r>
            <a:rPr lang="fr-FR" dirty="0" smtClean="0"/>
            <a:t> </a:t>
          </a:r>
          <a:r>
            <a:rPr lang="fr-FR" dirty="0" err="1" smtClean="0"/>
            <a:t>connected</a:t>
          </a:r>
          <a:endParaRPr lang="fr-FR" dirty="0"/>
        </a:p>
      </dgm:t>
    </dgm:pt>
    <dgm:pt modelId="{AAAEB13E-ADDC-8D47-8510-24E528D047A7}" type="parTrans" cxnId="{ACA2133E-7C72-C448-9DBE-0602F7606558}">
      <dgm:prSet/>
      <dgm:spPr/>
      <dgm:t>
        <a:bodyPr/>
        <a:lstStyle/>
        <a:p>
          <a:endParaRPr lang="fr-FR"/>
        </a:p>
      </dgm:t>
    </dgm:pt>
    <dgm:pt modelId="{239C961A-D812-A548-8233-D2F6C3567EFD}" type="sibTrans" cxnId="{ACA2133E-7C72-C448-9DBE-0602F7606558}">
      <dgm:prSet/>
      <dgm:spPr/>
      <dgm:t>
        <a:bodyPr/>
        <a:lstStyle/>
        <a:p>
          <a:endParaRPr lang="fr-FR"/>
        </a:p>
      </dgm:t>
    </dgm:pt>
    <dgm:pt modelId="{88B3C5A8-6E4D-7E45-AF2A-33EDE411167E}" type="pres">
      <dgm:prSet presAssocID="{6E7F2A82-EFDD-AF40-8488-B65A42204B1D}" presName="CompostProcess" presStyleCnt="0">
        <dgm:presLayoutVars>
          <dgm:dir/>
          <dgm:resizeHandles val="exact"/>
        </dgm:presLayoutVars>
      </dgm:prSet>
      <dgm:spPr/>
    </dgm:pt>
    <dgm:pt modelId="{7F077594-B3AA-8645-825D-31FB820630AC}" type="pres">
      <dgm:prSet presAssocID="{6E7F2A82-EFDD-AF40-8488-B65A42204B1D}" presName="arrow" presStyleLbl="bgShp" presStyleIdx="0" presStyleCnt="1"/>
      <dgm:spPr/>
    </dgm:pt>
    <dgm:pt modelId="{421803B7-148C-D840-8C2A-1C1276E798E5}" type="pres">
      <dgm:prSet presAssocID="{6E7F2A82-EFDD-AF40-8488-B65A42204B1D}" presName="linearProcess" presStyleCnt="0"/>
      <dgm:spPr/>
    </dgm:pt>
    <dgm:pt modelId="{E6AACA6B-554F-BF4D-AA02-139F7C24C374}" type="pres">
      <dgm:prSet presAssocID="{610F9F52-9AC5-834F-8183-4CFDB77C8DC5}" presName="textNode" presStyleLbl="node1" presStyleIdx="0" presStyleCnt="5">
        <dgm:presLayoutVars>
          <dgm:bulletEnabled val="1"/>
        </dgm:presLayoutVars>
      </dgm:prSet>
      <dgm:spPr/>
      <dgm:t>
        <a:bodyPr/>
        <a:lstStyle/>
        <a:p>
          <a:endParaRPr lang="fr-FR"/>
        </a:p>
      </dgm:t>
    </dgm:pt>
    <dgm:pt modelId="{21A91741-D21E-D049-A3DB-091F8B894044}" type="pres">
      <dgm:prSet presAssocID="{5B918D1E-C672-FF4F-A03A-7EE768B64B3A}" presName="sibTrans" presStyleCnt="0"/>
      <dgm:spPr/>
    </dgm:pt>
    <dgm:pt modelId="{036A6867-6F3F-2B4F-9624-908667669577}" type="pres">
      <dgm:prSet presAssocID="{104B8A0B-0594-4643-B4FA-48F9AA58D8F5}" presName="textNode" presStyleLbl="node1" presStyleIdx="1" presStyleCnt="5">
        <dgm:presLayoutVars>
          <dgm:bulletEnabled val="1"/>
        </dgm:presLayoutVars>
      </dgm:prSet>
      <dgm:spPr/>
      <dgm:t>
        <a:bodyPr/>
        <a:lstStyle/>
        <a:p>
          <a:endParaRPr lang="fr-FR"/>
        </a:p>
      </dgm:t>
    </dgm:pt>
    <dgm:pt modelId="{5886373D-8C0C-404C-922B-3D4D76BD5D4B}" type="pres">
      <dgm:prSet presAssocID="{EDD1B287-6674-3542-A907-74789ED2E166}" presName="sibTrans" presStyleCnt="0"/>
      <dgm:spPr/>
    </dgm:pt>
    <dgm:pt modelId="{EFB48D02-7F82-AB4D-9FDC-0942EA33240F}" type="pres">
      <dgm:prSet presAssocID="{01A32395-81AB-A742-AC12-0FA27851D8BF}" presName="textNode" presStyleLbl="node1" presStyleIdx="2" presStyleCnt="5">
        <dgm:presLayoutVars>
          <dgm:bulletEnabled val="1"/>
        </dgm:presLayoutVars>
      </dgm:prSet>
      <dgm:spPr/>
      <dgm:t>
        <a:bodyPr/>
        <a:lstStyle/>
        <a:p>
          <a:endParaRPr lang="fr-FR"/>
        </a:p>
      </dgm:t>
    </dgm:pt>
    <dgm:pt modelId="{E6A8C701-1FB5-E44D-AD08-6F80FDC28327}" type="pres">
      <dgm:prSet presAssocID="{19FDB3C6-177F-014D-AD21-44C6D84DCAE9}" presName="sibTrans" presStyleCnt="0"/>
      <dgm:spPr/>
    </dgm:pt>
    <dgm:pt modelId="{0BC11F5E-FA73-1540-9064-6945EEA2426E}" type="pres">
      <dgm:prSet presAssocID="{13549933-9133-E04E-BF29-3E8886A7C51B}" presName="textNode" presStyleLbl="node1" presStyleIdx="3" presStyleCnt="5">
        <dgm:presLayoutVars>
          <dgm:bulletEnabled val="1"/>
        </dgm:presLayoutVars>
      </dgm:prSet>
      <dgm:spPr/>
      <dgm:t>
        <a:bodyPr/>
        <a:lstStyle/>
        <a:p>
          <a:endParaRPr lang="fr-FR"/>
        </a:p>
      </dgm:t>
    </dgm:pt>
    <dgm:pt modelId="{C4E74BC8-ADB1-364B-954C-72DC640AB484}" type="pres">
      <dgm:prSet presAssocID="{77FC0D66-2EFD-0745-8A8B-48EA16CD22CF}" presName="sibTrans" presStyleCnt="0"/>
      <dgm:spPr/>
    </dgm:pt>
    <dgm:pt modelId="{2F449A30-2549-3748-ABE3-75B73D3982CD}" type="pres">
      <dgm:prSet presAssocID="{155A287B-01F9-EB4E-85F1-949FAA55D4B3}" presName="textNode" presStyleLbl="node1" presStyleIdx="4" presStyleCnt="5">
        <dgm:presLayoutVars>
          <dgm:bulletEnabled val="1"/>
        </dgm:presLayoutVars>
      </dgm:prSet>
      <dgm:spPr/>
      <dgm:t>
        <a:bodyPr/>
        <a:lstStyle/>
        <a:p>
          <a:endParaRPr lang="fr-FR"/>
        </a:p>
      </dgm:t>
    </dgm:pt>
  </dgm:ptLst>
  <dgm:cxnLst>
    <dgm:cxn modelId="{6B573B44-092E-4841-B985-035A119A393A}" srcId="{6E7F2A82-EFDD-AF40-8488-B65A42204B1D}" destId="{610F9F52-9AC5-834F-8183-4CFDB77C8DC5}" srcOrd="0" destOrd="0" parTransId="{43241F9E-1B88-1548-B9D7-321395421EF2}" sibTransId="{5B918D1E-C672-FF4F-A03A-7EE768B64B3A}"/>
    <dgm:cxn modelId="{9F2E7148-0DED-2B40-9BC9-ABE3F5E32C8E}" type="presOf" srcId="{155A287B-01F9-EB4E-85F1-949FAA55D4B3}" destId="{2F449A30-2549-3748-ABE3-75B73D3982CD}" srcOrd="0" destOrd="0" presId="urn:microsoft.com/office/officeart/2005/8/layout/hProcess9"/>
    <dgm:cxn modelId="{8663386E-4068-0643-8131-76E2960D5D76}" type="presOf" srcId="{610F9F52-9AC5-834F-8183-4CFDB77C8DC5}" destId="{E6AACA6B-554F-BF4D-AA02-139F7C24C374}" srcOrd="0" destOrd="0" presId="urn:microsoft.com/office/officeart/2005/8/layout/hProcess9"/>
    <dgm:cxn modelId="{1B461A57-D947-274B-872E-713BA6D10C73}" type="presOf" srcId="{104B8A0B-0594-4643-B4FA-48F9AA58D8F5}" destId="{036A6867-6F3F-2B4F-9624-908667669577}" srcOrd="0" destOrd="0" presId="urn:microsoft.com/office/officeart/2005/8/layout/hProcess9"/>
    <dgm:cxn modelId="{5C26D783-47CB-D848-AB1B-12F53AD77BCB}" srcId="{6E7F2A82-EFDD-AF40-8488-B65A42204B1D}" destId="{13549933-9133-E04E-BF29-3E8886A7C51B}" srcOrd="3" destOrd="0" parTransId="{0DFAC517-8B07-BB4C-B94D-C9F0CEDFE27C}" sibTransId="{77FC0D66-2EFD-0745-8A8B-48EA16CD22CF}"/>
    <dgm:cxn modelId="{ACA2133E-7C72-C448-9DBE-0602F7606558}" srcId="{6E7F2A82-EFDD-AF40-8488-B65A42204B1D}" destId="{155A287B-01F9-EB4E-85F1-949FAA55D4B3}" srcOrd="4" destOrd="0" parTransId="{AAAEB13E-ADDC-8D47-8510-24E528D047A7}" sibTransId="{239C961A-D812-A548-8233-D2F6C3567EFD}"/>
    <dgm:cxn modelId="{B36CD248-61A6-254D-862C-5CDCD273CCD1}" srcId="{6E7F2A82-EFDD-AF40-8488-B65A42204B1D}" destId="{104B8A0B-0594-4643-B4FA-48F9AA58D8F5}" srcOrd="1" destOrd="0" parTransId="{00E69083-40E5-394A-A7D6-A2EB52998F8D}" sibTransId="{EDD1B287-6674-3542-A907-74789ED2E166}"/>
    <dgm:cxn modelId="{732CE5CB-F1E4-2246-AC65-50CF1EE340B5}" type="presOf" srcId="{01A32395-81AB-A742-AC12-0FA27851D8BF}" destId="{EFB48D02-7F82-AB4D-9FDC-0942EA33240F}" srcOrd="0" destOrd="0" presId="urn:microsoft.com/office/officeart/2005/8/layout/hProcess9"/>
    <dgm:cxn modelId="{9B80C858-A4EF-0A45-AFA0-010736F152EE}" type="presOf" srcId="{6E7F2A82-EFDD-AF40-8488-B65A42204B1D}" destId="{88B3C5A8-6E4D-7E45-AF2A-33EDE411167E}" srcOrd="0" destOrd="0" presId="urn:microsoft.com/office/officeart/2005/8/layout/hProcess9"/>
    <dgm:cxn modelId="{60A9E242-9D39-2C4A-A59A-48E30CCAFE8A}" type="presOf" srcId="{13549933-9133-E04E-BF29-3E8886A7C51B}" destId="{0BC11F5E-FA73-1540-9064-6945EEA2426E}" srcOrd="0" destOrd="0" presId="urn:microsoft.com/office/officeart/2005/8/layout/hProcess9"/>
    <dgm:cxn modelId="{913D24D1-1F0D-E84C-97E6-260050188F95}" srcId="{6E7F2A82-EFDD-AF40-8488-B65A42204B1D}" destId="{01A32395-81AB-A742-AC12-0FA27851D8BF}" srcOrd="2" destOrd="0" parTransId="{7A7ECB1F-51B0-2D44-82AD-6D7002FFA684}" sibTransId="{19FDB3C6-177F-014D-AD21-44C6D84DCAE9}"/>
    <dgm:cxn modelId="{E1D09594-947F-C044-BAEE-2F6755C1C712}" type="presParOf" srcId="{88B3C5A8-6E4D-7E45-AF2A-33EDE411167E}" destId="{7F077594-B3AA-8645-825D-31FB820630AC}" srcOrd="0" destOrd="0" presId="urn:microsoft.com/office/officeart/2005/8/layout/hProcess9"/>
    <dgm:cxn modelId="{8E68DF82-B9B9-4E4C-A653-4B11BF253DA9}" type="presParOf" srcId="{88B3C5A8-6E4D-7E45-AF2A-33EDE411167E}" destId="{421803B7-148C-D840-8C2A-1C1276E798E5}" srcOrd="1" destOrd="0" presId="urn:microsoft.com/office/officeart/2005/8/layout/hProcess9"/>
    <dgm:cxn modelId="{0B6BF9D3-AF27-CE40-86D3-8D165AD744B5}" type="presParOf" srcId="{421803B7-148C-D840-8C2A-1C1276E798E5}" destId="{E6AACA6B-554F-BF4D-AA02-139F7C24C374}" srcOrd="0" destOrd="0" presId="urn:microsoft.com/office/officeart/2005/8/layout/hProcess9"/>
    <dgm:cxn modelId="{2D7677F2-5228-9042-8312-6569A31D3683}" type="presParOf" srcId="{421803B7-148C-D840-8C2A-1C1276E798E5}" destId="{21A91741-D21E-D049-A3DB-091F8B894044}" srcOrd="1" destOrd="0" presId="urn:microsoft.com/office/officeart/2005/8/layout/hProcess9"/>
    <dgm:cxn modelId="{7B6B6B83-2BEE-F444-A151-A671A23C65EF}" type="presParOf" srcId="{421803B7-148C-D840-8C2A-1C1276E798E5}" destId="{036A6867-6F3F-2B4F-9624-908667669577}" srcOrd="2" destOrd="0" presId="urn:microsoft.com/office/officeart/2005/8/layout/hProcess9"/>
    <dgm:cxn modelId="{49360F22-3426-694D-86AB-72EC6EBE5C0E}" type="presParOf" srcId="{421803B7-148C-D840-8C2A-1C1276E798E5}" destId="{5886373D-8C0C-404C-922B-3D4D76BD5D4B}" srcOrd="3" destOrd="0" presId="urn:microsoft.com/office/officeart/2005/8/layout/hProcess9"/>
    <dgm:cxn modelId="{4200D34D-E639-D04D-BDE3-AB8331D35A3B}" type="presParOf" srcId="{421803B7-148C-D840-8C2A-1C1276E798E5}" destId="{EFB48D02-7F82-AB4D-9FDC-0942EA33240F}" srcOrd="4" destOrd="0" presId="urn:microsoft.com/office/officeart/2005/8/layout/hProcess9"/>
    <dgm:cxn modelId="{293C8F2A-5F06-3C40-8F86-677B6F787FA9}" type="presParOf" srcId="{421803B7-148C-D840-8C2A-1C1276E798E5}" destId="{E6A8C701-1FB5-E44D-AD08-6F80FDC28327}" srcOrd="5" destOrd="0" presId="urn:microsoft.com/office/officeart/2005/8/layout/hProcess9"/>
    <dgm:cxn modelId="{C2F2F09E-BCBB-5F4C-8C4B-44FB8F6A495F}" type="presParOf" srcId="{421803B7-148C-D840-8C2A-1C1276E798E5}" destId="{0BC11F5E-FA73-1540-9064-6945EEA2426E}" srcOrd="6" destOrd="0" presId="urn:microsoft.com/office/officeart/2005/8/layout/hProcess9"/>
    <dgm:cxn modelId="{117794F3-09F9-E94F-AE3E-4EF266B5412F}" type="presParOf" srcId="{421803B7-148C-D840-8C2A-1C1276E798E5}" destId="{C4E74BC8-ADB1-364B-954C-72DC640AB484}" srcOrd="7" destOrd="0" presId="urn:microsoft.com/office/officeart/2005/8/layout/hProcess9"/>
    <dgm:cxn modelId="{579E1C40-AB00-584C-AD0A-2FEB3B0B9E62}" type="presParOf" srcId="{421803B7-148C-D840-8C2A-1C1276E798E5}" destId="{2F449A30-2549-3748-ABE3-75B73D3982CD}"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7F2A82-EFDD-AF40-8488-B65A42204B1D}" type="doc">
      <dgm:prSet loTypeId="urn:microsoft.com/office/officeart/2005/8/layout/hProcess9" loCatId="" qsTypeId="urn:microsoft.com/office/officeart/2005/8/quickstyle/simple4" qsCatId="simple" csTypeId="urn:microsoft.com/office/officeart/2005/8/colors/accent1_2" csCatId="accent1" phldr="1"/>
      <dgm:spPr/>
    </dgm:pt>
    <dgm:pt modelId="{610F9F52-9AC5-834F-8183-4CFDB77C8DC5}">
      <dgm:prSet phldrT="[Texte]"/>
      <dgm:spPr/>
      <dgm:t>
        <a:bodyPr/>
        <a:lstStyle/>
        <a:p>
          <a:r>
            <a:rPr lang="fr-FR" dirty="0" smtClean="0"/>
            <a:t>TCP/IP </a:t>
          </a:r>
          <a:r>
            <a:rPr lang="fr-FR" dirty="0" err="1" smtClean="0"/>
            <a:t>creation</a:t>
          </a:r>
          <a:endParaRPr lang="fr-FR" dirty="0"/>
        </a:p>
      </dgm:t>
    </dgm:pt>
    <dgm:pt modelId="{43241F9E-1B88-1548-B9D7-321395421EF2}" type="parTrans" cxnId="{6B573B44-092E-4841-B985-035A119A393A}">
      <dgm:prSet/>
      <dgm:spPr/>
      <dgm:t>
        <a:bodyPr/>
        <a:lstStyle/>
        <a:p>
          <a:endParaRPr lang="fr-FR"/>
        </a:p>
      </dgm:t>
    </dgm:pt>
    <dgm:pt modelId="{5B918D1E-C672-FF4F-A03A-7EE768B64B3A}" type="sibTrans" cxnId="{6B573B44-092E-4841-B985-035A119A393A}">
      <dgm:prSet/>
      <dgm:spPr/>
      <dgm:t>
        <a:bodyPr/>
        <a:lstStyle/>
        <a:p>
          <a:endParaRPr lang="fr-FR"/>
        </a:p>
      </dgm:t>
    </dgm:pt>
    <dgm:pt modelId="{104B8A0B-0594-4643-B4FA-48F9AA58D8F5}">
      <dgm:prSet phldrT="[Texte]"/>
      <dgm:spPr/>
      <dgm:t>
        <a:bodyPr/>
        <a:lstStyle/>
        <a:p>
          <a:r>
            <a:rPr lang="fr-FR" dirty="0" smtClean="0"/>
            <a:t>DNS</a:t>
          </a:r>
          <a:endParaRPr lang="fr-FR" dirty="0"/>
        </a:p>
      </dgm:t>
    </dgm:pt>
    <dgm:pt modelId="{00E69083-40E5-394A-A7D6-A2EB52998F8D}" type="parTrans" cxnId="{B36CD248-61A6-254D-862C-5CDCD273CCD1}">
      <dgm:prSet/>
      <dgm:spPr/>
      <dgm:t>
        <a:bodyPr/>
        <a:lstStyle/>
        <a:p>
          <a:endParaRPr lang="fr-FR"/>
        </a:p>
      </dgm:t>
    </dgm:pt>
    <dgm:pt modelId="{EDD1B287-6674-3542-A907-74789ED2E166}" type="sibTrans" cxnId="{B36CD248-61A6-254D-862C-5CDCD273CCD1}">
      <dgm:prSet/>
      <dgm:spPr/>
      <dgm:t>
        <a:bodyPr/>
        <a:lstStyle/>
        <a:p>
          <a:endParaRPr lang="fr-FR"/>
        </a:p>
      </dgm:t>
    </dgm:pt>
    <dgm:pt modelId="{01A32395-81AB-A742-AC12-0FA27851D8BF}">
      <dgm:prSet phldrT="[Texte]"/>
      <dgm:spPr/>
      <dgm:t>
        <a:bodyPr/>
        <a:lstStyle/>
        <a:p>
          <a:r>
            <a:rPr lang="fr-FR" dirty="0" smtClean="0"/>
            <a:t>Europe and </a:t>
          </a:r>
          <a:r>
            <a:rPr lang="fr-FR" dirty="0" err="1" smtClean="0"/>
            <a:t>others</a:t>
          </a:r>
          <a:r>
            <a:rPr lang="fr-FR" dirty="0" smtClean="0"/>
            <a:t> </a:t>
          </a:r>
          <a:r>
            <a:rPr lang="fr-FR" dirty="0" err="1" smtClean="0"/>
            <a:t>becomes</a:t>
          </a:r>
          <a:r>
            <a:rPr lang="fr-FR" dirty="0" smtClean="0"/>
            <a:t> </a:t>
          </a:r>
          <a:r>
            <a:rPr lang="fr-FR" dirty="0" err="1" smtClean="0"/>
            <a:t>connected</a:t>
          </a:r>
          <a:endParaRPr lang="fr-FR" dirty="0"/>
        </a:p>
      </dgm:t>
    </dgm:pt>
    <dgm:pt modelId="{7A7ECB1F-51B0-2D44-82AD-6D7002FFA684}" type="parTrans" cxnId="{913D24D1-1F0D-E84C-97E6-260050188F95}">
      <dgm:prSet/>
      <dgm:spPr/>
      <dgm:t>
        <a:bodyPr/>
        <a:lstStyle/>
        <a:p>
          <a:endParaRPr lang="fr-FR"/>
        </a:p>
      </dgm:t>
    </dgm:pt>
    <dgm:pt modelId="{19FDB3C6-177F-014D-AD21-44C6D84DCAE9}" type="sibTrans" cxnId="{913D24D1-1F0D-E84C-97E6-260050188F95}">
      <dgm:prSet/>
      <dgm:spPr/>
      <dgm:t>
        <a:bodyPr/>
        <a:lstStyle/>
        <a:p>
          <a:endParaRPr lang="fr-FR"/>
        </a:p>
      </dgm:t>
    </dgm:pt>
    <dgm:pt modelId="{13549933-9133-E04E-BF29-3E8886A7C51B}">
      <dgm:prSet phldrT="[Texte]"/>
      <dgm:spPr/>
      <dgm:t>
        <a:bodyPr/>
        <a:lstStyle/>
        <a:p>
          <a:r>
            <a:rPr lang="fr-FR" dirty="0" smtClean="0"/>
            <a:t>World Wide Web</a:t>
          </a:r>
          <a:endParaRPr lang="fr-FR" dirty="0"/>
        </a:p>
      </dgm:t>
    </dgm:pt>
    <dgm:pt modelId="{0DFAC517-8B07-BB4C-B94D-C9F0CEDFE27C}" type="parTrans" cxnId="{5C26D783-47CB-D848-AB1B-12F53AD77BCB}">
      <dgm:prSet/>
      <dgm:spPr/>
      <dgm:t>
        <a:bodyPr/>
        <a:lstStyle/>
        <a:p>
          <a:endParaRPr lang="fr-FR"/>
        </a:p>
      </dgm:t>
    </dgm:pt>
    <dgm:pt modelId="{77FC0D66-2EFD-0745-8A8B-48EA16CD22CF}" type="sibTrans" cxnId="{5C26D783-47CB-D848-AB1B-12F53AD77BCB}">
      <dgm:prSet/>
      <dgm:spPr/>
      <dgm:t>
        <a:bodyPr/>
        <a:lstStyle/>
        <a:p>
          <a:endParaRPr lang="fr-FR"/>
        </a:p>
      </dgm:t>
    </dgm:pt>
    <dgm:pt modelId="{155A287B-01F9-EB4E-85F1-949FAA55D4B3}">
      <dgm:prSet phldrT="[Texte]"/>
      <dgm:spPr/>
      <dgm:t>
        <a:bodyPr/>
        <a:lstStyle/>
        <a:p>
          <a:r>
            <a:rPr lang="fr-FR" dirty="0" smtClean="0"/>
            <a:t>CERN </a:t>
          </a:r>
          <a:r>
            <a:rPr lang="fr-FR" dirty="0" err="1" smtClean="0"/>
            <a:t>develops</a:t>
          </a:r>
          <a:r>
            <a:rPr lang="fr-FR" dirty="0" smtClean="0"/>
            <a:t> the first </a:t>
          </a:r>
          <a:r>
            <a:rPr lang="fr-FR" dirty="0" err="1" smtClean="0"/>
            <a:t>navigator</a:t>
          </a:r>
          <a:endParaRPr lang="fr-FR" dirty="0"/>
        </a:p>
      </dgm:t>
    </dgm:pt>
    <dgm:pt modelId="{AAAEB13E-ADDC-8D47-8510-24E528D047A7}" type="parTrans" cxnId="{ACA2133E-7C72-C448-9DBE-0602F7606558}">
      <dgm:prSet/>
      <dgm:spPr/>
      <dgm:t>
        <a:bodyPr/>
        <a:lstStyle/>
        <a:p>
          <a:endParaRPr lang="fr-FR"/>
        </a:p>
      </dgm:t>
    </dgm:pt>
    <dgm:pt modelId="{239C961A-D812-A548-8233-D2F6C3567EFD}" type="sibTrans" cxnId="{ACA2133E-7C72-C448-9DBE-0602F7606558}">
      <dgm:prSet/>
      <dgm:spPr/>
      <dgm:t>
        <a:bodyPr/>
        <a:lstStyle/>
        <a:p>
          <a:endParaRPr lang="fr-FR"/>
        </a:p>
      </dgm:t>
    </dgm:pt>
    <dgm:pt modelId="{88B3C5A8-6E4D-7E45-AF2A-33EDE411167E}" type="pres">
      <dgm:prSet presAssocID="{6E7F2A82-EFDD-AF40-8488-B65A42204B1D}" presName="CompostProcess" presStyleCnt="0">
        <dgm:presLayoutVars>
          <dgm:dir/>
          <dgm:resizeHandles val="exact"/>
        </dgm:presLayoutVars>
      </dgm:prSet>
      <dgm:spPr/>
    </dgm:pt>
    <dgm:pt modelId="{7F077594-B3AA-8645-825D-31FB820630AC}" type="pres">
      <dgm:prSet presAssocID="{6E7F2A82-EFDD-AF40-8488-B65A42204B1D}" presName="arrow" presStyleLbl="bgShp" presStyleIdx="0" presStyleCnt="1"/>
      <dgm:spPr/>
    </dgm:pt>
    <dgm:pt modelId="{421803B7-148C-D840-8C2A-1C1276E798E5}" type="pres">
      <dgm:prSet presAssocID="{6E7F2A82-EFDD-AF40-8488-B65A42204B1D}" presName="linearProcess" presStyleCnt="0"/>
      <dgm:spPr/>
    </dgm:pt>
    <dgm:pt modelId="{E6AACA6B-554F-BF4D-AA02-139F7C24C374}" type="pres">
      <dgm:prSet presAssocID="{610F9F52-9AC5-834F-8183-4CFDB77C8DC5}" presName="textNode" presStyleLbl="node1" presStyleIdx="0" presStyleCnt="5">
        <dgm:presLayoutVars>
          <dgm:bulletEnabled val="1"/>
        </dgm:presLayoutVars>
      </dgm:prSet>
      <dgm:spPr/>
      <dgm:t>
        <a:bodyPr/>
        <a:lstStyle/>
        <a:p>
          <a:endParaRPr lang="fr-FR"/>
        </a:p>
      </dgm:t>
    </dgm:pt>
    <dgm:pt modelId="{21A91741-D21E-D049-A3DB-091F8B894044}" type="pres">
      <dgm:prSet presAssocID="{5B918D1E-C672-FF4F-A03A-7EE768B64B3A}" presName="sibTrans" presStyleCnt="0"/>
      <dgm:spPr/>
    </dgm:pt>
    <dgm:pt modelId="{036A6867-6F3F-2B4F-9624-908667669577}" type="pres">
      <dgm:prSet presAssocID="{104B8A0B-0594-4643-B4FA-48F9AA58D8F5}" presName="textNode" presStyleLbl="node1" presStyleIdx="1" presStyleCnt="5">
        <dgm:presLayoutVars>
          <dgm:bulletEnabled val="1"/>
        </dgm:presLayoutVars>
      </dgm:prSet>
      <dgm:spPr/>
      <dgm:t>
        <a:bodyPr/>
        <a:lstStyle/>
        <a:p>
          <a:endParaRPr lang="fr-FR"/>
        </a:p>
      </dgm:t>
    </dgm:pt>
    <dgm:pt modelId="{5886373D-8C0C-404C-922B-3D4D76BD5D4B}" type="pres">
      <dgm:prSet presAssocID="{EDD1B287-6674-3542-A907-74789ED2E166}" presName="sibTrans" presStyleCnt="0"/>
      <dgm:spPr/>
    </dgm:pt>
    <dgm:pt modelId="{EFB48D02-7F82-AB4D-9FDC-0942EA33240F}" type="pres">
      <dgm:prSet presAssocID="{01A32395-81AB-A742-AC12-0FA27851D8BF}" presName="textNode" presStyleLbl="node1" presStyleIdx="2" presStyleCnt="5">
        <dgm:presLayoutVars>
          <dgm:bulletEnabled val="1"/>
        </dgm:presLayoutVars>
      </dgm:prSet>
      <dgm:spPr/>
      <dgm:t>
        <a:bodyPr/>
        <a:lstStyle/>
        <a:p>
          <a:endParaRPr lang="fr-FR"/>
        </a:p>
      </dgm:t>
    </dgm:pt>
    <dgm:pt modelId="{E6A8C701-1FB5-E44D-AD08-6F80FDC28327}" type="pres">
      <dgm:prSet presAssocID="{19FDB3C6-177F-014D-AD21-44C6D84DCAE9}" presName="sibTrans" presStyleCnt="0"/>
      <dgm:spPr/>
    </dgm:pt>
    <dgm:pt modelId="{0BC11F5E-FA73-1540-9064-6945EEA2426E}" type="pres">
      <dgm:prSet presAssocID="{13549933-9133-E04E-BF29-3E8886A7C51B}" presName="textNode" presStyleLbl="node1" presStyleIdx="3" presStyleCnt="5">
        <dgm:presLayoutVars>
          <dgm:bulletEnabled val="1"/>
        </dgm:presLayoutVars>
      </dgm:prSet>
      <dgm:spPr/>
      <dgm:t>
        <a:bodyPr/>
        <a:lstStyle/>
        <a:p>
          <a:endParaRPr lang="fr-FR"/>
        </a:p>
      </dgm:t>
    </dgm:pt>
    <dgm:pt modelId="{C4E74BC8-ADB1-364B-954C-72DC640AB484}" type="pres">
      <dgm:prSet presAssocID="{77FC0D66-2EFD-0745-8A8B-48EA16CD22CF}" presName="sibTrans" presStyleCnt="0"/>
      <dgm:spPr/>
    </dgm:pt>
    <dgm:pt modelId="{2F449A30-2549-3748-ABE3-75B73D3982CD}" type="pres">
      <dgm:prSet presAssocID="{155A287B-01F9-EB4E-85F1-949FAA55D4B3}" presName="textNode" presStyleLbl="node1" presStyleIdx="4" presStyleCnt="5">
        <dgm:presLayoutVars>
          <dgm:bulletEnabled val="1"/>
        </dgm:presLayoutVars>
      </dgm:prSet>
      <dgm:spPr/>
      <dgm:t>
        <a:bodyPr/>
        <a:lstStyle/>
        <a:p>
          <a:endParaRPr lang="fr-FR"/>
        </a:p>
      </dgm:t>
    </dgm:pt>
  </dgm:ptLst>
  <dgm:cxnLst>
    <dgm:cxn modelId="{6B573B44-092E-4841-B985-035A119A393A}" srcId="{6E7F2A82-EFDD-AF40-8488-B65A42204B1D}" destId="{610F9F52-9AC5-834F-8183-4CFDB77C8DC5}" srcOrd="0" destOrd="0" parTransId="{43241F9E-1B88-1548-B9D7-321395421EF2}" sibTransId="{5B918D1E-C672-FF4F-A03A-7EE768B64B3A}"/>
    <dgm:cxn modelId="{24320D79-B17C-484B-9565-24A2DE56A268}" type="presOf" srcId="{104B8A0B-0594-4643-B4FA-48F9AA58D8F5}" destId="{036A6867-6F3F-2B4F-9624-908667669577}" srcOrd="0" destOrd="0" presId="urn:microsoft.com/office/officeart/2005/8/layout/hProcess9"/>
    <dgm:cxn modelId="{E8FAAA04-97C8-3E49-AD8A-12AC9BD4A8FA}" type="presOf" srcId="{610F9F52-9AC5-834F-8183-4CFDB77C8DC5}" destId="{E6AACA6B-554F-BF4D-AA02-139F7C24C374}" srcOrd="0" destOrd="0" presId="urn:microsoft.com/office/officeart/2005/8/layout/hProcess9"/>
    <dgm:cxn modelId="{1C513B7B-05F1-8446-A5B5-AE42673E956D}" type="presOf" srcId="{01A32395-81AB-A742-AC12-0FA27851D8BF}" destId="{EFB48D02-7F82-AB4D-9FDC-0942EA33240F}" srcOrd="0" destOrd="0" presId="urn:microsoft.com/office/officeart/2005/8/layout/hProcess9"/>
    <dgm:cxn modelId="{5C26D783-47CB-D848-AB1B-12F53AD77BCB}" srcId="{6E7F2A82-EFDD-AF40-8488-B65A42204B1D}" destId="{13549933-9133-E04E-BF29-3E8886A7C51B}" srcOrd="3" destOrd="0" parTransId="{0DFAC517-8B07-BB4C-B94D-C9F0CEDFE27C}" sibTransId="{77FC0D66-2EFD-0745-8A8B-48EA16CD22CF}"/>
    <dgm:cxn modelId="{390F169F-5319-074F-82FA-38B9936144E3}" type="presOf" srcId="{13549933-9133-E04E-BF29-3E8886A7C51B}" destId="{0BC11F5E-FA73-1540-9064-6945EEA2426E}" srcOrd="0" destOrd="0" presId="urn:microsoft.com/office/officeart/2005/8/layout/hProcess9"/>
    <dgm:cxn modelId="{ACA2133E-7C72-C448-9DBE-0602F7606558}" srcId="{6E7F2A82-EFDD-AF40-8488-B65A42204B1D}" destId="{155A287B-01F9-EB4E-85F1-949FAA55D4B3}" srcOrd="4" destOrd="0" parTransId="{AAAEB13E-ADDC-8D47-8510-24E528D047A7}" sibTransId="{239C961A-D812-A548-8233-D2F6C3567EFD}"/>
    <dgm:cxn modelId="{B36CD248-61A6-254D-862C-5CDCD273CCD1}" srcId="{6E7F2A82-EFDD-AF40-8488-B65A42204B1D}" destId="{104B8A0B-0594-4643-B4FA-48F9AA58D8F5}" srcOrd="1" destOrd="0" parTransId="{00E69083-40E5-394A-A7D6-A2EB52998F8D}" sibTransId="{EDD1B287-6674-3542-A907-74789ED2E166}"/>
    <dgm:cxn modelId="{913D24D1-1F0D-E84C-97E6-260050188F95}" srcId="{6E7F2A82-EFDD-AF40-8488-B65A42204B1D}" destId="{01A32395-81AB-A742-AC12-0FA27851D8BF}" srcOrd="2" destOrd="0" parTransId="{7A7ECB1F-51B0-2D44-82AD-6D7002FFA684}" sibTransId="{19FDB3C6-177F-014D-AD21-44C6D84DCAE9}"/>
    <dgm:cxn modelId="{CEC98B2A-F71D-DF49-9F1D-9A0E8DC90CFD}" type="presOf" srcId="{6E7F2A82-EFDD-AF40-8488-B65A42204B1D}" destId="{88B3C5A8-6E4D-7E45-AF2A-33EDE411167E}" srcOrd="0" destOrd="0" presId="urn:microsoft.com/office/officeart/2005/8/layout/hProcess9"/>
    <dgm:cxn modelId="{AE16FF04-0ECF-3244-9CD4-1B9468831808}" type="presOf" srcId="{155A287B-01F9-EB4E-85F1-949FAA55D4B3}" destId="{2F449A30-2549-3748-ABE3-75B73D3982CD}" srcOrd="0" destOrd="0" presId="urn:microsoft.com/office/officeart/2005/8/layout/hProcess9"/>
    <dgm:cxn modelId="{6C6F9B10-E6A7-FC43-B630-592AE6D678D0}" type="presParOf" srcId="{88B3C5A8-6E4D-7E45-AF2A-33EDE411167E}" destId="{7F077594-B3AA-8645-825D-31FB820630AC}" srcOrd="0" destOrd="0" presId="urn:microsoft.com/office/officeart/2005/8/layout/hProcess9"/>
    <dgm:cxn modelId="{0739DEBD-05A0-4646-AE9F-D1E9D778CC04}" type="presParOf" srcId="{88B3C5A8-6E4D-7E45-AF2A-33EDE411167E}" destId="{421803B7-148C-D840-8C2A-1C1276E798E5}" srcOrd="1" destOrd="0" presId="urn:microsoft.com/office/officeart/2005/8/layout/hProcess9"/>
    <dgm:cxn modelId="{3A9994CF-983E-EC44-97E7-381DD412890C}" type="presParOf" srcId="{421803B7-148C-D840-8C2A-1C1276E798E5}" destId="{E6AACA6B-554F-BF4D-AA02-139F7C24C374}" srcOrd="0" destOrd="0" presId="urn:microsoft.com/office/officeart/2005/8/layout/hProcess9"/>
    <dgm:cxn modelId="{8F456E12-D003-F648-950E-73174EDE0484}" type="presParOf" srcId="{421803B7-148C-D840-8C2A-1C1276E798E5}" destId="{21A91741-D21E-D049-A3DB-091F8B894044}" srcOrd="1" destOrd="0" presId="urn:microsoft.com/office/officeart/2005/8/layout/hProcess9"/>
    <dgm:cxn modelId="{0374D0E6-D0CB-D04B-B911-EF8A7AC673F4}" type="presParOf" srcId="{421803B7-148C-D840-8C2A-1C1276E798E5}" destId="{036A6867-6F3F-2B4F-9624-908667669577}" srcOrd="2" destOrd="0" presId="urn:microsoft.com/office/officeart/2005/8/layout/hProcess9"/>
    <dgm:cxn modelId="{557F6277-E79E-F94A-919B-EF78E61773D0}" type="presParOf" srcId="{421803B7-148C-D840-8C2A-1C1276E798E5}" destId="{5886373D-8C0C-404C-922B-3D4D76BD5D4B}" srcOrd="3" destOrd="0" presId="urn:microsoft.com/office/officeart/2005/8/layout/hProcess9"/>
    <dgm:cxn modelId="{0270EE0B-F898-564F-AB76-95A853E8D0B4}" type="presParOf" srcId="{421803B7-148C-D840-8C2A-1C1276E798E5}" destId="{EFB48D02-7F82-AB4D-9FDC-0942EA33240F}" srcOrd="4" destOrd="0" presId="urn:microsoft.com/office/officeart/2005/8/layout/hProcess9"/>
    <dgm:cxn modelId="{B31AABE6-59DF-194C-9859-DD8794088657}" type="presParOf" srcId="{421803B7-148C-D840-8C2A-1C1276E798E5}" destId="{E6A8C701-1FB5-E44D-AD08-6F80FDC28327}" srcOrd="5" destOrd="0" presId="urn:microsoft.com/office/officeart/2005/8/layout/hProcess9"/>
    <dgm:cxn modelId="{F23FD5F3-A4AA-D249-8345-39C6FB7BA992}" type="presParOf" srcId="{421803B7-148C-D840-8C2A-1C1276E798E5}" destId="{0BC11F5E-FA73-1540-9064-6945EEA2426E}" srcOrd="6" destOrd="0" presId="urn:microsoft.com/office/officeart/2005/8/layout/hProcess9"/>
    <dgm:cxn modelId="{9C4E0AB5-F840-834A-9BFA-78B8C84C09CD}" type="presParOf" srcId="{421803B7-148C-D840-8C2A-1C1276E798E5}" destId="{C4E74BC8-ADB1-364B-954C-72DC640AB484}" srcOrd="7" destOrd="0" presId="urn:microsoft.com/office/officeart/2005/8/layout/hProcess9"/>
    <dgm:cxn modelId="{884BCE13-5D8B-7D42-8FF3-5C8DA91F1D19}" type="presParOf" srcId="{421803B7-148C-D840-8C2A-1C1276E798E5}" destId="{2F449A30-2549-3748-ABE3-75B73D3982CD}"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77594-B3AA-8645-825D-31FB820630AC}">
      <dsp:nvSpPr>
        <dsp:cNvPr id="0" name=""/>
        <dsp:cNvSpPr/>
      </dsp:nvSpPr>
      <dsp:spPr>
        <a:xfrm>
          <a:off x="656065" y="0"/>
          <a:ext cx="7435403" cy="2800014"/>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6AACA6B-554F-BF4D-AA02-139F7C24C374}">
      <dsp:nvSpPr>
        <dsp:cNvPr id="0" name=""/>
        <dsp:cNvSpPr/>
      </dsp:nvSpPr>
      <dsp:spPr>
        <a:xfrm>
          <a:off x="2806" y="840004"/>
          <a:ext cx="1665436" cy="112000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fr-FR" sz="1900" kern="1200" dirty="0" err="1" smtClean="0"/>
            <a:t>Launch</a:t>
          </a:r>
          <a:r>
            <a:rPr lang="fr-FR" sz="1900" kern="1200" dirty="0" smtClean="0"/>
            <a:t> of Spoutnik</a:t>
          </a:r>
          <a:br>
            <a:rPr lang="fr-FR" sz="1900" kern="1200" dirty="0" smtClean="0"/>
          </a:br>
          <a:r>
            <a:rPr lang="fr-FR" sz="1900" kern="1200" dirty="0" smtClean="0"/>
            <a:t>ARPA </a:t>
          </a:r>
          <a:r>
            <a:rPr lang="fr-FR" sz="1900" kern="1200" dirty="0" err="1" smtClean="0"/>
            <a:t>creation</a:t>
          </a:r>
          <a:endParaRPr lang="fr-FR" sz="1900" kern="1200" dirty="0"/>
        </a:p>
      </dsp:txBody>
      <dsp:txXfrm>
        <a:off x="57480" y="894678"/>
        <a:ext cx="1556088" cy="1010658"/>
      </dsp:txXfrm>
    </dsp:sp>
    <dsp:sp modelId="{036A6867-6F3F-2B4F-9624-908667669577}">
      <dsp:nvSpPr>
        <dsp:cNvPr id="0" name=""/>
        <dsp:cNvSpPr/>
      </dsp:nvSpPr>
      <dsp:spPr>
        <a:xfrm>
          <a:off x="1771927" y="840004"/>
          <a:ext cx="1665436" cy="112000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fr-FR" sz="1900" kern="1200" dirty="0" smtClean="0"/>
            <a:t>First long distance </a:t>
          </a:r>
          <a:r>
            <a:rPr lang="fr-FR" sz="1900" kern="1200" dirty="0" err="1" smtClean="0"/>
            <a:t>connection</a:t>
          </a:r>
          <a:r>
            <a:rPr lang="fr-FR" sz="1900" kern="1200" dirty="0" smtClean="0"/>
            <a:t>(1)</a:t>
          </a:r>
          <a:endParaRPr lang="fr-FR" sz="1900" kern="1200" dirty="0"/>
        </a:p>
      </dsp:txBody>
      <dsp:txXfrm>
        <a:off x="1826601" y="894678"/>
        <a:ext cx="1556088" cy="1010658"/>
      </dsp:txXfrm>
    </dsp:sp>
    <dsp:sp modelId="{EFB48D02-7F82-AB4D-9FDC-0942EA33240F}">
      <dsp:nvSpPr>
        <dsp:cNvPr id="0" name=""/>
        <dsp:cNvSpPr/>
      </dsp:nvSpPr>
      <dsp:spPr>
        <a:xfrm>
          <a:off x="3541048" y="840004"/>
          <a:ext cx="1665436" cy="112000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fr-FR" sz="1900" kern="1200" dirty="0" smtClean="0"/>
            <a:t>ARPA </a:t>
          </a:r>
          <a:r>
            <a:rPr lang="fr-FR" sz="1900" kern="1200" dirty="0" err="1" smtClean="0"/>
            <a:t>becomes</a:t>
          </a:r>
          <a:r>
            <a:rPr lang="fr-FR" sz="1900" kern="1200" dirty="0" smtClean="0"/>
            <a:t> ARPANET</a:t>
          </a:r>
          <a:endParaRPr lang="fr-FR" sz="1900" kern="1200" dirty="0"/>
        </a:p>
      </dsp:txBody>
      <dsp:txXfrm>
        <a:off x="3595722" y="894678"/>
        <a:ext cx="1556088" cy="1010658"/>
      </dsp:txXfrm>
    </dsp:sp>
    <dsp:sp modelId="{0BC11F5E-FA73-1540-9064-6945EEA2426E}">
      <dsp:nvSpPr>
        <dsp:cNvPr id="0" name=""/>
        <dsp:cNvSpPr/>
      </dsp:nvSpPr>
      <dsp:spPr>
        <a:xfrm>
          <a:off x="5310169" y="840004"/>
          <a:ext cx="1665436" cy="112000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fr-FR" sz="1900" kern="1200" dirty="0" smtClean="0"/>
            <a:t>First Network </a:t>
          </a:r>
          <a:r>
            <a:rPr lang="fr-FR" sz="1900" kern="1200" dirty="0" err="1" smtClean="0"/>
            <a:t>connects</a:t>
          </a:r>
          <a:r>
            <a:rPr lang="fr-FR" sz="1900" kern="1200" dirty="0" smtClean="0"/>
            <a:t> four </a:t>
          </a:r>
          <a:r>
            <a:rPr lang="fr-FR" sz="1900" kern="1200" dirty="0" err="1" smtClean="0"/>
            <a:t>universities</a:t>
          </a:r>
          <a:r>
            <a:rPr lang="fr-FR" sz="1900" kern="1200" dirty="0" smtClean="0"/>
            <a:t> </a:t>
          </a:r>
          <a:endParaRPr lang="fr-FR" sz="1900" kern="1200" dirty="0"/>
        </a:p>
      </dsp:txBody>
      <dsp:txXfrm>
        <a:off x="5364843" y="894678"/>
        <a:ext cx="1556088" cy="1010658"/>
      </dsp:txXfrm>
    </dsp:sp>
    <dsp:sp modelId="{2F449A30-2549-3748-ABE3-75B73D3982CD}">
      <dsp:nvSpPr>
        <dsp:cNvPr id="0" name=""/>
        <dsp:cNvSpPr/>
      </dsp:nvSpPr>
      <dsp:spPr>
        <a:xfrm>
          <a:off x="7079291" y="840004"/>
          <a:ext cx="1665436" cy="112000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fr-FR" sz="1900" kern="1200" dirty="0" smtClean="0"/>
            <a:t>First email</a:t>
          </a:r>
          <a:br>
            <a:rPr lang="fr-FR" sz="1900" kern="1200" dirty="0" smtClean="0"/>
          </a:br>
          <a:r>
            <a:rPr lang="fr-FR" sz="1900" kern="1200" dirty="0" smtClean="0"/>
            <a:t>15 </a:t>
          </a:r>
          <a:r>
            <a:rPr lang="fr-FR" sz="1900" kern="1200" dirty="0" err="1" smtClean="0"/>
            <a:t>websites</a:t>
          </a:r>
          <a:r>
            <a:rPr lang="fr-FR" sz="1900" kern="1200" dirty="0" smtClean="0"/>
            <a:t> </a:t>
          </a:r>
          <a:r>
            <a:rPr lang="fr-FR" sz="1900" kern="1200" dirty="0" err="1" smtClean="0"/>
            <a:t>connected</a:t>
          </a:r>
          <a:endParaRPr lang="fr-FR" sz="1900" kern="1200" dirty="0"/>
        </a:p>
      </dsp:txBody>
      <dsp:txXfrm>
        <a:off x="7133965" y="894678"/>
        <a:ext cx="1556088" cy="10106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77594-B3AA-8645-825D-31FB820630AC}">
      <dsp:nvSpPr>
        <dsp:cNvPr id="0" name=""/>
        <dsp:cNvSpPr/>
      </dsp:nvSpPr>
      <dsp:spPr>
        <a:xfrm>
          <a:off x="656065" y="0"/>
          <a:ext cx="7435403" cy="2800014"/>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6AACA6B-554F-BF4D-AA02-139F7C24C374}">
      <dsp:nvSpPr>
        <dsp:cNvPr id="0" name=""/>
        <dsp:cNvSpPr/>
      </dsp:nvSpPr>
      <dsp:spPr>
        <a:xfrm>
          <a:off x="3844" y="840004"/>
          <a:ext cx="1680739" cy="112000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fr-FR" sz="1700" kern="1200" dirty="0" smtClean="0"/>
            <a:t>TCP/IP </a:t>
          </a:r>
          <a:r>
            <a:rPr lang="fr-FR" sz="1700" kern="1200" dirty="0" err="1" smtClean="0"/>
            <a:t>creation</a:t>
          </a:r>
          <a:endParaRPr lang="fr-FR" sz="1700" kern="1200" dirty="0"/>
        </a:p>
      </dsp:txBody>
      <dsp:txXfrm>
        <a:off x="58518" y="894678"/>
        <a:ext cx="1571391" cy="1010658"/>
      </dsp:txXfrm>
    </dsp:sp>
    <dsp:sp modelId="{036A6867-6F3F-2B4F-9624-908667669577}">
      <dsp:nvSpPr>
        <dsp:cNvPr id="0" name=""/>
        <dsp:cNvSpPr/>
      </dsp:nvSpPr>
      <dsp:spPr>
        <a:xfrm>
          <a:off x="1768620" y="840004"/>
          <a:ext cx="1680739" cy="112000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fr-FR" sz="1700" kern="1200" dirty="0" smtClean="0"/>
            <a:t>DNS</a:t>
          </a:r>
          <a:endParaRPr lang="fr-FR" sz="1700" kern="1200" dirty="0"/>
        </a:p>
      </dsp:txBody>
      <dsp:txXfrm>
        <a:off x="1823294" y="894678"/>
        <a:ext cx="1571391" cy="1010658"/>
      </dsp:txXfrm>
    </dsp:sp>
    <dsp:sp modelId="{EFB48D02-7F82-AB4D-9FDC-0942EA33240F}">
      <dsp:nvSpPr>
        <dsp:cNvPr id="0" name=""/>
        <dsp:cNvSpPr/>
      </dsp:nvSpPr>
      <dsp:spPr>
        <a:xfrm>
          <a:off x="3533397" y="840004"/>
          <a:ext cx="1680739" cy="112000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fr-FR" sz="1700" kern="1200" dirty="0" smtClean="0"/>
            <a:t>Europe and </a:t>
          </a:r>
          <a:r>
            <a:rPr lang="fr-FR" sz="1700" kern="1200" dirty="0" err="1" smtClean="0"/>
            <a:t>others</a:t>
          </a:r>
          <a:r>
            <a:rPr lang="fr-FR" sz="1700" kern="1200" dirty="0" smtClean="0"/>
            <a:t> </a:t>
          </a:r>
          <a:r>
            <a:rPr lang="fr-FR" sz="1700" kern="1200" dirty="0" err="1" smtClean="0"/>
            <a:t>becomes</a:t>
          </a:r>
          <a:r>
            <a:rPr lang="fr-FR" sz="1700" kern="1200" dirty="0" smtClean="0"/>
            <a:t> </a:t>
          </a:r>
          <a:r>
            <a:rPr lang="fr-FR" sz="1700" kern="1200" dirty="0" err="1" smtClean="0"/>
            <a:t>connected</a:t>
          </a:r>
          <a:endParaRPr lang="fr-FR" sz="1700" kern="1200" dirty="0"/>
        </a:p>
      </dsp:txBody>
      <dsp:txXfrm>
        <a:off x="3588071" y="894678"/>
        <a:ext cx="1571391" cy="1010658"/>
      </dsp:txXfrm>
    </dsp:sp>
    <dsp:sp modelId="{0BC11F5E-FA73-1540-9064-6945EEA2426E}">
      <dsp:nvSpPr>
        <dsp:cNvPr id="0" name=""/>
        <dsp:cNvSpPr/>
      </dsp:nvSpPr>
      <dsp:spPr>
        <a:xfrm>
          <a:off x="5298173" y="840004"/>
          <a:ext cx="1680739" cy="112000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fr-FR" sz="1700" kern="1200" dirty="0" smtClean="0"/>
            <a:t>World Wide Web</a:t>
          </a:r>
          <a:endParaRPr lang="fr-FR" sz="1700" kern="1200" dirty="0"/>
        </a:p>
      </dsp:txBody>
      <dsp:txXfrm>
        <a:off x="5352847" y="894678"/>
        <a:ext cx="1571391" cy="1010658"/>
      </dsp:txXfrm>
    </dsp:sp>
    <dsp:sp modelId="{2F449A30-2549-3748-ABE3-75B73D3982CD}">
      <dsp:nvSpPr>
        <dsp:cNvPr id="0" name=""/>
        <dsp:cNvSpPr/>
      </dsp:nvSpPr>
      <dsp:spPr>
        <a:xfrm>
          <a:off x="7062950" y="840004"/>
          <a:ext cx="1680739" cy="112000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fr-FR" sz="1700" kern="1200" dirty="0" smtClean="0"/>
            <a:t>CERN </a:t>
          </a:r>
          <a:r>
            <a:rPr lang="fr-FR" sz="1700" kern="1200" dirty="0" err="1" smtClean="0"/>
            <a:t>develops</a:t>
          </a:r>
          <a:r>
            <a:rPr lang="fr-FR" sz="1700" kern="1200" dirty="0" smtClean="0"/>
            <a:t> the first </a:t>
          </a:r>
          <a:r>
            <a:rPr lang="fr-FR" sz="1700" kern="1200" dirty="0" err="1" smtClean="0"/>
            <a:t>navigator</a:t>
          </a:r>
          <a:endParaRPr lang="fr-FR" sz="1700" kern="1200" dirty="0"/>
        </a:p>
      </dsp:txBody>
      <dsp:txXfrm>
        <a:off x="7117624" y="894678"/>
        <a:ext cx="1571391" cy="101065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10/2/14</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10/2/14</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a:t>
            </a:r>
            <a:r>
              <a:rPr lang="en-US" baseline="0" dirty="0" smtClean="0"/>
              <a:t> http://</a:t>
            </a:r>
            <a:r>
              <a:rPr lang="en-US" baseline="0" dirty="0" err="1" smtClean="0"/>
              <a:t>gs.statcounter.com</a:t>
            </a:r>
            <a:r>
              <a:rPr lang="en-US" baseline="0" dirty="0" smtClean="0"/>
              <a:t>/</a:t>
            </a:r>
          </a:p>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10/2/14</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23</a:t>
            </a:fld>
            <a:endParaRPr lang="en-US"/>
          </a:p>
        </p:txBody>
      </p:sp>
    </p:spTree>
    <p:extLst>
      <p:ext uri="{BB962C8B-B14F-4D97-AF65-F5344CB8AC3E}">
        <p14:creationId xmlns:p14="http://schemas.microsoft.com/office/powerpoint/2010/main" val="2187296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(1)</a:t>
            </a:r>
            <a:r>
              <a:rPr lang="en-US" baseline="0" dirty="0" smtClean="0"/>
              <a:t> </a:t>
            </a:r>
            <a:r>
              <a:rPr lang="en-US" dirty="0" smtClean="0">
                <a:solidFill>
                  <a:srgbClr val="003366"/>
                </a:solidFill>
              </a:rPr>
              <a:t>First long distance connection between two computers in California</a:t>
            </a:r>
          </a:p>
          <a:p>
            <a:endParaRPr lang="en-US" dirty="0" smtClean="0"/>
          </a:p>
          <a:p>
            <a:pPr eaLnBrk="1" hangingPunct="1"/>
            <a:r>
              <a:rPr lang="en-US" dirty="0" smtClean="0"/>
              <a:t>Internet results from the </a:t>
            </a:r>
            <a:r>
              <a:rPr lang="en-US" dirty="0" err="1" smtClean="0"/>
              <a:t>ARPANet</a:t>
            </a:r>
            <a:r>
              <a:rPr lang="en-US" dirty="0" smtClean="0"/>
              <a:t> (of Advanced Research Projects Agency), created in 1968 by the American department of Defense, with a strategic aim, to connect its research centers. The initial network only allowed to send email. Put in the public domain, it was recovery by the academics in 1979 (Duke University in Durham North Carolina).</a:t>
            </a:r>
          </a:p>
          <a:p>
            <a:pPr eaLnBrk="1" hangingPunct="1"/>
            <a:endParaRPr lang="en-US" dirty="0" smtClean="0"/>
          </a:p>
          <a:p>
            <a:pPr eaLnBrk="1" hangingPunct="1"/>
            <a:r>
              <a:rPr lang="en-US" dirty="0" smtClean="0"/>
              <a:t>After the US Army and the academics, Internet becomes in USA the business of the private companies, the P.M.E and the private individuals.</a:t>
            </a:r>
          </a:p>
          <a:p>
            <a:pPr eaLnBrk="1" hangingPunct="1"/>
            <a:endParaRPr lang="en-US" dirty="0" smtClean="0"/>
          </a:p>
          <a:p>
            <a:pPr eaLnBrk="1" hangingPunct="1"/>
            <a:r>
              <a:rPr lang="en-US" dirty="0" smtClean="0"/>
              <a:t>In 1983, it is with the turn of Europe (by the C.N.A.M. national Conservator of arts and trades) and of the rest of the world to connect to this network.</a:t>
            </a:r>
          </a:p>
          <a:p>
            <a:pPr eaLnBrk="1" hangingPunct="1"/>
            <a:endParaRPr lang="en-US" dirty="0" smtClean="0"/>
          </a:p>
          <a:p>
            <a:pPr eaLnBrk="1" hangingPunct="1"/>
            <a:r>
              <a:rPr lang="en-US" dirty="0" smtClean="0"/>
              <a:t>The tool which made popular the Internet since 1993 is the WWW, the World Wide Web in one word the Web. The word Web indicates the cobweb and World Wide Web indicates the cobweb covering the whole world.</a:t>
            </a:r>
          </a:p>
          <a:p>
            <a:pPr eaLnBrk="1" hangingPunct="1"/>
            <a:endParaRPr lang="en-US" dirty="0" smtClean="0"/>
          </a:p>
          <a:p>
            <a:pPr eaLnBrk="1" hangingPunct="1"/>
            <a:r>
              <a:rPr lang="en-US" dirty="0" smtClean="0"/>
              <a:t>The first graphic Web browser was developed with the CERN (European center of nuclear research) in 1993. A Web browser allows to connect to a multitude of sites.</a:t>
            </a:r>
          </a:p>
          <a:p>
            <a:pPr eaLnBrk="1" hangingPunct="1"/>
            <a:endParaRPr lang="en-US" dirty="0" smtClean="0"/>
          </a:p>
          <a:p>
            <a:pPr eaLnBrk="1" hangingPunct="1"/>
            <a:r>
              <a:rPr lang="en-US" dirty="0" smtClean="0"/>
              <a:t>The Internet connected in 1995 more than 2 million computers and more than 30 million users in 146 countries.</a:t>
            </a:r>
          </a:p>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10/2/14</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10</a:t>
            </a:fld>
            <a:endParaRPr lang="en-US"/>
          </a:p>
        </p:txBody>
      </p:sp>
    </p:spTree>
    <p:extLst>
      <p:ext uri="{BB962C8B-B14F-4D97-AF65-F5344CB8AC3E}">
        <p14:creationId xmlns:p14="http://schemas.microsoft.com/office/powerpoint/2010/main" val="3408149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(1)</a:t>
            </a:r>
            <a:r>
              <a:rPr lang="en-US" baseline="0" smtClean="0"/>
              <a:t> </a:t>
            </a:r>
            <a:r>
              <a:rPr lang="en-US" smtClean="0">
                <a:solidFill>
                  <a:srgbClr val="003366"/>
                </a:solidFill>
              </a:rPr>
              <a:t>First long distance connection between two computers in California</a:t>
            </a:r>
          </a:p>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10/2/14</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11</a:t>
            </a:fld>
            <a:endParaRPr lang="en-US"/>
          </a:p>
        </p:txBody>
      </p:sp>
    </p:spTree>
    <p:extLst>
      <p:ext uri="{BB962C8B-B14F-4D97-AF65-F5344CB8AC3E}">
        <p14:creationId xmlns:p14="http://schemas.microsoft.com/office/powerpoint/2010/main" val="3408149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https</a:t>
            </a:r>
            <a:r>
              <a:rPr lang="fr-FR" dirty="0" smtClean="0"/>
              <a:t>://</a:t>
            </a:r>
            <a:r>
              <a:rPr lang="fr-FR" dirty="0" err="1" smtClean="0"/>
              <a:t>www.isc.org</a:t>
            </a:r>
            <a:r>
              <a:rPr lang="fr-FR" dirty="0" smtClean="0"/>
              <a:t>/services/</a:t>
            </a:r>
            <a:r>
              <a:rPr lang="fr-FR" dirty="0" err="1" smtClean="0"/>
              <a:t>survey</a:t>
            </a:r>
            <a:r>
              <a:rPr lang="fr-FR" dirty="0" smtClean="0"/>
              <a:t>/</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a:t>
            </a:fld>
            <a:endParaRPr lang="en-US"/>
          </a:p>
        </p:txBody>
      </p:sp>
    </p:spTree>
    <p:extLst>
      <p:ext uri="{BB962C8B-B14F-4D97-AF65-F5344CB8AC3E}">
        <p14:creationId xmlns:p14="http://schemas.microsoft.com/office/powerpoint/2010/main" val="1690875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10/2/14</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10/2/14</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10/2/14</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10/2/14</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10/2/14</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10/2/14</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10/2/14</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10/2/14</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10/2/14</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10/2/14</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10/2/14</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a14="http://schemas.microsoft.com/office/drawing/2010/main">
                <a:solidFill>
                  <a:srgbClr val="FFFFFF">
                    <a:alpha val="7294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8.jpe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jpeg"/><Relationship Id="rId5" Type="http://schemas.openxmlformats.org/officeDocument/2006/relationships/image" Target="../media/image21.png"/><Relationship Id="rId6"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hyperlink" Target="https://addons.mozilla.org/en-US/firefox/addon/9780/" TargetMode="External"/><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hyperlink" Target="https://chrome.google.com/extensions/detail/fhjcajmcbmldlhcimfajhfbgofnpcjmb"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www.facebook.com/" TargetMode="External"/><Relationship Id="rId4" Type="http://schemas.openxmlformats.org/officeDocument/2006/relationships/hyperlink" Target="http://www.supinfo.com/" TargetMode="External"/><Relationship Id="rId5" Type="http://schemas.openxmlformats.org/officeDocument/2006/relationships/hyperlink" Target="https://login.facebook.com/login.php" TargetMode="External"/><Relationship Id="rId6" Type="http://schemas.openxmlformats.org/officeDocument/2006/relationships/image" Target="../media/image29.png"/><Relationship Id="rId7"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hyperlink" Target="http://www.google.f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hyperlink" Target="http://www.w3.org/" TargetMode="External"/><Relationship Id="rId4" Type="http://schemas.openxmlformats.org/officeDocument/2006/relationships/image" Target="../media/image9.png"/><Relationship Id="rId5"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308324"/>
          </a:xfrm>
          <a:prstGeom prst="rect">
            <a:avLst/>
          </a:prstGeom>
          <a:noFill/>
        </p:spPr>
        <p:txBody>
          <a:bodyPr>
            <a:spAutoFit/>
          </a:bodyPr>
          <a:lstStyle/>
          <a:p>
            <a:pPr>
              <a:defRPr/>
            </a:pPr>
            <a:r>
              <a:rPr lang="fr-FR" sz="3200" dirty="0" smtClean="0">
                <a:latin typeface="Myriad Pro"/>
                <a:ea typeface="MS PGothic" charset="0"/>
                <a:cs typeface="Myriad Pro"/>
              </a:rPr>
              <a:t>Web introduction</a:t>
            </a:r>
            <a:endParaRPr lang="fr-FR" sz="3200" dirty="0">
              <a:latin typeface="Myriad Pro"/>
              <a:ea typeface="MS PGothic" charset="0"/>
              <a:cs typeface="Myriad Pro"/>
            </a:endParaRPr>
          </a:p>
          <a:p>
            <a:pPr>
              <a:defRPr/>
            </a:pPr>
            <a:endParaRPr lang="fr-FR" dirty="0">
              <a:solidFill>
                <a:schemeClr val="tx1">
                  <a:lumMod val="95000"/>
                  <a:lumOff val="5000"/>
                </a:schemeClr>
              </a:solidFill>
              <a:latin typeface="Verdana" charset="0"/>
              <a:ea typeface="ＭＳ Ｐゴシック" charset="0"/>
              <a:cs typeface="ＭＳ Ｐゴシック" charset="0"/>
            </a:endParaRPr>
          </a:p>
          <a:p>
            <a:pPr>
              <a:defRPr/>
            </a:pPr>
            <a:r>
              <a:rPr lang="fr-FR" dirty="0" smtClean="0">
                <a:solidFill>
                  <a:schemeClr val="tx1">
                    <a:lumMod val="95000"/>
                    <a:lumOff val="5000"/>
                  </a:schemeClr>
                </a:solidFill>
                <a:latin typeface="Verdana" charset="0"/>
                <a:ea typeface="ＭＳ Ｐゴシック" charset="0"/>
                <a:cs typeface="ＭＳ Ｐゴシック" charset="0"/>
              </a:rPr>
              <a:t>Web </a:t>
            </a:r>
            <a:r>
              <a:rPr lang="fr-FR" dirty="0" err="1" smtClean="0">
                <a:solidFill>
                  <a:schemeClr val="tx1">
                    <a:lumMod val="95000"/>
                    <a:lumOff val="5000"/>
                  </a:schemeClr>
                </a:solidFill>
                <a:latin typeface="Verdana" charset="0"/>
                <a:ea typeface="ＭＳ Ｐゴシック" charset="0"/>
                <a:cs typeface="ＭＳ Ｐゴシック" charset="0"/>
              </a:rPr>
              <a:t>development</a:t>
            </a:r>
            <a:endParaRPr lang="fr-FR"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pic>
        <p:nvPicPr>
          <p:cNvPr id="5" name="Rectangle 3080"/>
          <p:cNvPicPr>
            <a:picLocks noChangeAspect="1" noChangeArrowheads="1"/>
          </p:cNvPicPr>
          <p:nvPr/>
        </p:nvPicPr>
        <p:blipFill>
          <a:blip r:embed="rId4" cstate="print"/>
          <a:srcRect/>
          <a:stretch>
            <a:fillRect/>
          </a:stretch>
        </p:blipFill>
        <p:spPr bwMode="auto">
          <a:xfrm>
            <a:off x="6215063" y="2497460"/>
            <a:ext cx="2714625" cy="1785937"/>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re 1"/>
          <p:cNvSpPr>
            <a:spLocks noGrp="1"/>
          </p:cNvSpPr>
          <p:nvPr>
            <p:ph type="title"/>
          </p:nvPr>
        </p:nvSpPr>
        <p:spPr>
          <a:xfrm>
            <a:off x="1116013" y="336550"/>
            <a:ext cx="7777162" cy="504825"/>
          </a:xfrm>
        </p:spPr>
        <p:txBody>
          <a:bodyPr/>
          <a:lstStyle/>
          <a:p>
            <a:r>
              <a:rPr lang="fr-FR" dirty="0" err="1" smtClean="0">
                <a:latin typeface="Calibri" charset="0"/>
              </a:rPr>
              <a:t>History</a:t>
            </a:r>
            <a:endParaRPr lang="fr-FR" dirty="0">
              <a:latin typeface="Calibri" charset="0"/>
            </a:endParaRPr>
          </a:p>
        </p:txBody>
      </p:sp>
      <p:sp>
        <p:nvSpPr>
          <p:cNvPr id="19458" name="Espace réservé du contenu 2"/>
          <p:cNvSpPr>
            <a:spLocks noGrp="1"/>
          </p:cNvSpPr>
          <p:nvPr>
            <p:ph sz="quarter" idx="13"/>
          </p:nvPr>
        </p:nvSpPr>
        <p:spPr/>
        <p:txBody>
          <a:bodyPr/>
          <a:lstStyle/>
          <a:p>
            <a:r>
              <a:rPr lang="fr-FR" dirty="0" smtClean="0">
                <a:latin typeface="Calibri" charset="0"/>
              </a:rPr>
              <a:t>Internet </a:t>
            </a:r>
            <a:r>
              <a:rPr lang="fr-FR" dirty="0" err="1" smtClean="0">
                <a:latin typeface="Calibri" charset="0"/>
              </a:rPr>
              <a:t>presentation</a:t>
            </a:r>
            <a:endParaRPr lang="fr-FR" dirty="0">
              <a:latin typeface="Calibri" charset="0"/>
            </a:endParaRPr>
          </a:p>
        </p:txBody>
      </p:sp>
      <p:graphicFrame>
        <p:nvGraphicFramePr>
          <p:cNvPr id="4" name="Diagramme 3"/>
          <p:cNvGraphicFramePr/>
          <p:nvPr>
            <p:extLst>
              <p:ext uri="{D42A27DB-BD31-4B8C-83A1-F6EECF244321}">
                <p14:modId xmlns:p14="http://schemas.microsoft.com/office/powerpoint/2010/main" val="2898331685"/>
              </p:ext>
            </p:extLst>
          </p:nvPr>
        </p:nvGraphicFramePr>
        <p:xfrm>
          <a:off x="179363" y="1921396"/>
          <a:ext cx="8747534" cy="28000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3" name="Straight Connector 2"/>
          <p:cNvCxnSpPr/>
          <p:nvPr/>
        </p:nvCxnSpPr>
        <p:spPr>
          <a:xfrm flipV="1">
            <a:off x="1907704" y="2065412"/>
            <a:ext cx="0" cy="72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3683901" y="2065412"/>
            <a:ext cx="0" cy="72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5460098" y="2065412"/>
            <a:ext cx="0" cy="72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7236296" y="2065412"/>
            <a:ext cx="0" cy="72008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539552" y="2065412"/>
            <a:ext cx="792088" cy="400110"/>
          </a:xfrm>
          <a:prstGeom prst="rect">
            <a:avLst/>
          </a:prstGeom>
          <a:noFill/>
        </p:spPr>
        <p:txBody>
          <a:bodyPr wrap="square" rtlCol="0">
            <a:spAutoFit/>
          </a:bodyPr>
          <a:lstStyle/>
          <a:p>
            <a:pPr algn="ctr"/>
            <a:r>
              <a:rPr lang="en-US" sz="2000" dirty="0" smtClean="0">
                <a:latin typeface="+mn-lt"/>
              </a:rPr>
              <a:t>1957</a:t>
            </a:r>
            <a:endParaRPr lang="en-US" sz="2000" dirty="0">
              <a:latin typeface="+mn-lt"/>
            </a:endParaRPr>
          </a:p>
        </p:txBody>
      </p:sp>
      <p:sp>
        <p:nvSpPr>
          <p:cNvPr id="12" name="TextBox 11"/>
          <p:cNvSpPr txBox="1"/>
          <p:nvPr/>
        </p:nvSpPr>
        <p:spPr>
          <a:xfrm>
            <a:off x="2339752" y="2065412"/>
            <a:ext cx="792088" cy="400110"/>
          </a:xfrm>
          <a:prstGeom prst="rect">
            <a:avLst/>
          </a:prstGeom>
          <a:noFill/>
        </p:spPr>
        <p:txBody>
          <a:bodyPr wrap="square" rtlCol="0">
            <a:spAutoFit/>
          </a:bodyPr>
          <a:lstStyle/>
          <a:p>
            <a:pPr algn="ctr"/>
            <a:r>
              <a:rPr lang="en-US" sz="2000" dirty="0" smtClean="0">
                <a:latin typeface="+mn-lt"/>
              </a:rPr>
              <a:t>1965</a:t>
            </a:r>
            <a:endParaRPr lang="en-US" sz="2000" dirty="0">
              <a:latin typeface="+mn-lt"/>
            </a:endParaRPr>
          </a:p>
        </p:txBody>
      </p:sp>
      <p:sp>
        <p:nvSpPr>
          <p:cNvPr id="13" name="TextBox 12"/>
          <p:cNvSpPr txBox="1"/>
          <p:nvPr/>
        </p:nvSpPr>
        <p:spPr>
          <a:xfrm>
            <a:off x="4139952" y="2065412"/>
            <a:ext cx="792088" cy="400110"/>
          </a:xfrm>
          <a:prstGeom prst="rect">
            <a:avLst/>
          </a:prstGeom>
          <a:noFill/>
        </p:spPr>
        <p:txBody>
          <a:bodyPr wrap="square" rtlCol="0">
            <a:spAutoFit/>
          </a:bodyPr>
          <a:lstStyle/>
          <a:p>
            <a:pPr algn="ctr"/>
            <a:r>
              <a:rPr lang="en-US" sz="2000" dirty="0" smtClean="0">
                <a:latin typeface="+mn-lt"/>
              </a:rPr>
              <a:t>1966</a:t>
            </a:r>
            <a:endParaRPr lang="en-US" sz="2000" dirty="0">
              <a:latin typeface="+mn-lt"/>
            </a:endParaRPr>
          </a:p>
        </p:txBody>
      </p:sp>
      <p:sp>
        <p:nvSpPr>
          <p:cNvPr id="14" name="TextBox 13"/>
          <p:cNvSpPr txBox="1"/>
          <p:nvPr/>
        </p:nvSpPr>
        <p:spPr>
          <a:xfrm>
            <a:off x="5940152" y="2065412"/>
            <a:ext cx="792088" cy="400110"/>
          </a:xfrm>
          <a:prstGeom prst="rect">
            <a:avLst/>
          </a:prstGeom>
          <a:noFill/>
        </p:spPr>
        <p:txBody>
          <a:bodyPr wrap="square" rtlCol="0">
            <a:spAutoFit/>
          </a:bodyPr>
          <a:lstStyle/>
          <a:p>
            <a:pPr algn="ctr"/>
            <a:r>
              <a:rPr lang="en-US" sz="2000" dirty="0" smtClean="0">
                <a:latin typeface="+mn-lt"/>
              </a:rPr>
              <a:t>1969</a:t>
            </a:r>
            <a:endParaRPr lang="en-US" sz="2000" dirty="0">
              <a:latin typeface="+mn-lt"/>
            </a:endParaRPr>
          </a:p>
        </p:txBody>
      </p:sp>
      <p:sp>
        <p:nvSpPr>
          <p:cNvPr id="15" name="TextBox 14"/>
          <p:cNvSpPr txBox="1"/>
          <p:nvPr/>
        </p:nvSpPr>
        <p:spPr>
          <a:xfrm>
            <a:off x="7740352" y="2065412"/>
            <a:ext cx="792088" cy="400110"/>
          </a:xfrm>
          <a:prstGeom prst="rect">
            <a:avLst/>
          </a:prstGeom>
          <a:noFill/>
        </p:spPr>
        <p:txBody>
          <a:bodyPr wrap="square" rtlCol="0">
            <a:spAutoFit/>
          </a:bodyPr>
          <a:lstStyle/>
          <a:p>
            <a:pPr algn="ctr"/>
            <a:r>
              <a:rPr lang="en-US" sz="2000" dirty="0" smtClean="0">
                <a:latin typeface="+mn-lt"/>
              </a:rPr>
              <a:t>1971</a:t>
            </a:r>
            <a:endParaRPr lang="en-US" sz="2000" dirty="0">
              <a:latin typeface="+mn-lt"/>
            </a:endParaRPr>
          </a:p>
        </p:txBody>
      </p:sp>
      <p:pic>
        <p:nvPicPr>
          <p:cNvPr id="16" name="Picture 2" descr="D:\Users\Renaud\Desktop\StageFinEtudesSupinfo\Icons-New\v3\Min\Overview_SubjectPresentati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55332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re 1"/>
          <p:cNvSpPr>
            <a:spLocks noGrp="1"/>
          </p:cNvSpPr>
          <p:nvPr>
            <p:ph type="title"/>
          </p:nvPr>
        </p:nvSpPr>
        <p:spPr>
          <a:xfrm>
            <a:off x="1116013" y="336550"/>
            <a:ext cx="7777162" cy="504825"/>
          </a:xfrm>
        </p:spPr>
        <p:txBody>
          <a:bodyPr/>
          <a:lstStyle/>
          <a:p>
            <a:r>
              <a:rPr lang="fr-FR" dirty="0" err="1" smtClean="0">
                <a:latin typeface="Calibri" charset="0"/>
              </a:rPr>
              <a:t>History</a:t>
            </a:r>
            <a:endParaRPr lang="fr-FR" dirty="0">
              <a:latin typeface="Calibri" charset="0"/>
            </a:endParaRPr>
          </a:p>
        </p:txBody>
      </p:sp>
      <p:sp>
        <p:nvSpPr>
          <p:cNvPr id="19458" name="Espace réservé du contenu 2"/>
          <p:cNvSpPr>
            <a:spLocks noGrp="1"/>
          </p:cNvSpPr>
          <p:nvPr>
            <p:ph sz="quarter" idx="13"/>
          </p:nvPr>
        </p:nvSpPr>
        <p:spPr/>
        <p:txBody>
          <a:bodyPr/>
          <a:lstStyle/>
          <a:p>
            <a:r>
              <a:rPr lang="fr-FR" dirty="0" smtClean="0">
                <a:latin typeface="Calibri" charset="0"/>
              </a:rPr>
              <a:t>Internet </a:t>
            </a:r>
            <a:r>
              <a:rPr lang="fr-FR" dirty="0" err="1" smtClean="0">
                <a:latin typeface="Calibri" charset="0"/>
              </a:rPr>
              <a:t>presentation</a:t>
            </a:r>
            <a:endParaRPr lang="fr-FR" dirty="0">
              <a:latin typeface="Calibri" charset="0"/>
            </a:endParaRPr>
          </a:p>
        </p:txBody>
      </p:sp>
      <p:graphicFrame>
        <p:nvGraphicFramePr>
          <p:cNvPr id="4" name="Diagramme 3"/>
          <p:cNvGraphicFramePr/>
          <p:nvPr>
            <p:extLst>
              <p:ext uri="{D42A27DB-BD31-4B8C-83A1-F6EECF244321}">
                <p14:modId xmlns:p14="http://schemas.microsoft.com/office/powerpoint/2010/main" val="4021187933"/>
              </p:ext>
            </p:extLst>
          </p:nvPr>
        </p:nvGraphicFramePr>
        <p:xfrm>
          <a:off x="179363" y="1921396"/>
          <a:ext cx="8747534" cy="28000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Connector 5"/>
          <p:cNvCxnSpPr/>
          <p:nvPr/>
        </p:nvCxnSpPr>
        <p:spPr>
          <a:xfrm flipV="1">
            <a:off x="1907704" y="2065412"/>
            <a:ext cx="0" cy="72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5460098" y="2065412"/>
            <a:ext cx="0" cy="72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7236296" y="2065412"/>
            <a:ext cx="0" cy="72008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9552" y="2065412"/>
            <a:ext cx="792088" cy="400110"/>
          </a:xfrm>
          <a:prstGeom prst="rect">
            <a:avLst/>
          </a:prstGeom>
          <a:noFill/>
        </p:spPr>
        <p:txBody>
          <a:bodyPr wrap="square" rtlCol="0">
            <a:spAutoFit/>
          </a:bodyPr>
          <a:lstStyle/>
          <a:p>
            <a:pPr algn="ctr"/>
            <a:r>
              <a:rPr lang="en-US" sz="2000" dirty="0" smtClean="0">
                <a:latin typeface="+mn-lt"/>
              </a:rPr>
              <a:t>1973</a:t>
            </a:r>
            <a:endParaRPr lang="en-US" sz="2000" dirty="0">
              <a:latin typeface="+mn-lt"/>
            </a:endParaRPr>
          </a:p>
        </p:txBody>
      </p:sp>
      <p:sp>
        <p:nvSpPr>
          <p:cNvPr id="11" name="TextBox 10"/>
          <p:cNvSpPr txBox="1"/>
          <p:nvPr/>
        </p:nvSpPr>
        <p:spPr>
          <a:xfrm>
            <a:off x="3287857" y="2065412"/>
            <a:ext cx="792088" cy="400110"/>
          </a:xfrm>
          <a:prstGeom prst="rect">
            <a:avLst/>
          </a:prstGeom>
          <a:noFill/>
        </p:spPr>
        <p:txBody>
          <a:bodyPr wrap="square" rtlCol="0">
            <a:spAutoFit/>
          </a:bodyPr>
          <a:lstStyle/>
          <a:p>
            <a:pPr algn="ctr"/>
            <a:r>
              <a:rPr lang="en-US" sz="2000" dirty="0" smtClean="0">
                <a:latin typeface="+mn-lt"/>
              </a:rPr>
              <a:t>1983</a:t>
            </a:r>
            <a:endParaRPr lang="en-US" sz="2000" dirty="0">
              <a:latin typeface="+mn-lt"/>
            </a:endParaRPr>
          </a:p>
        </p:txBody>
      </p:sp>
      <p:sp>
        <p:nvSpPr>
          <p:cNvPr id="13" name="TextBox 12"/>
          <p:cNvSpPr txBox="1"/>
          <p:nvPr/>
        </p:nvSpPr>
        <p:spPr>
          <a:xfrm>
            <a:off x="5940152" y="2065412"/>
            <a:ext cx="792088" cy="400110"/>
          </a:xfrm>
          <a:prstGeom prst="rect">
            <a:avLst/>
          </a:prstGeom>
          <a:noFill/>
        </p:spPr>
        <p:txBody>
          <a:bodyPr wrap="square" rtlCol="0">
            <a:spAutoFit/>
          </a:bodyPr>
          <a:lstStyle/>
          <a:p>
            <a:pPr algn="ctr"/>
            <a:r>
              <a:rPr lang="en-US" sz="2000" dirty="0" smtClean="0">
                <a:latin typeface="+mn-lt"/>
              </a:rPr>
              <a:t>1989</a:t>
            </a:r>
            <a:endParaRPr lang="en-US" sz="2000" dirty="0">
              <a:latin typeface="+mn-lt"/>
            </a:endParaRPr>
          </a:p>
        </p:txBody>
      </p:sp>
      <p:sp>
        <p:nvSpPr>
          <p:cNvPr id="14" name="TextBox 13"/>
          <p:cNvSpPr txBox="1"/>
          <p:nvPr/>
        </p:nvSpPr>
        <p:spPr>
          <a:xfrm>
            <a:off x="7740352" y="2065412"/>
            <a:ext cx="792088" cy="400110"/>
          </a:xfrm>
          <a:prstGeom prst="rect">
            <a:avLst/>
          </a:prstGeom>
          <a:noFill/>
        </p:spPr>
        <p:txBody>
          <a:bodyPr wrap="square" rtlCol="0">
            <a:spAutoFit/>
          </a:bodyPr>
          <a:lstStyle/>
          <a:p>
            <a:pPr algn="ctr"/>
            <a:r>
              <a:rPr lang="en-US" sz="2000" dirty="0" smtClean="0">
                <a:latin typeface="+mn-lt"/>
              </a:rPr>
              <a:t>1993</a:t>
            </a:r>
            <a:endParaRPr lang="en-US" sz="2000" dirty="0">
              <a:latin typeface="+mn-lt"/>
            </a:endParaRPr>
          </a:p>
        </p:txBody>
      </p:sp>
      <p:pic>
        <p:nvPicPr>
          <p:cNvPr id="15" name="Picture 2" descr="D:\Users\Renaud\Desktop\StageFinEtudesSupinfo\Icons-New\v3\Min\Overview_SubjectPresentati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67650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Internet Host Count</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Internet </a:t>
            </a:r>
            <a:r>
              <a:rPr lang="fr-FR" dirty="0" err="1" smtClean="0">
                <a:ea typeface="ＭＳ Ｐゴシック" pitchFamily="34" charset="-128"/>
              </a:rPr>
              <a:t>presentation</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apture d’écran 2014-10-02 à 4.33.2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812" y="985292"/>
            <a:ext cx="7956376" cy="4065302"/>
          </a:xfrm>
          <a:prstGeom prst="rect">
            <a:avLst/>
          </a:prstGeom>
          <a:ln w="12700" cap="sq" cmpd="sng">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2105072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81692741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Client - Server</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Web </a:t>
            </a:r>
            <a:r>
              <a:rPr lang="fr-FR" dirty="0" err="1" smtClean="0"/>
              <a:t>development</a:t>
            </a:r>
            <a:endParaRPr lang="fr-FR" dirty="0"/>
          </a:p>
        </p:txBody>
      </p:sp>
      <p:pic>
        <p:nvPicPr>
          <p:cNvPr id="5" name="Picture 4"/>
          <p:cNvPicPr>
            <a:picLocks noChangeAspect="1"/>
          </p:cNvPicPr>
          <p:nvPr/>
        </p:nvPicPr>
        <p:blipFill>
          <a:blip r:embed="rId2"/>
          <a:stretch>
            <a:fillRect/>
          </a:stretch>
        </p:blipFill>
        <p:spPr>
          <a:xfrm>
            <a:off x="5244074" y="2353444"/>
            <a:ext cx="3648406" cy="2736304"/>
          </a:xfrm>
          <a:prstGeom prst="rect">
            <a:avLst/>
          </a:prstGeom>
        </p:spPr>
      </p:pic>
    </p:spTree>
    <p:extLst>
      <p:ext uri="{BB962C8B-B14F-4D97-AF65-F5344CB8AC3E}">
        <p14:creationId xmlns:p14="http://schemas.microsoft.com/office/powerpoint/2010/main" val="339038874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The HTTP </a:t>
            </a:r>
            <a:r>
              <a:rPr lang="fr-FR" dirty="0" err="1" smtClean="0">
                <a:ea typeface="ＭＳ Ｐゴシック" pitchFamily="34" charset="-128"/>
              </a:rPr>
              <a:t>protocol</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b="1" dirty="0" err="1"/>
              <a:t>H</a:t>
            </a:r>
            <a:r>
              <a:rPr lang="en-US" dirty="0" err="1"/>
              <a:t>yper</a:t>
            </a:r>
            <a:r>
              <a:rPr lang="en-US" b="1" dirty="0" err="1"/>
              <a:t>T</a:t>
            </a:r>
            <a:r>
              <a:rPr lang="en-US" dirty="0" err="1"/>
              <a:t>ext</a:t>
            </a:r>
            <a:r>
              <a:rPr lang="en-US" dirty="0"/>
              <a:t> </a:t>
            </a:r>
            <a:r>
              <a:rPr lang="en-US" b="1" dirty="0"/>
              <a:t>T</a:t>
            </a:r>
            <a:r>
              <a:rPr lang="en-US" dirty="0"/>
              <a:t>ransfer </a:t>
            </a:r>
            <a:r>
              <a:rPr lang="en-US" b="1" dirty="0"/>
              <a:t>P</a:t>
            </a:r>
            <a:r>
              <a:rPr lang="en-US" dirty="0"/>
              <a:t>rotocol</a:t>
            </a:r>
            <a:endParaRPr lang="fr-FR" dirty="0"/>
          </a:p>
          <a:p>
            <a:pPr defTabSz="914400" eaLnBrk="1" hangingPunct="1"/>
            <a:r>
              <a:rPr lang="en-US" dirty="0"/>
              <a:t>Communications protocol developed for the Web</a:t>
            </a:r>
          </a:p>
          <a:p>
            <a:pPr defTabSz="914400" eaLnBrk="1" hangingPunct="1"/>
            <a:r>
              <a:rPr lang="en-US" dirty="0"/>
              <a:t>Request/Response protocol</a:t>
            </a:r>
          </a:p>
          <a:p>
            <a:pPr lvl="1" defTabSz="914400" eaLnBrk="1" hangingPunct="1"/>
            <a:r>
              <a:rPr lang="en-US" dirty="0"/>
              <a:t>Client (browser)</a:t>
            </a:r>
          </a:p>
          <a:p>
            <a:pPr lvl="1" defTabSz="914400" eaLnBrk="1" hangingPunct="1"/>
            <a:r>
              <a:rPr lang="en-US" dirty="0"/>
              <a:t>Server (Web server)</a:t>
            </a:r>
          </a:p>
          <a:p>
            <a:pPr defTabSz="914400" eaLnBrk="1" hangingPunct="1"/>
            <a:r>
              <a:rPr lang="en-US" dirty="0"/>
              <a:t>Data transfer between a browser </a:t>
            </a:r>
            <a:r>
              <a:rPr lang="en-US" dirty="0" smtClean="0"/>
              <a:t>and </a:t>
            </a:r>
            <a:r>
              <a:rPr lang="en-US" dirty="0"/>
              <a:t>a Web server</a:t>
            </a:r>
          </a:p>
          <a:p>
            <a:pPr defTabSz="914400" eaLnBrk="1" hangingPunct="1">
              <a:spcAft>
                <a:spcPts val="1200"/>
              </a:spcAft>
            </a:pPr>
            <a:r>
              <a:rPr lang="en-US" dirty="0" smtClean="0"/>
              <a:t>Stateless</a:t>
            </a:r>
          </a:p>
          <a:p>
            <a:pPr marL="0" indent="0" defTabSz="914400" eaLnBrk="1" hangingPunct="1">
              <a:spcBef>
                <a:spcPts val="1224"/>
              </a:spcBef>
              <a:buNone/>
            </a:pPr>
            <a:r>
              <a:rPr lang="en-US" dirty="0" smtClean="0"/>
              <a:t>Other protocols: FTP, POP, SMTP…</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3274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The HTTP </a:t>
            </a:r>
            <a:r>
              <a:rPr lang="fr-FR" dirty="0" err="1" smtClean="0">
                <a:ea typeface="ＭＳ Ｐゴシック" pitchFamily="34" charset="-128"/>
              </a:rPr>
              <a:t>protocol</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1208088" y="1345332"/>
            <a:ext cx="7007225" cy="830997"/>
            <a:chOff x="1208088" y="1524000"/>
            <a:chExt cx="7007225" cy="830997"/>
          </a:xfrm>
        </p:grpSpPr>
        <p:sp>
          <p:nvSpPr>
            <p:cNvPr id="8" name="ZoneTexte 8"/>
            <p:cNvSpPr txBox="1">
              <a:spLocks noChangeArrowheads="1"/>
            </p:cNvSpPr>
            <p:nvPr/>
          </p:nvSpPr>
          <p:spPr bwMode="auto">
            <a:xfrm>
              <a:off x="1752600" y="1524000"/>
              <a:ext cx="6462713" cy="830997"/>
            </a:xfrm>
            <a:prstGeom prst="rect">
              <a:avLst/>
            </a:prstGeom>
            <a:noFill/>
            <a:ln w="9525">
              <a:noFill/>
              <a:miter lim="800000"/>
              <a:headEnd/>
              <a:tailEnd/>
            </a:ln>
          </p:spPr>
          <p:txBody>
            <a:bodyPr>
              <a:spAutoFit/>
            </a:bodyPr>
            <a:lstStyle/>
            <a:p>
              <a:pPr eaLnBrk="1" hangingPunct="1">
                <a:spcBef>
                  <a:spcPct val="50000"/>
                </a:spcBef>
              </a:pPr>
              <a:r>
                <a:rPr lang="en-US" sz="2400" b="1" dirty="0">
                  <a:solidFill>
                    <a:srgbClr val="7F7F7F"/>
                  </a:solidFill>
                  <a:latin typeface="+mn-lt"/>
                </a:rPr>
                <a:t>The client transmits </a:t>
              </a:r>
              <a:r>
                <a:rPr lang="en-US" sz="2400" b="1" dirty="0">
                  <a:latin typeface="+mn-lt"/>
                </a:rPr>
                <a:t>HTTP requests</a:t>
              </a:r>
              <a:r>
                <a:rPr lang="en-US" sz="2400" b="1" dirty="0">
                  <a:solidFill>
                    <a:srgbClr val="7F7F7F"/>
                  </a:solidFill>
                  <a:latin typeface="+mn-lt"/>
                </a:rPr>
                <a:t> to the Web server to reach a resource. </a:t>
              </a:r>
              <a:endParaRPr lang="fr-FR" sz="2400" dirty="0">
                <a:solidFill>
                  <a:srgbClr val="7F7F7F"/>
                </a:solidFill>
                <a:latin typeface="+mn-lt"/>
              </a:endParaRPr>
            </a:p>
          </p:txBody>
        </p:sp>
        <p:sp>
          <p:nvSpPr>
            <p:cNvPr id="10" name="Ellipse 10"/>
            <p:cNvSpPr>
              <a:spLocks noChangeArrowheads="1"/>
            </p:cNvSpPr>
            <p:nvPr/>
          </p:nvSpPr>
          <p:spPr bwMode="gray">
            <a:xfrm>
              <a:off x="1208088" y="1690315"/>
              <a:ext cx="519112" cy="519113"/>
            </a:xfrm>
            <a:prstGeom prst="ellipse">
              <a:avLst/>
            </a:prstGeom>
            <a:solidFill>
              <a:schemeClr val="hlink"/>
            </a:solidFill>
            <a:ln w="12700" algn="ctr">
              <a:solidFill>
                <a:schemeClr val="hlink"/>
              </a:solidFill>
              <a:round/>
              <a:headEnd/>
              <a:tailEnd/>
            </a:ln>
          </p:spPr>
          <p:txBody>
            <a:bodyPr wrap="none" anchor="ctr"/>
            <a:lstStyle/>
            <a:p>
              <a:pPr algn="ctr" eaLnBrk="1" hangingPunct="1"/>
              <a:r>
                <a:rPr lang="en-US" sz="2400" b="1" dirty="0">
                  <a:solidFill>
                    <a:schemeClr val="bg1"/>
                  </a:solidFill>
                </a:rPr>
                <a:t>1</a:t>
              </a:r>
              <a:endParaRPr lang="fr-FR" dirty="0">
                <a:solidFill>
                  <a:srgbClr val="000000"/>
                </a:solidFill>
              </a:endParaRPr>
            </a:p>
          </p:txBody>
        </p:sp>
      </p:grpSp>
      <p:grpSp>
        <p:nvGrpSpPr>
          <p:cNvPr id="3" name="Group 2"/>
          <p:cNvGrpSpPr/>
          <p:nvPr/>
        </p:nvGrpSpPr>
        <p:grpSpPr>
          <a:xfrm>
            <a:off x="1208088" y="2389448"/>
            <a:ext cx="7078662" cy="830997"/>
            <a:chOff x="1208088" y="2647950"/>
            <a:chExt cx="7078662" cy="830997"/>
          </a:xfrm>
        </p:grpSpPr>
        <p:sp>
          <p:nvSpPr>
            <p:cNvPr id="9" name="ZoneTexte 9"/>
            <p:cNvSpPr txBox="1">
              <a:spLocks noChangeArrowheads="1"/>
            </p:cNvSpPr>
            <p:nvPr/>
          </p:nvSpPr>
          <p:spPr bwMode="auto">
            <a:xfrm>
              <a:off x="1752600" y="2647950"/>
              <a:ext cx="6534150" cy="830997"/>
            </a:xfrm>
            <a:prstGeom prst="rect">
              <a:avLst/>
            </a:prstGeom>
            <a:noFill/>
            <a:ln w="9525">
              <a:noFill/>
              <a:miter lim="800000"/>
              <a:headEnd/>
              <a:tailEnd/>
            </a:ln>
          </p:spPr>
          <p:txBody>
            <a:bodyPr>
              <a:spAutoFit/>
            </a:bodyPr>
            <a:lstStyle/>
            <a:p>
              <a:pPr eaLnBrk="1" hangingPunct="1">
                <a:spcBef>
                  <a:spcPct val="50000"/>
                </a:spcBef>
              </a:pPr>
              <a:r>
                <a:rPr lang="en-US" sz="2400" b="1" dirty="0">
                  <a:solidFill>
                    <a:srgbClr val="7F7F7F"/>
                  </a:solidFill>
                  <a:latin typeface="+mn-lt"/>
                </a:rPr>
                <a:t>The Web server answers at the request of each client by a</a:t>
              </a:r>
              <a:r>
                <a:rPr lang="en-US" sz="2400" b="1" dirty="0" smtClean="0">
                  <a:solidFill>
                    <a:srgbClr val="000000"/>
                  </a:solidFill>
                  <a:latin typeface="+mn-lt"/>
                </a:rPr>
                <a:t> HTML </a:t>
              </a:r>
              <a:r>
                <a:rPr lang="en-US" sz="2400" b="1" dirty="0">
                  <a:solidFill>
                    <a:srgbClr val="000000"/>
                  </a:solidFill>
                  <a:latin typeface="+mn-lt"/>
                </a:rPr>
                <a:t>page</a:t>
              </a:r>
              <a:r>
                <a:rPr lang="en-US" sz="2400" b="1" dirty="0">
                  <a:solidFill>
                    <a:srgbClr val="7F7F7F"/>
                  </a:solidFill>
                  <a:latin typeface="+mn-lt"/>
                </a:rPr>
                <a:t> or </a:t>
              </a:r>
              <a:r>
                <a:rPr lang="en-US" sz="2400" b="1" dirty="0" smtClean="0">
                  <a:solidFill>
                    <a:srgbClr val="7F7F7F"/>
                  </a:solidFill>
                  <a:latin typeface="+mn-lt"/>
                </a:rPr>
                <a:t>other resource. </a:t>
              </a:r>
              <a:endParaRPr lang="fr-FR" sz="2400" dirty="0">
                <a:solidFill>
                  <a:srgbClr val="7F7F7F"/>
                </a:solidFill>
                <a:latin typeface="+mn-lt"/>
              </a:endParaRPr>
            </a:p>
          </p:txBody>
        </p:sp>
        <p:sp>
          <p:nvSpPr>
            <p:cNvPr id="11" name="Ellipse 11"/>
            <p:cNvSpPr>
              <a:spLocks noChangeArrowheads="1"/>
            </p:cNvSpPr>
            <p:nvPr/>
          </p:nvSpPr>
          <p:spPr bwMode="gray">
            <a:xfrm>
              <a:off x="1208088" y="2842443"/>
              <a:ext cx="519112" cy="519113"/>
            </a:xfrm>
            <a:prstGeom prst="ellipse">
              <a:avLst/>
            </a:prstGeom>
            <a:solidFill>
              <a:schemeClr val="hlink"/>
            </a:solidFill>
            <a:ln w="12700" algn="ctr">
              <a:solidFill>
                <a:schemeClr val="hlink"/>
              </a:solidFill>
              <a:round/>
              <a:headEnd/>
              <a:tailEnd/>
            </a:ln>
          </p:spPr>
          <p:txBody>
            <a:bodyPr wrap="none" anchor="ctr"/>
            <a:lstStyle/>
            <a:p>
              <a:pPr algn="ctr" eaLnBrk="1" hangingPunct="1"/>
              <a:r>
                <a:rPr lang="en-US" sz="2400" b="1">
                  <a:solidFill>
                    <a:schemeClr val="bg1"/>
                  </a:solidFill>
                </a:rPr>
                <a:t>2</a:t>
              </a:r>
              <a:endParaRPr lang="fr-FR">
                <a:solidFill>
                  <a:srgbClr val="000000"/>
                </a:solidFill>
              </a:endParaRPr>
            </a:p>
          </p:txBody>
        </p:sp>
      </p:grpSp>
      <p:grpSp>
        <p:nvGrpSpPr>
          <p:cNvPr id="4" name="Group 3"/>
          <p:cNvGrpSpPr/>
          <p:nvPr/>
        </p:nvGrpSpPr>
        <p:grpSpPr>
          <a:xfrm>
            <a:off x="2857500" y="3433564"/>
            <a:ext cx="4162425" cy="1609725"/>
            <a:chOff x="2857500" y="4000500"/>
            <a:chExt cx="4162425" cy="1609725"/>
          </a:xfrm>
        </p:grpSpPr>
        <p:pic>
          <p:nvPicPr>
            <p:cNvPr id="7" name="Rectangle 26628"/>
            <p:cNvPicPr>
              <a:picLocks noChangeAspect="1" noChangeArrowheads="1"/>
            </p:cNvPicPr>
            <p:nvPr/>
          </p:nvPicPr>
          <p:blipFill>
            <a:blip r:embed="rId4" cstate="print"/>
            <a:srcRect/>
            <a:stretch>
              <a:fillRect/>
            </a:stretch>
          </p:blipFill>
          <p:spPr bwMode="auto">
            <a:xfrm>
              <a:off x="2857500" y="4071938"/>
              <a:ext cx="4162425" cy="1457325"/>
            </a:xfrm>
            <a:prstGeom prst="rect">
              <a:avLst/>
            </a:prstGeom>
            <a:noFill/>
            <a:ln w="9525">
              <a:noFill/>
              <a:miter lim="800000"/>
              <a:headEnd/>
              <a:tailEnd/>
            </a:ln>
          </p:spPr>
        </p:pic>
        <p:sp>
          <p:nvSpPr>
            <p:cNvPr id="12" name="Ellipse 12"/>
            <p:cNvSpPr>
              <a:spLocks noChangeArrowheads="1"/>
            </p:cNvSpPr>
            <p:nvPr/>
          </p:nvSpPr>
          <p:spPr bwMode="gray">
            <a:xfrm>
              <a:off x="4376738" y="4000500"/>
              <a:ext cx="304800" cy="304800"/>
            </a:xfrm>
            <a:prstGeom prst="ellipse">
              <a:avLst/>
            </a:prstGeom>
            <a:solidFill>
              <a:schemeClr val="hlink"/>
            </a:solidFill>
            <a:ln w="12700" algn="ctr">
              <a:solidFill>
                <a:schemeClr val="hlink"/>
              </a:solidFill>
              <a:round/>
              <a:headEnd/>
              <a:tailEnd/>
            </a:ln>
          </p:spPr>
          <p:txBody>
            <a:bodyPr wrap="none" anchor="ctr"/>
            <a:lstStyle/>
            <a:p>
              <a:pPr algn="ctr" eaLnBrk="1" hangingPunct="1"/>
              <a:r>
                <a:rPr lang="en-US" sz="2400" b="1" dirty="0">
                  <a:solidFill>
                    <a:schemeClr val="bg1"/>
                  </a:solidFill>
                </a:rPr>
                <a:t>1</a:t>
              </a:r>
              <a:endParaRPr lang="fr-FR" dirty="0">
                <a:solidFill>
                  <a:srgbClr val="000000"/>
                </a:solidFill>
              </a:endParaRPr>
            </a:p>
          </p:txBody>
        </p:sp>
        <p:sp>
          <p:nvSpPr>
            <p:cNvPr id="13" name="Ellipse 13"/>
            <p:cNvSpPr>
              <a:spLocks noChangeArrowheads="1"/>
            </p:cNvSpPr>
            <p:nvPr/>
          </p:nvSpPr>
          <p:spPr bwMode="gray">
            <a:xfrm>
              <a:off x="5376863" y="5305425"/>
              <a:ext cx="304800" cy="304800"/>
            </a:xfrm>
            <a:prstGeom prst="ellipse">
              <a:avLst/>
            </a:prstGeom>
            <a:solidFill>
              <a:schemeClr val="hlink"/>
            </a:solidFill>
            <a:ln w="12700" algn="ctr">
              <a:solidFill>
                <a:schemeClr val="hlink"/>
              </a:solidFill>
              <a:round/>
              <a:headEnd/>
              <a:tailEnd/>
            </a:ln>
          </p:spPr>
          <p:txBody>
            <a:bodyPr wrap="none" anchor="ctr"/>
            <a:lstStyle/>
            <a:p>
              <a:pPr algn="ctr" eaLnBrk="1" hangingPunct="1"/>
              <a:r>
                <a:rPr lang="en-US" sz="2400" b="1">
                  <a:solidFill>
                    <a:schemeClr val="bg1"/>
                  </a:solidFill>
                </a:rPr>
                <a:t>2</a:t>
              </a:r>
              <a:endParaRPr lang="fr-FR">
                <a:solidFill>
                  <a:srgbClr val="000000"/>
                </a:solidFill>
              </a:endParaRPr>
            </a:p>
          </p:txBody>
        </p:sp>
        <p:sp>
          <p:nvSpPr>
            <p:cNvPr id="14" name="Connecteur droit 14"/>
            <p:cNvSpPr>
              <a:spLocks noChangeShapeType="1"/>
            </p:cNvSpPr>
            <p:nvPr/>
          </p:nvSpPr>
          <p:spPr bwMode="auto">
            <a:xfrm>
              <a:off x="5072063" y="5000625"/>
              <a:ext cx="285750" cy="285750"/>
            </a:xfrm>
            <a:prstGeom prst="line">
              <a:avLst/>
            </a:prstGeom>
            <a:noFill/>
            <a:ln w="38100" algn="ctr">
              <a:solidFill>
                <a:schemeClr val="hlink"/>
              </a:solidFill>
              <a:round/>
              <a:headEnd/>
              <a:tailEnd/>
            </a:ln>
          </p:spPr>
          <p:txBody>
            <a:bodyPr>
              <a:spAutoFit/>
            </a:bodyPr>
            <a:lstStyle/>
            <a:p>
              <a:endParaRPr lang="fr-FR"/>
            </a:p>
          </p:txBody>
        </p:sp>
        <p:sp>
          <p:nvSpPr>
            <p:cNvPr id="15" name="Connecteur droit 15"/>
            <p:cNvSpPr>
              <a:spLocks noChangeShapeType="1"/>
            </p:cNvSpPr>
            <p:nvPr/>
          </p:nvSpPr>
          <p:spPr bwMode="auto">
            <a:xfrm>
              <a:off x="4681538" y="4305300"/>
              <a:ext cx="247650" cy="247650"/>
            </a:xfrm>
            <a:prstGeom prst="line">
              <a:avLst/>
            </a:prstGeom>
            <a:noFill/>
            <a:ln w="38100" algn="ctr">
              <a:solidFill>
                <a:schemeClr val="hlink"/>
              </a:solidFill>
              <a:round/>
              <a:headEnd/>
              <a:tailEnd/>
            </a:ln>
          </p:spPr>
          <p:txBody>
            <a:bodyPr>
              <a:spAutoFit/>
            </a:bodyPr>
            <a:lstStyle/>
            <a:p>
              <a:endParaRPr lang="fr-FR"/>
            </a:p>
          </p:txBody>
        </p:sp>
      </p:grpSp>
    </p:spTree>
    <p:extLst>
      <p:ext uri="{BB962C8B-B14F-4D97-AF65-F5344CB8AC3E}">
        <p14:creationId xmlns:p14="http://schemas.microsoft.com/office/powerpoint/2010/main" val="8034196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HTTP </a:t>
            </a:r>
            <a:r>
              <a:rPr lang="fr-FR" dirty="0" err="1" smtClean="0">
                <a:ea typeface="ＭＳ Ｐゴシック" pitchFamily="34" charset="-128"/>
              </a:rPr>
              <a:t>request</a:t>
            </a:r>
            <a:r>
              <a:rPr lang="fr-FR" dirty="0" smtClean="0">
                <a:ea typeface="ＭＳ Ｐゴシック" pitchFamily="34" charset="-128"/>
              </a:rPr>
              <a:t> message</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Composed </a:t>
            </a:r>
            <a:r>
              <a:rPr lang="en-US" dirty="0" smtClean="0"/>
              <a:t>of:</a:t>
            </a:r>
            <a:endParaRPr lang="en-US" dirty="0"/>
          </a:p>
          <a:p>
            <a:pPr lvl="1" defTabSz="914400" eaLnBrk="1" hangingPunct="1"/>
            <a:r>
              <a:rPr lang="en-US" dirty="0"/>
              <a:t>A </a:t>
            </a:r>
            <a:r>
              <a:rPr lang="en-US" dirty="0">
                <a:solidFill>
                  <a:srgbClr val="0000FF"/>
                </a:solidFill>
              </a:rPr>
              <a:t>request line</a:t>
            </a:r>
            <a:r>
              <a:rPr lang="en-US" dirty="0"/>
              <a:t> composed </a:t>
            </a:r>
            <a:r>
              <a:rPr lang="en-US" dirty="0" smtClean="0"/>
              <a:t>of:</a:t>
            </a:r>
            <a:endParaRPr lang="en-US" dirty="0"/>
          </a:p>
          <a:p>
            <a:pPr lvl="2" defTabSz="914400" eaLnBrk="1" hangingPunct="1"/>
            <a:r>
              <a:rPr lang="en-US" dirty="0"/>
              <a:t>The request method used</a:t>
            </a:r>
          </a:p>
          <a:p>
            <a:pPr lvl="2" defTabSz="914400" eaLnBrk="1" hangingPunct="1"/>
            <a:r>
              <a:rPr lang="en-US" dirty="0"/>
              <a:t>The resource URI</a:t>
            </a:r>
          </a:p>
          <a:p>
            <a:pPr lvl="2" defTabSz="914400" eaLnBrk="1" hangingPunct="1"/>
            <a:r>
              <a:rPr lang="en-US" dirty="0"/>
              <a:t>The protocol and the version used</a:t>
            </a:r>
          </a:p>
          <a:p>
            <a:pPr lvl="1" defTabSz="914400" eaLnBrk="1" hangingPunct="1"/>
            <a:r>
              <a:rPr lang="en-US" dirty="0" smtClean="0">
                <a:solidFill>
                  <a:srgbClr val="000000"/>
                </a:solidFill>
              </a:rPr>
              <a:t>Several</a:t>
            </a:r>
            <a:r>
              <a:rPr lang="en-US" dirty="0" smtClean="0">
                <a:solidFill>
                  <a:srgbClr val="008000"/>
                </a:solidFill>
              </a:rPr>
              <a:t> Headers</a:t>
            </a:r>
            <a:endParaRPr lang="en-US" dirty="0">
              <a:solidFill>
                <a:srgbClr val="008000"/>
              </a:solidFill>
            </a:endParaRPr>
          </a:p>
          <a:p>
            <a:pPr lvl="1" defTabSz="914400" eaLnBrk="1" hangingPunct="1"/>
            <a:r>
              <a:rPr lang="en-US" dirty="0"/>
              <a:t>An empty line</a:t>
            </a:r>
          </a:p>
          <a:p>
            <a:pPr lvl="1" defTabSz="914400" eaLnBrk="1" hangingPunct="1"/>
            <a:r>
              <a:rPr lang="en-US" dirty="0"/>
              <a:t>An optional </a:t>
            </a:r>
            <a:r>
              <a:rPr lang="en-US" dirty="0">
                <a:solidFill>
                  <a:srgbClr val="FF6600"/>
                </a:solidFill>
              </a:rPr>
              <a:t>message body</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09685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HTTP </a:t>
            </a:r>
            <a:r>
              <a:rPr lang="fr-FR" dirty="0" err="1" smtClean="0">
                <a:ea typeface="ＭＳ Ｐゴシック" pitchFamily="34" charset="-128"/>
              </a:rPr>
              <a:t>request</a:t>
            </a:r>
            <a:r>
              <a:rPr lang="fr-FR" dirty="0" smtClean="0">
                <a:ea typeface="ＭＳ Ｐゴシック" pitchFamily="34" charset="-128"/>
              </a:rPr>
              <a:t> message</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txBox="1">
            <a:spLocks noChangeArrowheads="1"/>
          </p:cNvSpPr>
          <p:nvPr/>
        </p:nvSpPr>
        <p:spPr bwMode="auto">
          <a:xfrm>
            <a:off x="684684" y="1057300"/>
            <a:ext cx="7774632" cy="4038600"/>
          </a:xfrm>
          <a:prstGeom prst="rect">
            <a:avLst/>
          </a:prstGeom>
          <a:solidFill>
            <a:schemeClr val="bg1">
              <a:lumMod val="85000"/>
            </a:schemeClr>
          </a:solidFill>
          <a:ln w="3175" cmpd="sng">
            <a:solidFill>
              <a:schemeClr val="tx1"/>
            </a:solidFill>
            <a:miter lim="800000"/>
            <a:headEnd/>
            <a:tailEnd/>
          </a:ln>
          <a:effectLst>
            <a:outerShdw blurRad="50800" dist="38100" dir="2700000">
              <a:srgbClr val="000000">
                <a:alpha val="43000"/>
              </a:srgbClr>
            </a:outerShdw>
          </a:effectLst>
        </p:spPr>
        <p:txBody>
          <a:bodyPr wrap="square" lIns="0"/>
          <a:lstStyle/>
          <a:p>
            <a:pPr lvl="1" defTabSz="914400" eaLnBrk="1" hangingPunct="1">
              <a:buNone/>
            </a:pPr>
            <a:r>
              <a:rPr lang="en-US" b="1" dirty="0" smtClean="0">
                <a:solidFill>
                  <a:srgbClr val="0000FF"/>
                </a:solidFill>
                <a:latin typeface="Courier New"/>
                <a:cs typeface="Courier New"/>
              </a:rPr>
              <a:t>POST /en/html/</a:t>
            </a:r>
            <a:r>
              <a:rPr lang="en-US" b="1" dirty="0" err="1" smtClean="0">
                <a:solidFill>
                  <a:srgbClr val="0000FF"/>
                </a:solidFill>
                <a:latin typeface="Courier New"/>
                <a:cs typeface="Courier New"/>
              </a:rPr>
              <a:t>index.html</a:t>
            </a:r>
            <a:r>
              <a:rPr lang="en-US" b="1" dirty="0" smtClean="0">
                <a:solidFill>
                  <a:srgbClr val="0000FF"/>
                </a:solidFill>
                <a:latin typeface="Courier New"/>
                <a:cs typeface="Courier New"/>
              </a:rPr>
              <a:t> HTTP/1.1</a:t>
            </a:r>
          </a:p>
          <a:p>
            <a:pPr lvl="1" defTabSz="914400" eaLnBrk="1" hangingPunct="1">
              <a:buNone/>
            </a:pPr>
            <a:r>
              <a:rPr lang="en-US" b="1" dirty="0" smtClean="0">
                <a:solidFill>
                  <a:srgbClr val="008000"/>
                </a:solidFill>
                <a:latin typeface="Courier New"/>
                <a:cs typeface="Courier New"/>
              </a:rPr>
              <a:t>Host: </a:t>
            </a:r>
            <a:r>
              <a:rPr lang="en-US" b="1" dirty="0" err="1" smtClean="0">
                <a:solidFill>
                  <a:srgbClr val="008000"/>
                </a:solidFill>
                <a:latin typeface="Courier New"/>
                <a:cs typeface="Courier New"/>
              </a:rPr>
              <a:t>www.website.com</a:t>
            </a:r>
            <a:endParaRPr lang="en-US" b="1" dirty="0" smtClean="0">
              <a:solidFill>
                <a:srgbClr val="008000"/>
              </a:solidFill>
              <a:latin typeface="Courier New"/>
              <a:cs typeface="Courier New"/>
            </a:endParaRPr>
          </a:p>
          <a:p>
            <a:pPr lvl="1" defTabSz="914400" eaLnBrk="1" hangingPunct="1">
              <a:buNone/>
            </a:pPr>
            <a:r>
              <a:rPr lang="en-US" b="1" dirty="0" smtClean="0">
                <a:solidFill>
                  <a:srgbClr val="008000"/>
                </a:solidFill>
                <a:latin typeface="Courier New"/>
                <a:cs typeface="Courier New"/>
              </a:rPr>
              <a:t>User-Agent: Mozilla/5.0 (</a:t>
            </a:r>
            <a:r>
              <a:rPr lang="en-US" b="1" dirty="0" err="1" smtClean="0">
                <a:solidFill>
                  <a:srgbClr val="008000"/>
                </a:solidFill>
                <a:latin typeface="Courier New"/>
                <a:cs typeface="Courier New"/>
              </a:rPr>
              <a:t>Windows;en</a:t>
            </a:r>
            <a:r>
              <a:rPr lang="en-US" b="1" dirty="0" smtClean="0">
                <a:solidFill>
                  <a:srgbClr val="008000"/>
                </a:solidFill>
                <a:latin typeface="Courier New"/>
                <a:cs typeface="Courier New"/>
              </a:rPr>
              <a:t>-GB; rv:1.8.0.11)</a:t>
            </a:r>
          </a:p>
          <a:p>
            <a:pPr lvl="1" defTabSz="914400" eaLnBrk="1" hangingPunct="1">
              <a:buNone/>
            </a:pPr>
            <a:r>
              <a:rPr lang="en-US" b="1" dirty="0" smtClean="0">
                <a:solidFill>
                  <a:srgbClr val="008000"/>
                </a:solidFill>
                <a:latin typeface="Courier New"/>
                <a:cs typeface="Courier New"/>
              </a:rPr>
              <a:t>Accept: text/</a:t>
            </a:r>
            <a:r>
              <a:rPr lang="en-US" b="1" dirty="0" err="1" smtClean="0">
                <a:solidFill>
                  <a:srgbClr val="008000"/>
                </a:solidFill>
                <a:latin typeface="Courier New"/>
                <a:cs typeface="Courier New"/>
              </a:rPr>
              <a:t>xml,text/html;q</a:t>
            </a:r>
            <a:r>
              <a:rPr lang="en-US" b="1" dirty="0" smtClean="0">
                <a:solidFill>
                  <a:srgbClr val="008000"/>
                </a:solidFill>
                <a:latin typeface="Courier New"/>
                <a:cs typeface="Courier New"/>
              </a:rPr>
              <a:t>=0.9,text/plain;q=0.8,image/png,*/*;</a:t>
            </a:r>
            <a:r>
              <a:rPr lang="en-US" b="1" dirty="0" err="1" smtClean="0">
                <a:solidFill>
                  <a:srgbClr val="008000"/>
                </a:solidFill>
                <a:latin typeface="Courier New"/>
                <a:cs typeface="Courier New"/>
              </a:rPr>
              <a:t>q</a:t>
            </a:r>
            <a:r>
              <a:rPr lang="en-US" b="1" dirty="0" smtClean="0">
                <a:solidFill>
                  <a:srgbClr val="008000"/>
                </a:solidFill>
                <a:latin typeface="Courier New"/>
                <a:cs typeface="Courier New"/>
              </a:rPr>
              <a:t>=0.5</a:t>
            </a:r>
          </a:p>
          <a:p>
            <a:pPr lvl="1" defTabSz="914400" eaLnBrk="1" hangingPunct="1">
              <a:buNone/>
            </a:pPr>
            <a:r>
              <a:rPr lang="en-US" b="1" dirty="0" smtClean="0">
                <a:solidFill>
                  <a:srgbClr val="008000"/>
                </a:solidFill>
                <a:latin typeface="Courier New"/>
                <a:cs typeface="Courier New"/>
              </a:rPr>
              <a:t>Accept-Language: en-</a:t>
            </a:r>
            <a:r>
              <a:rPr lang="en-US" b="1" dirty="0" err="1" smtClean="0">
                <a:solidFill>
                  <a:srgbClr val="008000"/>
                </a:solidFill>
                <a:latin typeface="Courier New"/>
                <a:cs typeface="Courier New"/>
              </a:rPr>
              <a:t>gb,en;q</a:t>
            </a:r>
            <a:r>
              <a:rPr lang="en-US" b="1" dirty="0" smtClean="0">
                <a:solidFill>
                  <a:srgbClr val="008000"/>
                </a:solidFill>
                <a:latin typeface="Courier New"/>
                <a:cs typeface="Courier New"/>
              </a:rPr>
              <a:t>=0.5</a:t>
            </a:r>
          </a:p>
          <a:p>
            <a:pPr lvl="1" defTabSz="914400" eaLnBrk="1" hangingPunct="1">
              <a:buNone/>
            </a:pPr>
            <a:r>
              <a:rPr lang="en-US" b="1" dirty="0" smtClean="0">
                <a:solidFill>
                  <a:srgbClr val="008000"/>
                </a:solidFill>
                <a:latin typeface="Courier New"/>
                <a:cs typeface="Courier New"/>
              </a:rPr>
              <a:t>Accept-Encoding: </a:t>
            </a:r>
            <a:r>
              <a:rPr lang="en-US" b="1" dirty="0" err="1" smtClean="0">
                <a:solidFill>
                  <a:srgbClr val="008000"/>
                </a:solidFill>
                <a:latin typeface="Courier New"/>
                <a:cs typeface="Courier New"/>
              </a:rPr>
              <a:t>gzip,deflate</a:t>
            </a:r>
            <a:endParaRPr lang="en-US" b="1" dirty="0" smtClean="0">
              <a:solidFill>
                <a:srgbClr val="008000"/>
              </a:solidFill>
              <a:latin typeface="Courier New"/>
              <a:cs typeface="Courier New"/>
            </a:endParaRPr>
          </a:p>
          <a:p>
            <a:pPr lvl="1" defTabSz="914400" eaLnBrk="1" hangingPunct="1">
              <a:buNone/>
            </a:pPr>
            <a:r>
              <a:rPr lang="en-US" b="1" dirty="0" smtClean="0">
                <a:solidFill>
                  <a:srgbClr val="008000"/>
                </a:solidFill>
                <a:latin typeface="Courier New"/>
                <a:cs typeface="Courier New"/>
              </a:rPr>
              <a:t>Accept-</a:t>
            </a:r>
            <a:r>
              <a:rPr lang="en-US" b="1" dirty="0" err="1" smtClean="0">
                <a:solidFill>
                  <a:srgbClr val="008000"/>
                </a:solidFill>
                <a:latin typeface="Courier New"/>
                <a:cs typeface="Courier New"/>
              </a:rPr>
              <a:t>Charset</a:t>
            </a:r>
            <a:r>
              <a:rPr lang="en-US" b="1" dirty="0" smtClean="0">
                <a:solidFill>
                  <a:srgbClr val="008000"/>
                </a:solidFill>
                <a:latin typeface="Courier New"/>
                <a:cs typeface="Courier New"/>
              </a:rPr>
              <a:t>: ISO-8859-1,utf-8;q=0.7,*;</a:t>
            </a:r>
            <a:r>
              <a:rPr lang="en-US" b="1" dirty="0" err="1" smtClean="0">
                <a:solidFill>
                  <a:srgbClr val="008000"/>
                </a:solidFill>
                <a:latin typeface="Courier New"/>
                <a:cs typeface="Courier New"/>
              </a:rPr>
              <a:t>q</a:t>
            </a:r>
            <a:r>
              <a:rPr lang="en-US" b="1" dirty="0" smtClean="0">
                <a:solidFill>
                  <a:srgbClr val="008000"/>
                </a:solidFill>
                <a:latin typeface="Courier New"/>
                <a:cs typeface="Courier New"/>
              </a:rPr>
              <a:t>=0.7</a:t>
            </a:r>
          </a:p>
          <a:p>
            <a:pPr lvl="1" defTabSz="914400" eaLnBrk="1" hangingPunct="1">
              <a:buNone/>
            </a:pPr>
            <a:r>
              <a:rPr lang="en-US" b="1" dirty="0" smtClean="0">
                <a:solidFill>
                  <a:srgbClr val="008000"/>
                </a:solidFill>
                <a:latin typeface="Courier New"/>
                <a:cs typeface="Courier New"/>
              </a:rPr>
              <a:t>Keep-Alive: 300</a:t>
            </a:r>
          </a:p>
          <a:p>
            <a:pPr lvl="1" defTabSz="914400" eaLnBrk="1" hangingPunct="1">
              <a:buNone/>
            </a:pPr>
            <a:r>
              <a:rPr lang="en-US" b="1" dirty="0" smtClean="0">
                <a:solidFill>
                  <a:srgbClr val="008000"/>
                </a:solidFill>
                <a:latin typeface="Courier New"/>
                <a:cs typeface="Courier New"/>
              </a:rPr>
              <a:t>Connection: keep-alive</a:t>
            </a:r>
          </a:p>
          <a:p>
            <a:pPr lvl="1" defTabSz="914400" eaLnBrk="1" hangingPunct="1">
              <a:buNone/>
            </a:pPr>
            <a:r>
              <a:rPr lang="en-US" b="1" dirty="0" smtClean="0">
                <a:solidFill>
                  <a:srgbClr val="008000"/>
                </a:solidFill>
                <a:latin typeface="Courier New"/>
                <a:cs typeface="Courier New"/>
              </a:rPr>
              <a:t>Content-Type: </a:t>
            </a:r>
            <a:r>
              <a:rPr lang="en-US" b="1" dirty="0" err="1" smtClean="0">
                <a:solidFill>
                  <a:srgbClr val="008000"/>
                </a:solidFill>
                <a:latin typeface="Courier New"/>
                <a:cs typeface="Courier New"/>
              </a:rPr>
              <a:t>application/x-www-form-urlencoded</a:t>
            </a:r>
            <a:endParaRPr lang="en-US" b="1" dirty="0" smtClean="0">
              <a:solidFill>
                <a:srgbClr val="008000"/>
              </a:solidFill>
              <a:latin typeface="Courier New"/>
              <a:cs typeface="Courier New"/>
            </a:endParaRPr>
          </a:p>
          <a:p>
            <a:pPr lvl="1" defTabSz="914400" eaLnBrk="1" hangingPunct="1">
              <a:buNone/>
            </a:pPr>
            <a:r>
              <a:rPr lang="en-US" b="1" dirty="0" smtClean="0">
                <a:solidFill>
                  <a:srgbClr val="008000"/>
                </a:solidFill>
                <a:latin typeface="Courier New"/>
                <a:cs typeface="Courier New"/>
              </a:rPr>
              <a:t>Content-Length: 39</a:t>
            </a:r>
          </a:p>
          <a:p>
            <a:pPr lvl="1" defTabSz="914400" eaLnBrk="1" hangingPunct="1">
              <a:buNone/>
            </a:pPr>
            <a:endParaRPr lang="en-US" b="1" dirty="0" smtClean="0">
              <a:latin typeface="Courier New"/>
              <a:cs typeface="Courier New"/>
            </a:endParaRPr>
          </a:p>
          <a:p>
            <a:pPr lvl="1" defTabSz="914400" eaLnBrk="1" hangingPunct="1">
              <a:buNone/>
            </a:pPr>
            <a:r>
              <a:rPr lang="en-US" b="1" dirty="0" smtClean="0">
                <a:solidFill>
                  <a:schemeClr val="accent6">
                    <a:lumMod val="75000"/>
                  </a:schemeClr>
                </a:solidFill>
                <a:latin typeface="Courier New"/>
                <a:cs typeface="Courier New"/>
              </a:rPr>
              <a:t>name=</a:t>
            </a:r>
            <a:r>
              <a:rPr lang="en-US" b="1" dirty="0" err="1" smtClean="0">
                <a:solidFill>
                  <a:schemeClr val="accent6">
                    <a:lumMod val="75000"/>
                  </a:schemeClr>
                </a:solidFill>
                <a:latin typeface="Courier New"/>
                <a:cs typeface="Courier New"/>
              </a:rPr>
              <a:t>MyName&amp;male</a:t>
            </a:r>
            <a:r>
              <a:rPr lang="en-US" b="1" dirty="0" smtClean="0">
                <a:solidFill>
                  <a:schemeClr val="accent6">
                    <a:lumMod val="75000"/>
                  </a:schemeClr>
                </a:solidFill>
                <a:latin typeface="Courier New"/>
                <a:cs typeface="Courier New"/>
              </a:rPr>
              <a:t>=yes</a:t>
            </a:r>
          </a:p>
        </p:txBody>
      </p:sp>
    </p:spTree>
    <p:extLst>
      <p:ext uri="{BB962C8B-B14F-4D97-AF65-F5344CB8AC3E}">
        <p14:creationId xmlns:p14="http://schemas.microsoft.com/office/powerpoint/2010/main" val="93877122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HTTP </a:t>
            </a:r>
            <a:r>
              <a:rPr lang="fr-FR" dirty="0" err="1" smtClean="0">
                <a:ea typeface="ＭＳ Ｐゴシック" pitchFamily="34" charset="-128"/>
              </a:rPr>
              <a:t>request</a:t>
            </a:r>
            <a:r>
              <a:rPr lang="fr-FR" dirty="0" smtClean="0">
                <a:ea typeface="ＭＳ Ｐゴシック" pitchFamily="34" charset="-128"/>
              </a:rPr>
              <a:t> </a:t>
            </a:r>
            <a:r>
              <a:rPr lang="en-US" dirty="0"/>
              <a:t>methods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HTTP defines nine methods (or verbs</a:t>
            </a:r>
            <a:r>
              <a:rPr lang="en-US" dirty="0" smtClean="0"/>
              <a:t>):</a:t>
            </a:r>
            <a:endParaRPr lang="en-US" dirty="0"/>
          </a:p>
          <a:p>
            <a:pPr lvl="1" defTabSz="914400" eaLnBrk="1" hangingPunct="1"/>
            <a:r>
              <a:rPr lang="en-US" b="1" dirty="0" smtClean="0"/>
              <a:t>GET</a:t>
            </a:r>
            <a:r>
              <a:rPr lang="en-US" dirty="0" smtClean="0"/>
              <a:t>: </a:t>
            </a:r>
            <a:r>
              <a:rPr lang="en-US" dirty="0"/>
              <a:t>Request a representation of the resource</a:t>
            </a:r>
          </a:p>
          <a:p>
            <a:pPr lvl="1" defTabSz="914400" eaLnBrk="1" hangingPunct="1"/>
            <a:r>
              <a:rPr lang="en-US" b="1" dirty="0" smtClean="0"/>
              <a:t>POST</a:t>
            </a:r>
            <a:r>
              <a:rPr lang="en-US" dirty="0" smtClean="0"/>
              <a:t>: </a:t>
            </a:r>
            <a:r>
              <a:rPr lang="en-US" dirty="0"/>
              <a:t>Submit data to be processed to the identified resource</a:t>
            </a:r>
          </a:p>
          <a:p>
            <a:pPr lvl="2" defTabSz="914400" eaLnBrk="1" hangingPunct="1"/>
            <a:r>
              <a:rPr lang="en-US" dirty="0"/>
              <a:t>Data is included in the request body</a:t>
            </a:r>
          </a:p>
          <a:p>
            <a:pPr lvl="1" defTabSz="914400" eaLnBrk="1" hangingPunct="1"/>
            <a:r>
              <a:rPr lang="en-US" b="1" dirty="0" smtClean="0"/>
              <a:t>HEAD</a:t>
            </a:r>
            <a:r>
              <a:rPr lang="en-US" dirty="0" smtClean="0"/>
              <a:t>: </a:t>
            </a:r>
            <a:r>
              <a:rPr lang="en-US" dirty="0"/>
              <a:t>Like GET but return response headers only</a:t>
            </a:r>
          </a:p>
          <a:p>
            <a:pPr lvl="1" defTabSz="914400" eaLnBrk="1" hangingPunct="1"/>
            <a:r>
              <a:rPr lang="en-US" b="1" dirty="0" smtClean="0"/>
              <a:t>PUT:</a:t>
            </a:r>
            <a:r>
              <a:rPr lang="en-US" dirty="0" smtClean="0"/>
              <a:t> </a:t>
            </a:r>
            <a:r>
              <a:rPr lang="en-US" dirty="0"/>
              <a:t>Uploads a representation of the specified resource</a:t>
            </a:r>
          </a:p>
          <a:p>
            <a:pPr lvl="1" defTabSz="914400" eaLnBrk="1" hangingPunct="1"/>
            <a:r>
              <a:rPr lang="en-US" b="1" dirty="0" smtClean="0"/>
              <a:t>DELETE</a:t>
            </a:r>
            <a:r>
              <a:rPr lang="en-US" dirty="0" smtClean="0"/>
              <a:t>: </a:t>
            </a:r>
            <a:r>
              <a:rPr lang="en-US" dirty="0"/>
              <a:t>Deletes the specified resource</a:t>
            </a:r>
          </a:p>
          <a:p>
            <a:pPr lvl="1" defTabSz="914400" eaLnBrk="1" hangingPunct="1"/>
            <a:r>
              <a:rPr lang="en-US" dirty="0"/>
              <a:t>…</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31743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objectives</a:t>
            </a:r>
          </a:p>
        </p:txBody>
      </p:sp>
      <p:sp>
        <p:nvSpPr>
          <p:cNvPr id="34818" name="Espace réservé du contenu 2"/>
          <p:cNvSpPr>
            <a:spLocks noGrp="1"/>
          </p:cNvSpPr>
          <p:nvPr>
            <p:ph idx="1"/>
          </p:nvPr>
        </p:nvSpPr>
        <p:spPr/>
        <p:txBody>
          <a:bodyPr/>
          <a:lstStyle/>
          <a:p>
            <a:pPr marL="0" indent="0">
              <a:buNone/>
            </a:pPr>
            <a:r>
              <a:rPr lang="fr-FR" dirty="0" smtClean="0">
                <a:ea typeface="ＭＳ Ｐゴシック" pitchFamily="34" charset="-128"/>
              </a:rPr>
              <a:t>By </a:t>
            </a:r>
            <a:r>
              <a:rPr lang="fr-FR" dirty="0" err="1" smtClean="0">
                <a:ea typeface="ＭＳ Ｐゴシック" pitchFamily="34" charset="-128"/>
              </a:rPr>
              <a:t>following</a:t>
            </a:r>
            <a:r>
              <a:rPr lang="fr-FR" dirty="0" smtClean="0">
                <a:ea typeface="ＭＳ Ｐゴシック" pitchFamily="34" charset="-128"/>
              </a:rPr>
              <a:t> </a:t>
            </a:r>
            <a:r>
              <a:rPr lang="fr-FR" dirty="0" err="1" smtClean="0">
                <a:ea typeface="ＭＳ Ｐゴシック" pitchFamily="34" charset="-128"/>
              </a:rPr>
              <a:t>this</a:t>
            </a:r>
            <a:r>
              <a:rPr lang="fr-FR" dirty="0" smtClean="0">
                <a:ea typeface="ＭＳ Ｐゴシック" pitchFamily="34" charset="-128"/>
              </a:rPr>
              <a:t> course </a:t>
            </a:r>
            <a:r>
              <a:rPr lang="fr-FR" dirty="0" err="1" smtClean="0">
                <a:ea typeface="ＭＳ Ｐゴシック" pitchFamily="34" charset="-128"/>
              </a:rPr>
              <a:t>you</a:t>
            </a:r>
            <a:r>
              <a:rPr lang="fr-FR" dirty="0" smtClean="0">
                <a:ea typeface="ＭＳ Ｐゴシック" pitchFamily="34" charset="-128"/>
              </a:rPr>
              <a:t> </a:t>
            </a:r>
            <a:r>
              <a:rPr lang="fr-FR" dirty="0" err="1" smtClean="0">
                <a:ea typeface="ＭＳ Ｐゴシック" pitchFamily="34" charset="-128"/>
              </a:rPr>
              <a:t>will</a:t>
            </a:r>
            <a:r>
              <a:rPr lang="fr-FR" dirty="0" smtClean="0">
                <a:ea typeface="ＭＳ Ｐゴシック" pitchFamily="34" charset="-128"/>
              </a:rPr>
              <a:t> </a:t>
            </a:r>
            <a:r>
              <a:rPr lang="fr-FR" dirty="0" err="1" smtClean="0">
                <a:ea typeface="ＭＳ Ｐゴシック" pitchFamily="34" charset="-128"/>
              </a:rPr>
              <a:t>be</a:t>
            </a:r>
            <a:r>
              <a:rPr lang="fr-FR" dirty="0" smtClean="0">
                <a:ea typeface="ＭＳ Ｐゴシック" pitchFamily="34" charset="-128"/>
              </a:rPr>
              <a:t> able to: </a:t>
            </a:r>
          </a:p>
          <a:p>
            <a:pPr lvl="1" eaLnBrk="1" hangingPunct="1"/>
            <a:endParaRPr lang="en-US" sz="2400" dirty="0" smtClean="0"/>
          </a:p>
          <a:p>
            <a:pPr defTabSz="914400" eaLnBrk="1" hangingPunct="1"/>
            <a:r>
              <a:rPr lang="en-US" dirty="0"/>
              <a:t>Define what is </a:t>
            </a:r>
            <a:r>
              <a:rPr lang="en-US" dirty="0" smtClean="0"/>
              <a:t>Internet</a:t>
            </a:r>
            <a:r>
              <a:rPr lang="en-US" dirty="0"/>
              <a:t> </a:t>
            </a:r>
            <a:r>
              <a:rPr lang="en-US" dirty="0" smtClean="0"/>
              <a:t>and its evolutions.</a:t>
            </a:r>
            <a:r>
              <a:rPr lang="en-US" dirty="0"/>
              <a:t/>
            </a:r>
            <a:br>
              <a:rPr lang="en-US" dirty="0"/>
            </a:br>
            <a:endParaRPr lang="fr-FR" dirty="0"/>
          </a:p>
          <a:p>
            <a:pPr defTabSz="914400" eaLnBrk="1" hangingPunct="1"/>
            <a:r>
              <a:rPr lang="en-US" dirty="0"/>
              <a:t>Define the client / server model.</a:t>
            </a:r>
            <a:br>
              <a:rPr lang="en-US" dirty="0"/>
            </a:br>
            <a:endParaRPr lang="en-US" dirty="0"/>
          </a:p>
          <a:p>
            <a:pPr defTabSz="914400" eaLnBrk="1" hangingPunct="1">
              <a:spcAft>
                <a:spcPts val="120"/>
              </a:spcAft>
            </a:pPr>
            <a:r>
              <a:rPr lang="en-US" dirty="0"/>
              <a:t>Define what is </a:t>
            </a:r>
            <a:r>
              <a:rPr lang="en-US" dirty="0" smtClean="0"/>
              <a:t>W3C</a:t>
            </a:r>
            <a:endParaRPr lang="en-US" dirty="0"/>
          </a:p>
        </p:txBody>
      </p:sp>
      <p:sp>
        <p:nvSpPr>
          <p:cNvPr id="34819" name="Espace réservé du contenu 3"/>
          <p:cNvSpPr>
            <a:spLocks noGrp="1"/>
          </p:cNvSpPr>
          <p:nvPr>
            <p:ph sz="quarter" idx="13"/>
          </p:nvPr>
        </p:nvSpPr>
        <p:spPr/>
        <p:txBody>
          <a:bodyPr/>
          <a:lstStyle/>
          <a:p>
            <a:r>
              <a:rPr lang="fr-FR" dirty="0" smtClean="0">
                <a:ea typeface="ＭＳ Ｐゴシック" pitchFamily="34" charset="-128"/>
              </a:rPr>
              <a:t>Web introduction</a:t>
            </a:r>
          </a:p>
        </p:txBody>
      </p:sp>
      <p:pic>
        <p:nvPicPr>
          <p:cNvPr id="1027"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The Web Server</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Receives HTTP requests and returns HTML pages or </a:t>
            </a:r>
            <a:r>
              <a:rPr lang="en-US" dirty="0" smtClean="0"/>
              <a:t>others (such as images, sounds, …)</a:t>
            </a:r>
          </a:p>
          <a:p>
            <a:pPr defTabSz="914400" eaLnBrk="1" hangingPunct="1"/>
            <a:endParaRPr lang="fr-FR" dirty="0"/>
          </a:p>
          <a:p>
            <a:pPr defTabSz="914400" eaLnBrk="1" hangingPunct="1"/>
            <a:endParaRPr lang="en-US" dirty="0" smtClean="0"/>
          </a:p>
          <a:p>
            <a:pPr defTabSz="914400" eaLnBrk="1" hangingPunct="1"/>
            <a:r>
              <a:rPr lang="en-US" dirty="0" smtClean="0"/>
              <a:t>Three </a:t>
            </a:r>
            <a:r>
              <a:rPr lang="en-US" dirty="0"/>
              <a:t>servers dominate the market :</a:t>
            </a:r>
          </a:p>
          <a:p>
            <a:pPr marL="860425" lvl="1" indent="-342900" defTabSz="914400" eaLnBrk="1" hangingPunct="1"/>
            <a:r>
              <a:rPr lang="en-US" dirty="0"/>
              <a:t>Apache HTTP Server (</a:t>
            </a:r>
            <a:r>
              <a:rPr lang="en-US" dirty="0" smtClean="0"/>
              <a:t>52.3%)</a:t>
            </a:r>
          </a:p>
          <a:p>
            <a:pPr marL="860425" lvl="1" indent="-342900" defTabSz="914400" eaLnBrk="1" hangingPunct="1"/>
            <a:r>
              <a:rPr lang="en-US" dirty="0" err="1" smtClean="0"/>
              <a:t>NginX</a:t>
            </a:r>
            <a:r>
              <a:rPr lang="en-US" dirty="0" smtClean="0"/>
              <a:t> (14.4%)</a:t>
            </a:r>
            <a:endParaRPr lang="en-US" dirty="0"/>
          </a:p>
          <a:p>
            <a:pPr marL="860425" lvl="1" indent="-342900" defTabSz="914400" eaLnBrk="1" hangingPunct="1"/>
            <a:r>
              <a:rPr lang="en-US" dirty="0"/>
              <a:t>Microsoft IIS </a:t>
            </a:r>
            <a:r>
              <a:rPr lang="en-US" dirty="0" smtClean="0"/>
              <a:t>(11.3%</a:t>
            </a:r>
            <a:r>
              <a:rPr lang="en-US" dirty="0"/>
              <a:t>)</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Rectangle 27653"/>
          <p:cNvPicPr>
            <a:picLocks noChangeAspect="1" noChangeArrowheads="1"/>
          </p:cNvPicPr>
          <p:nvPr/>
        </p:nvPicPr>
        <p:blipFill>
          <a:blip r:embed="rId4" cstate="print"/>
          <a:srcRect/>
          <a:stretch>
            <a:fillRect/>
          </a:stretch>
        </p:blipFill>
        <p:spPr bwMode="auto">
          <a:xfrm>
            <a:off x="7004155" y="2065412"/>
            <a:ext cx="1960333" cy="3072954"/>
          </a:xfrm>
          <a:prstGeom prst="rect">
            <a:avLst/>
          </a:prstGeom>
          <a:noFill/>
          <a:ln w="9525">
            <a:noFill/>
            <a:miter lim="800000"/>
            <a:headEnd/>
            <a:tailEnd/>
          </a:ln>
        </p:spPr>
      </p:pic>
    </p:spTree>
    <p:extLst>
      <p:ext uri="{BB962C8B-B14F-4D97-AF65-F5344CB8AC3E}">
        <p14:creationId xmlns:p14="http://schemas.microsoft.com/office/powerpoint/2010/main" val="145499449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Browsers</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fr-FR" dirty="0" err="1" smtClean="0"/>
              <a:t>Three</a:t>
            </a:r>
            <a:r>
              <a:rPr lang="fr-FR" dirty="0" smtClean="0"/>
              <a:t> main browsers:</a:t>
            </a:r>
            <a:endParaRPr lang="fr-FR" dirty="0"/>
          </a:p>
          <a:p>
            <a:pPr lvl="1" defTabSz="914400" eaLnBrk="1" hangingPunct="1"/>
            <a:r>
              <a:rPr lang="fr-FR" dirty="0" smtClean="0"/>
              <a:t>Internet Explorer</a:t>
            </a:r>
          </a:p>
          <a:p>
            <a:pPr lvl="1" defTabSz="914400" eaLnBrk="1" hangingPunct="1"/>
            <a:endParaRPr lang="fr-FR" dirty="0" smtClean="0"/>
          </a:p>
          <a:p>
            <a:pPr lvl="1" defTabSz="914400" eaLnBrk="1" hangingPunct="1"/>
            <a:endParaRPr lang="fr-FR" dirty="0"/>
          </a:p>
          <a:p>
            <a:pPr lvl="1" defTabSz="914400" eaLnBrk="1" hangingPunct="1"/>
            <a:r>
              <a:rPr lang="fr-FR" dirty="0" smtClean="0"/>
              <a:t>Mozilla Firefox</a:t>
            </a:r>
          </a:p>
          <a:p>
            <a:pPr lvl="1" defTabSz="914400" eaLnBrk="1" hangingPunct="1"/>
            <a:endParaRPr lang="fr-FR" dirty="0" smtClean="0"/>
          </a:p>
          <a:p>
            <a:pPr lvl="1" defTabSz="914400" eaLnBrk="1" hangingPunct="1"/>
            <a:endParaRPr lang="fr-FR" dirty="0"/>
          </a:p>
          <a:p>
            <a:pPr lvl="1" defTabSz="914400" eaLnBrk="1" hangingPunct="1"/>
            <a:r>
              <a:rPr lang="fr-FR" dirty="0" smtClean="0"/>
              <a:t>Google Chrome</a:t>
            </a:r>
            <a:endParaRPr lang="en-US"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8" name="Image 8" descr="firefox.png"/>
          <p:cNvPicPr>
            <a:picLocks noChangeAspect="1"/>
          </p:cNvPicPr>
          <p:nvPr/>
        </p:nvPicPr>
        <p:blipFill>
          <a:blip r:embed="rId3" cstate="print"/>
          <a:srcRect/>
          <a:stretch>
            <a:fillRect/>
          </a:stretch>
        </p:blipFill>
        <p:spPr bwMode="auto">
          <a:xfrm>
            <a:off x="4572000" y="2425452"/>
            <a:ext cx="1377280" cy="1335544"/>
          </a:xfrm>
          <a:prstGeom prst="rect">
            <a:avLst/>
          </a:prstGeom>
          <a:noFill/>
          <a:ln w="9525">
            <a:noFill/>
            <a:miter lim="800000"/>
            <a:headEnd/>
            <a:tailEnd/>
          </a:ln>
        </p:spPr>
      </p:pic>
      <p:pic>
        <p:nvPicPr>
          <p:cNvPr id="9" name="Image 9" descr="ie7.jpg"/>
          <p:cNvPicPr>
            <a:picLocks noChangeAspect="1"/>
          </p:cNvPicPr>
          <p:nvPr/>
        </p:nvPicPr>
        <p:blipFill>
          <a:blip r:embed="rId4" cstate="print"/>
          <a:srcRect/>
          <a:stretch>
            <a:fillRect/>
          </a:stretch>
        </p:blipFill>
        <p:spPr bwMode="auto">
          <a:xfrm>
            <a:off x="6300192" y="1057300"/>
            <a:ext cx="1377280" cy="1377280"/>
          </a:xfrm>
          <a:prstGeom prst="rect">
            <a:avLst/>
          </a:prstGeom>
          <a:noFill/>
          <a:ln w="9525">
            <a:noFill/>
            <a:miter lim="800000"/>
            <a:headEnd/>
            <a:tailEnd/>
          </a:ln>
        </p:spPr>
      </p:pic>
      <p:pic>
        <p:nvPicPr>
          <p:cNvPr id="10" name="Picture 2"/>
          <p:cNvPicPr>
            <a:picLocks noChangeAspect="1" noChangeArrowheads="1"/>
          </p:cNvPicPr>
          <p:nvPr/>
        </p:nvPicPr>
        <p:blipFill>
          <a:blip r:embed="rId5"/>
          <a:srcRect b="28483"/>
          <a:stretch>
            <a:fillRect/>
          </a:stretch>
        </p:blipFill>
        <p:spPr bwMode="auto">
          <a:xfrm>
            <a:off x="6300192" y="3721596"/>
            <a:ext cx="1624690" cy="1335545"/>
          </a:xfrm>
          <a:prstGeom prst="rect">
            <a:avLst/>
          </a:prstGeom>
          <a:noFill/>
          <a:ln w="9525">
            <a:noFill/>
            <a:miter lim="800000"/>
            <a:headEnd/>
            <a:tailEnd/>
          </a:ln>
          <a:effectLst/>
        </p:spPr>
      </p:pic>
      <p:pic>
        <p:nvPicPr>
          <p:cNvPr id="11" name="Picture 2" descr="D:\Users\Renaud\Desktop\StageFinEtudesSupinfo\Icons-New\v3\Min\Focus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82297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Browsers</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fr-FR" dirty="0" err="1" smtClean="0"/>
              <a:t>Other</a:t>
            </a:r>
            <a:r>
              <a:rPr lang="fr-FR" dirty="0" smtClean="0"/>
              <a:t> browsers…</a:t>
            </a:r>
            <a:endParaRPr lang="en-US"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11" name="Image 12" descr="Safari.png"/>
          <p:cNvPicPr>
            <a:picLocks noChangeAspect="1"/>
          </p:cNvPicPr>
          <p:nvPr/>
        </p:nvPicPr>
        <p:blipFill>
          <a:blip r:embed="rId3" cstate="print"/>
          <a:srcRect/>
          <a:stretch>
            <a:fillRect/>
          </a:stretch>
        </p:blipFill>
        <p:spPr bwMode="auto">
          <a:xfrm>
            <a:off x="4579665" y="1506463"/>
            <a:ext cx="1360487" cy="1539875"/>
          </a:xfrm>
          <a:prstGeom prst="rect">
            <a:avLst/>
          </a:prstGeom>
          <a:noFill/>
          <a:ln w="9525">
            <a:noFill/>
            <a:miter lim="800000"/>
            <a:headEnd/>
            <a:tailEnd/>
          </a:ln>
        </p:spPr>
      </p:pic>
      <p:pic>
        <p:nvPicPr>
          <p:cNvPr id="12" name="Image 13" descr="Opera.png"/>
          <p:cNvPicPr>
            <a:picLocks noChangeAspect="1"/>
          </p:cNvPicPr>
          <p:nvPr/>
        </p:nvPicPr>
        <p:blipFill>
          <a:blip r:embed="rId4" cstate="print"/>
          <a:srcRect/>
          <a:stretch>
            <a:fillRect/>
          </a:stretch>
        </p:blipFill>
        <p:spPr bwMode="auto">
          <a:xfrm>
            <a:off x="6953002" y="2221780"/>
            <a:ext cx="1795462" cy="1571625"/>
          </a:xfrm>
          <a:prstGeom prst="rect">
            <a:avLst/>
          </a:prstGeom>
          <a:noFill/>
          <a:ln w="9525">
            <a:noFill/>
            <a:miter lim="800000"/>
            <a:headEnd/>
            <a:tailEnd/>
          </a:ln>
        </p:spPr>
      </p:pic>
      <p:pic>
        <p:nvPicPr>
          <p:cNvPr id="13" name="Image 14" descr="konqueror.png"/>
          <p:cNvPicPr>
            <a:picLocks noChangeAspect="1"/>
          </p:cNvPicPr>
          <p:nvPr/>
        </p:nvPicPr>
        <p:blipFill>
          <a:blip r:embed="rId5" cstate="print"/>
          <a:srcRect/>
          <a:stretch>
            <a:fillRect/>
          </a:stretch>
        </p:blipFill>
        <p:spPr bwMode="auto">
          <a:xfrm>
            <a:off x="2929508" y="3001516"/>
            <a:ext cx="1714500" cy="1714500"/>
          </a:xfrm>
          <a:prstGeom prst="rect">
            <a:avLst/>
          </a:prstGeom>
          <a:noFill/>
          <a:ln w="9525">
            <a:noFill/>
            <a:miter lim="800000"/>
            <a:headEnd/>
            <a:tailEnd/>
          </a:ln>
        </p:spPr>
      </p:pic>
      <p:pic>
        <p:nvPicPr>
          <p:cNvPr id="14" name="Image 16" descr="Epiphany.png"/>
          <p:cNvPicPr>
            <a:picLocks noChangeAspect="1"/>
          </p:cNvPicPr>
          <p:nvPr/>
        </p:nvPicPr>
        <p:blipFill>
          <a:blip r:embed="rId6" cstate="print"/>
          <a:srcRect/>
          <a:stretch>
            <a:fillRect/>
          </a:stretch>
        </p:blipFill>
        <p:spPr bwMode="auto">
          <a:xfrm>
            <a:off x="1041897" y="1857747"/>
            <a:ext cx="1181100" cy="1181100"/>
          </a:xfrm>
          <a:prstGeom prst="rect">
            <a:avLst/>
          </a:prstGeom>
          <a:noFill/>
          <a:ln w="9525">
            <a:noFill/>
            <a:miter lim="800000"/>
            <a:headEnd/>
            <a:tailEnd/>
          </a:ln>
        </p:spPr>
      </p:pic>
      <p:sp>
        <p:nvSpPr>
          <p:cNvPr id="15" name="Forme 7"/>
          <p:cNvSpPr txBox="1">
            <a:spLocks noChangeArrowheads="1"/>
          </p:cNvSpPr>
          <p:nvPr/>
        </p:nvSpPr>
        <p:spPr bwMode="auto">
          <a:xfrm>
            <a:off x="4651102" y="3216200"/>
            <a:ext cx="1285875" cy="433388"/>
          </a:xfrm>
          <a:prstGeom prst="rect">
            <a:avLst/>
          </a:prstGeom>
          <a:noFill/>
          <a:ln w="9525">
            <a:noFill/>
            <a:miter lim="800000"/>
            <a:headEnd/>
            <a:tailEnd/>
          </a:ln>
        </p:spPr>
        <p:txBody>
          <a:bodyPr/>
          <a:lstStyle/>
          <a:p>
            <a:pPr marL="342900" indent="-342900" algn="ctr" eaLnBrk="1" hangingPunct="1">
              <a:spcBef>
                <a:spcPct val="20000"/>
              </a:spcBef>
              <a:spcAft>
                <a:spcPct val="30000"/>
              </a:spcAft>
              <a:buClr>
                <a:schemeClr val="hlink"/>
              </a:buClr>
              <a:defRPr/>
            </a:pPr>
            <a:r>
              <a:rPr lang="fr-FR" sz="2200" b="1" kern="0" dirty="0">
                <a:latin typeface="+mn-lt"/>
              </a:rPr>
              <a:t>Safari</a:t>
            </a:r>
          </a:p>
        </p:txBody>
      </p:sp>
      <p:sp>
        <p:nvSpPr>
          <p:cNvPr id="16" name="Forme 7"/>
          <p:cNvSpPr txBox="1">
            <a:spLocks noChangeArrowheads="1"/>
          </p:cNvSpPr>
          <p:nvPr/>
        </p:nvSpPr>
        <p:spPr bwMode="auto">
          <a:xfrm>
            <a:off x="7453064" y="3936280"/>
            <a:ext cx="1285875" cy="433388"/>
          </a:xfrm>
          <a:prstGeom prst="rect">
            <a:avLst/>
          </a:prstGeom>
          <a:noFill/>
          <a:ln w="9525">
            <a:noFill/>
            <a:miter lim="800000"/>
            <a:headEnd/>
            <a:tailEnd/>
          </a:ln>
        </p:spPr>
        <p:txBody>
          <a:bodyPr/>
          <a:lstStyle/>
          <a:p>
            <a:pPr marL="342900" indent="-342900" algn="ctr" eaLnBrk="1" hangingPunct="1">
              <a:spcBef>
                <a:spcPct val="20000"/>
              </a:spcBef>
              <a:spcAft>
                <a:spcPct val="30000"/>
              </a:spcAft>
              <a:buClr>
                <a:schemeClr val="hlink"/>
              </a:buClr>
              <a:defRPr/>
            </a:pPr>
            <a:r>
              <a:rPr lang="fr-FR" sz="2200" b="1" kern="0" dirty="0" err="1">
                <a:latin typeface="+mn-lt"/>
              </a:rPr>
              <a:t>Opera</a:t>
            </a:r>
            <a:endParaRPr lang="fr-FR" sz="2200" b="1" kern="0" dirty="0">
              <a:latin typeface="+mn-lt"/>
            </a:endParaRPr>
          </a:p>
        </p:txBody>
      </p:sp>
      <p:sp>
        <p:nvSpPr>
          <p:cNvPr id="17" name="Forme 7"/>
          <p:cNvSpPr txBox="1">
            <a:spLocks noChangeArrowheads="1"/>
          </p:cNvSpPr>
          <p:nvPr/>
        </p:nvSpPr>
        <p:spPr bwMode="auto">
          <a:xfrm>
            <a:off x="2858070" y="4787454"/>
            <a:ext cx="1785938" cy="433387"/>
          </a:xfrm>
          <a:prstGeom prst="rect">
            <a:avLst/>
          </a:prstGeom>
          <a:noFill/>
          <a:ln w="9525">
            <a:noFill/>
            <a:miter lim="800000"/>
            <a:headEnd/>
            <a:tailEnd/>
          </a:ln>
        </p:spPr>
        <p:txBody>
          <a:bodyPr/>
          <a:lstStyle/>
          <a:p>
            <a:pPr marL="342900" indent="-342900" algn="ctr" eaLnBrk="1" hangingPunct="1">
              <a:spcBef>
                <a:spcPct val="20000"/>
              </a:spcBef>
              <a:spcAft>
                <a:spcPct val="30000"/>
              </a:spcAft>
              <a:buClr>
                <a:schemeClr val="hlink"/>
              </a:buClr>
              <a:defRPr/>
            </a:pPr>
            <a:r>
              <a:rPr lang="fr-FR" sz="2200" b="1" kern="0" dirty="0" err="1">
                <a:latin typeface="+mn-lt"/>
              </a:rPr>
              <a:t>Konqueror</a:t>
            </a:r>
            <a:endParaRPr lang="fr-FR" sz="2200" b="1" kern="0" dirty="0">
              <a:latin typeface="+mn-lt"/>
            </a:endParaRPr>
          </a:p>
        </p:txBody>
      </p:sp>
      <p:sp>
        <p:nvSpPr>
          <p:cNvPr id="18" name="Forme 7"/>
          <p:cNvSpPr txBox="1">
            <a:spLocks noChangeArrowheads="1"/>
          </p:cNvSpPr>
          <p:nvPr/>
        </p:nvSpPr>
        <p:spPr bwMode="auto">
          <a:xfrm>
            <a:off x="827584" y="3072184"/>
            <a:ext cx="1714500" cy="433388"/>
          </a:xfrm>
          <a:prstGeom prst="rect">
            <a:avLst/>
          </a:prstGeom>
          <a:noFill/>
          <a:ln w="9525">
            <a:noFill/>
            <a:miter lim="800000"/>
            <a:headEnd/>
            <a:tailEnd/>
          </a:ln>
        </p:spPr>
        <p:txBody>
          <a:bodyPr/>
          <a:lstStyle/>
          <a:p>
            <a:pPr marL="342900" indent="-342900" algn="ctr" eaLnBrk="1" hangingPunct="1">
              <a:spcBef>
                <a:spcPct val="20000"/>
              </a:spcBef>
              <a:spcAft>
                <a:spcPct val="30000"/>
              </a:spcAft>
              <a:buClr>
                <a:schemeClr val="hlink"/>
              </a:buClr>
              <a:defRPr/>
            </a:pPr>
            <a:r>
              <a:rPr lang="fr-FR" sz="2200" b="1" kern="0" dirty="0" err="1">
                <a:latin typeface="+mn-lt"/>
              </a:rPr>
              <a:t>Epiphany</a:t>
            </a:r>
            <a:endParaRPr lang="fr-FR" sz="2200" b="1" kern="0" dirty="0">
              <a:latin typeface="+mn-lt"/>
            </a:endParaRPr>
          </a:p>
        </p:txBody>
      </p:sp>
      <p:sp>
        <p:nvSpPr>
          <p:cNvPr id="2" name="TextBox 1"/>
          <p:cNvSpPr txBox="1"/>
          <p:nvPr/>
        </p:nvSpPr>
        <p:spPr>
          <a:xfrm>
            <a:off x="8100392" y="4369668"/>
            <a:ext cx="864096" cy="707886"/>
          </a:xfrm>
          <a:prstGeom prst="rect">
            <a:avLst/>
          </a:prstGeom>
          <a:noFill/>
        </p:spPr>
        <p:txBody>
          <a:bodyPr wrap="square" rtlCol="0">
            <a:spAutoFit/>
          </a:bodyPr>
          <a:lstStyle/>
          <a:p>
            <a:r>
              <a:rPr lang="en-US" sz="4000" dirty="0" smtClean="0">
                <a:latin typeface="+mn-lt"/>
              </a:rPr>
              <a:t>. . .</a:t>
            </a:r>
            <a:endParaRPr lang="en-US" sz="4000" dirty="0">
              <a:latin typeface="+mn-lt"/>
            </a:endParaRPr>
          </a:p>
        </p:txBody>
      </p:sp>
      <p:pic>
        <p:nvPicPr>
          <p:cNvPr id="19" name="Picture 2" descr="D:\Users\Renaud\Desktop\StageFinEtudesSupinfo\Icons-New\v3\Min\Focus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9075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down)">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use chart</a:t>
            </a:r>
            <a:endParaRPr lang="en-US" dirty="0"/>
          </a:p>
        </p:txBody>
      </p:sp>
      <p:sp>
        <p:nvSpPr>
          <p:cNvPr id="4" name="Content Placeholder 3"/>
          <p:cNvSpPr>
            <a:spLocks noGrp="1"/>
          </p:cNvSpPr>
          <p:nvPr>
            <p:ph sz="quarter" idx="13"/>
          </p:nvPr>
        </p:nvSpPr>
        <p:spPr/>
        <p:txBody>
          <a:bodyPr/>
          <a:lstStyle/>
          <a:p>
            <a:r>
              <a:rPr lang="en-US" dirty="0" smtClean="0"/>
              <a:t>Client - Server</a:t>
            </a:r>
            <a:endParaRPr lang="en-US" dirty="0"/>
          </a:p>
        </p:txBody>
      </p:sp>
      <p:sp>
        <p:nvSpPr>
          <p:cNvPr id="11" name="TextBox 10"/>
          <p:cNvSpPr txBox="1"/>
          <p:nvPr/>
        </p:nvSpPr>
        <p:spPr>
          <a:xfrm>
            <a:off x="6876256" y="1167358"/>
            <a:ext cx="2088232" cy="3194721"/>
          </a:xfrm>
          <a:prstGeom prst="rect">
            <a:avLst/>
          </a:prstGeom>
          <a:noFill/>
        </p:spPr>
        <p:txBody>
          <a:bodyPr wrap="square" rtlCol="0">
            <a:spAutoFit/>
          </a:bodyPr>
          <a:lstStyle/>
          <a:p>
            <a:pPr marL="285750" indent="-285750">
              <a:lnSpc>
                <a:spcPct val="140000"/>
              </a:lnSpc>
              <a:buFont typeface="Arial"/>
              <a:buChar char="•"/>
            </a:pPr>
            <a:r>
              <a:rPr lang="en-US" sz="2400" dirty="0" smtClean="0">
                <a:solidFill>
                  <a:srgbClr val="0000FF"/>
                </a:solidFill>
                <a:latin typeface="+mn-lt"/>
              </a:rPr>
              <a:t>IE</a:t>
            </a:r>
          </a:p>
          <a:p>
            <a:pPr marL="285750" indent="-285750">
              <a:lnSpc>
                <a:spcPct val="140000"/>
              </a:lnSpc>
              <a:buFont typeface="Arial"/>
              <a:buChar char="•"/>
            </a:pPr>
            <a:r>
              <a:rPr lang="en-US" sz="2400" dirty="0" smtClean="0">
                <a:solidFill>
                  <a:srgbClr val="008000"/>
                </a:solidFill>
                <a:latin typeface="+mn-lt"/>
              </a:rPr>
              <a:t>Chrome</a:t>
            </a:r>
          </a:p>
          <a:p>
            <a:pPr marL="285750" indent="-285750">
              <a:lnSpc>
                <a:spcPct val="140000"/>
              </a:lnSpc>
              <a:buFont typeface="Arial"/>
              <a:buChar char="•"/>
            </a:pPr>
            <a:r>
              <a:rPr lang="en-US" sz="2400" dirty="0" smtClean="0">
                <a:solidFill>
                  <a:schemeClr val="accent6">
                    <a:lumMod val="75000"/>
                  </a:schemeClr>
                </a:solidFill>
                <a:latin typeface="+mn-lt"/>
              </a:rPr>
              <a:t>Firefox</a:t>
            </a:r>
          </a:p>
          <a:p>
            <a:pPr marL="285750" indent="-285750">
              <a:lnSpc>
                <a:spcPct val="140000"/>
              </a:lnSpc>
              <a:buFont typeface="Arial"/>
              <a:buChar char="•"/>
            </a:pPr>
            <a:r>
              <a:rPr lang="en-US" sz="2400" dirty="0" smtClean="0">
                <a:solidFill>
                  <a:schemeClr val="bg1">
                    <a:lumMod val="50000"/>
                  </a:schemeClr>
                </a:solidFill>
                <a:latin typeface="+mn-lt"/>
              </a:rPr>
              <a:t>Safari</a:t>
            </a:r>
          </a:p>
          <a:p>
            <a:pPr marL="285750" indent="-285750">
              <a:lnSpc>
                <a:spcPct val="140000"/>
              </a:lnSpc>
              <a:buFont typeface="Arial"/>
              <a:buChar char="•"/>
            </a:pPr>
            <a:r>
              <a:rPr lang="en-US" sz="2400" dirty="0" smtClean="0">
                <a:solidFill>
                  <a:srgbClr val="FF0000"/>
                </a:solidFill>
                <a:latin typeface="+mn-lt"/>
              </a:rPr>
              <a:t>Opera</a:t>
            </a:r>
          </a:p>
          <a:p>
            <a:pPr marL="285750" indent="-285750">
              <a:lnSpc>
                <a:spcPct val="140000"/>
              </a:lnSpc>
              <a:buFont typeface="Arial"/>
              <a:buChar char="•"/>
            </a:pPr>
            <a:r>
              <a:rPr lang="en-US" sz="2400" dirty="0" smtClean="0">
                <a:latin typeface="+mn-lt"/>
              </a:rPr>
              <a:t>Others (dot)</a:t>
            </a:r>
            <a:endParaRPr lang="en-US" sz="2400" dirty="0">
              <a:latin typeface="+mn-lt"/>
            </a:endParaRPr>
          </a:p>
        </p:txBody>
      </p:sp>
      <p:pic>
        <p:nvPicPr>
          <p:cNvPr id="15" name="Picture 2" descr="D:\Users\Renaud\Desktop\StageFinEtudesSupinfo\Icons-New\v3\PPT\Compari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3657278" y="4741501"/>
            <a:ext cx="5307210" cy="369332"/>
          </a:xfrm>
          <a:prstGeom prst="rect">
            <a:avLst/>
          </a:prstGeom>
          <a:noFill/>
        </p:spPr>
        <p:txBody>
          <a:bodyPr wrap="square" rtlCol="0">
            <a:spAutoFit/>
          </a:bodyPr>
          <a:lstStyle/>
          <a:p>
            <a:pPr algn="r"/>
            <a:r>
              <a:rPr lang="fr-FR" i="1" dirty="0" err="1" smtClean="0">
                <a:solidFill>
                  <a:schemeClr val="bg1">
                    <a:lumMod val="50000"/>
                  </a:schemeClr>
                </a:solidFill>
                <a:latin typeface="+mn-lt"/>
              </a:rPr>
              <a:t>From</a:t>
            </a:r>
            <a:r>
              <a:rPr lang="fr-FR" i="1" dirty="0" smtClean="0">
                <a:solidFill>
                  <a:schemeClr val="bg1">
                    <a:lumMod val="50000"/>
                  </a:schemeClr>
                </a:solidFill>
                <a:latin typeface="+mn-lt"/>
              </a:rPr>
              <a:t> </a:t>
            </a:r>
            <a:r>
              <a:rPr lang="fr-FR" i="1" dirty="0" err="1" smtClean="0">
                <a:solidFill>
                  <a:schemeClr val="bg1">
                    <a:lumMod val="50000"/>
                  </a:schemeClr>
                </a:solidFill>
                <a:latin typeface="+mn-lt"/>
              </a:rPr>
              <a:t>september</a:t>
            </a:r>
            <a:r>
              <a:rPr lang="fr-FR" i="1" dirty="0" smtClean="0">
                <a:solidFill>
                  <a:schemeClr val="bg1">
                    <a:lumMod val="50000"/>
                  </a:schemeClr>
                </a:solidFill>
                <a:latin typeface="+mn-lt"/>
              </a:rPr>
              <a:t> </a:t>
            </a:r>
            <a:r>
              <a:rPr lang="fr-FR" i="1" dirty="0" smtClean="0">
                <a:solidFill>
                  <a:schemeClr val="bg1">
                    <a:lumMod val="50000"/>
                  </a:schemeClr>
                </a:solidFill>
                <a:latin typeface="+mn-lt"/>
              </a:rPr>
              <a:t>2013 </a:t>
            </a:r>
            <a:r>
              <a:rPr lang="fr-FR" i="1" dirty="0" smtClean="0">
                <a:solidFill>
                  <a:schemeClr val="bg1">
                    <a:lumMod val="50000"/>
                  </a:schemeClr>
                </a:solidFill>
                <a:latin typeface="+mn-lt"/>
              </a:rPr>
              <a:t>to </a:t>
            </a:r>
            <a:r>
              <a:rPr lang="fr-FR" i="1" dirty="0" err="1" smtClean="0">
                <a:solidFill>
                  <a:schemeClr val="bg1">
                    <a:lumMod val="50000"/>
                  </a:schemeClr>
                </a:solidFill>
                <a:latin typeface="+mn-lt"/>
              </a:rPr>
              <a:t>september</a:t>
            </a:r>
            <a:r>
              <a:rPr lang="fr-FR" i="1" dirty="0" smtClean="0">
                <a:solidFill>
                  <a:schemeClr val="bg1">
                    <a:lumMod val="50000"/>
                  </a:schemeClr>
                </a:solidFill>
                <a:latin typeface="+mn-lt"/>
              </a:rPr>
              <a:t> </a:t>
            </a:r>
            <a:r>
              <a:rPr lang="fr-FR" i="1" dirty="0" smtClean="0">
                <a:solidFill>
                  <a:schemeClr val="bg1">
                    <a:lumMod val="50000"/>
                  </a:schemeClr>
                </a:solidFill>
                <a:latin typeface="+mn-lt"/>
              </a:rPr>
              <a:t>2014</a:t>
            </a:r>
            <a:endParaRPr lang="en-US" i="1" dirty="0">
              <a:solidFill>
                <a:schemeClr val="bg1">
                  <a:lumMod val="50000"/>
                </a:schemeClr>
              </a:solidFill>
              <a:latin typeface="+mn-lt"/>
            </a:endParaRPr>
          </a:p>
        </p:txBody>
      </p:sp>
      <p:pic>
        <p:nvPicPr>
          <p:cNvPr id="3" name="Picture 2" descr="Capture d’écran 2014-10-02 à 4.41.1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032" y="1201316"/>
            <a:ext cx="6444208" cy="3427771"/>
          </a:xfrm>
          <a:prstGeom prst="rect">
            <a:avLst/>
          </a:prstGeom>
        </p:spPr>
      </p:pic>
    </p:spTree>
    <p:extLst>
      <p:ext uri="{BB962C8B-B14F-4D97-AF65-F5344CB8AC3E}">
        <p14:creationId xmlns:p14="http://schemas.microsoft.com/office/powerpoint/2010/main" val="2782249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89788874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Exercices (1/2)</a:t>
            </a:r>
            <a:endParaRPr lang="fr-FR" dirty="0"/>
          </a:p>
        </p:txBody>
      </p:sp>
      <p:sp>
        <p:nvSpPr>
          <p:cNvPr id="3" name="Espace réservé du contenu 2"/>
          <p:cNvSpPr>
            <a:spLocks noGrp="1"/>
          </p:cNvSpPr>
          <p:nvPr>
            <p:ph idx="1"/>
          </p:nvPr>
        </p:nvSpPr>
        <p:spPr>
          <a:xfrm>
            <a:off x="457200" y="913284"/>
            <a:ext cx="8435975" cy="4230687"/>
          </a:xfrm>
        </p:spPr>
        <p:txBody>
          <a:bodyPr/>
          <a:lstStyle/>
          <a:p>
            <a:r>
              <a:rPr lang="fr-FR" dirty="0" err="1" smtClean="0"/>
              <a:t>Try</a:t>
            </a:r>
            <a:r>
              <a:rPr lang="fr-FR" dirty="0" smtClean="0"/>
              <a:t> </a:t>
            </a:r>
            <a:r>
              <a:rPr lang="fr-FR" dirty="0"/>
              <a:t>to </a:t>
            </a:r>
            <a:r>
              <a:rPr lang="fr-FR" dirty="0" err="1"/>
              <a:t>send</a:t>
            </a:r>
            <a:r>
              <a:rPr lang="fr-FR" dirty="0"/>
              <a:t> an HTTP </a:t>
            </a:r>
            <a:r>
              <a:rPr lang="fr-FR" dirty="0" err="1"/>
              <a:t>request</a:t>
            </a:r>
            <a:r>
              <a:rPr lang="fr-FR" dirty="0"/>
              <a:t> </a:t>
            </a:r>
            <a:r>
              <a:rPr lang="fr-FR" dirty="0" smtClean="0"/>
              <a:t>and </a:t>
            </a:r>
            <a:r>
              <a:rPr lang="fr-FR" dirty="0" err="1" smtClean="0"/>
              <a:t>watch</a:t>
            </a:r>
            <a:r>
              <a:rPr lang="fr-FR" dirty="0" smtClean="0"/>
              <a:t> the </a:t>
            </a:r>
            <a:r>
              <a:rPr lang="fr-FR" dirty="0" err="1" smtClean="0"/>
              <a:t>response</a:t>
            </a:r>
            <a:endParaRPr lang="fr-FR" dirty="0"/>
          </a:p>
          <a:p>
            <a:pPr lvl="1"/>
            <a:r>
              <a:rPr lang="fr-FR" dirty="0"/>
              <a:t>If </a:t>
            </a:r>
            <a:r>
              <a:rPr lang="fr-FR" dirty="0" err="1"/>
              <a:t>you</a:t>
            </a:r>
            <a:r>
              <a:rPr lang="fr-FR" dirty="0"/>
              <a:t> use Google </a:t>
            </a:r>
            <a:r>
              <a:rPr lang="fr-FR" dirty="0" smtClean="0"/>
              <a:t>Chrome:</a:t>
            </a:r>
            <a:endParaRPr lang="fr-FR" dirty="0"/>
          </a:p>
          <a:p>
            <a:pPr lvl="2"/>
            <a:r>
              <a:rPr lang="fr-FR" dirty="0"/>
              <a:t>Install Simple REST Client extension</a:t>
            </a:r>
          </a:p>
          <a:p>
            <a:pPr lvl="2"/>
            <a:r>
              <a:rPr lang="fr-FR" dirty="0">
                <a:hlinkClick r:id="rId2"/>
              </a:rPr>
              <a:t>https://chrome.google.com/extensions/detail/</a:t>
            </a:r>
            <a:r>
              <a:rPr lang="fr-FR" dirty="0" smtClean="0">
                <a:hlinkClick r:id="rId2"/>
              </a:rPr>
              <a:t>fhjcajmcbmldlhcimfajhfbgofnpcjmb</a:t>
            </a:r>
            <a:endParaRPr lang="fr-FR" dirty="0"/>
          </a:p>
          <a:p>
            <a:pPr lvl="1"/>
            <a:r>
              <a:rPr lang="fr-FR" dirty="0"/>
              <a:t>If </a:t>
            </a:r>
            <a:r>
              <a:rPr lang="fr-FR" dirty="0" err="1"/>
              <a:t>you</a:t>
            </a:r>
            <a:r>
              <a:rPr lang="fr-FR" dirty="0"/>
              <a:t> use Mozilla </a:t>
            </a:r>
            <a:r>
              <a:rPr lang="fr-FR" dirty="0" smtClean="0"/>
              <a:t>Firefox:</a:t>
            </a:r>
            <a:endParaRPr lang="fr-FR" dirty="0"/>
          </a:p>
          <a:p>
            <a:pPr lvl="2"/>
            <a:r>
              <a:rPr lang="fr-FR" dirty="0"/>
              <a:t>Install </a:t>
            </a:r>
            <a:r>
              <a:rPr lang="fr-FR" dirty="0" err="1"/>
              <a:t>RESTClient</a:t>
            </a:r>
            <a:r>
              <a:rPr lang="fr-FR" dirty="0"/>
              <a:t> extension</a:t>
            </a:r>
          </a:p>
          <a:p>
            <a:pPr lvl="2"/>
            <a:r>
              <a:rPr lang="fr-FR" dirty="0">
                <a:hlinkClick r:id="rId3"/>
              </a:rPr>
              <a:t>https://addons.mozilla.org/en-US/firefox/addon/9780</a:t>
            </a:r>
            <a:r>
              <a:rPr lang="fr-FR" dirty="0" smtClean="0">
                <a:hlinkClick r:id="rId3"/>
              </a:rPr>
              <a:t>/</a:t>
            </a:r>
            <a:endParaRPr lang="fr-FR" dirty="0"/>
          </a:p>
          <a:p>
            <a:r>
              <a:rPr lang="fr-FR" dirty="0"/>
              <a:t>If </a:t>
            </a:r>
            <a:r>
              <a:rPr lang="fr-FR" dirty="0" err="1"/>
              <a:t>you</a:t>
            </a:r>
            <a:r>
              <a:rPr lang="fr-FR" dirty="0"/>
              <a:t> use </a:t>
            </a:r>
            <a:r>
              <a:rPr lang="fr-FR" dirty="0" err="1"/>
              <a:t>anything</a:t>
            </a:r>
            <a:r>
              <a:rPr lang="fr-FR" dirty="0"/>
              <a:t> </a:t>
            </a:r>
            <a:r>
              <a:rPr lang="fr-FR" dirty="0" err="1"/>
              <a:t>else</a:t>
            </a:r>
            <a:r>
              <a:rPr lang="fr-FR" dirty="0"/>
              <a:t>, </a:t>
            </a:r>
            <a:r>
              <a:rPr lang="fr-FR" dirty="0" err="1"/>
              <a:t>it’s</a:t>
            </a:r>
            <a:r>
              <a:rPr lang="fr-FR" dirty="0"/>
              <a:t> time to change </a:t>
            </a:r>
            <a:r>
              <a:rPr lang="fr-FR" dirty="0" smtClean="0">
                <a:sym typeface="Wingdings"/>
              </a:rPr>
              <a:t></a:t>
            </a:r>
            <a:endParaRPr lang="fr-FR" dirty="0"/>
          </a:p>
          <a:p>
            <a:pPr lvl="1"/>
            <a:r>
              <a:rPr lang="fr-FR" dirty="0"/>
              <a:t>Or to look if </a:t>
            </a:r>
            <a:r>
              <a:rPr lang="fr-FR" dirty="0" err="1"/>
              <a:t>another</a:t>
            </a:r>
            <a:r>
              <a:rPr lang="fr-FR" dirty="0"/>
              <a:t> extension </a:t>
            </a:r>
            <a:r>
              <a:rPr lang="fr-FR" dirty="0" err="1"/>
              <a:t>exists</a:t>
            </a:r>
            <a:r>
              <a:rPr lang="fr-FR" dirty="0"/>
              <a:t> for </a:t>
            </a:r>
            <a:r>
              <a:rPr lang="fr-FR" dirty="0" err="1"/>
              <a:t>your</a:t>
            </a:r>
            <a:r>
              <a:rPr lang="fr-FR" dirty="0"/>
              <a:t> browser</a:t>
            </a:r>
          </a:p>
        </p:txBody>
      </p:sp>
      <p:sp>
        <p:nvSpPr>
          <p:cNvPr id="4" name="Espace réservé du contenu 3"/>
          <p:cNvSpPr>
            <a:spLocks noGrp="1"/>
          </p:cNvSpPr>
          <p:nvPr>
            <p:ph sz="quarter" idx="13"/>
          </p:nvPr>
        </p:nvSpPr>
        <p:spPr/>
        <p:txBody>
          <a:bodyPr/>
          <a:lstStyle/>
          <a:p>
            <a:r>
              <a:rPr lang="fr-FR" dirty="0" smtClean="0"/>
              <a:t>Client - Server</a:t>
            </a:r>
            <a:endParaRPr lang="fr-FR" dirty="0"/>
          </a:p>
        </p:txBody>
      </p:sp>
      <p:pic>
        <p:nvPicPr>
          <p:cNvPr id="10242" name="Picture 2" descr="D:\Users\Renaud\Desktop\StageFinEtudesSupinfo\Icons-New\v3\Min\Exercis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472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Exercices (2/2)</a:t>
            </a:r>
            <a:endParaRPr lang="fr-FR" dirty="0"/>
          </a:p>
        </p:txBody>
      </p:sp>
      <p:sp>
        <p:nvSpPr>
          <p:cNvPr id="3" name="Espace réservé du contenu 2"/>
          <p:cNvSpPr>
            <a:spLocks noGrp="1"/>
          </p:cNvSpPr>
          <p:nvPr>
            <p:ph idx="1"/>
          </p:nvPr>
        </p:nvSpPr>
        <p:spPr>
          <a:xfrm>
            <a:off x="457200" y="913284"/>
            <a:ext cx="8435975" cy="4230687"/>
          </a:xfrm>
        </p:spPr>
        <p:txBody>
          <a:bodyPr/>
          <a:lstStyle/>
          <a:p>
            <a:r>
              <a:rPr lang="fr-FR" dirty="0" err="1"/>
              <a:t>Try</a:t>
            </a:r>
            <a:r>
              <a:rPr lang="fr-FR" dirty="0"/>
              <a:t> </a:t>
            </a:r>
            <a:r>
              <a:rPr lang="fr-FR" dirty="0" err="1"/>
              <a:t>different</a:t>
            </a:r>
            <a:r>
              <a:rPr lang="fr-FR" dirty="0"/>
              <a:t> </a:t>
            </a:r>
            <a:r>
              <a:rPr lang="fr-FR" dirty="0" err="1"/>
              <a:t>request</a:t>
            </a:r>
            <a:r>
              <a:rPr lang="fr-FR" dirty="0"/>
              <a:t> </a:t>
            </a:r>
            <a:r>
              <a:rPr lang="fr-FR" dirty="0" err="1"/>
              <a:t>method</a:t>
            </a:r>
            <a:r>
              <a:rPr lang="fr-FR" dirty="0"/>
              <a:t> on </a:t>
            </a:r>
            <a:r>
              <a:rPr lang="fr-FR" dirty="0" err="1"/>
              <a:t>several</a:t>
            </a:r>
            <a:r>
              <a:rPr lang="fr-FR" dirty="0"/>
              <a:t> </a:t>
            </a:r>
            <a:r>
              <a:rPr lang="fr-FR" dirty="0" err="1"/>
              <a:t>websites</a:t>
            </a:r>
            <a:endParaRPr lang="fr-FR" dirty="0"/>
          </a:p>
          <a:p>
            <a:pPr lvl="1"/>
            <a:r>
              <a:rPr lang="fr-FR" dirty="0">
                <a:hlinkClick r:id="rId2"/>
              </a:rPr>
              <a:t>http://</a:t>
            </a:r>
            <a:r>
              <a:rPr lang="fr-FR" dirty="0" smtClean="0">
                <a:hlinkClick r:id="rId2"/>
              </a:rPr>
              <a:t>www.google.fr</a:t>
            </a:r>
            <a:endParaRPr lang="fr-FR" dirty="0" smtClean="0"/>
          </a:p>
          <a:p>
            <a:pPr lvl="1"/>
            <a:r>
              <a:rPr lang="fr-FR" dirty="0" smtClean="0">
                <a:hlinkClick r:id="rId3"/>
              </a:rPr>
              <a:t>http</a:t>
            </a:r>
            <a:r>
              <a:rPr lang="fr-FR" dirty="0">
                <a:hlinkClick r:id="rId3"/>
              </a:rPr>
              <a:t>://www.facebook.com</a:t>
            </a:r>
            <a:r>
              <a:rPr lang="fr-FR" dirty="0" smtClean="0">
                <a:hlinkClick r:id="rId3"/>
              </a:rPr>
              <a:t>/</a:t>
            </a:r>
            <a:endParaRPr lang="fr-FR" dirty="0"/>
          </a:p>
          <a:p>
            <a:pPr lvl="1"/>
            <a:r>
              <a:rPr lang="fr-FR" dirty="0">
                <a:hlinkClick r:id="rId4"/>
              </a:rPr>
              <a:t>http://www.supinfo.com</a:t>
            </a:r>
            <a:r>
              <a:rPr lang="fr-FR" dirty="0" smtClean="0">
                <a:hlinkClick r:id="rId4"/>
              </a:rPr>
              <a:t>/</a:t>
            </a:r>
            <a:endParaRPr lang="fr-FR" dirty="0"/>
          </a:p>
          <a:p>
            <a:r>
              <a:rPr lang="fr-FR" dirty="0" err="1"/>
              <a:t>Try</a:t>
            </a:r>
            <a:r>
              <a:rPr lang="fr-FR" dirty="0"/>
              <a:t> to </a:t>
            </a:r>
            <a:r>
              <a:rPr lang="fr-FR" dirty="0" err="1"/>
              <a:t>send</a:t>
            </a:r>
            <a:r>
              <a:rPr lang="fr-FR" dirty="0"/>
              <a:t> a POST </a:t>
            </a:r>
            <a:r>
              <a:rPr lang="fr-FR" dirty="0" err="1"/>
              <a:t>request</a:t>
            </a:r>
            <a:endParaRPr lang="fr-FR" dirty="0"/>
          </a:p>
          <a:p>
            <a:pPr lvl="1"/>
            <a:r>
              <a:rPr lang="fr-FR" dirty="0"/>
              <a:t>To </a:t>
            </a:r>
            <a:r>
              <a:rPr lang="fr-FR" dirty="0">
                <a:hlinkClick r:id="rId5"/>
              </a:rPr>
              <a:t>https://login.facebook.com/</a:t>
            </a:r>
            <a:r>
              <a:rPr lang="fr-FR" dirty="0" smtClean="0">
                <a:hlinkClick r:id="rId5"/>
              </a:rPr>
              <a:t>login.php</a:t>
            </a:r>
            <a:endParaRPr lang="fr-FR" dirty="0"/>
          </a:p>
          <a:p>
            <a:pPr lvl="1"/>
            <a:r>
              <a:rPr lang="fr-FR" dirty="0" err="1"/>
              <a:t>With</a:t>
            </a:r>
            <a:r>
              <a:rPr lang="fr-FR" dirty="0"/>
              <a:t> </a:t>
            </a:r>
            <a:r>
              <a:rPr lang="fr-FR" dirty="0" err="1"/>
              <a:t>your</a:t>
            </a:r>
            <a:r>
              <a:rPr lang="fr-FR" dirty="0"/>
              <a:t> </a:t>
            </a:r>
            <a:r>
              <a:rPr lang="fr-FR" dirty="0" err="1"/>
              <a:t>credentials</a:t>
            </a:r>
            <a:r>
              <a:rPr lang="fr-FR" dirty="0"/>
              <a:t> in </a:t>
            </a:r>
            <a:r>
              <a:rPr lang="fr-FR" dirty="0" err="1"/>
              <a:t>request</a:t>
            </a:r>
            <a:r>
              <a:rPr lang="fr-FR" dirty="0"/>
              <a:t> body</a:t>
            </a:r>
          </a:p>
          <a:p>
            <a:r>
              <a:rPr lang="fr-FR" dirty="0" err="1"/>
              <a:t>Try</a:t>
            </a:r>
            <a:r>
              <a:rPr lang="fr-FR" dirty="0"/>
              <a:t> </a:t>
            </a:r>
            <a:r>
              <a:rPr lang="fr-FR" dirty="0" err="1"/>
              <a:t>with</a:t>
            </a:r>
            <a:r>
              <a:rPr lang="fr-FR" dirty="0"/>
              <a:t> </a:t>
            </a:r>
            <a:r>
              <a:rPr lang="fr-FR" dirty="0" err="1"/>
              <a:t>other</a:t>
            </a:r>
            <a:r>
              <a:rPr lang="fr-FR" dirty="0"/>
              <a:t> </a:t>
            </a:r>
            <a:r>
              <a:rPr lang="fr-FR" dirty="0" err="1"/>
              <a:t>websites</a:t>
            </a:r>
            <a:r>
              <a:rPr lang="fr-FR" dirty="0"/>
              <a:t> </a:t>
            </a:r>
            <a:r>
              <a:rPr lang="fr-FR" dirty="0" smtClean="0"/>
              <a:t/>
            </a:r>
            <a:br>
              <a:rPr lang="fr-FR" dirty="0" smtClean="0"/>
            </a:br>
            <a:r>
              <a:rPr lang="fr-FR" dirty="0" smtClean="0"/>
              <a:t>of </a:t>
            </a:r>
            <a:r>
              <a:rPr lang="fr-FR" dirty="0" err="1"/>
              <a:t>your</a:t>
            </a:r>
            <a:r>
              <a:rPr lang="fr-FR" dirty="0"/>
              <a:t> </a:t>
            </a:r>
            <a:r>
              <a:rPr lang="fr-FR" dirty="0" err="1"/>
              <a:t>choice</a:t>
            </a:r>
            <a:endParaRPr lang="fr-FR" dirty="0"/>
          </a:p>
        </p:txBody>
      </p:sp>
      <p:sp>
        <p:nvSpPr>
          <p:cNvPr id="4" name="Espace réservé du contenu 3"/>
          <p:cNvSpPr>
            <a:spLocks noGrp="1"/>
          </p:cNvSpPr>
          <p:nvPr>
            <p:ph sz="quarter" idx="13"/>
          </p:nvPr>
        </p:nvSpPr>
        <p:spPr/>
        <p:txBody>
          <a:bodyPr/>
          <a:lstStyle/>
          <a:p>
            <a:r>
              <a:rPr lang="fr-FR" dirty="0" smtClean="0"/>
              <a:t>Client - Server</a:t>
            </a:r>
            <a:endParaRPr lang="fr-FR" dirty="0"/>
          </a:p>
        </p:txBody>
      </p:sp>
      <p:pic>
        <p:nvPicPr>
          <p:cNvPr id="10242" name="Picture 2" descr="D:\Users\Renaud\Desktop\StageFinEtudesSupinfo\Icons-New\v3\Min\Exercis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Screen shot 2010-12-29 at 12.03.11 PM.png"/>
          <p:cNvPicPr>
            <a:picLocks noChangeAspect="1"/>
          </p:cNvPicPr>
          <p:nvPr/>
        </p:nvPicPr>
        <p:blipFill>
          <a:blip r:embed="rId7"/>
          <a:srcRect t="71020"/>
          <a:stretch>
            <a:fillRect/>
          </a:stretch>
        </p:blipFill>
        <p:spPr>
          <a:xfrm>
            <a:off x="5141788" y="4260056"/>
            <a:ext cx="3822700" cy="901700"/>
          </a:xfrm>
          <a:prstGeom prst="rect">
            <a:avLst/>
          </a:prstGeom>
          <a:ln w="3175" cmpd="sng">
            <a:solidFill>
              <a:schemeClr val="tx1"/>
            </a:solidFill>
          </a:ln>
          <a:effectLst>
            <a:outerShdw blurRad="50800" dist="38100" dir="2700000">
              <a:srgbClr val="000000">
                <a:alpha val="43000"/>
              </a:srgbClr>
            </a:outerShdw>
          </a:effectLst>
        </p:spPr>
      </p:pic>
    </p:spTree>
    <p:extLst>
      <p:ext uri="{BB962C8B-B14F-4D97-AF65-F5344CB8AC3E}">
        <p14:creationId xmlns:p14="http://schemas.microsoft.com/office/powerpoint/2010/main" val="453472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The W3C</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Web </a:t>
            </a:r>
            <a:r>
              <a:rPr lang="fr-FR" dirty="0" err="1" smtClean="0"/>
              <a:t>development</a:t>
            </a:r>
            <a:endParaRPr lang="fr-FR" dirty="0"/>
          </a:p>
        </p:txBody>
      </p:sp>
      <p:sp>
        <p:nvSpPr>
          <p:cNvPr id="5" name="TextBox 4"/>
          <p:cNvSpPr txBox="1"/>
          <p:nvPr/>
        </p:nvSpPr>
        <p:spPr>
          <a:xfrm>
            <a:off x="2519772" y="4369668"/>
            <a:ext cx="4104456" cy="400110"/>
          </a:xfrm>
          <a:prstGeom prst="rect">
            <a:avLst/>
          </a:prstGeom>
          <a:noFill/>
        </p:spPr>
        <p:txBody>
          <a:bodyPr wrap="square" rtlCol="0">
            <a:spAutoFit/>
          </a:bodyPr>
          <a:lstStyle/>
          <a:p>
            <a:pPr algn="ctr"/>
            <a:r>
              <a:rPr lang="en-US" sz="2000" i="1" dirty="0" smtClean="0">
                <a:latin typeface="+mn-lt"/>
              </a:rPr>
              <a:t>Discovering internet normalizations</a:t>
            </a:r>
            <a:endParaRPr lang="en-US" sz="2000" i="1" dirty="0">
              <a:latin typeface="+mn-lt"/>
            </a:endParaRPr>
          </a:p>
        </p:txBody>
      </p:sp>
      <p:pic>
        <p:nvPicPr>
          <p:cNvPr id="6" name="Picture 5"/>
          <p:cNvPicPr>
            <a:picLocks noChangeAspect="1"/>
          </p:cNvPicPr>
          <p:nvPr/>
        </p:nvPicPr>
        <p:blipFill>
          <a:blip r:embed="rId2"/>
          <a:stretch>
            <a:fillRect/>
          </a:stretch>
        </p:blipFill>
        <p:spPr>
          <a:xfrm>
            <a:off x="5713288" y="2209428"/>
            <a:ext cx="3251200" cy="2165350"/>
          </a:xfrm>
          <a:prstGeom prst="rect">
            <a:avLst/>
          </a:prstGeom>
        </p:spPr>
      </p:pic>
    </p:spTree>
    <p:extLst>
      <p:ext uri="{BB962C8B-B14F-4D97-AF65-F5344CB8AC3E}">
        <p14:creationId xmlns:p14="http://schemas.microsoft.com/office/powerpoint/2010/main" val="229778105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the W3C?</a:t>
            </a:r>
          </a:p>
        </p:txBody>
      </p:sp>
      <p:sp>
        <p:nvSpPr>
          <p:cNvPr id="18434" name="Espace réservé du contenu 2"/>
          <p:cNvSpPr>
            <a:spLocks noGrp="1"/>
          </p:cNvSpPr>
          <p:nvPr>
            <p:ph idx="1"/>
          </p:nvPr>
        </p:nvSpPr>
        <p:spPr>
          <a:xfrm>
            <a:off x="467544" y="985292"/>
            <a:ext cx="8280920" cy="4230687"/>
          </a:xfrm>
        </p:spPr>
        <p:txBody>
          <a:bodyPr/>
          <a:lstStyle/>
          <a:p>
            <a:pPr>
              <a:lnSpc>
                <a:spcPct val="150000"/>
              </a:lnSpc>
            </a:pPr>
            <a:r>
              <a:rPr lang="fr-FR" dirty="0" smtClean="0"/>
              <a:t>Stands for </a:t>
            </a:r>
            <a:r>
              <a:rPr lang="en-US" dirty="0" smtClean="0"/>
              <a:t>World </a:t>
            </a:r>
            <a:r>
              <a:rPr lang="en-US" dirty="0"/>
              <a:t>Wide Web </a:t>
            </a:r>
            <a:r>
              <a:rPr lang="en-US" dirty="0" smtClean="0"/>
              <a:t>Consortium</a:t>
            </a:r>
          </a:p>
          <a:p>
            <a:endParaRPr lang="en-US" dirty="0"/>
          </a:p>
          <a:p>
            <a:r>
              <a:rPr lang="en-US" dirty="0"/>
              <a:t>Normalization organism</a:t>
            </a:r>
          </a:p>
          <a:p>
            <a:endParaRPr lang="en-US" dirty="0" smtClean="0"/>
          </a:p>
          <a:p>
            <a:r>
              <a:rPr lang="en-US" dirty="0" smtClean="0"/>
              <a:t>Created </a:t>
            </a:r>
            <a:r>
              <a:rPr lang="en-US" dirty="0"/>
              <a:t>in 1994</a:t>
            </a:r>
          </a:p>
          <a:p>
            <a:endParaRPr lang="en-US" dirty="0" smtClean="0"/>
          </a:p>
          <a:p>
            <a:r>
              <a:rPr lang="en-US" dirty="0" smtClean="0"/>
              <a:t>Managed </a:t>
            </a:r>
            <a:r>
              <a:rPr lang="en-US" dirty="0"/>
              <a:t>by MIT, ERCIM and Keio university</a:t>
            </a:r>
          </a:p>
          <a:p>
            <a:pPr defTabSz="914400" eaLnBrk="1" hangingPunct="1"/>
            <a:endParaRPr lang="en-US"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The W3C</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53025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Purpose</a:t>
            </a:r>
            <a:r>
              <a:rPr lang="fr-FR" dirty="0" smtClean="0">
                <a:ea typeface="ＭＳ Ｐゴシック" pitchFamily="34" charset="-128"/>
              </a:rPr>
              <a:t> of the W3C</a:t>
            </a:r>
          </a:p>
        </p:txBody>
      </p:sp>
      <p:sp>
        <p:nvSpPr>
          <p:cNvPr id="18434" name="Espace réservé du contenu 2"/>
          <p:cNvSpPr>
            <a:spLocks noGrp="1"/>
          </p:cNvSpPr>
          <p:nvPr>
            <p:ph idx="1"/>
          </p:nvPr>
        </p:nvSpPr>
        <p:spPr>
          <a:xfrm>
            <a:off x="467544" y="985292"/>
            <a:ext cx="8280920" cy="4230687"/>
          </a:xfrm>
        </p:spPr>
        <p:txBody>
          <a:bodyPr/>
          <a:lstStyle/>
          <a:p>
            <a:endParaRPr lang="en-US" dirty="0" smtClean="0"/>
          </a:p>
          <a:p>
            <a:r>
              <a:rPr lang="en-US" dirty="0" smtClean="0"/>
              <a:t>He </a:t>
            </a:r>
            <a:r>
              <a:rPr lang="en-US" dirty="0"/>
              <a:t>promotes:</a:t>
            </a:r>
          </a:p>
          <a:p>
            <a:pPr lvl="1"/>
            <a:r>
              <a:rPr lang="en-US" dirty="0"/>
              <a:t>Web technologies compatibility (recommendations)</a:t>
            </a:r>
          </a:p>
          <a:p>
            <a:pPr lvl="1"/>
            <a:r>
              <a:rPr lang="en-US" dirty="0"/>
              <a:t>More information : </a:t>
            </a:r>
            <a:r>
              <a:rPr lang="en-US" dirty="0">
                <a:hlinkClick r:id="rId3"/>
              </a:rPr>
              <a:t>http://www.w3.org/</a:t>
            </a:r>
            <a:endParaRPr lang="en-US" dirty="0"/>
          </a:p>
          <a:p>
            <a:endParaRPr lang="en-US" dirty="0" smtClean="0"/>
          </a:p>
          <a:p>
            <a:r>
              <a:rPr lang="en-US" dirty="0" smtClean="0"/>
              <a:t>He </a:t>
            </a:r>
            <a:r>
              <a:rPr lang="en-US" dirty="0"/>
              <a:t>creates standards</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The W3C</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8" descr="w3c.png"/>
          <p:cNvPicPr>
            <a:picLocks noChangeAspect="1"/>
          </p:cNvPicPr>
          <p:nvPr/>
        </p:nvPicPr>
        <p:blipFill>
          <a:blip r:embed="rId5" cstate="print"/>
          <a:srcRect/>
          <a:stretch>
            <a:fillRect/>
          </a:stretch>
        </p:blipFill>
        <p:spPr bwMode="auto">
          <a:xfrm>
            <a:off x="6590605" y="3361556"/>
            <a:ext cx="2301875" cy="1725613"/>
          </a:xfrm>
          <a:prstGeom prst="rect">
            <a:avLst/>
          </a:prstGeom>
          <a:noFill/>
          <a:ln w="9525">
            <a:noFill/>
            <a:miter lim="800000"/>
            <a:headEnd/>
            <a:tailEnd/>
          </a:ln>
        </p:spPr>
      </p:pic>
    </p:spTree>
    <p:extLst>
      <p:ext uri="{BB962C8B-B14F-4D97-AF65-F5344CB8AC3E}">
        <p14:creationId xmlns:p14="http://schemas.microsoft.com/office/powerpoint/2010/main" val="67959918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plan</a:t>
            </a:r>
          </a:p>
        </p:txBody>
      </p:sp>
      <p:sp>
        <p:nvSpPr>
          <p:cNvPr id="35842" name="Espace réservé du contenu 2"/>
          <p:cNvSpPr>
            <a:spLocks noGrp="1"/>
          </p:cNvSpPr>
          <p:nvPr>
            <p:ph idx="1"/>
          </p:nvPr>
        </p:nvSpPr>
        <p:spPr>
          <a:xfrm>
            <a:off x="3635896" y="1128713"/>
            <a:ext cx="5257279" cy="4230687"/>
          </a:xfrm>
        </p:spPr>
        <p:txBody>
          <a:bodyPr/>
          <a:lstStyle/>
          <a:p>
            <a:pPr lvl="1" eaLnBrk="1" hangingPunct="1"/>
            <a:endParaRPr lang="en-US" dirty="0" smtClean="0"/>
          </a:p>
          <a:p>
            <a:pPr lvl="1" eaLnBrk="1" hangingPunct="1"/>
            <a:r>
              <a:rPr lang="en-US" dirty="0" smtClean="0"/>
              <a:t>Internet presentation</a:t>
            </a:r>
          </a:p>
          <a:p>
            <a:pPr lvl="1" eaLnBrk="1" hangingPunct="1"/>
            <a:endParaRPr lang="en-US" dirty="0"/>
          </a:p>
          <a:p>
            <a:pPr lvl="1" eaLnBrk="1" hangingPunct="1"/>
            <a:r>
              <a:rPr lang="en-US" dirty="0" smtClean="0"/>
              <a:t>Client/Server model</a:t>
            </a:r>
          </a:p>
          <a:p>
            <a:pPr lvl="1" eaLnBrk="1" hangingPunct="1"/>
            <a:endParaRPr lang="en-US" dirty="0" smtClean="0"/>
          </a:p>
          <a:p>
            <a:pPr lvl="1" eaLnBrk="1" hangingPunct="1"/>
            <a:r>
              <a:rPr lang="en-US" dirty="0" smtClean="0"/>
              <a:t>The W3C</a:t>
            </a:r>
          </a:p>
        </p:txBody>
      </p:sp>
      <p:sp>
        <p:nvSpPr>
          <p:cNvPr id="35843" name="Espace réservé du contenu 3"/>
          <p:cNvSpPr>
            <a:spLocks noGrp="1"/>
          </p:cNvSpPr>
          <p:nvPr>
            <p:ph sz="quarter" idx="13"/>
          </p:nvPr>
        </p:nvSpPr>
        <p:spPr/>
        <p:txBody>
          <a:bodyPr/>
          <a:lstStyle/>
          <a:p>
            <a:r>
              <a:rPr lang="fr-FR" dirty="0" smtClean="0">
                <a:ea typeface="ＭＳ Ｐゴシック" pitchFamily="34" charset="-128"/>
              </a:rPr>
              <a:t>Web </a:t>
            </a:r>
            <a:r>
              <a:rPr lang="fr-FR" dirty="0" err="1" smtClean="0">
                <a:ea typeface="ＭＳ Ｐゴシック" pitchFamily="34" charset="-128"/>
              </a:rPr>
              <a:t>development</a:t>
            </a:r>
            <a:endParaRPr lang="fr-FR" dirty="0" smtClean="0">
              <a:ea typeface="ＭＳ Ｐゴシック" pitchFamily="34" charset="-128"/>
            </a:endParaRP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55730988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end</a:t>
            </a:r>
            <a:endParaRPr lang="fr-FR" dirty="0"/>
          </a:p>
        </p:txBody>
      </p:sp>
      <p:sp>
        <p:nvSpPr>
          <p:cNvPr id="4" name="Espace réservé du contenu 3"/>
          <p:cNvSpPr>
            <a:spLocks noGrp="1"/>
          </p:cNvSpPr>
          <p:nvPr>
            <p:ph sz="quarter" idx="13"/>
          </p:nvPr>
        </p:nvSpPr>
        <p:spPr/>
        <p:txBody>
          <a:bodyPr/>
          <a:lstStyle/>
          <a:p>
            <a:r>
              <a:rPr lang="fr-FR" dirty="0" smtClean="0"/>
              <a:t>Web </a:t>
            </a:r>
            <a:r>
              <a:rPr lang="fr-FR" dirty="0" err="1" smtClean="0"/>
              <a:t>development</a:t>
            </a:r>
            <a:endParaRPr lang="fr-FR" dirty="0"/>
          </a:p>
        </p:txBody>
      </p:sp>
      <p:pic>
        <p:nvPicPr>
          <p:cNvPr id="16386" name="Picture 2" descr="D:\Users\Renaud\Desktop\StageFinEtudesSupinfo\Icons-New\v3\Min\Conclu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fr-FR" sz="2400" dirty="0" smtClean="0"/>
          </a:p>
          <a:p>
            <a:pPr marL="0" indent="0" algn="ctr">
              <a:buNone/>
            </a:pPr>
            <a:endParaRPr lang="fr-FR" sz="2400" dirty="0"/>
          </a:p>
          <a:p>
            <a:pPr marL="0" indent="0" algn="ctr">
              <a:buNone/>
            </a:pPr>
            <a:endParaRPr lang="fr-FR" sz="4000" dirty="0" smtClean="0"/>
          </a:p>
          <a:p>
            <a:pPr marL="0" indent="0" algn="ctr">
              <a:buNone/>
            </a:pPr>
            <a:endParaRPr lang="fr-FR" sz="6000" i="1" dirty="0" smtClean="0"/>
          </a:p>
          <a:p>
            <a:pPr marL="0" indent="0" algn="ctr">
              <a:buNone/>
            </a:pPr>
            <a:r>
              <a:rPr lang="fr-FR" sz="6000" i="1" dirty="0" err="1" smtClean="0"/>
              <a:t>Thanks</a:t>
            </a:r>
            <a:r>
              <a:rPr lang="fr-FR" sz="6000" i="1" dirty="0" smtClean="0"/>
              <a:t> for </a:t>
            </a:r>
            <a:r>
              <a:rPr lang="fr-FR" sz="6000" i="1" dirty="0" err="1" smtClean="0"/>
              <a:t>your</a:t>
            </a:r>
            <a:r>
              <a:rPr lang="fr-FR" sz="6000" i="1" dirty="0" smtClean="0"/>
              <a:t> attention</a:t>
            </a:r>
            <a:endParaRPr lang="fr-FR"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53403800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Internet </a:t>
            </a:r>
            <a:r>
              <a:rPr lang="fr-FR" dirty="0" err="1" smtClean="0"/>
              <a:t>Presentation</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Web </a:t>
            </a:r>
            <a:r>
              <a:rPr lang="fr-FR" dirty="0" err="1" smtClean="0"/>
              <a:t>development</a:t>
            </a:r>
            <a:endParaRPr lang="fr-FR" dirty="0"/>
          </a:p>
        </p:txBody>
      </p:sp>
      <p:pic>
        <p:nvPicPr>
          <p:cNvPr id="4" name="Picture 3"/>
          <p:cNvPicPr>
            <a:picLocks noChangeAspect="1"/>
          </p:cNvPicPr>
          <p:nvPr/>
        </p:nvPicPr>
        <p:blipFill>
          <a:blip r:embed="rId2"/>
          <a:stretch>
            <a:fillRect/>
          </a:stretch>
        </p:blipFill>
        <p:spPr>
          <a:xfrm>
            <a:off x="6372200" y="2558628"/>
            <a:ext cx="2531120" cy="253112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Internet</a:t>
            </a:r>
          </a:p>
        </p:txBody>
      </p:sp>
      <p:sp>
        <p:nvSpPr>
          <p:cNvPr id="18434" name="Espace réservé du contenu 2"/>
          <p:cNvSpPr>
            <a:spLocks noGrp="1"/>
          </p:cNvSpPr>
          <p:nvPr>
            <p:ph idx="1"/>
          </p:nvPr>
        </p:nvSpPr>
        <p:spPr>
          <a:xfrm>
            <a:off x="467544" y="1128713"/>
            <a:ext cx="8280920" cy="4230687"/>
          </a:xfrm>
        </p:spPr>
        <p:txBody>
          <a:bodyPr/>
          <a:lstStyle/>
          <a:p>
            <a:pPr defTabSz="914400" eaLnBrk="1" hangingPunct="1">
              <a:spcBef>
                <a:spcPts val="2400"/>
              </a:spcBef>
            </a:pPr>
            <a:r>
              <a:rPr lang="en-US" dirty="0"/>
              <a:t>Internet is a public worldwide </a:t>
            </a:r>
            <a:br>
              <a:rPr lang="en-US" dirty="0"/>
            </a:br>
            <a:r>
              <a:rPr lang="en-US" dirty="0" smtClean="0"/>
              <a:t>computer </a:t>
            </a:r>
            <a:r>
              <a:rPr lang="en-US" dirty="0"/>
              <a:t>network system</a:t>
            </a:r>
          </a:p>
          <a:p>
            <a:pPr defTabSz="914400" eaLnBrk="1" hangingPunct="1">
              <a:spcBef>
                <a:spcPts val="2400"/>
              </a:spcBef>
            </a:pPr>
            <a:r>
              <a:rPr lang="en-US" dirty="0"/>
              <a:t>Use the standard Internet </a:t>
            </a:r>
            <a:r>
              <a:rPr lang="en-US" dirty="0" smtClean="0"/>
              <a:t/>
            </a:r>
            <a:br>
              <a:rPr lang="en-US" dirty="0" smtClean="0"/>
            </a:br>
            <a:r>
              <a:rPr lang="en-US" dirty="0" smtClean="0"/>
              <a:t>Protocol </a:t>
            </a:r>
            <a:r>
              <a:rPr lang="en-US" dirty="0"/>
              <a:t>Suite (TCP/IP)</a:t>
            </a:r>
          </a:p>
          <a:p>
            <a:pPr defTabSz="914400" eaLnBrk="1" hangingPunct="1">
              <a:spcBef>
                <a:spcPts val="2400"/>
              </a:spcBef>
            </a:pPr>
            <a:r>
              <a:rPr lang="en-US" dirty="0"/>
              <a:t>Network of networks</a:t>
            </a:r>
            <a:endParaRPr lang="fr-FR" dirty="0"/>
          </a:p>
          <a:p>
            <a:pPr defTabSz="914400" eaLnBrk="1" hangingPunct="1">
              <a:spcBef>
                <a:spcPts val="2400"/>
              </a:spcBef>
            </a:pPr>
            <a:r>
              <a:rPr lang="en-US" dirty="0"/>
              <a:t>Public access to many </a:t>
            </a:r>
            <a:r>
              <a:rPr lang="en-US" dirty="0" smtClean="0"/>
              <a:t>resources</a:t>
            </a:r>
            <a:br>
              <a:rPr lang="en-US" dirty="0" smtClean="0"/>
            </a:br>
            <a:r>
              <a:rPr lang="en-US" dirty="0" smtClean="0"/>
              <a:t> </a:t>
            </a:r>
            <a:r>
              <a:rPr lang="en-US" dirty="0"/>
              <a:t>and services</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Internet </a:t>
            </a:r>
            <a:r>
              <a:rPr lang="fr-FR" dirty="0" err="1" smtClean="0">
                <a:ea typeface="ＭＳ Ｐゴシック" pitchFamily="34" charset="-128"/>
              </a:rPr>
              <a:t>presentation</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5943600" y="1447800"/>
            <a:ext cx="3048000" cy="3048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World Wide Web</a:t>
            </a:r>
          </a:p>
        </p:txBody>
      </p:sp>
      <p:sp>
        <p:nvSpPr>
          <p:cNvPr id="18434" name="Espace réservé du contenu 2"/>
          <p:cNvSpPr>
            <a:spLocks noGrp="1"/>
          </p:cNvSpPr>
          <p:nvPr>
            <p:ph idx="1"/>
          </p:nvPr>
        </p:nvSpPr>
        <p:spPr>
          <a:xfrm>
            <a:off x="467544" y="1128713"/>
            <a:ext cx="8280920" cy="4230687"/>
          </a:xfrm>
        </p:spPr>
        <p:txBody>
          <a:bodyPr/>
          <a:lstStyle/>
          <a:p>
            <a:pPr defTabSz="914400" eaLnBrk="1" hangingPunct="1"/>
            <a:r>
              <a:rPr lang="en-US" dirty="0"/>
              <a:t>Abbreviated as WWW</a:t>
            </a:r>
          </a:p>
          <a:p>
            <a:pPr defTabSz="914400" eaLnBrk="1" hangingPunct="1"/>
            <a:r>
              <a:rPr lang="en-US" dirty="0"/>
              <a:t>Commonly known as </a:t>
            </a:r>
            <a:r>
              <a:rPr lang="en-US" b="1" dirty="0"/>
              <a:t>the Web</a:t>
            </a:r>
          </a:p>
          <a:p>
            <a:pPr defTabSz="914400" eaLnBrk="1" hangingPunct="1"/>
            <a:r>
              <a:rPr lang="en-US" dirty="0"/>
              <a:t>Interlinked hypertext documents accessed via the Internet</a:t>
            </a:r>
          </a:p>
          <a:p>
            <a:pPr lvl="1" defTabSz="914400" eaLnBrk="1" hangingPunct="1"/>
            <a:r>
              <a:rPr lang="en-US" dirty="0"/>
              <a:t>May contain</a:t>
            </a:r>
          </a:p>
          <a:p>
            <a:pPr lvl="2" defTabSz="914400" eaLnBrk="1" hangingPunct="1"/>
            <a:r>
              <a:rPr lang="en-US" dirty="0"/>
              <a:t>Text</a:t>
            </a:r>
          </a:p>
          <a:p>
            <a:pPr lvl="2" defTabSz="914400" eaLnBrk="1" hangingPunct="1"/>
            <a:r>
              <a:rPr lang="en-US" dirty="0"/>
              <a:t>Images</a:t>
            </a:r>
          </a:p>
          <a:p>
            <a:pPr lvl="2" defTabSz="914400" eaLnBrk="1" hangingPunct="1"/>
            <a:r>
              <a:rPr lang="en-US" dirty="0"/>
              <a:t>Videos</a:t>
            </a:r>
          </a:p>
          <a:p>
            <a:pPr lvl="2" defTabSz="914400" eaLnBrk="1" hangingPunct="1"/>
            <a:r>
              <a:rPr lang="en-US" dirty="0"/>
              <a:t>Etc…</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Internet </a:t>
            </a:r>
            <a:r>
              <a:rPr lang="fr-FR" dirty="0" err="1" smtClean="0">
                <a:ea typeface="ＭＳ Ｐゴシック" pitchFamily="34" charset="-128"/>
              </a:rPr>
              <a:t>presentation</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9" name="Rectangle 20484"/>
          <p:cNvPicPr>
            <a:picLocks noChangeAspect="1" noChangeArrowheads="1"/>
          </p:cNvPicPr>
          <p:nvPr/>
        </p:nvPicPr>
        <p:blipFill>
          <a:blip r:embed="rId4" cstate="print"/>
          <a:srcRect t="15789" b="22456"/>
          <a:stretch>
            <a:fillRect/>
          </a:stretch>
        </p:blipFill>
        <p:spPr bwMode="auto">
          <a:xfrm>
            <a:off x="5639233" y="3036540"/>
            <a:ext cx="3123767" cy="1981200"/>
          </a:xfrm>
          <a:prstGeom prst="rect">
            <a:avLst/>
          </a:prstGeom>
          <a:noFill/>
          <a:ln w="9525">
            <a:noFill/>
            <a:miter lim="800000"/>
            <a:headEnd/>
            <a:tailEnd/>
          </a:ln>
        </p:spPr>
      </p:pic>
    </p:spTree>
    <p:extLst>
      <p:ext uri="{BB962C8B-B14F-4D97-AF65-F5344CB8AC3E}">
        <p14:creationId xmlns:p14="http://schemas.microsoft.com/office/powerpoint/2010/main" val="68095385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Uniform Resource Identifier</a:t>
            </a:r>
          </a:p>
        </p:txBody>
      </p:sp>
      <p:sp>
        <p:nvSpPr>
          <p:cNvPr id="18434" name="Espace réservé du contenu 2"/>
          <p:cNvSpPr>
            <a:spLocks noGrp="1"/>
          </p:cNvSpPr>
          <p:nvPr>
            <p:ph idx="1"/>
          </p:nvPr>
        </p:nvSpPr>
        <p:spPr>
          <a:xfrm>
            <a:off x="467544" y="1128713"/>
            <a:ext cx="8280920" cy="4230687"/>
          </a:xfrm>
        </p:spPr>
        <p:txBody>
          <a:bodyPr/>
          <a:lstStyle/>
          <a:p>
            <a:pPr marL="0" indent="0" algn="ctr" defTabSz="914400" eaLnBrk="1" hangingPunct="1">
              <a:buNone/>
            </a:pPr>
            <a:r>
              <a:rPr lang="en-US" sz="2400" b="1" u="sng" dirty="0">
                <a:solidFill>
                  <a:srgbClr val="000000"/>
                </a:solidFill>
              </a:rPr>
              <a:t>URI : String of characters used to identify a resource on the Internet</a:t>
            </a:r>
            <a:endParaRPr lang="fr-FR" sz="2400" b="1" u="sng" dirty="0">
              <a:solidFill>
                <a:srgbClr val="000000"/>
              </a:solidFill>
            </a:endParaRPr>
          </a:p>
          <a:p>
            <a:pPr marL="0" indent="0" defTabSz="914400" eaLnBrk="1" hangingPunct="1">
              <a:buNone/>
            </a:pPr>
            <a:endParaRPr lang="en-US"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Internet </a:t>
            </a:r>
            <a:r>
              <a:rPr lang="fr-FR" dirty="0" err="1" smtClean="0">
                <a:ea typeface="ＭＳ Ｐゴシック" pitchFamily="34" charset="-128"/>
              </a:rPr>
              <a:t>presentation</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p:cNvGrpSpPr/>
          <p:nvPr/>
        </p:nvGrpSpPr>
        <p:grpSpPr>
          <a:xfrm>
            <a:off x="395536" y="2197129"/>
            <a:ext cx="8568952" cy="2892619"/>
            <a:chOff x="395536" y="2062405"/>
            <a:chExt cx="8568952" cy="2892619"/>
          </a:xfrm>
        </p:grpSpPr>
        <p:grpSp>
          <p:nvGrpSpPr>
            <p:cNvPr id="2" name="Group 1"/>
            <p:cNvGrpSpPr/>
            <p:nvPr/>
          </p:nvGrpSpPr>
          <p:grpSpPr>
            <a:xfrm>
              <a:off x="4355977" y="3921606"/>
              <a:ext cx="3312368" cy="1033418"/>
              <a:chOff x="4355977" y="3433564"/>
              <a:chExt cx="3312368" cy="1033418"/>
            </a:xfrm>
          </p:grpSpPr>
          <p:sp>
            <p:nvSpPr>
              <p:cNvPr id="8" name="Connecteur droit 823305"/>
              <p:cNvSpPr>
                <a:spLocks noChangeShapeType="1"/>
              </p:cNvSpPr>
              <p:nvPr/>
            </p:nvSpPr>
            <p:spPr bwMode="auto">
              <a:xfrm>
                <a:off x="5357813" y="3433564"/>
                <a:ext cx="1287462" cy="0"/>
              </a:xfrm>
              <a:prstGeom prst="line">
                <a:avLst/>
              </a:prstGeom>
              <a:noFill/>
              <a:ln w="76200" algn="ctr">
                <a:solidFill>
                  <a:srgbClr val="808080"/>
                </a:solidFill>
                <a:round/>
                <a:headEnd type="none" w="sm" len="sm"/>
                <a:tailEnd type="none" w="sm" len="sm"/>
              </a:ln>
            </p:spPr>
            <p:txBody>
              <a:bodyPr/>
              <a:lstStyle/>
              <a:p>
                <a:endParaRPr lang="fr-FR"/>
              </a:p>
            </p:txBody>
          </p:sp>
          <p:sp>
            <p:nvSpPr>
              <p:cNvPr id="10" name="Connecteur droit 823306"/>
              <p:cNvSpPr>
                <a:spLocks noChangeShapeType="1"/>
              </p:cNvSpPr>
              <p:nvPr/>
            </p:nvSpPr>
            <p:spPr bwMode="auto">
              <a:xfrm flipV="1">
                <a:off x="6000750" y="3449736"/>
                <a:ext cx="0" cy="331788"/>
              </a:xfrm>
              <a:prstGeom prst="line">
                <a:avLst/>
              </a:prstGeom>
              <a:noFill/>
              <a:ln w="25400" algn="ctr">
                <a:solidFill>
                  <a:srgbClr val="808080"/>
                </a:solidFill>
                <a:round/>
                <a:headEnd type="none" w="sm" len="sm"/>
                <a:tailEnd type="none" w="sm" len="sm"/>
              </a:ln>
            </p:spPr>
            <p:txBody>
              <a:bodyPr/>
              <a:lstStyle/>
              <a:p>
                <a:endParaRPr lang="fr-FR"/>
              </a:p>
            </p:txBody>
          </p:sp>
          <p:sp>
            <p:nvSpPr>
              <p:cNvPr id="11" name="Rectangle 10"/>
              <p:cNvSpPr>
                <a:spLocks noChangeArrowheads="1"/>
              </p:cNvSpPr>
              <p:nvPr/>
            </p:nvSpPr>
            <p:spPr bwMode="auto">
              <a:xfrm>
                <a:off x="5572125" y="3712458"/>
                <a:ext cx="844550" cy="457200"/>
              </a:xfrm>
              <a:prstGeom prst="rect">
                <a:avLst/>
              </a:prstGeom>
              <a:noFill/>
              <a:ln w="9525">
                <a:noFill/>
                <a:miter lim="800000"/>
                <a:headEnd/>
                <a:tailEnd/>
              </a:ln>
            </p:spPr>
            <p:txBody>
              <a:bodyPr wrap="none" lIns="92075" tIns="46037" rIns="92075" bIns="46037">
                <a:spAutoFit/>
              </a:bodyPr>
              <a:lstStyle/>
              <a:p>
                <a:pPr algn="ctr" eaLnBrk="1" hangingPunct="1"/>
                <a:r>
                  <a:rPr lang="en-US" sz="2400" b="1" dirty="0">
                    <a:solidFill>
                      <a:srgbClr val="3A9275"/>
                    </a:solidFill>
                  </a:rPr>
                  <a:t>Path</a:t>
                </a:r>
                <a:endParaRPr lang="fr-FR" dirty="0">
                  <a:solidFill>
                    <a:srgbClr val="000000"/>
                  </a:solidFill>
                </a:endParaRPr>
              </a:p>
            </p:txBody>
          </p:sp>
          <p:sp>
            <p:nvSpPr>
              <p:cNvPr id="12" name="ZoneTexte 823313"/>
              <p:cNvSpPr txBox="1">
                <a:spLocks noChangeArrowheads="1"/>
              </p:cNvSpPr>
              <p:nvPr/>
            </p:nvSpPr>
            <p:spPr bwMode="auto">
              <a:xfrm>
                <a:off x="4355977" y="4097650"/>
                <a:ext cx="3312368" cy="369332"/>
              </a:xfrm>
              <a:prstGeom prst="rect">
                <a:avLst/>
              </a:prstGeom>
              <a:noFill/>
              <a:ln w="9525">
                <a:noFill/>
                <a:miter lim="800000"/>
                <a:headEnd/>
                <a:tailEnd/>
              </a:ln>
            </p:spPr>
            <p:txBody>
              <a:bodyPr wrap="square">
                <a:spAutoFit/>
              </a:bodyPr>
              <a:lstStyle/>
              <a:p>
                <a:pPr algn="ctr" eaLnBrk="1" hangingPunct="1"/>
                <a:r>
                  <a:rPr lang="en-US" b="1" dirty="0">
                    <a:solidFill>
                      <a:schemeClr val="bg1">
                        <a:lumMod val="50000"/>
                      </a:schemeClr>
                    </a:solidFill>
                  </a:rPr>
                  <a:t>Path of access to a </a:t>
                </a:r>
                <a:r>
                  <a:rPr lang="en-US" b="1" dirty="0" smtClean="0">
                    <a:solidFill>
                      <a:schemeClr val="bg1">
                        <a:lumMod val="50000"/>
                      </a:schemeClr>
                    </a:solidFill>
                  </a:rPr>
                  <a:t>resource</a:t>
                </a:r>
                <a:endParaRPr lang="fr-FR" dirty="0">
                  <a:solidFill>
                    <a:schemeClr val="bg1">
                      <a:lumMod val="50000"/>
                    </a:schemeClr>
                  </a:solidFill>
                </a:endParaRPr>
              </a:p>
            </p:txBody>
          </p:sp>
        </p:grpSp>
        <p:grpSp>
          <p:nvGrpSpPr>
            <p:cNvPr id="3" name="Group 2"/>
            <p:cNvGrpSpPr/>
            <p:nvPr/>
          </p:nvGrpSpPr>
          <p:grpSpPr>
            <a:xfrm>
              <a:off x="6156176" y="2062405"/>
              <a:ext cx="2808312" cy="1198736"/>
              <a:chOff x="6156176" y="1620813"/>
              <a:chExt cx="2808312" cy="1198736"/>
            </a:xfrm>
          </p:grpSpPr>
          <p:sp>
            <p:nvSpPr>
              <p:cNvPr id="13" name="Connecteur droit 823308"/>
              <p:cNvSpPr>
                <a:spLocks noChangeShapeType="1"/>
              </p:cNvSpPr>
              <p:nvPr/>
            </p:nvSpPr>
            <p:spPr bwMode="auto">
              <a:xfrm>
                <a:off x="6786563" y="2775948"/>
                <a:ext cx="1785937" cy="0"/>
              </a:xfrm>
              <a:prstGeom prst="line">
                <a:avLst/>
              </a:prstGeom>
              <a:noFill/>
              <a:ln w="76200" algn="ctr">
                <a:solidFill>
                  <a:srgbClr val="808080"/>
                </a:solidFill>
                <a:round/>
                <a:headEnd type="none" w="sm" len="sm"/>
                <a:tailEnd type="none" w="sm" len="sm"/>
              </a:ln>
            </p:spPr>
            <p:txBody>
              <a:bodyPr/>
              <a:lstStyle/>
              <a:p>
                <a:endParaRPr lang="fr-FR"/>
              </a:p>
            </p:txBody>
          </p:sp>
          <p:sp>
            <p:nvSpPr>
              <p:cNvPr id="14" name="Connecteur droit 823309"/>
              <p:cNvSpPr>
                <a:spLocks noChangeShapeType="1"/>
              </p:cNvSpPr>
              <p:nvPr/>
            </p:nvSpPr>
            <p:spPr bwMode="auto">
              <a:xfrm flipV="1">
                <a:off x="7572375" y="2487761"/>
                <a:ext cx="0" cy="331788"/>
              </a:xfrm>
              <a:prstGeom prst="line">
                <a:avLst/>
              </a:prstGeom>
              <a:noFill/>
              <a:ln w="25400" algn="ctr">
                <a:solidFill>
                  <a:srgbClr val="808080"/>
                </a:solidFill>
                <a:round/>
                <a:headEnd type="none" w="sm" len="sm"/>
                <a:tailEnd type="none" w="sm" len="sm"/>
              </a:ln>
            </p:spPr>
            <p:txBody>
              <a:bodyPr/>
              <a:lstStyle/>
              <a:p>
                <a:endParaRPr lang="fr-FR"/>
              </a:p>
            </p:txBody>
          </p:sp>
          <p:sp>
            <p:nvSpPr>
              <p:cNvPr id="15" name="Rectangle 14"/>
              <p:cNvSpPr>
                <a:spLocks noChangeArrowheads="1"/>
              </p:cNvSpPr>
              <p:nvPr/>
            </p:nvSpPr>
            <p:spPr bwMode="auto">
              <a:xfrm>
                <a:off x="7234238" y="1987699"/>
                <a:ext cx="709612" cy="457200"/>
              </a:xfrm>
              <a:prstGeom prst="rect">
                <a:avLst/>
              </a:prstGeom>
              <a:noFill/>
              <a:ln w="9525">
                <a:noFill/>
                <a:miter lim="800000"/>
                <a:headEnd/>
                <a:tailEnd/>
              </a:ln>
            </p:spPr>
            <p:txBody>
              <a:bodyPr wrap="none" lIns="92075" tIns="46037" rIns="92075" bIns="46037">
                <a:spAutoFit/>
              </a:bodyPr>
              <a:lstStyle/>
              <a:p>
                <a:pPr algn="ctr" eaLnBrk="1" hangingPunct="1"/>
                <a:r>
                  <a:rPr lang="en-US" sz="2400" b="1" dirty="0">
                    <a:solidFill>
                      <a:srgbClr val="DE9400"/>
                    </a:solidFill>
                  </a:rPr>
                  <a:t>File</a:t>
                </a:r>
                <a:endParaRPr lang="fr-FR" dirty="0">
                  <a:solidFill>
                    <a:srgbClr val="000000"/>
                  </a:solidFill>
                </a:endParaRPr>
              </a:p>
            </p:txBody>
          </p:sp>
          <p:sp>
            <p:nvSpPr>
              <p:cNvPr id="16" name="ZoneTexte 823314"/>
              <p:cNvSpPr txBox="1">
                <a:spLocks noChangeArrowheads="1"/>
              </p:cNvSpPr>
              <p:nvPr/>
            </p:nvSpPr>
            <p:spPr bwMode="auto">
              <a:xfrm>
                <a:off x="6156176" y="1620813"/>
                <a:ext cx="2808312" cy="369332"/>
              </a:xfrm>
              <a:prstGeom prst="rect">
                <a:avLst/>
              </a:prstGeom>
              <a:noFill/>
              <a:ln w="9525">
                <a:noFill/>
                <a:miter lim="800000"/>
                <a:headEnd/>
                <a:tailEnd/>
              </a:ln>
            </p:spPr>
            <p:txBody>
              <a:bodyPr wrap="square">
                <a:spAutoFit/>
              </a:bodyPr>
              <a:lstStyle/>
              <a:p>
                <a:pPr algn="ctr" eaLnBrk="1" hangingPunct="1"/>
                <a:r>
                  <a:rPr lang="en-US" b="1" dirty="0">
                    <a:solidFill>
                      <a:srgbClr val="7F7F7F"/>
                    </a:solidFill>
                  </a:rPr>
                  <a:t>Name of the </a:t>
                </a:r>
                <a:r>
                  <a:rPr lang="en-US" b="1" dirty="0" smtClean="0">
                    <a:solidFill>
                      <a:srgbClr val="7F7F7F"/>
                    </a:solidFill>
                  </a:rPr>
                  <a:t>resource</a:t>
                </a:r>
                <a:endParaRPr lang="fr-FR" dirty="0">
                  <a:solidFill>
                    <a:srgbClr val="7F7F7F"/>
                  </a:solidFill>
                </a:endParaRPr>
              </a:p>
            </p:txBody>
          </p:sp>
        </p:grpSp>
        <p:grpSp>
          <p:nvGrpSpPr>
            <p:cNvPr id="4" name="Group 3"/>
            <p:cNvGrpSpPr/>
            <p:nvPr/>
          </p:nvGrpSpPr>
          <p:grpSpPr>
            <a:xfrm>
              <a:off x="3286125" y="2062405"/>
              <a:ext cx="2000250" cy="1164679"/>
              <a:chOff x="3286125" y="1620813"/>
              <a:chExt cx="2000250" cy="1164679"/>
            </a:xfrm>
          </p:grpSpPr>
          <p:sp>
            <p:nvSpPr>
              <p:cNvPr id="18" name="Connecteur droit 823302"/>
              <p:cNvSpPr>
                <a:spLocks noChangeShapeType="1"/>
              </p:cNvSpPr>
              <p:nvPr/>
            </p:nvSpPr>
            <p:spPr bwMode="auto">
              <a:xfrm>
                <a:off x="3286125" y="2785492"/>
                <a:ext cx="2000250" cy="0"/>
              </a:xfrm>
              <a:prstGeom prst="line">
                <a:avLst/>
              </a:prstGeom>
              <a:noFill/>
              <a:ln w="76200" algn="ctr">
                <a:solidFill>
                  <a:srgbClr val="808080"/>
                </a:solidFill>
                <a:round/>
                <a:headEnd type="none" w="sm" len="sm"/>
                <a:tailEnd type="none" w="sm" len="sm"/>
              </a:ln>
            </p:spPr>
            <p:txBody>
              <a:bodyPr/>
              <a:lstStyle/>
              <a:p>
                <a:endParaRPr lang="fr-FR"/>
              </a:p>
            </p:txBody>
          </p:sp>
          <p:sp>
            <p:nvSpPr>
              <p:cNvPr id="19" name="Connecteur droit 823303"/>
              <p:cNvSpPr>
                <a:spLocks noChangeShapeType="1"/>
              </p:cNvSpPr>
              <p:nvPr/>
            </p:nvSpPr>
            <p:spPr bwMode="auto">
              <a:xfrm flipV="1">
                <a:off x="4214813" y="2428304"/>
                <a:ext cx="0" cy="317500"/>
              </a:xfrm>
              <a:prstGeom prst="line">
                <a:avLst/>
              </a:prstGeom>
              <a:noFill/>
              <a:ln w="25400" algn="ctr">
                <a:solidFill>
                  <a:srgbClr val="808080"/>
                </a:solidFill>
                <a:round/>
                <a:headEnd type="none" w="sm" len="sm"/>
                <a:tailEnd type="none" w="sm" len="sm"/>
              </a:ln>
            </p:spPr>
            <p:txBody>
              <a:bodyPr/>
              <a:lstStyle/>
              <a:p>
                <a:endParaRPr lang="fr-FR"/>
              </a:p>
            </p:txBody>
          </p:sp>
          <p:sp>
            <p:nvSpPr>
              <p:cNvPr id="20" name="Rectangle 19"/>
              <p:cNvSpPr>
                <a:spLocks noChangeArrowheads="1"/>
              </p:cNvSpPr>
              <p:nvPr/>
            </p:nvSpPr>
            <p:spPr bwMode="auto">
              <a:xfrm>
                <a:off x="3857625" y="1999679"/>
                <a:ext cx="742950" cy="457200"/>
              </a:xfrm>
              <a:prstGeom prst="rect">
                <a:avLst/>
              </a:prstGeom>
              <a:noFill/>
              <a:ln w="9525">
                <a:noFill/>
                <a:miter lim="800000"/>
                <a:headEnd/>
                <a:tailEnd/>
              </a:ln>
            </p:spPr>
            <p:txBody>
              <a:bodyPr wrap="none" lIns="92075" tIns="46037" rIns="92075" bIns="46037">
                <a:spAutoFit/>
              </a:bodyPr>
              <a:lstStyle/>
              <a:p>
                <a:pPr algn="ctr" eaLnBrk="1" hangingPunct="1"/>
                <a:r>
                  <a:rPr lang="en-US" sz="2400" b="1">
                    <a:solidFill>
                      <a:srgbClr val="336699"/>
                    </a:solidFill>
                  </a:rPr>
                  <a:t>Site</a:t>
                </a:r>
                <a:endParaRPr lang="fr-FR">
                  <a:solidFill>
                    <a:srgbClr val="000000"/>
                  </a:solidFill>
                </a:endParaRPr>
              </a:p>
            </p:txBody>
          </p:sp>
          <p:sp>
            <p:nvSpPr>
              <p:cNvPr id="21" name="ZoneTexte 823312"/>
              <p:cNvSpPr txBox="1">
                <a:spLocks noChangeArrowheads="1"/>
              </p:cNvSpPr>
              <p:nvPr/>
            </p:nvSpPr>
            <p:spPr bwMode="auto">
              <a:xfrm>
                <a:off x="3357563" y="1620813"/>
                <a:ext cx="1878012" cy="366712"/>
              </a:xfrm>
              <a:prstGeom prst="rect">
                <a:avLst/>
              </a:prstGeom>
              <a:noFill/>
              <a:ln w="9525">
                <a:noFill/>
                <a:miter lim="800000"/>
                <a:headEnd/>
                <a:tailEnd/>
              </a:ln>
            </p:spPr>
            <p:txBody>
              <a:bodyPr>
                <a:spAutoFit/>
              </a:bodyPr>
              <a:lstStyle/>
              <a:p>
                <a:pPr algn="ctr" eaLnBrk="1" hangingPunct="1"/>
                <a:r>
                  <a:rPr lang="en-US" b="1" dirty="0">
                    <a:solidFill>
                      <a:srgbClr val="7F7F7F"/>
                    </a:solidFill>
                  </a:rPr>
                  <a:t>Domain </a:t>
                </a:r>
                <a:r>
                  <a:rPr lang="en-US" b="1" dirty="0" smtClean="0">
                    <a:solidFill>
                      <a:srgbClr val="7F7F7F"/>
                    </a:solidFill>
                  </a:rPr>
                  <a:t>name</a:t>
                </a:r>
                <a:endParaRPr lang="fr-FR" dirty="0">
                  <a:solidFill>
                    <a:srgbClr val="7F7F7F"/>
                  </a:solidFill>
                </a:endParaRPr>
              </a:p>
            </p:txBody>
          </p:sp>
        </p:grpSp>
        <p:grpSp>
          <p:nvGrpSpPr>
            <p:cNvPr id="6" name="Group 5"/>
            <p:cNvGrpSpPr/>
            <p:nvPr/>
          </p:nvGrpSpPr>
          <p:grpSpPr>
            <a:xfrm>
              <a:off x="395536" y="2062405"/>
              <a:ext cx="2880320" cy="1155135"/>
              <a:chOff x="395536" y="1611521"/>
              <a:chExt cx="2880320" cy="1155135"/>
            </a:xfrm>
          </p:grpSpPr>
          <p:sp>
            <p:nvSpPr>
              <p:cNvPr id="26" name="Connecteur droit 823299"/>
              <p:cNvSpPr>
                <a:spLocks noChangeShapeType="1"/>
              </p:cNvSpPr>
              <p:nvPr/>
            </p:nvSpPr>
            <p:spPr bwMode="auto">
              <a:xfrm>
                <a:off x="1214438" y="2766656"/>
                <a:ext cx="977900" cy="0"/>
              </a:xfrm>
              <a:prstGeom prst="line">
                <a:avLst/>
              </a:prstGeom>
              <a:noFill/>
              <a:ln w="76200" algn="ctr">
                <a:solidFill>
                  <a:srgbClr val="808080"/>
                </a:solidFill>
                <a:round/>
                <a:headEnd type="none" w="sm" len="sm"/>
                <a:tailEnd type="none" w="sm" len="sm"/>
              </a:ln>
            </p:spPr>
            <p:txBody>
              <a:bodyPr/>
              <a:lstStyle/>
              <a:p>
                <a:endParaRPr lang="fr-FR"/>
              </a:p>
            </p:txBody>
          </p:sp>
          <p:sp>
            <p:nvSpPr>
              <p:cNvPr id="27" name="Connecteur droit 823300"/>
              <p:cNvSpPr>
                <a:spLocks noChangeShapeType="1"/>
              </p:cNvSpPr>
              <p:nvPr/>
            </p:nvSpPr>
            <p:spPr bwMode="auto">
              <a:xfrm flipV="1">
                <a:off x="1735138" y="2433662"/>
                <a:ext cx="0" cy="331788"/>
              </a:xfrm>
              <a:prstGeom prst="line">
                <a:avLst/>
              </a:prstGeom>
              <a:noFill/>
              <a:ln w="25400" algn="ctr">
                <a:solidFill>
                  <a:srgbClr val="808080"/>
                </a:solidFill>
                <a:round/>
                <a:headEnd type="none" w="sm" len="sm"/>
                <a:tailEnd type="none" w="sm" len="sm"/>
              </a:ln>
            </p:spPr>
            <p:txBody>
              <a:bodyPr/>
              <a:lstStyle/>
              <a:p>
                <a:endParaRPr lang="fr-FR"/>
              </a:p>
            </p:txBody>
          </p:sp>
          <p:sp>
            <p:nvSpPr>
              <p:cNvPr id="28" name="Rectangle 27"/>
              <p:cNvSpPr>
                <a:spLocks noChangeArrowheads="1"/>
              </p:cNvSpPr>
              <p:nvPr/>
            </p:nvSpPr>
            <p:spPr bwMode="auto">
              <a:xfrm>
                <a:off x="1077913" y="1978050"/>
                <a:ext cx="1420812" cy="457200"/>
              </a:xfrm>
              <a:prstGeom prst="rect">
                <a:avLst/>
              </a:prstGeom>
              <a:noFill/>
              <a:ln w="9525">
                <a:noFill/>
                <a:miter lim="800000"/>
                <a:headEnd/>
                <a:tailEnd/>
              </a:ln>
            </p:spPr>
            <p:txBody>
              <a:bodyPr wrap="none" lIns="92075" tIns="46037" rIns="92075" bIns="46037">
                <a:spAutoFit/>
              </a:bodyPr>
              <a:lstStyle/>
              <a:p>
                <a:pPr algn="ctr" eaLnBrk="1" hangingPunct="1"/>
                <a:r>
                  <a:rPr lang="en-US" sz="2400" b="1">
                    <a:solidFill>
                      <a:srgbClr val="C95F5F"/>
                    </a:solidFill>
                  </a:rPr>
                  <a:t>Protocol</a:t>
                </a:r>
                <a:endParaRPr lang="fr-FR">
                  <a:solidFill>
                    <a:srgbClr val="000000"/>
                  </a:solidFill>
                </a:endParaRPr>
              </a:p>
            </p:txBody>
          </p:sp>
          <p:sp>
            <p:nvSpPr>
              <p:cNvPr id="29" name="ZoneTexte 823311"/>
              <p:cNvSpPr txBox="1">
                <a:spLocks noChangeArrowheads="1"/>
              </p:cNvSpPr>
              <p:nvPr/>
            </p:nvSpPr>
            <p:spPr bwMode="auto">
              <a:xfrm>
                <a:off x="395536" y="1611521"/>
                <a:ext cx="2880320" cy="369332"/>
              </a:xfrm>
              <a:prstGeom prst="rect">
                <a:avLst/>
              </a:prstGeom>
              <a:noFill/>
              <a:ln w="9525">
                <a:noFill/>
                <a:miter lim="800000"/>
                <a:headEnd/>
                <a:tailEnd/>
              </a:ln>
            </p:spPr>
            <p:txBody>
              <a:bodyPr wrap="square">
                <a:spAutoFit/>
              </a:bodyPr>
              <a:lstStyle/>
              <a:p>
                <a:pPr algn="ctr" eaLnBrk="1" hangingPunct="1"/>
                <a:r>
                  <a:rPr lang="en-US" b="1" dirty="0">
                    <a:solidFill>
                      <a:srgbClr val="7F7F7F"/>
                    </a:solidFill>
                  </a:rPr>
                  <a:t>Protocol used by </a:t>
                </a:r>
                <a:r>
                  <a:rPr lang="en-US" b="1" dirty="0" smtClean="0">
                    <a:solidFill>
                      <a:srgbClr val="7F7F7F"/>
                    </a:solidFill>
                  </a:rPr>
                  <a:t>server </a:t>
                </a:r>
                <a:endParaRPr lang="fr-FR" dirty="0">
                  <a:solidFill>
                    <a:srgbClr val="7F7F7F"/>
                  </a:solidFill>
                </a:endParaRPr>
              </a:p>
            </p:txBody>
          </p:sp>
        </p:grpSp>
        <p:grpSp>
          <p:nvGrpSpPr>
            <p:cNvPr id="7" name="Group 6"/>
            <p:cNvGrpSpPr/>
            <p:nvPr/>
          </p:nvGrpSpPr>
          <p:grpSpPr>
            <a:xfrm>
              <a:off x="2198448" y="3921606"/>
              <a:ext cx="873365" cy="694343"/>
              <a:chOff x="2198448" y="3649588"/>
              <a:chExt cx="873365" cy="694343"/>
            </a:xfrm>
          </p:grpSpPr>
          <p:grpSp>
            <p:nvGrpSpPr>
              <p:cNvPr id="5" name="Group 4"/>
              <p:cNvGrpSpPr/>
              <p:nvPr/>
            </p:nvGrpSpPr>
            <p:grpSpPr>
              <a:xfrm>
                <a:off x="2198448" y="3649588"/>
                <a:ext cx="873365" cy="694343"/>
                <a:chOff x="2198448" y="3649588"/>
                <a:chExt cx="873365" cy="694343"/>
              </a:xfrm>
            </p:grpSpPr>
            <p:sp>
              <p:nvSpPr>
                <p:cNvPr id="23" name="Connecteur droit 23"/>
                <p:cNvSpPr>
                  <a:spLocks noChangeShapeType="1"/>
                </p:cNvSpPr>
                <p:nvPr/>
              </p:nvSpPr>
              <p:spPr bwMode="auto">
                <a:xfrm>
                  <a:off x="2214563" y="3649588"/>
                  <a:ext cx="857250" cy="0"/>
                </a:xfrm>
                <a:prstGeom prst="line">
                  <a:avLst/>
                </a:prstGeom>
                <a:noFill/>
                <a:ln w="76200" algn="ctr">
                  <a:solidFill>
                    <a:srgbClr val="808080"/>
                  </a:solidFill>
                  <a:round/>
                  <a:headEnd type="none" w="sm" len="sm"/>
                  <a:tailEnd type="none" w="sm" len="sm"/>
                </a:ln>
              </p:spPr>
              <p:txBody>
                <a:bodyPr/>
                <a:lstStyle/>
                <a:p>
                  <a:endParaRPr lang="fr-FR"/>
                </a:p>
              </p:txBody>
            </p:sp>
            <p:sp>
              <p:nvSpPr>
                <p:cNvPr id="24" name="Rectangle 23"/>
                <p:cNvSpPr>
                  <a:spLocks noChangeArrowheads="1"/>
                </p:cNvSpPr>
                <p:nvPr/>
              </p:nvSpPr>
              <p:spPr bwMode="auto">
                <a:xfrm>
                  <a:off x="2198448" y="3881626"/>
                  <a:ext cx="870431" cy="462305"/>
                </a:xfrm>
                <a:prstGeom prst="rect">
                  <a:avLst/>
                </a:prstGeom>
                <a:noFill/>
                <a:ln w="9525">
                  <a:noFill/>
                  <a:miter lim="800000"/>
                  <a:headEnd/>
                  <a:tailEnd/>
                </a:ln>
              </p:spPr>
              <p:txBody>
                <a:bodyPr wrap="none" lIns="92075" tIns="46037" rIns="92075" bIns="46037">
                  <a:spAutoFit/>
                </a:bodyPr>
                <a:lstStyle/>
                <a:p>
                  <a:pPr algn="ctr" eaLnBrk="1" hangingPunct="1"/>
                  <a:r>
                    <a:rPr lang="fr-FR" sz="2400" b="1" dirty="0" smtClean="0">
                      <a:solidFill>
                        <a:srgbClr val="7030A0"/>
                      </a:solidFill>
                    </a:rPr>
                    <a:t>Host</a:t>
                  </a:r>
                  <a:endParaRPr lang="fr-FR" dirty="0">
                    <a:solidFill>
                      <a:srgbClr val="7030A0"/>
                    </a:solidFill>
                  </a:endParaRPr>
                </a:p>
              </p:txBody>
            </p:sp>
          </p:grpSp>
          <p:sp>
            <p:nvSpPr>
              <p:cNvPr id="31" name="Connecteur droit 24"/>
              <p:cNvSpPr>
                <a:spLocks noChangeShapeType="1"/>
              </p:cNvSpPr>
              <p:nvPr/>
            </p:nvSpPr>
            <p:spPr bwMode="auto">
              <a:xfrm flipV="1">
                <a:off x="2643188" y="3649588"/>
                <a:ext cx="0" cy="331787"/>
              </a:xfrm>
              <a:prstGeom prst="line">
                <a:avLst/>
              </a:prstGeom>
              <a:noFill/>
              <a:ln w="25400" algn="ctr">
                <a:solidFill>
                  <a:srgbClr val="808080"/>
                </a:solidFill>
                <a:round/>
                <a:headEnd type="none" w="sm" len="sm"/>
                <a:tailEnd type="none" w="sm" len="sm"/>
              </a:ln>
            </p:spPr>
            <p:txBody>
              <a:bodyPr/>
              <a:lstStyle/>
              <a:p>
                <a:endParaRPr lang="fr-FR"/>
              </a:p>
            </p:txBody>
          </p:sp>
        </p:grpSp>
        <p:sp>
          <p:nvSpPr>
            <p:cNvPr id="33" name="Rectangle 32"/>
            <p:cNvSpPr>
              <a:spLocks noChangeArrowheads="1"/>
            </p:cNvSpPr>
            <p:nvPr/>
          </p:nvSpPr>
          <p:spPr bwMode="auto">
            <a:xfrm>
              <a:off x="1043608" y="3289548"/>
              <a:ext cx="7573963" cy="519113"/>
            </a:xfrm>
            <a:prstGeom prst="rect">
              <a:avLst/>
            </a:prstGeom>
            <a:noFill/>
            <a:ln w="9525">
              <a:noFill/>
              <a:miter lim="800000"/>
              <a:headEnd/>
              <a:tailEnd/>
            </a:ln>
          </p:spPr>
          <p:txBody>
            <a:bodyPr wrap="none" lIns="92075" tIns="46037" rIns="92075" bIns="46037">
              <a:spAutoFit/>
            </a:bodyPr>
            <a:lstStyle/>
            <a:p>
              <a:pPr eaLnBrk="1" hangingPunct="1"/>
              <a:r>
                <a:rPr lang="fr-FR" sz="2800" b="1" dirty="0">
                  <a:solidFill>
                    <a:srgbClr val="C95F5F"/>
                  </a:solidFill>
                </a:rPr>
                <a:t>http://</a:t>
              </a:r>
              <a:r>
                <a:rPr lang="fr-FR" sz="2800" b="1" dirty="0">
                  <a:solidFill>
                    <a:srgbClr val="7030A0"/>
                  </a:solidFill>
                </a:rPr>
                <a:t>www.</a:t>
              </a:r>
              <a:r>
                <a:rPr lang="fr-FR" sz="2800" b="1" dirty="0">
                  <a:solidFill>
                    <a:srgbClr val="C95F5F"/>
                  </a:solidFill>
                </a:rPr>
                <a:t> </a:t>
              </a:r>
              <a:r>
                <a:rPr lang="fr-FR" sz="2800" b="1" dirty="0" err="1">
                  <a:solidFill>
                    <a:srgbClr val="336699"/>
                  </a:solidFill>
                </a:rPr>
                <a:t>webdev.com</a:t>
              </a:r>
              <a:r>
                <a:rPr lang="fr-FR" sz="2800" b="1" dirty="0">
                  <a:solidFill>
                    <a:srgbClr val="3A9275"/>
                  </a:solidFill>
                </a:rPr>
                <a:t>/Accueil/</a:t>
              </a:r>
              <a:r>
                <a:rPr lang="fr-FR" sz="2800" b="1" dirty="0" err="1">
                  <a:solidFill>
                    <a:srgbClr val="DE9400"/>
                  </a:solidFill>
                </a:rPr>
                <a:t>index.html</a:t>
              </a:r>
              <a:endParaRPr lang="fr-FR" sz="2800" dirty="0">
                <a:solidFill>
                  <a:srgbClr val="000000"/>
                </a:solidFill>
              </a:endParaRPr>
            </a:p>
          </p:txBody>
        </p:sp>
      </p:grpSp>
    </p:spTree>
    <p:extLst>
      <p:ext uri="{BB962C8B-B14F-4D97-AF65-F5344CB8AC3E}">
        <p14:creationId xmlns:p14="http://schemas.microsoft.com/office/powerpoint/2010/main" val="70465024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Uniform Resource Identifier</a:t>
            </a:r>
          </a:p>
        </p:txBody>
      </p:sp>
      <p:sp>
        <p:nvSpPr>
          <p:cNvPr id="18434" name="Espace réservé du contenu 2"/>
          <p:cNvSpPr>
            <a:spLocks noGrp="1"/>
          </p:cNvSpPr>
          <p:nvPr>
            <p:ph idx="1"/>
          </p:nvPr>
        </p:nvSpPr>
        <p:spPr>
          <a:xfrm>
            <a:off x="467544" y="1128713"/>
            <a:ext cx="8280920" cy="4230687"/>
          </a:xfrm>
        </p:spPr>
        <p:txBody>
          <a:bodyPr/>
          <a:lstStyle/>
          <a:p>
            <a:pPr marL="0" indent="0" algn="ctr" defTabSz="914400" eaLnBrk="1" hangingPunct="1">
              <a:buNone/>
            </a:pPr>
            <a:r>
              <a:rPr lang="en-US" sz="2400" b="1" u="sng" dirty="0">
                <a:solidFill>
                  <a:srgbClr val="000000"/>
                </a:solidFill>
              </a:rPr>
              <a:t>URI </a:t>
            </a:r>
            <a:r>
              <a:rPr lang="fr-FR" sz="2400" b="1" u="sng" dirty="0" smtClean="0">
                <a:solidFill>
                  <a:srgbClr val="000000"/>
                </a:solidFill>
              </a:rPr>
              <a:t>= URL + URN</a:t>
            </a:r>
            <a:endParaRPr lang="fr-FR" sz="2400" b="1" u="sng" dirty="0">
              <a:solidFill>
                <a:srgbClr val="000000"/>
              </a:solidFill>
            </a:endParaRPr>
          </a:p>
          <a:p>
            <a:pPr marL="0" indent="0" defTabSz="914400" eaLnBrk="1" hangingPunct="1">
              <a:buNone/>
            </a:pPr>
            <a:endParaRPr lang="en-US"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Internet </a:t>
            </a:r>
            <a:r>
              <a:rPr lang="fr-FR" dirty="0" err="1" smtClean="0">
                <a:ea typeface="ＭＳ Ｐゴシック" pitchFamily="34" charset="-128"/>
              </a:rPr>
              <a:t>presentation</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p:cNvGrpSpPr/>
          <p:nvPr/>
        </p:nvGrpSpPr>
        <p:grpSpPr>
          <a:xfrm>
            <a:off x="1300932" y="1993404"/>
            <a:ext cx="6542137" cy="2957513"/>
            <a:chOff x="1905000" y="2209800"/>
            <a:chExt cx="6542137" cy="2957513"/>
          </a:xfrm>
        </p:grpSpPr>
        <p:grpSp>
          <p:nvGrpSpPr>
            <p:cNvPr id="9" name="Group 8"/>
            <p:cNvGrpSpPr/>
            <p:nvPr/>
          </p:nvGrpSpPr>
          <p:grpSpPr>
            <a:xfrm>
              <a:off x="1981200" y="2209800"/>
              <a:ext cx="6019800" cy="1069975"/>
              <a:chOff x="1981200" y="2209800"/>
              <a:chExt cx="6019800" cy="1069975"/>
            </a:xfrm>
          </p:grpSpPr>
          <p:sp>
            <p:nvSpPr>
              <p:cNvPr id="34" name="Connecteur droit 823302"/>
              <p:cNvSpPr>
                <a:spLocks noChangeShapeType="1"/>
              </p:cNvSpPr>
              <p:nvPr/>
            </p:nvSpPr>
            <p:spPr bwMode="auto">
              <a:xfrm>
                <a:off x="1981200" y="3276600"/>
                <a:ext cx="6019800" cy="0"/>
              </a:xfrm>
              <a:prstGeom prst="line">
                <a:avLst/>
              </a:prstGeom>
              <a:noFill/>
              <a:ln w="76200" algn="ctr">
                <a:solidFill>
                  <a:srgbClr val="808080"/>
                </a:solidFill>
                <a:round/>
                <a:headEnd type="none" w="sm" len="sm"/>
                <a:tailEnd type="none" w="sm" len="sm"/>
              </a:ln>
            </p:spPr>
            <p:txBody>
              <a:bodyPr/>
              <a:lstStyle/>
              <a:p>
                <a:endParaRPr lang="fr-FR"/>
              </a:p>
            </p:txBody>
          </p:sp>
          <p:sp>
            <p:nvSpPr>
              <p:cNvPr id="35" name="Connecteur droit 823303"/>
              <p:cNvSpPr>
                <a:spLocks noChangeShapeType="1"/>
              </p:cNvSpPr>
              <p:nvPr/>
            </p:nvSpPr>
            <p:spPr bwMode="auto">
              <a:xfrm flipV="1">
                <a:off x="4976813" y="2962275"/>
                <a:ext cx="0" cy="317500"/>
              </a:xfrm>
              <a:prstGeom prst="line">
                <a:avLst/>
              </a:prstGeom>
              <a:noFill/>
              <a:ln w="25400" algn="ctr">
                <a:solidFill>
                  <a:srgbClr val="808080"/>
                </a:solidFill>
                <a:round/>
                <a:headEnd type="none" w="sm" len="sm"/>
                <a:tailEnd type="none" w="sm" len="sm"/>
              </a:ln>
            </p:spPr>
            <p:txBody>
              <a:bodyPr/>
              <a:lstStyle/>
              <a:p>
                <a:endParaRPr lang="fr-FR"/>
              </a:p>
            </p:txBody>
          </p:sp>
          <p:sp>
            <p:nvSpPr>
              <p:cNvPr id="36" name="Rectangle 35"/>
              <p:cNvSpPr>
                <a:spLocks noChangeArrowheads="1"/>
              </p:cNvSpPr>
              <p:nvPr/>
            </p:nvSpPr>
            <p:spPr bwMode="auto">
              <a:xfrm>
                <a:off x="4637088" y="2533650"/>
                <a:ext cx="709612" cy="457200"/>
              </a:xfrm>
              <a:prstGeom prst="rect">
                <a:avLst/>
              </a:prstGeom>
              <a:noFill/>
              <a:ln w="9525">
                <a:noFill/>
                <a:miter lim="800000"/>
                <a:headEnd/>
                <a:tailEnd/>
              </a:ln>
            </p:spPr>
            <p:txBody>
              <a:bodyPr wrap="none" lIns="92075" tIns="46037" rIns="92075" bIns="46037">
                <a:spAutoFit/>
              </a:bodyPr>
              <a:lstStyle/>
              <a:p>
                <a:pPr algn="ctr" eaLnBrk="1" hangingPunct="1"/>
                <a:r>
                  <a:rPr lang="en-US" sz="2400" b="1">
                    <a:solidFill>
                      <a:srgbClr val="336699"/>
                    </a:solidFill>
                  </a:rPr>
                  <a:t>URI</a:t>
                </a:r>
                <a:endParaRPr lang="fr-FR">
                  <a:solidFill>
                    <a:srgbClr val="000000"/>
                  </a:solidFill>
                </a:endParaRPr>
              </a:p>
            </p:txBody>
          </p:sp>
          <p:sp>
            <p:nvSpPr>
              <p:cNvPr id="37" name="ZoneTexte 823313"/>
              <p:cNvSpPr txBox="1">
                <a:spLocks noChangeArrowheads="1"/>
              </p:cNvSpPr>
              <p:nvPr/>
            </p:nvSpPr>
            <p:spPr bwMode="auto">
              <a:xfrm>
                <a:off x="3581400" y="2209800"/>
                <a:ext cx="3324225" cy="366713"/>
              </a:xfrm>
              <a:prstGeom prst="rect">
                <a:avLst/>
              </a:prstGeom>
              <a:noFill/>
              <a:ln w="9525">
                <a:noFill/>
                <a:miter lim="800000"/>
                <a:headEnd/>
                <a:tailEnd/>
              </a:ln>
            </p:spPr>
            <p:txBody>
              <a:bodyPr>
                <a:spAutoFit/>
              </a:bodyPr>
              <a:lstStyle/>
              <a:p>
                <a:pPr eaLnBrk="1" hangingPunct="1"/>
                <a:r>
                  <a:rPr lang="en-US" b="1" dirty="0">
                    <a:solidFill>
                      <a:srgbClr val="7F7F7F"/>
                    </a:solidFill>
                  </a:rPr>
                  <a:t>Uniform Resource Identifier</a:t>
                </a:r>
                <a:endParaRPr lang="fr-FR" dirty="0">
                  <a:solidFill>
                    <a:srgbClr val="7F7F7F"/>
                  </a:solidFill>
                </a:endParaRPr>
              </a:p>
            </p:txBody>
          </p:sp>
        </p:grpSp>
        <p:grpSp>
          <p:nvGrpSpPr>
            <p:cNvPr id="25" name="Group 24"/>
            <p:cNvGrpSpPr/>
            <p:nvPr/>
          </p:nvGrpSpPr>
          <p:grpSpPr>
            <a:xfrm>
              <a:off x="1973560" y="4114800"/>
              <a:ext cx="4038600" cy="1052513"/>
              <a:chOff x="1981200" y="4114800"/>
              <a:chExt cx="4038600" cy="1052513"/>
            </a:xfrm>
          </p:grpSpPr>
          <p:sp>
            <p:nvSpPr>
              <p:cNvPr id="39" name="Connecteur droit 24"/>
              <p:cNvSpPr>
                <a:spLocks noChangeShapeType="1"/>
              </p:cNvSpPr>
              <p:nvPr/>
            </p:nvSpPr>
            <p:spPr bwMode="auto">
              <a:xfrm flipV="1">
                <a:off x="4000500" y="4114800"/>
                <a:ext cx="0" cy="331788"/>
              </a:xfrm>
              <a:prstGeom prst="line">
                <a:avLst/>
              </a:prstGeom>
              <a:noFill/>
              <a:ln w="25400" algn="ctr">
                <a:solidFill>
                  <a:srgbClr val="808080"/>
                </a:solidFill>
                <a:round/>
                <a:headEnd type="none" w="sm" len="sm"/>
                <a:tailEnd type="none" w="sm" len="sm"/>
              </a:ln>
            </p:spPr>
            <p:txBody>
              <a:bodyPr/>
              <a:lstStyle/>
              <a:p>
                <a:endParaRPr lang="fr-FR"/>
              </a:p>
            </p:txBody>
          </p:sp>
          <p:sp>
            <p:nvSpPr>
              <p:cNvPr id="40" name="Rectangle 39"/>
              <p:cNvSpPr>
                <a:spLocks noChangeArrowheads="1"/>
              </p:cNvSpPr>
              <p:nvPr/>
            </p:nvSpPr>
            <p:spPr bwMode="auto">
              <a:xfrm>
                <a:off x="3594894" y="4419600"/>
                <a:ext cx="811213" cy="457200"/>
              </a:xfrm>
              <a:prstGeom prst="rect">
                <a:avLst/>
              </a:prstGeom>
              <a:noFill/>
              <a:ln w="9525">
                <a:noFill/>
                <a:miter lim="800000"/>
                <a:headEnd/>
                <a:tailEnd/>
              </a:ln>
            </p:spPr>
            <p:txBody>
              <a:bodyPr wrap="none" lIns="92075" tIns="46037" rIns="92075" bIns="46037">
                <a:spAutoFit/>
              </a:bodyPr>
              <a:lstStyle/>
              <a:p>
                <a:pPr algn="ctr" eaLnBrk="1" hangingPunct="1"/>
                <a:r>
                  <a:rPr lang="fr-FR" sz="2400" b="1">
                    <a:solidFill>
                      <a:srgbClr val="7030A0"/>
                    </a:solidFill>
                  </a:rPr>
                  <a:t>URL</a:t>
                </a:r>
                <a:endParaRPr lang="fr-FR">
                  <a:solidFill>
                    <a:srgbClr val="7030A0"/>
                  </a:solidFill>
                </a:endParaRPr>
              </a:p>
            </p:txBody>
          </p:sp>
          <p:sp>
            <p:nvSpPr>
              <p:cNvPr id="41" name="ZoneTexte 823313"/>
              <p:cNvSpPr txBox="1">
                <a:spLocks noChangeArrowheads="1"/>
              </p:cNvSpPr>
              <p:nvPr/>
            </p:nvSpPr>
            <p:spPr bwMode="auto">
              <a:xfrm>
                <a:off x="2338388" y="4800600"/>
                <a:ext cx="3324225" cy="366713"/>
              </a:xfrm>
              <a:prstGeom prst="rect">
                <a:avLst/>
              </a:prstGeom>
              <a:noFill/>
              <a:ln w="9525">
                <a:noFill/>
                <a:miter lim="800000"/>
                <a:headEnd/>
                <a:tailEnd/>
              </a:ln>
            </p:spPr>
            <p:txBody>
              <a:bodyPr>
                <a:spAutoFit/>
              </a:bodyPr>
              <a:lstStyle/>
              <a:p>
                <a:pPr algn="ctr" eaLnBrk="1" hangingPunct="1"/>
                <a:r>
                  <a:rPr lang="en-US" b="1" dirty="0">
                    <a:solidFill>
                      <a:srgbClr val="7F7F7F"/>
                    </a:solidFill>
                  </a:rPr>
                  <a:t>Uniform Resource Locator</a:t>
                </a:r>
                <a:endParaRPr lang="fr-FR" dirty="0">
                  <a:solidFill>
                    <a:srgbClr val="7F7F7F"/>
                  </a:solidFill>
                </a:endParaRPr>
              </a:p>
            </p:txBody>
          </p:sp>
          <p:sp>
            <p:nvSpPr>
              <p:cNvPr id="42" name="Connecteur droit 823302"/>
              <p:cNvSpPr>
                <a:spLocks noChangeShapeType="1"/>
              </p:cNvSpPr>
              <p:nvPr/>
            </p:nvSpPr>
            <p:spPr bwMode="auto">
              <a:xfrm>
                <a:off x="1981200" y="4114800"/>
                <a:ext cx="4038600" cy="0"/>
              </a:xfrm>
              <a:prstGeom prst="line">
                <a:avLst/>
              </a:prstGeom>
              <a:noFill/>
              <a:ln w="76200" algn="ctr">
                <a:solidFill>
                  <a:srgbClr val="808080"/>
                </a:solidFill>
                <a:round/>
                <a:headEnd type="none" w="sm" len="sm"/>
                <a:tailEnd type="none" w="sm" len="sm"/>
              </a:ln>
            </p:spPr>
            <p:txBody>
              <a:bodyPr/>
              <a:lstStyle/>
              <a:p>
                <a:endParaRPr lang="fr-FR"/>
              </a:p>
            </p:txBody>
          </p:sp>
        </p:grpSp>
        <p:grpSp>
          <p:nvGrpSpPr>
            <p:cNvPr id="30" name="Group 29"/>
            <p:cNvGrpSpPr/>
            <p:nvPr/>
          </p:nvGrpSpPr>
          <p:grpSpPr>
            <a:xfrm>
              <a:off x="5580112" y="4114800"/>
              <a:ext cx="2867025" cy="1052513"/>
              <a:chOff x="5638800" y="4114800"/>
              <a:chExt cx="2867025" cy="1052513"/>
            </a:xfrm>
          </p:grpSpPr>
          <p:sp>
            <p:nvSpPr>
              <p:cNvPr id="45" name="Connecteur droit 823306"/>
              <p:cNvSpPr>
                <a:spLocks noChangeShapeType="1"/>
              </p:cNvSpPr>
              <p:nvPr/>
            </p:nvSpPr>
            <p:spPr bwMode="auto">
              <a:xfrm flipV="1">
                <a:off x="7072312" y="4114800"/>
                <a:ext cx="0" cy="331788"/>
              </a:xfrm>
              <a:prstGeom prst="line">
                <a:avLst/>
              </a:prstGeom>
              <a:noFill/>
              <a:ln w="25400" algn="ctr">
                <a:solidFill>
                  <a:srgbClr val="808080"/>
                </a:solidFill>
                <a:round/>
                <a:headEnd type="none" w="sm" len="sm"/>
                <a:tailEnd type="none" w="sm" len="sm"/>
              </a:ln>
            </p:spPr>
            <p:txBody>
              <a:bodyPr/>
              <a:lstStyle/>
              <a:p>
                <a:endParaRPr lang="fr-FR"/>
              </a:p>
            </p:txBody>
          </p:sp>
          <p:sp>
            <p:nvSpPr>
              <p:cNvPr id="46" name="Rectangle 45"/>
              <p:cNvSpPr>
                <a:spLocks noChangeArrowheads="1"/>
              </p:cNvSpPr>
              <p:nvPr/>
            </p:nvSpPr>
            <p:spPr bwMode="auto">
              <a:xfrm>
                <a:off x="6650037" y="4419600"/>
                <a:ext cx="844550" cy="457200"/>
              </a:xfrm>
              <a:prstGeom prst="rect">
                <a:avLst/>
              </a:prstGeom>
              <a:noFill/>
              <a:ln w="9525">
                <a:noFill/>
                <a:miter lim="800000"/>
                <a:headEnd/>
                <a:tailEnd/>
              </a:ln>
            </p:spPr>
            <p:txBody>
              <a:bodyPr wrap="none" lIns="92075" tIns="46037" rIns="92075" bIns="46037">
                <a:spAutoFit/>
              </a:bodyPr>
              <a:lstStyle/>
              <a:p>
                <a:pPr algn="ctr" eaLnBrk="1" hangingPunct="1"/>
                <a:r>
                  <a:rPr lang="en-US" sz="2400" b="1">
                    <a:solidFill>
                      <a:srgbClr val="479B8F"/>
                    </a:solidFill>
                  </a:rPr>
                  <a:t>URN</a:t>
                </a:r>
                <a:endParaRPr lang="fr-FR">
                  <a:solidFill>
                    <a:srgbClr val="000000"/>
                  </a:solidFill>
                </a:endParaRPr>
              </a:p>
            </p:txBody>
          </p:sp>
          <p:sp>
            <p:nvSpPr>
              <p:cNvPr id="47" name="ZoneTexte 823313"/>
              <p:cNvSpPr txBox="1">
                <a:spLocks noChangeArrowheads="1"/>
              </p:cNvSpPr>
              <p:nvPr/>
            </p:nvSpPr>
            <p:spPr bwMode="auto">
              <a:xfrm>
                <a:off x="5638800" y="4800600"/>
                <a:ext cx="2867025" cy="366713"/>
              </a:xfrm>
              <a:prstGeom prst="rect">
                <a:avLst/>
              </a:prstGeom>
              <a:noFill/>
              <a:ln w="9525">
                <a:noFill/>
                <a:miter lim="800000"/>
                <a:headEnd/>
                <a:tailEnd/>
              </a:ln>
            </p:spPr>
            <p:txBody>
              <a:bodyPr>
                <a:spAutoFit/>
              </a:bodyPr>
              <a:lstStyle/>
              <a:p>
                <a:pPr eaLnBrk="1" hangingPunct="1"/>
                <a:r>
                  <a:rPr lang="en-US" b="1" dirty="0">
                    <a:solidFill>
                      <a:srgbClr val="7F7F7F"/>
                    </a:solidFill>
                  </a:rPr>
                  <a:t>Uniform Resource Name</a:t>
                </a:r>
                <a:endParaRPr lang="fr-FR" dirty="0">
                  <a:solidFill>
                    <a:srgbClr val="7F7F7F"/>
                  </a:solidFill>
                </a:endParaRPr>
              </a:p>
            </p:txBody>
          </p:sp>
          <p:sp>
            <p:nvSpPr>
              <p:cNvPr id="48" name="Connecteur droit 823302"/>
              <p:cNvSpPr>
                <a:spLocks noChangeShapeType="1"/>
              </p:cNvSpPr>
              <p:nvPr/>
            </p:nvSpPr>
            <p:spPr bwMode="auto">
              <a:xfrm>
                <a:off x="6196012" y="4114800"/>
                <a:ext cx="1752600" cy="0"/>
              </a:xfrm>
              <a:prstGeom prst="line">
                <a:avLst/>
              </a:prstGeom>
              <a:noFill/>
              <a:ln w="76200" algn="ctr">
                <a:solidFill>
                  <a:srgbClr val="808080"/>
                </a:solidFill>
                <a:round/>
                <a:headEnd type="none" w="sm" len="sm"/>
                <a:tailEnd type="none" w="sm" len="sm"/>
              </a:ln>
            </p:spPr>
            <p:txBody>
              <a:bodyPr/>
              <a:lstStyle/>
              <a:p>
                <a:endParaRPr lang="fr-FR"/>
              </a:p>
            </p:txBody>
          </p:sp>
        </p:grpSp>
        <p:sp>
          <p:nvSpPr>
            <p:cNvPr id="50" name="Rectangle 49"/>
            <p:cNvSpPr>
              <a:spLocks noChangeArrowheads="1"/>
            </p:cNvSpPr>
            <p:nvPr/>
          </p:nvSpPr>
          <p:spPr bwMode="auto">
            <a:xfrm>
              <a:off x="1905000" y="3443288"/>
              <a:ext cx="6172200" cy="519112"/>
            </a:xfrm>
            <a:prstGeom prst="rect">
              <a:avLst/>
            </a:prstGeom>
            <a:noFill/>
            <a:ln w="9525">
              <a:noFill/>
              <a:miter lim="800000"/>
              <a:headEnd/>
              <a:tailEnd/>
            </a:ln>
          </p:spPr>
          <p:txBody>
            <a:bodyPr lIns="92075" tIns="46037" rIns="92075" bIns="46037">
              <a:spAutoFit/>
            </a:bodyPr>
            <a:lstStyle/>
            <a:p>
              <a:pPr eaLnBrk="1" hangingPunct="1"/>
              <a:r>
                <a:rPr lang="fr-FR" sz="2800" b="1" dirty="0">
                  <a:solidFill>
                    <a:srgbClr val="7030A0"/>
                  </a:solidFill>
                </a:rPr>
                <a:t>http://</a:t>
              </a:r>
              <a:r>
                <a:rPr lang="fr-FR" sz="2800" b="1" dirty="0" err="1">
                  <a:solidFill>
                    <a:srgbClr val="7030A0"/>
                  </a:solidFill>
                </a:rPr>
                <a:t>www.webdev.com</a:t>
              </a:r>
              <a:r>
                <a:rPr lang="fr-FR" sz="2800" b="1" dirty="0">
                  <a:solidFill>
                    <a:srgbClr val="7030A0"/>
                  </a:solidFill>
                </a:rPr>
                <a:t>/</a:t>
              </a:r>
              <a:r>
                <a:rPr lang="fr-FR" sz="2800" b="1" dirty="0" err="1">
                  <a:solidFill>
                    <a:srgbClr val="479B8F"/>
                  </a:solidFill>
                </a:rPr>
                <a:t>index.html</a:t>
              </a:r>
              <a:endParaRPr lang="fr-FR" sz="2800" dirty="0">
                <a:solidFill>
                  <a:srgbClr val="000000"/>
                </a:solidFill>
              </a:endParaRPr>
            </a:p>
          </p:txBody>
        </p:sp>
      </p:grpSp>
    </p:spTree>
    <p:extLst>
      <p:ext uri="{BB962C8B-B14F-4D97-AF65-F5344CB8AC3E}">
        <p14:creationId xmlns:p14="http://schemas.microsoft.com/office/powerpoint/2010/main" val="261204847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HTML: The Web </a:t>
            </a:r>
            <a:r>
              <a:rPr lang="fr-FR" dirty="0" err="1" smtClean="0">
                <a:ea typeface="ＭＳ Ｐゴシック" pitchFamily="34" charset="-128"/>
              </a:rPr>
              <a:t>language</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defTabSz="914400" eaLnBrk="1" hangingPunct="1"/>
            <a:r>
              <a:rPr lang="en-US" b="1" dirty="0" err="1"/>
              <a:t>H</a:t>
            </a:r>
            <a:r>
              <a:rPr lang="en-US" dirty="0" err="1"/>
              <a:t>yper</a:t>
            </a:r>
            <a:r>
              <a:rPr lang="en-US" b="1" dirty="0" err="1"/>
              <a:t>T</a:t>
            </a:r>
            <a:r>
              <a:rPr lang="en-US" dirty="0" err="1"/>
              <a:t>ext</a:t>
            </a:r>
            <a:r>
              <a:rPr lang="en-US" dirty="0"/>
              <a:t> </a:t>
            </a:r>
            <a:r>
              <a:rPr lang="en-US" b="1" dirty="0"/>
              <a:t>M</a:t>
            </a:r>
            <a:r>
              <a:rPr lang="en-US" dirty="0"/>
              <a:t>arkup </a:t>
            </a:r>
            <a:r>
              <a:rPr lang="en-US" b="1" dirty="0"/>
              <a:t>L</a:t>
            </a:r>
            <a:r>
              <a:rPr lang="en-US" dirty="0"/>
              <a:t>anguage</a:t>
            </a:r>
            <a:endParaRPr lang="fr-FR" dirty="0"/>
          </a:p>
          <a:p>
            <a:pPr defTabSz="914400" eaLnBrk="1" hangingPunct="1"/>
            <a:r>
              <a:rPr lang="en-US" dirty="0" smtClean="0"/>
              <a:t>Used to </a:t>
            </a:r>
            <a:r>
              <a:rPr lang="en-US" dirty="0"/>
              <a:t>format a document</a:t>
            </a:r>
          </a:p>
          <a:p>
            <a:pPr defTabSz="914400" eaLnBrk="1" hangingPunct="1"/>
            <a:r>
              <a:rPr lang="en-US" dirty="0"/>
              <a:t>Descriptive language</a:t>
            </a:r>
          </a:p>
          <a:p>
            <a:pPr defTabSz="914400" eaLnBrk="1" hangingPunct="1"/>
            <a:r>
              <a:rPr lang="en-US" dirty="0"/>
              <a:t>Hypertext concept</a:t>
            </a:r>
          </a:p>
          <a:p>
            <a:pPr lvl="1" defTabSz="914400" eaLnBrk="1" hangingPunct="1"/>
            <a:r>
              <a:rPr lang="en-US" dirty="0"/>
              <a:t>Easy to use</a:t>
            </a:r>
          </a:p>
          <a:p>
            <a:pPr lvl="1" defTabSz="914400" eaLnBrk="1" hangingPunct="1"/>
            <a:r>
              <a:rPr lang="en-US" dirty="0"/>
              <a:t>Light Format</a:t>
            </a:r>
          </a:p>
          <a:p>
            <a:pPr defTabSz="914400" eaLnBrk="1" hangingPunct="1"/>
            <a:r>
              <a:rPr lang="en-US" dirty="0"/>
              <a:t>Current version : </a:t>
            </a:r>
            <a:r>
              <a:rPr lang="en-US" dirty="0" smtClean="0"/>
              <a:t>HTML5</a:t>
            </a:r>
            <a:endParaRPr lang="en-US" dirty="0"/>
          </a:p>
          <a:p>
            <a:pPr lvl="1" defTabSz="914400" eaLnBrk="1" hangingPunct="1"/>
            <a:r>
              <a:rPr lang="en-US" dirty="0"/>
              <a:t>Draft: </a:t>
            </a:r>
            <a:r>
              <a:rPr lang="en-US" dirty="0" smtClean="0"/>
              <a:t>HTML5.1</a:t>
            </a:r>
            <a:endParaRPr lang="en-US" dirty="0"/>
          </a:p>
          <a:p>
            <a:pPr defTabSz="914400" eaLnBrk="1" hangingPunct="1"/>
            <a:endParaRPr lang="en-US"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Internet </a:t>
            </a:r>
            <a:r>
              <a:rPr lang="fr-FR" dirty="0" err="1" smtClean="0">
                <a:ea typeface="ＭＳ Ｐゴシック" pitchFamily="34" charset="-128"/>
              </a:rPr>
              <a:t>presentation</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24" name="Rectangle 22533"/>
          <p:cNvPicPr>
            <a:picLocks noChangeAspect="1" noChangeArrowheads="1"/>
          </p:cNvPicPr>
          <p:nvPr/>
        </p:nvPicPr>
        <p:blipFill>
          <a:blip r:embed="rId4" cstate="print"/>
          <a:srcRect/>
          <a:stretch>
            <a:fillRect/>
          </a:stretch>
        </p:blipFill>
        <p:spPr bwMode="auto">
          <a:xfrm>
            <a:off x="6431835" y="1273324"/>
            <a:ext cx="2460645" cy="3783905"/>
          </a:xfrm>
          <a:prstGeom prst="rect">
            <a:avLst/>
          </a:prstGeom>
          <a:noFill/>
          <a:ln w="9525">
            <a:noFill/>
            <a:miter lim="800000"/>
            <a:headEnd/>
            <a:tailEnd/>
          </a:ln>
        </p:spPr>
      </p:pic>
    </p:spTree>
    <p:extLst>
      <p:ext uri="{BB962C8B-B14F-4D97-AF65-F5344CB8AC3E}">
        <p14:creationId xmlns:p14="http://schemas.microsoft.com/office/powerpoint/2010/main" val="412583153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0FA2586BB8D1A47AC8A6E376E8FC634" ma:contentTypeVersion="3" ma:contentTypeDescription="Crée un document." ma:contentTypeScope="" ma:versionID="15b4596d933c5c329665a3b7f8ddc69e">
  <xsd:schema xmlns:xsd="http://www.w3.org/2001/XMLSchema" xmlns:xs="http://www.w3.org/2001/XMLSchema" xmlns:p="http://schemas.microsoft.com/office/2006/metadata/properties" xmlns:ns2="cac1e2cd-caea-4862-842c-e8cbcf68099c" targetNamespace="http://schemas.microsoft.com/office/2006/metadata/properties" ma:root="true" ma:fieldsID="36c4a443992d277df22de6cb712424a7"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cac1e2cd-caea-4862-842c-e8cbcf68099c">
      <UserInfo>
        <DisplayName/>
        <AccountId xsi:nil="true"/>
        <AccountType/>
      </UserInfo>
    </SharedWithUsers>
  </documentManagement>
</p:properties>
</file>

<file path=customXml/itemProps1.xml><?xml version="1.0" encoding="utf-8"?>
<ds:datastoreItem xmlns:ds="http://schemas.openxmlformats.org/officeDocument/2006/customXml" ds:itemID="{F339B7B1-FC0D-44C9-B9A7-DD2DA246776A}"/>
</file>

<file path=customXml/itemProps2.xml><?xml version="1.0" encoding="utf-8"?>
<ds:datastoreItem xmlns:ds="http://schemas.openxmlformats.org/officeDocument/2006/customXml" ds:itemID="{DFFE0657-038F-43BF-8D17-CA8E35201A5E}"/>
</file>

<file path=customXml/itemProps3.xml><?xml version="1.0" encoding="utf-8"?>
<ds:datastoreItem xmlns:ds="http://schemas.openxmlformats.org/officeDocument/2006/customXml" ds:itemID="{EC2544B2-E79E-4504-BC70-B14A888B732F}"/>
</file>

<file path=docProps/app.xml><?xml version="1.0" encoding="utf-8"?>
<Properties xmlns="http://schemas.openxmlformats.org/officeDocument/2006/extended-properties" xmlns:vt="http://schemas.openxmlformats.org/officeDocument/2006/docPropsVTypes">
  <Template>SUPINFOTheme.thmx</Template>
  <TotalTime>0</TotalTime>
  <Words>1562</Words>
  <Application>Microsoft Macintosh PowerPoint</Application>
  <PresentationFormat>On-screen Show (16:10)</PresentationFormat>
  <Paragraphs>348</Paragraphs>
  <Slides>31</Slides>
  <Notes>20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SUPINFOTheme</vt:lpstr>
      <vt:lpstr>PowerPoint Presentation</vt:lpstr>
      <vt:lpstr>Course objectives</vt:lpstr>
      <vt:lpstr>Course plan</vt:lpstr>
      <vt:lpstr>Internet Presentation</vt:lpstr>
      <vt:lpstr>Internet</vt:lpstr>
      <vt:lpstr>World Wide Web</vt:lpstr>
      <vt:lpstr>Uniform Resource Identifier</vt:lpstr>
      <vt:lpstr>Uniform Resource Identifier</vt:lpstr>
      <vt:lpstr>HTML: The Web language</vt:lpstr>
      <vt:lpstr>History</vt:lpstr>
      <vt:lpstr>History</vt:lpstr>
      <vt:lpstr>Internet Host Count</vt:lpstr>
      <vt:lpstr>Questions ?</vt:lpstr>
      <vt:lpstr>Client - Server</vt:lpstr>
      <vt:lpstr>The HTTP protocol</vt:lpstr>
      <vt:lpstr>The HTTP protocol</vt:lpstr>
      <vt:lpstr>HTTP request message</vt:lpstr>
      <vt:lpstr>HTTP request message</vt:lpstr>
      <vt:lpstr>HTTP request methods</vt:lpstr>
      <vt:lpstr>The Web Server</vt:lpstr>
      <vt:lpstr>Browsers</vt:lpstr>
      <vt:lpstr>Browsers</vt:lpstr>
      <vt:lpstr>Browser use chart</vt:lpstr>
      <vt:lpstr>Questions ?</vt:lpstr>
      <vt:lpstr>Exercices (1/2)</vt:lpstr>
      <vt:lpstr>Exercices (2/2)</vt:lpstr>
      <vt:lpstr>The W3C</vt:lpstr>
      <vt:lpstr>What is the W3C?</vt:lpstr>
      <vt:lpstr>Purpose of the W3C</vt:lpstr>
      <vt:lpstr>Questions ?</vt:lpstr>
      <vt:lpstr>The end</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2014-10-02T14:42:08Z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0x01010090FA2586BB8D1A47AC8A6E376E8FC634</vt:lpwstr>
  </property>
</Properties>
</file>