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4.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83.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37.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39.xml" ContentType="application/vnd.openxmlformats-officedocument.presentationml.notesSlide+xml"/>
  <Override PartName="/ppt/notesSlides/notesSlide50.xml" ContentType="application/vnd.openxmlformats-officedocument.presentationml.notesSlide+xml"/>
  <Override PartName="/ppt/notesSlides/notesSlide4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51.xml" ContentType="application/vnd.openxmlformats-officedocument.presentationml.notesSlide+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24"/>
  </p:notesMasterIdLst>
  <p:handoutMasterIdLst>
    <p:handoutMasterId r:id="rId125"/>
  </p:handoutMasterIdLst>
  <p:sldIdLst>
    <p:sldId id="444" r:id="rId2"/>
    <p:sldId id="456" r:id="rId3"/>
    <p:sldId id="457" r:id="rId4"/>
    <p:sldId id="453" r:id="rId5"/>
    <p:sldId id="675" r:id="rId6"/>
    <p:sldId id="676" r:id="rId7"/>
    <p:sldId id="677" r:id="rId8"/>
    <p:sldId id="678" r:id="rId9"/>
    <p:sldId id="679" r:id="rId10"/>
    <p:sldId id="680" r:id="rId11"/>
    <p:sldId id="451" r:id="rId12"/>
    <p:sldId id="530" r:id="rId13"/>
    <p:sldId id="531" r:id="rId14"/>
    <p:sldId id="532" r:id="rId15"/>
    <p:sldId id="533" r:id="rId16"/>
    <p:sldId id="534" r:id="rId17"/>
    <p:sldId id="535" r:id="rId18"/>
    <p:sldId id="536" r:id="rId19"/>
    <p:sldId id="537" r:id="rId20"/>
    <p:sldId id="673" r:id="rId21"/>
    <p:sldId id="674" r:id="rId22"/>
    <p:sldId id="681" r:id="rId23"/>
    <p:sldId id="540" r:id="rId24"/>
    <p:sldId id="541" r:id="rId25"/>
    <p:sldId id="542" r:id="rId26"/>
    <p:sldId id="544" r:id="rId27"/>
    <p:sldId id="545" r:id="rId28"/>
    <p:sldId id="546" r:id="rId29"/>
    <p:sldId id="547"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574" r:id="rId52"/>
    <p:sldId id="572" r:id="rId53"/>
    <p:sldId id="575" r:id="rId54"/>
    <p:sldId id="573" r:id="rId55"/>
    <p:sldId id="576" r:id="rId56"/>
    <p:sldId id="577" r:id="rId57"/>
    <p:sldId id="580" r:id="rId58"/>
    <p:sldId id="581" r:id="rId59"/>
    <p:sldId id="664" r:id="rId60"/>
    <p:sldId id="665" r:id="rId61"/>
    <p:sldId id="666" r:id="rId62"/>
    <p:sldId id="667" r:id="rId63"/>
    <p:sldId id="668" r:id="rId64"/>
    <p:sldId id="669" r:id="rId65"/>
    <p:sldId id="670" r:id="rId66"/>
    <p:sldId id="671" r:id="rId67"/>
    <p:sldId id="672" r:id="rId68"/>
    <p:sldId id="583" r:id="rId69"/>
    <p:sldId id="584" r:id="rId70"/>
    <p:sldId id="585" r:id="rId71"/>
    <p:sldId id="586" r:id="rId72"/>
    <p:sldId id="587" r:id="rId73"/>
    <p:sldId id="588" r:id="rId74"/>
    <p:sldId id="589" r:id="rId75"/>
    <p:sldId id="590" r:id="rId76"/>
    <p:sldId id="591" r:id="rId77"/>
    <p:sldId id="592" r:id="rId78"/>
    <p:sldId id="597" r:id="rId79"/>
    <p:sldId id="599" r:id="rId80"/>
    <p:sldId id="600" r:id="rId81"/>
    <p:sldId id="601" r:id="rId82"/>
    <p:sldId id="602" r:id="rId83"/>
    <p:sldId id="603" r:id="rId84"/>
    <p:sldId id="604" r:id="rId85"/>
    <p:sldId id="605" r:id="rId86"/>
    <p:sldId id="606" r:id="rId87"/>
    <p:sldId id="663" r:id="rId88"/>
    <p:sldId id="607" r:id="rId89"/>
    <p:sldId id="608" r:id="rId90"/>
    <p:sldId id="609" r:id="rId91"/>
    <p:sldId id="610" r:id="rId92"/>
    <p:sldId id="611" r:id="rId93"/>
    <p:sldId id="612" r:id="rId94"/>
    <p:sldId id="613" r:id="rId95"/>
    <p:sldId id="614" r:id="rId96"/>
    <p:sldId id="615" r:id="rId97"/>
    <p:sldId id="616" r:id="rId98"/>
    <p:sldId id="617" r:id="rId99"/>
    <p:sldId id="618" r:id="rId100"/>
    <p:sldId id="619" r:id="rId101"/>
    <p:sldId id="620" r:id="rId102"/>
    <p:sldId id="621" r:id="rId103"/>
    <p:sldId id="622" r:id="rId104"/>
    <p:sldId id="623" r:id="rId105"/>
    <p:sldId id="625" r:id="rId106"/>
    <p:sldId id="626" r:id="rId107"/>
    <p:sldId id="627" r:id="rId108"/>
    <p:sldId id="628" r:id="rId109"/>
    <p:sldId id="652" r:id="rId110"/>
    <p:sldId id="653" r:id="rId111"/>
    <p:sldId id="654" r:id="rId112"/>
    <p:sldId id="655" r:id="rId113"/>
    <p:sldId id="656" r:id="rId114"/>
    <p:sldId id="657" r:id="rId115"/>
    <p:sldId id="658" r:id="rId116"/>
    <p:sldId id="659" r:id="rId117"/>
    <p:sldId id="660" r:id="rId118"/>
    <p:sldId id="661" r:id="rId119"/>
    <p:sldId id="662" r:id="rId120"/>
    <p:sldId id="641" r:id="rId121"/>
    <p:sldId id="642" r:id="rId122"/>
    <p:sldId id="522" r:id="rId12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B240"/>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3" autoAdjust="0"/>
  </p:normalViewPr>
  <p:slideViewPr>
    <p:cSldViewPr>
      <p:cViewPr varScale="1">
        <p:scale>
          <a:sx n="94" d="100"/>
          <a:sy n="94" d="100"/>
        </p:scale>
        <p:origin x="884" y="4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ustomXml" Target="../customXml/item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ustomXml" Target="../customXml/item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1/15/2016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1/15/2016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s.google.com/chrome-developer-tools/docs/authoring-development-workflow?hl=en#save-a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lipsum.co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eveloper.mozilla.org/en-US/docs/HTML/Supported_media_formats"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eveloper.mozilla.org/en-US/docs/HTML/Supported_media_formats" TargetMode="External"/><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80059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a:t>
            </a:r>
            <a:r>
              <a:rPr lang="fr-FR" baseline="0" dirty="0" smtClean="0"/>
              <a:t> </a:t>
            </a:r>
            <a:r>
              <a:rPr lang="fr-FR" baseline="0" dirty="0" err="1" smtClean="0"/>
              <a:t>can</a:t>
            </a:r>
            <a:r>
              <a:rPr lang="fr-FR" baseline="0" dirty="0" smtClean="0"/>
              <a:t> </a:t>
            </a:r>
            <a:r>
              <a:rPr lang="fr-FR" baseline="0" dirty="0" err="1" smtClean="0"/>
              <a:t>save</a:t>
            </a:r>
            <a:r>
              <a:rPr lang="fr-FR" baseline="0" dirty="0" smtClean="0"/>
              <a:t> modifications </a:t>
            </a:r>
            <a:r>
              <a:rPr lang="fr-FR" baseline="0" dirty="0" err="1" smtClean="0"/>
              <a:t>done</a:t>
            </a:r>
            <a:r>
              <a:rPr lang="fr-FR" baseline="0" dirty="0" smtClean="0"/>
              <a:t> on </a:t>
            </a:r>
            <a:r>
              <a:rPr lang="fr-FR" baseline="0" dirty="0" err="1" smtClean="0"/>
              <a:t>your</a:t>
            </a:r>
            <a:r>
              <a:rPr lang="fr-FR" baseline="0" dirty="0" smtClean="0"/>
              <a:t> files </a:t>
            </a:r>
            <a:r>
              <a:rPr lang="fr-FR" baseline="0" dirty="0" err="1" smtClean="0"/>
              <a:t>with</a:t>
            </a:r>
            <a:r>
              <a:rPr lang="fr-FR" baseline="0" dirty="0" smtClean="0"/>
              <a:t> Chrome. For more : </a:t>
            </a:r>
            <a:r>
              <a:rPr lang="en-US" dirty="0" smtClean="0">
                <a:hlinkClick r:id="rId3"/>
              </a:rPr>
              <a:t>https://developers.google.com/chrome-developer-tools/docs/authoring-development-workflow?hl=en#save-as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141157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Before HTML5, </a:t>
            </a:r>
            <a:r>
              <a:rPr lang="en-US" dirty="0" err="1" smtClean="0"/>
              <a:t>Doctype</a:t>
            </a:r>
            <a:r>
              <a:rPr lang="en-US" baseline="0" dirty="0" smtClean="0"/>
              <a:t> was very complex.</a:t>
            </a:r>
          </a:p>
          <a:p>
            <a:r>
              <a:rPr lang="en-US" baseline="0" dirty="0" err="1" smtClean="0"/>
              <a:t>Doctypes</a:t>
            </a:r>
            <a:r>
              <a:rPr lang="en-US" baseline="0" dirty="0" smtClean="0"/>
              <a:t> examples: http://www.w3.org/QA/2002/04/valid-</a:t>
            </a:r>
            <a:r>
              <a:rPr lang="en-US" baseline="0" dirty="0" err="1" smtClean="0"/>
              <a:t>dtd</a:t>
            </a:r>
            <a:r>
              <a:rPr lang="en-US" baseline="0" dirty="0" smtClean="0"/>
              <a:t>-</a:t>
            </a:r>
            <a:r>
              <a:rPr lang="en-US" baseline="0" dirty="0" err="1" smtClean="0"/>
              <a:t>list.html</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87956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Please</a:t>
            </a:r>
            <a:r>
              <a:rPr lang="fr-FR" dirty="0" smtClean="0"/>
              <a:t> note </a:t>
            </a:r>
            <a:r>
              <a:rPr lang="fr-FR" dirty="0" err="1" smtClean="0"/>
              <a:t>that</a:t>
            </a:r>
            <a:r>
              <a:rPr lang="fr-FR" baseline="0" dirty="0" smtClean="0"/>
              <a:t> &lt;</a:t>
            </a:r>
            <a:r>
              <a:rPr lang="fr-FR" baseline="0" dirty="0" err="1" smtClean="0"/>
              <a:t>br</a:t>
            </a:r>
            <a:r>
              <a:rPr lang="fr-FR" baseline="0" dirty="0" smtClean="0"/>
              <a:t>/&gt; </a:t>
            </a:r>
            <a:r>
              <a:rPr lang="fr-FR" baseline="0" dirty="0" err="1" smtClean="0"/>
              <a:t>should</a:t>
            </a:r>
            <a:r>
              <a:rPr lang="fr-FR" baseline="0" dirty="0" smtClean="0"/>
              <a:t> </a:t>
            </a:r>
            <a:r>
              <a:rPr lang="fr-FR" baseline="0" dirty="0" err="1" smtClean="0"/>
              <a:t>only</a:t>
            </a:r>
            <a:r>
              <a:rPr lang="fr-FR" baseline="0" dirty="0" smtClean="0"/>
              <a:t> </a:t>
            </a:r>
            <a:r>
              <a:rPr lang="fr-FR" baseline="0" dirty="0" err="1" smtClean="0"/>
              <a:t>be</a:t>
            </a:r>
            <a:r>
              <a:rPr lang="fr-FR" baseline="0" dirty="0" smtClean="0"/>
              <a:t> </a:t>
            </a:r>
            <a:r>
              <a:rPr lang="fr-FR" baseline="0" dirty="0" err="1" smtClean="0"/>
              <a:t>used</a:t>
            </a:r>
            <a:r>
              <a:rPr lang="fr-FR" baseline="0" dirty="0" smtClean="0"/>
              <a:t> in </a:t>
            </a:r>
            <a:r>
              <a:rPr lang="fr-FR" baseline="0" dirty="0" err="1" smtClean="0"/>
              <a:t>phrasing</a:t>
            </a:r>
            <a:r>
              <a:rPr lang="fr-FR" baseline="0" dirty="0" smtClean="0"/>
              <a:t> content tags : &lt;p&gt;, &lt;</a:t>
            </a:r>
            <a:r>
              <a:rPr lang="fr-FR" baseline="0" dirty="0" err="1" smtClean="0"/>
              <a:t>span</a:t>
            </a:r>
            <a:r>
              <a:rPr lang="fr-FR" baseline="0" dirty="0" smtClean="0"/>
              <a:t>&gt;, &lt;</a:t>
            </a:r>
            <a:r>
              <a:rPr lang="fr-FR" baseline="0" dirty="0" err="1" smtClean="0"/>
              <a:t>abbr</a:t>
            </a:r>
            <a:r>
              <a:rPr lang="fr-FR" baseline="0" dirty="0" smtClean="0"/>
              <a:t>&gt;, &lt;</a:t>
            </a:r>
            <a:r>
              <a:rPr lang="fr-FR" baseline="0" dirty="0" err="1" smtClean="0"/>
              <a:t>em</a:t>
            </a:r>
            <a:r>
              <a:rPr lang="fr-FR" baseline="0" dirty="0" smtClean="0"/>
              <a:t>&gt;, &lt;</a:t>
            </a:r>
            <a:r>
              <a:rPr lang="fr-FR" baseline="0" dirty="0" err="1" smtClean="0"/>
              <a:t>strong</a:t>
            </a:r>
            <a:r>
              <a:rPr lang="fr-FR" baseline="0" dirty="0" smtClean="0"/>
              <a:t>&gt;, …</a:t>
            </a:r>
          </a:p>
          <a:p>
            <a:r>
              <a:rPr lang="en-US" dirty="0" smtClean="0"/>
              <a:t>http://dev.w3.org/html5/html-author/#phrasing-content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757057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93769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 Some are written in XML</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3056623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863049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3087489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3384141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Generate</a:t>
            </a:r>
            <a:r>
              <a:rPr lang="fr-FR" baseline="0" dirty="0" smtClean="0"/>
              <a:t> </a:t>
            </a:r>
            <a:r>
              <a:rPr lang="fr-FR" baseline="0" dirty="0" err="1" smtClean="0"/>
              <a:t>dummy</a:t>
            </a:r>
            <a:r>
              <a:rPr lang="fr-FR" baseline="0" dirty="0" smtClean="0"/>
              <a:t> </a:t>
            </a:r>
            <a:r>
              <a:rPr lang="fr-FR" baseline="0" dirty="0" err="1" smtClean="0"/>
              <a:t>text</a:t>
            </a:r>
            <a:r>
              <a:rPr lang="fr-FR" baseline="0" dirty="0" smtClean="0"/>
              <a:t> : </a:t>
            </a:r>
            <a:r>
              <a:rPr lang="en-US" dirty="0" smtClean="0">
                <a:hlinkClick r:id="rId3"/>
              </a:rPr>
              <a:t>http://lipsum.com/</a:t>
            </a:r>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50085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Don’t</a:t>
            </a:r>
            <a:r>
              <a:rPr lang="fr-FR" dirty="0" smtClean="0"/>
              <a:t> use tables to </a:t>
            </a:r>
            <a:r>
              <a:rPr lang="fr-FR" dirty="0" err="1" smtClean="0"/>
              <a:t>create</a:t>
            </a:r>
            <a:r>
              <a:rPr lang="fr-FR" dirty="0" smtClean="0"/>
              <a:t> </a:t>
            </a:r>
            <a:r>
              <a:rPr lang="fr-FR" dirty="0" err="1" smtClean="0"/>
              <a:t>Layout</a:t>
            </a:r>
            <a:r>
              <a:rPr lang="fr-FR" dirty="0" smtClean="0"/>
              <a:t> !!!</a:t>
            </a:r>
          </a:p>
          <a:p>
            <a:r>
              <a:rPr lang="fr-FR" dirty="0" smtClean="0"/>
              <a:t>http://</a:t>
            </a:r>
            <a:r>
              <a:rPr lang="fr-FR" dirty="0" err="1" smtClean="0"/>
              <a:t>www.cybercodeur.net</a:t>
            </a:r>
            <a:r>
              <a:rPr lang="fr-FR" dirty="0" smtClean="0"/>
              <a:t>/weblog/</a:t>
            </a:r>
            <a:r>
              <a:rPr lang="fr-FR" dirty="0" err="1" smtClean="0"/>
              <a:t>presentations</a:t>
            </a:r>
            <a:r>
              <a:rPr lang="fr-FR" dirty="0" smtClean="0"/>
              <a:t>/</a:t>
            </a:r>
            <a:r>
              <a:rPr lang="fr-FR" dirty="0" err="1" smtClean="0"/>
              <a:t>seybold</a:t>
            </a:r>
            <a:r>
              <a:rPr lang="fr-FR" dirty="0" smtClean="0"/>
              <a:t>/</a:t>
            </a:r>
          </a:p>
          <a:p>
            <a:endParaRPr lang="fr-FR" dirty="0" smtClean="0"/>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Please</a:t>
            </a:r>
            <a:r>
              <a:rPr lang="fr-FR" dirty="0" smtClean="0"/>
              <a:t> </a:t>
            </a:r>
            <a:r>
              <a:rPr lang="fr-FR" dirty="0" err="1" smtClean="0"/>
              <a:t>take</a:t>
            </a:r>
            <a:r>
              <a:rPr lang="fr-FR" dirty="0" smtClean="0"/>
              <a:t> </a:t>
            </a:r>
            <a:r>
              <a:rPr lang="fr-FR" dirty="0" err="1" smtClean="0"/>
              <a:t>ten</a:t>
            </a:r>
            <a:r>
              <a:rPr lang="fr-FR" dirty="0" smtClean="0"/>
              <a:t> seconds to </a:t>
            </a:r>
            <a:r>
              <a:rPr lang="fr-FR" dirty="0" err="1" smtClean="0"/>
              <a:t>understand</a:t>
            </a:r>
            <a:r>
              <a:rPr lang="fr-FR" baseline="0" dirty="0" smtClean="0"/>
              <a:t> the border </a:t>
            </a:r>
            <a:r>
              <a:rPr lang="fr-FR" baseline="0" dirty="0" err="1" smtClean="0"/>
              <a:t>attribute</a:t>
            </a:r>
            <a:r>
              <a:rPr lang="fr-FR" baseline="0" dirty="0" smtClean="0"/>
              <a:t>.</a:t>
            </a:r>
          </a:p>
          <a:p>
            <a:r>
              <a:rPr lang="fr-FR" baseline="0" dirty="0" smtClean="0"/>
              <a:t>You </a:t>
            </a:r>
            <a:r>
              <a:rPr lang="fr-FR" baseline="0" dirty="0" err="1" smtClean="0"/>
              <a:t>can</a:t>
            </a:r>
            <a:r>
              <a:rPr lang="fr-FR" baseline="0" dirty="0" smtClean="0"/>
              <a:t> test </a:t>
            </a:r>
            <a:r>
              <a:rPr lang="fr-FR" baseline="0" dirty="0" err="1" smtClean="0"/>
              <a:t>with</a:t>
            </a:r>
            <a:r>
              <a:rPr lang="fr-FR" baseline="0" dirty="0" smtClean="0"/>
              <a:t> and </a:t>
            </a:r>
            <a:r>
              <a:rPr lang="fr-FR" baseline="0" dirty="0" err="1" smtClean="0"/>
              <a:t>without</a:t>
            </a:r>
            <a:r>
              <a:rPr lang="fr-FR" baseline="0" dirty="0" smtClean="0"/>
              <a:t> </a:t>
            </a:r>
            <a:r>
              <a:rPr lang="fr-FR" baseline="0" dirty="0" err="1" smtClean="0"/>
              <a:t>it</a:t>
            </a:r>
            <a:r>
              <a:rPr lang="fr-FR" baseline="0" dirty="0" smtClean="0"/>
              <a:t> in </a:t>
            </a:r>
            <a:r>
              <a:rPr lang="fr-FR" baseline="0" dirty="0" err="1" smtClean="0"/>
              <a:t>your</a:t>
            </a:r>
            <a:r>
              <a:rPr lang="fr-FR" baseline="0" dirty="0" smtClean="0"/>
              <a:t> editor.</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217343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Don’t</a:t>
            </a:r>
            <a:r>
              <a:rPr lang="fr-FR" dirty="0" smtClean="0"/>
              <a:t> use tables to </a:t>
            </a:r>
            <a:r>
              <a:rPr lang="fr-FR" dirty="0" err="1" smtClean="0"/>
              <a:t>create</a:t>
            </a:r>
            <a:r>
              <a:rPr lang="fr-FR" dirty="0" smtClean="0"/>
              <a:t> </a:t>
            </a:r>
            <a:r>
              <a:rPr lang="fr-FR" dirty="0" err="1" smtClean="0"/>
              <a:t>Layout</a:t>
            </a:r>
            <a:r>
              <a:rPr lang="fr-FR" dirty="0" smtClean="0"/>
              <a:t> !!!</a:t>
            </a:r>
          </a:p>
          <a:p>
            <a:r>
              <a:rPr lang="fr-FR" dirty="0" smtClean="0"/>
              <a:t>http://</a:t>
            </a:r>
            <a:r>
              <a:rPr lang="fr-FR" dirty="0" err="1" smtClean="0"/>
              <a:t>www.cybercodeur.net</a:t>
            </a:r>
            <a:r>
              <a:rPr lang="fr-FR" dirty="0" smtClean="0"/>
              <a:t>/weblog/</a:t>
            </a:r>
            <a:r>
              <a:rPr lang="fr-FR" dirty="0" err="1" smtClean="0"/>
              <a:t>presentations</a:t>
            </a:r>
            <a:r>
              <a:rPr lang="fr-FR" dirty="0" smtClean="0"/>
              <a:t>/</a:t>
            </a:r>
            <a:r>
              <a:rPr lang="fr-FR" dirty="0" err="1" smtClean="0"/>
              <a:t>seybold</a:t>
            </a:r>
            <a:r>
              <a:rPr lang="fr-FR" dirty="0" smtClean="0"/>
              <a:t>/</a:t>
            </a:r>
          </a:p>
          <a:p>
            <a:endParaRPr lang="fr-FR" dirty="0" smtClean="0"/>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developers.whatwg.org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developers.whatwg.org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1/15/2016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2550544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http://html5doctor.com/html5-audio-the-state-of-play/</a:t>
            </a:r>
          </a:p>
          <a:p>
            <a:r>
              <a:rPr lang="en-US" dirty="0" smtClean="0">
                <a:hlinkClick r:id="rId3"/>
              </a:rPr>
              <a:t>https://developer.mozilla.org/en-US/docs/HTML/Supported_media_formats</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http://www.longtailvideo.com/html5/formats/</a:t>
            </a:r>
          </a:p>
          <a:p>
            <a:r>
              <a:rPr lang="en-US" smtClean="0">
                <a:hlinkClick r:id="rId3"/>
              </a:rPr>
              <a:t>https://developer.mozilla.org/en-US/docs/HTML/Supported_media_formats</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1/15/2016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1/15/2016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15/01/2016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15/01/2016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15/01/2016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15/01/2016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‹N°›</a:t>
            </a:fld>
            <a:endParaRPr lang="fr-FR"/>
          </a:p>
        </p:txBody>
      </p:sp>
    </p:spTree>
    <p:extLst>
      <p:ext uri="{BB962C8B-B14F-4D97-AF65-F5344CB8AC3E}">
        <p14:creationId xmlns:p14="http://schemas.microsoft.com/office/powerpoint/2010/main" val="429462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15/01/2016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15/01/2016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15/01/2016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15/01/2016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15/01/2016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15/01/2016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15/01/2016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15/01/2016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5"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78.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www.supinfo.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hyperlink" Target="http://www.w3.org"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HTML</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a:t>
            </a:r>
            <a:r>
              <a:rPr lang="fr-FR" dirty="0" err="1" smtClean="0">
                <a:solidFill>
                  <a:schemeClr val="tx1">
                    <a:lumMod val="95000"/>
                    <a:lumOff val="5000"/>
                  </a:schemeClr>
                </a:solidFill>
                <a:latin typeface="Verdana" charset="0"/>
                <a:ea typeface="ＭＳ Ｐゴシック" charset="0"/>
                <a:cs typeface="ＭＳ Ｐゴシック" charset="0"/>
              </a:rPr>
              <a:t>development</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4"/>
          <p:cNvPicPr>
            <a:picLocks noChangeAspect="1"/>
          </p:cNvPicPr>
          <p:nvPr/>
        </p:nvPicPr>
        <p:blipFill>
          <a:blip r:embed="rId4"/>
          <a:stretch>
            <a:fillRect/>
          </a:stretch>
        </p:blipFill>
        <p:spPr>
          <a:xfrm>
            <a:off x="6217344" y="2342604"/>
            <a:ext cx="2459112" cy="24591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endParaRPr lang="en-US" sz="4400" dirty="0" smtClean="0"/>
          </a:p>
          <a:p>
            <a:pPr marL="0" indent="0" algn="ctr">
              <a:buNone/>
            </a:pPr>
            <a:r>
              <a:rPr lang="en-US" sz="4400" dirty="0" smtClean="0"/>
              <a:t>Well that’s great but… </a:t>
            </a:r>
          </a:p>
          <a:p>
            <a:pPr marL="0" indent="0" algn="ctr">
              <a:buNone/>
            </a:pPr>
            <a:r>
              <a:rPr lang="en-US" sz="4400" dirty="0" smtClean="0"/>
              <a:t>How to write HTML?</a:t>
            </a:r>
            <a:endParaRPr lang="en-US" sz="4400" i="1" dirty="0"/>
          </a:p>
        </p:txBody>
      </p:sp>
    </p:spTree>
    <p:extLst>
      <p:ext uri="{BB962C8B-B14F-4D97-AF65-F5344CB8AC3E}">
        <p14:creationId xmlns:p14="http://schemas.microsoft.com/office/powerpoint/2010/main" val="930734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pPr marL="0" indent="0">
              <a:buNone/>
            </a:pPr>
            <a:r>
              <a:rPr lang="fr-FR" dirty="0" smtClean="0"/>
              <a:t>Labels:</a:t>
            </a:r>
          </a:p>
          <a:p>
            <a:pPr lvl="1"/>
            <a:r>
              <a:rPr lang="fr-FR" dirty="0" smtClean="0"/>
              <a:t>Tag </a:t>
            </a:r>
            <a:r>
              <a:rPr lang="fr-FR" dirty="0" smtClean="0">
                <a:latin typeface="Courier New"/>
                <a:cs typeface="Courier New"/>
              </a:rPr>
              <a:t>&lt;label&gt;&lt;/label&gt;</a:t>
            </a:r>
          </a:p>
          <a:p>
            <a:pPr lvl="1"/>
            <a:r>
              <a:rPr lang="fr-FR" dirty="0" err="1" smtClean="0">
                <a:cs typeface="Courier New"/>
              </a:rPr>
              <a:t>Used</a:t>
            </a:r>
            <a:r>
              <a:rPr lang="fr-FR" dirty="0" smtClean="0">
                <a:cs typeface="Courier New"/>
              </a:rPr>
              <a:t> to </a:t>
            </a:r>
            <a:r>
              <a:rPr lang="fr-FR" dirty="0" err="1" smtClean="0">
                <a:cs typeface="Courier New"/>
              </a:rPr>
              <a:t>identify</a:t>
            </a:r>
            <a:r>
              <a:rPr lang="fr-FR" dirty="0" smtClean="0">
                <a:cs typeface="Courier New"/>
              </a:rPr>
              <a:t> </a:t>
            </a:r>
            <a:r>
              <a:rPr lang="fr-FR" dirty="0" err="1" smtClean="0">
                <a:cs typeface="Courier New"/>
              </a:rPr>
              <a:t>controls</a:t>
            </a:r>
            <a:endParaRPr lang="fr-FR" dirty="0" smtClean="0">
              <a:cs typeface="Courier New"/>
            </a:endParaRPr>
          </a:p>
          <a:p>
            <a:pPr lvl="1"/>
            <a:r>
              <a:rPr lang="fr-FR" dirty="0" err="1" smtClean="0">
                <a:cs typeface="Courier New"/>
              </a:rPr>
              <a:t>Implicit</a:t>
            </a:r>
            <a:r>
              <a:rPr lang="fr-FR" dirty="0" smtClean="0">
                <a:cs typeface="Courier New"/>
              </a:rPr>
              <a:t> version:</a:t>
            </a:r>
          </a:p>
          <a:p>
            <a:pPr lvl="1"/>
            <a:endParaRPr lang="fr-FR" dirty="0">
              <a:cs typeface="Courier New"/>
            </a:endParaRPr>
          </a:p>
          <a:p>
            <a:pPr lvl="1"/>
            <a:endParaRPr lang="fr-FR" dirty="0" smtClean="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512" y="3217540"/>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1"/>
            <a:r>
              <a:rPr lang="en-US" b="1" dirty="0">
                <a:solidFill>
                  <a:srgbClr val="0070C0"/>
                </a:solidFill>
                <a:latin typeface="Courier New" pitchFamily="1" charset="0"/>
                <a:cs typeface="Courier New" pitchFamily="1" charset="0"/>
              </a:rPr>
              <a:t>&lt;label&gt;</a:t>
            </a:r>
          </a:p>
          <a:p>
            <a:pPr marL="0" lvl="1"/>
            <a:r>
              <a:rPr lang="en-US" b="1" dirty="0">
                <a:solidFill>
                  <a:srgbClr val="0070C0"/>
                </a:solidFill>
                <a:latin typeface="Courier New" pitchFamily="1" charset="0"/>
                <a:cs typeface="Courier New" pitchFamily="1" charset="0"/>
              </a:rPr>
              <a:t>   &lt;input </a:t>
            </a:r>
            <a:r>
              <a:rPr lang="en-US" b="1" dirty="0">
                <a:solidFill>
                  <a:srgbClr val="C00000"/>
                </a:solidFill>
                <a:latin typeface="Courier New" pitchFamily="1" charset="0"/>
                <a:cs typeface="Courier New" pitchFamily="1" charset="0"/>
              </a:rPr>
              <a:t>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"radio"</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sex"</a:t>
            </a:r>
            <a:r>
              <a:rPr lang="en-US" b="1" dirty="0" smtClean="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value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"h"</a:t>
            </a:r>
            <a:r>
              <a:rPr lang="en-US" b="1" dirty="0">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/&gt;</a:t>
            </a:r>
            <a:r>
              <a:rPr lang="en-US" b="1" dirty="0">
                <a:latin typeface="Courier New" pitchFamily="1" charset="0"/>
                <a:cs typeface="Courier New" pitchFamily="1" charset="0"/>
              </a:rPr>
              <a:t> </a:t>
            </a:r>
            <a:r>
              <a:rPr lang="en-US" b="1" dirty="0" err="1">
                <a:latin typeface="Courier New" pitchFamily="1" charset="0"/>
                <a:cs typeface="Courier New" pitchFamily="1" charset="0"/>
              </a:rPr>
              <a:t>Homme</a:t>
            </a:r>
            <a:endParaRPr lang="en-US" b="1" dirty="0">
              <a:latin typeface="Courier New" pitchFamily="1" charset="0"/>
              <a:cs typeface="Courier New" pitchFamily="1" charset="0"/>
            </a:endParaRPr>
          </a:p>
          <a:p>
            <a:pPr marL="0" lvl="1"/>
            <a:r>
              <a:rPr lang="en-US" b="1" dirty="0">
                <a:solidFill>
                  <a:srgbClr val="0070C0"/>
                </a:solidFill>
                <a:latin typeface="Courier New" pitchFamily="1" charset="0"/>
                <a:cs typeface="Courier New" pitchFamily="1" charset="0"/>
              </a:rPr>
              <a:t>&lt;/label&gt;</a:t>
            </a:r>
          </a:p>
        </p:txBody>
      </p:sp>
    </p:spTree>
    <p:extLst>
      <p:ext uri="{BB962C8B-B14F-4D97-AF65-F5344CB8AC3E}">
        <p14:creationId xmlns:p14="http://schemas.microsoft.com/office/powerpoint/2010/main" val="30955611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pPr marL="0" indent="0">
              <a:buNone/>
            </a:pPr>
            <a:r>
              <a:rPr lang="fr-FR" dirty="0" smtClean="0"/>
              <a:t>Labels:</a:t>
            </a:r>
          </a:p>
          <a:p>
            <a:pPr lvl="1"/>
            <a:r>
              <a:rPr lang="fr-FR" dirty="0" smtClean="0"/>
              <a:t>Tag </a:t>
            </a:r>
            <a:r>
              <a:rPr lang="fr-FR" dirty="0" smtClean="0">
                <a:latin typeface="Courier New"/>
                <a:cs typeface="Courier New"/>
              </a:rPr>
              <a:t>&lt;label&gt;&lt;/label&gt;</a:t>
            </a:r>
          </a:p>
          <a:p>
            <a:pPr lvl="1"/>
            <a:r>
              <a:rPr lang="fr-FR" dirty="0" err="1" smtClean="0">
                <a:cs typeface="Courier New"/>
              </a:rPr>
              <a:t>Used</a:t>
            </a:r>
            <a:r>
              <a:rPr lang="fr-FR" dirty="0" smtClean="0">
                <a:cs typeface="Courier New"/>
              </a:rPr>
              <a:t> to </a:t>
            </a:r>
            <a:r>
              <a:rPr lang="fr-FR" dirty="0" err="1" smtClean="0">
                <a:cs typeface="Courier New"/>
              </a:rPr>
              <a:t>identify</a:t>
            </a:r>
            <a:r>
              <a:rPr lang="fr-FR" dirty="0" smtClean="0">
                <a:cs typeface="Courier New"/>
              </a:rPr>
              <a:t> </a:t>
            </a:r>
            <a:r>
              <a:rPr lang="fr-FR" dirty="0" err="1" smtClean="0">
                <a:cs typeface="Courier New"/>
              </a:rPr>
              <a:t>controls</a:t>
            </a:r>
            <a:endParaRPr lang="fr-FR" dirty="0" smtClean="0">
              <a:cs typeface="Courier New"/>
            </a:endParaRPr>
          </a:p>
          <a:p>
            <a:pPr lvl="1"/>
            <a:r>
              <a:rPr lang="fr-FR" dirty="0" smtClean="0">
                <a:cs typeface="Courier New"/>
              </a:rPr>
              <a:t>Explicit version:</a:t>
            </a:r>
          </a:p>
          <a:p>
            <a:pPr lvl="1"/>
            <a:endParaRPr lang="fr-FR" dirty="0">
              <a:cs typeface="Courier New"/>
            </a:endParaRPr>
          </a:p>
          <a:p>
            <a:pPr lvl="1"/>
            <a:endParaRPr lang="fr-FR" dirty="0" smtClean="0">
              <a:cs typeface="Courier New"/>
            </a:endParaRPr>
          </a:p>
          <a:p>
            <a:pPr lvl="1"/>
            <a:endParaRPr lang="fr-FR" dirty="0">
              <a:cs typeface="Courier New"/>
            </a:endParaRPr>
          </a:p>
          <a:p>
            <a:pPr lvl="1"/>
            <a:r>
              <a:rPr lang="fr-FR" dirty="0" err="1" smtClean="0">
                <a:cs typeface="Courier New"/>
              </a:rPr>
              <a:t>Prefer</a:t>
            </a:r>
            <a:r>
              <a:rPr lang="fr-FR" dirty="0" smtClean="0">
                <a:cs typeface="Courier New"/>
              </a:rPr>
              <a:t> to use the explicit </a:t>
            </a:r>
            <a:r>
              <a:rPr lang="fr-FR" dirty="0" err="1" smtClean="0">
                <a:cs typeface="Courier New"/>
              </a:rPr>
              <a:t>way</a:t>
            </a:r>
            <a:endParaRPr lang="fr-FR" dirty="0" smtClean="0">
              <a:cs typeface="Courier New"/>
            </a:endParaRPr>
          </a:p>
          <a:p>
            <a:pPr lvl="2"/>
            <a:r>
              <a:rPr lang="fr-FR" dirty="0" err="1" smtClean="0">
                <a:cs typeface="Courier New"/>
              </a:rPr>
              <a:t>Easier</a:t>
            </a:r>
            <a:r>
              <a:rPr lang="fr-FR" dirty="0" smtClean="0">
                <a:cs typeface="Courier New"/>
              </a:rPr>
              <a:t> to manage CSS </a:t>
            </a:r>
            <a:r>
              <a:rPr lang="fr-FR" dirty="0" err="1" smtClean="0">
                <a:cs typeface="Courier New"/>
              </a:rPr>
              <a:t>later</a:t>
            </a:r>
            <a:endParaRPr lang="fr-FR" dirty="0" smtClean="0">
              <a:cs typeface="Courier New"/>
            </a:endParaRPr>
          </a:p>
          <a:p>
            <a:pPr lvl="1"/>
            <a:endParaRPr lang="fr-FR" dirty="0">
              <a:cs typeface="Courier New"/>
            </a:endParaRPr>
          </a:p>
          <a:p>
            <a:pPr lvl="1"/>
            <a:endParaRPr lang="fr-FR" dirty="0" smtClean="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512" y="300151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1"/>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"radio"</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sex"</a:t>
            </a:r>
            <a:r>
              <a:rPr lang="en-US" b="1" dirty="0" smtClean="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value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id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"femme"</a:t>
            </a:r>
            <a:r>
              <a:rPr lang="en-US" b="1" dirty="0">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/&gt;</a:t>
            </a:r>
            <a:r>
              <a:rPr lang="en-US" b="1" dirty="0">
                <a:latin typeface="Courier New" pitchFamily="1" charset="0"/>
                <a:cs typeface="Courier New" pitchFamily="1" charset="0"/>
              </a:rPr>
              <a:t> </a:t>
            </a:r>
            <a:endParaRPr lang="en-US" b="1" dirty="0" smtClean="0">
              <a:latin typeface="Courier New" pitchFamily="1" charset="0"/>
              <a:cs typeface="Courier New" pitchFamily="1" charset="0"/>
            </a:endParaRPr>
          </a:p>
          <a:p>
            <a:pPr marL="0" lvl="1"/>
            <a:endParaRPr lang="en-US" b="1" dirty="0">
              <a:latin typeface="Courier New" pitchFamily="1" charset="0"/>
              <a:cs typeface="Courier New" pitchFamily="1" charset="0"/>
            </a:endParaRPr>
          </a:p>
          <a:p>
            <a:pPr marL="0" lvl="1"/>
            <a:r>
              <a:rPr lang="en-US" b="1" dirty="0">
                <a:solidFill>
                  <a:srgbClr val="0070C0"/>
                </a:solidFill>
                <a:latin typeface="Courier New" pitchFamily="1" charset="0"/>
                <a:cs typeface="Courier New" pitchFamily="1" charset="0"/>
              </a:rPr>
              <a:t>&lt;label </a:t>
            </a:r>
            <a:r>
              <a:rPr lang="en-US" b="1" dirty="0">
                <a:solidFill>
                  <a:srgbClr val="C00000"/>
                </a:solidFill>
                <a:latin typeface="Courier New" pitchFamily="1" charset="0"/>
                <a:cs typeface="Courier New" pitchFamily="1" charset="0"/>
              </a:rPr>
              <a:t>for</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"femme"</a:t>
            </a:r>
            <a:r>
              <a:rPr lang="en-US" b="1" dirty="0">
                <a:solidFill>
                  <a:srgbClr val="0070C0"/>
                </a:solidFill>
                <a:latin typeface="Courier New" pitchFamily="1" charset="0"/>
                <a:cs typeface="Courier New" pitchFamily="1" charset="0"/>
              </a:rPr>
              <a:t>&gt;</a:t>
            </a:r>
            <a:r>
              <a:rPr lang="en-US" b="1" dirty="0">
                <a:latin typeface="Courier New" pitchFamily="1" charset="0"/>
                <a:cs typeface="Courier New" pitchFamily="1" charset="0"/>
              </a:rPr>
              <a:t>Femme</a:t>
            </a:r>
            <a:r>
              <a:rPr lang="en-US" b="1" dirty="0">
                <a:solidFill>
                  <a:srgbClr val="0070C0"/>
                </a:solidFill>
                <a:latin typeface="Courier New" pitchFamily="1" charset="0"/>
                <a:cs typeface="Courier New" pitchFamily="1" charset="0"/>
              </a:rPr>
              <a:t>&lt;/label&gt;</a:t>
            </a:r>
          </a:p>
        </p:txBody>
      </p:sp>
    </p:spTree>
    <p:extLst>
      <p:ext uri="{BB962C8B-B14F-4D97-AF65-F5344CB8AC3E}">
        <p14:creationId xmlns:p14="http://schemas.microsoft.com/office/powerpoint/2010/main" val="21214562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err="1" smtClean="0"/>
              <a:t>Textarea</a:t>
            </a:r>
            <a:r>
              <a:rPr lang="fr-FR" dirty="0" smtClean="0"/>
              <a:t>:</a:t>
            </a:r>
          </a:p>
          <a:p>
            <a:pPr lvl="1"/>
            <a:r>
              <a:rPr lang="fr-FR" dirty="0" err="1" smtClean="0"/>
              <a:t>Text</a:t>
            </a:r>
            <a:r>
              <a:rPr lang="fr-FR" dirty="0" smtClean="0"/>
              <a:t> </a:t>
            </a:r>
            <a:r>
              <a:rPr lang="fr-FR" dirty="0" err="1" smtClean="0"/>
              <a:t>field</a:t>
            </a:r>
            <a:r>
              <a:rPr lang="fr-FR" dirty="0" smtClean="0"/>
              <a:t> </a:t>
            </a:r>
            <a:r>
              <a:rPr lang="fr-FR" dirty="0" err="1" smtClean="0"/>
              <a:t>that</a:t>
            </a:r>
            <a:r>
              <a:rPr lang="fr-FR" dirty="0" smtClean="0"/>
              <a:t> </a:t>
            </a:r>
            <a:r>
              <a:rPr lang="fr-FR" dirty="0" err="1" smtClean="0"/>
              <a:t>may</a:t>
            </a:r>
            <a:r>
              <a:rPr lang="fr-FR" dirty="0" smtClean="0"/>
              <a:t> content </a:t>
            </a:r>
            <a:r>
              <a:rPr lang="fr-FR" dirty="0" err="1" smtClean="0"/>
              <a:t>many</a:t>
            </a:r>
            <a:r>
              <a:rPr lang="fr-FR" dirty="0" smtClean="0"/>
              <a:t> </a:t>
            </a:r>
            <a:r>
              <a:rPr lang="fr-FR" dirty="0" err="1" smtClean="0"/>
              <a:t>lines</a:t>
            </a:r>
            <a:endParaRPr lang="fr-FR" dirty="0" smtClean="0">
              <a:latin typeface="Courier New"/>
              <a:cs typeface="Courier New"/>
            </a:endParaRPr>
          </a:p>
          <a:p>
            <a:pPr lvl="1"/>
            <a:r>
              <a:rPr lang="fr-FR" dirty="0" err="1" smtClean="0">
                <a:cs typeface="Courier New"/>
              </a:rPr>
              <a:t>Attributes</a:t>
            </a:r>
            <a:r>
              <a:rPr lang="fr-FR" dirty="0" smtClean="0">
                <a:cs typeface="Courier New"/>
              </a:rPr>
              <a:t>: cols, </a:t>
            </a:r>
            <a:r>
              <a:rPr lang="fr-FR" dirty="0" err="1" smtClean="0">
                <a:cs typeface="Courier New"/>
              </a:rPr>
              <a:t>rows</a:t>
            </a:r>
            <a:endParaRPr lang="fr-FR" dirty="0">
              <a:cs typeface="Courier New"/>
            </a:endParaRPr>
          </a:p>
          <a:p>
            <a:pPr lvl="1"/>
            <a:endParaRPr lang="fr-FR" dirty="0" smtClean="0">
              <a:cs typeface="Courier New"/>
            </a:endParaRPr>
          </a:p>
          <a:p>
            <a:pPr lvl="1"/>
            <a:endParaRPr lang="fr-FR" dirty="0">
              <a:cs typeface="Courier New"/>
            </a:endParaRPr>
          </a:p>
          <a:p>
            <a:pPr lvl="1"/>
            <a:endParaRPr lang="fr-FR" dirty="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512" y="2569468"/>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a:t>
            </a:r>
            <a:r>
              <a:rPr lang="en-US" b="1" dirty="0" err="1">
                <a:solidFill>
                  <a:srgbClr val="0070C0"/>
                </a:solidFill>
                <a:latin typeface="Courier New" pitchFamily="1" charset="0"/>
                <a:cs typeface="Courier New" pitchFamily="1" charset="0"/>
              </a:rPr>
              <a:t>textarea</a:t>
            </a:r>
            <a:r>
              <a:rPr lang="en-US" b="1" dirty="0">
                <a:solidFill>
                  <a:srgbClr val="0070C0"/>
                </a:solidFill>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cols</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"25"</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rows</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"10"</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"comments"</a:t>
            </a:r>
            <a:r>
              <a:rPr lang="en-US" b="1" dirty="0">
                <a:solidFill>
                  <a:srgbClr val="0070C0"/>
                </a:solidFill>
                <a:latin typeface="Courier New" pitchFamily="1" charset="0"/>
                <a:cs typeface="Courier New" pitchFamily="1" charset="0"/>
              </a:rPr>
              <a:t>&gt;</a:t>
            </a:r>
          </a:p>
          <a:p>
            <a:pPr marL="457200" lvl="3"/>
            <a:r>
              <a:rPr lang="en-US" b="1" dirty="0" smtClean="0">
                <a:latin typeface="Courier New" pitchFamily="1" charset="0"/>
                <a:cs typeface="Courier New" pitchFamily="1" charset="0"/>
              </a:rPr>
              <a:t>Put </a:t>
            </a:r>
            <a:r>
              <a:rPr lang="en-US" b="1" dirty="0">
                <a:latin typeface="Courier New" pitchFamily="1" charset="0"/>
                <a:cs typeface="Courier New" pitchFamily="1" charset="0"/>
              </a:rPr>
              <a:t>your text here</a:t>
            </a:r>
          </a:p>
          <a:p>
            <a:pPr marL="0" lvl="2"/>
            <a:r>
              <a:rPr lang="en-US" b="1" dirty="0">
                <a:solidFill>
                  <a:srgbClr val="0070C0"/>
                </a:solidFill>
                <a:latin typeface="Courier New" pitchFamily="1" charset="0"/>
                <a:cs typeface="Courier New" pitchFamily="1" charset="0"/>
              </a:rPr>
              <a:t>&lt;/</a:t>
            </a:r>
            <a:r>
              <a:rPr lang="en-US" b="1" dirty="0" err="1">
                <a:solidFill>
                  <a:srgbClr val="0070C0"/>
                </a:solidFill>
                <a:latin typeface="Courier New" pitchFamily="1" charset="0"/>
                <a:cs typeface="Courier New" pitchFamily="1" charset="0"/>
              </a:rPr>
              <a:t>textarea</a:t>
            </a:r>
            <a:r>
              <a:rPr lang="en-US" b="1" dirty="0">
                <a:solidFill>
                  <a:srgbClr val="0070C0"/>
                </a:solidFill>
                <a:latin typeface="Courier New" pitchFamily="1" charset="0"/>
                <a:cs typeface="Courier New" pitchFamily="1" charset="0"/>
              </a:rPr>
              <a:t>&gt;</a:t>
            </a:r>
          </a:p>
        </p:txBody>
      </p:sp>
      <p:pic>
        <p:nvPicPr>
          <p:cNvPr id="7" name="Picture 0"/>
          <p:cNvPicPr>
            <a:picLocks noChangeAspect="1" noChangeArrowheads="1"/>
          </p:cNvPicPr>
          <p:nvPr/>
        </p:nvPicPr>
        <p:blipFill>
          <a:blip r:embed="rId3" cstate="print"/>
          <a:srcRect/>
          <a:stretch>
            <a:fillRect/>
          </a:stretch>
        </p:blipFill>
        <p:spPr bwMode="auto">
          <a:xfrm>
            <a:off x="6084168" y="3001516"/>
            <a:ext cx="2880320" cy="216405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val="237182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err="1" smtClean="0"/>
              <a:t>Fieldset</a:t>
            </a:r>
            <a:r>
              <a:rPr lang="fr-FR" dirty="0" smtClean="0"/>
              <a:t> and </a:t>
            </a:r>
            <a:r>
              <a:rPr lang="fr-FR" dirty="0" err="1" smtClean="0"/>
              <a:t>legend</a:t>
            </a:r>
            <a:r>
              <a:rPr lang="fr-FR" dirty="0" smtClean="0"/>
              <a:t>:</a:t>
            </a:r>
          </a:p>
          <a:p>
            <a:pPr lvl="1"/>
            <a:r>
              <a:rPr lang="fr-FR" dirty="0" err="1" smtClean="0"/>
              <a:t>Aggregate</a:t>
            </a:r>
            <a:r>
              <a:rPr lang="fr-FR" dirty="0" smtClean="0"/>
              <a:t> </a:t>
            </a:r>
            <a:r>
              <a:rPr lang="fr-FR" dirty="0" err="1" smtClean="0"/>
              <a:t>controls</a:t>
            </a:r>
            <a:r>
              <a:rPr lang="fr-FR" dirty="0" smtClean="0"/>
              <a:t> </a:t>
            </a:r>
            <a:r>
              <a:rPr lang="fr-FR" dirty="0" err="1" smtClean="0"/>
              <a:t>around</a:t>
            </a:r>
            <a:r>
              <a:rPr lang="fr-FR" dirty="0" smtClean="0"/>
              <a:t> a </a:t>
            </a:r>
            <a:r>
              <a:rPr lang="fr-FR" dirty="0" err="1" smtClean="0"/>
              <a:t>thematic</a:t>
            </a:r>
            <a:endParaRPr lang="fr-FR" dirty="0">
              <a:cs typeface="Courier New"/>
            </a:endParaRPr>
          </a:p>
          <a:p>
            <a:pPr lvl="1"/>
            <a:endParaRPr lang="fr-FR" dirty="0" smtClean="0">
              <a:cs typeface="Courier New"/>
            </a:endParaRPr>
          </a:p>
          <a:p>
            <a:pPr lvl="1"/>
            <a:endParaRPr lang="fr-FR" dirty="0">
              <a:cs typeface="Courier New"/>
            </a:endParaRPr>
          </a:p>
          <a:p>
            <a:pPr lvl="1"/>
            <a:endParaRPr lang="fr-FR" dirty="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512" y="2137420"/>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1"/>
            <a:r>
              <a:rPr lang="en-US" sz="1500" b="1" dirty="0">
                <a:solidFill>
                  <a:srgbClr val="0070C0"/>
                </a:solidFill>
                <a:latin typeface="Courier New" pitchFamily="1" charset="0"/>
                <a:cs typeface="Courier New" pitchFamily="1" charset="0"/>
              </a:rPr>
              <a:t>&lt;</a:t>
            </a:r>
            <a:r>
              <a:rPr lang="en-US" sz="1500" b="1" dirty="0" err="1">
                <a:solidFill>
                  <a:srgbClr val="0070C0"/>
                </a:solidFill>
                <a:latin typeface="Courier New" pitchFamily="1" charset="0"/>
                <a:cs typeface="Courier New" pitchFamily="1" charset="0"/>
              </a:rPr>
              <a:t>fieldset</a:t>
            </a:r>
            <a:r>
              <a:rPr lang="en-US" sz="1500" b="1" dirty="0">
                <a:solidFill>
                  <a:srgbClr val="0070C0"/>
                </a:solidFill>
                <a:latin typeface="Courier New" pitchFamily="1" charset="0"/>
                <a:cs typeface="Courier New" pitchFamily="1" charset="0"/>
              </a:rPr>
              <a:t>&gt;</a:t>
            </a:r>
          </a:p>
          <a:p>
            <a:pPr lvl="2" indent="-457200"/>
            <a:r>
              <a:rPr lang="en-US" sz="1500" b="1" dirty="0" smtClean="0">
                <a:solidFill>
                  <a:srgbClr val="0070C0"/>
                </a:solidFill>
                <a:latin typeface="Courier New" pitchFamily="1" charset="0"/>
                <a:cs typeface="Courier New" pitchFamily="1" charset="0"/>
              </a:rPr>
              <a:t>&lt;</a:t>
            </a:r>
            <a:r>
              <a:rPr lang="en-US" sz="1500" b="1" dirty="0">
                <a:solidFill>
                  <a:srgbClr val="0070C0"/>
                </a:solidFill>
                <a:latin typeface="Courier New" pitchFamily="1" charset="0"/>
                <a:cs typeface="Courier New" pitchFamily="1" charset="0"/>
              </a:rPr>
              <a:t>legend&gt;</a:t>
            </a:r>
            <a:r>
              <a:rPr lang="en-US" sz="1500" b="1" dirty="0" err="1">
                <a:latin typeface="Courier New" pitchFamily="1" charset="0"/>
                <a:cs typeface="Courier New" pitchFamily="1" charset="0"/>
              </a:rPr>
              <a:t>Informations</a:t>
            </a:r>
            <a:r>
              <a:rPr lang="en-US" sz="1500" b="1" dirty="0">
                <a:solidFill>
                  <a:srgbClr val="0070C0"/>
                </a:solidFill>
                <a:latin typeface="Courier New" pitchFamily="1" charset="0"/>
                <a:cs typeface="Courier New" pitchFamily="1" charset="0"/>
              </a:rPr>
              <a:t>&lt;/legend&gt;</a:t>
            </a:r>
          </a:p>
          <a:p>
            <a:pPr marL="685800" lvl="1" indent="-228600"/>
            <a:r>
              <a:rPr lang="en-US" sz="1500" b="1" dirty="0" smtClean="0">
                <a:solidFill>
                  <a:srgbClr val="0070C0"/>
                </a:solidFill>
                <a:latin typeface="Courier New" pitchFamily="1" charset="0"/>
                <a:cs typeface="Courier New" pitchFamily="1" charset="0"/>
              </a:rPr>
              <a:t>&lt;</a:t>
            </a:r>
            <a:r>
              <a:rPr lang="en-US" sz="1500" b="1" dirty="0">
                <a:solidFill>
                  <a:srgbClr val="0070C0"/>
                </a:solidFill>
                <a:latin typeface="Courier New" pitchFamily="1" charset="0"/>
                <a:cs typeface="Courier New" pitchFamily="1" charset="0"/>
              </a:rPr>
              <a:t>label </a:t>
            </a:r>
            <a:r>
              <a:rPr lang="en-US" sz="1500" b="1" dirty="0">
                <a:solidFill>
                  <a:srgbClr val="C00000"/>
                </a:solidFill>
                <a:latin typeface="Courier New" pitchFamily="1" charset="0"/>
                <a:cs typeface="Courier New" pitchFamily="1" charset="0"/>
              </a:rPr>
              <a:t>for</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last</a:t>
            </a:r>
            <a:r>
              <a:rPr lang="en-US" sz="1500" b="1" dirty="0">
                <a:latin typeface="Courier New" pitchFamily="1" charset="0"/>
                <a:cs typeface="Courier New" pitchFamily="1" charset="0"/>
              </a:rPr>
              <a:t>"</a:t>
            </a:r>
            <a:r>
              <a:rPr lang="en-US" sz="1500" b="1" dirty="0">
                <a:solidFill>
                  <a:srgbClr val="0070C0"/>
                </a:solidFill>
                <a:latin typeface="Courier New" pitchFamily="1" charset="0"/>
                <a:cs typeface="Courier New" pitchFamily="1" charset="0"/>
              </a:rPr>
              <a:t>&gt;</a:t>
            </a:r>
            <a:r>
              <a:rPr lang="en-US" sz="1500" b="1" dirty="0" err="1">
                <a:latin typeface="Courier New" pitchFamily="1" charset="0"/>
                <a:cs typeface="Courier New" pitchFamily="1" charset="0"/>
              </a:rPr>
              <a:t>Lastname</a:t>
            </a:r>
            <a:r>
              <a:rPr lang="en-US" sz="1500" b="1" dirty="0">
                <a:solidFill>
                  <a:srgbClr val="0070C0"/>
                </a:solidFill>
                <a:latin typeface="Courier New" pitchFamily="1" charset="0"/>
                <a:cs typeface="Courier New" pitchFamily="1" charset="0"/>
              </a:rPr>
              <a:t>:&lt;/label</a:t>
            </a:r>
            <a:r>
              <a:rPr lang="en-US" sz="1500" b="1" dirty="0" smtClean="0">
                <a:solidFill>
                  <a:srgbClr val="0070C0"/>
                </a:solidFill>
                <a:latin typeface="Courier New" pitchFamily="1" charset="0"/>
                <a:cs typeface="Courier New" pitchFamily="1" charset="0"/>
              </a:rPr>
              <a:t>&gt;</a:t>
            </a:r>
          </a:p>
          <a:p>
            <a:pPr marL="685800" lvl="1" indent="-228600"/>
            <a:r>
              <a:rPr lang="en-US" sz="1500" b="1" dirty="0" smtClean="0">
                <a:solidFill>
                  <a:srgbClr val="0070C0"/>
                </a:solidFill>
                <a:latin typeface="Courier New" pitchFamily="1" charset="0"/>
                <a:cs typeface="Courier New" pitchFamily="1" charset="0"/>
              </a:rPr>
              <a:t>&lt;</a:t>
            </a:r>
            <a:r>
              <a:rPr lang="en-US" sz="1500" b="1" dirty="0">
                <a:solidFill>
                  <a:srgbClr val="0070C0"/>
                </a:solidFill>
                <a:latin typeface="Courier New" pitchFamily="1" charset="0"/>
                <a:cs typeface="Courier New" pitchFamily="1" charset="0"/>
              </a:rPr>
              <a:t>input </a:t>
            </a:r>
            <a:r>
              <a:rPr lang="en-US" sz="1500" b="1" dirty="0">
                <a:solidFill>
                  <a:srgbClr val="C00000"/>
                </a:solidFill>
                <a:latin typeface="Courier New" pitchFamily="1" charset="0"/>
                <a:cs typeface="Courier New" pitchFamily="1" charset="0"/>
              </a:rPr>
              <a:t>type</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text</a:t>
            </a:r>
            <a:r>
              <a:rPr lang="en-US" sz="1500" b="1" dirty="0">
                <a:latin typeface="Courier New" pitchFamily="1" charset="0"/>
                <a:cs typeface="Courier New" pitchFamily="1" charset="0"/>
              </a:rPr>
              <a:t>" </a:t>
            </a:r>
            <a:r>
              <a:rPr lang="en-US" sz="1500" b="1" dirty="0">
                <a:solidFill>
                  <a:srgbClr val="C00000"/>
                </a:solidFill>
                <a:latin typeface="Courier New" pitchFamily="1" charset="0"/>
                <a:cs typeface="Courier New" pitchFamily="1" charset="0"/>
              </a:rPr>
              <a:t>name</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last</a:t>
            </a:r>
            <a:r>
              <a:rPr lang="en-US" sz="1500" b="1" dirty="0">
                <a:latin typeface="Courier New" pitchFamily="1" charset="0"/>
                <a:cs typeface="Courier New" pitchFamily="1" charset="0"/>
              </a:rPr>
              <a:t>" </a:t>
            </a:r>
            <a:r>
              <a:rPr lang="en-US" sz="1500" b="1" dirty="0">
                <a:solidFill>
                  <a:srgbClr val="0070C0"/>
                </a:solidFill>
                <a:latin typeface="Courier New" pitchFamily="1" charset="0"/>
                <a:cs typeface="Courier New" pitchFamily="1" charset="0"/>
              </a:rPr>
              <a:t>/</a:t>
            </a:r>
            <a:r>
              <a:rPr lang="en-US" sz="1500" b="1" dirty="0" smtClean="0">
                <a:solidFill>
                  <a:srgbClr val="0070C0"/>
                </a:solidFill>
                <a:latin typeface="Courier New" pitchFamily="1" charset="0"/>
                <a:cs typeface="Courier New" pitchFamily="1" charset="0"/>
              </a:rPr>
              <a:t>&gt;</a:t>
            </a:r>
          </a:p>
          <a:p>
            <a:pPr marL="685800" lvl="1" indent="-228600"/>
            <a:r>
              <a:rPr lang="en-US" sz="1500" b="1" dirty="0" smtClean="0">
                <a:solidFill>
                  <a:srgbClr val="0070C0"/>
                </a:solidFill>
                <a:latin typeface="Courier New" pitchFamily="1" charset="0"/>
                <a:cs typeface="Courier New" pitchFamily="1" charset="0"/>
              </a:rPr>
              <a:t>&lt;</a:t>
            </a:r>
            <a:r>
              <a:rPr lang="en-US" sz="1500" b="1" dirty="0">
                <a:solidFill>
                  <a:srgbClr val="0070C0"/>
                </a:solidFill>
                <a:latin typeface="Courier New" pitchFamily="1" charset="0"/>
                <a:cs typeface="Courier New" pitchFamily="1" charset="0"/>
              </a:rPr>
              <a:t>label</a:t>
            </a:r>
            <a:r>
              <a:rPr lang="en-US" sz="1500" b="1" dirty="0">
                <a:latin typeface="Courier New" pitchFamily="1" charset="0"/>
                <a:cs typeface="Courier New" pitchFamily="1" charset="0"/>
              </a:rPr>
              <a:t> </a:t>
            </a:r>
            <a:r>
              <a:rPr lang="en-US" sz="1500" b="1" dirty="0">
                <a:solidFill>
                  <a:srgbClr val="C00000"/>
                </a:solidFill>
                <a:latin typeface="Courier New" pitchFamily="1" charset="0"/>
                <a:cs typeface="Courier New" pitchFamily="1" charset="0"/>
              </a:rPr>
              <a:t>for</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first</a:t>
            </a:r>
            <a:r>
              <a:rPr lang="en-US" sz="1500" b="1" dirty="0">
                <a:latin typeface="Courier New" pitchFamily="1" charset="0"/>
                <a:cs typeface="Courier New" pitchFamily="1" charset="0"/>
              </a:rPr>
              <a:t>"</a:t>
            </a:r>
            <a:r>
              <a:rPr lang="en-US" sz="1500" b="1" dirty="0">
                <a:solidFill>
                  <a:srgbClr val="0070C0"/>
                </a:solidFill>
                <a:latin typeface="Courier New" pitchFamily="1" charset="0"/>
                <a:cs typeface="Courier New" pitchFamily="1" charset="0"/>
              </a:rPr>
              <a:t>&gt;</a:t>
            </a:r>
            <a:r>
              <a:rPr lang="en-US" sz="1500" b="1" dirty="0" err="1">
                <a:latin typeface="Courier New" pitchFamily="1" charset="0"/>
                <a:cs typeface="Courier New" pitchFamily="1" charset="0"/>
              </a:rPr>
              <a:t>Firstname</a:t>
            </a:r>
            <a:r>
              <a:rPr lang="en-US" sz="1500" b="1" dirty="0">
                <a:latin typeface="Courier New" pitchFamily="1" charset="0"/>
                <a:cs typeface="Courier New" pitchFamily="1" charset="0"/>
              </a:rPr>
              <a:t> </a:t>
            </a:r>
            <a:r>
              <a:rPr lang="en-US" sz="1500" b="1" dirty="0">
                <a:solidFill>
                  <a:srgbClr val="0070C0"/>
                </a:solidFill>
                <a:latin typeface="Courier New" pitchFamily="1" charset="0"/>
                <a:cs typeface="Courier New" pitchFamily="1" charset="0"/>
              </a:rPr>
              <a:t>:&lt;/label</a:t>
            </a:r>
            <a:r>
              <a:rPr lang="en-US" sz="1500" b="1" dirty="0" smtClean="0">
                <a:solidFill>
                  <a:srgbClr val="0070C0"/>
                </a:solidFill>
                <a:latin typeface="Courier New" pitchFamily="1" charset="0"/>
                <a:cs typeface="Courier New" pitchFamily="1" charset="0"/>
              </a:rPr>
              <a:t>&gt;</a:t>
            </a:r>
            <a:endParaRPr lang="en-US" sz="1500" b="1" dirty="0">
              <a:solidFill>
                <a:srgbClr val="0070C0"/>
              </a:solidFill>
              <a:latin typeface="Courier New" pitchFamily="1" charset="0"/>
              <a:cs typeface="Courier New" pitchFamily="1" charset="0"/>
            </a:endParaRPr>
          </a:p>
          <a:p>
            <a:pPr marL="685800" lvl="1" indent="-228600"/>
            <a:r>
              <a:rPr lang="en-US" sz="1500" b="1" dirty="0" smtClean="0">
                <a:solidFill>
                  <a:srgbClr val="0070C0"/>
                </a:solidFill>
                <a:latin typeface="Courier New" pitchFamily="1" charset="0"/>
                <a:cs typeface="Courier New" pitchFamily="1" charset="0"/>
              </a:rPr>
              <a:t>&lt;</a:t>
            </a:r>
            <a:r>
              <a:rPr lang="en-US" sz="1500" b="1" dirty="0">
                <a:solidFill>
                  <a:srgbClr val="0070C0"/>
                </a:solidFill>
                <a:latin typeface="Courier New" pitchFamily="1" charset="0"/>
                <a:cs typeface="Courier New" pitchFamily="1" charset="0"/>
              </a:rPr>
              <a:t>input </a:t>
            </a:r>
            <a:r>
              <a:rPr lang="en-US" sz="1500" b="1" dirty="0">
                <a:solidFill>
                  <a:srgbClr val="C00000"/>
                </a:solidFill>
                <a:latin typeface="Courier New" pitchFamily="1" charset="0"/>
                <a:cs typeface="Courier New" pitchFamily="1" charset="0"/>
              </a:rPr>
              <a:t>type</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text</a:t>
            </a:r>
            <a:r>
              <a:rPr lang="en-US" sz="1500" b="1" dirty="0">
                <a:latin typeface="Courier New" pitchFamily="1" charset="0"/>
                <a:cs typeface="Courier New" pitchFamily="1" charset="0"/>
              </a:rPr>
              <a:t>" </a:t>
            </a:r>
            <a:r>
              <a:rPr lang="en-US" sz="1500" b="1" dirty="0">
                <a:solidFill>
                  <a:srgbClr val="C00000"/>
                </a:solidFill>
                <a:latin typeface="Courier New" pitchFamily="1" charset="0"/>
                <a:cs typeface="Courier New" pitchFamily="1" charset="0"/>
              </a:rPr>
              <a:t>name</a:t>
            </a:r>
            <a:r>
              <a:rPr lang="en-US" sz="1500" b="1" dirty="0">
                <a:latin typeface="Courier New" pitchFamily="1" charset="0"/>
                <a:cs typeface="Courier New" pitchFamily="1" charset="0"/>
              </a:rPr>
              <a:t>="</a:t>
            </a:r>
            <a:r>
              <a:rPr lang="en-US" sz="1500" b="1" dirty="0">
                <a:solidFill>
                  <a:srgbClr val="00B050"/>
                </a:solidFill>
                <a:latin typeface="Courier New" pitchFamily="1" charset="0"/>
                <a:cs typeface="Courier New" pitchFamily="1" charset="0"/>
              </a:rPr>
              <a:t>first</a:t>
            </a:r>
            <a:r>
              <a:rPr lang="en-US" sz="1500" b="1" dirty="0">
                <a:latin typeface="Courier New" pitchFamily="1" charset="0"/>
                <a:cs typeface="Courier New" pitchFamily="1" charset="0"/>
              </a:rPr>
              <a:t>" </a:t>
            </a:r>
            <a:r>
              <a:rPr lang="en-US" sz="1500" b="1" dirty="0">
                <a:solidFill>
                  <a:srgbClr val="0070C0"/>
                </a:solidFill>
                <a:latin typeface="Courier New" pitchFamily="1" charset="0"/>
                <a:cs typeface="Courier New" pitchFamily="1" charset="0"/>
              </a:rPr>
              <a:t>/</a:t>
            </a:r>
            <a:r>
              <a:rPr lang="en-US" sz="1500" b="1" dirty="0" smtClean="0">
                <a:solidFill>
                  <a:srgbClr val="0070C0"/>
                </a:solidFill>
                <a:latin typeface="Courier New" pitchFamily="1" charset="0"/>
                <a:cs typeface="Courier New" pitchFamily="1" charset="0"/>
              </a:rPr>
              <a:t>&gt;</a:t>
            </a:r>
          </a:p>
          <a:p>
            <a:pPr marL="228600" indent="-228600"/>
            <a:r>
              <a:rPr lang="en-US" sz="1500" b="1" dirty="0" smtClean="0">
                <a:solidFill>
                  <a:srgbClr val="0070C0"/>
                </a:solidFill>
                <a:latin typeface="Courier New" pitchFamily="1" charset="0"/>
                <a:cs typeface="Courier New" pitchFamily="1" charset="0"/>
              </a:rPr>
              <a:t>&lt;/</a:t>
            </a:r>
            <a:r>
              <a:rPr lang="en-US" sz="1500" b="1" dirty="0" err="1" smtClean="0">
                <a:solidFill>
                  <a:srgbClr val="0070C0"/>
                </a:solidFill>
                <a:latin typeface="Courier New" pitchFamily="1" charset="0"/>
                <a:cs typeface="Courier New" pitchFamily="1" charset="0"/>
              </a:rPr>
              <a:t>fieldset</a:t>
            </a:r>
            <a:r>
              <a:rPr lang="en-US" sz="1500" b="1" dirty="0" smtClean="0">
                <a:solidFill>
                  <a:srgbClr val="0070C0"/>
                </a:solidFill>
                <a:latin typeface="Courier New" pitchFamily="1" charset="0"/>
                <a:cs typeface="Courier New" pitchFamily="1" charset="0"/>
              </a:rPr>
              <a:t>&gt;</a:t>
            </a:r>
            <a:endParaRPr lang="en-US" sz="1500" b="1" dirty="0">
              <a:solidFill>
                <a:srgbClr val="0070C0"/>
              </a:solidFill>
              <a:latin typeface="Courier New" pitchFamily="1" charset="0"/>
              <a:cs typeface="Courier New" pitchFamily="1" charset="0"/>
            </a:endParaRPr>
          </a:p>
        </p:txBody>
      </p:sp>
      <p:pic>
        <p:nvPicPr>
          <p:cNvPr id="5" name="Picture 4" descr="Screen Shot 2012-08-21 at 5.2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297660"/>
            <a:ext cx="5600700" cy="889000"/>
          </a:xfrm>
          <a:prstGeom prst="rect">
            <a:avLst/>
          </a:prstGeom>
        </p:spPr>
      </p:pic>
    </p:spTree>
    <p:extLst>
      <p:ext uri="{BB962C8B-B14F-4D97-AF65-F5344CB8AC3E}">
        <p14:creationId xmlns:p14="http://schemas.microsoft.com/office/powerpoint/2010/main" val="1808260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Specifics</a:t>
            </a:r>
            <a:r>
              <a:rPr lang="fr-FR" dirty="0" smtClean="0"/>
              <a:t> </a:t>
            </a:r>
            <a:r>
              <a:rPr lang="fr-FR" dirty="0" err="1" smtClean="0"/>
              <a:t>attributes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Type « </a:t>
            </a:r>
            <a:r>
              <a:rPr lang="fr-FR" dirty="0" err="1" smtClean="0"/>
              <a:t>hidden</a:t>
            </a:r>
            <a:r>
              <a:rPr lang="fr-FR" dirty="0" smtClean="0"/>
              <a:t> »</a:t>
            </a:r>
          </a:p>
          <a:p>
            <a:endParaRPr lang="fr-FR" dirty="0" smtClean="0"/>
          </a:p>
          <a:p>
            <a:pPr lvl="1"/>
            <a:r>
              <a:rPr lang="fr-FR" dirty="0" err="1" smtClean="0">
                <a:cs typeface="Courier New"/>
              </a:rPr>
              <a:t>readonly</a:t>
            </a:r>
            <a:r>
              <a:rPr lang="fr-FR" dirty="0" smtClean="0">
                <a:cs typeface="Courier New"/>
              </a:rPr>
              <a:t> (</a:t>
            </a:r>
            <a:r>
              <a:rPr lang="fr-FR" dirty="0" smtClean="0">
                <a:latin typeface="Courier New"/>
                <a:cs typeface="Courier New"/>
              </a:rPr>
              <a:t>&lt;input/&gt;</a:t>
            </a:r>
            <a:r>
              <a:rPr lang="fr-FR" dirty="0" smtClean="0">
                <a:cs typeface="Courier New"/>
              </a:rPr>
              <a:t>, </a:t>
            </a:r>
            <a:r>
              <a:rPr lang="fr-FR" dirty="0" smtClean="0">
                <a:latin typeface="Courier New"/>
                <a:cs typeface="Courier New"/>
              </a:rPr>
              <a:t>&lt;</a:t>
            </a:r>
            <a:r>
              <a:rPr lang="fr-FR" dirty="0" err="1" smtClean="0">
                <a:latin typeface="Courier New"/>
                <a:cs typeface="Courier New"/>
              </a:rPr>
              <a:t>textarea</a:t>
            </a:r>
            <a:r>
              <a:rPr lang="fr-FR" dirty="0" smtClean="0">
                <a:latin typeface="Courier New"/>
                <a:cs typeface="Courier New"/>
              </a:rPr>
              <a:t>/&gt;</a:t>
            </a:r>
            <a:r>
              <a:rPr lang="fr-FR" dirty="0" smtClean="0">
                <a:cs typeface="Courier New"/>
              </a:rPr>
              <a:t>)</a:t>
            </a:r>
          </a:p>
          <a:p>
            <a:pPr lvl="1"/>
            <a:endParaRPr lang="fr-FR" dirty="0" smtClean="0">
              <a:cs typeface="Courier New"/>
            </a:endParaRPr>
          </a:p>
          <a:p>
            <a:pPr lvl="1"/>
            <a:r>
              <a:rPr lang="fr-FR" dirty="0" err="1" smtClean="0">
                <a:cs typeface="Courier New"/>
              </a:rPr>
              <a:t>disabled</a:t>
            </a:r>
            <a:r>
              <a:rPr lang="fr-FR" dirty="0" smtClean="0">
                <a:cs typeface="Courier New"/>
              </a:rPr>
              <a:t> (</a:t>
            </a:r>
            <a:r>
              <a:rPr lang="fr-FR" dirty="0" smtClean="0">
                <a:latin typeface="Courier New"/>
                <a:cs typeface="Courier New"/>
              </a:rPr>
              <a:t>&lt;</a:t>
            </a:r>
            <a:r>
              <a:rPr lang="fr-FR" dirty="0" err="1" smtClean="0">
                <a:latin typeface="Courier New"/>
                <a:cs typeface="Courier New"/>
              </a:rPr>
              <a:t>button</a:t>
            </a:r>
            <a:r>
              <a:rPr lang="fr-FR" dirty="0" smtClean="0">
                <a:latin typeface="Courier New"/>
                <a:cs typeface="Courier New"/>
              </a:rPr>
              <a:t>/&gt;</a:t>
            </a:r>
            <a:r>
              <a:rPr lang="fr-FR" dirty="0" smtClean="0">
                <a:cs typeface="Courier New"/>
              </a:rPr>
              <a:t>, </a:t>
            </a:r>
            <a:r>
              <a:rPr lang="fr-FR" dirty="0" smtClean="0">
                <a:latin typeface="Courier New"/>
                <a:cs typeface="Courier New"/>
              </a:rPr>
              <a:t>&lt;input/&gt;</a:t>
            </a:r>
            <a:r>
              <a:rPr lang="fr-FR" dirty="0" smtClean="0">
                <a:cs typeface="Courier New"/>
              </a:rPr>
              <a:t>, </a:t>
            </a:r>
            <a:r>
              <a:rPr lang="fr-FR" dirty="0" smtClean="0">
                <a:latin typeface="Courier New"/>
                <a:cs typeface="Courier New"/>
              </a:rPr>
              <a:t>&lt;</a:t>
            </a:r>
            <a:r>
              <a:rPr lang="fr-FR" dirty="0" err="1" smtClean="0">
                <a:latin typeface="Courier New"/>
                <a:cs typeface="Courier New"/>
              </a:rPr>
              <a:t>optgroup</a:t>
            </a:r>
            <a:r>
              <a:rPr lang="fr-FR" dirty="0" smtClean="0">
                <a:latin typeface="Courier New"/>
                <a:cs typeface="Courier New"/>
              </a:rPr>
              <a:t>/&gt;</a:t>
            </a:r>
            <a:r>
              <a:rPr lang="fr-FR" dirty="0" smtClean="0">
                <a:cs typeface="Courier New"/>
              </a:rPr>
              <a:t>, </a:t>
            </a:r>
            <a:r>
              <a:rPr lang="fr-FR" dirty="0" smtClean="0">
                <a:latin typeface="Courier New"/>
                <a:cs typeface="Courier New"/>
              </a:rPr>
              <a:t>&lt;option/&gt;</a:t>
            </a:r>
            <a:r>
              <a:rPr lang="fr-FR" dirty="0" smtClean="0">
                <a:cs typeface="Courier New"/>
              </a:rPr>
              <a:t>,</a:t>
            </a:r>
            <a:r>
              <a:rPr lang="fr-FR" dirty="0" smtClean="0">
                <a:latin typeface="Courier New"/>
                <a:cs typeface="Courier New"/>
              </a:rPr>
              <a:t> &lt;select/&gt;</a:t>
            </a:r>
            <a:r>
              <a:rPr lang="fr-FR" dirty="0" smtClean="0">
                <a:cs typeface="Courier New"/>
              </a:rPr>
              <a:t>, </a:t>
            </a:r>
            <a:r>
              <a:rPr lang="fr-FR" dirty="0" smtClean="0">
                <a:latin typeface="Courier New"/>
                <a:cs typeface="Courier New"/>
              </a:rPr>
              <a:t>&lt;</a:t>
            </a:r>
            <a:r>
              <a:rPr lang="fr-FR" dirty="0" err="1" smtClean="0">
                <a:latin typeface="Courier New"/>
                <a:cs typeface="Courier New"/>
              </a:rPr>
              <a:t>textarea</a:t>
            </a:r>
            <a:r>
              <a:rPr lang="fr-FR" dirty="0" smtClean="0">
                <a:latin typeface="Courier New"/>
                <a:cs typeface="Courier New"/>
              </a:rPr>
              <a:t>/&gt;</a:t>
            </a:r>
            <a:r>
              <a:rPr lang="fr-FR" dirty="0" smtClean="0">
                <a:cs typeface="Courier New"/>
              </a:rPr>
              <a:t>) </a:t>
            </a:r>
            <a:endParaRPr lang="fr-FR" dirty="0">
              <a:cs typeface="Courier New"/>
            </a:endParaRPr>
          </a:p>
          <a:p>
            <a:pPr lvl="1"/>
            <a:endParaRPr lang="fr-FR" dirty="0" smtClean="0">
              <a:cs typeface="Courier New"/>
            </a:endParaRPr>
          </a:p>
          <a:p>
            <a:pPr lvl="1"/>
            <a:endParaRPr lang="fr-FR" dirty="0">
              <a:cs typeface="Courier New"/>
            </a:endParaRPr>
          </a:p>
          <a:p>
            <a:pPr lvl="1"/>
            <a:endParaRPr lang="fr-FR" dirty="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357700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Specifics</a:t>
            </a:r>
            <a:r>
              <a:rPr lang="fr-FR" dirty="0" smtClean="0"/>
              <a:t> </a:t>
            </a:r>
            <a:r>
              <a:rPr lang="fr-FR" dirty="0" err="1" smtClean="0"/>
              <a:t>attributes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err="1" smtClean="0"/>
              <a:t>Accessibility</a:t>
            </a:r>
            <a:r>
              <a:rPr lang="fr-FR" dirty="0" smtClean="0"/>
              <a:t> </a:t>
            </a:r>
            <a:r>
              <a:rPr lang="fr-FR" dirty="0" err="1" smtClean="0"/>
              <a:t>attributes</a:t>
            </a:r>
            <a:endParaRPr lang="fr-FR" dirty="0" smtClean="0"/>
          </a:p>
          <a:p>
            <a:endParaRPr lang="fr-FR" dirty="0" smtClean="0"/>
          </a:p>
          <a:p>
            <a:pPr lvl="1"/>
            <a:r>
              <a:rPr lang="fr-FR" dirty="0" err="1">
                <a:cs typeface="Courier New"/>
              </a:rPr>
              <a:t>t</a:t>
            </a:r>
            <a:r>
              <a:rPr lang="fr-FR" dirty="0" err="1" smtClean="0">
                <a:cs typeface="Courier New"/>
              </a:rPr>
              <a:t>abindex</a:t>
            </a:r>
            <a:r>
              <a:rPr lang="fr-FR" dirty="0" smtClean="0">
                <a:cs typeface="Courier New"/>
              </a:rPr>
              <a:t> (</a:t>
            </a:r>
            <a:r>
              <a:rPr lang="fr-FR" dirty="0" smtClean="0">
                <a:latin typeface="Courier New"/>
                <a:cs typeface="Courier New"/>
              </a:rPr>
              <a:t>&lt;a&gt;</a:t>
            </a:r>
            <a:r>
              <a:rPr lang="fr-FR" dirty="0" smtClean="0">
                <a:cs typeface="Courier New"/>
              </a:rPr>
              <a:t>,</a:t>
            </a:r>
            <a:r>
              <a:rPr lang="fr-FR" dirty="0" smtClean="0">
                <a:latin typeface="Courier New"/>
                <a:cs typeface="Courier New"/>
              </a:rPr>
              <a:t>&lt;input/&gt;</a:t>
            </a:r>
            <a:r>
              <a:rPr lang="fr-FR" dirty="0" smtClean="0">
                <a:cs typeface="Courier New"/>
              </a:rPr>
              <a:t>, </a:t>
            </a:r>
            <a:r>
              <a:rPr lang="fr-FR" dirty="0" smtClean="0">
                <a:latin typeface="Courier New"/>
                <a:cs typeface="Courier New"/>
              </a:rPr>
              <a:t>&lt;</a:t>
            </a:r>
            <a:r>
              <a:rPr lang="fr-FR" dirty="0" err="1" smtClean="0">
                <a:latin typeface="Courier New"/>
                <a:cs typeface="Courier New"/>
              </a:rPr>
              <a:t>button</a:t>
            </a:r>
            <a:r>
              <a:rPr lang="fr-FR" dirty="0" smtClean="0">
                <a:latin typeface="Courier New"/>
                <a:cs typeface="Courier New"/>
              </a:rPr>
              <a:t>&gt;</a:t>
            </a:r>
            <a:r>
              <a:rPr lang="fr-FR" dirty="0" smtClean="0">
                <a:cs typeface="Courier New"/>
              </a:rPr>
              <a:t>,</a:t>
            </a:r>
          </a:p>
          <a:p>
            <a:pPr marL="2228850" lvl="5" indent="0">
              <a:buNone/>
            </a:pPr>
            <a:r>
              <a:rPr lang="fr-FR" sz="2400" dirty="0" smtClean="0">
                <a:latin typeface="Courier New"/>
                <a:cs typeface="Courier New"/>
              </a:rPr>
              <a:t>&lt;select/&gt;</a:t>
            </a:r>
            <a:r>
              <a:rPr lang="fr-FR" sz="2400" dirty="0" smtClean="0">
                <a:cs typeface="Courier New"/>
              </a:rPr>
              <a:t>,</a:t>
            </a:r>
            <a:r>
              <a:rPr lang="fr-FR" sz="2400" dirty="0" smtClean="0">
                <a:latin typeface="Courier New"/>
                <a:cs typeface="Courier New"/>
              </a:rPr>
              <a:t>&lt;</a:t>
            </a:r>
            <a:r>
              <a:rPr lang="fr-FR" sz="2400" dirty="0" err="1" smtClean="0">
                <a:latin typeface="Courier New"/>
                <a:cs typeface="Courier New"/>
              </a:rPr>
              <a:t>textarea</a:t>
            </a:r>
            <a:r>
              <a:rPr lang="fr-FR" sz="2400" dirty="0" smtClean="0">
                <a:latin typeface="Courier New"/>
                <a:cs typeface="Courier New"/>
              </a:rPr>
              <a:t>/&gt;</a:t>
            </a:r>
            <a:r>
              <a:rPr lang="fr-FR" sz="2400" dirty="0" smtClean="0">
                <a:cs typeface="Courier New"/>
              </a:rPr>
              <a:t>)</a:t>
            </a:r>
          </a:p>
          <a:p>
            <a:pPr marL="2228850" lvl="5" indent="0">
              <a:buNone/>
            </a:pPr>
            <a:endParaRPr lang="fr-FR" sz="2400" dirty="0">
              <a:cs typeface="Courier New"/>
            </a:endParaRPr>
          </a:p>
          <a:p>
            <a:pPr lvl="1"/>
            <a:r>
              <a:rPr lang="fr-FR" dirty="0" err="1" smtClean="0">
                <a:cs typeface="Courier New"/>
              </a:rPr>
              <a:t>accesskey</a:t>
            </a:r>
            <a:r>
              <a:rPr lang="fr-FR" dirty="0" smtClean="0">
                <a:cs typeface="Courier New"/>
              </a:rPr>
              <a:t> (</a:t>
            </a:r>
            <a:r>
              <a:rPr lang="fr-FR" dirty="0">
                <a:latin typeface="Courier New"/>
                <a:cs typeface="Courier New"/>
              </a:rPr>
              <a:t>&lt;a&gt;</a:t>
            </a:r>
            <a:r>
              <a:rPr lang="fr-FR" dirty="0">
                <a:cs typeface="Courier New"/>
              </a:rPr>
              <a:t>,</a:t>
            </a:r>
            <a:r>
              <a:rPr lang="fr-FR" dirty="0">
                <a:latin typeface="Courier New"/>
                <a:cs typeface="Courier New"/>
              </a:rPr>
              <a:t>&lt;input/&gt;</a:t>
            </a:r>
            <a:r>
              <a:rPr lang="fr-FR" dirty="0">
                <a:cs typeface="Courier New"/>
              </a:rPr>
              <a:t>, </a:t>
            </a:r>
            <a:r>
              <a:rPr lang="fr-FR" dirty="0">
                <a:latin typeface="Courier New"/>
                <a:cs typeface="Courier New"/>
              </a:rPr>
              <a:t>&lt;</a:t>
            </a:r>
            <a:r>
              <a:rPr lang="fr-FR" dirty="0" err="1">
                <a:latin typeface="Courier New"/>
                <a:cs typeface="Courier New"/>
              </a:rPr>
              <a:t>button</a:t>
            </a:r>
            <a:r>
              <a:rPr lang="fr-FR" dirty="0">
                <a:latin typeface="Courier New"/>
                <a:cs typeface="Courier New"/>
              </a:rPr>
              <a:t>&gt;</a:t>
            </a:r>
            <a:r>
              <a:rPr lang="fr-FR" dirty="0">
                <a:cs typeface="Courier New"/>
              </a:rPr>
              <a:t>,</a:t>
            </a:r>
          </a:p>
          <a:p>
            <a:pPr marL="2228850" lvl="5" indent="0">
              <a:buNone/>
            </a:pPr>
            <a:r>
              <a:rPr lang="fr-FR" sz="2400" dirty="0" smtClean="0">
                <a:latin typeface="Courier New"/>
                <a:cs typeface="Courier New"/>
              </a:rPr>
              <a:t>&lt;label/</a:t>
            </a:r>
            <a:r>
              <a:rPr lang="fr-FR" sz="2400" dirty="0">
                <a:latin typeface="Courier New"/>
                <a:cs typeface="Courier New"/>
              </a:rPr>
              <a:t>&gt;</a:t>
            </a:r>
            <a:r>
              <a:rPr lang="fr-FR" sz="2400" dirty="0">
                <a:cs typeface="Courier New"/>
              </a:rPr>
              <a:t>,</a:t>
            </a:r>
            <a:r>
              <a:rPr lang="fr-FR" sz="2400" dirty="0" smtClean="0">
                <a:latin typeface="Courier New"/>
                <a:cs typeface="Courier New"/>
              </a:rPr>
              <a:t>&lt;</a:t>
            </a:r>
            <a:r>
              <a:rPr lang="fr-FR" sz="2400" dirty="0" err="1" smtClean="0">
                <a:latin typeface="Courier New"/>
                <a:cs typeface="Courier New"/>
              </a:rPr>
              <a:t>legend</a:t>
            </a:r>
            <a:r>
              <a:rPr lang="fr-FR" sz="2400" dirty="0" smtClean="0">
                <a:latin typeface="Courier New"/>
                <a:cs typeface="Courier New"/>
              </a:rPr>
              <a:t>/&gt;</a:t>
            </a:r>
            <a:r>
              <a:rPr lang="fr-FR" sz="2400" dirty="0">
                <a:cs typeface="Courier New"/>
              </a:rPr>
              <a:t>,</a:t>
            </a:r>
            <a:r>
              <a:rPr lang="fr-FR" sz="2400" dirty="0">
                <a:latin typeface="Courier New"/>
                <a:cs typeface="Courier New"/>
              </a:rPr>
              <a:t>&lt;</a:t>
            </a:r>
            <a:r>
              <a:rPr lang="fr-FR" sz="2400" dirty="0" err="1">
                <a:latin typeface="Courier New"/>
                <a:cs typeface="Courier New"/>
              </a:rPr>
              <a:t>textarea</a:t>
            </a:r>
            <a:r>
              <a:rPr lang="fr-FR" sz="2400" dirty="0">
                <a:latin typeface="Courier New"/>
                <a:cs typeface="Courier New"/>
              </a:rPr>
              <a:t>/&gt;</a:t>
            </a:r>
            <a:r>
              <a:rPr lang="fr-FR" sz="2400" dirty="0" smtClean="0">
                <a:cs typeface="Courier New"/>
              </a:rPr>
              <a:t>)</a:t>
            </a:r>
            <a:endParaRPr lang="fr-FR" dirty="0" smtClean="0">
              <a:cs typeface="Courier New"/>
            </a:endParaRPr>
          </a:p>
          <a:p>
            <a:pPr lvl="1"/>
            <a:endParaRPr lang="fr-FR" dirty="0">
              <a:cs typeface="Courier New"/>
            </a:endParaRPr>
          </a:p>
          <a:p>
            <a:pPr lvl="1"/>
            <a:endParaRPr lang="fr-FR" dirty="0">
              <a:cs typeface="Courier New"/>
            </a:endParaRPr>
          </a:p>
          <a:p>
            <a:pPr lvl="1"/>
            <a:endParaRPr lang="fr-FR" dirty="0" smtClean="0">
              <a:cs typeface="Courier New"/>
            </a:endParaRP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859642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891631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p:txBody>
          <a:bodyPr/>
          <a:lstStyle/>
          <a:p>
            <a:r>
              <a:rPr lang="fr-FR" sz="2800" dirty="0" err="1" smtClean="0"/>
              <a:t>Create</a:t>
            </a:r>
            <a:r>
              <a:rPr lang="fr-FR" sz="2800" dirty="0" smtClean="0"/>
              <a:t> a new HTML </a:t>
            </a:r>
            <a:br>
              <a:rPr lang="fr-FR" sz="2800" dirty="0" smtClean="0"/>
            </a:br>
            <a:r>
              <a:rPr lang="fr-FR" sz="2800" dirty="0" smtClean="0"/>
              <a:t>page </a:t>
            </a:r>
            <a:r>
              <a:rPr lang="fr-FR" sz="2800" dirty="0" err="1" smtClean="0"/>
              <a:t>named</a:t>
            </a:r>
            <a:r>
              <a:rPr lang="fr-FR" sz="2800" dirty="0" smtClean="0"/>
              <a:t> </a:t>
            </a:r>
            <a:br>
              <a:rPr lang="fr-FR" sz="2800" dirty="0" smtClean="0"/>
            </a:br>
            <a:r>
              <a:rPr lang="fr-FR" sz="2800" b="1" i="1" dirty="0" err="1" smtClean="0"/>
              <a:t>contact.html</a:t>
            </a:r>
            <a:r>
              <a:rPr lang="fr-FR" sz="2800" dirty="0" smtClean="0"/>
              <a:t> and </a:t>
            </a:r>
            <a:br>
              <a:rPr lang="fr-FR" sz="2800" dirty="0" smtClean="0"/>
            </a:br>
            <a:r>
              <a:rPr lang="fr-FR" sz="2800" dirty="0" err="1" smtClean="0"/>
              <a:t>reproduce</a:t>
            </a:r>
            <a:r>
              <a:rPr lang="fr-FR" sz="2800" dirty="0" smtClean="0"/>
              <a:t> </a:t>
            </a:r>
            <a:r>
              <a:rPr lang="fr-FR" sz="2800" dirty="0" err="1" smtClean="0"/>
              <a:t>this</a:t>
            </a:r>
            <a:r>
              <a:rPr lang="fr-FR" sz="2800" dirty="0" smtClean="0"/>
              <a:t> </a:t>
            </a:r>
            <a:r>
              <a:rPr lang="fr-FR" sz="2800" dirty="0" err="1" smtClean="0"/>
              <a:t>form</a:t>
            </a:r>
            <a:r>
              <a:rPr lang="fr-FR" sz="2800" dirty="0" smtClean="0"/>
              <a:t>:</a:t>
            </a:r>
          </a:p>
          <a:p>
            <a:endParaRPr lang="fr-FR" dirty="0"/>
          </a:p>
          <a:p>
            <a:endParaRPr lang="fr-FR" sz="1600" dirty="0" smtClean="0"/>
          </a:p>
          <a:p>
            <a:pPr marL="0" indent="0">
              <a:buNone/>
            </a:pPr>
            <a:endParaRPr lang="fr-FR" sz="1600" dirty="0" smtClean="0"/>
          </a:p>
          <a:p>
            <a:r>
              <a:rPr lang="fr-FR" dirty="0" err="1" smtClean="0"/>
              <a:t>Add</a:t>
            </a:r>
            <a:r>
              <a:rPr lang="fr-FR" dirty="0" smtClean="0"/>
              <a:t> a </a:t>
            </a:r>
            <a:r>
              <a:rPr lang="fr-FR" dirty="0" err="1" smtClean="0"/>
              <a:t>hyperlink</a:t>
            </a:r>
            <a:r>
              <a:rPr lang="fr-FR" dirty="0" smtClean="0"/>
              <a:t> to </a:t>
            </a:r>
            <a:r>
              <a:rPr lang="fr-FR" dirty="0" err="1" smtClean="0"/>
              <a:t>this</a:t>
            </a:r>
            <a:r>
              <a:rPr lang="fr-FR" dirty="0" smtClean="0"/>
              <a:t/>
            </a:r>
            <a:br>
              <a:rPr lang="fr-FR" dirty="0" smtClean="0"/>
            </a:br>
            <a:r>
              <a:rPr lang="fr-FR" dirty="0" err="1" smtClean="0"/>
              <a:t>form</a:t>
            </a:r>
            <a:r>
              <a:rPr lang="fr-FR" dirty="0" smtClean="0"/>
              <a:t> in </a:t>
            </a:r>
            <a:r>
              <a:rPr lang="fr-FR" dirty="0" err="1" smtClean="0"/>
              <a:t>your</a:t>
            </a:r>
            <a:r>
              <a:rPr lang="fr-FR" dirty="0" smtClean="0"/>
              <a:t> </a:t>
            </a:r>
            <a:r>
              <a:rPr lang="fr-FR" dirty="0" err="1" smtClean="0"/>
              <a:t>Resume</a:t>
            </a:r>
            <a:endParaRPr lang="fr-FR" sz="3200"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Screen shot 2010-12-29 at 2.29.46 PM.png"/>
          <p:cNvPicPr>
            <a:picLocks noChangeAspect="1"/>
          </p:cNvPicPr>
          <p:nvPr/>
        </p:nvPicPr>
        <p:blipFill>
          <a:blip r:embed="rId3"/>
          <a:stretch>
            <a:fillRect/>
          </a:stretch>
        </p:blipFill>
        <p:spPr>
          <a:xfrm>
            <a:off x="3995936" y="985292"/>
            <a:ext cx="5231453" cy="4568180"/>
          </a:xfrm>
          <a:prstGeom prst="rect">
            <a:avLst/>
          </a:prstGeom>
        </p:spPr>
      </p:pic>
    </p:spTree>
    <p:extLst>
      <p:ext uri="{BB962C8B-B14F-4D97-AF65-F5344CB8AC3E}">
        <p14:creationId xmlns:p14="http://schemas.microsoft.com/office/powerpoint/2010/main" val="5413244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Audio and </a:t>
            </a:r>
            <a:r>
              <a:rPr lang="fr-FR" dirty="0" err="1" smtClean="0"/>
              <a:t>Video</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7" name="Picture 6"/>
          <p:cNvPicPr>
            <a:picLocks noChangeAspect="1"/>
          </p:cNvPicPr>
          <p:nvPr/>
        </p:nvPicPr>
        <p:blipFill>
          <a:blip r:embed="rId2"/>
          <a:stretch>
            <a:fillRect/>
          </a:stretch>
        </p:blipFill>
        <p:spPr>
          <a:xfrm>
            <a:off x="6156176" y="3073524"/>
            <a:ext cx="2524323" cy="1777380"/>
          </a:xfrm>
          <a:prstGeom prst="rect">
            <a:avLst/>
          </a:prstGeom>
        </p:spPr>
      </p:pic>
    </p:spTree>
    <p:extLst>
      <p:ext uri="{BB962C8B-B14F-4D97-AF65-F5344CB8AC3E}">
        <p14:creationId xmlns:p14="http://schemas.microsoft.com/office/powerpoint/2010/main" val="23936488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There are more and more Audio and Video on the web</a:t>
            </a:r>
          </a:p>
          <a:p>
            <a:endParaRPr lang="en-US" dirty="0" smtClean="0"/>
          </a:p>
          <a:p>
            <a:r>
              <a:rPr lang="en-US" dirty="0" smtClean="0"/>
              <a:t>Until </a:t>
            </a:r>
            <a:r>
              <a:rPr lang="en-US" dirty="0"/>
              <a:t>now, you had to use non standardize technologies like Java Applets or Flash</a:t>
            </a:r>
          </a:p>
          <a:p>
            <a:pPr lvl="1"/>
            <a:r>
              <a:rPr lang="en-US" dirty="0"/>
              <a:t>Need specific plug-in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91898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endParaRPr lang="en-US" dirty="0" smtClean="0">
              <a:ea typeface="ＭＳ Ｐゴシック" pitchFamily="34" charset="-128"/>
            </a:endParaRPr>
          </a:p>
          <a:p>
            <a:r>
              <a:rPr lang="en-US" dirty="0" smtClean="0">
                <a:ea typeface="ＭＳ Ｐゴシック" pitchFamily="34" charset="-128"/>
              </a:rPr>
              <a:t>An </a:t>
            </a:r>
            <a:r>
              <a:rPr lang="en-US" dirty="0">
                <a:ea typeface="ＭＳ Ｐゴシック" pitchFamily="34" charset="-128"/>
              </a:rPr>
              <a:t>HTML file have the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extension </a:t>
            </a:r>
            <a:r>
              <a:rPr lang="en-US" dirty="0">
                <a:ea typeface="ＭＳ Ｐゴシック" pitchFamily="34" charset="-128"/>
              </a:rPr>
              <a:t>.</a:t>
            </a:r>
            <a:r>
              <a:rPr lang="en-US" dirty="0" smtClean="0">
                <a:ea typeface="ＭＳ Ｐゴシック" pitchFamily="34" charset="-128"/>
              </a:rPr>
              <a:t>html</a:t>
            </a:r>
          </a:p>
          <a:p>
            <a:endParaRPr lang="en-US" dirty="0">
              <a:ea typeface="ＭＳ Ｐゴシック" pitchFamily="34" charset="-128"/>
            </a:endParaRPr>
          </a:p>
          <a:p>
            <a:r>
              <a:rPr lang="en-US" dirty="0">
                <a:ea typeface="ＭＳ Ｐゴシック" pitchFamily="34" charset="-128"/>
              </a:rPr>
              <a:t>An HTML file is constructed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by </a:t>
            </a:r>
            <a:r>
              <a:rPr lang="en-US" dirty="0">
                <a:ea typeface="ＭＳ Ｐゴシック" pitchFamily="34" charset="-128"/>
              </a:rPr>
              <a:t>predefined </a:t>
            </a:r>
            <a:r>
              <a:rPr lang="en-US" dirty="0" smtClean="0">
                <a:ea typeface="ＭＳ Ｐゴシック" pitchFamily="34" charset="-128"/>
              </a:rPr>
              <a:t>tag</a:t>
            </a:r>
            <a:endParaRPr lang="en-US" dirty="0">
              <a:ea typeface="ＭＳ Ｐゴシック" pitchFamily="34" charset="-128"/>
            </a:endParaRPr>
          </a:p>
          <a:p>
            <a:pPr lvl="1"/>
            <a:r>
              <a:rPr lang="en-US" dirty="0" smtClean="0">
                <a:ea typeface="ＭＳ Ｐゴシック" pitchFamily="34" charset="-128"/>
              </a:rPr>
              <a:t>We’ll </a:t>
            </a:r>
            <a:r>
              <a:rPr lang="en-US" dirty="0">
                <a:ea typeface="ＭＳ Ｐゴシック" pitchFamily="34" charset="-128"/>
              </a:rPr>
              <a:t>learn </a:t>
            </a:r>
            <a:r>
              <a:rPr lang="en-US" dirty="0" smtClean="0">
                <a:ea typeface="ＭＳ Ｐゴシック" pitchFamily="34" charset="-128"/>
              </a:rPr>
              <a:t>the tags </a:t>
            </a:r>
            <a:r>
              <a:rPr lang="en-US" dirty="0">
                <a:ea typeface="ＭＳ Ｐゴシック" pitchFamily="34" charset="-128"/>
              </a:rPr>
              <a:t>step by </a:t>
            </a:r>
            <a:r>
              <a:rPr lang="en-US" dirty="0" smtClean="0">
                <a:ea typeface="ＭＳ Ｐゴシック" pitchFamily="34" charset="-128"/>
              </a:rPr>
              <a:t>step</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1" descr="image_1"/>
          <p:cNvPicPr>
            <a:picLocks noChangeAspect="1" noChangeArrowheads="1"/>
          </p:cNvPicPr>
          <p:nvPr/>
        </p:nvPicPr>
        <p:blipFill>
          <a:blip r:embed="rId4" cstate="print"/>
          <a:srcRect/>
          <a:stretch>
            <a:fillRect/>
          </a:stretch>
        </p:blipFill>
        <p:spPr bwMode="auto">
          <a:xfrm>
            <a:off x="5652120" y="1273324"/>
            <a:ext cx="2971800" cy="3455987"/>
          </a:xfrm>
          <a:prstGeom prst="rect">
            <a:avLst/>
          </a:prstGeom>
          <a:noFill/>
          <a:ln w="9525">
            <a:solidFill>
              <a:schemeClr val="tx1"/>
            </a:solidFill>
            <a:miter lim="800000"/>
            <a:headEnd/>
            <a:tailEnd/>
          </a:ln>
          <a:effectLst>
            <a:outerShdw blurRad="50800" dist="38100" dir="2700000">
              <a:srgbClr val="000000">
                <a:alpha val="43000"/>
              </a:srgb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audio </a:t>
            </a:r>
            <a:r>
              <a:rPr lang="en-US" dirty="0" smtClean="0"/>
              <a:t>new element represents a sound or audio stream</a:t>
            </a:r>
          </a:p>
          <a:p>
            <a:pPr marL="0" indent="0">
              <a:buNone/>
            </a:pPr>
            <a:endParaRPr lang="en-US" dirty="0" smtClean="0"/>
          </a:p>
          <a:p>
            <a:r>
              <a:rPr lang="en-US" dirty="0" smtClean="0"/>
              <a:t>Content </a:t>
            </a:r>
            <a:r>
              <a:rPr lang="en-US" dirty="0"/>
              <a:t>may be provided inside the audio </a:t>
            </a:r>
            <a:r>
              <a:rPr lang="en-US" dirty="0" smtClean="0"/>
              <a:t>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audio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83500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2430140"/>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http</a:t>
            </a:r>
            <a:r>
              <a:rPr lang="nl-NL" b="1" dirty="0">
                <a:solidFill>
                  <a:srgbClr val="00CC00"/>
                </a:solidFill>
                <a:latin typeface="Courier New"/>
                <a:cs typeface="Courier New"/>
              </a:rPr>
              <a:t>://</a:t>
            </a:r>
            <a:r>
              <a:rPr lang="nl-NL" b="1" dirty="0" err="1">
                <a:solidFill>
                  <a:srgbClr val="00CC00"/>
                </a:solidFill>
                <a:latin typeface="Courier New"/>
                <a:cs typeface="Courier New"/>
              </a:rPr>
              <a:t>images.wikia.com</a:t>
            </a:r>
            <a:r>
              <a:rPr lang="nl-NL" b="1" dirty="0">
                <a:solidFill>
                  <a:srgbClr val="00CC00"/>
                </a:solidFill>
                <a:latin typeface="Courier New"/>
                <a:cs typeface="Courier New"/>
              </a:rPr>
              <a:t>/</a:t>
            </a:r>
            <a:r>
              <a:rPr lang="nl-NL" b="1" dirty="0" err="1">
                <a:solidFill>
                  <a:srgbClr val="00CC00"/>
                </a:solidFill>
                <a:latin typeface="Courier New"/>
                <a:cs typeface="Courier New"/>
              </a:rPr>
              <a:t>starwars</a:t>
            </a:r>
            <a:r>
              <a:rPr lang="nl-NL" b="1" dirty="0">
                <a:solidFill>
                  <a:srgbClr val="00CC00"/>
                </a:solidFill>
                <a:latin typeface="Courier New"/>
                <a:cs typeface="Courier New"/>
              </a:rPr>
              <a:t>/images/3/</a:t>
            </a:r>
            <a:r>
              <a:rPr lang="nl-NL" b="1" dirty="0" smtClean="0">
                <a:solidFill>
                  <a:srgbClr val="00CC00"/>
                </a:solidFill>
                <a:latin typeface="Courier New"/>
                <a:cs typeface="Courier New"/>
              </a:rPr>
              <a:t>38/</a:t>
            </a:r>
            <a:r>
              <a:rPr lang="nl-NL" b="1" dirty="0" err="1" smtClean="0">
                <a:solidFill>
                  <a:srgbClr val="00CC00"/>
                </a:solidFill>
                <a:latin typeface="Courier New"/>
                <a:cs typeface="Courier New"/>
              </a:rPr>
              <a:t>UlicFalls.ogg</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err="1" smtClean="0">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a:t>
            </a:r>
            <a:r>
              <a:rPr lang="nl-NL" b="1" dirty="0">
                <a:latin typeface="Courier New"/>
                <a:cs typeface="Courier New"/>
              </a:rPr>
              <a:t>audio element.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a:t>
            </a:r>
            <a:r>
              <a:rPr lang="nl-NL" b="1" dirty="0" smtClean="0">
                <a:latin typeface="Courier New"/>
                <a:cs typeface="Courier New"/>
              </a:rPr>
              <a:t>&gt;</a:t>
            </a:r>
            <a:endParaRPr lang="nl-NL" b="1" dirty="0">
              <a:latin typeface="Courier New"/>
              <a:cs typeface="Courier New"/>
            </a:endParaRPr>
          </a:p>
        </p:txBody>
      </p:sp>
      <p:pic>
        <p:nvPicPr>
          <p:cNvPr id="2" name="Picture 1" descr="Screen Shot 2012-08-10 at 1.57.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324" y="3870300"/>
            <a:ext cx="3975100" cy="787400"/>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71263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new </a:t>
            </a:r>
            <a:r>
              <a:rPr lang="en-US" i="1" dirty="0"/>
              <a:t>video </a:t>
            </a:r>
            <a:r>
              <a:rPr lang="en-US" dirty="0"/>
              <a:t>element is used for playing </a:t>
            </a:r>
            <a:r>
              <a:rPr lang="en-US" dirty="0" smtClean="0"/>
              <a:t>videos </a:t>
            </a:r>
            <a:r>
              <a:rPr lang="en-US" dirty="0"/>
              <a:t>and audio files with </a:t>
            </a:r>
            <a:r>
              <a:rPr lang="en-US" dirty="0" smtClean="0"/>
              <a:t>captions</a:t>
            </a:r>
            <a:endParaRPr lang="en-US" dirty="0"/>
          </a:p>
          <a:p>
            <a:endParaRPr lang="en-US" dirty="0" smtClean="0"/>
          </a:p>
          <a:p>
            <a:r>
              <a:rPr lang="en-US" dirty="0" smtClean="0"/>
              <a:t>Again, content </a:t>
            </a:r>
            <a:r>
              <a:rPr lang="en-US" dirty="0"/>
              <a:t>may be provided inside the </a:t>
            </a:r>
            <a:r>
              <a:rPr lang="en-US" i="1" dirty="0" smtClean="0"/>
              <a:t>video</a:t>
            </a:r>
            <a:r>
              <a:rPr lang="en-US" dirty="0" smtClean="0"/>
              <a:t> 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video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75225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1921396"/>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myVideo.mp4</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a:solidFill>
                  <a:srgbClr val="FF0000"/>
                </a:solidFill>
                <a:latin typeface="Courier New"/>
                <a:cs typeface="Courier New"/>
              </a:rPr>
              <a:t>poster</a:t>
            </a:r>
            <a:r>
              <a:rPr lang="nl-NL" b="1" dirty="0">
                <a:latin typeface="Courier New"/>
                <a:cs typeface="Courier New"/>
              </a:rPr>
              <a:t>="</a:t>
            </a:r>
            <a:r>
              <a:rPr lang="nl-NL" b="1" dirty="0" err="1">
                <a:solidFill>
                  <a:srgbClr val="00CC00"/>
                </a:solidFill>
                <a:latin typeface="Courier New"/>
                <a:cs typeface="Courier New"/>
              </a:rPr>
              <a:t>movie.jpg</a:t>
            </a:r>
            <a:r>
              <a:rPr lang="nl-NL" b="1" dirty="0">
                <a:latin typeface="Courier New"/>
                <a:cs typeface="Courier New"/>
              </a:rPr>
              <a:t>" </a:t>
            </a:r>
            <a:r>
              <a:rPr lang="nl-NL" b="1" dirty="0" err="1">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video element</a:t>
            </a:r>
            <a:r>
              <a:rPr lang="nl-NL" b="1" dirty="0">
                <a:latin typeface="Courier New"/>
                <a:cs typeface="Courier New"/>
              </a:rPr>
              <a: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pic>
        <p:nvPicPr>
          <p:cNvPr id="7" name="Picture 6" descr="Screen Shot 2012-08-10 at 2.0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145532"/>
            <a:ext cx="3491880" cy="2008308"/>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776217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i="1" dirty="0" smtClean="0"/>
          </a:p>
          <a:p>
            <a:pPr lvl="1"/>
            <a:r>
              <a:rPr lang="en-US" i="1" dirty="0" smtClean="0"/>
              <a:t>preload</a:t>
            </a:r>
            <a:r>
              <a:rPr lang="en-US" dirty="0" smtClean="0"/>
              <a:t>: to pre-download the media resource</a:t>
            </a:r>
          </a:p>
          <a:p>
            <a:pPr marL="457200" lvl="1" indent="0">
              <a:buNone/>
            </a:pPr>
            <a:endParaRPr lang="en-US" dirty="0" smtClean="0"/>
          </a:p>
          <a:p>
            <a:pPr lvl="1"/>
            <a:r>
              <a:rPr lang="en-US" i="1" dirty="0" err="1" smtClean="0"/>
              <a:t>autoplay</a:t>
            </a:r>
            <a:r>
              <a:rPr lang="en-US" dirty="0" smtClean="0"/>
              <a:t>: to automatically begin playback of the media resource</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04720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dirty="0"/>
          </a:p>
          <a:p>
            <a:pPr lvl="1"/>
            <a:r>
              <a:rPr lang="en-US" i="1" dirty="0" smtClean="0"/>
              <a:t>controls</a:t>
            </a:r>
            <a:r>
              <a:rPr lang="en-US" dirty="0" smtClean="0"/>
              <a:t>:</a:t>
            </a:r>
            <a:r>
              <a:rPr lang="en-US" i="1" dirty="0" smtClean="0"/>
              <a:t> </a:t>
            </a:r>
            <a:r>
              <a:rPr lang="en-US" dirty="0" smtClean="0"/>
              <a:t>to ask to the user agent to provide its own set of controls</a:t>
            </a:r>
          </a:p>
          <a:p>
            <a:pPr lvl="1"/>
            <a:endParaRPr lang="en-US" i="1" dirty="0"/>
          </a:p>
          <a:p>
            <a:pPr lvl="1"/>
            <a:r>
              <a:rPr lang="en-US" i="1" dirty="0" smtClean="0"/>
              <a:t>loop</a:t>
            </a:r>
            <a:r>
              <a:rPr lang="en-US" dirty="0"/>
              <a:t>: to seek back to the start of the media resource upon reaching the end</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021300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i="1" dirty="0" smtClean="0"/>
              <a:t>source</a:t>
            </a:r>
            <a:r>
              <a:rPr lang="en-US" dirty="0" smtClean="0"/>
              <a:t> element allows to specify multiple alternative of sources to a media element</a:t>
            </a:r>
            <a:endParaRPr lang="en-US" dirty="0"/>
          </a:p>
          <a:p>
            <a:endParaRPr lang="en-US" dirty="0" smtClean="0"/>
          </a:p>
          <a:p>
            <a:r>
              <a:rPr lang="en-US" dirty="0" smtClean="0"/>
              <a:t>Allows the browser to choose the better source based on its media type or codec support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2941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Rectangle à coins arrondis 4"/>
          <p:cNvSpPr/>
          <p:nvPr/>
        </p:nvSpPr>
        <p:spPr>
          <a:xfrm>
            <a:off x="323528" y="2209428"/>
            <a:ext cx="8460432" cy="259228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controls</a:t>
            </a:r>
            <a:r>
              <a:rPr lang="nl-NL" b="1" dirty="0" smtClean="0">
                <a:solidFill>
                  <a:srgbClr val="FF0000"/>
                </a:solidFill>
                <a:latin typeface="Courier New"/>
                <a:cs typeface="Courier New"/>
              </a:rPr>
              <a:t> </a:t>
            </a:r>
            <a:r>
              <a:rPr lang="nl-NL" b="1" dirty="0" err="1" smtClean="0">
                <a:solidFill>
                  <a:srgbClr val="FF0000"/>
                </a:solidFill>
                <a:latin typeface="Courier New"/>
                <a:cs typeface="Courier New"/>
              </a:rPr>
              <a:t>autoplay</a:t>
            </a:r>
            <a:r>
              <a:rPr lang="nl-NL" b="1" dirty="0" smtClean="0">
                <a:solidFill>
                  <a:srgbClr val="FF0000"/>
                </a:solidFill>
                <a:latin typeface="Courier New"/>
                <a:cs typeface="Courier New"/>
              </a:rPr>
              <a:t> loop</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source</a:t>
            </a:r>
            <a:r>
              <a:rPr lang="nl-NL" b="1" dirty="0" smtClean="0">
                <a:latin typeface="Courier New"/>
                <a:cs typeface="Courier New"/>
              </a:rPr>
              <a:t> </a:t>
            </a:r>
            <a:r>
              <a:rPr lang="nl-NL" b="1" dirty="0" err="1">
                <a:solidFill>
                  <a:srgbClr val="FF0000"/>
                </a:solidFill>
                <a:latin typeface="Courier New"/>
                <a:cs typeface="Courier New"/>
              </a:rPr>
              <a:t>src</a:t>
            </a:r>
            <a:r>
              <a:rPr lang="nl-NL" b="1" dirty="0" smtClean="0">
                <a:latin typeface="Courier New"/>
                <a:cs typeface="Courier New"/>
              </a:rPr>
              <a:t>="</a:t>
            </a:r>
            <a:r>
              <a:rPr lang="nl-NL" b="1" dirty="0" err="1">
                <a:solidFill>
                  <a:srgbClr val="00CC00"/>
                </a:solidFill>
                <a:latin typeface="Courier New"/>
                <a:cs typeface="Courier New"/>
              </a:rPr>
              <a:t>song.ogg</a:t>
            </a:r>
            <a:r>
              <a:rPr lang="nl-NL" b="1" dirty="0" smtClean="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ogg</a:t>
            </a:r>
            <a:r>
              <a:rPr lang="nl-NL" b="1" dirty="0" smtClean="0">
                <a:latin typeface="Courier New"/>
                <a:cs typeface="Courier New"/>
              </a:rPr>
              <a:t>" /&gt;</a:t>
            </a:r>
          </a:p>
          <a:p>
            <a:pPr marL="403225" indent="-342900">
              <a:lnSpc>
                <a:spcPct val="8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source</a:t>
            </a:r>
            <a:r>
              <a:rPr lang="nl-NL" b="1" dirty="0">
                <a:latin typeface="Courier New"/>
                <a:cs typeface="Courier New"/>
              </a:rPr>
              <a:t> </a:t>
            </a:r>
            <a:r>
              <a:rPr lang="nl-NL" b="1" dirty="0" err="1">
                <a:solidFill>
                  <a:srgbClr val="FF0000"/>
                </a:solidFill>
                <a:latin typeface="Courier New"/>
                <a:cs typeface="Courier New"/>
              </a:rPr>
              <a:t>src</a:t>
            </a:r>
            <a:r>
              <a:rPr lang="nl-NL" b="1" dirty="0">
                <a:latin typeface="Courier New"/>
                <a:cs typeface="Courier New"/>
              </a:rPr>
              <a:t>="</a:t>
            </a:r>
            <a:r>
              <a:rPr lang="nl-NL" b="1" dirty="0">
                <a:solidFill>
                  <a:srgbClr val="00CC00"/>
                </a:solidFill>
                <a:latin typeface="Courier New"/>
                <a:cs typeface="Courier New"/>
              </a:rPr>
              <a:t>song.mp3</a:t>
            </a:r>
            <a:r>
              <a:rPr lang="nl-NL" b="1" dirty="0" smtClean="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mpeg</a:t>
            </a:r>
            <a:r>
              <a:rPr lang="nl-NL" b="1" dirty="0" smtClean="0">
                <a:latin typeface="Courier New"/>
                <a:cs typeface="Courier New"/>
              </a:rPr>
              <a:t>" </a:t>
            </a:r>
            <a:r>
              <a:rPr lang="nl-NL" b="1" dirty="0">
                <a:latin typeface="Courier New"/>
                <a:cs typeface="Courier New"/>
              </a:rPr>
              <a:t>/</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a:t>
            </a:r>
            <a:r>
              <a:rPr lang="nl-NL" b="1" dirty="0" smtClean="0">
                <a:latin typeface="Courier New"/>
                <a:cs typeface="Courier New"/>
              </a:rPr>
              <a:t>support the </a:t>
            </a:r>
            <a:r>
              <a:rPr lang="nl-NL" b="1" dirty="0">
                <a:latin typeface="Courier New"/>
                <a:cs typeface="Courier New"/>
              </a:rPr>
              <a:t>HTML5 </a:t>
            </a:r>
            <a:r>
              <a:rPr lang="nl-NL" b="1" dirty="0" smtClean="0">
                <a:latin typeface="Courier New"/>
                <a:cs typeface="Courier New"/>
              </a:rPr>
              <a:t>audio element.</a:t>
            </a:r>
          </a:p>
          <a:p>
            <a:pPr marL="403225" indent="-342900">
              <a:lnSpc>
                <a:spcPct val="7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12474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audio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14843216"/>
              </p:ext>
            </p:extLst>
          </p:nvPr>
        </p:nvGraphicFramePr>
        <p:xfrm>
          <a:off x="1115615" y="1338932"/>
          <a:ext cx="6984777" cy="360680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MP3, AAC</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4.0+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27.0+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 MP3, AAC, </a:t>
                      </a:r>
                      <a:r>
                        <a:rPr lang="en-US" dirty="0" err="1" smtClean="0"/>
                        <a:t>Ogg</a:t>
                      </a:r>
                      <a:r>
                        <a:rPr lang="en-US" dirty="0" smtClean="0"/>
                        <a:t> Opus</a:t>
                      </a:r>
                    </a:p>
                  </a:txBody>
                  <a:tcPr/>
                </a:tc>
              </a:tr>
              <a:tr h="370840">
                <a:tc>
                  <a:txBody>
                    <a:bodyPr/>
                    <a:lstStyle/>
                    <a:p>
                      <a:pPr algn="ctr"/>
                      <a:r>
                        <a:rPr lang="en-US" dirty="0" smtClean="0"/>
                        <a:t>Apple Safari</a:t>
                      </a:r>
                      <a:endParaRPr lang="en-US" dirty="0"/>
                    </a:p>
                  </a:txBody>
                  <a:tcPr anchor="ctr"/>
                </a:tc>
                <a:tc>
                  <a:txBody>
                    <a:bodyPr/>
                    <a:lstStyle/>
                    <a:p>
                      <a:pPr algn="ctr"/>
                      <a:r>
                        <a:rPr lang="en-US" dirty="0" smtClean="0"/>
                        <a:t>3.1+</a:t>
                      </a:r>
                      <a:endParaRPr lang="en-US" dirty="0"/>
                    </a:p>
                  </a:txBody>
                  <a:tcPr anchor="ctr"/>
                </a:tc>
                <a:tc>
                  <a:txBody>
                    <a:bodyPr/>
                    <a:lstStyle/>
                    <a:p>
                      <a:r>
                        <a:rPr lang="en-US" dirty="0" smtClean="0"/>
                        <a:t>WAV, MP3, AAC</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10.0+</a:t>
                      </a:r>
                      <a:endParaRPr lang="en-US" dirty="0"/>
                    </a:p>
                  </a:txBody>
                  <a:tcPr anchor="ctr"/>
                </a:tc>
                <a:tc>
                  <a:txBody>
                    <a:bodyPr/>
                    <a:lstStyle/>
                    <a:p>
                      <a:r>
                        <a:rPr lang="en-US" dirty="0" err="1" smtClean="0"/>
                        <a:t>Ogg</a:t>
                      </a:r>
                      <a:r>
                        <a:rPr lang="en-US" dirty="0" smtClean="0"/>
                        <a:t> </a:t>
                      </a:r>
                      <a:r>
                        <a:rPr lang="en-US" dirty="0" err="1" smtClean="0"/>
                        <a:t>Vorbis</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MP3,</a:t>
                      </a:r>
                      <a:r>
                        <a:rPr lang="en-US" baseline="0" dirty="0" smtClean="0"/>
                        <a:t> AAC (device dependent)</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3.2+</a:t>
                      </a:r>
                      <a:endParaRPr lang="en-US" dirty="0"/>
                    </a:p>
                  </a:txBody>
                  <a:tcPr anchor="ctr"/>
                </a:tc>
                <a:tc>
                  <a:txBody>
                    <a:bodyPr/>
                    <a:lstStyle/>
                    <a:p>
                      <a:r>
                        <a:rPr lang="en-US" dirty="0" smtClean="0"/>
                        <a:t>WAV, MP3, AAC</a:t>
                      </a:r>
                      <a:endParaRPr lang="en-US" dirty="0"/>
                    </a:p>
                  </a:txBody>
                  <a:tcPr/>
                </a:tc>
              </a:tr>
              <a:tr h="370840">
                <a:tc>
                  <a:txBody>
                    <a:bodyPr/>
                    <a:lstStyle/>
                    <a:p>
                      <a:pPr algn="ctr"/>
                      <a:r>
                        <a:rPr lang="en-US" dirty="0" smtClean="0"/>
                        <a:t>Blackberry</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MP3, AAC</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1163831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video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60852388"/>
              </p:ext>
            </p:extLst>
          </p:nvPr>
        </p:nvGraphicFramePr>
        <p:xfrm>
          <a:off x="1115615" y="1690980"/>
          <a:ext cx="6984777" cy="296672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4.0+</a:t>
                      </a:r>
                      <a:endParaRPr lang="en-US" dirty="0"/>
                    </a:p>
                  </a:txBody>
                  <a:tcPr anchor="ctr"/>
                </a:tc>
                <a:tc>
                  <a:txBody>
                    <a:bodyPr/>
                    <a:lstStyle/>
                    <a:p>
                      <a:r>
                        <a:rPr lang="en-US" dirty="0" err="1" smtClean="0"/>
                        <a:t>WebM</a:t>
                      </a:r>
                      <a:r>
                        <a:rPr lang="en-US" dirty="0" smtClean="0"/>
                        <a:t>, </a:t>
                      </a:r>
                      <a:r>
                        <a:rPr lang="en-US" dirty="0" err="1" smtClean="0"/>
                        <a:t>Ogg</a:t>
                      </a:r>
                      <a:r>
                        <a:rPr lang="en-US" dirty="0" smtClean="0"/>
                        <a:t> </a:t>
                      </a:r>
                      <a:r>
                        <a:rPr lang="en-US" dirty="0" err="1" smtClean="0"/>
                        <a:t>Vorbis</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MP4, </a:t>
                      </a:r>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Apple Safari</a:t>
                      </a:r>
                      <a:endParaRPr lang="en-US" dirty="0"/>
                    </a:p>
                  </a:txBody>
                  <a:tcPr anchor="ctr"/>
                </a:tc>
                <a:tc>
                  <a:txBody>
                    <a:bodyPr/>
                    <a:lstStyle/>
                    <a:p>
                      <a:pPr algn="ctr"/>
                      <a:r>
                        <a:rPr lang="en-US" dirty="0" smtClean="0"/>
                        <a:t>5.0+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10.6+</a:t>
                      </a:r>
                      <a:endParaRPr lang="en-US" dirty="0"/>
                    </a:p>
                  </a:txBody>
                  <a:tcPr anchor="ctr"/>
                </a:tc>
                <a:tc>
                  <a:txBody>
                    <a:bodyPr/>
                    <a:lstStyle/>
                    <a:p>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MP4, </a:t>
                      </a:r>
                      <a:r>
                        <a:rPr lang="en-US" dirty="0" err="1" smtClean="0"/>
                        <a:t>WebM</a:t>
                      </a:r>
                      <a:r>
                        <a:rPr lang="en-US" dirty="0" smtClean="0"/>
                        <a:t> (since 4.0)</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3.0+</a:t>
                      </a:r>
                      <a:endParaRPr lang="en-US" dirty="0"/>
                    </a:p>
                  </a:txBody>
                  <a:tcPr anchor="ctr"/>
                </a:tc>
                <a:tc>
                  <a:txBody>
                    <a:bodyPr/>
                    <a:lstStyle/>
                    <a:p>
                      <a:r>
                        <a:rPr lang="en-US" dirty="0" smtClean="0"/>
                        <a:t>MP4</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Audio &amp; Video</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6978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ea typeface="ＭＳ Ｐゴシック" pitchFamily="34" charset="-128"/>
              </a:rPr>
              <a:t>Tags surrounded by &lt; and &gt;</a:t>
            </a:r>
          </a:p>
          <a:p>
            <a:pPr lvl="1"/>
            <a:r>
              <a:rPr lang="en-US" i="1" dirty="0">
                <a:ea typeface="ＭＳ Ｐゴシック" pitchFamily="34" charset="-128"/>
              </a:rPr>
              <a:t>&lt;</a:t>
            </a:r>
            <a:r>
              <a:rPr lang="en-US" i="1" dirty="0" err="1">
                <a:ea typeface="ＭＳ Ｐゴシック" pitchFamily="34" charset="-128"/>
              </a:rPr>
              <a:t>tag_name</a:t>
            </a:r>
            <a:r>
              <a:rPr lang="en-US" i="1" dirty="0">
                <a:ea typeface="ＭＳ Ｐゴシック" pitchFamily="34" charset="-128"/>
              </a:rPr>
              <a:t>&gt;</a:t>
            </a:r>
          </a:p>
          <a:p>
            <a:r>
              <a:rPr lang="en-US" dirty="0">
                <a:ea typeface="ＭＳ Ｐゴシック" pitchFamily="34" charset="-128"/>
              </a:rPr>
              <a:t>2 types of tags:</a:t>
            </a:r>
          </a:p>
          <a:p>
            <a:pPr lvl="1"/>
            <a:r>
              <a:rPr lang="en-US" dirty="0">
                <a:ea typeface="ＭＳ Ｐゴシック" pitchFamily="34" charset="-128"/>
              </a:rPr>
              <a:t>Pairs one:</a:t>
            </a:r>
          </a:p>
          <a:p>
            <a:pPr lvl="2"/>
            <a:r>
              <a:rPr lang="en-US" dirty="0">
                <a:latin typeface="Courier New"/>
                <a:ea typeface="ＭＳ Ｐゴシック" pitchFamily="34" charset="-128"/>
                <a:cs typeface="Courier New"/>
              </a:rPr>
              <a:t>&lt;p&gt;…&lt;/p&gt;</a:t>
            </a:r>
          </a:p>
          <a:p>
            <a:pPr lvl="1"/>
            <a:r>
              <a:rPr lang="en-US" dirty="0">
                <a:ea typeface="ＭＳ Ｐゴシック" pitchFamily="34" charset="-128"/>
              </a:rPr>
              <a:t>Empty one:</a:t>
            </a:r>
          </a:p>
          <a:p>
            <a:pPr lvl="2"/>
            <a:r>
              <a:rPr lang="en-US" dirty="0">
                <a:latin typeface="Courier New"/>
                <a:ea typeface="ＭＳ Ｐゴシック" pitchFamily="34" charset="-128"/>
                <a:cs typeface="Courier New"/>
              </a:rPr>
              <a:t>&lt;</a:t>
            </a:r>
            <a:r>
              <a:rPr lang="en-US" dirty="0" err="1">
                <a:latin typeface="Courier New"/>
                <a:ea typeface="ＭＳ Ｐゴシック" pitchFamily="34" charset="-128"/>
                <a:cs typeface="Courier New"/>
              </a:rPr>
              <a:t>br</a:t>
            </a:r>
            <a:r>
              <a:rPr lang="en-US" dirty="0">
                <a:latin typeface="Courier New"/>
                <a:ea typeface="ＭＳ Ｐゴシック" pitchFamily="34" charset="-128"/>
                <a:cs typeface="Courier New"/>
              </a:rPr>
              <a:t> /</a:t>
            </a:r>
            <a:r>
              <a:rPr lang="en-US" dirty="0" smtClean="0">
                <a:latin typeface="Courier New"/>
                <a:ea typeface="ＭＳ Ｐゴシック" pitchFamily="34" charset="-128"/>
                <a:cs typeface="Courier New"/>
              </a:rPr>
              <a:t>&gt;</a:t>
            </a:r>
            <a:endParaRPr lang="en-US" dirty="0">
              <a:latin typeface="Courier New"/>
              <a:ea typeface="ＭＳ Ｐゴシック" pitchFamily="34" charset="-128"/>
              <a:cs typeface="Courier New"/>
            </a:endParaRPr>
          </a:p>
          <a:p>
            <a:r>
              <a:rPr lang="en-US" dirty="0">
                <a:ea typeface="ＭＳ Ｐゴシック" pitchFamily="34" charset="-128"/>
              </a:rPr>
              <a:t>Tags names are always </a:t>
            </a:r>
            <a:r>
              <a:rPr lang="en-US" dirty="0" smtClean="0">
                <a:ea typeface="ＭＳ Ｐゴシック" pitchFamily="34" charset="-128"/>
              </a:rPr>
              <a:t>lowercases (good practice)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051501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6328050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p:txBody>
          <a:bodyPr/>
          <a:lstStyle/>
          <a:p>
            <a:r>
              <a:rPr lang="fr-FR" sz="2800" dirty="0" err="1" smtClean="0"/>
              <a:t>Create</a:t>
            </a:r>
            <a:r>
              <a:rPr lang="fr-FR" sz="2800" dirty="0" smtClean="0"/>
              <a:t> a new HTML page</a:t>
            </a:r>
            <a:endParaRPr lang="fr-FR" sz="4400" dirty="0"/>
          </a:p>
          <a:p>
            <a:pPr lvl="1"/>
            <a:r>
              <a:rPr lang="fr-FR" dirty="0" err="1" smtClean="0"/>
              <a:t>Try</a:t>
            </a:r>
            <a:r>
              <a:rPr lang="fr-FR" dirty="0" smtClean="0"/>
              <a:t> </a:t>
            </a:r>
            <a:r>
              <a:rPr lang="fr-FR" dirty="0" err="1" smtClean="0"/>
              <a:t>both</a:t>
            </a:r>
            <a:r>
              <a:rPr lang="fr-FR" dirty="0" smtClean="0"/>
              <a:t> Audio and </a:t>
            </a:r>
            <a:r>
              <a:rPr lang="fr-FR" dirty="0" err="1" smtClean="0"/>
              <a:t>Video</a:t>
            </a:r>
            <a:r>
              <a:rPr lang="fr-FR" dirty="0" smtClean="0"/>
              <a:t> </a:t>
            </a:r>
            <a:r>
              <a:rPr lang="fr-FR" dirty="0" err="1" smtClean="0"/>
              <a:t>elements</a:t>
            </a:r>
            <a:r>
              <a:rPr lang="fr-FR" dirty="0" smtClean="0"/>
              <a:t>!</a:t>
            </a:r>
          </a:p>
        </p:txBody>
      </p:sp>
      <p:sp>
        <p:nvSpPr>
          <p:cNvPr id="4" name="Espace réservé du contenu 3"/>
          <p:cNvSpPr>
            <a:spLocks noGrp="1"/>
          </p:cNvSpPr>
          <p:nvPr>
            <p:ph sz="quarter" idx="13"/>
          </p:nvPr>
        </p:nvSpPr>
        <p:spPr/>
        <p:txBody>
          <a:bodyPr/>
          <a:lstStyle/>
          <a:p>
            <a:r>
              <a:rPr lang="fr-FR" dirty="0" smtClean="0"/>
              <a:t>Audio &amp; </a:t>
            </a:r>
            <a:r>
              <a:rPr lang="fr-FR" smtClean="0"/>
              <a:t>Video</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3"/>
          <a:stretch>
            <a:fillRect/>
          </a:stretch>
        </p:blipFill>
        <p:spPr>
          <a:xfrm>
            <a:off x="1799692" y="2245432"/>
            <a:ext cx="5544616" cy="2772308"/>
          </a:xfrm>
          <a:prstGeom prst="rect">
            <a:avLst/>
          </a:prstGeom>
        </p:spPr>
      </p:pic>
    </p:spTree>
    <p:extLst>
      <p:ext uri="{BB962C8B-B14F-4D97-AF65-F5344CB8AC3E}">
        <p14:creationId xmlns:p14="http://schemas.microsoft.com/office/powerpoint/2010/main" val="8548039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HTML </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Block tags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Data’s </a:t>
            </a:r>
            <a:r>
              <a:rPr lang="en-US" dirty="0">
                <a:ea typeface="ＭＳ Ｐゴシック" pitchFamily="34" charset="-128"/>
              </a:rPr>
              <a:t>layout</a:t>
            </a:r>
          </a:p>
          <a:p>
            <a:endParaRPr lang="en-US" dirty="0" smtClean="0">
              <a:ea typeface="ＭＳ Ｐゴシック" pitchFamily="34" charset="-128"/>
            </a:endParaRPr>
          </a:p>
          <a:p>
            <a:r>
              <a:rPr lang="en-US" dirty="0" smtClean="0">
                <a:ea typeface="ＭＳ Ｐゴシック" pitchFamily="34" charset="-128"/>
              </a:rPr>
              <a:t>Displayed </a:t>
            </a:r>
            <a:r>
              <a:rPr lang="en-US" dirty="0">
                <a:ea typeface="ＭＳ Ｐゴシック" pitchFamily="34" charset="-128"/>
              </a:rPr>
              <a:t>on vertical axe</a:t>
            </a:r>
          </a:p>
          <a:p>
            <a:endParaRPr lang="en-US" dirty="0" smtClean="0">
              <a:ea typeface="ＭＳ Ｐゴシック" pitchFamily="34" charset="-128"/>
            </a:endParaRPr>
          </a:p>
          <a:p>
            <a:r>
              <a:rPr lang="en-US" dirty="0" smtClean="0">
                <a:ea typeface="ＭＳ Ｐゴシック" pitchFamily="34" charset="-128"/>
              </a:rPr>
              <a:t>Used </a:t>
            </a:r>
            <a:r>
              <a:rPr lang="en-US" dirty="0">
                <a:ea typeface="ＭＳ Ｐゴシック" pitchFamily="34" charset="-128"/>
              </a:rPr>
              <a:t>to structure the page with </a:t>
            </a:r>
            <a:r>
              <a:rPr lang="en-US" dirty="0" smtClean="0">
                <a:ea typeface="ＭＳ Ｐゴシック" pitchFamily="34" charset="-128"/>
              </a:rPr>
              <a:t>different "</a:t>
            </a:r>
            <a:r>
              <a:rPr lang="en-US" i="1" dirty="0" smtClean="0">
                <a:ea typeface="ＭＳ Ｐゴシック" pitchFamily="34" charset="-128"/>
              </a:rPr>
              <a:t>blocks</a:t>
            </a:r>
            <a:r>
              <a:rPr lang="en-US" dirty="0" smtClean="0">
                <a:ea typeface="ＭＳ Ｐゴシック" pitchFamily="34" charset="-128"/>
              </a:rPr>
              <a:t>"</a:t>
            </a:r>
            <a:endParaRPr lang="en-US" dirty="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Examples</a:t>
            </a:r>
            <a:r>
              <a:rPr lang="en-US" dirty="0">
                <a:ea typeface="ＭＳ Ｐゴシック" pitchFamily="34" charset="-128"/>
              </a:rPr>
              <a:t>: </a:t>
            </a:r>
            <a:r>
              <a:rPr lang="en-US" dirty="0">
                <a:latin typeface="Courier New"/>
                <a:ea typeface="ＭＳ Ｐゴシック" pitchFamily="34" charset="-128"/>
                <a:cs typeface="Courier New"/>
              </a:rPr>
              <a:t>&lt;p&gt;</a:t>
            </a:r>
            <a:r>
              <a:rPr lang="en-US" dirty="0">
                <a:ea typeface="ＭＳ Ｐゴシック" pitchFamily="34" charset="-128"/>
              </a:rPr>
              <a:t>, </a:t>
            </a:r>
            <a:r>
              <a:rPr lang="en-US" dirty="0">
                <a:latin typeface="Courier New"/>
                <a:ea typeface="ＭＳ Ｐゴシック" pitchFamily="34" charset="-128"/>
                <a:cs typeface="Courier New"/>
              </a:rPr>
              <a:t>&lt;h1&gt;</a:t>
            </a:r>
            <a:r>
              <a:rPr lang="en-US" dirty="0">
                <a:ea typeface="ＭＳ Ｐゴシック" pitchFamily="34" charset="-128"/>
              </a:rPr>
              <a:t>, </a:t>
            </a:r>
            <a:r>
              <a:rPr lang="en-US" dirty="0">
                <a:latin typeface="Courier New"/>
                <a:ea typeface="ＭＳ Ｐゴシック" pitchFamily="34" charset="-128"/>
                <a:cs typeface="Courier New"/>
              </a:rPr>
              <a:t>&lt;h2&gt;</a:t>
            </a:r>
            <a:r>
              <a:rPr lang="en-US" dirty="0">
                <a:ea typeface="ＭＳ Ｐゴシック" pitchFamily="34" charset="-128"/>
              </a:rPr>
              <a:t>, etc…</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58119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Inline</a:t>
            </a:r>
            <a:r>
              <a:rPr lang="fr-FR" dirty="0" smtClean="0">
                <a:ea typeface="ＭＳ Ｐゴシック" pitchFamily="34" charset="-128"/>
              </a:rPr>
              <a:t> tags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Formatting data</a:t>
            </a:r>
            <a:endParaRPr lang="en-US" dirty="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Displayed </a:t>
            </a:r>
            <a:r>
              <a:rPr lang="en-US" dirty="0">
                <a:ea typeface="ＭＳ Ｐゴシック" pitchFamily="34" charset="-128"/>
              </a:rPr>
              <a:t>by horizontal axe</a:t>
            </a:r>
          </a:p>
          <a:p>
            <a:endParaRPr lang="en-US" dirty="0" smtClean="0">
              <a:ea typeface="ＭＳ Ｐゴシック" pitchFamily="34" charset="-128"/>
            </a:endParaRPr>
          </a:p>
          <a:p>
            <a:r>
              <a:rPr lang="en-US" dirty="0" smtClean="0">
                <a:ea typeface="ＭＳ Ｐゴシック" pitchFamily="34" charset="-128"/>
              </a:rPr>
              <a:t>Must </a:t>
            </a:r>
            <a:r>
              <a:rPr lang="en-US" dirty="0">
                <a:ea typeface="ＭＳ Ｐゴシック" pitchFamily="34" charset="-128"/>
              </a:rPr>
              <a:t>be surrounded by Block tags</a:t>
            </a:r>
          </a:p>
          <a:p>
            <a:endParaRPr lang="en-US" dirty="0" smtClean="0">
              <a:ea typeface="ＭＳ Ｐゴシック" pitchFamily="34" charset="-128"/>
            </a:endParaRPr>
          </a:p>
          <a:p>
            <a:r>
              <a:rPr lang="en-US" dirty="0" smtClean="0">
                <a:ea typeface="ＭＳ Ｐゴシック" pitchFamily="34" charset="-128"/>
              </a:rPr>
              <a:t>Examples</a:t>
            </a:r>
            <a:r>
              <a:rPr lang="en-US" dirty="0">
                <a:ea typeface="ＭＳ Ｐゴシック" pitchFamily="34" charset="-128"/>
              </a:rPr>
              <a:t>: </a:t>
            </a:r>
            <a:r>
              <a:rPr lang="en-US" dirty="0">
                <a:latin typeface="Courier New"/>
                <a:ea typeface="ＭＳ Ｐゴシック" pitchFamily="34" charset="-128"/>
                <a:cs typeface="Courier New"/>
              </a:rPr>
              <a:t>&lt;span&gt;</a:t>
            </a:r>
            <a:r>
              <a:rPr lang="en-US" dirty="0">
                <a:ea typeface="ＭＳ Ｐゴシック" pitchFamily="34" charset="-128"/>
              </a:rPr>
              <a:t>, </a:t>
            </a:r>
            <a:r>
              <a:rPr lang="en-US" dirty="0">
                <a:latin typeface="Courier New"/>
                <a:ea typeface="ＭＳ Ｐゴシック" pitchFamily="34" charset="-128"/>
                <a:cs typeface="Courier New"/>
              </a:rPr>
              <a:t>&lt;</a:t>
            </a:r>
            <a:r>
              <a:rPr lang="en-US" dirty="0" err="1">
                <a:latin typeface="Courier New"/>
                <a:ea typeface="ＭＳ Ｐゴシック" pitchFamily="34" charset="-128"/>
                <a:cs typeface="Courier New"/>
              </a:rPr>
              <a:t>em</a:t>
            </a:r>
            <a:r>
              <a:rPr lang="en-US" dirty="0">
                <a:latin typeface="Courier New"/>
                <a:ea typeface="ＭＳ Ｐゴシック" pitchFamily="34" charset="-128"/>
                <a:cs typeface="Courier New"/>
              </a:rPr>
              <a:t>&gt;</a:t>
            </a:r>
            <a:r>
              <a:rPr lang="en-US" dirty="0">
                <a:ea typeface="ＭＳ Ｐゴシック" pitchFamily="34" charset="-128"/>
              </a:rPr>
              <a:t>, </a:t>
            </a:r>
            <a:r>
              <a:rPr lang="en-US" dirty="0">
                <a:latin typeface="Courier New"/>
                <a:ea typeface="ＭＳ Ｐゴシック" pitchFamily="34" charset="-128"/>
                <a:cs typeface="Courier New"/>
              </a:rPr>
              <a:t>&lt;strong&gt;</a:t>
            </a:r>
            <a:r>
              <a:rPr lang="en-US" dirty="0">
                <a:ea typeface="ＭＳ Ｐゴシック" pitchFamily="34" charset="-128"/>
              </a:rPr>
              <a:t>, etc…</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86583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Tools</a:t>
            </a:r>
          </a:p>
        </p:txBody>
      </p:sp>
      <p:sp>
        <p:nvSpPr>
          <p:cNvPr id="18434" name="Espace réservé du contenu 2"/>
          <p:cNvSpPr>
            <a:spLocks noGrp="1"/>
          </p:cNvSpPr>
          <p:nvPr>
            <p:ph idx="1"/>
          </p:nvPr>
        </p:nvSpPr>
        <p:spPr>
          <a:xfrm>
            <a:off x="467544" y="1128713"/>
            <a:ext cx="8280920" cy="4230687"/>
          </a:xfrm>
        </p:spPr>
        <p:txBody>
          <a:bodyPr/>
          <a:lstStyle/>
          <a:p>
            <a:r>
              <a:rPr lang="en-US" dirty="0">
                <a:ea typeface="ＭＳ Ｐゴシック" pitchFamily="34" charset="-128"/>
              </a:rPr>
              <a:t>A lot of tools are available !</a:t>
            </a:r>
          </a:p>
          <a:p>
            <a:r>
              <a:rPr lang="en-US" dirty="0">
                <a:ea typeface="ＭＳ Ｐゴシック" pitchFamily="34" charset="-128"/>
              </a:rPr>
              <a:t>To write HTML :</a:t>
            </a:r>
          </a:p>
          <a:p>
            <a:pPr lvl="1"/>
            <a:r>
              <a:rPr lang="en-US" dirty="0">
                <a:ea typeface="ＭＳ Ｐゴシック" pitchFamily="34" charset="-128"/>
              </a:rPr>
              <a:t>Source code editors :</a:t>
            </a:r>
          </a:p>
          <a:p>
            <a:pPr lvl="2"/>
            <a:r>
              <a:rPr lang="en-US" dirty="0">
                <a:ea typeface="ＭＳ Ｐゴシック" pitchFamily="34" charset="-128"/>
              </a:rPr>
              <a:t>Notepad</a:t>
            </a:r>
            <a:r>
              <a:rPr lang="en-US" dirty="0" smtClean="0">
                <a:ea typeface="ＭＳ Ｐゴシック" pitchFamily="34" charset="-128"/>
              </a:rPr>
              <a:t>++</a:t>
            </a:r>
          </a:p>
          <a:p>
            <a:pPr lvl="2"/>
            <a:r>
              <a:rPr lang="fr-FR" dirty="0" err="1" smtClean="0">
                <a:ea typeface="ＭＳ Ｐゴシック" pitchFamily="34" charset="-128"/>
              </a:rPr>
              <a:t>SublimeText</a:t>
            </a:r>
            <a:endParaRPr lang="en-US" dirty="0">
              <a:ea typeface="ＭＳ Ｐゴシック" pitchFamily="34" charset="-128"/>
            </a:endParaRPr>
          </a:p>
          <a:p>
            <a:pPr lvl="2"/>
            <a:r>
              <a:rPr lang="en-US" dirty="0" err="1">
                <a:ea typeface="ＭＳ Ｐゴシック" pitchFamily="34" charset="-128"/>
              </a:rPr>
              <a:t>TextMate</a:t>
            </a:r>
            <a:endParaRPr lang="en-US" dirty="0">
              <a:ea typeface="ＭＳ Ｐゴシック" pitchFamily="34" charset="-128"/>
            </a:endParaRPr>
          </a:p>
          <a:p>
            <a:pPr lvl="1"/>
            <a:r>
              <a:rPr lang="en-US" dirty="0">
                <a:ea typeface="ＭＳ Ｐゴシック" pitchFamily="34" charset="-128"/>
              </a:rPr>
              <a:t>IDE :</a:t>
            </a:r>
          </a:p>
          <a:p>
            <a:pPr lvl="2"/>
            <a:r>
              <a:rPr lang="en-US" dirty="0">
                <a:ea typeface="ＭＳ Ｐゴシック" pitchFamily="34" charset="-128"/>
              </a:rPr>
              <a:t>Adobe Dreamweaver</a:t>
            </a:r>
          </a:p>
          <a:p>
            <a:pPr lvl="2"/>
            <a:r>
              <a:rPr lang="en-US" dirty="0" err="1" smtClean="0">
                <a:ea typeface="ＭＳ Ｐゴシック" pitchFamily="34" charset="-128"/>
              </a:rPr>
              <a:t>WebStorm</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p:cNvPicPr>
            <a:picLocks noChangeAspect="1" noChangeArrowheads="1"/>
          </p:cNvPicPr>
          <p:nvPr/>
        </p:nvPicPr>
        <p:blipFill>
          <a:blip r:embed="rId4"/>
          <a:srcRect/>
          <a:stretch>
            <a:fillRect/>
          </a:stretch>
        </p:blipFill>
        <p:spPr bwMode="auto">
          <a:xfrm>
            <a:off x="5961112" y="841276"/>
            <a:ext cx="927100" cy="711200"/>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7332712" y="1374676"/>
            <a:ext cx="1206500" cy="1155700"/>
          </a:xfrm>
          <a:prstGeom prst="rect">
            <a:avLst/>
          </a:prstGeom>
          <a:noFill/>
          <a:ln w="9525">
            <a:noFill/>
            <a:miter lim="800000"/>
            <a:headEnd/>
            <a:tailEnd/>
          </a:ln>
          <a:effectLst/>
        </p:spPr>
      </p:pic>
      <p:pic>
        <p:nvPicPr>
          <p:cNvPr id="10" name="Picture 5"/>
          <p:cNvPicPr>
            <a:picLocks noChangeAspect="1" noChangeArrowheads="1"/>
          </p:cNvPicPr>
          <p:nvPr/>
        </p:nvPicPr>
        <p:blipFill>
          <a:blip r:embed="rId6"/>
          <a:srcRect/>
          <a:stretch>
            <a:fillRect/>
          </a:stretch>
        </p:blipFill>
        <p:spPr bwMode="auto">
          <a:xfrm>
            <a:off x="7523212" y="3241576"/>
            <a:ext cx="876300" cy="876300"/>
          </a:xfrm>
          <a:prstGeom prst="rect">
            <a:avLst/>
          </a:prstGeom>
          <a:noFill/>
          <a:ln w="9525">
            <a:noFill/>
            <a:miter lim="800000"/>
            <a:headEnd/>
            <a:tailEnd/>
          </a:ln>
          <a:effectLst/>
        </p:spPr>
      </p:pic>
      <p:pic>
        <p:nvPicPr>
          <p:cNvPr id="11" name="Picture 6"/>
          <p:cNvPicPr>
            <a:picLocks noChangeAspect="1" noChangeArrowheads="1"/>
          </p:cNvPicPr>
          <p:nvPr/>
        </p:nvPicPr>
        <p:blipFill>
          <a:blip r:embed="rId7"/>
          <a:srcRect/>
          <a:stretch>
            <a:fillRect/>
          </a:stretch>
        </p:blipFill>
        <p:spPr bwMode="auto">
          <a:xfrm>
            <a:off x="5580112" y="4422676"/>
            <a:ext cx="1778000" cy="406400"/>
          </a:xfrm>
          <a:prstGeom prst="rect">
            <a:avLst/>
          </a:prstGeom>
          <a:noFill/>
          <a:ln w="9525">
            <a:noFill/>
            <a:miter lim="800000"/>
            <a:headEnd/>
            <a:tailEnd/>
          </a:ln>
          <a:effectLst/>
        </p:spPr>
      </p:pic>
      <p:pic>
        <p:nvPicPr>
          <p:cNvPr id="1026" name="Picture 2" descr="http://upload.wikimedia.org/wikipedia/fr/a/a4/Sublime_Text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67596" y="2340630"/>
            <a:ext cx="900946" cy="9009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1158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Tools</a:t>
            </a:r>
          </a:p>
        </p:txBody>
      </p:sp>
      <p:sp>
        <p:nvSpPr>
          <p:cNvPr id="18434" name="Espace réservé du contenu 2"/>
          <p:cNvSpPr>
            <a:spLocks noGrp="1"/>
          </p:cNvSpPr>
          <p:nvPr>
            <p:ph idx="1"/>
          </p:nvPr>
        </p:nvSpPr>
        <p:spPr>
          <a:xfrm>
            <a:off x="467544" y="1128713"/>
            <a:ext cx="8280920" cy="4230687"/>
          </a:xfrm>
        </p:spPr>
        <p:txBody>
          <a:bodyPr/>
          <a:lstStyle/>
          <a:p>
            <a:r>
              <a:rPr lang="en-US" dirty="0">
                <a:ea typeface="ＭＳ Ｐゴシック" pitchFamily="34" charset="-128"/>
              </a:rPr>
              <a:t>A lot of tools are available </a:t>
            </a:r>
            <a:r>
              <a:rPr lang="en-US" dirty="0" smtClean="0">
                <a:ea typeface="ＭＳ Ｐゴシック" pitchFamily="34" charset="-128"/>
              </a:rPr>
              <a:t>!</a:t>
            </a:r>
          </a:p>
          <a:p>
            <a:endParaRPr lang="en-US" dirty="0">
              <a:ea typeface="ＭＳ Ｐゴシック" pitchFamily="34" charset="-128"/>
            </a:endParaRPr>
          </a:p>
          <a:p>
            <a:r>
              <a:rPr lang="en-US" dirty="0" smtClean="0">
                <a:ea typeface="ＭＳ Ｐゴシック" pitchFamily="34" charset="-128"/>
              </a:rPr>
              <a:t>To edit, debug, monitor HTML, CSS, and JS live in your modern browser with a built-in inspector:</a:t>
            </a:r>
          </a:p>
          <a:p>
            <a:pPr lvl="1"/>
            <a:r>
              <a:rPr lang="en-US" dirty="0" smtClean="0">
                <a:ea typeface="ＭＳ Ｐゴシック" pitchFamily="34" charset="-128"/>
              </a:rPr>
              <a:t>Google Chrome, Opera, Apple Safari</a:t>
            </a:r>
          </a:p>
          <a:p>
            <a:pPr lvl="1"/>
            <a:r>
              <a:rPr lang="en-US" dirty="0" smtClean="0">
                <a:ea typeface="ＭＳ Ｐゴシック" pitchFamily="34" charset="-128"/>
              </a:rPr>
              <a:t>Microsoft Edge</a:t>
            </a:r>
          </a:p>
          <a:p>
            <a:pPr lvl="1"/>
            <a:r>
              <a:rPr lang="fr-FR" dirty="0" smtClean="0">
                <a:ea typeface="ＭＳ Ｐゴシック" pitchFamily="34" charset="-128"/>
              </a:rPr>
              <a:t>Mozilla Firefox</a:t>
            </a:r>
          </a:p>
          <a:p>
            <a:pPr lvl="1"/>
            <a:r>
              <a:rPr lang="fr-FR" smtClean="0">
                <a:ea typeface="ＭＳ Ｐゴシック" pitchFamily="34" charset="-128"/>
              </a:rPr>
              <a:t>Vivaldi</a:t>
            </a:r>
            <a:endParaRPr lang="fr-FR" dirty="0" smtClean="0">
              <a:ea typeface="ＭＳ Ｐゴシック" pitchFamily="34" charset="-128"/>
            </a:endParaRPr>
          </a:p>
          <a:p>
            <a:pPr lvl="1"/>
            <a:r>
              <a:rPr lang="fr-FR" dirty="0" smtClean="0">
                <a:ea typeface="ＭＳ Ｐゴシック" pitchFamily="34" charset="-128"/>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7"/>
          <p:cNvPicPr>
            <a:picLocks noChangeAspect="1" noChangeArrowheads="1"/>
          </p:cNvPicPr>
          <p:nvPr/>
        </p:nvPicPr>
        <p:blipFill>
          <a:blip r:embed="rId4"/>
          <a:srcRect/>
          <a:stretch>
            <a:fillRect/>
          </a:stretch>
        </p:blipFill>
        <p:spPr bwMode="auto">
          <a:xfrm>
            <a:off x="8028384" y="4225652"/>
            <a:ext cx="685800" cy="685800"/>
          </a:xfrm>
          <a:prstGeom prst="rect">
            <a:avLst/>
          </a:prstGeom>
          <a:noFill/>
          <a:ln w="9525">
            <a:noFill/>
            <a:miter lim="800000"/>
            <a:headEnd/>
            <a:tailEnd/>
          </a:ln>
          <a:effectLst/>
        </p:spPr>
      </p:pic>
    </p:spTree>
    <p:extLst>
      <p:ext uri="{BB962C8B-B14F-4D97-AF65-F5344CB8AC3E}">
        <p14:creationId xmlns:p14="http://schemas.microsoft.com/office/powerpoint/2010/main" val="3476628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71691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Basic HTML tags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5" name="Picture 4"/>
          <p:cNvPicPr>
            <a:picLocks noChangeAspect="1"/>
          </p:cNvPicPr>
          <p:nvPr/>
        </p:nvPicPr>
        <p:blipFill>
          <a:blip r:embed="rId2"/>
          <a:stretch>
            <a:fillRect/>
          </a:stretch>
        </p:blipFill>
        <p:spPr>
          <a:xfrm>
            <a:off x="6217344" y="2342604"/>
            <a:ext cx="2459112" cy="2459112"/>
          </a:xfrm>
          <a:prstGeom prst="rect">
            <a:avLst/>
          </a:prstGeom>
        </p:spPr>
      </p:pic>
    </p:spTree>
    <p:extLst>
      <p:ext uri="{BB962C8B-B14F-4D97-AF65-F5344CB8AC3E}">
        <p14:creationId xmlns:p14="http://schemas.microsoft.com/office/powerpoint/2010/main" val="446263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by </a:t>
            </a:r>
            <a:r>
              <a:rPr lang="fr-FR" dirty="0" err="1" smtClean="0">
                <a:ea typeface="ＭＳ Ｐゴシック" pitchFamily="34" charset="-128"/>
              </a:rPr>
              <a:t>step</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en-US" dirty="0">
                <a:ea typeface="ＭＳ Ｐゴシック" pitchFamily="34" charset="-128"/>
              </a:rPr>
              <a:t>We’re going to write a simple web page</a:t>
            </a:r>
          </a:p>
          <a:p>
            <a:pPr lvl="1"/>
            <a:r>
              <a:rPr lang="en-US" dirty="0">
                <a:ea typeface="ＭＳ Ｐゴシック" pitchFamily="34" charset="-128"/>
              </a:rPr>
              <a:t>A simple Resume</a:t>
            </a:r>
          </a:p>
          <a:p>
            <a:endParaRPr lang="en-US" dirty="0">
              <a:ea typeface="ＭＳ Ｐゴシック" pitchFamily="34" charset="-128"/>
            </a:endParaRPr>
          </a:p>
          <a:p>
            <a:r>
              <a:rPr lang="en-US" dirty="0">
                <a:ea typeface="ＭＳ Ｐゴシック" pitchFamily="34" charset="-128"/>
              </a:rPr>
              <a:t>In order to discover some basic HTML </a:t>
            </a:r>
            <a:r>
              <a:rPr lang="en-US" dirty="0" smtClean="0">
                <a:ea typeface="ＭＳ Ｐゴシック" pitchFamily="34" charset="-128"/>
              </a:rPr>
              <a:t>tags</a:t>
            </a:r>
            <a:endParaRPr lang="en-US" dirty="0">
              <a:ea typeface="ＭＳ Ｐゴシック" pitchFamily="34" charset="-128"/>
            </a:endParaRPr>
          </a:p>
          <a:p>
            <a:r>
              <a:rPr lang="en-US" dirty="0">
                <a:ea typeface="ＭＳ Ｐゴシック" pitchFamily="34" charset="-128"/>
              </a:rPr>
              <a:t>Without CSS for now…</a:t>
            </a:r>
          </a:p>
          <a:p>
            <a:pPr marL="0" indent="0">
              <a:buNone/>
            </a:pPr>
            <a:endParaRPr lang="en-US" dirty="0">
              <a:ea typeface="ＭＳ Ｐゴシック" pitchFamily="34" charset="-128"/>
            </a:endParaRPr>
          </a:p>
          <a:p>
            <a:r>
              <a:rPr lang="en-US" dirty="0">
                <a:ea typeface="ＭＳ Ｐゴシック" pitchFamily="34" charset="-128"/>
              </a:rPr>
              <a:t>At the end, you’ll design your own Resume !</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 HTML tags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64943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fr-FR" dirty="0" err="1" smtClean="0">
                <a:ea typeface="ＭＳ Ｐゴシック" pitchFamily="34" charset="-128"/>
              </a:rPr>
              <a:t>At</a:t>
            </a:r>
            <a:r>
              <a:rPr lang="fr-FR" dirty="0" smtClean="0">
                <a:ea typeface="ＭＳ Ｐゴシック" pitchFamily="34" charset="-128"/>
              </a:rPr>
              <a:t> the end of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lnSpc>
                <a:spcPct val="130000"/>
              </a:lnSpc>
            </a:pPr>
            <a:endParaRPr lang="en-US" sz="2400" dirty="0" smtClean="0"/>
          </a:p>
          <a:p>
            <a:pPr lvl="1" eaLnBrk="1" hangingPunct="1">
              <a:lnSpc>
                <a:spcPct val="130000"/>
              </a:lnSpc>
            </a:pPr>
            <a:r>
              <a:rPr lang="en-US" dirty="0" smtClean="0"/>
              <a:t>Use tools to work with HTML</a:t>
            </a:r>
          </a:p>
          <a:p>
            <a:pPr lvl="1" eaLnBrk="1" hangingPunct="1">
              <a:lnSpc>
                <a:spcPct val="130000"/>
              </a:lnSpc>
            </a:pPr>
            <a:r>
              <a:rPr lang="en-US" dirty="0" smtClean="0"/>
              <a:t>Create a website with HTML</a:t>
            </a:r>
          </a:p>
          <a:p>
            <a:pPr lvl="1" eaLnBrk="1" hangingPunct="1">
              <a:lnSpc>
                <a:spcPct val="130000"/>
              </a:lnSpc>
            </a:pPr>
            <a:r>
              <a:rPr lang="en-US" dirty="0" smtClean="0"/>
              <a:t>Validate your websites</a:t>
            </a:r>
          </a:p>
          <a:p>
            <a:pPr lvl="1" eaLnBrk="1" hangingPunct="1">
              <a:lnSpc>
                <a:spcPct val="130000"/>
              </a:lnSpc>
            </a:pPr>
            <a:r>
              <a:rPr lang="en-US" dirty="0" smtClean="0"/>
              <a:t>Create forms with HTML</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HTML</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s\Renaud\Documents\Dropbox (Personnelle)\devmoocs\1web\02 - html\img\S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910864"/>
            <a:ext cx="6124588" cy="4322900"/>
          </a:xfrm>
          <a:prstGeom prst="rect">
            <a:avLst/>
          </a:prstGeom>
          <a:noFill/>
          <a:extLst>
            <a:ext uri="{909E8E84-426E-40dd-AFC4-6F175D3DCCD1}">
              <a14:hiddenFill xmlns:a14="http://schemas.microsoft.com/office/drawing/2010/main" xmlns="">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Resume</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 HTML tags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 name="Picture 2"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grpSp>
        <p:nvGrpSpPr>
          <p:cNvPr id="4" name="Group 3"/>
          <p:cNvGrpSpPr/>
          <p:nvPr/>
        </p:nvGrpSpPr>
        <p:grpSpPr>
          <a:xfrm>
            <a:off x="216024" y="1129307"/>
            <a:ext cx="2627784" cy="400110"/>
            <a:chOff x="0" y="1417340"/>
            <a:chExt cx="2627784" cy="400110"/>
          </a:xfrm>
        </p:grpSpPr>
        <p:sp>
          <p:nvSpPr>
            <p:cNvPr id="10" name="TextBox 9"/>
            <p:cNvSpPr txBox="1"/>
            <p:nvPr/>
          </p:nvSpPr>
          <p:spPr>
            <a:xfrm>
              <a:off x="0" y="1417340"/>
              <a:ext cx="1446086" cy="400110"/>
            </a:xfrm>
            <a:prstGeom prst="rect">
              <a:avLst/>
            </a:prstGeom>
            <a:noFill/>
            <a:ln>
              <a:solidFill>
                <a:srgbClr val="BA0000"/>
              </a:solidFill>
            </a:ln>
          </p:spPr>
          <p:txBody>
            <a:bodyPr wrap="square" rtlCol="0">
              <a:spAutoFit/>
            </a:bodyPr>
            <a:lstStyle/>
            <a:p>
              <a:r>
                <a:rPr lang="en-US" sz="2000" b="1" dirty="0" smtClean="0">
                  <a:solidFill>
                    <a:srgbClr val="FF0000"/>
                  </a:solidFill>
                </a:rPr>
                <a:t>Page Title</a:t>
              </a:r>
              <a:endParaRPr lang="en-US" sz="2000" b="1" dirty="0">
                <a:solidFill>
                  <a:srgbClr val="FF0000"/>
                </a:solidFill>
              </a:endParaRPr>
            </a:p>
          </p:txBody>
        </p:sp>
        <p:cxnSp>
          <p:nvCxnSpPr>
            <p:cNvPr id="11" name="Straight Arrow Connector 10"/>
            <p:cNvCxnSpPr>
              <a:stCxn id="10" idx="3"/>
            </p:cNvCxnSpPr>
            <p:nvPr/>
          </p:nvCxnSpPr>
          <p:spPr bwMode="auto">
            <a:xfrm flipV="1">
              <a:off x="1446086" y="1417341"/>
              <a:ext cx="1181698" cy="200054"/>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sp>
        <p:nvSpPr>
          <p:cNvPr id="14" name="TextBox 13"/>
          <p:cNvSpPr txBox="1"/>
          <p:nvPr/>
        </p:nvSpPr>
        <p:spPr>
          <a:xfrm>
            <a:off x="251520" y="1849388"/>
            <a:ext cx="1369886" cy="400110"/>
          </a:xfrm>
          <a:prstGeom prst="rect">
            <a:avLst/>
          </a:prstGeom>
          <a:noFill/>
          <a:ln>
            <a:solidFill>
              <a:srgbClr val="BA0000"/>
            </a:solidFill>
          </a:ln>
        </p:spPr>
        <p:txBody>
          <a:bodyPr wrap="square" rtlCol="0">
            <a:spAutoFit/>
          </a:bodyPr>
          <a:lstStyle/>
          <a:p>
            <a:r>
              <a:rPr lang="en-US" sz="2000" b="1" dirty="0" smtClean="0">
                <a:solidFill>
                  <a:srgbClr val="FF0000"/>
                </a:solidFill>
              </a:rPr>
              <a:t>Main Title</a:t>
            </a:r>
            <a:endParaRPr lang="en-US" sz="2000" b="1" dirty="0">
              <a:solidFill>
                <a:srgbClr val="FF0000"/>
              </a:solidFill>
            </a:endParaRPr>
          </a:p>
        </p:txBody>
      </p:sp>
      <p:cxnSp>
        <p:nvCxnSpPr>
          <p:cNvPr id="15" name="Straight Arrow Connector 14"/>
          <p:cNvCxnSpPr>
            <a:stCxn id="14" idx="3"/>
            <a:endCxn id="64" idx="1"/>
          </p:cNvCxnSpPr>
          <p:nvPr/>
        </p:nvCxnSpPr>
        <p:spPr bwMode="auto">
          <a:xfrm flipV="1">
            <a:off x="1621406" y="1777380"/>
            <a:ext cx="1222402" cy="272063"/>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nvGrpSpPr>
          <p:cNvPr id="6" name="Group 5"/>
          <p:cNvGrpSpPr/>
          <p:nvPr/>
        </p:nvGrpSpPr>
        <p:grpSpPr>
          <a:xfrm>
            <a:off x="251520" y="2745422"/>
            <a:ext cx="2592288" cy="400110"/>
            <a:chOff x="4965576" y="2745422"/>
            <a:chExt cx="2592288" cy="400110"/>
          </a:xfrm>
        </p:grpSpPr>
        <p:sp>
          <p:nvSpPr>
            <p:cNvPr id="18" name="TextBox 17"/>
            <p:cNvSpPr txBox="1"/>
            <p:nvPr/>
          </p:nvSpPr>
          <p:spPr>
            <a:xfrm>
              <a:off x="4965576" y="2745422"/>
              <a:ext cx="1128710" cy="400110"/>
            </a:xfrm>
            <a:prstGeom prst="rect">
              <a:avLst/>
            </a:prstGeom>
            <a:noFill/>
            <a:ln>
              <a:solidFill>
                <a:srgbClr val="BA0000"/>
              </a:solidFill>
            </a:ln>
          </p:spPr>
          <p:txBody>
            <a:bodyPr wrap="square" rtlCol="0">
              <a:spAutoFit/>
            </a:bodyPr>
            <a:lstStyle/>
            <a:p>
              <a:r>
                <a:rPr lang="en-US" sz="2000" b="1" dirty="0" smtClean="0">
                  <a:solidFill>
                    <a:srgbClr val="FF0000"/>
                  </a:solidFill>
                </a:rPr>
                <a:t>Image</a:t>
              </a:r>
              <a:endParaRPr lang="en-US" sz="2000" b="1" dirty="0">
                <a:solidFill>
                  <a:srgbClr val="FF0000"/>
                </a:solidFill>
              </a:endParaRPr>
            </a:p>
          </p:txBody>
        </p:sp>
        <p:cxnSp>
          <p:nvCxnSpPr>
            <p:cNvPr id="19" name="Straight Arrow Connector 18"/>
            <p:cNvCxnSpPr>
              <a:stCxn id="18" idx="3"/>
            </p:cNvCxnSpPr>
            <p:nvPr/>
          </p:nvCxnSpPr>
          <p:spPr bwMode="auto">
            <a:xfrm flipV="1">
              <a:off x="6094286" y="2769523"/>
              <a:ext cx="1463578" cy="175954"/>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grpSp>
        <p:nvGrpSpPr>
          <p:cNvPr id="7" name="Group 6"/>
          <p:cNvGrpSpPr/>
          <p:nvPr/>
        </p:nvGrpSpPr>
        <p:grpSpPr>
          <a:xfrm>
            <a:off x="251520" y="3257611"/>
            <a:ext cx="2592288" cy="1080119"/>
            <a:chOff x="4876800" y="3922079"/>
            <a:chExt cx="2592288" cy="1080119"/>
          </a:xfrm>
        </p:grpSpPr>
        <p:sp>
          <p:nvSpPr>
            <p:cNvPr id="22" name="TextBox 21"/>
            <p:cNvSpPr txBox="1"/>
            <p:nvPr/>
          </p:nvSpPr>
          <p:spPr>
            <a:xfrm>
              <a:off x="4876800" y="4602088"/>
              <a:ext cx="1676399" cy="400110"/>
            </a:xfrm>
            <a:prstGeom prst="rect">
              <a:avLst/>
            </a:prstGeom>
            <a:noFill/>
            <a:ln>
              <a:solidFill>
                <a:srgbClr val="BA0000"/>
              </a:solidFill>
            </a:ln>
          </p:spPr>
          <p:txBody>
            <a:bodyPr wrap="square" rtlCol="0">
              <a:spAutoFit/>
            </a:bodyPr>
            <a:lstStyle/>
            <a:p>
              <a:r>
                <a:rPr lang="en-US" sz="2000" b="1" dirty="0" smtClean="0">
                  <a:solidFill>
                    <a:srgbClr val="FF0000"/>
                  </a:solidFill>
                </a:rPr>
                <a:t>Ordered list</a:t>
              </a:r>
              <a:endParaRPr lang="en-US" sz="2000" b="1" dirty="0">
                <a:solidFill>
                  <a:srgbClr val="FF0000"/>
                </a:solidFill>
              </a:endParaRPr>
            </a:p>
          </p:txBody>
        </p:sp>
        <p:cxnSp>
          <p:nvCxnSpPr>
            <p:cNvPr id="23" name="Straight Arrow Connector 22"/>
            <p:cNvCxnSpPr>
              <a:stCxn id="22" idx="3"/>
            </p:cNvCxnSpPr>
            <p:nvPr/>
          </p:nvCxnSpPr>
          <p:spPr bwMode="auto">
            <a:xfrm flipV="1">
              <a:off x="6553199" y="3922079"/>
              <a:ext cx="915889" cy="880064"/>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grpSp>
        <p:nvGrpSpPr>
          <p:cNvPr id="8" name="Group 7"/>
          <p:cNvGrpSpPr/>
          <p:nvPr/>
        </p:nvGrpSpPr>
        <p:grpSpPr>
          <a:xfrm>
            <a:off x="4139952" y="2241366"/>
            <a:ext cx="4084487" cy="1040025"/>
            <a:chOff x="4139952" y="2989673"/>
            <a:chExt cx="4084487" cy="1040025"/>
          </a:xfrm>
        </p:grpSpPr>
        <p:sp>
          <p:nvSpPr>
            <p:cNvPr id="26" name="TextBox 25"/>
            <p:cNvSpPr txBox="1"/>
            <p:nvPr/>
          </p:nvSpPr>
          <p:spPr>
            <a:xfrm>
              <a:off x="5940152" y="2989673"/>
              <a:ext cx="2284287" cy="400110"/>
            </a:xfrm>
            <a:prstGeom prst="rect">
              <a:avLst/>
            </a:prstGeom>
            <a:noFill/>
            <a:ln>
              <a:solidFill>
                <a:srgbClr val="BA0000"/>
              </a:solidFill>
            </a:ln>
          </p:spPr>
          <p:txBody>
            <a:bodyPr wrap="square" rtlCol="0">
              <a:spAutoFit/>
            </a:bodyPr>
            <a:lstStyle/>
            <a:p>
              <a:r>
                <a:rPr lang="en-US" sz="2000" b="1" dirty="0" smtClean="0">
                  <a:solidFill>
                    <a:srgbClr val="FF0000"/>
                  </a:solidFill>
                </a:rPr>
                <a:t>Links to anchors</a:t>
              </a:r>
              <a:endParaRPr lang="en-US" sz="2000" b="1" dirty="0">
                <a:solidFill>
                  <a:srgbClr val="FF0000"/>
                </a:solidFill>
              </a:endParaRPr>
            </a:p>
          </p:txBody>
        </p:sp>
        <p:cxnSp>
          <p:nvCxnSpPr>
            <p:cNvPr id="27" name="Straight Arrow Connector 26"/>
            <p:cNvCxnSpPr>
              <a:stCxn id="26" idx="1"/>
              <a:endCxn id="71" idx="3"/>
            </p:cNvCxnSpPr>
            <p:nvPr/>
          </p:nvCxnSpPr>
          <p:spPr bwMode="auto">
            <a:xfrm flipH="1">
              <a:off x="4139952" y="3189728"/>
              <a:ext cx="1800200" cy="839970"/>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grpSp>
        <p:nvGrpSpPr>
          <p:cNvPr id="12" name="Group 11"/>
          <p:cNvGrpSpPr/>
          <p:nvPr/>
        </p:nvGrpSpPr>
        <p:grpSpPr>
          <a:xfrm>
            <a:off x="6660232" y="4137675"/>
            <a:ext cx="2019518" cy="704111"/>
            <a:chOff x="5875194" y="4097605"/>
            <a:chExt cx="2019518" cy="704111"/>
          </a:xfrm>
        </p:grpSpPr>
        <p:sp>
          <p:nvSpPr>
            <p:cNvPr id="30" name="TextBox 29"/>
            <p:cNvSpPr txBox="1"/>
            <p:nvPr/>
          </p:nvSpPr>
          <p:spPr>
            <a:xfrm>
              <a:off x="6370712" y="4401606"/>
              <a:ext cx="1524000" cy="400110"/>
            </a:xfrm>
            <a:prstGeom prst="rect">
              <a:avLst/>
            </a:prstGeom>
            <a:noFill/>
            <a:ln>
              <a:solidFill>
                <a:srgbClr val="BA0000"/>
              </a:solidFill>
            </a:ln>
          </p:spPr>
          <p:txBody>
            <a:bodyPr wrap="square" rtlCol="0">
              <a:spAutoFit/>
            </a:bodyPr>
            <a:lstStyle/>
            <a:p>
              <a:r>
                <a:rPr lang="en-US" sz="2000" b="1" dirty="0" smtClean="0">
                  <a:solidFill>
                    <a:srgbClr val="FF0000"/>
                  </a:solidFill>
                </a:rPr>
                <a:t>Paragraph</a:t>
              </a:r>
              <a:endParaRPr lang="en-US" sz="2000" b="1" dirty="0">
                <a:solidFill>
                  <a:srgbClr val="FF0000"/>
                </a:solidFill>
              </a:endParaRPr>
            </a:p>
          </p:txBody>
        </p:sp>
        <p:cxnSp>
          <p:nvCxnSpPr>
            <p:cNvPr id="31" name="Straight Arrow Connector 30"/>
            <p:cNvCxnSpPr>
              <a:stCxn id="30" idx="1"/>
            </p:cNvCxnSpPr>
            <p:nvPr/>
          </p:nvCxnSpPr>
          <p:spPr bwMode="auto">
            <a:xfrm flipH="1" flipV="1">
              <a:off x="5875194" y="4097605"/>
              <a:ext cx="495518" cy="504056"/>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grpSp>
      <p:sp>
        <p:nvSpPr>
          <p:cNvPr id="57" name="Rounded Rectangle 56"/>
          <p:cNvSpPr/>
          <p:nvPr/>
        </p:nvSpPr>
        <p:spPr>
          <a:xfrm>
            <a:off x="2843808" y="985292"/>
            <a:ext cx="1152128" cy="288032"/>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63"/>
          <p:cNvSpPr/>
          <p:nvPr/>
        </p:nvSpPr>
        <p:spPr>
          <a:xfrm>
            <a:off x="2843808" y="1633364"/>
            <a:ext cx="1656184" cy="288032"/>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ounded Rectangle 66"/>
          <p:cNvSpPr/>
          <p:nvPr/>
        </p:nvSpPr>
        <p:spPr>
          <a:xfrm>
            <a:off x="2843808" y="1977433"/>
            <a:ext cx="1080120" cy="1040049"/>
          </a:xfrm>
          <a:prstGeom prst="roundRect">
            <a:avLst>
              <a:gd name="adj" fmla="val 7180"/>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ed Rectangle 68"/>
          <p:cNvSpPr/>
          <p:nvPr/>
        </p:nvSpPr>
        <p:spPr>
          <a:xfrm>
            <a:off x="2844000" y="3042000"/>
            <a:ext cx="1511976" cy="472983"/>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3131840" y="3073524"/>
            <a:ext cx="1008112" cy="415734"/>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ounded Rectangle 72"/>
          <p:cNvSpPr/>
          <p:nvPr/>
        </p:nvSpPr>
        <p:spPr>
          <a:xfrm>
            <a:off x="2840513" y="3545297"/>
            <a:ext cx="5979959" cy="592378"/>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6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7" grpId="0" animBg="1"/>
      <p:bldP spid="64" grpId="0" animBg="1"/>
      <p:bldP spid="67" grpId="0" animBg="1"/>
      <p:bldP spid="69" grpId="0" animBg="1"/>
      <p:bldP spid="71" grpId="0" animBg="1"/>
      <p:bldP spid="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E:\Users\Renaud\Documents\Dropbox (Personnelle)\devmoocs\1web\02 - html\img\Sit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505" y="919941"/>
            <a:ext cx="6122891" cy="4321702"/>
          </a:xfrm>
          <a:prstGeom prst="rect">
            <a:avLst/>
          </a:prstGeom>
          <a:noFill/>
          <a:extLst>
            <a:ext uri="{909E8E84-426E-40dd-AFC4-6F175D3DCCD1}">
              <a14:hiddenFill xmlns:a14="http://schemas.microsoft.com/office/drawing/2010/main" xmlns="">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Resume</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 HTML tags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 name="Picture 2"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35" name="TextBox 34"/>
          <p:cNvSpPr txBox="1"/>
          <p:nvPr/>
        </p:nvSpPr>
        <p:spPr>
          <a:xfrm>
            <a:off x="6372200" y="2641476"/>
            <a:ext cx="2131886" cy="400110"/>
          </a:xfrm>
          <a:prstGeom prst="rect">
            <a:avLst/>
          </a:prstGeom>
          <a:noFill/>
          <a:ln>
            <a:solidFill>
              <a:srgbClr val="BA0000"/>
            </a:solidFill>
          </a:ln>
        </p:spPr>
        <p:txBody>
          <a:bodyPr wrap="square" rtlCol="0">
            <a:spAutoFit/>
          </a:bodyPr>
          <a:lstStyle/>
          <a:p>
            <a:pPr algn="r"/>
            <a:r>
              <a:rPr lang="en-US" sz="2000" b="1" dirty="0" smtClean="0">
                <a:solidFill>
                  <a:srgbClr val="FF0000"/>
                </a:solidFill>
              </a:rPr>
              <a:t>Secondary Title</a:t>
            </a:r>
            <a:endParaRPr lang="en-US" sz="2000" b="1" dirty="0">
              <a:solidFill>
                <a:srgbClr val="FF0000"/>
              </a:solidFill>
            </a:endParaRPr>
          </a:p>
        </p:txBody>
      </p:sp>
      <p:cxnSp>
        <p:nvCxnSpPr>
          <p:cNvPr id="36" name="Straight Arrow Connector 35"/>
          <p:cNvCxnSpPr>
            <a:stCxn id="35" idx="1"/>
            <a:endCxn id="44" idx="3"/>
          </p:cNvCxnSpPr>
          <p:nvPr/>
        </p:nvCxnSpPr>
        <p:spPr bwMode="auto">
          <a:xfrm flipH="1">
            <a:off x="4139952" y="2841531"/>
            <a:ext cx="2232248" cy="412013"/>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sp>
        <p:nvSpPr>
          <p:cNvPr id="44" name="Rounded Rectangle 43"/>
          <p:cNvSpPr/>
          <p:nvPr/>
        </p:nvSpPr>
        <p:spPr>
          <a:xfrm>
            <a:off x="2845505" y="3145532"/>
            <a:ext cx="1294447" cy="216024"/>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ounded Rectangle 48"/>
          <p:cNvSpPr/>
          <p:nvPr/>
        </p:nvSpPr>
        <p:spPr>
          <a:xfrm>
            <a:off x="2987824" y="2353444"/>
            <a:ext cx="1152128" cy="720080"/>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312768" y="1705372"/>
            <a:ext cx="2191318" cy="400110"/>
          </a:xfrm>
          <a:prstGeom prst="rect">
            <a:avLst/>
          </a:prstGeom>
          <a:noFill/>
          <a:ln>
            <a:solidFill>
              <a:srgbClr val="BA0000"/>
            </a:solidFill>
          </a:ln>
        </p:spPr>
        <p:txBody>
          <a:bodyPr wrap="square" rtlCol="0">
            <a:spAutoFit/>
          </a:bodyPr>
          <a:lstStyle/>
          <a:p>
            <a:pPr algn="r"/>
            <a:r>
              <a:rPr lang="en-US" sz="2000" b="1" dirty="0" smtClean="0">
                <a:solidFill>
                  <a:srgbClr val="FF0000"/>
                </a:solidFill>
              </a:rPr>
              <a:t>Unordered lists</a:t>
            </a:r>
            <a:endParaRPr lang="en-US" sz="2000" b="1" dirty="0">
              <a:solidFill>
                <a:srgbClr val="FF0000"/>
              </a:solidFill>
            </a:endParaRPr>
          </a:p>
        </p:txBody>
      </p:sp>
      <p:cxnSp>
        <p:nvCxnSpPr>
          <p:cNvPr id="51" name="Straight Arrow Connector 50"/>
          <p:cNvCxnSpPr>
            <a:stCxn id="50" idx="1"/>
            <a:endCxn id="49" idx="3"/>
          </p:cNvCxnSpPr>
          <p:nvPr/>
        </p:nvCxnSpPr>
        <p:spPr bwMode="auto">
          <a:xfrm flipH="1">
            <a:off x="4139952" y="1905427"/>
            <a:ext cx="2172816" cy="808057"/>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sp>
        <p:nvSpPr>
          <p:cNvPr id="54" name="Rounded Rectangle 53"/>
          <p:cNvSpPr/>
          <p:nvPr/>
        </p:nvSpPr>
        <p:spPr>
          <a:xfrm>
            <a:off x="2843808" y="3433564"/>
            <a:ext cx="1440160" cy="1224136"/>
          </a:xfrm>
          <a:prstGeom prst="roundRect">
            <a:avLst>
              <a:gd name="adj" fmla="val 8940"/>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7667600" y="3577580"/>
            <a:ext cx="836486" cy="400110"/>
          </a:xfrm>
          <a:prstGeom prst="rect">
            <a:avLst/>
          </a:prstGeom>
          <a:noFill/>
          <a:ln>
            <a:solidFill>
              <a:srgbClr val="BA0000"/>
            </a:solidFill>
          </a:ln>
        </p:spPr>
        <p:txBody>
          <a:bodyPr wrap="square" rtlCol="0">
            <a:spAutoFit/>
          </a:bodyPr>
          <a:lstStyle/>
          <a:p>
            <a:pPr algn="r"/>
            <a:r>
              <a:rPr lang="en-US" sz="2000" b="1" dirty="0" smtClean="0">
                <a:solidFill>
                  <a:srgbClr val="FF0000"/>
                </a:solidFill>
              </a:rPr>
              <a:t>Table</a:t>
            </a:r>
            <a:endParaRPr lang="en-US" sz="2000" b="1" dirty="0">
              <a:solidFill>
                <a:srgbClr val="FF0000"/>
              </a:solidFill>
            </a:endParaRPr>
          </a:p>
        </p:txBody>
      </p:sp>
      <p:cxnSp>
        <p:nvCxnSpPr>
          <p:cNvPr id="56" name="Straight Arrow Connector 55"/>
          <p:cNvCxnSpPr>
            <a:stCxn id="55" idx="1"/>
            <a:endCxn id="54" idx="3"/>
          </p:cNvCxnSpPr>
          <p:nvPr/>
        </p:nvCxnSpPr>
        <p:spPr bwMode="auto">
          <a:xfrm flipH="1">
            <a:off x="4283968" y="3777635"/>
            <a:ext cx="3383632" cy="267997"/>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sp>
        <p:nvSpPr>
          <p:cNvPr id="59" name="TextBox 58"/>
          <p:cNvSpPr txBox="1"/>
          <p:nvPr/>
        </p:nvSpPr>
        <p:spPr>
          <a:xfrm>
            <a:off x="7134200" y="4513684"/>
            <a:ext cx="1369886" cy="400110"/>
          </a:xfrm>
          <a:prstGeom prst="rect">
            <a:avLst/>
          </a:prstGeom>
          <a:noFill/>
          <a:ln>
            <a:solidFill>
              <a:srgbClr val="BA0000"/>
            </a:solidFill>
          </a:ln>
        </p:spPr>
        <p:txBody>
          <a:bodyPr wrap="square" rtlCol="0">
            <a:spAutoFit/>
          </a:bodyPr>
          <a:lstStyle/>
          <a:p>
            <a:pPr algn="r"/>
            <a:r>
              <a:rPr lang="en-US" sz="2000" b="1" dirty="0" smtClean="0">
                <a:solidFill>
                  <a:srgbClr val="FF0000"/>
                </a:solidFill>
              </a:rPr>
              <a:t>Hyperlink</a:t>
            </a:r>
            <a:endParaRPr lang="en-US" sz="2000" b="1" dirty="0">
              <a:solidFill>
                <a:srgbClr val="FF0000"/>
              </a:solidFill>
            </a:endParaRPr>
          </a:p>
        </p:txBody>
      </p:sp>
      <p:cxnSp>
        <p:nvCxnSpPr>
          <p:cNvPr id="60" name="Straight Arrow Connector 59"/>
          <p:cNvCxnSpPr>
            <a:stCxn id="59" idx="1"/>
            <a:endCxn id="61" idx="3"/>
          </p:cNvCxnSpPr>
          <p:nvPr/>
        </p:nvCxnSpPr>
        <p:spPr bwMode="auto">
          <a:xfrm flipH="1">
            <a:off x="3995936" y="4713739"/>
            <a:ext cx="3138264" cy="376009"/>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sp>
        <p:nvSpPr>
          <p:cNvPr id="61" name="Rounded Rectangle 60"/>
          <p:cNvSpPr/>
          <p:nvPr/>
        </p:nvSpPr>
        <p:spPr>
          <a:xfrm>
            <a:off x="3275856" y="4945732"/>
            <a:ext cx="720080" cy="288032"/>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50"/>
          <p:cNvCxnSpPr>
            <a:stCxn id="50" idx="1"/>
            <a:endCxn id="28" idx="3"/>
          </p:cNvCxnSpPr>
          <p:nvPr/>
        </p:nvCxnSpPr>
        <p:spPr bwMode="auto">
          <a:xfrm flipH="1" flipV="1">
            <a:off x="4141456" y="1813384"/>
            <a:ext cx="2171312" cy="92043"/>
          </a:xfrm>
          <a:prstGeom prst="straightConnector1">
            <a:avLst/>
          </a:prstGeom>
          <a:solidFill>
            <a:schemeClr val="accent1"/>
          </a:solidFill>
          <a:ln w="25400" cap="flat" cmpd="sng" algn="ctr">
            <a:solidFill>
              <a:srgbClr val="BA0000"/>
            </a:solidFill>
            <a:prstDash val="solid"/>
            <a:round/>
            <a:headEnd type="none" w="med" len="med"/>
            <a:tailEnd type="arrow"/>
          </a:ln>
          <a:effectLst/>
        </p:spPr>
      </p:cxnSp>
      <p:sp>
        <p:nvSpPr>
          <p:cNvPr id="28" name="Rounded Rectangle 48"/>
          <p:cNvSpPr/>
          <p:nvPr/>
        </p:nvSpPr>
        <p:spPr>
          <a:xfrm>
            <a:off x="2989328" y="1561356"/>
            <a:ext cx="1152128" cy="504056"/>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4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4" grpId="0" animBg="1"/>
      <p:bldP spid="49" grpId="0" animBg="1"/>
      <p:bldP spid="50" grpId="0" animBg="1"/>
      <p:bldP spid="54" grpId="0" animBg="1"/>
      <p:bldP spid="55" grpId="0" animBg="1"/>
      <p:bldP spid="59" grpId="0" animBg="1"/>
      <p:bldP spid="61"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Invisible to Web browsers</a:t>
            </a:r>
            <a:endParaRPr lang="en-US" dirty="0">
              <a:cs typeface="Courier New"/>
            </a:endParaRPr>
          </a:p>
          <a:p>
            <a:r>
              <a:rPr lang="en-US" dirty="0" smtClean="0">
                <a:cs typeface="Courier New"/>
              </a:rPr>
              <a:t>Utilities:</a:t>
            </a:r>
          </a:p>
          <a:p>
            <a:pPr lvl="1"/>
            <a:r>
              <a:rPr lang="en-US" dirty="0">
                <a:cs typeface="Courier New"/>
              </a:rPr>
              <a:t>Project’s resumption after a long time</a:t>
            </a:r>
          </a:p>
          <a:p>
            <a:pPr lvl="1"/>
            <a:r>
              <a:rPr lang="en-US" dirty="0">
                <a:cs typeface="Courier New"/>
              </a:rPr>
              <a:t>Project’s resumption by an other web developer</a:t>
            </a:r>
          </a:p>
          <a:p>
            <a:pPr lvl="1"/>
            <a:r>
              <a:rPr lang="en-US" dirty="0">
                <a:cs typeface="Courier New"/>
              </a:rPr>
              <a:t>Team working</a:t>
            </a:r>
          </a:p>
          <a:p>
            <a:pPr lvl="1"/>
            <a:r>
              <a:rPr lang="en-US" dirty="0">
                <a:cs typeface="Courier New"/>
              </a:rPr>
              <a:t>…</a:t>
            </a: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Before</a:t>
            </a:r>
            <a:r>
              <a:rPr lang="fr-FR" dirty="0" smtClean="0">
                <a:ea typeface="ＭＳ Ｐゴシック" pitchFamily="34" charset="-128"/>
              </a:rPr>
              <a:t> </a:t>
            </a:r>
            <a:r>
              <a:rPr lang="fr-FR" dirty="0" err="1" smtClean="0">
                <a:ea typeface="ＭＳ Ｐゴシック" pitchFamily="34" charset="-128"/>
              </a:rPr>
              <a:t>everything</a:t>
            </a:r>
            <a:r>
              <a:rPr lang="fr-FR" dirty="0" smtClean="0">
                <a:ea typeface="ＭＳ Ｐゴシック" pitchFamily="34" charset="-128"/>
              </a:rPr>
              <a:t>: </a:t>
            </a:r>
            <a:r>
              <a:rPr lang="fr-FR" dirty="0" err="1" smtClean="0">
                <a:ea typeface="ＭＳ Ｐゴシック" pitchFamily="34" charset="-128"/>
              </a:rPr>
              <a:t>Comments</a:t>
            </a:r>
            <a:r>
              <a:rPr lang="fr-FR" dirty="0" smtClean="0">
                <a:ea typeface="ＭＳ Ｐゴシック" pitchFamily="34" charset="-128"/>
              </a:rPr>
              <a:t>!</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07504" y="4225652"/>
            <a:ext cx="8857109"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17B240"/>
                </a:solidFill>
                <a:latin typeface="Courier New"/>
                <a:ea typeface="ＭＳ Ｐゴシック" pitchFamily="1" charset="-128"/>
                <a:cs typeface="Courier New"/>
              </a:rPr>
              <a:t>&lt;!–- This is a comment that can help you in the future --&gt;</a:t>
            </a:r>
            <a:endParaRPr lang="en-US" b="1" dirty="0">
              <a:solidFill>
                <a:srgbClr val="17B24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180714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1: Structure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 HTML tags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à coins arrondis 4"/>
          <p:cNvSpPr/>
          <p:nvPr/>
        </p:nvSpPr>
        <p:spPr>
          <a:xfrm>
            <a:off x="179388" y="1489348"/>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&lt;</a:t>
            </a:r>
            <a:r>
              <a:rPr lang="en-US" b="1" dirty="0">
                <a:solidFill>
                  <a:schemeClr val="tx1"/>
                </a:solidFill>
                <a:latin typeface="Courier New"/>
                <a:ea typeface="ＭＳ Ｐゴシック" pitchFamily="1" charset="-128"/>
                <a:cs typeface="Courier New"/>
              </a:rPr>
              <a:t>!DOCTYPE </a:t>
            </a:r>
            <a:r>
              <a:rPr lang="en-US" b="1" dirty="0" smtClean="0">
                <a:solidFill>
                  <a:schemeClr val="tx1"/>
                </a:solidFill>
                <a:latin typeface="Courier New"/>
                <a:ea typeface="ＭＳ Ｐゴシック" pitchFamily="1" charset="-128"/>
                <a:cs typeface="Courier New"/>
              </a:rPr>
              <a:t>html&gt;</a:t>
            </a:r>
            <a:endParaRPr lang="en-US" b="1" dirty="0">
              <a:solidFill>
                <a:srgbClr val="17B24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&lt;html&gt;</a:t>
            </a: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&lt;head&gt;</a:t>
            </a:r>
          </a:p>
          <a:p>
            <a:endParaRPr lang="en-US" b="1" dirty="0" smtClean="0">
              <a:solidFill>
                <a:srgbClr val="0070C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   &lt;/head&gt;  </a:t>
            </a:r>
          </a:p>
          <a:p>
            <a:r>
              <a:rPr lang="en-US" b="1" dirty="0" smtClean="0">
                <a:solidFill>
                  <a:srgbClr val="0070C0"/>
                </a:solidFill>
                <a:latin typeface="Courier New"/>
                <a:ea typeface="ＭＳ Ｐゴシック" pitchFamily="1" charset="-128"/>
                <a:cs typeface="Courier New"/>
              </a:rPr>
              <a:t>   &lt;body&gt;</a:t>
            </a:r>
          </a:p>
          <a:p>
            <a:endParaRPr lang="en-US" b="1" dirty="0">
              <a:solidFill>
                <a:srgbClr val="0070C0"/>
              </a:solidFill>
              <a:latin typeface="Courier New"/>
              <a:ea typeface="ＭＳ Ｐゴシック" pitchFamily="1" charset="-128"/>
              <a:cs typeface="Courier New"/>
            </a:endParaRP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&lt;/body&gt;</a:t>
            </a:r>
          </a:p>
          <a:p>
            <a:r>
              <a:rPr lang="en-US" b="1" dirty="0" smtClean="0">
                <a:solidFill>
                  <a:srgbClr val="0070C0"/>
                </a:solidFill>
                <a:latin typeface="Courier New"/>
                <a:ea typeface="ＭＳ Ｐゴシック" pitchFamily="1" charset="-128"/>
                <a:cs typeface="Courier New"/>
              </a:rPr>
              <a:t>&lt;/html&gt;</a:t>
            </a:r>
          </a:p>
        </p:txBody>
      </p:sp>
    </p:spTree>
    <p:extLst>
      <p:ext uri="{BB962C8B-B14F-4D97-AF65-F5344CB8AC3E}">
        <p14:creationId xmlns:p14="http://schemas.microsoft.com/office/powerpoint/2010/main" val="981801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Step</a:t>
            </a:r>
            <a:r>
              <a:rPr lang="fr-FR" dirty="0" smtClean="0"/>
              <a:t> 1: Structure</a:t>
            </a:r>
            <a:endParaRPr lang="fr-FR" dirty="0"/>
          </a:p>
        </p:txBody>
      </p:sp>
      <p:sp>
        <p:nvSpPr>
          <p:cNvPr id="3" name="Espace réservé du contenu 2"/>
          <p:cNvSpPr>
            <a:spLocks noGrp="1"/>
          </p:cNvSpPr>
          <p:nvPr>
            <p:ph idx="1"/>
          </p:nvPr>
        </p:nvSpPr>
        <p:spPr/>
        <p:txBody>
          <a:bodyPr/>
          <a:lstStyle/>
          <a:p>
            <a:pPr marL="0" indent="0">
              <a:buNone/>
            </a:pPr>
            <a:endParaRPr lang="en-US" dirty="0" smtClean="0"/>
          </a:p>
          <a:p>
            <a:pPr>
              <a:spcBef>
                <a:spcPts val="4824"/>
              </a:spcBef>
            </a:pPr>
            <a:r>
              <a:rPr lang="en-US" dirty="0" smtClean="0"/>
              <a:t>Declares to the browser that you’re writing HTML</a:t>
            </a:r>
          </a:p>
          <a:p>
            <a:pPr marL="457200" lvl="1" indent="0">
              <a:buNone/>
            </a:pPr>
            <a:endParaRPr lang="en-US" dirty="0" smtClean="0"/>
          </a:p>
          <a:p>
            <a:r>
              <a:rPr lang="en-US" dirty="0" smtClean="0"/>
              <a:t>A </a:t>
            </a:r>
            <a:r>
              <a:rPr lang="en-US" dirty="0" err="1" smtClean="0"/>
              <a:t>Doctype</a:t>
            </a:r>
            <a:r>
              <a:rPr lang="en-US" dirty="0" smtClean="0"/>
              <a:t> should be placed before the root element</a:t>
            </a:r>
          </a:p>
        </p:txBody>
      </p:sp>
      <p:sp>
        <p:nvSpPr>
          <p:cNvPr id="4" name="Espace réservé du contenu 3"/>
          <p:cNvSpPr>
            <a:spLocks noGrp="1"/>
          </p:cNvSpPr>
          <p:nvPr>
            <p:ph sz="quarter" idx="13"/>
          </p:nvPr>
        </p:nvSpPr>
        <p:spPr/>
        <p:txBody>
          <a:bodyPr/>
          <a:lstStyle/>
          <a:p>
            <a:r>
              <a:rPr lang="fr-FR" dirty="0" smtClean="0"/>
              <a:t>Basic HTML tags</a:t>
            </a:r>
            <a:endParaRPr lang="fr-FR" dirty="0"/>
          </a:p>
        </p:txBody>
      </p:sp>
      <p:sp>
        <p:nvSpPr>
          <p:cNvPr id="5" name="Rectangle à coins arrondis 4"/>
          <p:cNvSpPr/>
          <p:nvPr/>
        </p:nvSpPr>
        <p:spPr>
          <a:xfrm>
            <a:off x="179512" y="1345332"/>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a:cs typeface="Courier New"/>
              </a:rPr>
              <a:t> &lt;!DOCTYPE </a:t>
            </a:r>
            <a:r>
              <a:rPr lang="en-US" b="1" dirty="0" smtClean="0">
                <a:solidFill>
                  <a:srgbClr val="000000"/>
                </a:solidFill>
                <a:latin typeface="Courier New"/>
                <a:cs typeface="Courier New"/>
              </a:rPr>
              <a:t>html&gt;</a:t>
            </a:r>
            <a:endParaRPr lang="en-US" b="1" dirty="0">
              <a:solidFill>
                <a:srgbClr val="00000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4145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Step</a:t>
            </a:r>
            <a:r>
              <a:rPr lang="fr-FR" dirty="0" smtClean="0"/>
              <a:t> 1: Structure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smtClean="0"/>
          </a:p>
          <a:p>
            <a:pPr>
              <a:spcBef>
                <a:spcPts val="1824"/>
              </a:spcBef>
            </a:pPr>
            <a:r>
              <a:rPr lang="fr-FR" i="1" dirty="0" smtClean="0"/>
              <a:t>Block</a:t>
            </a:r>
            <a:r>
              <a:rPr lang="fr-FR" dirty="0" smtClean="0"/>
              <a:t> </a:t>
            </a:r>
            <a:r>
              <a:rPr lang="fr-FR" dirty="0"/>
              <a:t>type tag</a:t>
            </a:r>
          </a:p>
          <a:p>
            <a:endParaRPr lang="fr-FR" dirty="0" smtClean="0"/>
          </a:p>
          <a:p>
            <a:r>
              <a:rPr lang="fr-FR" dirty="0" err="1" smtClean="0"/>
              <a:t>Root</a:t>
            </a:r>
            <a:r>
              <a:rPr lang="fr-FR" dirty="0" smtClean="0"/>
              <a:t> </a:t>
            </a:r>
            <a:r>
              <a:rPr lang="fr-FR" dirty="0"/>
              <a:t>of the document</a:t>
            </a:r>
          </a:p>
          <a:p>
            <a:endParaRPr lang="fr-FR" dirty="0" smtClean="0"/>
          </a:p>
          <a:p>
            <a:r>
              <a:rPr lang="fr-FR" dirty="0" err="1" smtClean="0"/>
              <a:t>Contains</a:t>
            </a:r>
            <a:r>
              <a:rPr lang="fr-FR" dirty="0" smtClean="0"/>
              <a:t> </a:t>
            </a:r>
            <a:r>
              <a:rPr lang="fr-FR" dirty="0"/>
              <a:t>&lt;</a:t>
            </a:r>
            <a:r>
              <a:rPr lang="fr-FR" dirty="0" err="1"/>
              <a:t>head</a:t>
            </a:r>
            <a:r>
              <a:rPr lang="fr-FR" dirty="0"/>
              <a:t>&gt; and &lt;body&gt; tags</a:t>
            </a:r>
          </a:p>
        </p:txBody>
      </p:sp>
      <p:sp>
        <p:nvSpPr>
          <p:cNvPr id="4" name="Espace réservé du contenu 3"/>
          <p:cNvSpPr>
            <a:spLocks noGrp="1"/>
          </p:cNvSpPr>
          <p:nvPr>
            <p:ph sz="quarter" idx="13"/>
          </p:nvPr>
        </p:nvSpPr>
        <p:spPr/>
        <p:txBody>
          <a:bodyPr/>
          <a:lstStyle/>
          <a:p>
            <a:r>
              <a:rPr lang="fr-FR" dirty="0" smtClean="0"/>
              <a:t>Basic HTML tags</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20131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ea typeface="ＭＳ Ｐゴシック" pitchFamily="1" charset="-128"/>
                <a:cs typeface="Courier New"/>
              </a:rPr>
              <a:t>&lt;</a:t>
            </a:r>
            <a:r>
              <a:rPr lang="en-US" b="1" dirty="0" smtClean="0">
                <a:solidFill>
                  <a:srgbClr val="0070C0"/>
                </a:solidFill>
                <a:latin typeface="Courier New"/>
                <a:ea typeface="ＭＳ Ｐゴシック" pitchFamily="1" charset="-128"/>
                <a:cs typeface="Courier New"/>
              </a:rPr>
              <a:t>html&gt;</a:t>
            </a:r>
          </a:p>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&lt;/html&gt;</a:t>
            </a:r>
            <a:endParaRPr lang="en-US" b="1" dirty="0">
              <a:solidFill>
                <a:srgbClr val="0070C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57669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Step</a:t>
            </a:r>
            <a:r>
              <a:rPr lang="fr-FR" dirty="0" smtClean="0"/>
              <a:t> 1: Structure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smtClean="0"/>
          </a:p>
          <a:p>
            <a:pPr>
              <a:spcBef>
                <a:spcPts val="1824"/>
              </a:spcBef>
            </a:pPr>
            <a:r>
              <a:rPr lang="fr-FR" i="1" dirty="0"/>
              <a:t>Block</a:t>
            </a:r>
            <a:r>
              <a:rPr lang="fr-FR" dirty="0"/>
              <a:t> type tag </a:t>
            </a:r>
            <a:r>
              <a:rPr lang="fr-FR" dirty="0" err="1" smtClean="0"/>
              <a:t>containing</a:t>
            </a:r>
            <a:r>
              <a:rPr lang="fr-FR" dirty="0" smtClean="0"/>
              <a:t> headers:</a:t>
            </a:r>
            <a:endParaRPr lang="fr-FR" dirty="0"/>
          </a:p>
          <a:p>
            <a:pPr lvl="1">
              <a:spcBef>
                <a:spcPts val="624"/>
              </a:spcBef>
            </a:pPr>
            <a:r>
              <a:rPr lang="fr-FR" dirty="0">
                <a:latin typeface="Courier New"/>
                <a:cs typeface="Courier New"/>
              </a:rPr>
              <a:t>&lt;</a:t>
            </a:r>
            <a:r>
              <a:rPr lang="fr-FR" dirty="0" err="1">
                <a:latin typeface="Courier New"/>
                <a:cs typeface="Courier New"/>
              </a:rPr>
              <a:t>title</a:t>
            </a:r>
            <a:r>
              <a:rPr lang="fr-FR" dirty="0">
                <a:latin typeface="Courier New"/>
                <a:cs typeface="Courier New"/>
              </a:rPr>
              <a:t>&gt;</a:t>
            </a:r>
          </a:p>
          <a:p>
            <a:pPr lvl="2">
              <a:spcBef>
                <a:spcPts val="624"/>
              </a:spcBef>
            </a:pPr>
            <a:r>
              <a:rPr lang="fr-FR" dirty="0" err="1"/>
              <a:t>Page's</a:t>
            </a:r>
            <a:r>
              <a:rPr lang="fr-FR" dirty="0"/>
              <a:t> </a:t>
            </a:r>
            <a:r>
              <a:rPr lang="fr-FR" dirty="0" err="1"/>
              <a:t>title</a:t>
            </a:r>
            <a:r>
              <a:rPr lang="fr-FR" dirty="0"/>
              <a:t> (for </a:t>
            </a:r>
            <a:r>
              <a:rPr lang="fr-FR" dirty="0" err="1"/>
              <a:t>example</a:t>
            </a:r>
            <a:r>
              <a:rPr lang="fr-FR" dirty="0"/>
              <a:t>, </a:t>
            </a:r>
            <a:r>
              <a:rPr lang="fr-FR" dirty="0" err="1"/>
              <a:t>it’s</a:t>
            </a:r>
            <a:r>
              <a:rPr lang="fr-FR" dirty="0"/>
              <a:t> the </a:t>
            </a:r>
            <a:r>
              <a:rPr lang="fr-FR" dirty="0" err="1"/>
              <a:t>name</a:t>
            </a:r>
            <a:r>
              <a:rPr lang="fr-FR" dirty="0"/>
              <a:t> of the </a:t>
            </a:r>
            <a:r>
              <a:rPr lang="fr-FR" dirty="0" err="1"/>
              <a:t>window</a:t>
            </a:r>
            <a:r>
              <a:rPr lang="fr-FR" dirty="0"/>
              <a:t> browser</a:t>
            </a:r>
            <a:r>
              <a:rPr lang="fr-FR" dirty="0" smtClean="0"/>
              <a:t>)</a:t>
            </a:r>
          </a:p>
          <a:p>
            <a:pPr lvl="2">
              <a:spcBef>
                <a:spcPts val="624"/>
              </a:spcBef>
            </a:pPr>
            <a:endParaRPr lang="fr-FR" dirty="0"/>
          </a:p>
          <a:p>
            <a:pPr lvl="1">
              <a:spcBef>
                <a:spcPts val="624"/>
              </a:spcBef>
            </a:pPr>
            <a:r>
              <a:rPr lang="fr-FR" dirty="0">
                <a:latin typeface="Courier New"/>
                <a:cs typeface="Courier New"/>
              </a:rPr>
              <a:t>&lt;style&gt;</a:t>
            </a:r>
            <a:r>
              <a:rPr lang="fr-FR" dirty="0"/>
              <a:t> </a:t>
            </a:r>
            <a:r>
              <a:rPr lang="fr-FR" dirty="0" smtClean="0"/>
              <a:t>and </a:t>
            </a:r>
            <a:r>
              <a:rPr lang="fr-FR" dirty="0">
                <a:latin typeface="Courier New"/>
                <a:cs typeface="Courier New"/>
              </a:rPr>
              <a:t>&lt;</a:t>
            </a:r>
            <a:r>
              <a:rPr lang="fr-FR" dirty="0" err="1">
                <a:latin typeface="Courier New"/>
                <a:cs typeface="Courier New"/>
              </a:rPr>
              <a:t>link</a:t>
            </a:r>
            <a:r>
              <a:rPr lang="fr-FR" dirty="0">
                <a:latin typeface="Courier New"/>
                <a:cs typeface="Courier New"/>
              </a:rPr>
              <a:t> /&gt;</a:t>
            </a:r>
          </a:p>
          <a:p>
            <a:pPr lvl="2">
              <a:spcBef>
                <a:spcPts val="624"/>
              </a:spcBef>
            </a:pPr>
            <a:r>
              <a:rPr lang="fr-FR" dirty="0" err="1"/>
              <a:t>Include</a:t>
            </a:r>
            <a:r>
              <a:rPr lang="fr-FR" dirty="0"/>
              <a:t> </a:t>
            </a:r>
            <a:r>
              <a:rPr lang="fr-FR" dirty="0" smtClean="0"/>
              <a:t>styles (CSS, </a:t>
            </a:r>
            <a:r>
              <a:rPr lang="fr-FR" dirty="0" err="1" smtClean="0"/>
              <a:t>see</a:t>
            </a:r>
            <a:r>
              <a:rPr lang="fr-FR" dirty="0" smtClean="0"/>
              <a:t> </a:t>
            </a:r>
            <a:r>
              <a:rPr lang="fr-FR" smtClean="0"/>
              <a:t>later)</a:t>
            </a:r>
            <a:endParaRPr lang="fr-FR" dirty="0"/>
          </a:p>
          <a:p>
            <a:pPr marL="0" indent="0">
              <a:spcBef>
                <a:spcPts val="1824"/>
              </a:spcBef>
              <a:buNone/>
            </a:pPr>
            <a:endParaRPr lang="fr-FR" dirty="0"/>
          </a:p>
        </p:txBody>
      </p:sp>
      <p:sp>
        <p:nvSpPr>
          <p:cNvPr id="4" name="Espace réservé du contenu 3"/>
          <p:cNvSpPr>
            <a:spLocks noGrp="1"/>
          </p:cNvSpPr>
          <p:nvPr>
            <p:ph sz="quarter" idx="13"/>
          </p:nvPr>
        </p:nvSpPr>
        <p:spPr/>
        <p:txBody>
          <a:bodyPr/>
          <a:lstStyle/>
          <a:p>
            <a:r>
              <a:rPr lang="fr-FR" dirty="0" smtClean="0"/>
              <a:t>Basic HTML tags</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20131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&lt;head&gt;</a:t>
            </a:r>
          </a:p>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&lt;/head&gt;</a:t>
            </a:r>
            <a:endParaRPr lang="en-US" b="1" dirty="0">
              <a:solidFill>
                <a:srgbClr val="0070C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47545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Step</a:t>
            </a:r>
            <a:r>
              <a:rPr lang="fr-FR" dirty="0" smtClean="0"/>
              <a:t> 1: Structure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smtClean="0"/>
          </a:p>
          <a:p>
            <a:pPr>
              <a:spcBef>
                <a:spcPts val="1824"/>
              </a:spcBef>
            </a:pPr>
            <a:r>
              <a:rPr lang="fr-FR" i="1" dirty="0"/>
              <a:t>Block</a:t>
            </a:r>
            <a:r>
              <a:rPr lang="fr-FR" dirty="0"/>
              <a:t> type tag </a:t>
            </a:r>
            <a:r>
              <a:rPr lang="fr-FR" dirty="0" err="1" smtClean="0"/>
              <a:t>containing</a:t>
            </a:r>
            <a:r>
              <a:rPr lang="fr-FR" dirty="0" smtClean="0"/>
              <a:t> headers:</a:t>
            </a:r>
            <a:endParaRPr lang="fr-FR" dirty="0"/>
          </a:p>
          <a:p>
            <a:pPr lvl="1">
              <a:spcBef>
                <a:spcPts val="624"/>
              </a:spcBef>
            </a:pPr>
            <a:r>
              <a:rPr lang="fr-FR" dirty="0">
                <a:latin typeface="Courier New"/>
                <a:cs typeface="Courier New"/>
              </a:rPr>
              <a:t>&lt;script&gt;</a:t>
            </a:r>
          </a:p>
          <a:p>
            <a:pPr lvl="2">
              <a:spcBef>
                <a:spcPts val="624"/>
              </a:spcBef>
            </a:pPr>
            <a:r>
              <a:rPr lang="fr-FR" dirty="0" err="1" smtClean="0"/>
              <a:t>Include</a:t>
            </a:r>
            <a:r>
              <a:rPr lang="fr-FR" dirty="0" smtClean="0"/>
              <a:t> JavaScript</a:t>
            </a:r>
          </a:p>
          <a:p>
            <a:pPr lvl="2">
              <a:spcBef>
                <a:spcPts val="624"/>
              </a:spcBef>
            </a:pPr>
            <a:endParaRPr lang="fr-FR" dirty="0"/>
          </a:p>
          <a:p>
            <a:pPr lvl="1">
              <a:spcBef>
                <a:spcPts val="624"/>
              </a:spcBef>
            </a:pPr>
            <a:r>
              <a:rPr lang="fr-FR" dirty="0">
                <a:latin typeface="Courier New"/>
                <a:cs typeface="Courier New"/>
              </a:rPr>
              <a:t>&lt;</a:t>
            </a:r>
            <a:r>
              <a:rPr lang="fr-FR" dirty="0" err="1">
                <a:latin typeface="Courier New"/>
                <a:cs typeface="Courier New"/>
              </a:rPr>
              <a:t>meta</a:t>
            </a:r>
            <a:r>
              <a:rPr lang="fr-FR" dirty="0">
                <a:latin typeface="Courier New"/>
                <a:cs typeface="Courier New"/>
              </a:rPr>
              <a:t> /&gt;</a:t>
            </a:r>
          </a:p>
          <a:p>
            <a:pPr lvl="2">
              <a:spcBef>
                <a:spcPts val="624"/>
              </a:spcBef>
            </a:pPr>
            <a:r>
              <a:rPr lang="fr-FR" dirty="0" smtClean="0"/>
              <a:t>Help </a:t>
            </a:r>
            <a:r>
              <a:rPr lang="fr-FR" dirty="0"/>
              <a:t>for </a:t>
            </a:r>
            <a:r>
              <a:rPr lang="fr-FR" dirty="0" err="1"/>
              <a:t>referencing</a:t>
            </a:r>
            <a:endParaRPr lang="fr-FR" dirty="0"/>
          </a:p>
          <a:p>
            <a:pPr marL="0" indent="0">
              <a:spcBef>
                <a:spcPts val="1824"/>
              </a:spcBef>
              <a:buNone/>
            </a:pPr>
            <a:endParaRPr lang="fr-FR" dirty="0"/>
          </a:p>
        </p:txBody>
      </p:sp>
      <p:sp>
        <p:nvSpPr>
          <p:cNvPr id="4" name="Espace réservé du contenu 3"/>
          <p:cNvSpPr>
            <a:spLocks noGrp="1"/>
          </p:cNvSpPr>
          <p:nvPr>
            <p:ph sz="quarter" idx="13"/>
          </p:nvPr>
        </p:nvSpPr>
        <p:spPr/>
        <p:txBody>
          <a:bodyPr/>
          <a:lstStyle/>
          <a:p>
            <a:r>
              <a:rPr lang="fr-FR" dirty="0" smtClean="0"/>
              <a:t>Basic HTML tags</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120131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&lt;head&gt;</a:t>
            </a:r>
          </a:p>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&lt;/head&gt;</a:t>
            </a:r>
            <a:endParaRPr lang="en-US" b="1" dirty="0">
              <a:solidFill>
                <a:srgbClr val="0070C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90863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Step</a:t>
            </a:r>
            <a:r>
              <a:rPr lang="fr-FR" dirty="0" smtClean="0"/>
              <a:t> 1: Structure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smtClean="0"/>
          </a:p>
          <a:p>
            <a:pPr>
              <a:spcBef>
                <a:spcPts val="1824"/>
              </a:spcBef>
            </a:pPr>
            <a:r>
              <a:rPr lang="fr-FR" i="1" dirty="0"/>
              <a:t>Block</a:t>
            </a:r>
            <a:r>
              <a:rPr lang="fr-FR" dirty="0"/>
              <a:t> type tag </a:t>
            </a:r>
            <a:r>
              <a:rPr lang="fr-FR" dirty="0" err="1" smtClean="0"/>
              <a:t>containing</a:t>
            </a:r>
            <a:r>
              <a:rPr lang="fr-FR" dirty="0" smtClean="0"/>
              <a:t> headers:</a:t>
            </a:r>
          </a:p>
          <a:p>
            <a:pPr lvl="1">
              <a:spcBef>
                <a:spcPts val="600"/>
              </a:spcBef>
            </a:pPr>
            <a:r>
              <a:rPr lang="fr-FR" dirty="0" err="1"/>
              <a:t>Contains</a:t>
            </a:r>
            <a:r>
              <a:rPr lang="fr-FR" dirty="0"/>
              <a:t> all the </a:t>
            </a:r>
            <a:r>
              <a:rPr lang="fr-FR" dirty="0" err="1"/>
              <a:t>element</a:t>
            </a:r>
            <a:r>
              <a:rPr lang="fr-FR" dirty="0"/>
              <a:t> </a:t>
            </a:r>
            <a:r>
              <a:rPr lang="fr-FR" dirty="0" err="1"/>
              <a:t>which</a:t>
            </a:r>
            <a:r>
              <a:rPr lang="fr-FR" dirty="0"/>
              <a:t> </a:t>
            </a:r>
            <a:r>
              <a:rPr lang="fr-FR" dirty="0" err="1"/>
              <a:t>describe</a:t>
            </a:r>
            <a:r>
              <a:rPr lang="fr-FR" dirty="0"/>
              <a:t> the content of the document</a:t>
            </a:r>
          </a:p>
          <a:p>
            <a:pPr lvl="2">
              <a:spcBef>
                <a:spcPts val="600"/>
              </a:spcBef>
            </a:pPr>
            <a:r>
              <a:rPr lang="fr-FR" dirty="0" err="1"/>
              <a:t>Paragraphs</a:t>
            </a:r>
            <a:endParaRPr lang="fr-FR" dirty="0"/>
          </a:p>
          <a:p>
            <a:pPr lvl="2">
              <a:spcBef>
                <a:spcPts val="600"/>
              </a:spcBef>
            </a:pPr>
            <a:r>
              <a:rPr lang="fr-FR" dirty="0"/>
              <a:t>Images</a:t>
            </a:r>
          </a:p>
          <a:p>
            <a:pPr lvl="2">
              <a:spcBef>
                <a:spcPts val="600"/>
              </a:spcBef>
            </a:pPr>
            <a:r>
              <a:rPr lang="fr-FR" dirty="0" smtClean="0"/>
              <a:t>Etc</a:t>
            </a:r>
            <a:r>
              <a:rPr lang="fr-FR" dirty="0"/>
              <a:t>…</a:t>
            </a:r>
          </a:p>
          <a:p>
            <a:pPr>
              <a:spcBef>
                <a:spcPts val="1824"/>
              </a:spcBef>
            </a:pPr>
            <a:endParaRPr lang="fr-FR" dirty="0"/>
          </a:p>
        </p:txBody>
      </p:sp>
      <p:sp>
        <p:nvSpPr>
          <p:cNvPr id="4" name="Espace réservé du contenu 3"/>
          <p:cNvSpPr>
            <a:spLocks noGrp="1"/>
          </p:cNvSpPr>
          <p:nvPr>
            <p:ph sz="quarter" idx="13"/>
          </p:nvPr>
        </p:nvSpPr>
        <p:spPr/>
        <p:txBody>
          <a:bodyPr/>
          <a:lstStyle/>
          <a:p>
            <a:r>
              <a:rPr lang="fr-FR" dirty="0" smtClean="0"/>
              <a:t>Basic HTML tags</a:t>
            </a:r>
            <a:endParaRPr lang="fr-FR" dirty="0"/>
          </a:p>
        </p:txBody>
      </p:sp>
      <p:sp>
        <p:nvSpPr>
          <p:cNvPr id="5" name="Rectangle à coins arrondis 4"/>
          <p:cNvSpPr/>
          <p:nvPr/>
        </p:nvSpPr>
        <p:spPr>
          <a:xfrm>
            <a:off x="179512" y="120131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&lt;body&gt;</a:t>
            </a:r>
          </a:p>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&lt;/body&gt;</a:t>
            </a:r>
            <a:endParaRPr lang="en-US" b="1" dirty="0">
              <a:solidFill>
                <a:srgbClr val="0070C0"/>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886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2: Page </a:t>
            </a:r>
            <a:r>
              <a:rPr lang="fr-FR" dirty="0" err="1" smtClean="0">
                <a:ea typeface="ＭＳ Ｐゴシック" pitchFamily="34" charset="-128"/>
              </a:rPr>
              <a:t>title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 HTML tags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à coins arrondis 4"/>
          <p:cNvSpPr/>
          <p:nvPr/>
        </p:nvSpPr>
        <p:spPr>
          <a:xfrm>
            <a:off x="179388" y="1273324"/>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&lt;</a:t>
            </a:r>
            <a:r>
              <a:rPr lang="en-US" b="1" dirty="0">
                <a:solidFill>
                  <a:schemeClr val="tx1"/>
                </a:solidFill>
                <a:latin typeface="Courier New"/>
                <a:ea typeface="ＭＳ Ｐゴシック" pitchFamily="1" charset="-128"/>
                <a:cs typeface="Courier New"/>
              </a:rPr>
              <a:t>!DOCTYPE </a:t>
            </a:r>
            <a:r>
              <a:rPr lang="en-US" b="1" dirty="0" smtClean="0">
                <a:solidFill>
                  <a:schemeClr val="tx1"/>
                </a:solidFill>
                <a:latin typeface="Courier New"/>
                <a:ea typeface="ＭＳ Ｐゴシック" pitchFamily="1" charset="-128"/>
                <a:cs typeface="Courier New"/>
              </a:rPr>
              <a:t>html&gt;</a:t>
            </a:r>
            <a:endParaRPr lang="en-US" b="1" dirty="0">
              <a:solidFill>
                <a:schemeClr val="tx1"/>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&lt;html&gt;</a:t>
            </a: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&lt;head&gt;</a:t>
            </a:r>
          </a:p>
          <a:p>
            <a:pPr lvl="2"/>
            <a:r>
              <a:rPr lang="en-US" b="1" dirty="0" smtClean="0">
                <a:solidFill>
                  <a:srgbClr val="0070C0"/>
                </a:solidFill>
                <a:latin typeface="Courier New"/>
                <a:ea typeface="ＭＳ Ｐゴシック" pitchFamily="1" charset="-128"/>
                <a:cs typeface="Courier New"/>
              </a:rPr>
              <a:t>&lt;title&gt;</a:t>
            </a:r>
            <a:r>
              <a:rPr lang="en-US" b="1" dirty="0" smtClean="0">
                <a:solidFill>
                  <a:srgbClr val="000000"/>
                </a:solidFill>
                <a:latin typeface="Courier New"/>
                <a:ea typeface="ＭＳ Ｐゴシック" pitchFamily="1" charset="-128"/>
                <a:cs typeface="Courier New"/>
              </a:rPr>
              <a:t>My resume</a:t>
            </a:r>
            <a:r>
              <a:rPr lang="en-US" b="1" dirty="0" smtClean="0">
                <a:solidFill>
                  <a:srgbClr val="0070C0"/>
                </a:solidFill>
                <a:latin typeface="Courier New"/>
                <a:ea typeface="ＭＳ Ｐゴシック" pitchFamily="1" charset="-128"/>
                <a:cs typeface="Courier New"/>
              </a:rPr>
              <a:t>&lt;/title&gt;</a:t>
            </a:r>
          </a:p>
          <a:p>
            <a:r>
              <a:rPr lang="en-US" b="1" dirty="0" smtClean="0">
                <a:solidFill>
                  <a:srgbClr val="0070C0"/>
                </a:solidFill>
                <a:latin typeface="Courier New"/>
                <a:ea typeface="ＭＳ Ｐゴシック" pitchFamily="1" charset="-128"/>
                <a:cs typeface="Courier New"/>
              </a:rPr>
              <a:t>   &lt;/head&gt;  </a:t>
            </a:r>
          </a:p>
          <a:p>
            <a:r>
              <a:rPr lang="en-US" b="1" dirty="0" smtClean="0">
                <a:solidFill>
                  <a:srgbClr val="0070C0"/>
                </a:solidFill>
                <a:latin typeface="Courier New"/>
                <a:ea typeface="ＭＳ Ｐゴシック" pitchFamily="1" charset="-128"/>
                <a:cs typeface="Courier New"/>
              </a:rPr>
              <a:t>   &lt;body&gt;</a:t>
            </a:r>
          </a:p>
          <a:p>
            <a:endParaRPr lang="en-US" b="1" dirty="0">
              <a:solidFill>
                <a:srgbClr val="0070C0"/>
              </a:solidFill>
              <a:latin typeface="Courier New"/>
              <a:ea typeface="ＭＳ Ｐゴシック" pitchFamily="1" charset="-128"/>
              <a:cs typeface="Courier New"/>
            </a:endParaRP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&lt;/body&gt;</a:t>
            </a:r>
          </a:p>
          <a:p>
            <a:r>
              <a:rPr lang="en-US" b="1" dirty="0" smtClean="0">
                <a:solidFill>
                  <a:srgbClr val="0070C0"/>
                </a:solidFill>
                <a:latin typeface="Courier New"/>
                <a:ea typeface="ＭＳ Ｐゴシック" pitchFamily="1" charset="-128"/>
                <a:cs typeface="Courier New"/>
              </a:rPr>
              <a:t>&lt;/html&gt;</a:t>
            </a:r>
          </a:p>
        </p:txBody>
      </p:sp>
      <p:pic>
        <p:nvPicPr>
          <p:cNvPr id="7" name="Picture 6" descr="Screen shot 2010-12-27 at 3.57.05 PM.png"/>
          <p:cNvPicPr>
            <a:picLocks noChangeAspect="1"/>
          </p:cNvPicPr>
          <p:nvPr/>
        </p:nvPicPr>
        <p:blipFill>
          <a:blip r:embed="rId4"/>
          <a:srcRect l="6667" t="1938" r="70833" b="90518"/>
          <a:stretch>
            <a:fillRect/>
          </a:stretch>
        </p:blipFill>
        <p:spPr>
          <a:xfrm>
            <a:off x="2286000" y="3865612"/>
            <a:ext cx="5143500" cy="1143000"/>
          </a:xfrm>
          <a:prstGeom prst="rect">
            <a:avLst/>
          </a:prstGeom>
          <a:ln w="3175" cmpd="sng">
            <a:solidFill>
              <a:schemeClr val="tx1"/>
            </a:solidFill>
          </a:ln>
          <a:effectLst>
            <a:outerShdw blurRad="50800" dist="38100" dir="2700000">
              <a:srgbClr val="000000">
                <a:alpha val="43000"/>
              </a:srgbClr>
            </a:outerShdw>
          </a:effectLst>
        </p:spPr>
      </p:pic>
    </p:spTree>
    <p:extLst>
      <p:ext uri="{BB962C8B-B14F-4D97-AF65-F5344CB8AC3E}">
        <p14:creationId xmlns:p14="http://schemas.microsoft.com/office/powerpoint/2010/main" val="242071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Introduction</a:t>
            </a:r>
          </a:p>
          <a:p>
            <a:pPr lvl="1" eaLnBrk="1" hangingPunct="1"/>
            <a:endParaRPr lang="en-US" dirty="0"/>
          </a:p>
          <a:p>
            <a:pPr lvl="1" eaLnBrk="1" hangingPunct="1"/>
            <a:r>
              <a:rPr lang="en-US" dirty="0" smtClean="0"/>
              <a:t>Basic HTML tags</a:t>
            </a:r>
          </a:p>
          <a:p>
            <a:pPr lvl="1" eaLnBrk="1" hangingPunct="1"/>
            <a:endParaRPr lang="en-US" dirty="0" smtClean="0"/>
          </a:p>
          <a:p>
            <a:pPr lvl="1" eaLnBrk="1" hangingPunct="1"/>
            <a:r>
              <a:rPr lang="en-US" dirty="0" smtClean="0"/>
              <a:t>What else about HTML?</a:t>
            </a:r>
          </a:p>
          <a:p>
            <a:pPr lvl="1" eaLnBrk="1" hangingPunct="1"/>
            <a:endParaRPr lang="en-US" dirty="0" smtClean="0"/>
          </a:p>
          <a:p>
            <a:pPr lvl="1" eaLnBrk="1" hangingPunct="1"/>
            <a:r>
              <a:rPr lang="en-US" dirty="0" smtClean="0"/>
              <a:t>Validation</a:t>
            </a:r>
          </a:p>
          <a:p>
            <a:pPr lvl="1" eaLnBrk="1" hangingPunct="1"/>
            <a:endParaRPr lang="en-US" dirty="0">
              <a:ea typeface="ＭＳ Ｐゴシック" pitchFamily="34" charset="-128"/>
            </a:endParaRPr>
          </a:p>
          <a:p>
            <a:pPr lvl="1" eaLnBrk="1" hangingPunct="1"/>
            <a:r>
              <a:rPr lang="en-US" dirty="0" smtClean="0">
                <a:ea typeface="ＭＳ Ｐゴシック" pitchFamily="34" charset="-128"/>
              </a:rPr>
              <a:t>Forms</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HTML</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a:t>
            </a:r>
            <a:r>
              <a:rPr lang="en-US" dirty="0" err="1" smtClean="0">
                <a:latin typeface="Courier New"/>
                <a:cs typeface="Courier New"/>
              </a:rPr>
              <a:t>h</a:t>
            </a:r>
            <a:r>
              <a:rPr lang="en-US" b="1" i="1" dirty="0" err="1" smtClean="0">
                <a:latin typeface="Courier New"/>
                <a:cs typeface="Courier New"/>
              </a:rPr>
              <a:t>n</a:t>
            </a:r>
            <a:r>
              <a:rPr lang="en-US" dirty="0" smtClean="0">
                <a:latin typeface="Courier New"/>
                <a:cs typeface="Courier New"/>
              </a:rPr>
              <a:t>&gt;...&lt;/</a:t>
            </a:r>
            <a:r>
              <a:rPr lang="en-US" dirty="0" err="1" smtClean="0">
                <a:latin typeface="Courier New"/>
                <a:cs typeface="Courier New"/>
              </a:rPr>
              <a:t>h</a:t>
            </a:r>
            <a:r>
              <a:rPr lang="en-US" b="1" i="1" dirty="0" err="1" smtClean="0">
                <a:latin typeface="Courier New"/>
                <a:cs typeface="Courier New"/>
              </a:rPr>
              <a:t>n</a:t>
            </a:r>
            <a:r>
              <a:rPr lang="en-US" dirty="0" smtClean="0">
                <a:latin typeface="Courier New"/>
                <a:cs typeface="Courier New"/>
              </a:rPr>
              <a:t>&gt;</a:t>
            </a:r>
          </a:p>
          <a:p>
            <a:r>
              <a:rPr lang="en-US" dirty="0" smtClean="0">
                <a:cs typeface="Courier New"/>
              </a:rPr>
              <a:t>Six tags defining titles:</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3: </a:t>
            </a:r>
            <a:r>
              <a:rPr lang="fr-FR" dirty="0" err="1" smtClean="0">
                <a:ea typeface="ＭＳ Ｐゴシック" pitchFamily="34" charset="-128"/>
              </a:rPr>
              <a:t>Titles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3" name="Group 42"/>
          <p:cNvGrpSpPr/>
          <p:nvPr/>
        </p:nvGrpSpPr>
        <p:grpSpPr>
          <a:xfrm>
            <a:off x="395536" y="2353444"/>
            <a:ext cx="8575427" cy="2731313"/>
            <a:chOff x="395536" y="2570709"/>
            <a:chExt cx="8575427" cy="2731313"/>
          </a:xfrm>
        </p:grpSpPr>
        <p:pic>
          <p:nvPicPr>
            <p:cNvPr id="27" name="Picture 10" descr="image_1"/>
            <p:cNvPicPr>
              <a:picLocks noChangeAspect="1" noChangeArrowheads="1"/>
            </p:cNvPicPr>
            <p:nvPr/>
          </p:nvPicPr>
          <p:blipFill>
            <a:blip r:embed="rId3" cstate="print"/>
            <a:srcRect/>
            <a:stretch>
              <a:fillRect/>
            </a:stretch>
          </p:blipFill>
          <p:spPr bwMode="auto">
            <a:xfrm>
              <a:off x="3436938" y="2641476"/>
              <a:ext cx="2447925" cy="2447925"/>
            </a:xfrm>
            <a:prstGeom prst="rect">
              <a:avLst/>
            </a:prstGeom>
            <a:noFill/>
            <a:ln w="9525">
              <a:solidFill>
                <a:schemeClr val="tx1"/>
              </a:solidFill>
              <a:prstDash val="dashDot"/>
              <a:miter lim="800000"/>
              <a:headEnd/>
              <a:tailEnd/>
            </a:ln>
          </p:spPr>
        </p:pic>
        <p:grpSp>
          <p:nvGrpSpPr>
            <p:cNvPr id="37" name="Group 36"/>
            <p:cNvGrpSpPr/>
            <p:nvPr/>
          </p:nvGrpSpPr>
          <p:grpSpPr>
            <a:xfrm>
              <a:off x="395536" y="2570709"/>
              <a:ext cx="3030289" cy="715089"/>
              <a:chOff x="395536" y="2570709"/>
              <a:chExt cx="3030289" cy="715089"/>
            </a:xfrm>
          </p:grpSpPr>
          <p:sp>
            <p:nvSpPr>
              <p:cNvPr id="21" name="Rectangle à coins arrondis 27"/>
              <p:cNvSpPr/>
              <p:nvPr/>
            </p:nvSpPr>
            <p:spPr bwMode="auto">
              <a:xfrm>
                <a:off x="395536" y="2570709"/>
                <a:ext cx="2814389"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&lt;h1&gt;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1</a:t>
                </a:r>
                <a:r>
                  <a:rPr kumimoji="0" lang="en-US" b="1" i="0" u="none" strike="noStrike" kern="0" cap="none" spc="0" normalizeH="0" baseline="0" noProof="0" dirty="0">
                    <a:ln>
                      <a:noFill/>
                    </a:ln>
                    <a:solidFill>
                      <a:srgbClr val="0070C0"/>
                    </a:solidFill>
                    <a:effectLst/>
                    <a:uLnTx/>
                    <a:uFillTx/>
                    <a:latin typeface="Courier New"/>
                    <a:ea typeface="+mn-ea"/>
                    <a:cs typeface="Courier New"/>
                  </a:rPr>
                  <a:t>&lt;/h1&gt;</a:t>
                </a:r>
              </a:p>
            </p:txBody>
          </p:sp>
          <p:sp>
            <p:nvSpPr>
              <p:cNvPr id="28" name="Line 12"/>
              <p:cNvSpPr>
                <a:spLocks noChangeShapeType="1"/>
              </p:cNvSpPr>
              <p:nvPr/>
            </p:nvSpPr>
            <p:spPr bwMode="auto">
              <a:xfrm>
                <a:off x="3209925" y="2929508"/>
                <a:ext cx="215900" cy="0"/>
              </a:xfrm>
              <a:prstGeom prst="line">
                <a:avLst/>
              </a:prstGeom>
              <a:noFill/>
              <a:ln w="28575">
                <a:solidFill>
                  <a:srgbClr val="C95F5F"/>
                </a:solidFill>
                <a:round/>
                <a:headEnd/>
                <a:tailEnd type="triangle" w="med" len="med"/>
              </a:ln>
            </p:spPr>
            <p:txBody>
              <a:bodyPr>
                <a:spAutoFit/>
              </a:bodyPr>
              <a:lstStyle/>
              <a:p>
                <a:endParaRPr lang="fr-FR"/>
              </a:p>
            </p:txBody>
          </p:sp>
        </p:grpSp>
        <p:grpSp>
          <p:nvGrpSpPr>
            <p:cNvPr id="38" name="Group 37"/>
            <p:cNvGrpSpPr/>
            <p:nvPr/>
          </p:nvGrpSpPr>
          <p:grpSpPr>
            <a:xfrm>
              <a:off x="423863" y="3434805"/>
              <a:ext cx="3013075" cy="715089"/>
              <a:chOff x="423863" y="3434805"/>
              <a:chExt cx="3013075" cy="715089"/>
            </a:xfrm>
          </p:grpSpPr>
          <p:sp>
            <p:nvSpPr>
              <p:cNvPr id="23" name="Rectangle à coins arrondis 7"/>
              <p:cNvSpPr/>
              <p:nvPr/>
            </p:nvSpPr>
            <p:spPr bwMode="auto">
              <a:xfrm>
                <a:off x="423863" y="3434805"/>
                <a:ext cx="2797175"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&lt;h3&gt;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3</a:t>
                </a:r>
                <a:r>
                  <a:rPr kumimoji="0" lang="en-US" b="1" i="0" u="none" strike="noStrike" kern="0" cap="none" spc="0" normalizeH="0" baseline="0" noProof="0" dirty="0">
                    <a:ln>
                      <a:noFill/>
                    </a:ln>
                    <a:solidFill>
                      <a:srgbClr val="0070C0"/>
                    </a:solidFill>
                    <a:effectLst/>
                    <a:uLnTx/>
                    <a:uFillTx/>
                    <a:latin typeface="Courier New"/>
                    <a:ea typeface="+mn-ea"/>
                    <a:cs typeface="Courier New"/>
                  </a:rPr>
                  <a:t>&lt;/h3&gt;</a:t>
                </a:r>
              </a:p>
            </p:txBody>
          </p:sp>
          <p:sp>
            <p:nvSpPr>
              <p:cNvPr id="30" name="Line 16"/>
              <p:cNvSpPr>
                <a:spLocks noChangeShapeType="1"/>
              </p:cNvSpPr>
              <p:nvPr/>
            </p:nvSpPr>
            <p:spPr bwMode="auto">
              <a:xfrm>
                <a:off x="3221038" y="3835971"/>
                <a:ext cx="215900" cy="0"/>
              </a:xfrm>
              <a:prstGeom prst="line">
                <a:avLst/>
              </a:prstGeom>
              <a:noFill/>
              <a:ln w="28575">
                <a:solidFill>
                  <a:srgbClr val="C95F5F"/>
                </a:solidFill>
                <a:round/>
                <a:headEnd/>
                <a:tailEnd type="triangle" w="med" len="med"/>
              </a:ln>
            </p:spPr>
            <p:txBody>
              <a:bodyPr>
                <a:spAutoFit/>
              </a:bodyPr>
              <a:lstStyle/>
              <a:p>
                <a:endParaRPr lang="fr-FR"/>
              </a:p>
            </p:txBody>
          </p:sp>
        </p:grpSp>
        <p:grpSp>
          <p:nvGrpSpPr>
            <p:cNvPr id="39" name="Group 38"/>
            <p:cNvGrpSpPr/>
            <p:nvPr/>
          </p:nvGrpSpPr>
          <p:grpSpPr>
            <a:xfrm>
              <a:off x="412750" y="4369247"/>
              <a:ext cx="3013075" cy="715089"/>
              <a:chOff x="412750" y="4369247"/>
              <a:chExt cx="3013075" cy="715089"/>
            </a:xfrm>
          </p:grpSpPr>
          <p:sp>
            <p:nvSpPr>
              <p:cNvPr id="24" name="Rectangle à coins arrondis 7"/>
              <p:cNvSpPr/>
              <p:nvPr/>
            </p:nvSpPr>
            <p:spPr bwMode="auto">
              <a:xfrm>
                <a:off x="412750" y="4369247"/>
                <a:ext cx="2797175"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&lt;h5&gt;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5</a:t>
                </a:r>
                <a:r>
                  <a:rPr kumimoji="0" lang="en-US" b="1" i="0" u="none" strike="noStrike" kern="0" cap="none" spc="0" normalizeH="0" baseline="0" noProof="0" dirty="0">
                    <a:ln>
                      <a:noFill/>
                    </a:ln>
                    <a:solidFill>
                      <a:srgbClr val="0070C0"/>
                    </a:solidFill>
                    <a:effectLst/>
                    <a:uLnTx/>
                    <a:uFillTx/>
                    <a:latin typeface="Courier New"/>
                    <a:ea typeface="+mn-ea"/>
                    <a:cs typeface="Courier New"/>
                  </a:rPr>
                  <a:t>&lt;/h5&gt;</a:t>
                </a:r>
              </a:p>
            </p:txBody>
          </p:sp>
          <p:sp>
            <p:nvSpPr>
              <p:cNvPr id="31" name="Line 18"/>
              <p:cNvSpPr>
                <a:spLocks noChangeShapeType="1"/>
              </p:cNvSpPr>
              <p:nvPr/>
            </p:nvSpPr>
            <p:spPr bwMode="auto">
              <a:xfrm>
                <a:off x="3209925" y="4585271"/>
                <a:ext cx="215900" cy="0"/>
              </a:xfrm>
              <a:prstGeom prst="line">
                <a:avLst/>
              </a:prstGeom>
              <a:noFill/>
              <a:ln w="28575">
                <a:solidFill>
                  <a:srgbClr val="C95F5F"/>
                </a:solidFill>
                <a:round/>
                <a:headEnd/>
                <a:tailEnd type="triangle" w="med" len="med"/>
              </a:ln>
            </p:spPr>
            <p:txBody>
              <a:bodyPr>
                <a:spAutoFit/>
              </a:bodyPr>
              <a:lstStyle/>
              <a:p>
                <a:endParaRPr lang="fr-FR"/>
              </a:p>
            </p:txBody>
          </p:sp>
        </p:grpSp>
        <p:grpSp>
          <p:nvGrpSpPr>
            <p:cNvPr id="41" name="Group 40"/>
            <p:cNvGrpSpPr/>
            <p:nvPr/>
          </p:nvGrpSpPr>
          <p:grpSpPr>
            <a:xfrm>
              <a:off x="4660900" y="3722837"/>
              <a:ext cx="4308475" cy="715089"/>
              <a:chOff x="4660900" y="3722837"/>
              <a:chExt cx="4308475" cy="715089"/>
            </a:xfrm>
          </p:grpSpPr>
          <p:sp>
            <p:nvSpPr>
              <p:cNvPr id="25" name="Rectangle à coins arrondis 7"/>
              <p:cNvSpPr/>
              <p:nvPr/>
            </p:nvSpPr>
            <p:spPr bwMode="auto">
              <a:xfrm>
                <a:off x="6172200" y="3722837"/>
                <a:ext cx="2797175"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&lt;h4&gt;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4</a:t>
                </a:r>
                <a:r>
                  <a:rPr kumimoji="0" lang="en-US" b="1" i="0" u="none" strike="noStrike" kern="0" cap="none" spc="0" normalizeH="0" baseline="0" noProof="0" dirty="0">
                    <a:ln>
                      <a:noFill/>
                    </a:ln>
                    <a:solidFill>
                      <a:srgbClr val="0070C0"/>
                    </a:solidFill>
                    <a:effectLst/>
                    <a:uLnTx/>
                    <a:uFillTx/>
                    <a:latin typeface="Courier New"/>
                    <a:ea typeface="+mn-ea"/>
                    <a:cs typeface="Courier New"/>
                  </a:rPr>
                  <a:t>&lt;/h4&gt;</a:t>
                </a:r>
              </a:p>
            </p:txBody>
          </p:sp>
          <p:sp>
            <p:nvSpPr>
              <p:cNvPr id="32" name="Line 20"/>
              <p:cNvSpPr>
                <a:spLocks noChangeShapeType="1"/>
              </p:cNvSpPr>
              <p:nvPr/>
            </p:nvSpPr>
            <p:spPr bwMode="auto">
              <a:xfrm flipH="1">
                <a:off x="5884863" y="4224908"/>
                <a:ext cx="287337" cy="0"/>
              </a:xfrm>
              <a:prstGeom prst="line">
                <a:avLst/>
              </a:prstGeom>
              <a:noFill/>
              <a:ln w="28575">
                <a:solidFill>
                  <a:srgbClr val="C95F5F"/>
                </a:solidFill>
                <a:round/>
                <a:headEnd/>
                <a:tailEnd type="triangle" w="med" len="med"/>
              </a:ln>
            </p:spPr>
            <p:txBody>
              <a:bodyPr>
                <a:spAutoFit/>
              </a:bodyPr>
              <a:lstStyle/>
              <a:p>
                <a:endParaRPr lang="fr-FR"/>
              </a:p>
            </p:txBody>
          </p:sp>
          <p:sp>
            <p:nvSpPr>
              <p:cNvPr id="34" name="Connecteur droit 39"/>
              <p:cNvSpPr>
                <a:spLocks noChangeShapeType="1"/>
              </p:cNvSpPr>
              <p:nvPr/>
            </p:nvSpPr>
            <p:spPr bwMode="auto">
              <a:xfrm rot="5400000">
                <a:off x="5272088" y="3613720"/>
                <a:ext cx="1588" cy="1223963"/>
              </a:xfrm>
              <a:prstGeom prst="line">
                <a:avLst/>
              </a:prstGeom>
              <a:noFill/>
              <a:ln w="28575" algn="ctr">
                <a:solidFill>
                  <a:srgbClr val="C95F5F"/>
                </a:solidFill>
                <a:prstDash val="sysDash"/>
                <a:round/>
                <a:headEnd/>
                <a:tailEnd/>
              </a:ln>
            </p:spPr>
            <p:txBody>
              <a:bodyPr/>
              <a:lstStyle/>
              <a:p>
                <a:endParaRPr lang="fr-FR"/>
              </a:p>
            </p:txBody>
          </p:sp>
        </p:grpSp>
        <p:grpSp>
          <p:nvGrpSpPr>
            <p:cNvPr id="42" name="Group 41"/>
            <p:cNvGrpSpPr/>
            <p:nvPr/>
          </p:nvGrpSpPr>
          <p:grpSpPr>
            <a:xfrm>
              <a:off x="4398963" y="4586933"/>
              <a:ext cx="4570412" cy="715089"/>
              <a:chOff x="4398963" y="4586933"/>
              <a:chExt cx="4570412" cy="715089"/>
            </a:xfrm>
          </p:grpSpPr>
          <p:sp>
            <p:nvSpPr>
              <p:cNvPr id="26" name="Rectangle à coins arrondis 7"/>
              <p:cNvSpPr/>
              <p:nvPr/>
            </p:nvSpPr>
            <p:spPr bwMode="auto">
              <a:xfrm>
                <a:off x="6172200" y="4586933"/>
                <a:ext cx="2797175"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&lt;h6&gt;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6</a:t>
                </a:r>
                <a:r>
                  <a:rPr kumimoji="0" lang="en-US" b="1" i="0" u="none" strike="noStrike" kern="0" cap="none" spc="0" normalizeH="0" baseline="0" noProof="0" dirty="0">
                    <a:ln>
                      <a:noFill/>
                    </a:ln>
                    <a:solidFill>
                      <a:srgbClr val="0070C0"/>
                    </a:solidFill>
                    <a:effectLst/>
                    <a:uLnTx/>
                    <a:uFillTx/>
                    <a:latin typeface="Courier New"/>
                    <a:ea typeface="+mn-ea"/>
                    <a:cs typeface="Courier New"/>
                  </a:rPr>
                  <a:t>&lt;/h6&gt;</a:t>
                </a:r>
              </a:p>
            </p:txBody>
          </p:sp>
          <p:sp>
            <p:nvSpPr>
              <p:cNvPr id="33" name="Line 22"/>
              <p:cNvSpPr>
                <a:spLocks noChangeShapeType="1"/>
              </p:cNvSpPr>
              <p:nvPr/>
            </p:nvSpPr>
            <p:spPr bwMode="auto">
              <a:xfrm flipH="1">
                <a:off x="5884863" y="4988496"/>
                <a:ext cx="287337" cy="0"/>
              </a:xfrm>
              <a:prstGeom prst="line">
                <a:avLst/>
              </a:prstGeom>
              <a:noFill/>
              <a:ln w="28575">
                <a:solidFill>
                  <a:srgbClr val="C95F5F"/>
                </a:solidFill>
                <a:round/>
                <a:headEnd/>
                <a:tailEnd type="triangle" w="med" len="med"/>
              </a:ln>
            </p:spPr>
            <p:txBody>
              <a:bodyPr>
                <a:spAutoFit/>
              </a:bodyPr>
              <a:lstStyle/>
              <a:p>
                <a:endParaRPr lang="fr-FR"/>
              </a:p>
            </p:txBody>
          </p:sp>
          <p:sp>
            <p:nvSpPr>
              <p:cNvPr id="35" name="Connecteur droit 26"/>
              <p:cNvSpPr>
                <a:spLocks noChangeShapeType="1"/>
              </p:cNvSpPr>
              <p:nvPr/>
            </p:nvSpPr>
            <p:spPr bwMode="auto">
              <a:xfrm rot="5400000">
                <a:off x="5141913" y="4245546"/>
                <a:ext cx="0" cy="1485900"/>
              </a:xfrm>
              <a:prstGeom prst="line">
                <a:avLst/>
              </a:prstGeom>
              <a:noFill/>
              <a:ln w="28575" algn="ctr">
                <a:solidFill>
                  <a:srgbClr val="C95F5F"/>
                </a:solidFill>
                <a:prstDash val="sysDash"/>
                <a:round/>
                <a:headEnd/>
                <a:tailEnd/>
              </a:ln>
            </p:spPr>
            <p:txBody>
              <a:bodyPr/>
              <a:lstStyle/>
              <a:p>
                <a:endParaRPr lang="fr-FR"/>
              </a:p>
            </p:txBody>
          </p:sp>
        </p:grpSp>
        <p:grpSp>
          <p:nvGrpSpPr>
            <p:cNvPr id="40" name="Group 39"/>
            <p:cNvGrpSpPr/>
            <p:nvPr/>
          </p:nvGrpSpPr>
          <p:grpSpPr>
            <a:xfrm>
              <a:off x="5165725" y="2858741"/>
              <a:ext cx="3805238" cy="715089"/>
              <a:chOff x="5165725" y="2858741"/>
              <a:chExt cx="3805238" cy="715089"/>
            </a:xfrm>
          </p:grpSpPr>
          <p:sp>
            <p:nvSpPr>
              <p:cNvPr id="22" name="Rectangle à coins arrondis 29"/>
              <p:cNvSpPr/>
              <p:nvPr/>
            </p:nvSpPr>
            <p:spPr bwMode="auto">
              <a:xfrm>
                <a:off x="6173788" y="2858741"/>
                <a:ext cx="2797175" cy="715089"/>
              </a:xfrm>
              <a:prstGeom prst="roundRect">
                <a:avLst>
                  <a:gd name="adj" fmla="val 16667"/>
                </a:avLst>
              </a:prstGeom>
              <a:noFill/>
              <a:ln w="25400" cap="flat" cmpd="sng" algn="ctr">
                <a:solidFill>
                  <a:srgbClr val="404040"/>
                </a:solidFill>
                <a:prstDash val="solid"/>
                <a:headEnd type="none" w="med" len="med"/>
                <a:tailEnd type="none" w="med" len="me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70C0"/>
                    </a:solidFill>
                    <a:effectLst/>
                    <a:uLnTx/>
                    <a:uFillTx/>
                    <a:latin typeface="Courier New"/>
                    <a:ea typeface="+mn-ea"/>
                    <a:cs typeface="Courier New"/>
                  </a:rPr>
                  <a:t>&lt;h2&gt;</a:t>
                </a:r>
                <a:r>
                  <a:rPr kumimoji="0" lang="en-US" b="1" i="0" u="none" strike="noStrike" kern="0" cap="none" spc="0" normalizeH="0" baseline="0" noProof="0" dirty="0">
                    <a:ln>
                      <a:noFill/>
                    </a:ln>
                    <a:solidFill>
                      <a:srgbClr val="4D4D4D"/>
                    </a:solidFill>
                    <a:effectLst/>
                    <a:uLnTx/>
                    <a:uFillTx/>
                    <a:latin typeface="Courier New"/>
                    <a:ea typeface="+mn-ea"/>
                    <a:cs typeface="Courier New"/>
                  </a:rPr>
                  <a:t>This is heading 2</a:t>
                </a:r>
                <a:r>
                  <a:rPr kumimoji="0" lang="en-US" b="1" i="0" u="none" strike="noStrike" kern="0" cap="none" spc="0" normalizeH="0" baseline="0" noProof="0" dirty="0">
                    <a:ln>
                      <a:noFill/>
                    </a:ln>
                    <a:solidFill>
                      <a:srgbClr val="0070C0"/>
                    </a:solidFill>
                    <a:effectLst/>
                    <a:uLnTx/>
                    <a:uFillTx/>
                    <a:latin typeface="Courier New"/>
                    <a:ea typeface="+mn-ea"/>
                    <a:cs typeface="Courier New"/>
                  </a:rPr>
                  <a:t>&lt;/h2&gt;</a:t>
                </a:r>
              </a:p>
            </p:txBody>
          </p:sp>
          <p:sp>
            <p:nvSpPr>
              <p:cNvPr id="29" name="Line 14"/>
              <p:cNvSpPr>
                <a:spLocks noChangeShapeType="1"/>
              </p:cNvSpPr>
              <p:nvPr/>
            </p:nvSpPr>
            <p:spPr bwMode="auto">
              <a:xfrm flipH="1">
                <a:off x="5886450" y="3434333"/>
                <a:ext cx="287338" cy="0"/>
              </a:xfrm>
              <a:prstGeom prst="line">
                <a:avLst/>
              </a:prstGeom>
              <a:noFill/>
              <a:ln w="28575">
                <a:solidFill>
                  <a:srgbClr val="C95F5F"/>
                </a:solidFill>
                <a:round/>
                <a:headEnd/>
                <a:tailEnd type="triangle" w="med" len="med"/>
              </a:ln>
            </p:spPr>
            <p:txBody>
              <a:bodyPr>
                <a:spAutoFit/>
              </a:bodyPr>
              <a:lstStyle/>
              <a:p>
                <a:endParaRPr lang="fr-FR"/>
              </a:p>
            </p:txBody>
          </p:sp>
          <p:sp>
            <p:nvSpPr>
              <p:cNvPr id="36" name="Connecteur droit 26"/>
              <p:cNvSpPr>
                <a:spLocks noChangeShapeType="1"/>
              </p:cNvSpPr>
              <p:nvPr/>
            </p:nvSpPr>
            <p:spPr bwMode="auto">
              <a:xfrm rot="5400000">
                <a:off x="5525294" y="3074764"/>
                <a:ext cx="0" cy="719138"/>
              </a:xfrm>
              <a:prstGeom prst="line">
                <a:avLst/>
              </a:prstGeom>
              <a:noFill/>
              <a:ln w="28575" algn="ctr">
                <a:solidFill>
                  <a:srgbClr val="C95F5F"/>
                </a:solidFill>
                <a:prstDash val="sysDash"/>
                <a:round/>
                <a:headEnd/>
                <a:tailEnd/>
              </a:ln>
            </p:spPr>
            <p:txBody>
              <a:bodyPr/>
              <a:lstStyle/>
              <a:p>
                <a:endParaRPr lang="fr-FR"/>
              </a:p>
            </p:txBody>
          </p:sp>
        </p:grpSp>
      </p:grpSp>
    </p:spTree>
    <p:extLst>
      <p:ext uri="{BB962C8B-B14F-4D97-AF65-F5344CB8AC3E}">
        <p14:creationId xmlns:p14="http://schemas.microsoft.com/office/powerpoint/2010/main" val="3558595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3: </a:t>
            </a:r>
            <a:r>
              <a:rPr lang="fr-FR" dirty="0" err="1" smtClean="0">
                <a:ea typeface="ＭＳ Ｐゴシック" pitchFamily="34" charset="-128"/>
              </a:rPr>
              <a:t>Titles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à coins arrondis 4"/>
          <p:cNvSpPr/>
          <p:nvPr/>
        </p:nvSpPr>
        <p:spPr>
          <a:xfrm>
            <a:off x="179388" y="1345332"/>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&lt;body&gt;</a:t>
            </a:r>
          </a:p>
          <a:p>
            <a:pPr lvl="1"/>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h1</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John Doe</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/h1&gt;</a:t>
            </a:r>
          </a:p>
          <a:p>
            <a:pPr lvl="1"/>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h3&gt;</a:t>
            </a:r>
            <a:r>
              <a:rPr lang="en-US" b="1" dirty="0">
                <a:solidFill>
                  <a:srgbClr val="000000"/>
                </a:solidFill>
                <a:latin typeface="Courier New"/>
                <a:ea typeface="ＭＳ Ｐゴシック" pitchFamily="1" charset="-128"/>
                <a:cs typeface="Courier New"/>
              </a:rPr>
              <a:t>Programming </a:t>
            </a:r>
            <a:r>
              <a:rPr lang="en-US" b="1" dirty="0" smtClean="0">
                <a:solidFill>
                  <a:srgbClr val="000000"/>
                </a:solidFill>
                <a:latin typeface="Courier New"/>
                <a:ea typeface="ＭＳ Ｐゴシック" pitchFamily="1" charset="-128"/>
                <a:cs typeface="Courier New"/>
              </a:rPr>
              <a:t>Languages</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/h3&gt;</a:t>
            </a:r>
          </a:p>
          <a:p>
            <a:pPr lvl="1"/>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h3&gt;</a:t>
            </a:r>
            <a:r>
              <a:rPr lang="en-US" b="1" dirty="0">
                <a:solidFill>
                  <a:srgbClr val="000000"/>
                </a:solidFill>
                <a:latin typeface="Courier New"/>
                <a:ea typeface="ＭＳ Ｐゴシック" pitchFamily="1" charset="-128"/>
                <a:cs typeface="Courier New"/>
              </a:rPr>
              <a:t>Foreign Languages</a:t>
            </a:r>
            <a:r>
              <a:rPr lang="en-US" b="1" dirty="0">
                <a:solidFill>
                  <a:srgbClr val="0070C0"/>
                </a:solidFill>
                <a:latin typeface="Courier New"/>
                <a:ea typeface="ＭＳ Ｐゴシック" pitchFamily="1" charset="-128"/>
                <a:cs typeface="Courier New"/>
              </a:rPr>
              <a:t>&lt;/h3&gt;</a:t>
            </a:r>
          </a:p>
          <a:p>
            <a:pPr lvl="1"/>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h3&gt;</a:t>
            </a:r>
            <a:r>
              <a:rPr lang="en-US" b="1" dirty="0">
                <a:solidFill>
                  <a:srgbClr val="000000"/>
                </a:solidFill>
                <a:latin typeface="Courier New"/>
                <a:ea typeface="ＭＳ Ｐゴシック" pitchFamily="1" charset="-128"/>
                <a:cs typeface="Courier New"/>
              </a:rPr>
              <a:t>More about me ?</a:t>
            </a:r>
            <a:r>
              <a:rPr lang="en-US" b="1" dirty="0">
                <a:solidFill>
                  <a:srgbClr val="0070C0"/>
                </a:solidFill>
                <a:latin typeface="Courier New"/>
                <a:ea typeface="ＭＳ Ｐゴシック" pitchFamily="1" charset="-128"/>
                <a:cs typeface="Courier New"/>
              </a:rPr>
              <a:t>&lt;/h3</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&lt;/body&gt;</a:t>
            </a:r>
          </a:p>
          <a:p>
            <a:r>
              <a:rPr lang="en-US" b="1" dirty="0" smtClean="0">
                <a:solidFill>
                  <a:srgbClr val="000000"/>
                </a:solidFill>
                <a:latin typeface="Courier New"/>
                <a:ea typeface="ＭＳ Ｐゴシック" pitchFamily="1" charset="-128"/>
                <a:cs typeface="Courier New"/>
              </a:rPr>
              <a:t>...</a:t>
            </a:r>
          </a:p>
        </p:txBody>
      </p:sp>
      <p:pic>
        <p:nvPicPr>
          <p:cNvPr id="4" name="Picture 3" descr="Capture d’écran 2014-10-02 à 4.15.05 PM.png"/>
          <p:cNvPicPr>
            <a:picLocks noChangeAspect="1"/>
          </p:cNvPicPr>
          <p:nvPr/>
        </p:nvPicPr>
        <p:blipFill rotWithShape="1">
          <a:blip r:embed="rId3">
            <a:extLst>
              <a:ext uri="{28A0092B-C50C-407E-A947-70E740481C1C}">
                <a14:useLocalDpi xmlns:a14="http://schemas.microsoft.com/office/drawing/2010/main" val="0"/>
              </a:ext>
            </a:extLst>
          </a:blip>
          <a:srcRect b="9572"/>
          <a:stretch/>
        </p:blipFill>
        <p:spPr>
          <a:xfrm>
            <a:off x="5188520" y="2209428"/>
            <a:ext cx="3559944" cy="291739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014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&lt;p&gt;...&lt;/p&gt;</a:t>
            </a:r>
          </a:p>
          <a:p>
            <a:r>
              <a:rPr lang="en-US" dirty="0" smtClean="0">
                <a:cs typeface="Courier New"/>
              </a:rPr>
              <a:t>Defines a paragraph</a:t>
            </a:r>
          </a:p>
          <a:p>
            <a:r>
              <a:rPr lang="en-US" dirty="0" smtClean="0">
                <a:cs typeface="Courier New"/>
              </a:rPr>
              <a:t>Automatically adds a new line</a:t>
            </a:r>
          </a:p>
          <a:p>
            <a:endParaRPr lang="en-US" dirty="0">
              <a:cs typeface="Courier New"/>
            </a:endParaRPr>
          </a:p>
          <a:p>
            <a:pPr marL="0" indent="0">
              <a:buNone/>
            </a:pPr>
            <a:r>
              <a:rPr lang="en-US" dirty="0" smtClean="0">
                <a:latin typeface="Courier New"/>
                <a:cs typeface="Courier New"/>
              </a:rPr>
              <a:t>&lt;</a:t>
            </a:r>
            <a:r>
              <a:rPr lang="en-US" dirty="0" err="1" smtClean="0">
                <a:latin typeface="Courier New"/>
                <a:cs typeface="Courier New"/>
              </a:rPr>
              <a:t>br</a:t>
            </a:r>
            <a:r>
              <a:rPr lang="en-US" dirty="0" smtClean="0">
                <a:latin typeface="Courier New"/>
                <a:cs typeface="Courier New"/>
              </a:rPr>
              <a:t> /&gt;</a:t>
            </a:r>
          </a:p>
          <a:p>
            <a:r>
              <a:rPr lang="en-US" dirty="0" smtClean="0">
                <a:cs typeface="Courier New"/>
              </a:rPr>
              <a:t>Used to break a line</a:t>
            </a:r>
          </a:p>
          <a:p>
            <a:r>
              <a:rPr lang="en-US" i="1" dirty="0" smtClean="0">
                <a:cs typeface="Courier New"/>
              </a:rPr>
              <a:t>Empty</a:t>
            </a:r>
            <a:r>
              <a:rPr lang="en-US" dirty="0" smtClean="0">
                <a:cs typeface="Courier New"/>
              </a:rPr>
              <a:t> tag</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4: </a:t>
            </a:r>
            <a:r>
              <a:rPr lang="fr-FR" dirty="0" err="1" smtClean="0">
                <a:ea typeface="ＭＳ Ｐゴシック" pitchFamily="34" charset="-128"/>
              </a:rPr>
              <a:t>Paragraphs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à coins arrondis 4"/>
          <p:cNvSpPr/>
          <p:nvPr/>
        </p:nvSpPr>
        <p:spPr>
          <a:xfrm>
            <a:off x="4139952" y="2929508"/>
            <a:ext cx="4824661"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a:t>
            </a:r>
          </a:p>
          <a:p>
            <a:r>
              <a:rPr lang="en-US" b="1" dirty="0" smtClean="0">
                <a:solidFill>
                  <a:srgbClr val="0070C0"/>
                </a:solidFill>
                <a:latin typeface="Courier New"/>
                <a:ea typeface="ＭＳ Ｐゴシック" pitchFamily="1" charset="-128"/>
                <a:cs typeface="Courier New"/>
              </a:rPr>
              <a:t>&lt;body&gt;</a:t>
            </a:r>
          </a:p>
          <a:p>
            <a:pPr lvl="1"/>
            <a:r>
              <a:rPr lang="en-US" b="1" dirty="0" smtClean="0">
                <a:solidFill>
                  <a:srgbClr val="0070C0"/>
                </a:solidFill>
                <a:latin typeface="Courier New"/>
                <a:ea typeface="ＭＳ Ｐゴシック" pitchFamily="1" charset="-128"/>
                <a:cs typeface="Courier New"/>
              </a:rPr>
              <a:t>&lt;p&gt;</a:t>
            </a:r>
            <a:r>
              <a:rPr lang="en-US" b="1" dirty="0" smtClean="0">
                <a:solidFill>
                  <a:srgbClr val="000000"/>
                </a:solidFill>
                <a:latin typeface="Courier New"/>
                <a:ea typeface="ＭＳ Ｐゴシック" pitchFamily="1" charset="-128"/>
                <a:cs typeface="Courier New"/>
              </a:rPr>
              <a:t>First Paragraph</a:t>
            </a:r>
            <a:r>
              <a:rPr lang="en-US" b="1" dirty="0" smtClean="0">
                <a:solidFill>
                  <a:srgbClr val="0070C0"/>
                </a:solidFill>
                <a:latin typeface="Courier New"/>
                <a:ea typeface="ＭＳ Ｐゴシック" pitchFamily="1" charset="-128"/>
                <a:cs typeface="Courier New"/>
              </a:rPr>
              <a:t>&lt;/p&gt;</a:t>
            </a:r>
            <a:endParaRPr lang="en-US" b="1" dirty="0">
              <a:solidFill>
                <a:srgbClr val="0070C0"/>
              </a:solidFill>
              <a:latin typeface="Courier New"/>
              <a:ea typeface="ＭＳ Ｐゴシック" pitchFamily="1" charset="-128"/>
              <a:cs typeface="Courier New"/>
            </a:endParaRPr>
          </a:p>
          <a:p>
            <a:pPr lvl="1"/>
            <a:r>
              <a:rPr lang="en-US" b="1" dirty="0" smtClean="0">
                <a:solidFill>
                  <a:srgbClr val="0070C0"/>
                </a:solidFill>
                <a:latin typeface="Courier New"/>
                <a:ea typeface="ＭＳ Ｐゴシック" pitchFamily="1" charset="-128"/>
                <a:cs typeface="Courier New"/>
              </a:rPr>
              <a:t>&lt;p&gt;</a:t>
            </a:r>
            <a:r>
              <a:rPr lang="en-US" b="1" dirty="0" smtClean="0">
                <a:solidFill>
                  <a:srgbClr val="000000"/>
                </a:solidFill>
                <a:latin typeface="Courier New"/>
                <a:ea typeface="ＭＳ Ｐゴシック" pitchFamily="1" charset="-128"/>
                <a:cs typeface="Courier New"/>
              </a:rPr>
              <a:t>Second</a:t>
            </a:r>
            <a:r>
              <a:rPr lang="en-US" b="1" dirty="0">
                <a:solidFill>
                  <a:srgbClr val="0070C0"/>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br</a:t>
            </a:r>
            <a:r>
              <a:rPr lang="en-US" b="1" dirty="0" smtClean="0">
                <a:solidFill>
                  <a:srgbClr val="0070C0"/>
                </a:solidFill>
                <a:latin typeface="Courier New"/>
                <a:ea typeface="ＭＳ Ｐゴシック" pitchFamily="1" charset="-128"/>
                <a:cs typeface="Courier New"/>
              </a:rPr>
              <a:t>/&gt; </a:t>
            </a:r>
            <a:r>
              <a:rPr lang="en-US" b="1" dirty="0" smtClean="0">
                <a:solidFill>
                  <a:srgbClr val="000000"/>
                </a:solidFill>
                <a:latin typeface="Courier New"/>
                <a:ea typeface="ＭＳ Ｐゴシック" pitchFamily="1" charset="-128"/>
                <a:cs typeface="Courier New"/>
              </a:rPr>
              <a:t>Paragraph</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p</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&lt;/body&gt;</a:t>
            </a:r>
          </a:p>
          <a:p>
            <a:r>
              <a:rPr lang="en-US" b="1" dirty="0" smtClean="0">
                <a:solidFill>
                  <a:srgbClr val="000000"/>
                </a:solidFill>
                <a:latin typeface="Courier New"/>
                <a:ea typeface="ＭＳ Ｐゴシック" pitchFamily="1" charset="-128"/>
                <a:cs typeface="Courier New"/>
              </a:rPr>
              <a:t>...</a:t>
            </a:r>
          </a:p>
        </p:txBody>
      </p:sp>
    </p:spTree>
    <p:extLst>
      <p:ext uri="{BB962C8B-B14F-4D97-AF65-F5344CB8AC3E}">
        <p14:creationId xmlns:p14="http://schemas.microsoft.com/office/powerpoint/2010/main" val="2520399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body</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&lt;h1&gt;</a:t>
            </a:r>
            <a:r>
              <a:rPr lang="en-US" b="1" dirty="0" smtClean="0">
                <a:solidFill>
                  <a:schemeClr val="tx1"/>
                </a:solidFill>
                <a:latin typeface="Courier New"/>
                <a:ea typeface="ＭＳ Ｐゴシック" pitchFamily="1" charset="-128"/>
                <a:cs typeface="Courier New"/>
              </a:rPr>
              <a:t>John Doe</a:t>
            </a:r>
            <a:r>
              <a:rPr lang="en-US" b="1" dirty="0" smtClean="0">
                <a:solidFill>
                  <a:srgbClr val="0070C0"/>
                </a:solidFill>
                <a:latin typeface="Courier New"/>
                <a:ea typeface="ＭＳ Ｐゴシック" pitchFamily="1" charset="-128"/>
                <a:cs typeface="Courier New"/>
              </a:rPr>
              <a:t>&lt;/h1&gt;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&lt;p</a:t>
            </a:r>
            <a:r>
              <a:rPr lang="en-US" b="1" dirty="0" smtClean="0">
                <a:solidFill>
                  <a:srgbClr val="0070C0"/>
                </a:solidFill>
                <a:latin typeface="Courier New"/>
                <a:ea typeface="ＭＳ Ｐゴシック" pitchFamily="1" charset="-128"/>
                <a:cs typeface="Courier New"/>
              </a:rPr>
              <a:t>&gt;</a:t>
            </a:r>
          </a:p>
          <a:p>
            <a:pPr lvl="4">
              <a:spcAft>
                <a:spcPts val="1200"/>
              </a:spcAft>
            </a:pPr>
            <a:r>
              <a:rPr lang="en-US" b="1" dirty="0" err="1">
                <a:solidFill>
                  <a:srgbClr val="000000"/>
                </a:solidFill>
                <a:latin typeface="Courier New"/>
                <a:ea typeface="ＭＳ Ｐゴシック" pitchFamily="1" charset="-128"/>
                <a:cs typeface="Courier New"/>
              </a:rPr>
              <a:t>Lorem</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ipsum</a:t>
            </a:r>
            <a:r>
              <a:rPr lang="en-US" b="1" dirty="0">
                <a:solidFill>
                  <a:srgbClr val="000000"/>
                </a:solidFill>
                <a:latin typeface="Courier New"/>
                <a:ea typeface="ＭＳ Ｐゴシック" pitchFamily="1" charset="-128"/>
                <a:cs typeface="Courier New"/>
              </a:rPr>
              <a:t> dolor sit </a:t>
            </a:r>
            <a:r>
              <a:rPr lang="en-US" b="1" dirty="0" err="1">
                <a:solidFill>
                  <a:srgbClr val="000000"/>
                </a:solidFill>
                <a:latin typeface="Courier New"/>
                <a:ea typeface="ＭＳ Ｐゴシック" pitchFamily="1" charset="-128"/>
                <a:cs typeface="Courier New"/>
              </a:rPr>
              <a:t>amet</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consectetur</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adipiscing</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elit</a:t>
            </a:r>
            <a:r>
              <a:rPr lang="en-US" b="1" dirty="0">
                <a:solidFill>
                  <a:srgbClr val="000000"/>
                </a:solidFill>
                <a:latin typeface="Courier New"/>
                <a:ea typeface="ＭＳ Ｐゴシック" pitchFamily="1" charset="-128"/>
                <a:cs typeface="Courier New"/>
              </a:rPr>
              <a:t>. Integer </a:t>
            </a:r>
            <a:r>
              <a:rPr lang="en-US" b="1" dirty="0" err="1">
                <a:solidFill>
                  <a:srgbClr val="000000"/>
                </a:solidFill>
                <a:latin typeface="Courier New"/>
                <a:ea typeface="ＭＳ Ｐゴシック" pitchFamily="1" charset="-128"/>
                <a:cs typeface="Courier New"/>
              </a:rPr>
              <a:t>tincidunt</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purus</a:t>
            </a:r>
            <a:r>
              <a:rPr lang="en-US" b="1" dirty="0">
                <a:solidFill>
                  <a:srgbClr val="000000"/>
                </a:solidFill>
                <a:latin typeface="Courier New"/>
                <a:ea typeface="ＭＳ Ｐゴシック" pitchFamily="1" charset="-128"/>
                <a:cs typeface="Courier New"/>
              </a:rPr>
              <a:t> non </a:t>
            </a:r>
            <a:r>
              <a:rPr lang="en-US" b="1" dirty="0" err="1">
                <a:solidFill>
                  <a:srgbClr val="000000"/>
                </a:solidFill>
                <a:latin typeface="Courier New"/>
                <a:ea typeface="ＭＳ Ｐゴシック" pitchFamily="1" charset="-128"/>
                <a:cs typeface="Courier New"/>
              </a:rPr>
              <a:t>enim</a:t>
            </a:r>
            <a:r>
              <a:rPr lang="en-US" b="1" dirty="0">
                <a:solidFill>
                  <a:srgbClr val="000000"/>
                </a:solidFill>
                <a:latin typeface="Courier New"/>
                <a:ea typeface="ＭＳ Ｐゴシック" pitchFamily="1" charset="-128"/>
                <a:cs typeface="Courier New"/>
              </a:rPr>
              <a:t> semper </a:t>
            </a:r>
            <a:r>
              <a:rPr lang="en-US" b="1" dirty="0" err="1">
                <a:solidFill>
                  <a:srgbClr val="000000"/>
                </a:solidFill>
                <a:latin typeface="Courier New"/>
                <a:ea typeface="ＭＳ Ｐゴシック" pitchFamily="1" charset="-128"/>
                <a:cs typeface="Courier New"/>
              </a:rPr>
              <a:t>tempor</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sed</a:t>
            </a:r>
            <a:r>
              <a:rPr lang="en-US" b="1" dirty="0">
                <a:solidFill>
                  <a:srgbClr val="000000"/>
                </a:solidFill>
                <a:latin typeface="Courier New"/>
                <a:ea typeface="ＭＳ Ｐゴシック" pitchFamily="1" charset="-128"/>
                <a:cs typeface="Courier New"/>
              </a:rPr>
              <a:t> vitae </a:t>
            </a:r>
            <a:r>
              <a:rPr lang="en-US" b="1" dirty="0" err="1">
                <a:solidFill>
                  <a:srgbClr val="000000"/>
                </a:solidFill>
                <a:latin typeface="Courier New"/>
                <a:ea typeface="ＭＳ Ｐゴシック" pitchFamily="1" charset="-128"/>
                <a:cs typeface="Courier New"/>
              </a:rPr>
              <a:t>erat</a:t>
            </a:r>
            <a:r>
              <a:rPr lang="en-US" b="1" dirty="0" smtClean="0">
                <a:solidFill>
                  <a:srgbClr val="000000"/>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br</a:t>
            </a:r>
            <a:r>
              <a:rPr lang="en-US" b="1" dirty="0" smtClean="0">
                <a:solidFill>
                  <a:srgbClr val="0070C0"/>
                </a:solidFill>
                <a:latin typeface="Courier New"/>
                <a:ea typeface="ＭＳ Ｐゴシック" pitchFamily="1" charset="-128"/>
                <a:cs typeface="Courier New"/>
              </a:rPr>
              <a:t>/&gt;</a:t>
            </a:r>
          </a:p>
          <a:p>
            <a:pPr lvl="4"/>
            <a:r>
              <a:rPr lang="en-US" b="1" dirty="0" err="1" smtClean="0">
                <a:solidFill>
                  <a:srgbClr val="000000"/>
                </a:solidFill>
                <a:latin typeface="Courier New"/>
                <a:ea typeface="ＭＳ Ｐゴシック" pitchFamily="1" charset="-128"/>
                <a:cs typeface="Courier New"/>
              </a:rPr>
              <a:t>Donec</a:t>
            </a:r>
            <a:r>
              <a:rPr lang="en-US" b="1" dirty="0" smtClean="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eu</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velit</a:t>
            </a:r>
            <a:r>
              <a:rPr lang="en-US" b="1" dirty="0">
                <a:solidFill>
                  <a:srgbClr val="000000"/>
                </a:solidFill>
                <a:latin typeface="Courier New"/>
                <a:ea typeface="ＭＳ Ｐゴシック" pitchFamily="1" charset="-128"/>
                <a:cs typeface="Courier New"/>
              </a:rPr>
              <a:t> non </a:t>
            </a:r>
            <a:r>
              <a:rPr lang="en-US" b="1" dirty="0" err="1">
                <a:solidFill>
                  <a:srgbClr val="000000"/>
                </a:solidFill>
                <a:latin typeface="Courier New"/>
                <a:ea typeface="ＭＳ Ｐゴシック" pitchFamily="1" charset="-128"/>
                <a:cs typeface="Courier New"/>
              </a:rPr>
              <a:t>nunc</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hendrerit</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pulvinar</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Sed</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commodo</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neque</a:t>
            </a:r>
            <a:r>
              <a:rPr lang="en-US" b="1" dirty="0">
                <a:solidFill>
                  <a:srgbClr val="000000"/>
                </a:solidFill>
                <a:latin typeface="Courier New"/>
                <a:ea typeface="ＭＳ Ｐゴシック" pitchFamily="1" charset="-128"/>
                <a:cs typeface="Courier New"/>
              </a:rPr>
              <a:t> at </a:t>
            </a:r>
            <a:r>
              <a:rPr lang="en-US" b="1" dirty="0" err="1">
                <a:solidFill>
                  <a:srgbClr val="000000"/>
                </a:solidFill>
                <a:latin typeface="Courier New"/>
                <a:ea typeface="ＭＳ Ｐゴシック" pitchFamily="1" charset="-128"/>
                <a:cs typeface="Courier New"/>
              </a:rPr>
              <a:t>nibh</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rhoncus</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ut</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tincidunt</a:t>
            </a:r>
            <a:r>
              <a:rPr lang="en-US" b="1" dirty="0">
                <a:solidFill>
                  <a:srgbClr val="000000"/>
                </a:solidFill>
                <a:latin typeface="Courier New"/>
                <a:ea typeface="ＭＳ Ｐゴシック" pitchFamily="1" charset="-128"/>
                <a:cs typeface="Courier New"/>
              </a:rPr>
              <a:t> </a:t>
            </a:r>
            <a:r>
              <a:rPr lang="en-US" b="1" dirty="0" err="1">
                <a:solidFill>
                  <a:srgbClr val="000000"/>
                </a:solidFill>
                <a:latin typeface="Courier New"/>
                <a:ea typeface="ＭＳ Ｐゴシック" pitchFamily="1" charset="-128"/>
                <a:cs typeface="Courier New"/>
              </a:rPr>
              <a:t>purus</a:t>
            </a:r>
            <a:r>
              <a:rPr lang="en-US" b="1" dirty="0">
                <a:solidFill>
                  <a:srgbClr val="000000"/>
                </a:solidFill>
                <a:latin typeface="Courier New"/>
                <a:ea typeface="ＭＳ Ｐゴシック" pitchFamily="1" charset="-128"/>
                <a:cs typeface="Courier New"/>
              </a:rPr>
              <a:t> semper. </a:t>
            </a:r>
          </a:p>
          <a:p>
            <a:pPr lvl="3"/>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/p</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&lt;h3&gt;</a:t>
            </a:r>
            <a:r>
              <a:rPr lang="en-US" b="1" dirty="0" smtClean="0">
                <a:solidFill>
                  <a:srgbClr val="000000"/>
                </a:solidFill>
                <a:latin typeface="Courier New"/>
                <a:ea typeface="ＭＳ Ｐゴシック" pitchFamily="1" charset="-128"/>
                <a:cs typeface="Courier New"/>
              </a:rPr>
              <a:t>Programming Languages</a:t>
            </a:r>
            <a:r>
              <a:rPr lang="en-US" b="1" dirty="0" smtClean="0">
                <a:solidFill>
                  <a:srgbClr val="0070C0"/>
                </a:solidFill>
                <a:latin typeface="Courier New"/>
                <a:ea typeface="ＭＳ Ｐゴシック" pitchFamily="1" charset="-128"/>
                <a:cs typeface="Courier New"/>
              </a:rPr>
              <a:t>&lt;/h3&gt;</a:t>
            </a:r>
          </a:p>
          <a:p>
            <a:pPr lvl="3"/>
            <a:r>
              <a:rPr lang="en-US" b="1" dirty="0" smtClean="0">
                <a:solidFill>
                  <a:srgbClr val="000000"/>
                </a:solidFill>
                <a:latin typeface="Courier New"/>
                <a:ea typeface="ＭＳ Ｐゴシック" pitchFamily="1" charset="-128"/>
                <a:cs typeface="Courier New"/>
              </a:rPr>
              <a:t>...</a:t>
            </a:r>
          </a:p>
          <a:p>
            <a:pPr lvl="3"/>
            <a:endParaRPr lang="en-US" b="1" dirty="0" smtClean="0">
              <a:solidFill>
                <a:srgbClr val="0070C0"/>
              </a:solidFill>
              <a:latin typeface="Courier New"/>
              <a:ea typeface="ＭＳ Ｐゴシック" pitchFamily="1" charset="-128"/>
              <a:cs typeface="Courier New"/>
            </a:endParaRPr>
          </a:p>
          <a:p>
            <a:pPr lvl="3"/>
            <a:r>
              <a:rPr lang="en-US" b="1" dirty="0" smtClean="0">
                <a:solidFill>
                  <a:srgbClr val="0070C0"/>
                </a:solidFill>
                <a:latin typeface="Courier New"/>
                <a:ea typeface="ＭＳ Ｐゴシック" pitchFamily="1" charset="-128"/>
                <a:cs typeface="Courier New"/>
              </a:rPr>
              <a:t>&lt;h3&gt;</a:t>
            </a:r>
            <a:r>
              <a:rPr lang="en-US" b="1" dirty="0" smtClean="0">
                <a:solidFill>
                  <a:srgbClr val="000000"/>
                </a:solidFill>
                <a:latin typeface="Courier New"/>
                <a:ea typeface="ＭＳ Ｐゴシック" pitchFamily="1" charset="-128"/>
                <a:cs typeface="Courier New"/>
              </a:rPr>
              <a:t>More about me?</a:t>
            </a:r>
            <a:r>
              <a:rPr lang="en-US" b="1" dirty="0" smtClean="0">
                <a:solidFill>
                  <a:srgbClr val="0070C0"/>
                </a:solidFill>
                <a:latin typeface="Courier New"/>
                <a:ea typeface="ＭＳ Ｐゴシック" pitchFamily="1" charset="-128"/>
                <a:cs typeface="Courier New"/>
              </a:rPr>
              <a:t>&lt;/h3&gt;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&lt;p</a:t>
            </a:r>
            <a:r>
              <a:rPr lang="en-US" b="1" dirty="0" smtClean="0">
                <a:solidFill>
                  <a:srgbClr val="0070C0"/>
                </a:solidFill>
                <a:latin typeface="Courier New"/>
                <a:ea typeface="ＭＳ Ｐゴシック" pitchFamily="1" charset="-128"/>
                <a:cs typeface="Courier New"/>
              </a:rPr>
              <a:t>&gt;</a:t>
            </a:r>
          </a:p>
          <a:p>
            <a:pPr lvl="4"/>
            <a:r>
              <a:rPr lang="en-US" b="1" dirty="0" smtClean="0">
                <a:solidFill>
                  <a:srgbClr val="000000"/>
                </a:solidFill>
                <a:latin typeface="Courier New"/>
                <a:ea typeface="ＭＳ Ｐゴシック" pitchFamily="1" charset="-128"/>
                <a:cs typeface="Courier New"/>
              </a:rPr>
              <a:t>One solution : </a:t>
            </a:r>
            <a:r>
              <a:rPr lang="en-US" b="1" dirty="0" err="1" smtClean="0">
                <a:solidFill>
                  <a:srgbClr val="000000"/>
                </a:solidFill>
                <a:latin typeface="Courier New"/>
                <a:ea typeface="ＭＳ Ｐゴシック" pitchFamily="1" charset="-128"/>
                <a:cs typeface="Courier New"/>
              </a:rPr>
              <a:t>Googlize</a:t>
            </a:r>
            <a:r>
              <a:rPr lang="en-US" b="1" dirty="0" smtClean="0">
                <a:solidFill>
                  <a:srgbClr val="000000"/>
                </a:solidFill>
                <a:latin typeface="Courier New"/>
                <a:ea typeface="ＭＳ Ｐゴシック" pitchFamily="1" charset="-128"/>
                <a:cs typeface="Courier New"/>
              </a:rPr>
              <a:t> me!</a:t>
            </a:r>
          </a:p>
          <a:p>
            <a:pPr lvl="3"/>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/p&gt;</a:t>
            </a:r>
          </a:p>
          <a:p>
            <a:pPr lvl="2"/>
            <a:r>
              <a:rPr lang="en-US" b="1" dirty="0">
                <a:solidFill>
                  <a:srgbClr val="0070C0"/>
                </a:solidFill>
                <a:latin typeface="Courier New"/>
                <a:ea typeface="ＭＳ Ｐゴシック" pitchFamily="1" charset="-128"/>
                <a:cs typeface="Courier New"/>
              </a:rPr>
              <a:t>&lt;/body</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err="1" smtClean="0">
                <a:latin typeface="Calibri (Heading)"/>
                <a:cs typeface="Calibri (Heading)"/>
              </a:rPr>
              <a:t>Paragraphs</a:t>
            </a:r>
            <a:endParaRPr lang="fr-FR" sz="2400" b="1" dirty="0">
              <a:latin typeface="Calibri (Heading)"/>
              <a:cs typeface="Calibri (Heading)"/>
            </a:endParaRPr>
          </a:p>
        </p:txBody>
      </p:sp>
    </p:spTree>
    <p:extLst>
      <p:ext uri="{BB962C8B-B14F-4D97-AF65-F5344CB8AC3E}">
        <p14:creationId xmlns:p14="http://schemas.microsoft.com/office/powerpoint/2010/main" val="3331398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4: </a:t>
            </a:r>
            <a:r>
              <a:rPr lang="fr-FR" dirty="0" err="1" smtClean="0">
                <a:ea typeface="ＭＳ Ｐゴシック" pitchFamily="34" charset="-128"/>
              </a:rPr>
              <a:t>Paragraphs</a:t>
            </a:r>
            <a:endParaRPr lang="fr-FR" dirty="0" smtClean="0">
              <a:ea typeface="ＭＳ Ｐゴシック" pitchFamily="34" charset="-128"/>
            </a:endParaRPr>
          </a:p>
        </p:txBody>
      </p:sp>
      <p:sp>
        <p:nvSpPr>
          <p:cNvPr id="10"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3" name="Picture 2"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 y="121268"/>
            <a:ext cx="648000" cy="648000"/>
          </a:xfrm>
          <a:prstGeom prst="rect">
            <a:avLst/>
          </a:prstGeom>
        </p:spPr>
      </p:pic>
      <p:pic>
        <p:nvPicPr>
          <p:cNvPr id="4" name="Picture 3" descr="Capture d’écran 2014-10-02 à 4.13.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985292"/>
            <a:ext cx="4375482" cy="4018508"/>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64454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a:t>
            </a:r>
            <a:r>
              <a:rPr lang="en-US" dirty="0" err="1" smtClean="0">
                <a:latin typeface="Courier New"/>
                <a:cs typeface="Courier New"/>
              </a:rPr>
              <a:t>ol</a:t>
            </a:r>
            <a:r>
              <a:rPr lang="en-US" dirty="0" smtClean="0">
                <a:latin typeface="Courier New"/>
                <a:cs typeface="Courier New"/>
              </a:rPr>
              <a:t>&gt;...&lt;/</a:t>
            </a:r>
            <a:r>
              <a:rPr lang="en-US" dirty="0" err="1" smtClean="0">
                <a:latin typeface="Courier New"/>
                <a:cs typeface="Courier New"/>
              </a:rPr>
              <a:t>ol</a:t>
            </a:r>
            <a:r>
              <a:rPr lang="en-US" dirty="0" smtClean="0">
                <a:latin typeface="Courier New"/>
                <a:cs typeface="Courier New"/>
              </a:rPr>
              <a:t>&gt;</a:t>
            </a:r>
          </a:p>
          <a:p>
            <a:r>
              <a:rPr lang="en-US" dirty="0" smtClean="0">
                <a:cs typeface="Courier New"/>
              </a:rPr>
              <a:t>Defines an </a:t>
            </a:r>
            <a:r>
              <a:rPr lang="en-US" u="sng" dirty="0" smtClean="0">
                <a:cs typeface="Courier New"/>
              </a:rPr>
              <a:t>O</a:t>
            </a:r>
            <a:r>
              <a:rPr lang="en-US" dirty="0" smtClean="0">
                <a:cs typeface="Courier New"/>
              </a:rPr>
              <a:t>rdered list</a:t>
            </a:r>
          </a:p>
          <a:p>
            <a:r>
              <a:rPr lang="en-US" dirty="0" smtClean="0">
                <a:cs typeface="Courier New"/>
              </a:rPr>
              <a:t>Each element is defined by: </a:t>
            </a:r>
            <a:r>
              <a:rPr lang="en-US" dirty="0" smtClean="0">
                <a:latin typeface="Courier New"/>
                <a:cs typeface="Courier New"/>
              </a:rPr>
              <a:t>&lt;li&gt;&lt;/li&gt;</a:t>
            </a:r>
          </a:p>
          <a:p>
            <a:pPr marL="0" indent="0">
              <a:buNone/>
            </a:pPr>
            <a:endParaRPr lang="en-US" dirty="0" smtClean="0">
              <a:latin typeface="Courier New"/>
              <a:cs typeface="Courier New"/>
            </a:endParaRPr>
          </a:p>
          <a:p>
            <a:pPr marL="0" indent="0">
              <a:buNone/>
            </a:pPr>
            <a:endParaRPr lang="en-US" dirty="0" smtClean="0">
              <a:latin typeface="Courier New"/>
              <a:cs typeface="Courier New"/>
            </a:endParaRP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5: </a:t>
            </a:r>
            <a:r>
              <a:rPr lang="fr-FR" dirty="0" err="1" smtClean="0">
                <a:ea typeface="ＭＳ Ｐゴシック" pitchFamily="34" charset="-128"/>
              </a:rPr>
              <a:t>Lists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à coins arrondis 4"/>
          <p:cNvSpPr/>
          <p:nvPr/>
        </p:nvSpPr>
        <p:spPr>
          <a:xfrm>
            <a:off x="107504" y="2857500"/>
            <a:ext cx="8857109"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1"/>
            <a:r>
              <a:rPr lang="en-US" b="1" dirty="0" smtClean="0">
                <a:solidFill>
                  <a:srgbClr val="0070C0"/>
                </a:solidFill>
                <a:latin typeface="Courier New"/>
                <a:ea typeface="ＭＳ Ｐゴシック" pitchFamily="1" charset="-128"/>
                <a:cs typeface="Courier New"/>
              </a:rPr>
              <a:t>&lt;li&gt;</a:t>
            </a:r>
            <a:r>
              <a:rPr lang="en-US" b="1" dirty="0" smtClean="0">
                <a:solidFill>
                  <a:srgbClr val="000000"/>
                </a:solidFill>
                <a:latin typeface="Courier New"/>
                <a:ea typeface="ＭＳ Ｐゴシック" pitchFamily="1" charset="-128"/>
                <a:cs typeface="Courier New"/>
              </a:rPr>
              <a:t>HTML</a:t>
            </a:r>
            <a:r>
              <a:rPr lang="en-US" b="1" dirty="0" smtClean="0">
                <a:solidFill>
                  <a:srgbClr val="0070C0"/>
                </a:solidFill>
                <a:latin typeface="Courier New"/>
                <a:ea typeface="ＭＳ Ｐゴシック" pitchFamily="1" charset="-128"/>
                <a:cs typeface="Courier New"/>
              </a:rPr>
              <a:t>&lt;/li&gt;</a:t>
            </a:r>
            <a:endParaRPr lang="en-US" b="1" dirty="0">
              <a:solidFill>
                <a:srgbClr val="0070C0"/>
              </a:solidFill>
              <a:latin typeface="Courier New"/>
              <a:ea typeface="ＭＳ Ｐゴシック" pitchFamily="1" charset="-128"/>
              <a:cs typeface="Courier New"/>
            </a:endParaRPr>
          </a:p>
          <a:p>
            <a:pPr lvl="1"/>
            <a:r>
              <a:rPr lang="en-US" b="1" dirty="0">
                <a:solidFill>
                  <a:srgbClr val="0070C0"/>
                </a:solidFill>
                <a:latin typeface="Courier New"/>
                <a:ea typeface="ＭＳ Ｐゴシック" pitchFamily="1" charset="-128"/>
                <a:cs typeface="Courier New"/>
              </a:rPr>
              <a:t>&lt;li</a:t>
            </a:r>
            <a:r>
              <a:rPr lang="en-US" b="1" dirty="0" smtClean="0">
                <a:solidFill>
                  <a:srgbClr val="0070C0"/>
                </a:solidFill>
                <a:latin typeface="Courier New"/>
                <a:ea typeface="ＭＳ Ｐゴシック" pitchFamily="1" charset="-128"/>
                <a:cs typeface="Courier New"/>
              </a:rPr>
              <a:t>&gt;</a:t>
            </a:r>
            <a:r>
              <a:rPr lang="en-US" b="1" dirty="0" err="1" smtClean="0">
                <a:solidFill>
                  <a:srgbClr val="000000"/>
                </a:solidFill>
                <a:latin typeface="Courier New"/>
                <a:ea typeface="ＭＳ Ｐゴシック" pitchFamily="1" charset="-128"/>
                <a:cs typeface="Courier New"/>
              </a:rPr>
              <a:t>Javascript</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/li</a:t>
            </a:r>
            <a:r>
              <a:rPr lang="en-US" b="1" dirty="0" smtClean="0">
                <a:solidFill>
                  <a:srgbClr val="0070C0"/>
                </a:solidFill>
                <a:latin typeface="Courier New"/>
                <a:ea typeface="ＭＳ Ｐゴシック" pitchFamily="1" charset="-128"/>
                <a:cs typeface="Courier New"/>
              </a:rPr>
              <a:t>&gt;</a:t>
            </a:r>
          </a:p>
          <a:p>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p:txBody>
      </p:sp>
      <p:pic>
        <p:nvPicPr>
          <p:cNvPr id="8" name="Picture 9" descr="ol"/>
          <p:cNvPicPr>
            <a:picLocks noChangeAspect="1" noChangeArrowheads="1"/>
          </p:cNvPicPr>
          <p:nvPr/>
        </p:nvPicPr>
        <p:blipFill>
          <a:blip r:embed="rId3" cstate="print"/>
          <a:srcRect/>
          <a:stretch>
            <a:fillRect/>
          </a:stretch>
        </p:blipFill>
        <p:spPr bwMode="auto">
          <a:xfrm>
            <a:off x="7308304" y="4336703"/>
            <a:ext cx="1587500" cy="681037"/>
          </a:xfrm>
          <a:prstGeom prst="rect">
            <a:avLst/>
          </a:prstGeom>
          <a:noFill/>
          <a:ln w="9525">
            <a:solidFill>
              <a:srgbClr val="000000"/>
            </a:solidFill>
            <a:prstDash val="dashDot"/>
            <a:miter lim="800000"/>
            <a:headEnd/>
            <a:tailEnd/>
          </a:ln>
        </p:spPr>
      </p:pic>
    </p:spTree>
    <p:extLst>
      <p:ext uri="{BB962C8B-B14F-4D97-AF65-F5344CB8AC3E}">
        <p14:creationId xmlns:p14="http://schemas.microsoft.com/office/powerpoint/2010/main" val="23240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a:t>
            </a:r>
            <a:r>
              <a:rPr lang="en-US" dirty="0" err="1">
                <a:latin typeface="Courier New"/>
                <a:cs typeface="Courier New"/>
              </a:rPr>
              <a:t>u</a:t>
            </a:r>
            <a:r>
              <a:rPr lang="en-US" dirty="0" err="1" smtClean="0">
                <a:latin typeface="Courier New"/>
                <a:cs typeface="Courier New"/>
              </a:rPr>
              <a:t>l</a:t>
            </a:r>
            <a:r>
              <a:rPr lang="en-US" dirty="0" smtClean="0">
                <a:latin typeface="Courier New"/>
                <a:cs typeface="Courier New"/>
              </a:rPr>
              <a:t>&gt;...&lt;/</a:t>
            </a:r>
            <a:r>
              <a:rPr lang="en-US" dirty="0" err="1">
                <a:latin typeface="Courier New"/>
                <a:cs typeface="Courier New"/>
              </a:rPr>
              <a:t>u</a:t>
            </a:r>
            <a:r>
              <a:rPr lang="en-US" dirty="0" err="1" smtClean="0">
                <a:latin typeface="Courier New"/>
                <a:cs typeface="Courier New"/>
              </a:rPr>
              <a:t>l</a:t>
            </a:r>
            <a:r>
              <a:rPr lang="en-US" dirty="0" smtClean="0">
                <a:latin typeface="Courier New"/>
                <a:cs typeface="Courier New"/>
              </a:rPr>
              <a:t>&gt;</a:t>
            </a:r>
          </a:p>
          <a:p>
            <a:r>
              <a:rPr lang="en-US" dirty="0" smtClean="0">
                <a:cs typeface="Courier New"/>
              </a:rPr>
              <a:t>Defines an </a:t>
            </a:r>
            <a:r>
              <a:rPr lang="en-US" u="sng" dirty="0" smtClean="0">
                <a:cs typeface="Courier New"/>
              </a:rPr>
              <a:t>U</a:t>
            </a:r>
            <a:r>
              <a:rPr lang="en-US" dirty="0" smtClean="0">
                <a:cs typeface="Courier New"/>
              </a:rPr>
              <a:t>nordered list</a:t>
            </a:r>
          </a:p>
          <a:p>
            <a:r>
              <a:rPr lang="en-US" dirty="0" smtClean="0">
                <a:cs typeface="Courier New"/>
              </a:rPr>
              <a:t>Each element is defined by: </a:t>
            </a:r>
            <a:r>
              <a:rPr lang="en-US" dirty="0" smtClean="0">
                <a:latin typeface="Courier New"/>
                <a:cs typeface="Courier New"/>
              </a:rPr>
              <a:t>&lt;li&gt;&lt;/li&gt;</a:t>
            </a:r>
          </a:p>
          <a:p>
            <a:pPr marL="0" indent="0">
              <a:buNone/>
            </a:pPr>
            <a:endParaRPr lang="en-US" dirty="0" smtClean="0">
              <a:latin typeface="Courier New"/>
              <a:cs typeface="Courier New"/>
            </a:endParaRPr>
          </a:p>
          <a:p>
            <a:pPr marL="0" indent="0">
              <a:buNone/>
            </a:pPr>
            <a:endParaRPr lang="en-US" dirty="0" smtClean="0">
              <a:latin typeface="Courier New"/>
              <a:cs typeface="Courier New"/>
            </a:endParaRP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5: </a:t>
            </a:r>
            <a:r>
              <a:rPr lang="fr-FR" dirty="0" err="1" smtClean="0">
                <a:ea typeface="ＭＳ Ｐゴシック" pitchFamily="34" charset="-128"/>
              </a:rPr>
              <a:t>Lists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9" descr="ul"/>
          <p:cNvPicPr>
            <a:picLocks noChangeAspect="1" noChangeArrowheads="1"/>
          </p:cNvPicPr>
          <p:nvPr/>
        </p:nvPicPr>
        <p:blipFill>
          <a:blip r:embed="rId3" cstate="print"/>
          <a:srcRect/>
          <a:stretch>
            <a:fillRect/>
          </a:stretch>
        </p:blipFill>
        <p:spPr bwMode="auto">
          <a:xfrm>
            <a:off x="7164288" y="4297660"/>
            <a:ext cx="1739900" cy="785812"/>
          </a:xfrm>
          <a:prstGeom prst="rect">
            <a:avLst/>
          </a:prstGeom>
          <a:noFill/>
          <a:ln w="12700">
            <a:solidFill>
              <a:srgbClr val="000000"/>
            </a:solidFill>
            <a:prstDash val="dashDot"/>
            <a:miter lim="800000"/>
            <a:headEnd/>
            <a:tailEnd/>
          </a:ln>
        </p:spPr>
      </p:pic>
      <p:sp>
        <p:nvSpPr>
          <p:cNvPr id="10" name="Rectangle à coins arrondis 4"/>
          <p:cNvSpPr/>
          <p:nvPr/>
        </p:nvSpPr>
        <p:spPr>
          <a:xfrm>
            <a:off x="107504" y="2857500"/>
            <a:ext cx="8857109"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u</a:t>
            </a:r>
            <a:r>
              <a:rPr lang="en-US" b="1" dirty="0" err="1" smtClean="0">
                <a:solidFill>
                  <a:srgbClr val="0070C0"/>
                </a:solidFill>
                <a:latin typeface="Courier New"/>
                <a:ea typeface="ＭＳ Ｐゴシック" pitchFamily="1" charset="-128"/>
                <a:cs typeface="Courier New"/>
              </a:rPr>
              <a:t>l</a:t>
            </a:r>
            <a:r>
              <a:rPr lang="en-US" b="1" dirty="0" smtClean="0">
                <a:solidFill>
                  <a:srgbClr val="0070C0"/>
                </a:solidFill>
                <a:latin typeface="Courier New"/>
                <a:ea typeface="ＭＳ Ｐゴシック" pitchFamily="1" charset="-128"/>
                <a:cs typeface="Courier New"/>
              </a:rPr>
              <a:t>&gt;</a:t>
            </a:r>
          </a:p>
          <a:p>
            <a:pPr lvl="1"/>
            <a:r>
              <a:rPr lang="en-US" b="1" dirty="0" smtClean="0">
                <a:solidFill>
                  <a:srgbClr val="0070C0"/>
                </a:solidFill>
                <a:latin typeface="Courier New"/>
                <a:ea typeface="ＭＳ Ｐゴシック" pitchFamily="1" charset="-128"/>
                <a:cs typeface="Courier New"/>
              </a:rPr>
              <a:t>&lt;li&gt;</a:t>
            </a:r>
            <a:r>
              <a:rPr lang="en-US" b="1" dirty="0" smtClean="0">
                <a:solidFill>
                  <a:srgbClr val="000000"/>
                </a:solidFill>
                <a:latin typeface="Courier New"/>
                <a:ea typeface="ＭＳ Ｐゴシック" pitchFamily="1" charset="-128"/>
                <a:cs typeface="Courier New"/>
              </a:rPr>
              <a:t>HTML</a:t>
            </a:r>
            <a:r>
              <a:rPr lang="en-US" b="1" dirty="0" smtClean="0">
                <a:solidFill>
                  <a:srgbClr val="0070C0"/>
                </a:solidFill>
                <a:latin typeface="Courier New"/>
                <a:ea typeface="ＭＳ Ｐゴシック" pitchFamily="1" charset="-128"/>
                <a:cs typeface="Courier New"/>
              </a:rPr>
              <a:t>&lt;/li&gt;</a:t>
            </a:r>
            <a:endParaRPr lang="en-US" b="1" dirty="0">
              <a:solidFill>
                <a:srgbClr val="0070C0"/>
              </a:solidFill>
              <a:latin typeface="Courier New"/>
              <a:ea typeface="ＭＳ Ｐゴシック" pitchFamily="1" charset="-128"/>
              <a:cs typeface="Courier New"/>
            </a:endParaRPr>
          </a:p>
          <a:p>
            <a:pPr lvl="1"/>
            <a:r>
              <a:rPr lang="en-US" b="1" dirty="0">
                <a:solidFill>
                  <a:srgbClr val="0070C0"/>
                </a:solidFill>
                <a:latin typeface="Courier New"/>
                <a:ea typeface="ＭＳ Ｐゴシック" pitchFamily="1" charset="-128"/>
                <a:cs typeface="Courier New"/>
              </a:rPr>
              <a:t>&lt;li</a:t>
            </a:r>
            <a:r>
              <a:rPr lang="en-US" b="1" dirty="0" smtClean="0">
                <a:solidFill>
                  <a:srgbClr val="0070C0"/>
                </a:solidFill>
                <a:latin typeface="Courier New"/>
                <a:ea typeface="ＭＳ Ｐゴシック" pitchFamily="1" charset="-128"/>
                <a:cs typeface="Courier New"/>
              </a:rPr>
              <a:t>&gt;</a:t>
            </a:r>
            <a:r>
              <a:rPr lang="en-US" b="1" dirty="0" err="1" smtClean="0">
                <a:solidFill>
                  <a:srgbClr val="000000"/>
                </a:solidFill>
                <a:latin typeface="Courier New"/>
                <a:ea typeface="ＭＳ Ｐゴシック" pitchFamily="1" charset="-128"/>
                <a:cs typeface="Courier New"/>
              </a:rPr>
              <a:t>Javascript</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/li</a:t>
            </a:r>
            <a:r>
              <a:rPr lang="en-US" b="1" dirty="0" smtClean="0">
                <a:solidFill>
                  <a:srgbClr val="0070C0"/>
                </a:solidFill>
                <a:latin typeface="Courier New"/>
                <a:ea typeface="ＭＳ Ｐゴシック" pitchFamily="1" charset="-128"/>
                <a:cs typeface="Courier New"/>
              </a:rPr>
              <a:t>&gt;</a:t>
            </a:r>
          </a:p>
          <a:p>
            <a:r>
              <a:rPr lang="en-US" b="1" dirty="0" smtClean="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u</a:t>
            </a:r>
            <a:r>
              <a:rPr lang="en-US" b="1" dirty="0" err="1" smtClean="0">
                <a:solidFill>
                  <a:srgbClr val="0070C0"/>
                </a:solidFill>
                <a:latin typeface="Courier New"/>
                <a:ea typeface="ＭＳ Ｐゴシック" pitchFamily="1" charset="-128"/>
                <a:cs typeface="Courier New"/>
              </a:rPr>
              <a:t>l</a:t>
            </a:r>
            <a:r>
              <a:rPr lang="en-US" b="1" dirty="0" smtClean="0">
                <a:solidFill>
                  <a:srgbClr val="0070C0"/>
                </a:solidFill>
                <a:latin typeface="Courier New"/>
                <a:ea typeface="ＭＳ Ｐゴシック" pitchFamily="1" charset="-128"/>
                <a:cs typeface="Courier New"/>
              </a:rPr>
              <a:t>&gt;</a:t>
            </a:r>
          </a:p>
        </p:txBody>
      </p:sp>
    </p:spTree>
    <p:extLst>
      <p:ext uri="{BB962C8B-B14F-4D97-AF65-F5344CB8AC3E}">
        <p14:creationId xmlns:p14="http://schemas.microsoft.com/office/powerpoint/2010/main" val="82286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0000"/>
                </a:solidFill>
                <a:latin typeface="Courier New"/>
                <a:ea typeface="ＭＳ Ｐゴシック" pitchFamily="1" charset="-128"/>
                <a:cs typeface="Courier New"/>
              </a:rPr>
              <a:t>...</a:t>
            </a:r>
          </a:p>
          <a:p>
            <a:pPr lvl="2"/>
            <a:r>
              <a:rPr lang="en-US" b="1" dirty="0" smtClean="0">
                <a:solidFill>
                  <a:srgbClr val="0070C0"/>
                </a:solidFill>
                <a:latin typeface="Courier New"/>
                <a:ea typeface="ＭＳ Ｐゴシック" pitchFamily="1" charset="-128"/>
                <a:cs typeface="Courier New"/>
              </a:rPr>
              <a:t>&lt;body&gt;</a:t>
            </a:r>
          </a:p>
          <a:p>
            <a:pPr lvl="3"/>
            <a:r>
              <a:rPr lang="en-US" b="1" dirty="0" smtClean="0">
                <a:solidFill>
                  <a:srgbClr val="0070C0"/>
                </a:solidFill>
                <a:latin typeface="Courier New"/>
                <a:ea typeface="ＭＳ Ｐゴシック" pitchFamily="1" charset="-128"/>
                <a:cs typeface="Courier New"/>
              </a:rPr>
              <a:t>&lt;h1&gt;</a:t>
            </a:r>
            <a:r>
              <a:rPr lang="en-US" b="1" dirty="0" smtClean="0">
                <a:solidFill>
                  <a:schemeClr val="tx1"/>
                </a:solidFill>
                <a:latin typeface="Courier New"/>
                <a:ea typeface="ＭＳ Ｐゴシック" pitchFamily="1" charset="-128"/>
                <a:cs typeface="Courier New"/>
              </a:rPr>
              <a:t>John Doe</a:t>
            </a:r>
            <a:r>
              <a:rPr lang="en-US" b="1" dirty="0" smtClean="0">
                <a:solidFill>
                  <a:srgbClr val="0070C0"/>
                </a:solidFill>
                <a:latin typeface="Courier New"/>
                <a:ea typeface="ＭＳ Ｐゴシック" pitchFamily="1" charset="-128"/>
                <a:cs typeface="Courier New"/>
              </a:rPr>
              <a:t>&lt;/h1&gt;</a:t>
            </a:r>
            <a:endParaRPr lang="en-US" b="1" dirty="0">
              <a:solidFill>
                <a:srgbClr val="0070C0"/>
              </a:solidFill>
              <a:latin typeface="Courier New"/>
              <a:ea typeface="ＭＳ Ｐゴシック" pitchFamily="1" charset="-128"/>
              <a:cs typeface="Courier New"/>
            </a:endParaRPr>
          </a:p>
          <a:p>
            <a:pPr lvl="3"/>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4"/>
            <a:r>
              <a:rPr lang="en-US" b="1" dirty="0" smtClean="0">
                <a:solidFill>
                  <a:srgbClr val="0070C0"/>
                </a:solidFill>
                <a:latin typeface="Courier New"/>
                <a:ea typeface="ＭＳ Ｐゴシック" pitchFamily="1" charset="-128"/>
                <a:cs typeface="Courier New"/>
              </a:rPr>
              <a:t>&lt;li&gt;</a:t>
            </a:r>
            <a:r>
              <a:rPr lang="en-US" b="1" dirty="0" smtClean="0">
                <a:solidFill>
                  <a:srgbClr val="000000"/>
                </a:solidFill>
                <a:latin typeface="Courier New"/>
                <a:ea typeface="ＭＳ Ｐゴシック" pitchFamily="1" charset="-128"/>
                <a:cs typeface="Courier New"/>
              </a:rPr>
              <a:t>Programming Languages</a:t>
            </a:r>
            <a:r>
              <a:rPr lang="en-US" b="1" dirty="0" smtClean="0">
                <a:solidFill>
                  <a:srgbClr val="0070C0"/>
                </a:solidFill>
                <a:latin typeface="Courier New"/>
                <a:ea typeface="ＭＳ Ｐゴシック" pitchFamily="1" charset="-128"/>
                <a:cs typeface="Courier New"/>
              </a:rPr>
              <a:t>&lt;/li&gt;</a:t>
            </a:r>
          </a:p>
          <a:p>
            <a:pPr lvl="4"/>
            <a:r>
              <a:rPr lang="en-US" b="1" dirty="0" smtClean="0">
                <a:solidFill>
                  <a:srgbClr val="0070C0"/>
                </a:solidFill>
                <a:latin typeface="Courier New"/>
                <a:ea typeface="ＭＳ Ｐゴシック" pitchFamily="1" charset="-128"/>
                <a:cs typeface="Courier New"/>
              </a:rPr>
              <a:t>&lt;li&gt;</a:t>
            </a:r>
            <a:r>
              <a:rPr lang="en-US" b="1" dirty="0" smtClean="0">
                <a:solidFill>
                  <a:srgbClr val="000000"/>
                </a:solidFill>
                <a:latin typeface="Courier New"/>
                <a:ea typeface="ＭＳ Ｐゴシック" pitchFamily="1" charset="-128"/>
                <a:cs typeface="Courier New"/>
              </a:rPr>
              <a:t>Operating Systems</a:t>
            </a:r>
            <a:r>
              <a:rPr lang="en-US" b="1" dirty="0" smtClean="0">
                <a:solidFill>
                  <a:srgbClr val="0070C0"/>
                </a:solidFill>
                <a:latin typeface="Courier New"/>
                <a:ea typeface="ＭＳ Ｐゴシック" pitchFamily="1" charset="-128"/>
                <a:cs typeface="Courier New"/>
              </a:rPr>
              <a:t>&lt;/li&gt;</a:t>
            </a:r>
          </a:p>
          <a:p>
            <a:pPr lvl="4"/>
            <a:r>
              <a:rPr lang="en-US" b="1" dirty="0" smtClean="0">
                <a:solidFill>
                  <a:srgbClr val="0070C0"/>
                </a:solidFill>
                <a:latin typeface="Courier New"/>
                <a:ea typeface="ＭＳ Ｐゴシック" pitchFamily="1" charset="-128"/>
                <a:cs typeface="Courier New"/>
              </a:rPr>
              <a:t>&lt;li&gt;</a:t>
            </a:r>
            <a:r>
              <a:rPr lang="en-US" b="1" dirty="0" smtClean="0">
                <a:solidFill>
                  <a:srgbClr val="000000"/>
                </a:solidFill>
                <a:latin typeface="Courier New"/>
                <a:ea typeface="ＭＳ Ｐゴシック" pitchFamily="1" charset="-128"/>
                <a:cs typeface="Courier New"/>
              </a:rPr>
              <a:t>Foreign Languages</a:t>
            </a:r>
            <a:r>
              <a:rPr lang="en-US" b="1" dirty="0" smtClean="0">
                <a:solidFill>
                  <a:srgbClr val="0070C0"/>
                </a:solidFill>
                <a:latin typeface="Courier New"/>
                <a:ea typeface="ＭＳ Ｐゴシック" pitchFamily="1" charset="-128"/>
                <a:cs typeface="Courier New"/>
              </a:rPr>
              <a:t>&lt;/li&gt;</a:t>
            </a:r>
          </a:p>
          <a:p>
            <a:pPr lvl="3"/>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3"/>
            <a:endParaRPr lang="en-US" b="1" dirty="0" smtClean="0">
              <a:solidFill>
                <a:srgbClr val="0070C0"/>
              </a:solidFill>
              <a:latin typeface="Courier New"/>
              <a:ea typeface="ＭＳ Ｐゴシック" pitchFamily="1" charset="-128"/>
              <a:cs typeface="Courier New"/>
            </a:endParaRPr>
          </a:p>
          <a:p>
            <a:pPr lvl="3"/>
            <a:r>
              <a:rPr lang="en-US" b="1" dirty="0" smtClean="0">
                <a:solidFill>
                  <a:srgbClr val="000000"/>
                </a:solidFill>
                <a:latin typeface="Courier New"/>
                <a:ea typeface="ＭＳ Ｐゴシック" pitchFamily="1" charset="-128"/>
                <a:cs typeface="Courier New"/>
              </a:rPr>
              <a: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&lt;h3&gt;</a:t>
            </a:r>
            <a:r>
              <a:rPr lang="en-US" b="1" dirty="0">
                <a:solidFill>
                  <a:srgbClr val="000000"/>
                </a:solidFill>
                <a:latin typeface="Courier New"/>
                <a:ea typeface="ＭＳ Ｐゴシック" pitchFamily="1" charset="-128"/>
                <a:cs typeface="Courier New"/>
              </a:rPr>
              <a:t>Programming Languages</a:t>
            </a:r>
            <a:r>
              <a:rPr lang="en-US" b="1" dirty="0">
                <a:solidFill>
                  <a:srgbClr val="0070C0"/>
                </a:solidFill>
                <a:latin typeface="Courier New"/>
                <a:ea typeface="ＭＳ Ｐゴシック" pitchFamily="1" charset="-128"/>
                <a:cs typeface="Courier New"/>
              </a:rPr>
              <a:t>&lt;/h3&gt;</a:t>
            </a:r>
          </a:p>
          <a:p>
            <a:pPr lvl="3"/>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ul</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&lt;li</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PHP</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/li&gt;</a:t>
            </a:r>
          </a:p>
          <a:p>
            <a:pPr lvl="4"/>
            <a:r>
              <a:rPr lang="en-US" b="1" dirty="0">
                <a:solidFill>
                  <a:srgbClr val="0070C0"/>
                </a:solidFill>
                <a:latin typeface="Courier New"/>
                <a:ea typeface="ＭＳ Ｐゴシック" pitchFamily="1" charset="-128"/>
                <a:cs typeface="Courier New"/>
              </a:rPr>
              <a:t>&lt;li</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Ruby</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/li&gt;</a:t>
            </a:r>
          </a:p>
          <a:p>
            <a:pPr lvl="4"/>
            <a:r>
              <a:rPr lang="en-US" b="1" dirty="0">
                <a:solidFill>
                  <a:srgbClr val="0070C0"/>
                </a:solidFill>
                <a:latin typeface="Courier New"/>
                <a:ea typeface="ＭＳ Ｐゴシック" pitchFamily="1" charset="-128"/>
                <a:cs typeface="Courier New"/>
              </a:rPr>
              <a:t>&lt;li</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JavaScript</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/li&gt;</a:t>
            </a:r>
          </a:p>
          <a:p>
            <a:pPr lvl="3"/>
            <a:r>
              <a:rPr lang="en-US" b="1" dirty="0">
                <a:solidFill>
                  <a:srgbClr val="0070C0"/>
                </a:solidFill>
                <a:latin typeface="Courier New"/>
                <a:ea typeface="ＭＳ Ｐゴシック" pitchFamily="1" charset="-128"/>
                <a:cs typeface="Courier New"/>
              </a:rPr>
              <a:t>&lt;</a:t>
            </a:r>
            <a:r>
              <a:rPr lang="en-US" b="1" dirty="0" smtClean="0">
                <a:solidFill>
                  <a:srgbClr val="0070C0"/>
                </a:solidFill>
                <a:latin typeface="Courier New"/>
                <a:ea typeface="ＭＳ Ｐゴシック" pitchFamily="1" charset="-128"/>
                <a:cs typeface="Courier New"/>
              </a:rPr>
              <a:t>/</a:t>
            </a:r>
            <a:r>
              <a:rPr lang="en-US" b="1" dirty="0" err="1" smtClean="0">
                <a:solidFill>
                  <a:srgbClr val="0070C0"/>
                </a:solidFill>
                <a:latin typeface="Courier New"/>
                <a:ea typeface="ＭＳ Ｐゴシック" pitchFamily="1" charset="-128"/>
                <a:cs typeface="Courier New"/>
              </a:rPr>
              <a:t>ul</a:t>
            </a:r>
            <a:r>
              <a:rPr lang="en-US" b="1" dirty="0" smtClean="0">
                <a:solidFill>
                  <a:srgbClr val="0070C0"/>
                </a:solidFill>
                <a:latin typeface="Courier New"/>
                <a:ea typeface="ＭＳ Ｐゴシック" pitchFamily="1" charset="-128"/>
                <a:cs typeface="Courier New"/>
              </a:rPr>
              <a:t>&gt;</a:t>
            </a:r>
          </a:p>
          <a:p>
            <a:pPr lvl="2"/>
            <a:r>
              <a:rPr lang="en-US" b="1" dirty="0" smtClean="0">
                <a:solidFill>
                  <a:srgbClr val="0070C0"/>
                </a:solidFill>
                <a:latin typeface="Courier New"/>
                <a:ea typeface="ＭＳ Ｐゴシック" pitchFamily="1" charset="-128"/>
                <a:cs typeface="Courier New"/>
              </a:rPr>
              <a:t>&lt;/body&gt;</a:t>
            </a:r>
          </a:p>
          <a:p>
            <a:pPr lvl="2"/>
            <a:r>
              <a:rPr lang="en-US" b="1" dirty="0" smtClean="0">
                <a:solidFill>
                  <a:srgbClr val="000000"/>
                </a:solidFill>
                <a:latin typeface="Courier New"/>
                <a:ea typeface="ＭＳ Ｐゴシック" pitchFamily="1" charset="-128"/>
                <a:cs typeface="Courier New"/>
              </a:rPr>
              <a:t>...</a:t>
            </a:r>
            <a:endParaRPr lang="en-US" b="1" dirty="0">
              <a:solidFill>
                <a:srgbClr val="00000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err="1" smtClean="0">
                <a:latin typeface="Calibri (Heading)"/>
                <a:cs typeface="Calibri (Heading)"/>
              </a:rPr>
              <a:t>Lists</a:t>
            </a:r>
            <a:endParaRPr lang="fr-FR" sz="2400" b="1" dirty="0">
              <a:latin typeface="Calibri (Heading)"/>
              <a:cs typeface="Calibri (Heading)"/>
            </a:endParaRPr>
          </a:p>
        </p:txBody>
      </p:sp>
    </p:spTree>
    <p:extLst>
      <p:ext uri="{BB962C8B-B14F-4D97-AF65-F5344CB8AC3E}">
        <p14:creationId xmlns:p14="http://schemas.microsoft.com/office/powerpoint/2010/main" val="14564516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5: </a:t>
            </a:r>
            <a:r>
              <a:rPr lang="fr-FR" dirty="0" err="1" smtClean="0">
                <a:ea typeface="ＭＳ Ｐゴシック" pitchFamily="34" charset="-128"/>
              </a:rPr>
              <a:t>Lists</a:t>
            </a:r>
            <a:endParaRPr lang="fr-FR" dirty="0" smtClean="0">
              <a:ea typeface="ＭＳ Ｐゴシック" pitchFamily="34" charset="-128"/>
            </a:endParaRPr>
          </a:p>
        </p:txBody>
      </p:sp>
      <p:sp>
        <p:nvSpPr>
          <p:cNvPr id="10"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3" name="Picture 2"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 y="121268"/>
            <a:ext cx="648000" cy="648000"/>
          </a:xfrm>
          <a:prstGeom prst="rect">
            <a:avLst/>
          </a:prstGeom>
        </p:spPr>
      </p:pic>
      <p:pic>
        <p:nvPicPr>
          <p:cNvPr id="2" name="Picture 1" descr="Capture d’écran 2014-10-02 à 4.16.32 PM.png"/>
          <p:cNvPicPr>
            <a:picLocks noChangeAspect="1"/>
          </p:cNvPicPr>
          <p:nvPr/>
        </p:nvPicPr>
        <p:blipFill rotWithShape="1">
          <a:blip r:embed="rId4">
            <a:extLst>
              <a:ext uri="{28A0092B-C50C-407E-A947-70E740481C1C}">
                <a14:useLocalDpi xmlns:a14="http://schemas.microsoft.com/office/drawing/2010/main" val="0"/>
              </a:ext>
            </a:extLst>
          </a:blip>
          <a:srcRect t="13330"/>
          <a:stretch/>
        </p:blipFill>
        <p:spPr>
          <a:xfrm>
            <a:off x="2219903" y="1129308"/>
            <a:ext cx="4704195" cy="3901085"/>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643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&lt;a&gt;...&lt;/a&gt;</a:t>
            </a:r>
          </a:p>
          <a:p>
            <a:r>
              <a:rPr lang="en-US" dirty="0" smtClean="0">
                <a:cs typeface="Courier New"/>
              </a:rPr>
              <a:t>Used to create:</a:t>
            </a:r>
          </a:p>
          <a:p>
            <a:pPr lvl="1"/>
            <a:r>
              <a:rPr lang="en-US" dirty="0" smtClean="0">
                <a:cs typeface="Courier New"/>
              </a:rPr>
              <a:t>A link to another resource</a:t>
            </a:r>
          </a:p>
          <a:p>
            <a:pPr lvl="1"/>
            <a:r>
              <a:rPr lang="en-US" dirty="0" smtClean="0">
                <a:cs typeface="Courier New"/>
              </a:rPr>
              <a:t>Might be:</a:t>
            </a:r>
          </a:p>
          <a:p>
            <a:pPr lvl="2"/>
            <a:r>
              <a:rPr lang="en-US" dirty="0" smtClean="0">
                <a:cs typeface="Courier New"/>
              </a:rPr>
              <a:t>A file to download</a:t>
            </a:r>
          </a:p>
          <a:p>
            <a:pPr lvl="2"/>
            <a:r>
              <a:rPr lang="en-US" dirty="0" smtClean="0">
                <a:cs typeface="Courier New"/>
              </a:rPr>
              <a:t>An element in the same page</a:t>
            </a:r>
          </a:p>
          <a:p>
            <a:pPr lvl="2"/>
            <a:r>
              <a:rPr lang="en-US" dirty="0" smtClean="0">
                <a:cs typeface="Courier New"/>
              </a:rPr>
              <a:t>Another page</a:t>
            </a:r>
          </a:p>
          <a:p>
            <a:pPr lvl="2"/>
            <a:r>
              <a:rPr lang="en-US" dirty="0" smtClean="0">
                <a:cs typeface="Courier New"/>
              </a:rPr>
              <a:t>…</a:t>
            </a: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6: Links and </a:t>
            </a:r>
            <a:r>
              <a:rPr lang="fr-FR" dirty="0" err="1" smtClean="0">
                <a:ea typeface="ＭＳ Ｐゴシック" pitchFamily="34" charset="-128"/>
              </a:rPr>
              <a:t>anchors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0242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Introduction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5" name="Picture 4"/>
          <p:cNvPicPr>
            <a:picLocks noChangeAspect="1"/>
          </p:cNvPicPr>
          <p:nvPr/>
        </p:nvPicPr>
        <p:blipFill>
          <a:blip r:embed="rId2"/>
          <a:stretch>
            <a:fillRect/>
          </a:stretch>
        </p:blipFill>
        <p:spPr>
          <a:xfrm>
            <a:off x="6444208" y="2557636"/>
            <a:ext cx="2244080" cy="224408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Three types:</a:t>
            </a:r>
          </a:p>
          <a:p>
            <a:pPr lvl="1"/>
            <a:r>
              <a:rPr lang="en-US" dirty="0" smtClean="0">
                <a:cs typeface="Courier New"/>
              </a:rPr>
              <a:t>Relative links</a:t>
            </a:r>
          </a:p>
          <a:p>
            <a:pPr lvl="1"/>
            <a:endParaRPr lang="en-US" dirty="0">
              <a:cs typeface="Courier New"/>
            </a:endParaRPr>
          </a:p>
          <a:p>
            <a:pPr lvl="1"/>
            <a:endParaRPr lang="en-US" dirty="0" smtClean="0">
              <a:cs typeface="Courier New"/>
            </a:endParaRPr>
          </a:p>
          <a:p>
            <a:pPr lvl="1">
              <a:spcBef>
                <a:spcPts val="1824"/>
              </a:spcBef>
            </a:pPr>
            <a:r>
              <a:rPr lang="en-US" dirty="0" smtClean="0">
                <a:cs typeface="Courier New"/>
              </a:rPr>
              <a:t>Absolute links</a:t>
            </a: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6: Links and </a:t>
            </a:r>
            <a:r>
              <a:rPr lang="fr-FR" dirty="0" err="1" smtClean="0">
                <a:ea typeface="ＭＳ Ｐゴシック" pitchFamily="34" charset="-128"/>
              </a:rPr>
              <a:t>anchors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à coins arrondis 4"/>
          <p:cNvSpPr/>
          <p:nvPr/>
        </p:nvSpPr>
        <p:spPr>
          <a:xfrm>
            <a:off x="107504" y="2209428"/>
            <a:ext cx="8857109"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 </a:t>
            </a:r>
            <a:r>
              <a:rPr lang="en-US" b="1" dirty="0" err="1" smtClean="0">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file.html</a:t>
            </a:r>
            <a:r>
              <a:rPr lang="en-US" b="1" dirty="0" smtClean="0">
                <a:solidFill>
                  <a:srgbClr val="17B240"/>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My link</a:t>
            </a:r>
            <a:r>
              <a:rPr lang="en-US" b="1" dirty="0" smtClean="0">
                <a:solidFill>
                  <a:srgbClr val="0070C0"/>
                </a:solidFill>
                <a:latin typeface="Courier New"/>
                <a:ea typeface="ＭＳ Ｐゴシック" pitchFamily="1" charset="-128"/>
                <a:cs typeface="Courier New"/>
              </a:rPr>
              <a:t>&lt;/a&gt;</a:t>
            </a:r>
          </a:p>
        </p:txBody>
      </p:sp>
      <p:sp>
        <p:nvSpPr>
          <p:cNvPr id="8" name="Rectangle à coins arrondis 4"/>
          <p:cNvSpPr/>
          <p:nvPr/>
        </p:nvSpPr>
        <p:spPr>
          <a:xfrm>
            <a:off x="107504" y="3793604"/>
            <a:ext cx="8857109"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 </a:t>
            </a:r>
            <a:r>
              <a:rPr lang="en-US" b="1" dirty="0" err="1" smtClean="0">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www.website.com</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file.html</a:t>
            </a:r>
            <a:r>
              <a:rPr lang="en-US" b="1" dirty="0" smtClean="0">
                <a:solidFill>
                  <a:srgbClr val="17B240"/>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My link</a:t>
            </a:r>
            <a:r>
              <a:rPr lang="en-US" b="1" dirty="0" smtClean="0">
                <a:solidFill>
                  <a:srgbClr val="0070C0"/>
                </a:solidFill>
                <a:latin typeface="Courier New"/>
                <a:ea typeface="ＭＳ Ｐゴシック" pitchFamily="1" charset="-128"/>
                <a:cs typeface="Courier New"/>
              </a:rPr>
              <a:t>&lt;/a&gt;</a:t>
            </a:r>
            <a:endParaRPr lang="en-US" b="1" dirty="0" smtClean="0">
              <a:solidFill>
                <a:srgbClr val="00000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368624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cs typeface="Courier New"/>
              </a:rPr>
              <a:t>Three types:</a:t>
            </a:r>
          </a:p>
          <a:p>
            <a:pPr lvl="1"/>
            <a:r>
              <a:rPr lang="en-US" dirty="0" smtClean="0">
                <a:cs typeface="Courier New"/>
              </a:rPr>
              <a:t>Link to anchor:</a:t>
            </a:r>
            <a:endParaRPr lang="en-US" dirty="0">
              <a:cs typeface="Courier New"/>
            </a:endParaRPr>
          </a:p>
          <a:p>
            <a:pPr lvl="2"/>
            <a:r>
              <a:rPr lang="en-US" dirty="0" smtClean="0">
                <a:cs typeface="Courier New"/>
              </a:rPr>
              <a:t>Direct </a:t>
            </a:r>
            <a:r>
              <a:rPr lang="en-US" dirty="0">
                <a:cs typeface="Courier New"/>
              </a:rPr>
              <a:t>jump to a specific section of a document</a:t>
            </a: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6: Links and </a:t>
            </a:r>
            <a:r>
              <a:rPr lang="fr-FR" dirty="0" err="1" smtClean="0">
                <a:ea typeface="ＭＳ Ｐゴシック" pitchFamily="34" charset="-128"/>
              </a:rPr>
              <a:t>anchors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à coins arrondis 4"/>
          <p:cNvSpPr/>
          <p:nvPr/>
        </p:nvSpPr>
        <p:spPr>
          <a:xfrm>
            <a:off x="107504" y="2929508"/>
            <a:ext cx="8857109"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&lt;span </a:t>
            </a:r>
            <a:r>
              <a:rPr lang="en-US" b="1" dirty="0" smtClean="0">
                <a:solidFill>
                  <a:srgbClr val="FF0000"/>
                </a:solidFill>
                <a:latin typeface="Courier New"/>
                <a:ea typeface="ＭＳ Ｐゴシック" pitchFamily="1" charset="-128"/>
                <a:cs typeface="Courier New"/>
              </a:rPr>
              <a:t>id</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myAnchor</a:t>
            </a:r>
            <a:r>
              <a:rPr lang="en-US" b="1" dirty="0" smtClean="0">
                <a:solidFill>
                  <a:srgbClr val="17B240"/>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My text</a:t>
            </a:r>
            <a:r>
              <a:rPr lang="en-US" b="1" dirty="0" smtClean="0">
                <a:solidFill>
                  <a:srgbClr val="0070C0"/>
                </a:solidFill>
                <a:latin typeface="Courier New"/>
                <a:ea typeface="ＭＳ Ｐゴシック" pitchFamily="1" charset="-128"/>
                <a:cs typeface="Courier New"/>
              </a:rPr>
              <a:t>&lt;/a&gt;</a:t>
            </a:r>
            <a:endParaRPr lang="en-US" b="1" dirty="0" smtClean="0">
              <a:solidFill>
                <a:srgbClr val="000000"/>
              </a:solidFill>
              <a:latin typeface="Courier New"/>
              <a:ea typeface="ＭＳ Ｐゴシック" pitchFamily="1" charset="-128"/>
              <a:cs typeface="Courier New"/>
            </a:endParaRPr>
          </a:p>
        </p:txBody>
      </p:sp>
      <p:sp>
        <p:nvSpPr>
          <p:cNvPr id="8" name="Rectangle à coins arrondis 4"/>
          <p:cNvSpPr/>
          <p:nvPr/>
        </p:nvSpPr>
        <p:spPr>
          <a:xfrm>
            <a:off x="107504" y="4009628"/>
            <a:ext cx="8857109"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 </a:t>
            </a:r>
            <a:r>
              <a:rPr lang="en-US" b="1" dirty="0" err="1" smtClean="0">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file.html#myAnchor</a:t>
            </a:r>
            <a:r>
              <a:rPr lang="en-US" b="1" dirty="0" smtClean="0">
                <a:solidFill>
                  <a:srgbClr val="17B240"/>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My link</a:t>
            </a:r>
            <a:r>
              <a:rPr lang="en-US" b="1" dirty="0" smtClean="0">
                <a:solidFill>
                  <a:srgbClr val="0070C0"/>
                </a:solidFill>
                <a:latin typeface="Courier New"/>
                <a:ea typeface="ＭＳ Ｐゴシック" pitchFamily="1" charset="-128"/>
                <a:cs typeface="Courier New"/>
              </a:rPr>
              <a:t>&lt;/a&gt;</a:t>
            </a:r>
            <a:endParaRPr lang="en-US" b="1" dirty="0" smtClean="0">
              <a:solidFill>
                <a:srgbClr val="00000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773304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0000"/>
                </a:solidFill>
                <a:latin typeface="Courier New"/>
                <a:ea typeface="ＭＳ Ｐゴシック" pitchFamily="1" charset="-128"/>
                <a:cs typeface="Courier New"/>
              </a:rPr>
              <a:t>... </a:t>
            </a:r>
          </a:p>
          <a:p>
            <a:pPr lvl="2"/>
            <a:r>
              <a:rPr lang="en-US" b="1" dirty="0" smtClean="0">
                <a:solidFill>
                  <a:srgbClr val="0070C0"/>
                </a:solidFill>
                <a:latin typeface="Courier New"/>
                <a:ea typeface="ＭＳ Ｐゴシック" pitchFamily="1" charset="-128"/>
                <a:cs typeface="Courier New"/>
              </a:rPr>
              <a:t>&lt;h1&gt;</a:t>
            </a:r>
            <a:r>
              <a:rPr lang="en-US" b="1" dirty="0" smtClean="0">
                <a:solidFill>
                  <a:schemeClr val="tx1"/>
                </a:solidFill>
                <a:latin typeface="Courier New"/>
                <a:ea typeface="ＭＳ Ｐゴシック" pitchFamily="1" charset="-128"/>
                <a:cs typeface="Courier New"/>
              </a:rPr>
              <a:t>John Doe</a:t>
            </a:r>
            <a:r>
              <a:rPr lang="en-US" b="1" dirty="0" smtClean="0">
                <a:solidFill>
                  <a:srgbClr val="0070C0"/>
                </a:solidFill>
                <a:latin typeface="Courier New"/>
                <a:ea typeface="ＭＳ Ｐゴシック" pitchFamily="1" charset="-128"/>
                <a:cs typeface="Courier New"/>
              </a:rPr>
              <a:t>&lt;/h1&gt;</a:t>
            </a:r>
            <a:endParaRPr lang="en-US" b="1" dirty="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Dev</a:t>
            </a:r>
            <a:r>
              <a:rPr lang="en-US" b="1" dirty="0" smtClean="0">
                <a:solidFill>
                  <a:srgbClr val="17B240"/>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Programming Languages</a:t>
            </a:r>
            <a:r>
              <a:rPr lang="en-US" b="1" dirty="0" smtClean="0">
                <a:solidFill>
                  <a:srgbClr val="0070C0"/>
                </a:solidFill>
                <a:latin typeface="Courier New"/>
                <a:ea typeface="ＭＳ Ｐゴシック" pitchFamily="1" charset="-128"/>
                <a:cs typeface="Courier New"/>
              </a:rPr>
              <a:t>&lt;/a&gt;&lt;/li&gt;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"#OS"</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Operating Systems</a:t>
            </a:r>
            <a:r>
              <a:rPr lang="en-US" b="1" dirty="0" smtClean="0">
                <a:solidFill>
                  <a:srgbClr val="0070C0"/>
                </a:solidFill>
                <a:latin typeface="Courier New"/>
                <a:ea typeface="ＭＳ Ｐゴシック" pitchFamily="1" charset="-128"/>
                <a:cs typeface="Courier New"/>
              </a:rPr>
              <a:t>&lt;/a&gt;&lt;/li&gt;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"#Foreign"</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Foreign Languages</a:t>
            </a:r>
            <a:r>
              <a:rPr lang="en-US" b="1" dirty="0" smtClean="0">
                <a:solidFill>
                  <a:srgbClr val="0070C0"/>
                </a:solidFill>
                <a:latin typeface="Courier New"/>
                <a:ea typeface="ＭＳ Ｐゴシック" pitchFamily="1" charset="-128"/>
                <a:cs typeface="Courier New"/>
              </a:rPr>
              <a:t>&lt;/a&gt;&lt;/li&gt;</a:t>
            </a:r>
            <a:endParaRPr lang="en-US" b="1" dirty="0" smtClean="0">
              <a:solidFill>
                <a:srgbClr val="00000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&lt;h3 </a:t>
            </a:r>
            <a:r>
              <a:rPr lang="en-US" b="1" dirty="0" smtClean="0">
                <a:solidFill>
                  <a:srgbClr val="FF0000"/>
                </a:solidFill>
                <a:latin typeface="Courier New"/>
                <a:ea typeface="ＭＳ Ｐゴシック" pitchFamily="1" charset="-128"/>
                <a:cs typeface="Courier New"/>
              </a:rPr>
              <a:t>id</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Dev</a:t>
            </a:r>
            <a:r>
              <a:rPr lang="en-US" b="1" dirty="0" smtClean="0">
                <a:solidFill>
                  <a:srgbClr val="17B240"/>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&gt;</a:t>
            </a:r>
            <a:r>
              <a:rPr lang="en-US" b="1" dirty="0">
                <a:solidFill>
                  <a:srgbClr val="000000"/>
                </a:solidFill>
                <a:latin typeface="Courier New"/>
                <a:ea typeface="ＭＳ Ｐゴシック" pitchFamily="1" charset="-128"/>
                <a:cs typeface="Courier New"/>
              </a:rPr>
              <a:t>Programming Languages</a:t>
            </a:r>
            <a:r>
              <a:rPr lang="en-US" b="1" dirty="0">
                <a:solidFill>
                  <a:srgbClr val="0070C0"/>
                </a:solidFill>
                <a:latin typeface="Courier New"/>
                <a:ea typeface="ＭＳ Ｐゴシック" pitchFamily="1" charset="-128"/>
                <a:cs typeface="Courier New"/>
              </a:rPr>
              <a:t>&lt;/h3</a:t>
            </a:r>
            <a:r>
              <a:rPr lang="en-US" b="1" dirty="0" smtClean="0">
                <a:solidFill>
                  <a:srgbClr val="0070C0"/>
                </a:solidFill>
                <a:latin typeface="Courier New"/>
                <a:ea typeface="ＭＳ Ｐゴシック" pitchFamily="1" charset="-128"/>
                <a:cs typeface="Courier New"/>
              </a:rPr>
              <a:t>&gt;</a:t>
            </a:r>
          </a:p>
          <a:p>
            <a:pPr lvl="2"/>
            <a:r>
              <a:rPr lang="en-US" b="1" dirty="0" smtClean="0">
                <a:solidFill>
                  <a:srgbClr val="000000"/>
                </a:solidFill>
                <a:latin typeface="Courier New"/>
                <a:ea typeface="ＭＳ Ｐゴシック" pitchFamily="1" charset="-128"/>
                <a:cs typeface="Courier New"/>
              </a:rPr>
              <a: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 </a:t>
            </a:r>
            <a:r>
              <a:rPr lang="en-US" b="1" dirty="0">
                <a:solidFill>
                  <a:srgbClr val="FF0000"/>
                </a:solidFill>
                <a:latin typeface="Courier New"/>
                <a:ea typeface="ＭＳ Ｐゴシック" pitchFamily="1" charset="-128"/>
                <a:cs typeface="Courier New"/>
              </a:rPr>
              <a:t>id</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"OS"</a:t>
            </a:r>
            <a:r>
              <a:rPr lang="en-US" b="1" dirty="0" smtClean="0">
                <a:solidFill>
                  <a:srgbClr val="0070C0"/>
                </a:solidFill>
                <a:latin typeface="Courier New"/>
                <a:ea typeface="ＭＳ Ｐゴシック" pitchFamily="1" charset="-128"/>
                <a:cs typeface="Courier New"/>
              </a:rPr>
              <a:t>&gt;</a:t>
            </a:r>
            <a:r>
              <a:rPr lang="en-US" b="1" dirty="0">
                <a:solidFill>
                  <a:srgbClr val="000000"/>
                </a:solidFill>
                <a:latin typeface="Courier New"/>
                <a:ea typeface="ＭＳ Ｐゴシック" pitchFamily="1" charset="-128"/>
                <a:cs typeface="Courier New"/>
              </a:rPr>
              <a:t>Operating Systems</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/h3&gt;</a:t>
            </a:r>
          </a:p>
          <a:p>
            <a:pPr lvl="2"/>
            <a:r>
              <a:rPr lang="en-US" b="1" dirty="0" smtClean="0">
                <a:solidFill>
                  <a:srgbClr val="000000"/>
                </a:solidFill>
                <a:latin typeface="Courier New"/>
                <a:ea typeface="ＭＳ Ｐゴシック" pitchFamily="1" charset="-128"/>
                <a:cs typeface="Courier New"/>
              </a:rPr>
              <a: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&lt;h3 </a:t>
            </a:r>
            <a:r>
              <a:rPr lang="en-US" b="1" dirty="0" smtClean="0">
                <a:solidFill>
                  <a:srgbClr val="FF0000"/>
                </a:solidFill>
                <a:latin typeface="Courier New"/>
                <a:ea typeface="ＭＳ Ｐゴシック" pitchFamily="1" charset="-128"/>
                <a:cs typeface="Courier New"/>
              </a:rPr>
              <a:t>id</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"Foreign"</a:t>
            </a:r>
            <a:r>
              <a:rPr lang="en-US" b="1" dirty="0" smtClean="0">
                <a:solidFill>
                  <a:srgbClr val="0070C0"/>
                </a:solidFill>
                <a:latin typeface="Courier New"/>
                <a:ea typeface="ＭＳ Ｐゴシック" pitchFamily="1" charset="-128"/>
                <a:cs typeface="Courier New"/>
              </a:rPr>
              <a:t>&gt;</a:t>
            </a:r>
            <a:r>
              <a:rPr lang="en-US" b="1" dirty="0">
                <a:solidFill>
                  <a:srgbClr val="000000"/>
                </a:solidFill>
                <a:latin typeface="Courier New"/>
                <a:ea typeface="ＭＳ Ｐゴシック" pitchFamily="1" charset="-128"/>
                <a:cs typeface="Courier New"/>
              </a:rPr>
              <a:t>Foreign Languages</a:t>
            </a:r>
            <a:r>
              <a:rPr lang="en-US" b="1" dirty="0" smtClean="0">
                <a:solidFill>
                  <a:srgbClr val="0070C0"/>
                </a:solidFill>
                <a:latin typeface="Courier New"/>
                <a:ea typeface="ＭＳ Ｐゴシック" pitchFamily="1" charset="-128"/>
                <a:cs typeface="Courier New"/>
              </a:rPr>
              <a:t>&lt;/a&gt;&lt;/</a:t>
            </a:r>
            <a:r>
              <a:rPr lang="en-US" b="1" dirty="0">
                <a:solidFill>
                  <a:srgbClr val="0070C0"/>
                </a:solidFill>
                <a:latin typeface="Courier New"/>
                <a:ea typeface="ＭＳ Ｐゴシック" pitchFamily="1" charset="-128"/>
                <a:cs typeface="Courier New"/>
              </a:rPr>
              <a:t>h3&gt;</a:t>
            </a:r>
          </a:p>
          <a:p>
            <a:pPr lvl="2"/>
            <a:r>
              <a:rPr lang="en-US" b="1" dirty="0" smtClean="0">
                <a:solidFill>
                  <a:srgbClr val="000000"/>
                </a:solidFill>
                <a:latin typeface="Courier New"/>
                <a:ea typeface="ＭＳ Ｐゴシック" pitchFamily="1" charset="-128"/>
                <a:cs typeface="Courier New"/>
              </a:rPr>
              <a:t>.</a:t>
            </a:r>
            <a:r>
              <a:rPr lang="en-US" b="1" dirty="0">
                <a:solidFill>
                  <a:srgbClr val="000000"/>
                </a:solidFill>
                <a:latin typeface="Courier New"/>
                <a:ea typeface="ＭＳ Ｐゴシック" pitchFamily="1" charset="-128"/>
                <a:cs typeface="Courier New"/>
              </a:rPr>
              <a:t>.</a:t>
            </a:r>
            <a:r>
              <a:rPr lang="en-US" b="1" dirty="0" smtClean="0">
                <a:solidFill>
                  <a:srgbClr val="000000"/>
                </a:solidFill>
                <a:latin typeface="Courier New"/>
                <a:ea typeface="ＭＳ Ｐゴシック" pitchFamily="1" charset="-128"/>
                <a:cs typeface="Courier New"/>
              </a:rPr>
              <a:t>.</a:t>
            </a:r>
            <a:endParaRPr lang="en-US" b="1" dirty="0" smtClean="0">
              <a:solidFill>
                <a:srgbClr val="0070C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Links and </a:t>
            </a:r>
            <a:r>
              <a:rPr lang="fr-FR" sz="2400" b="1" dirty="0" err="1" smtClean="0">
                <a:latin typeface="Calibri (Heading)"/>
                <a:cs typeface="Calibri (Heading)"/>
              </a:rPr>
              <a:t>anchors</a:t>
            </a:r>
            <a:endParaRPr lang="fr-FR" sz="2400" b="1" dirty="0">
              <a:latin typeface="Calibri (Heading)"/>
              <a:cs typeface="Calibri (Heading)"/>
            </a:endParaRPr>
          </a:p>
        </p:txBody>
      </p:sp>
    </p:spTree>
    <p:extLst>
      <p:ext uri="{BB962C8B-B14F-4D97-AF65-F5344CB8AC3E}">
        <p14:creationId xmlns:p14="http://schemas.microsoft.com/office/powerpoint/2010/main" val="2064874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&lt;h3&gt;</a:t>
            </a:r>
            <a:r>
              <a:rPr lang="en-US" b="1" dirty="0" smtClean="0">
                <a:solidFill>
                  <a:srgbClr val="000000"/>
                </a:solidFill>
                <a:latin typeface="Courier New"/>
                <a:ea typeface="ＭＳ Ｐゴシック" pitchFamily="1" charset="-128"/>
                <a:cs typeface="Courier New"/>
              </a:rPr>
              <a:t>More about me?</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/h3</a:t>
            </a:r>
            <a:r>
              <a:rPr lang="en-US" b="1" dirty="0" smtClean="0">
                <a:solidFill>
                  <a:srgbClr val="0070C0"/>
                </a:solidFill>
                <a:latin typeface="Courier New"/>
                <a:ea typeface="ＭＳ Ｐゴシック" pitchFamily="1" charset="-128"/>
                <a:cs typeface="Courier New"/>
              </a:rPr>
              <a:t>&gt;</a:t>
            </a:r>
            <a:endParaRPr lang="en-US" b="1" dirty="0" smtClean="0">
              <a:solidFill>
                <a:srgbClr val="000000"/>
              </a:solidFill>
              <a:latin typeface="Courier New"/>
              <a:ea typeface="ＭＳ Ｐゴシック" pitchFamily="1" charset="-128"/>
              <a:cs typeface="Courier New"/>
            </a:endParaRP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&lt;p&gt;</a:t>
            </a:r>
          </a:p>
          <a:p>
            <a:pPr lvl="3"/>
            <a:r>
              <a:rPr lang="en-US" b="1" dirty="0" smtClean="0">
                <a:solidFill>
                  <a:srgbClr val="000000"/>
                </a:solidFill>
                <a:latin typeface="Courier New"/>
                <a:ea typeface="ＭＳ Ｐゴシック" pitchFamily="1" charset="-128"/>
                <a:cs typeface="Courier New"/>
              </a:rPr>
              <a:t>One solution:</a:t>
            </a:r>
          </a:p>
          <a:p>
            <a:pPr lvl="3"/>
            <a:r>
              <a:rPr lang="en-US" b="1" dirty="0" smtClean="0">
                <a:solidFill>
                  <a:srgbClr val="0070C0"/>
                </a:solidFill>
                <a:latin typeface="Courier New"/>
                <a:ea typeface="ＭＳ Ｐゴシック" pitchFamily="1" charset="-128"/>
                <a:cs typeface="Courier New"/>
              </a:rPr>
              <a:t>&lt;a </a:t>
            </a:r>
            <a:r>
              <a:rPr lang="en-US" b="1" dirty="0" err="1" smtClean="0">
                <a:solidFill>
                  <a:srgbClr val="FF0000"/>
                </a:solidFill>
                <a:latin typeface="Courier New"/>
                <a:ea typeface="ＭＳ Ｐゴシック" pitchFamily="1" charset="-128"/>
                <a:cs typeface="Courier New"/>
              </a:rPr>
              <a:t>href</a:t>
            </a:r>
            <a:r>
              <a:rPr lang="en-US" b="1" dirty="0" smtClean="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"http://</a:t>
            </a:r>
            <a:r>
              <a:rPr lang="en-US" b="1" dirty="0" err="1">
                <a:solidFill>
                  <a:srgbClr val="17B240"/>
                </a:solidFill>
                <a:latin typeface="Courier New"/>
                <a:ea typeface="ＭＳ Ｐゴシック" pitchFamily="1" charset="-128"/>
                <a:cs typeface="Courier New"/>
              </a:rPr>
              <a:t>www.google.fr</a:t>
            </a:r>
            <a:r>
              <a:rPr lang="en-US" b="1" dirty="0">
                <a:solidFill>
                  <a:srgbClr val="17B240"/>
                </a:solidFill>
                <a:latin typeface="Courier New"/>
                <a:ea typeface="ＭＳ Ｐゴシック" pitchFamily="1" charset="-128"/>
                <a:cs typeface="Courier New"/>
              </a:rPr>
              <a:t>/#q=%</a:t>
            </a:r>
            <a:r>
              <a:rPr lang="en-US" b="1" dirty="0" smtClean="0">
                <a:solidFill>
                  <a:srgbClr val="17B240"/>
                </a:solidFill>
                <a:latin typeface="Courier New"/>
                <a:ea typeface="ＭＳ Ｐゴシック" pitchFamily="1" charset="-128"/>
                <a:cs typeface="Courier New"/>
              </a:rPr>
              <a:t>22John+Doe%</a:t>
            </a:r>
            <a:r>
              <a:rPr lang="en-US" b="1" dirty="0">
                <a:solidFill>
                  <a:srgbClr val="17B240"/>
                </a:solidFill>
                <a:latin typeface="Courier New"/>
                <a:ea typeface="ＭＳ Ｐゴシック" pitchFamily="1" charset="-128"/>
                <a:cs typeface="Courier New"/>
              </a:rPr>
              <a:t>22"</a:t>
            </a:r>
            <a:r>
              <a:rPr lang="en-US" b="1" dirty="0" smtClean="0">
                <a:solidFill>
                  <a:srgbClr val="0070C0"/>
                </a:solidFill>
                <a:latin typeface="Courier New"/>
                <a:ea typeface="ＭＳ Ｐゴシック" pitchFamily="1" charset="-128"/>
                <a:cs typeface="Courier New"/>
              </a:rPr>
              <a:t>&gt;</a:t>
            </a:r>
          </a:p>
          <a:p>
            <a:pPr lvl="4"/>
            <a:r>
              <a:rPr lang="en-US" b="1" dirty="0" err="1" smtClean="0">
                <a:solidFill>
                  <a:srgbClr val="000000"/>
                </a:solidFill>
                <a:latin typeface="Courier New"/>
                <a:ea typeface="ＭＳ Ｐゴシック" pitchFamily="1" charset="-128"/>
                <a:cs typeface="Courier New"/>
              </a:rPr>
              <a:t>Googlize</a:t>
            </a:r>
            <a:r>
              <a:rPr lang="en-US" b="1" dirty="0" smtClean="0">
                <a:solidFill>
                  <a:srgbClr val="000000"/>
                </a:solidFill>
                <a:latin typeface="Courier New"/>
                <a:ea typeface="ＭＳ Ｐゴシック" pitchFamily="1" charset="-128"/>
                <a:cs typeface="Courier New"/>
              </a:rPr>
              <a:t> me!</a:t>
            </a:r>
          </a:p>
          <a:p>
            <a:pPr lvl="3"/>
            <a:r>
              <a:rPr lang="en-US" b="1" dirty="0" smtClean="0">
                <a:solidFill>
                  <a:srgbClr val="0070C0"/>
                </a:solidFill>
                <a:latin typeface="Courier New"/>
                <a:ea typeface="ＭＳ Ｐゴシック" pitchFamily="1" charset="-128"/>
                <a:cs typeface="Courier New"/>
              </a:rPr>
              <a:t>&lt;/a&gt;</a:t>
            </a:r>
          </a:p>
          <a:p>
            <a:pPr lvl="2"/>
            <a:r>
              <a:rPr lang="en-US" b="1" dirty="0" smtClean="0">
                <a:solidFill>
                  <a:srgbClr val="0070C0"/>
                </a:solidFill>
                <a:latin typeface="Courier New"/>
                <a:ea typeface="ＭＳ Ｐゴシック" pitchFamily="1" charset="-128"/>
                <a:cs typeface="Courier New"/>
              </a:rPr>
              <a:t>&lt;/p&gt;</a:t>
            </a:r>
          </a:p>
          <a:p>
            <a:pPr lvl="2"/>
            <a:endParaRPr lang="en-US" b="1" dirty="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r>
              <a:rPr lang="en-US" b="1" dirty="0">
                <a:solidFill>
                  <a:srgbClr val="000000"/>
                </a:solidFill>
                <a:latin typeface="Courier New"/>
                <a:ea typeface="ＭＳ Ｐゴシック" pitchFamily="1" charset="-128"/>
                <a:cs typeface="Courier New"/>
              </a:rPr>
              <a:t>.</a:t>
            </a:r>
            <a:r>
              <a:rPr lang="en-US" b="1" dirty="0" smtClean="0">
                <a:solidFill>
                  <a:srgbClr val="000000"/>
                </a:solidFill>
                <a:latin typeface="Courier New"/>
                <a:ea typeface="ＭＳ Ｐゴシック" pitchFamily="1" charset="-128"/>
                <a:cs typeface="Courier New"/>
              </a:rPr>
              <a:t>.</a:t>
            </a:r>
            <a:endParaRPr lang="en-US" b="1" dirty="0" smtClean="0">
              <a:solidFill>
                <a:srgbClr val="0070C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Links and </a:t>
            </a:r>
            <a:r>
              <a:rPr lang="fr-FR" sz="2400" b="1" dirty="0" err="1" smtClean="0">
                <a:latin typeface="Calibri (Heading)"/>
                <a:cs typeface="Calibri (Heading)"/>
              </a:rPr>
              <a:t>anchors</a:t>
            </a:r>
            <a:endParaRPr lang="fr-FR" sz="2400" b="1" dirty="0">
              <a:latin typeface="Calibri (Heading)"/>
              <a:cs typeface="Calibri (Heading)"/>
            </a:endParaRPr>
          </a:p>
        </p:txBody>
      </p:sp>
    </p:spTree>
    <p:extLst>
      <p:ext uri="{BB962C8B-B14F-4D97-AF65-F5344CB8AC3E}">
        <p14:creationId xmlns:p14="http://schemas.microsoft.com/office/powerpoint/2010/main" val="1124949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6: Links and </a:t>
            </a:r>
            <a:r>
              <a:rPr lang="fr-FR" dirty="0" err="1" smtClean="0">
                <a:ea typeface="ＭＳ Ｐゴシック" pitchFamily="34" charset="-128"/>
              </a:rPr>
              <a:t>anchors</a:t>
            </a:r>
            <a:endParaRPr lang="fr-FR" dirty="0" smtClean="0">
              <a:ea typeface="ＭＳ Ｐゴシック" pitchFamily="34" charset="-128"/>
            </a:endParaRPr>
          </a:p>
        </p:txBody>
      </p:sp>
      <p:sp>
        <p:nvSpPr>
          <p:cNvPr id="9"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11" name="Picture 10"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 y="121268"/>
            <a:ext cx="648000" cy="648000"/>
          </a:xfrm>
          <a:prstGeom prst="rect">
            <a:avLst/>
          </a:prstGeom>
        </p:spPr>
      </p:pic>
      <p:pic>
        <p:nvPicPr>
          <p:cNvPr id="2" name="Picture 1" descr="Capture d’écran 2014-10-02 à 4.18.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140" y="980280"/>
            <a:ext cx="5069720" cy="4109468"/>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11529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cs typeface="Courier New"/>
            </a:endParaRPr>
          </a:p>
          <a:p>
            <a:r>
              <a:rPr lang="en-US" dirty="0" smtClean="0">
                <a:cs typeface="Courier New"/>
              </a:rPr>
              <a:t>Used to display a picture, </a:t>
            </a:r>
            <a:r>
              <a:rPr lang="en-US" i="1" dirty="0" smtClean="0">
                <a:cs typeface="Courier New"/>
              </a:rPr>
              <a:t>empty </a:t>
            </a:r>
            <a:r>
              <a:rPr lang="en-US" dirty="0" smtClean="0">
                <a:cs typeface="Courier New"/>
              </a:rPr>
              <a:t>tag</a:t>
            </a:r>
          </a:p>
          <a:p>
            <a:endParaRPr lang="en-US" dirty="0" smtClean="0">
              <a:cs typeface="Courier New"/>
            </a:endParaRPr>
          </a:p>
          <a:p>
            <a:r>
              <a:rPr lang="en-US" dirty="0" smtClean="0">
                <a:cs typeface="Courier New"/>
              </a:rPr>
              <a:t>Two attributes required:</a:t>
            </a:r>
          </a:p>
          <a:p>
            <a:pPr lvl="1"/>
            <a:r>
              <a:rPr lang="en-US" dirty="0" err="1" smtClean="0">
                <a:cs typeface="Courier New"/>
              </a:rPr>
              <a:t>src</a:t>
            </a:r>
            <a:r>
              <a:rPr lang="en-US" dirty="0" smtClean="0">
                <a:cs typeface="Courier New"/>
              </a:rPr>
              <a:t>="</a:t>
            </a:r>
            <a:r>
              <a:rPr lang="en-US" dirty="0" err="1" smtClean="0">
                <a:cs typeface="Courier New"/>
              </a:rPr>
              <a:t>url</a:t>
            </a:r>
            <a:r>
              <a:rPr lang="en-US" dirty="0" smtClean="0">
                <a:cs typeface="Courier New"/>
              </a:rPr>
              <a:t>"</a:t>
            </a:r>
          </a:p>
          <a:p>
            <a:pPr lvl="1"/>
            <a:r>
              <a:rPr lang="en-US" dirty="0" smtClean="0">
                <a:cs typeface="Courier New"/>
              </a:rPr>
              <a:t>alt="alternative text"</a:t>
            </a:r>
          </a:p>
          <a:p>
            <a:pPr>
              <a:spcBef>
                <a:spcPts val="1824"/>
              </a:spcBef>
            </a:pPr>
            <a:r>
              <a:rPr lang="en-US" dirty="0" smtClean="0">
                <a:cs typeface="Courier New"/>
              </a:rPr>
              <a:t>Title: tool tip</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7: </a:t>
            </a:r>
            <a:r>
              <a:rPr lang="fr-FR" dirty="0" err="1" smtClean="0">
                <a:ea typeface="ＭＳ Ｐゴシック" pitchFamily="34" charset="-128"/>
              </a:rPr>
              <a:t>Pictures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24382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Example:</a:t>
            </a:r>
          </a:p>
          <a:p>
            <a:endParaRPr lang="en-US" dirty="0" smtClean="0">
              <a:cs typeface="Courier New"/>
            </a:endParaRPr>
          </a:p>
          <a:p>
            <a:pPr marL="0" indent="0">
              <a:buNone/>
            </a:pPr>
            <a:endParaRPr lang="en-US" dirty="0" smtClean="0">
              <a:cs typeface="Courier New"/>
            </a:endParaRPr>
          </a:p>
          <a:p>
            <a:endParaRPr lang="en-US" dirty="0" smtClean="0">
              <a:cs typeface="Courier New"/>
            </a:endParaRPr>
          </a:p>
          <a:p>
            <a:r>
              <a:rPr lang="en-US" dirty="0" smtClean="0">
                <a:cs typeface="Courier New"/>
              </a:rPr>
              <a:t>Rules about attributes:</a:t>
            </a:r>
          </a:p>
          <a:p>
            <a:pPr lvl="1"/>
            <a:r>
              <a:rPr lang="en-US" dirty="0" smtClean="0">
                <a:cs typeface="Courier New"/>
              </a:rPr>
              <a:t>Must be written in the start tag</a:t>
            </a:r>
          </a:p>
          <a:p>
            <a:pPr lvl="1"/>
            <a:r>
              <a:rPr lang="en-US" dirty="0" smtClean="0">
                <a:cs typeface="Courier New"/>
              </a:rPr>
              <a:t>Attribute names in lowercase</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7: </a:t>
            </a:r>
            <a:r>
              <a:rPr lang="fr-FR" dirty="0" err="1" smtClean="0">
                <a:ea typeface="ＭＳ Ｐゴシック" pitchFamily="34" charset="-128"/>
              </a:rPr>
              <a:t>Pictures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07504" y="1993404"/>
            <a:ext cx="8857109"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img</a:t>
            </a:r>
            <a:r>
              <a:rPr lang="en-US" b="1" dirty="0" smtClean="0">
                <a:solidFill>
                  <a:srgbClr val="0070C0"/>
                </a:solidFill>
                <a:latin typeface="Courier New"/>
                <a:ea typeface="ＭＳ Ｐゴシック" pitchFamily="1" charset="-128"/>
                <a:cs typeface="Courier New"/>
              </a:rPr>
              <a:t> </a:t>
            </a:r>
            <a:r>
              <a:rPr lang="en-US" b="1" dirty="0" err="1" smtClean="0">
                <a:solidFill>
                  <a:srgbClr val="FF0000"/>
                </a:solidFill>
                <a:latin typeface="Courier New"/>
                <a:ea typeface="ＭＳ Ｐゴシック" pitchFamily="1" charset="-128"/>
                <a:cs typeface="Courier New"/>
              </a:rPr>
              <a:t>src</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picture.jpg</a:t>
            </a:r>
            <a:r>
              <a:rPr lang="en-US" b="1" dirty="0" smtClean="0">
                <a:solidFill>
                  <a:srgbClr val="17B240"/>
                </a:solidFill>
                <a:latin typeface="Courier New"/>
                <a:ea typeface="ＭＳ Ｐゴシック" pitchFamily="1" charset="-128"/>
                <a:cs typeface="Courier New"/>
              </a:rPr>
              <a:t>" </a:t>
            </a:r>
            <a:r>
              <a:rPr lang="en-US" b="1" dirty="0" smtClean="0">
                <a:solidFill>
                  <a:srgbClr val="FF0000"/>
                </a:solidFill>
                <a:latin typeface="Courier New"/>
                <a:ea typeface="ＭＳ Ｐゴシック" pitchFamily="1" charset="-128"/>
                <a:cs typeface="Courier New"/>
              </a:rPr>
              <a:t>alt</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 picture" </a:t>
            </a:r>
            <a:r>
              <a:rPr lang="en-US" b="1" dirty="0" smtClean="0">
                <a:solidFill>
                  <a:srgbClr val="FF0000"/>
                </a:solidFill>
                <a:latin typeface="Courier New"/>
                <a:ea typeface="ＭＳ Ｐゴシック" pitchFamily="1" charset="-128"/>
                <a:cs typeface="Courier New"/>
              </a:rPr>
              <a:t>title</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"My picture" </a:t>
            </a:r>
            <a:r>
              <a:rPr lang="en-US" b="1" dirty="0" smtClean="0">
                <a:solidFill>
                  <a:srgbClr val="0070C0"/>
                </a:solidFill>
                <a:latin typeface="Courier New"/>
                <a:ea typeface="ＭＳ Ｐゴシック" pitchFamily="1" charset="-128"/>
                <a:cs typeface="Courier New"/>
              </a:rPr>
              <a:t>/&gt;</a:t>
            </a:r>
            <a:endParaRPr lang="en-US" b="1" dirty="0" smtClean="0">
              <a:solidFill>
                <a:srgbClr val="00000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4932769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0000"/>
                </a:solidFill>
                <a:latin typeface="Courier New"/>
                <a:ea typeface="ＭＳ Ｐゴシック" pitchFamily="1" charset="-128"/>
                <a:cs typeface="Courier New"/>
              </a:rPr>
              <a:t>... </a:t>
            </a:r>
          </a:p>
          <a:p>
            <a:pPr lvl="2"/>
            <a:endParaRPr lang="en-US" b="1" dirty="0" smtClean="0">
              <a:solidFill>
                <a:srgbClr val="00000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&lt;h1&gt;</a:t>
            </a:r>
            <a:r>
              <a:rPr lang="en-US" b="1" dirty="0" smtClean="0">
                <a:solidFill>
                  <a:schemeClr val="tx1"/>
                </a:solidFill>
                <a:latin typeface="Courier New"/>
                <a:ea typeface="ＭＳ Ｐゴシック" pitchFamily="1" charset="-128"/>
                <a:cs typeface="Courier New"/>
              </a:rPr>
              <a:t>John Doe</a:t>
            </a:r>
            <a:r>
              <a:rPr lang="en-US" b="1" dirty="0" smtClean="0">
                <a:solidFill>
                  <a:srgbClr val="0070C0"/>
                </a:solidFill>
                <a:latin typeface="Courier New"/>
                <a:ea typeface="ＭＳ Ｐゴシック" pitchFamily="1" charset="-128"/>
                <a:cs typeface="Courier New"/>
              </a:rPr>
              <a:t>&lt;/h1&gt;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img</a:t>
            </a:r>
            <a:r>
              <a:rPr lang="en-US" b="1" dirty="0">
                <a:solidFill>
                  <a:srgbClr val="0070C0"/>
                </a:solidFill>
                <a:latin typeface="Courier New"/>
                <a:ea typeface="ＭＳ Ｐゴシック" pitchFamily="1" charset="-128"/>
                <a:cs typeface="Courier New"/>
              </a:rPr>
              <a:t> </a:t>
            </a:r>
            <a:r>
              <a:rPr lang="en-US" b="1" dirty="0" err="1">
                <a:solidFill>
                  <a:srgbClr val="FF0000"/>
                </a:solidFill>
                <a:latin typeface="Courier New"/>
                <a:ea typeface="ＭＳ Ｐゴシック" pitchFamily="1" charset="-128"/>
                <a:cs typeface="Courier New"/>
              </a:rPr>
              <a:t>src</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image.png</a:t>
            </a:r>
            <a:r>
              <a:rPr lang="en-US" b="1" dirty="0" smtClean="0">
                <a:solidFill>
                  <a:srgbClr val="17B240"/>
                </a:solidFill>
                <a:latin typeface="Courier New"/>
                <a:ea typeface="ＭＳ Ｐゴシック" pitchFamily="1" charset="-128"/>
                <a:cs typeface="Courier New"/>
              </a:rPr>
              <a:t>" </a:t>
            </a:r>
            <a:r>
              <a:rPr lang="en-US" b="1" dirty="0">
                <a:solidFill>
                  <a:srgbClr val="FF0000"/>
                </a:solidFill>
                <a:latin typeface="Courier New"/>
                <a:ea typeface="ＭＳ Ｐゴシック" pitchFamily="1" charset="-128"/>
                <a:cs typeface="Courier New"/>
              </a:rPr>
              <a:t>alt</a:t>
            </a:r>
            <a:r>
              <a:rPr lang="en-US" b="1" dirty="0">
                <a:solidFill>
                  <a:srgbClr val="000000"/>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"A picture" </a:t>
            </a:r>
            <a:r>
              <a:rPr lang="en-US" b="1" dirty="0">
                <a:solidFill>
                  <a:srgbClr val="FF0000"/>
                </a:solidFill>
                <a:latin typeface="Courier New"/>
                <a:ea typeface="ＭＳ Ｐゴシック" pitchFamily="1" charset="-128"/>
                <a:cs typeface="Courier New"/>
              </a:rPr>
              <a:t>title</a:t>
            </a:r>
            <a:r>
              <a:rPr lang="en-US" b="1" dirty="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"My picture" </a:t>
            </a:r>
            <a:r>
              <a:rPr lang="en-US" b="1" dirty="0">
                <a:solidFill>
                  <a:srgbClr val="0070C0"/>
                </a:solidFill>
                <a:latin typeface="Courier New"/>
                <a:ea typeface="ＭＳ Ｐゴシック" pitchFamily="1" charset="-128"/>
                <a:cs typeface="Courier New"/>
              </a:rPr>
              <a:t>/&gt;</a:t>
            </a:r>
            <a:endParaRPr lang="en-US" b="1" dirty="0">
              <a:solidFill>
                <a:srgbClr val="000000"/>
              </a:solidFill>
              <a:latin typeface="Courier New"/>
              <a:ea typeface="ＭＳ Ｐゴシック" pitchFamily="1" charset="-128"/>
              <a:cs typeface="Courier New"/>
            </a:endParaRPr>
          </a:p>
          <a:p>
            <a:pPr lvl="2"/>
            <a:endParaRPr lang="en-US" b="1" dirty="0">
              <a:solidFill>
                <a:srgbClr val="0070C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a:t>
            </a:r>
            <a:r>
              <a:rPr lang="en-US" b="1" dirty="0" err="1" smtClean="0">
                <a:solidFill>
                  <a:srgbClr val="17B240"/>
                </a:solidFill>
                <a:latin typeface="Courier New"/>
                <a:ea typeface="ＭＳ Ｐゴシック" pitchFamily="1" charset="-128"/>
                <a:cs typeface="Courier New"/>
              </a:rPr>
              <a:t>Dev</a:t>
            </a:r>
            <a:r>
              <a:rPr lang="en-US" b="1" dirty="0" smtClean="0">
                <a:solidFill>
                  <a:srgbClr val="17B240"/>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Programming Languages</a:t>
            </a:r>
            <a:r>
              <a:rPr lang="en-US" b="1" dirty="0" smtClean="0">
                <a:solidFill>
                  <a:srgbClr val="0070C0"/>
                </a:solidFill>
                <a:latin typeface="Courier New"/>
                <a:ea typeface="ＭＳ Ｐゴシック" pitchFamily="1" charset="-128"/>
                <a:cs typeface="Courier New"/>
              </a:rPr>
              <a:t>&lt;/a&gt;&lt;/li&gt;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"#OS"</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Operating Systems</a:t>
            </a:r>
            <a:r>
              <a:rPr lang="en-US" b="1" dirty="0" smtClean="0">
                <a:solidFill>
                  <a:srgbClr val="0070C0"/>
                </a:solidFill>
                <a:latin typeface="Courier New"/>
                <a:ea typeface="ＭＳ Ｐゴシック" pitchFamily="1" charset="-128"/>
                <a:cs typeface="Courier New"/>
              </a:rPr>
              <a:t>&lt;/a&gt;&lt;/li&gt;</a:t>
            </a:r>
          </a:p>
          <a:p>
            <a:pPr lvl="3"/>
            <a:r>
              <a:rPr lang="en-US" b="1" dirty="0" smtClean="0">
                <a:solidFill>
                  <a:srgbClr val="0070C0"/>
                </a:solidFill>
                <a:latin typeface="Courier New"/>
                <a:ea typeface="ＭＳ Ｐゴシック" pitchFamily="1" charset="-128"/>
                <a:cs typeface="Courier New"/>
              </a:rPr>
              <a:t>&lt;li&gt;</a:t>
            </a:r>
            <a:r>
              <a:rPr lang="en-US" b="1" dirty="0">
                <a:solidFill>
                  <a:srgbClr val="0070C0"/>
                </a:solidFill>
                <a:latin typeface="Courier New"/>
                <a:ea typeface="ＭＳ Ｐゴシック" pitchFamily="1" charset="-128"/>
                <a:cs typeface="Courier New"/>
              </a:rPr>
              <a:t>&lt;a </a:t>
            </a:r>
            <a:r>
              <a:rPr lang="en-US" b="1" dirty="0" err="1">
                <a:solidFill>
                  <a:srgbClr val="FF0000"/>
                </a:solidFill>
                <a:latin typeface="Courier New"/>
                <a:ea typeface="ＭＳ Ｐゴシック" pitchFamily="1" charset="-128"/>
                <a:cs typeface="Courier New"/>
              </a:rPr>
              <a:t>href</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"#Foreign"</a:t>
            </a:r>
            <a:r>
              <a:rPr lang="en-US" b="1" dirty="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Foreign Languages</a:t>
            </a:r>
            <a:r>
              <a:rPr lang="en-US" b="1" dirty="0" smtClean="0">
                <a:solidFill>
                  <a:srgbClr val="0070C0"/>
                </a:solidFill>
                <a:latin typeface="Courier New"/>
                <a:ea typeface="ＭＳ Ｐゴシック" pitchFamily="1" charset="-128"/>
                <a:cs typeface="Courier New"/>
              </a:rPr>
              <a:t>&lt;/a&gt;&lt;/li&gt;</a:t>
            </a:r>
            <a:endParaRPr lang="en-US" b="1" dirty="0" smtClean="0">
              <a:solidFill>
                <a:srgbClr val="00000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ol</a:t>
            </a:r>
            <a:r>
              <a:rPr lang="en-US" b="1" dirty="0" smtClean="0">
                <a:solidFill>
                  <a:srgbClr val="0070C0"/>
                </a:solidFill>
                <a:latin typeface="Courier New"/>
                <a:ea typeface="ＭＳ Ｐゴシック" pitchFamily="1" charset="-128"/>
                <a:cs typeface="Courier New"/>
              </a:rPr>
              <a:t>&gt;</a:t>
            </a: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err="1" smtClean="0">
                <a:latin typeface="Calibri (Heading)"/>
                <a:cs typeface="Calibri (Heading)"/>
              </a:rPr>
              <a:t>Pictures</a:t>
            </a:r>
            <a:endParaRPr lang="fr-FR" sz="2400" b="1" dirty="0">
              <a:latin typeface="Calibri (Heading)"/>
              <a:cs typeface="Calibri (Heading)"/>
            </a:endParaRPr>
          </a:p>
        </p:txBody>
      </p:sp>
    </p:spTree>
    <p:extLst>
      <p:ext uri="{BB962C8B-B14F-4D97-AF65-F5344CB8AC3E}">
        <p14:creationId xmlns:p14="http://schemas.microsoft.com/office/powerpoint/2010/main" val="2581589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7: </a:t>
            </a:r>
            <a:r>
              <a:rPr lang="fr-FR" dirty="0" err="1" smtClean="0">
                <a:ea typeface="ＭＳ Ｐゴシック" pitchFamily="34" charset="-128"/>
              </a:rPr>
              <a:t>Pictures</a:t>
            </a:r>
            <a:endParaRPr lang="fr-FR" dirty="0" smtClean="0">
              <a:ea typeface="ＭＳ Ｐゴシック" pitchFamily="34" charset="-128"/>
            </a:endParaRPr>
          </a:p>
        </p:txBody>
      </p:sp>
      <p:sp>
        <p:nvSpPr>
          <p:cNvPr id="9"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11" name="Picture 10"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 y="121268"/>
            <a:ext cx="648000" cy="648000"/>
          </a:xfrm>
          <a:prstGeom prst="rect">
            <a:avLst/>
          </a:prstGeom>
        </p:spPr>
      </p:pic>
      <p:pic>
        <p:nvPicPr>
          <p:cNvPr id="3" name="Picture 2" descr="Capture d’écran 2014-10-02 à 4.22.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057300"/>
            <a:ext cx="5029200" cy="39370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32497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&lt;table&gt;...&lt;/table&gt;</a:t>
            </a:r>
          </a:p>
          <a:p>
            <a:r>
              <a:rPr lang="en-US" dirty="0" smtClean="0">
                <a:cs typeface="Courier New"/>
              </a:rPr>
              <a:t>Divided into rows (</a:t>
            </a:r>
            <a:r>
              <a:rPr lang="en-US" u="sng" dirty="0" smtClean="0">
                <a:cs typeface="Courier New"/>
              </a:rPr>
              <a:t>T</a:t>
            </a:r>
            <a:r>
              <a:rPr lang="en-US" dirty="0" smtClean="0">
                <a:cs typeface="Courier New"/>
              </a:rPr>
              <a:t>able </a:t>
            </a:r>
            <a:r>
              <a:rPr lang="en-US" u="sng" dirty="0" smtClean="0">
                <a:cs typeface="Courier New"/>
              </a:rPr>
              <a:t>R</a:t>
            </a:r>
            <a:r>
              <a:rPr lang="en-US" dirty="0" smtClean="0">
                <a:cs typeface="Courier New"/>
              </a:rPr>
              <a:t>ows): </a:t>
            </a:r>
            <a:r>
              <a:rPr lang="en-US" dirty="0" smtClean="0">
                <a:latin typeface="Courier New"/>
                <a:cs typeface="Courier New"/>
              </a:rPr>
              <a:t>&lt;</a:t>
            </a:r>
            <a:r>
              <a:rPr lang="en-US" dirty="0" err="1" smtClean="0">
                <a:latin typeface="Courier New"/>
                <a:cs typeface="Courier New"/>
              </a:rPr>
              <a:t>tr</a:t>
            </a:r>
            <a:r>
              <a:rPr lang="en-US" dirty="0" smtClean="0">
                <a:latin typeface="Courier New"/>
                <a:cs typeface="Courier New"/>
              </a:rPr>
              <a:t>&gt;...&lt;/</a:t>
            </a:r>
            <a:r>
              <a:rPr lang="en-US" dirty="0" err="1" smtClean="0">
                <a:latin typeface="Courier New"/>
                <a:cs typeface="Courier New"/>
              </a:rPr>
              <a:t>tr</a:t>
            </a:r>
            <a:r>
              <a:rPr lang="en-US" dirty="0" smtClean="0">
                <a:latin typeface="Courier New"/>
                <a:cs typeface="Courier New"/>
              </a:rPr>
              <a:t>&gt;</a:t>
            </a:r>
          </a:p>
          <a:p>
            <a:endParaRPr lang="en-US" dirty="0" smtClean="0">
              <a:cs typeface="Courier New"/>
            </a:endParaRPr>
          </a:p>
          <a:p>
            <a:r>
              <a:rPr lang="en-US" dirty="0" smtClean="0">
                <a:cs typeface="Courier New"/>
              </a:rPr>
              <a:t>Each row may contains:</a:t>
            </a:r>
          </a:p>
          <a:p>
            <a:pPr lvl="1"/>
            <a:r>
              <a:rPr lang="en-US" dirty="0" smtClean="0">
                <a:cs typeface="Courier New"/>
              </a:rPr>
              <a:t>Headers (</a:t>
            </a:r>
            <a:r>
              <a:rPr lang="en-US" u="sng" dirty="0" smtClean="0">
                <a:cs typeface="Courier New"/>
              </a:rPr>
              <a:t>T</a:t>
            </a:r>
            <a:r>
              <a:rPr lang="en-US" dirty="0" smtClean="0">
                <a:cs typeface="Courier New"/>
              </a:rPr>
              <a:t>able </a:t>
            </a:r>
            <a:r>
              <a:rPr lang="en-US" u="sng" dirty="0" smtClean="0">
                <a:cs typeface="Courier New"/>
              </a:rPr>
              <a:t>H</a:t>
            </a:r>
            <a:r>
              <a:rPr lang="en-US" dirty="0" smtClean="0">
                <a:cs typeface="Courier New"/>
              </a:rPr>
              <a:t>eader): </a:t>
            </a:r>
            <a:r>
              <a:rPr lang="en-US" dirty="0" smtClean="0">
                <a:latin typeface="Courier New"/>
                <a:cs typeface="Courier New"/>
              </a:rPr>
              <a:t>&lt;</a:t>
            </a:r>
            <a:r>
              <a:rPr lang="en-US" dirty="0" err="1" smtClean="0">
                <a:latin typeface="Courier New"/>
                <a:cs typeface="Courier New"/>
              </a:rPr>
              <a:t>th</a:t>
            </a:r>
            <a:r>
              <a:rPr lang="en-US" dirty="0" smtClean="0">
                <a:latin typeface="Courier New"/>
                <a:cs typeface="Courier New"/>
              </a:rPr>
              <a:t>&gt;...&lt;/</a:t>
            </a:r>
            <a:r>
              <a:rPr lang="en-US" dirty="0" err="1" smtClean="0">
                <a:latin typeface="Courier New"/>
                <a:cs typeface="Courier New"/>
              </a:rPr>
              <a:t>th</a:t>
            </a:r>
            <a:r>
              <a:rPr lang="en-US" dirty="0" smtClean="0">
                <a:latin typeface="Courier New"/>
                <a:cs typeface="Courier New"/>
              </a:rPr>
              <a:t>&gt;</a:t>
            </a:r>
          </a:p>
          <a:p>
            <a:pPr lvl="1"/>
            <a:r>
              <a:rPr lang="en-US" dirty="0" err="1" smtClean="0">
                <a:cs typeface="Courier New"/>
              </a:rPr>
              <a:t>Datas</a:t>
            </a:r>
            <a:r>
              <a:rPr lang="en-US" dirty="0" smtClean="0">
                <a:cs typeface="Courier New"/>
              </a:rPr>
              <a:t> (</a:t>
            </a:r>
            <a:r>
              <a:rPr lang="en-US" u="sng" dirty="0">
                <a:cs typeface="Courier New"/>
              </a:rPr>
              <a:t>T</a:t>
            </a:r>
            <a:r>
              <a:rPr lang="en-US" dirty="0">
                <a:cs typeface="Courier New"/>
              </a:rPr>
              <a:t>able </a:t>
            </a:r>
            <a:r>
              <a:rPr lang="en-US" u="sng" dirty="0">
                <a:cs typeface="Courier New"/>
              </a:rPr>
              <a:t>D</a:t>
            </a:r>
            <a:r>
              <a:rPr lang="en-US" dirty="0" smtClean="0">
                <a:cs typeface="Courier New"/>
              </a:rPr>
              <a:t>ata)</a:t>
            </a:r>
            <a:r>
              <a:rPr lang="en-US" dirty="0">
                <a:cs typeface="Courier New"/>
              </a:rPr>
              <a:t>: </a:t>
            </a:r>
            <a:r>
              <a:rPr lang="en-US" dirty="0">
                <a:latin typeface="Courier New"/>
                <a:cs typeface="Courier New"/>
              </a:rPr>
              <a:t>&lt;</a:t>
            </a:r>
            <a:r>
              <a:rPr lang="en-US" dirty="0" smtClean="0">
                <a:latin typeface="Courier New"/>
                <a:cs typeface="Courier New"/>
              </a:rPr>
              <a:t>td&gt;</a:t>
            </a:r>
            <a:r>
              <a:rPr lang="en-US" dirty="0">
                <a:latin typeface="Courier New"/>
                <a:cs typeface="Courier New"/>
              </a:rPr>
              <a:t>...&lt;/</a:t>
            </a:r>
            <a:r>
              <a:rPr lang="en-US" dirty="0" smtClean="0">
                <a:latin typeface="Courier New"/>
                <a:cs typeface="Courier New"/>
              </a:rPr>
              <a:t>td&gt;</a:t>
            </a:r>
            <a:endParaRPr lang="en-US" dirty="0">
              <a:latin typeface="Courier New"/>
              <a:cs typeface="Courier New"/>
            </a:endParaRPr>
          </a:p>
          <a:p>
            <a:pPr lvl="1"/>
            <a:endParaRPr lang="en-US" dirty="0" smtClean="0">
              <a:latin typeface="Courier New"/>
              <a:cs typeface="Courier New"/>
            </a:endParaRPr>
          </a:p>
          <a:p>
            <a:r>
              <a:rPr lang="en-US" dirty="0" smtClean="0">
                <a:cs typeface="Courier New"/>
              </a:rPr>
              <a:t>Tags </a:t>
            </a:r>
            <a:r>
              <a:rPr lang="en-US" b="1" dirty="0" smtClean="0">
                <a:cs typeface="Courier New"/>
              </a:rPr>
              <a:t>td</a:t>
            </a:r>
            <a:r>
              <a:rPr lang="en-US" dirty="0" smtClean="0">
                <a:cs typeface="Courier New"/>
              </a:rPr>
              <a:t> and </a:t>
            </a:r>
            <a:r>
              <a:rPr lang="en-US" b="1" dirty="0" err="1" smtClean="0">
                <a:cs typeface="Courier New"/>
              </a:rPr>
              <a:t>th</a:t>
            </a:r>
            <a:r>
              <a:rPr lang="en-US" dirty="0" smtClean="0">
                <a:cs typeface="Courier New"/>
              </a:rPr>
              <a:t> makes cells!</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8: Tables</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48587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 is a markup language</a:t>
            </a:r>
            <a:r>
              <a:rPr lang="en-US" dirty="0"/>
              <a:t> for structuring and presenting content for the </a:t>
            </a:r>
            <a:r>
              <a:rPr lang="en-US" i="1" dirty="0"/>
              <a:t>World Wide </a:t>
            </a:r>
            <a:r>
              <a:rPr lang="en-US" i="1" dirty="0" smtClean="0"/>
              <a:t>Web</a:t>
            </a:r>
          </a:p>
          <a:p>
            <a:pPr lvl="1"/>
            <a:r>
              <a:rPr lang="en-US" dirty="0" smtClean="0"/>
              <a:t>But not only!</a:t>
            </a:r>
            <a:endParaRPr lang="en-US" dirty="0"/>
          </a:p>
          <a:p>
            <a:endParaRPr lang="en-US" dirty="0" smtClean="0"/>
          </a:p>
          <a:p>
            <a:r>
              <a:rPr lang="en-US" i="1" dirty="0" smtClean="0"/>
              <a:t>Almost</a:t>
            </a:r>
            <a:r>
              <a:rPr lang="en-US" dirty="0" smtClean="0"/>
              <a:t> all website you visit use HTML</a:t>
            </a:r>
            <a:endParaRPr lang="en-US" dirty="0"/>
          </a:p>
          <a:p>
            <a:r>
              <a:rPr lang="en-US" dirty="0" smtClean="0"/>
              <a:t>Some mobile and desktop apps use HTML</a:t>
            </a:r>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HTML is everywhere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81769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Courier New"/>
                <a:cs typeface="Courier New"/>
              </a:rPr>
              <a:t>&lt;table&gt;...&lt;/table&gt;</a:t>
            </a:r>
          </a:p>
          <a:p>
            <a:endParaRPr lang="en-US" dirty="0" smtClean="0">
              <a:cs typeface="Courier New"/>
            </a:endParaRPr>
          </a:p>
          <a:p>
            <a:r>
              <a:rPr lang="en-US" dirty="0" smtClean="0">
                <a:cs typeface="Courier New"/>
              </a:rPr>
              <a:t>Usages:</a:t>
            </a:r>
          </a:p>
          <a:p>
            <a:pPr lvl="1"/>
            <a:r>
              <a:rPr lang="en-US" dirty="0" smtClean="0">
                <a:cs typeface="Courier New"/>
              </a:rPr>
              <a:t>Classification of data</a:t>
            </a:r>
          </a:p>
          <a:p>
            <a:pPr lvl="1"/>
            <a:r>
              <a:rPr lang="en-US" dirty="0" smtClean="0">
                <a:cs typeface="Courier New"/>
              </a:rPr>
              <a:t>Display in tabular format</a:t>
            </a:r>
          </a:p>
          <a:p>
            <a:pPr lvl="1"/>
            <a:endParaRPr lang="en-US" dirty="0">
              <a:cs typeface="Courier New"/>
            </a:endParaRPr>
          </a:p>
          <a:p>
            <a:r>
              <a:rPr lang="en-US" dirty="0" smtClean="0">
                <a:cs typeface="Courier New"/>
              </a:rPr>
              <a:t>Bad usage:</a:t>
            </a:r>
          </a:p>
          <a:p>
            <a:pPr lvl="1"/>
            <a:r>
              <a:rPr lang="en-US" dirty="0" smtClean="0">
                <a:cs typeface="Courier New"/>
              </a:rPr>
              <a:t>Layout!</a:t>
            </a: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8: Tables</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648095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ea typeface="ＭＳ Ｐゴシック" pitchFamily="1" charset="-128"/>
                <a:cs typeface="Courier New"/>
              </a:rPr>
              <a:t>&lt;</a:t>
            </a:r>
            <a:r>
              <a:rPr lang="en-US" b="1" dirty="0" smtClean="0">
                <a:solidFill>
                  <a:srgbClr val="0070C0"/>
                </a:solidFill>
                <a:latin typeface="Courier New"/>
                <a:ea typeface="ＭＳ Ｐゴシック" pitchFamily="1" charset="-128"/>
                <a:cs typeface="Courier New"/>
              </a:rPr>
              <a:t>table </a:t>
            </a:r>
            <a:r>
              <a:rPr lang="en-US" b="1" dirty="0" smtClean="0">
                <a:solidFill>
                  <a:srgbClr val="FF0000"/>
                </a:solidFill>
                <a:latin typeface="Courier New"/>
                <a:ea typeface="ＭＳ Ｐゴシック" pitchFamily="1" charset="-128"/>
                <a:cs typeface="Courier New"/>
              </a:rPr>
              <a:t>border</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"1"</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r>
              <a:rPr lang="en-US" b="1" dirty="0">
                <a:latin typeface="Courier New"/>
                <a:cs typeface="Courier New"/>
              </a:rPr>
              <a:t>Line 1, Header 1</a:t>
            </a:r>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r>
              <a:rPr lang="en-US" b="1" dirty="0">
                <a:latin typeface="Courier New"/>
                <a:cs typeface="Courier New"/>
              </a:rPr>
              <a:t>Line 1, Header 2</a:t>
            </a:r>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Line 2, Cell 1</a:t>
            </a:r>
            <a:r>
              <a:rPr lang="en-US" b="1" dirty="0">
                <a:solidFill>
                  <a:srgbClr val="0070C0"/>
                </a:solidFill>
                <a:latin typeface="Courier New"/>
                <a:ea typeface="ＭＳ Ｐゴシック" pitchFamily="1" charset="-128"/>
                <a:cs typeface="Courier New"/>
              </a:rPr>
              <a:t>&lt;/td&gt;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Line 2, Cell 2</a:t>
            </a:r>
            <a:r>
              <a:rPr lang="en-US" b="1" dirty="0">
                <a:solidFill>
                  <a:srgbClr val="0070C0"/>
                </a:solidFill>
                <a:latin typeface="Courier New"/>
                <a:ea typeface="ＭＳ Ｐゴシック" pitchFamily="1" charset="-128"/>
                <a:cs typeface="Courier New"/>
              </a:rPr>
              <a:t>&lt;/td&gt;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Line 3, Cell 1</a:t>
            </a:r>
            <a:r>
              <a:rPr lang="en-US" b="1" dirty="0">
                <a:solidFill>
                  <a:srgbClr val="0070C0"/>
                </a:solidFill>
                <a:latin typeface="Courier New"/>
                <a:ea typeface="ＭＳ Ｐゴシック" pitchFamily="1" charset="-128"/>
                <a:cs typeface="Courier New"/>
              </a:rPr>
              <a:t>&lt;/td&gt;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Line 3, Cell 2</a:t>
            </a:r>
            <a:r>
              <a:rPr lang="en-US" b="1" dirty="0">
                <a:solidFill>
                  <a:srgbClr val="0070C0"/>
                </a:solidFill>
                <a:latin typeface="Courier New"/>
                <a:ea typeface="ＭＳ Ｐゴシック" pitchFamily="1" charset="-128"/>
                <a:cs typeface="Courier New"/>
              </a:rPr>
              <a:t>&lt;/td&gt;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2"/>
            <a:r>
              <a:rPr lang="en-US" b="1" dirty="0">
                <a:solidFill>
                  <a:srgbClr val="0070C0"/>
                </a:solidFill>
                <a:latin typeface="Courier New"/>
                <a:ea typeface="ＭＳ Ｐゴシック" pitchFamily="1" charset="-128"/>
                <a:cs typeface="Courier New"/>
              </a:rPr>
              <a:t>&lt;/table</a:t>
            </a:r>
            <a:r>
              <a:rPr lang="en-US" b="1" dirty="0" smtClean="0">
                <a:solidFill>
                  <a:srgbClr val="0070C0"/>
                </a:solidFill>
                <a:latin typeface="Courier New"/>
                <a:ea typeface="ＭＳ Ｐゴシック" pitchFamily="1" charset="-128"/>
                <a:cs typeface="Courier New"/>
              </a:rPr>
              <a:t>&gt;</a:t>
            </a:r>
          </a:p>
          <a:p>
            <a:pPr lvl="2"/>
            <a:endParaRPr lang="en-US" b="1" dirty="0">
              <a:solidFill>
                <a:srgbClr val="0070C0"/>
              </a:solidFill>
              <a:latin typeface="Courier New"/>
              <a:ea typeface="ＭＳ Ｐゴシック" pitchFamily="1" charset="-128"/>
              <a:cs typeface="Courier New"/>
            </a:endParaRPr>
          </a:p>
          <a:p>
            <a:pPr lvl="2"/>
            <a:endParaRPr lang="en-US" b="1" dirty="0" smtClean="0">
              <a:solidFill>
                <a:srgbClr val="0070C0"/>
              </a:solidFill>
              <a:latin typeface="Courier New"/>
              <a:ea typeface="ＭＳ Ｐゴシック" pitchFamily="1" charset="-128"/>
              <a:cs typeface="Courier New"/>
            </a:endParaRPr>
          </a:p>
          <a:p>
            <a:pPr lvl="2"/>
            <a:endParaRPr lang="en-US" b="1" dirty="0">
              <a:solidFill>
                <a:srgbClr val="0070C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Tables - </a:t>
            </a:r>
            <a:r>
              <a:rPr lang="fr-FR" sz="2400" b="1" dirty="0" err="1" smtClean="0">
                <a:latin typeface="Calibri (Heading)"/>
                <a:cs typeface="Calibri (Heading)"/>
              </a:rPr>
              <a:t>Example</a:t>
            </a:r>
            <a:endParaRPr lang="fr-FR" sz="2400" b="1" dirty="0">
              <a:latin typeface="Calibri (Heading)"/>
              <a:cs typeface="Calibri (Heading)"/>
            </a:endParaRPr>
          </a:p>
        </p:txBody>
      </p:sp>
      <p:pic>
        <p:nvPicPr>
          <p:cNvPr id="6" name="Picture 5" descr="Screen shot 2010-12-28 at 5.33.32 PM.png"/>
          <p:cNvPicPr>
            <a:picLocks noChangeAspect="1"/>
          </p:cNvPicPr>
          <p:nvPr/>
        </p:nvPicPr>
        <p:blipFill>
          <a:blip r:embed="rId3"/>
          <a:stretch>
            <a:fillRect/>
          </a:stretch>
        </p:blipFill>
        <p:spPr>
          <a:xfrm>
            <a:off x="5292080" y="3865612"/>
            <a:ext cx="3175000" cy="1079500"/>
          </a:xfrm>
          <a:prstGeom prst="rect">
            <a:avLst/>
          </a:prstGeom>
        </p:spPr>
      </p:pic>
    </p:spTree>
    <p:extLst>
      <p:ext uri="{BB962C8B-B14F-4D97-AF65-F5344CB8AC3E}">
        <p14:creationId xmlns:p14="http://schemas.microsoft.com/office/powerpoint/2010/main" val="4800193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Merging cells</a:t>
            </a:r>
            <a:endParaRPr lang="en-US" dirty="0">
              <a:cs typeface="Courier New"/>
            </a:endParaRPr>
          </a:p>
          <a:p>
            <a:endParaRPr lang="en-US" dirty="0" smtClean="0">
              <a:cs typeface="Courier New"/>
            </a:endParaRPr>
          </a:p>
          <a:p>
            <a:r>
              <a:rPr lang="en-US" dirty="0" smtClean="0">
                <a:cs typeface="Courier New"/>
              </a:rPr>
              <a:t>Two attributes:</a:t>
            </a:r>
          </a:p>
          <a:p>
            <a:pPr lvl="1"/>
            <a:r>
              <a:rPr lang="en-US" dirty="0" err="1" smtClean="0">
                <a:cs typeface="Courier New"/>
              </a:rPr>
              <a:t>colspan</a:t>
            </a:r>
            <a:r>
              <a:rPr lang="en-US" dirty="0" smtClean="0">
                <a:cs typeface="Courier New"/>
              </a:rPr>
              <a:t>: width in number of cells</a:t>
            </a:r>
          </a:p>
          <a:p>
            <a:pPr lvl="1"/>
            <a:r>
              <a:rPr lang="en-US" dirty="0" err="1" smtClean="0">
                <a:cs typeface="Courier New"/>
              </a:rPr>
              <a:t>rowspan</a:t>
            </a:r>
            <a:r>
              <a:rPr lang="en-US" dirty="0" smtClean="0">
                <a:cs typeface="Courier New"/>
              </a:rPr>
              <a:t>: height in number of cells</a:t>
            </a:r>
          </a:p>
          <a:p>
            <a:endParaRPr lang="en-US" dirty="0">
              <a:cs typeface="Courier New"/>
            </a:endParaRPr>
          </a:p>
          <a:p>
            <a:r>
              <a:rPr lang="en-US" dirty="0" smtClean="0">
                <a:cs typeface="Courier New"/>
              </a:rPr>
              <a:t>Of course you can use both </a:t>
            </a:r>
            <a:r>
              <a:rPr lang="en-US" dirty="0" err="1" smtClean="0">
                <a:cs typeface="Courier New"/>
              </a:rPr>
              <a:t>colspan</a:t>
            </a:r>
            <a:r>
              <a:rPr lang="en-US" dirty="0" smtClean="0">
                <a:cs typeface="Courier New"/>
              </a:rPr>
              <a:t> and </a:t>
            </a:r>
            <a:r>
              <a:rPr lang="en-US" dirty="0" err="1" smtClean="0">
                <a:cs typeface="Courier New"/>
              </a:rPr>
              <a:t>rowspan</a:t>
            </a:r>
            <a:r>
              <a:rPr lang="en-US" dirty="0" smtClean="0">
                <a:cs typeface="Courier New"/>
              </a:rPr>
              <a:t> on the same cell</a:t>
            </a:r>
            <a:endParaRPr lang="en-US" dirty="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8: Tables</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9809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70C0"/>
                </a:solidFill>
                <a:latin typeface="Courier New"/>
                <a:ea typeface="ＭＳ Ｐゴシック" pitchFamily="1" charset="-128"/>
                <a:cs typeface="Courier New"/>
              </a:rPr>
              <a:t>&lt;table </a:t>
            </a:r>
            <a:r>
              <a:rPr lang="en-US" b="1" dirty="0">
                <a:solidFill>
                  <a:srgbClr val="FF0000"/>
                </a:solidFill>
                <a:latin typeface="Courier New"/>
                <a:ea typeface="ＭＳ Ｐゴシック" pitchFamily="1" charset="-128"/>
                <a:cs typeface="Courier New"/>
              </a:rPr>
              <a:t>border</a:t>
            </a:r>
            <a:r>
              <a:rPr lang="en-US" b="1" dirty="0">
                <a:solidFill>
                  <a:schemeClr val="tx1"/>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"1"</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 </a:t>
            </a:r>
            <a:r>
              <a:rPr lang="en-US" b="1" dirty="0" err="1">
                <a:solidFill>
                  <a:srgbClr val="FF0000"/>
                </a:solidFill>
                <a:latin typeface="Courier New"/>
                <a:ea typeface="ＭＳ Ｐゴシック" pitchFamily="1" charset="-128"/>
                <a:cs typeface="Courier New"/>
              </a:rPr>
              <a:t>colspan</a:t>
            </a:r>
            <a:r>
              <a:rPr lang="en-US" b="1" dirty="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"2"</a:t>
            </a:r>
            <a:r>
              <a:rPr lang="en-US" b="1" dirty="0">
                <a:solidFill>
                  <a:srgbClr val="0070C0"/>
                </a:solidFill>
                <a:latin typeface="Courier New"/>
                <a:ea typeface="ＭＳ Ｐゴシック" pitchFamily="1" charset="-128"/>
                <a:cs typeface="Courier New"/>
              </a:rPr>
              <a:t>&gt;</a:t>
            </a:r>
            <a:r>
              <a:rPr lang="en-US" b="1" dirty="0">
                <a:latin typeface="Courier New"/>
                <a:cs typeface="Courier New"/>
              </a:rPr>
              <a:t>Header</a:t>
            </a:r>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1</a:t>
            </a:r>
            <a:r>
              <a:rPr lang="en-US" b="1" dirty="0">
                <a:solidFill>
                  <a:srgbClr val="0070C0"/>
                </a:solidFill>
                <a:latin typeface="Courier New"/>
                <a:ea typeface="ＭＳ Ｐゴシック" pitchFamily="1" charset="-128"/>
                <a:cs typeface="Courier New"/>
              </a:rPr>
              <a:t>&lt;/td&gt;</a:t>
            </a:r>
          </a:p>
          <a:p>
            <a:pPr lvl="4"/>
            <a:r>
              <a:rPr lang="en-US" b="1" dirty="0">
                <a:solidFill>
                  <a:srgbClr val="0070C0"/>
                </a:solidFill>
                <a:latin typeface="Courier New"/>
                <a:ea typeface="ＭＳ Ｐゴシック" pitchFamily="1" charset="-128"/>
                <a:cs typeface="Courier New"/>
              </a:rPr>
              <a:t>&lt;td </a:t>
            </a:r>
            <a:r>
              <a:rPr lang="en-US" b="1" dirty="0" err="1">
                <a:solidFill>
                  <a:srgbClr val="FF0000"/>
                </a:solidFill>
                <a:latin typeface="Courier New"/>
                <a:ea typeface="ＭＳ Ｐゴシック" pitchFamily="1" charset="-128"/>
                <a:cs typeface="Courier New"/>
              </a:rPr>
              <a:t>rowspan</a:t>
            </a:r>
            <a:r>
              <a:rPr lang="en-US" b="1" dirty="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2"</a:t>
            </a:r>
            <a:r>
              <a:rPr lang="en-US" b="1" dirty="0" smtClean="0">
                <a:solidFill>
                  <a:srgbClr val="0070C0"/>
                </a:solidFill>
                <a:latin typeface="Courier New"/>
                <a:ea typeface="ＭＳ Ｐゴシック" pitchFamily="1" charset="-128"/>
                <a:cs typeface="Courier New"/>
              </a:rPr>
              <a:t>&gt;</a:t>
            </a:r>
            <a:r>
              <a:rPr lang="en-US" b="1" dirty="0" smtClean="0">
                <a:solidFill>
                  <a:schemeClr val="tx1"/>
                </a:solidFill>
                <a:latin typeface="Courier New"/>
                <a:ea typeface="ＭＳ Ｐゴシック" pitchFamily="1" charset="-128"/>
                <a:cs typeface="Courier New"/>
              </a:rPr>
              <a:t>Merging</a:t>
            </a:r>
            <a:r>
              <a:rPr lang="en-US" b="1" dirty="0" smtClean="0">
                <a:latin typeface="Courier New"/>
                <a:cs typeface="Courier New"/>
              </a:rPr>
              <a:t> </a:t>
            </a:r>
            <a:r>
              <a:rPr lang="en-US" b="1" dirty="0">
                <a:latin typeface="Courier New"/>
                <a:cs typeface="Courier New"/>
              </a:rPr>
              <a:t>two lines</a:t>
            </a:r>
            <a:r>
              <a:rPr lang="en-US" b="1" dirty="0">
                <a:solidFill>
                  <a:srgbClr val="0070C0"/>
                </a:solidFill>
                <a:latin typeface="Courier New"/>
                <a:ea typeface="ＭＳ Ｐゴシック" pitchFamily="1" charset="-128"/>
                <a:cs typeface="Courier New"/>
              </a:rPr>
              <a:t>&lt;/td&gt;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&lt;td&gt;</a:t>
            </a:r>
            <a:r>
              <a:rPr lang="en-US" b="1" dirty="0">
                <a:latin typeface="Courier New"/>
                <a:cs typeface="Courier New"/>
              </a:rPr>
              <a:t>2</a:t>
            </a:r>
            <a:r>
              <a:rPr lang="en-US" b="1" dirty="0">
                <a:solidFill>
                  <a:srgbClr val="0070C0"/>
                </a:solidFill>
                <a:latin typeface="Courier New"/>
                <a:ea typeface="ＭＳ Ｐゴシック" pitchFamily="1" charset="-128"/>
                <a:cs typeface="Courier New"/>
              </a:rPr>
              <a:t>&lt;/td&gt;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&lt;td </a:t>
            </a:r>
            <a:r>
              <a:rPr lang="en-US" b="1" dirty="0" err="1">
                <a:solidFill>
                  <a:srgbClr val="FF0000"/>
                </a:solidFill>
                <a:latin typeface="Courier New"/>
                <a:ea typeface="ＭＳ Ｐゴシック" pitchFamily="1" charset="-128"/>
                <a:cs typeface="Courier New"/>
              </a:rPr>
              <a:t>colspan</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"2"</a:t>
            </a:r>
            <a:r>
              <a:rPr lang="en-US" b="1" dirty="0" smtClean="0">
                <a:solidFill>
                  <a:srgbClr val="0070C0"/>
                </a:solidFill>
                <a:latin typeface="Courier New"/>
                <a:ea typeface="ＭＳ Ｐゴシック" pitchFamily="1" charset="-128"/>
                <a:cs typeface="Courier New"/>
              </a:rPr>
              <a:t>&gt;</a:t>
            </a:r>
          </a:p>
          <a:p>
            <a:pPr lvl="5"/>
            <a:r>
              <a:rPr lang="en-US" b="1" dirty="0" err="1" smtClean="0">
                <a:latin typeface="Courier New"/>
                <a:cs typeface="Courier New"/>
              </a:rPr>
              <a:t>Fusionning</a:t>
            </a:r>
            <a:r>
              <a:rPr lang="en-US" b="1" dirty="0" smtClean="0">
                <a:latin typeface="Courier New"/>
                <a:cs typeface="Courier New"/>
              </a:rPr>
              <a:t> </a:t>
            </a:r>
            <a:r>
              <a:rPr lang="en-US" b="1" dirty="0">
                <a:latin typeface="Courier New"/>
                <a:cs typeface="Courier New"/>
              </a:rPr>
              <a:t>two </a:t>
            </a:r>
            <a:r>
              <a:rPr lang="en-US" b="1" dirty="0" smtClean="0">
                <a:latin typeface="Courier New"/>
                <a:cs typeface="Courier New"/>
              </a:rPr>
              <a:t>cells</a:t>
            </a:r>
          </a:p>
          <a:p>
            <a:pPr lvl="4"/>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/td&gt;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2"/>
            <a:r>
              <a:rPr lang="en-US" b="1" dirty="0">
                <a:solidFill>
                  <a:srgbClr val="0070C0"/>
                </a:solidFill>
                <a:latin typeface="Courier New"/>
                <a:ea typeface="ＭＳ Ｐゴシック" pitchFamily="1" charset="-128"/>
                <a:cs typeface="Courier New"/>
              </a:rPr>
              <a:t>&lt;/table</a:t>
            </a:r>
            <a:r>
              <a:rPr lang="en-US" b="1" dirty="0" smtClean="0">
                <a:solidFill>
                  <a:srgbClr val="0070C0"/>
                </a:solidFill>
                <a:latin typeface="Courier New"/>
                <a:ea typeface="ＭＳ Ｐゴシック" pitchFamily="1" charset="-128"/>
                <a:cs typeface="Courier New"/>
              </a:rPr>
              <a:t>&gt;</a:t>
            </a:r>
          </a:p>
          <a:p>
            <a:pPr lvl="2"/>
            <a:endParaRPr lang="en-US" b="1" dirty="0">
              <a:solidFill>
                <a:srgbClr val="0070C0"/>
              </a:solidFill>
              <a:latin typeface="Courier New"/>
              <a:ea typeface="ＭＳ Ｐゴシック" pitchFamily="1" charset="-128"/>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Tables – </a:t>
            </a:r>
            <a:r>
              <a:rPr lang="fr-FR" sz="2400" b="1" dirty="0" err="1" smtClean="0">
                <a:latin typeface="Calibri (Heading)"/>
                <a:cs typeface="Calibri (Heading)"/>
              </a:rPr>
              <a:t>Merge</a:t>
            </a:r>
            <a:r>
              <a:rPr lang="fr-FR" sz="2400" b="1" dirty="0" smtClean="0">
                <a:latin typeface="Calibri (Heading)"/>
                <a:cs typeface="Calibri (Heading)"/>
              </a:rPr>
              <a:t> </a:t>
            </a:r>
            <a:r>
              <a:rPr lang="fr-FR" sz="2400" b="1" dirty="0" err="1" smtClean="0">
                <a:latin typeface="Calibri (Heading)"/>
                <a:cs typeface="Calibri (Heading)"/>
              </a:rPr>
              <a:t>example</a:t>
            </a:r>
            <a:endParaRPr lang="fr-FR" sz="2400" b="1" dirty="0">
              <a:latin typeface="Calibri (Heading)"/>
              <a:cs typeface="Calibri (Heading)"/>
            </a:endParaRPr>
          </a:p>
        </p:txBody>
      </p:sp>
      <p:pic>
        <p:nvPicPr>
          <p:cNvPr id="9" name="Picture 8" descr="Screen shot 2010-12-28 at 5.36.09 PM.png"/>
          <p:cNvPicPr>
            <a:picLocks noChangeAspect="1"/>
          </p:cNvPicPr>
          <p:nvPr/>
        </p:nvPicPr>
        <p:blipFill>
          <a:blip r:embed="rId2"/>
          <a:stretch>
            <a:fillRect/>
          </a:stretch>
        </p:blipFill>
        <p:spPr>
          <a:xfrm>
            <a:off x="6444208" y="3433564"/>
            <a:ext cx="1866900" cy="1384300"/>
          </a:xfrm>
          <a:prstGeom prst="rect">
            <a:avLst/>
          </a:prstGeom>
        </p:spPr>
      </p:pic>
    </p:spTree>
    <p:extLst>
      <p:ext uri="{BB962C8B-B14F-4D97-AF65-F5344CB8AC3E}">
        <p14:creationId xmlns:p14="http://schemas.microsoft.com/office/powerpoint/2010/main" val="28992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0000"/>
                </a:solidFill>
                <a:latin typeface="Courier New"/>
                <a:ea typeface="ＭＳ Ｐゴシック" pitchFamily="1" charset="-128"/>
                <a:cs typeface="Courier New"/>
              </a:rPr>
              <a:t>... </a:t>
            </a:r>
          </a:p>
          <a:p>
            <a:pPr lvl="2"/>
            <a:endParaRPr lang="en-US" b="1" dirty="0" smtClean="0">
              <a:solidFill>
                <a:srgbClr val="00000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&lt;h3&gt;&lt;a </a:t>
            </a:r>
            <a:r>
              <a:rPr lang="en-US" b="1" dirty="0" smtClean="0">
                <a:solidFill>
                  <a:srgbClr val="FF0000"/>
                </a:solidFill>
                <a:latin typeface="Courier New"/>
                <a:ea typeface="ＭＳ Ｐゴシック" pitchFamily="1" charset="-128"/>
                <a:cs typeface="Courier New"/>
              </a:rPr>
              <a:t>name</a:t>
            </a:r>
            <a:r>
              <a:rPr lang="en-US" b="1" dirty="0" smtClean="0">
                <a:solidFill>
                  <a:srgbClr val="00000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"Foreign"</a:t>
            </a:r>
            <a:r>
              <a:rPr lang="en-US" b="1" dirty="0" smtClean="0">
                <a:solidFill>
                  <a:srgbClr val="0070C0"/>
                </a:solidFill>
                <a:latin typeface="Courier New"/>
                <a:ea typeface="ＭＳ Ｐゴシック" pitchFamily="1" charset="-128"/>
                <a:cs typeface="Courier New"/>
              </a:rPr>
              <a:t>&gt;</a:t>
            </a:r>
            <a:r>
              <a:rPr lang="en-US" b="1" dirty="0" smtClean="0">
                <a:solidFill>
                  <a:schemeClr val="tx1"/>
                </a:solidFill>
                <a:latin typeface="Courier New"/>
                <a:ea typeface="ＭＳ Ｐゴシック" pitchFamily="1" charset="-128"/>
                <a:cs typeface="Courier New"/>
              </a:rPr>
              <a:t>Foreign Languages</a:t>
            </a:r>
            <a:r>
              <a:rPr lang="en-US" b="1" dirty="0" smtClean="0">
                <a:solidFill>
                  <a:srgbClr val="0070C0"/>
                </a:solidFill>
                <a:latin typeface="Courier New"/>
                <a:ea typeface="ＭＳ Ｐゴシック" pitchFamily="1" charset="-128"/>
                <a:cs typeface="Courier New"/>
              </a:rPr>
              <a:t>&lt;/a&gt;&lt;/h3&gt;</a:t>
            </a:r>
          </a:p>
          <a:p>
            <a:pPr lvl="2"/>
            <a:endParaRPr lang="en-US" b="1" dirty="0" smtClean="0">
              <a:solidFill>
                <a:srgbClr val="0070C0"/>
              </a:solidFill>
              <a:latin typeface="Courier New"/>
              <a:ea typeface="ＭＳ Ｐゴシック" pitchFamily="1" charset="-128"/>
              <a:cs typeface="Courier New"/>
            </a:endParaRPr>
          </a:p>
          <a:p>
            <a:pPr lvl="2"/>
            <a:r>
              <a:rPr lang="en-US" b="1" dirty="0">
                <a:solidFill>
                  <a:srgbClr val="0070C0"/>
                </a:solidFill>
                <a:latin typeface="Courier New"/>
                <a:ea typeface="ＭＳ Ｐゴシック" pitchFamily="1" charset="-128"/>
                <a:cs typeface="Courier New"/>
              </a:rPr>
              <a:t>&lt;table&gt;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 </a:t>
            </a:r>
            <a:r>
              <a:rPr lang="en-US" b="1" dirty="0" err="1">
                <a:solidFill>
                  <a:srgbClr val="FF0000"/>
                </a:solidFill>
                <a:latin typeface="Courier New"/>
                <a:ea typeface="ＭＳ Ｐゴシック" pitchFamily="1" charset="-128"/>
                <a:cs typeface="Courier New"/>
              </a:rPr>
              <a:t>colspan</a:t>
            </a:r>
            <a:r>
              <a:rPr lang="en-US" b="1" dirty="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"2</a:t>
            </a:r>
            <a:r>
              <a:rPr lang="en-US" b="1" dirty="0" smtClean="0">
                <a:solidFill>
                  <a:srgbClr val="17B240"/>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 </a:t>
            </a:r>
            <a:r>
              <a:rPr lang="en-US" b="1" dirty="0" err="1">
                <a:solidFill>
                  <a:srgbClr val="FF0000"/>
                </a:solidFill>
                <a:latin typeface="Courier New"/>
                <a:ea typeface="ＭＳ Ｐゴシック" pitchFamily="1" charset="-128"/>
                <a:cs typeface="Courier New"/>
              </a:rPr>
              <a:t>rowspan</a:t>
            </a:r>
            <a:r>
              <a:rPr lang="en-US" b="1" dirty="0">
                <a:solidFill>
                  <a:schemeClr val="tx1"/>
                </a:solidFill>
                <a:latin typeface="Courier New"/>
                <a:ea typeface="ＭＳ Ｐゴシック" pitchFamily="1" charset="-128"/>
                <a:cs typeface="Courier New"/>
              </a:rPr>
              <a:t>=</a:t>
            </a:r>
            <a:r>
              <a:rPr lang="en-US" b="1" dirty="0">
                <a:solidFill>
                  <a:srgbClr val="17B240"/>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2"</a:t>
            </a:r>
            <a:r>
              <a:rPr lang="en-US" b="1" dirty="0" smtClean="0">
                <a:solidFill>
                  <a:srgbClr val="0070C0"/>
                </a:solidFill>
                <a:latin typeface="Courier New"/>
                <a:ea typeface="ＭＳ Ｐゴシック" pitchFamily="1" charset="-128"/>
                <a:cs typeface="Courier New"/>
              </a:rPr>
              <a:t>&gt;&lt;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4"/>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 </a:t>
            </a:r>
            <a:r>
              <a:rPr lang="en-US" b="1" dirty="0" err="1">
                <a:solidFill>
                  <a:srgbClr val="FF0000"/>
                </a:solidFill>
                <a:latin typeface="Courier New"/>
                <a:ea typeface="ＭＳ Ｐゴシック" pitchFamily="1" charset="-128"/>
                <a:cs typeface="Courier New"/>
              </a:rPr>
              <a:t>colspan</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"5"</a:t>
            </a:r>
            <a:r>
              <a:rPr lang="en-US" b="1" dirty="0" smtClean="0">
                <a:solidFill>
                  <a:srgbClr val="0070C0"/>
                </a:solidFill>
                <a:latin typeface="Courier New"/>
                <a:ea typeface="ＭＳ Ｐゴシック" pitchFamily="1" charset="-128"/>
                <a:cs typeface="Courier New"/>
              </a:rPr>
              <a:t>&gt;</a:t>
            </a:r>
            <a:r>
              <a:rPr lang="en-US" b="1" dirty="0" smtClean="0">
                <a:solidFill>
                  <a:schemeClr val="tx1"/>
                </a:solidFill>
                <a:latin typeface="Courier New"/>
                <a:ea typeface="ＭＳ Ｐゴシック" pitchFamily="1" charset="-128"/>
                <a:cs typeface="Courier New"/>
              </a:rPr>
              <a:t>Level</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a:latin typeface="Courier New"/>
                <a:cs typeface="Courier New"/>
              </a:rPr>
              <a:t>1</a:t>
            </a:r>
            <a:r>
              <a:rPr lang="en-US" b="1" dirty="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2</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3</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4</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4"/>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5</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tr</a:t>
            </a:r>
            <a:r>
              <a:rPr lang="en-US" b="1" dirty="0" smtClean="0">
                <a:solidFill>
                  <a:srgbClr val="0070C0"/>
                </a:solidFill>
                <a:latin typeface="Courier New"/>
                <a:ea typeface="ＭＳ Ｐゴシック" pitchFamily="1" charset="-128"/>
                <a:cs typeface="Courier New"/>
              </a:rPr>
              <a:t>&gt;</a:t>
            </a:r>
          </a:p>
          <a:p>
            <a:pPr lvl="3"/>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Tables</a:t>
            </a:r>
            <a:endParaRPr lang="fr-FR" sz="2400" b="1" dirty="0">
              <a:latin typeface="Calibri (Heading)"/>
              <a:cs typeface="Calibri (Heading)"/>
            </a:endParaRPr>
          </a:p>
        </p:txBody>
      </p:sp>
    </p:spTree>
    <p:extLst>
      <p:ext uri="{BB962C8B-B14F-4D97-AF65-F5344CB8AC3E}">
        <p14:creationId xmlns:p14="http://schemas.microsoft.com/office/powerpoint/2010/main" val="4238583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rgbClr val="000000"/>
                </a:solidFill>
                <a:latin typeface="Courier New"/>
                <a:ea typeface="ＭＳ Ｐゴシック" pitchFamily="1" charset="-128"/>
                <a:cs typeface="Courier New"/>
              </a:rPr>
              <a:t>... </a:t>
            </a:r>
          </a:p>
          <a:p>
            <a:pPr lvl="2"/>
            <a:endParaRPr lang="en-US" b="1" dirty="0" smtClean="0">
              <a:solidFill>
                <a:srgbClr val="000000"/>
              </a:solidFill>
              <a:latin typeface="Courier New"/>
              <a:ea typeface="ＭＳ Ｐゴシック" pitchFamily="1" charset="-128"/>
              <a:cs typeface="Courier New"/>
            </a:endParaRPr>
          </a:p>
          <a:p>
            <a:pPr lvl="2"/>
            <a:r>
              <a:rPr lang="en-US" b="1" dirty="0" smtClean="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 </a:t>
            </a:r>
            <a:r>
              <a:rPr lang="en-US" b="1" dirty="0" err="1" smtClean="0">
                <a:solidFill>
                  <a:srgbClr val="FF0000"/>
                </a:solidFill>
                <a:latin typeface="Courier New"/>
                <a:ea typeface="ＭＳ Ｐゴシック" pitchFamily="1" charset="-128"/>
                <a:cs typeface="Courier New"/>
              </a:rPr>
              <a:t>rowspan</a:t>
            </a:r>
            <a:r>
              <a:rPr lang="en-US" b="1" dirty="0" smtClean="0">
                <a:solidFill>
                  <a:schemeClr val="tx1"/>
                </a:solidFill>
                <a:latin typeface="Courier New"/>
                <a:ea typeface="ＭＳ Ｐゴシック" pitchFamily="1" charset="-128"/>
                <a:cs typeface="Courier New"/>
              </a:rPr>
              <a:t>=</a:t>
            </a:r>
            <a:r>
              <a:rPr lang="en-US" b="1" dirty="0" smtClean="0">
                <a:solidFill>
                  <a:srgbClr val="17B240"/>
                </a:solidFill>
                <a:latin typeface="Courier New"/>
                <a:ea typeface="ＭＳ Ｐゴシック" pitchFamily="1" charset="-128"/>
                <a:cs typeface="Courier New"/>
              </a:rPr>
              <a:t>"3"</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English</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solidFill>
                  <a:schemeClr val="tx1"/>
                </a:solidFill>
                <a:latin typeface="Courier New"/>
                <a:ea typeface="ＭＳ Ｐゴシック" pitchFamily="1" charset="-128"/>
                <a:cs typeface="Courier New"/>
              </a:rPr>
              <a:t>Read</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3"/>
            <a:r>
              <a:rPr lang="en-US" b="1" dirty="0" smtClean="0">
                <a:solidFill>
                  <a:srgbClr val="0070C0"/>
                </a:solidFill>
                <a:latin typeface="Courier New"/>
                <a:ea typeface="ＭＳ Ｐゴシック" pitchFamily="1" charset="-128"/>
                <a:cs typeface="Courier New"/>
              </a:rPr>
              <a:t>&lt;td&gt;&lt;/td&gt;</a:t>
            </a:r>
            <a:r>
              <a:rPr lang="en-US" b="1" dirty="0">
                <a:solidFill>
                  <a:srgbClr val="0070C0"/>
                </a:solidFill>
                <a:latin typeface="Courier New"/>
                <a:ea typeface="ＭＳ Ｐゴシック" pitchFamily="1" charset="-128"/>
                <a:cs typeface="Courier New"/>
              </a:rPr>
              <a:t>&lt;td&gt;&lt;/td</a:t>
            </a:r>
            <a:r>
              <a:rPr lang="en-US" b="1" dirty="0" smtClean="0">
                <a:solidFill>
                  <a:srgbClr val="0070C0"/>
                </a:solidFill>
                <a:latin typeface="Courier New"/>
                <a:ea typeface="ＭＳ Ｐゴシック" pitchFamily="1" charset="-128"/>
                <a:cs typeface="Courier New"/>
              </a:rPr>
              <a:t>&gt;</a:t>
            </a:r>
            <a:r>
              <a:rPr lang="en-US" b="1" dirty="0">
                <a:solidFill>
                  <a:srgbClr val="0070C0"/>
                </a:solidFill>
                <a:latin typeface="Courier New"/>
                <a:ea typeface="ＭＳ Ｐゴシック" pitchFamily="1" charset="-128"/>
                <a:cs typeface="Courier New"/>
              </a:rPr>
              <a:t>&lt;td&gt;&lt;/td</a:t>
            </a:r>
            <a:r>
              <a:rPr lang="en-US" b="1" dirty="0" smtClean="0">
                <a:solidFill>
                  <a:srgbClr val="0070C0"/>
                </a:solidFill>
                <a:latin typeface="Courier New"/>
                <a:ea typeface="ＭＳ Ｐゴシック" pitchFamily="1" charset="-128"/>
                <a:cs typeface="Courier New"/>
              </a:rPr>
              <a:t>&gt;</a:t>
            </a:r>
            <a:r>
              <a:rPr lang="en-US" b="1" dirty="0">
                <a:solidFill>
                  <a:srgbClr val="0070C0"/>
                </a:solidFill>
                <a:latin typeface="Courier New"/>
                <a:ea typeface="ＭＳ Ｐゴシック" pitchFamily="1" charset="-128"/>
                <a:cs typeface="Courier New"/>
              </a:rPr>
              <a:t>&lt;td&gt;&lt;/td</a:t>
            </a:r>
            <a:r>
              <a:rPr lang="en-US" b="1" dirty="0" smtClean="0">
                <a:solidFill>
                  <a:srgbClr val="0070C0"/>
                </a:solidFill>
                <a:latin typeface="Courier New"/>
                <a:ea typeface="ＭＳ Ｐゴシック" pitchFamily="1" charset="-128"/>
                <a:cs typeface="Courier New"/>
              </a:rPr>
              <a:t>&gt;</a:t>
            </a:r>
            <a:r>
              <a:rPr lang="en-US" b="1" dirty="0">
                <a:solidFill>
                  <a:srgbClr val="0070C0"/>
                </a:solidFill>
                <a:latin typeface="Courier New"/>
                <a:ea typeface="ＭＳ Ｐゴシック" pitchFamily="1" charset="-128"/>
                <a:cs typeface="Courier New"/>
              </a:rPr>
              <a:t>&lt;td</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X</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/td</a:t>
            </a:r>
            <a:r>
              <a:rPr lang="en-US" b="1" dirty="0" smtClean="0">
                <a:solidFill>
                  <a:srgbClr val="0070C0"/>
                </a:solidFill>
                <a:latin typeface="Courier New"/>
                <a:ea typeface="ＭＳ Ｐゴシック" pitchFamily="1" charset="-128"/>
                <a:cs typeface="Courier New"/>
              </a:rPr>
              <a:t>&gt;</a:t>
            </a:r>
            <a:endParaRPr lang="en-US" b="1" dirty="0">
              <a:solidFill>
                <a:srgbClr val="0070C0"/>
              </a:solidFill>
              <a:latin typeface="Courier New"/>
              <a:ea typeface="ＭＳ Ｐゴシック" pitchFamily="1" charset="-128"/>
              <a:cs typeface="Courier New"/>
            </a:endParaRPr>
          </a:p>
          <a:p>
            <a:pPr lvl="2"/>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2"/>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Spoken</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smtClean="0">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&lt;td&gt;&lt;/td&gt;&lt;td&gt;&lt;/td&gt;&lt;td</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X</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/td&gt;&lt;td</a:t>
            </a:r>
            <a:r>
              <a:rPr lang="en-US" b="1" dirty="0" smtClean="0">
                <a:solidFill>
                  <a:srgbClr val="0070C0"/>
                </a:solidFill>
                <a:latin typeface="Courier New"/>
                <a:ea typeface="ＭＳ Ｐゴシック" pitchFamily="1" charset="-128"/>
                <a:cs typeface="Courier New"/>
              </a:rPr>
              <a:t>&gt;&lt;</a:t>
            </a:r>
            <a:r>
              <a:rPr lang="en-US" b="1" dirty="0">
                <a:solidFill>
                  <a:srgbClr val="0070C0"/>
                </a:solidFill>
                <a:latin typeface="Courier New"/>
                <a:ea typeface="ＭＳ Ｐゴシック" pitchFamily="1" charset="-128"/>
                <a:cs typeface="Courier New"/>
              </a:rPr>
              <a:t>/td&gt;&lt;td</a:t>
            </a:r>
            <a:r>
              <a:rPr lang="en-US" b="1" dirty="0" smtClean="0">
                <a:solidFill>
                  <a:srgbClr val="0070C0"/>
                </a:solidFill>
                <a:latin typeface="Courier New"/>
                <a:ea typeface="ＭＳ Ｐゴシック" pitchFamily="1" charset="-128"/>
                <a:cs typeface="Courier New"/>
              </a:rPr>
              <a:t>&gt;&lt;</a:t>
            </a:r>
            <a:r>
              <a:rPr lang="en-US" b="1" dirty="0">
                <a:solidFill>
                  <a:srgbClr val="0070C0"/>
                </a:solidFill>
                <a:latin typeface="Courier New"/>
                <a:ea typeface="ＭＳ Ｐゴシック" pitchFamily="1" charset="-128"/>
                <a:cs typeface="Courier New"/>
              </a:rPr>
              <a:t>/td&gt;</a:t>
            </a:r>
          </a:p>
          <a:p>
            <a:pPr lvl="2"/>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tr</a:t>
            </a:r>
            <a:r>
              <a:rPr lang="en-US" b="1" dirty="0" smtClean="0">
                <a:solidFill>
                  <a:srgbClr val="0070C0"/>
                </a:solidFill>
                <a:latin typeface="Courier New"/>
                <a:ea typeface="ＭＳ Ｐゴシック" pitchFamily="1" charset="-128"/>
                <a:cs typeface="Courier New"/>
              </a:rPr>
              <a:t>&gt;</a:t>
            </a:r>
          </a:p>
          <a:p>
            <a:pPr lvl="2"/>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th</a:t>
            </a:r>
            <a:r>
              <a:rPr lang="en-US" b="1" dirty="0" smtClean="0">
                <a:solidFill>
                  <a:srgbClr val="0070C0"/>
                </a:solidFill>
                <a:latin typeface="Courier New"/>
                <a:ea typeface="ＭＳ Ｐゴシック" pitchFamily="1" charset="-128"/>
                <a:cs typeface="Courier New"/>
              </a:rPr>
              <a:t>&gt;</a:t>
            </a:r>
            <a:r>
              <a:rPr lang="en-US" b="1" dirty="0" smtClean="0">
                <a:latin typeface="Courier New"/>
                <a:cs typeface="Courier New"/>
              </a:rPr>
              <a:t>Written</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a:t>
            </a:r>
            <a:r>
              <a:rPr lang="en-US" b="1" dirty="0" err="1">
                <a:solidFill>
                  <a:srgbClr val="0070C0"/>
                </a:solidFill>
                <a:latin typeface="Courier New"/>
                <a:ea typeface="ＭＳ Ｐゴシック" pitchFamily="1" charset="-128"/>
                <a:cs typeface="Courier New"/>
              </a:rPr>
              <a:t>th</a:t>
            </a:r>
            <a:r>
              <a:rPr lang="en-US" b="1" dirty="0">
                <a:solidFill>
                  <a:srgbClr val="0070C0"/>
                </a:solidFill>
                <a:latin typeface="Courier New"/>
                <a:ea typeface="ＭＳ Ｐゴシック" pitchFamily="1" charset="-128"/>
                <a:cs typeface="Courier New"/>
              </a:rPr>
              <a:t>&gt;</a:t>
            </a:r>
          </a:p>
          <a:p>
            <a:pPr lvl="3"/>
            <a:r>
              <a:rPr lang="en-US" b="1" dirty="0">
                <a:solidFill>
                  <a:srgbClr val="0070C0"/>
                </a:solidFill>
                <a:latin typeface="Courier New"/>
                <a:ea typeface="ＭＳ Ｐゴシック" pitchFamily="1" charset="-128"/>
                <a:cs typeface="Courier New"/>
              </a:rPr>
              <a:t>&lt;td&gt;&lt;/td&gt;&lt;td&gt;&lt;/td&gt;&lt;td</a:t>
            </a:r>
            <a:r>
              <a:rPr lang="en-US" b="1" dirty="0" smtClean="0">
                <a:solidFill>
                  <a:srgbClr val="0070C0"/>
                </a:solidFill>
                <a:latin typeface="Courier New"/>
                <a:ea typeface="ＭＳ Ｐゴシック" pitchFamily="1" charset="-128"/>
                <a:cs typeface="Courier New"/>
              </a:rPr>
              <a:t>&gt;&lt;</a:t>
            </a:r>
            <a:r>
              <a:rPr lang="en-US" b="1" dirty="0">
                <a:solidFill>
                  <a:srgbClr val="0070C0"/>
                </a:solidFill>
                <a:latin typeface="Courier New"/>
                <a:ea typeface="ＭＳ Ｐゴシック" pitchFamily="1" charset="-128"/>
                <a:cs typeface="Courier New"/>
              </a:rPr>
              <a:t>/td&gt;&lt;td</a:t>
            </a:r>
            <a:r>
              <a:rPr lang="en-US" b="1" dirty="0" smtClean="0">
                <a:solidFill>
                  <a:srgbClr val="0070C0"/>
                </a:solidFill>
                <a:latin typeface="Courier New"/>
                <a:ea typeface="ＭＳ Ｐゴシック" pitchFamily="1" charset="-128"/>
                <a:cs typeface="Courier New"/>
              </a:rPr>
              <a:t>&gt;</a:t>
            </a:r>
            <a:r>
              <a:rPr lang="en-US" b="1" dirty="0" smtClean="0">
                <a:solidFill>
                  <a:srgbClr val="000000"/>
                </a:solidFill>
                <a:latin typeface="Courier New"/>
                <a:ea typeface="ＭＳ Ｐゴシック" pitchFamily="1" charset="-128"/>
                <a:cs typeface="Courier New"/>
              </a:rPr>
              <a:t>X</a:t>
            </a:r>
            <a:r>
              <a:rPr lang="en-US" b="1" dirty="0" smtClean="0">
                <a:solidFill>
                  <a:srgbClr val="0070C0"/>
                </a:solidFill>
                <a:latin typeface="Courier New"/>
                <a:ea typeface="ＭＳ Ｐゴシック" pitchFamily="1" charset="-128"/>
                <a:cs typeface="Courier New"/>
              </a:rPr>
              <a:t>&lt;</a:t>
            </a:r>
            <a:r>
              <a:rPr lang="en-US" b="1" dirty="0">
                <a:solidFill>
                  <a:srgbClr val="0070C0"/>
                </a:solidFill>
                <a:latin typeface="Courier New"/>
                <a:ea typeface="ＭＳ Ｐゴシック" pitchFamily="1" charset="-128"/>
                <a:cs typeface="Courier New"/>
              </a:rPr>
              <a:t>/td&gt;&lt;td&gt;&lt;/td&gt;</a:t>
            </a:r>
          </a:p>
          <a:p>
            <a:pPr lvl="2"/>
            <a:r>
              <a:rPr lang="en-US" b="1" dirty="0">
                <a:solidFill>
                  <a:srgbClr val="0070C0"/>
                </a:solidFill>
                <a:latin typeface="Courier New"/>
                <a:ea typeface="ＭＳ Ｐゴシック" pitchFamily="1" charset="-128"/>
                <a:cs typeface="Courier New"/>
              </a:rPr>
              <a:t>&lt;/</a:t>
            </a:r>
            <a:r>
              <a:rPr lang="en-US" b="1" dirty="0" err="1">
                <a:solidFill>
                  <a:srgbClr val="0070C0"/>
                </a:solidFill>
                <a:latin typeface="Courier New"/>
                <a:ea typeface="ＭＳ Ｐゴシック" pitchFamily="1" charset="-128"/>
                <a:cs typeface="Courier New"/>
              </a:rPr>
              <a:t>tr</a:t>
            </a:r>
            <a:r>
              <a:rPr lang="en-US" b="1" dirty="0" smtClean="0">
                <a:solidFill>
                  <a:srgbClr val="0070C0"/>
                </a:solidFill>
                <a:latin typeface="Courier New"/>
                <a:ea typeface="ＭＳ Ｐゴシック" pitchFamily="1" charset="-128"/>
                <a:cs typeface="Courier New"/>
              </a:rPr>
              <a:t>&gt;</a:t>
            </a:r>
          </a:p>
          <a:p>
            <a:pPr lvl="2"/>
            <a:r>
              <a:rPr lang="en-US" b="1" dirty="0" smtClean="0">
                <a:solidFill>
                  <a:srgbClr val="0070C0"/>
                </a:solidFill>
                <a:latin typeface="Courier New"/>
                <a:ea typeface="ＭＳ Ｐゴシック" pitchFamily="1" charset="-128"/>
                <a:cs typeface="Courier New"/>
              </a:rPr>
              <a:t>&lt;/table&gt;</a:t>
            </a:r>
            <a:endParaRPr lang="en-US" b="1" dirty="0">
              <a:solidFill>
                <a:srgbClr val="0070C0"/>
              </a:solidFill>
              <a:latin typeface="Courier New"/>
              <a:ea typeface="ＭＳ Ｐゴシック" pitchFamily="1" charset="-128"/>
              <a:cs typeface="Courier New"/>
            </a:endParaRPr>
          </a:p>
          <a:p>
            <a:pPr lvl="2"/>
            <a:endParaRPr lang="en-US" b="1" dirty="0" smtClean="0">
              <a:solidFill>
                <a:srgbClr val="0070C0"/>
              </a:solidFill>
              <a:latin typeface="Courier New"/>
              <a:ea typeface="ＭＳ Ｐゴシック" pitchFamily="1" charset="-128"/>
              <a:cs typeface="Courier New"/>
            </a:endParaRPr>
          </a:p>
          <a:p>
            <a:pPr lvl="2"/>
            <a:r>
              <a:rPr lang="en-US" b="1" dirty="0" smtClean="0">
                <a:solidFill>
                  <a:srgbClr val="000000"/>
                </a:solidFill>
                <a:latin typeface="Courier New"/>
                <a:ea typeface="ＭＳ Ｐゴシック" pitchFamily="1" charset="-128"/>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Tables</a:t>
            </a:r>
            <a:endParaRPr lang="fr-FR" sz="2400" b="1" dirty="0">
              <a:latin typeface="Calibri (Heading)"/>
              <a:cs typeface="Calibri (Heading)"/>
            </a:endParaRPr>
          </a:p>
        </p:txBody>
      </p:sp>
    </p:spTree>
    <p:extLst>
      <p:ext uri="{BB962C8B-B14F-4D97-AF65-F5344CB8AC3E}">
        <p14:creationId xmlns:p14="http://schemas.microsoft.com/office/powerpoint/2010/main" val="2929038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Step</a:t>
            </a:r>
            <a:r>
              <a:rPr lang="fr-FR" dirty="0" smtClean="0">
                <a:ea typeface="ＭＳ Ｐゴシック" pitchFamily="34" charset="-128"/>
              </a:rPr>
              <a:t> 8: Tables</a:t>
            </a:r>
          </a:p>
        </p:txBody>
      </p:sp>
      <p:sp>
        <p:nvSpPr>
          <p:cNvPr id="9"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Basic HTML tags</a:t>
            </a:r>
          </a:p>
        </p:txBody>
      </p:sp>
      <p:pic>
        <p:nvPicPr>
          <p:cNvPr id="11" name="Picture 10"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 y="121268"/>
            <a:ext cx="648000" cy="648000"/>
          </a:xfrm>
          <a:prstGeom prst="rect">
            <a:avLst/>
          </a:prstGeom>
        </p:spPr>
      </p:pic>
      <p:pic>
        <p:nvPicPr>
          <p:cNvPr id="2" name="Picture 1" descr="Capture d’écran 2014-10-02 à 4.26.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717" y="985292"/>
            <a:ext cx="5276567" cy="4070811"/>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002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48867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What</a:t>
            </a:r>
            <a:r>
              <a:rPr lang="fr-FR" dirty="0" smtClean="0"/>
              <a:t> </a:t>
            </a:r>
            <a:r>
              <a:rPr lang="fr-FR" dirty="0" err="1" smtClean="0"/>
              <a:t>else</a:t>
            </a:r>
            <a:r>
              <a:rPr lang="fr-FR" dirty="0" smtClean="0"/>
              <a:t> ?</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6" name="Picture 5"/>
          <p:cNvPicPr>
            <a:picLocks noChangeAspect="1"/>
          </p:cNvPicPr>
          <p:nvPr/>
        </p:nvPicPr>
        <p:blipFill>
          <a:blip r:embed="rId2"/>
          <a:stretch>
            <a:fillRect/>
          </a:stretch>
        </p:blipFill>
        <p:spPr>
          <a:xfrm>
            <a:off x="5580112" y="2425452"/>
            <a:ext cx="3260740" cy="2592288"/>
          </a:xfrm>
          <a:prstGeom prst="rect">
            <a:avLst/>
          </a:prstGeom>
        </p:spPr>
      </p:pic>
    </p:spTree>
    <p:extLst>
      <p:ext uri="{BB962C8B-B14F-4D97-AF65-F5344CB8AC3E}">
        <p14:creationId xmlns:p14="http://schemas.microsoft.com/office/powerpoint/2010/main" val="2985746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13284"/>
            <a:ext cx="8435975" cy="4230687"/>
          </a:xfrm>
        </p:spPr>
        <p:txBody>
          <a:bodyPr/>
          <a:lstStyle/>
          <a:p>
            <a:r>
              <a:rPr lang="en-US" dirty="0"/>
              <a:t>The </a:t>
            </a:r>
            <a:r>
              <a:rPr lang="en-US" b="1" dirty="0" smtClean="0"/>
              <a:t>section </a:t>
            </a:r>
            <a:r>
              <a:rPr lang="en-US" dirty="0" smtClean="0"/>
              <a:t>element represents a generic section of a document</a:t>
            </a:r>
          </a:p>
          <a:p>
            <a:pPr lvl="1"/>
            <a:r>
              <a:rPr lang="en-US" dirty="0" smtClean="0"/>
              <a:t>A chapter for example</a:t>
            </a:r>
            <a:endParaRPr lang="en-US" dirty="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251520" y="2569468"/>
            <a:ext cx="8640960" cy="26642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section</a:t>
            </a:r>
            <a:r>
              <a:rPr lang="nl-NL" b="1" dirty="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&lt;h1&gt;</a:t>
            </a:r>
            <a:r>
              <a:rPr lang="nl-NL" b="1" dirty="0" err="1">
                <a:latin typeface="Courier New"/>
                <a:cs typeface="Courier New"/>
              </a:rPr>
              <a:t>Chapter</a:t>
            </a:r>
            <a:r>
              <a:rPr lang="nl-NL" b="1" dirty="0">
                <a:latin typeface="Courier New"/>
                <a:cs typeface="Courier New"/>
              </a:rPr>
              <a:t> 2 : Basic HTML tags</a:t>
            </a:r>
            <a:r>
              <a:rPr lang="nl-NL" b="1" dirty="0">
                <a:solidFill>
                  <a:srgbClr val="0070C0"/>
                </a:solidFill>
                <a:latin typeface="Courier New"/>
                <a:cs typeface="Courier New"/>
              </a:rPr>
              <a:t>&lt;/h1&gt;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&lt;p&gt;	</a:t>
            </a:r>
          </a:p>
          <a:p>
            <a:pPr marL="403225" indent="-342900">
              <a:spcBef>
                <a:spcPct val="20000"/>
              </a:spcBef>
              <a:spcAft>
                <a:spcPct val="30000"/>
              </a:spcAft>
              <a:buClr>
                <a:srgbClr val="7030A0"/>
              </a:buClr>
            </a:pPr>
            <a:r>
              <a:rPr lang="nl-NL" b="1" dirty="0">
                <a:latin typeface="Courier New"/>
                <a:cs typeface="Courier New"/>
              </a:rPr>
              <a:t>		HTML </a:t>
            </a:r>
            <a:r>
              <a:rPr lang="nl-NL" b="1" dirty="0" err="1">
                <a:latin typeface="Courier New"/>
                <a:cs typeface="Courier New"/>
              </a:rPr>
              <a:t>markup</a:t>
            </a:r>
            <a:r>
              <a:rPr lang="nl-NL" b="1" dirty="0">
                <a:latin typeface="Courier New"/>
                <a:cs typeface="Courier New"/>
              </a:rPr>
              <a:t> </a:t>
            </a:r>
            <a:r>
              <a:rPr lang="nl-NL" b="1" dirty="0" err="1">
                <a:latin typeface="Courier New"/>
                <a:cs typeface="Courier New"/>
              </a:rPr>
              <a:t>consists</a:t>
            </a:r>
            <a:r>
              <a:rPr lang="nl-NL" b="1" dirty="0">
                <a:latin typeface="Courier New"/>
                <a:cs typeface="Courier New"/>
              </a:rPr>
              <a:t> of </a:t>
            </a:r>
            <a:r>
              <a:rPr lang="nl-NL" b="1" dirty="0" err="1">
                <a:latin typeface="Courier New"/>
                <a:cs typeface="Courier New"/>
              </a:rPr>
              <a:t>several</a:t>
            </a:r>
            <a:r>
              <a:rPr lang="nl-NL" b="1" dirty="0">
                <a:latin typeface="Courier New"/>
                <a:cs typeface="Courier New"/>
              </a:rPr>
              <a:t> </a:t>
            </a:r>
            <a:r>
              <a:rPr lang="nl-NL" b="1" dirty="0" err="1">
                <a:latin typeface="Courier New"/>
                <a:cs typeface="Courier New"/>
              </a:rPr>
              <a:t>key</a:t>
            </a:r>
            <a:r>
              <a:rPr lang="nl-NL" b="1" dirty="0">
                <a:latin typeface="Courier New"/>
                <a:cs typeface="Courier New"/>
              </a:rPr>
              <a:t> </a:t>
            </a:r>
            <a:r>
              <a:rPr lang="nl-NL" b="1" dirty="0" err="1" smtClean="0">
                <a:latin typeface="Courier New"/>
                <a:cs typeface="Courier New"/>
              </a:rPr>
              <a:t>components</a:t>
            </a:r>
            <a:r>
              <a:rPr lang="nl-NL" b="1" dirty="0" smtClean="0">
                <a:latin typeface="Courier New"/>
                <a:cs typeface="Courier New"/>
              </a:rPr>
              <a:t>, 	</a:t>
            </a:r>
            <a:r>
              <a:rPr lang="nl-NL" b="1" dirty="0" err="1" smtClean="0">
                <a:latin typeface="Courier New"/>
                <a:cs typeface="Courier New"/>
              </a:rPr>
              <a:t>including</a:t>
            </a:r>
            <a:r>
              <a:rPr lang="nl-NL" b="1" dirty="0" smtClean="0">
                <a:latin typeface="Courier New"/>
                <a:cs typeface="Courier New"/>
              </a:rPr>
              <a:t> </a:t>
            </a:r>
            <a:r>
              <a:rPr lang="nl-NL" b="1" dirty="0" err="1">
                <a:latin typeface="Courier New"/>
                <a:cs typeface="Courier New"/>
              </a:rPr>
              <a:t>elements</a:t>
            </a:r>
            <a:r>
              <a:rPr lang="nl-NL" b="1" dirty="0">
                <a:latin typeface="Courier New"/>
                <a:cs typeface="Courier New"/>
              </a:rPr>
              <a:t> </a:t>
            </a:r>
            <a:r>
              <a:rPr lang="nl-NL" b="1" dirty="0" smtClean="0">
                <a:latin typeface="Courier New"/>
                <a:cs typeface="Courier New"/>
              </a:rPr>
              <a:t>[…], </a:t>
            </a:r>
            <a:r>
              <a:rPr lang="nl-NL" b="1" dirty="0" err="1">
                <a:latin typeface="Courier New"/>
                <a:cs typeface="Courier New"/>
              </a:rPr>
              <a:t>character-based</a:t>
            </a:r>
            <a:r>
              <a:rPr lang="nl-NL" b="1" dirty="0">
                <a:latin typeface="Courier New"/>
                <a:cs typeface="Courier New"/>
              </a:rPr>
              <a:t> data types, </a:t>
            </a:r>
            <a:r>
              <a:rPr lang="nl-NL" b="1" dirty="0" smtClean="0">
                <a:latin typeface="Courier New"/>
                <a:cs typeface="Courier New"/>
              </a:rPr>
              <a:t>	</a:t>
            </a:r>
            <a:r>
              <a:rPr lang="nl-NL" b="1" dirty="0" err="1" smtClean="0">
                <a:latin typeface="Courier New"/>
                <a:cs typeface="Courier New"/>
              </a:rPr>
              <a:t>character</a:t>
            </a:r>
            <a:r>
              <a:rPr lang="nl-NL" b="1" dirty="0" smtClean="0">
                <a:latin typeface="Courier New"/>
                <a:cs typeface="Courier New"/>
              </a:rPr>
              <a:t> </a:t>
            </a:r>
            <a:r>
              <a:rPr lang="nl-NL" b="1" dirty="0" err="1">
                <a:latin typeface="Courier New"/>
                <a:cs typeface="Courier New"/>
              </a:rPr>
              <a:t>references</a:t>
            </a:r>
            <a:r>
              <a:rPr lang="nl-NL" b="1" dirty="0">
                <a:latin typeface="Courier New"/>
                <a:cs typeface="Courier New"/>
              </a:rPr>
              <a:t> </a:t>
            </a:r>
            <a:r>
              <a:rPr lang="nl-NL" b="1" dirty="0" err="1">
                <a:latin typeface="Courier New"/>
                <a:cs typeface="Courier New"/>
              </a:rPr>
              <a:t>and</a:t>
            </a:r>
            <a:r>
              <a:rPr lang="nl-NL" b="1" dirty="0">
                <a:latin typeface="Courier New"/>
                <a:cs typeface="Courier New"/>
              </a:rPr>
              <a:t> </a:t>
            </a:r>
            <a:r>
              <a:rPr lang="nl-NL" b="1" dirty="0" err="1">
                <a:latin typeface="Courier New"/>
                <a:cs typeface="Courier New"/>
              </a:rPr>
              <a:t>entity</a:t>
            </a:r>
            <a:r>
              <a:rPr lang="nl-NL" b="1" dirty="0">
                <a:latin typeface="Courier New"/>
                <a:cs typeface="Courier New"/>
              </a:rPr>
              <a:t> </a:t>
            </a:r>
            <a:r>
              <a:rPr lang="nl-NL" b="1" dirty="0" err="1" smtClean="0">
                <a:latin typeface="Courier New"/>
                <a:cs typeface="Courier New"/>
              </a:rPr>
              <a:t>references</a:t>
            </a:r>
            <a:endParaRPr lang="nl-NL" b="1" dirty="0" smtClean="0">
              <a:latin typeface="Courier New"/>
              <a:cs typeface="Courier New"/>
            </a:endParaRPr>
          </a:p>
          <a:p>
            <a:pPr marL="403225" indent="-342900">
              <a:spcBef>
                <a:spcPct val="20000"/>
              </a:spcBef>
              <a:spcAft>
                <a:spcPct val="30000"/>
              </a:spcAft>
              <a:buClr>
                <a:srgbClr val="7030A0"/>
              </a:buClr>
            </a:pPr>
            <a:r>
              <a:rPr lang="nl-NL" b="1" dirty="0">
                <a:solidFill>
                  <a:srgbClr val="0070C0"/>
                </a:solidFill>
                <a:latin typeface="Courier New"/>
                <a:cs typeface="Courier New"/>
              </a:rPr>
              <a:t>	</a:t>
            </a:r>
            <a:r>
              <a:rPr lang="nl-NL" b="1" dirty="0" smtClean="0">
                <a:solidFill>
                  <a:srgbClr val="0070C0"/>
                </a:solidFill>
                <a:latin typeface="Courier New"/>
                <a:cs typeface="Courier New"/>
              </a:rPr>
              <a:t>&lt;</a:t>
            </a:r>
            <a:r>
              <a:rPr lang="nl-NL" b="1" dirty="0">
                <a:solidFill>
                  <a:srgbClr val="0070C0"/>
                </a:solidFill>
                <a:latin typeface="Courier New"/>
                <a:cs typeface="Courier New"/>
              </a:rPr>
              <a:t>/p&gt;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section</a:t>
            </a:r>
            <a:r>
              <a:rPr lang="nl-NL" b="1" dirty="0">
                <a:solidFill>
                  <a:srgbClr val="0070C0"/>
                </a:solidFill>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1508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Like many other languages, there are updates:</a:t>
            </a:r>
          </a:p>
          <a:p>
            <a:pPr lvl="1"/>
            <a:r>
              <a:rPr lang="en-US" dirty="0"/>
              <a:t>The version 4.0.1 was standardized in 1999</a:t>
            </a:r>
          </a:p>
          <a:p>
            <a:pPr lvl="1"/>
            <a:r>
              <a:rPr lang="en-US" dirty="0"/>
              <a:t>HTML5 is recommended since 2014</a:t>
            </a:r>
          </a:p>
          <a:p>
            <a:endParaRPr lang="en-US" dirty="0" smtClean="0"/>
          </a:p>
          <a:p>
            <a:r>
              <a:rPr lang="en-US" dirty="0" smtClean="0"/>
              <a:t>Two groups are working on it:</a:t>
            </a:r>
          </a:p>
          <a:p>
            <a:pPr lvl="1"/>
            <a:r>
              <a:rPr lang="en-US" dirty="0" smtClean="0"/>
              <a:t>WHATWG</a:t>
            </a:r>
          </a:p>
          <a:p>
            <a:pPr lvl="1"/>
            <a:r>
              <a:rPr lang="en-US" dirty="0" smtClean="0"/>
              <a:t>W3C</a:t>
            </a:r>
            <a:endParaRPr lang="en-US" dirty="0"/>
          </a:p>
          <a:p>
            <a:r>
              <a:rPr lang="en-US" dirty="0" smtClean="0"/>
              <a:t>We already saw what is W3C</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Who drive HTML updates?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2" name="Picture 1"/>
          <p:cNvPicPr>
            <a:picLocks noChangeAspect="1"/>
          </p:cNvPicPr>
          <p:nvPr/>
        </p:nvPicPr>
        <p:blipFill>
          <a:blip r:embed="rId2"/>
          <a:stretch>
            <a:fillRect/>
          </a:stretch>
        </p:blipFill>
        <p:spPr>
          <a:xfrm>
            <a:off x="6444208" y="3649588"/>
            <a:ext cx="1270000" cy="1270000"/>
          </a:xfrm>
          <a:prstGeom prst="rect">
            <a:avLst/>
          </a:prstGeom>
        </p:spPr>
      </p:pic>
      <p:pic>
        <p:nvPicPr>
          <p:cNvPr id="6" name="Picture 5"/>
          <p:cNvPicPr>
            <a:picLocks noChangeAspect="1"/>
          </p:cNvPicPr>
          <p:nvPr/>
        </p:nvPicPr>
        <p:blipFill>
          <a:blip r:embed="rId3"/>
          <a:stretch>
            <a:fillRect/>
          </a:stretch>
        </p:blipFill>
        <p:spPr>
          <a:xfrm>
            <a:off x="6084168" y="1993404"/>
            <a:ext cx="2232248" cy="1521987"/>
          </a:xfrm>
          <a:prstGeom prst="rect">
            <a:avLst/>
          </a:prstGeom>
        </p:spPr>
      </p:pic>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32456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5085"/>
            <a:ext cx="8435975" cy="4230687"/>
          </a:xfrm>
        </p:spPr>
        <p:txBody>
          <a:bodyPr/>
          <a:lstStyle/>
          <a:p>
            <a:r>
              <a:rPr lang="en-US" dirty="0"/>
              <a:t>The </a:t>
            </a:r>
            <a:r>
              <a:rPr lang="en-US" b="1" dirty="0"/>
              <a:t>section</a:t>
            </a:r>
            <a:r>
              <a:rPr lang="en-US" dirty="0"/>
              <a:t> element is not a generic container </a:t>
            </a:r>
            <a:r>
              <a:rPr lang="en-US" dirty="0" smtClean="0"/>
              <a:t>element</a:t>
            </a:r>
          </a:p>
          <a:p>
            <a:pPr lvl="1"/>
            <a:r>
              <a:rPr lang="en-US" dirty="0" smtClean="0"/>
              <a:t>Use </a:t>
            </a:r>
            <a:r>
              <a:rPr lang="en-US" b="1" i="1" dirty="0" smtClean="0"/>
              <a:t>div</a:t>
            </a:r>
            <a:r>
              <a:rPr lang="en-US" dirty="0" smtClean="0"/>
              <a:t> when </a:t>
            </a:r>
            <a:r>
              <a:rPr lang="en-US" dirty="0"/>
              <a:t>an element is needed only for styling purposes or as a convenience for </a:t>
            </a:r>
            <a:r>
              <a:rPr lang="en-US" dirty="0" smtClean="0"/>
              <a:t>scripting</a:t>
            </a:r>
          </a:p>
          <a:p>
            <a:pPr lvl="1"/>
            <a:endParaRPr lang="en-US" dirty="0" smtClean="0"/>
          </a:p>
          <a:p>
            <a:pPr lvl="1"/>
            <a:r>
              <a:rPr lang="en-US" dirty="0" smtClean="0"/>
              <a:t>Use </a:t>
            </a:r>
            <a:r>
              <a:rPr lang="en-US" b="1" i="1" dirty="0" smtClean="0"/>
              <a:t>article</a:t>
            </a:r>
            <a:r>
              <a:rPr lang="en-US" dirty="0" smtClean="0"/>
              <a:t> when </a:t>
            </a:r>
            <a:r>
              <a:rPr lang="en-US" dirty="0"/>
              <a:t>it would make sense to syndicate the contents of the </a:t>
            </a:r>
            <a:r>
              <a:rPr lang="en-US" dirty="0" smtClean="0"/>
              <a:t>element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842616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a:t>The article element represents a self-contained </a:t>
            </a:r>
            <a:r>
              <a:rPr lang="en-US" dirty="0" smtClean="0"/>
              <a:t>composition independently </a:t>
            </a:r>
            <a:r>
              <a:rPr lang="en-US" dirty="0"/>
              <a:t>distributable or </a:t>
            </a:r>
            <a:r>
              <a:rPr lang="en-US" dirty="0" smtClean="0"/>
              <a:t>reusable</a:t>
            </a:r>
          </a:p>
          <a:p>
            <a:pPr lvl="1"/>
            <a:endParaRPr lang="en-US" dirty="0" smtClean="0"/>
          </a:p>
          <a:p>
            <a:pPr lvl="1"/>
            <a:r>
              <a:rPr lang="en-US" dirty="0" smtClean="0"/>
              <a:t>News</a:t>
            </a:r>
            <a:endParaRPr lang="en-US" dirty="0"/>
          </a:p>
          <a:p>
            <a:pPr lvl="1"/>
            <a:r>
              <a:rPr lang="en-US" dirty="0"/>
              <a:t>Blog posts</a:t>
            </a:r>
          </a:p>
          <a:p>
            <a:pPr lvl="1"/>
            <a:r>
              <a:rPr lang="en-US" dirty="0"/>
              <a: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Article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3563888" y="2641476"/>
            <a:ext cx="5328592"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article</a:t>
            </a:r>
            <a:r>
              <a:rPr lang="nl-NL" b="1" dirty="0">
                <a:solidFill>
                  <a:srgbClr val="0070C0"/>
                </a:solidFill>
                <a:latin typeface="Courier New"/>
                <a:cs typeface="Courier New"/>
              </a:rPr>
              <a:t> </a:t>
            </a:r>
            <a:r>
              <a:rPr lang="nl-NL" b="1" dirty="0" err="1">
                <a:solidFill>
                  <a:srgbClr val="FF0000"/>
                </a:solidFill>
                <a:latin typeface="Courier New"/>
                <a:cs typeface="Courier New"/>
              </a:rPr>
              <a:t>id</a:t>
            </a:r>
            <a:r>
              <a:rPr lang="nl-NL" b="1" dirty="0" smtClean="0">
                <a:latin typeface="Courier New"/>
                <a:cs typeface="Courier New"/>
              </a:rPr>
              <a:t>="</a:t>
            </a:r>
            <a:r>
              <a:rPr lang="nl-NL" b="1" dirty="0" smtClean="0">
                <a:solidFill>
                  <a:srgbClr val="00CC00"/>
                </a:solidFill>
                <a:latin typeface="Courier New"/>
                <a:cs typeface="Courier New"/>
              </a:rPr>
              <a:t>comment</a:t>
            </a:r>
            <a:r>
              <a:rPr lang="nl-NL" b="1" dirty="0">
                <a:solidFill>
                  <a:srgbClr val="00CC00"/>
                </a:solidFill>
                <a:latin typeface="Courier New"/>
                <a:cs typeface="Courier New"/>
              </a:rPr>
              <a:t>-</a:t>
            </a:r>
            <a:r>
              <a:rPr lang="nl-NL" b="1" dirty="0" smtClean="0">
                <a:solidFill>
                  <a:srgbClr val="00CC00"/>
                </a:solidFill>
                <a:latin typeface="Courier New"/>
                <a:cs typeface="Courier New"/>
              </a:rPr>
              <a:t>6</a:t>
            </a:r>
            <a:r>
              <a:rPr lang="nl-NL" b="1" dirty="0" smtClean="0">
                <a:latin typeface="Courier New"/>
                <a:cs typeface="Courier New"/>
              </a:rPr>
              <a:t>"</a:t>
            </a:r>
            <a:r>
              <a:rPr lang="nl-NL" b="1" dirty="0" smtClean="0">
                <a:solidFill>
                  <a:srgbClr val="0070C0"/>
                </a:solidFill>
                <a:latin typeface="Courier New"/>
                <a:cs typeface="Courier New"/>
              </a:rPr>
              <a:t>&gt;</a:t>
            </a:r>
            <a:endParaRPr lang="nl-NL" b="1" dirty="0">
              <a:solidFill>
                <a:srgbClr val="0070C0"/>
              </a:solidFill>
              <a:latin typeface="Courier New"/>
              <a:cs typeface="Courier New"/>
            </a:endParaRP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&lt;header&gt;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&lt;h4&gt;</a:t>
            </a:r>
            <a:r>
              <a:rPr lang="nl-NL" b="1" dirty="0">
                <a:latin typeface="Courier New"/>
                <a:cs typeface="Courier New"/>
              </a:rPr>
              <a:t>John Doe</a:t>
            </a:r>
            <a:r>
              <a:rPr lang="nl-NL" b="1" dirty="0">
                <a:solidFill>
                  <a:srgbClr val="0070C0"/>
                </a:solidFill>
                <a:latin typeface="Courier New"/>
                <a:cs typeface="Courier New"/>
              </a:rPr>
              <a:t>&lt;/h4&gt;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&lt;/header&gt;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a:solidFill>
                  <a:srgbClr val="0070C0"/>
                </a:solidFill>
                <a:latin typeface="Courier New"/>
                <a:cs typeface="Courier New"/>
              </a:rPr>
              <a:t>&lt;p&gt;</a:t>
            </a:r>
            <a:r>
              <a:rPr lang="nl-NL" b="1" dirty="0" err="1">
                <a:latin typeface="Courier New"/>
                <a:cs typeface="Courier New"/>
              </a:rPr>
              <a:t>Very</a:t>
            </a:r>
            <a:r>
              <a:rPr lang="nl-NL" b="1" dirty="0">
                <a:latin typeface="Courier New"/>
                <a:cs typeface="Courier New"/>
              </a:rPr>
              <a:t> </a:t>
            </a:r>
            <a:r>
              <a:rPr lang="nl-NL" b="1" dirty="0" err="1">
                <a:latin typeface="Courier New"/>
                <a:cs typeface="Courier New"/>
              </a:rPr>
              <a:t>good</a:t>
            </a:r>
            <a:r>
              <a:rPr lang="nl-NL" b="1" dirty="0">
                <a:latin typeface="Courier New"/>
                <a:cs typeface="Courier New"/>
              </a:rPr>
              <a:t> course ;-)</a:t>
            </a:r>
            <a:r>
              <a:rPr lang="nl-NL" b="1" dirty="0">
                <a:solidFill>
                  <a:srgbClr val="0070C0"/>
                </a:solidFill>
                <a:latin typeface="Courier New"/>
                <a:cs typeface="Courier New"/>
              </a:rPr>
              <a:t>&lt;/p&gt;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smtClean="0">
                <a:solidFill>
                  <a:srgbClr val="0070C0"/>
                </a:solidFill>
                <a:latin typeface="Courier New"/>
                <a:cs typeface="Courier New"/>
              </a:rPr>
              <a:t>/</a:t>
            </a:r>
            <a:r>
              <a:rPr lang="nl-NL" b="1" dirty="0" err="1" smtClean="0">
                <a:solidFill>
                  <a:srgbClr val="0070C0"/>
                </a:solidFill>
                <a:latin typeface="Courier New"/>
                <a:cs typeface="Courier New"/>
              </a:rPr>
              <a:t>article</a:t>
            </a:r>
            <a:r>
              <a:rPr lang="nl-NL" b="1" dirty="0" smtClean="0">
                <a:solidFill>
                  <a:srgbClr val="0070C0"/>
                </a:solidFill>
                <a:latin typeface="Courier New"/>
                <a:cs typeface="Courier New"/>
              </a:rPr>
              <a:t>&gt;</a:t>
            </a:r>
            <a:endParaRPr lang="nl-NL" b="1" dirty="0">
              <a:solidFill>
                <a:srgbClr val="0070C0"/>
              </a:solidFill>
              <a:latin typeface="Courier New"/>
              <a:cs typeface="Courier New"/>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87160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err="1" smtClean="0"/>
              <a:t>nav</a:t>
            </a:r>
            <a:r>
              <a:rPr lang="en-US" b="1" dirty="0" smtClean="0"/>
              <a:t> </a:t>
            </a:r>
            <a:r>
              <a:rPr lang="en-US" dirty="0" smtClean="0"/>
              <a:t>element represents a section of navigation links</a:t>
            </a:r>
          </a:p>
          <a:p>
            <a:endParaRPr lang="en-US" b="1" dirty="0"/>
          </a:p>
          <a:p>
            <a:endParaRPr lang="en-US" b="1" dirty="0" smtClean="0"/>
          </a:p>
          <a:p>
            <a:endParaRPr lang="en-US" b="1" dirty="0"/>
          </a:p>
          <a:p>
            <a:pPr marL="0" indent="0">
              <a:buNone/>
            </a:pPr>
            <a:endParaRPr lang="en-US" b="1"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Nav</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827584" y="2497460"/>
            <a:ext cx="7488832"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nav</a:t>
            </a:r>
            <a:r>
              <a:rPr lang="nl-NL" b="1" dirty="0" smtClean="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a:t>
            </a:r>
            <a:r>
              <a:rPr lang="nl-NL" b="1" dirty="0" smtClean="0">
                <a:solidFill>
                  <a:srgbClr val="0070C0"/>
                </a:solidFill>
                <a:latin typeface="Courier New"/>
                <a:cs typeface="Courier New"/>
              </a:rPr>
              <a:t>&lt;</a:t>
            </a:r>
            <a:r>
              <a:rPr lang="nl-NL" b="1" dirty="0">
                <a:solidFill>
                  <a:srgbClr val="0070C0"/>
                </a:solidFill>
                <a:latin typeface="Courier New"/>
                <a:cs typeface="Courier New"/>
              </a:rPr>
              <a:t>h1</a:t>
            </a:r>
            <a:r>
              <a:rPr lang="nl-NL" b="1" dirty="0" smtClean="0">
                <a:solidFill>
                  <a:srgbClr val="0070C0"/>
                </a:solidFill>
                <a:latin typeface="Courier New"/>
                <a:cs typeface="Courier New"/>
              </a:rPr>
              <a:t>&gt;</a:t>
            </a:r>
            <a:r>
              <a:rPr lang="nl-NL" b="1" dirty="0" err="1" smtClean="0">
                <a:latin typeface="Courier New"/>
                <a:cs typeface="Courier New"/>
              </a:rPr>
              <a:t>Navigation</a:t>
            </a:r>
            <a:r>
              <a:rPr lang="nl-NL" b="1" dirty="0" smtClean="0">
                <a:solidFill>
                  <a:srgbClr val="0070C0"/>
                </a:solidFill>
                <a:latin typeface="Courier New"/>
                <a:cs typeface="Courier New"/>
              </a:rPr>
              <a:t>&lt;/</a:t>
            </a:r>
            <a:r>
              <a:rPr lang="nl-NL" b="1" dirty="0">
                <a:solidFill>
                  <a:srgbClr val="0070C0"/>
                </a:solidFill>
                <a:latin typeface="Courier New"/>
                <a:cs typeface="Courier New"/>
              </a:rPr>
              <a:t>h1</a:t>
            </a:r>
            <a:r>
              <a:rPr lang="nl-NL" b="1" dirty="0" smtClean="0">
                <a:solidFill>
                  <a:srgbClr val="0070C0"/>
                </a:solidFill>
                <a:latin typeface="Courier New"/>
                <a:cs typeface="Courier New"/>
              </a:rPr>
              <a:t>&gt;</a:t>
            </a:r>
            <a:endParaRPr lang="nl-NL" b="1" dirty="0">
              <a:solidFill>
                <a:srgbClr val="0070C0"/>
              </a:solidFill>
              <a:latin typeface="Courier New"/>
              <a:cs typeface="Courier New"/>
            </a:endParaRP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	&lt;</a:t>
            </a:r>
            <a:r>
              <a:rPr lang="nl-NL" b="1" dirty="0" err="1">
                <a:solidFill>
                  <a:srgbClr val="0070C0"/>
                </a:solidFill>
                <a:latin typeface="Courier New"/>
                <a:cs typeface="Courier New"/>
              </a:rPr>
              <a:t>ul</a:t>
            </a:r>
            <a:r>
              <a:rPr lang="nl-NL" b="1" dirty="0" smtClean="0">
                <a:solidFill>
                  <a:srgbClr val="0070C0"/>
                </a:solidFill>
                <a:latin typeface="Courier New"/>
                <a:cs typeface="Courier New"/>
              </a:rPr>
              <a:t>&gt;	</a:t>
            </a: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		&lt;</a:t>
            </a:r>
            <a:r>
              <a:rPr lang="nl-NL" b="1" dirty="0">
                <a:solidFill>
                  <a:srgbClr val="0070C0"/>
                </a:solidFill>
                <a:latin typeface="Courier New"/>
                <a:cs typeface="Courier New"/>
              </a:rPr>
              <a:t>li</a:t>
            </a:r>
            <a:r>
              <a:rPr lang="nl-NL" b="1" dirty="0" smtClean="0">
                <a:solidFill>
                  <a:srgbClr val="0070C0"/>
                </a:solidFill>
                <a:latin typeface="Courier New"/>
                <a:cs typeface="Courier New"/>
              </a:rPr>
              <a:t>&gt;&lt;</a:t>
            </a:r>
            <a:r>
              <a:rPr lang="nl-NL" b="1" dirty="0">
                <a:solidFill>
                  <a:srgbClr val="0070C0"/>
                </a:solidFill>
                <a:latin typeface="Courier New"/>
                <a:cs typeface="Courier New"/>
              </a:rPr>
              <a:t>a</a:t>
            </a:r>
            <a:r>
              <a:rPr lang="nl-NL" b="1" dirty="0" smtClean="0">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smtClean="0">
                <a:latin typeface="Courier New"/>
                <a:cs typeface="Courier New"/>
              </a:rPr>
              <a:t>"</a:t>
            </a:r>
            <a:r>
              <a:rPr lang="nl-NL" b="1" dirty="0" smtClean="0">
                <a:solidFill>
                  <a:srgbClr val="0070C0"/>
                </a:solidFill>
                <a:latin typeface="Courier New"/>
                <a:cs typeface="Courier New"/>
              </a:rPr>
              <a:t>&gt;</a:t>
            </a:r>
            <a:r>
              <a:rPr lang="nl-NL" b="1" dirty="0" smtClean="0">
                <a:latin typeface="Courier New"/>
                <a:cs typeface="Courier New"/>
              </a:rPr>
              <a:t>Home</a:t>
            </a:r>
            <a:r>
              <a:rPr lang="nl-NL" b="1" dirty="0" smtClean="0">
                <a:solidFill>
                  <a:srgbClr val="0070C0"/>
                </a:solidFill>
                <a:latin typeface="Courier New"/>
                <a:cs typeface="Courier New"/>
              </a:rPr>
              <a:t>&lt;/a&gt;&lt;/</a:t>
            </a:r>
            <a:r>
              <a:rPr lang="nl-NL" b="1" dirty="0">
                <a:solidFill>
                  <a:srgbClr val="0070C0"/>
                </a:solidFill>
                <a:latin typeface="Courier New"/>
                <a:cs typeface="Courier New"/>
              </a:rPr>
              <a:t>li</a:t>
            </a:r>
            <a:r>
              <a:rPr lang="nl-NL" b="1" dirty="0" smtClean="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		&lt;</a:t>
            </a:r>
            <a:r>
              <a:rPr lang="nl-NL" b="1" dirty="0">
                <a:solidFill>
                  <a:srgbClr val="0070C0"/>
                </a:solidFill>
                <a:latin typeface="Courier New"/>
                <a:cs typeface="Courier New"/>
              </a:rPr>
              <a:t>li</a:t>
            </a:r>
            <a:r>
              <a:rPr lang="nl-NL" b="1" dirty="0" smtClean="0">
                <a:solidFill>
                  <a:srgbClr val="0070C0"/>
                </a:solidFill>
                <a:latin typeface="Courier New"/>
                <a:cs typeface="Courier New"/>
              </a:rPr>
              <a:t>&gt;&lt;</a:t>
            </a:r>
            <a:r>
              <a:rPr lang="nl-NL" b="1" dirty="0">
                <a:solidFill>
                  <a:srgbClr val="0070C0"/>
                </a:solidFill>
                <a:latin typeface="Courier New"/>
                <a:cs typeface="Courier New"/>
              </a:rPr>
              <a:t>a</a:t>
            </a:r>
            <a:r>
              <a:rPr lang="nl-NL" b="1" dirty="0" smtClean="0">
                <a:solidFill>
                  <a:srgbClr val="0070C0"/>
                </a:solidFill>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err="1" smtClean="0">
                <a:solidFill>
                  <a:srgbClr val="00CC00"/>
                </a:solidFill>
                <a:latin typeface="Courier New"/>
                <a:cs typeface="Courier New"/>
              </a:rPr>
              <a:t>about.html</a:t>
            </a:r>
            <a:r>
              <a:rPr lang="nl-NL" b="1" dirty="0" smtClean="0">
                <a:latin typeface="Courier New"/>
                <a:cs typeface="Courier New"/>
              </a:rPr>
              <a:t>"</a:t>
            </a:r>
            <a:r>
              <a:rPr lang="nl-NL" b="1" dirty="0" smtClean="0">
                <a:solidFill>
                  <a:srgbClr val="0070C0"/>
                </a:solidFill>
                <a:latin typeface="Courier New"/>
                <a:cs typeface="Courier New"/>
              </a:rPr>
              <a:t>&gt;</a:t>
            </a:r>
            <a:r>
              <a:rPr lang="nl-NL" b="1" dirty="0" err="1" smtClean="0">
                <a:latin typeface="Courier New"/>
                <a:cs typeface="Courier New"/>
              </a:rPr>
              <a:t>About</a:t>
            </a:r>
            <a:r>
              <a:rPr lang="nl-NL" b="1" dirty="0" smtClean="0">
                <a:solidFill>
                  <a:srgbClr val="0070C0"/>
                </a:solidFill>
                <a:latin typeface="Courier New"/>
                <a:cs typeface="Courier New"/>
              </a:rPr>
              <a:t>&lt;/a&gt;&lt;/</a:t>
            </a:r>
            <a:r>
              <a:rPr lang="nl-NL" b="1" dirty="0">
                <a:solidFill>
                  <a:srgbClr val="0070C0"/>
                </a:solidFill>
                <a:latin typeface="Courier New"/>
                <a:cs typeface="Courier New"/>
              </a:rPr>
              <a:t>li</a:t>
            </a:r>
            <a:r>
              <a:rPr lang="nl-NL" b="1" dirty="0" smtClean="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	&lt;/</a:t>
            </a:r>
            <a:r>
              <a:rPr lang="nl-NL" b="1" dirty="0" err="1">
                <a:solidFill>
                  <a:srgbClr val="0070C0"/>
                </a:solidFill>
                <a:latin typeface="Courier New"/>
                <a:cs typeface="Courier New"/>
              </a:rPr>
              <a:t>ul</a:t>
            </a:r>
            <a:r>
              <a:rPr lang="nl-NL" b="1" dirty="0" smtClean="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&lt;/</a:t>
            </a:r>
            <a:r>
              <a:rPr lang="nl-NL" b="1" dirty="0" err="1">
                <a:solidFill>
                  <a:srgbClr val="0070C0"/>
                </a:solidFill>
                <a:latin typeface="Courier New"/>
                <a:cs typeface="Courier New"/>
              </a:rPr>
              <a:t>nav</a:t>
            </a:r>
            <a:r>
              <a:rPr lang="nl-NL" b="1" dirty="0" smtClean="0">
                <a:solidFill>
                  <a:srgbClr val="0070C0"/>
                </a:solidFill>
                <a:latin typeface="Courier New"/>
                <a:cs typeface="Courier New"/>
              </a:rPr>
              <a:t>&gt;</a:t>
            </a:r>
            <a:endParaRPr lang="nl-NL" b="1" dirty="0">
              <a:solidFill>
                <a:srgbClr val="0070C0"/>
              </a:solidFill>
              <a:latin typeface="Courier New"/>
              <a:cs typeface="Courier New"/>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934937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b="1" dirty="0"/>
              <a:t>header</a:t>
            </a:r>
            <a:r>
              <a:rPr lang="en-US" dirty="0"/>
              <a:t> element represents the header of a </a:t>
            </a:r>
            <a:r>
              <a:rPr lang="en-US" dirty="0" smtClean="0"/>
              <a:t>section</a:t>
            </a:r>
          </a:p>
          <a:p>
            <a:pPr marL="0" indent="0">
              <a:buNone/>
            </a:pPr>
            <a:endParaRPr lang="en-US" dirty="0" smtClean="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Header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&lt;header&gt;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&lt;h1&gt;</a:t>
            </a:r>
            <a:r>
              <a:rPr lang="nl-NL" b="1" dirty="0" err="1">
                <a:latin typeface="Courier New"/>
                <a:cs typeface="Courier New"/>
              </a:rPr>
              <a:t>Introduction</a:t>
            </a:r>
            <a:r>
              <a:rPr lang="nl-NL" b="1" dirty="0">
                <a:latin typeface="Courier New"/>
                <a:cs typeface="Courier New"/>
              </a:rPr>
              <a:t> </a:t>
            </a:r>
            <a:r>
              <a:rPr lang="nl-NL" b="1" dirty="0" err="1">
                <a:latin typeface="Courier New"/>
                <a:cs typeface="Courier New"/>
              </a:rPr>
              <a:t>to</a:t>
            </a:r>
            <a:r>
              <a:rPr lang="nl-NL" b="1" dirty="0">
                <a:latin typeface="Courier New"/>
                <a:cs typeface="Courier New"/>
              </a:rPr>
              <a:t> HTML5</a:t>
            </a:r>
            <a:r>
              <a:rPr lang="nl-NL" b="1" dirty="0">
                <a:solidFill>
                  <a:srgbClr val="0070C0"/>
                </a:solidFill>
                <a:latin typeface="Courier New"/>
                <a:cs typeface="Courier New"/>
              </a:rPr>
              <a:t>&lt;/h1&gt;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	&lt;p</a:t>
            </a:r>
            <a:r>
              <a:rPr lang="nl-NL" b="1" dirty="0">
                <a:latin typeface="Courier New"/>
                <a:cs typeface="Courier New"/>
              </a:rPr>
              <a:t> </a:t>
            </a:r>
            <a:r>
              <a:rPr lang="nl-NL" b="1" dirty="0">
                <a:solidFill>
                  <a:srgbClr val="FF0000"/>
                </a:solidFill>
                <a:latin typeface="Courier New"/>
                <a:cs typeface="Courier New"/>
              </a:rPr>
              <a:t>class</a:t>
            </a:r>
            <a:r>
              <a:rPr lang="nl-NL" b="1" dirty="0" smtClean="0">
                <a:latin typeface="Courier New"/>
                <a:cs typeface="Courier New"/>
              </a:rPr>
              <a:t>="</a:t>
            </a:r>
            <a:r>
              <a:rPr lang="nl-NL" b="1" dirty="0" err="1" smtClean="0">
                <a:solidFill>
                  <a:srgbClr val="00CC00"/>
                </a:solidFill>
                <a:latin typeface="Courier New"/>
                <a:cs typeface="Courier New"/>
              </a:rPr>
              <a:t>author</a:t>
            </a:r>
            <a:r>
              <a:rPr lang="nl-NL" b="1" dirty="0">
                <a:solidFill>
                  <a:srgbClr val="00CC00"/>
                </a:solidFill>
                <a:latin typeface="Courier New"/>
                <a:cs typeface="Courier New"/>
              </a:rPr>
              <a:t>-</a:t>
            </a:r>
            <a:r>
              <a:rPr lang="nl-NL" b="1" dirty="0" smtClean="0">
                <a:solidFill>
                  <a:srgbClr val="00CC00"/>
                </a:solidFill>
                <a:latin typeface="Courier New"/>
                <a:cs typeface="Courier New"/>
              </a:rPr>
              <a:t>line</a:t>
            </a:r>
            <a:r>
              <a:rPr lang="nl-NL" b="1" dirty="0" smtClean="0">
                <a:latin typeface="Courier New"/>
                <a:cs typeface="Courier New"/>
              </a:rPr>
              <a:t>"</a:t>
            </a:r>
            <a:r>
              <a:rPr lang="nl-NL" b="1" dirty="0" smtClean="0">
                <a:solidFill>
                  <a:srgbClr val="0070C0"/>
                </a:solidFill>
                <a:latin typeface="Courier New"/>
                <a:cs typeface="Courier New"/>
              </a:rPr>
              <a:t>&gt;</a:t>
            </a:r>
            <a:r>
              <a:rPr lang="nl-NL" b="1" dirty="0" err="1">
                <a:latin typeface="Courier New"/>
                <a:cs typeface="Courier New"/>
              </a:rPr>
              <a:t>By</a:t>
            </a:r>
            <a:r>
              <a:rPr lang="nl-NL" b="1" dirty="0">
                <a:latin typeface="Courier New"/>
                <a:cs typeface="Courier New"/>
              </a:rPr>
              <a:t> </a:t>
            </a:r>
            <a:r>
              <a:rPr lang="nl-NL" b="1" dirty="0" smtClean="0">
                <a:latin typeface="Courier New"/>
                <a:cs typeface="Courier New"/>
              </a:rPr>
              <a:t>John Doe</a:t>
            </a:r>
            <a:r>
              <a:rPr lang="nl-NL" b="1" dirty="0" smtClean="0">
                <a:solidFill>
                  <a:srgbClr val="0070C0"/>
                </a:solidFill>
                <a:latin typeface="Courier New"/>
                <a:cs typeface="Courier New"/>
              </a:rPr>
              <a:t>&lt;</a:t>
            </a:r>
            <a:r>
              <a:rPr lang="nl-NL" b="1" dirty="0">
                <a:solidFill>
                  <a:srgbClr val="0070C0"/>
                </a:solidFill>
                <a:latin typeface="Courier New"/>
                <a:cs typeface="Courier New"/>
              </a:rPr>
              <a:t>/p&gt;</a:t>
            </a: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&lt;/header&gt;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836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a:t>The </a:t>
            </a:r>
            <a:r>
              <a:rPr lang="en-US" b="1" dirty="0"/>
              <a:t>footer</a:t>
            </a:r>
            <a:r>
              <a:rPr lang="en-US" dirty="0"/>
              <a:t> element represents a footer for its nearest ancestor sectioning </a:t>
            </a:r>
            <a:r>
              <a:rPr lang="en-US" dirty="0" smtClean="0"/>
              <a:t>content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Footer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footer</a:t>
            </a:r>
            <a:r>
              <a:rPr lang="nl-NL" b="1" dirty="0">
                <a:solidFill>
                  <a:srgbClr val="0070C0"/>
                </a:solidFill>
                <a:latin typeface="Courier New"/>
                <a:cs typeface="Courier New"/>
              </a:rPr>
              <a:t>&gt;</a:t>
            </a:r>
          </a:p>
          <a:p>
            <a:pPr marL="403225" indent="-342900">
              <a:lnSpc>
                <a:spcPct val="70000"/>
              </a:lnSpc>
              <a:spcBef>
                <a:spcPct val="20000"/>
              </a:spcBef>
              <a:spcAft>
                <a:spcPct val="30000"/>
              </a:spcAft>
              <a:buClr>
                <a:srgbClr val="7030A0"/>
              </a:buClr>
            </a:pPr>
            <a:r>
              <a:rPr lang="nl-NL" b="1" dirty="0" smtClean="0">
                <a:solidFill>
                  <a:srgbClr val="0070C0"/>
                </a:solidFill>
                <a:latin typeface="Courier New"/>
                <a:cs typeface="Courier New"/>
              </a:rPr>
              <a:t>	&lt;</a:t>
            </a:r>
            <a:r>
              <a:rPr lang="nl-NL" b="1" dirty="0">
                <a:solidFill>
                  <a:srgbClr val="0070C0"/>
                </a:solidFill>
                <a:latin typeface="Courier New"/>
                <a:cs typeface="Courier New"/>
              </a:rPr>
              <a:t>p</a:t>
            </a:r>
            <a:r>
              <a:rPr lang="nl-NL" b="1" dirty="0" smtClean="0">
                <a:solidFill>
                  <a:srgbClr val="0070C0"/>
                </a:solidFill>
                <a:latin typeface="Courier New"/>
                <a:cs typeface="Courier New"/>
              </a:rPr>
              <a:t>&gt;</a:t>
            </a:r>
            <a:r>
              <a:rPr lang="nl-NL" b="1" dirty="0" smtClean="0">
                <a:latin typeface="Courier New"/>
                <a:cs typeface="Courier New"/>
              </a:rPr>
              <a:t>© 2015 </a:t>
            </a:r>
            <a:r>
              <a:rPr lang="nl-NL" b="1" dirty="0">
                <a:latin typeface="Courier New"/>
                <a:cs typeface="Courier New"/>
              </a:rPr>
              <a:t>SUPINFO International </a:t>
            </a:r>
            <a:r>
              <a:rPr lang="nl-NL" b="1" dirty="0" smtClean="0">
                <a:latin typeface="Courier New"/>
                <a:cs typeface="Courier New"/>
              </a:rPr>
              <a:t>University</a:t>
            </a:r>
            <a:r>
              <a:rPr lang="nl-NL" b="1" dirty="0" smtClean="0">
                <a:solidFill>
                  <a:srgbClr val="0070C0"/>
                </a:solidFill>
                <a:latin typeface="Courier New"/>
                <a:cs typeface="Courier New"/>
              </a:rPr>
              <a:t>&lt;/</a:t>
            </a:r>
            <a:r>
              <a:rPr lang="nl-NL" b="1" dirty="0">
                <a:solidFill>
                  <a:srgbClr val="0070C0"/>
                </a:solidFill>
                <a:latin typeface="Courier New"/>
                <a:cs typeface="Courier New"/>
              </a:rPr>
              <a:t>p</a:t>
            </a:r>
            <a:r>
              <a:rPr lang="nl-NL" b="1" dirty="0" smtClean="0">
                <a:solidFill>
                  <a:srgbClr val="0070C0"/>
                </a:solidFill>
                <a:latin typeface="Courier New"/>
                <a:cs typeface="Courier New"/>
              </a:rPr>
              <a:t>&gt;</a:t>
            </a:r>
            <a:endParaRPr lang="nl-NL" b="1" dirty="0">
              <a:solidFill>
                <a:srgbClr val="0070C0"/>
              </a:solidFill>
              <a:latin typeface="Courier New"/>
              <a:cs typeface="Courier New"/>
            </a:endParaRPr>
          </a:p>
          <a:p>
            <a:pPr marL="403225" indent="-342900">
              <a:lnSpc>
                <a:spcPct val="70000"/>
              </a:lnSpc>
              <a:spcBef>
                <a:spcPct val="20000"/>
              </a:spcBef>
              <a:spcAft>
                <a:spcPct val="30000"/>
              </a:spcAft>
              <a:buClr>
                <a:srgbClr val="7030A0"/>
              </a:buClr>
            </a:pPr>
            <a:r>
              <a:rPr lang="nl-NL" b="1" dirty="0">
                <a:solidFill>
                  <a:srgbClr val="0070C0"/>
                </a:solidFill>
                <a:latin typeface="Courier New"/>
                <a:cs typeface="Courier New"/>
              </a:rPr>
              <a:t>&lt;/</a:t>
            </a:r>
            <a:r>
              <a:rPr lang="nl-NL" b="1" dirty="0" err="1">
                <a:solidFill>
                  <a:srgbClr val="0070C0"/>
                </a:solidFill>
                <a:latin typeface="Courier New"/>
                <a:cs typeface="Courier New"/>
              </a:rPr>
              <a:t>footer</a:t>
            </a:r>
            <a:r>
              <a:rPr lang="nl-NL" b="1" dirty="0">
                <a:solidFill>
                  <a:srgbClr val="0070C0"/>
                </a:solidFill>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963304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smtClean="0"/>
              <a:t>Most websites had some common </a:t>
            </a:r>
            <a:r>
              <a:rPr lang="en-US" dirty="0"/>
              <a:t>uses of generic </a:t>
            </a:r>
            <a:r>
              <a:rPr lang="en-US" dirty="0" smtClean="0"/>
              <a:t>blocks: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Old 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grpSp>
        <p:nvGrpSpPr>
          <p:cNvPr id="2" name="Groupe 1"/>
          <p:cNvGrpSpPr/>
          <p:nvPr/>
        </p:nvGrpSpPr>
        <p:grpSpPr>
          <a:xfrm>
            <a:off x="1403648" y="2137420"/>
            <a:ext cx="6408712" cy="2808312"/>
            <a:chOff x="1403648" y="2353444"/>
            <a:chExt cx="6408712" cy="2808312"/>
          </a:xfrm>
        </p:grpSpPr>
        <p:sp>
          <p:nvSpPr>
            <p:cNvPr id="19" name="Rectangle 18"/>
            <p:cNvSpPr/>
            <p:nvPr/>
          </p:nvSpPr>
          <p:spPr>
            <a:xfrm>
              <a:off x="1403648" y="2353444"/>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49746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id="header"&gt;</a:t>
              </a:r>
              <a:endParaRPr lang="en-US" dirty="0">
                <a:solidFill>
                  <a:schemeClr val="tx2">
                    <a:lumMod val="60000"/>
                    <a:lumOff val="40000"/>
                  </a:schemeClr>
                </a:solidFill>
              </a:endParaRPr>
            </a:p>
          </p:txBody>
        </p:sp>
        <p:sp>
          <p:nvSpPr>
            <p:cNvPr id="22" name="Rounded Rectangle 21"/>
            <p:cNvSpPr/>
            <p:nvPr/>
          </p:nvSpPr>
          <p:spPr>
            <a:xfrm>
              <a:off x="1547663" y="300151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65770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id="footer"&gt;</a:t>
              </a:r>
              <a:endParaRPr lang="en-US" dirty="0">
                <a:solidFill>
                  <a:schemeClr val="tx2">
                    <a:lumMod val="60000"/>
                    <a:lumOff val="40000"/>
                  </a:schemeClr>
                </a:solidFill>
              </a:endParaRPr>
            </a:p>
          </p:txBody>
        </p:sp>
        <p:sp>
          <p:nvSpPr>
            <p:cNvPr id="24" name="Rounded Rectangle 23"/>
            <p:cNvSpPr/>
            <p:nvPr/>
          </p:nvSpPr>
          <p:spPr>
            <a:xfrm>
              <a:off x="1547663" y="3505572"/>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&lt;div class="article"&gt;</a:t>
              </a:r>
              <a:endParaRPr lang="en-US" dirty="0">
                <a:solidFill>
                  <a:schemeClr val="tx2">
                    <a:lumMod val="60000"/>
                    <a:lumOff val="40000"/>
                  </a:schemeClr>
                </a:solidFill>
              </a:endParaRPr>
            </a:p>
          </p:txBody>
        </p:sp>
        <p:sp>
          <p:nvSpPr>
            <p:cNvPr id="25" name="Rounded Rectangle 24"/>
            <p:cNvSpPr/>
            <p:nvPr/>
          </p:nvSpPr>
          <p:spPr>
            <a:xfrm>
              <a:off x="5508104" y="3505572"/>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id="sidebar"&gt;</a:t>
              </a:r>
              <a:endParaRPr lang="en-US" dirty="0">
                <a:solidFill>
                  <a:schemeClr val="tx2">
                    <a:lumMod val="60000"/>
                    <a:lumOff val="40000"/>
                  </a:schemeClr>
                </a:solidFill>
              </a:endParaRPr>
            </a:p>
          </p:txBody>
        </p:sp>
        <p:sp>
          <p:nvSpPr>
            <p:cNvPr id="26" name="Rounded Rectangle 25"/>
            <p:cNvSpPr/>
            <p:nvPr/>
          </p:nvSpPr>
          <p:spPr>
            <a:xfrm>
              <a:off x="1691679" y="4081636"/>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class="section"&gt;</a:t>
              </a:r>
              <a:endParaRPr lang="en-US" dirty="0">
                <a:solidFill>
                  <a:schemeClr val="tx2">
                    <a:lumMod val="60000"/>
                    <a:lumOff val="40000"/>
                  </a:schemeClr>
                </a:solidFill>
              </a:endParaRPr>
            </a:p>
          </p:txBody>
        </p:sp>
      </p:grpSp>
      <p:pic>
        <p:nvPicPr>
          <p:cNvPr id="1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484397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introduced </a:t>
            </a:r>
            <a:r>
              <a:rPr lang="en-US" dirty="0"/>
              <a:t>the </a:t>
            </a:r>
            <a:r>
              <a:rPr lang="en-US" dirty="0" smtClean="0"/>
              <a:t>following new markups: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Good 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What else?</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grpSp>
        <p:nvGrpSpPr>
          <p:cNvPr id="2" name="Groupe 1"/>
          <p:cNvGrpSpPr/>
          <p:nvPr/>
        </p:nvGrpSpPr>
        <p:grpSpPr>
          <a:xfrm>
            <a:off x="1403648" y="2137420"/>
            <a:ext cx="6408712" cy="2808312"/>
            <a:chOff x="1403648" y="2137420"/>
            <a:chExt cx="6408712" cy="2808312"/>
          </a:xfrm>
        </p:grpSpPr>
        <p:sp>
          <p:nvSpPr>
            <p:cNvPr id="19" name="Rectangle 18"/>
            <p:cNvSpPr/>
            <p:nvPr/>
          </p:nvSpPr>
          <p:spPr>
            <a:xfrm>
              <a:off x="1403648" y="2137420"/>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28143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&lt;header&gt;</a:t>
              </a:r>
              <a:endParaRPr lang="en-US" dirty="0">
                <a:solidFill>
                  <a:schemeClr val="tx2">
                    <a:lumMod val="60000"/>
                    <a:lumOff val="40000"/>
                  </a:schemeClr>
                </a:solidFill>
              </a:endParaRPr>
            </a:p>
          </p:txBody>
        </p:sp>
        <p:sp>
          <p:nvSpPr>
            <p:cNvPr id="22" name="Rounded Rectangle 21"/>
            <p:cNvSpPr/>
            <p:nvPr/>
          </p:nvSpPr>
          <p:spPr>
            <a:xfrm>
              <a:off x="1547663" y="2785492"/>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44167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&lt;footer&gt;</a:t>
              </a:r>
              <a:endParaRPr lang="en-US" dirty="0">
                <a:solidFill>
                  <a:schemeClr val="tx2">
                    <a:lumMod val="60000"/>
                    <a:lumOff val="40000"/>
                  </a:schemeClr>
                </a:solidFill>
              </a:endParaRPr>
            </a:p>
          </p:txBody>
        </p:sp>
        <p:sp>
          <p:nvSpPr>
            <p:cNvPr id="24" name="Rounded Rectangle 23"/>
            <p:cNvSpPr/>
            <p:nvPr/>
          </p:nvSpPr>
          <p:spPr>
            <a:xfrm>
              <a:off x="1547663" y="3289548"/>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&lt;article&gt;</a:t>
              </a:r>
              <a:endParaRPr lang="en-US" dirty="0">
                <a:solidFill>
                  <a:schemeClr val="tx2">
                    <a:lumMod val="60000"/>
                    <a:lumOff val="40000"/>
                  </a:schemeClr>
                </a:solidFill>
              </a:endParaRPr>
            </a:p>
          </p:txBody>
        </p:sp>
        <p:sp>
          <p:nvSpPr>
            <p:cNvPr id="25" name="Rounded Rectangle 24"/>
            <p:cNvSpPr/>
            <p:nvPr/>
          </p:nvSpPr>
          <p:spPr>
            <a:xfrm>
              <a:off x="5508104" y="3289548"/>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2">
                      <a:lumMod val="60000"/>
                      <a:lumOff val="40000"/>
                    </a:schemeClr>
                  </a:solidFill>
                </a:rPr>
                <a:t>&lt;aside&gt;</a:t>
              </a:r>
              <a:endParaRPr lang="en-US" dirty="0">
                <a:solidFill>
                  <a:schemeClr val="tx2">
                    <a:lumMod val="60000"/>
                    <a:lumOff val="40000"/>
                  </a:schemeClr>
                </a:solidFill>
              </a:endParaRPr>
            </a:p>
          </p:txBody>
        </p:sp>
        <p:sp>
          <p:nvSpPr>
            <p:cNvPr id="26" name="Rounded Rectangle 25"/>
            <p:cNvSpPr/>
            <p:nvPr/>
          </p:nvSpPr>
          <p:spPr>
            <a:xfrm>
              <a:off x="1691679" y="3865612"/>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&lt;section&gt;</a:t>
              </a:r>
              <a:endParaRPr lang="en-US" dirty="0">
                <a:solidFill>
                  <a:schemeClr val="tx2">
                    <a:lumMod val="60000"/>
                    <a:lumOff val="40000"/>
                  </a:schemeClr>
                </a:solidFill>
              </a:endParaRPr>
            </a:p>
          </p:txBody>
        </p:sp>
      </p:grpSp>
      <p:pic>
        <p:nvPicPr>
          <p:cNvPr id="1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34293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4"/>
          <p:cNvSpPr/>
          <p:nvPr/>
        </p:nvSpPr>
        <p:spPr>
          <a:xfrm>
            <a:off x="251520" y="121196"/>
            <a:ext cx="8640960" cy="50405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smtClean="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Header content --&gt;</a:t>
            </a: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header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endParaRPr lang="nl-NL" b="1" dirty="0" smtClean="0">
              <a:latin typeface="Courier New"/>
              <a:cs typeface="Courier New"/>
            </a:endParaRP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smtClean="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Other</a:t>
            </a:r>
            <a:r>
              <a:rPr lang="nl-NL" b="1" dirty="0">
                <a:solidFill>
                  <a:srgbClr val="479B8F"/>
                </a:solidFill>
                <a:latin typeface="Courier New" pitchFamily="-106" charset="0"/>
                <a:ea typeface="ＭＳ Ｐゴシック" pitchFamily="-106" charset="-128"/>
                <a:cs typeface="Courier New" pitchFamily="-106" charset="0"/>
              </a:rPr>
              <a: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sym typeface="Wingdings"/>
              </a:rPr>
              <a:t>	</a:t>
            </a:r>
            <a:r>
              <a:rPr lang="nl-NL" b="1" dirty="0" smtClean="0">
                <a:solidFill>
                  <a:srgbClr val="CC0099"/>
                </a:solidFill>
                <a:latin typeface="Courier New"/>
                <a:cs typeface="Courier New"/>
                <a:sym typeface="Wingdings"/>
              </a:rPr>
              <a:t>	</a:t>
            </a: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Aside</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footer</a:t>
            </a:r>
            <a:r>
              <a:rPr lang="nl-NL" b="1" dirty="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Footer</a:t>
            </a:r>
            <a:r>
              <a:rPr lang="nl-NL" b="1" dirty="0">
                <a:solidFill>
                  <a:srgbClr val="479B8F"/>
                </a:solidFill>
                <a:latin typeface="Courier New" pitchFamily="-106" charset="0"/>
                <a:ea typeface="ＭＳ Ｐゴシック" pitchFamily="-106" charset="-128"/>
                <a:cs typeface="Courier New" pitchFamily="-106" charset="0"/>
              </a:rPr>
              <a:t> content --&gt;</a:t>
            </a: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p:txBody>
      </p:sp>
      <p:cxnSp>
        <p:nvCxnSpPr>
          <p:cNvPr id="9" name="Straight Connector 8"/>
          <p:cNvCxnSpPr/>
          <p:nvPr/>
        </p:nvCxnSpPr>
        <p:spPr>
          <a:xfrm>
            <a:off x="1187624" y="121196"/>
            <a:ext cx="0" cy="5040560"/>
          </a:xfrm>
          <a:prstGeom prst="line">
            <a:avLst/>
          </a:prstGeom>
        </p:spPr>
        <p:style>
          <a:lnRef idx="2">
            <a:schemeClr val="dk1"/>
          </a:lnRef>
          <a:fillRef idx="0">
            <a:schemeClr val="dk1"/>
          </a:fillRef>
          <a:effectRef idx="1">
            <a:schemeClr val="dk1"/>
          </a:effectRef>
          <a:fontRef idx="minor">
            <a:schemeClr val="tx1"/>
          </a:fontRef>
        </p:style>
      </p:cxnSp>
      <p:sp>
        <p:nvSpPr>
          <p:cNvPr id="21" name="Titre 1"/>
          <p:cNvSpPr txBox="1">
            <a:spLocks/>
          </p:cNvSpPr>
          <p:nvPr/>
        </p:nvSpPr>
        <p:spPr bwMode="auto">
          <a:xfrm rot="16200000">
            <a:off x="-1296267" y="2389065"/>
            <a:ext cx="4032450"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Tree>
    <p:extLst>
      <p:ext uri="{BB962C8B-B14F-4D97-AF65-F5344CB8AC3E}">
        <p14:creationId xmlns:p14="http://schemas.microsoft.com/office/powerpoint/2010/main" val="35026750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Characters entities for some special characters</a:t>
            </a:r>
            <a:endParaRPr lang="en-US" dirty="0">
              <a:cs typeface="Courier New"/>
            </a:endParaRPr>
          </a:p>
          <a:p>
            <a:endParaRPr lang="en-US" dirty="0" smtClean="0">
              <a:cs typeface="Courier New"/>
            </a:endParaRPr>
          </a:p>
          <a:p>
            <a:r>
              <a:rPr lang="en-US" dirty="0" smtClean="0">
                <a:cs typeface="Courier New"/>
              </a:rPr>
              <a:t>Main case:</a:t>
            </a:r>
          </a:p>
          <a:p>
            <a:pPr lvl="1"/>
            <a:r>
              <a:rPr lang="en-US" dirty="0" smtClean="0">
                <a:cs typeface="Courier New"/>
              </a:rPr>
              <a:t>&amp; &lt;HTML Code or ”#” + </a:t>
            </a:r>
            <a:r>
              <a:rPr lang="en-US" dirty="0" err="1" smtClean="0">
                <a:cs typeface="Courier New"/>
              </a:rPr>
              <a:t>unicode</a:t>
            </a:r>
            <a:r>
              <a:rPr lang="en-US" dirty="0" smtClean="0">
                <a:cs typeface="Courier New"/>
              </a:rPr>
              <a:t>&gt; ;</a:t>
            </a:r>
          </a:p>
          <a:p>
            <a:pPr lvl="1"/>
            <a:endParaRPr lang="en-US" dirty="0">
              <a:cs typeface="Courier New"/>
            </a:endParaRPr>
          </a:p>
          <a:p>
            <a:r>
              <a:rPr lang="en-US" dirty="0" smtClean="0">
                <a:cs typeface="Courier New"/>
              </a:rPr>
              <a:t>Example:</a:t>
            </a:r>
            <a:endParaRPr lang="en-US" dirty="0">
              <a:cs typeface="Courier New"/>
            </a:endParaRP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Special</a:t>
            </a:r>
            <a:r>
              <a:rPr lang="fr-FR" dirty="0" smtClean="0">
                <a:ea typeface="ＭＳ Ｐゴシック" pitchFamily="34" charset="-128"/>
              </a:rPr>
              <a:t> </a:t>
            </a:r>
            <a:r>
              <a:rPr lang="fr-FR" dirty="0" err="1" smtClean="0">
                <a:ea typeface="ＭＳ Ｐゴシック" pitchFamily="34" charset="-128"/>
              </a:rPr>
              <a:t>characters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else</a:t>
            </a:r>
            <a:r>
              <a:rPr lang="fr-FR" dirty="0" smtClean="0">
                <a:ea typeface="ＭＳ Ｐゴシック" pitchFamily="34" charset="-128"/>
              </a:rPr>
              <a:t> ?</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611560" y="4297660"/>
            <a:ext cx="3960440"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&lt;p</a:t>
            </a:r>
            <a:r>
              <a:rPr lang="en-US" b="1" dirty="0">
                <a:solidFill>
                  <a:srgbClr val="0070C0"/>
                </a:solidFill>
                <a:latin typeface="Courier New"/>
                <a:ea typeface="ＭＳ Ｐゴシック" pitchFamily="1" charset="-128"/>
                <a:cs typeface="Courier New"/>
              </a:rPr>
              <a:t>&gt;</a:t>
            </a:r>
            <a:r>
              <a:rPr lang="en-US" b="1" dirty="0" smtClean="0">
                <a:solidFill>
                  <a:srgbClr val="00800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Web'n'Dev</a:t>
            </a:r>
            <a:r>
              <a:rPr lang="en-US" b="1" dirty="0" smtClean="0">
                <a:solidFill>
                  <a:srgbClr val="008000"/>
                </a:solidFill>
                <a:latin typeface="Courier New"/>
                <a:ea typeface="ＭＳ Ｐゴシック" pitchFamily="1" charset="-128"/>
                <a:cs typeface="Courier New"/>
              </a:rPr>
              <a:t> </a:t>
            </a:r>
            <a:r>
              <a:rPr lang="en-US" b="1" dirty="0" smtClean="0">
                <a:solidFill>
                  <a:srgbClr val="660066"/>
                </a:solidFill>
                <a:latin typeface="Courier New"/>
                <a:ea typeface="ＭＳ Ｐゴシック" pitchFamily="1" charset="-128"/>
                <a:cs typeface="Courier New"/>
              </a:rPr>
              <a:t>&amp;#169;</a:t>
            </a:r>
            <a:r>
              <a:rPr lang="en-US" b="1" dirty="0" smtClean="0">
                <a:solidFill>
                  <a:srgbClr val="008000"/>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&lt;/p&gt;</a:t>
            </a:r>
            <a:endParaRPr lang="en-US" b="1" dirty="0">
              <a:solidFill>
                <a:srgbClr val="008000"/>
              </a:solidFill>
              <a:latin typeface="Courier New"/>
              <a:ea typeface="ＭＳ Ｐゴシック" pitchFamily="1" charset="-128"/>
              <a:cs typeface="Courier New"/>
            </a:endParaRPr>
          </a:p>
        </p:txBody>
      </p:sp>
      <p:pic>
        <p:nvPicPr>
          <p:cNvPr id="9" name="Picture 8"/>
          <p:cNvPicPr>
            <a:picLocks noChangeAspect="1" noChangeArrowheads="1"/>
          </p:cNvPicPr>
          <p:nvPr/>
        </p:nvPicPr>
        <p:blipFill>
          <a:blip r:embed="rId4" cstate="print"/>
          <a:srcRect/>
          <a:stretch>
            <a:fillRect/>
          </a:stretch>
        </p:blipFill>
        <p:spPr bwMode="auto">
          <a:xfrm>
            <a:off x="5769049" y="4297660"/>
            <a:ext cx="2619375" cy="571500"/>
          </a:xfrm>
          <a:prstGeom prst="rect">
            <a:avLst/>
          </a:prstGeom>
          <a:noFill/>
          <a:ln w="12700" cap="flat" cmpd="sng" algn="ctr">
            <a:noFill/>
            <a:prstDash val="solid"/>
            <a:miter lim="800000"/>
            <a:headEnd/>
            <a:tailEnd/>
          </a:ln>
        </p:spPr>
      </p:pic>
    </p:spTree>
    <p:extLst>
      <p:ext uri="{BB962C8B-B14F-4D97-AF65-F5344CB8AC3E}">
        <p14:creationId xmlns:p14="http://schemas.microsoft.com/office/powerpoint/2010/main" val="38555897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Spaces are trimmed in HTML</a:t>
            </a:r>
          </a:p>
          <a:p>
            <a:pPr lvl="1"/>
            <a:r>
              <a:rPr lang="en-US" dirty="0" smtClean="0">
                <a:cs typeface="Courier New"/>
              </a:rPr>
              <a:t>Many spaces will be merged into one</a:t>
            </a:r>
            <a:endParaRPr lang="en-US" dirty="0">
              <a:cs typeface="Courier New"/>
            </a:endParaRPr>
          </a:p>
          <a:p>
            <a:pPr lvl="1"/>
            <a:endParaRPr lang="en-US" dirty="0" smtClean="0">
              <a:cs typeface="Courier New"/>
            </a:endParaRPr>
          </a:p>
          <a:p>
            <a:pPr lvl="1"/>
            <a:endParaRPr lang="en-US" dirty="0">
              <a:cs typeface="Courier New"/>
            </a:endParaRPr>
          </a:p>
          <a:p>
            <a:pPr>
              <a:spcBef>
                <a:spcPts val="1800"/>
              </a:spcBef>
            </a:pPr>
            <a:r>
              <a:rPr lang="en-US" dirty="0" smtClean="0">
                <a:cs typeface="Courier New"/>
              </a:rPr>
              <a:t>You can use &amp;</a:t>
            </a:r>
            <a:r>
              <a:rPr lang="en-US" dirty="0" err="1" smtClean="0">
                <a:cs typeface="Courier New"/>
              </a:rPr>
              <a:t>nbsp</a:t>
            </a:r>
            <a:r>
              <a:rPr lang="en-US" dirty="0" smtClean="0">
                <a:cs typeface="Courier New"/>
              </a:rPr>
              <a:t>; (</a:t>
            </a:r>
            <a:r>
              <a:rPr lang="en-US" u="sng" dirty="0" smtClean="0">
                <a:cs typeface="Courier New"/>
              </a:rPr>
              <a:t>N</a:t>
            </a:r>
            <a:r>
              <a:rPr lang="en-US" dirty="0" smtClean="0">
                <a:cs typeface="Courier New"/>
              </a:rPr>
              <a:t>on </a:t>
            </a:r>
            <a:r>
              <a:rPr lang="en-US" u="sng" dirty="0" smtClean="0">
                <a:cs typeface="Courier New"/>
              </a:rPr>
              <a:t>B</a:t>
            </a:r>
            <a:r>
              <a:rPr lang="en-US" dirty="0" smtClean="0">
                <a:cs typeface="Courier New"/>
              </a:rPr>
              <a:t>reakable </a:t>
            </a:r>
            <a:r>
              <a:rPr lang="en-US" u="sng" dirty="0" err="1" smtClean="0">
                <a:cs typeface="Courier New"/>
              </a:rPr>
              <a:t>SP</a:t>
            </a:r>
            <a:r>
              <a:rPr lang="en-US" dirty="0" err="1" smtClean="0">
                <a:cs typeface="Courier New"/>
              </a:rPr>
              <a:t>ace</a:t>
            </a:r>
            <a:r>
              <a:rPr lang="en-US" dirty="0" smtClean="0">
                <a:cs typeface="Courier New"/>
              </a:rPr>
              <a:t>)</a:t>
            </a:r>
            <a:endParaRPr lang="en-US" dirty="0">
              <a:cs typeface="Courier New"/>
            </a:endParaRPr>
          </a:p>
          <a:p>
            <a:endParaRPr lang="en-US" dirty="0" smtClean="0">
              <a:cs typeface="Courier New"/>
            </a:endParaRP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Specials</a:t>
            </a:r>
            <a:r>
              <a:rPr lang="fr-FR" dirty="0" smtClean="0">
                <a:ea typeface="ＭＳ Ｐゴシック" pitchFamily="34" charset="-128"/>
              </a:rPr>
              <a:t> </a:t>
            </a:r>
            <a:r>
              <a:rPr lang="fr-FR" dirty="0" err="1" smtClean="0">
                <a:ea typeface="ＭＳ Ｐゴシック" pitchFamily="34" charset="-128"/>
              </a:rPr>
              <a:t>characters</a:t>
            </a:r>
            <a:endParaRPr lang="fr-FR" dirty="0" smtClean="0">
              <a:ea typeface="ＭＳ Ｐゴシック" pitchFamily="34" charset="-128"/>
            </a:endParaRPr>
          </a:p>
        </p:txBody>
      </p:sp>
      <p:sp>
        <p:nvSpPr>
          <p:cNvPr id="6" name="Espace réservé du contenu 3"/>
          <p:cNvSpPr>
            <a:spLocks noGrp="1"/>
          </p:cNvSpPr>
          <p:nvPr>
            <p:ph sz="quarter" idx="13"/>
          </p:nvPr>
        </p:nvSpPr>
        <p:spPr>
          <a:xfrm>
            <a:off x="1116013" y="0"/>
            <a:ext cx="7777162" cy="336550"/>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else</a:t>
            </a:r>
            <a:r>
              <a:rPr lang="fr-FR" dirty="0" smtClean="0">
                <a:ea typeface="ＭＳ Ｐゴシック" pitchFamily="34" charset="-128"/>
              </a:rPr>
              <a:t> ?</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611560" y="2209428"/>
            <a:ext cx="3960440"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&lt;p</a:t>
            </a:r>
            <a:r>
              <a:rPr lang="en-US" b="1" dirty="0">
                <a:solidFill>
                  <a:srgbClr val="0070C0"/>
                </a:solidFill>
                <a:latin typeface="Courier New"/>
                <a:ea typeface="ＭＳ Ｐゴシック" pitchFamily="1" charset="-128"/>
                <a:cs typeface="Courier New"/>
              </a:rPr>
              <a:t>&gt;</a:t>
            </a:r>
            <a:r>
              <a:rPr lang="en-US" b="1" dirty="0" smtClean="0">
                <a:solidFill>
                  <a:srgbClr val="00800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Web'n'Dev</a:t>
            </a:r>
            <a:r>
              <a:rPr lang="en-US" b="1" dirty="0" smtClean="0">
                <a:solidFill>
                  <a:schemeClr val="tx1"/>
                </a:solidFill>
                <a:latin typeface="Courier New"/>
                <a:ea typeface="ＭＳ Ｐゴシック" pitchFamily="1" charset="-128"/>
                <a:cs typeface="Courier New"/>
              </a:rPr>
              <a:t>     rocks</a:t>
            </a:r>
            <a:r>
              <a:rPr lang="en-US" b="1" dirty="0" smtClean="0">
                <a:solidFill>
                  <a:srgbClr val="0070C0"/>
                </a:solidFill>
                <a:latin typeface="Courier New"/>
                <a:ea typeface="ＭＳ Ｐゴシック" pitchFamily="1" charset="-128"/>
                <a:cs typeface="Courier New"/>
              </a:rPr>
              <a:t>&lt;/p&gt;</a:t>
            </a:r>
            <a:endParaRPr lang="en-US" b="1" dirty="0">
              <a:solidFill>
                <a:srgbClr val="008000"/>
              </a:solidFill>
              <a:latin typeface="Courier New"/>
              <a:ea typeface="ＭＳ Ｐゴシック" pitchFamily="1" charset="-128"/>
              <a:cs typeface="Courier New"/>
            </a:endParaRPr>
          </a:p>
        </p:txBody>
      </p:sp>
      <p:pic>
        <p:nvPicPr>
          <p:cNvPr id="10" name="Picture 9"/>
          <p:cNvPicPr>
            <a:picLocks noChangeAspect="1" noChangeArrowheads="1"/>
          </p:cNvPicPr>
          <p:nvPr/>
        </p:nvPicPr>
        <p:blipFill>
          <a:blip r:embed="rId4" cstate="print"/>
          <a:srcRect/>
          <a:stretch>
            <a:fillRect/>
          </a:stretch>
        </p:blipFill>
        <p:spPr bwMode="auto">
          <a:xfrm>
            <a:off x="5572132" y="2209428"/>
            <a:ext cx="3095625" cy="571500"/>
          </a:xfrm>
          <a:prstGeom prst="rect">
            <a:avLst/>
          </a:prstGeom>
          <a:noFill/>
          <a:ln w="12700" cap="flat" cmpd="sng" algn="ctr">
            <a:noFill/>
            <a:prstDash val="solid"/>
            <a:miter lim="800000"/>
            <a:headEnd/>
            <a:tailEnd/>
          </a:ln>
        </p:spPr>
      </p:pic>
      <p:sp>
        <p:nvSpPr>
          <p:cNvPr id="11" name="Rectangle à coins arrondis 4"/>
          <p:cNvSpPr/>
          <p:nvPr/>
        </p:nvSpPr>
        <p:spPr>
          <a:xfrm>
            <a:off x="611560" y="3793604"/>
            <a:ext cx="5904656"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&lt;p</a:t>
            </a:r>
            <a:r>
              <a:rPr lang="en-US" b="1" dirty="0">
                <a:solidFill>
                  <a:srgbClr val="0070C0"/>
                </a:solidFill>
                <a:latin typeface="Courier New"/>
                <a:ea typeface="ＭＳ Ｐゴシック" pitchFamily="1" charset="-128"/>
                <a:cs typeface="Courier New"/>
              </a:rPr>
              <a:t>&gt;</a:t>
            </a:r>
            <a:r>
              <a:rPr lang="en-US" b="1" dirty="0" smtClean="0">
                <a:solidFill>
                  <a:srgbClr val="00800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Web'n'Dev</a:t>
            </a:r>
            <a:r>
              <a:rPr lang="en-US" b="1" dirty="0" err="1" smtClean="0">
                <a:solidFill>
                  <a:srgbClr val="660066"/>
                </a:solidFill>
                <a:latin typeface="Courier New"/>
                <a:ea typeface="ＭＳ Ｐゴシック" pitchFamily="1" charset="-128"/>
                <a:cs typeface="Courier New"/>
              </a:rPr>
              <a:t>&amp;nbsp</a:t>
            </a:r>
            <a:r>
              <a:rPr lang="en-US" b="1" dirty="0" smtClean="0">
                <a:solidFill>
                  <a:srgbClr val="660066"/>
                </a:solidFill>
                <a:latin typeface="Courier New"/>
                <a:ea typeface="ＭＳ Ｐゴシック" pitchFamily="1" charset="-128"/>
                <a:cs typeface="Courier New"/>
              </a:rPr>
              <a:t>;&amp;</a:t>
            </a:r>
            <a:r>
              <a:rPr lang="en-US" b="1" dirty="0" err="1" smtClean="0">
                <a:solidFill>
                  <a:srgbClr val="660066"/>
                </a:solidFill>
                <a:latin typeface="Courier New"/>
                <a:ea typeface="ＭＳ Ｐゴシック" pitchFamily="1" charset="-128"/>
                <a:cs typeface="Courier New"/>
              </a:rPr>
              <a:t>nbsp</a:t>
            </a:r>
            <a:r>
              <a:rPr lang="en-US" b="1" dirty="0" smtClean="0">
                <a:solidFill>
                  <a:srgbClr val="660066"/>
                </a:solidFill>
                <a:latin typeface="Courier New"/>
                <a:ea typeface="ＭＳ Ｐゴシック" pitchFamily="1" charset="-128"/>
                <a:cs typeface="Courier New"/>
              </a:rPr>
              <a:t>;&amp;</a:t>
            </a:r>
            <a:r>
              <a:rPr lang="en-US" b="1" dirty="0" err="1" smtClean="0">
                <a:solidFill>
                  <a:srgbClr val="660066"/>
                </a:solidFill>
                <a:latin typeface="Courier New"/>
                <a:ea typeface="ＭＳ Ｐゴシック" pitchFamily="1" charset="-128"/>
                <a:cs typeface="Courier New"/>
              </a:rPr>
              <a:t>nbsp;</a:t>
            </a:r>
            <a:r>
              <a:rPr lang="en-US" b="1" dirty="0" err="1" smtClean="0">
                <a:solidFill>
                  <a:schemeClr val="tx1"/>
                </a:solidFill>
                <a:latin typeface="Courier New"/>
                <a:ea typeface="ＭＳ Ｐゴシック" pitchFamily="1" charset="-128"/>
                <a:cs typeface="Courier New"/>
              </a:rPr>
              <a:t>rocks</a:t>
            </a:r>
            <a:r>
              <a:rPr lang="en-US" b="1" dirty="0" smtClean="0">
                <a:solidFill>
                  <a:srgbClr val="0070C0"/>
                </a:solidFill>
                <a:latin typeface="Courier New"/>
                <a:ea typeface="ＭＳ Ｐゴシック" pitchFamily="1" charset="-128"/>
                <a:cs typeface="Courier New"/>
              </a:rPr>
              <a:t>&lt;/p&gt;</a:t>
            </a:r>
            <a:endParaRPr lang="en-US" b="1" dirty="0">
              <a:solidFill>
                <a:srgbClr val="008000"/>
              </a:solidFill>
              <a:latin typeface="Courier New"/>
              <a:ea typeface="ＭＳ Ｐゴシック" pitchFamily="1" charset="-128"/>
              <a:cs typeface="Courier New"/>
            </a:endParaRPr>
          </a:p>
        </p:txBody>
      </p:sp>
      <p:pic>
        <p:nvPicPr>
          <p:cNvPr id="12" name="Picture 10"/>
          <p:cNvPicPr>
            <a:picLocks noChangeAspect="1" noChangeArrowheads="1"/>
          </p:cNvPicPr>
          <p:nvPr/>
        </p:nvPicPr>
        <p:blipFill>
          <a:blip r:embed="rId5" cstate="print"/>
          <a:srcRect/>
          <a:stretch>
            <a:fillRect/>
          </a:stretch>
        </p:blipFill>
        <p:spPr bwMode="auto">
          <a:xfrm>
            <a:off x="5148064" y="4603973"/>
            <a:ext cx="3667125" cy="485775"/>
          </a:xfrm>
          <a:prstGeom prst="rect">
            <a:avLst/>
          </a:prstGeom>
          <a:noFill/>
          <a:ln w="12700" cap="flat" cmpd="sng" algn="ctr">
            <a:noFill/>
            <a:prstDash val="solid"/>
            <a:miter lim="800000"/>
            <a:headEnd/>
            <a:tailEnd/>
          </a:ln>
        </p:spPr>
      </p:pic>
    </p:spTree>
    <p:extLst>
      <p:ext uri="{BB962C8B-B14F-4D97-AF65-F5344CB8AC3E}">
        <p14:creationId xmlns:p14="http://schemas.microsoft.com/office/powerpoint/2010/main" val="54520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28713"/>
            <a:ext cx="8507288" cy="4230687"/>
          </a:xfrm>
        </p:spPr>
        <p:txBody>
          <a:bodyPr/>
          <a:lstStyle/>
          <a:p>
            <a:r>
              <a:rPr lang="en-US" b="1" dirty="0" smtClean="0"/>
              <a:t>W</a:t>
            </a:r>
            <a:r>
              <a:rPr lang="en-US" dirty="0" smtClean="0"/>
              <a:t>eb </a:t>
            </a:r>
            <a:r>
              <a:rPr lang="en-US" b="1" dirty="0"/>
              <a:t>H</a:t>
            </a:r>
            <a:r>
              <a:rPr lang="en-US" dirty="0"/>
              <a:t>ypertext </a:t>
            </a:r>
            <a:r>
              <a:rPr lang="en-US" b="1" dirty="0"/>
              <a:t>A</a:t>
            </a:r>
            <a:r>
              <a:rPr lang="en-US" dirty="0"/>
              <a:t>pplication </a:t>
            </a:r>
            <a:r>
              <a:rPr lang="en-US" b="1" dirty="0"/>
              <a:t>T</a:t>
            </a:r>
            <a:r>
              <a:rPr lang="en-US" dirty="0"/>
              <a:t>echnology </a:t>
            </a:r>
            <a:r>
              <a:rPr lang="en-US" b="1" dirty="0"/>
              <a:t>W</a:t>
            </a:r>
            <a:r>
              <a:rPr lang="en-US" dirty="0"/>
              <a:t>orking </a:t>
            </a:r>
            <a:r>
              <a:rPr lang="en-US" b="1" dirty="0" smtClean="0"/>
              <a:t>G</a:t>
            </a:r>
            <a:r>
              <a:rPr lang="en-US" dirty="0" smtClean="0"/>
              <a:t>roup </a:t>
            </a:r>
          </a:p>
          <a:p>
            <a:pPr lvl="1"/>
            <a:r>
              <a:rPr lang="en-US" dirty="0" smtClean="0"/>
              <a:t>Founded in 2004</a:t>
            </a:r>
          </a:p>
          <a:p>
            <a:pPr lvl="1"/>
            <a:endParaRPr lang="en-US" dirty="0" smtClean="0"/>
          </a:p>
          <a:p>
            <a:pPr lvl="1"/>
            <a:r>
              <a:rPr lang="en-US" dirty="0" smtClean="0"/>
              <a:t>Community interested </a:t>
            </a:r>
            <a:r>
              <a:rPr lang="en-US" dirty="0"/>
              <a:t>in evolving HTML and related </a:t>
            </a:r>
            <a:r>
              <a:rPr lang="en-US" dirty="0" smtClean="0"/>
              <a:t>technologies</a:t>
            </a:r>
          </a:p>
          <a:p>
            <a:pPr lvl="1"/>
            <a:endParaRPr lang="en-US" dirty="0" smtClean="0"/>
          </a:p>
          <a:p>
            <a:pPr lvl="1"/>
            <a:r>
              <a:rPr lang="en-US" dirty="0" smtClean="0"/>
              <a:t>Composed by </a:t>
            </a:r>
            <a:r>
              <a:rPr lang="en-US" dirty="0"/>
              <a:t>individuals from Apple, the Mozilla </a:t>
            </a:r>
            <a:r>
              <a:rPr lang="en-US" dirty="0" smtClean="0"/>
              <a:t>Foundation, Opera Software and Google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WHAT Working Group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920184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Specials</a:t>
            </a:r>
            <a:r>
              <a:rPr lang="fr-FR" dirty="0" smtClean="0">
                <a:ea typeface="ＭＳ Ｐゴシック" pitchFamily="34" charset="-128"/>
              </a:rPr>
              <a:t> </a:t>
            </a:r>
            <a:r>
              <a:rPr lang="fr-FR" dirty="0" err="1" smtClean="0">
                <a:ea typeface="ＭＳ Ｐゴシック" pitchFamily="34" charset="-128"/>
              </a:rPr>
              <a:t>characters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else</a:t>
            </a:r>
            <a:r>
              <a:rPr lang="fr-FR" dirty="0">
                <a:ea typeface="ＭＳ Ｐゴシック" pitchFamily="34" charset="-128"/>
              </a:rPr>
              <a:t> </a:t>
            </a:r>
            <a:r>
              <a:rPr lang="fr-FR" dirty="0" smtClean="0">
                <a:ea typeface="ＭＳ Ｐゴシック" pitchFamily="34" charset="-128"/>
              </a:rPr>
              <a:t>?</a:t>
            </a:r>
          </a:p>
        </p:txBody>
      </p:sp>
      <p:sp>
        <p:nvSpPr>
          <p:cNvPr id="2" name="Espace réservé du contenu 1"/>
          <p:cNvSpPr>
            <a:spLocks noGrp="1"/>
          </p:cNvSpPr>
          <p:nvPr>
            <p:ph idx="1"/>
          </p:nvPr>
        </p:nvSpPr>
        <p:spPr/>
        <p:txBody>
          <a:bodyPr/>
          <a:lstStyle/>
          <a:p>
            <a:r>
              <a:rPr lang="fr-FR" dirty="0" err="1" smtClean="0"/>
              <a:t>Special</a:t>
            </a:r>
            <a:r>
              <a:rPr lang="fr-FR" dirty="0" smtClean="0"/>
              <a:t> case for the accents</a:t>
            </a:r>
          </a:p>
          <a:p>
            <a:pPr marL="0" indent="0" algn="ctr">
              <a:buNone/>
            </a:pPr>
            <a:r>
              <a:rPr lang="fr-FR" sz="2800" dirty="0" err="1" smtClean="0"/>
              <a:t>Rule</a:t>
            </a:r>
            <a:r>
              <a:rPr lang="fr-FR" sz="2800" dirty="0" smtClean="0"/>
              <a:t>:  </a:t>
            </a:r>
            <a:r>
              <a:rPr lang="fr-FR" sz="2400" dirty="0" smtClean="0"/>
              <a:t>« &amp; » + </a:t>
            </a:r>
            <a:r>
              <a:rPr lang="fr-FR" sz="2400" dirty="0" err="1" smtClean="0"/>
              <a:t>used</a:t>
            </a:r>
            <a:r>
              <a:rPr lang="fr-FR" sz="2400" dirty="0" smtClean="0"/>
              <a:t> </a:t>
            </a:r>
            <a:r>
              <a:rPr lang="fr-FR" sz="2400" dirty="0" err="1" smtClean="0"/>
              <a:t>letter</a:t>
            </a:r>
            <a:r>
              <a:rPr lang="fr-FR" sz="2400" dirty="0" smtClean="0"/>
              <a:t> + </a:t>
            </a:r>
            <a:r>
              <a:rPr lang="fr-FR" sz="2400" dirty="0" err="1" smtClean="0"/>
              <a:t>abbrevation</a:t>
            </a:r>
            <a:r>
              <a:rPr lang="fr-FR" sz="2400" dirty="0" smtClean="0"/>
              <a:t> + « ; »</a:t>
            </a:r>
            <a:endParaRPr lang="fr-FR" sz="24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1249808912"/>
              </p:ext>
            </p:extLst>
          </p:nvPr>
        </p:nvGraphicFramePr>
        <p:xfrm>
          <a:off x="457200" y="2425452"/>
          <a:ext cx="8363272" cy="2595565"/>
        </p:xfrm>
        <a:graphic>
          <a:graphicData uri="http://schemas.openxmlformats.org/drawingml/2006/table">
            <a:tbl>
              <a:tblPr firstRow="1" bandRow="1">
                <a:tableStyleId>{5C22544A-7EE6-4342-B048-85BDC9FD1C3A}</a:tableStyleId>
              </a:tblPr>
              <a:tblGrid>
                <a:gridCol w="4186808"/>
                <a:gridCol w="4176464"/>
              </a:tblGrid>
              <a:tr h="370795">
                <a:tc>
                  <a:txBody>
                    <a:bodyPr/>
                    <a:lstStyle/>
                    <a:p>
                      <a:r>
                        <a:rPr lang="fr-FR" sz="1800" dirty="0" smtClean="0"/>
                        <a:t>Description</a:t>
                      </a:r>
                      <a:endParaRPr lang="fr-FR" sz="1800" dirty="0"/>
                    </a:p>
                  </a:txBody>
                  <a:tcPr marT="45714" marB="45714"/>
                </a:tc>
                <a:tc>
                  <a:txBody>
                    <a:bodyPr/>
                    <a:lstStyle/>
                    <a:p>
                      <a:r>
                        <a:rPr lang="fr-FR" sz="1800" dirty="0" err="1" smtClean="0"/>
                        <a:t>Abbreviation</a:t>
                      </a:r>
                      <a:endParaRPr lang="fr-FR" sz="1800" dirty="0"/>
                    </a:p>
                  </a:txBody>
                  <a:tcPr marT="45714" marB="45714"/>
                </a:tc>
              </a:tr>
              <a:tr h="370795">
                <a:tc>
                  <a:txBody>
                    <a:bodyPr/>
                    <a:lstStyle/>
                    <a:p>
                      <a:r>
                        <a:rPr lang="fr-FR" sz="1800" b="1" dirty="0" smtClean="0"/>
                        <a:t>Grave</a:t>
                      </a:r>
                      <a:r>
                        <a:rPr lang="fr-FR" sz="1800" b="1" baseline="0" dirty="0" smtClean="0"/>
                        <a:t> accent</a:t>
                      </a:r>
                      <a:endParaRPr lang="fr-FR" sz="1800" b="1" dirty="0"/>
                    </a:p>
                  </a:txBody>
                  <a:tcPr marT="45714" marB="45714"/>
                </a:tc>
                <a:tc>
                  <a:txBody>
                    <a:bodyPr/>
                    <a:lstStyle/>
                    <a:p>
                      <a:r>
                        <a:rPr lang="fr-FR" sz="1800" dirty="0" smtClean="0"/>
                        <a:t>grave</a:t>
                      </a:r>
                      <a:endParaRPr lang="fr-FR" sz="1800" dirty="0"/>
                    </a:p>
                  </a:txBody>
                  <a:tcPr marT="45714" marB="45714"/>
                </a:tc>
              </a:tr>
              <a:tr h="370795">
                <a:tc>
                  <a:txBody>
                    <a:bodyPr/>
                    <a:lstStyle/>
                    <a:p>
                      <a:r>
                        <a:rPr lang="fr-FR" sz="1800" b="1" dirty="0" smtClean="0"/>
                        <a:t>Acute accent</a:t>
                      </a:r>
                      <a:endParaRPr lang="fr-FR" sz="1800" b="1" dirty="0"/>
                    </a:p>
                  </a:txBody>
                  <a:tcPr marT="45714" marB="45714"/>
                </a:tc>
                <a:tc>
                  <a:txBody>
                    <a:bodyPr/>
                    <a:lstStyle/>
                    <a:p>
                      <a:r>
                        <a:rPr lang="fr-FR" sz="1800" dirty="0" smtClean="0"/>
                        <a:t>acute</a:t>
                      </a:r>
                      <a:endParaRPr lang="fr-FR" sz="1800" dirty="0"/>
                    </a:p>
                  </a:txBody>
                  <a:tcPr marT="45714" marB="45714"/>
                </a:tc>
              </a:tr>
              <a:tr h="370795">
                <a:tc>
                  <a:txBody>
                    <a:bodyPr/>
                    <a:lstStyle/>
                    <a:p>
                      <a:r>
                        <a:rPr lang="fr-FR" sz="1800" b="1" dirty="0" err="1" smtClean="0"/>
                        <a:t>Circumflex</a:t>
                      </a:r>
                      <a:r>
                        <a:rPr lang="fr-FR" sz="1800" b="1" dirty="0" smtClean="0"/>
                        <a:t> accent</a:t>
                      </a:r>
                      <a:endParaRPr lang="fr-FR" sz="1800" b="1" dirty="0"/>
                    </a:p>
                  </a:txBody>
                  <a:tcPr marT="45714" marB="45714"/>
                </a:tc>
                <a:tc>
                  <a:txBody>
                    <a:bodyPr/>
                    <a:lstStyle/>
                    <a:p>
                      <a:r>
                        <a:rPr lang="fr-FR" sz="1800" dirty="0" err="1" smtClean="0"/>
                        <a:t>circ</a:t>
                      </a:r>
                      <a:endParaRPr lang="fr-FR" sz="1800" dirty="0"/>
                    </a:p>
                  </a:txBody>
                  <a:tcPr marT="45714" marB="45714"/>
                </a:tc>
              </a:tr>
              <a:tr h="370795">
                <a:tc>
                  <a:txBody>
                    <a:bodyPr/>
                    <a:lstStyle/>
                    <a:p>
                      <a:r>
                        <a:rPr lang="fr-FR" sz="1800" b="1" dirty="0" err="1" smtClean="0"/>
                        <a:t>Cedilla</a:t>
                      </a:r>
                      <a:endParaRPr lang="fr-FR" sz="1800" b="1" dirty="0"/>
                    </a:p>
                  </a:txBody>
                  <a:tcPr marT="45714" marB="45714"/>
                </a:tc>
                <a:tc>
                  <a:txBody>
                    <a:bodyPr/>
                    <a:lstStyle/>
                    <a:p>
                      <a:r>
                        <a:rPr lang="fr-FR" sz="1800" dirty="0" err="1" smtClean="0"/>
                        <a:t>cedil</a:t>
                      </a:r>
                      <a:endParaRPr lang="fr-FR" sz="1800" dirty="0"/>
                    </a:p>
                  </a:txBody>
                  <a:tcPr marT="45714" marB="45714"/>
                </a:tc>
              </a:tr>
              <a:tr h="370795">
                <a:tc>
                  <a:txBody>
                    <a:bodyPr/>
                    <a:lstStyle/>
                    <a:p>
                      <a:r>
                        <a:rPr lang="fr-FR" sz="1800" b="1" dirty="0" err="1" smtClean="0"/>
                        <a:t>Umlaut</a:t>
                      </a:r>
                      <a:r>
                        <a:rPr lang="fr-FR" sz="1800" b="1" dirty="0" smtClean="0"/>
                        <a:t> mark</a:t>
                      </a:r>
                      <a:endParaRPr lang="fr-FR" sz="1800" b="1" dirty="0"/>
                    </a:p>
                  </a:txBody>
                  <a:tcPr marT="45714" marB="45714"/>
                </a:tc>
                <a:tc>
                  <a:txBody>
                    <a:bodyPr/>
                    <a:lstStyle/>
                    <a:p>
                      <a:r>
                        <a:rPr lang="fr-FR" sz="1800" dirty="0" err="1" smtClean="0"/>
                        <a:t>uml</a:t>
                      </a:r>
                      <a:endParaRPr lang="fr-FR" sz="1800" dirty="0"/>
                    </a:p>
                  </a:txBody>
                  <a:tcPr marT="45714" marB="45714"/>
                </a:tc>
              </a:tr>
              <a:tr h="370795">
                <a:tc>
                  <a:txBody>
                    <a:bodyPr/>
                    <a:lstStyle/>
                    <a:p>
                      <a:r>
                        <a:rPr lang="fr-FR" sz="1800" b="1" dirty="0" smtClean="0"/>
                        <a:t>Tilde</a:t>
                      </a:r>
                      <a:endParaRPr lang="fr-FR" sz="1800" b="1" dirty="0"/>
                    </a:p>
                  </a:txBody>
                  <a:tcPr marT="45714" marB="45714"/>
                </a:tc>
                <a:tc>
                  <a:txBody>
                    <a:bodyPr/>
                    <a:lstStyle/>
                    <a:p>
                      <a:r>
                        <a:rPr lang="fr-FR" sz="1800" dirty="0" smtClean="0"/>
                        <a:t>tilde</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066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Specials</a:t>
            </a:r>
            <a:r>
              <a:rPr lang="fr-FR" dirty="0" smtClean="0">
                <a:ea typeface="ＭＳ Ｐゴシック" pitchFamily="34" charset="-128"/>
              </a:rPr>
              <a:t> </a:t>
            </a:r>
            <a:r>
              <a:rPr lang="fr-FR" dirty="0" err="1" smtClean="0">
                <a:ea typeface="ＭＳ Ｐゴシック" pitchFamily="34" charset="-128"/>
              </a:rPr>
              <a:t>characters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else</a:t>
            </a:r>
            <a:r>
              <a:rPr lang="fr-FR" dirty="0" smtClean="0">
                <a:ea typeface="ＭＳ Ｐゴシック" pitchFamily="34" charset="-128"/>
              </a:rPr>
              <a:t> ?</a:t>
            </a:r>
          </a:p>
        </p:txBody>
      </p:sp>
      <p:sp>
        <p:nvSpPr>
          <p:cNvPr id="2" name="Espace réservé du contenu 1"/>
          <p:cNvSpPr>
            <a:spLocks noGrp="1"/>
          </p:cNvSpPr>
          <p:nvPr>
            <p:ph idx="1"/>
          </p:nvPr>
        </p:nvSpPr>
        <p:spPr/>
        <p:txBody>
          <a:bodyPr/>
          <a:lstStyle/>
          <a:p>
            <a:r>
              <a:rPr lang="fr-FR" dirty="0" err="1" smtClean="0"/>
              <a:t>Examples</a:t>
            </a:r>
            <a:r>
              <a:rPr lang="fr-FR" dirty="0" smtClean="0"/>
              <a:t>:</a:t>
            </a:r>
            <a:endParaRPr lang="fr-FR" sz="24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2413325253"/>
              </p:ext>
            </p:extLst>
          </p:nvPr>
        </p:nvGraphicFramePr>
        <p:xfrm>
          <a:off x="457200" y="2425452"/>
          <a:ext cx="8363272" cy="2595565"/>
        </p:xfrm>
        <a:graphic>
          <a:graphicData uri="http://schemas.openxmlformats.org/drawingml/2006/table">
            <a:tbl>
              <a:tblPr firstRow="1" bandRow="1">
                <a:tableStyleId>{5C22544A-7EE6-4342-B048-85BDC9FD1C3A}</a:tableStyleId>
              </a:tblPr>
              <a:tblGrid>
                <a:gridCol w="4186808"/>
                <a:gridCol w="4176464"/>
              </a:tblGrid>
              <a:tr h="370795">
                <a:tc>
                  <a:txBody>
                    <a:bodyPr/>
                    <a:lstStyle/>
                    <a:p>
                      <a:r>
                        <a:rPr lang="fr-FR" sz="1800" dirty="0" smtClean="0"/>
                        <a:t>Code</a:t>
                      </a:r>
                      <a:endParaRPr lang="fr-FR" sz="1800" dirty="0"/>
                    </a:p>
                  </a:txBody>
                  <a:tcPr marT="45714" marB="45714"/>
                </a:tc>
                <a:tc>
                  <a:txBody>
                    <a:bodyPr/>
                    <a:lstStyle/>
                    <a:p>
                      <a:r>
                        <a:rPr lang="fr-FR" sz="1800" dirty="0" smtClean="0"/>
                        <a:t>Display</a:t>
                      </a:r>
                      <a:endParaRPr lang="fr-FR" sz="1800" dirty="0"/>
                    </a:p>
                  </a:txBody>
                  <a:tcPr marT="45714" marB="45714"/>
                </a:tc>
              </a:tr>
              <a:tr h="370795">
                <a:tc>
                  <a:txBody>
                    <a:bodyPr/>
                    <a:lstStyle/>
                    <a:p>
                      <a:r>
                        <a:rPr lang="fr-FR" sz="1800" b="1" dirty="0" smtClean="0"/>
                        <a:t>&amp;</a:t>
                      </a:r>
                      <a:r>
                        <a:rPr lang="fr-FR" sz="1800" b="1" dirty="0" err="1" smtClean="0"/>
                        <a:t>egrave</a:t>
                      </a:r>
                      <a:r>
                        <a:rPr lang="fr-FR" sz="1800" b="1" dirty="0" smtClean="0"/>
                        <a:t>;</a:t>
                      </a:r>
                      <a:endParaRPr lang="fr-FR" sz="1800" b="1" dirty="0"/>
                    </a:p>
                  </a:txBody>
                  <a:tcPr marT="45714" marB="45714"/>
                </a:tc>
                <a:tc>
                  <a:txBody>
                    <a:bodyPr/>
                    <a:lstStyle/>
                    <a:p>
                      <a:r>
                        <a:rPr lang="fr-FR" sz="1800" dirty="0" err="1" smtClean="0"/>
                        <a:t>è</a:t>
                      </a:r>
                      <a:endParaRPr lang="fr-FR" sz="1800" dirty="0"/>
                    </a:p>
                  </a:txBody>
                  <a:tcPr marT="45714" marB="45714"/>
                </a:tc>
              </a:tr>
              <a:tr h="370795">
                <a:tc>
                  <a:txBody>
                    <a:bodyPr/>
                    <a:lstStyle/>
                    <a:p>
                      <a:r>
                        <a:rPr lang="fr-FR" sz="1800" b="1" dirty="0" smtClean="0"/>
                        <a:t>&amp;</a:t>
                      </a:r>
                      <a:r>
                        <a:rPr lang="fr-FR" sz="1800" b="1" dirty="0" err="1" smtClean="0"/>
                        <a:t>eacute</a:t>
                      </a:r>
                      <a:r>
                        <a:rPr lang="fr-FR" sz="1800" b="1" dirty="0" smtClean="0"/>
                        <a:t>;</a:t>
                      </a:r>
                      <a:endParaRPr lang="fr-FR" sz="1800" b="1" dirty="0"/>
                    </a:p>
                  </a:txBody>
                  <a:tcPr marT="45714" marB="45714"/>
                </a:tc>
                <a:tc>
                  <a:txBody>
                    <a:bodyPr/>
                    <a:lstStyle/>
                    <a:p>
                      <a:r>
                        <a:rPr lang="fr-FR" sz="1800" dirty="0" err="1" smtClean="0"/>
                        <a:t>é</a:t>
                      </a:r>
                      <a:endParaRPr lang="fr-FR" sz="1800" dirty="0"/>
                    </a:p>
                  </a:txBody>
                  <a:tcPr marT="45714" marB="45714"/>
                </a:tc>
              </a:tr>
              <a:tr h="370795">
                <a:tc>
                  <a:txBody>
                    <a:bodyPr/>
                    <a:lstStyle/>
                    <a:p>
                      <a:r>
                        <a:rPr lang="fr-FR" sz="1800" b="1" dirty="0" smtClean="0"/>
                        <a:t>&amp;</a:t>
                      </a:r>
                      <a:r>
                        <a:rPr lang="fr-FR" sz="1800" b="1" dirty="0" err="1" smtClean="0"/>
                        <a:t>acirc</a:t>
                      </a:r>
                      <a:r>
                        <a:rPr lang="fr-FR" sz="1800" b="1" dirty="0" smtClean="0"/>
                        <a:t>;</a:t>
                      </a:r>
                      <a:endParaRPr lang="fr-FR" sz="1800" b="1" dirty="0"/>
                    </a:p>
                  </a:txBody>
                  <a:tcPr marT="45714" marB="45714"/>
                </a:tc>
                <a:tc>
                  <a:txBody>
                    <a:bodyPr/>
                    <a:lstStyle/>
                    <a:p>
                      <a:r>
                        <a:rPr lang="fr-FR" sz="1800" dirty="0" err="1" smtClean="0"/>
                        <a:t>â</a:t>
                      </a:r>
                      <a:endParaRPr lang="fr-FR" sz="1800" dirty="0"/>
                    </a:p>
                  </a:txBody>
                  <a:tcPr marT="45714" marB="45714"/>
                </a:tc>
              </a:tr>
              <a:tr h="370795">
                <a:tc>
                  <a:txBody>
                    <a:bodyPr/>
                    <a:lstStyle/>
                    <a:p>
                      <a:r>
                        <a:rPr lang="fr-FR" sz="1800" b="1" dirty="0" smtClean="0"/>
                        <a:t>&amp;</a:t>
                      </a:r>
                      <a:r>
                        <a:rPr lang="fr-FR" sz="1800" b="1" dirty="0" err="1" smtClean="0"/>
                        <a:t>ccedil</a:t>
                      </a:r>
                      <a:r>
                        <a:rPr lang="fr-FR" sz="1800" b="1" dirty="0" smtClean="0"/>
                        <a:t>;</a:t>
                      </a:r>
                      <a:endParaRPr lang="fr-FR" sz="1800" b="1" dirty="0"/>
                    </a:p>
                  </a:txBody>
                  <a:tcPr marT="45714" marB="45714"/>
                </a:tc>
                <a:tc>
                  <a:txBody>
                    <a:bodyPr/>
                    <a:lstStyle/>
                    <a:p>
                      <a:r>
                        <a:rPr lang="fr-FR" sz="1800" dirty="0" err="1" smtClean="0"/>
                        <a:t>ç</a:t>
                      </a:r>
                      <a:endParaRPr lang="fr-FR" sz="1800" dirty="0"/>
                    </a:p>
                  </a:txBody>
                  <a:tcPr marT="45714" marB="45714"/>
                </a:tc>
              </a:tr>
              <a:tr h="370795">
                <a:tc>
                  <a:txBody>
                    <a:bodyPr/>
                    <a:lstStyle/>
                    <a:p>
                      <a:r>
                        <a:rPr lang="fr-FR" sz="1800" b="1" dirty="0" smtClean="0"/>
                        <a:t>&amp;</a:t>
                      </a:r>
                      <a:r>
                        <a:rPr lang="fr-FR" sz="1800" b="1" dirty="0" err="1" smtClean="0"/>
                        <a:t>uuml</a:t>
                      </a:r>
                      <a:r>
                        <a:rPr lang="fr-FR" sz="1800" b="1" dirty="0" smtClean="0"/>
                        <a:t>;</a:t>
                      </a:r>
                      <a:endParaRPr lang="fr-FR" sz="1800" b="1" dirty="0"/>
                    </a:p>
                  </a:txBody>
                  <a:tcPr marT="45714" marB="45714"/>
                </a:tc>
                <a:tc>
                  <a:txBody>
                    <a:bodyPr/>
                    <a:lstStyle/>
                    <a:p>
                      <a:r>
                        <a:rPr lang="fr-FR" sz="1800" dirty="0" err="1" smtClean="0"/>
                        <a:t>ü</a:t>
                      </a:r>
                      <a:endParaRPr lang="fr-FR" sz="1800" dirty="0"/>
                    </a:p>
                  </a:txBody>
                  <a:tcPr marT="45714" marB="45714"/>
                </a:tc>
              </a:tr>
              <a:tr h="370795">
                <a:tc>
                  <a:txBody>
                    <a:bodyPr/>
                    <a:lstStyle/>
                    <a:p>
                      <a:r>
                        <a:rPr lang="fr-FR" sz="1800" b="1" dirty="0" smtClean="0"/>
                        <a:t>&amp;tilde;</a:t>
                      </a:r>
                      <a:endParaRPr lang="fr-FR" sz="1800" b="1" dirty="0"/>
                    </a:p>
                  </a:txBody>
                  <a:tcPr marT="45714" marB="45714"/>
                </a:tc>
                <a:tc>
                  <a:txBody>
                    <a:bodyPr/>
                    <a:lstStyle/>
                    <a:p>
                      <a:r>
                        <a:rPr lang="fr-FR" sz="1800" u="none" dirty="0" smtClean="0"/>
                        <a:t>~</a:t>
                      </a:r>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41828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There are a lot of other tags in HTML.</a:t>
            </a:r>
            <a:endParaRPr lang="en-US" dirty="0">
              <a:cs typeface="Courier New"/>
            </a:endParaRPr>
          </a:p>
          <a:p>
            <a:pPr lvl="1"/>
            <a:endParaRPr lang="en-US" dirty="0" smtClean="0">
              <a:cs typeface="Courier New"/>
            </a:endParaRPr>
          </a:p>
          <a:p>
            <a:pPr lvl="1"/>
            <a:endParaRPr lang="en-US" dirty="0">
              <a:cs typeface="Courier New"/>
            </a:endParaRPr>
          </a:p>
          <a:p>
            <a:pPr>
              <a:spcBef>
                <a:spcPts val="1800"/>
              </a:spcBef>
            </a:pPr>
            <a:r>
              <a:rPr lang="en-US" dirty="0" smtClean="0">
                <a:cs typeface="Courier New"/>
              </a:rPr>
              <a:t>You can find a list of them here:</a:t>
            </a:r>
            <a:endParaRPr lang="en-US" dirty="0">
              <a:cs typeface="Courier New"/>
            </a:endParaRPr>
          </a:p>
          <a:p>
            <a:pPr marL="0" lvl="1" indent="0" algn="ctr">
              <a:spcBef>
                <a:spcPts val="1800"/>
              </a:spcBef>
              <a:buNone/>
            </a:pPr>
            <a:r>
              <a:rPr lang="en-US" dirty="0">
                <a:hlinkClick r:id="rId3"/>
              </a:rPr>
              <a:t>https://developer.mozilla.org/en-US/docs/Web/HTML/</a:t>
            </a:r>
            <a:r>
              <a:rPr lang="en-US" dirty="0" smtClean="0">
                <a:hlinkClick r:id="rId3"/>
              </a:rPr>
              <a:t>Element</a:t>
            </a:r>
            <a:endParaRPr lang="en-US" dirty="0" smtClean="0"/>
          </a:p>
          <a:p>
            <a:pPr marL="0" lvl="1" indent="0" algn="ctr">
              <a:spcBef>
                <a:spcPts val="1800"/>
              </a:spcBef>
              <a:buNone/>
            </a:pPr>
            <a:endParaRPr lang="en-US" dirty="0">
              <a:cs typeface="Courier New"/>
            </a:endParaRPr>
          </a:p>
          <a:p>
            <a:endParaRPr lang="en-US" dirty="0" smtClean="0">
              <a:cs typeface="Courier New"/>
            </a:endParaRPr>
          </a:p>
          <a:p>
            <a:endParaRPr lang="en-US" dirty="0" smtClean="0">
              <a:cs typeface="Courier New"/>
            </a:endParaRP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Other</a:t>
            </a:r>
            <a:r>
              <a:rPr lang="fr-FR" dirty="0" smtClean="0">
                <a:ea typeface="ＭＳ Ｐゴシック" pitchFamily="34" charset="-128"/>
              </a:rPr>
              <a:t> HTML tags</a:t>
            </a:r>
          </a:p>
        </p:txBody>
      </p:sp>
      <p:sp>
        <p:nvSpPr>
          <p:cNvPr id="6" name="Espace réservé du contenu 3"/>
          <p:cNvSpPr>
            <a:spLocks noGrp="1"/>
          </p:cNvSpPr>
          <p:nvPr>
            <p:ph sz="quarter" idx="13"/>
          </p:nvPr>
        </p:nvSpPr>
        <p:spPr>
          <a:xfrm>
            <a:off x="1116013" y="0"/>
            <a:ext cx="7777162" cy="336550"/>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else</a:t>
            </a:r>
            <a:r>
              <a:rPr lang="fr-FR" dirty="0" smtClean="0">
                <a:ea typeface="ＭＳ Ｐゴシック" pitchFamily="34" charset="-128"/>
              </a:rPr>
              <a:t> ?</a:t>
            </a:r>
          </a:p>
        </p:txBody>
      </p:sp>
      <p:pic>
        <p:nvPicPr>
          <p:cNvPr id="8"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521125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6050340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sz="2800" dirty="0" err="1" smtClean="0"/>
              <a:t>Now</a:t>
            </a:r>
            <a:r>
              <a:rPr lang="fr-FR" sz="2800" dirty="0" smtClean="0"/>
              <a:t> </a:t>
            </a:r>
            <a:r>
              <a:rPr lang="fr-FR" sz="2800" dirty="0" err="1" smtClean="0"/>
              <a:t>it’s</a:t>
            </a:r>
            <a:r>
              <a:rPr lang="fr-FR" sz="2800" dirty="0" smtClean="0"/>
              <a:t> </a:t>
            </a:r>
            <a:r>
              <a:rPr lang="fr-FR" sz="2800" dirty="0" err="1" smtClean="0"/>
              <a:t>your</a:t>
            </a:r>
            <a:r>
              <a:rPr lang="fr-FR" sz="2800" dirty="0" smtClean="0"/>
              <a:t> </a:t>
            </a:r>
            <a:r>
              <a:rPr lang="fr-FR" sz="2800" dirty="0" err="1" smtClean="0"/>
              <a:t>turn</a:t>
            </a:r>
            <a:r>
              <a:rPr lang="fr-FR" sz="2800" dirty="0" smtClean="0"/>
              <a:t>!</a:t>
            </a:r>
          </a:p>
          <a:p>
            <a:r>
              <a:rPr lang="fr-FR" dirty="0" err="1" smtClean="0"/>
              <a:t>Create</a:t>
            </a:r>
            <a:r>
              <a:rPr lang="fr-FR" dirty="0" smtClean="0"/>
              <a:t> </a:t>
            </a:r>
            <a:r>
              <a:rPr lang="fr-FR" dirty="0" err="1" smtClean="0"/>
              <a:t>your</a:t>
            </a:r>
            <a:r>
              <a:rPr lang="fr-FR" dirty="0" smtClean="0"/>
              <a:t> </a:t>
            </a:r>
            <a:r>
              <a:rPr lang="fr-FR" dirty="0" err="1" smtClean="0"/>
              <a:t>own</a:t>
            </a:r>
            <a:r>
              <a:rPr lang="fr-FR" dirty="0" smtClean="0"/>
              <a:t> </a:t>
            </a:r>
            <a:r>
              <a:rPr lang="fr-FR" dirty="0" err="1" smtClean="0"/>
              <a:t>Resume</a:t>
            </a:r>
            <a:endParaRPr lang="fr-FR" dirty="0" smtClean="0"/>
          </a:p>
          <a:p>
            <a:pPr lvl="1"/>
            <a:r>
              <a:rPr lang="fr-FR" dirty="0" err="1" smtClean="0"/>
              <a:t>With</a:t>
            </a:r>
            <a:r>
              <a:rPr lang="fr-FR" dirty="0" smtClean="0"/>
              <a:t> a </a:t>
            </a:r>
            <a:r>
              <a:rPr lang="fr-FR" dirty="0" err="1" smtClean="0"/>
              <a:t>complete</a:t>
            </a:r>
            <a:r>
              <a:rPr lang="fr-FR" dirty="0" smtClean="0"/>
              <a:t> civil </a:t>
            </a:r>
            <a:r>
              <a:rPr lang="fr-FR" dirty="0" err="1" smtClean="0"/>
              <a:t>status</a:t>
            </a:r>
            <a:endParaRPr lang="fr-FR" dirty="0" smtClean="0"/>
          </a:p>
          <a:p>
            <a:pPr lvl="1"/>
            <a:r>
              <a:rPr lang="fr-FR" dirty="0" smtClean="0"/>
              <a:t>A </a:t>
            </a:r>
            <a:r>
              <a:rPr lang="fr-FR" dirty="0" err="1" smtClean="0"/>
              <a:t>picture</a:t>
            </a:r>
            <a:r>
              <a:rPr lang="fr-FR" dirty="0" smtClean="0"/>
              <a:t> </a:t>
            </a:r>
            <a:r>
              <a:rPr lang="fr-FR" dirty="0" err="1" smtClean="0"/>
              <a:t>representing</a:t>
            </a:r>
            <a:r>
              <a:rPr lang="fr-FR" dirty="0" smtClean="0"/>
              <a:t> </a:t>
            </a:r>
            <a:r>
              <a:rPr lang="fr-FR" dirty="0" err="1" smtClean="0"/>
              <a:t>you</a:t>
            </a:r>
            <a:endParaRPr lang="fr-FR" dirty="0" smtClean="0"/>
          </a:p>
          <a:p>
            <a:pPr lvl="1"/>
            <a:r>
              <a:rPr lang="fr-FR" dirty="0" smtClean="0"/>
              <a:t>A quick description of </a:t>
            </a:r>
            <a:r>
              <a:rPr lang="fr-FR" dirty="0" err="1" smtClean="0"/>
              <a:t>yourself</a:t>
            </a:r>
            <a:endParaRPr lang="fr-FR" dirty="0" smtClean="0"/>
          </a:p>
          <a:p>
            <a:pPr lvl="1"/>
            <a:r>
              <a:rPr lang="fr-FR" dirty="0" err="1" smtClean="0"/>
              <a:t>Your</a:t>
            </a:r>
            <a:r>
              <a:rPr lang="fr-FR" dirty="0" smtClean="0"/>
              <a:t> </a:t>
            </a:r>
            <a:r>
              <a:rPr lang="fr-FR" dirty="0" err="1" smtClean="0"/>
              <a:t>education</a:t>
            </a:r>
            <a:endParaRPr lang="fr-FR" dirty="0" smtClean="0"/>
          </a:p>
          <a:p>
            <a:pPr lvl="1"/>
            <a:r>
              <a:rPr lang="fr-FR" dirty="0" smtClean="0"/>
              <a:t>All </a:t>
            </a:r>
            <a:r>
              <a:rPr lang="fr-FR" dirty="0" err="1" smtClean="0"/>
              <a:t>your</a:t>
            </a:r>
            <a:r>
              <a:rPr lang="fr-FR" dirty="0" smtClean="0"/>
              <a:t> </a:t>
            </a:r>
            <a:r>
              <a:rPr lang="fr-FR" dirty="0" err="1" smtClean="0"/>
              <a:t>competences</a:t>
            </a:r>
            <a:endParaRPr lang="fr-FR" dirty="0" smtClean="0"/>
          </a:p>
          <a:p>
            <a:pPr lvl="1"/>
            <a:r>
              <a:rPr lang="fr-FR" dirty="0" err="1" smtClean="0"/>
              <a:t>Your</a:t>
            </a:r>
            <a:r>
              <a:rPr lang="fr-FR" dirty="0" smtClean="0"/>
              <a:t> </a:t>
            </a:r>
            <a:r>
              <a:rPr lang="fr-FR" dirty="0" err="1" smtClean="0"/>
              <a:t>professional</a:t>
            </a:r>
            <a:r>
              <a:rPr lang="fr-FR" dirty="0" smtClean="0"/>
              <a:t> </a:t>
            </a:r>
            <a:r>
              <a:rPr lang="fr-FR" dirty="0" err="1" smtClean="0"/>
              <a:t>experiences</a:t>
            </a:r>
            <a:endParaRPr lang="fr-FR" dirty="0" smtClean="0"/>
          </a:p>
          <a:p>
            <a:pPr lvl="1"/>
            <a:r>
              <a:rPr lang="fr-FR" dirty="0" err="1" smtClean="0"/>
              <a:t>Your</a:t>
            </a:r>
            <a:r>
              <a:rPr lang="fr-FR" dirty="0" smtClean="0"/>
              <a:t> hobbies</a:t>
            </a:r>
          </a:p>
        </p:txBody>
      </p:sp>
      <p:sp>
        <p:nvSpPr>
          <p:cNvPr id="4" name="Espace réservé du contenu 3"/>
          <p:cNvSpPr>
            <a:spLocks noGrp="1"/>
          </p:cNvSpPr>
          <p:nvPr>
            <p:ph sz="quarter" idx="13"/>
          </p:nvPr>
        </p:nvSpPr>
        <p:spPr/>
        <p:txBody>
          <a:bodyPr/>
          <a:lstStyle/>
          <a:p>
            <a:r>
              <a:rPr lang="fr-FR" dirty="0" smtClean="0"/>
              <a:t>HTML</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86712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Validation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6" name="Picture 5"/>
          <p:cNvPicPr>
            <a:picLocks noChangeAspect="1"/>
          </p:cNvPicPr>
          <p:nvPr/>
        </p:nvPicPr>
        <p:blipFill>
          <a:blip r:embed="rId2"/>
          <a:stretch>
            <a:fillRect/>
          </a:stretch>
        </p:blipFill>
        <p:spPr>
          <a:xfrm>
            <a:off x="6042744" y="2095996"/>
            <a:ext cx="2633712" cy="2633712"/>
          </a:xfrm>
          <a:prstGeom prst="rect">
            <a:avLst/>
          </a:prstGeom>
        </p:spPr>
      </p:pic>
    </p:spTree>
    <p:extLst>
      <p:ext uri="{BB962C8B-B14F-4D97-AF65-F5344CB8AC3E}">
        <p14:creationId xmlns:p14="http://schemas.microsoft.com/office/powerpoint/2010/main" val="32366953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Definition</a:t>
            </a:r>
            <a:endParaRPr lang="fr-FR" dirty="0"/>
          </a:p>
        </p:txBody>
      </p:sp>
      <p:sp>
        <p:nvSpPr>
          <p:cNvPr id="3" name="Espace réservé du contenu 2"/>
          <p:cNvSpPr>
            <a:spLocks noGrp="1"/>
          </p:cNvSpPr>
          <p:nvPr>
            <p:ph idx="1"/>
          </p:nvPr>
        </p:nvSpPr>
        <p:spPr>
          <a:xfrm>
            <a:off x="457200" y="2101119"/>
            <a:ext cx="8435975" cy="1512763"/>
          </a:xfrm>
        </p:spPr>
        <p:txBody>
          <a:bodyPr/>
          <a:lstStyle/>
          <a:p>
            <a:pPr marL="0" indent="0">
              <a:buNone/>
            </a:pPr>
            <a:r>
              <a:rPr lang="en-US" sz="3200" b="1" dirty="0"/>
              <a:t>Validate </a:t>
            </a:r>
            <a:r>
              <a:rPr lang="en-US" sz="3200" dirty="0">
                <a:solidFill>
                  <a:schemeClr val="bg1">
                    <a:lumMod val="50000"/>
                  </a:schemeClr>
                </a:solidFill>
              </a:rPr>
              <a:t>– Fact to confirm </a:t>
            </a:r>
            <a:r>
              <a:rPr lang="en-US" sz="3200" dirty="0" smtClean="0">
                <a:solidFill>
                  <a:schemeClr val="bg1">
                    <a:lumMod val="50000"/>
                  </a:schemeClr>
                </a:solidFill>
              </a:rPr>
              <a:t>that requirements</a:t>
            </a:r>
          </a:p>
          <a:p>
            <a:pPr marL="400050" lvl="1" indent="0">
              <a:buNone/>
            </a:pPr>
            <a:r>
              <a:rPr lang="en-US" sz="3200" dirty="0" smtClean="0">
                <a:solidFill>
                  <a:schemeClr val="bg1">
                    <a:lumMod val="50000"/>
                  </a:schemeClr>
                </a:solidFill>
              </a:rPr>
              <a:t>have been met.</a:t>
            </a:r>
            <a:endParaRPr lang="en-US" sz="3200" dirty="0">
              <a:solidFill>
                <a:schemeClr val="bg1">
                  <a:lumMod val="50000"/>
                </a:schemeClr>
              </a:solidFill>
            </a:endParaRPr>
          </a:p>
        </p:txBody>
      </p:sp>
      <p:sp>
        <p:nvSpPr>
          <p:cNvPr id="4" name="Espace réservé du contenu 3"/>
          <p:cNvSpPr>
            <a:spLocks noGrp="1"/>
          </p:cNvSpPr>
          <p:nvPr>
            <p:ph sz="quarter" idx="13"/>
          </p:nvPr>
        </p:nvSpPr>
        <p:spPr/>
        <p:txBody>
          <a:bodyPr/>
          <a:lstStyle/>
          <a:p>
            <a:r>
              <a:rPr lang="fr-FR" dirty="0" smtClean="0"/>
              <a:t>Validation</a:t>
            </a:r>
            <a:endParaRPr lang="fr-FR" dirty="0"/>
          </a:p>
        </p:txBody>
      </p:sp>
      <p:pic>
        <p:nvPicPr>
          <p:cNvPr id="2050" name="Picture 2" descr="D:\Users\Renaud\Desktop\StageFinEtudesSupinfo\Icons-New\v3\PPT\Quotation_ForM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p:cNvPicPr>
            <a:picLocks noChangeAspect="1" noChangeArrowheads="1"/>
          </p:cNvPicPr>
          <p:nvPr/>
        </p:nvPicPr>
        <p:blipFill>
          <a:blip r:embed="rId3"/>
          <a:srcRect/>
          <a:stretch>
            <a:fillRect/>
          </a:stretch>
        </p:blipFill>
        <p:spPr bwMode="auto">
          <a:xfrm>
            <a:off x="7696200" y="4585692"/>
            <a:ext cx="1282700" cy="584200"/>
          </a:xfrm>
          <a:prstGeom prst="rect">
            <a:avLst/>
          </a:prstGeom>
          <a:noFill/>
          <a:ln w="9525">
            <a:noFill/>
            <a:miter lim="800000"/>
            <a:headEnd/>
            <a:tailEnd/>
          </a:ln>
          <a:effectLst/>
        </p:spPr>
      </p:pic>
    </p:spTree>
    <p:extLst>
      <p:ext uri="{BB962C8B-B14F-4D97-AF65-F5344CB8AC3E}">
        <p14:creationId xmlns:p14="http://schemas.microsoft.com/office/powerpoint/2010/main" val="39824905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Courier New"/>
              </a:rPr>
              <a:t>Validate is essential for normalization:</a:t>
            </a:r>
          </a:p>
          <a:p>
            <a:pPr lvl="1"/>
            <a:r>
              <a:rPr lang="en-US" dirty="0"/>
              <a:t>Universal </a:t>
            </a:r>
            <a:r>
              <a:rPr lang="en-US" dirty="0" smtClean="0"/>
              <a:t>accessibility</a:t>
            </a:r>
            <a:endParaRPr lang="en-US" dirty="0"/>
          </a:p>
          <a:p>
            <a:pPr lvl="1"/>
            <a:r>
              <a:rPr lang="en-US" dirty="0" smtClean="0"/>
              <a:t>Portability</a:t>
            </a:r>
            <a:endParaRPr lang="en-US" dirty="0"/>
          </a:p>
          <a:p>
            <a:pPr lvl="1"/>
            <a:r>
              <a:rPr lang="en-US" dirty="0"/>
              <a:t>Speed </a:t>
            </a:r>
            <a:r>
              <a:rPr lang="en-US" dirty="0" smtClean="0"/>
              <a:t>production</a:t>
            </a:r>
            <a:endParaRPr lang="en-US" dirty="0"/>
          </a:p>
          <a:p>
            <a:pPr lvl="1"/>
            <a:r>
              <a:rPr lang="en-US" dirty="0"/>
              <a:t>Easily </a:t>
            </a:r>
            <a:r>
              <a:rPr lang="en-US" dirty="0" smtClean="0"/>
              <a:t>controls</a:t>
            </a:r>
            <a:endParaRPr lang="en-US" dirty="0"/>
          </a:p>
          <a:p>
            <a:pPr lvl="1"/>
            <a:r>
              <a:rPr lang="en-US" dirty="0"/>
              <a:t>Documents durability</a:t>
            </a:r>
          </a:p>
          <a:p>
            <a:pPr lvl="1"/>
            <a:r>
              <a:rPr lang="en-US" dirty="0" smtClean="0"/>
              <a:t>Referencing</a:t>
            </a:r>
            <a:endParaRPr lang="en-US" dirty="0"/>
          </a:p>
          <a:p>
            <a:pPr lvl="1"/>
            <a:r>
              <a:rPr lang="en-US" dirty="0" smtClean="0"/>
              <a:t>…</a:t>
            </a:r>
            <a:endParaRPr lang="en-US" dirty="0"/>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t>
            </a:r>
            <a:r>
              <a:rPr lang="fr-FR" dirty="0" err="1" smtClean="0">
                <a:ea typeface="ＭＳ Ｐゴシック" pitchFamily="34" charset="-128"/>
              </a:rPr>
              <a:t>validate</a:t>
            </a:r>
            <a:r>
              <a:rPr lang="fr-FR" dirty="0" smtClean="0">
                <a:ea typeface="ＭＳ Ｐゴシック" pitchFamily="34" charset="-128"/>
              </a:rPr>
              <a:t>?</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Validation</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Image 9" descr="mozilla_standards.jpg"/>
          <p:cNvPicPr>
            <a:picLocks noChangeAspect="1"/>
          </p:cNvPicPr>
          <p:nvPr/>
        </p:nvPicPr>
        <p:blipFill>
          <a:blip r:embed="rId4" cstate="print"/>
          <a:srcRect/>
          <a:stretch>
            <a:fillRect/>
          </a:stretch>
        </p:blipFill>
        <p:spPr bwMode="auto">
          <a:xfrm>
            <a:off x="6182413" y="1849388"/>
            <a:ext cx="2782075" cy="3304406"/>
          </a:xfrm>
          <a:prstGeom prst="rect">
            <a:avLst/>
          </a:prstGeom>
          <a:noFill/>
          <a:ln w="9525">
            <a:noFill/>
            <a:miter lim="800000"/>
            <a:headEnd/>
            <a:tailEnd/>
          </a:ln>
        </p:spPr>
      </p:pic>
    </p:spTree>
    <p:extLst>
      <p:ext uri="{BB962C8B-B14F-4D97-AF65-F5344CB8AC3E}">
        <p14:creationId xmlns:p14="http://schemas.microsoft.com/office/powerpoint/2010/main" val="13366346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cs typeface="Courier New"/>
                <a:hlinkClick r:id="rId3"/>
              </a:rPr>
              <a:t>http://validator.w3.org/</a:t>
            </a:r>
            <a:endParaRPr lang="en-US" dirty="0">
              <a:cs typeface="Courier New"/>
            </a:endParaRPr>
          </a:p>
          <a:p>
            <a:r>
              <a:rPr lang="en-US" dirty="0" smtClean="0">
                <a:cs typeface="Courier New"/>
              </a:rPr>
              <a:t>Possibility to validate by:</a:t>
            </a:r>
          </a:p>
          <a:p>
            <a:pPr lvl="1"/>
            <a:r>
              <a:rPr lang="en-US" dirty="0" smtClean="0">
                <a:cs typeface="Courier New"/>
              </a:rPr>
              <a:t>URI, file upload, copy of source code</a:t>
            </a:r>
          </a:p>
          <a:p>
            <a:r>
              <a:rPr lang="en-US" dirty="0" smtClean="0">
                <a:cs typeface="Courier New"/>
              </a:rPr>
              <a:t>Limit:</a:t>
            </a:r>
          </a:p>
          <a:p>
            <a:pPr lvl="1"/>
            <a:r>
              <a:rPr lang="en-US" dirty="0" smtClean="0">
                <a:cs typeface="Courier New"/>
              </a:rPr>
              <a:t>Validation for only one page</a:t>
            </a:r>
          </a:p>
          <a:p>
            <a:pPr lvl="1"/>
            <a:endParaRPr lang="en-US" dirty="0" smtClean="0">
              <a:cs typeface="Courier New"/>
            </a:endParaRPr>
          </a:p>
          <a:p>
            <a:pPr marL="0" indent="0">
              <a:buNone/>
            </a:pPr>
            <a:r>
              <a:rPr lang="en-US" dirty="0" smtClean="0">
                <a:cs typeface="Courier New"/>
              </a:rPr>
              <a:t>Advice: if you have several errors, always correct the first one, and revalidate your document.</a:t>
            </a:r>
          </a:p>
        </p:txBody>
      </p:sp>
      <p:sp>
        <p:nvSpPr>
          <p:cNvPr id="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Validate</a:t>
            </a:r>
            <a:r>
              <a:rPr lang="fr-FR" dirty="0" smtClean="0">
                <a:ea typeface="ＭＳ Ｐゴシック" pitchFamily="34" charset="-128"/>
              </a:rPr>
              <a:t>!</a:t>
            </a:r>
          </a:p>
        </p:txBody>
      </p:sp>
      <p:sp>
        <p:nvSpPr>
          <p:cNvPr id="6" name="Espace réservé du contenu 3"/>
          <p:cNvSpPr>
            <a:spLocks noGrp="1"/>
          </p:cNvSpPr>
          <p:nvPr>
            <p:ph sz="quarter" idx="13"/>
          </p:nvPr>
        </p:nvSpPr>
        <p:spPr>
          <a:xfrm>
            <a:off x="1116013" y="0"/>
            <a:ext cx="7777162" cy="336550"/>
          </a:xfrm>
        </p:spPr>
        <p:txBody>
          <a:bodyPr/>
          <a:lstStyle/>
          <a:p>
            <a:r>
              <a:rPr lang="fr-FR" dirty="0" smtClean="0">
                <a:ea typeface="ＭＳ Ｐゴシック" pitchFamily="34" charset="-128"/>
              </a:rPr>
              <a:t>Validation</a:t>
            </a:r>
          </a:p>
        </p:txBody>
      </p:sp>
      <p:pic>
        <p:nvPicPr>
          <p:cNvPr id="8"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53149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54533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In may 2007, the </a:t>
            </a:r>
            <a:r>
              <a:rPr lang="en-US" dirty="0"/>
              <a:t>W3C adopt the WHATWG’s HTML5 as the starting point of its </a:t>
            </a:r>
            <a:r>
              <a:rPr lang="en-US" dirty="0" smtClean="0"/>
              <a:t>work</a:t>
            </a:r>
          </a:p>
          <a:p>
            <a:endParaRPr lang="en-US" dirty="0"/>
          </a:p>
          <a:p>
            <a:r>
              <a:rPr lang="en-US" dirty="0" smtClean="0"/>
              <a:t>Since then, W3C </a:t>
            </a:r>
            <a:r>
              <a:rPr lang="en-US" dirty="0"/>
              <a:t>and WHATWG are </a:t>
            </a:r>
            <a:r>
              <a:rPr lang="en-US" dirty="0" smtClean="0"/>
              <a:t>working </a:t>
            </a:r>
            <a:r>
              <a:rPr lang="en-US" dirty="0"/>
              <a:t>together on the development of </a:t>
            </a:r>
            <a:r>
              <a:rPr lang="en-US" dirty="0" smtClean="0"/>
              <a:t>HTML5</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WHAT Working Group &amp; W3C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530253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err="1" smtClean="0"/>
              <a:t>Try</a:t>
            </a:r>
            <a:r>
              <a:rPr lang="fr-FR" dirty="0" smtClean="0"/>
              <a:t> to </a:t>
            </a:r>
            <a:r>
              <a:rPr lang="fr-FR" dirty="0" err="1" smtClean="0"/>
              <a:t>validate</a:t>
            </a:r>
            <a:r>
              <a:rPr lang="fr-FR" dirty="0" smtClean="0"/>
              <a:t> </a:t>
            </a:r>
            <a:r>
              <a:rPr lang="fr-FR" dirty="0" err="1" smtClean="0"/>
              <a:t>some</a:t>
            </a:r>
            <a:r>
              <a:rPr lang="fr-FR" dirty="0" smtClean="0"/>
              <a:t> </a:t>
            </a:r>
            <a:r>
              <a:rPr lang="fr-FR" dirty="0" err="1" smtClean="0"/>
              <a:t>websites</a:t>
            </a:r>
            <a:r>
              <a:rPr lang="fr-FR" dirty="0" smtClean="0"/>
              <a:t>:</a:t>
            </a:r>
          </a:p>
          <a:p>
            <a:pPr lvl="1"/>
            <a:r>
              <a:rPr lang="fr-FR" dirty="0" smtClean="0">
                <a:hlinkClick r:id="rId2"/>
              </a:rPr>
              <a:t>http://www.google.com</a:t>
            </a:r>
            <a:endParaRPr lang="fr-FR" dirty="0" smtClean="0"/>
          </a:p>
          <a:p>
            <a:pPr lvl="1"/>
            <a:r>
              <a:rPr lang="fr-FR" dirty="0" smtClean="0">
                <a:hlinkClick r:id="rId3"/>
              </a:rPr>
              <a:t>http://www.supinfo.com</a:t>
            </a:r>
            <a:endParaRPr lang="fr-FR" dirty="0" smtClean="0"/>
          </a:p>
          <a:p>
            <a:pPr lvl="1"/>
            <a:r>
              <a:rPr lang="fr-FR" dirty="0" smtClean="0">
                <a:hlinkClick r:id="rId4"/>
              </a:rPr>
              <a:t>http://www.w3.org</a:t>
            </a:r>
            <a:endParaRPr lang="fr-FR" dirty="0" smtClean="0"/>
          </a:p>
          <a:p>
            <a:pPr lvl="1"/>
            <a:endParaRPr lang="fr-FR" dirty="0"/>
          </a:p>
          <a:p>
            <a:r>
              <a:rPr lang="fr-FR" dirty="0" err="1" smtClean="0"/>
              <a:t>Validate</a:t>
            </a:r>
            <a:r>
              <a:rPr lang="fr-FR" dirty="0" smtClean="0"/>
              <a:t> </a:t>
            </a:r>
            <a:r>
              <a:rPr lang="fr-FR" dirty="0" err="1" smtClean="0"/>
              <a:t>your</a:t>
            </a:r>
            <a:r>
              <a:rPr lang="fr-FR" dirty="0" smtClean="0"/>
              <a:t> </a:t>
            </a:r>
            <a:r>
              <a:rPr lang="fr-FR" dirty="0" err="1" smtClean="0"/>
              <a:t>Resume</a:t>
            </a:r>
            <a:r>
              <a:rPr lang="fr-FR" dirty="0" smtClean="0"/>
              <a:t> </a:t>
            </a:r>
            <a:r>
              <a:rPr lang="fr-FR" dirty="0" err="1" smtClean="0"/>
              <a:t>webpage</a:t>
            </a:r>
            <a:endParaRPr lang="fr-FR" dirty="0" smtClean="0"/>
          </a:p>
          <a:p>
            <a:pPr lvl="1"/>
            <a:r>
              <a:rPr lang="fr-FR" dirty="0" smtClean="0"/>
              <a:t>Correct </a:t>
            </a:r>
            <a:r>
              <a:rPr lang="fr-FR" dirty="0" err="1" smtClean="0"/>
              <a:t>your</a:t>
            </a:r>
            <a:r>
              <a:rPr lang="fr-FR" dirty="0" smtClean="0"/>
              <a:t> HTML code if </a:t>
            </a:r>
            <a:r>
              <a:rPr lang="fr-FR" dirty="0" err="1" smtClean="0"/>
              <a:t>needed</a:t>
            </a:r>
            <a:endParaRPr lang="fr-FR" dirty="0" smtClean="0"/>
          </a:p>
          <a:p>
            <a:pPr lvl="1"/>
            <a:endParaRPr lang="fr-FR" b="1" dirty="0" smtClean="0"/>
          </a:p>
        </p:txBody>
      </p:sp>
      <p:sp>
        <p:nvSpPr>
          <p:cNvPr id="4" name="Espace réservé du contenu 3"/>
          <p:cNvSpPr>
            <a:spLocks noGrp="1"/>
          </p:cNvSpPr>
          <p:nvPr>
            <p:ph sz="quarter" idx="13"/>
          </p:nvPr>
        </p:nvSpPr>
        <p:spPr/>
        <p:txBody>
          <a:bodyPr/>
          <a:lstStyle/>
          <a:p>
            <a:r>
              <a:rPr lang="fr-FR" dirty="0" smtClean="0"/>
              <a:t>HTML</a:t>
            </a:r>
            <a:endParaRPr lang="fr-FR" dirty="0"/>
          </a:p>
        </p:txBody>
      </p:sp>
      <p:pic>
        <p:nvPicPr>
          <p:cNvPr id="10242" name="Picture 2" descr="D:\Users\Renaud\Desktop\StageFinEtudesSupinfo\Icons-New\v3\Min\Exerci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119629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Forms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HTML</a:t>
            </a:r>
            <a:endParaRPr lang="fr-FR" dirty="0"/>
          </a:p>
        </p:txBody>
      </p:sp>
      <p:pic>
        <p:nvPicPr>
          <p:cNvPr id="7" name="Picture 6"/>
          <p:cNvPicPr>
            <a:picLocks noChangeAspect="1"/>
          </p:cNvPicPr>
          <p:nvPr/>
        </p:nvPicPr>
        <p:blipFill>
          <a:blip r:embed="rId2"/>
          <a:stretch>
            <a:fillRect/>
          </a:stretch>
        </p:blipFill>
        <p:spPr>
          <a:xfrm>
            <a:off x="5340424" y="2300255"/>
            <a:ext cx="3624064" cy="2861501"/>
          </a:xfrm>
          <a:prstGeom prst="rect">
            <a:avLst/>
          </a:prstGeom>
        </p:spPr>
      </p:pic>
    </p:spTree>
    <p:extLst>
      <p:ext uri="{BB962C8B-B14F-4D97-AF65-F5344CB8AC3E}">
        <p14:creationId xmlns:p14="http://schemas.microsoft.com/office/powerpoint/2010/main" val="4898401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Usages</a:t>
            </a:r>
            <a:endParaRPr lang="fr-FR" dirty="0"/>
          </a:p>
        </p:txBody>
      </p:sp>
      <p:sp>
        <p:nvSpPr>
          <p:cNvPr id="3" name="Espace réservé du contenu 2"/>
          <p:cNvSpPr>
            <a:spLocks noGrp="1"/>
          </p:cNvSpPr>
          <p:nvPr>
            <p:ph idx="1"/>
          </p:nvPr>
        </p:nvSpPr>
        <p:spPr>
          <a:xfrm>
            <a:off x="457200" y="985292"/>
            <a:ext cx="8435975" cy="4230687"/>
          </a:xfrm>
        </p:spPr>
        <p:txBody>
          <a:bodyPr/>
          <a:lstStyle/>
          <a:p>
            <a:endParaRPr lang="fr-FR" dirty="0" smtClean="0"/>
          </a:p>
          <a:p>
            <a:r>
              <a:rPr lang="fr-FR" dirty="0" err="1" smtClean="0"/>
              <a:t>Very</a:t>
            </a:r>
            <a:r>
              <a:rPr lang="fr-FR" dirty="0" smtClean="0"/>
              <a:t> important for </a:t>
            </a:r>
            <a:r>
              <a:rPr lang="fr-FR" dirty="0" err="1" smtClean="0"/>
              <a:t>dynamic</a:t>
            </a:r>
            <a:r>
              <a:rPr lang="fr-FR" dirty="0" smtClean="0"/>
              <a:t> web</a:t>
            </a:r>
          </a:p>
          <a:p>
            <a:endParaRPr lang="fr-FR" b="1" dirty="0"/>
          </a:p>
          <a:p>
            <a:r>
              <a:rPr lang="fr-FR" dirty="0" err="1" smtClean="0"/>
              <a:t>Allows</a:t>
            </a:r>
            <a:r>
              <a:rPr lang="fr-FR" dirty="0" smtClean="0"/>
              <a:t> user to insert datas</a:t>
            </a:r>
          </a:p>
          <a:p>
            <a:endParaRPr lang="fr-FR" dirty="0"/>
          </a:p>
          <a:p>
            <a:r>
              <a:rPr lang="fr-FR" dirty="0" err="1" smtClean="0"/>
              <a:t>Sending</a:t>
            </a:r>
            <a:r>
              <a:rPr lang="fr-FR" dirty="0" smtClean="0"/>
              <a:t> and </a:t>
            </a:r>
            <a:r>
              <a:rPr lang="fr-FR" dirty="0" err="1" smtClean="0"/>
              <a:t>receiving</a:t>
            </a:r>
            <a:r>
              <a:rPr lang="fr-FR" dirty="0" smtClean="0"/>
              <a:t> datas</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Rectangle 5"/>
          <p:cNvPicPr>
            <a:picLocks noChangeAspect="1" noChangeArrowheads="1"/>
          </p:cNvPicPr>
          <p:nvPr/>
        </p:nvPicPr>
        <p:blipFill>
          <a:blip r:embed="rId3" cstate="print"/>
          <a:srcRect/>
          <a:stretch>
            <a:fillRect/>
          </a:stretch>
        </p:blipFill>
        <p:spPr bwMode="auto">
          <a:xfrm>
            <a:off x="6156176" y="1129308"/>
            <a:ext cx="2736738" cy="3524052"/>
          </a:xfrm>
          <a:prstGeom prst="rect">
            <a:avLst/>
          </a:prstGeom>
          <a:noFill/>
          <a:ln w="9525">
            <a:noFill/>
            <a:miter lim="800000"/>
            <a:headEnd/>
            <a:tailEnd/>
          </a:ln>
        </p:spPr>
      </p:pic>
    </p:spTree>
    <p:extLst>
      <p:ext uri="{BB962C8B-B14F-4D97-AF65-F5344CB8AC3E}">
        <p14:creationId xmlns:p14="http://schemas.microsoft.com/office/powerpoint/2010/main" val="25661407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Main structure</a:t>
            </a:r>
            <a:endParaRPr lang="fr-FR" dirty="0"/>
          </a:p>
        </p:txBody>
      </p:sp>
      <p:sp>
        <p:nvSpPr>
          <p:cNvPr id="3" name="Espace réservé du contenu 2"/>
          <p:cNvSpPr>
            <a:spLocks noGrp="1"/>
          </p:cNvSpPr>
          <p:nvPr>
            <p:ph idx="1"/>
          </p:nvPr>
        </p:nvSpPr>
        <p:spPr>
          <a:xfrm>
            <a:off x="457200" y="985292"/>
            <a:ext cx="8435975" cy="4230687"/>
          </a:xfrm>
        </p:spPr>
        <p:txBody>
          <a:bodyPr/>
          <a:lstStyle/>
          <a:p>
            <a:endParaRPr lang="fr-FR" dirty="0" smtClean="0"/>
          </a:p>
          <a:p>
            <a:endParaRPr lang="fr-FR" dirty="0" smtClean="0"/>
          </a:p>
          <a:p>
            <a:pPr marL="0" indent="0">
              <a:buNone/>
            </a:pPr>
            <a:endParaRPr lang="fr-FR" dirty="0" smtClean="0"/>
          </a:p>
          <a:p>
            <a:pPr>
              <a:spcBef>
                <a:spcPts val="1824"/>
              </a:spcBef>
            </a:pPr>
            <a:r>
              <a:rPr lang="fr-FR" dirty="0" err="1" smtClean="0"/>
              <a:t>Attributes</a:t>
            </a:r>
            <a:r>
              <a:rPr lang="fr-FR" dirty="0" smtClean="0"/>
              <a:t>:</a:t>
            </a:r>
          </a:p>
          <a:p>
            <a:pPr lvl="1"/>
            <a:r>
              <a:rPr lang="fr-FR" dirty="0" smtClean="0"/>
              <a:t>Action: page </a:t>
            </a:r>
            <a:r>
              <a:rPr lang="fr-FR" dirty="0" err="1" smtClean="0"/>
              <a:t>handling</a:t>
            </a:r>
            <a:r>
              <a:rPr lang="fr-FR" dirty="0" smtClean="0"/>
              <a:t> data</a:t>
            </a:r>
            <a:endParaRPr lang="fr-FR" b="1" dirty="0"/>
          </a:p>
          <a:p>
            <a:pPr lvl="1"/>
            <a:r>
              <a:rPr lang="fr-FR" dirty="0" err="1" smtClean="0"/>
              <a:t>Method</a:t>
            </a:r>
            <a:r>
              <a:rPr lang="fr-FR" dirty="0" smtClean="0"/>
              <a:t>: </a:t>
            </a:r>
            <a:r>
              <a:rPr lang="fr-FR" dirty="0" err="1" smtClean="0"/>
              <a:t>Submitting</a:t>
            </a:r>
            <a:r>
              <a:rPr lang="fr-FR" dirty="0" smtClean="0"/>
              <a:t> </a:t>
            </a:r>
            <a:r>
              <a:rPr lang="fr-FR" dirty="0" err="1" smtClean="0"/>
              <a:t>methods</a:t>
            </a:r>
            <a:endParaRPr lang="fr-FR" dirty="0"/>
          </a:p>
          <a:p>
            <a:r>
              <a:rPr lang="fr-FR" dirty="0" err="1" smtClean="0"/>
              <a:t>Attribute</a:t>
            </a:r>
            <a:r>
              <a:rPr lang="fr-FR" dirty="0" smtClean="0"/>
              <a:t> « </a:t>
            </a:r>
            <a:r>
              <a:rPr lang="fr-FR" dirty="0" err="1" smtClean="0"/>
              <a:t>name</a:t>
            </a:r>
            <a:r>
              <a:rPr lang="fr-FR" dirty="0" smtClean="0"/>
              <a:t> » </a:t>
            </a:r>
            <a:r>
              <a:rPr lang="fr-FR" dirty="0" err="1" smtClean="0"/>
              <a:t>forbidden</a:t>
            </a:r>
            <a:r>
              <a:rPr lang="fr-FR" dirty="0" smtClean="0"/>
              <a:t>!</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1345332"/>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itchFamily="1" charset="0"/>
                <a:cs typeface="Courier New" pitchFamily="1" charset="0"/>
              </a:rPr>
              <a:t>&lt;form </a:t>
            </a:r>
            <a:r>
              <a:rPr lang="en-US" b="1" dirty="0">
                <a:solidFill>
                  <a:srgbClr val="C00000"/>
                </a:solidFill>
                <a:latin typeface="Courier New" pitchFamily="1" charset="0"/>
                <a:cs typeface="Courier New" pitchFamily="1" charset="0"/>
              </a:rPr>
              <a:t>id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err="1">
                <a:solidFill>
                  <a:srgbClr val="17B240"/>
                </a:solidFill>
                <a:latin typeface="Courier New" pitchFamily="1" charset="0"/>
                <a:cs typeface="Courier New" pitchFamily="1" charset="0"/>
              </a:rPr>
              <a:t>myForm</a:t>
            </a:r>
            <a:r>
              <a:rPr lang="en-US" b="1" dirty="0">
                <a:solidFill>
                  <a:srgbClr val="17B240"/>
                </a:solidFill>
                <a:latin typeface="Courier New" pitchFamily="1" charset="0"/>
                <a:cs typeface="Courier New" pitchFamily="1" charset="0"/>
              </a:rPr>
              <a:t>"</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action</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err="1">
                <a:solidFill>
                  <a:srgbClr val="17B240"/>
                </a:solidFill>
                <a:latin typeface="Courier New" pitchFamily="1" charset="0"/>
                <a:cs typeface="Courier New" pitchFamily="1" charset="0"/>
              </a:rPr>
              <a:t>page.html</a:t>
            </a:r>
            <a:r>
              <a:rPr lang="en-US" b="1" dirty="0">
                <a:solidFill>
                  <a:srgbClr val="17B240"/>
                </a:solidFill>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method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"post"</a:t>
            </a:r>
            <a:r>
              <a:rPr lang="en-US" b="1" dirty="0">
                <a:solidFill>
                  <a:srgbClr val="0070C0"/>
                </a:solidFill>
                <a:latin typeface="Courier New" pitchFamily="1" charset="0"/>
                <a:cs typeface="Courier New" pitchFamily="1" charset="0"/>
              </a:rPr>
              <a:t>&gt;</a:t>
            </a:r>
          </a:p>
          <a:p>
            <a:r>
              <a:rPr lang="en-US" b="1" dirty="0">
                <a:latin typeface="Courier New" pitchFamily="1" charset="0"/>
                <a:cs typeface="Courier New" pitchFamily="1" charset="0"/>
              </a:rPr>
              <a:t>	</a:t>
            </a:r>
            <a:r>
              <a:rPr lang="en-US" b="1" dirty="0">
                <a:solidFill>
                  <a:srgbClr val="17B240"/>
                </a:solidFill>
                <a:latin typeface="Courier New" pitchFamily="1" charset="0"/>
                <a:cs typeface="Courier New" pitchFamily="1" charset="0"/>
              </a:rPr>
              <a:t>&lt;</a:t>
            </a:r>
            <a:r>
              <a:rPr lang="en-US" b="1" dirty="0" smtClean="0">
                <a:solidFill>
                  <a:srgbClr val="17B240"/>
                </a:solidFill>
                <a:latin typeface="Courier New" pitchFamily="1" charset="0"/>
                <a:cs typeface="Courier New" pitchFamily="1" charset="0"/>
              </a:rPr>
              <a:t>!-– </a:t>
            </a:r>
            <a:r>
              <a:rPr lang="en-US" b="1" dirty="0">
                <a:solidFill>
                  <a:srgbClr val="17B240"/>
                </a:solidFill>
                <a:latin typeface="Courier New" pitchFamily="1" charset="0"/>
                <a:cs typeface="Courier New" pitchFamily="1" charset="0"/>
              </a:rPr>
              <a:t>Form codes --&gt;</a:t>
            </a:r>
          </a:p>
          <a:p>
            <a:r>
              <a:rPr lang="en-US" b="1" dirty="0">
                <a:solidFill>
                  <a:srgbClr val="0070C0"/>
                </a:solidFill>
                <a:latin typeface="Courier New" pitchFamily="1" charset="0"/>
                <a:cs typeface="Courier New" pitchFamily="1" charset="0"/>
              </a:rPr>
              <a:t>&lt;/form&gt;</a:t>
            </a:r>
          </a:p>
        </p:txBody>
      </p:sp>
    </p:spTree>
    <p:extLst>
      <p:ext uri="{BB962C8B-B14F-4D97-AF65-F5344CB8AC3E}">
        <p14:creationId xmlns:p14="http://schemas.microsoft.com/office/powerpoint/2010/main" val="25504327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Submitting</a:t>
            </a:r>
            <a:r>
              <a:rPr lang="fr-FR" dirty="0" smtClean="0"/>
              <a:t> </a:t>
            </a:r>
            <a:r>
              <a:rPr lang="fr-FR" dirty="0" err="1" smtClean="0"/>
              <a:t>methods</a:t>
            </a:r>
            <a:r>
              <a:rPr lang="fr-FR" dirty="0" smtClean="0"/>
              <a:t> - GET</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Data sent by the URL</a:t>
            </a:r>
          </a:p>
          <a:p>
            <a:pPr lvl="1"/>
            <a:r>
              <a:rPr lang="fr-FR" dirty="0" smtClean="0"/>
              <a:t>&lt;URI&gt;?name1=value1&amp;name2=value2</a:t>
            </a:r>
          </a:p>
          <a:p>
            <a:r>
              <a:rPr lang="fr-FR" dirty="0" smtClean="0"/>
              <a:t>Security troubles</a:t>
            </a:r>
          </a:p>
          <a:p>
            <a:r>
              <a:rPr lang="fr-FR" dirty="0" err="1" smtClean="0"/>
              <a:t>Authorized</a:t>
            </a:r>
            <a:r>
              <a:rPr lang="fr-FR" dirty="0" smtClean="0"/>
              <a:t> </a:t>
            </a:r>
            <a:r>
              <a:rPr lang="fr-FR" dirty="0" err="1" smtClean="0"/>
              <a:t>number</a:t>
            </a:r>
            <a:r>
              <a:rPr lang="fr-FR" dirty="0" smtClean="0"/>
              <a:t> of </a:t>
            </a:r>
            <a:r>
              <a:rPr lang="fr-FR" dirty="0" err="1" smtClean="0"/>
              <a:t>characters</a:t>
            </a:r>
            <a:r>
              <a:rPr lang="fr-FR" dirty="0" smtClean="0"/>
              <a:t> </a:t>
            </a:r>
            <a:r>
              <a:rPr lang="fr-FR" dirty="0" err="1" smtClean="0"/>
              <a:t>depends</a:t>
            </a:r>
            <a:r>
              <a:rPr lang="fr-FR" dirty="0" smtClean="0"/>
              <a:t> on the browser (</a:t>
            </a:r>
            <a:r>
              <a:rPr lang="fr-FR" dirty="0" err="1" smtClean="0"/>
              <a:t>Some</a:t>
            </a:r>
            <a:r>
              <a:rPr lang="fr-FR" dirty="0" smtClean="0"/>
              <a:t> are </a:t>
            </a:r>
            <a:r>
              <a:rPr lang="fr-FR" dirty="0" err="1" smtClean="0"/>
              <a:t>limited</a:t>
            </a:r>
            <a:r>
              <a:rPr lang="fr-FR" dirty="0" smtClean="0"/>
              <a:t> to 255)</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0"/>
          <p:cNvPicPr>
            <a:picLocks noChangeAspect="1" noChangeArrowheads="1"/>
          </p:cNvPicPr>
          <p:nvPr/>
        </p:nvPicPr>
        <p:blipFill>
          <a:blip r:embed="rId3" cstate="print"/>
          <a:srcRect/>
          <a:stretch>
            <a:fillRect/>
          </a:stretch>
        </p:blipFill>
        <p:spPr bwMode="auto">
          <a:xfrm>
            <a:off x="1643063" y="3865612"/>
            <a:ext cx="6357937" cy="1354137"/>
          </a:xfrm>
          <a:prstGeom prst="rect">
            <a:avLst/>
          </a:prstGeom>
          <a:noFill/>
          <a:ln w="12700" algn="ctr">
            <a:noFill/>
            <a:miter lim="800000"/>
            <a:headEnd/>
            <a:tailEnd/>
          </a:ln>
        </p:spPr>
      </p:pic>
      <p:sp>
        <p:nvSpPr>
          <p:cNvPr id="9" name="Rectangle 8"/>
          <p:cNvSpPr>
            <a:spLocks noChangeArrowheads="1"/>
          </p:cNvSpPr>
          <p:nvPr/>
        </p:nvSpPr>
        <p:spPr bwMode="auto">
          <a:xfrm>
            <a:off x="3257550" y="3978324"/>
            <a:ext cx="4672013" cy="368300"/>
          </a:xfrm>
          <a:prstGeom prst="rect">
            <a:avLst/>
          </a:prstGeom>
          <a:solidFill>
            <a:srgbClr val="800000">
              <a:alpha val="43137"/>
            </a:srgbClr>
          </a:solidFill>
          <a:ln w="12700" algn="ctr">
            <a:noFill/>
            <a:miter lim="800000"/>
            <a:headEnd/>
            <a:tailEnd/>
          </a:ln>
        </p:spPr>
        <p:txBody>
          <a:bodyPr anchor="ctr">
            <a:spAutoFit/>
          </a:bodyPr>
          <a:lstStyle/>
          <a:p>
            <a:endParaRPr lang="en-US"/>
          </a:p>
        </p:txBody>
      </p:sp>
    </p:spTree>
    <p:extLst>
      <p:ext uri="{BB962C8B-B14F-4D97-AF65-F5344CB8AC3E}">
        <p14:creationId xmlns:p14="http://schemas.microsoft.com/office/powerpoint/2010/main" val="240839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Submitting</a:t>
            </a:r>
            <a:r>
              <a:rPr lang="fr-FR" dirty="0" smtClean="0"/>
              <a:t> </a:t>
            </a:r>
            <a:r>
              <a:rPr lang="fr-FR" dirty="0" err="1" smtClean="0"/>
              <a:t>methods</a:t>
            </a:r>
            <a:r>
              <a:rPr lang="fr-FR" dirty="0" smtClean="0"/>
              <a:t> - POST</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Data sent by the HTTP </a:t>
            </a:r>
            <a:r>
              <a:rPr lang="fr-FR" dirty="0" err="1" smtClean="0"/>
              <a:t>request</a:t>
            </a:r>
            <a:r>
              <a:rPr lang="fr-FR" dirty="0" smtClean="0"/>
              <a:t> body</a:t>
            </a:r>
          </a:p>
          <a:p>
            <a:pPr lvl="1"/>
            <a:r>
              <a:rPr lang="fr-FR" dirty="0" err="1" smtClean="0"/>
              <a:t>Almost</a:t>
            </a:r>
            <a:r>
              <a:rPr lang="fr-FR" dirty="0" smtClean="0"/>
              <a:t> </a:t>
            </a:r>
            <a:r>
              <a:rPr lang="fr-FR" dirty="0" err="1" smtClean="0"/>
              <a:t>unlimited</a:t>
            </a:r>
            <a:r>
              <a:rPr lang="fr-FR" dirty="0" smtClean="0"/>
              <a:t> </a:t>
            </a:r>
            <a:r>
              <a:rPr lang="fr-FR" dirty="0" err="1" smtClean="0"/>
              <a:t>authorized</a:t>
            </a:r>
            <a:r>
              <a:rPr lang="fr-FR" dirty="0" smtClean="0"/>
              <a:t> </a:t>
            </a:r>
            <a:r>
              <a:rPr lang="fr-FR" dirty="0" err="1" smtClean="0"/>
              <a:t>number</a:t>
            </a:r>
            <a:r>
              <a:rPr lang="fr-FR" dirty="0" smtClean="0"/>
              <a:t> of </a:t>
            </a:r>
            <a:r>
              <a:rPr lang="fr-FR" dirty="0" err="1" smtClean="0"/>
              <a:t>characters</a:t>
            </a:r>
            <a:endParaRPr lang="fr-FR" dirty="0" smtClean="0"/>
          </a:p>
          <a:p>
            <a:pPr lvl="1"/>
            <a:r>
              <a:rPr lang="fr-FR" dirty="0" smtClean="0"/>
              <a:t>Invisible to the user in </a:t>
            </a:r>
            <a:r>
              <a:rPr lang="fr-FR" dirty="0" err="1" smtClean="0"/>
              <a:t>his</a:t>
            </a:r>
            <a:r>
              <a:rPr lang="fr-FR" dirty="0" smtClean="0"/>
              <a:t> browser</a:t>
            </a:r>
          </a:p>
          <a:p>
            <a:pPr lvl="1"/>
            <a:r>
              <a:rPr lang="fr-FR" dirty="0" err="1" smtClean="0"/>
              <a:t>Still</a:t>
            </a:r>
            <a:r>
              <a:rPr lang="fr-FR" dirty="0" smtClean="0"/>
              <a:t> visible in the HTTP </a:t>
            </a:r>
            <a:r>
              <a:rPr lang="fr-FR" dirty="0" err="1" smtClean="0"/>
              <a:t>request</a:t>
            </a:r>
            <a:r>
              <a:rPr lang="fr-FR" dirty="0" smtClean="0"/>
              <a:t> message</a:t>
            </a:r>
          </a:p>
          <a:p>
            <a:r>
              <a:rPr lang="fr-FR" dirty="0" smtClean="0"/>
              <a:t>Just a </a:t>
            </a:r>
            <a:r>
              <a:rPr lang="fr-FR" dirty="0" err="1" smtClean="0"/>
              <a:t>little</a:t>
            </a:r>
            <a:r>
              <a:rPr lang="fr-FR" dirty="0" smtClean="0"/>
              <a:t> more </a:t>
            </a:r>
            <a:r>
              <a:rPr lang="fr-FR" dirty="0" err="1" smtClean="0"/>
              <a:t>secure</a:t>
            </a:r>
            <a:r>
              <a:rPr lang="fr-FR" dirty="0" smtClean="0"/>
              <a:t> </a:t>
            </a:r>
            <a:r>
              <a:rPr lang="fr-FR" dirty="0" err="1" smtClean="0"/>
              <a:t>than</a:t>
            </a:r>
            <a:r>
              <a:rPr lang="fr-FR" dirty="0" smtClean="0"/>
              <a:t> GET</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0"/>
          <p:cNvPicPr>
            <a:picLocks noChangeAspect="1" noChangeArrowheads="1"/>
          </p:cNvPicPr>
          <p:nvPr/>
        </p:nvPicPr>
        <p:blipFill>
          <a:blip r:embed="rId3" cstate="print"/>
          <a:srcRect/>
          <a:stretch>
            <a:fillRect/>
          </a:stretch>
        </p:blipFill>
        <p:spPr bwMode="auto">
          <a:xfrm>
            <a:off x="2020441" y="3879234"/>
            <a:ext cx="5143847" cy="1426538"/>
          </a:xfrm>
          <a:prstGeom prst="rect">
            <a:avLst/>
          </a:prstGeom>
          <a:noFill/>
          <a:ln w="12700" algn="ctr">
            <a:noFill/>
            <a:miter lim="800000"/>
            <a:headEnd/>
            <a:tailEnd/>
          </a:ln>
        </p:spPr>
      </p:pic>
      <p:sp>
        <p:nvSpPr>
          <p:cNvPr id="11" name="Rectangle 8"/>
          <p:cNvSpPr>
            <a:spLocks noChangeArrowheads="1"/>
          </p:cNvSpPr>
          <p:nvPr/>
        </p:nvSpPr>
        <p:spPr bwMode="auto">
          <a:xfrm>
            <a:off x="3726758" y="3998786"/>
            <a:ext cx="3365522" cy="319933"/>
          </a:xfrm>
          <a:prstGeom prst="rect">
            <a:avLst/>
          </a:prstGeom>
          <a:solidFill>
            <a:srgbClr val="800000">
              <a:alpha val="43137"/>
            </a:srgbClr>
          </a:solidFill>
          <a:ln w="12700" algn="ctr">
            <a:noFill/>
            <a:miter lim="800000"/>
            <a:headEnd/>
            <a:tailEnd/>
          </a:ln>
        </p:spPr>
        <p:txBody>
          <a:bodyPr wrap="square" anchor="ctr">
            <a:spAutoFit/>
          </a:bodyPr>
          <a:lstStyle/>
          <a:p>
            <a:endParaRPr lang="fr-FR"/>
          </a:p>
        </p:txBody>
      </p:sp>
    </p:spTree>
    <p:extLst>
      <p:ext uri="{BB962C8B-B14F-4D97-AF65-F5344CB8AC3E}">
        <p14:creationId xmlns:p14="http://schemas.microsoft.com/office/powerpoint/2010/main" val="64916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text</a:t>
            </a:r>
            <a:r>
              <a:rPr lang="fr-FR" dirty="0" smtClean="0"/>
              <a:t> »</a:t>
            </a:r>
          </a:p>
          <a:p>
            <a:pPr lvl="2"/>
            <a:r>
              <a:rPr lang="fr-FR" dirty="0" smtClean="0"/>
              <a:t>Displays </a:t>
            </a:r>
            <a:r>
              <a:rPr lang="fr-FR" dirty="0" err="1" smtClean="0"/>
              <a:t>text</a:t>
            </a:r>
            <a:r>
              <a:rPr lang="fr-FR" dirty="0" smtClean="0"/>
              <a:t> </a:t>
            </a:r>
            <a:r>
              <a:rPr lang="fr-FR" dirty="0" err="1" smtClean="0"/>
              <a:t>fields</a:t>
            </a:r>
            <a:endParaRPr lang="fr-FR" dirty="0" smtClean="0"/>
          </a:p>
          <a:p>
            <a:pPr lvl="2"/>
            <a:r>
              <a:rPr lang="fr-FR" dirty="0" err="1" smtClean="0"/>
              <a:t>Optionals</a:t>
            </a:r>
            <a:r>
              <a:rPr lang="fr-FR" dirty="0" smtClean="0"/>
              <a:t> </a:t>
            </a:r>
            <a:r>
              <a:rPr lang="fr-FR" dirty="0" err="1" smtClean="0"/>
              <a:t>attributes</a:t>
            </a:r>
            <a:r>
              <a:rPr lang="fr-FR" dirty="0" smtClean="0"/>
              <a:t>: size, </a:t>
            </a:r>
            <a:r>
              <a:rPr lang="fr-FR" dirty="0" err="1" smtClean="0"/>
              <a:t>maxlength</a:t>
            </a:r>
            <a:r>
              <a:rPr lang="fr-FR" dirty="0" smtClean="0"/>
              <a:t>, …</a:t>
            </a:r>
          </a:p>
          <a:p>
            <a:pPr lvl="2"/>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a:t>
            </a:r>
            <a:r>
              <a:rPr lang="en-US" b="1" dirty="0">
                <a:solidFill>
                  <a:srgbClr val="0070C0"/>
                </a:solidFill>
                <a:latin typeface="Courier New"/>
                <a:cs typeface="Courier New"/>
              </a:rPr>
              <a:t>input </a:t>
            </a:r>
            <a:r>
              <a:rPr lang="en-US" b="1" dirty="0" smtClean="0">
                <a:solidFill>
                  <a:srgbClr val="C00000"/>
                </a:solidFill>
                <a:latin typeface="Courier New"/>
                <a:cs typeface="Courier New"/>
              </a:rPr>
              <a:t>type</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text"</a:t>
            </a:r>
            <a:r>
              <a:rPr lang="en-US" b="1" dirty="0" smtClean="0">
                <a:latin typeface="Courier New"/>
                <a:cs typeface="Courier New"/>
              </a:rPr>
              <a:t> </a:t>
            </a:r>
            <a:r>
              <a:rPr lang="en-US" b="1" dirty="0" smtClean="0">
                <a:solidFill>
                  <a:srgbClr val="C00000"/>
                </a:solidFill>
                <a:latin typeface="Courier New"/>
                <a:cs typeface="Courier New"/>
              </a:rPr>
              <a:t>name</a:t>
            </a:r>
            <a:r>
              <a:rPr lang="en-US" b="1" dirty="0">
                <a:solidFill>
                  <a:srgbClr val="000000"/>
                </a:solidFill>
                <a:latin typeface="Courier New"/>
                <a:cs typeface="Courier New"/>
              </a:rPr>
              <a:t>=</a:t>
            </a:r>
            <a:r>
              <a:rPr lang="en-US" b="1" dirty="0">
                <a:solidFill>
                  <a:srgbClr val="17B240"/>
                </a:solidFill>
                <a:latin typeface="Courier New"/>
                <a:cs typeface="Courier New"/>
              </a:rPr>
              <a:t>"</a:t>
            </a:r>
            <a:r>
              <a:rPr lang="en-US" b="1" dirty="0" err="1" smtClean="0">
                <a:solidFill>
                  <a:srgbClr val="17B240"/>
                </a:solidFill>
                <a:latin typeface="Courier New"/>
                <a:cs typeface="Courier New"/>
              </a:rPr>
              <a:t>firstname</a:t>
            </a:r>
            <a:r>
              <a:rPr lang="en-US" b="1" dirty="0" smtClean="0">
                <a:solidFill>
                  <a:srgbClr val="17B240"/>
                </a:solidFill>
                <a:latin typeface="Courier New"/>
                <a:cs typeface="Courier New"/>
              </a:rPr>
              <a:t>"</a:t>
            </a:r>
            <a:r>
              <a:rPr lang="en-US" b="1" dirty="0" smtClean="0">
                <a:solidFill>
                  <a:srgbClr val="5F5F5F"/>
                </a:solidFill>
                <a:latin typeface="Courier New"/>
                <a:cs typeface="Courier New"/>
              </a:rPr>
              <a:t> </a:t>
            </a:r>
            <a:r>
              <a:rPr lang="en-US" b="1" dirty="0" smtClean="0">
                <a:solidFill>
                  <a:srgbClr val="C00000"/>
                </a:solidFill>
                <a:latin typeface="Courier New"/>
                <a:cs typeface="Courier New"/>
              </a:rPr>
              <a:t>value</a:t>
            </a:r>
            <a:r>
              <a:rPr lang="en-US" b="1" dirty="0">
                <a:solidFill>
                  <a:srgbClr val="000000"/>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textfield</a:t>
            </a:r>
            <a:r>
              <a:rPr lang="en-US" b="1" dirty="0">
                <a:solidFill>
                  <a:srgbClr val="17B240"/>
                </a:solidFill>
                <a:latin typeface="Courier New"/>
                <a:cs typeface="Courier New"/>
              </a:rPr>
              <a:t>"</a:t>
            </a:r>
            <a:r>
              <a:rPr lang="en-US" b="1" dirty="0">
                <a:latin typeface="Courier New"/>
                <a:cs typeface="Courier New"/>
              </a:rPr>
              <a:t> </a:t>
            </a:r>
            <a:r>
              <a:rPr lang="en-US" b="1" dirty="0">
                <a:solidFill>
                  <a:srgbClr val="0070C0"/>
                </a:solidFill>
                <a:latin typeface="Courier New"/>
                <a:cs typeface="Courier New"/>
              </a:rPr>
              <a:t>/</a:t>
            </a:r>
            <a:r>
              <a:rPr lang="en-US" b="1" dirty="0" smtClean="0">
                <a:solidFill>
                  <a:srgbClr val="0070C0"/>
                </a:solidFill>
                <a:latin typeface="Courier New"/>
                <a:cs typeface="Courier New"/>
              </a:rPr>
              <a:t>&gt;</a:t>
            </a:r>
            <a:endParaRPr lang="en-US" b="1" dirty="0">
              <a:latin typeface="Courier New"/>
              <a:cs typeface="Courier New"/>
            </a:endParaRPr>
          </a:p>
        </p:txBody>
      </p:sp>
      <p:pic>
        <p:nvPicPr>
          <p:cNvPr id="9" name="Picture 0"/>
          <p:cNvPicPr>
            <a:picLocks noChangeAspect="1" noChangeArrowheads="1"/>
          </p:cNvPicPr>
          <p:nvPr/>
        </p:nvPicPr>
        <p:blipFill>
          <a:blip r:embed="rId3" cstate="print"/>
          <a:srcRect/>
          <a:stretch>
            <a:fillRect/>
          </a:stretch>
        </p:blipFill>
        <p:spPr bwMode="auto">
          <a:xfrm>
            <a:off x="3314700" y="4153644"/>
            <a:ext cx="2911475" cy="642937"/>
          </a:xfrm>
          <a:prstGeom prst="rect">
            <a:avLst/>
          </a:prstGeom>
          <a:noFill/>
          <a:ln w="12700" algn="ctr">
            <a:noFill/>
            <a:miter lim="800000"/>
            <a:headEnd/>
            <a:tailEnd/>
          </a:ln>
        </p:spPr>
      </p:pic>
    </p:spTree>
    <p:extLst>
      <p:ext uri="{BB962C8B-B14F-4D97-AF65-F5344CB8AC3E}">
        <p14:creationId xmlns:p14="http://schemas.microsoft.com/office/powerpoint/2010/main" val="392425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err="1" smtClean="0"/>
              <a:t>Other</a:t>
            </a:r>
            <a:r>
              <a:rPr lang="fr-FR" dirty="0" smtClean="0"/>
              <a:t> types </a:t>
            </a:r>
            <a:r>
              <a:rPr lang="fr-FR" dirty="0" err="1" smtClean="0"/>
              <a:t>exist</a:t>
            </a:r>
            <a:r>
              <a:rPr lang="fr-FR" dirty="0" smtClean="0"/>
              <a:t>, </a:t>
            </a:r>
            <a:r>
              <a:rPr lang="fr-FR" dirty="0" err="1" smtClean="0"/>
              <a:t>here</a:t>
            </a:r>
            <a:r>
              <a:rPr lang="fr-FR" dirty="0" smtClean="0"/>
              <a:t> are </a:t>
            </a:r>
            <a:r>
              <a:rPr lang="fr-FR" dirty="0" err="1" smtClean="0"/>
              <a:t>some</a:t>
            </a:r>
            <a:r>
              <a:rPr lang="fr-FR" dirty="0" smtClean="0"/>
              <a:t> </a:t>
            </a:r>
            <a:r>
              <a:rPr lang="fr-FR" dirty="0" err="1" smtClean="0"/>
              <a:t>examples</a:t>
            </a:r>
            <a:r>
              <a:rPr lang="fr-FR" dirty="0" smtClean="0"/>
              <a:t>:</a:t>
            </a:r>
          </a:p>
          <a:p>
            <a:pPr lvl="2"/>
            <a:r>
              <a:rPr lang="fr-FR" dirty="0" err="1" smtClean="0"/>
              <a:t>color</a:t>
            </a:r>
            <a:endParaRPr lang="fr-FR" dirty="0"/>
          </a:p>
          <a:p>
            <a:pPr lvl="2"/>
            <a:r>
              <a:rPr lang="fr-FR" dirty="0"/>
              <a:t>d</a:t>
            </a:r>
            <a:r>
              <a:rPr lang="fr-FR" dirty="0" smtClean="0"/>
              <a:t>ate &amp; </a:t>
            </a:r>
            <a:r>
              <a:rPr lang="fr-FR" dirty="0" err="1" smtClean="0"/>
              <a:t>datetime</a:t>
            </a:r>
            <a:endParaRPr lang="fr-FR" dirty="0"/>
          </a:p>
          <a:p>
            <a:pPr lvl="2"/>
            <a:r>
              <a:rPr lang="fr-FR" dirty="0" smtClean="0"/>
              <a:t>email</a:t>
            </a:r>
            <a:endParaRPr lang="fr-FR" dirty="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321754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a:t>
            </a:r>
            <a:r>
              <a:rPr lang="en-US" b="1" dirty="0">
                <a:solidFill>
                  <a:srgbClr val="0070C0"/>
                </a:solidFill>
                <a:latin typeface="Courier New"/>
                <a:cs typeface="Courier New"/>
              </a:rPr>
              <a:t>input </a:t>
            </a:r>
            <a:r>
              <a:rPr lang="en-US" b="1" dirty="0" smtClean="0">
                <a:solidFill>
                  <a:srgbClr val="C00000"/>
                </a:solidFill>
                <a:latin typeface="Courier New"/>
                <a:cs typeface="Courier New"/>
              </a:rPr>
              <a:t>type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"range"</a:t>
            </a:r>
            <a:r>
              <a:rPr lang="en-US" b="1" dirty="0" smtClean="0">
                <a:latin typeface="Courier New"/>
                <a:cs typeface="Courier New"/>
              </a:rPr>
              <a:t> </a:t>
            </a:r>
            <a:r>
              <a:rPr lang="en-US" b="1" dirty="0" smtClean="0">
                <a:solidFill>
                  <a:srgbClr val="C00000"/>
                </a:solidFill>
                <a:latin typeface="Courier New"/>
                <a:cs typeface="Courier New"/>
              </a:rPr>
              <a:t>min</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"1"</a:t>
            </a:r>
            <a:r>
              <a:rPr lang="en-US" b="1" dirty="0" smtClean="0">
                <a:solidFill>
                  <a:srgbClr val="5F5F5F"/>
                </a:solidFill>
                <a:latin typeface="Courier New"/>
                <a:cs typeface="Courier New"/>
              </a:rPr>
              <a:t> </a:t>
            </a:r>
            <a:r>
              <a:rPr lang="en-US" b="1" dirty="0" smtClean="0">
                <a:solidFill>
                  <a:srgbClr val="C00000"/>
                </a:solidFill>
                <a:latin typeface="Courier New"/>
                <a:cs typeface="Courier New"/>
              </a:rPr>
              <a:t>max</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"5"</a:t>
            </a:r>
            <a:r>
              <a:rPr lang="en-US" b="1" dirty="0" smtClean="0">
                <a:latin typeface="Courier New"/>
                <a:cs typeface="Courier New"/>
              </a:rPr>
              <a:t> </a:t>
            </a:r>
            <a:r>
              <a:rPr lang="en-US" b="1" dirty="0">
                <a:solidFill>
                  <a:srgbClr val="0070C0"/>
                </a:solidFill>
                <a:latin typeface="Courier New"/>
                <a:cs typeface="Courier New"/>
              </a:rPr>
              <a:t>/</a:t>
            </a:r>
            <a:r>
              <a:rPr lang="en-US" b="1" dirty="0" smtClean="0">
                <a:solidFill>
                  <a:srgbClr val="0070C0"/>
                </a:solidFill>
                <a:latin typeface="Courier New"/>
                <a:cs typeface="Courier New"/>
              </a:rPr>
              <a:t>&gt;</a:t>
            </a:r>
            <a:endParaRPr lang="en-US" b="1" dirty="0">
              <a:latin typeface="Courier New"/>
              <a:cs typeface="Courier New"/>
            </a:endParaRPr>
          </a:p>
        </p:txBody>
      </p:sp>
      <p:sp>
        <p:nvSpPr>
          <p:cNvPr id="5" name="TextBox 4"/>
          <p:cNvSpPr txBox="1"/>
          <p:nvPr/>
        </p:nvSpPr>
        <p:spPr>
          <a:xfrm>
            <a:off x="4860032" y="1966109"/>
            <a:ext cx="3384376" cy="1323439"/>
          </a:xfrm>
          <a:prstGeom prst="rect">
            <a:avLst/>
          </a:prstGeom>
          <a:noFill/>
        </p:spPr>
        <p:txBody>
          <a:bodyPr wrap="square" rtlCol="0">
            <a:spAutoFit/>
          </a:bodyPr>
          <a:lstStyle/>
          <a:p>
            <a:pPr marL="1200150" lvl="2" indent="-285750">
              <a:buFont typeface="Arial"/>
              <a:buChar char="•"/>
            </a:pPr>
            <a:r>
              <a:rPr lang="fr-FR" sz="2000" dirty="0" err="1">
                <a:latin typeface="+mn-lt"/>
              </a:rPr>
              <a:t>number</a:t>
            </a:r>
            <a:r>
              <a:rPr lang="fr-FR" sz="2000" dirty="0">
                <a:latin typeface="+mn-lt"/>
              </a:rPr>
              <a:t> &amp; range</a:t>
            </a:r>
          </a:p>
          <a:p>
            <a:pPr marL="1200150" lvl="2" indent="-285750">
              <a:buFont typeface="Arial"/>
              <a:buChar char="•"/>
            </a:pPr>
            <a:r>
              <a:rPr lang="fr-FR" sz="2000" dirty="0">
                <a:latin typeface="+mn-lt"/>
              </a:rPr>
              <a:t>url</a:t>
            </a:r>
          </a:p>
          <a:p>
            <a:pPr marL="1200150" lvl="2" indent="-285750">
              <a:buFont typeface="Arial"/>
              <a:buChar char="•"/>
            </a:pPr>
            <a:r>
              <a:rPr lang="fr-FR" sz="2000" dirty="0" err="1">
                <a:latin typeface="+mn-lt"/>
              </a:rPr>
              <a:t>week</a:t>
            </a:r>
            <a:endParaRPr lang="fr-FR" sz="2000" dirty="0">
              <a:latin typeface="+mn-lt"/>
            </a:endParaRPr>
          </a:p>
          <a:p>
            <a:pPr marL="285750" indent="-285750">
              <a:buFont typeface="Arial"/>
              <a:buChar char="•"/>
            </a:pPr>
            <a:endParaRPr lang="en-US" sz="2000" dirty="0">
              <a:latin typeface="+mn-lt"/>
            </a:endParaRPr>
          </a:p>
        </p:txBody>
      </p:sp>
      <p:pic>
        <p:nvPicPr>
          <p:cNvPr id="7" name="Picture 6" descr="Capture d’écran 2014-10-01 à 6.26.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4153644"/>
            <a:ext cx="3481560" cy="908233"/>
          </a:xfrm>
          <a:prstGeom prst="rect">
            <a:avLst/>
          </a:prstGeom>
        </p:spPr>
      </p:pic>
    </p:spTree>
    <p:extLst>
      <p:ext uri="{BB962C8B-B14F-4D97-AF65-F5344CB8AC3E}">
        <p14:creationId xmlns:p14="http://schemas.microsoft.com/office/powerpoint/2010/main" val="21752724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password</a:t>
            </a:r>
            <a:r>
              <a:rPr lang="fr-FR" dirty="0" smtClean="0"/>
              <a:t> »</a:t>
            </a:r>
          </a:p>
          <a:p>
            <a:pPr lvl="2"/>
            <a:r>
              <a:rPr lang="fr-FR" dirty="0" err="1" smtClean="0"/>
              <a:t>Characters</a:t>
            </a:r>
            <a:r>
              <a:rPr lang="fr-FR" dirty="0" smtClean="0"/>
              <a:t> </a:t>
            </a:r>
            <a:r>
              <a:rPr lang="fr-FR" dirty="0" err="1" smtClean="0"/>
              <a:t>entered</a:t>
            </a:r>
            <a:r>
              <a:rPr lang="fr-FR" dirty="0" smtClean="0"/>
              <a:t> by the user are </a:t>
            </a:r>
            <a:r>
              <a:rPr lang="fr-FR" dirty="0" err="1" smtClean="0"/>
              <a:t>replaced</a:t>
            </a:r>
            <a:r>
              <a:rPr lang="fr-FR" dirty="0" smtClean="0"/>
              <a:t> by *</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a:t>
            </a:r>
            <a:r>
              <a:rPr lang="en-US" b="1" dirty="0">
                <a:solidFill>
                  <a:srgbClr val="0070C0"/>
                </a:solidFill>
                <a:latin typeface="Courier New"/>
                <a:cs typeface="Courier New"/>
              </a:rPr>
              <a:t>input </a:t>
            </a:r>
            <a:r>
              <a:rPr lang="en-US" b="1" dirty="0" smtClean="0">
                <a:solidFill>
                  <a:srgbClr val="C00000"/>
                </a:solidFill>
                <a:latin typeface="Courier New"/>
                <a:cs typeface="Courier New"/>
              </a:rPr>
              <a:t>type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"password"</a:t>
            </a:r>
            <a:r>
              <a:rPr lang="en-US" b="1" dirty="0" smtClean="0">
                <a:latin typeface="Courier New"/>
                <a:cs typeface="Courier New"/>
              </a:rPr>
              <a:t> </a:t>
            </a:r>
            <a:r>
              <a:rPr lang="en-US" b="1" dirty="0" smtClean="0">
                <a:solidFill>
                  <a:srgbClr val="C00000"/>
                </a:solidFill>
                <a:latin typeface="Courier New"/>
                <a:cs typeface="Courier New"/>
              </a:rPr>
              <a:t>name</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"pass"</a:t>
            </a:r>
            <a:r>
              <a:rPr lang="en-US" b="1" dirty="0" smtClean="0">
                <a:solidFill>
                  <a:srgbClr val="5F5F5F"/>
                </a:solidFill>
                <a:latin typeface="Courier New"/>
                <a:cs typeface="Courier New"/>
              </a:rPr>
              <a:t> </a:t>
            </a:r>
            <a:r>
              <a:rPr lang="en-US" b="1" dirty="0" smtClean="0">
                <a:solidFill>
                  <a:srgbClr val="C00000"/>
                </a:solidFill>
                <a:latin typeface="Courier New"/>
                <a:cs typeface="Courier New"/>
              </a:rPr>
              <a:t>value</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"1234"</a:t>
            </a:r>
            <a:r>
              <a:rPr lang="en-US" b="1" dirty="0" smtClean="0">
                <a:latin typeface="Courier New"/>
                <a:cs typeface="Courier New"/>
              </a:rPr>
              <a:t> </a:t>
            </a:r>
            <a:r>
              <a:rPr lang="en-US" b="1" dirty="0">
                <a:solidFill>
                  <a:srgbClr val="0070C0"/>
                </a:solidFill>
                <a:latin typeface="Courier New"/>
                <a:cs typeface="Courier New"/>
              </a:rPr>
              <a:t>/</a:t>
            </a:r>
            <a:r>
              <a:rPr lang="en-US" b="1" dirty="0" smtClean="0">
                <a:solidFill>
                  <a:srgbClr val="0070C0"/>
                </a:solidFill>
                <a:latin typeface="Courier New"/>
                <a:cs typeface="Courier New"/>
              </a:rPr>
              <a:t>&gt;</a:t>
            </a:r>
            <a:endParaRPr lang="en-US" b="1" dirty="0">
              <a:latin typeface="Courier New"/>
              <a:cs typeface="Courier New"/>
            </a:endParaRPr>
          </a:p>
        </p:txBody>
      </p:sp>
      <p:pic>
        <p:nvPicPr>
          <p:cNvPr id="10" name="Rectangle 882696"/>
          <p:cNvPicPr>
            <a:picLocks noChangeAspect="1" noChangeArrowheads="1"/>
          </p:cNvPicPr>
          <p:nvPr/>
        </p:nvPicPr>
        <p:blipFill>
          <a:blip r:embed="rId3" cstate="print"/>
          <a:srcRect/>
          <a:stretch>
            <a:fillRect/>
          </a:stretch>
        </p:blipFill>
        <p:spPr bwMode="auto">
          <a:xfrm>
            <a:off x="3130550" y="4225652"/>
            <a:ext cx="2994025" cy="514350"/>
          </a:xfrm>
          <a:prstGeom prst="rect">
            <a:avLst/>
          </a:prstGeom>
          <a:noFill/>
          <a:ln w="9525">
            <a:noFill/>
            <a:miter lim="800000"/>
            <a:headEnd/>
            <a:tailEnd/>
          </a:ln>
        </p:spPr>
      </p:pic>
    </p:spTree>
    <p:extLst>
      <p:ext uri="{BB962C8B-B14F-4D97-AF65-F5344CB8AC3E}">
        <p14:creationId xmlns:p14="http://schemas.microsoft.com/office/powerpoint/2010/main" val="411912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checkbox</a:t>
            </a:r>
            <a:r>
              <a:rPr lang="fr-FR" dirty="0" smtClean="0"/>
              <a:t> »</a:t>
            </a:r>
          </a:p>
          <a:p>
            <a:pPr lvl="2"/>
            <a:r>
              <a:rPr lang="fr-FR" dirty="0" smtClean="0"/>
              <a:t>Displays a </a:t>
            </a:r>
            <a:r>
              <a:rPr lang="fr-FR" dirty="0" err="1" smtClean="0"/>
              <a:t>checkbox</a:t>
            </a:r>
            <a:r>
              <a:rPr lang="fr-FR" dirty="0" smtClean="0"/>
              <a:t> to select or </a:t>
            </a:r>
            <a:r>
              <a:rPr lang="fr-FR" dirty="0" err="1" smtClean="0"/>
              <a:t>unselect</a:t>
            </a:r>
            <a:endParaRPr lang="fr-FR" dirty="0" smtClean="0"/>
          </a:p>
          <a:p>
            <a:pPr lvl="2"/>
            <a:r>
              <a:rPr lang="fr-FR" dirty="0" err="1" smtClean="0"/>
              <a:t>Optional</a:t>
            </a:r>
            <a:r>
              <a:rPr lang="fr-FR" dirty="0" smtClean="0"/>
              <a:t> </a:t>
            </a:r>
            <a:r>
              <a:rPr lang="fr-FR" dirty="0" err="1" smtClean="0"/>
              <a:t>attribute</a:t>
            </a:r>
            <a:r>
              <a:rPr lang="fr-FR" dirty="0" smtClean="0"/>
              <a:t>: </a:t>
            </a:r>
            <a:r>
              <a:rPr lang="fr-FR" dirty="0" err="1" smtClean="0"/>
              <a:t>checked</a:t>
            </a:r>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a:t>
            </a:r>
            <a:r>
              <a:rPr lang="en-US" b="1" dirty="0">
                <a:solidFill>
                  <a:srgbClr val="0070C0"/>
                </a:solidFill>
                <a:latin typeface="Courier New"/>
                <a:cs typeface="Courier New"/>
              </a:rPr>
              <a:t>input </a:t>
            </a:r>
            <a:r>
              <a:rPr lang="en-US" b="1" dirty="0" smtClean="0">
                <a:solidFill>
                  <a:srgbClr val="C00000"/>
                </a:solidFill>
                <a:latin typeface="Courier New"/>
                <a:cs typeface="Courier New"/>
              </a:rPr>
              <a:t>type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"checkbox"</a:t>
            </a:r>
            <a:r>
              <a:rPr lang="en-US" b="1" dirty="0" smtClean="0">
                <a:latin typeface="Courier New"/>
                <a:cs typeface="Courier New"/>
              </a:rPr>
              <a:t> </a:t>
            </a:r>
            <a:r>
              <a:rPr lang="en-US" b="1" dirty="0" smtClean="0">
                <a:solidFill>
                  <a:srgbClr val="C00000"/>
                </a:solidFill>
                <a:latin typeface="Courier New"/>
                <a:cs typeface="Courier New"/>
              </a:rPr>
              <a:t>name</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"day"</a:t>
            </a:r>
            <a:r>
              <a:rPr lang="en-US" b="1" dirty="0" smtClean="0">
                <a:solidFill>
                  <a:srgbClr val="5F5F5F"/>
                </a:solidFill>
                <a:latin typeface="Courier New"/>
                <a:cs typeface="Courier New"/>
              </a:rPr>
              <a:t> </a:t>
            </a:r>
            <a:r>
              <a:rPr lang="en-US" b="1" dirty="0" smtClean="0">
                <a:solidFill>
                  <a:srgbClr val="C00000"/>
                </a:solidFill>
                <a:latin typeface="Courier New"/>
                <a:cs typeface="Courier New"/>
              </a:rPr>
              <a:t>value</a:t>
            </a:r>
            <a:r>
              <a:rPr lang="en-US" b="1" dirty="0" smtClean="0">
                <a:solidFill>
                  <a:srgbClr val="000000"/>
                </a:solidFill>
                <a:latin typeface="Courier New"/>
                <a:cs typeface="Courier New"/>
              </a:rPr>
              <a:t>=</a:t>
            </a:r>
            <a:r>
              <a:rPr lang="en-US" b="1" dirty="0" smtClean="0">
                <a:solidFill>
                  <a:srgbClr val="17B240"/>
                </a:solidFill>
                <a:latin typeface="Courier New"/>
                <a:cs typeface="Courier New"/>
              </a:rPr>
              <a:t>"6"</a:t>
            </a:r>
          </a:p>
          <a:p>
            <a:pPr lvl="1"/>
            <a:r>
              <a:rPr lang="en-US" b="1" dirty="0" smtClean="0">
                <a:solidFill>
                  <a:srgbClr val="FF0000"/>
                </a:solidFill>
                <a:latin typeface="Courier New"/>
                <a:cs typeface="Courier New"/>
              </a:rPr>
              <a:t>checked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"checked"</a:t>
            </a:r>
            <a:r>
              <a:rPr lang="en-US" b="1" dirty="0" smtClean="0">
                <a:latin typeface="Courier New"/>
                <a:cs typeface="Courier New"/>
              </a:rPr>
              <a:t> </a:t>
            </a:r>
            <a:r>
              <a:rPr lang="en-US" b="1" dirty="0">
                <a:solidFill>
                  <a:srgbClr val="0070C0"/>
                </a:solidFill>
                <a:latin typeface="Courier New"/>
                <a:cs typeface="Courier New"/>
              </a:rPr>
              <a:t>/</a:t>
            </a:r>
            <a:r>
              <a:rPr lang="en-US" b="1" dirty="0" smtClean="0">
                <a:solidFill>
                  <a:srgbClr val="0070C0"/>
                </a:solidFill>
                <a:latin typeface="Courier New"/>
                <a:cs typeface="Courier New"/>
              </a:rPr>
              <a:t>&gt; </a:t>
            </a:r>
            <a:r>
              <a:rPr lang="en-US" b="1" dirty="0" smtClean="0">
                <a:solidFill>
                  <a:srgbClr val="000000"/>
                </a:solidFill>
                <a:latin typeface="Courier New"/>
                <a:cs typeface="Courier New"/>
              </a:rPr>
              <a:t>Saturday</a:t>
            </a:r>
            <a:endParaRPr lang="en-US" b="1" dirty="0">
              <a:solidFill>
                <a:srgbClr val="000000"/>
              </a:solidFill>
              <a:latin typeface="Courier New"/>
              <a:cs typeface="Courier New"/>
            </a:endParaRPr>
          </a:p>
        </p:txBody>
      </p:sp>
      <p:pic>
        <p:nvPicPr>
          <p:cNvPr id="9" name="Picture 0"/>
          <p:cNvPicPr>
            <a:picLocks noChangeAspect="1" noChangeArrowheads="1"/>
          </p:cNvPicPr>
          <p:nvPr/>
        </p:nvPicPr>
        <p:blipFill>
          <a:blip r:embed="rId3" cstate="print"/>
          <a:srcRect/>
          <a:stretch>
            <a:fillRect/>
          </a:stretch>
        </p:blipFill>
        <p:spPr bwMode="auto">
          <a:xfrm>
            <a:off x="3684588" y="4225652"/>
            <a:ext cx="2387600" cy="642937"/>
          </a:xfrm>
          <a:prstGeom prst="rect">
            <a:avLst/>
          </a:prstGeom>
          <a:noFill/>
          <a:ln w="12700" algn="ctr">
            <a:noFill/>
            <a:miter lim="800000"/>
            <a:headEnd/>
            <a:tailEnd/>
          </a:ln>
        </p:spPr>
      </p:pic>
    </p:spTree>
    <p:extLst>
      <p:ext uri="{BB962C8B-B14F-4D97-AF65-F5344CB8AC3E}">
        <p14:creationId xmlns:p14="http://schemas.microsoft.com/office/powerpoint/2010/main" val="395545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is also called by the WHATWG:</a:t>
            </a:r>
          </a:p>
          <a:p>
            <a:pPr lvl="1"/>
            <a:r>
              <a:rPr lang="en-US" i="1" dirty="0" smtClean="0"/>
              <a:t>HTML Living Standard</a:t>
            </a:r>
          </a:p>
          <a:p>
            <a:pPr lvl="1"/>
            <a:endParaRPr lang="en-US" i="1" dirty="0"/>
          </a:p>
          <a:p>
            <a:r>
              <a:rPr lang="en-US" dirty="0" smtClean="0"/>
              <a:t>The specification is driven by a </a:t>
            </a:r>
            <a:r>
              <a:rPr lang="en-US" dirty="0" err="1" smtClean="0"/>
              <a:t>versionless</a:t>
            </a:r>
            <a:r>
              <a:rPr lang="en-US" dirty="0" smtClean="0"/>
              <a:t> </a:t>
            </a:r>
            <a:r>
              <a:rPr lang="en-US" dirty="0"/>
              <a:t>development </a:t>
            </a:r>
            <a:r>
              <a:rPr lang="en-US" dirty="0" smtClean="0"/>
              <a:t>model</a:t>
            </a:r>
          </a:p>
          <a:p>
            <a:pPr lvl="1"/>
            <a:r>
              <a:rPr lang="en-US" dirty="0" smtClean="0"/>
              <a:t>No new version of HTML (no HTML6)</a:t>
            </a:r>
          </a:p>
          <a:p>
            <a:pPr lvl="1"/>
            <a:r>
              <a:rPr lang="en-US" dirty="0"/>
              <a:t>Just </a:t>
            </a:r>
            <a:r>
              <a:rPr lang="en-US" dirty="0" smtClean="0"/>
              <a:t>incremental improvements of the </a:t>
            </a:r>
            <a:r>
              <a:rPr lang="en-US" i="1" dirty="0" smtClean="0"/>
              <a:t>HTML Living Standard </a:t>
            </a:r>
            <a:r>
              <a:rPr lang="en-US" dirty="0" smtClean="0"/>
              <a:t>specification</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HTML Living Standard</a:t>
            </a: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latin typeface="+mn-lt"/>
                <a:cs typeface="ＭＳ Ｐゴシック" charset="0"/>
              </a:rPr>
              <a:t>Introduction</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778045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radio »</a:t>
            </a:r>
          </a:p>
          <a:p>
            <a:pPr lvl="2"/>
            <a:r>
              <a:rPr lang="fr-FR" dirty="0" smtClean="0"/>
              <a:t>User </a:t>
            </a:r>
            <a:r>
              <a:rPr lang="fr-FR" dirty="0" err="1" smtClean="0"/>
              <a:t>can</a:t>
            </a:r>
            <a:r>
              <a:rPr lang="fr-FR" dirty="0" smtClean="0"/>
              <a:t> </a:t>
            </a:r>
            <a:r>
              <a:rPr lang="fr-FR" dirty="0" err="1" smtClean="0"/>
              <a:t>choose</a:t>
            </a:r>
            <a:r>
              <a:rPr lang="fr-FR" dirty="0" smtClean="0"/>
              <a:t> </a:t>
            </a:r>
            <a:r>
              <a:rPr lang="fr-FR" dirty="0" err="1" smtClean="0"/>
              <a:t>between</a:t>
            </a:r>
            <a:r>
              <a:rPr lang="fr-FR" dirty="0" smtClean="0"/>
              <a:t> </a:t>
            </a:r>
            <a:r>
              <a:rPr lang="fr-FR" dirty="0" err="1" smtClean="0"/>
              <a:t>different</a:t>
            </a:r>
            <a:r>
              <a:rPr lang="fr-FR" dirty="0" smtClean="0"/>
              <a:t> options</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"radio"</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"sex"</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value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"m"</a:t>
            </a:r>
            <a:r>
              <a:rPr lang="en-US" b="1" dirty="0">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/&gt;</a:t>
            </a:r>
            <a:r>
              <a:rPr lang="en-US" b="1" dirty="0">
                <a:latin typeface="Courier New" pitchFamily="1" charset="0"/>
                <a:cs typeface="Courier New" pitchFamily="1" charset="0"/>
              </a:rPr>
              <a:t> </a:t>
            </a:r>
            <a:r>
              <a:rPr lang="en-US" b="1" dirty="0">
                <a:solidFill>
                  <a:schemeClr val="tx1"/>
                </a:solidFill>
                <a:latin typeface="Courier New" pitchFamily="1" charset="0"/>
                <a:cs typeface="Courier New" pitchFamily="1" charset="0"/>
              </a:rPr>
              <a:t>Man</a:t>
            </a:r>
          </a:p>
          <a:p>
            <a:pPr marL="0" lvl="2"/>
            <a:r>
              <a:rPr lang="en-US" b="1" dirty="0">
                <a:solidFill>
                  <a:srgbClr val="0070C0"/>
                </a:solidFill>
                <a:latin typeface="Courier New" pitchFamily="1" charset="0"/>
                <a:cs typeface="Courier New" pitchFamily="1" charset="0"/>
              </a:rPr>
              <a:t>&lt;input</a:t>
            </a:r>
            <a:r>
              <a:rPr lang="en-US" b="1" dirty="0">
                <a:solidFill>
                  <a:srgbClr val="C00000"/>
                </a:solidFill>
                <a:latin typeface="Courier New" pitchFamily="1" charset="0"/>
                <a:cs typeface="Courier New" pitchFamily="1" charset="0"/>
              </a:rPr>
              <a:t> 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"radio"</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"sex"</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value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a:t>
            </a:r>
            <a:r>
              <a:rPr lang="en-US" b="1" dirty="0">
                <a:latin typeface="Courier New" pitchFamily="1" charset="0"/>
                <a:cs typeface="Courier New" pitchFamily="1" charset="0"/>
              </a:rPr>
              <a:t> </a:t>
            </a:r>
            <a:endParaRPr lang="en-US" b="1" dirty="0" smtClean="0">
              <a:latin typeface="Courier New" pitchFamily="1" charset="0"/>
              <a:cs typeface="Courier New" pitchFamily="1" charset="0"/>
            </a:endParaRPr>
          </a:p>
          <a:p>
            <a:pPr marL="914400" lvl="3" indent="-457200"/>
            <a:r>
              <a:rPr lang="en-US" b="1" dirty="0" smtClean="0">
                <a:solidFill>
                  <a:srgbClr val="C00000"/>
                </a:solidFill>
                <a:latin typeface="Courier New" pitchFamily="1" charset="0"/>
                <a:cs typeface="Courier New" pitchFamily="1" charset="0"/>
              </a:rPr>
              <a:t>checked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"checked"</a:t>
            </a:r>
            <a:r>
              <a:rPr lang="en-US" b="1" dirty="0">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/&gt;</a:t>
            </a:r>
            <a:r>
              <a:rPr lang="en-US" b="1" dirty="0">
                <a:latin typeface="Courier New" pitchFamily="1" charset="0"/>
                <a:cs typeface="Courier New" pitchFamily="1" charset="0"/>
              </a:rPr>
              <a:t> </a:t>
            </a:r>
            <a:r>
              <a:rPr lang="en-US" b="1" dirty="0">
                <a:solidFill>
                  <a:srgbClr val="000000"/>
                </a:solidFill>
                <a:latin typeface="Courier New" pitchFamily="1" charset="0"/>
                <a:cs typeface="Courier New" pitchFamily="1" charset="0"/>
              </a:rPr>
              <a:t>Woman</a:t>
            </a:r>
          </a:p>
        </p:txBody>
      </p:sp>
      <p:pic>
        <p:nvPicPr>
          <p:cNvPr id="10" name="Picture 10"/>
          <p:cNvPicPr>
            <a:picLocks noChangeAspect="1" noChangeArrowheads="1"/>
          </p:cNvPicPr>
          <p:nvPr/>
        </p:nvPicPr>
        <p:blipFill>
          <a:blip r:embed="rId3" cstate="print"/>
          <a:srcRect/>
          <a:stretch>
            <a:fillRect/>
          </a:stretch>
        </p:blipFill>
        <p:spPr bwMode="auto">
          <a:xfrm>
            <a:off x="2862263" y="4297660"/>
            <a:ext cx="3767137" cy="642938"/>
          </a:xfrm>
          <a:prstGeom prst="rect">
            <a:avLst/>
          </a:prstGeom>
          <a:noFill/>
          <a:ln w="12700" algn="ctr">
            <a:noFill/>
            <a:miter lim="800000"/>
            <a:headEnd/>
            <a:tailEnd/>
          </a:ln>
        </p:spPr>
      </p:pic>
    </p:spTree>
    <p:extLst>
      <p:ext uri="{BB962C8B-B14F-4D97-AF65-F5344CB8AC3E}">
        <p14:creationId xmlns:p14="http://schemas.microsoft.com/office/powerpoint/2010/main" val="333967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submit</a:t>
            </a:r>
            <a:r>
              <a:rPr lang="fr-FR" dirty="0" smtClean="0"/>
              <a:t> »</a:t>
            </a:r>
          </a:p>
          <a:p>
            <a:pPr lvl="2"/>
            <a:r>
              <a:rPr lang="fr-FR" dirty="0" err="1" smtClean="0"/>
              <a:t>Button</a:t>
            </a:r>
            <a:endParaRPr lang="fr-FR" dirty="0" smtClean="0"/>
          </a:p>
          <a:p>
            <a:pPr lvl="2"/>
            <a:r>
              <a:rPr lang="fr-FR" dirty="0" err="1" smtClean="0"/>
              <a:t>Send</a:t>
            </a:r>
            <a:r>
              <a:rPr lang="fr-FR" dirty="0" smtClean="0"/>
              <a:t> </a:t>
            </a:r>
            <a:r>
              <a:rPr lang="fr-FR" dirty="0" err="1" smtClean="0"/>
              <a:t>form’s</a:t>
            </a:r>
            <a:r>
              <a:rPr lang="fr-FR" dirty="0" smtClean="0"/>
              <a:t> datas</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"submit"</a:t>
            </a:r>
            <a:r>
              <a:rPr lang="en-US" b="1" dirty="0" smtClean="0">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value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"Send contents"</a:t>
            </a:r>
            <a:r>
              <a:rPr lang="en-US" b="1" dirty="0" smtClean="0">
                <a:latin typeface="Courier New" pitchFamily="1" charset="0"/>
                <a:cs typeface="Courier New" pitchFamily="1" charset="0"/>
              </a:rPr>
              <a:t> </a:t>
            </a:r>
            <a:r>
              <a:rPr lang="en-US" b="1" dirty="0" smtClean="0">
                <a:solidFill>
                  <a:srgbClr val="0070C0"/>
                </a:solidFill>
                <a:latin typeface="Courier New" pitchFamily="1" charset="0"/>
                <a:cs typeface="Courier New" pitchFamily="1" charset="0"/>
              </a:rPr>
              <a:t>/&gt;</a:t>
            </a:r>
            <a:endParaRPr lang="en-US" b="1" dirty="0">
              <a:solidFill>
                <a:srgbClr val="000000"/>
              </a:solidFill>
              <a:latin typeface="Courier New" pitchFamily="1" charset="0"/>
              <a:cs typeface="Courier New" pitchFamily="1" charset="0"/>
            </a:endParaRPr>
          </a:p>
        </p:txBody>
      </p:sp>
      <p:pic>
        <p:nvPicPr>
          <p:cNvPr id="9" name="Picture 0"/>
          <p:cNvPicPr>
            <a:picLocks noChangeAspect="1" noChangeArrowheads="1"/>
          </p:cNvPicPr>
          <p:nvPr/>
        </p:nvPicPr>
        <p:blipFill>
          <a:blip r:embed="rId3" cstate="print"/>
          <a:srcRect/>
          <a:stretch>
            <a:fillRect/>
          </a:stretch>
        </p:blipFill>
        <p:spPr bwMode="auto">
          <a:xfrm>
            <a:off x="3643313" y="4153644"/>
            <a:ext cx="2732087" cy="714375"/>
          </a:xfrm>
          <a:prstGeom prst="rect">
            <a:avLst/>
          </a:prstGeom>
          <a:noFill/>
          <a:ln w="12700" algn="ctr">
            <a:noFill/>
            <a:miter lim="800000"/>
            <a:headEnd/>
            <a:tailEnd/>
          </a:ln>
        </p:spPr>
      </p:pic>
    </p:spTree>
    <p:extLst>
      <p:ext uri="{BB962C8B-B14F-4D97-AF65-F5344CB8AC3E}">
        <p14:creationId xmlns:p14="http://schemas.microsoft.com/office/powerpoint/2010/main" val="361406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reset »</a:t>
            </a:r>
          </a:p>
          <a:p>
            <a:pPr lvl="2"/>
            <a:r>
              <a:rPr lang="fr-FR" dirty="0" err="1" smtClean="0"/>
              <a:t>Button</a:t>
            </a:r>
            <a:endParaRPr lang="fr-FR" dirty="0" smtClean="0"/>
          </a:p>
          <a:p>
            <a:pPr lvl="2"/>
            <a:r>
              <a:rPr lang="fr-FR" dirty="0" smtClean="0"/>
              <a:t>Reset all the </a:t>
            </a:r>
            <a:r>
              <a:rPr lang="fr-FR" dirty="0" err="1" smtClean="0"/>
              <a:t>control’s</a:t>
            </a:r>
            <a:r>
              <a:rPr lang="fr-FR" dirty="0" smtClean="0"/>
              <a:t> values</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"reset"</a:t>
            </a:r>
            <a:r>
              <a:rPr lang="en-US" b="1" dirty="0" smtClean="0">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value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"Reset values"</a:t>
            </a:r>
            <a:r>
              <a:rPr lang="en-US" b="1" dirty="0" smtClean="0">
                <a:latin typeface="Courier New" pitchFamily="1" charset="0"/>
                <a:cs typeface="Courier New" pitchFamily="1" charset="0"/>
              </a:rPr>
              <a:t> </a:t>
            </a:r>
            <a:r>
              <a:rPr lang="en-US" b="1" dirty="0" smtClean="0">
                <a:solidFill>
                  <a:srgbClr val="0070C0"/>
                </a:solidFill>
                <a:latin typeface="Courier New" pitchFamily="1" charset="0"/>
                <a:cs typeface="Courier New" pitchFamily="1" charset="0"/>
              </a:rPr>
              <a:t>/&gt;</a:t>
            </a:r>
            <a:endParaRPr lang="en-US" b="1" dirty="0">
              <a:solidFill>
                <a:srgbClr val="000000"/>
              </a:solidFill>
              <a:latin typeface="Courier New" pitchFamily="1" charset="0"/>
              <a:cs typeface="Courier New" pitchFamily="1" charset="0"/>
            </a:endParaRPr>
          </a:p>
        </p:txBody>
      </p:sp>
      <p:pic>
        <p:nvPicPr>
          <p:cNvPr id="10" name="Picture 9"/>
          <p:cNvPicPr>
            <a:picLocks noChangeAspect="1" noChangeArrowheads="1"/>
          </p:cNvPicPr>
          <p:nvPr/>
        </p:nvPicPr>
        <p:blipFill>
          <a:blip r:embed="rId3" cstate="print"/>
          <a:srcRect/>
          <a:stretch>
            <a:fillRect/>
          </a:stretch>
        </p:blipFill>
        <p:spPr bwMode="auto">
          <a:xfrm>
            <a:off x="3575347" y="4009628"/>
            <a:ext cx="2436813" cy="714375"/>
          </a:xfrm>
          <a:prstGeom prst="rect">
            <a:avLst/>
          </a:prstGeom>
          <a:noFill/>
          <a:ln w="12700" algn="ctr">
            <a:noFill/>
            <a:miter lim="800000"/>
            <a:headEnd/>
            <a:tailEnd/>
          </a:ln>
        </p:spPr>
      </p:pic>
    </p:spTree>
    <p:extLst>
      <p:ext uri="{BB962C8B-B14F-4D97-AF65-F5344CB8AC3E}">
        <p14:creationId xmlns:p14="http://schemas.microsoft.com/office/powerpoint/2010/main" val="26379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button</a:t>
            </a:r>
            <a:r>
              <a:rPr lang="fr-FR" dirty="0" smtClean="0"/>
              <a:t> »</a:t>
            </a:r>
          </a:p>
          <a:p>
            <a:pPr lvl="2"/>
            <a:r>
              <a:rPr lang="fr-FR" dirty="0" err="1" smtClean="0"/>
              <a:t>Button</a:t>
            </a:r>
            <a:endParaRPr lang="fr-FR" dirty="0" smtClean="0"/>
          </a:p>
          <a:p>
            <a:pPr lvl="2"/>
            <a:r>
              <a:rPr lang="fr-FR" dirty="0" err="1" smtClean="0"/>
              <a:t>Doesn’t</a:t>
            </a:r>
            <a:r>
              <a:rPr lang="fr-FR" dirty="0" smtClean="0"/>
              <a:t> </a:t>
            </a:r>
            <a:r>
              <a:rPr lang="fr-FR" dirty="0" err="1" smtClean="0"/>
              <a:t>implement</a:t>
            </a:r>
            <a:r>
              <a:rPr lang="fr-FR" dirty="0" smtClean="0"/>
              <a:t> </a:t>
            </a:r>
            <a:r>
              <a:rPr lang="fr-FR" dirty="0" err="1" smtClean="0"/>
              <a:t>specific</a:t>
            </a:r>
            <a:r>
              <a:rPr lang="fr-FR" dirty="0" smtClean="0"/>
              <a:t> </a:t>
            </a:r>
            <a:r>
              <a:rPr lang="fr-FR" dirty="0" err="1" smtClean="0"/>
              <a:t>functionnalities</a:t>
            </a:r>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"button"</a:t>
            </a:r>
            <a:r>
              <a:rPr lang="en-US" b="1" dirty="0" smtClean="0">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value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"No Action"</a:t>
            </a:r>
            <a:r>
              <a:rPr lang="en-US" b="1" dirty="0" smtClean="0">
                <a:latin typeface="Courier New" pitchFamily="1" charset="0"/>
                <a:cs typeface="Courier New" pitchFamily="1" charset="0"/>
              </a:rPr>
              <a:t> </a:t>
            </a:r>
            <a:r>
              <a:rPr lang="en-US" b="1" dirty="0" smtClean="0">
                <a:solidFill>
                  <a:srgbClr val="0070C0"/>
                </a:solidFill>
                <a:latin typeface="Courier New" pitchFamily="1" charset="0"/>
                <a:cs typeface="Courier New" pitchFamily="1" charset="0"/>
              </a:rPr>
              <a:t>/&gt;</a:t>
            </a:r>
            <a:endParaRPr lang="en-US" b="1" dirty="0">
              <a:solidFill>
                <a:srgbClr val="000000"/>
              </a:solidFill>
              <a:latin typeface="Courier New" pitchFamily="1" charset="0"/>
              <a:cs typeface="Courier New" pitchFamily="1" charset="0"/>
            </a:endParaRPr>
          </a:p>
        </p:txBody>
      </p:sp>
      <p:pic>
        <p:nvPicPr>
          <p:cNvPr id="9" name="Picture 0"/>
          <p:cNvPicPr>
            <a:picLocks noChangeAspect="1" noChangeArrowheads="1"/>
          </p:cNvPicPr>
          <p:nvPr/>
        </p:nvPicPr>
        <p:blipFill>
          <a:blip r:embed="rId3" cstate="print"/>
          <a:srcRect/>
          <a:stretch>
            <a:fillRect/>
          </a:stretch>
        </p:blipFill>
        <p:spPr bwMode="auto">
          <a:xfrm>
            <a:off x="3862388" y="4081636"/>
            <a:ext cx="1928812" cy="758825"/>
          </a:xfrm>
          <a:prstGeom prst="rect">
            <a:avLst/>
          </a:prstGeom>
          <a:noFill/>
          <a:ln w="12700" algn="ctr">
            <a:noFill/>
            <a:miter lim="800000"/>
            <a:headEnd/>
            <a:tailEnd/>
          </a:ln>
        </p:spPr>
      </p:pic>
    </p:spTree>
    <p:extLst>
      <p:ext uri="{BB962C8B-B14F-4D97-AF65-F5344CB8AC3E}">
        <p14:creationId xmlns:p14="http://schemas.microsoft.com/office/powerpoint/2010/main" val="8157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image »</a:t>
            </a:r>
          </a:p>
          <a:p>
            <a:pPr lvl="2"/>
            <a:r>
              <a:rPr lang="fr-FR" dirty="0" smtClean="0"/>
              <a:t>Displays an image</a:t>
            </a:r>
          </a:p>
          <a:p>
            <a:pPr lvl="2"/>
            <a:r>
              <a:rPr lang="fr-FR" dirty="0" smtClean="0"/>
              <a:t>Works as a </a:t>
            </a:r>
            <a:r>
              <a:rPr lang="fr-FR" dirty="0" err="1" smtClean="0"/>
              <a:t>submit</a:t>
            </a:r>
            <a:r>
              <a:rPr lang="fr-FR" dirty="0" smtClean="0"/>
              <a:t> input</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"image"</a:t>
            </a:r>
            <a:r>
              <a:rPr lang="en-US" b="1" dirty="0" smtClean="0">
                <a:latin typeface="Courier New" pitchFamily="1" charset="0"/>
                <a:cs typeface="Courier New" pitchFamily="1" charset="0"/>
              </a:rPr>
              <a:t> </a:t>
            </a:r>
            <a:r>
              <a:rPr lang="en-US" b="1" dirty="0" err="1" smtClean="0">
                <a:solidFill>
                  <a:srgbClr val="C00000"/>
                </a:solidFill>
                <a:latin typeface="Courier New" pitchFamily="1" charset="0"/>
                <a:cs typeface="Courier New" pitchFamily="1" charset="0"/>
              </a:rPr>
              <a:t>src</a:t>
            </a:r>
            <a:r>
              <a:rPr lang="en-US" b="1" dirty="0" smtClean="0">
                <a:solidFill>
                  <a:schemeClr val="tx1"/>
                </a:solidFill>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a:t>
            </a:r>
            <a:r>
              <a:rPr lang="en-US" b="1" dirty="0" err="1" smtClean="0">
                <a:solidFill>
                  <a:srgbClr val="17B240"/>
                </a:solidFill>
                <a:latin typeface="Courier New" pitchFamily="1" charset="0"/>
                <a:cs typeface="Courier New" pitchFamily="1" charset="0"/>
              </a:rPr>
              <a:t>go.png</a:t>
            </a:r>
            <a:r>
              <a:rPr lang="en-US" b="1" dirty="0" smtClean="0">
                <a:solidFill>
                  <a:srgbClr val="17B240"/>
                </a:solidFill>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alt</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"Go"</a:t>
            </a:r>
            <a:r>
              <a:rPr lang="en-US" b="1" dirty="0" smtClean="0">
                <a:latin typeface="Courier New" pitchFamily="1" charset="0"/>
                <a:cs typeface="Courier New" pitchFamily="1" charset="0"/>
              </a:rPr>
              <a:t> </a:t>
            </a:r>
            <a:r>
              <a:rPr lang="en-US" b="1" dirty="0" smtClean="0">
                <a:solidFill>
                  <a:srgbClr val="0070C0"/>
                </a:solidFill>
                <a:latin typeface="Courier New" pitchFamily="1" charset="0"/>
                <a:cs typeface="Courier New" pitchFamily="1" charset="0"/>
              </a:rPr>
              <a:t>/&gt;</a:t>
            </a:r>
            <a:endParaRPr lang="en-US" b="1" dirty="0">
              <a:solidFill>
                <a:srgbClr val="000000"/>
              </a:solidFill>
              <a:latin typeface="Courier New" pitchFamily="1" charset="0"/>
              <a:cs typeface="Courier New" pitchFamily="1" charset="0"/>
            </a:endParaRPr>
          </a:p>
        </p:txBody>
      </p:sp>
      <p:pic>
        <p:nvPicPr>
          <p:cNvPr id="10" name="Rectangle 890888"/>
          <p:cNvPicPr>
            <a:picLocks noChangeAspect="1" noChangeArrowheads="1"/>
          </p:cNvPicPr>
          <p:nvPr/>
        </p:nvPicPr>
        <p:blipFill>
          <a:blip r:embed="rId3" cstate="print"/>
          <a:srcRect/>
          <a:stretch>
            <a:fillRect/>
          </a:stretch>
        </p:blipFill>
        <p:spPr bwMode="auto">
          <a:xfrm>
            <a:off x="3923928" y="4009628"/>
            <a:ext cx="1230312" cy="496888"/>
          </a:xfrm>
          <a:prstGeom prst="rect">
            <a:avLst/>
          </a:prstGeom>
          <a:noFill/>
          <a:ln w="9525">
            <a:noFill/>
            <a:miter lim="800000"/>
            <a:headEnd/>
            <a:tailEnd/>
          </a:ln>
        </p:spPr>
      </p:pic>
    </p:spTree>
    <p:extLst>
      <p:ext uri="{BB962C8B-B14F-4D97-AF65-F5344CB8AC3E}">
        <p14:creationId xmlns:p14="http://schemas.microsoft.com/office/powerpoint/2010/main" val="189474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a:t>
            </a:r>
            <a:r>
              <a:rPr lang="fr-FR" dirty="0" err="1" smtClean="0"/>
              <a:t>hidden</a:t>
            </a:r>
            <a:r>
              <a:rPr lang="fr-FR" dirty="0" smtClean="0"/>
              <a:t> »</a:t>
            </a:r>
          </a:p>
          <a:p>
            <a:pPr lvl="2"/>
            <a:r>
              <a:rPr lang="fr-FR" dirty="0" err="1" smtClean="0"/>
              <a:t>Hidden</a:t>
            </a:r>
            <a:r>
              <a:rPr lang="fr-FR" dirty="0" smtClean="0"/>
              <a:t> control </a:t>
            </a:r>
            <a:r>
              <a:rPr lang="fr-FR" dirty="0" smtClean="0">
                <a:sym typeface="Wingdings"/>
              </a:rPr>
              <a:t> Invisible to the user</a:t>
            </a:r>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&lt;input </a:t>
            </a:r>
            <a:r>
              <a:rPr lang="en-US" b="1" dirty="0">
                <a:solidFill>
                  <a:srgbClr val="C00000"/>
                </a:solidFill>
                <a:latin typeface="Courier New" pitchFamily="1" charset="0"/>
                <a:cs typeface="Courier New" pitchFamily="1" charset="0"/>
              </a:rPr>
              <a:t>type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"hidden"</a:t>
            </a:r>
            <a:r>
              <a:rPr lang="en-US" b="1" dirty="0" smtClean="0">
                <a:latin typeface="Courier New" pitchFamily="1" charset="0"/>
                <a:cs typeface="Courier New" pitchFamily="1" charset="0"/>
              </a:rPr>
              <a:t> </a:t>
            </a:r>
            <a:r>
              <a:rPr lang="en-US" b="1" dirty="0" smtClean="0">
                <a:solidFill>
                  <a:srgbClr val="C00000"/>
                </a:solidFill>
                <a:latin typeface="Courier New" pitchFamily="1" charset="0"/>
                <a:cs typeface="Courier New" pitchFamily="1" charset="0"/>
              </a:rPr>
              <a:t>name</a:t>
            </a:r>
            <a:r>
              <a:rPr lang="en-US" b="1" dirty="0" smtClean="0">
                <a:solidFill>
                  <a:schemeClr val="tx1"/>
                </a:solidFill>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"hide" </a:t>
            </a:r>
            <a:r>
              <a:rPr lang="en-US" b="1" dirty="0" smtClean="0">
                <a:solidFill>
                  <a:srgbClr val="C00000"/>
                </a:solidFill>
                <a:latin typeface="Courier New" pitchFamily="1" charset="0"/>
                <a:cs typeface="Courier New" pitchFamily="1" charset="0"/>
              </a:rPr>
              <a:t>value</a:t>
            </a:r>
            <a:r>
              <a:rPr lang="en-US" b="1" dirty="0" smtClean="0">
                <a:latin typeface="Courier New" pitchFamily="1" charset="0"/>
                <a:cs typeface="Courier New" pitchFamily="1" charset="0"/>
              </a:rPr>
              <a:t>=</a:t>
            </a:r>
            <a:r>
              <a:rPr lang="en-US" b="1" dirty="0" smtClean="0">
                <a:solidFill>
                  <a:srgbClr val="17B240"/>
                </a:solidFill>
                <a:latin typeface="Courier New" pitchFamily="1" charset="0"/>
                <a:cs typeface="Courier New" pitchFamily="1" charset="0"/>
              </a:rPr>
              <a:t>"Invisible"</a:t>
            </a:r>
            <a:r>
              <a:rPr lang="en-US" b="1" dirty="0" smtClean="0">
                <a:latin typeface="Courier New" pitchFamily="1" charset="0"/>
                <a:cs typeface="Courier New" pitchFamily="1" charset="0"/>
              </a:rPr>
              <a:t> </a:t>
            </a:r>
            <a:r>
              <a:rPr lang="en-US" b="1" dirty="0" smtClean="0">
                <a:solidFill>
                  <a:srgbClr val="0070C0"/>
                </a:solidFill>
                <a:latin typeface="Courier New" pitchFamily="1" charset="0"/>
                <a:cs typeface="Courier New" pitchFamily="1" charset="0"/>
              </a:rPr>
              <a:t>/&gt;</a:t>
            </a:r>
            <a:endParaRPr lang="en-US" b="1" dirty="0">
              <a:solidFill>
                <a:srgbClr val="000000"/>
              </a:solidFill>
              <a:latin typeface="Courier New" pitchFamily="1" charset="0"/>
              <a:cs typeface="Courier New" pitchFamily="1" charset="0"/>
            </a:endParaRPr>
          </a:p>
        </p:txBody>
      </p:sp>
    </p:spTree>
    <p:extLst>
      <p:ext uri="{BB962C8B-B14F-4D97-AF65-F5344CB8AC3E}">
        <p14:creationId xmlns:p14="http://schemas.microsoft.com/office/powerpoint/2010/main" val="8113795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input tag:</a:t>
            </a:r>
          </a:p>
          <a:p>
            <a:pPr lvl="1"/>
            <a:r>
              <a:rPr lang="fr-FR" dirty="0" smtClean="0"/>
              <a:t>Type « file »</a:t>
            </a:r>
          </a:p>
          <a:p>
            <a:pPr lvl="2"/>
            <a:r>
              <a:rPr lang="fr-FR" dirty="0" smtClean="0"/>
              <a:t>Files </a:t>
            </a:r>
            <a:r>
              <a:rPr lang="fr-FR" dirty="0" err="1" smtClean="0"/>
              <a:t>selection</a:t>
            </a:r>
            <a:endParaRPr lang="fr-FR" dirty="0" smtClean="0"/>
          </a:p>
          <a:p>
            <a:pPr lvl="2"/>
            <a:r>
              <a:rPr lang="fr-FR" dirty="0" smtClean="0"/>
              <a:t>POST </a:t>
            </a:r>
            <a:r>
              <a:rPr lang="fr-FR" dirty="0" err="1" smtClean="0"/>
              <a:t>method</a:t>
            </a:r>
            <a:r>
              <a:rPr lang="fr-FR" dirty="0" smtClean="0"/>
              <a:t> and </a:t>
            </a:r>
            <a:r>
              <a:rPr lang="fr-FR" dirty="0" err="1" smtClean="0"/>
              <a:t>attribute</a:t>
            </a:r>
            <a:r>
              <a:rPr lang="fr-FR" dirty="0" smtClean="0"/>
              <a:t> </a:t>
            </a:r>
            <a:r>
              <a:rPr lang="fr-FR" i="1" dirty="0" err="1" smtClean="0"/>
              <a:t>enctype</a:t>
            </a:r>
            <a:r>
              <a:rPr lang="fr-FR" dirty="0" smtClean="0"/>
              <a:t> </a:t>
            </a:r>
            <a:r>
              <a:rPr lang="fr-FR" dirty="0" err="1" smtClean="0"/>
              <a:t>required</a:t>
            </a:r>
            <a:r>
              <a:rPr lang="fr-FR" dirty="0" smtClean="0"/>
              <a:t> in </a:t>
            </a:r>
            <a:r>
              <a:rPr lang="fr-FR" dirty="0" smtClean="0">
                <a:latin typeface="Courier New"/>
                <a:cs typeface="Courier New"/>
              </a:rPr>
              <a:t>&lt;</a:t>
            </a:r>
            <a:r>
              <a:rPr lang="fr-FR" dirty="0" err="1" smtClean="0">
                <a:latin typeface="Courier New"/>
                <a:cs typeface="Courier New"/>
              </a:rPr>
              <a:t>form</a:t>
            </a:r>
            <a:r>
              <a:rPr lang="fr-FR" dirty="0" smtClean="0">
                <a:latin typeface="Courier New"/>
                <a:cs typeface="Courier New"/>
              </a:rPr>
              <a:t>&gt;</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929508"/>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&lt;form </a:t>
            </a:r>
            <a:r>
              <a:rPr lang="en-US" b="1" dirty="0">
                <a:solidFill>
                  <a:srgbClr val="C00000"/>
                </a:solidFill>
                <a:latin typeface="Courier New" pitchFamily="1" charset="0"/>
                <a:cs typeface="Courier New" pitchFamily="1" charset="0"/>
              </a:rPr>
              <a:t>id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"form1"</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method</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"post"</a:t>
            </a:r>
            <a:r>
              <a:rPr lang="en-US" b="1" dirty="0">
                <a:latin typeface="Courier New" pitchFamily="1" charset="0"/>
                <a:cs typeface="Courier New" pitchFamily="1" charset="0"/>
              </a:rPr>
              <a:t> </a:t>
            </a:r>
            <a:r>
              <a:rPr lang="en-US" b="1" dirty="0" err="1">
                <a:solidFill>
                  <a:srgbClr val="C00000"/>
                </a:solidFill>
                <a:latin typeface="Courier New" pitchFamily="1" charset="0"/>
                <a:cs typeface="Courier New" pitchFamily="1" charset="0"/>
              </a:rPr>
              <a:t>enctype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"multipart/form-data"</a:t>
            </a:r>
            <a:r>
              <a:rPr lang="en-US" b="1" dirty="0">
                <a:solidFill>
                  <a:srgbClr val="0070C0"/>
                </a:solidFill>
                <a:latin typeface="Courier New" pitchFamily="1" charset="0"/>
                <a:cs typeface="Courier New" pitchFamily="1" charset="0"/>
              </a:rPr>
              <a:t>&gt;</a:t>
            </a:r>
          </a:p>
          <a:p>
            <a:pPr marL="457200" lvl="3"/>
            <a:r>
              <a:rPr lang="en-US" b="1" dirty="0" smtClean="0">
                <a:solidFill>
                  <a:srgbClr val="0070C0"/>
                </a:solidFill>
                <a:latin typeface="Courier New" pitchFamily="1" charset="0"/>
                <a:cs typeface="Courier New" pitchFamily="1" charset="0"/>
              </a:rPr>
              <a:t>&lt;</a:t>
            </a:r>
            <a:r>
              <a:rPr lang="en-US" b="1" dirty="0">
                <a:solidFill>
                  <a:srgbClr val="0070C0"/>
                </a:solidFill>
                <a:latin typeface="Courier New" pitchFamily="1" charset="0"/>
                <a:cs typeface="Courier New" pitchFamily="1" charset="0"/>
              </a:rPr>
              <a:t>input</a:t>
            </a:r>
            <a:r>
              <a:rPr lang="en-US" b="1" dirty="0">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type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"file"</a:t>
            </a:r>
            <a:r>
              <a:rPr lang="en-US" b="1" dirty="0">
                <a:solidFill>
                  <a:srgbClr val="C00000"/>
                </a:solidFill>
                <a:latin typeface="Courier New" pitchFamily="1" charset="0"/>
                <a:cs typeface="Courier New" pitchFamily="1" charset="0"/>
              </a:rPr>
              <a:t> name</a:t>
            </a:r>
            <a:r>
              <a:rPr lang="en-US" b="1" dirty="0">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err="1">
                <a:solidFill>
                  <a:srgbClr val="17B240"/>
                </a:solidFill>
                <a:latin typeface="Courier New" pitchFamily="1" charset="0"/>
                <a:cs typeface="Courier New" pitchFamily="1" charset="0"/>
              </a:rPr>
              <a:t>file_send</a:t>
            </a:r>
            <a:r>
              <a:rPr lang="en-US" b="1" dirty="0">
                <a:solidFill>
                  <a:srgbClr val="17B240"/>
                </a:solidFill>
                <a:latin typeface="Courier New" pitchFamily="1" charset="0"/>
                <a:cs typeface="Courier New" pitchFamily="1" charset="0"/>
              </a:rPr>
              <a:t>"</a:t>
            </a:r>
            <a:r>
              <a:rPr lang="en-US" b="1" dirty="0">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/&gt;</a:t>
            </a:r>
          </a:p>
          <a:p>
            <a:pPr marL="0" lvl="2"/>
            <a:r>
              <a:rPr lang="en-US" b="1" dirty="0">
                <a:solidFill>
                  <a:srgbClr val="0070C0"/>
                </a:solidFill>
                <a:latin typeface="Courier New" pitchFamily="1" charset="0"/>
                <a:cs typeface="Courier New" pitchFamily="1" charset="0"/>
              </a:rPr>
              <a:t>&lt;/form&gt;</a:t>
            </a:r>
          </a:p>
        </p:txBody>
      </p:sp>
      <p:pic>
        <p:nvPicPr>
          <p:cNvPr id="7" name="Rectangle 901127"/>
          <p:cNvPicPr>
            <a:picLocks noChangeAspect="1" noChangeArrowheads="1"/>
          </p:cNvPicPr>
          <p:nvPr/>
        </p:nvPicPr>
        <p:blipFill>
          <a:blip r:embed="rId3" cstate="print"/>
          <a:srcRect/>
          <a:stretch>
            <a:fillRect/>
          </a:stretch>
        </p:blipFill>
        <p:spPr bwMode="auto">
          <a:xfrm>
            <a:off x="2884488" y="4369668"/>
            <a:ext cx="3643312" cy="514350"/>
          </a:xfrm>
          <a:prstGeom prst="rect">
            <a:avLst/>
          </a:prstGeom>
          <a:noFill/>
          <a:ln w="9525">
            <a:noFill/>
            <a:miter lim="800000"/>
            <a:headEnd/>
            <a:tailEnd/>
          </a:ln>
        </p:spPr>
      </p:pic>
    </p:spTree>
    <p:extLst>
      <p:ext uri="{BB962C8B-B14F-4D97-AF65-F5344CB8AC3E}">
        <p14:creationId xmlns:p14="http://schemas.microsoft.com/office/powerpoint/2010/main" val="280727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The </a:t>
            </a:r>
            <a:r>
              <a:rPr lang="fr-FR" dirty="0" err="1" smtClean="0"/>
              <a:t>button</a:t>
            </a:r>
            <a:r>
              <a:rPr lang="fr-FR" dirty="0" smtClean="0"/>
              <a:t> tag:</a:t>
            </a:r>
          </a:p>
          <a:p>
            <a:pPr lvl="1"/>
            <a:r>
              <a:rPr lang="fr-FR" dirty="0" smtClean="0"/>
              <a:t>Displays a </a:t>
            </a:r>
            <a:r>
              <a:rPr lang="fr-FR" dirty="0" err="1" smtClean="0"/>
              <a:t>specific</a:t>
            </a:r>
            <a:r>
              <a:rPr lang="fr-FR" dirty="0" smtClean="0"/>
              <a:t> </a:t>
            </a:r>
            <a:r>
              <a:rPr lang="fr-FR" dirty="0" err="1" smtClean="0"/>
              <a:t>button</a:t>
            </a:r>
            <a:endParaRPr lang="fr-FR" dirty="0" smtClean="0"/>
          </a:p>
          <a:p>
            <a:pPr lvl="2"/>
            <a:r>
              <a:rPr lang="fr-FR" dirty="0" smtClean="0"/>
              <a:t>HTML </a:t>
            </a:r>
            <a:r>
              <a:rPr lang="fr-FR" dirty="0" err="1" smtClean="0"/>
              <a:t>can</a:t>
            </a:r>
            <a:r>
              <a:rPr lang="fr-FR" dirty="0" smtClean="0"/>
              <a:t> </a:t>
            </a:r>
            <a:r>
              <a:rPr lang="fr-FR" dirty="0" err="1" smtClean="0"/>
              <a:t>be</a:t>
            </a:r>
            <a:r>
              <a:rPr lang="fr-FR" dirty="0" smtClean="0"/>
              <a:t> </a:t>
            </a:r>
            <a:r>
              <a:rPr lang="fr-FR" dirty="0" err="1" smtClean="0"/>
              <a:t>displayed</a:t>
            </a:r>
            <a:r>
              <a:rPr lang="fr-FR" dirty="0" smtClean="0"/>
              <a:t> </a:t>
            </a:r>
            <a:r>
              <a:rPr lang="fr-FR" dirty="0" err="1" smtClean="0"/>
              <a:t>inside</a:t>
            </a:r>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512" y="2425452"/>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2"/>
            <a:r>
              <a:rPr lang="en-US" b="1" dirty="0">
                <a:solidFill>
                  <a:srgbClr val="0070C0"/>
                </a:solidFill>
                <a:latin typeface="Courier New" pitchFamily="1" charset="0"/>
                <a:cs typeface="Courier New" pitchFamily="1" charset="0"/>
              </a:rPr>
              <a:t>&lt;button </a:t>
            </a:r>
            <a:r>
              <a:rPr lang="en-US" b="1" dirty="0">
                <a:solidFill>
                  <a:srgbClr val="C00000"/>
                </a:solidFill>
                <a:latin typeface="Courier New" pitchFamily="1" charset="0"/>
                <a:cs typeface="Courier New" pitchFamily="1" charset="0"/>
              </a:rPr>
              <a:t>name</a:t>
            </a:r>
            <a:r>
              <a:rPr lang="en-US" b="1" dirty="0">
                <a:solidFill>
                  <a:srgbClr val="0070C0"/>
                </a:solidFill>
                <a:latin typeface="Courier New" pitchFamily="1" charset="0"/>
                <a:cs typeface="Courier New" pitchFamily="1" charset="0"/>
              </a:rPr>
              <a:t>="</a:t>
            </a:r>
            <a:r>
              <a:rPr lang="en-US" b="1" dirty="0">
                <a:solidFill>
                  <a:srgbClr val="00B050"/>
                </a:solidFill>
                <a:latin typeface="Courier New" pitchFamily="1" charset="0"/>
                <a:cs typeface="Courier New" pitchFamily="1" charset="0"/>
              </a:rPr>
              <a:t>send</a:t>
            </a:r>
            <a:r>
              <a:rPr lang="en-US" b="1" dirty="0">
                <a:solidFill>
                  <a:srgbClr val="0070C0"/>
                </a:solidFill>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type</a:t>
            </a:r>
            <a:r>
              <a:rPr lang="en-US" b="1" dirty="0">
                <a:solidFill>
                  <a:srgbClr val="0070C0"/>
                </a:solidFill>
                <a:latin typeface="Courier New" pitchFamily="1" charset="0"/>
                <a:cs typeface="Courier New" pitchFamily="1" charset="0"/>
              </a:rPr>
              <a:t>="</a:t>
            </a:r>
            <a:r>
              <a:rPr lang="en-US" b="1" dirty="0" smtClean="0">
                <a:solidFill>
                  <a:srgbClr val="00B050"/>
                </a:solidFill>
                <a:latin typeface="Courier New" pitchFamily="1" charset="0"/>
                <a:cs typeface="Courier New" pitchFamily="1" charset="0"/>
              </a:rPr>
              <a:t>submit</a:t>
            </a:r>
            <a:r>
              <a:rPr lang="en-US" b="1" dirty="0" smtClean="0">
                <a:solidFill>
                  <a:srgbClr val="0070C0"/>
                </a:solidFill>
                <a:latin typeface="Courier New" pitchFamily="1" charset="0"/>
                <a:cs typeface="Courier New" pitchFamily="1" charset="0"/>
              </a:rPr>
              <a:t>"&gt;</a:t>
            </a:r>
          </a:p>
          <a:p>
            <a:pPr marL="457200" lvl="3"/>
            <a:r>
              <a:rPr lang="en-US" b="1" dirty="0" err="1" smtClean="0">
                <a:solidFill>
                  <a:schemeClr val="tx1"/>
                </a:solidFill>
                <a:latin typeface="Courier New" pitchFamily="1" charset="0"/>
                <a:cs typeface="Courier New" pitchFamily="1" charset="0"/>
              </a:rPr>
              <a:t>Envoyer</a:t>
            </a:r>
            <a:r>
              <a:rPr lang="en-US" b="1" dirty="0" smtClean="0">
                <a:solidFill>
                  <a:srgbClr val="0070C0"/>
                </a:solidFill>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&lt;</a:t>
            </a:r>
            <a:r>
              <a:rPr lang="en-US" b="1" dirty="0" err="1" smtClean="0">
                <a:solidFill>
                  <a:srgbClr val="0070C0"/>
                </a:solidFill>
                <a:latin typeface="Courier New" pitchFamily="1" charset="0"/>
                <a:cs typeface="Courier New" pitchFamily="1" charset="0"/>
              </a:rPr>
              <a:t>img</a:t>
            </a:r>
            <a:r>
              <a:rPr lang="en-US" b="1" dirty="0" smtClean="0">
                <a:solidFill>
                  <a:srgbClr val="0070C0"/>
                </a:solidFill>
                <a:latin typeface="Courier New" pitchFamily="1" charset="0"/>
                <a:cs typeface="Courier New" pitchFamily="1" charset="0"/>
              </a:rPr>
              <a:t> </a:t>
            </a:r>
            <a:r>
              <a:rPr lang="en-US" b="1" dirty="0" err="1">
                <a:solidFill>
                  <a:srgbClr val="C00000"/>
                </a:solidFill>
                <a:latin typeface="Courier New" pitchFamily="1" charset="0"/>
                <a:cs typeface="Courier New" pitchFamily="1" charset="0"/>
              </a:rPr>
              <a:t>src</a:t>
            </a:r>
            <a:r>
              <a:rPr lang="en-US" b="1" dirty="0">
                <a:solidFill>
                  <a:schemeClr val="tx1"/>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err="1">
                <a:solidFill>
                  <a:srgbClr val="17B240"/>
                </a:solidFill>
                <a:latin typeface="Courier New" pitchFamily="1" charset="0"/>
                <a:cs typeface="Courier New" pitchFamily="1" charset="0"/>
              </a:rPr>
              <a:t>accept.png</a:t>
            </a:r>
            <a:r>
              <a:rPr lang="en-US" b="1" dirty="0">
                <a:solidFill>
                  <a:srgbClr val="17B240"/>
                </a:solidFill>
                <a:latin typeface="Courier New" pitchFamily="1" charset="0"/>
                <a:cs typeface="Courier New" pitchFamily="1" charset="0"/>
              </a:rPr>
              <a:t>"</a:t>
            </a:r>
            <a:r>
              <a:rPr lang="en-US" b="1" dirty="0">
                <a:solidFill>
                  <a:srgbClr val="0070C0"/>
                </a:solidFill>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alt</a:t>
            </a:r>
            <a:r>
              <a:rPr lang="en-US" b="1" dirty="0">
                <a:solidFill>
                  <a:srgbClr val="000000"/>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"wow"</a:t>
            </a:r>
            <a:r>
              <a:rPr lang="en-US" b="1" dirty="0">
                <a:solidFill>
                  <a:srgbClr val="0070C0"/>
                </a:solidFill>
                <a:latin typeface="Courier New" pitchFamily="1" charset="0"/>
                <a:cs typeface="Courier New" pitchFamily="1" charset="0"/>
              </a:rPr>
              <a:t> /&gt;</a:t>
            </a:r>
          </a:p>
          <a:p>
            <a:pPr marL="0" lvl="2"/>
            <a:r>
              <a:rPr lang="en-US" b="1" dirty="0">
                <a:solidFill>
                  <a:srgbClr val="0070C0"/>
                </a:solidFill>
                <a:latin typeface="Courier New" pitchFamily="1" charset="0"/>
                <a:cs typeface="Courier New" pitchFamily="1" charset="0"/>
              </a:rPr>
              <a:t>&lt;/button&gt;</a:t>
            </a:r>
          </a:p>
          <a:p>
            <a:pPr marL="0" lvl="2"/>
            <a:r>
              <a:rPr lang="en-US" b="1" dirty="0">
                <a:solidFill>
                  <a:srgbClr val="660066"/>
                </a:solidFill>
                <a:latin typeface="Courier New" pitchFamily="1" charset="0"/>
                <a:cs typeface="Courier New" pitchFamily="1" charset="0"/>
              </a:rPr>
              <a:t>&amp;</a:t>
            </a:r>
            <a:r>
              <a:rPr lang="en-US" b="1" dirty="0" err="1">
                <a:solidFill>
                  <a:srgbClr val="660066"/>
                </a:solidFill>
                <a:latin typeface="Courier New" pitchFamily="1" charset="0"/>
                <a:cs typeface="Courier New" pitchFamily="1" charset="0"/>
              </a:rPr>
              <a:t>nbsp</a:t>
            </a:r>
            <a:r>
              <a:rPr lang="en-US" b="1" dirty="0">
                <a:solidFill>
                  <a:srgbClr val="660066"/>
                </a:solidFill>
                <a:latin typeface="Courier New" pitchFamily="1" charset="0"/>
                <a:cs typeface="Courier New" pitchFamily="1" charset="0"/>
              </a:rPr>
              <a:t>; &amp;</a:t>
            </a:r>
            <a:r>
              <a:rPr lang="en-US" b="1" dirty="0" err="1">
                <a:solidFill>
                  <a:srgbClr val="660066"/>
                </a:solidFill>
                <a:latin typeface="Courier New" pitchFamily="1" charset="0"/>
                <a:cs typeface="Courier New" pitchFamily="1" charset="0"/>
              </a:rPr>
              <a:t>nbsp</a:t>
            </a:r>
            <a:r>
              <a:rPr lang="en-US" b="1" dirty="0">
                <a:solidFill>
                  <a:srgbClr val="660066"/>
                </a:solidFill>
                <a:latin typeface="Courier New" pitchFamily="1" charset="0"/>
                <a:cs typeface="Courier New" pitchFamily="1" charset="0"/>
              </a:rPr>
              <a:t>; &amp;</a:t>
            </a:r>
            <a:r>
              <a:rPr lang="en-US" b="1" dirty="0" err="1">
                <a:solidFill>
                  <a:srgbClr val="660066"/>
                </a:solidFill>
                <a:latin typeface="Courier New" pitchFamily="1" charset="0"/>
                <a:cs typeface="Courier New" pitchFamily="1" charset="0"/>
              </a:rPr>
              <a:t>nbsp</a:t>
            </a:r>
            <a:r>
              <a:rPr lang="en-US" b="1" dirty="0">
                <a:solidFill>
                  <a:srgbClr val="660066"/>
                </a:solidFill>
                <a:latin typeface="Courier New" pitchFamily="1" charset="0"/>
                <a:cs typeface="Courier New" pitchFamily="1" charset="0"/>
              </a:rPr>
              <a:t>; &amp;</a:t>
            </a:r>
            <a:r>
              <a:rPr lang="en-US" b="1" dirty="0" err="1">
                <a:solidFill>
                  <a:srgbClr val="660066"/>
                </a:solidFill>
                <a:latin typeface="Courier New" pitchFamily="1" charset="0"/>
                <a:cs typeface="Courier New" pitchFamily="1" charset="0"/>
              </a:rPr>
              <a:t>nbsp</a:t>
            </a:r>
            <a:r>
              <a:rPr lang="en-US" b="1" dirty="0">
                <a:solidFill>
                  <a:srgbClr val="660066"/>
                </a:solidFill>
                <a:latin typeface="Courier New" pitchFamily="1" charset="0"/>
                <a:cs typeface="Courier New" pitchFamily="1" charset="0"/>
              </a:rPr>
              <a:t>;</a:t>
            </a:r>
          </a:p>
          <a:p>
            <a:pPr marL="0" lvl="2"/>
            <a:r>
              <a:rPr lang="en-US" b="1" dirty="0">
                <a:solidFill>
                  <a:srgbClr val="0070C0"/>
                </a:solidFill>
                <a:latin typeface="Courier New" pitchFamily="1" charset="0"/>
                <a:cs typeface="Courier New" pitchFamily="1" charset="0"/>
              </a:rPr>
              <a:t>&lt;button </a:t>
            </a:r>
            <a:r>
              <a:rPr lang="en-US" b="1" dirty="0">
                <a:solidFill>
                  <a:srgbClr val="C00000"/>
                </a:solidFill>
                <a:latin typeface="Courier New" pitchFamily="1" charset="0"/>
                <a:cs typeface="Courier New" pitchFamily="1" charset="0"/>
              </a:rPr>
              <a:t>name</a:t>
            </a:r>
            <a:r>
              <a:rPr lang="en-US" b="1" dirty="0">
                <a:solidFill>
                  <a:schemeClr val="tx1"/>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"delete"</a:t>
            </a:r>
            <a:r>
              <a:rPr lang="en-US" b="1" dirty="0">
                <a:solidFill>
                  <a:srgbClr val="0070C0"/>
                </a:solidFill>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type</a:t>
            </a:r>
            <a:r>
              <a:rPr lang="en-US" b="1" dirty="0">
                <a:solidFill>
                  <a:schemeClr val="tx1"/>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"reset"</a:t>
            </a:r>
            <a:r>
              <a:rPr lang="en-US" b="1" dirty="0">
                <a:solidFill>
                  <a:srgbClr val="0070C0"/>
                </a:solidFill>
                <a:latin typeface="Courier New" pitchFamily="1" charset="0"/>
                <a:cs typeface="Courier New" pitchFamily="1" charset="0"/>
              </a:rPr>
              <a:t>&gt;</a:t>
            </a:r>
          </a:p>
          <a:p>
            <a:pPr marL="457200" lvl="3"/>
            <a:r>
              <a:rPr lang="en-US" b="1" dirty="0" smtClean="0">
                <a:solidFill>
                  <a:schemeClr val="tx1"/>
                </a:solidFill>
                <a:latin typeface="Courier New" pitchFamily="1" charset="0"/>
                <a:cs typeface="Courier New" pitchFamily="1" charset="0"/>
              </a:rPr>
              <a:t>Effacer</a:t>
            </a:r>
            <a:r>
              <a:rPr lang="en-US" b="1" dirty="0" smtClean="0">
                <a:solidFill>
                  <a:srgbClr val="0070C0"/>
                </a:solidFill>
                <a:latin typeface="Courier New" pitchFamily="1" charset="0"/>
                <a:cs typeface="Courier New" pitchFamily="1" charset="0"/>
              </a:rPr>
              <a:t> </a:t>
            </a:r>
            <a:r>
              <a:rPr lang="en-US" b="1" dirty="0">
                <a:solidFill>
                  <a:srgbClr val="0070C0"/>
                </a:solidFill>
                <a:latin typeface="Courier New" pitchFamily="1" charset="0"/>
                <a:cs typeface="Courier New" pitchFamily="1" charset="0"/>
              </a:rPr>
              <a:t>&lt;</a:t>
            </a:r>
            <a:r>
              <a:rPr lang="en-US" b="1" dirty="0" err="1">
                <a:solidFill>
                  <a:srgbClr val="0070C0"/>
                </a:solidFill>
                <a:latin typeface="Courier New" pitchFamily="1" charset="0"/>
                <a:cs typeface="Courier New" pitchFamily="1" charset="0"/>
              </a:rPr>
              <a:t>img</a:t>
            </a:r>
            <a:r>
              <a:rPr lang="en-US" b="1" dirty="0">
                <a:solidFill>
                  <a:srgbClr val="0070C0"/>
                </a:solidFill>
                <a:latin typeface="Courier New" pitchFamily="1" charset="0"/>
                <a:cs typeface="Courier New" pitchFamily="1" charset="0"/>
              </a:rPr>
              <a:t> </a:t>
            </a:r>
            <a:r>
              <a:rPr lang="en-US" b="1" dirty="0" err="1" smtClean="0">
                <a:solidFill>
                  <a:srgbClr val="C00000"/>
                </a:solidFill>
                <a:latin typeface="Courier New" pitchFamily="1" charset="0"/>
                <a:cs typeface="Courier New" pitchFamily="1" charset="0"/>
              </a:rPr>
              <a:t>src</a:t>
            </a:r>
            <a:r>
              <a:rPr lang="en-US" b="1" dirty="0">
                <a:solidFill>
                  <a:srgbClr val="000000"/>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a:t>
            </a:r>
            <a:r>
              <a:rPr lang="en-US" b="1" dirty="0" err="1">
                <a:solidFill>
                  <a:srgbClr val="17B240"/>
                </a:solidFill>
                <a:latin typeface="Courier New" pitchFamily="1" charset="0"/>
                <a:cs typeface="Courier New" pitchFamily="1" charset="0"/>
              </a:rPr>
              <a:t>delete.png</a:t>
            </a:r>
            <a:r>
              <a:rPr lang="en-US" b="1" dirty="0">
                <a:solidFill>
                  <a:srgbClr val="17B240"/>
                </a:solidFill>
                <a:latin typeface="Courier New" pitchFamily="1" charset="0"/>
                <a:cs typeface="Courier New" pitchFamily="1" charset="0"/>
              </a:rPr>
              <a:t>"</a:t>
            </a:r>
            <a:r>
              <a:rPr lang="en-US" b="1" dirty="0">
                <a:solidFill>
                  <a:srgbClr val="0070C0"/>
                </a:solidFill>
                <a:latin typeface="Courier New" pitchFamily="1" charset="0"/>
                <a:cs typeface="Courier New" pitchFamily="1" charset="0"/>
              </a:rPr>
              <a:t> </a:t>
            </a:r>
            <a:r>
              <a:rPr lang="en-US" b="1" dirty="0">
                <a:solidFill>
                  <a:srgbClr val="C00000"/>
                </a:solidFill>
                <a:latin typeface="Courier New" pitchFamily="1" charset="0"/>
                <a:cs typeface="Courier New" pitchFamily="1" charset="0"/>
              </a:rPr>
              <a:t>alt</a:t>
            </a:r>
            <a:r>
              <a:rPr lang="en-US" b="1" dirty="0">
                <a:solidFill>
                  <a:schemeClr val="tx1"/>
                </a:solidFill>
                <a:latin typeface="Courier New" pitchFamily="1" charset="0"/>
                <a:cs typeface="Courier New" pitchFamily="1" charset="0"/>
              </a:rPr>
              <a:t>=</a:t>
            </a:r>
            <a:r>
              <a:rPr lang="en-US" b="1" dirty="0">
                <a:solidFill>
                  <a:srgbClr val="17B240"/>
                </a:solidFill>
                <a:latin typeface="Courier New" pitchFamily="1" charset="0"/>
                <a:cs typeface="Courier New" pitchFamily="1" charset="0"/>
              </a:rPr>
              <a:t>"oops"</a:t>
            </a:r>
            <a:r>
              <a:rPr lang="en-US" b="1" dirty="0">
                <a:solidFill>
                  <a:srgbClr val="0070C0"/>
                </a:solidFill>
                <a:latin typeface="Courier New" pitchFamily="1" charset="0"/>
                <a:cs typeface="Courier New" pitchFamily="1" charset="0"/>
              </a:rPr>
              <a:t> /&gt;</a:t>
            </a:r>
          </a:p>
          <a:p>
            <a:pPr marL="0" lvl="2"/>
            <a:r>
              <a:rPr lang="en-US" b="1" dirty="0">
                <a:solidFill>
                  <a:srgbClr val="0070C0"/>
                </a:solidFill>
                <a:latin typeface="Courier New" pitchFamily="1" charset="0"/>
                <a:cs typeface="Courier New" pitchFamily="1" charset="0"/>
              </a:rPr>
              <a:t>&lt;/button&gt;</a:t>
            </a:r>
          </a:p>
        </p:txBody>
      </p:sp>
      <p:pic>
        <p:nvPicPr>
          <p:cNvPr id="9" name="Picture 0"/>
          <p:cNvPicPr>
            <a:picLocks noChangeAspect="1" noChangeArrowheads="1"/>
          </p:cNvPicPr>
          <p:nvPr/>
        </p:nvPicPr>
        <p:blipFill>
          <a:blip r:embed="rId3" cstate="print"/>
          <a:srcRect/>
          <a:stretch>
            <a:fillRect/>
          </a:stretch>
        </p:blipFill>
        <p:spPr bwMode="auto">
          <a:xfrm>
            <a:off x="4867150" y="4297660"/>
            <a:ext cx="4097338" cy="785813"/>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val="17008009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dirty="0" smtClean="0"/>
              <a:t>Menus:</a:t>
            </a:r>
          </a:p>
          <a:p>
            <a:pPr lvl="1"/>
            <a:r>
              <a:rPr lang="fr-FR" dirty="0" smtClean="0"/>
              <a:t>Tags</a:t>
            </a:r>
          </a:p>
          <a:p>
            <a:pPr lvl="2"/>
            <a:r>
              <a:rPr lang="fr-FR" dirty="0" smtClean="0">
                <a:latin typeface="Courier New"/>
                <a:cs typeface="Courier New"/>
              </a:rPr>
              <a:t>&lt;select&gt;&lt;/select&gt;</a:t>
            </a:r>
          </a:p>
          <a:p>
            <a:pPr lvl="2"/>
            <a:r>
              <a:rPr lang="fr-FR" dirty="0" smtClean="0">
                <a:latin typeface="Courier New"/>
                <a:cs typeface="Courier New"/>
              </a:rPr>
              <a:t>&lt;</a:t>
            </a:r>
            <a:r>
              <a:rPr lang="fr-FR" dirty="0" err="1" smtClean="0">
                <a:latin typeface="Courier New"/>
                <a:cs typeface="Courier New"/>
              </a:rPr>
              <a:t>optgroup</a:t>
            </a:r>
            <a:r>
              <a:rPr lang="fr-FR" dirty="0" smtClean="0">
                <a:latin typeface="Courier New"/>
                <a:cs typeface="Courier New"/>
              </a:rPr>
              <a:t>&gt;&lt;/</a:t>
            </a:r>
            <a:r>
              <a:rPr lang="fr-FR" dirty="0" err="1" smtClean="0">
                <a:latin typeface="Courier New"/>
                <a:cs typeface="Courier New"/>
              </a:rPr>
              <a:t>optgroup</a:t>
            </a:r>
            <a:r>
              <a:rPr lang="fr-FR" dirty="0" smtClean="0">
                <a:latin typeface="Courier New"/>
                <a:cs typeface="Courier New"/>
              </a:rPr>
              <a:t>&gt;</a:t>
            </a:r>
          </a:p>
          <a:p>
            <a:pPr lvl="2"/>
            <a:r>
              <a:rPr lang="fr-FR" dirty="0" smtClean="0">
                <a:latin typeface="Courier New"/>
                <a:cs typeface="Courier New"/>
              </a:rPr>
              <a:t>&lt;option&gt;&lt;/option&gt;</a:t>
            </a:r>
          </a:p>
          <a:p>
            <a:pPr lvl="2"/>
            <a:endParaRPr lang="fr-FR" dirty="0" smtClean="0"/>
          </a:p>
          <a:p>
            <a:pPr lvl="1"/>
            <a:r>
              <a:rPr lang="fr-FR" dirty="0" err="1" smtClean="0"/>
              <a:t>Attributes</a:t>
            </a:r>
            <a:endParaRPr lang="fr-FR" dirty="0" smtClean="0"/>
          </a:p>
          <a:p>
            <a:pPr lvl="2"/>
            <a:r>
              <a:rPr lang="fr-FR" dirty="0" smtClean="0"/>
              <a:t>size</a:t>
            </a:r>
          </a:p>
          <a:p>
            <a:pPr lvl="2"/>
            <a:r>
              <a:rPr lang="fr-FR" dirty="0" smtClean="0"/>
              <a:t>multiple</a:t>
            </a:r>
          </a:p>
          <a:p>
            <a:pPr lvl="2"/>
            <a:r>
              <a:rPr lang="fr-FR" dirty="0" err="1" smtClean="0"/>
              <a:t>selected</a:t>
            </a:r>
            <a:endParaRPr lang="fr-FR" dirty="0" smtClean="0"/>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stretch>
            <a:fillRect/>
          </a:stretch>
        </p:blipFill>
        <p:spPr>
          <a:xfrm>
            <a:off x="6088282" y="2281436"/>
            <a:ext cx="2738217" cy="2860824"/>
          </a:xfrm>
          <a:prstGeom prst="rect">
            <a:avLst/>
          </a:prstGeom>
        </p:spPr>
      </p:pic>
    </p:spTree>
    <p:extLst>
      <p:ext uri="{BB962C8B-B14F-4D97-AF65-F5344CB8AC3E}">
        <p14:creationId xmlns:p14="http://schemas.microsoft.com/office/powerpoint/2010/main" val="4920111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a:t>
            </a:r>
            <a:r>
              <a:rPr lang="fr-FR" dirty="0" err="1" smtClean="0"/>
              <a:t>elements</a:t>
            </a:r>
            <a:endParaRPr lang="fr-FR" dirty="0"/>
          </a:p>
        </p:txBody>
      </p:sp>
      <p:sp>
        <p:nvSpPr>
          <p:cNvPr id="3" name="Espace réservé du contenu 2"/>
          <p:cNvSpPr>
            <a:spLocks noGrp="1"/>
          </p:cNvSpPr>
          <p:nvPr>
            <p:ph idx="1"/>
          </p:nvPr>
        </p:nvSpPr>
        <p:spPr>
          <a:xfrm>
            <a:off x="457200" y="985292"/>
            <a:ext cx="8435975" cy="4230687"/>
          </a:xfrm>
        </p:spPr>
        <p:txBody>
          <a:bodyPr/>
          <a:lstStyle/>
          <a:p>
            <a:pPr marL="0" indent="0">
              <a:buNone/>
            </a:pPr>
            <a:r>
              <a:rPr lang="fr-FR" dirty="0" smtClean="0"/>
              <a:t>Menus:</a:t>
            </a:r>
          </a:p>
        </p:txBody>
      </p:sp>
      <p:sp>
        <p:nvSpPr>
          <p:cNvPr id="4" name="Espace réservé du contenu 3"/>
          <p:cNvSpPr>
            <a:spLocks noGrp="1"/>
          </p:cNvSpPr>
          <p:nvPr>
            <p:ph sz="quarter" idx="13"/>
          </p:nvPr>
        </p:nvSpPr>
        <p:spPr/>
        <p:txBody>
          <a:bodyPr/>
          <a:lstStyle/>
          <a:p>
            <a:r>
              <a:rPr lang="fr-FR" dirty="0" err="1" smtClean="0"/>
              <a:t>Forms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633364"/>
            <a:ext cx="8785225"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lvl="1"/>
            <a:r>
              <a:rPr lang="fr-FR" b="1" dirty="0">
                <a:solidFill>
                  <a:srgbClr val="0070C0"/>
                </a:solidFill>
                <a:latin typeface="Courier New" pitchFamily="1" charset="0"/>
                <a:cs typeface="Courier New" pitchFamily="1" charset="0"/>
              </a:rPr>
              <a:t>&lt;select </a:t>
            </a:r>
            <a:r>
              <a:rPr lang="fr-FR" b="1" dirty="0" err="1">
                <a:solidFill>
                  <a:srgbClr val="C00000"/>
                </a:solidFill>
                <a:latin typeface="Courier New" pitchFamily="1" charset="0"/>
                <a:cs typeface="Courier New" pitchFamily="1" charset="0"/>
              </a:rPr>
              <a:t>name</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a:t>
            </a:r>
            <a:r>
              <a:rPr lang="fr-FR" b="1" dirty="0" err="1" smtClean="0">
                <a:solidFill>
                  <a:srgbClr val="17B240"/>
                </a:solidFill>
                <a:latin typeface="Courier New" pitchFamily="1" charset="0"/>
                <a:cs typeface="Courier New" pitchFamily="1" charset="0"/>
              </a:rPr>
              <a:t>FrenchDepartments</a:t>
            </a:r>
            <a:r>
              <a:rPr lang="fr-FR" b="1" dirty="0" smtClean="0">
                <a:solidFill>
                  <a:srgbClr val="17B240"/>
                </a:solidFill>
                <a:latin typeface="Courier New" pitchFamily="1" charset="0"/>
                <a:cs typeface="Courier New" pitchFamily="1" charset="0"/>
              </a:rPr>
              <a:t>"</a:t>
            </a:r>
            <a:r>
              <a:rPr lang="fr-FR" b="1" dirty="0" smtClean="0">
                <a:solidFill>
                  <a:srgbClr val="0070C0"/>
                </a:solidFill>
                <a:latin typeface="Courier New" pitchFamily="1" charset="0"/>
                <a:cs typeface="Courier New" pitchFamily="1" charset="0"/>
              </a:rPr>
              <a:t>&gt;</a:t>
            </a:r>
          </a:p>
          <a:p>
            <a:pPr marL="457200" lvl="2"/>
            <a:r>
              <a:rPr lang="fr-FR" b="1" dirty="0" smtClean="0">
                <a:solidFill>
                  <a:srgbClr val="0070C0"/>
                </a:solidFill>
                <a:latin typeface="Courier New" pitchFamily="1" charset="0"/>
                <a:cs typeface="Courier New" pitchFamily="1" charset="0"/>
              </a:rPr>
              <a:t>&lt;</a:t>
            </a:r>
            <a:r>
              <a:rPr lang="fr-FR" b="1" dirty="0" err="1">
                <a:solidFill>
                  <a:srgbClr val="0070C0"/>
                </a:solidFill>
                <a:latin typeface="Courier New" pitchFamily="1" charset="0"/>
                <a:cs typeface="Courier New" pitchFamily="1" charset="0"/>
              </a:rPr>
              <a:t>optgroup</a:t>
            </a:r>
            <a:r>
              <a:rPr lang="fr-FR" b="1" dirty="0">
                <a:solidFill>
                  <a:srgbClr val="0070C0"/>
                </a:solidFill>
                <a:latin typeface="Courier New" pitchFamily="1" charset="0"/>
                <a:cs typeface="Courier New" pitchFamily="1" charset="0"/>
              </a:rPr>
              <a:t> </a:t>
            </a:r>
            <a:r>
              <a:rPr lang="fr-FR" b="1" dirty="0">
                <a:solidFill>
                  <a:srgbClr val="C00000"/>
                </a:solidFill>
                <a:latin typeface="Courier New" pitchFamily="1" charset="0"/>
                <a:cs typeface="Courier New" pitchFamily="1" charset="0"/>
              </a:rPr>
              <a:t>label</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a:t>
            </a:r>
            <a:r>
              <a:rPr lang="fr-FR" b="1" dirty="0" smtClean="0">
                <a:solidFill>
                  <a:srgbClr val="17B240"/>
                </a:solidFill>
                <a:latin typeface="Courier New" pitchFamily="1" charset="0"/>
                <a:cs typeface="Courier New" pitchFamily="1" charset="0"/>
              </a:rPr>
              <a:t>Alsace"</a:t>
            </a:r>
            <a:r>
              <a:rPr lang="fr-FR" b="1" dirty="0" smtClean="0">
                <a:solidFill>
                  <a:srgbClr val="0070C0"/>
                </a:solidFill>
                <a:latin typeface="Courier New" pitchFamily="1" charset="0"/>
                <a:cs typeface="Courier New" pitchFamily="1" charset="0"/>
              </a:rPr>
              <a:t>&gt;</a:t>
            </a:r>
          </a:p>
          <a:p>
            <a:pPr marL="914400" lvl="3"/>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option </a:t>
            </a:r>
            <a:r>
              <a:rPr lang="fr-FR" b="1" dirty="0">
                <a:solidFill>
                  <a:srgbClr val="C00000"/>
                </a:solidFill>
                <a:latin typeface="Courier New" pitchFamily="1" charset="0"/>
                <a:cs typeface="Courier New" pitchFamily="1" charset="0"/>
              </a:rPr>
              <a:t>value</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"67"</a:t>
            </a:r>
            <a:r>
              <a:rPr lang="fr-FR" b="1" dirty="0">
                <a:solidFill>
                  <a:srgbClr val="0070C0"/>
                </a:solidFill>
                <a:latin typeface="Courier New" pitchFamily="1" charset="0"/>
                <a:cs typeface="Courier New" pitchFamily="1" charset="0"/>
              </a:rPr>
              <a:t>&gt;</a:t>
            </a:r>
            <a:r>
              <a:rPr lang="fr-FR" b="1" dirty="0">
                <a:latin typeface="Courier New" pitchFamily="1" charset="0"/>
                <a:cs typeface="Courier New" pitchFamily="1" charset="0"/>
              </a:rPr>
              <a:t>Bas-Rhin</a:t>
            </a:r>
            <a:r>
              <a:rPr lang="fr-FR" b="1" dirty="0">
                <a:solidFill>
                  <a:srgbClr val="0070C0"/>
                </a:solidFill>
                <a:latin typeface="Courier New" pitchFamily="1" charset="0"/>
                <a:cs typeface="Courier New" pitchFamily="1" charset="0"/>
              </a:rPr>
              <a:t>&lt;/option</a:t>
            </a:r>
            <a:r>
              <a:rPr lang="fr-FR" b="1" dirty="0" smtClean="0">
                <a:solidFill>
                  <a:srgbClr val="0070C0"/>
                </a:solidFill>
                <a:latin typeface="Courier New" pitchFamily="1" charset="0"/>
                <a:cs typeface="Courier New" pitchFamily="1" charset="0"/>
              </a:rPr>
              <a:t>&gt;</a:t>
            </a:r>
          </a:p>
          <a:p>
            <a:pPr marL="914400" lvl="3"/>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option </a:t>
            </a:r>
            <a:r>
              <a:rPr lang="fr-FR" b="1" dirty="0">
                <a:solidFill>
                  <a:srgbClr val="C00000"/>
                </a:solidFill>
                <a:latin typeface="Courier New" pitchFamily="1" charset="0"/>
                <a:cs typeface="Courier New" pitchFamily="1" charset="0"/>
              </a:rPr>
              <a:t>value</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"68"</a:t>
            </a:r>
            <a:r>
              <a:rPr lang="fr-FR" b="1" dirty="0">
                <a:solidFill>
                  <a:srgbClr val="0070C0"/>
                </a:solidFill>
                <a:latin typeface="Courier New" pitchFamily="1" charset="0"/>
                <a:cs typeface="Courier New" pitchFamily="1" charset="0"/>
              </a:rPr>
              <a:t>&gt;</a:t>
            </a:r>
            <a:r>
              <a:rPr lang="fr-FR" b="1" dirty="0">
                <a:latin typeface="Courier New" pitchFamily="1" charset="0"/>
                <a:cs typeface="Courier New" pitchFamily="1" charset="0"/>
              </a:rPr>
              <a:t>Haut-Rhin</a:t>
            </a:r>
            <a:r>
              <a:rPr lang="fr-FR" b="1" dirty="0">
                <a:solidFill>
                  <a:srgbClr val="0070C0"/>
                </a:solidFill>
                <a:latin typeface="Courier New" pitchFamily="1" charset="0"/>
                <a:cs typeface="Courier New" pitchFamily="1" charset="0"/>
              </a:rPr>
              <a:t>&lt;/option</a:t>
            </a:r>
            <a:r>
              <a:rPr lang="fr-FR" b="1" dirty="0" smtClean="0">
                <a:solidFill>
                  <a:srgbClr val="0070C0"/>
                </a:solidFill>
                <a:latin typeface="Courier New" pitchFamily="1" charset="0"/>
                <a:cs typeface="Courier New" pitchFamily="1" charset="0"/>
              </a:rPr>
              <a:t>&gt;</a:t>
            </a:r>
          </a:p>
          <a:p>
            <a:pPr marL="457200" lvl="2"/>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a:t>
            </a:r>
            <a:r>
              <a:rPr lang="fr-FR" b="1" dirty="0" err="1">
                <a:solidFill>
                  <a:srgbClr val="0070C0"/>
                </a:solidFill>
                <a:latin typeface="Courier New" pitchFamily="1" charset="0"/>
                <a:cs typeface="Courier New" pitchFamily="1" charset="0"/>
              </a:rPr>
              <a:t>optgroup</a:t>
            </a:r>
            <a:r>
              <a:rPr lang="fr-FR" b="1" dirty="0">
                <a:solidFill>
                  <a:srgbClr val="0070C0"/>
                </a:solidFill>
                <a:latin typeface="Courier New" pitchFamily="1" charset="0"/>
                <a:cs typeface="Courier New" pitchFamily="1" charset="0"/>
              </a:rPr>
              <a:t>&gt;</a:t>
            </a:r>
          </a:p>
          <a:p>
            <a:pPr marL="685800" lvl="1" indent="-228600"/>
            <a:r>
              <a:rPr lang="fr-FR" b="1" dirty="0">
                <a:solidFill>
                  <a:srgbClr val="0070C0"/>
                </a:solidFill>
                <a:latin typeface="Courier New" pitchFamily="1" charset="0"/>
                <a:cs typeface="Courier New" pitchFamily="1" charset="0"/>
              </a:rPr>
              <a:t>&lt;</a:t>
            </a:r>
            <a:r>
              <a:rPr lang="fr-FR" b="1" dirty="0" err="1">
                <a:solidFill>
                  <a:srgbClr val="0070C0"/>
                </a:solidFill>
                <a:latin typeface="Courier New" pitchFamily="1" charset="0"/>
                <a:cs typeface="Courier New" pitchFamily="1" charset="0"/>
              </a:rPr>
              <a:t>optgroup</a:t>
            </a:r>
            <a:r>
              <a:rPr lang="fr-FR" b="1" dirty="0">
                <a:solidFill>
                  <a:srgbClr val="0070C0"/>
                </a:solidFill>
                <a:latin typeface="Courier New" pitchFamily="1" charset="0"/>
                <a:cs typeface="Courier New" pitchFamily="1" charset="0"/>
              </a:rPr>
              <a:t> </a:t>
            </a:r>
            <a:r>
              <a:rPr lang="fr-FR" b="1" dirty="0">
                <a:solidFill>
                  <a:srgbClr val="C00000"/>
                </a:solidFill>
                <a:latin typeface="Courier New" pitchFamily="1" charset="0"/>
                <a:cs typeface="Courier New" pitchFamily="1" charset="0"/>
              </a:rPr>
              <a:t>label</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a:t>
            </a:r>
            <a:r>
              <a:rPr lang="fr-FR" b="1" dirty="0" smtClean="0">
                <a:solidFill>
                  <a:srgbClr val="17B240"/>
                </a:solidFill>
                <a:latin typeface="Courier New" pitchFamily="1" charset="0"/>
                <a:cs typeface="Courier New" pitchFamily="1" charset="0"/>
              </a:rPr>
              <a:t>Corse"</a:t>
            </a:r>
            <a:r>
              <a:rPr lang="fr-FR" b="1" dirty="0" smtClean="0">
                <a:solidFill>
                  <a:srgbClr val="0070C0"/>
                </a:solidFill>
                <a:latin typeface="Courier New" pitchFamily="1" charset="0"/>
                <a:cs typeface="Courier New" pitchFamily="1" charset="0"/>
              </a:rPr>
              <a:t>&gt;</a:t>
            </a:r>
          </a:p>
          <a:p>
            <a:pPr marL="1143000" lvl="2" indent="-228600"/>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option </a:t>
            </a:r>
            <a:r>
              <a:rPr lang="fr-FR" b="1" dirty="0">
                <a:solidFill>
                  <a:srgbClr val="C00000"/>
                </a:solidFill>
                <a:latin typeface="Courier New" pitchFamily="1" charset="0"/>
                <a:cs typeface="Courier New" pitchFamily="1" charset="0"/>
              </a:rPr>
              <a:t>value</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"2B"</a:t>
            </a:r>
            <a:r>
              <a:rPr lang="fr-FR" b="1" dirty="0">
                <a:solidFill>
                  <a:srgbClr val="0070C0"/>
                </a:solidFill>
                <a:latin typeface="Courier New" pitchFamily="1" charset="0"/>
                <a:cs typeface="Courier New" pitchFamily="1" charset="0"/>
              </a:rPr>
              <a:t>&gt;</a:t>
            </a:r>
            <a:r>
              <a:rPr lang="fr-FR" b="1" dirty="0">
                <a:latin typeface="Courier New" pitchFamily="1" charset="0"/>
                <a:cs typeface="Courier New" pitchFamily="1" charset="0"/>
              </a:rPr>
              <a:t>Haute-Corse</a:t>
            </a:r>
            <a:r>
              <a:rPr lang="fr-FR" b="1" dirty="0">
                <a:solidFill>
                  <a:srgbClr val="0070C0"/>
                </a:solidFill>
                <a:latin typeface="Courier New" pitchFamily="1" charset="0"/>
                <a:cs typeface="Courier New" pitchFamily="1" charset="0"/>
              </a:rPr>
              <a:t>&lt;/option</a:t>
            </a:r>
            <a:r>
              <a:rPr lang="fr-FR" b="1" dirty="0" smtClean="0">
                <a:solidFill>
                  <a:srgbClr val="0070C0"/>
                </a:solidFill>
                <a:latin typeface="Courier New" pitchFamily="1" charset="0"/>
                <a:cs typeface="Courier New" pitchFamily="1" charset="0"/>
              </a:rPr>
              <a:t>&gt;</a:t>
            </a:r>
          </a:p>
          <a:p>
            <a:pPr marL="1143000" lvl="2" indent="-228600"/>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option </a:t>
            </a:r>
            <a:r>
              <a:rPr lang="fr-FR" b="1" dirty="0">
                <a:solidFill>
                  <a:srgbClr val="C00000"/>
                </a:solidFill>
                <a:latin typeface="Courier New" pitchFamily="1" charset="0"/>
                <a:cs typeface="Courier New" pitchFamily="1" charset="0"/>
              </a:rPr>
              <a:t>value</a:t>
            </a:r>
            <a:r>
              <a:rPr lang="fr-FR" b="1" dirty="0">
                <a:latin typeface="Courier New" pitchFamily="1" charset="0"/>
                <a:cs typeface="Courier New" pitchFamily="1" charset="0"/>
              </a:rPr>
              <a:t>=</a:t>
            </a:r>
            <a:r>
              <a:rPr lang="fr-FR" b="1" dirty="0">
                <a:solidFill>
                  <a:srgbClr val="17B240"/>
                </a:solidFill>
                <a:latin typeface="Courier New" pitchFamily="1" charset="0"/>
                <a:cs typeface="Courier New" pitchFamily="1" charset="0"/>
              </a:rPr>
              <a:t>"2A"</a:t>
            </a:r>
            <a:r>
              <a:rPr lang="fr-FR" b="1" dirty="0">
                <a:solidFill>
                  <a:srgbClr val="0070C0"/>
                </a:solidFill>
                <a:latin typeface="Courier New" pitchFamily="1" charset="0"/>
                <a:cs typeface="Courier New" pitchFamily="1" charset="0"/>
              </a:rPr>
              <a:t>&gt;</a:t>
            </a:r>
            <a:r>
              <a:rPr lang="fr-FR" b="1" dirty="0">
                <a:latin typeface="Courier New" pitchFamily="1" charset="0"/>
                <a:cs typeface="Courier New" pitchFamily="1" charset="0"/>
              </a:rPr>
              <a:t>Corse-du-Sud</a:t>
            </a:r>
            <a:r>
              <a:rPr lang="fr-FR" b="1" dirty="0">
                <a:solidFill>
                  <a:srgbClr val="0070C0"/>
                </a:solidFill>
                <a:latin typeface="Courier New" pitchFamily="1" charset="0"/>
                <a:cs typeface="Courier New" pitchFamily="1" charset="0"/>
              </a:rPr>
              <a:t>&lt;/option</a:t>
            </a:r>
            <a:r>
              <a:rPr lang="fr-FR" b="1" dirty="0" smtClean="0">
                <a:solidFill>
                  <a:srgbClr val="0070C0"/>
                </a:solidFill>
                <a:latin typeface="Courier New" pitchFamily="1" charset="0"/>
                <a:cs typeface="Courier New" pitchFamily="1" charset="0"/>
              </a:rPr>
              <a:t>&gt;</a:t>
            </a:r>
          </a:p>
          <a:p>
            <a:pPr marL="685800" lvl="1" indent="-228600"/>
            <a:r>
              <a:rPr lang="fr-FR" b="1" dirty="0" smtClean="0">
                <a:solidFill>
                  <a:srgbClr val="0070C0"/>
                </a:solidFill>
                <a:latin typeface="Courier New" pitchFamily="1" charset="0"/>
                <a:cs typeface="Courier New" pitchFamily="1" charset="0"/>
              </a:rPr>
              <a:t>&lt;</a:t>
            </a:r>
            <a:r>
              <a:rPr lang="fr-FR" b="1" dirty="0">
                <a:solidFill>
                  <a:srgbClr val="0070C0"/>
                </a:solidFill>
                <a:latin typeface="Courier New" pitchFamily="1" charset="0"/>
                <a:cs typeface="Courier New" pitchFamily="1" charset="0"/>
              </a:rPr>
              <a:t>/</a:t>
            </a:r>
            <a:r>
              <a:rPr lang="fr-FR" b="1" dirty="0" err="1">
                <a:solidFill>
                  <a:srgbClr val="0070C0"/>
                </a:solidFill>
                <a:latin typeface="Courier New" pitchFamily="1" charset="0"/>
                <a:cs typeface="Courier New" pitchFamily="1" charset="0"/>
              </a:rPr>
              <a:t>optgroup</a:t>
            </a:r>
            <a:r>
              <a:rPr lang="fr-FR" b="1" dirty="0">
                <a:solidFill>
                  <a:srgbClr val="0070C0"/>
                </a:solidFill>
                <a:latin typeface="Courier New" pitchFamily="1" charset="0"/>
                <a:cs typeface="Courier New" pitchFamily="1" charset="0"/>
              </a:rPr>
              <a:t>&gt;</a:t>
            </a:r>
          </a:p>
          <a:p>
            <a:pPr marL="0" lvl="1"/>
            <a:r>
              <a:rPr lang="fr-FR" b="1" dirty="0">
                <a:solidFill>
                  <a:srgbClr val="0070C0"/>
                </a:solidFill>
                <a:latin typeface="Courier New" pitchFamily="1" charset="0"/>
                <a:cs typeface="Courier New" pitchFamily="1" charset="0"/>
              </a:rPr>
              <a:t>&lt;/select&gt;</a:t>
            </a:r>
          </a:p>
        </p:txBody>
      </p:sp>
      <p:pic>
        <p:nvPicPr>
          <p:cNvPr id="8" name="Rectangle 909319"/>
          <p:cNvPicPr>
            <a:picLocks noChangeAspect="1" noChangeArrowheads="1"/>
          </p:cNvPicPr>
          <p:nvPr/>
        </p:nvPicPr>
        <p:blipFill>
          <a:blip r:embed="rId3" cstate="print"/>
          <a:srcRect/>
          <a:stretch>
            <a:fillRect/>
          </a:stretch>
        </p:blipFill>
        <p:spPr bwMode="auto">
          <a:xfrm>
            <a:off x="6926014" y="2074019"/>
            <a:ext cx="1822450" cy="2079625"/>
          </a:xfrm>
          <a:prstGeom prst="rect">
            <a:avLst/>
          </a:prstGeom>
          <a:noFill/>
          <a:ln w="9525">
            <a:noFill/>
            <a:miter lim="800000"/>
            <a:headEnd/>
            <a:tailEnd/>
          </a:ln>
        </p:spPr>
      </p:pic>
    </p:spTree>
    <p:extLst>
      <p:ext uri="{BB962C8B-B14F-4D97-AF65-F5344CB8AC3E}">
        <p14:creationId xmlns:p14="http://schemas.microsoft.com/office/powerpoint/2010/main" val="274245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A2586BB8D1A47AC8A6E376E8FC634" ma:contentTypeVersion="3" ma:contentTypeDescription="Crée un document." ma:contentTypeScope="" ma:versionID="15b4596d933c5c329665a3b7f8ddc69e">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MOZOUNA El Mehdi</DisplayName>
        <AccountId>6061</AccountId>
        <AccountType/>
      </UserInfo>
    </SharedWithUsers>
  </documentManagement>
</p:properties>
</file>

<file path=customXml/itemProps1.xml><?xml version="1.0" encoding="utf-8"?>
<ds:datastoreItem xmlns:ds="http://schemas.openxmlformats.org/officeDocument/2006/customXml" ds:itemID="{404ABA7A-ADA7-4E27-AEB2-1D2518CED3F0}"/>
</file>

<file path=customXml/itemProps2.xml><?xml version="1.0" encoding="utf-8"?>
<ds:datastoreItem xmlns:ds="http://schemas.openxmlformats.org/officeDocument/2006/customXml" ds:itemID="{B298EC44-5E65-4550-8685-0D19D551A7E4}"/>
</file>

<file path=customXml/itemProps3.xml><?xml version="1.0" encoding="utf-8"?>
<ds:datastoreItem xmlns:ds="http://schemas.openxmlformats.org/officeDocument/2006/customXml" ds:itemID="{C2201A9D-E1D9-4D75-B951-2034EE062190}"/>
</file>

<file path=docProps/app.xml><?xml version="1.0" encoding="utf-8"?>
<Properties xmlns="http://schemas.openxmlformats.org/officeDocument/2006/extended-properties" xmlns:vt="http://schemas.openxmlformats.org/officeDocument/2006/docPropsVTypes">
  <Template>SUPINFOTheme.thmx</Template>
  <TotalTime>0</TotalTime>
  <Words>5039</Words>
  <Application>Microsoft Office PowerPoint</Application>
  <PresentationFormat>Affichage à l'écran (16:10)</PresentationFormat>
  <Paragraphs>1333</Paragraphs>
  <Slides>122</Slides>
  <Notes>51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122</vt:i4>
      </vt:variant>
    </vt:vector>
  </HeadingPairs>
  <TitlesOfParts>
    <vt:vector size="132" baseType="lpstr">
      <vt:lpstr>Arial</vt:lpstr>
      <vt:lpstr>Calibri</vt:lpstr>
      <vt:lpstr>Calibri (Heading)</vt:lpstr>
      <vt:lpstr>Courier New</vt:lpstr>
      <vt:lpstr>ＭＳ Ｐゴシック</vt:lpstr>
      <vt:lpstr>ＭＳ Ｐゴシック</vt:lpstr>
      <vt:lpstr>Myriad Pro</vt:lpstr>
      <vt:lpstr>Verdana</vt:lpstr>
      <vt:lpstr>Wingdings</vt:lpstr>
      <vt:lpstr>SUPINFOTheme</vt:lpstr>
      <vt:lpstr>Présentation PowerPoint</vt:lpstr>
      <vt:lpstr>Objectives</vt:lpstr>
      <vt:lpstr>Course plan</vt:lpstr>
      <vt:lpstr>Introduction</vt:lpstr>
      <vt:lpstr>Présentation PowerPoint</vt:lpstr>
      <vt:lpstr>Présentation PowerPoint</vt:lpstr>
      <vt:lpstr>Présentation PowerPoint</vt:lpstr>
      <vt:lpstr>Présentation PowerPoint</vt:lpstr>
      <vt:lpstr>Présentation PowerPoint</vt:lpstr>
      <vt:lpstr>Présentation PowerPoint</vt:lpstr>
      <vt:lpstr>Presentation</vt:lpstr>
      <vt:lpstr>Presentation</vt:lpstr>
      <vt:lpstr>Block tags</vt:lpstr>
      <vt:lpstr>Inline tags</vt:lpstr>
      <vt:lpstr>Tools</vt:lpstr>
      <vt:lpstr>Tools</vt:lpstr>
      <vt:lpstr>Questions ?</vt:lpstr>
      <vt:lpstr>Basic HTML tags</vt:lpstr>
      <vt:lpstr>Step by step…</vt:lpstr>
      <vt:lpstr>Resume example</vt:lpstr>
      <vt:lpstr>Resume example</vt:lpstr>
      <vt:lpstr>Before everything: Comments!</vt:lpstr>
      <vt:lpstr>Step 1: Structure</vt:lpstr>
      <vt:lpstr>Step 1: Structure</vt:lpstr>
      <vt:lpstr>Step 1: Structure</vt:lpstr>
      <vt:lpstr>Step 1: Structure</vt:lpstr>
      <vt:lpstr>Step 1: Structure</vt:lpstr>
      <vt:lpstr>Step 1: Structure</vt:lpstr>
      <vt:lpstr>Step 2: Page title</vt:lpstr>
      <vt:lpstr>Step 3: Titles</vt:lpstr>
      <vt:lpstr>Step 3: Titles</vt:lpstr>
      <vt:lpstr>Step 4: Paragraphs</vt:lpstr>
      <vt:lpstr>Présentation PowerPoint</vt:lpstr>
      <vt:lpstr>Step 4: Paragraphs</vt:lpstr>
      <vt:lpstr>Step 5: Lists</vt:lpstr>
      <vt:lpstr>Step 5: Lists</vt:lpstr>
      <vt:lpstr>Présentation PowerPoint</vt:lpstr>
      <vt:lpstr>Step 5: Lists</vt:lpstr>
      <vt:lpstr>Step 6: Links and anchors</vt:lpstr>
      <vt:lpstr>Step 6: Links and anchors</vt:lpstr>
      <vt:lpstr>Step 6: Links and anchors</vt:lpstr>
      <vt:lpstr>Présentation PowerPoint</vt:lpstr>
      <vt:lpstr>Présentation PowerPoint</vt:lpstr>
      <vt:lpstr>Step 6: Links and anchors</vt:lpstr>
      <vt:lpstr>Step 7: Pictures</vt:lpstr>
      <vt:lpstr>Step 7: Pictures</vt:lpstr>
      <vt:lpstr>Présentation PowerPoint</vt:lpstr>
      <vt:lpstr>Step 7: Pictures</vt:lpstr>
      <vt:lpstr>Step 8: Tables</vt:lpstr>
      <vt:lpstr>Step 8: Tables</vt:lpstr>
      <vt:lpstr>Présentation PowerPoint</vt:lpstr>
      <vt:lpstr>Step 8: Tables</vt:lpstr>
      <vt:lpstr>Présentation PowerPoint</vt:lpstr>
      <vt:lpstr>Présentation PowerPoint</vt:lpstr>
      <vt:lpstr>Présentation PowerPoint</vt:lpstr>
      <vt:lpstr>Step 8: Tables</vt:lpstr>
      <vt:lpstr>Questions ?</vt:lpstr>
      <vt:lpstr>What else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Special characters</vt:lpstr>
      <vt:lpstr>Specials characters</vt:lpstr>
      <vt:lpstr>Specials characters</vt:lpstr>
      <vt:lpstr>Specials characters</vt:lpstr>
      <vt:lpstr>Other HTML tags</vt:lpstr>
      <vt:lpstr>Questions ?</vt:lpstr>
      <vt:lpstr>Exercices</vt:lpstr>
      <vt:lpstr>Validation</vt:lpstr>
      <vt:lpstr>Definition</vt:lpstr>
      <vt:lpstr>Why validate?</vt:lpstr>
      <vt:lpstr>Validate!</vt:lpstr>
      <vt:lpstr>Questions ?</vt:lpstr>
      <vt:lpstr>Exercices</vt:lpstr>
      <vt:lpstr>Forms</vt:lpstr>
      <vt:lpstr>Usages</vt:lpstr>
      <vt:lpstr>Main structure</vt:lpstr>
      <vt:lpstr>Submitting methods - GET</vt:lpstr>
      <vt:lpstr>Submitting methods - POST</vt:lpstr>
      <vt:lpstr>Input elements</vt:lpstr>
      <vt:lpstr>Input elements</vt:lpstr>
      <vt:lpstr>Input elements</vt:lpstr>
      <vt:lpstr>Input elements</vt:lpstr>
      <vt:lpstr>Input elements</vt:lpstr>
      <vt:lpstr>Input elements</vt:lpstr>
      <vt:lpstr>Input elements</vt:lpstr>
      <vt:lpstr>Input elements</vt:lpstr>
      <vt:lpstr>Input elements</vt:lpstr>
      <vt:lpstr>Input elements</vt:lpstr>
      <vt:lpstr>Input elements</vt:lpstr>
      <vt:lpstr>Other elements</vt:lpstr>
      <vt:lpstr>Other elements</vt:lpstr>
      <vt:lpstr>Other elements</vt:lpstr>
      <vt:lpstr>Other elements</vt:lpstr>
      <vt:lpstr>Other elements</vt:lpstr>
      <vt:lpstr>Other elements</vt:lpstr>
      <vt:lpstr>Other elements</vt:lpstr>
      <vt:lpstr>Specifics attributes</vt:lpstr>
      <vt:lpstr>Specifics attributes</vt:lpstr>
      <vt:lpstr>Questions ?</vt:lpstr>
      <vt:lpstr>Exercices</vt:lpstr>
      <vt:lpstr>Audio and Video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Exercices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2016-01-15T18:01:03Z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0x01010090FA2586BB8D1A47AC8A6E376E8FC634</vt:lpwstr>
  </property>
</Properties>
</file>