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7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34.xml" ContentType="application/vnd.openxmlformats-officedocument.presentationml.notesSlide+xml"/>
  <Override PartName="/ppt/notesSlides/notesSlide25.xml" ContentType="application/vnd.openxmlformats-officedocument.presentationml.notesSlide+xml"/>
  <Override PartName="/ppt/notesSlides/notesSlide36.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35.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45.xml" ContentType="application/vnd.openxmlformats-officedocument.presentationml.notesSlide+xml"/>
  <Override PartName="/ppt/notesSlides/notesSlide54.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7.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80"/>
  </p:notesMasterIdLst>
  <p:handoutMasterIdLst>
    <p:handoutMasterId r:id="rId81"/>
  </p:handoutMasterIdLst>
  <p:sldIdLst>
    <p:sldId id="444" r:id="rId2"/>
    <p:sldId id="456" r:id="rId3"/>
    <p:sldId id="457" r:id="rId4"/>
    <p:sldId id="453" r:id="rId5"/>
    <p:sldId id="606" r:id="rId6"/>
    <p:sldId id="607" r:id="rId7"/>
    <p:sldId id="619" r:id="rId8"/>
    <p:sldId id="620" r:id="rId9"/>
    <p:sldId id="608" r:id="rId10"/>
    <p:sldId id="610" r:id="rId11"/>
    <p:sldId id="609" r:id="rId12"/>
    <p:sldId id="605" r:id="rId13"/>
    <p:sldId id="542" r:id="rId14"/>
    <p:sldId id="451" r:id="rId15"/>
    <p:sldId id="543" r:id="rId16"/>
    <p:sldId id="545" r:id="rId17"/>
    <p:sldId id="546" r:id="rId18"/>
    <p:sldId id="547" r:id="rId19"/>
    <p:sldId id="548" r:id="rId20"/>
    <p:sldId id="549" r:id="rId21"/>
    <p:sldId id="550" r:id="rId22"/>
    <p:sldId id="551" r:id="rId23"/>
    <p:sldId id="552" r:id="rId24"/>
    <p:sldId id="553" r:id="rId25"/>
    <p:sldId id="554" r:id="rId26"/>
    <p:sldId id="555" r:id="rId27"/>
    <p:sldId id="602" r:id="rId28"/>
    <p:sldId id="603" r:id="rId29"/>
    <p:sldId id="604" r:id="rId30"/>
    <p:sldId id="556" r:id="rId31"/>
    <p:sldId id="557" r:id="rId32"/>
    <p:sldId id="560" r:id="rId33"/>
    <p:sldId id="566" r:id="rId34"/>
    <p:sldId id="559" r:id="rId35"/>
    <p:sldId id="564" r:id="rId36"/>
    <p:sldId id="565" r:id="rId37"/>
    <p:sldId id="563" r:id="rId38"/>
    <p:sldId id="567" r:id="rId39"/>
    <p:sldId id="568" r:id="rId40"/>
    <p:sldId id="569" r:id="rId41"/>
    <p:sldId id="570" r:id="rId42"/>
    <p:sldId id="571" r:id="rId43"/>
    <p:sldId id="572" r:id="rId44"/>
    <p:sldId id="573" r:id="rId45"/>
    <p:sldId id="574" r:id="rId46"/>
    <p:sldId id="575" r:id="rId47"/>
    <p:sldId id="582" r:id="rId48"/>
    <p:sldId id="583" r:id="rId49"/>
    <p:sldId id="584" r:id="rId50"/>
    <p:sldId id="562" r:id="rId51"/>
    <p:sldId id="576" r:id="rId52"/>
    <p:sldId id="577" r:id="rId53"/>
    <p:sldId id="578" r:id="rId54"/>
    <p:sldId id="579" r:id="rId55"/>
    <p:sldId id="580" r:id="rId56"/>
    <p:sldId id="581" r:id="rId57"/>
    <p:sldId id="611" r:id="rId58"/>
    <p:sldId id="585" r:id="rId59"/>
    <p:sldId id="601" r:id="rId60"/>
    <p:sldId id="586" r:id="rId61"/>
    <p:sldId id="587" r:id="rId62"/>
    <p:sldId id="590" r:id="rId63"/>
    <p:sldId id="593" r:id="rId64"/>
    <p:sldId id="595" r:id="rId65"/>
    <p:sldId id="596" r:id="rId66"/>
    <p:sldId id="621" r:id="rId67"/>
    <p:sldId id="597" r:id="rId68"/>
    <p:sldId id="598" r:id="rId69"/>
    <p:sldId id="588" r:id="rId70"/>
    <p:sldId id="618" r:id="rId71"/>
    <p:sldId id="615" r:id="rId72"/>
    <p:sldId id="616" r:id="rId73"/>
    <p:sldId id="613" r:id="rId74"/>
    <p:sldId id="614" r:id="rId75"/>
    <p:sldId id="612" r:id="rId76"/>
    <p:sldId id="476" r:id="rId77"/>
    <p:sldId id="617" r:id="rId78"/>
    <p:sldId id="522" r:id="rId79"/>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FFFFCC"/>
    <a:srgbClr val="FFE2C5"/>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02" autoAdjust="0"/>
  </p:normalViewPr>
  <p:slideViewPr>
    <p:cSldViewPr>
      <p:cViewPr varScale="1">
        <p:scale>
          <a:sx n="105" d="100"/>
          <a:sy n="105" d="100"/>
        </p:scale>
        <p:origin x="-1794"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1/16/2014</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1/16/2014</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jayj.dk/gri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techterms.com/definition/responsive_web_desig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mozilla.org/en-US/docs/Web/Guide/CSS/Media_queries"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adapt.960.gs/" TargetMode="External"/><Relationship Id="rId4" Type="http://schemas.openxmlformats.org/officeDocument/2006/relationships/hyperlink" Target="http://unsemantic.com/demo-responsive"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awwward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ocialdriver.com/2013/06/50-best-responsive-website-design-examples-of-2013/" TargetMode="External"/><Relationship Id="rId5" Type="http://schemas.openxmlformats.org/officeDocument/2006/relationships/hyperlink" Target="http://thenextweb.com/" TargetMode="External"/><Relationship Id="rId4" Type="http://schemas.openxmlformats.org/officeDocument/2006/relationships/hyperlink" Target="http://www.sketchin.ch/e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luminantdesign.com/definitions/userinterfacedesign.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geekandpoke.typepad.com/geekandpoke/2010/12/geekpoke-about-ux.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naxos.com/Blog/post/Le-Syndrome-de-la-porte-de-Parking.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sccc.premiumdw.com/web202/the-user-experienc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sccc.premiumdw.com/web202/the-user-experienc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sccc.premiumdw.com/web202/the-user-experience/"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sccc.premiumdw.com/web202/the-user-experience/"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sccc.premiumdw.com/web202/the-user-experienc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sccc.premiumdw.com/web202/the-user-experienc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sccc.premiumdw.com/web202/the-user-experience/"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homestead.com/blog/06/2013/ux-101-what-user-experience-infographic#.UriajvRDs1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helloerik.com/ux-is-not-ui"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www.toledo2.com/wp-content/uploads/2013/09/SideBySide.png"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www.toledo2.com/2013/09/17/nokia-partners-with-toledo-design-for-ui-design-reviews/"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homestead.com/blog/06/2013/ux-101-what-user-experience-infographic#.UriajvRDs1K"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www.commitstrip.com/en/2014/01/13/le-test-le-plus-difficile-a-passer/"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www.mygaze.com/products/morae-plugin/"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www.awwwards.com/" TargetMode="External"/><Relationship Id="rId2" Type="http://schemas.openxmlformats.org/officeDocument/2006/relationships/slide" Target="../slides/slide72.xml"/><Relationship Id="rId1" Type="http://schemas.openxmlformats.org/officeDocument/2006/relationships/notesMaster" Target="../notesMasters/notesMaster1.xml"/><Relationship Id="rId6" Type="http://schemas.openxmlformats.org/officeDocument/2006/relationships/hyperlink" Target="http://socialdriver.com/2013/06/50-best-responsive-website-design-examples-of-2013/" TargetMode="External"/><Relationship Id="rId5" Type="http://schemas.openxmlformats.org/officeDocument/2006/relationships/hyperlink" Target="http://thenextweb.com/" TargetMode="External"/><Relationship Id="rId4" Type="http://schemas.openxmlformats.org/officeDocument/2006/relationships/hyperlink" Target="http://www.sketchin.ch/e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journaldunet.com/solutions/expert/53783/ux-designer--ergonome--architecte-de-l-information--designer-d-interaction------quelle-differenc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www.pompage.net/traduction/experience-utilisateur-etude-de-cas"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journaldunet.com/solutions/expert/53783/ux-designer--ergonome--architecte-de-l-information--designer-d-interaction------quelle-difference.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io.com/article/727042/Tech_Hotshots_The_Rise_of_the_UX_Exper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luminantdesign.com/definitions/userinterfacedesign.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Good interface :</a:t>
            </a:r>
          </a:p>
          <a:p>
            <a:pPr marL="171450" indent="-171450">
              <a:buFontTx/>
              <a:buChar char="-"/>
            </a:pPr>
            <a:r>
              <a:rPr lang="fr-FR" dirty="0" err="1" smtClean="0"/>
              <a:t>Easy</a:t>
            </a:r>
            <a:r>
              <a:rPr lang="fr-FR" dirty="0" smtClean="0"/>
              <a:t> and </a:t>
            </a:r>
            <a:r>
              <a:rPr lang="fr-FR" dirty="0" err="1" smtClean="0"/>
              <a:t>clear</a:t>
            </a:r>
            <a:r>
              <a:rPr lang="fr-FR" dirty="0" smtClean="0"/>
              <a:t> design, </a:t>
            </a:r>
            <a:r>
              <a:rPr lang="fr-FR" dirty="0" err="1" smtClean="0"/>
              <a:t>sth</a:t>
            </a:r>
            <a:r>
              <a:rPr lang="fr-FR" dirty="0" smtClean="0"/>
              <a:t> </a:t>
            </a:r>
            <a:r>
              <a:rPr lang="fr-FR" dirty="0" err="1" smtClean="0"/>
              <a:t>sober</a:t>
            </a:r>
            <a:endParaRPr lang="fr-FR" dirty="0" smtClean="0"/>
          </a:p>
          <a:p>
            <a:pPr marL="171450" indent="-171450">
              <a:buFontTx/>
              <a:buChar char="-"/>
            </a:pPr>
            <a:r>
              <a:rPr lang="fr-FR" dirty="0" err="1" smtClean="0"/>
              <a:t>Clear</a:t>
            </a:r>
            <a:r>
              <a:rPr lang="fr-FR" baseline="0" dirty="0" smtClean="0"/>
              <a:t> </a:t>
            </a:r>
            <a:r>
              <a:rPr lang="fr-FR" baseline="0" dirty="0" err="1" smtClean="0"/>
              <a:t>separation</a:t>
            </a:r>
            <a:r>
              <a:rPr lang="fr-FR" baseline="0" dirty="0" smtClean="0"/>
              <a:t> of </a:t>
            </a:r>
            <a:r>
              <a:rPr lang="fr-FR" baseline="0" dirty="0" err="1" smtClean="0"/>
              <a:t>any</a:t>
            </a:r>
            <a:r>
              <a:rPr lang="fr-FR" baseline="0" dirty="0" smtClean="0"/>
              <a:t> usable </a:t>
            </a:r>
            <a:r>
              <a:rPr lang="fr-FR" baseline="0" dirty="0" err="1" smtClean="0"/>
              <a:t>thing</a:t>
            </a:r>
            <a:endParaRPr lang="fr-FR" baseline="0" dirty="0" smtClean="0"/>
          </a:p>
          <a:p>
            <a:pPr marL="171450" indent="-171450">
              <a:buFontTx/>
              <a:buChar char="-"/>
            </a:pPr>
            <a:r>
              <a:rPr lang="fr-FR" baseline="0" dirty="0" smtClean="0"/>
              <a:t>Fit the </a:t>
            </a:r>
            <a:r>
              <a:rPr lang="fr-FR" baseline="0" dirty="0" err="1" smtClean="0"/>
              <a:t>device</a:t>
            </a:r>
            <a:r>
              <a:rPr lang="fr-FR" baseline="0" dirty="0" smtClean="0"/>
              <a:t> (i.e. for Web, responsive)</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This slide </a:t>
            </a:r>
            <a:r>
              <a:rPr lang="fr-FR" baseline="0" dirty="0" err="1" smtClean="0"/>
              <a:t>is</a:t>
            </a:r>
            <a:r>
              <a:rPr lang="fr-FR" baseline="0" dirty="0" smtClean="0"/>
              <a:t> not 960.gs </a:t>
            </a:r>
            <a:r>
              <a:rPr lang="fr-FR" baseline="0" dirty="0" err="1" smtClean="0"/>
              <a:t>advertisement</a:t>
            </a:r>
            <a:endParaRPr lang="fr-FR" baseline="0" dirty="0" smtClean="0"/>
          </a:p>
          <a:p>
            <a:r>
              <a:rPr lang="fr-FR" baseline="0" dirty="0" err="1" smtClean="0"/>
              <a:t>Grids</a:t>
            </a:r>
            <a:r>
              <a:rPr lang="fr-FR" baseline="0" dirty="0" smtClean="0"/>
              <a:t> are visible by scrolling down on 960.gs</a:t>
            </a:r>
          </a:p>
          <a:p>
            <a:r>
              <a:rPr lang="fr-FR" baseline="0" dirty="0" smtClean="0"/>
              <a:t>Be sure to </a:t>
            </a:r>
            <a:r>
              <a:rPr lang="fr-FR" baseline="0" dirty="0" err="1" smtClean="0"/>
              <a:t>watch</a:t>
            </a:r>
            <a:r>
              <a:rPr lang="fr-FR" baseline="0" dirty="0" smtClean="0"/>
              <a:t> </a:t>
            </a:r>
            <a:r>
              <a:rPr lang="fr-FR" baseline="0" dirty="0" err="1" smtClean="0"/>
              <a:t>grid</a:t>
            </a:r>
            <a:r>
              <a:rPr lang="fr-FR" baseline="0" dirty="0" smtClean="0"/>
              <a:t> </a:t>
            </a:r>
            <a:r>
              <a:rPr lang="fr-FR" baseline="0" dirty="0" err="1" smtClean="0"/>
              <a:t>systems</a:t>
            </a:r>
            <a:endParaRPr lang="fr-FR" baseline="0" dirty="0" smtClean="0"/>
          </a:p>
          <a:p>
            <a:r>
              <a:rPr lang="fr-FR" baseline="0" dirty="0" err="1" smtClean="0"/>
              <a:t>Don’t</a:t>
            </a:r>
            <a:r>
              <a:rPr lang="fr-FR" baseline="0" dirty="0" smtClean="0"/>
              <a:t> go to </a:t>
            </a:r>
            <a:r>
              <a:rPr lang="fr-FR" baseline="0" dirty="0" err="1" smtClean="0"/>
              <a:t>Unsemantic</a:t>
            </a:r>
            <a:r>
              <a:rPr lang="fr-FR" baseline="0" dirty="0" smtClean="0"/>
              <a:t> </a:t>
            </a:r>
            <a:r>
              <a:rPr lang="fr-FR" baseline="0" dirty="0" err="1" smtClean="0"/>
              <a:t>already</a:t>
            </a:r>
            <a:r>
              <a:rPr lang="fr-FR" baseline="0" dirty="0" smtClean="0"/>
              <a:t>, </a:t>
            </a:r>
            <a:r>
              <a:rPr lang="fr-FR" baseline="0" dirty="0" err="1" smtClean="0"/>
              <a:t>we’ll</a:t>
            </a:r>
            <a:r>
              <a:rPr lang="fr-FR" baseline="0" dirty="0" smtClean="0"/>
              <a:t> </a:t>
            </a:r>
            <a:r>
              <a:rPr lang="fr-FR" baseline="0" dirty="0" err="1" smtClean="0"/>
              <a:t>see</a:t>
            </a:r>
            <a:r>
              <a:rPr lang="fr-FR" baseline="0" dirty="0" smtClean="0"/>
              <a:t> </a:t>
            </a:r>
            <a:r>
              <a:rPr lang="fr-FR" baseline="0" dirty="0" err="1" smtClean="0"/>
              <a:t>it</a:t>
            </a:r>
            <a:r>
              <a:rPr lang="fr-FR" baseline="0" dirty="0" smtClean="0"/>
              <a:t> </a:t>
            </a:r>
            <a:r>
              <a:rPr lang="fr-FR" baseline="0" dirty="0" err="1" smtClean="0"/>
              <a:t>soon</a:t>
            </a:r>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Maximum </a:t>
            </a:r>
            <a:r>
              <a:rPr lang="fr-FR" dirty="0" err="1" smtClean="0">
                <a:solidFill>
                  <a:schemeClr val="tx1"/>
                </a:solidFill>
              </a:rPr>
              <a:t>three</a:t>
            </a:r>
            <a:r>
              <a:rPr lang="fr-FR" dirty="0" smtClean="0">
                <a:solidFill>
                  <a:schemeClr val="tx1"/>
                </a:solidFill>
              </a:rPr>
              <a:t> </a:t>
            </a:r>
            <a:r>
              <a:rPr lang="fr-FR" dirty="0" err="1" smtClean="0">
                <a:solidFill>
                  <a:schemeClr val="tx1"/>
                </a:solidFill>
              </a:rPr>
              <a:t>colors</a:t>
            </a:r>
            <a:r>
              <a:rPr lang="fr-FR" dirty="0" smtClean="0">
                <a:solidFill>
                  <a:schemeClr val="tx1"/>
                </a:solidFill>
              </a:rPr>
              <a:t> per page,</a:t>
            </a:r>
            <a:r>
              <a:rPr lang="fr-FR" baseline="0" dirty="0" smtClean="0">
                <a:solidFill>
                  <a:schemeClr val="tx1"/>
                </a:solidFill>
              </a:rPr>
              <a:t> or </a:t>
            </a:r>
            <a:r>
              <a:rPr lang="fr-FR" baseline="0" dirty="0" err="1" smtClean="0">
                <a:solidFill>
                  <a:schemeClr val="tx1"/>
                </a:solidFill>
              </a:rPr>
              <a:t>else</a:t>
            </a:r>
            <a:r>
              <a:rPr lang="fr-FR" dirty="0" smtClean="0">
                <a:solidFill>
                  <a:schemeClr val="tx1"/>
                </a:solidFill>
              </a:rPr>
              <a:t>: </a:t>
            </a:r>
            <a:r>
              <a:rPr lang="en-US" dirty="0" smtClean="0">
                <a:solidFill>
                  <a:schemeClr val="tx1"/>
                </a:solidFill>
                <a:hlinkClick r:id="rId3"/>
              </a:rPr>
              <a:t>http://jayj.dk/grim/</a:t>
            </a:r>
            <a:endParaRPr lang="fr-FR"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hlinkClick r:id="rId3"/>
              </a:rPr>
              <a:t>http://www.techterms.com/definition/responsive_web_design</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2973886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Media </a:t>
            </a:r>
            <a:r>
              <a:rPr lang="fr-FR" dirty="0" err="1" smtClean="0">
                <a:solidFill>
                  <a:schemeClr val="tx1"/>
                </a:solidFill>
              </a:rPr>
              <a:t>Queries</a:t>
            </a:r>
            <a:r>
              <a:rPr lang="fr-FR" dirty="0" smtClean="0">
                <a:solidFill>
                  <a:schemeClr val="tx1"/>
                </a:solidFill>
              </a:rPr>
              <a:t> : </a:t>
            </a:r>
            <a:r>
              <a:rPr lang="en-US" dirty="0" smtClean="0">
                <a:hlinkClick r:id="rId3"/>
              </a:rPr>
              <a:t>https://developer.mozilla.org/en-US/docs/Web/Guide/CSS/Media_queries</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olidFill>
                  <a:schemeClr val="tx1"/>
                </a:solidFill>
              </a:rPr>
              <a:t>Unsemantic</a:t>
            </a:r>
            <a:r>
              <a:rPr lang="fr-FR" dirty="0" smtClean="0">
                <a:solidFill>
                  <a:schemeClr val="tx1"/>
                </a:solidFill>
              </a:rPr>
              <a:t> : </a:t>
            </a:r>
            <a:r>
              <a:rPr lang="en-US" dirty="0" smtClean="0">
                <a:hlinkClick r:id="rId4"/>
              </a:rPr>
              <a:t>http://unsemantic.com/demo-responsive</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Adapt.js : </a:t>
            </a:r>
            <a:r>
              <a:rPr lang="en-US" dirty="0" smtClean="0">
                <a:hlinkClick r:id="rId5"/>
              </a:rPr>
              <a:t>http://adapt.960.gs/</a:t>
            </a:r>
            <a:endParaRPr lang="fr-FR"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For</a:t>
            </a:r>
            <a:r>
              <a:rPr lang="fr-FR" baseline="0" dirty="0" smtClean="0">
                <a:solidFill>
                  <a:schemeClr val="tx1"/>
                </a:solidFill>
              </a:rPr>
              <a:t> </a:t>
            </a:r>
            <a:r>
              <a:rPr lang="fr-FR" baseline="0" dirty="0" err="1" smtClean="0">
                <a:solidFill>
                  <a:schemeClr val="tx1"/>
                </a:solidFill>
              </a:rPr>
              <a:t>example</a:t>
            </a:r>
            <a:r>
              <a:rPr lang="fr-FR" baseline="0" dirty="0" smtClean="0">
                <a:solidFill>
                  <a:schemeClr val="tx1"/>
                </a:solidFill>
              </a:rPr>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http://www.awwwards.com/</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4"/>
              </a:rPr>
              <a:t>http://www.sketchin.ch/en/</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5"/>
              </a:rPr>
              <a:t>http://thenextweb.com</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Source: </a:t>
            </a:r>
            <a:r>
              <a:rPr lang="en-US" dirty="0" smtClean="0">
                <a:hlinkClick r:id="rId6"/>
              </a:rPr>
              <a:t>http://socialdriver.com/2013/06/50-best-responsive-website-design-examples-of-2013/</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t>Play</a:t>
            </a:r>
            <a:r>
              <a:rPr lang="fr-FR" baseline="0" dirty="0" smtClean="0"/>
              <a:t> </a:t>
            </a:r>
            <a:r>
              <a:rPr lang="fr-FR" baseline="0" dirty="0" err="1" smtClean="0"/>
              <a:t>with</a:t>
            </a:r>
            <a:r>
              <a:rPr lang="fr-FR" baseline="0" dirty="0" smtClean="0"/>
              <a:t> </a:t>
            </a:r>
            <a:r>
              <a:rPr lang="fr-FR" baseline="0" dirty="0" err="1" smtClean="0"/>
              <a:t>window</a:t>
            </a:r>
            <a:r>
              <a:rPr lang="fr-FR" baseline="0" dirty="0" smtClean="0"/>
              <a:t> size and </a:t>
            </a:r>
            <a:r>
              <a:rPr lang="fr-FR" baseline="0" dirty="0" err="1" smtClean="0"/>
              <a:t>explain</a:t>
            </a:r>
            <a:r>
              <a:rPr lang="fr-FR" baseline="0" dirty="0" smtClean="0"/>
              <a:t> </a:t>
            </a:r>
            <a:r>
              <a:rPr lang="fr-FR" baseline="0" dirty="0" err="1" smtClean="0"/>
              <a:t>advantages</a:t>
            </a:r>
            <a:r>
              <a:rPr lang="fr-FR" baseline="0" dirty="0" smtClean="0"/>
              <a:t>. </a:t>
            </a:r>
            <a:r>
              <a:rPr lang="fr-FR" baseline="0" dirty="0" err="1" smtClean="0"/>
              <a:t>It’s</a:t>
            </a:r>
            <a:r>
              <a:rPr lang="fr-FR" baseline="0" dirty="0" smtClean="0"/>
              <a:t> </a:t>
            </a:r>
            <a:r>
              <a:rPr lang="fr-FR" baseline="0" dirty="0" err="1" smtClean="0"/>
              <a:t>really</a:t>
            </a:r>
            <a:r>
              <a:rPr lang="fr-FR" baseline="0" dirty="0" smtClean="0"/>
              <a:t> important to talk about UI changes, how content disposition changes and </a:t>
            </a:r>
            <a:r>
              <a:rPr lang="fr-FR" baseline="0" dirty="0" err="1" smtClean="0"/>
              <a:t>why</a:t>
            </a:r>
            <a:r>
              <a:rPr lang="fr-FR" baseline="0" dirty="0" smtClean="0"/>
              <a:t>.</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You</a:t>
            </a:r>
            <a:r>
              <a:rPr lang="fr-FR" baseline="0" dirty="0" smtClean="0"/>
              <a:t> </a:t>
            </a:r>
            <a:r>
              <a:rPr lang="fr-FR" baseline="0" dirty="0" err="1" smtClean="0"/>
              <a:t>can</a:t>
            </a:r>
            <a:r>
              <a:rPr lang="fr-FR" baseline="0" dirty="0" smtClean="0"/>
              <a:t> show multiple pages, </a:t>
            </a:r>
            <a:r>
              <a:rPr lang="fr-FR" baseline="0" dirty="0" err="1" smtClean="0"/>
              <a:t>just</a:t>
            </a:r>
            <a:r>
              <a:rPr lang="fr-FR" baseline="0" dirty="0" smtClean="0"/>
              <a:t> let </a:t>
            </a:r>
            <a:r>
              <a:rPr lang="fr-FR" baseline="0" dirty="0" err="1" smtClean="0"/>
              <a:t>your</a:t>
            </a:r>
            <a:r>
              <a:rPr lang="fr-FR" baseline="0" dirty="0" smtClean="0"/>
              <a:t> imagination drive </a:t>
            </a:r>
            <a:r>
              <a:rPr lang="fr-FR" baseline="0" dirty="0" err="1" smtClean="0"/>
              <a:t>you</a:t>
            </a:r>
            <a:r>
              <a:rPr lang="fr-FR" baseline="0" dirty="0" smtClean="0"/>
              <a: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029370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029370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029370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hlinkClick r:id="rId3"/>
              </a:rPr>
              <a:t>http://www.luminantdesign.com/definitions/userinterfacedesign.html</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2973886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iPod</a:t>
            </a:r>
            <a:r>
              <a:rPr lang="fr-FR" baseline="0" dirty="0" smtClean="0">
                <a:solidFill>
                  <a:schemeClr val="tx1"/>
                </a:solidFill>
              </a:rPr>
              <a:t> </a:t>
            </a:r>
            <a:r>
              <a:rPr lang="fr-FR" baseline="0" dirty="0" err="1" smtClean="0">
                <a:solidFill>
                  <a:schemeClr val="tx1"/>
                </a:solidFill>
              </a:rPr>
              <a:t>examples</a:t>
            </a:r>
            <a:r>
              <a:rPr lang="fr-FR" baseline="0" dirty="0" smtClean="0">
                <a:solidFill>
                  <a:schemeClr val="tx1"/>
                </a:solidFill>
              </a:rPr>
              <a:t> (if </a:t>
            </a:r>
            <a:r>
              <a:rPr lang="fr-FR" baseline="0" dirty="0" err="1" smtClean="0">
                <a:solidFill>
                  <a:schemeClr val="tx1"/>
                </a:solidFill>
              </a:rPr>
              <a:t>any</a:t>
            </a:r>
            <a:r>
              <a:rPr lang="fr-FR" baseline="0" dirty="0" smtClean="0">
                <a:solidFill>
                  <a:schemeClr val="tx1"/>
                </a:solidFill>
              </a:rPr>
              <a:t> </a:t>
            </a:r>
            <a:r>
              <a:rPr lang="fr-FR" baseline="0" dirty="0" err="1" smtClean="0">
                <a:solidFill>
                  <a:schemeClr val="tx1"/>
                </a:solidFill>
              </a:rPr>
              <a:t>example</a:t>
            </a:r>
            <a:r>
              <a:rPr lang="fr-FR" baseline="0" dirty="0" smtClean="0">
                <a:solidFill>
                  <a:schemeClr val="tx1"/>
                </a:solidFill>
              </a:rPr>
              <a:t> </a:t>
            </a:r>
            <a:r>
              <a:rPr lang="fr-FR" baseline="0" dirty="0" err="1" smtClean="0">
                <a:solidFill>
                  <a:schemeClr val="tx1"/>
                </a:solidFill>
              </a:rPr>
              <a:t>comes</a:t>
            </a:r>
            <a:r>
              <a:rPr lang="fr-FR" baseline="0" dirty="0" smtClean="0">
                <a:solidFill>
                  <a:schemeClr val="tx1"/>
                </a:solidFill>
              </a:rPr>
              <a:t> in </a:t>
            </a:r>
            <a:r>
              <a:rPr lang="fr-FR" baseline="0" dirty="0" err="1" smtClean="0">
                <a:solidFill>
                  <a:schemeClr val="tx1"/>
                </a:solidFill>
              </a:rPr>
              <a:t>mind</a:t>
            </a:r>
            <a:r>
              <a:rPr lang="fr-FR" baseline="0" dirty="0" smtClean="0">
                <a:solidFill>
                  <a:schemeClr val="tx1"/>
                </a:solidFill>
              </a:rPr>
              <a:t>, </a:t>
            </a:r>
            <a:r>
              <a:rPr lang="fr-FR" baseline="0" dirty="0" err="1" smtClean="0">
                <a:solidFill>
                  <a:schemeClr val="tx1"/>
                </a:solidFill>
              </a:rPr>
              <a:t>don’t</a:t>
            </a:r>
            <a:r>
              <a:rPr lang="fr-FR" baseline="0" dirty="0" smtClean="0">
                <a:solidFill>
                  <a:schemeClr val="tx1"/>
                </a:solidFill>
              </a:rPr>
              <a:t> </a:t>
            </a:r>
            <a:r>
              <a:rPr lang="fr-FR" baseline="0" dirty="0" err="1" smtClean="0">
                <a:solidFill>
                  <a:schemeClr val="tx1"/>
                </a:solidFill>
              </a:rPr>
              <a:t>hesitate</a:t>
            </a:r>
            <a:r>
              <a:rPr lang="fr-FR" baseline="0" dirty="0" smtClean="0">
                <a:solidFill>
                  <a:schemeClr val="tx1"/>
                </a:solidFill>
              </a:rPr>
              <a:t> to tell)</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Everyday</a:t>
            </a:r>
            <a:r>
              <a:rPr lang="fr-FR" dirty="0" smtClean="0"/>
              <a:t> UX – uxmastery.com</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2973886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hlinkClick r:id="rId3"/>
              </a:rPr>
              <a:t>http://geekandpoke.typepad.com/geekandpoke/2010/12/geekpoke-about-ux.html</a:t>
            </a:r>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t>
            </a:r>
            <a:r>
              <a:rPr lang="fr-FR" dirty="0" err="1" smtClean="0"/>
              <a:t>Any</a:t>
            </a:r>
            <a:r>
              <a:rPr lang="fr-FR" baseline="0" dirty="0" smtClean="0"/>
              <a:t> of </a:t>
            </a:r>
            <a:r>
              <a:rPr lang="fr-FR" baseline="0" dirty="0" err="1" smtClean="0"/>
              <a:t>you</a:t>
            </a:r>
            <a:r>
              <a:rPr lang="fr-FR" baseline="0" dirty="0" smtClean="0"/>
              <a:t> have an </a:t>
            </a:r>
            <a:r>
              <a:rPr lang="fr-FR" baseline="0" dirty="0" err="1" smtClean="0"/>
              <a:t>example</a:t>
            </a:r>
            <a:r>
              <a:rPr lang="fr-FR" baseline="0" dirty="0" smtClean="0"/>
              <a:t> for running </a:t>
            </a:r>
            <a:r>
              <a:rPr lang="fr-FR" baseline="0" dirty="0" err="1" smtClean="0"/>
              <a:t>away</a:t>
            </a:r>
            <a:r>
              <a:rPr lang="fr-FR" baseline="0" dirty="0" smtClean="0"/>
              <a:t> </a:t>
            </a:r>
            <a:r>
              <a:rPr lang="fr-FR" baseline="0" dirty="0" err="1" smtClean="0"/>
              <a:t>when</a:t>
            </a:r>
            <a:r>
              <a:rPr lang="fr-FR" baseline="0" dirty="0" smtClean="0"/>
              <a:t> </a:t>
            </a:r>
            <a:r>
              <a:rPr lang="fr-FR" baseline="0" dirty="0" err="1" smtClean="0"/>
              <a:t>it’s</a:t>
            </a:r>
            <a:r>
              <a:rPr lang="fr-FR" baseline="0" dirty="0" smtClean="0"/>
              <a:t> not </a:t>
            </a:r>
            <a:r>
              <a:rPr lang="fr-FR" baseline="0" dirty="0" err="1" smtClean="0"/>
              <a:t>easy</a:t>
            </a:r>
            <a:r>
              <a:rPr lang="fr-FR" baseline="0" dirty="0" smtClean="0"/>
              <a:t> to use? »</a:t>
            </a:r>
          </a:p>
          <a:p>
            <a:r>
              <a:rPr lang="en-US" dirty="0" smtClean="0">
                <a:hlinkClick r:id="rId3"/>
              </a:rPr>
              <a:t>http://www.e-naxos.com/Blog/post/Le-Syndrome-de-la-porte-de-Parking.aspx</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olidFill>
                  <a:schemeClr val="tx1"/>
                </a:solidFill>
              </a:rPr>
              <a:t>Debate</a:t>
            </a:r>
            <a:r>
              <a:rPr lang="fr-FR" dirty="0" smtClean="0">
                <a:solidFill>
                  <a:schemeClr val="tx1"/>
                </a:solidFill>
              </a:rPr>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~5min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Dailymotion </a:t>
            </a:r>
            <a:r>
              <a:rPr lang="fr-FR" baseline="0" dirty="0" err="1" smtClean="0">
                <a:solidFill>
                  <a:schemeClr val="tx1"/>
                </a:solidFill>
              </a:rPr>
              <a:t>is</a:t>
            </a:r>
            <a:r>
              <a:rPr lang="fr-FR" baseline="0" dirty="0" smtClean="0">
                <a:solidFill>
                  <a:schemeClr val="tx1"/>
                </a:solidFill>
              </a:rPr>
              <a:t> not a </a:t>
            </a:r>
            <a:r>
              <a:rPr lang="fr-FR" baseline="0" dirty="0" err="1" smtClean="0">
                <a:solidFill>
                  <a:schemeClr val="tx1"/>
                </a:solidFill>
              </a:rPr>
              <a:t>mandatory</a:t>
            </a:r>
            <a:r>
              <a:rPr lang="fr-FR" baseline="0" dirty="0" smtClean="0">
                <a:solidFill>
                  <a:schemeClr val="tx1"/>
                </a:solidFill>
              </a:rPr>
              <a:t> </a:t>
            </a:r>
            <a:r>
              <a:rPr lang="fr-FR" baseline="0" dirty="0" err="1" smtClean="0">
                <a:solidFill>
                  <a:schemeClr val="tx1"/>
                </a:solidFill>
              </a:rPr>
              <a:t>example</a:t>
            </a:r>
            <a:r>
              <a:rPr lang="fr-FR" baseline="0" dirty="0" smtClean="0">
                <a:solidFill>
                  <a:schemeClr val="tx1"/>
                </a:solidFill>
              </a:rPr>
              <a:t>, </a:t>
            </a:r>
            <a:r>
              <a:rPr lang="fr-FR" baseline="0" dirty="0" err="1" smtClean="0">
                <a:solidFill>
                  <a:schemeClr val="tx1"/>
                </a:solidFill>
              </a:rPr>
              <a:t>just</a:t>
            </a:r>
            <a:r>
              <a:rPr lang="fr-FR" baseline="0" dirty="0" smtClean="0">
                <a:solidFill>
                  <a:schemeClr val="tx1"/>
                </a:solidFill>
              </a:rPr>
              <a:t> a </a:t>
            </a:r>
            <a:r>
              <a:rPr lang="fr-FR" baseline="0" dirty="0" err="1" smtClean="0">
                <a:solidFill>
                  <a:schemeClr val="tx1"/>
                </a:solidFill>
              </a:rPr>
              <a:t>website</a:t>
            </a:r>
            <a:r>
              <a:rPr lang="fr-FR" baseline="0" dirty="0" smtClean="0">
                <a:solidFill>
                  <a:schemeClr val="tx1"/>
                </a:solidFill>
              </a:rPr>
              <a:t> </a:t>
            </a:r>
            <a:r>
              <a:rPr lang="fr-FR" baseline="0" dirty="0" err="1" smtClean="0">
                <a:solidFill>
                  <a:schemeClr val="tx1"/>
                </a:solidFill>
              </a:rPr>
              <a:t>almost</a:t>
            </a:r>
            <a:r>
              <a:rPr lang="fr-FR" baseline="0" dirty="0" smtClean="0">
                <a:solidFill>
                  <a:schemeClr val="tx1"/>
                </a:solidFill>
              </a:rPr>
              <a:t> </a:t>
            </a:r>
            <a:r>
              <a:rPr lang="fr-FR" baseline="0" dirty="0" err="1" smtClean="0">
                <a:solidFill>
                  <a:schemeClr val="tx1"/>
                </a:solidFill>
              </a:rPr>
              <a:t>everybody</a:t>
            </a:r>
            <a:r>
              <a:rPr lang="fr-FR" baseline="0" dirty="0" smtClean="0">
                <a:solidFill>
                  <a:schemeClr val="tx1"/>
                </a:solidFill>
              </a:rPr>
              <a:t> </a:t>
            </a:r>
            <a:r>
              <a:rPr lang="fr-FR" baseline="0" dirty="0" err="1" smtClean="0">
                <a:solidFill>
                  <a:schemeClr val="tx1"/>
                </a:solidFill>
              </a:rPr>
              <a:t>knows</a:t>
            </a:r>
            <a:r>
              <a:rPr lang="fr-FR" baseline="0" dirty="0" smtClean="0">
                <a:solidFill>
                  <a:schemeClr val="tx1"/>
                </a:solidFill>
              </a:rPr>
              <a:t>.</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Image source</a:t>
            </a:r>
            <a:r>
              <a:rPr lang="fr-FR" baseline="0" dirty="0" smtClean="0">
                <a:solidFill>
                  <a:schemeClr val="tx1"/>
                </a:solidFill>
              </a:rPr>
              <a:t> : </a:t>
            </a:r>
            <a:r>
              <a:rPr lang="en-US" dirty="0" smtClean="0">
                <a:hlinkClick r:id="rId3"/>
              </a:rPr>
              <a:t>http://www.sccc.premiumdw.com/web202/the-user-experience/</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Image source</a:t>
            </a:r>
            <a:r>
              <a:rPr lang="fr-FR" baseline="0" dirty="0" smtClean="0">
                <a:solidFill>
                  <a:schemeClr val="tx1"/>
                </a:solidFill>
              </a:rPr>
              <a:t> : </a:t>
            </a:r>
            <a:r>
              <a:rPr lang="en-US" smtClean="0">
                <a:hlinkClick r:id="rId3"/>
              </a:rPr>
              <a:t>http://www.sccc.premiumdw.com/web202/the-user-experience/</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Image source</a:t>
            </a:r>
            <a:r>
              <a:rPr lang="fr-FR" baseline="0" dirty="0" smtClean="0">
                <a:solidFill>
                  <a:schemeClr val="tx1"/>
                </a:solidFill>
              </a:rPr>
              <a:t> : </a:t>
            </a:r>
            <a:r>
              <a:rPr lang="en-US" smtClean="0">
                <a:hlinkClick r:id="rId3"/>
              </a:rPr>
              <a:t>http://www.sccc.premiumdw.com/web202/the-user-experience/</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Image source</a:t>
            </a:r>
            <a:r>
              <a:rPr lang="fr-FR" baseline="0" dirty="0" smtClean="0">
                <a:solidFill>
                  <a:schemeClr val="tx1"/>
                </a:solidFill>
              </a:rPr>
              <a:t> : </a:t>
            </a:r>
            <a:r>
              <a:rPr lang="en-US" dirty="0" smtClean="0">
                <a:hlinkClick r:id="rId3"/>
              </a:rPr>
              <a:t>http://www.sccc.premiumdw.com/web202/the-user-experience/</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Do NOT </a:t>
            </a:r>
            <a:r>
              <a:rPr lang="fr-FR" dirty="0" err="1" smtClean="0">
                <a:solidFill>
                  <a:schemeClr val="tx1"/>
                </a:solidFill>
              </a:rPr>
              <a:t>forget</a:t>
            </a:r>
            <a:r>
              <a:rPr lang="fr-FR" dirty="0" smtClean="0">
                <a:solidFill>
                  <a:schemeClr val="tx1"/>
                </a:solidFill>
              </a:rPr>
              <a:t> to</a:t>
            </a:r>
            <a:r>
              <a:rPr lang="fr-FR" baseline="0" dirty="0" smtClean="0">
                <a:solidFill>
                  <a:schemeClr val="tx1"/>
                </a:solidFill>
              </a:rPr>
              <a:t> </a:t>
            </a:r>
            <a:r>
              <a:rPr lang="fr-FR" baseline="0" dirty="0" err="1" smtClean="0">
                <a:solidFill>
                  <a:schemeClr val="tx1"/>
                </a:solidFill>
              </a:rPr>
              <a:t>define</a:t>
            </a:r>
            <a:r>
              <a:rPr lang="fr-FR" baseline="0" dirty="0" smtClean="0">
                <a:solidFill>
                  <a:schemeClr val="tx1"/>
                </a:solidFill>
              </a:rPr>
              <a:t> workflows!</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baseline="0" dirty="0" err="1" smtClean="0">
                <a:solidFill>
                  <a:schemeClr val="tx1"/>
                </a:solidFill>
              </a:rPr>
              <a:t>Here</a:t>
            </a:r>
            <a:r>
              <a:rPr lang="fr-FR" baseline="0" dirty="0" smtClean="0">
                <a:solidFill>
                  <a:schemeClr val="tx1"/>
                </a:solidFill>
              </a:rPr>
              <a:t> </a:t>
            </a:r>
            <a:r>
              <a:rPr lang="fr-FR" baseline="0" dirty="0" err="1" smtClean="0">
                <a:solidFill>
                  <a:schemeClr val="tx1"/>
                </a:solidFill>
              </a:rPr>
              <a:t>is</a:t>
            </a:r>
            <a:r>
              <a:rPr lang="fr-FR" baseline="0" dirty="0" smtClean="0">
                <a:solidFill>
                  <a:schemeClr val="tx1"/>
                </a:solidFill>
              </a:rPr>
              <a:t> a simple </a:t>
            </a:r>
            <a:r>
              <a:rPr lang="fr-FR" baseline="0" dirty="0" err="1" smtClean="0">
                <a:solidFill>
                  <a:schemeClr val="tx1"/>
                </a:solidFill>
              </a:rPr>
              <a:t>definition</a:t>
            </a:r>
            <a:r>
              <a:rPr lang="fr-FR" baseline="0" dirty="0" smtClean="0">
                <a:solidFill>
                  <a:schemeClr val="tx1"/>
                </a:solidFill>
              </a:rPr>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Workflows </a:t>
            </a:r>
            <a:r>
              <a:rPr lang="fr-FR" dirty="0" err="1" smtClean="0">
                <a:solidFill>
                  <a:schemeClr val="tx1"/>
                </a:solidFill>
              </a:rPr>
              <a:t>defines</a:t>
            </a:r>
            <a:r>
              <a:rPr lang="fr-FR" baseline="0" dirty="0" smtClean="0">
                <a:solidFill>
                  <a:schemeClr val="tx1"/>
                </a:solidFill>
              </a:rPr>
              <a:t> a </a:t>
            </a:r>
            <a:r>
              <a:rPr lang="fr-FR" baseline="0" dirty="0" err="1" smtClean="0">
                <a:solidFill>
                  <a:schemeClr val="tx1"/>
                </a:solidFill>
              </a:rPr>
              <a:t>list</a:t>
            </a:r>
            <a:r>
              <a:rPr lang="fr-FR" baseline="0" dirty="0" smtClean="0">
                <a:solidFill>
                  <a:schemeClr val="tx1"/>
                </a:solidFill>
              </a:rPr>
              <a:t> of </a:t>
            </a:r>
            <a:r>
              <a:rPr lang="fr-FR" baseline="0" dirty="0" err="1" smtClean="0">
                <a:solidFill>
                  <a:schemeClr val="tx1"/>
                </a:solidFill>
              </a:rPr>
              <a:t>steps</a:t>
            </a:r>
            <a:r>
              <a:rPr lang="fr-FR" baseline="0" dirty="0" smtClean="0">
                <a:solidFill>
                  <a:schemeClr val="tx1"/>
                </a:solidFill>
              </a:rPr>
              <a:t> </a:t>
            </a:r>
            <a:r>
              <a:rPr lang="fr-FR" baseline="0" dirty="0" err="1" smtClean="0">
                <a:solidFill>
                  <a:schemeClr val="tx1"/>
                </a:solidFill>
              </a:rPr>
              <a:t>linked</a:t>
            </a:r>
            <a:r>
              <a:rPr lang="fr-FR" baseline="0" dirty="0" smtClean="0">
                <a:solidFill>
                  <a:schemeClr val="tx1"/>
                </a:solidFill>
              </a:rPr>
              <a:t> </a:t>
            </a:r>
            <a:r>
              <a:rPr lang="fr-FR" baseline="0" dirty="0" err="1" smtClean="0">
                <a:solidFill>
                  <a:schemeClr val="tx1"/>
                </a:solidFill>
              </a:rPr>
              <a:t>each</a:t>
            </a:r>
            <a:r>
              <a:rPr lang="fr-FR" baseline="0" dirty="0" smtClean="0">
                <a:solidFill>
                  <a:schemeClr val="tx1"/>
                </a:solidFill>
              </a:rPr>
              <a:t> </a:t>
            </a:r>
            <a:r>
              <a:rPr lang="fr-FR" baseline="0" dirty="0" err="1" smtClean="0">
                <a:solidFill>
                  <a:schemeClr val="tx1"/>
                </a:solidFill>
              </a:rPr>
              <a:t>others</a:t>
            </a:r>
            <a:r>
              <a:rPr lang="fr-FR" baseline="0" dirty="0" smtClean="0">
                <a:solidFill>
                  <a:schemeClr val="tx1"/>
                </a:solidFill>
              </a:rPr>
              <a:t> to </a:t>
            </a:r>
            <a:r>
              <a:rPr lang="fr-FR" baseline="0" dirty="0" err="1" smtClean="0">
                <a:solidFill>
                  <a:schemeClr val="tx1"/>
                </a:solidFill>
              </a:rPr>
              <a:t>achieve</a:t>
            </a:r>
            <a:r>
              <a:rPr lang="fr-FR" baseline="0" dirty="0" smtClean="0">
                <a:solidFill>
                  <a:schemeClr val="tx1"/>
                </a:solidFill>
              </a:rPr>
              <a:t> a goal. </a:t>
            </a:r>
            <a:r>
              <a:rPr lang="fr-FR" baseline="0" dirty="0" err="1" smtClean="0">
                <a:solidFill>
                  <a:schemeClr val="tx1"/>
                </a:solidFill>
              </a:rPr>
              <a:t>Steps</a:t>
            </a:r>
            <a:r>
              <a:rPr lang="fr-FR" baseline="0" dirty="0" smtClean="0">
                <a:solidFill>
                  <a:schemeClr val="tx1"/>
                </a:solidFill>
              </a:rPr>
              <a:t> </a:t>
            </a:r>
            <a:r>
              <a:rPr lang="fr-FR" baseline="0" dirty="0" err="1" smtClean="0">
                <a:solidFill>
                  <a:schemeClr val="tx1"/>
                </a:solidFill>
              </a:rPr>
              <a:t>may</a:t>
            </a:r>
            <a:r>
              <a:rPr lang="fr-FR" baseline="0" dirty="0" smtClean="0">
                <a:solidFill>
                  <a:schemeClr val="tx1"/>
                </a:solidFill>
              </a:rPr>
              <a:t> </a:t>
            </a:r>
            <a:r>
              <a:rPr lang="fr-FR" baseline="0" dirty="0" err="1" smtClean="0">
                <a:solidFill>
                  <a:schemeClr val="tx1"/>
                </a:solidFill>
              </a:rPr>
              <a:t>be</a:t>
            </a:r>
            <a:r>
              <a:rPr lang="fr-FR" baseline="0" dirty="0" smtClean="0">
                <a:solidFill>
                  <a:schemeClr val="tx1"/>
                </a:solidFill>
              </a:rPr>
              <a:t> concurrent or </a:t>
            </a:r>
            <a:r>
              <a:rPr lang="fr-FR" baseline="0" dirty="0" err="1" smtClean="0">
                <a:solidFill>
                  <a:schemeClr val="tx1"/>
                </a:solidFill>
              </a:rPr>
              <a:t>wait</a:t>
            </a:r>
            <a:r>
              <a:rPr lang="fr-FR" baseline="0" dirty="0" smtClean="0">
                <a:solidFill>
                  <a:schemeClr val="tx1"/>
                </a:solidFill>
              </a:rPr>
              <a:t> for the </a:t>
            </a:r>
            <a:r>
              <a:rPr lang="fr-FR" baseline="0" dirty="0" err="1" smtClean="0">
                <a:solidFill>
                  <a:schemeClr val="tx1"/>
                </a:solidFill>
              </a:rPr>
              <a:t>previous</a:t>
            </a:r>
            <a:r>
              <a:rPr lang="fr-FR" baseline="0" dirty="0" smtClean="0">
                <a:solidFill>
                  <a:schemeClr val="tx1"/>
                </a:solidFill>
              </a:rPr>
              <a:t> one to finish. In an </a:t>
            </a:r>
            <a:r>
              <a:rPr lang="fr-FR" baseline="0" dirty="0" err="1" smtClean="0">
                <a:solidFill>
                  <a:schemeClr val="tx1"/>
                </a:solidFill>
              </a:rPr>
              <a:t>ecommerce</a:t>
            </a:r>
            <a:r>
              <a:rPr lang="fr-FR" baseline="0" dirty="0" smtClean="0">
                <a:solidFill>
                  <a:schemeClr val="tx1"/>
                </a:solidFill>
              </a:rPr>
              <a:t> </a:t>
            </a:r>
            <a:r>
              <a:rPr lang="fr-FR" baseline="0" dirty="0" err="1" smtClean="0">
                <a:solidFill>
                  <a:schemeClr val="tx1"/>
                </a:solidFill>
              </a:rPr>
              <a:t>website</a:t>
            </a:r>
            <a:r>
              <a:rPr lang="fr-FR" baseline="0" dirty="0" smtClean="0">
                <a:solidFill>
                  <a:schemeClr val="tx1"/>
                </a:solidFill>
              </a:rPr>
              <a:t>, the workflow « </a:t>
            </a:r>
            <a:r>
              <a:rPr lang="fr-FR" baseline="0" dirty="0" err="1" smtClean="0">
                <a:solidFill>
                  <a:schemeClr val="tx1"/>
                </a:solidFill>
              </a:rPr>
              <a:t>Buy</a:t>
            </a:r>
            <a:r>
              <a:rPr lang="fr-FR" baseline="0" dirty="0" smtClean="0">
                <a:solidFill>
                  <a:schemeClr val="tx1"/>
                </a:solidFill>
              </a:rPr>
              <a:t> a </a:t>
            </a:r>
            <a:r>
              <a:rPr lang="fr-FR" baseline="0" dirty="0" err="1" smtClean="0">
                <a:solidFill>
                  <a:schemeClr val="tx1"/>
                </a:solidFill>
              </a:rPr>
              <a:t>product</a:t>
            </a:r>
            <a:r>
              <a:rPr lang="fr-FR" baseline="0" dirty="0" smtClean="0">
                <a:solidFill>
                  <a:schemeClr val="tx1"/>
                </a:solidFill>
              </a:rPr>
              <a:t> » </a:t>
            </a:r>
            <a:r>
              <a:rPr lang="fr-FR" baseline="0" dirty="0" err="1" smtClean="0">
                <a:solidFill>
                  <a:schemeClr val="tx1"/>
                </a:solidFill>
              </a:rPr>
              <a:t>might</a:t>
            </a:r>
            <a:r>
              <a:rPr lang="fr-FR" baseline="0" dirty="0" smtClean="0">
                <a:solidFill>
                  <a:schemeClr val="tx1"/>
                </a:solidFill>
              </a:rPr>
              <a:t> </a:t>
            </a:r>
            <a:r>
              <a:rPr lang="fr-FR" baseline="0" dirty="0" err="1" smtClean="0">
                <a:solidFill>
                  <a:schemeClr val="tx1"/>
                </a:solidFill>
              </a:rPr>
              <a:t>take</a:t>
            </a:r>
            <a:r>
              <a:rPr lang="fr-FR" baseline="0" dirty="0" smtClean="0">
                <a:solidFill>
                  <a:schemeClr val="tx1"/>
                </a:solidFill>
              </a:rPr>
              <a:t> </a:t>
            </a:r>
            <a:r>
              <a:rPr lang="fr-FR" baseline="0" dirty="0" err="1" smtClean="0">
                <a:solidFill>
                  <a:schemeClr val="tx1"/>
                </a:solidFill>
              </a:rPr>
              <a:t>several</a:t>
            </a:r>
            <a:r>
              <a:rPr lang="fr-FR" baseline="0" dirty="0" smtClean="0">
                <a:solidFill>
                  <a:schemeClr val="tx1"/>
                </a:solidFill>
              </a:rPr>
              <a:t> </a:t>
            </a:r>
            <a:r>
              <a:rPr lang="fr-FR" baseline="0" dirty="0" err="1" smtClean="0">
                <a:solidFill>
                  <a:schemeClr val="tx1"/>
                </a:solidFill>
              </a:rPr>
              <a:t>steps</a:t>
            </a:r>
            <a:r>
              <a:rPr lang="fr-FR" baseline="0" dirty="0" smtClean="0">
                <a:solidFill>
                  <a:schemeClr val="tx1"/>
                </a:solidFill>
              </a:rPr>
              <a:t>, </a:t>
            </a:r>
            <a:r>
              <a:rPr lang="fr-FR" baseline="0" dirty="0" err="1" smtClean="0">
                <a:solidFill>
                  <a:schemeClr val="tx1"/>
                </a:solidFill>
              </a:rPr>
              <a:t>like</a:t>
            </a:r>
            <a:r>
              <a:rPr lang="fr-FR" baseline="0" dirty="0" smtClean="0">
                <a:solidFill>
                  <a:schemeClr val="tx1"/>
                </a:solidFill>
              </a:rPr>
              <a:t> « </a:t>
            </a:r>
            <a:r>
              <a:rPr lang="fr-FR" baseline="0" dirty="0" err="1" smtClean="0">
                <a:solidFill>
                  <a:schemeClr val="tx1"/>
                </a:solidFill>
              </a:rPr>
              <a:t>View</a:t>
            </a:r>
            <a:r>
              <a:rPr lang="fr-FR" baseline="0" dirty="0" smtClean="0">
                <a:solidFill>
                  <a:schemeClr val="tx1"/>
                </a:solidFill>
              </a:rPr>
              <a:t> a </a:t>
            </a:r>
            <a:r>
              <a:rPr lang="fr-FR" baseline="0" dirty="0" err="1" smtClean="0">
                <a:solidFill>
                  <a:schemeClr val="tx1"/>
                </a:solidFill>
              </a:rPr>
              <a:t>product</a:t>
            </a:r>
            <a:r>
              <a:rPr lang="fr-FR" baseline="0" dirty="0" smtClean="0">
                <a:solidFill>
                  <a:schemeClr val="tx1"/>
                </a:solidFill>
              </a:rPr>
              <a:t> », « Put </a:t>
            </a:r>
            <a:r>
              <a:rPr lang="fr-FR" baseline="0" dirty="0" err="1" smtClean="0">
                <a:solidFill>
                  <a:schemeClr val="tx1"/>
                </a:solidFill>
              </a:rPr>
              <a:t>it</a:t>
            </a:r>
            <a:r>
              <a:rPr lang="fr-FR" baseline="0" dirty="0" smtClean="0">
                <a:solidFill>
                  <a:schemeClr val="tx1"/>
                </a:solidFill>
              </a:rPr>
              <a:t> in the </a:t>
            </a:r>
            <a:r>
              <a:rPr lang="fr-FR" baseline="0" dirty="0" err="1" smtClean="0">
                <a:solidFill>
                  <a:schemeClr val="tx1"/>
                </a:solidFill>
              </a:rPr>
              <a:t>cart</a:t>
            </a:r>
            <a:r>
              <a:rPr lang="fr-FR" baseline="0" dirty="0" smtClean="0">
                <a:solidFill>
                  <a:schemeClr val="tx1"/>
                </a:solidFill>
              </a:rPr>
              <a:t> », « Go to the </a:t>
            </a:r>
            <a:r>
              <a:rPr lang="fr-FR" baseline="0" dirty="0" err="1" smtClean="0">
                <a:solidFill>
                  <a:schemeClr val="tx1"/>
                </a:solidFill>
              </a:rPr>
              <a:t>payment</a:t>
            </a:r>
            <a:r>
              <a:rPr lang="fr-FR" baseline="0" dirty="0" smtClean="0">
                <a:solidFill>
                  <a:schemeClr val="tx1"/>
                </a:solidFill>
              </a:rPr>
              <a:t> area », « </a:t>
            </a:r>
            <a:r>
              <a:rPr lang="fr-FR" baseline="0" dirty="0" err="1" smtClean="0">
                <a:solidFill>
                  <a:schemeClr val="tx1"/>
                </a:solidFill>
              </a:rPr>
              <a:t>Define</a:t>
            </a:r>
            <a:r>
              <a:rPr lang="fr-FR" baseline="0" dirty="0" smtClean="0">
                <a:solidFill>
                  <a:schemeClr val="tx1"/>
                </a:solidFill>
              </a:rPr>
              <a:t> the user (</a:t>
            </a:r>
            <a:r>
              <a:rPr lang="fr-FR" baseline="0" dirty="0" err="1" smtClean="0">
                <a:solidFill>
                  <a:schemeClr val="tx1"/>
                </a:solidFill>
              </a:rPr>
              <a:t>name</a:t>
            </a:r>
            <a:r>
              <a:rPr lang="fr-FR" baseline="0" dirty="0" smtClean="0">
                <a:solidFill>
                  <a:schemeClr val="tx1"/>
                </a:solidFill>
              </a:rPr>
              <a:t>, </a:t>
            </a:r>
            <a:r>
              <a:rPr lang="fr-FR" baseline="0" dirty="0" err="1" smtClean="0">
                <a:solidFill>
                  <a:schemeClr val="tx1"/>
                </a:solidFill>
              </a:rPr>
              <a:t>address</a:t>
            </a:r>
            <a:r>
              <a:rPr lang="fr-FR" baseline="0" dirty="0" smtClean="0">
                <a:solidFill>
                  <a:schemeClr val="tx1"/>
                </a:solidFill>
              </a:rPr>
              <a:t>, </a:t>
            </a:r>
            <a:r>
              <a:rPr lang="fr-FR" baseline="0" dirty="0" err="1" smtClean="0">
                <a:solidFill>
                  <a:schemeClr val="tx1"/>
                </a:solidFill>
              </a:rPr>
              <a:t>etc</a:t>
            </a:r>
            <a:r>
              <a:rPr lang="fr-FR" baseline="0" dirty="0" smtClean="0">
                <a:solidFill>
                  <a:schemeClr val="tx1"/>
                </a:solidFill>
              </a:rPr>
              <a:t>) », « </a:t>
            </a:r>
            <a:r>
              <a:rPr lang="fr-FR" baseline="0" dirty="0" err="1" smtClean="0">
                <a:solidFill>
                  <a:schemeClr val="tx1"/>
                </a:solidFill>
              </a:rPr>
              <a:t>Pay</a:t>
            </a:r>
            <a:r>
              <a:rPr lang="fr-FR" baseline="0" dirty="0" smtClean="0">
                <a:solidFill>
                  <a:schemeClr val="tx1"/>
                </a:solidFill>
              </a:rPr>
              <a:t> for the </a:t>
            </a:r>
            <a:r>
              <a:rPr lang="fr-FR" baseline="0" dirty="0" err="1" smtClean="0">
                <a:solidFill>
                  <a:schemeClr val="tx1"/>
                </a:solidFill>
              </a:rPr>
              <a:t>product</a:t>
            </a:r>
            <a:r>
              <a:rPr lang="fr-FR" baseline="0" dirty="0" smtClean="0">
                <a:solidFill>
                  <a:schemeClr val="tx1"/>
                </a:solidFill>
              </a:rPr>
              <a:t> », « </a:t>
            </a:r>
            <a:r>
              <a:rPr lang="fr-FR" baseline="0" dirty="0" err="1" smtClean="0">
                <a:solidFill>
                  <a:schemeClr val="tx1"/>
                </a:solidFill>
              </a:rPr>
              <a:t>Receive</a:t>
            </a:r>
            <a:r>
              <a:rPr lang="fr-FR" baseline="0" dirty="0" smtClean="0">
                <a:solidFill>
                  <a:schemeClr val="tx1"/>
                </a:solidFill>
              </a:rPr>
              <a:t> a bill </a:t>
            </a:r>
            <a:r>
              <a:rPr lang="fr-FR" baseline="0" dirty="0" err="1" smtClean="0">
                <a:solidFill>
                  <a:schemeClr val="tx1"/>
                </a:solidFill>
              </a:rPr>
              <a:t>now</a:t>
            </a:r>
            <a:r>
              <a:rPr lang="fr-FR" baseline="0" dirty="0" smtClean="0">
                <a:solidFill>
                  <a:schemeClr val="tx1"/>
                </a:solidFill>
              </a:rPr>
              <a:t> and the </a:t>
            </a:r>
            <a:r>
              <a:rPr lang="fr-FR" baseline="0" dirty="0" err="1" smtClean="0">
                <a:solidFill>
                  <a:schemeClr val="tx1"/>
                </a:solidFill>
              </a:rPr>
              <a:t>product</a:t>
            </a:r>
            <a:r>
              <a:rPr lang="fr-FR" baseline="0" dirty="0" smtClean="0">
                <a:solidFill>
                  <a:schemeClr val="tx1"/>
                </a:solidFill>
              </a:rPr>
              <a:t> </a:t>
            </a:r>
            <a:r>
              <a:rPr lang="fr-FR" baseline="0" dirty="0" err="1" smtClean="0">
                <a:solidFill>
                  <a:schemeClr val="tx1"/>
                </a:solidFill>
              </a:rPr>
              <a:t>later</a:t>
            </a:r>
            <a:r>
              <a:rPr lang="fr-FR" baseline="0" dirty="0" smtClean="0">
                <a:solidFill>
                  <a:schemeClr val="tx1"/>
                </a:solidFill>
              </a:rPr>
              <a:t> ».</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Image source</a:t>
            </a:r>
            <a:r>
              <a:rPr lang="fr-FR" baseline="0" dirty="0" smtClean="0">
                <a:solidFill>
                  <a:schemeClr val="tx1"/>
                </a:solidFill>
              </a:rPr>
              <a:t> : </a:t>
            </a:r>
            <a:r>
              <a:rPr lang="en-US" dirty="0" smtClean="0">
                <a:hlinkClick r:id="rId3"/>
              </a:rPr>
              <a:t>http://www.sccc.premiumdw.com/web202/the-user-experience/</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Image source</a:t>
            </a:r>
            <a:r>
              <a:rPr lang="fr-FR" baseline="0" dirty="0" smtClean="0">
                <a:solidFill>
                  <a:schemeClr val="tx1"/>
                </a:solidFill>
              </a:rPr>
              <a:t> : </a:t>
            </a:r>
            <a:r>
              <a:rPr lang="en-US" dirty="0" smtClean="0">
                <a:hlinkClick r:id="rId3"/>
              </a:rPr>
              <a:t>http://www.sccc.premiumdw.com/web202/the-user-experience/</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olidFill>
                  <a:schemeClr val="tx1"/>
                </a:solidFill>
              </a:rPr>
              <a:t>Skeleton</a:t>
            </a:r>
            <a:r>
              <a:rPr lang="fr-FR" dirty="0" smtClean="0">
                <a:solidFill>
                  <a:schemeClr val="tx1"/>
                </a:solidFill>
              </a:rPr>
              <a:t> </a:t>
            </a:r>
            <a:r>
              <a:rPr lang="fr-FR" dirty="0" err="1" smtClean="0">
                <a:solidFill>
                  <a:schemeClr val="tx1"/>
                </a:solidFill>
              </a:rPr>
              <a:t>is</a:t>
            </a:r>
            <a:r>
              <a:rPr lang="fr-FR" dirty="0" smtClean="0">
                <a:solidFill>
                  <a:schemeClr val="tx1"/>
                </a:solidFill>
              </a:rPr>
              <a:t> important to </a:t>
            </a:r>
            <a:r>
              <a:rPr lang="fr-FR" dirty="0" err="1" smtClean="0">
                <a:solidFill>
                  <a:schemeClr val="tx1"/>
                </a:solidFill>
              </a:rPr>
              <a:t>define</a:t>
            </a:r>
            <a:r>
              <a:rPr lang="fr-FR" dirty="0" smtClean="0">
                <a:solidFill>
                  <a:schemeClr val="tx1"/>
                </a:solidFill>
              </a:rPr>
              <a:t> </a:t>
            </a:r>
            <a:r>
              <a:rPr lang="fr-FR" dirty="0" err="1" smtClean="0">
                <a:solidFill>
                  <a:schemeClr val="tx1"/>
                </a:solidFill>
              </a:rPr>
              <a:t>where</a:t>
            </a:r>
            <a:r>
              <a:rPr lang="fr-FR" baseline="0" dirty="0" smtClean="0">
                <a:solidFill>
                  <a:schemeClr val="tx1"/>
                </a:solidFill>
              </a:rPr>
              <a:t> </a:t>
            </a:r>
            <a:r>
              <a:rPr lang="fr-FR" baseline="0" dirty="0" err="1" smtClean="0">
                <a:solidFill>
                  <a:schemeClr val="tx1"/>
                </a:solidFill>
              </a:rPr>
              <a:t>goes</a:t>
            </a:r>
            <a:r>
              <a:rPr lang="fr-FR" baseline="0" dirty="0" smtClean="0">
                <a:solidFill>
                  <a:schemeClr val="tx1"/>
                </a:solidFill>
              </a:rPr>
              <a:t> </a:t>
            </a:r>
            <a:r>
              <a:rPr lang="fr-FR" baseline="0" dirty="0" err="1" smtClean="0">
                <a:solidFill>
                  <a:schemeClr val="tx1"/>
                </a:solidFill>
              </a:rPr>
              <a:t>what</a:t>
            </a:r>
            <a:r>
              <a:rPr lang="fr-FR" baseline="0" dirty="0" smtClean="0">
                <a:solidFill>
                  <a:schemeClr val="tx1"/>
                </a:solidFill>
              </a:rPr>
              <a:t>, in </a:t>
            </a:r>
            <a:r>
              <a:rPr lang="fr-FR" baseline="0" dirty="0" err="1" smtClean="0">
                <a:solidFill>
                  <a:schemeClr val="tx1"/>
                </a:solidFill>
              </a:rPr>
              <a:t>which</a:t>
            </a:r>
            <a:r>
              <a:rPr lang="fr-FR" baseline="0" dirty="0" smtClean="0">
                <a:solidFill>
                  <a:schemeClr val="tx1"/>
                </a:solidFill>
              </a:rPr>
              <a:t> size etc.</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baseline="0" dirty="0" smtClean="0">
                <a:solidFill>
                  <a:schemeClr val="tx1"/>
                </a:solidFill>
              </a:rPr>
              <a:t>There are no standard proportions to have, but </a:t>
            </a:r>
            <a:r>
              <a:rPr lang="fr-FR" baseline="0" dirty="0" err="1" smtClean="0">
                <a:solidFill>
                  <a:schemeClr val="tx1"/>
                </a:solidFill>
              </a:rPr>
              <a:t>think</a:t>
            </a:r>
            <a:r>
              <a:rPr lang="fr-FR" baseline="0" dirty="0" smtClean="0">
                <a:solidFill>
                  <a:schemeClr val="tx1"/>
                </a:solidFill>
              </a:rPr>
              <a:t> about </a:t>
            </a:r>
            <a:r>
              <a:rPr lang="fr-FR" baseline="0" dirty="0" err="1" smtClean="0">
                <a:solidFill>
                  <a:schemeClr val="tx1"/>
                </a:solidFill>
              </a:rPr>
              <a:t>where</a:t>
            </a:r>
            <a:r>
              <a:rPr lang="fr-FR" baseline="0" dirty="0" smtClean="0">
                <a:solidFill>
                  <a:schemeClr val="tx1"/>
                </a:solidFill>
              </a:rPr>
              <a:t> the user </a:t>
            </a:r>
            <a:r>
              <a:rPr lang="fr-FR" baseline="0" dirty="0" err="1" smtClean="0">
                <a:solidFill>
                  <a:schemeClr val="tx1"/>
                </a:solidFill>
              </a:rPr>
              <a:t>is</a:t>
            </a:r>
            <a:r>
              <a:rPr lang="fr-FR" baseline="0" dirty="0" smtClean="0">
                <a:solidFill>
                  <a:schemeClr val="tx1"/>
                </a:solidFill>
              </a:rPr>
              <a:t> </a:t>
            </a:r>
            <a:r>
              <a:rPr lang="fr-FR" baseline="0" dirty="0" err="1" smtClean="0">
                <a:solidFill>
                  <a:schemeClr val="tx1"/>
                </a:solidFill>
              </a:rPr>
              <a:t>going</a:t>
            </a:r>
            <a:r>
              <a:rPr lang="fr-FR" baseline="0" dirty="0" smtClean="0">
                <a:solidFill>
                  <a:schemeClr val="tx1"/>
                </a:solidFill>
              </a:rPr>
              <a:t> to look. More </a:t>
            </a:r>
            <a:r>
              <a:rPr lang="fr-FR" baseline="0" dirty="0" err="1" smtClean="0">
                <a:solidFill>
                  <a:schemeClr val="tx1"/>
                </a:solidFill>
              </a:rPr>
              <a:t>than</a:t>
            </a:r>
            <a:r>
              <a:rPr lang="fr-FR" baseline="0" dirty="0" smtClean="0">
                <a:solidFill>
                  <a:schemeClr val="tx1"/>
                </a:solidFill>
              </a:rPr>
              <a:t> </a:t>
            </a:r>
            <a:r>
              <a:rPr lang="fr-FR" baseline="0" dirty="0" err="1" smtClean="0">
                <a:solidFill>
                  <a:schemeClr val="tx1"/>
                </a:solidFill>
              </a:rPr>
              <a:t>that</a:t>
            </a:r>
            <a:r>
              <a:rPr lang="fr-FR" baseline="0" dirty="0" smtClean="0">
                <a:solidFill>
                  <a:schemeClr val="tx1"/>
                </a:solidFill>
              </a:rPr>
              <a:t>, </a:t>
            </a:r>
            <a:r>
              <a:rPr lang="fr-FR" baseline="0" dirty="0" err="1" smtClean="0">
                <a:solidFill>
                  <a:schemeClr val="tx1"/>
                </a:solidFill>
              </a:rPr>
              <a:t>where</a:t>
            </a:r>
            <a:r>
              <a:rPr lang="fr-FR" baseline="0" dirty="0" smtClean="0">
                <a:solidFill>
                  <a:schemeClr val="tx1"/>
                </a:solidFill>
              </a:rPr>
              <a:t> </a:t>
            </a:r>
            <a:r>
              <a:rPr lang="fr-FR" baseline="0" dirty="0" err="1" smtClean="0">
                <a:solidFill>
                  <a:schemeClr val="tx1"/>
                </a:solidFill>
              </a:rPr>
              <a:t>you</a:t>
            </a:r>
            <a:r>
              <a:rPr lang="fr-FR" baseline="0" dirty="0" smtClean="0">
                <a:solidFill>
                  <a:schemeClr val="tx1"/>
                </a:solidFill>
              </a:rPr>
              <a:t> </a:t>
            </a:r>
            <a:r>
              <a:rPr lang="fr-FR" baseline="0" dirty="0" err="1" smtClean="0">
                <a:solidFill>
                  <a:schemeClr val="tx1"/>
                </a:solidFill>
              </a:rPr>
              <a:t>want</a:t>
            </a:r>
            <a:r>
              <a:rPr lang="fr-FR" baseline="0" dirty="0" smtClean="0">
                <a:solidFill>
                  <a:schemeClr val="tx1"/>
                </a:solidFill>
              </a:rPr>
              <a:t> the user to look, </a:t>
            </a:r>
            <a:r>
              <a:rPr lang="fr-FR" baseline="0" dirty="0" err="1" smtClean="0">
                <a:solidFill>
                  <a:schemeClr val="tx1"/>
                </a:solidFill>
              </a:rPr>
              <a:t>without</a:t>
            </a:r>
            <a:r>
              <a:rPr lang="fr-FR" baseline="0" dirty="0" smtClean="0">
                <a:solidFill>
                  <a:schemeClr val="tx1"/>
                </a:solidFill>
              </a:rPr>
              <a:t> forcing </a:t>
            </a:r>
            <a:r>
              <a:rPr lang="fr-FR" baseline="0" dirty="0" err="1" smtClean="0">
                <a:solidFill>
                  <a:schemeClr val="tx1"/>
                </a:solidFill>
              </a:rPr>
              <a:t>him</a:t>
            </a:r>
            <a:r>
              <a:rPr lang="fr-FR" baseline="0" dirty="0" smtClean="0">
                <a:solidFill>
                  <a:schemeClr val="tx1"/>
                </a:solidFill>
              </a:rPr>
              <a:t>.</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Image source</a:t>
            </a:r>
            <a:r>
              <a:rPr lang="fr-FR" baseline="0" dirty="0" smtClean="0">
                <a:solidFill>
                  <a:schemeClr val="tx1"/>
                </a:solidFill>
              </a:rPr>
              <a:t> : </a:t>
            </a:r>
            <a:r>
              <a:rPr lang="en-US" dirty="0" smtClean="0">
                <a:hlinkClick r:id="rId3"/>
              </a:rPr>
              <a:t>http://www.sccc.premiumdw.com/web202/the-user-experience/</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olidFill>
                  <a:schemeClr val="tx1"/>
                </a:solidFill>
              </a:rPr>
              <a:t>Mandatory</a:t>
            </a:r>
            <a:r>
              <a:rPr lang="fr-FR" baseline="0" dirty="0" smtClean="0">
                <a:solidFill>
                  <a:schemeClr val="tx1"/>
                </a:solidFill>
              </a:rPr>
              <a:t> </a:t>
            </a:r>
            <a:r>
              <a:rPr lang="fr-FR" baseline="0" dirty="0" err="1" smtClean="0">
                <a:solidFill>
                  <a:schemeClr val="tx1"/>
                </a:solidFill>
              </a:rPr>
              <a:t>colors</a:t>
            </a:r>
            <a:r>
              <a:rPr lang="fr-FR" baseline="0" dirty="0" smtClean="0">
                <a:solidFill>
                  <a:schemeClr val="tx1"/>
                </a:solidFill>
              </a:rPr>
              <a:t> and </a:t>
            </a:r>
            <a:r>
              <a:rPr lang="fr-FR" baseline="0" dirty="0" err="1" smtClean="0">
                <a:solidFill>
                  <a:schemeClr val="tx1"/>
                </a:solidFill>
              </a:rPr>
              <a:t>shapes</a:t>
            </a:r>
            <a:r>
              <a:rPr lang="fr-FR" baseline="0" dirty="0" smtClean="0">
                <a:solidFill>
                  <a:schemeClr val="tx1"/>
                </a:solidFill>
              </a:rPr>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baseline="0" dirty="0" smtClean="0">
                <a:solidFill>
                  <a:schemeClr val="tx1"/>
                </a:solidFill>
              </a:rPr>
              <a:t>Facebook (for </a:t>
            </a:r>
            <a:r>
              <a:rPr lang="fr-FR" baseline="0" dirty="0" err="1" smtClean="0">
                <a:solidFill>
                  <a:schemeClr val="tx1"/>
                </a:solidFill>
              </a:rPr>
              <a:t>example</a:t>
            </a:r>
            <a:r>
              <a:rPr lang="fr-FR" baseline="0" dirty="0" smtClean="0">
                <a:solidFill>
                  <a:schemeClr val="tx1"/>
                </a:solidFill>
              </a:rPr>
              <a:t>) must </a:t>
            </a:r>
            <a:r>
              <a:rPr lang="fr-FR" baseline="0" dirty="0" err="1" smtClean="0">
                <a:solidFill>
                  <a:schemeClr val="tx1"/>
                </a:solidFill>
              </a:rPr>
              <a:t>stay</a:t>
            </a:r>
            <a:r>
              <a:rPr lang="fr-FR" baseline="0" dirty="0" smtClean="0">
                <a:solidFill>
                  <a:schemeClr val="tx1"/>
                </a:solidFill>
              </a:rPr>
              <a:t> </a:t>
            </a:r>
            <a:r>
              <a:rPr lang="fr-FR" baseline="0" dirty="0" err="1" smtClean="0">
                <a:solidFill>
                  <a:schemeClr val="tx1"/>
                </a:solidFill>
              </a:rPr>
              <a:t>blue</a:t>
            </a:r>
            <a:r>
              <a:rPr lang="fr-FR" baseline="0" dirty="0" smtClean="0">
                <a:solidFill>
                  <a:schemeClr val="tx1"/>
                </a:solidFill>
              </a:rPr>
              <a:t>, </a:t>
            </a:r>
            <a:r>
              <a:rPr lang="fr-FR" baseline="0" dirty="0" err="1" smtClean="0">
                <a:solidFill>
                  <a:schemeClr val="tx1"/>
                </a:solidFill>
              </a:rPr>
              <a:t>with</a:t>
            </a:r>
            <a:r>
              <a:rPr lang="fr-FR" baseline="0" dirty="0" smtClean="0">
                <a:solidFill>
                  <a:schemeClr val="tx1"/>
                </a:solidFill>
              </a:rPr>
              <a:t> </a:t>
            </a:r>
            <a:r>
              <a:rPr lang="fr-FR" baseline="0" dirty="0" err="1" smtClean="0">
                <a:solidFill>
                  <a:schemeClr val="tx1"/>
                </a:solidFill>
              </a:rPr>
              <a:t>their</a:t>
            </a:r>
            <a:r>
              <a:rPr lang="fr-FR" baseline="0" dirty="0" smtClean="0">
                <a:solidFill>
                  <a:schemeClr val="tx1"/>
                </a:solidFill>
              </a:rPr>
              <a:t> </a:t>
            </a:r>
            <a:r>
              <a:rPr lang="fr-FR" baseline="0" dirty="0" err="1" smtClean="0">
                <a:solidFill>
                  <a:schemeClr val="tx1"/>
                </a:solidFill>
              </a:rPr>
              <a:t>specific</a:t>
            </a:r>
            <a:r>
              <a:rPr lang="fr-FR" baseline="0" dirty="0" smtClean="0">
                <a:solidFill>
                  <a:schemeClr val="tx1"/>
                </a:solidFill>
              </a:rPr>
              <a:t> « f ». </a:t>
            </a:r>
            <a:r>
              <a:rPr lang="fr-FR" baseline="0" dirty="0" err="1" smtClean="0">
                <a:solidFill>
                  <a:schemeClr val="tx1"/>
                </a:solidFill>
              </a:rPr>
              <a:t>Each</a:t>
            </a:r>
            <a:r>
              <a:rPr lang="fr-FR" baseline="0" dirty="0" smtClean="0">
                <a:solidFill>
                  <a:schemeClr val="tx1"/>
                </a:solidFill>
              </a:rPr>
              <a:t> </a:t>
            </a:r>
            <a:r>
              <a:rPr lang="fr-FR" baseline="0" dirty="0" err="1" smtClean="0">
                <a:solidFill>
                  <a:schemeClr val="tx1"/>
                </a:solidFill>
              </a:rPr>
              <a:t>functionnality</a:t>
            </a:r>
            <a:r>
              <a:rPr lang="fr-FR" baseline="0" dirty="0" smtClean="0">
                <a:solidFill>
                  <a:schemeClr val="tx1"/>
                </a:solidFill>
              </a:rPr>
              <a:t> must use the design </a:t>
            </a:r>
            <a:r>
              <a:rPr lang="fr-FR" baseline="0" dirty="0" err="1" smtClean="0">
                <a:solidFill>
                  <a:schemeClr val="tx1"/>
                </a:solidFill>
              </a:rPr>
              <a:t>scheme</a:t>
            </a:r>
            <a:r>
              <a:rPr lang="fr-FR" baseline="0" dirty="0" smtClean="0">
                <a:solidFill>
                  <a:schemeClr val="tx1"/>
                </a:solidFill>
              </a:rPr>
              <a:t> of the </a:t>
            </a:r>
            <a:r>
              <a:rPr lang="fr-FR" baseline="0" dirty="0" err="1" smtClean="0">
                <a:solidFill>
                  <a:schemeClr val="tx1"/>
                </a:solidFill>
              </a:rPr>
              <a:t>entire</a:t>
            </a:r>
            <a:r>
              <a:rPr lang="fr-FR" baseline="0" dirty="0" smtClean="0">
                <a:solidFill>
                  <a:schemeClr val="tx1"/>
                </a:solidFill>
              </a:rPr>
              <a:t> application in </a:t>
            </a:r>
            <a:r>
              <a:rPr lang="fr-FR" baseline="0" dirty="0" err="1" smtClean="0">
                <a:solidFill>
                  <a:schemeClr val="tx1"/>
                </a:solidFill>
              </a:rPr>
              <a:t>order</a:t>
            </a:r>
            <a:r>
              <a:rPr lang="fr-FR" baseline="0" dirty="0" smtClean="0">
                <a:solidFill>
                  <a:schemeClr val="tx1"/>
                </a:solidFill>
              </a:rPr>
              <a:t> to </a:t>
            </a:r>
            <a:r>
              <a:rPr lang="fr-FR" baseline="0" dirty="0" err="1" smtClean="0">
                <a:solidFill>
                  <a:schemeClr val="tx1"/>
                </a:solidFill>
              </a:rPr>
              <a:t>be</a:t>
            </a:r>
            <a:r>
              <a:rPr lang="fr-FR" baseline="0" dirty="0" smtClean="0">
                <a:solidFill>
                  <a:schemeClr val="tx1"/>
                </a:solidFill>
              </a:rPr>
              <a:t> </a:t>
            </a:r>
            <a:r>
              <a:rPr lang="fr-FR" baseline="0" dirty="0" err="1" smtClean="0">
                <a:solidFill>
                  <a:schemeClr val="tx1"/>
                </a:solidFill>
              </a:rPr>
              <a:t>coherent</a:t>
            </a:r>
            <a:r>
              <a:rPr lang="fr-FR" baseline="0" dirty="0" smtClean="0">
                <a:solidFill>
                  <a:schemeClr val="tx1"/>
                </a:solidFill>
              </a:rPr>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baseline="0" dirty="0" smtClean="0">
                <a:solidFill>
                  <a:schemeClr val="tx1"/>
                </a:solidFill>
              </a:rPr>
              <a:t>This obligation </a:t>
            </a:r>
            <a:r>
              <a:rPr lang="fr-FR" baseline="0" dirty="0" err="1" smtClean="0">
                <a:solidFill>
                  <a:schemeClr val="tx1"/>
                </a:solidFill>
              </a:rPr>
              <a:t>doesn’t</a:t>
            </a:r>
            <a:r>
              <a:rPr lang="fr-FR" baseline="0" dirty="0" smtClean="0">
                <a:solidFill>
                  <a:schemeClr val="tx1"/>
                </a:solidFill>
              </a:rPr>
              <a:t> </a:t>
            </a:r>
            <a:r>
              <a:rPr lang="fr-FR" baseline="0" dirty="0" err="1" smtClean="0">
                <a:solidFill>
                  <a:schemeClr val="tx1"/>
                </a:solidFill>
              </a:rPr>
              <a:t>mean</a:t>
            </a:r>
            <a:r>
              <a:rPr lang="fr-FR" baseline="0" dirty="0" smtClean="0">
                <a:solidFill>
                  <a:schemeClr val="tx1"/>
                </a:solidFill>
              </a:rPr>
              <a:t> to ignore the user </a:t>
            </a:r>
            <a:r>
              <a:rPr lang="fr-FR" baseline="0" dirty="0" err="1" smtClean="0">
                <a:solidFill>
                  <a:schemeClr val="tx1"/>
                </a:solidFill>
              </a:rPr>
              <a:t>behavior</a:t>
            </a:r>
            <a:r>
              <a:rPr lang="fr-FR" baseline="0" dirty="0" smtClean="0">
                <a:solidFill>
                  <a:schemeClr val="tx1"/>
                </a:solidFill>
              </a:rPr>
              <a:t>.</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Average</a:t>
            </a:r>
            <a:r>
              <a:rPr lang="fr-FR" dirty="0" smtClean="0"/>
              <a:t> size</a:t>
            </a:r>
            <a:r>
              <a:rPr lang="fr-FR" baseline="0" dirty="0" smtClean="0"/>
              <a:t> of the football club : Bordeaux, Lille,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02937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http://www.homestead.com/blog/06/2013/ux-101-what-user-experience-infographic#.UriajvRDs1K</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Average</a:t>
            </a:r>
            <a:r>
              <a:rPr lang="fr-FR" dirty="0" smtClean="0"/>
              <a:t> size</a:t>
            </a:r>
            <a:r>
              <a:rPr lang="fr-FR" baseline="0" dirty="0" smtClean="0"/>
              <a:t> of the football club : Bordeaux, Lille, …</a:t>
            </a:r>
          </a:p>
          <a:p>
            <a:r>
              <a:rPr lang="fr-FR" baseline="0" dirty="0" err="1" smtClean="0"/>
              <a:t>Give</a:t>
            </a:r>
            <a:r>
              <a:rPr lang="fr-FR" baseline="0" dirty="0" smtClean="0"/>
              <a:t> </a:t>
            </a:r>
            <a:r>
              <a:rPr lang="fr-FR" baseline="0" dirty="0" err="1" smtClean="0"/>
              <a:t>papers</a:t>
            </a:r>
            <a:r>
              <a:rPr lang="fr-FR" baseline="0" dirty="0" smtClean="0"/>
              <a:t> back to the </a:t>
            </a:r>
            <a:r>
              <a:rPr lang="fr-FR" baseline="0" dirty="0" err="1" smtClean="0"/>
              <a:t>teacher</a:t>
            </a:r>
            <a:r>
              <a:rPr lang="fr-FR" baseline="0" dirty="0" smtClean="0"/>
              <a:t> in charge, </a:t>
            </a:r>
            <a:r>
              <a:rPr lang="fr-FR" baseline="0" dirty="0" err="1" smtClean="0"/>
              <a:t>he’ll</a:t>
            </a:r>
            <a:r>
              <a:rPr lang="fr-FR" baseline="0" dirty="0" smtClean="0"/>
              <a:t> do a </a:t>
            </a:r>
            <a:r>
              <a:rPr lang="fr-FR" baseline="0" dirty="0" err="1" smtClean="0"/>
              <a:t>general</a:t>
            </a:r>
            <a:r>
              <a:rPr lang="fr-FR" baseline="0" dirty="0" smtClean="0"/>
              <a:t> </a:t>
            </a:r>
            <a:r>
              <a:rPr lang="fr-FR" baseline="0" dirty="0" err="1" smtClean="0"/>
              <a:t>analysis</a:t>
            </a:r>
            <a:r>
              <a:rPr lang="fr-FR" baseline="0" dirty="0" smtClean="0"/>
              <a:t> about </a:t>
            </a:r>
            <a:r>
              <a:rPr lang="fr-FR" baseline="0" dirty="0" err="1" smtClean="0"/>
              <a:t>your</a:t>
            </a:r>
            <a:r>
              <a:rPr lang="fr-FR" baseline="0" dirty="0" smtClean="0"/>
              <a:t> </a:t>
            </a:r>
            <a:r>
              <a:rPr lang="fr-FR" baseline="0" dirty="0" err="1" smtClean="0"/>
              <a:t>work</a:t>
            </a:r>
            <a:r>
              <a:rPr lang="fr-FR" baseline="0" dirty="0" smtClean="0"/>
              <a: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0293708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i="0" dirty="0" smtClean="0"/>
              <a:t>This part has</a:t>
            </a:r>
            <a:r>
              <a:rPr lang="fr-FR" i="0" baseline="0" dirty="0" smtClean="0"/>
              <a:t> to </a:t>
            </a:r>
            <a:r>
              <a:rPr lang="fr-FR" i="0" baseline="0" dirty="0" err="1" smtClean="0"/>
              <a:t>be</a:t>
            </a:r>
            <a:r>
              <a:rPr lang="fr-FR" i="0" baseline="0" dirty="0" smtClean="0"/>
              <a:t> </a:t>
            </a:r>
            <a:r>
              <a:rPr lang="fr-FR" i="0" baseline="0" dirty="0" err="1" smtClean="0"/>
              <a:t>considered</a:t>
            </a:r>
            <a:r>
              <a:rPr lang="fr-FR" i="0" baseline="0" dirty="0" smtClean="0"/>
              <a:t> as a correction and a </a:t>
            </a:r>
            <a:r>
              <a:rPr lang="fr-FR" i="0" baseline="0" dirty="0" err="1" smtClean="0"/>
              <a:t>summary</a:t>
            </a:r>
            <a:r>
              <a:rPr lang="fr-FR" i="0" baseline="0" dirty="0" smtClean="0"/>
              <a:t> of </a:t>
            </a:r>
            <a:r>
              <a:rPr lang="fr-FR" i="0" baseline="0" dirty="0" err="1" smtClean="0"/>
              <a:t>previous</a:t>
            </a:r>
            <a:r>
              <a:rPr lang="fr-FR" i="0" baseline="0" dirty="0" smtClean="0"/>
              <a:t> slides</a:t>
            </a:r>
            <a:endParaRPr lang="fr-FR" i="0" dirty="0" smtClean="0"/>
          </a:p>
          <a:p>
            <a:endParaRPr lang="fr-FR" i="1" dirty="0" smtClean="0"/>
          </a:p>
          <a:p>
            <a:r>
              <a:rPr lang="fr-FR" i="1" dirty="0" smtClean="0"/>
              <a:t>« </a:t>
            </a:r>
            <a:r>
              <a:rPr lang="en-US" sz="1200" b="0" i="1" kern="1200" dirty="0" smtClean="0">
                <a:solidFill>
                  <a:schemeClr val="tx1"/>
                </a:solidFill>
                <a:effectLst/>
                <a:latin typeface="Arial" charset="0"/>
                <a:ea typeface="ＭＳ Ｐゴシック" charset="-128"/>
                <a:cs typeface="ＭＳ Ｐゴシック" charset="-128"/>
              </a:rPr>
              <a:t>The items that are sheltered by the umbrella have two purposeful omissions – user experience design and interface design.</a:t>
            </a:r>
          </a:p>
          <a:p>
            <a:r>
              <a:rPr lang="en-US" sz="1200" b="0" i="1" kern="1200" dirty="0" smtClean="0">
                <a:solidFill>
                  <a:schemeClr val="tx1"/>
                </a:solidFill>
                <a:effectLst/>
                <a:latin typeface="Arial" charset="0"/>
                <a:ea typeface="ＭＳ Ｐゴシック" charset="-128"/>
                <a:cs typeface="ＭＳ Ｐゴシック" charset="-128"/>
              </a:rPr>
              <a:t>User experience design is omitted because it is the loose term that encompasses all of the various disciplines. You’re never really doing any “user experience design” that isn’t just a combination of one or more of the things under the umbrella.</a:t>
            </a:r>
          </a:p>
          <a:p>
            <a:r>
              <a:rPr lang="en-US" sz="1200" b="0" i="1" kern="1200" dirty="0" smtClean="0">
                <a:solidFill>
                  <a:schemeClr val="tx1"/>
                </a:solidFill>
                <a:effectLst/>
                <a:latin typeface="Arial" charset="0"/>
                <a:ea typeface="ＭＳ Ｐゴシック" charset="-128"/>
                <a:cs typeface="ＭＳ Ｐゴシック" charset="-128"/>
              </a:rPr>
              <a:t>User interface design is omitted because it is the crossover between visual design (look and feel) and the interaction design (how the look and feel work). Combine those two and you have an interface. The interface is the result of the “solution design” that came before it.</a:t>
            </a:r>
          </a:p>
          <a:p>
            <a:r>
              <a:rPr lang="en-US" sz="1200" b="0" i="1" kern="1200" dirty="0" smtClean="0">
                <a:solidFill>
                  <a:schemeClr val="tx1"/>
                </a:solidFill>
                <a:effectLst/>
                <a:latin typeface="Arial" charset="0"/>
                <a:ea typeface="ＭＳ Ｐゴシック" charset="-128"/>
                <a:cs typeface="ＭＳ Ｐゴシック" charset="-128"/>
              </a:rPr>
              <a:t>A skillful interface designer understands the importance of </a:t>
            </a:r>
            <a:r>
              <a:rPr lang="en-US" sz="1200" b="1" i="1" kern="1200" dirty="0" smtClean="0">
                <a:solidFill>
                  <a:schemeClr val="tx1"/>
                </a:solidFill>
                <a:effectLst/>
                <a:latin typeface="Arial" charset="0"/>
                <a:ea typeface="ＭＳ Ｐゴシック" charset="-128"/>
                <a:cs typeface="ＭＳ Ｐゴシック" charset="-128"/>
              </a:rPr>
              <a:t>providing the user with a solution to a defined problem</a:t>
            </a:r>
            <a:r>
              <a:rPr lang="en-US" sz="1200" b="0" i="1" kern="1200" dirty="0" smtClean="0">
                <a:solidFill>
                  <a:schemeClr val="tx1"/>
                </a:solidFill>
                <a:effectLst/>
                <a:latin typeface="Arial" charset="0"/>
                <a:ea typeface="ＭＳ Ｐゴシック" charset="-128"/>
                <a:cs typeface="ＭＳ Ｐゴシック" charset="-128"/>
              </a:rPr>
              <a:t>.</a:t>
            </a:r>
            <a:r>
              <a:rPr lang="fr-FR" i="1" dirty="0" smtClean="0"/>
              <a:t> »</a:t>
            </a:r>
          </a:p>
          <a:p>
            <a:endParaRPr lang="fr-FR" i="1" dirty="0" smtClean="0"/>
          </a:p>
          <a:p>
            <a:r>
              <a:rPr lang="fr-FR" i="0" dirty="0" smtClean="0"/>
              <a:t>Source : </a:t>
            </a:r>
            <a:r>
              <a:rPr lang="en-US" dirty="0" smtClean="0">
                <a:hlinkClick r:id="rId3"/>
              </a:rPr>
              <a:t>http://www.helloerik.com/ux-is-not-ui</a:t>
            </a:r>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55</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i="0" dirty="0" err="1" smtClean="0"/>
              <a:t>You’ll</a:t>
            </a:r>
            <a:r>
              <a:rPr lang="fr-FR" i="0" dirty="0" smtClean="0"/>
              <a:t> </a:t>
            </a:r>
            <a:r>
              <a:rPr lang="fr-FR" i="0" dirty="0" err="1" smtClean="0"/>
              <a:t>see</a:t>
            </a:r>
            <a:r>
              <a:rPr lang="fr-FR" i="0" dirty="0" smtClean="0"/>
              <a:t> SEO </a:t>
            </a:r>
            <a:r>
              <a:rPr lang="fr-FR" i="0" dirty="0" err="1" smtClean="0"/>
              <a:t>later</a:t>
            </a:r>
            <a:r>
              <a:rPr lang="fr-FR" i="0" dirty="0" smtClean="0"/>
              <a:t> in the </a:t>
            </a:r>
            <a:r>
              <a:rPr lang="fr-FR" i="0" dirty="0" err="1" smtClean="0"/>
              <a:t>year</a:t>
            </a:r>
            <a:r>
              <a:rPr lang="fr-FR" i="0" dirty="0" smtClean="0"/>
              <a:t>,</a:t>
            </a:r>
            <a:r>
              <a:rPr lang="fr-FR" i="0" baseline="0" dirty="0" smtClean="0"/>
              <a:t> in the Web </a:t>
            </a:r>
            <a:r>
              <a:rPr lang="fr-FR" i="0" baseline="0" dirty="0" err="1" smtClean="0"/>
              <a:t>Strategy</a:t>
            </a:r>
            <a:r>
              <a:rPr lang="fr-FR" i="0" baseline="0" dirty="0" smtClean="0"/>
              <a:t> course.</a:t>
            </a:r>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Open </a:t>
            </a:r>
            <a:r>
              <a:rPr lang="fr-FR" dirty="0" err="1" smtClean="0">
                <a:solidFill>
                  <a:schemeClr val="tx1"/>
                </a:solidFill>
              </a:rPr>
              <a:t>this</a:t>
            </a:r>
            <a:r>
              <a:rPr lang="fr-FR" dirty="0" smtClean="0">
                <a:solidFill>
                  <a:schemeClr val="tx1"/>
                </a:solidFill>
              </a:rPr>
              <a:t> </a:t>
            </a:r>
            <a:r>
              <a:rPr lang="fr-FR" dirty="0" err="1" smtClean="0">
                <a:solidFill>
                  <a:schemeClr val="tx1"/>
                </a:solidFill>
              </a:rPr>
              <a:t>picture</a:t>
            </a:r>
            <a:r>
              <a:rPr lang="fr-FR" dirty="0" smtClean="0">
                <a:solidFill>
                  <a:schemeClr val="tx1"/>
                </a:solidFill>
              </a:rPr>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http://www.toledo2.com/wp-content/uploads/2013/09/SideBySide.png</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(If the </a:t>
            </a:r>
            <a:r>
              <a:rPr lang="fr-FR" dirty="0" err="1" smtClean="0">
                <a:solidFill>
                  <a:schemeClr val="tx1"/>
                </a:solidFill>
              </a:rPr>
              <a:t>link</a:t>
            </a:r>
            <a:r>
              <a:rPr lang="fr-FR" baseline="0" dirty="0" smtClean="0">
                <a:solidFill>
                  <a:schemeClr val="tx1"/>
                </a:solidFill>
              </a:rPr>
              <a:t> </a:t>
            </a:r>
            <a:r>
              <a:rPr lang="fr-FR" baseline="0" dirty="0" err="1" smtClean="0">
                <a:solidFill>
                  <a:schemeClr val="tx1"/>
                </a:solidFill>
              </a:rPr>
              <a:t>does</a:t>
            </a:r>
            <a:r>
              <a:rPr lang="fr-FR" baseline="0" dirty="0" smtClean="0">
                <a:solidFill>
                  <a:schemeClr val="tx1"/>
                </a:solidFill>
              </a:rPr>
              <a:t> not </a:t>
            </a:r>
            <a:r>
              <a:rPr lang="fr-FR" baseline="0" dirty="0" err="1" smtClean="0">
                <a:solidFill>
                  <a:schemeClr val="tx1"/>
                </a:solidFill>
              </a:rPr>
              <a:t>work</a:t>
            </a:r>
            <a:r>
              <a:rPr lang="fr-FR" baseline="0" dirty="0" smtClean="0">
                <a:solidFill>
                  <a:schemeClr val="tx1"/>
                </a:solidFill>
              </a:rPr>
              <a:t>, or for more information about </a:t>
            </a:r>
            <a:r>
              <a:rPr lang="fr-FR" baseline="0" dirty="0" err="1" smtClean="0">
                <a:solidFill>
                  <a:schemeClr val="tx1"/>
                </a:solidFill>
              </a:rPr>
              <a:t>it</a:t>
            </a:r>
            <a:r>
              <a:rPr lang="fr-FR" baseline="0" dirty="0" smtClean="0">
                <a:solidFill>
                  <a:schemeClr val="tx1"/>
                </a:solidFill>
              </a:rPr>
              <a:t> : </a:t>
            </a:r>
            <a:r>
              <a:rPr lang="en-US" dirty="0" smtClean="0">
                <a:hlinkClick r:id="rId4"/>
              </a:rPr>
              <a:t>http://www.toledo2.com/2013/09/17/nokia-partners-with-toledo-design-for-ui-design-reviews/</a:t>
            </a:r>
            <a:r>
              <a:rPr lang="en-US" dirty="0" smtClean="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olidFill>
                  <a:schemeClr val="tx1"/>
                </a:solidFill>
              </a:rPr>
              <a:t>Take</a:t>
            </a:r>
            <a:r>
              <a:rPr lang="fr-FR" dirty="0" smtClean="0">
                <a:solidFill>
                  <a:schemeClr val="tx1"/>
                </a:solidFill>
              </a:rPr>
              <a:t> </a:t>
            </a:r>
            <a:r>
              <a:rPr lang="fr-FR" dirty="0" err="1" smtClean="0">
                <a:solidFill>
                  <a:schemeClr val="tx1"/>
                </a:solidFill>
              </a:rPr>
              <a:t>some</a:t>
            </a:r>
            <a:r>
              <a:rPr lang="fr-FR" dirty="0" smtClean="0">
                <a:solidFill>
                  <a:schemeClr val="tx1"/>
                </a:solidFill>
              </a:rPr>
              <a:t> of </a:t>
            </a:r>
            <a:r>
              <a:rPr lang="fr-FR" dirty="0" err="1" smtClean="0">
                <a:solidFill>
                  <a:schemeClr val="tx1"/>
                </a:solidFill>
              </a:rPr>
              <a:t>these</a:t>
            </a:r>
            <a:r>
              <a:rPr lang="fr-FR" dirty="0" smtClean="0">
                <a:solidFill>
                  <a:schemeClr val="tx1"/>
                </a:solidFill>
              </a:rPr>
              <a:t> </a:t>
            </a:r>
            <a:r>
              <a:rPr lang="fr-FR" dirty="0" err="1" smtClean="0">
                <a:solidFill>
                  <a:schemeClr val="tx1"/>
                </a:solidFill>
              </a:rPr>
              <a:t>examples</a:t>
            </a:r>
            <a:r>
              <a:rPr lang="fr-FR" dirty="0" smtClean="0">
                <a:solidFill>
                  <a:schemeClr val="tx1"/>
                </a:solidFill>
              </a:rPr>
              <a:t> </a:t>
            </a:r>
            <a:r>
              <a:rPr lang="fr-FR" dirty="0" err="1" smtClean="0">
                <a:solidFill>
                  <a:schemeClr val="tx1"/>
                </a:solidFill>
              </a:rPr>
              <a:t>depending</a:t>
            </a:r>
            <a:r>
              <a:rPr lang="fr-FR" dirty="0" smtClean="0">
                <a:solidFill>
                  <a:schemeClr val="tx1"/>
                </a:solidFill>
              </a:rPr>
              <a:t> of time </a:t>
            </a:r>
            <a:r>
              <a:rPr lang="fr-FR" dirty="0" err="1" smtClean="0">
                <a:solidFill>
                  <a:schemeClr val="tx1"/>
                </a:solidFill>
              </a:rPr>
              <a:t>left</a:t>
            </a:r>
            <a:r>
              <a:rPr lang="fr-FR" dirty="0" smtClean="0">
                <a:solidFill>
                  <a:schemeClr val="tx1"/>
                </a:solidFill>
              </a:rPr>
              <a:t>,</a:t>
            </a:r>
            <a:r>
              <a:rPr lang="fr-FR" baseline="0" dirty="0" smtClean="0">
                <a:solidFill>
                  <a:schemeClr val="tx1"/>
                </a:solidFill>
              </a:rPr>
              <a:t> and </a:t>
            </a:r>
            <a:r>
              <a:rPr lang="fr-FR" baseline="0" dirty="0" err="1" smtClean="0">
                <a:solidFill>
                  <a:schemeClr val="tx1"/>
                </a:solidFill>
              </a:rPr>
              <a:t>ask</a:t>
            </a:r>
            <a:r>
              <a:rPr lang="fr-FR" baseline="0" dirty="0" smtClean="0">
                <a:solidFill>
                  <a:schemeClr val="tx1"/>
                </a:solidFill>
              </a:rPr>
              <a:t> </a:t>
            </a:r>
            <a:r>
              <a:rPr lang="fr-FR" baseline="0" dirty="0" err="1" smtClean="0">
                <a:solidFill>
                  <a:schemeClr val="tx1"/>
                </a:solidFill>
              </a:rPr>
              <a:t>classroom</a:t>
            </a:r>
            <a:r>
              <a:rPr lang="fr-FR" baseline="0" dirty="0" smtClean="0">
                <a:solidFill>
                  <a:schemeClr val="tx1"/>
                </a:solidFill>
              </a:rPr>
              <a:t> </a:t>
            </a:r>
            <a:r>
              <a:rPr lang="fr-FR" baseline="0" dirty="0" err="1" smtClean="0">
                <a:solidFill>
                  <a:schemeClr val="tx1"/>
                </a:solidFill>
              </a:rPr>
              <a:t>differences</a:t>
            </a:r>
            <a:r>
              <a:rPr lang="fr-FR" baseline="0" dirty="0" smtClean="0">
                <a:solidFill>
                  <a:schemeClr val="tx1"/>
                </a:solidFill>
              </a:rPr>
              <a:t> </a:t>
            </a:r>
            <a:r>
              <a:rPr lang="fr-FR" baseline="0" dirty="0" err="1" smtClean="0">
                <a:solidFill>
                  <a:schemeClr val="tx1"/>
                </a:solidFill>
              </a:rPr>
              <a:t>between</a:t>
            </a:r>
            <a:r>
              <a:rPr lang="fr-FR" baseline="0" dirty="0" smtClean="0">
                <a:solidFill>
                  <a:schemeClr val="tx1"/>
                </a:solidFill>
              </a:rPr>
              <a:t> </a:t>
            </a:r>
            <a:r>
              <a:rPr lang="fr-FR" baseline="0" dirty="0" err="1" smtClean="0">
                <a:solidFill>
                  <a:schemeClr val="tx1"/>
                </a:solidFill>
              </a:rPr>
              <a:t>left</a:t>
            </a:r>
            <a:r>
              <a:rPr lang="fr-FR" baseline="0" dirty="0" smtClean="0">
                <a:solidFill>
                  <a:schemeClr val="tx1"/>
                </a:solidFill>
              </a:rPr>
              <a:t> and right, and </a:t>
            </a:r>
            <a:r>
              <a:rPr lang="fr-FR" baseline="0" dirty="0" err="1" smtClean="0">
                <a:solidFill>
                  <a:schemeClr val="tx1"/>
                </a:solidFill>
              </a:rPr>
              <a:t>why</a:t>
            </a:r>
            <a:r>
              <a:rPr lang="fr-FR" baseline="0" dirty="0" smtClean="0">
                <a:solidFill>
                  <a:schemeClr val="tx1"/>
                </a:solidFill>
              </a:rPr>
              <a:t> </a:t>
            </a:r>
            <a:r>
              <a:rPr lang="fr-FR" baseline="0" dirty="0" err="1" smtClean="0">
                <a:solidFill>
                  <a:schemeClr val="tx1"/>
                </a:solidFill>
              </a:rPr>
              <a:t>these</a:t>
            </a:r>
            <a:r>
              <a:rPr lang="fr-FR" baseline="0" dirty="0" smtClean="0">
                <a:solidFill>
                  <a:schemeClr val="tx1"/>
                </a:solidFill>
              </a:rPr>
              <a:t> changes are </a:t>
            </a:r>
            <a:r>
              <a:rPr lang="fr-FR" baseline="0" dirty="0" err="1" smtClean="0">
                <a:solidFill>
                  <a:schemeClr val="tx1"/>
                </a:solidFill>
              </a:rPr>
              <a:t>great</a:t>
            </a:r>
            <a:r>
              <a:rPr lang="fr-FR" baseline="0" dirty="0" smtClean="0">
                <a:solidFill>
                  <a:schemeClr val="tx1"/>
                </a:solidFill>
              </a:rPr>
              <a:t> for UX.</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olidFill>
                  <a:schemeClr val="tx1"/>
                </a:solidFill>
              </a:rPr>
              <a:t>Example</a:t>
            </a:r>
            <a:r>
              <a:rPr lang="fr-FR" baseline="0" dirty="0" smtClean="0">
                <a:solidFill>
                  <a:schemeClr val="tx1"/>
                </a:solidFill>
              </a:rPr>
              <a:t> of </a:t>
            </a:r>
            <a:r>
              <a:rPr lang="fr-FR" baseline="0" dirty="0" err="1" smtClean="0">
                <a:solidFill>
                  <a:schemeClr val="tx1"/>
                </a:solidFill>
              </a:rPr>
              <a:t>answer</a:t>
            </a:r>
            <a:r>
              <a:rPr lang="fr-FR" baseline="0" dirty="0" smtClean="0">
                <a:solidFill>
                  <a:schemeClr val="tx1"/>
                </a:solidFill>
              </a:rPr>
              <a:t>: Apple, Google, Coca, Sony</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http://www.homestead.com/blog/06/2013/ux-101-what-user-experience-infographic#.UriajvRDs1K</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Interviews </a:t>
            </a:r>
            <a:r>
              <a:rPr lang="fr-FR" dirty="0" err="1" smtClean="0">
                <a:solidFill>
                  <a:schemeClr val="tx1"/>
                </a:solidFill>
              </a:rPr>
              <a:t>should</a:t>
            </a:r>
            <a:r>
              <a:rPr lang="fr-FR" dirty="0" smtClean="0">
                <a:solidFill>
                  <a:schemeClr val="tx1"/>
                </a:solidFill>
              </a:rPr>
              <a:t> </a:t>
            </a:r>
            <a:r>
              <a:rPr lang="fr-FR" dirty="0" err="1" smtClean="0">
                <a:solidFill>
                  <a:schemeClr val="tx1"/>
                </a:solidFill>
              </a:rPr>
              <a:t>be</a:t>
            </a:r>
            <a:r>
              <a:rPr lang="fr-FR" dirty="0" smtClean="0">
                <a:solidFill>
                  <a:schemeClr val="tx1"/>
                </a:solidFill>
              </a:rPr>
              <a:t> short, </a:t>
            </a:r>
            <a:r>
              <a:rPr lang="fr-FR" dirty="0" err="1" smtClean="0">
                <a:solidFill>
                  <a:schemeClr val="tx1"/>
                </a:solidFill>
              </a:rPr>
              <a:t>from</a:t>
            </a:r>
            <a:r>
              <a:rPr lang="fr-FR" baseline="0" dirty="0" smtClean="0">
                <a:solidFill>
                  <a:schemeClr val="tx1"/>
                </a:solidFill>
              </a:rPr>
              <a:t> </a:t>
            </a:r>
            <a:r>
              <a:rPr lang="fr-FR" dirty="0" smtClean="0">
                <a:solidFill>
                  <a:schemeClr val="tx1"/>
                </a:solidFill>
              </a:rPr>
              <a:t>5</a:t>
            </a:r>
            <a:r>
              <a:rPr lang="fr-FR" baseline="0" dirty="0" smtClean="0">
                <a:solidFill>
                  <a:schemeClr val="tx1"/>
                </a:solidFill>
              </a:rPr>
              <a:t> to 10 min</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Interviews </a:t>
            </a:r>
            <a:r>
              <a:rPr lang="fr-FR" dirty="0" err="1" smtClean="0">
                <a:solidFill>
                  <a:schemeClr val="tx1"/>
                </a:solidFill>
              </a:rPr>
              <a:t>should</a:t>
            </a:r>
            <a:r>
              <a:rPr lang="fr-FR" dirty="0" smtClean="0">
                <a:solidFill>
                  <a:schemeClr val="tx1"/>
                </a:solidFill>
              </a:rPr>
              <a:t> </a:t>
            </a:r>
            <a:r>
              <a:rPr lang="fr-FR" dirty="0" err="1" smtClean="0">
                <a:solidFill>
                  <a:schemeClr val="tx1"/>
                </a:solidFill>
              </a:rPr>
              <a:t>be</a:t>
            </a:r>
            <a:r>
              <a:rPr lang="fr-FR" dirty="0" smtClean="0">
                <a:solidFill>
                  <a:schemeClr val="tx1"/>
                </a:solidFill>
              </a:rPr>
              <a:t> short, </a:t>
            </a:r>
            <a:r>
              <a:rPr lang="fr-FR" dirty="0" err="1" smtClean="0">
                <a:solidFill>
                  <a:schemeClr val="tx1"/>
                </a:solidFill>
              </a:rPr>
              <a:t>from</a:t>
            </a:r>
            <a:r>
              <a:rPr lang="fr-FR" baseline="0" dirty="0" smtClean="0">
                <a:solidFill>
                  <a:schemeClr val="tx1"/>
                </a:solidFill>
              </a:rPr>
              <a:t> </a:t>
            </a:r>
            <a:r>
              <a:rPr lang="fr-FR" dirty="0" smtClean="0">
                <a:solidFill>
                  <a:schemeClr val="tx1"/>
                </a:solidFill>
              </a:rPr>
              <a:t>5</a:t>
            </a:r>
            <a:r>
              <a:rPr lang="fr-FR" baseline="0" dirty="0" smtClean="0">
                <a:solidFill>
                  <a:schemeClr val="tx1"/>
                </a:solidFill>
              </a:rPr>
              <a:t> to 10 min</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t>Misconception</a:t>
            </a:r>
            <a:r>
              <a:rPr lang="fr-FR" dirty="0" smtClean="0"/>
              <a:t> </a:t>
            </a:r>
            <a:r>
              <a:rPr lang="fr-FR" dirty="0" err="1" smtClean="0"/>
              <a:t>could</a:t>
            </a:r>
            <a:r>
              <a:rPr lang="fr-FR" dirty="0" smtClean="0"/>
              <a:t> </a:t>
            </a:r>
            <a:r>
              <a:rPr lang="fr-FR" dirty="0" err="1" smtClean="0"/>
              <a:t>occur</a:t>
            </a:r>
            <a:r>
              <a:rPr lang="fr-FR" dirty="0" smtClean="0"/>
              <a:t> at an </a:t>
            </a:r>
            <a:r>
              <a:rPr lang="fr-FR" dirty="0" err="1" smtClean="0"/>
              <a:t>earlier</a:t>
            </a:r>
            <a:r>
              <a:rPr lang="fr-FR" dirty="0" smtClean="0"/>
              <a:t> stage : For </a:t>
            </a:r>
            <a:r>
              <a:rPr lang="fr-FR" dirty="0" err="1" smtClean="0"/>
              <a:t>example</a:t>
            </a:r>
            <a:r>
              <a:rPr lang="fr-FR" dirty="0" smtClean="0"/>
              <a:t>, </a:t>
            </a:r>
            <a:r>
              <a:rPr lang="fr-FR" dirty="0" err="1" smtClean="0"/>
              <a:t>b</a:t>
            </a:r>
            <a:r>
              <a:rPr lang="fr-FR" dirty="0" err="1" smtClean="0">
                <a:solidFill>
                  <a:schemeClr val="tx1"/>
                </a:solidFill>
              </a:rPr>
              <a:t>ad</a:t>
            </a:r>
            <a:r>
              <a:rPr lang="fr-FR" baseline="0" dirty="0" smtClean="0">
                <a:solidFill>
                  <a:schemeClr val="tx1"/>
                </a:solidFill>
              </a:rPr>
              <a:t> audience </a:t>
            </a:r>
            <a:r>
              <a:rPr lang="fr-FR" baseline="0" dirty="0" err="1" smtClean="0">
                <a:solidFill>
                  <a:schemeClr val="tx1"/>
                </a:solidFill>
              </a:rPr>
              <a:t>targetting</a:t>
            </a:r>
            <a:r>
              <a:rPr lang="fr-FR" baseline="0" dirty="0" smtClean="0">
                <a:solidFill>
                  <a:schemeClr val="tx1"/>
                </a:solidFill>
              </a:rPr>
              <a:t> </a:t>
            </a:r>
            <a:r>
              <a:rPr lang="fr-FR" baseline="0" dirty="0" err="1" smtClean="0">
                <a:solidFill>
                  <a:schemeClr val="tx1"/>
                </a:solidFill>
              </a:rPr>
              <a:t>might</a:t>
            </a:r>
            <a:r>
              <a:rPr lang="fr-FR" baseline="0" dirty="0" smtClean="0">
                <a:solidFill>
                  <a:schemeClr val="tx1"/>
                </a:solidFill>
              </a:rPr>
              <a:t> not </a:t>
            </a:r>
            <a:r>
              <a:rPr lang="fr-FR" baseline="0" dirty="0" err="1" smtClean="0">
                <a:solidFill>
                  <a:schemeClr val="tx1"/>
                </a:solidFill>
              </a:rPr>
              <a:t>be</a:t>
            </a:r>
            <a:r>
              <a:rPr lang="fr-FR" baseline="0" dirty="0" smtClean="0">
                <a:solidFill>
                  <a:schemeClr val="tx1"/>
                </a:solidFill>
              </a:rPr>
              <a:t> </a:t>
            </a:r>
            <a:r>
              <a:rPr lang="fr-FR" baseline="0" dirty="0" err="1" smtClean="0">
                <a:solidFill>
                  <a:schemeClr val="tx1"/>
                </a:solidFill>
              </a:rPr>
              <a:t>revealed</a:t>
            </a:r>
            <a:r>
              <a:rPr lang="fr-FR" baseline="0" dirty="0" smtClean="0">
                <a:solidFill>
                  <a:schemeClr val="tx1"/>
                </a:solidFill>
              </a:rPr>
              <a:t> by beta </a:t>
            </a:r>
            <a:r>
              <a:rPr lang="fr-FR" baseline="0" dirty="0" err="1" smtClean="0">
                <a:solidFill>
                  <a:schemeClr val="tx1"/>
                </a:solidFill>
              </a:rPr>
              <a:t>testing</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olidFill>
                  <a:schemeClr val="tx1"/>
                </a:solidFill>
              </a:rPr>
              <a:t>Depending</a:t>
            </a:r>
            <a:r>
              <a:rPr lang="fr-FR" dirty="0" smtClean="0">
                <a:solidFill>
                  <a:schemeClr val="tx1"/>
                </a:solidFill>
              </a:rPr>
              <a:t> on </a:t>
            </a:r>
            <a:r>
              <a:rPr lang="fr-FR" dirty="0" err="1" smtClean="0">
                <a:solidFill>
                  <a:schemeClr val="tx1"/>
                </a:solidFill>
              </a:rPr>
              <a:t>campuses</a:t>
            </a:r>
            <a:r>
              <a:rPr lang="fr-FR" dirty="0" smtClean="0">
                <a:solidFill>
                  <a:schemeClr val="tx1"/>
                </a:solidFill>
              </a:rPr>
              <a:t> and time </a:t>
            </a:r>
            <a:r>
              <a:rPr lang="fr-FR" dirty="0" err="1" smtClean="0">
                <a:solidFill>
                  <a:schemeClr val="tx1"/>
                </a:solidFill>
              </a:rPr>
              <a:t>left</a:t>
            </a:r>
            <a:r>
              <a:rPr lang="fr-FR" dirty="0" smtClean="0">
                <a:solidFill>
                  <a:schemeClr val="tx1"/>
                </a:solidFill>
              </a:rPr>
              <a:t>,</a:t>
            </a:r>
            <a:r>
              <a:rPr lang="fr-FR" baseline="0" dirty="0" smtClean="0">
                <a:solidFill>
                  <a:schemeClr val="tx1"/>
                </a:solidFill>
              </a:rPr>
              <a:t> </a:t>
            </a:r>
            <a:r>
              <a:rPr lang="fr-FR" baseline="0" dirty="0" err="1" smtClean="0">
                <a:solidFill>
                  <a:schemeClr val="tx1"/>
                </a:solidFill>
              </a:rPr>
              <a:t>video</a:t>
            </a:r>
            <a:r>
              <a:rPr lang="fr-FR" baseline="0" dirty="0" smtClean="0">
                <a:solidFill>
                  <a:schemeClr val="tx1"/>
                </a:solidFill>
              </a:rPr>
              <a:t> </a:t>
            </a:r>
            <a:r>
              <a:rPr lang="fr-FR" baseline="0" dirty="0" err="1" smtClean="0">
                <a:solidFill>
                  <a:schemeClr val="tx1"/>
                </a:solidFill>
              </a:rPr>
              <a:t>might</a:t>
            </a:r>
            <a:r>
              <a:rPr lang="fr-FR" baseline="0" dirty="0" smtClean="0">
                <a:solidFill>
                  <a:schemeClr val="tx1"/>
                </a:solidFill>
              </a:rPr>
              <a:t> </a:t>
            </a:r>
            <a:r>
              <a:rPr lang="fr-FR" baseline="0" dirty="0" err="1" smtClean="0">
                <a:solidFill>
                  <a:schemeClr val="tx1"/>
                </a:solidFill>
              </a:rPr>
              <a:t>be</a:t>
            </a:r>
            <a:r>
              <a:rPr lang="fr-FR" baseline="0" dirty="0" smtClean="0">
                <a:solidFill>
                  <a:schemeClr val="tx1"/>
                </a:solidFill>
              </a:rPr>
              <a:t> </a:t>
            </a:r>
            <a:r>
              <a:rPr lang="fr-FR" baseline="0" dirty="0" err="1" smtClean="0">
                <a:solidFill>
                  <a:schemeClr val="tx1"/>
                </a:solidFill>
              </a:rPr>
              <a:t>viewed</a:t>
            </a:r>
            <a:r>
              <a:rPr lang="fr-FR" baseline="0" dirty="0" smtClean="0">
                <a:solidFill>
                  <a:schemeClr val="tx1"/>
                </a:solidFill>
              </a:rPr>
              <a:t> at home or in the course.</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baseline="0" dirty="0" smtClean="0">
                <a:solidFill>
                  <a:schemeClr val="tx1"/>
                </a:solidFill>
              </a:rPr>
              <a:t>If </a:t>
            </a:r>
            <a:r>
              <a:rPr lang="fr-FR" baseline="0" dirty="0" err="1" smtClean="0">
                <a:solidFill>
                  <a:schemeClr val="tx1"/>
                </a:solidFill>
              </a:rPr>
              <a:t>viewed</a:t>
            </a:r>
            <a:r>
              <a:rPr lang="fr-FR" baseline="0" dirty="0" smtClean="0">
                <a:solidFill>
                  <a:schemeClr val="tx1"/>
                </a:solidFill>
              </a:rPr>
              <a:t> in the course, the </a:t>
            </a:r>
            <a:r>
              <a:rPr lang="fr-FR" baseline="0" dirty="0" err="1" smtClean="0">
                <a:solidFill>
                  <a:schemeClr val="tx1"/>
                </a:solidFill>
              </a:rPr>
              <a:t>most</a:t>
            </a:r>
            <a:r>
              <a:rPr lang="fr-FR" baseline="0" dirty="0" smtClean="0">
                <a:solidFill>
                  <a:schemeClr val="tx1"/>
                </a:solidFill>
              </a:rPr>
              <a:t> important part of </a:t>
            </a:r>
            <a:r>
              <a:rPr lang="fr-FR" baseline="0" dirty="0" err="1" smtClean="0">
                <a:solidFill>
                  <a:schemeClr val="tx1"/>
                </a:solidFill>
              </a:rPr>
              <a:t>this</a:t>
            </a:r>
            <a:r>
              <a:rPr lang="fr-FR" baseline="0" dirty="0" smtClean="0">
                <a:solidFill>
                  <a:schemeClr val="tx1"/>
                </a:solidFill>
              </a:rPr>
              <a:t> media </a:t>
            </a:r>
            <a:r>
              <a:rPr lang="fr-FR" baseline="0" dirty="0" err="1" smtClean="0">
                <a:solidFill>
                  <a:schemeClr val="tx1"/>
                </a:solidFill>
              </a:rPr>
              <a:t>is</a:t>
            </a:r>
            <a:r>
              <a:rPr lang="fr-FR" baseline="0" dirty="0" smtClean="0">
                <a:solidFill>
                  <a:schemeClr val="tx1"/>
                </a:solidFill>
              </a:rPr>
              <a:t> to figure out how the test </a:t>
            </a:r>
            <a:r>
              <a:rPr lang="fr-FR" baseline="0" dirty="0" err="1" smtClean="0">
                <a:solidFill>
                  <a:schemeClr val="tx1"/>
                </a:solidFill>
              </a:rPr>
              <a:t>is</a:t>
            </a:r>
            <a:r>
              <a:rPr lang="fr-FR" baseline="0" dirty="0" smtClean="0">
                <a:solidFill>
                  <a:schemeClr val="tx1"/>
                </a:solidFill>
              </a:rPr>
              <a:t> </a:t>
            </a:r>
            <a:r>
              <a:rPr lang="fr-FR" baseline="0" dirty="0" err="1" smtClean="0">
                <a:solidFill>
                  <a:schemeClr val="tx1"/>
                </a:solidFill>
              </a:rPr>
              <a:t>driven</a:t>
            </a:r>
            <a:r>
              <a:rPr lang="fr-FR" baseline="0" dirty="0" smtClean="0">
                <a:solidFill>
                  <a:schemeClr val="tx1"/>
                </a:solidFill>
              </a:rPr>
              <a:t>, not to </a:t>
            </a:r>
            <a:r>
              <a:rPr lang="fr-FR" baseline="0" dirty="0" err="1" smtClean="0">
                <a:solidFill>
                  <a:schemeClr val="tx1"/>
                </a:solidFill>
              </a:rPr>
              <a:t>watch</a:t>
            </a:r>
            <a:r>
              <a:rPr lang="fr-FR" baseline="0" dirty="0" smtClean="0">
                <a:solidFill>
                  <a:schemeClr val="tx1"/>
                </a:solidFill>
              </a:rPr>
              <a:t> </a:t>
            </a:r>
            <a:r>
              <a:rPr lang="fr-FR" baseline="0" dirty="0" err="1" smtClean="0">
                <a:solidFill>
                  <a:schemeClr val="tx1"/>
                </a:solidFill>
              </a:rPr>
              <a:t>every</a:t>
            </a:r>
            <a:r>
              <a:rPr lang="fr-FR" baseline="0" dirty="0" smtClean="0">
                <a:solidFill>
                  <a:schemeClr val="tx1"/>
                </a:solidFill>
              </a:rPr>
              <a:t> second.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baseline="0"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FR" baseline="0" dirty="0" smtClean="0">
                <a:solidFill>
                  <a:schemeClr val="tx1"/>
                </a:solidFill>
              </a:rPr>
              <a:t>Be </a:t>
            </a:r>
            <a:r>
              <a:rPr lang="fr-FR" baseline="0" dirty="0" err="1" smtClean="0">
                <a:solidFill>
                  <a:schemeClr val="tx1"/>
                </a:solidFill>
              </a:rPr>
              <a:t>concerned</a:t>
            </a:r>
            <a:r>
              <a:rPr lang="fr-FR" baseline="0" dirty="0" smtClean="0">
                <a:solidFill>
                  <a:schemeClr val="tx1"/>
                </a:solidFill>
              </a:rPr>
              <a:t> about how tests are </a:t>
            </a:r>
            <a:r>
              <a:rPr lang="fr-FR" baseline="0" dirty="0" err="1" smtClean="0">
                <a:solidFill>
                  <a:schemeClr val="tx1"/>
                </a:solidFill>
              </a:rPr>
              <a:t>driven</a:t>
            </a:r>
            <a:r>
              <a:rPr lang="fr-FR" baseline="0" dirty="0" smtClean="0">
                <a:solidFill>
                  <a:schemeClr val="tx1"/>
                </a:solidFill>
              </a:rPr>
              <a:t>, </a:t>
            </a:r>
            <a:r>
              <a:rPr lang="fr-FR" baseline="0" dirty="0" err="1" smtClean="0">
                <a:solidFill>
                  <a:schemeClr val="tx1"/>
                </a:solidFill>
              </a:rPr>
              <a:t>which</a:t>
            </a:r>
            <a:r>
              <a:rPr lang="fr-FR" baseline="0" dirty="0" smtClean="0">
                <a:solidFill>
                  <a:schemeClr val="tx1"/>
                </a:solidFill>
              </a:rPr>
              <a:t> questions are </a:t>
            </a:r>
            <a:r>
              <a:rPr lang="fr-FR" baseline="0" dirty="0" err="1" smtClean="0">
                <a:solidFill>
                  <a:schemeClr val="tx1"/>
                </a:solidFill>
              </a:rPr>
              <a:t>asked</a:t>
            </a:r>
            <a:r>
              <a:rPr lang="fr-FR" baseline="0" dirty="0" smtClean="0">
                <a:solidFill>
                  <a:schemeClr val="tx1"/>
                </a:solidFill>
              </a:rPr>
              <a:t> and the </a:t>
            </a:r>
            <a:r>
              <a:rPr lang="fr-FR" baseline="0" dirty="0" err="1" smtClean="0">
                <a:solidFill>
                  <a:schemeClr val="tx1"/>
                </a:solidFill>
              </a:rPr>
              <a:t>woman</a:t>
            </a:r>
            <a:r>
              <a:rPr lang="fr-FR" baseline="0" dirty="0" smtClean="0">
                <a:solidFill>
                  <a:schemeClr val="tx1"/>
                </a:solidFill>
              </a:rPr>
              <a:t> </a:t>
            </a:r>
            <a:r>
              <a:rPr lang="fr-FR" baseline="0" dirty="0" err="1" smtClean="0">
                <a:solidFill>
                  <a:schemeClr val="tx1"/>
                </a:solidFill>
              </a:rPr>
              <a:t>reaction</a:t>
            </a:r>
            <a:r>
              <a:rPr lang="fr-FR" baseline="0" dirty="0" smtClean="0">
                <a:solidFill>
                  <a:schemeClr val="tx1"/>
                </a:solidFill>
              </a:rPr>
              <a:t>.</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Source:</a:t>
            </a:r>
            <a:r>
              <a:rPr lang="fr-FR" baseline="0" dirty="0" smtClean="0">
                <a:solidFill>
                  <a:schemeClr val="tx1"/>
                </a:solidFill>
              </a:rPr>
              <a:t> </a:t>
            </a:r>
            <a:r>
              <a:rPr lang="en-US" smtClean="0">
                <a:hlinkClick r:id="rId3"/>
              </a:rPr>
              <a:t>http://www.commitstrip.com/en/2014/01/13/le-test-le-plus-difficile-a-passer/</a:t>
            </a: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olidFill>
                  <a:schemeClr val="tx1"/>
                </a:solidFill>
              </a:rPr>
              <a:t>Example</a:t>
            </a:r>
            <a:r>
              <a:rPr lang="fr-FR" baseline="0" dirty="0" smtClean="0">
                <a:solidFill>
                  <a:schemeClr val="tx1"/>
                </a:solidFill>
              </a:rPr>
              <a:t> of </a:t>
            </a:r>
            <a:r>
              <a:rPr lang="fr-FR" baseline="0" dirty="0" err="1" smtClean="0">
                <a:solidFill>
                  <a:schemeClr val="tx1"/>
                </a:solidFill>
              </a:rPr>
              <a:t>answer</a:t>
            </a:r>
            <a:r>
              <a:rPr lang="fr-FR" baseline="0" dirty="0" smtClean="0">
                <a:solidFill>
                  <a:schemeClr val="tx1"/>
                </a:solidFill>
              </a:rPr>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baseline="0" dirty="0" err="1" smtClean="0">
                <a:solidFill>
                  <a:schemeClr val="tx1"/>
                </a:solidFill>
              </a:rPr>
              <a:t>Eye</a:t>
            </a:r>
            <a:r>
              <a:rPr lang="fr-FR" baseline="0" dirty="0" smtClean="0">
                <a:solidFill>
                  <a:schemeClr val="tx1"/>
                </a:solidFill>
              </a:rPr>
              <a:t> </a:t>
            </a:r>
            <a:r>
              <a:rPr lang="fr-FR" baseline="0" dirty="0" err="1" smtClean="0">
                <a:solidFill>
                  <a:schemeClr val="tx1"/>
                </a:solidFill>
              </a:rPr>
              <a:t>tracking</a:t>
            </a:r>
            <a:endParaRPr lang="fr-FR" baseline="0" dirty="0" smtClean="0">
              <a:solidFill>
                <a:schemeClr val="tx1"/>
              </a:solidFill>
            </a:endParaRPr>
          </a:p>
          <a:p>
            <a:r>
              <a:rPr lang="fr-FR" dirty="0" smtClean="0"/>
              <a:t>Softwares </a:t>
            </a:r>
            <a:r>
              <a:rPr lang="fr-FR" dirty="0" err="1" smtClean="0"/>
              <a:t>linked</a:t>
            </a:r>
            <a:r>
              <a:rPr lang="fr-FR" dirty="0" smtClean="0"/>
              <a:t> to a webcam</a:t>
            </a:r>
          </a:p>
          <a:p>
            <a:pPr lvl="1"/>
            <a:r>
              <a:rPr lang="fr-FR" dirty="0" smtClean="0"/>
              <a:t>Looks </a:t>
            </a:r>
            <a:r>
              <a:rPr lang="fr-FR" dirty="0" err="1" smtClean="0"/>
              <a:t>eyes</a:t>
            </a:r>
            <a:r>
              <a:rPr lang="fr-FR" dirty="0" smtClean="0"/>
              <a:t> </a:t>
            </a:r>
            <a:r>
              <a:rPr lang="fr-FR" dirty="0" err="1" smtClean="0"/>
              <a:t>movements</a:t>
            </a:r>
            <a:r>
              <a:rPr lang="fr-FR" dirty="0" smtClean="0"/>
              <a:t> </a:t>
            </a:r>
            <a:r>
              <a:rPr lang="fr-FR" dirty="0" err="1" smtClean="0"/>
              <a:t>while</a:t>
            </a:r>
            <a:r>
              <a:rPr lang="fr-FR" dirty="0" smtClean="0"/>
              <a:t> </a:t>
            </a:r>
            <a:r>
              <a:rPr lang="fr-FR" dirty="0" err="1" smtClean="0"/>
              <a:t>browsing</a:t>
            </a:r>
            <a:endParaRPr lang="fr-FR" dirty="0" smtClean="0"/>
          </a:p>
          <a:p>
            <a:pPr lvl="1"/>
            <a:r>
              <a:rPr lang="fr-FR" dirty="0" err="1" smtClean="0"/>
              <a:t>Gather</a:t>
            </a:r>
            <a:r>
              <a:rPr lang="fr-FR" dirty="0" smtClean="0"/>
              <a:t> data </a:t>
            </a:r>
            <a:r>
              <a:rPr lang="fr-FR" dirty="0" err="1" smtClean="0"/>
              <a:t>from</a:t>
            </a:r>
            <a:r>
              <a:rPr lang="fr-FR" dirty="0" smtClean="0"/>
              <a:t> </a:t>
            </a:r>
            <a:r>
              <a:rPr lang="fr-FR" dirty="0" err="1" smtClean="0"/>
              <a:t>several</a:t>
            </a:r>
            <a:r>
              <a:rPr lang="fr-FR" dirty="0" smtClean="0"/>
              <a:t> </a:t>
            </a:r>
            <a:r>
              <a:rPr lang="fr-FR" dirty="0" err="1" smtClean="0"/>
              <a:t>users</a:t>
            </a:r>
            <a:endParaRPr lang="fr-FR" dirty="0" smtClean="0"/>
          </a:p>
          <a:p>
            <a:pPr lvl="1"/>
            <a:r>
              <a:rPr lang="fr-FR" dirty="0" err="1" smtClean="0"/>
              <a:t>Allows</a:t>
            </a:r>
            <a:r>
              <a:rPr lang="fr-FR" dirty="0" smtClean="0"/>
              <a:t> to emphase </a:t>
            </a:r>
            <a:r>
              <a:rPr lang="fr-FR" dirty="0" err="1" smtClean="0"/>
              <a:t>needed</a:t>
            </a:r>
            <a:r>
              <a:rPr lang="fr-FR" dirty="0" smtClean="0"/>
              <a:t> </a:t>
            </a:r>
            <a:r>
              <a:rPr lang="fr-FR" dirty="0" err="1" smtClean="0"/>
              <a:t>website</a:t>
            </a:r>
            <a:r>
              <a:rPr lang="fr-FR" dirty="0" smtClean="0"/>
              <a:t> parts</a:t>
            </a:r>
          </a:p>
          <a:p>
            <a:pPr lvl="3"/>
            <a:endParaRPr lang="fr-FR" dirty="0" smtClean="0"/>
          </a:p>
          <a:p>
            <a:r>
              <a:rPr lang="fr-FR" dirty="0" err="1" smtClean="0"/>
              <a:t>Example</a:t>
            </a:r>
            <a:r>
              <a:rPr lang="fr-FR" dirty="0" smtClean="0"/>
              <a:t>: </a:t>
            </a:r>
            <a:r>
              <a:rPr lang="fr-FR" dirty="0" err="1" smtClean="0"/>
              <a:t>myGaze</a:t>
            </a:r>
            <a:r>
              <a:rPr lang="fr-FR" dirty="0" smtClean="0"/>
              <a:t> Plugin for </a:t>
            </a:r>
            <a:r>
              <a:rPr lang="fr-FR" dirty="0" err="1" smtClean="0"/>
              <a:t>Morae</a:t>
            </a:r>
            <a:r>
              <a:rPr lang="fr-FR" dirty="0" smtClean="0"/>
              <a:t> 3.3</a:t>
            </a:r>
          </a:p>
          <a:p>
            <a:pPr marL="0" indent="0" algn="l">
              <a:buNone/>
            </a:pPr>
            <a:r>
              <a:rPr lang="en-US" sz="2400" dirty="0" smtClean="0">
                <a:hlinkClick r:id="rId3"/>
              </a:rPr>
              <a:t>http://www.mygaze.com/products/morae-plugin/</a:t>
            </a:r>
            <a:endParaRPr lang="en-US" sz="2400" dirty="0" smtClean="0"/>
          </a:p>
          <a:p>
            <a:pPr marL="0" indent="0">
              <a:buNone/>
            </a:pPr>
            <a:endParaRPr lang="fr-FR" sz="2400" dirty="0" smtClean="0"/>
          </a:p>
          <a:p>
            <a:r>
              <a:rPr lang="fr-FR" dirty="0" err="1" smtClean="0"/>
              <a:t>Still</a:t>
            </a:r>
            <a:r>
              <a:rPr lang="fr-FR" dirty="0" smtClean="0"/>
              <a:t> </a:t>
            </a:r>
            <a:r>
              <a:rPr lang="fr-FR" dirty="0" err="1" smtClean="0"/>
              <a:t>pretty</a:t>
            </a:r>
            <a:r>
              <a:rPr lang="fr-FR" dirty="0" smtClean="0"/>
              <a:t> </a:t>
            </a:r>
            <a:r>
              <a:rPr lang="fr-FR" dirty="0" err="1" smtClean="0"/>
              <a:t>expensive</a:t>
            </a:r>
            <a:r>
              <a:rPr lang="fr-FR" dirty="0" smtClean="0"/>
              <a:t> and intrusive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70</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71</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For</a:t>
            </a:r>
            <a:r>
              <a:rPr lang="fr-FR" baseline="0" dirty="0" smtClean="0">
                <a:solidFill>
                  <a:schemeClr val="tx1"/>
                </a:solidFill>
              </a:rPr>
              <a:t> </a:t>
            </a:r>
            <a:r>
              <a:rPr lang="fr-FR" baseline="0" dirty="0" err="1" smtClean="0">
                <a:solidFill>
                  <a:schemeClr val="tx1"/>
                </a:solidFill>
              </a:rPr>
              <a:t>example</a:t>
            </a:r>
            <a:r>
              <a:rPr lang="fr-FR" baseline="0" dirty="0" smtClean="0">
                <a:solidFill>
                  <a:schemeClr val="tx1"/>
                </a:solidFill>
              </a:rPr>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http://www.awwwards.com/</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4"/>
              </a:rPr>
              <a:t>http://www.sketchin.ch/en/</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5"/>
              </a:rPr>
              <a:t>http://thenextweb.com</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solidFill>
                <a:schemeClr val="tx1"/>
              </a:solidFill>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Source: </a:t>
            </a:r>
            <a:r>
              <a:rPr lang="en-US" dirty="0" smtClean="0">
                <a:hlinkClick r:id="rId6"/>
              </a:rPr>
              <a:t>http://socialdriver.com/2013/06/50-best-responsive-website-design-examples-of-2013/</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t>Play</a:t>
            </a:r>
            <a:r>
              <a:rPr lang="fr-FR" baseline="0" dirty="0" smtClean="0"/>
              <a:t> </a:t>
            </a:r>
            <a:r>
              <a:rPr lang="fr-FR" baseline="0" dirty="0" err="1" smtClean="0"/>
              <a:t>with</a:t>
            </a:r>
            <a:r>
              <a:rPr lang="fr-FR" baseline="0" dirty="0" smtClean="0"/>
              <a:t> </a:t>
            </a:r>
            <a:r>
              <a:rPr lang="fr-FR" baseline="0" dirty="0" err="1" smtClean="0"/>
              <a:t>window</a:t>
            </a:r>
            <a:r>
              <a:rPr lang="fr-FR" baseline="0" dirty="0" smtClean="0"/>
              <a:t> size and </a:t>
            </a:r>
            <a:r>
              <a:rPr lang="fr-FR" baseline="0" dirty="0" err="1" smtClean="0"/>
              <a:t>explain</a:t>
            </a:r>
            <a:r>
              <a:rPr lang="fr-FR" baseline="0" dirty="0" smtClean="0"/>
              <a:t> </a:t>
            </a:r>
            <a:r>
              <a:rPr lang="fr-FR" baseline="0" dirty="0" err="1" smtClean="0"/>
              <a:t>advantages</a:t>
            </a:r>
            <a:r>
              <a:rPr lang="fr-FR" baseline="0" dirty="0" smtClean="0"/>
              <a:t>. </a:t>
            </a:r>
            <a:r>
              <a:rPr lang="fr-FR" baseline="0" dirty="0" err="1" smtClean="0"/>
              <a:t>It’s</a:t>
            </a:r>
            <a:r>
              <a:rPr lang="fr-FR" baseline="0" dirty="0" smtClean="0"/>
              <a:t> </a:t>
            </a:r>
            <a:r>
              <a:rPr lang="fr-FR" baseline="0" dirty="0" err="1" smtClean="0"/>
              <a:t>really</a:t>
            </a:r>
            <a:r>
              <a:rPr lang="fr-FR" baseline="0" dirty="0" smtClean="0"/>
              <a:t> important to talk about UI changes, how content disposition changes and </a:t>
            </a:r>
            <a:r>
              <a:rPr lang="fr-FR" baseline="0" dirty="0" err="1" smtClean="0"/>
              <a:t>why</a:t>
            </a:r>
            <a:r>
              <a:rPr lang="fr-FR" baseline="0" dirty="0" smtClean="0"/>
              <a:t>.</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Do NOT </a:t>
            </a:r>
            <a:r>
              <a:rPr lang="fr-FR" dirty="0" err="1" smtClean="0">
                <a:solidFill>
                  <a:schemeClr val="tx1"/>
                </a:solidFill>
              </a:rPr>
              <a:t>forget</a:t>
            </a:r>
            <a:r>
              <a:rPr lang="fr-FR" dirty="0" smtClean="0">
                <a:solidFill>
                  <a:schemeClr val="tx1"/>
                </a:solidFill>
              </a:rPr>
              <a:t> to</a:t>
            </a:r>
            <a:r>
              <a:rPr lang="fr-FR" baseline="0" dirty="0" smtClean="0">
                <a:solidFill>
                  <a:schemeClr val="tx1"/>
                </a:solidFill>
              </a:rPr>
              <a:t> </a:t>
            </a:r>
            <a:r>
              <a:rPr lang="fr-FR" baseline="0" dirty="0" err="1" smtClean="0">
                <a:solidFill>
                  <a:schemeClr val="tx1"/>
                </a:solidFill>
              </a:rPr>
              <a:t>define</a:t>
            </a:r>
            <a:r>
              <a:rPr lang="fr-FR" baseline="0" dirty="0" smtClean="0">
                <a:solidFill>
                  <a:schemeClr val="tx1"/>
                </a:solidFill>
              </a:rPr>
              <a:t> workflows!</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baseline="0" dirty="0" err="1" smtClean="0">
                <a:solidFill>
                  <a:schemeClr val="tx1"/>
                </a:solidFill>
              </a:rPr>
              <a:t>Here</a:t>
            </a:r>
            <a:r>
              <a:rPr lang="fr-FR" baseline="0" dirty="0" smtClean="0">
                <a:solidFill>
                  <a:schemeClr val="tx1"/>
                </a:solidFill>
              </a:rPr>
              <a:t> </a:t>
            </a:r>
            <a:r>
              <a:rPr lang="fr-FR" baseline="0" dirty="0" err="1" smtClean="0">
                <a:solidFill>
                  <a:schemeClr val="tx1"/>
                </a:solidFill>
              </a:rPr>
              <a:t>is</a:t>
            </a:r>
            <a:r>
              <a:rPr lang="fr-FR" baseline="0" dirty="0" smtClean="0">
                <a:solidFill>
                  <a:schemeClr val="tx1"/>
                </a:solidFill>
              </a:rPr>
              <a:t> a simple </a:t>
            </a:r>
            <a:r>
              <a:rPr lang="fr-FR" baseline="0" dirty="0" err="1" smtClean="0">
                <a:solidFill>
                  <a:schemeClr val="tx1"/>
                </a:solidFill>
              </a:rPr>
              <a:t>definition</a:t>
            </a:r>
            <a:r>
              <a:rPr lang="fr-FR" baseline="0" dirty="0" smtClean="0">
                <a:solidFill>
                  <a:schemeClr val="tx1"/>
                </a:solidFill>
              </a:rPr>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solidFill>
                  <a:schemeClr val="tx1"/>
                </a:solidFill>
              </a:rPr>
              <a:t>Workflows </a:t>
            </a:r>
            <a:r>
              <a:rPr lang="fr-FR" dirty="0" err="1" smtClean="0">
                <a:solidFill>
                  <a:schemeClr val="tx1"/>
                </a:solidFill>
              </a:rPr>
              <a:t>defines</a:t>
            </a:r>
            <a:r>
              <a:rPr lang="fr-FR" baseline="0" dirty="0" smtClean="0">
                <a:solidFill>
                  <a:schemeClr val="tx1"/>
                </a:solidFill>
              </a:rPr>
              <a:t> a </a:t>
            </a:r>
            <a:r>
              <a:rPr lang="fr-FR" baseline="0" dirty="0" err="1" smtClean="0">
                <a:solidFill>
                  <a:schemeClr val="tx1"/>
                </a:solidFill>
              </a:rPr>
              <a:t>list</a:t>
            </a:r>
            <a:r>
              <a:rPr lang="fr-FR" baseline="0" dirty="0" smtClean="0">
                <a:solidFill>
                  <a:schemeClr val="tx1"/>
                </a:solidFill>
              </a:rPr>
              <a:t> of </a:t>
            </a:r>
            <a:r>
              <a:rPr lang="fr-FR" baseline="0" dirty="0" err="1" smtClean="0">
                <a:solidFill>
                  <a:schemeClr val="tx1"/>
                </a:solidFill>
              </a:rPr>
              <a:t>steps</a:t>
            </a:r>
            <a:r>
              <a:rPr lang="fr-FR" baseline="0" dirty="0" smtClean="0">
                <a:solidFill>
                  <a:schemeClr val="tx1"/>
                </a:solidFill>
              </a:rPr>
              <a:t> </a:t>
            </a:r>
            <a:r>
              <a:rPr lang="fr-FR" baseline="0" dirty="0" err="1" smtClean="0">
                <a:solidFill>
                  <a:schemeClr val="tx1"/>
                </a:solidFill>
              </a:rPr>
              <a:t>linked</a:t>
            </a:r>
            <a:r>
              <a:rPr lang="fr-FR" baseline="0" dirty="0" smtClean="0">
                <a:solidFill>
                  <a:schemeClr val="tx1"/>
                </a:solidFill>
              </a:rPr>
              <a:t> </a:t>
            </a:r>
            <a:r>
              <a:rPr lang="fr-FR" baseline="0" dirty="0" err="1" smtClean="0">
                <a:solidFill>
                  <a:schemeClr val="tx1"/>
                </a:solidFill>
              </a:rPr>
              <a:t>each</a:t>
            </a:r>
            <a:r>
              <a:rPr lang="fr-FR" baseline="0" dirty="0" smtClean="0">
                <a:solidFill>
                  <a:schemeClr val="tx1"/>
                </a:solidFill>
              </a:rPr>
              <a:t> </a:t>
            </a:r>
            <a:r>
              <a:rPr lang="fr-FR" baseline="0" dirty="0" err="1" smtClean="0">
                <a:solidFill>
                  <a:schemeClr val="tx1"/>
                </a:solidFill>
              </a:rPr>
              <a:t>others</a:t>
            </a:r>
            <a:r>
              <a:rPr lang="fr-FR" baseline="0" dirty="0" smtClean="0">
                <a:solidFill>
                  <a:schemeClr val="tx1"/>
                </a:solidFill>
              </a:rPr>
              <a:t> to </a:t>
            </a:r>
            <a:r>
              <a:rPr lang="fr-FR" baseline="0" dirty="0" err="1" smtClean="0">
                <a:solidFill>
                  <a:schemeClr val="tx1"/>
                </a:solidFill>
              </a:rPr>
              <a:t>achieve</a:t>
            </a:r>
            <a:r>
              <a:rPr lang="fr-FR" baseline="0" dirty="0" smtClean="0">
                <a:solidFill>
                  <a:schemeClr val="tx1"/>
                </a:solidFill>
              </a:rPr>
              <a:t> a goal. </a:t>
            </a:r>
            <a:r>
              <a:rPr lang="fr-FR" baseline="0" dirty="0" err="1" smtClean="0">
                <a:solidFill>
                  <a:schemeClr val="tx1"/>
                </a:solidFill>
              </a:rPr>
              <a:t>Steps</a:t>
            </a:r>
            <a:r>
              <a:rPr lang="fr-FR" baseline="0" dirty="0" smtClean="0">
                <a:solidFill>
                  <a:schemeClr val="tx1"/>
                </a:solidFill>
              </a:rPr>
              <a:t> </a:t>
            </a:r>
            <a:r>
              <a:rPr lang="fr-FR" baseline="0" dirty="0" err="1" smtClean="0">
                <a:solidFill>
                  <a:schemeClr val="tx1"/>
                </a:solidFill>
              </a:rPr>
              <a:t>may</a:t>
            </a:r>
            <a:r>
              <a:rPr lang="fr-FR" baseline="0" dirty="0" smtClean="0">
                <a:solidFill>
                  <a:schemeClr val="tx1"/>
                </a:solidFill>
              </a:rPr>
              <a:t> </a:t>
            </a:r>
            <a:r>
              <a:rPr lang="fr-FR" baseline="0" dirty="0" err="1" smtClean="0">
                <a:solidFill>
                  <a:schemeClr val="tx1"/>
                </a:solidFill>
              </a:rPr>
              <a:t>be</a:t>
            </a:r>
            <a:r>
              <a:rPr lang="fr-FR" baseline="0" dirty="0" smtClean="0">
                <a:solidFill>
                  <a:schemeClr val="tx1"/>
                </a:solidFill>
              </a:rPr>
              <a:t> concurrent or </a:t>
            </a:r>
            <a:r>
              <a:rPr lang="fr-FR" baseline="0" dirty="0" err="1" smtClean="0">
                <a:solidFill>
                  <a:schemeClr val="tx1"/>
                </a:solidFill>
              </a:rPr>
              <a:t>wait</a:t>
            </a:r>
            <a:r>
              <a:rPr lang="fr-FR" baseline="0" dirty="0" smtClean="0">
                <a:solidFill>
                  <a:schemeClr val="tx1"/>
                </a:solidFill>
              </a:rPr>
              <a:t> for the </a:t>
            </a:r>
            <a:r>
              <a:rPr lang="fr-FR" baseline="0" dirty="0" err="1" smtClean="0">
                <a:solidFill>
                  <a:schemeClr val="tx1"/>
                </a:solidFill>
              </a:rPr>
              <a:t>previous</a:t>
            </a:r>
            <a:r>
              <a:rPr lang="fr-FR" baseline="0" dirty="0" smtClean="0">
                <a:solidFill>
                  <a:schemeClr val="tx1"/>
                </a:solidFill>
              </a:rPr>
              <a:t> one to finish. In an </a:t>
            </a:r>
            <a:r>
              <a:rPr lang="fr-FR" baseline="0" dirty="0" err="1" smtClean="0">
                <a:solidFill>
                  <a:schemeClr val="tx1"/>
                </a:solidFill>
              </a:rPr>
              <a:t>ecommerce</a:t>
            </a:r>
            <a:r>
              <a:rPr lang="fr-FR" baseline="0" dirty="0" smtClean="0">
                <a:solidFill>
                  <a:schemeClr val="tx1"/>
                </a:solidFill>
              </a:rPr>
              <a:t> </a:t>
            </a:r>
            <a:r>
              <a:rPr lang="fr-FR" baseline="0" dirty="0" err="1" smtClean="0">
                <a:solidFill>
                  <a:schemeClr val="tx1"/>
                </a:solidFill>
              </a:rPr>
              <a:t>website</a:t>
            </a:r>
            <a:r>
              <a:rPr lang="fr-FR" baseline="0" dirty="0" smtClean="0">
                <a:solidFill>
                  <a:schemeClr val="tx1"/>
                </a:solidFill>
              </a:rPr>
              <a:t>, the workflow « </a:t>
            </a:r>
            <a:r>
              <a:rPr lang="fr-FR" baseline="0" dirty="0" err="1" smtClean="0">
                <a:solidFill>
                  <a:schemeClr val="tx1"/>
                </a:solidFill>
              </a:rPr>
              <a:t>Buy</a:t>
            </a:r>
            <a:r>
              <a:rPr lang="fr-FR" baseline="0" dirty="0" smtClean="0">
                <a:solidFill>
                  <a:schemeClr val="tx1"/>
                </a:solidFill>
              </a:rPr>
              <a:t> a </a:t>
            </a:r>
            <a:r>
              <a:rPr lang="fr-FR" baseline="0" dirty="0" err="1" smtClean="0">
                <a:solidFill>
                  <a:schemeClr val="tx1"/>
                </a:solidFill>
              </a:rPr>
              <a:t>product</a:t>
            </a:r>
            <a:r>
              <a:rPr lang="fr-FR" baseline="0" dirty="0" smtClean="0">
                <a:solidFill>
                  <a:schemeClr val="tx1"/>
                </a:solidFill>
              </a:rPr>
              <a:t> » </a:t>
            </a:r>
            <a:r>
              <a:rPr lang="fr-FR" baseline="0" dirty="0" err="1" smtClean="0">
                <a:solidFill>
                  <a:schemeClr val="tx1"/>
                </a:solidFill>
              </a:rPr>
              <a:t>might</a:t>
            </a:r>
            <a:r>
              <a:rPr lang="fr-FR" baseline="0" dirty="0" smtClean="0">
                <a:solidFill>
                  <a:schemeClr val="tx1"/>
                </a:solidFill>
              </a:rPr>
              <a:t> </a:t>
            </a:r>
            <a:r>
              <a:rPr lang="fr-FR" baseline="0" dirty="0" err="1" smtClean="0">
                <a:solidFill>
                  <a:schemeClr val="tx1"/>
                </a:solidFill>
              </a:rPr>
              <a:t>take</a:t>
            </a:r>
            <a:r>
              <a:rPr lang="fr-FR" baseline="0" dirty="0" smtClean="0">
                <a:solidFill>
                  <a:schemeClr val="tx1"/>
                </a:solidFill>
              </a:rPr>
              <a:t> </a:t>
            </a:r>
            <a:r>
              <a:rPr lang="fr-FR" baseline="0" dirty="0" err="1" smtClean="0">
                <a:solidFill>
                  <a:schemeClr val="tx1"/>
                </a:solidFill>
              </a:rPr>
              <a:t>several</a:t>
            </a:r>
            <a:r>
              <a:rPr lang="fr-FR" baseline="0" dirty="0" smtClean="0">
                <a:solidFill>
                  <a:schemeClr val="tx1"/>
                </a:solidFill>
              </a:rPr>
              <a:t> </a:t>
            </a:r>
            <a:r>
              <a:rPr lang="fr-FR" baseline="0" dirty="0" err="1" smtClean="0">
                <a:solidFill>
                  <a:schemeClr val="tx1"/>
                </a:solidFill>
              </a:rPr>
              <a:t>steps</a:t>
            </a:r>
            <a:r>
              <a:rPr lang="fr-FR" baseline="0" dirty="0" smtClean="0">
                <a:solidFill>
                  <a:schemeClr val="tx1"/>
                </a:solidFill>
              </a:rPr>
              <a:t>, </a:t>
            </a:r>
            <a:r>
              <a:rPr lang="fr-FR" baseline="0" dirty="0" err="1" smtClean="0">
                <a:solidFill>
                  <a:schemeClr val="tx1"/>
                </a:solidFill>
              </a:rPr>
              <a:t>like</a:t>
            </a:r>
            <a:r>
              <a:rPr lang="fr-FR" baseline="0" dirty="0" smtClean="0">
                <a:solidFill>
                  <a:schemeClr val="tx1"/>
                </a:solidFill>
              </a:rPr>
              <a:t> « </a:t>
            </a:r>
            <a:r>
              <a:rPr lang="fr-FR" baseline="0" dirty="0" err="1" smtClean="0">
                <a:solidFill>
                  <a:schemeClr val="tx1"/>
                </a:solidFill>
              </a:rPr>
              <a:t>View</a:t>
            </a:r>
            <a:r>
              <a:rPr lang="fr-FR" baseline="0" dirty="0" smtClean="0">
                <a:solidFill>
                  <a:schemeClr val="tx1"/>
                </a:solidFill>
              </a:rPr>
              <a:t> a </a:t>
            </a:r>
            <a:r>
              <a:rPr lang="fr-FR" baseline="0" dirty="0" err="1" smtClean="0">
                <a:solidFill>
                  <a:schemeClr val="tx1"/>
                </a:solidFill>
              </a:rPr>
              <a:t>product</a:t>
            </a:r>
            <a:r>
              <a:rPr lang="fr-FR" baseline="0" dirty="0" smtClean="0">
                <a:solidFill>
                  <a:schemeClr val="tx1"/>
                </a:solidFill>
              </a:rPr>
              <a:t> », « Put </a:t>
            </a:r>
            <a:r>
              <a:rPr lang="fr-FR" baseline="0" dirty="0" err="1" smtClean="0">
                <a:solidFill>
                  <a:schemeClr val="tx1"/>
                </a:solidFill>
              </a:rPr>
              <a:t>it</a:t>
            </a:r>
            <a:r>
              <a:rPr lang="fr-FR" baseline="0" dirty="0" smtClean="0">
                <a:solidFill>
                  <a:schemeClr val="tx1"/>
                </a:solidFill>
              </a:rPr>
              <a:t> in the </a:t>
            </a:r>
            <a:r>
              <a:rPr lang="fr-FR" baseline="0" dirty="0" err="1" smtClean="0">
                <a:solidFill>
                  <a:schemeClr val="tx1"/>
                </a:solidFill>
              </a:rPr>
              <a:t>cart</a:t>
            </a:r>
            <a:r>
              <a:rPr lang="fr-FR" baseline="0" dirty="0" smtClean="0">
                <a:solidFill>
                  <a:schemeClr val="tx1"/>
                </a:solidFill>
              </a:rPr>
              <a:t> », « Go to the </a:t>
            </a:r>
            <a:r>
              <a:rPr lang="fr-FR" baseline="0" dirty="0" err="1" smtClean="0">
                <a:solidFill>
                  <a:schemeClr val="tx1"/>
                </a:solidFill>
              </a:rPr>
              <a:t>payment</a:t>
            </a:r>
            <a:r>
              <a:rPr lang="fr-FR" baseline="0" dirty="0" smtClean="0">
                <a:solidFill>
                  <a:schemeClr val="tx1"/>
                </a:solidFill>
              </a:rPr>
              <a:t> area », « </a:t>
            </a:r>
            <a:r>
              <a:rPr lang="fr-FR" baseline="0" dirty="0" err="1" smtClean="0">
                <a:solidFill>
                  <a:schemeClr val="tx1"/>
                </a:solidFill>
              </a:rPr>
              <a:t>Define</a:t>
            </a:r>
            <a:r>
              <a:rPr lang="fr-FR" baseline="0" dirty="0" smtClean="0">
                <a:solidFill>
                  <a:schemeClr val="tx1"/>
                </a:solidFill>
              </a:rPr>
              <a:t> the user (</a:t>
            </a:r>
            <a:r>
              <a:rPr lang="fr-FR" baseline="0" dirty="0" err="1" smtClean="0">
                <a:solidFill>
                  <a:schemeClr val="tx1"/>
                </a:solidFill>
              </a:rPr>
              <a:t>name</a:t>
            </a:r>
            <a:r>
              <a:rPr lang="fr-FR" baseline="0" dirty="0" smtClean="0">
                <a:solidFill>
                  <a:schemeClr val="tx1"/>
                </a:solidFill>
              </a:rPr>
              <a:t>, </a:t>
            </a:r>
            <a:r>
              <a:rPr lang="fr-FR" baseline="0" dirty="0" err="1" smtClean="0">
                <a:solidFill>
                  <a:schemeClr val="tx1"/>
                </a:solidFill>
              </a:rPr>
              <a:t>address</a:t>
            </a:r>
            <a:r>
              <a:rPr lang="fr-FR" baseline="0" dirty="0" smtClean="0">
                <a:solidFill>
                  <a:schemeClr val="tx1"/>
                </a:solidFill>
              </a:rPr>
              <a:t>, </a:t>
            </a:r>
            <a:r>
              <a:rPr lang="fr-FR" baseline="0" dirty="0" err="1" smtClean="0">
                <a:solidFill>
                  <a:schemeClr val="tx1"/>
                </a:solidFill>
              </a:rPr>
              <a:t>etc</a:t>
            </a:r>
            <a:r>
              <a:rPr lang="fr-FR" baseline="0" dirty="0" smtClean="0">
                <a:solidFill>
                  <a:schemeClr val="tx1"/>
                </a:solidFill>
              </a:rPr>
              <a:t>) », « </a:t>
            </a:r>
            <a:r>
              <a:rPr lang="fr-FR" baseline="0" dirty="0" err="1" smtClean="0">
                <a:solidFill>
                  <a:schemeClr val="tx1"/>
                </a:solidFill>
              </a:rPr>
              <a:t>Pay</a:t>
            </a:r>
            <a:r>
              <a:rPr lang="fr-FR" baseline="0" dirty="0" smtClean="0">
                <a:solidFill>
                  <a:schemeClr val="tx1"/>
                </a:solidFill>
              </a:rPr>
              <a:t> for the </a:t>
            </a:r>
            <a:r>
              <a:rPr lang="fr-FR" baseline="0" dirty="0" err="1" smtClean="0">
                <a:solidFill>
                  <a:schemeClr val="tx1"/>
                </a:solidFill>
              </a:rPr>
              <a:t>product</a:t>
            </a:r>
            <a:r>
              <a:rPr lang="fr-FR" baseline="0" dirty="0" smtClean="0">
                <a:solidFill>
                  <a:schemeClr val="tx1"/>
                </a:solidFill>
              </a:rPr>
              <a:t> », « </a:t>
            </a:r>
            <a:r>
              <a:rPr lang="fr-FR" baseline="0" dirty="0" err="1" smtClean="0">
                <a:solidFill>
                  <a:schemeClr val="tx1"/>
                </a:solidFill>
              </a:rPr>
              <a:t>Receive</a:t>
            </a:r>
            <a:r>
              <a:rPr lang="fr-FR" baseline="0" dirty="0" smtClean="0">
                <a:solidFill>
                  <a:schemeClr val="tx1"/>
                </a:solidFill>
              </a:rPr>
              <a:t> a bill </a:t>
            </a:r>
            <a:r>
              <a:rPr lang="fr-FR" baseline="0" dirty="0" err="1" smtClean="0">
                <a:solidFill>
                  <a:schemeClr val="tx1"/>
                </a:solidFill>
              </a:rPr>
              <a:t>now</a:t>
            </a:r>
            <a:r>
              <a:rPr lang="fr-FR" baseline="0" dirty="0" smtClean="0">
                <a:solidFill>
                  <a:schemeClr val="tx1"/>
                </a:solidFill>
              </a:rPr>
              <a:t> and the </a:t>
            </a:r>
            <a:r>
              <a:rPr lang="fr-FR" baseline="0" dirty="0" err="1" smtClean="0">
                <a:solidFill>
                  <a:schemeClr val="tx1"/>
                </a:solidFill>
              </a:rPr>
              <a:t>product</a:t>
            </a:r>
            <a:r>
              <a:rPr lang="fr-FR" baseline="0" dirty="0" smtClean="0">
                <a:solidFill>
                  <a:schemeClr val="tx1"/>
                </a:solidFill>
              </a:rPr>
              <a:t> </a:t>
            </a:r>
            <a:r>
              <a:rPr lang="fr-FR" baseline="0" dirty="0" err="1" smtClean="0">
                <a:solidFill>
                  <a:schemeClr val="tx1"/>
                </a:solidFill>
              </a:rPr>
              <a:t>later</a:t>
            </a:r>
            <a:r>
              <a:rPr lang="fr-FR" baseline="0" dirty="0" smtClean="0">
                <a:solidFill>
                  <a:schemeClr val="tx1"/>
                </a:solidFill>
              </a:rPr>
              <a:t> ».</a:t>
            </a:r>
            <a:endParaRPr lang="fr-FR" dirty="0" smtClean="0">
              <a:solidFill>
                <a:schemeClr val="tx1"/>
              </a:solidFill>
            </a:endParaRPr>
          </a:p>
          <a:p>
            <a:endParaRPr lang="fr-FR" dirty="0" smtClean="0"/>
          </a:p>
          <a:p>
            <a:r>
              <a:rPr lang="en-US" dirty="0" smtClean="0">
                <a:hlinkClick r:id="rId3"/>
              </a:rPr>
              <a:t>http://www.journaldunet.com/solutions/expert/53783/ux-designer--ergonome--architecte-de-l-information--designer-d-interaction------quelle-difference.shtml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i="0" dirty="0" smtClean="0"/>
              <a:t>UX</a:t>
            </a:r>
            <a:r>
              <a:rPr lang="fr-FR" i="0" baseline="0" dirty="0" smtClean="0"/>
              <a:t> </a:t>
            </a:r>
            <a:r>
              <a:rPr lang="fr-FR" i="0" baseline="0" dirty="0" err="1" smtClean="0"/>
              <a:t>Everyday</a:t>
            </a:r>
            <a:r>
              <a:rPr lang="fr-FR" i="0" baseline="0" dirty="0" smtClean="0"/>
              <a:t> - Tips</a:t>
            </a:r>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i="0" dirty="0" smtClean="0"/>
              <a:t>UX</a:t>
            </a:r>
            <a:r>
              <a:rPr lang="fr-FR" i="0" baseline="0" dirty="0" smtClean="0"/>
              <a:t> </a:t>
            </a:r>
            <a:r>
              <a:rPr lang="fr-FR" i="0" baseline="0" dirty="0" err="1" smtClean="0"/>
              <a:t>Everyday</a:t>
            </a:r>
            <a:r>
              <a:rPr lang="fr-FR" i="0" baseline="0" dirty="0" smtClean="0"/>
              <a:t> - Tips</a:t>
            </a:r>
            <a:endParaRPr lang="en-US" i="0" dirty="0" smtClean="0"/>
          </a:p>
          <a:p>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74</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i="0" dirty="0" smtClean="0"/>
              <a:t>Case </a:t>
            </a:r>
            <a:r>
              <a:rPr lang="fr-FR" i="0" dirty="0" err="1" smtClean="0"/>
              <a:t>study</a:t>
            </a:r>
            <a:r>
              <a:rPr lang="fr-FR" i="0" dirty="0" smtClean="0"/>
              <a:t> </a:t>
            </a:r>
            <a:r>
              <a:rPr lang="fr-FR" i="0" dirty="0" err="1" smtClean="0"/>
              <a:t>example</a:t>
            </a:r>
            <a:r>
              <a:rPr lang="fr-FR" i="0" dirty="0" smtClean="0"/>
              <a:t>: </a:t>
            </a:r>
            <a:r>
              <a:rPr lang="en-US" dirty="0" smtClean="0">
                <a:hlinkClick r:id="rId3"/>
              </a:rPr>
              <a:t>http://www.pompage.net/traduction/experience-utilisateur-etude-de-cas</a:t>
            </a:r>
            <a:endParaRPr lang="en-US" i="0"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75</a:t>
            </a:fld>
            <a:endParaRPr lang="en-US"/>
          </a:p>
        </p:txBody>
      </p:sp>
    </p:spTree>
    <p:extLst>
      <p:ext uri="{BB962C8B-B14F-4D97-AF65-F5344CB8AC3E}">
        <p14:creationId xmlns:p14="http://schemas.microsoft.com/office/powerpoint/2010/main" val="1550238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Take</a:t>
            </a:r>
            <a:r>
              <a:rPr lang="fr-FR" baseline="0" dirty="0" smtClean="0"/>
              <a:t> good </a:t>
            </a:r>
            <a:r>
              <a:rPr lang="fr-FR" baseline="0" dirty="0" err="1" smtClean="0"/>
              <a:t>examples</a:t>
            </a:r>
            <a:r>
              <a:rPr lang="fr-FR" baseline="0" dirty="0" smtClean="0"/>
              <a:t> and show </a:t>
            </a:r>
            <a:r>
              <a:rPr lang="fr-FR" baseline="0" dirty="0" err="1" smtClean="0"/>
              <a:t>them</a:t>
            </a:r>
            <a:r>
              <a:rPr lang="fr-FR" baseline="0" dirty="0" smtClean="0"/>
              <a:t> to </a:t>
            </a:r>
            <a:r>
              <a:rPr lang="fr-FR" baseline="0" dirty="0" err="1" smtClean="0"/>
              <a:t>classroom</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77</a:t>
            </a:fld>
            <a:endParaRPr lang="en-US"/>
          </a:p>
        </p:txBody>
      </p:sp>
    </p:spTree>
    <p:extLst>
      <p:ext uri="{BB962C8B-B14F-4D97-AF65-F5344CB8AC3E}">
        <p14:creationId xmlns:p14="http://schemas.microsoft.com/office/powerpoint/2010/main" val="102937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hlinkClick r:id="rId3"/>
              </a:rPr>
              <a:t>http://www.journaldunet.com/solutions/expert/53783/ux-designer--ergonome--architecte-de-l-information--designer-d-interaction------quelle-difference.shtml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hlinkClick r:id="rId3"/>
              </a:rPr>
              <a:t>http://www.cio.com/article/727042/Tech_Hotshots_The_Rise_of_the_UX_Expert</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hlinkClick r:id="rId3"/>
              </a:rPr>
              <a:t>http://www.luminantdesign.com/definitions/userinterfacedesign.html</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1/16/2014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297388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16/01/2014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16/01/2014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16/01/2014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16/01/2014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16/01/2014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16/01/2014</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16/01/2014</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16/01/2014</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16/01/2014</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16/01/2014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16/01/2014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960.g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evernot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voyages-sncf.mobi/"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http://www.youtube.com/watch?v=QckIzHC99Xc" TargetMode="External"/></Relationships>
</file>

<file path=ppt/slides/_rels/slide6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balsamiq.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userexperienceproject.blogspot.fr/2007/04/user-experience-wheel.htm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themetaq.com/queue/spectrum-of-user-experience"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User Experience</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UI, UX and Behaviors</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grpSp>
        <p:nvGrpSpPr>
          <p:cNvPr id="4" name="Groupe 3"/>
          <p:cNvGrpSpPr/>
          <p:nvPr/>
        </p:nvGrpSpPr>
        <p:grpSpPr>
          <a:xfrm>
            <a:off x="4427984" y="2137420"/>
            <a:ext cx="4129311" cy="2164412"/>
            <a:chOff x="4427984" y="2281436"/>
            <a:chExt cx="4129311" cy="2164412"/>
          </a:xfrm>
        </p:grpSpPr>
        <p:pic>
          <p:nvPicPr>
            <p:cNvPr id="5122" name="Picture 2" descr="http://4.bp.blogspot.com/-n0jNSPSmluE/T2tj9_jCHzI/AAAAAAAAArQ/Csvg605oxHU/s1600/ASDFIGDA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2281436"/>
              <a:ext cx="4129311" cy="2164412"/>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4427984" y="4184238"/>
              <a:ext cx="1152128" cy="261610"/>
            </a:xfrm>
            <a:prstGeom prst="rect">
              <a:avLst/>
            </a:prstGeom>
            <a:noFill/>
          </p:spPr>
          <p:txBody>
            <a:bodyPr wrap="square" rtlCol="0">
              <a:spAutoFit/>
            </a:bodyPr>
            <a:lstStyle/>
            <a:p>
              <a:r>
                <a:rPr lang="fr-FR" sz="1050" dirty="0" smtClean="0"/>
                <a:t>© </a:t>
              </a:r>
              <a:r>
                <a:rPr lang="fr-FR" sz="1050" dirty="0" err="1"/>
                <a:t>a</a:t>
              </a:r>
              <a:r>
                <a:rPr lang="fr-FR" sz="1050" dirty="0" err="1" smtClean="0"/>
                <a:t>sdf</a:t>
              </a:r>
              <a:endParaRPr lang="en-US" sz="105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Several jobs</a:t>
            </a:r>
          </a:p>
        </p:txBody>
      </p:sp>
      <p:sp>
        <p:nvSpPr>
          <p:cNvPr id="18435" name="Espace réservé du contenu 3"/>
          <p:cNvSpPr>
            <a:spLocks noGrp="1"/>
          </p:cNvSpPr>
          <p:nvPr>
            <p:ph sz="quarter" idx="13"/>
          </p:nvPr>
        </p:nvSpPr>
        <p:spPr/>
        <p:txBody>
          <a:bodyPr/>
          <a:lstStyle/>
          <a:p>
            <a:r>
              <a:rPr lang="en-US" dirty="0" smtClean="0"/>
              <a:t>Introduction</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err="1" smtClean="0"/>
              <a:t>Ergonomist</a:t>
            </a:r>
            <a:r>
              <a:rPr lang="fr-FR" dirty="0" smtClean="0"/>
              <a:t>:</a:t>
            </a:r>
          </a:p>
          <a:p>
            <a:pPr lvl="1"/>
            <a:r>
              <a:rPr lang="fr-FR" dirty="0" err="1" smtClean="0"/>
              <a:t>Focused</a:t>
            </a:r>
            <a:r>
              <a:rPr lang="fr-FR" dirty="0" smtClean="0"/>
              <a:t> on </a:t>
            </a:r>
            <a:r>
              <a:rPr lang="fr-FR" dirty="0" err="1" smtClean="0"/>
              <a:t>efficiency</a:t>
            </a:r>
            <a:endParaRPr lang="fr-FR" dirty="0" smtClean="0"/>
          </a:p>
          <a:p>
            <a:pPr lvl="1"/>
            <a:r>
              <a:rPr lang="fr-FR" dirty="0" err="1" smtClean="0"/>
              <a:t>Don’t</a:t>
            </a:r>
            <a:r>
              <a:rPr lang="fr-FR" dirty="0" smtClean="0"/>
              <a:t> </a:t>
            </a:r>
            <a:r>
              <a:rPr lang="fr-FR" dirty="0" err="1" smtClean="0"/>
              <a:t>need</a:t>
            </a:r>
            <a:r>
              <a:rPr lang="fr-FR" dirty="0" smtClean="0"/>
              <a:t> to </a:t>
            </a:r>
            <a:r>
              <a:rPr lang="fr-FR" dirty="0" err="1" smtClean="0"/>
              <a:t>think</a:t>
            </a:r>
            <a:r>
              <a:rPr lang="fr-FR" dirty="0" smtClean="0"/>
              <a:t> to </a:t>
            </a:r>
            <a:r>
              <a:rPr lang="fr-FR" dirty="0" err="1" smtClean="0"/>
              <a:t>find</a:t>
            </a:r>
            <a:r>
              <a:rPr lang="fr-FR" dirty="0" smtClean="0"/>
              <a:t> </a:t>
            </a:r>
            <a:r>
              <a:rPr lang="fr-FR" dirty="0" err="1" smtClean="0"/>
              <a:t>needed</a:t>
            </a:r>
            <a:r>
              <a:rPr lang="fr-FR" dirty="0" smtClean="0"/>
              <a:t> content</a:t>
            </a:r>
          </a:p>
          <a:p>
            <a:pPr lvl="1"/>
            <a:endParaRPr lang="fr-FR" dirty="0"/>
          </a:p>
          <a:p>
            <a:r>
              <a:rPr lang="fr-FR" dirty="0" smtClean="0"/>
              <a:t>UX Designers:</a:t>
            </a:r>
          </a:p>
          <a:p>
            <a:pPr lvl="1"/>
            <a:r>
              <a:rPr lang="fr-FR" dirty="0" err="1" smtClean="0"/>
              <a:t>Focused</a:t>
            </a:r>
            <a:r>
              <a:rPr lang="fr-FR" dirty="0" smtClean="0"/>
              <a:t> on feelings, </a:t>
            </a:r>
            <a:r>
              <a:rPr lang="fr-FR" dirty="0" err="1" smtClean="0"/>
              <a:t>see</a:t>
            </a:r>
            <a:r>
              <a:rPr lang="fr-FR" dirty="0" smtClean="0"/>
              <a:t> </a:t>
            </a:r>
            <a:r>
              <a:rPr lang="fr-FR" dirty="0" err="1" smtClean="0"/>
              <a:t>later</a:t>
            </a:r>
            <a:endParaRPr lang="fr-FR" dirty="0" smtClean="0"/>
          </a:p>
          <a:p>
            <a:r>
              <a:rPr lang="fr-FR" dirty="0" smtClean="0"/>
              <a:t>UI Designers:</a:t>
            </a:r>
          </a:p>
          <a:p>
            <a:pPr lvl="1"/>
            <a:r>
              <a:rPr lang="fr-FR" dirty="0" err="1" smtClean="0"/>
              <a:t>Focused</a:t>
            </a:r>
            <a:r>
              <a:rPr lang="fr-FR" dirty="0" smtClean="0"/>
              <a:t> on beauty, </a:t>
            </a:r>
            <a:r>
              <a:rPr lang="fr-FR" dirty="0" err="1" smtClean="0"/>
              <a:t>see</a:t>
            </a:r>
            <a:r>
              <a:rPr lang="fr-FR" dirty="0" smtClean="0"/>
              <a:t> </a:t>
            </a:r>
            <a:r>
              <a:rPr lang="fr-FR" dirty="0" err="1" smtClean="0"/>
              <a:t>later</a:t>
            </a:r>
            <a:endParaRPr lang="fr-FR" dirty="0" smtClean="0"/>
          </a:p>
        </p:txBody>
      </p:sp>
    </p:spTree>
    <p:extLst>
      <p:ext uri="{BB962C8B-B14F-4D97-AF65-F5344CB8AC3E}">
        <p14:creationId xmlns:p14="http://schemas.microsoft.com/office/powerpoint/2010/main" val="161488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Understanding market</a:t>
            </a:r>
          </a:p>
        </p:txBody>
      </p:sp>
      <p:sp>
        <p:nvSpPr>
          <p:cNvPr id="18435" name="Espace réservé du contenu 3"/>
          <p:cNvSpPr>
            <a:spLocks noGrp="1"/>
          </p:cNvSpPr>
          <p:nvPr>
            <p:ph sz="quarter" idx="13"/>
          </p:nvPr>
        </p:nvSpPr>
        <p:spPr/>
        <p:txBody>
          <a:bodyPr/>
          <a:lstStyle/>
          <a:p>
            <a:r>
              <a:rPr lang="en-US" dirty="0" smtClean="0"/>
              <a:t>Introduction</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World </a:t>
            </a:r>
            <a:r>
              <a:rPr lang="fr-FR" dirty="0" err="1" smtClean="0"/>
              <a:t>needs</a:t>
            </a:r>
            <a:r>
              <a:rPr lang="fr-FR" dirty="0" smtClean="0"/>
              <a:t> more of </a:t>
            </a:r>
            <a:r>
              <a:rPr lang="fr-FR" dirty="0" err="1" smtClean="0"/>
              <a:t>these</a:t>
            </a:r>
            <a:r>
              <a:rPr lang="fr-FR" dirty="0" smtClean="0"/>
              <a:t> </a:t>
            </a:r>
            <a:r>
              <a:rPr lang="fr-FR" dirty="0" err="1" smtClean="0"/>
              <a:t>guys</a:t>
            </a:r>
            <a:r>
              <a:rPr lang="fr-FR" dirty="0" smtClean="0"/>
              <a:t>!</a:t>
            </a:r>
          </a:p>
          <a:p>
            <a:pPr lvl="1"/>
            <a:r>
              <a:rPr lang="fr-FR" dirty="0" err="1" smtClean="0"/>
              <a:t>Everybody</a:t>
            </a:r>
            <a:r>
              <a:rPr lang="fr-FR" dirty="0" smtClean="0"/>
              <a:t> </a:t>
            </a:r>
            <a:r>
              <a:rPr lang="fr-FR" dirty="0" err="1" smtClean="0"/>
              <a:t>wants</a:t>
            </a:r>
            <a:r>
              <a:rPr lang="fr-FR" dirty="0" smtClean="0"/>
              <a:t> to use </a:t>
            </a:r>
            <a:r>
              <a:rPr lang="fr-FR" dirty="0" err="1" smtClean="0"/>
              <a:t>something</a:t>
            </a:r>
            <a:r>
              <a:rPr lang="fr-FR" dirty="0" smtClean="0"/>
              <a:t> </a:t>
            </a:r>
            <a:r>
              <a:rPr lang="fr-FR" dirty="0" err="1" smtClean="0"/>
              <a:t>without</a:t>
            </a:r>
            <a:r>
              <a:rPr lang="fr-FR" dirty="0" smtClean="0"/>
              <a:t> </a:t>
            </a:r>
            <a:r>
              <a:rPr lang="fr-FR" dirty="0" err="1" smtClean="0"/>
              <a:t>thinking</a:t>
            </a:r>
            <a:endParaRPr lang="fr-FR" dirty="0" smtClean="0"/>
          </a:p>
          <a:p>
            <a:pPr lvl="1"/>
            <a:r>
              <a:rPr lang="fr-FR" dirty="0" err="1" smtClean="0"/>
              <a:t>Satisfied</a:t>
            </a:r>
            <a:r>
              <a:rPr lang="fr-FR" dirty="0" smtClean="0"/>
              <a:t> </a:t>
            </a:r>
            <a:r>
              <a:rPr lang="fr-FR" dirty="0" err="1" smtClean="0"/>
              <a:t>users</a:t>
            </a:r>
            <a:r>
              <a:rPr lang="fr-FR" dirty="0" smtClean="0"/>
              <a:t> = Money</a:t>
            </a:r>
          </a:p>
          <a:p>
            <a:endParaRPr lang="fr-FR" dirty="0"/>
          </a:p>
          <a:p>
            <a:r>
              <a:rPr lang="fr-FR" dirty="0" err="1" smtClean="0"/>
              <a:t>These</a:t>
            </a:r>
            <a:r>
              <a:rPr lang="fr-FR" dirty="0" smtClean="0"/>
              <a:t> experts are </a:t>
            </a:r>
            <a:r>
              <a:rPr lang="fr-FR" dirty="0" err="1" smtClean="0"/>
              <a:t>asked</a:t>
            </a:r>
            <a:r>
              <a:rPr lang="fr-FR" dirty="0" smtClean="0"/>
              <a:t>:</a:t>
            </a:r>
          </a:p>
          <a:p>
            <a:pPr lvl="1"/>
            <a:r>
              <a:rPr lang="fr-FR" dirty="0" smtClean="0"/>
              <a:t>25% more (2010-2011)</a:t>
            </a:r>
          </a:p>
          <a:p>
            <a:pPr lvl="1"/>
            <a:r>
              <a:rPr lang="fr-FR" dirty="0" smtClean="0"/>
              <a:t>75% more (2011-2012)</a:t>
            </a:r>
          </a:p>
          <a:p>
            <a:r>
              <a:rPr lang="fr-FR" dirty="0" smtClean="0"/>
              <a:t>Salaries </a:t>
            </a:r>
            <a:r>
              <a:rPr lang="fr-FR" dirty="0" err="1" smtClean="0"/>
              <a:t>from</a:t>
            </a:r>
            <a:r>
              <a:rPr lang="fr-FR" dirty="0" smtClean="0"/>
              <a:t> $70.000 to $110.000 per </a:t>
            </a:r>
            <a:r>
              <a:rPr lang="fr-FR" dirty="0" err="1" smtClean="0"/>
              <a:t>year</a:t>
            </a:r>
            <a:endParaRPr lang="fr-FR" dirty="0" smtClean="0"/>
          </a:p>
        </p:txBody>
      </p:sp>
      <p:pic>
        <p:nvPicPr>
          <p:cNvPr id="24578" name="Picture 2" descr="http://upload.wikimedia.org/wikipedia/commons/f/f3/Uncle_Sam_(pointing_fing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2353444"/>
            <a:ext cx="1500362" cy="2016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931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http://www.esibytes.com/wp-content/uploads/2010/04/Electronic_Discovery_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1" y="2353444"/>
            <a:ext cx="3384376" cy="255022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722313" y="3671888"/>
            <a:ext cx="7772400" cy="1135062"/>
          </a:xfrm>
        </p:spPr>
        <p:txBody>
          <a:bodyPr/>
          <a:lstStyle/>
          <a:p>
            <a:pPr>
              <a:defRPr/>
            </a:pPr>
            <a:r>
              <a:rPr lang="en-US" dirty="0" smtClean="0"/>
              <a:t>What IS </a:t>
            </a:r>
            <a:r>
              <a:rPr lang="en-US" dirty="0" err="1" smtClean="0"/>
              <a:t>ui</a:t>
            </a:r>
            <a:r>
              <a:rPr lang="en-US" dirty="0" smtClean="0"/>
              <a:t>?</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User Experience</a:t>
            </a:r>
            <a:endParaRPr lang="en-US" dirty="0"/>
          </a:p>
        </p:txBody>
      </p:sp>
    </p:spTree>
    <p:extLst>
      <p:ext uri="{BB962C8B-B14F-4D97-AF65-F5344CB8AC3E}">
        <p14:creationId xmlns:p14="http://schemas.microsoft.com/office/powerpoint/2010/main" val="3354918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UI Definition</a:t>
            </a:r>
            <a:endParaRPr lang="en-US" dirty="0"/>
          </a:p>
        </p:txBody>
      </p:sp>
      <p:sp>
        <p:nvSpPr>
          <p:cNvPr id="3" name="Espace réservé du contenu 2"/>
          <p:cNvSpPr>
            <a:spLocks noGrp="1"/>
          </p:cNvSpPr>
          <p:nvPr>
            <p:ph idx="1"/>
          </p:nvPr>
        </p:nvSpPr>
        <p:spPr>
          <a:xfrm>
            <a:off x="457200" y="1560761"/>
            <a:ext cx="8435975" cy="1512763"/>
          </a:xfrm>
        </p:spPr>
        <p:txBody>
          <a:bodyPr/>
          <a:lstStyle/>
          <a:p>
            <a:pPr marL="0" indent="0" algn="r">
              <a:buNone/>
            </a:pPr>
            <a:r>
              <a:rPr lang="en-US" b="1" i="1" dirty="0"/>
              <a:t>“User interface design is the practice of planning and shaping the form present between a product idea and its user, with particular focus on key interactive features or characteristics such as textures, shapes, </a:t>
            </a:r>
            <a:r>
              <a:rPr lang="en-US" b="1" i="1" dirty="0" smtClean="0"/>
              <a:t>knobs </a:t>
            </a:r>
            <a:r>
              <a:rPr lang="en-US" b="1" i="1" dirty="0"/>
              <a:t>and buttons.”</a:t>
            </a:r>
          </a:p>
        </p:txBody>
      </p:sp>
      <p:sp>
        <p:nvSpPr>
          <p:cNvPr id="4" name="Espace réservé du contenu 3"/>
          <p:cNvSpPr>
            <a:spLocks noGrp="1"/>
          </p:cNvSpPr>
          <p:nvPr>
            <p:ph sz="quarter" idx="13"/>
          </p:nvPr>
        </p:nvSpPr>
        <p:spPr/>
        <p:txBody>
          <a:bodyPr/>
          <a:lstStyle/>
          <a:p>
            <a:r>
              <a:rPr lang="en-US" dirty="0"/>
              <a:t>What </a:t>
            </a:r>
            <a:r>
              <a:rPr lang="en-US" dirty="0" smtClean="0"/>
              <a:t>is UI?</a:t>
            </a:r>
            <a:endParaRPr lang="en-US" dirty="0"/>
          </a:p>
        </p:txBody>
      </p:sp>
      <p:pic>
        <p:nvPicPr>
          <p:cNvPr id="2050" name="Picture 2" descr="D:\Users\Renaud\Desktop\StageFinEtudesSupinfo\Icons-New\v3\PPT\Quotation_ForM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4499992" y="3835995"/>
            <a:ext cx="4392488" cy="461665"/>
          </a:xfrm>
          <a:prstGeom prst="rect">
            <a:avLst/>
          </a:prstGeom>
          <a:noFill/>
        </p:spPr>
        <p:txBody>
          <a:bodyPr wrap="square" rtlCol="0">
            <a:spAutoFit/>
          </a:bodyPr>
          <a:lstStyle/>
          <a:p>
            <a:pPr algn="r"/>
            <a:r>
              <a:rPr lang="fr-FR" sz="2400" b="1" i="1" dirty="0" smtClean="0">
                <a:solidFill>
                  <a:srgbClr val="5F5F5F"/>
                </a:solidFill>
                <a:latin typeface="+mn-lt"/>
              </a:rPr>
              <a:t>– </a:t>
            </a:r>
            <a:r>
              <a:rPr lang="fr-FR" sz="2400" b="1" i="1" dirty="0" err="1" smtClean="0">
                <a:solidFill>
                  <a:srgbClr val="5F5F5F"/>
                </a:solidFill>
                <a:latin typeface="+mn-lt"/>
              </a:rPr>
              <a:t>Luminant</a:t>
            </a:r>
            <a:r>
              <a:rPr lang="fr-FR" sz="2400" b="1" i="1" dirty="0" smtClean="0">
                <a:solidFill>
                  <a:srgbClr val="5F5F5F"/>
                </a:solidFill>
                <a:latin typeface="+mn-lt"/>
              </a:rPr>
              <a:t>  Design</a:t>
            </a:r>
            <a:endParaRPr lang="en-US" sz="2400" b="1" i="1" dirty="0">
              <a:solidFill>
                <a:srgbClr val="5F5F5F"/>
              </a:solidFill>
              <a:latin typeface="+mn-lt"/>
            </a:endParaRPr>
          </a:p>
        </p:txBody>
      </p:sp>
    </p:spTree>
    <p:extLst>
      <p:ext uri="{BB962C8B-B14F-4D97-AF65-F5344CB8AC3E}">
        <p14:creationId xmlns:p14="http://schemas.microsoft.com/office/powerpoint/2010/main" val="396582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UI Explanation</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Interface </a:t>
            </a:r>
            <a:r>
              <a:rPr lang="fr-FR" dirty="0" err="1" smtClean="0"/>
              <a:t>between</a:t>
            </a:r>
            <a:r>
              <a:rPr lang="fr-FR" dirty="0" smtClean="0"/>
              <a:t> User and a system</a:t>
            </a:r>
          </a:p>
          <a:p>
            <a:endParaRPr lang="fr-FR" dirty="0" smtClean="0"/>
          </a:p>
          <a:p>
            <a:r>
              <a:rPr lang="fr-FR" dirty="0" smtClean="0"/>
              <a:t>Can </a:t>
            </a:r>
            <a:r>
              <a:rPr lang="fr-FR" dirty="0" err="1" smtClean="0"/>
              <a:t>be</a:t>
            </a:r>
            <a:r>
              <a:rPr lang="fr-FR" dirty="0" smtClean="0"/>
              <a:t> </a:t>
            </a:r>
            <a:r>
              <a:rPr lang="fr-FR" dirty="0" err="1" smtClean="0"/>
              <a:t>any</a:t>
            </a:r>
            <a:r>
              <a:rPr lang="fr-FR" dirty="0" smtClean="0"/>
              <a:t> system:</a:t>
            </a:r>
          </a:p>
          <a:p>
            <a:pPr lvl="1"/>
            <a:r>
              <a:rPr lang="fr-FR" dirty="0" smtClean="0"/>
              <a:t>Car (Dashboard)</a:t>
            </a:r>
          </a:p>
          <a:p>
            <a:pPr lvl="1"/>
            <a:r>
              <a:rPr lang="fr-FR" dirty="0" smtClean="0"/>
              <a:t>Survey (Web </a:t>
            </a:r>
            <a:r>
              <a:rPr lang="fr-FR" dirty="0" err="1" smtClean="0"/>
              <a:t>forms</a:t>
            </a:r>
            <a:r>
              <a:rPr lang="fr-FR" dirty="0" smtClean="0"/>
              <a:t>)</a:t>
            </a:r>
          </a:p>
          <a:p>
            <a:pPr lvl="1"/>
            <a:r>
              <a:rPr lang="fr-FR" dirty="0" err="1" smtClean="0"/>
              <a:t>Device</a:t>
            </a:r>
            <a:r>
              <a:rPr lang="fr-FR" dirty="0" smtClean="0"/>
              <a:t> (Walkman)</a:t>
            </a:r>
          </a:p>
          <a:p>
            <a:pPr lvl="1"/>
            <a:r>
              <a:rPr lang="fr-FR"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UI Explanation</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endParaRPr lang="fr-FR" dirty="0" smtClean="0"/>
          </a:p>
          <a:p>
            <a:endParaRPr lang="fr-FR" dirty="0" smtClean="0"/>
          </a:p>
          <a:p>
            <a:r>
              <a:rPr lang="fr-FR" dirty="0" err="1" smtClean="0"/>
              <a:t>What</a:t>
            </a:r>
            <a:r>
              <a:rPr lang="fr-FR" dirty="0" smtClean="0"/>
              <a:t> </a:t>
            </a:r>
            <a:r>
              <a:rPr lang="fr-FR" dirty="0" err="1" smtClean="0"/>
              <a:t>is</a:t>
            </a:r>
            <a:r>
              <a:rPr lang="fr-FR" dirty="0" smtClean="0"/>
              <a:t> a good interface for </a:t>
            </a:r>
            <a:r>
              <a:rPr lang="fr-FR" dirty="0" err="1" smtClean="0"/>
              <a:t>you</a:t>
            </a:r>
            <a:r>
              <a:rPr lang="fr-FR" dirty="0" smtClean="0"/>
              <a:t>?</a:t>
            </a:r>
            <a:endParaRPr lang="fr-FR" dirty="0"/>
          </a:p>
          <a:p>
            <a:endParaRPr lang="fr-FR" dirty="0" smtClean="0"/>
          </a:p>
          <a:p>
            <a:r>
              <a:rPr lang="fr-FR" dirty="0" smtClean="0"/>
              <a:t>Have </a:t>
            </a:r>
            <a:r>
              <a:rPr lang="fr-FR" dirty="0" err="1" smtClean="0"/>
              <a:t>you</a:t>
            </a:r>
            <a:r>
              <a:rPr lang="fr-FR" dirty="0" smtClean="0"/>
              <a:t> </a:t>
            </a:r>
            <a:r>
              <a:rPr lang="fr-FR" dirty="0" err="1" smtClean="0"/>
              <a:t>any</a:t>
            </a:r>
            <a:r>
              <a:rPr lang="fr-FR" dirty="0" smtClean="0"/>
              <a:t> </a:t>
            </a:r>
            <a:r>
              <a:rPr lang="fr-FR" dirty="0" err="1" smtClean="0"/>
              <a:t>example</a:t>
            </a:r>
            <a:r>
              <a:rPr lang="fr-FR" dirty="0" smtClean="0"/>
              <a:t> of a good-</a:t>
            </a:r>
            <a:r>
              <a:rPr lang="fr-FR" dirty="0" err="1" smtClean="0"/>
              <a:t>looking</a:t>
            </a:r>
            <a:r>
              <a:rPr lang="fr-FR" dirty="0" smtClean="0"/>
              <a:t> </a:t>
            </a:r>
            <a:r>
              <a:rPr lang="fr-FR" dirty="0" err="1" smtClean="0"/>
              <a:t>website</a:t>
            </a:r>
            <a:r>
              <a:rPr lang="fr-FR" dirty="0" smtClean="0"/>
              <a:t>?</a:t>
            </a:r>
          </a:p>
        </p:txBody>
      </p:sp>
    </p:spTree>
    <p:extLst>
      <p:ext uri="{BB962C8B-B14F-4D97-AF65-F5344CB8AC3E}">
        <p14:creationId xmlns:p14="http://schemas.microsoft.com/office/powerpoint/2010/main" val="1630022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UI Web Development</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err="1" smtClean="0"/>
              <a:t>Websites</a:t>
            </a:r>
            <a:r>
              <a:rPr lang="fr-FR" dirty="0" smtClean="0"/>
              <a:t> UI are </a:t>
            </a:r>
            <a:r>
              <a:rPr lang="fr-FR" dirty="0" err="1" smtClean="0"/>
              <a:t>done</a:t>
            </a:r>
            <a:r>
              <a:rPr lang="fr-FR" dirty="0" smtClean="0"/>
              <a:t> </a:t>
            </a:r>
            <a:r>
              <a:rPr lang="fr-FR" dirty="0" err="1" smtClean="0"/>
              <a:t>with</a:t>
            </a:r>
            <a:r>
              <a:rPr lang="fr-FR" dirty="0" smtClean="0"/>
              <a:t> HTML, CSS and JavaScript</a:t>
            </a:r>
          </a:p>
          <a:p>
            <a:endParaRPr lang="fr-FR" dirty="0" smtClean="0"/>
          </a:p>
          <a:p>
            <a:r>
              <a:rPr lang="fr-FR" dirty="0" err="1" smtClean="0"/>
              <a:t>Create</a:t>
            </a:r>
            <a:r>
              <a:rPr lang="fr-FR" dirty="0" smtClean="0"/>
              <a:t> good-</a:t>
            </a:r>
            <a:r>
              <a:rPr lang="fr-FR" dirty="0" err="1" smtClean="0"/>
              <a:t>looking</a:t>
            </a:r>
            <a:r>
              <a:rPr lang="fr-FR" dirty="0" smtClean="0"/>
              <a:t> </a:t>
            </a:r>
            <a:r>
              <a:rPr lang="fr-FR" dirty="0" err="1" smtClean="0"/>
              <a:t>websites</a:t>
            </a:r>
            <a:r>
              <a:rPr lang="fr-FR" dirty="0" smtClean="0"/>
              <a:t> </a:t>
            </a:r>
            <a:r>
              <a:rPr lang="fr-FR" dirty="0" err="1" smtClean="0"/>
              <a:t>need</a:t>
            </a:r>
            <a:r>
              <a:rPr lang="fr-FR" dirty="0" smtClean="0"/>
              <a:t>:</a:t>
            </a:r>
          </a:p>
          <a:p>
            <a:pPr lvl="1"/>
            <a:r>
              <a:rPr lang="fr-FR" dirty="0" err="1" smtClean="0"/>
              <a:t>Development</a:t>
            </a:r>
            <a:r>
              <a:rPr lang="fr-FR" dirty="0" smtClean="0"/>
              <a:t> </a:t>
            </a:r>
            <a:r>
              <a:rPr lang="fr-FR" dirty="0" err="1" smtClean="0"/>
              <a:t>skills</a:t>
            </a:r>
            <a:endParaRPr lang="fr-FR" dirty="0" smtClean="0"/>
          </a:p>
          <a:p>
            <a:pPr lvl="1"/>
            <a:r>
              <a:rPr lang="fr-FR" dirty="0" err="1" smtClean="0"/>
              <a:t>Artistic</a:t>
            </a:r>
            <a:r>
              <a:rPr lang="fr-FR" dirty="0" smtClean="0"/>
              <a:t> </a:t>
            </a:r>
            <a:r>
              <a:rPr lang="fr-FR" dirty="0" err="1" smtClean="0"/>
              <a:t>fiber</a:t>
            </a:r>
            <a:r>
              <a:rPr lang="fr-FR" dirty="0" smtClean="0"/>
              <a:t> (or a </a:t>
            </a:r>
            <a:r>
              <a:rPr lang="fr-FR" dirty="0" err="1" smtClean="0"/>
              <a:t>friend</a:t>
            </a:r>
            <a:r>
              <a:rPr lang="fr-FR" dirty="0" smtClean="0"/>
              <a:t> </a:t>
            </a:r>
            <a:r>
              <a:rPr lang="fr-FR" dirty="0" err="1" smtClean="0"/>
              <a:t>having</a:t>
            </a:r>
            <a:r>
              <a:rPr lang="fr-FR" dirty="0" smtClean="0"/>
              <a:t> one!)</a:t>
            </a:r>
          </a:p>
          <a:p>
            <a:pPr lvl="1"/>
            <a:endParaRPr lang="fr-FR" dirty="0"/>
          </a:p>
          <a:p>
            <a:r>
              <a:rPr lang="fr-FR" dirty="0" err="1"/>
              <a:t>Idea</a:t>
            </a:r>
            <a:r>
              <a:rPr lang="fr-FR" dirty="0"/>
              <a:t> </a:t>
            </a:r>
            <a:r>
              <a:rPr lang="fr-FR" dirty="0" err="1"/>
              <a:t>is</a:t>
            </a:r>
            <a:r>
              <a:rPr lang="fr-FR" dirty="0"/>
              <a:t> the </a:t>
            </a:r>
            <a:r>
              <a:rPr lang="fr-FR" dirty="0" err="1"/>
              <a:t>most</a:t>
            </a:r>
            <a:r>
              <a:rPr lang="fr-FR" dirty="0"/>
              <a:t> important part: </a:t>
            </a:r>
          </a:p>
          <a:p>
            <a:pPr lvl="1"/>
            <a:r>
              <a:rPr lang="fr-FR" dirty="0" err="1"/>
              <a:t>Following</a:t>
            </a:r>
            <a:r>
              <a:rPr lang="fr-FR" dirty="0"/>
              <a:t> Design </a:t>
            </a:r>
            <a:r>
              <a:rPr lang="fr-FR" dirty="0" err="1"/>
              <a:t>Integration</a:t>
            </a:r>
            <a:r>
              <a:rPr lang="fr-FR" dirty="0"/>
              <a:t> </a:t>
            </a:r>
            <a:r>
              <a:rPr lang="fr-FR" dirty="0" err="1"/>
              <a:t>is</a:t>
            </a:r>
            <a:r>
              <a:rPr lang="fr-FR" dirty="0"/>
              <a:t> </a:t>
            </a:r>
            <a:r>
              <a:rPr lang="fr-FR" dirty="0" err="1"/>
              <a:t>just</a:t>
            </a:r>
            <a:r>
              <a:rPr lang="fr-FR" dirty="0"/>
              <a:t> a </a:t>
            </a:r>
            <a:r>
              <a:rPr lang="fr-FR" dirty="0" err="1"/>
              <a:t>matter</a:t>
            </a:r>
            <a:r>
              <a:rPr lang="fr-FR" dirty="0"/>
              <a:t> of time</a:t>
            </a:r>
            <a:r>
              <a:rPr lang="fr-FR" dirty="0" smtClean="0"/>
              <a:t>!</a:t>
            </a:r>
            <a:endParaRPr lang="fr-FR" dirty="0"/>
          </a:p>
        </p:txBody>
      </p:sp>
    </p:spTree>
    <p:extLst>
      <p:ext uri="{BB962C8B-B14F-4D97-AF65-F5344CB8AC3E}">
        <p14:creationId xmlns:p14="http://schemas.microsoft.com/office/powerpoint/2010/main" val="1801645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Design Good Practices</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sp>
        <p:nvSpPr>
          <p:cNvPr id="2" name="Espace réservé du contenu 1"/>
          <p:cNvSpPr>
            <a:spLocks noGrp="1"/>
          </p:cNvSpPr>
          <p:nvPr>
            <p:ph idx="1"/>
          </p:nvPr>
        </p:nvSpPr>
        <p:spPr/>
        <p:txBody>
          <a:bodyPr/>
          <a:lstStyle/>
          <a:p>
            <a:r>
              <a:rPr lang="fr-FR" dirty="0" smtClean="0"/>
              <a:t>Good Practices:</a:t>
            </a:r>
          </a:p>
          <a:p>
            <a:pPr lvl="1"/>
            <a:r>
              <a:rPr lang="fr-FR" dirty="0" smtClean="0"/>
              <a:t>Use </a:t>
            </a:r>
            <a:r>
              <a:rPr lang="fr-FR" dirty="0" err="1" smtClean="0"/>
              <a:t>Grids</a:t>
            </a:r>
            <a:r>
              <a:rPr lang="fr-FR" dirty="0" smtClean="0"/>
              <a:t> </a:t>
            </a:r>
            <a:r>
              <a:rPr lang="fr-FR" dirty="0" err="1" smtClean="0"/>
              <a:t>when</a:t>
            </a:r>
            <a:r>
              <a:rPr lang="fr-FR" dirty="0" smtClean="0"/>
              <a:t> </a:t>
            </a:r>
            <a:r>
              <a:rPr lang="fr-FR" dirty="0" err="1" smtClean="0"/>
              <a:t>you</a:t>
            </a:r>
            <a:r>
              <a:rPr lang="fr-FR" dirty="0" smtClean="0"/>
              <a:t> </a:t>
            </a:r>
            <a:r>
              <a:rPr lang="fr-FR" dirty="0" err="1" smtClean="0"/>
              <a:t>can</a:t>
            </a:r>
            <a:endParaRPr lang="fr-FR" dirty="0" smtClean="0"/>
          </a:p>
          <a:p>
            <a:pPr lvl="1"/>
            <a:r>
              <a:rPr lang="fr-FR" dirty="0" smtClean="0"/>
              <a:t>Maximum </a:t>
            </a:r>
            <a:r>
              <a:rPr lang="fr-FR" dirty="0" err="1" smtClean="0"/>
              <a:t>three</a:t>
            </a:r>
            <a:r>
              <a:rPr lang="fr-FR" dirty="0" smtClean="0"/>
              <a:t> main </a:t>
            </a:r>
            <a:r>
              <a:rPr lang="fr-FR" dirty="0" err="1" smtClean="0"/>
              <a:t>colors</a:t>
            </a:r>
            <a:r>
              <a:rPr lang="fr-FR" dirty="0" smtClean="0"/>
              <a:t> per page</a:t>
            </a:r>
          </a:p>
          <a:p>
            <a:pPr lvl="1"/>
            <a:r>
              <a:rPr lang="fr-FR" dirty="0" smtClean="0"/>
              <a:t>Design </a:t>
            </a:r>
            <a:r>
              <a:rPr lang="fr-FR" dirty="0" err="1" smtClean="0"/>
              <a:t>fits</a:t>
            </a:r>
            <a:r>
              <a:rPr lang="fr-FR" dirty="0" smtClean="0"/>
              <a:t> </a:t>
            </a:r>
            <a:r>
              <a:rPr lang="fr-FR" dirty="0" err="1" smtClean="0"/>
              <a:t>users</a:t>
            </a:r>
            <a:r>
              <a:rPr lang="fr-FR" dirty="0" smtClean="0"/>
              <a:t>’ </a:t>
            </a:r>
            <a:r>
              <a:rPr lang="fr-FR" dirty="0" err="1" smtClean="0"/>
              <a:t>devices</a:t>
            </a:r>
            <a:endParaRPr lang="fr-FR" dirty="0" smtClean="0"/>
          </a:p>
          <a:p>
            <a:pPr lvl="1"/>
            <a:r>
              <a:rPr lang="fr-FR" dirty="0" smtClean="0"/>
              <a:t>A </a:t>
            </a:r>
            <a:r>
              <a:rPr lang="fr-FR" dirty="0" err="1" smtClean="0"/>
              <a:t>company</a:t>
            </a:r>
            <a:r>
              <a:rPr lang="fr-FR" dirty="0" smtClean="0"/>
              <a:t> </a:t>
            </a:r>
            <a:r>
              <a:rPr lang="fr-FR" dirty="0" err="1" smtClean="0"/>
              <a:t>website</a:t>
            </a:r>
            <a:r>
              <a:rPr lang="fr-FR" dirty="0" smtClean="0"/>
              <a:t> </a:t>
            </a:r>
            <a:r>
              <a:rPr lang="fr-FR" dirty="0" err="1" smtClean="0"/>
              <a:t>is</a:t>
            </a:r>
            <a:r>
              <a:rPr lang="fr-FR" dirty="0" smtClean="0"/>
              <a:t> not a new </a:t>
            </a:r>
            <a:r>
              <a:rPr lang="fr-FR" dirty="0" err="1" smtClean="0"/>
              <a:t>technology</a:t>
            </a:r>
            <a:r>
              <a:rPr lang="fr-FR" dirty="0" smtClean="0"/>
              <a:t> </a:t>
            </a:r>
            <a:r>
              <a:rPr lang="fr-FR" dirty="0" err="1" smtClean="0"/>
              <a:t>demo</a:t>
            </a:r>
            <a:endParaRPr lang="fr-FR" dirty="0"/>
          </a:p>
          <a:p>
            <a:pPr lvl="1"/>
            <a:r>
              <a:rPr lang="fr-FR" dirty="0" err="1" smtClean="0"/>
              <a:t>Website</a:t>
            </a:r>
            <a:r>
              <a:rPr lang="fr-FR" dirty="0" smtClean="0"/>
              <a:t> </a:t>
            </a:r>
            <a:r>
              <a:rPr lang="fr-FR" dirty="0" err="1" smtClean="0"/>
              <a:t>coherence</a:t>
            </a:r>
            <a:endParaRPr lang="fr-FR" dirty="0" smtClean="0"/>
          </a:p>
        </p:txBody>
      </p:sp>
      <p:pic>
        <p:nvPicPr>
          <p:cNvPr id="7"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09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Design Good Practices</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Use </a:t>
            </a:r>
            <a:r>
              <a:rPr lang="fr-FR" dirty="0" err="1" smtClean="0"/>
              <a:t>Grids</a:t>
            </a:r>
            <a:r>
              <a:rPr lang="fr-FR" dirty="0" smtClean="0"/>
              <a:t> </a:t>
            </a:r>
            <a:r>
              <a:rPr lang="fr-FR" dirty="0" err="1" smtClean="0"/>
              <a:t>when</a:t>
            </a:r>
            <a:r>
              <a:rPr lang="fr-FR" dirty="0" smtClean="0"/>
              <a:t> </a:t>
            </a:r>
            <a:r>
              <a:rPr lang="fr-FR" dirty="0" err="1" smtClean="0"/>
              <a:t>you</a:t>
            </a:r>
            <a:r>
              <a:rPr lang="fr-FR" dirty="0" smtClean="0"/>
              <a:t> </a:t>
            </a:r>
            <a:r>
              <a:rPr lang="fr-FR" dirty="0" err="1" smtClean="0"/>
              <a:t>can</a:t>
            </a:r>
            <a:r>
              <a:rPr lang="fr-FR" dirty="0" smtClean="0"/>
              <a:t>:</a:t>
            </a:r>
          </a:p>
          <a:p>
            <a:pPr lvl="1"/>
            <a:r>
              <a:rPr lang="fr-FR" dirty="0" smtClean="0"/>
              <a:t>A </a:t>
            </a:r>
            <a:r>
              <a:rPr lang="fr-FR" dirty="0" err="1" smtClean="0"/>
              <a:t>layout</a:t>
            </a:r>
            <a:r>
              <a:rPr lang="fr-FR" dirty="0" smtClean="0"/>
              <a:t> system to split </a:t>
            </a:r>
            <a:r>
              <a:rPr lang="fr-FR" dirty="0" err="1" smtClean="0"/>
              <a:t>your</a:t>
            </a:r>
            <a:r>
              <a:rPr lang="fr-FR" dirty="0" smtClean="0"/>
              <a:t> page in multiple </a:t>
            </a:r>
            <a:r>
              <a:rPr lang="fr-FR" dirty="0" err="1" smtClean="0"/>
              <a:t>columns</a:t>
            </a:r>
            <a:endParaRPr lang="fr-FR" dirty="0" smtClean="0"/>
          </a:p>
          <a:p>
            <a:pPr lvl="1"/>
            <a:r>
              <a:rPr lang="fr-FR" dirty="0" err="1" smtClean="0"/>
              <a:t>Useful</a:t>
            </a:r>
            <a:r>
              <a:rPr lang="fr-FR" dirty="0" smtClean="0"/>
              <a:t> for alignement and page structure!</a:t>
            </a:r>
          </a:p>
          <a:p>
            <a:pPr lvl="1"/>
            <a:endParaRPr lang="fr-FR" dirty="0"/>
          </a:p>
          <a:p>
            <a:r>
              <a:rPr lang="fr-FR" dirty="0" smtClean="0"/>
              <a:t>Good sketch </a:t>
            </a:r>
            <a:r>
              <a:rPr lang="fr-FR" dirty="0" err="1" smtClean="0"/>
              <a:t>is</a:t>
            </a:r>
            <a:r>
              <a:rPr lang="fr-FR" dirty="0" smtClean="0"/>
              <a:t> </a:t>
            </a:r>
            <a:r>
              <a:rPr lang="fr-FR" dirty="0" err="1" smtClean="0"/>
              <a:t>better</a:t>
            </a:r>
            <a:r>
              <a:rPr lang="fr-FR" dirty="0" smtClean="0"/>
              <a:t> </a:t>
            </a:r>
            <a:r>
              <a:rPr lang="fr-FR" dirty="0" err="1" smtClean="0"/>
              <a:t>than</a:t>
            </a:r>
            <a:r>
              <a:rPr lang="fr-FR" dirty="0" smtClean="0"/>
              <a:t> a long speech:</a:t>
            </a:r>
            <a:endParaRPr lang="fr-FR" dirty="0"/>
          </a:p>
          <a:p>
            <a:pPr marL="0" indent="0" algn="ctr">
              <a:buNone/>
            </a:pPr>
            <a:r>
              <a:rPr lang="en-US" dirty="0">
                <a:hlinkClick r:id="rId4"/>
              </a:rPr>
              <a:t>http://960.gs/</a:t>
            </a:r>
            <a:endParaRPr lang="fr-FR" dirty="0" smtClean="0"/>
          </a:p>
        </p:txBody>
      </p:sp>
    </p:spTree>
    <p:extLst>
      <p:ext uri="{BB962C8B-B14F-4D97-AF65-F5344CB8AC3E}">
        <p14:creationId xmlns:p14="http://schemas.microsoft.com/office/powerpoint/2010/main" val="457736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Design Good Practices</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b="1" dirty="0" smtClean="0"/>
              <a:t>Maximum</a:t>
            </a:r>
            <a:r>
              <a:rPr lang="fr-FR" dirty="0" smtClean="0"/>
              <a:t> </a:t>
            </a:r>
            <a:r>
              <a:rPr lang="fr-FR" dirty="0" err="1" smtClean="0"/>
              <a:t>three</a:t>
            </a:r>
            <a:r>
              <a:rPr lang="fr-FR" dirty="0" smtClean="0"/>
              <a:t> </a:t>
            </a:r>
            <a:r>
              <a:rPr lang="fr-FR" dirty="0" err="1" smtClean="0"/>
              <a:t>colors</a:t>
            </a:r>
            <a:r>
              <a:rPr lang="fr-FR" dirty="0" smtClean="0"/>
              <a:t> per page:</a:t>
            </a:r>
          </a:p>
          <a:p>
            <a:pPr lvl="1"/>
            <a:r>
              <a:rPr lang="fr-FR" dirty="0" err="1" smtClean="0"/>
              <a:t>Keeps</a:t>
            </a:r>
            <a:r>
              <a:rPr lang="fr-FR" dirty="0" smtClean="0"/>
              <a:t> UI clean and </a:t>
            </a:r>
            <a:r>
              <a:rPr lang="fr-FR" dirty="0" err="1" smtClean="0"/>
              <a:t>sober</a:t>
            </a:r>
            <a:endParaRPr lang="fr-FR" i="1" dirty="0" smtClean="0"/>
          </a:p>
          <a:p>
            <a:pPr lvl="1"/>
            <a:endParaRPr lang="fr-FR" dirty="0" smtClean="0"/>
          </a:p>
          <a:p>
            <a:pPr lvl="1"/>
            <a:r>
              <a:rPr lang="fr-FR" dirty="0" err="1" smtClean="0"/>
              <a:t>Consider</a:t>
            </a:r>
            <a:r>
              <a:rPr lang="fr-FR" dirty="0" smtClean="0"/>
              <a:t> </a:t>
            </a:r>
            <a:r>
              <a:rPr lang="fr-FR" dirty="0" err="1" smtClean="0"/>
              <a:t>shades</a:t>
            </a:r>
            <a:r>
              <a:rPr lang="fr-FR" dirty="0" smtClean="0"/>
              <a:t> as one </a:t>
            </a:r>
            <a:r>
              <a:rPr lang="fr-FR" dirty="0" err="1" smtClean="0"/>
              <a:t>color</a:t>
            </a:r>
            <a:endParaRPr lang="fr-FR" dirty="0" smtClean="0"/>
          </a:p>
          <a:p>
            <a:pPr lvl="1"/>
            <a:r>
              <a:rPr lang="fr-FR" dirty="0" smtClean="0"/>
              <a:t>White, </a:t>
            </a:r>
            <a:r>
              <a:rPr lang="fr-FR" dirty="0" err="1" smtClean="0"/>
              <a:t>grey</a:t>
            </a:r>
            <a:r>
              <a:rPr lang="fr-FR" dirty="0" smtClean="0"/>
              <a:t> and black are </a:t>
            </a:r>
            <a:r>
              <a:rPr lang="fr-FR" dirty="0" err="1" smtClean="0"/>
              <a:t>considered</a:t>
            </a:r>
            <a:r>
              <a:rPr lang="fr-FR" dirty="0" smtClean="0"/>
              <a:t> as one </a:t>
            </a:r>
            <a:r>
              <a:rPr lang="fr-FR" dirty="0" err="1" smtClean="0"/>
              <a:t>color</a:t>
            </a:r>
            <a:endParaRPr lang="fr-FR" dirty="0" smtClean="0"/>
          </a:p>
          <a:p>
            <a:pPr lvl="1"/>
            <a:endParaRPr lang="fr-FR" dirty="0"/>
          </a:p>
          <a:p>
            <a:r>
              <a:rPr lang="fr-FR" dirty="0" smtClean="0"/>
              <a:t>Good sketch </a:t>
            </a:r>
            <a:r>
              <a:rPr lang="fr-FR" dirty="0" err="1" smtClean="0"/>
              <a:t>is</a:t>
            </a:r>
            <a:r>
              <a:rPr lang="fr-FR" dirty="0" smtClean="0"/>
              <a:t> </a:t>
            </a:r>
            <a:r>
              <a:rPr lang="fr-FR" dirty="0" err="1" smtClean="0"/>
              <a:t>better</a:t>
            </a:r>
            <a:r>
              <a:rPr lang="fr-FR" dirty="0" smtClean="0"/>
              <a:t> </a:t>
            </a:r>
            <a:r>
              <a:rPr lang="fr-FR" dirty="0" err="1" smtClean="0"/>
              <a:t>than</a:t>
            </a:r>
            <a:r>
              <a:rPr lang="fr-FR" dirty="0" smtClean="0"/>
              <a:t> a long speech:</a:t>
            </a:r>
            <a:endParaRPr lang="fr-FR" dirty="0"/>
          </a:p>
          <a:p>
            <a:pPr marL="0" indent="0" algn="ctr">
              <a:buNone/>
            </a:pPr>
            <a:r>
              <a:rPr lang="en-US" dirty="0">
                <a:hlinkClick r:id="rId4"/>
              </a:rPr>
              <a:t>https://evernote.com/</a:t>
            </a:r>
            <a:endParaRPr lang="fr-FR" dirty="0" smtClean="0"/>
          </a:p>
        </p:txBody>
      </p:sp>
    </p:spTree>
    <p:extLst>
      <p:ext uri="{BB962C8B-B14F-4D97-AF65-F5344CB8AC3E}">
        <p14:creationId xmlns:p14="http://schemas.microsoft.com/office/powerpoint/2010/main" val="1303801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eaLnBrk="1" hangingPunct="1"/>
            <a:endParaRPr lang="en-US" sz="2400" dirty="0" smtClean="0"/>
          </a:p>
          <a:p>
            <a:pPr lvl="1" eaLnBrk="1" hangingPunct="1"/>
            <a:r>
              <a:rPr lang="en-US" dirty="0" smtClean="0"/>
              <a:t>Understand what are UI and UX</a:t>
            </a:r>
          </a:p>
          <a:p>
            <a:pPr lvl="1" eaLnBrk="1" hangingPunct="1"/>
            <a:r>
              <a:rPr lang="fr-FR" dirty="0" err="1" smtClean="0"/>
              <a:t>Explain</a:t>
            </a:r>
            <a:r>
              <a:rPr lang="fr-FR" dirty="0" smtClean="0"/>
              <a:t> </a:t>
            </a:r>
            <a:r>
              <a:rPr lang="fr-FR" dirty="0" err="1" smtClean="0"/>
              <a:t>differences</a:t>
            </a:r>
            <a:r>
              <a:rPr lang="fr-FR" dirty="0" smtClean="0"/>
              <a:t> and goals of </a:t>
            </a:r>
            <a:r>
              <a:rPr lang="fr-FR" dirty="0" err="1" smtClean="0"/>
              <a:t>each</a:t>
            </a:r>
            <a:endParaRPr lang="fr-FR" dirty="0" smtClean="0"/>
          </a:p>
          <a:p>
            <a:pPr lvl="1" eaLnBrk="1" hangingPunct="1"/>
            <a:r>
              <a:rPr lang="fr-FR" dirty="0" err="1" smtClean="0"/>
              <a:t>Analyze</a:t>
            </a:r>
            <a:r>
              <a:rPr lang="fr-FR" dirty="0" smtClean="0"/>
              <a:t> UX of a service and </a:t>
            </a:r>
            <a:r>
              <a:rPr lang="fr-FR" dirty="0" err="1" smtClean="0"/>
              <a:t>create</a:t>
            </a:r>
            <a:r>
              <a:rPr lang="fr-FR" dirty="0" smtClean="0"/>
              <a:t> one</a:t>
            </a:r>
          </a:p>
          <a:p>
            <a:pPr lvl="1" eaLnBrk="1" hangingPunct="1"/>
            <a:r>
              <a:rPr lang="fr-FR" dirty="0" err="1" smtClean="0"/>
              <a:t>Understand</a:t>
            </a:r>
            <a:r>
              <a:rPr lang="fr-FR" dirty="0" smtClean="0"/>
              <a:t> </a:t>
            </a:r>
            <a:r>
              <a:rPr lang="fr-FR" dirty="0" err="1" smtClean="0"/>
              <a:t>meaning</a:t>
            </a:r>
            <a:r>
              <a:rPr lang="fr-FR" dirty="0" smtClean="0"/>
              <a:t> of </a:t>
            </a:r>
            <a:r>
              <a:rPr lang="fr-FR" dirty="0" err="1" smtClean="0"/>
              <a:t>behavior</a:t>
            </a:r>
            <a:r>
              <a:rPr lang="fr-FR" dirty="0" smtClean="0"/>
              <a:t> </a:t>
            </a:r>
            <a:r>
              <a:rPr lang="fr-FR" dirty="0" err="1" smtClean="0"/>
              <a:t>analyze</a:t>
            </a:r>
            <a:endParaRPr lang="fr-FR" dirty="0" smtClean="0"/>
          </a:p>
          <a:p>
            <a:pPr lvl="1" eaLnBrk="1" hangingPunct="1"/>
            <a:r>
              <a:rPr lang="fr-FR" dirty="0" err="1" smtClean="0"/>
              <a:t>Enumerate</a:t>
            </a:r>
            <a:r>
              <a:rPr lang="fr-FR" dirty="0" smtClean="0"/>
              <a:t> and use </a:t>
            </a:r>
            <a:r>
              <a:rPr lang="fr-FR" dirty="0" err="1" smtClean="0"/>
              <a:t>some</a:t>
            </a:r>
            <a:r>
              <a:rPr lang="fr-FR" dirty="0" smtClean="0"/>
              <a:t> </a:t>
            </a:r>
            <a:r>
              <a:rPr lang="fr-FR" dirty="0" err="1" smtClean="0"/>
              <a:t>popular</a:t>
            </a:r>
            <a:r>
              <a:rPr lang="fr-FR" dirty="0" smtClean="0"/>
              <a:t> designs</a:t>
            </a:r>
            <a:endParaRPr lang="en-US" dirty="0"/>
          </a:p>
        </p:txBody>
      </p:sp>
      <p:sp>
        <p:nvSpPr>
          <p:cNvPr id="34819" name="Espace réservé du contenu 3"/>
          <p:cNvSpPr>
            <a:spLocks noGrp="1"/>
          </p:cNvSpPr>
          <p:nvPr>
            <p:ph sz="quarter" idx="13"/>
          </p:nvPr>
        </p:nvSpPr>
        <p:spPr/>
        <p:txBody>
          <a:bodyPr/>
          <a:lstStyle/>
          <a:p>
            <a:r>
              <a:rPr lang="en-US" dirty="0" smtClean="0">
                <a:ea typeface="ＭＳ Ｐゴシック" pitchFamily="34" charset="-128"/>
              </a:rPr>
              <a:t>User Experience</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Design Good Practices</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Design </a:t>
            </a:r>
            <a:r>
              <a:rPr lang="fr-FR" dirty="0" err="1" smtClean="0"/>
              <a:t>fits</a:t>
            </a:r>
            <a:r>
              <a:rPr lang="fr-FR" dirty="0" smtClean="0"/>
              <a:t> </a:t>
            </a:r>
            <a:r>
              <a:rPr lang="fr-FR" dirty="0" err="1" smtClean="0"/>
              <a:t>users</a:t>
            </a:r>
            <a:r>
              <a:rPr lang="fr-FR" dirty="0" smtClean="0"/>
              <a:t>’ </a:t>
            </a:r>
            <a:r>
              <a:rPr lang="fr-FR" dirty="0" err="1" smtClean="0"/>
              <a:t>devices</a:t>
            </a:r>
            <a:r>
              <a:rPr lang="fr-FR" dirty="0" smtClean="0"/>
              <a:t>:</a:t>
            </a:r>
          </a:p>
          <a:p>
            <a:pPr lvl="1"/>
            <a:r>
              <a:rPr lang="fr-FR" dirty="0" smtClean="0"/>
              <a:t>Be </a:t>
            </a:r>
            <a:r>
              <a:rPr lang="fr-FR" dirty="0" err="1" smtClean="0"/>
              <a:t>careful</a:t>
            </a:r>
            <a:r>
              <a:rPr lang="fr-FR" dirty="0" smtClean="0"/>
              <a:t> to </a:t>
            </a:r>
            <a:r>
              <a:rPr lang="fr-FR" dirty="0" err="1" smtClean="0"/>
              <a:t>be</a:t>
            </a:r>
            <a:r>
              <a:rPr lang="fr-FR" dirty="0" smtClean="0"/>
              <a:t> accessible </a:t>
            </a:r>
            <a:r>
              <a:rPr lang="fr-FR" dirty="0" err="1" smtClean="0"/>
              <a:t>depending</a:t>
            </a:r>
            <a:r>
              <a:rPr lang="fr-FR" dirty="0" smtClean="0"/>
              <a:t> on </a:t>
            </a:r>
            <a:r>
              <a:rPr lang="fr-FR" dirty="0" err="1" smtClean="0"/>
              <a:t>your</a:t>
            </a:r>
            <a:r>
              <a:rPr lang="fr-FR" dirty="0" smtClean="0"/>
              <a:t> </a:t>
            </a:r>
            <a:r>
              <a:rPr lang="fr-FR" dirty="0" err="1" smtClean="0"/>
              <a:t>target</a:t>
            </a:r>
            <a:endParaRPr lang="fr-FR" dirty="0" smtClean="0"/>
          </a:p>
          <a:p>
            <a:pPr lvl="1"/>
            <a:endParaRPr lang="fr-FR" dirty="0"/>
          </a:p>
          <a:p>
            <a:r>
              <a:rPr lang="fr-FR" dirty="0" smtClean="0"/>
              <a:t>Navigation </a:t>
            </a:r>
            <a:r>
              <a:rPr lang="fr-FR" dirty="0" err="1" smtClean="0"/>
              <a:t>is</a:t>
            </a:r>
            <a:r>
              <a:rPr lang="fr-FR" dirty="0" smtClean="0"/>
              <a:t> </a:t>
            </a:r>
            <a:r>
              <a:rPr lang="fr-FR" dirty="0" err="1" smtClean="0"/>
              <a:t>different</a:t>
            </a:r>
            <a:r>
              <a:rPr lang="fr-FR" dirty="0" smtClean="0"/>
              <a:t> </a:t>
            </a:r>
            <a:r>
              <a:rPr lang="fr-FR" dirty="0" err="1" smtClean="0"/>
              <a:t>between</a:t>
            </a:r>
            <a:r>
              <a:rPr lang="fr-FR" dirty="0" smtClean="0"/>
              <a:t> GPS and full HD </a:t>
            </a:r>
            <a:r>
              <a:rPr lang="fr-FR" dirty="0" err="1" smtClean="0"/>
              <a:t>game</a:t>
            </a:r>
            <a:endParaRPr lang="fr-FR" dirty="0" smtClean="0"/>
          </a:p>
          <a:p>
            <a:r>
              <a:rPr lang="fr-FR" dirty="0" err="1" smtClean="0"/>
              <a:t>Same</a:t>
            </a:r>
            <a:r>
              <a:rPr lang="fr-FR" dirty="0" smtClean="0"/>
              <a:t> for smartphones and computer-</a:t>
            </a:r>
            <a:r>
              <a:rPr lang="fr-FR" dirty="0" err="1" smtClean="0"/>
              <a:t>based</a:t>
            </a:r>
            <a:r>
              <a:rPr lang="fr-FR" dirty="0" smtClean="0"/>
              <a:t> </a:t>
            </a:r>
            <a:r>
              <a:rPr lang="fr-FR" dirty="0" err="1" smtClean="0"/>
              <a:t>apps</a:t>
            </a:r>
            <a:endParaRPr lang="fr-FR" dirty="0" smtClean="0"/>
          </a:p>
          <a:p>
            <a:endParaRPr lang="fr-FR" dirty="0"/>
          </a:p>
          <a:p>
            <a:r>
              <a:rPr lang="fr-FR" dirty="0" smtClean="0"/>
              <a:t>Responsive design </a:t>
            </a:r>
            <a:r>
              <a:rPr lang="fr-FR" dirty="0" err="1" smtClean="0"/>
              <a:t>is</a:t>
            </a:r>
            <a:r>
              <a:rPr lang="fr-FR" dirty="0" smtClean="0"/>
              <a:t> a solution</a:t>
            </a:r>
          </a:p>
        </p:txBody>
      </p:sp>
    </p:spTree>
    <p:extLst>
      <p:ext uri="{BB962C8B-B14F-4D97-AF65-F5344CB8AC3E}">
        <p14:creationId xmlns:p14="http://schemas.microsoft.com/office/powerpoint/2010/main" val="1701300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Responsive Design Definition</a:t>
            </a:r>
            <a:endParaRPr lang="en-US" dirty="0"/>
          </a:p>
        </p:txBody>
      </p:sp>
      <p:sp>
        <p:nvSpPr>
          <p:cNvPr id="3" name="Espace réservé du contenu 2"/>
          <p:cNvSpPr>
            <a:spLocks noGrp="1"/>
          </p:cNvSpPr>
          <p:nvPr>
            <p:ph idx="1"/>
          </p:nvPr>
        </p:nvSpPr>
        <p:spPr>
          <a:xfrm>
            <a:off x="457200" y="1560761"/>
            <a:ext cx="8435975" cy="1512763"/>
          </a:xfrm>
        </p:spPr>
        <p:txBody>
          <a:bodyPr/>
          <a:lstStyle/>
          <a:p>
            <a:pPr marL="0" indent="0" algn="r">
              <a:buNone/>
            </a:pPr>
            <a:r>
              <a:rPr lang="en-US" b="1" i="1" dirty="0"/>
              <a:t>“Responsive web design </a:t>
            </a:r>
            <a:r>
              <a:rPr lang="en-US" b="1" i="1" dirty="0" smtClean="0"/>
              <a:t>[…] is </a:t>
            </a:r>
            <a:r>
              <a:rPr lang="en-US" b="1" i="1" dirty="0"/>
              <a:t>a type of web design that provides a customized viewing experience for different browser platforms. A website </a:t>
            </a:r>
            <a:r>
              <a:rPr lang="en-US" b="1" i="1" dirty="0" smtClean="0"/>
              <a:t>[…] </a:t>
            </a:r>
            <a:r>
              <a:rPr lang="en-US" b="1" i="1" dirty="0"/>
              <a:t>will display a different interface depending on what device is used to access the site.”</a:t>
            </a:r>
          </a:p>
        </p:txBody>
      </p:sp>
      <p:sp>
        <p:nvSpPr>
          <p:cNvPr id="4" name="Espace réservé du contenu 3"/>
          <p:cNvSpPr>
            <a:spLocks noGrp="1"/>
          </p:cNvSpPr>
          <p:nvPr>
            <p:ph sz="quarter" idx="13"/>
          </p:nvPr>
        </p:nvSpPr>
        <p:spPr/>
        <p:txBody>
          <a:bodyPr/>
          <a:lstStyle/>
          <a:p>
            <a:r>
              <a:rPr lang="en-US" dirty="0"/>
              <a:t>What </a:t>
            </a:r>
            <a:r>
              <a:rPr lang="en-US" dirty="0" smtClean="0"/>
              <a:t>is UI?</a:t>
            </a:r>
            <a:endParaRPr lang="en-US" dirty="0"/>
          </a:p>
        </p:txBody>
      </p:sp>
      <p:pic>
        <p:nvPicPr>
          <p:cNvPr id="2050" name="Picture 2" descr="D:\Users\Renaud\Desktop\StageFinEtudesSupinfo\Icons-New\v3\PPT\Quotation_ForM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4499992" y="3835995"/>
            <a:ext cx="4392488" cy="461665"/>
          </a:xfrm>
          <a:prstGeom prst="rect">
            <a:avLst/>
          </a:prstGeom>
          <a:noFill/>
        </p:spPr>
        <p:txBody>
          <a:bodyPr wrap="square" rtlCol="0">
            <a:spAutoFit/>
          </a:bodyPr>
          <a:lstStyle/>
          <a:p>
            <a:pPr algn="r"/>
            <a:r>
              <a:rPr lang="fr-FR" sz="2400" b="1" i="1" dirty="0" smtClean="0">
                <a:solidFill>
                  <a:srgbClr val="5F5F5F"/>
                </a:solidFill>
                <a:latin typeface="+mn-lt"/>
              </a:rPr>
              <a:t>– Tech </a:t>
            </a:r>
            <a:r>
              <a:rPr lang="fr-FR" sz="2400" b="1" i="1" dirty="0" err="1" smtClean="0">
                <a:solidFill>
                  <a:srgbClr val="5F5F5F"/>
                </a:solidFill>
                <a:latin typeface="+mn-lt"/>
              </a:rPr>
              <a:t>Terms</a:t>
            </a:r>
            <a:endParaRPr lang="en-US" sz="2400" b="1" i="1" dirty="0">
              <a:solidFill>
                <a:srgbClr val="5F5F5F"/>
              </a:solidFill>
              <a:latin typeface="+mn-lt"/>
            </a:endParaRPr>
          </a:p>
        </p:txBody>
      </p:sp>
    </p:spTree>
    <p:extLst>
      <p:ext uri="{BB962C8B-B14F-4D97-AF65-F5344CB8AC3E}">
        <p14:creationId xmlns:p14="http://schemas.microsoft.com/office/powerpoint/2010/main" val="2387448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How to be responsive</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Target </a:t>
            </a:r>
            <a:r>
              <a:rPr lang="fr-FR" dirty="0" err="1" smtClean="0"/>
              <a:t>screen</a:t>
            </a:r>
            <a:r>
              <a:rPr lang="fr-FR" dirty="0" smtClean="0"/>
              <a:t> </a:t>
            </a:r>
            <a:r>
              <a:rPr lang="fr-FR" dirty="0" err="1" smtClean="0"/>
              <a:t>resolution</a:t>
            </a:r>
            <a:r>
              <a:rPr lang="fr-FR" dirty="0" smtClean="0"/>
              <a:t> </a:t>
            </a:r>
            <a:r>
              <a:rPr lang="fr-FR" dirty="0" err="1" smtClean="0"/>
              <a:t>thanks</a:t>
            </a:r>
            <a:r>
              <a:rPr lang="fr-FR" dirty="0" smtClean="0"/>
              <a:t> to media </a:t>
            </a:r>
            <a:r>
              <a:rPr lang="fr-FR" dirty="0" err="1" smtClean="0"/>
              <a:t>queries</a:t>
            </a:r>
            <a:r>
              <a:rPr lang="fr-FR" dirty="0" smtClean="0"/>
              <a:t> (CSS)</a:t>
            </a:r>
          </a:p>
          <a:p>
            <a:pPr lvl="1"/>
            <a:r>
              <a:rPr lang="fr-FR" dirty="0" smtClean="0"/>
              <a:t>Responsive </a:t>
            </a:r>
            <a:r>
              <a:rPr lang="fr-FR" dirty="0" err="1" smtClean="0"/>
              <a:t>Grid</a:t>
            </a:r>
            <a:r>
              <a:rPr lang="fr-FR" dirty="0" smtClean="0"/>
              <a:t> system </a:t>
            </a:r>
            <a:r>
              <a:rPr lang="fr-FR" dirty="0" err="1" smtClean="0"/>
              <a:t>example</a:t>
            </a:r>
            <a:r>
              <a:rPr lang="fr-FR" dirty="0" smtClean="0"/>
              <a:t>: </a:t>
            </a:r>
            <a:r>
              <a:rPr lang="fr-FR" dirty="0" err="1" smtClean="0"/>
              <a:t>Unsemantic</a:t>
            </a:r>
            <a:endParaRPr lang="fr-FR" dirty="0" smtClean="0"/>
          </a:p>
          <a:p>
            <a:pPr lvl="1"/>
            <a:endParaRPr lang="fr-FR" dirty="0" smtClean="0"/>
          </a:p>
          <a:p>
            <a:r>
              <a:rPr lang="fr-FR" dirty="0" smtClean="0"/>
              <a:t>JavaScript </a:t>
            </a:r>
            <a:r>
              <a:rPr lang="fr-FR" dirty="0" err="1" smtClean="0"/>
              <a:t>also</a:t>
            </a:r>
            <a:r>
              <a:rPr lang="fr-FR" dirty="0" smtClean="0"/>
              <a:t> </a:t>
            </a:r>
            <a:r>
              <a:rPr lang="fr-FR" dirty="0" err="1" smtClean="0"/>
              <a:t>can</a:t>
            </a:r>
            <a:r>
              <a:rPr lang="fr-FR" dirty="0" smtClean="0"/>
              <a:t> change </a:t>
            </a:r>
            <a:r>
              <a:rPr lang="fr-FR" dirty="0" err="1" smtClean="0"/>
              <a:t>layout</a:t>
            </a:r>
            <a:endParaRPr lang="fr-FR" dirty="0" smtClean="0"/>
          </a:p>
          <a:p>
            <a:pPr lvl="1"/>
            <a:r>
              <a:rPr lang="fr-FR" dirty="0" err="1" smtClean="0"/>
              <a:t>Example</a:t>
            </a:r>
            <a:r>
              <a:rPr lang="fr-FR" dirty="0" smtClean="0"/>
              <a:t>: Adapt.js</a:t>
            </a:r>
          </a:p>
          <a:p>
            <a:pPr lvl="1"/>
            <a:endParaRPr lang="fr-FR" dirty="0" smtClean="0"/>
          </a:p>
          <a:p>
            <a:r>
              <a:rPr lang="fr-FR" dirty="0" err="1" smtClean="0"/>
              <a:t>Another</a:t>
            </a:r>
            <a:r>
              <a:rPr lang="fr-FR" dirty="0" smtClean="0"/>
              <a:t> solution: a </a:t>
            </a:r>
            <a:r>
              <a:rPr lang="fr-FR" dirty="0" err="1" smtClean="0"/>
              <a:t>dedicated</a:t>
            </a:r>
            <a:r>
              <a:rPr lang="fr-FR" dirty="0" smtClean="0"/>
              <a:t> mobile </a:t>
            </a:r>
            <a:r>
              <a:rPr lang="fr-FR" dirty="0" err="1" smtClean="0"/>
              <a:t>website</a:t>
            </a:r>
            <a:endParaRPr lang="fr-FR" dirty="0" smtClean="0"/>
          </a:p>
          <a:p>
            <a:pPr lvl="1"/>
            <a:r>
              <a:rPr lang="fr-FR" dirty="0" err="1" smtClean="0"/>
              <a:t>Example</a:t>
            </a:r>
            <a:r>
              <a:rPr lang="fr-FR" dirty="0" smtClean="0"/>
              <a:t>: </a:t>
            </a:r>
            <a:r>
              <a:rPr lang="en-US" dirty="0" smtClean="0">
                <a:hlinkClick r:id="rId4"/>
              </a:rPr>
              <a:t>http</a:t>
            </a:r>
            <a:r>
              <a:rPr lang="en-US" dirty="0">
                <a:hlinkClick r:id="rId4"/>
              </a:rPr>
              <a:t>://voyages-sncf.mobi/</a:t>
            </a:r>
            <a:endParaRPr lang="fr-FR" dirty="0"/>
          </a:p>
          <a:p>
            <a:endParaRPr lang="fr-FR" dirty="0"/>
          </a:p>
          <a:p>
            <a:endParaRPr lang="fr-FR" dirty="0" smtClean="0"/>
          </a:p>
        </p:txBody>
      </p:sp>
    </p:spTree>
    <p:extLst>
      <p:ext uri="{BB962C8B-B14F-4D97-AF65-F5344CB8AC3E}">
        <p14:creationId xmlns:p14="http://schemas.microsoft.com/office/powerpoint/2010/main" val="1388632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Responsive examples</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sp>
        <p:nvSpPr>
          <p:cNvPr id="2" name="Espace réservé du contenu 1"/>
          <p:cNvSpPr>
            <a:spLocks noGrp="1"/>
          </p:cNvSpPr>
          <p:nvPr>
            <p:ph idx="1"/>
          </p:nvPr>
        </p:nvSpPr>
        <p:spPr/>
        <p:txBody>
          <a:bodyPr/>
          <a:lstStyle/>
          <a:p>
            <a:endParaRPr lang="fr-FR" dirty="0"/>
          </a:p>
          <a:p>
            <a:endParaRPr lang="fr-FR" dirty="0" smtClean="0"/>
          </a:p>
        </p:txBody>
      </p:sp>
      <p:pic>
        <p:nvPicPr>
          <p:cNvPr id="7" name="Picture 2" descr="D:\Users\Renaud\Desktop\StageFinEtudesSupinfo\Icons-New\v3\PPT\Resources_Multime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2519772" y="2395835"/>
            <a:ext cx="4104456" cy="923330"/>
          </a:xfrm>
          <a:prstGeom prst="rect">
            <a:avLst/>
          </a:prstGeom>
          <a:noFill/>
        </p:spPr>
        <p:txBody>
          <a:bodyPr wrap="square" rtlCol="0">
            <a:spAutoFit/>
          </a:bodyPr>
          <a:lstStyle/>
          <a:p>
            <a:pPr algn="ctr"/>
            <a:r>
              <a:rPr lang="fr-FR" sz="5400" dirty="0" err="1" smtClean="0">
                <a:latin typeface="+mn-lt"/>
              </a:rPr>
              <a:t>Demo</a:t>
            </a:r>
            <a:endParaRPr lang="en-US" sz="5400" dirty="0">
              <a:latin typeface="+mn-lt"/>
            </a:endParaRPr>
          </a:p>
        </p:txBody>
      </p:sp>
    </p:spTree>
    <p:extLst>
      <p:ext uri="{BB962C8B-B14F-4D97-AF65-F5344CB8AC3E}">
        <p14:creationId xmlns:p14="http://schemas.microsoft.com/office/powerpoint/2010/main" val="2766029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Design Good Practices</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A </a:t>
            </a:r>
            <a:r>
              <a:rPr lang="fr-FR" dirty="0" err="1" smtClean="0"/>
              <a:t>corporate</a:t>
            </a:r>
            <a:r>
              <a:rPr lang="fr-FR" dirty="0" smtClean="0"/>
              <a:t> </a:t>
            </a:r>
            <a:r>
              <a:rPr lang="fr-FR" dirty="0" err="1" smtClean="0"/>
              <a:t>website</a:t>
            </a:r>
            <a:r>
              <a:rPr lang="fr-FR" dirty="0" smtClean="0"/>
              <a:t> </a:t>
            </a:r>
            <a:r>
              <a:rPr lang="fr-FR" dirty="0" err="1" smtClean="0"/>
              <a:t>is</a:t>
            </a:r>
            <a:r>
              <a:rPr lang="fr-FR" dirty="0" smtClean="0"/>
              <a:t> not a live </a:t>
            </a:r>
            <a:r>
              <a:rPr lang="fr-FR" dirty="0" err="1" smtClean="0"/>
              <a:t>demo</a:t>
            </a:r>
            <a:endParaRPr lang="fr-FR" dirty="0" smtClean="0"/>
          </a:p>
          <a:p>
            <a:pPr lvl="1"/>
            <a:r>
              <a:rPr lang="fr-FR" dirty="0" err="1" smtClean="0"/>
              <a:t>Don’t</a:t>
            </a:r>
            <a:r>
              <a:rPr lang="fr-FR" dirty="0" smtClean="0"/>
              <a:t> </a:t>
            </a:r>
            <a:r>
              <a:rPr lang="fr-FR" dirty="0" err="1" smtClean="0"/>
              <a:t>overuse</a:t>
            </a:r>
            <a:r>
              <a:rPr lang="fr-FR" dirty="0" smtClean="0"/>
              <a:t> </a:t>
            </a:r>
            <a:r>
              <a:rPr lang="fr-FR" dirty="0" err="1" smtClean="0"/>
              <a:t>curved</a:t>
            </a:r>
            <a:r>
              <a:rPr lang="fr-FR" dirty="0"/>
              <a:t> </a:t>
            </a:r>
            <a:r>
              <a:rPr lang="fr-FR" dirty="0" err="1" smtClean="0"/>
              <a:t>borders</a:t>
            </a:r>
            <a:r>
              <a:rPr lang="fr-FR" dirty="0" smtClean="0"/>
              <a:t>, </a:t>
            </a:r>
            <a:r>
              <a:rPr lang="fr-FR" dirty="0" err="1" smtClean="0"/>
              <a:t>shadows</a:t>
            </a:r>
            <a:r>
              <a:rPr lang="fr-FR" dirty="0" smtClean="0"/>
              <a:t> and </a:t>
            </a:r>
            <a:r>
              <a:rPr lang="fr-FR" dirty="0" err="1" smtClean="0"/>
              <a:t>glowy</a:t>
            </a:r>
            <a:r>
              <a:rPr lang="fr-FR" dirty="0" smtClean="0"/>
              <a:t> </a:t>
            </a:r>
            <a:r>
              <a:rPr lang="fr-FR" dirty="0" err="1" smtClean="0"/>
              <a:t>effects</a:t>
            </a:r>
            <a:endParaRPr lang="fr-FR" dirty="0" smtClean="0"/>
          </a:p>
          <a:p>
            <a:pPr lvl="1"/>
            <a:endParaRPr lang="fr-FR" dirty="0"/>
          </a:p>
          <a:p>
            <a:r>
              <a:rPr lang="fr-FR" dirty="0" smtClean="0"/>
              <a:t>Show a light and </a:t>
            </a:r>
            <a:r>
              <a:rPr lang="fr-FR" dirty="0" err="1" smtClean="0"/>
              <a:t>great</a:t>
            </a:r>
            <a:r>
              <a:rPr lang="fr-FR" dirty="0" smtClean="0"/>
              <a:t> </a:t>
            </a:r>
            <a:r>
              <a:rPr lang="fr-FR" dirty="0" err="1" smtClean="0"/>
              <a:t>experience</a:t>
            </a:r>
            <a:r>
              <a:rPr lang="fr-FR" dirty="0" smtClean="0"/>
              <a:t> </a:t>
            </a:r>
          </a:p>
          <a:p>
            <a:pPr lvl="1"/>
            <a:r>
              <a:rPr lang="fr-FR" dirty="0" err="1" smtClean="0"/>
              <a:t>Again</a:t>
            </a:r>
            <a:r>
              <a:rPr lang="fr-FR" dirty="0" smtClean="0"/>
              <a:t>, </a:t>
            </a:r>
            <a:r>
              <a:rPr lang="fr-FR" dirty="0" err="1" smtClean="0"/>
              <a:t>this</a:t>
            </a:r>
            <a:r>
              <a:rPr lang="fr-FR" dirty="0" smtClean="0"/>
              <a:t> design </a:t>
            </a:r>
            <a:r>
              <a:rPr lang="fr-FR" dirty="0" err="1" smtClean="0"/>
              <a:t>depends</a:t>
            </a:r>
            <a:r>
              <a:rPr lang="fr-FR" dirty="0" smtClean="0"/>
              <a:t> of </a:t>
            </a:r>
            <a:r>
              <a:rPr lang="fr-FR" dirty="0" err="1" smtClean="0"/>
              <a:t>your</a:t>
            </a:r>
            <a:r>
              <a:rPr lang="fr-FR" dirty="0" smtClean="0"/>
              <a:t> </a:t>
            </a:r>
            <a:r>
              <a:rPr lang="fr-FR" dirty="0" err="1" smtClean="0"/>
              <a:t>target</a:t>
            </a:r>
            <a:endParaRPr lang="fr-FR" dirty="0"/>
          </a:p>
          <a:p>
            <a:endParaRPr lang="fr-FR" dirty="0" smtClean="0"/>
          </a:p>
          <a:p>
            <a:r>
              <a:rPr lang="fr-FR" dirty="0" err="1" smtClean="0"/>
              <a:t>Too</a:t>
            </a:r>
            <a:r>
              <a:rPr lang="fr-FR" dirty="0" smtClean="0"/>
              <a:t> </a:t>
            </a:r>
            <a:r>
              <a:rPr lang="fr-FR" dirty="0" err="1" smtClean="0"/>
              <a:t>much</a:t>
            </a:r>
            <a:r>
              <a:rPr lang="fr-FR" dirty="0" smtClean="0"/>
              <a:t> animations/</a:t>
            </a:r>
            <a:r>
              <a:rPr lang="fr-FR" dirty="0" err="1" smtClean="0"/>
              <a:t>effects</a:t>
            </a:r>
            <a:r>
              <a:rPr lang="fr-FR" dirty="0" smtClean="0"/>
              <a:t> </a:t>
            </a:r>
            <a:r>
              <a:rPr lang="fr-FR" dirty="0" err="1" smtClean="0"/>
              <a:t>will</a:t>
            </a:r>
            <a:r>
              <a:rPr lang="fr-FR" dirty="0"/>
              <a:t> </a:t>
            </a:r>
            <a:r>
              <a:rPr lang="fr-FR" dirty="0" smtClean="0"/>
              <a:t>impact </a:t>
            </a:r>
            <a:r>
              <a:rPr lang="fr-FR" dirty="0" err="1" smtClean="0"/>
              <a:t>loading</a:t>
            </a:r>
            <a:r>
              <a:rPr lang="fr-FR" dirty="0" smtClean="0"/>
              <a:t> time and </a:t>
            </a:r>
            <a:r>
              <a:rPr lang="fr-FR" dirty="0" err="1" smtClean="0"/>
              <a:t>usability</a:t>
            </a:r>
            <a:r>
              <a:rPr lang="fr-FR" dirty="0" smtClean="0"/>
              <a:t> of </a:t>
            </a:r>
            <a:r>
              <a:rPr lang="fr-FR" dirty="0" err="1" smtClean="0"/>
              <a:t>your</a:t>
            </a:r>
            <a:r>
              <a:rPr lang="fr-FR" dirty="0" smtClean="0"/>
              <a:t> </a:t>
            </a:r>
            <a:r>
              <a:rPr lang="fr-FR" dirty="0" err="1" smtClean="0"/>
              <a:t>website</a:t>
            </a:r>
            <a:endParaRPr lang="fr-FR" dirty="0" smtClean="0"/>
          </a:p>
        </p:txBody>
      </p:sp>
    </p:spTree>
    <p:extLst>
      <p:ext uri="{BB962C8B-B14F-4D97-AF65-F5344CB8AC3E}">
        <p14:creationId xmlns:p14="http://schemas.microsoft.com/office/powerpoint/2010/main" val="3474054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Design Good Practices</a:t>
            </a:r>
          </a:p>
        </p:txBody>
      </p:sp>
      <p:sp>
        <p:nvSpPr>
          <p:cNvPr id="18435" name="Espace réservé du contenu 3"/>
          <p:cNvSpPr>
            <a:spLocks noGrp="1"/>
          </p:cNvSpPr>
          <p:nvPr>
            <p:ph sz="quarter" idx="13"/>
          </p:nvPr>
        </p:nvSpPr>
        <p:spPr/>
        <p:txBody>
          <a:bodyPr/>
          <a:lstStyle/>
          <a:p>
            <a:r>
              <a:rPr lang="en-US" dirty="0"/>
              <a:t>What is UI?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err="1" smtClean="0"/>
              <a:t>Website</a:t>
            </a:r>
            <a:r>
              <a:rPr lang="fr-FR" dirty="0" smtClean="0"/>
              <a:t> </a:t>
            </a:r>
            <a:r>
              <a:rPr lang="fr-FR" dirty="0" err="1" smtClean="0"/>
              <a:t>coherence</a:t>
            </a:r>
            <a:r>
              <a:rPr lang="fr-FR" dirty="0" smtClean="0"/>
              <a:t> </a:t>
            </a:r>
            <a:r>
              <a:rPr lang="fr-FR" dirty="0" err="1" smtClean="0"/>
              <a:t>is</a:t>
            </a:r>
            <a:r>
              <a:rPr lang="fr-FR" dirty="0" smtClean="0"/>
              <a:t> important for </a:t>
            </a:r>
            <a:r>
              <a:rPr lang="fr-FR" dirty="0" err="1" smtClean="0"/>
              <a:t>usability</a:t>
            </a:r>
            <a:endParaRPr lang="fr-FR" dirty="0" smtClean="0"/>
          </a:p>
          <a:p>
            <a:r>
              <a:rPr lang="fr-FR" dirty="0" err="1" smtClean="0"/>
              <a:t>Don’t</a:t>
            </a:r>
            <a:r>
              <a:rPr lang="fr-FR" dirty="0" smtClean="0"/>
              <a:t> change the </a:t>
            </a:r>
            <a:r>
              <a:rPr lang="fr-FR" dirty="0" err="1" smtClean="0"/>
              <a:t>layout</a:t>
            </a:r>
            <a:r>
              <a:rPr lang="fr-FR" dirty="0" smtClean="0"/>
              <a:t> </a:t>
            </a:r>
            <a:r>
              <a:rPr lang="fr-FR" dirty="0" err="1" smtClean="0"/>
              <a:t>between</a:t>
            </a:r>
            <a:r>
              <a:rPr lang="fr-FR" dirty="0" smtClean="0"/>
              <a:t> pages</a:t>
            </a:r>
          </a:p>
          <a:p>
            <a:endParaRPr lang="fr-FR" dirty="0"/>
          </a:p>
          <a:p>
            <a:r>
              <a:rPr lang="fr-FR" dirty="0" smtClean="0"/>
              <a:t>You </a:t>
            </a:r>
            <a:r>
              <a:rPr lang="fr-FR" dirty="0" err="1" smtClean="0"/>
              <a:t>can</a:t>
            </a:r>
            <a:r>
              <a:rPr lang="fr-FR" dirty="0" smtClean="0"/>
              <a:t>:</a:t>
            </a:r>
          </a:p>
          <a:p>
            <a:pPr lvl="1"/>
            <a:r>
              <a:rPr lang="fr-FR" dirty="0" smtClean="0"/>
              <a:t>Change </a:t>
            </a:r>
            <a:r>
              <a:rPr lang="fr-FR" dirty="0" err="1" smtClean="0"/>
              <a:t>colors</a:t>
            </a:r>
            <a:r>
              <a:rPr lang="fr-FR" dirty="0" smtClean="0"/>
              <a:t> </a:t>
            </a:r>
            <a:r>
              <a:rPr lang="fr-FR" dirty="0" err="1" smtClean="0"/>
              <a:t>depending</a:t>
            </a:r>
            <a:r>
              <a:rPr lang="fr-FR" dirty="0" smtClean="0"/>
              <a:t> on sections</a:t>
            </a:r>
          </a:p>
          <a:p>
            <a:r>
              <a:rPr lang="fr-FR" dirty="0" smtClean="0"/>
              <a:t>You </a:t>
            </a:r>
            <a:r>
              <a:rPr lang="fr-FR" dirty="0" err="1" smtClean="0"/>
              <a:t>can’t</a:t>
            </a:r>
            <a:r>
              <a:rPr lang="fr-FR" dirty="0" smtClean="0"/>
              <a:t>:</a:t>
            </a:r>
          </a:p>
          <a:p>
            <a:pPr lvl="1"/>
            <a:r>
              <a:rPr lang="fr-FR" dirty="0" smtClean="0"/>
              <a:t>Change main navigations items and proportions</a:t>
            </a:r>
          </a:p>
        </p:txBody>
      </p:sp>
    </p:spTree>
    <p:extLst>
      <p:ext uri="{BB962C8B-B14F-4D97-AF65-F5344CB8AC3E}">
        <p14:creationId xmlns:p14="http://schemas.microsoft.com/office/powerpoint/2010/main" val="898803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45461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(1/3)</a:t>
            </a:r>
            <a:endParaRPr lang="en-US" dirty="0"/>
          </a:p>
        </p:txBody>
      </p:sp>
      <p:sp>
        <p:nvSpPr>
          <p:cNvPr id="3" name="Espace réservé du contenu 2"/>
          <p:cNvSpPr>
            <a:spLocks noGrp="1"/>
          </p:cNvSpPr>
          <p:nvPr>
            <p:ph idx="1"/>
          </p:nvPr>
        </p:nvSpPr>
        <p:spPr/>
        <p:txBody>
          <a:bodyPr/>
          <a:lstStyle/>
          <a:p>
            <a:r>
              <a:rPr lang="en-US" sz="2800" dirty="0" smtClean="0"/>
              <a:t>Think about your resume previously done</a:t>
            </a:r>
          </a:p>
          <a:p>
            <a:endParaRPr lang="fr-FR" dirty="0"/>
          </a:p>
          <a:p>
            <a:r>
              <a:rPr lang="fr-FR" sz="2800" dirty="0" err="1" smtClean="0"/>
              <a:t>Take</a:t>
            </a:r>
            <a:r>
              <a:rPr lang="fr-FR" sz="2800" dirty="0" smtClean="0"/>
              <a:t> a </a:t>
            </a:r>
            <a:r>
              <a:rPr lang="fr-FR" sz="2800" dirty="0" err="1" smtClean="0"/>
              <a:t>sheet</a:t>
            </a:r>
            <a:r>
              <a:rPr lang="fr-FR" sz="2800" dirty="0" smtClean="0"/>
              <a:t> of </a:t>
            </a:r>
            <a:r>
              <a:rPr lang="fr-FR" sz="2800" dirty="0" err="1" smtClean="0"/>
              <a:t>paper</a:t>
            </a:r>
            <a:r>
              <a:rPr lang="fr-FR" dirty="0" smtClean="0"/>
              <a:t>:</a:t>
            </a:r>
          </a:p>
          <a:p>
            <a:pPr lvl="1"/>
            <a:r>
              <a:rPr lang="fr-FR" dirty="0" err="1" smtClean="0"/>
              <a:t>Draw</a:t>
            </a:r>
            <a:r>
              <a:rPr lang="fr-FR" dirty="0" smtClean="0"/>
              <a:t> </a:t>
            </a:r>
            <a:r>
              <a:rPr lang="fr-FR" dirty="0" err="1" smtClean="0"/>
              <a:t>what</a:t>
            </a:r>
            <a:r>
              <a:rPr lang="fr-FR" dirty="0" smtClean="0"/>
              <a:t> </a:t>
            </a:r>
            <a:r>
              <a:rPr lang="fr-FR" dirty="0" err="1" smtClean="0"/>
              <a:t>would</a:t>
            </a:r>
            <a:r>
              <a:rPr lang="fr-FR" dirty="0" smtClean="0"/>
              <a:t> </a:t>
            </a:r>
            <a:r>
              <a:rPr lang="fr-FR" dirty="0" err="1" smtClean="0"/>
              <a:t>be</a:t>
            </a:r>
            <a:r>
              <a:rPr lang="fr-FR" dirty="0" smtClean="0"/>
              <a:t> a </a:t>
            </a:r>
            <a:r>
              <a:rPr lang="fr-FR" dirty="0" err="1" smtClean="0"/>
              <a:t>great</a:t>
            </a:r>
            <a:r>
              <a:rPr lang="fr-FR" dirty="0" smtClean="0"/>
              <a:t> design for </a:t>
            </a:r>
            <a:r>
              <a:rPr lang="fr-FR" dirty="0" err="1" smtClean="0"/>
              <a:t>your</a:t>
            </a:r>
            <a:r>
              <a:rPr lang="fr-FR" dirty="0" smtClean="0"/>
              <a:t> </a:t>
            </a:r>
            <a:r>
              <a:rPr lang="fr-FR" dirty="0" err="1" smtClean="0"/>
              <a:t>website</a:t>
            </a:r>
            <a:endParaRPr lang="fr-FR" dirty="0" smtClean="0"/>
          </a:p>
          <a:p>
            <a:pPr lvl="1"/>
            <a:r>
              <a:rPr lang="fr-FR" sz="2400" dirty="0" smtClean="0"/>
              <a:t>Place </a:t>
            </a:r>
            <a:r>
              <a:rPr lang="fr-FR" sz="2400" dirty="0" err="1" smtClean="0"/>
              <a:t>your</a:t>
            </a:r>
            <a:r>
              <a:rPr lang="fr-FR" sz="2400" dirty="0" smtClean="0"/>
              <a:t> components </a:t>
            </a:r>
            <a:r>
              <a:rPr lang="fr-FR" sz="2400" dirty="0" err="1" smtClean="0"/>
              <a:t>wisely</a:t>
            </a:r>
            <a:endParaRPr lang="fr-FR" sz="2400" dirty="0" smtClean="0"/>
          </a:p>
          <a:p>
            <a:pPr lvl="1"/>
            <a:r>
              <a:rPr lang="fr-FR" dirty="0" err="1" smtClean="0"/>
              <a:t>Annotate</a:t>
            </a:r>
            <a:r>
              <a:rPr lang="fr-FR" dirty="0" smtClean="0"/>
              <a:t> </a:t>
            </a:r>
            <a:r>
              <a:rPr lang="fr-FR" dirty="0" err="1" smtClean="0"/>
              <a:t>your</a:t>
            </a:r>
            <a:r>
              <a:rPr lang="fr-FR" dirty="0" smtClean="0"/>
              <a:t> design to </a:t>
            </a:r>
            <a:r>
              <a:rPr lang="fr-FR" dirty="0" err="1" smtClean="0"/>
              <a:t>specify</a:t>
            </a:r>
            <a:r>
              <a:rPr lang="fr-FR" dirty="0" smtClean="0"/>
              <a:t> </a:t>
            </a:r>
            <a:r>
              <a:rPr lang="fr-FR" dirty="0" err="1" smtClean="0"/>
              <a:t>colors</a:t>
            </a:r>
            <a:r>
              <a:rPr lang="fr-FR" dirty="0" smtClean="0"/>
              <a:t> and </a:t>
            </a:r>
            <a:r>
              <a:rPr lang="fr-FR" dirty="0" err="1" smtClean="0"/>
              <a:t>shapes</a:t>
            </a:r>
            <a:endParaRPr lang="fr-FR" dirty="0" smtClean="0"/>
          </a:p>
          <a:p>
            <a:r>
              <a:rPr lang="fr-FR" sz="2800" dirty="0" smtClean="0"/>
              <a:t>Do </a:t>
            </a:r>
            <a:r>
              <a:rPr lang="fr-FR" sz="2800" dirty="0" err="1" smtClean="0"/>
              <a:t>that</a:t>
            </a:r>
            <a:r>
              <a:rPr lang="fr-FR" sz="2800" dirty="0" smtClean="0"/>
              <a:t> in a responsive </a:t>
            </a:r>
            <a:r>
              <a:rPr lang="fr-FR" sz="2800" dirty="0" err="1" smtClean="0"/>
              <a:t>manner</a:t>
            </a:r>
            <a:r>
              <a:rPr lang="fr-FR" sz="2800" dirty="0" smtClean="0"/>
              <a:t> </a:t>
            </a:r>
            <a:r>
              <a:rPr lang="fr-FR" sz="2800" dirty="0" err="1" smtClean="0"/>
              <a:t>too</a:t>
            </a:r>
            <a:endParaRPr lang="en-US" sz="2800" dirty="0" smtClean="0"/>
          </a:p>
        </p:txBody>
      </p:sp>
      <p:sp>
        <p:nvSpPr>
          <p:cNvPr id="4" name="Espace réservé du contenu 3"/>
          <p:cNvSpPr>
            <a:spLocks noGrp="1"/>
          </p:cNvSpPr>
          <p:nvPr>
            <p:ph sz="quarter" idx="13"/>
          </p:nvPr>
        </p:nvSpPr>
        <p:spPr/>
        <p:txBody>
          <a:bodyPr/>
          <a:lstStyle/>
          <a:p>
            <a:r>
              <a:rPr lang="en-US" dirty="0"/>
              <a:t>What is UI?</a:t>
            </a: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139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(2/3)</a:t>
            </a:r>
            <a:endParaRPr lang="en-US" dirty="0"/>
          </a:p>
        </p:txBody>
      </p:sp>
      <p:sp>
        <p:nvSpPr>
          <p:cNvPr id="3" name="Espace réservé du contenu 2"/>
          <p:cNvSpPr>
            <a:spLocks noGrp="1"/>
          </p:cNvSpPr>
          <p:nvPr>
            <p:ph idx="1"/>
          </p:nvPr>
        </p:nvSpPr>
        <p:spPr/>
        <p:txBody>
          <a:bodyPr/>
          <a:lstStyle/>
          <a:p>
            <a:r>
              <a:rPr lang="fr-FR" dirty="0" err="1" smtClean="0"/>
              <a:t>Example</a:t>
            </a:r>
            <a:r>
              <a:rPr lang="fr-FR" dirty="0" smtClean="0"/>
              <a:t> of index page:</a:t>
            </a:r>
            <a:endParaRPr lang="en-US" sz="2800" dirty="0" smtClean="0"/>
          </a:p>
        </p:txBody>
      </p:sp>
      <p:sp>
        <p:nvSpPr>
          <p:cNvPr id="4" name="Espace réservé du contenu 3"/>
          <p:cNvSpPr>
            <a:spLocks noGrp="1"/>
          </p:cNvSpPr>
          <p:nvPr>
            <p:ph sz="quarter" idx="13"/>
          </p:nvPr>
        </p:nvSpPr>
        <p:spPr/>
        <p:txBody>
          <a:bodyPr/>
          <a:lstStyle/>
          <a:p>
            <a:r>
              <a:rPr lang="en-US" dirty="0"/>
              <a:t>What is UI?</a:t>
            </a: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E:\Users\Renaud\Documents\Dropbox\_siu-sad-curriculum\2013-2014\course contents\web technologies\1web\courses\Mockups\resum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860387"/>
            <a:ext cx="4968552" cy="3221795"/>
          </a:xfrm>
          <a:prstGeom prst="rect">
            <a:avLst/>
          </a:prstGeom>
          <a:noFill/>
          <a:extLst>
            <a:ext uri="{909E8E84-426E-40DD-AFC4-6F175D3DCCD1}">
              <a14:hiddenFill xmlns:a14="http://schemas.microsoft.com/office/drawing/2010/main">
                <a:solidFill>
                  <a:srgbClr val="FFFFFF"/>
                </a:solidFill>
              </a14:hiddenFill>
            </a:ext>
          </a:extLst>
        </p:spPr>
      </p:pic>
      <p:pic>
        <p:nvPicPr>
          <p:cNvPr id="22531" name="Picture 3" descr="E:\Users\Renaud\Documents\Dropbox\_siu-sad-curriculum\2013-2014\course contents\web technologies\1web\courses\mockups\resume1respons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972915"/>
            <a:ext cx="2272183" cy="410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484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E:\Users\Renaud\Documents\Dropbox\_siu-sad-curriculum\2013-2014\course contents\web technologies\1web\courses\Mockups\resum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49387"/>
            <a:ext cx="4968552" cy="322179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US" dirty="0" smtClean="0"/>
              <a:t>Exercise (3/3)</a:t>
            </a:r>
            <a:endParaRPr lang="en-US" dirty="0"/>
          </a:p>
        </p:txBody>
      </p:sp>
      <p:sp>
        <p:nvSpPr>
          <p:cNvPr id="3" name="Espace réservé du contenu 2"/>
          <p:cNvSpPr>
            <a:spLocks noGrp="1"/>
          </p:cNvSpPr>
          <p:nvPr>
            <p:ph idx="1"/>
          </p:nvPr>
        </p:nvSpPr>
        <p:spPr/>
        <p:txBody>
          <a:bodyPr/>
          <a:lstStyle/>
          <a:p>
            <a:r>
              <a:rPr lang="fr-FR" sz="2800" dirty="0" err="1" smtClean="0"/>
              <a:t>Example</a:t>
            </a:r>
            <a:r>
              <a:rPr lang="fr-FR" sz="2800" dirty="0" smtClean="0"/>
              <a:t> of C.V. page:</a:t>
            </a:r>
            <a:endParaRPr lang="en-US" sz="2800" dirty="0" smtClean="0"/>
          </a:p>
        </p:txBody>
      </p:sp>
      <p:sp>
        <p:nvSpPr>
          <p:cNvPr id="4" name="Espace réservé du contenu 3"/>
          <p:cNvSpPr>
            <a:spLocks noGrp="1"/>
          </p:cNvSpPr>
          <p:nvPr>
            <p:ph sz="quarter" idx="13"/>
          </p:nvPr>
        </p:nvSpPr>
        <p:spPr/>
        <p:txBody>
          <a:bodyPr/>
          <a:lstStyle/>
          <a:p>
            <a:r>
              <a:rPr lang="en-US" dirty="0"/>
              <a:t>What is UI?</a:t>
            </a:r>
          </a:p>
        </p:txBody>
      </p:sp>
      <p:pic>
        <p:nvPicPr>
          <p:cNvPr id="10242" name="Picture 2" descr="D:\Users\Renaud\Desktop\StageFinEtudesSupinfo\Icons-New\v3\Min\Exerci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E:\Users\Renaud\Documents\Dropbox\_siu-sad-curriculum\2013-2014\course contents\web technologies\1web\courses\mockups\resume2respons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24" y="972915"/>
            <a:ext cx="2272184" cy="410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484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fr-FR" dirty="0" smtClean="0"/>
              <a:t>Introduction</a:t>
            </a:r>
            <a:endParaRPr lang="en-US" dirty="0" smtClean="0"/>
          </a:p>
          <a:p>
            <a:pPr lvl="1" eaLnBrk="1" hangingPunct="1"/>
            <a:endParaRPr lang="en-US" dirty="0"/>
          </a:p>
          <a:p>
            <a:pPr lvl="1" eaLnBrk="1" hangingPunct="1"/>
            <a:r>
              <a:rPr lang="en-US" dirty="0" smtClean="0"/>
              <a:t>What are UI &amp; UX?</a:t>
            </a:r>
            <a:endParaRPr lang="en-US" dirty="0"/>
          </a:p>
          <a:p>
            <a:pPr lvl="1" eaLnBrk="1" hangingPunct="1"/>
            <a:endParaRPr lang="en-US" dirty="0" smtClean="0"/>
          </a:p>
          <a:p>
            <a:pPr lvl="1" eaLnBrk="1" hangingPunct="1"/>
            <a:r>
              <a:rPr lang="en-US" dirty="0" smtClean="0"/>
              <a:t>Dive into UX</a:t>
            </a:r>
            <a:endParaRPr lang="en-US" dirty="0"/>
          </a:p>
          <a:p>
            <a:pPr lvl="1" eaLnBrk="1" hangingPunct="1"/>
            <a:endParaRPr lang="en-US" dirty="0" smtClean="0"/>
          </a:p>
          <a:p>
            <a:pPr lvl="1" eaLnBrk="1" hangingPunct="1"/>
            <a:r>
              <a:rPr lang="en-US" dirty="0" smtClean="0"/>
              <a:t>User Behaviors</a:t>
            </a:r>
          </a:p>
          <a:p>
            <a:pPr lvl="1" eaLnBrk="1" hangingPunct="1"/>
            <a:endParaRPr lang="fr-FR" dirty="0"/>
          </a:p>
          <a:p>
            <a:pPr lvl="1" eaLnBrk="1" hangingPunct="1"/>
            <a:r>
              <a:rPr lang="fr-FR" dirty="0" smtClean="0"/>
              <a:t>Good Practices</a:t>
            </a:r>
            <a:endParaRPr lang="en-US" dirty="0"/>
          </a:p>
        </p:txBody>
      </p:sp>
      <p:sp>
        <p:nvSpPr>
          <p:cNvPr id="35843" name="Espace réservé du contenu 3"/>
          <p:cNvSpPr>
            <a:spLocks noGrp="1"/>
          </p:cNvSpPr>
          <p:nvPr>
            <p:ph sz="quarter" idx="13"/>
          </p:nvPr>
        </p:nvSpPr>
        <p:spPr/>
        <p:txBody>
          <a:bodyPr/>
          <a:lstStyle/>
          <a:p>
            <a:r>
              <a:rPr lang="en-US" dirty="0" smtClean="0">
                <a:ea typeface="ＭＳ Ｐゴシック" pitchFamily="34" charset="-128"/>
              </a:rPr>
              <a:t>User Experience</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http://www.esibytes.com/wp-content/uploads/2010/04/Electronic_Discovery_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1" y="2353444"/>
            <a:ext cx="3384376" cy="255022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722313" y="3671888"/>
            <a:ext cx="7772400" cy="1135062"/>
          </a:xfrm>
        </p:spPr>
        <p:txBody>
          <a:bodyPr/>
          <a:lstStyle/>
          <a:p>
            <a:pPr>
              <a:defRPr/>
            </a:pPr>
            <a:r>
              <a:rPr lang="en-US" dirty="0" smtClean="0"/>
              <a:t>What IS </a:t>
            </a:r>
            <a:r>
              <a:rPr lang="en-US" dirty="0" err="1" smtClean="0"/>
              <a:t>uX</a:t>
            </a:r>
            <a:r>
              <a:rPr lang="en-US" dirty="0" smtClean="0"/>
              <a:t>?</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User Experience</a:t>
            </a:r>
            <a:endParaRPr lang="en-US" dirty="0"/>
          </a:p>
        </p:txBody>
      </p:sp>
    </p:spTree>
    <p:extLst>
      <p:ext uri="{BB962C8B-B14F-4D97-AF65-F5344CB8AC3E}">
        <p14:creationId xmlns:p14="http://schemas.microsoft.com/office/powerpoint/2010/main" val="834759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UX Definitions</a:t>
            </a:r>
            <a:endParaRPr lang="en-US" dirty="0"/>
          </a:p>
        </p:txBody>
      </p:sp>
      <p:sp>
        <p:nvSpPr>
          <p:cNvPr id="3" name="Espace réservé du contenu 2"/>
          <p:cNvSpPr>
            <a:spLocks noGrp="1"/>
          </p:cNvSpPr>
          <p:nvPr>
            <p:ph idx="1"/>
          </p:nvPr>
        </p:nvSpPr>
        <p:spPr>
          <a:xfrm>
            <a:off x="457200" y="1200721"/>
            <a:ext cx="8435975" cy="1512763"/>
          </a:xfrm>
        </p:spPr>
        <p:txBody>
          <a:bodyPr/>
          <a:lstStyle/>
          <a:p>
            <a:pPr marL="0" indent="0" algn="r">
              <a:buNone/>
            </a:pPr>
            <a:r>
              <a:rPr lang="en-US" b="1" i="1" dirty="0"/>
              <a:t>“User experience (abbreviated as UX) is how a person feels when interfacing with a system</a:t>
            </a:r>
            <a:r>
              <a:rPr lang="en-US" b="1" i="1" dirty="0" smtClean="0"/>
              <a:t>.”</a:t>
            </a:r>
            <a:endParaRPr lang="en-US" b="1" i="1" dirty="0"/>
          </a:p>
        </p:txBody>
      </p:sp>
      <p:sp>
        <p:nvSpPr>
          <p:cNvPr id="4" name="Espace réservé du contenu 3"/>
          <p:cNvSpPr>
            <a:spLocks noGrp="1"/>
          </p:cNvSpPr>
          <p:nvPr>
            <p:ph sz="quarter" idx="13"/>
          </p:nvPr>
        </p:nvSpPr>
        <p:spPr/>
        <p:txBody>
          <a:bodyPr/>
          <a:lstStyle/>
          <a:p>
            <a:r>
              <a:rPr lang="en-US" dirty="0"/>
              <a:t>What </a:t>
            </a:r>
            <a:r>
              <a:rPr lang="en-US" dirty="0" smtClean="0"/>
              <a:t>is UX?</a:t>
            </a:r>
            <a:endParaRPr lang="en-US" dirty="0"/>
          </a:p>
        </p:txBody>
      </p:sp>
      <p:pic>
        <p:nvPicPr>
          <p:cNvPr id="2050" name="Picture 2" descr="D:\Users\Renaud\Desktop\StageFinEtudesSupinfo\Icons-New\v3\PPT\Quotation_ForM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4499992" y="2035795"/>
            <a:ext cx="4392488" cy="461665"/>
          </a:xfrm>
          <a:prstGeom prst="rect">
            <a:avLst/>
          </a:prstGeom>
          <a:noFill/>
        </p:spPr>
        <p:txBody>
          <a:bodyPr wrap="square" rtlCol="0">
            <a:spAutoFit/>
          </a:bodyPr>
          <a:lstStyle/>
          <a:p>
            <a:pPr algn="r"/>
            <a:r>
              <a:rPr lang="fr-FR" sz="2400" b="1" i="1" dirty="0" smtClean="0">
                <a:solidFill>
                  <a:srgbClr val="5F5F5F"/>
                </a:solidFill>
                <a:latin typeface="+mn-lt"/>
              </a:rPr>
              <a:t>– </a:t>
            </a:r>
            <a:r>
              <a:rPr lang="fr-FR" sz="2400" b="1" i="1" dirty="0" err="1" smtClean="0">
                <a:solidFill>
                  <a:srgbClr val="5F5F5F"/>
                </a:solidFill>
                <a:latin typeface="+mn-lt"/>
              </a:rPr>
              <a:t>Smashing</a:t>
            </a:r>
            <a:r>
              <a:rPr lang="fr-FR" sz="2400" b="1" i="1" dirty="0" smtClean="0">
                <a:solidFill>
                  <a:srgbClr val="5F5F5F"/>
                </a:solidFill>
                <a:latin typeface="+mn-lt"/>
              </a:rPr>
              <a:t> Magazine</a:t>
            </a:r>
            <a:endParaRPr lang="en-US" sz="2400" b="1" i="1" dirty="0">
              <a:solidFill>
                <a:srgbClr val="5F5F5F"/>
              </a:solidFill>
              <a:latin typeface="+mn-lt"/>
            </a:endParaRPr>
          </a:p>
        </p:txBody>
      </p:sp>
      <p:sp>
        <p:nvSpPr>
          <p:cNvPr id="8" name="ZoneTexte 7"/>
          <p:cNvSpPr txBox="1"/>
          <p:nvPr/>
        </p:nvSpPr>
        <p:spPr>
          <a:xfrm>
            <a:off x="4499992" y="4556075"/>
            <a:ext cx="4392488" cy="461665"/>
          </a:xfrm>
          <a:prstGeom prst="rect">
            <a:avLst/>
          </a:prstGeom>
          <a:noFill/>
        </p:spPr>
        <p:txBody>
          <a:bodyPr wrap="square" rtlCol="0">
            <a:spAutoFit/>
          </a:bodyPr>
          <a:lstStyle/>
          <a:p>
            <a:pPr algn="r"/>
            <a:r>
              <a:rPr lang="fr-FR" sz="2400" b="1" i="1" dirty="0" smtClean="0">
                <a:solidFill>
                  <a:srgbClr val="5F5F5F"/>
                </a:solidFill>
                <a:latin typeface="+mn-lt"/>
              </a:rPr>
              <a:t>– </a:t>
            </a:r>
            <a:r>
              <a:rPr lang="fr-FR" sz="2400" b="1" i="1" dirty="0" err="1" smtClean="0">
                <a:solidFill>
                  <a:srgbClr val="5F5F5F"/>
                </a:solidFill>
                <a:latin typeface="+mn-lt"/>
              </a:rPr>
              <a:t>What</a:t>
            </a:r>
            <a:r>
              <a:rPr lang="fr-FR" sz="2400" b="1" i="1" dirty="0" smtClean="0">
                <a:solidFill>
                  <a:srgbClr val="5F5F5F"/>
                </a:solidFill>
                <a:latin typeface="+mn-lt"/>
              </a:rPr>
              <a:t> </a:t>
            </a:r>
            <a:r>
              <a:rPr lang="fr-FR" sz="2400" b="1" i="1" dirty="0" err="1" smtClean="0">
                <a:solidFill>
                  <a:srgbClr val="5F5F5F"/>
                </a:solidFill>
                <a:latin typeface="+mn-lt"/>
              </a:rPr>
              <a:t>Users</a:t>
            </a:r>
            <a:r>
              <a:rPr lang="fr-FR" sz="2400" b="1" i="1" dirty="0" smtClean="0">
                <a:solidFill>
                  <a:srgbClr val="5F5F5F"/>
                </a:solidFill>
                <a:latin typeface="+mn-lt"/>
              </a:rPr>
              <a:t> Do</a:t>
            </a:r>
            <a:endParaRPr lang="en-US" sz="2400" b="1" i="1" dirty="0">
              <a:solidFill>
                <a:srgbClr val="5F5F5F"/>
              </a:solidFill>
              <a:latin typeface="+mn-lt"/>
            </a:endParaRPr>
          </a:p>
        </p:txBody>
      </p:sp>
      <p:sp>
        <p:nvSpPr>
          <p:cNvPr id="9" name="Espace réservé du contenu 2"/>
          <p:cNvSpPr txBox="1">
            <a:spLocks/>
          </p:cNvSpPr>
          <p:nvPr/>
        </p:nvSpPr>
        <p:spPr bwMode="auto">
          <a:xfrm>
            <a:off x="456505" y="2856905"/>
            <a:ext cx="8435975" cy="1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b="1" i="1" dirty="0"/>
              <a:t>“The </a:t>
            </a:r>
            <a:r>
              <a:rPr lang="en-US" b="1" i="1" dirty="0" smtClean="0"/>
              <a:t>UX is </a:t>
            </a:r>
            <a:r>
              <a:rPr lang="en-US" b="1" i="1" dirty="0"/>
              <a:t>everything that happens to your users when they interact with your business or </a:t>
            </a:r>
            <a:r>
              <a:rPr lang="en-US" b="1" i="1" dirty="0" err="1"/>
              <a:t>organisation</a:t>
            </a:r>
            <a:r>
              <a:rPr lang="en-US" b="1" i="1" dirty="0"/>
              <a:t> </a:t>
            </a:r>
            <a:r>
              <a:rPr lang="en-US" b="1" i="1" dirty="0" smtClean="0"/>
              <a:t>[…]. </a:t>
            </a:r>
            <a:r>
              <a:rPr lang="en-US" b="1" i="1" dirty="0"/>
              <a:t>It includes everything they see, hear and do as well as their emotional </a:t>
            </a:r>
            <a:r>
              <a:rPr lang="en-US" b="1" i="1" dirty="0" smtClean="0"/>
              <a:t>reactions.”</a:t>
            </a:r>
            <a:endParaRPr lang="en-US" b="1" i="1" dirty="0"/>
          </a:p>
        </p:txBody>
      </p:sp>
    </p:spTree>
    <p:extLst>
      <p:ext uri="{BB962C8B-B14F-4D97-AF65-F5344CB8AC3E}">
        <p14:creationId xmlns:p14="http://schemas.microsoft.com/office/powerpoint/2010/main" val="1232819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UX Explanation</a:t>
            </a:r>
          </a:p>
        </p:txBody>
      </p:sp>
      <p:sp>
        <p:nvSpPr>
          <p:cNvPr id="18435" name="Espace réservé du contenu 3"/>
          <p:cNvSpPr>
            <a:spLocks noGrp="1"/>
          </p:cNvSpPr>
          <p:nvPr>
            <p:ph sz="quarter" idx="13"/>
          </p:nvPr>
        </p:nvSpPr>
        <p:spPr/>
        <p:txBody>
          <a:bodyPr/>
          <a:lstStyle/>
          <a:p>
            <a:r>
              <a:rPr lang="en-US" dirty="0"/>
              <a:t>What is </a:t>
            </a:r>
            <a:r>
              <a:rPr lang="en-US" dirty="0" smtClean="0"/>
              <a:t>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User </a:t>
            </a:r>
            <a:r>
              <a:rPr lang="fr-FR" dirty="0" err="1" smtClean="0"/>
              <a:t>eXperience</a:t>
            </a:r>
            <a:r>
              <a:rPr lang="fr-FR" dirty="0" smtClean="0"/>
              <a:t> </a:t>
            </a:r>
            <a:r>
              <a:rPr lang="fr-FR" dirty="0" err="1" smtClean="0"/>
              <a:t>is</a:t>
            </a:r>
            <a:r>
              <a:rPr lang="fr-FR" dirty="0" smtClean="0"/>
              <a:t>:</a:t>
            </a:r>
          </a:p>
          <a:p>
            <a:pPr lvl="1"/>
            <a:r>
              <a:rPr lang="fr-FR" dirty="0" smtClean="0"/>
              <a:t>More </a:t>
            </a:r>
            <a:r>
              <a:rPr lang="fr-FR" dirty="0" err="1" smtClean="0"/>
              <a:t>concerned</a:t>
            </a:r>
            <a:r>
              <a:rPr lang="fr-FR" dirty="0" smtClean="0"/>
              <a:t> about feelings</a:t>
            </a:r>
          </a:p>
          <a:p>
            <a:pPr lvl="1"/>
            <a:r>
              <a:rPr lang="fr-FR" dirty="0" err="1" smtClean="0"/>
              <a:t>What’s</a:t>
            </a:r>
            <a:r>
              <a:rPr lang="fr-FR" dirty="0" smtClean="0"/>
              <a:t> </a:t>
            </a:r>
            <a:r>
              <a:rPr lang="fr-FR" dirty="0" err="1" smtClean="0"/>
              <a:t>behind</a:t>
            </a:r>
            <a:r>
              <a:rPr lang="fr-FR" dirty="0" smtClean="0"/>
              <a:t> and </a:t>
            </a:r>
            <a:r>
              <a:rPr lang="fr-FR" dirty="0" err="1" smtClean="0"/>
              <a:t>around</a:t>
            </a:r>
            <a:r>
              <a:rPr lang="fr-FR" dirty="0" smtClean="0"/>
              <a:t> User Interface</a:t>
            </a:r>
          </a:p>
          <a:p>
            <a:pPr lvl="1"/>
            <a:endParaRPr lang="fr-FR" dirty="0"/>
          </a:p>
          <a:p>
            <a:r>
              <a:rPr lang="fr-FR" dirty="0" err="1" smtClean="0"/>
              <a:t>While</a:t>
            </a:r>
            <a:r>
              <a:rPr lang="fr-FR" dirty="0" smtClean="0"/>
              <a:t> UI </a:t>
            </a:r>
            <a:r>
              <a:rPr lang="fr-FR" dirty="0" err="1" smtClean="0"/>
              <a:t>is</a:t>
            </a:r>
            <a:r>
              <a:rPr lang="fr-FR" dirty="0" smtClean="0"/>
              <a:t> </a:t>
            </a:r>
            <a:r>
              <a:rPr lang="fr-FR" dirty="0" err="1" smtClean="0"/>
              <a:t>pretty</a:t>
            </a:r>
            <a:r>
              <a:rPr lang="fr-FR" dirty="0" smtClean="0"/>
              <a:t>, UX </a:t>
            </a:r>
            <a:r>
              <a:rPr lang="fr-FR" dirty="0" err="1" smtClean="0"/>
              <a:t>is</a:t>
            </a:r>
            <a:r>
              <a:rPr lang="fr-FR" dirty="0" smtClean="0"/>
              <a:t> usable</a:t>
            </a:r>
          </a:p>
          <a:p>
            <a:r>
              <a:rPr lang="fr-FR" dirty="0" err="1" smtClean="0"/>
              <a:t>Makes</a:t>
            </a:r>
            <a:r>
              <a:rPr lang="fr-FR" dirty="0" smtClean="0"/>
              <a:t> a </a:t>
            </a:r>
            <a:r>
              <a:rPr lang="fr-FR" dirty="0" err="1" smtClean="0"/>
              <a:t>product</a:t>
            </a:r>
            <a:r>
              <a:rPr lang="fr-FR" dirty="0" smtClean="0"/>
              <a:t> </a:t>
            </a:r>
            <a:r>
              <a:rPr lang="fr-FR" dirty="0" err="1" smtClean="0"/>
              <a:t>unforgettable</a:t>
            </a:r>
            <a:endParaRPr lang="fr-FR" dirty="0" smtClean="0"/>
          </a:p>
        </p:txBody>
      </p:sp>
    </p:spTree>
    <p:extLst>
      <p:ext uri="{BB962C8B-B14F-4D97-AF65-F5344CB8AC3E}">
        <p14:creationId xmlns:p14="http://schemas.microsoft.com/office/powerpoint/2010/main" val="3542159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UX Quote</a:t>
            </a:r>
            <a:endParaRPr lang="en-US" dirty="0"/>
          </a:p>
        </p:txBody>
      </p:sp>
      <p:sp>
        <p:nvSpPr>
          <p:cNvPr id="3" name="Espace réservé du contenu 2"/>
          <p:cNvSpPr>
            <a:spLocks noGrp="1"/>
          </p:cNvSpPr>
          <p:nvPr>
            <p:ph idx="1"/>
          </p:nvPr>
        </p:nvSpPr>
        <p:spPr>
          <a:xfrm>
            <a:off x="457200" y="1920801"/>
            <a:ext cx="8435975" cy="1512763"/>
          </a:xfrm>
        </p:spPr>
        <p:txBody>
          <a:bodyPr/>
          <a:lstStyle/>
          <a:p>
            <a:pPr marL="0" indent="0" algn="r">
              <a:buNone/>
            </a:pPr>
            <a:r>
              <a:rPr lang="en-US" b="1" i="1" dirty="0" smtClean="0"/>
              <a:t>[UX designers’] role is to tease out the brilliant idea that already exists inside the clients’ collective minds.</a:t>
            </a:r>
            <a:endParaRPr lang="en-US" b="1" i="1" dirty="0"/>
          </a:p>
        </p:txBody>
      </p:sp>
      <p:sp>
        <p:nvSpPr>
          <p:cNvPr id="4" name="Espace réservé du contenu 3"/>
          <p:cNvSpPr>
            <a:spLocks noGrp="1"/>
          </p:cNvSpPr>
          <p:nvPr>
            <p:ph sz="quarter" idx="13"/>
          </p:nvPr>
        </p:nvSpPr>
        <p:spPr/>
        <p:txBody>
          <a:bodyPr/>
          <a:lstStyle/>
          <a:p>
            <a:r>
              <a:rPr lang="en-US" dirty="0"/>
              <a:t>What </a:t>
            </a:r>
            <a:r>
              <a:rPr lang="en-US" dirty="0" smtClean="0"/>
              <a:t>is UX?</a:t>
            </a:r>
            <a:endParaRPr lang="en-US" dirty="0"/>
          </a:p>
        </p:txBody>
      </p:sp>
      <p:pic>
        <p:nvPicPr>
          <p:cNvPr id="2050" name="Picture 2" descr="D:\Users\Renaud\Desktop\StageFinEtudesSupinfo\Icons-New\v3\PPT\Quotation_ForM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3707904" y="2929508"/>
            <a:ext cx="5184576" cy="461665"/>
          </a:xfrm>
          <a:prstGeom prst="rect">
            <a:avLst/>
          </a:prstGeom>
          <a:noFill/>
        </p:spPr>
        <p:txBody>
          <a:bodyPr wrap="square" rtlCol="0">
            <a:spAutoFit/>
          </a:bodyPr>
          <a:lstStyle/>
          <a:p>
            <a:pPr algn="r"/>
            <a:r>
              <a:rPr lang="fr-FR" sz="2400" b="1" i="1" dirty="0" smtClean="0">
                <a:solidFill>
                  <a:srgbClr val="5F5F5F"/>
                </a:solidFill>
                <a:latin typeface="+mn-lt"/>
              </a:rPr>
              <a:t>– Shane Morris, Interaction Designer</a:t>
            </a:r>
            <a:endParaRPr lang="en-US" sz="2400" b="1" i="1" dirty="0">
              <a:solidFill>
                <a:srgbClr val="5F5F5F"/>
              </a:solidFill>
              <a:latin typeface="+mn-lt"/>
            </a:endParaRPr>
          </a:p>
        </p:txBody>
      </p:sp>
    </p:spTree>
    <p:extLst>
      <p:ext uri="{BB962C8B-B14F-4D97-AF65-F5344CB8AC3E}">
        <p14:creationId xmlns:p14="http://schemas.microsoft.com/office/powerpoint/2010/main" val="3580397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487" y="3485356"/>
            <a:ext cx="31718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673" y="3577580"/>
            <a:ext cx="224790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023" y="863309"/>
            <a:ext cx="325755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en-US" dirty="0" smtClean="0"/>
              <a:t>UX – ©Geek And Poke</a:t>
            </a:r>
            <a:endParaRPr lang="en-US" dirty="0"/>
          </a:p>
        </p:txBody>
      </p:sp>
      <p:sp>
        <p:nvSpPr>
          <p:cNvPr id="4" name="Espace réservé du contenu 3"/>
          <p:cNvSpPr>
            <a:spLocks noGrp="1"/>
          </p:cNvSpPr>
          <p:nvPr>
            <p:ph sz="quarter" idx="13"/>
          </p:nvPr>
        </p:nvSpPr>
        <p:spPr/>
        <p:txBody>
          <a:bodyPr/>
          <a:lstStyle/>
          <a:p>
            <a:r>
              <a:rPr lang="en-US" dirty="0" smtClean="0"/>
              <a:t>What is UX?</a:t>
            </a:r>
            <a:endParaRPr lang="en-US" dirty="0"/>
          </a:p>
        </p:txBody>
      </p:sp>
      <p:pic>
        <p:nvPicPr>
          <p:cNvPr id="4098" name="Picture 2" descr="D:\Users\Renaud\Desktop\StageFinEtudesSupinfo\Icons-New\v3\PPT\Resources_Multimedi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0418" y="1921396"/>
            <a:ext cx="22383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248" y="4548052"/>
            <a:ext cx="20002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2194" y="3051968"/>
            <a:ext cx="2286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62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UX Concerns</a:t>
            </a:r>
            <a:endParaRPr lang="en-US" dirty="0"/>
          </a:p>
        </p:txBody>
      </p:sp>
      <p:sp>
        <p:nvSpPr>
          <p:cNvPr id="4" name="Espace réservé du contenu 3"/>
          <p:cNvSpPr>
            <a:spLocks noGrp="1"/>
          </p:cNvSpPr>
          <p:nvPr>
            <p:ph sz="quarter" idx="13"/>
          </p:nvPr>
        </p:nvSpPr>
        <p:spPr/>
        <p:txBody>
          <a:bodyPr/>
          <a:lstStyle/>
          <a:p>
            <a:r>
              <a:rPr lang="en-US" dirty="0" smtClean="0"/>
              <a:t>What is UX?</a:t>
            </a:r>
            <a:endParaRPr lang="en-US" dirty="0"/>
          </a:p>
        </p:txBody>
      </p:sp>
      <p:sp>
        <p:nvSpPr>
          <p:cNvPr id="9" name="Espace réservé du contenu 1"/>
          <p:cNvSpPr>
            <a:spLocks noGrp="1"/>
          </p:cNvSpPr>
          <p:nvPr>
            <p:ph idx="1"/>
          </p:nvPr>
        </p:nvSpPr>
        <p:spPr>
          <a:xfrm>
            <a:off x="457200" y="1128713"/>
            <a:ext cx="8435975" cy="4230687"/>
          </a:xfrm>
        </p:spPr>
        <p:txBody>
          <a:bodyPr/>
          <a:lstStyle/>
          <a:p>
            <a:r>
              <a:rPr lang="fr-FR" dirty="0" smtClean="0"/>
              <a:t>But UX </a:t>
            </a:r>
            <a:r>
              <a:rPr lang="fr-FR" dirty="0" err="1" smtClean="0"/>
              <a:t>is</a:t>
            </a:r>
            <a:r>
              <a:rPr lang="fr-FR" dirty="0" smtClean="0"/>
              <a:t> not </a:t>
            </a:r>
            <a:r>
              <a:rPr lang="fr-FR" dirty="0" err="1" smtClean="0"/>
              <a:t>just</a:t>
            </a:r>
            <a:r>
              <a:rPr lang="fr-FR" dirty="0" smtClean="0"/>
              <a:t> </a:t>
            </a:r>
            <a:r>
              <a:rPr lang="fr-FR" dirty="0" err="1" smtClean="0"/>
              <a:t>that</a:t>
            </a:r>
            <a:r>
              <a:rPr lang="fr-FR" dirty="0" smtClean="0"/>
              <a:t>!</a:t>
            </a:r>
          </a:p>
          <a:p>
            <a:endParaRPr lang="fr-FR" dirty="0"/>
          </a:p>
          <a:p>
            <a:r>
              <a:rPr lang="fr-FR" dirty="0" err="1" smtClean="0"/>
              <a:t>It’s</a:t>
            </a:r>
            <a:r>
              <a:rPr lang="fr-FR" dirty="0" smtClean="0"/>
              <a:t> a </a:t>
            </a:r>
            <a:r>
              <a:rPr lang="fr-FR" dirty="0" err="1" smtClean="0"/>
              <a:t>complete</a:t>
            </a:r>
            <a:r>
              <a:rPr lang="fr-FR" dirty="0" smtClean="0"/>
              <a:t> </a:t>
            </a:r>
            <a:r>
              <a:rPr lang="fr-FR" dirty="0" err="1" smtClean="0"/>
              <a:t>process</a:t>
            </a:r>
            <a:r>
              <a:rPr lang="fr-FR" dirty="0" smtClean="0"/>
              <a:t> to </a:t>
            </a:r>
            <a:r>
              <a:rPr lang="fr-FR" dirty="0" err="1" smtClean="0"/>
              <a:t>give</a:t>
            </a:r>
            <a:r>
              <a:rPr lang="fr-FR" dirty="0" smtClean="0"/>
              <a:t> </a:t>
            </a:r>
            <a:r>
              <a:rPr lang="fr-FR" dirty="0" err="1" smtClean="0"/>
              <a:t>users</a:t>
            </a:r>
            <a:r>
              <a:rPr lang="fr-FR" dirty="0" smtClean="0"/>
              <a:t> an </a:t>
            </a:r>
            <a:r>
              <a:rPr lang="fr-FR" dirty="0" err="1" smtClean="0"/>
              <a:t>entire</a:t>
            </a:r>
            <a:r>
              <a:rPr lang="fr-FR" dirty="0" smtClean="0"/>
              <a:t> satisfaction of the </a:t>
            </a:r>
            <a:r>
              <a:rPr lang="fr-FR" dirty="0" err="1" smtClean="0"/>
              <a:t>tool</a:t>
            </a:r>
            <a:r>
              <a:rPr lang="fr-FR" dirty="0" smtClean="0"/>
              <a:t>. </a:t>
            </a:r>
            <a:r>
              <a:rPr lang="fr-FR" dirty="0" err="1" smtClean="0"/>
              <a:t>Might</a:t>
            </a:r>
            <a:r>
              <a:rPr lang="fr-FR" dirty="0" smtClean="0"/>
              <a:t> </a:t>
            </a:r>
            <a:r>
              <a:rPr lang="fr-FR" dirty="0" err="1" smtClean="0"/>
              <a:t>include</a:t>
            </a:r>
            <a:r>
              <a:rPr lang="fr-FR" dirty="0" smtClean="0"/>
              <a:t>:</a:t>
            </a:r>
          </a:p>
          <a:p>
            <a:pPr lvl="1"/>
            <a:r>
              <a:rPr lang="fr-FR" dirty="0" err="1" smtClean="0"/>
              <a:t>Battery</a:t>
            </a:r>
            <a:r>
              <a:rPr lang="fr-FR" dirty="0" smtClean="0"/>
              <a:t> life, </a:t>
            </a:r>
            <a:r>
              <a:rPr lang="fr-FR" dirty="0" err="1" smtClean="0"/>
              <a:t>materials</a:t>
            </a:r>
            <a:r>
              <a:rPr lang="fr-FR" dirty="0" smtClean="0"/>
              <a:t> for </a:t>
            </a:r>
            <a:r>
              <a:rPr lang="fr-FR" dirty="0" err="1" smtClean="0"/>
              <a:t>devices</a:t>
            </a:r>
            <a:endParaRPr lang="fr-FR" dirty="0" smtClean="0"/>
          </a:p>
          <a:p>
            <a:pPr lvl="1"/>
            <a:r>
              <a:rPr lang="fr-FR" dirty="0" err="1" smtClean="0"/>
              <a:t>Loading</a:t>
            </a:r>
            <a:r>
              <a:rPr lang="fr-FR" dirty="0" smtClean="0"/>
              <a:t> time, </a:t>
            </a:r>
            <a:r>
              <a:rPr lang="fr-FR" dirty="0" err="1" smtClean="0"/>
              <a:t>typography</a:t>
            </a:r>
            <a:r>
              <a:rPr lang="fr-FR" dirty="0" smtClean="0"/>
              <a:t> for IT</a:t>
            </a:r>
          </a:p>
          <a:p>
            <a:pPr lvl="1"/>
            <a:r>
              <a:rPr lang="fr-FR" dirty="0" smtClean="0"/>
              <a:t>…</a:t>
            </a:r>
          </a:p>
          <a:p>
            <a:pPr lvl="1"/>
            <a:endParaRPr lang="fr-FR" dirty="0" smtClean="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84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502075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Question for you</a:t>
            </a:r>
          </a:p>
        </p:txBody>
      </p:sp>
      <p:sp>
        <p:nvSpPr>
          <p:cNvPr id="18435" name="Espace réservé du contenu 3"/>
          <p:cNvSpPr>
            <a:spLocks noGrp="1"/>
          </p:cNvSpPr>
          <p:nvPr>
            <p:ph sz="quarter" idx="13"/>
          </p:nvPr>
        </p:nvSpPr>
        <p:spPr/>
        <p:txBody>
          <a:bodyPr/>
          <a:lstStyle/>
          <a:p>
            <a:r>
              <a:rPr lang="en-US" dirty="0"/>
              <a:t>What is </a:t>
            </a:r>
            <a:r>
              <a:rPr lang="en-US" dirty="0" smtClean="0"/>
              <a:t>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Do </a:t>
            </a:r>
            <a:r>
              <a:rPr lang="fr-FR" dirty="0" err="1" smtClean="0"/>
              <a:t>you</a:t>
            </a:r>
            <a:r>
              <a:rPr lang="fr-FR" dirty="0" smtClean="0"/>
              <a:t> </a:t>
            </a:r>
            <a:r>
              <a:rPr lang="fr-FR" dirty="0" err="1" smtClean="0"/>
              <a:t>think</a:t>
            </a:r>
            <a:r>
              <a:rPr lang="fr-FR" dirty="0" smtClean="0"/>
              <a:t> Dailymotion has a </a:t>
            </a:r>
            <a:r>
              <a:rPr lang="fr-FR" dirty="0" err="1" smtClean="0"/>
              <a:t>great</a:t>
            </a:r>
            <a:r>
              <a:rPr lang="fr-FR" dirty="0" smtClean="0"/>
              <a:t> UX?</a:t>
            </a:r>
          </a:p>
          <a:p>
            <a:pPr lvl="1"/>
            <a:r>
              <a:rPr lang="fr-FR" dirty="0" smtClean="0"/>
              <a:t>Are </a:t>
            </a:r>
            <a:r>
              <a:rPr lang="fr-FR" dirty="0" err="1" smtClean="0"/>
              <a:t>you</a:t>
            </a:r>
            <a:r>
              <a:rPr lang="fr-FR" dirty="0" smtClean="0"/>
              <a:t> </a:t>
            </a:r>
            <a:r>
              <a:rPr lang="fr-FR" dirty="0" err="1" smtClean="0"/>
              <a:t>fully</a:t>
            </a:r>
            <a:r>
              <a:rPr lang="fr-FR" dirty="0" smtClean="0"/>
              <a:t> </a:t>
            </a:r>
            <a:r>
              <a:rPr lang="fr-FR" dirty="0" err="1" smtClean="0"/>
              <a:t>satisfied</a:t>
            </a:r>
            <a:r>
              <a:rPr lang="fr-FR" dirty="0" smtClean="0"/>
              <a:t> of </a:t>
            </a:r>
            <a:r>
              <a:rPr lang="fr-FR" dirty="0" err="1" smtClean="0"/>
              <a:t>its</a:t>
            </a:r>
            <a:r>
              <a:rPr lang="fr-FR" dirty="0" smtClean="0"/>
              <a:t> use?</a:t>
            </a:r>
          </a:p>
          <a:p>
            <a:endParaRPr lang="fr-FR" dirty="0"/>
          </a:p>
          <a:p>
            <a:r>
              <a:rPr lang="fr-FR" dirty="0" err="1" smtClean="0"/>
              <a:t>Which</a:t>
            </a:r>
            <a:r>
              <a:rPr lang="fr-FR" dirty="0" smtClean="0"/>
              <a:t> </a:t>
            </a:r>
            <a:r>
              <a:rPr lang="fr-FR" dirty="0" err="1" smtClean="0"/>
              <a:t>improvements</a:t>
            </a:r>
            <a:r>
              <a:rPr lang="fr-FR" dirty="0" smtClean="0"/>
              <a:t> </a:t>
            </a:r>
            <a:r>
              <a:rPr lang="fr-FR" dirty="0" err="1" smtClean="0"/>
              <a:t>could</a:t>
            </a:r>
            <a:r>
              <a:rPr lang="fr-FR" dirty="0" smtClean="0"/>
              <a:t> </a:t>
            </a:r>
            <a:r>
              <a:rPr lang="fr-FR" dirty="0" err="1" smtClean="0"/>
              <a:t>you</a:t>
            </a:r>
            <a:r>
              <a:rPr lang="fr-FR" dirty="0" smtClean="0"/>
              <a:t> </a:t>
            </a:r>
            <a:r>
              <a:rPr lang="fr-FR" dirty="0" err="1" smtClean="0"/>
              <a:t>think</a:t>
            </a:r>
            <a:r>
              <a:rPr lang="fr-FR" dirty="0" smtClean="0"/>
              <a:t> of?</a:t>
            </a:r>
          </a:p>
        </p:txBody>
      </p:sp>
    </p:spTree>
    <p:extLst>
      <p:ext uri="{BB962C8B-B14F-4D97-AF65-F5344CB8AC3E}">
        <p14:creationId xmlns:p14="http://schemas.microsoft.com/office/powerpoint/2010/main" val="3806699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Diving into UX</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User Experience</a:t>
            </a:r>
            <a:endParaRPr lang="en-US" dirty="0"/>
          </a:p>
        </p:txBody>
      </p:sp>
      <p:pic>
        <p:nvPicPr>
          <p:cNvPr id="1026" name="Picture 2" descr="http://www.francetvinfo.fr/image/74rgsunyw-9c84/908/624/94030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2524" y="2497460"/>
            <a:ext cx="3379809" cy="231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88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5" name="Espace réservé du contenu 3"/>
          <p:cNvSpPr>
            <a:spLocks noGrp="1"/>
          </p:cNvSpPr>
          <p:nvPr>
            <p:ph sz="quarter" idx="13"/>
          </p:nvPr>
        </p:nvSpPr>
        <p:spPr/>
        <p:txBody>
          <a:bodyPr/>
          <a:lstStyle/>
          <a:p>
            <a:r>
              <a:rPr lang="en-US" dirty="0" smtClean="0"/>
              <a:t>Diving into 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User-</a:t>
            </a:r>
            <a:r>
              <a:rPr lang="fr-FR" dirty="0" err="1" smtClean="0"/>
              <a:t>centered</a:t>
            </a:r>
            <a:r>
              <a:rPr lang="fr-FR" dirty="0" smtClean="0"/>
              <a:t> design </a:t>
            </a:r>
            <a:r>
              <a:rPr lang="fr-FR" dirty="0" err="1" smtClean="0"/>
              <a:t>depends</a:t>
            </a:r>
            <a:r>
              <a:rPr lang="fr-FR" dirty="0" smtClean="0"/>
              <a:t> on a </a:t>
            </a:r>
            <a:r>
              <a:rPr lang="fr-FR" dirty="0" err="1" smtClean="0"/>
              <a:t>great</a:t>
            </a:r>
            <a:r>
              <a:rPr lang="fr-FR" dirty="0" smtClean="0"/>
              <a:t> </a:t>
            </a:r>
            <a:r>
              <a:rPr lang="fr-FR" dirty="0" err="1" smtClean="0"/>
              <a:t>analyze</a:t>
            </a:r>
            <a:endParaRPr lang="fr-FR" dirty="0" smtClean="0"/>
          </a:p>
          <a:p>
            <a:pPr lvl="1"/>
            <a:r>
              <a:rPr lang="fr-FR" dirty="0" err="1" smtClean="0"/>
              <a:t>What</a:t>
            </a:r>
            <a:r>
              <a:rPr lang="fr-FR" dirty="0" smtClean="0"/>
              <a:t> user </a:t>
            </a:r>
            <a:r>
              <a:rPr lang="fr-FR" dirty="0" err="1" smtClean="0"/>
              <a:t>really</a:t>
            </a:r>
            <a:r>
              <a:rPr lang="fr-FR" dirty="0" smtClean="0"/>
              <a:t> </a:t>
            </a:r>
            <a:r>
              <a:rPr lang="fr-FR" dirty="0" err="1" smtClean="0"/>
              <a:t>wants</a:t>
            </a:r>
            <a:r>
              <a:rPr lang="fr-FR" dirty="0" smtClean="0"/>
              <a:t>? </a:t>
            </a:r>
            <a:r>
              <a:rPr lang="fr-FR" dirty="0" err="1" smtClean="0"/>
              <a:t>Who</a:t>
            </a:r>
            <a:r>
              <a:rPr lang="fr-FR" dirty="0" smtClean="0"/>
              <a:t> are </a:t>
            </a:r>
            <a:r>
              <a:rPr lang="fr-FR" dirty="0" err="1" smtClean="0"/>
              <a:t>they</a:t>
            </a:r>
            <a:r>
              <a:rPr lang="fr-FR" dirty="0"/>
              <a:t>?</a:t>
            </a:r>
          </a:p>
          <a:p>
            <a:endParaRPr lang="fr-FR" dirty="0" smtClean="0"/>
          </a:p>
          <a:p>
            <a:r>
              <a:rPr lang="fr-FR" dirty="0" err="1" smtClean="0"/>
              <a:t>Need</a:t>
            </a:r>
            <a:r>
              <a:rPr lang="fr-FR" dirty="0" smtClean="0"/>
              <a:t> to put </a:t>
            </a:r>
            <a:r>
              <a:rPr lang="fr-FR" dirty="0" err="1" smtClean="0"/>
              <a:t>users</a:t>
            </a:r>
            <a:r>
              <a:rPr lang="fr-FR" dirty="0" smtClean="0"/>
              <a:t>’ </a:t>
            </a:r>
            <a:r>
              <a:rPr lang="fr-FR" dirty="0" err="1" smtClean="0"/>
              <a:t>shoes</a:t>
            </a:r>
            <a:r>
              <a:rPr lang="fr-FR" dirty="0" smtClean="0"/>
              <a:t>, </a:t>
            </a:r>
            <a:r>
              <a:rPr lang="fr-FR" dirty="0" err="1" smtClean="0"/>
              <a:t>be</a:t>
            </a:r>
            <a:r>
              <a:rPr lang="fr-FR" dirty="0" smtClean="0"/>
              <a:t> </a:t>
            </a:r>
            <a:r>
              <a:rPr lang="fr-FR" dirty="0" err="1" smtClean="0"/>
              <a:t>empathic</a:t>
            </a:r>
            <a:endParaRPr lang="fr-FR" dirty="0" smtClean="0"/>
          </a:p>
          <a:p>
            <a:endParaRPr lang="fr-FR" dirty="0"/>
          </a:p>
          <a:p>
            <a:r>
              <a:rPr lang="fr-FR" dirty="0" smtClean="0"/>
              <a:t>Design </a:t>
            </a:r>
            <a:r>
              <a:rPr lang="fr-FR" dirty="0" err="1" smtClean="0"/>
              <a:t>is</a:t>
            </a:r>
            <a:r>
              <a:rPr lang="fr-FR" dirty="0" smtClean="0"/>
              <a:t> </a:t>
            </a:r>
            <a:r>
              <a:rPr lang="fr-FR" dirty="0" err="1" smtClean="0"/>
              <a:t>really</a:t>
            </a:r>
            <a:r>
              <a:rPr lang="fr-FR" dirty="0" smtClean="0"/>
              <a:t> the last part of </a:t>
            </a:r>
            <a:r>
              <a:rPr lang="fr-FR" dirty="0" err="1" smtClean="0"/>
              <a:t>this</a:t>
            </a:r>
            <a:r>
              <a:rPr lang="fr-FR" dirty="0" smtClean="0"/>
              <a:t> </a:t>
            </a:r>
            <a:r>
              <a:rPr lang="fr-FR" dirty="0" err="1" smtClean="0"/>
              <a:t>analysis</a:t>
            </a:r>
            <a:endParaRPr lang="fr-FR" dirty="0" smtClean="0"/>
          </a:p>
          <a:p>
            <a:r>
              <a:rPr lang="fr-FR" dirty="0" err="1" smtClean="0"/>
              <a:t>Let’s</a:t>
            </a:r>
            <a:r>
              <a:rPr lang="fr-FR" dirty="0" smtClean="0"/>
              <a:t> </a:t>
            </a:r>
            <a:r>
              <a:rPr lang="fr-FR" dirty="0" err="1" smtClean="0"/>
              <a:t>take</a:t>
            </a:r>
            <a:r>
              <a:rPr lang="fr-FR" dirty="0" smtClean="0"/>
              <a:t> a </a:t>
            </a:r>
            <a:r>
              <a:rPr lang="fr-FR" dirty="0" err="1" smtClean="0"/>
              <a:t>website</a:t>
            </a:r>
            <a:r>
              <a:rPr lang="fr-FR" dirty="0" smtClean="0"/>
              <a:t> </a:t>
            </a:r>
            <a:r>
              <a:rPr lang="fr-FR" dirty="0" err="1" smtClean="0"/>
              <a:t>example</a:t>
            </a:r>
            <a:endParaRPr lang="fr-FR" dirty="0" smtClean="0"/>
          </a:p>
        </p:txBody>
      </p:sp>
    </p:spTree>
    <p:extLst>
      <p:ext uri="{BB962C8B-B14F-4D97-AF65-F5344CB8AC3E}">
        <p14:creationId xmlns:p14="http://schemas.microsoft.com/office/powerpoint/2010/main" val="2072379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Introduction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User Experience</a:t>
            </a:r>
            <a:endParaRPr lang="en-US" dirty="0"/>
          </a:p>
        </p:txBody>
      </p:sp>
      <p:pic>
        <p:nvPicPr>
          <p:cNvPr id="30722" name="Picture 2" descr="http://4.bp.blogspot.com/-vxIGVJT9jyQ/UiUxkalnq8I/AAAAAAAAA3o/qTAGew9Nbak/s1600/first-ste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073524"/>
            <a:ext cx="2879556" cy="1852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All begins with strategy</a:t>
            </a:r>
          </a:p>
        </p:txBody>
      </p:sp>
      <p:sp>
        <p:nvSpPr>
          <p:cNvPr id="18435" name="Espace réservé du contenu 3"/>
          <p:cNvSpPr>
            <a:spLocks noGrp="1"/>
          </p:cNvSpPr>
          <p:nvPr>
            <p:ph sz="quarter" idx="13"/>
          </p:nvPr>
        </p:nvSpPr>
        <p:spPr/>
        <p:txBody>
          <a:bodyPr/>
          <a:lstStyle/>
          <a:p>
            <a:r>
              <a:rPr lang="en-US" dirty="0" smtClean="0"/>
              <a:t>Diving into 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211960" y="985292"/>
            <a:ext cx="4752528" cy="4230687"/>
          </a:xfrm>
        </p:spPr>
        <p:txBody>
          <a:bodyPr/>
          <a:lstStyle/>
          <a:p>
            <a:pPr marL="0" indent="0" algn="ctr">
              <a:buNone/>
            </a:pPr>
            <a:r>
              <a:rPr lang="fr-FR" b="1" u="sng" dirty="0" err="1" smtClean="0"/>
              <a:t>Strategy</a:t>
            </a:r>
            <a:endParaRPr lang="fr-FR" b="1" u="sng" dirty="0" smtClean="0"/>
          </a:p>
          <a:p>
            <a:r>
              <a:rPr lang="fr-FR" dirty="0" err="1" smtClean="0"/>
              <a:t>What</a:t>
            </a:r>
            <a:r>
              <a:rPr lang="fr-FR" dirty="0" smtClean="0"/>
              <a:t> </a:t>
            </a:r>
            <a:r>
              <a:rPr lang="fr-FR" dirty="0" err="1" smtClean="0"/>
              <a:t>we</a:t>
            </a:r>
            <a:r>
              <a:rPr lang="fr-FR" dirty="0" smtClean="0"/>
              <a:t> </a:t>
            </a:r>
            <a:r>
              <a:rPr lang="fr-FR" dirty="0" err="1" smtClean="0"/>
              <a:t>want</a:t>
            </a:r>
            <a:endParaRPr lang="fr-FR" dirty="0" smtClean="0"/>
          </a:p>
          <a:p>
            <a:pPr lvl="1"/>
            <a:r>
              <a:rPr lang="fr-FR" dirty="0" err="1" smtClean="0"/>
              <a:t>Sell</a:t>
            </a:r>
            <a:r>
              <a:rPr lang="fr-FR" dirty="0" smtClean="0"/>
              <a:t> </a:t>
            </a:r>
            <a:r>
              <a:rPr lang="fr-FR" dirty="0" err="1" smtClean="0"/>
              <a:t>products</a:t>
            </a:r>
            <a:r>
              <a:rPr lang="fr-FR" dirty="0" smtClean="0"/>
              <a:t>?</a:t>
            </a:r>
          </a:p>
          <a:p>
            <a:pPr lvl="1"/>
            <a:r>
              <a:rPr lang="fr-FR" dirty="0" err="1" smtClean="0"/>
              <a:t>Inform</a:t>
            </a:r>
            <a:r>
              <a:rPr lang="fr-FR" dirty="0" smtClean="0"/>
              <a:t>?</a:t>
            </a:r>
          </a:p>
          <a:p>
            <a:pPr lvl="1"/>
            <a:r>
              <a:rPr lang="fr-FR" dirty="0" err="1" smtClean="0"/>
              <a:t>Bring</a:t>
            </a:r>
            <a:r>
              <a:rPr lang="fr-FR" dirty="0" smtClean="0"/>
              <a:t> fun?</a:t>
            </a:r>
          </a:p>
          <a:p>
            <a:pPr lvl="1"/>
            <a:endParaRPr lang="fr-FR" dirty="0"/>
          </a:p>
          <a:p>
            <a:r>
              <a:rPr lang="fr-FR" dirty="0" smtClean="0"/>
              <a:t>To </a:t>
            </a:r>
            <a:r>
              <a:rPr lang="fr-FR" dirty="0" err="1" smtClean="0"/>
              <a:t>whom</a:t>
            </a:r>
            <a:r>
              <a:rPr lang="fr-FR" dirty="0" smtClean="0"/>
              <a:t>?</a:t>
            </a:r>
          </a:p>
          <a:p>
            <a:pPr lvl="1"/>
            <a:r>
              <a:rPr lang="fr-FR" dirty="0" smtClean="0"/>
              <a:t>Target </a:t>
            </a:r>
            <a:r>
              <a:rPr lang="fr-FR" dirty="0" err="1" smtClean="0"/>
              <a:t>your</a:t>
            </a:r>
            <a:r>
              <a:rPr lang="fr-FR" dirty="0" smtClean="0"/>
              <a:t> audience</a:t>
            </a:r>
            <a:endParaRPr lang="fr-FR" dirty="0"/>
          </a:p>
          <a:p>
            <a:endParaRPr lang="fr-FR" dirty="0" smtClean="0"/>
          </a:p>
        </p:txBody>
      </p:sp>
      <p:pic>
        <p:nvPicPr>
          <p:cNvPr id="2050" name="Picture 2" descr="http://www.premiumdw.com/SCCC/wp-content/uploads/2009/03/elements_simpleplanes.jpg"/>
          <p:cNvPicPr>
            <a:picLocks noChangeAspect="1" noChangeArrowheads="1"/>
          </p:cNvPicPr>
          <p:nvPr/>
        </p:nvPicPr>
        <p:blipFill rotWithShape="1">
          <a:blip r:embed="rId4">
            <a:extLst>
              <a:ext uri="{28A0092B-C50C-407E-A947-70E740481C1C}">
                <a14:useLocalDpi xmlns:a14="http://schemas.microsoft.com/office/drawing/2010/main" val="0"/>
              </a:ext>
            </a:extLst>
          </a:blip>
          <a:srcRect r="36468"/>
          <a:stretch/>
        </p:blipFill>
        <p:spPr bwMode="auto">
          <a:xfrm>
            <a:off x="251520" y="841276"/>
            <a:ext cx="3945095" cy="429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917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All begins with strategy</a:t>
            </a:r>
          </a:p>
        </p:txBody>
      </p:sp>
      <p:sp>
        <p:nvSpPr>
          <p:cNvPr id="18435" name="Espace réservé du contenu 3"/>
          <p:cNvSpPr>
            <a:spLocks noGrp="1"/>
          </p:cNvSpPr>
          <p:nvPr>
            <p:ph sz="quarter" idx="13"/>
          </p:nvPr>
        </p:nvSpPr>
        <p:spPr/>
        <p:txBody>
          <a:bodyPr/>
          <a:lstStyle/>
          <a:p>
            <a:r>
              <a:rPr lang="en-US" dirty="0" smtClean="0"/>
              <a:t>Diving into 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211960" y="985292"/>
            <a:ext cx="4752528" cy="4230687"/>
          </a:xfrm>
        </p:spPr>
        <p:txBody>
          <a:bodyPr/>
          <a:lstStyle/>
          <a:p>
            <a:pPr marL="0" indent="0" algn="ctr">
              <a:buNone/>
            </a:pPr>
            <a:r>
              <a:rPr lang="fr-FR" b="1" u="sng" dirty="0" err="1" smtClean="0"/>
              <a:t>Strategy</a:t>
            </a:r>
            <a:endParaRPr lang="fr-FR" b="1" u="sng" dirty="0" smtClean="0"/>
          </a:p>
          <a:p>
            <a:r>
              <a:rPr lang="fr-FR" dirty="0" err="1" smtClean="0"/>
              <a:t>What</a:t>
            </a:r>
            <a:r>
              <a:rPr lang="fr-FR" dirty="0" smtClean="0"/>
              <a:t> </a:t>
            </a:r>
            <a:r>
              <a:rPr lang="fr-FR" dirty="0" err="1" smtClean="0"/>
              <a:t>users</a:t>
            </a:r>
            <a:r>
              <a:rPr lang="fr-FR" dirty="0" smtClean="0"/>
              <a:t> </a:t>
            </a:r>
            <a:r>
              <a:rPr lang="fr-FR" dirty="0" err="1" smtClean="0"/>
              <a:t>need</a:t>
            </a:r>
            <a:r>
              <a:rPr lang="fr-FR" dirty="0" smtClean="0"/>
              <a:t>?</a:t>
            </a:r>
          </a:p>
          <a:p>
            <a:pPr lvl="1"/>
            <a:r>
              <a:rPr lang="fr-FR" dirty="0" err="1" smtClean="0"/>
              <a:t>Stay</a:t>
            </a:r>
            <a:r>
              <a:rPr lang="fr-FR" dirty="0" smtClean="0"/>
              <a:t> </a:t>
            </a:r>
            <a:r>
              <a:rPr lang="fr-FR" dirty="0" err="1" smtClean="0"/>
              <a:t>focused</a:t>
            </a:r>
            <a:r>
              <a:rPr lang="fr-FR" dirty="0" smtClean="0"/>
              <a:t> on </a:t>
            </a:r>
            <a:r>
              <a:rPr lang="fr-FR" dirty="0" err="1" smtClean="0"/>
              <a:t>them</a:t>
            </a:r>
            <a:endParaRPr lang="fr-FR" dirty="0" smtClean="0"/>
          </a:p>
          <a:p>
            <a:pPr lvl="1"/>
            <a:r>
              <a:rPr lang="fr-FR" dirty="0" err="1" smtClean="0"/>
              <a:t>What</a:t>
            </a:r>
            <a:r>
              <a:rPr lang="fr-FR" dirty="0"/>
              <a:t> </a:t>
            </a:r>
            <a:r>
              <a:rPr lang="fr-FR" dirty="0" err="1" smtClean="0"/>
              <a:t>others</a:t>
            </a:r>
            <a:r>
              <a:rPr lang="fr-FR" dirty="0" smtClean="0"/>
              <a:t> </a:t>
            </a:r>
            <a:r>
              <a:rPr lang="fr-FR" dirty="0" err="1" smtClean="0"/>
              <a:t>failed</a:t>
            </a:r>
            <a:r>
              <a:rPr lang="fr-FR" dirty="0" smtClean="0"/>
              <a:t> to do?</a:t>
            </a:r>
          </a:p>
          <a:p>
            <a:endParaRPr lang="fr-FR" dirty="0" smtClean="0"/>
          </a:p>
          <a:p>
            <a:r>
              <a:rPr lang="fr-FR" dirty="0" err="1" smtClean="0"/>
              <a:t>What</a:t>
            </a:r>
            <a:r>
              <a:rPr lang="fr-FR" dirty="0" smtClean="0"/>
              <a:t> </a:t>
            </a:r>
            <a:r>
              <a:rPr lang="fr-FR" dirty="0" err="1" smtClean="0"/>
              <a:t>users</a:t>
            </a:r>
            <a:r>
              <a:rPr lang="fr-FR" dirty="0" smtClean="0"/>
              <a:t> </a:t>
            </a:r>
            <a:r>
              <a:rPr lang="fr-FR" dirty="0" err="1" smtClean="0"/>
              <a:t>don’t</a:t>
            </a:r>
            <a:r>
              <a:rPr lang="fr-FR" dirty="0" smtClean="0"/>
              <a:t> </a:t>
            </a:r>
            <a:r>
              <a:rPr lang="fr-FR" dirty="0" err="1" smtClean="0"/>
              <a:t>need</a:t>
            </a:r>
            <a:r>
              <a:rPr lang="fr-FR" dirty="0" smtClean="0"/>
              <a:t>?</a:t>
            </a:r>
          </a:p>
          <a:p>
            <a:pPr lvl="1"/>
            <a:r>
              <a:rPr lang="fr-FR" dirty="0" smtClean="0"/>
              <a:t>Trash </a:t>
            </a:r>
            <a:r>
              <a:rPr lang="fr-FR" dirty="0" err="1" smtClean="0"/>
              <a:t>useless</a:t>
            </a:r>
            <a:r>
              <a:rPr lang="fr-FR" dirty="0" smtClean="0"/>
              <a:t> </a:t>
            </a:r>
            <a:r>
              <a:rPr lang="fr-FR" dirty="0" err="1" smtClean="0"/>
              <a:t>steps</a:t>
            </a:r>
            <a:r>
              <a:rPr lang="fr-FR" dirty="0" smtClean="0"/>
              <a:t>/</a:t>
            </a:r>
            <a:r>
              <a:rPr lang="fr-FR" dirty="0" err="1" smtClean="0"/>
              <a:t>features</a:t>
            </a:r>
            <a:endParaRPr lang="fr-FR" dirty="0" smtClean="0"/>
          </a:p>
          <a:p>
            <a:pPr lvl="1"/>
            <a:endParaRPr lang="fr-FR" dirty="0" smtClean="0"/>
          </a:p>
        </p:txBody>
      </p:sp>
      <p:pic>
        <p:nvPicPr>
          <p:cNvPr id="2050" name="Picture 2" descr="http://www.premiumdw.com/SCCC/wp-content/uploads/2009/03/elements_simpleplanes.jpg"/>
          <p:cNvPicPr>
            <a:picLocks noChangeAspect="1" noChangeArrowheads="1"/>
          </p:cNvPicPr>
          <p:nvPr/>
        </p:nvPicPr>
        <p:blipFill rotWithShape="1">
          <a:blip r:embed="rId4">
            <a:extLst>
              <a:ext uri="{28A0092B-C50C-407E-A947-70E740481C1C}">
                <a14:useLocalDpi xmlns:a14="http://schemas.microsoft.com/office/drawing/2010/main" val="0"/>
              </a:ext>
            </a:extLst>
          </a:blip>
          <a:srcRect r="36468"/>
          <a:stretch/>
        </p:blipFill>
        <p:spPr bwMode="auto">
          <a:xfrm>
            <a:off x="251520" y="841276"/>
            <a:ext cx="3945095" cy="429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58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Then the scope</a:t>
            </a:r>
          </a:p>
        </p:txBody>
      </p:sp>
      <p:sp>
        <p:nvSpPr>
          <p:cNvPr id="18435" name="Espace réservé du contenu 3"/>
          <p:cNvSpPr>
            <a:spLocks noGrp="1"/>
          </p:cNvSpPr>
          <p:nvPr>
            <p:ph sz="quarter" idx="13"/>
          </p:nvPr>
        </p:nvSpPr>
        <p:spPr/>
        <p:txBody>
          <a:bodyPr/>
          <a:lstStyle/>
          <a:p>
            <a:r>
              <a:rPr lang="en-US" dirty="0" smtClean="0"/>
              <a:t>Diving into 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211960" y="985292"/>
            <a:ext cx="4752528" cy="4230687"/>
          </a:xfrm>
        </p:spPr>
        <p:txBody>
          <a:bodyPr/>
          <a:lstStyle/>
          <a:p>
            <a:pPr marL="0" indent="0" algn="ctr">
              <a:buNone/>
            </a:pPr>
            <a:r>
              <a:rPr lang="fr-FR" b="1" u="sng" dirty="0" smtClean="0"/>
              <a:t>Scope</a:t>
            </a:r>
          </a:p>
          <a:p>
            <a:r>
              <a:rPr lang="fr-FR" dirty="0" smtClean="0"/>
              <a:t>Put </a:t>
            </a:r>
            <a:r>
              <a:rPr lang="fr-FR" dirty="0" err="1" smtClean="0"/>
              <a:t>features</a:t>
            </a:r>
            <a:r>
              <a:rPr lang="fr-FR" dirty="0" smtClean="0"/>
              <a:t> as a </a:t>
            </a:r>
            <a:r>
              <a:rPr lang="fr-FR" dirty="0" err="1" smtClean="0"/>
              <a:t>list</a:t>
            </a:r>
            <a:endParaRPr lang="fr-FR" dirty="0" smtClean="0"/>
          </a:p>
          <a:p>
            <a:pPr lvl="1"/>
            <a:r>
              <a:rPr lang="fr-FR" dirty="0" err="1" smtClean="0"/>
              <a:t>Ordered</a:t>
            </a:r>
            <a:r>
              <a:rPr lang="fr-FR" dirty="0" smtClean="0"/>
              <a:t> by importance</a:t>
            </a:r>
          </a:p>
          <a:p>
            <a:endParaRPr lang="fr-FR" dirty="0" smtClean="0"/>
          </a:p>
          <a:p>
            <a:r>
              <a:rPr lang="fr-FR" dirty="0" err="1" smtClean="0"/>
              <a:t>Remember</a:t>
            </a:r>
            <a:r>
              <a:rPr lang="fr-FR" dirty="0" smtClean="0"/>
              <a:t>, </a:t>
            </a:r>
            <a:r>
              <a:rPr lang="fr-FR" dirty="0" err="1" smtClean="0"/>
              <a:t>order</a:t>
            </a:r>
            <a:r>
              <a:rPr lang="fr-FR" dirty="0" smtClean="0"/>
              <a:t> </a:t>
            </a:r>
            <a:r>
              <a:rPr lang="fr-FR" dirty="0" err="1" smtClean="0"/>
              <a:t>is</a:t>
            </a:r>
            <a:r>
              <a:rPr lang="fr-FR" dirty="0" smtClean="0"/>
              <a:t> </a:t>
            </a:r>
            <a:r>
              <a:rPr lang="fr-FR" dirty="0" err="1" smtClean="0"/>
              <a:t>from</a:t>
            </a:r>
            <a:r>
              <a:rPr lang="fr-FR" dirty="0" smtClean="0"/>
              <a:t> </a:t>
            </a:r>
            <a:r>
              <a:rPr lang="fr-FR" dirty="0" err="1" smtClean="0"/>
              <a:t>users</a:t>
            </a:r>
            <a:r>
              <a:rPr lang="fr-FR" dirty="0"/>
              <a:t>’ </a:t>
            </a:r>
            <a:r>
              <a:rPr lang="fr-FR" dirty="0" smtClean="0"/>
              <a:t>perspective</a:t>
            </a:r>
          </a:p>
          <a:p>
            <a:endParaRPr lang="fr-FR" dirty="0"/>
          </a:p>
          <a:p>
            <a:r>
              <a:rPr lang="fr-FR" dirty="0"/>
              <a:t>This </a:t>
            </a:r>
            <a:r>
              <a:rPr lang="fr-FR" dirty="0" err="1"/>
              <a:t>is</a:t>
            </a:r>
            <a:r>
              <a:rPr lang="fr-FR" dirty="0"/>
              <a:t> </a:t>
            </a:r>
            <a:r>
              <a:rPr lang="fr-FR" dirty="0" err="1"/>
              <a:t>your</a:t>
            </a:r>
            <a:r>
              <a:rPr lang="fr-FR" dirty="0"/>
              <a:t> checklist</a:t>
            </a:r>
          </a:p>
          <a:p>
            <a:endParaRPr lang="fr-FR" dirty="0" smtClean="0"/>
          </a:p>
        </p:txBody>
      </p:sp>
      <p:pic>
        <p:nvPicPr>
          <p:cNvPr id="2050" name="Picture 2" descr="http://www.premiumdw.com/SCCC/wp-content/uploads/2009/03/elements_simpleplanes.jpg"/>
          <p:cNvPicPr>
            <a:picLocks noChangeAspect="1" noChangeArrowheads="1"/>
          </p:cNvPicPr>
          <p:nvPr/>
        </p:nvPicPr>
        <p:blipFill rotWithShape="1">
          <a:blip r:embed="rId4">
            <a:extLst>
              <a:ext uri="{28A0092B-C50C-407E-A947-70E740481C1C}">
                <a14:useLocalDpi xmlns:a14="http://schemas.microsoft.com/office/drawing/2010/main" val="0"/>
              </a:ext>
            </a:extLst>
          </a:blip>
          <a:srcRect r="36468"/>
          <a:stretch/>
        </p:blipFill>
        <p:spPr bwMode="auto">
          <a:xfrm>
            <a:off x="251520" y="841276"/>
            <a:ext cx="3945095" cy="429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074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After that, the structure</a:t>
            </a:r>
          </a:p>
        </p:txBody>
      </p:sp>
      <p:sp>
        <p:nvSpPr>
          <p:cNvPr id="18435" name="Espace réservé du contenu 3"/>
          <p:cNvSpPr>
            <a:spLocks noGrp="1"/>
          </p:cNvSpPr>
          <p:nvPr>
            <p:ph sz="quarter" idx="13"/>
          </p:nvPr>
        </p:nvSpPr>
        <p:spPr/>
        <p:txBody>
          <a:bodyPr/>
          <a:lstStyle/>
          <a:p>
            <a:r>
              <a:rPr lang="en-US" dirty="0" smtClean="0"/>
              <a:t>Diving into 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211960" y="985292"/>
            <a:ext cx="4752528" cy="4230687"/>
          </a:xfrm>
        </p:spPr>
        <p:txBody>
          <a:bodyPr/>
          <a:lstStyle/>
          <a:p>
            <a:pPr marL="0" indent="0" algn="ctr">
              <a:buNone/>
            </a:pPr>
            <a:r>
              <a:rPr lang="fr-FR" b="1" u="sng" dirty="0" smtClean="0"/>
              <a:t>Structure</a:t>
            </a:r>
          </a:p>
          <a:p>
            <a:r>
              <a:rPr lang="fr-FR" dirty="0" smtClean="0"/>
              <a:t>The more important </a:t>
            </a:r>
            <a:r>
              <a:rPr lang="fr-FR" dirty="0" err="1" smtClean="0"/>
              <a:t>is</a:t>
            </a:r>
            <a:r>
              <a:rPr lang="fr-FR" dirty="0" smtClean="0"/>
              <a:t> a </a:t>
            </a:r>
            <a:r>
              <a:rPr lang="fr-FR" dirty="0" err="1" smtClean="0"/>
              <a:t>feature</a:t>
            </a:r>
            <a:r>
              <a:rPr lang="fr-FR" dirty="0" smtClean="0"/>
              <a:t>, the more </a:t>
            </a:r>
            <a:r>
              <a:rPr lang="fr-FR" dirty="0" err="1" smtClean="0"/>
              <a:t>it</a:t>
            </a:r>
            <a:r>
              <a:rPr lang="fr-FR" dirty="0" smtClean="0"/>
              <a:t> </a:t>
            </a:r>
            <a:r>
              <a:rPr lang="fr-FR" dirty="0" err="1" smtClean="0"/>
              <a:t>should</a:t>
            </a:r>
            <a:r>
              <a:rPr lang="fr-FR" dirty="0" smtClean="0"/>
              <a:t> </a:t>
            </a:r>
            <a:r>
              <a:rPr lang="fr-FR" dirty="0" err="1" smtClean="0"/>
              <a:t>be</a:t>
            </a:r>
            <a:r>
              <a:rPr lang="fr-FR" dirty="0" smtClean="0"/>
              <a:t> accessible in a simple </a:t>
            </a:r>
            <a:r>
              <a:rPr lang="fr-FR" dirty="0" err="1" smtClean="0"/>
              <a:t>way</a:t>
            </a:r>
            <a:endParaRPr lang="fr-FR" dirty="0" smtClean="0"/>
          </a:p>
          <a:p>
            <a:endParaRPr lang="fr-FR" dirty="0"/>
          </a:p>
          <a:p>
            <a:r>
              <a:rPr lang="fr-FR" dirty="0" err="1" smtClean="0"/>
              <a:t>Shortening</a:t>
            </a:r>
            <a:r>
              <a:rPr lang="fr-FR" dirty="0" smtClean="0"/>
              <a:t> workflows</a:t>
            </a:r>
          </a:p>
          <a:p>
            <a:endParaRPr lang="fr-FR" dirty="0"/>
          </a:p>
          <a:p>
            <a:r>
              <a:rPr lang="fr-FR" dirty="0" smtClean="0"/>
              <a:t>All about </a:t>
            </a:r>
            <a:r>
              <a:rPr lang="fr-FR" dirty="0" err="1" smtClean="0"/>
              <a:t>user’s</a:t>
            </a:r>
            <a:r>
              <a:rPr lang="fr-FR" dirty="0" smtClean="0"/>
              <a:t> feelings</a:t>
            </a:r>
            <a:endParaRPr lang="fr-FR" dirty="0"/>
          </a:p>
          <a:p>
            <a:endParaRPr lang="fr-FR" dirty="0" smtClean="0"/>
          </a:p>
        </p:txBody>
      </p:sp>
      <p:pic>
        <p:nvPicPr>
          <p:cNvPr id="2050" name="Picture 2" descr="http://www.premiumdw.com/SCCC/wp-content/uploads/2009/03/elements_simpleplanes.jpg"/>
          <p:cNvPicPr>
            <a:picLocks noChangeAspect="1" noChangeArrowheads="1"/>
          </p:cNvPicPr>
          <p:nvPr/>
        </p:nvPicPr>
        <p:blipFill rotWithShape="1">
          <a:blip r:embed="rId4">
            <a:extLst>
              <a:ext uri="{28A0092B-C50C-407E-A947-70E740481C1C}">
                <a14:useLocalDpi xmlns:a14="http://schemas.microsoft.com/office/drawing/2010/main" val="0"/>
              </a:ext>
            </a:extLst>
          </a:blip>
          <a:srcRect r="36468"/>
          <a:stretch/>
        </p:blipFill>
        <p:spPr bwMode="auto">
          <a:xfrm>
            <a:off x="251520" y="841276"/>
            <a:ext cx="3945095" cy="429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84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After that, the structure</a:t>
            </a:r>
          </a:p>
        </p:txBody>
      </p:sp>
      <p:sp>
        <p:nvSpPr>
          <p:cNvPr id="18435" name="Espace réservé du contenu 3"/>
          <p:cNvSpPr>
            <a:spLocks noGrp="1"/>
          </p:cNvSpPr>
          <p:nvPr>
            <p:ph sz="quarter" idx="13"/>
          </p:nvPr>
        </p:nvSpPr>
        <p:spPr/>
        <p:txBody>
          <a:bodyPr/>
          <a:lstStyle/>
          <a:p>
            <a:r>
              <a:rPr lang="en-US" dirty="0" smtClean="0"/>
              <a:t>Diving into 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211960" y="985292"/>
            <a:ext cx="4752528" cy="4230687"/>
          </a:xfrm>
        </p:spPr>
        <p:txBody>
          <a:bodyPr/>
          <a:lstStyle/>
          <a:p>
            <a:pPr marL="0" indent="0" algn="ctr">
              <a:buNone/>
            </a:pPr>
            <a:r>
              <a:rPr lang="fr-FR" b="1" u="sng" dirty="0" smtClean="0"/>
              <a:t>Structure</a:t>
            </a:r>
          </a:p>
          <a:p>
            <a:r>
              <a:rPr lang="fr-FR" dirty="0" smtClean="0"/>
              <a:t>Must </a:t>
            </a:r>
            <a:r>
              <a:rPr lang="fr-FR" dirty="0" err="1" smtClean="0"/>
              <a:t>be</a:t>
            </a:r>
            <a:r>
              <a:rPr lang="fr-FR" dirty="0" smtClean="0"/>
              <a:t> </a:t>
            </a:r>
            <a:r>
              <a:rPr lang="fr-FR" dirty="0" err="1" smtClean="0"/>
              <a:t>understandable</a:t>
            </a:r>
            <a:endParaRPr lang="fr-FR" dirty="0"/>
          </a:p>
          <a:p>
            <a:pPr lvl="1"/>
            <a:r>
              <a:rPr lang="fr-FR" dirty="0" smtClean="0"/>
              <a:t>No </a:t>
            </a:r>
            <a:r>
              <a:rPr lang="fr-FR" dirty="0" err="1" smtClean="0"/>
              <a:t>labyrinthic</a:t>
            </a:r>
            <a:r>
              <a:rPr lang="fr-FR" dirty="0" smtClean="0"/>
              <a:t> connections</a:t>
            </a:r>
          </a:p>
          <a:p>
            <a:endParaRPr lang="fr-FR" dirty="0" smtClean="0"/>
          </a:p>
          <a:p>
            <a:r>
              <a:rPr lang="fr-FR" dirty="0" smtClean="0"/>
              <a:t>Must have a simple </a:t>
            </a:r>
            <a:r>
              <a:rPr lang="fr-FR" dirty="0" err="1" smtClean="0"/>
              <a:t>behavior</a:t>
            </a:r>
            <a:endParaRPr lang="fr-FR" dirty="0" smtClean="0"/>
          </a:p>
          <a:p>
            <a:pPr lvl="1"/>
            <a:r>
              <a:rPr lang="fr-FR" dirty="0" err="1" smtClean="0"/>
              <a:t>Each</a:t>
            </a:r>
            <a:r>
              <a:rPr lang="fr-FR" dirty="0" smtClean="0"/>
              <a:t> </a:t>
            </a:r>
            <a:r>
              <a:rPr lang="fr-FR" dirty="0" err="1" smtClean="0"/>
              <a:t>step</a:t>
            </a:r>
            <a:r>
              <a:rPr lang="fr-FR" dirty="0" smtClean="0"/>
              <a:t> must </a:t>
            </a:r>
            <a:r>
              <a:rPr lang="fr-FR" dirty="0" err="1" smtClean="0"/>
              <a:t>be</a:t>
            </a:r>
            <a:r>
              <a:rPr lang="fr-FR" dirty="0" smtClean="0"/>
              <a:t> « </a:t>
            </a:r>
            <a:r>
              <a:rPr lang="fr-FR" dirty="0" err="1" smtClean="0"/>
              <a:t>natural</a:t>
            </a:r>
            <a:r>
              <a:rPr lang="fr-FR" dirty="0" smtClean="0"/>
              <a:t> »</a:t>
            </a:r>
          </a:p>
          <a:p>
            <a:pPr lvl="1"/>
            <a:endParaRPr lang="fr-FR" dirty="0"/>
          </a:p>
          <a:p>
            <a:r>
              <a:rPr lang="fr-FR" dirty="0" err="1" smtClean="0"/>
              <a:t>Neither</a:t>
            </a:r>
            <a:r>
              <a:rPr lang="fr-FR" dirty="0" smtClean="0"/>
              <a:t> design </a:t>
            </a:r>
            <a:r>
              <a:rPr lang="fr-FR" dirty="0" err="1" smtClean="0"/>
              <a:t>nor</a:t>
            </a:r>
            <a:r>
              <a:rPr lang="fr-FR" dirty="0" smtClean="0"/>
              <a:t> content</a:t>
            </a:r>
            <a:endParaRPr lang="fr-FR" dirty="0"/>
          </a:p>
          <a:p>
            <a:endParaRPr lang="fr-FR" dirty="0"/>
          </a:p>
          <a:p>
            <a:endParaRPr lang="fr-FR" dirty="0" smtClean="0"/>
          </a:p>
        </p:txBody>
      </p:sp>
      <p:pic>
        <p:nvPicPr>
          <p:cNvPr id="2050" name="Picture 2" descr="http://www.premiumdw.com/SCCC/wp-content/uploads/2009/03/elements_simpleplanes.jpg"/>
          <p:cNvPicPr>
            <a:picLocks noChangeAspect="1" noChangeArrowheads="1"/>
          </p:cNvPicPr>
          <p:nvPr/>
        </p:nvPicPr>
        <p:blipFill rotWithShape="1">
          <a:blip r:embed="rId4">
            <a:extLst>
              <a:ext uri="{28A0092B-C50C-407E-A947-70E740481C1C}">
                <a14:useLocalDpi xmlns:a14="http://schemas.microsoft.com/office/drawing/2010/main" val="0"/>
              </a:ext>
            </a:extLst>
          </a:blip>
          <a:srcRect r="36468"/>
          <a:stretch/>
        </p:blipFill>
        <p:spPr bwMode="auto">
          <a:xfrm>
            <a:off x="251520" y="841276"/>
            <a:ext cx="3945095" cy="429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4369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Before surface, skeleton</a:t>
            </a:r>
          </a:p>
        </p:txBody>
      </p:sp>
      <p:sp>
        <p:nvSpPr>
          <p:cNvPr id="18435" name="Espace réservé du contenu 3"/>
          <p:cNvSpPr>
            <a:spLocks noGrp="1"/>
          </p:cNvSpPr>
          <p:nvPr>
            <p:ph sz="quarter" idx="13"/>
          </p:nvPr>
        </p:nvSpPr>
        <p:spPr/>
        <p:txBody>
          <a:bodyPr/>
          <a:lstStyle/>
          <a:p>
            <a:r>
              <a:rPr lang="en-US" dirty="0" smtClean="0"/>
              <a:t>Diving into 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211960" y="985292"/>
            <a:ext cx="4752528" cy="4230687"/>
          </a:xfrm>
        </p:spPr>
        <p:txBody>
          <a:bodyPr/>
          <a:lstStyle/>
          <a:p>
            <a:pPr marL="0" indent="0" algn="ctr">
              <a:buNone/>
            </a:pPr>
            <a:r>
              <a:rPr lang="fr-FR" b="1" u="sng" dirty="0" err="1" smtClean="0"/>
              <a:t>Skeleton</a:t>
            </a:r>
            <a:endParaRPr lang="fr-FR" b="1" u="sng" dirty="0" smtClean="0"/>
          </a:p>
          <a:p>
            <a:r>
              <a:rPr lang="fr-FR" dirty="0" smtClean="0"/>
              <a:t>First sketch of the </a:t>
            </a:r>
            <a:r>
              <a:rPr lang="fr-FR" dirty="0" err="1" smtClean="0"/>
              <a:t>website</a:t>
            </a:r>
            <a:endParaRPr lang="fr-FR" dirty="0" smtClean="0"/>
          </a:p>
          <a:p>
            <a:endParaRPr lang="fr-FR" dirty="0"/>
          </a:p>
          <a:p>
            <a:r>
              <a:rPr lang="fr-FR" dirty="0" smtClean="0"/>
              <a:t>How </a:t>
            </a:r>
            <a:r>
              <a:rPr lang="fr-FR" dirty="0" err="1" smtClean="0"/>
              <a:t>elements</a:t>
            </a:r>
            <a:r>
              <a:rPr lang="fr-FR" dirty="0" smtClean="0"/>
              <a:t> are </a:t>
            </a:r>
            <a:r>
              <a:rPr lang="fr-FR" dirty="0" err="1" smtClean="0"/>
              <a:t>placed</a:t>
            </a:r>
            <a:r>
              <a:rPr lang="fr-FR" dirty="0" smtClean="0"/>
              <a:t>?</a:t>
            </a:r>
          </a:p>
          <a:p>
            <a:pPr lvl="1"/>
            <a:r>
              <a:rPr lang="fr-FR" dirty="0" smtClean="0"/>
              <a:t>Structure and Scope </a:t>
            </a:r>
            <a:r>
              <a:rPr lang="fr-FR" dirty="0" err="1" smtClean="0"/>
              <a:t>related</a:t>
            </a:r>
            <a:endParaRPr lang="fr-FR" dirty="0" smtClean="0"/>
          </a:p>
          <a:p>
            <a:pPr lvl="1"/>
            <a:endParaRPr lang="fr-FR" dirty="0"/>
          </a:p>
          <a:p>
            <a:r>
              <a:rPr lang="fr-FR" dirty="0" err="1" smtClean="0"/>
              <a:t>Stay</a:t>
            </a:r>
            <a:r>
              <a:rPr lang="fr-FR" dirty="0" smtClean="0"/>
              <a:t> user-</a:t>
            </a:r>
            <a:r>
              <a:rPr lang="fr-FR" dirty="0" err="1" smtClean="0"/>
              <a:t>centered</a:t>
            </a:r>
            <a:endParaRPr lang="fr-FR" dirty="0" smtClean="0"/>
          </a:p>
          <a:p>
            <a:pPr lvl="1"/>
            <a:r>
              <a:rPr lang="fr-FR" dirty="0" smtClean="0"/>
              <a:t>How </a:t>
            </a:r>
            <a:r>
              <a:rPr lang="fr-FR" dirty="0" err="1" smtClean="0"/>
              <a:t>they</a:t>
            </a:r>
            <a:r>
              <a:rPr lang="fr-FR" dirty="0"/>
              <a:t> </a:t>
            </a:r>
            <a:r>
              <a:rPr lang="fr-FR" dirty="0" err="1" smtClean="0"/>
              <a:t>could</a:t>
            </a:r>
            <a:r>
              <a:rPr lang="fr-FR" dirty="0" smtClean="0"/>
              <a:t> </a:t>
            </a:r>
            <a:r>
              <a:rPr lang="fr-FR" dirty="0" err="1" smtClean="0"/>
              <a:t>react</a:t>
            </a:r>
            <a:r>
              <a:rPr lang="fr-FR" dirty="0" smtClean="0"/>
              <a:t>?</a:t>
            </a:r>
            <a:endParaRPr lang="fr-FR" dirty="0"/>
          </a:p>
          <a:p>
            <a:endParaRPr lang="fr-FR" dirty="0" smtClean="0"/>
          </a:p>
        </p:txBody>
      </p:sp>
      <p:pic>
        <p:nvPicPr>
          <p:cNvPr id="2050" name="Picture 2" descr="http://www.premiumdw.com/SCCC/wp-content/uploads/2009/03/elements_simpleplanes.jpg"/>
          <p:cNvPicPr>
            <a:picLocks noChangeAspect="1" noChangeArrowheads="1"/>
          </p:cNvPicPr>
          <p:nvPr/>
        </p:nvPicPr>
        <p:blipFill rotWithShape="1">
          <a:blip r:embed="rId4">
            <a:extLst>
              <a:ext uri="{28A0092B-C50C-407E-A947-70E740481C1C}">
                <a14:useLocalDpi xmlns:a14="http://schemas.microsoft.com/office/drawing/2010/main" val="0"/>
              </a:ext>
            </a:extLst>
          </a:blip>
          <a:srcRect r="36468"/>
          <a:stretch/>
        </p:blipFill>
        <p:spPr bwMode="auto">
          <a:xfrm>
            <a:off x="251520" y="841276"/>
            <a:ext cx="3945095" cy="429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486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Surface in the end</a:t>
            </a:r>
          </a:p>
        </p:txBody>
      </p:sp>
      <p:sp>
        <p:nvSpPr>
          <p:cNvPr id="18435" name="Espace réservé du contenu 3"/>
          <p:cNvSpPr>
            <a:spLocks noGrp="1"/>
          </p:cNvSpPr>
          <p:nvPr>
            <p:ph sz="quarter" idx="13"/>
          </p:nvPr>
        </p:nvSpPr>
        <p:spPr/>
        <p:txBody>
          <a:bodyPr/>
          <a:lstStyle/>
          <a:p>
            <a:r>
              <a:rPr lang="en-US" dirty="0" smtClean="0"/>
              <a:t>Diving into UX</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211960" y="985292"/>
            <a:ext cx="4752528" cy="4230687"/>
          </a:xfrm>
        </p:spPr>
        <p:txBody>
          <a:bodyPr/>
          <a:lstStyle/>
          <a:p>
            <a:pPr marL="0" indent="0" algn="ctr">
              <a:buNone/>
            </a:pPr>
            <a:r>
              <a:rPr lang="fr-FR" b="1" u="sng" dirty="0" smtClean="0"/>
              <a:t>Surface</a:t>
            </a:r>
          </a:p>
          <a:p>
            <a:r>
              <a:rPr lang="fr-FR" dirty="0" smtClean="0"/>
              <a:t>The final </a:t>
            </a:r>
            <a:r>
              <a:rPr lang="fr-FR" dirty="0" err="1" smtClean="0"/>
              <a:t>product</a:t>
            </a:r>
            <a:r>
              <a:rPr lang="fr-FR" dirty="0" smtClean="0"/>
              <a:t>, the UI</a:t>
            </a:r>
          </a:p>
          <a:p>
            <a:pPr lvl="1"/>
            <a:r>
              <a:rPr lang="fr-FR" dirty="0" smtClean="0"/>
              <a:t>Just </a:t>
            </a:r>
            <a:r>
              <a:rPr lang="fr-FR" dirty="0" err="1" smtClean="0"/>
              <a:t>skinning</a:t>
            </a:r>
            <a:r>
              <a:rPr lang="fr-FR" dirty="0" smtClean="0"/>
              <a:t> the </a:t>
            </a:r>
            <a:r>
              <a:rPr lang="fr-FR" dirty="0" err="1" smtClean="0"/>
              <a:t>skeleton</a:t>
            </a:r>
            <a:endParaRPr lang="fr-FR" dirty="0" smtClean="0"/>
          </a:p>
          <a:p>
            <a:endParaRPr lang="fr-FR" dirty="0"/>
          </a:p>
          <a:p>
            <a:r>
              <a:rPr lang="fr-FR" dirty="0" err="1" smtClean="0"/>
              <a:t>Grab</a:t>
            </a:r>
            <a:r>
              <a:rPr lang="fr-FR" dirty="0" smtClean="0"/>
              <a:t> </a:t>
            </a:r>
            <a:r>
              <a:rPr lang="fr-FR" dirty="0" err="1" smtClean="0"/>
              <a:t>users</a:t>
            </a:r>
            <a:r>
              <a:rPr lang="fr-FR" dirty="0" smtClean="0"/>
              <a:t>’ </a:t>
            </a:r>
            <a:r>
              <a:rPr lang="fr-FR" dirty="0" err="1" smtClean="0"/>
              <a:t>eyes</a:t>
            </a:r>
            <a:r>
              <a:rPr lang="fr-FR" dirty="0" smtClean="0"/>
              <a:t> </a:t>
            </a:r>
            <a:r>
              <a:rPr lang="fr-FR" dirty="0" err="1" smtClean="0"/>
              <a:t>with</a:t>
            </a:r>
            <a:r>
              <a:rPr lang="fr-FR" dirty="0" smtClean="0"/>
              <a:t> design</a:t>
            </a:r>
          </a:p>
          <a:p>
            <a:endParaRPr lang="fr-FR" dirty="0"/>
          </a:p>
          <a:p>
            <a:r>
              <a:rPr lang="fr-FR" dirty="0" err="1"/>
              <a:t>M</a:t>
            </a:r>
            <a:r>
              <a:rPr lang="fr-FR" dirty="0" err="1" smtClean="0"/>
              <a:t>andatory</a:t>
            </a:r>
            <a:r>
              <a:rPr lang="fr-FR" dirty="0" smtClean="0"/>
              <a:t> </a:t>
            </a:r>
            <a:r>
              <a:rPr lang="fr-FR" dirty="0" err="1" smtClean="0"/>
              <a:t>colors</a:t>
            </a:r>
            <a:r>
              <a:rPr lang="fr-FR" dirty="0" smtClean="0"/>
              <a:t> &amp; </a:t>
            </a:r>
            <a:r>
              <a:rPr lang="fr-FR" dirty="0" err="1" smtClean="0"/>
              <a:t>shapes</a:t>
            </a:r>
            <a:endParaRPr lang="fr-FR" dirty="0" smtClean="0"/>
          </a:p>
          <a:p>
            <a:pPr lvl="1"/>
            <a:r>
              <a:rPr lang="fr-FR" dirty="0" smtClean="0"/>
              <a:t>But </a:t>
            </a:r>
            <a:r>
              <a:rPr lang="fr-FR" dirty="0" err="1" smtClean="0"/>
              <a:t>stay</a:t>
            </a:r>
            <a:r>
              <a:rPr lang="fr-FR" dirty="0" smtClean="0"/>
              <a:t> user-</a:t>
            </a:r>
            <a:r>
              <a:rPr lang="fr-FR" dirty="0" err="1" smtClean="0"/>
              <a:t>centered</a:t>
            </a:r>
            <a:r>
              <a:rPr lang="fr-FR" dirty="0" smtClean="0"/>
              <a:t>!</a:t>
            </a:r>
            <a:endParaRPr lang="fr-FR" dirty="0"/>
          </a:p>
          <a:p>
            <a:endParaRPr lang="fr-FR" dirty="0" smtClean="0"/>
          </a:p>
        </p:txBody>
      </p:sp>
      <p:pic>
        <p:nvPicPr>
          <p:cNvPr id="2050" name="Picture 2" descr="http://www.premiumdw.com/SCCC/wp-content/uploads/2009/03/elements_simpleplanes.jpg"/>
          <p:cNvPicPr>
            <a:picLocks noChangeAspect="1" noChangeArrowheads="1"/>
          </p:cNvPicPr>
          <p:nvPr/>
        </p:nvPicPr>
        <p:blipFill rotWithShape="1">
          <a:blip r:embed="rId4">
            <a:extLst>
              <a:ext uri="{28A0092B-C50C-407E-A947-70E740481C1C}">
                <a14:useLocalDpi xmlns:a14="http://schemas.microsoft.com/office/drawing/2010/main" val="0"/>
              </a:ext>
            </a:extLst>
          </a:blip>
          <a:srcRect r="36468"/>
          <a:stretch/>
        </p:blipFill>
        <p:spPr bwMode="auto">
          <a:xfrm>
            <a:off x="251520" y="841276"/>
            <a:ext cx="3945095" cy="429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270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5488078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en-US" sz="2800" dirty="0" smtClean="0"/>
              <a:t>Case Study:</a:t>
            </a:r>
          </a:p>
          <a:p>
            <a:endParaRPr lang="fr-FR" dirty="0"/>
          </a:p>
          <a:p>
            <a:pPr marL="0" indent="0">
              <a:buNone/>
            </a:pPr>
            <a:r>
              <a:rPr lang="fr-FR" i="1" dirty="0" smtClean="0"/>
              <a:t>A </a:t>
            </a:r>
            <a:r>
              <a:rPr lang="fr-FR" i="1" dirty="0" err="1" smtClean="0"/>
              <a:t>nationally</a:t>
            </a:r>
            <a:r>
              <a:rPr lang="fr-FR" i="1" dirty="0" smtClean="0"/>
              <a:t> </a:t>
            </a:r>
            <a:r>
              <a:rPr lang="fr-FR" i="1" dirty="0" err="1" smtClean="0"/>
              <a:t>recognized</a:t>
            </a:r>
            <a:r>
              <a:rPr lang="fr-FR" i="1" dirty="0" smtClean="0"/>
              <a:t> football club </a:t>
            </a:r>
            <a:r>
              <a:rPr lang="fr-FR" i="1" dirty="0" err="1" smtClean="0"/>
              <a:t>wants</a:t>
            </a:r>
            <a:r>
              <a:rPr lang="fr-FR" i="1" dirty="0" smtClean="0"/>
              <a:t> to </a:t>
            </a:r>
            <a:r>
              <a:rPr lang="fr-FR" i="1" dirty="0" err="1" smtClean="0"/>
              <a:t>create</a:t>
            </a:r>
            <a:r>
              <a:rPr lang="fr-FR" i="1" dirty="0" smtClean="0"/>
              <a:t> a </a:t>
            </a:r>
            <a:r>
              <a:rPr lang="fr-FR" i="1" dirty="0" err="1" smtClean="0"/>
              <a:t>website</a:t>
            </a:r>
            <a:r>
              <a:rPr lang="fr-FR" i="1" dirty="0" smtClean="0"/>
              <a:t> for </a:t>
            </a:r>
            <a:r>
              <a:rPr lang="fr-FR" i="1" dirty="0" err="1" smtClean="0"/>
              <a:t>their</a:t>
            </a:r>
            <a:r>
              <a:rPr lang="fr-FR" i="1" dirty="0" smtClean="0"/>
              <a:t> fans and </a:t>
            </a:r>
            <a:r>
              <a:rPr lang="fr-FR" i="1" dirty="0" err="1" smtClean="0"/>
              <a:t>you</a:t>
            </a:r>
            <a:r>
              <a:rPr lang="fr-FR" i="1" dirty="0" smtClean="0"/>
              <a:t> </a:t>
            </a:r>
            <a:r>
              <a:rPr lang="fr-FR" i="1" dirty="0" err="1" smtClean="0"/>
              <a:t>asked</a:t>
            </a:r>
            <a:r>
              <a:rPr lang="fr-FR" i="1" dirty="0" smtClean="0"/>
              <a:t> to </a:t>
            </a:r>
            <a:r>
              <a:rPr lang="fr-FR" i="1" dirty="0" err="1" smtClean="0"/>
              <a:t>take</a:t>
            </a:r>
            <a:r>
              <a:rPr lang="fr-FR" i="1" dirty="0" smtClean="0"/>
              <a:t> care of the User </a:t>
            </a:r>
            <a:r>
              <a:rPr lang="fr-FR" i="1" dirty="0" err="1" smtClean="0"/>
              <a:t>Experience</a:t>
            </a:r>
            <a:r>
              <a:rPr lang="fr-FR" i="1" dirty="0" smtClean="0"/>
              <a:t>.  </a:t>
            </a:r>
            <a:r>
              <a:rPr lang="fr-FR" i="1" dirty="0" err="1" smtClean="0"/>
              <a:t>Let’s</a:t>
            </a:r>
            <a:r>
              <a:rPr lang="fr-FR" i="1" dirty="0" smtClean="0"/>
              <a:t> </a:t>
            </a:r>
            <a:r>
              <a:rPr lang="fr-FR" i="1" dirty="0" err="1" smtClean="0"/>
              <a:t>borrow</a:t>
            </a:r>
            <a:r>
              <a:rPr lang="fr-FR" i="1" dirty="0" smtClean="0"/>
              <a:t> </a:t>
            </a:r>
            <a:r>
              <a:rPr lang="fr-FR" i="1" dirty="0" err="1" smtClean="0"/>
              <a:t>users</a:t>
            </a:r>
            <a:r>
              <a:rPr lang="fr-FR" i="1" dirty="0" smtClean="0"/>
              <a:t>’ </a:t>
            </a:r>
            <a:r>
              <a:rPr lang="fr-FR" i="1" dirty="0" err="1" smtClean="0"/>
              <a:t>shoes</a:t>
            </a:r>
            <a:r>
              <a:rPr lang="fr-FR" i="1" dirty="0"/>
              <a:t> </a:t>
            </a:r>
            <a:r>
              <a:rPr lang="fr-FR" i="1" dirty="0" smtClean="0"/>
              <a:t>and </a:t>
            </a:r>
            <a:r>
              <a:rPr lang="fr-FR" i="1" dirty="0" err="1" smtClean="0"/>
              <a:t>think</a:t>
            </a:r>
            <a:r>
              <a:rPr lang="fr-FR" i="1" dirty="0" smtClean="0"/>
              <a:t> about an user-</a:t>
            </a:r>
            <a:r>
              <a:rPr lang="fr-FR" i="1" dirty="0" err="1" smtClean="0"/>
              <a:t>centered</a:t>
            </a:r>
            <a:r>
              <a:rPr lang="fr-FR" i="1" dirty="0" smtClean="0"/>
              <a:t> architecture. </a:t>
            </a:r>
          </a:p>
          <a:p>
            <a:pPr marL="0" indent="0">
              <a:buNone/>
            </a:pPr>
            <a:endParaRPr lang="fr-FR" sz="1600" dirty="0"/>
          </a:p>
        </p:txBody>
      </p:sp>
      <p:sp>
        <p:nvSpPr>
          <p:cNvPr id="4" name="Espace réservé du contenu 3"/>
          <p:cNvSpPr>
            <a:spLocks noGrp="1"/>
          </p:cNvSpPr>
          <p:nvPr>
            <p:ph sz="quarter" idx="13"/>
          </p:nvPr>
        </p:nvSpPr>
        <p:spPr/>
        <p:txBody>
          <a:bodyPr/>
          <a:lstStyle/>
          <a:p>
            <a:r>
              <a:rPr lang="en-US" dirty="0" smtClean="0"/>
              <a:t>Diving into UX</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76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3" name="Espace réservé du contenu 2"/>
          <p:cNvSpPr>
            <a:spLocks noGrp="1"/>
          </p:cNvSpPr>
          <p:nvPr>
            <p:ph idx="1"/>
          </p:nvPr>
        </p:nvSpPr>
        <p:spPr/>
        <p:txBody>
          <a:bodyPr/>
          <a:lstStyle/>
          <a:p>
            <a:pPr marL="0" indent="0">
              <a:buNone/>
            </a:pPr>
            <a:r>
              <a:rPr lang="fr-FR" dirty="0" err="1" smtClean="0"/>
              <a:t>Take</a:t>
            </a:r>
            <a:r>
              <a:rPr lang="fr-FR" dirty="0" smtClean="0"/>
              <a:t> </a:t>
            </a:r>
            <a:r>
              <a:rPr lang="fr-FR" dirty="0" err="1" smtClean="0"/>
              <a:t>some</a:t>
            </a:r>
            <a:r>
              <a:rPr lang="fr-FR" dirty="0" smtClean="0"/>
              <a:t> time to </a:t>
            </a:r>
            <a:r>
              <a:rPr lang="fr-FR" dirty="0" err="1" smtClean="0"/>
              <a:t>think</a:t>
            </a:r>
            <a:r>
              <a:rPr lang="fr-FR" dirty="0" smtClean="0"/>
              <a:t> about </a:t>
            </a:r>
            <a:r>
              <a:rPr lang="fr-FR" dirty="0" err="1" smtClean="0"/>
              <a:t>what</a:t>
            </a:r>
            <a:r>
              <a:rPr lang="fr-FR" dirty="0" smtClean="0"/>
              <a:t> </a:t>
            </a:r>
            <a:r>
              <a:rPr lang="fr-FR" dirty="0" err="1" smtClean="0"/>
              <a:t>users</a:t>
            </a:r>
            <a:r>
              <a:rPr lang="fr-FR" dirty="0" smtClean="0"/>
              <a:t> </a:t>
            </a:r>
            <a:r>
              <a:rPr lang="fr-FR" dirty="0" err="1" smtClean="0"/>
              <a:t>want</a:t>
            </a:r>
            <a:r>
              <a:rPr lang="fr-FR" dirty="0" smtClean="0"/>
              <a:t>, </a:t>
            </a:r>
            <a:r>
              <a:rPr lang="fr-FR" dirty="0" err="1" smtClean="0"/>
              <a:t>then</a:t>
            </a:r>
            <a:r>
              <a:rPr lang="fr-FR" dirty="0" smtClean="0"/>
              <a:t> :</a:t>
            </a:r>
          </a:p>
          <a:p>
            <a:r>
              <a:rPr lang="fr-FR" dirty="0" err="1" smtClean="0"/>
              <a:t>Write</a:t>
            </a:r>
            <a:r>
              <a:rPr lang="fr-FR" dirty="0" smtClean="0"/>
              <a:t> down the </a:t>
            </a:r>
            <a:r>
              <a:rPr lang="fr-FR" dirty="0" err="1" smtClean="0"/>
              <a:t>strategy</a:t>
            </a:r>
            <a:endParaRPr lang="fr-FR" dirty="0" smtClean="0"/>
          </a:p>
          <a:p>
            <a:r>
              <a:rPr lang="fr-FR" dirty="0" err="1" smtClean="0"/>
              <a:t>Define</a:t>
            </a:r>
            <a:r>
              <a:rPr lang="fr-FR" dirty="0" smtClean="0"/>
              <a:t> and </a:t>
            </a:r>
            <a:r>
              <a:rPr lang="fr-FR" dirty="0" err="1" smtClean="0"/>
              <a:t>write</a:t>
            </a:r>
            <a:r>
              <a:rPr lang="fr-FR" dirty="0" smtClean="0"/>
              <a:t> the scope</a:t>
            </a:r>
          </a:p>
          <a:p>
            <a:r>
              <a:rPr lang="fr-FR" dirty="0" err="1" smtClean="0"/>
              <a:t>Organize</a:t>
            </a:r>
            <a:r>
              <a:rPr lang="fr-FR" dirty="0" smtClean="0"/>
              <a:t>  and </a:t>
            </a:r>
            <a:r>
              <a:rPr lang="fr-FR" dirty="0" err="1" smtClean="0"/>
              <a:t>draw</a:t>
            </a:r>
            <a:r>
              <a:rPr lang="fr-FR" dirty="0" smtClean="0"/>
              <a:t> the structure</a:t>
            </a:r>
          </a:p>
          <a:p>
            <a:r>
              <a:rPr lang="fr-FR" dirty="0" smtClean="0"/>
              <a:t>Sketch the </a:t>
            </a:r>
            <a:r>
              <a:rPr lang="fr-FR" dirty="0" err="1" smtClean="0"/>
              <a:t>skeleton</a:t>
            </a:r>
            <a:r>
              <a:rPr lang="fr-FR" dirty="0" smtClean="0"/>
              <a:t> of </a:t>
            </a:r>
            <a:r>
              <a:rPr lang="fr-FR" dirty="0" err="1" smtClean="0"/>
              <a:t>your</a:t>
            </a:r>
            <a:r>
              <a:rPr lang="fr-FR" dirty="0" smtClean="0"/>
              <a:t> </a:t>
            </a:r>
            <a:r>
              <a:rPr lang="fr-FR" dirty="0" err="1" smtClean="0"/>
              <a:t>website</a:t>
            </a:r>
            <a:endParaRPr lang="fr-FR" dirty="0" smtClean="0"/>
          </a:p>
          <a:p>
            <a:endParaRPr lang="fr-FR" dirty="0"/>
          </a:p>
          <a:p>
            <a:pPr marL="0" indent="0">
              <a:buNone/>
            </a:pPr>
            <a:r>
              <a:rPr lang="fr-FR" dirty="0" smtClean="0"/>
              <a:t>The </a:t>
            </a:r>
            <a:r>
              <a:rPr lang="fr-FR" dirty="0" err="1" smtClean="0"/>
              <a:t>only</a:t>
            </a:r>
            <a:r>
              <a:rPr lang="fr-FR" dirty="0" smtClean="0"/>
              <a:t> </a:t>
            </a:r>
            <a:r>
              <a:rPr lang="fr-FR" dirty="0" err="1" smtClean="0"/>
              <a:t>needed</a:t>
            </a:r>
            <a:r>
              <a:rPr lang="fr-FR" dirty="0" smtClean="0"/>
              <a:t> </a:t>
            </a:r>
            <a:r>
              <a:rPr lang="fr-FR" dirty="0" err="1" smtClean="0"/>
              <a:t>tools</a:t>
            </a:r>
            <a:r>
              <a:rPr lang="fr-FR" dirty="0" smtClean="0"/>
              <a:t> are a </a:t>
            </a:r>
            <a:r>
              <a:rPr lang="fr-FR" dirty="0" err="1" smtClean="0"/>
              <a:t>pencil</a:t>
            </a:r>
            <a:r>
              <a:rPr lang="fr-FR" dirty="0" smtClean="0"/>
              <a:t> and </a:t>
            </a:r>
            <a:r>
              <a:rPr lang="fr-FR" dirty="0" err="1" smtClean="0"/>
              <a:t>sheets</a:t>
            </a:r>
            <a:r>
              <a:rPr lang="fr-FR" dirty="0" smtClean="0"/>
              <a:t> of </a:t>
            </a:r>
            <a:r>
              <a:rPr lang="fr-FR" dirty="0" err="1" smtClean="0"/>
              <a:t>paper</a:t>
            </a:r>
            <a:r>
              <a:rPr lang="fr-FR" dirty="0" smtClean="0"/>
              <a:t>. </a:t>
            </a:r>
            <a:endParaRPr lang="en-US" dirty="0" smtClean="0"/>
          </a:p>
        </p:txBody>
      </p:sp>
      <p:sp>
        <p:nvSpPr>
          <p:cNvPr id="4" name="Espace réservé du contenu 3"/>
          <p:cNvSpPr>
            <a:spLocks noGrp="1"/>
          </p:cNvSpPr>
          <p:nvPr>
            <p:ph sz="quarter" idx="13"/>
          </p:nvPr>
        </p:nvSpPr>
        <p:spPr/>
        <p:txBody>
          <a:bodyPr/>
          <a:lstStyle/>
          <a:p>
            <a:r>
              <a:rPr lang="en-US" dirty="0" smtClean="0"/>
              <a:t>Diving into UX</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7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General purpose</a:t>
            </a:r>
          </a:p>
        </p:txBody>
      </p:sp>
      <p:sp>
        <p:nvSpPr>
          <p:cNvPr id="18435" name="Espace réservé du contenu 3"/>
          <p:cNvSpPr>
            <a:spLocks noGrp="1"/>
          </p:cNvSpPr>
          <p:nvPr>
            <p:ph sz="quarter" idx="13"/>
          </p:nvPr>
        </p:nvSpPr>
        <p:spPr/>
        <p:txBody>
          <a:bodyPr/>
          <a:lstStyle/>
          <a:p>
            <a:r>
              <a:rPr lang="en-US" dirty="0" smtClean="0"/>
              <a:t>Introduction</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More and more </a:t>
            </a:r>
            <a:r>
              <a:rPr lang="fr-FR" dirty="0" err="1" smtClean="0"/>
              <a:t>websites</a:t>
            </a:r>
            <a:r>
              <a:rPr lang="fr-FR" dirty="0" smtClean="0"/>
              <a:t> </a:t>
            </a:r>
            <a:r>
              <a:rPr lang="fr-FR" dirty="0" err="1" smtClean="0"/>
              <a:t>everyday</a:t>
            </a:r>
            <a:endParaRPr lang="fr-FR" dirty="0"/>
          </a:p>
          <a:p>
            <a:pPr lvl="1"/>
            <a:r>
              <a:rPr lang="fr-FR" dirty="0" err="1" smtClean="0"/>
              <a:t>Various</a:t>
            </a:r>
            <a:r>
              <a:rPr lang="fr-FR" dirty="0" smtClean="0"/>
              <a:t> </a:t>
            </a:r>
            <a:r>
              <a:rPr lang="fr-FR" dirty="0" err="1" smtClean="0"/>
              <a:t>purposes</a:t>
            </a:r>
            <a:endParaRPr lang="fr-FR" dirty="0" smtClean="0"/>
          </a:p>
          <a:p>
            <a:pPr lvl="1"/>
            <a:r>
              <a:rPr lang="fr-FR" dirty="0" err="1" smtClean="0"/>
              <a:t>Various</a:t>
            </a:r>
            <a:r>
              <a:rPr lang="fr-FR" dirty="0" smtClean="0"/>
              <a:t> </a:t>
            </a:r>
            <a:r>
              <a:rPr lang="fr-FR" dirty="0" err="1" smtClean="0"/>
              <a:t>subjects</a:t>
            </a:r>
            <a:endParaRPr lang="fr-FR" dirty="0" smtClean="0"/>
          </a:p>
          <a:p>
            <a:pPr lvl="1"/>
            <a:r>
              <a:rPr lang="fr-FR" dirty="0" err="1" smtClean="0"/>
              <a:t>Various</a:t>
            </a:r>
            <a:r>
              <a:rPr lang="fr-FR" dirty="0" smtClean="0"/>
              <a:t> </a:t>
            </a:r>
            <a:r>
              <a:rPr lang="fr-FR" dirty="0" err="1" smtClean="0"/>
              <a:t>users</a:t>
            </a:r>
            <a:r>
              <a:rPr lang="fr-FR" dirty="0" smtClean="0"/>
              <a:t> </a:t>
            </a:r>
            <a:r>
              <a:rPr lang="fr-FR" dirty="0" err="1" smtClean="0"/>
              <a:t>browsing</a:t>
            </a:r>
            <a:endParaRPr lang="fr-FR" dirty="0" smtClean="0"/>
          </a:p>
          <a:p>
            <a:r>
              <a:rPr lang="fr-FR" dirty="0" err="1" smtClean="0"/>
              <a:t>Linked</a:t>
            </a:r>
            <a:r>
              <a:rPr lang="fr-FR" dirty="0" smtClean="0"/>
              <a:t> by </a:t>
            </a:r>
            <a:r>
              <a:rPr lang="fr-FR" dirty="0" err="1" smtClean="0"/>
              <a:t>HyperTexts</a:t>
            </a:r>
            <a:r>
              <a:rPr lang="fr-FR" dirty="0" smtClean="0"/>
              <a:t> = </a:t>
            </a:r>
            <a:r>
              <a:rPr lang="fr-FR" dirty="0" err="1" smtClean="0"/>
              <a:t>Easily</a:t>
            </a:r>
            <a:r>
              <a:rPr lang="fr-FR" dirty="0" smtClean="0"/>
              <a:t> </a:t>
            </a:r>
            <a:r>
              <a:rPr lang="fr-FR" dirty="0" err="1" smtClean="0"/>
              <a:t>findable</a:t>
            </a:r>
            <a:endParaRPr lang="fr-FR" dirty="0" smtClean="0"/>
          </a:p>
          <a:p>
            <a:endParaRPr lang="fr-FR" dirty="0" smtClean="0"/>
          </a:p>
          <a:p>
            <a:r>
              <a:rPr lang="fr-FR" dirty="0" smtClean="0"/>
              <a:t>All have in </a:t>
            </a:r>
            <a:r>
              <a:rPr lang="fr-FR" dirty="0" err="1" smtClean="0"/>
              <a:t>common</a:t>
            </a:r>
            <a:r>
              <a:rPr lang="fr-FR" dirty="0" smtClean="0"/>
              <a:t> a display for </a:t>
            </a:r>
            <a:r>
              <a:rPr lang="fr-FR" dirty="0" err="1" smtClean="0"/>
              <a:t>users</a:t>
            </a:r>
            <a:endParaRPr lang="fr-FR" dirty="0" smtClean="0"/>
          </a:p>
        </p:txBody>
      </p:sp>
    </p:spTree>
    <p:extLst>
      <p:ext uri="{BB962C8B-B14F-4D97-AF65-F5344CB8AC3E}">
        <p14:creationId xmlns:p14="http://schemas.microsoft.com/office/powerpoint/2010/main" val="18507693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UX Umbrella</a:t>
            </a:r>
            <a:endParaRPr lang="en-US" dirty="0"/>
          </a:p>
        </p:txBody>
      </p:sp>
      <p:sp>
        <p:nvSpPr>
          <p:cNvPr id="4" name="Espace réservé du contenu 3"/>
          <p:cNvSpPr>
            <a:spLocks noGrp="1"/>
          </p:cNvSpPr>
          <p:nvPr>
            <p:ph sz="quarter" idx="13"/>
          </p:nvPr>
        </p:nvSpPr>
        <p:spPr/>
        <p:txBody>
          <a:bodyPr/>
          <a:lstStyle/>
          <a:p>
            <a:r>
              <a:rPr lang="en-US" dirty="0"/>
              <a:t>Diving into UX</a:t>
            </a:r>
          </a:p>
        </p:txBody>
      </p:sp>
      <p:pic>
        <p:nvPicPr>
          <p:cNvPr id="4098" name="Picture 2" descr="D:\Users\Renaud\Desktop\StageFinEtudesSupinfo\Icons-New\v3\PPT\Resources_Multime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loerik.com/wp-content/uploads/ux-umbrell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201316"/>
            <a:ext cx="4896544" cy="364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4566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Visual Design</a:t>
            </a:r>
            <a:endParaRPr lang="en-US" dirty="0"/>
          </a:p>
        </p:txBody>
      </p:sp>
      <p:sp>
        <p:nvSpPr>
          <p:cNvPr id="4" name="Espace réservé du contenu 3"/>
          <p:cNvSpPr>
            <a:spLocks noGrp="1"/>
          </p:cNvSpPr>
          <p:nvPr>
            <p:ph sz="quarter" idx="13"/>
          </p:nvPr>
        </p:nvSpPr>
        <p:spPr/>
        <p:txBody>
          <a:bodyPr/>
          <a:lstStyle/>
          <a:p>
            <a:r>
              <a:rPr lang="en-US" dirty="0"/>
              <a:t>Diving into UX</a:t>
            </a:r>
          </a:p>
        </p:txBody>
      </p:sp>
      <p:pic>
        <p:nvPicPr>
          <p:cNvPr id="1026" name="Picture 2" descr="http://www.helloerik.com/wp-content/uploads/ux-umbrella.png"/>
          <p:cNvPicPr>
            <a:picLocks noChangeAspect="1" noChangeArrowheads="1"/>
          </p:cNvPicPr>
          <p:nvPr/>
        </p:nvPicPr>
        <p:blipFill rotWithShape="1">
          <a:blip r:embed="rId3">
            <a:extLst>
              <a:ext uri="{28A0092B-C50C-407E-A947-70E740481C1C}">
                <a14:useLocalDpi xmlns:a14="http://schemas.microsoft.com/office/drawing/2010/main" val="0"/>
              </a:ext>
            </a:extLst>
          </a:blip>
          <a:srcRect l="6155" t="61841" r="71741" b="8312"/>
          <a:stretch/>
        </p:blipFill>
        <p:spPr bwMode="auto">
          <a:xfrm>
            <a:off x="6660232" y="1129308"/>
            <a:ext cx="2016224" cy="20242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 name="Espace réservé du contenu 1"/>
          <p:cNvSpPr>
            <a:spLocks noGrp="1"/>
          </p:cNvSpPr>
          <p:nvPr>
            <p:ph idx="1"/>
          </p:nvPr>
        </p:nvSpPr>
        <p:spPr>
          <a:xfrm>
            <a:off x="457200" y="1128713"/>
            <a:ext cx="8435975" cy="4230687"/>
          </a:xfrm>
        </p:spPr>
        <p:txBody>
          <a:bodyPr/>
          <a:lstStyle/>
          <a:p>
            <a:r>
              <a:rPr lang="fr-FR" dirty="0" smtClean="0"/>
              <a:t>How to display </a:t>
            </a:r>
            <a:r>
              <a:rPr lang="fr-FR" dirty="0" err="1" smtClean="0"/>
              <a:t>text</a:t>
            </a:r>
            <a:endParaRPr lang="fr-FR" dirty="0" smtClean="0"/>
          </a:p>
          <a:p>
            <a:pPr lvl="1"/>
            <a:r>
              <a:rPr lang="fr-FR" dirty="0" smtClean="0"/>
              <a:t>Size, </a:t>
            </a:r>
            <a:r>
              <a:rPr lang="fr-FR" dirty="0" err="1" smtClean="0"/>
              <a:t>typography</a:t>
            </a:r>
            <a:r>
              <a:rPr lang="fr-FR" dirty="0" smtClean="0"/>
              <a:t>, areas</a:t>
            </a:r>
          </a:p>
          <a:p>
            <a:endParaRPr lang="fr-FR" dirty="0"/>
          </a:p>
          <a:p>
            <a:r>
              <a:rPr lang="fr-FR" dirty="0" smtClean="0"/>
              <a:t>Put </a:t>
            </a:r>
            <a:r>
              <a:rPr lang="fr-FR" dirty="0" err="1" smtClean="0"/>
              <a:t>link</a:t>
            </a:r>
            <a:r>
              <a:rPr lang="fr-FR" dirty="0" smtClean="0"/>
              <a:t> components at </a:t>
            </a:r>
            <a:r>
              <a:rPr lang="fr-FR" dirty="0" err="1" smtClean="0"/>
              <a:t>edge</a:t>
            </a:r>
            <a:endParaRPr lang="fr-FR" dirty="0" smtClean="0"/>
          </a:p>
          <a:p>
            <a:pPr lvl="1"/>
            <a:r>
              <a:rPr lang="fr-FR" dirty="0" smtClean="0"/>
              <a:t>Encourage user to </a:t>
            </a:r>
            <a:r>
              <a:rPr lang="fr-FR" dirty="0" err="1" smtClean="0"/>
              <a:t>navigate</a:t>
            </a:r>
            <a:endParaRPr lang="fr-FR" dirty="0" smtClean="0"/>
          </a:p>
          <a:p>
            <a:pPr lvl="1"/>
            <a:endParaRPr lang="fr-FR" dirty="0"/>
          </a:p>
          <a:p>
            <a:r>
              <a:rPr lang="fr-FR" dirty="0" err="1" smtClean="0"/>
              <a:t>Shapes</a:t>
            </a:r>
            <a:r>
              <a:rPr lang="fr-FR" dirty="0" smtClean="0"/>
              <a:t> and </a:t>
            </a:r>
            <a:r>
              <a:rPr lang="fr-FR" dirty="0" err="1" smtClean="0"/>
              <a:t>colors</a:t>
            </a:r>
            <a:r>
              <a:rPr lang="fr-FR" dirty="0" smtClean="0"/>
              <a:t> to </a:t>
            </a:r>
            <a:r>
              <a:rPr lang="fr-FR" dirty="0" err="1" smtClean="0"/>
              <a:t>grab</a:t>
            </a:r>
            <a:r>
              <a:rPr lang="fr-FR" dirty="0" smtClean="0"/>
              <a:t> </a:t>
            </a:r>
            <a:r>
              <a:rPr lang="fr-FR" dirty="0" err="1" smtClean="0"/>
              <a:t>user’s</a:t>
            </a:r>
            <a:r>
              <a:rPr lang="fr-FR" dirty="0" smtClean="0"/>
              <a:t> </a:t>
            </a:r>
            <a:r>
              <a:rPr lang="fr-FR" dirty="0" err="1" smtClean="0"/>
              <a:t>eyes</a:t>
            </a:r>
            <a:endParaRPr lang="fr-FR" dirty="0"/>
          </a:p>
          <a:p>
            <a:endParaRPr lang="fr-FR" dirty="0" smtClean="0"/>
          </a:p>
        </p:txBody>
      </p:sp>
      <p:pic>
        <p:nvPicPr>
          <p:cNvPr id="7"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022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Information architecture</a:t>
            </a:r>
            <a:endParaRPr lang="en-US" dirty="0"/>
          </a:p>
        </p:txBody>
      </p:sp>
      <p:pic>
        <p:nvPicPr>
          <p:cNvPr id="7" name="Picture 2" descr="http://www.helloerik.com/wp-content/uploads/ux-umbrella.png"/>
          <p:cNvPicPr>
            <a:picLocks noChangeAspect="1" noChangeArrowheads="1"/>
          </p:cNvPicPr>
          <p:nvPr/>
        </p:nvPicPr>
        <p:blipFill rotWithShape="1">
          <a:blip r:embed="rId3">
            <a:extLst>
              <a:ext uri="{28A0092B-C50C-407E-A947-70E740481C1C}">
                <a14:useLocalDpi xmlns:a14="http://schemas.microsoft.com/office/drawing/2010/main" val="0"/>
              </a:ext>
            </a:extLst>
          </a:blip>
          <a:srcRect l="20389" t="59356" r="60286" b="14318"/>
          <a:stretch/>
        </p:blipFill>
        <p:spPr bwMode="auto">
          <a:xfrm>
            <a:off x="6660232" y="1129308"/>
            <a:ext cx="2016224" cy="20422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Espace réservé du contenu 3"/>
          <p:cNvSpPr>
            <a:spLocks noGrp="1"/>
          </p:cNvSpPr>
          <p:nvPr>
            <p:ph sz="quarter" idx="13"/>
          </p:nvPr>
        </p:nvSpPr>
        <p:spPr/>
        <p:txBody>
          <a:bodyPr/>
          <a:lstStyle/>
          <a:p>
            <a:r>
              <a:rPr lang="en-US" dirty="0"/>
              <a:t>Diving into UX</a:t>
            </a:r>
          </a:p>
        </p:txBody>
      </p:sp>
      <p:sp>
        <p:nvSpPr>
          <p:cNvPr id="6" name="Espace réservé du contenu 1"/>
          <p:cNvSpPr>
            <a:spLocks noGrp="1"/>
          </p:cNvSpPr>
          <p:nvPr>
            <p:ph idx="1"/>
          </p:nvPr>
        </p:nvSpPr>
        <p:spPr>
          <a:xfrm>
            <a:off x="457200" y="1128713"/>
            <a:ext cx="8435975" cy="4230687"/>
          </a:xfrm>
        </p:spPr>
        <p:txBody>
          <a:bodyPr/>
          <a:lstStyle/>
          <a:p>
            <a:r>
              <a:rPr lang="fr-FR" dirty="0" smtClean="0"/>
              <a:t>Structure </a:t>
            </a:r>
            <a:r>
              <a:rPr lang="fr-FR" dirty="0" err="1" smtClean="0"/>
              <a:t>website</a:t>
            </a:r>
            <a:endParaRPr lang="fr-FR" dirty="0"/>
          </a:p>
          <a:p>
            <a:pPr lvl="1"/>
            <a:r>
              <a:rPr lang="fr-FR" dirty="0" err="1" smtClean="0"/>
              <a:t>Already</a:t>
            </a:r>
            <a:r>
              <a:rPr lang="fr-FR" dirty="0" smtClean="0"/>
              <a:t> </a:t>
            </a:r>
            <a:r>
              <a:rPr lang="fr-FR" dirty="0" err="1" smtClean="0"/>
              <a:t>explained</a:t>
            </a:r>
            <a:r>
              <a:rPr lang="fr-FR" dirty="0" smtClean="0"/>
              <a:t> </a:t>
            </a:r>
            <a:r>
              <a:rPr lang="fr-FR" dirty="0" err="1" smtClean="0"/>
              <a:t>before</a:t>
            </a:r>
            <a:endParaRPr lang="fr-FR" dirty="0" smtClean="0"/>
          </a:p>
          <a:p>
            <a:pPr lvl="1"/>
            <a:endParaRPr lang="fr-FR" dirty="0"/>
          </a:p>
          <a:p>
            <a:r>
              <a:rPr lang="fr-FR" dirty="0" err="1" smtClean="0"/>
              <a:t>Make</a:t>
            </a:r>
            <a:r>
              <a:rPr lang="fr-FR" dirty="0" smtClean="0"/>
              <a:t> </a:t>
            </a:r>
            <a:r>
              <a:rPr lang="fr-FR" dirty="0" err="1" smtClean="0"/>
              <a:t>access</a:t>
            </a:r>
            <a:r>
              <a:rPr lang="fr-FR" dirty="0" smtClean="0"/>
              <a:t> to content </a:t>
            </a:r>
            <a:r>
              <a:rPr lang="fr-FR" dirty="0" err="1" smtClean="0"/>
              <a:t>easy</a:t>
            </a:r>
            <a:r>
              <a:rPr lang="fr-FR" dirty="0" smtClean="0"/>
              <a:t> </a:t>
            </a:r>
            <a:br>
              <a:rPr lang="fr-FR" dirty="0" smtClean="0"/>
            </a:br>
            <a:r>
              <a:rPr lang="fr-FR" dirty="0" smtClean="0"/>
              <a:t>and </a:t>
            </a:r>
            <a:r>
              <a:rPr lang="fr-FR" dirty="0" err="1" smtClean="0"/>
              <a:t>coherent</a:t>
            </a:r>
            <a:endParaRPr lang="fr-FR" dirty="0"/>
          </a:p>
          <a:p>
            <a:endParaRPr lang="fr-FR" dirty="0" smtClean="0"/>
          </a:p>
        </p:txBody>
      </p:sp>
      <p:pic>
        <p:nvPicPr>
          <p:cNvPr id="8"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1477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helloerik.com/wp-content/uploads/ux-umbrella.png"/>
          <p:cNvPicPr>
            <a:picLocks noChangeAspect="1" noChangeArrowheads="1"/>
          </p:cNvPicPr>
          <p:nvPr/>
        </p:nvPicPr>
        <p:blipFill rotWithShape="1">
          <a:blip r:embed="rId3">
            <a:extLst>
              <a:ext uri="{28A0092B-C50C-407E-A947-70E740481C1C}">
                <a14:useLocalDpi xmlns:a14="http://schemas.microsoft.com/office/drawing/2010/main" val="0"/>
              </a:ext>
            </a:extLst>
          </a:blip>
          <a:srcRect l="32013" t="56942" r="48985" b="17171"/>
          <a:stretch/>
        </p:blipFill>
        <p:spPr bwMode="auto">
          <a:xfrm>
            <a:off x="6660232" y="1129309"/>
            <a:ext cx="2016224" cy="20422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US" dirty="0" smtClean="0"/>
              <a:t>Interaction Design</a:t>
            </a:r>
            <a:endParaRPr lang="en-US" dirty="0"/>
          </a:p>
        </p:txBody>
      </p:sp>
      <p:sp>
        <p:nvSpPr>
          <p:cNvPr id="4" name="Espace réservé du contenu 3"/>
          <p:cNvSpPr>
            <a:spLocks noGrp="1"/>
          </p:cNvSpPr>
          <p:nvPr>
            <p:ph sz="quarter" idx="13"/>
          </p:nvPr>
        </p:nvSpPr>
        <p:spPr/>
        <p:txBody>
          <a:bodyPr/>
          <a:lstStyle/>
          <a:p>
            <a:r>
              <a:rPr lang="en-US" dirty="0"/>
              <a:t>Diving into UX</a:t>
            </a:r>
          </a:p>
        </p:txBody>
      </p:sp>
      <p:sp>
        <p:nvSpPr>
          <p:cNvPr id="6" name="Espace réservé du contenu 1"/>
          <p:cNvSpPr>
            <a:spLocks noGrp="1"/>
          </p:cNvSpPr>
          <p:nvPr>
            <p:ph idx="1"/>
          </p:nvPr>
        </p:nvSpPr>
        <p:spPr>
          <a:xfrm>
            <a:off x="457200" y="1128713"/>
            <a:ext cx="8435975" cy="4230687"/>
          </a:xfrm>
        </p:spPr>
        <p:txBody>
          <a:bodyPr/>
          <a:lstStyle/>
          <a:p>
            <a:r>
              <a:rPr lang="fr-FR" dirty="0" smtClean="0"/>
              <a:t>Design </a:t>
            </a:r>
            <a:r>
              <a:rPr lang="fr-FR" dirty="0" err="1" smtClean="0"/>
              <a:t>is</a:t>
            </a:r>
            <a:r>
              <a:rPr lang="fr-FR" dirty="0" smtClean="0"/>
              <a:t> </a:t>
            </a:r>
            <a:r>
              <a:rPr lang="fr-FR" dirty="0" err="1" smtClean="0"/>
              <a:t>just</a:t>
            </a:r>
            <a:r>
              <a:rPr lang="fr-FR" dirty="0" smtClean="0"/>
              <a:t> a </a:t>
            </a:r>
            <a:r>
              <a:rPr lang="fr-FR" dirty="0" err="1" smtClean="0"/>
              <a:t>layout</a:t>
            </a:r>
            <a:r>
              <a:rPr lang="fr-FR" dirty="0" smtClean="0"/>
              <a:t> to use</a:t>
            </a:r>
            <a:br>
              <a:rPr lang="fr-FR" dirty="0" smtClean="0"/>
            </a:br>
            <a:r>
              <a:rPr lang="fr-FR" dirty="0" err="1" smtClean="0"/>
              <a:t>functionnalities</a:t>
            </a:r>
            <a:endParaRPr lang="fr-FR" dirty="0" smtClean="0"/>
          </a:p>
          <a:p>
            <a:endParaRPr lang="fr-FR" dirty="0"/>
          </a:p>
          <a:p>
            <a:r>
              <a:rPr lang="fr-FR" dirty="0" smtClean="0"/>
              <a:t>User </a:t>
            </a:r>
            <a:r>
              <a:rPr lang="fr-FR" dirty="0" err="1" smtClean="0"/>
              <a:t>should</a:t>
            </a:r>
            <a:r>
              <a:rPr lang="fr-FR" dirty="0" smtClean="0"/>
              <a:t> </a:t>
            </a:r>
            <a:r>
              <a:rPr lang="fr-FR" dirty="0" err="1" smtClean="0"/>
              <a:t>interact</a:t>
            </a:r>
            <a:r>
              <a:rPr lang="fr-FR" dirty="0" smtClean="0"/>
              <a:t> </a:t>
            </a:r>
            <a:r>
              <a:rPr lang="fr-FR" dirty="0" err="1" smtClean="0"/>
              <a:t>easily</a:t>
            </a:r>
            <a:r>
              <a:rPr lang="fr-FR" dirty="0" smtClean="0"/>
              <a:t> </a:t>
            </a:r>
            <a:r>
              <a:rPr lang="fr-FR" dirty="0" err="1" smtClean="0"/>
              <a:t>with</a:t>
            </a:r>
            <a:r>
              <a:rPr lang="fr-FR" dirty="0" smtClean="0"/>
              <a:t> the</a:t>
            </a:r>
            <a:br>
              <a:rPr lang="fr-FR" dirty="0" smtClean="0"/>
            </a:br>
            <a:r>
              <a:rPr lang="fr-FR" dirty="0" err="1" smtClean="0"/>
              <a:t>website</a:t>
            </a:r>
            <a:r>
              <a:rPr lang="fr-FR" dirty="0" smtClean="0"/>
              <a:t> in </a:t>
            </a:r>
            <a:r>
              <a:rPr lang="fr-FR" dirty="0" err="1" smtClean="0"/>
              <a:t>order</a:t>
            </a:r>
            <a:r>
              <a:rPr lang="fr-FR" dirty="0" smtClean="0"/>
              <a:t> to </a:t>
            </a:r>
            <a:r>
              <a:rPr lang="fr-FR" dirty="0" err="1" smtClean="0"/>
              <a:t>reach</a:t>
            </a:r>
            <a:r>
              <a:rPr lang="fr-FR" dirty="0"/>
              <a:t> </a:t>
            </a:r>
            <a:r>
              <a:rPr lang="fr-FR" dirty="0" err="1" smtClean="0"/>
              <a:t>its</a:t>
            </a:r>
            <a:r>
              <a:rPr lang="fr-FR" dirty="0" smtClean="0"/>
              <a:t> goal</a:t>
            </a:r>
          </a:p>
          <a:p>
            <a:endParaRPr lang="fr-FR" dirty="0"/>
          </a:p>
          <a:p>
            <a:r>
              <a:rPr lang="fr-FR" dirty="0" err="1" smtClean="0"/>
              <a:t>Related</a:t>
            </a:r>
            <a:r>
              <a:rPr lang="fr-FR" dirty="0" smtClean="0"/>
              <a:t> to « Scope » part</a:t>
            </a:r>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5318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helloerik.com/wp-content/uploads/ux-umbrella.png"/>
          <p:cNvPicPr>
            <a:picLocks noChangeAspect="1" noChangeArrowheads="1"/>
          </p:cNvPicPr>
          <p:nvPr/>
        </p:nvPicPr>
        <p:blipFill rotWithShape="1">
          <a:blip r:embed="rId3">
            <a:extLst>
              <a:ext uri="{28A0092B-C50C-407E-A947-70E740481C1C}">
                <a14:useLocalDpi xmlns:a14="http://schemas.microsoft.com/office/drawing/2010/main" val="0"/>
              </a:ext>
            </a:extLst>
          </a:blip>
          <a:srcRect l="46890" t="48474" r="34249" b="25639"/>
          <a:stretch/>
        </p:blipFill>
        <p:spPr bwMode="auto">
          <a:xfrm>
            <a:off x="6660232" y="1114007"/>
            <a:ext cx="2016224" cy="205757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US" dirty="0" smtClean="0"/>
              <a:t>Usability</a:t>
            </a:r>
            <a:endParaRPr lang="en-US" dirty="0"/>
          </a:p>
        </p:txBody>
      </p:sp>
      <p:sp>
        <p:nvSpPr>
          <p:cNvPr id="4" name="Espace réservé du contenu 3"/>
          <p:cNvSpPr>
            <a:spLocks noGrp="1"/>
          </p:cNvSpPr>
          <p:nvPr>
            <p:ph sz="quarter" idx="13"/>
          </p:nvPr>
        </p:nvSpPr>
        <p:spPr/>
        <p:txBody>
          <a:bodyPr/>
          <a:lstStyle/>
          <a:p>
            <a:r>
              <a:rPr lang="en-US" dirty="0"/>
              <a:t>Diving into UX</a:t>
            </a:r>
          </a:p>
        </p:txBody>
      </p:sp>
      <p:sp>
        <p:nvSpPr>
          <p:cNvPr id="6" name="Espace réservé du contenu 1"/>
          <p:cNvSpPr>
            <a:spLocks noGrp="1"/>
          </p:cNvSpPr>
          <p:nvPr>
            <p:ph idx="1"/>
          </p:nvPr>
        </p:nvSpPr>
        <p:spPr>
          <a:xfrm>
            <a:off x="457200" y="1128713"/>
            <a:ext cx="8435975" cy="4230687"/>
          </a:xfrm>
        </p:spPr>
        <p:txBody>
          <a:bodyPr/>
          <a:lstStyle/>
          <a:p>
            <a:r>
              <a:rPr lang="fr-FR" dirty="0" smtClean="0"/>
              <a:t>No </a:t>
            </a:r>
            <a:r>
              <a:rPr lang="fr-FR" dirty="0" err="1" smtClean="0"/>
              <a:t>guessing</a:t>
            </a:r>
            <a:endParaRPr lang="fr-FR" dirty="0" smtClean="0"/>
          </a:p>
          <a:p>
            <a:endParaRPr lang="fr-FR" dirty="0"/>
          </a:p>
          <a:p>
            <a:r>
              <a:rPr lang="fr-FR" dirty="0" smtClean="0"/>
              <a:t>All moves </a:t>
            </a:r>
            <a:r>
              <a:rPr lang="fr-FR" dirty="0" err="1" smtClean="0"/>
              <a:t>should</a:t>
            </a:r>
            <a:r>
              <a:rPr lang="fr-FR" dirty="0" smtClean="0"/>
              <a:t> </a:t>
            </a:r>
            <a:r>
              <a:rPr lang="fr-FR" dirty="0" err="1" smtClean="0"/>
              <a:t>be</a:t>
            </a:r>
            <a:r>
              <a:rPr lang="fr-FR" dirty="0" smtClean="0"/>
              <a:t> </a:t>
            </a:r>
            <a:r>
              <a:rPr lang="fr-FR" dirty="0" err="1" smtClean="0"/>
              <a:t>natural</a:t>
            </a:r>
            <a:endParaRPr lang="fr-FR" dirty="0" smtClean="0"/>
          </a:p>
          <a:p>
            <a:endParaRPr lang="fr-FR" dirty="0" smtClean="0"/>
          </a:p>
          <a:p>
            <a:endParaRPr lang="fr-FR" dirty="0"/>
          </a:p>
          <a:p>
            <a:r>
              <a:rPr lang="fr-FR" dirty="0" err="1" smtClean="0"/>
              <a:t>Think</a:t>
            </a:r>
            <a:r>
              <a:rPr lang="fr-FR" dirty="0" smtClean="0"/>
              <a:t> about </a:t>
            </a:r>
            <a:r>
              <a:rPr lang="fr-FR" dirty="0" err="1" smtClean="0"/>
              <a:t>it</a:t>
            </a:r>
            <a:r>
              <a:rPr lang="fr-FR" dirty="0" smtClean="0"/>
              <a:t>:</a:t>
            </a:r>
          </a:p>
          <a:p>
            <a:pPr lvl="1"/>
            <a:r>
              <a:rPr lang="fr-FR" dirty="0" smtClean="0"/>
              <a:t>No user </a:t>
            </a:r>
            <a:r>
              <a:rPr lang="fr-FR" dirty="0" err="1" smtClean="0"/>
              <a:t>should</a:t>
            </a:r>
            <a:r>
              <a:rPr lang="fr-FR" dirty="0" smtClean="0"/>
              <a:t> </a:t>
            </a:r>
            <a:r>
              <a:rPr lang="fr-FR" dirty="0" err="1" smtClean="0"/>
              <a:t>search</a:t>
            </a:r>
            <a:r>
              <a:rPr lang="fr-FR" dirty="0" smtClean="0"/>
              <a:t> </a:t>
            </a:r>
            <a:r>
              <a:rPr lang="fr-FR" dirty="0" err="1" smtClean="0"/>
              <a:t>something</a:t>
            </a:r>
            <a:r>
              <a:rPr lang="fr-FR" dirty="0" smtClean="0"/>
              <a:t> on the </a:t>
            </a:r>
            <a:r>
              <a:rPr lang="fr-FR" dirty="0" err="1" smtClean="0"/>
              <a:t>screen</a:t>
            </a:r>
            <a:endParaRPr lang="fr-FR" dirty="0" smtClean="0"/>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3718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www.helloerik.com/wp-content/uploads/ux-umbrella.png"/>
          <p:cNvPicPr>
            <a:picLocks noChangeAspect="1" noChangeArrowheads="1"/>
          </p:cNvPicPr>
          <p:nvPr/>
        </p:nvPicPr>
        <p:blipFill rotWithShape="1">
          <a:blip r:embed="rId3">
            <a:extLst>
              <a:ext uri="{28A0092B-C50C-407E-A947-70E740481C1C}">
                <a14:useLocalDpi xmlns:a14="http://schemas.microsoft.com/office/drawing/2010/main" val="0"/>
              </a:ext>
            </a:extLst>
          </a:blip>
          <a:srcRect l="60735" t="44143" r="20273" b="29985"/>
          <a:stretch/>
        </p:blipFill>
        <p:spPr bwMode="auto">
          <a:xfrm>
            <a:off x="6660232" y="1129310"/>
            <a:ext cx="2016224" cy="20422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US" dirty="0" smtClean="0"/>
              <a:t>User Research</a:t>
            </a:r>
            <a:endParaRPr lang="en-US" dirty="0"/>
          </a:p>
        </p:txBody>
      </p:sp>
      <p:sp>
        <p:nvSpPr>
          <p:cNvPr id="4" name="Espace réservé du contenu 3"/>
          <p:cNvSpPr>
            <a:spLocks noGrp="1"/>
          </p:cNvSpPr>
          <p:nvPr>
            <p:ph sz="quarter" idx="13"/>
          </p:nvPr>
        </p:nvSpPr>
        <p:spPr/>
        <p:txBody>
          <a:bodyPr/>
          <a:lstStyle/>
          <a:p>
            <a:r>
              <a:rPr lang="en-US" dirty="0"/>
              <a:t>Diving into UX</a:t>
            </a:r>
          </a:p>
        </p:txBody>
      </p:sp>
      <p:sp>
        <p:nvSpPr>
          <p:cNvPr id="6" name="Espace réservé du contenu 1"/>
          <p:cNvSpPr>
            <a:spLocks noGrp="1"/>
          </p:cNvSpPr>
          <p:nvPr>
            <p:ph idx="1"/>
          </p:nvPr>
        </p:nvSpPr>
        <p:spPr>
          <a:xfrm>
            <a:off x="457200" y="1128713"/>
            <a:ext cx="8435975" cy="4230687"/>
          </a:xfrm>
        </p:spPr>
        <p:txBody>
          <a:bodyPr/>
          <a:lstStyle/>
          <a:p>
            <a:r>
              <a:rPr lang="fr-FR" dirty="0" err="1" smtClean="0"/>
              <a:t>Who’s</a:t>
            </a:r>
            <a:r>
              <a:rPr lang="fr-FR" dirty="0" smtClean="0"/>
              <a:t> in front of </a:t>
            </a:r>
            <a:r>
              <a:rPr lang="fr-FR" dirty="0" err="1" smtClean="0"/>
              <a:t>your</a:t>
            </a:r>
            <a:r>
              <a:rPr lang="fr-FR" dirty="0" smtClean="0"/>
              <a:t> </a:t>
            </a:r>
            <a:r>
              <a:rPr lang="fr-FR" dirty="0" err="1" smtClean="0"/>
              <a:t>tool</a:t>
            </a:r>
            <a:r>
              <a:rPr lang="fr-FR" dirty="0" smtClean="0"/>
              <a:t>?</a:t>
            </a:r>
          </a:p>
          <a:p>
            <a:pPr lvl="1"/>
            <a:r>
              <a:rPr lang="fr-FR" dirty="0" smtClean="0"/>
              <a:t>Go </a:t>
            </a:r>
            <a:r>
              <a:rPr lang="fr-FR" dirty="0" err="1" smtClean="0"/>
              <a:t>outside</a:t>
            </a:r>
            <a:r>
              <a:rPr lang="fr-FR" dirty="0" smtClean="0"/>
              <a:t>, </a:t>
            </a:r>
            <a:r>
              <a:rPr lang="fr-FR" dirty="0" err="1" smtClean="0"/>
              <a:t>meet</a:t>
            </a:r>
            <a:r>
              <a:rPr lang="fr-FR" dirty="0" smtClean="0"/>
              <a:t> </a:t>
            </a:r>
            <a:r>
              <a:rPr lang="fr-FR" dirty="0" err="1" smtClean="0"/>
              <a:t>them</a:t>
            </a:r>
            <a:r>
              <a:rPr lang="fr-FR" dirty="0" smtClean="0"/>
              <a:t>!</a:t>
            </a:r>
          </a:p>
          <a:p>
            <a:endParaRPr lang="fr-FR" dirty="0"/>
          </a:p>
          <a:p>
            <a:r>
              <a:rPr lang="fr-FR" dirty="0" err="1" smtClean="0"/>
              <a:t>What</a:t>
            </a:r>
            <a:r>
              <a:rPr lang="fr-FR" dirty="0" smtClean="0"/>
              <a:t> do </a:t>
            </a:r>
            <a:r>
              <a:rPr lang="fr-FR" dirty="0" err="1" smtClean="0"/>
              <a:t>they</a:t>
            </a:r>
            <a:r>
              <a:rPr lang="fr-FR" dirty="0" smtClean="0"/>
              <a:t> </a:t>
            </a:r>
            <a:r>
              <a:rPr lang="fr-FR" dirty="0" err="1" smtClean="0"/>
              <a:t>need</a:t>
            </a:r>
            <a:r>
              <a:rPr lang="fr-FR" dirty="0" smtClean="0"/>
              <a:t> and </a:t>
            </a:r>
            <a:r>
              <a:rPr lang="fr-FR" dirty="0" err="1" smtClean="0"/>
              <a:t>want</a:t>
            </a:r>
            <a:r>
              <a:rPr lang="fr-FR" dirty="0" smtClean="0"/>
              <a:t>?</a:t>
            </a:r>
          </a:p>
          <a:p>
            <a:endParaRPr lang="fr-FR" dirty="0"/>
          </a:p>
          <a:p>
            <a:r>
              <a:rPr lang="fr-FR" dirty="0" err="1" smtClean="0"/>
              <a:t>Create</a:t>
            </a:r>
            <a:r>
              <a:rPr lang="fr-FR" dirty="0" smtClean="0"/>
              <a:t> a </a:t>
            </a:r>
            <a:r>
              <a:rPr lang="fr-FR" dirty="0" err="1" smtClean="0"/>
              <a:t>tool</a:t>
            </a:r>
            <a:r>
              <a:rPr lang="fr-FR" dirty="0" smtClean="0"/>
              <a:t> </a:t>
            </a:r>
            <a:r>
              <a:rPr lang="fr-FR" dirty="0" err="1" smtClean="0"/>
              <a:t>without</a:t>
            </a:r>
            <a:r>
              <a:rPr lang="fr-FR" dirty="0" smtClean="0"/>
              <a:t> </a:t>
            </a:r>
            <a:r>
              <a:rPr lang="fr-FR" dirty="0" err="1" smtClean="0"/>
              <a:t>thinking</a:t>
            </a:r>
            <a:r>
              <a:rPr lang="fr-FR" dirty="0" smtClean="0"/>
              <a:t> of</a:t>
            </a:r>
            <a:br>
              <a:rPr lang="fr-FR" dirty="0" smtClean="0"/>
            </a:br>
            <a:r>
              <a:rPr lang="fr-FR" dirty="0" err="1" smtClean="0"/>
              <a:t>who</a:t>
            </a:r>
            <a:r>
              <a:rPr lang="fr-FR" dirty="0" smtClean="0"/>
              <a:t> </a:t>
            </a:r>
            <a:r>
              <a:rPr lang="fr-FR" dirty="0" err="1" smtClean="0"/>
              <a:t>can</a:t>
            </a:r>
            <a:r>
              <a:rPr lang="fr-FR" dirty="0" smtClean="0"/>
              <a:t> use </a:t>
            </a:r>
            <a:r>
              <a:rPr lang="fr-FR" dirty="0" err="1" smtClean="0"/>
              <a:t>it</a:t>
            </a:r>
            <a:r>
              <a:rPr lang="fr-FR" dirty="0" smtClean="0"/>
              <a:t> </a:t>
            </a:r>
            <a:r>
              <a:rPr lang="fr-FR" dirty="0" err="1" smtClean="0"/>
              <a:t>is</a:t>
            </a:r>
            <a:r>
              <a:rPr lang="fr-FR" dirty="0" smtClean="0"/>
              <a:t> </a:t>
            </a:r>
            <a:r>
              <a:rPr lang="fr-FR" dirty="0" err="1" smtClean="0"/>
              <a:t>going</a:t>
            </a:r>
            <a:r>
              <a:rPr lang="fr-FR" dirty="0" smtClean="0"/>
              <a:t> to </a:t>
            </a:r>
            <a:r>
              <a:rPr lang="fr-FR" dirty="0" err="1" smtClean="0"/>
              <a:t>fail</a:t>
            </a:r>
            <a:endParaRPr lang="fr-FR" dirty="0" smtClean="0"/>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9220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helloerik.com/wp-content/uploads/ux-umbrella.png"/>
          <p:cNvPicPr>
            <a:picLocks noChangeAspect="1" noChangeArrowheads="1"/>
          </p:cNvPicPr>
          <p:nvPr/>
        </p:nvPicPr>
        <p:blipFill rotWithShape="1">
          <a:blip r:embed="rId3">
            <a:extLst>
              <a:ext uri="{28A0092B-C50C-407E-A947-70E740481C1C}">
                <a14:useLocalDpi xmlns:a14="http://schemas.microsoft.com/office/drawing/2010/main" val="0"/>
              </a:ext>
            </a:extLst>
          </a:blip>
          <a:srcRect l="71459" t="36039" r="7863" b="36039"/>
          <a:stretch/>
        </p:blipFill>
        <p:spPr bwMode="auto">
          <a:xfrm>
            <a:off x="6660232" y="1147261"/>
            <a:ext cx="2016224" cy="202431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US" dirty="0" smtClean="0"/>
              <a:t>Content Strategy</a:t>
            </a:r>
            <a:endParaRPr lang="en-US" dirty="0"/>
          </a:p>
        </p:txBody>
      </p:sp>
      <p:sp>
        <p:nvSpPr>
          <p:cNvPr id="4" name="Espace réservé du contenu 3"/>
          <p:cNvSpPr>
            <a:spLocks noGrp="1"/>
          </p:cNvSpPr>
          <p:nvPr>
            <p:ph sz="quarter" idx="13"/>
          </p:nvPr>
        </p:nvSpPr>
        <p:spPr/>
        <p:txBody>
          <a:bodyPr/>
          <a:lstStyle/>
          <a:p>
            <a:r>
              <a:rPr lang="en-US" dirty="0"/>
              <a:t>Diving into UX</a:t>
            </a:r>
          </a:p>
        </p:txBody>
      </p:sp>
      <p:sp>
        <p:nvSpPr>
          <p:cNvPr id="6" name="Espace réservé du contenu 1"/>
          <p:cNvSpPr>
            <a:spLocks noGrp="1"/>
          </p:cNvSpPr>
          <p:nvPr>
            <p:ph idx="1"/>
          </p:nvPr>
        </p:nvSpPr>
        <p:spPr>
          <a:xfrm>
            <a:off x="457200" y="1128713"/>
            <a:ext cx="8435975" cy="4230687"/>
          </a:xfrm>
        </p:spPr>
        <p:txBody>
          <a:bodyPr/>
          <a:lstStyle/>
          <a:p>
            <a:r>
              <a:rPr lang="fr-FR" dirty="0" err="1" smtClean="0"/>
              <a:t>What</a:t>
            </a:r>
            <a:r>
              <a:rPr lang="fr-FR" dirty="0" smtClean="0"/>
              <a:t> </a:t>
            </a:r>
            <a:r>
              <a:rPr lang="fr-FR" dirty="0" err="1" smtClean="0"/>
              <a:t>users</a:t>
            </a:r>
            <a:r>
              <a:rPr lang="fr-FR" dirty="0" smtClean="0"/>
              <a:t> </a:t>
            </a:r>
            <a:r>
              <a:rPr lang="fr-FR" dirty="0" err="1" smtClean="0"/>
              <a:t>want</a:t>
            </a:r>
            <a:r>
              <a:rPr lang="fr-FR" dirty="0" smtClean="0"/>
              <a:t> to </a:t>
            </a:r>
            <a:r>
              <a:rPr lang="fr-FR" dirty="0" err="1" smtClean="0"/>
              <a:t>view</a:t>
            </a:r>
            <a:r>
              <a:rPr lang="fr-FR" dirty="0" smtClean="0"/>
              <a:t> and how</a:t>
            </a:r>
          </a:p>
          <a:p>
            <a:pPr lvl="1"/>
            <a:r>
              <a:rPr lang="fr-FR" dirty="0" smtClean="0"/>
              <a:t>Media </a:t>
            </a:r>
            <a:r>
              <a:rPr lang="fr-FR" dirty="0" err="1" smtClean="0"/>
              <a:t>used</a:t>
            </a:r>
            <a:r>
              <a:rPr lang="fr-FR" dirty="0" smtClean="0"/>
              <a:t>, </a:t>
            </a:r>
            <a:r>
              <a:rPr lang="fr-FR" dirty="0" err="1" smtClean="0"/>
              <a:t>text</a:t>
            </a:r>
            <a:r>
              <a:rPr lang="fr-FR" dirty="0" smtClean="0"/>
              <a:t>, </a:t>
            </a:r>
            <a:r>
              <a:rPr lang="fr-FR" dirty="0" err="1" smtClean="0"/>
              <a:t>videos</a:t>
            </a:r>
            <a:r>
              <a:rPr lang="fr-FR" dirty="0" smtClean="0"/>
              <a:t>, …</a:t>
            </a:r>
          </a:p>
          <a:p>
            <a:pPr lvl="1"/>
            <a:r>
              <a:rPr lang="fr-FR" dirty="0" err="1" smtClean="0"/>
              <a:t>Mandatory</a:t>
            </a:r>
            <a:r>
              <a:rPr lang="fr-FR" dirty="0" smtClean="0"/>
              <a:t> information</a:t>
            </a:r>
          </a:p>
          <a:p>
            <a:pPr lvl="1"/>
            <a:endParaRPr lang="fr-FR" dirty="0"/>
          </a:p>
          <a:p>
            <a:r>
              <a:rPr lang="fr-FR" dirty="0" smtClean="0"/>
              <a:t>How </a:t>
            </a:r>
            <a:r>
              <a:rPr lang="fr-FR" dirty="0" err="1" smtClean="0"/>
              <a:t>it’s</a:t>
            </a:r>
            <a:r>
              <a:rPr lang="fr-FR" dirty="0" smtClean="0"/>
              <a:t> </a:t>
            </a:r>
            <a:r>
              <a:rPr lang="fr-FR" dirty="0" err="1" smtClean="0"/>
              <a:t>delivered</a:t>
            </a:r>
            <a:endParaRPr lang="fr-FR" dirty="0" smtClean="0"/>
          </a:p>
          <a:p>
            <a:pPr lvl="1"/>
            <a:r>
              <a:rPr lang="fr-FR" dirty="0" err="1" smtClean="0"/>
              <a:t>Loading</a:t>
            </a:r>
            <a:r>
              <a:rPr lang="fr-FR" dirty="0" smtClean="0"/>
              <a:t> time, </a:t>
            </a:r>
            <a:r>
              <a:rPr lang="fr-FR" dirty="0" err="1" smtClean="0"/>
              <a:t>easily</a:t>
            </a:r>
            <a:r>
              <a:rPr lang="fr-FR" dirty="0" smtClean="0"/>
              <a:t> </a:t>
            </a:r>
            <a:r>
              <a:rPr lang="fr-FR" dirty="0" err="1" smtClean="0"/>
              <a:t>found</a:t>
            </a:r>
            <a:r>
              <a:rPr lang="fr-FR" dirty="0" smtClean="0"/>
              <a:t> (SEO)</a:t>
            </a:r>
          </a:p>
          <a:p>
            <a:pPr lvl="1"/>
            <a:endParaRPr lang="fr-FR" dirty="0"/>
          </a:p>
          <a:p>
            <a:r>
              <a:rPr lang="fr-FR" dirty="0" err="1" smtClean="0"/>
              <a:t>Why</a:t>
            </a:r>
            <a:r>
              <a:rPr lang="fr-FR" dirty="0" smtClean="0"/>
              <a:t> do </a:t>
            </a:r>
            <a:r>
              <a:rPr lang="fr-FR" dirty="0" err="1" smtClean="0"/>
              <a:t>they</a:t>
            </a:r>
            <a:r>
              <a:rPr lang="fr-FR" dirty="0" smtClean="0"/>
              <a:t> </a:t>
            </a:r>
            <a:r>
              <a:rPr lang="fr-FR" dirty="0" err="1" smtClean="0"/>
              <a:t>need</a:t>
            </a:r>
            <a:r>
              <a:rPr lang="fr-FR" dirty="0" smtClean="0"/>
              <a:t> </a:t>
            </a:r>
            <a:r>
              <a:rPr lang="fr-FR" dirty="0" err="1" smtClean="0"/>
              <a:t>these</a:t>
            </a:r>
            <a:r>
              <a:rPr lang="fr-FR" dirty="0" smtClean="0"/>
              <a:t> information?</a:t>
            </a:r>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3927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Let’s</a:t>
            </a:r>
            <a:r>
              <a:rPr lang="fr-FR" dirty="0" smtClean="0">
                <a:ea typeface="ＭＳ Ｐゴシック" pitchFamily="34" charset="-128"/>
              </a:rPr>
              <a:t> </a:t>
            </a:r>
            <a:r>
              <a:rPr lang="fr-FR" dirty="0" err="1" smtClean="0">
                <a:ea typeface="ＭＳ Ｐゴシック" pitchFamily="34" charset="-128"/>
              </a:rPr>
              <a:t>debate</a:t>
            </a:r>
            <a:r>
              <a:rPr lang="fr-FR" dirty="0" smtClean="0">
                <a:ea typeface="ＭＳ Ｐゴシック" pitchFamily="34" charset="-128"/>
              </a:rPr>
              <a: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t>Diving into UX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2352849"/>
            <a:ext cx="8435975" cy="1296739"/>
          </a:xfrm>
        </p:spPr>
        <p:txBody>
          <a:bodyPr/>
          <a:lstStyle/>
          <a:p>
            <a:pPr marL="0" indent="0" algn="ctr">
              <a:buNone/>
            </a:pPr>
            <a:r>
              <a:rPr lang="fr-FR" sz="4000" dirty="0" smtClean="0"/>
              <a:t>Is right </a:t>
            </a:r>
            <a:r>
              <a:rPr lang="fr-FR" sz="4000" dirty="0" err="1" smtClean="0"/>
              <a:t>side</a:t>
            </a:r>
            <a:r>
              <a:rPr lang="fr-FR" sz="4000" dirty="0" smtClean="0"/>
              <a:t> </a:t>
            </a:r>
            <a:r>
              <a:rPr lang="fr-FR" sz="4000" dirty="0" err="1" smtClean="0"/>
              <a:t>better</a:t>
            </a:r>
            <a:r>
              <a:rPr lang="fr-FR" sz="4000" dirty="0" smtClean="0"/>
              <a:t> in </a:t>
            </a:r>
            <a:r>
              <a:rPr lang="fr-FR" sz="4000" dirty="0" err="1" smtClean="0"/>
              <a:t>examples</a:t>
            </a:r>
            <a:r>
              <a:rPr lang="fr-FR" sz="4000" dirty="0" smtClean="0"/>
              <a:t>?</a:t>
            </a:r>
          </a:p>
          <a:p>
            <a:pPr marL="0" indent="0" algn="ctr">
              <a:buNone/>
            </a:pPr>
            <a:r>
              <a:rPr lang="fr-FR" sz="4000" dirty="0" err="1" smtClean="0"/>
              <a:t>Why</a:t>
            </a:r>
            <a:r>
              <a:rPr lang="fr-FR" sz="4000" dirty="0" smtClean="0"/>
              <a:t>?</a:t>
            </a:r>
            <a:endParaRPr lang="fr-FR" sz="3600" dirty="0" smtClean="0"/>
          </a:p>
        </p:txBody>
      </p:sp>
    </p:spTree>
    <p:extLst>
      <p:ext uri="{BB962C8B-B14F-4D97-AF65-F5344CB8AC3E}">
        <p14:creationId xmlns:p14="http://schemas.microsoft.com/office/powerpoint/2010/main" val="19292113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8326472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Question for </a:t>
            </a:r>
            <a:r>
              <a:rPr lang="fr-FR" dirty="0" err="1" smtClean="0">
                <a:ea typeface="ＭＳ Ｐゴシック" pitchFamily="34" charset="-128"/>
              </a:rPr>
              <a:t>you</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t>Diving into UX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2352849"/>
            <a:ext cx="8435975" cy="1296739"/>
          </a:xfrm>
        </p:spPr>
        <p:txBody>
          <a:bodyPr/>
          <a:lstStyle/>
          <a:p>
            <a:pPr marL="0" indent="0" algn="ctr">
              <a:buNone/>
            </a:pPr>
            <a:r>
              <a:rPr lang="fr-FR" sz="4000" dirty="0" err="1" smtClean="0"/>
              <a:t>Which</a:t>
            </a:r>
            <a:r>
              <a:rPr lang="fr-FR" sz="4000" dirty="0" smtClean="0"/>
              <a:t> brands are </a:t>
            </a:r>
            <a:r>
              <a:rPr lang="fr-FR" sz="4000" dirty="0" err="1" smtClean="0"/>
              <a:t>well-known</a:t>
            </a:r>
            <a:r>
              <a:rPr lang="fr-FR" sz="4000" dirty="0" smtClean="0"/>
              <a:t> for </a:t>
            </a:r>
            <a:r>
              <a:rPr lang="fr-FR" sz="4000" dirty="0" err="1" smtClean="0"/>
              <a:t>their</a:t>
            </a:r>
            <a:r>
              <a:rPr lang="fr-FR" sz="4000" dirty="0" smtClean="0"/>
              <a:t> good User </a:t>
            </a:r>
            <a:r>
              <a:rPr lang="fr-FR" sz="4000" dirty="0" err="1" smtClean="0"/>
              <a:t>Experience</a:t>
            </a:r>
            <a:r>
              <a:rPr lang="fr-FR" sz="4000" dirty="0"/>
              <a:t>?</a:t>
            </a:r>
            <a:endParaRPr lang="fr-FR" sz="3600" dirty="0" smtClean="0"/>
          </a:p>
        </p:txBody>
      </p:sp>
    </p:spTree>
    <p:extLst>
      <p:ext uri="{BB962C8B-B14F-4D97-AF65-F5344CB8AC3E}">
        <p14:creationId xmlns:p14="http://schemas.microsoft.com/office/powerpoint/2010/main" val="106462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Displaying content</a:t>
            </a:r>
          </a:p>
        </p:txBody>
      </p:sp>
      <p:sp>
        <p:nvSpPr>
          <p:cNvPr id="18435" name="Espace réservé du contenu 3"/>
          <p:cNvSpPr>
            <a:spLocks noGrp="1"/>
          </p:cNvSpPr>
          <p:nvPr>
            <p:ph sz="quarter" idx="13"/>
          </p:nvPr>
        </p:nvSpPr>
        <p:spPr/>
        <p:txBody>
          <a:bodyPr/>
          <a:lstStyle/>
          <a:p>
            <a:r>
              <a:rPr lang="en-US" dirty="0" smtClean="0"/>
              <a:t>Introduction</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Important to know how to display content</a:t>
            </a:r>
          </a:p>
          <a:p>
            <a:pPr lvl="1"/>
            <a:r>
              <a:rPr lang="fr-FR" dirty="0" smtClean="0"/>
              <a:t>Key to </a:t>
            </a:r>
            <a:r>
              <a:rPr lang="fr-FR" dirty="0" err="1" smtClean="0"/>
              <a:t>success</a:t>
            </a:r>
            <a:endParaRPr lang="fr-FR" dirty="0" smtClean="0"/>
          </a:p>
          <a:p>
            <a:pPr lvl="1"/>
            <a:r>
              <a:rPr lang="fr-FR" dirty="0" err="1" smtClean="0"/>
              <a:t>Translated</a:t>
            </a:r>
            <a:r>
              <a:rPr lang="fr-FR" dirty="0" smtClean="0"/>
              <a:t> </a:t>
            </a:r>
            <a:r>
              <a:rPr lang="fr-FR" dirty="0" err="1" smtClean="0"/>
              <a:t>into</a:t>
            </a:r>
            <a:r>
              <a:rPr lang="fr-FR" dirty="0" smtClean="0"/>
              <a:t> jobs </a:t>
            </a:r>
            <a:r>
              <a:rPr lang="fr-FR" dirty="0" err="1" smtClean="0"/>
              <a:t>nowadays</a:t>
            </a:r>
            <a:endParaRPr lang="fr-FR" dirty="0" smtClean="0"/>
          </a:p>
          <a:p>
            <a:r>
              <a:rPr lang="fr-FR" dirty="0" err="1" smtClean="0"/>
              <a:t>Without</a:t>
            </a:r>
            <a:r>
              <a:rPr lang="fr-FR" dirty="0" smtClean="0"/>
              <a:t> </a:t>
            </a:r>
            <a:r>
              <a:rPr lang="fr-FR" dirty="0" err="1" smtClean="0"/>
              <a:t>this</a:t>
            </a:r>
            <a:r>
              <a:rPr lang="fr-FR" dirty="0" smtClean="0"/>
              <a:t> </a:t>
            </a:r>
            <a:r>
              <a:rPr lang="fr-FR" dirty="0" err="1" smtClean="0"/>
              <a:t>skill</a:t>
            </a:r>
            <a:r>
              <a:rPr lang="fr-FR" dirty="0" smtClean="0"/>
              <a:t>, </a:t>
            </a:r>
            <a:r>
              <a:rPr lang="fr-FR" dirty="0" err="1" smtClean="0"/>
              <a:t>users</a:t>
            </a:r>
            <a:r>
              <a:rPr lang="fr-FR" dirty="0" smtClean="0"/>
              <a:t> </a:t>
            </a:r>
            <a:r>
              <a:rPr lang="fr-FR" dirty="0" err="1" smtClean="0"/>
              <a:t>may</a:t>
            </a:r>
            <a:r>
              <a:rPr lang="fr-FR" dirty="0" smtClean="0"/>
              <a:t> </a:t>
            </a:r>
            <a:r>
              <a:rPr lang="fr-FR" dirty="0" err="1" smtClean="0"/>
              <a:t>run</a:t>
            </a:r>
            <a:r>
              <a:rPr lang="fr-FR" dirty="0" smtClean="0"/>
              <a:t> </a:t>
            </a:r>
            <a:r>
              <a:rPr lang="fr-FR" dirty="0" err="1" smtClean="0"/>
              <a:t>away</a:t>
            </a:r>
            <a:endParaRPr lang="fr-FR" dirty="0" smtClean="0"/>
          </a:p>
          <a:p>
            <a:endParaRPr lang="fr-FR" dirty="0"/>
          </a:p>
          <a:p>
            <a:r>
              <a:rPr lang="fr-FR" dirty="0" smtClean="0"/>
              <a:t>So how to </a:t>
            </a:r>
            <a:r>
              <a:rPr lang="fr-FR" dirty="0" err="1" smtClean="0"/>
              <a:t>please</a:t>
            </a:r>
            <a:r>
              <a:rPr lang="fr-FR" dirty="0" smtClean="0"/>
              <a:t> </a:t>
            </a:r>
            <a:r>
              <a:rPr lang="fr-FR" dirty="0" err="1" smtClean="0"/>
              <a:t>your</a:t>
            </a:r>
            <a:r>
              <a:rPr lang="fr-FR" dirty="0" smtClean="0"/>
              <a:t> </a:t>
            </a:r>
            <a:r>
              <a:rPr lang="fr-FR" dirty="0" err="1" smtClean="0"/>
              <a:t>visitors</a:t>
            </a:r>
            <a:r>
              <a:rPr lang="fr-FR" dirty="0" smtClean="0"/>
              <a:t>?</a:t>
            </a:r>
          </a:p>
          <a:p>
            <a:pPr lvl="1"/>
            <a:r>
              <a:rPr lang="fr-FR" dirty="0" err="1" smtClean="0"/>
              <a:t>That’s</a:t>
            </a:r>
            <a:r>
              <a:rPr lang="fr-FR" dirty="0" smtClean="0"/>
              <a:t> </a:t>
            </a:r>
            <a:r>
              <a:rPr lang="fr-FR" dirty="0" err="1" smtClean="0"/>
              <a:t>what</a:t>
            </a:r>
            <a:r>
              <a:rPr lang="fr-FR" dirty="0" smtClean="0"/>
              <a:t> </a:t>
            </a:r>
            <a:r>
              <a:rPr lang="fr-FR" dirty="0" err="1" smtClean="0"/>
              <a:t>this</a:t>
            </a:r>
            <a:r>
              <a:rPr lang="fr-FR" dirty="0" smtClean="0"/>
              <a:t> course </a:t>
            </a:r>
            <a:r>
              <a:rPr lang="fr-FR" dirty="0" err="1" smtClean="0"/>
              <a:t>is</a:t>
            </a:r>
            <a:r>
              <a:rPr lang="fr-FR" dirty="0" smtClean="0"/>
              <a:t> about</a:t>
            </a:r>
          </a:p>
          <a:p>
            <a:pPr lvl="1"/>
            <a:endParaRPr lang="fr-FR" dirty="0" smtClean="0"/>
          </a:p>
        </p:txBody>
      </p:sp>
    </p:spTree>
    <p:extLst>
      <p:ext uri="{BB962C8B-B14F-4D97-AF65-F5344CB8AC3E}">
        <p14:creationId xmlns:p14="http://schemas.microsoft.com/office/powerpoint/2010/main" val="15751244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User Behaviors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User Experience</a:t>
            </a:r>
            <a:endParaRPr lang="en-US" dirty="0"/>
          </a:p>
        </p:txBody>
      </p:sp>
      <p:pic>
        <p:nvPicPr>
          <p:cNvPr id="6146" name="Picture 2" descr="Exit, Emergency Exit, Door, Way, Sign, Symbo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209428"/>
            <a:ext cx="2327920" cy="232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5909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User Behaviors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sp>
        <p:nvSpPr>
          <p:cNvPr id="2" name="Espace réservé du contenu 1"/>
          <p:cNvSpPr>
            <a:spLocks noGrp="1"/>
          </p:cNvSpPr>
          <p:nvPr>
            <p:ph idx="1"/>
          </p:nvPr>
        </p:nvSpPr>
        <p:spPr/>
        <p:txBody>
          <a:bodyPr/>
          <a:lstStyle/>
          <a:p>
            <a:r>
              <a:rPr lang="fr-FR" dirty="0" err="1" smtClean="0"/>
              <a:t>Many</a:t>
            </a:r>
            <a:r>
              <a:rPr lang="fr-FR" dirty="0" smtClean="0"/>
              <a:t> </a:t>
            </a:r>
            <a:r>
              <a:rPr lang="fr-FR" dirty="0" err="1" smtClean="0"/>
              <a:t>ways</a:t>
            </a:r>
            <a:r>
              <a:rPr lang="fr-FR" dirty="0" smtClean="0"/>
              <a:t> to </a:t>
            </a:r>
            <a:r>
              <a:rPr lang="fr-FR" dirty="0" err="1" smtClean="0"/>
              <a:t>learn</a:t>
            </a:r>
            <a:r>
              <a:rPr lang="fr-FR" dirty="0" smtClean="0"/>
              <a:t> </a:t>
            </a:r>
            <a:r>
              <a:rPr lang="fr-FR" dirty="0" err="1" smtClean="0"/>
              <a:t>from</a:t>
            </a:r>
            <a:r>
              <a:rPr lang="fr-FR" dirty="0" smtClean="0"/>
              <a:t> </a:t>
            </a:r>
            <a:r>
              <a:rPr lang="fr-FR" dirty="0" err="1" smtClean="0"/>
              <a:t>users</a:t>
            </a:r>
            <a:r>
              <a:rPr lang="fr-FR" dirty="0" smtClean="0"/>
              <a:t>:</a:t>
            </a:r>
          </a:p>
          <a:p>
            <a:pPr lvl="1"/>
            <a:r>
              <a:rPr lang="fr-FR" dirty="0" smtClean="0"/>
              <a:t>Interviews</a:t>
            </a:r>
          </a:p>
          <a:p>
            <a:pPr lvl="1"/>
            <a:r>
              <a:rPr lang="fr-FR" dirty="0" smtClean="0"/>
              <a:t>Beta-</a:t>
            </a:r>
            <a:r>
              <a:rPr lang="fr-FR" dirty="0" err="1" smtClean="0"/>
              <a:t>testing</a:t>
            </a:r>
            <a:endParaRPr lang="fr-FR" dirty="0" smtClean="0"/>
          </a:p>
          <a:p>
            <a:pPr lvl="1"/>
            <a:r>
              <a:rPr lang="fr-FR" dirty="0" err="1" smtClean="0"/>
              <a:t>Usability</a:t>
            </a:r>
            <a:r>
              <a:rPr lang="fr-FR" dirty="0" smtClean="0"/>
              <a:t> </a:t>
            </a:r>
            <a:r>
              <a:rPr lang="fr-FR" dirty="0"/>
              <a:t>test</a:t>
            </a:r>
          </a:p>
          <a:p>
            <a:pPr lvl="1"/>
            <a:r>
              <a:rPr lang="fr-FR" dirty="0" smtClean="0"/>
              <a:t>…</a:t>
            </a:r>
            <a:endParaRPr lang="fr-FR" dirty="0"/>
          </a:p>
          <a:p>
            <a:pPr lvl="1"/>
            <a:endParaRPr lang="fr-FR" dirty="0"/>
          </a:p>
          <a:p>
            <a:r>
              <a:rPr lang="fr-FR" dirty="0" smtClean="0"/>
              <a:t>Not all are </a:t>
            </a:r>
            <a:r>
              <a:rPr lang="fr-FR" dirty="0" err="1" smtClean="0"/>
              <a:t>convenient</a:t>
            </a:r>
            <a:r>
              <a:rPr lang="fr-FR" dirty="0" smtClean="0"/>
              <a:t> </a:t>
            </a:r>
            <a:r>
              <a:rPr lang="fr-FR" dirty="0" err="1" smtClean="0"/>
              <a:t>depending</a:t>
            </a:r>
            <a:r>
              <a:rPr lang="fr-FR" dirty="0" smtClean="0"/>
              <a:t> on </a:t>
            </a:r>
            <a:r>
              <a:rPr lang="fr-FR" dirty="0" err="1" smtClean="0"/>
              <a:t>context</a:t>
            </a:r>
            <a:endParaRPr lang="fr-FR" dirty="0" smtClean="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4073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Interviews</a:t>
            </a:r>
          </a:p>
        </p:txBody>
      </p:sp>
      <p:sp>
        <p:nvSpPr>
          <p:cNvPr id="18435" name="Espace réservé du contenu 3"/>
          <p:cNvSpPr>
            <a:spLocks noGrp="1"/>
          </p:cNvSpPr>
          <p:nvPr>
            <p:ph sz="quarter" idx="13"/>
          </p:nvPr>
        </p:nvSpPr>
        <p:spPr/>
        <p:txBody>
          <a:bodyPr/>
          <a:lstStyle/>
          <a:p>
            <a:r>
              <a:rPr lang="en-US" dirty="0" smtClean="0"/>
              <a:t>User Behaviors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err="1" smtClean="0"/>
              <a:t>Step</a:t>
            </a:r>
            <a:r>
              <a:rPr lang="fr-FR" dirty="0" smtClean="0"/>
              <a:t> in </a:t>
            </a:r>
            <a:r>
              <a:rPr lang="fr-FR" dirty="0" err="1" smtClean="0"/>
              <a:t>users</a:t>
            </a:r>
            <a:r>
              <a:rPr lang="fr-FR" dirty="0" smtClean="0"/>
              <a:t>’ </a:t>
            </a:r>
            <a:r>
              <a:rPr lang="fr-FR" dirty="0" err="1" smtClean="0"/>
              <a:t>shoes</a:t>
            </a:r>
            <a:r>
              <a:rPr lang="fr-FR" dirty="0" smtClean="0"/>
              <a:t> and go </a:t>
            </a:r>
            <a:r>
              <a:rPr lang="fr-FR" dirty="0" err="1" smtClean="0"/>
              <a:t>outside</a:t>
            </a:r>
            <a:endParaRPr lang="fr-FR" dirty="0" smtClean="0"/>
          </a:p>
          <a:p>
            <a:pPr lvl="1"/>
            <a:r>
              <a:rPr lang="fr-FR" dirty="0" err="1" smtClean="0"/>
              <a:t>Meet</a:t>
            </a:r>
            <a:r>
              <a:rPr lang="fr-FR" dirty="0" smtClean="0"/>
              <a:t> </a:t>
            </a:r>
            <a:r>
              <a:rPr lang="fr-FR" dirty="0" err="1" smtClean="0"/>
              <a:t>websites</a:t>
            </a:r>
            <a:r>
              <a:rPr lang="fr-FR" dirty="0" smtClean="0"/>
              <a:t> </a:t>
            </a:r>
            <a:r>
              <a:rPr lang="fr-FR" dirty="0" err="1" smtClean="0"/>
              <a:t>creators</a:t>
            </a:r>
            <a:r>
              <a:rPr lang="fr-FR" dirty="0" smtClean="0"/>
              <a:t> and </a:t>
            </a:r>
            <a:r>
              <a:rPr lang="fr-FR" dirty="0" err="1" smtClean="0"/>
              <a:t>stakeholders</a:t>
            </a:r>
            <a:endParaRPr lang="fr-FR" dirty="0" smtClean="0"/>
          </a:p>
          <a:p>
            <a:pPr lvl="1"/>
            <a:r>
              <a:rPr lang="fr-FR" dirty="0" smtClean="0"/>
              <a:t>Set up </a:t>
            </a:r>
            <a:r>
              <a:rPr lang="fr-FR" dirty="0" err="1" smtClean="0"/>
              <a:t>small</a:t>
            </a:r>
            <a:r>
              <a:rPr lang="fr-FR" dirty="0" smtClean="0"/>
              <a:t> interviews</a:t>
            </a:r>
          </a:p>
          <a:p>
            <a:pPr marL="457200" lvl="1" indent="0">
              <a:buNone/>
            </a:pPr>
            <a:endParaRPr lang="fr-FR" dirty="0"/>
          </a:p>
          <a:p>
            <a:r>
              <a:rPr lang="fr-FR" dirty="0" smtClean="0"/>
              <a:t> </a:t>
            </a:r>
            <a:r>
              <a:rPr lang="fr-FR" dirty="0" err="1" smtClean="0"/>
              <a:t>Gather</a:t>
            </a:r>
            <a:r>
              <a:rPr lang="fr-FR" dirty="0" smtClean="0"/>
              <a:t> data </a:t>
            </a:r>
            <a:r>
              <a:rPr lang="fr-FR" dirty="0" err="1" smtClean="0"/>
              <a:t>from</a:t>
            </a:r>
            <a:r>
              <a:rPr lang="fr-FR" dirty="0" smtClean="0"/>
              <a:t>:</a:t>
            </a:r>
          </a:p>
          <a:p>
            <a:pPr lvl="1"/>
            <a:r>
              <a:rPr lang="fr-FR" dirty="0" err="1" smtClean="0"/>
              <a:t>Their</a:t>
            </a:r>
            <a:r>
              <a:rPr lang="fr-FR" dirty="0" smtClean="0"/>
              <a:t> </a:t>
            </a:r>
            <a:r>
              <a:rPr lang="fr-FR" dirty="0" err="1" smtClean="0"/>
              <a:t>experience</a:t>
            </a:r>
            <a:endParaRPr lang="fr-FR" dirty="0" smtClean="0"/>
          </a:p>
          <a:p>
            <a:pPr lvl="1"/>
            <a:r>
              <a:rPr lang="fr-FR" dirty="0" err="1" smtClean="0"/>
              <a:t>Your</a:t>
            </a:r>
            <a:r>
              <a:rPr lang="fr-FR" dirty="0" smtClean="0"/>
              <a:t> </a:t>
            </a:r>
            <a:r>
              <a:rPr lang="fr-FR" dirty="0" err="1" smtClean="0"/>
              <a:t>own</a:t>
            </a:r>
            <a:r>
              <a:rPr lang="fr-FR" dirty="0" smtClean="0"/>
              <a:t> </a:t>
            </a:r>
            <a:r>
              <a:rPr lang="fr-FR" dirty="0" err="1" smtClean="0"/>
              <a:t>experience</a:t>
            </a:r>
            <a:endParaRPr lang="fr-FR" dirty="0" smtClean="0"/>
          </a:p>
          <a:p>
            <a:pPr lvl="1"/>
            <a:r>
              <a:rPr lang="fr-FR" dirty="0" smtClean="0"/>
              <a:t>The </a:t>
            </a:r>
            <a:r>
              <a:rPr lang="fr-FR" dirty="0" err="1" smtClean="0"/>
              <a:t>project’s</a:t>
            </a:r>
            <a:r>
              <a:rPr lang="fr-FR" dirty="0" smtClean="0"/>
              <a:t> scope</a:t>
            </a:r>
          </a:p>
        </p:txBody>
      </p:sp>
      <p:pic>
        <p:nvPicPr>
          <p:cNvPr id="19458" name="Picture 2" descr="http://cdn.pouted.com/wp-content/uploads/2013/03/job_intervie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2823211"/>
            <a:ext cx="3453348" cy="23040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089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Users\Renaud\Desktop\StageFinEtudesSupinfo\Icons-New\v3\PPT\Quotation_ForM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Interviews – Quote</a:t>
            </a:r>
          </a:p>
        </p:txBody>
      </p:sp>
      <p:sp>
        <p:nvSpPr>
          <p:cNvPr id="18435" name="Espace réservé du contenu 3"/>
          <p:cNvSpPr>
            <a:spLocks noGrp="1"/>
          </p:cNvSpPr>
          <p:nvPr>
            <p:ph sz="quarter" idx="13"/>
          </p:nvPr>
        </p:nvSpPr>
        <p:spPr/>
        <p:txBody>
          <a:bodyPr/>
          <a:lstStyle/>
          <a:p>
            <a:r>
              <a:rPr lang="en-US" dirty="0" smtClean="0"/>
              <a:t>User Behaviors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sp>
        <p:nvSpPr>
          <p:cNvPr id="8" name="Espace réservé du contenu 2"/>
          <p:cNvSpPr>
            <a:spLocks noGrp="1"/>
          </p:cNvSpPr>
          <p:nvPr>
            <p:ph idx="1"/>
          </p:nvPr>
        </p:nvSpPr>
        <p:spPr>
          <a:xfrm>
            <a:off x="457200" y="1920801"/>
            <a:ext cx="8435975" cy="1512763"/>
          </a:xfrm>
        </p:spPr>
        <p:txBody>
          <a:bodyPr/>
          <a:lstStyle/>
          <a:p>
            <a:pPr marL="0" indent="0" algn="r">
              <a:buNone/>
            </a:pPr>
            <a:r>
              <a:rPr lang="en-US" b="1" i="1" dirty="0"/>
              <a:t>"I will identify who the key people are and get them all into a room and have a chat about what we’re trying to achieve. I then like to split them of  into one-on-ones."</a:t>
            </a:r>
          </a:p>
        </p:txBody>
      </p:sp>
      <p:sp>
        <p:nvSpPr>
          <p:cNvPr id="10" name="ZoneTexte 9"/>
          <p:cNvSpPr txBox="1"/>
          <p:nvPr/>
        </p:nvSpPr>
        <p:spPr>
          <a:xfrm>
            <a:off x="1331640" y="3289548"/>
            <a:ext cx="7560840" cy="461665"/>
          </a:xfrm>
          <a:prstGeom prst="rect">
            <a:avLst/>
          </a:prstGeom>
          <a:noFill/>
        </p:spPr>
        <p:txBody>
          <a:bodyPr wrap="square" rtlCol="0">
            <a:spAutoFit/>
          </a:bodyPr>
          <a:lstStyle/>
          <a:p>
            <a:pPr algn="r"/>
            <a:r>
              <a:rPr lang="fr-FR" sz="2400" b="1" i="1" dirty="0" smtClean="0">
                <a:solidFill>
                  <a:srgbClr val="5F5F5F"/>
                </a:solidFill>
                <a:latin typeface="+mn-lt"/>
              </a:rPr>
              <a:t>– Cameron Rogers, Head of User </a:t>
            </a:r>
            <a:r>
              <a:rPr lang="fr-FR" sz="2400" b="1" i="1" dirty="0" err="1" smtClean="0">
                <a:solidFill>
                  <a:srgbClr val="5F5F5F"/>
                </a:solidFill>
                <a:latin typeface="+mn-lt"/>
              </a:rPr>
              <a:t>Experience</a:t>
            </a:r>
            <a:r>
              <a:rPr lang="fr-FR" sz="2400" b="1" i="1" dirty="0" smtClean="0">
                <a:solidFill>
                  <a:srgbClr val="5F5F5F"/>
                </a:solidFill>
                <a:latin typeface="+mn-lt"/>
              </a:rPr>
              <a:t> at SEEK</a:t>
            </a:r>
            <a:endParaRPr lang="en-US" sz="2400" b="1" i="1" dirty="0">
              <a:solidFill>
                <a:srgbClr val="5F5F5F"/>
              </a:solidFill>
              <a:latin typeface="+mn-lt"/>
            </a:endParaRPr>
          </a:p>
        </p:txBody>
      </p:sp>
    </p:spTree>
    <p:extLst>
      <p:ext uri="{BB962C8B-B14F-4D97-AF65-F5344CB8AC3E}">
        <p14:creationId xmlns:p14="http://schemas.microsoft.com/office/powerpoint/2010/main" val="14721253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Beta test</a:t>
            </a:r>
          </a:p>
        </p:txBody>
      </p:sp>
      <p:sp>
        <p:nvSpPr>
          <p:cNvPr id="18435" name="Espace réservé du contenu 3"/>
          <p:cNvSpPr>
            <a:spLocks noGrp="1"/>
          </p:cNvSpPr>
          <p:nvPr>
            <p:ph sz="quarter" idx="13"/>
          </p:nvPr>
        </p:nvSpPr>
        <p:spPr/>
        <p:txBody>
          <a:bodyPr/>
          <a:lstStyle/>
          <a:p>
            <a:r>
              <a:rPr lang="en-US" dirty="0" smtClean="0"/>
              <a:t>User Behaviors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Open to </a:t>
            </a:r>
            <a:r>
              <a:rPr lang="fr-FR" dirty="0" err="1" smtClean="0"/>
              <a:t>many</a:t>
            </a:r>
            <a:r>
              <a:rPr lang="fr-FR" dirty="0" smtClean="0"/>
              <a:t> </a:t>
            </a:r>
            <a:r>
              <a:rPr lang="fr-FR" dirty="0" err="1" smtClean="0"/>
              <a:t>users</a:t>
            </a:r>
            <a:endParaRPr lang="fr-FR" dirty="0" smtClean="0"/>
          </a:p>
          <a:p>
            <a:r>
              <a:rPr lang="fr-FR" dirty="0" err="1" smtClean="0"/>
              <a:t>Analyze</a:t>
            </a:r>
            <a:r>
              <a:rPr lang="fr-FR" dirty="0" smtClean="0"/>
              <a:t> data </a:t>
            </a:r>
            <a:r>
              <a:rPr lang="fr-FR" dirty="0" err="1" smtClean="0"/>
              <a:t>gathered</a:t>
            </a:r>
            <a:endParaRPr lang="fr-FR" dirty="0" smtClean="0"/>
          </a:p>
          <a:p>
            <a:endParaRPr lang="fr-FR" dirty="0" smtClean="0"/>
          </a:p>
          <a:p>
            <a:r>
              <a:rPr lang="fr-FR" dirty="0" err="1"/>
              <a:t>Easiest</a:t>
            </a:r>
            <a:r>
              <a:rPr lang="fr-FR" dirty="0"/>
              <a:t> </a:t>
            </a:r>
            <a:r>
              <a:rPr lang="fr-FR" dirty="0" err="1" smtClean="0"/>
              <a:t>way</a:t>
            </a:r>
            <a:r>
              <a:rPr lang="fr-FR" dirty="0" smtClean="0"/>
              <a:t> to </a:t>
            </a:r>
            <a:r>
              <a:rPr lang="fr-FR" dirty="0" err="1" smtClean="0"/>
              <a:t>try</a:t>
            </a:r>
            <a:r>
              <a:rPr lang="fr-FR" dirty="0" smtClean="0"/>
              <a:t> a </a:t>
            </a:r>
            <a:r>
              <a:rPr lang="fr-FR" dirty="0" err="1" smtClean="0"/>
              <a:t>product</a:t>
            </a:r>
            <a:endParaRPr lang="fr-FR" dirty="0"/>
          </a:p>
          <a:p>
            <a:r>
              <a:rPr lang="fr-FR" dirty="0" err="1" smtClean="0"/>
              <a:t>Should</a:t>
            </a:r>
            <a:r>
              <a:rPr lang="fr-FR" dirty="0" smtClean="0"/>
              <a:t> </a:t>
            </a:r>
            <a:r>
              <a:rPr lang="fr-FR" dirty="0" err="1" smtClean="0"/>
              <a:t>be</a:t>
            </a:r>
            <a:r>
              <a:rPr lang="fr-FR" dirty="0" smtClean="0"/>
              <a:t> </a:t>
            </a:r>
            <a:r>
              <a:rPr lang="fr-FR" dirty="0" err="1" smtClean="0"/>
              <a:t>used</a:t>
            </a:r>
            <a:r>
              <a:rPr lang="fr-FR" dirty="0" smtClean="0"/>
              <a:t> </a:t>
            </a:r>
            <a:r>
              <a:rPr lang="fr-FR" dirty="0" err="1" smtClean="0"/>
              <a:t>with</a:t>
            </a:r>
            <a:r>
              <a:rPr lang="fr-FR" dirty="0" smtClean="0"/>
              <a:t> </a:t>
            </a:r>
            <a:r>
              <a:rPr lang="fr-FR" dirty="0" err="1" smtClean="0"/>
              <a:t>another</a:t>
            </a:r>
            <a:r>
              <a:rPr lang="fr-FR" dirty="0" smtClean="0"/>
              <a:t> insight</a:t>
            </a:r>
          </a:p>
          <a:p>
            <a:pPr lvl="1"/>
            <a:r>
              <a:rPr lang="fr-FR" dirty="0" smtClean="0"/>
              <a:t>No first feedback</a:t>
            </a:r>
          </a:p>
          <a:p>
            <a:pPr lvl="1"/>
            <a:r>
              <a:rPr lang="fr-FR" dirty="0" err="1" smtClean="0"/>
              <a:t>Misconception</a:t>
            </a:r>
            <a:r>
              <a:rPr lang="fr-FR" dirty="0" smtClean="0"/>
              <a:t> </a:t>
            </a:r>
            <a:r>
              <a:rPr lang="fr-FR" dirty="0" err="1" smtClean="0"/>
              <a:t>could</a:t>
            </a:r>
            <a:r>
              <a:rPr lang="fr-FR" dirty="0" smtClean="0"/>
              <a:t> </a:t>
            </a:r>
            <a:r>
              <a:rPr lang="fr-FR" dirty="0" err="1" smtClean="0"/>
              <a:t>occur</a:t>
            </a:r>
            <a:r>
              <a:rPr lang="fr-FR" dirty="0" smtClean="0"/>
              <a:t> at an </a:t>
            </a:r>
            <a:r>
              <a:rPr lang="fr-FR" dirty="0" err="1" smtClean="0"/>
              <a:t>earlier</a:t>
            </a:r>
            <a:r>
              <a:rPr lang="fr-FR" dirty="0" smtClean="0"/>
              <a:t> stage</a:t>
            </a:r>
          </a:p>
        </p:txBody>
      </p:sp>
      <p:pic>
        <p:nvPicPr>
          <p:cNvPr id="3" name="Picture 2" descr="http://ileandrayoung.files.wordpress.com/2012/09/small-letter-beta.png"/>
          <p:cNvPicPr>
            <a:picLocks noChangeAspect="1" noChangeArrowheads="1"/>
          </p:cNvPicPr>
          <p:nvPr/>
        </p:nvPicPr>
        <p:blipFill rotWithShape="1">
          <a:blip r:embed="rId4">
            <a:extLst>
              <a:ext uri="{28A0092B-C50C-407E-A947-70E740481C1C}">
                <a14:useLocalDpi xmlns:a14="http://schemas.microsoft.com/office/drawing/2010/main" val="0"/>
              </a:ext>
            </a:extLst>
          </a:blip>
          <a:srcRect t="17825" b="3861"/>
          <a:stretch/>
        </p:blipFill>
        <p:spPr bwMode="auto">
          <a:xfrm>
            <a:off x="6948265" y="1291720"/>
            <a:ext cx="1440160" cy="225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2839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Usability test</a:t>
            </a:r>
          </a:p>
        </p:txBody>
      </p:sp>
      <p:sp>
        <p:nvSpPr>
          <p:cNvPr id="18435" name="Espace réservé du contenu 3"/>
          <p:cNvSpPr>
            <a:spLocks noGrp="1"/>
          </p:cNvSpPr>
          <p:nvPr>
            <p:ph sz="quarter" idx="13"/>
          </p:nvPr>
        </p:nvSpPr>
        <p:spPr/>
        <p:txBody>
          <a:bodyPr/>
          <a:lstStyle/>
          <a:p>
            <a:r>
              <a:rPr lang="en-US" dirty="0" smtClean="0"/>
              <a:t>User Behaviors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err="1" smtClean="0"/>
              <a:t>Somebody</a:t>
            </a:r>
            <a:r>
              <a:rPr lang="fr-FR" dirty="0" smtClean="0"/>
              <a:t> </a:t>
            </a:r>
            <a:r>
              <a:rPr lang="fr-FR" dirty="0" err="1" smtClean="0"/>
              <a:t>testing</a:t>
            </a:r>
            <a:r>
              <a:rPr lang="fr-FR" dirty="0" smtClean="0"/>
              <a:t> the </a:t>
            </a:r>
            <a:r>
              <a:rPr lang="fr-FR" dirty="0" err="1" smtClean="0"/>
              <a:t>website</a:t>
            </a:r>
            <a:endParaRPr lang="fr-FR" dirty="0" smtClean="0"/>
          </a:p>
          <a:p>
            <a:pPr lvl="1"/>
            <a:r>
              <a:rPr lang="fr-FR" dirty="0" err="1" smtClean="0"/>
              <a:t>Ask</a:t>
            </a:r>
            <a:r>
              <a:rPr lang="fr-FR" dirty="0" smtClean="0"/>
              <a:t> </a:t>
            </a:r>
            <a:r>
              <a:rPr lang="fr-FR" dirty="0" err="1" smtClean="0"/>
              <a:t>what</a:t>
            </a:r>
            <a:r>
              <a:rPr lang="fr-FR" dirty="0" smtClean="0"/>
              <a:t> </a:t>
            </a:r>
            <a:r>
              <a:rPr lang="fr-FR" dirty="0" err="1" smtClean="0"/>
              <a:t>they</a:t>
            </a:r>
            <a:r>
              <a:rPr lang="fr-FR" dirty="0" smtClean="0"/>
              <a:t> </a:t>
            </a:r>
            <a:r>
              <a:rPr lang="fr-FR" dirty="0" err="1" smtClean="0"/>
              <a:t>understand</a:t>
            </a:r>
            <a:r>
              <a:rPr lang="fr-FR" dirty="0" smtClean="0"/>
              <a:t> </a:t>
            </a:r>
            <a:r>
              <a:rPr lang="fr-FR" dirty="0" err="1" smtClean="0"/>
              <a:t>with</a:t>
            </a:r>
            <a:r>
              <a:rPr lang="fr-FR" dirty="0" smtClean="0"/>
              <a:t> the home page</a:t>
            </a:r>
          </a:p>
          <a:p>
            <a:pPr lvl="1"/>
            <a:r>
              <a:rPr lang="fr-FR" dirty="0" err="1" smtClean="0"/>
              <a:t>Ask</a:t>
            </a:r>
            <a:r>
              <a:rPr lang="fr-FR" dirty="0" smtClean="0"/>
              <a:t> to </a:t>
            </a:r>
            <a:r>
              <a:rPr lang="fr-FR" dirty="0" err="1" smtClean="0"/>
              <a:t>access</a:t>
            </a:r>
            <a:r>
              <a:rPr lang="fr-FR" dirty="0" smtClean="0"/>
              <a:t> to </a:t>
            </a:r>
            <a:r>
              <a:rPr lang="fr-FR" dirty="0" err="1" smtClean="0"/>
              <a:t>some</a:t>
            </a:r>
            <a:r>
              <a:rPr lang="fr-FR" dirty="0" smtClean="0"/>
              <a:t> information </a:t>
            </a:r>
            <a:r>
              <a:rPr lang="fr-FR" dirty="0" err="1" smtClean="0"/>
              <a:t>they</a:t>
            </a:r>
            <a:r>
              <a:rPr lang="fr-FR" dirty="0" smtClean="0"/>
              <a:t> </a:t>
            </a:r>
            <a:r>
              <a:rPr lang="fr-FR" dirty="0" err="1" smtClean="0"/>
              <a:t>could</a:t>
            </a:r>
            <a:r>
              <a:rPr lang="fr-FR" dirty="0" smtClean="0"/>
              <a:t> </a:t>
            </a:r>
            <a:r>
              <a:rPr lang="fr-FR" dirty="0" err="1" smtClean="0"/>
              <a:t>need</a:t>
            </a:r>
            <a:endParaRPr lang="fr-FR" dirty="0" smtClean="0"/>
          </a:p>
          <a:p>
            <a:pPr lvl="1"/>
            <a:r>
              <a:rPr lang="fr-FR" dirty="0" err="1" smtClean="0"/>
              <a:t>Ask</a:t>
            </a:r>
            <a:r>
              <a:rPr lang="fr-FR" dirty="0" smtClean="0"/>
              <a:t> </a:t>
            </a:r>
            <a:r>
              <a:rPr lang="fr-FR" dirty="0" err="1" smtClean="0"/>
              <a:t>what</a:t>
            </a:r>
            <a:r>
              <a:rPr lang="fr-FR" dirty="0" smtClean="0"/>
              <a:t> </a:t>
            </a:r>
            <a:r>
              <a:rPr lang="fr-FR" dirty="0" err="1" smtClean="0"/>
              <a:t>they</a:t>
            </a:r>
            <a:r>
              <a:rPr lang="fr-FR" dirty="0" smtClean="0"/>
              <a:t> </a:t>
            </a:r>
            <a:r>
              <a:rPr lang="fr-FR" dirty="0" err="1" smtClean="0"/>
              <a:t>feels</a:t>
            </a:r>
            <a:r>
              <a:rPr lang="fr-FR" dirty="0" smtClean="0"/>
              <a:t> about the </a:t>
            </a:r>
            <a:r>
              <a:rPr lang="fr-FR" dirty="0" err="1" smtClean="0"/>
              <a:t>website</a:t>
            </a:r>
            <a:endParaRPr lang="fr-FR" dirty="0" smtClean="0"/>
          </a:p>
          <a:p>
            <a:pPr lvl="1"/>
            <a:endParaRPr lang="fr-FR" dirty="0"/>
          </a:p>
          <a:p>
            <a:r>
              <a:rPr lang="fr-FR" dirty="0" smtClean="0"/>
              <a:t>Watch </a:t>
            </a:r>
            <a:r>
              <a:rPr lang="fr-FR" dirty="0" err="1" smtClean="0"/>
              <a:t>this</a:t>
            </a:r>
            <a:r>
              <a:rPr lang="fr-FR" dirty="0"/>
              <a:t> </a:t>
            </a:r>
            <a:r>
              <a:rPr lang="fr-FR" dirty="0" err="1" smtClean="0"/>
              <a:t>video</a:t>
            </a:r>
            <a:r>
              <a:rPr lang="fr-FR" dirty="0" smtClean="0"/>
              <a:t> at home:</a:t>
            </a:r>
            <a:endParaRPr lang="fr-FR" dirty="0" smtClean="0"/>
          </a:p>
          <a:p>
            <a:pPr marL="0" indent="0" algn="ctr">
              <a:buNone/>
            </a:pPr>
            <a:r>
              <a:rPr lang="en-US" sz="2400" dirty="0">
                <a:hlinkClick r:id="rId4"/>
              </a:rPr>
              <a:t>http://www.youtube.com/watch?v=QckIzHC99Xc</a:t>
            </a:r>
            <a:endParaRPr lang="fr-FR" sz="2400" dirty="0" smtClean="0"/>
          </a:p>
        </p:txBody>
      </p:sp>
    </p:spTree>
    <p:extLst>
      <p:ext uri="{BB962C8B-B14F-4D97-AF65-F5344CB8AC3E}">
        <p14:creationId xmlns:p14="http://schemas.microsoft.com/office/powerpoint/2010/main" val="14808698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Usability test</a:t>
            </a:r>
          </a:p>
        </p:txBody>
      </p:sp>
      <p:sp>
        <p:nvSpPr>
          <p:cNvPr id="18435" name="Espace réservé du contenu 3"/>
          <p:cNvSpPr>
            <a:spLocks noGrp="1"/>
          </p:cNvSpPr>
          <p:nvPr>
            <p:ph sz="quarter" idx="13"/>
          </p:nvPr>
        </p:nvSpPr>
        <p:spPr/>
        <p:txBody>
          <a:bodyPr/>
          <a:lstStyle/>
          <a:p>
            <a:r>
              <a:rPr lang="en-US" dirty="0" smtClean="0"/>
              <a:t>User Behaviors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7" name="Picture 2" descr="D:\Users\Renaud\Desktop\StageFinEtudesSupinfo\Icons-New\v3\PPT\Resources_Multime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3" y="790575"/>
            <a:ext cx="217170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305" y="1285875"/>
            <a:ext cx="21240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740" y="1190625"/>
            <a:ext cx="218122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7171" y="1314450"/>
            <a:ext cx="221932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0740" y="3238847"/>
            <a:ext cx="43815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6296" y="4814481"/>
            <a:ext cx="1720096" cy="2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9450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Other</a:t>
            </a:r>
            <a:r>
              <a:rPr lang="fr-FR" dirty="0" smtClean="0">
                <a:ea typeface="ＭＳ Ｐゴシック" pitchFamily="34" charset="-128"/>
              </a:rPr>
              <a:t> </a:t>
            </a:r>
            <a:r>
              <a:rPr lang="fr-FR" dirty="0" err="1" smtClean="0">
                <a:ea typeface="ＭＳ Ｐゴシック" pitchFamily="34" charset="-128"/>
              </a:rPr>
              <a:t>methods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User Behaviors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2352849"/>
            <a:ext cx="8435975" cy="1296739"/>
          </a:xfrm>
        </p:spPr>
        <p:txBody>
          <a:bodyPr/>
          <a:lstStyle/>
          <a:p>
            <a:pPr marL="0" indent="0" algn="ctr">
              <a:buNone/>
            </a:pPr>
            <a:r>
              <a:rPr lang="fr-FR" sz="4000" dirty="0" smtClean="0"/>
              <a:t>Do </a:t>
            </a:r>
            <a:r>
              <a:rPr lang="fr-FR" sz="4000" dirty="0" err="1" smtClean="0"/>
              <a:t>you</a:t>
            </a:r>
            <a:r>
              <a:rPr lang="fr-FR" sz="4000" dirty="0" smtClean="0"/>
              <a:t> have </a:t>
            </a:r>
            <a:r>
              <a:rPr lang="fr-FR" sz="4000" dirty="0" err="1" smtClean="0"/>
              <a:t>any</a:t>
            </a:r>
            <a:r>
              <a:rPr lang="fr-FR" sz="4000" dirty="0" smtClean="0"/>
              <a:t> </a:t>
            </a:r>
            <a:r>
              <a:rPr lang="fr-FR" sz="4000" dirty="0" err="1" smtClean="0"/>
              <a:t>idea</a:t>
            </a:r>
            <a:r>
              <a:rPr lang="fr-FR" sz="4000" dirty="0" smtClean="0"/>
              <a:t> of </a:t>
            </a:r>
            <a:r>
              <a:rPr lang="fr-FR" sz="4000" dirty="0" err="1" smtClean="0"/>
              <a:t>other</a:t>
            </a:r>
            <a:r>
              <a:rPr lang="fr-FR" sz="4000" dirty="0" smtClean="0"/>
              <a:t> </a:t>
            </a:r>
            <a:r>
              <a:rPr lang="fr-FR" sz="4000" dirty="0" err="1" smtClean="0"/>
              <a:t>testing</a:t>
            </a:r>
            <a:r>
              <a:rPr lang="fr-FR" sz="4000" dirty="0" smtClean="0"/>
              <a:t> </a:t>
            </a:r>
            <a:r>
              <a:rPr lang="fr-FR" sz="4000" dirty="0" err="1" smtClean="0"/>
              <a:t>methods</a:t>
            </a:r>
            <a:r>
              <a:rPr lang="fr-FR" sz="4000" dirty="0"/>
              <a:t> </a:t>
            </a:r>
            <a:r>
              <a:rPr lang="fr-FR" sz="4000" dirty="0" smtClean="0"/>
              <a:t>usable?</a:t>
            </a:r>
            <a:endParaRPr lang="fr-FR" sz="3600" dirty="0" smtClean="0"/>
          </a:p>
        </p:txBody>
      </p:sp>
    </p:spTree>
    <p:extLst>
      <p:ext uri="{BB962C8B-B14F-4D97-AF65-F5344CB8AC3E}">
        <p14:creationId xmlns:p14="http://schemas.microsoft.com/office/powerpoint/2010/main" val="7586846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2068808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Good practices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User Experience</a:t>
            </a:r>
            <a:endParaRPr lang="en-US" dirty="0"/>
          </a:p>
        </p:txBody>
      </p:sp>
    </p:spTree>
    <p:extLst>
      <p:ext uri="{BB962C8B-B14F-4D97-AF65-F5344CB8AC3E}">
        <p14:creationId xmlns:p14="http://schemas.microsoft.com/office/powerpoint/2010/main" val="1266477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Some</a:t>
            </a:r>
            <a:r>
              <a:rPr lang="fr-FR" dirty="0" smtClean="0">
                <a:ea typeface="ＭＳ Ｐゴシック" pitchFamily="34" charset="-128"/>
              </a:rPr>
              <a:t> </a:t>
            </a:r>
            <a:r>
              <a:rPr lang="fr-FR" dirty="0" err="1" smtClean="0">
                <a:ea typeface="ＭＳ Ｐゴシック" pitchFamily="34" charset="-128"/>
              </a:rPr>
              <a:t>statistics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User Behaviors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205" y="1489348"/>
            <a:ext cx="7776751" cy="2335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ZoneTexte 9"/>
          <p:cNvSpPr txBox="1"/>
          <p:nvPr/>
        </p:nvSpPr>
        <p:spPr>
          <a:xfrm>
            <a:off x="1331640" y="4153644"/>
            <a:ext cx="7560840" cy="461665"/>
          </a:xfrm>
          <a:prstGeom prst="rect">
            <a:avLst/>
          </a:prstGeom>
          <a:noFill/>
        </p:spPr>
        <p:txBody>
          <a:bodyPr wrap="square" rtlCol="0">
            <a:spAutoFit/>
          </a:bodyPr>
          <a:lstStyle/>
          <a:p>
            <a:pPr algn="r"/>
            <a:r>
              <a:rPr lang="fr-FR" sz="2400" b="1" i="1" dirty="0" smtClean="0">
                <a:solidFill>
                  <a:srgbClr val="5F5F5F"/>
                </a:solidFill>
                <a:latin typeface="+mn-lt"/>
              </a:rPr>
              <a:t>Source</a:t>
            </a:r>
            <a:r>
              <a:rPr lang="fr-FR" sz="2400" b="1" i="1" dirty="0">
                <a:solidFill>
                  <a:srgbClr val="5F5F5F"/>
                </a:solidFill>
                <a:latin typeface="+mn-lt"/>
              </a:rPr>
              <a:t>: http://www.homestead.com/</a:t>
            </a:r>
            <a:endParaRPr lang="en-US" sz="2400" b="1" i="1" dirty="0">
              <a:solidFill>
                <a:srgbClr val="5F5F5F"/>
              </a:solidFill>
              <a:latin typeface="+mn-lt"/>
            </a:endParaRPr>
          </a:p>
        </p:txBody>
      </p:sp>
      <p:pic>
        <p:nvPicPr>
          <p:cNvPr id="11" name="Picture 2" descr="D:\Users\Renaud\Desktop\StageFinEtudesSupinfo\Icons-New\v3\Min\Compari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731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Imagin</a:t>
            </a:r>
            <a:endParaRPr lang="en-US" dirty="0"/>
          </a:p>
        </p:txBody>
      </p:sp>
      <p:sp>
        <p:nvSpPr>
          <p:cNvPr id="4" name="Espace réservé du contenu 3"/>
          <p:cNvSpPr>
            <a:spLocks noGrp="1"/>
          </p:cNvSpPr>
          <p:nvPr>
            <p:ph sz="quarter" idx="13"/>
          </p:nvPr>
        </p:nvSpPr>
        <p:spPr/>
        <p:txBody>
          <a:bodyPr/>
          <a:lstStyle/>
          <a:p>
            <a:r>
              <a:rPr lang="en-US" dirty="0" smtClean="0"/>
              <a:t>Good Practices</a:t>
            </a:r>
            <a:endParaRPr lang="en-US" dirty="0"/>
          </a:p>
        </p:txBody>
      </p:sp>
      <p:sp>
        <p:nvSpPr>
          <p:cNvPr id="6" name="Espace réservé du contenu 1"/>
          <p:cNvSpPr>
            <a:spLocks noGrp="1"/>
          </p:cNvSpPr>
          <p:nvPr>
            <p:ph idx="1"/>
          </p:nvPr>
        </p:nvSpPr>
        <p:spPr>
          <a:xfrm>
            <a:off x="457200" y="1128713"/>
            <a:ext cx="8435975" cy="4230687"/>
          </a:xfrm>
        </p:spPr>
        <p:txBody>
          <a:bodyPr/>
          <a:lstStyle/>
          <a:p>
            <a:r>
              <a:rPr lang="fr-FR" dirty="0" err="1" smtClean="0"/>
              <a:t>Create</a:t>
            </a:r>
            <a:r>
              <a:rPr lang="fr-FR" dirty="0" smtClean="0"/>
              <a:t> </a:t>
            </a:r>
            <a:r>
              <a:rPr lang="fr-FR" dirty="0" err="1" smtClean="0"/>
              <a:t>little</a:t>
            </a:r>
            <a:r>
              <a:rPr lang="fr-FR" dirty="0" smtClean="0"/>
              <a:t> scenarios</a:t>
            </a:r>
          </a:p>
          <a:p>
            <a:pPr lvl="1"/>
            <a:r>
              <a:rPr lang="fr-FR" dirty="0" err="1" smtClean="0"/>
              <a:t>Why</a:t>
            </a:r>
            <a:r>
              <a:rPr lang="fr-FR" dirty="0" smtClean="0"/>
              <a:t>/</a:t>
            </a:r>
            <a:r>
              <a:rPr lang="fr-FR" dirty="0" err="1" smtClean="0"/>
              <a:t>Where</a:t>
            </a:r>
            <a:r>
              <a:rPr lang="fr-FR" dirty="0" smtClean="0"/>
              <a:t>/</a:t>
            </a:r>
            <a:r>
              <a:rPr lang="fr-FR" dirty="0" err="1" smtClean="0"/>
              <a:t>When</a:t>
            </a:r>
            <a:r>
              <a:rPr lang="fr-FR" dirty="0" smtClean="0"/>
              <a:t> </a:t>
            </a:r>
            <a:r>
              <a:rPr lang="fr-FR" dirty="0" err="1" smtClean="0"/>
              <a:t>we</a:t>
            </a:r>
            <a:r>
              <a:rPr lang="fr-FR" dirty="0" smtClean="0"/>
              <a:t> use </a:t>
            </a:r>
            <a:r>
              <a:rPr lang="fr-FR" dirty="0" err="1" smtClean="0"/>
              <a:t>your</a:t>
            </a:r>
            <a:r>
              <a:rPr lang="fr-FR" dirty="0" smtClean="0"/>
              <a:t> </a:t>
            </a:r>
            <a:r>
              <a:rPr lang="fr-FR" dirty="0" err="1" smtClean="0"/>
              <a:t>product</a:t>
            </a:r>
            <a:endParaRPr lang="fr-FR" dirty="0" smtClean="0"/>
          </a:p>
          <a:p>
            <a:pPr lvl="1"/>
            <a:endParaRPr lang="fr-FR" dirty="0"/>
          </a:p>
          <a:p>
            <a:r>
              <a:rPr lang="fr-FR" dirty="0" err="1" smtClean="0"/>
              <a:t>Create</a:t>
            </a:r>
            <a:r>
              <a:rPr lang="fr-FR" dirty="0" smtClean="0"/>
              <a:t> </a:t>
            </a:r>
            <a:r>
              <a:rPr lang="fr-FR" dirty="0" err="1" smtClean="0"/>
              <a:t>little</a:t>
            </a:r>
            <a:r>
              <a:rPr lang="fr-FR" dirty="0" smtClean="0"/>
              <a:t> </a:t>
            </a:r>
            <a:r>
              <a:rPr lang="fr-FR" dirty="0" err="1" smtClean="0"/>
              <a:t>personas</a:t>
            </a:r>
            <a:endParaRPr lang="fr-FR" dirty="0" smtClean="0"/>
          </a:p>
          <a:p>
            <a:pPr lvl="1"/>
            <a:r>
              <a:rPr lang="fr-FR" dirty="0" err="1" smtClean="0"/>
              <a:t>Characters</a:t>
            </a:r>
            <a:r>
              <a:rPr lang="fr-FR" dirty="0" smtClean="0"/>
              <a:t> </a:t>
            </a:r>
            <a:r>
              <a:rPr lang="fr-FR" dirty="0" err="1" smtClean="0"/>
              <a:t>with</a:t>
            </a:r>
            <a:r>
              <a:rPr lang="fr-FR" dirty="0" smtClean="0"/>
              <a:t> feelings</a:t>
            </a:r>
          </a:p>
          <a:p>
            <a:pPr lvl="1"/>
            <a:r>
              <a:rPr lang="fr-FR" dirty="0" smtClean="0"/>
              <a:t>Talk to </a:t>
            </a:r>
            <a:r>
              <a:rPr lang="fr-FR" dirty="0" err="1" smtClean="0"/>
              <a:t>users</a:t>
            </a:r>
            <a:r>
              <a:rPr lang="fr-FR" dirty="0" smtClean="0"/>
              <a:t> to </a:t>
            </a:r>
            <a:r>
              <a:rPr lang="fr-FR" dirty="0" err="1" smtClean="0"/>
              <a:t>get</a:t>
            </a:r>
            <a:r>
              <a:rPr lang="fr-FR" dirty="0" smtClean="0"/>
              <a:t> </a:t>
            </a:r>
            <a:r>
              <a:rPr lang="fr-FR" dirty="0" err="1" smtClean="0"/>
              <a:t>inspired</a:t>
            </a:r>
            <a:endParaRPr lang="fr-FR" dirty="0" smtClean="0"/>
          </a:p>
          <a:p>
            <a:endParaRPr lang="fr-FR" dirty="0"/>
          </a:p>
          <a:p>
            <a:r>
              <a:rPr lang="fr-FR" dirty="0" err="1" smtClean="0"/>
              <a:t>Why</a:t>
            </a:r>
            <a:r>
              <a:rPr lang="fr-FR" dirty="0" smtClean="0"/>
              <a:t> </a:t>
            </a:r>
            <a:r>
              <a:rPr lang="fr-FR" dirty="0" err="1" smtClean="0"/>
              <a:t>your</a:t>
            </a:r>
            <a:r>
              <a:rPr lang="fr-FR" dirty="0" smtClean="0"/>
              <a:t> </a:t>
            </a:r>
            <a:r>
              <a:rPr lang="fr-FR" dirty="0" err="1" smtClean="0"/>
              <a:t>product</a:t>
            </a:r>
            <a:r>
              <a:rPr lang="fr-FR" dirty="0" smtClean="0"/>
              <a:t> </a:t>
            </a:r>
            <a:r>
              <a:rPr lang="fr-FR" dirty="0" err="1" smtClean="0"/>
              <a:t>instead</a:t>
            </a:r>
            <a:r>
              <a:rPr lang="fr-FR" dirty="0" smtClean="0"/>
              <a:t> of the </a:t>
            </a:r>
            <a:r>
              <a:rPr lang="fr-FR" dirty="0" err="1" smtClean="0"/>
              <a:t>concurrent’s</a:t>
            </a:r>
            <a:r>
              <a:rPr lang="fr-FR" dirty="0" smtClean="0"/>
              <a:t> one?</a:t>
            </a:r>
          </a:p>
        </p:txBody>
      </p:sp>
      <p:pic>
        <p:nvPicPr>
          <p:cNvPr id="10"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561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Sketch!</a:t>
            </a:r>
            <a:endParaRPr lang="en-US" dirty="0"/>
          </a:p>
        </p:txBody>
      </p:sp>
      <p:sp>
        <p:nvSpPr>
          <p:cNvPr id="4" name="Espace réservé du contenu 3"/>
          <p:cNvSpPr>
            <a:spLocks noGrp="1"/>
          </p:cNvSpPr>
          <p:nvPr>
            <p:ph sz="quarter" idx="13"/>
          </p:nvPr>
        </p:nvSpPr>
        <p:spPr/>
        <p:txBody>
          <a:bodyPr/>
          <a:lstStyle/>
          <a:p>
            <a:r>
              <a:rPr lang="en-US" dirty="0" smtClean="0"/>
              <a:t>Good Practices</a:t>
            </a:r>
            <a:endParaRPr lang="en-US" dirty="0"/>
          </a:p>
        </p:txBody>
      </p:sp>
      <p:sp>
        <p:nvSpPr>
          <p:cNvPr id="6" name="Espace réservé du contenu 1"/>
          <p:cNvSpPr>
            <a:spLocks noGrp="1"/>
          </p:cNvSpPr>
          <p:nvPr>
            <p:ph idx="1"/>
          </p:nvPr>
        </p:nvSpPr>
        <p:spPr>
          <a:xfrm>
            <a:off x="457200" y="1128713"/>
            <a:ext cx="8435975" cy="4230687"/>
          </a:xfrm>
        </p:spPr>
        <p:txBody>
          <a:bodyPr/>
          <a:lstStyle/>
          <a:p>
            <a:r>
              <a:rPr lang="fr-FR" dirty="0" err="1" smtClean="0"/>
              <a:t>Draw</a:t>
            </a:r>
            <a:r>
              <a:rPr lang="fr-FR" dirty="0" smtClean="0"/>
              <a:t> </a:t>
            </a:r>
            <a:r>
              <a:rPr lang="fr-FR" dirty="0" err="1" smtClean="0"/>
              <a:t>your</a:t>
            </a:r>
            <a:r>
              <a:rPr lang="fr-FR" dirty="0" smtClean="0"/>
              <a:t> designs and interactions</a:t>
            </a:r>
          </a:p>
          <a:p>
            <a:pPr lvl="1"/>
            <a:r>
              <a:rPr lang="fr-FR" dirty="0" err="1" smtClean="0"/>
              <a:t>Usability</a:t>
            </a:r>
            <a:r>
              <a:rPr lang="fr-FR" dirty="0" smtClean="0"/>
              <a:t> &gt; Design</a:t>
            </a:r>
          </a:p>
          <a:p>
            <a:endParaRPr lang="fr-FR" dirty="0" smtClean="0"/>
          </a:p>
          <a:p>
            <a:r>
              <a:rPr lang="fr-FR" dirty="0" smtClean="0"/>
              <a:t>If </a:t>
            </a:r>
            <a:r>
              <a:rPr lang="fr-FR" dirty="0" err="1" smtClean="0"/>
              <a:t>you’re</a:t>
            </a:r>
            <a:r>
              <a:rPr lang="fr-FR" dirty="0" smtClean="0"/>
              <a:t> not a good </a:t>
            </a:r>
            <a:r>
              <a:rPr lang="fr-FR" dirty="0" err="1" smtClean="0"/>
              <a:t>drawer</a:t>
            </a:r>
            <a:r>
              <a:rPr lang="fr-FR" dirty="0" smtClean="0"/>
              <a:t>, </a:t>
            </a:r>
            <a:r>
              <a:rPr lang="fr-FR" dirty="0" err="1" smtClean="0"/>
              <a:t>Balsamiq</a:t>
            </a:r>
            <a:r>
              <a:rPr lang="fr-FR" dirty="0" smtClean="0"/>
              <a:t> </a:t>
            </a:r>
            <a:r>
              <a:rPr lang="fr-FR" dirty="0" err="1" smtClean="0"/>
              <a:t>is</a:t>
            </a:r>
            <a:r>
              <a:rPr lang="fr-FR" dirty="0" smtClean="0"/>
              <a:t> for </a:t>
            </a:r>
            <a:r>
              <a:rPr lang="fr-FR" dirty="0" err="1" smtClean="0"/>
              <a:t>you</a:t>
            </a:r>
            <a:r>
              <a:rPr lang="fr-FR" dirty="0" smtClean="0"/>
              <a:t>!</a:t>
            </a:r>
          </a:p>
          <a:p>
            <a:pPr marL="57150" indent="0" algn="ctr">
              <a:buNone/>
            </a:pPr>
            <a:r>
              <a:rPr lang="en-US" sz="2400" dirty="0">
                <a:hlinkClick r:id="rId3"/>
              </a:rPr>
              <a:t>http://balsamiq.com</a:t>
            </a:r>
            <a:r>
              <a:rPr lang="en-US" sz="2400" dirty="0" smtClean="0">
                <a:hlinkClick r:id="rId3"/>
              </a:rPr>
              <a:t>/</a:t>
            </a:r>
            <a:endParaRPr lang="en-US" sz="2400" dirty="0" smtClean="0"/>
          </a:p>
          <a:p>
            <a:pPr lvl="1"/>
            <a:endParaRPr lang="fr-FR" dirty="0"/>
          </a:p>
          <a:p>
            <a:endParaRPr lang="fr-FR" dirty="0" smtClean="0"/>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http://media.balsamiq.com/files/mockups-app-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8304" y="3577580"/>
            <a:ext cx="1590564" cy="1590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8831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Using </a:t>
            </a:r>
            <a:r>
              <a:rPr lang="en-US" dirty="0" err="1" smtClean="0">
                <a:ea typeface="ＭＳ Ｐゴシック" pitchFamily="34" charset="-128"/>
              </a:rPr>
              <a:t>Balsamiq</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Good practices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sp>
        <p:nvSpPr>
          <p:cNvPr id="2" name="Espace réservé du contenu 1"/>
          <p:cNvSpPr>
            <a:spLocks noGrp="1"/>
          </p:cNvSpPr>
          <p:nvPr>
            <p:ph idx="1"/>
          </p:nvPr>
        </p:nvSpPr>
        <p:spPr/>
        <p:txBody>
          <a:bodyPr/>
          <a:lstStyle/>
          <a:p>
            <a:endParaRPr lang="fr-FR" dirty="0"/>
          </a:p>
          <a:p>
            <a:endParaRPr lang="fr-FR" dirty="0" smtClean="0"/>
          </a:p>
        </p:txBody>
      </p:sp>
      <p:pic>
        <p:nvPicPr>
          <p:cNvPr id="7" name="Picture 2" descr="D:\Users\Renaud\Desktop\StageFinEtudesSupinfo\Icons-New\v3\PPT\Resources_Multime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2519772" y="2395835"/>
            <a:ext cx="4104456" cy="923330"/>
          </a:xfrm>
          <a:prstGeom prst="rect">
            <a:avLst/>
          </a:prstGeom>
          <a:noFill/>
        </p:spPr>
        <p:txBody>
          <a:bodyPr wrap="square" rtlCol="0">
            <a:spAutoFit/>
          </a:bodyPr>
          <a:lstStyle/>
          <a:p>
            <a:pPr algn="ctr"/>
            <a:r>
              <a:rPr lang="fr-FR" sz="5400" dirty="0" err="1" smtClean="0">
                <a:latin typeface="+mn-lt"/>
              </a:rPr>
              <a:t>Demo</a:t>
            </a:r>
            <a:endParaRPr lang="en-US" sz="5400" dirty="0">
              <a:latin typeface="+mn-lt"/>
            </a:endParaRPr>
          </a:p>
        </p:txBody>
      </p:sp>
    </p:spTree>
    <p:extLst>
      <p:ext uri="{BB962C8B-B14F-4D97-AF65-F5344CB8AC3E}">
        <p14:creationId xmlns:p14="http://schemas.microsoft.com/office/powerpoint/2010/main" val="11536562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Small </a:t>
            </a:r>
            <a:r>
              <a:rPr lang="fr-FR" dirty="0" err="1" smtClean="0"/>
              <a:t>tips</a:t>
            </a:r>
            <a:endParaRPr lang="en-US" dirty="0"/>
          </a:p>
        </p:txBody>
      </p:sp>
      <p:sp>
        <p:nvSpPr>
          <p:cNvPr id="4" name="Espace réservé du contenu 3"/>
          <p:cNvSpPr>
            <a:spLocks noGrp="1"/>
          </p:cNvSpPr>
          <p:nvPr>
            <p:ph sz="quarter" idx="13"/>
          </p:nvPr>
        </p:nvSpPr>
        <p:spPr/>
        <p:txBody>
          <a:bodyPr/>
          <a:lstStyle/>
          <a:p>
            <a:r>
              <a:rPr lang="en-US" dirty="0" smtClean="0"/>
              <a:t>Good Practices</a:t>
            </a:r>
            <a:endParaRPr lang="en-US" dirty="0"/>
          </a:p>
        </p:txBody>
      </p:sp>
      <p:sp>
        <p:nvSpPr>
          <p:cNvPr id="6" name="Espace réservé du contenu 1"/>
          <p:cNvSpPr>
            <a:spLocks noGrp="1"/>
          </p:cNvSpPr>
          <p:nvPr>
            <p:ph idx="1"/>
          </p:nvPr>
        </p:nvSpPr>
        <p:spPr>
          <a:xfrm>
            <a:off x="457200" y="1128713"/>
            <a:ext cx="8435975" cy="4230687"/>
          </a:xfrm>
        </p:spPr>
        <p:txBody>
          <a:bodyPr/>
          <a:lstStyle/>
          <a:p>
            <a:r>
              <a:rPr lang="fr-FR" dirty="0" err="1" smtClean="0"/>
              <a:t>Ask</a:t>
            </a:r>
            <a:r>
              <a:rPr lang="fr-FR" dirty="0" smtClean="0"/>
              <a:t> a lot of questions</a:t>
            </a:r>
          </a:p>
          <a:p>
            <a:pPr lvl="1"/>
            <a:r>
              <a:rPr lang="fr-FR" dirty="0" smtClean="0"/>
              <a:t>There are no </a:t>
            </a:r>
            <a:r>
              <a:rPr lang="fr-FR" dirty="0" err="1" smtClean="0"/>
              <a:t>silly</a:t>
            </a:r>
            <a:r>
              <a:rPr lang="fr-FR" dirty="0" smtClean="0"/>
              <a:t> </a:t>
            </a:r>
            <a:r>
              <a:rPr lang="fr-FR" dirty="0" err="1" smtClean="0"/>
              <a:t>ones</a:t>
            </a:r>
            <a:r>
              <a:rPr lang="fr-FR" dirty="0" smtClean="0"/>
              <a:t>!</a:t>
            </a:r>
          </a:p>
          <a:p>
            <a:pPr lvl="1"/>
            <a:endParaRPr lang="fr-FR" dirty="0"/>
          </a:p>
          <a:p>
            <a:r>
              <a:rPr lang="fr-FR" dirty="0" smtClean="0"/>
              <a:t>Wear </a:t>
            </a:r>
            <a:r>
              <a:rPr lang="fr-FR" dirty="0" err="1" smtClean="0"/>
              <a:t>someone</a:t>
            </a:r>
            <a:r>
              <a:rPr lang="fr-FR" dirty="0" smtClean="0"/>
              <a:t> </a:t>
            </a:r>
            <a:r>
              <a:rPr lang="fr-FR" dirty="0" err="1" smtClean="0"/>
              <a:t>else’s</a:t>
            </a:r>
            <a:r>
              <a:rPr lang="fr-FR" dirty="0" smtClean="0"/>
              <a:t> </a:t>
            </a:r>
            <a:r>
              <a:rPr lang="fr-FR" dirty="0" err="1" smtClean="0"/>
              <a:t>shoes</a:t>
            </a:r>
            <a:endParaRPr lang="fr-FR" dirty="0" smtClean="0"/>
          </a:p>
          <a:p>
            <a:pPr lvl="1"/>
            <a:r>
              <a:rPr lang="fr-FR" dirty="0" err="1" smtClean="0"/>
              <a:t>Understand</a:t>
            </a:r>
            <a:r>
              <a:rPr lang="fr-FR" dirty="0" smtClean="0"/>
              <a:t> </a:t>
            </a:r>
            <a:r>
              <a:rPr lang="fr-FR" dirty="0" err="1" smtClean="0"/>
              <a:t>their</a:t>
            </a:r>
            <a:r>
              <a:rPr lang="fr-FR" dirty="0" smtClean="0"/>
              <a:t> </a:t>
            </a:r>
            <a:r>
              <a:rPr lang="fr-FR" dirty="0" err="1" smtClean="0"/>
              <a:t>needs</a:t>
            </a:r>
            <a:endParaRPr lang="fr-FR" dirty="0" smtClean="0"/>
          </a:p>
          <a:p>
            <a:pPr lvl="1"/>
            <a:endParaRPr lang="fr-FR" dirty="0"/>
          </a:p>
          <a:p>
            <a:r>
              <a:rPr lang="fr-FR" dirty="0" err="1" smtClean="0"/>
              <a:t>Get</a:t>
            </a:r>
            <a:r>
              <a:rPr lang="fr-FR" dirty="0" smtClean="0"/>
              <a:t> </a:t>
            </a:r>
            <a:r>
              <a:rPr lang="fr-FR" dirty="0" err="1" smtClean="0"/>
              <a:t>away</a:t>
            </a:r>
            <a:r>
              <a:rPr lang="fr-FR" dirty="0" smtClean="0"/>
              <a:t> </a:t>
            </a:r>
            <a:r>
              <a:rPr lang="fr-FR" dirty="0" err="1" smtClean="0"/>
              <a:t>from</a:t>
            </a:r>
            <a:r>
              <a:rPr lang="fr-FR" dirty="0" smtClean="0"/>
              <a:t> the computer</a:t>
            </a:r>
          </a:p>
          <a:p>
            <a:pPr lvl="1"/>
            <a:r>
              <a:rPr lang="fr-FR" dirty="0" smtClean="0"/>
              <a:t>Talk </a:t>
            </a:r>
            <a:r>
              <a:rPr lang="fr-FR" dirty="0" err="1" smtClean="0"/>
              <a:t>with</a:t>
            </a:r>
            <a:r>
              <a:rPr lang="fr-FR" dirty="0" smtClean="0"/>
              <a:t> </a:t>
            </a:r>
            <a:r>
              <a:rPr lang="fr-FR" dirty="0" err="1" smtClean="0"/>
              <a:t>representative</a:t>
            </a:r>
            <a:r>
              <a:rPr lang="fr-FR" dirty="0" smtClean="0"/>
              <a:t> </a:t>
            </a:r>
            <a:r>
              <a:rPr lang="fr-FR" dirty="0" err="1" smtClean="0"/>
              <a:t>users</a:t>
            </a:r>
            <a:r>
              <a:rPr lang="fr-FR" dirty="0" smtClean="0"/>
              <a:t> of the system</a:t>
            </a:r>
          </a:p>
        </p:txBody>
      </p:sp>
      <p:pic>
        <p:nvPicPr>
          <p:cNvPr id="10"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4499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Small </a:t>
            </a:r>
            <a:r>
              <a:rPr lang="fr-FR" dirty="0" err="1" smtClean="0"/>
              <a:t>tips</a:t>
            </a:r>
            <a:endParaRPr lang="en-US" dirty="0"/>
          </a:p>
        </p:txBody>
      </p:sp>
      <p:sp>
        <p:nvSpPr>
          <p:cNvPr id="4" name="Espace réservé du contenu 3"/>
          <p:cNvSpPr>
            <a:spLocks noGrp="1"/>
          </p:cNvSpPr>
          <p:nvPr>
            <p:ph sz="quarter" idx="13"/>
          </p:nvPr>
        </p:nvSpPr>
        <p:spPr/>
        <p:txBody>
          <a:bodyPr/>
          <a:lstStyle/>
          <a:p>
            <a:r>
              <a:rPr lang="en-US" dirty="0" smtClean="0"/>
              <a:t>Good Practices</a:t>
            </a:r>
            <a:endParaRPr lang="en-US" dirty="0"/>
          </a:p>
        </p:txBody>
      </p:sp>
      <p:sp>
        <p:nvSpPr>
          <p:cNvPr id="6" name="Espace réservé du contenu 1"/>
          <p:cNvSpPr>
            <a:spLocks noGrp="1"/>
          </p:cNvSpPr>
          <p:nvPr>
            <p:ph idx="1"/>
          </p:nvPr>
        </p:nvSpPr>
        <p:spPr>
          <a:xfrm>
            <a:off x="457200" y="1128713"/>
            <a:ext cx="8435975" cy="4230687"/>
          </a:xfrm>
        </p:spPr>
        <p:txBody>
          <a:bodyPr/>
          <a:lstStyle/>
          <a:p>
            <a:r>
              <a:rPr lang="fr-FR" dirty="0" err="1" smtClean="0"/>
              <a:t>Keep</a:t>
            </a:r>
            <a:r>
              <a:rPr lang="fr-FR" dirty="0" smtClean="0"/>
              <a:t> </a:t>
            </a:r>
            <a:r>
              <a:rPr lang="fr-FR" dirty="0" err="1" smtClean="0"/>
              <a:t>it</a:t>
            </a:r>
            <a:r>
              <a:rPr lang="fr-FR" dirty="0" smtClean="0"/>
              <a:t> usable</a:t>
            </a:r>
          </a:p>
          <a:p>
            <a:pPr lvl="1"/>
            <a:r>
              <a:rPr lang="fr-FR" dirty="0" smtClean="0"/>
              <a:t>Beauty </a:t>
            </a:r>
            <a:r>
              <a:rPr lang="fr-FR" dirty="0" err="1" smtClean="0"/>
              <a:t>is</a:t>
            </a:r>
            <a:r>
              <a:rPr lang="fr-FR" dirty="0" smtClean="0"/>
              <a:t> important, but </a:t>
            </a:r>
            <a:r>
              <a:rPr lang="fr-FR" dirty="0" err="1" smtClean="0"/>
              <a:t>usability</a:t>
            </a:r>
            <a:r>
              <a:rPr lang="fr-FR" dirty="0" smtClean="0"/>
              <a:t> a lot more!</a:t>
            </a:r>
          </a:p>
          <a:p>
            <a:pPr lvl="1"/>
            <a:endParaRPr lang="fr-FR" dirty="0"/>
          </a:p>
          <a:p>
            <a:r>
              <a:rPr lang="fr-FR" dirty="0" smtClean="0"/>
              <a:t>Never </a:t>
            </a:r>
            <a:r>
              <a:rPr lang="fr-FR" dirty="0" err="1" smtClean="0"/>
              <a:t>blindly</a:t>
            </a:r>
            <a:r>
              <a:rPr lang="fr-FR" dirty="0" smtClean="0"/>
              <a:t> copy</a:t>
            </a:r>
          </a:p>
          <a:p>
            <a:pPr lvl="1"/>
            <a:r>
              <a:rPr lang="fr-FR" dirty="0" err="1" smtClean="0"/>
              <a:t>What</a:t>
            </a:r>
            <a:r>
              <a:rPr lang="fr-FR" dirty="0" smtClean="0"/>
              <a:t> </a:t>
            </a:r>
            <a:r>
              <a:rPr lang="fr-FR" dirty="0" err="1" smtClean="0"/>
              <a:t>works</a:t>
            </a:r>
            <a:r>
              <a:rPr lang="fr-FR" dirty="0" smtClean="0"/>
              <a:t> </a:t>
            </a:r>
            <a:r>
              <a:rPr lang="fr-FR" dirty="0" err="1" smtClean="0"/>
              <a:t>here</a:t>
            </a:r>
            <a:r>
              <a:rPr lang="fr-FR" dirty="0" smtClean="0"/>
              <a:t> </a:t>
            </a:r>
            <a:r>
              <a:rPr lang="fr-FR" dirty="0" err="1" smtClean="0"/>
              <a:t>might</a:t>
            </a:r>
            <a:r>
              <a:rPr lang="fr-FR" dirty="0" smtClean="0"/>
              <a:t> not </a:t>
            </a:r>
            <a:r>
              <a:rPr lang="fr-FR" dirty="0" err="1" smtClean="0"/>
              <a:t>work</a:t>
            </a:r>
            <a:r>
              <a:rPr lang="fr-FR" dirty="0" smtClean="0"/>
              <a:t> over </a:t>
            </a:r>
            <a:r>
              <a:rPr lang="fr-FR" dirty="0" err="1" smtClean="0"/>
              <a:t>there</a:t>
            </a:r>
            <a:endParaRPr lang="fr-FR" dirty="0" smtClean="0"/>
          </a:p>
          <a:p>
            <a:pPr lvl="1"/>
            <a:endParaRPr lang="fr-FR" dirty="0"/>
          </a:p>
          <a:p>
            <a:r>
              <a:rPr lang="fr-FR" dirty="0" err="1" smtClean="0"/>
              <a:t>You’re</a:t>
            </a:r>
            <a:r>
              <a:rPr lang="fr-FR" dirty="0" smtClean="0"/>
              <a:t> </a:t>
            </a:r>
            <a:r>
              <a:rPr lang="fr-FR" dirty="0" err="1" smtClean="0"/>
              <a:t>never</a:t>
            </a:r>
            <a:r>
              <a:rPr lang="fr-FR" dirty="0" smtClean="0"/>
              <a:t> 100% sure about UX </a:t>
            </a:r>
            <a:r>
              <a:rPr lang="fr-FR" dirty="0" err="1" smtClean="0"/>
              <a:t>results</a:t>
            </a:r>
            <a:r>
              <a:rPr lang="fr-FR" dirty="0" smtClean="0"/>
              <a:t>…</a:t>
            </a:r>
          </a:p>
          <a:p>
            <a:pPr lvl="1"/>
            <a:r>
              <a:rPr lang="fr-FR" dirty="0" smtClean="0"/>
              <a:t>…</a:t>
            </a:r>
            <a:r>
              <a:rPr lang="fr-FR" dirty="0" err="1" smtClean="0"/>
              <a:t>Without</a:t>
            </a:r>
            <a:r>
              <a:rPr lang="fr-FR" dirty="0" smtClean="0"/>
              <a:t> </a:t>
            </a:r>
            <a:r>
              <a:rPr lang="fr-FR" dirty="0" err="1" smtClean="0"/>
              <a:t>testing</a:t>
            </a:r>
            <a:r>
              <a:rPr lang="fr-FR" dirty="0" smtClean="0"/>
              <a:t> </a:t>
            </a:r>
            <a:r>
              <a:rPr lang="fr-FR" dirty="0" err="1" smtClean="0"/>
              <a:t>it</a:t>
            </a:r>
            <a:r>
              <a:rPr lang="fr-FR" dirty="0" smtClean="0"/>
              <a:t>. So </a:t>
            </a:r>
            <a:r>
              <a:rPr lang="fr-FR" dirty="0" err="1" smtClean="0"/>
              <a:t>again</a:t>
            </a:r>
            <a:r>
              <a:rPr lang="fr-FR" dirty="0" smtClean="0"/>
              <a:t>, </a:t>
            </a:r>
            <a:r>
              <a:rPr lang="fr-FR" dirty="0" err="1" smtClean="0"/>
              <a:t>keep</a:t>
            </a:r>
            <a:r>
              <a:rPr lang="fr-FR" dirty="0" smtClean="0"/>
              <a:t> in </a:t>
            </a:r>
            <a:r>
              <a:rPr lang="fr-FR" dirty="0" err="1" smtClean="0"/>
              <a:t>touch</a:t>
            </a:r>
            <a:r>
              <a:rPr lang="fr-FR" dirty="0" smtClean="0"/>
              <a:t> </a:t>
            </a:r>
            <a:r>
              <a:rPr lang="fr-FR" dirty="0" err="1" smtClean="0"/>
              <a:t>with</a:t>
            </a:r>
            <a:r>
              <a:rPr lang="fr-FR" dirty="0" smtClean="0"/>
              <a:t> </a:t>
            </a:r>
            <a:r>
              <a:rPr lang="fr-FR" dirty="0" err="1" smtClean="0"/>
              <a:t>users</a:t>
            </a:r>
            <a:r>
              <a:rPr lang="fr-FR" dirty="0" smtClean="0"/>
              <a:t>!</a:t>
            </a:r>
          </a:p>
        </p:txBody>
      </p:sp>
      <p:pic>
        <p:nvPicPr>
          <p:cNvPr id="10"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8005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Two great resources about UX</a:t>
            </a:r>
            <a:endParaRPr lang="en-US" dirty="0"/>
          </a:p>
        </p:txBody>
      </p:sp>
      <p:sp>
        <p:nvSpPr>
          <p:cNvPr id="4" name="Espace réservé du contenu 3"/>
          <p:cNvSpPr>
            <a:spLocks noGrp="1"/>
          </p:cNvSpPr>
          <p:nvPr>
            <p:ph sz="quarter" idx="13"/>
          </p:nvPr>
        </p:nvSpPr>
        <p:spPr/>
        <p:txBody>
          <a:bodyPr/>
          <a:lstStyle/>
          <a:p>
            <a:r>
              <a:rPr lang="en-US" dirty="0" smtClean="0"/>
              <a:t>Good Practices</a:t>
            </a:r>
            <a:endParaRPr lang="en-US" dirty="0"/>
          </a:p>
        </p:txBody>
      </p:sp>
      <p:sp>
        <p:nvSpPr>
          <p:cNvPr id="6" name="Espace réservé du contenu 1"/>
          <p:cNvSpPr>
            <a:spLocks noGrp="1"/>
          </p:cNvSpPr>
          <p:nvPr>
            <p:ph idx="1"/>
          </p:nvPr>
        </p:nvSpPr>
        <p:spPr>
          <a:xfrm>
            <a:off x="457200" y="1128713"/>
            <a:ext cx="8435975" cy="4230687"/>
          </a:xfrm>
        </p:spPr>
        <p:txBody>
          <a:bodyPr/>
          <a:lstStyle/>
          <a:p>
            <a:r>
              <a:rPr lang="fr-FR" dirty="0" smtClean="0"/>
              <a:t>The UX </a:t>
            </a:r>
            <a:r>
              <a:rPr lang="fr-FR" dirty="0" err="1" smtClean="0"/>
              <a:t>wheel</a:t>
            </a:r>
            <a:r>
              <a:rPr lang="fr-FR" dirty="0" smtClean="0"/>
              <a:t>:</a:t>
            </a:r>
          </a:p>
          <a:p>
            <a:pPr lvl="1"/>
            <a:r>
              <a:rPr lang="en-US" dirty="0">
                <a:hlinkClick r:id="rId3"/>
              </a:rPr>
              <a:t>http://</a:t>
            </a:r>
            <a:r>
              <a:rPr lang="en-US" dirty="0" smtClean="0">
                <a:hlinkClick r:id="rId3"/>
              </a:rPr>
              <a:t>userexperienceproject.blogspot.fr/2007/04/user-experience-wheel.html</a:t>
            </a:r>
            <a:endParaRPr lang="en-US" dirty="0" smtClean="0"/>
          </a:p>
          <a:p>
            <a:pPr lvl="1"/>
            <a:endParaRPr lang="fr-FR" dirty="0"/>
          </a:p>
          <a:p>
            <a:r>
              <a:rPr lang="fr-FR" dirty="0" smtClean="0"/>
              <a:t>The UX </a:t>
            </a:r>
            <a:r>
              <a:rPr lang="fr-FR" dirty="0" err="1" smtClean="0"/>
              <a:t>spectrum</a:t>
            </a:r>
            <a:r>
              <a:rPr lang="fr-FR" dirty="0" smtClean="0"/>
              <a:t>:</a:t>
            </a:r>
          </a:p>
          <a:p>
            <a:pPr lvl="1"/>
            <a:r>
              <a:rPr lang="en-US" dirty="0">
                <a:hlinkClick r:id="rId4"/>
              </a:rPr>
              <a:t>http://themetaq.com/queue/spectrum-of-user-experience</a:t>
            </a:r>
            <a:endParaRPr lang="fr-FR" dirty="0" smtClean="0"/>
          </a:p>
        </p:txBody>
      </p:sp>
      <p:pic>
        <p:nvPicPr>
          <p:cNvPr id="10" name="Picture 2" descr="D:\Users\Renaud\Desktop\StageFinEtudesSupinfo\Icons-New\v3\Min\Overview_SubjectPresent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146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r>
              <a:rPr lang="en-US" sz="2800" dirty="0" smtClean="0"/>
              <a:t>Take </a:t>
            </a:r>
            <a:r>
              <a:rPr lang="en-US" dirty="0" smtClean="0"/>
              <a:t>back the football club </a:t>
            </a:r>
            <a:r>
              <a:rPr lang="en-US" sz="2800" dirty="0" smtClean="0"/>
              <a:t>Case Study</a:t>
            </a:r>
          </a:p>
          <a:p>
            <a:pPr lvl="1"/>
            <a:r>
              <a:rPr lang="fr-FR" dirty="0"/>
              <a:t>Use all </a:t>
            </a:r>
            <a:r>
              <a:rPr lang="fr-FR" dirty="0" err="1"/>
              <a:t>you</a:t>
            </a:r>
            <a:r>
              <a:rPr lang="fr-FR" dirty="0"/>
              <a:t> </a:t>
            </a:r>
            <a:r>
              <a:rPr lang="fr-FR" dirty="0" err="1"/>
              <a:t>saw</a:t>
            </a:r>
            <a:r>
              <a:rPr lang="fr-FR" dirty="0"/>
              <a:t> to update </a:t>
            </a:r>
            <a:r>
              <a:rPr lang="fr-FR" dirty="0" err="1"/>
              <a:t>it</a:t>
            </a:r>
            <a:endParaRPr lang="fr-FR" dirty="0"/>
          </a:p>
          <a:p>
            <a:pPr lvl="1"/>
            <a:endParaRPr lang="en-US" sz="2400" dirty="0" smtClean="0"/>
          </a:p>
          <a:p>
            <a:r>
              <a:rPr lang="fr-FR" dirty="0" err="1" smtClean="0"/>
              <a:t>Think</a:t>
            </a:r>
            <a:r>
              <a:rPr lang="fr-FR" dirty="0" smtClean="0"/>
              <a:t> about User </a:t>
            </a:r>
            <a:r>
              <a:rPr lang="fr-FR" dirty="0" err="1" smtClean="0"/>
              <a:t>Behaviors</a:t>
            </a:r>
            <a:endParaRPr lang="fr-FR" dirty="0" smtClean="0"/>
          </a:p>
          <a:p>
            <a:endParaRPr lang="fr-FR" dirty="0"/>
          </a:p>
          <a:p>
            <a:r>
              <a:rPr lang="fr-FR" dirty="0" smtClean="0"/>
              <a:t>Use </a:t>
            </a:r>
            <a:r>
              <a:rPr lang="fr-FR" dirty="0" err="1" smtClean="0"/>
              <a:t>Balsamiq</a:t>
            </a:r>
            <a:r>
              <a:rPr lang="fr-FR" dirty="0" smtClean="0"/>
              <a:t> to </a:t>
            </a:r>
            <a:r>
              <a:rPr lang="fr-FR" dirty="0" err="1" smtClean="0"/>
              <a:t>create</a:t>
            </a:r>
            <a:r>
              <a:rPr lang="fr-FR" dirty="0" smtClean="0"/>
              <a:t> </a:t>
            </a:r>
            <a:r>
              <a:rPr lang="fr-FR" dirty="0" err="1" smtClean="0"/>
              <a:t>mockups</a:t>
            </a:r>
            <a:endParaRPr lang="fr-FR" dirty="0" smtClean="0"/>
          </a:p>
          <a:p>
            <a:endParaRPr lang="fr-FR" dirty="0" smtClean="0"/>
          </a:p>
          <a:p>
            <a:endParaRPr lang="fr-FR" dirty="0"/>
          </a:p>
        </p:txBody>
      </p:sp>
      <p:sp>
        <p:nvSpPr>
          <p:cNvPr id="4" name="Espace réservé du contenu 3"/>
          <p:cNvSpPr>
            <a:spLocks noGrp="1"/>
          </p:cNvSpPr>
          <p:nvPr>
            <p:ph sz="quarter" idx="13"/>
          </p:nvPr>
        </p:nvSpPr>
        <p:spPr/>
        <p:txBody>
          <a:bodyPr/>
          <a:lstStyle/>
          <a:p>
            <a:r>
              <a:rPr lang="en-US" dirty="0" smtClean="0"/>
              <a:t>Good Practices</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701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r>
              <a:rPr lang="en-US" smtClean="0"/>
              <a:t>Powerpoint title</a:t>
            </a:r>
            <a:endParaRPr lang="en-US"/>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Some</a:t>
            </a:r>
            <a:r>
              <a:rPr lang="fr-FR" dirty="0" smtClean="0">
                <a:ea typeface="ＭＳ Ｐゴシック" pitchFamily="34" charset="-128"/>
              </a:rPr>
              <a:t> </a:t>
            </a:r>
            <a:r>
              <a:rPr lang="fr-FR" dirty="0" err="1" smtClean="0">
                <a:ea typeface="ＭＳ Ｐゴシック" pitchFamily="34" charset="-128"/>
              </a:rPr>
              <a:t>statistics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User Behaviors</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sp>
        <p:nvSpPr>
          <p:cNvPr id="10" name="ZoneTexte 9"/>
          <p:cNvSpPr txBox="1"/>
          <p:nvPr/>
        </p:nvSpPr>
        <p:spPr>
          <a:xfrm>
            <a:off x="1331640" y="4556075"/>
            <a:ext cx="7560840" cy="461665"/>
          </a:xfrm>
          <a:prstGeom prst="rect">
            <a:avLst/>
          </a:prstGeom>
          <a:noFill/>
        </p:spPr>
        <p:txBody>
          <a:bodyPr wrap="square" rtlCol="0">
            <a:spAutoFit/>
          </a:bodyPr>
          <a:lstStyle/>
          <a:p>
            <a:pPr algn="r"/>
            <a:r>
              <a:rPr lang="fr-FR" sz="2400" b="1" i="1" dirty="0" smtClean="0">
                <a:solidFill>
                  <a:srgbClr val="5F5F5F"/>
                </a:solidFill>
                <a:latin typeface="+mn-lt"/>
              </a:rPr>
              <a:t>Source</a:t>
            </a:r>
            <a:r>
              <a:rPr lang="fr-FR" sz="2400" b="1" i="1" dirty="0">
                <a:solidFill>
                  <a:srgbClr val="5F5F5F"/>
                </a:solidFill>
                <a:latin typeface="+mn-lt"/>
              </a:rPr>
              <a:t>: http://www.homestead.com/</a:t>
            </a:r>
            <a:endParaRPr lang="en-US" sz="2400" b="1" i="1" dirty="0">
              <a:solidFill>
                <a:srgbClr val="5F5F5F"/>
              </a:solidFill>
              <a:latin typeface="+mn-lt"/>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29308"/>
            <a:ext cx="7452937" cy="3349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D:\Users\Renaud\Desktop\StageFinEtudesSupinfo\Icons-New\v3\Min\Compari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619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Several jobs</a:t>
            </a:r>
          </a:p>
        </p:txBody>
      </p:sp>
      <p:sp>
        <p:nvSpPr>
          <p:cNvPr id="18435" name="Espace réservé du contenu 3"/>
          <p:cNvSpPr>
            <a:spLocks noGrp="1"/>
          </p:cNvSpPr>
          <p:nvPr>
            <p:ph sz="quarter" idx="13"/>
          </p:nvPr>
        </p:nvSpPr>
        <p:spPr/>
        <p:txBody>
          <a:bodyPr/>
          <a:lstStyle/>
          <a:p>
            <a:r>
              <a:rPr lang="en-US" dirty="0" smtClean="0"/>
              <a:t>Introduction</a:t>
            </a:r>
            <a:endParaRPr lang="en-US" dirty="0"/>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dirty="0" smtClean="0"/>
              <a:t>Information </a:t>
            </a:r>
            <a:r>
              <a:rPr lang="fr-FR" dirty="0" err="1" smtClean="0"/>
              <a:t>architect</a:t>
            </a:r>
            <a:r>
              <a:rPr lang="fr-FR" dirty="0" smtClean="0"/>
              <a:t>:</a:t>
            </a:r>
          </a:p>
          <a:p>
            <a:pPr lvl="1"/>
            <a:r>
              <a:rPr lang="fr-FR" dirty="0" smtClean="0"/>
              <a:t>Focus on </a:t>
            </a:r>
            <a:r>
              <a:rPr lang="fr-FR" dirty="0" err="1" smtClean="0"/>
              <a:t>ease</a:t>
            </a:r>
            <a:r>
              <a:rPr lang="fr-FR" dirty="0" smtClean="0"/>
              <a:t> of use, workflows</a:t>
            </a:r>
          </a:p>
          <a:p>
            <a:pPr lvl="1"/>
            <a:r>
              <a:rPr lang="fr-FR" dirty="0" err="1" smtClean="0"/>
              <a:t>Make</a:t>
            </a:r>
            <a:r>
              <a:rPr lang="fr-FR" dirty="0" smtClean="0"/>
              <a:t> </a:t>
            </a:r>
            <a:r>
              <a:rPr lang="fr-FR" dirty="0" err="1" smtClean="0"/>
              <a:t>it</a:t>
            </a:r>
            <a:r>
              <a:rPr lang="fr-FR" dirty="0" smtClean="0"/>
              <a:t> </a:t>
            </a:r>
            <a:r>
              <a:rPr lang="fr-FR" dirty="0" err="1" smtClean="0"/>
              <a:t>easier</a:t>
            </a:r>
            <a:r>
              <a:rPr lang="fr-FR" dirty="0" smtClean="0"/>
              <a:t> to </a:t>
            </a:r>
            <a:r>
              <a:rPr lang="fr-FR" dirty="0" err="1" smtClean="0"/>
              <a:t>reach</a:t>
            </a:r>
            <a:r>
              <a:rPr lang="fr-FR" dirty="0" smtClean="0"/>
              <a:t> the </a:t>
            </a:r>
            <a:r>
              <a:rPr lang="fr-FR" dirty="0" err="1" smtClean="0"/>
              <a:t>purpose</a:t>
            </a:r>
            <a:r>
              <a:rPr lang="fr-FR" dirty="0" smtClean="0"/>
              <a:t> of the </a:t>
            </a:r>
            <a:r>
              <a:rPr lang="fr-FR" dirty="0" err="1" smtClean="0"/>
              <a:t>product</a:t>
            </a:r>
            <a:endParaRPr lang="fr-FR" dirty="0" smtClean="0"/>
          </a:p>
          <a:p>
            <a:endParaRPr lang="fr-FR" dirty="0"/>
          </a:p>
          <a:p>
            <a:r>
              <a:rPr lang="fr-FR" dirty="0" smtClean="0"/>
              <a:t>Interaction designer:</a:t>
            </a:r>
          </a:p>
          <a:p>
            <a:pPr lvl="1"/>
            <a:r>
              <a:rPr lang="fr-FR" dirty="0" smtClean="0"/>
              <a:t>Focus on how to use </a:t>
            </a:r>
            <a:r>
              <a:rPr lang="fr-FR" dirty="0" err="1" smtClean="0"/>
              <a:t>controls</a:t>
            </a:r>
            <a:r>
              <a:rPr lang="fr-FR" dirty="0" smtClean="0"/>
              <a:t> </a:t>
            </a:r>
            <a:r>
              <a:rPr lang="fr-FR" dirty="0" err="1" smtClean="0"/>
              <a:t>naturally</a:t>
            </a:r>
            <a:endParaRPr lang="fr-FR" dirty="0" smtClean="0"/>
          </a:p>
          <a:p>
            <a:pPr lvl="2"/>
            <a:r>
              <a:rPr lang="fr-FR" dirty="0" smtClean="0"/>
              <a:t>For </a:t>
            </a:r>
            <a:r>
              <a:rPr lang="fr-FR" dirty="0" err="1" smtClean="0"/>
              <a:t>example</a:t>
            </a:r>
            <a:r>
              <a:rPr lang="fr-FR" dirty="0" smtClean="0"/>
              <a:t>, </a:t>
            </a:r>
            <a:r>
              <a:rPr lang="fr-FR" dirty="0" err="1" smtClean="0"/>
              <a:t>invent</a:t>
            </a:r>
            <a:r>
              <a:rPr lang="fr-FR" dirty="0" smtClean="0"/>
              <a:t> </a:t>
            </a:r>
            <a:r>
              <a:rPr lang="fr-FR" dirty="0" err="1" smtClean="0"/>
              <a:t>pinch</a:t>
            </a:r>
            <a:r>
              <a:rPr lang="fr-FR" dirty="0" smtClean="0"/>
              <a:t> to zoom</a:t>
            </a:r>
          </a:p>
        </p:txBody>
      </p:sp>
    </p:spTree>
    <p:extLst>
      <p:ext uri="{BB962C8B-B14F-4D97-AF65-F5344CB8AC3E}">
        <p14:creationId xmlns:p14="http://schemas.microsoft.com/office/powerpoint/2010/main" val="50111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A2586BB8D1A47AC8A6E376E8FC634" ma:contentTypeVersion="3" ma:contentTypeDescription="Crée un document." ma:contentTypeScope="" ma:versionID="15b4596d933c5c329665a3b7f8ddc69e">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documentManagement>
</p:properties>
</file>

<file path=customXml/itemProps1.xml><?xml version="1.0" encoding="utf-8"?>
<ds:datastoreItem xmlns:ds="http://schemas.openxmlformats.org/officeDocument/2006/customXml" ds:itemID="{6529CB4E-3ED2-454A-A068-4430EE85A35E}"/>
</file>

<file path=customXml/itemProps2.xml><?xml version="1.0" encoding="utf-8"?>
<ds:datastoreItem xmlns:ds="http://schemas.openxmlformats.org/officeDocument/2006/customXml" ds:itemID="{C77DABEA-2B6B-44E9-9A30-C81E3C82ABB0}"/>
</file>

<file path=customXml/itemProps3.xml><?xml version="1.0" encoding="utf-8"?>
<ds:datastoreItem xmlns:ds="http://schemas.openxmlformats.org/officeDocument/2006/customXml" ds:itemID="{5767F9B9-9AF9-44D5-8B1E-4607C1159833}"/>
</file>

<file path=docProps/app.xml><?xml version="1.0" encoding="utf-8"?>
<Properties xmlns="http://schemas.openxmlformats.org/officeDocument/2006/extended-properties" xmlns:vt="http://schemas.openxmlformats.org/officeDocument/2006/docPropsVTypes">
  <Template>SUPINFOTheme.thmx</Template>
  <TotalTime>0</TotalTime>
  <Words>3933</Words>
  <Application>Microsoft Office PowerPoint</Application>
  <PresentationFormat>Affichage à l'écran (16:10)</PresentationFormat>
  <Paragraphs>878</Paragraphs>
  <Slides>78</Slides>
  <Notes>63</Notes>
  <HiddenSlides>0</HiddenSlides>
  <MMClips>0</MMClips>
  <ScaleCrop>false</ScaleCrop>
  <HeadingPairs>
    <vt:vector size="4" baseType="variant">
      <vt:variant>
        <vt:lpstr>Thème</vt:lpstr>
      </vt:variant>
      <vt:variant>
        <vt:i4>1</vt:i4>
      </vt:variant>
      <vt:variant>
        <vt:lpstr>Titres des diapositives</vt:lpstr>
      </vt:variant>
      <vt:variant>
        <vt:i4>78</vt:i4>
      </vt:variant>
    </vt:vector>
  </HeadingPairs>
  <TitlesOfParts>
    <vt:vector size="79" baseType="lpstr">
      <vt:lpstr>SUPINFOTheme</vt:lpstr>
      <vt:lpstr>Présentation PowerPoint</vt:lpstr>
      <vt:lpstr>Objectives</vt:lpstr>
      <vt:lpstr>Course plan</vt:lpstr>
      <vt:lpstr>Introduction</vt:lpstr>
      <vt:lpstr>General purpose</vt:lpstr>
      <vt:lpstr>Displaying content</vt:lpstr>
      <vt:lpstr>Some statistics</vt:lpstr>
      <vt:lpstr>Some statistics</vt:lpstr>
      <vt:lpstr>Several jobs</vt:lpstr>
      <vt:lpstr>Several jobs</vt:lpstr>
      <vt:lpstr>Understanding market</vt:lpstr>
      <vt:lpstr>What IS ui?</vt:lpstr>
      <vt:lpstr>UI Definition</vt:lpstr>
      <vt:lpstr>UI Explanation</vt:lpstr>
      <vt:lpstr>UI Explanation</vt:lpstr>
      <vt:lpstr>UI Web Development</vt:lpstr>
      <vt:lpstr>Design Good Practices</vt:lpstr>
      <vt:lpstr>Design Good Practices</vt:lpstr>
      <vt:lpstr>Design Good Practices</vt:lpstr>
      <vt:lpstr>Design Good Practices</vt:lpstr>
      <vt:lpstr>Responsive Design Definition</vt:lpstr>
      <vt:lpstr>How to be responsive</vt:lpstr>
      <vt:lpstr>Responsive examples</vt:lpstr>
      <vt:lpstr>Design Good Practices</vt:lpstr>
      <vt:lpstr>Design Good Practices</vt:lpstr>
      <vt:lpstr>Questions?</vt:lpstr>
      <vt:lpstr>Exercise (1/3)</vt:lpstr>
      <vt:lpstr>Exercise (2/3)</vt:lpstr>
      <vt:lpstr>Exercise (3/3)</vt:lpstr>
      <vt:lpstr>What IS uX?</vt:lpstr>
      <vt:lpstr>UX Definitions</vt:lpstr>
      <vt:lpstr>UX Explanation</vt:lpstr>
      <vt:lpstr>UX Quote</vt:lpstr>
      <vt:lpstr>UX – ©Geek And Poke</vt:lpstr>
      <vt:lpstr>The UX Concerns</vt:lpstr>
      <vt:lpstr>Questions?</vt:lpstr>
      <vt:lpstr>Question for you</vt:lpstr>
      <vt:lpstr>Diving into UX</vt:lpstr>
      <vt:lpstr>Introduction</vt:lpstr>
      <vt:lpstr>All begins with strategy</vt:lpstr>
      <vt:lpstr>All begins with strategy</vt:lpstr>
      <vt:lpstr>Then the scope</vt:lpstr>
      <vt:lpstr>After that, the structure</vt:lpstr>
      <vt:lpstr>After that, the structure</vt:lpstr>
      <vt:lpstr>Before surface, skeleton</vt:lpstr>
      <vt:lpstr>Surface in the end</vt:lpstr>
      <vt:lpstr>Questions?</vt:lpstr>
      <vt:lpstr>Exercise (1/2)</vt:lpstr>
      <vt:lpstr>Exercise (2/2)</vt:lpstr>
      <vt:lpstr>The UX Umbrella</vt:lpstr>
      <vt:lpstr>Visual Design</vt:lpstr>
      <vt:lpstr>Information architecture</vt:lpstr>
      <vt:lpstr>Interaction Design</vt:lpstr>
      <vt:lpstr>Usability</vt:lpstr>
      <vt:lpstr>User Research</vt:lpstr>
      <vt:lpstr>Content Strategy</vt:lpstr>
      <vt:lpstr>Let’s debate!</vt:lpstr>
      <vt:lpstr>Questions?</vt:lpstr>
      <vt:lpstr>Question for you</vt:lpstr>
      <vt:lpstr>User Behaviors</vt:lpstr>
      <vt:lpstr>Introduction</vt:lpstr>
      <vt:lpstr>Interviews</vt:lpstr>
      <vt:lpstr>Interviews – Quote</vt:lpstr>
      <vt:lpstr>Beta test</vt:lpstr>
      <vt:lpstr>Usability test</vt:lpstr>
      <vt:lpstr>Usability test</vt:lpstr>
      <vt:lpstr>Other methods</vt:lpstr>
      <vt:lpstr>Questions?</vt:lpstr>
      <vt:lpstr>Good practices</vt:lpstr>
      <vt:lpstr>Imagin</vt:lpstr>
      <vt:lpstr>Sketch!</vt:lpstr>
      <vt:lpstr>Using Balsamiq</vt:lpstr>
      <vt:lpstr>Small tips</vt:lpstr>
      <vt:lpstr>Small tips</vt:lpstr>
      <vt:lpstr>Two great resources about UX</vt:lpstr>
      <vt:lpstr>Questions?</vt:lpstr>
      <vt:lpstr>Exercise</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2014-01-16T09:40:18Z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0x01010090FA2586BB8D1A47AC8A6E376E8FC634</vt:lpwstr>
  </property>
</Properties>
</file>