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38.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4.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40"/>
  </p:notesMasterIdLst>
  <p:handoutMasterIdLst>
    <p:handoutMasterId r:id="rId41"/>
  </p:handoutMasterIdLst>
  <p:sldIdLst>
    <p:sldId id="444" r:id="rId2"/>
    <p:sldId id="456" r:id="rId3"/>
    <p:sldId id="457" r:id="rId4"/>
    <p:sldId id="453" r:id="rId5"/>
    <p:sldId id="451" r:id="rId6"/>
    <p:sldId id="530" r:id="rId7"/>
    <p:sldId id="565" r:id="rId8"/>
    <p:sldId id="566" r:id="rId9"/>
    <p:sldId id="567" r:id="rId10"/>
    <p:sldId id="573" r:id="rId11"/>
    <p:sldId id="568" r:id="rId12"/>
    <p:sldId id="569" r:id="rId13"/>
    <p:sldId id="570" r:id="rId14"/>
    <p:sldId id="571" r:id="rId15"/>
    <p:sldId id="572" r:id="rId16"/>
    <p:sldId id="574" r:id="rId17"/>
    <p:sldId id="575" r:id="rId18"/>
    <p:sldId id="576" r:id="rId19"/>
    <p:sldId id="577" r:id="rId20"/>
    <p:sldId id="578" r:id="rId21"/>
    <p:sldId id="581" r:id="rId22"/>
    <p:sldId id="582" r:id="rId23"/>
    <p:sldId id="579" r:id="rId24"/>
    <p:sldId id="580" r:id="rId25"/>
    <p:sldId id="583" r:id="rId26"/>
    <p:sldId id="584" r:id="rId27"/>
    <p:sldId id="585" r:id="rId28"/>
    <p:sldId id="586" r:id="rId29"/>
    <p:sldId id="587" r:id="rId30"/>
    <p:sldId id="588" r:id="rId31"/>
    <p:sldId id="589" r:id="rId32"/>
    <p:sldId id="590" r:id="rId33"/>
    <p:sldId id="591" r:id="rId34"/>
    <p:sldId id="592" r:id="rId35"/>
    <p:sldId id="593" r:id="rId36"/>
    <p:sldId id="564" r:id="rId37"/>
    <p:sldId id="594" r:id="rId38"/>
    <p:sldId id="522" r:id="rId39"/>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92" autoAdjust="0"/>
  </p:normalViewPr>
  <p:slideViewPr>
    <p:cSldViewPr>
      <p:cViewPr varScale="1">
        <p:scale>
          <a:sx n="65" d="100"/>
          <a:sy n="65" d="100"/>
        </p:scale>
        <p:origin x="1716" y="6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3/5/2015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3/5/2015</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392011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2046221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460279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20341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350529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3204047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Margin</a:t>
            </a:r>
            <a:r>
              <a:rPr lang="fr-FR" dirty="0" smtClean="0"/>
              <a:t>, </a:t>
            </a:r>
            <a:r>
              <a:rPr lang="fr-FR" dirty="0" err="1" smtClean="0"/>
              <a:t>padding</a:t>
            </a:r>
            <a:r>
              <a:rPr lang="fr-FR" dirty="0" smtClean="0"/>
              <a:t>, </a:t>
            </a:r>
            <a:r>
              <a:rPr lang="fr-FR" dirty="0" err="1" smtClean="0"/>
              <a:t>color</a:t>
            </a:r>
            <a:r>
              <a:rPr lang="fr-FR" dirty="0" smtClean="0"/>
              <a:t>, background, </a:t>
            </a:r>
            <a:r>
              <a:rPr lang="fr-FR" dirty="0" err="1" smtClean="0"/>
              <a:t>text-align</a:t>
            </a:r>
            <a:r>
              <a:rPr lang="fr-FR"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2392850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4023215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3110281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3433029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388079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263480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326192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400008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2578166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4274760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365939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303071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http://en.wikipedia.org/wiki/Hypertext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&lt;a&gt;,</a:t>
            </a:r>
            <a:r>
              <a:rPr lang="fr-FR" baseline="0" dirty="0" smtClean="0"/>
              <a:t> &lt;p&gt;, &lt;div&gt;, &lt;h1&gt;, …</a:t>
            </a:r>
          </a:p>
          <a:p>
            <a:r>
              <a:rPr lang="fr-FR" baseline="0" dirty="0" smtClean="0"/>
              <a:t>Be </a:t>
            </a:r>
            <a:r>
              <a:rPr lang="fr-FR" baseline="0" dirty="0" err="1" smtClean="0"/>
              <a:t>careful</a:t>
            </a:r>
            <a:r>
              <a:rPr lang="fr-FR" baseline="0" dirty="0" smtClean="0"/>
              <a:t>: &lt;</a:t>
            </a:r>
            <a:r>
              <a:rPr lang="fr-FR" baseline="0" dirty="0" err="1" smtClean="0"/>
              <a:t>markee</a:t>
            </a:r>
            <a:r>
              <a:rPr lang="fr-FR" baseline="0" dirty="0" smtClean="0"/>
              <a:t>&gt;, &lt;</a:t>
            </a:r>
            <a:r>
              <a:rPr lang="fr-FR" baseline="0" dirty="0" err="1" smtClean="0"/>
              <a:t>blink</a:t>
            </a:r>
            <a:r>
              <a:rPr lang="fr-FR" baseline="0" dirty="0" smtClean="0"/>
              <a:t>&gt;, &lt;b&gt;, &lt;i&gt;, &lt;u&gt; </a:t>
            </a:r>
            <a:r>
              <a:rPr lang="fr-FR" baseline="0" dirty="0" err="1" smtClean="0"/>
              <a:t>etc</a:t>
            </a:r>
            <a:r>
              <a:rPr lang="fr-FR" baseline="0" dirty="0" smtClean="0"/>
              <a:t> are </a:t>
            </a:r>
            <a:r>
              <a:rPr lang="fr-FR" baseline="0" dirty="0" err="1" smtClean="0"/>
              <a:t>obsolete</a:t>
            </a:r>
            <a:r>
              <a:rPr lang="fr-FR" baseline="0" dirty="0" smtClean="0"/>
              <a:t> tags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43762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2424361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341857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2551166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74845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This</a:t>
            </a:r>
            <a:r>
              <a:rPr lang="fr-FR" baseline="0" dirty="0" smtClean="0"/>
              <a:t> slide </a:t>
            </a:r>
            <a:r>
              <a:rPr lang="fr-FR" baseline="0" dirty="0" err="1" smtClean="0"/>
              <a:t>is</a:t>
            </a:r>
            <a:r>
              <a:rPr lang="fr-FR" baseline="0" dirty="0" smtClean="0"/>
              <a:t> </a:t>
            </a:r>
            <a:r>
              <a:rPr lang="fr-FR" baseline="0" dirty="0" err="1" smtClean="0"/>
              <a:t>just</a:t>
            </a:r>
            <a:r>
              <a:rPr lang="fr-FR" baseline="0" dirty="0" smtClean="0"/>
              <a:t> a </a:t>
            </a:r>
            <a:r>
              <a:rPr lang="fr-FR" baseline="0" dirty="0" err="1" smtClean="0"/>
              <a:t>recap</a:t>
            </a:r>
            <a:r>
              <a:rPr lang="fr-FR" baseline="0" dirty="0" smtClean="0"/>
              <a:t>. </a:t>
            </a:r>
            <a:r>
              <a:rPr lang="fr-FR" baseline="0" dirty="0" err="1" smtClean="0"/>
              <a:t>Don’t</a:t>
            </a:r>
            <a:r>
              <a:rPr lang="fr-FR" baseline="0" dirty="0" smtClean="0"/>
              <a:t> </a:t>
            </a:r>
            <a:r>
              <a:rPr lang="fr-FR" baseline="0" dirty="0" err="1" smtClean="0"/>
              <a:t>spend</a:t>
            </a:r>
            <a:r>
              <a:rPr lang="fr-FR" baseline="0" dirty="0" smtClean="0"/>
              <a:t> </a:t>
            </a:r>
            <a:r>
              <a:rPr lang="fr-FR" baseline="0" dirty="0" err="1" smtClean="0"/>
              <a:t>too</a:t>
            </a:r>
            <a:r>
              <a:rPr lang="fr-FR" baseline="0" dirty="0" smtClean="0"/>
              <a:t> </a:t>
            </a:r>
            <a:r>
              <a:rPr lang="fr-FR" baseline="0" dirty="0" err="1" smtClean="0"/>
              <a:t>much</a:t>
            </a:r>
            <a:r>
              <a:rPr lang="fr-FR" baseline="0" dirty="0" smtClean="0"/>
              <a:t> time on </a:t>
            </a:r>
            <a:r>
              <a:rPr lang="fr-FR" baseline="0" dirty="0" err="1" smtClean="0"/>
              <a:t>it</a:t>
            </a:r>
            <a:r>
              <a:rPr lang="fr-FR" baseline="0" dirty="0" smtClean="0"/>
              <a:t>, </a:t>
            </a:r>
            <a:r>
              <a:rPr lang="fr-FR" baseline="0" dirty="0" err="1" smtClean="0"/>
              <a:t>except</a:t>
            </a:r>
            <a:r>
              <a:rPr lang="fr-FR" baseline="0" dirty="0" smtClean="0"/>
              <a:t> if a </a:t>
            </a:r>
            <a:r>
              <a:rPr lang="fr-FR" baseline="0" dirty="0" err="1" smtClean="0"/>
              <a:t>student</a:t>
            </a:r>
            <a:r>
              <a:rPr lang="fr-FR" baseline="0" dirty="0" smtClean="0"/>
              <a:t> has a question.</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3/5/2015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20250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05/03/2015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05/03/2015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05/03/2015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05/03/2015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‹N°›</a:t>
            </a:fld>
            <a:endParaRPr lang="fr-FR"/>
          </a:p>
        </p:txBody>
      </p:sp>
    </p:spTree>
    <p:extLst>
      <p:ext uri="{BB962C8B-B14F-4D97-AF65-F5344CB8AC3E}">
        <p14:creationId xmlns:p14="http://schemas.microsoft.com/office/powerpoint/2010/main" val="204082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05/03/2015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05/03/2015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05/03/2015</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05/03/2015</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05/03/2015</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05/03/2015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05/03/2015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05/03/2015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 id="2147484495" r:id="rId12"/>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Web </a:t>
            </a:r>
            <a:r>
              <a:rPr lang="fr-FR" sz="3200" dirty="0" err="1" smtClean="0">
                <a:latin typeface="Myriad Pro"/>
                <a:ea typeface="MS PGothic" charset="0"/>
                <a:cs typeface="Myriad Pro"/>
              </a:rPr>
              <a:t>Development</a:t>
            </a:r>
            <a:r>
              <a:rPr lang="fr-FR" sz="3200" dirty="0" smtClean="0">
                <a:latin typeface="Myriad Pro"/>
                <a:ea typeface="MS PGothic" charset="0"/>
                <a:cs typeface="Myriad Pro"/>
              </a:rPr>
              <a:t> </a:t>
            </a:r>
            <a:r>
              <a:rPr lang="fr-FR" sz="3200" dirty="0" err="1" smtClean="0">
                <a:latin typeface="Myriad Pro"/>
                <a:ea typeface="MS PGothic" charset="0"/>
                <a:cs typeface="Myriad Pro"/>
              </a:rPr>
              <a:t>Reminders</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HTML, CSS, JS</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r>
              <a:rPr lang="fr-FR"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Tag structure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Pair tags:</a:t>
            </a:r>
          </a:p>
          <a:p>
            <a:endParaRPr lang="en-US" dirty="0">
              <a:solidFill>
                <a:srgbClr val="000000"/>
              </a:solidFill>
              <a:ea typeface="ＭＳ Ｐゴシック" pitchFamily="34" charset="-128"/>
            </a:endParaRPr>
          </a:p>
          <a:p>
            <a:endParaRPr lang="en-US" dirty="0" smtClean="0">
              <a:solidFill>
                <a:srgbClr val="000000"/>
              </a:solidFill>
              <a:ea typeface="ＭＳ Ｐゴシック" pitchFamily="34" charset="-128"/>
            </a:endParaRP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Empty tag:</a:t>
            </a:r>
            <a:endParaRPr lang="en-US" dirty="0" smtClean="0">
              <a:solidFill>
                <a:srgbClr val="000000"/>
              </a:solidFill>
              <a:ea typeface="ＭＳ Ｐゴシック" pitchFamily="34" charset="-128"/>
            </a:endParaRPr>
          </a:p>
        </p:txBody>
      </p:sp>
      <p:sp>
        <p:nvSpPr>
          <p:cNvPr id="8" name="Rectangle à coins arrondis 4"/>
          <p:cNvSpPr/>
          <p:nvPr/>
        </p:nvSpPr>
        <p:spPr>
          <a:xfrm>
            <a:off x="233331" y="3865612"/>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&lt;tag </a:t>
            </a:r>
            <a:r>
              <a:rPr lang="en-US" b="1" dirty="0" smtClean="0">
                <a:solidFill>
                  <a:srgbClr val="00B050"/>
                </a:solidFill>
                <a:latin typeface="Courier New"/>
                <a:ea typeface="ＭＳ Ｐゴシック" pitchFamily="1" charset="-128"/>
                <a:cs typeface="Courier New"/>
              </a:rPr>
              <a:t>attribute</a:t>
            </a:r>
            <a:r>
              <a:rPr lang="en-US" b="1" dirty="0" smtClean="0">
                <a:solidFill>
                  <a:schemeClr val="tx1"/>
                </a:solidFill>
                <a:latin typeface="Courier New"/>
                <a:ea typeface="ＭＳ Ｐゴシック" pitchFamily="1" charset="-128"/>
                <a:cs typeface="Courier New"/>
              </a:rPr>
              <a:t>=</a:t>
            </a:r>
            <a:r>
              <a:rPr lang="en-US" b="1" dirty="0" smtClean="0">
                <a:solidFill>
                  <a:srgbClr val="FF0000"/>
                </a:solidFill>
                <a:latin typeface="Courier New"/>
                <a:ea typeface="ＭＳ Ｐゴシック" pitchFamily="1" charset="-128"/>
                <a:cs typeface="Courier New"/>
              </a:rPr>
              <a:t>"value"</a:t>
            </a:r>
            <a:r>
              <a:rPr lang="en-US" b="1" dirty="0" smtClean="0">
                <a:solidFill>
                  <a:schemeClr val="tx1"/>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/&gt;</a:t>
            </a:r>
            <a:endParaRPr lang="en-US" b="1" dirty="0" smtClean="0">
              <a:solidFill>
                <a:srgbClr val="0070C0"/>
              </a:solidFill>
              <a:latin typeface="Courier New"/>
              <a:ea typeface="ＭＳ Ｐゴシック" pitchFamily="1" charset="-128"/>
              <a:cs typeface="Courier New"/>
            </a:endParaRPr>
          </a:p>
        </p:txBody>
      </p:sp>
      <p:sp>
        <p:nvSpPr>
          <p:cNvPr id="10" name="Rectangle à coins arrondis 4"/>
          <p:cNvSpPr/>
          <p:nvPr/>
        </p:nvSpPr>
        <p:spPr>
          <a:xfrm>
            <a:off x="233331" y="1849388"/>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&lt;tag </a:t>
            </a:r>
            <a:r>
              <a:rPr lang="en-US" b="1" dirty="0" smtClean="0">
                <a:solidFill>
                  <a:srgbClr val="00B050"/>
                </a:solidFill>
                <a:latin typeface="Courier New"/>
                <a:ea typeface="ＭＳ Ｐゴシック" pitchFamily="1" charset="-128"/>
                <a:cs typeface="Courier New"/>
              </a:rPr>
              <a:t>attribute</a:t>
            </a:r>
            <a:r>
              <a:rPr lang="en-US" b="1" dirty="0" smtClean="0">
                <a:solidFill>
                  <a:schemeClr val="tx1"/>
                </a:solidFill>
                <a:latin typeface="Courier New"/>
                <a:ea typeface="ＭＳ Ｐゴシック" pitchFamily="1" charset="-128"/>
                <a:cs typeface="Courier New"/>
              </a:rPr>
              <a:t>=</a:t>
            </a:r>
            <a:r>
              <a:rPr lang="en-US" b="1" dirty="0" smtClean="0">
                <a:solidFill>
                  <a:srgbClr val="FF0000"/>
                </a:solidFill>
                <a:latin typeface="Courier New"/>
                <a:ea typeface="ＭＳ Ｐゴシック" pitchFamily="1" charset="-128"/>
                <a:cs typeface="Courier New"/>
              </a:rPr>
              <a:t>"value"</a:t>
            </a:r>
            <a:r>
              <a:rPr lang="en-US" b="1" dirty="0" smtClean="0">
                <a:solidFill>
                  <a:srgbClr val="0070C0"/>
                </a:solidFill>
                <a:latin typeface="Courier New"/>
                <a:ea typeface="ＭＳ Ｐゴシック" pitchFamily="1" charset="-128"/>
                <a:cs typeface="Courier New"/>
              </a:rPr>
              <a:t>&gt;</a:t>
            </a:r>
            <a:r>
              <a:rPr lang="en-US" b="1" dirty="0" smtClean="0">
                <a:solidFill>
                  <a:schemeClr val="tx1"/>
                </a:solidFill>
                <a:latin typeface="Courier New"/>
                <a:ea typeface="ＭＳ Ｐゴシック" pitchFamily="1" charset="-128"/>
                <a:cs typeface="Courier New"/>
              </a:rPr>
              <a:t> ... </a:t>
            </a:r>
            <a:r>
              <a:rPr lang="en-US" b="1" dirty="0" smtClean="0">
                <a:solidFill>
                  <a:srgbClr val="0070C0"/>
                </a:solidFill>
                <a:latin typeface="Courier New"/>
                <a:ea typeface="ＭＳ Ｐゴシック" pitchFamily="1" charset="-128"/>
                <a:cs typeface="Courier New"/>
              </a:rPr>
              <a:t>&lt;/tag&gt;</a:t>
            </a:r>
            <a:endParaRPr lang="en-US" b="1" dirty="0" smtClean="0">
              <a:solidFill>
                <a:srgbClr val="0070C0"/>
              </a:solidFill>
              <a:latin typeface="Courier New"/>
              <a:ea typeface="ＭＳ Ｐゴシック" pitchFamily="1" charset="-128"/>
              <a:cs typeface="Courier New"/>
            </a:endParaRPr>
          </a:p>
        </p:txBody>
      </p:sp>
    </p:spTree>
    <p:extLst>
      <p:ext uri="{BB962C8B-B14F-4D97-AF65-F5344CB8AC3E}">
        <p14:creationId xmlns:p14="http://schemas.microsoft.com/office/powerpoint/2010/main" val="2592950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HTML tags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Comments:</a:t>
            </a:r>
          </a:p>
          <a:p>
            <a:pPr lvl="1"/>
            <a:r>
              <a:rPr lang="en-US" dirty="0" smtClean="0">
                <a:solidFill>
                  <a:srgbClr val="000000"/>
                </a:solidFill>
                <a:ea typeface="ＭＳ Ｐゴシック" pitchFamily="34" charset="-128"/>
              </a:rPr>
              <a:t>&lt;!-- My comment --&gt;</a:t>
            </a:r>
          </a:p>
          <a:p>
            <a:pPr lvl="1"/>
            <a:r>
              <a:rPr lang="en-US" dirty="0" smtClean="0">
                <a:solidFill>
                  <a:srgbClr val="000000"/>
                </a:solidFill>
                <a:ea typeface="ＭＳ Ｐゴシック" pitchFamily="34" charset="-128"/>
              </a:rPr>
              <a:t>Single-line or </a:t>
            </a:r>
            <a:r>
              <a:rPr lang="en-US" dirty="0" smtClean="0">
                <a:solidFill>
                  <a:srgbClr val="000000"/>
                </a:solidFill>
                <a:ea typeface="ＭＳ Ｐゴシック" pitchFamily="34" charset="-128"/>
              </a:rPr>
              <a:t>Multiline</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Texts:</a:t>
            </a:r>
          </a:p>
          <a:p>
            <a:pPr lvl="1"/>
            <a:r>
              <a:rPr lang="en-US" dirty="0" smtClean="0">
                <a:solidFill>
                  <a:srgbClr val="000000"/>
                </a:solidFill>
                <a:ea typeface="ＭＳ Ｐゴシック" pitchFamily="34" charset="-128"/>
              </a:rPr>
              <a:t>&lt;p&gt;&lt;/p&gt; : Defines a paragraph</a:t>
            </a:r>
            <a:endParaRPr lang="en-US" dirty="0" smtClean="0">
              <a:solidFill>
                <a:srgbClr val="000000"/>
              </a:solidFill>
              <a:ea typeface="ＭＳ Ｐゴシック" pitchFamily="34" charset="-128"/>
            </a:endParaRPr>
          </a:p>
          <a:p>
            <a:pPr lvl="1"/>
            <a:r>
              <a:rPr lang="en-US" dirty="0" smtClean="0">
                <a:solidFill>
                  <a:srgbClr val="000000"/>
                </a:solidFill>
                <a:ea typeface="ＭＳ Ｐゴシック" pitchFamily="34" charset="-128"/>
              </a:rPr>
              <a:t>&lt;span&gt;&lt;/span&gt; : Small area of text</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h</a:t>
            </a:r>
            <a:r>
              <a:rPr lang="en-US" i="1" dirty="0" err="1" smtClean="0">
                <a:solidFill>
                  <a:srgbClr val="000000"/>
                </a:solidFill>
                <a:ea typeface="ＭＳ Ｐゴシック" pitchFamily="34" charset="-128"/>
              </a:rPr>
              <a:t>n</a:t>
            </a:r>
            <a:r>
              <a:rPr lang="en-US" dirty="0" smtClean="0">
                <a:solidFill>
                  <a:srgbClr val="000000"/>
                </a:solidFill>
                <a:ea typeface="ＭＳ Ｐゴシック" pitchFamily="34" charset="-128"/>
              </a:rPr>
              <a:t>&gt;&lt;/</a:t>
            </a:r>
            <a:r>
              <a:rPr lang="en-US" dirty="0" err="1" smtClean="0">
                <a:solidFill>
                  <a:srgbClr val="000000"/>
                </a:solidFill>
                <a:ea typeface="ＭＳ Ｐゴシック" pitchFamily="34" charset="-128"/>
              </a:rPr>
              <a:t>h</a:t>
            </a:r>
            <a:r>
              <a:rPr lang="en-US" i="1" dirty="0" err="1" smtClean="0">
                <a:solidFill>
                  <a:srgbClr val="000000"/>
                </a:solidFill>
                <a:ea typeface="ＭＳ Ｐゴシック" pitchFamily="34" charset="-128"/>
              </a:rPr>
              <a:t>n</a:t>
            </a:r>
            <a:r>
              <a:rPr lang="en-US" dirty="0" smtClean="0">
                <a:solidFill>
                  <a:srgbClr val="000000"/>
                </a:solidFill>
                <a:ea typeface="ＭＳ Ｐゴシック" pitchFamily="34" charset="-128"/>
              </a:rPr>
              <a:t>&gt; : Headers (</a:t>
            </a:r>
            <a:r>
              <a:rPr lang="en-US" i="1" dirty="0" smtClean="0">
                <a:solidFill>
                  <a:srgbClr val="000000"/>
                </a:solidFill>
                <a:ea typeface="ＭＳ Ｐゴシック" pitchFamily="34" charset="-128"/>
              </a:rPr>
              <a:t>n</a:t>
            </a:r>
            <a:r>
              <a:rPr lang="en-US" dirty="0" smtClean="0">
                <a:solidFill>
                  <a:srgbClr val="000000"/>
                </a:solidFill>
                <a:ea typeface="ＭＳ Ｐゴシック" pitchFamily="34" charset="-128"/>
              </a:rPr>
              <a:t> from 1 to 6)</a:t>
            </a:r>
          </a:p>
          <a:p>
            <a:pPr lvl="1"/>
            <a:endParaRPr lang="en-US" dirty="0">
              <a:solidFill>
                <a:srgbClr val="000000"/>
              </a:solidFill>
              <a:ea typeface="ＭＳ Ｐゴシック" pitchFamily="34" charset="-128"/>
            </a:endParaRPr>
          </a:p>
          <a:p>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7999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HTML tags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Lists:</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ul</a:t>
            </a:r>
            <a:r>
              <a:rPr lang="en-US" dirty="0" smtClean="0">
                <a:solidFill>
                  <a:srgbClr val="000000"/>
                </a:solidFill>
                <a:ea typeface="ＭＳ Ｐゴシック" pitchFamily="34" charset="-128"/>
              </a:rPr>
              <a:t>&gt;&lt;/</a:t>
            </a:r>
            <a:r>
              <a:rPr lang="en-US" dirty="0" err="1" smtClean="0">
                <a:solidFill>
                  <a:srgbClr val="000000"/>
                </a:solidFill>
                <a:ea typeface="ＭＳ Ｐゴシック" pitchFamily="34" charset="-128"/>
              </a:rPr>
              <a:t>ul</a:t>
            </a:r>
            <a:r>
              <a:rPr lang="en-US" dirty="0" smtClean="0">
                <a:solidFill>
                  <a:srgbClr val="000000"/>
                </a:solidFill>
                <a:ea typeface="ＭＳ Ｐゴシック" pitchFamily="34" charset="-128"/>
              </a:rPr>
              <a:t>&gt; : Unordered list</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ol</a:t>
            </a:r>
            <a:r>
              <a:rPr lang="en-US" dirty="0" smtClean="0">
                <a:solidFill>
                  <a:srgbClr val="000000"/>
                </a:solidFill>
                <a:ea typeface="ＭＳ Ｐゴシック" pitchFamily="34" charset="-128"/>
              </a:rPr>
              <a:t>&gt;&lt;/</a:t>
            </a:r>
            <a:r>
              <a:rPr lang="en-US" dirty="0" err="1" smtClean="0">
                <a:solidFill>
                  <a:srgbClr val="000000"/>
                </a:solidFill>
                <a:ea typeface="ＭＳ Ｐゴシック" pitchFamily="34" charset="-128"/>
              </a:rPr>
              <a:t>ol</a:t>
            </a:r>
            <a:r>
              <a:rPr lang="en-US" dirty="0" smtClean="0">
                <a:solidFill>
                  <a:srgbClr val="000000"/>
                </a:solidFill>
                <a:ea typeface="ＭＳ Ｐゴシック" pitchFamily="34" charset="-128"/>
              </a:rPr>
              <a:t>&gt; : Ordered list</a:t>
            </a:r>
          </a:p>
          <a:p>
            <a:pPr lvl="1"/>
            <a:r>
              <a:rPr lang="en-US" dirty="0" smtClean="0">
                <a:solidFill>
                  <a:srgbClr val="000000"/>
                </a:solidFill>
                <a:ea typeface="ＭＳ Ｐゴシック" pitchFamily="34" charset="-128"/>
              </a:rPr>
              <a:t>&lt;dl&gt;&lt;/dl&gt; : Data list</a:t>
            </a:r>
          </a:p>
          <a:p>
            <a:pPr lvl="1"/>
            <a:r>
              <a:rPr lang="en-US" dirty="0" smtClean="0">
                <a:solidFill>
                  <a:srgbClr val="000000"/>
                </a:solidFill>
                <a:ea typeface="ＭＳ Ｐゴシック" pitchFamily="34" charset="-128"/>
              </a:rPr>
              <a:t>&lt;li&gt;&lt;/li&gt; : List item (used inside </a:t>
            </a:r>
            <a:r>
              <a:rPr lang="en-US" b="1" dirty="0" err="1" smtClean="0">
                <a:solidFill>
                  <a:srgbClr val="000000"/>
                </a:solidFill>
                <a:ea typeface="ＭＳ Ｐゴシック" pitchFamily="34" charset="-128"/>
              </a:rPr>
              <a:t>ul</a:t>
            </a:r>
            <a:r>
              <a:rPr lang="en-US" dirty="0" smtClean="0">
                <a:solidFill>
                  <a:srgbClr val="000000"/>
                </a:solidFill>
                <a:ea typeface="ＭＳ Ｐゴシック" pitchFamily="34" charset="-128"/>
              </a:rPr>
              <a:t>, </a:t>
            </a:r>
            <a:r>
              <a:rPr lang="en-US" b="1" dirty="0" err="1" smtClean="0">
                <a:solidFill>
                  <a:srgbClr val="000000"/>
                </a:solidFill>
                <a:ea typeface="ＭＳ Ｐゴシック" pitchFamily="34" charset="-128"/>
              </a:rPr>
              <a:t>ol</a:t>
            </a:r>
            <a:r>
              <a:rPr lang="en-US" dirty="0" smtClean="0">
                <a:solidFill>
                  <a:srgbClr val="000000"/>
                </a:solidFill>
                <a:ea typeface="ＭＳ Ｐゴシック" pitchFamily="34" charset="-128"/>
              </a:rPr>
              <a:t> or </a:t>
            </a:r>
            <a:r>
              <a:rPr lang="en-US" b="1" dirty="0" smtClean="0">
                <a:solidFill>
                  <a:srgbClr val="000000"/>
                </a:solidFill>
                <a:ea typeface="ＭＳ Ｐゴシック" pitchFamily="34" charset="-128"/>
              </a:rPr>
              <a:t>dl</a:t>
            </a:r>
            <a:r>
              <a:rPr lang="en-US" dirty="0" smtClean="0">
                <a:solidFill>
                  <a:srgbClr val="000000"/>
                </a:solidFill>
                <a:ea typeface="ＭＳ Ｐゴシック" pitchFamily="34" charset="-128"/>
              </a:rPr>
              <a:t>)</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Links:</a:t>
            </a:r>
          </a:p>
          <a:p>
            <a:pPr lvl="1"/>
            <a:r>
              <a:rPr lang="en-US" dirty="0" smtClean="0">
                <a:solidFill>
                  <a:srgbClr val="000000"/>
                </a:solidFill>
                <a:ea typeface="ＭＳ Ｐゴシック" pitchFamily="34" charset="-128"/>
              </a:rPr>
              <a:t>&lt;a&gt;&lt;/a&gt; : Don’t forget the </a:t>
            </a:r>
            <a:r>
              <a:rPr lang="en-US" dirty="0" err="1" smtClean="0">
                <a:solidFill>
                  <a:srgbClr val="000000"/>
                </a:solidFill>
                <a:ea typeface="ＭＳ Ｐゴシック" pitchFamily="34" charset="-128"/>
              </a:rPr>
              <a:t>href</a:t>
            </a:r>
            <a:r>
              <a:rPr lang="en-US" dirty="0" smtClean="0">
                <a:solidFill>
                  <a:srgbClr val="000000"/>
                </a:solidFill>
                <a:ea typeface="ＭＳ Ｐゴシック" pitchFamily="34" charset="-128"/>
              </a:rPr>
              <a:t> attribute</a:t>
            </a:r>
          </a:p>
          <a:p>
            <a:pPr lvl="1"/>
            <a:endParaRPr lang="en-US" dirty="0">
              <a:solidFill>
                <a:srgbClr val="000000"/>
              </a:solidFill>
              <a:ea typeface="ＭＳ Ｐゴシック" pitchFamily="34" charset="-128"/>
            </a:endParaRPr>
          </a:p>
          <a:p>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25722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HTML tags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Tables:</a:t>
            </a:r>
          </a:p>
          <a:p>
            <a:pPr lvl="1"/>
            <a:r>
              <a:rPr lang="en-US" dirty="0" smtClean="0">
                <a:solidFill>
                  <a:srgbClr val="000000"/>
                </a:solidFill>
                <a:ea typeface="ＭＳ Ｐゴシック" pitchFamily="34" charset="-128"/>
              </a:rPr>
              <a:t>&lt;table&gt;&lt;/table&gt; : Defines a table</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tr</a:t>
            </a:r>
            <a:r>
              <a:rPr lang="en-US" dirty="0" smtClean="0">
                <a:solidFill>
                  <a:srgbClr val="000000"/>
                </a:solidFill>
                <a:ea typeface="ＭＳ Ｐゴシック" pitchFamily="34" charset="-128"/>
              </a:rPr>
              <a:t>&gt;&lt;/</a:t>
            </a:r>
            <a:r>
              <a:rPr lang="en-US" dirty="0" err="1" smtClean="0">
                <a:solidFill>
                  <a:srgbClr val="000000"/>
                </a:solidFill>
                <a:ea typeface="ＭＳ Ｐゴシック" pitchFamily="34" charset="-128"/>
              </a:rPr>
              <a:t>tr</a:t>
            </a:r>
            <a:r>
              <a:rPr lang="en-US" dirty="0" smtClean="0">
                <a:solidFill>
                  <a:srgbClr val="000000"/>
                </a:solidFill>
                <a:ea typeface="ＭＳ Ｐゴシック" pitchFamily="34" charset="-128"/>
              </a:rPr>
              <a:t>&gt; : Table row</a:t>
            </a:r>
            <a:endParaRPr lang="en-US" dirty="0">
              <a:solidFill>
                <a:srgbClr val="000000"/>
              </a:solidFill>
              <a:ea typeface="ＭＳ Ｐゴシック" pitchFamily="34" charset="-128"/>
            </a:endParaRPr>
          </a:p>
          <a:p>
            <a:pPr lvl="1"/>
            <a:r>
              <a:rPr lang="en-US" dirty="0">
                <a:solidFill>
                  <a:srgbClr val="000000"/>
                </a:solidFill>
                <a:ea typeface="ＭＳ Ｐゴシック" pitchFamily="34" charset="-128"/>
              </a:rPr>
              <a:t>&lt;</a:t>
            </a:r>
            <a:r>
              <a:rPr lang="en-US" dirty="0" err="1">
                <a:solidFill>
                  <a:srgbClr val="000000"/>
                </a:solidFill>
                <a:ea typeface="ＭＳ Ｐゴシック" pitchFamily="34" charset="-128"/>
              </a:rPr>
              <a:t>th</a:t>
            </a:r>
            <a:r>
              <a:rPr lang="en-US" dirty="0">
                <a:solidFill>
                  <a:srgbClr val="000000"/>
                </a:solidFill>
                <a:ea typeface="ＭＳ Ｐゴシック" pitchFamily="34" charset="-128"/>
              </a:rPr>
              <a:t>&gt;&lt;/</a:t>
            </a:r>
            <a:r>
              <a:rPr lang="en-US" dirty="0" err="1">
                <a:solidFill>
                  <a:srgbClr val="000000"/>
                </a:solidFill>
                <a:ea typeface="ＭＳ Ｐゴシック" pitchFamily="34" charset="-128"/>
              </a:rPr>
              <a:t>th</a:t>
            </a:r>
            <a:r>
              <a:rPr lang="en-US" dirty="0">
                <a:solidFill>
                  <a:srgbClr val="000000"/>
                </a:solidFill>
                <a:ea typeface="ＭＳ Ｐゴシック" pitchFamily="34" charset="-128"/>
              </a:rPr>
              <a:t>&gt; : Table </a:t>
            </a:r>
            <a:r>
              <a:rPr lang="en-US" dirty="0" smtClean="0">
                <a:solidFill>
                  <a:srgbClr val="000000"/>
                </a:solidFill>
                <a:ea typeface="ＭＳ Ｐゴシック" pitchFamily="34" charset="-128"/>
              </a:rPr>
              <a:t>header (a header cell)</a:t>
            </a:r>
          </a:p>
          <a:p>
            <a:pPr lvl="1"/>
            <a:r>
              <a:rPr lang="en-US" dirty="0" smtClean="0">
                <a:solidFill>
                  <a:srgbClr val="000000"/>
                </a:solidFill>
                <a:ea typeface="ＭＳ Ｐゴシック" pitchFamily="34" charset="-128"/>
              </a:rPr>
              <a:t>&lt;td&gt;&lt;/td&gt; : Table data (a cell)</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Images:</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img</a:t>
            </a:r>
            <a:r>
              <a:rPr lang="en-US" dirty="0" smtClean="0">
                <a:solidFill>
                  <a:srgbClr val="000000"/>
                </a:solidFill>
                <a:ea typeface="ＭＳ Ｐゴシック" pitchFamily="34" charset="-128"/>
              </a:rPr>
              <a:t>/&gt; : Don’t forget </a:t>
            </a:r>
            <a:r>
              <a:rPr lang="en-US" dirty="0" err="1" smtClean="0">
                <a:solidFill>
                  <a:srgbClr val="000000"/>
                </a:solidFill>
                <a:ea typeface="ＭＳ Ｐゴシック" pitchFamily="34" charset="-128"/>
              </a:rPr>
              <a:t>src</a:t>
            </a:r>
            <a:r>
              <a:rPr lang="en-US" dirty="0" smtClean="0">
                <a:solidFill>
                  <a:srgbClr val="000000"/>
                </a:solidFill>
                <a:ea typeface="ＭＳ Ｐゴシック" pitchFamily="34" charset="-128"/>
              </a:rPr>
              <a:t> and alt attributes</a:t>
            </a:r>
          </a:p>
          <a:p>
            <a:pPr lvl="1"/>
            <a:endParaRPr lang="en-US" dirty="0">
              <a:solidFill>
                <a:srgbClr val="000000"/>
              </a:solidFill>
              <a:ea typeface="ＭＳ Ｐゴシック" pitchFamily="34" charset="-128"/>
            </a:endParaRPr>
          </a:p>
          <a:p>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9102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HTML tags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Tables:</a:t>
            </a:r>
          </a:p>
          <a:p>
            <a:pPr lvl="1"/>
            <a:r>
              <a:rPr lang="en-US" dirty="0" smtClean="0">
                <a:solidFill>
                  <a:srgbClr val="000000"/>
                </a:solidFill>
                <a:ea typeface="ＭＳ Ｐゴシック" pitchFamily="34" charset="-128"/>
              </a:rPr>
              <a:t>&lt;table&gt;&lt;/table&gt; : Defines a table</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tr</a:t>
            </a:r>
            <a:r>
              <a:rPr lang="en-US" dirty="0" smtClean="0">
                <a:solidFill>
                  <a:srgbClr val="000000"/>
                </a:solidFill>
                <a:ea typeface="ＭＳ Ｐゴシック" pitchFamily="34" charset="-128"/>
              </a:rPr>
              <a:t>&gt;&lt;/</a:t>
            </a:r>
            <a:r>
              <a:rPr lang="en-US" dirty="0" err="1" smtClean="0">
                <a:solidFill>
                  <a:srgbClr val="000000"/>
                </a:solidFill>
                <a:ea typeface="ＭＳ Ｐゴシック" pitchFamily="34" charset="-128"/>
              </a:rPr>
              <a:t>tr</a:t>
            </a:r>
            <a:r>
              <a:rPr lang="en-US" dirty="0" smtClean="0">
                <a:solidFill>
                  <a:srgbClr val="000000"/>
                </a:solidFill>
                <a:ea typeface="ＭＳ Ｐゴシック" pitchFamily="34" charset="-128"/>
              </a:rPr>
              <a:t>&gt; : Table row</a:t>
            </a:r>
            <a:endParaRPr lang="en-US" dirty="0">
              <a:solidFill>
                <a:srgbClr val="000000"/>
              </a:solidFill>
              <a:ea typeface="ＭＳ Ｐゴシック" pitchFamily="34" charset="-128"/>
            </a:endParaRPr>
          </a:p>
          <a:p>
            <a:pPr lvl="1"/>
            <a:r>
              <a:rPr lang="en-US" dirty="0">
                <a:solidFill>
                  <a:srgbClr val="000000"/>
                </a:solidFill>
                <a:ea typeface="ＭＳ Ｐゴシック" pitchFamily="34" charset="-128"/>
              </a:rPr>
              <a:t>&lt;</a:t>
            </a:r>
            <a:r>
              <a:rPr lang="en-US" dirty="0" err="1">
                <a:solidFill>
                  <a:srgbClr val="000000"/>
                </a:solidFill>
                <a:ea typeface="ＭＳ Ｐゴシック" pitchFamily="34" charset="-128"/>
              </a:rPr>
              <a:t>th</a:t>
            </a:r>
            <a:r>
              <a:rPr lang="en-US" dirty="0">
                <a:solidFill>
                  <a:srgbClr val="000000"/>
                </a:solidFill>
                <a:ea typeface="ＭＳ Ｐゴシック" pitchFamily="34" charset="-128"/>
              </a:rPr>
              <a:t>&gt;&lt;/</a:t>
            </a:r>
            <a:r>
              <a:rPr lang="en-US" dirty="0" err="1">
                <a:solidFill>
                  <a:srgbClr val="000000"/>
                </a:solidFill>
                <a:ea typeface="ＭＳ Ｐゴシック" pitchFamily="34" charset="-128"/>
              </a:rPr>
              <a:t>th</a:t>
            </a:r>
            <a:r>
              <a:rPr lang="en-US" dirty="0">
                <a:solidFill>
                  <a:srgbClr val="000000"/>
                </a:solidFill>
                <a:ea typeface="ＭＳ Ｐゴシック" pitchFamily="34" charset="-128"/>
              </a:rPr>
              <a:t>&gt; : Table </a:t>
            </a:r>
            <a:r>
              <a:rPr lang="en-US" dirty="0" smtClean="0">
                <a:solidFill>
                  <a:srgbClr val="000000"/>
                </a:solidFill>
                <a:ea typeface="ＭＳ Ｐゴシック" pitchFamily="34" charset="-128"/>
              </a:rPr>
              <a:t>header (a header cell)</a:t>
            </a:r>
          </a:p>
          <a:p>
            <a:pPr lvl="1"/>
            <a:r>
              <a:rPr lang="en-US" dirty="0" smtClean="0">
                <a:solidFill>
                  <a:srgbClr val="000000"/>
                </a:solidFill>
                <a:ea typeface="ＭＳ Ｐゴシック" pitchFamily="34" charset="-128"/>
              </a:rPr>
              <a:t>&lt;td&gt;&lt;/td&gt; : Table data (a cell)</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Images:</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img</a:t>
            </a:r>
            <a:r>
              <a:rPr lang="en-US" dirty="0" smtClean="0">
                <a:solidFill>
                  <a:srgbClr val="000000"/>
                </a:solidFill>
                <a:ea typeface="ＭＳ Ｐゴシック" pitchFamily="34" charset="-128"/>
              </a:rPr>
              <a:t>/&gt; : Don’t forget </a:t>
            </a:r>
            <a:r>
              <a:rPr lang="en-US" dirty="0" err="1" smtClean="0">
                <a:solidFill>
                  <a:srgbClr val="000000"/>
                </a:solidFill>
                <a:ea typeface="ＭＳ Ｐゴシック" pitchFamily="34" charset="-128"/>
              </a:rPr>
              <a:t>src</a:t>
            </a:r>
            <a:r>
              <a:rPr lang="en-US" dirty="0" smtClean="0">
                <a:solidFill>
                  <a:srgbClr val="000000"/>
                </a:solidFill>
                <a:ea typeface="ＭＳ Ｐゴシック" pitchFamily="34" charset="-128"/>
              </a:rPr>
              <a:t> and alt attributes</a:t>
            </a:r>
          </a:p>
          <a:p>
            <a:pPr lvl="1"/>
            <a:endParaRPr lang="en-US" dirty="0">
              <a:solidFill>
                <a:srgbClr val="000000"/>
              </a:solidFill>
              <a:ea typeface="ＭＳ Ｐゴシック" pitchFamily="34" charset="-128"/>
            </a:endParaRPr>
          </a:p>
          <a:p>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28631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HTML tags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Page structure:</a:t>
            </a:r>
          </a:p>
          <a:p>
            <a:pPr lvl="1"/>
            <a:r>
              <a:rPr lang="en-US" dirty="0" smtClean="0">
                <a:solidFill>
                  <a:srgbClr val="000000"/>
                </a:solidFill>
                <a:ea typeface="ＭＳ Ｐゴシック" pitchFamily="34" charset="-128"/>
              </a:rPr>
              <a:t>&lt;div&gt;&lt;/div&gt; : Defines an area</a:t>
            </a:r>
          </a:p>
          <a:p>
            <a:pPr lvl="1"/>
            <a:r>
              <a:rPr lang="en-US" dirty="0" smtClean="0">
                <a:solidFill>
                  <a:srgbClr val="000000"/>
                </a:solidFill>
                <a:ea typeface="ＭＳ Ｐゴシック" pitchFamily="34" charset="-128"/>
              </a:rPr>
              <a:t>&lt;</a:t>
            </a:r>
            <a:r>
              <a:rPr lang="en-US" dirty="0" err="1" smtClean="0">
                <a:solidFill>
                  <a:srgbClr val="000000"/>
                </a:solidFill>
                <a:ea typeface="ＭＳ Ｐゴシック" pitchFamily="34" charset="-128"/>
              </a:rPr>
              <a:t>nav</a:t>
            </a:r>
            <a:r>
              <a:rPr lang="en-US" dirty="0" smtClean="0">
                <a:solidFill>
                  <a:srgbClr val="000000"/>
                </a:solidFill>
                <a:ea typeface="ＭＳ Ｐゴシック" pitchFamily="34" charset="-128"/>
              </a:rPr>
              <a:t>&gt;&lt;/</a:t>
            </a:r>
            <a:r>
              <a:rPr lang="en-US" dirty="0" err="1" smtClean="0">
                <a:solidFill>
                  <a:srgbClr val="000000"/>
                </a:solidFill>
                <a:ea typeface="ＭＳ Ｐゴシック" pitchFamily="34" charset="-128"/>
              </a:rPr>
              <a:t>nav</a:t>
            </a:r>
            <a:r>
              <a:rPr lang="en-US" dirty="0" smtClean="0">
                <a:solidFill>
                  <a:srgbClr val="000000"/>
                </a:solidFill>
                <a:ea typeface="ＭＳ Ｐゴシック" pitchFamily="34" charset="-128"/>
              </a:rPr>
              <a:t>&gt; : Navigation bar</a:t>
            </a:r>
          </a:p>
          <a:p>
            <a:pPr lvl="1"/>
            <a:r>
              <a:rPr lang="en-US" dirty="0" smtClean="0">
                <a:solidFill>
                  <a:srgbClr val="000000"/>
                </a:solidFill>
                <a:ea typeface="ＭＳ Ｐゴシック" pitchFamily="34" charset="-128"/>
              </a:rPr>
              <a:t>&lt;aside&gt;&lt;/aside&gt; : Meant to be placed as a sidebar</a:t>
            </a:r>
          </a:p>
          <a:p>
            <a:pPr lvl="1"/>
            <a:endParaRPr lang="en-US" dirty="0" smtClean="0">
              <a:solidFill>
                <a:srgbClr val="000000"/>
              </a:solidFill>
              <a:ea typeface="ＭＳ Ｐゴシック" pitchFamily="34" charset="-128"/>
            </a:endParaRPr>
          </a:p>
          <a:p>
            <a:r>
              <a:rPr lang="en-US" dirty="0" smtClean="0">
                <a:solidFill>
                  <a:srgbClr val="000000"/>
                </a:solidFill>
                <a:ea typeface="ＭＳ Ｐゴシック" pitchFamily="34" charset="-128"/>
              </a:rPr>
              <a:t>Self-explaining tags:</a:t>
            </a:r>
          </a:p>
          <a:p>
            <a:pPr lvl="1"/>
            <a:r>
              <a:rPr lang="en-US" dirty="0" smtClean="0">
                <a:solidFill>
                  <a:srgbClr val="000000"/>
                </a:solidFill>
                <a:ea typeface="ＭＳ Ｐゴシック" pitchFamily="34" charset="-128"/>
              </a:rPr>
              <a:t>&lt;section&gt;&lt;/section&gt;, &lt;article&gt;&lt;/article&gt;</a:t>
            </a:r>
          </a:p>
          <a:p>
            <a:pPr lvl="1"/>
            <a:r>
              <a:rPr lang="en-US" dirty="0" smtClean="0">
                <a:solidFill>
                  <a:srgbClr val="000000"/>
                </a:solidFill>
                <a:ea typeface="ＭＳ Ｐゴシック" pitchFamily="34" charset="-128"/>
              </a:rPr>
              <a:t>&lt;header&gt;&lt;/header&gt;, &lt;footer&gt;&lt;/footer&gt;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5137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951377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CSS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r>
              <a:rPr lang="fr-FR" dirty="0" smtClean="0"/>
              <a:t> </a:t>
            </a:r>
            <a:r>
              <a:rPr lang="fr-FR" dirty="0" err="1" smtClean="0"/>
              <a:t>Reminders</a:t>
            </a:r>
            <a:endParaRPr lang="fr-FR" dirty="0"/>
          </a:p>
        </p:txBody>
      </p:sp>
      <p:pic>
        <p:nvPicPr>
          <p:cNvPr id="6" name="Picture 2" descr="http://www.splicemarketing.co.uk/images/blog/css3-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047731"/>
            <a:ext cx="381000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83694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Simply</a:t>
            </a:r>
            <a:r>
              <a:rPr lang="fr-FR" dirty="0" smtClean="0">
                <a:ea typeface="ＭＳ Ｐゴシック" pitchFamily="34" charset="-128"/>
              </a:rPr>
              <a:t> </a:t>
            </a:r>
            <a:r>
              <a:rPr lang="fr-FR" dirty="0" err="1" smtClean="0">
                <a:ea typeface="ＭＳ Ｐゴシック" pitchFamily="34" charset="-128"/>
              </a:rPr>
              <a:t>Explained</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sz="4000" b="1" dirty="0" smtClean="0">
                <a:ea typeface="ＭＳ Ｐゴシック" pitchFamily="34" charset="-128"/>
              </a:rPr>
              <a:t>C</a:t>
            </a:r>
            <a:r>
              <a:rPr lang="en-US" sz="4000" dirty="0" smtClean="0">
                <a:solidFill>
                  <a:schemeClr val="bg1">
                    <a:lumMod val="50000"/>
                  </a:schemeClr>
                </a:solidFill>
                <a:ea typeface="ＭＳ Ｐゴシック" pitchFamily="34" charset="-128"/>
              </a:rPr>
              <a:t>ASCADING</a:t>
            </a:r>
            <a:endParaRPr lang="en-US" sz="4000" dirty="0">
              <a:solidFill>
                <a:schemeClr val="bg1">
                  <a:lumMod val="50000"/>
                </a:schemeClr>
              </a:solidFill>
              <a:ea typeface="ＭＳ Ｐゴシック" pitchFamily="34" charset="-128"/>
            </a:endParaRPr>
          </a:p>
          <a:p>
            <a:r>
              <a:rPr lang="en-US" sz="4000" b="1" dirty="0" smtClean="0">
                <a:ea typeface="ＭＳ Ｐゴシック" pitchFamily="34" charset="-128"/>
              </a:rPr>
              <a:t>S</a:t>
            </a:r>
            <a:r>
              <a:rPr lang="en-US" sz="4000" dirty="0" smtClean="0">
                <a:solidFill>
                  <a:schemeClr val="bg1">
                    <a:lumMod val="50000"/>
                  </a:schemeClr>
                </a:solidFill>
                <a:ea typeface="ＭＳ Ｐゴシック" pitchFamily="34" charset="-128"/>
              </a:rPr>
              <a:t>TYLE</a:t>
            </a:r>
            <a:endParaRPr lang="en-US" sz="4000" dirty="0">
              <a:solidFill>
                <a:schemeClr val="bg1">
                  <a:lumMod val="50000"/>
                </a:schemeClr>
              </a:solidFill>
              <a:ea typeface="ＭＳ Ｐゴシック" pitchFamily="34" charset="-128"/>
            </a:endParaRPr>
          </a:p>
          <a:p>
            <a:r>
              <a:rPr lang="en-US" sz="4000" b="1" dirty="0" smtClean="0">
                <a:ea typeface="ＭＳ Ｐゴシック" pitchFamily="34" charset="-128"/>
              </a:rPr>
              <a:t>S</a:t>
            </a:r>
            <a:r>
              <a:rPr lang="en-US" sz="4000" dirty="0" smtClean="0">
                <a:solidFill>
                  <a:schemeClr val="bg1">
                    <a:lumMod val="50000"/>
                  </a:schemeClr>
                </a:solidFill>
                <a:ea typeface="ＭＳ Ｐゴシック" pitchFamily="34" charset="-128"/>
              </a:rPr>
              <a:t>HEET</a:t>
            </a:r>
            <a:endParaRPr lang="en-US" sz="4000" dirty="0">
              <a:solidFill>
                <a:schemeClr val="bg1">
                  <a:lumMod val="50000"/>
                </a:schemeClr>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7853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Current version: CSS3</a:t>
            </a:r>
          </a:p>
          <a:p>
            <a:pPr lvl="1"/>
            <a:r>
              <a:rPr lang="en-US" dirty="0" smtClean="0">
                <a:solidFill>
                  <a:srgbClr val="000000"/>
                </a:solidFill>
                <a:ea typeface="ＭＳ Ｐゴシック" pitchFamily="34" charset="-128"/>
              </a:rPr>
              <a:t>Previous version: CSS 2.1</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Web pages design</a:t>
            </a:r>
          </a:p>
          <a:p>
            <a:pPr lvl="1"/>
            <a:r>
              <a:rPr lang="en-US" dirty="0" smtClean="0">
                <a:solidFill>
                  <a:srgbClr val="000000"/>
                </a:solidFill>
                <a:ea typeface="ＭＳ Ｐゴシック" pitchFamily="34" charset="-128"/>
              </a:rPr>
              <a:t>Done by selectors, properties and values</a:t>
            </a: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7613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completing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lvl="1" eaLnBrk="1" hangingPunct="1"/>
            <a:r>
              <a:rPr lang="en-US" b="1" dirty="0" smtClean="0"/>
              <a:t>Review </a:t>
            </a:r>
            <a:r>
              <a:rPr lang="en-US" dirty="0" smtClean="0"/>
              <a:t>web technologies</a:t>
            </a:r>
            <a:endParaRPr lang="en-US" dirty="0" smtClean="0"/>
          </a:p>
          <a:p>
            <a:pPr lvl="1" eaLnBrk="1" hangingPunct="1"/>
            <a:endParaRPr lang="en-US" dirty="0" smtClean="0"/>
          </a:p>
          <a:p>
            <a:pPr lvl="1" eaLnBrk="1" hangingPunct="1"/>
            <a:r>
              <a:rPr lang="en-US" b="1" dirty="0" smtClean="0"/>
              <a:t>Use</a:t>
            </a:r>
            <a:r>
              <a:rPr lang="en-US" dirty="0" smtClean="0"/>
              <a:t> </a:t>
            </a:r>
            <a:r>
              <a:rPr lang="en-US" dirty="0" smtClean="0"/>
              <a:t>them</a:t>
            </a:r>
            <a:endParaRPr lang="en-US" dirty="0" smtClean="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Web </a:t>
            </a:r>
            <a:r>
              <a:rPr lang="fr-FR" dirty="0" err="1" smtClean="0">
                <a:ea typeface="ＭＳ Ｐゴシック" pitchFamily="34" charset="-128"/>
              </a:rPr>
              <a:t>Development</a:t>
            </a:r>
            <a:r>
              <a:rPr lang="fr-FR" dirty="0" smtClean="0">
                <a:ea typeface="ＭＳ Ｐゴシック" pitchFamily="34" charset="-128"/>
              </a:rPr>
              <a:t> </a:t>
            </a:r>
            <a:r>
              <a:rPr lang="fr-FR" dirty="0" err="1" smtClean="0">
                <a:ea typeface="ＭＳ Ｐゴシック" pitchFamily="34" charset="-128"/>
              </a:rPr>
              <a:t>Reminders</a:t>
            </a:r>
            <a:endParaRPr lang="fr-FR" dirty="0" smtClean="0">
              <a:ea typeface="ＭＳ Ｐゴシック" pitchFamily="34" charset="-128"/>
            </a:endParaRP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Do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remember</a:t>
            </a:r>
            <a:r>
              <a:rPr lang="fr-FR" dirty="0" smtClean="0">
                <a:ea typeface="ＭＳ Ｐゴシック" pitchFamily="34" charset="-128"/>
              </a:rPr>
              <a: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endParaRPr lang="en-US" sz="3600" b="1" dirty="0">
              <a:solidFill>
                <a:srgbClr val="000000"/>
              </a:solidFill>
              <a:ea typeface="ＭＳ Ｐゴシック" pitchFamily="34" charset="-128"/>
            </a:endParaRPr>
          </a:p>
          <a:p>
            <a:endParaRPr lang="en-US" sz="3600" b="1" dirty="0">
              <a:solidFill>
                <a:srgbClr val="000000"/>
              </a:solidFill>
              <a:ea typeface="ＭＳ Ｐゴシック" pitchFamily="34" charset="-128"/>
            </a:endParaRPr>
          </a:p>
          <a:p>
            <a:pPr marL="0" indent="0" algn="ctr">
              <a:buNone/>
            </a:pPr>
            <a:r>
              <a:rPr lang="en-US" sz="3600" b="1" dirty="0" smtClean="0">
                <a:solidFill>
                  <a:srgbClr val="000000"/>
                </a:solidFill>
                <a:ea typeface="ＭＳ Ｐゴシック" pitchFamily="34" charset="-128"/>
              </a:rPr>
              <a:t>List all CSS properties you remember</a:t>
            </a:r>
          </a:p>
          <a:p>
            <a:pPr marL="0" indent="0" algn="ctr">
              <a:buNone/>
            </a:pPr>
            <a:r>
              <a:rPr lang="en-US" sz="3600" b="1" dirty="0">
                <a:solidFill>
                  <a:srgbClr val="000000"/>
                </a:solidFill>
                <a:ea typeface="ＭＳ Ｐゴシック" pitchFamily="34" charset="-128"/>
              </a:rPr>
              <a:t>w</a:t>
            </a:r>
            <a:r>
              <a:rPr lang="en-US" sz="3600" b="1" dirty="0" smtClean="0">
                <a:solidFill>
                  <a:srgbClr val="000000"/>
                </a:solidFill>
                <a:ea typeface="ＭＳ Ｐゴシック" pitchFamily="34" charset="-128"/>
              </a:rPr>
              <a:t>ith their purpose</a:t>
            </a:r>
            <a:endParaRPr lang="en-US" sz="3600" b="1"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84729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Minimal structure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The selector</a:t>
            </a:r>
          </a:p>
          <a:p>
            <a:pPr lvl="1"/>
            <a:r>
              <a:rPr lang="en-US" dirty="0" smtClean="0">
                <a:solidFill>
                  <a:srgbClr val="000000"/>
                </a:solidFill>
                <a:ea typeface="ＭＳ Ｐゴシック" pitchFamily="34" charset="-128"/>
              </a:rPr>
              <a:t>Can be by id, class, tag, attribute, pseudo-class…</a:t>
            </a:r>
            <a:endParaRPr lang="en-US" dirty="0" smtClean="0">
              <a:solidFill>
                <a:srgbClr val="000000"/>
              </a:solidFill>
              <a:ea typeface="ＭＳ Ｐゴシック" pitchFamily="34" charset="-128"/>
            </a:endParaRPr>
          </a:p>
          <a:p>
            <a:r>
              <a:rPr lang="en-US" dirty="0" smtClean="0">
                <a:solidFill>
                  <a:srgbClr val="000000"/>
                </a:solidFill>
                <a:ea typeface="ＭＳ Ｐゴシック" pitchFamily="34" charset="-128"/>
              </a:rPr>
              <a:t>The property</a:t>
            </a:r>
          </a:p>
          <a:p>
            <a:pPr lvl="1"/>
            <a:r>
              <a:rPr lang="en-US" dirty="0" smtClean="0">
                <a:solidFill>
                  <a:srgbClr val="000000"/>
                </a:solidFill>
                <a:ea typeface="ＭＳ Ｐゴシック" pitchFamily="34" charset="-128"/>
              </a:rPr>
              <a:t>Defines what we want to change</a:t>
            </a:r>
          </a:p>
          <a:p>
            <a:r>
              <a:rPr lang="en-US" dirty="0" smtClean="0">
                <a:solidFill>
                  <a:srgbClr val="000000"/>
                </a:solidFill>
                <a:ea typeface="ＭＳ Ｐゴシック" pitchFamily="34" charset="-128"/>
              </a:rPr>
              <a:t>The value</a:t>
            </a:r>
            <a:endParaRPr lang="en-US" dirty="0">
              <a:solidFill>
                <a:srgbClr val="000000"/>
              </a:solidFill>
              <a:ea typeface="ＭＳ Ｐゴシック" pitchFamily="34" charset="-128"/>
            </a:endParaRPr>
          </a:p>
          <a:p>
            <a:pPr lvl="1"/>
            <a:r>
              <a:rPr lang="en-US" dirty="0" smtClean="0">
                <a:solidFill>
                  <a:srgbClr val="000000"/>
                </a:solidFill>
                <a:ea typeface="ＭＳ Ｐゴシック" pitchFamily="34" charset="-128"/>
              </a:rPr>
              <a:t>Defines how we want to change the property</a:t>
            </a:r>
          </a:p>
          <a:p>
            <a:r>
              <a:rPr lang="en-US" dirty="0" smtClean="0">
                <a:solidFill>
                  <a:srgbClr val="000000"/>
                </a:solidFill>
                <a:ea typeface="ＭＳ Ｐゴシック" pitchFamily="34" charset="-128"/>
              </a:rPr>
              <a:t>The semi-colon</a:t>
            </a:r>
            <a:endParaRPr lang="en-US" i="1"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94489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Minimal structure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215391" y="1417340"/>
            <a:ext cx="8785225"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ea typeface="ＭＳ Ｐゴシック" pitchFamily="1" charset="-128"/>
                <a:cs typeface="Courier New"/>
              </a:rPr>
              <a:t>tag</a:t>
            </a:r>
            <a:r>
              <a:rPr lang="en-US" b="1" dirty="0" smtClean="0">
                <a:solidFill>
                  <a:schemeClr val="tx1"/>
                </a:solidFill>
                <a:latin typeface="Courier New"/>
                <a:ea typeface="ＭＳ Ｐゴシック" pitchFamily="1" charset="-128"/>
                <a:cs typeface="Courier New"/>
              </a:rPr>
              <a:t> {</a:t>
            </a:r>
          </a:p>
          <a:p>
            <a:r>
              <a:rPr lang="en-US" b="1" dirty="0">
                <a:solidFill>
                  <a:schemeClr val="tx1"/>
                </a:solidFill>
                <a:latin typeface="Courier New"/>
                <a:ea typeface="ＭＳ Ｐゴシック" pitchFamily="1" charset="-128"/>
                <a:cs typeface="Courier New"/>
              </a:rPr>
              <a:t>  </a:t>
            </a:r>
            <a:r>
              <a:rPr lang="en-US" b="1" dirty="0" smtClean="0">
                <a:solidFill>
                  <a:schemeClr val="tx1"/>
                </a:solidFill>
                <a:latin typeface="Courier New"/>
                <a:ea typeface="ＭＳ Ｐゴシック" pitchFamily="1" charset="-128"/>
                <a:cs typeface="Courier New"/>
              </a:rPr>
              <a:t>property: value;</a:t>
            </a:r>
            <a:endParaRPr lang="en-US" b="1" dirty="0">
              <a:solidFill>
                <a:schemeClr val="tx1"/>
              </a:solidFill>
              <a:latin typeface="Courier New"/>
              <a:ea typeface="ＭＳ Ｐゴシック" pitchFamily="1" charset="-128"/>
              <a:cs typeface="Courier New"/>
            </a:endParaRPr>
          </a:p>
          <a:p>
            <a:r>
              <a:rPr lang="en-US" b="1" dirty="0">
                <a:solidFill>
                  <a:schemeClr val="tx1"/>
                </a:solidFill>
                <a:latin typeface="Courier New"/>
                <a:ea typeface="ＭＳ Ｐゴシック" pitchFamily="1" charset="-128"/>
                <a:cs typeface="Courier New"/>
              </a:rPr>
              <a:t>  property: value;</a:t>
            </a:r>
            <a:endParaRPr lang="en-US" b="1" dirty="0">
              <a:solidFill>
                <a:srgbClr val="0070C0"/>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a:t>
            </a:r>
          </a:p>
          <a:p>
            <a:endParaRPr lang="en-US" b="1" dirty="0">
              <a:solidFill>
                <a:schemeClr val="tx1"/>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#id { property: value; }</a:t>
            </a:r>
          </a:p>
          <a:p>
            <a:r>
              <a:rPr lang="en-US" b="1" dirty="0" smtClean="0">
                <a:solidFill>
                  <a:schemeClr val="tx1"/>
                </a:solidFill>
                <a:latin typeface="Courier New"/>
                <a:ea typeface="ＭＳ Ｐゴシック" pitchFamily="1" charset="-128"/>
                <a:cs typeface="Courier New"/>
              </a:rPr>
              <a:t>.class { property: value</a:t>
            </a:r>
            <a:r>
              <a:rPr lang="en-US" b="1" dirty="0">
                <a:solidFill>
                  <a:schemeClr val="tx1"/>
                </a:solidFill>
                <a:latin typeface="Courier New"/>
                <a:ea typeface="ＭＳ Ｐゴシック" pitchFamily="1" charset="-128"/>
                <a:cs typeface="Courier New"/>
              </a:rPr>
              <a:t>; </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input[type='text'] </a:t>
            </a:r>
            <a:r>
              <a:rPr lang="en-US" b="1" dirty="0">
                <a:solidFill>
                  <a:schemeClr val="tx1"/>
                </a:solidFill>
                <a:latin typeface="Courier New"/>
                <a:ea typeface="ＭＳ Ｐゴシック" pitchFamily="1" charset="-128"/>
                <a:cs typeface="Courier New"/>
              </a:rPr>
              <a:t>{ property: value; </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r>
              <a:rPr lang="en-US" b="1" dirty="0">
                <a:solidFill>
                  <a:schemeClr val="tx1"/>
                </a:solidFill>
                <a:latin typeface="Courier New"/>
                <a:ea typeface="ＭＳ Ｐゴシック" pitchFamily="1" charset="-128"/>
                <a:cs typeface="Courier New"/>
              </a:rPr>
              <a:t>.</a:t>
            </a:r>
            <a:r>
              <a:rPr lang="en-US" b="1" dirty="0" err="1" smtClean="0">
                <a:solidFill>
                  <a:schemeClr val="tx1"/>
                </a:solidFill>
                <a:latin typeface="Courier New"/>
                <a:ea typeface="ＭＳ Ｐゴシック" pitchFamily="1" charset="-128"/>
                <a:cs typeface="Courier New"/>
              </a:rPr>
              <a:t>class:hover</a:t>
            </a:r>
            <a:r>
              <a:rPr lang="en-US" b="1" dirty="0" smtClean="0">
                <a:solidFill>
                  <a:schemeClr val="tx1"/>
                </a:solidFill>
                <a:latin typeface="Courier New"/>
                <a:ea typeface="ＭＳ Ｐゴシック" pitchFamily="1" charset="-128"/>
                <a:cs typeface="Courier New"/>
              </a:rPr>
              <a:t> </a:t>
            </a:r>
            <a:r>
              <a:rPr lang="en-US" b="1" dirty="0">
                <a:solidFill>
                  <a:schemeClr val="tx1"/>
                </a:solidFill>
                <a:latin typeface="Courier New"/>
                <a:ea typeface="ＭＳ Ｐゴシック" pitchFamily="1" charset="-128"/>
                <a:cs typeface="Courier New"/>
              </a:rPr>
              <a:t>{ property: value; }</a:t>
            </a:r>
          </a:p>
          <a:p>
            <a:endParaRPr lang="en-US"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2668055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CSS </a:t>
            </a:r>
            <a:r>
              <a:rPr lang="fr-FR" dirty="0" err="1" smtClean="0">
                <a:ea typeface="ＭＳ Ｐゴシック" pitchFamily="34" charset="-128"/>
              </a:rPr>
              <a:t>properties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Comments:</a:t>
            </a:r>
          </a:p>
          <a:p>
            <a:pPr lvl="1"/>
            <a:r>
              <a:rPr lang="en-US" dirty="0" smtClean="0">
                <a:solidFill>
                  <a:srgbClr val="000000"/>
                </a:solidFill>
                <a:ea typeface="ＭＳ Ｐゴシック" pitchFamily="34" charset="-128"/>
              </a:rPr>
              <a:t>/* My comment */</a:t>
            </a:r>
          </a:p>
          <a:p>
            <a:pPr lvl="1"/>
            <a:r>
              <a:rPr lang="en-US" dirty="0" smtClean="0">
                <a:solidFill>
                  <a:srgbClr val="000000"/>
                </a:solidFill>
                <a:ea typeface="ＭＳ Ｐゴシック" pitchFamily="34" charset="-128"/>
              </a:rPr>
              <a:t>Single-line or </a:t>
            </a:r>
            <a:r>
              <a:rPr lang="en-US" dirty="0" smtClean="0">
                <a:solidFill>
                  <a:srgbClr val="000000"/>
                </a:solidFill>
                <a:ea typeface="ＭＳ Ｐゴシック" pitchFamily="34" charset="-128"/>
              </a:rPr>
              <a:t>Multiline</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Texts:</a:t>
            </a:r>
          </a:p>
          <a:p>
            <a:pPr lvl="1"/>
            <a:r>
              <a:rPr lang="en-US" dirty="0" smtClean="0">
                <a:solidFill>
                  <a:srgbClr val="000000"/>
                </a:solidFill>
                <a:ea typeface="ＭＳ Ｐゴシック" pitchFamily="34" charset="-128"/>
              </a:rPr>
              <a:t>color : Text color</a:t>
            </a:r>
            <a:endParaRPr lang="en-US" dirty="0" smtClean="0">
              <a:solidFill>
                <a:srgbClr val="000000"/>
              </a:solidFill>
              <a:ea typeface="ＭＳ Ｐゴシック" pitchFamily="34" charset="-128"/>
            </a:endParaRPr>
          </a:p>
          <a:p>
            <a:pPr lvl="1"/>
            <a:r>
              <a:rPr lang="en-US" dirty="0">
                <a:solidFill>
                  <a:srgbClr val="000000"/>
                </a:solidFill>
                <a:ea typeface="ＭＳ Ｐゴシック" pitchFamily="34" charset="-128"/>
              </a:rPr>
              <a:t>f</a:t>
            </a:r>
            <a:r>
              <a:rPr lang="en-US" dirty="0" smtClean="0">
                <a:solidFill>
                  <a:srgbClr val="000000"/>
                </a:solidFill>
                <a:ea typeface="ＭＳ Ｐゴシック" pitchFamily="34" charset="-128"/>
              </a:rPr>
              <a:t>ont-size : Size (</a:t>
            </a:r>
            <a:r>
              <a:rPr lang="en-US" dirty="0" err="1" smtClean="0">
                <a:solidFill>
                  <a:srgbClr val="000000"/>
                </a:solidFill>
                <a:ea typeface="ＭＳ Ｐゴシック" pitchFamily="34" charset="-128"/>
              </a:rPr>
              <a:t>px</a:t>
            </a:r>
            <a:r>
              <a:rPr lang="en-US" dirty="0" smtClean="0">
                <a:solidFill>
                  <a:srgbClr val="000000"/>
                </a:solidFill>
                <a:ea typeface="ＭＳ Ｐゴシック" pitchFamily="34" charset="-128"/>
              </a:rPr>
              <a:t>, </a:t>
            </a:r>
            <a:r>
              <a:rPr lang="en-US" dirty="0" err="1" smtClean="0">
                <a:solidFill>
                  <a:srgbClr val="000000"/>
                </a:solidFill>
                <a:ea typeface="ＭＳ Ｐゴシック" pitchFamily="34" charset="-128"/>
              </a:rPr>
              <a:t>em</a:t>
            </a:r>
            <a:r>
              <a:rPr lang="en-US" dirty="0" smtClean="0">
                <a:solidFill>
                  <a:srgbClr val="000000"/>
                </a:solidFill>
                <a:ea typeface="ＭＳ Ｐゴシック" pitchFamily="34" charset="-128"/>
              </a:rPr>
              <a:t>, in, cm, …)</a:t>
            </a:r>
          </a:p>
          <a:p>
            <a:pPr lvl="1"/>
            <a:r>
              <a:rPr lang="en-US" dirty="0" smtClean="0">
                <a:solidFill>
                  <a:srgbClr val="000000"/>
                </a:solidFill>
                <a:ea typeface="ＭＳ Ｐゴシック" pitchFamily="34" charset="-128"/>
              </a:rPr>
              <a:t>font-weight : Bold, Bolder</a:t>
            </a:r>
          </a:p>
          <a:p>
            <a:pPr lvl="1"/>
            <a:endParaRPr lang="en-US" dirty="0">
              <a:solidFill>
                <a:srgbClr val="000000"/>
              </a:solidFill>
              <a:ea typeface="ＭＳ Ｐゴシック" pitchFamily="34" charset="-128"/>
            </a:endParaRPr>
          </a:p>
          <a:p>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2847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CSS </a:t>
            </a:r>
            <a:r>
              <a:rPr lang="fr-FR" dirty="0" err="1" smtClean="0">
                <a:ea typeface="ＭＳ Ｐゴシック" pitchFamily="34" charset="-128"/>
              </a:rPr>
              <a:t>properties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Elements </a:t>
            </a:r>
            <a:r>
              <a:rPr lang="en-US" dirty="0" smtClean="0">
                <a:solidFill>
                  <a:srgbClr val="000000"/>
                </a:solidFill>
                <a:ea typeface="ＭＳ Ｐゴシック" pitchFamily="34" charset="-128"/>
              </a:rPr>
              <a:t>:</a:t>
            </a:r>
          </a:p>
          <a:p>
            <a:pPr lvl="1"/>
            <a:r>
              <a:rPr lang="en-US" dirty="0" smtClean="0">
                <a:solidFill>
                  <a:srgbClr val="000000"/>
                </a:solidFill>
                <a:ea typeface="ＭＳ Ｐゴシック" pitchFamily="34" charset="-128"/>
              </a:rPr>
              <a:t>background: URL, color, position…</a:t>
            </a:r>
          </a:p>
          <a:p>
            <a:pPr lvl="1"/>
            <a:r>
              <a:rPr lang="en-US" dirty="0" smtClean="0">
                <a:solidFill>
                  <a:srgbClr val="000000"/>
                </a:solidFill>
                <a:ea typeface="ＭＳ Ｐゴシック" pitchFamily="34" charset="-128"/>
              </a:rPr>
              <a:t>margin : External margin</a:t>
            </a:r>
          </a:p>
          <a:p>
            <a:pPr lvl="1"/>
            <a:r>
              <a:rPr lang="en-US" dirty="0" smtClean="0">
                <a:solidFill>
                  <a:srgbClr val="000000"/>
                </a:solidFill>
                <a:ea typeface="ＭＳ Ｐゴシック" pitchFamily="34" charset="-128"/>
              </a:rPr>
              <a:t>padding : Internal margin</a:t>
            </a:r>
          </a:p>
          <a:p>
            <a:pPr lvl="1"/>
            <a:r>
              <a:rPr lang="en-US" dirty="0" smtClean="0">
                <a:solidFill>
                  <a:srgbClr val="000000"/>
                </a:solidFill>
                <a:ea typeface="ＭＳ Ｐゴシック" pitchFamily="34" charset="-128"/>
              </a:rPr>
              <a:t>border : By color, size and type</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Lists:</a:t>
            </a:r>
          </a:p>
          <a:p>
            <a:pPr lvl="1"/>
            <a:r>
              <a:rPr lang="en-US" dirty="0">
                <a:solidFill>
                  <a:srgbClr val="000000"/>
                </a:solidFill>
                <a:ea typeface="ＭＳ Ｐゴシック" pitchFamily="34" charset="-128"/>
              </a:rPr>
              <a:t>l</a:t>
            </a:r>
            <a:r>
              <a:rPr lang="en-US" dirty="0" smtClean="0">
                <a:solidFill>
                  <a:srgbClr val="000000"/>
                </a:solidFill>
                <a:ea typeface="ＭＳ Ｐゴシック" pitchFamily="34" charset="-128"/>
              </a:rPr>
              <a:t>ist-style : Type, Position, URL</a:t>
            </a:r>
          </a:p>
          <a:p>
            <a:pPr lvl="1"/>
            <a:endParaRPr lang="en-US" dirty="0">
              <a:solidFill>
                <a:srgbClr val="000000"/>
              </a:solidFill>
              <a:ea typeface="ＭＳ Ｐゴシック" pitchFamily="34" charset="-128"/>
            </a:endParaRPr>
          </a:p>
          <a:p>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27537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Common CSS </a:t>
            </a:r>
            <a:r>
              <a:rPr lang="fr-FR" dirty="0" err="1" smtClean="0">
                <a:ea typeface="ＭＳ Ｐゴシック" pitchFamily="34" charset="-128"/>
              </a:rPr>
              <a:t>properties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Rendering</a:t>
            </a:r>
            <a:r>
              <a:rPr lang="en-US" dirty="0" smtClean="0">
                <a:solidFill>
                  <a:srgbClr val="000000"/>
                </a:solidFill>
                <a:ea typeface="ＭＳ Ｐゴシック" pitchFamily="34" charset="-128"/>
              </a:rPr>
              <a:t>:</a:t>
            </a:r>
          </a:p>
          <a:p>
            <a:pPr lvl="1"/>
            <a:r>
              <a:rPr lang="en-US" dirty="0" smtClean="0">
                <a:solidFill>
                  <a:srgbClr val="000000"/>
                </a:solidFill>
                <a:ea typeface="ＭＳ Ｐゴシック" pitchFamily="34" charset="-128"/>
              </a:rPr>
              <a:t>float: Put an element outside the flow, left or right</a:t>
            </a:r>
          </a:p>
          <a:p>
            <a:pPr lvl="1"/>
            <a:r>
              <a:rPr lang="en-US" dirty="0" smtClean="0">
                <a:solidFill>
                  <a:srgbClr val="000000"/>
                </a:solidFill>
                <a:ea typeface="ＭＳ Ｐゴシック" pitchFamily="34" charset="-128"/>
              </a:rPr>
              <a:t>position : Put an element outside the flow, relative or absolute</a:t>
            </a:r>
          </a:p>
          <a:p>
            <a:pPr lvl="1"/>
            <a:r>
              <a:rPr lang="en-US" dirty="0" smtClean="0">
                <a:solidFill>
                  <a:srgbClr val="000000"/>
                </a:solidFill>
                <a:ea typeface="ＭＳ Ｐゴシック" pitchFamily="34" charset="-128"/>
              </a:rPr>
              <a:t>display: Change element behavior</a:t>
            </a:r>
          </a:p>
          <a:p>
            <a:pPr lvl="1"/>
            <a:r>
              <a:rPr lang="en-US" dirty="0" smtClean="0">
                <a:solidFill>
                  <a:srgbClr val="000000"/>
                </a:solidFill>
                <a:ea typeface="ＭＳ Ｐゴシック" pitchFamily="34" charset="-128"/>
              </a:rPr>
              <a:t>z-index: Move an element forward or backward</a:t>
            </a:r>
          </a:p>
          <a:p>
            <a:pPr lvl="1"/>
            <a:endParaRPr lang="en-US" dirty="0">
              <a:solidFill>
                <a:srgbClr val="000000"/>
              </a:solidFill>
              <a:ea typeface="ＭＳ Ｐゴシック" pitchFamily="34" charset="-128"/>
            </a:endParaRPr>
          </a:p>
          <a:p>
            <a:pPr lvl="1"/>
            <a:endParaRPr lang="en-US" dirty="0">
              <a:solidFill>
                <a:srgbClr val="000000"/>
              </a:solidFill>
              <a:ea typeface="ＭＳ Ｐゴシック" pitchFamily="34" charset="-128"/>
            </a:endParaRPr>
          </a:p>
          <a:p>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CSS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48162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342195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JavaScript</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r>
              <a:rPr lang="fr-FR" dirty="0" smtClean="0"/>
              <a:t> </a:t>
            </a:r>
            <a:r>
              <a:rPr lang="fr-FR" dirty="0" err="1" smtClean="0"/>
              <a:t>Reminders</a:t>
            </a:r>
            <a:endParaRPr lang="fr-FR" dirty="0"/>
          </a:p>
        </p:txBody>
      </p:sp>
      <p:pic>
        <p:nvPicPr>
          <p:cNvPr id="5" name="Picture 1"/>
          <p:cNvPicPr>
            <a:picLocks noChangeAspect="1"/>
          </p:cNvPicPr>
          <p:nvPr/>
        </p:nvPicPr>
        <p:blipFill>
          <a:blip r:embed="rId2"/>
          <a:stretch>
            <a:fillRect/>
          </a:stretch>
        </p:blipFill>
        <p:spPr>
          <a:xfrm>
            <a:off x="6444208" y="2422525"/>
            <a:ext cx="1905000" cy="1905000"/>
          </a:xfrm>
          <a:prstGeom prst="rect">
            <a:avLst/>
          </a:prstGeom>
          <a:ln>
            <a:solidFill>
              <a:srgbClr val="000000"/>
            </a:solidFill>
          </a:ln>
        </p:spPr>
      </p:pic>
    </p:spTree>
    <p:extLst>
      <p:ext uri="{BB962C8B-B14F-4D97-AF65-F5344CB8AC3E}">
        <p14:creationId xmlns:p14="http://schemas.microsoft.com/office/powerpoint/2010/main" val="2462857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Scripting language based on events</a:t>
            </a:r>
          </a:p>
          <a:p>
            <a:r>
              <a:rPr lang="en-US" dirty="0" smtClean="0">
                <a:solidFill>
                  <a:srgbClr val="000000"/>
                </a:solidFill>
                <a:ea typeface="ＭＳ Ｐゴシック" pitchFamily="34" charset="-128"/>
              </a:rPr>
              <a:t>Interpreted by the browser</a:t>
            </a:r>
          </a:p>
          <a:p>
            <a:r>
              <a:rPr lang="en-US" dirty="0" smtClean="0">
                <a:solidFill>
                  <a:srgbClr val="000000"/>
                </a:solidFill>
                <a:ea typeface="ＭＳ Ｐゴシック" pitchFamily="34" charset="-128"/>
              </a:rPr>
              <a:t>Weak-typing</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Add dynamism to pages</a:t>
            </a: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JavaScript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45248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Basics – Variables </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JavaScript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215391" y="985292"/>
            <a:ext cx="8785225" cy="4104456"/>
          </a:xfrm>
          <a:prstGeom prst="roundRect">
            <a:avLst>
              <a:gd name="adj" fmla="val 8322"/>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myVar</a:t>
            </a:r>
            <a:r>
              <a:rPr lang="en-US" b="1" dirty="0" smtClean="0">
                <a:solidFill>
                  <a:schemeClr val="tx1"/>
                </a:solidFill>
                <a:latin typeface="Courier New"/>
                <a:ea typeface="ＭＳ Ｐゴシック" pitchFamily="1" charset="-128"/>
                <a:cs typeface="Courier New"/>
              </a:rPr>
              <a:t> = </a:t>
            </a:r>
            <a:r>
              <a:rPr lang="en-US" b="1" dirty="0" smtClean="0">
                <a:solidFill>
                  <a:srgbClr val="00B050"/>
                </a:solidFill>
                <a:latin typeface="Courier New"/>
                <a:ea typeface="ＭＳ Ｐゴシック" pitchFamily="1" charset="-128"/>
                <a:cs typeface="Courier New"/>
              </a:rPr>
              <a:t>"A simple text"</a:t>
            </a:r>
            <a:r>
              <a:rPr lang="en-US" b="1" dirty="0" smtClean="0">
                <a:solidFill>
                  <a:schemeClr val="tx1"/>
                </a:solidFill>
                <a:latin typeface="Courier New"/>
                <a:ea typeface="ＭＳ Ｐゴシック" pitchFamily="1" charset="-128"/>
                <a:cs typeface="Courier New"/>
              </a:rPr>
              <a:t>; </a:t>
            </a:r>
            <a:r>
              <a:rPr lang="en-US" b="1" dirty="0" smtClean="0">
                <a:solidFill>
                  <a:srgbClr val="479B8F"/>
                </a:solidFill>
                <a:latin typeface="Courier New"/>
                <a:ea typeface="ＭＳ Ｐゴシック" pitchFamily="1" charset="-128"/>
                <a:cs typeface="Courier New"/>
              </a:rPr>
              <a:t>// Declares a variable</a:t>
            </a:r>
          </a:p>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myArray</a:t>
            </a:r>
            <a:r>
              <a:rPr lang="en-US" b="1" dirty="0" smtClean="0">
                <a:solidFill>
                  <a:schemeClr val="tx1"/>
                </a:solidFill>
                <a:latin typeface="Courier New"/>
                <a:ea typeface="ＭＳ Ｐゴシック" pitchFamily="1" charset="-128"/>
                <a:cs typeface="Courier New"/>
              </a:rPr>
              <a:t> = [</a:t>
            </a:r>
            <a:r>
              <a:rPr lang="en-US" b="1" dirty="0" smtClean="0">
                <a:solidFill>
                  <a:schemeClr val="accent6">
                    <a:lumMod val="75000"/>
                  </a:schemeClr>
                </a:solidFill>
                <a:latin typeface="Courier New"/>
                <a:ea typeface="ＭＳ Ｐゴシック" pitchFamily="1" charset="-128"/>
                <a:cs typeface="Courier New"/>
              </a:rPr>
              <a:t>1</a:t>
            </a:r>
            <a:r>
              <a:rPr lang="en-US" b="1" dirty="0" smtClean="0">
                <a:solidFill>
                  <a:schemeClr val="tx1"/>
                </a:solidFill>
                <a:latin typeface="Courier New"/>
                <a:ea typeface="ＭＳ Ｐゴシック" pitchFamily="1" charset="-128"/>
                <a:cs typeface="Courier New"/>
              </a:rPr>
              <a:t>, </a:t>
            </a:r>
            <a:r>
              <a:rPr lang="en-US" b="1" dirty="0" smtClean="0">
                <a:solidFill>
                  <a:schemeClr val="accent6">
                    <a:lumMod val="75000"/>
                  </a:schemeClr>
                </a:solidFill>
                <a:latin typeface="Courier New"/>
                <a:ea typeface="ＭＳ Ｐゴシック" pitchFamily="1" charset="-128"/>
                <a:cs typeface="Courier New"/>
              </a:rPr>
              <a:t>2</a:t>
            </a:r>
            <a:r>
              <a:rPr lang="en-US" b="1" dirty="0" smtClean="0">
                <a:solidFill>
                  <a:schemeClr val="tx1"/>
                </a:solidFill>
                <a:latin typeface="Courier New"/>
                <a:ea typeface="ＭＳ Ｐゴシック" pitchFamily="1" charset="-128"/>
                <a:cs typeface="Courier New"/>
              </a:rPr>
              <a:t>, </a:t>
            </a:r>
            <a:r>
              <a:rPr lang="en-US" b="1" dirty="0" smtClean="0">
                <a:solidFill>
                  <a:schemeClr val="accent6">
                    <a:lumMod val="75000"/>
                  </a:schemeClr>
                </a:solidFill>
                <a:latin typeface="Courier New"/>
                <a:ea typeface="ＭＳ Ｐゴシック" pitchFamily="1" charset="-128"/>
                <a:cs typeface="Courier New"/>
              </a:rPr>
              <a:t>3</a:t>
            </a:r>
            <a:r>
              <a:rPr lang="en-US" b="1" dirty="0" smtClean="0">
                <a:solidFill>
                  <a:schemeClr val="tx1"/>
                </a:solidFill>
                <a:latin typeface="Courier New"/>
                <a:ea typeface="ＭＳ Ｐゴシック" pitchFamily="1" charset="-128"/>
                <a:cs typeface="Courier New"/>
              </a:rPr>
              <a:t>, </a:t>
            </a:r>
            <a:r>
              <a:rPr lang="en-US" b="1" dirty="0" smtClean="0">
                <a:solidFill>
                  <a:srgbClr val="00B050"/>
                </a:solidFill>
                <a:latin typeface="Courier New"/>
                <a:ea typeface="ＭＳ Ｐゴシック" pitchFamily="1" charset="-128"/>
                <a:cs typeface="Courier New"/>
              </a:rPr>
              <a:t>"Hello"</a:t>
            </a:r>
            <a:r>
              <a:rPr lang="en-US" b="1" dirty="0" smtClean="0">
                <a:solidFill>
                  <a:schemeClr val="tx1"/>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false</a:t>
            </a:r>
            <a:r>
              <a:rPr lang="en-US" b="1" dirty="0" smtClean="0">
                <a:solidFill>
                  <a:schemeClr val="tx1"/>
                </a:solidFill>
                <a:latin typeface="Courier New"/>
                <a:ea typeface="ＭＳ Ｐゴシック" pitchFamily="1" charset="-128"/>
                <a:cs typeface="Courier New"/>
              </a:rPr>
              <a:t>]; </a:t>
            </a:r>
            <a:r>
              <a:rPr lang="en-US" b="1" dirty="0" smtClean="0">
                <a:solidFill>
                  <a:srgbClr val="479B8F"/>
                </a:solidFill>
                <a:latin typeface="Courier New"/>
                <a:ea typeface="ＭＳ Ｐゴシック" pitchFamily="1" charset="-128"/>
                <a:cs typeface="Courier New"/>
              </a:rPr>
              <a:t>// Array</a:t>
            </a:r>
          </a:p>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myLiteral</a:t>
            </a:r>
            <a:r>
              <a:rPr lang="en-US" b="1" dirty="0" smtClean="0">
                <a:solidFill>
                  <a:schemeClr val="tx1"/>
                </a:solidFill>
                <a:latin typeface="Courier New"/>
                <a:ea typeface="ＭＳ Ｐゴシック" pitchFamily="1" charset="-128"/>
                <a:cs typeface="Courier New"/>
              </a:rPr>
              <a:t> = { name: </a:t>
            </a:r>
            <a:r>
              <a:rPr lang="en-US" b="1" dirty="0" smtClean="0">
                <a:solidFill>
                  <a:srgbClr val="00B050"/>
                </a:solidFill>
                <a:latin typeface="Courier New"/>
                <a:ea typeface="ＭＳ Ｐゴシック" pitchFamily="1" charset="-128"/>
                <a:cs typeface="Courier New"/>
              </a:rPr>
              <a:t>"Rose"</a:t>
            </a:r>
            <a:r>
              <a:rPr lang="en-US" b="1" dirty="0" smtClean="0">
                <a:solidFill>
                  <a:schemeClr val="tx1"/>
                </a:solidFill>
                <a:latin typeface="Courier New"/>
                <a:ea typeface="ＭＳ Ｐゴシック" pitchFamily="1" charset="-128"/>
                <a:cs typeface="Courier New"/>
              </a:rPr>
              <a:t>, </a:t>
            </a:r>
            <a:r>
              <a:rPr lang="en-US" b="1" dirty="0" smtClean="0">
                <a:solidFill>
                  <a:srgbClr val="00B050"/>
                </a:solidFill>
                <a:latin typeface="Courier New"/>
                <a:ea typeface="ＭＳ Ｐゴシック" pitchFamily="1" charset="-128"/>
                <a:cs typeface="Courier New"/>
              </a:rPr>
              <a:t>"Tyler"</a:t>
            </a:r>
            <a:r>
              <a:rPr lang="en-US" b="1" dirty="0" smtClean="0">
                <a:solidFill>
                  <a:schemeClr val="tx1"/>
                </a:solidFill>
                <a:latin typeface="Courier New"/>
                <a:ea typeface="ＭＳ Ｐゴシック" pitchFamily="1" charset="-128"/>
                <a:cs typeface="Courier New"/>
              </a:rPr>
              <a:t> }; </a:t>
            </a:r>
            <a:r>
              <a:rPr lang="en-US" b="1" dirty="0" smtClean="0">
                <a:solidFill>
                  <a:srgbClr val="479B8F"/>
                </a:solidFill>
                <a:latin typeface="Courier New"/>
                <a:ea typeface="ＭＳ Ｐゴシック" pitchFamily="1" charset="-128"/>
                <a:cs typeface="Courier New"/>
              </a:rPr>
              <a:t>// Literal object</a:t>
            </a:r>
          </a:p>
          <a:p>
            <a:endParaRPr lang="en-US" b="1" dirty="0" smtClean="0">
              <a:solidFill>
                <a:schemeClr val="tx1"/>
              </a:solidFill>
              <a:latin typeface="Courier New"/>
              <a:ea typeface="ＭＳ Ｐゴシック" pitchFamily="1" charset="-128"/>
              <a:cs typeface="Courier New"/>
            </a:endParaRPr>
          </a:p>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aDate</a:t>
            </a:r>
            <a:r>
              <a:rPr lang="en-US" b="1" dirty="0" smtClean="0">
                <a:solidFill>
                  <a:schemeClr val="tx1"/>
                </a:solidFill>
                <a:latin typeface="Courier New"/>
                <a:ea typeface="ＭＳ Ｐゴシック" pitchFamily="1" charset="-128"/>
                <a:cs typeface="Courier New"/>
              </a:rPr>
              <a:t> = </a:t>
            </a:r>
            <a:r>
              <a:rPr lang="en-US" b="1" dirty="0" smtClean="0">
                <a:solidFill>
                  <a:srgbClr val="7030A0"/>
                </a:solidFill>
                <a:latin typeface="Courier New"/>
                <a:ea typeface="ＭＳ Ｐゴシック" pitchFamily="1" charset="-128"/>
                <a:cs typeface="Courier New"/>
              </a:rPr>
              <a:t>new</a:t>
            </a:r>
            <a:r>
              <a:rPr lang="en-US" b="1" dirty="0" smtClean="0">
                <a:solidFill>
                  <a:schemeClr val="tx1"/>
                </a:solidFill>
                <a:latin typeface="Courier New"/>
                <a:ea typeface="ＭＳ Ｐゴシック" pitchFamily="1" charset="-128"/>
                <a:cs typeface="Courier New"/>
              </a:rPr>
              <a:t> Date(); </a:t>
            </a:r>
            <a:r>
              <a:rPr lang="en-US" b="1" dirty="0" smtClean="0">
                <a:solidFill>
                  <a:srgbClr val="479B8F"/>
                </a:solidFill>
                <a:latin typeface="Courier New"/>
                <a:ea typeface="ＭＳ Ｐゴシック" pitchFamily="1" charset="-128"/>
                <a:cs typeface="Courier New"/>
              </a:rPr>
              <a:t>// Stores a date object</a:t>
            </a:r>
          </a:p>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aFunction</a:t>
            </a:r>
            <a:r>
              <a:rPr lang="en-US" b="1" dirty="0" smtClean="0">
                <a:solidFill>
                  <a:schemeClr val="tx1"/>
                </a:solidFill>
                <a:latin typeface="Courier New"/>
                <a:ea typeface="ＭＳ Ｐゴシック" pitchFamily="1" charset="-128"/>
                <a:cs typeface="Courier New"/>
              </a:rPr>
              <a:t> = </a:t>
            </a:r>
            <a:r>
              <a:rPr lang="en-US" b="1" dirty="0" smtClean="0">
                <a:solidFill>
                  <a:srgbClr val="7030A0"/>
                </a:solidFill>
                <a:latin typeface="Courier New"/>
                <a:ea typeface="ＭＳ Ｐゴシック" pitchFamily="1" charset="-128"/>
                <a:cs typeface="Courier New"/>
              </a:rPr>
              <a:t>function</a:t>
            </a:r>
            <a:r>
              <a:rPr lang="en-US" b="1" dirty="0" smtClean="0">
                <a:solidFill>
                  <a:schemeClr val="tx1"/>
                </a:solidFill>
                <a:latin typeface="Courier New"/>
                <a:ea typeface="ＭＳ Ｐゴシック" pitchFamily="1" charset="-128"/>
                <a:cs typeface="Courier New"/>
              </a:rPr>
              <a:t>() { ... }; </a:t>
            </a:r>
            <a:r>
              <a:rPr lang="en-US" b="1" dirty="0" smtClean="0">
                <a:solidFill>
                  <a:srgbClr val="479B8F"/>
                </a:solidFill>
                <a:latin typeface="Courier New"/>
                <a:ea typeface="ＭＳ Ｐゴシック" pitchFamily="1" charset="-128"/>
                <a:cs typeface="Courier New"/>
              </a:rPr>
              <a:t>// Stores a function</a:t>
            </a:r>
          </a:p>
          <a:p>
            <a:endParaRPr lang="en-US" b="1" dirty="0">
              <a:solidFill>
                <a:schemeClr val="tx1"/>
              </a:solidFill>
              <a:latin typeface="Courier New"/>
              <a:ea typeface="ＭＳ Ｐゴシック" pitchFamily="1" charset="-128"/>
              <a:cs typeface="Courier New"/>
            </a:endParaRPr>
          </a:p>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myDiv</a:t>
            </a:r>
            <a:r>
              <a:rPr lang="en-US" b="1" dirty="0" smtClean="0">
                <a:solidFill>
                  <a:schemeClr val="tx1"/>
                </a:solidFill>
                <a:latin typeface="Courier New"/>
                <a:ea typeface="ＭＳ Ｐゴシック" pitchFamily="1" charset="-128"/>
                <a:cs typeface="Courier New"/>
              </a:rPr>
              <a:t> = </a:t>
            </a:r>
            <a:r>
              <a:rPr lang="en-US" b="1" dirty="0" err="1" smtClean="0">
                <a:solidFill>
                  <a:schemeClr val="tx1"/>
                </a:solidFill>
                <a:latin typeface="Courier New"/>
                <a:ea typeface="ＭＳ Ｐゴシック" pitchFamily="1" charset="-128"/>
                <a:cs typeface="Courier New"/>
              </a:rPr>
              <a:t>document.querySelector</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a:t>
            </a:r>
            <a:r>
              <a:rPr lang="en-US" b="1" dirty="0" err="1" smtClean="0">
                <a:solidFill>
                  <a:srgbClr val="00B050"/>
                </a:solidFill>
                <a:latin typeface="Courier New"/>
                <a:ea typeface="ＭＳ Ｐゴシック" pitchFamily="1" charset="-128"/>
                <a:cs typeface="Courier New"/>
              </a:rPr>
              <a:t>myDiv</a:t>
            </a:r>
            <a:r>
              <a:rPr lang="en-US" b="1" dirty="0" smtClean="0">
                <a:solidFill>
                  <a:srgbClr val="00B050"/>
                </a:solidFill>
                <a:latin typeface="Courier New"/>
                <a:ea typeface="ＭＳ Ｐゴシック" pitchFamily="1" charset="-128"/>
                <a:cs typeface="Courier New"/>
              </a:rPr>
              <a:t>"</a:t>
            </a:r>
            <a:r>
              <a:rPr lang="en-US" b="1" dirty="0" smtClean="0">
                <a:solidFill>
                  <a:schemeClr val="tx1"/>
                </a:solidFill>
                <a:latin typeface="Courier New"/>
                <a:ea typeface="ＭＳ Ｐゴシック" pitchFamily="1" charset="-128"/>
                <a:cs typeface="Courier New"/>
              </a:rPr>
              <a:t>);</a:t>
            </a:r>
          </a:p>
          <a:p>
            <a:r>
              <a:rPr lang="en-US" b="1" dirty="0" err="1">
                <a:solidFill>
                  <a:srgbClr val="7030A0"/>
                </a:solidFill>
                <a:latin typeface="Courier New"/>
                <a:ea typeface="ＭＳ Ｐゴシック" pitchFamily="1" charset="-128"/>
                <a:cs typeface="Courier New"/>
              </a:rPr>
              <a:t>v</a:t>
            </a:r>
            <a:r>
              <a:rPr lang="en-US" b="1" dirty="0" err="1" smtClean="0">
                <a:solidFill>
                  <a:srgbClr val="7030A0"/>
                </a:solidFill>
                <a:latin typeface="Courier New"/>
                <a:ea typeface="ＭＳ Ｐゴシック" pitchFamily="1" charset="-128"/>
                <a:cs typeface="Courier New"/>
              </a:rPr>
              <a:t>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myDivs</a:t>
            </a:r>
            <a:r>
              <a:rPr lang="en-US" b="1" dirty="0" smtClean="0">
                <a:solidFill>
                  <a:schemeClr val="tx1"/>
                </a:solidFill>
                <a:latin typeface="Courier New"/>
                <a:ea typeface="ＭＳ Ｐゴシック" pitchFamily="1" charset="-128"/>
                <a:cs typeface="Courier New"/>
              </a:rPr>
              <a:t> = </a:t>
            </a:r>
            <a:r>
              <a:rPr lang="en-US" b="1" dirty="0" err="1" smtClean="0">
                <a:solidFill>
                  <a:schemeClr val="tx1"/>
                </a:solidFill>
                <a:latin typeface="Courier New"/>
                <a:ea typeface="ＭＳ Ｐゴシック" pitchFamily="1" charset="-128"/>
                <a:cs typeface="Courier New"/>
              </a:rPr>
              <a:t>document.querySelectorAll</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"div"</a:t>
            </a:r>
            <a:r>
              <a:rPr lang="en-US" b="1" dirty="0" smtClean="0">
                <a:solidFill>
                  <a:schemeClr val="tx1"/>
                </a:solidFill>
                <a:latin typeface="Courier New"/>
                <a:ea typeface="ＭＳ Ｐゴシック" pitchFamily="1" charset="-128"/>
                <a:cs typeface="Courier New"/>
              </a:rPr>
              <a:t>);</a:t>
            </a:r>
          </a:p>
          <a:p>
            <a:endParaRPr lang="en-US" b="1" dirty="0" smtClean="0">
              <a:solidFill>
                <a:schemeClr val="tx1"/>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alert(</a:t>
            </a:r>
            <a:r>
              <a:rPr lang="en-US" b="1" dirty="0" err="1" smtClean="0">
                <a:solidFill>
                  <a:schemeClr val="tx1"/>
                </a:solidFill>
                <a:latin typeface="Courier New"/>
                <a:ea typeface="ＭＳ Ｐゴシック" pitchFamily="1" charset="-128"/>
                <a:cs typeface="Courier New"/>
              </a:rPr>
              <a:t>myVar</a:t>
            </a:r>
            <a:r>
              <a:rPr lang="en-US" b="1" dirty="0" smtClean="0">
                <a:solidFill>
                  <a:schemeClr val="tx1"/>
                </a:solidFill>
                <a:latin typeface="Courier New"/>
                <a:ea typeface="ＭＳ Ｐゴシック" pitchFamily="1" charset="-128"/>
                <a:cs typeface="Courier New"/>
              </a:rPr>
              <a:t>); </a:t>
            </a:r>
            <a:r>
              <a:rPr lang="en-US" b="1" dirty="0" smtClean="0">
                <a:solidFill>
                  <a:srgbClr val="479B8F"/>
                </a:solidFill>
                <a:latin typeface="Courier New"/>
                <a:ea typeface="ＭＳ Ｐゴシック" pitchFamily="1" charset="-128"/>
                <a:cs typeface="Courier New"/>
              </a:rPr>
              <a:t>// Displays with an alert box</a:t>
            </a:r>
          </a:p>
          <a:p>
            <a:r>
              <a:rPr lang="en-US" b="1" dirty="0" smtClean="0">
                <a:solidFill>
                  <a:schemeClr val="tx1"/>
                </a:solidFill>
                <a:latin typeface="Courier New"/>
                <a:ea typeface="ＭＳ Ｐゴシック" pitchFamily="1" charset="-128"/>
                <a:cs typeface="Courier New"/>
              </a:rPr>
              <a:t>console.log(</a:t>
            </a:r>
            <a:r>
              <a:rPr lang="en-US" b="1" dirty="0" err="1" smtClean="0">
                <a:solidFill>
                  <a:schemeClr val="tx1"/>
                </a:solidFill>
                <a:latin typeface="Courier New"/>
                <a:ea typeface="ＭＳ Ｐゴシック" pitchFamily="1" charset="-128"/>
                <a:cs typeface="Courier New"/>
              </a:rPr>
              <a:t>myVar</a:t>
            </a:r>
            <a:r>
              <a:rPr lang="en-US" b="1" dirty="0" smtClean="0">
                <a:solidFill>
                  <a:schemeClr val="tx1"/>
                </a:solidFill>
                <a:latin typeface="Courier New"/>
                <a:ea typeface="ＭＳ Ｐゴシック" pitchFamily="1" charset="-128"/>
                <a:cs typeface="Courier New"/>
              </a:rPr>
              <a:t>); </a:t>
            </a:r>
            <a:r>
              <a:rPr lang="en-US" b="1" dirty="0" smtClean="0">
                <a:solidFill>
                  <a:srgbClr val="479B8F"/>
                </a:solidFill>
                <a:latin typeface="Courier New"/>
                <a:ea typeface="ＭＳ Ｐゴシック" pitchFamily="1" charset="-128"/>
                <a:cs typeface="Courier New"/>
              </a:rPr>
              <a:t>// Displays inside the browser console</a:t>
            </a:r>
          </a:p>
          <a:p>
            <a:endParaRPr lang="en-US" b="1" dirty="0" smtClean="0">
              <a:solidFill>
                <a:schemeClr val="tx1"/>
              </a:solidFill>
              <a:latin typeface="Courier New"/>
              <a:ea typeface="ＭＳ Ｐゴシック" pitchFamily="1" charset="-128"/>
              <a:cs typeface="Courier New"/>
            </a:endParaRPr>
          </a:p>
          <a:p>
            <a:r>
              <a:rPr lang="en-US" b="1" dirty="0" smtClean="0">
                <a:solidFill>
                  <a:srgbClr val="479B8F"/>
                </a:solidFill>
                <a:latin typeface="Courier New"/>
                <a:ea typeface="ＭＳ Ｐゴシック" pitchFamily="1" charset="-128"/>
                <a:cs typeface="Courier New"/>
              </a:rPr>
              <a:t>/* Multiline comment */</a:t>
            </a:r>
            <a:endParaRPr lang="en-US" b="1" dirty="0">
              <a:solidFill>
                <a:srgbClr val="479B8F"/>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707273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a:t>
            </a:r>
            <a:r>
              <a:rPr lang="fr-FR" dirty="0">
                <a:ea typeface="ＭＳ Ｐゴシック" pitchFamily="34" charset="-128"/>
              </a:rPr>
              <a:t>n</a:t>
            </a:r>
            <a:endParaRPr lang="fr-FR" dirty="0" smtClean="0">
              <a:ea typeface="ＭＳ Ｐゴシック" pitchFamily="34" charset="-128"/>
            </a:endParaRP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HTML</a:t>
            </a:r>
            <a:endParaRPr lang="en-US" dirty="0" smtClean="0"/>
          </a:p>
          <a:p>
            <a:pPr lvl="1" eaLnBrk="1" hangingPunct="1"/>
            <a:endParaRPr lang="en-US" dirty="0"/>
          </a:p>
          <a:p>
            <a:pPr lvl="1" eaLnBrk="1" hangingPunct="1"/>
            <a:r>
              <a:rPr lang="en-US" dirty="0" smtClean="0"/>
              <a:t>CSS</a:t>
            </a:r>
            <a:endParaRPr lang="en-US" dirty="0" smtClean="0"/>
          </a:p>
          <a:p>
            <a:pPr lvl="1" eaLnBrk="1" hangingPunct="1"/>
            <a:endParaRPr lang="en-US" dirty="0" smtClean="0"/>
          </a:p>
          <a:p>
            <a:pPr lvl="1" eaLnBrk="1" hangingPunct="1"/>
            <a:r>
              <a:rPr lang="en-US" dirty="0" smtClean="0"/>
              <a:t>JavaScript</a:t>
            </a:r>
            <a:endParaRPr lang="en-US" dirty="0" smtClean="0"/>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Web </a:t>
            </a:r>
            <a:r>
              <a:rPr lang="fr-FR" dirty="0" err="1" smtClean="0">
                <a:ea typeface="ＭＳ Ｐゴシック" pitchFamily="34" charset="-128"/>
              </a:rPr>
              <a:t>Development</a:t>
            </a:r>
            <a:r>
              <a:rPr lang="fr-FR" dirty="0" smtClean="0">
                <a:ea typeface="ＭＳ Ｐゴシック" pitchFamily="34" charset="-128"/>
              </a:rPr>
              <a:t> </a:t>
            </a:r>
            <a:r>
              <a:rPr lang="fr-FR" dirty="0" err="1" smtClean="0">
                <a:ea typeface="ＭＳ Ｐゴシック" pitchFamily="34" charset="-128"/>
              </a:rPr>
              <a:t>Reminders</a:t>
            </a:r>
            <a:endParaRPr lang="fr-FR" dirty="0" smtClean="0">
              <a:ea typeface="ＭＳ Ｐゴシック" pitchFamily="34" charset="-128"/>
            </a:endParaRP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Basics – </a:t>
            </a:r>
            <a:r>
              <a:rPr lang="fr-FR" dirty="0" err="1" smtClean="0">
                <a:ea typeface="ＭＳ Ｐゴシック" pitchFamily="34" charset="-128"/>
              </a:rPr>
              <a:t>Loops</a:t>
            </a:r>
            <a:r>
              <a:rPr lang="fr-FR" dirty="0" smtClean="0">
                <a:ea typeface="ＭＳ Ｐゴシック" pitchFamily="34" charset="-128"/>
              </a:rPr>
              <a:t> and </a:t>
            </a:r>
            <a:r>
              <a:rPr lang="fr-FR" dirty="0" err="1" smtClean="0">
                <a:ea typeface="ＭＳ Ｐゴシック" pitchFamily="34" charset="-128"/>
              </a:rPr>
              <a:t>events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JavaScript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215391" y="1129308"/>
            <a:ext cx="8785225" cy="3528392"/>
          </a:xfrm>
          <a:prstGeom prst="roundRect">
            <a:avLst>
              <a:gd name="adj" fmla="val 8322"/>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7030A0"/>
                </a:solidFill>
                <a:latin typeface="Courier New"/>
                <a:ea typeface="ＭＳ Ｐゴシック" pitchFamily="1" charset="-128"/>
                <a:cs typeface="Courier New"/>
              </a:rPr>
              <a:t>for</a:t>
            </a:r>
            <a:r>
              <a:rPr lang="en-US" b="1" dirty="0" smtClean="0">
                <a:solidFill>
                  <a:schemeClr val="tx1"/>
                </a:solidFill>
                <a:latin typeface="Courier New"/>
                <a:ea typeface="ＭＳ Ｐゴシック" pitchFamily="1" charset="-128"/>
                <a:cs typeface="Courier New"/>
              </a:rPr>
              <a:t>( </a:t>
            </a:r>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i</a:t>
            </a:r>
            <a:r>
              <a:rPr lang="en-US" b="1" dirty="0" smtClean="0">
                <a:solidFill>
                  <a:schemeClr val="tx1"/>
                </a:solidFill>
                <a:latin typeface="Courier New"/>
                <a:ea typeface="ＭＳ Ｐゴシック" pitchFamily="1" charset="-128"/>
                <a:cs typeface="Courier New"/>
              </a:rPr>
              <a:t> = </a:t>
            </a:r>
            <a:r>
              <a:rPr lang="en-US" b="1" dirty="0" smtClean="0">
                <a:solidFill>
                  <a:schemeClr val="accent6">
                    <a:lumMod val="75000"/>
                  </a:schemeClr>
                </a:solidFill>
                <a:latin typeface="Courier New"/>
                <a:ea typeface="ＭＳ Ｐゴシック" pitchFamily="1" charset="-128"/>
                <a:cs typeface="Courier New"/>
              </a:rPr>
              <a:t>0</a:t>
            </a:r>
            <a:r>
              <a:rPr lang="en-US" b="1" dirty="0" smtClean="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i</a:t>
            </a:r>
            <a:r>
              <a:rPr lang="en-US" b="1" dirty="0" smtClean="0">
                <a:solidFill>
                  <a:schemeClr val="tx1"/>
                </a:solidFill>
                <a:latin typeface="Courier New"/>
                <a:ea typeface="ＭＳ Ｐゴシック" pitchFamily="1" charset="-128"/>
                <a:cs typeface="Courier New"/>
              </a:rPr>
              <a:t> &lt; </a:t>
            </a:r>
            <a:r>
              <a:rPr lang="en-US" b="1" dirty="0" smtClean="0">
                <a:solidFill>
                  <a:schemeClr val="accent6">
                    <a:lumMod val="75000"/>
                  </a:schemeClr>
                </a:solidFill>
                <a:latin typeface="Courier New"/>
                <a:ea typeface="ＭＳ Ｐゴシック" pitchFamily="1" charset="-128"/>
                <a:cs typeface="Courier New"/>
              </a:rPr>
              <a:t>5</a:t>
            </a:r>
            <a:r>
              <a:rPr lang="en-US" b="1" dirty="0" smtClean="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i</a:t>
            </a:r>
            <a:r>
              <a:rPr lang="en-US" b="1" dirty="0" smtClean="0">
                <a:solidFill>
                  <a:schemeClr val="tx1"/>
                </a:solidFill>
                <a:latin typeface="Courier New"/>
                <a:ea typeface="ＭＳ Ｐゴシック" pitchFamily="1" charset="-128"/>
                <a:cs typeface="Courier New"/>
              </a:rPr>
              <a:t>++ ) { ... } </a:t>
            </a:r>
            <a:r>
              <a:rPr lang="en-US" b="1" dirty="0" smtClean="0">
                <a:solidFill>
                  <a:srgbClr val="479B8F"/>
                </a:solidFill>
                <a:latin typeface="Courier New"/>
                <a:ea typeface="ＭＳ Ｐゴシック" pitchFamily="1" charset="-128"/>
                <a:cs typeface="Courier New"/>
              </a:rPr>
              <a:t>// For loop</a:t>
            </a:r>
          </a:p>
          <a:p>
            <a:r>
              <a:rPr lang="en-US" b="1" dirty="0" smtClean="0">
                <a:solidFill>
                  <a:srgbClr val="7030A0"/>
                </a:solidFill>
                <a:latin typeface="Courier New"/>
                <a:ea typeface="ＭＳ Ｐゴシック" pitchFamily="1" charset="-128"/>
                <a:cs typeface="Courier New"/>
              </a:rPr>
              <a:t>while</a:t>
            </a:r>
            <a:r>
              <a:rPr lang="en-US" b="1" dirty="0" smtClean="0">
                <a:solidFill>
                  <a:schemeClr val="tx1"/>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true </a:t>
            </a:r>
            <a:r>
              <a:rPr lang="en-US" b="1" dirty="0" smtClean="0">
                <a:solidFill>
                  <a:schemeClr val="tx1"/>
                </a:solidFill>
                <a:latin typeface="Courier New"/>
                <a:ea typeface="ＭＳ Ｐゴシック" pitchFamily="1" charset="-128"/>
                <a:cs typeface="Courier New"/>
              </a:rPr>
              <a:t>) { ... } </a:t>
            </a:r>
            <a:r>
              <a:rPr lang="en-US" b="1" dirty="0" smtClean="0">
                <a:solidFill>
                  <a:srgbClr val="479B8F"/>
                </a:solidFill>
                <a:latin typeface="Courier New"/>
                <a:ea typeface="ＭＳ Ｐゴシック" pitchFamily="1" charset="-128"/>
                <a:cs typeface="Courier New"/>
              </a:rPr>
              <a:t>// While loop</a:t>
            </a:r>
          </a:p>
          <a:p>
            <a:r>
              <a:rPr lang="en-US" b="1" dirty="0" err="1" smtClean="0">
                <a:solidFill>
                  <a:schemeClr val="tx1"/>
                </a:solidFill>
                <a:latin typeface="Courier New"/>
                <a:ea typeface="ＭＳ Ｐゴシック" pitchFamily="1" charset="-128"/>
                <a:cs typeface="Courier New"/>
              </a:rPr>
              <a:t>myArray.forEach</a:t>
            </a:r>
            <a:r>
              <a:rPr lang="en-US" b="1" dirty="0" smtClean="0">
                <a:solidFill>
                  <a:schemeClr val="tx1"/>
                </a:solidFill>
                <a:latin typeface="Courier New"/>
                <a:ea typeface="ＭＳ Ｐゴシック" pitchFamily="1" charset="-128"/>
                <a:cs typeface="Courier New"/>
              </a:rPr>
              <a:t>(</a:t>
            </a:r>
            <a:r>
              <a:rPr lang="en-US" b="1" dirty="0" smtClean="0">
                <a:solidFill>
                  <a:srgbClr val="7030A0"/>
                </a:solidFill>
                <a:latin typeface="Courier New"/>
                <a:ea typeface="ＭＳ Ｐゴシック" pitchFamily="1" charset="-128"/>
                <a:cs typeface="Courier New"/>
              </a:rPr>
              <a:t>function</a:t>
            </a:r>
            <a:r>
              <a:rPr lang="en-US" b="1" dirty="0" smtClean="0">
                <a:solidFill>
                  <a:schemeClr val="tx1"/>
                </a:solidFill>
                <a:latin typeface="Courier New"/>
                <a:ea typeface="ＭＳ Ｐゴシック" pitchFamily="1" charset="-128"/>
                <a:cs typeface="Courier New"/>
              </a:rPr>
              <a:t>(element) { ... }); </a:t>
            </a:r>
            <a:r>
              <a:rPr lang="en-US" b="1" dirty="0" smtClean="0">
                <a:solidFill>
                  <a:srgbClr val="479B8F"/>
                </a:solidFill>
                <a:latin typeface="Courier New"/>
                <a:ea typeface="ＭＳ Ｐゴシック" pitchFamily="1" charset="-128"/>
                <a:cs typeface="Courier New"/>
              </a:rPr>
              <a:t>// </a:t>
            </a:r>
            <a:r>
              <a:rPr lang="en-US" b="1" dirty="0" err="1" smtClean="0">
                <a:solidFill>
                  <a:srgbClr val="479B8F"/>
                </a:solidFill>
                <a:latin typeface="Courier New"/>
                <a:ea typeface="ＭＳ Ｐゴシック" pitchFamily="1" charset="-128"/>
                <a:cs typeface="Courier New"/>
              </a:rPr>
              <a:t>Foreach</a:t>
            </a:r>
            <a:r>
              <a:rPr lang="en-US" b="1" dirty="0" smtClean="0">
                <a:solidFill>
                  <a:srgbClr val="479B8F"/>
                </a:solidFill>
                <a:latin typeface="Courier New"/>
                <a:ea typeface="ＭＳ Ｐゴシック" pitchFamily="1" charset="-128"/>
                <a:cs typeface="Courier New"/>
              </a:rPr>
              <a:t> loop</a:t>
            </a:r>
          </a:p>
          <a:p>
            <a:endParaRPr lang="en-US" b="1" dirty="0" smtClean="0">
              <a:solidFill>
                <a:schemeClr val="tx1"/>
              </a:solidFill>
              <a:latin typeface="Courier New"/>
              <a:ea typeface="ＭＳ Ｐゴシック" pitchFamily="1" charset="-128"/>
              <a:cs typeface="Courier New"/>
            </a:endParaRPr>
          </a:p>
          <a:p>
            <a:r>
              <a:rPr lang="en-US" b="1" dirty="0" err="1">
                <a:solidFill>
                  <a:schemeClr val="tx1"/>
                </a:solidFill>
                <a:latin typeface="Courier New"/>
                <a:ea typeface="ＭＳ Ｐゴシック" pitchFamily="1" charset="-128"/>
                <a:cs typeface="Courier New"/>
              </a:rPr>
              <a:t>document.body.onload</a:t>
            </a:r>
            <a:r>
              <a:rPr lang="en-US" b="1" dirty="0">
                <a:solidFill>
                  <a:schemeClr val="tx1"/>
                </a:solidFill>
                <a:latin typeface="Courier New"/>
                <a:ea typeface="ＭＳ Ｐゴシック" pitchFamily="1" charset="-128"/>
                <a:cs typeface="Courier New"/>
              </a:rPr>
              <a:t> = </a:t>
            </a:r>
            <a:r>
              <a:rPr lang="en-US" b="1" dirty="0">
                <a:solidFill>
                  <a:srgbClr val="7030A0"/>
                </a:solidFill>
                <a:latin typeface="Courier New"/>
                <a:ea typeface="ＭＳ Ｐゴシック" pitchFamily="1" charset="-128"/>
                <a:cs typeface="Courier New"/>
              </a:rPr>
              <a:t>function</a:t>
            </a:r>
            <a:r>
              <a:rPr lang="en-US" b="1" dirty="0">
                <a:solidFill>
                  <a:schemeClr val="tx1"/>
                </a:solidFill>
                <a:latin typeface="Courier New"/>
                <a:ea typeface="ＭＳ Ｐゴシック" pitchFamily="1" charset="-128"/>
                <a:cs typeface="Courier New"/>
              </a:rPr>
              <a:t>() { </a:t>
            </a:r>
          </a:p>
          <a:p>
            <a:r>
              <a:rPr lang="en-US" b="1" dirty="0">
                <a:solidFill>
                  <a:schemeClr val="tx1"/>
                </a:solidFill>
                <a:latin typeface="Courier New"/>
                <a:ea typeface="ＭＳ Ｐゴシック" pitchFamily="1" charset="-128"/>
                <a:cs typeface="Courier New"/>
              </a:rPr>
              <a:t>  ... </a:t>
            </a:r>
          </a:p>
          <a:p>
            <a:r>
              <a:rPr lang="en-US" b="1" dirty="0">
                <a:solidFill>
                  <a:schemeClr val="tx1"/>
                </a:solidFill>
                <a:latin typeface="Courier New"/>
                <a:ea typeface="ＭＳ Ｐゴシック" pitchFamily="1" charset="-128"/>
                <a:cs typeface="Courier New"/>
              </a:rPr>
              <a:t>}; </a:t>
            </a:r>
            <a:r>
              <a:rPr lang="en-US" b="1" dirty="0">
                <a:solidFill>
                  <a:srgbClr val="479B8F"/>
                </a:solidFill>
                <a:latin typeface="Courier New"/>
                <a:ea typeface="ＭＳ Ｐゴシック" pitchFamily="1" charset="-128"/>
                <a:cs typeface="Courier New"/>
              </a:rPr>
              <a:t>// Old method to define events</a:t>
            </a:r>
          </a:p>
          <a:p>
            <a:endParaRPr lang="en-US" b="1" dirty="0">
              <a:solidFill>
                <a:schemeClr val="tx1"/>
              </a:solidFill>
              <a:latin typeface="Courier New"/>
              <a:ea typeface="ＭＳ Ｐゴシック" pitchFamily="1" charset="-128"/>
              <a:cs typeface="Courier New"/>
            </a:endParaRPr>
          </a:p>
          <a:p>
            <a:r>
              <a:rPr lang="en-US" b="1" dirty="0" err="1">
                <a:solidFill>
                  <a:schemeClr val="tx1"/>
                </a:solidFill>
                <a:latin typeface="Courier New"/>
                <a:ea typeface="ＭＳ Ｐゴシック" pitchFamily="1" charset="-128"/>
                <a:cs typeface="Courier New"/>
              </a:rPr>
              <a:t>document.addEventListener</a:t>
            </a:r>
            <a:r>
              <a:rPr lang="en-US" b="1" dirty="0">
                <a:solidFill>
                  <a:schemeClr val="tx1"/>
                </a:solidFill>
                <a:latin typeface="Courier New"/>
                <a:ea typeface="ＭＳ Ｐゴシック" pitchFamily="1" charset="-128"/>
                <a:cs typeface="Courier New"/>
              </a:rPr>
              <a:t>(</a:t>
            </a:r>
            <a:r>
              <a:rPr lang="en-US" b="1" dirty="0">
                <a:solidFill>
                  <a:srgbClr val="00B050"/>
                </a:solidFill>
                <a:latin typeface="Courier New"/>
                <a:ea typeface="ＭＳ Ｐゴシック" pitchFamily="1" charset="-128"/>
                <a:cs typeface="Courier New"/>
              </a:rPr>
              <a:t>'</a:t>
            </a:r>
            <a:r>
              <a:rPr lang="en-US" b="1" dirty="0" err="1">
                <a:solidFill>
                  <a:srgbClr val="00B050"/>
                </a:solidFill>
                <a:latin typeface="Courier New"/>
                <a:ea typeface="ＭＳ Ｐゴシック" pitchFamily="1" charset="-128"/>
                <a:cs typeface="Courier New"/>
              </a:rPr>
              <a:t>DOMContentLoaded</a:t>
            </a:r>
            <a:r>
              <a:rPr lang="en-US" b="1" dirty="0">
                <a:solidFill>
                  <a:srgbClr val="00B050"/>
                </a:solidFill>
                <a:latin typeface="Courier New"/>
                <a:ea typeface="ＭＳ Ｐゴシック" pitchFamily="1" charset="-128"/>
                <a:cs typeface="Courier New"/>
              </a:rPr>
              <a:t>'</a:t>
            </a:r>
            <a:r>
              <a:rPr lang="en-US" b="1" dirty="0">
                <a:solidFill>
                  <a:schemeClr val="tx1"/>
                </a:solidFill>
                <a:latin typeface="Courier New"/>
                <a:ea typeface="ＭＳ Ｐゴシック" pitchFamily="1" charset="-128"/>
                <a:cs typeface="Courier New"/>
              </a:rPr>
              <a:t>, </a:t>
            </a:r>
            <a:r>
              <a:rPr lang="en-US" b="1" dirty="0">
                <a:solidFill>
                  <a:srgbClr val="7030A0"/>
                </a:solidFill>
                <a:latin typeface="Courier New"/>
                <a:ea typeface="ＭＳ Ｐゴシック" pitchFamily="1" charset="-128"/>
                <a:cs typeface="Courier New"/>
              </a:rPr>
              <a:t>function</a:t>
            </a:r>
            <a:r>
              <a:rPr lang="en-US" b="1" dirty="0">
                <a:solidFill>
                  <a:schemeClr val="tx1"/>
                </a:solidFill>
                <a:latin typeface="Courier New"/>
                <a:ea typeface="ＭＳ Ｐゴシック" pitchFamily="1" charset="-128"/>
                <a:cs typeface="Courier New"/>
              </a:rPr>
              <a:t>() {</a:t>
            </a:r>
          </a:p>
          <a:p>
            <a:r>
              <a:rPr lang="en-US" b="1" dirty="0">
                <a:solidFill>
                  <a:schemeClr val="tx1"/>
                </a:solidFill>
                <a:latin typeface="Courier New"/>
                <a:ea typeface="ＭＳ Ｐゴシック" pitchFamily="1" charset="-128"/>
                <a:cs typeface="Courier New"/>
              </a:rPr>
              <a:t>  ...</a:t>
            </a:r>
          </a:p>
          <a:p>
            <a:r>
              <a:rPr lang="en-US" b="1" dirty="0">
                <a:solidFill>
                  <a:schemeClr val="tx1"/>
                </a:solidFill>
                <a:latin typeface="Courier New"/>
                <a:ea typeface="ＭＳ Ｐゴシック" pitchFamily="1" charset="-128"/>
                <a:cs typeface="Courier New"/>
              </a:rPr>
              <a:t>}; </a:t>
            </a:r>
            <a:r>
              <a:rPr lang="en-US" b="1" dirty="0">
                <a:solidFill>
                  <a:srgbClr val="479B8F"/>
                </a:solidFill>
                <a:latin typeface="Courier New"/>
                <a:ea typeface="ＭＳ Ｐゴシック" pitchFamily="1" charset="-128"/>
                <a:cs typeface="Courier New"/>
              </a:rPr>
              <a:t>// Preferred way to define </a:t>
            </a:r>
            <a:r>
              <a:rPr lang="en-US" b="1" dirty="0" smtClean="0">
                <a:solidFill>
                  <a:srgbClr val="479B8F"/>
                </a:solidFill>
                <a:latin typeface="Courier New"/>
                <a:ea typeface="ＭＳ Ｐゴシック" pitchFamily="1" charset="-128"/>
                <a:cs typeface="Courier New"/>
              </a:rPr>
              <a:t>events</a:t>
            </a:r>
            <a:endParaRPr lang="en-US" b="1" dirty="0">
              <a:solidFill>
                <a:srgbClr val="479B8F"/>
              </a:solidFill>
              <a:latin typeface="Courier New"/>
              <a:ea typeface="ＭＳ Ｐゴシック" pitchFamily="1" charset="-128"/>
              <a:cs typeface="Courier New"/>
            </a:endParaRPr>
          </a:p>
          <a:p>
            <a:endParaRPr lang="en-US"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111810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Basics – </a:t>
            </a:r>
            <a:r>
              <a:rPr lang="fr-FR" dirty="0" err="1" smtClean="0">
                <a:ea typeface="ＭＳ Ｐゴシック" pitchFamily="34" charset="-128"/>
              </a:rPr>
              <a:t>Functions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JavaScript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215391" y="1129308"/>
            <a:ext cx="8785225" cy="3528392"/>
          </a:xfrm>
          <a:prstGeom prst="roundRect">
            <a:avLst>
              <a:gd name="adj" fmla="val 8322"/>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7030A0"/>
                </a:solidFill>
                <a:latin typeface="Courier New"/>
                <a:ea typeface="ＭＳ Ｐゴシック" pitchFamily="1" charset="-128"/>
                <a:cs typeface="Courier New"/>
              </a:rPr>
              <a:t>function</a:t>
            </a:r>
            <a:r>
              <a:rPr lang="en-US" b="1" dirty="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myFunction</a:t>
            </a:r>
            <a:r>
              <a:rPr lang="en-US" b="1" dirty="0" smtClean="0">
                <a:solidFill>
                  <a:schemeClr val="tx1"/>
                </a:solidFill>
                <a:latin typeface="Courier New"/>
                <a:ea typeface="ＭＳ Ｐゴシック" pitchFamily="1" charset="-128"/>
                <a:cs typeface="Courier New"/>
              </a:rPr>
              <a:t>() </a:t>
            </a:r>
            <a:r>
              <a:rPr lang="en-US" b="1" dirty="0">
                <a:solidFill>
                  <a:schemeClr val="tx1"/>
                </a:solidFill>
                <a:latin typeface="Courier New"/>
                <a:ea typeface="ＭＳ Ｐゴシック" pitchFamily="1" charset="-128"/>
                <a:cs typeface="Courier New"/>
              </a:rPr>
              <a:t>{ ... } </a:t>
            </a:r>
            <a:endParaRPr lang="en-US" b="1" dirty="0" smtClean="0">
              <a:solidFill>
                <a:schemeClr val="tx1"/>
              </a:solidFill>
              <a:latin typeface="Courier New"/>
              <a:ea typeface="ＭＳ Ｐゴシック" pitchFamily="1" charset="-128"/>
              <a:cs typeface="Courier New"/>
            </a:endParaRPr>
          </a:p>
          <a:p>
            <a:r>
              <a:rPr lang="en-US" b="1" dirty="0" smtClean="0">
                <a:solidFill>
                  <a:srgbClr val="7030A0"/>
                </a:solidFill>
                <a:latin typeface="Courier New"/>
                <a:ea typeface="ＭＳ Ｐゴシック" pitchFamily="1" charset="-128"/>
                <a:cs typeface="Courier New"/>
              </a:rPr>
              <a:t>function </a:t>
            </a:r>
            <a:r>
              <a:rPr lang="en-US" b="1" dirty="0" err="1" smtClean="0">
                <a:solidFill>
                  <a:schemeClr val="tx1"/>
                </a:solidFill>
                <a:latin typeface="Courier New"/>
                <a:ea typeface="ＭＳ Ｐゴシック" pitchFamily="1" charset="-128"/>
                <a:cs typeface="Courier New"/>
              </a:rPr>
              <a:t>myFunctionWithArgs</a:t>
            </a:r>
            <a:r>
              <a:rPr lang="en-US" b="1" dirty="0" smtClean="0">
                <a:solidFill>
                  <a:schemeClr val="tx1"/>
                </a:solidFill>
                <a:latin typeface="Courier New"/>
                <a:ea typeface="ＭＳ Ｐゴシック" pitchFamily="1" charset="-128"/>
                <a:cs typeface="Courier New"/>
              </a:rPr>
              <a:t>(arg1, arg2) { ... }</a:t>
            </a:r>
            <a:r>
              <a:rPr lang="en-US" b="1" dirty="0">
                <a:solidFill>
                  <a:schemeClr val="tx1"/>
                </a:solidFill>
                <a:latin typeface="Courier New"/>
                <a:ea typeface="ＭＳ Ｐゴシック" pitchFamily="1" charset="-128"/>
                <a:cs typeface="Courier New"/>
              </a:rPr>
              <a:t> </a:t>
            </a:r>
            <a:endParaRPr lang="en-US" b="1" dirty="0" smtClean="0">
              <a:solidFill>
                <a:schemeClr val="tx1"/>
              </a:solidFill>
              <a:latin typeface="Courier New"/>
              <a:ea typeface="ＭＳ Ｐゴシック" pitchFamily="1" charset="-128"/>
              <a:cs typeface="Courier New"/>
            </a:endParaRPr>
          </a:p>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a:solidFill>
                  <a:schemeClr val="tx1"/>
                </a:solidFill>
                <a:latin typeface="Courier New"/>
                <a:ea typeface="ＭＳ Ｐゴシック" pitchFamily="1" charset="-128"/>
                <a:cs typeface="Courier New"/>
              </a:rPr>
              <a:t>aFunction</a:t>
            </a:r>
            <a:r>
              <a:rPr lang="en-US" b="1" dirty="0">
                <a:solidFill>
                  <a:schemeClr val="tx1"/>
                </a:solidFill>
                <a:latin typeface="Courier New"/>
                <a:ea typeface="ＭＳ Ｐゴシック" pitchFamily="1" charset="-128"/>
                <a:cs typeface="Courier New"/>
              </a:rPr>
              <a:t> = </a:t>
            </a:r>
            <a:r>
              <a:rPr lang="en-US" b="1" dirty="0">
                <a:solidFill>
                  <a:srgbClr val="7030A0"/>
                </a:solidFill>
                <a:latin typeface="Courier New"/>
                <a:ea typeface="ＭＳ Ｐゴシック" pitchFamily="1" charset="-128"/>
                <a:cs typeface="Courier New"/>
              </a:rPr>
              <a:t>function</a:t>
            </a:r>
            <a:r>
              <a:rPr lang="en-US" b="1" dirty="0">
                <a:solidFill>
                  <a:schemeClr val="tx1"/>
                </a:solidFill>
                <a:latin typeface="Courier New"/>
                <a:ea typeface="ＭＳ Ｐゴシック" pitchFamily="1" charset="-128"/>
                <a:cs typeface="Courier New"/>
              </a:rPr>
              <a:t>() { ... }; </a:t>
            </a:r>
            <a:endParaRPr lang="en-US" b="1" dirty="0" smtClean="0">
              <a:solidFill>
                <a:schemeClr val="tx1"/>
              </a:solidFill>
              <a:latin typeface="Courier New"/>
              <a:ea typeface="ＭＳ Ｐゴシック" pitchFamily="1" charset="-128"/>
              <a:cs typeface="Courier New"/>
            </a:endParaRPr>
          </a:p>
          <a:p>
            <a:endParaRPr lang="en-US" b="1" dirty="0" smtClean="0">
              <a:solidFill>
                <a:schemeClr val="tx1"/>
              </a:solidFill>
              <a:latin typeface="Courier New"/>
              <a:ea typeface="ＭＳ Ｐゴシック" pitchFamily="1" charset="-128"/>
              <a:cs typeface="Courier New"/>
            </a:endParaRPr>
          </a:p>
          <a:p>
            <a:r>
              <a:rPr lang="en-US" b="1" dirty="0" err="1" smtClean="0">
                <a:solidFill>
                  <a:schemeClr val="tx1"/>
                </a:solidFill>
                <a:latin typeface="Courier New"/>
                <a:ea typeface="ＭＳ Ｐゴシック" pitchFamily="1" charset="-128"/>
                <a:cs typeface="Courier New"/>
              </a:rPr>
              <a:t>myFunction</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r>
              <a:rPr lang="en-US" b="1" dirty="0" err="1" smtClean="0">
                <a:solidFill>
                  <a:schemeClr val="tx1"/>
                </a:solidFill>
                <a:latin typeface="Courier New"/>
                <a:ea typeface="ＭＳ Ｐゴシック" pitchFamily="1" charset="-128"/>
                <a:cs typeface="Courier New"/>
              </a:rPr>
              <a:t>myFunctionWithArgs</a:t>
            </a:r>
            <a:r>
              <a:rPr lang="en-US" b="1" dirty="0" smtClean="0">
                <a:solidFill>
                  <a:schemeClr val="tx1"/>
                </a:solidFill>
                <a:latin typeface="Courier New"/>
                <a:ea typeface="ＭＳ Ｐゴシック" pitchFamily="1" charset="-128"/>
                <a:cs typeface="Courier New"/>
              </a:rPr>
              <a:t>(</a:t>
            </a:r>
            <a:r>
              <a:rPr lang="en-US" b="1" dirty="0" smtClean="0">
                <a:solidFill>
                  <a:schemeClr val="accent6">
                    <a:lumMod val="75000"/>
                  </a:schemeClr>
                </a:solidFill>
                <a:latin typeface="Courier New"/>
                <a:ea typeface="ＭＳ Ｐゴシック" pitchFamily="1" charset="-128"/>
                <a:cs typeface="Courier New"/>
              </a:rPr>
              <a:t>1</a:t>
            </a:r>
            <a:r>
              <a:rPr lang="en-US" b="1" dirty="0" smtClean="0">
                <a:solidFill>
                  <a:schemeClr val="tx1"/>
                </a:solidFill>
                <a:latin typeface="Courier New"/>
                <a:ea typeface="ＭＳ Ｐゴシック" pitchFamily="1" charset="-128"/>
                <a:cs typeface="Courier New"/>
              </a:rPr>
              <a:t>, </a:t>
            </a:r>
            <a:r>
              <a:rPr lang="en-US" b="1" dirty="0" smtClean="0">
                <a:solidFill>
                  <a:schemeClr val="accent6">
                    <a:lumMod val="75000"/>
                  </a:schemeClr>
                </a:solidFill>
                <a:latin typeface="Courier New"/>
                <a:ea typeface="ＭＳ Ｐゴシック" pitchFamily="1" charset="-128"/>
                <a:cs typeface="Courier New"/>
              </a:rPr>
              <a:t>2</a:t>
            </a:r>
            <a:r>
              <a:rPr lang="en-US" b="1" dirty="0" smtClean="0">
                <a:solidFill>
                  <a:schemeClr val="tx1"/>
                </a:solidFill>
                <a:latin typeface="Courier New"/>
                <a:ea typeface="ＭＳ Ｐゴシック" pitchFamily="1" charset="-128"/>
                <a:cs typeface="Courier New"/>
              </a:rPr>
              <a:t>);</a:t>
            </a:r>
          </a:p>
          <a:p>
            <a:r>
              <a:rPr lang="en-US" b="1" dirty="0" err="1" smtClean="0">
                <a:solidFill>
                  <a:schemeClr val="tx1"/>
                </a:solidFill>
                <a:latin typeface="Courier New"/>
                <a:ea typeface="ＭＳ Ｐゴシック" pitchFamily="1" charset="-128"/>
                <a:cs typeface="Courier New"/>
              </a:rPr>
              <a:t>aFunction</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873901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Basics - DOM</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JavaScript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215391" y="1129308"/>
            <a:ext cx="8785225" cy="3528392"/>
          </a:xfrm>
          <a:prstGeom prst="roundRect">
            <a:avLst>
              <a:gd name="adj" fmla="val 8322"/>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rgbClr val="7030A0"/>
                </a:solidFill>
                <a:latin typeface="Courier New"/>
                <a:ea typeface="ＭＳ Ｐゴシック" pitchFamily="1" charset="-128"/>
                <a:cs typeface="Courier New"/>
              </a:rPr>
              <a:t>var</a:t>
            </a:r>
            <a:r>
              <a:rPr lang="en-US" b="1" dirty="0">
                <a:solidFill>
                  <a:srgbClr val="7030A0"/>
                </a:solidFill>
                <a:latin typeface="Courier New"/>
                <a:ea typeface="ＭＳ Ｐゴシック" pitchFamily="1" charset="-128"/>
                <a:cs typeface="Courier New"/>
              </a:rPr>
              <a:t> </a:t>
            </a:r>
            <a:r>
              <a:rPr lang="en-US" b="1" dirty="0" err="1">
                <a:solidFill>
                  <a:schemeClr val="tx1"/>
                </a:solidFill>
                <a:latin typeface="Courier New"/>
                <a:ea typeface="ＭＳ Ｐゴシック" pitchFamily="1" charset="-128"/>
                <a:cs typeface="Courier New"/>
              </a:rPr>
              <a:t>myDiv</a:t>
            </a:r>
            <a:r>
              <a:rPr lang="en-US" b="1" dirty="0">
                <a:solidFill>
                  <a:schemeClr val="tx1"/>
                </a:solidFill>
                <a:latin typeface="Courier New"/>
                <a:ea typeface="ＭＳ Ｐゴシック" pitchFamily="1" charset="-128"/>
                <a:cs typeface="Courier New"/>
              </a:rPr>
              <a:t> = </a:t>
            </a:r>
            <a:r>
              <a:rPr lang="en-US" b="1" dirty="0" err="1">
                <a:solidFill>
                  <a:schemeClr val="tx1"/>
                </a:solidFill>
                <a:latin typeface="Courier New"/>
                <a:ea typeface="ＭＳ Ｐゴシック" pitchFamily="1" charset="-128"/>
                <a:cs typeface="Courier New"/>
              </a:rPr>
              <a:t>document.querySelector</a:t>
            </a:r>
            <a:r>
              <a:rPr lang="en-US" b="1" dirty="0">
                <a:solidFill>
                  <a:schemeClr val="tx1"/>
                </a:solidFill>
                <a:latin typeface="Courier New"/>
                <a:ea typeface="ＭＳ Ｐゴシック" pitchFamily="1" charset="-128"/>
                <a:cs typeface="Courier New"/>
              </a:rPr>
              <a:t>(</a:t>
            </a:r>
            <a:r>
              <a:rPr lang="en-US" b="1" dirty="0">
                <a:solidFill>
                  <a:srgbClr val="00B050"/>
                </a:solidFill>
                <a:latin typeface="Courier New"/>
                <a:ea typeface="ＭＳ Ｐゴシック" pitchFamily="1" charset="-128"/>
                <a:cs typeface="Courier New"/>
              </a:rPr>
              <a:t>"#</a:t>
            </a:r>
            <a:r>
              <a:rPr lang="en-US" b="1" dirty="0" err="1">
                <a:solidFill>
                  <a:srgbClr val="00B050"/>
                </a:solidFill>
                <a:latin typeface="Courier New"/>
                <a:ea typeface="ＭＳ Ｐゴシック" pitchFamily="1" charset="-128"/>
                <a:cs typeface="Courier New"/>
              </a:rPr>
              <a:t>myDiv</a:t>
            </a:r>
            <a:r>
              <a:rPr lang="en-US" b="1" dirty="0" smtClean="0">
                <a:solidFill>
                  <a:srgbClr val="00B050"/>
                </a:solidFill>
                <a:latin typeface="Courier New"/>
                <a:ea typeface="ＭＳ Ｐゴシック" pitchFamily="1" charset="-128"/>
                <a:cs typeface="Courier New"/>
              </a:rPr>
              <a:t>"</a:t>
            </a:r>
            <a:r>
              <a:rPr lang="en-US" b="1" dirty="0" smtClean="0">
                <a:solidFill>
                  <a:schemeClr val="tx1"/>
                </a:solidFill>
                <a:latin typeface="Courier New"/>
                <a:ea typeface="ＭＳ Ｐゴシック" pitchFamily="1" charset="-128"/>
                <a:cs typeface="Courier New"/>
              </a:rPr>
              <a:t>);</a:t>
            </a:r>
          </a:p>
          <a:p>
            <a:r>
              <a:rPr lang="en-US" b="1" dirty="0" err="1" smtClean="0">
                <a:solidFill>
                  <a:srgbClr val="7030A0"/>
                </a:solidFill>
                <a:latin typeface="Courier New"/>
                <a:ea typeface="ＭＳ Ｐゴシック" pitchFamily="1" charset="-128"/>
                <a:cs typeface="Courier New"/>
              </a:rPr>
              <a:t>var</a:t>
            </a:r>
            <a:r>
              <a:rPr lang="en-US" b="1" dirty="0" smtClean="0">
                <a:solidFill>
                  <a:srgbClr val="7030A0"/>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aSpan</a:t>
            </a:r>
            <a:r>
              <a:rPr lang="en-US" b="1" dirty="0" smtClean="0">
                <a:solidFill>
                  <a:schemeClr val="tx1"/>
                </a:solidFill>
                <a:latin typeface="Courier New"/>
                <a:ea typeface="ＭＳ Ｐゴシック" pitchFamily="1" charset="-128"/>
                <a:cs typeface="Courier New"/>
              </a:rPr>
              <a:t> = </a:t>
            </a:r>
            <a:r>
              <a:rPr lang="en-US" b="1" dirty="0" err="1" smtClean="0">
                <a:solidFill>
                  <a:schemeClr val="tx1"/>
                </a:solidFill>
                <a:latin typeface="Courier New"/>
                <a:ea typeface="ＭＳ Ｐゴシック" pitchFamily="1" charset="-128"/>
                <a:cs typeface="Courier New"/>
              </a:rPr>
              <a:t>document.createElement</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"span"</a:t>
            </a:r>
            <a:r>
              <a:rPr lang="en-US" b="1" dirty="0" smtClean="0">
                <a:solidFill>
                  <a:schemeClr val="tx1"/>
                </a:solidFill>
                <a:latin typeface="Courier New"/>
                <a:ea typeface="ＭＳ Ｐゴシック" pitchFamily="1" charset="-128"/>
                <a:cs typeface="Courier New"/>
              </a:rPr>
              <a:t>);</a:t>
            </a:r>
          </a:p>
          <a:p>
            <a:endParaRPr lang="en-US" b="1" dirty="0" smtClean="0">
              <a:solidFill>
                <a:schemeClr val="tx1"/>
              </a:solidFill>
              <a:latin typeface="Courier New"/>
              <a:ea typeface="ＭＳ Ｐゴシック" pitchFamily="1" charset="-128"/>
              <a:cs typeface="Courier New"/>
            </a:endParaRPr>
          </a:p>
          <a:p>
            <a:r>
              <a:rPr lang="en-US" b="1" dirty="0" err="1" smtClean="0">
                <a:solidFill>
                  <a:schemeClr val="tx1"/>
                </a:solidFill>
                <a:latin typeface="Courier New"/>
                <a:ea typeface="ＭＳ Ｐゴシック" pitchFamily="1" charset="-128"/>
                <a:cs typeface="Courier New"/>
              </a:rPr>
              <a:t>aSpan.innerText</a:t>
            </a:r>
            <a:r>
              <a:rPr lang="en-US" b="1" dirty="0" smtClean="0">
                <a:solidFill>
                  <a:schemeClr val="tx1"/>
                </a:solidFill>
                <a:latin typeface="Courier New"/>
                <a:ea typeface="ＭＳ Ｐゴシック" pitchFamily="1" charset="-128"/>
                <a:cs typeface="Courier New"/>
              </a:rPr>
              <a:t> = </a:t>
            </a:r>
            <a:r>
              <a:rPr lang="en-US" b="1" dirty="0" smtClean="0">
                <a:solidFill>
                  <a:srgbClr val="00B050"/>
                </a:solidFill>
                <a:latin typeface="Courier New"/>
                <a:ea typeface="ＭＳ Ｐゴシック" pitchFamily="1" charset="-128"/>
                <a:cs typeface="Courier New"/>
              </a:rPr>
              <a:t>"My text"</a:t>
            </a:r>
            <a:r>
              <a:rPr lang="en-US" b="1" dirty="0" smtClean="0">
                <a:solidFill>
                  <a:schemeClr val="tx1"/>
                </a:solidFill>
                <a:latin typeface="Courier New"/>
                <a:ea typeface="ＭＳ Ｐゴシック" pitchFamily="1" charset="-128"/>
                <a:cs typeface="Courier New"/>
              </a:rPr>
              <a:t>;</a:t>
            </a:r>
          </a:p>
          <a:p>
            <a:r>
              <a:rPr lang="en-US" b="1" dirty="0" err="1" smtClean="0">
                <a:solidFill>
                  <a:schemeClr val="tx1"/>
                </a:solidFill>
                <a:latin typeface="Courier New"/>
                <a:ea typeface="ＭＳ Ｐゴシック" pitchFamily="1" charset="-128"/>
                <a:cs typeface="Courier New"/>
              </a:rPr>
              <a:t>aSpan.style.color</a:t>
            </a:r>
            <a:r>
              <a:rPr lang="en-US" b="1" dirty="0" smtClean="0">
                <a:solidFill>
                  <a:schemeClr val="tx1"/>
                </a:solidFill>
                <a:latin typeface="Courier New"/>
                <a:ea typeface="ＭＳ Ｐゴシック" pitchFamily="1" charset="-128"/>
                <a:cs typeface="Courier New"/>
              </a:rPr>
              <a:t> = </a:t>
            </a:r>
            <a:r>
              <a:rPr lang="en-US" b="1" dirty="0" smtClean="0">
                <a:solidFill>
                  <a:srgbClr val="00B050"/>
                </a:solidFill>
                <a:latin typeface="Courier New"/>
                <a:ea typeface="ＭＳ Ｐゴシック" pitchFamily="1" charset="-128"/>
                <a:cs typeface="Courier New"/>
              </a:rPr>
              <a:t>"red"</a:t>
            </a:r>
            <a:r>
              <a:rPr lang="en-US" b="1" dirty="0" smtClean="0">
                <a:solidFill>
                  <a:schemeClr val="tx1"/>
                </a:solidFill>
                <a:latin typeface="Courier New"/>
                <a:ea typeface="ＭＳ Ｐゴシック" pitchFamily="1" charset="-128"/>
                <a:cs typeface="Courier New"/>
              </a:rPr>
              <a:t>;</a:t>
            </a:r>
          </a:p>
          <a:p>
            <a:r>
              <a:rPr lang="en-US" b="1" dirty="0" err="1" smtClean="0">
                <a:solidFill>
                  <a:schemeClr val="tx1"/>
                </a:solidFill>
                <a:latin typeface="Courier New"/>
                <a:ea typeface="ＭＳ Ｐゴシック" pitchFamily="1" charset="-128"/>
                <a:cs typeface="Courier New"/>
              </a:rPr>
              <a:t>myDiv.appendChild</a:t>
            </a:r>
            <a:r>
              <a:rPr lang="en-US" b="1" dirty="0" smtClean="0">
                <a:solidFill>
                  <a:schemeClr val="tx1"/>
                </a:solidFill>
                <a:latin typeface="Courier New"/>
                <a:ea typeface="ＭＳ Ｐゴシック" pitchFamily="1" charset="-128"/>
                <a:cs typeface="Courier New"/>
              </a:rPr>
              <a:t>(</a:t>
            </a:r>
            <a:r>
              <a:rPr lang="en-US" b="1" dirty="0" err="1" smtClean="0">
                <a:solidFill>
                  <a:schemeClr val="tx1"/>
                </a:solidFill>
                <a:latin typeface="Courier New"/>
                <a:ea typeface="ＭＳ Ｐゴシック" pitchFamily="1" charset="-128"/>
                <a:cs typeface="Courier New"/>
              </a:rPr>
              <a:t>aSpan</a:t>
            </a:r>
            <a:r>
              <a:rPr lang="en-US" b="1" dirty="0" smtClean="0">
                <a:solidFill>
                  <a:schemeClr val="tx1"/>
                </a:solidFill>
                <a:latin typeface="Courier New"/>
                <a:ea typeface="ＭＳ Ｐゴシック" pitchFamily="1" charset="-128"/>
                <a:cs typeface="Courier New"/>
              </a:rPr>
              <a:t>);</a:t>
            </a:r>
          </a:p>
        </p:txBody>
      </p:sp>
    </p:spTree>
    <p:extLst>
      <p:ext uri="{BB962C8B-B14F-4D97-AF65-F5344CB8AC3E}">
        <p14:creationId xmlns:p14="http://schemas.microsoft.com/office/powerpoint/2010/main" val="2672734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Standard Event </a:t>
            </a:r>
            <a:r>
              <a:rPr lang="fr-FR" dirty="0" err="1"/>
              <a:t>Attributes</a:t>
            </a:r>
            <a:endParaRPr lang="fr-FR" dirty="0"/>
          </a:p>
        </p:txBody>
      </p:sp>
      <p:sp>
        <p:nvSpPr>
          <p:cNvPr id="4" name="Espace réservé du contenu 3"/>
          <p:cNvSpPr>
            <a:spLocks noGrp="1"/>
          </p:cNvSpPr>
          <p:nvPr>
            <p:ph sz="quarter" idx="13"/>
          </p:nvPr>
        </p:nvSpPr>
        <p:spPr/>
        <p:txBody>
          <a:bodyPr/>
          <a:lstStyle/>
          <a:p>
            <a:r>
              <a:rPr lang="fr-FR" dirty="0"/>
              <a:t>Events</a:t>
            </a:r>
          </a:p>
        </p:txBody>
      </p:sp>
      <p:graphicFrame>
        <p:nvGraphicFramePr>
          <p:cNvPr id="5" name="Espace réservé du contenu 4"/>
          <p:cNvGraphicFramePr>
            <a:graphicFrameLocks/>
          </p:cNvGraphicFramePr>
          <p:nvPr>
            <p:extLst/>
          </p:nvPr>
        </p:nvGraphicFramePr>
        <p:xfrm>
          <a:off x="467544" y="1993404"/>
          <a:ext cx="8424936" cy="2966360"/>
        </p:xfrm>
        <a:graphic>
          <a:graphicData uri="http://schemas.openxmlformats.org/drawingml/2006/table">
            <a:tbl>
              <a:tblPr firstRow="1" bandRow="1">
                <a:tableStyleId>{5C22544A-7EE6-4342-B048-85BDC9FD1C3A}</a:tableStyleId>
              </a:tblPr>
              <a:tblGrid>
                <a:gridCol w="2304256"/>
                <a:gridCol w="6120680"/>
              </a:tblGrid>
              <a:tr h="370795">
                <a:tc>
                  <a:txBody>
                    <a:bodyPr/>
                    <a:lstStyle/>
                    <a:p>
                      <a:r>
                        <a:rPr lang="fr-FR" sz="1800" dirty="0" smtClean="0"/>
                        <a:t>Event</a:t>
                      </a:r>
                      <a:endParaRPr lang="fr-FR" sz="1800" dirty="0"/>
                    </a:p>
                  </a:txBody>
                  <a:tcPr marT="45714" marB="45714"/>
                </a:tc>
                <a:tc>
                  <a:txBody>
                    <a:bodyPr/>
                    <a:lstStyle/>
                    <a:p>
                      <a:r>
                        <a:rPr lang="fr-FR" sz="1800" dirty="0" smtClean="0"/>
                        <a:t>Description</a:t>
                      </a:r>
                      <a:endParaRPr lang="fr-FR" sz="1800" dirty="0"/>
                    </a:p>
                  </a:txBody>
                  <a:tcPr marT="45714" marB="45714"/>
                </a:tc>
              </a:tr>
              <a:tr h="370795">
                <a:tc>
                  <a:txBody>
                    <a:bodyPr/>
                    <a:lstStyle/>
                    <a:p>
                      <a:r>
                        <a:rPr lang="fr-FR" sz="1800" dirty="0" err="1" smtClean="0"/>
                        <a:t>DOMContentLoaded</a:t>
                      </a:r>
                      <a:endParaRPr lang="fr-FR" sz="1800" dirty="0"/>
                    </a:p>
                  </a:txBody>
                  <a:tcPr marT="45714" marB="45714"/>
                </a:tc>
                <a:tc>
                  <a:txBody>
                    <a:bodyPr/>
                    <a:lstStyle/>
                    <a:p>
                      <a:r>
                        <a:rPr lang="fr-FR" sz="1800" dirty="0" err="1" smtClean="0"/>
                        <a:t>Page’s</a:t>
                      </a:r>
                      <a:r>
                        <a:rPr lang="fr-FR" sz="1800" dirty="0" smtClean="0"/>
                        <a:t> DOM </a:t>
                      </a:r>
                      <a:r>
                        <a:rPr lang="fr-FR" sz="1800" dirty="0" err="1" smtClean="0"/>
                        <a:t>is</a:t>
                      </a:r>
                      <a:r>
                        <a:rPr lang="fr-FR" sz="1800" dirty="0" smtClean="0"/>
                        <a:t> </a:t>
                      </a:r>
                      <a:r>
                        <a:rPr lang="fr-FR" sz="1800" dirty="0" err="1" smtClean="0"/>
                        <a:t>built</a:t>
                      </a:r>
                      <a:r>
                        <a:rPr lang="fr-FR" sz="1800" dirty="0" smtClean="0"/>
                        <a:t> (CSS, JS &amp;</a:t>
                      </a:r>
                      <a:r>
                        <a:rPr lang="fr-FR" sz="1800" baseline="0" dirty="0" smtClean="0"/>
                        <a:t> Images </a:t>
                      </a:r>
                      <a:r>
                        <a:rPr lang="fr-FR" sz="1800" baseline="0" dirty="0" err="1" smtClean="0"/>
                        <a:t>aren’t</a:t>
                      </a:r>
                      <a:r>
                        <a:rPr lang="fr-FR" sz="1800" baseline="0" dirty="0" smtClean="0"/>
                        <a:t> </a:t>
                      </a:r>
                      <a:r>
                        <a:rPr lang="fr-FR" sz="1800" baseline="0" dirty="0" err="1" smtClean="0"/>
                        <a:t>loaded</a:t>
                      </a:r>
                      <a:r>
                        <a:rPr lang="fr-FR" sz="1800" baseline="0" dirty="0" smtClean="0"/>
                        <a:t> </a:t>
                      </a:r>
                      <a:r>
                        <a:rPr lang="fr-FR" sz="1800" baseline="0" dirty="0" err="1" smtClean="0"/>
                        <a:t>yet</a:t>
                      </a:r>
                      <a:r>
                        <a:rPr lang="fr-FR" sz="1800" baseline="0" dirty="0" smtClean="0"/>
                        <a:t>)</a:t>
                      </a:r>
                      <a:endParaRPr lang="fr-FR" sz="1800" dirty="0"/>
                    </a:p>
                  </a:txBody>
                  <a:tcPr marT="45714" marB="45714"/>
                </a:tc>
              </a:tr>
              <a:tr h="370795">
                <a:tc>
                  <a:txBody>
                    <a:bodyPr/>
                    <a:lstStyle/>
                    <a:p>
                      <a:r>
                        <a:rPr lang="fr-FR" sz="1800" dirty="0" err="1" smtClean="0"/>
                        <a:t>load</a:t>
                      </a:r>
                      <a:endParaRPr lang="fr-FR" sz="1800" dirty="0"/>
                    </a:p>
                  </a:txBody>
                  <a:tcPr marT="45714" marB="45714"/>
                </a:tc>
                <a:tc>
                  <a:txBody>
                    <a:bodyPr/>
                    <a:lstStyle/>
                    <a:p>
                      <a:r>
                        <a:rPr lang="fr-FR" sz="1800" dirty="0" err="1" smtClean="0"/>
                        <a:t>Element</a:t>
                      </a:r>
                      <a:r>
                        <a:rPr lang="fr-FR" sz="1800" baseline="0" dirty="0" smtClean="0"/>
                        <a:t> </a:t>
                      </a:r>
                      <a:r>
                        <a:rPr lang="fr-FR" sz="1800" dirty="0" err="1" smtClean="0"/>
                        <a:t>is</a:t>
                      </a:r>
                      <a:r>
                        <a:rPr lang="fr-FR" sz="1800" dirty="0" smtClean="0"/>
                        <a:t> </a:t>
                      </a:r>
                      <a:r>
                        <a:rPr lang="fr-FR" sz="1800" dirty="0" err="1" smtClean="0"/>
                        <a:t>fully</a:t>
                      </a:r>
                      <a:r>
                        <a:rPr lang="fr-FR" sz="1800" dirty="0" smtClean="0"/>
                        <a:t> </a:t>
                      </a:r>
                      <a:r>
                        <a:rPr lang="fr-FR" sz="1800" dirty="0" err="1" smtClean="0"/>
                        <a:t>loaded</a:t>
                      </a:r>
                      <a:endParaRPr lang="fr-FR" sz="1800" dirty="0" smtClean="0"/>
                    </a:p>
                  </a:txBody>
                  <a:tcPr marT="45714" marB="45714"/>
                </a:tc>
              </a:tr>
              <a:tr h="370795">
                <a:tc>
                  <a:txBody>
                    <a:bodyPr/>
                    <a:lstStyle/>
                    <a:p>
                      <a:r>
                        <a:rPr lang="fr-FR" sz="1800" dirty="0" err="1" smtClean="0"/>
                        <a:t>unload</a:t>
                      </a:r>
                      <a:endParaRPr lang="fr-FR" sz="1800" dirty="0"/>
                    </a:p>
                  </a:txBody>
                  <a:tcPr marT="45714" marB="45714"/>
                </a:tc>
                <a:tc>
                  <a:txBody>
                    <a:bodyPr/>
                    <a:lstStyle/>
                    <a:p>
                      <a:r>
                        <a:rPr lang="fr-FR" sz="1800" dirty="0" smtClean="0"/>
                        <a:t>Browser </a:t>
                      </a:r>
                      <a:r>
                        <a:rPr lang="fr-FR" sz="1800" dirty="0" err="1" smtClean="0"/>
                        <a:t>leaves</a:t>
                      </a:r>
                      <a:r>
                        <a:rPr lang="fr-FR" sz="1800" baseline="0" dirty="0" smtClean="0"/>
                        <a:t> </a:t>
                      </a:r>
                      <a:r>
                        <a:rPr lang="fr-FR" sz="1800" baseline="0" dirty="0" err="1" smtClean="0"/>
                        <a:t>current</a:t>
                      </a:r>
                      <a:r>
                        <a:rPr lang="fr-FR" sz="1800" baseline="0" dirty="0" smtClean="0"/>
                        <a:t> page</a:t>
                      </a:r>
                      <a:endParaRPr lang="fr-FR" sz="1800" dirty="0"/>
                    </a:p>
                  </a:txBody>
                  <a:tcPr marT="45714" marB="45714"/>
                </a:tc>
              </a:tr>
              <a:tr h="370795">
                <a:tc>
                  <a:txBody>
                    <a:bodyPr/>
                    <a:lstStyle/>
                    <a:p>
                      <a:r>
                        <a:rPr lang="fr-FR" sz="1800" dirty="0" smtClean="0"/>
                        <a:t>click</a:t>
                      </a:r>
                      <a:endParaRPr lang="fr-FR" sz="1800" dirty="0"/>
                    </a:p>
                  </a:txBody>
                  <a:tcPr marT="45714" marB="45714"/>
                </a:tc>
                <a:tc>
                  <a:txBody>
                    <a:bodyPr/>
                    <a:lstStyle/>
                    <a:p>
                      <a:r>
                        <a:rPr lang="fr-FR" sz="1800" dirty="0" smtClean="0"/>
                        <a:t>User clicks</a:t>
                      </a:r>
                      <a:r>
                        <a:rPr lang="fr-FR" sz="1800" baseline="0" dirty="0" smtClean="0"/>
                        <a:t> on an </a:t>
                      </a:r>
                      <a:r>
                        <a:rPr lang="fr-FR" sz="1800" baseline="0" dirty="0" err="1" smtClean="0"/>
                        <a:t>element</a:t>
                      </a:r>
                      <a:endParaRPr lang="fr-FR" sz="1800" dirty="0"/>
                    </a:p>
                  </a:txBody>
                  <a:tcPr marT="45714" marB="45714"/>
                </a:tc>
              </a:tr>
              <a:tr h="370795">
                <a:tc>
                  <a:txBody>
                    <a:bodyPr/>
                    <a:lstStyle/>
                    <a:p>
                      <a:r>
                        <a:rPr lang="fr-FR" sz="1800" dirty="0" err="1" smtClean="0"/>
                        <a:t>dblclick</a:t>
                      </a:r>
                      <a:endParaRPr lang="fr-FR" sz="1800" dirty="0"/>
                    </a:p>
                  </a:txBody>
                  <a:tcPr marT="45714" marB="45714"/>
                </a:tc>
                <a:tc>
                  <a:txBody>
                    <a:bodyPr/>
                    <a:lstStyle/>
                    <a:p>
                      <a:r>
                        <a:rPr lang="fr-FR" sz="1800" dirty="0" smtClean="0"/>
                        <a:t>User double clicks on an </a:t>
                      </a:r>
                      <a:r>
                        <a:rPr lang="fr-FR" sz="1800" dirty="0" err="1" smtClean="0"/>
                        <a:t>element</a:t>
                      </a:r>
                      <a:endParaRPr lang="fr-FR" sz="1800" dirty="0"/>
                    </a:p>
                  </a:txBody>
                  <a:tcPr marT="45714" marB="45714"/>
                </a:tc>
              </a:tr>
              <a:tr h="370795">
                <a:tc>
                  <a:txBody>
                    <a:bodyPr/>
                    <a:lstStyle/>
                    <a:p>
                      <a:r>
                        <a:rPr lang="fr-FR" sz="1800" dirty="0" err="1" smtClean="0"/>
                        <a:t>mouseover</a:t>
                      </a:r>
                      <a:endParaRPr lang="fr-FR" sz="1800" dirty="0"/>
                    </a:p>
                  </a:txBody>
                  <a:tcPr marT="45714" marB="45714"/>
                </a:tc>
                <a:tc>
                  <a:txBody>
                    <a:bodyPr/>
                    <a:lstStyle/>
                    <a:p>
                      <a:r>
                        <a:rPr lang="fr-FR" sz="1800" dirty="0" smtClean="0"/>
                        <a:t>Mouse </a:t>
                      </a:r>
                      <a:r>
                        <a:rPr lang="fr-FR" sz="1800" dirty="0" err="1" smtClean="0"/>
                        <a:t>flies</a:t>
                      </a:r>
                      <a:r>
                        <a:rPr lang="fr-FR" sz="1800" baseline="0" dirty="0" smtClean="0"/>
                        <a:t> over an </a:t>
                      </a:r>
                      <a:r>
                        <a:rPr lang="fr-FR" sz="1800" baseline="0" dirty="0" err="1" smtClean="0"/>
                        <a:t>element</a:t>
                      </a:r>
                      <a:endParaRPr lang="fr-FR" sz="1800" dirty="0"/>
                    </a:p>
                  </a:txBody>
                  <a:tcPr marT="45714" marB="45714"/>
                </a:tc>
              </a:tr>
              <a:tr h="370795">
                <a:tc>
                  <a:txBody>
                    <a:bodyPr/>
                    <a:lstStyle/>
                    <a:p>
                      <a:r>
                        <a:rPr lang="fr-FR" sz="1800" dirty="0" err="1" smtClean="0"/>
                        <a:t>mouseout</a:t>
                      </a:r>
                      <a:endParaRPr lang="fr-FR" sz="1800" dirty="0"/>
                    </a:p>
                  </a:txBody>
                  <a:tcPr marT="45714" marB="45714"/>
                </a:tc>
                <a:tc>
                  <a:txBody>
                    <a:bodyPr/>
                    <a:lstStyle/>
                    <a:p>
                      <a:r>
                        <a:rPr lang="fr-FR" sz="1800" dirty="0" smtClean="0"/>
                        <a:t>Mouse </a:t>
                      </a:r>
                      <a:r>
                        <a:rPr lang="fr-FR" sz="1800" dirty="0" err="1" smtClean="0"/>
                        <a:t>leaves</a:t>
                      </a:r>
                      <a:r>
                        <a:rPr lang="fr-FR" sz="1800" baseline="0" dirty="0" smtClean="0"/>
                        <a:t> an </a:t>
                      </a:r>
                      <a:r>
                        <a:rPr lang="fr-FR" sz="1800" baseline="0" dirty="0" err="1" smtClean="0"/>
                        <a:t>element</a:t>
                      </a:r>
                      <a:endParaRPr lang="fr-FR" sz="1800" dirty="0"/>
                    </a:p>
                  </a:txBody>
                  <a:tcPr marT="45714" marB="45714"/>
                </a:tc>
              </a:tr>
            </a:tbl>
          </a:graphicData>
        </a:graphic>
      </p:graphicFrame>
      <p:pic>
        <p:nvPicPr>
          <p:cNvPr id="7"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42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Standard Event </a:t>
            </a:r>
            <a:r>
              <a:rPr lang="fr-FR" dirty="0" err="1"/>
              <a:t>Attributes</a:t>
            </a:r>
            <a:endParaRPr lang="fr-FR" dirty="0"/>
          </a:p>
        </p:txBody>
      </p:sp>
      <p:sp>
        <p:nvSpPr>
          <p:cNvPr id="4" name="Espace réservé du contenu 3"/>
          <p:cNvSpPr>
            <a:spLocks noGrp="1"/>
          </p:cNvSpPr>
          <p:nvPr>
            <p:ph sz="quarter" idx="13"/>
          </p:nvPr>
        </p:nvSpPr>
        <p:spPr/>
        <p:txBody>
          <a:bodyPr/>
          <a:lstStyle/>
          <a:p>
            <a:r>
              <a:rPr lang="fr-FR" dirty="0"/>
              <a:t>Events</a:t>
            </a:r>
          </a:p>
        </p:txBody>
      </p:sp>
      <p:graphicFrame>
        <p:nvGraphicFramePr>
          <p:cNvPr id="5" name="Espace réservé du contenu 4"/>
          <p:cNvGraphicFramePr>
            <a:graphicFrameLocks/>
          </p:cNvGraphicFramePr>
          <p:nvPr>
            <p:extLst/>
          </p:nvPr>
        </p:nvGraphicFramePr>
        <p:xfrm>
          <a:off x="467544" y="1993404"/>
          <a:ext cx="8424936" cy="2224770"/>
        </p:xfrm>
        <a:graphic>
          <a:graphicData uri="http://schemas.openxmlformats.org/drawingml/2006/table">
            <a:tbl>
              <a:tblPr firstRow="1" bandRow="1">
                <a:tableStyleId>{5C22544A-7EE6-4342-B048-85BDC9FD1C3A}</a:tableStyleId>
              </a:tblPr>
              <a:tblGrid>
                <a:gridCol w="1856355"/>
                <a:gridCol w="6568581"/>
              </a:tblGrid>
              <a:tr h="370795">
                <a:tc>
                  <a:txBody>
                    <a:bodyPr/>
                    <a:lstStyle/>
                    <a:p>
                      <a:r>
                        <a:rPr lang="fr-FR" sz="1800" dirty="0" smtClean="0"/>
                        <a:t>Event</a:t>
                      </a:r>
                      <a:endParaRPr lang="fr-FR" sz="1800" dirty="0"/>
                    </a:p>
                  </a:txBody>
                  <a:tcPr marT="45714" marB="45714"/>
                </a:tc>
                <a:tc>
                  <a:txBody>
                    <a:bodyPr/>
                    <a:lstStyle/>
                    <a:p>
                      <a:r>
                        <a:rPr lang="fr-FR" sz="1800" dirty="0" smtClean="0"/>
                        <a:t>Description</a:t>
                      </a:r>
                      <a:endParaRPr lang="fr-FR" sz="1800" dirty="0"/>
                    </a:p>
                  </a:txBody>
                  <a:tcPr marT="45714" marB="45714"/>
                </a:tc>
              </a:tr>
              <a:tr h="370795">
                <a:tc>
                  <a:txBody>
                    <a:bodyPr/>
                    <a:lstStyle/>
                    <a:p>
                      <a:r>
                        <a:rPr lang="fr-FR" sz="1800" dirty="0" smtClean="0"/>
                        <a:t>focus</a:t>
                      </a:r>
                      <a:endParaRPr lang="fr-FR" sz="1800" dirty="0"/>
                    </a:p>
                  </a:txBody>
                  <a:tcPr marT="45714" marB="45714"/>
                </a:tc>
                <a:tc>
                  <a:txBody>
                    <a:bodyPr/>
                    <a:lstStyle/>
                    <a:p>
                      <a:r>
                        <a:rPr lang="fr-FR" sz="1800" dirty="0" smtClean="0"/>
                        <a:t>An</a:t>
                      </a:r>
                      <a:r>
                        <a:rPr lang="fr-FR" sz="1800" baseline="0" dirty="0" smtClean="0"/>
                        <a:t> input </a:t>
                      </a:r>
                      <a:r>
                        <a:rPr lang="fr-FR" sz="1800" baseline="0" dirty="0" err="1" smtClean="0"/>
                        <a:t>field</a:t>
                      </a:r>
                      <a:r>
                        <a:rPr lang="fr-FR" sz="1800" baseline="0" dirty="0" smtClean="0"/>
                        <a:t> </a:t>
                      </a:r>
                      <a:r>
                        <a:rPr lang="fr-FR" sz="1800" baseline="0" dirty="0" err="1" smtClean="0"/>
                        <a:t>gets</a:t>
                      </a:r>
                      <a:r>
                        <a:rPr lang="fr-FR" sz="1800" baseline="0" dirty="0" smtClean="0"/>
                        <a:t> focus</a:t>
                      </a:r>
                      <a:endParaRPr lang="fr-FR" sz="1800" dirty="0" smtClean="0"/>
                    </a:p>
                  </a:txBody>
                  <a:tcPr marT="45714" marB="45714"/>
                </a:tc>
              </a:tr>
              <a:tr h="370795">
                <a:tc>
                  <a:txBody>
                    <a:bodyPr/>
                    <a:lstStyle/>
                    <a:p>
                      <a:r>
                        <a:rPr lang="fr-FR" sz="1800" dirty="0" err="1" smtClean="0"/>
                        <a:t>blur</a:t>
                      </a:r>
                      <a:endParaRPr lang="fr-FR" sz="1800" dirty="0"/>
                    </a:p>
                  </a:txBody>
                  <a:tcPr marT="45714" marB="45714"/>
                </a:tc>
                <a:tc>
                  <a:txBody>
                    <a:bodyPr/>
                    <a:lstStyle/>
                    <a:p>
                      <a:r>
                        <a:rPr lang="fr-FR" sz="1800" dirty="0" smtClean="0"/>
                        <a:t>An input </a:t>
                      </a:r>
                      <a:r>
                        <a:rPr lang="fr-FR" sz="1800" dirty="0" err="1" smtClean="0"/>
                        <a:t>field</a:t>
                      </a:r>
                      <a:r>
                        <a:rPr lang="fr-FR" sz="1800" dirty="0" smtClean="0"/>
                        <a:t> </a:t>
                      </a:r>
                      <a:r>
                        <a:rPr lang="fr-FR" sz="1800" dirty="0" err="1" smtClean="0"/>
                        <a:t>loses</a:t>
                      </a:r>
                      <a:r>
                        <a:rPr lang="fr-FR" sz="1800" dirty="0" smtClean="0"/>
                        <a:t> focus</a:t>
                      </a:r>
                      <a:endParaRPr lang="fr-FR" sz="1800" dirty="0"/>
                    </a:p>
                  </a:txBody>
                  <a:tcPr marT="45714" marB="45714"/>
                </a:tc>
              </a:tr>
              <a:tr h="370795">
                <a:tc>
                  <a:txBody>
                    <a:bodyPr/>
                    <a:lstStyle/>
                    <a:p>
                      <a:r>
                        <a:rPr lang="fr-FR" sz="1800" dirty="0" smtClean="0"/>
                        <a:t>change</a:t>
                      </a:r>
                      <a:endParaRPr lang="fr-FR" sz="1800" dirty="0"/>
                    </a:p>
                  </a:txBody>
                  <a:tcPr marT="45714" marB="45714"/>
                </a:tc>
                <a:tc>
                  <a:txBody>
                    <a:bodyPr/>
                    <a:lstStyle/>
                    <a:p>
                      <a:r>
                        <a:rPr lang="fr-FR" sz="1800" dirty="0" smtClean="0"/>
                        <a:t>User modifies content of an input </a:t>
                      </a:r>
                      <a:r>
                        <a:rPr lang="fr-FR" sz="1800" dirty="0" err="1" smtClean="0"/>
                        <a:t>field</a:t>
                      </a:r>
                      <a:endParaRPr lang="fr-FR" sz="1800" dirty="0"/>
                    </a:p>
                  </a:txBody>
                  <a:tcPr marT="45714" marB="45714"/>
                </a:tc>
              </a:tr>
              <a:tr h="370795">
                <a:tc>
                  <a:txBody>
                    <a:bodyPr/>
                    <a:lstStyle/>
                    <a:p>
                      <a:r>
                        <a:rPr lang="fr-FR" sz="1800" dirty="0" smtClean="0"/>
                        <a:t>select</a:t>
                      </a:r>
                      <a:endParaRPr lang="fr-FR" sz="1800" dirty="0"/>
                    </a:p>
                  </a:txBody>
                  <a:tcPr marT="45714" marB="45714"/>
                </a:tc>
                <a:tc>
                  <a:txBody>
                    <a:bodyPr/>
                    <a:lstStyle/>
                    <a:p>
                      <a:r>
                        <a:rPr lang="fr-FR" sz="1800" dirty="0" smtClean="0"/>
                        <a:t>User selects content</a:t>
                      </a:r>
                      <a:r>
                        <a:rPr lang="fr-FR" sz="1800" baseline="0" dirty="0" smtClean="0"/>
                        <a:t> of an input </a:t>
                      </a:r>
                      <a:r>
                        <a:rPr lang="fr-FR" sz="1800" baseline="0" dirty="0" err="1" smtClean="0"/>
                        <a:t>field</a:t>
                      </a:r>
                      <a:endParaRPr lang="fr-FR" sz="1800" dirty="0"/>
                    </a:p>
                  </a:txBody>
                  <a:tcPr marT="45714" marB="45714"/>
                </a:tc>
              </a:tr>
              <a:tr h="370795">
                <a:tc>
                  <a:txBody>
                    <a:bodyPr/>
                    <a:lstStyle/>
                    <a:p>
                      <a:r>
                        <a:rPr lang="fr-FR" sz="1800" dirty="0" err="1" smtClean="0"/>
                        <a:t>submit</a:t>
                      </a:r>
                      <a:endParaRPr lang="fr-FR" sz="1800" dirty="0"/>
                    </a:p>
                  </a:txBody>
                  <a:tcPr marT="45714" marB="45714"/>
                </a:tc>
                <a:tc>
                  <a:txBody>
                    <a:bodyPr/>
                    <a:lstStyle/>
                    <a:p>
                      <a:r>
                        <a:rPr lang="fr-FR" sz="1800" dirty="0" smtClean="0"/>
                        <a:t>User </a:t>
                      </a:r>
                      <a:r>
                        <a:rPr lang="fr-FR" sz="1800" dirty="0" err="1" smtClean="0"/>
                        <a:t>submits</a:t>
                      </a:r>
                      <a:r>
                        <a:rPr lang="fr-FR" sz="1800" dirty="0" smtClean="0"/>
                        <a:t> a </a:t>
                      </a:r>
                      <a:r>
                        <a:rPr lang="fr-FR" sz="1800" dirty="0" err="1" smtClean="0"/>
                        <a:t>form</a:t>
                      </a:r>
                      <a:endParaRPr lang="fr-FR" sz="1800" dirty="0"/>
                    </a:p>
                  </a:txBody>
                  <a:tcPr marT="45714" marB="45714"/>
                </a:tc>
              </a:tr>
            </a:tbl>
          </a:graphicData>
        </a:graphic>
      </p:graphicFrame>
      <p:pic>
        <p:nvPicPr>
          <p:cNvPr id="7"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03933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014963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(1/2)</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Create a webpage that:</a:t>
            </a:r>
          </a:p>
          <a:p>
            <a:pPr lvl="1"/>
            <a:r>
              <a:rPr lang="en-US" dirty="0" smtClean="0">
                <a:solidFill>
                  <a:srgbClr val="000000"/>
                </a:solidFill>
                <a:ea typeface="ＭＳ Ｐゴシック" pitchFamily="34" charset="-128"/>
              </a:rPr>
              <a:t>HTML:</a:t>
            </a:r>
            <a:endParaRPr lang="en-US" dirty="0" smtClean="0">
              <a:solidFill>
                <a:srgbClr val="000000"/>
              </a:solidFill>
              <a:ea typeface="ＭＳ Ｐゴシック" pitchFamily="34" charset="-128"/>
            </a:endParaRPr>
          </a:p>
          <a:p>
            <a:pPr lvl="2"/>
            <a:r>
              <a:rPr lang="en-US" dirty="0" smtClean="0">
                <a:solidFill>
                  <a:srgbClr val="000000"/>
                </a:solidFill>
                <a:ea typeface="ＭＳ Ｐゴシック" pitchFamily="34" charset="-128"/>
              </a:rPr>
              <a:t>Use at least header, footer and </a:t>
            </a:r>
            <a:r>
              <a:rPr lang="en-US" dirty="0" err="1" smtClean="0">
                <a:solidFill>
                  <a:srgbClr val="000000"/>
                </a:solidFill>
                <a:ea typeface="ＭＳ Ｐゴシック" pitchFamily="34" charset="-128"/>
              </a:rPr>
              <a:t>divs</a:t>
            </a:r>
            <a:endParaRPr lang="en-US" dirty="0" smtClean="0">
              <a:solidFill>
                <a:srgbClr val="000000"/>
              </a:solidFill>
              <a:ea typeface="ＭＳ Ｐゴシック" pitchFamily="34" charset="-128"/>
            </a:endParaRPr>
          </a:p>
          <a:p>
            <a:pPr lvl="2"/>
            <a:r>
              <a:rPr lang="en-US" dirty="0" smtClean="0">
                <a:solidFill>
                  <a:srgbClr val="000000"/>
                </a:solidFill>
                <a:ea typeface="ＭＳ Ｐゴシック" pitchFamily="34" charset="-128"/>
              </a:rPr>
              <a:t>Use several sections with text headers (as h1)</a:t>
            </a:r>
          </a:p>
          <a:p>
            <a:pPr lvl="2"/>
            <a:r>
              <a:rPr lang="en-US" dirty="0" smtClean="0">
                <a:solidFill>
                  <a:srgbClr val="000000"/>
                </a:solidFill>
                <a:ea typeface="ＭＳ Ｐゴシック" pitchFamily="34" charset="-128"/>
              </a:rPr>
              <a:t>Use one picture, one link, one table and one list</a:t>
            </a:r>
          </a:p>
          <a:p>
            <a:pPr lvl="2"/>
            <a:r>
              <a:rPr lang="en-US" dirty="0">
                <a:solidFill>
                  <a:srgbClr val="000000"/>
                </a:solidFill>
                <a:ea typeface="ＭＳ Ｐゴシック" pitchFamily="34" charset="-128"/>
              </a:rPr>
              <a:t>Contains some text of your choice</a:t>
            </a:r>
          </a:p>
          <a:p>
            <a:pPr lvl="2"/>
            <a:endParaRPr lang="en-US" dirty="0">
              <a:solidFill>
                <a:srgbClr val="000000"/>
              </a:solidFill>
              <a:ea typeface="ＭＳ Ｐゴシック" pitchFamily="34" charset="-128"/>
            </a:endParaRPr>
          </a:p>
          <a:p>
            <a:pPr lvl="1"/>
            <a:r>
              <a:rPr lang="en-US" dirty="0" smtClean="0">
                <a:solidFill>
                  <a:srgbClr val="000000"/>
                </a:solidFill>
                <a:ea typeface="ＭＳ Ｐゴシック" pitchFamily="34" charset="-128"/>
              </a:rPr>
              <a:t>CSS:</a:t>
            </a:r>
          </a:p>
          <a:p>
            <a:pPr lvl="2"/>
            <a:r>
              <a:rPr lang="en-US" dirty="0" smtClean="0">
                <a:solidFill>
                  <a:srgbClr val="000000"/>
                </a:solidFill>
                <a:ea typeface="ＭＳ Ｐゴシック" pitchFamily="34" charset="-128"/>
              </a:rPr>
              <a:t>At least 5 different selectors and 10 different properties</a:t>
            </a:r>
            <a:endParaRPr lang="en-US" dirty="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a:t>
            </a:r>
            <a:r>
              <a:rPr lang="fr-FR" dirty="0" err="1" smtClean="0">
                <a:ea typeface="ＭＳ Ｐゴシック" pitchFamily="34" charset="-128"/>
              </a:rPr>
              <a:t>Development</a:t>
            </a:r>
            <a:r>
              <a:rPr lang="fr-FR" dirty="0" smtClean="0">
                <a:ea typeface="ＭＳ Ｐゴシック" pitchFamily="34" charset="-128"/>
              </a:rPr>
              <a:t> </a:t>
            </a:r>
            <a:r>
              <a:rPr lang="fr-FR" dirty="0" err="1" smtClean="0">
                <a:ea typeface="ＭＳ Ｐゴシック" pitchFamily="34" charset="-128"/>
              </a:rPr>
              <a:t>Reminders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11543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(2/2)</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Create a webpage that:</a:t>
            </a:r>
          </a:p>
          <a:p>
            <a:pPr lvl="1"/>
            <a:r>
              <a:rPr lang="en-US" dirty="0" smtClean="0">
                <a:solidFill>
                  <a:srgbClr val="000000"/>
                </a:solidFill>
                <a:ea typeface="ＭＳ Ｐゴシック" pitchFamily="34" charset="-128"/>
              </a:rPr>
              <a:t>JS:</a:t>
            </a:r>
            <a:endParaRPr lang="en-US" dirty="0" smtClean="0">
              <a:solidFill>
                <a:srgbClr val="000000"/>
              </a:solidFill>
              <a:ea typeface="ＭＳ Ｐゴシック" pitchFamily="34" charset="-128"/>
            </a:endParaRPr>
          </a:p>
          <a:p>
            <a:pPr lvl="2"/>
            <a:r>
              <a:rPr lang="en-US" dirty="0" smtClean="0">
                <a:solidFill>
                  <a:srgbClr val="000000"/>
                </a:solidFill>
                <a:ea typeface="ＭＳ Ｐゴシック" pitchFamily="34" charset="-128"/>
              </a:rPr>
              <a:t>Change at least one element style</a:t>
            </a:r>
          </a:p>
          <a:p>
            <a:pPr lvl="2"/>
            <a:r>
              <a:rPr lang="en-US" dirty="0" smtClean="0">
                <a:solidFill>
                  <a:srgbClr val="000000"/>
                </a:solidFill>
                <a:ea typeface="ＭＳ Ｐゴシック" pitchFamily="34" charset="-128"/>
              </a:rPr>
              <a:t>Use at least two events</a:t>
            </a:r>
          </a:p>
          <a:p>
            <a:pPr lvl="2"/>
            <a:r>
              <a:rPr lang="en-US" dirty="0" smtClean="0">
                <a:solidFill>
                  <a:srgbClr val="000000"/>
                </a:solidFill>
                <a:ea typeface="ＭＳ Ｐゴシック" pitchFamily="34" charset="-128"/>
              </a:rPr>
              <a:t>Create at least one DOM element in the web page</a:t>
            </a:r>
          </a:p>
          <a:p>
            <a:pPr lvl="2"/>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You don’t have to use only what we saw in this course</a:t>
            </a:r>
          </a:p>
          <a:p>
            <a:pPr lvl="1"/>
            <a:r>
              <a:rPr lang="en-US" dirty="0" smtClean="0">
                <a:solidFill>
                  <a:srgbClr val="000000"/>
                </a:solidFill>
                <a:ea typeface="ＭＳ Ｐゴシック" pitchFamily="34" charset="-128"/>
              </a:rPr>
              <a:t>Do not hesitate to search on the internet if you want </a:t>
            </a:r>
            <a:r>
              <a:rPr lang="en-US" smtClean="0">
                <a:solidFill>
                  <a:srgbClr val="000000"/>
                </a:solidFill>
                <a:ea typeface="ＭＳ Ｐゴシック" pitchFamily="34" charset="-128"/>
              </a:rPr>
              <a:t>to display specific </a:t>
            </a:r>
            <a:r>
              <a:rPr lang="en-US" dirty="0" smtClean="0">
                <a:solidFill>
                  <a:srgbClr val="000000"/>
                </a:solidFill>
                <a:ea typeface="ＭＳ Ｐゴシック" pitchFamily="34" charset="-128"/>
              </a:rPr>
              <a:t>behaviors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a:t>
            </a:r>
            <a:r>
              <a:rPr lang="fr-FR" dirty="0" err="1" smtClean="0">
                <a:ea typeface="ＭＳ Ｐゴシック" pitchFamily="34" charset="-128"/>
              </a:rPr>
              <a:t>Development</a:t>
            </a:r>
            <a:r>
              <a:rPr lang="fr-FR" dirty="0" smtClean="0">
                <a:ea typeface="ＭＳ Ｐゴシック" pitchFamily="34" charset="-128"/>
              </a:rPr>
              <a:t> </a:t>
            </a:r>
            <a:r>
              <a:rPr lang="fr-FR" dirty="0" err="1" smtClean="0">
                <a:ea typeface="ＭＳ Ｐゴシック" pitchFamily="34" charset="-128"/>
              </a:rPr>
              <a:t>Reminders</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692804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Introduction to AJAX</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smtClean="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HTML</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r>
              <a:rPr lang="fr-FR" dirty="0" smtClean="0"/>
              <a:t> </a:t>
            </a:r>
            <a:r>
              <a:rPr lang="fr-FR" dirty="0" err="1" smtClean="0"/>
              <a:t>Reminders</a:t>
            </a:r>
            <a:endParaRPr lang="fr-FR" dirty="0"/>
          </a:p>
        </p:txBody>
      </p:sp>
      <p:pic>
        <p:nvPicPr>
          <p:cNvPr id="5" name="Picture 4"/>
          <p:cNvPicPr>
            <a:picLocks noChangeAspect="1"/>
          </p:cNvPicPr>
          <p:nvPr/>
        </p:nvPicPr>
        <p:blipFill>
          <a:blip r:embed="rId2"/>
          <a:stretch>
            <a:fillRect/>
          </a:stretch>
        </p:blipFill>
        <p:spPr>
          <a:xfrm>
            <a:off x="6444208" y="2557636"/>
            <a:ext cx="2244080" cy="22440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Simply</a:t>
            </a:r>
            <a:r>
              <a:rPr lang="fr-FR" dirty="0" smtClean="0">
                <a:ea typeface="ＭＳ Ｐゴシック" pitchFamily="34" charset="-128"/>
              </a:rPr>
              <a:t> </a:t>
            </a:r>
            <a:r>
              <a:rPr lang="fr-FR" dirty="0" err="1" smtClean="0">
                <a:ea typeface="ＭＳ Ｐゴシック" pitchFamily="34" charset="-128"/>
              </a:rPr>
              <a:t>Explained</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sz="4000" b="1" dirty="0" smtClean="0">
                <a:ea typeface="ＭＳ Ｐゴシック" pitchFamily="34" charset="-128"/>
              </a:rPr>
              <a:t>H</a:t>
            </a:r>
            <a:r>
              <a:rPr lang="en-US" sz="4000" dirty="0" smtClean="0">
                <a:solidFill>
                  <a:schemeClr val="bg1">
                    <a:lumMod val="50000"/>
                  </a:schemeClr>
                </a:solidFill>
                <a:ea typeface="ＭＳ Ｐゴシック" pitchFamily="34" charset="-128"/>
              </a:rPr>
              <a:t>YPER</a:t>
            </a:r>
            <a:endParaRPr lang="en-US" sz="4000" dirty="0">
              <a:solidFill>
                <a:schemeClr val="bg1">
                  <a:lumMod val="50000"/>
                </a:schemeClr>
              </a:solidFill>
              <a:ea typeface="ＭＳ Ｐゴシック" pitchFamily="34" charset="-128"/>
            </a:endParaRPr>
          </a:p>
          <a:p>
            <a:r>
              <a:rPr lang="en-US" sz="4000" b="1" dirty="0" smtClean="0">
                <a:ea typeface="ＭＳ Ｐゴシック" pitchFamily="34" charset="-128"/>
              </a:rPr>
              <a:t>T</a:t>
            </a:r>
            <a:r>
              <a:rPr lang="en-US" sz="4000" dirty="0" smtClean="0">
                <a:solidFill>
                  <a:schemeClr val="bg1">
                    <a:lumMod val="50000"/>
                  </a:schemeClr>
                </a:solidFill>
                <a:ea typeface="ＭＳ Ｐゴシック" pitchFamily="34" charset="-128"/>
              </a:rPr>
              <a:t>EXT</a:t>
            </a:r>
            <a:endParaRPr lang="en-US" sz="4000" dirty="0">
              <a:solidFill>
                <a:schemeClr val="bg1">
                  <a:lumMod val="50000"/>
                </a:schemeClr>
              </a:solidFill>
              <a:ea typeface="ＭＳ Ｐゴシック" pitchFamily="34" charset="-128"/>
            </a:endParaRPr>
          </a:p>
          <a:p>
            <a:r>
              <a:rPr lang="en-US" sz="4000" b="1" dirty="0" smtClean="0">
                <a:ea typeface="ＭＳ Ｐゴシック" pitchFamily="34" charset="-128"/>
              </a:rPr>
              <a:t>M</a:t>
            </a:r>
            <a:r>
              <a:rPr lang="en-US" sz="4000" dirty="0" smtClean="0">
                <a:solidFill>
                  <a:schemeClr val="bg1">
                    <a:lumMod val="50000"/>
                  </a:schemeClr>
                </a:solidFill>
                <a:ea typeface="ＭＳ Ｐゴシック" pitchFamily="34" charset="-128"/>
              </a:rPr>
              <a:t>ARKUP</a:t>
            </a:r>
            <a:endParaRPr lang="en-US" sz="4000" dirty="0">
              <a:solidFill>
                <a:schemeClr val="bg1">
                  <a:lumMod val="50000"/>
                </a:schemeClr>
              </a:solidFill>
              <a:ea typeface="ＭＳ Ｐゴシック" pitchFamily="34" charset="-128"/>
            </a:endParaRPr>
          </a:p>
          <a:p>
            <a:r>
              <a:rPr lang="en-US" sz="4000" b="1" dirty="0" smtClean="0">
                <a:ea typeface="ＭＳ Ｐゴシック" pitchFamily="34" charset="-128"/>
              </a:rPr>
              <a:t>L</a:t>
            </a:r>
            <a:r>
              <a:rPr lang="en-US" sz="4000" dirty="0" smtClean="0">
                <a:solidFill>
                  <a:schemeClr val="bg1">
                    <a:lumMod val="50000"/>
                  </a:schemeClr>
                </a:solidFill>
                <a:ea typeface="ＭＳ Ｐゴシック" pitchFamily="34" charset="-128"/>
              </a:rPr>
              <a:t>ANGUAGE</a:t>
            </a:r>
            <a:endParaRPr lang="en-US" sz="4000" dirty="0" smtClean="0">
              <a:solidFill>
                <a:schemeClr val="bg1">
                  <a:lumMod val="50000"/>
                </a:schemeClr>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Current version: HTML5</a:t>
            </a:r>
          </a:p>
          <a:p>
            <a:pPr lvl="1"/>
            <a:r>
              <a:rPr lang="en-US" dirty="0" smtClean="0">
                <a:solidFill>
                  <a:srgbClr val="000000"/>
                </a:solidFill>
                <a:ea typeface="ＭＳ Ｐゴシック" pitchFamily="34" charset="-128"/>
              </a:rPr>
              <a:t>Previous version: HTML 4.01</a:t>
            </a:r>
          </a:p>
          <a:p>
            <a:pPr lvl="1"/>
            <a:r>
              <a:rPr lang="en-US" dirty="0" smtClean="0">
                <a:solidFill>
                  <a:srgbClr val="000000"/>
                </a:solidFill>
                <a:ea typeface="ＭＳ Ｐゴシック" pitchFamily="34" charset="-128"/>
              </a:rPr>
              <a:t>Living standard</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Web pages structure and content</a:t>
            </a:r>
          </a:p>
          <a:p>
            <a:pPr lvl="1"/>
            <a:r>
              <a:rPr lang="en-US" dirty="0" smtClean="0">
                <a:solidFill>
                  <a:srgbClr val="000000"/>
                </a:solidFill>
                <a:ea typeface="ＭＳ Ｐゴシック" pitchFamily="34" charset="-128"/>
              </a:rPr>
              <a:t>Done by markups</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Links between pages (</a:t>
            </a:r>
            <a:r>
              <a:rPr lang="en-US" dirty="0" err="1" smtClean="0">
                <a:solidFill>
                  <a:srgbClr val="000000"/>
                </a:solidFill>
                <a:ea typeface="ＭＳ Ｐゴシック" pitchFamily="34" charset="-128"/>
              </a:rPr>
              <a:t>HyperText</a:t>
            </a:r>
            <a:r>
              <a:rPr lang="en-US" dirty="0" smtClean="0">
                <a:solidFill>
                  <a:srgbClr val="000000"/>
                </a:solidFill>
                <a:ea typeface="ＭＳ Ｐゴシック" pitchFamily="34" charset="-128"/>
              </a:rPr>
              <a:t>)</a:t>
            </a:r>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9374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Do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remember</a:t>
            </a:r>
            <a:r>
              <a:rPr lang="fr-FR" dirty="0" smtClean="0">
                <a:ea typeface="ＭＳ Ｐゴシック" pitchFamily="34" charset="-128"/>
              </a:rPr>
              <a: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endParaRPr lang="en-US" sz="3600" b="1" dirty="0">
              <a:solidFill>
                <a:srgbClr val="000000"/>
              </a:solidFill>
              <a:ea typeface="ＭＳ Ｐゴシック" pitchFamily="34" charset="-128"/>
            </a:endParaRPr>
          </a:p>
          <a:p>
            <a:endParaRPr lang="en-US" sz="3600" b="1" dirty="0">
              <a:solidFill>
                <a:srgbClr val="000000"/>
              </a:solidFill>
              <a:ea typeface="ＭＳ Ｐゴシック" pitchFamily="34" charset="-128"/>
            </a:endParaRPr>
          </a:p>
          <a:p>
            <a:pPr marL="0" indent="0" algn="ctr">
              <a:buNone/>
            </a:pPr>
            <a:r>
              <a:rPr lang="en-US" sz="3600" b="1" dirty="0" smtClean="0">
                <a:solidFill>
                  <a:srgbClr val="000000"/>
                </a:solidFill>
                <a:ea typeface="ＭＳ Ｐゴシック" pitchFamily="34" charset="-128"/>
              </a:rPr>
              <a:t>List all HTML tags you remember</a:t>
            </a:r>
          </a:p>
          <a:p>
            <a:pPr marL="0" indent="0" algn="ctr">
              <a:buNone/>
            </a:pPr>
            <a:r>
              <a:rPr lang="en-US" sz="3600" b="1" dirty="0">
                <a:solidFill>
                  <a:srgbClr val="000000"/>
                </a:solidFill>
                <a:ea typeface="ＭＳ Ｐゴシック" pitchFamily="34" charset="-128"/>
              </a:rPr>
              <a:t>w</a:t>
            </a:r>
            <a:r>
              <a:rPr lang="en-US" sz="3600" b="1" dirty="0" smtClean="0">
                <a:solidFill>
                  <a:srgbClr val="000000"/>
                </a:solidFill>
                <a:ea typeface="ＭＳ Ｐゴシック" pitchFamily="34" charset="-128"/>
              </a:rPr>
              <a:t>ith their purpose</a:t>
            </a:r>
            <a:endParaRPr lang="en-US" sz="3600" b="1"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48761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Minimal structure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The &lt;!</a:t>
            </a:r>
            <a:r>
              <a:rPr lang="en-US" dirty="0" err="1" smtClean="0">
                <a:solidFill>
                  <a:srgbClr val="000000"/>
                </a:solidFill>
                <a:ea typeface="ＭＳ Ｐゴシック" pitchFamily="34" charset="-128"/>
              </a:rPr>
              <a:t>doctype</a:t>
            </a:r>
            <a:r>
              <a:rPr lang="en-US" dirty="0" smtClean="0">
                <a:solidFill>
                  <a:srgbClr val="000000"/>
                </a:solidFill>
                <a:ea typeface="ＭＳ Ｐゴシック" pitchFamily="34" charset="-128"/>
              </a:rPr>
              <a:t> html&gt; tag</a:t>
            </a:r>
          </a:p>
          <a:p>
            <a:pPr lvl="1"/>
            <a:r>
              <a:rPr lang="en-US" dirty="0" smtClean="0">
                <a:solidFill>
                  <a:srgbClr val="000000"/>
                </a:solidFill>
                <a:ea typeface="ＭＳ Ｐゴシック" pitchFamily="34" charset="-128"/>
              </a:rPr>
              <a:t>Defines the document type</a:t>
            </a:r>
            <a:endParaRPr lang="en-US" dirty="0" smtClean="0">
              <a:solidFill>
                <a:srgbClr val="000000"/>
              </a:solidFill>
              <a:ea typeface="ＭＳ Ｐゴシック" pitchFamily="34" charset="-128"/>
            </a:endParaRPr>
          </a:p>
          <a:p>
            <a:r>
              <a:rPr lang="en-US" dirty="0" smtClean="0">
                <a:solidFill>
                  <a:srgbClr val="000000"/>
                </a:solidFill>
                <a:ea typeface="ＭＳ Ｐゴシック" pitchFamily="34" charset="-128"/>
              </a:rPr>
              <a:t>The &lt;html&gt; tag</a:t>
            </a:r>
          </a:p>
          <a:p>
            <a:pPr lvl="1"/>
            <a:r>
              <a:rPr lang="en-US" dirty="0" smtClean="0">
                <a:solidFill>
                  <a:srgbClr val="000000"/>
                </a:solidFill>
                <a:ea typeface="ＭＳ Ｐゴシック" pitchFamily="34" charset="-128"/>
              </a:rPr>
              <a:t>Encapsulates all other markups</a:t>
            </a:r>
          </a:p>
          <a:p>
            <a:r>
              <a:rPr lang="en-US" dirty="0" smtClean="0">
                <a:solidFill>
                  <a:srgbClr val="000000"/>
                </a:solidFill>
                <a:ea typeface="ＭＳ Ｐゴシック" pitchFamily="34" charset="-128"/>
              </a:rPr>
              <a:t>The &lt;head&gt; tag - </a:t>
            </a:r>
            <a:r>
              <a:rPr lang="en-US" i="1" dirty="0" smtClean="0">
                <a:solidFill>
                  <a:srgbClr val="000000"/>
                </a:solidFill>
                <a:ea typeface="ＭＳ Ｐゴシック" pitchFamily="34" charset="-128"/>
              </a:rPr>
              <a:t>inside &lt;html&gt;</a:t>
            </a:r>
            <a:endParaRPr lang="en-US" dirty="0">
              <a:solidFill>
                <a:srgbClr val="000000"/>
              </a:solidFill>
              <a:ea typeface="ＭＳ Ｐゴシック" pitchFamily="34" charset="-128"/>
            </a:endParaRPr>
          </a:p>
          <a:p>
            <a:pPr lvl="1"/>
            <a:r>
              <a:rPr lang="en-US" dirty="0" smtClean="0">
                <a:solidFill>
                  <a:srgbClr val="000000"/>
                </a:solidFill>
                <a:ea typeface="ＭＳ Ｐゴシック" pitchFamily="34" charset="-128"/>
              </a:rPr>
              <a:t>Defines all page properties</a:t>
            </a:r>
          </a:p>
          <a:p>
            <a:r>
              <a:rPr lang="en-US" dirty="0" smtClean="0">
                <a:solidFill>
                  <a:srgbClr val="000000"/>
                </a:solidFill>
                <a:ea typeface="ＭＳ Ｐゴシック" pitchFamily="34" charset="-128"/>
              </a:rPr>
              <a:t>The &lt;body&gt; tag – </a:t>
            </a:r>
            <a:r>
              <a:rPr lang="en-US" i="1" dirty="0" smtClean="0">
                <a:solidFill>
                  <a:srgbClr val="000000"/>
                </a:solidFill>
                <a:ea typeface="ＭＳ Ｐゴシック" pitchFamily="34" charset="-128"/>
              </a:rPr>
              <a:t>inside &lt;html&gt;</a:t>
            </a:r>
          </a:p>
          <a:p>
            <a:pPr lvl="1"/>
            <a:r>
              <a:rPr lang="en-US" dirty="0" smtClean="0">
                <a:solidFill>
                  <a:srgbClr val="000000"/>
                </a:solidFill>
                <a:ea typeface="ＭＳ Ｐゴシック" pitchFamily="34" charset="-128"/>
              </a:rPr>
              <a:t>Encapsulates all visible elements</a:t>
            </a:r>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048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Minimal structure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HTML</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215391" y="1417340"/>
            <a:ext cx="8785225"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a:ea typeface="ＭＳ Ｐゴシック" pitchFamily="1" charset="-128"/>
                <a:cs typeface="Courier New"/>
              </a:rPr>
              <a:t>&lt;</a:t>
            </a:r>
            <a:r>
              <a:rPr lang="en-US" b="1" dirty="0">
                <a:solidFill>
                  <a:schemeClr val="tx1"/>
                </a:solidFill>
                <a:latin typeface="Courier New"/>
                <a:ea typeface="ＭＳ Ｐゴシック" pitchFamily="1" charset="-128"/>
                <a:cs typeface="Courier New"/>
              </a:rPr>
              <a:t>!DOCTYPE </a:t>
            </a:r>
            <a:r>
              <a:rPr lang="en-US" b="1" dirty="0" smtClean="0">
                <a:solidFill>
                  <a:schemeClr val="tx1"/>
                </a:solidFill>
                <a:latin typeface="Courier New"/>
                <a:ea typeface="ＭＳ Ｐゴシック" pitchFamily="1" charset="-128"/>
                <a:cs typeface="Courier New"/>
              </a:rPr>
              <a:t>html&gt;</a:t>
            </a:r>
            <a:endParaRPr lang="en-US" b="1" dirty="0">
              <a:solidFill>
                <a:srgbClr val="17B240"/>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&lt;html&gt;</a:t>
            </a:r>
          </a:p>
          <a:p>
            <a:r>
              <a:rPr lang="en-US" b="1" dirty="0" smtClean="0">
                <a:solidFill>
                  <a:srgbClr val="0070C0"/>
                </a:solidFill>
                <a:latin typeface="Courier New"/>
                <a:cs typeface="Courier New"/>
              </a:rPr>
              <a:t>   </a:t>
            </a:r>
            <a:r>
              <a:rPr lang="en-US" b="1" dirty="0" smtClean="0">
                <a:solidFill>
                  <a:srgbClr val="0070C0"/>
                </a:solidFill>
                <a:latin typeface="Courier New"/>
                <a:ea typeface="ＭＳ Ｐゴシック" pitchFamily="1" charset="-128"/>
                <a:cs typeface="Courier New"/>
              </a:rPr>
              <a:t>&lt;head&gt;</a:t>
            </a:r>
          </a:p>
          <a:p>
            <a:endParaRPr lang="en-US" b="1" dirty="0" smtClean="0">
              <a:solidFill>
                <a:srgbClr val="0070C0"/>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   &lt;/head&gt;  </a:t>
            </a:r>
          </a:p>
          <a:p>
            <a:r>
              <a:rPr lang="en-US" b="1" dirty="0" smtClean="0">
                <a:solidFill>
                  <a:srgbClr val="0070C0"/>
                </a:solidFill>
                <a:latin typeface="Courier New"/>
                <a:ea typeface="ＭＳ Ｐゴシック" pitchFamily="1" charset="-128"/>
                <a:cs typeface="Courier New"/>
              </a:rPr>
              <a:t>   &lt;body&gt;</a:t>
            </a:r>
          </a:p>
          <a:p>
            <a:endParaRPr lang="en-US" b="1" dirty="0">
              <a:solidFill>
                <a:srgbClr val="0070C0"/>
              </a:solidFill>
              <a:latin typeface="Courier New"/>
              <a:ea typeface="ＭＳ Ｐゴシック" pitchFamily="1" charset="-128"/>
              <a:cs typeface="Courier New"/>
            </a:endParaRPr>
          </a:p>
          <a:p>
            <a:r>
              <a:rPr lang="en-US" b="1" dirty="0" smtClean="0">
                <a:solidFill>
                  <a:srgbClr val="0070C0"/>
                </a:solidFill>
                <a:latin typeface="Courier New"/>
                <a:cs typeface="Courier New"/>
              </a:rPr>
              <a:t>   </a:t>
            </a:r>
            <a:r>
              <a:rPr lang="en-US" b="1" dirty="0" smtClean="0">
                <a:solidFill>
                  <a:srgbClr val="0070C0"/>
                </a:solidFill>
                <a:latin typeface="Courier New"/>
                <a:ea typeface="ＭＳ Ｐゴシック" pitchFamily="1" charset="-128"/>
                <a:cs typeface="Courier New"/>
              </a:rPr>
              <a:t>&lt;/body&gt;</a:t>
            </a:r>
          </a:p>
          <a:p>
            <a:r>
              <a:rPr lang="en-US" b="1" dirty="0" smtClean="0">
                <a:solidFill>
                  <a:srgbClr val="0070C0"/>
                </a:solidFill>
                <a:latin typeface="Courier New"/>
                <a:ea typeface="ＭＳ Ｐゴシック" pitchFamily="1" charset="-128"/>
                <a:cs typeface="Courier New"/>
              </a:rPr>
              <a:t>&lt;/html&gt;</a:t>
            </a:r>
          </a:p>
        </p:txBody>
      </p:sp>
    </p:spTree>
    <p:extLst>
      <p:ext uri="{BB962C8B-B14F-4D97-AF65-F5344CB8AC3E}">
        <p14:creationId xmlns:p14="http://schemas.microsoft.com/office/powerpoint/2010/main" val="1377898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162562-BA25-471D-B234-7F52DCA567C3}"/>
</file>

<file path=customXml/itemProps2.xml><?xml version="1.0" encoding="utf-8"?>
<ds:datastoreItem xmlns:ds="http://schemas.openxmlformats.org/officeDocument/2006/customXml" ds:itemID="{5428ACE1-2149-4792-9F26-F1C785E893D4}"/>
</file>

<file path=customXml/itemProps3.xml><?xml version="1.0" encoding="utf-8"?>
<ds:datastoreItem xmlns:ds="http://schemas.openxmlformats.org/officeDocument/2006/customXml" ds:itemID="{FBF6EC5E-ABA2-4BA4-8D34-7AF94D04CF01}"/>
</file>

<file path=docProps/app.xml><?xml version="1.0" encoding="utf-8"?>
<Properties xmlns="http://schemas.openxmlformats.org/officeDocument/2006/extended-properties" xmlns:vt="http://schemas.openxmlformats.org/officeDocument/2006/docPropsVTypes">
  <Template>SUPINFOTheme.thmx</Template>
  <TotalTime>0</TotalTime>
  <Words>2029</Words>
  <Application>Microsoft Office PowerPoint</Application>
  <PresentationFormat>Affichage à l'écran (16:10)</PresentationFormat>
  <Paragraphs>456</Paragraphs>
  <Slides>38</Slides>
  <Notes>27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38</vt:i4>
      </vt:variant>
    </vt:vector>
  </HeadingPairs>
  <TitlesOfParts>
    <vt:vector size="46" baseType="lpstr">
      <vt:lpstr>MS PGothic</vt:lpstr>
      <vt:lpstr>MS PGothic</vt:lpstr>
      <vt:lpstr>Arial</vt:lpstr>
      <vt:lpstr>Calibri</vt:lpstr>
      <vt:lpstr>Courier New</vt:lpstr>
      <vt:lpstr>Myriad Pro</vt:lpstr>
      <vt:lpstr>Verdana</vt:lpstr>
      <vt:lpstr>SUPINFOTheme</vt:lpstr>
      <vt:lpstr>Présentation PowerPoint</vt:lpstr>
      <vt:lpstr>Course objectives</vt:lpstr>
      <vt:lpstr>Course plan</vt:lpstr>
      <vt:lpstr>HTML</vt:lpstr>
      <vt:lpstr>Simply Explained</vt:lpstr>
      <vt:lpstr>Presentation</vt:lpstr>
      <vt:lpstr>Do you remember?</vt:lpstr>
      <vt:lpstr>Minimal structure</vt:lpstr>
      <vt:lpstr>Minimal structure</vt:lpstr>
      <vt:lpstr>Tag structure</vt:lpstr>
      <vt:lpstr>Common HTML tags</vt:lpstr>
      <vt:lpstr>Common HTML tags</vt:lpstr>
      <vt:lpstr>Common HTML tags</vt:lpstr>
      <vt:lpstr>Common HTML tags</vt:lpstr>
      <vt:lpstr>Common HTML tags</vt:lpstr>
      <vt:lpstr>Questions?</vt:lpstr>
      <vt:lpstr>CSS</vt:lpstr>
      <vt:lpstr>Simply Explained</vt:lpstr>
      <vt:lpstr>Presentation</vt:lpstr>
      <vt:lpstr>Do you remember?</vt:lpstr>
      <vt:lpstr>Minimal structure</vt:lpstr>
      <vt:lpstr>Minimal structure</vt:lpstr>
      <vt:lpstr>Common CSS properties</vt:lpstr>
      <vt:lpstr>Common CSS properties</vt:lpstr>
      <vt:lpstr>Common CSS properties</vt:lpstr>
      <vt:lpstr>Questions?</vt:lpstr>
      <vt:lpstr>JavaScript</vt:lpstr>
      <vt:lpstr>Presentation</vt:lpstr>
      <vt:lpstr>Basics – Variables </vt:lpstr>
      <vt:lpstr>Basics – Loops and events</vt:lpstr>
      <vt:lpstr>Basics – Functions</vt:lpstr>
      <vt:lpstr>Basics - DOM</vt:lpstr>
      <vt:lpstr>Standard Event Attributes</vt:lpstr>
      <vt:lpstr>Standard Event Attributes</vt:lpstr>
      <vt:lpstr>Questions?</vt:lpstr>
      <vt:lpstr>Exercise (1/2)</vt:lpstr>
      <vt:lpstr>Exercise (2/2)</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2015-03-05T15:08:23Z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