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7.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28.xml" ContentType="application/vnd.openxmlformats-officedocument.presentationml.slide+xml"/>
  <Override PartName="/ppt/slides/slide26.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18.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31.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4.xml" ContentType="application/vnd.openxmlformats-officedocument.presentationml.slide+xml"/>
  <Override PartName="/ppt/slides/slide22.xml" ContentType="application/vnd.openxmlformats-officedocument.presentationml.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slideMasters/slideMaster1.xml" ContentType="application/vnd.openxmlformats-officedocument.presentationml.slideMaster+xml"/>
  <Override PartName="/ppt/notesSlides/notesSlide17.xml" ContentType="application/vnd.openxmlformats-officedocument.presentationml.notesSlide+xml"/>
  <Override PartName="/ppt/notesSlides/notesSlide21.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2.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4.xml" ContentType="application/vnd.openxmlformats-officedocument.presentationml.tags+xml"/>
  <Override PartName="/docProps/app.xml" ContentType="application/vnd.openxmlformats-officedocument.extended-properties+xml"/>
  <Override PartName="/ppt/tags/tag2.xml" ContentType="application/vnd.openxmlformats-officedocument.presentationml.tags+xml"/>
  <Override PartName="/ppt/tags/tag1.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1"/>
  </p:sldMasterIdLst>
  <p:notesMasterIdLst>
    <p:notesMasterId r:id="rId35"/>
  </p:notesMasterIdLst>
  <p:handoutMasterIdLst>
    <p:handoutMasterId r:id="rId36"/>
  </p:handoutMasterIdLst>
  <p:sldIdLst>
    <p:sldId id="444" r:id="rId2"/>
    <p:sldId id="456" r:id="rId3"/>
    <p:sldId id="457" r:id="rId4"/>
    <p:sldId id="453" r:id="rId5"/>
    <p:sldId id="451" r:id="rId6"/>
    <p:sldId id="530" r:id="rId7"/>
    <p:sldId id="531" r:id="rId8"/>
    <p:sldId id="532" r:id="rId9"/>
    <p:sldId id="533" r:id="rId10"/>
    <p:sldId id="534" r:id="rId11"/>
    <p:sldId id="535" r:id="rId12"/>
    <p:sldId id="536" r:id="rId13"/>
    <p:sldId id="537" r:id="rId14"/>
    <p:sldId id="538" r:id="rId15"/>
    <p:sldId id="540" r:id="rId16"/>
    <p:sldId id="539" r:id="rId17"/>
    <p:sldId id="541" r:id="rId18"/>
    <p:sldId id="542" r:id="rId19"/>
    <p:sldId id="543" r:id="rId20"/>
    <p:sldId id="544" r:id="rId21"/>
    <p:sldId id="545" r:id="rId22"/>
    <p:sldId id="546" r:id="rId23"/>
    <p:sldId id="547" r:id="rId24"/>
    <p:sldId id="548" r:id="rId25"/>
    <p:sldId id="549" r:id="rId26"/>
    <p:sldId id="550" r:id="rId27"/>
    <p:sldId id="551" r:id="rId28"/>
    <p:sldId id="555" r:id="rId29"/>
    <p:sldId id="552" r:id="rId30"/>
    <p:sldId id="487" r:id="rId31"/>
    <p:sldId id="553" r:id="rId32"/>
    <p:sldId id="554" r:id="rId33"/>
    <p:sldId id="522" r:id="rId34"/>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E2C5"/>
    <a:srgbClr val="5F5F5F"/>
    <a:srgbClr val="808080"/>
    <a:srgbClr val="479B8F"/>
    <a:srgbClr val="A2AEBA"/>
    <a:srgbClr val="BFC7CF"/>
    <a:srgbClr val="D9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70370" autoAdjust="0"/>
  </p:normalViewPr>
  <p:slideViewPr>
    <p:cSldViewPr>
      <p:cViewPr varScale="1">
        <p:scale>
          <a:sx n="80" d="100"/>
          <a:sy n="80" d="100"/>
        </p:scale>
        <p:origin x="1284" y="56"/>
      </p:cViewPr>
      <p:guideLst>
        <p:guide orient="horz" pos="1800"/>
        <p:guide pos="2880"/>
      </p:guideLst>
    </p:cSldViewPr>
  </p:slideViewPr>
  <p:outlineViewPr>
    <p:cViewPr>
      <p:scale>
        <a:sx n="33" d="100"/>
        <a:sy n="33" d="100"/>
      </p:scale>
      <p:origin x="0" y="1067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36397F7C-9109-41AA-AF3F-C9CBB169BBFF}" type="datetime1">
              <a:rPr lang="en-US"/>
              <a:pPr/>
              <a:t>2/29/2016</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7C415679-3D27-438F-AC74-489F5AF5739C}" type="slidenum">
              <a:rPr lang="en-US"/>
              <a:pPr/>
              <a:t>‹N°›</a:t>
            </a:fld>
            <a:endParaRPr lang="en-US"/>
          </a:p>
        </p:txBody>
      </p:sp>
    </p:spTree>
    <p:extLst>
      <p:ext uri="{BB962C8B-B14F-4D97-AF65-F5344CB8AC3E}">
        <p14:creationId xmlns:p14="http://schemas.microsoft.com/office/powerpoint/2010/main" val="544668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7EF0411E-54B7-49D7-BF23-01683CC1CD67}" type="datetime1">
              <a:rPr lang="en-US"/>
              <a:pPr/>
              <a:t>2/29/2016</a:t>
            </a:fld>
            <a:endParaRPr lang="en-US"/>
          </a:p>
        </p:txBody>
      </p:sp>
      <p:sp>
        <p:nvSpPr>
          <p:cNvPr id="14340"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F2894214-72F6-4306-9C26-759FB68F50CD}" type="slidenum">
              <a:rPr lang="en-US"/>
              <a:pPr/>
              <a:t>‹N°›</a:t>
            </a:fld>
            <a:endParaRPr lang="en-US"/>
          </a:p>
        </p:txBody>
      </p:sp>
    </p:spTree>
    <p:extLst>
      <p:ext uri="{BB962C8B-B14F-4D97-AF65-F5344CB8AC3E}">
        <p14:creationId xmlns:p14="http://schemas.microsoft.com/office/powerpoint/2010/main" val="50247015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a:ln/>
        </p:spPr>
      </p:sp>
      <p:sp>
        <p:nvSpPr>
          <p:cNvPr id="16386" name="Espace réservé des commentaires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defTabSz="461963" eaLnBrk="1" hangingPunct="1">
              <a:spcBef>
                <a:spcPct val="0"/>
              </a:spcBef>
              <a:defRPr/>
            </a:pPr>
            <a:r>
              <a:rPr lang="fr-FR" b="1" dirty="0" smtClean="0">
                <a:ea typeface="ＭＳ Ｐゴシック" charset="0"/>
                <a:cs typeface="ＭＳ Ｐゴシック" charset="0"/>
              </a:rPr>
              <a:t>© SUPINFO International University </a:t>
            </a:r>
            <a:r>
              <a:rPr lang="fr-FR" dirty="0" smtClean="0">
                <a:ea typeface="ＭＳ Ｐゴシック" charset="0"/>
                <a:cs typeface="ＭＳ Ｐゴシック" charset="0"/>
              </a:rPr>
              <a:t>- http://www.supinfo.com</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University – Notamment en laissant obligatoirement la première et la dernière page du document, mais pas d'une manière qui suggérerait que SUPINFO International University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University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www.supinfo.com </a:t>
            </a:r>
          </a:p>
          <a:p>
            <a:pPr defTabSz="461963" eaLnBrk="1" hangingPunct="1">
              <a:spcBef>
                <a:spcPct val="0"/>
              </a:spcBef>
            </a:pPr>
            <a:endParaRPr lang="fr-FR" dirty="0" smtClean="0">
              <a:latin typeface="Arial" pitchFamily="34" charset="0"/>
              <a:ea typeface="ＭＳ Ｐゴシック" pitchFamily="34" charset="-128"/>
            </a:endParaRPr>
          </a:p>
        </p:txBody>
      </p:sp>
      <p:sp>
        <p:nvSpPr>
          <p:cNvPr id="16387" name="Espace réservé du numéro de diapositive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a:defRPr sz="2400">
                <a:solidFill>
                  <a:schemeClr val="tx1"/>
                </a:solidFill>
                <a:latin typeface="Arial" pitchFamily="34" charset="0"/>
                <a:ea typeface="ＭＳ Ｐゴシック" pitchFamily="34" charset="-128"/>
              </a:defRPr>
            </a:lvl1pPr>
            <a:lvl2pPr marL="742950" indent="-285750" defTabSz="923925">
              <a:defRPr sz="2400">
                <a:solidFill>
                  <a:schemeClr val="tx1"/>
                </a:solidFill>
                <a:latin typeface="Arial" pitchFamily="34" charset="0"/>
                <a:ea typeface="ＭＳ Ｐゴシック" pitchFamily="34" charset="-128"/>
              </a:defRPr>
            </a:lvl2pPr>
            <a:lvl3pPr marL="1143000" indent="-228600" defTabSz="923925">
              <a:defRPr sz="2400">
                <a:solidFill>
                  <a:schemeClr val="tx1"/>
                </a:solidFill>
                <a:latin typeface="Arial" pitchFamily="34" charset="0"/>
                <a:ea typeface="ＭＳ Ｐゴシック" pitchFamily="34" charset="-128"/>
              </a:defRPr>
            </a:lvl3pPr>
            <a:lvl4pPr marL="1600200" indent="-228600" defTabSz="923925">
              <a:defRPr sz="2400">
                <a:solidFill>
                  <a:schemeClr val="tx1"/>
                </a:solidFill>
                <a:latin typeface="Arial" pitchFamily="34" charset="0"/>
                <a:ea typeface="ＭＳ Ｐゴシック" pitchFamily="34" charset="-128"/>
              </a:defRPr>
            </a:lvl4pPr>
            <a:lvl5pPr marL="2057400" indent="-228600" defTabSz="923925">
              <a:defRPr sz="2400">
                <a:solidFill>
                  <a:schemeClr val="tx1"/>
                </a:solidFill>
                <a:latin typeface="Arial" pitchFamily="34" charset="0"/>
                <a:ea typeface="ＭＳ Ｐゴシック" pitchFamily="34" charset="-128"/>
              </a:defRPr>
            </a:lvl5pPr>
            <a:lvl6pPr marL="25146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4B6F243-784B-48EC-BF02-72CF66F805A2}" type="slidenum">
              <a:rPr lang="fr-FR" sz="900">
                <a:solidFill>
                  <a:srgbClr val="5F5F5F"/>
                </a:solidFill>
              </a:rPr>
              <a:pPr/>
              <a:t>1</a:t>
            </a:fld>
            <a:endParaRPr lang="fr-FR" sz="900">
              <a:solidFill>
                <a:srgbClr val="5F5F5F"/>
              </a:solidFill>
            </a:endParaRPr>
          </a:p>
        </p:txBody>
      </p:sp>
    </p:spTree>
    <p:extLst>
      <p:ext uri="{BB962C8B-B14F-4D97-AF65-F5344CB8AC3E}">
        <p14:creationId xmlns:p14="http://schemas.microsoft.com/office/powerpoint/2010/main" val="264085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IDE: Integrated </a:t>
            </a:r>
            <a:r>
              <a:rPr lang="fr-FR" dirty="0" err="1" smtClean="0"/>
              <a:t>Development</a:t>
            </a:r>
            <a:r>
              <a:rPr lang="fr-FR" dirty="0" smtClean="0"/>
              <a:t> </a:t>
            </a:r>
            <a:r>
              <a:rPr lang="fr-FR" smtClean="0"/>
              <a:t>Environment</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28</a:t>
            </a:fld>
            <a:endParaRPr lang="en-US"/>
          </a:p>
        </p:txBody>
      </p:sp>
    </p:spTree>
    <p:extLst>
      <p:ext uri="{BB962C8B-B14F-4D97-AF65-F5344CB8AC3E}">
        <p14:creationId xmlns:p14="http://schemas.microsoft.com/office/powerpoint/2010/main" val="2298326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12</a:t>
            </a:fld>
            <a:endParaRPr lang="en-US"/>
          </a:p>
        </p:txBody>
      </p:sp>
    </p:spTree>
    <p:extLst>
      <p:ext uri="{BB962C8B-B14F-4D97-AF65-F5344CB8AC3E}">
        <p14:creationId xmlns:p14="http://schemas.microsoft.com/office/powerpoint/2010/main" val="1690875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B40B297-F50D-484C-ACFB-7B14BBEC6D9D}" type="datetimeFigureOut">
              <a:rPr lang="fr-FR"/>
              <a:pPr/>
              <a:t>29/02/2016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A90ED0-21BE-4D02-8F9A-847F055022D2}" type="slidenum">
              <a:rPr lang="fr-FR"/>
              <a:pPr/>
              <a:t>‹N°›</a:t>
            </a:fld>
            <a:endParaRPr lang="fr-FR"/>
          </a:p>
        </p:txBody>
      </p:sp>
    </p:spTree>
    <p:extLst>
      <p:ext uri="{BB962C8B-B14F-4D97-AF65-F5344CB8AC3E}">
        <p14:creationId xmlns:p14="http://schemas.microsoft.com/office/powerpoint/2010/main" val="29944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152C86D-858F-4436-887E-FAA64C472B10}" type="datetimeFigureOut">
              <a:rPr lang="fr-FR"/>
              <a:pPr/>
              <a:t>29/02/2016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C6402C7-27C9-430B-A647-BD0442B840CC}" type="slidenum">
              <a:rPr lang="fr-FR"/>
              <a:pPr/>
              <a:t>‹N°›</a:t>
            </a:fld>
            <a:endParaRPr lang="fr-FR"/>
          </a:p>
        </p:txBody>
      </p:sp>
    </p:spTree>
    <p:extLst>
      <p:ext uri="{BB962C8B-B14F-4D97-AF65-F5344CB8AC3E}">
        <p14:creationId xmlns:p14="http://schemas.microsoft.com/office/powerpoint/2010/main" val="377067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1631552-3809-4475-B076-571F79DD8438}" type="datetimeFigureOut">
              <a:rPr lang="fr-FR"/>
              <a:pPr/>
              <a:t>29/02/2016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C7DE801-10D8-4981-85E5-572F3102C766}" type="slidenum">
              <a:rPr lang="fr-FR"/>
              <a:pPr/>
              <a:t>‹N°›</a:t>
            </a:fld>
            <a:endParaRPr lang="fr-FR"/>
          </a:p>
        </p:txBody>
      </p:sp>
    </p:spTree>
    <p:extLst>
      <p:ext uri="{BB962C8B-B14F-4D97-AF65-F5344CB8AC3E}">
        <p14:creationId xmlns:p14="http://schemas.microsoft.com/office/powerpoint/2010/main" val="301247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29/02/2016</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‹N°›</a:t>
            </a:fld>
            <a:endParaRPr lang="fr-FR"/>
          </a:p>
        </p:txBody>
      </p:sp>
    </p:spTree>
    <p:extLst>
      <p:ext uri="{BB962C8B-B14F-4D97-AF65-F5344CB8AC3E}">
        <p14:creationId xmlns:p14="http://schemas.microsoft.com/office/powerpoint/2010/main" val="176867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1F0D905-E438-41C5-8546-C118A5946D7D}" type="datetimeFigureOut">
              <a:rPr lang="fr-FR"/>
              <a:pPr/>
              <a:t>29/02/2016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C1FF16F-B8D2-48F4-BB40-50C6ADBAEB93}" type="slidenum">
              <a:rPr lang="fr-FR"/>
              <a:pPr/>
              <a:t>‹N°›</a:t>
            </a:fld>
            <a:endParaRPr lang="fr-FR"/>
          </a:p>
        </p:txBody>
      </p:sp>
    </p:spTree>
    <p:extLst>
      <p:ext uri="{BB962C8B-B14F-4D97-AF65-F5344CB8AC3E}">
        <p14:creationId xmlns:p14="http://schemas.microsoft.com/office/powerpoint/2010/main" val="213350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6" name="Espace réservé de la date 4"/>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456FFFF1-2C65-4327-9840-2B43B23FD6B1}" type="datetimeFigureOut">
              <a:rPr lang="fr-FR"/>
              <a:pPr/>
              <a:t>29/02/2016</a:t>
            </a:fld>
            <a:endParaRPr lang="fr-FR"/>
          </a:p>
        </p:txBody>
      </p:sp>
      <p:sp>
        <p:nvSpPr>
          <p:cNvPr id="7" name="Espace réservé du pied de page 5"/>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9" name="Espace réservé du numéro de diapositive 6"/>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579B318-7D5E-4DF4-970F-6BCF490CBACA}" type="slidenum">
              <a:rPr lang="fr-FR"/>
              <a:pPr/>
              <a:t>‹N°›</a:t>
            </a:fld>
            <a:endParaRPr lang="fr-FR"/>
          </a:p>
        </p:txBody>
      </p:sp>
    </p:spTree>
    <p:extLst>
      <p:ext uri="{BB962C8B-B14F-4D97-AF65-F5344CB8AC3E}">
        <p14:creationId xmlns:p14="http://schemas.microsoft.com/office/powerpoint/2010/main" val="171459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10"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8" name="Espace réservé de la date 6"/>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F6554C8-55AE-4EFB-BB46-A79A617C7A68}" type="datetimeFigureOut">
              <a:rPr lang="fr-FR"/>
              <a:pPr/>
              <a:t>29/02/2016</a:t>
            </a:fld>
            <a:endParaRPr lang="fr-FR"/>
          </a:p>
        </p:txBody>
      </p:sp>
      <p:sp>
        <p:nvSpPr>
          <p:cNvPr id="9" name="Espace réservé du pied de page 7"/>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11" name="Espace réservé du numéro de diapositive 8"/>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3618072-F17A-45BB-8575-F110F243281F}" type="slidenum">
              <a:rPr lang="fr-FR"/>
              <a:pPr/>
              <a:t>‹N°›</a:t>
            </a:fld>
            <a:endParaRPr lang="fr-FR"/>
          </a:p>
        </p:txBody>
      </p:sp>
    </p:spTree>
    <p:extLst>
      <p:ext uri="{BB962C8B-B14F-4D97-AF65-F5344CB8AC3E}">
        <p14:creationId xmlns:p14="http://schemas.microsoft.com/office/powerpoint/2010/main" val="192607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6"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4" name="Espace réservé de la date 2"/>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A0FB1A-DC0F-4BA7-8E04-D8DDB0C51F6A}" type="datetimeFigureOut">
              <a:rPr lang="fr-FR"/>
              <a:pPr/>
              <a:t>29/02/2016</a:t>
            </a:fld>
            <a:endParaRPr lang="fr-FR"/>
          </a:p>
        </p:txBody>
      </p:sp>
      <p:sp>
        <p:nvSpPr>
          <p:cNvPr id="5" name="Espace réservé du pied de page 3"/>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4"/>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67239F0-C809-4D9B-BADE-E677263A850B}" type="slidenum">
              <a:rPr lang="fr-FR"/>
              <a:pPr/>
              <a:t>‹N°›</a:t>
            </a:fld>
            <a:endParaRPr lang="fr-FR"/>
          </a:p>
        </p:txBody>
      </p:sp>
    </p:spTree>
    <p:extLst>
      <p:ext uri="{BB962C8B-B14F-4D97-AF65-F5344CB8AC3E}">
        <p14:creationId xmlns:p14="http://schemas.microsoft.com/office/powerpoint/2010/main" val="155317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B55CAE2-4705-4758-B174-288BF2998352}" type="datetimeFigureOut">
              <a:rPr lang="fr-FR"/>
              <a:pPr/>
              <a:t>29/02/2016</a:t>
            </a:fld>
            <a:endParaRPr lang="fr-FR"/>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788FAD3-7D0D-492B-87C9-E1D04BF51D86}" type="slidenum">
              <a:rPr lang="fr-FR"/>
              <a:pPr/>
              <a:t>‹N°›</a:t>
            </a:fld>
            <a:endParaRPr lang="fr-FR"/>
          </a:p>
        </p:txBody>
      </p:sp>
    </p:spTree>
    <p:extLst>
      <p:ext uri="{BB962C8B-B14F-4D97-AF65-F5344CB8AC3E}">
        <p14:creationId xmlns:p14="http://schemas.microsoft.com/office/powerpoint/2010/main" val="413299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7A2DD87-EF16-4542-8E2C-04CB6C2EC50F}" type="datetimeFigureOut">
              <a:rPr lang="fr-FR"/>
              <a:pPr/>
              <a:t>29/02/2016</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66398663-00F0-4FB6-95EF-D9E088BC8153}" type="slidenum">
              <a:rPr lang="fr-FR"/>
              <a:pPr/>
              <a:t>‹N°›</a:t>
            </a:fld>
            <a:endParaRPr lang="fr-FR"/>
          </a:p>
        </p:txBody>
      </p:sp>
    </p:spTree>
    <p:extLst>
      <p:ext uri="{BB962C8B-B14F-4D97-AF65-F5344CB8AC3E}">
        <p14:creationId xmlns:p14="http://schemas.microsoft.com/office/powerpoint/2010/main" val="506239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Faire glisser l'image vers l'espace réservé ou cliquer sur l'icône pour l'ajouter</a:t>
            </a:r>
            <a:endParaRPr lang="fr-FR" noProof="0"/>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977BE084-309E-469E-847E-32D69B823DBE}" type="datetimeFigureOut">
              <a:rPr lang="fr-FR"/>
              <a:pPr/>
              <a:t>29/02/2016</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075C14B-8D76-4463-8862-8299E72AFFA4}" type="slidenum">
              <a:rPr lang="fr-FR"/>
              <a:pPr/>
              <a:t>‹N°›</a:t>
            </a:fld>
            <a:endParaRPr lang="fr-FR"/>
          </a:p>
        </p:txBody>
      </p:sp>
    </p:spTree>
    <p:extLst>
      <p:ext uri="{BB962C8B-B14F-4D97-AF65-F5344CB8AC3E}">
        <p14:creationId xmlns:p14="http://schemas.microsoft.com/office/powerpoint/2010/main" val="2262794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148263" y="0"/>
            <a:ext cx="4002087" cy="1990725"/>
          </a:xfrm>
          <a:prstGeom prst="rect">
            <a:avLst/>
          </a:prstGeom>
          <a:noFill/>
          <a:ln>
            <a:noFill/>
          </a:ln>
          <a:extLst>
            <a:ext uri="{909E8E84-426E-40dd-AFC4-6F175D3DCCD1}">
              <a14:hiddenFill xmlns:a14="http://schemas.microsoft.com/office/drawing/2010/main" xmlns="">
                <a:solidFill>
                  <a:srgbClr val="FFFFFF">
                    <a:alpha val="72940"/>
                  </a:srgbClr>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Espace réservé du titre 1"/>
          <p:cNvSpPr>
            <a:spLocks noGrp="1"/>
          </p:cNvSpPr>
          <p:nvPr>
            <p:ph type="title"/>
          </p:nvPr>
        </p:nvSpPr>
        <p:spPr bwMode="auto">
          <a:xfrm>
            <a:off x="1116013" y="336550"/>
            <a:ext cx="7777162"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457200" y="1128713"/>
            <a:ext cx="8435975" cy="4230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blurRad="40000" dist="23000" dir="5400000" rotWithShape="0">
              <a:srgbClr val="808080">
                <a:alpha val="34999"/>
              </a:srgbClr>
            </a:outerShdw>
          </a:effectLst>
        </p:spPr>
        <p:txBody>
          <a:bodyPr anchor="ctr"/>
          <a:lstStyle/>
          <a:p>
            <a:r>
              <a:rPr lang="fr-FR" sz="900">
                <a:solidFill>
                  <a:srgbClr val="FFFFFF"/>
                </a:solidFill>
                <a:latin typeface="Calibri" pitchFamily="34" charset="0"/>
              </a:rPr>
              <a:t>© SUPINFO International University – http://www.supinfo.com</a:t>
            </a:r>
          </a:p>
        </p:txBody>
      </p:sp>
      <p:pic>
        <p:nvPicPr>
          <p:cNvPr id="1030" name="Image 2"/>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740650" y="5305425"/>
            <a:ext cx="1362075" cy="433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84" r:id="rId1"/>
    <p:sldLayoutId id="2147484485" r:id="rId2"/>
    <p:sldLayoutId id="2147484486" r:id="rId3"/>
    <p:sldLayoutId id="2147484487" r:id="rId4"/>
    <p:sldLayoutId id="2147484488" r:id="rId5"/>
    <p:sldLayoutId id="2147484489" r:id="rId6"/>
    <p:sldLayoutId id="2147484490" r:id="rId7"/>
    <p:sldLayoutId id="2147484491" r:id="rId8"/>
    <p:sldLayoutId id="2147484492" r:id="rId9"/>
    <p:sldLayoutId id="2147484493" r:id="rId10"/>
    <p:sldLayoutId id="2147484494" r:id="rId11"/>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18.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8.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notesSlide" Target="../notesSlides/notesSlide15.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1.emf"/><Relationship Id="rId5" Type="http://schemas.openxmlformats.org/officeDocument/2006/relationships/oleObject" Target="../embeddings/oleObject1.bin"/><Relationship Id="rId10" Type="http://schemas.openxmlformats.org/officeDocument/2006/relationships/image" Target="../media/image23.emf"/><Relationship Id="rId4" Type="http://schemas.openxmlformats.org/officeDocument/2006/relationships/image" Target="../media/image8.png"/><Relationship Id="rId9"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slideLayout" Target="../slideLayouts/slideLayout2.xml"/><Relationship Id="rId7" Type="http://schemas.openxmlformats.org/officeDocument/2006/relationships/image" Target="../media/image36.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5.png"/><Relationship Id="rId5" Type="http://schemas.openxmlformats.org/officeDocument/2006/relationships/image" Target="../media/image8.png"/><Relationship Id="rId4" Type="http://schemas.openxmlformats.org/officeDocument/2006/relationships/notesSlide" Target="../notesSlides/notesSlide20.xml"/><Relationship Id="rId9"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netbeans.org/features/php/"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localhost:8888/yourfolder" TargetMode="External"/><Relationship Id="rId2" Type="http://schemas.openxmlformats.org/officeDocument/2006/relationships/hyperlink" Target="http://localhost/yourfolder" TargetMode="Externa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hyperlink" Target="http://www.w3c.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898525" y="2603500"/>
            <a:ext cx="7916863" cy="2308324"/>
          </a:xfrm>
          <a:prstGeom prst="rect">
            <a:avLst/>
          </a:prstGeom>
          <a:noFill/>
        </p:spPr>
        <p:txBody>
          <a:bodyPr>
            <a:spAutoFit/>
          </a:bodyPr>
          <a:lstStyle/>
          <a:p>
            <a:pPr>
              <a:defRPr/>
            </a:pPr>
            <a:r>
              <a:rPr lang="fr-FR" sz="3200" dirty="0" smtClean="0">
                <a:latin typeface="Myriad Pro"/>
                <a:ea typeface="MS PGothic" charset="0"/>
                <a:cs typeface="Myriad Pro"/>
              </a:rPr>
              <a:t>Introduction to PHP</a:t>
            </a:r>
            <a:endParaRPr lang="fr-FR" sz="3200" dirty="0">
              <a:latin typeface="Myriad Pro"/>
              <a:ea typeface="MS PGothic" charset="0"/>
              <a:cs typeface="Myriad Pro"/>
            </a:endParaRPr>
          </a:p>
          <a:p>
            <a:pPr>
              <a:defRPr/>
            </a:pPr>
            <a:endParaRPr lang="fr-FR" dirty="0">
              <a:solidFill>
                <a:schemeClr val="tx1">
                  <a:lumMod val="95000"/>
                  <a:lumOff val="5000"/>
                </a:schemeClr>
              </a:solidFill>
              <a:latin typeface="Verdana" charset="0"/>
              <a:ea typeface="ＭＳ Ｐゴシック" charset="0"/>
              <a:cs typeface="ＭＳ Ｐゴシック" charset="0"/>
            </a:endParaRPr>
          </a:p>
          <a:p>
            <a:pPr>
              <a:defRPr/>
            </a:pPr>
            <a:r>
              <a:rPr lang="fr-FR" dirty="0" smtClean="0">
                <a:solidFill>
                  <a:schemeClr val="tx1">
                    <a:lumMod val="95000"/>
                    <a:lumOff val="5000"/>
                  </a:schemeClr>
                </a:solidFill>
                <a:latin typeface="Verdana" charset="0"/>
                <a:ea typeface="ＭＳ Ｐゴシック" charset="0"/>
                <a:cs typeface="ＭＳ Ｐゴシック" charset="0"/>
              </a:rPr>
              <a:t>Web technologies: PHP</a:t>
            </a:r>
            <a:endParaRPr lang="fr-FR"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p:txBody>
      </p:sp>
      <p:pic>
        <p:nvPicPr>
          <p:cNvPr id="2" name="Image 1"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5" y="121196"/>
            <a:ext cx="3065323" cy="1620924"/>
          </a:xfrm>
          <a:prstGeom prst="rect">
            <a:avLst/>
          </a:prstGeom>
        </p:spPr>
      </p:pic>
      <p:pic>
        <p:nvPicPr>
          <p:cNvPr id="5"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96136" y="2065412"/>
            <a:ext cx="2860675" cy="2171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CSS</a:t>
            </a:r>
          </a:p>
        </p:txBody>
      </p:sp>
      <p:sp>
        <p:nvSpPr>
          <p:cNvPr id="18434" name="Espace réservé du contenu 2"/>
          <p:cNvSpPr>
            <a:spLocks noGrp="1"/>
          </p:cNvSpPr>
          <p:nvPr>
            <p:ph idx="1"/>
          </p:nvPr>
        </p:nvSpPr>
        <p:spPr>
          <a:xfrm>
            <a:off x="467544" y="1128713"/>
            <a:ext cx="8280920" cy="4230687"/>
          </a:xfrm>
        </p:spPr>
        <p:txBody>
          <a:bodyPr/>
          <a:lstStyle/>
          <a:p>
            <a:pPr defTabSz="914400" eaLnBrk="1" hangingPunct="1">
              <a:spcBef>
                <a:spcPts val="1968"/>
              </a:spcBef>
            </a:pPr>
            <a:r>
              <a:rPr lang="fr-FR" sz="3200" dirty="0" smtClean="0"/>
              <a:t>CSS: </a:t>
            </a:r>
            <a:r>
              <a:rPr lang="fr-FR" sz="3200" b="1" dirty="0" err="1" smtClean="0"/>
              <a:t>C</a:t>
            </a:r>
            <a:r>
              <a:rPr lang="fr-FR" sz="3200" dirty="0" err="1" smtClean="0"/>
              <a:t>ascading</a:t>
            </a:r>
            <a:r>
              <a:rPr lang="fr-FR" sz="3200" dirty="0" smtClean="0"/>
              <a:t> </a:t>
            </a:r>
            <a:r>
              <a:rPr lang="fr-FR" sz="3200" b="1" dirty="0" smtClean="0"/>
              <a:t>S</a:t>
            </a:r>
            <a:r>
              <a:rPr lang="fr-FR" sz="3200" dirty="0" smtClean="0"/>
              <a:t>tyle </a:t>
            </a:r>
            <a:r>
              <a:rPr lang="fr-FR" sz="3200" b="1" dirty="0" err="1" smtClean="0"/>
              <a:t>S</a:t>
            </a:r>
            <a:r>
              <a:rPr lang="fr-FR" sz="3200" dirty="0" err="1" smtClean="0"/>
              <a:t>heet</a:t>
            </a:r>
            <a:endParaRPr lang="fr-FR" sz="3200" dirty="0" smtClean="0"/>
          </a:p>
          <a:p>
            <a:pPr defTabSz="914400" eaLnBrk="1" hangingPunct="1">
              <a:spcBef>
                <a:spcPts val="1968"/>
              </a:spcBef>
            </a:pPr>
            <a:r>
              <a:rPr lang="fr-FR" sz="3200" dirty="0" err="1" smtClean="0"/>
              <a:t>Allows</a:t>
            </a:r>
            <a:r>
              <a:rPr lang="fr-FR" sz="3200" dirty="0" smtClean="0"/>
              <a:t> to design a HTML document</a:t>
            </a:r>
          </a:p>
          <a:p>
            <a:pPr defTabSz="914400" eaLnBrk="1" hangingPunct="1">
              <a:spcBef>
                <a:spcPts val="1968"/>
              </a:spcBef>
            </a:pPr>
            <a:r>
              <a:rPr lang="fr-FR" sz="3200" dirty="0" err="1" smtClean="0"/>
              <a:t>Separates</a:t>
            </a:r>
            <a:r>
              <a:rPr lang="fr-FR" sz="3200" dirty="0" smtClean="0"/>
              <a:t> design and content</a:t>
            </a:r>
          </a:p>
          <a:p>
            <a:pPr defTabSz="914400" eaLnBrk="1" hangingPunct="1">
              <a:spcBef>
                <a:spcPts val="1968"/>
              </a:spcBef>
            </a:pPr>
            <a:r>
              <a:rPr lang="fr-FR" sz="3200" dirty="0" smtClean="0"/>
              <a:t>Simplifies maintenance of </a:t>
            </a:r>
            <a:br>
              <a:rPr lang="fr-FR" sz="3200" dirty="0" smtClean="0"/>
            </a:br>
            <a:r>
              <a:rPr lang="fr-FR" sz="3200" dirty="0" smtClean="0"/>
              <a:t>web pages</a:t>
            </a:r>
            <a:endParaRPr lang="en-US" sz="2800" dirty="0"/>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Internet </a:t>
            </a:r>
            <a:r>
              <a:rPr lang="fr-FR" dirty="0" err="1" smtClean="0">
                <a:ea typeface="ＭＳ Ｐゴシック" pitchFamily="34" charset="-128"/>
              </a:rPr>
              <a:t>presentation</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Image 5" descr="cascad.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38074" y="3001516"/>
            <a:ext cx="2999365" cy="21840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9339687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JavaScript</a:t>
            </a:r>
          </a:p>
        </p:txBody>
      </p:sp>
      <p:sp>
        <p:nvSpPr>
          <p:cNvPr id="18434" name="Espace réservé du contenu 2"/>
          <p:cNvSpPr>
            <a:spLocks noGrp="1"/>
          </p:cNvSpPr>
          <p:nvPr>
            <p:ph idx="1"/>
          </p:nvPr>
        </p:nvSpPr>
        <p:spPr>
          <a:xfrm>
            <a:off x="467544" y="1128713"/>
            <a:ext cx="8280920" cy="4230687"/>
          </a:xfrm>
        </p:spPr>
        <p:txBody>
          <a:bodyPr/>
          <a:lstStyle/>
          <a:p>
            <a:pPr defTabSz="914400" eaLnBrk="1" hangingPunct="1">
              <a:spcBef>
                <a:spcPts val="600"/>
              </a:spcBef>
            </a:pPr>
            <a:r>
              <a:rPr lang="fr-FR" sz="3200" dirty="0"/>
              <a:t>Scripting </a:t>
            </a:r>
            <a:r>
              <a:rPr lang="fr-FR" sz="3200" dirty="0" err="1" smtClean="0"/>
              <a:t>language</a:t>
            </a:r>
            <a:r>
              <a:rPr lang="fr-FR" sz="3200" dirty="0" smtClean="0"/>
              <a:t> </a:t>
            </a:r>
            <a:r>
              <a:rPr lang="fr-FR" sz="3200" dirty="0" err="1"/>
              <a:t>i</a:t>
            </a:r>
            <a:r>
              <a:rPr lang="fr-FR" sz="3200" dirty="0" err="1" smtClean="0"/>
              <a:t>nspired</a:t>
            </a:r>
            <a:r>
              <a:rPr lang="fr-FR" sz="3200" dirty="0" smtClean="0"/>
              <a:t> </a:t>
            </a:r>
            <a:r>
              <a:rPr lang="fr-FR" sz="3200" dirty="0"/>
              <a:t>by </a:t>
            </a:r>
            <a:r>
              <a:rPr lang="fr-FR" sz="3200" dirty="0" err="1"/>
              <a:t>many</a:t>
            </a:r>
            <a:r>
              <a:rPr lang="fr-FR" sz="3200" dirty="0"/>
              <a:t> </a:t>
            </a:r>
            <a:r>
              <a:rPr lang="fr-FR" sz="3200" dirty="0" err="1" smtClean="0"/>
              <a:t>languages</a:t>
            </a:r>
            <a:r>
              <a:rPr lang="fr-FR" sz="3200" dirty="0" smtClean="0"/>
              <a:t>, </a:t>
            </a:r>
            <a:r>
              <a:rPr lang="fr-FR" sz="3200" dirty="0" err="1" smtClean="0"/>
              <a:t>including</a:t>
            </a:r>
            <a:r>
              <a:rPr lang="fr-FR" sz="3200" dirty="0" smtClean="0"/>
              <a:t> Java</a:t>
            </a:r>
            <a:r>
              <a:rPr lang="fr-FR" sz="3200" dirty="0"/>
              <a:t> </a:t>
            </a:r>
            <a:r>
              <a:rPr lang="fr-FR" sz="3200" dirty="0" smtClean="0"/>
              <a:t>and Python</a:t>
            </a:r>
          </a:p>
          <a:p>
            <a:pPr defTabSz="914400" eaLnBrk="1" hangingPunct="1">
              <a:spcBef>
                <a:spcPts val="600"/>
              </a:spcBef>
            </a:pPr>
            <a:endParaRPr lang="fr-FR" sz="3200" dirty="0"/>
          </a:p>
          <a:p>
            <a:pPr defTabSz="914400" eaLnBrk="1" hangingPunct="1">
              <a:spcBef>
                <a:spcPts val="600"/>
              </a:spcBef>
            </a:pPr>
            <a:r>
              <a:rPr lang="fr-FR" sz="3200" dirty="0"/>
              <a:t>Client </a:t>
            </a:r>
            <a:r>
              <a:rPr lang="fr-FR" sz="3200" dirty="0" err="1"/>
              <a:t>side</a:t>
            </a:r>
            <a:r>
              <a:rPr lang="fr-FR" sz="3200" dirty="0"/>
              <a:t> </a:t>
            </a:r>
            <a:r>
              <a:rPr lang="fr-FR" sz="3200" dirty="0" smtClean="0">
                <a:sym typeface="Wingdings"/>
              </a:rPr>
              <a:t></a:t>
            </a:r>
            <a:r>
              <a:rPr lang="fr-FR" sz="3200" dirty="0" smtClean="0"/>
              <a:t> </a:t>
            </a:r>
            <a:r>
              <a:rPr lang="fr-FR" sz="3200" dirty="0" err="1"/>
              <a:t>Interpreted</a:t>
            </a:r>
            <a:r>
              <a:rPr lang="fr-FR" sz="3200" dirty="0"/>
              <a:t> by </a:t>
            </a:r>
            <a:r>
              <a:rPr lang="fr-FR" sz="3200" dirty="0" smtClean="0"/>
              <a:t/>
            </a:r>
            <a:br>
              <a:rPr lang="fr-FR" sz="3200" dirty="0" smtClean="0"/>
            </a:br>
            <a:r>
              <a:rPr lang="fr-FR" sz="3200" dirty="0" smtClean="0"/>
              <a:t>web browser</a:t>
            </a:r>
            <a:endParaRPr lang="fr-FR" sz="3200" dirty="0"/>
          </a:p>
          <a:p>
            <a:pPr lvl="1" defTabSz="914400" eaLnBrk="1" hangingPunct="1">
              <a:spcBef>
                <a:spcPts val="600"/>
              </a:spcBef>
            </a:pPr>
            <a:r>
              <a:rPr lang="fr-FR" sz="2800" dirty="0" err="1"/>
              <a:t>Different</a:t>
            </a:r>
            <a:r>
              <a:rPr lang="fr-FR" sz="2800" dirty="0"/>
              <a:t> </a:t>
            </a:r>
            <a:r>
              <a:rPr lang="fr-FR" sz="2800" dirty="0" err="1"/>
              <a:t>from</a:t>
            </a:r>
            <a:r>
              <a:rPr lang="fr-FR" sz="2800" dirty="0"/>
              <a:t> </a:t>
            </a:r>
            <a:r>
              <a:rPr lang="fr-FR" sz="2800" dirty="0" smtClean="0"/>
              <a:t>PHP</a:t>
            </a:r>
          </a:p>
          <a:p>
            <a:pPr lvl="1" defTabSz="914400" eaLnBrk="1" hangingPunct="1">
              <a:spcBef>
                <a:spcPts val="600"/>
              </a:spcBef>
            </a:pPr>
            <a:endParaRPr lang="en-US" dirty="0"/>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Internet </a:t>
            </a:r>
            <a:r>
              <a:rPr lang="fr-FR" dirty="0" err="1" smtClean="0">
                <a:ea typeface="ＭＳ Ｐゴシック" pitchFamily="34" charset="-128"/>
              </a:rPr>
              <a:t>presentation</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69440" y="2785492"/>
            <a:ext cx="2183588" cy="24837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414651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JavaScript</a:t>
            </a:r>
          </a:p>
        </p:txBody>
      </p:sp>
      <p:sp>
        <p:nvSpPr>
          <p:cNvPr id="18434" name="Espace réservé du contenu 2"/>
          <p:cNvSpPr>
            <a:spLocks noGrp="1"/>
          </p:cNvSpPr>
          <p:nvPr>
            <p:ph idx="1"/>
          </p:nvPr>
        </p:nvSpPr>
        <p:spPr>
          <a:xfrm>
            <a:off x="467544" y="1128713"/>
            <a:ext cx="8280920" cy="4230687"/>
          </a:xfrm>
        </p:spPr>
        <p:txBody>
          <a:bodyPr/>
          <a:lstStyle/>
          <a:p>
            <a:pPr defTabSz="914400" eaLnBrk="1" hangingPunct="1">
              <a:spcBef>
                <a:spcPts val="600"/>
              </a:spcBef>
            </a:pPr>
            <a:r>
              <a:rPr lang="fr-FR" sz="3200" dirty="0" err="1"/>
              <a:t>Complementary</a:t>
            </a:r>
            <a:r>
              <a:rPr lang="fr-FR" sz="3200" dirty="0"/>
              <a:t> to HTML and </a:t>
            </a:r>
            <a:r>
              <a:rPr lang="fr-FR" sz="3200" dirty="0" smtClean="0"/>
              <a:t>CSS</a:t>
            </a:r>
            <a:endParaRPr lang="fr-FR" sz="3200" dirty="0"/>
          </a:p>
          <a:p>
            <a:pPr defTabSz="914400" eaLnBrk="1" hangingPunct="1">
              <a:spcBef>
                <a:spcPts val="600"/>
              </a:spcBef>
            </a:pPr>
            <a:endParaRPr lang="fr-FR" dirty="0" smtClean="0"/>
          </a:p>
          <a:p>
            <a:pPr defTabSz="914400" eaLnBrk="1" hangingPunct="1">
              <a:spcBef>
                <a:spcPts val="600"/>
              </a:spcBef>
            </a:pPr>
            <a:r>
              <a:rPr lang="fr-FR" sz="3200" dirty="0" err="1" smtClean="0"/>
              <a:t>Add</a:t>
            </a:r>
            <a:r>
              <a:rPr lang="fr-FR" sz="3200" dirty="0" smtClean="0"/>
              <a:t> </a:t>
            </a:r>
            <a:r>
              <a:rPr lang="fr-FR" sz="3200" dirty="0" err="1" smtClean="0"/>
              <a:t>dynamism</a:t>
            </a:r>
            <a:r>
              <a:rPr lang="fr-FR" sz="3200" dirty="0" smtClean="0"/>
              <a:t>!</a:t>
            </a:r>
            <a:endParaRPr lang="fr-FR" sz="3200" dirty="0"/>
          </a:p>
          <a:p>
            <a:pPr lvl="1" defTabSz="914400" eaLnBrk="1" hangingPunct="1">
              <a:spcBef>
                <a:spcPts val="600"/>
              </a:spcBef>
            </a:pPr>
            <a:r>
              <a:rPr lang="fr-FR" sz="2800" dirty="0"/>
              <a:t>User </a:t>
            </a:r>
            <a:r>
              <a:rPr lang="fr-FR" sz="2800" dirty="0" smtClean="0"/>
              <a:t>Interactions</a:t>
            </a:r>
            <a:endParaRPr lang="fr-FR" sz="2800" dirty="0"/>
          </a:p>
          <a:p>
            <a:pPr lvl="1" defTabSz="914400" eaLnBrk="1" hangingPunct="1">
              <a:spcBef>
                <a:spcPts val="600"/>
              </a:spcBef>
            </a:pPr>
            <a:r>
              <a:rPr lang="fr-FR" sz="2800" dirty="0" smtClean="0"/>
              <a:t>Animations</a:t>
            </a:r>
            <a:endParaRPr lang="fr-FR" sz="2800" dirty="0"/>
          </a:p>
          <a:p>
            <a:pPr lvl="1" defTabSz="914400" eaLnBrk="1" hangingPunct="1">
              <a:spcBef>
                <a:spcPts val="600"/>
              </a:spcBef>
            </a:pPr>
            <a:r>
              <a:rPr lang="fr-FR" sz="2800" dirty="0"/>
              <a:t>Navigation </a:t>
            </a:r>
            <a:r>
              <a:rPr lang="fr-FR" sz="2800" dirty="0" smtClean="0"/>
              <a:t>Help</a:t>
            </a:r>
            <a:endParaRPr lang="fr-FR" sz="2800" dirty="0"/>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Internet </a:t>
            </a:r>
            <a:r>
              <a:rPr lang="fr-FR" dirty="0" err="1" smtClean="0">
                <a:ea typeface="ＭＳ Ｐゴシック" pitchFamily="34" charset="-128"/>
              </a:rPr>
              <a:t>presentation</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69440" y="2785492"/>
            <a:ext cx="2183588" cy="24837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6171120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2548433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err="1" smtClean="0"/>
              <a:t>Dynamic</a:t>
            </a:r>
            <a:r>
              <a:rPr lang="fr-FR" dirty="0" smtClean="0"/>
              <a:t> web </a:t>
            </a:r>
            <a:r>
              <a:rPr lang="fr-FR" dirty="0" err="1" smtClean="0"/>
              <a:t>with</a:t>
            </a:r>
            <a:r>
              <a:rPr lang="fr-FR" dirty="0" smtClean="0"/>
              <a:t> </a:t>
            </a:r>
            <a:r>
              <a:rPr lang="fr-FR" dirty="0" err="1" smtClean="0"/>
              <a:t>php</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Introduction to PHP</a:t>
            </a:r>
            <a:endParaRPr lang="fr-FR" dirty="0"/>
          </a:p>
        </p:txBody>
      </p:sp>
    </p:spTree>
    <p:extLst>
      <p:ext uri="{BB962C8B-B14F-4D97-AF65-F5344CB8AC3E}">
        <p14:creationId xmlns:p14="http://schemas.microsoft.com/office/powerpoint/2010/main" val="16396210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History</a:t>
            </a:r>
            <a:r>
              <a:rPr lang="fr-FR" dirty="0" smtClean="0">
                <a:ea typeface="ＭＳ Ｐゴシック" pitchFamily="34" charset="-128"/>
              </a:rPr>
              <a:t> of PHP</a:t>
            </a:r>
          </a:p>
        </p:txBody>
      </p:sp>
      <p:sp>
        <p:nvSpPr>
          <p:cNvPr id="18434" name="Espace réservé du contenu 2"/>
          <p:cNvSpPr>
            <a:spLocks noGrp="1"/>
          </p:cNvSpPr>
          <p:nvPr>
            <p:ph idx="1"/>
          </p:nvPr>
        </p:nvSpPr>
        <p:spPr>
          <a:xfrm>
            <a:off x="2771800" y="1147093"/>
            <a:ext cx="6192688" cy="4230687"/>
          </a:xfrm>
        </p:spPr>
        <p:txBody>
          <a:bodyPr/>
          <a:lstStyle/>
          <a:p>
            <a:pPr defTabSz="914400">
              <a:spcBef>
                <a:spcPts val="600"/>
              </a:spcBef>
            </a:pPr>
            <a:r>
              <a:rPr lang="fr-FR" sz="4000" dirty="0" smtClean="0"/>
              <a:t> </a:t>
            </a:r>
            <a:r>
              <a:rPr lang="fr-FR" sz="3200" dirty="0" smtClean="0"/>
              <a:t>PHP </a:t>
            </a:r>
            <a:r>
              <a:rPr lang="fr-FR" sz="3200" dirty="0" err="1" smtClean="0"/>
              <a:t>originally</a:t>
            </a:r>
            <a:r>
              <a:rPr lang="fr-FR" sz="3200" dirty="0" smtClean="0"/>
              <a:t> </a:t>
            </a:r>
            <a:r>
              <a:rPr lang="fr-FR" sz="3200" dirty="0" err="1" smtClean="0"/>
              <a:t>stood</a:t>
            </a:r>
            <a:r>
              <a:rPr lang="fr-FR" sz="3200" dirty="0" smtClean="0"/>
              <a:t> for </a:t>
            </a:r>
            <a:br>
              <a:rPr lang="fr-FR" sz="3200" dirty="0" smtClean="0"/>
            </a:br>
            <a:r>
              <a:rPr lang="fr-FR" sz="3200" dirty="0" smtClean="0"/>
              <a:t>«</a:t>
            </a:r>
            <a:r>
              <a:rPr lang="fr-FR" sz="3200" dirty="0"/>
              <a:t> </a:t>
            </a:r>
            <a:r>
              <a:rPr lang="fr-FR" sz="3200" dirty="0" err="1"/>
              <a:t>Personal</a:t>
            </a:r>
            <a:r>
              <a:rPr lang="fr-FR" sz="3200" dirty="0"/>
              <a:t> Home Page </a:t>
            </a:r>
            <a:r>
              <a:rPr lang="fr-FR" sz="3200" dirty="0" smtClean="0"/>
              <a:t>»</a:t>
            </a:r>
          </a:p>
          <a:p>
            <a:pPr defTabSz="914400">
              <a:spcBef>
                <a:spcPts val="600"/>
              </a:spcBef>
            </a:pPr>
            <a:endParaRPr lang="fr-FR" sz="3200" dirty="0"/>
          </a:p>
          <a:p>
            <a:pPr lvl="1" defTabSz="914400">
              <a:spcBef>
                <a:spcPts val="600"/>
              </a:spcBef>
            </a:pPr>
            <a:r>
              <a:rPr lang="fr-FR" sz="2800" dirty="0" err="1"/>
              <a:t>Invented</a:t>
            </a:r>
            <a:r>
              <a:rPr lang="fr-FR" sz="2800" dirty="0"/>
              <a:t> in 1994 by </a:t>
            </a:r>
            <a:r>
              <a:rPr lang="fr-FR" sz="2800" dirty="0" err="1"/>
              <a:t>Rasmus</a:t>
            </a:r>
            <a:r>
              <a:rPr lang="fr-FR" sz="2800" dirty="0"/>
              <a:t> </a:t>
            </a:r>
            <a:r>
              <a:rPr lang="fr-FR" sz="2800" dirty="0" err="1" smtClean="0"/>
              <a:t>Lerdorf</a:t>
            </a:r>
            <a:endParaRPr lang="fr-FR" sz="2800" dirty="0"/>
          </a:p>
          <a:p>
            <a:pPr lvl="1" defTabSz="914400">
              <a:spcBef>
                <a:spcPts val="600"/>
              </a:spcBef>
              <a:buFont typeface="Wingdings" charset="2"/>
              <a:buChar char="‒"/>
            </a:pPr>
            <a:endParaRPr lang="fr-FR" sz="2800" dirty="0" smtClean="0"/>
          </a:p>
          <a:p>
            <a:pPr lvl="1" defTabSz="914400">
              <a:spcBef>
                <a:spcPts val="600"/>
              </a:spcBef>
            </a:pPr>
            <a:r>
              <a:rPr lang="fr-FR" sz="2800" dirty="0" err="1" smtClean="0"/>
              <a:t>Initially</a:t>
            </a:r>
            <a:r>
              <a:rPr lang="fr-FR" sz="2800" dirty="0" smtClean="0"/>
              <a:t> </a:t>
            </a:r>
            <a:r>
              <a:rPr lang="fr-FR" sz="2800" dirty="0"/>
              <a:t>a set of Perl scripts to </a:t>
            </a:r>
            <a:r>
              <a:rPr lang="fr-FR" sz="2800" dirty="0" err="1"/>
              <a:t>maintain</a:t>
            </a:r>
            <a:r>
              <a:rPr lang="fr-FR" sz="2800" dirty="0"/>
              <a:t> </a:t>
            </a:r>
            <a:r>
              <a:rPr lang="fr-FR" sz="2800" dirty="0" err="1"/>
              <a:t>his</a:t>
            </a:r>
            <a:r>
              <a:rPr lang="fr-FR" sz="2800" dirty="0"/>
              <a:t> </a:t>
            </a:r>
            <a:r>
              <a:rPr lang="fr-FR" sz="2800" dirty="0" err="1"/>
              <a:t>personal</a:t>
            </a:r>
            <a:r>
              <a:rPr lang="fr-FR" sz="2800" dirty="0"/>
              <a:t> </a:t>
            </a:r>
            <a:r>
              <a:rPr lang="fr-FR" sz="2800" dirty="0" err="1" smtClean="0"/>
              <a:t>homepage</a:t>
            </a:r>
            <a:endParaRPr lang="fr-FR" sz="2800" dirty="0"/>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Dynamic</a:t>
            </a:r>
            <a:r>
              <a:rPr lang="fr-FR" dirty="0" smtClean="0">
                <a:ea typeface="ＭＳ Ｐゴシック" pitchFamily="34" charset="-128"/>
              </a:rPr>
              <a:t> Web </a:t>
            </a:r>
            <a:r>
              <a:rPr lang="fr-FR" dirty="0" err="1" smtClean="0">
                <a:ea typeface="ＭＳ Ｐゴシック" pitchFamily="34" charset="-128"/>
              </a:rPr>
              <a:t>with</a:t>
            </a:r>
            <a:r>
              <a:rPr lang="fr-FR" dirty="0" smtClean="0">
                <a:ea typeface="ＭＳ Ｐゴシック" pitchFamily="34" charset="-128"/>
              </a:rPr>
              <a:t> PHP</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Image 5"/>
          <p:cNvPicPr>
            <a:picLocks noChangeAspect="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395536" y="1811266"/>
            <a:ext cx="2304256" cy="2846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9126736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History</a:t>
            </a:r>
            <a:r>
              <a:rPr lang="fr-FR" dirty="0" smtClean="0">
                <a:ea typeface="ＭＳ Ｐゴシック" pitchFamily="34" charset="-128"/>
              </a:rPr>
              <a:t> of PHP</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Dynamic</a:t>
            </a:r>
            <a:r>
              <a:rPr lang="fr-FR" dirty="0" smtClean="0">
                <a:ea typeface="ＭＳ Ｐゴシック" pitchFamily="34" charset="-128"/>
              </a:rPr>
              <a:t> Web </a:t>
            </a:r>
            <a:r>
              <a:rPr lang="fr-FR" dirty="0" err="1" smtClean="0">
                <a:ea typeface="ＭＳ Ｐゴシック" pitchFamily="34" charset="-128"/>
              </a:rPr>
              <a:t>with</a:t>
            </a:r>
            <a:r>
              <a:rPr lang="fr-FR" dirty="0" smtClean="0">
                <a:ea typeface="ＭＳ Ｐゴシック" pitchFamily="34" charset="-128"/>
              </a:rPr>
              <a:t> PHP</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Image 5"/>
          <p:cNvPicPr>
            <a:picLocks noChangeAspect="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395536" y="1811266"/>
            <a:ext cx="2304256" cy="2846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Espace réservé du contenu 2"/>
          <p:cNvSpPr>
            <a:spLocks noGrp="1"/>
          </p:cNvSpPr>
          <p:nvPr>
            <p:ph idx="1"/>
          </p:nvPr>
        </p:nvSpPr>
        <p:spPr>
          <a:xfrm>
            <a:off x="2771800" y="1147093"/>
            <a:ext cx="6121375" cy="4230687"/>
          </a:xfrm>
        </p:spPr>
        <p:txBody>
          <a:bodyPr/>
          <a:lstStyle/>
          <a:p>
            <a:pPr defTabSz="914400">
              <a:spcBef>
                <a:spcPts val="600"/>
              </a:spcBef>
            </a:pPr>
            <a:r>
              <a:rPr lang="fr-FR" sz="4000" dirty="0" smtClean="0"/>
              <a:t> </a:t>
            </a:r>
            <a:r>
              <a:rPr lang="fr-FR" sz="3200" dirty="0" smtClean="0"/>
              <a:t>PHP </a:t>
            </a:r>
            <a:r>
              <a:rPr lang="fr-FR" sz="3200" dirty="0" err="1" smtClean="0"/>
              <a:t>originally</a:t>
            </a:r>
            <a:r>
              <a:rPr lang="fr-FR" sz="3200" dirty="0" smtClean="0"/>
              <a:t> </a:t>
            </a:r>
            <a:r>
              <a:rPr lang="fr-FR" sz="3200" dirty="0" err="1" smtClean="0"/>
              <a:t>stood</a:t>
            </a:r>
            <a:r>
              <a:rPr lang="fr-FR" sz="3200" dirty="0" smtClean="0"/>
              <a:t> for </a:t>
            </a:r>
            <a:br>
              <a:rPr lang="fr-FR" sz="3200" dirty="0" smtClean="0"/>
            </a:br>
            <a:r>
              <a:rPr lang="fr-FR" sz="3200" dirty="0" smtClean="0"/>
              <a:t>«</a:t>
            </a:r>
            <a:r>
              <a:rPr lang="fr-FR" sz="3200" dirty="0"/>
              <a:t> </a:t>
            </a:r>
            <a:r>
              <a:rPr lang="fr-FR" sz="3200" dirty="0" err="1"/>
              <a:t>Personal</a:t>
            </a:r>
            <a:r>
              <a:rPr lang="fr-FR" sz="3200" dirty="0"/>
              <a:t> Home Page </a:t>
            </a:r>
            <a:r>
              <a:rPr lang="fr-FR" sz="3200" dirty="0" smtClean="0"/>
              <a:t>»</a:t>
            </a:r>
          </a:p>
          <a:p>
            <a:pPr defTabSz="914400">
              <a:spcBef>
                <a:spcPts val="600"/>
              </a:spcBef>
            </a:pPr>
            <a:endParaRPr lang="fr-FR" sz="3200" dirty="0"/>
          </a:p>
          <a:p>
            <a:pPr lvl="1" defTabSz="914400">
              <a:spcBef>
                <a:spcPts val="600"/>
              </a:spcBef>
            </a:pPr>
            <a:r>
              <a:rPr lang="fr-FR" sz="2800" dirty="0" err="1"/>
              <a:t>Renamed</a:t>
            </a:r>
            <a:r>
              <a:rPr lang="fr-FR" sz="2800" dirty="0"/>
              <a:t> </a:t>
            </a:r>
            <a:r>
              <a:rPr lang="fr-FR" sz="2800" dirty="0" err="1"/>
              <a:t>later</a:t>
            </a:r>
            <a:r>
              <a:rPr lang="fr-FR" sz="2800" dirty="0"/>
              <a:t> in </a:t>
            </a:r>
            <a:r>
              <a:rPr lang="fr-FR" sz="2800" dirty="0" err="1"/>
              <a:t>Personal</a:t>
            </a:r>
            <a:r>
              <a:rPr lang="fr-FR" sz="2800" dirty="0"/>
              <a:t> Home Page/</a:t>
            </a:r>
            <a:r>
              <a:rPr lang="fr-FR" sz="2800" dirty="0" err="1"/>
              <a:t>Forms</a:t>
            </a:r>
            <a:r>
              <a:rPr lang="fr-FR" sz="2800" dirty="0"/>
              <a:t> </a:t>
            </a:r>
            <a:r>
              <a:rPr lang="fr-FR" sz="2800" dirty="0" err="1" smtClean="0"/>
              <a:t>Interpreter</a:t>
            </a:r>
            <a:endParaRPr lang="fr-FR" sz="2800" dirty="0" smtClean="0"/>
          </a:p>
          <a:p>
            <a:pPr lvl="1" defTabSz="914400">
              <a:spcBef>
                <a:spcPts val="600"/>
              </a:spcBef>
              <a:buFont typeface="Wingdings" charset="2"/>
              <a:buChar char="‒"/>
            </a:pPr>
            <a:endParaRPr lang="fr-FR" sz="2800" dirty="0"/>
          </a:p>
          <a:p>
            <a:pPr lvl="1" defTabSz="914400">
              <a:spcBef>
                <a:spcPts val="600"/>
              </a:spcBef>
            </a:pPr>
            <a:r>
              <a:rPr lang="fr-FR" sz="2800" dirty="0"/>
              <a:t>First publication code in </a:t>
            </a:r>
            <a:r>
              <a:rPr lang="fr-FR" sz="2800" dirty="0" smtClean="0"/>
              <a:t>1995</a:t>
            </a:r>
            <a:endParaRPr lang="fr-FR" sz="2800" dirty="0"/>
          </a:p>
        </p:txBody>
      </p:sp>
    </p:spTree>
    <p:extLst>
      <p:ext uri="{BB962C8B-B14F-4D97-AF65-F5344CB8AC3E}">
        <p14:creationId xmlns:p14="http://schemas.microsoft.com/office/powerpoint/2010/main" val="14609395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History</a:t>
            </a:r>
            <a:r>
              <a:rPr lang="fr-FR" dirty="0" smtClean="0">
                <a:ea typeface="ＭＳ Ｐゴシック" pitchFamily="34" charset="-128"/>
              </a:rPr>
              <a:t> of PHP</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Dynamic</a:t>
            </a:r>
            <a:r>
              <a:rPr lang="fr-FR" dirty="0" smtClean="0">
                <a:ea typeface="ＭＳ Ｐゴシック" pitchFamily="34" charset="-128"/>
              </a:rPr>
              <a:t> Web </a:t>
            </a:r>
            <a:r>
              <a:rPr lang="fr-FR" dirty="0" err="1" smtClean="0">
                <a:ea typeface="ＭＳ Ｐゴシック" pitchFamily="34" charset="-128"/>
              </a:rPr>
              <a:t>with</a:t>
            </a:r>
            <a:r>
              <a:rPr lang="fr-FR" dirty="0" smtClean="0">
                <a:ea typeface="ＭＳ Ｐゴシック" pitchFamily="34" charset="-128"/>
              </a:rPr>
              <a:t> PHP</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Espace réservé du contenu 2"/>
          <p:cNvSpPr>
            <a:spLocks noGrp="1"/>
          </p:cNvSpPr>
          <p:nvPr>
            <p:ph idx="1"/>
          </p:nvPr>
        </p:nvSpPr>
        <p:spPr>
          <a:xfrm>
            <a:off x="251520" y="1057300"/>
            <a:ext cx="8641655" cy="4230687"/>
          </a:xfrm>
        </p:spPr>
        <p:txBody>
          <a:bodyPr/>
          <a:lstStyle/>
          <a:p>
            <a:pPr defTabSz="914400">
              <a:spcBef>
                <a:spcPts val="600"/>
              </a:spcBef>
            </a:pPr>
            <a:r>
              <a:rPr lang="fr-FR" sz="3200" dirty="0"/>
              <a:t>In 1997, </a:t>
            </a:r>
            <a:r>
              <a:rPr lang="fr-FR" sz="3200" dirty="0" err="1"/>
              <a:t>Zeev</a:t>
            </a:r>
            <a:r>
              <a:rPr lang="fr-FR" sz="3200" dirty="0"/>
              <a:t> Suraski and Andi </a:t>
            </a:r>
            <a:r>
              <a:rPr lang="fr-FR" sz="3200" dirty="0" smtClean="0"/>
              <a:t/>
            </a:r>
            <a:br>
              <a:rPr lang="fr-FR" sz="3200" dirty="0" smtClean="0"/>
            </a:br>
            <a:r>
              <a:rPr lang="fr-FR" sz="3200" dirty="0" err="1" smtClean="0"/>
              <a:t>Gutmans</a:t>
            </a:r>
            <a:r>
              <a:rPr lang="fr-FR" sz="3200" dirty="0" smtClean="0"/>
              <a:t> </a:t>
            </a:r>
            <a:r>
              <a:rPr lang="fr-FR" sz="3200" dirty="0" err="1" smtClean="0"/>
              <a:t>rewrote</a:t>
            </a:r>
            <a:r>
              <a:rPr lang="fr-FR" sz="3200" dirty="0" smtClean="0"/>
              <a:t> </a:t>
            </a:r>
            <a:r>
              <a:rPr lang="fr-FR" sz="3200" dirty="0"/>
              <a:t>the </a:t>
            </a:r>
            <a:r>
              <a:rPr lang="fr-FR" sz="3200" dirty="0" err="1" smtClean="0"/>
              <a:t>parser</a:t>
            </a:r>
            <a:endParaRPr lang="fr-FR" sz="3200" dirty="0"/>
          </a:p>
          <a:p>
            <a:pPr lvl="1" defTabSz="914400">
              <a:spcBef>
                <a:spcPts val="600"/>
              </a:spcBef>
            </a:pPr>
            <a:r>
              <a:rPr lang="fr-FR" sz="2800" dirty="0"/>
              <a:t>The </a:t>
            </a:r>
            <a:r>
              <a:rPr lang="fr-FR" sz="2800" dirty="0" smtClean="0"/>
              <a:t>base </a:t>
            </a:r>
            <a:r>
              <a:rPr lang="fr-FR" sz="2800" dirty="0"/>
              <a:t>of PHP </a:t>
            </a:r>
            <a:r>
              <a:rPr lang="fr-FR" sz="2800" dirty="0" smtClean="0"/>
              <a:t>3! </a:t>
            </a:r>
            <a:endParaRPr lang="fr-FR" sz="2800" dirty="0"/>
          </a:p>
          <a:p>
            <a:pPr defTabSz="914400">
              <a:spcBef>
                <a:spcPts val="600"/>
              </a:spcBef>
            </a:pPr>
            <a:r>
              <a:rPr lang="fr-FR" sz="3200" dirty="0" err="1"/>
              <a:t>Language's</a:t>
            </a:r>
            <a:r>
              <a:rPr lang="fr-FR" sz="3200" dirty="0"/>
              <a:t> </a:t>
            </a:r>
            <a:r>
              <a:rPr lang="fr-FR" sz="3200" dirty="0" err="1"/>
              <a:t>name</a:t>
            </a:r>
            <a:r>
              <a:rPr lang="fr-FR" sz="3200" dirty="0"/>
              <a:t> change to </a:t>
            </a:r>
            <a:r>
              <a:rPr lang="fr-FR" sz="3200" dirty="0" smtClean="0"/>
              <a:t>a </a:t>
            </a:r>
            <a:br>
              <a:rPr lang="fr-FR" sz="3200" dirty="0" smtClean="0"/>
            </a:br>
            <a:r>
              <a:rPr lang="fr-FR" sz="3200" dirty="0" err="1" smtClean="0"/>
              <a:t>recursive</a:t>
            </a:r>
            <a:r>
              <a:rPr lang="fr-FR" sz="3200" dirty="0" smtClean="0"/>
              <a:t> </a:t>
            </a:r>
            <a:r>
              <a:rPr lang="fr-FR" sz="3200" dirty="0" err="1" smtClean="0"/>
              <a:t>acronym</a:t>
            </a:r>
            <a:r>
              <a:rPr lang="fr-FR" sz="3200" dirty="0" smtClean="0"/>
              <a:t>:</a:t>
            </a:r>
            <a:endParaRPr lang="fr-FR" sz="3200" dirty="0"/>
          </a:p>
          <a:p>
            <a:pPr lvl="1" defTabSz="914400">
              <a:spcBef>
                <a:spcPts val="600"/>
              </a:spcBef>
            </a:pPr>
            <a:r>
              <a:rPr lang="fr-FR" sz="2800" dirty="0" smtClean="0"/>
              <a:t>PHP: PHP </a:t>
            </a:r>
            <a:r>
              <a:rPr lang="fr-FR" sz="2800" dirty="0" err="1" smtClean="0"/>
              <a:t>Hypertext</a:t>
            </a:r>
            <a:r>
              <a:rPr lang="fr-FR" sz="2800" dirty="0" smtClean="0"/>
              <a:t> </a:t>
            </a:r>
            <a:r>
              <a:rPr lang="fr-FR" sz="2800" dirty="0" err="1" smtClean="0"/>
              <a:t>Preprocessor</a:t>
            </a:r>
            <a:endParaRPr lang="fr-FR" sz="2800" dirty="0"/>
          </a:p>
        </p:txBody>
      </p:sp>
      <p:pic>
        <p:nvPicPr>
          <p:cNvPr id="8" name="Picture 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64288" y="1345332"/>
            <a:ext cx="1808162" cy="2447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extBox 3"/>
          <p:cNvSpPr txBox="1">
            <a:spLocks noChangeArrowheads="1"/>
          </p:cNvSpPr>
          <p:nvPr/>
        </p:nvSpPr>
        <p:spPr bwMode="auto">
          <a:xfrm>
            <a:off x="7202388" y="3793257"/>
            <a:ext cx="176212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b="1"/>
              <a:t>Andi Gutmans</a:t>
            </a:r>
          </a:p>
        </p:txBody>
      </p:sp>
    </p:spTree>
    <p:extLst>
      <p:ext uri="{BB962C8B-B14F-4D97-AF65-F5344CB8AC3E}">
        <p14:creationId xmlns:p14="http://schemas.microsoft.com/office/powerpoint/2010/main" val="16386742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History</a:t>
            </a:r>
            <a:r>
              <a:rPr lang="fr-FR" dirty="0" smtClean="0">
                <a:ea typeface="ＭＳ Ｐゴシック" pitchFamily="34" charset="-128"/>
              </a:rPr>
              <a:t> of PHP</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Dynamic</a:t>
            </a:r>
            <a:r>
              <a:rPr lang="fr-FR" dirty="0" smtClean="0">
                <a:ea typeface="ＭＳ Ｐゴシック" pitchFamily="34" charset="-128"/>
              </a:rPr>
              <a:t> Web </a:t>
            </a:r>
            <a:r>
              <a:rPr lang="fr-FR" dirty="0" err="1" smtClean="0">
                <a:ea typeface="ＭＳ Ｐゴシック" pitchFamily="34" charset="-128"/>
              </a:rPr>
              <a:t>with</a:t>
            </a:r>
            <a:r>
              <a:rPr lang="fr-FR" dirty="0" smtClean="0">
                <a:ea typeface="ＭＳ Ｐゴシック" pitchFamily="34" charset="-128"/>
              </a:rPr>
              <a:t> PHP</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Espace réservé du contenu 2"/>
          <p:cNvSpPr>
            <a:spLocks noGrp="1"/>
          </p:cNvSpPr>
          <p:nvPr>
            <p:ph idx="1"/>
          </p:nvPr>
        </p:nvSpPr>
        <p:spPr>
          <a:xfrm>
            <a:off x="2267744" y="1057300"/>
            <a:ext cx="6768752" cy="4230687"/>
          </a:xfrm>
        </p:spPr>
        <p:txBody>
          <a:bodyPr/>
          <a:lstStyle/>
          <a:p>
            <a:pPr defTabSz="914400">
              <a:spcBef>
                <a:spcPts val="600"/>
              </a:spcBef>
            </a:pPr>
            <a:r>
              <a:rPr lang="fr-FR" sz="3200" dirty="0"/>
              <a:t>In 1999, </a:t>
            </a:r>
            <a:r>
              <a:rPr lang="fr-FR" sz="3200" dirty="0" err="1"/>
              <a:t>creation</a:t>
            </a:r>
            <a:r>
              <a:rPr lang="fr-FR" sz="3200" dirty="0"/>
              <a:t> of Zend </a:t>
            </a:r>
            <a:r>
              <a:rPr lang="fr-FR" sz="3200" dirty="0" err="1" smtClean="0"/>
              <a:t>Engine</a:t>
            </a:r>
            <a:endParaRPr lang="fr-FR" sz="3200" dirty="0"/>
          </a:p>
          <a:p>
            <a:pPr lvl="1" defTabSz="914400">
              <a:spcBef>
                <a:spcPts val="600"/>
              </a:spcBef>
            </a:pPr>
            <a:r>
              <a:rPr lang="fr-FR" sz="2800" dirty="0" err="1"/>
              <a:t>Ze</a:t>
            </a:r>
            <a:r>
              <a:rPr lang="fr-FR" sz="2800" dirty="0"/>
              <a:t>(</a:t>
            </a:r>
            <a:r>
              <a:rPr lang="fr-FR" sz="2800" dirty="0" err="1"/>
              <a:t>ev</a:t>
            </a:r>
            <a:r>
              <a:rPr lang="fr-FR" sz="2800" dirty="0"/>
              <a:t>) + (A)</a:t>
            </a:r>
            <a:r>
              <a:rPr lang="fr-FR" sz="2800" dirty="0" err="1"/>
              <a:t>nd</a:t>
            </a:r>
            <a:r>
              <a:rPr lang="fr-FR" sz="2800" dirty="0"/>
              <a:t>(y) = </a:t>
            </a:r>
            <a:r>
              <a:rPr lang="fr-FR" sz="2800" dirty="0" smtClean="0"/>
              <a:t>Zend</a:t>
            </a:r>
          </a:p>
          <a:p>
            <a:pPr lvl="1" defTabSz="914400">
              <a:spcBef>
                <a:spcPts val="600"/>
              </a:spcBef>
            </a:pPr>
            <a:endParaRPr lang="fr-FR" sz="2800" dirty="0"/>
          </a:p>
          <a:p>
            <a:pPr defTabSz="914400">
              <a:spcBef>
                <a:spcPts val="600"/>
              </a:spcBef>
            </a:pPr>
            <a:r>
              <a:rPr lang="fr-FR" sz="3200" dirty="0"/>
              <a:t>In 2004, release of PHP 5 </a:t>
            </a:r>
            <a:r>
              <a:rPr lang="fr-FR" sz="3200" dirty="0" err="1"/>
              <a:t>with</a:t>
            </a:r>
            <a:r>
              <a:rPr lang="fr-FR" sz="3200" dirty="0"/>
              <a:t> OOP </a:t>
            </a:r>
            <a:r>
              <a:rPr lang="fr-FR" sz="3200" dirty="0" smtClean="0"/>
              <a:t>support</a:t>
            </a:r>
            <a:endParaRPr lang="fr-FR" sz="3200" dirty="0"/>
          </a:p>
          <a:p>
            <a:pPr defTabSz="914400">
              <a:spcBef>
                <a:spcPts val="600"/>
              </a:spcBef>
            </a:pPr>
            <a:endParaRPr lang="fr-FR" sz="3200" dirty="0" smtClean="0"/>
          </a:p>
          <a:p>
            <a:pPr defTabSz="914400">
              <a:spcBef>
                <a:spcPts val="600"/>
              </a:spcBef>
            </a:pPr>
            <a:r>
              <a:rPr lang="fr-FR" sz="3200" dirty="0" err="1" smtClean="0"/>
              <a:t>Currently</a:t>
            </a:r>
            <a:r>
              <a:rPr lang="fr-FR" sz="3200" dirty="0"/>
              <a:t>: </a:t>
            </a:r>
            <a:r>
              <a:rPr lang="fr-FR" sz="3200" dirty="0" smtClean="0"/>
              <a:t>5.4.10 </a:t>
            </a:r>
            <a:r>
              <a:rPr lang="fr-FR" sz="3200" dirty="0"/>
              <a:t>– </a:t>
            </a:r>
            <a:r>
              <a:rPr lang="fr-FR" sz="3200" dirty="0" err="1"/>
              <a:t>January</a:t>
            </a:r>
            <a:r>
              <a:rPr lang="fr-FR" sz="3200" dirty="0"/>
              <a:t> </a:t>
            </a:r>
            <a:r>
              <a:rPr lang="fr-FR" sz="3200" dirty="0" smtClean="0"/>
              <a:t>2013</a:t>
            </a:r>
            <a:endParaRPr lang="fr-FR" sz="3200" dirty="0"/>
          </a:p>
        </p:txBody>
      </p:sp>
      <p:pic>
        <p:nvPicPr>
          <p:cNvPr id="9"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9512" y="1705372"/>
            <a:ext cx="1808162" cy="2447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14"/>
          <p:cNvSpPr txBox="1">
            <a:spLocks noChangeArrowheads="1"/>
          </p:cNvSpPr>
          <p:nvPr/>
        </p:nvSpPr>
        <p:spPr bwMode="auto">
          <a:xfrm>
            <a:off x="300162" y="4153297"/>
            <a:ext cx="160813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b="1"/>
              <a:t>Zeev Suraski</a:t>
            </a:r>
          </a:p>
        </p:txBody>
      </p:sp>
    </p:spTree>
    <p:extLst>
      <p:ext uri="{BB962C8B-B14F-4D97-AF65-F5344CB8AC3E}">
        <p14:creationId xmlns:p14="http://schemas.microsoft.com/office/powerpoint/2010/main" val="12509893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Presentation</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defTabSz="914400" eaLnBrk="1" hangingPunct="1">
              <a:spcBef>
                <a:spcPts val="600"/>
              </a:spcBef>
            </a:pPr>
            <a:r>
              <a:rPr lang="fr-FR" sz="3200" dirty="0"/>
              <a:t>Server-</a:t>
            </a:r>
            <a:r>
              <a:rPr lang="fr-FR" sz="3200" dirty="0" err="1"/>
              <a:t>side</a:t>
            </a:r>
            <a:r>
              <a:rPr lang="fr-FR" sz="3200" dirty="0"/>
              <a:t> </a:t>
            </a:r>
            <a:r>
              <a:rPr lang="fr-FR" sz="3200" dirty="0" err="1"/>
              <a:t>scripting</a:t>
            </a:r>
            <a:r>
              <a:rPr lang="fr-FR" sz="3200" dirty="0"/>
              <a:t> </a:t>
            </a:r>
            <a:r>
              <a:rPr lang="fr-FR" sz="3200" dirty="0" err="1" smtClean="0"/>
              <a:t>language</a:t>
            </a:r>
            <a:endParaRPr lang="fr-FR" sz="3200" dirty="0"/>
          </a:p>
          <a:p>
            <a:pPr defTabSz="914400" eaLnBrk="1" hangingPunct="1">
              <a:spcBef>
                <a:spcPts val="600"/>
              </a:spcBef>
            </a:pPr>
            <a:r>
              <a:rPr lang="fr-FR" sz="3200" dirty="0" smtClean="0"/>
              <a:t>Is </a:t>
            </a:r>
            <a:r>
              <a:rPr lang="fr-FR" sz="3200" dirty="0" err="1" smtClean="0"/>
              <a:t>executed</a:t>
            </a:r>
            <a:r>
              <a:rPr lang="fr-FR" sz="3200" dirty="0" smtClean="0"/>
              <a:t> </a:t>
            </a:r>
            <a:r>
              <a:rPr lang="fr-FR" sz="3200" dirty="0" err="1" smtClean="0"/>
              <a:t>before</a:t>
            </a:r>
            <a:r>
              <a:rPr lang="fr-FR" sz="3200" dirty="0" smtClean="0"/>
              <a:t> client </a:t>
            </a:r>
            <a:r>
              <a:rPr lang="fr-FR" sz="3200" dirty="0" err="1" smtClean="0"/>
              <a:t>receive</a:t>
            </a:r>
            <a:r>
              <a:rPr lang="fr-FR" sz="3200" dirty="0" smtClean="0"/>
              <a:t> the page</a:t>
            </a:r>
          </a:p>
          <a:p>
            <a:pPr defTabSz="914400" eaLnBrk="1" hangingPunct="1">
              <a:spcBef>
                <a:spcPts val="600"/>
              </a:spcBef>
            </a:pPr>
            <a:endParaRPr lang="fr-FR" sz="3200" dirty="0"/>
          </a:p>
          <a:p>
            <a:pPr defTabSz="914400" eaLnBrk="1" hangingPunct="1">
              <a:spcBef>
                <a:spcPts val="600"/>
              </a:spcBef>
            </a:pPr>
            <a:r>
              <a:rPr lang="fr-FR" sz="3200" dirty="0" smtClean="0"/>
              <a:t>Server</a:t>
            </a:r>
            <a:r>
              <a:rPr lang="fr-FR" sz="3200" dirty="0"/>
              <a:t>-</a:t>
            </a:r>
            <a:r>
              <a:rPr lang="fr-FR" sz="3200" dirty="0" err="1"/>
              <a:t>side</a:t>
            </a:r>
            <a:r>
              <a:rPr lang="fr-FR" sz="3200" dirty="0"/>
              <a:t> ≠ Client-</a:t>
            </a:r>
            <a:r>
              <a:rPr lang="fr-FR" sz="3200" dirty="0" err="1"/>
              <a:t>side</a:t>
            </a:r>
            <a:r>
              <a:rPr lang="fr-FR" sz="3200" dirty="0"/>
              <a:t> (JavaScript</a:t>
            </a:r>
            <a:r>
              <a:rPr lang="fr-FR" sz="3200" dirty="0" smtClean="0"/>
              <a:t>)</a:t>
            </a:r>
            <a:endParaRPr lang="fr-FR" sz="3200" dirty="0"/>
          </a:p>
          <a:p>
            <a:pPr defTabSz="914400" eaLnBrk="1" hangingPunct="1">
              <a:spcBef>
                <a:spcPts val="600"/>
              </a:spcBef>
            </a:pPr>
            <a:r>
              <a:rPr lang="fr-FR" sz="3200" dirty="0"/>
              <a:t>More </a:t>
            </a:r>
            <a:r>
              <a:rPr lang="fr-FR" sz="3200" dirty="0" err="1"/>
              <a:t>secure</a:t>
            </a:r>
            <a:r>
              <a:rPr lang="fr-FR" sz="3200" dirty="0"/>
              <a:t> </a:t>
            </a:r>
            <a:r>
              <a:rPr lang="fr-FR" sz="3200" dirty="0" err="1"/>
              <a:t>because</a:t>
            </a:r>
            <a:r>
              <a:rPr lang="fr-FR" sz="3200" dirty="0"/>
              <a:t> </a:t>
            </a:r>
            <a:r>
              <a:rPr lang="fr-FR" sz="3200" dirty="0" smtClean="0"/>
              <a:t>scripts </a:t>
            </a:r>
            <a:r>
              <a:rPr lang="fr-FR" sz="3200" dirty="0"/>
              <a:t>are </a:t>
            </a:r>
            <a:r>
              <a:rPr lang="fr-FR" sz="3200" dirty="0" err="1"/>
              <a:t>never</a:t>
            </a:r>
            <a:r>
              <a:rPr lang="fr-FR" sz="3200" dirty="0"/>
              <a:t> visible to the client.</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Dynamic</a:t>
            </a:r>
            <a:r>
              <a:rPr lang="fr-FR" dirty="0" smtClean="0">
                <a:ea typeface="ＭＳ Ｐゴシック" pitchFamily="34" charset="-128"/>
              </a:rPr>
              <a:t> Web </a:t>
            </a:r>
            <a:r>
              <a:rPr lang="fr-FR" dirty="0" err="1" smtClean="0">
                <a:ea typeface="ＭＳ Ｐゴシック" pitchFamily="34" charset="-128"/>
              </a:rPr>
              <a:t>with</a:t>
            </a:r>
            <a:r>
              <a:rPr lang="fr-FR" dirty="0" smtClean="0">
                <a:ea typeface="ＭＳ Ｐゴシック" pitchFamily="34" charset="-128"/>
              </a:rPr>
              <a:t> PHP</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9243493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Course objectives</a:t>
            </a:r>
          </a:p>
        </p:txBody>
      </p:sp>
      <p:sp>
        <p:nvSpPr>
          <p:cNvPr id="34818" name="Espace réservé du contenu 2"/>
          <p:cNvSpPr>
            <a:spLocks noGrp="1"/>
          </p:cNvSpPr>
          <p:nvPr>
            <p:ph idx="1"/>
          </p:nvPr>
        </p:nvSpPr>
        <p:spPr/>
        <p:txBody>
          <a:bodyPr/>
          <a:lstStyle/>
          <a:p>
            <a:pPr marL="0" indent="0">
              <a:buNone/>
            </a:pPr>
            <a:r>
              <a:rPr lang="fr-FR" sz="3200" dirty="0" smtClean="0">
                <a:ea typeface="ＭＳ Ｐゴシック" pitchFamily="34" charset="-128"/>
              </a:rPr>
              <a:t>By </a:t>
            </a:r>
            <a:r>
              <a:rPr lang="fr-FR" sz="3200" dirty="0" err="1" smtClean="0">
                <a:ea typeface="ＭＳ Ｐゴシック" pitchFamily="34" charset="-128"/>
              </a:rPr>
              <a:t>completing</a:t>
            </a:r>
            <a:r>
              <a:rPr lang="fr-FR" sz="3200" dirty="0" smtClean="0">
                <a:ea typeface="ＭＳ Ｐゴシック" pitchFamily="34" charset="-128"/>
              </a:rPr>
              <a:t> </a:t>
            </a:r>
            <a:r>
              <a:rPr lang="fr-FR" sz="3200" dirty="0" err="1" smtClean="0">
                <a:ea typeface="ＭＳ Ｐゴシック" pitchFamily="34" charset="-128"/>
              </a:rPr>
              <a:t>this</a:t>
            </a:r>
            <a:r>
              <a:rPr lang="fr-FR" sz="3200" dirty="0" smtClean="0">
                <a:ea typeface="ＭＳ Ｐゴシック" pitchFamily="34" charset="-128"/>
              </a:rPr>
              <a:t> course, </a:t>
            </a:r>
            <a:r>
              <a:rPr lang="fr-FR" sz="3200" dirty="0" err="1" smtClean="0">
                <a:ea typeface="ＭＳ Ｐゴシック" pitchFamily="34" charset="-128"/>
              </a:rPr>
              <a:t>you</a:t>
            </a:r>
            <a:r>
              <a:rPr lang="fr-FR" sz="3200" dirty="0" smtClean="0">
                <a:ea typeface="ＭＳ Ｐゴシック" pitchFamily="34" charset="-128"/>
              </a:rPr>
              <a:t> </a:t>
            </a:r>
            <a:r>
              <a:rPr lang="fr-FR" sz="3200" dirty="0" err="1" smtClean="0">
                <a:ea typeface="ＭＳ Ｐゴシック" pitchFamily="34" charset="-128"/>
              </a:rPr>
              <a:t>will</a:t>
            </a:r>
            <a:r>
              <a:rPr lang="fr-FR" sz="3200" dirty="0" smtClean="0">
                <a:ea typeface="ＭＳ Ｐゴシック" pitchFamily="34" charset="-128"/>
              </a:rPr>
              <a:t> </a:t>
            </a:r>
            <a:r>
              <a:rPr lang="fr-FR" sz="3200" dirty="0" err="1" smtClean="0">
                <a:ea typeface="ＭＳ Ｐゴシック" pitchFamily="34" charset="-128"/>
              </a:rPr>
              <a:t>be</a:t>
            </a:r>
            <a:r>
              <a:rPr lang="fr-FR" sz="3200" dirty="0" smtClean="0">
                <a:ea typeface="ＭＳ Ｐゴシック" pitchFamily="34" charset="-128"/>
              </a:rPr>
              <a:t> able to: </a:t>
            </a:r>
          </a:p>
          <a:p>
            <a:pPr lvl="1" eaLnBrk="1" hangingPunct="1"/>
            <a:endParaRPr lang="en-US" sz="2800" dirty="0" smtClean="0"/>
          </a:p>
          <a:p>
            <a:pPr lvl="1" eaLnBrk="1" hangingPunct="1"/>
            <a:r>
              <a:rPr lang="en-US" sz="2800" dirty="0" smtClean="0"/>
              <a:t>Explain how PHP was created</a:t>
            </a:r>
          </a:p>
          <a:p>
            <a:pPr lvl="1" eaLnBrk="1" hangingPunct="1"/>
            <a:endParaRPr lang="en-US" sz="2800" dirty="0"/>
          </a:p>
          <a:p>
            <a:pPr lvl="1" eaLnBrk="1" hangingPunct="1"/>
            <a:r>
              <a:rPr lang="en-US" sz="2800" dirty="0" smtClean="0"/>
              <a:t>Explain what the dynamic Web is</a:t>
            </a:r>
          </a:p>
          <a:p>
            <a:pPr lvl="1" eaLnBrk="1" hangingPunct="1"/>
            <a:endParaRPr lang="en-US" sz="2800" dirty="0"/>
          </a:p>
          <a:p>
            <a:pPr lvl="1" eaLnBrk="1" hangingPunct="1"/>
            <a:r>
              <a:rPr lang="en-US" sz="2800" dirty="0" smtClean="0"/>
              <a:t>Install PHP</a:t>
            </a:r>
          </a:p>
        </p:txBody>
      </p:sp>
      <p:sp>
        <p:nvSpPr>
          <p:cNvPr id="34819" name="Espace réservé du contenu 3"/>
          <p:cNvSpPr>
            <a:spLocks noGrp="1"/>
          </p:cNvSpPr>
          <p:nvPr>
            <p:ph sz="quarter" idx="13"/>
          </p:nvPr>
        </p:nvSpPr>
        <p:spPr/>
        <p:txBody>
          <a:bodyPr/>
          <a:lstStyle/>
          <a:p>
            <a:r>
              <a:rPr lang="fr-FR" dirty="0" smtClean="0">
                <a:ea typeface="ＭＳ Ｐゴシック" pitchFamily="34" charset="-128"/>
              </a:rPr>
              <a:t>Introduction to PHP</a:t>
            </a:r>
          </a:p>
        </p:txBody>
      </p:sp>
      <p:pic>
        <p:nvPicPr>
          <p:cNvPr id="1027" name="Picture 3" descr="D:\Users\Renaud\Desktop\StageFinEtudesSupinfo\Icons-New\v3\Objectiv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121197"/>
            <a:ext cx="648072" cy="64807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Presentation</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Dynamic</a:t>
            </a:r>
            <a:r>
              <a:rPr lang="fr-FR" dirty="0" smtClean="0">
                <a:ea typeface="ＭＳ Ｐゴシック" pitchFamily="34" charset="-128"/>
              </a:rPr>
              <a:t> Web </a:t>
            </a:r>
            <a:r>
              <a:rPr lang="fr-FR" dirty="0" err="1" smtClean="0">
                <a:ea typeface="ＭＳ Ｐゴシック" pitchFamily="34" charset="-128"/>
              </a:rPr>
              <a:t>with</a:t>
            </a:r>
            <a:r>
              <a:rPr lang="fr-FR" dirty="0" smtClean="0">
                <a:ea typeface="ＭＳ Ｐゴシック" pitchFamily="34" charset="-128"/>
              </a:rPr>
              <a:t> PHP</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8" name="Object 8"/>
          <p:cNvGraphicFramePr>
            <a:graphicFrameLocks noChangeAspect="1"/>
          </p:cNvGraphicFramePr>
          <p:nvPr>
            <p:extLst>
              <p:ext uri="{D42A27DB-BD31-4B8C-83A1-F6EECF244321}">
                <p14:modId xmlns:p14="http://schemas.microsoft.com/office/powerpoint/2010/main" val="593452899"/>
              </p:ext>
            </p:extLst>
          </p:nvPr>
        </p:nvGraphicFramePr>
        <p:xfrm>
          <a:off x="467544" y="1345332"/>
          <a:ext cx="1255712" cy="1428750"/>
        </p:xfrm>
        <a:graphic>
          <a:graphicData uri="http://schemas.openxmlformats.org/presentationml/2006/ole">
            <mc:AlternateContent xmlns:mc="http://schemas.openxmlformats.org/markup-compatibility/2006">
              <mc:Choice xmlns:v="urn:schemas-microsoft-com:vml" Requires="v">
                <p:oleObj spid="_x0000_s2070" name="Visio" r:id="rId5" imgW="1854200" imgH="2311400" progId="Visio.Drawing.11">
                  <p:embed/>
                </p:oleObj>
              </mc:Choice>
              <mc:Fallback>
                <p:oleObj name="Visio" r:id="rId5" imgW="1854200" imgH="2311400"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44" y="1345332"/>
                        <a:ext cx="1255712" cy="1428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9" name="Object 12"/>
          <p:cNvGraphicFramePr>
            <a:graphicFrameLocks noChangeAspect="1"/>
          </p:cNvGraphicFramePr>
          <p:nvPr>
            <p:extLst>
              <p:ext uri="{D42A27DB-BD31-4B8C-83A1-F6EECF244321}">
                <p14:modId xmlns:p14="http://schemas.microsoft.com/office/powerpoint/2010/main" val="2750968216"/>
              </p:ext>
            </p:extLst>
          </p:nvPr>
        </p:nvGraphicFramePr>
        <p:xfrm>
          <a:off x="7956376" y="1530276"/>
          <a:ext cx="828675" cy="1058862"/>
        </p:xfrm>
        <a:graphic>
          <a:graphicData uri="http://schemas.openxmlformats.org/presentationml/2006/ole">
            <mc:AlternateContent xmlns:mc="http://schemas.openxmlformats.org/markup-compatibility/2006">
              <mc:Choice xmlns:v="urn:schemas-microsoft-com:vml" Requires="v">
                <p:oleObj spid="_x0000_s2071" name="Visio" r:id="rId7" imgW="2120900" imgH="2705100" progId="Visio.Drawing.11">
                  <p:embed/>
                </p:oleObj>
              </mc:Choice>
              <mc:Fallback>
                <p:oleObj name="Visio" r:id="rId7" imgW="2120900" imgH="2705100" progId="Visio.Drawing.1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56376" y="1530276"/>
                        <a:ext cx="828675" cy="10588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10" name="Object 11"/>
          <p:cNvGraphicFramePr>
            <a:graphicFrameLocks noChangeAspect="1"/>
          </p:cNvGraphicFramePr>
          <p:nvPr>
            <p:extLst>
              <p:ext uri="{D42A27DB-BD31-4B8C-83A1-F6EECF244321}">
                <p14:modId xmlns:p14="http://schemas.microsoft.com/office/powerpoint/2010/main" val="1434577072"/>
              </p:ext>
            </p:extLst>
          </p:nvPr>
        </p:nvGraphicFramePr>
        <p:xfrm>
          <a:off x="3656496" y="1425501"/>
          <a:ext cx="2006600" cy="1268413"/>
        </p:xfrm>
        <a:graphic>
          <a:graphicData uri="http://schemas.openxmlformats.org/presentationml/2006/ole">
            <mc:AlternateContent xmlns:mc="http://schemas.openxmlformats.org/markup-compatibility/2006">
              <mc:Choice xmlns:v="urn:schemas-microsoft-com:vml" Requires="v">
                <p:oleObj spid="_x0000_s2072" name="Visio" r:id="rId9" imgW="2946400" imgH="1866900" progId="Visio.Drawing.11">
                  <p:embed/>
                </p:oleObj>
              </mc:Choice>
              <mc:Fallback>
                <p:oleObj name="Visio" r:id="rId9" imgW="2946400" imgH="1866900" progId="Visio.Drawing.11">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56496" y="1425501"/>
                        <a:ext cx="2006600" cy="12684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cxnSp>
        <p:nvCxnSpPr>
          <p:cNvPr id="4" name="Straight Arrow Connector 3"/>
          <p:cNvCxnSpPr/>
          <p:nvPr/>
        </p:nvCxnSpPr>
        <p:spPr>
          <a:xfrm>
            <a:off x="1619672" y="1849388"/>
            <a:ext cx="2016224"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a:off x="5796136" y="1849388"/>
            <a:ext cx="2016224"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p:nvPr/>
        </p:nvCxnSpPr>
        <p:spPr>
          <a:xfrm flipH="1">
            <a:off x="1619672" y="2209428"/>
            <a:ext cx="2016224"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flipH="1">
            <a:off x="5796136" y="2209428"/>
            <a:ext cx="2016224"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7" name="Espace réservé du contenu 2"/>
          <p:cNvSpPr>
            <a:spLocks noGrp="1"/>
          </p:cNvSpPr>
          <p:nvPr>
            <p:ph idx="1"/>
          </p:nvPr>
        </p:nvSpPr>
        <p:spPr>
          <a:xfrm>
            <a:off x="395536" y="2857500"/>
            <a:ext cx="4104456" cy="648072"/>
          </a:xfrm>
        </p:spPr>
        <p:txBody>
          <a:bodyPr/>
          <a:lstStyle/>
          <a:p>
            <a:pPr defTabSz="914400" eaLnBrk="1" hangingPunct="1">
              <a:spcBef>
                <a:spcPts val="600"/>
              </a:spcBef>
            </a:pPr>
            <a:r>
              <a:rPr lang="fr-FR" sz="3200" dirty="0" err="1" smtClean="0"/>
              <a:t>Request</a:t>
            </a:r>
            <a:r>
              <a:rPr lang="fr-FR" sz="3200" dirty="0" smtClean="0"/>
              <a:t> a page</a:t>
            </a:r>
          </a:p>
        </p:txBody>
      </p:sp>
      <p:sp>
        <p:nvSpPr>
          <p:cNvPr id="18" name="Espace réservé du contenu 2"/>
          <p:cNvSpPr txBox="1">
            <a:spLocks/>
          </p:cNvSpPr>
          <p:nvPr/>
        </p:nvSpPr>
        <p:spPr bwMode="auto">
          <a:xfrm>
            <a:off x="395536" y="3409561"/>
            <a:ext cx="4104456" cy="6480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400" eaLnBrk="1" hangingPunct="1">
              <a:spcBef>
                <a:spcPts val="600"/>
              </a:spcBef>
            </a:pPr>
            <a:r>
              <a:rPr lang="fr-FR" sz="3200" dirty="0" err="1" smtClean="0"/>
              <a:t>Reception</a:t>
            </a:r>
            <a:r>
              <a:rPr lang="fr-FR" sz="3200" dirty="0" smtClean="0"/>
              <a:t> of </a:t>
            </a:r>
            <a:r>
              <a:rPr lang="fr-FR" sz="3200" dirty="0" err="1" smtClean="0"/>
              <a:t>request</a:t>
            </a:r>
            <a:endParaRPr lang="fr-FR" sz="3200" dirty="0" smtClean="0"/>
          </a:p>
        </p:txBody>
      </p:sp>
      <p:sp>
        <p:nvSpPr>
          <p:cNvPr id="19" name="Espace réservé du contenu 2"/>
          <p:cNvSpPr txBox="1">
            <a:spLocks/>
          </p:cNvSpPr>
          <p:nvPr/>
        </p:nvSpPr>
        <p:spPr bwMode="auto">
          <a:xfrm>
            <a:off x="395536" y="3961622"/>
            <a:ext cx="4104456" cy="6480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400" eaLnBrk="1" hangingPunct="1">
              <a:spcBef>
                <a:spcPts val="600"/>
              </a:spcBef>
            </a:pPr>
            <a:r>
              <a:rPr lang="fr-FR" sz="3200" dirty="0" err="1" smtClean="0"/>
              <a:t>Loading</a:t>
            </a:r>
            <a:r>
              <a:rPr lang="fr-FR" sz="3200" dirty="0" smtClean="0"/>
              <a:t> of page</a:t>
            </a:r>
          </a:p>
        </p:txBody>
      </p:sp>
      <p:sp>
        <p:nvSpPr>
          <p:cNvPr id="20" name="Espace réservé du contenu 2"/>
          <p:cNvSpPr txBox="1">
            <a:spLocks/>
          </p:cNvSpPr>
          <p:nvPr/>
        </p:nvSpPr>
        <p:spPr bwMode="auto">
          <a:xfrm>
            <a:off x="395536" y="4513684"/>
            <a:ext cx="4680520" cy="6480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400" eaLnBrk="1" hangingPunct="1">
              <a:spcBef>
                <a:spcPts val="600"/>
              </a:spcBef>
            </a:pPr>
            <a:r>
              <a:rPr lang="fr-FR" sz="3200" dirty="0" err="1" smtClean="0"/>
              <a:t>Send</a:t>
            </a:r>
            <a:r>
              <a:rPr lang="fr-FR" sz="3200" dirty="0" smtClean="0"/>
              <a:t> page to PHP</a:t>
            </a:r>
          </a:p>
        </p:txBody>
      </p:sp>
      <p:sp>
        <p:nvSpPr>
          <p:cNvPr id="21" name="Espace réservé du contenu 2"/>
          <p:cNvSpPr txBox="1">
            <a:spLocks/>
          </p:cNvSpPr>
          <p:nvPr/>
        </p:nvSpPr>
        <p:spPr bwMode="auto">
          <a:xfrm>
            <a:off x="4788024" y="2857500"/>
            <a:ext cx="4104456" cy="6480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400" eaLnBrk="1" hangingPunct="1">
              <a:spcBef>
                <a:spcPts val="600"/>
              </a:spcBef>
            </a:pPr>
            <a:r>
              <a:rPr lang="fr-FR" sz="3200" dirty="0" smtClean="0"/>
              <a:t>PHP </a:t>
            </a:r>
            <a:r>
              <a:rPr lang="fr-FR" sz="3200" dirty="0" err="1" smtClean="0"/>
              <a:t>executes</a:t>
            </a:r>
            <a:r>
              <a:rPr lang="fr-FR" sz="3200" dirty="0" smtClean="0"/>
              <a:t> page</a:t>
            </a:r>
          </a:p>
        </p:txBody>
      </p:sp>
      <p:sp>
        <p:nvSpPr>
          <p:cNvPr id="22" name="Espace réservé du contenu 2"/>
          <p:cNvSpPr txBox="1">
            <a:spLocks/>
          </p:cNvSpPr>
          <p:nvPr/>
        </p:nvSpPr>
        <p:spPr bwMode="auto">
          <a:xfrm>
            <a:off x="4788024" y="3409561"/>
            <a:ext cx="4320480" cy="6480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400" eaLnBrk="1" hangingPunct="1">
              <a:spcBef>
                <a:spcPts val="600"/>
              </a:spcBef>
            </a:pPr>
            <a:r>
              <a:rPr lang="fr-FR" sz="3200" dirty="0" err="1" smtClean="0"/>
              <a:t>Sends</a:t>
            </a:r>
            <a:r>
              <a:rPr lang="fr-FR" sz="3200" dirty="0" smtClean="0"/>
              <a:t> </a:t>
            </a:r>
            <a:r>
              <a:rPr lang="fr-FR" sz="3200" dirty="0" err="1" smtClean="0"/>
              <a:t>generated</a:t>
            </a:r>
            <a:r>
              <a:rPr lang="fr-FR" sz="3200" dirty="0" smtClean="0"/>
              <a:t> code</a:t>
            </a:r>
          </a:p>
        </p:txBody>
      </p:sp>
      <p:sp>
        <p:nvSpPr>
          <p:cNvPr id="23" name="Espace réservé du contenu 2"/>
          <p:cNvSpPr txBox="1">
            <a:spLocks/>
          </p:cNvSpPr>
          <p:nvPr/>
        </p:nvSpPr>
        <p:spPr bwMode="auto">
          <a:xfrm>
            <a:off x="4788024" y="3961622"/>
            <a:ext cx="4320480" cy="6480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defTabSz="914400" eaLnBrk="1" hangingPunct="1">
              <a:spcBef>
                <a:spcPts val="600"/>
              </a:spcBef>
            </a:pPr>
            <a:r>
              <a:rPr lang="fr-FR" sz="2800" dirty="0" smtClean="0"/>
              <a:t>(</a:t>
            </a:r>
            <a:r>
              <a:rPr lang="fr-FR" sz="2800" dirty="0" err="1" smtClean="0"/>
              <a:t>Reply</a:t>
            </a:r>
            <a:r>
              <a:rPr lang="fr-FR" sz="2800" dirty="0" smtClean="0"/>
              <a:t> in HTML format)</a:t>
            </a:r>
          </a:p>
        </p:txBody>
      </p:sp>
      <p:sp>
        <p:nvSpPr>
          <p:cNvPr id="24" name="Espace réservé du contenu 2"/>
          <p:cNvSpPr txBox="1">
            <a:spLocks/>
          </p:cNvSpPr>
          <p:nvPr/>
        </p:nvSpPr>
        <p:spPr bwMode="auto">
          <a:xfrm>
            <a:off x="4788024" y="4513684"/>
            <a:ext cx="3960440" cy="6480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400" eaLnBrk="1" hangingPunct="1">
              <a:spcBef>
                <a:spcPts val="600"/>
              </a:spcBef>
            </a:pPr>
            <a:r>
              <a:rPr lang="fr-FR" sz="3200" dirty="0" smtClean="0"/>
              <a:t>Display of page</a:t>
            </a:r>
          </a:p>
        </p:txBody>
      </p:sp>
    </p:spTree>
    <p:extLst>
      <p:ext uri="{BB962C8B-B14F-4D97-AF65-F5344CB8AC3E}">
        <p14:creationId xmlns:p14="http://schemas.microsoft.com/office/powerpoint/2010/main" val="40790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p:tgtEl>
                                          <p:spTgt spid="13"/>
                                        </p:tgtEl>
                                        <p:attrNameLst>
                                          <p:attrName>ppt_x</p:attrName>
                                        </p:attrNameLst>
                                      </p:cBhvr>
                                      <p:tavLst>
                                        <p:tav tm="0">
                                          <p:val>
                                            <p:strVal val="#ppt_x-#ppt_w*1.125000"/>
                                          </p:val>
                                        </p:tav>
                                        <p:tav tm="100000">
                                          <p:val>
                                            <p:strVal val="#ppt_x"/>
                                          </p:val>
                                        </p:tav>
                                      </p:tavLst>
                                    </p:anim>
                                    <p:animEffect transition="in" filter="wipe(right)">
                                      <p:cBhvr>
                                        <p:cTn id="17" dur="500"/>
                                        <p:tgtEl>
                                          <p:spTgt spid="13"/>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2" presetClass="entr" presetSubtype="2"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p:tgtEl>
                                          <p:spTgt spid="15"/>
                                        </p:tgtEl>
                                        <p:attrNameLst>
                                          <p:attrName>ppt_x</p:attrName>
                                        </p:attrNameLst>
                                      </p:cBhvr>
                                      <p:tavLst>
                                        <p:tav tm="0">
                                          <p:val>
                                            <p:strVal val="#ppt_x+#ppt_w*1.125000"/>
                                          </p:val>
                                        </p:tav>
                                        <p:tav tm="100000">
                                          <p:val>
                                            <p:strVal val="#ppt_x"/>
                                          </p:val>
                                        </p:tav>
                                      </p:tavLst>
                                    </p:anim>
                                    <p:animEffect transition="in" filter="wipe(left)">
                                      <p:cBhvr>
                                        <p:cTn id="38" dur="500"/>
                                        <p:tgtEl>
                                          <p:spTgt spid="15"/>
                                        </p:tgtEl>
                                      </p:cBhvr>
                                    </p:animEffect>
                                  </p:childTnLst>
                                </p:cTn>
                              </p:par>
                            </p:childTnLst>
                          </p:cTn>
                        </p:par>
                        <p:par>
                          <p:cTn id="39" fill="hold">
                            <p:stCondLst>
                              <p:cond delay="500"/>
                            </p:stCondLst>
                            <p:childTnLst>
                              <p:par>
                                <p:cTn id="40" presetID="1" presetClass="entr" presetSubtype="0"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2" presetClass="entr" presetSubtype="2"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500"/>
                                        <p:tgtEl>
                                          <p:spTgt spid="14"/>
                                        </p:tgtEl>
                                        <p:attrNameLst>
                                          <p:attrName>ppt_x</p:attrName>
                                        </p:attrNameLst>
                                      </p:cBhvr>
                                      <p:tavLst>
                                        <p:tav tm="0">
                                          <p:val>
                                            <p:strVal val="#ppt_x+#ppt_w*1.125000"/>
                                          </p:val>
                                        </p:tav>
                                        <p:tav tm="100000">
                                          <p:val>
                                            <p:strVal val="#ppt_x"/>
                                          </p:val>
                                        </p:tav>
                                      </p:tavLst>
                                    </p:anim>
                                    <p:animEffect transition="in" filter="wipe(left)">
                                      <p:cBhvr>
                                        <p:cTn id="49" dur="500"/>
                                        <p:tgtEl>
                                          <p:spTgt spid="14"/>
                                        </p:tgtEl>
                                      </p:cBhvr>
                                    </p:animEffec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8" grpId="0"/>
      <p:bldP spid="19" grpId="0"/>
      <p:bldP spid="20" grpId="0"/>
      <p:bldP spid="21" grpId="0"/>
      <p:bldP spid="22" grpId="0"/>
      <p:bldP spid="23" grpId="0"/>
      <p:bldP spid="2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7844781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Tools</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Introduction to PHP</a:t>
            </a:r>
            <a:endParaRPr lang="fr-FR" dirty="0"/>
          </a:p>
        </p:txBody>
      </p:sp>
    </p:spTree>
    <p:extLst>
      <p:ext uri="{BB962C8B-B14F-4D97-AF65-F5344CB8AC3E}">
        <p14:creationId xmlns:p14="http://schemas.microsoft.com/office/powerpoint/2010/main" val="7387767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Web Server</a:t>
            </a:r>
          </a:p>
        </p:txBody>
      </p:sp>
      <p:sp>
        <p:nvSpPr>
          <p:cNvPr id="18434" name="Espace réservé du contenu 2"/>
          <p:cNvSpPr>
            <a:spLocks noGrp="1"/>
          </p:cNvSpPr>
          <p:nvPr>
            <p:ph idx="1"/>
          </p:nvPr>
        </p:nvSpPr>
        <p:spPr>
          <a:xfrm>
            <a:off x="467544" y="1128713"/>
            <a:ext cx="8280920" cy="4230687"/>
          </a:xfrm>
        </p:spPr>
        <p:txBody>
          <a:bodyPr/>
          <a:lstStyle/>
          <a:p>
            <a:pPr defTabSz="914400" eaLnBrk="1" hangingPunct="1">
              <a:spcBef>
                <a:spcPts val="1200"/>
              </a:spcBef>
              <a:spcAft>
                <a:spcPts val="1800"/>
              </a:spcAft>
            </a:pPr>
            <a:r>
              <a:rPr lang="fr-FR" sz="3200" dirty="0" smtClean="0"/>
              <a:t>Apache</a:t>
            </a:r>
            <a:endParaRPr lang="fr-FR" sz="3200" dirty="0"/>
          </a:p>
          <a:p>
            <a:pPr defTabSz="914400" eaLnBrk="1" hangingPunct="1">
              <a:spcBef>
                <a:spcPts val="1200"/>
              </a:spcBef>
              <a:spcAft>
                <a:spcPts val="1800"/>
              </a:spcAft>
            </a:pPr>
            <a:r>
              <a:rPr lang="fr-FR" sz="3200" dirty="0" smtClean="0"/>
              <a:t>IIS</a:t>
            </a:r>
            <a:endParaRPr lang="fr-FR" sz="3200" dirty="0"/>
          </a:p>
          <a:p>
            <a:pPr defTabSz="914400" eaLnBrk="1" hangingPunct="1">
              <a:spcBef>
                <a:spcPts val="1200"/>
              </a:spcBef>
              <a:spcAft>
                <a:spcPts val="1800"/>
              </a:spcAft>
            </a:pPr>
            <a:r>
              <a:rPr lang="fr-FR" sz="3200" dirty="0" err="1"/>
              <a:t>NginX</a:t>
            </a:r>
            <a:r>
              <a:rPr lang="fr-FR" sz="3200" dirty="0"/>
              <a:t> 	</a:t>
            </a:r>
          </a:p>
          <a:p>
            <a:pPr defTabSz="914400" eaLnBrk="1" hangingPunct="1">
              <a:spcBef>
                <a:spcPts val="1200"/>
              </a:spcBef>
              <a:spcAft>
                <a:spcPts val="1800"/>
              </a:spcAft>
            </a:pPr>
            <a:r>
              <a:rPr lang="fr-FR" sz="3200" dirty="0" err="1" smtClean="0"/>
              <a:t>Lighttpd</a:t>
            </a:r>
            <a:endParaRPr lang="fr-FR" sz="3200" dirty="0"/>
          </a:p>
          <a:p>
            <a:pPr defTabSz="914400" eaLnBrk="1" hangingPunct="1">
              <a:spcBef>
                <a:spcPts val="1200"/>
              </a:spcBef>
              <a:spcAft>
                <a:spcPts val="1800"/>
              </a:spcAft>
            </a:pPr>
            <a:r>
              <a:rPr lang="fr-FR" sz="3200" dirty="0"/>
              <a:t>…</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Tools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1201316"/>
            <a:ext cx="2540000" cy="190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300192" y="985292"/>
            <a:ext cx="2095500" cy="1068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08104" y="3145532"/>
            <a:ext cx="1800225" cy="1779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679782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Usage </a:t>
            </a:r>
            <a:r>
              <a:rPr lang="fr-FR" dirty="0" err="1" smtClean="0">
                <a:ea typeface="ＭＳ Ｐゴシック" pitchFamily="34" charset="-128"/>
              </a:rPr>
              <a:t>share</a:t>
            </a:r>
            <a:r>
              <a:rPr lang="fr-FR" dirty="0" smtClean="0">
                <a:ea typeface="ＭＳ Ｐゴシック" pitchFamily="34" charset="-128"/>
              </a:rPr>
              <a:t> of Web Servers</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Tools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p:cNvSpPr txBox="1"/>
          <p:nvPr/>
        </p:nvSpPr>
        <p:spPr>
          <a:xfrm>
            <a:off x="6372200" y="4772099"/>
            <a:ext cx="2617655" cy="461665"/>
          </a:xfrm>
          <a:prstGeom prst="rect">
            <a:avLst/>
          </a:prstGeom>
          <a:noFill/>
        </p:spPr>
        <p:txBody>
          <a:bodyPr wrap="square" rtlCol="0">
            <a:spAutoFit/>
          </a:bodyPr>
          <a:lstStyle/>
          <a:p>
            <a:pPr algn="r"/>
            <a:r>
              <a:rPr lang="en-US" sz="2400" dirty="0" smtClean="0">
                <a:solidFill>
                  <a:schemeClr val="bg1">
                    <a:lumMod val="50000"/>
                  </a:schemeClr>
                </a:solidFill>
                <a:latin typeface="+mn-lt"/>
              </a:rPr>
              <a:t>Source: </a:t>
            </a:r>
            <a:r>
              <a:rPr lang="en-US" sz="2400" dirty="0" err="1" smtClean="0">
                <a:solidFill>
                  <a:schemeClr val="bg1">
                    <a:lumMod val="50000"/>
                  </a:schemeClr>
                </a:solidFill>
                <a:latin typeface="+mn-lt"/>
              </a:rPr>
              <a:t>Netcraft</a:t>
            </a:r>
            <a:endParaRPr lang="en-US" sz="2400" dirty="0">
              <a:solidFill>
                <a:schemeClr val="bg1">
                  <a:lumMod val="50000"/>
                </a:schemeClr>
              </a:solidFill>
              <a:latin typeface="+mn-lt"/>
            </a:endParaRPr>
          </a:p>
        </p:txBody>
      </p:sp>
      <p:pic>
        <p:nvPicPr>
          <p:cNvPr id="2" name="Image 1"/>
          <p:cNvPicPr>
            <a:picLocks noChangeAspect="1"/>
          </p:cNvPicPr>
          <p:nvPr/>
        </p:nvPicPr>
        <p:blipFill>
          <a:blip r:embed="rId4"/>
          <a:stretch>
            <a:fillRect/>
          </a:stretch>
        </p:blipFill>
        <p:spPr>
          <a:xfrm>
            <a:off x="328883" y="1003300"/>
            <a:ext cx="8507462" cy="3717676"/>
          </a:xfrm>
          <a:prstGeom prst="rect">
            <a:avLst/>
          </a:prstGeom>
        </p:spPr>
      </p:pic>
    </p:spTree>
    <p:extLst>
      <p:ext uri="{BB962C8B-B14F-4D97-AF65-F5344CB8AC3E}">
        <p14:creationId xmlns:p14="http://schemas.microsoft.com/office/powerpoint/2010/main" val="1846925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DB Server</a:t>
            </a:r>
          </a:p>
        </p:txBody>
      </p:sp>
      <p:sp>
        <p:nvSpPr>
          <p:cNvPr id="18434" name="Espace réservé du contenu 2"/>
          <p:cNvSpPr>
            <a:spLocks noGrp="1"/>
          </p:cNvSpPr>
          <p:nvPr>
            <p:ph idx="1"/>
          </p:nvPr>
        </p:nvSpPr>
        <p:spPr>
          <a:xfrm>
            <a:off x="467544" y="1128713"/>
            <a:ext cx="8280920" cy="4230687"/>
          </a:xfrm>
        </p:spPr>
        <p:txBody>
          <a:bodyPr/>
          <a:lstStyle/>
          <a:p>
            <a:pPr defTabSz="914400" eaLnBrk="1" hangingPunct="1">
              <a:spcBef>
                <a:spcPts val="600"/>
              </a:spcBef>
              <a:spcAft>
                <a:spcPts val="1200"/>
              </a:spcAft>
            </a:pPr>
            <a:r>
              <a:rPr lang="fr-FR" sz="3200" dirty="0" smtClean="0"/>
              <a:t>MySQL</a:t>
            </a:r>
            <a:endParaRPr lang="fr-FR" sz="3200" dirty="0"/>
          </a:p>
          <a:p>
            <a:pPr defTabSz="914400" eaLnBrk="1" hangingPunct="1">
              <a:spcBef>
                <a:spcPts val="600"/>
              </a:spcBef>
              <a:spcAft>
                <a:spcPts val="1200"/>
              </a:spcAft>
            </a:pPr>
            <a:r>
              <a:rPr lang="fr-FR" sz="3200" dirty="0" err="1" smtClean="0"/>
              <a:t>SQLite</a:t>
            </a:r>
            <a:endParaRPr lang="fr-FR" sz="3200" dirty="0"/>
          </a:p>
          <a:p>
            <a:pPr defTabSz="914400" eaLnBrk="1" hangingPunct="1">
              <a:spcBef>
                <a:spcPts val="600"/>
              </a:spcBef>
              <a:spcAft>
                <a:spcPts val="1200"/>
              </a:spcAft>
            </a:pPr>
            <a:r>
              <a:rPr lang="fr-FR" sz="3200" dirty="0" smtClean="0"/>
              <a:t>Oracle</a:t>
            </a:r>
            <a:endParaRPr lang="fr-FR" sz="3200" dirty="0"/>
          </a:p>
          <a:p>
            <a:pPr defTabSz="914400" eaLnBrk="1" hangingPunct="1">
              <a:spcBef>
                <a:spcPts val="600"/>
              </a:spcBef>
              <a:spcAft>
                <a:spcPts val="1200"/>
              </a:spcAft>
            </a:pPr>
            <a:r>
              <a:rPr lang="fr-FR" sz="3200" dirty="0" smtClean="0"/>
              <a:t>DB2</a:t>
            </a:r>
            <a:endParaRPr lang="fr-FR" sz="3200" dirty="0"/>
          </a:p>
          <a:p>
            <a:pPr defTabSz="914400" eaLnBrk="1" hangingPunct="1">
              <a:spcBef>
                <a:spcPts val="600"/>
              </a:spcBef>
              <a:spcAft>
                <a:spcPts val="1200"/>
              </a:spcAft>
            </a:pPr>
            <a:r>
              <a:rPr lang="fr-FR" sz="3200" dirty="0"/>
              <a:t>SQL </a:t>
            </a:r>
            <a:r>
              <a:rPr lang="fr-FR" sz="3200" dirty="0" smtClean="0"/>
              <a:t>Server</a:t>
            </a:r>
            <a:endParaRPr lang="fr-FR" sz="3200" dirty="0"/>
          </a:p>
          <a:p>
            <a:pPr defTabSz="914400" eaLnBrk="1" hangingPunct="1">
              <a:spcBef>
                <a:spcPts val="600"/>
              </a:spcBef>
              <a:spcAft>
                <a:spcPts val="1200"/>
              </a:spcAft>
            </a:pPr>
            <a:r>
              <a:rPr lang="fr-FR" sz="3200" dirty="0"/>
              <a:t>…</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Tools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1201316"/>
            <a:ext cx="2200275" cy="160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724128" y="1417340"/>
            <a:ext cx="3055938" cy="903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588224" y="3145532"/>
            <a:ext cx="2162175" cy="1776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4"/>
          <p:cNvPicPr>
            <a:picLocks noChangeAspect="1"/>
          </p:cNvPicPr>
          <p:nvPr/>
        </p:nvPicPr>
        <p:blipFill>
          <a:blip r:embed="rId7">
            <a:extLst>
              <a:ext uri="{28A0092B-C50C-407E-A947-70E740481C1C}">
                <a14:useLocalDpi xmlns:a14="http://schemas.microsoft.com/office/drawing/2010/main" val="0"/>
              </a:ext>
            </a:extLst>
          </a:blip>
          <a:srcRect t="37962" b="40123"/>
          <a:stretch>
            <a:fillRect/>
          </a:stretch>
        </p:blipFill>
        <p:spPr bwMode="auto">
          <a:xfrm>
            <a:off x="2699792" y="3361556"/>
            <a:ext cx="3335338"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2537857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156176" y="3577580"/>
            <a:ext cx="2664296" cy="1341943"/>
          </a:xfrm>
          <a:prstGeom prst="rect">
            <a:avLst/>
          </a:prstGeom>
        </p:spPr>
      </p:pic>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Automatic</a:t>
            </a:r>
            <a:r>
              <a:rPr lang="fr-FR" dirty="0" smtClean="0">
                <a:ea typeface="ＭＳ Ｐゴシック" pitchFamily="34" charset="-128"/>
              </a:rPr>
              <a:t> Setup</a:t>
            </a:r>
          </a:p>
        </p:txBody>
      </p:sp>
      <p:sp>
        <p:nvSpPr>
          <p:cNvPr id="18434" name="Espace réservé du contenu 2"/>
          <p:cNvSpPr>
            <a:spLocks noGrp="1"/>
          </p:cNvSpPr>
          <p:nvPr>
            <p:ph idx="1"/>
          </p:nvPr>
        </p:nvSpPr>
        <p:spPr>
          <a:xfrm>
            <a:off x="467544" y="1128713"/>
            <a:ext cx="8280920" cy="4230687"/>
          </a:xfrm>
        </p:spPr>
        <p:txBody>
          <a:bodyPr/>
          <a:lstStyle/>
          <a:p>
            <a:pPr defTabSz="914400" eaLnBrk="1" hangingPunct="1">
              <a:spcBef>
                <a:spcPts val="600"/>
              </a:spcBef>
              <a:spcAft>
                <a:spcPts val="1200"/>
              </a:spcAft>
            </a:pPr>
            <a:r>
              <a:rPr lang="fr-FR" sz="3200" dirty="0" smtClean="0"/>
              <a:t>Apache, MySQL &amp; PHP:</a:t>
            </a:r>
          </a:p>
          <a:p>
            <a:pPr lvl="1" defTabSz="914400" eaLnBrk="1" hangingPunct="1">
              <a:spcBef>
                <a:spcPts val="600"/>
              </a:spcBef>
              <a:spcAft>
                <a:spcPts val="1200"/>
              </a:spcAft>
            </a:pPr>
            <a:r>
              <a:rPr lang="fr-FR" sz="2800" b="1" dirty="0" smtClean="0"/>
              <a:t>WAMP</a:t>
            </a:r>
            <a:r>
              <a:rPr lang="fr-FR" sz="2800" dirty="0" smtClean="0"/>
              <a:t> for Windows</a:t>
            </a:r>
          </a:p>
          <a:p>
            <a:pPr lvl="1" defTabSz="914400" eaLnBrk="1" hangingPunct="1">
              <a:spcBef>
                <a:spcPts val="600"/>
              </a:spcBef>
              <a:spcAft>
                <a:spcPts val="1200"/>
              </a:spcAft>
            </a:pPr>
            <a:endParaRPr lang="fr-FR" sz="2800" dirty="0"/>
          </a:p>
          <a:p>
            <a:pPr lvl="1" defTabSz="914400" eaLnBrk="1" hangingPunct="1">
              <a:spcBef>
                <a:spcPts val="600"/>
              </a:spcBef>
              <a:spcAft>
                <a:spcPts val="1200"/>
              </a:spcAft>
            </a:pPr>
            <a:r>
              <a:rPr lang="fr-FR" sz="2800" b="1" dirty="0" smtClean="0"/>
              <a:t>MAMP</a:t>
            </a:r>
            <a:r>
              <a:rPr lang="fr-FR" sz="2800" dirty="0" smtClean="0"/>
              <a:t> for Mac OS</a:t>
            </a:r>
          </a:p>
          <a:p>
            <a:pPr lvl="1" defTabSz="914400" eaLnBrk="1" hangingPunct="1">
              <a:spcBef>
                <a:spcPts val="600"/>
              </a:spcBef>
              <a:spcAft>
                <a:spcPts val="1200"/>
              </a:spcAft>
            </a:pPr>
            <a:endParaRPr lang="fr-FR" sz="2800" dirty="0"/>
          </a:p>
          <a:p>
            <a:pPr lvl="1" defTabSz="914400" eaLnBrk="1" hangingPunct="1">
              <a:spcBef>
                <a:spcPts val="600"/>
              </a:spcBef>
              <a:spcAft>
                <a:spcPts val="1200"/>
              </a:spcAft>
            </a:pPr>
            <a:r>
              <a:rPr lang="fr-FR" sz="2800" b="1" dirty="0" smtClean="0"/>
              <a:t>LAMP</a:t>
            </a:r>
            <a:r>
              <a:rPr lang="fr-FR" sz="2800" dirty="0" smtClean="0"/>
              <a:t> for Linux</a:t>
            </a:r>
            <a:endParaRPr lang="fr-FR" sz="2800" dirty="0"/>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Tools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2" name="Picture 1"/>
          <p:cNvPicPr>
            <a:picLocks noChangeAspect="1"/>
          </p:cNvPicPr>
          <p:nvPr/>
        </p:nvPicPr>
        <p:blipFill>
          <a:blip r:embed="rId5"/>
          <a:stretch>
            <a:fillRect/>
          </a:stretch>
        </p:blipFill>
        <p:spPr>
          <a:xfrm>
            <a:off x="6876256" y="1489348"/>
            <a:ext cx="1591248" cy="1584176"/>
          </a:xfrm>
          <a:prstGeom prst="rect">
            <a:avLst/>
          </a:prstGeom>
        </p:spPr>
      </p:pic>
      <p:pic>
        <p:nvPicPr>
          <p:cNvPr id="4" name="Picture 3"/>
          <p:cNvPicPr>
            <a:picLocks noChangeAspect="1"/>
          </p:cNvPicPr>
          <p:nvPr/>
        </p:nvPicPr>
        <p:blipFill>
          <a:blip r:embed="rId6"/>
          <a:stretch>
            <a:fillRect/>
          </a:stretch>
        </p:blipFill>
        <p:spPr>
          <a:xfrm>
            <a:off x="4589760" y="2425452"/>
            <a:ext cx="1710432" cy="1710432"/>
          </a:xfrm>
          <a:prstGeom prst="rect">
            <a:avLst/>
          </a:prstGeom>
        </p:spPr>
      </p:pic>
    </p:spTree>
    <p:extLst>
      <p:ext uri="{BB962C8B-B14F-4D97-AF65-F5344CB8AC3E}">
        <p14:creationId xmlns:p14="http://schemas.microsoft.com/office/powerpoint/2010/main" val="5508795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Frameworks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defTabSz="914400" eaLnBrk="1" hangingPunct="1">
              <a:spcBef>
                <a:spcPts val="600"/>
              </a:spcBef>
              <a:spcAft>
                <a:spcPts val="1200"/>
              </a:spcAft>
            </a:pPr>
            <a:r>
              <a:rPr lang="fr-FR" sz="3200" dirty="0" smtClean="0"/>
              <a:t>PHP </a:t>
            </a:r>
            <a:r>
              <a:rPr lang="fr-FR" sz="3200" dirty="0" err="1" smtClean="0"/>
              <a:t>Frameworks</a:t>
            </a:r>
            <a:r>
              <a:rPr lang="fr-FR" sz="3200" dirty="0" smtClean="0"/>
              <a:t>:</a:t>
            </a:r>
          </a:p>
          <a:p>
            <a:pPr lvl="1" defTabSz="914400" eaLnBrk="1" hangingPunct="1">
              <a:spcBef>
                <a:spcPts val="600"/>
              </a:spcBef>
              <a:spcAft>
                <a:spcPts val="1200"/>
              </a:spcAft>
            </a:pPr>
            <a:r>
              <a:rPr lang="fr-FR" sz="2400" dirty="0" err="1" smtClean="0"/>
              <a:t>Symfony</a:t>
            </a:r>
            <a:endParaRPr lang="fr-FR" sz="2400" dirty="0" smtClean="0"/>
          </a:p>
          <a:p>
            <a:pPr lvl="1" defTabSz="914400" eaLnBrk="1" hangingPunct="1">
              <a:spcBef>
                <a:spcPts val="600"/>
              </a:spcBef>
              <a:spcAft>
                <a:spcPts val="1200"/>
              </a:spcAft>
            </a:pPr>
            <a:r>
              <a:rPr lang="fr-FR" dirty="0" smtClean="0"/>
              <a:t>Zend</a:t>
            </a:r>
          </a:p>
          <a:p>
            <a:pPr lvl="1" defTabSz="914400" eaLnBrk="1" hangingPunct="1">
              <a:spcBef>
                <a:spcPts val="600"/>
              </a:spcBef>
              <a:spcAft>
                <a:spcPts val="1200"/>
              </a:spcAft>
            </a:pPr>
            <a:r>
              <a:rPr lang="fr-FR" sz="2400" dirty="0" err="1" smtClean="0"/>
              <a:t>CakePHP</a:t>
            </a:r>
            <a:endParaRPr lang="fr-FR" sz="2400" dirty="0" smtClean="0"/>
          </a:p>
          <a:p>
            <a:pPr lvl="1" defTabSz="914400" eaLnBrk="1" hangingPunct="1">
              <a:spcBef>
                <a:spcPts val="600"/>
              </a:spcBef>
              <a:spcAft>
                <a:spcPts val="1200"/>
              </a:spcAft>
            </a:pPr>
            <a:r>
              <a:rPr lang="fr-FR" dirty="0" smtClean="0"/>
              <a:t>Code </a:t>
            </a:r>
            <a:r>
              <a:rPr lang="fr-FR" dirty="0" err="1" smtClean="0"/>
              <a:t>Igniter</a:t>
            </a:r>
            <a:endParaRPr lang="fr-FR" dirty="0" smtClean="0"/>
          </a:p>
          <a:p>
            <a:pPr lvl="1" defTabSz="914400" eaLnBrk="1" hangingPunct="1">
              <a:spcBef>
                <a:spcPts val="600"/>
              </a:spcBef>
              <a:spcAft>
                <a:spcPts val="1200"/>
              </a:spcAft>
            </a:pPr>
            <a:r>
              <a:rPr lang="fr-FR" sz="2400" dirty="0" smtClean="0"/>
              <a:t>…</a:t>
            </a:r>
            <a:endParaRPr lang="fr-FR" sz="2400" dirty="0"/>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Tools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Image 8"/>
          <p:cNvPicPr>
            <a:picLocks noChangeAspect="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7380312" y="1777380"/>
            <a:ext cx="1325563" cy="1339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Image 10"/>
          <p:cNvPicPr>
            <a:picLocks noChangeAspect="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7304112" y="3225180"/>
            <a:ext cx="1460500" cy="1352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2"/>
          <p:cNvPicPr>
            <a:picLocks noChangeAspect="1"/>
          </p:cNvPicPr>
          <p:nvPr/>
        </p:nvPicPr>
        <p:blipFill>
          <a:blip r:embed="rId8"/>
          <a:stretch>
            <a:fillRect/>
          </a:stretch>
        </p:blipFill>
        <p:spPr>
          <a:xfrm>
            <a:off x="5220072" y="3289548"/>
            <a:ext cx="1224136" cy="1336348"/>
          </a:xfrm>
          <a:prstGeom prst="rect">
            <a:avLst/>
          </a:prstGeom>
        </p:spPr>
      </p:pic>
      <p:pic>
        <p:nvPicPr>
          <p:cNvPr id="6" name="Picture 5"/>
          <p:cNvPicPr>
            <a:picLocks noChangeAspect="1"/>
          </p:cNvPicPr>
          <p:nvPr/>
        </p:nvPicPr>
        <p:blipFill>
          <a:blip r:embed="rId9"/>
          <a:stretch>
            <a:fillRect/>
          </a:stretch>
        </p:blipFill>
        <p:spPr>
          <a:xfrm>
            <a:off x="5148064" y="1777380"/>
            <a:ext cx="1067103" cy="1062360"/>
          </a:xfrm>
          <a:prstGeom prst="rect">
            <a:avLst/>
          </a:prstGeom>
        </p:spPr>
      </p:pic>
    </p:spTree>
    <p:extLst>
      <p:ext uri="{BB962C8B-B14F-4D97-AF65-F5344CB8AC3E}">
        <p14:creationId xmlns:p14="http://schemas.microsoft.com/office/powerpoint/2010/main" val="9599543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IDE</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defTabSz="914400" eaLnBrk="1" hangingPunct="1">
              <a:spcBef>
                <a:spcPts val="600"/>
              </a:spcBef>
              <a:spcAft>
                <a:spcPts val="1200"/>
              </a:spcAft>
            </a:pPr>
            <a:r>
              <a:rPr lang="fr-FR" sz="3200" dirty="0" smtClean="0"/>
              <a:t>PHP </a:t>
            </a:r>
            <a:r>
              <a:rPr lang="fr-FR" sz="3200" dirty="0" err="1" smtClean="0"/>
              <a:t>IDEs</a:t>
            </a:r>
            <a:r>
              <a:rPr lang="fr-FR" sz="3200" dirty="0" smtClean="0"/>
              <a:t>:</a:t>
            </a:r>
          </a:p>
          <a:p>
            <a:pPr lvl="1" defTabSz="914400" eaLnBrk="1" hangingPunct="1">
              <a:spcBef>
                <a:spcPts val="600"/>
              </a:spcBef>
              <a:spcAft>
                <a:spcPts val="1200"/>
              </a:spcAft>
            </a:pPr>
            <a:r>
              <a:rPr lang="fr-FR" dirty="0" smtClean="0"/>
              <a:t>Eclipse for PHP</a:t>
            </a:r>
          </a:p>
          <a:p>
            <a:pPr lvl="1" defTabSz="914400" eaLnBrk="1" hangingPunct="1">
              <a:spcBef>
                <a:spcPts val="600"/>
              </a:spcBef>
              <a:spcAft>
                <a:spcPts val="1200"/>
              </a:spcAft>
            </a:pPr>
            <a:r>
              <a:rPr lang="fr-FR" dirty="0" err="1" smtClean="0"/>
              <a:t>NetBeans</a:t>
            </a:r>
            <a:r>
              <a:rPr lang="fr-FR" dirty="0" smtClean="0"/>
              <a:t> for PHP</a:t>
            </a:r>
          </a:p>
          <a:p>
            <a:pPr lvl="1" defTabSz="914400" eaLnBrk="1" hangingPunct="1">
              <a:spcBef>
                <a:spcPts val="600"/>
              </a:spcBef>
              <a:spcAft>
                <a:spcPts val="1200"/>
              </a:spcAft>
            </a:pPr>
            <a:r>
              <a:rPr lang="fr-FR" dirty="0" err="1" smtClean="0"/>
              <a:t>PHPStorm</a:t>
            </a:r>
            <a:endParaRPr lang="fr-FR" dirty="0" smtClean="0"/>
          </a:p>
          <a:p>
            <a:pPr lvl="1" defTabSz="914400" eaLnBrk="1" hangingPunct="1">
              <a:spcBef>
                <a:spcPts val="600"/>
              </a:spcBef>
              <a:spcAft>
                <a:spcPts val="1200"/>
              </a:spcAft>
            </a:pPr>
            <a:r>
              <a:rPr lang="fr-FR" dirty="0" err="1" smtClean="0"/>
              <a:t>Aptana</a:t>
            </a:r>
            <a:r>
              <a:rPr lang="fr-FR" dirty="0" smtClean="0"/>
              <a:t> Studio</a:t>
            </a:r>
          </a:p>
          <a:p>
            <a:pPr lvl="1" defTabSz="914400" eaLnBrk="1" hangingPunct="1">
              <a:spcBef>
                <a:spcPts val="600"/>
              </a:spcBef>
              <a:spcAft>
                <a:spcPts val="1200"/>
              </a:spcAft>
            </a:pPr>
            <a:r>
              <a:rPr lang="fr-FR" dirty="0" smtClean="0"/>
              <a:t>…</a:t>
            </a:r>
            <a:endParaRPr lang="fr-FR" dirty="0" smtClean="0"/>
          </a:p>
          <a:p>
            <a:pPr lvl="1" defTabSz="914400" eaLnBrk="1" hangingPunct="1">
              <a:spcBef>
                <a:spcPts val="600"/>
              </a:spcBef>
              <a:spcAft>
                <a:spcPts val="1200"/>
              </a:spcAft>
            </a:pPr>
            <a:endParaRPr lang="fr-FR" sz="2800" dirty="0"/>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Tools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2" name="Picture 2" descr="http://2.bp.blogspot.com/-YHWmAUM-LFU/VVJsWPfByFI/AAAAAAAAAz4/Mt_YaG6V1ug/s1600/Apps-aptana-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6296" y="3865612"/>
            <a:ext cx="936625" cy="9366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letzgro.net/wp-content/uploads/2014/08/Logo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4044" y="3595377"/>
            <a:ext cx="1477094" cy="147709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www.file-extensions.org/imgs/app-icon/128/5149/netbeans-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5008" y="1980094"/>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www.eclipse.org/ecd/img/eclipse256.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080" y="1868779"/>
            <a:ext cx="1330516" cy="1330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1415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8756446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Course plan</a:t>
            </a:r>
          </a:p>
        </p:txBody>
      </p:sp>
      <p:sp>
        <p:nvSpPr>
          <p:cNvPr id="35842" name="Espace réservé du contenu 2"/>
          <p:cNvSpPr>
            <a:spLocks noGrp="1"/>
          </p:cNvSpPr>
          <p:nvPr>
            <p:ph idx="1"/>
          </p:nvPr>
        </p:nvSpPr>
        <p:spPr>
          <a:xfrm>
            <a:off x="3635896" y="1128713"/>
            <a:ext cx="5257279" cy="4230687"/>
          </a:xfrm>
        </p:spPr>
        <p:txBody>
          <a:bodyPr/>
          <a:lstStyle/>
          <a:p>
            <a:pPr lvl="1" eaLnBrk="1" hangingPunct="1"/>
            <a:endParaRPr lang="en-US" sz="2800" dirty="0" smtClean="0"/>
          </a:p>
          <a:p>
            <a:pPr lvl="1" eaLnBrk="1" hangingPunct="1"/>
            <a:r>
              <a:rPr lang="en-US" sz="2800" dirty="0" smtClean="0"/>
              <a:t>Web technologies reminders</a:t>
            </a:r>
          </a:p>
          <a:p>
            <a:pPr lvl="1" eaLnBrk="1" hangingPunct="1"/>
            <a:endParaRPr lang="en-US" sz="2800" dirty="0">
              <a:ea typeface="ＭＳ Ｐゴシック" pitchFamily="34" charset="-128"/>
            </a:endParaRPr>
          </a:p>
          <a:p>
            <a:pPr lvl="1" eaLnBrk="1" hangingPunct="1"/>
            <a:r>
              <a:rPr lang="en-US" sz="2800" dirty="0" smtClean="0">
                <a:ea typeface="ＭＳ Ｐゴシック" pitchFamily="34" charset="-128"/>
              </a:rPr>
              <a:t>Dynamic Web with PHP</a:t>
            </a:r>
          </a:p>
          <a:p>
            <a:pPr lvl="1" eaLnBrk="1" hangingPunct="1"/>
            <a:endParaRPr lang="en-US" sz="2800" dirty="0">
              <a:ea typeface="ＭＳ Ｐゴシック" pitchFamily="34" charset="-128"/>
            </a:endParaRPr>
          </a:p>
          <a:p>
            <a:pPr lvl="1" eaLnBrk="1" hangingPunct="1"/>
            <a:r>
              <a:rPr lang="en-US" sz="2800" dirty="0" smtClean="0">
                <a:ea typeface="ＭＳ Ｐゴシック" pitchFamily="34" charset="-128"/>
              </a:rPr>
              <a:t>Tools</a:t>
            </a:r>
            <a:endParaRPr lang="fr-FR" sz="2800" dirty="0" smtClean="0">
              <a:ea typeface="ＭＳ Ｐゴシック" pitchFamily="34" charset="-128"/>
            </a:endParaRPr>
          </a:p>
        </p:txBody>
      </p:sp>
      <p:sp>
        <p:nvSpPr>
          <p:cNvPr id="35843" name="Espace réservé du contenu 3"/>
          <p:cNvSpPr>
            <a:spLocks noGrp="1"/>
          </p:cNvSpPr>
          <p:nvPr>
            <p:ph sz="quarter" idx="13"/>
          </p:nvPr>
        </p:nvSpPr>
        <p:spPr/>
        <p:txBody>
          <a:bodyPr/>
          <a:lstStyle/>
          <a:p>
            <a:r>
              <a:rPr lang="fr-FR" dirty="0" smtClean="0">
                <a:ea typeface="ＭＳ Ｐゴシック" pitchFamily="34" charset="-128"/>
              </a:rPr>
              <a:t>Introduction to PHP</a:t>
            </a:r>
          </a:p>
        </p:txBody>
      </p:sp>
      <p:pic>
        <p:nvPicPr>
          <p:cNvPr id="7" name="Picture 8" descr="200138722-001"/>
          <p:cNvPicPr>
            <a:picLocks noChangeAspect="1" noChangeArrowheads="1"/>
          </p:cNvPicPr>
          <p:nvPr/>
        </p:nvPicPr>
        <p:blipFill>
          <a:blip r:embed="rId2" cstate="print"/>
          <a:srcRect/>
          <a:stretch>
            <a:fillRect/>
          </a:stretch>
        </p:blipFill>
        <p:spPr bwMode="auto">
          <a:xfrm>
            <a:off x="539552" y="1417340"/>
            <a:ext cx="2472195" cy="3712096"/>
          </a:xfrm>
          <a:prstGeom prst="rect">
            <a:avLst/>
          </a:prstGeom>
          <a:noFill/>
          <a:ln w="9525">
            <a:noFill/>
            <a:miter lim="800000"/>
            <a:headEnd/>
            <a:tailEnd/>
          </a:ln>
        </p:spPr>
      </p:pic>
      <p:pic>
        <p:nvPicPr>
          <p:cNvPr id="2051" name="Picture 3" descr="D:\Users\Renaud\Desktop\StageFinEtudesSupinfo\Icons-New\v3\Min\Pl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a:t>
            </a:r>
            <a:r>
              <a:rPr lang="fr-FR" dirty="0" smtClean="0"/>
              <a:t>1/3)</a:t>
            </a:r>
            <a:endParaRPr lang="fr-FR" dirty="0"/>
          </a:p>
        </p:txBody>
      </p:sp>
      <p:sp>
        <p:nvSpPr>
          <p:cNvPr id="3" name="Espace réservé du contenu 2"/>
          <p:cNvSpPr>
            <a:spLocks noGrp="1"/>
          </p:cNvSpPr>
          <p:nvPr>
            <p:ph idx="1"/>
          </p:nvPr>
        </p:nvSpPr>
        <p:spPr/>
        <p:txBody>
          <a:bodyPr/>
          <a:lstStyle/>
          <a:p>
            <a:r>
              <a:rPr lang="fr-FR" sz="3200" dirty="0" err="1"/>
              <a:t>Dowload</a:t>
            </a:r>
            <a:r>
              <a:rPr lang="fr-FR" sz="3200" dirty="0"/>
              <a:t> and </a:t>
            </a:r>
            <a:r>
              <a:rPr lang="fr-FR" sz="3200" dirty="0" err="1"/>
              <a:t>install</a:t>
            </a:r>
            <a:r>
              <a:rPr lang="fr-FR" sz="3200" dirty="0"/>
              <a:t> on </a:t>
            </a:r>
            <a:r>
              <a:rPr lang="fr-FR" sz="3200" dirty="0" err="1"/>
              <a:t>your</a:t>
            </a:r>
            <a:r>
              <a:rPr lang="fr-FR" sz="3200" dirty="0"/>
              <a:t> computer LAMP, WAMP or MAMP </a:t>
            </a:r>
            <a:r>
              <a:rPr lang="fr-FR" sz="3200" dirty="0" err="1"/>
              <a:t>depending</a:t>
            </a:r>
            <a:r>
              <a:rPr lang="fr-FR" sz="3200" dirty="0"/>
              <a:t> of </a:t>
            </a:r>
            <a:r>
              <a:rPr lang="fr-FR" sz="3200" dirty="0" err="1"/>
              <a:t>your</a:t>
            </a:r>
            <a:r>
              <a:rPr lang="fr-FR" sz="3200" dirty="0"/>
              <a:t> </a:t>
            </a:r>
            <a:r>
              <a:rPr lang="fr-FR" sz="3200" dirty="0" smtClean="0"/>
              <a:t>OS</a:t>
            </a:r>
            <a:endParaRPr lang="fr-FR" sz="3200" dirty="0"/>
          </a:p>
          <a:p>
            <a:r>
              <a:rPr lang="fr-FR" sz="3200" dirty="0"/>
              <a:t>Start the </a:t>
            </a:r>
            <a:r>
              <a:rPr lang="fr-FR" sz="3200" dirty="0" smtClean="0"/>
              <a:t>services</a:t>
            </a:r>
            <a:endParaRPr lang="fr-FR" sz="3200" dirty="0"/>
          </a:p>
          <a:p>
            <a:endParaRPr lang="fr-FR" sz="3200" dirty="0" smtClean="0"/>
          </a:p>
          <a:p>
            <a:r>
              <a:rPr lang="fr-FR" sz="3200" dirty="0" err="1" smtClean="0"/>
              <a:t>With</a:t>
            </a:r>
            <a:r>
              <a:rPr lang="fr-FR" sz="3200" dirty="0" smtClean="0"/>
              <a:t> </a:t>
            </a:r>
            <a:r>
              <a:rPr lang="fr-FR" sz="3200" dirty="0" err="1"/>
              <a:t>your</a:t>
            </a:r>
            <a:r>
              <a:rPr lang="fr-FR" sz="3200" dirty="0"/>
              <a:t> web </a:t>
            </a:r>
            <a:r>
              <a:rPr lang="fr-FR" sz="3200" dirty="0" smtClean="0"/>
              <a:t>browser:</a:t>
            </a:r>
            <a:endParaRPr lang="fr-FR" sz="3200" dirty="0"/>
          </a:p>
          <a:p>
            <a:pPr lvl="1"/>
            <a:r>
              <a:rPr lang="fr-FR" sz="2800" dirty="0" err="1"/>
              <a:t>Try</a:t>
            </a:r>
            <a:r>
              <a:rPr lang="fr-FR" sz="2800" dirty="0"/>
              <a:t> to go to </a:t>
            </a:r>
            <a:r>
              <a:rPr lang="fr-FR" sz="2800" dirty="0" err="1" smtClean="0"/>
              <a:t>localhost</a:t>
            </a:r>
            <a:endParaRPr lang="fr-FR" sz="2800" dirty="0"/>
          </a:p>
          <a:p>
            <a:pPr lvl="1"/>
            <a:r>
              <a:rPr lang="fr-FR" sz="2800" dirty="0" err="1"/>
              <a:t>Try</a:t>
            </a:r>
            <a:r>
              <a:rPr lang="fr-FR" sz="2800" dirty="0"/>
              <a:t> to go to </a:t>
            </a:r>
            <a:r>
              <a:rPr lang="fr-FR" sz="2800" dirty="0" err="1" smtClean="0"/>
              <a:t>phpMyAdmin</a:t>
            </a:r>
            <a:endParaRPr lang="fr-FR" sz="2800" dirty="0"/>
          </a:p>
        </p:txBody>
      </p:sp>
      <p:sp>
        <p:nvSpPr>
          <p:cNvPr id="4" name="Espace réservé du contenu 3"/>
          <p:cNvSpPr>
            <a:spLocks noGrp="1"/>
          </p:cNvSpPr>
          <p:nvPr>
            <p:ph sz="quarter" idx="13"/>
          </p:nvPr>
        </p:nvSpPr>
        <p:spPr/>
        <p:txBody>
          <a:bodyPr/>
          <a:lstStyle/>
          <a:p>
            <a:r>
              <a:rPr lang="fr-FR" dirty="0" smtClean="0"/>
              <a:t>Tools</a:t>
            </a:r>
            <a:endParaRPr lang="fr-FR"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7123252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a:t>
            </a:r>
            <a:r>
              <a:rPr lang="fr-FR" dirty="0" smtClean="0"/>
              <a:t>2/3)</a:t>
            </a:r>
            <a:endParaRPr lang="fr-FR" dirty="0"/>
          </a:p>
        </p:txBody>
      </p:sp>
      <p:sp>
        <p:nvSpPr>
          <p:cNvPr id="3" name="Espace réservé du contenu 2"/>
          <p:cNvSpPr>
            <a:spLocks noGrp="1"/>
          </p:cNvSpPr>
          <p:nvPr>
            <p:ph idx="1"/>
          </p:nvPr>
        </p:nvSpPr>
        <p:spPr/>
        <p:txBody>
          <a:bodyPr/>
          <a:lstStyle/>
          <a:p>
            <a:r>
              <a:rPr lang="fr-FR" sz="3200" dirty="0" err="1"/>
              <a:t>Download</a:t>
            </a:r>
            <a:r>
              <a:rPr lang="fr-FR" sz="3200" dirty="0"/>
              <a:t> and </a:t>
            </a:r>
            <a:r>
              <a:rPr lang="fr-FR" sz="3200" dirty="0" err="1"/>
              <a:t>install</a:t>
            </a:r>
            <a:r>
              <a:rPr lang="fr-FR" sz="3200" dirty="0"/>
              <a:t> a source code editor </a:t>
            </a:r>
            <a:r>
              <a:rPr lang="fr-FR" sz="3200" dirty="0" err="1"/>
              <a:t>depending</a:t>
            </a:r>
            <a:r>
              <a:rPr lang="fr-FR" sz="3200" dirty="0"/>
              <a:t> of </a:t>
            </a:r>
            <a:r>
              <a:rPr lang="fr-FR" sz="3200" dirty="0" err="1"/>
              <a:t>your</a:t>
            </a:r>
            <a:r>
              <a:rPr lang="fr-FR" sz="3200" dirty="0"/>
              <a:t> </a:t>
            </a:r>
            <a:r>
              <a:rPr lang="fr-FR" sz="3200" dirty="0" smtClean="0"/>
              <a:t>OS</a:t>
            </a:r>
          </a:p>
          <a:p>
            <a:pPr lvl="1"/>
            <a:r>
              <a:rPr lang="fr-FR" dirty="0" err="1" smtClean="0"/>
              <a:t>See</a:t>
            </a:r>
            <a:r>
              <a:rPr lang="fr-FR" dirty="0" smtClean="0"/>
              <a:t> Course </a:t>
            </a:r>
            <a:r>
              <a:rPr lang="fr-FR" dirty="0" err="1" smtClean="0"/>
              <a:t>presentation</a:t>
            </a:r>
            <a:r>
              <a:rPr lang="fr-FR" dirty="0" smtClean="0"/>
              <a:t> module for </a:t>
            </a:r>
            <a:r>
              <a:rPr lang="fr-FR" dirty="0" err="1" smtClean="0"/>
              <a:t>some</a:t>
            </a:r>
            <a:endParaRPr lang="fr-FR" dirty="0" smtClean="0"/>
          </a:p>
          <a:p>
            <a:pPr lvl="1"/>
            <a:endParaRPr lang="fr-FR" dirty="0"/>
          </a:p>
          <a:p>
            <a:r>
              <a:rPr lang="fr-FR" sz="3200" dirty="0" err="1" smtClean="0"/>
              <a:t>Download</a:t>
            </a:r>
            <a:r>
              <a:rPr lang="fr-FR" sz="3200" dirty="0" smtClean="0"/>
              <a:t> </a:t>
            </a:r>
            <a:r>
              <a:rPr lang="fr-FR" sz="3200" dirty="0" smtClean="0"/>
              <a:t>&amp; </a:t>
            </a:r>
            <a:r>
              <a:rPr lang="fr-FR" sz="3200" dirty="0" err="1" smtClean="0"/>
              <a:t>install</a:t>
            </a:r>
            <a:r>
              <a:rPr lang="fr-FR" sz="3200" dirty="0" smtClean="0"/>
              <a:t> </a:t>
            </a:r>
            <a:r>
              <a:rPr lang="fr-FR" sz="3200" dirty="0" err="1" smtClean="0"/>
              <a:t>NetBeans</a:t>
            </a:r>
            <a:r>
              <a:rPr lang="fr-FR" sz="3200" dirty="0" smtClean="0"/>
              <a:t> for PHP</a:t>
            </a:r>
          </a:p>
          <a:p>
            <a:pPr marL="0" indent="0" algn="ctr">
              <a:buNone/>
            </a:pPr>
            <a:r>
              <a:rPr lang="fr-FR" sz="3200" dirty="0">
                <a:hlinkClick r:id="rId2"/>
              </a:rPr>
              <a:t>https://netbeans.org/features/php</a:t>
            </a:r>
            <a:r>
              <a:rPr lang="fr-FR" sz="3200" dirty="0" smtClean="0">
                <a:hlinkClick r:id="rId2"/>
              </a:rPr>
              <a:t>/</a:t>
            </a:r>
            <a:endParaRPr lang="fr-FR" sz="3200" dirty="0" smtClean="0"/>
          </a:p>
          <a:p>
            <a:pPr marL="0" indent="0" algn="ctr">
              <a:buNone/>
            </a:pPr>
            <a:endParaRPr lang="fr-FR" sz="3200" dirty="0"/>
          </a:p>
        </p:txBody>
      </p:sp>
      <p:sp>
        <p:nvSpPr>
          <p:cNvPr id="4" name="Espace réservé du contenu 3"/>
          <p:cNvSpPr>
            <a:spLocks noGrp="1"/>
          </p:cNvSpPr>
          <p:nvPr>
            <p:ph sz="quarter" idx="13"/>
          </p:nvPr>
        </p:nvSpPr>
        <p:spPr/>
        <p:txBody>
          <a:bodyPr/>
          <a:lstStyle/>
          <a:p>
            <a:r>
              <a:rPr lang="fr-FR" dirty="0" smtClean="0"/>
              <a:t>Tools</a:t>
            </a:r>
            <a:endParaRPr lang="fr-FR" dirty="0"/>
          </a:p>
        </p:txBody>
      </p:sp>
      <p:pic>
        <p:nvPicPr>
          <p:cNvPr id="10242"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114689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a:t>
            </a:r>
            <a:r>
              <a:rPr lang="fr-FR" dirty="0" smtClean="0"/>
              <a:t>(</a:t>
            </a:r>
            <a:r>
              <a:rPr lang="fr-FR" dirty="0"/>
              <a:t>3</a:t>
            </a:r>
            <a:r>
              <a:rPr lang="fr-FR" dirty="0" smtClean="0"/>
              <a:t>/3)</a:t>
            </a:r>
            <a:endParaRPr lang="fr-FR" dirty="0"/>
          </a:p>
        </p:txBody>
      </p:sp>
      <p:sp>
        <p:nvSpPr>
          <p:cNvPr id="3" name="Espace réservé du contenu 2"/>
          <p:cNvSpPr>
            <a:spLocks noGrp="1"/>
          </p:cNvSpPr>
          <p:nvPr>
            <p:ph idx="1"/>
          </p:nvPr>
        </p:nvSpPr>
        <p:spPr/>
        <p:txBody>
          <a:bodyPr/>
          <a:lstStyle/>
          <a:p>
            <a:r>
              <a:rPr lang="fr-FR" dirty="0" smtClean="0"/>
              <a:t>Check </a:t>
            </a:r>
            <a:r>
              <a:rPr lang="fr-FR" dirty="0" err="1" smtClean="0"/>
              <a:t>that</a:t>
            </a:r>
            <a:r>
              <a:rPr lang="fr-FR" dirty="0" smtClean="0"/>
              <a:t> </a:t>
            </a:r>
            <a:r>
              <a:rPr lang="fr-FR" dirty="0" err="1" smtClean="0"/>
              <a:t>it</a:t>
            </a:r>
            <a:r>
              <a:rPr lang="fr-FR" dirty="0" smtClean="0"/>
              <a:t> </a:t>
            </a:r>
            <a:r>
              <a:rPr lang="fr-FR" dirty="0" err="1" smtClean="0"/>
              <a:t>works</a:t>
            </a:r>
            <a:r>
              <a:rPr lang="fr-FR" dirty="0" smtClean="0"/>
              <a:t>!</a:t>
            </a:r>
          </a:p>
          <a:p>
            <a:pPr lvl="1"/>
            <a:r>
              <a:rPr lang="fr-FR" dirty="0" err="1" smtClean="0"/>
              <a:t>Create</a:t>
            </a:r>
            <a:r>
              <a:rPr lang="fr-FR" dirty="0" smtClean="0"/>
              <a:t> a new PHP </a:t>
            </a:r>
            <a:r>
              <a:rPr lang="fr-FR" dirty="0" err="1" smtClean="0"/>
              <a:t>project</a:t>
            </a:r>
            <a:endParaRPr lang="fr-FR" dirty="0" smtClean="0"/>
          </a:p>
          <a:p>
            <a:pPr lvl="1"/>
            <a:r>
              <a:rPr lang="fr-FR" dirty="0" smtClean="0"/>
              <a:t>Store </a:t>
            </a:r>
            <a:r>
              <a:rPr lang="fr-FR" dirty="0" err="1" smtClean="0"/>
              <a:t>it</a:t>
            </a:r>
            <a:r>
              <a:rPr lang="fr-FR" dirty="0" smtClean="0"/>
              <a:t> in </a:t>
            </a:r>
            <a:r>
              <a:rPr lang="fr-FR" dirty="0" err="1" smtClean="0"/>
              <a:t>your</a:t>
            </a:r>
            <a:r>
              <a:rPr lang="fr-FR" dirty="0" smtClean="0"/>
              <a:t> WAMP/MAMP/LAMP www </a:t>
            </a:r>
            <a:r>
              <a:rPr lang="fr-FR" dirty="0" err="1" smtClean="0"/>
              <a:t>folder</a:t>
            </a:r>
            <a:endParaRPr lang="fr-FR" dirty="0" smtClean="0"/>
          </a:p>
          <a:p>
            <a:pPr lvl="1"/>
            <a:endParaRPr lang="fr-FR" dirty="0"/>
          </a:p>
          <a:p>
            <a:pPr lvl="1"/>
            <a:r>
              <a:rPr lang="fr-FR" dirty="0" err="1" smtClean="0"/>
              <a:t>Add</a:t>
            </a:r>
            <a:r>
              <a:rPr lang="fr-FR" dirty="0" smtClean="0"/>
              <a:t> </a:t>
            </a:r>
            <a:r>
              <a:rPr lang="fr-FR" dirty="0" err="1" smtClean="0"/>
              <a:t>some</a:t>
            </a:r>
            <a:r>
              <a:rPr lang="fr-FR" dirty="0" smtClean="0"/>
              <a:t> HTML tags in </a:t>
            </a:r>
            <a:r>
              <a:rPr lang="fr-FR" dirty="0" err="1" smtClean="0"/>
              <a:t>your</a:t>
            </a:r>
            <a:r>
              <a:rPr lang="fr-FR" dirty="0" smtClean="0"/>
              <a:t> </a:t>
            </a:r>
            <a:r>
              <a:rPr lang="fr-FR" dirty="0" err="1" smtClean="0"/>
              <a:t>index.php</a:t>
            </a:r>
            <a:r>
              <a:rPr lang="fr-FR" dirty="0" smtClean="0"/>
              <a:t> page to </a:t>
            </a:r>
            <a:r>
              <a:rPr lang="fr-FR" dirty="0" err="1" smtClean="0"/>
              <a:t>see</a:t>
            </a:r>
            <a:r>
              <a:rPr lang="fr-FR" dirty="0" smtClean="0"/>
              <a:t> a </a:t>
            </a:r>
            <a:r>
              <a:rPr lang="fr-FR" dirty="0" err="1" smtClean="0"/>
              <a:t>difference</a:t>
            </a:r>
            <a:r>
              <a:rPr lang="fr-FR" dirty="0" smtClean="0"/>
              <a:t> </a:t>
            </a:r>
            <a:r>
              <a:rPr lang="fr-FR" dirty="0" err="1" smtClean="0"/>
              <a:t>with</a:t>
            </a:r>
            <a:r>
              <a:rPr lang="fr-FR" dirty="0" smtClean="0"/>
              <a:t> the default page</a:t>
            </a:r>
          </a:p>
          <a:p>
            <a:pPr lvl="1"/>
            <a:r>
              <a:rPr lang="fr-FR" dirty="0" smtClean="0"/>
              <a:t>Check </a:t>
            </a:r>
            <a:r>
              <a:rPr lang="fr-FR" dirty="0" err="1" smtClean="0"/>
              <a:t>that</a:t>
            </a:r>
            <a:r>
              <a:rPr lang="fr-FR" dirty="0" smtClean="0"/>
              <a:t> </a:t>
            </a:r>
            <a:r>
              <a:rPr lang="fr-FR" dirty="0" err="1" smtClean="0"/>
              <a:t>you</a:t>
            </a:r>
            <a:r>
              <a:rPr lang="fr-FR" dirty="0" smtClean="0"/>
              <a:t> </a:t>
            </a:r>
            <a:r>
              <a:rPr lang="fr-FR" dirty="0" err="1" smtClean="0"/>
              <a:t>can</a:t>
            </a:r>
            <a:r>
              <a:rPr lang="fr-FR" dirty="0" smtClean="0"/>
              <a:t> </a:t>
            </a:r>
            <a:r>
              <a:rPr lang="fr-FR" dirty="0" err="1" smtClean="0"/>
              <a:t>access</a:t>
            </a:r>
            <a:r>
              <a:rPr lang="fr-FR" dirty="0" smtClean="0"/>
              <a:t> </a:t>
            </a:r>
            <a:r>
              <a:rPr lang="fr-FR" dirty="0" err="1" smtClean="0"/>
              <a:t>your</a:t>
            </a:r>
            <a:r>
              <a:rPr lang="fr-FR" dirty="0" smtClean="0"/>
              <a:t> page:</a:t>
            </a:r>
          </a:p>
          <a:p>
            <a:pPr lvl="2"/>
            <a:r>
              <a:rPr lang="fr-FR" dirty="0" smtClean="0"/>
              <a:t>WAMP/LAMP: </a:t>
            </a:r>
            <a:r>
              <a:rPr lang="fr-FR" dirty="0" smtClean="0">
                <a:hlinkClick r:id="rId2"/>
              </a:rPr>
              <a:t>http://localhost/yourfolder</a:t>
            </a:r>
            <a:endParaRPr lang="fr-FR" dirty="0" smtClean="0"/>
          </a:p>
          <a:p>
            <a:pPr lvl="2"/>
            <a:r>
              <a:rPr lang="fr-FR" dirty="0" smtClean="0"/>
              <a:t>MAMP: </a:t>
            </a:r>
            <a:r>
              <a:rPr lang="fr-FR" dirty="0" smtClean="0">
                <a:hlinkClick r:id="rId3"/>
              </a:rPr>
              <a:t>http://localhost:8888/yourfolder</a:t>
            </a:r>
            <a:endParaRPr lang="fr-FR" dirty="0"/>
          </a:p>
        </p:txBody>
      </p:sp>
      <p:sp>
        <p:nvSpPr>
          <p:cNvPr id="4" name="Espace réservé du contenu 3"/>
          <p:cNvSpPr>
            <a:spLocks noGrp="1"/>
          </p:cNvSpPr>
          <p:nvPr>
            <p:ph sz="quarter" idx="13"/>
          </p:nvPr>
        </p:nvSpPr>
        <p:spPr/>
        <p:txBody>
          <a:bodyPr/>
          <a:lstStyle/>
          <a:p>
            <a:r>
              <a:rPr lang="fr-FR" dirty="0" smtClean="0"/>
              <a:t>Tools</a:t>
            </a:r>
            <a:endParaRPr lang="fr-FR" dirty="0"/>
          </a:p>
        </p:txBody>
      </p:sp>
      <p:pic>
        <p:nvPicPr>
          <p:cNvPr id="10242" name="Picture 2" descr="D:\Users\Renaud\Desktop\StageFinEtudesSupinfo\Icons-New\v3\Min\Exercis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4824517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The end</a:t>
            </a:r>
            <a:endParaRPr lang="fr-FR" dirty="0"/>
          </a:p>
        </p:txBody>
      </p:sp>
      <p:sp>
        <p:nvSpPr>
          <p:cNvPr id="4" name="Espace réservé du contenu 3"/>
          <p:cNvSpPr>
            <a:spLocks noGrp="1"/>
          </p:cNvSpPr>
          <p:nvPr>
            <p:ph sz="quarter" idx="13"/>
          </p:nvPr>
        </p:nvSpPr>
        <p:spPr/>
        <p:txBody>
          <a:bodyPr/>
          <a:lstStyle/>
          <a:p>
            <a:r>
              <a:rPr lang="fr-FR" dirty="0" smtClean="0"/>
              <a:t>Introduction to PHP</a:t>
            </a:r>
            <a:endParaRPr lang="fr-FR" dirty="0"/>
          </a:p>
        </p:txBody>
      </p:sp>
      <p:pic>
        <p:nvPicPr>
          <p:cNvPr id="16386" name="Picture 2" descr="D:\Users\Renaud\Desktop\StageFinEtudesSupinfo\Icons-New\v3\Min\Conclu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Espace réservé du contenu 2"/>
          <p:cNvSpPr>
            <a:spLocks noGrp="1"/>
          </p:cNvSpPr>
          <p:nvPr>
            <p:ph idx="1"/>
          </p:nvPr>
        </p:nvSpPr>
        <p:spPr>
          <a:xfrm>
            <a:off x="323528" y="1128713"/>
            <a:ext cx="8569647" cy="4230687"/>
          </a:xfrm>
        </p:spPr>
        <p:txBody>
          <a:bodyPr/>
          <a:lstStyle/>
          <a:p>
            <a:pPr marL="0" indent="0" algn="ctr">
              <a:buNone/>
            </a:pPr>
            <a:endParaRPr lang="fr-FR" sz="2400" dirty="0" smtClean="0"/>
          </a:p>
          <a:p>
            <a:pPr marL="0" indent="0" algn="ctr">
              <a:buNone/>
            </a:pPr>
            <a:endParaRPr lang="fr-FR" sz="2400" dirty="0"/>
          </a:p>
          <a:p>
            <a:pPr marL="0" indent="0" algn="ctr">
              <a:buNone/>
            </a:pPr>
            <a:endParaRPr lang="fr-FR" sz="4000" dirty="0" smtClean="0"/>
          </a:p>
          <a:p>
            <a:pPr marL="0" indent="0" algn="ctr">
              <a:buNone/>
            </a:pPr>
            <a:endParaRPr lang="fr-FR" sz="6000" i="1" dirty="0" smtClean="0"/>
          </a:p>
          <a:p>
            <a:pPr marL="0" indent="0" algn="ctr">
              <a:buNone/>
            </a:pPr>
            <a:r>
              <a:rPr lang="fr-FR" sz="6000" i="1" dirty="0" err="1" smtClean="0"/>
              <a:t>Thanks</a:t>
            </a:r>
            <a:r>
              <a:rPr lang="fr-FR" sz="6000" i="1" dirty="0" smtClean="0"/>
              <a:t> for </a:t>
            </a:r>
            <a:r>
              <a:rPr lang="fr-FR" sz="6000" i="1" dirty="0" err="1" smtClean="0"/>
              <a:t>your</a:t>
            </a:r>
            <a:r>
              <a:rPr lang="fr-FR" sz="6000" i="1" dirty="0" smtClean="0"/>
              <a:t> attention</a:t>
            </a:r>
            <a:endParaRPr lang="fr-FR" sz="6000" i="1" dirty="0"/>
          </a:p>
        </p:txBody>
      </p:sp>
      <p:pic>
        <p:nvPicPr>
          <p:cNvPr id="6" name="Image 5"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1800" y="2353444"/>
            <a:ext cx="3065323" cy="1620924"/>
          </a:xfrm>
          <a:prstGeom prst="rect">
            <a:avLst/>
          </a:prstGeom>
        </p:spPr>
      </p:pic>
    </p:spTree>
    <p:extLst>
      <p:ext uri="{BB962C8B-B14F-4D97-AF65-F5344CB8AC3E}">
        <p14:creationId xmlns:p14="http://schemas.microsoft.com/office/powerpoint/2010/main" val="15340380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Web technologies </a:t>
            </a:r>
            <a:r>
              <a:rPr lang="fr-FR" dirty="0" err="1" smtClean="0"/>
              <a:t>reminders</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Introduction to PHP</a:t>
            </a:r>
            <a:endParaRPr lang="fr-F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Internet</a:t>
            </a:r>
          </a:p>
        </p:txBody>
      </p:sp>
      <p:sp>
        <p:nvSpPr>
          <p:cNvPr id="18434" name="Espace réservé du contenu 2"/>
          <p:cNvSpPr>
            <a:spLocks noGrp="1"/>
          </p:cNvSpPr>
          <p:nvPr>
            <p:ph idx="1"/>
          </p:nvPr>
        </p:nvSpPr>
        <p:spPr>
          <a:xfrm>
            <a:off x="467544" y="1128713"/>
            <a:ext cx="8280920" cy="4230687"/>
          </a:xfrm>
        </p:spPr>
        <p:txBody>
          <a:bodyPr/>
          <a:lstStyle/>
          <a:p>
            <a:pPr eaLnBrk="1" hangingPunct="1"/>
            <a:r>
              <a:rPr lang="en-US" sz="3200" dirty="0"/>
              <a:t>P</a:t>
            </a:r>
            <a:r>
              <a:rPr lang="en-US" sz="3200" dirty="0" smtClean="0"/>
              <a:t>ublic </a:t>
            </a:r>
            <a:r>
              <a:rPr lang="en-US" sz="3200" dirty="0"/>
              <a:t>worldwide computer </a:t>
            </a:r>
            <a:r>
              <a:rPr lang="en-US" sz="3200" dirty="0" smtClean="0"/>
              <a:t/>
            </a:r>
            <a:br>
              <a:rPr lang="en-US" sz="3200" dirty="0" smtClean="0"/>
            </a:br>
            <a:r>
              <a:rPr lang="en-US" sz="3200" dirty="0" smtClean="0"/>
              <a:t>network system</a:t>
            </a:r>
            <a:endParaRPr lang="en-US" sz="3200" dirty="0"/>
          </a:p>
          <a:p>
            <a:pPr eaLnBrk="1" hangingPunct="1"/>
            <a:r>
              <a:rPr lang="en-US" sz="3200" dirty="0"/>
              <a:t>Use the standard Internet </a:t>
            </a:r>
            <a:r>
              <a:rPr lang="en-US" sz="3200" dirty="0" smtClean="0"/>
              <a:t/>
            </a:r>
            <a:br>
              <a:rPr lang="en-US" sz="3200" dirty="0" smtClean="0"/>
            </a:br>
            <a:r>
              <a:rPr lang="en-US" sz="3200" dirty="0" smtClean="0"/>
              <a:t>Protocol </a:t>
            </a:r>
            <a:r>
              <a:rPr lang="en-US" sz="3200" dirty="0"/>
              <a:t>Suite (TCP/IP</a:t>
            </a:r>
            <a:r>
              <a:rPr lang="en-US" sz="3200" dirty="0" smtClean="0"/>
              <a:t>)</a:t>
            </a:r>
            <a:endParaRPr lang="en-US" sz="3200" dirty="0"/>
          </a:p>
          <a:p>
            <a:pPr eaLnBrk="1" hangingPunct="1"/>
            <a:r>
              <a:rPr lang="en-US" sz="3200" dirty="0"/>
              <a:t>Network of networks</a:t>
            </a:r>
            <a:endParaRPr lang="fr-FR" sz="3200" dirty="0"/>
          </a:p>
          <a:p>
            <a:pPr lvl="1" eaLnBrk="1" hangingPunct="1"/>
            <a:r>
              <a:rPr lang="en-US" sz="2800" dirty="0"/>
              <a:t>Public access to many resources and </a:t>
            </a:r>
            <a:r>
              <a:rPr lang="en-US" sz="2800" dirty="0" smtClean="0"/>
              <a:t>services</a:t>
            </a:r>
            <a:endParaRPr lang="en-US" sz="2800" dirty="0"/>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Web technologies </a:t>
            </a:r>
            <a:r>
              <a:rPr lang="fr-FR" dirty="0" err="1" smtClean="0">
                <a:ea typeface="ＭＳ Ｐゴシック" pitchFamily="34" charset="-128"/>
              </a:rPr>
              <a:t>reminders</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18076" y="1273324"/>
            <a:ext cx="2430388" cy="2430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World Wide Web (WWW)</a:t>
            </a:r>
          </a:p>
        </p:txBody>
      </p:sp>
      <p:sp>
        <p:nvSpPr>
          <p:cNvPr id="18434" name="Espace réservé du contenu 2"/>
          <p:cNvSpPr>
            <a:spLocks noGrp="1"/>
          </p:cNvSpPr>
          <p:nvPr>
            <p:ph idx="1"/>
          </p:nvPr>
        </p:nvSpPr>
        <p:spPr>
          <a:xfrm>
            <a:off x="467544" y="1128713"/>
            <a:ext cx="8280920" cy="4230687"/>
          </a:xfrm>
        </p:spPr>
        <p:txBody>
          <a:bodyPr/>
          <a:lstStyle/>
          <a:p>
            <a:pPr eaLnBrk="1" hangingPunct="1"/>
            <a:r>
              <a:rPr lang="en-US" sz="3200" dirty="0" smtClean="0"/>
              <a:t>Commonly </a:t>
            </a:r>
            <a:r>
              <a:rPr lang="en-US" sz="3200" dirty="0"/>
              <a:t>known as </a:t>
            </a:r>
            <a:r>
              <a:rPr lang="en-US" sz="3200" b="1" dirty="0"/>
              <a:t>the </a:t>
            </a:r>
            <a:r>
              <a:rPr lang="en-US" sz="3200" b="1" dirty="0" smtClean="0"/>
              <a:t>Web</a:t>
            </a:r>
            <a:endParaRPr lang="en-US" sz="3200" b="1" dirty="0"/>
          </a:p>
          <a:p>
            <a:pPr eaLnBrk="1" hangingPunct="1"/>
            <a:endParaRPr lang="en-US" sz="3200" dirty="0" smtClean="0"/>
          </a:p>
          <a:p>
            <a:pPr eaLnBrk="1" hangingPunct="1"/>
            <a:r>
              <a:rPr lang="en-US" sz="3200" dirty="0" smtClean="0"/>
              <a:t>Interlinked </a:t>
            </a:r>
            <a:r>
              <a:rPr lang="en-US" sz="3200" dirty="0"/>
              <a:t>hypertext documents accessed via the </a:t>
            </a:r>
            <a:r>
              <a:rPr lang="en-US" sz="3200" dirty="0" smtClean="0"/>
              <a:t>Internet</a:t>
            </a:r>
            <a:endParaRPr lang="en-US" sz="3200" dirty="0"/>
          </a:p>
          <a:p>
            <a:pPr lvl="1" eaLnBrk="1" hangingPunct="1"/>
            <a:r>
              <a:rPr lang="en-US" sz="2800" dirty="0"/>
              <a:t>May </a:t>
            </a:r>
            <a:r>
              <a:rPr lang="en-US" sz="2800" dirty="0" smtClean="0"/>
              <a:t>contain texts, images, </a:t>
            </a:r>
            <a:br>
              <a:rPr lang="en-US" sz="2800" dirty="0" smtClean="0"/>
            </a:br>
            <a:r>
              <a:rPr lang="en-US" sz="2800" dirty="0" smtClean="0"/>
              <a:t>videos, </a:t>
            </a:r>
            <a:r>
              <a:rPr lang="en-US" sz="2800" dirty="0" err="1" smtClean="0"/>
              <a:t>etc</a:t>
            </a:r>
            <a:endParaRPr lang="en-US" sz="2400" dirty="0"/>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Web technologies </a:t>
            </a:r>
            <a:r>
              <a:rPr lang="fr-FR" dirty="0" err="1" smtClean="0">
                <a:ea typeface="ＭＳ Ｐゴシック" pitchFamily="34" charset="-128"/>
              </a:rPr>
              <a:t>reminders</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Rectangle 20484"/>
          <p:cNvPicPr>
            <a:picLocks noChangeAspect="1" noChangeArrowheads="1"/>
          </p:cNvPicPr>
          <p:nvPr/>
        </p:nvPicPr>
        <p:blipFill>
          <a:blip r:embed="rId4">
            <a:extLst>
              <a:ext uri="{28A0092B-C50C-407E-A947-70E740481C1C}">
                <a14:useLocalDpi xmlns:a14="http://schemas.microsoft.com/office/drawing/2010/main" val="0"/>
              </a:ext>
            </a:extLst>
          </a:blip>
          <a:srcRect t="15788" b="22456"/>
          <a:stretch>
            <a:fillRect/>
          </a:stretch>
        </p:blipFill>
        <p:spPr bwMode="auto">
          <a:xfrm>
            <a:off x="5796136" y="3073524"/>
            <a:ext cx="3096344" cy="19635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390843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The W3C</a:t>
            </a:r>
          </a:p>
        </p:txBody>
      </p:sp>
      <p:sp>
        <p:nvSpPr>
          <p:cNvPr id="18434" name="Espace réservé du contenu 2"/>
          <p:cNvSpPr>
            <a:spLocks noGrp="1"/>
          </p:cNvSpPr>
          <p:nvPr>
            <p:ph idx="1"/>
          </p:nvPr>
        </p:nvSpPr>
        <p:spPr>
          <a:xfrm>
            <a:off x="467544" y="1128713"/>
            <a:ext cx="8280920" cy="4230687"/>
          </a:xfrm>
        </p:spPr>
        <p:txBody>
          <a:bodyPr/>
          <a:lstStyle/>
          <a:p>
            <a:r>
              <a:rPr lang="en-US" sz="3200" dirty="0"/>
              <a:t>World Wide Web </a:t>
            </a:r>
            <a:r>
              <a:rPr lang="en-US" sz="3200" dirty="0" smtClean="0"/>
              <a:t>Consortium</a:t>
            </a:r>
            <a:endParaRPr lang="en-US" sz="3200" dirty="0"/>
          </a:p>
          <a:p>
            <a:pPr lvl="1"/>
            <a:r>
              <a:rPr lang="en-US" sz="2800" dirty="0"/>
              <a:t>Normalization </a:t>
            </a:r>
            <a:r>
              <a:rPr lang="en-US" sz="2800" dirty="0" smtClean="0"/>
              <a:t>organism created </a:t>
            </a:r>
            <a:r>
              <a:rPr lang="en-US" sz="2800" dirty="0"/>
              <a:t>in </a:t>
            </a:r>
            <a:r>
              <a:rPr lang="en-US" sz="2800" dirty="0" smtClean="0"/>
              <a:t>1994</a:t>
            </a:r>
            <a:endParaRPr lang="en-US" sz="2800" dirty="0"/>
          </a:p>
          <a:p>
            <a:pPr lvl="1"/>
            <a:r>
              <a:rPr lang="en-US" sz="2800" dirty="0"/>
              <a:t>Managed by MIT, ERCIM and Keio </a:t>
            </a:r>
            <a:r>
              <a:rPr lang="en-US" sz="2800" dirty="0" smtClean="0"/>
              <a:t>university</a:t>
            </a:r>
          </a:p>
          <a:p>
            <a:pPr lvl="1"/>
            <a:r>
              <a:rPr lang="en-US" sz="2800" dirty="0" smtClean="0"/>
              <a:t>Creates standards to ensure web technologies compatibility</a:t>
            </a:r>
          </a:p>
          <a:p>
            <a:pPr>
              <a:spcBef>
                <a:spcPts val="1824"/>
              </a:spcBef>
            </a:pPr>
            <a:r>
              <a:rPr lang="en-US" sz="3200" dirty="0" smtClean="0"/>
              <a:t>More information: </a:t>
            </a:r>
            <a:br>
              <a:rPr lang="en-US" sz="3200" dirty="0" smtClean="0"/>
            </a:br>
            <a:r>
              <a:rPr lang="en-US" sz="3200" dirty="0" smtClean="0">
                <a:hlinkClick r:id="rId3"/>
              </a:rPr>
              <a:t>http://www.w3c.org/</a:t>
            </a:r>
            <a:endParaRPr lang="en-US" sz="3200" dirty="0" smtClean="0"/>
          </a:p>
          <a:p>
            <a:pPr lvl="1"/>
            <a:endParaRPr lang="en-US" dirty="0"/>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Web technologies </a:t>
            </a:r>
            <a:r>
              <a:rPr lang="fr-FR" dirty="0" err="1" smtClean="0">
                <a:ea typeface="ＭＳ Ｐゴシック" pitchFamily="34" charset="-128"/>
              </a:rPr>
              <a:t>reminders</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Image 8" descr="w3c.png"/>
          <p:cNvPicPr>
            <a:picLocks noChangeAspect="1"/>
          </p:cNvPicPr>
          <p:nvPr/>
        </p:nvPicPr>
        <p:blipFill>
          <a:blip r:embed="rId5">
            <a:extLst>
              <a:ext uri="{28A0092B-C50C-407E-A947-70E740481C1C}">
                <a14:useLocalDpi xmlns:a14="http://schemas.microsoft.com/office/drawing/2010/main" val="0"/>
              </a:ext>
            </a:extLst>
          </a:blip>
          <a:srcRect t="16257" b="13902"/>
          <a:stretch>
            <a:fillRect/>
          </a:stretch>
        </p:blipFill>
        <p:spPr bwMode="auto">
          <a:xfrm>
            <a:off x="6588224" y="3865612"/>
            <a:ext cx="2448272" cy="12824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0222422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HTML: The Web </a:t>
            </a:r>
            <a:r>
              <a:rPr lang="fr-FR" dirty="0" err="1" smtClean="0">
                <a:ea typeface="ＭＳ Ｐゴシック" pitchFamily="34" charset="-128"/>
              </a:rPr>
              <a:t>language</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defTabSz="914400" eaLnBrk="1" hangingPunct="1"/>
            <a:r>
              <a:rPr lang="en-US" sz="3200" b="1" dirty="0" err="1"/>
              <a:t>H</a:t>
            </a:r>
            <a:r>
              <a:rPr lang="en-US" sz="3200" dirty="0" err="1"/>
              <a:t>yper</a:t>
            </a:r>
            <a:r>
              <a:rPr lang="en-US" sz="3200" b="1" dirty="0" err="1"/>
              <a:t>T</a:t>
            </a:r>
            <a:r>
              <a:rPr lang="en-US" sz="3200" dirty="0" err="1"/>
              <a:t>ext</a:t>
            </a:r>
            <a:r>
              <a:rPr lang="en-US" sz="3200" dirty="0"/>
              <a:t> </a:t>
            </a:r>
            <a:r>
              <a:rPr lang="en-US" sz="3200" b="1" dirty="0"/>
              <a:t>M</a:t>
            </a:r>
            <a:r>
              <a:rPr lang="en-US" sz="3200" dirty="0"/>
              <a:t>arkup </a:t>
            </a:r>
            <a:r>
              <a:rPr lang="en-US" sz="3200" b="1" dirty="0"/>
              <a:t>L</a:t>
            </a:r>
            <a:r>
              <a:rPr lang="en-US" sz="3200" dirty="0"/>
              <a:t>anguage</a:t>
            </a:r>
            <a:endParaRPr lang="fr-FR" sz="3200" dirty="0"/>
          </a:p>
          <a:p>
            <a:pPr lvl="1" defTabSz="914400" eaLnBrk="1" hangingPunct="1"/>
            <a:r>
              <a:rPr lang="en-US" sz="2800" dirty="0" smtClean="0"/>
              <a:t>Used to </a:t>
            </a:r>
            <a:r>
              <a:rPr lang="en-US" sz="2800" dirty="0"/>
              <a:t>format a document</a:t>
            </a:r>
          </a:p>
          <a:p>
            <a:pPr lvl="1" defTabSz="914400" eaLnBrk="1" hangingPunct="1"/>
            <a:r>
              <a:rPr lang="en-US" sz="2800" dirty="0"/>
              <a:t>Descriptive language</a:t>
            </a:r>
          </a:p>
          <a:p>
            <a:pPr lvl="1" defTabSz="914400" eaLnBrk="1" hangingPunct="1"/>
            <a:r>
              <a:rPr lang="en-US" sz="2800" dirty="0"/>
              <a:t>Hypertext concept</a:t>
            </a:r>
          </a:p>
          <a:p>
            <a:pPr lvl="1" defTabSz="914400" eaLnBrk="1" hangingPunct="1"/>
            <a:r>
              <a:rPr lang="en-US" sz="2800" dirty="0"/>
              <a:t>Easy to use</a:t>
            </a:r>
          </a:p>
          <a:p>
            <a:pPr lvl="1" defTabSz="914400" eaLnBrk="1" hangingPunct="1"/>
            <a:r>
              <a:rPr lang="en-US" sz="2800" dirty="0"/>
              <a:t>Light Format</a:t>
            </a:r>
          </a:p>
          <a:p>
            <a:pPr lvl="1" defTabSz="914400" eaLnBrk="1" hangingPunct="1"/>
            <a:r>
              <a:rPr lang="en-US" sz="2800" dirty="0"/>
              <a:t>Current version : HTML 4.01</a:t>
            </a:r>
          </a:p>
          <a:p>
            <a:pPr lvl="2" defTabSz="914400" eaLnBrk="1" hangingPunct="1"/>
            <a:r>
              <a:rPr lang="en-US" sz="2400" dirty="0"/>
              <a:t>Draft: HTML5</a:t>
            </a:r>
          </a:p>
          <a:p>
            <a:pPr defTabSz="914400" eaLnBrk="1" hangingPunct="1"/>
            <a:endParaRPr lang="en-US" sz="3200" dirty="0"/>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Internet </a:t>
            </a:r>
            <a:r>
              <a:rPr lang="fr-FR" dirty="0" err="1" smtClean="0">
                <a:ea typeface="ＭＳ Ｐゴシック" pitchFamily="34" charset="-128"/>
              </a:rPr>
              <a:t>presentation</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24" name="Rectangle 22533"/>
          <p:cNvPicPr>
            <a:picLocks noChangeAspect="1" noChangeArrowheads="1"/>
          </p:cNvPicPr>
          <p:nvPr/>
        </p:nvPicPr>
        <p:blipFill>
          <a:blip r:embed="rId4" cstate="print"/>
          <a:srcRect/>
          <a:stretch>
            <a:fillRect/>
          </a:stretch>
        </p:blipFill>
        <p:spPr bwMode="auto">
          <a:xfrm>
            <a:off x="6431835" y="1273324"/>
            <a:ext cx="2460645" cy="3783905"/>
          </a:xfrm>
          <a:prstGeom prst="rect">
            <a:avLst/>
          </a:prstGeom>
          <a:noFill/>
          <a:ln w="9525">
            <a:noFill/>
            <a:miter lim="800000"/>
            <a:headEnd/>
            <a:tailEnd/>
          </a:ln>
        </p:spPr>
      </p:pic>
    </p:spTree>
    <p:extLst>
      <p:ext uri="{BB962C8B-B14F-4D97-AF65-F5344CB8AC3E}">
        <p14:creationId xmlns:p14="http://schemas.microsoft.com/office/powerpoint/2010/main" val="724301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XHTML</a:t>
            </a:r>
          </a:p>
        </p:txBody>
      </p:sp>
      <p:sp>
        <p:nvSpPr>
          <p:cNvPr id="18434" name="Espace réservé du contenu 2"/>
          <p:cNvSpPr>
            <a:spLocks noGrp="1"/>
          </p:cNvSpPr>
          <p:nvPr>
            <p:ph idx="1"/>
          </p:nvPr>
        </p:nvSpPr>
        <p:spPr>
          <a:xfrm>
            <a:off x="467544" y="1128713"/>
            <a:ext cx="8280920" cy="4230687"/>
          </a:xfrm>
        </p:spPr>
        <p:txBody>
          <a:bodyPr/>
          <a:lstStyle/>
          <a:p>
            <a:pPr defTabSz="914400" eaLnBrk="1" hangingPunct="1"/>
            <a:r>
              <a:rPr lang="en-US" sz="3200" dirty="0" err="1"/>
              <a:t>e</a:t>
            </a:r>
            <a:r>
              <a:rPr lang="en-US" sz="3200" b="1" dirty="0" err="1"/>
              <a:t>X</a:t>
            </a:r>
            <a:r>
              <a:rPr lang="en-US" sz="3200" dirty="0" err="1"/>
              <a:t>tensible</a:t>
            </a:r>
            <a:r>
              <a:rPr lang="en-US" sz="3200" dirty="0"/>
              <a:t> </a:t>
            </a:r>
            <a:r>
              <a:rPr lang="en-US" sz="3200" b="1" dirty="0" err="1"/>
              <a:t>H</a:t>
            </a:r>
            <a:r>
              <a:rPr lang="en-US" sz="3200" dirty="0" err="1"/>
              <a:t>yper</a:t>
            </a:r>
            <a:r>
              <a:rPr lang="en-US" sz="3200" b="1" dirty="0" err="1"/>
              <a:t>T</a:t>
            </a:r>
            <a:r>
              <a:rPr lang="en-US" sz="3200" dirty="0" err="1"/>
              <a:t>ext</a:t>
            </a:r>
            <a:r>
              <a:rPr lang="en-US" sz="3200" dirty="0"/>
              <a:t> </a:t>
            </a:r>
            <a:r>
              <a:rPr lang="en-US" sz="3200" b="1" dirty="0"/>
              <a:t>M</a:t>
            </a:r>
            <a:r>
              <a:rPr lang="en-US" sz="3200" dirty="0"/>
              <a:t>arkup </a:t>
            </a:r>
            <a:r>
              <a:rPr lang="en-US" sz="3200" b="1" dirty="0"/>
              <a:t>L</a:t>
            </a:r>
            <a:r>
              <a:rPr lang="en-US" sz="3200" dirty="0"/>
              <a:t>anguage</a:t>
            </a:r>
            <a:endParaRPr lang="fr-FR" sz="3200" dirty="0"/>
          </a:p>
          <a:p>
            <a:pPr defTabSz="914400" eaLnBrk="1" hangingPunct="1"/>
            <a:r>
              <a:rPr lang="en-US" sz="3200" dirty="0"/>
              <a:t>XML Markup Language</a:t>
            </a:r>
          </a:p>
          <a:p>
            <a:pPr defTabSz="914400" eaLnBrk="1" hangingPunct="1"/>
            <a:r>
              <a:rPr lang="en-US" sz="3200" dirty="0" smtClean="0"/>
              <a:t>HTML Extended version</a:t>
            </a:r>
            <a:endParaRPr lang="en-US" sz="3200" dirty="0"/>
          </a:p>
          <a:p>
            <a:pPr defTabSz="914400" eaLnBrk="1" hangingPunct="1"/>
            <a:r>
              <a:rPr lang="en-US" sz="3200" dirty="0"/>
              <a:t>Need to be well-formed</a:t>
            </a:r>
          </a:p>
          <a:p>
            <a:pPr lvl="1" defTabSz="914400" eaLnBrk="1" hangingPunct="1"/>
            <a:r>
              <a:rPr lang="en-US" sz="2800" dirty="0"/>
              <a:t>XML documents</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Internet </a:t>
            </a:r>
            <a:r>
              <a:rPr lang="fr-FR" dirty="0" err="1" smtClean="0">
                <a:ea typeface="ＭＳ Ｐゴシック" pitchFamily="34" charset="-128"/>
              </a:rPr>
              <a:t>presentation</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2"/>
          <p:cNvPicPr>
            <a:picLocks noChangeAspect="1" noChangeArrowheads="1"/>
          </p:cNvPicPr>
          <p:nvPr/>
        </p:nvPicPr>
        <p:blipFill>
          <a:blip r:embed="rId4">
            <a:alphaModFix amt="90000"/>
          </a:blip>
          <a:srcRect/>
          <a:stretch>
            <a:fillRect/>
          </a:stretch>
        </p:blipFill>
        <p:spPr bwMode="auto">
          <a:xfrm>
            <a:off x="5076056" y="2566430"/>
            <a:ext cx="3888432" cy="2595326"/>
          </a:xfrm>
          <a:prstGeom prst="rect">
            <a:avLst/>
          </a:prstGeom>
          <a:noFill/>
          <a:ln w="9525">
            <a:noFill/>
            <a:miter lim="800000"/>
            <a:headEnd/>
            <a:tailEnd/>
          </a:ln>
          <a:effectLst/>
        </p:spPr>
      </p:pic>
    </p:spTree>
    <p:extLst>
      <p:ext uri="{BB962C8B-B14F-4D97-AF65-F5344CB8AC3E}">
        <p14:creationId xmlns:p14="http://schemas.microsoft.com/office/powerpoint/2010/main" val="400487006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rnaud\AppData\Local\Temp\articulate\presenter\imgtemp\qbtlgKMj_fichiers\slide0001_image001.png"/>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rnaud\AppData\Local\Temp\articulate\presenter\imgtemp\qbtlgKMj_fichiers\slide0001_image001.pn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rnaud\AppData\Local\Temp\articulate\presenter\imgtemp\OMVRAFPG_fichiers\slide0001_image001.png"/>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rnaud\AppData\Local\Temp\articulate\presenter\imgtemp\235Buc78_fichiers\slide0001_image001.png"/>
</p:tagLst>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EF76D274CBC944928D2890BF319710" ma:contentTypeVersion="3" ma:contentTypeDescription="Create a new document." ma:contentTypeScope="" ma:versionID="807a9fe6d7fb0ec9cad01db39b2be489">
  <xsd:schema xmlns:xsd="http://www.w3.org/2001/XMLSchema" xmlns:xs="http://www.w3.org/2001/XMLSchema" xmlns:p="http://schemas.microsoft.com/office/2006/metadata/properties" xmlns:ns2="cac1e2cd-caea-4862-842c-e8cbcf68099c" targetNamespace="http://schemas.microsoft.com/office/2006/metadata/properties" ma:root="true" ma:fieldsID="aba3cda69ea77da598ffc0c8bd04c3d1" ns2:_="">
    <xsd:import namespace="cac1e2cd-caea-4862-842c-e8cbcf68099c"/>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c1e2cd-caea-4862-842c-e8cbcf68099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5728F45-4BE1-411C-AB01-450682684BB7}"/>
</file>

<file path=customXml/itemProps2.xml><?xml version="1.0" encoding="utf-8"?>
<ds:datastoreItem xmlns:ds="http://schemas.openxmlformats.org/officeDocument/2006/customXml" ds:itemID="{3A99862C-1AF1-4473-BDF2-8C9D08105FF4}"/>
</file>

<file path=customXml/itemProps3.xml><?xml version="1.0" encoding="utf-8"?>
<ds:datastoreItem xmlns:ds="http://schemas.openxmlformats.org/officeDocument/2006/customXml" ds:itemID="{7D4824D5-82F6-4349-81EE-89A85AAC6927}"/>
</file>

<file path=docProps/app.xml><?xml version="1.0" encoding="utf-8"?>
<Properties xmlns="http://schemas.openxmlformats.org/officeDocument/2006/extended-properties" xmlns:vt="http://schemas.openxmlformats.org/officeDocument/2006/docPropsVTypes">
  <Template>SUPINFOTheme.thmx</Template>
  <TotalTime>0</TotalTime>
  <Words>970</Words>
  <Application>Microsoft Office PowerPoint</Application>
  <PresentationFormat>Affichage à l'écran (16:10)</PresentationFormat>
  <Paragraphs>307</Paragraphs>
  <Slides>33</Slides>
  <Notes>21</Notes>
  <HiddenSlides>0</HiddenSlides>
  <MMClips>0</MMClips>
  <ScaleCrop>false</ScaleCrop>
  <HeadingPairs>
    <vt:vector size="8" baseType="variant">
      <vt:variant>
        <vt:lpstr>Polices utilisées</vt:lpstr>
      </vt:variant>
      <vt:variant>
        <vt:i4>7</vt:i4>
      </vt:variant>
      <vt:variant>
        <vt:lpstr>Thème</vt:lpstr>
      </vt:variant>
      <vt:variant>
        <vt:i4>1</vt:i4>
      </vt:variant>
      <vt:variant>
        <vt:lpstr>Serveurs OLE incorporés</vt:lpstr>
      </vt:variant>
      <vt:variant>
        <vt:i4>1</vt:i4>
      </vt:variant>
      <vt:variant>
        <vt:lpstr>Titres des diapositives</vt:lpstr>
      </vt:variant>
      <vt:variant>
        <vt:i4>33</vt:i4>
      </vt:variant>
    </vt:vector>
  </HeadingPairs>
  <TitlesOfParts>
    <vt:vector size="42" baseType="lpstr">
      <vt:lpstr>Arial</vt:lpstr>
      <vt:lpstr>Calibri</vt:lpstr>
      <vt:lpstr>ＭＳ Ｐゴシック</vt:lpstr>
      <vt:lpstr>ＭＳ Ｐゴシック</vt:lpstr>
      <vt:lpstr>Myriad Pro</vt:lpstr>
      <vt:lpstr>Verdana</vt:lpstr>
      <vt:lpstr>Wingdings</vt:lpstr>
      <vt:lpstr>SUPINFOTheme</vt:lpstr>
      <vt:lpstr>Visio</vt:lpstr>
      <vt:lpstr>Présentation PowerPoint</vt:lpstr>
      <vt:lpstr>Course objectives</vt:lpstr>
      <vt:lpstr>Course plan</vt:lpstr>
      <vt:lpstr>Web technologies reminders</vt:lpstr>
      <vt:lpstr>Internet</vt:lpstr>
      <vt:lpstr>World Wide Web (WWW)</vt:lpstr>
      <vt:lpstr>The W3C</vt:lpstr>
      <vt:lpstr>HTML: The Web language</vt:lpstr>
      <vt:lpstr>XHTML</vt:lpstr>
      <vt:lpstr>CSS</vt:lpstr>
      <vt:lpstr>JavaScript</vt:lpstr>
      <vt:lpstr>JavaScript</vt:lpstr>
      <vt:lpstr>Questions ?</vt:lpstr>
      <vt:lpstr>Dynamic web with php</vt:lpstr>
      <vt:lpstr>History of PHP</vt:lpstr>
      <vt:lpstr>History of PHP</vt:lpstr>
      <vt:lpstr>History of PHP</vt:lpstr>
      <vt:lpstr>History of PHP</vt:lpstr>
      <vt:lpstr>Presentation</vt:lpstr>
      <vt:lpstr>Presentation</vt:lpstr>
      <vt:lpstr>Questions ?</vt:lpstr>
      <vt:lpstr>Tools</vt:lpstr>
      <vt:lpstr>Web Server</vt:lpstr>
      <vt:lpstr>Usage share of Web Servers</vt:lpstr>
      <vt:lpstr>DB Server</vt:lpstr>
      <vt:lpstr>Automatic Setup</vt:lpstr>
      <vt:lpstr>Frameworks</vt:lpstr>
      <vt:lpstr>IDE</vt:lpstr>
      <vt:lpstr>Questions ?</vt:lpstr>
      <vt:lpstr>Exercise (1/3)</vt:lpstr>
      <vt:lpstr>Exercise (2/3)</vt:lpstr>
      <vt:lpstr>Exercise (3/3)</vt:lpstr>
      <vt:lpstr>The end</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2016-02-29T09:17:05Z</dcterms:modified>
  <cp:category>SUPINFO PowerPoint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0x0101001EEF76D274CBC944928D2890BF319710</vt:lpwstr>
  </property>
</Properties>
</file>