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0.xml" ContentType="application/vnd.openxmlformats-officedocument.presentationml.notesSlide+xml"/>
  <Override PartName="/ppt/notesSlides/notesSlide24.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31.xml" ContentType="application/vnd.openxmlformats-officedocument.presentationml.notesSlide+xml"/>
  <Override PartName="/ppt/notesSlides/notesSlide16.xml" ContentType="application/vnd.openxmlformats-officedocument.presentationml.notesSlide+xml"/>
  <Override PartName="/ppt/notesSlides/notesSlide32.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43"/>
  </p:notesMasterIdLst>
  <p:handoutMasterIdLst>
    <p:handoutMasterId r:id="rId44"/>
  </p:handoutMasterIdLst>
  <p:sldIdLst>
    <p:sldId id="444" r:id="rId2"/>
    <p:sldId id="456" r:id="rId3"/>
    <p:sldId id="457" r:id="rId4"/>
    <p:sldId id="453" r:id="rId5"/>
    <p:sldId id="451" r:id="rId6"/>
    <p:sldId id="530" r:id="rId7"/>
    <p:sldId id="531" r:id="rId8"/>
    <p:sldId id="533" r:id="rId9"/>
    <p:sldId id="534" r:id="rId10"/>
    <p:sldId id="535" r:id="rId11"/>
    <p:sldId id="536" r:id="rId12"/>
    <p:sldId id="537" r:id="rId13"/>
    <p:sldId id="538" r:id="rId14"/>
    <p:sldId id="539" r:id="rId15"/>
    <p:sldId id="540" r:id="rId16"/>
    <p:sldId id="541" r:id="rId17"/>
    <p:sldId id="542" r:id="rId18"/>
    <p:sldId id="543" r:id="rId19"/>
    <p:sldId id="544" r:id="rId20"/>
    <p:sldId id="545" r:id="rId21"/>
    <p:sldId id="546" r:id="rId22"/>
    <p:sldId id="547" r:id="rId23"/>
    <p:sldId id="549" r:id="rId24"/>
    <p:sldId id="548" r:id="rId25"/>
    <p:sldId id="550" r:id="rId26"/>
    <p:sldId id="551" r:id="rId27"/>
    <p:sldId id="553" r:id="rId28"/>
    <p:sldId id="554" r:id="rId29"/>
    <p:sldId id="555" r:id="rId30"/>
    <p:sldId id="556" r:id="rId31"/>
    <p:sldId id="564" r:id="rId32"/>
    <p:sldId id="565" r:id="rId33"/>
    <p:sldId id="557" r:id="rId34"/>
    <p:sldId id="558" r:id="rId35"/>
    <p:sldId id="559" r:id="rId36"/>
    <p:sldId id="560" r:id="rId37"/>
    <p:sldId id="561" r:id="rId38"/>
    <p:sldId id="562" r:id="rId39"/>
    <p:sldId id="563" r:id="rId40"/>
    <p:sldId id="566" r:id="rId41"/>
    <p:sldId id="522" r:id="rId42"/>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392" autoAdjust="0"/>
  </p:normalViewPr>
  <p:slideViewPr>
    <p:cSldViewPr>
      <p:cViewPr varScale="1">
        <p:scale>
          <a:sx n="80" d="100"/>
          <a:sy n="80" d="100"/>
        </p:scale>
        <p:origin x="1284" y="4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2/29/2016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2/29/2016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1212902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a:t>
            </a:r>
            <a:r>
              <a:rPr lang="fr-FR" dirty="0" err="1" smtClean="0"/>
              <a:t>www.informit.com</a:t>
            </a:r>
            <a:r>
              <a:rPr lang="fr-FR" dirty="0" smtClean="0"/>
              <a:t>/articles/</a:t>
            </a:r>
            <a:r>
              <a:rPr lang="fr-FR" dirty="0" err="1" smtClean="0"/>
              <a:t>article.aspx?p</a:t>
            </a:r>
            <a:r>
              <a:rPr lang="fr-FR" dirty="0" smtClean="0"/>
              <a:t>=667416&amp;seqNum=2</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Be careful : You must define the Content-Type header for POST requests!</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2908893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XMLHttpRequest</a:t>
            </a:r>
            <a:r>
              <a:rPr lang="en-US" dirty="0" smtClean="0"/>
              <a:t> object allows data interactions using HTTP request (also GET, POST and HEAD. PUT and DELETE too but they don't work on every browsers). Is goal is to retrieve XML data and others markup language like (X)HTML. But now we can retrieve much data type (JSON, …).</a:t>
            </a:r>
            <a:r>
              <a:rPr lang="en-US" baseline="0" dirty="0" smtClean="0"/>
              <a:t> </a:t>
            </a:r>
            <a:endParaRPr lang="en-US" dirty="0" smtClean="0"/>
          </a:p>
          <a:p>
            <a:endParaRPr lang="en-US" dirty="0" smtClean="0"/>
          </a:p>
          <a:p>
            <a:endParaRPr lang="en-US" dirty="0" smtClean="0"/>
          </a:p>
          <a:p>
            <a:r>
              <a:rPr lang="en-US" dirty="0" smtClean="0"/>
              <a:t>This is a very famous object because it allow interactive websites creation. There is many utilizations, for example : auto-completion, auto-save, area reloading without frames. </a:t>
            </a:r>
          </a:p>
          <a:p>
            <a:endParaRPr lang="en-US" dirty="0" smtClean="0"/>
          </a:p>
          <a:p>
            <a:r>
              <a:rPr lang="en-US" dirty="0" smtClean="0"/>
              <a:t>But AJAX as a few disadvantages, for examples bookmarks, links, navigation history... In more, web referencing can't be made. </a:t>
            </a:r>
          </a:p>
          <a:p>
            <a:pPr eaLnBrk="1" hangingPunct="1"/>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240540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29/02/2016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29/02/2016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29/02/2016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29/02/2016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29/02/2016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29/02/2016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29/02/2016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 xmlns:a14="http://schemas.microsoft.com/office/drawing/2010/main">
                <a:solidFill>
                  <a:srgbClr val="FFFFFF">
                    <a:alpha val="72940"/>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smtClean="0">
                <a:latin typeface="Myriad Pro"/>
                <a:ea typeface="MS PGothic" charset="0"/>
                <a:cs typeface="Myriad Pro"/>
              </a:rPr>
              <a:t>Introduction to AJAX</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err="1" smtClean="0">
                <a:solidFill>
                  <a:schemeClr val="tx1">
                    <a:lumMod val="95000"/>
                    <a:lumOff val="5000"/>
                  </a:schemeClr>
                </a:solidFill>
                <a:latin typeface="Verdana" charset="0"/>
                <a:ea typeface="ＭＳ Ｐゴシック" charset="0"/>
                <a:cs typeface="ＭＳ Ｐゴシック" charset="0"/>
              </a:rPr>
              <a:t>Asynchronous</a:t>
            </a:r>
            <a:r>
              <a:rPr lang="fr-FR" dirty="0" smtClean="0">
                <a:solidFill>
                  <a:schemeClr val="tx1">
                    <a:lumMod val="95000"/>
                    <a:lumOff val="5000"/>
                  </a:schemeClr>
                </a:solidFill>
                <a:latin typeface="Verdana" charset="0"/>
                <a:ea typeface="ＭＳ Ｐゴシック" charset="0"/>
                <a:cs typeface="ＭＳ Ｐゴシック" charset="0"/>
              </a:rPr>
              <a:t> </a:t>
            </a:r>
            <a:r>
              <a:rPr lang="fr-FR" dirty="0" err="1" smtClean="0">
                <a:solidFill>
                  <a:schemeClr val="tx1">
                    <a:lumMod val="95000"/>
                    <a:lumOff val="5000"/>
                  </a:schemeClr>
                </a:solidFill>
                <a:latin typeface="Verdana" charset="0"/>
                <a:ea typeface="ＭＳ Ｐゴシック" charset="0"/>
                <a:cs typeface="ＭＳ Ｐゴシック" charset="0"/>
              </a:rPr>
              <a:t>development</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r>
              <a:rPr lang="fr-FR"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5" name="Picture 4"/>
          <p:cNvPicPr>
            <a:picLocks noChangeAspect="1"/>
          </p:cNvPicPr>
          <p:nvPr/>
        </p:nvPicPr>
        <p:blipFill>
          <a:blip r:embed="rId4"/>
          <a:stretch>
            <a:fillRect/>
          </a:stretch>
        </p:blipFill>
        <p:spPr>
          <a:xfrm>
            <a:off x="5868144" y="2281436"/>
            <a:ext cx="2717800" cy="2387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History</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In the 90s, Web was based on complete HTML pages</a:t>
            </a:r>
          </a:p>
          <a:p>
            <a:pPr lvl="1"/>
            <a:r>
              <a:rPr lang="en-US" dirty="0" smtClean="0">
                <a:solidFill>
                  <a:srgbClr val="000000"/>
                </a:solidFill>
                <a:ea typeface="ＭＳ Ｐゴシック" pitchFamily="34" charset="-128"/>
              </a:rPr>
              <a:t>Each user action required the page reload</a:t>
            </a:r>
          </a:p>
          <a:p>
            <a:pPr lvl="1"/>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Bad User Experience:</a:t>
            </a:r>
          </a:p>
          <a:p>
            <a:pPr lvl="1"/>
            <a:r>
              <a:rPr lang="en-US" dirty="0" smtClean="0">
                <a:solidFill>
                  <a:srgbClr val="000000"/>
                </a:solidFill>
                <a:ea typeface="ＭＳ Ｐゴシック" pitchFamily="34" charset="-128"/>
              </a:rPr>
              <a:t>Time spent while page load</a:t>
            </a:r>
          </a:p>
          <a:p>
            <a:pPr lvl="1"/>
            <a:r>
              <a:rPr lang="en-US" dirty="0" smtClean="0">
                <a:solidFill>
                  <a:srgbClr val="000000"/>
                </a:solidFill>
                <a:ea typeface="ＭＳ Ｐゴシック" pitchFamily="34" charset="-128"/>
              </a:rPr>
              <a:t>All content disappears then reappears </a:t>
            </a:r>
          </a:p>
          <a:p>
            <a:pPr lvl="1"/>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Excessive bandwidth used for servers</a:t>
            </a: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AJAX?</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7248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History</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In 1995, Sun Microsystems introduced Java Applets</a:t>
            </a:r>
          </a:p>
          <a:p>
            <a:pPr lvl="1"/>
            <a:r>
              <a:rPr lang="en-US" dirty="0" smtClean="0">
                <a:solidFill>
                  <a:srgbClr val="000000"/>
                </a:solidFill>
                <a:ea typeface="ＭＳ Ｐゴシック" pitchFamily="34" charset="-128"/>
              </a:rPr>
              <a:t>First enabling asynchronous loaded content</a:t>
            </a:r>
          </a:p>
          <a:p>
            <a:endParaRPr lang="en-US" dirty="0" smtClean="0">
              <a:solidFill>
                <a:srgbClr val="000000"/>
              </a:solidFill>
              <a:ea typeface="ＭＳ Ｐゴシック" pitchFamily="34" charset="-128"/>
            </a:endParaRPr>
          </a:p>
          <a:p>
            <a:r>
              <a:rPr lang="en-US" dirty="0" smtClean="0">
                <a:solidFill>
                  <a:srgbClr val="000000"/>
                </a:solidFill>
                <a:ea typeface="ＭＳ Ｐゴシック" pitchFamily="34" charset="-128"/>
              </a:rPr>
              <a:t>In 1996, Microsoft introduced the </a:t>
            </a:r>
            <a:r>
              <a:rPr lang="en-US" dirty="0" err="1" smtClean="0">
                <a:solidFill>
                  <a:srgbClr val="000000"/>
                </a:solidFill>
                <a:ea typeface="ＭＳ Ｐゴシック" pitchFamily="34" charset="-128"/>
              </a:rPr>
              <a:t>iframe</a:t>
            </a:r>
            <a:r>
              <a:rPr lang="en-US" dirty="0" smtClean="0">
                <a:solidFill>
                  <a:srgbClr val="000000"/>
                </a:solidFill>
                <a:ea typeface="ＭＳ Ｐゴシック" pitchFamily="34" charset="-128"/>
              </a:rPr>
              <a:t> element allowing asynchronous loaded content as well</a:t>
            </a:r>
          </a:p>
          <a:p>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In 1999, Microsoft created the XMLHTTP ActiveX component</a:t>
            </a: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AJAX?</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2123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History</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057300"/>
            <a:ext cx="8352928" cy="4230687"/>
          </a:xfrm>
        </p:spPr>
        <p:txBody>
          <a:bodyPr/>
          <a:lstStyle/>
          <a:p>
            <a:r>
              <a:rPr lang="en-US" dirty="0" smtClean="0">
                <a:solidFill>
                  <a:srgbClr val="000000"/>
                </a:solidFill>
                <a:ea typeface="ＭＳ Ｐゴシック" pitchFamily="34" charset="-128"/>
              </a:rPr>
              <a:t>Browser implementations: </a:t>
            </a:r>
          </a:p>
          <a:p>
            <a:pPr lvl="1"/>
            <a:r>
              <a:rPr lang="en-US" dirty="0" smtClean="0">
                <a:solidFill>
                  <a:srgbClr val="000000"/>
                </a:solidFill>
                <a:ea typeface="ＭＳ Ｐゴシック" pitchFamily="34" charset="-128"/>
              </a:rPr>
              <a:t>Mozilla </a:t>
            </a:r>
            <a:r>
              <a:rPr lang="en-US" sz="2000" dirty="0" smtClean="0">
                <a:solidFill>
                  <a:srgbClr val="000000"/>
                </a:solidFill>
                <a:ea typeface="ＭＳ Ｐゴシック" pitchFamily="34" charset="-128"/>
              </a:rPr>
              <a:t>(2002)</a:t>
            </a:r>
            <a:r>
              <a:rPr lang="en-US" dirty="0" smtClean="0">
                <a:solidFill>
                  <a:srgbClr val="000000"/>
                </a:solidFill>
                <a:ea typeface="ＭＳ Ｐゴシック" pitchFamily="34" charset="-128"/>
              </a:rPr>
              <a:t>, Safari </a:t>
            </a:r>
            <a:r>
              <a:rPr lang="en-US" sz="2000" dirty="0" smtClean="0">
                <a:solidFill>
                  <a:srgbClr val="000000"/>
                </a:solidFill>
                <a:ea typeface="ＭＳ Ｐゴシック" pitchFamily="34" charset="-128"/>
              </a:rPr>
              <a:t>(2004)</a:t>
            </a:r>
            <a:r>
              <a:rPr lang="en-US" dirty="0" smtClean="0">
                <a:solidFill>
                  <a:srgbClr val="000000"/>
                </a:solidFill>
                <a:ea typeface="ＭＳ Ｐゴシック" pitchFamily="34" charset="-128"/>
              </a:rPr>
              <a:t>, </a:t>
            </a:r>
            <a:r>
              <a:rPr lang="en-US" dirty="0" err="1" smtClean="0">
                <a:solidFill>
                  <a:srgbClr val="000000"/>
                </a:solidFill>
                <a:ea typeface="ＭＳ Ｐゴシック" pitchFamily="34" charset="-128"/>
              </a:rPr>
              <a:t>Konqueror</a:t>
            </a:r>
            <a:r>
              <a:rPr lang="en-US" dirty="0">
                <a:solidFill>
                  <a:srgbClr val="000000"/>
                </a:solidFill>
                <a:ea typeface="ＭＳ Ｐゴシック" pitchFamily="34" charset="-128"/>
              </a:rPr>
              <a:t> </a:t>
            </a:r>
            <a:r>
              <a:rPr lang="en-US" dirty="0" smtClean="0">
                <a:solidFill>
                  <a:srgbClr val="000000"/>
                </a:solidFill>
                <a:ea typeface="ＭＳ Ｐゴシック" pitchFamily="34" charset="-128"/>
              </a:rPr>
              <a:t>and Opera 8.0 </a:t>
            </a:r>
            <a:r>
              <a:rPr lang="en-US" sz="2000" dirty="0" smtClean="0">
                <a:solidFill>
                  <a:srgbClr val="000000"/>
                </a:solidFill>
                <a:ea typeface="ＭＳ Ｐゴシック" pitchFamily="34" charset="-128"/>
              </a:rPr>
              <a:t>(2005)</a:t>
            </a:r>
            <a:endParaRPr lang="en-US" dirty="0">
              <a:solidFill>
                <a:srgbClr val="000000"/>
              </a:solidFill>
              <a:ea typeface="ＭＳ Ｐゴシック" pitchFamily="34" charset="-128"/>
            </a:endParaRPr>
          </a:p>
          <a:p>
            <a:pPr>
              <a:spcBef>
                <a:spcPts val="1824"/>
              </a:spcBef>
            </a:pPr>
            <a:r>
              <a:rPr lang="en-US" dirty="0" smtClean="0">
                <a:solidFill>
                  <a:srgbClr val="000000"/>
                </a:solidFill>
                <a:ea typeface="ＭＳ Ｐゴシック" pitchFamily="34" charset="-128"/>
              </a:rPr>
              <a:t>The “Ajax” term was coined in 2005 by Jesse James Garrett in an article entitled:</a:t>
            </a:r>
          </a:p>
          <a:p>
            <a:pPr marL="0" indent="0" algn="ctr">
              <a:buNone/>
            </a:pPr>
            <a:r>
              <a:rPr lang="en-US" i="1" dirty="0" smtClean="0">
                <a:solidFill>
                  <a:srgbClr val="000000"/>
                </a:solidFill>
                <a:ea typeface="ＭＳ Ｐゴシック" pitchFamily="34" charset="-128"/>
              </a:rPr>
              <a:t>“Ajax: A new approach for Web Applications”</a:t>
            </a:r>
            <a:endParaRPr lang="en-US" i="1" dirty="0">
              <a:solidFill>
                <a:srgbClr val="000000"/>
              </a:solidFill>
              <a:ea typeface="ＭＳ Ｐゴシック" pitchFamily="34" charset="-128"/>
            </a:endParaRPr>
          </a:p>
          <a:p>
            <a:pPr>
              <a:spcBef>
                <a:spcPts val="1824"/>
              </a:spcBef>
              <a:spcAft>
                <a:spcPts val="0"/>
              </a:spcAft>
            </a:pPr>
            <a:r>
              <a:rPr lang="en-US" dirty="0" smtClean="0">
                <a:solidFill>
                  <a:srgbClr val="000000"/>
                </a:solidFill>
                <a:ea typeface="ＭＳ Ｐゴシック" pitchFamily="34" charset="-128"/>
              </a:rPr>
              <a:t>In 2006 the W3C released the first draft for the </a:t>
            </a:r>
            <a:r>
              <a:rPr lang="en-US" dirty="0" err="1" smtClean="0">
                <a:solidFill>
                  <a:srgbClr val="000000"/>
                </a:solidFill>
                <a:ea typeface="ＭＳ Ｐゴシック" pitchFamily="34" charset="-128"/>
              </a:rPr>
              <a:t>XmlHttpRequest</a:t>
            </a:r>
            <a:r>
              <a:rPr lang="en-US" dirty="0" smtClean="0">
                <a:solidFill>
                  <a:srgbClr val="000000"/>
                </a:solidFill>
                <a:ea typeface="ＭＳ Ｐゴシック" pitchFamily="34" charset="-128"/>
              </a:rPr>
              <a:t> object</a:t>
            </a: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AJAX?</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208440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AJAX usage</a:t>
            </a:r>
          </a:p>
        </p:txBody>
      </p:sp>
      <p:sp>
        <p:nvSpPr>
          <p:cNvPr id="18434" name="Espace réservé du contenu 2"/>
          <p:cNvSpPr>
            <a:spLocks noGrp="1"/>
          </p:cNvSpPr>
          <p:nvPr>
            <p:ph idx="1"/>
          </p:nvPr>
        </p:nvSpPr>
        <p:spPr>
          <a:xfrm>
            <a:off x="467544" y="1128713"/>
            <a:ext cx="8280920" cy="4230687"/>
          </a:xfrm>
        </p:spPr>
        <p:txBody>
          <a:bodyPr/>
          <a:lstStyle/>
          <a:p>
            <a:r>
              <a:rPr lang="en-US" dirty="0" err="1" smtClean="0">
                <a:solidFill>
                  <a:srgbClr val="000000"/>
                </a:solidFill>
                <a:ea typeface="ＭＳ Ｐゴシック" pitchFamily="34" charset="-128"/>
              </a:rPr>
              <a:t>Autocompletion</a:t>
            </a:r>
            <a:r>
              <a:rPr lang="en-US" dirty="0" smtClean="0">
                <a:solidFill>
                  <a:srgbClr val="000000"/>
                </a:solidFill>
                <a:ea typeface="ＭＳ Ｐゴシック" pitchFamily="34" charset="-128"/>
              </a:rPr>
              <a:t> for input field</a:t>
            </a:r>
          </a:p>
          <a:p>
            <a:r>
              <a:rPr lang="en-US" dirty="0" smtClean="0">
                <a:solidFill>
                  <a:srgbClr val="000000"/>
                </a:solidFill>
                <a:ea typeface="ＭＳ Ｐゴシック" pitchFamily="34" charset="-128"/>
              </a:rPr>
              <a:t>Instant auto-save</a:t>
            </a:r>
          </a:p>
          <a:p>
            <a:r>
              <a:rPr lang="en-US" dirty="0" smtClean="0">
                <a:solidFill>
                  <a:srgbClr val="000000"/>
                </a:solidFill>
                <a:ea typeface="ＭＳ Ｐゴシック" pitchFamily="34" charset="-128"/>
              </a:rPr>
              <a:t>Page part reloading</a:t>
            </a:r>
          </a:p>
          <a:p>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See Google Mail, </a:t>
            </a:r>
            <a:br>
              <a:rPr lang="en-US" dirty="0" smtClean="0">
                <a:solidFill>
                  <a:srgbClr val="000000"/>
                </a:solidFill>
                <a:ea typeface="ＭＳ Ｐゴシック" pitchFamily="34" charset="-128"/>
              </a:rPr>
            </a:br>
            <a:r>
              <a:rPr lang="en-US" dirty="0" smtClean="0">
                <a:solidFill>
                  <a:srgbClr val="000000"/>
                </a:solidFill>
                <a:ea typeface="ＭＳ Ｐゴシック" pitchFamily="34" charset="-128"/>
              </a:rPr>
              <a:t>Facebook,</a:t>
            </a:r>
            <a:br>
              <a:rPr lang="en-US" dirty="0" smtClean="0">
                <a:solidFill>
                  <a:srgbClr val="000000"/>
                </a:solidFill>
                <a:ea typeface="ＭＳ Ｐゴシック" pitchFamily="34" charset="-128"/>
              </a:rPr>
            </a:br>
            <a:r>
              <a:rPr lang="en-US" dirty="0" smtClean="0">
                <a:solidFill>
                  <a:srgbClr val="000000"/>
                </a:solidFill>
                <a:ea typeface="ＭＳ Ｐゴシック" pitchFamily="34" charset="-128"/>
              </a:rPr>
              <a:t>Outlook Web Access…</a:t>
            </a: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AJAX?</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1" descr="Capture d’écran 2014-02-10 à 7.37.0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857500"/>
            <a:ext cx="4283968" cy="1597573"/>
          </a:xfrm>
          <a:prstGeom prst="rect">
            <a:avLst/>
          </a:prstGeom>
        </p:spPr>
      </p:pic>
    </p:spTree>
    <p:extLst>
      <p:ext uri="{BB962C8B-B14F-4D97-AF65-F5344CB8AC3E}">
        <p14:creationId xmlns:p14="http://schemas.microsoft.com/office/powerpoint/2010/main" val="2600452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Disadvantages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Basic web features problem:</a:t>
            </a:r>
          </a:p>
          <a:p>
            <a:pPr lvl="1"/>
            <a:r>
              <a:rPr lang="en-US" dirty="0" smtClean="0">
                <a:solidFill>
                  <a:srgbClr val="000000"/>
                </a:solidFill>
                <a:ea typeface="ＭＳ Ｐゴシック" pitchFamily="34" charset="-128"/>
              </a:rPr>
              <a:t>Previous, Next, Bookmarks</a:t>
            </a:r>
          </a:p>
          <a:p>
            <a:pPr lvl="1"/>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Referencing problem!</a:t>
            </a:r>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Doesn’t work with JavaScript disabled</a:t>
            </a:r>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Resource expensive if misused</a:t>
            </a:r>
          </a:p>
          <a:p>
            <a:endParaRPr lang="en-US" dirty="0" smtClean="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AJAX?</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44552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855714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XmlHttpRequest</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Introduction to AJAX</a:t>
            </a:r>
            <a:endParaRPr lang="fr-FR" dirty="0"/>
          </a:p>
        </p:txBody>
      </p:sp>
      <p:pic>
        <p:nvPicPr>
          <p:cNvPr id="5" name="Picture 4"/>
          <p:cNvPicPr>
            <a:picLocks noChangeAspect="1"/>
          </p:cNvPicPr>
          <p:nvPr/>
        </p:nvPicPr>
        <p:blipFill rotWithShape="1">
          <a:blip r:embed="rId2"/>
          <a:srcRect l="16731" t="6053" r="16674"/>
          <a:stretch/>
        </p:blipFill>
        <p:spPr>
          <a:xfrm>
            <a:off x="5220072" y="2722000"/>
            <a:ext cx="3759022" cy="2431924"/>
          </a:xfrm>
          <a:prstGeom prst="rect">
            <a:avLst/>
          </a:prstGeom>
        </p:spPr>
      </p:pic>
    </p:spTree>
    <p:extLst>
      <p:ext uri="{BB962C8B-B14F-4D97-AF65-F5344CB8AC3E}">
        <p14:creationId xmlns:p14="http://schemas.microsoft.com/office/powerpoint/2010/main" val="2728581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To use AJAX you need to use a </a:t>
            </a:r>
            <a:r>
              <a:rPr lang="en-US" dirty="0" err="1" smtClean="0">
                <a:solidFill>
                  <a:srgbClr val="000000"/>
                </a:solidFill>
                <a:ea typeface="ＭＳ Ｐゴシック" pitchFamily="34" charset="-128"/>
              </a:rPr>
              <a:t>XmlHttpRequest</a:t>
            </a:r>
            <a:r>
              <a:rPr lang="en-US" dirty="0" smtClean="0">
                <a:solidFill>
                  <a:srgbClr val="000000"/>
                </a:solidFill>
                <a:ea typeface="ＭＳ Ｐゴシック" pitchFamily="34" charset="-128"/>
              </a:rPr>
              <a:t> JavaScript object</a:t>
            </a:r>
          </a:p>
          <a:p>
            <a:pPr lvl="1"/>
            <a:r>
              <a:rPr lang="en-US" dirty="0" smtClean="0">
                <a:solidFill>
                  <a:srgbClr val="000000"/>
                </a:solidFill>
                <a:ea typeface="ＭＳ Ｐゴシック" pitchFamily="34" charset="-128"/>
              </a:rPr>
              <a:t>Represent an AJAX request!</a:t>
            </a:r>
          </a:p>
          <a:p>
            <a:pPr lvl="1"/>
            <a:r>
              <a:rPr lang="en-US" dirty="0" smtClean="0">
                <a:solidFill>
                  <a:srgbClr val="000000"/>
                </a:solidFill>
                <a:ea typeface="ＭＳ Ｐゴシック" pitchFamily="34" charset="-128"/>
              </a:rPr>
              <a:t>Works on all “modern” Web browsers</a:t>
            </a:r>
          </a:p>
          <a:p>
            <a:pPr lvl="1"/>
            <a:endParaRPr lang="en-US" dirty="0">
              <a:solidFill>
                <a:srgbClr val="000000"/>
              </a:solidFill>
              <a:ea typeface="ＭＳ Ｐゴシック" pitchFamily="34" charset="-128"/>
            </a:endParaRPr>
          </a:p>
          <a:p>
            <a:endParaRPr lang="en-US" dirty="0" smtClean="0">
              <a:solidFill>
                <a:srgbClr val="000000"/>
              </a:solidFill>
              <a:ea typeface="ＭＳ Ｐゴシック" pitchFamily="34" charset="-128"/>
            </a:endParaRPr>
          </a:p>
          <a:p>
            <a:r>
              <a:rPr lang="en-US" dirty="0" smtClean="0">
                <a:solidFill>
                  <a:srgbClr val="000000"/>
                </a:solidFill>
                <a:ea typeface="ＭＳ Ｐゴシック" pitchFamily="34" charset="-128"/>
              </a:rPr>
              <a:t>To use AJAX with Internet Explorer 6, use an ActiveX object. More on comments.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XmlHttpRequest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3145532"/>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r>
              <a:rPr lang="fr-FR" b="1" dirty="0">
                <a:solidFill>
                  <a:srgbClr val="660066"/>
                </a:solidFill>
                <a:latin typeface="Courier"/>
                <a:cs typeface="Courier"/>
              </a:rPr>
              <a:t>var</a:t>
            </a:r>
            <a:r>
              <a:rPr lang="fr-FR" b="1" dirty="0">
                <a:latin typeface="Courier"/>
                <a:cs typeface="Courier"/>
              </a:rPr>
              <a:t> </a:t>
            </a:r>
            <a:r>
              <a:rPr lang="fr-FR" b="1" dirty="0" err="1">
                <a:latin typeface="Courier"/>
                <a:cs typeface="Courier"/>
              </a:rPr>
              <a:t>xhr</a:t>
            </a:r>
            <a:r>
              <a:rPr lang="fr-FR" b="1" dirty="0">
                <a:latin typeface="Courier"/>
                <a:cs typeface="Courier"/>
              </a:rPr>
              <a:t> = </a:t>
            </a:r>
            <a:r>
              <a:rPr lang="fr-FR" b="1" dirty="0">
                <a:solidFill>
                  <a:srgbClr val="660066"/>
                </a:solidFill>
                <a:latin typeface="Courier"/>
                <a:cs typeface="Courier"/>
              </a:rPr>
              <a:t>new</a:t>
            </a:r>
            <a:r>
              <a:rPr lang="fr-FR" b="1" dirty="0">
                <a:latin typeface="Courier"/>
                <a:cs typeface="Courier"/>
              </a:rPr>
              <a:t> </a:t>
            </a:r>
            <a:r>
              <a:rPr lang="fr-FR" b="1" dirty="0" err="1">
                <a:latin typeface="Courier"/>
                <a:cs typeface="Courier"/>
              </a:rPr>
              <a:t>XMLHttpRequest</a:t>
            </a:r>
            <a:r>
              <a:rPr lang="fr-FR" b="1" dirty="0">
                <a:latin typeface="Courier"/>
                <a:cs typeface="Courier"/>
              </a:rPr>
              <a:t>();</a:t>
            </a:r>
          </a:p>
        </p:txBody>
      </p:sp>
    </p:spTree>
    <p:extLst>
      <p:ext uri="{BB962C8B-B14F-4D97-AF65-F5344CB8AC3E}">
        <p14:creationId xmlns:p14="http://schemas.microsoft.com/office/powerpoint/2010/main" val="1390789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Three main methods:</a:t>
            </a:r>
          </a:p>
          <a:p>
            <a:pPr lvl="1"/>
            <a:r>
              <a:rPr lang="en-US" sz="2000" b="1" dirty="0">
                <a:solidFill>
                  <a:srgbClr val="000000"/>
                </a:solidFill>
                <a:latin typeface="Courier"/>
                <a:ea typeface="ＭＳ Ｐゴシック" pitchFamily="34" charset="-128"/>
                <a:cs typeface="Courier"/>
              </a:rPr>
              <a:t>v</a:t>
            </a:r>
            <a:r>
              <a:rPr lang="en-US" sz="2000" b="1" dirty="0" smtClean="0">
                <a:solidFill>
                  <a:srgbClr val="000000"/>
                </a:solidFill>
                <a:latin typeface="Courier"/>
                <a:ea typeface="ＭＳ Ｐゴシック" pitchFamily="34" charset="-128"/>
                <a:cs typeface="Courier"/>
              </a:rPr>
              <a:t>oid open(method, URL)</a:t>
            </a:r>
            <a:r>
              <a:rPr lang="en-US" dirty="0" smtClean="0">
                <a:solidFill>
                  <a:srgbClr val="000000"/>
                </a:solidFill>
                <a:ea typeface="ＭＳ Ｐゴシック" pitchFamily="34" charset="-128"/>
              </a:rPr>
              <a:t>:</a:t>
            </a:r>
          </a:p>
          <a:p>
            <a:pPr lvl="2"/>
            <a:r>
              <a:rPr lang="en-US" dirty="0" smtClean="0">
                <a:solidFill>
                  <a:srgbClr val="000000"/>
                </a:solidFill>
                <a:ea typeface="ＭＳ Ｐゴシック" pitchFamily="34" charset="-128"/>
              </a:rPr>
              <a:t>Initialize the object with the HTTP method to use (GET/POST) and the URL to contact</a:t>
            </a:r>
          </a:p>
          <a:p>
            <a:pPr lvl="1"/>
            <a:r>
              <a:rPr lang="en-US" sz="2000" b="1" dirty="0" smtClean="0">
                <a:solidFill>
                  <a:srgbClr val="000000"/>
                </a:solidFill>
                <a:latin typeface="Courier"/>
                <a:ea typeface="ＭＳ Ｐゴシック" pitchFamily="34" charset="-128"/>
                <a:cs typeface="Courier"/>
              </a:rPr>
              <a:t>void </a:t>
            </a:r>
            <a:r>
              <a:rPr lang="en-US" sz="2000" b="1" dirty="0" err="1" smtClean="0">
                <a:solidFill>
                  <a:srgbClr val="000000"/>
                </a:solidFill>
                <a:latin typeface="Courier"/>
                <a:ea typeface="ＭＳ Ｐゴシック" pitchFamily="34" charset="-128"/>
                <a:cs typeface="Courier"/>
              </a:rPr>
              <a:t>setRequestHeader</a:t>
            </a:r>
            <a:r>
              <a:rPr lang="en-US" sz="2000" b="1" dirty="0" smtClean="0">
                <a:solidFill>
                  <a:srgbClr val="000000"/>
                </a:solidFill>
                <a:latin typeface="Courier"/>
                <a:ea typeface="ＭＳ Ｐゴシック" pitchFamily="34" charset="-128"/>
                <a:cs typeface="Courier"/>
              </a:rPr>
              <a:t>(header, value)</a:t>
            </a:r>
            <a:r>
              <a:rPr lang="en-US" dirty="0" smtClean="0">
                <a:solidFill>
                  <a:srgbClr val="000000"/>
                </a:solidFill>
                <a:ea typeface="ＭＳ Ｐゴシック" pitchFamily="34" charset="-128"/>
              </a:rPr>
              <a:t>:</a:t>
            </a:r>
          </a:p>
          <a:p>
            <a:pPr lvl="2"/>
            <a:r>
              <a:rPr lang="en-US" dirty="0" smtClean="0">
                <a:solidFill>
                  <a:srgbClr val="000000"/>
                </a:solidFill>
                <a:ea typeface="ＭＳ Ｐゴシック" pitchFamily="34" charset="-128"/>
              </a:rPr>
              <a:t>Set a header value to the request. Must be used after open(…) and before send(…) functions</a:t>
            </a:r>
          </a:p>
          <a:p>
            <a:pPr lvl="1"/>
            <a:r>
              <a:rPr lang="en-US" sz="2000" b="1" dirty="0" smtClean="0">
                <a:solidFill>
                  <a:srgbClr val="000000"/>
                </a:solidFill>
                <a:latin typeface="Courier"/>
                <a:ea typeface="ＭＳ Ｐゴシック" pitchFamily="34" charset="-128"/>
                <a:cs typeface="Courier"/>
              </a:rPr>
              <a:t>void send(data)</a:t>
            </a:r>
            <a:r>
              <a:rPr lang="en-US" dirty="0" smtClean="0">
                <a:solidFill>
                  <a:srgbClr val="000000"/>
                </a:solidFill>
                <a:ea typeface="ＭＳ Ｐゴシック" pitchFamily="34" charset="-128"/>
              </a:rPr>
              <a:t>:</a:t>
            </a:r>
          </a:p>
          <a:p>
            <a:pPr lvl="2"/>
            <a:r>
              <a:rPr lang="en-US" dirty="0" smtClean="0">
                <a:solidFill>
                  <a:srgbClr val="000000"/>
                </a:solidFill>
                <a:ea typeface="ＭＳ Ｐゴシック" pitchFamily="34" charset="-128"/>
              </a:rPr>
              <a:t>Send the request with data as request body. Must be called after open(…) function</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XmlHttpRequest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70439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 Same Side Corner Rectangle 20"/>
          <p:cNvSpPr/>
          <p:nvPr/>
        </p:nvSpPr>
        <p:spPr>
          <a:xfrm>
            <a:off x="395536" y="1057300"/>
            <a:ext cx="2520280" cy="4104456"/>
          </a:xfrm>
          <a:prstGeom prst="round2Same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AJAX </a:t>
            </a:r>
            <a:r>
              <a:rPr lang="fr-FR" dirty="0" err="1" smtClean="0">
                <a:ea typeface="ＭＳ Ｐゴシック" pitchFamily="34" charset="-128"/>
              </a:rPr>
              <a:t>request</a:t>
            </a:r>
            <a:r>
              <a:rPr lang="fr-FR" dirty="0" smtClean="0">
                <a:ea typeface="ＭＳ Ｐゴシック" pitchFamily="34" charset="-128"/>
              </a:rPr>
              <a:t> cycle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XmlHttpRequest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9" name="Picture 2" descr="D:\Users\Renaud\Desktop\StageFinEtudesSupinfo\Icons-New\v3\PPT\Resources_Multimedi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467544" y="2281436"/>
            <a:ext cx="2304256"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Event (click,…)</a:t>
            </a:r>
            <a:endParaRPr lang="en-US" sz="2400" dirty="0"/>
          </a:p>
        </p:txBody>
      </p:sp>
      <p:sp>
        <p:nvSpPr>
          <p:cNvPr id="25" name="Rectangle 24"/>
          <p:cNvSpPr/>
          <p:nvPr/>
        </p:nvSpPr>
        <p:spPr>
          <a:xfrm>
            <a:off x="3635896" y="1057300"/>
            <a:ext cx="230425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new XHR</a:t>
            </a:r>
            <a:endParaRPr lang="en-US" sz="2400" dirty="0"/>
          </a:p>
        </p:txBody>
      </p:sp>
      <p:sp>
        <p:nvSpPr>
          <p:cNvPr id="35" name="Rectangle 34"/>
          <p:cNvSpPr/>
          <p:nvPr/>
        </p:nvSpPr>
        <p:spPr>
          <a:xfrm>
            <a:off x="3635896" y="2137420"/>
            <a:ext cx="230425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t>xhr.open</a:t>
            </a:r>
            <a:endParaRPr lang="en-US" sz="2400" dirty="0"/>
          </a:p>
        </p:txBody>
      </p:sp>
      <p:sp>
        <p:nvSpPr>
          <p:cNvPr id="36" name="Rectangle 35"/>
          <p:cNvSpPr/>
          <p:nvPr/>
        </p:nvSpPr>
        <p:spPr>
          <a:xfrm>
            <a:off x="3635896" y="3217540"/>
            <a:ext cx="230425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t>xhr.send</a:t>
            </a:r>
            <a:endParaRPr lang="en-US" sz="2400" dirty="0"/>
          </a:p>
        </p:txBody>
      </p:sp>
      <p:sp>
        <p:nvSpPr>
          <p:cNvPr id="37" name="Rectangle 36"/>
          <p:cNvSpPr/>
          <p:nvPr/>
        </p:nvSpPr>
        <p:spPr>
          <a:xfrm>
            <a:off x="467544" y="3865612"/>
            <a:ext cx="2304256" cy="1152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Display result</a:t>
            </a:r>
            <a:endParaRPr lang="en-US" sz="2400" dirty="0"/>
          </a:p>
        </p:txBody>
      </p:sp>
      <p:cxnSp>
        <p:nvCxnSpPr>
          <p:cNvPr id="13" name="Straight Arrow Connector 12"/>
          <p:cNvCxnSpPr>
            <a:stCxn id="25" idx="2"/>
            <a:endCxn id="35" idx="0"/>
          </p:cNvCxnSpPr>
          <p:nvPr/>
        </p:nvCxnSpPr>
        <p:spPr>
          <a:xfrm>
            <a:off x="4788024" y="1849388"/>
            <a:ext cx="0" cy="2880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stCxn id="35" idx="2"/>
            <a:endCxn id="36" idx="0"/>
          </p:cNvCxnSpPr>
          <p:nvPr/>
        </p:nvCxnSpPr>
        <p:spPr>
          <a:xfrm>
            <a:off x="4788024" y="2929508"/>
            <a:ext cx="0" cy="2880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827584" y="1345332"/>
            <a:ext cx="1656184" cy="461665"/>
          </a:xfrm>
          <a:prstGeom prst="rect">
            <a:avLst/>
          </a:prstGeom>
          <a:noFill/>
        </p:spPr>
        <p:txBody>
          <a:bodyPr wrap="square" rtlCol="0">
            <a:spAutoFit/>
          </a:bodyPr>
          <a:lstStyle/>
          <a:p>
            <a:r>
              <a:rPr lang="en-US" sz="2400" dirty="0" smtClean="0">
                <a:latin typeface="+mn-lt"/>
              </a:rPr>
              <a:t>User’s View</a:t>
            </a:r>
            <a:endParaRPr lang="en-US" sz="2400" dirty="0">
              <a:latin typeface="+mn-lt"/>
            </a:endParaRPr>
          </a:p>
        </p:txBody>
      </p:sp>
      <p:sp>
        <p:nvSpPr>
          <p:cNvPr id="46" name="Rectangle 45"/>
          <p:cNvSpPr/>
          <p:nvPr/>
        </p:nvSpPr>
        <p:spPr>
          <a:xfrm>
            <a:off x="6444208" y="4297660"/>
            <a:ext cx="2304256"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t>Server process</a:t>
            </a:r>
            <a:endParaRPr lang="en-US" sz="2400" dirty="0"/>
          </a:p>
        </p:txBody>
      </p:sp>
      <p:sp>
        <p:nvSpPr>
          <p:cNvPr id="38" name="Bent-Up Arrow 37"/>
          <p:cNvSpPr/>
          <p:nvPr/>
        </p:nvSpPr>
        <p:spPr>
          <a:xfrm rot="10800000" flipV="1">
            <a:off x="4644008" y="4081636"/>
            <a:ext cx="1512168" cy="864096"/>
          </a:xfrm>
          <a:prstGeom prst="bentUpArrow">
            <a:avLst>
              <a:gd name="adj1" fmla="val 12539"/>
              <a:gd name="adj2" fmla="val 25000"/>
              <a:gd name="adj3" fmla="val 25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8" name="Bent-Up Arrow 47"/>
          <p:cNvSpPr/>
          <p:nvPr/>
        </p:nvSpPr>
        <p:spPr>
          <a:xfrm flipV="1">
            <a:off x="6228184" y="3289548"/>
            <a:ext cx="1512168" cy="864096"/>
          </a:xfrm>
          <a:prstGeom prst="bentUpArrow">
            <a:avLst>
              <a:gd name="adj1" fmla="val 12539"/>
              <a:gd name="adj2" fmla="val 25000"/>
              <a:gd name="adj3" fmla="val 25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41" name="Elbow Connector 40"/>
          <p:cNvCxnSpPr>
            <a:stCxn id="3" idx="3"/>
            <a:endCxn id="25" idx="1"/>
          </p:cNvCxnSpPr>
          <p:nvPr/>
        </p:nvCxnSpPr>
        <p:spPr>
          <a:xfrm flipV="1">
            <a:off x="2771800" y="1453344"/>
            <a:ext cx="864096" cy="1404156"/>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3" name="Elbow Connector 42"/>
          <p:cNvCxnSpPr>
            <a:stCxn id="36" idx="1"/>
            <a:endCxn id="37" idx="3"/>
          </p:cNvCxnSpPr>
          <p:nvPr/>
        </p:nvCxnSpPr>
        <p:spPr>
          <a:xfrm rot="10800000" flipV="1">
            <a:off x="2771800" y="3613584"/>
            <a:ext cx="864096" cy="828092"/>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9953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dirty="0" smtClean="0">
                <a:ea typeface="ＭＳ Ｐゴシック" pitchFamily="34" charset="-128"/>
              </a:rPr>
              <a:t>By </a:t>
            </a:r>
            <a:r>
              <a:rPr lang="fr-FR" dirty="0" err="1" smtClean="0">
                <a:ea typeface="ＭＳ Ｐゴシック" pitchFamily="34" charset="-128"/>
              </a:rPr>
              <a:t>completing</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 </a:t>
            </a:r>
          </a:p>
          <a:p>
            <a:pPr lvl="1" eaLnBrk="1" hangingPunct="1"/>
            <a:endParaRPr lang="en-US" sz="2400" dirty="0" smtClean="0"/>
          </a:p>
          <a:p>
            <a:pPr lvl="1" eaLnBrk="1" hangingPunct="1"/>
            <a:r>
              <a:rPr lang="en-US" b="1" dirty="0" smtClean="0"/>
              <a:t>Define</a:t>
            </a:r>
            <a:r>
              <a:rPr lang="en-US" dirty="0" smtClean="0"/>
              <a:t> what is AJAX</a:t>
            </a:r>
          </a:p>
          <a:p>
            <a:pPr lvl="1" eaLnBrk="1" hangingPunct="1"/>
            <a:endParaRPr lang="en-US" dirty="0" smtClean="0"/>
          </a:p>
          <a:p>
            <a:pPr lvl="1" eaLnBrk="1" hangingPunct="1"/>
            <a:r>
              <a:rPr lang="en-US" b="1" dirty="0" smtClean="0"/>
              <a:t>Use</a:t>
            </a:r>
            <a:r>
              <a:rPr lang="en-US" dirty="0" smtClean="0"/>
              <a:t> AJAX for better User Experience (UX)</a:t>
            </a:r>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Introduction to AJAX</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First </a:t>
            </a:r>
            <a:r>
              <a:rPr lang="fr-FR" dirty="0" err="1" smtClean="0">
                <a:ea typeface="ＭＳ Ｐゴシック" pitchFamily="34" charset="-128"/>
              </a:rPr>
              <a:t>example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GET Request:</a:t>
            </a:r>
          </a:p>
          <a:p>
            <a:endParaRPr lang="en-US" dirty="0">
              <a:solidFill>
                <a:srgbClr val="000000"/>
              </a:solidFill>
              <a:ea typeface="ＭＳ Ｐゴシック" pitchFamily="34" charset="-128"/>
            </a:endParaRPr>
          </a:p>
          <a:p>
            <a:pPr>
              <a:spcBef>
                <a:spcPts val="1224"/>
              </a:spcBef>
              <a:spcAft>
                <a:spcPts val="0"/>
              </a:spcAft>
            </a:pPr>
            <a:endParaRPr lang="en-US" dirty="0">
              <a:solidFill>
                <a:srgbClr val="000000"/>
              </a:solidFill>
              <a:ea typeface="ＭＳ Ｐゴシック" pitchFamily="34" charset="-128"/>
            </a:endParaRPr>
          </a:p>
          <a:p>
            <a:pPr>
              <a:spcBef>
                <a:spcPts val="2424"/>
              </a:spcBef>
              <a:spcAft>
                <a:spcPts val="0"/>
              </a:spcAft>
            </a:pPr>
            <a:r>
              <a:rPr lang="en-US" dirty="0" smtClean="0">
                <a:solidFill>
                  <a:srgbClr val="000000"/>
                </a:solidFill>
                <a:ea typeface="ＭＳ Ｐゴシック" pitchFamily="34" charset="-128"/>
              </a:rPr>
              <a:t>POST Request: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XmlHttpRequest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1777380"/>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a:solidFill>
                  <a:srgbClr val="660066"/>
                </a:solidFill>
                <a:latin typeface="Courier"/>
                <a:cs typeface="Courier"/>
              </a:rPr>
              <a:t>var</a:t>
            </a:r>
            <a:r>
              <a:rPr lang="en-US" b="1" dirty="0">
                <a:solidFill>
                  <a:srgbClr val="660066"/>
                </a:solidFill>
                <a:latin typeface="Courier"/>
                <a:cs typeface="Courier"/>
              </a:rPr>
              <a:t> </a:t>
            </a:r>
            <a:r>
              <a:rPr lang="en-US" b="1" dirty="0" err="1">
                <a:latin typeface="Courier"/>
                <a:cs typeface="Courier"/>
              </a:rPr>
              <a:t>xhr</a:t>
            </a:r>
            <a:r>
              <a:rPr lang="en-US" b="1" dirty="0">
                <a:latin typeface="Courier"/>
                <a:cs typeface="Courier"/>
              </a:rPr>
              <a:t> = </a:t>
            </a:r>
            <a:r>
              <a:rPr lang="en-US" b="1" dirty="0" err="1">
                <a:latin typeface="Courier"/>
                <a:cs typeface="Courier"/>
              </a:rPr>
              <a:t>getXMLHttpRequest</a:t>
            </a:r>
            <a:r>
              <a:rPr lang="en-US" b="1" dirty="0">
                <a:latin typeface="Courier"/>
                <a:cs typeface="Courier"/>
              </a:rPr>
              <a:t>();</a:t>
            </a:r>
          </a:p>
          <a:p>
            <a:r>
              <a:rPr lang="en-US" b="1" dirty="0" err="1">
                <a:latin typeface="Courier"/>
                <a:cs typeface="Courier"/>
              </a:rPr>
              <a:t>xhr.open</a:t>
            </a:r>
            <a:r>
              <a:rPr lang="en-US" b="1" dirty="0">
                <a:latin typeface="Courier"/>
                <a:cs typeface="Courier"/>
              </a:rPr>
              <a:t>(</a:t>
            </a:r>
            <a:r>
              <a:rPr lang="en-US" b="1" dirty="0">
                <a:solidFill>
                  <a:srgbClr val="0000FF"/>
                </a:solidFill>
                <a:latin typeface="Courier"/>
                <a:cs typeface="Courier"/>
              </a:rPr>
              <a:t>"GET"</a:t>
            </a:r>
            <a:r>
              <a:rPr lang="en-US" b="1" dirty="0">
                <a:latin typeface="Courier"/>
                <a:cs typeface="Courier"/>
              </a:rPr>
              <a:t>, </a:t>
            </a:r>
            <a:r>
              <a:rPr lang="en-US" b="1" dirty="0">
                <a:solidFill>
                  <a:srgbClr val="0000FF"/>
                </a:solidFill>
                <a:latin typeface="Courier"/>
                <a:cs typeface="Courier"/>
              </a:rPr>
              <a:t>"myPage.php?param1=12&amp;param2=plop"</a:t>
            </a:r>
            <a:r>
              <a:rPr lang="en-US" b="1" dirty="0">
                <a:latin typeface="Courier"/>
                <a:cs typeface="Courier"/>
              </a:rPr>
              <a:t>);</a:t>
            </a:r>
          </a:p>
          <a:p>
            <a:r>
              <a:rPr lang="en-US" b="1" dirty="0" err="1">
                <a:latin typeface="Courier"/>
                <a:cs typeface="Courier"/>
              </a:rPr>
              <a:t>xhr.send</a:t>
            </a:r>
            <a:r>
              <a:rPr lang="en-US" b="1" dirty="0">
                <a:latin typeface="Courier"/>
                <a:cs typeface="Courier"/>
              </a:rPr>
              <a:t>(</a:t>
            </a:r>
            <a:r>
              <a:rPr lang="en-US" b="1" dirty="0">
                <a:solidFill>
                  <a:srgbClr val="660066"/>
                </a:solidFill>
                <a:latin typeface="Courier"/>
                <a:cs typeface="Courier"/>
              </a:rPr>
              <a:t>null</a:t>
            </a:r>
            <a:r>
              <a:rPr lang="en-US" b="1" dirty="0">
                <a:latin typeface="Courier"/>
                <a:cs typeface="Courier"/>
              </a:rPr>
              <a:t>);</a:t>
            </a:r>
          </a:p>
        </p:txBody>
      </p:sp>
      <p:sp>
        <p:nvSpPr>
          <p:cNvPr id="8" name="Rectangle à coins arrondis 4"/>
          <p:cNvSpPr/>
          <p:nvPr/>
        </p:nvSpPr>
        <p:spPr>
          <a:xfrm>
            <a:off x="179512" y="3577580"/>
            <a:ext cx="8785225" cy="158417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a:solidFill>
                  <a:srgbClr val="660066"/>
                </a:solidFill>
                <a:latin typeface="Courier New" charset="0"/>
                <a:cs typeface="Courier New" charset="0"/>
              </a:rPr>
              <a:t>var</a:t>
            </a:r>
            <a:r>
              <a:rPr lang="en-US" b="1" dirty="0">
                <a:solidFill>
                  <a:srgbClr val="660066"/>
                </a:solidFill>
                <a:latin typeface="Courier New" charset="0"/>
                <a:cs typeface="Courier New" charset="0"/>
              </a:rPr>
              <a:t> </a:t>
            </a:r>
            <a:r>
              <a:rPr lang="en-US" b="1" dirty="0" err="1">
                <a:latin typeface="Courier New" charset="0"/>
                <a:cs typeface="Courier New" charset="0"/>
              </a:rPr>
              <a:t>xhr</a:t>
            </a:r>
            <a:r>
              <a:rPr lang="en-US" b="1" dirty="0">
                <a:latin typeface="Courier New" charset="0"/>
                <a:cs typeface="Courier New" charset="0"/>
              </a:rPr>
              <a:t> = </a:t>
            </a:r>
            <a:r>
              <a:rPr lang="en-US" b="1" dirty="0" err="1">
                <a:latin typeface="Courier New" charset="0"/>
                <a:cs typeface="Courier New" charset="0"/>
              </a:rPr>
              <a:t>getXMLHttpRequest</a:t>
            </a:r>
            <a:r>
              <a:rPr lang="en-US" b="1" dirty="0">
                <a:latin typeface="Courier New" charset="0"/>
                <a:cs typeface="Courier New" charset="0"/>
              </a:rPr>
              <a:t>();</a:t>
            </a:r>
          </a:p>
          <a:p>
            <a:r>
              <a:rPr lang="en-US" b="1" dirty="0" err="1">
                <a:latin typeface="Courier New" charset="0"/>
                <a:cs typeface="Courier New" charset="0"/>
              </a:rPr>
              <a:t>xhr.open</a:t>
            </a:r>
            <a:r>
              <a:rPr lang="en-US" b="1" dirty="0">
                <a:latin typeface="Courier New" charset="0"/>
                <a:cs typeface="Courier New" charset="0"/>
              </a:rPr>
              <a:t>(</a:t>
            </a:r>
            <a:r>
              <a:rPr lang="en-US" b="1" dirty="0">
                <a:solidFill>
                  <a:srgbClr val="0000FF"/>
                </a:solidFill>
                <a:latin typeface="Courier New" charset="0"/>
                <a:cs typeface="Courier New" charset="0"/>
              </a:rPr>
              <a:t>"POST"</a:t>
            </a:r>
            <a:r>
              <a:rPr lang="en-US" b="1" dirty="0">
                <a:latin typeface="Courier New" charset="0"/>
                <a:cs typeface="Courier New" charset="0"/>
              </a:rPr>
              <a:t>, </a:t>
            </a:r>
            <a:r>
              <a:rPr lang="en-US" b="1" dirty="0">
                <a:solidFill>
                  <a:srgbClr val="0000FF"/>
                </a:solidFill>
                <a:latin typeface="Courier New" charset="0"/>
                <a:cs typeface="Courier New" charset="0"/>
              </a:rPr>
              <a:t>"</a:t>
            </a:r>
            <a:r>
              <a:rPr lang="en-US" b="1" dirty="0" err="1">
                <a:solidFill>
                  <a:srgbClr val="0000FF"/>
                </a:solidFill>
                <a:latin typeface="Courier New" charset="0"/>
                <a:cs typeface="Courier New" charset="0"/>
              </a:rPr>
              <a:t>myPage.php</a:t>
            </a:r>
            <a:r>
              <a:rPr lang="en-US" b="1" dirty="0">
                <a:solidFill>
                  <a:srgbClr val="0000FF"/>
                </a:solidFill>
                <a:latin typeface="Courier New" charset="0"/>
                <a:cs typeface="Courier New" charset="0"/>
              </a:rPr>
              <a:t>"</a:t>
            </a:r>
            <a:r>
              <a:rPr lang="en-US" b="1" dirty="0">
                <a:latin typeface="Courier New" charset="0"/>
                <a:cs typeface="Courier New" charset="0"/>
              </a:rPr>
              <a:t>);</a:t>
            </a:r>
          </a:p>
          <a:p>
            <a:r>
              <a:rPr lang="en-US" b="1" dirty="0" err="1">
                <a:latin typeface="Courier New" charset="0"/>
                <a:cs typeface="Courier New" charset="0"/>
              </a:rPr>
              <a:t>xhr.setRequestHeader</a:t>
            </a:r>
            <a:r>
              <a:rPr lang="en-US" b="1" dirty="0">
                <a:latin typeface="Courier New" charset="0"/>
                <a:cs typeface="Courier New" charset="0"/>
              </a:rPr>
              <a:t>(</a:t>
            </a:r>
            <a:r>
              <a:rPr lang="en-US" b="1" dirty="0">
                <a:solidFill>
                  <a:srgbClr val="0000FF"/>
                </a:solidFill>
                <a:latin typeface="Courier New" charset="0"/>
                <a:cs typeface="Courier New" charset="0"/>
              </a:rPr>
              <a:t>"Content-Type"</a:t>
            </a:r>
            <a:r>
              <a:rPr lang="en-US" b="1" dirty="0">
                <a:latin typeface="Courier New" charset="0"/>
                <a:cs typeface="Courier New" charset="0"/>
              </a:rPr>
              <a:t>, </a:t>
            </a:r>
          </a:p>
          <a:p>
            <a:r>
              <a:rPr lang="en-US" b="1" dirty="0">
                <a:latin typeface="Courier New" charset="0"/>
                <a:cs typeface="Courier New" charset="0"/>
              </a:rPr>
              <a:t>		</a:t>
            </a:r>
            <a:r>
              <a:rPr lang="en-US" b="1" dirty="0">
                <a:solidFill>
                  <a:srgbClr val="0000FF"/>
                </a:solidFill>
                <a:latin typeface="Courier New" charset="0"/>
                <a:cs typeface="Courier New" charset="0"/>
              </a:rPr>
              <a:t>"application/x-www-form-</a:t>
            </a:r>
            <a:r>
              <a:rPr lang="en-US" b="1" dirty="0" err="1">
                <a:solidFill>
                  <a:srgbClr val="0000FF"/>
                </a:solidFill>
                <a:latin typeface="Courier New" charset="0"/>
                <a:cs typeface="Courier New" charset="0"/>
              </a:rPr>
              <a:t>urlencoded</a:t>
            </a:r>
            <a:r>
              <a:rPr lang="en-US" b="1" dirty="0">
                <a:solidFill>
                  <a:srgbClr val="0000FF"/>
                </a:solidFill>
                <a:latin typeface="Courier New" charset="0"/>
                <a:cs typeface="Courier New" charset="0"/>
              </a:rPr>
              <a:t>"</a:t>
            </a:r>
            <a:r>
              <a:rPr lang="en-US" b="1" dirty="0">
                <a:latin typeface="Courier New" charset="0"/>
                <a:cs typeface="Courier New" charset="0"/>
              </a:rPr>
              <a:t>);</a:t>
            </a:r>
          </a:p>
          <a:p>
            <a:r>
              <a:rPr lang="en-US" b="1" dirty="0" err="1">
                <a:latin typeface="Courier New" charset="0"/>
                <a:cs typeface="Courier New" charset="0"/>
              </a:rPr>
              <a:t>xhr.send</a:t>
            </a:r>
            <a:r>
              <a:rPr lang="en-US" b="1" dirty="0">
                <a:latin typeface="Courier New" charset="0"/>
                <a:cs typeface="Courier New" charset="0"/>
              </a:rPr>
              <a:t>(</a:t>
            </a:r>
            <a:r>
              <a:rPr lang="en-US" b="1" dirty="0">
                <a:solidFill>
                  <a:srgbClr val="0000FF"/>
                </a:solidFill>
                <a:latin typeface="Courier New" charset="0"/>
                <a:cs typeface="Courier New" charset="0"/>
              </a:rPr>
              <a:t>"myParam1=12&amp;myParam2=plop"</a:t>
            </a:r>
            <a:r>
              <a:rPr lang="en-US" b="1" dirty="0">
                <a:latin typeface="Courier New" charset="0"/>
                <a:cs typeface="Courier New" charset="0"/>
              </a:rPr>
              <a:t>);</a:t>
            </a:r>
            <a:endParaRPr lang="en-US" b="1" dirty="0"/>
          </a:p>
        </p:txBody>
      </p:sp>
    </p:spTree>
    <p:extLst>
      <p:ext uri="{BB962C8B-B14F-4D97-AF65-F5344CB8AC3E}">
        <p14:creationId xmlns:p14="http://schemas.microsoft.com/office/powerpoint/2010/main" val="2763389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Ready</a:t>
            </a:r>
            <a:r>
              <a:rPr lang="fr-FR" dirty="0" smtClean="0">
                <a:ea typeface="ＭＳ Ｐゴシック" pitchFamily="34" charset="-128"/>
              </a:rPr>
              <a:t> State</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Give information about request progress</a:t>
            </a:r>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Five possible values:</a:t>
            </a:r>
          </a:p>
          <a:p>
            <a:pPr lvl="1"/>
            <a:r>
              <a:rPr lang="en-US" dirty="0" smtClean="0">
                <a:solidFill>
                  <a:srgbClr val="000000"/>
                </a:solidFill>
                <a:ea typeface="ＭＳ Ｐゴシック" pitchFamily="34" charset="-128"/>
              </a:rPr>
              <a:t>0: Uninitialized</a:t>
            </a:r>
          </a:p>
          <a:p>
            <a:pPr lvl="1"/>
            <a:r>
              <a:rPr lang="en-US" dirty="0" smtClean="0">
                <a:solidFill>
                  <a:srgbClr val="000000"/>
                </a:solidFill>
                <a:ea typeface="ＭＳ Ｐゴシック" pitchFamily="34" charset="-128"/>
              </a:rPr>
              <a:t>1: Open (Send has not yet been called)</a:t>
            </a:r>
          </a:p>
          <a:p>
            <a:pPr lvl="1"/>
            <a:r>
              <a:rPr lang="en-US" dirty="0" smtClean="0">
                <a:solidFill>
                  <a:srgbClr val="000000"/>
                </a:solidFill>
                <a:ea typeface="ＭＳ Ｐゴシック" pitchFamily="34" charset="-128"/>
              </a:rPr>
              <a:t>2: Send</a:t>
            </a:r>
          </a:p>
          <a:p>
            <a:pPr lvl="1"/>
            <a:r>
              <a:rPr lang="en-US" dirty="0" smtClean="0">
                <a:solidFill>
                  <a:srgbClr val="000000"/>
                </a:solidFill>
                <a:ea typeface="ＭＳ Ｐゴシック" pitchFamily="34" charset="-128"/>
              </a:rPr>
              <a:t>3: Receiving</a:t>
            </a:r>
          </a:p>
          <a:p>
            <a:pPr lvl="1"/>
            <a:r>
              <a:rPr lang="en-US" dirty="0" smtClean="0">
                <a:solidFill>
                  <a:srgbClr val="000000"/>
                </a:solidFill>
                <a:ea typeface="ＭＳ Ｐゴシック" pitchFamily="34" charset="-128"/>
              </a:rPr>
              <a:t>4: Finished (Success of Send)</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XmlHttpRequest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935383" y="3289548"/>
            <a:ext cx="2957097" cy="1872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61289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Callback </a:t>
            </a:r>
            <a:r>
              <a:rPr lang="fr-FR" dirty="0" err="1" smtClean="0">
                <a:ea typeface="ＭＳ Ｐゴシック" pitchFamily="34" charset="-128"/>
              </a:rPr>
              <a:t>functio</a:t>
            </a:r>
            <a:r>
              <a:rPr lang="fr-FR" dirty="0" err="1">
                <a:ea typeface="ＭＳ Ｐゴシック" pitchFamily="34" charset="-128"/>
              </a:rPr>
              <a:t>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Process the response when needed</a:t>
            </a:r>
          </a:p>
          <a:p>
            <a:pPr lvl="1"/>
            <a:r>
              <a:rPr lang="en-US" dirty="0" smtClean="0">
                <a:solidFill>
                  <a:srgbClr val="000000"/>
                </a:solidFill>
                <a:ea typeface="ＭＳ Ｐゴシック" pitchFamily="34" charset="-128"/>
              </a:rPr>
              <a:t>Ex: Refresh a portion of the page</a:t>
            </a:r>
          </a:p>
          <a:p>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As the request is asynchronous, the send function doesn’t return directly the response of the request</a:t>
            </a:r>
          </a:p>
          <a:p>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Override </a:t>
            </a:r>
            <a:r>
              <a:rPr lang="en-US" sz="2400" b="1" dirty="0" err="1" smtClean="0">
                <a:solidFill>
                  <a:srgbClr val="000000"/>
                </a:solidFill>
                <a:latin typeface="Courier"/>
                <a:ea typeface="ＭＳ Ｐゴシック" pitchFamily="34" charset="-128"/>
                <a:cs typeface="Courier"/>
              </a:rPr>
              <a:t>onreadystatechange</a:t>
            </a:r>
            <a:r>
              <a:rPr lang="en-US" sz="2400" dirty="0" smtClean="0">
                <a:solidFill>
                  <a:srgbClr val="000000"/>
                </a:solidFill>
                <a:ea typeface="ＭＳ Ｐゴシック" pitchFamily="34" charset="-128"/>
              </a:rPr>
              <a:t> </a:t>
            </a:r>
            <a:r>
              <a:rPr lang="en-US" dirty="0" smtClean="0">
                <a:solidFill>
                  <a:srgbClr val="000000"/>
                </a:solidFill>
                <a:ea typeface="ＭＳ Ｐゴシック" pitchFamily="34" charset="-128"/>
              </a:rPr>
              <a:t>event!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XmlHttpRequest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41035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Callback </a:t>
            </a:r>
            <a:r>
              <a:rPr lang="fr-FR" dirty="0" err="1" smtClean="0">
                <a:ea typeface="ＭＳ Ｐゴシック" pitchFamily="34" charset="-128"/>
              </a:rPr>
              <a:t>functio</a:t>
            </a:r>
            <a:r>
              <a:rPr lang="fr-FR" dirty="0" err="1">
                <a:ea typeface="ＭＳ Ｐゴシック" pitchFamily="34" charset="-128"/>
              </a:rPr>
              <a:t>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err="1" smtClean="0">
                <a:solidFill>
                  <a:srgbClr val="000000"/>
                </a:solidFill>
                <a:ea typeface="ＭＳ Ｐゴシック" pitchFamily="34" charset="-128"/>
              </a:rPr>
              <a:t>Onreadystatechange</a:t>
            </a:r>
            <a:r>
              <a:rPr lang="en-US" dirty="0" smtClean="0">
                <a:solidFill>
                  <a:srgbClr val="000000"/>
                </a:solidFill>
                <a:ea typeface="ＭＳ Ｐゴシック" pitchFamily="34" charset="-128"/>
              </a:rPr>
              <a:t> event function:</a:t>
            </a:r>
          </a:p>
          <a:p>
            <a:pPr lvl="1"/>
            <a:r>
              <a:rPr lang="en-US" dirty="0" smtClean="0">
                <a:solidFill>
                  <a:srgbClr val="000000"/>
                </a:solidFill>
                <a:ea typeface="ＭＳ Ｐゴシック" pitchFamily="34" charset="-128"/>
              </a:rPr>
              <a:t>Fired each time the </a:t>
            </a:r>
            <a:r>
              <a:rPr lang="en-US" dirty="0" err="1" smtClean="0">
                <a:solidFill>
                  <a:srgbClr val="000000"/>
                </a:solidFill>
                <a:ea typeface="ＭＳ Ｐゴシック" pitchFamily="34" charset="-128"/>
              </a:rPr>
              <a:t>readyState</a:t>
            </a:r>
            <a:r>
              <a:rPr lang="en-US" dirty="0" smtClean="0">
                <a:solidFill>
                  <a:srgbClr val="000000"/>
                </a:solidFill>
                <a:ea typeface="ＭＳ Ｐゴシック" pitchFamily="34" charset="-128"/>
              </a:rPr>
              <a:t> property is changed</a:t>
            </a:r>
          </a:p>
          <a:p>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XmlHttpRequest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512" y="2209428"/>
            <a:ext cx="8785225" cy="2952328"/>
          </a:xfrm>
          <a:prstGeom prst="roundRect">
            <a:avLst>
              <a:gd name="adj" fmla="val 11056"/>
            </a:avLst>
          </a:prstGeom>
        </p:spPr>
        <p:style>
          <a:lnRef idx="2">
            <a:schemeClr val="dk1"/>
          </a:lnRef>
          <a:fillRef idx="1">
            <a:schemeClr val="lt1"/>
          </a:fillRef>
          <a:effectRef idx="0">
            <a:schemeClr val="dk1"/>
          </a:effectRef>
          <a:fontRef idx="minor">
            <a:schemeClr val="dk1"/>
          </a:fontRef>
        </p:style>
        <p:txBody>
          <a:bodyPr anchor="ctr"/>
          <a:lstStyle/>
          <a:p>
            <a:r>
              <a:rPr lang="en-US" b="1" dirty="0" err="1">
                <a:solidFill>
                  <a:srgbClr val="660066"/>
                </a:solidFill>
                <a:latin typeface="Courier New" charset="0"/>
                <a:cs typeface="Courier New" charset="0"/>
              </a:rPr>
              <a:t>var</a:t>
            </a:r>
            <a:r>
              <a:rPr lang="en-US" b="1" dirty="0">
                <a:solidFill>
                  <a:srgbClr val="660066"/>
                </a:solidFill>
                <a:latin typeface="Courier New" charset="0"/>
                <a:cs typeface="Courier New" charset="0"/>
              </a:rPr>
              <a:t> </a:t>
            </a:r>
            <a:r>
              <a:rPr lang="en-US" b="1" dirty="0" err="1">
                <a:latin typeface="Courier New" charset="0"/>
                <a:cs typeface="Courier New" charset="0"/>
              </a:rPr>
              <a:t>xhr</a:t>
            </a:r>
            <a:r>
              <a:rPr lang="en-US" b="1" dirty="0">
                <a:latin typeface="Courier New" charset="0"/>
                <a:cs typeface="Courier New" charset="0"/>
              </a:rPr>
              <a:t> = </a:t>
            </a:r>
            <a:r>
              <a:rPr lang="en-US" b="1" dirty="0" err="1">
                <a:latin typeface="Courier New" charset="0"/>
                <a:cs typeface="Courier New" charset="0"/>
              </a:rPr>
              <a:t>getXMLHttpRequest</a:t>
            </a:r>
            <a:r>
              <a:rPr lang="en-US" b="1" dirty="0">
                <a:latin typeface="Courier New" charset="0"/>
                <a:cs typeface="Courier New" charset="0"/>
              </a:rPr>
              <a:t>();</a:t>
            </a:r>
          </a:p>
          <a:p>
            <a:r>
              <a:rPr lang="en-US" b="1" dirty="0" err="1">
                <a:latin typeface="Courier New" charset="0"/>
                <a:cs typeface="Courier New" charset="0"/>
              </a:rPr>
              <a:t>xhr.onreadystatechange</a:t>
            </a:r>
            <a:r>
              <a:rPr lang="en-US" b="1" dirty="0">
                <a:latin typeface="Courier New" charset="0"/>
                <a:cs typeface="Courier New" charset="0"/>
              </a:rPr>
              <a:t> = </a:t>
            </a:r>
            <a:r>
              <a:rPr lang="en-US" b="1" dirty="0">
                <a:solidFill>
                  <a:srgbClr val="660066"/>
                </a:solidFill>
                <a:latin typeface="Courier New" charset="0"/>
                <a:cs typeface="Courier New" charset="0"/>
              </a:rPr>
              <a:t>function</a:t>
            </a:r>
            <a:r>
              <a:rPr lang="en-US" b="1" dirty="0">
                <a:latin typeface="Courier New" charset="0"/>
                <a:cs typeface="Courier New" charset="0"/>
              </a:rPr>
              <a:t>() {</a:t>
            </a:r>
          </a:p>
          <a:p>
            <a:r>
              <a:rPr lang="en-US" b="1" dirty="0">
                <a:latin typeface="Courier New" charset="0"/>
                <a:cs typeface="Courier New" charset="0"/>
              </a:rPr>
              <a:t>   </a:t>
            </a:r>
            <a:r>
              <a:rPr lang="en-US" b="1" dirty="0">
                <a:solidFill>
                  <a:srgbClr val="660066"/>
                </a:solidFill>
                <a:latin typeface="Courier New" charset="0"/>
                <a:cs typeface="Courier New" charset="0"/>
              </a:rPr>
              <a:t>switch</a:t>
            </a:r>
            <a:r>
              <a:rPr lang="en-US" b="1" dirty="0">
                <a:latin typeface="Courier New" charset="0"/>
                <a:cs typeface="Courier New" charset="0"/>
              </a:rPr>
              <a:t>(</a:t>
            </a:r>
            <a:r>
              <a:rPr lang="en-US" b="1" dirty="0" err="1">
                <a:latin typeface="Courier New" charset="0"/>
                <a:cs typeface="Courier New" charset="0"/>
              </a:rPr>
              <a:t>xhr.readyState</a:t>
            </a:r>
            <a:r>
              <a:rPr lang="en-US" b="1" dirty="0">
                <a:latin typeface="Courier New" charset="0"/>
                <a:cs typeface="Courier New" charset="0"/>
              </a:rPr>
              <a:t>) {</a:t>
            </a:r>
          </a:p>
          <a:p>
            <a:r>
              <a:rPr lang="en-US" b="1" dirty="0">
                <a:latin typeface="Courier New" charset="0"/>
                <a:cs typeface="Courier New" charset="0"/>
              </a:rPr>
              <a:t>      </a:t>
            </a:r>
            <a:r>
              <a:rPr lang="en-US" b="1" dirty="0">
                <a:solidFill>
                  <a:srgbClr val="660066"/>
                </a:solidFill>
                <a:latin typeface="Courier New" charset="0"/>
                <a:cs typeface="Courier New" charset="0"/>
              </a:rPr>
              <a:t>case</a:t>
            </a:r>
            <a:r>
              <a:rPr lang="en-US" b="1" dirty="0">
                <a:latin typeface="Courier New" charset="0"/>
                <a:cs typeface="Courier New" charset="0"/>
              </a:rPr>
              <a:t> </a:t>
            </a:r>
            <a:r>
              <a:rPr lang="en-US" b="1" dirty="0">
                <a:solidFill>
                  <a:srgbClr val="3366FF"/>
                </a:solidFill>
                <a:latin typeface="Courier New" charset="0"/>
                <a:cs typeface="Courier New" charset="0"/>
              </a:rPr>
              <a:t>0</a:t>
            </a:r>
            <a:r>
              <a:rPr lang="en-US" b="1" dirty="0">
                <a:latin typeface="Courier New" charset="0"/>
                <a:cs typeface="Courier New" charset="0"/>
              </a:rPr>
              <a:t>: alert(</a:t>
            </a:r>
            <a:r>
              <a:rPr lang="en-US" b="1" dirty="0">
                <a:solidFill>
                  <a:srgbClr val="0000FF"/>
                </a:solidFill>
                <a:latin typeface="Courier New" charset="0"/>
                <a:cs typeface="Courier New" charset="0"/>
              </a:rPr>
              <a:t>"Initialized!"</a:t>
            </a:r>
            <a:r>
              <a:rPr lang="en-US" b="1" dirty="0">
                <a:latin typeface="Courier New" charset="0"/>
                <a:cs typeface="Courier New" charset="0"/>
              </a:rPr>
              <a:t>); </a:t>
            </a:r>
            <a:r>
              <a:rPr lang="en-US" b="1" dirty="0">
                <a:solidFill>
                  <a:srgbClr val="660066"/>
                </a:solidFill>
                <a:latin typeface="Courier New" charset="0"/>
                <a:cs typeface="Courier New" charset="0"/>
              </a:rPr>
              <a:t>break</a:t>
            </a:r>
            <a:r>
              <a:rPr lang="en-US" b="1" dirty="0">
                <a:latin typeface="Courier New" charset="0"/>
                <a:cs typeface="Courier New" charset="0"/>
              </a:rPr>
              <a:t>;</a:t>
            </a:r>
          </a:p>
          <a:p>
            <a:r>
              <a:rPr lang="en-US" b="1" dirty="0">
                <a:latin typeface="Courier New" charset="0"/>
                <a:cs typeface="Courier New" charset="0"/>
              </a:rPr>
              <a:t>      </a:t>
            </a:r>
            <a:r>
              <a:rPr lang="en-US" b="1" dirty="0">
                <a:solidFill>
                  <a:srgbClr val="660066"/>
                </a:solidFill>
                <a:latin typeface="Courier New" charset="0"/>
                <a:cs typeface="Courier New" charset="0"/>
              </a:rPr>
              <a:t>case</a:t>
            </a:r>
            <a:r>
              <a:rPr lang="en-US" b="1" dirty="0">
                <a:latin typeface="Courier New" charset="0"/>
                <a:cs typeface="Courier New" charset="0"/>
              </a:rPr>
              <a:t> </a:t>
            </a:r>
            <a:r>
              <a:rPr lang="en-US" b="1" dirty="0">
                <a:solidFill>
                  <a:srgbClr val="3366FF"/>
                </a:solidFill>
                <a:latin typeface="Courier New" charset="0"/>
                <a:cs typeface="Courier New" charset="0"/>
              </a:rPr>
              <a:t>1</a:t>
            </a:r>
            <a:r>
              <a:rPr lang="en-US" b="1" dirty="0">
                <a:latin typeface="Courier New" charset="0"/>
                <a:cs typeface="Courier New" charset="0"/>
              </a:rPr>
              <a:t>: alert(</a:t>
            </a:r>
            <a:r>
              <a:rPr lang="en-US" b="1" dirty="0">
                <a:solidFill>
                  <a:srgbClr val="0000FF"/>
                </a:solidFill>
                <a:latin typeface="Courier New" charset="0"/>
                <a:cs typeface="Courier New" charset="0"/>
              </a:rPr>
              <a:t>"Opened!"</a:t>
            </a:r>
            <a:r>
              <a:rPr lang="en-US" b="1" dirty="0">
                <a:latin typeface="Courier New" charset="0"/>
                <a:cs typeface="Courier New" charset="0"/>
              </a:rPr>
              <a:t>); </a:t>
            </a:r>
            <a:r>
              <a:rPr lang="en-US" b="1" dirty="0">
                <a:solidFill>
                  <a:srgbClr val="660066"/>
                </a:solidFill>
                <a:latin typeface="Courier New" charset="0"/>
                <a:cs typeface="Courier New" charset="0"/>
              </a:rPr>
              <a:t>break</a:t>
            </a:r>
            <a:r>
              <a:rPr lang="en-US" b="1" dirty="0">
                <a:latin typeface="Courier New" charset="0"/>
                <a:cs typeface="Courier New" charset="0"/>
              </a:rPr>
              <a:t>;</a:t>
            </a:r>
          </a:p>
          <a:p>
            <a:r>
              <a:rPr lang="en-US" b="1" dirty="0">
                <a:latin typeface="Courier New" charset="0"/>
                <a:cs typeface="Courier New" charset="0"/>
              </a:rPr>
              <a:t>      </a:t>
            </a:r>
            <a:r>
              <a:rPr lang="en-US" b="1" dirty="0">
                <a:solidFill>
                  <a:srgbClr val="660066"/>
                </a:solidFill>
                <a:latin typeface="Courier New" charset="0"/>
                <a:cs typeface="Courier New" charset="0"/>
              </a:rPr>
              <a:t>case</a:t>
            </a:r>
            <a:r>
              <a:rPr lang="en-US" b="1" dirty="0">
                <a:latin typeface="Courier New" charset="0"/>
                <a:cs typeface="Courier New" charset="0"/>
              </a:rPr>
              <a:t> </a:t>
            </a:r>
            <a:r>
              <a:rPr lang="en-US" b="1" dirty="0">
                <a:solidFill>
                  <a:srgbClr val="3366FF"/>
                </a:solidFill>
                <a:latin typeface="Courier New" charset="0"/>
                <a:cs typeface="Courier New" charset="0"/>
              </a:rPr>
              <a:t>2</a:t>
            </a:r>
            <a:r>
              <a:rPr lang="en-US" b="1" dirty="0">
                <a:latin typeface="Courier New" charset="0"/>
                <a:cs typeface="Courier New" charset="0"/>
              </a:rPr>
              <a:t>: alert(</a:t>
            </a:r>
            <a:r>
              <a:rPr lang="en-US" b="1" dirty="0">
                <a:solidFill>
                  <a:srgbClr val="0000FF"/>
                </a:solidFill>
                <a:latin typeface="Courier New" charset="0"/>
                <a:cs typeface="Courier New" charset="0"/>
              </a:rPr>
              <a:t>"Sent!"</a:t>
            </a:r>
            <a:r>
              <a:rPr lang="en-US" b="1" dirty="0">
                <a:latin typeface="Courier New" charset="0"/>
                <a:cs typeface="Courier New" charset="0"/>
              </a:rPr>
              <a:t>); </a:t>
            </a:r>
            <a:r>
              <a:rPr lang="en-US" b="1" dirty="0">
                <a:solidFill>
                  <a:srgbClr val="660066"/>
                </a:solidFill>
                <a:latin typeface="Courier New" charset="0"/>
                <a:cs typeface="Courier New" charset="0"/>
              </a:rPr>
              <a:t>break</a:t>
            </a:r>
            <a:r>
              <a:rPr lang="en-US" b="1" dirty="0">
                <a:latin typeface="Courier New" charset="0"/>
                <a:cs typeface="Courier New" charset="0"/>
              </a:rPr>
              <a:t>;</a:t>
            </a:r>
          </a:p>
          <a:p>
            <a:r>
              <a:rPr lang="en-US" b="1" dirty="0">
                <a:latin typeface="Courier New" charset="0"/>
                <a:cs typeface="Courier New" charset="0"/>
              </a:rPr>
              <a:t>      </a:t>
            </a:r>
            <a:r>
              <a:rPr lang="en-US" b="1" dirty="0">
                <a:solidFill>
                  <a:srgbClr val="660066"/>
                </a:solidFill>
                <a:latin typeface="Courier New" charset="0"/>
                <a:cs typeface="Courier New" charset="0"/>
              </a:rPr>
              <a:t>case</a:t>
            </a:r>
            <a:r>
              <a:rPr lang="en-US" b="1" dirty="0">
                <a:latin typeface="Courier New" charset="0"/>
                <a:cs typeface="Courier New" charset="0"/>
              </a:rPr>
              <a:t> </a:t>
            </a:r>
            <a:r>
              <a:rPr lang="en-US" b="1" dirty="0">
                <a:solidFill>
                  <a:srgbClr val="3366FF"/>
                </a:solidFill>
                <a:latin typeface="Courier New" charset="0"/>
                <a:cs typeface="Courier New" charset="0"/>
              </a:rPr>
              <a:t>3</a:t>
            </a:r>
            <a:r>
              <a:rPr lang="en-US" b="1" dirty="0">
                <a:latin typeface="Courier New" charset="0"/>
                <a:cs typeface="Courier New" charset="0"/>
              </a:rPr>
              <a:t>: alert(</a:t>
            </a:r>
            <a:r>
              <a:rPr lang="en-US" b="1" dirty="0">
                <a:solidFill>
                  <a:srgbClr val="0000FF"/>
                </a:solidFill>
                <a:latin typeface="Courier New" charset="0"/>
                <a:cs typeface="Courier New" charset="0"/>
              </a:rPr>
              <a:t>"Receiving!"</a:t>
            </a:r>
            <a:r>
              <a:rPr lang="en-US" b="1" dirty="0">
                <a:latin typeface="Courier New" charset="0"/>
                <a:cs typeface="Courier New" charset="0"/>
              </a:rPr>
              <a:t>); </a:t>
            </a:r>
            <a:r>
              <a:rPr lang="en-US" b="1" dirty="0">
                <a:solidFill>
                  <a:srgbClr val="660066"/>
                </a:solidFill>
                <a:latin typeface="Courier New" charset="0"/>
                <a:cs typeface="Courier New" charset="0"/>
              </a:rPr>
              <a:t>break</a:t>
            </a:r>
            <a:r>
              <a:rPr lang="en-US" b="1" dirty="0">
                <a:latin typeface="Courier New" charset="0"/>
                <a:cs typeface="Courier New" charset="0"/>
              </a:rPr>
              <a:t>; </a:t>
            </a:r>
          </a:p>
          <a:p>
            <a:r>
              <a:rPr lang="en-US" b="1" dirty="0">
                <a:latin typeface="Courier New" charset="0"/>
                <a:cs typeface="Courier New" charset="0"/>
              </a:rPr>
              <a:t>      </a:t>
            </a:r>
            <a:r>
              <a:rPr lang="en-US" b="1" dirty="0">
                <a:solidFill>
                  <a:srgbClr val="660066"/>
                </a:solidFill>
                <a:latin typeface="Courier New" charset="0"/>
                <a:cs typeface="Courier New" charset="0"/>
              </a:rPr>
              <a:t>case</a:t>
            </a:r>
            <a:r>
              <a:rPr lang="en-US" b="1" dirty="0">
                <a:latin typeface="Courier New" charset="0"/>
                <a:cs typeface="Courier New" charset="0"/>
              </a:rPr>
              <a:t> </a:t>
            </a:r>
            <a:r>
              <a:rPr lang="en-US" b="1" dirty="0">
                <a:solidFill>
                  <a:srgbClr val="3366FF"/>
                </a:solidFill>
                <a:latin typeface="Courier New" charset="0"/>
                <a:cs typeface="Courier New" charset="0"/>
              </a:rPr>
              <a:t>4</a:t>
            </a:r>
            <a:r>
              <a:rPr lang="en-US" b="1" dirty="0">
                <a:latin typeface="Courier New" charset="0"/>
                <a:cs typeface="Courier New" charset="0"/>
              </a:rPr>
              <a:t>: alert(</a:t>
            </a:r>
            <a:r>
              <a:rPr lang="en-US" b="1" dirty="0">
                <a:solidFill>
                  <a:srgbClr val="0000FF"/>
                </a:solidFill>
                <a:latin typeface="Courier New" charset="0"/>
                <a:cs typeface="Courier New" charset="0"/>
              </a:rPr>
              <a:t>"Finished!"</a:t>
            </a:r>
            <a:r>
              <a:rPr lang="en-US" b="1" dirty="0">
                <a:latin typeface="Courier New" charset="0"/>
                <a:cs typeface="Courier New" charset="0"/>
              </a:rPr>
              <a:t>); </a:t>
            </a:r>
            <a:r>
              <a:rPr lang="en-US" b="1" dirty="0">
                <a:solidFill>
                  <a:srgbClr val="660066"/>
                </a:solidFill>
                <a:latin typeface="Courier New" charset="0"/>
                <a:cs typeface="Courier New" charset="0"/>
              </a:rPr>
              <a:t>break</a:t>
            </a:r>
            <a:r>
              <a:rPr lang="en-US" b="1" dirty="0">
                <a:latin typeface="Courier New" charset="0"/>
                <a:cs typeface="Courier New" charset="0"/>
              </a:rPr>
              <a:t>;  </a:t>
            </a:r>
          </a:p>
          <a:p>
            <a:r>
              <a:rPr lang="en-US" b="1" dirty="0">
                <a:latin typeface="Courier New" charset="0"/>
                <a:cs typeface="Courier New" charset="0"/>
              </a:rPr>
              <a:t>   }</a:t>
            </a:r>
          </a:p>
          <a:p>
            <a:r>
              <a:rPr lang="en-US" b="1" dirty="0">
                <a:latin typeface="Courier New" charset="0"/>
                <a:cs typeface="Courier New" charset="0"/>
              </a:rPr>
              <a:t>}</a:t>
            </a:r>
            <a:r>
              <a:rPr lang="en-US" b="1" dirty="0" smtClean="0">
                <a:latin typeface="Courier New" charset="0"/>
                <a:cs typeface="Courier New" charset="0"/>
              </a:rPr>
              <a:t>;</a:t>
            </a:r>
            <a:endParaRPr lang="en-US" b="1" dirty="0">
              <a:latin typeface="Courier New" charset="0"/>
              <a:cs typeface="Courier New" charset="0"/>
            </a:endParaRPr>
          </a:p>
        </p:txBody>
      </p:sp>
    </p:spTree>
    <p:extLst>
      <p:ext uri="{BB962C8B-B14F-4D97-AF65-F5344CB8AC3E}">
        <p14:creationId xmlns:p14="http://schemas.microsoft.com/office/powerpoint/2010/main" val="107969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Second </a:t>
            </a:r>
            <a:r>
              <a:rPr lang="fr-FR" dirty="0" err="1" smtClean="0">
                <a:ea typeface="ＭＳ Ｐゴシック" pitchFamily="34" charset="-128"/>
              </a:rPr>
              <a:t>example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XmlHttpRequest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4"/>
          <p:cNvSpPr/>
          <p:nvPr/>
        </p:nvSpPr>
        <p:spPr>
          <a:xfrm>
            <a:off x="179512" y="985292"/>
            <a:ext cx="8785225" cy="4176464"/>
          </a:xfrm>
          <a:prstGeom prst="roundRect">
            <a:avLst>
              <a:gd name="adj" fmla="val 13244"/>
            </a:avLst>
          </a:prstGeom>
        </p:spPr>
        <p:style>
          <a:lnRef idx="2">
            <a:schemeClr val="dk1"/>
          </a:lnRef>
          <a:fillRef idx="1">
            <a:schemeClr val="lt1"/>
          </a:fillRef>
          <a:effectRef idx="0">
            <a:schemeClr val="dk1"/>
          </a:effectRef>
          <a:fontRef idx="minor">
            <a:schemeClr val="dk1"/>
          </a:fontRef>
        </p:style>
        <p:txBody>
          <a:bodyPr anchor="ctr"/>
          <a:lstStyle/>
          <a:p>
            <a:r>
              <a:rPr lang="en-US" b="1" dirty="0" err="1">
                <a:solidFill>
                  <a:srgbClr val="660066"/>
                </a:solidFill>
                <a:latin typeface="Courier New" charset="0"/>
                <a:cs typeface="Courier New" charset="0"/>
              </a:rPr>
              <a:t>var</a:t>
            </a:r>
            <a:r>
              <a:rPr lang="en-US" b="1" dirty="0">
                <a:solidFill>
                  <a:srgbClr val="660066"/>
                </a:solidFill>
                <a:latin typeface="Courier New" charset="0"/>
                <a:cs typeface="Courier New" charset="0"/>
              </a:rPr>
              <a:t> </a:t>
            </a:r>
            <a:r>
              <a:rPr lang="en-US" b="1" dirty="0" err="1">
                <a:latin typeface="Courier New" charset="0"/>
                <a:cs typeface="Courier New" charset="0"/>
              </a:rPr>
              <a:t>xhr</a:t>
            </a:r>
            <a:r>
              <a:rPr lang="en-US" b="1" dirty="0">
                <a:latin typeface="Courier New" charset="0"/>
                <a:cs typeface="Courier New" charset="0"/>
              </a:rPr>
              <a:t> = </a:t>
            </a:r>
            <a:r>
              <a:rPr lang="en-US" b="1" dirty="0" err="1">
                <a:latin typeface="Courier New" charset="0"/>
                <a:cs typeface="Courier New" charset="0"/>
              </a:rPr>
              <a:t>getXMLHttpRequest</a:t>
            </a:r>
            <a:r>
              <a:rPr lang="en-US" b="1" dirty="0">
                <a:latin typeface="Courier New" charset="0"/>
                <a:cs typeface="Courier New" charset="0"/>
              </a:rPr>
              <a:t>()</a:t>
            </a:r>
            <a:r>
              <a:rPr lang="en-US" b="1" dirty="0" smtClean="0">
                <a:latin typeface="Courier New" charset="0"/>
                <a:cs typeface="Courier New" charset="0"/>
              </a:rPr>
              <a:t>;</a:t>
            </a:r>
          </a:p>
          <a:p>
            <a:endParaRPr lang="en-US" b="1" dirty="0" smtClean="0">
              <a:latin typeface="Courier New" charset="0"/>
              <a:cs typeface="Courier New" charset="0"/>
            </a:endParaRPr>
          </a:p>
          <a:p>
            <a:r>
              <a:rPr lang="en-US" b="1" dirty="0" err="1" smtClean="0">
                <a:latin typeface="Courier New" charset="0"/>
                <a:cs typeface="Courier New" charset="0"/>
              </a:rPr>
              <a:t>xhr.onreadystatechange</a:t>
            </a:r>
            <a:r>
              <a:rPr lang="en-US" b="1" dirty="0" smtClean="0">
                <a:latin typeface="Courier New" charset="0"/>
                <a:cs typeface="Courier New" charset="0"/>
              </a:rPr>
              <a:t> = </a:t>
            </a:r>
            <a:r>
              <a:rPr lang="en-US" b="1" dirty="0" smtClean="0">
                <a:solidFill>
                  <a:srgbClr val="660066"/>
                </a:solidFill>
                <a:latin typeface="Courier New" charset="0"/>
                <a:cs typeface="Courier New" charset="0"/>
              </a:rPr>
              <a:t>function</a:t>
            </a:r>
            <a:r>
              <a:rPr lang="en-US" b="1" dirty="0" smtClean="0">
                <a:latin typeface="Courier New" charset="0"/>
                <a:cs typeface="Courier New" charset="0"/>
              </a:rPr>
              <a:t>() {</a:t>
            </a:r>
          </a:p>
          <a:p>
            <a:r>
              <a:rPr lang="en-US" b="1" dirty="0">
                <a:latin typeface="Courier New" charset="0"/>
                <a:cs typeface="Courier New" charset="0"/>
              </a:rPr>
              <a:t> </a:t>
            </a:r>
            <a:r>
              <a:rPr lang="en-US" b="1" dirty="0" smtClean="0">
                <a:latin typeface="Courier New" charset="0"/>
                <a:cs typeface="Courier New" charset="0"/>
              </a:rPr>
              <a:t> </a:t>
            </a:r>
            <a:r>
              <a:rPr lang="en-US" b="1" dirty="0" smtClean="0">
                <a:solidFill>
                  <a:srgbClr val="008000"/>
                </a:solidFill>
                <a:latin typeface="Courier New" charset="0"/>
                <a:cs typeface="Courier New" charset="0"/>
              </a:rPr>
              <a:t>// If the request is finished</a:t>
            </a:r>
          </a:p>
          <a:p>
            <a:r>
              <a:rPr lang="en-US" b="1" dirty="0" smtClean="0">
                <a:latin typeface="Courier New" charset="0"/>
                <a:cs typeface="Courier New" charset="0"/>
              </a:rPr>
              <a:t>  </a:t>
            </a:r>
            <a:r>
              <a:rPr lang="en-US" b="1" dirty="0" smtClean="0">
                <a:solidFill>
                  <a:srgbClr val="660066"/>
                </a:solidFill>
                <a:latin typeface="Courier New" charset="0"/>
                <a:cs typeface="Courier New" charset="0"/>
              </a:rPr>
              <a:t>if</a:t>
            </a:r>
            <a:r>
              <a:rPr lang="en-US" b="1" dirty="0" smtClean="0">
                <a:latin typeface="Courier New" charset="0"/>
                <a:cs typeface="Courier New" charset="0"/>
              </a:rPr>
              <a:t>(</a:t>
            </a:r>
            <a:r>
              <a:rPr lang="en-US" b="1" dirty="0" err="1" smtClean="0">
                <a:latin typeface="Courier New" charset="0"/>
                <a:cs typeface="Courier New" charset="0"/>
              </a:rPr>
              <a:t>xhr.readyState</a:t>
            </a:r>
            <a:r>
              <a:rPr lang="en-US" b="1" dirty="0" smtClean="0">
                <a:latin typeface="Courier New" charset="0"/>
                <a:cs typeface="Courier New" charset="0"/>
              </a:rPr>
              <a:t> == </a:t>
            </a:r>
            <a:r>
              <a:rPr lang="en-US" b="1" dirty="0" smtClean="0">
                <a:solidFill>
                  <a:schemeClr val="accent6"/>
                </a:solidFill>
                <a:latin typeface="Courier New" charset="0"/>
                <a:cs typeface="Courier New" charset="0"/>
              </a:rPr>
              <a:t>4</a:t>
            </a:r>
            <a:r>
              <a:rPr lang="en-US" b="1" dirty="0" smtClean="0">
                <a:latin typeface="Courier New" charset="0"/>
                <a:cs typeface="Courier New" charset="0"/>
              </a:rPr>
              <a:t>) {</a:t>
            </a:r>
          </a:p>
          <a:p>
            <a:r>
              <a:rPr lang="en-US" b="1" dirty="0">
                <a:latin typeface="Courier New" charset="0"/>
                <a:cs typeface="Courier New" charset="0"/>
              </a:rPr>
              <a:t> </a:t>
            </a:r>
            <a:r>
              <a:rPr lang="en-US" b="1" dirty="0" smtClean="0">
                <a:latin typeface="Courier New" charset="0"/>
                <a:cs typeface="Courier New" charset="0"/>
              </a:rPr>
              <a:t>   </a:t>
            </a:r>
            <a:r>
              <a:rPr lang="en-US" b="1" dirty="0" smtClean="0">
                <a:solidFill>
                  <a:srgbClr val="008000"/>
                </a:solidFill>
                <a:latin typeface="Courier New" charset="0"/>
                <a:cs typeface="Courier New" charset="0"/>
              </a:rPr>
              <a:t>// If the request return HTTP code 200 (Success)</a:t>
            </a:r>
          </a:p>
          <a:p>
            <a:r>
              <a:rPr lang="en-US" b="1" dirty="0" smtClean="0">
                <a:latin typeface="Courier New" charset="0"/>
                <a:cs typeface="Courier New" charset="0"/>
              </a:rPr>
              <a:t>    </a:t>
            </a:r>
            <a:r>
              <a:rPr lang="en-US" b="1" dirty="0" smtClean="0">
                <a:solidFill>
                  <a:srgbClr val="660066"/>
                </a:solidFill>
                <a:latin typeface="Courier New" charset="0"/>
                <a:cs typeface="Courier New" charset="0"/>
              </a:rPr>
              <a:t>if</a:t>
            </a:r>
            <a:r>
              <a:rPr lang="en-US" b="1" dirty="0" smtClean="0">
                <a:latin typeface="Courier New" charset="0"/>
                <a:cs typeface="Courier New" charset="0"/>
              </a:rPr>
              <a:t>(</a:t>
            </a:r>
            <a:r>
              <a:rPr lang="en-US" b="1" dirty="0" err="1" smtClean="0">
                <a:latin typeface="Courier New" charset="0"/>
                <a:cs typeface="Courier New" charset="0"/>
              </a:rPr>
              <a:t>xhr.status</a:t>
            </a:r>
            <a:r>
              <a:rPr lang="en-US" b="1" dirty="0" smtClean="0">
                <a:latin typeface="Courier New" charset="0"/>
                <a:cs typeface="Courier New" charset="0"/>
              </a:rPr>
              <a:t> == </a:t>
            </a:r>
            <a:r>
              <a:rPr lang="en-US" b="1" dirty="0" smtClean="0">
                <a:solidFill>
                  <a:srgbClr val="F79646"/>
                </a:solidFill>
                <a:latin typeface="Courier New" charset="0"/>
                <a:cs typeface="Courier New" charset="0"/>
              </a:rPr>
              <a:t>200</a:t>
            </a:r>
            <a:r>
              <a:rPr lang="en-US" b="1" dirty="0" smtClean="0">
                <a:latin typeface="Courier New" charset="0"/>
                <a:cs typeface="Courier New" charset="0"/>
              </a:rPr>
              <a:t>) alert(</a:t>
            </a:r>
            <a:r>
              <a:rPr lang="en-US" b="1" dirty="0" smtClean="0">
                <a:solidFill>
                  <a:srgbClr val="0000FF"/>
                </a:solidFill>
                <a:latin typeface="Courier New" charset="0"/>
                <a:cs typeface="Courier New" charset="0"/>
              </a:rPr>
              <a:t>"Success!"</a:t>
            </a:r>
            <a:r>
              <a:rPr lang="en-US" b="1" dirty="0" smtClean="0">
                <a:latin typeface="Courier New" charset="0"/>
                <a:cs typeface="Courier New" charset="0"/>
              </a:rPr>
              <a:t>);</a:t>
            </a:r>
          </a:p>
          <a:p>
            <a:r>
              <a:rPr lang="en-US" b="1" dirty="0">
                <a:latin typeface="Courier New" charset="0"/>
                <a:cs typeface="Courier New" charset="0"/>
              </a:rPr>
              <a:t> </a:t>
            </a:r>
            <a:r>
              <a:rPr lang="en-US" b="1" dirty="0" smtClean="0">
                <a:latin typeface="Courier New" charset="0"/>
                <a:cs typeface="Courier New" charset="0"/>
              </a:rPr>
              <a:t>   </a:t>
            </a:r>
            <a:r>
              <a:rPr lang="en-US" b="1" dirty="0" smtClean="0">
                <a:solidFill>
                  <a:srgbClr val="660066"/>
                </a:solidFill>
                <a:latin typeface="Courier New" charset="0"/>
                <a:cs typeface="Courier New" charset="0"/>
              </a:rPr>
              <a:t>else</a:t>
            </a:r>
            <a:r>
              <a:rPr lang="en-US" b="1" dirty="0" smtClean="0">
                <a:latin typeface="Courier New" charset="0"/>
                <a:cs typeface="Courier New" charset="0"/>
              </a:rPr>
              <a:t> alert(</a:t>
            </a:r>
            <a:r>
              <a:rPr lang="en-US" b="1" dirty="0" smtClean="0">
                <a:solidFill>
                  <a:srgbClr val="0000FF"/>
                </a:solidFill>
                <a:latin typeface="Courier New" charset="0"/>
                <a:cs typeface="Courier New" charset="0"/>
              </a:rPr>
              <a:t>"Error!"</a:t>
            </a:r>
            <a:r>
              <a:rPr lang="en-US" b="1" dirty="0" smtClean="0">
                <a:latin typeface="Courier New" charset="0"/>
                <a:cs typeface="Courier New" charset="0"/>
              </a:rPr>
              <a:t>);</a:t>
            </a:r>
            <a:endParaRPr lang="en-US" b="1" dirty="0">
              <a:latin typeface="Courier New" charset="0"/>
              <a:cs typeface="Courier New" charset="0"/>
            </a:endParaRPr>
          </a:p>
          <a:p>
            <a:r>
              <a:rPr lang="en-US" b="1" dirty="0" smtClean="0">
                <a:latin typeface="Courier New" charset="0"/>
                <a:cs typeface="Courier New" charset="0"/>
              </a:rPr>
              <a:t>  }</a:t>
            </a:r>
            <a:endParaRPr lang="en-US" b="1" dirty="0">
              <a:latin typeface="Courier New" charset="0"/>
              <a:cs typeface="Courier New" charset="0"/>
            </a:endParaRPr>
          </a:p>
          <a:p>
            <a:r>
              <a:rPr lang="en-US" b="1" dirty="0" smtClean="0">
                <a:latin typeface="Courier New" charset="0"/>
                <a:cs typeface="Courier New" charset="0"/>
              </a:rPr>
              <a:t>};</a:t>
            </a:r>
          </a:p>
          <a:p>
            <a:endParaRPr lang="en-US" b="1" dirty="0">
              <a:latin typeface="Courier New" charset="0"/>
              <a:cs typeface="Courier New" charset="0"/>
            </a:endParaRPr>
          </a:p>
          <a:p>
            <a:r>
              <a:rPr lang="en-US" b="1" dirty="0" err="1">
                <a:latin typeface="Courier New" charset="0"/>
                <a:cs typeface="Courier New" charset="0"/>
              </a:rPr>
              <a:t>xhr.open</a:t>
            </a:r>
            <a:r>
              <a:rPr lang="en-US" b="1" dirty="0">
                <a:latin typeface="Courier New" charset="0"/>
                <a:cs typeface="Courier New" charset="0"/>
              </a:rPr>
              <a:t>(</a:t>
            </a:r>
            <a:r>
              <a:rPr lang="en-US" b="1" dirty="0">
                <a:solidFill>
                  <a:srgbClr val="0000FF"/>
                </a:solidFill>
                <a:latin typeface="Courier New" charset="0"/>
                <a:cs typeface="Courier New" charset="0"/>
              </a:rPr>
              <a:t>"GET"</a:t>
            </a:r>
            <a:r>
              <a:rPr lang="en-US" b="1" dirty="0">
                <a:latin typeface="Courier New" charset="0"/>
                <a:cs typeface="Courier New" charset="0"/>
              </a:rPr>
              <a:t>, </a:t>
            </a:r>
            <a:r>
              <a:rPr lang="en-US" b="1" dirty="0">
                <a:solidFill>
                  <a:srgbClr val="0000FF"/>
                </a:solidFill>
                <a:latin typeface="Courier New" charset="0"/>
                <a:cs typeface="Courier New" charset="0"/>
              </a:rPr>
              <a:t>"</a:t>
            </a:r>
            <a:r>
              <a:rPr lang="en-US" b="1" dirty="0" err="1">
                <a:solidFill>
                  <a:srgbClr val="0000FF"/>
                </a:solidFill>
                <a:latin typeface="Courier New" charset="0"/>
                <a:cs typeface="Courier New" charset="0"/>
              </a:rPr>
              <a:t>myPage.php</a:t>
            </a:r>
            <a:r>
              <a:rPr lang="en-US" b="1" dirty="0">
                <a:solidFill>
                  <a:srgbClr val="0000FF"/>
                </a:solidFill>
                <a:latin typeface="Courier New" charset="0"/>
                <a:cs typeface="Courier New" charset="0"/>
              </a:rPr>
              <a:t>"</a:t>
            </a:r>
            <a:r>
              <a:rPr lang="en-US" b="1" dirty="0">
                <a:latin typeface="Courier New" charset="0"/>
                <a:cs typeface="Courier New" charset="0"/>
              </a:rPr>
              <a:t>)</a:t>
            </a:r>
            <a:r>
              <a:rPr lang="en-US" b="1" dirty="0" smtClean="0">
                <a:latin typeface="Courier New" charset="0"/>
                <a:cs typeface="Courier New" charset="0"/>
              </a:rPr>
              <a:t>;</a:t>
            </a:r>
            <a:endParaRPr lang="en-US" b="1" dirty="0">
              <a:latin typeface="Courier New" charset="0"/>
              <a:cs typeface="Courier New" charset="0"/>
            </a:endParaRPr>
          </a:p>
          <a:p>
            <a:r>
              <a:rPr lang="en-US" b="1" dirty="0" err="1">
                <a:latin typeface="Courier New" charset="0"/>
                <a:cs typeface="Courier New" charset="0"/>
              </a:rPr>
              <a:t>xhr.send</a:t>
            </a:r>
            <a:r>
              <a:rPr lang="en-US" b="1" dirty="0" smtClean="0">
                <a:latin typeface="Courier New" charset="0"/>
                <a:cs typeface="Courier New" charset="0"/>
              </a:rPr>
              <a:t>(</a:t>
            </a:r>
            <a:r>
              <a:rPr lang="en-US" b="1" dirty="0" smtClean="0">
                <a:solidFill>
                  <a:srgbClr val="660066"/>
                </a:solidFill>
                <a:latin typeface="Courier New" charset="0"/>
                <a:cs typeface="Courier New" charset="0"/>
              </a:rPr>
              <a:t>null</a:t>
            </a:r>
            <a:r>
              <a:rPr lang="en-US" b="1" dirty="0" smtClean="0">
                <a:latin typeface="Courier New" charset="0"/>
                <a:cs typeface="Courier New" charset="0"/>
              </a:rPr>
              <a:t>)</a:t>
            </a:r>
            <a:r>
              <a:rPr lang="en-US" b="1" dirty="0">
                <a:latin typeface="Courier New" charset="0"/>
                <a:cs typeface="Courier New" charset="0"/>
              </a:rPr>
              <a:t>;</a:t>
            </a:r>
            <a:endParaRPr lang="en-US" b="1" dirty="0"/>
          </a:p>
        </p:txBody>
      </p:sp>
    </p:spTree>
    <p:extLst>
      <p:ext uri="{BB962C8B-B14F-4D97-AF65-F5344CB8AC3E}">
        <p14:creationId xmlns:p14="http://schemas.microsoft.com/office/powerpoint/2010/main" val="3089986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Retrieve</a:t>
            </a:r>
            <a:r>
              <a:rPr lang="fr-FR" dirty="0" smtClean="0">
                <a:ea typeface="ＭＳ Ｐゴシック" pitchFamily="34" charset="-128"/>
              </a:rPr>
              <a:t> the </a:t>
            </a:r>
            <a:r>
              <a:rPr lang="fr-FR" dirty="0" err="1" smtClean="0">
                <a:ea typeface="ＭＳ Ｐゴシック" pitchFamily="34" charset="-128"/>
              </a:rPr>
              <a:t>response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AJAX is great but…</a:t>
            </a:r>
          </a:p>
          <a:p>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How to retrieve data from the server?</a:t>
            </a:r>
          </a:p>
          <a:p>
            <a:r>
              <a:rPr lang="en-US" dirty="0" err="1" smtClean="0">
                <a:solidFill>
                  <a:srgbClr val="000000"/>
                </a:solidFill>
                <a:ea typeface="ＭＳ Ｐゴシック" pitchFamily="34" charset="-128"/>
              </a:rPr>
              <a:t>Imagin</a:t>
            </a:r>
            <a:r>
              <a:rPr lang="en-US" dirty="0" smtClean="0">
                <a:solidFill>
                  <a:srgbClr val="000000"/>
                </a:solidFill>
                <a:ea typeface="ＭＳ Ｐゴシック" pitchFamily="34" charset="-128"/>
              </a:rPr>
              <a:t> the following PHP code in </a:t>
            </a:r>
            <a:r>
              <a:rPr lang="en-US" dirty="0" err="1" smtClean="0">
                <a:solidFill>
                  <a:srgbClr val="000000"/>
                </a:solidFill>
                <a:ea typeface="ＭＳ Ｐゴシック" pitchFamily="34" charset="-128"/>
              </a:rPr>
              <a:t>myPage.php</a:t>
            </a:r>
            <a:r>
              <a:rPr lang="en-US" dirty="0" smtClean="0">
                <a:solidFill>
                  <a:srgbClr val="000000"/>
                </a:solidFill>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XmlHttpRequest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512" y="3433564"/>
            <a:ext cx="8785225" cy="1512168"/>
          </a:xfrm>
          <a:prstGeom prst="roundRect">
            <a:avLst>
              <a:gd name="adj" fmla="val 13244"/>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chemeClr val="tx1"/>
                </a:solidFill>
                <a:latin typeface="Courier New" charset="0"/>
                <a:cs typeface="Courier New" charset="0"/>
              </a:rPr>
              <a:t>&lt;?</a:t>
            </a:r>
            <a:r>
              <a:rPr lang="en-US" b="1" dirty="0" err="1" smtClean="0">
                <a:solidFill>
                  <a:schemeClr val="tx1"/>
                </a:solidFill>
                <a:latin typeface="Courier New" charset="0"/>
                <a:cs typeface="Courier New" charset="0"/>
              </a:rPr>
              <a:t>php</a:t>
            </a:r>
            <a:endParaRPr lang="en-US" b="1" dirty="0" smtClean="0">
              <a:solidFill>
                <a:schemeClr val="tx1"/>
              </a:solidFill>
              <a:latin typeface="Courier New" charset="0"/>
              <a:cs typeface="Courier New" charset="0"/>
            </a:endParaRPr>
          </a:p>
          <a:p>
            <a:r>
              <a:rPr lang="en-US" b="1" dirty="0" smtClean="0">
                <a:solidFill>
                  <a:srgbClr val="000000"/>
                </a:solidFill>
                <a:latin typeface="Courier New" charset="0"/>
                <a:cs typeface="Courier New" charset="0"/>
              </a:rPr>
              <a:t>  $username =</a:t>
            </a:r>
            <a:r>
              <a:rPr lang="en-US" b="1" dirty="0" smtClean="0">
                <a:solidFill>
                  <a:srgbClr val="660066"/>
                </a:solidFill>
                <a:latin typeface="Courier New" charset="0"/>
                <a:cs typeface="Courier New" charset="0"/>
              </a:rPr>
              <a:t> </a:t>
            </a:r>
            <a:r>
              <a:rPr lang="en-US" b="1" dirty="0" smtClean="0">
                <a:solidFill>
                  <a:schemeClr val="tx1"/>
                </a:solidFill>
                <a:latin typeface="Courier New" charset="0"/>
                <a:cs typeface="Courier New" charset="0"/>
              </a:rPr>
              <a:t>$_GET[</a:t>
            </a:r>
            <a:r>
              <a:rPr lang="en-US" b="1" dirty="0" smtClean="0">
                <a:solidFill>
                  <a:srgbClr val="0000FF"/>
                </a:solidFill>
                <a:latin typeface="Courier New" charset="0"/>
                <a:cs typeface="Courier New" charset="0"/>
              </a:rPr>
              <a:t>'u'</a:t>
            </a:r>
            <a:r>
              <a:rPr lang="en-US" b="1" dirty="0" smtClean="0">
                <a:solidFill>
                  <a:srgbClr val="000000"/>
                </a:solidFill>
                <a:latin typeface="Courier New" charset="0"/>
                <a:cs typeface="Courier New" charset="0"/>
              </a:rPr>
              <a:t>];</a:t>
            </a:r>
          </a:p>
          <a:p>
            <a:r>
              <a:rPr lang="en-US" b="1" dirty="0">
                <a:solidFill>
                  <a:srgbClr val="000000"/>
                </a:solidFill>
                <a:latin typeface="Courier New" charset="0"/>
                <a:cs typeface="Courier New" charset="0"/>
              </a:rPr>
              <a:t> </a:t>
            </a:r>
            <a:r>
              <a:rPr lang="en-US" b="1" dirty="0" smtClean="0">
                <a:solidFill>
                  <a:srgbClr val="000000"/>
                </a:solidFill>
                <a:latin typeface="Courier New" charset="0"/>
                <a:cs typeface="Courier New" charset="0"/>
              </a:rPr>
              <a:t> </a:t>
            </a:r>
            <a:r>
              <a:rPr lang="en-US" b="1" dirty="0" smtClean="0">
                <a:solidFill>
                  <a:schemeClr val="tx2"/>
                </a:solidFill>
                <a:latin typeface="Courier New" charset="0"/>
                <a:cs typeface="Courier New" charset="0"/>
              </a:rPr>
              <a:t>if</a:t>
            </a:r>
            <a:r>
              <a:rPr lang="en-US" b="1" dirty="0" smtClean="0">
                <a:solidFill>
                  <a:srgbClr val="000000"/>
                </a:solidFill>
                <a:latin typeface="Courier New" charset="0"/>
                <a:cs typeface="Courier New" charset="0"/>
              </a:rPr>
              <a:t>($username == </a:t>
            </a:r>
            <a:r>
              <a:rPr lang="en-US" b="1" dirty="0" smtClean="0">
                <a:solidFill>
                  <a:srgbClr val="0000FF"/>
                </a:solidFill>
                <a:latin typeface="Courier New" charset="0"/>
                <a:cs typeface="Courier New" charset="0"/>
              </a:rPr>
              <a:t>"test"</a:t>
            </a:r>
            <a:r>
              <a:rPr lang="en-US" b="1" dirty="0" smtClean="0">
                <a:solidFill>
                  <a:srgbClr val="000000"/>
                </a:solidFill>
                <a:latin typeface="Courier New" charset="0"/>
                <a:cs typeface="Courier New" charset="0"/>
              </a:rPr>
              <a:t>)</a:t>
            </a:r>
            <a:r>
              <a:rPr lang="en-US" b="1" dirty="0" smtClean="0">
                <a:solidFill>
                  <a:srgbClr val="660066"/>
                </a:solidFill>
                <a:latin typeface="Courier New" charset="0"/>
                <a:cs typeface="Courier New" charset="0"/>
              </a:rPr>
              <a:t> </a:t>
            </a:r>
            <a:r>
              <a:rPr lang="en-US" b="1" dirty="0" smtClean="0">
                <a:solidFill>
                  <a:srgbClr val="1F497D"/>
                </a:solidFill>
                <a:latin typeface="Courier New" charset="0"/>
                <a:cs typeface="Courier New" charset="0"/>
              </a:rPr>
              <a:t>echo</a:t>
            </a:r>
            <a:r>
              <a:rPr lang="en-US" b="1" dirty="0" smtClean="0">
                <a:solidFill>
                  <a:srgbClr val="660066"/>
                </a:solidFill>
                <a:latin typeface="Courier New" charset="0"/>
                <a:cs typeface="Courier New" charset="0"/>
              </a:rPr>
              <a:t> </a:t>
            </a:r>
            <a:r>
              <a:rPr lang="en-US" b="1" dirty="0" smtClean="0">
                <a:solidFill>
                  <a:srgbClr val="0000FF"/>
                </a:solidFill>
                <a:latin typeface="Courier New" charset="0"/>
                <a:cs typeface="Courier New" charset="0"/>
              </a:rPr>
              <a:t>"Success"</a:t>
            </a:r>
            <a:r>
              <a:rPr lang="en-US" b="1" dirty="0" smtClean="0">
                <a:solidFill>
                  <a:srgbClr val="000000"/>
                </a:solidFill>
                <a:latin typeface="Courier New" charset="0"/>
                <a:cs typeface="Courier New" charset="0"/>
              </a:rPr>
              <a:t>;</a:t>
            </a:r>
          </a:p>
          <a:p>
            <a:r>
              <a:rPr lang="en-US" b="1" dirty="0">
                <a:solidFill>
                  <a:srgbClr val="660066"/>
                </a:solidFill>
                <a:latin typeface="Courier New" charset="0"/>
                <a:cs typeface="Courier New" charset="0"/>
              </a:rPr>
              <a:t> </a:t>
            </a:r>
            <a:r>
              <a:rPr lang="en-US" b="1" dirty="0" smtClean="0">
                <a:solidFill>
                  <a:srgbClr val="660066"/>
                </a:solidFill>
                <a:latin typeface="Courier New" charset="0"/>
                <a:cs typeface="Courier New" charset="0"/>
              </a:rPr>
              <a:t> </a:t>
            </a:r>
            <a:r>
              <a:rPr lang="en-US" b="1" dirty="0" smtClean="0">
                <a:solidFill>
                  <a:srgbClr val="1F497D"/>
                </a:solidFill>
                <a:latin typeface="Courier New" charset="0"/>
                <a:cs typeface="Courier New" charset="0"/>
              </a:rPr>
              <a:t>else</a:t>
            </a:r>
            <a:r>
              <a:rPr lang="en-US" b="1" dirty="0" smtClean="0">
                <a:solidFill>
                  <a:srgbClr val="660066"/>
                </a:solidFill>
                <a:latin typeface="Courier New" charset="0"/>
                <a:cs typeface="Courier New" charset="0"/>
              </a:rPr>
              <a:t> </a:t>
            </a:r>
            <a:r>
              <a:rPr lang="en-US" b="1" dirty="0" smtClean="0">
                <a:solidFill>
                  <a:srgbClr val="1F497D"/>
                </a:solidFill>
                <a:latin typeface="Courier New" charset="0"/>
                <a:cs typeface="Courier New" charset="0"/>
              </a:rPr>
              <a:t>echo</a:t>
            </a:r>
            <a:r>
              <a:rPr lang="en-US" b="1" dirty="0" smtClean="0">
                <a:solidFill>
                  <a:srgbClr val="660066"/>
                </a:solidFill>
                <a:latin typeface="Courier New" charset="0"/>
                <a:cs typeface="Courier New" charset="0"/>
              </a:rPr>
              <a:t> </a:t>
            </a:r>
            <a:r>
              <a:rPr lang="en-US" b="1" dirty="0" smtClean="0">
                <a:solidFill>
                  <a:srgbClr val="0000FF"/>
                </a:solidFill>
                <a:latin typeface="Courier New" charset="0"/>
                <a:cs typeface="Courier New" charset="0"/>
              </a:rPr>
              <a:t>"Error"</a:t>
            </a:r>
            <a:r>
              <a:rPr lang="en-US" b="1" dirty="0" smtClean="0">
                <a:solidFill>
                  <a:srgbClr val="000000"/>
                </a:solidFill>
                <a:latin typeface="Courier New" charset="0"/>
                <a:cs typeface="Courier New" charset="0"/>
              </a:rPr>
              <a:t>;</a:t>
            </a:r>
            <a:endParaRPr lang="en-US" b="1" dirty="0">
              <a:solidFill>
                <a:srgbClr val="000000"/>
              </a:solidFill>
              <a:latin typeface="Courier New" charset="0"/>
              <a:cs typeface="Courier New" charset="0"/>
            </a:endParaRPr>
          </a:p>
          <a:p>
            <a:r>
              <a:rPr lang="en-US" b="1" dirty="0" smtClean="0">
                <a:solidFill>
                  <a:srgbClr val="000000"/>
                </a:solidFill>
                <a:latin typeface="Courier New" charset="0"/>
                <a:cs typeface="Courier New" charset="0"/>
              </a:rPr>
              <a:t>?&gt;</a:t>
            </a:r>
            <a:endParaRPr lang="en-US" b="1" dirty="0">
              <a:solidFill>
                <a:srgbClr val="000000"/>
              </a:solidFill>
            </a:endParaRPr>
          </a:p>
        </p:txBody>
      </p:sp>
    </p:spTree>
    <p:extLst>
      <p:ext uri="{BB962C8B-B14F-4D97-AF65-F5344CB8AC3E}">
        <p14:creationId xmlns:p14="http://schemas.microsoft.com/office/powerpoint/2010/main" val="2813756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Retrieve</a:t>
            </a:r>
            <a:r>
              <a:rPr lang="fr-FR" dirty="0" smtClean="0">
                <a:ea typeface="ＭＳ Ｐゴシック" pitchFamily="34" charset="-128"/>
              </a:rPr>
              <a:t> the </a:t>
            </a:r>
            <a:r>
              <a:rPr lang="fr-FR" dirty="0" err="1" smtClean="0">
                <a:ea typeface="ＭＳ Ｐゴシック" pitchFamily="34" charset="-128"/>
              </a:rPr>
              <a:t>response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To retrieve response from the server:</a:t>
            </a:r>
          </a:p>
          <a:p>
            <a:pPr lvl="1"/>
            <a:r>
              <a:rPr lang="en-US" sz="2000" b="1" dirty="0" err="1" smtClean="0">
                <a:solidFill>
                  <a:srgbClr val="000000"/>
                </a:solidFill>
                <a:latin typeface="Courier"/>
                <a:ea typeface="ＭＳ Ｐゴシック" pitchFamily="34" charset="-128"/>
                <a:cs typeface="Courier"/>
              </a:rPr>
              <a:t>responseText</a:t>
            </a:r>
            <a:r>
              <a:rPr lang="en-US" dirty="0" smtClean="0">
                <a:solidFill>
                  <a:srgbClr val="000000"/>
                </a:solidFill>
                <a:ea typeface="ＭＳ Ｐゴシック" pitchFamily="34" charset="-128"/>
              </a:rPr>
              <a:t>: Text returned by server</a:t>
            </a:r>
          </a:p>
          <a:p>
            <a:pPr lvl="1"/>
            <a:endParaRPr lang="en-US" dirty="0" smtClean="0">
              <a:solidFill>
                <a:srgbClr val="000000"/>
              </a:solidFill>
              <a:ea typeface="ＭＳ Ｐゴシック" pitchFamily="34" charset="-128"/>
            </a:endParaRPr>
          </a:p>
          <a:p>
            <a:pPr lvl="1"/>
            <a:r>
              <a:rPr lang="en-US" sz="2000" b="1" dirty="0" err="1" smtClean="0">
                <a:solidFill>
                  <a:srgbClr val="000000"/>
                </a:solidFill>
                <a:latin typeface="Courier"/>
                <a:ea typeface="ＭＳ Ｐゴシック" pitchFamily="34" charset="-128"/>
                <a:cs typeface="Courier"/>
              </a:rPr>
              <a:t>responseXML</a:t>
            </a:r>
            <a:r>
              <a:rPr lang="en-US" dirty="0" smtClean="0">
                <a:solidFill>
                  <a:srgbClr val="000000"/>
                </a:solidFill>
                <a:ea typeface="ＭＳ Ｐゴシック" pitchFamily="34" charset="-128"/>
              </a:rPr>
              <a:t>: Object representing XML returned by server</a:t>
            </a:r>
          </a:p>
          <a:p>
            <a:pPr lvl="1"/>
            <a:endParaRPr lang="en-US" dirty="0" smtClean="0">
              <a:solidFill>
                <a:srgbClr val="000000"/>
              </a:solidFill>
              <a:ea typeface="ＭＳ Ｐゴシック" pitchFamily="34" charset="-128"/>
            </a:endParaRPr>
          </a:p>
          <a:p>
            <a:pPr lvl="1"/>
            <a:r>
              <a:rPr lang="en-US" sz="2000" b="1" dirty="0" smtClean="0">
                <a:solidFill>
                  <a:srgbClr val="000000"/>
                </a:solidFill>
                <a:latin typeface="Courier"/>
                <a:ea typeface="ＭＳ Ｐゴシック" pitchFamily="34" charset="-128"/>
                <a:cs typeface="Courier"/>
              </a:rPr>
              <a:t>status</a:t>
            </a:r>
            <a:r>
              <a:rPr lang="en-US" dirty="0" smtClean="0">
                <a:solidFill>
                  <a:srgbClr val="000000"/>
                </a:solidFill>
                <a:ea typeface="ＭＳ Ｐゴシック" pitchFamily="34" charset="-128"/>
              </a:rPr>
              <a:t>: Returns the HTTP code (remember? </a:t>
            </a:r>
            <a:r>
              <a:rPr lang="en-US" dirty="0" smtClean="0">
                <a:solidFill>
                  <a:srgbClr val="000000"/>
                </a:solidFill>
                <a:ea typeface="ＭＳ Ｐゴシック" pitchFamily="34" charset="-128"/>
                <a:sym typeface="Wingdings"/>
              </a:rPr>
              <a:t>)</a:t>
            </a:r>
          </a:p>
          <a:p>
            <a:pPr lvl="1"/>
            <a:endParaRPr lang="en-US" dirty="0" smtClean="0">
              <a:solidFill>
                <a:srgbClr val="000000"/>
              </a:solidFill>
              <a:ea typeface="ＭＳ Ｐゴシック" pitchFamily="34" charset="-128"/>
            </a:endParaRPr>
          </a:p>
          <a:p>
            <a:pPr lvl="1"/>
            <a:r>
              <a:rPr lang="en-US" sz="2000" b="1" dirty="0" err="1" smtClean="0">
                <a:solidFill>
                  <a:srgbClr val="000000"/>
                </a:solidFill>
                <a:latin typeface="Courier"/>
                <a:ea typeface="ＭＳ Ｐゴシック" pitchFamily="34" charset="-128"/>
                <a:cs typeface="Courier"/>
              </a:rPr>
              <a:t>statusText</a:t>
            </a:r>
            <a:r>
              <a:rPr lang="en-US" dirty="0" smtClean="0">
                <a:solidFill>
                  <a:srgbClr val="000000"/>
                </a:solidFill>
                <a:ea typeface="ＭＳ Ｐゴシック" pitchFamily="34" charset="-128"/>
              </a:rPr>
              <a:t>: Returns the status description</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XmlHttpRequest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134688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Famous</a:t>
            </a:r>
            <a:r>
              <a:rPr lang="fr-FR" dirty="0" smtClean="0">
                <a:ea typeface="ＭＳ Ｐゴシック" pitchFamily="34" charset="-128"/>
              </a:rPr>
              <a:t> HTTP </a:t>
            </a:r>
            <a:r>
              <a:rPr lang="fr-FR" dirty="0" err="1" smtClean="0">
                <a:ea typeface="ＭＳ Ｐゴシック" pitchFamily="34" charset="-128"/>
              </a:rPr>
              <a:t>status</a:t>
            </a:r>
            <a:r>
              <a:rPr lang="fr-FR" dirty="0" smtClean="0">
                <a:ea typeface="ＭＳ Ｐゴシック" pitchFamily="34" charset="-128"/>
              </a:rPr>
              <a:t> codes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XmlHttpRequest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1471179511"/>
              </p:ext>
            </p:extLst>
          </p:nvPr>
        </p:nvGraphicFramePr>
        <p:xfrm>
          <a:off x="1218456" y="1345332"/>
          <a:ext cx="6707088" cy="3337155"/>
        </p:xfrm>
        <a:graphic>
          <a:graphicData uri="http://schemas.openxmlformats.org/drawingml/2006/table">
            <a:tbl>
              <a:tblPr firstRow="1" bandRow="1">
                <a:tableStyleId>{5C22544A-7EE6-4342-B048-85BDC9FD1C3A}</a:tableStyleId>
              </a:tblPr>
              <a:tblGrid>
                <a:gridCol w="3353544"/>
                <a:gridCol w="3353544"/>
              </a:tblGrid>
              <a:tr h="370795">
                <a:tc>
                  <a:txBody>
                    <a:bodyPr/>
                    <a:lstStyle/>
                    <a:p>
                      <a:r>
                        <a:rPr lang="fr-FR" sz="1800" dirty="0" smtClean="0"/>
                        <a:t>HTTP </a:t>
                      </a:r>
                      <a:r>
                        <a:rPr lang="fr-FR" sz="1800" dirty="0" err="1" smtClean="0"/>
                        <a:t>Status</a:t>
                      </a:r>
                      <a:r>
                        <a:rPr lang="fr-FR" sz="1800" dirty="0" smtClean="0"/>
                        <a:t> Code</a:t>
                      </a:r>
                      <a:endParaRPr lang="fr-FR" sz="1800" dirty="0"/>
                    </a:p>
                  </a:txBody>
                  <a:tcPr marT="45714" marB="45714"/>
                </a:tc>
                <a:tc>
                  <a:txBody>
                    <a:bodyPr/>
                    <a:lstStyle/>
                    <a:p>
                      <a:r>
                        <a:rPr lang="fr-FR" sz="1800" dirty="0" smtClean="0"/>
                        <a:t>HTTP </a:t>
                      </a:r>
                      <a:r>
                        <a:rPr lang="fr-FR" sz="1800" dirty="0" err="1" smtClean="0"/>
                        <a:t>Status</a:t>
                      </a:r>
                      <a:r>
                        <a:rPr lang="fr-FR" sz="1800" dirty="0" smtClean="0"/>
                        <a:t> </a:t>
                      </a:r>
                      <a:r>
                        <a:rPr lang="fr-FR" sz="1800" dirty="0" err="1" smtClean="0"/>
                        <a:t>Text</a:t>
                      </a:r>
                      <a:endParaRPr lang="fr-FR" sz="1800" dirty="0"/>
                    </a:p>
                  </a:txBody>
                  <a:tcPr marT="45714" marB="45714"/>
                </a:tc>
              </a:tr>
              <a:tr h="370795">
                <a:tc>
                  <a:txBody>
                    <a:bodyPr/>
                    <a:lstStyle/>
                    <a:p>
                      <a:pPr algn="ctr"/>
                      <a:r>
                        <a:rPr lang="fr-FR" sz="1800" b="0" dirty="0" smtClean="0"/>
                        <a:t>200</a:t>
                      </a:r>
                      <a:endParaRPr lang="fr-FR" sz="1800" b="0" dirty="0"/>
                    </a:p>
                  </a:txBody>
                  <a:tcPr marT="45714" marB="45714"/>
                </a:tc>
                <a:tc>
                  <a:txBody>
                    <a:bodyPr/>
                    <a:lstStyle/>
                    <a:p>
                      <a:r>
                        <a:rPr lang="fr-FR" sz="1800" b="0" dirty="0" err="1" smtClean="0"/>
                        <a:t>Success</a:t>
                      </a:r>
                      <a:endParaRPr lang="fr-FR" sz="1800" b="0" dirty="0"/>
                    </a:p>
                  </a:txBody>
                  <a:tcPr marT="45714" marB="45714"/>
                </a:tc>
              </a:tr>
              <a:tr h="370795">
                <a:tc>
                  <a:txBody>
                    <a:bodyPr/>
                    <a:lstStyle/>
                    <a:p>
                      <a:pPr algn="ctr"/>
                      <a:r>
                        <a:rPr lang="fr-FR" sz="1800" b="0" dirty="0" smtClean="0"/>
                        <a:t>201</a:t>
                      </a:r>
                      <a:endParaRPr lang="fr-FR" sz="1800" b="0" dirty="0"/>
                    </a:p>
                  </a:txBody>
                  <a:tcPr marT="45714" marB="45714"/>
                </a:tc>
                <a:tc>
                  <a:txBody>
                    <a:bodyPr/>
                    <a:lstStyle/>
                    <a:p>
                      <a:r>
                        <a:rPr lang="fr-FR" sz="1800" b="0" dirty="0" err="1" smtClean="0"/>
                        <a:t>Created</a:t>
                      </a:r>
                      <a:endParaRPr lang="fr-FR" sz="1800" b="0" dirty="0"/>
                    </a:p>
                  </a:txBody>
                  <a:tcPr marT="45714" marB="45714"/>
                </a:tc>
              </a:tr>
              <a:tr h="370795">
                <a:tc>
                  <a:txBody>
                    <a:bodyPr/>
                    <a:lstStyle/>
                    <a:p>
                      <a:pPr algn="ctr"/>
                      <a:r>
                        <a:rPr lang="fr-FR" sz="1800" b="0" dirty="0" smtClean="0"/>
                        <a:t>301</a:t>
                      </a:r>
                      <a:endParaRPr lang="fr-FR" sz="1800" b="0" dirty="0"/>
                    </a:p>
                  </a:txBody>
                  <a:tcPr marT="45714" marB="45714"/>
                </a:tc>
                <a:tc>
                  <a:txBody>
                    <a:bodyPr/>
                    <a:lstStyle/>
                    <a:p>
                      <a:r>
                        <a:rPr lang="fr-FR" sz="1800" b="0" dirty="0" err="1" smtClean="0"/>
                        <a:t>Permanently</a:t>
                      </a:r>
                      <a:r>
                        <a:rPr lang="fr-FR" sz="1800" b="0" baseline="0" dirty="0" smtClean="0"/>
                        <a:t> </a:t>
                      </a:r>
                      <a:r>
                        <a:rPr lang="fr-FR" sz="1800" b="0" baseline="0" dirty="0" err="1" smtClean="0"/>
                        <a:t>Redirected</a:t>
                      </a:r>
                      <a:endParaRPr lang="fr-FR" sz="1800" b="0" dirty="0"/>
                    </a:p>
                  </a:txBody>
                  <a:tcPr marT="45714" marB="45714"/>
                </a:tc>
              </a:tr>
              <a:tr h="370795">
                <a:tc>
                  <a:txBody>
                    <a:bodyPr/>
                    <a:lstStyle/>
                    <a:p>
                      <a:pPr algn="ctr"/>
                      <a:r>
                        <a:rPr lang="fr-FR" sz="1800" b="0" dirty="0" smtClean="0"/>
                        <a:t>302</a:t>
                      </a:r>
                      <a:endParaRPr lang="fr-FR" sz="1800" b="0" dirty="0"/>
                    </a:p>
                  </a:txBody>
                  <a:tcPr marT="45714" marB="45714"/>
                </a:tc>
                <a:tc>
                  <a:txBody>
                    <a:bodyPr/>
                    <a:lstStyle/>
                    <a:p>
                      <a:r>
                        <a:rPr lang="fr-FR" sz="1800" b="0" dirty="0" err="1" smtClean="0"/>
                        <a:t>Found</a:t>
                      </a:r>
                      <a:endParaRPr lang="fr-FR" sz="1800" b="0" dirty="0"/>
                    </a:p>
                  </a:txBody>
                  <a:tcPr marT="45714" marB="45714"/>
                </a:tc>
              </a:tr>
              <a:tr h="370795">
                <a:tc>
                  <a:txBody>
                    <a:bodyPr/>
                    <a:lstStyle/>
                    <a:p>
                      <a:pPr algn="ctr"/>
                      <a:r>
                        <a:rPr lang="fr-FR" sz="1800" b="0" dirty="0" smtClean="0"/>
                        <a:t>400</a:t>
                      </a:r>
                      <a:endParaRPr lang="fr-FR" sz="1800" b="0" dirty="0"/>
                    </a:p>
                  </a:txBody>
                  <a:tcPr marT="45714" marB="45714"/>
                </a:tc>
                <a:tc>
                  <a:txBody>
                    <a:bodyPr/>
                    <a:lstStyle/>
                    <a:p>
                      <a:r>
                        <a:rPr lang="fr-FR" sz="1800" b="0" dirty="0" smtClean="0"/>
                        <a:t>Bad </a:t>
                      </a:r>
                      <a:r>
                        <a:rPr lang="fr-FR" sz="1800" b="0" dirty="0" err="1" smtClean="0"/>
                        <a:t>Request</a:t>
                      </a:r>
                      <a:endParaRPr lang="fr-FR" sz="1800" b="0" dirty="0"/>
                    </a:p>
                  </a:txBody>
                  <a:tcPr marT="45714" marB="45714"/>
                </a:tc>
              </a:tr>
              <a:tr h="370795">
                <a:tc>
                  <a:txBody>
                    <a:bodyPr/>
                    <a:lstStyle/>
                    <a:p>
                      <a:pPr algn="ctr"/>
                      <a:r>
                        <a:rPr lang="fr-FR" sz="1800" b="0" dirty="0" smtClean="0"/>
                        <a:t>403</a:t>
                      </a:r>
                      <a:endParaRPr lang="fr-FR" sz="1800" b="0" dirty="0"/>
                    </a:p>
                  </a:txBody>
                  <a:tcPr marT="45714" marB="45714"/>
                </a:tc>
                <a:tc>
                  <a:txBody>
                    <a:bodyPr/>
                    <a:lstStyle/>
                    <a:p>
                      <a:r>
                        <a:rPr lang="fr-FR" sz="1800" b="0" dirty="0" err="1" smtClean="0"/>
                        <a:t>Forbidden</a:t>
                      </a:r>
                      <a:endParaRPr lang="fr-FR" sz="1800" b="0" dirty="0"/>
                    </a:p>
                  </a:txBody>
                  <a:tcPr marT="45714" marB="45714"/>
                </a:tc>
              </a:tr>
              <a:tr h="370795">
                <a:tc>
                  <a:txBody>
                    <a:bodyPr/>
                    <a:lstStyle/>
                    <a:p>
                      <a:pPr algn="ctr"/>
                      <a:r>
                        <a:rPr lang="fr-FR" sz="1800" b="0" dirty="0" smtClean="0"/>
                        <a:t>404</a:t>
                      </a:r>
                      <a:endParaRPr lang="fr-FR" sz="1800" b="0" dirty="0"/>
                    </a:p>
                  </a:txBody>
                  <a:tcPr marT="45714" marB="45714"/>
                </a:tc>
                <a:tc>
                  <a:txBody>
                    <a:bodyPr/>
                    <a:lstStyle/>
                    <a:p>
                      <a:r>
                        <a:rPr lang="fr-FR" sz="1800" b="0" dirty="0" smtClean="0"/>
                        <a:t>Not </a:t>
                      </a:r>
                      <a:r>
                        <a:rPr lang="fr-FR" sz="1800" b="0" dirty="0" err="1" smtClean="0"/>
                        <a:t>found</a:t>
                      </a:r>
                      <a:endParaRPr lang="fr-FR" sz="1800" b="0" dirty="0"/>
                    </a:p>
                  </a:txBody>
                  <a:tcPr marT="45714" marB="45714"/>
                </a:tc>
              </a:tr>
              <a:tr h="370795">
                <a:tc>
                  <a:txBody>
                    <a:bodyPr/>
                    <a:lstStyle/>
                    <a:p>
                      <a:pPr algn="ctr"/>
                      <a:r>
                        <a:rPr lang="fr-FR" sz="1800" b="0" dirty="0" smtClean="0"/>
                        <a:t>500</a:t>
                      </a:r>
                      <a:endParaRPr lang="fr-FR" sz="1800" b="0" dirty="0"/>
                    </a:p>
                  </a:txBody>
                  <a:tcPr marT="45714" marB="45714"/>
                </a:tc>
                <a:tc>
                  <a:txBody>
                    <a:bodyPr/>
                    <a:lstStyle/>
                    <a:p>
                      <a:r>
                        <a:rPr lang="fr-FR" sz="1800" b="0" dirty="0" err="1" smtClean="0"/>
                        <a:t>Internal</a:t>
                      </a:r>
                      <a:r>
                        <a:rPr lang="fr-FR" sz="1800" b="0" dirty="0" smtClean="0"/>
                        <a:t> Server </a:t>
                      </a:r>
                      <a:r>
                        <a:rPr lang="fr-FR" sz="1800" b="0" dirty="0" err="1" smtClean="0"/>
                        <a:t>Error</a:t>
                      </a:r>
                      <a:endParaRPr lang="fr-FR" sz="1800" b="0" dirty="0"/>
                    </a:p>
                  </a:txBody>
                  <a:tcPr marT="45714" marB="45714"/>
                </a:tc>
              </a:tr>
            </a:tbl>
          </a:graphicData>
        </a:graphic>
      </p:graphicFrame>
    </p:spTree>
    <p:extLst>
      <p:ext uri="{BB962C8B-B14F-4D97-AF65-F5344CB8AC3E}">
        <p14:creationId xmlns:p14="http://schemas.microsoft.com/office/powerpoint/2010/main" val="1229817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Third</a:t>
            </a:r>
            <a:r>
              <a:rPr lang="fr-FR" dirty="0" smtClean="0">
                <a:ea typeface="ＭＳ Ｐゴシック" pitchFamily="34" charset="-128"/>
              </a:rPr>
              <a:t> </a:t>
            </a:r>
            <a:r>
              <a:rPr lang="fr-FR" dirty="0" err="1" smtClean="0">
                <a:ea typeface="ＭＳ Ｐゴシック" pitchFamily="34" charset="-128"/>
              </a:rPr>
              <a:t>example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XmlHttpRequest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4"/>
          <p:cNvSpPr/>
          <p:nvPr/>
        </p:nvSpPr>
        <p:spPr>
          <a:xfrm>
            <a:off x="179512" y="1057300"/>
            <a:ext cx="8785225" cy="3528392"/>
          </a:xfrm>
          <a:prstGeom prst="roundRect">
            <a:avLst>
              <a:gd name="adj" fmla="val 11288"/>
            </a:avLst>
          </a:prstGeom>
        </p:spPr>
        <p:style>
          <a:lnRef idx="2">
            <a:schemeClr val="dk1"/>
          </a:lnRef>
          <a:fillRef idx="1">
            <a:schemeClr val="lt1"/>
          </a:fillRef>
          <a:effectRef idx="0">
            <a:schemeClr val="dk1"/>
          </a:effectRef>
          <a:fontRef idx="minor">
            <a:schemeClr val="dk1"/>
          </a:fontRef>
        </p:style>
        <p:txBody>
          <a:bodyPr anchor="ctr"/>
          <a:lstStyle/>
          <a:p>
            <a:r>
              <a:rPr lang="en-US" b="1" dirty="0" err="1">
                <a:solidFill>
                  <a:srgbClr val="660066"/>
                </a:solidFill>
                <a:latin typeface="Courier New" charset="0"/>
                <a:cs typeface="Courier New" charset="0"/>
              </a:rPr>
              <a:t>var</a:t>
            </a:r>
            <a:r>
              <a:rPr lang="en-US" b="1" dirty="0">
                <a:solidFill>
                  <a:srgbClr val="660066"/>
                </a:solidFill>
                <a:latin typeface="Courier New" charset="0"/>
                <a:cs typeface="Courier New" charset="0"/>
              </a:rPr>
              <a:t> </a:t>
            </a:r>
            <a:r>
              <a:rPr lang="en-US" b="1" dirty="0" err="1">
                <a:latin typeface="Courier New" charset="0"/>
                <a:cs typeface="Courier New" charset="0"/>
              </a:rPr>
              <a:t>xhr</a:t>
            </a:r>
            <a:r>
              <a:rPr lang="en-US" b="1" dirty="0">
                <a:latin typeface="Courier New" charset="0"/>
                <a:cs typeface="Courier New" charset="0"/>
              </a:rPr>
              <a:t> = </a:t>
            </a:r>
            <a:r>
              <a:rPr lang="en-US" b="1" dirty="0" err="1">
                <a:latin typeface="Courier New" charset="0"/>
                <a:cs typeface="Courier New" charset="0"/>
              </a:rPr>
              <a:t>getXMLHttpRequest</a:t>
            </a:r>
            <a:r>
              <a:rPr lang="en-US" b="1" dirty="0">
                <a:latin typeface="Courier New" charset="0"/>
                <a:cs typeface="Courier New" charset="0"/>
              </a:rPr>
              <a:t>()</a:t>
            </a:r>
            <a:r>
              <a:rPr lang="en-US" b="1" dirty="0" smtClean="0">
                <a:latin typeface="Courier New" charset="0"/>
                <a:cs typeface="Courier New" charset="0"/>
              </a:rPr>
              <a:t>;</a:t>
            </a:r>
          </a:p>
          <a:p>
            <a:r>
              <a:rPr lang="en-US" b="1" dirty="0" err="1">
                <a:solidFill>
                  <a:srgbClr val="660066"/>
                </a:solidFill>
                <a:latin typeface="Courier New" charset="0"/>
                <a:cs typeface="Courier New" charset="0"/>
              </a:rPr>
              <a:t>var</a:t>
            </a:r>
            <a:r>
              <a:rPr lang="en-US" b="1" dirty="0">
                <a:solidFill>
                  <a:srgbClr val="660066"/>
                </a:solidFill>
                <a:latin typeface="Courier New" charset="0"/>
                <a:cs typeface="Courier New" charset="0"/>
              </a:rPr>
              <a:t> </a:t>
            </a:r>
            <a:r>
              <a:rPr lang="en-US" b="1" dirty="0" smtClean="0">
                <a:latin typeface="Courier New" charset="0"/>
                <a:cs typeface="Courier New" charset="0"/>
              </a:rPr>
              <a:t>flash = </a:t>
            </a:r>
            <a:r>
              <a:rPr lang="en-US" b="1" dirty="0" err="1" smtClean="0">
                <a:latin typeface="Courier New" charset="0"/>
                <a:cs typeface="Courier New" charset="0"/>
              </a:rPr>
              <a:t>document.getElementById</a:t>
            </a:r>
            <a:r>
              <a:rPr lang="en-US" b="1" dirty="0" smtClean="0">
                <a:latin typeface="Courier New" charset="0"/>
                <a:cs typeface="Courier New" charset="0"/>
              </a:rPr>
              <a:t>(</a:t>
            </a:r>
            <a:r>
              <a:rPr lang="en-US" b="1" dirty="0" smtClean="0">
                <a:solidFill>
                  <a:srgbClr val="0000FF"/>
                </a:solidFill>
                <a:latin typeface="Courier New" charset="0"/>
                <a:cs typeface="Courier New" charset="0"/>
              </a:rPr>
              <a:t>"</a:t>
            </a:r>
            <a:r>
              <a:rPr lang="en-US" b="1" dirty="0" err="1" smtClean="0">
                <a:solidFill>
                  <a:srgbClr val="0000FF"/>
                </a:solidFill>
                <a:latin typeface="Courier New" charset="0"/>
                <a:cs typeface="Courier New" charset="0"/>
              </a:rPr>
              <a:t>div_flash</a:t>
            </a:r>
            <a:r>
              <a:rPr lang="en-US" b="1" dirty="0" smtClean="0">
                <a:solidFill>
                  <a:srgbClr val="0000FF"/>
                </a:solidFill>
                <a:latin typeface="Courier New" charset="0"/>
                <a:cs typeface="Courier New" charset="0"/>
              </a:rPr>
              <a:t>"</a:t>
            </a:r>
            <a:r>
              <a:rPr lang="en-US" b="1" dirty="0" smtClean="0">
                <a:latin typeface="Courier New" charset="0"/>
                <a:cs typeface="Courier New" charset="0"/>
              </a:rPr>
              <a:t>);</a:t>
            </a:r>
          </a:p>
          <a:p>
            <a:endParaRPr lang="en-US" b="1" dirty="0" smtClean="0">
              <a:latin typeface="Courier New" charset="0"/>
              <a:cs typeface="Courier New" charset="0"/>
            </a:endParaRPr>
          </a:p>
          <a:p>
            <a:r>
              <a:rPr lang="en-US" b="1" dirty="0" err="1" smtClean="0">
                <a:latin typeface="Courier New" charset="0"/>
                <a:cs typeface="Courier New" charset="0"/>
              </a:rPr>
              <a:t>xhr.onreadystatechange</a:t>
            </a:r>
            <a:r>
              <a:rPr lang="en-US" b="1" dirty="0" smtClean="0">
                <a:latin typeface="Courier New" charset="0"/>
                <a:cs typeface="Courier New" charset="0"/>
              </a:rPr>
              <a:t> = </a:t>
            </a:r>
            <a:r>
              <a:rPr lang="en-US" b="1" dirty="0" smtClean="0">
                <a:solidFill>
                  <a:srgbClr val="660066"/>
                </a:solidFill>
                <a:latin typeface="Courier New" charset="0"/>
                <a:cs typeface="Courier New" charset="0"/>
              </a:rPr>
              <a:t>function</a:t>
            </a:r>
            <a:r>
              <a:rPr lang="en-US" b="1" dirty="0" smtClean="0">
                <a:latin typeface="Courier New" charset="0"/>
                <a:cs typeface="Courier New" charset="0"/>
              </a:rPr>
              <a:t>() {</a:t>
            </a:r>
          </a:p>
          <a:p>
            <a:r>
              <a:rPr lang="en-US" b="1" dirty="0">
                <a:solidFill>
                  <a:srgbClr val="660066"/>
                </a:solidFill>
                <a:latin typeface="Courier New" charset="0"/>
                <a:cs typeface="Courier New" charset="0"/>
              </a:rPr>
              <a:t> </a:t>
            </a:r>
            <a:r>
              <a:rPr lang="en-US" b="1" dirty="0" smtClean="0">
                <a:solidFill>
                  <a:srgbClr val="660066"/>
                </a:solidFill>
                <a:latin typeface="Courier New" charset="0"/>
                <a:cs typeface="Courier New" charset="0"/>
              </a:rPr>
              <a:t> if</a:t>
            </a:r>
            <a:r>
              <a:rPr lang="en-US" b="1" dirty="0" smtClean="0">
                <a:latin typeface="Courier New" charset="0"/>
                <a:cs typeface="Courier New" charset="0"/>
              </a:rPr>
              <a:t>(</a:t>
            </a:r>
            <a:r>
              <a:rPr lang="en-US" b="1" dirty="0" err="1" smtClean="0">
                <a:latin typeface="Courier New" charset="0"/>
                <a:cs typeface="Courier New" charset="0"/>
              </a:rPr>
              <a:t>xhr.readyState</a:t>
            </a:r>
            <a:r>
              <a:rPr lang="en-US" b="1" dirty="0" smtClean="0">
                <a:latin typeface="Courier New" charset="0"/>
                <a:cs typeface="Courier New" charset="0"/>
              </a:rPr>
              <a:t> == </a:t>
            </a:r>
            <a:r>
              <a:rPr lang="en-US" b="1" dirty="0" smtClean="0">
                <a:solidFill>
                  <a:schemeClr val="accent6"/>
                </a:solidFill>
                <a:latin typeface="Courier New" charset="0"/>
                <a:cs typeface="Courier New" charset="0"/>
              </a:rPr>
              <a:t>4</a:t>
            </a:r>
            <a:r>
              <a:rPr lang="en-US" b="1" dirty="0" smtClean="0">
                <a:latin typeface="Courier New" charset="0"/>
                <a:cs typeface="Courier New" charset="0"/>
              </a:rPr>
              <a:t>) {</a:t>
            </a:r>
          </a:p>
          <a:p>
            <a:r>
              <a:rPr lang="en-US" b="1" dirty="0" smtClean="0">
                <a:latin typeface="Courier New" charset="0"/>
                <a:cs typeface="Courier New" charset="0"/>
              </a:rPr>
              <a:t>    </a:t>
            </a:r>
            <a:r>
              <a:rPr lang="en-US" b="1" dirty="0" smtClean="0">
                <a:solidFill>
                  <a:srgbClr val="660066"/>
                </a:solidFill>
                <a:latin typeface="Courier New" charset="0"/>
                <a:cs typeface="Courier New" charset="0"/>
              </a:rPr>
              <a:t>if</a:t>
            </a:r>
            <a:r>
              <a:rPr lang="en-US" b="1" dirty="0" smtClean="0">
                <a:latin typeface="Courier New" charset="0"/>
                <a:cs typeface="Courier New" charset="0"/>
              </a:rPr>
              <a:t>(</a:t>
            </a:r>
            <a:r>
              <a:rPr lang="en-US" b="1" dirty="0" err="1" smtClean="0">
                <a:latin typeface="Courier New" charset="0"/>
                <a:cs typeface="Courier New" charset="0"/>
              </a:rPr>
              <a:t>xhr.status</a:t>
            </a:r>
            <a:r>
              <a:rPr lang="en-US" b="1" dirty="0" smtClean="0">
                <a:latin typeface="Courier New" charset="0"/>
                <a:cs typeface="Courier New" charset="0"/>
              </a:rPr>
              <a:t> == </a:t>
            </a:r>
            <a:r>
              <a:rPr lang="en-US" b="1" dirty="0" smtClean="0">
                <a:solidFill>
                  <a:srgbClr val="F79646"/>
                </a:solidFill>
                <a:latin typeface="Courier New" charset="0"/>
                <a:cs typeface="Courier New" charset="0"/>
              </a:rPr>
              <a:t>200</a:t>
            </a:r>
            <a:r>
              <a:rPr lang="en-US" b="1" dirty="0" smtClean="0">
                <a:latin typeface="Courier New" charset="0"/>
                <a:cs typeface="Courier New" charset="0"/>
              </a:rPr>
              <a:t>) </a:t>
            </a:r>
          </a:p>
          <a:p>
            <a:r>
              <a:rPr lang="en-US" b="1" dirty="0">
                <a:latin typeface="Courier New" charset="0"/>
                <a:cs typeface="Courier New" charset="0"/>
              </a:rPr>
              <a:t> </a:t>
            </a:r>
            <a:r>
              <a:rPr lang="en-US" b="1" dirty="0" smtClean="0">
                <a:latin typeface="Courier New" charset="0"/>
                <a:cs typeface="Courier New" charset="0"/>
              </a:rPr>
              <a:t>     </a:t>
            </a:r>
            <a:r>
              <a:rPr lang="en-US" b="1" dirty="0" err="1" smtClean="0">
                <a:latin typeface="Courier New" charset="0"/>
                <a:cs typeface="Courier New" charset="0"/>
              </a:rPr>
              <a:t>flash.innerHTML</a:t>
            </a:r>
            <a:r>
              <a:rPr lang="en-US" b="1" dirty="0" smtClean="0">
                <a:latin typeface="Courier New" charset="0"/>
                <a:cs typeface="Courier New" charset="0"/>
              </a:rPr>
              <a:t> = (</a:t>
            </a:r>
            <a:r>
              <a:rPr lang="en-US" b="1" dirty="0" err="1" smtClean="0">
                <a:solidFill>
                  <a:schemeClr val="tx1"/>
                </a:solidFill>
                <a:latin typeface="Courier New" charset="0"/>
                <a:cs typeface="Courier New" charset="0"/>
              </a:rPr>
              <a:t>xhr.responseText</a:t>
            </a:r>
            <a:r>
              <a:rPr lang="en-US" b="1" dirty="0" smtClean="0">
                <a:latin typeface="Courier New" charset="0"/>
                <a:cs typeface="Courier New" charset="0"/>
              </a:rPr>
              <a:t>);</a:t>
            </a:r>
          </a:p>
          <a:p>
            <a:r>
              <a:rPr lang="en-US" b="1" dirty="0">
                <a:latin typeface="Courier New" charset="0"/>
                <a:cs typeface="Courier New" charset="0"/>
              </a:rPr>
              <a:t> </a:t>
            </a:r>
            <a:r>
              <a:rPr lang="en-US" b="1" dirty="0" smtClean="0">
                <a:latin typeface="Courier New" charset="0"/>
                <a:cs typeface="Courier New" charset="0"/>
              </a:rPr>
              <a:t>   </a:t>
            </a:r>
            <a:r>
              <a:rPr lang="en-US" b="1" dirty="0" smtClean="0">
                <a:solidFill>
                  <a:srgbClr val="660066"/>
                </a:solidFill>
                <a:latin typeface="Courier New" charset="0"/>
                <a:cs typeface="Courier New" charset="0"/>
              </a:rPr>
              <a:t>else</a:t>
            </a:r>
            <a:r>
              <a:rPr lang="en-US" b="1" dirty="0" smtClean="0">
                <a:latin typeface="Courier New" charset="0"/>
                <a:cs typeface="Courier New" charset="0"/>
              </a:rPr>
              <a:t> alert(</a:t>
            </a:r>
            <a:r>
              <a:rPr lang="en-US" b="1" dirty="0" smtClean="0">
                <a:solidFill>
                  <a:srgbClr val="0000FF"/>
                </a:solidFill>
                <a:latin typeface="Courier New" charset="0"/>
                <a:cs typeface="Courier New" charset="0"/>
              </a:rPr>
              <a:t>"Error!"</a:t>
            </a:r>
            <a:r>
              <a:rPr lang="en-US" b="1" dirty="0" smtClean="0">
                <a:latin typeface="Courier New" charset="0"/>
                <a:cs typeface="Courier New" charset="0"/>
              </a:rPr>
              <a:t>);</a:t>
            </a:r>
            <a:endParaRPr lang="en-US" b="1" dirty="0">
              <a:latin typeface="Courier New" charset="0"/>
              <a:cs typeface="Courier New" charset="0"/>
            </a:endParaRPr>
          </a:p>
          <a:p>
            <a:r>
              <a:rPr lang="en-US" b="1" dirty="0" smtClean="0">
                <a:latin typeface="Courier New" charset="0"/>
                <a:cs typeface="Courier New" charset="0"/>
              </a:rPr>
              <a:t>  }</a:t>
            </a:r>
            <a:endParaRPr lang="en-US" b="1" dirty="0">
              <a:latin typeface="Courier New" charset="0"/>
              <a:cs typeface="Courier New" charset="0"/>
            </a:endParaRPr>
          </a:p>
          <a:p>
            <a:r>
              <a:rPr lang="en-US" b="1" dirty="0" smtClean="0">
                <a:latin typeface="Courier New" charset="0"/>
                <a:cs typeface="Courier New" charset="0"/>
              </a:rPr>
              <a:t>};</a:t>
            </a:r>
            <a:endParaRPr lang="en-US" b="1" dirty="0">
              <a:latin typeface="Courier New" charset="0"/>
              <a:cs typeface="Courier New" charset="0"/>
            </a:endParaRPr>
          </a:p>
          <a:p>
            <a:r>
              <a:rPr lang="en-US" b="1" dirty="0" err="1">
                <a:latin typeface="Courier New" charset="0"/>
                <a:cs typeface="Courier New" charset="0"/>
              </a:rPr>
              <a:t>xhr.open</a:t>
            </a:r>
            <a:r>
              <a:rPr lang="en-US" b="1" dirty="0">
                <a:latin typeface="Courier New" charset="0"/>
                <a:cs typeface="Courier New" charset="0"/>
              </a:rPr>
              <a:t>(</a:t>
            </a:r>
            <a:r>
              <a:rPr lang="en-US" b="1" dirty="0">
                <a:solidFill>
                  <a:srgbClr val="0000FF"/>
                </a:solidFill>
                <a:latin typeface="Courier New" charset="0"/>
                <a:cs typeface="Courier New" charset="0"/>
              </a:rPr>
              <a:t>"GET"</a:t>
            </a:r>
            <a:r>
              <a:rPr lang="en-US" b="1" dirty="0">
                <a:latin typeface="Courier New" charset="0"/>
                <a:cs typeface="Courier New" charset="0"/>
              </a:rPr>
              <a:t>, </a:t>
            </a:r>
            <a:r>
              <a:rPr lang="en-US" b="1" dirty="0">
                <a:solidFill>
                  <a:srgbClr val="0000FF"/>
                </a:solidFill>
                <a:latin typeface="Courier New" charset="0"/>
                <a:cs typeface="Courier New" charset="0"/>
              </a:rPr>
              <a:t>"</a:t>
            </a:r>
            <a:r>
              <a:rPr lang="en-US" b="1" dirty="0" err="1">
                <a:solidFill>
                  <a:srgbClr val="0000FF"/>
                </a:solidFill>
                <a:latin typeface="Courier New" charset="0"/>
                <a:cs typeface="Courier New" charset="0"/>
              </a:rPr>
              <a:t>myPage.php</a:t>
            </a:r>
            <a:r>
              <a:rPr lang="en-US" b="1" dirty="0">
                <a:solidFill>
                  <a:srgbClr val="0000FF"/>
                </a:solidFill>
                <a:latin typeface="Courier New" charset="0"/>
                <a:cs typeface="Courier New" charset="0"/>
              </a:rPr>
              <a:t>"</a:t>
            </a:r>
            <a:r>
              <a:rPr lang="en-US" b="1" dirty="0">
                <a:latin typeface="Courier New" charset="0"/>
                <a:cs typeface="Courier New" charset="0"/>
              </a:rPr>
              <a:t>)</a:t>
            </a:r>
            <a:r>
              <a:rPr lang="en-US" b="1" dirty="0" smtClean="0">
                <a:latin typeface="Courier New" charset="0"/>
                <a:cs typeface="Courier New" charset="0"/>
              </a:rPr>
              <a:t>;</a:t>
            </a:r>
            <a:endParaRPr lang="en-US" b="1" dirty="0">
              <a:latin typeface="Courier New" charset="0"/>
              <a:cs typeface="Courier New" charset="0"/>
            </a:endParaRPr>
          </a:p>
          <a:p>
            <a:r>
              <a:rPr lang="en-US" b="1" dirty="0" err="1">
                <a:latin typeface="Courier New" charset="0"/>
                <a:cs typeface="Courier New" charset="0"/>
              </a:rPr>
              <a:t>xhr.send</a:t>
            </a:r>
            <a:r>
              <a:rPr lang="en-US" b="1" dirty="0" smtClean="0">
                <a:latin typeface="Courier New" charset="0"/>
                <a:cs typeface="Courier New" charset="0"/>
              </a:rPr>
              <a:t>(</a:t>
            </a:r>
            <a:r>
              <a:rPr lang="en-US" b="1" dirty="0" smtClean="0">
                <a:solidFill>
                  <a:srgbClr val="660066"/>
                </a:solidFill>
                <a:latin typeface="Courier New" charset="0"/>
                <a:cs typeface="Courier New" charset="0"/>
              </a:rPr>
              <a:t>null</a:t>
            </a:r>
            <a:r>
              <a:rPr lang="en-US" b="1" dirty="0" smtClean="0">
                <a:latin typeface="Courier New" charset="0"/>
                <a:cs typeface="Courier New" charset="0"/>
              </a:rPr>
              <a:t>)</a:t>
            </a:r>
            <a:r>
              <a:rPr lang="en-US" b="1" dirty="0">
                <a:latin typeface="Courier New" charset="0"/>
                <a:cs typeface="Courier New" charset="0"/>
              </a:rPr>
              <a:t>;</a:t>
            </a:r>
            <a:endParaRPr lang="en-US" b="1" dirty="0"/>
          </a:p>
        </p:txBody>
      </p:sp>
      <p:sp>
        <p:nvSpPr>
          <p:cNvPr id="3" name="TextBox 2"/>
          <p:cNvSpPr txBox="1"/>
          <p:nvPr/>
        </p:nvSpPr>
        <p:spPr>
          <a:xfrm>
            <a:off x="4355976" y="4657700"/>
            <a:ext cx="4392488" cy="523220"/>
          </a:xfrm>
          <a:prstGeom prst="rect">
            <a:avLst/>
          </a:prstGeom>
          <a:noFill/>
        </p:spPr>
        <p:txBody>
          <a:bodyPr wrap="square" rtlCol="0">
            <a:spAutoFit/>
          </a:bodyPr>
          <a:lstStyle/>
          <a:p>
            <a:pPr algn="r"/>
            <a:r>
              <a:rPr lang="en-US" sz="2800" i="1" dirty="0" smtClean="0">
                <a:solidFill>
                  <a:srgbClr val="5F5F5F"/>
                </a:solidFill>
                <a:latin typeface="+mn-lt"/>
              </a:rPr>
              <a:t>What will this code display?</a:t>
            </a:r>
            <a:endParaRPr lang="en-US" sz="2800" i="1" dirty="0">
              <a:solidFill>
                <a:srgbClr val="5F5F5F"/>
              </a:solidFill>
              <a:latin typeface="+mn-lt"/>
            </a:endParaRPr>
          </a:p>
        </p:txBody>
      </p:sp>
    </p:spTree>
    <p:extLst>
      <p:ext uri="{BB962C8B-B14F-4D97-AF65-F5344CB8AC3E}">
        <p14:creationId xmlns:p14="http://schemas.microsoft.com/office/powerpoint/2010/main" val="1832156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Other</a:t>
            </a:r>
            <a:r>
              <a:rPr lang="fr-FR" dirty="0" smtClean="0">
                <a:ea typeface="ＭＳ Ｐゴシック" pitchFamily="34" charset="-128"/>
              </a:rPr>
              <a:t> </a:t>
            </a:r>
            <a:r>
              <a:rPr lang="fr-FR" dirty="0" err="1" smtClean="0">
                <a:ea typeface="ＭＳ Ｐゴシック" pitchFamily="34" charset="-128"/>
              </a:rPr>
              <a:t>methods</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XmlHttpRequest</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graphicFrame>
        <p:nvGraphicFramePr>
          <p:cNvPr id="7" name="Espace réservé du contenu 4"/>
          <p:cNvGraphicFramePr>
            <a:graphicFrameLocks/>
          </p:cNvGraphicFramePr>
          <p:nvPr>
            <p:extLst>
              <p:ext uri="{D42A27DB-BD31-4B8C-83A1-F6EECF244321}">
                <p14:modId xmlns:p14="http://schemas.microsoft.com/office/powerpoint/2010/main" val="2603305009"/>
              </p:ext>
            </p:extLst>
          </p:nvPr>
        </p:nvGraphicFramePr>
        <p:xfrm>
          <a:off x="431540" y="1993404"/>
          <a:ext cx="8280920" cy="1483180"/>
        </p:xfrm>
        <a:graphic>
          <a:graphicData uri="http://schemas.openxmlformats.org/drawingml/2006/table">
            <a:tbl>
              <a:tblPr firstRow="1" bandRow="1">
                <a:tableStyleId>{5C22544A-7EE6-4342-B048-85BDC9FD1C3A}</a:tableStyleId>
              </a:tblPr>
              <a:tblGrid>
                <a:gridCol w="3896904"/>
                <a:gridCol w="4384016"/>
              </a:tblGrid>
              <a:tr h="370795">
                <a:tc>
                  <a:txBody>
                    <a:bodyPr/>
                    <a:lstStyle/>
                    <a:p>
                      <a:r>
                        <a:rPr lang="fr-FR" sz="1800" dirty="0" smtClean="0"/>
                        <a:t>HTTP </a:t>
                      </a:r>
                      <a:r>
                        <a:rPr lang="fr-FR" sz="1800" dirty="0" err="1" smtClean="0"/>
                        <a:t>Status</a:t>
                      </a:r>
                      <a:r>
                        <a:rPr lang="fr-FR" sz="1800" dirty="0" smtClean="0"/>
                        <a:t> Code</a:t>
                      </a:r>
                      <a:endParaRPr lang="fr-FR" sz="1800" dirty="0"/>
                    </a:p>
                  </a:txBody>
                  <a:tcPr marT="45714" marB="45714"/>
                </a:tc>
                <a:tc>
                  <a:txBody>
                    <a:bodyPr/>
                    <a:lstStyle/>
                    <a:p>
                      <a:r>
                        <a:rPr lang="fr-FR" sz="1800" dirty="0" smtClean="0"/>
                        <a:t>HTTP </a:t>
                      </a:r>
                      <a:r>
                        <a:rPr lang="fr-FR" sz="1800" dirty="0" err="1" smtClean="0"/>
                        <a:t>Status</a:t>
                      </a:r>
                      <a:r>
                        <a:rPr lang="fr-FR" sz="1800" dirty="0" smtClean="0"/>
                        <a:t> </a:t>
                      </a:r>
                      <a:r>
                        <a:rPr lang="fr-FR" sz="1800" dirty="0" err="1" smtClean="0"/>
                        <a:t>Text</a:t>
                      </a:r>
                      <a:endParaRPr lang="fr-FR" sz="1800" dirty="0"/>
                    </a:p>
                  </a:txBody>
                  <a:tcPr marT="45714" marB="45714"/>
                </a:tc>
              </a:tr>
              <a:tr h="370795">
                <a:tc>
                  <a:txBody>
                    <a:bodyPr/>
                    <a:lstStyle/>
                    <a:p>
                      <a:pPr algn="l"/>
                      <a:r>
                        <a:rPr lang="fr-FR" sz="1800" b="1" dirty="0" err="1" smtClean="0">
                          <a:latin typeface="Courier"/>
                          <a:cs typeface="Courier"/>
                        </a:rPr>
                        <a:t>abort</a:t>
                      </a:r>
                      <a:r>
                        <a:rPr lang="fr-FR" sz="1800" b="1" dirty="0" smtClean="0">
                          <a:latin typeface="Courier"/>
                          <a:cs typeface="Courier"/>
                        </a:rPr>
                        <a:t>()</a:t>
                      </a:r>
                      <a:endParaRPr lang="fr-FR" sz="1800" b="1" dirty="0">
                        <a:latin typeface="Courier"/>
                        <a:cs typeface="Courier"/>
                      </a:endParaRPr>
                    </a:p>
                  </a:txBody>
                  <a:tcPr marT="45714" marB="45714"/>
                </a:tc>
                <a:tc>
                  <a:txBody>
                    <a:bodyPr/>
                    <a:lstStyle/>
                    <a:p>
                      <a:r>
                        <a:rPr lang="fr-FR" sz="1800" b="0" dirty="0" smtClean="0"/>
                        <a:t>Cancels the </a:t>
                      </a:r>
                      <a:r>
                        <a:rPr lang="fr-FR" sz="1800" b="0" dirty="0" err="1" smtClean="0"/>
                        <a:t>current</a:t>
                      </a:r>
                      <a:r>
                        <a:rPr lang="fr-FR" sz="1800" b="0" dirty="0" smtClean="0"/>
                        <a:t> </a:t>
                      </a:r>
                      <a:r>
                        <a:rPr lang="fr-FR" sz="1800" b="0" dirty="0" err="1" smtClean="0"/>
                        <a:t>request</a:t>
                      </a:r>
                      <a:endParaRPr lang="fr-FR" sz="1800" b="0" dirty="0"/>
                    </a:p>
                  </a:txBody>
                  <a:tcPr marT="45714" marB="45714"/>
                </a:tc>
              </a:tr>
              <a:tr h="370795">
                <a:tc>
                  <a:txBody>
                    <a:bodyPr/>
                    <a:lstStyle/>
                    <a:p>
                      <a:pPr algn="l"/>
                      <a:r>
                        <a:rPr lang="fr-FR" sz="1800" b="1" dirty="0" err="1" smtClean="0">
                          <a:latin typeface="Courier"/>
                          <a:cs typeface="Courier"/>
                        </a:rPr>
                        <a:t>getAllResponseHeaders</a:t>
                      </a:r>
                      <a:r>
                        <a:rPr lang="fr-FR" sz="1800" b="1" dirty="0" smtClean="0">
                          <a:latin typeface="Courier"/>
                          <a:cs typeface="Courier"/>
                        </a:rPr>
                        <a:t>()</a:t>
                      </a:r>
                      <a:endParaRPr lang="fr-FR" sz="1800" b="1" dirty="0">
                        <a:latin typeface="Courier"/>
                        <a:cs typeface="Courier"/>
                      </a:endParaRPr>
                    </a:p>
                  </a:txBody>
                  <a:tcPr marT="45714" marB="45714"/>
                </a:tc>
                <a:tc>
                  <a:txBody>
                    <a:bodyPr/>
                    <a:lstStyle/>
                    <a:p>
                      <a:r>
                        <a:rPr lang="fr-FR" sz="1800" b="0" dirty="0" err="1" smtClean="0"/>
                        <a:t>Returns</a:t>
                      </a:r>
                      <a:r>
                        <a:rPr lang="fr-FR" sz="1800" b="0" dirty="0" smtClean="0"/>
                        <a:t> </a:t>
                      </a:r>
                      <a:r>
                        <a:rPr lang="fr-FR" sz="1800" b="0" dirty="0" err="1" smtClean="0"/>
                        <a:t>complete</a:t>
                      </a:r>
                      <a:r>
                        <a:rPr lang="fr-FR" sz="1800" b="0" dirty="0" smtClean="0"/>
                        <a:t> set of headers as</a:t>
                      </a:r>
                      <a:r>
                        <a:rPr lang="fr-FR" sz="1800" b="0" baseline="0" dirty="0" smtClean="0"/>
                        <a:t> a string</a:t>
                      </a:r>
                      <a:endParaRPr lang="fr-FR" sz="1800" b="0" dirty="0"/>
                    </a:p>
                  </a:txBody>
                  <a:tcPr marT="45714" marB="45714"/>
                </a:tc>
              </a:tr>
              <a:tr h="370795">
                <a:tc>
                  <a:txBody>
                    <a:bodyPr/>
                    <a:lstStyle/>
                    <a:p>
                      <a:pPr algn="l"/>
                      <a:r>
                        <a:rPr lang="fr-FR" sz="1800" b="1" dirty="0" err="1" smtClean="0">
                          <a:latin typeface="Courier"/>
                          <a:cs typeface="Courier"/>
                        </a:rPr>
                        <a:t>getResponseHeader</a:t>
                      </a:r>
                      <a:r>
                        <a:rPr lang="fr-FR" sz="1800" b="1" dirty="0" smtClean="0">
                          <a:latin typeface="Courier"/>
                          <a:cs typeface="Courier"/>
                        </a:rPr>
                        <a:t>("</a:t>
                      </a:r>
                      <a:r>
                        <a:rPr lang="fr-FR" sz="1800" b="1" dirty="0" err="1" smtClean="0">
                          <a:latin typeface="Courier"/>
                          <a:cs typeface="Courier"/>
                        </a:rPr>
                        <a:t>field</a:t>
                      </a:r>
                      <a:r>
                        <a:rPr lang="fr-FR" sz="1800" b="1" dirty="0" smtClean="0">
                          <a:latin typeface="Courier"/>
                          <a:cs typeface="Courier"/>
                        </a:rPr>
                        <a:t>")</a:t>
                      </a:r>
                      <a:endParaRPr lang="fr-FR" sz="1800" b="1" dirty="0">
                        <a:latin typeface="Courier"/>
                        <a:cs typeface="Courier"/>
                      </a:endParaRPr>
                    </a:p>
                  </a:txBody>
                  <a:tcPr marT="45714" marB="45714"/>
                </a:tc>
                <a:tc>
                  <a:txBody>
                    <a:bodyPr/>
                    <a:lstStyle/>
                    <a:p>
                      <a:r>
                        <a:rPr lang="fr-FR" sz="1800" b="0" dirty="0" err="1" smtClean="0"/>
                        <a:t>Returns</a:t>
                      </a:r>
                      <a:r>
                        <a:rPr lang="fr-FR" sz="1800" b="0" dirty="0" smtClean="0"/>
                        <a:t> the value of the </a:t>
                      </a:r>
                      <a:r>
                        <a:rPr lang="fr-FR" sz="1800" b="0" dirty="0" err="1" smtClean="0"/>
                        <a:t>specified</a:t>
                      </a:r>
                      <a:r>
                        <a:rPr lang="fr-FR" sz="1800" b="0" dirty="0" smtClean="0"/>
                        <a:t> header</a:t>
                      </a:r>
                      <a:endParaRPr lang="fr-FR" sz="1800" b="0" dirty="0"/>
                    </a:p>
                  </a:txBody>
                  <a:tcPr marT="45714" marB="45714"/>
                </a:tc>
              </a:tr>
            </a:tbl>
          </a:graphicData>
        </a:graphic>
      </p:graphicFrame>
      <p:pic>
        <p:nvPicPr>
          <p:cNvPr id="8"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32293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a:t>
            </a:r>
            <a:r>
              <a:rPr lang="fr-FR" dirty="0">
                <a:ea typeface="ＭＳ Ｐゴシック" pitchFamily="34" charset="-128"/>
              </a:rPr>
              <a:t>n</a:t>
            </a:r>
            <a:endParaRPr lang="fr-FR" dirty="0" smtClean="0">
              <a:ea typeface="ＭＳ Ｐゴシック" pitchFamily="34" charset="-128"/>
            </a:endParaRP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en-US" dirty="0" smtClean="0"/>
              <a:t>What is AJAX?</a:t>
            </a:r>
          </a:p>
          <a:p>
            <a:pPr lvl="1" eaLnBrk="1" hangingPunct="1"/>
            <a:endParaRPr lang="en-US" dirty="0"/>
          </a:p>
          <a:p>
            <a:pPr lvl="1" eaLnBrk="1" hangingPunct="1"/>
            <a:r>
              <a:rPr lang="en-US" dirty="0" err="1" smtClean="0"/>
              <a:t>XmlHttpRequest</a:t>
            </a:r>
            <a:endParaRPr lang="en-US" dirty="0" smtClean="0"/>
          </a:p>
          <a:p>
            <a:pPr lvl="1" eaLnBrk="1" hangingPunct="1"/>
            <a:endParaRPr lang="en-US" dirty="0" smtClean="0"/>
          </a:p>
          <a:p>
            <a:pPr lvl="1" eaLnBrk="1" hangingPunct="1"/>
            <a:r>
              <a:rPr lang="en-US" dirty="0" smtClean="0"/>
              <a:t>AJAX with </a:t>
            </a:r>
            <a:r>
              <a:rPr lang="en-US" dirty="0" err="1" smtClean="0"/>
              <a:t>jQuery</a:t>
            </a:r>
            <a:endParaRPr lang="en-US" dirty="0" smtClean="0"/>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Introduction to AJAX</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548456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Exercise</a:t>
            </a:r>
            <a:r>
              <a:rPr lang="fr-FR" dirty="0" smtClean="0">
                <a:ea typeface="ＭＳ Ｐゴシック" pitchFamily="34" charset="-128"/>
              </a:rPr>
              <a:t> (1/2)</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Create a minimal page </a:t>
            </a:r>
            <a:r>
              <a:rPr lang="en-US" dirty="0" smtClean="0">
                <a:solidFill>
                  <a:srgbClr val="000000"/>
                </a:solidFill>
                <a:ea typeface="ＭＳ Ｐゴシック" pitchFamily="34" charset="-128"/>
              </a:rPr>
              <a:t>client.html in your project</a:t>
            </a:r>
            <a:endParaRPr lang="en-US" dirty="0" smtClean="0">
              <a:solidFill>
                <a:srgbClr val="000000"/>
              </a:solidFill>
              <a:ea typeface="ＭＳ Ｐゴシック" pitchFamily="34" charset="-128"/>
            </a:endParaRPr>
          </a:p>
          <a:p>
            <a:pPr lvl="1"/>
            <a:r>
              <a:rPr lang="en-US" dirty="0" smtClean="0">
                <a:solidFill>
                  <a:srgbClr val="000000"/>
                </a:solidFill>
                <a:ea typeface="ＭＳ Ｐゴシック" pitchFamily="34" charset="-128"/>
              </a:rPr>
              <a:t>Just the minimal structure, no content</a:t>
            </a:r>
          </a:p>
          <a:p>
            <a:pPr lvl="1"/>
            <a:endParaRPr lang="en-US" dirty="0" smtClean="0">
              <a:solidFill>
                <a:srgbClr val="000000"/>
              </a:solidFill>
              <a:ea typeface="ＭＳ Ｐゴシック" pitchFamily="34" charset="-128"/>
            </a:endParaRPr>
          </a:p>
          <a:p>
            <a:r>
              <a:rPr lang="en-US" dirty="0" smtClean="0">
                <a:solidFill>
                  <a:srgbClr val="000000"/>
                </a:solidFill>
                <a:ea typeface="ＭＳ Ｐゴシック" pitchFamily="34" charset="-128"/>
              </a:rPr>
              <a:t>Create a simple page remote.html</a:t>
            </a:r>
          </a:p>
          <a:p>
            <a:pPr lvl="1"/>
            <a:r>
              <a:rPr lang="en-US" dirty="0" smtClean="0">
                <a:solidFill>
                  <a:srgbClr val="000000"/>
                </a:solidFill>
                <a:ea typeface="ＭＳ Ｐゴシック" pitchFamily="34" charset="-128"/>
              </a:rPr>
              <a:t>Some text inside a div called “content”</a:t>
            </a:r>
          </a:p>
          <a:p>
            <a:pPr lvl="1"/>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Put them in the same folder</a:t>
            </a:r>
          </a:p>
          <a:p>
            <a:pPr lvl="1"/>
            <a:endParaRPr lang="en-US" dirty="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a:p>
            <a:pPr marL="457200" lvl="1" indent="0">
              <a:buNone/>
            </a:pPr>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Use AJAX </a:t>
            </a:r>
            <a:r>
              <a:rPr lang="fr-FR" dirty="0" err="1">
                <a:ea typeface="ＭＳ Ｐゴシック" pitchFamily="34" charset="-128"/>
              </a:rPr>
              <a:t>with</a:t>
            </a:r>
            <a:r>
              <a:rPr lang="fr-FR" dirty="0">
                <a:ea typeface="ＭＳ Ｐゴシック" pitchFamily="34" charset="-128"/>
              </a:rPr>
              <a:t> </a:t>
            </a:r>
            <a:r>
              <a:rPr lang="fr-FR" dirty="0" err="1">
                <a:ea typeface="ＭＳ Ｐゴシック" pitchFamily="34" charset="-128"/>
              </a:rPr>
              <a:t>jQuery</a:t>
            </a:r>
            <a:endParaRPr lang="fr-FR" dirty="0">
              <a:ea typeface="ＭＳ Ｐゴシック" pitchFamily="34" charset="-128"/>
            </a:endParaRPr>
          </a:p>
          <a:p>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111543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Exercise</a:t>
            </a:r>
            <a:r>
              <a:rPr lang="fr-FR" dirty="0" smtClean="0">
                <a:ea typeface="ＭＳ Ｐゴシック" pitchFamily="34" charset="-128"/>
              </a:rPr>
              <a:t> (2/2)</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Use </a:t>
            </a:r>
            <a:r>
              <a:rPr lang="en-US" dirty="0">
                <a:solidFill>
                  <a:srgbClr val="000000"/>
                </a:solidFill>
                <a:ea typeface="ＭＳ Ｐゴシック" pitchFamily="34" charset="-128"/>
              </a:rPr>
              <a:t>AJAX to retrieve the </a:t>
            </a:r>
            <a:r>
              <a:rPr lang="en-US" dirty="0" smtClean="0">
                <a:solidFill>
                  <a:srgbClr val="000000"/>
                </a:solidFill>
                <a:ea typeface="ＭＳ Ｐゴシック" pitchFamily="34" charset="-128"/>
              </a:rPr>
              <a:t>remote.html </a:t>
            </a:r>
            <a:r>
              <a:rPr lang="en-US" dirty="0">
                <a:solidFill>
                  <a:srgbClr val="000000"/>
                </a:solidFill>
                <a:ea typeface="ＭＳ Ｐゴシック" pitchFamily="34" charset="-128"/>
              </a:rPr>
              <a:t>page from client.html</a:t>
            </a:r>
          </a:p>
          <a:p>
            <a:pPr lvl="1"/>
            <a:r>
              <a:rPr lang="en-US" dirty="0">
                <a:solidFill>
                  <a:srgbClr val="000000"/>
                </a:solidFill>
                <a:ea typeface="ＭＳ Ｐゴシック" pitchFamily="34" charset="-128"/>
              </a:rPr>
              <a:t>If the request succeed:</a:t>
            </a:r>
          </a:p>
          <a:p>
            <a:pPr lvl="2"/>
            <a:r>
              <a:rPr lang="en-US" dirty="0">
                <a:solidFill>
                  <a:srgbClr val="000000"/>
                </a:solidFill>
                <a:ea typeface="ＭＳ Ｐゴシック" pitchFamily="34" charset="-128"/>
              </a:rPr>
              <a:t>Update </a:t>
            </a:r>
            <a:r>
              <a:rPr lang="en-US" dirty="0" smtClean="0">
                <a:solidFill>
                  <a:srgbClr val="000000"/>
                </a:solidFill>
                <a:ea typeface="ＭＳ Ｐゴシック" pitchFamily="34" charset="-128"/>
              </a:rPr>
              <a:t>the client.html page by inserting the remote code</a:t>
            </a:r>
          </a:p>
          <a:p>
            <a:pPr lvl="2"/>
            <a:endParaRPr lang="en-US" dirty="0">
              <a:solidFill>
                <a:srgbClr val="000000"/>
              </a:solidFill>
              <a:ea typeface="ＭＳ Ｐゴシック" pitchFamily="34" charset="-128"/>
            </a:endParaRPr>
          </a:p>
          <a:p>
            <a:pPr lvl="1"/>
            <a:r>
              <a:rPr lang="en-US" dirty="0">
                <a:solidFill>
                  <a:srgbClr val="000000"/>
                </a:solidFill>
                <a:ea typeface="ＭＳ Ｐゴシック" pitchFamily="34" charset="-128"/>
              </a:rPr>
              <a:t>If the request failed:</a:t>
            </a:r>
          </a:p>
          <a:p>
            <a:pPr lvl="2"/>
            <a:r>
              <a:rPr lang="en-US" dirty="0">
                <a:solidFill>
                  <a:srgbClr val="000000"/>
                </a:solidFill>
                <a:ea typeface="ＭＳ Ｐゴシック" pitchFamily="34" charset="-128"/>
              </a:rPr>
              <a:t>Display a message into your page to notice the user</a:t>
            </a:r>
            <a:r>
              <a:rPr lang="en-US" dirty="0" smtClean="0">
                <a:solidFill>
                  <a:srgbClr val="000000"/>
                </a:solidFill>
                <a:ea typeface="ＭＳ Ｐゴシック" pitchFamily="34" charset="-128"/>
              </a:rPr>
              <a:t>.</a:t>
            </a:r>
          </a:p>
          <a:p>
            <a:endParaRPr lang="fr-FR" dirty="0">
              <a:solidFill>
                <a:srgbClr val="000000"/>
              </a:solidFill>
              <a:ea typeface="ＭＳ Ｐゴシック" pitchFamily="34" charset="-128"/>
            </a:endParaRPr>
          </a:p>
          <a:p>
            <a:r>
              <a:rPr lang="fr-FR" dirty="0" err="1" smtClean="0">
                <a:solidFill>
                  <a:srgbClr val="000000"/>
                </a:solidFill>
                <a:ea typeface="ＭＳ Ｐゴシック" pitchFamily="34" charset="-128"/>
              </a:rPr>
              <a:t>Your</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access</a:t>
            </a:r>
            <a:r>
              <a:rPr lang="fr-FR" dirty="0" smtClean="0">
                <a:solidFill>
                  <a:srgbClr val="000000"/>
                </a:solidFill>
                <a:ea typeface="ＭＳ Ｐゴシック" pitchFamily="34" charset="-128"/>
              </a:rPr>
              <a:t> URL must </a:t>
            </a:r>
            <a:r>
              <a:rPr lang="fr-FR" dirty="0" err="1" smtClean="0">
                <a:solidFill>
                  <a:srgbClr val="000000"/>
                </a:solidFill>
                <a:ea typeface="ＭＳ Ｐゴシック" pitchFamily="34" charset="-128"/>
              </a:rPr>
              <a:t>be</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localhost</a:t>
            </a:r>
            <a:endParaRPr lang="en-US" dirty="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a:p>
            <a:pPr marL="457200" lvl="1" indent="0">
              <a:buNone/>
            </a:pPr>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Use AJAX </a:t>
            </a:r>
            <a:r>
              <a:rPr lang="fr-FR" dirty="0" err="1">
                <a:ea typeface="ＭＳ Ｐゴシック" pitchFamily="34" charset="-128"/>
              </a:rPr>
              <a:t>with</a:t>
            </a:r>
            <a:r>
              <a:rPr lang="fr-FR" dirty="0">
                <a:ea typeface="ＭＳ Ｐゴシック" pitchFamily="34" charset="-128"/>
              </a:rPr>
              <a:t> </a:t>
            </a:r>
            <a:r>
              <a:rPr lang="fr-FR" dirty="0" err="1">
                <a:ea typeface="ＭＳ Ｐゴシック" pitchFamily="34" charset="-128"/>
              </a:rPr>
              <a:t>jQuery</a:t>
            </a:r>
            <a:endParaRPr lang="fr-FR" dirty="0">
              <a:ea typeface="ＭＳ Ｐゴシック" pitchFamily="34" charset="-128"/>
            </a:endParaRPr>
          </a:p>
          <a:p>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8462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Use </a:t>
            </a:r>
            <a:r>
              <a:rPr lang="fr-FR" dirty="0" err="1" smtClean="0"/>
              <a:t>ajax</a:t>
            </a:r>
            <a:r>
              <a:rPr lang="fr-FR" dirty="0" smtClean="0"/>
              <a:t> </a:t>
            </a:r>
            <a:r>
              <a:rPr lang="fr-FR" dirty="0" err="1" smtClean="0"/>
              <a:t>with</a:t>
            </a:r>
            <a:r>
              <a:rPr lang="fr-FR" dirty="0" smtClean="0"/>
              <a:t> </a:t>
            </a:r>
            <a:r>
              <a:rPr lang="fr-FR" dirty="0" err="1" smtClean="0"/>
              <a:t>jQuery</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Introduction to AJAX</a:t>
            </a:r>
            <a:endParaRPr lang="fr-FR" dirty="0"/>
          </a:p>
        </p:txBody>
      </p:sp>
      <p:pic>
        <p:nvPicPr>
          <p:cNvPr id="6" name="Picture 5"/>
          <p:cNvPicPr>
            <a:picLocks noChangeAspect="1"/>
          </p:cNvPicPr>
          <p:nvPr/>
        </p:nvPicPr>
        <p:blipFill rotWithShape="1">
          <a:blip r:embed="rId2"/>
          <a:srcRect t="34739" b="35507"/>
          <a:stretch/>
        </p:blipFill>
        <p:spPr>
          <a:xfrm rot="921986">
            <a:off x="5692479" y="2926531"/>
            <a:ext cx="2903896" cy="864041"/>
          </a:xfrm>
          <a:prstGeom prst="rect">
            <a:avLst/>
          </a:prstGeom>
        </p:spPr>
      </p:pic>
    </p:spTree>
    <p:extLst>
      <p:ext uri="{BB962C8B-B14F-4D97-AF65-F5344CB8AC3E}">
        <p14:creationId xmlns:p14="http://schemas.microsoft.com/office/powerpoint/2010/main" val="10530934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err="1" smtClean="0">
                <a:solidFill>
                  <a:srgbClr val="000000"/>
                </a:solidFill>
                <a:ea typeface="ＭＳ Ｐゴシック" pitchFamily="34" charset="-128"/>
              </a:rPr>
              <a:t>jQuery</a:t>
            </a:r>
            <a:r>
              <a:rPr lang="en-US" dirty="0" smtClean="0">
                <a:solidFill>
                  <a:srgbClr val="000000"/>
                </a:solidFill>
                <a:ea typeface="ＭＳ Ｐゴシック" pitchFamily="34" charset="-128"/>
              </a:rPr>
              <a:t> has AJAX dedicated functions:</a:t>
            </a:r>
          </a:p>
          <a:p>
            <a:r>
              <a:rPr lang="en-US" dirty="0" smtClean="0">
                <a:solidFill>
                  <a:srgbClr val="000000"/>
                </a:solidFill>
                <a:ea typeface="ＭＳ Ｐゴシック" pitchFamily="34" charset="-128"/>
              </a:rPr>
              <a:t>Almost only use of “</a:t>
            </a:r>
            <a:r>
              <a:rPr lang="en-US" dirty="0" err="1" smtClean="0">
                <a:solidFill>
                  <a:srgbClr val="000000"/>
                </a:solidFill>
                <a:ea typeface="ＭＳ Ｐゴシック" pitchFamily="34" charset="-128"/>
              </a:rPr>
              <a:t>ajax</a:t>
            </a:r>
            <a:r>
              <a:rPr lang="en-US" dirty="0" smtClean="0">
                <a:solidFill>
                  <a:srgbClr val="000000"/>
                </a:solidFill>
                <a:ea typeface="ＭＳ Ｐゴシック" pitchFamily="34" charset="-128"/>
              </a:rPr>
              <a:t>” function</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Use AJAX </a:t>
            </a:r>
            <a:r>
              <a:rPr lang="fr-FR" dirty="0" err="1" smtClean="0">
                <a:ea typeface="ＭＳ Ｐゴシック" pitchFamily="34" charset="-128"/>
              </a:rPr>
              <a:t>with</a:t>
            </a:r>
            <a:r>
              <a:rPr lang="fr-FR" dirty="0" smtClean="0">
                <a:ea typeface="ＭＳ Ｐゴシック" pitchFamily="34" charset="-128"/>
              </a:rPr>
              <a:t> </a:t>
            </a:r>
            <a:r>
              <a:rPr lang="fr-FR" dirty="0" err="1" smtClean="0">
                <a:ea typeface="ＭＳ Ｐゴシック" pitchFamily="34" charset="-128"/>
              </a:rPr>
              <a:t>jQuery</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512" y="2425452"/>
            <a:ext cx="8785225" cy="2520280"/>
          </a:xfrm>
          <a:prstGeom prst="roundRect">
            <a:avLst>
              <a:gd name="adj" fmla="val 11288"/>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charset="0"/>
                <a:cs typeface="Courier New" charset="0"/>
              </a:rPr>
              <a:t>$.</a:t>
            </a:r>
            <a:r>
              <a:rPr lang="en-US" b="1" dirty="0" err="1">
                <a:latin typeface="Courier New" charset="0"/>
                <a:cs typeface="Courier New" charset="0"/>
              </a:rPr>
              <a:t>ajax</a:t>
            </a:r>
            <a:r>
              <a:rPr lang="en-US" b="1" dirty="0">
                <a:latin typeface="Courier New" charset="0"/>
                <a:cs typeface="Courier New" charset="0"/>
              </a:rPr>
              <a:t>({</a:t>
            </a:r>
          </a:p>
          <a:p>
            <a:r>
              <a:rPr lang="en-US" b="1" dirty="0">
                <a:latin typeface="Courier New" charset="0"/>
                <a:cs typeface="Courier New" charset="0"/>
              </a:rPr>
              <a:t>   type: </a:t>
            </a:r>
            <a:r>
              <a:rPr lang="en-US" b="1" dirty="0">
                <a:solidFill>
                  <a:srgbClr val="0000FF"/>
                </a:solidFill>
                <a:latin typeface="Courier New" charset="0"/>
                <a:cs typeface="Courier New" charset="0"/>
              </a:rPr>
              <a:t>"POST"</a:t>
            </a:r>
            <a:r>
              <a:rPr lang="en-US" b="1" dirty="0">
                <a:latin typeface="Courier New" charset="0"/>
                <a:cs typeface="Courier New" charset="0"/>
              </a:rPr>
              <a:t>,</a:t>
            </a:r>
          </a:p>
          <a:p>
            <a:r>
              <a:rPr lang="en-US" b="1" dirty="0">
                <a:latin typeface="Courier New" charset="0"/>
                <a:cs typeface="Courier New" charset="0"/>
              </a:rPr>
              <a:t>   </a:t>
            </a:r>
            <a:r>
              <a:rPr lang="en-US" b="1" dirty="0" err="1">
                <a:latin typeface="Courier New" charset="0"/>
                <a:cs typeface="Courier New" charset="0"/>
              </a:rPr>
              <a:t>url</a:t>
            </a:r>
            <a:r>
              <a:rPr lang="en-US" b="1" dirty="0">
                <a:latin typeface="Courier New" charset="0"/>
                <a:cs typeface="Courier New" charset="0"/>
              </a:rPr>
              <a:t>: </a:t>
            </a:r>
            <a:r>
              <a:rPr lang="en-US" b="1" dirty="0">
                <a:solidFill>
                  <a:srgbClr val="0000FF"/>
                </a:solidFill>
                <a:latin typeface="Courier New" charset="0"/>
                <a:cs typeface="Courier New" charset="0"/>
              </a:rPr>
              <a:t>"</a:t>
            </a:r>
            <a:r>
              <a:rPr lang="en-US" b="1" dirty="0" err="1">
                <a:solidFill>
                  <a:srgbClr val="0000FF"/>
                </a:solidFill>
                <a:latin typeface="Courier New" charset="0"/>
                <a:cs typeface="Courier New" charset="0"/>
              </a:rPr>
              <a:t>some.php</a:t>
            </a:r>
            <a:r>
              <a:rPr lang="en-US" b="1" dirty="0">
                <a:solidFill>
                  <a:srgbClr val="0000FF"/>
                </a:solidFill>
                <a:latin typeface="Courier New" charset="0"/>
                <a:cs typeface="Courier New" charset="0"/>
              </a:rPr>
              <a:t>"</a:t>
            </a:r>
            <a:r>
              <a:rPr lang="en-US" b="1" dirty="0">
                <a:latin typeface="Courier New" charset="0"/>
                <a:cs typeface="Courier New" charset="0"/>
              </a:rPr>
              <a:t>,</a:t>
            </a:r>
          </a:p>
          <a:p>
            <a:r>
              <a:rPr lang="en-US" b="1" dirty="0">
                <a:latin typeface="Courier New" charset="0"/>
                <a:cs typeface="Courier New" charset="0"/>
              </a:rPr>
              <a:t>   data: </a:t>
            </a:r>
            <a:r>
              <a:rPr lang="en-US" b="1" dirty="0">
                <a:solidFill>
                  <a:srgbClr val="0000FF"/>
                </a:solidFill>
                <a:latin typeface="Courier New" charset="0"/>
                <a:cs typeface="Courier New" charset="0"/>
              </a:rPr>
              <a:t>"name=</a:t>
            </a:r>
            <a:r>
              <a:rPr lang="en-US" b="1" dirty="0" err="1">
                <a:solidFill>
                  <a:srgbClr val="0000FF"/>
                </a:solidFill>
                <a:latin typeface="Courier New" charset="0"/>
                <a:cs typeface="Courier New" charset="0"/>
              </a:rPr>
              <a:t>John&amp;location</a:t>
            </a:r>
            <a:r>
              <a:rPr lang="en-US" b="1" dirty="0">
                <a:solidFill>
                  <a:srgbClr val="0000FF"/>
                </a:solidFill>
                <a:latin typeface="Courier New" charset="0"/>
                <a:cs typeface="Courier New" charset="0"/>
              </a:rPr>
              <a:t>=Boston"</a:t>
            </a:r>
            <a:r>
              <a:rPr lang="en-US" b="1" dirty="0">
                <a:latin typeface="Courier New" charset="0"/>
                <a:cs typeface="Courier New" charset="0"/>
              </a:rPr>
              <a:t>,</a:t>
            </a:r>
          </a:p>
          <a:p>
            <a:r>
              <a:rPr lang="en-US" b="1" dirty="0">
                <a:latin typeface="Courier New" charset="0"/>
                <a:cs typeface="Courier New" charset="0"/>
              </a:rPr>
              <a:t>   success: </a:t>
            </a:r>
            <a:r>
              <a:rPr lang="en-US" b="1" dirty="0">
                <a:solidFill>
                  <a:srgbClr val="660066"/>
                </a:solidFill>
                <a:latin typeface="Courier New" charset="0"/>
                <a:cs typeface="Courier New" charset="0"/>
              </a:rPr>
              <a:t>function</a:t>
            </a:r>
            <a:r>
              <a:rPr lang="en-US" b="1" dirty="0">
                <a:latin typeface="Courier New" charset="0"/>
                <a:cs typeface="Courier New" charset="0"/>
              </a:rPr>
              <a:t>( </a:t>
            </a:r>
            <a:r>
              <a:rPr lang="en-US" b="1" dirty="0" err="1">
                <a:latin typeface="Courier New" charset="0"/>
                <a:cs typeface="Courier New" charset="0"/>
              </a:rPr>
              <a:t>msg</a:t>
            </a:r>
            <a:r>
              <a:rPr lang="en-US" b="1" dirty="0">
                <a:latin typeface="Courier New" charset="0"/>
                <a:cs typeface="Courier New" charset="0"/>
              </a:rPr>
              <a:t> ) {</a:t>
            </a:r>
          </a:p>
          <a:p>
            <a:r>
              <a:rPr lang="en-US" b="1" dirty="0">
                <a:latin typeface="Courier New" charset="0"/>
                <a:cs typeface="Courier New" charset="0"/>
              </a:rPr>
              <a:t>      alert( </a:t>
            </a:r>
            <a:r>
              <a:rPr lang="en-US" b="1" dirty="0">
                <a:solidFill>
                  <a:srgbClr val="0000FF"/>
                </a:solidFill>
                <a:latin typeface="Courier New" charset="0"/>
                <a:cs typeface="Courier New" charset="0"/>
              </a:rPr>
              <a:t>"Data Saved: " </a:t>
            </a:r>
            <a:r>
              <a:rPr lang="en-US" b="1" dirty="0">
                <a:latin typeface="Courier New" charset="0"/>
                <a:cs typeface="Courier New" charset="0"/>
              </a:rPr>
              <a:t>+ </a:t>
            </a:r>
            <a:r>
              <a:rPr lang="en-US" b="1" dirty="0" err="1">
                <a:latin typeface="Courier New" charset="0"/>
                <a:cs typeface="Courier New" charset="0"/>
              </a:rPr>
              <a:t>msg</a:t>
            </a:r>
            <a:r>
              <a:rPr lang="en-US" b="1" dirty="0">
                <a:latin typeface="Courier New" charset="0"/>
                <a:cs typeface="Courier New" charset="0"/>
              </a:rPr>
              <a:t> );</a:t>
            </a:r>
          </a:p>
          <a:p>
            <a:r>
              <a:rPr lang="en-US" b="1" dirty="0">
                <a:latin typeface="Courier New" charset="0"/>
                <a:cs typeface="Courier New" charset="0"/>
              </a:rPr>
              <a:t>   }</a:t>
            </a:r>
          </a:p>
          <a:p>
            <a:r>
              <a:rPr lang="en-US" b="1" dirty="0">
                <a:latin typeface="Courier New" charset="0"/>
                <a:cs typeface="Courier New" charset="0"/>
              </a:rPr>
              <a:t>});</a:t>
            </a:r>
            <a:endParaRPr lang="en-US" b="1" dirty="0"/>
          </a:p>
        </p:txBody>
      </p:sp>
    </p:spTree>
    <p:extLst>
      <p:ext uri="{BB962C8B-B14F-4D97-AF65-F5344CB8AC3E}">
        <p14:creationId xmlns:p14="http://schemas.microsoft.com/office/powerpoint/2010/main" val="37726807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Main Settings</a:t>
            </a:r>
          </a:p>
        </p:txBody>
      </p:sp>
      <p:sp>
        <p:nvSpPr>
          <p:cNvPr id="18434" name="Espace réservé du contenu 2"/>
          <p:cNvSpPr>
            <a:spLocks noGrp="1"/>
          </p:cNvSpPr>
          <p:nvPr>
            <p:ph idx="1"/>
          </p:nvPr>
        </p:nvSpPr>
        <p:spPr>
          <a:xfrm>
            <a:off x="467544" y="1128713"/>
            <a:ext cx="8280920" cy="4230687"/>
          </a:xfrm>
        </p:spPr>
        <p:txBody>
          <a:bodyPr/>
          <a:lstStyle/>
          <a:p>
            <a:r>
              <a:rPr lang="en-US" sz="2400" b="1" dirty="0" err="1" smtClean="0">
                <a:solidFill>
                  <a:srgbClr val="000000"/>
                </a:solidFill>
                <a:latin typeface="Courier"/>
                <a:ea typeface="ＭＳ Ｐゴシック" pitchFamily="34" charset="-128"/>
                <a:cs typeface="Courier"/>
              </a:rPr>
              <a:t>url</a:t>
            </a:r>
            <a:r>
              <a:rPr lang="en-US" dirty="0" smtClean="0">
                <a:solidFill>
                  <a:srgbClr val="000000"/>
                </a:solidFill>
                <a:ea typeface="ＭＳ Ｐゴシック" pitchFamily="34" charset="-128"/>
              </a:rPr>
              <a:t>: Which URL to contact</a:t>
            </a:r>
          </a:p>
          <a:p>
            <a:endParaRPr lang="en-US" dirty="0" smtClean="0">
              <a:solidFill>
                <a:srgbClr val="000000"/>
              </a:solidFill>
              <a:ea typeface="ＭＳ Ｐゴシック" pitchFamily="34" charset="-128"/>
            </a:endParaRPr>
          </a:p>
          <a:p>
            <a:r>
              <a:rPr lang="en-US" sz="2400" b="1" dirty="0" smtClean="0">
                <a:solidFill>
                  <a:srgbClr val="000000"/>
                </a:solidFill>
                <a:latin typeface="Courier"/>
                <a:ea typeface="ＭＳ Ｐゴシック" pitchFamily="34" charset="-128"/>
                <a:cs typeface="Courier"/>
              </a:rPr>
              <a:t>method</a:t>
            </a:r>
            <a:r>
              <a:rPr lang="en-US" dirty="0" smtClean="0">
                <a:solidFill>
                  <a:srgbClr val="000000"/>
                </a:solidFill>
                <a:ea typeface="ＭＳ Ｐゴシック" pitchFamily="34" charset="-128"/>
              </a:rPr>
              <a:t>: GET or POST</a:t>
            </a:r>
          </a:p>
          <a:p>
            <a:endParaRPr lang="en-US" dirty="0" smtClean="0">
              <a:solidFill>
                <a:srgbClr val="000000"/>
              </a:solidFill>
              <a:ea typeface="ＭＳ Ｐゴシック" pitchFamily="34" charset="-128"/>
            </a:endParaRPr>
          </a:p>
          <a:p>
            <a:r>
              <a:rPr lang="en-US" sz="2400" b="1" dirty="0" err="1" smtClean="0">
                <a:solidFill>
                  <a:srgbClr val="000000"/>
                </a:solidFill>
                <a:latin typeface="Courier"/>
                <a:ea typeface="ＭＳ Ｐゴシック" pitchFamily="34" charset="-128"/>
                <a:cs typeface="Courier"/>
              </a:rPr>
              <a:t>async</a:t>
            </a:r>
            <a:r>
              <a:rPr lang="en-US" dirty="0" smtClean="0">
                <a:solidFill>
                  <a:srgbClr val="000000"/>
                </a:solidFill>
                <a:ea typeface="ＭＳ Ｐゴシック" pitchFamily="34" charset="-128"/>
              </a:rPr>
              <a:t>: True by default</a:t>
            </a:r>
          </a:p>
          <a:p>
            <a:pPr lvl="1"/>
            <a:r>
              <a:rPr lang="en-US" dirty="0" smtClean="0">
                <a:solidFill>
                  <a:srgbClr val="000000"/>
                </a:solidFill>
                <a:ea typeface="ＭＳ Ｐゴシック" pitchFamily="34" charset="-128"/>
              </a:rPr>
              <a:t>False to make requests synchronous</a:t>
            </a:r>
            <a:endParaRPr lang="en-US" dirty="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Use AJAX </a:t>
            </a:r>
            <a:r>
              <a:rPr lang="fr-FR" dirty="0" err="1">
                <a:ea typeface="ＭＳ Ｐゴシック" pitchFamily="34" charset="-128"/>
              </a:rPr>
              <a:t>with</a:t>
            </a:r>
            <a:r>
              <a:rPr lang="fr-FR" dirty="0">
                <a:ea typeface="ＭＳ Ｐゴシック" pitchFamily="34" charset="-128"/>
              </a:rPr>
              <a:t> </a:t>
            </a:r>
            <a:r>
              <a:rPr lang="fr-FR" dirty="0" err="1">
                <a:ea typeface="ＭＳ Ｐゴシック" pitchFamily="34" charset="-128"/>
              </a:rPr>
              <a:t>jQuery</a:t>
            </a:r>
            <a:endParaRPr lang="fr-FR" dirty="0">
              <a:ea typeface="ＭＳ Ｐゴシック" pitchFamily="34" charset="-128"/>
            </a:endParaRPr>
          </a:p>
          <a:p>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101457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Main Settings</a:t>
            </a:r>
          </a:p>
        </p:txBody>
      </p:sp>
      <p:sp>
        <p:nvSpPr>
          <p:cNvPr id="18434" name="Espace réservé du contenu 2"/>
          <p:cNvSpPr>
            <a:spLocks noGrp="1"/>
          </p:cNvSpPr>
          <p:nvPr>
            <p:ph idx="1"/>
          </p:nvPr>
        </p:nvSpPr>
        <p:spPr>
          <a:xfrm>
            <a:off x="467544" y="1128713"/>
            <a:ext cx="8280920" cy="4230687"/>
          </a:xfrm>
        </p:spPr>
        <p:txBody>
          <a:bodyPr/>
          <a:lstStyle/>
          <a:p>
            <a:r>
              <a:rPr lang="en-US" sz="2400" b="1" dirty="0" err="1" smtClean="0">
                <a:solidFill>
                  <a:srgbClr val="000000"/>
                </a:solidFill>
                <a:latin typeface="Courier"/>
                <a:ea typeface="ＭＳ Ｐゴシック" pitchFamily="34" charset="-128"/>
                <a:cs typeface="Courier"/>
              </a:rPr>
              <a:t>contentType</a:t>
            </a:r>
            <a:r>
              <a:rPr lang="en-US" dirty="0" smtClean="0">
                <a:solidFill>
                  <a:srgbClr val="000000"/>
                </a:solidFill>
                <a:ea typeface="ＭＳ Ｐゴシック" pitchFamily="34" charset="-128"/>
              </a:rPr>
              <a:t>: Used when data is sent to the server</a:t>
            </a:r>
          </a:p>
          <a:p>
            <a:pPr lvl="1"/>
            <a:r>
              <a:rPr lang="en-US" dirty="0" smtClean="0">
                <a:solidFill>
                  <a:srgbClr val="000000"/>
                </a:solidFill>
                <a:ea typeface="ＭＳ Ｐゴシック" pitchFamily="34" charset="-128"/>
              </a:rPr>
              <a:t>Default: application/x-www-form-</a:t>
            </a:r>
            <a:r>
              <a:rPr lang="en-US" dirty="0" err="1" smtClean="0">
                <a:solidFill>
                  <a:srgbClr val="000000"/>
                </a:solidFill>
                <a:ea typeface="ＭＳ Ｐゴシック" pitchFamily="34" charset="-128"/>
              </a:rPr>
              <a:t>urlencoded</a:t>
            </a:r>
            <a:endParaRPr lang="en-US" dirty="0" smtClean="0">
              <a:solidFill>
                <a:srgbClr val="000000"/>
              </a:solidFill>
              <a:ea typeface="ＭＳ Ｐゴシック" pitchFamily="34" charset="-128"/>
            </a:endParaRPr>
          </a:p>
          <a:p>
            <a:endParaRPr lang="en-US" dirty="0" smtClean="0">
              <a:solidFill>
                <a:srgbClr val="000000"/>
              </a:solidFill>
              <a:ea typeface="ＭＳ Ｐゴシック" pitchFamily="34" charset="-128"/>
            </a:endParaRPr>
          </a:p>
          <a:p>
            <a:r>
              <a:rPr lang="en-US" sz="2400" b="1" dirty="0" smtClean="0">
                <a:solidFill>
                  <a:srgbClr val="000000"/>
                </a:solidFill>
                <a:latin typeface="Courier"/>
                <a:ea typeface="ＭＳ Ｐゴシック" pitchFamily="34" charset="-128"/>
                <a:cs typeface="Courier"/>
              </a:rPr>
              <a:t>data</a:t>
            </a:r>
            <a:r>
              <a:rPr lang="en-US" dirty="0" smtClean="0">
                <a:solidFill>
                  <a:srgbClr val="000000"/>
                </a:solidFill>
                <a:ea typeface="ＭＳ Ｐゴシック" pitchFamily="34" charset="-128"/>
              </a:rPr>
              <a:t>: Data to send to the server</a:t>
            </a:r>
          </a:p>
          <a:p>
            <a:pPr lvl="1"/>
            <a:r>
              <a:rPr lang="en-US" dirty="0" smtClean="0">
                <a:solidFill>
                  <a:srgbClr val="000000"/>
                </a:solidFill>
                <a:ea typeface="ＭＳ Ｐゴシック" pitchFamily="34" charset="-128"/>
              </a:rPr>
              <a:t>Appended to URL if GET method</a:t>
            </a:r>
          </a:p>
          <a:p>
            <a:pPr lvl="1"/>
            <a:r>
              <a:rPr lang="en-US" dirty="0" smtClean="0">
                <a:solidFill>
                  <a:srgbClr val="000000"/>
                </a:solidFill>
                <a:ea typeface="ＭＳ Ｐゴシック" pitchFamily="34" charset="-128"/>
              </a:rPr>
              <a:t>Converted to string if it’s not already a string</a:t>
            </a:r>
          </a:p>
          <a:p>
            <a:pPr lvl="1"/>
            <a:endParaRPr lang="en-US" dirty="0" smtClean="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Use AJAX </a:t>
            </a:r>
            <a:r>
              <a:rPr lang="fr-FR" dirty="0" err="1">
                <a:ea typeface="ＭＳ Ｐゴシック" pitchFamily="34" charset="-128"/>
              </a:rPr>
              <a:t>with</a:t>
            </a:r>
            <a:r>
              <a:rPr lang="fr-FR" dirty="0">
                <a:ea typeface="ＭＳ Ｐゴシック" pitchFamily="34" charset="-128"/>
              </a:rPr>
              <a:t> </a:t>
            </a:r>
            <a:r>
              <a:rPr lang="fr-FR" dirty="0" err="1">
                <a:ea typeface="ＭＳ Ｐゴシック" pitchFamily="34" charset="-128"/>
              </a:rPr>
              <a:t>jQuery</a:t>
            </a:r>
            <a:endParaRPr lang="fr-FR" dirty="0">
              <a:ea typeface="ＭＳ Ｐゴシック" pitchFamily="34" charset="-128"/>
            </a:endParaRPr>
          </a:p>
          <a:p>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32117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Main Settings</a:t>
            </a:r>
          </a:p>
        </p:txBody>
      </p:sp>
      <p:sp>
        <p:nvSpPr>
          <p:cNvPr id="18434" name="Espace réservé du contenu 2"/>
          <p:cNvSpPr>
            <a:spLocks noGrp="1"/>
          </p:cNvSpPr>
          <p:nvPr>
            <p:ph idx="1"/>
          </p:nvPr>
        </p:nvSpPr>
        <p:spPr>
          <a:xfrm>
            <a:off x="467544" y="1128713"/>
            <a:ext cx="8280920" cy="4230687"/>
          </a:xfrm>
        </p:spPr>
        <p:txBody>
          <a:bodyPr/>
          <a:lstStyle/>
          <a:p>
            <a:r>
              <a:rPr lang="en-US" sz="2400" b="1" dirty="0" err="1" smtClean="0">
                <a:solidFill>
                  <a:srgbClr val="000000"/>
                </a:solidFill>
                <a:latin typeface="Courier"/>
                <a:ea typeface="ＭＳ Ｐゴシック" pitchFamily="34" charset="-128"/>
                <a:cs typeface="Courier"/>
              </a:rPr>
              <a:t>statusCode</a:t>
            </a:r>
            <a:r>
              <a:rPr lang="en-US" dirty="0" smtClean="0">
                <a:solidFill>
                  <a:srgbClr val="000000"/>
                </a:solidFill>
                <a:ea typeface="ＭＳ Ｐゴシック" pitchFamily="34" charset="-128"/>
              </a:rPr>
              <a:t>: Each HTTP status code can be associated with a dedicated function</a:t>
            </a:r>
          </a:p>
          <a:p>
            <a:endParaRPr lang="en-US" dirty="0" smtClean="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Use AJAX </a:t>
            </a:r>
            <a:r>
              <a:rPr lang="fr-FR" dirty="0" err="1">
                <a:ea typeface="ＭＳ Ｐゴシック" pitchFamily="34" charset="-128"/>
              </a:rPr>
              <a:t>with</a:t>
            </a:r>
            <a:r>
              <a:rPr lang="fr-FR" dirty="0">
                <a:ea typeface="ＭＳ Ｐゴシック" pitchFamily="34" charset="-128"/>
              </a:rPr>
              <a:t> </a:t>
            </a:r>
            <a:r>
              <a:rPr lang="fr-FR" dirty="0" err="1">
                <a:ea typeface="ＭＳ Ｐゴシック" pitchFamily="34" charset="-128"/>
              </a:rPr>
              <a:t>jQuery</a:t>
            </a:r>
            <a:endParaRPr lang="fr-FR" dirty="0">
              <a:ea typeface="ＭＳ Ｐゴシック" pitchFamily="34" charset="-128"/>
            </a:endParaRPr>
          </a:p>
          <a:p>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512" y="2353444"/>
            <a:ext cx="8785225" cy="2592288"/>
          </a:xfrm>
          <a:prstGeom prst="roundRect">
            <a:avLst>
              <a:gd name="adj" fmla="val 11288"/>
            </a:avLst>
          </a:prstGeom>
        </p:spPr>
        <p:style>
          <a:lnRef idx="2">
            <a:schemeClr val="dk1"/>
          </a:lnRef>
          <a:fillRef idx="1">
            <a:schemeClr val="lt1"/>
          </a:fillRef>
          <a:effectRef idx="0">
            <a:schemeClr val="dk1"/>
          </a:effectRef>
          <a:fontRef idx="minor">
            <a:schemeClr val="dk1"/>
          </a:fontRef>
        </p:style>
        <p:txBody>
          <a:bodyPr anchor="ctr"/>
          <a:lstStyle/>
          <a:p>
            <a:r>
              <a:rPr lang="en-US" b="1" dirty="0">
                <a:latin typeface="Courier New" charset="0"/>
                <a:cs typeface="Courier New" charset="0"/>
              </a:rPr>
              <a:t>$.</a:t>
            </a:r>
            <a:r>
              <a:rPr lang="en-US" b="1" dirty="0" err="1">
                <a:latin typeface="Courier New" charset="0"/>
                <a:cs typeface="Courier New" charset="0"/>
              </a:rPr>
              <a:t>ajax</a:t>
            </a:r>
            <a:r>
              <a:rPr lang="en-US" b="1" dirty="0">
                <a:latin typeface="Courier New" charset="0"/>
                <a:cs typeface="Courier New" charset="0"/>
              </a:rPr>
              <a:t>({</a:t>
            </a:r>
          </a:p>
          <a:p>
            <a:r>
              <a:rPr lang="en-US" b="1" dirty="0">
                <a:latin typeface="Courier New" charset="0"/>
                <a:cs typeface="Courier New" charset="0"/>
              </a:rPr>
              <a:t>   ... ,</a:t>
            </a:r>
          </a:p>
          <a:p>
            <a:r>
              <a:rPr lang="en-US" b="1" dirty="0">
                <a:latin typeface="Courier New" charset="0"/>
                <a:cs typeface="Courier New" charset="0"/>
              </a:rPr>
              <a:t>   </a:t>
            </a:r>
            <a:r>
              <a:rPr lang="en-US" b="1" dirty="0" err="1">
                <a:latin typeface="Courier New" charset="0"/>
                <a:cs typeface="Courier New" charset="0"/>
              </a:rPr>
              <a:t>statusCode</a:t>
            </a:r>
            <a:r>
              <a:rPr lang="en-US" b="1" dirty="0">
                <a:latin typeface="Courier New" charset="0"/>
                <a:cs typeface="Courier New" charset="0"/>
              </a:rPr>
              <a:t>: {</a:t>
            </a:r>
          </a:p>
          <a:p>
            <a:r>
              <a:rPr lang="en-US" b="1" dirty="0">
                <a:latin typeface="Courier New" charset="0"/>
                <a:cs typeface="Courier New" charset="0"/>
              </a:rPr>
              <a:t>      404: </a:t>
            </a:r>
            <a:r>
              <a:rPr lang="en-US" b="1" dirty="0">
                <a:solidFill>
                  <a:srgbClr val="660066"/>
                </a:solidFill>
                <a:latin typeface="Courier New" charset="0"/>
                <a:cs typeface="Courier New" charset="0"/>
              </a:rPr>
              <a:t>function</a:t>
            </a:r>
            <a:r>
              <a:rPr lang="en-US" b="1" dirty="0">
                <a:latin typeface="Courier New" charset="0"/>
                <a:cs typeface="Courier New" charset="0"/>
              </a:rPr>
              <a:t>( ) {</a:t>
            </a:r>
          </a:p>
          <a:p>
            <a:r>
              <a:rPr lang="en-US" b="1" dirty="0">
                <a:latin typeface="Courier New" charset="0"/>
                <a:cs typeface="Courier New" charset="0"/>
              </a:rPr>
              <a:t>         alert( </a:t>
            </a:r>
            <a:r>
              <a:rPr lang="en-US" b="1" dirty="0">
                <a:solidFill>
                  <a:srgbClr val="0000FF"/>
                </a:solidFill>
                <a:latin typeface="Courier New" charset="0"/>
                <a:cs typeface="Courier New" charset="0"/>
              </a:rPr>
              <a:t>"Data Saved: " </a:t>
            </a:r>
            <a:r>
              <a:rPr lang="en-US" b="1" dirty="0">
                <a:latin typeface="Courier New" charset="0"/>
                <a:cs typeface="Courier New" charset="0"/>
              </a:rPr>
              <a:t>+ </a:t>
            </a:r>
            <a:r>
              <a:rPr lang="en-US" b="1" dirty="0" err="1">
                <a:latin typeface="Courier New" charset="0"/>
                <a:cs typeface="Courier New" charset="0"/>
              </a:rPr>
              <a:t>msg</a:t>
            </a:r>
            <a:r>
              <a:rPr lang="en-US" b="1" dirty="0">
                <a:latin typeface="Courier New" charset="0"/>
                <a:cs typeface="Courier New" charset="0"/>
              </a:rPr>
              <a:t> );</a:t>
            </a:r>
          </a:p>
          <a:p>
            <a:r>
              <a:rPr lang="en-US" b="1" dirty="0">
                <a:latin typeface="Courier New" charset="0"/>
                <a:cs typeface="Courier New" charset="0"/>
              </a:rPr>
              <a:t>      }</a:t>
            </a:r>
          </a:p>
          <a:p>
            <a:r>
              <a:rPr lang="en-US" b="1" dirty="0">
                <a:latin typeface="Courier New" charset="0"/>
                <a:cs typeface="Courier New" charset="0"/>
              </a:rPr>
              <a:t>   }</a:t>
            </a:r>
          </a:p>
          <a:p>
            <a:r>
              <a:rPr lang="en-US" b="1" dirty="0">
                <a:latin typeface="Courier New" charset="0"/>
                <a:cs typeface="Courier New" charset="0"/>
              </a:rPr>
              <a:t>});</a:t>
            </a:r>
            <a:endParaRPr lang="en-US" b="1" dirty="0"/>
          </a:p>
        </p:txBody>
      </p:sp>
    </p:spTree>
    <p:extLst>
      <p:ext uri="{BB962C8B-B14F-4D97-AF65-F5344CB8AC3E}">
        <p14:creationId xmlns:p14="http://schemas.microsoft.com/office/powerpoint/2010/main" val="13330927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Main Settings</a:t>
            </a:r>
          </a:p>
        </p:txBody>
      </p:sp>
      <p:sp>
        <p:nvSpPr>
          <p:cNvPr id="18434" name="Espace réservé du contenu 2"/>
          <p:cNvSpPr>
            <a:spLocks noGrp="1"/>
          </p:cNvSpPr>
          <p:nvPr>
            <p:ph idx="1"/>
          </p:nvPr>
        </p:nvSpPr>
        <p:spPr>
          <a:xfrm>
            <a:off x="467544" y="1128713"/>
            <a:ext cx="8280920" cy="4230687"/>
          </a:xfrm>
        </p:spPr>
        <p:txBody>
          <a:bodyPr/>
          <a:lstStyle/>
          <a:p>
            <a:r>
              <a:rPr lang="en-US" sz="2400" b="1" dirty="0">
                <a:solidFill>
                  <a:srgbClr val="000000"/>
                </a:solidFill>
                <a:latin typeface="Courier"/>
                <a:ea typeface="ＭＳ Ｐゴシック" pitchFamily="34" charset="-128"/>
                <a:cs typeface="Courier"/>
              </a:rPr>
              <a:t>e</a:t>
            </a:r>
            <a:r>
              <a:rPr lang="en-US" sz="2400" b="1" dirty="0" smtClean="0">
                <a:solidFill>
                  <a:srgbClr val="000000"/>
                </a:solidFill>
                <a:latin typeface="Courier"/>
                <a:ea typeface="ＭＳ Ｐゴシック" pitchFamily="34" charset="-128"/>
                <a:cs typeface="Courier"/>
              </a:rPr>
              <a:t>rror(</a:t>
            </a:r>
            <a:r>
              <a:rPr lang="en-US" sz="2400" b="1" dirty="0" err="1" smtClean="0">
                <a:solidFill>
                  <a:srgbClr val="000000"/>
                </a:solidFill>
                <a:latin typeface="Courier"/>
                <a:ea typeface="ＭＳ Ｐゴシック" pitchFamily="34" charset="-128"/>
                <a:cs typeface="Courier"/>
              </a:rPr>
              <a:t>jqXHR</a:t>
            </a:r>
            <a:r>
              <a:rPr lang="en-US" sz="2400" b="1" dirty="0" smtClean="0">
                <a:solidFill>
                  <a:srgbClr val="000000"/>
                </a:solidFill>
                <a:latin typeface="Courier"/>
                <a:ea typeface="ＭＳ Ｐゴシック" pitchFamily="34" charset="-128"/>
                <a:cs typeface="Courier"/>
              </a:rPr>
              <a:t>, </a:t>
            </a:r>
            <a:r>
              <a:rPr lang="en-US" sz="2400" b="1" dirty="0" err="1" smtClean="0">
                <a:solidFill>
                  <a:srgbClr val="000000"/>
                </a:solidFill>
                <a:latin typeface="Courier"/>
                <a:ea typeface="ＭＳ Ｐゴシック" pitchFamily="34" charset="-128"/>
                <a:cs typeface="Courier"/>
              </a:rPr>
              <a:t>textStatus</a:t>
            </a:r>
            <a:r>
              <a:rPr lang="en-US" sz="2400" b="1" dirty="0" smtClean="0">
                <a:solidFill>
                  <a:srgbClr val="000000"/>
                </a:solidFill>
                <a:latin typeface="Courier"/>
                <a:ea typeface="ＭＳ Ｐゴシック" pitchFamily="34" charset="-128"/>
                <a:cs typeface="Courier"/>
              </a:rPr>
              <a:t>, </a:t>
            </a:r>
            <a:r>
              <a:rPr lang="en-US" sz="2400" b="1" dirty="0" err="1" smtClean="0">
                <a:solidFill>
                  <a:srgbClr val="000000"/>
                </a:solidFill>
                <a:latin typeface="Courier"/>
                <a:ea typeface="ＭＳ Ｐゴシック" pitchFamily="34" charset="-128"/>
                <a:cs typeface="Courier"/>
              </a:rPr>
              <a:t>errorThrown</a:t>
            </a:r>
            <a:r>
              <a:rPr lang="en-US" sz="2400" b="1" dirty="0" smtClean="0">
                <a:solidFill>
                  <a:srgbClr val="000000"/>
                </a:solidFill>
                <a:latin typeface="Courier"/>
                <a:ea typeface="ＭＳ Ｐゴシック" pitchFamily="34" charset="-128"/>
                <a:cs typeface="Courier"/>
              </a:rPr>
              <a:t>)</a:t>
            </a:r>
            <a:r>
              <a:rPr lang="en-US" dirty="0" smtClean="0">
                <a:solidFill>
                  <a:srgbClr val="000000"/>
                </a:solidFill>
                <a:ea typeface="ＭＳ Ｐゴシック" pitchFamily="34" charset="-128"/>
              </a:rPr>
              <a:t>:</a:t>
            </a:r>
          </a:p>
          <a:p>
            <a:pPr lvl="1"/>
            <a:r>
              <a:rPr lang="en-US" dirty="0" smtClean="0">
                <a:solidFill>
                  <a:srgbClr val="000000"/>
                </a:solidFill>
                <a:ea typeface="ＭＳ Ｐゴシック" pitchFamily="34" charset="-128"/>
              </a:rPr>
              <a:t>Called if the request fails</a:t>
            </a:r>
          </a:p>
          <a:p>
            <a:pPr lvl="1"/>
            <a:endParaRPr lang="en-US" dirty="0">
              <a:solidFill>
                <a:srgbClr val="000000"/>
              </a:solidFill>
              <a:ea typeface="ＭＳ Ｐゴシック" pitchFamily="34" charset="-128"/>
            </a:endParaRPr>
          </a:p>
          <a:p>
            <a:r>
              <a:rPr lang="en-US" sz="2400" b="1" dirty="0">
                <a:solidFill>
                  <a:srgbClr val="000000"/>
                </a:solidFill>
                <a:latin typeface="Courier"/>
                <a:ea typeface="ＭＳ Ｐゴシック" pitchFamily="34" charset="-128"/>
                <a:cs typeface="Courier"/>
              </a:rPr>
              <a:t>s</a:t>
            </a:r>
            <a:r>
              <a:rPr lang="en-US" sz="2400" b="1" dirty="0" smtClean="0">
                <a:solidFill>
                  <a:srgbClr val="000000"/>
                </a:solidFill>
                <a:latin typeface="Courier"/>
                <a:ea typeface="ＭＳ Ｐゴシック" pitchFamily="34" charset="-128"/>
                <a:cs typeface="Courier"/>
              </a:rPr>
              <a:t>uccess(data, </a:t>
            </a:r>
            <a:r>
              <a:rPr lang="en-US" sz="2400" b="1" dirty="0" err="1" smtClean="0">
                <a:solidFill>
                  <a:srgbClr val="000000"/>
                </a:solidFill>
                <a:latin typeface="Courier"/>
                <a:ea typeface="ＭＳ Ｐゴシック" pitchFamily="34" charset="-128"/>
                <a:cs typeface="Courier"/>
              </a:rPr>
              <a:t>textStatus</a:t>
            </a:r>
            <a:r>
              <a:rPr lang="en-US" sz="2400" b="1" dirty="0" smtClean="0">
                <a:solidFill>
                  <a:srgbClr val="000000"/>
                </a:solidFill>
                <a:latin typeface="Courier"/>
                <a:ea typeface="ＭＳ Ｐゴシック" pitchFamily="34" charset="-128"/>
                <a:cs typeface="Courier"/>
              </a:rPr>
              <a:t>, </a:t>
            </a:r>
            <a:r>
              <a:rPr lang="en-US" sz="2400" b="1" dirty="0" err="1" smtClean="0">
                <a:solidFill>
                  <a:srgbClr val="000000"/>
                </a:solidFill>
                <a:latin typeface="Courier"/>
                <a:ea typeface="ＭＳ Ｐゴシック" pitchFamily="34" charset="-128"/>
                <a:cs typeface="Courier"/>
              </a:rPr>
              <a:t>jqXHR</a:t>
            </a:r>
            <a:r>
              <a:rPr lang="en-US" sz="2400" b="1" dirty="0" smtClean="0">
                <a:solidFill>
                  <a:srgbClr val="000000"/>
                </a:solidFill>
                <a:latin typeface="Courier"/>
                <a:ea typeface="ＭＳ Ｐゴシック" pitchFamily="34" charset="-128"/>
                <a:cs typeface="Courier"/>
              </a:rPr>
              <a:t>)</a:t>
            </a:r>
            <a:r>
              <a:rPr lang="en-US" dirty="0" smtClean="0">
                <a:solidFill>
                  <a:srgbClr val="000000"/>
                </a:solidFill>
                <a:ea typeface="ＭＳ Ｐゴシック" pitchFamily="34" charset="-128"/>
              </a:rPr>
              <a:t>:</a:t>
            </a:r>
          </a:p>
          <a:p>
            <a:pPr lvl="1"/>
            <a:r>
              <a:rPr lang="en-US" dirty="0" smtClean="0">
                <a:solidFill>
                  <a:srgbClr val="000000"/>
                </a:solidFill>
                <a:ea typeface="ＭＳ Ｐゴシック" pitchFamily="34" charset="-128"/>
              </a:rPr>
              <a:t>Called if the request succeed</a:t>
            </a:r>
          </a:p>
          <a:p>
            <a:pPr lvl="1"/>
            <a:endParaRPr lang="en-US" dirty="0">
              <a:solidFill>
                <a:srgbClr val="000000"/>
              </a:solidFill>
              <a:ea typeface="ＭＳ Ｐゴシック" pitchFamily="34" charset="-128"/>
            </a:endParaRPr>
          </a:p>
          <a:p>
            <a:r>
              <a:rPr lang="en-US" sz="2400" b="1" dirty="0" smtClean="0">
                <a:solidFill>
                  <a:srgbClr val="000000"/>
                </a:solidFill>
                <a:latin typeface="Courier"/>
                <a:ea typeface="ＭＳ Ｐゴシック" pitchFamily="34" charset="-128"/>
                <a:cs typeface="Courier"/>
              </a:rPr>
              <a:t>complete(</a:t>
            </a:r>
            <a:r>
              <a:rPr lang="en-US" sz="2400" b="1" dirty="0" err="1" smtClean="0">
                <a:solidFill>
                  <a:srgbClr val="000000"/>
                </a:solidFill>
                <a:latin typeface="Courier"/>
                <a:ea typeface="ＭＳ Ｐゴシック" pitchFamily="34" charset="-128"/>
                <a:cs typeface="Courier"/>
              </a:rPr>
              <a:t>jqXHR</a:t>
            </a:r>
            <a:r>
              <a:rPr lang="en-US" sz="2400" b="1" dirty="0" smtClean="0">
                <a:solidFill>
                  <a:srgbClr val="000000"/>
                </a:solidFill>
                <a:latin typeface="Courier"/>
                <a:ea typeface="ＭＳ Ｐゴシック" pitchFamily="34" charset="-128"/>
                <a:cs typeface="Courier"/>
              </a:rPr>
              <a:t>, </a:t>
            </a:r>
            <a:r>
              <a:rPr lang="en-US" sz="2400" b="1" dirty="0" err="1" smtClean="0">
                <a:solidFill>
                  <a:srgbClr val="000000"/>
                </a:solidFill>
                <a:latin typeface="Courier"/>
                <a:ea typeface="ＭＳ Ｐゴシック" pitchFamily="34" charset="-128"/>
                <a:cs typeface="Courier"/>
              </a:rPr>
              <a:t>textStatus</a:t>
            </a:r>
            <a:r>
              <a:rPr lang="en-US" sz="2400" b="1" dirty="0" smtClean="0">
                <a:solidFill>
                  <a:srgbClr val="000000"/>
                </a:solidFill>
                <a:latin typeface="Courier"/>
                <a:ea typeface="ＭＳ Ｐゴシック" pitchFamily="34" charset="-128"/>
                <a:cs typeface="Courier"/>
              </a:rPr>
              <a:t>)</a:t>
            </a:r>
            <a:r>
              <a:rPr lang="en-US" dirty="0" smtClean="0">
                <a:solidFill>
                  <a:srgbClr val="000000"/>
                </a:solidFill>
                <a:ea typeface="ＭＳ Ｐゴシック" pitchFamily="34" charset="-128"/>
              </a:rPr>
              <a:t>:</a:t>
            </a:r>
          </a:p>
          <a:p>
            <a:pPr lvl="1"/>
            <a:r>
              <a:rPr lang="en-US" dirty="0" smtClean="0">
                <a:solidFill>
                  <a:srgbClr val="000000"/>
                </a:solidFill>
                <a:ea typeface="ＭＳ Ｐゴシック" pitchFamily="34" charset="-128"/>
              </a:rPr>
              <a:t>Called when the request finishes (after success and error)</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Use AJAX </a:t>
            </a:r>
            <a:r>
              <a:rPr lang="fr-FR" dirty="0" err="1">
                <a:ea typeface="ＭＳ Ｐゴシック" pitchFamily="34" charset="-128"/>
              </a:rPr>
              <a:t>with</a:t>
            </a:r>
            <a:r>
              <a:rPr lang="fr-FR" dirty="0">
                <a:ea typeface="ＭＳ Ｐゴシック" pitchFamily="34" charset="-128"/>
              </a:rPr>
              <a:t> </a:t>
            </a:r>
            <a:r>
              <a:rPr lang="fr-FR" dirty="0" err="1">
                <a:ea typeface="ＭＳ Ｐゴシック" pitchFamily="34" charset="-128"/>
              </a:rPr>
              <a:t>jQuery</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077764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601630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What</a:t>
            </a:r>
            <a:r>
              <a:rPr lang="fr-FR" dirty="0" smtClean="0"/>
              <a:t> </a:t>
            </a:r>
            <a:r>
              <a:rPr lang="fr-FR" dirty="0" err="1" smtClean="0"/>
              <a:t>is</a:t>
            </a:r>
            <a:r>
              <a:rPr lang="fr-FR" dirty="0" smtClean="0"/>
              <a:t> AJAX?</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Introduction to AJAX</a:t>
            </a:r>
            <a:endParaRPr lang="fr-FR" dirty="0"/>
          </a:p>
        </p:txBody>
      </p:sp>
      <p:pic>
        <p:nvPicPr>
          <p:cNvPr id="4" name="Picture 3"/>
          <p:cNvPicPr>
            <a:picLocks noChangeAspect="1"/>
          </p:cNvPicPr>
          <p:nvPr/>
        </p:nvPicPr>
        <p:blipFill>
          <a:blip r:embed="rId2"/>
          <a:stretch>
            <a:fillRect/>
          </a:stretch>
        </p:blipFill>
        <p:spPr>
          <a:xfrm>
            <a:off x="5580112" y="2569468"/>
            <a:ext cx="3199904" cy="2399928"/>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Exercise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Create a </a:t>
            </a:r>
            <a:r>
              <a:rPr lang="en-US" dirty="0" smtClean="0">
                <a:solidFill>
                  <a:srgbClr val="000000"/>
                </a:solidFill>
                <a:ea typeface="ＭＳ Ｐゴシック" pitchFamily="34" charset="-128"/>
              </a:rPr>
              <a:t>new JavaScript file</a:t>
            </a:r>
            <a:endParaRPr lang="en-US" dirty="0" smtClean="0">
              <a:solidFill>
                <a:srgbClr val="000000"/>
              </a:solidFill>
              <a:ea typeface="ＭＳ Ｐゴシック" pitchFamily="34" charset="-128"/>
            </a:endParaRPr>
          </a:p>
          <a:p>
            <a:pPr lvl="1"/>
            <a:r>
              <a:rPr lang="en-US" dirty="0" smtClean="0">
                <a:solidFill>
                  <a:srgbClr val="000000"/>
                </a:solidFill>
                <a:ea typeface="ＭＳ Ｐゴシック" pitchFamily="34" charset="-128"/>
              </a:rPr>
              <a:t>Use jQuery to achieve the previous exercise goal</a:t>
            </a:r>
          </a:p>
          <a:p>
            <a:pPr lvl="1"/>
            <a:endParaRPr lang="fr-FR" dirty="0">
              <a:solidFill>
                <a:srgbClr val="000000"/>
              </a:solidFill>
              <a:ea typeface="ＭＳ Ｐゴシック" pitchFamily="34" charset="-128"/>
            </a:endParaRPr>
          </a:p>
          <a:p>
            <a:r>
              <a:rPr lang="fr-FR" dirty="0" smtClean="0">
                <a:solidFill>
                  <a:srgbClr val="000000"/>
                </a:solidFill>
                <a:ea typeface="ＭＳ Ｐゴシック" pitchFamily="34" charset="-128"/>
              </a:rPr>
              <a:t>Check </a:t>
            </a:r>
            <a:r>
              <a:rPr lang="fr-FR" dirty="0" err="1" smtClean="0">
                <a:solidFill>
                  <a:srgbClr val="000000"/>
                </a:solidFill>
                <a:ea typeface="ＭＳ Ｐゴシック" pitchFamily="34" charset="-128"/>
              </a:rPr>
              <a:t>that</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it</a:t>
            </a:r>
            <a:r>
              <a:rPr lang="fr-FR" dirty="0" smtClean="0">
                <a:solidFill>
                  <a:srgbClr val="000000"/>
                </a:solidFill>
                <a:ea typeface="ＭＳ Ｐゴシック" pitchFamily="34" charset="-128"/>
              </a:rPr>
              <a:t> </a:t>
            </a:r>
            <a:r>
              <a:rPr lang="fr-FR" dirty="0" err="1" smtClean="0">
                <a:solidFill>
                  <a:srgbClr val="000000"/>
                </a:solidFill>
                <a:ea typeface="ＭＳ Ｐゴシック" pitchFamily="34" charset="-128"/>
              </a:rPr>
              <a:t>works</a:t>
            </a:r>
            <a:r>
              <a:rPr lang="fr-FR" dirty="0" smtClean="0">
                <a:solidFill>
                  <a:srgbClr val="000000"/>
                </a:solidFill>
                <a:ea typeface="ＭＳ Ｐゴシック" pitchFamily="34" charset="-128"/>
              </a:rPr>
              <a:t>!</a:t>
            </a:r>
            <a:endParaRPr lang="en-US" dirty="0" smtClean="0">
              <a:solidFill>
                <a:srgbClr val="000000"/>
              </a:solidFill>
              <a:ea typeface="ＭＳ Ｐゴシック" pitchFamily="34" charset="-128"/>
            </a:endParaRPr>
          </a:p>
          <a:p>
            <a:pPr lvl="1"/>
            <a:endParaRPr lang="en-US" dirty="0">
              <a:solidFill>
                <a:srgbClr val="000000"/>
              </a:solidFill>
              <a:ea typeface="ＭＳ Ｐゴシック" pitchFamily="34" charset="-128"/>
            </a:endParaRPr>
          </a:p>
          <a:p>
            <a:pPr lvl="1"/>
            <a:endParaRPr lang="en-US" dirty="0" smtClean="0">
              <a:solidFill>
                <a:srgbClr val="000000"/>
              </a:solidFill>
              <a:ea typeface="ＭＳ Ｐゴシック" pitchFamily="34" charset="-128"/>
            </a:endParaRPr>
          </a:p>
          <a:p>
            <a:pPr marL="457200" lvl="1" indent="0">
              <a:buNone/>
            </a:pPr>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Use AJAX </a:t>
            </a:r>
            <a:r>
              <a:rPr lang="fr-FR" dirty="0" err="1">
                <a:ea typeface="ＭＳ Ｐゴシック" pitchFamily="34" charset="-128"/>
              </a:rPr>
              <a:t>with</a:t>
            </a:r>
            <a:r>
              <a:rPr lang="fr-FR" dirty="0">
                <a:ea typeface="ＭＳ Ｐゴシック" pitchFamily="34" charset="-128"/>
              </a:rPr>
              <a:t> </a:t>
            </a:r>
            <a:r>
              <a:rPr lang="fr-FR" dirty="0" err="1">
                <a:ea typeface="ＭＳ Ｐゴシック" pitchFamily="34" charset="-128"/>
              </a:rPr>
              <a:t>jQuery</a:t>
            </a:r>
            <a:endParaRPr lang="fr-FR" dirty="0">
              <a:ea typeface="ＭＳ Ｐゴシック" pitchFamily="34" charset="-128"/>
            </a:endParaRPr>
          </a:p>
          <a:p>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56647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Introduction to AJAX</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smtClean="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Simply</a:t>
            </a:r>
            <a:r>
              <a:rPr lang="fr-FR" dirty="0" smtClean="0">
                <a:ea typeface="ＭＳ Ｐゴシック" pitchFamily="34" charset="-128"/>
              </a:rPr>
              <a:t> </a:t>
            </a:r>
            <a:r>
              <a:rPr lang="fr-FR" dirty="0" err="1" smtClean="0">
                <a:ea typeface="ＭＳ Ｐゴシック" pitchFamily="34" charset="-128"/>
              </a:rPr>
              <a:t>Explained</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sz="4000" b="1" dirty="0" smtClean="0">
                <a:ea typeface="ＭＳ Ｐゴシック" pitchFamily="34" charset="-128"/>
              </a:rPr>
              <a:t>A</a:t>
            </a:r>
            <a:r>
              <a:rPr lang="en-US" sz="4000" dirty="0" smtClean="0">
                <a:solidFill>
                  <a:srgbClr val="5F5F5F"/>
                </a:solidFill>
                <a:ea typeface="ＭＳ Ｐゴシック" pitchFamily="34" charset="-128"/>
              </a:rPr>
              <a:t>SYNCHRONOUS</a:t>
            </a:r>
            <a:endParaRPr lang="en-US" sz="4000" dirty="0">
              <a:solidFill>
                <a:srgbClr val="5F5F5F"/>
              </a:solidFill>
              <a:ea typeface="ＭＳ Ｐゴシック" pitchFamily="34" charset="-128"/>
            </a:endParaRPr>
          </a:p>
          <a:p>
            <a:r>
              <a:rPr lang="en-US" sz="4000" b="1" dirty="0" smtClean="0">
                <a:ea typeface="ＭＳ Ｐゴシック" pitchFamily="34" charset="-128"/>
              </a:rPr>
              <a:t>J</a:t>
            </a:r>
            <a:r>
              <a:rPr lang="en-US" sz="4000" dirty="0" smtClean="0">
                <a:solidFill>
                  <a:srgbClr val="5F5F5F"/>
                </a:solidFill>
                <a:ea typeface="ＭＳ Ｐゴシック" pitchFamily="34" charset="-128"/>
              </a:rPr>
              <a:t>AVASCRIPT</a:t>
            </a:r>
            <a:endParaRPr lang="en-US" sz="4000" dirty="0">
              <a:solidFill>
                <a:srgbClr val="5F5F5F"/>
              </a:solidFill>
              <a:ea typeface="ＭＳ Ｐゴシック" pitchFamily="34" charset="-128"/>
            </a:endParaRPr>
          </a:p>
          <a:p>
            <a:r>
              <a:rPr lang="en-US" sz="4000" b="1" dirty="0" smtClean="0">
                <a:ea typeface="ＭＳ Ｐゴシック" pitchFamily="34" charset="-128"/>
              </a:rPr>
              <a:t>A</a:t>
            </a:r>
            <a:r>
              <a:rPr lang="en-US" sz="4000" dirty="0" smtClean="0">
                <a:solidFill>
                  <a:srgbClr val="5F5F5F"/>
                </a:solidFill>
                <a:ea typeface="ＭＳ Ｐゴシック" pitchFamily="34" charset="-128"/>
              </a:rPr>
              <a:t>ND</a:t>
            </a:r>
            <a:endParaRPr lang="en-US" sz="4000" dirty="0">
              <a:solidFill>
                <a:srgbClr val="5F5F5F"/>
              </a:solidFill>
              <a:ea typeface="ＭＳ Ｐゴシック" pitchFamily="34" charset="-128"/>
            </a:endParaRPr>
          </a:p>
          <a:p>
            <a:r>
              <a:rPr lang="en-US" sz="4000" b="1" dirty="0" smtClean="0">
                <a:ea typeface="ＭＳ Ｐゴシック" pitchFamily="34" charset="-128"/>
              </a:rPr>
              <a:t>X</a:t>
            </a:r>
            <a:r>
              <a:rPr lang="en-US" sz="4000" dirty="0" smtClean="0">
                <a:solidFill>
                  <a:srgbClr val="5F5F5F"/>
                </a:solidFill>
                <a:ea typeface="ＭＳ Ｐゴシック" pitchFamily="34" charset="-128"/>
              </a:rPr>
              <a:t>ML</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AJAX?</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solidFill>
                  <a:srgbClr val="000000"/>
                </a:solidFill>
                <a:ea typeface="ＭＳ Ｐゴシック" pitchFamily="34" charset="-128"/>
              </a:rPr>
              <a:t>Neither a new language nor technology</a:t>
            </a:r>
            <a:endParaRPr lang="en-US" dirty="0">
              <a:solidFill>
                <a:srgbClr val="000000"/>
              </a:solidFill>
              <a:ea typeface="ＭＳ Ｐゴシック" pitchFamily="34" charset="-128"/>
            </a:endParaRPr>
          </a:p>
          <a:p>
            <a:pPr lvl="1"/>
            <a:r>
              <a:rPr lang="en-US" dirty="0" smtClean="0">
                <a:solidFill>
                  <a:srgbClr val="000000"/>
                </a:solidFill>
                <a:ea typeface="ＭＳ Ｐゴシック" pitchFamily="34" charset="-128"/>
              </a:rPr>
              <a:t>It’s a development method</a:t>
            </a:r>
          </a:p>
          <a:p>
            <a:pPr lvl="1"/>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Client-side method to create interactive Web Apps</a:t>
            </a:r>
          </a:p>
          <a:p>
            <a:r>
              <a:rPr lang="en-US" dirty="0" smtClean="0">
                <a:solidFill>
                  <a:srgbClr val="000000"/>
                </a:solidFill>
                <a:ea typeface="ＭＳ Ｐゴシック" pitchFamily="34" charset="-128"/>
              </a:rPr>
              <a:t>Retrieve data without interfering with page display</a:t>
            </a:r>
          </a:p>
          <a:p>
            <a:endParaRPr lang="en-US" dirty="0">
              <a:solidFill>
                <a:srgbClr val="000000"/>
              </a:solidFill>
              <a:ea typeface="ＭＳ Ｐゴシック" pitchFamily="34" charset="-128"/>
            </a:endParaRPr>
          </a:p>
          <a:p>
            <a:r>
              <a:rPr lang="en-US" dirty="0" smtClean="0">
                <a:solidFill>
                  <a:srgbClr val="000000"/>
                </a:solidFill>
                <a:ea typeface="ＭＳ Ｐゴシック" pitchFamily="34" charset="-128"/>
              </a:rPr>
              <a:t>Initially based on XML</a:t>
            </a:r>
          </a:p>
          <a:p>
            <a:pPr lvl="1"/>
            <a:r>
              <a:rPr lang="en-US" dirty="0" smtClean="0">
                <a:solidFill>
                  <a:srgbClr val="000000"/>
                </a:solidFill>
                <a:ea typeface="ＭＳ Ｐゴシック" pitchFamily="34" charset="-128"/>
              </a:rPr>
              <a:t>Now more used with JSON, </a:t>
            </a:r>
            <a:r>
              <a:rPr lang="en-US" dirty="0" err="1" smtClean="0">
                <a:solidFill>
                  <a:srgbClr val="000000"/>
                </a:solidFill>
                <a:ea typeface="ＭＳ Ｐゴシック" pitchFamily="34" charset="-128"/>
              </a:rPr>
              <a:t>xHTML</a:t>
            </a:r>
            <a:r>
              <a:rPr lang="en-US" dirty="0" smtClean="0">
                <a:solidFill>
                  <a:srgbClr val="000000"/>
                </a:solidFill>
                <a:ea typeface="ＭＳ Ｐゴシック" pitchFamily="34" charset="-128"/>
              </a:rPr>
              <a:t>, </a:t>
            </a:r>
            <a:r>
              <a:rPr lang="en-US" dirty="0" err="1" smtClean="0">
                <a:solidFill>
                  <a:srgbClr val="000000"/>
                </a:solidFill>
                <a:ea typeface="ＭＳ Ｐゴシック" pitchFamily="34" charset="-128"/>
              </a:rPr>
              <a:t>etc</a:t>
            </a:r>
            <a:endParaRPr lang="en-US" dirty="0" smtClean="0">
              <a:solidFill>
                <a:srgbClr val="000000"/>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AJAX?</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93743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nip Diagonal Corner Rectangle 73"/>
          <p:cNvSpPr/>
          <p:nvPr/>
        </p:nvSpPr>
        <p:spPr>
          <a:xfrm>
            <a:off x="179512" y="1489348"/>
            <a:ext cx="8784976" cy="1080120"/>
          </a:xfrm>
          <a:prstGeom prst="snip2DiagRect">
            <a:avLst>
              <a:gd name="adj1" fmla="val 0"/>
              <a:gd name="adj2"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79" name="Snip Diagonal Corner Rectangle 3078"/>
          <p:cNvSpPr/>
          <p:nvPr/>
        </p:nvSpPr>
        <p:spPr>
          <a:xfrm>
            <a:off x="179512" y="3537510"/>
            <a:ext cx="8784976" cy="1080120"/>
          </a:xfrm>
          <a:prstGeom prst="snip2DiagRect">
            <a:avLst>
              <a:gd name="adj1" fmla="val 0"/>
              <a:gd name="adj2" fmla="val 0"/>
            </a:avLst>
          </a:prstGeom>
          <a:ln w="3810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Synchronous</a:t>
            </a:r>
            <a:r>
              <a:rPr lang="fr-FR" dirty="0" smtClean="0">
                <a:ea typeface="ＭＳ Ｐゴシック" pitchFamily="34" charset="-128"/>
              </a:rPr>
              <a:t> </a:t>
            </a:r>
            <a:r>
              <a:rPr lang="fr-FR" dirty="0" err="1" smtClean="0">
                <a:ea typeface="ＭＳ Ｐゴシック" pitchFamily="34" charset="-128"/>
              </a:rPr>
              <a:t>schema</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AJAX?</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3" name="Rounded Rectangle 2"/>
          <p:cNvSpPr/>
          <p:nvPr/>
        </p:nvSpPr>
        <p:spPr>
          <a:xfrm>
            <a:off x="323528" y="1777380"/>
            <a:ext cx="1908212"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User Activity</a:t>
            </a:r>
            <a:endParaRPr lang="en-US" sz="2400" dirty="0"/>
          </a:p>
        </p:txBody>
      </p:sp>
      <p:sp>
        <p:nvSpPr>
          <p:cNvPr id="9" name="Rounded Rectangle 8"/>
          <p:cNvSpPr/>
          <p:nvPr/>
        </p:nvSpPr>
        <p:spPr>
          <a:xfrm>
            <a:off x="4319972" y="1777380"/>
            <a:ext cx="1908212"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User Activity</a:t>
            </a:r>
            <a:endParaRPr lang="en-US" sz="2400" dirty="0"/>
          </a:p>
        </p:txBody>
      </p:sp>
      <p:sp>
        <p:nvSpPr>
          <p:cNvPr id="11" name="Rounded Rectangle 10"/>
          <p:cNvSpPr/>
          <p:nvPr/>
        </p:nvSpPr>
        <p:spPr>
          <a:xfrm>
            <a:off x="2600781" y="3825542"/>
            <a:ext cx="1350150" cy="5040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Process</a:t>
            </a:r>
            <a:endParaRPr lang="en-US" sz="2400" dirty="0"/>
          </a:p>
        </p:txBody>
      </p:sp>
      <p:sp>
        <p:nvSpPr>
          <p:cNvPr id="12" name="Rounded Rectangle 11"/>
          <p:cNvSpPr/>
          <p:nvPr/>
        </p:nvSpPr>
        <p:spPr>
          <a:xfrm>
            <a:off x="6597225" y="3825542"/>
            <a:ext cx="1350150" cy="5040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Process</a:t>
            </a:r>
            <a:endParaRPr lang="en-US" sz="2400" dirty="0"/>
          </a:p>
        </p:txBody>
      </p:sp>
      <p:cxnSp>
        <p:nvCxnSpPr>
          <p:cNvPr id="5" name="Straight Arrow Connector 4"/>
          <p:cNvCxnSpPr>
            <a:stCxn id="3" idx="3"/>
            <a:endCxn id="11" idx="1"/>
          </p:cNvCxnSpPr>
          <p:nvPr/>
        </p:nvCxnSpPr>
        <p:spPr>
          <a:xfrm>
            <a:off x="2231740" y="2029408"/>
            <a:ext cx="369041" cy="204816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a:stCxn id="11" idx="3"/>
            <a:endCxn id="9" idx="1"/>
          </p:cNvCxnSpPr>
          <p:nvPr/>
        </p:nvCxnSpPr>
        <p:spPr>
          <a:xfrm flipV="1">
            <a:off x="3950931" y="2029408"/>
            <a:ext cx="369041" cy="204816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9" idx="3"/>
            <a:endCxn id="12" idx="1"/>
          </p:cNvCxnSpPr>
          <p:nvPr/>
        </p:nvCxnSpPr>
        <p:spPr>
          <a:xfrm>
            <a:off x="6228184" y="2029408"/>
            <a:ext cx="369041" cy="204816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12" idx="3"/>
            <a:endCxn id="23" idx="1"/>
          </p:cNvCxnSpPr>
          <p:nvPr/>
        </p:nvCxnSpPr>
        <p:spPr>
          <a:xfrm flipV="1">
            <a:off x="7947375" y="2029408"/>
            <a:ext cx="369041" cy="204816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Rounded Rectangle 22"/>
          <p:cNvSpPr/>
          <p:nvPr/>
        </p:nvSpPr>
        <p:spPr>
          <a:xfrm>
            <a:off x="8316416" y="1777380"/>
            <a:ext cx="524214"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a:t>
            </a:r>
            <a:endParaRPr lang="en-US" sz="2400" dirty="0"/>
          </a:p>
        </p:txBody>
      </p:sp>
      <p:cxnSp>
        <p:nvCxnSpPr>
          <p:cNvPr id="28" name="Straight Arrow Connector 27"/>
          <p:cNvCxnSpPr/>
          <p:nvPr/>
        </p:nvCxnSpPr>
        <p:spPr>
          <a:xfrm>
            <a:off x="179512" y="3145532"/>
            <a:ext cx="87129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7884368" y="2713484"/>
            <a:ext cx="1008112" cy="400110"/>
          </a:xfrm>
          <a:prstGeom prst="rect">
            <a:avLst/>
          </a:prstGeom>
          <a:noFill/>
        </p:spPr>
        <p:txBody>
          <a:bodyPr wrap="square" rtlCol="0">
            <a:spAutoFit/>
          </a:bodyPr>
          <a:lstStyle/>
          <a:p>
            <a:pPr algn="r"/>
            <a:r>
              <a:rPr lang="en-US" sz="2000" dirty="0" smtClean="0">
                <a:latin typeface="+mj-lt"/>
              </a:rPr>
              <a:t>Time</a:t>
            </a:r>
            <a:endParaRPr lang="en-US" sz="2000" dirty="0">
              <a:latin typeface="+mj-lt"/>
            </a:endParaRPr>
          </a:p>
        </p:txBody>
      </p:sp>
      <p:sp>
        <p:nvSpPr>
          <p:cNvPr id="72" name="TextBox 71"/>
          <p:cNvSpPr txBox="1"/>
          <p:nvPr/>
        </p:nvSpPr>
        <p:spPr>
          <a:xfrm>
            <a:off x="323528" y="4401606"/>
            <a:ext cx="1368152" cy="400110"/>
          </a:xfrm>
          <a:prstGeom prst="rect">
            <a:avLst/>
          </a:prstGeom>
          <a:solidFill>
            <a:schemeClr val="bg1"/>
          </a:solidFill>
        </p:spPr>
        <p:txBody>
          <a:bodyPr wrap="square" rtlCol="0">
            <a:spAutoFit/>
          </a:bodyPr>
          <a:lstStyle/>
          <a:p>
            <a:r>
              <a:rPr lang="en-US" sz="2000" dirty="0" smtClean="0">
                <a:latin typeface="+mj-lt"/>
              </a:rPr>
              <a:t>Server-side</a:t>
            </a:r>
            <a:endParaRPr lang="en-US" sz="2000" dirty="0">
              <a:latin typeface="+mj-lt"/>
            </a:endParaRPr>
          </a:p>
        </p:txBody>
      </p:sp>
      <p:sp>
        <p:nvSpPr>
          <p:cNvPr id="83" name="TextBox 82"/>
          <p:cNvSpPr txBox="1"/>
          <p:nvPr/>
        </p:nvSpPr>
        <p:spPr>
          <a:xfrm>
            <a:off x="395536" y="2353444"/>
            <a:ext cx="1296144" cy="400110"/>
          </a:xfrm>
          <a:prstGeom prst="rect">
            <a:avLst/>
          </a:prstGeom>
          <a:solidFill>
            <a:schemeClr val="bg1"/>
          </a:solidFill>
        </p:spPr>
        <p:txBody>
          <a:bodyPr wrap="square" rtlCol="0">
            <a:spAutoFit/>
          </a:bodyPr>
          <a:lstStyle/>
          <a:p>
            <a:r>
              <a:rPr lang="en-US" sz="2000" dirty="0" smtClean="0">
                <a:latin typeface="+mj-lt"/>
              </a:rPr>
              <a:t>Client-side</a:t>
            </a:r>
            <a:endParaRPr lang="en-US" sz="2000" dirty="0">
              <a:latin typeface="+mj-lt"/>
            </a:endParaRPr>
          </a:p>
        </p:txBody>
      </p:sp>
      <p:grpSp>
        <p:nvGrpSpPr>
          <p:cNvPr id="3089" name="Group 3088"/>
          <p:cNvGrpSpPr/>
          <p:nvPr/>
        </p:nvGrpSpPr>
        <p:grpSpPr>
          <a:xfrm>
            <a:off x="2539774" y="1345332"/>
            <a:ext cx="1456162" cy="1512168"/>
            <a:chOff x="2843808" y="1993404"/>
            <a:chExt cx="1872208" cy="1944216"/>
          </a:xfrm>
        </p:grpSpPr>
        <p:sp>
          <p:nvSpPr>
            <p:cNvPr id="3088" name="Circular Arrow 3087"/>
            <p:cNvSpPr/>
            <p:nvPr/>
          </p:nvSpPr>
          <p:spPr>
            <a:xfrm>
              <a:off x="2843808" y="1993404"/>
              <a:ext cx="1872208" cy="1872208"/>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5" name="Circular Arrow 84"/>
            <p:cNvSpPr/>
            <p:nvPr/>
          </p:nvSpPr>
          <p:spPr>
            <a:xfrm flipH="1" flipV="1">
              <a:off x="2843808" y="2065412"/>
              <a:ext cx="1872208" cy="1872208"/>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3090" name="TextBox 3089"/>
          <p:cNvSpPr txBox="1"/>
          <p:nvPr/>
        </p:nvSpPr>
        <p:spPr>
          <a:xfrm>
            <a:off x="2483768" y="1849388"/>
            <a:ext cx="1728192" cy="461665"/>
          </a:xfrm>
          <a:prstGeom prst="rect">
            <a:avLst/>
          </a:prstGeom>
          <a:noFill/>
        </p:spPr>
        <p:txBody>
          <a:bodyPr wrap="square" rtlCol="0">
            <a:spAutoFit/>
          </a:bodyPr>
          <a:lstStyle/>
          <a:p>
            <a:r>
              <a:rPr lang="en-US" sz="2400" b="1" dirty="0" smtClean="0">
                <a:latin typeface="+mj-lt"/>
              </a:rPr>
              <a:t>Page reload</a:t>
            </a:r>
            <a:endParaRPr lang="en-US" sz="2400" b="1" dirty="0">
              <a:latin typeface="+mj-lt"/>
            </a:endParaRPr>
          </a:p>
        </p:txBody>
      </p:sp>
      <p:grpSp>
        <p:nvGrpSpPr>
          <p:cNvPr id="88" name="Group 87"/>
          <p:cNvGrpSpPr/>
          <p:nvPr/>
        </p:nvGrpSpPr>
        <p:grpSpPr>
          <a:xfrm>
            <a:off x="6572222" y="1345332"/>
            <a:ext cx="1456162" cy="1512168"/>
            <a:chOff x="2843808" y="1993404"/>
            <a:chExt cx="1872208" cy="1944216"/>
          </a:xfrm>
        </p:grpSpPr>
        <p:sp>
          <p:nvSpPr>
            <p:cNvPr id="89" name="Circular Arrow 88"/>
            <p:cNvSpPr/>
            <p:nvPr/>
          </p:nvSpPr>
          <p:spPr>
            <a:xfrm>
              <a:off x="2843808" y="1993404"/>
              <a:ext cx="1872208" cy="1872208"/>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0" name="Circular Arrow 89"/>
            <p:cNvSpPr/>
            <p:nvPr/>
          </p:nvSpPr>
          <p:spPr>
            <a:xfrm flipH="1" flipV="1">
              <a:off x="2843808" y="2065412"/>
              <a:ext cx="1872208" cy="1872208"/>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91" name="TextBox 90"/>
          <p:cNvSpPr txBox="1"/>
          <p:nvPr/>
        </p:nvSpPr>
        <p:spPr>
          <a:xfrm>
            <a:off x="6516216" y="1819771"/>
            <a:ext cx="1728192" cy="461665"/>
          </a:xfrm>
          <a:prstGeom prst="rect">
            <a:avLst/>
          </a:prstGeom>
          <a:noFill/>
        </p:spPr>
        <p:txBody>
          <a:bodyPr wrap="square" rtlCol="0">
            <a:spAutoFit/>
          </a:bodyPr>
          <a:lstStyle/>
          <a:p>
            <a:r>
              <a:rPr lang="en-US" sz="2400" b="1" dirty="0" smtClean="0">
                <a:latin typeface="+mj-lt"/>
              </a:rPr>
              <a:t>Page reload</a:t>
            </a:r>
            <a:endParaRPr lang="en-US" sz="2400" b="1" dirty="0">
              <a:latin typeface="+mj-lt"/>
            </a:endParaRPr>
          </a:p>
        </p:txBody>
      </p:sp>
      <p:pic>
        <p:nvPicPr>
          <p:cNvPr id="92" name="Picture 2" descr="D:\Users\Renaud\Desktop\StageFinEtudesSupinfo\Icons-New\v3\PPT\Resources_Multimedi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01467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nip Diagonal Corner Rectangle 73"/>
          <p:cNvSpPr/>
          <p:nvPr/>
        </p:nvSpPr>
        <p:spPr>
          <a:xfrm>
            <a:off x="179512" y="1129308"/>
            <a:ext cx="8784976" cy="1440160"/>
          </a:xfrm>
          <a:prstGeom prst="snip2DiagRect">
            <a:avLst>
              <a:gd name="adj1" fmla="val 0"/>
              <a:gd name="adj2" fmla="val 0"/>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79" name="Snip Diagonal Corner Rectangle 3078"/>
          <p:cNvSpPr/>
          <p:nvPr/>
        </p:nvSpPr>
        <p:spPr>
          <a:xfrm>
            <a:off x="179512" y="3537510"/>
            <a:ext cx="8784976" cy="1080120"/>
          </a:xfrm>
          <a:prstGeom prst="snip2DiagRect">
            <a:avLst>
              <a:gd name="adj1" fmla="val 0"/>
              <a:gd name="adj2" fmla="val 0"/>
            </a:avLst>
          </a:prstGeom>
          <a:ln w="3810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Asynchronous</a:t>
            </a:r>
            <a:r>
              <a:rPr lang="fr-FR" dirty="0" smtClean="0">
                <a:ea typeface="ＭＳ Ｐゴシック" pitchFamily="34" charset="-128"/>
              </a:rPr>
              <a:t> </a:t>
            </a:r>
            <a:r>
              <a:rPr lang="fr-FR" dirty="0" err="1" smtClean="0">
                <a:ea typeface="ＭＳ Ｐゴシック" pitchFamily="34" charset="-128"/>
              </a:rPr>
              <a:t>schema</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AJAX?</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11" name="Rounded Rectangle 10"/>
          <p:cNvSpPr/>
          <p:nvPr/>
        </p:nvSpPr>
        <p:spPr>
          <a:xfrm>
            <a:off x="2600781" y="3825542"/>
            <a:ext cx="1350150" cy="5040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Process</a:t>
            </a:r>
            <a:endParaRPr lang="en-US" sz="2400" dirty="0"/>
          </a:p>
        </p:txBody>
      </p:sp>
      <p:sp>
        <p:nvSpPr>
          <p:cNvPr id="12" name="Rounded Rectangle 11"/>
          <p:cNvSpPr/>
          <p:nvPr/>
        </p:nvSpPr>
        <p:spPr>
          <a:xfrm>
            <a:off x="6597225" y="3825542"/>
            <a:ext cx="1350150" cy="5040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t>Process</a:t>
            </a:r>
            <a:endParaRPr lang="en-US" sz="2400" dirty="0"/>
          </a:p>
        </p:txBody>
      </p:sp>
      <p:sp>
        <p:nvSpPr>
          <p:cNvPr id="30" name="Rounded Rectangle 29"/>
          <p:cNvSpPr/>
          <p:nvPr/>
        </p:nvSpPr>
        <p:spPr>
          <a:xfrm>
            <a:off x="323528" y="1273324"/>
            <a:ext cx="8568952"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28" name="Straight Arrow Connector 27"/>
          <p:cNvCxnSpPr/>
          <p:nvPr/>
        </p:nvCxnSpPr>
        <p:spPr>
          <a:xfrm>
            <a:off x="179512" y="3145532"/>
            <a:ext cx="87129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7884368" y="2713484"/>
            <a:ext cx="1008112" cy="400110"/>
          </a:xfrm>
          <a:prstGeom prst="rect">
            <a:avLst/>
          </a:prstGeom>
          <a:noFill/>
        </p:spPr>
        <p:txBody>
          <a:bodyPr wrap="square" rtlCol="0">
            <a:spAutoFit/>
          </a:bodyPr>
          <a:lstStyle/>
          <a:p>
            <a:pPr algn="r"/>
            <a:r>
              <a:rPr lang="en-US" sz="2000" dirty="0" smtClean="0">
                <a:latin typeface="+mj-lt"/>
              </a:rPr>
              <a:t>Time</a:t>
            </a:r>
            <a:endParaRPr lang="en-US" sz="2000" dirty="0">
              <a:latin typeface="+mj-lt"/>
            </a:endParaRPr>
          </a:p>
        </p:txBody>
      </p:sp>
      <p:sp>
        <p:nvSpPr>
          <p:cNvPr id="72" name="TextBox 71"/>
          <p:cNvSpPr txBox="1"/>
          <p:nvPr/>
        </p:nvSpPr>
        <p:spPr>
          <a:xfrm>
            <a:off x="323528" y="4401606"/>
            <a:ext cx="1368152" cy="400110"/>
          </a:xfrm>
          <a:prstGeom prst="rect">
            <a:avLst/>
          </a:prstGeom>
          <a:solidFill>
            <a:schemeClr val="bg1"/>
          </a:solidFill>
        </p:spPr>
        <p:txBody>
          <a:bodyPr wrap="square" rtlCol="0">
            <a:spAutoFit/>
          </a:bodyPr>
          <a:lstStyle/>
          <a:p>
            <a:r>
              <a:rPr lang="en-US" sz="2000" dirty="0" smtClean="0">
                <a:latin typeface="+mj-lt"/>
              </a:rPr>
              <a:t>Server-side</a:t>
            </a:r>
            <a:endParaRPr lang="en-US" sz="2000" dirty="0">
              <a:latin typeface="+mj-lt"/>
            </a:endParaRPr>
          </a:p>
        </p:txBody>
      </p:sp>
      <p:sp>
        <p:nvSpPr>
          <p:cNvPr id="83" name="TextBox 82"/>
          <p:cNvSpPr txBox="1"/>
          <p:nvPr/>
        </p:nvSpPr>
        <p:spPr>
          <a:xfrm>
            <a:off x="395536" y="2353444"/>
            <a:ext cx="1296144" cy="400110"/>
          </a:xfrm>
          <a:prstGeom prst="rect">
            <a:avLst/>
          </a:prstGeom>
          <a:solidFill>
            <a:schemeClr val="bg1"/>
          </a:solidFill>
        </p:spPr>
        <p:txBody>
          <a:bodyPr wrap="square" rtlCol="0">
            <a:spAutoFit/>
          </a:bodyPr>
          <a:lstStyle/>
          <a:p>
            <a:r>
              <a:rPr lang="en-US" sz="2000" dirty="0" smtClean="0">
                <a:latin typeface="+mj-lt"/>
              </a:rPr>
              <a:t>Client-side</a:t>
            </a:r>
            <a:endParaRPr lang="en-US" sz="2000" dirty="0">
              <a:latin typeface="+mj-lt"/>
            </a:endParaRPr>
          </a:p>
        </p:txBody>
      </p:sp>
      <p:sp>
        <p:nvSpPr>
          <p:cNvPr id="31" name="TextBox 30"/>
          <p:cNvSpPr txBox="1"/>
          <p:nvPr/>
        </p:nvSpPr>
        <p:spPr>
          <a:xfrm>
            <a:off x="467544" y="1315715"/>
            <a:ext cx="1800200" cy="461665"/>
          </a:xfrm>
          <a:prstGeom prst="rect">
            <a:avLst/>
          </a:prstGeom>
          <a:noFill/>
        </p:spPr>
        <p:txBody>
          <a:bodyPr wrap="square" rtlCol="0">
            <a:spAutoFit/>
          </a:bodyPr>
          <a:lstStyle/>
          <a:p>
            <a:pPr lvl="0" algn="ctr"/>
            <a:r>
              <a:rPr lang="en-US" sz="2400" dirty="0">
                <a:solidFill>
                  <a:prstClr val="white"/>
                </a:solidFill>
                <a:latin typeface="Calibri"/>
                <a:ea typeface="+mn-ea"/>
              </a:rPr>
              <a:t>User </a:t>
            </a:r>
            <a:r>
              <a:rPr lang="en-US" sz="2400" dirty="0" smtClean="0">
                <a:solidFill>
                  <a:prstClr val="white"/>
                </a:solidFill>
                <a:latin typeface="Calibri"/>
                <a:ea typeface="+mn-ea"/>
              </a:rPr>
              <a:t>Activity</a:t>
            </a:r>
            <a:endParaRPr lang="en-US" sz="2400" dirty="0">
              <a:solidFill>
                <a:prstClr val="white"/>
              </a:solidFill>
              <a:latin typeface="Calibri"/>
              <a:ea typeface="+mn-ea"/>
            </a:endParaRPr>
          </a:p>
        </p:txBody>
      </p:sp>
      <p:sp>
        <p:nvSpPr>
          <p:cNvPr id="32" name="TextBox 31"/>
          <p:cNvSpPr txBox="1"/>
          <p:nvPr/>
        </p:nvSpPr>
        <p:spPr>
          <a:xfrm>
            <a:off x="4355976" y="1315715"/>
            <a:ext cx="1800200" cy="461665"/>
          </a:xfrm>
          <a:prstGeom prst="rect">
            <a:avLst/>
          </a:prstGeom>
          <a:noFill/>
        </p:spPr>
        <p:txBody>
          <a:bodyPr wrap="square" rtlCol="0">
            <a:spAutoFit/>
          </a:bodyPr>
          <a:lstStyle/>
          <a:p>
            <a:pPr lvl="0" algn="ctr"/>
            <a:r>
              <a:rPr lang="en-US" sz="2400" dirty="0">
                <a:solidFill>
                  <a:prstClr val="white"/>
                </a:solidFill>
                <a:latin typeface="Calibri"/>
                <a:ea typeface="+mn-ea"/>
              </a:rPr>
              <a:t>User </a:t>
            </a:r>
            <a:r>
              <a:rPr lang="en-US" sz="2400" dirty="0" smtClean="0">
                <a:solidFill>
                  <a:prstClr val="white"/>
                </a:solidFill>
                <a:latin typeface="Calibri"/>
                <a:ea typeface="+mn-ea"/>
              </a:rPr>
              <a:t>Activity</a:t>
            </a:r>
            <a:endParaRPr lang="en-US" sz="2400" dirty="0">
              <a:solidFill>
                <a:prstClr val="white"/>
              </a:solidFill>
              <a:latin typeface="Calibri"/>
              <a:ea typeface="+mn-ea"/>
            </a:endParaRPr>
          </a:p>
        </p:txBody>
      </p:sp>
      <p:sp>
        <p:nvSpPr>
          <p:cNvPr id="33" name="TextBox 32"/>
          <p:cNvSpPr txBox="1"/>
          <p:nvPr/>
        </p:nvSpPr>
        <p:spPr>
          <a:xfrm>
            <a:off x="8388424" y="1315715"/>
            <a:ext cx="432048" cy="461665"/>
          </a:xfrm>
          <a:prstGeom prst="rect">
            <a:avLst/>
          </a:prstGeom>
          <a:noFill/>
        </p:spPr>
        <p:txBody>
          <a:bodyPr wrap="square" rtlCol="0">
            <a:spAutoFit/>
          </a:bodyPr>
          <a:lstStyle/>
          <a:p>
            <a:pPr lvl="0" algn="ctr"/>
            <a:r>
              <a:rPr lang="en-US" sz="2400" dirty="0" smtClean="0">
                <a:solidFill>
                  <a:prstClr val="white"/>
                </a:solidFill>
                <a:latin typeface="Calibri"/>
                <a:ea typeface="+mn-ea"/>
              </a:rPr>
              <a:t>…</a:t>
            </a:r>
            <a:endParaRPr lang="en-US" sz="2400" dirty="0">
              <a:solidFill>
                <a:prstClr val="white"/>
              </a:solidFill>
              <a:latin typeface="Calibri"/>
              <a:ea typeface="+mn-ea"/>
            </a:endParaRPr>
          </a:p>
        </p:txBody>
      </p:sp>
      <p:cxnSp>
        <p:nvCxnSpPr>
          <p:cNvPr id="5" name="Straight Arrow Connector 4"/>
          <p:cNvCxnSpPr>
            <a:stCxn id="31" idx="3"/>
            <a:endCxn id="11" idx="1"/>
          </p:cNvCxnSpPr>
          <p:nvPr/>
        </p:nvCxnSpPr>
        <p:spPr>
          <a:xfrm>
            <a:off x="2267744" y="1546548"/>
            <a:ext cx="333037" cy="253102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a:stCxn id="11" idx="3"/>
            <a:endCxn id="32" idx="1"/>
          </p:cNvCxnSpPr>
          <p:nvPr/>
        </p:nvCxnSpPr>
        <p:spPr>
          <a:xfrm flipV="1">
            <a:off x="3950931" y="1546548"/>
            <a:ext cx="405045" cy="253102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32" idx="3"/>
            <a:endCxn id="12" idx="1"/>
          </p:cNvCxnSpPr>
          <p:nvPr/>
        </p:nvCxnSpPr>
        <p:spPr>
          <a:xfrm>
            <a:off x="6156176" y="1546548"/>
            <a:ext cx="441049" cy="253102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12" idx="3"/>
            <a:endCxn id="33" idx="1"/>
          </p:cNvCxnSpPr>
          <p:nvPr/>
        </p:nvCxnSpPr>
        <p:spPr>
          <a:xfrm flipV="1">
            <a:off x="7947375" y="1546548"/>
            <a:ext cx="441049" cy="253102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 name="Rounded Rectangle 1"/>
          <p:cNvSpPr/>
          <p:nvPr/>
        </p:nvSpPr>
        <p:spPr>
          <a:xfrm>
            <a:off x="1979712" y="1921396"/>
            <a:ext cx="2520280"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Request - Update</a:t>
            </a:r>
            <a:endParaRPr lang="en-US" sz="2400" dirty="0"/>
          </a:p>
        </p:txBody>
      </p:sp>
      <p:sp>
        <p:nvSpPr>
          <p:cNvPr id="34" name="Rounded Rectangle 33"/>
          <p:cNvSpPr/>
          <p:nvPr/>
        </p:nvSpPr>
        <p:spPr>
          <a:xfrm>
            <a:off x="6012160" y="1921396"/>
            <a:ext cx="2448272"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Request - Update</a:t>
            </a:r>
            <a:endParaRPr lang="en-US" sz="2400" dirty="0"/>
          </a:p>
        </p:txBody>
      </p:sp>
      <p:pic>
        <p:nvPicPr>
          <p:cNvPr id="39" name="Picture 2" descr="D:\Users\Renaud\Desktop\StageFinEtudesSupinfo\Icons-New\v3\PPT\Resources_Multimedi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88981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rot="16200000">
            <a:off x="-2052152" y="2424869"/>
            <a:ext cx="4968155" cy="504825"/>
          </a:xfrm>
        </p:spPr>
        <p:txBody>
          <a:bodyPr/>
          <a:lstStyle/>
          <a:p>
            <a:r>
              <a:rPr lang="fr-FR" dirty="0" err="1" smtClean="0">
                <a:ea typeface="ＭＳ Ｐゴシック" pitchFamily="34" charset="-128"/>
              </a:rPr>
              <a:t>Geek</a:t>
            </a:r>
            <a:r>
              <a:rPr lang="fr-FR" dirty="0" smtClean="0">
                <a:ea typeface="ＭＳ Ｐゴシック" pitchFamily="34" charset="-128"/>
              </a:rPr>
              <a:t> &amp; </a:t>
            </a:r>
            <a:r>
              <a:rPr lang="fr-FR" dirty="0" err="1" smtClean="0">
                <a:ea typeface="ＭＳ Ｐゴシック" pitchFamily="34" charset="-128"/>
              </a:rPr>
              <a:t>Poke</a:t>
            </a:r>
            <a:r>
              <a:rPr lang="fr-FR" dirty="0" smtClean="0">
                <a:ea typeface="ＭＳ Ｐゴシック" pitchFamily="34" charset="-128"/>
              </a:rPr>
              <a:t>© - AJAX</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Picture 7"/>
          <p:cNvPicPr>
            <a:picLocks noChangeAspect="1"/>
          </p:cNvPicPr>
          <p:nvPr/>
        </p:nvPicPr>
        <p:blipFill rotWithShape="1">
          <a:blip r:embed="rId3"/>
          <a:srcRect l="25782" t="6791" r="23450" b="51538"/>
          <a:stretch/>
        </p:blipFill>
        <p:spPr>
          <a:xfrm>
            <a:off x="1547664" y="141202"/>
            <a:ext cx="2448272" cy="5101803"/>
          </a:xfrm>
          <a:prstGeom prst="rect">
            <a:avLst/>
          </a:prstGeom>
          <a:ln w="3175" cmpd="sng">
            <a:noFill/>
          </a:ln>
        </p:spPr>
      </p:pic>
      <p:pic>
        <p:nvPicPr>
          <p:cNvPr id="9" name="Picture 8"/>
          <p:cNvPicPr>
            <a:picLocks noChangeAspect="1"/>
          </p:cNvPicPr>
          <p:nvPr/>
        </p:nvPicPr>
        <p:blipFill rotWithShape="1">
          <a:blip r:embed="rId3"/>
          <a:srcRect l="26254" t="54295" r="21913" b="4111"/>
          <a:stretch/>
        </p:blipFill>
        <p:spPr>
          <a:xfrm>
            <a:off x="5652120" y="193204"/>
            <a:ext cx="2477623" cy="5039906"/>
          </a:xfrm>
          <a:prstGeom prst="rect">
            <a:avLst/>
          </a:prstGeom>
          <a:ln w="3175" cmpd="sng">
            <a:noFill/>
          </a:ln>
        </p:spPr>
      </p:pic>
      <p:pic>
        <p:nvPicPr>
          <p:cNvPr id="10" name="Picture 2" descr="D:\Users\Renaud\Desktop\StageFinEtudesSupinfo\Icons-New\v3\PPT\Resources_Multimedi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25"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55549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EF76D274CBC944928D2890BF319710" ma:contentTypeVersion="3" ma:contentTypeDescription="Create a new document." ma:contentTypeScope="" ma:versionID="807a9fe6d7fb0ec9cad01db39b2be489">
  <xsd:schema xmlns:xsd="http://www.w3.org/2001/XMLSchema" xmlns:xs="http://www.w3.org/2001/XMLSchema" xmlns:p="http://schemas.microsoft.com/office/2006/metadata/properties" xmlns:ns2="cac1e2cd-caea-4862-842c-e8cbcf68099c" targetNamespace="http://schemas.microsoft.com/office/2006/metadata/properties" ma:root="true" ma:fieldsID="aba3cda69ea77da598ffc0c8bd04c3d1"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85FA70-D220-4F70-B850-A9BF8DE3955A}"/>
</file>

<file path=customXml/itemProps2.xml><?xml version="1.0" encoding="utf-8"?>
<ds:datastoreItem xmlns:ds="http://schemas.openxmlformats.org/officeDocument/2006/customXml" ds:itemID="{EAA79BA0-436C-4A9D-BE12-9828E7879C53}"/>
</file>

<file path=customXml/itemProps3.xml><?xml version="1.0" encoding="utf-8"?>
<ds:datastoreItem xmlns:ds="http://schemas.openxmlformats.org/officeDocument/2006/customXml" ds:itemID="{7FABD67D-BCCE-436E-90E7-923BEAEE9A57}"/>
</file>

<file path=docProps/app.xml><?xml version="1.0" encoding="utf-8"?>
<Properties xmlns="http://schemas.openxmlformats.org/officeDocument/2006/extended-properties" xmlns:vt="http://schemas.openxmlformats.org/officeDocument/2006/docPropsVTypes">
  <Template>SUPINFOTheme.thmx</Template>
  <TotalTime>0</TotalTime>
  <Words>2030</Words>
  <Application>Microsoft Office PowerPoint</Application>
  <PresentationFormat>Affichage à l'écran (16:10)</PresentationFormat>
  <Paragraphs>498</Paragraphs>
  <Slides>41</Slides>
  <Notes>32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41</vt:i4>
      </vt:variant>
    </vt:vector>
  </HeadingPairs>
  <TitlesOfParts>
    <vt:vector size="51" baseType="lpstr">
      <vt:lpstr>Arial</vt:lpstr>
      <vt:lpstr>Calibri</vt:lpstr>
      <vt:lpstr>Courier</vt:lpstr>
      <vt:lpstr>Courier New</vt:lpstr>
      <vt:lpstr>ＭＳ Ｐゴシック</vt:lpstr>
      <vt:lpstr>ＭＳ Ｐゴシック</vt:lpstr>
      <vt:lpstr>Myriad Pro</vt:lpstr>
      <vt:lpstr>Verdana</vt:lpstr>
      <vt:lpstr>Wingdings</vt:lpstr>
      <vt:lpstr>SUPINFOTheme</vt:lpstr>
      <vt:lpstr>Présentation PowerPoint</vt:lpstr>
      <vt:lpstr>Course objectives</vt:lpstr>
      <vt:lpstr>Course plan</vt:lpstr>
      <vt:lpstr>What is AJAX?</vt:lpstr>
      <vt:lpstr>Simply Explained</vt:lpstr>
      <vt:lpstr>Presentation</vt:lpstr>
      <vt:lpstr>Synchronous schema</vt:lpstr>
      <vt:lpstr>Asynchronous schema</vt:lpstr>
      <vt:lpstr>Geek &amp; Poke© - AJAX</vt:lpstr>
      <vt:lpstr>History</vt:lpstr>
      <vt:lpstr>History</vt:lpstr>
      <vt:lpstr>History</vt:lpstr>
      <vt:lpstr>AJAX usage</vt:lpstr>
      <vt:lpstr>Disadvantages</vt:lpstr>
      <vt:lpstr>Questions?</vt:lpstr>
      <vt:lpstr>XmlHttpRequest</vt:lpstr>
      <vt:lpstr>Presentation</vt:lpstr>
      <vt:lpstr>Methods</vt:lpstr>
      <vt:lpstr>AJAX request cycle</vt:lpstr>
      <vt:lpstr>First example</vt:lpstr>
      <vt:lpstr>Ready State</vt:lpstr>
      <vt:lpstr>Callback function</vt:lpstr>
      <vt:lpstr>Callback function</vt:lpstr>
      <vt:lpstr>Second example</vt:lpstr>
      <vt:lpstr>Retrieve the response</vt:lpstr>
      <vt:lpstr>Retrieve the response</vt:lpstr>
      <vt:lpstr>Famous HTTP status codes</vt:lpstr>
      <vt:lpstr>Third example</vt:lpstr>
      <vt:lpstr>Other methods…</vt:lpstr>
      <vt:lpstr>Questions?</vt:lpstr>
      <vt:lpstr>Exercise (1/2)</vt:lpstr>
      <vt:lpstr>Exercise (2/2)</vt:lpstr>
      <vt:lpstr>Use ajax with jQuery</vt:lpstr>
      <vt:lpstr>Presentation</vt:lpstr>
      <vt:lpstr>Main Settings</vt:lpstr>
      <vt:lpstr>Main Settings</vt:lpstr>
      <vt:lpstr>Main Settings</vt:lpstr>
      <vt:lpstr>Main Settings</vt:lpstr>
      <vt:lpstr>Questions?</vt:lpstr>
      <vt:lpstr>Exercise</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2016-02-29T09:19:12Z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0x0101001EEF76D274CBC944928D2890BF319710</vt:lpwstr>
  </property>
</Properties>
</file>