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2.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1.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45.xml" ContentType="application/vnd.openxmlformats-officedocument.presentationml.notesSlide+xml"/>
  <Override PartName="/ppt/notesSlides/notesSlide30.xml" ContentType="application/vnd.openxmlformats-officedocument.presentationml.notesSlide+xml"/>
  <Override PartName="/ppt/notesSlides/notesSlide38.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9.xml" ContentType="application/vnd.openxmlformats-officedocument.presentationml.notesSlide+xml"/>
  <Override PartName="/ppt/notesSlides/notesSlide36.xml" ContentType="application/vnd.openxmlformats-officedocument.presentationml.notesSlide+xml"/>
  <Override PartName="/ppt/notesSlides/notesSlide40.xml" ContentType="application/vnd.openxmlformats-officedocument.presentationml.notesSlide+xml"/>
  <Override PartName="/ppt/notesSlides/notesSlide33.xml" ContentType="application/vnd.openxmlformats-officedocument.presentationml.notesSlide+xml"/>
  <Override PartName="/ppt/notesSlides/notesSlide44.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101"/>
  </p:notesMasterIdLst>
  <p:handoutMasterIdLst>
    <p:handoutMasterId r:id="rId102"/>
  </p:handoutMasterIdLst>
  <p:sldIdLst>
    <p:sldId id="444" r:id="rId2"/>
    <p:sldId id="456" r:id="rId3"/>
    <p:sldId id="457" r:id="rId4"/>
    <p:sldId id="453" r:id="rId5"/>
    <p:sldId id="451" r:id="rId6"/>
    <p:sldId id="530" r:id="rId7"/>
    <p:sldId id="531" r:id="rId8"/>
    <p:sldId id="532" r:id="rId9"/>
    <p:sldId id="535" r:id="rId10"/>
    <p:sldId id="536" r:id="rId11"/>
    <p:sldId id="537" r:id="rId12"/>
    <p:sldId id="538" r:id="rId13"/>
    <p:sldId id="539" r:id="rId14"/>
    <p:sldId id="540" r:id="rId15"/>
    <p:sldId id="541" r:id="rId16"/>
    <p:sldId id="543" r:id="rId17"/>
    <p:sldId id="618" r:id="rId18"/>
    <p:sldId id="545" r:id="rId19"/>
    <p:sldId id="551" r:id="rId20"/>
    <p:sldId id="552" r:id="rId21"/>
    <p:sldId id="553" r:id="rId22"/>
    <p:sldId id="546" r:id="rId23"/>
    <p:sldId id="547" r:id="rId24"/>
    <p:sldId id="548" r:id="rId25"/>
    <p:sldId id="549" r:id="rId26"/>
    <p:sldId id="550" r:id="rId27"/>
    <p:sldId id="554" r:id="rId28"/>
    <p:sldId id="556" r:id="rId29"/>
    <p:sldId id="555" r:id="rId30"/>
    <p:sldId id="557" r:id="rId31"/>
    <p:sldId id="558" r:id="rId32"/>
    <p:sldId id="561" r:id="rId33"/>
    <p:sldId id="560" r:id="rId34"/>
    <p:sldId id="562" r:id="rId35"/>
    <p:sldId id="563" r:id="rId36"/>
    <p:sldId id="559" r:id="rId37"/>
    <p:sldId id="564" r:id="rId38"/>
    <p:sldId id="565" r:id="rId39"/>
    <p:sldId id="566" r:id="rId40"/>
    <p:sldId id="567" r:id="rId41"/>
    <p:sldId id="568" r:id="rId42"/>
    <p:sldId id="569" r:id="rId43"/>
    <p:sldId id="570" r:id="rId44"/>
    <p:sldId id="571" r:id="rId45"/>
    <p:sldId id="572" r:id="rId46"/>
    <p:sldId id="573" r:id="rId47"/>
    <p:sldId id="574" r:id="rId48"/>
    <p:sldId id="575" r:id="rId49"/>
    <p:sldId id="578" r:id="rId50"/>
    <p:sldId id="579" r:id="rId51"/>
    <p:sldId id="580" r:id="rId52"/>
    <p:sldId id="581" r:id="rId53"/>
    <p:sldId id="582" r:id="rId54"/>
    <p:sldId id="584" r:id="rId55"/>
    <p:sldId id="585" r:id="rId56"/>
    <p:sldId id="586" r:id="rId57"/>
    <p:sldId id="587" r:id="rId58"/>
    <p:sldId id="588" r:id="rId59"/>
    <p:sldId id="589" r:id="rId60"/>
    <p:sldId id="590" r:id="rId61"/>
    <p:sldId id="591" r:id="rId62"/>
    <p:sldId id="592" r:id="rId63"/>
    <p:sldId id="593" r:id="rId64"/>
    <p:sldId id="594" r:id="rId65"/>
    <p:sldId id="595" r:id="rId66"/>
    <p:sldId id="596" r:id="rId67"/>
    <p:sldId id="597" r:id="rId68"/>
    <p:sldId id="598" r:id="rId69"/>
    <p:sldId id="601" r:id="rId70"/>
    <p:sldId id="602" r:id="rId71"/>
    <p:sldId id="603" r:id="rId72"/>
    <p:sldId id="604" r:id="rId73"/>
    <p:sldId id="605" r:id="rId74"/>
    <p:sldId id="606" r:id="rId75"/>
    <p:sldId id="607" r:id="rId76"/>
    <p:sldId id="608" r:id="rId77"/>
    <p:sldId id="599" r:id="rId78"/>
    <p:sldId id="600" r:id="rId79"/>
    <p:sldId id="609" r:id="rId80"/>
    <p:sldId id="611" r:id="rId81"/>
    <p:sldId id="612" r:id="rId82"/>
    <p:sldId id="613" r:id="rId83"/>
    <p:sldId id="614" r:id="rId84"/>
    <p:sldId id="615" r:id="rId85"/>
    <p:sldId id="616" r:id="rId86"/>
    <p:sldId id="617" r:id="rId87"/>
    <p:sldId id="610" r:id="rId88"/>
    <p:sldId id="620" r:id="rId89"/>
    <p:sldId id="619" r:id="rId90"/>
    <p:sldId id="623" r:id="rId91"/>
    <p:sldId id="621" r:id="rId92"/>
    <p:sldId id="622" r:id="rId93"/>
    <p:sldId id="624" r:id="rId94"/>
    <p:sldId id="625" r:id="rId95"/>
    <p:sldId id="626" r:id="rId96"/>
    <p:sldId id="627" r:id="rId97"/>
    <p:sldId id="628" r:id="rId98"/>
    <p:sldId id="629" r:id="rId99"/>
    <p:sldId id="522" r:id="rId100"/>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35" autoAdjust="0"/>
    <p:restoredTop sz="70350" autoAdjust="0"/>
  </p:normalViewPr>
  <p:slideViewPr>
    <p:cSldViewPr>
      <p:cViewPr varScale="1">
        <p:scale>
          <a:sx n="80" d="100"/>
          <a:sy n="80" d="100"/>
        </p:scale>
        <p:origin x="812" y="40"/>
      </p:cViewPr>
      <p:guideLst>
        <p:guide orient="horz" pos="1800"/>
        <p:guide pos="2880"/>
      </p:guideLst>
    </p:cSldViewPr>
  </p:slideViewPr>
  <p:outlineViewPr>
    <p:cViewPr>
      <p:scale>
        <a:sx n="33" d="100"/>
        <a:sy n="33" d="100"/>
      </p:scale>
      <p:origin x="0" y="1952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ustomXml" Target="../customXml/item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108" Type="http://schemas.openxmlformats.org/officeDocument/2006/relationships/customXml" Target="../customXml/item2.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ustomXml" Target="../customXml/item3.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2/29/2016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2/29/2016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4005159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With PHP5, you can define the members and methods visibility. </a:t>
            </a:r>
          </a:p>
          <a:p>
            <a:r>
              <a:rPr lang="en-US" dirty="0" smtClean="0"/>
              <a:t>You will have to use those keywords to do that :</a:t>
            </a:r>
          </a:p>
          <a:p>
            <a:r>
              <a:rPr lang="en-US" i="1" dirty="0" smtClean="0"/>
              <a:t>public</a:t>
            </a:r>
            <a:r>
              <a:rPr lang="en-US" dirty="0" smtClean="0"/>
              <a:t> : can be accessed from everywhere. </a:t>
            </a:r>
          </a:p>
          <a:p>
            <a:r>
              <a:rPr lang="en-US" i="1" dirty="0" smtClean="0"/>
              <a:t>protected</a:t>
            </a:r>
            <a:r>
              <a:rPr lang="en-US" dirty="0" smtClean="0"/>
              <a:t> : members and methods can be accessed from inherited and parent classes. </a:t>
            </a:r>
          </a:p>
          <a:p>
            <a:r>
              <a:rPr lang="en-US" i="1" dirty="0" smtClean="0"/>
              <a:t>private</a:t>
            </a:r>
            <a:r>
              <a:rPr lang="en-US" dirty="0" smtClean="0"/>
              <a:t> : can be accessed only in the class itself. </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Do</a:t>
            </a:r>
            <a:r>
              <a:rPr lang="en-US" baseline="0" dirty="0" smtClean="0"/>
              <a:t> a wheelie : </a:t>
            </a:r>
            <a:r>
              <a:rPr lang="en-US" baseline="0" dirty="0" err="1" smtClean="0"/>
              <a:t>cabrer</a:t>
            </a:r>
            <a:r>
              <a:rPr lang="en-US" baseline="0" dirty="0" smtClean="0"/>
              <a:t>.</a:t>
            </a:r>
          </a:p>
          <a:p>
            <a:r>
              <a:rPr lang="en-US" dirty="0" smtClean="0"/>
              <a:t>Cast</a:t>
            </a:r>
            <a:r>
              <a:rPr lang="en-US" baseline="0" dirty="0" smtClean="0"/>
              <a:t> off : </a:t>
            </a:r>
            <a:r>
              <a:rPr lang="en-US" baseline="0" dirty="0" err="1" smtClean="0"/>
              <a:t>larguer</a:t>
            </a:r>
            <a:r>
              <a:rPr lang="en-US" baseline="0" dirty="0" smtClean="0"/>
              <a:t> les </a:t>
            </a:r>
            <a:r>
              <a:rPr lang="en-US" baseline="0" dirty="0" err="1" smtClean="0"/>
              <a:t>amarres</a:t>
            </a:r>
            <a:r>
              <a:rPr lang="en-US" baseline="0" dirty="0" smtClean="0"/>
              <a:t>.</a:t>
            </a:r>
          </a:p>
          <a:p>
            <a:r>
              <a:rPr lang="en-US" baseline="0" dirty="0" smtClean="0"/>
              <a:t>Bike Size : S, M, L, XL</a:t>
            </a:r>
            <a:endParaRPr lang="en-US"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An abstract class cannot be </a:t>
            </a:r>
            <a:r>
              <a:rPr lang="en-US" dirty="0" err="1" smtClean="0"/>
              <a:t>instanciated</a:t>
            </a:r>
            <a:r>
              <a:rPr lang="en-US" dirty="0" smtClean="0"/>
              <a:t>. Therefore it is created to be derived. An abstract method has to be defined again in the inherited class. So, in the super-class, an abstract method will only define the method’s signature, and not its implementation. If you define at least one abstract method, you will have to define the class as abstract too. </a:t>
            </a:r>
          </a:p>
          <a:p>
            <a:r>
              <a:rPr lang="en-US" dirty="0" smtClean="0"/>
              <a:t>The keyword you will have to use is: </a:t>
            </a:r>
            <a:r>
              <a:rPr lang="en-US" i="1" dirty="0" smtClean="0"/>
              <a:t>abstract</a:t>
            </a:r>
            <a:r>
              <a:rPr lang="en-US" dirty="0" smtClean="0"/>
              <a:t> . </a:t>
            </a:r>
          </a:p>
          <a:p>
            <a:endParaRPr lang="en-US"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class definition is done with the class keyword. Moreover, you can access to the actual object with the pointer </a:t>
            </a:r>
            <a:r>
              <a:rPr lang="en-US" b="1" dirty="0" smtClean="0"/>
              <a:t>$this</a:t>
            </a:r>
            <a:r>
              <a:rPr lang="en-US" dirty="0" smtClean="0"/>
              <a:t> . </a:t>
            </a:r>
            <a:endParaRPr lang="fr-FR" dirty="0" smtClean="0"/>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20789203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29/02/2016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29/02/2016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29/02/2016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29/02/2016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29/02/2016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29/02/2016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29/02/2016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fr2.php.net/manual/fr/function.array-walk.php"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smtClean="0">
                <a:latin typeface="Myriad Pro"/>
                <a:ea typeface="MS PGothic" charset="0"/>
                <a:cs typeface="Myriad Pro"/>
              </a:rPr>
              <a:t>OOP and PHP</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Web technologies: PHP</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5" name="Picture 1"/>
          <p:cNvPicPr>
            <a:picLocks noChangeAspect="1"/>
          </p:cNvPicPr>
          <p:nvPr/>
        </p:nvPicPr>
        <p:blipFill>
          <a:blip r:embed="rId4" cstate="print"/>
          <a:stretch>
            <a:fillRect/>
          </a:stretch>
        </p:blipFill>
        <p:spPr>
          <a:xfrm>
            <a:off x="5508104" y="2472775"/>
            <a:ext cx="3084948" cy="162441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Instance variables</a:t>
            </a: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rPr>
              <a:t>Example</a:t>
            </a:r>
            <a:r>
              <a:rPr lang="fr-FR" sz="3200" dirty="0" smtClean="0">
                <a:ea typeface="ＭＳ Ｐゴシック" pitchFamily="34" charset="-128"/>
              </a:rPr>
              <a:t>:</a:t>
            </a:r>
            <a:endParaRPr lang="en-US" sz="2800" dirty="0" smtClean="0">
              <a:latin typeface="Courier New" pitchFamily="49" charset="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Reminders</a:t>
            </a:r>
            <a:r>
              <a:rPr lang="fr-FR" dirty="0">
                <a:ea typeface="ＭＳ Ｐゴシック" pitchFamily="34" charset="-128"/>
              </a:rPr>
              <a:t> about OOP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388" y="2065412"/>
            <a:ext cx="8785225" cy="24482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latin typeface="Courier New"/>
                <a:cs typeface="Courier New"/>
              </a:rPr>
              <a:t>$</a:t>
            </a:r>
            <a:r>
              <a:rPr lang="en-US" sz="1600" b="1" dirty="0" err="1" smtClean="0">
                <a:latin typeface="Courier New"/>
                <a:cs typeface="Courier New"/>
              </a:rPr>
              <a:t>myVehicle</a:t>
            </a:r>
            <a:r>
              <a:rPr lang="en-US" sz="1600" b="1" dirty="0">
                <a:latin typeface="Courier New"/>
                <a:cs typeface="Courier New"/>
              </a:rPr>
              <a:t> = </a:t>
            </a:r>
            <a:r>
              <a:rPr lang="en-US" sz="1600" b="1" dirty="0">
                <a:solidFill>
                  <a:srgbClr val="7030A0"/>
                </a:solidFill>
                <a:latin typeface="Courier New"/>
                <a:cs typeface="Courier New"/>
              </a:rPr>
              <a:t>new</a:t>
            </a:r>
            <a:r>
              <a:rPr lang="en-US" sz="1600" b="1" dirty="0">
                <a:latin typeface="Courier New"/>
                <a:cs typeface="Courier New"/>
              </a:rPr>
              <a:t> Vehicle();</a:t>
            </a:r>
          </a:p>
          <a:p>
            <a:r>
              <a:rPr lang="en-US" sz="1600" b="1" dirty="0" smtClean="0">
                <a:latin typeface="Courier New"/>
                <a:cs typeface="Courier New"/>
              </a:rPr>
              <a:t>$</a:t>
            </a:r>
            <a:r>
              <a:rPr lang="en-US" sz="1600" b="1" dirty="0" err="1" smtClean="0">
                <a:latin typeface="Courier New"/>
                <a:cs typeface="Courier New"/>
              </a:rPr>
              <a:t>myVehicle</a:t>
            </a:r>
            <a:r>
              <a:rPr lang="en-US" sz="1600" b="1" dirty="0" smtClean="0">
                <a:latin typeface="Courier New"/>
                <a:cs typeface="Courier New"/>
              </a:rPr>
              <a:t>-</a:t>
            </a:r>
            <a:r>
              <a:rPr lang="en-US" sz="1600" b="1" dirty="0">
                <a:latin typeface="Courier New"/>
                <a:cs typeface="Courier New"/>
              </a:rPr>
              <a:t>&gt;brand = </a:t>
            </a:r>
            <a:r>
              <a:rPr lang="en-US" sz="1600" b="1" dirty="0">
                <a:solidFill>
                  <a:srgbClr val="00B050"/>
                </a:solidFill>
                <a:latin typeface="Courier New"/>
                <a:cs typeface="Courier New"/>
              </a:rPr>
              <a:t>'Porsche'</a:t>
            </a:r>
            <a:r>
              <a:rPr lang="en-US" sz="1600" b="1" dirty="0">
                <a:latin typeface="Courier New"/>
                <a:cs typeface="Courier New"/>
              </a:rPr>
              <a:t>;</a:t>
            </a:r>
          </a:p>
          <a:p>
            <a:r>
              <a:rPr lang="en-US" sz="1600" b="1" dirty="0">
                <a:solidFill>
                  <a:srgbClr val="0070C0"/>
                </a:solidFill>
                <a:latin typeface="Courier New"/>
                <a:cs typeface="Courier New"/>
              </a:rPr>
              <a:t>echo </a:t>
            </a:r>
            <a:r>
              <a:rPr lang="en-US" sz="1600" b="1" dirty="0">
                <a:solidFill>
                  <a:srgbClr val="00B050"/>
                </a:solidFill>
                <a:latin typeface="Courier New"/>
                <a:cs typeface="Courier New"/>
              </a:rPr>
              <a:t>'The Brand is </a:t>
            </a:r>
            <a:r>
              <a:rPr lang="en-US" sz="1600" b="1" dirty="0" smtClean="0">
                <a:solidFill>
                  <a:srgbClr val="00B050"/>
                </a:solidFill>
                <a:latin typeface="Courier New"/>
                <a:cs typeface="Courier New"/>
              </a:rPr>
              <a:t>' </a:t>
            </a:r>
            <a:r>
              <a:rPr lang="en-US" sz="1600" b="1" dirty="0" smtClean="0">
                <a:latin typeface="Courier New"/>
                <a:cs typeface="Courier New"/>
              </a:rPr>
              <a:t>. $</a:t>
            </a:r>
            <a:r>
              <a:rPr lang="en-US" sz="1600" b="1" dirty="0" err="1" smtClean="0">
                <a:latin typeface="Courier New"/>
                <a:cs typeface="Courier New"/>
              </a:rPr>
              <a:t>myVehicle</a:t>
            </a:r>
            <a:r>
              <a:rPr lang="en-US" sz="1600" b="1" dirty="0" smtClean="0">
                <a:latin typeface="Courier New"/>
                <a:cs typeface="Courier New"/>
              </a:rPr>
              <a:t>-</a:t>
            </a:r>
            <a:r>
              <a:rPr lang="en-US" sz="1600" b="1" dirty="0">
                <a:latin typeface="Courier New"/>
                <a:cs typeface="Courier New"/>
              </a:rPr>
              <a:t>&gt;brand</a:t>
            </a:r>
            <a:r>
              <a:rPr lang="en-US" sz="1600" b="1" dirty="0" smtClean="0">
                <a:latin typeface="Courier New"/>
                <a:cs typeface="Courier New"/>
              </a:rPr>
              <a:t>; </a:t>
            </a:r>
            <a:r>
              <a:rPr lang="en-US" sz="1600" b="1" dirty="0" smtClean="0">
                <a:solidFill>
                  <a:srgbClr val="479B8F"/>
                </a:solidFill>
                <a:latin typeface="Courier New"/>
                <a:cs typeface="Courier New"/>
              </a:rPr>
              <a:t>// Displays 'Porsche'</a:t>
            </a:r>
          </a:p>
          <a:p>
            <a:endParaRPr lang="fr-FR" sz="1600" b="1" dirty="0" smtClean="0">
              <a:solidFill>
                <a:srgbClr val="008000"/>
              </a:solidFill>
              <a:latin typeface="Courier New"/>
              <a:cs typeface="Courier New"/>
            </a:endParaRPr>
          </a:p>
          <a:p>
            <a:endParaRPr lang="fr-FR" sz="1600" b="1" dirty="0">
              <a:solidFill>
                <a:srgbClr val="008000"/>
              </a:solidFill>
              <a:latin typeface="Courier New"/>
              <a:cs typeface="Courier New"/>
            </a:endParaRPr>
          </a:p>
          <a:p>
            <a:r>
              <a:rPr lang="en-US" sz="1600" b="1" dirty="0" smtClean="0">
                <a:latin typeface="Courier New"/>
                <a:cs typeface="Courier New"/>
              </a:rPr>
              <a:t>$</a:t>
            </a:r>
            <a:r>
              <a:rPr lang="en-US" sz="1600" b="1" dirty="0" err="1" smtClean="0">
                <a:latin typeface="Courier New"/>
                <a:cs typeface="Courier New"/>
              </a:rPr>
              <a:t>hisVehicle</a:t>
            </a:r>
            <a:r>
              <a:rPr lang="en-US" sz="1600" b="1" dirty="0">
                <a:latin typeface="Courier New"/>
                <a:cs typeface="Courier New"/>
              </a:rPr>
              <a:t> = </a:t>
            </a:r>
            <a:r>
              <a:rPr lang="en-US" sz="1600" b="1" dirty="0">
                <a:solidFill>
                  <a:srgbClr val="7030A0"/>
                </a:solidFill>
                <a:latin typeface="Courier New"/>
                <a:cs typeface="Courier New"/>
              </a:rPr>
              <a:t>new</a:t>
            </a:r>
            <a:r>
              <a:rPr lang="en-US" sz="1600" b="1" dirty="0">
                <a:latin typeface="Courier New"/>
                <a:cs typeface="Courier New"/>
              </a:rPr>
              <a:t> Vehicle();</a:t>
            </a:r>
          </a:p>
          <a:p>
            <a:r>
              <a:rPr lang="en-US" sz="1600" b="1" dirty="0" smtClean="0">
                <a:latin typeface="Courier New"/>
                <a:cs typeface="Courier New"/>
              </a:rPr>
              <a:t>$</a:t>
            </a:r>
            <a:r>
              <a:rPr lang="en-US" sz="1600" b="1" dirty="0" err="1" smtClean="0">
                <a:latin typeface="Courier New"/>
                <a:cs typeface="Courier New"/>
              </a:rPr>
              <a:t>hisVehicle</a:t>
            </a:r>
            <a:r>
              <a:rPr lang="en-US" sz="1600" b="1" dirty="0" smtClean="0">
                <a:latin typeface="Courier New"/>
                <a:cs typeface="Courier New"/>
              </a:rPr>
              <a:t>-</a:t>
            </a:r>
            <a:r>
              <a:rPr lang="en-US" sz="1600" b="1" dirty="0">
                <a:latin typeface="Courier New"/>
                <a:cs typeface="Courier New"/>
              </a:rPr>
              <a:t>&gt;brand = </a:t>
            </a:r>
            <a:r>
              <a:rPr lang="en-US" sz="1600" b="1" dirty="0" smtClean="0">
                <a:solidFill>
                  <a:srgbClr val="00B050"/>
                </a:solidFill>
                <a:latin typeface="Courier New"/>
                <a:cs typeface="Courier New"/>
              </a:rPr>
              <a:t>'Ford'</a:t>
            </a:r>
            <a:r>
              <a:rPr lang="en-US" sz="1600" b="1" dirty="0" smtClean="0">
                <a:latin typeface="Courier New"/>
                <a:cs typeface="Courier New"/>
              </a:rPr>
              <a:t>;</a:t>
            </a:r>
            <a:endParaRPr lang="en-US" sz="1600" b="1" dirty="0">
              <a:latin typeface="Courier New"/>
              <a:cs typeface="Courier New"/>
            </a:endParaRPr>
          </a:p>
          <a:p>
            <a:r>
              <a:rPr lang="en-US" sz="1600" b="1" dirty="0">
                <a:solidFill>
                  <a:srgbClr val="0070C0"/>
                </a:solidFill>
                <a:latin typeface="Courier New"/>
                <a:cs typeface="Courier New"/>
              </a:rPr>
              <a:t>echo </a:t>
            </a:r>
            <a:r>
              <a:rPr lang="en-US" sz="1600" b="1" dirty="0">
                <a:solidFill>
                  <a:srgbClr val="00B050"/>
                </a:solidFill>
                <a:latin typeface="Courier New"/>
                <a:cs typeface="Courier New"/>
              </a:rPr>
              <a:t>'The Brand is </a:t>
            </a:r>
            <a:r>
              <a:rPr lang="en-US" sz="1600" b="1" dirty="0" smtClean="0">
                <a:solidFill>
                  <a:srgbClr val="00B050"/>
                </a:solidFill>
                <a:latin typeface="Courier New"/>
                <a:cs typeface="Courier New"/>
              </a:rPr>
              <a:t>' </a:t>
            </a:r>
            <a:r>
              <a:rPr lang="en-US" sz="1600" b="1" dirty="0" smtClean="0">
                <a:latin typeface="Courier New"/>
                <a:cs typeface="Courier New"/>
              </a:rPr>
              <a:t>. $</a:t>
            </a:r>
            <a:r>
              <a:rPr lang="en-US" sz="1600" b="1" dirty="0" err="1" smtClean="0">
                <a:latin typeface="Courier New"/>
                <a:cs typeface="Courier New"/>
              </a:rPr>
              <a:t>hisVehicle</a:t>
            </a:r>
            <a:r>
              <a:rPr lang="en-US" sz="1600" b="1" dirty="0" smtClean="0">
                <a:latin typeface="Courier New"/>
                <a:cs typeface="Courier New"/>
              </a:rPr>
              <a:t>-</a:t>
            </a:r>
            <a:r>
              <a:rPr lang="en-US" sz="1600" b="1" dirty="0">
                <a:latin typeface="Courier New"/>
                <a:cs typeface="Courier New"/>
              </a:rPr>
              <a:t>&gt;brand</a:t>
            </a:r>
            <a:r>
              <a:rPr lang="en-US" sz="1600" b="1" dirty="0" smtClean="0">
                <a:latin typeface="Courier New"/>
                <a:cs typeface="Courier New"/>
              </a:rPr>
              <a:t>; </a:t>
            </a:r>
            <a:r>
              <a:rPr lang="en-US" sz="1600" b="1" dirty="0" smtClean="0">
                <a:solidFill>
                  <a:srgbClr val="479B8F"/>
                </a:solidFill>
                <a:latin typeface="Courier New"/>
                <a:cs typeface="Courier New"/>
              </a:rPr>
              <a:t>// </a:t>
            </a:r>
            <a:r>
              <a:rPr lang="en-US" sz="1600" b="1" dirty="0">
                <a:solidFill>
                  <a:srgbClr val="479B8F"/>
                </a:solidFill>
                <a:latin typeface="Courier New"/>
                <a:cs typeface="Courier New"/>
              </a:rPr>
              <a:t>Displays </a:t>
            </a:r>
            <a:r>
              <a:rPr lang="en-US" sz="1600" b="1" dirty="0" smtClean="0">
                <a:solidFill>
                  <a:srgbClr val="479B8F"/>
                </a:solidFill>
                <a:latin typeface="Courier New"/>
                <a:cs typeface="Courier New"/>
              </a:rPr>
              <a:t>'Ford'</a:t>
            </a:r>
            <a:endParaRPr lang="fr-FR" sz="1600" b="1" dirty="0">
              <a:solidFill>
                <a:srgbClr val="479B8F"/>
              </a:solidFill>
              <a:latin typeface="Courier New"/>
              <a:cs typeface="Courier New"/>
            </a:endParaRP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953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Instance </a:t>
            </a:r>
            <a:r>
              <a:rPr lang="fr-FR" dirty="0" err="1" smtClean="0">
                <a:ea typeface="ＭＳ Ｐゴシック" pitchFamily="34" charset="-128"/>
              </a:rPr>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rPr>
              <a:t>Code block </a:t>
            </a:r>
            <a:r>
              <a:rPr lang="fr-FR" sz="3200" dirty="0" err="1" smtClean="0">
                <a:ea typeface="ＭＳ Ｐゴシック" pitchFamily="34" charset="-128"/>
              </a:rPr>
              <a:t>defining</a:t>
            </a:r>
            <a:r>
              <a:rPr lang="fr-FR" sz="3200" dirty="0" smtClean="0">
                <a:ea typeface="ＭＳ Ｐゴシック" pitchFamily="34" charset="-128"/>
              </a:rPr>
              <a:t> an instance </a:t>
            </a:r>
            <a:r>
              <a:rPr lang="fr-FR" sz="3200" dirty="0" err="1" smtClean="0">
                <a:ea typeface="ＭＳ Ｐゴシック" pitchFamily="34" charset="-128"/>
              </a:rPr>
              <a:t>behavior</a:t>
            </a:r>
            <a:endParaRPr lang="fr-FR" sz="3200" dirty="0" smtClean="0">
              <a:ea typeface="ＭＳ Ｐゴシック" pitchFamily="34" charset="-128"/>
            </a:endParaRPr>
          </a:p>
          <a:p>
            <a:r>
              <a:rPr lang="fr-FR" sz="3200" dirty="0" err="1" smtClean="0">
                <a:ea typeface="ＭＳ Ｐゴシック" pitchFamily="34" charset="-128"/>
              </a:rPr>
              <a:t>Declared</a:t>
            </a:r>
            <a:r>
              <a:rPr lang="fr-FR" sz="3200" dirty="0" smtClean="0">
                <a:ea typeface="ＭＳ Ｐゴシック" pitchFamily="34" charset="-128"/>
              </a:rPr>
              <a:t> in the class</a:t>
            </a:r>
          </a:p>
          <a:p>
            <a:pPr lvl="1"/>
            <a:r>
              <a:rPr lang="fr-FR" sz="2800" dirty="0" smtClean="0">
                <a:ea typeface="ＭＳ Ｐゴシック" pitchFamily="34" charset="-128"/>
              </a:rPr>
              <a:t>In the </a:t>
            </a:r>
            <a:r>
              <a:rPr lang="fr-FR" sz="2800" dirty="0" err="1" smtClean="0">
                <a:ea typeface="ＭＳ Ｐゴシック" pitchFamily="34" charset="-128"/>
              </a:rPr>
              <a:t>previous</a:t>
            </a:r>
            <a:r>
              <a:rPr lang="fr-FR" sz="2800" dirty="0" smtClean="0">
                <a:ea typeface="ＭＳ Ｐゴシック" pitchFamily="34" charset="-128"/>
              </a:rPr>
              <a:t> </a:t>
            </a:r>
            <a:r>
              <a:rPr lang="fr-FR" sz="2800" dirty="0" err="1" smtClean="0">
                <a:ea typeface="ＭＳ Ｐゴシック" pitchFamily="34" charset="-128"/>
              </a:rPr>
              <a:t>example</a:t>
            </a:r>
            <a:r>
              <a:rPr lang="fr-FR" sz="2800" dirty="0" smtClean="0">
                <a:ea typeface="ＭＳ Ｐゴシック" pitchFamily="34" charset="-128"/>
              </a:rPr>
              <a:t>:</a:t>
            </a:r>
          </a:p>
          <a:p>
            <a:pPr lvl="2"/>
            <a:r>
              <a:rPr lang="fr-FR" sz="2400" dirty="0" err="1" smtClean="0">
                <a:latin typeface="Courier New" pitchFamily="49" charset="0"/>
                <a:ea typeface="ＭＳ Ｐゴシック" pitchFamily="34" charset="-128"/>
                <a:cs typeface="Courier New" pitchFamily="49" charset="0"/>
              </a:rPr>
              <a:t>accelerate</a:t>
            </a:r>
            <a:r>
              <a:rPr lang="fr-FR" sz="2400" dirty="0" smtClean="0">
                <a:latin typeface="Courier New" pitchFamily="49" charset="0"/>
                <a:ea typeface="ＭＳ Ｐゴシック" pitchFamily="34" charset="-128"/>
                <a:cs typeface="Courier New" pitchFamily="49" charset="0"/>
              </a:rPr>
              <a:t>()</a:t>
            </a:r>
            <a:r>
              <a:rPr lang="fr-FR" sz="2400" dirty="0" smtClean="0">
                <a:ea typeface="ＭＳ Ｐゴシック" pitchFamily="34" charset="-128"/>
              </a:rPr>
              <a:t>, </a:t>
            </a:r>
            <a:r>
              <a:rPr lang="fr-FR" sz="2400" dirty="0" err="1" smtClean="0">
                <a:latin typeface="Courier New" pitchFamily="49" charset="0"/>
                <a:ea typeface="ＭＳ Ｐゴシック" pitchFamily="34" charset="-128"/>
                <a:cs typeface="Courier New" pitchFamily="49" charset="0"/>
              </a:rPr>
              <a:t>brake</a:t>
            </a:r>
            <a:r>
              <a:rPr lang="fr-FR" sz="2400" dirty="0" smtClean="0">
                <a:latin typeface="Courier New" pitchFamily="49" charset="0"/>
                <a:ea typeface="ＭＳ Ｐゴシック" pitchFamily="34" charset="-128"/>
                <a:cs typeface="Courier New" pitchFamily="49" charset="0"/>
              </a:rPr>
              <a:t>()</a:t>
            </a:r>
            <a:r>
              <a:rPr lang="fr-FR" sz="2400" dirty="0" smtClean="0">
                <a:ea typeface="ＭＳ Ｐゴシック" pitchFamily="34" charset="-128"/>
              </a:rPr>
              <a:t> and </a:t>
            </a:r>
            <a:r>
              <a:rPr lang="fr-FR" sz="2400" dirty="0" err="1" smtClean="0">
                <a:latin typeface="Courier New" pitchFamily="49" charset="0"/>
                <a:ea typeface="ＭＳ Ｐゴシック" pitchFamily="34" charset="-128"/>
                <a:cs typeface="Courier New" pitchFamily="49" charset="0"/>
              </a:rPr>
              <a:t>showCurrentSpeed</a:t>
            </a:r>
            <a:r>
              <a:rPr lang="fr-FR" sz="2400" dirty="0" smtClean="0">
                <a:latin typeface="Courier New" pitchFamily="49" charset="0"/>
                <a:ea typeface="ＭＳ Ｐゴシック" pitchFamily="34" charset="-128"/>
                <a:cs typeface="Courier New" pitchFamily="49" charset="0"/>
              </a:rPr>
              <a:t>()</a:t>
            </a:r>
            <a:r>
              <a:rPr lang="fr-FR" sz="2400" dirty="0" smtClean="0">
                <a:ea typeface="ＭＳ Ｐゴシック" pitchFamily="34" charset="-128"/>
              </a:rPr>
              <a:t> are instance </a:t>
            </a:r>
            <a:r>
              <a:rPr lang="fr-FR" sz="2400" dirty="0" err="1" smtClean="0">
                <a:ea typeface="ＭＳ Ｐゴシック" pitchFamily="34" charset="-128"/>
              </a:rPr>
              <a:t>methods</a:t>
            </a:r>
            <a:endParaRPr lang="fr-FR" sz="2400" dirty="0">
              <a:ea typeface="ＭＳ Ｐゴシック" pitchFamily="34" charset="-128"/>
            </a:endParaRPr>
          </a:p>
          <a:p>
            <a:r>
              <a:rPr lang="fr-FR" sz="3200" dirty="0" smtClean="0">
                <a:ea typeface="ＭＳ Ｐゴシック" pitchFamily="34" charset="-128"/>
              </a:rPr>
              <a:t>To call </a:t>
            </a:r>
            <a:r>
              <a:rPr lang="fr-FR" sz="3200" dirty="0" err="1" smtClean="0">
                <a:ea typeface="ＭＳ Ｐゴシック" pitchFamily="34" charset="-128"/>
              </a:rPr>
              <a:t>these</a:t>
            </a:r>
            <a:r>
              <a:rPr lang="fr-FR" sz="3200" dirty="0" smtClean="0">
                <a:ea typeface="ＭＳ Ｐゴシック" pitchFamily="34" charset="-128"/>
              </a:rPr>
              <a:t> </a:t>
            </a:r>
            <a:r>
              <a:rPr lang="fr-FR" sz="3200" dirty="0" err="1" smtClean="0">
                <a:ea typeface="ＭＳ Ｐゴシック" pitchFamily="34" charset="-128"/>
              </a:rPr>
              <a:t>methods</a:t>
            </a:r>
            <a:r>
              <a:rPr lang="fr-FR" sz="3200" dirty="0" smtClean="0">
                <a:ea typeface="ＭＳ Ｐゴシック" pitchFamily="34" charset="-128"/>
              </a:rPr>
              <a:t>:</a:t>
            </a:r>
          </a:p>
          <a:p>
            <a:pPr lvl="1"/>
            <a:r>
              <a:rPr lang="fr-FR" sz="2800" dirty="0" smtClean="0">
                <a:latin typeface="Courier New" pitchFamily="49" charset="0"/>
                <a:ea typeface="ＭＳ Ｐゴシック" pitchFamily="34" charset="-128"/>
                <a:cs typeface="Courier New" pitchFamily="49" charset="0"/>
              </a:rPr>
              <a:t>$</a:t>
            </a:r>
            <a:r>
              <a:rPr lang="fr-FR" sz="2800" dirty="0" err="1" smtClean="0">
                <a:latin typeface="Courier New" pitchFamily="49" charset="0"/>
                <a:ea typeface="ＭＳ Ｐゴシック" pitchFamily="34" charset="-128"/>
                <a:cs typeface="Courier New" pitchFamily="49" charset="0"/>
              </a:rPr>
              <a:t>nameOfInstance</a:t>
            </a:r>
            <a:r>
              <a:rPr lang="fr-FR" sz="2800" dirty="0" smtClean="0">
                <a:latin typeface="Courier New" pitchFamily="49" charset="0"/>
                <a:ea typeface="ＭＳ Ｐゴシック" pitchFamily="34" charset="-128"/>
                <a:cs typeface="Courier New" pitchFamily="49" charset="0"/>
              </a:rPr>
              <a:t>-&gt;</a:t>
            </a:r>
            <a:r>
              <a:rPr lang="fr-FR" sz="2800" dirty="0" err="1" smtClean="0">
                <a:latin typeface="Courier New" pitchFamily="49" charset="0"/>
                <a:ea typeface="ＭＳ Ｐゴシック" pitchFamily="34" charset="-128"/>
                <a:cs typeface="Courier New" pitchFamily="49" charset="0"/>
              </a:rPr>
              <a:t>myMethod</a:t>
            </a:r>
            <a:r>
              <a:rPr lang="fr-FR" sz="2800" dirty="0" smtClean="0">
                <a:latin typeface="Courier New" pitchFamily="49" charset="0"/>
                <a:ea typeface="ＭＳ Ｐゴシック" pitchFamily="34" charset="-128"/>
                <a:cs typeface="Courier New" pitchFamily="49" charset="0"/>
              </a:rPr>
              <a:t>()</a:t>
            </a: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Reminders</a:t>
            </a:r>
            <a:r>
              <a:rPr lang="fr-FR" dirty="0">
                <a:ea typeface="ＭＳ Ｐゴシック" pitchFamily="34" charset="-128"/>
              </a:rPr>
              <a:t> about OOP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903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Instance </a:t>
            </a:r>
            <a:r>
              <a:rPr lang="fr-FR" dirty="0" err="1" smtClean="0">
                <a:ea typeface="ＭＳ Ｐゴシック" pitchFamily="34" charset="-128"/>
              </a:rPr>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rPr>
              <a:t>Example</a:t>
            </a:r>
            <a:r>
              <a:rPr lang="fr-FR" sz="3200" dirty="0" smtClean="0">
                <a:ea typeface="ＭＳ Ｐゴシック" pitchFamily="34" charset="-128"/>
              </a:rPr>
              <a:t>:</a:t>
            </a:r>
            <a:endParaRPr lang="en-US" sz="2800" dirty="0" smtClean="0">
              <a:latin typeface="Courier New" pitchFamily="49" charset="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Reminders</a:t>
            </a:r>
            <a:r>
              <a:rPr lang="fr-FR" dirty="0">
                <a:ea typeface="ＭＳ Ｐゴシック" pitchFamily="34" charset="-128"/>
              </a:rPr>
              <a:t> about OOP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388" y="2065412"/>
            <a:ext cx="8785225" cy="28803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latin typeface="Courier New"/>
                <a:cs typeface="Courier New"/>
              </a:rPr>
              <a:t>$</a:t>
            </a:r>
            <a:r>
              <a:rPr lang="en-US" sz="1600" b="1" dirty="0" err="1" smtClean="0">
                <a:latin typeface="Courier New"/>
                <a:cs typeface="Courier New"/>
              </a:rPr>
              <a:t>myVehicle</a:t>
            </a:r>
            <a:r>
              <a:rPr lang="en-US" sz="1600" b="1" dirty="0">
                <a:latin typeface="Courier New"/>
                <a:cs typeface="Courier New"/>
              </a:rPr>
              <a:t> = </a:t>
            </a:r>
            <a:r>
              <a:rPr lang="en-US" sz="1600" b="1" dirty="0">
                <a:solidFill>
                  <a:srgbClr val="7030A0"/>
                </a:solidFill>
                <a:latin typeface="Courier New"/>
                <a:cs typeface="Courier New"/>
              </a:rPr>
              <a:t>new</a:t>
            </a:r>
            <a:r>
              <a:rPr lang="en-US" sz="1600" b="1" dirty="0">
                <a:latin typeface="Courier New"/>
                <a:cs typeface="Courier New"/>
              </a:rPr>
              <a:t> Vehicle();</a:t>
            </a:r>
          </a:p>
          <a:p>
            <a:r>
              <a:rPr lang="en-US" sz="1600" b="1" dirty="0" smtClean="0">
                <a:latin typeface="Courier New"/>
                <a:cs typeface="Courier New"/>
              </a:rPr>
              <a:t>$</a:t>
            </a:r>
            <a:r>
              <a:rPr lang="en-US" sz="1600" b="1" dirty="0" err="1" smtClean="0">
                <a:latin typeface="Courier New"/>
                <a:cs typeface="Courier New"/>
              </a:rPr>
              <a:t>myVehicle</a:t>
            </a:r>
            <a:r>
              <a:rPr lang="en-US" sz="1600" b="1" dirty="0" smtClean="0">
                <a:latin typeface="Courier New"/>
                <a:cs typeface="Courier New"/>
              </a:rPr>
              <a:t>-</a:t>
            </a:r>
            <a:r>
              <a:rPr lang="en-US" sz="1600" b="1" dirty="0">
                <a:latin typeface="Courier New"/>
                <a:cs typeface="Courier New"/>
              </a:rPr>
              <a:t>&gt;accelerate(</a:t>
            </a:r>
            <a:r>
              <a:rPr lang="en-US" sz="1600" b="1" dirty="0">
                <a:solidFill>
                  <a:srgbClr val="FF6600"/>
                </a:solidFill>
                <a:latin typeface="Courier New"/>
                <a:cs typeface="Courier New"/>
              </a:rPr>
              <a:t>60</a:t>
            </a:r>
            <a:r>
              <a:rPr lang="en-US" sz="1600" b="1" dirty="0">
                <a:latin typeface="Courier New"/>
                <a:cs typeface="Courier New"/>
              </a:rPr>
              <a:t>);</a:t>
            </a:r>
          </a:p>
          <a:p>
            <a:r>
              <a:rPr lang="en-US" sz="1600" b="1" dirty="0" smtClean="0">
                <a:latin typeface="Courier New"/>
                <a:cs typeface="Courier New"/>
              </a:rPr>
              <a:t>$</a:t>
            </a:r>
            <a:r>
              <a:rPr lang="en-US" sz="1600" b="1" dirty="0" err="1" smtClean="0">
                <a:latin typeface="Courier New"/>
                <a:cs typeface="Courier New"/>
              </a:rPr>
              <a:t>myVehicle</a:t>
            </a:r>
            <a:r>
              <a:rPr lang="en-US" sz="1600" b="1" dirty="0" smtClean="0">
                <a:latin typeface="Courier New"/>
                <a:cs typeface="Courier New"/>
              </a:rPr>
              <a:t>-</a:t>
            </a:r>
            <a:r>
              <a:rPr lang="en-US" sz="1600" b="1" dirty="0">
                <a:latin typeface="Courier New"/>
                <a:cs typeface="Courier New"/>
              </a:rPr>
              <a:t>&gt;brake(</a:t>
            </a:r>
            <a:r>
              <a:rPr lang="en-US" sz="1600" b="1" dirty="0">
                <a:solidFill>
                  <a:srgbClr val="FF6600"/>
                </a:solidFill>
                <a:latin typeface="Courier New"/>
                <a:cs typeface="Courier New"/>
              </a:rPr>
              <a:t>10</a:t>
            </a:r>
            <a:r>
              <a:rPr lang="en-US" sz="1600" b="1" dirty="0" smtClean="0">
                <a:latin typeface="Courier New"/>
                <a:cs typeface="Courier New"/>
              </a:rPr>
              <a:t>);</a:t>
            </a:r>
          </a:p>
          <a:p>
            <a:r>
              <a:rPr lang="fr-FR" sz="1600" b="1" dirty="0" smtClean="0">
                <a:latin typeface="Courier New"/>
                <a:cs typeface="Courier New"/>
              </a:rPr>
              <a:t>$</a:t>
            </a:r>
            <a:r>
              <a:rPr lang="fr-FR" sz="1600" b="1" dirty="0" err="1" smtClean="0">
                <a:latin typeface="Courier New"/>
                <a:cs typeface="Courier New"/>
              </a:rPr>
              <a:t>myVehicle</a:t>
            </a:r>
            <a:r>
              <a:rPr lang="fr-FR" sz="1600" b="1" dirty="0" smtClean="0">
                <a:latin typeface="Courier New"/>
                <a:cs typeface="Courier New"/>
              </a:rPr>
              <a:t>-&gt;</a:t>
            </a:r>
            <a:r>
              <a:rPr lang="fr-FR" sz="1600" b="1" dirty="0" err="1" smtClean="0">
                <a:latin typeface="Courier New"/>
                <a:cs typeface="Courier New"/>
              </a:rPr>
              <a:t>showCurrentSpeed</a:t>
            </a:r>
            <a:r>
              <a:rPr lang="fr-FR" sz="1600" b="1" dirty="0" smtClean="0">
                <a:latin typeface="Courier New"/>
                <a:cs typeface="Courier New"/>
              </a:rPr>
              <a:t>(); </a:t>
            </a:r>
            <a:r>
              <a:rPr lang="fr-FR" sz="1600" b="1" dirty="0" smtClean="0">
                <a:solidFill>
                  <a:srgbClr val="479B8F"/>
                </a:solidFill>
                <a:latin typeface="Courier New"/>
                <a:cs typeface="Courier New"/>
              </a:rPr>
              <a:t>// Displays '</a:t>
            </a:r>
            <a:r>
              <a:rPr lang="en-US" sz="1600" b="1" dirty="0" smtClean="0">
                <a:solidFill>
                  <a:srgbClr val="479B8F"/>
                </a:solidFill>
                <a:latin typeface="Courier New"/>
                <a:cs typeface="Courier New"/>
              </a:rPr>
              <a:t>The</a:t>
            </a:r>
            <a:r>
              <a:rPr lang="en-US" sz="1600" b="1" dirty="0">
                <a:solidFill>
                  <a:srgbClr val="479B8F"/>
                </a:solidFill>
                <a:latin typeface="Courier New"/>
                <a:cs typeface="Courier New"/>
              </a:rPr>
              <a:t> speed </a:t>
            </a:r>
            <a:r>
              <a:rPr lang="en-US" sz="1600" b="1" dirty="0" smtClean="0">
                <a:solidFill>
                  <a:srgbClr val="479B8F"/>
                </a:solidFill>
                <a:latin typeface="Courier New"/>
                <a:cs typeface="Courier New"/>
              </a:rPr>
              <a:t>is 50'</a:t>
            </a:r>
          </a:p>
          <a:p>
            <a:endParaRPr lang="fr-FR" sz="1600" b="1" dirty="0" smtClean="0">
              <a:solidFill>
                <a:srgbClr val="A2AEBA"/>
              </a:solidFill>
              <a:latin typeface="Courier New"/>
              <a:cs typeface="Courier New"/>
            </a:endParaRPr>
          </a:p>
          <a:p>
            <a:endParaRPr lang="fr-FR" sz="1600" b="1" dirty="0">
              <a:solidFill>
                <a:srgbClr val="A2AEBA"/>
              </a:solidFill>
              <a:latin typeface="Courier New"/>
              <a:cs typeface="Courier New"/>
            </a:endParaRPr>
          </a:p>
          <a:p>
            <a:r>
              <a:rPr lang="en-US" sz="1600" b="1" dirty="0" smtClean="0">
                <a:latin typeface="Courier New"/>
                <a:cs typeface="Courier New"/>
              </a:rPr>
              <a:t>$</a:t>
            </a:r>
            <a:r>
              <a:rPr lang="en-US" sz="1600" b="1" dirty="0" err="1">
                <a:latin typeface="Courier New"/>
                <a:cs typeface="Courier New"/>
              </a:rPr>
              <a:t>h</a:t>
            </a:r>
            <a:r>
              <a:rPr lang="en-US" sz="1600" b="1" dirty="0" err="1" smtClean="0">
                <a:latin typeface="Courier New"/>
                <a:cs typeface="Courier New"/>
              </a:rPr>
              <a:t>isVehicle</a:t>
            </a:r>
            <a:r>
              <a:rPr lang="en-US" sz="1600" b="1" dirty="0">
                <a:latin typeface="Courier New"/>
                <a:cs typeface="Courier New"/>
              </a:rPr>
              <a:t> = </a:t>
            </a:r>
            <a:r>
              <a:rPr lang="en-US" sz="1600" b="1" dirty="0">
                <a:solidFill>
                  <a:srgbClr val="7030A0"/>
                </a:solidFill>
                <a:latin typeface="Courier New"/>
                <a:cs typeface="Courier New"/>
              </a:rPr>
              <a:t>new</a:t>
            </a:r>
            <a:r>
              <a:rPr lang="en-US" sz="1600" b="1" dirty="0">
                <a:latin typeface="Courier New"/>
                <a:cs typeface="Courier New"/>
              </a:rPr>
              <a:t> Vehicle();</a:t>
            </a:r>
          </a:p>
          <a:p>
            <a:r>
              <a:rPr lang="en-US" sz="1600" b="1" dirty="0" smtClean="0">
                <a:latin typeface="Courier New"/>
                <a:cs typeface="Courier New"/>
              </a:rPr>
              <a:t>$</a:t>
            </a:r>
            <a:r>
              <a:rPr lang="en-US" sz="1600" b="1" dirty="0" err="1" smtClean="0">
                <a:latin typeface="Courier New"/>
                <a:cs typeface="Courier New"/>
              </a:rPr>
              <a:t>hisVehicle</a:t>
            </a:r>
            <a:r>
              <a:rPr lang="en-US" sz="1600" b="1" dirty="0" smtClean="0">
                <a:latin typeface="Courier New"/>
                <a:cs typeface="Courier New"/>
              </a:rPr>
              <a:t>-</a:t>
            </a:r>
            <a:r>
              <a:rPr lang="en-US" sz="1600" b="1" dirty="0">
                <a:latin typeface="Courier New"/>
                <a:cs typeface="Courier New"/>
              </a:rPr>
              <a:t>&gt;</a:t>
            </a:r>
            <a:r>
              <a:rPr lang="en-US" sz="1600" b="1" dirty="0" smtClean="0">
                <a:latin typeface="Courier New"/>
                <a:cs typeface="Courier New"/>
              </a:rPr>
              <a:t>accelerate(</a:t>
            </a:r>
            <a:r>
              <a:rPr lang="en-US" sz="1600" b="1" dirty="0" smtClean="0">
                <a:solidFill>
                  <a:srgbClr val="FF6600"/>
                </a:solidFill>
                <a:latin typeface="Courier New"/>
                <a:cs typeface="Courier New"/>
              </a:rPr>
              <a:t>30</a:t>
            </a:r>
            <a:r>
              <a:rPr lang="en-US" sz="1600" b="1" dirty="0" smtClean="0">
                <a:latin typeface="Courier New"/>
                <a:cs typeface="Courier New"/>
              </a:rPr>
              <a:t>);</a:t>
            </a:r>
          </a:p>
          <a:p>
            <a:r>
              <a:rPr lang="fr-FR" sz="1600" b="1" dirty="0" smtClean="0">
                <a:latin typeface="Courier New"/>
                <a:cs typeface="Courier New"/>
              </a:rPr>
              <a:t>$</a:t>
            </a:r>
            <a:r>
              <a:rPr lang="fr-FR" sz="1600" b="1" dirty="0" err="1" smtClean="0">
                <a:latin typeface="Courier New"/>
                <a:cs typeface="Courier New"/>
              </a:rPr>
              <a:t>hisVehicle</a:t>
            </a:r>
            <a:r>
              <a:rPr lang="fr-FR" sz="1600" b="1" dirty="0" smtClean="0">
                <a:latin typeface="Courier New"/>
                <a:cs typeface="Courier New"/>
              </a:rPr>
              <a:t>-</a:t>
            </a:r>
            <a:r>
              <a:rPr lang="fr-FR" sz="1600" b="1" dirty="0">
                <a:latin typeface="Courier New"/>
                <a:cs typeface="Courier New"/>
              </a:rPr>
              <a:t>&gt;</a:t>
            </a:r>
            <a:r>
              <a:rPr lang="fr-FR" sz="1600" b="1" dirty="0" err="1">
                <a:latin typeface="Courier New"/>
                <a:cs typeface="Courier New"/>
              </a:rPr>
              <a:t>showCurrentSpeed</a:t>
            </a:r>
            <a:r>
              <a:rPr lang="fr-FR" sz="1600" b="1" dirty="0" smtClean="0">
                <a:latin typeface="Courier New"/>
                <a:cs typeface="Courier New"/>
              </a:rPr>
              <a:t>(); </a:t>
            </a:r>
            <a:r>
              <a:rPr lang="fr-FR" sz="1600" b="1" dirty="0" smtClean="0">
                <a:solidFill>
                  <a:srgbClr val="479B8F"/>
                </a:solidFill>
                <a:latin typeface="Courier New"/>
                <a:cs typeface="Courier New"/>
              </a:rPr>
              <a:t>// </a:t>
            </a:r>
            <a:r>
              <a:rPr lang="fr-FR" sz="1600" b="1" dirty="0">
                <a:solidFill>
                  <a:srgbClr val="479B8F"/>
                </a:solidFill>
                <a:latin typeface="Courier New"/>
                <a:cs typeface="Courier New"/>
              </a:rPr>
              <a:t>Displays '</a:t>
            </a:r>
            <a:r>
              <a:rPr lang="en-US" sz="1600" b="1" dirty="0">
                <a:solidFill>
                  <a:srgbClr val="479B8F"/>
                </a:solidFill>
                <a:latin typeface="Courier New"/>
                <a:cs typeface="Courier New"/>
              </a:rPr>
              <a:t>The speed is </a:t>
            </a:r>
            <a:r>
              <a:rPr lang="en-US" sz="1600" b="1" dirty="0" smtClean="0">
                <a:solidFill>
                  <a:srgbClr val="479B8F"/>
                </a:solidFill>
                <a:latin typeface="Courier New"/>
                <a:cs typeface="Courier New"/>
              </a:rPr>
              <a:t>30'</a:t>
            </a:r>
            <a:endParaRPr lang="en-US" sz="1600" b="1" dirty="0">
              <a:solidFill>
                <a:srgbClr val="479B8F"/>
              </a:solidFill>
              <a:latin typeface="Courier New"/>
              <a:cs typeface="Courier New"/>
            </a:endParaRP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802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Constructors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rPr>
              <a:t>Special</a:t>
            </a:r>
            <a:r>
              <a:rPr lang="fr-FR" sz="3200" dirty="0" smtClean="0">
                <a:ea typeface="ＭＳ Ｐゴシック" pitchFamily="34" charset="-128"/>
              </a:rPr>
              <a:t> </a:t>
            </a:r>
            <a:r>
              <a:rPr lang="fr-FR" sz="3200" dirty="0" err="1" smtClean="0">
                <a:ea typeface="ＭＳ Ｐゴシック" pitchFamily="34" charset="-128"/>
              </a:rPr>
              <a:t>method</a:t>
            </a:r>
            <a:endParaRPr lang="fr-FR" dirty="0">
              <a:ea typeface="ＭＳ Ｐゴシック" pitchFamily="34" charset="-128"/>
            </a:endParaRPr>
          </a:p>
          <a:p>
            <a:pPr lvl="1"/>
            <a:r>
              <a:rPr lang="fr-FR" sz="2800" dirty="0" err="1" smtClean="0">
                <a:ea typeface="ＭＳ Ｐゴシック" pitchFamily="34" charset="-128"/>
                <a:cs typeface="Courier New" pitchFamily="49" charset="0"/>
              </a:rPr>
              <a:t>Executed</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when</a:t>
            </a:r>
            <a:r>
              <a:rPr lang="fr-FR" sz="2800" dirty="0" smtClean="0">
                <a:ea typeface="ＭＳ Ｐゴシック" pitchFamily="34" charset="-128"/>
                <a:cs typeface="Courier New" pitchFamily="49" charset="0"/>
              </a:rPr>
              <a:t> a new instance </a:t>
            </a:r>
            <a:r>
              <a:rPr lang="fr-FR" sz="2800" dirty="0" err="1" smtClean="0">
                <a:ea typeface="ＭＳ Ｐゴシック" pitchFamily="34" charset="-128"/>
                <a:cs typeface="Courier New" pitchFamily="49" charset="0"/>
              </a:rPr>
              <a:t>is</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created</a:t>
            </a:r>
            <a:endParaRPr lang="fr-FR" sz="2800" dirty="0" smtClean="0">
              <a:ea typeface="ＭＳ Ｐゴシック" pitchFamily="34" charset="-128"/>
              <a:cs typeface="Courier New" pitchFamily="49" charset="0"/>
            </a:endParaRPr>
          </a:p>
          <a:p>
            <a:pPr lvl="1"/>
            <a:r>
              <a:rPr lang="fr-FR" sz="2800" dirty="0" err="1" smtClean="0">
                <a:ea typeface="ＭＳ Ｐゴシック" pitchFamily="34" charset="-128"/>
                <a:cs typeface="Courier New" pitchFamily="49" charset="0"/>
              </a:rPr>
              <a:t>Called</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with</a:t>
            </a:r>
            <a:r>
              <a:rPr lang="fr-FR" sz="2800" dirty="0" smtClean="0">
                <a:ea typeface="ＭＳ Ｐゴシック" pitchFamily="34" charset="-128"/>
                <a:cs typeface="Courier New" pitchFamily="49" charset="0"/>
              </a:rPr>
              <a:t> the </a:t>
            </a:r>
            <a:r>
              <a:rPr lang="fr-FR" sz="2800" dirty="0" smtClean="0">
                <a:latin typeface="Courier New" pitchFamily="49" charset="0"/>
                <a:ea typeface="ＭＳ Ｐゴシック" pitchFamily="34" charset="-128"/>
                <a:cs typeface="Courier New" pitchFamily="49" charset="0"/>
              </a:rPr>
              <a:t>new</a:t>
            </a:r>
            <a:r>
              <a:rPr lang="fr-FR" sz="2800" dirty="0" smtClean="0">
                <a:ea typeface="ＭＳ Ｐゴシック" pitchFamily="34" charset="-128"/>
                <a:cs typeface="Courier New" pitchFamily="49" charset="0"/>
              </a:rPr>
              <a:t> keyword</a:t>
            </a:r>
          </a:p>
          <a:p>
            <a:endParaRPr lang="fr-FR" dirty="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Two</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ways</a:t>
            </a:r>
            <a:r>
              <a:rPr lang="fr-FR" sz="3200" dirty="0" smtClean="0">
                <a:ea typeface="ＭＳ Ｐゴシック" pitchFamily="34" charset="-128"/>
                <a:cs typeface="Courier New" pitchFamily="49" charset="0"/>
              </a:rPr>
              <a:t> to </a:t>
            </a:r>
            <a:r>
              <a:rPr lang="fr-FR" sz="3200" dirty="0" err="1" smtClean="0">
                <a:ea typeface="ＭＳ Ｐゴシック" pitchFamily="34" charset="-128"/>
                <a:cs typeface="Courier New" pitchFamily="49" charset="0"/>
              </a:rPr>
              <a:t>define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it</a:t>
            </a:r>
            <a:r>
              <a:rPr lang="fr-FR" sz="3200" dirty="0" smtClean="0">
                <a:ea typeface="ＭＳ Ｐゴシック" pitchFamily="34" charset="-128"/>
                <a:cs typeface="Courier New" pitchFamily="49" charset="0"/>
              </a:rPr>
              <a:t>:</a:t>
            </a:r>
          </a:p>
          <a:p>
            <a:pPr lvl="1"/>
            <a:r>
              <a:rPr lang="fr-FR" sz="2800" dirty="0" smtClean="0">
                <a:ea typeface="ＭＳ Ｐゴシック" pitchFamily="34" charset="-128"/>
                <a:cs typeface="Courier New" pitchFamily="49" charset="0"/>
              </a:rPr>
              <a:t>All PHP version: </a:t>
            </a:r>
            <a:r>
              <a:rPr lang="fr-FR" sz="2800" dirty="0" smtClean="0">
                <a:latin typeface="Courier New" pitchFamily="49" charset="0"/>
                <a:ea typeface="ＭＳ Ｐゴシック" pitchFamily="34" charset="-128"/>
                <a:cs typeface="Courier New" pitchFamily="49" charset="0"/>
              </a:rPr>
              <a:t>__</a:t>
            </a:r>
            <a:r>
              <a:rPr lang="fr-FR" sz="2800" dirty="0" err="1" smtClean="0">
                <a:latin typeface="Courier New" pitchFamily="49" charset="0"/>
                <a:ea typeface="ＭＳ Ｐゴシック" pitchFamily="34" charset="-128"/>
                <a:cs typeface="Courier New" pitchFamily="49" charset="0"/>
              </a:rPr>
              <a:t>construct</a:t>
            </a:r>
            <a:r>
              <a:rPr lang="fr-FR" sz="2800" dirty="0" smtClean="0">
                <a:latin typeface="Courier New" pitchFamily="49" charset="0"/>
                <a:ea typeface="ＭＳ Ｐゴシック" pitchFamily="34" charset="-128"/>
                <a:cs typeface="Courier New" pitchFamily="49" charset="0"/>
              </a:rPr>
              <a:t>()</a:t>
            </a:r>
          </a:p>
          <a:p>
            <a:pPr lvl="1"/>
            <a:r>
              <a:rPr lang="fr-FR" sz="2800" dirty="0" err="1" smtClean="0">
                <a:ea typeface="ＭＳ Ｐゴシック" pitchFamily="34" charset="-128"/>
                <a:cs typeface="Courier New" pitchFamily="49" charset="0"/>
              </a:rPr>
              <a:t>Only</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after</a:t>
            </a:r>
            <a:r>
              <a:rPr lang="fr-FR" sz="2800" dirty="0" smtClean="0">
                <a:ea typeface="ＭＳ Ｐゴシック" pitchFamily="34" charset="-128"/>
                <a:cs typeface="Courier New" pitchFamily="49" charset="0"/>
              </a:rPr>
              <a:t> PHP5: the class </a:t>
            </a:r>
            <a:r>
              <a:rPr lang="fr-FR" sz="2800" dirty="0" err="1" smtClean="0">
                <a:ea typeface="ＭＳ Ｐゴシック" pitchFamily="34" charset="-128"/>
                <a:cs typeface="Courier New" pitchFamily="49" charset="0"/>
              </a:rPr>
              <a:t>name</a:t>
            </a:r>
            <a:endParaRPr lang="fr-FR" sz="2800" dirty="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Reminders</a:t>
            </a:r>
            <a:r>
              <a:rPr lang="fr-FR" dirty="0">
                <a:ea typeface="ＭＳ Ｐゴシック" pitchFamily="34" charset="-128"/>
              </a:rPr>
              <a:t> about OOP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747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Constructors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Reminders</a:t>
            </a:r>
            <a:r>
              <a:rPr lang="fr-FR" dirty="0">
                <a:ea typeface="ＭＳ Ｐゴシック" pitchFamily="34" charset="-128"/>
              </a:rPr>
              <a:t> about OOP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388" y="1057300"/>
            <a:ext cx="8785225" cy="41044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class</a:t>
            </a:r>
            <a:r>
              <a:rPr lang="en-US" b="1" dirty="0">
                <a:latin typeface="Courier New"/>
                <a:cs typeface="Courier New"/>
              </a:rPr>
              <a:t> Vehicle {</a:t>
            </a:r>
          </a:p>
          <a:p>
            <a:r>
              <a:rPr lang="en-US" b="1" dirty="0">
                <a:latin typeface="Courier New"/>
                <a:cs typeface="Courier New"/>
              </a:rPr>
              <a:t>  </a:t>
            </a:r>
            <a:r>
              <a:rPr lang="en-US" b="1" dirty="0">
                <a:solidFill>
                  <a:srgbClr val="0070C0"/>
                </a:solidFill>
                <a:latin typeface="Courier New"/>
                <a:cs typeface="Courier New"/>
              </a:rPr>
              <a:t>public</a:t>
            </a:r>
            <a:r>
              <a:rPr lang="en-US" b="1" dirty="0">
                <a:latin typeface="Courier New"/>
                <a:cs typeface="Courier New"/>
              </a:rPr>
              <a:t> $color, $brand, $</a:t>
            </a:r>
            <a:r>
              <a:rPr lang="en-US" b="1" dirty="0" err="1">
                <a:latin typeface="Courier New"/>
                <a:cs typeface="Courier New"/>
              </a:rPr>
              <a:t>current_speed</a:t>
            </a:r>
            <a:r>
              <a:rPr lang="en-US" b="1" dirty="0" smtClean="0">
                <a:latin typeface="Courier New"/>
                <a:cs typeface="Courier New"/>
              </a:rPr>
              <a:t>;</a:t>
            </a:r>
          </a:p>
          <a:p>
            <a:endParaRPr lang="en-US" b="1" dirty="0">
              <a:latin typeface="Courier New"/>
              <a:cs typeface="Courier New"/>
            </a:endParaRPr>
          </a:p>
          <a:p>
            <a:r>
              <a:rPr lang="fr-FR" b="1" dirty="0" smtClean="0">
                <a:latin typeface="Courier New"/>
                <a:cs typeface="Courier New"/>
              </a:rPr>
              <a:t>  </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Also</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working</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after</a:t>
            </a:r>
            <a:r>
              <a:rPr lang="fr-FR" b="1" dirty="0" smtClean="0">
                <a:solidFill>
                  <a:srgbClr val="479B8F"/>
                </a:solidFill>
                <a:latin typeface="Courier New"/>
                <a:cs typeface="Courier New"/>
              </a:rPr>
              <a:t> PHP 5: public </a:t>
            </a:r>
            <a:r>
              <a:rPr lang="fr-FR" b="1" dirty="0" err="1" smtClean="0">
                <a:solidFill>
                  <a:srgbClr val="479B8F"/>
                </a:solidFill>
                <a:latin typeface="Courier New"/>
                <a:cs typeface="Courier New"/>
              </a:rPr>
              <a:t>Vehicle</a:t>
            </a:r>
            <a:r>
              <a:rPr lang="fr-FR" b="1" dirty="0" smtClean="0">
                <a:solidFill>
                  <a:srgbClr val="479B8F"/>
                </a:solidFill>
                <a:latin typeface="Courier New"/>
                <a:cs typeface="Courier New"/>
              </a:rPr>
              <a:t>(...</a:t>
            </a:r>
            <a:endParaRPr lang="en-US" b="1" dirty="0">
              <a:solidFill>
                <a:srgbClr val="479B8F"/>
              </a:solidFill>
              <a:latin typeface="Courier New"/>
              <a:cs typeface="Courier New"/>
            </a:endParaRPr>
          </a:p>
          <a:p>
            <a:r>
              <a:rPr lang="en-US" b="1" dirty="0">
                <a:latin typeface="Courier New"/>
                <a:cs typeface="Courier New"/>
              </a:rPr>
              <a:t>  </a:t>
            </a:r>
            <a:r>
              <a:rPr lang="en-US" b="1" dirty="0" smtClean="0">
                <a:solidFill>
                  <a:srgbClr val="0070C0"/>
                </a:solidFill>
                <a:latin typeface="Courier New"/>
                <a:cs typeface="Courier New"/>
              </a:rPr>
              <a:t>public</a:t>
            </a:r>
            <a:r>
              <a:rPr lang="en-US" b="1" dirty="0" smtClean="0">
                <a:latin typeface="Courier New"/>
                <a:cs typeface="Courier New"/>
              </a:rPr>
              <a:t> </a:t>
            </a:r>
            <a:r>
              <a:rPr lang="en-US" b="1" dirty="0" smtClean="0">
                <a:solidFill>
                  <a:srgbClr val="0070C0"/>
                </a:solidFill>
                <a:latin typeface="Courier New"/>
                <a:cs typeface="Courier New"/>
              </a:rPr>
              <a:t>function</a:t>
            </a:r>
            <a:r>
              <a:rPr lang="en-US" b="1" dirty="0" smtClean="0">
                <a:solidFill>
                  <a:srgbClr val="0000FF"/>
                </a:solidFill>
                <a:latin typeface="Courier New"/>
                <a:cs typeface="Courier New"/>
              </a:rPr>
              <a:t> </a:t>
            </a:r>
            <a:r>
              <a:rPr lang="en-US" b="1" dirty="0">
                <a:latin typeface="Courier New"/>
                <a:cs typeface="Courier New"/>
              </a:rPr>
              <a:t>__construct($brand = </a:t>
            </a:r>
            <a:r>
              <a:rPr lang="en-US" b="1" dirty="0" err="1">
                <a:solidFill>
                  <a:srgbClr val="0070C0"/>
                </a:solidFill>
                <a:latin typeface="Courier New"/>
                <a:cs typeface="Courier New"/>
              </a:rPr>
              <a:t>null</a:t>
            </a:r>
            <a:r>
              <a:rPr lang="en-US" b="1" dirty="0" err="1">
                <a:latin typeface="Courier New"/>
                <a:cs typeface="Courier New"/>
              </a:rPr>
              <a:t>,$color</a:t>
            </a:r>
            <a:r>
              <a:rPr lang="en-US" b="1" dirty="0">
                <a:latin typeface="Courier New"/>
                <a:cs typeface="Courier New"/>
              </a:rPr>
              <a:t> = </a:t>
            </a:r>
            <a:r>
              <a:rPr lang="en-US" b="1" dirty="0">
                <a:solidFill>
                  <a:srgbClr val="0070C0"/>
                </a:solidFill>
                <a:latin typeface="Courier New"/>
                <a:cs typeface="Courier New"/>
              </a:rPr>
              <a:t>null</a:t>
            </a:r>
            <a:r>
              <a:rPr lang="en-US" b="1" dirty="0">
                <a:latin typeface="Courier New"/>
                <a:cs typeface="Courier New"/>
              </a:rPr>
              <a:t>, 				 $</a:t>
            </a:r>
            <a:r>
              <a:rPr lang="en-US" b="1" dirty="0" err="1">
                <a:latin typeface="Courier New"/>
                <a:cs typeface="Courier New"/>
              </a:rPr>
              <a:t>current_speed</a:t>
            </a:r>
            <a:r>
              <a:rPr lang="en-US" b="1" dirty="0">
                <a:latin typeface="Courier New"/>
                <a:cs typeface="Courier New"/>
              </a:rPr>
              <a:t> = </a:t>
            </a:r>
            <a:r>
              <a:rPr lang="en-US" b="1" dirty="0">
                <a:solidFill>
                  <a:srgbClr val="FF6600"/>
                </a:solidFill>
                <a:latin typeface="Courier New"/>
                <a:cs typeface="Courier New"/>
              </a:rPr>
              <a:t>0</a:t>
            </a:r>
            <a:r>
              <a:rPr lang="en-US" b="1" dirty="0">
                <a:latin typeface="Courier New"/>
                <a:cs typeface="Courier New"/>
              </a:rPr>
              <a:t>) {</a:t>
            </a:r>
          </a:p>
          <a:p>
            <a:r>
              <a:rPr lang="en-US" b="1" dirty="0">
                <a:latin typeface="Courier New"/>
                <a:cs typeface="Courier New"/>
              </a:rPr>
              <a:t>    $this-&gt;brand = $brand;</a:t>
            </a:r>
          </a:p>
          <a:p>
            <a:r>
              <a:rPr lang="en-US" b="1" dirty="0">
                <a:latin typeface="Courier New"/>
                <a:cs typeface="Courier New"/>
              </a:rPr>
              <a:t>    $this-&gt;color = $color;</a:t>
            </a:r>
          </a:p>
          <a:p>
            <a:r>
              <a:rPr lang="en-US" b="1" dirty="0">
                <a:latin typeface="Courier New"/>
                <a:cs typeface="Courier New"/>
              </a:rPr>
              <a:t>    $this-&gt;</a:t>
            </a:r>
            <a:r>
              <a:rPr lang="en-US" b="1" dirty="0" err="1">
                <a:latin typeface="Courier New"/>
                <a:cs typeface="Courier New"/>
              </a:rPr>
              <a:t>current_speed</a:t>
            </a:r>
            <a:r>
              <a:rPr lang="en-US" b="1" dirty="0">
                <a:latin typeface="Courier New"/>
                <a:cs typeface="Courier New"/>
              </a:rPr>
              <a:t> = $</a:t>
            </a:r>
            <a:r>
              <a:rPr lang="en-US" b="1" dirty="0" err="1">
                <a:latin typeface="Courier New"/>
                <a:cs typeface="Courier New"/>
              </a:rPr>
              <a:t>current_speed</a:t>
            </a:r>
            <a:r>
              <a:rPr lang="en-US" b="1" dirty="0">
                <a:latin typeface="Courier New"/>
                <a:cs typeface="Courier New"/>
              </a:rPr>
              <a:t>;</a:t>
            </a:r>
          </a:p>
          <a:p>
            <a:r>
              <a:rPr lang="en-US" b="1" dirty="0">
                <a:latin typeface="Courier New"/>
                <a:cs typeface="Courier New"/>
              </a:rPr>
              <a:t>  }</a:t>
            </a:r>
          </a:p>
          <a:p>
            <a:r>
              <a:rPr lang="en-US" b="1" dirty="0">
                <a:latin typeface="Courier New"/>
                <a:cs typeface="Courier New"/>
              </a:rPr>
              <a:t>}</a:t>
            </a:r>
          </a:p>
          <a:p>
            <a:endParaRPr lang="en-US" b="1" dirty="0">
              <a:latin typeface="Courier New"/>
              <a:cs typeface="Courier New"/>
            </a:endParaRPr>
          </a:p>
          <a:p>
            <a:r>
              <a:rPr lang="en-US" b="1" dirty="0">
                <a:latin typeface="Courier New"/>
                <a:cs typeface="Courier New"/>
              </a:rPr>
              <a:t>$vehicle =</a:t>
            </a:r>
            <a:r>
              <a:rPr lang="en-US" b="1" dirty="0">
                <a:solidFill>
                  <a:srgbClr val="0000FF"/>
                </a:solidFill>
                <a:latin typeface="Courier New"/>
                <a:cs typeface="Courier New"/>
              </a:rPr>
              <a:t> </a:t>
            </a:r>
            <a:r>
              <a:rPr lang="en-US" b="1" dirty="0">
                <a:solidFill>
                  <a:srgbClr val="7030A0"/>
                </a:solidFill>
                <a:latin typeface="Courier New"/>
                <a:cs typeface="Courier New"/>
              </a:rPr>
              <a:t>new </a:t>
            </a:r>
            <a:r>
              <a:rPr lang="en-US" b="1" dirty="0">
                <a:latin typeface="Courier New"/>
                <a:cs typeface="Courier New"/>
              </a:rPr>
              <a:t>Vehicle(</a:t>
            </a:r>
            <a:r>
              <a:rPr lang="en-US" b="1" dirty="0">
                <a:solidFill>
                  <a:srgbClr val="00B050"/>
                </a:solidFill>
                <a:latin typeface="Courier New"/>
                <a:cs typeface="Courier New"/>
              </a:rPr>
              <a:t>'Porsche'</a:t>
            </a:r>
            <a:r>
              <a:rPr lang="en-US" b="1" dirty="0">
                <a:solidFill>
                  <a:srgbClr val="4D4D4D"/>
                </a:solidFill>
                <a:latin typeface="Courier New"/>
                <a:cs typeface="Courier New"/>
              </a:rPr>
              <a:t>);</a:t>
            </a:r>
          </a:p>
          <a:p>
            <a:r>
              <a:rPr lang="en-US" b="1" dirty="0">
                <a:solidFill>
                  <a:srgbClr val="0070C0"/>
                </a:solidFill>
                <a:latin typeface="Courier New"/>
                <a:cs typeface="Courier New"/>
              </a:rPr>
              <a:t>echo </a:t>
            </a:r>
            <a:r>
              <a:rPr lang="en-US" b="1" dirty="0">
                <a:solidFill>
                  <a:schemeClr val="tx1"/>
                </a:solidFill>
                <a:latin typeface="Courier New"/>
                <a:cs typeface="Courier New"/>
              </a:rPr>
              <a:t>$vehicle-&gt;brand; </a:t>
            </a:r>
            <a:r>
              <a:rPr lang="en-US" b="1" dirty="0">
                <a:solidFill>
                  <a:srgbClr val="479B8F"/>
                </a:solidFill>
                <a:latin typeface="Courier New"/>
                <a:cs typeface="Courier New"/>
              </a:rPr>
              <a:t>// </a:t>
            </a:r>
            <a:r>
              <a:rPr lang="en-US" b="1" dirty="0" smtClean="0">
                <a:solidFill>
                  <a:srgbClr val="479B8F"/>
                </a:solidFill>
                <a:latin typeface="Courier New"/>
                <a:cs typeface="Courier New"/>
              </a:rPr>
              <a:t>Displays 'Porsche</a:t>
            </a:r>
            <a:r>
              <a:rPr lang="en-US" b="1" dirty="0" smtClean="0">
                <a:solidFill>
                  <a:srgbClr val="008000"/>
                </a:solidFill>
                <a:latin typeface="Courier New"/>
                <a:cs typeface="Courier New"/>
              </a:rPr>
              <a:t>'</a:t>
            </a:r>
            <a:endParaRPr lang="en-US" b="1" dirty="0">
              <a:solidFill>
                <a:srgbClr val="008000"/>
              </a:solidFill>
              <a:latin typeface="Courier New"/>
              <a:cs typeface="Courier New"/>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1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Class variables</a:t>
            </a: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rPr>
              <a:t>Linked</a:t>
            </a:r>
            <a:r>
              <a:rPr lang="fr-FR" sz="3200" dirty="0" smtClean="0">
                <a:ea typeface="ＭＳ Ｐゴシック" pitchFamily="34" charset="-128"/>
              </a:rPr>
              <a:t> to the class </a:t>
            </a:r>
            <a:r>
              <a:rPr lang="fr-FR" sz="3200" dirty="0" err="1" smtClean="0">
                <a:ea typeface="ＭＳ Ｐゴシック" pitchFamily="34" charset="-128"/>
              </a:rPr>
              <a:t>itself</a:t>
            </a:r>
            <a:r>
              <a:rPr lang="fr-FR" sz="3200" dirty="0" smtClean="0">
                <a:ea typeface="ＭＳ Ｐゴシック" pitchFamily="34" charset="-128"/>
              </a:rPr>
              <a:t>, not to instances</a:t>
            </a:r>
          </a:p>
          <a:p>
            <a:pPr lvl="1"/>
            <a:r>
              <a:rPr lang="fr-FR" sz="2800" dirty="0" smtClean="0">
                <a:ea typeface="ＭＳ Ｐゴシック" pitchFamily="34" charset="-128"/>
                <a:cs typeface="Courier New" pitchFamily="49" charset="0"/>
              </a:rPr>
              <a:t>All instances </a:t>
            </a:r>
            <a:r>
              <a:rPr lang="fr-FR" sz="2800" dirty="0" err="1" smtClean="0">
                <a:ea typeface="ＭＳ Ｐゴシック" pitchFamily="34" charset="-128"/>
                <a:cs typeface="Courier New" pitchFamily="49" charset="0"/>
              </a:rPr>
              <a:t>share</a:t>
            </a:r>
            <a:r>
              <a:rPr lang="fr-FR" sz="2800" dirty="0" smtClean="0">
                <a:ea typeface="ＭＳ Ｐゴシック" pitchFamily="34" charset="-128"/>
                <a:cs typeface="Courier New" pitchFamily="49" charset="0"/>
              </a:rPr>
              <a:t> the </a:t>
            </a:r>
            <a:r>
              <a:rPr lang="fr-FR" sz="2800" dirty="0" err="1" smtClean="0">
                <a:ea typeface="ＭＳ Ｐゴシック" pitchFamily="34" charset="-128"/>
                <a:cs typeface="Courier New" pitchFamily="49" charset="0"/>
              </a:rPr>
              <a:t>same</a:t>
            </a:r>
            <a:r>
              <a:rPr lang="fr-FR" sz="2800" dirty="0" smtClean="0">
                <a:ea typeface="ＭＳ Ｐゴシック" pitchFamily="34" charset="-128"/>
                <a:cs typeface="Courier New" pitchFamily="49" charset="0"/>
              </a:rPr>
              <a:t> value of </a:t>
            </a:r>
            <a:r>
              <a:rPr lang="fr-FR" sz="2800" dirty="0" err="1" smtClean="0">
                <a:ea typeface="ＭＳ Ｐゴシック" pitchFamily="34" charset="-128"/>
                <a:cs typeface="Courier New" pitchFamily="49" charset="0"/>
              </a:rPr>
              <a:t>this</a:t>
            </a:r>
            <a:r>
              <a:rPr lang="fr-FR" sz="2800" dirty="0" smtClean="0">
                <a:ea typeface="ＭＳ Ｐゴシック" pitchFamily="34" charset="-128"/>
                <a:cs typeface="Courier New" pitchFamily="49" charset="0"/>
              </a:rPr>
              <a:t> variable</a:t>
            </a:r>
            <a:endParaRPr lang="fr-FR" sz="2800" dirty="0">
              <a:ea typeface="ＭＳ Ｐゴシック" pitchFamily="34" charset="-128"/>
              <a:cs typeface="Courier New" pitchFamily="49" charset="0"/>
            </a:endParaRPr>
          </a:p>
          <a:p>
            <a:r>
              <a:rPr lang="fr-FR" sz="3200" dirty="0" err="1">
                <a:ea typeface="ＭＳ Ｐゴシック" pitchFamily="34" charset="-128"/>
                <a:cs typeface="Courier New" pitchFamily="49" charset="0"/>
              </a:rPr>
              <a:t>Declared</a:t>
            </a:r>
            <a:r>
              <a:rPr lang="fr-FR" sz="3200" dirty="0">
                <a:ea typeface="ＭＳ Ｐゴシック" pitchFamily="34" charset="-128"/>
                <a:cs typeface="Courier New" pitchFamily="49" charset="0"/>
              </a:rPr>
              <a:t> </a:t>
            </a:r>
            <a:r>
              <a:rPr lang="fr-FR" sz="3200" dirty="0" err="1">
                <a:ea typeface="ＭＳ Ｐゴシック" pitchFamily="34" charset="-128"/>
                <a:cs typeface="Courier New" pitchFamily="49" charset="0"/>
              </a:rPr>
              <a:t>with</a:t>
            </a:r>
            <a:r>
              <a:rPr lang="fr-FR" sz="3200" dirty="0">
                <a:ea typeface="ＭＳ Ｐゴシック" pitchFamily="34" charset="-128"/>
                <a:cs typeface="Courier New" pitchFamily="49" charset="0"/>
              </a:rPr>
              <a:t> the </a:t>
            </a:r>
            <a:r>
              <a:rPr lang="fr-FR" sz="3200" dirty="0" err="1">
                <a:latin typeface="Courier New" pitchFamily="49" charset="0"/>
                <a:ea typeface="ＭＳ Ｐゴシック" pitchFamily="34" charset="-128"/>
                <a:cs typeface="Courier New" pitchFamily="49" charset="0"/>
              </a:rPr>
              <a:t>static</a:t>
            </a:r>
            <a:r>
              <a:rPr lang="fr-FR" sz="3200" dirty="0">
                <a:ea typeface="ＭＳ Ｐゴシック" pitchFamily="34" charset="-128"/>
                <a:cs typeface="Courier New" pitchFamily="49" charset="0"/>
              </a:rPr>
              <a:t> keyword</a:t>
            </a:r>
          </a:p>
          <a:p>
            <a:endParaRPr lang="fr-FR" sz="3200" dirty="0">
              <a:ea typeface="ＭＳ Ｐゴシック" pitchFamily="34" charset="-128"/>
              <a:cs typeface="Courier New" pitchFamily="49" charset="0"/>
            </a:endParaRPr>
          </a:p>
          <a:p>
            <a:r>
              <a:rPr lang="fr-FR" sz="3200" dirty="0">
                <a:ea typeface="ＭＳ Ｐゴシック" pitchFamily="34" charset="-128"/>
                <a:cs typeface="Courier New" pitchFamily="49" charset="0"/>
              </a:rPr>
              <a:t>To call </a:t>
            </a:r>
            <a:r>
              <a:rPr lang="fr-FR" sz="3200" dirty="0" err="1">
                <a:ea typeface="ＭＳ Ｐゴシック" pitchFamily="34" charset="-128"/>
                <a:cs typeface="Courier New" pitchFamily="49" charset="0"/>
              </a:rPr>
              <a:t>them</a:t>
            </a:r>
            <a:r>
              <a:rPr lang="fr-FR" sz="3200" dirty="0">
                <a:ea typeface="ＭＳ Ｐゴシック" pitchFamily="34" charset="-128"/>
                <a:cs typeface="Courier New" pitchFamily="49" charset="0"/>
              </a:rPr>
              <a:t>:</a:t>
            </a:r>
          </a:p>
          <a:p>
            <a:pPr lvl="1"/>
            <a:r>
              <a:rPr lang="fr-FR" sz="2800" dirty="0" err="1">
                <a:latin typeface="Courier New" pitchFamily="49" charset="0"/>
                <a:ea typeface="ＭＳ Ｐゴシック" pitchFamily="34" charset="-128"/>
                <a:cs typeface="Courier New" pitchFamily="49" charset="0"/>
              </a:rPr>
              <a:t>MyClass</a:t>
            </a:r>
            <a:r>
              <a:rPr lang="fr-FR" sz="2800" dirty="0">
                <a:latin typeface="Courier New" pitchFamily="49" charset="0"/>
                <a:ea typeface="ＭＳ Ｐゴシック" pitchFamily="34" charset="-128"/>
                <a:cs typeface="Courier New" pitchFamily="49" charset="0"/>
              </a:rPr>
              <a:t>::$</a:t>
            </a:r>
            <a:r>
              <a:rPr lang="fr-FR" sz="2800" dirty="0" err="1">
                <a:latin typeface="Courier New" pitchFamily="49" charset="0"/>
                <a:ea typeface="ＭＳ Ｐゴシック" pitchFamily="34" charset="-128"/>
                <a:cs typeface="Courier New" pitchFamily="49" charset="0"/>
              </a:rPr>
              <a:t>nameOfAttribute</a:t>
            </a:r>
            <a:endParaRPr lang="fr-FR" sz="2800" dirty="0">
              <a:latin typeface="Courier New" pitchFamily="49" charset="0"/>
              <a:ea typeface="ＭＳ Ｐゴシック" pitchFamily="34" charset="-128"/>
              <a:cs typeface="Courier New" pitchFamily="49" charset="0"/>
            </a:endParaRPr>
          </a:p>
          <a:p>
            <a:pPr lvl="1"/>
            <a:r>
              <a:rPr lang="fr-FR" sz="2800" dirty="0">
                <a:latin typeface="Courier New" pitchFamily="49" charset="0"/>
                <a:ea typeface="ＭＳ Ｐゴシック" pitchFamily="34" charset="-128"/>
                <a:cs typeface="Courier New" pitchFamily="49" charset="0"/>
              </a:rPr>
              <a:t>$</a:t>
            </a:r>
            <a:r>
              <a:rPr lang="fr-FR" sz="2800" dirty="0" err="1">
                <a:latin typeface="Courier New" pitchFamily="49" charset="0"/>
                <a:ea typeface="ＭＳ Ｐゴシック" pitchFamily="34" charset="-128"/>
                <a:cs typeface="Courier New" pitchFamily="49" charset="0"/>
              </a:rPr>
              <a:t>myInstance</a:t>
            </a:r>
            <a:r>
              <a:rPr lang="fr-FR" sz="2800" dirty="0">
                <a:latin typeface="Courier New" pitchFamily="49" charset="0"/>
                <a:ea typeface="ＭＳ Ｐゴシック" pitchFamily="34" charset="-128"/>
                <a:cs typeface="Courier New" pitchFamily="49" charset="0"/>
              </a:rPr>
              <a:t>::$</a:t>
            </a:r>
            <a:r>
              <a:rPr lang="fr-FR" sz="2800" dirty="0" err="1">
                <a:latin typeface="Courier New" pitchFamily="49" charset="0"/>
                <a:ea typeface="ＭＳ Ｐゴシック" pitchFamily="34" charset="-128"/>
                <a:cs typeface="Courier New" pitchFamily="49" charset="0"/>
              </a:rPr>
              <a:t>nameOfAttribute</a:t>
            </a:r>
            <a:endParaRPr lang="fr-FR" sz="2800" dirty="0">
              <a:latin typeface="Courier New" pitchFamily="49" charset="0"/>
              <a:ea typeface="ＭＳ Ｐゴシック" pitchFamily="34" charset="-128"/>
              <a:cs typeface="Courier New" pitchFamily="49" charset="0"/>
            </a:endParaRPr>
          </a:p>
          <a:p>
            <a:endParaRPr lang="fr-FR" sz="3200" dirty="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Reminders</a:t>
            </a:r>
            <a:r>
              <a:rPr lang="fr-FR" dirty="0">
                <a:ea typeface="ＭＳ Ｐゴシック" pitchFamily="34" charset="-128"/>
              </a:rPr>
              <a:t> about OOP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81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Class variables</a:t>
            </a: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Reminders</a:t>
            </a:r>
            <a:r>
              <a:rPr lang="fr-FR" dirty="0">
                <a:ea typeface="ＭＳ Ｐゴシック" pitchFamily="34" charset="-128"/>
              </a:rPr>
              <a:t> about OOP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388" y="1057300"/>
            <a:ext cx="8785225" cy="4104456"/>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class</a:t>
            </a:r>
            <a:r>
              <a:rPr lang="en-US" b="1" dirty="0">
                <a:latin typeface="Courier New"/>
                <a:cs typeface="Courier New"/>
              </a:rPr>
              <a:t> </a:t>
            </a:r>
            <a:r>
              <a:rPr lang="en-US" b="1" dirty="0" err="1">
                <a:latin typeface="Courier New"/>
                <a:cs typeface="Courier New"/>
              </a:rPr>
              <a:t>MyClass</a:t>
            </a:r>
            <a:r>
              <a:rPr lang="en-US" b="1" dirty="0">
                <a:latin typeface="Courier New"/>
                <a:cs typeface="Courier New"/>
              </a:rPr>
              <a:t> </a:t>
            </a:r>
            <a:r>
              <a:rPr lang="en-US" b="1" dirty="0" smtClean="0">
                <a:latin typeface="Courier New"/>
                <a:cs typeface="Courier New"/>
              </a:rPr>
              <a:t>{  </a:t>
            </a:r>
            <a:endParaRPr lang="en-US" b="1" dirty="0">
              <a:latin typeface="Courier New"/>
              <a:cs typeface="Courier New"/>
            </a:endParaRPr>
          </a:p>
          <a:p>
            <a:r>
              <a:rPr lang="en-US" b="1" dirty="0">
                <a:latin typeface="Courier New"/>
                <a:cs typeface="Courier New"/>
              </a:rPr>
              <a:t>  </a:t>
            </a:r>
            <a:r>
              <a:rPr lang="en-US" b="1" dirty="0">
                <a:solidFill>
                  <a:srgbClr val="0070C0"/>
                </a:solidFill>
                <a:latin typeface="Courier New"/>
                <a:cs typeface="Courier New"/>
              </a:rPr>
              <a:t>private</a:t>
            </a:r>
            <a:r>
              <a:rPr lang="en-US" b="1" dirty="0">
                <a:solidFill>
                  <a:srgbClr val="0000FF"/>
                </a:solidFill>
                <a:latin typeface="Courier New"/>
                <a:cs typeface="Courier New"/>
              </a:rPr>
              <a:t> </a:t>
            </a:r>
            <a:r>
              <a:rPr lang="en-US" b="1" dirty="0">
                <a:solidFill>
                  <a:srgbClr val="0070C0"/>
                </a:solidFill>
                <a:latin typeface="Courier New"/>
                <a:cs typeface="Courier New"/>
              </a:rPr>
              <a:t>static</a:t>
            </a:r>
            <a:r>
              <a:rPr lang="en-US" b="1" dirty="0">
                <a:solidFill>
                  <a:srgbClr val="0000FF"/>
                </a:solidFill>
                <a:latin typeface="Courier New"/>
                <a:cs typeface="Courier New"/>
              </a:rPr>
              <a:t> </a:t>
            </a:r>
            <a:r>
              <a:rPr lang="en-US" b="1" dirty="0">
                <a:latin typeface="Courier New"/>
                <a:cs typeface="Courier New"/>
              </a:rPr>
              <a:t>$_count = </a:t>
            </a:r>
            <a:r>
              <a:rPr lang="en-US" b="1" dirty="0">
                <a:solidFill>
                  <a:srgbClr val="FF6600"/>
                </a:solidFill>
                <a:latin typeface="Courier New"/>
                <a:cs typeface="Courier New"/>
              </a:rPr>
              <a:t>0</a:t>
            </a:r>
            <a:r>
              <a:rPr lang="en-US" b="1" dirty="0">
                <a:latin typeface="Courier New"/>
                <a:cs typeface="Courier New"/>
              </a:rPr>
              <a:t>;</a:t>
            </a:r>
          </a:p>
          <a:p>
            <a:endParaRPr lang="en-US" b="1" dirty="0">
              <a:latin typeface="Courier New"/>
              <a:cs typeface="Courier New"/>
            </a:endParaRPr>
          </a:p>
          <a:p>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static</a:t>
            </a:r>
            <a:r>
              <a:rPr lang="en-US" b="1" dirty="0">
                <a:solidFill>
                  <a:srgbClr val="0000FF"/>
                </a:solidFill>
                <a:latin typeface="Courier New"/>
                <a:cs typeface="Courier New"/>
              </a:rPr>
              <a:t> </a:t>
            </a:r>
            <a:r>
              <a:rPr lang="en-US" b="1" dirty="0">
                <a:solidFill>
                  <a:srgbClr val="0070C0"/>
                </a:solidFill>
                <a:latin typeface="Courier New"/>
                <a:cs typeface="Courier New"/>
              </a:rPr>
              <a:t>function </a:t>
            </a:r>
            <a:r>
              <a:rPr lang="en-US" b="1" dirty="0" err="1">
                <a:latin typeface="Courier New"/>
                <a:cs typeface="Courier New"/>
              </a:rPr>
              <a:t>getCount</a:t>
            </a:r>
            <a:r>
              <a:rPr lang="en-US" b="1" dirty="0">
                <a:latin typeface="Courier New"/>
                <a:cs typeface="Courier New"/>
              </a:rPr>
              <a:t>() {</a:t>
            </a:r>
          </a:p>
          <a:p>
            <a:r>
              <a:rPr lang="en-US" b="1" dirty="0">
                <a:latin typeface="Courier New"/>
                <a:cs typeface="Courier New"/>
              </a:rPr>
              <a:t>    </a:t>
            </a:r>
            <a:r>
              <a:rPr lang="en-US" b="1" dirty="0">
                <a:solidFill>
                  <a:srgbClr val="0070C0"/>
                </a:solidFill>
                <a:latin typeface="Courier New"/>
                <a:cs typeface="Courier New"/>
              </a:rPr>
              <a:t>return </a:t>
            </a:r>
            <a:r>
              <a:rPr lang="en-US" b="1" dirty="0" smtClean="0">
                <a:latin typeface="Courier New"/>
                <a:cs typeface="Courier New"/>
              </a:rPr>
              <a:t>self</a:t>
            </a:r>
            <a:r>
              <a:rPr lang="en-US" b="1" dirty="0">
                <a:latin typeface="Courier New"/>
                <a:cs typeface="Courier New"/>
              </a:rPr>
              <a:t>::$_count;</a:t>
            </a:r>
          </a:p>
          <a:p>
            <a:r>
              <a:rPr lang="en-US" b="1" dirty="0">
                <a:latin typeface="Courier New"/>
                <a:cs typeface="Courier New"/>
              </a:rPr>
              <a:t>  </a:t>
            </a:r>
            <a:r>
              <a:rPr lang="en-US" b="1" dirty="0" smtClean="0">
                <a:latin typeface="Courier New"/>
                <a:cs typeface="Courier New"/>
              </a:rPr>
              <a:t>}</a:t>
            </a:r>
          </a:p>
          <a:p>
            <a:r>
              <a:rPr lang="en-US" b="1" dirty="0" smtClean="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__construct() {</a:t>
            </a:r>
          </a:p>
          <a:p>
            <a:r>
              <a:rPr lang="en-US" b="1" dirty="0">
                <a:latin typeface="Courier New"/>
                <a:cs typeface="Courier New"/>
              </a:rPr>
              <a:t>    self::$_count++;</a:t>
            </a:r>
          </a:p>
          <a:p>
            <a:r>
              <a:rPr lang="en-US" b="1" dirty="0">
                <a:latin typeface="Courier New"/>
                <a:cs typeface="Courier New"/>
              </a:rPr>
              <a:t>  }</a:t>
            </a:r>
          </a:p>
          <a:p>
            <a:r>
              <a:rPr lang="en-US" b="1" dirty="0" smtClean="0">
                <a:latin typeface="Courier New"/>
                <a:cs typeface="Courier New"/>
              </a:rPr>
              <a:t>}</a:t>
            </a:r>
            <a:endParaRPr lang="en-US" b="1" dirty="0">
              <a:latin typeface="Courier New"/>
              <a:cs typeface="Courier New"/>
            </a:endParaRPr>
          </a:p>
          <a:p>
            <a:r>
              <a:rPr lang="en-US" b="1" dirty="0">
                <a:latin typeface="Courier New"/>
                <a:cs typeface="Courier New"/>
              </a:rPr>
              <a:t>$</a:t>
            </a:r>
            <a:r>
              <a:rPr lang="en-US" b="1" dirty="0" err="1">
                <a:latin typeface="Courier New"/>
                <a:cs typeface="Courier New"/>
              </a:rPr>
              <a:t>myInstance</a:t>
            </a:r>
            <a:r>
              <a:rPr lang="en-US" b="1" dirty="0">
                <a:latin typeface="Courier New"/>
                <a:cs typeface="Courier New"/>
              </a:rPr>
              <a:t> = </a:t>
            </a:r>
            <a:r>
              <a:rPr lang="en-US" b="1" dirty="0">
                <a:solidFill>
                  <a:srgbClr val="7030A0"/>
                </a:solidFill>
                <a:latin typeface="Courier New"/>
                <a:cs typeface="Courier New"/>
              </a:rPr>
              <a:t>new </a:t>
            </a:r>
            <a:r>
              <a:rPr lang="en-US" b="1" dirty="0" err="1">
                <a:latin typeface="Courier New"/>
                <a:cs typeface="Courier New"/>
              </a:rPr>
              <a:t>MyClass</a:t>
            </a:r>
            <a:r>
              <a:rPr lang="en-US" b="1" dirty="0">
                <a:latin typeface="Courier New"/>
                <a:cs typeface="Courier New"/>
              </a:rPr>
              <a:t>();</a:t>
            </a:r>
          </a:p>
          <a:p>
            <a:r>
              <a:rPr lang="en-US" b="1" dirty="0">
                <a:solidFill>
                  <a:srgbClr val="0070C0"/>
                </a:solidFill>
                <a:latin typeface="Courier New"/>
                <a:cs typeface="Courier New"/>
              </a:rPr>
              <a:t>echo </a:t>
            </a:r>
            <a:r>
              <a:rPr lang="en-US" b="1" dirty="0" smtClean="0">
                <a:solidFill>
                  <a:srgbClr val="00B050"/>
                </a:solidFill>
                <a:latin typeface="Courier New"/>
                <a:cs typeface="Courier New"/>
              </a:rPr>
              <a:t>'Number of instance: '</a:t>
            </a:r>
            <a:r>
              <a:rPr lang="en-US" b="1" dirty="0" smtClean="0">
                <a:solidFill>
                  <a:srgbClr val="808080"/>
                </a:solidFill>
                <a:latin typeface="Courier New"/>
                <a:cs typeface="Courier New"/>
              </a:rPr>
              <a:t> </a:t>
            </a:r>
            <a:r>
              <a:rPr lang="en-US" b="1" dirty="0" smtClean="0">
                <a:latin typeface="Courier New"/>
                <a:cs typeface="Courier New"/>
              </a:rPr>
              <a:t>. $</a:t>
            </a:r>
            <a:r>
              <a:rPr lang="en-US" b="1" dirty="0" err="1" smtClean="0">
                <a:latin typeface="Courier New"/>
                <a:cs typeface="Courier New"/>
              </a:rPr>
              <a:t>myInstance</a:t>
            </a:r>
            <a:r>
              <a:rPr lang="en-US" b="1" dirty="0">
                <a:latin typeface="Courier New"/>
                <a:cs typeface="Courier New"/>
              </a:rPr>
              <a:t>::</a:t>
            </a:r>
            <a:r>
              <a:rPr lang="en-US" b="1" dirty="0" err="1">
                <a:latin typeface="Courier New"/>
                <a:cs typeface="Courier New"/>
              </a:rPr>
              <a:t>getCount</a:t>
            </a:r>
            <a:r>
              <a:rPr lang="en-US" b="1" dirty="0" smtClean="0">
                <a:latin typeface="Courier New"/>
                <a:cs typeface="Courier New"/>
              </a:rPr>
              <a:t>(); </a:t>
            </a:r>
            <a:r>
              <a:rPr lang="en-US" b="1" dirty="0" smtClean="0">
                <a:solidFill>
                  <a:srgbClr val="479B8F"/>
                </a:solidFill>
                <a:latin typeface="Courier New"/>
                <a:cs typeface="Courier New"/>
              </a:rPr>
              <a:t>// 1</a:t>
            </a:r>
          </a:p>
          <a:p>
            <a:r>
              <a:rPr lang="en-US" b="1" dirty="0" smtClean="0">
                <a:latin typeface="Courier New"/>
                <a:cs typeface="Courier New"/>
              </a:rPr>
              <a:t>$</a:t>
            </a:r>
            <a:r>
              <a:rPr lang="en-US" b="1" dirty="0" err="1" smtClean="0">
                <a:latin typeface="Courier New"/>
                <a:cs typeface="Courier New"/>
              </a:rPr>
              <a:t>myNewInstance</a:t>
            </a:r>
            <a:r>
              <a:rPr lang="en-US" b="1" dirty="0" smtClean="0">
                <a:latin typeface="Courier New"/>
                <a:cs typeface="Courier New"/>
              </a:rPr>
              <a:t> </a:t>
            </a:r>
            <a:r>
              <a:rPr lang="en-US" b="1" dirty="0">
                <a:latin typeface="Courier New"/>
                <a:cs typeface="Courier New"/>
              </a:rPr>
              <a:t>= </a:t>
            </a:r>
            <a:r>
              <a:rPr lang="en-US" b="1" dirty="0">
                <a:solidFill>
                  <a:srgbClr val="7030A0"/>
                </a:solidFill>
                <a:latin typeface="Courier New"/>
                <a:cs typeface="Courier New"/>
              </a:rPr>
              <a:t>new </a:t>
            </a:r>
            <a:r>
              <a:rPr lang="en-US" b="1" dirty="0" err="1">
                <a:latin typeface="Courier New"/>
                <a:cs typeface="Courier New"/>
              </a:rPr>
              <a:t>MyClass</a:t>
            </a:r>
            <a:r>
              <a:rPr lang="en-US" b="1" dirty="0">
                <a:latin typeface="Courier New"/>
                <a:cs typeface="Courier New"/>
              </a:rPr>
              <a:t>();</a:t>
            </a:r>
          </a:p>
          <a:p>
            <a:r>
              <a:rPr lang="en-US" b="1" dirty="0">
                <a:solidFill>
                  <a:srgbClr val="0070C0"/>
                </a:solidFill>
                <a:latin typeface="Courier New"/>
                <a:cs typeface="Courier New"/>
              </a:rPr>
              <a:t>echo </a:t>
            </a:r>
            <a:r>
              <a:rPr lang="en-US" b="1" dirty="0">
                <a:solidFill>
                  <a:srgbClr val="00B050"/>
                </a:solidFill>
                <a:latin typeface="Courier New"/>
                <a:cs typeface="Courier New"/>
              </a:rPr>
              <a:t>'Number of instance: </a:t>
            </a:r>
            <a:r>
              <a:rPr lang="en-US" b="1" dirty="0" smtClean="0">
                <a:solidFill>
                  <a:srgbClr val="00B050"/>
                </a:solidFill>
                <a:latin typeface="Courier New"/>
                <a:cs typeface="Courier New"/>
              </a:rPr>
              <a:t>' </a:t>
            </a:r>
            <a:r>
              <a:rPr lang="en-US" b="1" dirty="0" smtClean="0">
                <a:latin typeface="Courier New"/>
                <a:cs typeface="Courier New"/>
              </a:rPr>
              <a:t>. </a:t>
            </a:r>
            <a:r>
              <a:rPr lang="en-US" b="1" dirty="0" err="1" smtClean="0">
                <a:latin typeface="Courier New"/>
                <a:cs typeface="Courier New"/>
              </a:rPr>
              <a:t>MyClass</a:t>
            </a:r>
            <a:r>
              <a:rPr lang="en-US" b="1" dirty="0">
                <a:latin typeface="Courier New"/>
                <a:cs typeface="Courier New"/>
              </a:rPr>
              <a:t>::</a:t>
            </a:r>
            <a:r>
              <a:rPr lang="en-US" b="1" dirty="0" err="1">
                <a:latin typeface="Courier New"/>
                <a:cs typeface="Courier New"/>
              </a:rPr>
              <a:t>getCount</a:t>
            </a:r>
            <a:r>
              <a:rPr lang="en-US" b="1" dirty="0" smtClean="0">
                <a:latin typeface="Courier New"/>
                <a:cs typeface="Courier New"/>
              </a:rPr>
              <a:t>(); </a:t>
            </a:r>
            <a:r>
              <a:rPr lang="en-US" b="1" dirty="0" smtClean="0">
                <a:solidFill>
                  <a:srgbClr val="479B8F"/>
                </a:solidFill>
                <a:latin typeface="Courier New"/>
                <a:cs typeface="Courier New"/>
              </a:rPr>
              <a:t>// 2</a:t>
            </a:r>
            <a:endParaRPr lang="en-US" b="1" dirty="0">
              <a:solidFill>
                <a:srgbClr val="479B8F"/>
              </a:solidFill>
              <a:latin typeface="Courier New"/>
              <a:cs typeface="Courier New"/>
            </a:endParaRP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59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598801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Encapsulation</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OOP and PHP</a:t>
            </a:r>
            <a:endParaRPr lang="fr-FR" dirty="0"/>
          </a:p>
        </p:txBody>
      </p:sp>
    </p:spTree>
    <p:extLst>
      <p:ext uri="{BB962C8B-B14F-4D97-AF65-F5344CB8AC3E}">
        <p14:creationId xmlns:p14="http://schemas.microsoft.com/office/powerpoint/2010/main" val="2858215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Overview</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Consering</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object</a:t>
            </a:r>
            <a:r>
              <a:rPr lang="fr-FR" sz="3200" dirty="0" smtClean="0">
                <a:ea typeface="ＭＳ Ｐゴシック" pitchFamily="34" charset="-128"/>
                <a:cs typeface="Courier New" pitchFamily="49" charset="0"/>
              </a:rPr>
              <a:t> as a </a:t>
            </a:r>
            <a:r>
              <a:rPr lang="fr-FR" sz="3200" dirty="0" err="1" smtClean="0">
                <a:ea typeface="ＭＳ Ｐゴシック" pitchFamily="34" charset="-128"/>
                <a:cs typeface="Courier New" pitchFamily="49" charset="0"/>
              </a:rPr>
              <a:t>kind</a:t>
            </a:r>
            <a:r>
              <a:rPr lang="fr-FR" sz="3200" dirty="0" smtClean="0">
                <a:ea typeface="ＭＳ Ｐゴシック" pitchFamily="34" charset="-128"/>
                <a:cs typeface="Courier New" pitchFamily="49" charset="0"/>
              </a:rPr>
              <a:t> of « black box »</a:t>
            </a:r>
          </a:p>
          <a:p>
            <a:r>
              <a:rPr lang="fr-FR" sz="3200" dirty="0" err="1" smtClean="0">
                <a:ea typeface="ＭＳ Ｐゴシック" pitchFamily="34" charset="-128"/>
                <a:cs typeface="Courier New" pitchFamily="49" charset="0"/>
              </a:rPr>
              <a:t>Only</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way</a:t>
            </a:r>
            <a:r>
              <a:rPr lang="fr-FR" sz="3200" dirty="0" smtClean="0">
                <a:ea typeface="ＭＳ Ｐゴシック" pitchFamily="34" charset="-128"/>
                <a:cs typeface="Courier New" pitchFamily="49" charset="0"/>
              </a:rPr>
              <a:t> to </a:t>
            </a:r>
            <a:r>
              <a:rPr lang="fr-FR" sz="3200" dirty="0" err="1" smtClean="0">
                <a:ea typeface="ＭＳ Ｐゴシック" pitchFamily="34" charset="-128"/>
                <a:cs typeface="Courier New" pitchFamily="49" charset="0"/>
              </a:rPr>
              <a:t>modify</a:t>
            </a:r>
            <a:r>
              <a:rPr lang="fr-FR" sz="3200" dirty="0" smtClean="0">
                <a:ea typeface="ＭＳ Ｐゴシック" pitchFamily="34" charset="-128"/>
                <a:cs typeface="Courier New" pitchFamily="49" charset="0"/>
              </a:rPr>
              <a:t> the </a:t>
            </a:r>
            <a:r>
              <a:rPr lang="fr-FR" sz="3200" dirty="0" err="1" smtClean="0">
                <a:ea typeface="ＭＳ Ｐゴシック" pitchFamily="34" charset="-128"/>
                <a:cs typeface="Courier New" pitchFamily="49" charset="0"/>
              </a:rPr>
              <a:t>object’s</a:t>
            </a:r>
            <a:r>
              <a:rPr lang="fr-FR" sz="3200" dirty="0" smtClean="0">
                <a:ea typeface="ＭＳ Ｐゴシック" pitchFamily="34" charset="-128"/>
                <a:cs typeface="Courier New" pitchFamily="49" charset="0"/>
              </a:rPr>
              <a:t> state?</a:t>
            </a:r>
          </a:p>
          <a:p>
            <a:pPr lvl="1"/>
            <a:r>
              <a:rPr lang="fr-FR" sz="2800" dirty="0" smtClean="0">
                <a:ea typeface="ＭＳ Ｐゴシック" pitchFamily="34" charset="-128"/>
                <a:cs typeface="Courier New" pitchFamily="49" charset="0"/>
              </a:rPr>
              <a:t>Use instance </a:t>
            </a:r>
            <a:r>
              <a:rPr lang="fr-FR" sz="2800" dirty="0" err="1" smtClean="0">
                <a:ea typeface="ＭＳ Ｐゴシック" pitchFamily="34" charset="-128"/>
                <a:cs typeface="Courier New" pitchFamily="49" charset="0"/>
              </a:rPr>
              <a:t>methods</a:t>
            </a:r>
            <a:endParaRPr lang="fr-FR" sz="2800" dirty="0" smtClean="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Attributes</a:t>
            </a:r>
            <a:r>
              <a:rPr lang="fr-FR" sz="3200" dirty="0" smtClean="0">
                <a:ea typeface="ＭＳ Ｐゴシック" pitchFamily="34" charset="-128"/>
                <a:cs typeface="Courier New" pitchFamily="49" charset="0"/>
              </a:rPr>
              <a:t> are </a:t>
            </a:r>
            <a:r>
              <a:rPr lang="fr-FR" sz="3200" dirty="0" err="1" smtClean="0">
                <a:ea typeface="ＭＳ Ｐゴシック" pitchFamily="34" charset="-128"/>
                <a:cs typeface="Courier New" pitchFamily="49" charset="0"/>
              </a:rPr>
              <a:t>declared</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private</a:t>
            </a:r>
            <a:r>
              <a:rPr lang="fr-FR" sz="3200" dirty="0" smtClean="0">
                <a:ea typeface="ＭＳ Ｐゴシック" pitchFamily="34" charset="-128"/>
                <a:cs typeface="Courier New" pitchFamily="49" charset="0"/>
              </a:rPr>
              <a:t> or </a:t>
            </a:r>
            <a:r>
              <a:rPr lang="fr-FR" sz="3200" dirty="0" err="1" smtClean="0">
                <a:ea typeface="ＭＳ Ｐゴシック" pitchFamily="34" charset="-128"/>
                <a:cs typeface="Courier New" pitchFamily="49" charset="0"/>
              </a:rPr>
              <a:t>protected</a:t>
            </a:r>
            <a:endParaRPr lang="fr-FR" sz="3200" dirty="0" smtClean="0">
              <a:ea typeface="ＭＳ Ｐゴシック" pitchFamily="34" charset="-128"/>
              <a:cs typeface="Courier New" pitchFamily="49" charset="0"/>
            </a:endParaRPr>
          </a:p>
          <a:p>
            <a:endParaRPr lang="fr-FR" sz="3200" dirty="0" smtClean="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To </a:t>
            </a:r>
            <a:r>
              <a:rPr lang="fr-FR" sz="3200" dirty="0" err="1" smtClean="0">
                <a:ea typeface="ＭＳ Ｐゴシック" pitchFamily="34" charset="-128"/>
                <a:cs typeface="Courier New" pitchFamily="49" charset="0"/>
              </a:rPr>
              <a:t>modify</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them</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from</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outside</a:t>
            </a:r>
            <a:r>
              <a:rPr lang="fr-FR" sz="3200" dirty="0" smtClean="0">
                <a:ea typeface="ＭＳ Ｐゴシック" pitchFamily="34" charset="-128"/>
                <a:cs typeface="Courier New" pitchFamily="49" charset="0"/>
              </a:rPr>
              <a:t> the class:</a:t>
            </a:r>
          </a:p>
          <a:p>
            <a:pPr lvl="1"/>
            <a:r>
              <a:rPr lang="fr-FR" sz="2800" dirty="0" smtClean="0">
                <a:ea typeface="ＭＳ Ｐゴシック" pitchFamily="34" charset="-128"/>
                <a:cs typeface="Courier New" pitchFamily="49" charset="0"/>
              </a:rPr>
              <a:t>Use public </a:t>
            </a:r>
            <a:r>
              <a:rPr lang="fr-FR" sz="2800" dirty="0" err="1" smtClean="0">
                <a:ea typeface="ＭＳ Ｐゴシック" pitchFamily="34" charset="-128"/>
                <a:cs typeface="Courier New" pitchFamily="49" charset="0"/>
              </a:rPr>
              <a:t>methods</a:t>
            </a:r>
            <a:r>
              <a:rPr lang="fr-FR" sz="2800" dirty="0" smtClean="0">
                <a:ea typeface="ＭＳ Ｐゴシック" pitchFamily="34" charset="-128"/>
                <a:cs typeface="Courier New" pitchFamily="49" charset="0"/>
              </a:rPr>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Encapsulation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977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sz="3200" dirty="0" smtClean="0">
                <a:ea typeface="ＭＳ Ｐゴシック" pitchFamily="34" charset="-128"/>
              </a:rPr>
              <a:t>By </a:t>
            </a:r>
            <a:r>
              <a:rPr lang="fr-FR" sz="3200" dirty="0" err="1" smtClean="0">
                <a:ea typeface="ＭＳ Ｐゴシック" pitchFamily="34" charset="-128"/>
              </a:rPr>
              <a:t>completing</a:t>
            </a:r>
            <a:r>
              <a:rPr lang="fr-FR" sz="3200" dirty="0" smtClean="0">
                <a:ea typeface="ＭＳ Ｐゴシック" pitchFamily="34" charset="-128"/>
              </a:rPr>
              <a:t> </a:t>
            </a:r>
            <a:r>
              <a:rPr lang="fr-FR" sz="3200" dirty="0" err="1" smtClean="0">
                <a:ea typeface="ＭＳ Ｐゴシック" pitchFamily="34" charset="-128"/>
              </a:rPr>
              <a:t>this</a:t>
            </a:r>
            <a:r>
              <a:rPr lang="fr-FR" sz="3200" dirty="0" smtClean="0">
                <a:ea typeface="ＭＳ Ｐゴシック" pitchFamily="34" charset="-128"/>
              </a:rPr>
              <a:t> course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will</a:t>
            </a:r>
            <a:r>
              <a:rPr lang="fr-FR" sz="3200" dirty="0" smtClean="0">
                <a:ea typeface="ＭＳ Ｐゴシック" pitchFamily="34" charset="-128"/>
              </a:rPr>
              <a:t> </a:t>
            </a:r>
            <a:r>
              <a:rPr lang="fr-FR" sz="3200" dirty="0" err="1" smtClean="0">
                <a:ea typeface="ＭＳ Ｐゴシック" pitchFamily="34" charset="-128"/>
              </a:rPr>
              <a:t>be</a:t>
            </a:r>
            <a:r>
              <a:rPr lang="fr-FR" sz="3200" dirty="0" smtClean="0">
                <a:ea typeface="ＭＳ Ｐゴシック" pitchFamily="34" charset="-128"/>
              </a:rPr>
              <a:t> able to: </a:t>
            </a:r>
          </a:p>
          <a:p>
            <a:pPr lvl="1" eaLnBrk="1" hangingPunct="1"/>
            <a:endParaRPr lang="en-US" sz="2800" dirty="0" smtClean="0"/>
          </a:p>
          <a:p>
            <a:pPr lvl="1" eaLnBrk="1" hangingPunct="1"/>
            <a:r>
              <a:rPr lang="fr-FR" sz="2800" dirty="0" smtClean="0"/>
              <a:t>Use OOP </a:t>
            </a:r>
            <a:r>
              <a:rPr lang="fr-FR" sz="2800" dirty="0" err="1" smtClean="0"/>
              <a:t>with</a:t>
            </a:r>
            <a:r>
              <a:rPr lang="fr-FR" sz="2800" dirty="0" smtClean="0"/>
              <a:t> PHP</a:t>
            </a:r>
          </a:p>
          <a:p>
            <a:pPr lvl="1" eaLnBrk="1" hangingPunct="1"/>
            <a:endParaRPr lang="en-US" sz="2800" dirty="0" smtClean="0"/>
          </a:p>
          <a:p>
            <a:pPr lvl="1" eaLnBrk="1" hangingPunct="1"/>
            <a:r>
              <a:rPr lang="fr-FR" sz="2800" dirty="0" err="1" smtClean="0"/>
              <a:t>Explain</a:t>
            </a:r>
            <a:r>
              <a:rPr lang="fr-FR" sz="2800" dirty="0" smtClean="0"/>
              <a:t> the </a:t>
            </a:r>
            <a:r>
              <a:rPr lang="fr-FR" sz="2800" dirty="0" err="1" smtClean="0"/>
              <a:t>inheritance</a:t>
            </a:r>
            <a:r>
              <a:rPr lang="fr-FR" sz="2800" dirty="0" smtClean="0"/>
              <a:t> concept</a:t>
            </a:r>
          </a:p>
          <a:p>
            <a:pPr lvl="1" eaLnBrk="1" hangingPunct="1"/>
            <a:endParaRPr lang="en-US" sz="2800" dirty="0" smtClean="0"/>
          </a:p>
          <a:p>
            <a:pPr lvl="1" eaLnBrk="1" hangingPunct="1"/>
            <a:r>
              <a:rPr lang="fr-FR" sz="2800" dirty="0" err="1" smtClean="0"/>
              <a:t>Manipulate</a:t>
            </a:r>
            <a:r>
              <a:rPr lang="fr-FR" sz="2800" dirty="0" smtClean="0"/>
              <a:t> exceptions in PHP</a:t>
            </a:r>
            <a:endParaRPr lang="en-US" sz="2800" dirty="0" smtClean="0"/>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OOP and PHP</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Overview</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Encapsulation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Picture 3"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3825"/>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6"/>
          <p:cNvSpPr>
            <a:spLocks noChangeArrowheads="1"/>
          </p:cNvSpPr>
          <p:nvPr/>
        </p:nvSpPr>
        <p:spPr bwMode="auto">
          <a:xfrm>
            <a:off x="4254897" y="1872781"/>
            <a:ext cx="4143404" cy="2928935"/>
          </a:xfrm>
          <a:prstGeom prst="ellipse">
            <a:avLst/>
          </a:prstGeom>
          <a:gradFill>
            <a:gsLst>
              <a:gs pos="0">
                <a:srgbClr val="DAE6F0"/>
              </a:gs>
              <a:gs pos="39999">
                <a:srgbClr val="FFFFFF"/>
              </a:gs>
              <a:gs pos="70000">
                <a:srgbClr val="FFFFFF"/>
              </a:gs>
              <a:gs pos="100000">
                <a:srgbClr val="DAE6F0"/>
              </a:gs>
            </a:gsLst>
            <a:lin ang="5400000" scaled="0"/>
          </a:gradFill>
          <a:ln w="25400" cmpd="sng">
            <a:solidFill>
              <a:srgbClr val="4D4D4D"/>
            </a:solidFill>
            <a:prstDash val="solid"/>
            <a:round/>
            <a:headEnd type="none" w="sm" len="sm"/>
            <a:tailEnd type="none" w="sm" len="sm"/>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236949"/>
              </a:solidFill>
              <a:effectLst/>
              <a:uLnTx/>
              <a:uFillTx/>
            </a:endParaRPr>
          </a:p>
        </p:txBody>
      </p:sp>
      <p:sp>
        <p:nvSpPr>
          <p:cNvPr id="17" name="Oval 6"/>
          <p:cNvSpPr>
            <a:spLocks noChangeArrowheads="1"/>
          </p:cNvSpPr>
          <p:nvPr/>
        </p:nvSpPr>
        <p:spPr bwMode="auto">
          <a:xfrm>
            <a:off x="6540913" y="2658599"/>
            <a:ext cx="1454886" cy="1285884"/>
          </a:xfrm>
          <a:prstGeom prst="ellipse">
            <a:avLst/>
          </a:prstGeom>
          <a:gradFill>
            <a:gsLst>
              <a:gs pos="0">
                <a:srgbClr val="DAE6F0"/>
              </a:gs>
              <a:gs pos="39999">
                <a:srgbClr val="FFFFFF"/>
              </a:gs>
              <a:gs pos="70000">
                <a:srgbClr val="FFFFFF"/>
              </a:gs>
              <a:gs pos="100000">
                <a:srgbClr val="DAE6F0"/>
              </a:gs>
            </a:gsLst>
            <a:lin ang="5400000" scaled="0"/>
          </a:gradFill>
          <a:ln w="28575">
            <a:solidFill>
              <a:srgbClr val="4D4D4D"/>
            </a:solidFill>
            <a:prstDash val="sysDash"/>
            <a:round/>
            <a:headEnd type="none" w="sm" len="sm"/>
            <a:tailEnd type="none" w="sm"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336699"/>
                </a:solidFill>
                <a:effectLst/>
                <a:uLnTx/>
                <a:uFillTx/>
                <a:latin typeface="Arial" pitchFamily="34" charset="0"/>
                <a:cs typeface="Arial" pitchFamily="34" charset="0"/>
              </a:rPr>
              <a:t>My private attributes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236949"/>
              </a:solidFill>
              <a:effectLst/>
              <a:uLnTx/>
              <a:uFillTx/>
              <a:latin typeface="Arial"/>
            </a:endParaRPr>
          </a:p>
        </p:txBody>
      </p:sp>
      <p:sp>
        <p:nvSpPr>
          <p:cNvPr id="18" name="Oval 6"/>
          <p:cNvSpPr>
            <a:spLocks noChangeArrowheads="1"/>
          </p:cNvSpPr>
          <p:nvPr/>
        </p:nvSpPr>
        <p:spPr bwMode="auto">
          <a:xfrm>
            <a:off x="4469211" y="2730037"/>
            <a:ext cx="1427880" cy="1262078"/>
          </a:xfrm>
          <a:prstGeom prst="ellipse">
            <a:avLst/>
          </a:prstGeom>
          <a:gradFill>
            <a:gsLst>
              <a:gs pos="0">
                <a:srgbClr val="DAE6F0"/>
              </a:gs>
              <a:gs pos="39999">
                <a:srgbClr val="FFFFFF"/>
              </a:gs>
              <a:gs pos="70000">
                <a:srgbClr val="FFFFFF"/>
              </a:gs>
              <a:gs pos="100000">
                <a:srgbClr val="DAE6F0"/>
              </a:gs>
            </a:gsLst>
            <a:lin ang="5400000" scaled="0"/>
          </a:gradFill>
          <a:ln w="25400">
            <a:solidFill>
              <a:srgbClr val="4D4D4D"/>
            </a:solidFill>
            <a:prstDash val="solid"/>
            <a:round/>
            <a:headEnd type="none" w="sm" len="sm"/>
            <a:tailEnd type="none" w="sm"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236949"/>
                </a:solidFill>
                <a:effectLst/>
                <a:uLnTx/>
                <a:uFillTx/>
                <a:latin typeface="Arial" pitchFamily="34" charset="0"/>
                <a:cs typeface="Arial" pitchFamily="34" charset="0"/>
              </a:rPr>
              <a:t>My public methods</a:t>
            </a:r>
          </a:p>
        </p:txBody>
      </p:sp>
      <p:sp>
        <p:nvSpPr>
          <p:cNvPr id="19" name="Text Box 4"/>
          <p:cNvSpPr txBox="1">
            <a:spLocks noChangeArrowheads="1"/>
          </p:cNvSpPr>
          <p:nvPr/>
        </p:nvSpPr>
        <p:spPr bwMode="auto">
          <a:xfrm>
            <a:off x="5755095" y="1891833"/>
            <a:ext cx="1143008" cy="338138"/>
          </a:xfrm>
          <a:prstGeom prst="rect">
            <a:avLst/>
          </a:prstGeom>
          <a:noFill/>
          <a:ln w="12700">
            <a:noFill/>
            <a:miter lim="800000"/>
            <a:headEnd type="none" w="sm" len="sm"/>
            <a:tailEnd type="none" w="sm" len="sm"/>
          </a:ln>
        </p:spPr>
        <p:txBody>
          <a:bodyPr wrap="square">
            <a:spAutoFit/>
          </a:bodyPr>
          <a:lstStyle/>
          <a:p>
            <a:r>
              <a:rPr lang="en-US" sz="1600" dirty="0">
                <a:solidFill>
                  <a:srgbClr val="F34F0D"/>
                </a:solidFill>
                <a:latin typeface="Arial" pitchFamily="34" charset="0"/>
                <a:cs typeface="Arial" pitchFamily="34" charset="0"/>
              </a:rPr>
              <a:t>My Object</a:t>
            </a:r>
          </a:p>
        </p:txBody>
      </p:sp>
      <p:sp>
        <p:nvSpPr>
          <p:cNvPr id="20" name="Oval 5"/>
          <p:cNvSpPr>
            <a:spLocks noChangeArrowheads="1"/>
          </p:cNvSpPr>
          <p:nvPr/>
        </p:nvSpPr>
        <p:spPr bwMode="auto">
          <a:xfrm>
            <a:off x="611560" y="2301409"/>
            <a:ext cx="1902658" cy="1857388"/>
          </a:xfrm>
          <a:prstGeom prst="ellipse">
            <a:avLst/>
          </a:prstGeom>
          <a:gradFill>
            <a:gsLst>
              <a:gs pos="0">
                <a:srgbClr val="DAE6F0"/>
              </a:gs>
              <a:gs pos="39999">
                <a:srgbClr val="FFFFFF"/>
              </a:gs>
              <a:gs pos="70000">
                <a:srgbClr val="FFFFFF"/>
              </a:gs>
              <a:gs pos="100000">
                <a:srgbClr val="DAE6F0"/>
              </a:gs>
            </a:gsLst>
            <a:lin ang="5400000" scaled="0"/>
          </a:gradFill>
          <a:ln w="38100">
            <a:solidFill>
              <a:srgbClr val="4D4D4D"/>
            </a:solidFill>
            <a:round/>
            <a:headEnd type="none" w="sm" len="sm"/>
            <a:tailEnd type="none" w="sm" len="sm"/>
          </a:ln>
          <a:effectLst/>
        </p:spPr>
        <p:txBody>
          <a:bodyPr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DE9400"/>
                </a:solidFill>
                <a:effectLst/>
                <a:uLnTx/>
                <a:uFillTx/>
                <a:latin typeface="Arial" pitchFamily="34" charset="0"/>
                <a:cs typeface="Arial" pitchFamily="34" charset="0"/>
              </a:rPr>
              <a:t>Other parts of my program</a:t>
            </a:r>
          </a:p>
        </p:txBody>
      </p:sp>
      <p:sp>
        <p:nvSpPr>
          <p:cNvPr id="21" name="Line 7"/>
          <p:cNvSpPr>
            <a:spLocks noChangeShapeType="1"/>
          </p:cNvSpPr>
          <p:nvPr/>
        </p:nvSpPr>
        <p:spPr bwMode="auto">
          <a:xfrm flipH="1" flipV="1">
            <a:off x="2540385" y="3347245"/>
            <a:ext cx="1928826" cy="45719"/>
          </a:xfrm>
          <a:prstGeom prst="line">
            <a:avLst/>
          </a:prstGeom>
          <a:noFill/>
          <a:ln w="38100">
            <a:solidFill>
              <a:srgbClr val="404040"/>
            </a:solidFill>
            <a:round/>
            <a:headEnd type="triangle" w="lg" len="lg"/>
            <a:tailEnd type="none" w="lg" len="lg"/>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22" name="Line 7"/>
          <p:cNvSpPr>
            <a:spLocks noChangeShapeType="1"/>
          </p:cNvSpPr>
          <p:nvPr/>
        </p:nvSpPr>
        <p:spPr bwMode="auto">
          <a:xfrm flipH="1" flipV="1">
            <a:off x="5897971" y="3301528"/>
            <a:ext cx="642942" cy="45719"/>
          </a:xfrm>
          <a:prstGeom prst="line">
            <a:avLst/>
          </a:prstGeom>
          <a:noFill/>
          <a:ln w="38100">
            <a:solidFill>
              <a:srgbClr val="404040"/>
            </a:solidFill>
            <a:round/>
            <a:headEnd type="triangle" w="lg" len="lg"/>
            <a:tailEnd type="none" w="lg" len="lg"/>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5675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slide(fromLef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slide(fromLeft)">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P spid="17" grpId="0" animBg="1" autoUpdateAnimBg="0"/>
      <p:bldP spid="18" grpId="0" animBg="1" autoUpdateAnimBg="0"/>
      <p:bldP spid="19" grpId="0" autoUpdateAnimBg="0"/>
      <p:bldP spid="20"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Overview</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Why</a:t>
            </a:r>
            <a:r>
              <a:rPr lang="fr-FR" sz="3200" dirty="0" smtClean="0">
                <a:ea typeface="ＭＳ Ｐゴシック" pitchFamily="34" charset="-128"/>
                <a:cs typeface="Courier New" pitchFamily="49" charset="0"/>
              </a:rPr>
              <a:t> use </a:t>
            </a:r>
            <a:r>
              <a:rPr lang="fr-FR" sz="3200" dirty="0" err="1" smtClean="0">
                <a:ea typeface="ＭＳ Ｐゴシック" pitchFamily="34" charset="-128"/>
                <a:cs typeface="Courier New" pitchFamily="49" charset="0"/>
              </a:rPr>
              <a:t>it</a:t>
            </a:r>
            <a:r>
              <a:rPr lang="fr-FR" sz="3200" dirty="0" smtClean="0">
                <a:ea typeface="ＭＳ Ｐゴシック" pitchFamily="34" charset="-128"/>
                <a:cs typeface="Courier New" pitchFamily="49" charset="0"/>
              </a:rPr>
              <a:t>?</a:t>
            </a:r>
          </a:p>
          <a:p>
            <a:pPr lvl="1"/>
            <a:r>
              <a:rPr lang="fr-FR" sz="2800" dirty="0" smtClean="0">
                <a:ea typeface="ＭＳ Ｐゴシック" pitchFamily="34" charset="-128"/>
                <a:cs typeface="Courier New" pitchFamily="49" charset="0"/>
              </a:rPr>
              <a:t>You </a:t>
            </a:r>
            <a:r>
              <a:rPr lang="fr-FR" sz="2800" dirty="0" err="1" smtClean="0">
                <a:ea typeface="ＭＳ Ｐゴシック" pitchFamily="34" charset="-128"/>
                <a:cs typeface="Courier New" pitchFamily="49" charset="0"/>
              </a:rPr>
              <a:t>can</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protect</a:t>
            </a:r>
            <a:r>
              <a:rPr lang="fr-FR" sz="2800" dirty="0" smtClean="0">
                <a:ea typeface="ＭＳ Ｐゴシック" pitchFamily="34" charset="-128"/>
                <a:cs typeface="Courier New" pitchFamily="49" charset="0"/>
              </a:rPr>
              <a:t> the </a:t>
            </a:r>
            <a:r>
              <a:rPr lang="fr-FR" sz="2800" dirty="0" err="1" smtClean="0">
                <a:ea typeface="ＭＳ Ｐゴシック" pitchFamily="34" charset="-128"/>
                <a:cs typeface="Courier New" pitchFamily="49" charset="0"/>
              </a:rPr>
              <a:t>attributes</a:t>
            </a:r>
            <a:r>
              <a:rPr lang="fr-FR" sz="2800" dirty="0" smtClean="0">
                <a:ea typeface="ＭＳ Ｐゴシック" pitchFamily="34" charset="-128"/>
                <a:cs typeface="Courier New" pitchFamily="49" charset="0"/>
              </a:rPr>
              <a:t>’ value</a:t>
            </a:r>
          </a:p>
          <a:p>
            <a:pPr lvl="1"/>
            <a:r>
              <a:rPr lang="fr-FR" sz="2800" dirty="0" smtClean="0">
                <a:ea typeface="ＭＳ Ｐゴシック" pitchFamily="34" charset="-128"/>
                <a:cs typeface="Courier New" pitchFamily="49" charset="0"/>
              </a:rPr>
              <a:t>You </a:t>
            </a:r>
            <a:r>
              <a:rPr lang="fr-FR" sz="2800" dirty="0" err="1" smtClean="0">
                <a:ea typeface="ＭＳ Ｐゴシック" pitchFamily="34" charset="-128"/>
                <a:cs typeface="Courier New" pitchFamily="49" charset="0"/>
              </a:rPr>
              <a:t>can</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validate</a:t>
            </a:r>
            <a:r>
              <a:rPr lang="fr-FR" sz="2800" dirty="0" smtClean="0">
                <a:ea typeface="ＭＳ Ｐゴシック" pitchFamily="34" charset="-128"/>
                <a:cs typeface="Courier New" pitchFamily="49" charset="0"/>
              </a:rPr>
              <a:t> new values</a:t>
            </a:r>
          </a:p>
          <a:p>
            <a:pPr lvl="1"/>
            <a:r>
              <a:rPr lang="fr-FR" sz="2800" dirty="0" smtClean="0">
                <a:ea typeface="ＭＳ Ｐゴシック" pitchFamily="34" charset="-128"/>
                <a:cs typeface="Courier New" pitchFamily="49" charset="0"/>
              </a:rPr>
              <a:t>…</a:t>
            </a:r>
          </a:p>
          <a:p>
            <a:pPr lvl="1"/>
            <a:endParaRPr lang="fr-FR" sz="2800" dirty="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What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does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induce</a:t>
            </a:r>
            <a:r>
              <a:rPr lang="fr-FR" sz="3200" dirty="0" smtClean="0">
                <a:ea typeface="ＭＳ Ｐゴシック" pitchFamily="34" charset="-128"/>
                <a:cs typeface="Courier New" pitchFamily="49" charset="0"/>
              </a:rPr>
              <a:t>?</a:t>
            </a:r>
          </a:p>
          <a:p>
            <a:pPr lvl="1"/>
            <a:r>
              <a:rPr lang="fr-FR" sz="2800" dirty="0" err="1" smtClean="0">
                <a:ea typeface="ＭＳ Ｐゴシック" pitchFamily="34" charset="-128"/>
                <a:cs typeface="Courier New" pitchFamily="49" charset="0"/>
              </a:rPr>
              <a:t>Your</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objects</a:t>
            </a:r>
            <a:r>
              <a:rPr lang="fr-FR" sz="2800" dirty="0" smtClean="0">
                <a:ea typeface="ＭＳ Ｐゴシック" pitchFamily="34" charset="-128"/>
                <a:cs typeface="Courier New" pitchFamily="49" charset="0"/>
              </a:rPr>
              <a:t> have a full control on </a:t>
            </a:r>
            <a:r>
              <a:rPr lang="fr-FR" sz="2800" dirty="0" err="1" smtClean="0">
                <a:ea typeface="ＭＳ Ｐゴシック" pitchFamily="34" charset="-128"/>
                <a:cs typeface="Courier New" pitchFamily="49" charset="0"/>
              </a:rPr>
              <a:t>their</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attributes</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Encapsulation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715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Member</a:t>
            </a:r>
            <a:r>
              <a:rPr lang="fr-FR" dirty="0" smtClean="0">
                <a:ea typeface="ＭＳ Ｐゴシック" pitchFamily="34" charset="-128"/>
              </a:rPr>
              <a:t> </a:t>
            </a:r>
            <a:r>
              <a:rPr lang="fr-FR" dirty="0" err="1" smtClean="0">
                <a:ea typeface="ＭＳ Ｐゴシック" pitchFamily="34" charset="-128"/>
              </a:rPr>
              <a:t>visibility</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PHP has 3 </a:t>
            </a:r>
            <a:r>
              <a:rPr lang="fr-FR" sz="3200" dirty="0" err="1" smtClean="0">
                <a:ea typeface="ＭＳ Ｐゴシック" pitchFamily="34" charset="-128"/>
                <a:cs typeface="Courier New" pitchFamily="49" charset="0"/>
              </a:rPr>
              <a:t>different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access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controls</a:t>
            </a:r>
            <a:r>
              <a:rPr lang="fr-FR" sz="3200" dirty="0" smtClean="0">
                <a:ea typeface="ＭＳ Ｐゴシック" pitchFamily="34" charset="-128"/>
                <a:cs typeface="Courier New" pitchFamily="49" charset="0"/>
              </a:rPr>
              <a:t>:</a:t>
            </a:r>
          </a:p>
          <a:p>
            <a:pPr lvl="1"/>
            <a:r>
              <a:rPr lang="fr-FR" sz="2800" dirty="0" smtClean="0">
                <a:ea typeface="ＭＳ Ｐゴシック" pitchFamily="34" charset="-128"/>
                <a:cs typeface="Courier New" pitchFamily="49" charset="0"/>
              </a:rPr>
              <a:t>Public</a:t>
            </a:r>
          </a:p>
          <a:p>
            <a:pPr lvl="1"/>
            <a:r>
              <a:rPr lang="fr-FR" sz="2800" dirty="0" err="1" smtClean="0">
                <a:ea typeface="ＭＳ Ｐゴシック" pitchFamily="34" charset="-128"/>
                <a:cs typeface="Courier New" pitchFamily="49" charset="0"/>
              </a:rPr>
              <a:t>Private</a:t>
            </a:r>
            <a:endParaRPr lang="fr-FR" sz="2800" dirty="0" smtClean="0">
              <a:ea typeface="ＭＳ Ｐゴシック" pitchFamily="34" charset="-128"/>
              <a:cs typeface="Courier New" pitchFamily="49" charset="0"/>
            </a:endParaRPr>
          </a:p>
          <a:p>
            <a:pPr lvl="1"/>
            <a:r>
              <a:rPr lang="fr-FR" sz="2800" dirty="0" err="1" smtClean="0">
                <a:ea typeface="ＭＳ Ｐゴシック" pitchFamily="34" charset="-128"/>
                <a:cs typeface="Courier New" pitchFamily="49" charset="0"/>
              </a:rPr>
              <a:t>Protected</a:t>
            </a:r>
            <a:endParaRPr lang="fr-FR" sz="2800" dirty="0" smtClean="0">
              <a:ea typeface="ＭＳ Ｐゴシック" pitchFamily="34" charset="-128"/>
              <a:cs typeface="Courier New" pitchFamily="49" charset="0"/>
            </a:endParaRPr>
          </a:p>
          <a:p>
            <a:pPr lvl="1"/>
            <a:endParaRPr lang="fr-FR" sz="2800" dirty="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We’re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gonna</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see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each</a:t>
            </a:r>
            <a:r>
              <a:rPr lang="fr-FR" sz="3200" dirty="0" smtClean="0">
                <a:ea typeface="ＭＳ Ｐゴシック" pitchFamily="34" charset="-128"/>
                <a:cs typeface="Courier New" pitchFamily="49" charset="0"/>
              </a:rPr>
              <a:t> of </a:t>
            </a:r>
            <a:r>
              <a:rPr lang="fr-FR" sz="3200" dirty="0" err="1" smtClean="0">
                <a:ea typeface="ＭＳ Ｐゴシック" pitchFamily="34" charset="-128"/>
                <a:cs typeface="Courier New" pitchFamily="49" charset="0"/>
              </a:rPr>
              <a:t>them</a:t>
            </a:r>
            <a:endParaRPr lang="fr-FR" sz="3200" dirty="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Encapsulation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p:cNvPicPr>
          <p:nvPr/>
        </p:nvPicPr>
        <p:blipFill>
          <a:blip r:embed="rId4" cstate="print"/>
          <a:stretch>
            <a:fillRect/>
          </a:stretch>
        </p:blipFill>
        <p:spPr>
          <a:xfrm>
            <a:off x="6372200" y="2280716"/>
            <a:ext cx="2517825" cy="1676872"/>
          </a:xfrm>
          <a:prstGeom prst="rect">
            <a:avLst/>
          </a:prstGeom>
        </p:spPr>
      </p:pic>
    </p:spTree>
    <p:extLst>
      <p:ext uri="{BB962C8B-B14F-4D97-AF65-F5344CB8AC3E}">
        <p14:creationId xmlns:p14="http://schemas.microsoft.com/office/powerpoint/2010/main" val="3889463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Public </a:t>
            </a:r>
            <a:r>
              <a:rPr lang="fr-FR" dirty="0" err="1" smtClean="0">
                <a:ea typeface="ＭＳ Ｐゴシック" pitchFamily="34" charset="-128"/>
              </a:rPr>
              <a:t>access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Accessible </a:t>
            </a:r>
            <a:r>
              <a:rPr lang="fr-FR" sz="3200" dirty="0" err="1" smtClean="0">
                <a:ea typeface="ＭＳ Ｐゴシック" pitchFamily="34" charset="-128"/>
                <a:cs typeface="Courier New" pitchFamily="49" charset="0"/>
              </a:rPr>
              <a:t>everywhere</a:t>
            </a:r>
            <a:r>
              <a:rPr lang="fr-FR" sz="3200" dirty="0" smtClean="0">
                <a:ea typeface="ＭＳ Ｐゴシック" pitchFamily="34" charset="-128"/>
                <a:cs typeface="Courier New" pitchFamily="49" charset="0"/>
              </a:rPr>
              <a:t> in </a:t>
            </a:r>
            <a:r>
              <a:rPr lang="fr-FR" sz="3200" dirty="0" err="1" smtClean="0">
                <a:ea typeface="ＭＳ Ｐゴシック" pitchFamily="34" charset="-128"/>
                <a:cs typeface="Courier New" pitchFamily="49" charset="0"/>
              </a:rPr>
              <a:t>your</a:t>
            </a:r>
            <a:r>
              <a:rPr lang="fr-FR" sz="3200" dirty="0" smtClean="0">
                <a:ea typeface="ＭＳ Ｐゴシック" pitchFamily="34" charset="-128"/>
                <a:cs typeface="Courier New" pitchFamily="49" charset="0"/>
              </a:rPr>
              <a:t> application</a:t>
            </a:r>
          </a:p>
          <a:p>
            <a:r>
              <a:rPr lang="fr-FR" sz="3200" dirty="0" smtClean="0">
                <a:ea typeface="ＭＳ Ｐゴシック" pitchFamily="34" charset="-128"/>
                <a:cs typeface="Courier New" pitchFamily="49" charset="0"/>
              </a:rPr>
              <a:t>Default </a:t>
            </a:r>
            <a:r>
              <a:rPr lang="fr-FR" sz="3200" dirty="0" err="1" smtClean="0">
                <a:ea typeface="ＭＳ Ｐゴシック" pitchFamily="34" charset="-128"/>
                <a:cs typeface="Courier New" pitchFamily="49" charset="0"/>
              </a:rPr>
              <a:t>access</a:t>
            </a:r>
            <a:r>
              <a:rPr lang="fr-FR" sz="3200" dirty="0" smtClean="0">
                <a:ea typeface="ＭＳ Ｐゴシック" pitchFamily="34" charset="-128"/>
                <a:cs typeface="Courier New" pitchFamily="49" charset="0"/>
              </a:rPr>
              <a:t> if not </a:t>
            </a:r>
            <a:r>
              <a:rPr lang="fr-FR" sz="3200" dirty="0" err="1" smtClean="0">
                <a:ea typeface="ＭＳ Ｐゴシック" pitchFamily="34" charset="-128"/>
                <a:cs typeface="Courier New" pitchFamily="49" charset="0"/>
              </a:rPr>
              <a:t>explicitely</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specified</a:t>
            </a:r>
            <a:endParaRPr lang="fr-FR" sz="3200" dirty="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Encapsulation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8" name="Rectangle à coins arrondis 7"/>
          <p:cNvSpPr/>
          <p:nvPr/>
        </p:nvSpPr>
        <p:spPr>
          <a:xfrm>
            <a:off x="179388" y="2569468"/>
            <a:ext cx="8785225" cy="2592288"/>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class</a:t>
            </a:r>
            <a:r>
              <a:rPr lang="en-US" b="1" dirty="0">
                <a:latin typeface="Courier New"/>
                <a:cs typeface="Courier New"/>
              </a:rPr>
              <a:t> </a:t>
            </a:r>
            <a:r>
              <a:rPr lang="en-US" b="1" dirty="0" err="1">
                <a:latin typeface="Courier New"/>
                <a:cs typeface="Courier New"/>
              </a:rPr>
              <a:t>MyClass</a:t>
            </a:r>
            <a:r>
              <a:rPr lang="en-US" b="1" dirty="0">
                <a:latin typeface="Courier New"/>
                <a:cs typeface="Courier New"/>
              </a:rPr>
              <a:t> </a:t>
            </a:r>
            <a:r>
              <a:rPr lang="en-US" b="1" dirty="0" smtClean="0">
                <a:latin typeface="Courier New"/>
                <a:cs typeface="Courier New"/>
              </a:rPr>
              <a:t>{  </a:t>
            </a:r>
            <a:endParaRPr lang="en-US" b="1" dirty="0">
              <a:latin typeface="Courier New"/>
              <a:cs typeface="Courier New"/>
            </a:endParaRPr>
          </a:p>
          <a:p>
            <a:pPr lvl="1"/>
            <a:r>
              <a:rPr lang="en-US" b="1" dirty="0" smtClean="0">
                <a:solidFill>
                  <a:srgbClr val="0070C0"/>
                </a:solidFill>
                <a:latin typeface="Courier New"/>
                <a:cs typeface="Courier New"/>
              </a:rPr>
              <a:t>public</a:t>
            </a:r>
            <a:r>
              <a:rPr lang="en-US" b="1" dirty="0" smtClean="0">
                <a:solidFill>
                  <a:srgbClr val="0000FF"/>
                </a:solidFill>
                <a:latin typeface="Courier New"/>
                <a:cs typeface="Courier New"/>
              </a:rPr>
              <a:t> </a:t>
            </a:r>
            <a:r>
              <a:rPr lang="en-US" b="1" dirty="0">
                <a:latin typeface="Courier New"/>
                <a:cs typeface="Courier New"/>
              </a:rPr>
              <a:t>$myPublicVar1 = </a:t>
            </a:r>
            <a:r>
              <a:rPr lang="en-US" b="1" dirty="0">
                <a:solidFill>
                  <a:srgbClr val="00B050"/>
                </a:solidFill>
                <a:latin typeface="Courier New"/>
                <a:cs typeface="Courier New"/>
              </a:rPr>
              <a:t>'var1'</a:t>
            </a:r>
            <a:r>
              <a:rPr lang="en-US" b="1" dirty="0">
                <a:latin typeface="Courier New"/>
                <a:cs typeface="Courier New"/>
              </a:rPr>
              <a:t>;</a:t>
            </a:r>
          </a:p>
          <a:p>
            <a:pPr lvl="1"/>
            <a:r>
              <a:rPr lang="en-US" b="1" dirty="0" smtClean="0">
                <a:latin typeface="Courier New"/>
                <a:cs typeface="Courier New"/>
              </a:rPr>
              <a:t>$</a:t>
            </a:r>
            <a:r>
              <a:rPr lang="en-US" b="1" dirty="0">
                <a:latin typeface="Courier New"/>
                <a:cs typeface="Courier New"/>
              </a:rPr>
              <a:t>myPublicVar2 = </a:t>
            </a:r>
            <a:r>
              <a:rPr lang="en-US" b="1" dirty="0">
                <a:solidFill>
                  <a:srgbClr val="00B050"/>
                </a:solidFill>
                <a:latin typeface="Courier New"/>
                <a:cs typeface="Courier New"/>
              </a:rPr>
              <a:t>'var2</a:t>
            </a:r>
            <a:r>
              <a:rPr lang="en-US" b="1" dirty="0" smtClean="0">
                <a:solidFill>
                  <a:srgbClr val="00B050"/>
                </a:solidFill>
                <a:latin typeface="Courier New"/>
                <a:cs typeface="Courier New"/>
              </a:rPr>
              <a:t>'</a:t>
            </a:r>
            <a:r>
              <a:rPr lang="en-US" b="1" dirty="0" smtClean="0">
                <a:latin typeface="Courier New"/>
                <a:cs typeface="Courier New"/>
              </a:rPr>
              <a:t>;</a:t>
            </a:r>
            <a:endParaRPr lang="en-US" b="1" dirty="0">
              <a:latin typeface="Courier New"/>
              <a:cs typeface="Courier New"/>
            </a:endParaRPr>
          </a:p>
          <a:p>
            <a:r>
              <a:rPr lang="en-US" b="1" dirty="0">
                <a:latin typeface="Courier New"/>
                <a:cs typeface="Courier New"/>
              </a:rPr>
              <a:t>}</a:t>
            </a:r>
          </a:p>
          <a:p>
            <a:endParaRPr lang="en-US" b="1" dirty="0">
              <a:latin typeface="Courier New"/>
              <a:cs typeface="Courier New"/>
            </a:endParaRPr>
          </a:p>
          <a:p>
            <a:r>
              <a:rPr lang="en-US" b="1" dirty="0">
                <a:solidFill>
                  <a:schemeClr val="tx1"/>
                </a:solidFill>
                <a:latin typeface="Courier New"/>
                <a:cs typeface="Courier New"/>
              </a:rPr>
              <a:t>$</a:t>
            </a:r>
            <a:r>
              <a:rPr lang="en-US" b="1" dirty="0" err="1">
                <a:solidFill>
                  <a:schemeClr val="tx1"/>
                </a:solidFill>
                <a:latin typeface="Courier New"/>
                <a:cs typeface="Courier New"/>
              </a:rPr>
              <a:t>myInstance</a:t>
            </a:r>
            <a:r>
              <a:rPr lang="en-US" b="1" dirty="0">
                <a:solidFill>
                  <a:schemeClr val="tx1"/>
                </a:solidFill>
                <a:latin typeface="Courier New"/>
                <a:cs typeface="Courier New"/>
              </a:rPr>
              <a:t> = </a:t>
            </a:r>
            <a:r>
              <a:rPr lang="en-US" b="1" dirty="0">
                <a:solidFill>
                  <a:srgbClr val="7030A0"/>
                </a:solidFill>
                <a:latin typeface="Courier New"/>
                <a:cs typeface="Courier New"/>
              </a:rPr>
              <a:t>new </a:t>
            </a:r>
            <a:r>
              <a:rPr lang="en-US" b="1" dirty="0" err="1">
                <a:solidFill>
                  <a:schemeClr val="tx1"/>
                </a:solidFill>
                <a:latin typeface="Courier New"/>
                <a:cs typeface="Courier New"/>
              </a:rPr>
              <a:t>MyClass</a:t>
            </a:r>
            <a:r>
              <a:rPr lang="en-US" b="1" dirty="0">
                <a:solidFill>
                  <a:schemeClr val="tx1"/>
                </a:solidFill>
                <a:latin typeface="Courier New"/>
                <a:cs typeface="Courier New"/>
              </a:rPr>
              <a:t>();</a:t>
            </a:r>
          </a:p>
          <a:p>
            <a:r>
              <a:rPr lang="en-US" b="1" dirty="0">
                <a:solidFill>
                  <a:srgbClr val="0070C0"/>
                </a:solidFill>
                <a:latin typeface="Courier New"/>
                <a:cs typeface="Courier New"/>
              </a:rPr>
              <a:t>echo</a:t>
            </a:r>
            <a:r>
              <a:rPr lang="en-US" b="1" dirty="0">
                <a:solidFill>
                  <a:srgbClr val="0000FF"/>
                </a:solidFill>
                <a:latin typeface="Courier New"/>
                <a:cs typeface="Courier New"/>
              </a:rPr>
              <a:t> </a:t>
            </a:r>
            <a:r>
              <a:rPr lang="en-US" b="1" dirty="0">
                <a:latin typeface="Courier New"/>
                <a:cs typeface="Courier New"/>
              </a:rPr>
              <a:t>$</a:t>
            </a:r>
            <a:r>
              <a:rPr lang="en-US" b="1" dirty="0" err="1">
                <a:latin typeface="Courier New"/>
                <a:cs typeface="Courier New"/>
              </a:rPr>
              <a:t>myInstance</a:t>
            </a:r>
            <a:r>
              <a:rPr lang="en-US" b="1" dirty="0">
                <a:latin typeface="Courier New"/>
                <a:cs typeface="Courier New"/>
              </a:rPr>
              <a:t>-&gt;myPublicVar1</a:t>
            </a:r>
            <a:r>
              <a:rPr lang="en-US" b="1" dirty="0" smtClean="0">
                <a:latin typeface="Courier New"/>
                <a:cs typeface="Courier New"/>
              </a:rPr>
              <a:t>; 	</a:t>
            </a:r>
            <a:r>
              <a:rPr lang="en-US" b="1" dirty="0" smtClean="0">
                <a:solidFill>
                  <a:srgbClr val="479B8F"/>
                </a:solidFill>
                <a:latin typeface="Courier New"/>
                <a:cs typeface="Courier New"/>
              </a:rPr>
              <a:t>//Displays 'var1'</a:t>
            </a:r>
            <a:endParaRPr lang="en-US" b="1" dirty="0">
              <a:solidFill>
                <a:srgbClr val="479B8F"/>
              </a:solidFill>
              <a:latin typeface="Courier New"/>
              <a:cs typeface="Courier New"/>
            </a:endParaRPr>
          </a:p>
          <a:p>
            <a:r>
              <a:rPr lang="en-US" b="1" dirty="0">
                <a:solidFill>
                  <a:srgbClr val="0070C0"/>
                </a:solidFill>
                <a:latin typeface="Courier New"/>
                <a:cs typeface="Courier New"/>
              </a:rPr>
              <a:t>echo</a:t>
            </a:r>
            <a:r>
              <a:rPr lang="en-US" b="1" dirty="0">
                <a:solidFill>
                  <a:srgbClr val="0000FF"/>
                </a:solidFill>
                <a:latin typeface="Courier New"/>
                <a:cs typeface="Courier New"/>
              </a:rPr>
              <a:t> </a:t>
            </a:r>
            <a:r>
              <a:rPr lang="en-US" b="1" dirty="0">
                <a:latin typeface="Courier New"/>
                <a:cs typeface="Courier New"/>
              </a:rPr>
              <a:t>$</a:t>
            </a:r>
            <a:r>
              <a:rPr lang="en-US" b="1" dirty="0" err="1">
                <a:latin typeface="Courier New"/>
                <a:cs typeface="Courier New"/>
              </a:rPr>
              <a:t>myInstance</a:t>
            </a:r>
            <a:r>
              <a:rPr lang="en-US" b="1" dirty="0">
                <a:latin typeface="Courier New"/>
                <a:cs typeface="Courier New"/>
              </a:rPr>
              <a:t>-&gt;myPublicVar2</a:t>
            </a:r>
            <a:r>
              <a:rPr lang="en-US" b="1" dirty="0" smtClean="0">
                <a:latin typeface="Courier New"/>
                <a:cs typeface="Courier New"/>
              </a:rPr>
              <a:t>; 	</a:t>
            </a:r>
            <a:r>
              <a:rPr lang="en-US" b="1" dirty="0" smtClean="0">
                <a:solidFill>
                  <a:srgbClr val="479B8F"/>
                </a:solidFill>
                <a:latin typeface="Courier New"/>
                <a:cs typeface="Courier New"/>
              </a:rPr>
              <a:t>//Displays 'var2'</a:t>
            </a:r>
            <a:endParaRPr lang="en-US" b="1" dirty="0">
              <a:solidFill>
                <a:srgbClr val="479B8F"/>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001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Private</a:t>
            </a:r>
            <a:r>
              <a:rPr lang="fr-FR" dirty="0" smtClean="0">
                <a:ea typeface="ＭＳ Ｐゴシック" pitchFamily="34" charset="-128"/>
              </a:rPr>
              <a:t> </a:t>
            </a:r>
            <a:r>
              <a:rPr lang="fr-FR" dirty="0" err="1" smtClean="0">
                <a:ea typeface="ＭＳ Ｐゴシック" pitchFamily="34" charset="-128"/>
              </a:rPr>
              <a:t>access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Accessible </a:t>
            </a:r>
            <a:r>
              <a:rPr lang="fr-FR" sz="3200" dirty="0" err="1" smtClean="0">
                <a:ea typeface="ＭＳ Ｐゴシック" pitchFamily="34" charset="-128"/>
                <a:cs typeface="Courier New" pitchFamily="49" charset="0"/>
              </a:rPr>
              <a:t>only</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inside</a:t>
            </a:r>
            <a:r>
              <a:rPr lang="fr-FR" sz="3200" dirty="0" smtClean="0">
                <a:ea typeface="ＭＳ Ｐゴシック" pitchFamily="34" charset="-128"/>
                <a:cs typeface="Courier New" pitchFamily="49" charset="0"/>
              </a:rPr>
              <a:t> the </a:t>
            </a:r>
            <a:r>
              <a:rPr lang="fr-FR" sz="3200" dirty="0" err="1" smtClean="0">
                <a:ea typeface="ＭＳ Ｐゴシック" pitchFamily="34" charset="-128"/>
                <a:cs typeface="Courier New" pitchFamily="49" charset="0"/>
              </a:rPr>
              <a:t>current</a:t>
            </a:r>
            <a:r>
              <a:rPr lang="fr-FR" sz="3200" dirty="0" smtClean="0">
                <a:ea typeface="ＭＳ Ｐゴシック" pitchFamily="34" charset="-128"/>
                <a:cs typeface="Courier New" pitchFamily="49" charset="0"/>
              </a:rPr>
              <a:t> class</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Encapsulation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8" name="Rectangle à coins arrondis 7"/>
          <p:cNvSpPr/>
          <p:nvPr/>
        </p:nvSpPr>
        <p:spPr>
          <a:xfrm>
            <a:off x="179388" y="1849388"/>
            <a:ext cx="8785225" cy="3240360"/>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class</a:t>
            </a:r>
            <a:r>
              <a:rPr lang="en-US" b="1" dirty="0">
                <a:latin typeface="Courier New"/>
                <a:cs typeface="Courier New"/>
              </a:rPr>
              <a:t> </a:t>
            </a:r>
            <a:r>
              <a:rPr lang="en-US" b="1" dirty="0" err="1">
                <a:latin typeface="Courier New"/>
                <a:cs typeface="Courier New"/>
              </a:rPr>
              <a:t>MyClass</a:t>
            </a:r>
            <a:r>
              <a:rPr lang="en-US" b="1" dirty="0">
                <a:latin typeface="Courier New"/>
                <a:cs typeface="Courier New"/>
              </a:rPr>
              <a:t> </a:t>
            </a:r>
            <a:r>
              <a:rPr lang="en-US" b="1" dirty="0" smtClean="0">
                <a:latin typeface="Courier New"/>
                <a:cs typeface="Courier New"/>
              </a:rPr>
              <a:t>{</a:t>
            </a:r>
            <a:endParaRPr lang="en-US" b="1" dirty="0">
              <a:latin typeface="Courier New"/>
              <a:cs typeface="Courier New"/>
            </a:endParaRPr>
          </a:p>
          <a:p>
            <a:r>
              <a:rPr lang="en-US" b="1" dirty="0">
                <a:latin typeface="Courier New"/>
                <a:cs typeface="Courier New"/>
              </a:rPr>
              <a:t>    </a:t>
            </a:r>
            <a:r>
              <a:rPr lang="en-US" b="1" dirty="0">
                <a:solidFill>
                  <a:srgbClr val="0070C0"/>
                </a:solidFill>
                <a:latin typeface="Courier New"/>
                <a:cs typeface="Courier New"/>
              </a:rPr>
              <a:t>private</a:t>
            </a:r>
            <a:r>
              <a:rPr lang="en-US" b="1" dirty="0">
                <a:solidFill>
                  <a:srgbClr val="0000FF"/>
                </a:solidFill>
                <a:latin typeface="Courier New"/>
                <a:cs typeface="Courier New"/>
              </a:rPr>
              <a:t> </a:t>
            </a:r>
            <a:r>
              <a:rPr lang="en-US" b="1" dirty="0">
                <a:latin typeface="Courier New"/>
                <a:cs typeface="Courier New"/>
              </a:rPr>
              <a:t>$_</a:t>
            </a:r>
            <a:r>
              <a:rPr lang="en-US" b="1" dirty="0" err="1">
                <a:latin typeface="Courier New"/>
                <a:cs typeface="Courier New"/>
              </a:rPr>
              <a:t>myVar</a:t>
            </a:r>
            <a:r>
              <a:rPr lang="en-US" b="1" dirty="0">
                <a:latin typeface="Courier New"/>
                <a:cs typeface="Courier New"/>
              </a:rPr>
              <a:t> = </a:t>
            </a:r>
            <a:r>
              <a:rPr lang="en-US" b="1" dirty="0">
                <a:solidFill>
                  <a:srgbClr val="FF6600"/>
                </a:solidFill>
                <a:latin typeface="Courier New"/>
                <a:cs typeface="Courier New"/>
              </a:rPr>
              <a:t>0</a:t>
            </a:r>
            <a:r>
              <a:rPr lang="en-US" b="1" dirty="0" smtClean="0">
                <a:latin typeface="Courier New"/>
                <a:cs typeface="Courier New"/>
              </a:rPr>
              <a:t>;</a:t>
            </a:r>
            <a:endParaRPr lang="en-US" b="1" dirty="0">
              <a:latin typeface="Courier New"/>
              <a:cs typeface="Courier New"/>
            </a:endParaRPr>
          </a:p>
          <a:p>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err="1">
                <a:latin typeface="Courier New"/>
                <a:cs typeface="Courier New"/>
              </a:rPr>
              <a:t>incrVar</a:t>
            </a:r>
            <a:r>
              <a:rPr lang="en-US" b="1" dirty="0">
                <a:latin typeface="Courier New"/>
                <a:cs typeface="Courier New"/>
              </a:rPr>
              <a:t>() {</a:t>
            </a:r>
          </a:p>
          <a:p>
            <a:r>
              <a:rPr lang="en-US" b="1" dirty="0">
                <a:solidFill>
                  <a:srgbClr val="0000FF"/>
                </a:solidFill>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'The </a:t>
            </a:r>
            <a:r>
              <a:rPr lang="en-US" b="1" dirty="0" err="1">
                <a:solidFill>
                  <a:srgbClr val="00B050"/>
                </a:solidFill>
                <a:latin typeface="Courier New"/>
                <a:cs typeface="Courier New"/>
              </a:rPr>
              <a:t>var</a:t>
            </a:r>
            <a:r>
              <a:rPr lang="en-US" b="1" dirty="0">
                <a:solidFill>
                  <a:srgbClr val="00B050"/>
                </a:solidFill>
                <a:latin typeface="Courier New"/>
                <a:cs typeface="Courier New"/>
              </a:rPr>
              <a:t> value is: </a:t>
            </a:r>
            <a:r>
              <a:rPr lang="en-US" b="1" dirty="0" smtClean="0">
                <a:solidFill>
                  <a:srgbClr val="00B050"/>
                </a:solidFill>
                <a:latin typeface="Courier New"/>
                <a:cs typeface="Courier New"/>
              </a:rPr>
              <a:t>'</a:t>
            </a:r>
            <a:r>
              <a:rPr lang="en-US" b="1" dirty="0" smtClean="0">
                <a:solidFill>
                  <a:srgbClr val="808080"/>
                </a:solidFill>
                <a:latin typeface="Courier New"/>
                <a:cs typeface="Courier New"/>
              </a:rPr>
              <a:t> </a:t>
            </a:r>
            <a:r>
              <a:rPr lang="en-US" b="1" dirty="0" smtClean="0">
                <a:latin typeface="Courier New"/>
                <a:cs typeface="Courier New"/>
              </a:rPr>
              <a:t>. ++$_</a:t>
            </a:r>
            <a:r>
              <a:rPr lang="en-US" b="1" dirty="0" err="1">
                <a:latin typeface="Courier New"/>
                <a:cs typeface="Courier New"/>
              </a:rPr>
              <a:t>myVar</a:t>
            </a:r>
            <a:r>
              <a:rPr lang="en-US" b="1" dirty="0">
                <a:latin typeface="Courier New"/>
                <a:cs typeface="Courier New"/>
              </a:rPr>
              <a:t>; </a:t>
            </a:r>
          </a:p>
          <a:p>
            <a:r>
              <a:rPr lang="en-US" b="1" dirty="0">
                <a:latin typeface="Courier New"/>
                <a:cs typeface="Courier New"/>
              </a:rPr>
              <a:t>    }</a:t>
            </a:r>
          </a:p>
          <a:p>
            <a:r>
              <a:rPr lang="en-US" b="1" dirty="0">
                <a:latin typeface="Courier New"/>
                <a:cs typeface="Courier New"/>
              </a:rPr>
              <a:t>}</a:t>
            </a:r>
          </a:p>
          <a:p>
            <a:endParaRPr lang="en-US" b="1" dirty="0">
              <a:latin typeface="Courier New"/>
              <a:cs typeface="Courier New"/>
            </a:endParaRPr>
          </a:p>
          <a:p>
            <a:r>
              <a:rPr lang="en-US" b="1" dirty="0">
                <a:solidFill>
                  <a:schemeClr val="tx1"/>
                </a:solidFill>
                <a:latin typeface="Courier New"/>
                <a:cs typeface="Courier New"/>
              </a:rPr>
              <a:t>$</a:t>
            </a:r>
            <a:r>
              <a:rPr lang="en-US" b="1" dirty="0" err="1">
                <a:solidFill>
                  <a:schemeClr val="tx1"/>
                </a:solidFill>
                <a:latin typeface="Courier New"/>
                <a:cs typeface="Courier New"/>
              </a:rPr>
              <a:t>myInstance</a:t>
            </a:r>
            <a:r>
              <a:rPr lang="en-US" b="1" dirty="0">
                <a:solidFill>
                  <a:schemeClr val="tx1"/>
                </a:solidFill>
                <a:latin typeface="Courier New"/>
                <a:cs typeface="Courier New"/>
              </a:rPr>
              <a:t> = </a:t>
            </a:r>
            <a:r>
              <a:rPr lang="en-US" b="1" dirty="0">
                <a:solidFill>
                  <a:srgbClr val="7030A0"/>
                </a:solidFill>
                <a:latin typeface="Courier New"/>
                <a:cs typeface="Courier New"/>
              </a:rPr>
              <a:t>new</a:t>
            </a:r>
            <a:r>
              <a:rPr lang="en-US" b="1" dirty="0">
                <a:solidFill>
                  <a:schemeClr val="tx1"/>
                </a:solidFill>
                <a:latin typeface="Courier New"/>
                <a:cs typeface="Courier New"/>
              </a:rPr>
              <a:t> </a:t>
            </a:r>
            <a:r>
              <a:rPr lang="en-US" b="1" dirty="0" err="1">
                <a:solidFill>
                  <a:schemeClr val="tx1"/>
                </a:solidFill>
                <a:latin typeface="Courier New"/>
                <a:cs typeface="Courier New"/>
              </a:rPr>
              <a:t>MyClass</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a:solidFill>
                  <a:srgbClr val="0070C0"/>
                </a:solidFill>
                <a:latin typeface="Courier New"/>
                <a:cs typeface="Courier New"/>
              </a:rPr>
              <a:t>echo</a:t>
            </a:r>
            <a:r>
              <a:rPr lang="en-US" b="1" dirty="0">
                <a:solidFill>
                  <a:srgbClr val="0000FF"/>
                </a:solidFill>
                <a:latin typeface="Courier New"/>
                <a:cs typeface="Courier New"/>
              </a:rPr>
              <a:t> </a:t>
            </a:r>
            <a:r>
              <a:rPr lang="en-US" b="1" dirty="0">
                <a:latin typeface="Courier New"/>
                <a:cs typeface="Courier New"/>
              </a:rPr>
              <a:t>$</a:t>
            </a:r>
            <a:r>
              <a:rPr lang="en-US" b="1" dirty="0" err="1">
                <a:latin typeface="Courier New"/>
                <a:cs typeface="Courier New"/>
              </a:rPr>
              <a:t>myInstance</a:t>
            </a:r>
            <a:r>
              <a:rPr lang="en-US" b="1" dirty="0">
                <a:latin typeface="Courier New"/>
                <a:cs typeface="Courier New"/>
              </a:rPr>
              <a:t>-&gt;</a:t>
            </a:r>
            <a:r>
              <a:rPr lang="en-US" b="1" dirty="0" err="1">
                <a:latin typeface="Courier New"/>
                <a:cs typeface="Courier New"/>
              </a:rPr>
              <a:t>incrVar</a:t>
            </a:r>
            <a:r>
              <a:rPr lang="en-US" b="1" dirty="0">
                <a:latin typeface="Courier New"/>
                <a:cs typeface="Courier New"/>
              </a:rPr>
              <a:t>(); </a:t>
            </a:r>
            <a:r>
              <a:rPr lang="en-US" b="1" dirty="0" smtClean="0">
                <a:latin typeface="Courier New"/>
                <a:cs typeface="Courier New"/>
              </a:rPr>
              <a:t>	</a:t>
            </a:r>
            <a:r>
              <a:rPr lang="en-US" b="1" dirty="0" smtClean="0">
                <a:solidFill>
                  <a:srgbClr val="479B8F"/>
                </a:solidFill>
                <a:latin typeface="Courier New"/>
                <a:cs typeface="Courier New"/>
              </a:rPr>
              <a:t>// </a:t>
            </a:r>
            <a:r>
              <a:rPr lang="en-US" b="1" dirty="0">
                <a:solidFill>
                  <a:srgbClr val="479B8F"/>
                </a:solidFill>
                <a:latin typeface="Courier New"/>
                <a:cs typeface="Courier New"/>
              </a:rPr>
              <a:t>The </a:t>
            </a:r>
            <a:r>
              <a:rPr lang="en-US" b="1" dirty="0" err="1">
                <a:solidFill>
                  <a:srgbClr val="479B8F"/>
                </a:solidFill>
                <a:latin typeface="Courier New"/>
                <a:cs typeface="Courier New"/>
              </a:rPr>
              <a:t>var</a:t>
            </a:r>
            <a:r>
              <a:rPr lang="en-US" b="1" dirty="0">
                <a:solidFill>
                  <a:srgbClr val="479B8F"/>
                </a:solidFill>
                <a:latin typeface="Courier New"/>
                <a:cs typeface="Courier New"/>
              </a:rPr>
              <a:t> value is: </a:t>
            </a:r>
            <a:r>
              <a:rPr lang="en-US" b="1" dirty="0" smtClean="0">
                <a:solidFill>
                  <a:srgbClr val="479B8F"/>
                </a:solidFill>
                <a:latin typeface="Courier New"/>
                <a:cs typeface="Courier New"/>
              </a:rPr>
              <a:t>1</a:t>
            </a:r>
            <a:endParaRPr lang="en-US" b="1" dirty="0">
              <a:solidFill>
                <a:srgbClr val="479B8F"/>
              </a:solidFill>
              <a:latin typeface="Courier New"/>
              <a:cs typeface="Courier New"/>
            </a:endParaRPr>
          </a:p>
          <a:p>
            <a:r>
              <a:rPr lang="en-US" b="1" dirty="0">
                <a:solidFill>
                  <a:srgbClr val="0070C0"/>
                </a:solidFill>
                <a:latin typeface="Courier New"/>
                <a:cs typeface="Courier New"/>
              </a:rPr>
              <a:t>echo</a:t>
            </a:r>
            <a:r>
              <a:rPr lang="en-US" b="1" dirty="0">
                <a:solidFill>
                  <a:srgbClr val="0000FF"/>
                </a:solidFill>
                <a:latin typeface="Courier New"/>
                <a:cs typeface="Courier New"/>
              </a:rPr>
              <a:t> </a:t>
            </a:r>
            <a:r>
              <a:rPr lang="en-US" b="1" dirty="0">
                <a:latin typeface="Courier New"/>
                <a:cs typeface="Courier New"/>
              </a:rPr>
              <a:t>$</a:t>
            </a:r>
            <a:r>
              <a:rPr lang="en-US" b="1" dirty="0" err="1">
                <a:latin typeface="Courier New"/>
                <a:cs typeface="Courier New"/>
              </a:rPr>
              <a:t>myInstance</a:t>
            </a:r>
            <a:r>
              <a:rPr lang="en-US" b="1" dirty="0">
                <a:latin typeface="Courier New"/>
                <a:cs typeface="Courier New"/>
              </a:rPr>
              <a:t>-&gt;_</a:t>
            </a:r>
            <a:r>
              <a:rPr lang="en-US" b="1" dirty="0" err="1">
                <a:latin typeface="Courier New"/>
                <a:cs typeface="Courier New"/>
              </a:rPr>
              <a:t>myVar</a:t>
            </a:r>
            <a:r>
              <a:rPr lang="en-US" b="1" dirty="0" smtClean="0">
                <a:latin typeface="Courier New"/>
                <a:cs typeface="Courier New"/>
              </a:rPr>
              <a:t>; 		</a:t>
            </a:r>
            <a:r>
              <a:rPr lang="en-US" b="1" dirty="0" smtClean="0">
                <a:solidFill>
                  <a:srgbClr val="479B8F"/>
                </a:solidFill>
                <a:latin typeface="Courier New"/>
                <a:cs typeface="Courier New"/>
              </a:rPr>
              <a:t>// </a:t>
            </a:r>
            <a:r>
              <a:rPr lang="en-US" b="1" dirty="0">
                <a:solidFill>
                  <a:srgbClr val="479B8F"/>
                </a:solidFill>
                <a:latin typeface="Courier New"/>
                <a:cs typeface="Courier New"/>
              </a:rPr>
              <a:t>Fatal Error !</a:t>
            </a: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064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Protected</a:t>
            </a:r>
            <a:r>
              <a:rPr lang="fr-FR" dirty="0" smtClean="0">
                <a:ea typeface="ＭＳ Ｐゴシック" pitchFamily="34" charset="-128"/>
              </a:rPr>
              <a:t> </a:t>
            </a:r>
            <a:r>
              <a:rPr lang="fr-FR" dirty="0" err="1" smtClean="0">
                <a:ea typeface="ＭＳ Ｐゴシック" pitchFamily="34" charset="-128"/>
              </a:rPr>
              <a:t>access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Accessible </a:t>
            </a:r>
            <a:r>
              <a:rPr lang="fr-FR" sz="3200" dirty="0" err="1" smtClean="0">
                <a:ea typeface="ＭＳ Ｐゴシック" pitchFamily="34" charset="-128"/>
                <a:cs typeface="Courier New" pitchFamily="49" charset="0"/>
              </a:rPr>
              <a:t>inside</a:t>
            </a:r>
            <a:r>
              <a:rPr lang="fr-FR" sz="3200" dirty="0" smtClean="0">
                <a:ea typeface="ＭＳ Ｐゴシック" pitchFamily="34" charset="-128"/>
                <a:cs typeface="Courier New" pitchFamily="49" charset="0"/>
              </a:rPr>
              <a:t> the </a:t>
            </a:r>
            <a:r>
              <a:rPr lang="fr-FR" sz="3200" dirty="0" err="1" smtClean="0">
                <a:ea typeface="ＭＳ Ｐゴシック" pitchFamily="34" charset="-128"/>
                <a:cs typeface="Courier New" pitchFamily="49" charset="0"/>
              </a:rPr>
              <a:t>current</a:t>
            </a:r>
            <a:r>
              <a:rPr lang="fr-FR" sz="3200" dirty="0" smtClean="0">
                <a:ea typeface="ＭＳ Ｐゴシック" pitchFamily="34" charset="-128"/>
                <a:cs typeface="Courier New" pitchFamily="49" charset="0"/>
              </a:rPr>
              <a:t> class and </a:t>
            </a:r>
            <a:r>
              <a:rPr lang="fr-FR" sz="3200" dirty="0" err="1" smtClean="0">
                <a:ea typeface="ＭＳ Ｐゴシック" pitchFamily="34" charset="-128"/>
                <a:cs typeface="Courier New" pitchFamily="49" charset="0"/>
              </a:rPr>
              <a:t>inside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other</a:t>
            </a:r>
            <a:r>
              <a:rPr lang="fr-FR" sz="3200" dirty="0" smtClean="0">
                <a:ea typeface="ＭＳ Ｐゴシック" pitchFamily="34" charset="-128"/>
                <a:cs typeface="Courier New" pitchFamily="49" charset="0"/>
              </a:rPr>
              <a:t> classes </a:t>
            </a:r>
            <a:r>
              <a:rPr lang="fr-FR" sz="3200" dirty="0" err="1" smtClean="0">
                <a:ea typeface="ＭＳ Ｐゴシック" pitchFamily="34" charset="-128"/>
                <a:cs typeface="Courier New" pitchFamily="49" charset="0"/>
              </a:rPr>
              <a:t>which</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extend</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it</a:t>
            </a:r>
            <a:endParaRPr lang="fr-FR" sz="3200" dirty="0" smtClean="0">
              <a:ea typeface="ＭＳ Ｐゴシック" pitchFamily="34" charset="-128"/>
              <a:cs typeface="Courier New" pitchFamily="49" charset="0"/>
            </a:endParaRPr>
          </a:p>
          <a:p>
            <a:endParaRPr lang="fr-FR" sz="3200" dirty="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Perfect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access</a:t>
            </a:r>
            <a:r>
              <a:rPr lang="fr-FR" sz="3200" dirty="0" smtClean="0">
                <a:ea typeface="ＭＳ Ｐゴシック" pitchFamily="34" charset="-128"/>
                <a:cs typeface="Courier New" pitchFamily="49" charset="0"/>
              </a:rPr>
              <a:t> control to </a:t>
            </a:r>
            <a:r>
              <a:rPr lang="fr-FR" sz="3200" dirty="0" err="1" smtClean="0">
                <a:ea typeface="ＭＳ Ｐゴシック" pitchFamily="34" charset="-128"/>
                <a:cs typeface="Courier New" pitchFamily="49" charset="0"/>
              </a:rPr>
              <a:t>share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methods</a:t>
            </a:r>
            <a:r>
              <a:rPr lang="fr-FR" sz="3200" dirty="0" smtClean="0">
                <a:ea typeface="ＭＳ Ｐゴシック" pitchFamily="34" charset="-128"/>
                <a:cs typeface="Courier New" pitchFamily="49" charset="0"/>
              </a:rPr>
              <a:t> or </a:t>
            </a:r>
            <a:r>
              <a:rPr lang="fr-FR" sz="3200" dirty="0" err="1" smtClean="0">
                <a:ea typeface="ＭＳ Ｐゴシック" pitchFamily="34" charset="-128"/>
                <a:cs typeface="Courier New" pitchFamily="49" charset="0"/>
              </a:rPr>
              <a:t>attributes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with</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subclasses</a:t>
            </a:r>
            <a:r>
              <a:rPr lang="fr-FR" sz="3200" dirty="0" smtClean="0">
                <a:ea typeface="ＭＳ Ｐゴシック" pitchFamily="34" charset="-128"/>
                <a:cs typeface="Courier New" pitchFamily="49" charset="0"/>
              </a:rPr>
              <a:t>!</a:t>
            </a:r>
          </a:p>
          <a:p>
            <a:endParaRPr lang="fr-FR" sz="3200" dirty="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See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example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next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slide</a:t>
            </a:r>
            <a:endParaRPr lang="fr-FR" sz="32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Encapsulation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349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Protected</a:t>
            </a:r>
            <a:r>
              <a:rPr lang="fr-FR" dirty="0" smtClean="0">
                <a:ea typeface="ＭＳ Ｐゴシック" pitchFamily="34" charset="-128"/>
              </a:rPr>
              <a:t> </a:t>
            </a:r>
            <a:r>
              <a:rPr lang="fr-FR" dirty="0" err="1" smtClean="0">
                <a:ea typeface="ＭＳ Ｐゴシック" pitchFamily="34" charset="-128"/>
              </a:rPr>
              <a:t>access</a:t>
            </a:r>
            <a:r>
              <a:rPr lang="fr-FR" dirty="0" smtClean="0">
                <a:ea typeface="ＭＳ Ｐゴシック" pitchFamily="34" charset="-128"/>
              </a:rPr>
              <a:t> – </a:t>
            </a:r>
            <a:r>
              <a:rPr lang="fr-FR" dirty="0" err="1" smtClean="0">
                <a:ea typeface="ＭＳ Ｐゴシック" pitchFamily="34" charset="-128"/>
              </a:rPr>
              <a:t>Example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Encapsulation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8" name="Rectangle à coins arrondis 7"/>
          <p:cNvSpPr/>
          <p:nvPr/>
        </p:nvSpPr>
        <p:spPr>
          <a:xfrm>
            <a:off x="163567" y="1201316"/>
            <a:ext cx="8785225" cy="3816424"/>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class</a:t>
            </a:r>
            <a:r>
              <a:rPr lang="en-US" b="1" dirty="0">
                <a:latin typeface="Courier New"/>
                <a:cs typeface="Courier New"/>
              </a:rPr>
              <a:t> </a:t>
            </a:r>
            <a:r>
              <a:rPr lang="en-US" b="1" dirty="0" err="1">
                <a:latin typeface="Courier New"/>
                <a:cs typeface="Courier New"/>
              </a:rPr>
              <a:t>MyClass</a:t>
            </a:r>
            <a:r>
              <a:rPr lang="en-US" b="1" dirty="0">
                <a:latin typeface="Courier New"/>
                <a:cs typeface="Courier New"/>
              </a:rPr>
              <a:t> {</a:t>
            </a:r>
          </a:p>
          <a:p>
            <a:r>
              <a:rPr lang="en-US" b="1" dirty="0">
                <a:latin typeface="Courier New"/>
                <a:cs typeface="Courier New"/>
              </a:rPr>
              <a:t>    </a:t>
            </a:r>
            <a:r>
              <a:rPr lang="en-US" b="1" dirty="0">
                <a:solidFill>
                  <a:srgbClr val="0070C0"/>
                </a:solidFill>
                <a:latin typeface="Courier New"/>
                <a:cs typeface="Courier New"/>
              </a:rPr>
              <a:t>protected</a:t>
            </a:r>
            <a:r>
              <a:rPr lang="en-US" b="1" dirty="0">
                <a:solidFill>
                  <a:srgbClr val="0000FF"/>
                </a:solidFill>
                <a:latin typeface="Courier New"/>
                <a:cs typeface="Courier New"/>
              </a:rPr>
              <a:t> </a:t>
            </a:r>
            <a:r>
              <a:rPr lang="en-US" b="1" dirty="0">
                <a:latin typeface="Courier New"/>
                <a:cs typeface="Courier New"/>
              </a:rPr>
              <a:t>$_</a:t>
            </a:r>
            <a:r>
              <a:rPr lang="en-US" b="1" dirty="0" err="1">
                <a:latin typeface="Courier New"/>
                <a:cs typeface="Courier New"/>
              </a:rPr>
              <a:t>myVar</a:t>
            </a:r>
            <a:r>
              <a:rPr lang="en-US" b="1" dirty="0">
                <a:latin typeface="Courier New"/>
                <a:cs typeface="Courier New"/>
              </a:rPr>
              <a:t> = </a:t>
            </a:r>
            <a:r>
              <a:rPr lang="en-US" b="1" dirty="0">
                <a:solidFill>
                  <a:srgbClr val="FF6600"/>
                </a:solidFill>
                <a:latin typeface="Courier New"/>
                <a:cs typeface="Courier New"/>
              </a:rPr>
              <a:t>0</a:t>
            </a:r>
            <a:r>
              <a:rPr lang="en-US" b="1" dirty="0">
                <a:latin typeface="Courier New"/>
                <a:cs typeface="Courier New"/>
              </a:rPr>
              <a:t>;</a:t>
            </a:r>
          </a:p>
          <a:p>
            <a:r>
              <a:rPr lang="en-US" b="1" dirty="0">
                <a:latin typeface="Courier New"/>
                <a:cs typeface="Courier New"/>
              </a:rPr>
              <a:t>}</a:t>
            </a:r>
          </a:p>
          <a:p>
            <a:endParaRPr lang="en-US" b="1" dirty="0">
              <a:latin typeface="Courier New"/>
              <a:cs typeface="Courier New"/>
            </a:endParaRPr>
          </a:p>
          <a:p>
            <a:r>
              <a:rPr lang="en-US" b="1" dirty="0">
                <a:solidFill>
                  <a:srgbClr val="0070C0"/>
                </a:solidFill>
                <a:latin typeface="Courier New"/>
                <a:cs typeface="Courier New"/>
              </a:rPr>
              <a:t>class </a:t>
            </a:r>
            <a:r>
              <a:rPr lang="en-US" b="1" dirty="0" err="1">
                <a:latin typeface="Courier New"/>
                <a:cs typeface="Courier New"/>
              </a:rPr>
              <a:t>MySubClass</a:t>
            </a:r>
            <a:r>
              <a:rPr lang="en-US" b="1" dirty="0">
                <a:latin typeface="Courier New"/>
                <a:cs typeface="Courier New"/>
              </a:rPr>
              <a:t> </a:t>
            </a:r>
            <a:r>
              <a:rPr lang="en-US" b="1" dirty="0">
                <a:solidFill>
                  <a:srgbClr val="0070C0"/>
                </a:solidFill>
                <a:latin typeface="Courier New"/>
                <a:cs typeface="Courier New"/>
              </a:rPr>
              <a:t>extends </a:t>
            </a:r>
            <a:r>
              <a:rPr lang="en-US" b="1" dirty="0" err="1">
                <a:latin typeface="Courier New"/>
                <a:cs typeface="Courier New"/>
              </a:rPr>
              <a:t>MyClass</a:t>
            </a:r>
            <a:r>
              <a:rPr lang="en-US" b="1" dirty="0">
                <a:latin typeface="Courier New"/>
                <a:cs typeface="Courier New"/>
              </a:rPr>
              <a:t> {</a:t>
            </a:r>
          </a:p>
          <a:p>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err="1">
                <a:latin typeface="Courier New"/>
                <a:cs typeface="Courier New"/>
              </a:rPr>
              <a:t>incrVar</a:t>
            </a:r>
            <a:r>
              <a:rPr lang="en-US" b="1" dirty="0">
                <a:latin typeface="Courier New"/>
                <a:cs typeface="Courier New"/>
              </a:rPr>
              <a:t>() {</a:t>
            </a:r>
          </a:p>
          <a:p>
            <a:r>
              <a:rPr lang="en-US" b="1" dirty="0">
                <a:solidFill>
                  <a:srgbClr val="0000FF"/>
                </a:solidFill>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'The </a:t>
            </a:r>
            <a:r>
              <a:rPr lang="en-US" b="1" dirty="0" err="1">
                <a:solidFill>
                  <a:srgbClr val="00B050"/>
                </a:solidFill>
                <a:latin typeface="Courier New"/>
                <a:cs typeface="Courier New"/>
              </a:rPr>
              <a:t>var</a:t>
            </a:r>
            <a:r>
              <a:rPr lang="en-US" b="1" dirty="0">
                <a:solidFill>
                  <a:srgbClr val="00B050"/>
                </a:solidFill>
                <a:latin typeface="Courier New"/>
                <a:cs typeface="Courier New"/>
              </a:rPr>
              <a:t> value is: </a:t>
            </a:r>
            <a:r>
              <a:rPr lang="en-US" b="1" dirty="0" smtClean="0">
                <a:solidFill>
                  <a:srgbClr val="00B050"/>
                </a:solidFill>
                <a:latin typeface="Courier New"/>
                <a:cs typeface="Courier New"/>
              </a:rPr>
              <a:t>'</a:t>
            </a:r>
            <a:r>
              <a:rPr lang="en-US" b="1" dirty="0" smtClean="0">
                <a:solidFill>
                  <a:srgbClr val="808080"/>
                </a:solidFill>
                <a:latin typeface="Courier New"/>
                <a:cs typeface="Courier New"/>
              </a:rPr>
              <a:t> </a:t>
            </a:r>
            <a:r>
              <a:rPr lang="en-US" b="1" dirty="0" smtClean="0">
                <a:latin typeface="Courier New"/>
                <a:cs typeface="Courier New"/>
              </a:rPr>
              <a:t>. ++$_</a:t>
            </a:r>
            <a:r>
              <a:rPr lang="en-US" b="1" dirty="0" err="1">
                <a:latin typeface="Courier New"/>
                <a:cs typeface="Courier New"/>
              </a:rPr>
              <a:t>myVar</a:t>
            </a:r>
            <a:r>
              <a:rPr lang="en-US" b="1" dirty="0">
                <a:latin typeface="Courier New"/>
                <a:cs typeface="Courier New"/>
              </a:rPr>
              <a:t>;</a:t>
            </a:r>
          </a:p>
          <a:p>
            <a:r>
              <a:rPr lang="en-US" b="1" dirty="0">
                <a:latin typeface="Courier New"/>
                <a:cs typeface="Courier New"/>
              </a:rPr>
              <a:t>    }</a:t>
            </a:r>
          </a:p>
          <a:p>
            <a:r>
              <a:rPr lang="en-US" b="1" dirty="0">
                <a:latin typeface="Courier New"/>
                <a:cs typeface="Courier New"/>
              </a:rPr>
              <a:t>}</a:t>
            </a:r>
          </a:p>
          <a:p>
            <a:endParaRPr lang="en-US" b="1" dirty="0">
              <a:latin typeface="Courier New"/>
              <a:cs typeface="Courier New"/>
            </a:endParaRPr>
          </a:p>
          <a:p>
            <a:r>
              <a:rPr lang="en-US" b="1" dirty="0">
                <a:solidFill>
                  <a:schemeClr val="tx1"/>
                </a:solidFill>
                <a:latin typeface="Courier New"/>
                <a:cs typeface="Courier New"/>
              </a:rPr>
              <a:t>$</a:t>
            </a:r>
            <a:r>
              <a:rPr lang="en-US" b="1" dirty="0" err="1">
                <a:solidFill>
                  <a:schemeClr val="tx1"/>
                </a:solidFill>
                <a:latin typeface="Courier New"/>
                <a:cs typeface="Courier New"/>
              </a:rPr>
              <a:t>myInstance</a:t>
            </a:r>
            <a:r>
              <a:rPr lang="en-US" b="1" dirty="0">
                <a:solidFill>
                  <a:schemeClr val="tx1"/>
                </a:solidFill>
                <a:latin typeface="Courier New"/>
                <a:cs typeface="Courier New"/>
              </a:rPr>
              <a:t> = </a:t>
            </a:r>
            <a:r>
              <a:rPr lang="en-US" b="1" dirty="0">
                <a:solidFill>
                  <a:srgbClr val="7030A0"/>
                </a:solidFill>
                <a:latin typeface="Courier New"/>
                <a:cs typeface="Courier New"/>
              </a:rPr>
              <a:t>new</a:t>
            </a:r>
            <a:r>
              <a:rPr lang="en-US" b="1" dirty="0">
                <a:solidFill>
                  <a:schemeClr val="tx1"/>
                </a:solidFill>
                <a:latin typeface="Courier New"/>
                <a:cs typeface="Courier New"/>
              </a:rPr>
              <a:t> </a:t>
            </a:r>
            <a:r>
              <a:rPr lang="en-US" b="1" dirty="0" err="1">
                <a:solidFill>
                  <a:schemeClr val="tx1"/>
                </a:solidFill>
                <a:latin typeface="Courier New"/>
                <a:cs typeface="Courier New"/>
              </a:rPr>
              <a:t>MySubClass</a:t>
            </a:r>
            <a:r>
              <a:rPr lang="en-US" b="1" dirty="0">
                <a:solidFill>
                  <a:schemeClr val="tx1"/>
                </a:solidFill>
                <a:latin typeface="Courier New"/>
                <a:cs typeface="Courier New"/>
              </a:rPr>
              <a:t>();</a:t>
            </a:r>
          </a:p>
          <a:p>
            <a:r>
              <a:rPr lang="en-US" b="1" dirty="0">
                <a:solidFill>
                  <a:srgbClr val="0070C0"/>
                </a:solidFill>
                <a:latin typeface="Courier New"/>
                <a:cs typeface="Courier New"/>
              </a:rPr>
              <a:t>echo</a:t>
            </a:r>
            <a:r>
              <a:rPr lang="en-US" b="1" dirty="0">
                <a:solidFill>
                  <a:srgbClr val="0000FF"/>
                </a:solidFill>
                <a:latin typeface="Courier New"/>
                <a:cs typeface="Courier New"/>
              </a:rPr>
              <a:t> </a:t>
            </a:r>
            <a:r>
              <a:rPr lang="en-US" b="1" dirty="0">
                <a:latin typeface="Courier New"/>
                <a:cs typeface="Courier New"/>
              </a:rPr>
              <a:t>$</a:t>
            </a:r>
            <a:r>
              <a:rPr lang="en-US" b="1" dirty="0" err="1">
                <a:latin typeface="Courier New"/>
                <a:cs typeface="Courier New"/>
              </a:rPr>
              <a:t>myInstance</a:t>
            </a:r>
            <a:r>
              <a:rPr lang="en-US" b="1" dirty="0">
                <a:latin typeface="Courier New"/>
                <a:cs typeface="Courier New"/>
              </a:rPr>
              <a:t>-&gt;</a:t>
            </a:r>
            <a:r>
              <a:rPr lang="en-US" b="1" dirty="0" err="1">
                <a:latin typeface="Courier New"/>
                <a:cs typeface="Courier New"/>
              </a:rPr>
              <a:t>incrVar</a:t>
            </a:r>
            <a:r>
              <a:rPr lang="en-US" b="1" dirty="0">
                <a:latin typeface="Courier New"/>
                <a:cs typeface="Courier New"/>
              </a:rPr>
              <a:t>(); </a:t>
            </a:r>
            <a:r>
              <a:rPr lang="en-US" b="1" dirty="0" smtClean="0">
                <a:latin typeface="Courier New"/>
                <a:cs typeface="Courier New"/>
              </a:rPr>
              <a:t>	</a:t>
            </a:r>
            <a:r>
              <a:rPr lang="en-US" b="1" dirty="0" smtClean="0">
                <a:solidFill>
                  <a:srgbClr val="479B8F"/>
                </a:solidFill>
                <a:latin typeface="Courier New"/>
                <a:cs typeface="Courier New"/>
              </a:rPr>
              <a:t>// </a:t>
            </a:r>
            <a:r>
              <a:rPr lang="en-US" b="1" dirty="0">
                <a:solidFill>
                  <a:srgbClr val="479B8F"/>
                </a:solidFill>
                <a:latin typeface="Courier New"/>
                <a:cs typeface="Courier New"/>
              </a:rPr>
              <a:t>The </a:t>
            </a:r>
            <a:r>
              <a:rPr lang="en-US" b="1" dirty="0" err="1">
                <a:solidFill>
                  <a:srgbClr val="479B8F"/>
                </a:solidFill>
                <a:latin typeface="Courier New"/>
                <a:cs typeface="Courier New"/>
              </a:rPr>
              <a:t>var</a:t>
            </a:r>
            <a:r>
              <a:rPr lang="en-US" b="1" dirty="0">
                <a:solidFill>
                  <a:srgbClr val="479B8F"/>
                </a:solidFill>
                <a:latin typeface="Courier New"/>
                <a:cs typeface="Courier New"/>
              </a:rPr>
              <a:t> value is: </a:t>
            </a:r>
            <a:r>
              <a:rPr lang="en-US" b="1" dirty="0" smtClean="0">
                <a:solidFill>
                  <a:srgbClr val="479B8F"/>
                </a:solidFill>
                <a:latin typeface="Courier New"/>
                <a:cs typeface="Courier New"/>
              </a:rPr>
              <a:t>1</a:t>
            </a:r>
            <a:endParaRPr lang="en-US" b="1" dirty="0">
              <a:solidFill>
                <a:srgbClr val="479B8F"/>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871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Getter/Setter</a:t>
            </a: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Special</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methods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accessing</a:t>
            </a:r>
            <a:r>
              <a:rPr lang="fr-FR" sz="3200" dirty="0" smtClean="0">
                <a:ea typeface="ＭＳ Ｐゴシック" pitchFamily="34" charset="-128"/>
                <a:cs typeface="Courier New" pitchFamily="49" charset="0"/>
              </a:rPr>
              <a:t> </a:t>
            </a:r>
            <a:r>
              <a:rPr lang="fr-FR" sz="3200" dirty="0" err="1">
                <a:ea typeface="ＭＳ Ｐゴシック" pitchFamily="34" charset="-128"/>
                <a:cs typeface="Courier New" pitchFamily="49" charset="0"/>
              </a:rPr>
              <a:t>private</a:t>
            </a:r>
            <a:r>
              <a:rPr lang="fr-FR" sz="3200" dirty="0">
                <a:ea typeface="ＭＳ Ｐゴシック" pitchFamily="34" charset="-128"/>
                <a:cs typeface="Courier New" pitchFamily="49" charset="0"/>
              </a:rPr>
              <a:t> </a:t>
            </a:r>
            <a:r>
              <a:rPr lang="fr-FR" sz="3200" dirty="0" smtClean="0">
                <a:ea typeface="ＭＳ Ｐゴシック" pitchFamily="34" charset="-128"/>
                <a:cs typeface="Courier New" pitchFamily="49" charset="0"/>
              </a:rPr>
              <a:t>values</a:t>
            </a:r>
          </a:p>
          <a:p>
            <a:pPr lvl="1"/>
            <a:r>
              <a:rPr lang="fr-FR" sz="2800" dirty="0" smtClean="0">
                <a:ea typeface="ＭＳ Ｐゴシック" pitchFamily="34" charset="-128"/>
                <a:cs typeface="Courier New" pitchFamily="49" charset="0"/>
              </a:rPr>
              <a:t>Getters: </a:t>
            </a:r>
            <a:r>
              <a:rPr lang="fr-FR" sz="2800" dirty="0" err="1" smtClean="0">
                <a:ea typeface="ＭＳ Ｐゴシック" pitchFamily="34" charset="-128"/>
                <a:cs typeface="Courier New" pitchFamily="49" charset="0"/>
              </a:rPr>
              <a:t>Retrieve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attributes</a:t>
            </a:r>
            <a:r>
              <a:rPr lang="fr-FR" sz="2800" dirty="0" smtClean="0">
                <a:ea typeface="ＭＳ Ｐゴシック" pitchFamily="34" charset="-128"/>
                <a:cs typeface="Courier New" pitchFamily="49" charset="0"/>
              </a:rPr>
              <a:t>’ value</a:t>
            </a:r>
          </a:p>
          <a:p>
            <a:pPr lvl="2"/>
            <a:r>
              <a:rPr lang="fr-FR" sz="2400" dirty="0" smtClean="0">
                <a:ea typeface="ＭＳ Ｐゴシック" pitchFamily="34" charset="-128"/>
                <a:cs typeface="Courier New" pitchFamily="49" charset="0"/>
              </a:rPr>
              <a:t>Common </a:t>
            </a:r>
            <a:r>
              <a:rPr lang="fr-FR" sz="2400" dirty="0" err="1" smtClean="0">
                <a:ea typeface="ＭＳ Ｐゴシック" pitchFamily="34" charset="-128"/>
                <a:cs typeface="Courier New" pitchFamily="49" charset="0"/>
              </a:rPr>
              <a:t>name</a:t>
            </a:r>
            <a:r>
              <a:rPr lang="fr-FR" sz="2400" dirty="0" smtClean="0">
                <a:ea typeface="ＭＳ Ｐゴシック" pitchFamily="34" charset="-128"/>
                <a:cs typeface="Courier New" pitchFamily="49" charset="0"/>
              </a:rPr>
              <a:t>: </a:t>
            </a:r>
            <a:r>
              <a:rPr lang="fr-FR" sz="2400" dirty="0" err="1" smtClean="0">
                <a:latin typeface="Courier New" pitchFamily="49" charset="0"/>
                <a:ea typeface="ＭＳ Ｐゴシック" pitchFamily="34" charset="-128"/>
                <a:cs typeface="Courier New" pitchFamily="49" charset="0"/>
              </a:rPr>
              <a:t>getXXX</a:t>
            </a:r>
            <a:r>
              <a:rPr lang="fr-FR" sz="2400" dirty="0" smtClean="0">
                <a:latin typeface="Courier New" pitchFamily="49" charset="0"/>
                <a:ea typeface="ＭＳ Ｐゴシック" pitchFamily="34" charset="-128"/>
                <a:cs typeface="Courier New" pitchFamily="49" charset="0"/>
              </a:rPr>
              <a:t>();</a:t>
            </a:r>
          </a:p>
          <a:p>
            <a:pPr lvl="1"/>
            <a:r>
              <a:rPr lang="fr-FR" sz="2800" dirty="0" smtClean="0">
                <a:ea typeface="ＭＳ Ｐゴシック" pitchFamily="34" charset="-128"/>
                <a:cs typeface="Courier New" pitchFamily="49" charset="0"/>
              </a:rPr>
              <a:t>Setters: Change </a:t>
            </a:r>
            <a:r>
              <a:rPr lang="fr-FR" sz="2800" dirty="0" err="1" smtClean="0">
                <a:ea typeface="ＭＳ Ｐゴシック" pitchFamily="34" charset="-128"/>
                <a:cs typeface="Courier New" pitchFamily="49" charset="0"/>
              </a:rPr>
              <a:t>attributes</a:t>
            </a:r>
            <a:r>
              <a:rPr lang="fr-FR" sz="2800" dirty="0" smtClean="0">
                <a:ea typeface="ＭＳ Ｐゴシック" pitchFamily="34" charset="-128"/>
                <a:cs typeface="Courier New" pitchFamily="49" charset="0"/>
              </a:rPr>
              <a:t>’ value</a:t>
            </a:r>
          </a:p>
          <a:p>
            <a:pPr lvl="2"/>
            <a:r>
              <a:rPr lang="fr-FR" sz="2400" dirty="0" smtClean="0">
                <a:ea typeface="ＭＳ Ｐゴシック" pitchFamily="34" charset="-128"/>
                <a:cs typeface="Courier New" pitchFamily="49" charset="0"/>
              </a:rPr>
              <a:t>Common </a:t>
            </a:r>
            <a:r>
              <a:rPr lang="fr-FR" sz="2400" dirty="0" err="1" smtClean="0">
                <a:ea typeface="ＭＳ Ｐゴシック" pitchFamily="34" charset="-128"/>
                <a:cs typeface="Courier New" pitchFamily="49" charset="0"/>
              </a:rPr>
              <a:t>name</a:t>
            </a:r>
            <a:r>
              <a:rPr lang="fr-FR" sz="2400" dirty="0" smtClean="0">
                <a:ea typeface="ＭＳ Ｐゴシック" pitchFamily="34" charset="-128"/>
                <a:cs typeface="Courier New" pitchFamily="49" charset="0"/>
              </a:rPr>
              <a:t>: </a:t>
            </a:r>
            <a:r>
              <a:rPr lang="fr-FR" sz="2400" dirty="0" err="1" smtClean="0">
                <a:latin typeface="Courier New" pitchFamily="49" charset="0"/>
                <a:ea typeface="ＭＳ Ｐゴシック" pitchFamily="34" charset="-128"/>
                <a:cs typeface="Courier New" pitchFamily="49" charset="0"/>
              </a:rPr>
              <a:t>setXXX</a:t>
            </a:r>
            <a:r>
              <a:rPr lang="fr-FR" sz="2400" dirty="0" smtClean="0">
                <a:latin typeface="Courier New" pitchFamily="49" charset="0"/>
                <a:ea typeface="ＭＳ Ｐゴシック" pitchFamily="34" charset="-128"/>
                <a:cs typeface="Courier New" pitchFamily="49" charset="0"/>
              </a:rPr>
              <a:t>();</a:t>
            </a:r>
          </a:p>
          <a:p>
            <a:endParaRPr lang="fr-FR" sz="3200" dirty="0" smtClean="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Object </a:t>
            </a:r>
            <a:r>
              <a:rPr lang="fr-FR" sz="3200" dirty="0" err="1" smtClean="0">
                <a:ea typeface="ＭＳ Ｐゴシック" pitchFamily="34" charset="-128"/>
                <a:cs typeface="Courier New" pitchFamily="49" charset="0"/>
              </a:rPr>
              <a:t>Oriented</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norm</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Encapsulation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0408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Getter/Setter</a:t>
            </a: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Special</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methods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accessing</a:t>
            </a:r>
            <a:r>
              <a:rPr lang="fr-FR" sz="3200" dirty="0" smtClean="0">
                <a:ea typeface="ＭＳ Ｐゴシック" pitchFamily="34" charset="-128"/>
                <a:cs typeface="Courier New" pitchFamily="49" charset="0"/>
              </a:rPr>
              <a:t> </a:t>
            </a:r>
            <a:r>
              <a:rPr lang="fr-FR" sz="3200" dirty="0" err="1">
                <a:ea typeface="ＭＳ Ｐゴシック" pitchFamily="34" charset="-128"/>
                <a:cs typeface="Courier New" pitchFamily="49" charset="0"/>
              </a:rPr>
              <a:t>private</a:t>
            </a:r>
            <a:r>
              <a:rPr lang="fr-FR" sz="3200" dirty="0">
                <a:ea typeface="ＭＳ Ｐゴシック" pitchFamily="34" charset="-128"/>
                <a:cs typeface="Courier New" pitchFamily="49" charset="0"/>
              </a:rPr>
              <a:t> </a:t>
            </a:r>
            <a:r>
              <a:rPr lang="fr-FR" sz="3200" dirty="0" smtClean="0">
                <a:ea typeface="ＭＳ Ｐゴシック" pitchFamily="34" charset="-128"/>
                <a:cs typeface="Courier New" pitchFamily="49" charset="0"/>
              </a:rPr>
              <a:t>values</a:t>
            </a:r>
          </a:p>
          <a:p>
            <a:pPr lvl="1"/>
            <a:r>
              <a:rPr lang="fr-FR" sz="2800" dirty="0" smtClean="0">
                <a:ea typeface="ＭＳ Ｐゴシック" pitchFamily="34" charset="-128"/>
                <a:cs typeface="Courier New" pitchFamily="49" charset="0"/>
              </a:rPr>
              <a:t>Getters: </a:t>
            </a:r>
            <a:r>
              <a:rPr lang="fr-FR" sz="2800" dirty="0" err="1" smtClean="0">
                <a:ea typeface="ＭＳ Ｐゴシック" pitchFamily="34" charset="-128"/>
                <a:cs typeface="Courier New" pitchFamily="49" charset="0"/>
              </a:rPr>
              <a:t>Retrieve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attributes</a:t>
            </a:r>
            <a:r>
              <a:rPr lang="fr-FR" sz="2800" dirty="0" smtClean="0">
                <a:ea typeface="ＭＳ Ｐゴシック" pitchFamily="34" charset="-128"/>
                <a:cs typeface="Courier New" pitchFamily="49" charset="0"/>
              </a:rPr>
              <a:t>’ value</a:t>
            </a:r>
          </a:p>
          <a:p>
            <a:pPr lvl="2"/>
            <a:r>
              <a:rPr lang="fr-FR" sz="2400" dirty="0" smtClean="0">
                <a:ea typeface="ＭＳ Ｐゴシック" pitchFamily="34" charset="-128"/>
                <a:cs typeface="Courier New" pitchFamily="49" charset="0"/>
              </a:rPr>
              <a:t>Common </a:t>
            </a:r>
            <a:r>
              <a:rPr lang="fr-FR" sz="2400" dirty="0" err="1" smtClean="0">
                <a:ea typeface="ＭＳ Ｐゴシック" pitchFamily="34" charset="-128"/>
                <a:cs typeface="Courier New" pitchFamily="49" charset="0"/>
              </a:rPr>
              <a:t>name</a:t>
            </a:r>
            <a:r>
              <a:rPr lang="fr-FR" sz="2400" dirty="0" smtClean="0">
                <a:ea typeface="ＭＳ Ｐゴシック" pitchFamily="34" charset="-128"/>
                <a:cs typeface="Courier New" pitchFamily="49" charset="0"/>
              </a:rPr>
              <a:t>: </a:t>
            </a:r>
            <a:r>
              <a:rPr lang="fr-FR" sz="2400" dirty="0" err="1" smtClean="0">
                <a:latin typeface="Courier New" pitchFamily="49" charset="0"/>
                <a:ea typeface="ＭＳ Ｐゴシック" pitchFamily="34" charset="-128"/>
                <a:cs typeface="Courier New" pitchFamily="49" charset="0"/>
              </a:rPr>
              <a:t>getXXX</a:t>
            </a:r>
            <a:r>
              <a:rPr lang="fr-FR" sz="2400" dirty="0" smtClean="0">
                <a:latin typeface="Courier New" pitchFamily="49" charset="0"/>
                <a:ea typeface="ＭＳ Ｐゴシック" pitchFamily="34" charset="-128"/>
                <a:cs typeface="Courier New" pitchFamily="49" charset="0"/>
              </a:rPr>
              <a:t>();</a:t>
            </a:r>
          </a:p>
          <a:p>
            <a:pPr lvl="1"/>
            <a:r>
              <a:rPr lang="fr-FR" sz="2800" dirty="0" smtClean="0">
                <a:ea typeface="ＭＳ Ｐゴシック" pitchFamily="34" charset="-128"/>
                <a:cs typeface="Courier New" pitchFamily="49" charset="0"/>
              </a:rPr>
              <a:t>Setters: Change </a:t>
            </a:r>
            <a:r>
              <a:rPr lang="fr-FR" sz="2800" dirty="0" err="1" smtClean="0">
                <a:ea typeface="ＭＳ Ｐゴシック" pitchFamily="34" charset="-128"/>
                <a:cs typeface="Courier New" pitchFamily="49" charset="0"/>
              </a:rPr>
              <a:t>attributes</a:t>
            </a:r>
            <a:r>
              <a:rPr lang="fr-FR" sz="2800" dirty="0" smtClean="0">
                <a:ea typeface="ＭＳ Ｐゴシック" pitchFamily="34" charset="-128"/>
                <a:cs typeface="Courier New" pitchFamily="49" charset="0"/>
              </a:rPr>
              <a:t>’ value</a:t>
            </a:r>
          </a:p>
          <a:p>
            <a:pPr lvl="2"/>
            <a:r>
              <a:rPr lang="fr-FR" sz="2400" dirty="0" smtClean="0">
                <a:ea typeface="ＭＳ Ｐゴシック" pitchFamily="34" charset="-128"/>
                <a:cs typeface="Courier New" pitchFamily="49" charset="0"/>
              </a:rPr>
              <a:t>Common </a:t>
            </a:r>
            <a:r>
              <a:rPr lang="fr-FR" sz="2400" dirty="0" err="1" smtClean="0">
                <a:ea typeface="ＭＳ Ｐゴシック" pitchFamily="34" charset="-128"/>
                <a:cs typeface="Courier New" pitchFamily="49" charset="0"/>
              </a:rPr>
              <a:t>name</a:t>
            </a:r>
            <a:r>
              <a:rPr lang="fr-FR" sz="2400" dirty="0" smtClean="0">
                <a:ea typeface="ＭＳ Ｐゴシック" pitchFamily="34" charset="-128"/>
                <a:cs typeface="Courier New" pitchFamily="49" charset="0"/>
              </a:rPr>
              <a:t>: </a:t>
            </a:r>
            <a:r>
              <a:rPr lang="fr-FR" sz="2400" dirty="0" err="1" smtClean="0">
                <a:latin typeface="Courier New" pitchFamily="49" charset="0"/>
                <a:ea typeface="ＭＳ Ｐゴシック" pitchFamily="34" charset="-128"/>
                <a:cs typeface="Courier New" pitchFamily="49" charset="0"/>
              </a:rPr>
              <a:t>setXXX</a:t>
            </a:r>
            <a:r>
              <a:rPr lang="fr-FR" sz="2400" dirty="0" smtClean="0">
                <a:latin typeface="Courier New" pitchFamily="49" charset="0"/>
                <a:ea typeface="ＭＳ Ｐゴシック" pitchFamily="34" charset="-128"/>
                <a:cs typeface="Courier New" pitchFamily="49" charset="0"/>
              </a:rPr>
              <a:t>();</a:t>
            </a:r>
          </a:p>
          <a:p>
            <a:endParaRPr lang="fr-FR" sz="3200" dirty="0" smtClean="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Object </a:t>
            </a:r>
            <a:r>
              <a:rPr lang="fr-FR" sz="3200" dirty="0" err="1" smtClean="0">
                <a:ea typeface="ＭＳ Ｐゴシック" pitchFamily="34" charset="-128"/>
                <a:cs typeface="Courier New" pitchFamily="49" charset="0"/>
              </a:rPr>
              <a:t>Oriented</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norm</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Encapsulation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561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Getter/Setter – </a:t>
            </a:r>
            <a:r>
              <a:rPr lang="fr-FR" dirty="0" err="1" smtClean="0">
                <a:ea typeface="ＭＳ Ｐゴシック" pitchFamily="34" charset="-128"/>
              </a:rPr>
              <a:t>Example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Encapsulation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63567" y="1057300"/>
            <a:ext cx="8785225" cy="4104456"/>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class</a:t>
            </a:r>
            <a:r>
              <a:rPr lang="en-US" b="1" dirty="0">
                <a:solidFill>
                  <a:srgbClr val="0000FF"/>
                </a:solidFill>
                <a:latin typeface="Courier New"/>
                <a:cs typeface="Courier New"/>
              </a:rPr>
              <a:t> </a:t>
            </a:r>
            <a:r>
              <a:rPr lang="en-US" b="1" dirty="0" smtClean="0">
                <a:latin typeface="Courier New"/>
                <a:cs typeface="Courier New"/>
              </a:rPr>
              <a:t>Vehicle {</a:t>
            </a:r>
            <a:endParaRPr lang="en-US" b="1" dirty="0">
              <a:latin typeface="Courier New"/>
              <a:cs typeface="Courier New"/>
            </a:endParaRPr>
          </a:p>
          <a:p>
            <a:r>
              <a:rPr lang="en-US" b="1" dirty="0">
                <a:latin typeface="Courier New"/>
                <a:cs typeface="Courier New"/>
              </a:rPr>
              <a:t>   </a:t>
            </a:r>
            <a:r>
              <a:rPr lang="en-US" b="1" dirty="0">
                <a:solidFill>
                  <a:srgbClr val="0070C0"/>
                </a:solidFill>
                <a:latin typeface="Courier New"/>
                <a:cs typeface="Courier New"/>
              </a:rPr>
              <a:t>private </a:t>
            </a:r>
            <a:r>
              <a:rPr lang="en-US" b="1" dirty="0" smtClean="0">
                <a:latin typeface="Courier New"/>
                <a:cs typeface="Courier New"/>
              </a:rPr>
              <a:t>$_color, $_brand;</a:t>
            </a:r>
            <a:endParaRPr lang="en-US" b="1" dirty="0">
              <a:latin typeface="Courier New"/>
              <a:cs typeface="Courier New"/>
            </a:endParaRPr>
          </a:p>
          <a:p>
            <a:endParaRPr lang="en-US" b="1" dirty="0">
              <a:latin typeface="Courier New"/>
              <a:cs typeface="Courier New"/>
            </a:endParaRPr>
          </a:p>
          <a:p>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err="1" smtClean="0">
                <a:latin typeface="Courier New"/>
                <a:cs typeface="Courier New"/>
              </a:rPr>
              <a:t>getColor</a:t>
            </a:r>
            <a:r>
              <a:rPr lang="en-US" b="1" dirty="0" smtClean="0">
                <a:latin typeface="Courier New"/>
                <a:cs typeface="Courier New"/>
              </a:rPr>
              <a:t>() { </a:t>
            </a:r>
            <a:r>
              <a:rPr lang="en-US" b="1" dirty="0" smtClean="0">
                <a:solidFill>
                  <a:srgbClr val="0070C0"/>
                </a:solidFill>
                <a:latin typeface="Courier New"/>
                <a:cs typeface="Courier New"/>
              </a:rPr>
              <a:t>return </a:t>
            </a:r>
            <a:r>
              <a:rPr lang="en-US" b="1" dirty="0">
                <a:latin typeface="Courier New"/>
                <a:cs typeface="Courier New"/>
              </a:rPr>
              <a:t>$this-</a:t>
            </a:r>
            <a:r>
              <a:rPr lang="en-US" b="1" dirty="0" smtClean="0">
                <a:latin typeface="Courier New"/>
                <a:cs typeface="Courier New"/>
              </a:rPr>
              <a:t>&gt;_color; }</a:t>
            </a:r>
            <a:endParaRPr lang="en-US" b="1" dirty="0">
              <a:solidFill>
                <a:srgbClr val="0000FF"/>
              </a:solidFill>
              <a:latin typeface="Courier New"/>
              <a:cs typeface="Courier New"/>
            </a:endParaRPr>
          </a:p>
          <a:p>
            <a:r>
              <a:rPr lang="en-US" b="1" dirty="0">
                <a:solidFill>
                  <a:srgbClr val="0000FF"/>
                </a:solidFill>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err="1" smtClean="0">
                <a:latin typeface="Courier New"/>
                <a:cs typeface="Courier New"/>
              </a:rPr>
              <a:t>setColor</a:t>
            </a:r>
            <a:r>
              <a:rPr lang="en-US" b="1" dirty="0" smtClean="0">
                <a:latin typeface="Courier New"/>
                <a:cs typeface="Courier New"/>
              </a:rPr>
              <a:t>($color) { </a:t>
            </a:r>
          </a:p>
          <a:p>
            <a:pPr lvl="2"/>
            <a:r>
              <a:rPr lang="en-US" b="1" dirty="0" smtClean="0">
                <a:latin typeface="Courier New"/>
                <a:cs typeface="Courier New"/>
              </a:rPr>
              <a:t>$</a:t>
            </a:r>
            <a:r>
              <a:rPr lang="en-US" b="1" dirty="0">
                <a:latin typeface="Courier New"/>
                <a:cs typeface="Courier New"/>
              </a:rPr>
              <a:t>this-</a:t>
            </a:r>
            <a:r>
              <a:rPr lang="en-US" b="1" dirty="0" smtClean="0">
                <a:latin typeface="Courier New"/>
                <a:cs typeface="Courier New"/>
              </a:rPr>
              <a:t>&gt;_color = $color;</a:t>
            </a:r>
          </a:p>
          <a:p>
            <a:pPr lvl="1"/>
            <a:r>
              <a:rPr lang="en-US" b="1" dirty="0" smtClean="0">
                <a:latin typeface="Courier New"/>
                <a:cs typeface="Courier New"/>
              </a:rPr>
              <a:t>}</a:t>
            </a:r>
            <a:endParaRPr lang="en-US" b="1" dirty="0">
              <a:latin typeface="Courier New"/>
              <a:cs typeface="Courier New"/>
            </a:endParaRPr>
          </a:p>
          <a:p>
            <a:endParaRPr lang="en-US" b="1" dirty="0">
              <a:latin typeface="Courier New"/>
              <a:cs typeface="Courier New"/>
            </a:endParaRPr>
          </a:p>
          <a:p>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err="1" smtClean="0">
                <a:latin typeface="Courier New"/>
                <a:cs typeface="Courier New"/>
              </a:rPr>
              <a:t>getBrand</a:t>
            </a:r>
            <a:r>
              <a:rPr lang="en-US" b="1" dirty="0" smtClean="0">
                <a:latin typeface="Courier New"/>
                <a:cs typeface="Courier New"/>
              </a:rPr>
              <a:t>() { </a:t>
            </a:r>
            <a:r>
              <a:rPr lang="en-US" b="1" dirty="0">
                <a:solidFill>
                  <a:srgbClr val="0070C0"/>
                </a:solidFill>
                <a:latin typeface="Courier New"/>
                <a:cs typeface="Courier New"/>
              </a:rPr>
              <a:t>return </a:t>
            </a:r>
            <a:r>
              <a:rPr lang="en-US" b="1" dirty="0">
                <a:latin typeface="Courier New"/>
                <a:cs typeface="Courier New"/>
              </a:rPr>
              <a:t>$this-</a:t>
            </a:r>
            <a:r>
              <a:rPr lang="en-US" b="1" dirty="0" smtClean="0">
                <a:latin typeface="Courier New"/>
                <a:cs typeface="Courier New"/>
              </a:rPr>
              <a:t>&gt;_brand; }</a:t>
            </a:r>
            <a:endParaRPr lang="en-US" b="1" dirty="0">
              <a:latin typeface="Courier New"/>
              <a:cs typeface="Courier New"/>
            </a:endParaRPr>
          </a:p>
          <a:p>
            <a:r>
              <a:rPr lang="en-US" b="1" dirty="0">
                <a:solidFill>
                  <a:srgbClr val="0000FF"/>
                </a:solidFill>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err="1" smtClean="0">
                <a:latin typeface="Courier New"/>
                <a:cs typeface="Courier New"/>
              </a:rPr>
              <a:t>setBrand</a:t>
            </a:r>
            <a:r>
              <a:rPr lang="en-US" b="1" dirty="0" smtClean="0">
                <a:latin typeface="Courier New"/>
                <a:cs typeface="Courier New"/>
              </a:rPr>
              <a:t>($brand) { </a:t>
            </a:r>
          </a:p>
          <a:p>
            <a:pPr lvl="2"/>
            <a:r>
              <a:rPr lang="en-US" b="1" dirty="0" smtClean="0">
                <a:latin typeface="Courier New"/>
                <a:cs typeface="Courier New"/>
              </a:rPr>
              <a:t>$</a:t>
            </a:r>
            <a:r>
              <a:rPr lang="en-US" b="1" dirty="0">
                <a:latin typeface="Courier New"/>
                <a:cs typeface="Courier New"/>
              </a:rPr>
              <a:t>this-</a:t>
            </a:r>
            <a:r>
              <a:rPr lang="en-US" b="1" dirty="0" smtClean="0">
                <a:latin typeface="Courier New"/>
                <a:cs typeface="Courier New"/>
              </a:rPr>
              <a:t>&gt;_brand = $brand;</a:t>
            </a:r>
          </a:p>
          <a:p>
            <a:pPr lvl="1"/>
            <a:r>
              <a:rPr lang="en-US" b="1" dirty="0" smtClean="0">
                <a:latin typeface="Courier New"/>
                <a:cs typeface="Courier New"/>
              </a:rPr>
              <a:t>}</a:t>
            </a:r>
            <a:endParaRPr lang="en-US" b="1" dirty="0">
              <a:latin typeface="Courier New"/>
              <a:cs typeface="Courier New"/>
            </a:endParaRPr>
          </a:p>
          <a:p>
            <a:r>
              <a:rPr lang="en-US" b="1" dirty="0" smtClean="0">
                <a:latin typeface="Courier New"/>
                <a:cs typeface="Courier New"/>
              </a:rPr>
              <a:t>}   </a:t>
            </a:r>
            <a:endParaRPr lang="en-US" b="1" dirty="0">
              <a:latin typeface="Courier New"/>
              <a:cs typeface="Courier New"/>
            </a:endParaRPr>
          </a:p>
        </p:txBody>
      </p:sp>
    </p:spTree>
    <p:extLst>
      <p:ext uri="{BB962C8B-B14F-4D97-AF65-F5344CB8AC3E}">
        <p14:creationId xmlns:p14="http://schemas.microsoft.com/office/powerpoint/2010/main" val="3114708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fr-FR" sz="2800" dirty="0" err="1" smtClean="0"/>
              <a:t>Reminders</a:t>
            </a:r>
            <a:r>
              <a:rPr lang="fr-FR" sz="2800" dirty="0" smtClean="0"/>
              <a:t> about OOP</a:t>
            </a:r>
            <a:endParaRPr lang="en-US" sz="2800" dirty="0" smtClean="0"/>
          </a:p>
          <a:p>
            <a:pPr lvl="1" eaLnBrk="1" hangingPunct="1"/>
            <a:r>
              <a:rPr lang="fr-FR" sz="2800" dirty="0" smtClean="0"/>
              <a:t>Encapsulation</a:t>
            </a:r>
            <a:endParaRPr lang="fr-FR" sz="2800" dirty="0" smtClean="0">
              <a:ea typeface="ＭＳ Ｐゴシック" pitchFamily="34" charset="-128"/>
            </a:endParaRPr>
          </a:p>
          <a:p>
            <a:pPr lvl="1" eaLnBrk="1" hangingPunct="1"/>
            <a:r>
              <a:rPr lang="fr-FR" sz="2800" dirty="0" err="1" smtClean="0">
                <a:ea typeface="ＭＳ Ｐゴシック" pitchFamily="34" charset="-128"/>
              </a:rPr>
              <a:t>Inheritance</a:t>
            </a:r>
            <a:endParaRPr lang="fr-FR" sz="2800" dirty="0" smtClean="0">
              <a:ea typeface="ＭＳ Ｐゴシック" pitchFamily="34" charset="-128"/>
            </a:endParaRPr>
          </a:p>
          <a:p>
            <a:pPr lvl="1" eaLnBrk="1" hangingPunct="1"/>
            <a:r>
              <a:rPr lang="fr-FR" sz="2800" dirty="0" smtClean="0">
                <a:ea typeface="ＭＳ Ｐゴシック" pitchFamily="34" charset="-128"/>
              </a:rPr>
              <a:t>Exceptions handling</a:t>
            </a:r>
          </a:p>
          <a:p>
            <a:pPr lvl="1" eaLnBrk="1" hangingPunct="1"/>
            <a:r>
              <a:rPr lang="fr-FR" sz="2800" dirty="0" smtClean="0">
                <a:ea typeface="ＭＳ Ｐゴシック" pitchFamily="34" charset="-128"/>
              </a:rPr>
              <a:t>PHP 5.3 </a:t>
            </a:r>
            <a:r>
              <a:rPr lang="fr-FR" sz="2800" dirty="0" err="1">
                <a:ea typeface="ＭＳ Ｐゴシック" pitchFamily="34" charset="-128"/>
              </a:rPr>
              <a:t>f</a:t>
            </a:r>
            <a:r>
              <a:rPr lang="fr-FR" sz="2800" dirty="0" err="1" smtClean="0">
                <a:ea typeface="ＭＳ Ｐゴシック" pitchFamily="34" charset="-128"/>
              </a:rPr>
              <a:t>eatures</a:t>
            </a:r>
            <a:endParaRPr lang="fr-FR" sz="2800" dirty="0" smtClean="0">
              <a:ea typeface="ＭＳ Ｐゴシック" pitchFamily="34" charset="-128"/>
            </a:endParaRPr>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OOP and PHP</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Getter/Setter – </a:t>
            </a:r>
            <a:r>
              <a:rPr lang="fr-FR" dirty="0" err="1" smtClean="0">
                <a:ea typeface="ＭＳ Ｐゴシック" pitchFamily="34" charset="-128"/>
              </a:rPr>
              <a:t>Example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If one </a:t>
            </a:r>
            <a:r>
              <a:rPr lang="fr-FR" sz="3200" dirty="0" err="1" smtClean="0">
                <a:ea typeface="ＭＳ Ｐゴシック" pitchFamily="34" charset="-128"/>
                <a:cs typeface="Courier New" pitchFamily="49" charset="0"/>
              </a:rPr>
              <a:t>day</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we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decide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that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every</a:t>
            </a:r>
            <a:r>
              <a:rPr lang="fr-FR" sz="3200" dirty="0" smtClean="0">
                <a:ea typeface="ＭＳ Ｐゴシック" pitchFamily="34" charset="-128"/>
                <a:cs typeface="Courier New" pitchFamily="49" charset="0"/>
              </a:rPr>
              <a:t> brand must </a:t>
            </a:r>
            <a:r>
              <a:rPr lang="fr-FR" sz="3200" dirty="0" err="1" smtClean="0">
                <a:ea typeface="ＭＳ Ｐゴシック" pitchFamily="34" charset="-128"/>
                <a:cs typeface="Courier New" pitchFamily="49" charset="0"/>
              </a:rPr>
              <a:t>be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defined</a:t>
            </a:r>
            <a:r>
              <a:rPr lang="fr-FR" sz="3200" dirty="0" smtClean="0">
                <a:ea typeface="ＭＳ Ｐゴシック" pitchFamily="34" charset="-128"/>
                <a:cs typeface="Courier New" pitchFamily="49" charset="0"/>
              </a:rPr>
              <a:t> in </a:t>
            </a:r>
            <a:r>
              <a:rPr lang="fr-FR" sz="3200" dirty="0" err="1" smtClean="0">
                <a:ea typeface="ＭＳ Ｐゴシック" pitchFamily="34" charset="-128"/>
                <a:cs typeface="Courier New" pitchFamily="49" charset="0"/>
              </a:rPr>
              <a:t>uppercase</a:t>
            </a:r>
            <a:r>
              <a:rPr lang="fr-FR" sz="3200" dirty="0" smtClean="0">
                <a:ea typeface="ＭＳ Ｐゴシック" pitchFamily="34" charset="-128"/>
                <a:cs typeface="Courier New" pitchFamily="49" charset="0"/>
              </a:rPr>
              <a:t>…</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Encapsulation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63567" y="2209428"/>
            <a:ext cx="8785225" cy="2952328"/>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class</a:t>
            </a:r>
            <a:r>
              <a:rPr lang="en-US" b="1" dirty="0">
                <a:solidFill>
                  <a:srgbClr val="0000FF"/>
                </a:solidFill>
                <a:latin typeface="Courier New"/>
                <a:cs typeface="Courier New"/>
              </a:rPr>
              <a:t> </a:t>
            </a:r>
            <a:r>
              <a:rPr lang="en-US" b="1" dirty="0" smtClean="0">
                <a:latin typeface="Courier New"/>
                <a:cs typeface="Courier New"/>
              </a:rPr>
              <a:t>Vehicle {</a:t>
            </a:r>
            <a:endParaRPr lang="en-US" b="1" dirty="0">
              <a:latin typeface="Courier New"/>
              <a:cs typeface="Courier New"/>
            </a:endParaRPr>
          </a:p>
          <a:p>
            <a:r>
              <a:rPr lang="en-US" b="1" dirty="0">
                <a:latin typeface="Courier New"/>
                <a:cs typeface="Courier New"/>
              </a:rPr>
              <a:t>   </a:t>
            </a:r>
            <a:r>
              <a:rPr lang="en-US" b="1" dirty="0">
                <a:solidFill>
                  <a:srgbClr val="0070C0"/>
                </a:solidFill>
                <a:latin typeface="Courier New"/>
                <a:cs typeface="Courier New"/>
              </a:rPr>
              <a:t>private </a:t>
            </a:r>
            <a:r>
              <a:rPr lang="en-US" b="1" dirty="0" smtClean="0">
                <a:latin typeface="Courier New"/>
                <a:cs typeface="Courier New"/>
              </a:rPr>
              <a:t>$_color, $_brand;</a:t>
            </a:r>
            <a:endParaRPr lang="en-US" b="1" dirty="0">
              <a:latin typeface="Courier New"/>
              <a:cs typeface="Courier New"/>
            </a:endParaRPr>
          </a:p>
          <a:p>
            <a:r>
              <a:rPr lang="en-US" b="1" dirty="0">
                <a:solidFill>
                  <a:schemeClr val="tx1"/>
                </a:solidFill>
                <a:latin typeface="Courier New"/>
                <a:cs typeface="Courier New"/>
              </a:rPr>
              <a:t>   </a:t>
            </a:r>
            <a:r>
              <a:rPr lang="en-US" b="1" dirty="0" smtClean="0">
                <a:solidFill>
                  <a:schemeClr val="tx1"/>
                </a:solidFill>
                <a:latin typeface="Courier New"/>
                <a:cs typeface="Courier New"/>
              </a:rPr>
              <a:t>...</a:t>
            </a:r>
          </a:p>
          <a:p>
            <a:endParaRPr lang="en-US" b="1" dirty="0">
              <a:latin typeface="Courier New"/>
              <a:cs typeface="Courier New"/>
            </a:endParaRPr>
          </a:p>
          <a:p>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err="1" smtClean="0">
                <a:latin typeface="Courier New"/>
                <a:cs typeface="Courier New"/>
              </a:rPr>
              <a:t>getBrand</a:t>
            </a:r>
            <a:r>
              <a:rPr lang="en-US" b="1" dirty="0" smtClean="0">
                <a:latin typeface="Courier New"/>
                <a:cs typeface="Courier New"/>
              </a:rPr>
              <a:t>() { </a:t>
            </a:r>
            <a:r>
              <a:rPr lang="en-US" b="1" dirty="0">
                <a:solidFill>
                  <a:srgbClr val="0070C0"/>
                </a:solidFill>
                <a:latin typeface="Courier New"/>
                <a:cs typeface="Courier New"/>
              </a:rPr>
              <a:t>return </a:t>
            </a:r>
            <a:r>
              <a:rPr lang="en-US" b="1" dirty="0">
                <a:latin typeface="Courier New"/>
                <a:cs typeface="Courier New"/>
              </a:rPr>
              <a:t>$this-</a:t>
            </a:r>
            <a:r>
              <a:rPr lang="en-US" b="1" dirty="0" smtClean="0">
                <a:latin typeface="Courier New"/>
                <a:cs typeface="Courier New"/>
              </a:rPr>
              <a:t>&gt;_brand; }</a:t>
            </a:r>
            <a:endParaRPr lang="en-US" b="1" dirty="0">
              <a:latin typeface="Courier New"/>
              <a:cs typeface="Courier New"/>
            </a:endParaRPr>
          </a:p>
          <a:p>
            <a:r>
              <a:rPr lang="en-US" b="1" dirty="0">
                <a:solidFill>
                  <a:srgbClr val="0000FF"/>
                </a:solidFill>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err="1" smtClean="0">
                <a:latin typeface="Courier New"/>
                <a:cs typeface="Courier New"/>
              </a:rPr>
              <a:t>setBrand</a:t>
            </a:r>
            <a:r>
              <a:rPr lang="en-US" b="1" dirty="0" smtClean="0">
                <a:latin typeface="Courier New"/>
                <a:cs typeface="Courier New"/>
              </a:rPr>
              <a:t>($brand) { </a:t>
            </a:r>
          </a:p>
          <a:p>
            <a:pPr lvl="2"/>
            <a:r>
              <a:rPr lang="en-US" b="1" dirty="0" smtClean="0">
                <a:latin typeface="Courier New"/>
                <a:cs typeface="Courier New"/>
              </a:rPr>
              <a:t>$</a:t>
            </a:r>
            <a:r>
              <a:rPr lang="en-US" b="1" dirty="0">
                <a:latin typeface="Courier New"/>
                <a:cs typeface="Courier New"/>
              </a:rPr>
              <a:t>this-</a:t>
            </a:r>
            <a:r>
              <a:rPr lang="en-US" b="1" dirty="0" smtClean="0">
                <a:latin typeface="Courier New"/>
                <a:cs typeface="Courier New"/>
              </a:rPr>
              <a:t>&gt;_brand = </a:t>
            </a:r>
            <a:r>
              <a:rPr lang="en-US" b="1" dirty="0" err="1" smtClean="0">
                <a:latin typeface="Courier New"/>
                <a:cs typeface="Courier New"/>
              </a:rPr>
              <a:t>strtoupper</a:t>
            </a:r>
            <a:r>
              <a:rPr lang="en-US" b="1" dirty="0" smtClean="0">
                <a:latin typeface="Courier New"/>
                <a:cs typeface="Courier New"/>
              </a:rPr>
              <a:t>($brand);</a:t>
            </a:r>
          </a:p>
          <a:p>
            <a:pPr lvl="1"/>
            <a:r>
              <a:rPr lang="en-US" b="1" dirty="0" smtClean="0">
                <a:latin typeface="Courier New"/>
                <a:cs typeface="Courier New"/>
              </a:rPr>
              <a:t>}</a:t>
            </a:r>
            <a:endParaRPr lang="en-US" b="1" dirty="0">
              <a:latin typeface="Courier New"/>
              <a:cs typeface="Courier New"/>
            </a:endParaRPr>
          </a:p>
          <a:p>
            <a:endParaRPr lang="en-US" b="1" dirty="0">
              <a:latin typeface="Courier New"/>
              <a:cs typeface="Courier New"/>
            </a:endParaRPr>
          </a:p>
          <a:p>
            <a:r>
              <a:rPr lang="en-US" b="1" dirty="0" smtClean="0">
                <a:latin typeface="Courier New"/>
                <a:cs typeface="Courier New"/>
              </a:rPr>
              <a:t>}   </a:t>
            </a:r>
            <a:endParaRPr lang="en-US" b="1" dirty="0">
              <a:latin typeface="Courier New"/>
              <a:cs typeface="Courier New"/>
            </a:endParaRPr>
          </a:p>
        </p:txBody>
      </p:sp>
    </p:spTree>
    <p:extLst>
      <p:ext uri="{BB962C8B-B14F-4D97-AF65-F5344CB8AC3E}">
        <p14:creationId xmlns:p14="http://schemas.microsoft.com/office/powerpoint/2010/main" val="434440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1500348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(1/4)</a:t>
            </a:r>
            <a:endParaRPr lang="fr-FR" dirty="0"/>
          </a:p>
        </p:txBody>
      </p:sp>
      <p:sp>
        <p:nvSpPr>
          <p:cNvPr id="3" name="Espace réservé du contenu 2"/>
          <p:cNvSpPr>
            <a:spLocks noGrp="1"/>
          </p:cNvSpPr>
          <p:nvPr>
            <p:ph idx="1"/>
          </p:nvPr>
        </p:nvSpPr>
        <p:spPr/>
        <p:txBody>
          <a:bodyPr/>
          <a:lstStyle/>
          <a:p>
            <a:r>
              <a:rPr lang="fr-FR" sz="3200" dirty="0" err="1" smtClean="0"/>
              <a:t>Let’s</a:t>
            </a:r>
            <a:r>
              <a:rPr lang="fr-FR" sz="3200" dirty="0" smtClean="0"/>
              <a:t> </a:t>
            </a:r>
            <a:r>
              <a:rPr lang="fr-FR" sz="3200" dirty="0" err="1" smtClean="0"/>
              <a:t>develop</a:t>
            </a:r>
            <a:r>
              <a:rPr lang="fr-FR" sz="3200" dirty="0" smtClean="0"/>
              <a:t> a simple blog </a:t>
            </a:r>
            <a:r>
              <a:rPr lang="fr-FR" sz="3200" dirty="0" err="1" smtClean="0"/>
              <a:t>with</a:t>
            </a:r>
            <a:r>
              <a:rPr lang="fr-FR" sz="3200" dirty="0" smtClean="0"/>
              <a:t> OOP</a:t>
            </a:r>
          </a:p>
          <a:p>
            <a:endParaRPr lang="fr-FR" sz="3200" dirty="0" smtClean="0"/>
          </a:p>
          <a:p>
            <a:r>
              <a:rPr lang="fr-FR" sz="3200" dirty="0" smtClean="0"/>
              <a:t>Main </a:t>
            </a:r>
            <a:r>
              <a:rPr lang="fr-FR" sz="3200" dirty="0" err="1" smtClean="0"/>
              <a:t>features</a:t>
            </a:r>
            <a:r>
              <a:rPr lang="fr-FR" sz="3200" dirty="0" smtClean="0"/>
              <a:t> </a:t>
            </a:r>
            <a:r>
              <a:rPr lang="fr-FR" sz="3200" dirty="0" err="1" smtClean="0"/>
              <a:t>includes</a:t>
            </a:r>
            <a:r>
              <a:rPr lang="fr-FR" sz="3200" dirty="0" smtClean="0"/>
              <a:t>:</a:t>
            </a:r>
          </a:p>
          <a:p>
            <a:pPr lvl="1"/>
            <a:r>
              <a:rPr lang="fr-FR" sz="2800" dirty="0" err="1" smtClean="0"/>
              <a:t>Anonymous</a:t>
            </a:r>
            <a:r>
              <a:rPr lang="fr-FR" sz="2800" dirty="0" smtClean="0"/>
              <a:t> user </a:t>
            </a:r>
            <a:r>
              <a:rPr lang="fr-FR" sz="2800" dirty="0" err="1" smtClean="0"/>
              <a:t>can</a:t>
            </a:r>
            <a:r>
              <a:rPr lang="fr-FR" sz="2800" dirty="0" smtClean="0"/>
              <a:t> </a:t>
            </a:r>
            <a:r>
              <a:rPr lang="fr-FR" sz="2800" dirty="0" err="1" smtClean="0"/>
              <a:t>view</a:t>
            </a:r>
            <a:r>
              <a:rPr lang="fr-FR" sz="2800" dirty="0" smtClean="0"/>
              <a:t> </a:t>
            </a:r>
            <a:r>
              <a:rPr lang="fr-FR" sz="2800" dirty="0" err="1" smtClean="0"/>
              <a:t>posts</a:t>
            </a:r>
            <a:endParaRPr lang="fr-FR" sz="2800" dirty="0" smtClean="0"/>
          </a:p>
          <a:p>
            <a:pPr lvl="1"/>
            <a:r>
              <a:rPr lang="fr-FR" sz="2800" dirty="0" err="1" smtClean="0"/>
              <a:t>Authenticated</a:t>
            </a:r>
            <a:r>
              <a:rPr lang="fr-FR" sz="2800" dirty="0" smtClean="0"/>
              <a:t> user </a:t>
            </a:r>
            <a:r>
              <a:rPr lang="fr-FR" sz="2800" dirty="0" err="1" smtClean="0"/>
              <a:t>can</a:t>
            </a:r>
            <a:r>
              <a:rPr lang="fr-FR" sz="2800" dirty="0" smtClean="0"/>
              <a:t> </a:t>
            </a:r>
            <a:r>
              <a:rPr lang="fr-FR" sz="2800" dirty="0" err="1" smtClean="0"/>
              <a:t>add</a:t>
            </a:r>
            <a:r>
              <a:rPr lang="fr-FR" sz="2800" dirty="0" smtClean="0"/>
              <a:t> and </a:t>
            </a:r>
            <a:r>
              <a:rPr lang="fr-FR" sz="2800" dirty="0" err="1" smtClean="0"/>
              <a:t>remove</a:t>
            </a:r>
            <a:r>
              <a:rPr lang="fr-FR" sz="2800" dirty="0" smtClean="0"/>
              <a:t> </a:t>
            </a:r>
            <a:r>
              <a:rPr lang="fr-FR" sz="2800" dirty="0" err="1" smtClean="0"/>
              <a:t>posts</a:t>
            </a:r>
            <a:endParaRPr lang="fr-FR" sz="2800" dirty="0" smtClean="0"/>
          </a:p>
          <a:p>
            <a:pPr lvl="1"/>
            <a:endParaRPr lang="fr-FR" dirty="0"/>
          </a:p>
        </p:txBody>
      </p:sp>
      <p:sp>
        <p:nvSpPr>
          <p:cNvPr id="4" name="Espace réservé du contenu 3"/>
          <p:cNvSpPr>
            <a:spLocks noGrp="1"/>
          </p:cNvSpPr>
          <p:nvPr>
            <p:ph sz="quarter" idx="13"/>
          </p:nvPr>
        </p:nvSpPr>
        <p:spPr/>
        <p:txBody>
          <a:bodyPr/>
          <a:lstStyle/>
          <a:p>
            <a:r>
              <a:rPr lang="fr-FR" dirty="0" smtClean="0"/>
              <a:t>Encapsulation</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362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(2/4)</a:t>
            </a:r>
            <a:endParaRPr lang="fr-FR" dirty="0"/>
          </a:p>
        </p:txBody>
      </p:sp>
      <p:sp>
        <p:nvSpPr>
          <p:cNvPr id="3" name="Espace réservé du contenu 2"/>
          <p:cNvSpPr>
            <a:spLocks noGrp="1"/>
          </p:cNvSpPr>
          <p:nvPr>
            <p:ph idx="1"/>
          </p:nvPr>
        </p:nvSpPr>
        <p:spPr/>
        <p:txBody>
          <a:bodyPr/>
          <a:lstStyle/>
          <a:p>
            <a:r>
              <a:rPr lang="fr-FR" sz="3200" dirty="0" err="1" smtClean="0"/>
              <a:t>Starting</a:t>
            </a:r>
            <a:r>
              <a:rPr lang="fr-FR" sz="3200" dirty="0" smtClean="0"/>
              <a:t> point:</a:t>
            </a:r>
          </a:p>
          <a:p>
            <a:pPr lvl="1"/>
            <a:r>
              <a:rPr lang="fr-FR" sz="2800" dirty="0" err="1" smtClean="0"/>
              <a:t>Create</a:t>
            </a:r>
            <a:r>
              <a:rPr lang="fr-FR" sz="2800" dirty="0" smtClean="0"/>
              <a:t> a new </a:t>
            </a:r>
            <a:r>
              <a:rPr lang="fr-FR" sz="2800" dirty="0" err="1" smtClean="0"/>
              <a:t>project</a:t>
            </a:r>
            <a:r>
              <a:rPr lang="fr-FR" sz="2800" dirty="0" smtClean="0"/>
              <a:t> </a:t>
            </a:r>
            <a:r>
              <a:rPr lang="fr-FR" sz="2800" dirty="0" err="1" smtClean="0"/>
              <a:t>named</a:t>
            </a:r>
            <a:r>
              <a:rPr lang="fr-FR" sz="2800" dirty="0" smtClean="0"/>
              <a:t> </a:t>
            </a:r>
            <a:r>
              <a:rPr lang="fr-FR" sz="2800" b="1" i="1" dirty="0" err="1" smtClean="0"/>
              <a:t>MyPHPBlog</a:t>
            </a:r>
            <a:endParaRPr lang="fr-FR" sz="2800" b="1" i="1" dirty="0" smtClean="0"/>
          </a:p>
          <a:p>
            <a:pPr lvl="1"/>
            <a:r>
              <a:rPr lang="fr-FR" sz="2800" dirty="0" err="1" smtClean="0"/>
              <a:t>Create</a:t>
            </a:r>
            <a:r>
              <a:rPr lang="fr-FR" sz="2800" dirty="0" smtClean="0"/>
              <a:t> a </a:t>
            </a:r>
            <a:r>
              <a:rPr lang="fr-FR" sz="2800" b="1" i="1" dirty="0" smtClean="0"/>
              <a:t>classes</a:t>
            </a:r>
            <a:r>
              <a:rPr lang="fr-FR" sz="2800" dirty="0" smtClean="0"/>
              <a:t> </a:t>
            </a:r>
            <a:r>
              <a:rPr lang="fr-FR" sz="2800" dirty="0" err="1" smtClean="0"/>
              <a:t>folder</a:t>
            </a:r>
            <a:r>
              <a:rPr lang="fr-FR" sz="2800" dirty="0" smtClean="0"/>
              <a:t> </a:t>
            </a:r>
            <a:r>
              <a:rPr lang="fr-FR" sz="2800" dirty="0" err="1" smtClean="0"/>
              <a:t>inside</a:t>
            </a:r>
            <a:r>
              <a:rPr lang="fr-FR" sz="2800" dirty="0" smtClean="0"/>
              <a:t> </a:t>
            </a:r>
            <a:r>
              <a:rPr lang="fr-FR" sz="2800" dirty="0" err="1" smtClean="0"/>
              <a:t>it</a:t>
            </a:r>
            <a:endParaRPr lang="fr-FR" sz="2800" dirty="0" smtClean="0"/>
          </a:p>
          <a:p>
            <a:pPr lvl="2"/>
            <a:r>
              <a:rPr lang="fr-FR" sz="2400" dirty="0" smtClean="0"/>
              <a:t>To </a:t>
            </a:r>
            <a:r>
              <a:rPr lang="fr-FR" sz="2400" dirty="0" err="1" smtClean="0"/>
              <a:t>keep</a:t>
            </a:r>
            <a:r>
              <a:rPr lang="fr-FR" sz="2400" dirty="0" smtClean="0"/>
              <a:t> the </a:t>
            </a:r>
            <a:r>
              <a:rPr lang="fr-FR" sz="2400" dirty="0" err="1" smtClean="0"/>
              <a:t>project</a:t>
            </a:r>
            <a:r>
              <a:rPr lang="fr-FR" sz="2400" dirty="0" smtClean="0"/>
              <a:t> clean, place </a:t>
            </a:r>
            <a:r>
              <a:rPr lang="fr-FR" sz="2400" dirty="0" err="1" smtClean="0"/>
              <a:t>your</a:t>
            </a:r>
            <a:r>
              <a:rPr lang="fr-FR" sz="2400" dirty="0" smtClean="0"/>
              <a:t> PHP classes </a:t>
            </a:r>
            <a:r>
              <a:rPr lang="fr-FR" sz="2400" dirty="0" err="1" smtClean="0"/>
              <a:t>inside</a:t>
            </a:r>
            <a:endParaRPr lang="fr-FR" sz="2400" dirty="0" smtClean="0"/>
          </a:p>
          <a:p>
            <a:pPr lvl="2"/>
            <a:r>
              <a:rPr lang="fr-FR" sz="2400" dirty="0" err="1" smtClean="0"/>
              <a:t>Create</a:t>
            </a:r>
            <a:r>
              <a:rPr lang="fr-FR" sz="2400" dirty="0" smtClean="0"/>
              <a:t> </a:t>
            </a:r>
            <a:r>
              <a:rPr lang="fr-FR" sz="2400" dirty="0" err="1" smtClean="0"/>
              <a:t>inside</a:t>
            </a:r>
            <a:r>
              <a:rPr lang="fr-FR" sz="2400" dirty="0" smtClean="0"/>
              <a:t> </a:t>
            </a:r>
            <a:r>
              <a:rPr lang="fr-FR" sz="2400" dirty="0" err="1" smtClean="0"/>
              <a:t>another</a:t>
            </a:r>
            <a:r>
              <a:rPr lang="fr-FR" sz="2400" dirty="0" smtClean="0"/>
              <a:t> </a:t>
            </a:r>
            <a:r>
              <a:rPr lang="fr-FR" sz="2400" dirty="0" err="1" smtClean="0"/>
              <a:t>folder</a:t>
            </a:r>
            <a:r>
              <a:rPr lang="fr-FR" sz="2400" dirty="0" smtClean="0"/>
              <a:t> </a:t>
            </a:r>
            <a:r>
              <a:rPr lang="fr-FR" sz="2400" dirty="0" err="1" smtClean="0"/>
              <a:t>called</a:t>
            </a:r>
            <a:r>
              <a:rPr lang="fr-FR" sz="2400" dirty="0" smtClean="0"/>
              <a:t> </a:t>
            </a:r>
            <a:r>
              <a:rPr lang="fr-FR" sz="2400" b="1" i="1" dirty="0" err="1" smtClean="0"/>
              <a:t>entities</a:t>
            </a:r>
            <a:endParaRPr lang="fr-FR" sz="2400" b="1" i="1" dirty="0"/>
          </a:p>
          <a:p>
            <a:pPr lvl="1"/>
            <a:r>
              <a:rPr lang="fr-FR" sz="2800" dirty="0" smtClean="0"/>
              <a:t>Inside the </a:t>
            </a:r>
            <a:r>
              <a:rPr lang="fr-FR" sz="2800" b="1" i="1" dirty="0" smtClean="0"/>
              <a:t>classes/</a:t>
            </a:r>
            <a:r>
              <a:rPr lang="fr-FR" sz="2800" b="1" i="1" dirty="0" err="1" smtClean="0"/>
              <a:t>entities</a:t>
            </a:r>
            <a:r>
              <a:rPr lang="fr-FR" sz="2800" dirty="0" smtClean="0"/>
              <a:t> </a:t>
            </a:r>
            <a:r>
              <a:rPr lang="fr-FR" sz="2800" dirty="0" err="1" smtClean="0"/>
              <a:t>folder</a:t>
            </a:r>
            <a:r>
              <a:rPr lang="fr-FR" sz="2800" dirty="0" smtClean="0"/>
              <a:t>, </a:t>
            </a:r>
            <a:r>
              <a:rPr lang="fr-FR" sz="2800" dirty="0" err="1" smtClean="0"/>
              <a:t>create</a:t>
            </a:r>
            <a:r>
              <a:rPr lang="fr-FR" sz="2800" dirty="0" smtClean="0"/>
              <a:t> </a:t>
            </a:r>
            <a:r>
              <a:rPr lang="fr-FR" sz="2800" dirty="0" err="1" smtClean="0"/>
              <a:t>two</a:t>
            </a:r>
            <a:r>
              <a:rPr lang="fr-FR" sz="2800" dirty="0" smtClean="0"/>
              <a:t> files:</a:t>
            </a:r>
          </a:p>
          <a:p>
            <a:pPr lvl="2"/>
            <a:r>
              <a:rPr lang="fr-FR" sz="2400" dirty="0" smtClean="0"/>
              <a:t>One </a:t>
            </a:r>
            <a:r>
              <a:rPr lang="fr-FR" sz="2400" dirty="0" err="1" smtClean="0"/>
              <a:t>named</a:t>
            </a:r>
            <a:r>
              <a:rPr lang="fr-FR" sz="2400" dirty="0" smtClean="0"/>
              <a:t> </a:t>
            </a:r>
            <a:r>
              <a:rPr lang="fr-FR" sz="2400" b="1" i="1" dirty="0" err="1" smtClean="0"/>
              <a:t>Post.class.php</a:t>
            </a:r>
            <a:endParaRPr lang="fr-FR" sz="2400" b="1" i="1" dirty="0" smtClean="0"/>
          </a:p>
          <a:p>
            <a:pPr lvl="2"/>
            <a:r>
              <a:rPr lang="fr-FR" sz="2400" dirty="0" err="1" smtClean="0"/>
              <a:t>Another</a:t>
            </a:r>
            <a:r>
              <a:rPr lang="fr-FR" sz="2400" dirty="0" smtClean="0"/>
              <a:t> one </a:t>
            </a:r>
            <a:r>
              <a:rPr lang="fr-FR" sz="2400" dirty="0" err="1" smtClean="0"/>
              <a:t>named</a:t>
            </a:r>
            <a:r>
              <a:rPr lang="fr-FR" sz="2400" dirty="0" smtClean="0"/>
              <a:t> </a:t>
            </a:r>
            <a:r>
              <a:rPr lang="fr-FR" sz="2400" b="1" i="1" dirty="0" err="1" smtClean="0"/>
              <a:t>User.class.php</a:t>
            </a:r>
            <a:endParaRPr lang="fr-FR" sz="2400" b="1" i="1" dirty="0" smtClean="0"/>
          </a:p>
        </p:txBody>
      </p:sp>
      <p:sp>
        <p:nvSpPr>
          <p:cNvPr id="4" name="Espace réservé du contenu 3"/>
          <p:cNvSpPr>
            <a:spLocks noGrp="1"/>
          </p:cNvSpPr>
          <p:nvPr>
            <p:ph sz="quarter" idx="13"/>
          </p:nvPr>
        </p:nvSpPr>
        <p:spPr/>
        <p:txBody>
          <a:bodyPr/>
          <a:lstStyle/>
          <a:p>
            <a:r>
              <a:rPr lang="fr-FR" dirty="0" smtClean="0"/>
              <a:t>Encapsulation</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254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(3/4)</a:t>
            </a:r>
            <a:endParaRPr lang="fr-FR" dirty="0"/>
          </a:p>
        </p:txBody>
      </p:sp>
      <p:sp>
        <p:nvSpPr>
          <p:cNvPr id="3" name="Espace réservé du contenu 2"/>
          <p:cNvSpPr>
            <a:spLocks noGrp="1"/>
          </p:cNvSpPr>
          <p:nvPr>
            <p:ph idx="1"/>
          </p:nvPr>
        </p:nvSpPr>
        <p:spPr>
          <a:xfrm>
            <a:off x="457200" y="1129308"/>
            <a:ext cx="8435975" cy="4230687"/>
          </a:xfrm>
        </p:spPr>
        <p:txBody>
          <a:bodyPr/>
          <a:lstStyle/>
          <a:p>
            <a:r>
              <a:rPr lang="fr-FR" sz="3200" b="1" i="1" dirty="0" err="1" smtClean="0"/>
              <a:t>Post.class.php</a:t>
            </a:r>
            <a:r>
              <a:rPr lang="fr-FR" sz="3200" dirty="0" smtClean="0"/>
              <a:t>: </a:t>
            </a:r>
            <a:r>
              <a:rPr lang="fr-FR" sz="3200" dirty="0" err="1" smtClean="0"/>
              <a:t>Represents</a:t>
            </a:r>
            <a:r>
              <a:rPr lang="fr-FR" sz="3200" dirty="0" smtClean="0"/>
              <a:t> a blog post</a:t>
            </a:r>
          </a:p>
          <a:p>
            <a:pPr lvl="1"/>
            <a:r>
              <a:rPr lang="fr-FR" sz="2800" b="1" i="1" dirty="0" smtClean="0"/>
              <a:t>Post</a:t>
            </a:r>
            <a:r>
              <a:rPr lang="fr-FR" sz="2800" dirty="0" smtClean="0"/>
              <a:t> class has the </a:t>
            </a:r>
            <a:r>
              <a:rPr lang="fr-FR" sz="2800" dirty="0" err="1" smtClean="0"/>
              <a:t>following</a:t>
            </a:r>
            <a:r>
              <a:rPr lang="fr-FR" sz="2800" dirty="0" smtClean="0"/>
              <a:t> </a:t>
            </a:r>
            <a:r>
              <a:rPr lang="fr-FR" sz="2800" dirty="0" err="1" smtClean="0"/>
              <a:t>attributes</a:t>
            </a:r>
            <a:r>
              <a:rPr lang="fr-FR" sz="2800" dirty="0" smtClean="0"/>
              <a:t>:</a:t>
            </a:r>
          </a:p>
          <a:p>
            <a:pPr lvl="2"/>
            <a:r>
              <a:rPr lang="fr-FR" sz="2400" b="1" i="1" dirty="0" smtClean="0"/>
              <a:t>id</a:t>
            </a:r>
            <a:r>
              <a:rPr lang="fr-FR" sz="2400" dirty="0" smtClean="0"/>
              <a:t>: Unique identifier of the post</a:t>
            </a:r>
          </a:p>
          <a:p>
            <a:pPr lvl="2"/>
            <a:r>
              <a:rPr lang="fr-FR" sz="2400" b="1" i="1" dirty="0" err="1" smtClean="0"/>
              <a:t>title</a:t>
            </a:r>
            <a:r>
              <a:rPr lang="fr-FR" sz="2400" dirty="0" smtClean="0"/>
              <a:t>: </a:t>
            </a:r>
            <a:r>
              <a:rPr lang="fr-FR" sz="2400" dirty="0" err="1" smtClean="0"/>
              <a:t>Title</a:t>
            </a:r>
            <a:r>
              <a:rPr lang="fr-FR" sz="2400" dirty="0" smtClean="0"/>
              <a:t> of the post</a:t>
            </a:r>
          </a:p>
          <a:p>
            <a:pPr lvl="2"/>
            <a:r>
              <a:rPr lang="fr-FR" sz="2400" b="1" i="1" dirty="0" smtClean="0"/>
              <a:t>body</a:t>
            </a:r>
            <a:r>
              <a:rPr lang="fr-FR" sz="2400" dirty="0" smtClean="0"/>
              <a:t>: Content of the post</a:t>
            </a:r>
          </a:p>
          <a:p>
            <a:pPr lvl="2"/>
            <a:r>
              <a:rPr lang="fr-FR" sz="2400" b="1" i="1" dirty="0" err="1" smtClean="0"/>
              <a:t>publicationDate</a:t>
            </a:r>
            <a:r>
              <a:rPr lang="fr-FR" sz="2400" dirty="0" smtClean="0"/>
              <a:t>: </a:t>
            </a:r>
            <a:r>
              <a:rPr lang="fr-FR" sz="2400" dirty="0" err="1" smtClean="0"/>
              <a:t>When</a:t>
            </a:r>
            <a:r>
              <a:rPr lang="fr-FR" sz="2400" dirty="0" smtClean="0"/>
              <a:t> the post </a:t>
            </a:r>
            <a:r>
              <a:rPr lang="fr-FR" sz="2400" dirty="0" err="1" smtClean="0"/>
              <a:t>was</a:t>
            </a:r>
            <a:r>
              <a:rPr lang="fr-FR" sz="2400" dirty="0" smtClean="0"/>
              <a:t> </a:t>
            </a:r>
            <a:r>
              <a:rPr lang="fr-FR" sz="2400" dirty="0" err="1" smtClean="0"/>
              <a:t>created</a:t>
            </a:r>
            <a:endParaRPr lang="fr-FR" sz="2400" dirty="0" smtClean="0"/>
          </a:p>
          <a:p>
            <a:pPr lvl="2"/>
            <a:r>
              <a:rPr lang="fr-FR" sz="2400" b="1" i="1" dirty="0" smtClean="0"/>
              <a:t>user</a:t>
            </a:r>
            <a:r>
              <a:rPr lang="fr-FR" sz="2400" dirty="0" smtClean="0"/>
              <a:t>: </a:t>
            </a:r>
            <a:r>
              <a:rPr lang="fr-FR" sz="2400" dirty="0" err="1" smtClean="0"/>
              <a:t>Author</a:t>
            </a:r>
            <a:r>
              <a:rPr lang="fr-FR" sz="2400" dirty="0" smtClean="0"/>
              <a:t> of the post</a:t>
            </a:r>
          </a:p>
          <a:p>
            <a:pPr lvl="1">
              <a:spcBef>
                <a:spcPts val="2400"/>
              </a:spcBef>
            </a:pPr>
            <a:r>
              <a:rPr lang="fr-FR" sz="2800" dirty="0" err="1" smtClean="0"/>
              <a:t>Methods</a:t>
            </a:r>
            <a:r>
              <a:rPr lang="fr-FR" sz="2800" dirty="0" smtClean="0"/>
              <a:t> are </a:t>
            </a:r>
            <a:r>
              <a:rPr lang="fr-FR" sz="2800" dirty="0" err="1" smtClean="0"/>
              <a:t>just</a:t>
            </a:r>
            <a:r>
              <a:rPr lang="fr-FR" sz="2800" dirty="0" smtClean="0"/>
              <a:t> </a:t>
            </a:r>
            <a:r>
              <a:rPr lang="fr-FR" sz="2800" dirty="0" err="1" smtClean="0"/>
              <a:t>constructor</a:t>
            </a:r>
            <a:r>
              <a:rPr lang="fr-FR" sz="2800" dirty="0" smtClean="0"/>
              <a:t>, getters and setters</a:t>
            </a:r>
            <a:endParaRPr lang="fr-FR" sz="2800" dirty="0"/>
          </a:p>
          <a:p>
            <a:pPr lvl="1"/>
            <a:endParaRPr lang="fr-FR" sz="2800" dirty="0" smtClean="0"/>
          </a:p>
        </p:txBody>
      </p:sp>
      <p:sp>
        <p:nvSpPr>
          <p:cNvPr id="4" name="Espace réservé du contenu 3"/>
          <p:cNvSpPr>
            <a:spLocks noGrp="1"/>
          </p:cNvSpPr>
          <p:nvPr>
            <p:ph sz="quarter" idx="13"/>
          </p:nvPr>
        </p:nvSpPr>
        <p:spPr/>
        <p:txBody>
          <a:bodyPr/>
          <a:lstStyle/>
          <a:p>
            <a:r>
              <a:rPr lang="fr-FR" dirty="0" smtClean="0"/>
              <a:t>Encapsulation</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775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(4/4)</a:t>
            </a:r>
            <a:endParaRPr lang="fr-FR" dirty="0"/>
          </a:p>
        </p:txBody>
      </p:sp>
      <p:sp>
        <p:nvSpPr>
          <p:cNvPr id="3" name="Espace réservé du contenu 2"/>
          <p:cNvSpPr>
            <a:spLocks noGrp="1"/>
          </p:cNvSpPr>
          <p:nvPr>
            <p:ph idx="1"/>
          </p:nvPr>
        </p:nvSpPr>
        <p:spPr>
          <a:xfrm>
            <a:off x="457200" y="1129308"/>
            <a:ext cx="8435975" cy="4230687"/>
          </a:xfrm>
        </p:spPr>
        <p:txBody>
          <a:bodyPr/>
          <a:lstStyle/>
          <a:p>
            <a:r>
              <a:rPr lang="fr-FR" sz="3200" b="1" i="1" dirty="0" err="1" smtClean="0"/>
              <a:t>User.class.php</a:t>
            </a:r>
            <a:r>
              <a:rPr lang="fr-FR" sz="3200" dirty="0" smtClean="0"/>
              <a:t>: </a:t>
            </a:r>
            <a:r>
              <a:rPr lang="fr-FR" sz="3200" dirty="0" err="1" smtClean="0"/>
              <a:t>Represents</a:t>
            </a:r>
            <a:r>
              <a:rPr lang="fr-FR" sz="3200" dirty="0" smtClean="0"/>
              <a:t> a blog user</a:t>
            </a:r>
          </a:p>
          <a:p>
            <a:pPr lvl="1"/>
            <a:r>
              <a:rPr lang="fr-FR" sz="2800" b="1" i="1" dirty="0" smtClean="0"/>
              <a:t>User </a:t>
            </a:r>
            <a:r>
              <a:rPr lang="fr-FR" sz="2800" dirty="0" smtClean="0"/>
              <a:t>class has the </a:t>
            </a:r>
            <a:r>
              <a:rPr lang="fr-FR" sz="2800" dirty="0" err="1" smtClean="0"/>
              <a:t>following</a:t>
            </a:r>
            <a:r>
              <a:rPr lang="fr-FR" sz="2800" dirty="0" smtClean="0"/>
              <a:t> </a:t>
            </a:r>
            <a:r>
              <a:rPr lang="fr-FR" sz="2800" dirty="0" err="1" smtClean="0"/>
              <a:t>attributes</a:t>
            </a:r>
            <a:r>
              <a:rPr lang="fr-FR" sz="2800" dirty="0" smtClean="0"/>
              <a:t>:</a:t>
            </a:r>
          </a:p>
          <a:p>
            <a:pPr lvl="2"/>
            <a:r>
              <a:rPr lang="fr-FR" sz="2400" b="1" i="1" dirty="0" smtClean="0"/>
              <a:t>id</a:t>
            </a:r>
            <a:r>
              <a:rPr lang="fr-FR" sz="2400" dirty="0" smtClean="0"/>
              <a:t>: Unique identifier of the user</a:t>
            </a:r>
          </a:p>
          <a:p>
            <a:pPr lvl="2"/>
            <a:r>
              <a:rPr lang="fr-FR" sz="2400" b="1" i="1" dirty="0" err="1" smtClean="0"/>
              <a:t>firstName</a:t>
            </a:r>
            <a:r>
              <a:rPr lang="fr-FR" sz="2400" dirty="0" smtClean="0"/>
              <a:t>: User first </a:t>
            </a:r>
            <a:r>
              <a:rPr lang="fr-FR" sz="2400" dirty="0" err="1" smtClean="0"/>
              <a:t>name</a:t>
            </a:r>
            <a:endParaRPr lang="fr-FR" sz="2400" dirty="0" smtClean="0"/>
          </a:p>
          <a:p>
            <a:pPr lvl="2"/>
            <a:r>
              <a:rPr lang="fr-FR" sz="2400" b="1" i="1" dirty="0" err="1" smtClean="0"/>
              <a:t>lastName</a:t>
            </a:r>
            <a:r>
              <a:rPr lang="fr-FR" sz="2400" dirty="0" smtClean="0"/>
              <a:t>: User last </a:t>
            </a:r>
            <a:r>
              <a:rPr lang="fr-FR" sz="2400" dirty="0" err="1" smtClean="0"/>
              <a:t>name</a:t>
            </a:r>
            <a:endParaRPr lang="fr-FR" sz="2400" dirty="0" smtClean="0"/>
          </a:p>
          <a:p>
            <a:pPr lvl="2"/>
            <a:r>
              <a:rPr lang="fr-FR" sz="2400" b="1" i="1" dirty="0" smtClean="0"/>
              <a:t>email</a:t>
            </a:r>
            <a:r>
              <a:rPr lang="fr-FR" sz="2400" dirty="0" smtClean="0"/>
              <a:t>: User email</a:t>
            </a:r>
          </a:p>
          <a:p>
            <a:pPr lvl="2"/>
            <a:r>
              <a:rPr lang="fr-FR" sz="2400" b="1" i="1" dirty="0" err="1" smtClean="0"/>
              <a:t>password</a:t>
            </a:r>
            <a:r>
              <a:rPr lang="fr-FR" sz="2400" dirty="0" smtClean="0"/>
              <a:t>: User </a:t>
            </a:r>
            <a:r>
              <a:rPr lang="fr-FR" sz="2400" dirty="0" err="1" smtClean="0"/>
              <a:t>password</a:t>
            </a:r>
            <a:endParaRPr lang="fr-FR" sz="2400" dirty="0" smtClean="0"/>
          </a:p>
          <a:p>
            <a:pPr lvl="1">
              <a:spcBef>
                <a:spcPts val="2400"/>
              </a:spcBef>
            </a:pPr>
            <a:r>
              <a:rPr lang="fr-FR" sz="2800" dirty="0" err="1" smtClean="0"/>
              <a:t>Methods</a:t>
            </a:r>
            <a:r>
              <a:rPr lang="fr-FR" sz="2800" dirty="0" smtClean="0"/>
              <a:t> are </a:t>
            </a:r>
            <a:r>
              <a:rPr lang="fr-FR" sz="2800" dirty="0" err="1" smtClean="0"/>
              <a:t>just</a:t>
            </a:r>
            <a:r>
              <a:rPr lang="fr-FR" sz="2800" dirty="0" smtClean="0"/>
              <a:t> </a:t>
            </a:r>
            <a:r>
              <a:rPr lang="fr-FR" sz="2800" dirty="0" err="1" smtClean="0"/>
              <a:t>constructor</a:t>
            </a:r>
            <a:r>
              <a:rPr lang="fr-FR" sz="2800" dirty="0" smtClean="0"/>
              <a:t>, getters and setters</a:t>
            </a:r>
            <a:endParaRPr lang="fr-FR" sz="2800" dirty="0"/>
          </a:p>
          <a:p>
            <a:pPr lvl="1"/>
            <a:endParaRPr lang="fr-FR" sz="2800" dirty="0" smtClean="0"/>
          </a:p>
        </p:txBody>
      </p:sp>
      <p:sp>
        <p:nvSpPr>
          <p:cNvPr id="4" name="Espace réservé du contenu 3"/>
          <p:cNvSpPr>
            <a:spLocks noGrp="1"/>
          </p:cNvSpPr>
          <p:nvPr>
            <p:ph sz="quarter" idx="13"/>
          </p:nvPr>
        </p:nvSpPr>
        <p:spPr/>
        <p:txBody>
          <a:bodyPr/>
          <a:lstStyle/>
          <a:p>
            <a:r>
              <a:rPr lang="fr-FR" dirty="0" smtClean="0"/>
              <a:t>Encapsulation</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793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Inheritance</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OOP and PHP</a:t>
            </a:r>
            <a:endParaRPr lang="fr-FR" dirty="0"/>
          </a:p>
        </p:txBody>
      </p:sp>
    </p:spTree>
    <p:extLst>
      <p:ext uri="{BB962C8B-B14F-4D97-AF65-F5344CB8AC3E}">
        <p14:creationId xmlns:p14="http://schemas.microsoft.com/office/powerpoint/2010/main" val="544672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Overview</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Imagine </a:t>
            </a:r>
            <a:r>
              <a:rPr lang="fr-FR" sz="3200" dirty="0" err="1" smtClean="0">
                <a:ea typeface="ＭＳ Ｐゴシック" pitchFamily="34" charset="-128"/>
                <a:cs typeface="Courier New" pitchFamily="49" charset="0"/>
              </a:rPr>
              <a:t>you</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want</a:t>
            </a:r>
            <a:r>
              <a:rPr lang="fr-FR" sz="3200" dirty="0" smtClean="0">
                <a:ea typeface="ＭＳ Ｐゴシック" pitchFamily="34" charset="-128"/>
                <a:cs typeface="Courier New" pitchFamily="49" charset="0"/>
              </a:rPr>
              <a:t> to </a:t>
            </a:r>
            <a:r>
              <a:rPr lang="fr-FR" sz="3200" dirty="0" err="1" smtClean="0">
                <a:ea typeface="ＭＳ Ｐゴシック" pitchFamily="34" charset="-128"/>
                <a:cs typeface="Courier New" pitchFamily="49" charset="0"/>
              </a:rPr>
              <a:t>create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two</a:t>
            </a:r>
            <a:r>
              <a:rPr lang="fr-FR" sz="3200" dirty="0" smtClean="0">
                <a:ea typeface="ＭＳ Ｐゴシック" pitchFamily="34" charset="-128"/>
                <a:cs typeface="Courier New" pitchFamily="49" charset="0"/>
              </a:rPr>
              <a:t> classes:</a:t>
            </a:r>
          </a:p>
          <a:p>
            <a:pPr lvl="1"/>
            <a:r>
              <a:rPr lang="fr-FR" sz="2800" dirty="0" smtClean="0">
                <a:ea typeface="ＭＳ Ｐゴシック" pitchFamily="34" charset="-128"/>
                <a:cs typeface="Courier New" pitchFamily="49" charset="0"/>
              </a:rPr>
              <a:t>Bike: </a:t>
            </a:r>
            <a:r>
              <a:rPr lang="fr-FR" sz="2800" dirty="0" err="1" smtClean="0">
                <a:ea typeface="ＭＳ Ｐゴシック" pitchFamily="34" charset="-128"/>
                <a:cs typeface="Courier New" pitchFamily="49" charset="0"/>
              </a:rPr>
              <a:t>Representing</a:t>
            </a:r>
            <a:r>
              <a:rPr lang="fr-FR" sz="2800" dirty="0" smtClean="0">
                <a:ea typeface="ＭＳ Ｐゴシック" pitchFamily="34" charset="-128"/>
                <a:cs typeface="Courier New" pitchFamily="49" charset="0"/>
              </a:rPr>
              <a:t> a bike</a:t>
            </a:r>
          </a:p>
          <a:p>
            <a:pPr lvl="1"/>
            <a:r>
              <a:rPr lang="fr-FR" sz="2800" dirty="0" smtClean="0">
                <a:ea typeface="ＭＳ Ｐゴシック" pitchFamily="34" charset="-128"/>
                <a:cs typeface="Courier New" pitchFamily="49" charset="0"/>
              </a:rPr>
              <a:t>Boat: </a:t>
            </a:r>
            <a:r>
              <a:rPr lang="fr-FR" sz="2800" dirty="0" err="1" smtClean="0">
                <a:ea typeface="ＭＳ Ｐゴシック" pitchFamily="34" charset="-128"/>
                <a:cs typeface="Courier New" pitchFamily="49" charset="0"/>
              </a:rPr>
              <a:t>Representing</a:t>
            </a:r>
            <a:r>
              <a:rPr lang="fr-FR" sz="2800" dirty="0" smtClean="0">
                <a:ea typeface="ＭＳ Ｐゴシック" pitchFamily="34" charset="-128"/>
                <a:cs typeface="Courier New" pitchFamily="49" charset="0"/>
              </a:rPr>
              <a:t> a boat</a:t>
            </a:r>
          </a:p>
          <a:p>
            <a:r>
              <a:rPr lang="fr-FR" sz="3200" dirty="0" smtClean="0">
                <a:ea typeface="ＭＳ Ｐゴシック" pitchFamily="34" charset="-128"/>
                <a:cs typeface="Courier New" pitchFamily="49" charset="0"/>
              </a:rPr>
              <a:t>All are </a:t>
            </a:r>
            <a:r>
              <a:rPr lang="fr-FR" sz="3200" dirty="0" err="1" smtClean="0">
                <a:ea typeface="ＭＳ Ｐゴシック" pitchFamily="34" charset="-128"/>
                <a:cs typeface="Courier New" pitchFamily="49" charset="0"/>
              </a:rPr>
              <a:t>vehicules</a:t>
            </a:r>
            <a:r>
              <a:rPr lang="fr-FR" sz="3200" dirty="0" smtClean="0">
                <a:ea typeface="ＭＳ Ｐゴシック" pitchFamily="34" charset="-128"/>
                <a:cs typeface="Courier New" pitchFamily="49" charset="0"/>
              </a:rPr>
              <a:t> and </a:t>
            </a:r>
            <a:r>
              <a:rPr lang="fr-FR" sz="3200" dirty="0" err="1" smtClean="0">
                <a:ea typeface="ＭＳ Ｐゴシック" pitchFamily="34" charset="-128"/>
                <a:cs typeface="Courier New" pitchFamily="49" charset="0"/>
              </a:rPr>
              <a:t>shares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common</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attributes</a:t>
            </a:r>
            <a:r>
              <a:rPr lang="fr-FR" sz="3200" dirty="0" smtClean="0">
                <a:ea typeface="ＭＳ Ｐゴシック" pitchFamily="34" charset="-128"/>
                <a:cs typeface="Courier New" pitchFamily="49" charset="0"/>
              </a:rPr>
              <a:t> and </a:t>
            </a:r>
            <a:r>
              <a:rPr lang="fr-FR" sz="3200" dirty="0" err="1" smtClean="0">
                <a:ea typeface="ＭＳ Ｐゴシック" pitchFamily="34" charset="-128"/>
                <a:cs typeface="Courier New" pitchFamily="49" charset="0"/>
              </a:rPr>
              <a:t>behaviors</a:t>
            </a:r>
            <a:r>
              <a:rPr lang="fr-FR" sz="3200" dirty="0" smtClean="0">
                <a:ea typeface="ＭＳ Ｐゴシック" pitchFamily="34" charset="-128"/>
                <a:cs typeface="Courier New" pitchFamily="49" charset="0"/>
              </a:rPr>
              <a:t>:</a:t>
            </a:r>
          </a:p>
          <a:p>
            <a:pPr lvl="1"/>
            <a:r>
              <a:rPr lang="fr-FR" sz="2800" dirty="0" err="1" smtClean="0">
                <a:ea typeface="ＭＳ Ｐゴシック" pitchFamily="34" charset="-128"/>
                <a:cs typeface="Courier New" pitchFamily="49" charset="0"/>
              </a:rPr>
              <a:t>Current</a:t>
            </a:r>
            <a:r>
              <a:rPr lang="fr-FR" sz="2800" dirty="0" smtClean="0">
                <a:ea typeface="ＭＳ Ｐゴシック" pitchFamily="34" charset="-128"/>
                <a:cs typeface="Courier New" pitchFamily="49" charset="0"/>
              </a:rPr>
              <a:t> speed, Brand, </a:t>
            </a:r>
            <a:r>
              <a:rPr lang="fr-FR" sz="2800" dirty="0" err="1" smtClean="0">
                <a:ea typeface="ＭＳ Ｐゴシック" pitchFamily="34" charset="-128"/>
                <a:cs typeface="Courier New" pitchFamily="49" charset="0"/>
              </a:rPr>
              <a:t>Color</a:t>
            </a:r>
            <a:r>
              <a:rPr lang="fr-FR" sz="2800" dirty="0" smtClean="0">
                <a:ea typeface="ＭＳ Ｐゴシック" pitchFamily="34" charset="-128"/>
                <a:cs typeface="Courier New" pitchFamily="49" charset="0"/>
              </a:rPr>
              <a:t>…</a:t>
            </a:r>
          </a:p>
          <a:p>
            <a:pPr lvl="1"/>
            <a:r>
              <a:rPr lang="fr-FR" sz="2800" dirty="0" err="1" smtClean="0">
                <a:ea typeface="ＭＳ Ｐゴシック" pitchFamily="34" charset="-128"/>
                <a:cs typeface="Courier New" pitchFamily="49" charset="0"/>
              </a:rPr>
              <a:t>Accelerate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brake</a:t>
            </a:r>
            <a:r>
              <a:rPr lang="fr-FR" sz="2800" dirty="0" smtClean="0">
                <a:ea typeface="ＭＳ Ｐゴシック" pitchFamily="34" charset="-128"/>
                <a:cs typeface="Courier New" pitchFamily="49" charset="0"/>
              </a:rPr>
              <a: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Inheritance</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4872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Overview</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Ugly</a:t>
            </a:r>
            <a:r>
              <a:rPr lang="fr-FR" sz="3200" dirty="0" smtClean="0">
                <a:ea typeface="ＭＳ Ｐゴシック" pitchFamily="34" charset="-128"/>
                <a:cs typeface="Courier New" pitchFamily="49" charset="0"/>
              </a:rPr>
              <a:t> to duplicate </a:t>
            </a:r>
            <a:r>
              <a:rPr lang="fr-FR" sz="3200" dirty="0" err="1" smtClean="0">
                <a:ea typeface="ＭＳ Ｐゴシック" pitchFamily="34" charset="-128"/>
                <a:cs typeface="Courier New" pitchFamily="49" charset="0"/>
              </a:rPr>
              <a:t>some</a:t>
            </a:r>
            <a:r>
              <a:rPr lang="fr-FR" sz="3200" dirty="0" smtClean="0">
                <a:ea typeface="ＭＳ Ｐゴシック" pitchFamily="34" charset="-128"/>
                <a:cs typeface="Courier New" pitchFamily="49" charset="0"/>
              </a:rPr>
              <a:t> code in </a:t>
            </a:r>
            <a:r>
              <a:rPr lang="fr-FR" sz="3200" dirty="0" err="1" smtClean="0">
                <a:ea typeface="ＭＳ Ｐゴシック" pitchFamily="34" charset="-128"/>
                <a:cs typeface="Courier New" pitchFamily="49" charset="0"/>
              </a:rPr>
              <a:t>each</a:t>
            </a:r>
            <a:r>
              <a:rPr lang="fr-FR" sz="3200" dirty="0" smtClean="0">
                <a:ea typeface="ＭＳ Ｐゴシック" pitchFamily="34" charset="-128"/>
                <a:cs typeface="Courier New" pitchFamily="49" charset="0"/>
              </a:rPr>
              <a:t> class</a:t>
            </a:r>
          </a:p>
          <a:p>
            <a:r>
              <a:rPr lang="fr-FR" sz="3200" dirty="0" err="1" smtClean="0">
                <a:ea typeface="ＭＳ Ｐゴシック" pitchFamily="34" charset="-128"/>
                <a:cs typeface="Courier New" pitchFamily="49" charset="0"/>
              </a:rPr>
              <a:t>Inheritance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solves</a:t>
            </a:r>
            <a:r>
              <a:rPr lang="fr-FR" sz="3200" dirty="0" smtClean="0">
                <a:ea typeface="ＭＳ Ｐゴシック" pitchFamily="34" charset="-128"/>
                <a:cs typeface="Courier New" pitchFamily="49" charset="0"/>
              </a:rPr>
              <a:t> the </a:t>
            </a:r>
            <a:r>
              <a:rPr lang="fr-FR" sz="3200" dirty="0" err="1" smtClean="0">
                <a:ea typeface="ＭＳ Ｐゴシック" pitchFamily="34" charset="-128"/>
                <a:cs typeface="Courier New" pitchFamily="49" charset="0"/>
              </a:rPr>
              <a:t>problem</a:t>
            </a:r>
            <a:r>
              <a:rPr lang="fr-FR" sz="3200" dirty="0" smtClean="0">
                <a:ea typeface="ＭＳ Ｐゴシック" pitchFamily="34" charset="-128"/>
                <a:cs typeface="Courier New" pitchFamily="49" charset="0"/>
              </a:rPr>
              <a:t>!</a:t>
            </a:r>
          </a:p>
          <a:p>
            <a:endParaRPr lang="fr-FR" sz="3200" dirty="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Define</a:t>
            </a:r>
            <a:r>
              <a:rPr lang="fr-FR" sz="3200" dirty="0" smtClean="0">
                <a:ea typeface="ＭＳ Ｐゴシック" pitchFamily="34" charset="-128"/>
                <a:cs typeface="Courier New" pitchFamily="49" charset="0"/>
              </a:rPr>
              <a:t> a class </a:t>
            </a:r>
            <a:r>
              <a:rPr lang="fr-FR" sz="3200" dirty="0" err="1" smtClean="0">
                <a:ea typeface="ＭＳ Ｐゴシック" pitchFamily="34" charset="-128"/>
                <a:cs typeface="Courier New" pitchFamily="49" charset="0"/>
              </a:rPr>
              <a:t>with</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these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attributes</a:t>
            </a:r>
            <a:r>
              <a:rPr lang="fr-FR" sz="3200" dirty="0" smtClean="0">
                <a:ea typeface="ＭＳ Ｐゴシック" pitchFamily="34" charset="-128"/>
                <a:cs typeface="Courier New" pitchFamily="49" charset="0"/>
              </a:rPr>
              <a:t> and </a:t>
            </a:r>
            <a:r>
              <a:rPr lang="fr-FR" sz="3200" dirty="0" err="1" smtClean="0">
                <a:ea typeface="ＭＳ Ｐゴシック" pitchFamily="34" charset="-128"/>
                <a:cs typeface="Courier New" pitchFamily="49" charset="0"/>
              </a:rPr>
              <a:t>methods</a:t>
            </a:r>
            <a:endParaRPr lang="fr-FR" sz="3200" dirty="0" smtClean="0">
              <a:ea typeface="ＭＳ Ｐゴシック" pitchFamily="34" charset="-128"/>
              <a:cs typeface="Courier New" pitchFamily="49" charset="0"/>
            </a:endParaRPr>
          </a:p>
          <a:p>
            <a:pPr lvl="1"/>
            <a:r>
              <a:rPr lang="fr-FR" sz="2800" dirty="0" err="1" smtClean="0">
                <a:ea typeface="ＭＳ Ｐゴシック" pitchFamily="34" charset="-128"/>
                <a:cs typeface="Courier New" pitchFamily="49" charset="0"/>
              </a:rPr>
              <a:t>Make</a:t>
            </a:r>
            <a:r>
              <a:rPr lang="fr-FR" sz="2800" dirty="0" smtClean="0">
                <a:ea typeface="ＭＳ Ｐゴシック" pitchFamily="34" charset="-128"/>
                <a:cs typeface="Courier New" pitchFamily="49" charset="0"/>
              </a:rPr>
              <a:t> Boat and Bike </a:t>
            </a:r>
            <a:r>
              <a:rPr lang="fr-FR" sz="2800" dirty="0" err="1" smtClean="0">
                <a:ea typeface="ＭＳ Ｐゴシック" pitchFamily="34" charset="-128"/>
                <a:cs typeface="Courier New" pitchFamily="49" charset="0"/>
              </a:rPr>
              <a:t>inherits</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it</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Inheritance</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7167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Syntax</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To </a:t>
            </a:r>
            <a:r>
              <a:rPr lang="fr-FR" sz="3200" dirty="0" err="1" smtClean="0">
                <a:ea typeface="ＭＳ Ｐゴシック" pitchFamily="34" charset="-128"/>
                <a:cs typeface="Courier New" pitchFamily="49" charset="0"/>
              </a:rPr>
              <a:t>define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that</a:t>
            </a:r>
            <a:r>
              <a:rPr lang="fr-FR" sz="3200" dirty="0" smtClean="0">
                <a:ea typeface="ＭＳ Ｐゴシック" pitchFamily="34" charset="-128"/>
                <a:cs typeface="Courier New" pitchFamily="49" charset="0"/>
              </a:rPr>
              <a:t> a class </a:t>
            </a:r>
            <a:r>
              <a:rPr lang="fr-FR" sz="3200" dirty="0" err="1" smtClean="0">
                <a:ea typeface="ＭＳ Ｐゴシック" pitchFamily="34" charset="-128"/>
                <a:cs typeface="Courier New" pitchFamily="49" charset="0"/>
              </a:rPr>
              <a:t>inherits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from</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another</a:t>
            </a:r>
            <a:r>
              <a:rPr lang="fr-FR" sz="3200" dirty="0" smtClean="0">
                <a:ea typeface="ＭＳ Ｐゴシック" pitchFamily="34" charset="-128"/>
                <a:cs typeface="Courier New" pitchFamily="49" charset="0"/>
              </a:rPr>
              <a:t>:</a:t>
            </a:r>
          </a:p>
          <a:p>
            <a:endParaRPr lang="fr-FR" sz="3200" dirty="0">
              <a:ea typeface="ＭＳ Ｐゴシック" pitchFamily="34" charset="-128"/>
              <a:cs typeface="Courier New" pitchFamily="49" charset="0"/>
            </a:endParaRPr>
          </a:p>
          <a:p>
            <a:endParaRPr lang="fr-FR" sz="3200" dirty="0" smtClean="0">
              <a:ea typeface="ＭＳ Ｐゴシック" pitchFamily="34" charset="-128"/>
              <a:cs typeface="Courier New" pitchFamily="49" charset="0"/>
            </a:endParaRPr>
          </a:p>
          <a:p>
            <a:endParaRPr lang="fr-FR" sz="3200" dirty="0" smtClean="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In </a:t>
            </a:r>
            <a:r>
              <a:rPr lang="fr-FR" sz="3200" dirty="0" err="1" smtClean="0">
                <a:ea typeface="ＭＳ Ｐゴシック" pitchFamily="34" charset="-128"/>
                <a:cs typeface="Courier New" pitchFamily="49" charset="0"/>
              </a:rPr>
              <a:t>Oriented</a:t>
            </a:r>
            <a:r>
              <a:rPr lang="fr-FR" sz="3200" dirty="0" smtClean="0">
                <a:ea typeface="ＭＳ Ｐゴシック" pitchFamily="34" charset="-128"/>
                <a:cs typeface="Courier New" pitchFamily="49" charset="0"/>
              </a:rPr>
              <a:t> Object </a:t>
            </a:r>
            <a:r>
              <a:rPr lang="fr-FR" sz="3200" dirty="0" err="1" smtClean="0">
                <a:ea typeface="ＭＳ Ｐゴシック" pitchFamily="34" charset="-128"/>
                <a:cs typeface="Courier New" pitchFamily="49" charset="0"/>
              </a:rPr>
              <a:t>Programming</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consider</a:t>
            </a:r>
            <a:r>
              <a:rPr lang="fr-FR" sz="3200" dirty="0" smtClean="0">
                <a:ea typeface="ＭＳ Ｐゴシック" pitchFamily="34" charset="-128"/>
                <a:cs typeface="Courier New" pitchFamily="49" charset="0"/>
              </a:rPr>
              <a:t>:</a:t>
            </a:r>
          </a:p>
          <a:p>
            <a:pPr lvl="1"/>
            <a:r>
              <a:rPr lang="fr-FR" sz="2800" dirty="0" smtClean="0">
                <a:ea typeface="ＭＳ Ｐゴシック" pitchFamily="34" charset="-128"/>
                <a:cs typeface="Courier New" pitchFamily="49" charset="0"/>
              </a:rPr>
              <a:t>Bike as a </a:t>
            </a:r>
            <a:r>
              <a:rPr lang="fr-FR" sz="2800" dirty="0" err="1" smtClean="0">
                <a:ea typeface="ＭＳ Ｐゴシック" pitchFamily="34" charset="-128"/>
                <a:cs typeface="Courier New" pitchFamily="49" charset="0"/>
              </a:rPr>
              <a:t>subclass</a:t>
            </a:r>
            <a:endParaRPr lang="fr-FR" sz="2800" dirty="0" smtClean="0">
              <a:ea typeface="ＭＳ Ｐゴシック" pitchFamily="34" charset="-128"/>
              <a:cs typeface="Courier New" pitchFamily="49" charset="0"/>
            </a:endParaRPr>
          </a:p>
          <a:p>
            <a:pPr lvl="1"/>
            <a:r>
              <a:rPr lang="fr-FR" sz="2800" dirty="0" err="1" smtClean="0">
                <a:ea typeface="ＭＳ Ｐゴシック" pitchFamily="34" charset="-128"/>
                <a:cs typeface="Courier New" pitchFamily="49" charset="0"/>
              </a:rPr>
              <a:t>Vehicle</a:t>
            </a:r>
            <a:r>
              <a:rPr lang="fr-FR" sz="2800" dirty="0" smtClean="0">
                <a:ea typeface="ＭＳ Ｐゴシック" pitchFamily="34" charset="-128"/>
                <a:cs typeface="Courier New" pitchFamily="49" charset="0"/>
              </a:rPr>
              <a:t> as a </a:t>
            </a:r>
            <a:r>
              <a:rPr lang="fr-FR" sz="2800" dirty="0" err="1" smtClean="0">
                <a:ea typeface="ＭＳ Ｐゴシック" pitchFamily="34" charset="-128"/>
                <a:cs typeface="Courier New" pitchFamily="49" charset="0"/>
              </a:rPr>
              <a:t>mother</a:t>
            </a:r>
            <a:r>
              <a:rPr lang="fr-FR" sz="2800" dirty="0" smtClean="0">
                <a:ea typeface="ＭＳ Ｐゴシック" pitchFamily="34" charset="-128"/>
                <a:cs typeface="Courier New" pitchFamily="49" charset="0"/>
              </a:rPr>
              <a:t> class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Inheritance</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63567" y="2065412"/>
            <a:ext cx="8785225" cy="936104"/>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class </a:t>
            </a:r>
            <a:r>
              <a:rPr lang="en-US" b="1" dirty="0">
                <a:latin typeface="Courier New"/>
                <a:cs typeface="Courier New"/>
              </a:rPr>
              <a:t>Bike </a:t>
            </a:r>
            <a:r>
              <a:rPr lang="en-US" b="1" dirty="0">
                <a:solidFill>
                  <a:srgbClr val="0070C0"/>
                </a:solidFill>
                <a:latin typeface="Courier New"/>
                <a:cs typeface="Courier New"/>
              </a:rPr>
              <a:t>extends </a:t>
            </a:r>
            <a:r>
              <a:rPr lang="en-US" b="1" dirty="0">
                <a:latin typeface="Courier New"/>
                <a:cs typeface="Courier New"/>
              </a:rPr>
              <a:t>Vehicle {</a:t>
            </a:r>
          </a:p>
          <a:p>
            <a:r>
              <a:rPr lang="en-US" b="1" dirty="0">
                <a:latin typeface="Courier New"/>
                <a:cs typeface="Courier New"/>
              </a:rPr>
              <a:t>    ...</a:t>
            </a:r>
          </a:p>
          <a:p>
            <a:r>
              <a:rPr lang="en-US" b="1" dirty="0">
                <a:latin typeface="Courier New"/>
                <a:cs typeface="Courier New"/>
              </a:rPr>
              <a:t>}</a:t>
            </a:r>
          </a:p>
        </p:txBody>
      </p:sp>
    </p:spTree>
    <p:extLst>
      <p:ext uri="{BB962C8B-B14F-4D97-AF65-F5344CB8AC3E}">
        <p14:creationId xmlns:p14="http://schemas.microsoft.com/office/powerpoint/2010/main" val="2695696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Reminders</a:t>
            </a:r>
            <a:r>
              <a:rPr lang="fr-FR" dirty="0" smtClean="0"/>
              <a:t> about OOP</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OOP and PHP</a:t>
            </a:r>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Concept</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All public and </a:t>
            </a:r>
            <a:r>
              <a:rPr lang="fr-FR" sz="3200" dirty="0" err="1" smtClean="0">
                <a:ea typeface="ＭＳ Ｐゴシック" pitchFamily="34" charset="-128"/>
                <a:cs typeface="Courier New" pitchFamily="49" charset="0"/>
              </a:rPr>
              <a:t>protected</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members</a:t>
            </a:r>
            <a:r>
              <a:rPr lang="fr-FR" sz="3200" dirty="0" smtClean="0">
                <a:ea typeface="ＭＳ Ｐゴシック" pitchFamily="34" charset="-128"/>
                <a:cs typeface="Courier New" pitchFamily="49" charset="0"/>
              </a:rPr>
              <a:t> of the </a:t>
            </a:r>
            <a:r>
              <a:rPr lang="fr-FR" sz="3200" dirty="0" err="1" smtClean="0">
                <a:ea typeface="ＭＳ Ｐゴシック" pitchFamily="34" charset="-128"/>
                <a:cs typeface="Courier New" pitchFamily="49" charset="0"/>
              </a:rPr>
              <a:t>mother</a:t>
            </a:r>
            <a:r>
              <a:rPr lang="fr-FR" sz="3200" dirty="0" smtClean="0">
                <a:ea typeface="ＭＳ Ｐゴシック" pitchFamily="34" charset="-128"/>
                <a:cs typeface="Courier New" pitchFamily="49" charset="0"/>
              </a:rPr>
              <a:t> class are accessible </a:t>
            </a:r>
            <a:r>
              <a:rPr lang="fr-FR" sz="3200" dirty="0" err="1" smtClean="0">
                <a:ea typeface="ＭＳ Ｐゴシック" pitchFamily="34" charset="-128"/>
                <a:cs typeface="Courier New" pitchFamily="49" charset="0"/>
              </a:rPr>
              <a:t>inside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subclasses</a:t>
            </a:r>
            <a:endParaRPr lang="fr-FR" sz="3200" dirty="0" smtClean="0">
              <a:ea typeface="ＭＳ Ｐゴシック" pitchFamily="34" charset="-128"/>
              <a:cs typeface="Courier New" pitchFamily="49" charset="0"/>
            </a:endParaRPr>
          </a:p>
          <a:p>
            <a:endParaRPr lang="fr-FR" sz="2800" dirty="0">
              <a:ea typeface="ＭＳ Ｐゴシック" pitchFamily="34" charset="-128"/>
              <a:cs typeface="Courier New" pitchFamily="49" charset="0"/>
            </a:endParaRPr>
          </a:p>
          <a:p>
            <a:pPr marL="0" indent="0">
              <a:buNone/>
            </a:pPr>
            <a:endParaRPr lang="fr-FR" sz="3200" dirty="0" smtClean="0">
              <a:ea typeface="ＭＳ Ｐゴシック" pitchFamily="34" charset="-128"/>
              <a:cs typeface="Courier New" pitchFamily="49" charset="0"/>
            </a:endParaRPr>
          </a:p>
          <a:p>
            <a:pPr marL="0" indent="0" algn="ctr">
              <a:buNone/>
            </a:pPr>
            <a:r>
              <a:rPr lang="fr-FR" sz="3200" b="1" dirty="0" smtClean="0">
                <a:ea typeface="ＭＳ Ｐゴシック" pitchFamily="34" charset="-128"/>
                <a:cs typeface="Courier New" pitchFamily="49" charset="0"/>
              </a:rPr>
              <a:t>A </a:t>
            </a:r>
            <a:r>
              <a:rPr lang="fr-FR" sz="3200" b="1" dirty="0" err="1" smtClean="0">
                <a:ea typeface="ＭＳ Ｐゴシック" pitchFamily="34" charset="-128"/>
                <a:cs typeface="Courier New" pitchFamily="49" charset="0"/>
              </a:rPr>
              <a:t>subclass</a:t>
            </a:r>
            <a:r>
              <a:rPr lang="fr-FR" sz="3200" b="1" dirty="0" smtClean="0">
                <a:ea typeface="ＭＳ Ｐゴシック" pitchFamily="34" charset="-128"/>
                <a:cs typeface="Courier New" pitchFamily="49" charset="0"/>
              </a:rPr>
              <a:t> </a:t>
            </a:r>
            <a:r>
              <a:rPr lang="fr-FR" sz="3200" b="1" dirty="0" err="1" smtClean="0">
                <a:ea typeface="ＭＳ Ｐゴシック" pitchFamily="34" charset="-128"/>
                <a:cs typeface="Courier New" pitchFamily="49" charset="0"/>
              </a:rPr>
              <a:t>can</a:t>
            </a:r>
            <a:r>
              <a:rPr lang="fr-FR" sz="3200" b="1" dirty="0" smtClean="0">
                <a:ea typeface="ＭＳ Ｐゴシック" pitchFamily="34" charset="-128"/>
                <a:cs typeface="Courier New" pitchFamily="49" charset="0"/>
              </a:rPr>
              <a:t> </a:t>
            </a:r>
            <a:r>
              <a:rPr lang="fr-FR" sz="3200" b="1" dirty="0" err="1" smtClean="0">
                <a:ea typeface="ＭＳ Ｐゴシック" pitchFamily="34" charset="-128"/>
                <a:cs typeface="Courier New" pitchFamily="49" charset="0"/>
              </a:rPr>
              <a:t>extend</a:t>
            </a:r>
            <a:r>
              <a:rPr lang="fr-FR" sz="3200" b="1" dirty="0" smtClean="0">
                <a:ea typeface="ＭＳ Ｐゴシック" pitchFamily="34" charset="-128"/>
                <a:cs typeface="Courier New" pitchFamily="49" charset="0"/>
              </a:rPr>
              <a:t> one and </a:t>
            </a:r>
            <a:r>
              <a:rPr lang="fr-FR" sz="3200" b="1" dirty="0" err="1" smtClean="0">
                <a:ea typeface="ＭＳ Ｐゴシック" pitchFamily="34" charset="-128"/>
                <a:cs typeface="Courier New" pitchFamily="49" charset="0"/>
              </a:rPr>
              <a:t>only</a:t>
            </a:r>
            <a:r>
              <a:rPr lang="fr-FR" sz="3200" b="1" dirty="0" smtClean="0">
                <a:ea typeface="ＭＳ Ｐゴシック" pitchFamily="34" charset="-128"/>
                <a:cs typeface="Courier New" pitchFamily="49" charset="0"/>
              </a:rPr>
              <a:t> one class!</a:t>
            </a:r>
          </a:p>
          <a:p>
            <a:endParaRPr lang="fr-FR" sz="32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Inheritance</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4501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Vehicle</a:t>
            </a:r>
            <a:r>
              <a:rPr lang="fr-FR" dirty="0" smtClean="0">
                <a:ea typeface="ＭＳ Ｐゴシック" pitchFamily="34" charset="-128"/>
              </a:rPr>
              <a:t> class </a:t>
            </a:r>
            <a:r>
              <a:rPr lang="fr-FR" dirty="0" err="1" smtClean="0">
                <a:ea typeface="ＭＳ Ｐゴシック" pitchFamily="34" charset="-128"/>
              </a:rPr>
              <a:t>hierarchy</a:t>
            </a:r>
            <a:endParaRPr lang="fr-FR" dirty="0" smtClean="0">
              <a:ea typeface="ＭＳ Ｐゴシック" pitchFamily="34" charset="-128"/>
            </a:endParaRPr>
          </a:p>
        </p:txBody>
      </p:sp>
      <p:pic>
        <p:nvPicPr>
          <p:cNvPr id="1027" name="Picture 3"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3825"/>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5" name="Espace réservé du contenu 3"/>
          <p:cNvSpPr>
            <a:spLocks noGrp="1"/>
          </p:cNvSpPr>
          <p:nvPr>
            <p:ph sz="quarter" idx="13"/>
          </p:nvPr>
        </p:nvSpPr>
        <p:spPr/>
        <p:txBody>
          <a:bodyPr/>
          <a:lstStyle/>
          <a:p>
            <a:r>
              <a:rPr lang="fr-FR" dirty="0" err="1" smtClean="0">
                <a:ea typeface="ＭＳ Ｐゴシック" pitchFamily="34" charset="-128"/>
              </a:rPr>
              <a:t>Inheritance</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grpSp>
        <p:nvGrpSpPr>
          <p:cNvPr id="38" name="Groupe 9"/>
          <p:cNvGrpSpPr/>
          <p:nvPr/>
        </p:nvGrpSpPr>
        <p:grpSpPr>
          <a:xfrm>
            <a:off x="2915816" y="1273324"/>
            <a:ext cx="3312368" cy="2532227"/>
            <a:chOff x="1357290" y="1394947"/>
            <a:chExt cx="3214710" cy="2248937"/>
          </a:xfrm>
        </p:grpSpPr>
        <p:sp>
          <p:nvSpPr>
            <p:cNvPr id="39" name="Text Box 3"/>
            <p:cNvSpPr txBox="1">
              <a:spLocks noChangeArrowheads="1"/>
            </p:cNvSpPr>
            <p:nvPr/>
          </p:nvSpPr>
          <p:spPr bwMode="gray">
            <a:xfrm>
              <a:off x="1357290" y="1394947"/>
              <a:ext cx="3214710" cy="410017"/>
            </a:xfrm>
            <a:prstGeom prst="rect">
              <a:avLst/>
            </a:prstGeom>
            <a:solidFill>
              <a:srgbClr val="DAE6F0"/>
            </a:solidFill>
            <a:ln w="19050">
              <a:solidFill>
                <a:srgbClr val="B2B2B2"/>
              </a:solidFill>
              <a:miter lim="800000"/>
              <a:headEnd type="none" w="sm" len="sm"/>
              <a:tailEnd type="none" w="sm" len="sm"/>
            </a:ln>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1" i="0" u="none" strike="noStrike" kern="0" cap="none" spc="0" normalizeH="0" baseline="0" noProof="0" dirty="0" smtClean="0">
                  <a:ln>
                    <a:noFill/>
                  </a:ln>
                  <a:solidFill>
                    <a:srgbClr val="404040"/>
                  </a:solidFill>
                  <a:effectLst/>
                  <a:uLnTx/>
                  <a:uFillTx/>
                </a:rPr>
                <a:t>Vehicle</a:t>
              </a:r>
              <a:endParaRPr kumimoji="0" lang="en-US" sz="2400" b="1" i="0" u="none" strike="noStrike" kern="0" cap="none" spc="0" normalizeH="0" baseline="0" noProof="0" dirty="0">
                <a:ln>
                  <a:noFill/>
                </a:ln>
                <a:solidFill>
                  <a:srgbClr val="404040"/>
                </a:solidFill>
                <a:effectLst/>
                <a:uLnTx/>
                <a:uFillTx/>
              </a:endParaRPr>
            </a:p>
          </p:txBody>
        </p:sp>
        <p:sp>
          <p:nvSpPr>
            <p:cNvPr id="40" name="Text Box 4"/>
            <p:cNvSpPr txBox="1">
              <a:spLocks noChangeArrowheads="1"/>
            </p:cNvSpPr>
            <p:nvPr/>
          </p:nvSpPr>
          <p:spPr bwMode="gray">
            <a:xfrm>
              <a:off x="1357290" y="1814498"/>
              <a:ext cx="3214710" cy="900122"/>
            </a:xfrm>
            <a:prstGeom prst="rect">
              <a:avLst/>
            </a:prstGeom>
            <a:gradFill>
              <a:gsLst>
                <a:gs pos="0">
                  <a:srgbClr val="DAE6F0"/>
                </a:gs>
                <a:gs pos="39999">
                  <a:srgbClr val="FFFFFF"/>
                </a:gs>
                <a:gs pos="70000">
                  <a:srgbClr val="FFFFFF"/>
                </a:gs>
                <a:gs pos="100000">
                  <a:srgbClr val="FFFFFF"/>
                </a:gs>
              </a:gsLst>
              <a:lin ang="5400000" scaled="0"/>
            </a:gradFill>
            <a:ln w="19050">
              <a:solidFill>
                <a:srgbClr val="B2B2B2"/>
              </a:solidFill>
              <a:miter lim="800000"/>
              <a:headEnd type="none" w="sm" len="sm"/>
              <a:tailEnd type="none" w="sm" len="sm"/>
            </a:ln>
          </p:spPr>
          <p:txBody>
            <a:bodyPr lIns="182880"/>
            <a:lstStyle/>
            <a:p>
              <a:pPr marL="25200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$color</a:t>
              </a:r>
              <a:endParaRPr kumimoji="0" lang="en-US" sz="1800" b="0"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a:p>
              <a:pPr marL="25200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$brand</a:t>
              </a:r>
              <a:endParaRPr kumimoji="0" lang="en-US" sz="1800" b="0"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a:p>
              <a:pPr marL="25200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r>
                <a:rPr kumimoji="0" lang="en-US" sz="1800" b="0" i="0" u="none" strike="noStrike" kern="0" cap="none" spc="0" normalizeH="0" baseline="0" noProof="0" dirty="0" err="1" smtClean="0">
                  <a:ln>
                    <a:noFill/>
                  </a:ln>
                  <a:solidFill>
                    <a:sysClr val="windowText" lastClr="000000"/>
                  </a:solidFill>
                  <a:effectLst/>
                  <a:uLnTx/>
                  <a:uFillTx/>
                  <a:latin typeface="Courier New" pitchFamily="49" charset="0"/>
                  <a:cs typeface="Courier New" pitchFamily="49" charset="0"/>
                </a:rPr>
                <a:t>currentSpeed</a:t>
              </a:r>
              <a:endPar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endParaRPr>
            </a:p>
          </p:txBody>
        </p:sp>
        <p:sp>
          <p:nvSpPr>
            <p:cNvPr id="41" name="Text Box 4"/>
            <p:cNvSpPr txBox="1">
              <a:spLocks noChangeArrowheads="1"/>
            </p:cNvSpPr>
            <p:nvPr/>
          </p:nvSpPr>
          <p:spPr bwMode="gray">
            <a:xfrm>
              <a:off x="1357290" y="2714621"/>
              <a:ext cx="3214710" cy="929263"/>
            </a:xfrm>
            <a:prstGeom prst="rect">
              <a:avLst/>
            </a:prstGeom>
            <a:gradFill>
              <a:gsLst>
                <a:gs pos="0">
                  <a:srgbClr val="DAE6F0"/>
                </a:gs>
                <a:gs pos="39999">
                  <a:srgbClr val="FFFFFF"/>
                </a:gs>
                <a:gs pos="70000">
                  <a:srgbClr val="FFFFFF"/>
                </a:gs>
                <a:gs pos="100000">
                  <a:srgbClr val="DAE6F0"/>
                </a:gs>
              </a:gsLst>
              <a:lin ang="5400000" scaled="0"/>
            </a:gradFill>
            <a:ln w="19050">
              <a:solidFill>
                <a:srgbClr val="B2B2B2"/>
              </a:solidFill>
              <a:miter lim="800000"/>
              <a:headEnd type="none" w="sm" len="sm"/>
              <a:tailEnd type="none" w="sm" len="sm"/>
            </a:ln>
          </p:spPr>
          <p:txBody>
            <a:bodyPr lIns="182880"/>
            <a:lstStyle/>
            <a:p>
              <a:pPr marL="457200" marR="0" lvl="0" indent="-45720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7F0055"/>
                  </a:solidFill>
                  <a:effectLst/>
                  <a:uLnTx/>
                  <a:uFillTx/>
                  <a:latin typeface="Courier New" pitchFamily="49" charset="0"/>
                  <a:cs typeface="Courier New" pitchFamily="49" charset="0"/>
                </a:rPr>
                <a:t>  </a:t>
              </a:r>
              <a:r>
                <a:rPr kumimoji="0" lang="en-US" sz="1800" b="0" i="0" u="none" strike="noStrike" kern="0" cap="none" spc="0" normalizeH="0" baseline="0" noProof="0" dirty="0" err="1" smtClean="0">
                  <a:ln>
                    <a:noFill/>
                  </a:ln>
                  <a:solidFill>
                    <a:sysClr val="windowText" lastClr="000000"/>
                  </a:solidFill>
                  <a:effectLst/>
                  <a:uLnTx/>
                  <a:uFillTx/>
                  <a:latin typeface="Courier New" pitchFamily="49" charset="0"/>
                  <a:cs typeface="Courier New" pitchFamily="49" charset="0"/>
                </a:rPr>
                <a:t>showCurrentSpeed</a:t>
              </a:r>
              <a:r>
                <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endParaRPr kumimoji="0" lang="en-US" sz="1800" b="0"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a:p>
              <a:pPr marL="457200" marR="0" lvl="0" indent="-45720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D4D4D"/>
                  </a:solidFill>
                  <a:effectLst/>
                  <a:uLnTx/>
                  <a:uFillTx/>
                  <a:latin typeface="Courier New" pitchFamily="49" charset="0"/>
                  <a:cs typeface="Courier New" pitchFamily="49" charset="0"/>
                </a:rPr>
                <a:t>  accelerate();</a:t>
              </a:r>
            </a:p>
            <a:p>
              <a:pPr marL="457200" marR="0" lvl="0" indent="-45720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D4D4D"/>
                  </a:solidFill>
                  <a:effectLst/>
                  <a:uLnTx/>
                  <a:uFillTx/>
                  <a:latin typeface="Courier New" pitchFamily="49" charset="0"/>
                  <a:cs typeface="Courier New" pitchFamily="49" charset="0"/>
                </a:rPr>
                <a:t> </a:t>
              </a:r>
              <a:r>
                <a:rPr kumimoji="0" lang="en-US" sz="1800" b="0" i="0" u="none" strike="noStrike" kern="0" cap="none" spc="0" normalizeH="0" baseline="0" noProof="0" dirty="0">
                  <a:ln>
                    <a:noFill/>
                  </a:ln>
                  <a:solidFill>
                    <a:srgbClr val="4D4D4D"/>
                  </a:solidFill>
                  <a:effectLst/>
                  <a:uLnTx/>
                  <a:uFillTx/>
                  <a:latin typeface="Courier New" pitchFamily="49" charset="0"/>
                  <a:cs typeface="Courier New" pitchFamily="49" charset="0"/>
                </a:rPr>
                <a:t> </a:t>
              </a:r>
              <a:r>
                <a:rPr kumimoji="0" lang="en-US" sz="1800" b="0" i="0" u="none" strike="noStrike" kern="0" cap="none" spc="0" normalizeH="0" baseline="0" noProof="0" dirty="0" smtClean="0">
                  <a:ln>
                    <a:noFill/>
                  </a:ln>
                  <a:solidFill>
                    <a:srgbClr val="4D4D4D"/>
                  </a:solidFill>
                  <a:effectLst/>
                  <a:uLnTx/>
                  <a:uFillTx/>
                  <a:latin typeface="Courier New" pitchFamily="49" charset="0"/>
                  <a:cs typeface="Courier New" pitchFamily="49" charset="0"/>
                </a:rPr>
                <a:t>brake();</a:t>
              </a:r>
              <a:endParaRPr kumimoji="0" lang="en-US" sz="1800" b="0" i="0" u="none" strike="noStrike" kern="0" cap="none" spc="0" normalizeH="0" baseline="0" noProof="0" dirty="0">
                <a:ln>
                  <a:noFill/>
                </a:ln>
                <a:solidFill>
                  <a:srgbClr val="4D4D4D"/>
                </a:solidFill>
                <a:effectLst/>
                <a:uLnTx/>
                <a:uFillTx/>
                <a:latin typeface="Courier New" pitchFamily="49" charset="0"/>
                <a:cs typeface="Courier New" pitchFamily="49" charset="0"/>
              </a:endParaRPr>
            </a:p>
          </p:txBody>
        </p:sp>
      </p:grpSp>
      <p:grpSp>
        <p:nvGrpSpPr>
          <p:cNvPr id="42" name="Groupe 9"/>
          <p:cNvGrpSpPr/>
          <p:nvPr/>
        </p:nvGrpSpPr>
        <p:grpSpPr>
          <a:xfrm>
            <a:off x="6588223" y="3020885"/>
            <a:ext cx="2304257" cy="1905479"/>
            <a:chOff x="1357290" y="1394947"/>
            <a:chExt cx="3214710" cy="1692306"/>
          </a:xfrm>
        </p:grpSpPr>
        <p:sp>
          <p:nvSpPr>
            <p:cNvPr id="43" name="Text Box 3"/>
            <p:cNvSpPr txBox="1">
              <a:spLocks noChangeArrowheads="1"/>
            </p:cNvSpPr>
            <p:nvPr/>
          </p:nvSpPr>
          <p:spPr bwMode="gray">
            <a:xfrm>
              <a:off x="1357290" y="1394947"/>
              <a:ext cx="3214710" cy="410017"/>
            </a:xfrm>
            <a:prstGeom prst="rect">
              <a:avLst/>
            </a:prstGeom>
            <a:solidFill>
              <a:srgbClr val="DAE6F0"/>
            </a:solidFill>
            <a:ln w="19050">
              <a:solidFill>
                <a:srgbClr val="B2B2B2"/>
              </a:solidFill>
              <a:miter lim="800000"/>
              <a:headEnd type="none" w="sm" len="sm"/>
              <a:tailEnd type="none" w="sm" len="sm"/>
            </a:ln>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1" i="0" u="none" strike="noStrike" kern="0" cap="none" spc="0" normalizeH="0" baseline="0" noProof="0" dirty="0" smtClean="0">
                  <a:ln>
                    <a:noFill/>
                  </a:ln>
                  <a:solidFill>
                    <a:srgbClr val="404040"/>
                  </a:solidFill>
                  <a:effectLst/>
                  <a:uLnTx/>
                  <a:uFillTx/>
                </a:rPr>
                <a:t>Boat</a:t>
              </a:r>
              <a:endParaRPr kumimoji="0" lang="en-US" sz="2400" b="1" i="0" u="none" strike="noStrike" kern="0" cap="none" spc="0" normalizeH="0" baseline="0" noProof="0" dirty="0">
                <a:ln>
                  <a:noFill/>
                </a:ln>
                <a:solidFill>
                  <a:srgbClr val="404040"/>
                </a:solidFill>
                <a:effectLst/>
                <a:uLnTx/>
                <a:uFillTx/>
              </a:endParaRPr>
            </a:p>
          </p:txBody>
        </p:sp>
        <p:sp>
          <p:nvSpPr>
            <p:cNvPr id="44" name="Text Box 4"/>
            <p:cNvSpPr txBox="1">
              <a:spLocks noChangeArrowheads="1"/>
            </p:cNvSpPr>
            <p:nvPr/>
          </p:nvSpPr>
          <p:spPr bwMode="gray">
            <a:xfrm>
              <a:off x="1357290" y="1814499"/>
              <a:ext cx="3214710" cy="494637"/>
            </a:xfrm>
            <a:prstGeom prst="rect">
              <a:avLst/>
            </a:prstGeom>
            <a:gradFill>
              <a:gsLst>
                <a:gs pos="0">
                  <a:srgbClr val="DAE6F0"/>
                </a:gs>
                <a:gs pos="39999">
                  <a:srgbClr val="FFFFFF"/>
                </a:gs>
                <a:gs pos="70000">
                  <a:srgbClr val="FFFFFF"/>
                </a:gs>
                <a:gs pos="100000">
                  <a:srgbClr val="FFFFFF"/>
                </a:gs>
              </a:gsLst>
              <a:lin ang="5400000" scaled="0"/>
            </a:gradFill>
            <a:ln w="19050">
              <a:solidFill>
                <a:srgbClr val="B2B2B2"/>
              </a:solidFill>
              <a:miter lim="800000"/>
              <a:headEnd type="none" w="sm" len="sm"/>
              <a:tailEnd type="none" w="sm" len="sm"/>
            </a:ln>
          </p:spPr>
          <p:txBody>
            <a:bodyPr lIns="182880"/>
            <a:lstStyle/>
            <a:p>
              <a:pPr marL="25200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endParaRPr>
            </a:p>
          </p:txBody>
        </p:sp>
        <p:sp>
          <p:nvSpPr>
            <p:cNvPr id="45" name="Text Box 4"/>
            <p:cNvSpPr txBox="1">
              <a:spLocks noChangeArrowheads="1"/>
            </p:cNvSpPr>
            <p:nvPr/>
          </p:nvSpPr>
          <p:spPr bwMode="gray">
            <a:xfrm>
              <a:off x="1357290" y="2309135"/>
              <a:ext cx="3214710" cy="778118"/>
            </a:xfrm>
            <a:prstGeom prst="rect">
              <a:avLst/>
            </a:prstGeom>
            <a:gradFill>
              <a:gsLst>
                <a:gs pos="0">
                  <a:srgbClr val="DAE6F0"/>
                </a:gs>
                <a:gs pos="39999">
                  <a:srgbClr val="FFFFFF"/>
                </a:gs>
                <a:gs pos="70000">
                  <a:srgbClr val="FFFFFF"/>
                </a:gs>
                <a:gs pos="100000">
                  <a:srgbClr val="DAE6F0"/>
                </a:gs>
              </a:gsLst>
              <a:lin ang="5400000" scaled="0"/>
            </a:gradFill>
            <a:ln w="19050">
              <a:solidFill>
                <a:srgbClr val="B2B2B2"/>
              </a:solidFill>
              <a:miter lim="800000"/>
              <a:headEnd type="none" w="sm" len="sm"/>
              <a:tailEnd type="none" w="sm" len="sm"/>
            </a:ln>
          </p:spPr>
          <p:txBody>
            <a:bodyPr lIns="182880"/>
            <a:lstStyle/>
            <a:p>
              <a:pPr marL="457200" marR="0" lvl="0" indent="-45720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a:t>
              </a:r>
              <a:r>
                <a:rPr kumimoji="0" lang="en-US" sz="1800" b="0" i="0" u="none" strike="noStrike" kern="0" cap="none" spc="0" normalizeH="0" baseline="0" noProof="0" dirty="0" err="1" smtClean="0">
                  <a:ln>
                    <a:noFill/>
                  </a:ln>
                  <a:solidFill>
                    <a:sysClr val="windowText" lastClr="000000"/>
                  </a:solidFill>
                  <a:effectLst/>
                  <a:uLnTx/>
                  <a:uFillTx/>
                  <a:latin typeface="Courier New" pitchFamily="49" charset="0"/>
                  <a:cs typeface="Courier New" pitchFamily="49" charset="0"/>
                </a:rPr>
                <a:t>castOff</a:t>
              </a:r>
              <a:r>
                <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endParaRPr kumimoji="0" lang="en-US" sz="1800" b="0"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grpSp>
      <p:grpSp>
        <p:nvGrpSpPr>
          <p:cNvPr id="46" name="Groupe 9"/>
          <p:cNvGrpSpPr/>
          <p:nvPr/>
        </p:nvGrpSpPr>
        <p:grpSpPr>
          <a:xfrm>
            <a:off x="251520" y="3020885"/>
            <a:ext cx="2304257" cy="1905478"/>
            <a:chOff x="1357290" y="1394947"/>
            <a:chExt cx="3214710" cy="1700327"/>
          </a:xfrm>
        </p:grpSpPr>
        <p:sp>
          <p:nvSpPr>
            <p:cNvPr id="47" name="Text Box 3"/>
            <p:cNvSpPr txBox="1">
              <a:spLocks noChangeArrowheads="1"/>
            </p:cNvSpPr>
            <p:nvPr/>
          </p:nvSpPr>
          <p:spPr bwMode="gray">
            <a:xfrm>
              <a:off x="1357290" y="1394947"/>
              <a:ext cx="3214710" cy="410017"/>
            </a:xfrm>
            <a:prstGeom prst="rect">
              <a:avLst/>
            </a:prstGeom>
            <a:solidFill>
              <a:srgbClr val="DAE6F0"/>
            </a:solidFill>
            <a:ln w="19050">
              <a:solidFill>
                <a:srgbClr val="B2B2B2"/>
              </a:solidFill>
              <a:miter lim="800000"/>
              <a:headEnd type="none" w="sm" len="sm"/>
              <a:tailEnd type="none" w="sm" len="sm"/>
            </a:ln>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1" i="0" u="none" strike="noStrike" kern="0" cap="none" spc="0" normalizeH="0" baseline="0" noProof="0" dirty="0" smtClean="0">
                  <a:ln>
                    <a:noFill/>
                  </a:ln>
                  <a:solidFill>
                    <a:srgbClr val="404040"/>
                  </a:solidFill>
                  <a:effectLst/>
                  <a:uLnTx/>
                  <a:uFillTx/>
                </a:rPr>
                <a:t>Bike</a:t>
              </a:r>
              <a:endParaRPr kumimoji="0" lang="en-US" sz="2400" b="1" i="0" u="none" strike="noStrike" kern="0" cap="none" spc="0" normalizeH="0" baseline="0" noProof="0" dirty="0">
                <a:ln>
                  <a:noFill/>
                </a:ln>
                <a:solidFill>
                  <a:srgbClr val="404040"/>
                </a:solidFill>
                <a:effectLst/>
                <a:uLnTx/>
                <a:uFillTx/>
              </a:endParaRPr>
            </a:p>
          </p:txBody>
        </p:sp>
        <p:sp>
          <p:nvSpPr>
            <p:cNvPr id="48" name="Text Box 4"/>
            <p:cNvSpPr txBox="1">
              <a:spLocks noChangeArrowheads="1"/>
            </p:cNvSpPr>
            <p:nvPr/>
          </p:nvSpPr>
          <p:spPr bwMode="gray">
            <a:xfrm>
              <a:off x="1357290" y="1814499"/>
              <a:ext cx="3214710" cy="509710"/>
            </a:xfrm>
            <a:prstGeom prst="rect">
              <a:avLst/>
            </a:prstGeom>
            <a:gradFill>
              <a:gsLst>
                <a:gs pos="0">
                  <a:srgbClr val="DAE6F0"/>
                </a:gs>
                <a:gs pos="39999">
                  <a:srgbClr val="FFFFFF"/>
                </a:gs>
                <a:gs pos="70000">
                  <a:srgbClr val="FFFFFF"/>
                </a:gs>
                <a:gs pos="100000">
                  <a:srgbClr val="FFFFFF"/>
                </a:gs>
              </a:gsLst>
              <a:lin ang="5400000" scaled="0"/>
            </a:gradFill>
            <a:ln w="19050">
              <a:solidFill>
                <a:srgbClr val="B2B2B2"/>
              </a:solidFill>
              <a:miter lim="800000"/>
              <a:headEnd type="none" w="sm" len="sm"/>
              <a:tailEnd type="none" w="sm" len="sm"/>
            </a:ln>
          </p:spPr>
          <p:txBody>
            <a:bodyPr lIns="182880"/>
            <a:lstStyle/>
            <a:p>
              <a:pPr marL="25200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$size</a:t>
              </a:r>
            </a:p>
          </p:txBody>
        </p:sp>
        <p:sp>
          <p:nvSpPr>
            <p:cNvPr id="49" name="Text Box 4"/>
            <p:cNvSpPr txBox="1">
              <a:spLocks noChangeArrowheads="1"/>
            </p:cNvSpPr>
            <p:nvPr/>
          </p:nvSpPr>
          <p:spPr bwMode="gray">
            <a:xfrm>
              <a:off x="1357290" y="2324209"/>
              <a:ext cx="3214710" cy="771065"/>
            </a:xfrm>
            <a:prstGeom prst="rect">
              <a:avLst/>
            </a:prstGeom>
            <a:gradFill>
              <a:gsLst>
                <a:gs pos="0">
                  <a:srgbClr val="DAE6F0"/>
                </a:gs>
                <a:gs pos="39999">
                  <a:srgbClr val="FFFFFF"/>
                </a:gs>
                <a:gs pos="70000">
                  <a:srgbClr val="FFFFFF"/>
                </a:gs>
                <a:gs pos="100000">
                  <a:srgbClr val="DAE6F0"/>
                </a:gs>
              </a:gsLst>
              <a:lin ang="5400000" scaled="0"/>
            </a:gradFill>
            <a:ln w="19050">
              <a:solidFill>
                <a:srgbClr val="B2B2B2"/>
              </a:solidFill>
              <a:miter lim="800000"/>
              <a:headEnd type="none" w="sm" len="sm"/>
              <a:tailEnd type="none" w="sm" len="sm"/>
            </a:ln>
          </p:spPr>
          <p:txBody>
            <a:bodyPr lIns="182880"/>
            <a:lstStyle/>
            <a:p>
              <a:pPr marL="457200" marR="0" lvl="0" indent="-45720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D4D4D"/>
                  </a:solidFill>
                  <a:effectLst/>
                  <a:uLnTx/>
                  <a:uFillTx/>
                  <a:latin typeface="Courier New" pitchFamily="49" charset="0"/>
                  <a:cs typeface="Courier New" pitchFamily="49" charset="0"/>
                </a:rPr>
                <a:t>  </a:t>
              </a:r>
              <a:r>
                <a:rPr kumimoji="0" lang="en-US" sz="1800" b="0" i="0" u="none" strike="noStrike" kern="0" cap="none" spc="0" normalizeH="0" baseline="0" noProof="0" dirty="0" err="1" smtClean="0">
                  <a:ln>
                    <a:noFill/>
                  </a:ln>
                  <a:solidFill>
                    <a:srgbClr val="4D4D4D"/>
                  </a:solidFill>
                  <a:effectLst/>
                  <a:uLnTx/>
                  <a:uFillTx/>
                  <a:latin typeface="Courier New" pitchFamily="49" charset="0"/>
                  <a:cs typeface="Courier New" pitchFamily="49" charset="0"/>
                </a:rPr>
                <a:t>doAWheelie</a:t>
              </a:r>
              <a:r>
                <a:rPr kumimoji="0" lang="en-US" sz="1800" b="0" i="0" u="none" strike="noStrike" kern="0" cap="none" spc="0" normalizeH="0" baseline="0" noProof="0" dirty="0" smtClean="0">
                  <a:ln>
                    <a:noFill/>
                  </a:ln>
                  <a:solidFill>
                    <a:srgbClr val="4D4D4D"/>
                  </a:solidFill>
                  <a:effectLst/>
                  <a:uLnTx/>
                  <a:uFillTx/>
                  <a:latin typeface="Courier New" pitchFamily="49" charset="0"/>
                  <a:cs typeface="Courier New" pitchFamily="49" charset="0"/>
                </a:rPr>
                <a:t>()</a:t>
              </a:r>
              <a:endParaRPr kumimoji="0" lang="en-US" sz="1800" b="0" i="0" u="none" strike="noStrike" kern="0" cap="none" spc="0" normalizeH="0" baseline="0" noProof="0" dirty="0">
                <a:ln>
                  <a:noFill/>
                </a:ln>
                <a:solidFill>
                  <a:srgbClr val="4D4D4D"/>
                </a:solidFill>
                <a:effectLst/>
                <a:uLnTx/>
                <a:uFillTx/>
                <a:latin typeface="Courier New" pitchFamily="49" charset="0"/>
                <a:cs typeface="Courier New" pitchFamily="49" charset="0"/>
              </a:endParaRPr>
            </a:p>
          </p:txBody>
        </p:sp>
      </p:grpSp>
      <p:cxnSp>
        <p:nvCxnSpPr>
          <p:cNvPr id="50" name="Elbow Connector 4"/>
          <p:cNvCxnSpPr>
            <a:stCxn id="47" idx="0"/>
            <a:endCxn id="40" idx="1"/>
          </p:cNvCxnSpPr>
          <p:nvPr/>
        </p:nvCxnSpPr>
        <p:spPr bwMode="auto">
          <a:xfrm rot="5400000" flipH="1" flipV="1">
            <a:off x="1775529" y="1880599"/>
            <a:ext cx="768407" cy="1512167"/>
          </a:xfrm>
          <a:prstGeom prst="bentConnector2">
            <a:avLst/>
          </a:prstGeom>
          <a:solidFill>
            <a:srgbClr val="D3D7DB"/>
          </a:solidFill>
          <a:ln w="12700" cap="flat" cmpd="sng" algn="ctr">
            <a:solidFill>
              <a:srgbClr val="4D4D4D"/>
            </a:solidFill>
            <a:prstDash val="solid"/>
            <a:round/>
            <a:headEnd type="none" w="med" len="med"/>
            <a:tailEnd type="arrow"/>
          </a:ln>
          <a:effectLst/>
        </p:spPr>
      </p:cxnSp>
      <p:cxnSp>
        <p:nvCxnSpPr>
          <p:cNvPr id="51" name="Elbow Connector 20"/>
          <p:cNvCxnSpPr>
            <a:stCxn id="43" idx="0"/>
            <a:endCxn id="40" idx="3"/>
          </p:cNvCxnSpPr>
          <p:nvPr/>
        </p:nvCxnSpPr>
        <p:spPr bwMode="auto">
          <a:xfrm rot="16200000" flipV="1">
            <a:off x="6600065" y="1880598"/>
            <a:ext cx="768407" cy="1512168"/>
          </a:xfrm>
          <a:prstGeom prst="bentConnector2">
            <a:avLst/>
          </a:prstGeom>
          <a:solidFill>
            <a:srgbClr val="D3D7DB"/>
          </a:solidFill>
          <a:ln w="12700" cap="flat" cmpd="sng" algn="ctr">
            <a:solidFill>
              <a:srgbClr val="4D4D4D"/>
            </a:solidFill>
            <a:prstDash val="solid"/>
            <a:round/>
            <a:headEnd type="none" w="med" len="med"/>
            <a:tailEnd type="arrow"/>
          </a:ln>
          <a:effectLst/>
        </p:spPr>
      </p:cxnSp>
    </p:spTree>
    <p:extLst>
      <p:ext uri="{BB962C8B-B14F-4D97-AF65-F5344CB8AC3E}">
        <p14:creationId xmlns:p14="http://schemas.microsoft.com/office/powerpoint/2010/main" val="35458668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cs typeface="Courier New"/>
              </a:rPr>
              <a:t>class</a:t>
            </a:r>
            <a:r>
              <a:rPr lang="en-US" b="1" dirty="0">
                <a:latin typeface="Courier New"/>
                <a:cs typeface="Courier New"/>
              </a:rPr>
              <a:t> Vehicle </a:t>
            </a:r>
            <a:r>
              <a:rPr lang="en-US" b="1" dirty="0" smtClean="0">
                <a:latin typeface="Courier New"/>
                <a:cs typeface="Courier New"/>
              </a:rPr>
              <a:t>{</a:t>
            </a:r>
            <a:endParaRPr lang="en-US" b="1" dirty="0">
              <a:latin typeface="Courier New"/>
              <a:cs typeface="Courier New"/>
            </a:endParaRPr>
          </a:p>
          <a:p>
            <a:pPr lvl="2"/>
            <a:r>
              <a:rPr lang="en-US" b="1" dirty="0">
                <a:latin typeface="Courier New"/>
                <a:cs typeface="Courier New"/>
              </a:rPr>
              <a:t>    </a:t>
            </a:r>
            <a:r>
              <a:rPr lang="en-US" b="1" dirty="0">
                <a:solidFill>
                  <a:srgbClr val="0070C0"/>
                </a:solidFill>
                <a:latin typeface="Courier New"/>
                <a:cs typeface="Courier New"/>
              </a:rPr>
              <a:t>public</a:t>
            </a:r>
            <a:r>
              <a:rPr lang="en-US" b="1" dirty="0">
                <a:latin typeface="Courier New"/>
                <a:cs typeface="Courier New"/>
              </a:rPr>
              <a:t> $color, $brand;</a:t>
            </a:r>
          </a:p>
          <a:p>
            <a:pPr lvl="2"/>
            <a:r>
              <a:rPr lang="en-US" b="1" dirty="0">
                <a:latin typeface="Courier New"/>
                <a:cs typeface="Courier New"/>
              </a:rPr>
              <a:t>    </a:t>
            </a:r>
            <a:r>
              <a:rPr lang="en-US" b="1" dirty="0">
                <a:solidFill>
                  <a:srgbClr val="0070C0"/>
                </a:solidFill>
                <a:latin typeface="Courier New"/>
                <a:cs typeface="Courier New"/>
              </a:rPr>
              <a:t>protected</a:t>
            </a:r>
            <a:r>
              <a:rPr lang="en-US" b="1" dirty="0">
                <a:solidFill>
                  <a:srgbClr val="0000FF"/>
                </a:solidFill>
                <a:latin typeface="Courier New"/>
                <a:cs typeface="Courier New"/>
              </a:rPr>
              <a:t> </a:t>
            </a:r>
            <a:r>
              <a:rPr lang="en-US" b="1" dirty="0">
                <a:latin typeface="Courier New"/>
                <a:cs typeface="Courier New"/>
              </a:rPr>
              <a:t>$_</a:t>
            </a:r>
            <a:r>
              <a:rPr lang="en-US" b="1" dirty="0" err="1">
                <a:latin typeface="Courier New"/>
                <a:cs typeface="Courier New"/>
              </a:rPr>
              <a:t>currentSpeed</a:t>
            </a:r>
            <a:r>
              <a:rPr lang="en-US" b="1" dirty="0">
                <a:latin typeface="Courier New"/>
                <a:cs typeface="Courier New"/>
              </a:rPr>
              <a:t> = </a:t>
            </a:r>
            <a:r>
              <a:rPr lang="en-US" b="1" dirty="0">
                <a:solidFill>
                  <a:schemeClr val="accent6">
                    <a:lumMod val="75000"/>
                  </a:schemeClr>
                </a:solidFill>
                <a:latin typeface="Courier New"/>
                <a:cs typeface="Courier New"/>
              </a:rPr>
              <a:t>0</a:t>
            </a:r>
            <a:r>
              <a:rPr lang="en-US" b="1" dirty="0">
                <a:latin typeface="Courier New"/>
                <a:cs typeface="Courier New"/>
              </a:rPr>
              <a:t>;</a:t>
            </a:r>
          </a:p>
          <a:p>
            <a:pPr lvl="2"/>
            <a:endParaRPr lang="en-US" b="1" dirty="0">
              <a:latin typeface="Courier New"/>
              <a:cs typeface="Courier New"/>
            </a:endParaRPr>
          </a:p>
          <a:p>
            <a:pPr lvl="2"/>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latin typeface="Courier New"/>
                <a:cs typeface="Courier New"/>
              </a:rPr>
              <a:t> </a:t>
            </a:r>
            <a:r>
              <a:rPr lang="en-US" b="1" dirty="0" err="1">
                <a:latin typeface="Courier New"/>
                <a:cs typeface="Courier New"/>
              </a:rPr>
              <a:t>showCurrentSpeed</a:t>
            </a:r>
            <a:r>
              <a:rPr lang="en-US" b="1" dirty="0">
                <a:latin typeface="Courier New"/>
                <a:cs typeface="Courier New"/>
              </a:rPr>
              <a:t>(){</a:t>
            </a:r>
          </a:p>
          <a:p>
            <a:pPr lvl="2"/>
            <a:r>
              <a:rPr lang="en-US" b="1" dirty="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'The speed is </a:t>
            </a:r>
            <a:r>
              <a:rPr lang="en-US" b="1" dirty="0" smtClean="0">
                <a:solidFill>
                  <a:srgbClr val="00B050"/>
                </a:solidFill>
                <a:latin typeface="Courier New"/>
                <a:cs typeface="Courier New"/>
              </a:rPr>
              <a:t>' </a:t>
            </a:r>
            <a:r>
              <a:rPr lang="en-US" b="1" dirty="0" smtClean="0">
                <a:latin typeface="Courier New"/>
                <a:cs typeface="Courier New"/>
              </a:rPr>
              <a:t>. $</a:t>
            </a:r>
            <a:r>
              <a:rPr lang="en-US" b="1" dirty="0">
                <a:latin typeface="Courier New"/>
                <a:cs typeface="Courier New"/>
              </a:rPr>
              <a:t>this-&gt;_</a:t>
            </a:r>
            <a:r>
              <a:rPr lang="en-US" b="1" dirty="0" err="1">
                <a:latin typeface="Courier New"/>
                <a:cs typeface="Courier New"/>
              </a:rPr>
              <a:t>currentSpeed</a:t>
            </a:r>
            <a:r>
              <a:rPr lang="en-US" b="1" dirty="0">
                <a:latin typeface="Courier New"/>
                <a:cs typeface="Courier New"/>
              </a:rPr>
              <a:t>;</a:t>
            </a:r>
          </a:p>
          <a:p>
            <a:pPr lvl="2"/>
            <a:r>
              <a:rPr lang="en-US" b="1" dirty="0">
                <a:latin typeface="Courier New"/>
                <a:cs typeface="Courier New"/>
              </a:rPr>
              <a:t>    }</a:t>
            </a:r>
          </a:p>
          <a:p>
            <a:pPr lvl="2"/>
            <a:endParaRPr lang="en-US" b="1" dirty="0">
              <a:latin typeface="Courier New"/>
              <a:cs typeface="Courier New"/>
            </a:endParaRPr>
          </a:p>
          <a:p>
            <a:pPr lvl="2"/>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latin typeface="Courier New"/>
                <a:cs typeface="Courier New"/>
              </a:rPr>
              <a:t> accelerate($</a:t>
            </a:r>
            <a:r>
              <a:rPr lang="en-US" b="1" dirty="0" err="1">
                <a:latin typeface="Courier New"/>
                <a:cs typeface="Courier New"/>
              </a:rPr>
              <a:t>incr</a:t>
            </a:r>
            <a:r>
              <a:rPr lang="en-US" b="1" dirty="0">
                <a:latin typeface="Courier New"/>
                <a:cs typeface="Courier New"/>
              </a:rPr>
              <a:t>){</a:t>
            </a:r>
          </a:p>
          <a:p>
            <a:pPr lvl="2"/>
            <a:r>
              <a:rPr lang="en-US" b="1" dirty="0">
                <a:latin typeface="Courier New"/>
                <a:cs typeface="Courier New"/>
              </a:rPr>
              <a:t>        $this-&gt;_</a:t>
            </a:r>
            <a:r>
              <a:rPr lang="en-US" b="1" dirty="0" err="1">
                <a:latin typeface="Courier New"/>
                <a:cs typeface="Courier New"/>
              </a:rPr>
              <a:t>currentSpeed</a:t>
            </a:r>
            <a:r>
              <a:rPr lang="en-US" b="1" dirty="0">
                <a:latin typeface="Courier New"/>
                <a:cs typeface="Courier New"/>
              </a:rPr>
              <a:t> += $</a:t>
            </a:r>
            <a:r>
              <a:rPr lang="en-US" b="1" dirty="0" err="1">
                <a:latin typeface="Courier New"/>
                <a:cs typeface="Courier New"/>
              </a:rPr>
              <a:t>incr</a:t>
            </a:r>
            <a:r>
              <a:rPr lang="en-US" b="1" dirty="0">
                <a:latin typeface="Courier New"/>
                <a:cs typeface="Courier New"/>
              </a:rPr>
              <a:t>;</a:t>
            </a:r>
          </a:p>
          <a:p>
            <a:pPr lvl="2"/>
            <a:r>
              <a:rPr lang="en-US" b="1" dirty="0">
                <a:latin typeface="Courier New"/>
                <a:cs typeface="Courier New"/>
              </a:rPr>
              <a:t>    }</a:t>
            </a:r>
          </a:p>
          <a:p>
            <a:pPr lvl="2"/>
            <a:endParaRPr lang="en-US" b="1" dirty="0">
              <a:latin typeface="Courier New"/>
              <a:cs typeface="Courier New"/>
            </a:endParaRPr>
          </a:p>
          <a:p>
            <a:pPr lvl="2"/>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latin typeface="Courier New"/>
                <a:cs typeface="Courier New"/>
              </a:rPr>
              <a:t> brake($</a:t>
            </a:r>
            <a:r>
              <a:rPr lang="en-US" b="1" dirty="0" err="1">
                <a:latin typeface="Courier New"/>
                <a:cs typeface="Courier New"/>
              </a:rPr>
              <a:t>decr</a:t>
            </a:r>
            <a:r>
              <a:rPr lang="en-US" b="1" dirty="0">
                <a:latin typeface="Courier New"/>
                <a:cs typeface="Courier New"/>
              </a:rPr>
              <a:t>){</a:t>
            </a:r>
          </a:p>
          <a:p>
            <a:pPr lvl="2"/>
            <a:r>
              <a:rPr lang="en-US" b="1" dirty="0">
                <a:latin typeface="Courier New"/>
                <a:cs typeface="Courier New"/>
              </a:rPr>
              <a:t>        </a:t>
            </a:r>
            <a:r>
              <a:rPr lang="en-US" b="1" dirty="0">
                <a:solidFill>
                  <a:srgbClr val="0070C0"/>
                </a:solidFill>
                <a:latin typeface="Courier New"/>
                <a:cs typeface="Courier New"/>
              </a:rPr>
              <a:t>if</a:t>
            </a:r>
            <a:r>
              <a:rPr lang="en-US" b="1" dirty="0">
                <a:latin typeface="Courier New"/>
                <a:cs typeface="Courier New"/>
              </a:rPr>
              <a:t>($this-&gt;_</a:t>
            </a:r>
            <a:r>
              <a:rPr lang="en-US" b="1" dirty="0" err="1">
                <a:latin typeface="Courier New"/>
                <a:cs typeface="Courier New"/>
              </a:rPr>
              <a:t>currentSpeed</a:t>
            </a:r>
            <a:r>
              <a:rPr lang="en-US" b="1" dirty="0">
                <a:latin typeface="Courier New"/>
                <a:cs typeface="Courier New"/>
              </a:rPr>
              <a:t> – $</a:t>
            </a:r>
            <a:r>
              <a:rPr lang="en-US" b="1" dirty="0" err="1">
                <a:latin typeface="Courier New"/>
                <a:cs typeface="Courier New"/>
              </a:rPr>
              <a:t>decr</a:t>
            </a:r>
            <a:r>
              <a:rPr lang="en-US" b="1" dirty="0">
                <a:latin typeface="Courier New"/>
                <a:cs typeface="Courier New"/>
              </a:rPr>
              <a:t> &gt;= </a:t>
            </a:r>
            <a:r>
              <a:rPr lang="en-US" b="1" dirty="0">
                <a:solidFill>
                  <a:srgbClr val="FF6600"/>
                </a:solidFill>
                <a:latin typeface="Courier New"/>
                <a:cs typeface="Courier New"/>
              </a:rPr>
              <a:t>0</a:t>
            </a:r>
            <a:r>
              <a:rPr lang="en-US" b="1" dirty="0">
                <a:latin typeface="Courier New"/>
                <a:cs typeface="Courier New"/>
              </a:rPr>
              <a:t>)</a:t>
            </a:r>
          </a:p>
          <a:p>
            <a:pPr lvl="2"/>
            <a:r>
              <a:rPr lang="en-US" b="1" dirty="0">
                <a:latin typeface="Courier New"/>
                <a:cs typeface="Courier New"/>
              </a:rPr>
              <a:t>            $this-&gt;_</a:t>
            </a:r>
            <a:r>
              <a:rPr lang="en-US" b="1" dirty="0" err="1">
                <a:latin typeface="Courier New"/>
                <a:cs typeface="Courier New"/>
              </a:rPr>
              <a:t>currentSpeed</a:t>
            </a:r>
            <a:r>
              <a:rPr lang="en-US" b="1" dirty="0">
                <a:latin typeface="Courier New"/>
                <a:cs typeface="Courier New"/>
              </a:rPr>
              <a:t> -= $</a:t>
            </a:r>
            <a:r>
              <a:rPr lang="en-US" b="1" dirty="0" err="1">
                <a:latin typeface="Courier New"/>
                <a:cs typeface="Courier New"/>
              </a:rPr>
              <a:t>decr</a:t>
            </a:r>
            <a:r>
              <a:rPr lang="en-US" b="1" dirty="0">
                <a:latin typeface="Courier New"/>
                <a:cs typeface="Courier New"/>
              </a:rPr>
              <a:t>;</a:t>
            </a:r>
          </a:p>
          <a:p>
            <a:pPr lvl="2"/>
            <a:r>
              <a:rPr lang="en-US" b="1" dirty="0">
                <a:latin typeface="Courier New"/>
                <a:cs typeface="Courier New"/>
              </a:rPr>
              <a:t>        </a:t>
            </a:r>
            <a:r>
              <a:rPr lang="en-US" b="1" dirty="0">
                <a:solidFill>
                  <a:srgbClr val="0070C0"/>
                </a:solidFill>
                <a:latin typeface="Courier New"/>
                <a:cs typeface="Courier New"/>
              </a:rPr>
              <a:t>else</a:t>
            </a:r>
            <a:r>
              <a:rPr lang="en-US" b="1" dirty="0">
                <a:solidFill>
                  <a:srgbClr val="0000FF"/>
                </a:solidFill>
                <a:latin typeface="Courier New"/>
                <a:cs typeface="Courier New"/>
              </a:rPr>
              <a:t> </a:t>
            </a:r>
            <a:r>
              <a:rPr lang="en-US" b="1" dirty="0">
                <a:latin typeface="Courier New"/>
                <a:cs typeface="Courier New"/>
              </a:rPr>
              <a:t>$this-&gt;_</a:t>
            </a:r>
            <a:r>
              <a:rPr lang="en-US" b="1" dirty="0" err="1">
                <a:latin typeface="Courier New"/>
                <a:cs typeface="Courier New"/>
              </a:rPr>
              <a:t>currentSpeed</a:t>
            </a:r>
            <a:r>
              <a:rPr lang="en-US" b="1" dirty="0">
                <a:latin typeface="Courier New"/>
                <a:cs typeface="Courier New"/>
              </a:rPr>
              <a:t> = </a:t>
            </a:r>
            <a:r>
              <a:rPr lang="en-US" b="1" dirty="0">
                <a:solidFill>
                  <a:srgbClr val="FF6600"/>
                </a:solidFill>
                <a:latin typeface="Courier New"/>
                <a:cs typeface="Courier New"/>
              </a:rPr>
              <a:t>0</a:t>
            </a:r>
            <a:r>
              <a:rPr lang="en-US" b="1" dirty="0">
                <a:latin typeface="Courier New"/>
                <a:cs typeface="Courier New"/>
              </a:rPr>
              <a:t>;</a:t>
            </a:r>
            <a:endParaRPr lang="en-US" b="1" dirty="0">
              <a:solidFill>
                <a:srgbClr val="0000FF"/>
              </a:solidFill>
              <a:latin typeface="Courier New"/>
              <a:cs typeface="Courier New"/>
            </a:endParaRPr>
          </a:p>
          <a:p>
            <a:pPr lvl="2"/>
            <a:r>
              <a:rPr lang="en-US" b="1" dirty="0">
                <a:latin typeface="Courier New"/>
                <a:cs typeface="Courier New"/>
              </a:rPr>
              <a:t>    }</a:t>
            </a:r>
          </a:p>
          <a:p>
            <a:pPr lvl="2"/>
            <a:r>
              <a:rPr lang="en-US" b="1" dirty="0">
                <a:latin typeface="Courier New"/>
                <a:cs typeface="Courier New"/>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err="1" smtClean="0">
                <a:latin typeface="Calibri (Heading)"/>
                <a:cs typeface="Calibri (Heading)"/>
              </a:rPr>
              <a:t>Vehicle</a:t>
            </a:r>
            <a:r>
              <a:rPr lang="fr-FR" sz="2800" b="1" dirty="0" smtClean="0">
                <a:latin typeface="Calibri (Heading)"/>
                <a:cs typeface="Calibri (Heading)"/>
              </a:rPr>
              <a:t> class </a:t>
            </a:r>
            <a:r>
              <a:rPr lang="fr-FR" sz="2800" b="1" dirty="0" err="1" smtClean="0">
                <a:latin typeface="Calibri (Heading)"/>
                <a:cs typeface="Calibri (Heading)"/>
              </a:rPr>
              <a:t>definition</a:t>
            </a:r>
            <a:endParaRPr lang="fr-FR" sz="2800" b="1" dirty="0">
              <a:latin typeface="Calibri (Heading)"/>
              <a:cs typeface="Calibri (Heading)"/>
            </a:endParaRPr>
          </a:p>
        </p:txBody>
      </p:sp>
    </p:spTree>
    <p:extLst>
      <p:ext uri="{BB962C8B-B14F-4D97-AF65-F5344CB8AC3E}">
        <p14:creationId xmlns:p14="http://schemas.microsoft.com/office/powerpoint/2010/main" val="19699913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cs typeface="Courier New"/>
              </a:rPr>
              <a:t>class </a:t>
            </a:r>
            <a:r>
              <a:rPr lang="en-US" b="1" dirty="0">
                <a:latin typeface="Courier New"/>
                <a:cs typeface="Courier New"/>
              </a:rPr>
              <a:t>Bike </a:t>
            </a:r>
            <a:r>
              <a:rPr lang="en-US" b="1" dirty="0">
                <a:solidFill>
                  <a:srgbClr val="0070C0"/>
                </a:solidFill>
                <a:latin typeface="Courier New"/>
                <a:cs typeface="Courier New"/>
              </a:rPr>
              <a:t>extends </a:t>
            </a:r>
            <a:r>
              <a:rPr lang="en-US" b="1" dirty="0">
                <a:latin typeface="Courier New"/>
                <a:cs typeface="Courier New"/>
              </a:rPr>
              <a:t>Vehicle </a:t>
            </a:r>
            <a:r>
              <a:rPr lang="en-US" b="1" dirty="0" smtClean="0">
                <a:latin typeface="Courier New"/>
                <a:cs typeface="Courier New"/>
              </a:rPr>
              <a:t>{</a:t>
            </a:r>
            <a:endParaRPr lang="en-US" b="1" dirty="0">
              <a:latin typeface="Courier New"/>
              <a:cs typeface="Courier New"/>
            </a:endParaRPr>
          </a:p>
          <a:p>
            <a:pPr lvl="2"/>
            <a:r>
              <a:rPr lang="en-US" b="1" dirty="0">
                <a:latin typeface="Courier New"/>
                <a:cs typeface="Courier New"/>
              </a:rPr>
              <a:t>    </a:t>
            </a:r>
            <a:r>
              <a:rPr lang="en-US" b="1" dirty="0" smtClean="0">
                <a:solidFill>
                  <a:srgbClr val="0070C0"/>
                </a:solidFill>
                <a:latin typeface="Courier New"/>
                <a:cs typeface="Courier New"/>
              </a:rPr>
              <a:t>private</a:t>
            </a:r>
            <a:r>
              <a:rPr lang="en-US" b="1" dirty="0" smtClean="0">
                <a:solidFill>
                  <a:srgbClr val="0000FF"/>
                </a:solidFill>
                <a:latin typeface="Courier New"/>
                <a:cs typeface="Courier New"/>
              </a:rPr>
              <a:t> </a:t>
            </a:r>
            <a:r>
              <a:rPr lang="en-US" b="1" dirty="0" smtClean="0">
                <a:latin typeface="Courier New"/>
                <a:cs typeface="Courier New"/>
              </a:rPr>
              <a:t>$_</a:t>
            </a:r>
            <a:r>
              <a:rPr lang="en-US" b="1" dirty="0">
                <a:latin typeface="Courier New"/>
                <a:cs typeface="Courier New"/>
              </a:rPr>
              <a:t>size;</a:t>
            </a:r>
          </a:p>
          <a:p>
            <a:pPr lvl="2"/>
            <a:endParaRPr lang="en-US" b="1" dirty="0">
              <a:latin typeface="Courier New"/>
              <a:cs typeface="Courier New"/>
            </a:endParaRP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__construct($size) {</a:t>
            </a:r>
          </a:p>
          <a:p>
            <a:pPr lvl="2"/>
            <a:r>
              <a:rPr lang="en-US" b="1" dirty="0">
                <a:latin typeface="Courier New"/>
                <a:cs typeface="Courier New"/>
              </a:rPr>
              <a:t>        $this-&gt;_size = $size;</a:t>
            </a:r>
          </a:p>
          <a:p>
            <a:pPr lvl="2"/>
            <a:r>
              <a:rPr lang="en-US" b="1" dirty="0">
                <a:latin typeface="Courier New"/>
                <a:cs typeface="Courier New"/>
              </a:rPr>
              <a:t>    }</a:t>
            </a:r>
          </a:p>
          <a:p>
            <a:pPr lvl="2"/>
            <a:endParaRPr lang="en-US" b="1" dirty="0">
              <a:latin typeface="Courier New"/>
              <a:cs typeface="Courier New"/>
            </a:endParaRPr>
          </a:p>
          <a:p>
            <a:pPr lvl="2"/>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err="1">
                <a:latin typeface="Courier New"/>
                <a:cs typeface="Courier New"/>
              </a:rPr>
              <a:t>doAWheelie</a:t>
            </a:r>
            <a:r>
              <a:rPr lang="en-US" b="1" dirty="0">
                <a:latin typeface="Courier New"/>
                <a:cs typeface="Courier New"/>
              </a:rPr>
              <a:t>() {</a:t>
            </a:r>
          </a:p>
          <a:p>
            <a:pPr lvl="2"/>
            <a:r>
              <a:rPr lang="en-US" b="1" dirty="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'Yeah, with only one wheel !'</a:t>
            </a:r>
            <a:r>
              <a:rPr lang="en-US" b="1" dirty="0">
                <a:latin typeface="Courier New"/>
                <a:cs typeface="Courier New"/>
              </a:rPr>
              <a:t>;</a:t>
            </a:r>
          </a:p>
          <a:p>
            <a:pPr lvl="2"/>
            <a:r>
              <a:rPr lang="en-US" b="1" dirty="0">
                <a:latin typeface="Courier New"/>
                <a:cs typeface="Courier New"/>
              </a:rPr>
              <a:t>    }</a:t>
            </a:r>
          </a:p>
          <a:p>
            <a:pPr lvl="2"/>
            <a:r>
              <a:rPr lang="en-US" b="1" dirty="0">
                <a:latin typeface="Courier New"/>
                <a:cs typeface="Courier New"/>
              </a:rPr>
              <a:t>}</a:t>
            </a:r>
          </a:p>
          <a:p>
            <a:pPr lvl="2"/>
            <a:endParaRPr lang="en-US" b="1" dirty="0">
              <a:latin typeface="Courier New"/>
              <a:cs typeface="Courier New"/>
            </a:endParaRPr>
          </a:p>
          <a:p>
            <a:pPr lvl="2"/>
            <a:r>
              <a:rPr lang="en-US" b="1" dirty="0">
                <a:latin typeface="Courier New"/>
                <a:cs typeface="Courier New"/>
              </a:rPr>
              <a:t>$</a:t>
            </a:r>
            <a:r>
              <a:rPr lang="en-US" b="1" dirty="0" err="1">
                <a:latin typeface="Courier New"/>
                <a:cs typeface="Courier New"/>
              </a:rPr>
              <a:t>myBike</a:t>
            </a:r>
            <a:r>
              <a:rPr lang="en-US" b="1" dirty="0">
                <a:latin typeface="Courier New"/>
                <a:cs typeface="Courier New"/>
              </a:rPr>
              <a:t> = </a:t>
            </a:r>
            <a:r>
              <a:rPr lang="en-US" b="1" dirty="0">
                <a:solidFill>
                  <a:srgbClr val="7030A0"/>
                </a:solidFill>
                <a:latin typeface="Courier New"/>
                <a:cs typeface="Courier New"/>
              </a:rPr>
              <a:t>new</a:t>
            </a:r>
            <a:r>
              <a:rPr lang="en-US" b="1" dirty="0">
                <a:solidFill>
                  <a:srgbClr val="002060"/>
                </a:solidFill>
                <a:latin typeface="Courier New"/>
                <a:cs typeface="Courier New"/>
              </a:rPr>
              <a:t> </a:t>
            </a:r>
            <a:r>
              <a:rPr lang="en-US" b="1" dirty="0">
                <a:latin typeface="Courier New"/>
                <a:cs typeface="Courier New"/>
              </a:rPr>
              <a:t>Bike(</a:t>
            </a:r>
            <a:r>
              <a:rPr lang="en-US" b="1" dirty="0">
                <a:solidFill>
                  <a:srgbClr val="808080"/>
                </a:solidFill>
                <a:latin typeface="Courier New"/>
                <a:cs typeface="Courier New"/>
              </a:rPr>
              <a:t>'XL'</a:t>
            </a:r>
            <a:r>
              <a:rPr lang="en-US" b="1" dirty="0">
                <a:latin typeface="Courier New"/>
                <a:cs typeface="Courier New"/>
              </a:rPr>
              <a:t>);</a:t>
            </a:r>
          </a:p>
          <a:p>
            <a:pPr lvl="2"/>
            <a:endParaRPr lang="en-US" b="1" dirty="0">
              <a:latin typeface="Courier New"/>
              <a:cs typeface="Courier New"/>
            </a:endParaRPr>
          </a:p>
          <a:p>
            <a:pPr lvl="2"/>
            <a:r>
              <a:rPr lang="en-US" b="1" dirty="0">
                <a:latin typeface="Courier New"/>
                <a:cs typeface="Courier New"/>
              </a:rPr>
              <a:t>$</a:t>
            </a:r>
            <a:r>
              <a:rPr lang="en-US" b="1" dirty="0" err="1">
                <a:latin typeface="Courier New"/>
                <a:cs typeface="Courier New"/>
              </a:rPr>
              <a:t>myBike</a:t>
            </a:r>
            <a:r>
              <a:rPr lang="en-US" b="1" dirty="0">
                <a:latin typeface="Courier New"/>
                <a:cs typeface="Courier New"/>
              </a:rPr>
              <a:t>-&gt;accelerate(</a:t>
            </a:r>
            <a:r>
              <a:rPr lang="en-US" b="1" dirty="0">
                <a:solidFill>
                  <a:srgbClr val="FF6600"/>
                </a:solidFill>
                <a:latin typeface="Courier New"/>
                <a:cs typeface="Courier New"/>
              </a:rPr>
              <a:t>20</a:t>
            </a:r>
            <a:r>
              <a:rPr lang="en-US" b="1" dirty="0">
                <a:latin typeface="Courier New"/>
                <a:cs typeface="Courier New"/>
              </a:rPr>
              <a:t>);</a:t>
            </a:r>
          </a:p>
          <a:p>
            <a:pPr lvl="2"/>
            <a:endParaRPr lang="en-US" b="1" dirty="0">
              <a:latin typeface="Courier New"/>
              <a:cs typeface="Courier New"/>
            </a:endParaRPr>
          </a:p>
          <a:p>
            <a:pPr lvl="2"/>
            <a:r>
              <a:rPr lang="en-US" b="1" dirty="0">
                <a:latin typeface="Courier New"/>
                <a:cs typeface="Courier New"/>
              </a:rPr>
              <a:t>$</a:t>
            </a:r>
            <a:r>
              <a:rPr lang="en-US" b="1" dirty="0" err="1">
                <a:latin typeface="Courier New"/>
                <a:cs typeface="Courier New"/>
              </a:rPr>
              <a:t>myBike</a:t>
            </a:r>
            <a:r>
              <a:rPr lang="en-US" b="1" dirty="0">
                <a:latin typeface="Courier New"/>
                <a:cs typeface="Courier New"/>
              </a:rPr>
              <a:t>-&gt;</a:t>
            </a:r>
            <a:r>
              <a:rPr lang="en-US" b="1" dirty="0" err="1">
                <a:latin typeface="Courier New"/>
                <a:cs typeface="Courier New"/>
              </a:rPr>
              <a:t>showCurrentSpeed</a:t>
            </a:r>
            <a:r>
              <a:rPr lang="en-US" b="1" dirty="0">
                <a:latin typeface="Courier New"/>
                <a:cs typeface="Courier New"/>
              </a:rPr>
              <a:t>(); </a:t>
            </a:r>
            <a:r>
              <a:rPr lang="en-US" b="1" dirty="0">
                <a:solidFill>
                  <a:srgbClr val="479B8F"/>
                </a:solidFill>
                <a:latin typeface="Courier New"/>
                <a:cs typeface="Courier New"/>
              </a:rPr>
              <a:t>// </a:t>
            </a:r>
            <a:r>
              <a:rPr lang="en-US" b="1" dirty="0" smtClean="0">
                <a:solidFill>
                  <a:srgbClr val="479B8F"/>
                </a:solidFill>
                <a:latin typeface="Courier New"/>
                <a:cs typeface="Courier New"/>
              </a:rPr>
              <a:t>'The </a:t>
            </a:r>
            <a:r>
              <a:rPr lang="en-US" b="1" dirty="0">
                <a:solidFill>
                  <a:srgbClr val="479B8F"/>
                </a:solidFill>
                <a:latin typeface="Courier New"/>
                <a:cs typeface="Courier New"/>
              </a:rPr>
              <a:t>speed is </a:t>
            </a:r>
            <a:r>
              <a:rPr lang="en-US" b="1" dirty="0" smtClean="0">
                <a:solidFill>
                  <a:srgbClr val="479B8F"/>
                </a:solidFill>
                <a:latin typeface="Courier New"/>
                <a:cs typeface="Courier New"/>
              </a:rPr>
              <a:t>20'</a:t>
            </a:r>
            <a:endParaRPr lang="en-US" b="1" dirty="0">
              <a:solidFill>
                <a:srgbClr val="479B8F"/>
              </a:solidFill>
              <a:latin typeface="Courier New"/>
              <a:cs typeface="Courier New"/>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err="1" smtClean="0">
                <a:latin typeface="Calibri (Heading)"/>
                <a:cs typeface="Calibri (Heading)"/>
              </a:rPr>
              <a:t>Vehicle</a:t>
            </a:r>
            <a:r>
              <a:rPr lang="fr-FR" sz="2800" b="1" dirty="0" smtClean="0">
                <a:latin typeface="Calibri (Heading)"/>
                <a:cs typeface="Calibri (Heading)"/>
              </a:rPr>
              <a:t> class usage</a:t>
            </a:r>
            <a:endParaRPr lang="fr-FR" sz="2800" b="1" dirty="0">
              <a:latin typeface="Calibri (Heading)"/>
              <a:cs typeface="Calibri (Heading)"/>
            </a:endParaRPr>
          </a:p>
        </p:txBody>
      </p:sp>
    </p:spTree>
    <p:extLst>
      <p:ext uri="{BB962C8B-B14F-4D97-AF65-F5344CB8AC3E}">
        <p14:creationId xmlns:p14="http://schemas.microsoft.com/office/powerpoint/2010/main" val="16958645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Override</a:t>
            </a:r>
            <a:r>
              <a:rPr lang="fr-FR" dirty="0" smtClean="0">
                <a:ea typeface="ＭＳ Ｐゴシック" pitchFamily="34" charset="-128"/>
              </a:rPr>
              <a:t> </a:t>
            </a:r>
            <a:r>
              <a:rPr lang="fr-FR" dirty="0" err="1" smtClean="0">
                <a:ea typeface="ＭＳ Ｐゴシック" pitchFamily="34" charset="-128"/>
              </a:rPr>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Inheritance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great</a:t>
            </a:r>
            <a:r>
              <a:rPr lang="fr-FR" sz="3200" dirty="0" smtClean="0">
                <a:ea typeface="ＭＳ Ｐゴシック" pitchFamily="34" charset="-128"/>
                <a:cs typeface="Courier New" pitchFamily="49" charset="0"/>
              </a:rPr>
              <a:t> but…</a:t>
            </a:r>
          </a:p>
          <a:p>
            <a:pPr lvl="1"/>
            <a:r>
              <a:rPr lang="fr-FR" sz="2800" dirty="0" err="1" smtClean="0">
                <a:ea typeface="ＭＳ Ｐゴシック" pitchFamily="34" charset="-128"/>
                <a:cs typeface="Courier New" pitchFamily="49" charset="0"/>
              </a:rPr>
              <a:t>What</a:t>
            </a:r>
            <a:r>
              <a:rPr lang="fr-FR" sz="2800" dirty="0" smtClean="0">
                <a:ea typeface="ＭＳ Ｐゴシック" pitchFamily="34" charset="-128"/>
                <a:cs typeface="Courier New" pitchFamily="49" charset="0"/>
              </a:rPr>
              <a:t> if </a:t>
            </a:r>
            <a:r>
              <a:rPr lang="fr-FR" sz="2800" dirty="0" err="1" smtClean="0">
                <a:ea typeface="ＭＳ Ｐゴシック" pitchFamily="34" charset="-128"/>
                <a:cs typeface="Courier New" pitchFamily="49" charset="0"/>
              </a:rPr>
              <a:t>we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want</a:t>
            </a:r>
            <a:r>
              <a:rPr lang="fr-FR" sz="2800" dirty="0" smtClean="0">
                <a:ea typeface="ＭＳ Ｐゴシック" pitchFamily="34" charset="-128"/>
                <a:cs typeface="Courier New" pitchFamily="49" charset="0"/>
              </a:rPr>
              <a:t> a </a:t>
            </a:r>
            <a:r>
              <a:rPr lang="fr-FR" sz="2800" dirty="0" err="1" smtClean="0">
                <a:ea typeface="ＭＳ Ｐゴシック" pitchFamily="34" charset="-128"/>
                <a:cs typeface="Courier New" pitchFamily="49" charset="0"/>
              </a:rPr>
              <a:t>subclass</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execute</a:t>
            </a:r>
            <a:r>
              <a:rPr lang="fr-FR" sz="2800" dirty="0" smtClean="0">
                <a:ea typeface="ＭＳ Ｐゴシック" pitchFamily="34" charset="-128"/>
                <a:cs typeface="Courier New" pitchFamily="49" charset="0"/>
              </a:rPr>
              <a:t> a </a:t>
            </a:r>
            <a:r>
              <a:rPr lang="fr-FR" sz="2800" dirty="0" err="1" smtClean="0">
                <a:ea typeface="ＭＳ Ｐゴシック" pitchFamily="34" charset="-128"/>
                <a:cs typeface="Courier New" pitchFamily="49" charset="0"/>
              </a:rPr>
              <a:t>function</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differently</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from</a:t>
            </a:r>
            <a:r>
              <a:rPr lang="fr-FR" sz="2800" dirty="0" smtClean="0">
                <a:ea typeface="ＭＳ Ｐゴシック" pitchFamily="34" charset="-128"/>
                <a:cs typeface="Courier New" pitchFamily="49" charset="0"/>
              </a:rPr>
              <a:t> the </a:t>
            </a:r>
            <a:r>
              <a:rPr lang="fr-FR" sz="2800" dirty="0" err="1" smtClean="0">
                <a:ea typeface="ＭＳ Ｐゴシック" pitchFamily="34" charset="-128"/>
                <a:cs typeface="Courier New" pitchFamily="49" charset="0"/>
              </a:rPr>
              <a:t>mother</a:t>
            </a:r>
            <a:r>
              <a:rPr lang="fr-FR" sz="2800" dirty="0" smtClean="0">
                <a:ea typeface="ＭＳ Ｐゴシック" pitchFamily="34" charset="-128"/>
                <a:cs typeface="Courier New" pitchFamily="49" charset="0"/>
              </a:rPr>
              <a:t> class?</a:t>
            </a:r>
            <a:endParaRPr lang="fr-FR" sz="2800" dirty="0">
              <a:ea typeface="ＭＳ Ｐゴシック" pitchFamily="34" charset="-128"/>
              <a:cs typeface="Courier New" pitchFamily="49" charset="0"/>
            </a:endParaRPr>
          </a:p>
          <a:p>
            <a:pPr>
              <a:spcBef>
                <a:spcPts val="3000"/>
              </a:spcBef>
            </a:pPr>
            <a:r>
              <a:rPr lang="fr-FR" sz="3200" dirty="0" err="1" smtClean="0">
                <a:ea typeface="ＭＳ Ｐゴシック" pitchFamily="34" charset="-128"/>
                <a:cs typeface="Courier New" pitchFamily="49" charset="0"/>
              </a:rPr>
              <a:t>Take</a:t>
            </a:r>
            <a:r>
              <a:rPr lang="fr-FR" sz="3200" dirty="0" smtClean="0">
                <a:ea typeface="ＭＳ Ｐゴシック" pitchFamily="34" charset="-128"/>
                <a:cs typeface="Courier New" pitchFamily="49" charset="0"/>
              </a:rPr>
              <a:t> for </a:t>
            </a:r>
            <a:r>
              <a:rPr lang="fr-FR" sz="3200" dirty="0" err="1" smtClean="0">
                <a:ea typeface="ＭＳ Ｐゴシック" pitchFamily="34" charset="-128"/>
                <a:cs typeface="Courier New" pitchFamily="49" charset="0"/>
              </a:rPr>
              <a:t>example</a:t>
            </a:r>
            <a:r>
              <a:rPr lang="fr-FR" sz="3200" dirty="0" smtClean="0">
                <a:ea typeface="ＭＳ Ｐゴシック" pitchFamily="34" charset="-128"/>
                <a:cs typeface="Courier New" pitchFamily="49" charset="0"/>
              </a:rPr>
              <a:t> the </a:t>
            </a:r>
            <a:r>
              <a:rPr lang="fr-FR" sz="3200" dirty="0" err="1" smtClean="0">
                <a:ea typeface="ＭＳ Ｐゴシック" pitchFamily="34" charset="-128"/>
                <a:cs typeface="Courier New" pitchFamily="49" charset="0"/>
              </a:rPr>
              <a:t>accelerate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method</a:t>
            </a:r>
            <a:r>
              <a:rPr lang="fr-FR" sz="3200" dirty="0" smtClean="0">
                <a:ea typeface="ＭＳ Ｐゴシック" pitchFamily="34" charset="-128"/>
                <a:cs typeface="Courier New" pitchFamily="49" charset="0"/>
              </a:rPr>
              <a:t>:</a:t>
            </a:r>
          </a:p>
          <a:p>
            <a:pPr lvl="1"/>
            <a:r>
              <a:rPr lang="fr-FR" sz="2800" dirty="0" smtClean="0">
                <a:ea typeface="ＭＳ Ｐゴシック" pitchFamily="34" charset="-128"/>
                <a:cs typeface="Courier New" pitchFamily="49" charset="0"/>
              </a:rPr>
              <a:t>Boat </a:t>
            </a:r>
            <a:r>
              <a:rPr lang="fr-FR" sz="2800" dirty="0" err="1" smtClean="0">
                <a:ea typeface="ＭＳ Ｐゴシック" pitchFamily="34" charset="-128"/>
                <a:cs typeface="Courier New" pitchFamily="49" charset="0"/>
              </a:rPr>
              <a:t>need</a:t>
            </a:r>
            <a:r>
              <a:rPr lang="fr-FR" sz="2800" dirty="0" smtClean="0">
                <a:ea typeface="ＭＳ Ｐゴシック" pitchFamily="34" charset="-128"/>
                <a:cs typeface="Courier New" pitchFamily="49" charset="0"/>
              </a:rPr>
              <a:t> to </a:t>
            </a:r>
            <a:r>
              <a:rPr lang="fr-FR" sz="2800" dirty="0" err="1" smtClean="0">
                <a:ea typeface="ＭＳ Ｐゴシック" pitchFamily="34" charset="-128"/>
                <a:cs typeface="Courier New" pitchFamily="49" charset="0"/>
              </a:rPr>
              <a:t>turn</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propellers</a:t>
            </a:r>
            <a:endParaRPr lang="fr-FR" sz="2800" dirty="0" smtClean="0">
              <a:ea typeface="ＭＳ Ｐゴシック" pitchFamily="34" charset="-128"/>
              <a:cs typeface="Courier New" pitchFamily="49" charset="0"/>
            </a:endParaRPr>
          </a:p>
          <a:p>
            <a:pPr lvl="1"/>
            <a:r>
              <a:rPr lang="fr-FR" sz="2800" dirty="0" smtClean="0">
                <a:ea typeface="ＭＳ Ｐゴシック" pitchFamily="34" charset="-128"/>
                <a:cs typeface="Courier New" pitchFamily="49" charset="0"/>
              </a:rPr>
              <a:t>Bike </a:t>
            </a:r>
            <a:r>
              <a:rPr lang="fr-FR" sz="2800" dirty="0" err="1" smtClean="0">
                <a:ea typeface="ＭＳ Ｐゴシック" pitchFamily="34" charset="-128"/>
                <a:cs typeface="Courier New" pitchFamily="49" charset="0"/>
              </a:rPr>
              <a:t>need</a:t>
            </a:r>
            <a:r>
              <a:rPr lang="fr-FR" sz="2800" dirty="0" smtClean="0">
                <a:ea typeface="ＭＳ Ｐゴシック" pitchFamily="34" charset="-128"/>
                <a:cs typeface="Courier New" pitchFamily="49" charset="0"/>
              </a:rPr>
              <a:t> to </a:t>
            </a:r>
            <a:r>
              <a:rPr lang="fr-FR" sz="2800" dirty="0" err="1" smtClean="0">
                <a:ea typeface="ＭＳ Ｐゴシック" pitchFamily="34" charset="-128"/>
                <a:cs typeface="Courier New" pitchFamily="49" charset="0"/>
              </a:rPr>
              <a:t>turn</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pedals</a:t>
            </a:r>
            <a:endParaRPr lang="fr-FR" sz="2800" dirty="0" smtClean="0">
              <a:ea typeface="ＭＳ Ｐゴシック" pitchFamily="34" charset="-128"/>
              <a:cs typeface="Courier New" pitchFamily="49" charset="0"/>
            </a:endParaRPr>
          </a:p>
          <a:p>
            <a:pPr lvl="1"/>
            <a:r>
              <a:rPr lang="fr-FR" sz="2800" dirty="0" smtClean="0">
                <a:ea typeface="ＭＳ Ｐゴシック" pitchFamily="34" charset="-128"/>
                <a:cs typeface="Courier New" pitchFamily="49" charset="0"/>
              </a:rPr>
              <a:t>But </a:t>
            </a:r>
            <a:r>
              <a:rPr lang="fr-FR" sz="2800" dirty="0" err="1" smtClean="0">
                <a:ea typeface="ＭＳ Ｐゴシック" pitchFamily="34" charset="-128"/>
                <a:cs typeface="Courier New" pitchFamily="49" charset="0"/>
              </a:rPr>
              <a:t>both</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increases</a:t>
            </a:r>
            <a:r>
              <a:rPr lang="fr-FR" sz="2800" dirty="0" smtClean="0">
                <a:ea typeface="ＭＳ Ｐゴシック" pitchFamily="34" charset="-128"/>
                <a:cs typeface="Courier New" pitchFamily="49" charset="0"/>
              </a:rPr>
              <a:t> speed</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Inheritance</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3688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Override</a:t>
            </a:r>
            <a:r>
              <a:rPr lang="fr-FR" dirty="0" smtClean="0">
                <a:ea typeface="ＭＳ Ｐゴシック" pitchFamily="34" charset="-128"/>
              </a:rPr>
              <a:t> </a:t>
            </a:r>
            <a:r>
              <a:rPr lang="fr-FR" dirty="0" err="1" smtClean="0">
                <a:ea typeface="ＭＳ Ｐゴシック" pitchFamily="34" charset="-128"/>
              </a:rPr>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Boat </a:t>
            </a:r>
            <a:r>
              <a:rPr lang="fr-FR" sz="3200" dirty="0" err="1" smtClean="0">
                <a:ea typeface="ＭＳ Ｐゴシック" pitchFamily="34" charset="-128"/>
                <a:cs typeface="Courier New" pitchFamily="49" charset="0"/>
              </a:rPr>
              <a:t>acceleration</a:t>
            </a:r>
            <a:r>
              <a:rPr lang="fr-FR" sz="3200" dirty="0" smtClean="0">
                <a:ea typeface="ＭＳ Ｐゴシック" pitchFamily="34" charset="-128"/>
                <a:cs typeface="Courier New" pitchFamily="49" charset="0"/>
              </a:rPr>
              <a:t> version:</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Inheritance</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63567" y="1921396"/>
            <a:ext cx="8785225" cy="2952328"/>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class</a:t>
            </a:r>
            <a:r>
              <a:rPr lang="en-US" b="1" dirty="0">
                <a:latin typeface="Courier New"/>
                <a:cs typeface="Courier New"/>
              </a:rPr>
              <a:t> Boat </a:t>
            </a:r>
            <a:r>
              <a:rPr lang="en-US" b="1" dirty="0">
                <a:solidFill>
                  <a:srgbClr val="0070C0"/>
                </a:solidFill>
                <a:latin typeface="Courier New"/>
                <a:cs typeface="Courier New"/>
              </a:rPr>
              <a:t>extends </a:t>
            </a:r>
            <a:r>
              <a:rPr lang="en-US" b="1" dirty="0">
                <a:latin typeface="Courier New"/>
                <a:cs typeface="Courier New"/>
              </a:rPr>
              <a:t>Vehicle { ...</a:t>
            </a:r>
          </a:p>
          <a:p>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latin typeface="Courier New"/>
                <a:cs typeface="Courier New"/>
              </a:rPr>
              <a:t> accelerate($</a:t>
            </a:r>
            <a:r>
              <a:rPr lang="en-US" b="1" dirty="0" err="1">
                <a:latin typeface="Courier New"/>
                <a:cs typeface="Courier New"/>
              </a:rPr>
              <a:t>incr</a:t>
            </a:r>
            <a:r>
              <a:rPr lang="en-US" b="1" dirty="0">
                <a:latin typeface="Courier New"/>
                <a:cs typeface="Courier New"/>
              </a:rPr>
              <a:t>){</a:t>
            </a:r>
          </a:p>
          <a:p>
            <a:r>
              <a:rPr lang="en-US" b="1" dirty="0">
                <a:latin typeface="Courier New"/>
                <a:cs typeface="Courier New"/>
              </a:rPr>
              <a:t>        </a:t>
            </a:r>
            <a:r>
              <a:rPr lang="en-US" b="1" dirty="0" smtClean="0">
                <a:latin typeface="Courier New"/>
                <a:cs typeface="Courier New"/>
              </a:rPr>
              <a:t>$this-&gt;</a:t>
            </a:r>
            <a:r>
              <a:rPr lang="en-US" b="1" dirty="0" err="1" smtClean="0">
                <a:latin typeface="Courier New"/>
                <a:cs typeface="Courier New"/>
              </a:rPr>
              <a:t>turnPropellers</a:t>
            </a:r>
            <a:r>
              <a:rPr lang="en-US" b="1" dirty="0">
                <a:latin typeface="Courier New"/>
                <a:cs typeface="Courier New"/>
              </a:rPr>
              <a:t>();</a:t>
            </a:r>
          </a:p>
          <a:p>
            <a:r>
              <a:rPr lang="en-US" b="1" dirty="0">
                <a:latin typeface="Courier New"/>
                <a:cs typeface="Courier New"/>
              </a:rPr>
              <a:t>        parent::accelerate($</a:t>
            </a:r>
            <a:r>
              <a:rPr lang="en-US" b="1" dirty="0" err="1">
                <a:latin typeface="Courier New"/>
                <a:cs typeface="Courier New"/>
              </a:rPr>
              <a:t>incr</a:t>
            </a:r>
            <a:r>
              <a:rPr lang="en-US" b="1" dirty="0">
                <a:latin typeface="Courier New"/>
                <a:cs typeface="Courier New"/>
              </a:rPr>
              <a:t>);</a:t>
            </a:r>
          </a:p>
          <a:p>
            <a:r>
              <a:rPr lang="en-US" b="1" dirty="0">
                <a:latin typeface="Courier New"/>
                <a:cs typeface="Courier New"/>
              </a:rPr>
              <a:t>    }</a:t>
            </a:r>
          </a:p>
          <a:p>
            <a:r>
              <a:rPr lang="en-US" b="1" dirty="0">
                <a:solidFill>
                  <a:srgbClr val="0000FF"/>
                </a:solidFill>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latin typeface="Courier New"/>
                <a:cs typeface="Courier New"/>
              </a:rPr>
              <a:t> </a:t>
            </a:r>
            <a:r>
              <a:rPr lang="en-US" b="1" dirty="0" err="1">
                <a:latin typeface="Courier New"/>
                <a:cs typeface="Courier New"/>
              </a:rPr>
              <a:t>turnPropellers</a:t>
            </a:r>
            <a:r>
              <a:rPr lang="en-US" b="1" dirty="0">
                <a:latin typeface="Courier New"/>
                <a:cs typeface="Courier New"/>
              </a:rPr>
              <a:t>(){</a:t>
            </a:r>
          </a:p>
          <a:p>
            <a:r>
              <a:rPr lang="en-US" b="1" dirty="0">
                <a:latin typeface="Courier New"/>
                <a:cs typeface="Courier New"/>
              </a:rPr>
              <a:t>        </a:t>
            </a:r>
            <a:r>
              <a:rPr lang="en-US" b="1" dirty="0">
                <a:solidFill>
                  <a:srgbClr val="0070C0"/>
                </a:solidFill>
                <a:latin typeface="Courier New"/>
                <a:cs typeface="Courier New"/>
              </a:rPr>
              <a:t>echo </a:t>
            </a:r>
            <a:r>
              <a:rPr lang="en-US" b="1" dirty="0" smtClean="0">
                <a:solidFill>
                  <a:srgbClr val="00B050"/>
                </a:solidFill>
                <a:latin typeface="Courier New"/>
                <a:cs typeface="Courier New"/>
              </a:rPr>
              <a:t>'Turn Propellers'</a:t>
            </a:r>
            <a:r>
              <a:rPr lang="en-US" b="1" dirty="0" smtClean="0">
                <a:latin typeface="Courier New"/>
                <a:cs typeface="Courier New"/>
              </a:rPr>
              <a:t>;</a:t>
            </a:r>
            <a:endParaRPr lang="en-US" b="1" dirty="0">
              <a:latin typeface="Courier New"/>
              <a:cs typeface="Courier New"/>
            </a:endParaRPr>
          </a:p>
          <a:p>
            <a:r>
              <a:rPr lang="en-US" b="1" dirty="0">
                <a:latin typeface="Courier New"/>
                <a:cs typeface="Courier New"/>
              </a:rPr>
              <a:t>    }</a:t>
            </a:r>
          </a:p>
          <a:p>
            <a:r>
              <a:rPr lang="en-US" b="1" dirty="0">
                <a:latin typeface="Courier New"/>
                <a:cs typeface="Courier New"/>
              </a:rPr>
              <a:t>}</a:t>
            </a:r>
          </a:p>
        </p:txBody>
      </p:sp>
    </p:spTree>
    <p:extLst>
      <p:ext uri="{BB962C8B-B14F-4D97-AF65-F5344CB8AC3E}">
        <p14:creationId xmlns:p14="http://schemas.microsoft.com/office/powerpoint/2010/main" val="17845919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Override</a:t>
            </a:r>
            <a:r>
              <a:rPr lang="fr-FR" dirty="0" smtClean="0">
                <a:ea typeface="ＭＳ Ｐゴシック" pitchFamily="34" charset="-128"/>
              </a:rPr>
              <a:t> </a:t>
            </a:r>
            <a:r>
              <a:rPr lang="fr-FR" dirty="0" err="1" smtClean="0">
                <a:ea typeface="ＭＳ Ｐゴシック" pitchFamily="34" charset="-128"/>
              </a:rPr>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Bike </a:t>
            </a:r>
            <a:r>
              <a:rPr lang="fr-FR" sz="3200" dirty="0" err="1" smtClean="0">
                <a:ea typeface="ＭＳ Ｐゴシック" pitchFamily="34" charset="-128"/>
                <a:cs typeface="Courier New" pitchFamily="49" charset="0"/>
              </a:rPr>
              <a:t>acceleration</a:t>
            </a:r>
            <a:r>
              <a:rPr lang="fr-FR" sz="3200" dirty="0" smtClean="0">
                <a:ea typeface="ＭＳ Ｐゴシック" pitchFamily="34" charset="-128"/>
                <a:cs typeface="Courier New" pitchFamily="49" charset="0"/>
              </a:rPr>
              <a:t> version:</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Inheritance</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63567" y="1921396"/>
            <a:ext cx="8785225" cy="2952328"/>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class</a:t>
            </a:r>
            <a:r>
              <a:rPr lang="en-US" b="1" dirty="0">
                <a:latin typeface="Courier New"/>
                <a:cs typeface="Courier New"/>
              </a:rPr>
              <a:t> Bike </a:t>
            </a:r>
            <a:r>
              <a:rPr lang="en-US" b="1" dirty="0">
                <a:solidFill>
                  <a:srgbClr val="0070C0"/>
                </a:solidFill>
                <a:latin typeface="Courier New"/>
                <a:cs typeface="Courier New"/>
              </a:rPr>
              <a:t>extends </a:t>
            </a:r>
            <a:r>
              <a:rPr lang="en-US" b="1" dirty="0">
                <a:latin typeface="Courier New"/>
                <a:cs typeface="Courier New"/>
              </a:rPr>
              <a:t>Vehicle { ...</a:t>
            </a:r>
          </a:p>
          <a:p>
            <a:r>
              <a:rPr lang="en-US" b="1" dirty="0">
                <a:latin typeface="Courier New"/>
                <a:cs typeface="Courier New"/>
              </a:rPr>
              <a:t>    </a:t>
            </a:r>
            <a:r>
              <a:rPr lang="en-US" b="1" dirty="0">
                <a:solidFill>
                  <a:srgbClr val="0070C0"/>
                </a:solidFill>
                <a:latin typeface="Courier New"/>
                <a:cs typeface="Courier New"/>
              </a:rPr>
              <a:t>public function</a:t>
            </a:r>
            <a:r>
              <a:rPr lang="en-US" b="1" dirty="0">
                <a:latin typeface="Courier New"/>
                <a:cs typeface="Courier New"/>
              </a:rPr>
              <a:t> accelerate($</a:t>
            </a:r>
            <a:r>
              <a:rPr lang="en-US" b="1" dirty="0" err="1">
                <a:latin typeface="Courier New"/>
                <a:cs typeface="Courier New"/>
              </a:rPr>
              <a:t>incr</a:t>
            </a:r>
            <a:r>
              <a:rPr lang="en-US" b="1" dirty="0">
                <a:latin typeface="Courier New"/>
                <a:cs typeface="Courier New"/>
              </a:rPr>
              <a:t>){</a:t>
            </a:r>
          </a:p>
          <a:p>
            <a:r>
              <a:rPr lang="en-US" b="1" dirty="0">
                <a:latin typeface="Courier New"/>
                <a:cs typeface="Courier New"/>
              </a:rPr>
              <a:t>        </a:t>
            </a:r>
            <a:r>
              <a:rPr lang="en-US" b="1" dirty="0" smtClean="0">
                <a:latin typeface="Courier New"/>
                <a:cs typeface="Courier New"/>
              </a:rPr>
              <a:t>$this-&gt;</a:t>
            </a:r>
            <a:r>
              <a:rPr lang="en-US" b="1" dirty="0" err="1" smtClean="0">
                <a:latin typeface="Courier New"/>
                <a:cs typeface="Courier New"/>
              </a:rPr>
              <a:t>turnPedals</a:t>
            </a:r>
            <a:r>
              <a:rPr lang="en-US" b="1" dirty="0">
                <a:latin typeface="Courier New"/>
                <a:cs typeface="Courier New"/>
              </a:rPr>
              <a:t>();</a:t>
            </a:r>
          </a:p>
          <a:p>
            <a:r>
              <a:rPr lang="en-US" b="1" dirty="0">
                <a:latin typeface="Courier New"/>
                <a:cs typeface="Courier New"/>
              </a:rPr>
              <a:t>        parent::accelerate($</a:t>
            </a:r>
            <a:r>
              <a:rPr lang="en-US" b="1" dirty="0" err="1">
                <a:latin typeface="Courier New"/>
                <a:cs typeface="Courier New"/>
              </a:rPr>
              <a:t>incr</a:t>
            </a:r>
            <a:r>
              <a:rPr lang="en-US" b="1" dirty="0">
                <a:latin typeface="Courier New"/>
                <a:cs typeface="Courier New"/>
              </a:rPr>
              <a:t>);</a:t>
            </a:r>
          </a:p>
          <a:p>
            <a:r>
              <a:rPr lang="en-US" b="1" dirty="0">
                <a:latin typeface="Courier New"/>
                <a:cs typeface="Courier New"/>
              </a:rPr>
              <a:t>    }</a:t>
            </a:r>
          </a:p>
          <a:p>
            <a:r>
              <a:rPr lang="en-US" b="1" dirty="0">
                <a:solidFill>
                  <a:srgbClr val="0000FF"/>
                </a:solidFill>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latin typeface="Courier New"/>
                <a:cs typeface="Courier New"/>
              </a:rPr>
              <a:t> </a:t>
            </a:r>
            <a:r>
              <a:rPr lang="en-US" b="1" dirty="0" err="1">
                <a:latin typeface="Courier New"/>
                <a:cs typeface="Courier New"/>
              </a:rPr>
              <a:t>turnPedals</a:t>
            </a:r>
            <a:r>
              <a:rPr lang="en-US" b="1" dirty="0">
                <a:latin typeface="Courier New"/>
                <a:cs typeface="Courier New"/>
              </a:rPr>
              <a:t>() {</a:t>
            </a:r>
          </a:p>
          <a:p>
            <a:r>
              <a:rPr lang="en-US" b="1" dirty="0">
                <a:latin typeface="Courier New"/>
                <a:cs typeface="Courier New"/>
              </a:rPr>
              <a:t>        </a:t>
            </a:r>
            <a:r>
              <a:rPr lang="en-US" b="1" dirty="0">
                <a:solidFill>
                  <a:srgbClr val="0070C0"/>
                </a:solidFill>
                <a:latin typeface="Courier New"/>
                <a:cs typeface="Courier New"/>
              </a:rPr>
              <a:t>echo </a:t>
            </a:r>
            <a:r>
              <a:rPr lang="en-US" b="1" dirty="0" smtClean="0">
                <a:solidFill>
                  <a:srgbClr val="00B050"/>
                </a:solidFill>
                <a:latin typeface="Courier New"/>
                <a:cs typeface="Courier New"/>
              </a:rPr>
              <a:t>'Turn Pedals'</a:t>
            </a:r>
            <a:r>
              <a:rPr lang="en-US" b="1" dirty="0" smtClean="0">
                <a:latin typeface="Courier New"/>
                <a:cs typeface="Courier New"/>
              </a:rPr>
              <a:t>;</a:t>
            </a:r>
            <a:endParaRPr lang="en-US" b="1" dirty="0">
              <a:latin typeface="Courier New"/>
              <a:cs typeface="Courier New"/>
            </a:endParaRPr>
          </a:p>
          <a:p>
            <a:r>
              <a:rPr lang="en-US" b="1" dirty="0">
                <a:latin typeface="Courier New"/>
                <a:cs typeface="Courier New"/>
              </a:rPr>
              <a:t>    }</a:t>
            </a:r>
          </a:p>
          <a:p>
            <a:r>
              <a:rPr lang="en-US" b="1" dirty="0">
                <a:latin typeface="Courier New"/>
                <a:cs typeface="Courier New"/>
              </a:rPr>
              <a:t>}</a:t>
            </a:r>
          </a:p>
        </p:txBody>
      </p:sp>
    </p:spTree>
    <p:extLst>
      <p:ext uri="{BB962C8B-B14F-4D97-AF65-F5344CB8AC3E}">
        <p14:creationId xmlns:p14="http://schemas.microsoft.com/office/powerpoint/2010/main" val="23201748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Usage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Inheritance</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7"/>
          <p:cNvSpPr/>
          <p:nvPr/>
        </p:nvSpPr>
        <p:spPr>
          <a:xfrm>
            <a:off x="163567" y="1273324"/>
            <a:ext cx="8785225" cy="3240360"/>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a:t>
            </a:r>
            <a:r>
              <a:rPr lang="en-US" b="1" dirty="0" err="1">
                <a:solidFill>
                  <a:schemeClr val="tx1"/>
                </a:solidFill>
                <a:latin typeface="Courier New"/>
                <a:cs typeface="Courier New"/>
              </a:rPr>
              <a:t>myBike</a:t>
            </a:r>
            <a:r>
              <a:rPr lang="en-US" b="1" dirty="0">
                <a:solidFill>
                  <a:schemeClr val="tx1"/>
                </a:solidFill>
                <a:latin typeface="Courier New"/>
                <a:cs typeface="Courier New"/>
              </a:rPr>
              <a:t> = </a:t>
            </a:r>
            <a:r>
              <a:rPr lang="en-US" b="1" dirty="0">
                <a:solidFill>
                  <a:srgbClr val="7030A0"/>
                </a:solidFill>
                <a:latin typeface="Courier New"/>
                <a:cs typeface="Courier New"/>
              </a:rPr>
              <a:t>new</a:t>
            </a:r>
            <a:r>
              <a:rPr lang="en-US" b="1" dirty="0">
                <a:solidFill>
                  <a:schemeClr val="tx1"/>
                </a:solidFill>
                <a:latin typeface="Courier New"/>
                <a:cs typeface="Courier New"/>
              </a:rPr>
              <a:t> Bike('XL');</a:t>
            </a:r>
          </a:p>
          <a:p>
            <a:r>
              <a:rPr lang="en-US" b="1" dirty="0">
                <a:solidFill>
                  <a:schemeClr val="tx1"/>
                </a:solidFill>
                <a:latin typeface="Courier New"/>
                <a:cs typeface="Courier New"/>
              </a:rPr>
              <a:t>$</a:t>
            </a:r>
            <a:r>
              <a:rPr lang="en-US" b="1" dirty="0" err="1">
                <a:solidFill>
                  <a:schemeClr val="tx1"/>
                </a:solidFill>
                <a:latin typeface="Courier New"/>
                <a:cs typeface="Courier New"/>
              </a:rPr>
              <a:t>myBike</a:t>
            </a:r>
            <a:r>
              <a:rPr lang="en-US" b="1" dirty="0">
                <a:solidFill>
                  <a:schemeClr val="tx1"/>
                </a:solidFill>
                <a:latin typeface="Courier New"/>
                <a:cs typeface="Courier New"/>
              </a:rPr>
              <a:t>-&gt;accelerate(</a:t>
            </a:r>
            <a:r>
              <a:rPr lang="en-US" b="1" dirty="0">
                <a:solidFill>
                  <a:schemeClr val="accent6">
                    <a:lumMod val="75000"/>
                  </a:schemeClr>
                </a:solidFill>
                <a:latin typeface="Courier New"/>
                <a:cs typeface="Courier New"/>
              </a:rPr>
              <a:t>10</a:t>
            </a:r>
            <a:r>
              <a:rPr lang="en-US" b="1" dirty="0" smtClean="0">
                <a:solidFill>
                  <a:schemeClr val="tx1"/>
                </a:solidFill>
                <a:latin typeface="Courier New"/>
                <a:cs typeface="Courier New"/>
              </a:rPr>
              <a:t>); 		</a:t>
            </a:r>
            <a:r>
              <a:rPr lang="en-US" b="1" dirty="0" smtClean="0">
                <a:solidFill>
                  <a:srgbClr val="479B8F"/>
                </a:solidFill>
                <a:latin typeface="Courier New"/>
                <a:cs typeface="Courier New"/>
              </a:rPr>
              <a:t>// </a:t>
            </a:r>
            <a:r>
              <a:rPr lang="en-US" b="1" dirty="0">
                <a:solidFill>
                  <a:srgbClr val="479B8F"/>
                </a:solidFill>
                <a:latin typeface="Courier New"/>
                <a:cs typeface="Courier New"/>
              </a:rPr>
              <a:t>Display ‘Turn Pedals’</a:t>
            </a:r>
          </a:p>
          <a:p>
            <a:endParaRPr lang="en-US" b="1" dirty="0">
              <a:solidFill>
                <a:schemeClr val="tx1"/>
              </a:solidFill>
              <a:latin typeface="Courier New"/>
              <a:cs typeface="Courier New"/>
            </a:endParaRPr>
          </a:p>
          <a:p>
            <a:r>
              <a:rPr lang="en-US" b="1" dirty="0">
                <a:solidFill>
                  <a:schemeClr val="tx1"/>
                </a:solidFill>
                <a:latin typeface="Courier New"/>
                <a:cs typeface="Courier New"/>
              </a:rPr>
              <a:t>$</a:t>
            </a:r>
            <a:r>
              <a:rPr lang="en-US" b="1" dirty="0" err="1">
                <a:solidFill>
                  <a:schemeClr val="tx1"/>
                </a:solidFill>
                <a:latin typeface="Courier New"/>
                <a:cs typeface="Courier New"/>
              </a:rPr>
              <a:t>myBoat</a:t>
            </a:r>
            <a:r>
              <a:rPr lang="en-US" b="1" dirty="0">
                <a:solidFill>
                  <a:schemeClr val="tx1"/>
                </a:solidFill>
                <a:latin typeface="Courier New"/>
                <a:cs typeface="Courier New"/>
              </a:rPr>
              <a:t> = </a:t>
            </a:r>
            <a:r>
              <a:rPr lang="en-US" b="1" dirty="0">
                <a:solidFill>
                  <a:srgbClr val="7030A0"/>
                </a:solidFill>
                <a:latin typeface="Courier New"/>
                <a:cs typeface="Courier New"/>
              </a:rPr>
              <a:t>new</a:t>
            </a:r>
            <a:r>
              <a:rPr lang="en-US" b="1" dirty="0">
                <a:solidFill>
                  <a:schemeClr val="tx1"/>
                </a:solidFill>
                <a:latin typeface="Courier New"/>
                <a:cs typeface="Courier New"/>
              </a:rPr>
              <a:t> Boat();</a:t>
            </a:r>
          </a:p>
          <a:p>
            <a:r>
              <a:rPr lang="en-US" b="1" dirty="0">
                <a:solidFill>
                  <a:schemeClr val="tx1"/>
                </a:solidFill>
                <a:latin typeface="Courier New"/>
                <a:cs typeface="Courier New"/>
              </a:rPr>
              <a:t>$</a:t>
            </a:r>
            <a:r>
              <a:rPr lang="en-US" b="1" dirty="0" err="1">
                <a:solidFill>
                  <a:schemeClr val="tx1"/>
                </a:solidFill>
                <a:latin typeface="Courier New"/>
                <a:cs typeface="Courier New"/>
              </a:rPr>
              <a:t>myBoat</a:t>
            </a:r>
            <a:r>
              <a:rPr lang="en-US" b="1" dirty="0">
                <a:solidFill>
                  <a:schemeClr val="tx1"/>
                </a:solidFill>
                <a:latin typeface="Courier New"/>
                <a:cs typeface="Courier New"/>
              </a:rPr>
              <a:t>-&gt;accelerate(</a:t>
            </a:r>
            <a:r>
              <a:rPr lang="en-US" b="1" dirty="0">
                <a:solidFill>
                  <a:schemeClr val="accent6">
                    <a:lumMod val="75000"/>
                  </a:schemeClr>
                </a:solidFill>
                <a:latin typeface="Courier New"/>
                <a:cs typeface="Courier New"/>
              </a:rPr>
              <a:t>30</a:t>
            </a:r>
            <a:r>
              <a:rPr lang="en-US" b="1" dirty="0" smtClean="0">
                <a:solidFill>
                  <a:schemeClr val="tx1"/>
                </a:solidFill>
                <a:latin typeface="Courier New"/>
                <a:cs typeface="Courier New"/>
              </a:rPr>
              <a:t>); 		</a:t>
            </a:r>
            <a:r>
              <a:rPr lang="en-US" b="1" dirty="0" smtClean="0">
                <a:solidFill>
                  <a:srgbClr val="479B8F"/>
                </a:solidFill>
                <a:latin typeface="Courier New"/>
                <a:cs typeface="Courier New"/>
              </a:rPr>
              <a:t>// </a:t>
            </a:r>
            <a:r>
              <a:rPr lang="en-US" b="1" dirty="0">
                <a:solidFill>
                  <a:srgbClr val="479B8F"/>
                </a:solidFill>
                <a:latin typeface="Courier New"/>
                <a:cs typeface="Courier New"/>
              </a:rPr>
              <a:t>Display ‘Turn Propellers’</a:t>
            </a:r>
          </a:p>
          <a:p>
            <a:endParaRPr lang="en-US" b="1" dirty="0">
              <a:solidFill>
                <a:schemeClr val="tx1"/>
              </a:solidFill>
              <a:latin typeface="Courier New"/>
              <a:cs typeface="Courier New"/>
            </a:endParaRPr>
          </a:p>
          <a:p>
            <a:r>
              <a:rPr lang="en-US" b="1" dirty="0">
                <a:solidFill>
                  <a:srgbClr val="0070C0"/>
                </a:solidFill>
                <a:latin typeface="Courier New"/>
                <a:cs typeface="Courier New"/>
              </a:rPr>
              <a:t>echo</a:t>
            </a:r>
            <a:r>
              <a:rPr lang="en-US" b="1" dirty="0">
                <a:solidFill>
                  <a:schemeClr val="tx1"/>
                </a:solidFill>
                <a:latin typeface="Courier New"/>
                <a:cs typeface="Courier New"/>
              </a:rPr>
              <a:t> $</a:t>
            </a:r>
            <a:r>
              <a:rPr lang="en-US" b="1" dirty="0" err="1">
                <a:solidFill>
                  <a:schemeClr val="tx1"/>
                </a:solidFill>
                <a:latin typeface="Courier New"/>
                <a:cs typeface="Courier New"/>
              </a:rPr>
              <a:t>myBike</a:t>
            </a:r>
            <a:r>
              <a:rPr lang="en-US" b="1" dirty="0">
                <a:solidFill>
                  <a:schemeClr val="tx1"/>
                </a:solidFill>
                <a:latin typeface="Courier New"/>
                <a:cs typeface="Courier New"/>
              </a:rPr>
              <a:t>-&gt;</a:t>
            </a:r>
            <a:r>
              <a:rPr lang="en-US" b="1" dirty="0" err="1">
                <a:solidFill>
                  <a:schemeClr val="tx1"/>
                </a:solidFill>
                <a:latin typeface="Courier New"/>
                <a:cs typeface="Courier New"/>
              </a:rPr>
              <a:t>showCurrentSpeed</a:t>
            </a:r>
            <a:r>
              <a:rPr lang="en-US" b="1" dirty="0" smtClean="0">
                <a:solidFill>
                  <a:schemeClr val="tx1"/>
                </a:solidFill>
                <a:latin typeface="Courier New"/>
                <a:cs typeface="Courier New"/>
              </a:rPr>
              <a:t>();	</a:t>
            </a:r>
            <a:r>
              <a:rPr lang="en-US" b="1" dirty="0" smtClean="0">
                <a:solidFill>
                  <a:srgbClr val="479B8F"/>
                </a:solidFill>
                <a:latin typeface="Courier New"/>
                <a:cs typeface="Courier New"/>
              </a:rPr>
              <a:t>//</a:t>
            </a:r>
            <a:r>
              <a:rPr lang="en-US" b="1" dirty="0">
                <a:solidFill>
                  <a:srgbClr val="479B8F"/>
                </a:solidFill>
                <a:latin typeface="Courier New"/>
                <a:cs typeface="Courier New"/>
              </a:rPr>
              <a:t>The speed is </a:t>
            </a:r>
            <a:r>
              <a:rPr lang="en-US" b="1" dirty="0" smtClean="0">
                <a:solidFill>
                  <a:srgbClr val="479B8F"/>
                </a:solidFill>
                <a:latin typeface="Courier New"/>
                <a:cs typeface="Courier New"/>
              </a:rPr>
              <a:t>10</a:t>
            </a:r>
            <a:endParaRPr lang="en-US" b="1" dirty="0">
              <a:solidFill>
                <a:srgbClr val="479B8F"/>
              </a:solidFill>
              <a:latin typeface="Courier New"/>
              <a:cs typeface="Courier New"/>
            </a:endParaRPr>
          </a:p>
          <a:p>
            <a:r>
              <a:rPr lang="en-US" b="1" dirty="0">
                <a:solidFill>
                  <a:srgbClr val="0070C0"/>
                </a:solidFill>
                <a:latin typeface="Courier New"/>
                <a:cs typeface="Courier New"/>
              </a:rPr>
              <a:t>echo</a:t>
            </a:r>
            <a:r>
              <a:rPr lang="en-US" b="1" dirty="0">
                <a:solidFill>
                  <a:schemeClr val="tx1"/>
                </a:solidFill>
                <a:latin typeface="Courier New"/>
                <a:cs typeface="Courier New"/>
              </a:rPr>
              <a:t> $</a:t>
            </a:r>
            <a:r>
              <a:rPr lang="en-US" b="1" dirty="0" err="1">
                <a:solidFill>
                  <a:schemeClr val="tx1"/>
                </a:solidFill>
                <a:latin typeface="Courier New"/>
                <a:cs typeface="Courier New"/>
              </a:rPr>
              <a:t>myBoat</a:t>
            </a:r>
            <a:r>
              <a:rPr lang="en-US" b="1" dirty="0">
                <a:solidFill>
                  <a:schemeClr val="tx1"/>
                </a:solidFill>
                <a:latin typeface="Courier New"/>
                <a:cs typeface="Courier New"/>
              </a:rPr>
              <a:t>-&gt;</a:t>
            </a:r>
            <a:r>
              <a:rPr lang="en-US" b="1" dirty="0" err="1">
                <a:solidFill>
                  <a:schemeClr val="tx1"/>
                </a:solidFill>
                <a:latin typeface="Courier New"/>
                <a:cs typeface="Courier New"/>
              </a:rPr>
              <a:t>showCurrentSpeed</a:t>
            </a:r>
            <a:r>
              <a:rPr lang="en-US" b="1" dirty="0" smtClean="0">
                <a:solidFill>
                  <a:schemeClr val="tx1"/>
                </a:solidFill>
                <a:latin typeface="Courier New"/>
                <a:cs typeface="Courier New"/>
              </a:rPr>
              <a:t>();	</a:t>
            </a:r>
            <a:r>
              <a:rPr lang="en-US" b="1" dirty="0" smtClean="0">
                <a:solidFill>
                  <a:srgbClr val="479B8F"/>
                </a:solidFill>
                <a:latin typeface="Courier New"/>
                <a:cs typeface="Courier New"/>
              </a:rPr>
              <a:t>//</a:t>
            </a:r>
            <a:r>
              <a:rPr lang="en-US" b="1" dirty="0">
                <a:solidFill>
                  <a:srgbClr val="479B8F"/>
                </a:solidFill>
                <a:latin typeface="Courier New"/>
                <a:cs typeface="Courier New"/>
              </a:rPr>
              <a:t>The speed is </a:t>
            </a:r>
            <a:r>
              <a:rPr lang="en-US" b="1" dirty="0" smtClean="0">
                <a:solidFill>
                  <a:srgbClr val="479B8F"/>
                </a:solidFill>
                <a:latin typeface="Courier New"/>
                <a:cs typeface="Courier New"/>
              </a:rPr>
              <a:t>30</a:t>
            </a:r>
            <a:endParaRPr lang="en-US" b="1" dirty="0">
              <a:solidFill>
                <a:srgbClr val="479B8F"/>
              </a:solidFill>
              <a:latin typeface="Courier New"/>
              <a:cs typeface="Courier New"/>
            </a:endParaRPr>
          </a:p>
        </p:txBody>
      </p:sp>
    </p:spTree>
    <p:extLst>
      <p:ext uri="{BB962C8B-B14F-4D97-AF65-F5344CB8AC3E}">
        <p14:creationId xmlns:p14="http://schemas.microsoft.com/office/powerpoint/2010/main" val="26179851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Usage</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As </a:t>
            </a:r>
            <a:r>
              <a:rPr lang="fr-FR" sz="3200" dirty="0" err="1" smtClean="0">
                <a:ea typeface="ＭＳ Ｐゴシック" pitchFamily="34" charset="-128"/>
                <a:cs typeface="Courier New" pitchFamily="49" charset="0"/>
              </a:rPr>
              <a:t>you</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see</a:t>
            </a:r>
            <a:r>
              <a:rPr lang="fr-FR" sz="3200" dirty="0" smtClean="0">
                <a:ea typeface="ＭＳ Ｐゴシック" pitchFamily="34" charset="-128"/>
                <a:cs typeface="Courier New" pitchFamily="49" charset="0"/>
              </a:rPr>
              <a:t>, if a </a:t>
            </a:r>
            <a:r>
              <a:rPr lang="fr-FR" sz="3200" dirty="0" err="1" smtClean="0">
                <a:ea typeface="ＭＳ Ｐゴシック" pitchFamily="34" charset="-128"/>
                <a:cs typeface="Courier New" pitchFamily="49" charset="0"/>
              </a:rPr>
              <a:t>subclass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redefine</a:t>
            </a:r>
            <a:r>
              <a:rPr lang="fr-FR" sz="3200" dirty="0" smtClean="0">
                <a:ea typeface="ＭＳ Ｐゴシック" pitchFamily="34" charset="-128"/>
                <a:cs typeface="Courier New" pitchFamily="49" charset="0"/>
              </a:rPr>
              <a:t> a </a:t>
            </a:r>
            <a:r>
              <a:rPr lang="fr-FR" sz="3200" dirty="0" err="1" smtClean="0">
                <a:ea typeface="ＭＳ Ｐゴシック" pitchFamily="34" charset="-128"/>
                <a:cs typeface="Courier New" pitchFamily="49" charset="0"/>
              </a:rPr>
              <a:t>method</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existing</a:t>
            </a:r>
            <a:r>
              <a:rPr lang="fr-FR" sz="3200" dirty="0" smtClean="0">
                <a:ea typeface="ＭＳ Ｐゴシック" pitchFamily="34" charset="-128"/>
                <a:cs typeface="Courier New" pitchFamily="49" charset="0"/>
              </a:rPr>
              <a:t> in the </a:t>
            </a:r>
            <a:r>
              <a:rPr lang="fr-FR" sz="3200" dirty="0" err="1" smtClean="0">
                <a:ea typeface="ＭＳ Ｐゴシック" pitchFamily="34" charset="-128"/>
                <a:cs typeface="Courier New" pitchFamily="49" charset="0"/>
              </a:rPr>
              <a:t>mother</a:t>
            </a:r>
            <a:r>
              <a:rPr lang="fr-FR" sz="3200" dirty="0" smtClean="0">
                <a:ea typeface="ＭＳ Ｐゴシック" pitchFamily="34" charset="-128"/>
                <a:cs typeface="Courier New" pitchFamily="49" charset="0"/>
              </a:rPr>
              <a:t> class, </a:t>
            </a:r>
            <a:r>
              <a:rPr lang="fr-FR" sz="3200" dirty="0" err="1" smtClean="0">
                <a:ea typeface="ＭＳ Ｐゴシック" pitchFamily="34" charset="-128"/>
                <a:cs typeface="Courier New" pitchFamily="49" charset="0"/>
              </a:rPr>
              <a:t>it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takes</a:t>
            </a:r>
            <a:r>
              <a:rPr lang="fr-FR" sz="3200" dirty="0" smtClean="0">
                <a:ea typeface="ＭＳ Ｐゴシック" pitchFamily="34" charset="-128"/>
                <a:cs typeface="Courier New" pitchFamily="49" charset="0"/>
              </a:rPr>
              <a:t> over </a:t>
            </a:r>
            <a:r>
              <a:rPr lang="fr-FR" sz="3200" dirty="0" err="1" smtClean="0">
                <a:ea typeface="ＭＳ Ｐゴシック" pitchFamily="34" charset="-128"/>
                <a:cs typeface="Courier New" pitchFamily="49" charset="0"/>
              </a:rPr>
              <a:t>it</a:t>
            </a:r>
            <a:endParaRPr lang="fr-FR" sz="3200" dirty="0" smtClean="0">
              <a:ea typeface="ＭＳ Ｐゴシック" pitchFamily="34" charset="-128"/>
              <a:cs typeface="Courier New" pitchFamily="49" charset="0"/>
            </a:endParaRPr>
          </a:p>
          <a:p>
            <a:endParaRPr lang="fr-FR" sz="3200" dirty="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Call the parent </a:t>
            </a:r>
            <a:r>
              <a:rPr lang="fr-FR" sz="3200" dirty="0" err="1" smtClean="0">
                <a:ea typeface="ＭＳ Ｐゴシック" pitchFamily="34" charset="-128"/>
                <a:cs typeface="Courier New" pitchFamily="49" charset="0"/>
              </a:rPr>
              <a:t>method</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this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way</a:t>
            </a:r>
            <a:r>
              <a:rPr lang="fr-FR" sz="3200" dirty="0" smtClean="0">
                <a:ea typeface="ＭＳ Ｐゴシック" pitchFamily="34" charset="-128"/>
                <a:cs typeface="Courier New" pitchFamily="49" charset="0"/>
              </a:rPr>
              <a:t>:</a:t>
            </a:r>
          </a:p>
          <a:p>
            <a:pPr lvl="1"/>
            <a:r>
              <a:rPr lang="fr-FR" sz="2800" dirty="0" smtClean="0">
                <a:latin typeface="Courier New" pitchFamily="49" charset="0"/>
                <a:ea typeface="ＭＳ Ｐゴシック" pitchFamily="34" charset="-128"/>
                <a:cs typeface="Courier New" pitchFamily="49" charset="0"/>
              </a:rPr>
              <a:t>parent::</a:t>
            </a:r>
            <a:r>
              <a:rPr lang="fr-FR" sz="2800" dirty="0" err="1" smtClean="0">
                <a:latin typeface="Courier New" pitchFamily="49" charset="0"/>
                <a:ea typeface="ＭＳ Ｐゴシック" pitchFamily="34" charset="-128"/>
                <a:cs typeface="Courier New" pitchFamily="49" charset="0"/>
              </a:rPr>
              <a:t>methodName</a:t>
            </a:r>
            <a:r>
              <a:rPr lang="fr-FR" sz="2800" dirty="0" smtClean="0">
                <a:latin typeface="Courier New" pitchFamily="49" charset="0"/>
                <a:ea typeface="ＭＳ Ｐゴシック" pitchFamily="34" charset="-128"/>
                <a:cs typeface="Courier New" pitchFamily="49" charset="0"/>
              </a:rPr>
              <a: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Inheritance</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82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Abstract concept</a:t>
            </a: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Remember</a:t>
            </a:r>
            <a:r>
              <a:rPr lang="fr-FR" sz="3200" dirty="0" smtClean="0">
                <a:ea typeface="ＭＳ Ｐゴシック" pitchFamily="34" charset="-128"/>
                <a:cs typeface="Courier New" pitchFamily="49" charset="0"/>
              </a:rPr>
              <a:t> the </a:t>
            </a:r>
            <a:r>
              <a:rPr lang="fr-FR" sz="3200" dirty="0" err="1" smtClean="0">
                <a:ea typeface="ＭＳ Ｐゴシック" pitchFamily="34" charset="-128"/>
                <a:cs typeface="Courier New" pitchFamily="49" charset="0"/>
              </a:rPr>
              <a:t>Vehicle</a:t>
            </a:r>
            <a:r>
              <a:rPr lang="fr-FR" sz="3200" dirty="0" smtClean="0">
                <a:ea typeface="ＭＳ Ｐゴシック" pitchFamily="34" charset="-128"/>
                <a:cs typeface="Courier New" pitchFamily="49" charset="0"/>
              </a:rPr>
              <a:t> class </a:t>
            </a:r>
            <a:r>
              <a:rPr lang="fr-FR" sz="3200" dirty="0" err="1" smtClean="0">
                <a:ea typeface="ＭＳ Ｐゴシック" pitchFamily="34" charset="-128"/>
                <a:cs typeface="Courier New" pitchFamily="49" charset="0"/>
              </a:rPr>
              <a:t>hierarchy</a:t>
            </a:r>
            <a:r>
              <a:rPr lang="fr-FR" sz="3200" dirty="0" smtClean="0">
                <a:ea typeface="ＭＳ Ｐゴシック" pitchFamily="34" charset="-128"/>
                <a:cs typeface="Courier New" pitchFamily="49" charset="0"/>
              </a:rPr>
              <a:t>:</a:t>
            </a:r>
          </a:p>
          <a:p>
            <a:pPr lvl="1"/>
            <a:r>
              <a:rPr lang="fr-FR" sz="2800" dirty="0" err="1" smtClean="0">
                <a:ea typeface="ＭＳ Ｐゴシック" pitchFamily="34" charset="-128"/>
                <a:cs typeface="Courier New" pitchFamily="49" charset="0"/>
              </a:rPr>
              <a:t>Two</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subclasses</a:t>
            </a:r>
            <a:r>
              <a:rPr lang="fr-FR" sz="2800" dirty="0" smtClean="0">
                <a:ea typeface="ＭＳ Ｐゴシック" pitchFamily="34" charset="-128"/>
                <a:cs typeface="Courier New" pitchFamily="49" charset="0"/>
              </a:rPr>
              <a:t>: Bike and Boat</a:t>
            </a:r>
          </a:p>
          <a:p>
            <a:pPr lvl="1"/>
            <a:r>
              <a:rPr lang="fr-FR" sz="2800" dirty="0" smtClean="0">
                <a:ea typeface="ＭＳ Ｐゴシック" pitchFamily="34" charset="-128"/>
                <a:cs typeface="Courier New" pitchFamily="49" charset="0"/>
              </a:rPr>
              <a:t>If </a:t>
            </a:r>
            <a:r>
              <a:rPr lang="fr-FR" sz="2800" dirty="0" err="1" smtClean="0">
                <a:ea typeface="ＭＳ Ｐゴシック" pitchFamily="34" charset="-128"/>
                <a:cs typeface="Courier New" pitchFamily="49" charset="0"/>
              </a:rPr>
              <a:t>we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need</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another</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Vehicle</a:t>
            </a:r>
            <a:r>
              <a:rPr lang="fr-FR" sz="2800" dirty="0" smtClean="0">
                <a:ea typeface="ＭＳ Ｐゴシック" pitchFamily="34" charset="-128"/>
                <a:cs typeface="Courier New" pitchFamily="49" charset="0"/>
              </a:rPr>
              <a:t> type, </a:t>
            </a:r>
            <a:r>
              <a:rPr lang="fr-FR" sz="2800" dirty="0" err="1" smtClean="0">
                <a:ea typeface="ＭＳ Ｐゴシック" pitchFamily="34" charset="-128"/>
                <a:cs typeface="Courier New" pitchFamily="49" charset="0"/>
              </a:rPr>
              <a:t>just</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need</a:t>
            </a:r>
            <a:r>
              <a:rPr lang="fr-FR" sz="2800" dirty="0" smtClean="0">
                <a:ea typeface="ＭＳ Ｐゴシック" pitchFamily="34" charset="-128"/>
                <a:cs typeface="Courier New" pitchFamily="49" charset="0"/>
              </a:rPr>
              <a:t> to </a:t>
            </a:r>
            <a:r>
              <a:rPr lang="fr-FR" sz="2800" dirty="0" err="1" smtClean="0">
                <a:ea typeface="ＭＳ Ｐゴシック" pitchFamily="34" charset="-128"/>
                <a:cs typeface="Courier New" pitchFamily="49" charset="0"/>
              </a:rPr>
              <a:t>create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another</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subclass</a:t>
            </a:r>
            <a:endParaRPr lang="fr-FR" sz="2800" dirty="0" smtClean="0">
              <a:ea typeface="ＭＳ Ｐゴシック" pitchFamily="34" charset="-128"/>
              <a:cs typeface="Courier New" pitchFamily="49" charset="0"/>
            </a:endParaRPr>
          </a:p>
          <a:p>
            <a:endParaRPr lang="fr-FR" sz="3200" dirty="0" smtClean="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So, no </a:t>
            </a:r>
            <a:r>
              <a:rPr lang="fr-FR" sz="3200" dirty="0" err="1" smtClean="0">
                <a:ea typeface="ＭＳ Ｐゴシック" pitchFamily="34" charset="-128"/>
                <a:cs typeface="Courier New" pitchFamily="49" charset="0"/>
              </a:rPr>
              <a:t>need</a:t>
            </a:r>
            <a:r>
              <a:rPr lang="fr-FR" sz="3200" dirty="0" smtClean="0">
                <a:ea typeface="ＭＳ Ｐゴシック" pitchFamily="34" charset="-128"/>
                <a:cs typeface="Courier New" pitchFamily="49" charset="0"/>
              </a:rPr>
              <a:t> to let </a:t>
            </a:r>
            <a:r>
              <a:rPr lang="fr-FR" sz="3200" dirty="0" err="1" smtClean="0">
                <a:ea typeface="ＭＳ Ｐゴシック" pitchFamily="34" charset="-128"/>
                <a:cs typeface="Courier New" pitchFamily="49" charset="0"/>
              </a:rPr>
              <a:t>Vehicle</a:t>
            </a:r>
            <a:r>
              <a:rPr lang="fr-FR" sz="3200" dirty="0" smtClean="0">
                <a:ea typeface="ＭＳ Ｐゴシック" pitchFamily="34" charset="-128"/>
                <a:cs typeface="Courier New" pitchFamily="49" charset="0"/>
              </a:rPr>
              <a:t> class </a:t>
            </a:r>
            <a:r>
              <a:rPr lang="fr-FR" sz="3200" dirty="0" err="1" smtClean="0">
                <a:ea typeface="ＭＳ Ｐゴシック" pitchFamily="34" charset="-128"/>
                <a:cs typeface="Courier New" pitchFamily="49" charset="0"/>
              </a:rPr>
              <a:t>instanciable</a:t>
            </a:r>
            <a:endParaRPr lang="fr-FR" sz="3200" dirty="0" smtClean="0">
              <a:ea typeface="ＭＳ Ｐゴシック" pitchFamily="34" charset="-128"/>
              <a:cs typeface="Courier New" pitchFamily="49" charset="0"/>
            </a:endParaRPr>
          </a:p>
          <a:p>
            <a:pPr lvl="1"/>
            <a:r>
              <a:rPr lang="fr-FR" sz="2800" dirty="0" smtClean="0">
                <a:ea typeface="ＭＳ Ｐゴシック" pitchFamily="34" charset="-128"/>
                <a:cs typeface="Courier New" pitchFamily="49" charset="0"/>
              </a:rPr>
              <a:t>For </a:t>
            </a:r>
            <a:r>
              <a:rPr lang="fr-FR" sz="2800" dirty="0" err="1" smtClean="0">
                <a:ea typeface="ＭＳ Ｐゴシック" pitchFamily="34" charset="-128"/>
                <a:cs typeface="Courier New" pitchFamily="49" charset="0"/>
              </a:rPr>
              <a:t>this</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purpose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you</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can</a:t>
            </a:r>
            <a:r>
              <a:rPr lang="fr-FR" sz="2800" dirty="0" smtClean="0">
                <a:ea typeface="ＭＳ Ｐゴシック" pitchFamily="34" charset="-128"/>
                <a:cs typeface="Courier New" pitchFamily="49" charset="0"/>
              </a:rPr>
              <a:t> set </a:t>
            </a:r>
            <a:r>
              <a:rPr lang="fr-FR" sz="2800" dirty="0" err="1" smtClean="0">
                <a:ea typeface="ＭＳ Ｐゴシック" pitchFamily="34" charset="-128"/>
                <a:cs typeface="Courier New" pitchFamily="49" charset="0"/>
              </a:rPr>
              <a:t>it</a:t>
            </a:r>
            <a:r>
              <a:rPr lang="fr-FR" sz="2800" dirty="0" smtClean="0">
                <a:ea typeface="ＭＳ Ｐゴシック" pitchFamily="34" charset="-128"/>
                <a:cs typeface="Courier New" pitchFamily="49" charset="0"/>
              </a:rPr>
              <a:t> as </a:t>
            </a:r>
            <a:r>
              <a:rPr lang="fr-FR" sz="2800" b="1" dirty="0" smtClean="0">
                <a:ea typeface="ＭＳ Ｐゴシック" pitchFamily="34" charset="-128"/>
                <a:cs typeface="Courier New" pitchFamily="49" charset="0"/>
              </a:rPr>
              <a:t>abstract</a:t>
            </a: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Inheritance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29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an </a:t>
            </a:r>
            <a:r>
              <a:rPr lang="fr-FR" dirty="0" err="1" smtClean="0">
                <a:ea typeface="ＭＳ Ｐゴシック" pitchFamily="34" charset="-128"/>
              </a:rPr>
              <a:t>object</a:t>
            </a:r>
            <a:r>
              <a:rPr lang="fr-FR"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r>
              <a:rPr lang="en-US" sz="3200" dirty="0" smtClean="0">
                <a:ea typeface="ＭＳ Ｐゴシック" pitchFamily="34" charset="-128"/>
              </a:rPr>
              <a:t>An object has a </a:t>
            </a:r>
            <a:r>
              <a:rPr lang="en-US" sz="3200" b="1" dirty="0" smtClean="0">
                <a:ea typeface="ＭＳ Ｐゴシック" pitchFamily="34" charset="-128"/>
              </a:rPr>
              <a:t>state</a:t>
            </a:r>
            <a:r>
              <a:rPr lang="en-US" sz="3200" dirty="0" smtClean="0">
                <a:ea typeface="ＭＳ Ｐゴシック" pitchFamily="34" charset="-128"/>
              </a:rPr>
              <a:t> and a </a:t>
            </a:r>
            <a:r>
              <a:rPr lang="en-US" sz="3200" b="1" dirty="0" smtClean="0">
                <a:ea typeface="ＭＳ Ｐゴシック" pitchFamily="34" charset="-128"/>
              </a:rPr>
              <a:t>behavior</a:t>
            </a:r>
          </a:p>
          <a:p>
            <a:r>
              <a:rPr lang="fr-FR" sz="3200" dirty="0" err="1" smtClean="0">
                <a:ea typeface="ＭＳ Ｐゴシック" pitchFamily="34" charset="-128"/>
              </a:rPr>
              <a:t>Modeling</a:t>
            </a:r>
            <a:r>
              <a:rPr lang="fr-FR" sz="3200" dirty="0" smtClean="0">
                <a:ea typeface="ＭＳ Ｐゴシック" pitchFamily="34" charset="-128"/>
              </a:rPr>
              <a:t> real </a:t>
            </a:r>
            <a:r>
              <a:rPr lang="fr-FR" sz="3200" dirty="0" err="1" smtClean="0">
                <a:ea typeface="ＭＳ Ｐゴシック" pitchFamily="34" charset="-128"/>
              </a:rPr>
              <a:t>entities</a:t>
            </a:r>
            <a:r>
              <a:rPr lang="fr-FR" sz="3200" dirty="0" smtClean="0">
                <a:ea typeface="ＭＳ Ｐゴシック" pitchFamily="34" charset="-128"/>
              </a:rPr>
              <a:t>…</a:t>
            </a:r>
          </a:p>
          <a:p>
            <a:pPr lvl="1"/>
            <a:r>
              <a:rPr lang="fr-FR" sz="2800" dirty="0" smtClean="0">
                <a:ea typeface="ＭＳ Ｐゴシック" pitchFamily="34" charset="-128"/>
              </a:rPr>
              <a:t>Cars, </a:t>
            </a:r>
            <a:r>
              <a:rPr lang="fr-FR" sz="2800" dirty="0" err="1" smtClean="0">
                <a:ea typeface="ＭＳ Ｐゴシック" pitchFamily="34" charset="-128"/>
              </a:rPr>
              <a:t>Persons</a:t>
            </a:r>
            <a:r>
              <a:rPr lang="fr-FR" sz="2800" dirty="0" smtClean="0">
                <a:ea typeface="ＭＳ Ｐゴシック" pitchFamily="34" charset="-128"/>
              </a:rPr>
              <a:t>, Bank </a:t>
            </a:r>
            <a:r>
              <a:rPr lang="fr-FR" sz="2800" dirty="0" err="1" smtClean="0">
                <a:ea typeface="ＭＳ Ｐゴシック" pitchFamily="34" charset="-128"/>
              </a:rPr>
              <a:t>accounts</a:t>
            </a:r>
            <a:r>
              <a:rPr lang="fr-FR" sz="2800" dirty="0" smtClean="0">
                <a:ea typeface="ＭＳ Ｐゴシック" pitchFamily="34" charset="-128"/>
              </a:rPr>
              <a:t>, </a:t>
            </a:r>
            <a:r>
              <a:rPr lang="fr-FR" sz="2800" dirty="0" err="1" smtClean="0">
                <a:ea typeface="ＭＳ Ｐゴシック" pitchFamily="34" charset="-128"/>
              </a:rPr>
              <a:t>etc</a:t>
            </a:r>
            <a:endParaRPr lang="fr-FR" sz="2800" dirty="0" smtClean="0">
              <a:ea typeface="ＭＳ Ｐゴシック" pitchFamily="34" charset="-128"/>
            </a:endParaRPr>
          </a:p>
          <a:p>
            <a:r>
              <a:rPr lang="fr-FR" sz="3200" dirty="0" smtClean="0">
                <a:ea typeface="ＭＳ Ｐゴシック" pitchFamily="34" charset="-128"/>
              </a:rPr>
              <a:t>…in computer </a:t>
            </a:r>
            <a:r>
              <a:rPr lang="fr-FR" sz="3200" dirty="0" err="1" smtClean="0">
                <a:ea typeface="ＭＳ Ｐゴシック" pitchFamily="34" charset="-128"/>
              </a:rPr>
              <a:t>entities</a:t>
            </a:r>
            <a:r>
              <a:rPr lang="fr-FR" sz="3200" dirty="0" smtClean="0">
                <a:ea typeface="ＭＳ Ｐゴシック" pitchFamily="34" charset="-128"/>
              </a:rPr>
              <a:t>  </a:t>
            </a:r>
            <a:r>
              <a:rPr lang="fr-FR" sz="3200" dirty="0" err="1" smtClean="0">
                <a:ea typeface="ＭＳ Ｐゴシック" pitchFamily="34" charset="-128"/>
              </a:rPr>
              <a:t>having</a:t>
            </a:r>
            <a:r>
              <a:rPr lang="fr-FR" sz="3200" dirty="0" smtClean="0">
                <a:ea typeface="ＭＳ Ｐゴシック" pitchFamily="34" charset="-128"/>
              </a:rPr>
              <a:t> </a:t>
            </a:r>
            <a:r>
              <a:rPr lang="fr-FR" sz="3200" b="1" dirty="0" err="1" smtClean="0">
                <a:ea typeface="ＭＳ Ｐゴシック" pitchFamily="34" charset="-128"/>
              </a:rPr>
              <a:t>attributes</a:t>
            </a:r>
            <a:r>
              <a:rPr lang="fr-FR" sz="3200" dirty="0" smtClean="0">
                <a:ea typeface="ＭＳ Ｐゴシック" pitchFamily="34" charset="-128"/>
              </a:rPr>
              <a:t>…</a:t>
            </a:r>
          </a:p>
          <a:p>
            <a:pPr lvl="1"/>
            <a:r>
              <a:rPr lang="fr-FR" sz="2800" dirty="0" err="1" smtClean="0">
                <a:ea typeface="ＭＳ Ｐゴシック" pitchFamily="34" charset="-128"/>
              </a:rPr>
              <a:t>color</a:t>
            </a:r>
            <a:r>
              <a:rPr lang="fr-FR" sz="2800" dirty="0" smtClean="0">
                <a:ea typeface="ＭＳ Ｐゴシック" pitchFamily="34" charset="-128"/>
              </a:rPr>
              <a:t>, </a:t>
            </a:r>
            <a:r>
              <a:rPr lang="fr-FR" sz="2800" dirty="0" err="1" smtClean="0">
                <a:ea typeface="ＭＳ Ｐゴシック" pitchFamily="34" charset="-128"/>
              </a:rPr>
              <a:t>weight</a:t>
            </a:r>
            <a:r>
              <a:rPr lang="fr-FR" sz="2800" dirty="0" smtClean="0">
                <a:ea typeface="ＭＳ Ｐゴシック" pitchFamily="34" charset="-128"/>
              </a:rPr>
              <a:t>, balance, </a:t>
            </a:r>
            <a:r>
              <a:rPr lang="fr-FR" sz="2800" dirty="0" err="1" smtClean="0">
                <a:ea typeface="ＭＳ Ｐゴシック" pitchFamily="34" charset="-128"/>
              </a:rPr>
              <a:t>etc</a:t>
            </a:r>
            <a:endParaRPr lang="fr-FR" sz="2800" dirty="0" smtClean="0">
              <a:ea typeface="ＭＳ Ｐゴシック" pitchFamily="34" charset="-128"/>
            </a:endParaRPr>
          </a:p>
          <a:p>
            <a:r>
              <a:rPr lang="fr-FR" sz="3200" dirty="0" smtClean="0">
                <a:ea typeface="ＭＳ Ｐゴシック" pitchFamily="34" charset="-128"/>
              </a:rPr>
              <a:t>…and </a:t>
            </a:r>
            <a:r>
              <a:rPr lang="fr-FR" sz="3200" b="1" dirty="0" err="1" smtClean="0">
                <a:ea typeface="ＭＳ Ｐゴシック" pitchFamily="34" charset="-128"/>
              </a:rPr>
              <a:t>methods</a:t>
            </a:r>
            <a:endParaRPr lang="fr-FR" sz="3200" b="1" dirty="0" smtClean="0">
              <a:ea typeface="ＭＳ Ｐゴシック" pitchFamily="34" charset="-128"/>
            </a:endParaRPr>
          </a:p>
          <a:p>
            <a:pPr lvl="1"/>
            <a:r>
              <a:rPr lang="fr-FR" sz="2800" dirty="0" err="1" smtClean="0">
                <a:ea typeface="ＭＳ Ｐゴシック" pitchFamily="34" charset="-128"/>
              </a:rPr>
              <a:t>slowDown</a:t>
            </a:r>
            <a:r>
              <a:rPr lang="fr-FR" sz="2800" dirty="0" smtClean="0">
                <a:ea typeface="ＭＳ Ｐゴシック" pitchFamily="34" charset="-128"/>
              </a:rPr>
              <a:t>, </a:t>
            </a:r>
            <a:r>
              <a:rPr lang="fr-FR" sz="2800" dirty="0" err="1" smtClean="0">
                <a:ea typeface="ＭＳ Ｐゴシック" pitchFamily="34" charset="-128"/>
              </a:rPr>
              <a:t>speak</a:t>
            </a:r>
            <a:r>
              <a:rPr lang="fr-FR" sz="2800" dirty="0" smtClean="0">
                <a:ea typeface="ＭＳ Ｐゴシック" pitchFamily="34" charset="-128"/>
              </a:rPr>
              <a:t>, </a:t>
            </a:r>
            <a:r>
              <a:rPr lang="fr-FR" sz="2800" dirty="0" err="1" smtClean="0">
                <a:ea typeface="ＭＳ Ｐゴシック" pitchFamily="34" charset="-128"/>
              </a:rPr>
              <a:t>credit</a:t>
            </a:r>
            <a:r>
              <a:rPr lang="fr-FR" sz="2800" dirty="0" smtClean="0">
                <a:ea typeface="ＭＳ Ｐゴシック" pitchFamily="34" charset="-128"/>
              </a:rPr>
              <a:t>, </a:t>
            </a:r>
            <a:r>
              <a:rPr lang="fr-FR" sz="2800" dirty="0" err="1" smtClean="0">
                <a:ea typeface="ＭＳ Ｐゴシック" pitchFamily="34" charset="-128"/>
              </a:rPr>
              <a:t>etc</a:t>
            </a:r>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Reminders</a:t>
            </a:r>
            <a:r>
              <a:rPr lang="fr-FR" dirty="0" smtClean="0">
                <a:ea typeface="ＭＳ Ｐゴシック" pitchFamily="34" charset="-128"/>
              </a:rPr>
              <a:t> about OOP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Abstract class</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Made to </a:t>
            </a:r>
            <a:r>
              <a:rPr lang="fr-FR" sz="3200" dirty="0" err="1" smtClean="0">
                <a:ea typeface="ＭＳ Ｐゴシック" pitchFamily="34" charset="-128"/>
                <a:cs typeface="Courier New" pitchFamily="49" charset="0"/>
              </a:rPr>
              <a:t>be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inherited</a:t>
            </a:r>
            <a:r>
              <a:rPr lang="fr-FR" sz="3200" dirty="0" smtClean="0">
                <a:ea typeface="ＭＳ Ｐゴシック" pitchFamily="34" charset="-128"/>
                <a:cs typeface="Courier New" pitchFamily="49" charset="0"/>
              </a:rPr>
              <a:t>: </a:t>
            </a:r>
            <a:r>
              <a:rPr lang="fr-FR" sz="3200" b="1" dirty="0" err="1">
                <a:ea typeface="ＭＳ Ｐゴシック" pitchFamily="34" charset="-128"/>
                <a:cs typeface="Courier New" pitchFamily="49" charset="0"/>
              </a:rPr>
              <a:t>c</a:t>
            </a:r>
            <a:r>
              <a:rPr lang="fr-FR" sz="3200" b="1" dirty="0" err="1" smtClean="0">
                <a:ea typeface="ＭＳ Ｐゴシック" pitchFamily="34" charset="-128"/>
                <a:cs typeface="Courier New" pitchFamily="49" charset="0"/>
              </a:rPr>
              <a:t>an’t</a:t>
            </a:r>
            <a:r>
              <a:rPr lang="fr-FR" sz="3200" b="1" dirty="0" smtClean="0">
                <a:ea typeface="ＭＳ Ｐゴシック" pitchFamily="34" charset="-128"/>
                <a:cs typeface="Courier New" pitchFamily="49" charset="0"/>
              </a:rPr>
              <a:t> </a:t>
            </a:r>
            <a:r>
              <a:rPr lang="fr-FR" sz="3200" b="1" dirty="0" err="1" smtClean="0">
                <a:ea typeface="ＭＳ Ｐゴシック" pitchFamily="34" charset="-128"/>
                <a:cs typeface="Courier New" pitchFamily="49" charset="0"/>
              </a:rPr>
              <a:t>be</a:t>
            </a:r>
            <a:r>
              <a:rPr lang="fr-FR" sz="3200" b="1" dirty="0" smtClean="0">
                <a:ea typeface="ＭＳ Ｐゴシック" pitchFamily="34" charset="-128"/>
                <a:cs typeface="Courier New" pitchFamily="49" charset="0"/>
              </a:rPr>
              <a:t> </a:t>
            </a:r>
            <a:r>
              <a:rPr lang="fr-FR" sz="3200" b="1" dirty="0" err="1" smtClean="0">
                <a:ea typeface="ＭＳ Ｐゴシック" pitchFamily="34" charset="-128"/>
                <a:cs typeface="Courier New" pitchFamily="49" charset="0"/>
              </a:rPr>
              <a:t>instanciated</a:t>
            </a:r>
            <a:endParaRPr lang="fr-FR" sz="3200" b="1" dirty="0" smtClean="0">
              <a:ea typeface="ＭＳ Ｐゴシック" pitchFamily="34" charset="-128"/>
              <a:cs typeface="Courier New" pitchFamily="49" charset="0"/>
            </a:endParaRPr>
          </a:p>
          <a:p>
            <a:r>
              <a:rPr lang="fr-FR" sz="3200" b="1" dirty="0" smtClean="0">
                <a:ea typeface="ＭＳ Ｐゴシック" pitchFamily="34" charset="-128"/>
                <a:cs typeface="Courier New" pitchFamily="49" charset="0"/>
              </a:rPr>
              <a:t>May</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be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composed</a:t>
            </a:r>
            <a:r>
              <a:rPr lang="fr-FR" sz="3200" dirty="0" smtClean="0">
                <a:ea typeface="ＭＳ Ｐゴシック" pitchFamily="34" charset="-128"/>
                <a:cs typeface="Courier New" pitchFamily="49" charset="0"/>
              </a:rPr>
              <a:t> of abstract </a:t>
            </a:r>
            <a:r>
              <a:rPr lang="fr-FR" sz="3200" dirty="0" err="1" smtClean="0">
                <a:ea typeface="ＭＳ Ｐゴシック" pitchFamily="34" charset="-128"/>
                <a:cs typeface="Courier New" pitchFamily="49" charset="0"/>
              </a:rPr>
              <a:t>methods</a:t>
            </a:r>
            <a:r>
              <a:rPr lang="fr-FR" sz="3200" dirty="0" smtClean="0">
                <a:ea typeface="ＭＳ Ｐゴシック" pitchFamily="34" charset="-128"/>
                <a:cs typeface="Courier New" pitchFamily="49" charset="0"/>
              </a:rPr>
              <a:t>:</a:t>
            </a:r>
          </a:p>
          <a:p>
            <a:pPr lvl="1"/>
            <a:r>
              <a:rPr lang="fr-FR" sz="2800" dirty="0" err="1" smtClean="0">
                <a:ea typeface="ＭＳ Ｐゴシック" pitchFamily="34" charset="-128"/>
                <a:cs typeface="Courier New" pitchFamily="49" charset="0"/>
              </a:rPr>
              <a:t>Methods</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without</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defined</a:t>
            </a:r>
            <a:r>
              <a:rPr lang="fr-FR" sz="2800" dirty="0" smtClean="0">
                <a:ea typeface="ＭＳ Ｐゴシック" pitchFamily="34" charset="-128"/>
                <a:cs typeface="Courier New" pitchFamily="49" charset="0"/>
              </a:rPr>
              <a:t> body!</a:t>
            </a:r>
          </a:p>
          <a:p>
            <a:pPr lvl="1"/>
            <a:r>
              <a:rPr lang="fr-FR" sz="2800" dirty="0" smtClean="0">
                <a:ea typeface="ＭＳ Ｐゴシック" pitchFamily="34" charset="-128"/>
                <a:cs typeface="Courier New" pitchFamily="49" charset="0"/>
              </a:rPr>
              <a:t>Must </a:t>
            </a:r>
            <a:r>
              <a:rPr lang="fr-FR" sz="2800" dirty="0" err="1" smtClean="0">
                <a:ea typeface="ＭＳ Ｐゴシック" pitchFamily="34" charset="-128"/>
                <a:cs typeface="Courier New" pitchFamily="49" charset="0"/>
              </a:rPr>
              <a:t>be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defined</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into</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subclasses</a:t>
            </a:r>
            <a:endParaRPr lang="fr-FR" sz="2800" dirty="0" smtClean="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Define</a:t>
            </a:r>
            <a:r>
              <a:rPr lang="fr-FR" sz="3200" dirty="0" smtClean="0">
                <a:ea typeface="ＭＳ Ｐゴシック" pitchFamily="34" charset="-128"/>
                <a:cs typeface="Courier New" pitchFamily="49" charset="0"/>
              </a:rPr>
              <a:t> abstract class as </a:t>
            </a:r>
            <a:r>
              <a:rPr lang="fr-FR" sz="3200" dirty="0" err="1" smtClean="0">
                <a:ea typeface="ＭＳ Ｐゴシック" pitchFamily="34" charset="-128"/>
                <a:cs typeface="Courier New" pitchFamily="49" charset="0"/>
              </a:rPr>
              <a:t>follows</a:t>
            </a:r>
            <a:r>
              <a:rPr lang="fr-FR" sz="3200" dirty="0" smtClean="0">
                <a:ea typeface="ＭＳ Ｐゴシック" pitchFamily="34" charset="-128"/>
                <a:cs typeface="Courier New" pitchFamily="49" charset="0"/>
              </a:rPr>
              <a:t>:</a:t>
            </a: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Inheritance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63567" y="4009628"/>
            <a:ext cx="8785225" cy="1152128"/>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abstract</a:t>
            </a:r>
            <a:r>
              <a:rPr lang="en-US" b="1" dirty="0">
                <a:solidFill>
                  <a:srgbClr val="0000FF"/>
                </a:solidFill>
                <a:latin typeface="Courier New"/>
                <a:cs typeface="Courier New"/>
              </a:rPr>
              <a:t> </a:t>
            </a:r>
            <a:r>
              <a:rPr lang="en-US" b="1" dirty="0">
                <a:solidFill>
                  <a:srgbClr val="0070C0"/>
                </a:solidFill>
                <a:latin typeface="Courier New"/>
                <a:cs typeface="Courier New"/>
              </a:rPr>
              <a:t>class </a:t>
            </a:r>
            <a:r>
              <a:rPr lang="en-US" b="1" dirty="0">
                <a:latin typeface="Courier New"/>
                <a:cs typeface="Courier New"/>
              </a:rPr>
              <a:t>Vehicle {</a:t>
            </a:r>
          </a:p>
          <a:p>
            <a:r>
              <a:rPr lang="en-US" b="1" dirty="0">
                <a:latin typeface="Courier New"/>
                <a:cs typeface="Courier New"/>
              </a:rPr>
              <a:t>    ...</a:t>
            </a:r>
          </a:p>
          <a:p>
            <a:r>
              <a:rPr lang="en-US" b="1" dirty="0">
                <a:latin typeface="Courier New"/>
                <a:cs typeface="Courier New"/>
              </a:rPr>
              <a:t>}</a:t>
            </a:r>
          </a:p>
        </p:txBody>
      </p:sp>
    </p:spTree>
    <p:extLst>
      <p:ext uri="{BB962C8B-B14F-4D97-AF65-F5344CB8AC3E}">
        <p14:creationId xmlns:p14="http://schemas.microsoft.com/office/powerpoint/2010/main" val="5537266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cs typeface="Courier New"/>
              </a:rPr>
              <a:t>abstract</a:t>
            </a:r>
            <a:r>
              <a:rPr lang="en-US" b="1" dirty="0">
                <a:solidFill>
                  <a:srgbClr val="0000FF"/>
                </a:solidFill>
                <a:latin typeface="Courier New"/>
                <a:cs typeface="Courier New"/>
              </a:rPr>
              <a:t> </a:t>
            </a:r>
            <a:r>
              <a:rPr lang="en-US" b="1" dirty="0">
                <a:solidFill>
                  <a:srgbClr val="0070C0"/>
                </a:solidFill>
                <a:latin typeface="Courier New"/>
                <a:cs typeface="Courier New"/>
              </a:rPr>
              <a:t>class</a:t>
            </a:r>
            <a:r>
              <a:rPr lang="en-US" b="1" dirty="0">
                <a:solidFill>
                  <a:srgbClr val="0000FF"/>
                </a:solidFill>
                <a:latin typeface="Courier New"/>
                <a:cs typeface="Courier New"/>
              </a:rPr>
              <a:t> </a:t>
            </a:r>
            <a:r>
              <a:rPr lang="en-US" b="1" dirty="0" err="1">
                <a:solidFill>
                  <a:schemeClr val="tx1"/>
                </a:solidFill>
                <a:latin typeface="Courier New"/>
                <a:cs typeface="Courier New"/>
              </a:rPr>
              <a:t>MyAbstractClass</a:t>
            </a:r>
            <a:r>
              <a:rPr lang="en-US" b="1" dirty="0">
                <a:solidFill>
                  <a:schemeClr val="tx1"/>
                </a:solidFill>
                <a:latin typeface="Courier New"/>
                <a:cs typeface="Courier New"/>
              </a:rPr>
              <a:t> {</a:t>
            </a:r>
          </a:p>
          <a:p>
            <a:pPr lvl="2"/>
            <a:r>
              <a:rPr lang="en-US" b="1" dirty="0">
                <a:solidFill>
                  <a:schemeClr val="tx1"/>
                </a:solidFill>
                <a:latin typeface="Courier New"/>
                <a:cs typeface="Courier New"/>
              </a:rPr>
              <a:t>    </a:t>
            </a:r>
            <a:r>
              <a:rPr lang="en-US" b="1" dirty="0">
                <a:solidFill>
                  <a:srgbClr val="0070C0"/>
                </a:solidFill>
                <a:latin typeface="Courier New"/>
                <a:cs typeface="Courier New"/>
              </a:rPr>
              <a:t>public</a:t>
            </a:r>
            <a:r>
              <a:rPr lang="en-US" b="1" dirty="0">
                <a:solidFill>
                  <a:schemeClr val="tx1"/>
                </a:solidFill>
                <a:latin typeface="Courier New"/>
                <a:cs typeface="Courier New"/>
              </a:rPr>
              <a:t> </a:t>
            </a:r>
            <a:r>
              <a:rPr lang="en-US" b="1" dirty="0">
                <a:solidFill>
                  <a:srgbClr val="0070C0"/>
                </a:solidFill>
                <a:latin typeface="Courier New"/>
                <a:cs typeface="Courier New"/>
              </a:rPr>
              <a:t>abstract</a:t>
            </a:r>
            <a:r>
              <a:rPr lang="en-US" b="1" dirty="0">
                <a:solidFill>
                  <a:schemeClr val="tx1"/>
                </a:solidFill>
                <a:latin typeface="Courier New"/>
                <a:cs typeface="Courier New"/>
              </a:rPr>
              <a:t> </a:t>
            </a:r>
            <a:r>
              <a:rPr lang="en-US" b="1" dirty="0">
                <a:solidFill>
                  <a:srgbClr val="0070C0"/>
                </a:solidFill>
                <a:latin typeface="Courier New"/>
                <a:cs typeface="Courier New"/>
              </a:rPr>
              <a:t>function</a:t>
            </a:r>
            <a:r>
              <a:rPr lang="en-US" b="1" dirty="0">
                <a:solidFill>
                  <a:schemeClr val="tx1"/>
                </a:solidFill>
                <a:latin typeface="Courier New"/>
                <a:cs typeface="Courier New"/>
              </a:rPr>
              <a:t> hello();</a:t>
            </a:r>
          </a:p>
          <a:p>
            <a:pPr lvl="2"/>
            <a:r>
              <a:rPr lang="en-US" b="1" dirty="0">
                <a:solidFill>
                  <a:schemeClr val="tx1"/>
                </a:solidFill>
                <a:latin typeface="Courier New"/>
                <a:cs typeface="Courier New"/>
              </a:rPr>
              <a:t>}</a:t>
            </a:r>
          </a:p>
          <a:p>
            <a:pPr lvl="2"/>
            <a:endParaRPr lang="en-US" b="1" dirty="0">
              <a:solidFill>
                <a:schemeClr val="tx1"/>
              </a:solidFill>
              <a:latin typeface="Courier New"/>
              <a:cs typeface="Courier New"/>
            </a:endParaRPr>
          </a:p>
          <a:p>
            <a:pPr lvl="2"/>
            <a:r>
              <a:rPr lang="en-US" b="1" dirty="0">
                <a:solidFill>
                  <a:srgbClr val="0070C0"/>
                </a:solidFill>
                <a:latin typeface="Courier New"/>
                <a:cs typeface="Courier New"/>
              </a:rPr>
              <a:t>class</a:t>
            </a:r>
            <a:r>
              <a:rPr lang="en-US" b="1" dirty="0">
                <a:solidFill>
                  <a:schemeClr val="tx1"/>
                </a:solidFill>
                <a:latin typeface="Courier New"/>
                <a:cs typeface="Courier New"/>
              </a:rPr>
              <a:t> MySubclass1 </a:t>
            </a:r>
            <a:r>
              <a:rPr lang="en-US" b="1" dirty="0">
                <a:solidFill>
                  <a:srgbClr val="0070C0"/>
                </a:solidFill>
                <a:latin typeface="Courier New"/>
                <a:cs typeface="Courier New"/>
              </a:rPr>
              <a:t>extends</a:t>
            </a:r>
            <a:r>
              <a:rPr lang="en-US" b="1" dirty="0">
                <a:solidFill>
                  <a:schemeClr val="tx1"/>
                </a:solidFill>
                <a:latin typeface="Courier New"/>
                <a:cs typeface="Courier New"/>
              </a:rPr>
              <a:t> </a:t>
            </a:r>
            <a:r>
              <a:rPr lang="en-US" b="1" dirty="0" err="1">
                <a:solidFill>
                  <a:schemeClr val="tx1"/>
                </a:solidFill>
                <a:latin typeface="Courier New"/>
                <a:cs typeface="Courier New"/>
              </a:rPr>
              <a:t>MyAbstractClass</a:t>
            </a:r>
            <a:r>
              <a:rPr lang="en-US" b="1" dirty="0">
                <a:solidFill>
                  <a:schemeClr val="tx1"/>
                </a:solidFill>
                <a:latin typeface="Courier New"/>
                <a:cs typeface="Courier New"/>
              </a:rPr>
              <a:t> {</a:t>
            </a:r>
          </a:p>
          <a:p>
            <a:pPr lvl="2"/>
            <a:r>
              <a:rPr lang="en-US" b="1" dirty="0">
                <a:solidFill>
                  <a:schemeClr val="tx1"/>
                </a:solidFill>
                <a:latin typeface="Courier New"/>
                <a:cs typeface="Courier New"/>
              </a:rPr>
              <a:t>    </a:t>
            </a:r>
            <a:r>
              <a:rPr lang="en-US" b="1" dirty="0">
                <a:solidFill>
                  <a:srgbClr val="0070C0"/>
                </a:solidFill>
                <a:latin typeface="Courier New"/>
                <a:cs typeface="Courier New"/>
              </a:rPr>
              <a:t>public</a:t>
            </a:r>
            <a:r>
              <a:rPr lang="en-US" b="1" dirty="0">
                <a:solidFill>
                  <a:schemeClr val="tx1"/>
                </a:solidFill>
                <a:latin typeface="Courier New"/>
                <a:cs typeface="Courier New"/>
              </a:rPr>
              <a:t> </a:t>
            </a:r>
            <a:r>
              <a:rPr lang="en-US" b="1" dirty="0">
                <a:solidFill>
                  <a:srgbClr val="0070C0"/>
                </a:solidFill>
                <a:latin typeface="Courier New"/>
                <a:cs typeface="Courier New"/>
              </a:rPr>
              <a:t>function</a:t>
            </a:r>
            <a:r>
              <a:rPr lang="en-US" b="1" dirty="0">
                <a:solidFill>
                  <a:schemeClr val="tx1"/>
                </a:solidFill>
                <a:latin typeface="Courier New"/>
                <a:cs typeface="Courier New"/>
              </a:rPr>
              <a:t> hello() { </a:t>
            </a:r>
          </a:p>
          <a:p>
            <a:pPr lvl="2"/>
            <a:r>
              <a:rPr lang="en-US" b="1" dirty="0">
                <a:solidFill>
                  <a:schemeClr val="tx1"/>
                </a:solidFill>
                <a:latin typeface="Courier New"/>
                <a:cs typeface="Courier New"/>
              </a:rPr>
              <a:t>        </a:t>
            </a:r>
            <a:r>
              <a:rPr lang="en-US" b="1" dirty="0">
                <a:solidFill>
                  <a:srgbClr val="0070C0"/>
                </a:solidFill>
                <a:latin typeface="Courier New"/>
                <a:cs typeface="Courier New"/>
              </a:rPr>
              <a:t>echo</a:t>
            </a:r>
            <a:r>
              <a:rPr lang="en-US" b="1" dirty="0">
                <a:solidFill>
                  <a:schemeClr val="tx1"/>
                </a:solidFill>
                <a:latin typeface="Courier New"/>
                <a:cs typeface="Courier New"/>
              </a:rPr>
              <a:t> </a:t>
            </a:r>
            <a:r>
              <a:rPr lang="en-US" b="1" dirty="0" smtClean="0">
                <a:solidFill>
                  <a:srgbClr val="00B050"/>
                </a:solidFill>
                <a:latin typeface="Courier New"/>
                <a:cs typeface="Courier New"/>
              </a:rPr>
              <a:t>"Hello </a:t>
            </a:r>
            <a:r>
              <a:rPr lang="en-US" b="1" dirty="0">
                <a:solidFill>
                  <a:srgbClr val="00B050"/>
                </a:solidFill>
                <a:latin typeface="Courier New"/>
                <a:cs typeface="Courier New"/>
              </a:rPr>
              <a:t>from </a:t>
            </a:r>
            <a:r>
              <a:rPr lang="en-US" b="1" dirty="0" smtClean="0">
                <a:solidFill>
                  <a:srgbClr val="00B050"/>
                </a:solidFill>
                <a:latin typeface="Courier New"/>
                <a:cs typeface="Courier New"/>
              </a:rPr>
              <a:t>MySubClass1"</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r>
              <a:rPr lang="en-US" b="1" dirty="0">
                <a:solidFill>
                  <a:schemeClr val="tx1"/>
                </a:solidFill>
                <a:latin typeface="Courier New"/>
                <a:cs typeface="Courier New"/>
              </a:rPr>
              <a:t>    }</a:t>
            </a:r>
          </a:p>
          <a:p>
            <a:pPr lvl="2"/>
            <a:r>
              <a:rPr lang="en-US" b="1" dirty="0">
                <a:solidFill>
                  <a:schemeClr val="tx1"/>
                </a:solidFill>
                <a:latin typeface="Courier New"/>
                <a:cs typeface="Courier New"/>
              </a:rPr>
              <a:t>}</a:t>
            </a:r>
          </a:p>
          <a:p>
            <a:pPr lvl="2"/>
            <a:endParaRPr lang="en-US" b="1" dirty="0">
              <a:solidFill>
                <a:schemeClr val="tx1"/>
              </a:solidFill>
              <a:latin typeface="Courier New"/>
              <a:cs typeface="Courier New"/>
            </a:endParaRPr>
          </a:p>
          <a:p>
            <a:pPr lvl="2"/>
            <a:r>
              <a:rPr lang="en-US" b="1" dirty="0">
                <a:solidFill>
                  <a:srgbClr val="0070C0"/>
                </a:solidFill>
                <a:latin typeface="Courier New"/>
                <a:cs typeface="Courier New"/>
              </a:rPr>
              <a:t>class</a:t>
            </a:r>
            <a:r>
              <a:rPr lang="en-US" b="1" dirty="0">
                <a:solidFill>
                  <a:schemeClr val="tx1"/>
                </a:solidFill>
                <a:latin typeface="Courier New"/>
                <a:cs typeface="Courier New"/>
              </a:rPr>
              <a:t> MySubclass2 </a:t>
            </a:r>
            <a:r>
              <a:rPr lang="en-US" b="1" dirty="0">
                <a:solidFill>
                  <a:srgbClr val="0070C0"/>
                </a:solidFill>
                <a:latin typeface="Courier New"/>
                <a:cs typeface="Courier New"/>
              </a:rPr>
              <a:t>extends</a:t>
            </a:r>
            <a:r>
              <a:rPr lang="en-US" b="1" dirty="0">
                <a:solidFill>
                  <a:schemeClr val="tx1"/>
                </a:solidFill>
                <a:latin typeface="Courier New"/>
                <a:cs typeface="Courier New"/>
              </a:rPr>
              <a:t> </a:t>
            </a:r>
            <a:r>
              <a:rPr lang="en-US" b="1" dirty="0" err="1">
                <a:solidFill>
                  <a:schemeClr val="tx1"/>
                </a:solidFill>
                <a:latin typeface="Courier New"/>
                <a:cs typeface="Courier New"/>
              </a:rPr>
              <a:t>MyAbstractClass</a:t>
            </a:r>
            <a:r>
              <a:rPr lang="en-US" b="1" dirty="0">
                <a:solidFill>
                  <a:schemeClr val="tx1"/>
                </a:solidFill>
                <a:latin typeface="Courier New"/>
                <a:cs typeface="Courier New"/>
              </a:rPr>
              <a:t> {</a:t>
            </a:r>
          </a:p>
          <a:p>
            <a:pPr lvl="2"/>
            <a:r>
              <a:rPr lang="en-US" b="1" dirty="0">
                <a:solidFill>
                  <a:schemeClr val="tx1"/>
                </a:solidFill>
                <a:latin typeface="Courier New"/>
                <a:cs typeface="Courier New"/>
              </a:rPr>
              <a:t>    </a:t>
            </a:r>
            <a:r>
              <a:rPr lang="en-US" b="1" dirty="0">
                <a:solidFill>
                  <a:srgbClr val="0070C0"/>
                </a:solidFill>
                <a:latin typeface="Courier New"/>
                <a:cs typeface="Courier New"/>
              </a:rPr>
              <a:t>public</a:t>
            </a:r>
            <a:r>
              <a:rPr lang="en-US" b="1" dirty="0">
                <a:solidFill>
                  <a:schemeClr val="tx1"/>
                </a:solidFill>
                <a:latin typeface="Courier New"/>
                <a:cs typeface="Courier New"/>
              </a:rPr>
              <a:t> </a:t>
            </a:r>
            <a:r>
              <a:rPr lang="en-US" b="1" dirty="0">
                <a:solidFill>
                  <a:srgbClr val="0070C0"/>
                </a:solidFill>
                <a:latin typeface="Courier New"/>
                <a:cs typeface="Courier New"/>
              </a:rPr>
              <a:t>function</a:t>
            </a:r>
            <a:r>
              <a:rPr lang="en-US" b="1" dirty="0">
                <a:solidFill>
                  <a:schemeClr val="tx1"/>
                </a:solidFill>
                <a:latin typeface="Courier New"/>
                <a:cs typeface="Courier New"/>
              </a:rPr>
              <a:t> hello() { </a:t>
            </a:r>
          </a:p>
          <a:p>
            <a:pPr lvl="2"/>
            <a:r>
              <a:rPr lang="en-US" b="1" dirty="0">
                <a:solidFill>
                  <a:schemeClr val="tx1"/>
                </a:solidFill>
                <a:latin typeface="Courier New"/>
                <a:cs typeface="Courier New"/>
              </a:rPr>
              <a:t>        </a:t>
            </a:r>
            <a:r>
              <a:rPr lang="en-US" b="1" dirty="0">
                <a:solidFill>
                  <a:srgbClr val="0070C0"/>
                </a:solidFill>
                <a:latin typeface="Courier New"/>
                <a:cs typeface="Courier New"/>
              </a:rPr>
              <a:t>echo</a:t>
            </a:r>
            <a:r>
              <a:rPr lang="en-US" b="1" dirty="0">
                <a:solidFill>
                  <a:schemeClr val="tx1"/>
                </a:solidFill>
                <a:latin typeface="Courier New"/>
                <a:cs typeface="Courier New"/>
              </a:rPr>
              <a:t> </a:t>
            </a:r>
            <a:r>
              <a:rPr lang="en-US" b="1" dirty="0" smtClean="0">
                <a:solidFill>
                  <a:srgbClr val="00B050"/>
                </a:solidFill>
                <a:latin typeface="Courier New"/>
                <a:cs typeface="Courier New"/>
              </a:rPr>
              <a:t>"Hello </a:t>
            </a:r>
            <a:r>
              <a:rPr lang="en-US" b="1" dirty="0">
                <a:solidFill>
                  <a:srgbClr val="00B050"/>
                </a:solidFill>
                <a:latin typeface="Courier New"/>
                <a:cs typeface="Courier New"/>
              </a:rPr>
              <a:t>from </a:t>
            </a:r>
            <a:r>
              <a:rPr lang="en-US" b="1" dirty="0" smtClean="0">
                <a:solidFill>
                  <a:srgbClr val="00B050"/>
                </a:solidFill>
                <a:latin typeface="Courier New"/>
                <a:cs typeface="Courier New"/>
              </a:rPr>
              <a:t>MySubClass2"</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r>
              <a:rPr lang="en-US" b="1" dirty="0">
                <a:solidFill>
                  <a:schemeClr val="tx1"/>
                </a:solidFill>
                <a:latin typeface="Courier New"/>
                <a:cs typeface="Courier New"/>
              </a:rPr>
              <a:t>    }</a:t>
            </a:r>
          </a:p>
          <a:p>
            <a:pPr lvl="2"/>
            <a:r>
              <a:rPr lang="en-US" b="1" dirty="0" smtClean="0">
                <a:solidFill>
                  <a:schemeClr val="tx1"/>
                </a:solidFill>
                <a:latin typeface="Courier New"/>
                <a:cs typeface="Courier New"/>
              </a:rPr>
              <a:t>} </a:t>
            </a:r>
            <a:r>
              <a:rPr lang="en-US" b="1" dirty="0" smtClean="0">
                <a:solidFill>
                  <a:srgbClr val="479B8F"/>
                </a:solidFill>
                <a:latin typeface="Courier New"/>
                <a:cs typeface="Courier New"/>
              </a:rPr>
              <a:t>// </a:t>
            </a:r>
            <a:r>
              <a:rPr lang="en-US" b="1" dirty="0">
                <a:solidFill>
                  <a:srgbClr val="479B8F"/>
                </a:solidFill>
                <a:latin typeface="Courier New"/>
                <a:cs typeface="Courier New"/>
              </a:rPr>
              <a:t>Everything's OK</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smtClean="0">
                <a:latin typeface="Calibri (Heading)"/>
                <a:cs typeface="Calibri (Heading)"/>
              </a:rPr>
              <a:t>Abstract class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40737836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cs typeface="Courier New"/>
              </a:rPr>
              <a:t>abstract</a:t>
            </a:r>
            <a:r>
              <a:rPr lang="en-US" b="1" dirty="0">
                <a:solidFill>
                  <a:schemeClr val="tx1"/>
                </a:solidFill>
                <a:latin typeface="Courier New"/>
                <a:cs typeface="Courier New"/>
              </a:rPr>
              <a:t> </a:t>
            </a:r>
            <a:r>
              <a:rPr lang="en-US" b="1" dirty="0">
                <a:solidFill>
                  <a:srgbClr val="0070C0"/>
                </a:solidFill>
                <a:latin typeface="Courier New"/>
                <a:cs typeface="Courier New"/>
              </a:rPr>
              <a:t>class</a:t>
            </a:r>
            <a:r>
              <a:rPr lang="en-US" b="1" dirty="0">
                <a:solidFill>
                  <a:schemeClr val="tx1"/>
                </a:solidFill>
                <a:latin typeface="Courier New"/>
                <a:cs typeface="Courier New"/>
              </a:rPr>
              <a:t> </a:t>
            </a:r>
            <a:r>
              <a:rPr lang="en-US" b="1" dirty="0" err="1">
                <a:solidFill>
                  <a:schemeClr val="tx1"/>
                </a:solidFill>
                <a:latin typeface="Courier New"/>
                <a:cs typeface="Courier New"/>
              </a:rPr>
              <a:t>MyAbstractClass</a:t>
            </a:r>
            <a:r>
              <a:rPr lang="en-US" b="1" dirty="0">
                <a:solidFill>
                  <a:schemeClr val="tx1"/>
                </a:solidFill>
                <a:latin typeface="Courier New"/>
                <a:cs typeface="Courier New"/>
              </a:rPr>
              <a:t> {</a:t>
            </a:r>
          </a:p>
          <a:p>
            <a:pPr lvl="2"/>
            <a:r>
              <a:rPr lang="en-US" b="1" dirty="0">
                <a:solidFill>
                  <a:schemeClr val="tx1"/>
                </a:solidFill>
                <a:latin typeface="Courier New"/>
                <a:cs typeface="Courier New"/>
              </a:rPr>
              <a:t>    </a:t>
            </a:r>
            <a:r>
              <a:rPr lang="en-US" b="1" dirty="0">
                <a:solidFill>
                  <a:srgbClr val="0070C0"/>
                </a:solidFill>
                <a:latin typeface="Courier New"/>
                <a:cs typeface="Courier New"/>
              </a:rPr>
              <a:t>public</a:t>
            </a:r>
            <a:r>
              <a:rPr lang="en-US" b="1" dirty="0">
                <a:solidFill>
                  <a:schemeClr val="tx1"/>
                </a:solidFill>
                <a:latin typeface="Courier New"/>
                <a:cs typeface="Courier New"/>
              </a:rPr>
              <a:t> </a:t>
            </a:r>
            <a:r>
              <a:rPr lang="en-US" b="1" dirty="0">
                <a:solidFill>
                  <a:srgbClr val="0070C0"/>
                </a:solidFill>
                <a:latin typeface="Courier New"/>
                <a:cs typeface="Courier New"/>
              </a:rPr>
              <a:t>abstract</a:t>
            </a:r>
            <a:r>
              <a:rPr lang="en-US" b="1" dirty="0">
                <a:solidFill>
                  <a:schemeClr val="tx1"/>
                </a:solidFill>
                <a:latin typeface="Courier New"/>
                <a:cs typeface="Courier New"/>
              </a:rPr>
              <a:t> </a:t>
            </a:r>
            <a:r>
              <a:rPr lang="en-US" b="1" dirty="0">
                <a:solidFill>
                  <a:srgbClr val="0070C0"/>
                </a:solidFill>
                <a:latin typeface="Courier New"/>
                <a:cs typeface="Courier New"/>
              </a:rPr>
              <a:t>function</a:t>
            </a:r>
            <a:r>
              <a:rPr lang="en-US" b="1" dirty="0">
                <a:solidFill>
                  <a:schemeClr val="tx1"/>
                </a:solidFill>
                <a:latin typeface="Courier New"/>
                <a:cs typeface="Courier New"/>
              </a:rPr>
              <a:t> hello();</a:t>
            </a:r>
          </a:p>
          <a:p>
            <a:pPr lvl="2"/>
            <a:r>
              <a:rPr lang="en-US" b="1" dirty="0">
                <a:solidFill>
                  <a:schemeClr val="tx1"/>
                </a:solidFill>
                <a:latin typeface="Courier New"/>
                <a:cs typeface="Courier New"/>
              </a:rPr>
              <a:t>}</a:t>
            </a:r>
          </a:p>
          <a:p>
            <a:pPr lvl="2"/>
            <a:endParaRPr lang="en-US" b="1" dirty="0">
              <a:solidFill>
                <a:schemeClr val="tx1"/>
              </a:solidFill>
              <a:latin typeface="Courier New"/>
              <a:cs typeface="Courier New"/>
            </a:endParaRPr>
          </a:p>
          <a:p>
            <a:pPr lvl="2"/>
            <a:r>
              <a:rPr lang="en-US" b="1" dirty="0">
                <a:solidFill>
                  <a:srgbClr val="0070C0"/>
                </a:solidFill>
                <a:latin typeface="Courier New"/>
                <a:cs typeface="Courier New"/>
              </a:rPr>
              <a:t>class</a:t>
            </a:r>
            <a:r>
              <a:rPr lang="en-US" b="1" dirty="0">
                <a:solidFill>
                  <a:schemeClr val="tx1"/>
                </a:solidFill>
                <a:latin typeface="Courier New"/>
                <a:cs typeface="Courier New"/>
              </a:rPr>
              <a:t> </a:t>
            </a:r>
            <a:r>
              <a:rPr lang="en-US" b="1" dirty="0" err="1">
                <a:solidFill>
                  <a:schemeClr val="tx1"/>
                </a:solidFill>
                <a:latin typeface="Courier New"/>
                <a:cs typeface="Courier New"/>
              </a:rPr>
              <a:t>MySubclass</a:t>
            </a:r>
            <a:r>
              <a:rPr lang="en-US" b="1" dirty="0">
                <a:solidFill>
                  <a:schemeClr val="tx1"/>
                </a:solidFill>
                <a:latin typeface="Courier New"/>
                <a:cs typeface="Courier New"/>
              </a:rPr>
              <a:t> </a:t>
            </a:r>
            <a:r>
              <a:rPr lang="en-US" b="1" dirty="0">
                <a:solidFill>
                  <a:srgbClr val="0070C0"/>
                </a:solidFill>
                <a:latin typeface="Courier New"/>
                <a:cs typeface="Courier New"/>
              </a:rPr>
              <a:t>extends</a:t>
            </a:r>
            <a:r>
              <a:rPr lang="en-US" b="1" dirty="0">
                <a:solidFill>
                  <a:schemeClr val="tx1"/>
                </a:solidFill>
                <a:latin typeface="Courier New"/>
                <a:cs typeface="Courier New"/>
              </a:rPr>
              <a:t> </a:t>
            </a:r>
            <a:r>
              <a:rPr lang="en-US" b="1" dirty="0" err="1">
                <a:solidFill>
                  <a:schemeClr val="tx1"/>
                </a:solidFill>
                <a:latin typeface="Courier New"/>
                <a:cs typeface="Courier New"/>
              </a:rPr>
              <a:t>MyAbstractClass</a:t>
            </a:r>
            <a:r>
              <a:rPr lang="en-US" b="1" dirty="0">
                <a:solidFill>
                  <a:schemeClr val="tx1"/>
                </a:solidFill>
                <a:latin typeface="Courier New"/>
                <a:cs typeface="Courier New"/>
              </a:rPr>
              <a:t> </a:t>
            </a:r>
            <a:r>
              <a:rPr lang="en-US" b="1" dirty="0" smtClean="0">
                <a:solidFill>
                  <a:schemeClr val="tx1"/>
                </a:solidFill>
                <a:latin typeface="Courier New"/>
                <a:cs typeface="Courier New"/>
              </a:rPr>
              <a:t>{</a:t>
            </a:r>
          </a:p>
          <a:p>
            <a:pPr lvl="2"/>
            <a:r>
              <a:rPr lang="en-US" b="1" dirty="0">
                <a:solidFill>
                  <a:schemeClr val="tx1"/>
                </a:solidFill>
                <a:latin typeface="Courier New"/>
                <a:cs typeface="Courier New"/>
              </a:rPr>
              <a:t> </a:t>
            </a:r>
            <a:r>
              <a:rPr lang="en-US" b="1" dirty="0" smtClean="0">
                <a:solidFill>
                  <a:schemeClr val="tx1"/>
                </a:solidFill>
                <a:latin typeface="Courier New"/>
                <a:cs typeface="Courier New"/>
              </a:rPr>
              <a:t>   </a:t>
            </a:r>
            <a:r>
              <a:rPr lang="fr-FR" b="1" dirty="0" smtClean="0">
                <a:solidFill>
                  <a:srgbClr val="479B8F"/>
                </a:solidFill>
                <a:latin typeface="Courier New"/>
                <a:cs typeface="Courier New"/>
              </a:rPr>
              <a:t>// Bad </a:t>
            </a:r>
            <a:r>
              <a:rPr lang="fr-FR" b="1" dirty="0" err="1" smtClean="0">
                <a:solidFill>
                  <a:srgbClr val="479B8F"/>
                </a:solidFill>
                <a:latin typeface="Courier New"/>
                <a:cs typeface="Courier New"/>
              </a:rPr>
              <a:t>function</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name</a:t>
            </a:r>
            <a:endParaRPr lang="en-US" b="1" dirty="0">
              <a:solidFill>
                <a:srgbClr val="479B8F"/>
              </a:solidFill>
              <a:latin typeface="Courier New"/>
              <a:cs typeface="Courier New"/>
            </a:endParaRPr>
          </a:p>
          <a:p>
            <a:pPr lvl="2"/>
            <a:r>
              <a:rPr lang="en-US" b="1" dirty="0">
                <a:solidFill>
                  <a:schemeClr val="tx1"/>
                </a:solidFill>
                <a:latin typeface="Courier New"/>
                <a:cs typeface="Courier New"/>
              </a:rPr>
              <a:t>    </a:t>
            </a:r>
            <a:r>
              <a:rPr lang="en-US" b="1" dirty="0">
                <a:solidFill>
                  <a:srgbClr val="0070C0"/>
                </a:solidFill>
                <a:latin typeface="Courier New"/>
                <a:cs typeface="Courier New"/>
              </a:rPr>
              <a:t>public</a:t>
            </a:r>
            <a:r>
              <a:rPr lang="en-US" b="1" dirty="0">
                <a:solidFill>
                  <a:schemeClr val="tx1"/>
                </a:solidFill>
                <a:latin typeface="Courier New"/>
                <a:cs typeface="Courier New"/>
              </a:rPr>
              <a:t> </a:t>
            </a:r>
            <a:r>
              <a:rPr lang="en-US" b="1" dirty="0">
                <a:solidFill>
                  <a:srgbClr val="0070C0"/>
                </a:solidFill>
                <a:latin typeface="Courier New"/>
                <a:cs typeface="Courier New"/>
              </a:rPr>
              <a:t>function</a:t>
            </a:r>
            <a:r>
              <a:rPr lang="en-US" b="1" dirty="0">
                <a:solidFill>
                  <a:schemeClr val="tx1"/>
                </a:solidFill>
                <a:latin typeface="Courier New"/>
                <a:cs typeface="Courier New"/>
              </a:rPr>
              <a:t> </a:t>
            </a:r>
            <a:r>
              <a:rPr lang="en-US" b="1" dirty="0" err="1">
                <a:solidFill>
                  <a:schemeClr val="tx1"/>
                </a:solidFill>
                <a:latin typeface="Courier New"/>
                <a:cs typeface="Courier New"/>
              </a:rPr>
              <a:t>helloWorld</a:t>
            </a:r>
            <a:r>
              <a:rPr lang="en-US" b="1" dirty="0">
                <a:solidFill>
                  <a:schemeClr val="tx1"/>
                </a:solidFill>
                <a:latin typeface="Courier New"/>
                <a:cs typeface="Courier New"/>
              </a:rPr>
              <a:t>() { </a:t>
            </a:r>
          </a:p>
          <a:p>
            <a:pPr lvl="2"/>
            <a:r>
              <a:rPr lang="en-US" b="1" dirty="0">
                <a:solidFill>
                  <a:schemeClr val="tx1"/>
                </a:solidFill>
                <a:latin typeface="Courier New"/>
                <a:cs typeface="Courier New"/>
              </a:rPr>
              <a:t>        </a:t>
            </a:r>
            <a:r>
              <a:rPr lang="en-US" b="1" dirty="0">
                <a:solidFill>
                  <a:srgbClr val="0070C0"/>
                </a:solidFill>
                <a:latin typeface="Courier New"/>
                <a:cs typeface="Courier New"/>
              </a:rPr>
              <a:t>echo</a:t>
            </a:r>
            <a:r>
              <a:rPr lang="en-US" b="1" dirty="0">
                <a:solidFill>
                  <a:schemeClr val="tx1"/>
                </a:solidFill>
                <a:latin typeface="Courier New"/>
                <a:cs typeface="Courier New"/>
              </a:rPr>
              <a:t> </a:t>
            </a:r>
            <a:r>
              <a:rPr lang="en-US" b="1" dirty="0" smtClean="0">
                <a:solidFill>
                  <a:srgbClr val="00B050"/>
                </a:solidFill>
                <a:latin typeface="Courier New"/>
                <a:cs typeface="Courier New"/>
              </a:rPr>
              <a:t>"Hello </a:t>
            </a:r>
            <a:r>
              <a:rPr lang="en-US" b="1" dirty="0">
                <a:solidFill>
                  <a:srgbClr val="00B050"/>
                </a:solidFill>
                <a:latin typeface="Courier New"/>
                <a:cs typeface="Courier New"/>
              </a:rPr>
              <a:t>from </a:t>
            </a:r>
            <a:r>
              <a:rPr lang="en-US" b="1" dirty="0" smtClean="0">
                <a:solidFill>
                  <a:srgbClr val="00B050"/>
                </a:solidFill>
                <a:latin typeface="Courier New"/>
                <a:cs typeface="Courier New"/>
              </a:rPr>
              <a:t>MySubClass1"</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r>
              <a:rPr lang="en-US" b="1" dirty="0">
                <a:solidFill>
                  <a:schemeClr val="tx1"/>
                </a:solidFill>
                <a:latin typeface="Courier New"/>
                <a:cs typeface="Courier New"/>
              </a:rPr>
              <a:t>    }</a:t>
            </a:r>
          </a:p>
          <a:p>
            <a:pPr lvl="2"/>
            <a:r>
              <a:rPr lang="en-US" b="1" dirty="0">
                <a:solidFill>
                  <a:schemeClr val="tx1"/>
                </a:solidFill>
                <a:latin typeface="Courier New"/>
                <a:cs typeface="Courier New"/>
              </a:rPr>
              <a:t>}</a:t>
            </a:r>
          </a:p>
          <a:p>
            <a:pPr lvl="2"/>
            <a:endParaRPr lang="en-US" b="1" dirty="0">
              <a:solidFill>
                <a:srgbClr val="4D4D4D"/>
              </a:solidFill>
              <a:latin typeface="Courier New"/>
              <a:cs typeface="Courier New"/>
            </a:endParaRPr>
          </a:p>
          <a:p>
            <a:pPr lvl="2"/>
            <a:r>
              <a:rPr lang="en-US" b="1" dirty="0">
                <a:solidFill>
                  <a:srgbClr val="479B8F"/>
                </a:solidFill>
                <a:latin typeface="Courier New"/>
                <a:cs typeface="Courier New"/>
              </a:rPr>
              <a:t>/* Fatal error: Class </a:t>
            </a:r>
            <a:r>
              <a:rPr lang="en-US" b="1" dirty="0" err="1">
                <a:solidFill>
                  <a:srgbClr val="479B8F"/>
                </a:solidFill>
                <a:latin typeface="Courier New"/>
                <a:cs typeface="Courier New"/>
              </a:rPr>
              <a:t>MySubclass</a:t>
            </a:r>
            <a:r>
              <a:rPr lang="en-US" b="1" dirty="0">
                <a:solidFill>
                  <a:srgbClr val="479B8F"/>
                </a:solidFill>
                <a:latin typeface="Courier New"/>
                <a:cs typeface="Courier New"/>
              </a:rPr>
              <a:t> contains 1 abstract method and must therefore be declared abstract or implement the remaining methods (</a:t>
            </a:r>
            <a:r>
              <a:rPr lang="en-US" b="1" dirty="0" err="1">
                <a:solidFill>
                  <a:srgbClr val="479B8F"/>
                </a:solidFill>
                <a:latin typeface="Courier New"/>
                <a:cs typeface="Courier New"/>
              </a:rPr>
              <a:t>MyAbstractClass</a:t>
            </a:r>
            <a:r>
              <a:rPr lang="en-US" b="1" dirty="0">
                <a:solidFill>
                  <a:srgbClr val="479B8F"/>
                </a:solidFill>
                <a:latin typeface="Courier New"/>
                <a:cs typeface="Courier New"/>
              </a:rPr>
              <a:t>::hello) */</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smtClean="0">
                <a:latin typeface="Calibri (Heading)"/>
                <a:cs typeface="Calibri (Heading)"/>
              </a:rPr>
              <a:t>Abstract class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888462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cs typeface="Courier New"/>
              </a:rPr>
              <a:t>abstract</a:t>
            </a:r>
            <a:r>
              <a:rPr lang="en-US" b="1" dirty="0">
                <a:solidFill>
                  <a:schemeClr val="tx1"/>
                </a:solidFill>
                <a:latin typeface="Courier New"/>
                <a:cs typeface="Courier New"/>
              </a:rPr>
              <a:t> </a:t>
            </a:r>
            <a:r>
              <a:rPr lang="en-US" b="1" dirty="0">
                <a:solidFill>
                  <a:srgbClr val="0070C0"/>
                </a:solidFill>
                <a:latin typeface="Courier New"/>
                <a:cs typeface="Courier New"/>
              </a:rPr>
              <a:t>class</a:t>
            </a:r>
            <a:r>
              <a:rPr lang="en-US" b="1" dirty="0">
                <a:solidFill>
                  <a:schemeClr val="tx1"/>
                </a:solidFill>
                <a:latin typeface="Courier New"/>
                <a:cs typeface="Courier New"/>
              </a:rPr>
              <a:t> </a:t>
            </a:r>
            <a:r>
              <a:rPr lang="en-US" b="1" dirty="0" err="1">
                <a:solidFill>
                  <a:schemeClr val="tx1"/>
                </a:solidFill>
                <a:latin typeface="Courier New"/>
                <a:cs typeface="Courier New"/>
              </a:rPr>
              <a:t>MyAbstractClass</a:t>
            </a:r>
            <a:r>
              <a:rPr lang="en-US" b="1" dirty="0">
                <a:solidFill>
                  <a:schemeClr val="tx1"/>
                </a:solidFill>
                <a:latin typeface="Courier New"/>
                <a:cs typeface="Courier New"/>
              </a:rPr>
              <a:t> </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r>
              <a:rPr lang="en-US" b="1" dirty="0">
                <a:solidFill>
                  <a:schemeClr val="tx1"/>
                </a:solidFill>
                <a:latin typeface="Courier New"/>
                <a:cs typeface="Courier New"/>
              </a:rPr>
              <a:t>    </a:t>
            </a:r>
            <a:r>
              <a:rPr lang="en-US" b="1" dirty="0">
                <a:solidFill>
                  <a:srgbClr val="0070C0"/>
                </a:solidFill>
                <a:latin typeface="Courier New"/>
                <a:cs typeface="Courier New"/>
              </a:rPr>
              <a:t>public</a:t>
            </a:r>
            <a:r>
              <a:rPr lang="en-US" b="1" dirty="0">
                <a:solidFill>
                  <a:schemeClr val="tx1"/>
                </a:solidFill>
                <a:latin typeface="Courier New"/>
                <a:cs typeface="Courier New"/>
              </a:rPr>
              <a:t> </a:t>
            </a:r>
            <a:r>
              <a:rPr lang="en-US" b="1" dirty="0">
                <a:solidFill>
                  <a:srgbClr val="0070C0"/>
                </a:solidFill>
                <a:latin typeface="Courier New"/>
                <a:cs typeface="Courier New"/>
              </a:rPr>
              <a:t>abstract</a:t>
            </a:r>
            <a:r>
              <a:rPr lang="en-US" b="1" dirty="0">
                <a:solidFill>
                  <a:schemeClr val="tx1"/>
                </a:solidFill>
                <a:latin typeface="Courier New"/>
                <a:cs typeface="Courier New"/>
              </a:rPr>
              <a:t> </a:t>
            </a:r>
            <a:r>
              <a:rPr lang="en-US" b="1" dirty="0">
                <a:solidFill>
                  <a:srgbClr val="0070C0"/>
                </a:solidFill>
                <a:latin typeface="Courier New"/>
                <a:cs typeface="Courier New"/>
              </a:rPr>
              <a:t>function</a:t>
            </a:r>
            <a:r>
              <a:rPr lang="en-US" b="1" dirty="0">
                <a:solidFill>
                  <a:schemeClr val="tx1"/>
                </a:solidFill>
                <a:latin typeface="Courier New"/>
                <a:cs typeface="Courier New"/>
              </a:rPr>
              <a:t> hello</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r>
              <a:rPr lang="en-US" b="1" dirty="0">
                <a:solidFill>
                  <a:schemeClr val="tx1"/>
                </a:solidFill>
                <a:latin typeface="Courier New"/>
                <a:cs typeface="Courier New"/>
              </a:rPr>
              <a:t>}</a:t>
            </a:r>
          </a:p>
          <a:p>
            <a:pPr lvl="2"/>
            <a:endParaRPr lang="en-US" b="1" dirty="0">
              <a:solidFill>
                <a:schemeClr val="tx1"/>
              </a:solidFill>
              <a:latin typeface="Courier New"/>
              <a:cs typeface="Courier New"/>
            </a:endParaRPr>
          </a:p>
          <a:p>
            <a:pPr lvl="2"/>
            <a:r>
              <a:rPr lang="en-US" b="1" dirty="0">
                <a:solidFill>
                  <a:srgbClr val="0070C0"/>
                </a:solidFill>
                <a:latin typeface="Courier New"/>
                <a:cs typeface="Courier New"/>
              </a:rPr>
              <a:t>abstract</a:t>
            </a:r>
            <a:r>
              <a:rPr lang="en-US" b="1" dirty="0">
                <a:solidFill>
                  <a:schemeClr val="tx1"/>
                </a:solidFill>
                <a:latin typeface="Courier New"/>
                <a:cs typeface="Courier New"/>
              </a:rPr>
              <a:t> </a:t>
            </a:r>
            <a:r>
              <a:rPr lang="en-US" b="1" dirty="0">
                <a:solidFill>
                  <a:srgbClr val="0070C0"/>
                </a:solidFill>
                <a:latin typeface="Courier New"/>
                <a:cs typeface="Courier New"/>
              </a:rPr>
              <a:t>class</a:t>
            </a:r>
            <a:r>
              <a:rPr lang="en-US" b="1" dirty="0">
                <a:solidFill>
                  <a:schemeClr val="tx1"/>
                </a:solidFill>
                <a:latin typeface="Courier New"/>
                <a:cs typeface="Courier New"/>
              </a:rPr>
              <a:t> </a:t>
            </a:r>
            <a:r>
              <a:rPr lang="en-US" b="1" dirty="0" err="1">
                <a:solidFill>
                  <a:schemeClr val="tx1"/>
                </a:solidFill>
                <a:latin typeface="Courier New"/>
                <a:cs typeface="Courier New"/>
              </a:rPr>
              <a:t>MyClass</a:t>
            </a:r>
            <a:r>
              <a:rPr lang="en-US" b="1" dirty="0">
                <a:solidFill>
                  <a:schemeClr val="tx1"/>
                </a:solidFill>
                <a:latin typeface="Courier New"/>
                <a:cs typeface="Courier New"/>
              </a:rPr>
              <a:t> </a:t>
            </a:r>
            <a:r>
              <a:rPr lang="en-US" b="1" dirty="0">
                <a:solidFill>
                  <a:srgbClr val="0070C0"/>
                </a:solidFill>
                <a:latin typeface="Courier New"/>
                <a:cs typeface="Courier New"/>
              </a:rPr>
              <a:t>extends</a:t>
            </a:r>
            <a:r>
              <a:rPr lang="en-US" b="1" dirty="0">
                <a:solidFill>
                  <a:schemeClr val="tx1"/>
                </a:solidFill>
                <a:latin typeface="Courier New"/>
                <a:cs typeface="Courier New"/>
              </a:rPr>
              <a:t> </a:t>
            </a:r>
            <a:r>
              <a:rPr lang="en-US" b="1" dirty="0" err="1">
                <a:solidFill>
                  <a:schemeClr val="tx1"/>
                </a:solidFill>
                <a:latin typeface="Courier New"/>
                <a:cs typeface="Courier New"/>
              </a:rPr>
              <a:t>MyAbstractClass</a:t>
            </a:r>
            <a:r>
              <a:rPr lang="en-US" b="1" dirty="0">
                <a:solidFill>
                  <a:schemeClr val="tx1"/>
                </a:solidFill>
                <a:latin typeface="Courier New"/>
                <a:cs typeface="Courier New"/>
              </a:rPr>
              <a:t> </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r>
              <a:rPr lang="en-US" b="1" dirty="0">
                <a:solidFill>
                  <a:schemeClr val="tx1"/>
                </a:solidFill>
                <a:latin typeface="Courier New"/>
                <a:cs typeface="Courier New"/>
              </a:rPr>
              <a:t>    </a:t>
            </a:r>
            <a:r>
              <a:rPr lang="en-US" b="1" dirty="0">
                <a:solidFill>
                  <a:srgbClr val="0070C0"/>
                </a:solidFill>
                <a:latin typeface="Courier New"/>
                <a:cs typeface="Courier New"/>
              </a:rPr>
              <a:t>public</a:t>
            </a:r>
            <a:r>
              <a:rPr lang="en-US" b="1" dirty="0">
                <a:solidFill>
                  <a:schemeClr val="tx1"/>
                </a:solidFill>
                <a:latin typeface="Courier New"/>
                <a:cs typeface="Courier New"/>
              </a:rPr>
              <a:t> </a:t>
            </a:r>
            <a:r>
              <a:rPr lang="en-US" b="1" dirty="0">
                <a:solidFill>
                  <a:srgbClr val="0070C0"/>
                </a:solidFill>
                <a:latin typeface="Courier New"/>
                <a:cs typeface="Courier New"/>
              </a:rPr>
              <a:t>function</a:t>
            </a:r>
            <a:r>
              <a:rPr lang="en-US" b="1" dirty="0">
                <a:solidFill>
                  <a:schemeClr val="tx1"/>
                </a:solidFill>
                <a:latin typeface="Courier New"/>
                <a:cs typeface="Courier New"/>
              </a:rPr>
              <a:t> </a:t>
            </a:r>
            <a:r>
              <a:rPr lang="en-US" b="1" dirty="0" err="1">
                <a:solidFill>
                  <a:schemeClr val="tx1"/>
                </a:solidFill>
                <a:latin typeface="Courier New"/>
                <a:cs typeface="Courier New"/>
              </a:rPr>
              <a:t>helloWorld</a:t>
            </a:r>
            <a:r>
              <a:rPr lang="en-US" b="1" dirty="0">
                <a:solidFill>
                  <a:schemeClr val="tx1"/>
                </a:solidFill>
                <a:latin typeface="Courier New"/>
                <a:cs typeface="Courier New"/>
              </a:rPr>
              <a:t>() { </a:t>
            </a:r>
          </a:p>
          <a:p>
            <a:pPr lvl="2"/>
            <a:r>
              <a:rPr lang="en-US" b="1" dirty="0">
                <a:solidFill>
                  <a:schemeClr val="tx1"/>
                </a:solidFill>
                <a:latin typeface="Courier New"/>
                <a:cs typeface="Courier New"/>
              </a:rPr>
              <a:t>        </a:t>
            </a:r>
            <a:r>
              <a:rPr lang="en-US" b="1" dirty="0">
                <a:solidFill>
                  <a:srgbClr val="0070C0"/>
                </a:solidFill>
                <a:latin typeface="Courier New"/>
                <a:cs typeface="Courier New"/>
              </a:rPr>
              <a:t>echo</a:t>
            </a:r>
            <a:r>
              <a:rPr lang="en-US" b="1" dirty="0">
                <a:solidFill>
                  <a:schemeClr val="tx1"/>
                </a:solidFill>
                <a:latin typeface="Courier New"/>
                <a:cs typeface="Courier New"/>
              </a:rPr>
              <a:t> </a:t>
            </a:r>
            <a:r>
              <a:rPr lang="en-US" b="1" dirty="0" smtClean="0">
                <a:solidFill>
                  <a:srgbClr val="00B050"/>
                </a:solidFill>
                <a:latin typeface="Courier New"/>
                <a:cs typeface="Courier New"/>
              </a:rPr>
              <a:t>"Hello </a:t>
            </a:r>
            <a:r>
              <a:rPr lang="en-US" b="1" dirty="0">
                <a:solidFill>
                  <a:srgbClr val="00B050"/>
                </a:solidFill>
                <a:latin typeface="Courier New"/>
                <a:cs typeface="Courier New"/>
              </a:rPr>
              <a:t>from </a:t>
            </a:r>
            <a:r>
              <a:rPr lang="en-US" b="1" dirty="0" err="1" smtClean="0">
                <a:solidFill>
                  <a:srgbClr val="00B050"/>
                </a:solidFill>
                <a:latin typeface="Courier New"/>
                <a:cs typeface="Courier New"/>
              </a:rPr>
              <a:t>MyClass</a:t>
            </a:r>
            <a:r>
              <a:rPr lang="en-US" b="1" dirty="0" smtClean="0">
                <a:solidFill>
                  <a:srgbClr val="00B050"/>
                </a:solidFill>
                <a:latin typeface="Courier New"/>
                <a:cs typeface="Courier New"/>
              </a:rPr>
              <a:t>"</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r>
              <a:rPr lang="en-US" b="1" dirty="0">
                <a:solidFill>
                  <a:schemeClr val="tx1"/>
                </a:solidFill>
                <a:latin typeface="Courier New"/>
                <a:cs typeface="Courier New"/>
              </a:rPr>
              <a:t>    </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r>
              <a:rPr lang="en-US" b="1" dirty="0" smtClean="0">
                <a:solidFill>
                  <a:schemeClr val="tx1"/>
                </a:solidFill>
                <a:latin typeface="Courier New"/>
                <a:cs typeface="Courier New"/>
              </a:rPr>
              <a:t>} </a:t>
            </a:r>
            <a:r>
              <a:rPr lang="en-US" b="1" dirty="0" smtClean="0">
                <a:solidFill>
                  <a:srgbClr val="479B8F"/>
                </a:solidFill>
                <a:latin typeface="Courier New"/>
                <a:cs typeface="Courier New"/>
              </a:rPr>
              <a:t>// </a:t>
            </a:r>
            <a:r>
              <a:rPr lang="en-US" b="1" dirty="0">
                <a:solidFill>
                  <a:srgbClr val="479B8F"/>
                </a:solidFill>
                <a:latin typeface="Courier New"/>
                <a:cs typeface="Courier New"/>
              </a:rPr>
              <a:t>Everything’s </a:t>
            </a:r>
            <a:r>
              <a:rPr lang="en-US" b="1" dirty="0" smtClean="0">
                <a:solidFill>
                  <a:srgbClr val="479B8F"/>
                </a:solidFill>
                <a:latin typeface="Courier New"/>
                <a:cs typeface="Courier New"/>
              </a:rPr>
              <a:t>OK as </a:t>
            </a:r>
            <a:r>
              <a:rPr lang="en-US" b="1" dirty="0" err="1" smtClean="0">
                <a:solidFill>
                  <a:srgbClr val="479B8F"/>
                </a:solidFill>
                <a:latin typeface="Courier New"/>
                <a:cs typeface="Courier New"/>
              </a:rPr>
              <a:t>MyClass</a:t>
            </a:r>
            <a:r>
              <a:rPr lang="en-US" b="1" dirty="0" smtClean="0">
                <a:solidFill>
                  <a:srgbClr val="479B8F"/>
                </a:solidFill>
                <a:latin typeface="Courier New"/>
                <a:cs typeface="Courier New"/>
              </a:rPr>
              <a:t> is also abstract</a:t>
            </a:r>
          </a:p>
          <a:p>
            <a:pPr lvl="2"/>
            <a:endParaRPr lang="fr-FR" b="1" dirty="0" smtClean="0">
              <a:solidFill>
                <a:srgbClr val="479B8F"/>
              </a:solidFill>
              <a:latin typeface="Courier New"/>
              <a:cs typeface="Courier New"/>
            </a:endParaRPr>
          </a:p>
          <a:p>
            <a:pPr lvl="2"/>
            <a:endParaRPr lang="fr-FR" b="1" dirty="0">
              <a:solidFill>
                <a:srgbClr val="479B8F"/>
              </a:solidFill>
              <a:latin typeface="Courier New"/>
              <a:cs typeface="Courier New"/>
            </a:endParaRPr>
          </a:p>
          <a:p>
            <a:pPr lvl="2"/>
            <a:endParaRPr lang="fr-FR" b="1" dirty="0">
              <a:solidFill>
                <a:srgbClr val="479B8F"/>
              </a:solidFill>
              <a:latin typeface="Courier New"/>
              <a:cs typeface="Courier New"/>
            </a:endParaRPr>
          </a:p>
          <a:p>
            <a:pPr lvl="2"/>
            <a:r>
              <a:rPr lang="en-US" b="1" dirty="0">
                <a:solidFill>
                  <a:srgbClr val="0070C0"/>
                </a:solidFill>
                <a:latin typeface="Courier New"/>
                <a:cs typeface="Courier New"/>
              </a:rPr>
              <a:t>class</a:t>
            </a:r>
            <a:r>
              <a:rPr lang="en-US" b="1" dirty="0">
                <a:solidFill>
                  <a:schemeClr val="tx1"/>
                </a:solidFill>
                <a:latin typeface="Courier New"/>
                <a:cs typeface="Courier New"/>
              </a:rPr>
              <a:t> </a:t>
            </a:r>
            <a:r>
              <a:rPr lang="en-US" b="1" dirty="0" err="1" smtClean="0">
                <a:solidFill>
                  <a:schemeClr val="tx1"/>
                </a:solidFill>
                <a:latin typeface="Courier New"/>
                <a:cs typeface="Courier New"/>
              </a:rPr>
              <a:t>MyOtherClass</a:t>
            </a:r>
            <a:r>
              <a:rPr lang="en-US" b="1" dirty="0" smtClean="0">
                <a:solidFill>
                  <a:schemeClr val="tx1"/>
                </a:solidFill>
                <a:latin typeface="Courier New"/>
                <a:cs typeface="Courier New"/>
              </a:rPr>
              <a:t> </a:t>
            </a:r>
            <a:r>
              <a:rPr lang="en-US" b="1" dirty="0">
                <a:solidFill>
                  <a:schemeClr val="tx1"/>
                </a:solidFill>
                <a:latin typeface="Courier New"/>
                <a:cs typeface="Courier New"/>
              </a:rPr>
              <a:t>{</a:t>
            </a:r>
          </a:p>
          <a:p>
            <a:pPr lvl="2"/>
            <a:r>
              <a:rPr lang="en-US" b="1" dirty="0">
                <a:solidFill>
                  <a:schemeClr val="tx1"/>
                </a:solidFill>
                <a:latin typeface="Courier New"/>
                <a:cs typeface="Courier New"/>
              </a:rPr>
              <a:t>    </a:t>
            </a:r>
            <a:r>
              <a:rPr lang="en-US" b="1" dirty="0">
                <a:solidFill>
                  <a:srgbClr val="0070C0"/>
                </a:solidFill>
                <a:latin typeface="Courier New"/>
                <a:cs typeface="Courier New"/>
              </a:rPr>
              <a:t>public</a:t>
            </a:r>
            <a:r>
              <a:rPr lang="en-US" b="1" dirty="0">
                <a:solidFill>
                  <a:schemeClr val="tx1"/>
                </a:solidFill>
                <a:latin typeface="Courier New"/>
                <a:cs typeface="Courier New"/>
              </a:rPr>
              <a:t> </a:t>
            </a:r>
            <a:r>
              <a:rPr lang="en-US" b="1" dirty="0">
                <a:solidFill>
                  <a:srgbClr val="0070C0"/>
                </a:solidFill>
                <a:latin typeface="Courier New"/>
                <a:cs typeface="Courier New"/>
              </a:rPr>
              <a:t>abstract</a:t>
            </a:r>
            <a:r>
              <a:rPr lang="en-US" b="1" dirty="0">
                <a:solidFill>
                  <a:schemeClr val="tx1"/>
                </a:solidFill>
                <a:latin typeface="Courier New"/>
                <a:cs typeface="Courier New"/>
              </a:rPr>
              <a:t> </a:t>
            </a:r>
            <a:r>
              <a:rPr lang="en-US" b="1" dirty="0">
                <a:solidFill>
                  <a:srgbClr val="0070C0"/>
                </a:solidFill>
                <a:latin typeface="Courier New"/>
                <a:cs typeface="Courier New"/>
              </a:rPr>
              <a:t>function</a:t>
            </a:r>
            <a:r>
              <a:rPr lang="en-US" b="1" dirty="0">
                <a:solidFill>
                  <a:schemeClr val="tx1"/>
                </a:solidFill>
                <a:latin typeface="Courier New"/>
                <a:cs typeface="Courier New"/>
              </a:rPr>
              <a:t> hello();</a:t>
            </a:r>
          </a:p>
          <a:p>
            <a:pPr lvl="2"/>
            <a:r>
              <a:rPr lang="en-US" b="1" dirty="0" smtClean="0">
                <a:solidFill>
                  <a:schemeClr val="tx1"/>
                </a:solidFill>
                <a:latin typeface="Courier New"/>
                <a:cs typeface="Courier New"/>
              </a:rPr>
              <a:t>} </a:t>
            </a:r>
            <a:r>
              <a:rPr lang="en-US" b="1" dirty="0" smtClean="0">
                <a:solidFill>
                  <a:srgbClr val="479B8F"/>
                </a:solidFill>
                <a:latin typeface="Courier New"/>
                <a:cs typeface="Courier New"/>
              </a:rPr>
              <a:t>/* </a:t>
            </a:r>
            <a:r>
              <a:rPr lang="en-US" b="1" dirty="0">
                <a:solidFill>
                  <a:srgbClr val="479B8F"/>
                </a:solidFill>
                <a:latin typeface="Courier New"/>
                <a:cs typeface="Courier New"/>
              </a:rPr>
              <a:t>Fatal error: Class </a:t>
            </a:r>
            <a:r>
              <a:rPr lang="en-US" b="1" dirty="0" err="1" smtClean="0">
                <a:solidFill>
                  <a:srgbClr val="479B8F"/>
                </a:solidFill>
                <a:latin typeface="Courier New"/>
                <a:cs typeface="Courier New"/>
              </a:rPr>
              <a:t>MyOtherClass</a:t>
            </a:r>
            <a:r>
              <a:rPr lang="en-US" b="1" dirty="0" smtClean="0">
                <a:solidFill>
                  <a:srgbClr val="479B8F"/>
                </a:solidFill>
                <a:latin typeface="Courier New"/>
                <a:cs typeface="Courier New"/>
              </a:rPr>
              <a:t> </a:t>
            </a:r>
            <a:r>
              <a:rPr lang="en-US" b="1" dirty="0">
                <a:solidFill>
                  <a:srgbClr val="479B8F"/>
                </a:solidFill>
                <a:latin typeface="Courier New"/>
                <a:cs typeface="Courier New"/>
              </a:rPr>
              <a:t>contains 1 abstract method and must therefore be declared abstract or implement the remaining methods */</a:t>
            </a:r>
          </a:p>
          <a:p>
            <a:pPr lvl="2"/>
            <a:endParaRPr lang="en-US" b="1" dirty="0">
              <a:solidFill>
                <a:srgbClr val="479B8F"/>
              </a:solidFill>
              <a:latin typeface="Courier New"/>
              <a:cs typeface="Courier New"/>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smtClean="0">
                <a:latin typeface="Calibri (Heading)"/>
                <a:cs typeface="Calibri (Heading)"/>
              </a:rPr>
              <a:t>Abstract class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15567479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cs typeface="Courier New"/>
              </a:rPr>
              <a:t>abstract</a:t>
            </a:r>
            <a:r>
              <a:rPr lang="en-US" b="1" dirty="0">
                <a:solidFill>
                  <a:schemeClr val="tx1"/>
                </a:solidFill>
                <a:latin typeface="Courier New"/>
                <a:cs typeface="Courier New"/>
              </a:rPr>
              <a:t> </a:t>
            </a:r>
            <a:r>
              <a:rPr lang="en-US" b="1" dirty="0">
                <a:solidFill>
                  <a:srgbClr val="0070C0"/>
                </a:solidFill>
                <a:latin typeface="Courier New"/>
                <a:cs typeface="Courier New"/>
              </a:rPr>
              <a:t>class</a:t>
            </a:r>
            <a:r>
              <a:rPr lang="en-US" b="1" dirty="0">
                <a:solidFill>
                  <a:schemeClr val="tx1"/>
                </a:solidFill>
                <a:latin typeface="Courier New"/>
                <a:cs typeface="Courier New"/>
              </a:rPr>
              <a:t> </a:t>
            </a:r>
            <a:r>
              <a:rPr lang="en-US" b="1" dirty="0" err="1">
                <a:solidFill>
                  <a:schemeClr val="tx1"/>
                </a:solidFill>
                <a:latin typeface="Courier New"/>
                <a:cs typeface="Courier New"/>
              </a:rPr>
              <a:t>MyAbstractClass</a:t>
            </a:r>
            <a:r>
              <a:rPr lang="en-US" b="1" dirty="0">
                <a:solidFill>
                  <a:schemeClr val="tx1"/>
                </a:solidFill>
                <a:latin typeface="Courier New"/>
                <a:cs typeface="Courier New"/>
              </a:rPr>
              <a:t> </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r>
              <a:rPr lang="en-US" b="1" dirty="0">
                <a:solidFill>
                  <a:schemeClr val="tx1"/>
                </a:solidFill>
                <a:latin typeface="Courier New"/>
                <a:cs typeface="Courier New"/>
              </a:rPr>
              <a:t>    </a:t>
            </a:r>
            <a:r>
              <a:rPr lang="en-US" b="1" dirty="0">
                <a:solidFill>
                  <a:srgbClr val="0070C0"/>
                </a:solidFill>
                <a:latin typeface="Courier New"/>
                <a:cs typeface="Courier New"/>
              </a:rPr>
              <a:t>public</a:t>
            </a:r>
            <a:r>
              <a:rPr lang="en-US" b="1" dirty="0">
                <a:solidFill>
                  <a:schemeClr val="tx1"/>
                </a:solidFill>
                <a:latin typeface="Courier New"/>
                <a:cs typeface="Courier New"/>
              </a:rPr>
              <a:t> </a:t>
            </a:r>
            <a:r>
              <a:rPr lang="en-US" b="1" dirty="0">
                <a:solidFill>
                  <a:srgbClr val="0070C0"/>
                </a:solidFill>
                <a:latin typeface="Courier New"/>
                <a:cs typeface="Courier New"/>
              </a:rPr>
              <a:t>function</a:t>
            </a:r>
            <a:r>
              <a:rPr lang="en-US" b="1" dirty="0">
                <a:solidFill>
                  <a:schemeClr val="tx1"/>
                </a:solidFill>
                <a:latin typeface="Courier New"/>
                <a:cs typeface="Courier New"/>
              </a:rPr>
              <a:t> hello() {</a:t>
            </a:r>
          </a:p>
          <a:p>
            <a:pPr lvl="2"/>
            <a:r>
              <a:rPr lang="en-US" b="1" dirty="0">
                <a:solidFill>
                  <a:schemeClr val="tx1"/>
                </a:solidFill>
                <a:latin typeface="Courier New"/>
                <a:cs typeface="Courier New"/>
              </a:rPr>
              <a:t>        </a:t>
            </a:r>
            <a:r>
              <a:rPr lang="en-US" b="1" dirty="0">
                <a:solidFill>
                  <a:srgbClr val="0070C0"/>
                </a:solidFill>
                <a:latin typeface="Courier New"/>
                <a:cs typeface="Courier New"/>
              </a:rPr>
              <a:t>echo</a:t>
            </a:r>
            <a:r>
              <a:rPr lang="en-US" b="1" dirty="0">
                <a:solidFill>
                  <a:schemeClr val="tx1"/>
                </a:solidFill>
                <a:latin typeface="Courier New"/>
                <a:cs typeface="Courier New"/>
              </a:rPr>
              <a:t> </a:t>
            </a:r>
            <a:r>
              <a:rPr lang="en-US" b="1" dirty="0">
                <a:solidFill>
                  <a:srgbClr val="00B050"/>
                </a:solidFill>
                <a:latin typeface="Courier New"/>
                <a:cs typeface="Courier New"/>
              </a:rPr>
              <a:t>"Hello World !"</a:t>
            </a:r>
            <a:r>
              <a:rPr lang="en-US" b="1" dirty="0">
                <a:solidFill>
                  <a:schemeClr val="tx1"/>
                </a:solidFill>
                <a:latin typeface="Courier New"/>
                <a:cs typeface="Courier New"/>
              </a:rPr>
              <a:t>;</a:t>
            </a:r>
          </a:p>
          <a:p>
            <a:pPr lvl="2"/>
            <a:r>
              <a:rPr lang="en-US" b="1" dirty="0">
                <a:solidFill>
                  <a:schemeClr val="tx1"/>
                </a:solidFill>
                <a:latin typeface="Courier New"/>
                <a:cs typeface="Courier New"/>
              </a:rPr>
              <a:t>    </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r>
              <a:rPr lang="en-US" b="1" dirty="0">
                <a:solidFill>
                  <a:schemeClr val="tx1"/>
                </a:solidFill>
                <a:latin typeface="Courier New"/>
                <a:cs typeface="Courier New"/>
              </a:rPr>
              <a:t>}</a:t>
            </a:r>
          </a:p>
          <a:p>
            <a:pPr lvl="2"/>
            <a:endParaRPr lang="en-US" b="1" dirty="0">
              <a:solidFill>
                <a:schemeClr val="tx1"/>
              </a:solidFill>
              <a:latin typeface="Courier New"/>
              <a:cs typeface="Courier New"/>
            </a:endParaRPr>
          </a:p>
          <a:p>
            <a:pPr lvl="2"/>
            <a:r>
              <a:rPr lang="en-US" b="1" dirty="0">
                <a:solidFill>
                  <a:schemeClr val="tx1"/>
                </a:solidFill>
                <a:latin typeface="Courier New"/>
                <a:cs typeface="Courier New"/>
              </a:rPr>
              <a:t>$</a:t>
            </a:r>
            <a:r>
              <a:rPr lang="en-US" b="1" dirty="0" err="1">
                <a:solidFill>
                  <a:schemeClr val="tx1"/>
                </a:solidFill>
                <a:latin typeface="Courier New"/>
                <a:cs typeface="Courier New"/>
              </a:rPr>
              <a:t>myInstance</a:t>
            </a:r>
            <a:r>
              <a:rPr lang="en-US" b="1" dirty="0">
                <a:solidFill>
                  <a:schemeClr val="tx1"/>
                </a:solidFill>
                <a:latin typeface="Courier New"/>
                <a:cs typeface="Courier New"/>
              </a:rPr>
              <a:t> = </a:t>
            </a:r>
            <a:r>
              <a:rPr lang="en-US" b="1" dirty="0">
                <a:solidFill>
                  <a:srgbClr val="7030A0"/>
                </a:solidFill>
                <a:latin typeface="Courier New"/>
                <a:cs typeface="Courier New"/>
              </a:rPr>
              <a:t>new</a:t>
            </a:r>
            <a:r>
              <a:rPr lang="en-US" b="1" dirty="0">
                <a:solidFill>
                  <a:schemeClr val="tx1"/>
                </a:solidFill>
                <a:latin typeface="Courier New"/>
                <a:cs typeface="Courier New"/>
              </a:rPr>
              <a:t> </a:t>
            </a:r>
            <a:r>
              <a:rPr lang="en-US" b="1" dirty="0" err="1">
                <a:solidFill>
                  <a:schemeClr val="tx1"/>
                </a:solidFill>
                <a:latin typeface="Courier New"/>
                <a:cs typeface="Courier New"/>
              </a:rPr>
              <a:t>MyAbstractClass</a:t>
            </a:r>
            <a:r>
              <a:rPr lang="en-US" b="1" dirty="0">
                <a:solidFill>
                  <a:schemeClr val="tx1"/>
                </a:solidFill>
                <a:latin typeface="Courier New"/>
                <a:cs typeface="Courier New"/>
              </a:rPr>
              <a:t>();</a:t>
            </a:r>
          </a:p>
          <a:p>
            <a:pPr lvl="2"/>
            <a:endParaRPr lang="en-US" b="1" dirty="0">
              <a:solidFill>
                <a:schemeClr val="tx1"/>
              </a:solidFill>
              <a:latin typeface="Courier New"/>
              <a:cs typeface="Courier New"/>
            </a:endParaRPr>
          </a:p>
          <a:p>
            <a:pPr lvl="2"/>
            <a:r>
              <a:rPr lang="en-US" b="1" dirty="0">
                <a:solidFill>
                  <a:srgbClr val="479B8F"/>
                </a:solidFill>
                <a:latin typeface="Courier New"/>
                <a:cs typeface="Courier New"/>
              </a:rPr>
              <a:t>/* Fatal error: Cannot instantiate abstract class </a:t>
            </a:r>
            <a:r>
              <a:rPr lang="en-US" b="1" dirty="0" err="1">
                <a:solidFill>
                  <a:srgbClr val="479B8F"/>
                </a:solidFill>
                <a:latin typeface="Courier New"/>
                <a:cs typeface="Courier New"/>
              </a:rPr>
              <a:t>MyAbstractClass</a:t>
            </a:r>
            <a:r>
              <a:rPr lang="en-US" b="1" dirty="0">
                <a:solidFill>
                  <a:srgbClr val="479B8F"/>
                </a:solidFill>
                <a:latin typeface="Courier New"/>
                <a:cs typeface="Courier New"/>
              </a:rPr>
              <a:t> */</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smtClean="0">
                <a:latin typeface="Calibri (Heading)"/>
                <a:cs typeface="Calibri (Heading)"/>
              </a:rPr>
              <a:t>Abstract class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14267523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Interface</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Agreement of a class</a:t>
            </a:r>
          </a:p>
          <a:p>
            <a:r>
              <a:rPr lang="fr-FR" sz="3200" dirty="0" err="1" smtClean="0">
                <a:ea typeface="ＭＳ Ｐゴシック" pitchFamily="34" charset="-128"/>
                <a:cs typeface="Courier New" pitchFamily="49" charset="0"/>
              </a:rPr>
              <a:t>Defines</a:t>
            </a:r>
            <a:r>
              <a:rPr lang="fr-FR" sz="3200" dirty="0" smtClean="0">
                <a:ea typeface="ＭＳ Ｐゴシック" pitchFamily="34" charset="-128"/>
                <a:cs typeface="Courier New" pitchFamily="49" charset="0"/>
              </a:rPr>
              <a:t> the </a:t>
            </a:r>
            <a:r>
              <a:rPr lang="fr-FR" sz="3200" dirty="0" err="1" smtClean="0">
                <a:ea typeface="ＭＳ Ｐゴシック" pitchFamily="34" charset="-128"/>
                <a:cs typeface="Courier New" pitchFamily="49" charset="0"/>
              </a:rPr>
              <a:t>methods</a:t>
            </a:r>
            <a:r>
              <a:rPr lang="fr-FR" sz="3200" dirty="0" smtClean="0">
                <a:ea typeface="ＭＳ Ｐゴシック" pitchFamily="34" charset="-128"/>
                <a:cs typeface="Courier New" pitchFamily="49" charset="0"/>
              </a:rPr>
              <a:t> to </a:t>
            </a:r>
            <a:r>
              <a:rPr lang="fr-FR" sz="3200" dirty="0" err="1" smtClean="0">
                <a:ea typeface="ＭＳ Ｐゴシック" pitchFamily="34" charset="-128"/>
                <a:cs typeface="Courier New" pitchFamily="49" charset="0"/>
              </a:rPr>
              <a:t>implement</a:t>
            </a:r>
            <a:endParaRPr lang="fr-FR" sz="3200" dirty="0" smtClean="0">
              <a:ea typeface="ＭＳ Ｐゴシック" pitchFamily="34" charset="-128"/>
              <a:cs typeface="Courier New" pitchFamily="49" charset="0"/>
            </a:endParaRPr>
          </a:p>
          <a:p>
            <a:endParaRPr lang="fr-FR" sz="3200" dirty="0" smtClean="0">
              <a:ea typeface="ＭＳ Ｐゴシック" pitchFamily="34" charset="-128"/>
              <a:cs typeface="Courier New" pitchFamily="49" charset="0"/>
            </a:endParaRPr>
          </a:p>
          <a:p>
            <a:pPr marL="0" indent="0" algn="ctr">
              <a:buNone/>
            </a:pPr>
            <a:r>
              <a:rPr lang="fr-FR" sz="3200" b="1" dirty="0" smtClean="0">
                <a:ea typeface="ＭＳ Ｐゴシック" pitchFamily="34" charset="-128"/>
                <a:cs typeface="Courier New" pitchFamily="49" charset="0"/>
              </a:rPr>
              <a:t>All </a:t>
            </a:r>
            <a:r>
              <a:rPr lang="fr-FR" sz="3200" b="1" dirty="0" err="1" smtClean="0">
                <a:ea typeface="ＭＳ Ｐゴシック" pitchFamily="34" charset="-128"/>
                <a:cs typeface="Courier New" pitchFamily="49" charset="0"/>
              </a:rPr>
              <a:t>methods</a:t>
            </a:r>
            <a:r>
              <a:rPr lang="fr-FR" sz="3200" b="1" dirty="0" smtClean="0">
                <a:ea typeface="ＭＳ Ｐゴシック" pitchFamily="34" charset="-128"/>
                <a:cs typeface="Courier New" pitchFamily="49" charset="0"/>
              </a:rPr>
              <a:t> are abstract!</a:t>
            </a:r>
          </a:p>
          <a:p>
            <a:endParaRPr lang="fr-FR" sz="3200" dirty="0" smtClean="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Like</a:t>
            </a:r>
            <a:r>
              <a:rPr lang="fr-FR" sz="3200" dirty="0" smtClean="0">
                <a:ea typeface="ＭＳ Ｐゴシック" pitchFamily="34" charset="-128"/>
                <a:cs typeface="Courier New" pitchFamily="49" charset="0"/>
              </a:rPr>
              <a:t> an abstract class, </a:t>
            </a:r>
            <a:r>
              <a:rPr lang="fr-FR" sz="3200" dirty="0" err="1" smtClean="0">
                <a:ea typeface="ＭＳ Ｐゴシック" pitchFamily="34" charset="-128"/>
                <a:cs typeface="Courier New" pitchFamily="49" charset="0"/>
              </a:rPr>
              <a:t>cannot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be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instanciated</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Inheritance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4903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Interface</a:t>
            </a: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Declared</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like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that</a:t>
            </a:r>
            <a:r>
              <a:rPr lang="fr-FR" sz="3200" dirty="0" smtClean="0">
                <a:ea typeface="ＭＳ Ｐゴシック" pitchFamily="34" charset="-128"/>
                <a:cs typeface="Courier New" pitchFamily="49" charset="0"/>
              </a:rPr>
              <a:t>:</a:t>
            </a:r>
          </a:p>
          <a:p>
            <a:endParaRPr lang="fr-FR" sz="3200" dirty="0">
              <a:ea typeface="ＭＳ Ｐゴシック" pitchFamily="34" charset="-128"/>
              <a:cs typeface="Courier New" pitchFamily="49" charset="0"/>
            </a:endParaRPr>
          </a:p>
          <a:p>
            <a:endParaRPr lang="fr-FR" sz="3200" dirty="0" smtClean="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To </a:t>
            </a:r>
            <a:r>
              <a:rPr lang="fr-FR" sz="3200" dirty="0" err="1" smtClean="0">
                <a:ea typeface="ＭＳ Ｐゴシック" pitchFamily="34" charset="-128"/>
                <a:cs typeface="Courier New" pitchFamily="49" charset="0"/>
              </a:rPr>
              <a:t>implement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this</a:t>
            </a:r>
            <a:r>
              <a:rPr lang="fr-FR" sz="3200" dirty="0" smtClean="0">
                <a:ea typeface="ＭＳ Ｐゴシック" pitchFamily="34" charset="-128"/>
                <a:cs typeface="Courier New" pitchFamily="49" charset="0"/>
              </a:rPr>
              <a:t> interface:</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Inheritance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63567" y="1921396"/>
            <a:ext cx="8785225" cy="720080"/>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interface</a:t>
            </a:r>
            <a:r>
              <a:rPr lang="en-US" b="1" dirty="0">
                <a:solidFill>
                  <a:srgbClr val="0000FF"/>
                </a:solidFill>
                <a:latin typeface="Courier New"/>
                <a:cs typeface="Courier New"/>
              </a:rPr>
              <a:t> </a:t>
            </a:r>
            <a:r>
              <a:rPr lang="en-US" b="1" dirty="0" err="1">
                <a:latin typeface="Courier New"/>
                <a:cs typeface="Courier New"/>
              </a:rPr>
              <a:t>MyInterface</a:t>
            </a:r>
            <a:r>
              <a:rPr lang="en-US" b="1" dirty="0">
                <a:latin typeface="Courier New"/>
                <a:cs typeface="Courier New"/>
              </a:rPr>
              <a:t> { ... }</a:t>
            </a:r>
          </a:p>
        </p:txBody>
      </p:sp>
      <p:sp>
        <p:nvSpPr>
          <p:cNvPr id="8" name="Rectangle à coins arrondis 7"/>
          <p:cNvSpPr/>
          <p:nvPr/>
        </p:nvSpPr>
        <p:spPr>
          <a:xfrm>
            <a:off x="179263" y="3649588"/>
            <a:ext cx="8785225" cy="720080"/>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class</a:t>
            </a:r>
            <a:r>
              <a:rPr lang="en-US" b="1" dirty="0">
                <a:solidFill>
                  <a:srgbClr val="0000FF"/>
                </a:solidFill>
                <a:latin typeface="Courier New"/>
                <a:cs typeface="Courier New"/>
              </a:rPr>
              <a:t> </a:t>
            </a:r>
            <a:r>
              <a:rPr lang="en-US" b="1" dirty="0" err="1">
                <a:latin typeface="Courier New"/>
                <a:cs typeface="Courier New"/>
              </a:rPr>
              <a:t>MyClass</a:t>
            </a:r>
            <a:r>
              <a:rPr lang="en-US" b="1" dirty="0">
                <a:latin typeface="Courier New"/>
                <a:cs typeface="Courier New"/>
              </a:rPr>
              <a:t> </a:t>
            </a:r>
            <a:r>
              <a:rPr lang="en-US" b="1" dirty="0">
                <a:solidFill>
                  <a:srgbClr val="0070C0"/>
                </a:solidFill>
                <a:latin typeface="Courier New"/>
                <a:cs typeface="Courier New"/>
              </a:rPr>
              <a:t>implements</a:t>
            </a:r>
            <a:r>
              <a:rPr lang="en-US" b="1" dirty="0">
                <a:solidFill>
                  <a:srgbClr val="0000FF"/>
                </a:solidFill>
                <a:latin typeface="Courier New"/>
                <a:cs typeface="Courier New"/>
              </a:rPr>
              <a:t> </a:t>
            </a:r>
            <a:r>
              <a:rPr lang="en-US" b="1" dirty="0" err="1">
                <a:latin typeface="Courier New"/>
                <a:cs typeface="Courier New"/>
              </a:rPr>
              <a:t>InterfaceName</a:t>
            </a:r>
            <a:r>
              <a:rPr lang="en-US" b="1" dirty="0">
                <a:latin typeface="Courier New"/>
                <a:cs typeface="Courier New"/>
              </a:rPr>
              <a:t> { ... }</a:t>
            </a:r>
          </a:p>
        </p:txBody>
      </p:sp>
    </p:spTree>
    <p:extLst>
      <p:ext uri="{BB962C8B-B14F-4D97-AF65-F5344CB8AC3E}">
        <p14:creationId xmlns:p14="http://schemas.microsoft.com/office/powerpoint/2010/main" val="9141223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Abstract class or Interface?</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An abstract class </a:t>
            </a:r>
            <a:r>
              <a:rPr lang="fr-FR" sz="3200" dirty="0" err="1" smtClean="0">
                <a:ea typeface="ＭＳ Ｐゴシック" pitchFamily="34" charset="-128"/>
                <a:cs typeface="Courier New" pitchFamily="49" charset="0"/>
              </a:rPr>
              <a:t>can</a:t>
            </a:r>
            <a:r>
              <a:rPr lang="fr-FR" sz="3200" dirty="0" smtClean="0">
                <a:ea typeface="ＭＳ Ｐゴシック" pitchFamily="34" charset="-128"/>
                <a:cs typeface="Courier New" pitchFamily="49" charset="0"/>
              </a:rPr>
              <a:t>:</a:t>
            </a:r>
          </a:p>
          <a:p>
            <a:pPr lvl="1"/>
            <a:r>
              <a:rPr lang="fr-FR" sz="2800" dirty="0" smtClean="0">
                <a:ea typeface="ＭＳ Ｐゴシック" pitchFamily="34" charset="-128"/>
                <a:cs typeface="Courier New" pitchFamily="49" charset="0"/>
              </a:rPr>
              <a:t>Have real </a:t>
            </a:r>
            <a:r>
              <a:rPr lang="fr-FR" sz="2800" dirty="0" err="1" smtClean="0">
                <a:ea typeface="ＭＳ Ｐゴシック" pitchFamily="34" charset="-128"/>
                <a:cs typeface="Courier New" pitchFamily="49" charset="0"/>
              </a:rPr>
              <a:t>functions</a:t>
            </a:r>
            <a:r>
              <a:rPr lang="fr-FR" sz="2800" dirty="0" smtClean="0">
                <a:ea typeface="ＭＳ Ｐゴシック" pitchFamily="34" charset="-128"/>
                <a:cs typeface="Courier New" pitchFamily="49" charset="0"/>
              </a:rPr>
              <a:t> (not </a:t>
            </a:r>
            <a:r>
              <a:rPr lang="fr-FR" sz="2800" dirty="0" err="1" smtClean="0">
                <a:ea typeface="ＭＳ Ｐゴシック" pitchFamily="34" charset="-128"/>
                <a:cs typeface="Courier New" pitchFamily="49" charset="0"/>
              </a:rPr>
              <a:t>just</a:t>
            </a:r>
            <a:r>
              <a:rPr lang="fr-FR" sz="2800" dirty="0" smtClean="0">
                <a:ea typeface="ＭＳ Ｐゴシック" pitchFamily="34" charset="-128"/>
                <a:cs typeface="Courier New" pitchFamily="49" charset="0"/>
              </a:rPr>
              <a:t> abstract)</a:t>
            </a:r>
          </a:p>
          <a:p>
            <a:pPr lvl="1"/>
            <a:r>
              <a:rPr lang="fr-FR" sz="2800" dirty="0" smtClean="0">
                <a:ea typeface="ＭＳ Ｐゴシック" pitchFamily="34" charset="-128"/>
                <a:cs typeface="Courier New" pitchFamily="49" charset="0"/>
              </a:rPr>
              <a:t>Have </a:t>
            </a:r>
            <a:r>
              <a:rPr lang="fr-FR" sz="2800" dirty="0" err="1" smtClean="0">
                <a:ea typeface="ＭＳ Ｐゴシック" pitchFamily="34" charset="-128"/>
                <a:cs typeface="Courier New" pitchFamily="49" charset="0"/>
              </a:rPr>
              <a:t>attributes</a:t>
            </a:r>
            <a:endParaRPr lang="fr-FR" sz="2800" dirty="0" smtClean="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A class </a:t>
            </a:r>
            <a:r>
              <a:rPr lang="fr-FR" sz="3200" dirty="0" err="1" smtClean="0">
                <a:ea typeface="ＭＳ Ｐゴシック" pitchFamily="34" charset="-128"/>
                <a:cs typeface="Courier New" pitchFamily="49" charset="0"/>
              </a:rPr>
              <a:t>can</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extend</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only</a:t>
            </a:r>
            <a:r>
              <a:rPr lang="fr-FR" sz="3200" dirty="0" smtClean="0">
                <a:ea typeface="ＭＳ Ｐゴシック" pitchFamily="34" charset="-128"/>
                <a:cs typeface="Courier New" pitchFamily="49" charset="0"/>
              </a:rPr>
              <a:t> one </a:t>
            </a:r>
            <a:r>
              <a:rPr lang="fr-FR" sz="3200" dirty="0" err="1" smtClean="0">
                <a:ea typeface="ＭＳ Ｐゴシック" pitchFamily="34" charset="-128"/>
                <a:cs typeface="Courier New" pitchFamily="49" charset="0"/>
              </a:rPr>
              <a:t>other</a:t>
            </a:r>
            <a:r>
              <a:rPr lang="fr-FR" sz="3200" dirty="0" smtClean="0">
                <a:ea typeface="ＭＳ Ｐゴシック" pitchFamily="34" charset="-128"/>
                <a:cs typeface="Courier New" pitchFamily="49" charset="0"/>
              </a:rPr>
              <a:t> class</a:t>
            </a:r>
          </a:p>
          <a:p>
            <a:endParaRPr lang="fr-FR" sz="3200" dirty="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A class </a:t>
            </a:r>
            <a:r>
              <a:rPr lang="fr-FR" sz="3200" dirty="0" err="1" smtClean="0">
                <a:ea typeface="ＭＳ Ｐゴシック" pitchFamily="34" charset="-128"/>
                <a:cs typeface="Courier New" pitchFamily="49" charset="0"/>
              </a:rPr>
              <a:t>can</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implement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several</a:t>
            </a:r>
            <a:r>
              <a:rPr lang="fr-FR" sz="3200" dirty="0" smtClean="0">
                <a:ea typeface="ＭＳ Ｐゴシック" pitchFamily="34" charset="-128"/>
                <a:cs typeface="Courier New" pitchFamily="49" charset="0"/>
              </a:rPr>
              <a:t> interfaces</a:t>
            </a:r>
          </a:p>
          <a:p>
            <a:r>
              <a:rPr lang="fr-FR" sz="3200" dirty="0" err="1" smtClean="0">
                <a:ea typeface="ＭＳ Ｐゴシック" pitchFamily="34" charset="-128"/>
                <a:cs typeface="Courier New" pitchFamily="49" charset="0"/>
              </a:rPr>
              <a:t>Choose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which</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better</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wisely</a:t>
            </a:r>
            <a:r>
              <a:rPr lang="fr-FR" sz="3200" dirty="0" smtClean="0">
                <a:ea typeface="ＭＳ Ｐゴシック" pitchFamily="34" charset="-128"/>
                <a:cs typeface="Courier New" pitchFamily="49" charset="0"/>
              </a:rPr>
              <a:t>!</a:t>
            </a: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Inheritance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3659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cs typeface="Courier New"/>
              </a:rPr>
              <a:t>interface </a:t>
            </a:r>
            <a:r>
              <a:rPr lang="en-US" b="1" dirty="0" err="1">
                <a:latin typeface="Courier New"/>
                <a:cs typeface="Courier New"/>
              </a:rPr>
              <a:t>CatLike</a:t>
            </a:r>
            <a:r>
              <a:rPr lang="en-US" b="1" dirty="0">
                <a:latin typeface="Courier New"/>
                <a:cs typeface="Courier New"/>
              </a:rPr>
              <a:t> {</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eat();</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meow();</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sleep();</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hunt();</a:t>
            </a:r>
          </a:p>
          <a:p>
            <a:pPr lvl="2"/>
            <a:r>
              <a:rPr lang="en-US" b="1" dirty="0">
                <a:latin typeface="Courier New"/>
                <a:cs typeface="Courier New"/>
              </a:rPr>
              <a:t>}</a:t>
            </a:r>
          </a:p>
          <a:p>
            <a:pPr lvl="2"/>
            <a:endParaRPr lang="en-US" b="1" dirty="0">
              <a:latin typeface="Courier New"/>
              <a:cs typeface="Courier New"/>
            </a:endParaRPr>
          </a:p>
          <a:p>
            <a:pPr lvl="2"/>
            <a:r>
              <a:rPr lang="en-US" b="1" dirty="0">
                <a:solidFill>
                  <a:srgbClr val="0070C0"/>
                </a:solidFill>
                <a:latin typeface="Courier New"/>
                <a:cs typeface="Courier New"/>
              </a:rPr>
              <a:t>class </a:t>
            </a:r>
            <a:r>
              <a:rPr lang="en-US" b="1" dirty="0">
                <a:latin typeface="Courier New"/>
                <a:cs typeface="Courier New"/>
              </a:rPr>
              <a:t>Cat </a:t>
            </a:r>
            <a:r>
              <a:rPr lang="en-US" b="1" dirty="0">
                <a:solidFill>
                  <a:srgbClr val="0070C0"/>
                </a:solidFill>
                <a:latin typeface="Courier New"/>
                <a:cs typeface="Courier New"/>
              </a:rPr>
              <a:t>implements </a:t>
            </a:r>
            <a:r>
              <a:rPr lang="en-US" b="1" dirty="0" err="1">
                <a:latin typeface="Courier New"/>
                <a:cs typeface="Courier New"/>
              </a:rPr>
              <a:t>CatLike</a:t>
            </a:r>
            <a:r>
              <a:rPr lang="en-US" b="1" dirty="0">
                <a:latin typeface="Courier New"/>
                <a:cs typeface="Courier New"/>
              </a:rPr>
              <a:t> {</a:t>
            </a:r>
          </a:p>
          <a:p>
            <a:pPr lvl="2"/>
            <a:endParaRPr lang="en-US" b="1" dirty="0">
              <a:latin typeface="Courier New"/>
              <a:cs typeface="Courier New"/>
            </a:endParaRPr>
          </a:p>
          <a:p>
            <a:pPr lvl="2"/>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a:latin typeface="Courier New"/>
                <a:cs typeface="Courier New"/>
              </a:rPr>
              <a:t>eat() { </a:t>
            </a:r>
            <a:r>
              <a:rPr lang="en-US" b="1" dirty="0">
                <a:solidFill>
                  <a:srgbClr val="0070C0"/>
                </a:solidFill>
                <a:latin typeface="Courier New"/>
                <a:cs typeface="Courier New"/>
              </a:rPr>
              <a:t>echo </a:t>
            </a:r>
            <a:r>
              <a:rPr lang="en-US" b="1" dirty="0">
                <a:solidFill>
                  <a:srgbClr val="00B050"/>
                </a:solidFill>
                <a:latin typeface="Courier New"/>
                <a:cs typeface="Courier New"/>
              </a:rPr>
              <a:t>'</a:t>
            </a:r>
            <a:r>
              <a:rPr lang="en-US" b="1" dirty="0" err="1">
                <a:solidFill>
                  <a:srgbClr val="00B050"/>
                </a:solidFill>
                <a:latin typeface="Courier New"/>
                <a:cs typeface="Courier New"/>
              </a:rPr>
              <a:t>Miam</a:t>
            </a:r>
            <a:r>
              <a:rPr lang="en-US" b="1" dirty="0">
                <a:solidFill>
                  <a:srgbClr val="00B050"/>
                </a:solidFill>
                <a:latin typeface="Courier New"/>
                <a:cs typeface="Courier New"/>
              </a:rPr>
              <a:t>'</a:t>
            </a:r>
            <a:r>
              <a:rPr lang="en-US" b="1" dirty="0">
                <a:latin typeface="Courier New"/>
                <a:cs typeface="Courier New"/>
              </a:rPr>
              <a:t>; }</a:t>
            </a:r>
          </a:p>
          <a:p>
            <a:pPr lvl="2"/>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a:latin typeface="Courier New"/>
                <a:cs typeface="Courier New"/>
              </a:rPr>
              <a:t>meow() { </a:t>
            </a:r>
            <a:r>
              <a:rPr lang="en-US" b="1" dirty="0">
                <a:solidFill>
                  <a:srgbClr val="0070C0"/>
                </a:solidFill>
                <a:latin typeface="Courier New"/>
                <a:cs typeface="Courier New"/>
              </a:rPr>
              <a:t>echo </a:t>
            </a:r>
            <a:r>
              <a:rPr lang="en-US" b="1" dirty="0">
                <a:solidFill>
                  <a:srgbClr val="00B050"/>
                </a:solidFill>
                <a:latin typeface="Courier New"/>
                <a:cs typeface="Courier New"/>
              </a:rPr>
              <a:t>'</a:t>
            </a:r>
            <a:r>
              <a:rPr lang="en-US" b="1" dirty="0" err="1">
                <a:solidFill>
                  <a:srgbClr val="00B050"/>
                </a:solidFill>
                <a:latin typeface="Courier New"/>
                <a:cs typeface="Courier New"/>
              </a:rPr>
              <a:t>Miaou</a:t>
            </a:r>
            <a:r>
              <a:rPr lang="en-US" b="1" dirty="0">
                <a:solidFill>
                  <a:srgbClr val="00B050"/>
                </a:solidFill>
                <a:latin typeface="Courier New"/>
                <a:cs typeface="Courier New"/>
              </a:rPr>
              <a:t>'</a:t>
            </a:r>
            <a:r>
              <a:rPr lang="en-US" b="1" dirty="0">
                <a:latin typeface="Courier New"/>
                <a:cs typeface="Courier New"/>
              </a:rPr>
              <a:t>; }</a:t>
            </a:r>
          </a:p>
          <a:p>
            <a:pPr lvl="2"/>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a:latin typeface="Courier New"/>
                <a:cs typeface="Courier New"/>
              </a:rPr>
              <a:t>sleep() { </a:t>
            </a:r>
            <a:r>
              <a:rPr lang="en-US" b="1" dirty="0">
                <a:solidFill>
                  <a:srgbClr val="0070C0"/>
                </a:solidFill>
                <a:latin typeface="Courier New"/>
                <a:cs typeface="Courier New"/>
              </a:rPr>
              <a:t>echo </a:t>
            </a:r>
            <a:r>
              <a:rPr lang="en-US" b="1" dirty="0">
                <a:solidFill>
                  <a:srgbClr val="00B050"/>
                </a:solidFill>
                <a:latin typeface="Courier New"/>
                <a:cs typeface="Courier New"/>
              </a:rPr>
              <a:t>'</a:t>
            </a:r>
            <a:r>
              <a:rPr lang="en-US" b="1" dirty="0" err="1">
                <a:solidFill>
                  <a:srgbClr val="00B050"/>
                </a:solidFill>
                <a:latin typeface="Courier New"/>
                <a:cs typeface="Courier New"/>
              </a:rPr>
              <a:t>zzZZZZzz</a:t>
            </a:r>
            <a:r>
              <a:rPr lang="en-US" b="1" dirty="0">
                <a:solidFill>
                  <a:srgbClr val="00B050"/>
                </a:solidFill>
                <a:latin typeface="Courier New"/>
                <a:cs typeface="Courier New"/>
              </a:rPr>
              <a:t>'</a:t>
            </a:r>
            <a:r>
              <a:rPr lang="en-US" b="1" dirty="0">
                <a:latin typeface="Courier New"/>
                <a:cs typeface="Courier New"/>
              </a:rPr>
              <a:t>; }</a:t>
            </a:r>
          </a:p>
          <a:p>
            <a:pPr lvl="2"/>
            <a:r>
              <a:rPr lang="en-US" b="1" dirty="0">
                <a:solidFill>
                  <a:srgbClr val="0000FF"/>
                </a:solidFill>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a:latin typeface="Courier New"/>
                <a:cs typeface="Courier New"/>
              </a:rPr>
              <a:t>hunt() { </a:t>
            </a:r>
            <a:r>
              <a:rPr lang="en-US" b="1" dirty="0">
                <a:solidFill>
                  <a:srgbClr val="0070C0"/>
                </a:solidFill>
                <a:latin typeface="Courier New"/>
                <a:cs typeface="Courier New"/>
              </a:rPr>
              <a:t>echo </a:t>
            </a:r>
            <a:r>
              <a:rPr lang="en-US" b="1" dirty="0">
                <a:solidFill>
                  <a:srgbClr val="00B050"/>
                </a:solidFill>
                <a:latin typeface="Courier New"/>
                <a:cs typeface="Courier New"/>
              </a:rPr>
              <a:t>'...'</a:t>
            </a:r>
            <a:r>
              <a:rPr lang="en-US" b="1" dirty="0">
                <a:latin typeface="Courier New"/>
                <a:cs typeface="Courier New"/>
              </a:rPr>
              <a:t>; }</a:t>
            </a:r>
          </a:p>
          <a:p>
            <a:pPr lvl="2"/>
            <a:endParaRPr lang="en-US" b="1" dirty="0">
              <a:latin typeface="Courier New"/>
              <a:cs typeface="Courier New"/>
            </a:endParaRPr>
          </a:p>
          <a:p>
            <a:pPr lvl="2"/>
            <a:r>
              <a:rPr lang="en-US" b="1" dirty="0">
                <a:latin typeface="Courier New"/>
                <a:cs typeface="Courier New"/>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smtClean="0">
                <a:latin typeface="Calibri (Heading)"/>
                <a:cs typeface="Calibri (Heading)"/>
              </a:rPr>
              <a:t>Interface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28145791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cs typeface="Courier New"/>
              </a:rPr>
              <a:t>interface </a:t>
            </a:r>
            <a:r>
              <a:rPr lang="en-US" b="1" dirty="0" err="1">
                <a:latin typeface="Courier New"/>
                <a:cs typeface="Courier New"/>
              </a:rPr>
              <a:t>CatLike</a:t>
            </a:r>
            <a:r>
              <a:rPr lang="en-US" b="1" dirty="0">
                <a:latin typeface="Courier New"/>
                <a:cs typeface="Courier New"/>
              </a:rPr>
              <a:t> {</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eat();</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meow();</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sleep();</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hunt();</a:t>
            </a:r>
          </a:p>
          <a:p>
            <a:pPr lvl="2"/>
            <a:r>
              <a:rPr lang="en-US" b="1" dirty="0" smtClean="0">
                <a:latin typeface="Courier New"/>
                <a:cs typeface="Courier New"/>
              </a:rPr>
              <a:t>}</a:t>
            </a:r>
          </a:p>
          <a:p>
            <a:pPr lvl="2"/>
            <a:endParaRPr lang="en-US" b="1" dirty="0">
              <a:latin typeface="Courier New"/>
              <a:cs typeface="Courier New"/>
            </a:endParaRPr>
          </a:p>
          <a:p>
            <a:pPr lvl="2"/>
            <a:r>
              <a:rPr lang="en-US" b="1" dirty="0">
                <a:solidFill>
                  <a:srgbClr val="0070C0"/>
                </a:solidFill>
                <a:latin typeface="Courier New"/>
                <a:cs typeface="Courier New"/>
              </a:rPr>
              <a:t>abstract</a:t>
            </a:r>
            <a:r>
              <a:rPr lang="en-US" b="1" dirty="0">
                <a:solidFill>
                  <a:srgbClr val="0000FF"/>
                </a:solidFill>
                <a:latin typeface="Courier New"/>
                <a:cs typeface="Courier New"/>
              </a:rPr>
              <a:t> </a:t>
            </a:r>
            <a:r>
              <a:rPr lang="en-US" b="1" dirty="0">
                <a:solidFill>
                  <a:srgbClr val="0070C0"/>
                </a:solidFill>
                <a:latin typeface="Courier New"/>
                <a:cs typeface="Courier New"/>
              </a:rPr>
              <a:t>class </a:t>
            </a:r>
            <a:r>
              <a:rPr lang="en-US" b="1" dirty="0">
                <a:latin typeface="Courier New"/>
                <a:cs typeface="Courier New"/>
              </a:rPr>
              <a:t>Cat </a:t>
            </a:r>
            <a:r>
              <a:rPr lang="en-US" b="1" dirty="0">
                <a:solidFill>
                  <a:srgbClr val="0070C0"/>
                </a:solidFill>
                <a:latin typeface="Courier New"/>
                <a:cs typeface="Courier New"/>
              </a:rPr>
              <a:t>implements </a:t>
            </a:r>
            <a:r>
              <a:rPr lang="en-US" b="1" dirty="0" err="1">
                <a:latin typeface="Courier New"/>
                <a:cs typeface="Courier New"/>
              </a:rPr>
              <a:t>CatLike</a:t>
            </a:r>
            <a:r>
              <a:rPr lang="en-US" b="1" dirty="0">
                <a:latin typeface="Courier New"/>
                <a:cs typeface="Courier New"/>
              </a:rPr>
              <a:t> </a:t>
            </a:r>
            <a:r>
              <a:rPr lang="en-US" b="1" dirty="0" smtClean="0">
                <a:latin typeface="Courier New"/>
                <a:cs typeface="Courier New"/>
              </a:rPr>
              <a:t>{</a:t>
            </a:r>
            <a:endParaRPr lang="en-US" b="1" dirty="0">
              <a:latin typeface="Courier New"/>
              <a:cs typeface="Courier New"/>
            </a:endParaRPr>
          </a:p>
          <a:p>
            <a:pPr lvl="2"/>
            <a:r>
              <a:rPr lang="en-US" b="1" dirty="0">
                <a:solidFill>
                  <a:srgbClr val="0000FF"/>
                </a:solidFill>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a:latin typeface="Courier New"/>
                <a:cs typeface="Courier New"/>
              </a:rPr>
              <a:t>meow() { </a:t>
            </a:r>
            <a:r>
              <a:rPr lang="en-US" b="1" dirty="0">
                <a:solidFill>
                  <a:srgbClr val="0070C0"/>
                </a:solidFill>
                <a:latin typeface="Courier New"/>
                <a:cs typeface="Courier New"/>
              </a:rPr>
              <a:t>echo </a:t>
            </a:r>
            <a:r>
              <a:rPr lang="en-US" b="1" dirty="0">
                <a:solidFill>
                  <a:srgbClr val="00B050"/>
                </a:solidFill>
                <a:latin typeface="Courier New"/>
                <a:cs typeface="Courier New"/>
              </a:rPr>
              <a:t>'</a:t>
            </a:r>
            <a:r>
              <a:rPr lang="en-US" b="1" dirty="0" err="1">
                <a:solidFill>
                  <a:srgbClr val="00B050"/>
                </a:solidFill>
                <a:latin typeface="Courier New"/>
                <a:cs typeface="Courier New"/>
              </a:rPr>
              <a:t>Miaou</a:t>
            </a:r>
            <a:r>
              <a:rPr lang="en-US" b="1" dirty="0">
                <a:solidFill>
                  <a:srgbClr val="00B050"/>
                </a:solidFill>
                <a:latin typeface="Courier New"/>
                <a:cs typeface="Courier New"/>
              </a:rPr>
              <a:t>'</a:t>
            </a:r>
            <a:r>
              <a:rPr lang="en-US" b="1" dirty="0">
                <a:latin typeface="Courier New"/>
                <a:cs typeface="Courier New"/>
              </a:rPr>
              <a:t>; </a:t>
            </a:r>
            <a:r>
              <a:rPr lang="en-US" b="1" dirty="0" smtClean="0">
                <a:latin typeface="Courier New"/>
                <a:cs typeface="Courier New"/>
              </a:rPr>
              <a:t>}</a:t>
            </a:r>
            <a:endParaRPr lang="en-US" b="1" dirty="0">
              <a:latin typeface="Courier New"/>
              <a:cs typeface="Courier New"/>
            </a:endParaRPr>
          </a:p>
          <a:p>
            <a:pPr lvl="2"/>
            <a:r>
              <a:rPr lang="en-US" b="1" dirty="0">
                <a:latin typeface="Courier New"/>
                <a:cs typeface="Courier New"/>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smtClean="0">
                <a:latin typeface="Calibri (Heading)"/>
                <a:cs typeface="Calibri (Heading)"/>
              </a:rPr>
              <a:t>Interface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1754214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 class?</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rPr>
              <a:t>Structure </a:t>
            </a:r>
            <a:r>
              <a:rPr lang="fr-FR" sz="3200" dirty="0" err="1" smtClean="0">
                <a:ea typeface="ＭＳ Ｐゴシック" pitchFamily="34" charset="-128"/>
              </a:rPr>
              <a:t>having</a:t>
            </a:r>
            <a:r>
              <a:rPr lang="fr-FR" sz="3200" dirty="0" smtClean="0">
                <a:ea typeface="ＭＳ Ｐゴシック" pitchFamily="34" charset="-128"/>
              </a:rPr>
              <a:t> </a:t>
            </a:r>
            <a:r>
              <a:rPr lang="fr-FR" sz="3200" b="1" dirty="0" err="1" smtClean="0">
                <a:ea typeface="ＭＳ Ｐゴシック" pitchFamily="34" charset="-128"/>
              </a:rPr>
              <a:t>attributes</a:t>
            </a:r>
            <a:r>
              <a:rPr lang="fr-FR" sz="3200" dirty="0" smtClean="0">
                <a:ea typeface="ＭＳ Ｐゴシック" pitchFamily="34" charset="-128"/>
              </a:rPr>
              <a:t> and </a:t>
            </a:r>
            <a:r>
              <a:rPr lang="fr-FR" sz="3200" b="1" dirty="0" err="1" smtClean="0">
                <a:ea typeface="ＭＳ Ｐゴシック" pitchFamily="34" charset="-128"/>
              </a:rPr>
              <a:t>methods</a:t>
            </a:r>
            <a:endParaRPr lang="fr-FR" sz="3200" b="1" dirty="0" smtClean="0">
              <a:ea typeface="ＭＳ Ｐゴシック" pitchFamily="34" charset="-128"/>
            </a:endParaRPr>
          </a:p>
          <a:p>
            <a:r>
              <a:rPr lang="fr-FR" sz="3200" dirty="0" err="1" smtClean="0">
                <a:ea typeface="ＭＳ Ｐゴシック" pitchFamily="34" charset="-128"/>
              </a:rPr>
              <a:t>Definition</a:t>
            </a:r>
            <a:r>
              <a:rPr lang="fr-FR" sz="3200" dirty="0" smtClean="0">
                <a:ea typeface="ＭＳ Ｐゴシック" pitchFamily="34" charset="-128"/>
              </a:rPr>
              <a:t> of a group of </a:t>
            </a:r>
            <a:r>
              <a:rPr lang="fr-FR" sz="3200" dirty="0" err="1" smtClean="0">
                <a:ea typeface="ＭＳ Ｐゴシック" pitchFamily="34" charset="-128"/>
              </a:rPr>
              <a:t>objects</a:t>
            </a:r>
            <a:r>
              <a:rPr lang="fr-FR" sz="3200" dirty="0" smtClean="0">
                <a:ea typeface="ＭＳ Ｐゴシック" pitchFamily="34" charset="-128"/>
              </a:rPr>
              <a:t> </a:t>
            </a:r>
            <a:r>
              <a:rPr lang="fr-FR" sz="3200" dirty="0" err="1" smtClean="0">
                <a:ea typeface="ＭＳ Ｐゴシック" pitchFamily="34" charset="-128"/>
              </a:rPr>
              <a:t>having</a:t>
            </a:r>
            <a:r>
              <a:rPr lang="fr-FR" sz="3200" dirty="0" smtClean="0">
                <a:ea typeface="ＭＳ Ｐゴシック" pitchFamily="34" charset="-128"/>
              </a:rPr>
              <a:t>:</a:t>
            </a:r>
          </a:p>
          <a:p>
            <a:pPr lvl="1"/>
            <a:r>
              <a:rPr lang="fr-FR" sz="2800" dirty="0" err="1" smtClean="0">
                <a:ea typeface="ＭＳ Ｐゴシック" pitchFamily="34" charset="-128"/>
              </a:rPr>
              <a:t>Same</a:t>
            </a:r>
            <a:r>
              <a:rPr lang="fr-FR" sz="2800" dirty="0" smtClean="0">
                <a:ea typeface="ＭＳ Ｐゴシック" pitchFamily="34" charset="-128"/>
              </a:rPr>
              <a:t> </a:t>
            </a:r>
            <a:r>
              <a:rPr lang="fr-FR" sz="2800" dirty="0" err="1" smtClean="0">
                <a:ea typeface="ＭＳ Ｐゴシック" pitchFamily="34" charset="-128"/>
              </a:rPr>
              <a:t>characteristics</a:t>
            </a:r>
            <a:endParaRPr lang="fr-FR" sz="2800" dirty="0" smtClean="0">
              <a:ea typeface="ＭＳ Ｐゴシック" pitchFamily="34" charset="-128"/>
            </a:endParaRPr>
          </a:p>
          <a:p>
            <a:pPr lvl="1"/>
            <a:r>
              <a:rPr lang="fr-FR" sz="2800" dirty="0" err="1" smtClean="0">
                <a:ea typeface="ＭＳ Ｐゴシック" pitchFamily="34" charset="-128"/>
              </a:rPr>
              <a:t>Same</a:t>
            </a:r>
            <a:r>
              <a:rPr lang="fr-FR" sz="2800" dirty="0" smtClean="0">
                <a:ea typeface="ＭＳ Ｐゴシック" pitchFamily="34" charset="-128"/>
              </a:rPr>
              <a:t> </a:t>
            </a:r>
            <a:r>
              <a:rPr lang="fr-FR" sz="2800" dirty="0" err="1" smtClean="0">
                <a:ea typeface="ＭＳ Ｐゴシック" pitchFamily="34" charset="-128"/>
              </a:rPr>
              <a:t>behavior</a:t>
            </a:r>
            <a:endParaRPr lang="fr-FR" sz="2800" dirty="0" smtClean="0">
              <a:ea typeface="ＭＳ Ｐゴシック" pitchFamily="34" charset="-128"/>
            </a:endParaRPr>
          </a:p>
          <a:p>
            <a:pPr lvl="1"/>
            <a:r>
              <a:rPr lang="fr-FR" sz="2800" b="1" dirty="0" err="1" smtClean="0">
                <a:ea typeface="ＭＳ Ｐゴシック" pitchFamily="34" charset="-128"/>
              </a:rPr>
              <a:t>Example</a:t>
            </a:r>
            <a:r>
              <a:rPr lang="fr-FR" sz="2800" dirty="0" smtClean="0">
                <a:ea typeface="ＭＳ Ｐゴシック" pitchFamily="34" charset="-128"/>
              </a:rPr>
              <a:t>: </a:t>
            </a:r>
            <a:r>
              <a:rPr lang="fr-FR" sz="2800" dirty="0" err="1">
                <a:ea typeface="ＭＳ Ｐゴシック" pitchFamily="34" charset="-128"/>
              </a:rPr>
              <a:t>E</a:t>
            </a:r>
            <a:r>
              <a:rPr lang="fr-FR" sz="2800" dirty="0" err="1" smtClean="0">
                <a:ea typeface="ＭＳ Ｐゴシック" pitchFamily="34" charset="-128"/>
              </a:rPr>
              <a:t>very</a:t>
            </a:r>
            <a:r>
              <a:rPr lang="fr-FR" sz="2800" dirty="0" smtClean="0">
                <a:ea typeface="ＭＳ Ｐゴシック" pitchFamily="34" charset="-128"/>
              </a:rPr>
              <a:t> car has 4 </a:t>
            </a:r>
            <a:r>
              <a:rPr lang="fr-FR" sz="2800" dirty="0" err="1" smtClean="0">
                <a:ea typeface="ＭＳ Ｐゴシック" pitchFamily="34" charset="-128"/>
              </a:rPr>
              <a:t>wheels</a:t>
            </a:r>
            <a:r>
              <a:rPr lang="fr-FR" sz="2800" dirty="0" smtClean="0">
                <a:ea typeface="ＭＳ Ｐゴシック" pitchFamily="34" charset="-128"/>
              </a:rPr>
              <a:t>, </a:t>
            </a:r>
            <a:r>
              <a:rPr lang="fr-FR" sz="2800" dirty="0" err="1" smtClean="0">
                <a:ea typeface="ＭＳ Ｐゴシック" pitchFamily="34" charset="-128"/>
              </a:rPr>
              <a:t>can</a:t>
            </a:r>
            <a:r>
              <a:rPr lang="fr-FR" sz="2800" dirty="0" smtClean="0">
                <a:ea typeface="ＭＳ Ｐゴシック" pitchFamily="34" charset="-128"/>
              </a:rPr>
              <a:t> slow down, ..</a:t>
            </a:r>
          </a:p>
          <a:p>
            <a:r>
              <a:rPr lang="fr-FR" sz="3200" dirty="0" smtClean="0">
                <a:ea typeface="ＭＳ Ｐゴシック" pitchFamily="34" charset="-128"/>
              </a:rPr>
              <a:t>A new data type:</a:t>
            </a:r>
          </a:p>
          <a:p>
            <a:pPr lvl="1"/>
            <a:r>
              <a:rPr lang="fr-FR" sz="2800" dirty="0" smtClean="0">
                <a:ea typeface="ＭＳ Ｐゴシック" pitchFamily="34" charset="-128"/>
              </a:rPr>
              <a:t>That </a:t>
            </a:r>
            <a:r>
              <a:rPr lang="fr-FR" sz="2800" dirty="0" err="1" smtClean="0">
                <a:ea typeface="ＭＳ Ｐゴシック" pitchFamily="34" charset="-128"/>
              </a:rPr>
              <a:t>we</a:t>
            </a:r>
            <a:r>
              <a:rPr lang="fr-FR" sz="2800" dirty="0" smtClean="0">
                <a:ea typeface="ＭＳ Ｐゴシック" pitchFamily="34" charset="-128"/>
              </a:rPr>
              <a:t> </a:t>
            </a:r>
            <a:r>
              <a:rPr lang="fr-FR" sz="2800" dirty="0" err="1" smtClean="0">
                <a:ea typeface="ＭＳ Ｐゴシック" pitchFamily="34" charset="-128"/>
              </a:rPr>
              <a:t>can</a:t>
            </a:r>
            <a:r>
              <a:rPr lang="fr-FR" sz="2800" dirty="0" smtClean="0">
                <a:ea typeface="ＭＳ Ｐゴシック" pitchFamily="34" charset="-128"/>
              </a:rPr>
              <a:t> </a:t>
            </a:r>
            <a:r>
              <a:rPr lang="fr-FR" sz="2800" dirty="0" err="1" smtClean="0">
                <a:ea typeface="ＭＳ Ｐゴシック" pitchFamily="34" charset="-128"/>
              </a:rPr>
              <a:t>make</a:t>
            </a:r>
            <a:r>
              <a:rPr lang="fr-FR" sz="2800" dirty="0" smtClean="0">
                <a:ea typeface="ＭＳ Ｐゴシック" pitchFamily="34" charset="-128"/>
              </a:rPr>
              <a:t> </a:t>
            </a:r>
            <a:r>
              <a:rPr lang="fr-FR" sz="2800" b="1" dirty="0" smtClean="0">
                <a:ea typeface="ＭＳ Ｐゴシック" pitchFamily="34" charset="-128"/>
              </a:rPr>
              <a:t>instances</a:t>
            </a:r>
            <a:r>
              <a:rPr lang="fr-FR" sz="2800" dirty="0" smtClean="0">
                <a:ea typeface="ＭＳ Ｐゴシック" pitchFamily="34" charset="-128"/>
              </a:rPr>
              <a:t> of </a:t>
            </a:r>
            <a:r>
              <a:rPr lang="fr-FR" sz="2800" dirty="0" err="1" smtClean="0">
                <a:ea typeface="ＭＳ Ｐゴシック" pitchFamily="34" charset="-128"/>
              </a:rPr>
              <a:t>it</a:t>
            </a:r>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Reminders</a:t>
            </a:r>
            <a:r>
              <a:rPr lang="fr-FR" dirty="0">
                <a:ea typeface="ＭＳ Ｐゴシック" pitchFamily="34" charset="-128"/>
              </a:rPr>
              <a:t> about OOP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414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cs typeface="Courier New"/>
              </a:rPr>
              <a:t>interface </a:t>
            </a:r>
            <a:r>
              <a:rPr lang="en-US" b="1" dirty="0" err="1">
                <a:latin typeface="Courier New"/>
                <a:cs typeface="Courier New"/>
              </a:rPr>
              <a:t>LivingBeing</a:t>
            </a:r>
            <a:r>
              <a:rPr lang="en-US" b="1" dirty="0">
                <a:latin typeface="Courier New"/>
                <a:cs typeface="Courier New"/>
              </a:rPr>
              <a:t> {</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born();</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died();</a:t>
            </a:r>
          </a:p>
          <a:p>
            <a:pPr lvl="2"/>
            <a:r>
              <a:rPr lang="en-US" b="1" dirty="0">
                <a:latin typeface="Courier New"/>
                <a:cs typeface="Courier New"/>
              </a:rPr>
              <a:t>}</a:t>
            </a:r>
            <a:endParaRPr lang="en-US" b="1" dirty="0">
              <a:solidFill>
                <a:srgbClr val="0000FF"/>
              </a:solidFill>
              <a:latin typeface="Courier New"/>
              <a:cs typeface="Courier New"/>
            </a:endParaRPr>
          </a:p>
          <a:p>
            <a:pPr lvl="2"/>
            <a:endParaRPr lang="en-US" b="1" dirty="0">
              <a:solidFill>
                <a:srgbClr val="0000FF"/>
              </a:solidFill>
              <a:latin typeface="Courier New"/>
              <a:cs typeface="Courier New"/>
            </a:endParaRPr>
          </a:p>
          <a:p>
            <a:pPr lvl="2"/>
            <a:r>
              <a:rPr lang="en-US" b="1" dirty="0">
                <a:solidFill>
                  <a:srgbClr val="0070C0"/>
                </a:solidFill>
                <a:latin typeface="Courier New"/>
                <a:cs typeface="Courier New"/>
              </a:rPr>
              <a:t>interface </a:t>
            </a:r>
            <a:r>
              <a:rPr lang="en-US" b="1" dirty="0" err="1">
                <a:latin typeface="Courier New"/>
                <a:cs typeface="Courier New"/>
              </a:rPr>
              <a:t>CatLike</a:t>
            </a:r>
            <a:r>
              <a:rPr lang="en-US" b="1" dirty="0">
                <a:latin typeface="Courier New"/>
                <a:cs typeface="Courier New"/>
              </a:rPr>
              <a:t> </a:t>
            </a:r>
            <a:r>
              <a:rPr lang="en-US" b="1" dirty="0">
                <a:solidFill>
                  <a:srgbClr val="0070C0"/>
                </a:solidFill>
                <a:latin typeface="Courier New"/>
                <a:cs typeface="Courier New"/>
              </a:rPr>
              <a:t>extends </a:t>
            </a:r>
            <a:r>
              <a:rPr lang="en-US" b="1" dirty="0" err="1">
                <a:latin typeface="Courier New"/>
                <a:cs typeface="Courier New"/>
              </a:rPr>
              <a:t>LivingBeing</a:t>
            </a:r>
            <a:r>
              <a:rPr lang="en-US" b="1" dirty="0">
                <a:latin typeface="Courier New"/>
                <a:cs typeface="Courier New"/>
              </a:rPr>
              <a:t> {</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eat();</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meow();</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sleep();</a:t>
            </a:r>
          </a:p>
          <a:p>
            <a:pPr lvl="2"/>
            <a:r>
              <a:rPr lang="en-US" b="1" dirty="0">
                <a:latin typeface="Courier New"/>
                <a:cs typeface="Courier New"/>
              </a:rPr>
              <a:t>    </a:t>
            </a:r>
            <a:r>
              <a:rPr lang="en-US" b="1" dirty="0">
                <a:solidFill>
                  <a:srgbClr val="0070C0"/>
                </a:solidFill>
                <a:latin typeface="Courier New"/>
                <a:cs typeface="Courier New"/>
              </a:rPr>
              <a:t>function </a:t>
            </a:r>
            <a:r>
              <a:rPr lang="en-US" b="1" dirty="0">
                <a:latin typeface="Courier New"/>
                <a:cs typeface="Courier New"/>
              </a:rPr>
              <a:t>hunt();</a:t>
            </a:r>
          </a:p>
          <a:p>
            <a:pPr lvl="2"/>
            <a:r>
              <a:rPr lang="en-US" b="1" dirty="0">
                <a:latin typeface="Courier New"/>
                <a:cs typeface="Courier New"/>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smtClean="0">
                <a:latin typeface="Calibri (Heading)"/>
                <a:cs typeface="Calibri (Heading)"/>
              </a:rPr>
              <a:t>Interface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23922554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9986142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Exceptions handling</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OOP and PHP</a:t>
            </a:r>
            <a:endParaRPr lang="fr-FR" dirty="0"/>
          </a:p>
        </p:txBody>
      </p:sp>
    </p:spTree>
    <p:extLst>
      <p:ext uri="{BB962C8B-B14F-4D97-AF65-F5344CB8AC3E}">
        <p14:creationId xmlns:p14="http://schemas.microsoft.com/office/powerpoint/2010/main" val="36945364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Errors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What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is</a:t>
            </a:r>
            <a:r>
              <a:rPr lang="fr-FR" sz="3200" dirty="0" smtClean="0">
                <a:ea typeface="ＭＳ Ｐゴシック" pitchFamily="34" charset="-128"/>
                <a:cs typeface="Courier New" pitchFamily="49" charset="0"/>
              </a:rPr>
              <a:t> an </a:t>
            </a:r>
            <a:r>
              <a:rPr lang="fr-FR" sz="3200" dirty="0" err="1" smtClean="0">
                <a:ea typeface="ＭＳ Ｐゴシック" pitchFamily="34" charset="-128"/>
                <a:cs typeface="Courier New" pitchFamily="49" charset="0"/>
              </a:rPr>
              <a:t>error</a:t>
            </a:r>
            <a:r>
              <a:rPr lang="fr-FR" sz="3200" dirty="0" smtClean="0">
                <a:ea typeface="ＭＳ Ｐゴシック" pitchFamily="34" charset="-128"/>
                <a:cs typeface="Courier New" pitchFamily="49" charset="0"/>
              </a:rPr>
              <a:t>?</a:t>
            </a:r>
          </a:p>
          <a:p>
            <a:pPr lvl="1"/>
            <a:r>
              <a:rPr lang="fr-FR" sz="2800" dirty="0" err="1" smtClean="0">
                <a:ea typeface="ＭＳ Ｐゴシック" pitchFamily="34" charset="-128"/>
                <a:cs typeface="Courier New" pitchFamily="49" charset="0"/>
              </a:rPr>
              <a:t>Difference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between</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what</a:t>
            </a:r>
            <a:r>
              <a:rPr lang="fr-FR" sz="2800" dirty="0" smtClean="0">
                <a:ea typeface="ＭＳ Ｐゴシック" pitchFamily="34" charset="-128"/>
                <a:cs typeface="Courier New" pitchFamily="49" charset="0"/>
              </a:rPr>
              <a:t> the application </a:t>
            </a:r>
            <a:r>
              <a:rPr lang="fr-FR" sz="2800" dirty="0" err="1" smtClean="0">
                <a:ea typeface="ＭＳ Ｐゴシック" pitchFamily="34" charset="-128"/>
                <a:cs typeface="Courier New" pitchFamily="49" charset="0"/>
              </a:rPr>
              <a:t>should</a:t>
            </a:r>
            <a:r>
              <a:rPr lang="fr-FR" sz="2800" dirty="0" smtClean="0">
                <a:ea typeface="ＭＳ Ｐゴシック" pitchFamily="34" charset="-128"/>
                <a:cs typeface="Courier New" pitchFamily="49" charset="0"/>
              </a:rPr>
              <a:t> do, and </a:t>
            </a:r>
            <a:r>
              <a:rPr lang="fr-FR" sz="2800" dirty="0" err="1" smtClean="0">
                <a:ea typeface="ＭＳ Ｐゴシック" pitchFamily="34" charset="-128"/>
                <a:cs typeface="Courier New" pitchFamily="49" charset="0"/>
              </a:rPr>
              <a:t>whet</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it</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really</a:t>
            </a:r>
            <a:r>
              <a:rPr lang="fr-FR" sz="2800" dirty="0" smtClean="0">
                <a:ea typeface="ＭＳ Ｐゴシック" pitchFamily="34" charset="-128"/>
                <a:cs typeface="Courier New" pitchFamily="49" charset="0"/>
              </a:rPr>
              <a:t> do</a:t>
            </a:r>
          </a:p>
          <a:p>
            <a:endParaRPr lang="fr-FR" dirty="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You </a:t>
            </a:r>
            <a:r>
              <a:rPr lang="fr-FR" sz="3200" b="1" dirty="0" smtClean="0">
                <a:ea typeface="ＭＳ Ｐゴシック" pitchFamily="34" charset="-128"/>
                <a:cs typeface="Courier New" pitchFamily="49" charset="0"/>
              </a:rPr>
              <a:t>must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handle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them</a:t>
            </a:r>
            <a:r>
              <a:rPr lang="fr-FR" sz="3200" dirty="0" smtClean="0">
                <a:ea typeface="ＭＳ Ｐゴシック" pitchFamily="34" charset="-128"/>
                <a:cs typeface="Courier New" pitchFamily="49" charset="0"/>
              </a:rPr>
              <a:t> in </a:t>
            </a:r>
            <a:r>
              <a:rPr lang="fr-FR" sz="3200" dirty="0" err="1" smtClean="0">
                <a:ea typeface="ＭＳ Ｐゴシック" pitchFamily="34" charset="-128"/>
                <a:cs typeface="Courier New" pitchFamily="49" charset="0"/>
              </a:rPr>
              <a:t>your</a:t>
            </a:r>
            <a:r>
              <a:rPr lang="fr-FR" sz="3200" dirty="0" smtClean="0">
                <a:ea typeface="ＭＳ Ｐゴシック" pitchFamily="34" charset="-128"/>
                <a:cs typeface="Courier New" pitchFamily="49" charset="0"/>
              </a:rPr>
              <a:t> applications</a:t>
            </a:r>
            <a:r>
              <a:rPr lang="fr-FR" dirty="0" smtClean="0">
                <a:ea typeface="ＭＳ Ｐゴシック" pitchFamily="34" charset="-128"/>
                <a:cs typeface="Courier New" pitchFamily="49" charset="0"/>
              </a:rPr>
              <a:t>!</a:t>
            </a:r>
            <a:endParaRPr lang="fr-FR" sz="32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Exceptions handling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1209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Errors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What</a:t>
            </a:r>
            <a:r>
              <a:rPr lang="fr-FR" sz="3200" dirty="0" smtClean="0">
                <a:ea typeface="ＭＳ Ｐゴシック" pitchFamily="34" charset="-128"/>
                <a:cs typeface="Courier New" pitchFamily="49" charset="0"/>
              </a:rPr>
              <a:t> to do </a:t>
            </a:r>
            <a:r>
              <a:rPr lang="fr-FR" sz="3200" dirty="0" err="1" smtClean="0">
                <a:ea typeface="ＭＳ Ｐゴシック" pitchFamily="34" charset="-128"/>
                <a:cs typeface="Courier New" pitchFamily="49" charset="0"/>
              </a:rPr>
              <a:t>with</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errors</a:t>
            </a:r>
            <a:r>
              <a:rPr lang="fr-FR" sz="3200" dirty="0" smtClean="0">
                <a:ea typeface="ＭＳ Ｐゴシック" pitchFamily="34" charset="-128"/>
                <a:cs typeface="Courier New" pitchFamily="49" charset="0"/>
              </a:rPr>
              <a:t>?</a:t>
            </a:r>
          </a:p>
          <a:p>
            <a:pPr lvl="1"/>
            <a:r>
              <a:rPr lang="fr-FR" sz="2800" dirty="0" err="1" smtClean="0">
                <a:ea typeface="ＭＳ Ｐゴシック" pitchFamily="34" charset="-128"/>
                <a:cs typeface="Courier New" pitchFamily="49" charset="0"/>
              </a:rPr>
              <a:t>Intercept</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them</a:t>
            </a:r>
            <a:r>
              <a:rPr lang="fr-FR" sz="2800" dirty="0" smtClean="0">
                <a:ea typeface="ＭＳ Ｐゴシック" pitchFamily="34" charset="-128"/>
                <a:cs typeface="Courier New" pitchFamily="49" charset="0"/>
              </a:rPr>
              <a:t>:</a:t>
            </a:r>
          </a:p>
          <a:p>
            <a:pPr lvl="2"/>
            <a:r>
              <a:rPr lang="fr-FR" sz="2400" dirty="0" smtClean="0">
                <a:ea typeface="ＭＳ Ｐゴシック" pitchFamily="34" charset="-128"/>
                <a:cs typeface="Courier New" pitchFamily="49" charset="0"/>
              </a:rPr>
              <a:t>Display an explication</a:t>
            </a:r>
          </a:p>
          <a:p>
            <a:pPr lvl="2"/>
            <a:r>
              <a:rPr lang="fr-FR" sz="2400" dirty="0" err="1" smtClean="0">
                <a:ea typeface="ＭＳ Ｐゴシック" pitchFamily="34" charset="-128"/>
                <a:cs typeface="Courier New" pitchFamily="49" charset="0"/>
              </a:rPr>
              <a:t>Offering</a:t>
            </a:r>
            <a:r>
              <a:rPr lang="fr-FR" sz="2400" dirty="0" smtClean="0">
                <a:ea typeface="ＭＳ Ｐゴシック" pitchFamily="34" charset="-128"/>
                <a:cs typeface="Courier New" pitchFamily="49" charset="0"/>
              </a:rPr>
              <a:t> a </a:t>
            </a:r>
            <a:r>
              <a:rPr lang="fr-FR" sz="2400" dirty="0" err="1" smtClean="0">
                <a:ea typeface="ＭＳ Ｐゴシック" pitchFamily="34" charset="-128"/>
                <a:cs typeface="Courier New" pitchFamily="49" charset="0"/>
              </a:rPr>
              <a:t>degraded</a:t>
            </a:r>
            <a:r>
              <a:rPr lang="fr-FR" sz="2400" dirty="0" smtClean="0">
                <a:ea typeface="ＭＳ Ｐゴシック" pitchFamily="34" charset="-128"/>
                <a:cs typeface="Courier New" pitchFamily="49" charset="0"/>
              </a:rPr>
              <a:t> but </a:t>
            </a:r>
            <a:r>
              <a:rPr lang="fr-FR" sz="2400" dirty="0" err="1" smtClean="0">
                <a:ea typeface="ＭＳ Ｐゴシック" pitchFamily="34" charset="-128"/>
                <a:cs typeface="Courier New" pitchFamily="49" charset="0"/>
              </a:rPr>
              <a:t>functional</a:t>
            </a:r>
            <a:r>
              <a:rPr lang="fr-FR" sz="2400" dirty="0" smtClean="0">
                <a:ea typeface="ＭＳ Ｐゴシック" pitchFamily="34" charset="-128"/>
                <a:cs typeface="Courier New" pitchFamily="49" charset="0"/>
              </a:rPr>
              <a:t> service</a:t>
            </a:r>
          </a:p>
          <a:p>
            <a:pPr lvl="2"/>
            <a:r>
              <a:rPr lang="fr-FR" sz="2400" dirty="0" err="1" smtClean="0">
                <a:ea typeface="ＭＳ Ｐゴシック" pitchFamily="34" charset="-128"/>
                <a:cs typeface="Courier New" pitchFamily="49" charset="0"/>
              </a:rPr>
              <a:t>Notify</a:t>
            </a:r>
            <a:r>
              <a:rPr lang="fr-FR" sz="2400" dirty="0" smtClean="0">
                <a:ea typeface="ＭＳ Ｐゴシック" pitchFamily="34" charset="-128"/>
                <a:cs typeface="Courier New" pitchFamily="49" charset="0"/>
              </a:rPr>
              <a:t> the webmaster</a:t>
            </a:r>
          </a:p>
          <a:p>
            <a:pPr lvl="2"/>
            <a:r>
              <a:rPr lang="fr-FR" sz="2400" dirty="0" smtClean="0">
                <a:ea typeface="ＭＳ Ｐゴシック" pitchFamily="34" charset="-128"/>
                <a:cs typeface="Courier New" pitchFamily="49" charset="0"/>
              </a:rPr>
              <a:t>Stop the script </a:t>
            </a:r>
            <a:r>
              <a:rPr lang="fr-FR" sz="2400" dirty="0" err="1" smtClean="0">
                <a:ea typeface="ＭＳ Ｐゴシック" pitchFamily="34" charset="-128"/>
                <a:cs typeface="Courier New" pitchFamily="49" charset="0"/>
              </a:rPr>
              <a:t>execution</a:t>
            </a:r>
            <a:endParaRPr lang="fr-FR" sz="2400" dirty="0" smtClean="0">
              <a:ea typeface="ＭＳ Ｐゴシック" pitchFamily="34" charset="-128"/>
              <a:cs typeface="Courier New" pitchFamily="49" charset="0"/>
            </a:endParaRPr>
          </a:p>
          <a:p>
            <a:pPr lvl="2"/>
            <a:r>
              <a:rPr lang="fr-FR" sz="2400" dirty="0" smtClean="0">
                <a:ea typeface="ＭＳ Ｐゴシック" pitchFamily="34" charset="-128"/>
                <a:cs typeface="Courier New" pitchFamily="49" charset="0"/>
              </a:rPr>
              <a:t>…</a:t>
            </a:r>
          </a:p>
          <a:p>
            <a:pPr lvl="1"/>
            <a:r>
              <a:rPr lang="fr-FR" sz="2800" dirty="0" smtClean="0">
                <a:ea typeface="ＭＳ Ｐゴシック" pitchFamily="34" charset="-128"/>
                <a:cs typeface="Courier New" pitchFamily="49" charset="0"/>
              </a:rPr>
              <a:t>Log </a:t>
            </a:r>
            <a:r>
              <a:rPr lang="fr-FR" sz="2800" dirty="0" err="1" smtClean="0">
                <a:ea typeface="ＭＳ Ｐゴシック" pitchFamily="34" charset="-128"/>
                <a:cs typeface="Courier New" pitchFamily="49" charset="0"/>
              </a:rPr>
              <a:t>them</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Exceptions handling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2958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Description</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An exception </a:t>
            </a:r>
            <a:r>
              <a:rPr lang="fr-FR" sz="3200" dirty="0" err="1" smtClean="0">
                <a:ea typeface="ＭＳ Ｐゴシック" pitchFamily="34" charset="-128"/>
                <a:cs typeface="Courier New" pitchFamily="49" charset="0"/>
              </a:rPr>
              <a:t>is</a:t>
            </a:r>
            <a:r>
              <a:rPr lang="fr-FR" sz="3200" dirty="0" smtClean="0">
                <a:ea typeface="ＭＳ Ｐゴシック" pitchFamily="34" charset="-128"/>
                <a:cs typeface="Courier New" pitchFamily="49" charset="0"/>
              </a:rPr>
              <a:t> an </a:t>
            </a:r>
            <a:r>
              <a:rPr lang="fr-FR" sz="3200" dirty="0" err="1" smtClean="0">
                <a:ea typeface="ＭＳ Ｐゴシック" pitchFamily="34" charset="-128"/>
                <a:cs typeface="Courier New" pitchFamily="49" charset="0"/>
              </a:rPr>
              <a:t>error</a:t>
            </a:r>
            <a:r>
              <a:rPr lang="fr-FR" sz="3200" dirty="0" smtClean="0">
                <a:ea typeface="ＭＳ Ｐゴシック" pitchFamily="34" charset="-128"/>
                <a:cs typeface="Courier New" pitchFamily="49" charset="0"/>
              </a:rPr>
              <a:t> type </a:t>
            </a:r>
            <a:r>
              <a:rPr lang="fr-FR" sz="3200" dirty="0" err="1" smtClean="0">
                <a:ea typeface="ＭＳ Ｐゴシック" pitchFamily="34" charset="-128"/>
                <a:cs typeface="Courier New" pitchFamily="49" charset="0"/>
              </a:rPr>
              <a:t>which</a:t>
            </a:r>
            <a:r>
              <a:rPr lang="fr-FR" sz="3200" dirty="0" smtClean="0">
                <a:ea typeface="ＭＳ Ｐゴシック" pitchFamily="34" charset="-128"/>
                <a:cs typeface="Courier New" pitchFamily="49" charset="0"/>
              </a:rPr>
              <a:t> permit </a:t>
            </a:r>
            <a:r>
              <a:rPr lang="fr-FR" sz="3200" dirty="0" err="1" smtClean="0">
                <a:ea typeface="ＭＳ Ｐゴシック" pitchFamily="34" charset="-128"/>
                <a:cs typeface="Courier New" pitchFamily="49" charset="0"/>
              </a:rPr>
              <a:t>evolved</a:t>
            </a:r>
            <a:r>
              <a:rPr lang="fr-FR" sz="3200" dirty="0">
                <a:ea typeface="ＭＳ Ｐゴシック" pitchFamily="34" charset="-128"/>
                <a:cs typeface="Courier New" pitchFamily="49" charset="0"/>
              </a:rPr>
              <a:t> </a:t>
            </a:r>
            <a:r>
              <a:rPr lang="fr-FR" sz="3200" dirty="0" smtClean="0">
                <a:ea typeface="ＭＳ Ｐゴシック" pitchFamily="34" charset="-128"/>
                <a:cs typeface="Courier New" pitchFamily="49" charset="0"/>
              </a:rPr>
              <a:t>interactions</a:t>
            </a:r>
          </a:p>
          <a:p>
            <a:pPr lvl="1"/>
            <a:r>
              <a:rPr lang="fr-FR" sz="2800" dirty="0" err="1" smtClean="0">
                <a:ea typeface="ＭＳ Ｐゴシック" pitchFamily="34" charset="-128"/>
                <a:cs typeface="Courier New" pitchFamily="49" charset="0"/>
              </a:rPr>
              <a:t>They’re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derived</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from</a:t>
            </a:r>
            <a:r>
              <a:rPr lang="fr-FR" sz="2800" dirty="0" smtClean="0">
                <a:ea typeface="ＭＳ Ｐゴシック" pitchFamily="34" charset="-128"/>
                <a:cs typeface="Courier New" pitchFamily="49" charset="0"/>
              </a:rPr>
              <a:t> </a:t>
            </a:r>
            <a:r>
              <a:rPr lang="fr-FR" sz="2800" b="1" dirty="0" smtClean="0">
                <a:ea typeface="ＭＳ Ｐゴシック" pitchFamily="34" charset="-128"/>
                <a:cs typeface="Courier New" pitchFamily="49" charset="0"/>
              </a:rPr>
              <a:t>Exception</a:t>
            </a:r>
            <a:r>
              <a:rPr lang="fr-FR" sz="2800" dirty="0" smtClean="0">
                <a:ea typeface="ＭＳ Ｐゴシック" pitchFamily="34" charset="-128"/>
                <a:cs typeface="Courier New" pitchFamily="49" charset="0"/>
              </a:rPr>
              <a:t> class</a:t>
            </a:r>
          </a:p>
          <a:p>
            <a:pPr lvl="1"/>
            <a:endParaRPr lang="fr-FR" sz="2800" dirty="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You </a:t>
            </a:r>
            <a:r>
              <a:rPr lang="fr-FR" sz="3200" dirty="0" err="1" smtClean="0">
                <a:ea typeface="ＭＳ Ｐゴシック" pitchFamily="34" charset="-128"/>
                <a:cs typeface="Courier New" pitchFamily="49" charset="0"/>
              </a:rPr>
              <a:t>can</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handle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them</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easily</a:t>
            </a:r>
            <a:r>
              <a:rPr lang="fr-FR" sz="3200" dirty="0" smtClean="0">
                <a:ea typeface="ＭＳ Ｐゴシック" pitchFamily="34" charset="-128"/>
                <a:cs typeface="Courier New" pitchFamily="49" charset="0"/>
              </a:rPr>
              <a:t> to </a:t>
            </a:r>
            <a:r>
              <a:rPr lang="fr-FR" sz="3200" dirty="0" err="1" smtClean="0">
                <a:ea typeface="ＭＳ Ｐゴシック" pitchFamily="34" charset="-128"/>
                <a:cs typeface="Courier New" pitchFamily="49" charset="0"/>
              </a:rPr>
              <a:t>provide</a:t>
            </a:r>
            <a:r>
              <a:rPr lang="fr-FR" sz="3200" dirty="0" smtClean="0">
                <a:ea typeface="ＭＳ Ｐゴシック" pitchFamily="34" charset="-128"/>
                <a:cs typeface="Courier New" pitchFamily="49" charset="0"/>
              </a:rPr>
              <a:t> more support about </a:t>
            </a:r>
            <a:r>
              <a:rPr lang="fr-FR" sz="3200" dirty="0" err="1" smtClean="0">
                <a:ea typeface="ＭＳ Ｐゴシック" pitchFamily="34" charset="-128"/>
                <a:cs typeface="Courier New" pitchFamily="49" charset="0"/>
              </a:rPr>
              <a:t>unexpected</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behaviors</a:t>
            </a:r>
            <a:endParaRPr lang="fr-FR" sz="32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Exceptions handling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9658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Exception class</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Has 4 </a:t>
            </a:r>
            <a:r>
              <a:rPr lang="fr-FR" sz="3200" dirty="0" err="1" smtClean="0">
                <a:ea typeface="ＭＳ Ｐゴシック" pitchFamily="34" charset="-128"/>
                <a:cs typeface="Courier New" pitchFamily="49" charset="0"/>
              </a:rPr>
              <a:t>useful</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attributes</a:t>
            </a:r>
            <a:r>
              <a:rPr lang="fr-FR" sz="3200" dirty="0" smtClean="0">
                <a:ea typeface="ＭＳ Ｐゴシック" pitchFamily="34" charset="-128"/>
                <a:cs typeface="Courier New" pitchFamily="49" charset="0"/>
              </a:rPr>
              <a:t> accessible by getters:</a:t>
            </a:r>
          </a:p>
          <a:p>
            <a:pPr lvl="1"/>
            <a:r>
              <a:rPr lang="fr-FR" sz="2800" b="1" dirty="0" smtClean="0">
                <a:ea typeface="ＭＳ Ｐゴシック" pitchFamily="34" charset="-128"/>
                <a:cs typeface="Courier New" pitchFamily="49" charset="0"/>
              </a:rPr>
              <a:t>message</a:t>
            </a:r>
            <a:r>
              <a:rPr lang="fr-FR" sz="2800" dirty="0" smtClean="0">
                <a:ea typeface="ＭＳ Ｐゴシック" pitchFamily="34" charset="-128"/>
                <a:cs typeface="Courier New" pitchFamily="49" charset="0"/>
              </a:rPr>
              <a:t>: an </a:t>
            </a:r>
            <a:r>
              <a:rPr lang="fr-FR" sz="2800" dirty="0" err="1" smtClean="0">
                <a:ea typeface="ＭＳ Ｐゴシック" pitchFamily="34" charset="-128"/>
                <a:cs typeface="Courier New" pitchFamily="49" charset="0"/>
              </a:rPr>
              <a:t>error</a:t>
            </a:r>
            <a:r>
              <a:rPr lang="fr-FR" sz="2800" dirty="0" smtClean="0">
                <a:ea typeface="ＭＳ Ｐゴシック" pitchFamily="34" charset="-128"/>
                <a:cs typeface="Courier New" pitchFamily="49" charset="0"/>
              </a:rPr>
              <a:t> message</a:t>
            </a:r>
          </a:p>
          <a:p>
            <a:pPr lvl="1"/>
            <a:r>
              <a:rPr lang="fr-FR" sz="2800" b="1" dirty="0" smtClean="0">
                <a:ea typeface="ＭＳ Ｐゴシック" pitchFamily="34" charset="-128"/>
                <a:cs typeface="Courier New" pitchFamily="49" charset="0"/>
              </a:rPr>
              <a:t>code</a:t>
            </a:r>
            <a:r>
              <a:rPr lang="fr-FR" sz="2800" dirty="0" smtClean="0">
                <a:ea typeface="ＭＳ Ｐゴシック" pitchFamily="34" charset="-128"/>
                <a:cs typeface="Courier New" pitchFamily="49" charset="0"/>
              </a:rPr>
              <a:t>: a </a:t>
            </a:r>
            <a:r>
              <a:rPr lang="fr-FR" sz="2800" dirty="0" err="1" smtClean="0">
                <a:ea typeface="ＭＳ Ｐゴシック" pitchFamily="34" charset="-128"/>
                <a:cs typeface="Courier New" pitchFamily="49" charset="0"/>
              </a:rPr>
              <a:t>numeric</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error</a:t>
            </a:r>
            <a:r>
              <a:rPr lang="fr-FR" sz="2800" dirty="0" smtClean="0">
                <a:ea typeface="ＭＳ Ｐゴシック" pitchFamily="34" charset="-128"/>
                <a:cs typeface="Courier New" pitchFamily="49" charset="0"/>
              </a:rPr>
              <a:t> code</a:t>
            </a:r>
          </a:p>
          <a:p>
            <a:pPr lvl="1"/>
            <a:r>
              <a:rPr lang="fr-FR" sz="2800" b="1" dirty="0" smtClean="0">
                <a:ea typeface="ＭＳ Ｐゴシック" pitchFamily="34" charset="-128"/>
                <a:cs typeface="Courier New" pitchFamily="49" charset="0"/>
              </a:rPr>
              <a:t>file</a:t>
            </a:r>
            <a:r>
              <a:rPr lang="fr-FR" sz="2800" dirty="0" smtClean="0">
                <a:ea typeface="ＭＳ Ｐゴシック" pitchFamily="34" charset="-128"/>
                <a:cs typeface="Courier New" pitchFamily="49" charset="0"/>
              </a:rPr>
              <a:t>: the </a:t>
            </a:r>
            <a:r>
              <a:rPr lang="fr-FR" sz="2800" dirty="0" err="1" smtClean="0">
                <a:ea typeface="ＭＳ Ｐゴシック" pitchFamily="34" charset="-128"/>
                <a:cs typeface="Courier New" pitchFamily="49" charset="0"/>
              </a:rPr>
              <a:t>file’s</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name</a:t>
            </a:r>
            <a:endParaRPr lang="fr-FR" sz="2800" dirty="0">
              <a:ea typeface="ＭＳ Ｐゴシック" pitchFamily="34" charset="-128"/>
              <a:cs typeface="Courier New" pitchFamily="49" charset="0"/>
            </a:endParaRPr>
          </a:p>
          <a:p>
            <a:pPr lvl="1"/>
            <a:r>
              <a:rPr lang="fr-FR" sz="2800" b="1" dirty="0" smtClean="0">
                <a:ea typeface="ＭＳ Ｐゴシック" pitchFamily="34" charset="-128"/>
                <a:cs typeface="Courier New" pitchFamily="49" charset="0"/>
              </a:rPr>
              <a:t>line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file’s</a:t>
            </a:r>
            <a:r>
              <a:rPr lang="fr-FR" sz="2800" dirty="0" smtClean="0">
                <a:ea typeface="ＭＳ Ｐゴシック" pitchFamily="34" charset="-128"/>
                <a:cs typeface="Courier New" pitchFamily="49" charset="0"/>
              </a:rPr>
              <a:t> line </a:t>
            </a:r>
            <a:r>
              <a:rPr lang="fr-FR" sz="2800" dirty="0" err="1" smtClean="0">
                <a:ea typeface="ＭＳ Ｐゴシック" pitchFamily="34" charset="-128"/>
                <a:cs typeface="Courier New" pitchFamily="49" charset="0"/>
              </a:rPr>
              <a:t>where</a:t>
            </a:r>
            <a:r>
              <a:rPr lang="fr-FR" sz="2800" dirty="0" smtClean="0">
                <a:ea typeface="ＭＳ Ｐゴシック" pitchFamily="34" charset="-128"/>
                <a:cs typeface="Courier New" pitchFamily="49" charset="0"/>
              </a:rPr>
              <a:t> exception </a:t>
            </a:r>
            <a:r>
              <a:rPr lang="fr-FR" sz="2800" dirty="0" err="1" smtClean="0">
                <a:ea typeface="ＭＳ Ｐゴシック" pitchFamily="34" charset="-128"/>
                <a:cs typeface="Courier New" pitchFamily="49" charset="0"/>
              </a:rPr>
              <a:t>was</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thrown</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Exceptions handling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434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cs typeface="Courier New"/>
              </a:rPr>
              <a:t>class </a:t>
            </a:r>
            <a:r>
              <a:rPr lang="en-US" b="1" dirty="0">
                <a:latin typeface="Courier New"/>
                <a:cs typeface="Courier New"/>
              </a:rPr>
              <a:t>Exception </a:t>
            </a:r>
            <a:r>
              <a:rPr lang="en-US" b="1" dirty="0" smtClean="0">
                <a:latin typeface="Courier New"/>
                <a:cs typeface="Courier New"/>
              </a:rPr>
              <a:t>{</a:t>
            </a:r>
            <a:endParaRPr lang="en-US" b="1" dirty="0">
              <a:latin typeface="Courier New"/>
              <a:cs typeface="Courier New"/>
            </a:endParaRPr>
          </a:p>
          <a:p>
            <a:pPr lvl="2"/>
            <a:r>
              <a:rPr lang="en-US" b="1" dirty="0">
                <a:solidFill>
                  <a:srgbClr val="479B8F"/>
                </a:solidFill>
                <a:latin typeface="Courier New"/>
                <a:cs typeface="Courier New"/>
              </a:rPr>
              <a:t>    /* Attributes */</a:t>
            </a:r>
          </a:p>
          <a:p>
            <a:pPr lvl="2"/>
            <a:r>
              <a:rPr lang="en-US" b="1" dirty="0">
                <a:latin typeface="Courier New"/>
                <a:cs typeface="Courier New"/>
              </a:rPr>
              <a:t>    </a:t>
            </a:r>
            <a:r>
              <a:rPr lang="en-US" b="1" dirty="0">
                <a:solidFill>
                  <a:srgbClr val="0070C0"/>
                </a:solidFill>
                <a:latin typeface="Courier New"/>
                <a:cs typeface="Courier New"/>
              </a:rPr>
              <a:t>protected </a:t>
            </a:r>
            <a:r>
              <a:rPr lang="en-US" b="1" dirty="0">
                <a:latin typeface="Courier New"/>
                <a:cs typeface="Courier New"/>
              </a:rPr>
              <a:t>$message ;</a:t>
            </a:r>
          </a:p>
          <a:p>
            <a:pPr lvl="2"/>
            <a:r>
              <a:rPr lang="en-US" b="1" dirty="0">
                <a:latin typeface="Courier New"/>
                <a:cs typeface="Courier New"/>
              </a:rPr>
              <a:t>    </a:t>
            </a:r>
            <a:r>
              <a:rPr lang="en-US" b="1" dirty="0">
                <a:solidFill>
                  <a:srgbClr val="0070C0"/>
                </a:solidFill>
                <a:latin typeface="Courier New"/>
                <a:cs typeface="Courier New"/>
              </a:rPr>
              <a:t>protected </a:t>
            </a:r>
            <a:r>
              <a:rPr lang="en-US" b="1" dirty="0">
                <a:latin typeface="Courier New"/>
                <a:cs typeface="Courier New"/>
              </a:rPr>
              <a:t>$code ;</a:t>
            </a:r>
          </a:p>
          <a:p>
            <a:pPr lvl="2"/>
            <a:r>
              <a:rPr lang="en-US" b="1" dirty="0">
                <a:latin typeface="Courier New"/>
                <a:cs typeface="Courier New"/>
              </a:rPr>
              <a:t>    </a:t>
            </a:r>
            <a:r>
              <a:rPr lang="en-US" b="1" dirty="0">
                <a:solidFill>
                  <a:srgbClr val="0070C0"/>
                </a:solidFill>
                <a:latin typeface="Courier New"/>
                <a:cs typeface="Courier New"/>
              </a:rPr>
              <a:t>protected </a:t>
            </a:r>
            <a:r>
              <a:rPr lang="en-US" b="1" dirty="0">
                <a:latin typeface="Courier New"/>
                <a:cs typeface="Courier New"/>
              </a:rPr>
              <a:t>$file ;</a:t>
            </a:r>
          </a:p>
          <a:p>
            <a:pPr lvl="2"/>
            <a:r>
              <a:rPr lang="en-US" b="1" dirty="0">
                <a:latin typeface="Courier New"/>
                <a:cs typeface="Courier New"/>
              </a:rPr>
              <a:t>    </a:t>
            </a:r>
            <a:r>
              <a:rPr lang="en-US" b="1" dirty="0">
                <a:solidFill>
                  <a:srgbClr val="0070C0"/>
                </a:solidFill>
                <a:latin typeface="Courier New"/>
                <a:cs typeface="Courier New"/>
              </a:rPr>
              <a:t>protected </a:t>
            </a:r>
            <a:r>
              <a:rPr lang="en-US" b="1" dirty="0">
                <a:latin typeface="Courier New"/>
                <a:cs typeface="Courier New"/>
              </a:rPr>
              <a:t>$line ;</a:t>
            </a:r>
          </a:p>
          <a:p>
            <a:pPr lvl="2"/>
            <a:endParaRPr lang="en-US" b="1" dirty="0">
              <a:latin typeface="Courier New"/>
              <a:cs typeface="Courier New"/>
            </a:endParaRPr>
          </a:p>
          <a:p>
            <a:pPr lvl="2"/>
            <a:r>
              <a:rPr lang="en-US" b="1" dirty="0">
                <a:solidFill>
                  <a:srgbClr val="479B8F"/>
                </a:solidFill>
                <a:latin typeface="Courier New"/>
                <a:cs typeface="Courier New"/>
              </a:rPr>
              <a:t>    /* Methods */</a:t>
            </a:r>
          </a:p>
          <a:p>
            <a:pPr lvl="2"/>
            <a:r>
              <a:rPr lang="en-US" b="1" dirty="0">
                <a:latin typeface="Courier New"/>
                <a:cs typeface="Courier New"/>
              </a:rPr>
              <a:t>    </a:t>
            </a:r>
            <a:r>
              <a:rPr lang="en-US" b="1" dirty="0">
                <a:solidFill>
                  <a:srgbClr val="0070C0"/>
                </a:solidFill>
                <a:latin typeface="Courier New"/>
                <a:cs typeface="Courier New"/>
              </a:rPr>
              <a:t>public </a:t>
            </a:r>
            <a:r>
              <a:rPr lang="en-US" b="1" dirty="0" smtClean="0">
                <a:solidFill>
                  <a:srgbClr val="0070C0"/>
                </a:solidFill>
                <a:latin typeface="Courier New"/>
                <a:cs typeface="Courier New"/>
              </a:rPr>
              <a:t>function </a:t>
            </a:r>
            <a:r>
              <a:rPr lang="en-US" b="1" dirty="0" smtClean="0">
                <a:latin typeface="Courier New"/>
                <a:cs typeface="Courier New"/>
              </a:rPr>
              <a:t>__</a:t>
            </a:r>
            <a:r>
              <a:rPr lang="en-US" b="1" dirty="0">
                <a:latin typeface="Courier New"/>
                <a:cs typeface="Courier New"/>
              </a:rPr>
              <a:t>construct ([$message = </a:t>
            </a:r>
            <a:r>
              <a:rPr lang="en-US" b="1" dirty="0">
                <a:solidFill>
                  <a:srgbClr val="00B050"/>
                </a:solidFill>
                <a:latin typeface="Courier New"/>
                <a:cs typeface="Courier New"/>
              </a:rPr>
              <a:t>""</a:t>
            </a:r>
            <a:r>
              <a:rPr lang="en-US" b="1" dirty="0">
                <a:latin typeface="Courier New"/>
                <a:cs typeface="Courier New"/>
              </a:rPr>
              <a:t> [, </a:t>
            </a:r>
          </a:p>
          <a:p>
            <a:pPr lvl="2"/>
            <a:r>
              <a:rPr lang="en-US" b="1" dirty="0">
                <a:latin typeface="Courier New"/>
                <a:cs typeface="Courier New"/>
              </a:rPr>
              <a:t>		</a:t>
            </a:r>
            <a:r>
              <a:rPr lang="en-US" b="1" dirty="0" smtClean="0">
                <a:latin typeface="Courier New"/>
                <a:cs typeface="Courier New"/>
              </a:rPr>
              <a:t>$</a:t>
            </a:r>
            <a:r>
              <a:rPr lang="en-US" b="1" dirty="0">
                <a:latin typeface="Courier New"/>
                <a:cs typeface="Courier New"/>
              </a:rPr>
              <a:t>code = </a:t>
            </a:r>
            <a:r>
              <a:rPr lang="en-US" b="1" dirty="0">
                <a:solidFill>
                  <a:srgbClr val="FF6600"/>
                </a:solidFill>
                <a:latin typeface="Courier New"/>
                <a:cs typeface="Courier New"/>
              </a:rPr>
              <a:t>0</a:t>
            </a:r>
            <a:r>
              <a:rPr lang="en-US" b="1" dirty="0">
                <a:latin typeface="Courier New"/>
                <a:cs typeface="Courier New"/>
              </a:rPr>
              <a:t> [, $previous = </a:t>
            </a:r>
            <a:r>
              <a:rPr lang="en-US" b="1" dirty="0">
                <a:solidFill>
                  <a:srgbClr val="0070C0"/>
                </a:solidFill>
                <a:latin typeface="Courier New"/>
                <a:cs typeface="Courier New"/>
              </a:rPr>
              <a:t>NULL</a:t>
            </a:r>
            <a:r>
              <a:rPr lang="en-US" b="1" dirty="0">
                <a:latin typeface="Courier New"/>
                <a:cs typeface="Courier New"/>
              </a:rPr>
              <a:t> ]]] )</a:t>
            </a:r>
          </a:p>
          <a:p>
            <a:pPr lvl="2"/>
            <a:endParaRPr lang="en-US" b="1" dirty="0">
              <a:latin typeface="Courier New"/>
              <a:cs typeface="Courier New"/>
            </a:endParaRPr>
          </a:p>
          <a:p>
            <a:pPr lvl="2"/>
            <a:r>
              <a:rPr lang="en-US" b="1" dirty="0">
                <a:latin typeface="Courier New"/>
                <a:cs typeface="Courier New"/>
              </a:rPr>
              <a:t>    </a:t>
            </a:r>
            <a:r>
              <a:rPr lang="en-US" b="1" dirty="0">
                <a:solidFill>
                  <a:srgbClr val="0070C0"/>
                </a:solidFill>
                <a:latin typeface="Courier New"/>
                <a:cs typeface="Courier New"/>
              </a:rPr>
              <a:t>final</a:t>
            </a:r>
            <a:r>
              <a:rPr lang="en-US" b="1" dirty="0">
                <a:solidFill>
                  <a:srgbClr val="0000FF"/>
                </a:solidFill>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err="1">
                <a:latin typeface="Courier New"/>
                <a:cs typeface="Courier New"/>
              </a:rPr>
              <a:t>getMessage</a:t>
            </a:r>
            <a:r>
              <a:rPr lang="en-US" b="1" dirty="0">
                <a:latin typeface="Courier New"/>
                <a:cs typeface="Courier New"/>
              </a:rPr>
              <a:t>()</a:t>
            </a:r>
          </a:p>
          <a:p>
            <a:pPr lvl="2"/>
            <a:r>
              <a:rPr lang="en-US" b="1" dirty="0">
                <a:solidFill>
                  <a:srgbClr val="0000FF"/>
                </a:solidFill>
                <a:latin typeface="Courier New"/>
                <a:cs typeface="Courier New"/>
              </a:rPr>
              <a:t>    </a:t>
            </a:r>
            <a:r>
              <a:rPr lang="en-US" b="1" dirty="0">
                <a:solidFill>
                  <a:srgbClr val="0070C0"/>
                </a:solidFill>
                <a:latin typeface="Courier New"/>
                <a:cs typeface="Courier New"/>
              </a:rPr>
              <a:t>final</a:t>
            </a:r>
            <a:r>
              <a:rPr lang="en-US" b="1" dirty="0">
                <a:solidFill>
                  <a:srgbClr val="0000FF"/>
                </a:solidFill>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err="1">
                <a:latin typeface="Courier New"/>
                <a:cs typeface="Courier New"/>
              </a:rPr>
              <a:t>getCode</a:t>
            </a:r>
            <a:r>
              <a:rPr lang="en-US" b="1" dirty="0">
                <a:latin typeface="Courier New"/>
                <a:cs typeface="Courier New"/>
              </a:rPr>
              <a:t>()</a:t>
            </a:r>
          </a:p>
          <a:p>
            <a:pPr lvl="2"/>
            <a:r>
              <a:rPr lang="en-US" b="1" dirty="0">
                <a:latin typeface="Courier New"/>
                <a:cs typeface="Courier New"/>
              </a:rPr>
              <a:t>    </a:t>
            </a:r>
            <a:r>
              <a:rPr lang="en-US" b="1" dirty="0">
                <a:solidFill>
                  <a:srgbClr val="0070C0"/>
                </a:solidFill>
                <a:latin typeface="Courier New"/>
                <a:cs typeface="Courier New"/>
              </a:rPr>
              <a:t>final</a:t>
            </a:r>
            <a:r>
              <a:rPr lang="en-US" b="1" dirty="0">
                <a:solidFill>
                  <a:srgbClr val="0000FF"/>
                </a:solidFill>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err="1">
                <a:latin typeface="Courier New"/>
                <a:cs typeface="Courier New"/>
              </a:rPr>
              <a:t>getFile</a:t>
            </a:r>
            <a:r>
              <a:rPr lang="en-US" b="1" dirty="0">
                <a:latin typeface="Courier New"/>
                <a:cs typeface="Courier New"/>
              </a:rPr>
              <a:t>()</a:t>
            </a:r>
          </a:p>
          <a:p>
            <a:pPr lvl="2"/>
            <a:r>
              <a:rPr lang="en-US" b="1" dirty="0">
                <a:latin typeface="Courier New"/>
                <a:cs typeface="Courier New"/>
              </a:rPr>
              <a:t>    </a:t>
            </a:r>
            <a:r>
              <a:rPr lang="en-US" b="1" dirty="0">
                <a:solidFill>
                  <a:srgbClr val="0070C0"/>
                </a:solidFill>
                <a:latin typeface="Courier New"/>
                <a:cs typeface="Courier New"/>
              </a:rPr>
              <a:t>final</a:t>
            </a:r>
            <a:r>
              <a:rPr lang="en-US" b="1" dirty="0">
                <a:solidFill>
                  <a:srgbClr val="0000FF"/>
                </a:solidFill>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err="1">
                <a:latin typeface="Courier New"/>
                <a:cs typeface="Courier New"/>
              </a:rPr>
              <a:t>getLine</a:t>
            </a:r>
            <a:r>
              <a:rPr lang="en-US" b="1" dirty="0">
                <a:latin typeface="Courier New"/>
                <a:cs typeface="Courier New"/>
              </a:rPr>
              <a:t>()</a:t>
            </a:r>
          </a:p>
          <a:p>
            <a:pPr lvl="2"/>
            <a:r>
              <a:rPr lang="en-US" b="1" dirty="0">
                <a:latin typeface="Courier New"/>
                <a:cs typeface="Courier New"/>
              </a:rPr>
              <a:t>    </a:t>
            </a:r>
            <a:r>
              <a:rPr lang="en-US" b="1" dirty="0" smtClean="0">
                <a:latin typeface="Courier New"/>
                <a:cs typeface="Courier New"/>
              </a:rPr>
              <a:t>...</a:t>
            </a:r>
            <a:endParaRPr lang="en-US" b="1" dirty="0">
              <a:latin typeface="Courier New"/>
              <a:cs typeface="Courier New"/>
            </a:endParaRPr>
          </a:p>
          <a:p>
            <a:pPr lvl="2"/>
            <a:r>
              <a:rPr lang="en-US" b="1" dirty="0">
                <a:latin typeface="Courier New"/>
                <a:cs typeface="Courier New"/>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smtClean="0">
                <a:latin typeface="Calibri (Heading)"/>
                <a:cs typeface="Calibri (Heading)"/>
              </a:rPr>
              <a:t>Exception class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38343178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Instanciate</a:t>
            </a:r>
            <a:r>
              <a:rPr lang="fr-FR" dirty="0" smtClean="0">
                <a:ea typeface="ＭＳ Ｐゴシック" pitchFamily="34" charset="-128"/>
              </a:rPr>
              <a:t> exceptions</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To </a:t>
            </a:r>
            <a:r>
              <a:rPr lang="fr-FR" sz="3200" dirty="0" err="1" smtClean="0">
                <a:ea typeface="ＭＳ Ｐゴシック" pitchFamily="34" charset="-128"/>
                <a:cs typeface="Courier New" pitchFamily="49" charset="0"/>
              </a:rPr>
              <a:t>create</a:t>
            </a:r>
            <a:r>
              <a:rPr lang="fr-FR" sz="3200" dirty="0" smtClean="0">
                <a:ea typeface="ＭＳ Ｐゴシック" pitchFamily="34" charset="-128"/>
                <a:cs typeface="Courier New" pitchFamily="49" charset="0"/>
              </a:rPr>
              <a:t> an exception, juste </a:t>
            </a:r>
            <a:r>
              <a:rPr lang="fr-FR" sz="3200" dirty="0" err="1" smtClean="0">
                <a:ea typeface="ＭＳ Ｐゴシック" pitchFamily="34" charset="-128"/>
                <a:cs typeface="Courier New" pitchFamily="49" charset="0"/>
              </a:rPr>
              <a:t>instanciate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it</a:t>
            </a:r>
            <a:r>
              <a:rPr lang="fr-FR" sz="3200" dirty="0" smtClean="0">
                <a:ea typeface="ＭＳ Ｐゴシック" pitchFamily="34" charset="-128"/>
                <a:cs typeface="Courier New" pitchFamily="49" charset="0"/>
              </a:rPr>
              <a:t>:</a:t>
            </a:r>
          </a:p>
          <a:p>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Exceptions handling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63567" y="1921396"/>
            <a:ext cx="8785225" cy="2952328"/>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$exception1 = </a:t>
            </a:r>
            <a:r>
              <a:rPr lang="en-US" b="1" dirty="0">
                <a:solidFill>
                  <a:srgbClr val="7030A0"/>
                </a:solidFill>
                <a:latin typeface="Courier New"/>
                <a:cs typeface="Courier New"/>
              </a:rPr>
              <a:t>new </a:t>
            </a:r>
            <a:r>
              <a:rPr lang="en-US" b="1" dirty="0">
                <a:latin typeface="Courier New"/>
                <a:cs typeface="Courier New"/>
              </a:rPr>
              <a:t>Exception(</a:t>
            </a:r>
            <a:r>
              <a:rPr lang="en-US" b="1" dirty="0">
                <a:solidFill>
                  <a:srgbClr val="00B050"/>
                </a:solidFill>
                <a:latin typeface="Courier New"/>
                <a:cs typeface="Courier New"/>
              </a:rPr>
              <a:t>'My message'</a:t>
            </a:r>
            <a:r>
              <a:rPr lang="en-US" b="1" dirty="0">
                <a:latin typeface="Courier New"/>
                <a:cs typeface="Courier New"/>
              </a:rPr>
              <a:t>);</a:t>
            </a:r>
          </a:p>
          <a:p>
            <a:r>
              <a:rPr lang="en-US" b="1" dirty="0">
                <a:latin typeface="Courier New"/>
                <a:cs typeface="Courier New"/>
              </a:rPr>
              <a:t>$exception2 = </a:t>
            </a:r>
            <a:r>
              <a:rPr lang="en-US" b="1" dirty="0">
                <a:solidFill>
                  <a:srgbClr val="7030A0"/>
                </a:solidFill>
                <a:latin typeface="Courier New"/>
                <a:cs typeface="Courier New"/>
              </a:rPr>
              <a:t>new </a:t>
            </a:r>
            <a:r>
              <a:rPr lang="en-US" b="1" dirty="0">
                <a:latin typeface="Courier New"/>
                <a:cs typeface="Courier New"/>
              </a:rPr>
              <a:t>Exception(</a:t>
            </a:r>
            <a:r>
              <a:rPr lang="en-US" b="1" dirty="0">
                <a:solidFill>
                  <a:srgbClr val="00B050"/>
                </a:solidFill>
                <a:latin typeface="Courier New"/>
                <a:cs typeface="Courier New"/>
              </a:rPr>
              <a:t>'My message 2'</a:t>
            </a:r>
            <a:r>
              <a:rPr lang="en-US" b="1" dirty="0">
                <a:latin typeface="Courier New"/>
                <a:cs typeface="Courier New"/>
              </a:rPr>
              <a:t>, </a:t>
            </a:r>
            <a:r>
              <a:rPr lang="en-US" b="1" dirty="0">
                <a:solidFill>
                  <a:srgbClr val="FF6600"/>
                </a:solidFill>
                <a:latin typeface="Courier New"/>
                <a:cs typeface="Courier New"/>
              </a:rPr>
              <a:t>-1</a:t>
            </a:r>
            <a:r>
              <a:rPr lang="en-US" b="1" dirty="0">
                <a:latin typeface="Courier New"/>
                <a:cs typeface="Courier New"/>
              </a:rPr>
              <a:t>);</a:t>
            </a:r>
          </a:p>
          <a:p>
            <a:endParaRPr lang="en-US" b="1" dirty="0">
              <a:latin typeface="Courier New"/>
              <a:cs typeface="Courier New"/>
            </a:endParaRPr>
          </a:p>
          <a:p>
            <a:r>
              <a:rPr lang="en-US" b="1" dirty="0">
                <a:latin typeface="Courier New"/>
                <a:cs typeface="Courier New"/>
              </a:rPr>
              <a:t>$exception1-&gt;</a:t>
            </a:r>
            <a:r>
              <a:rPr lang="en-US" b="1" dirty="0" err="1">
                <a:latin typeface="Courier New"/>
                <a:cs typeface="Courier New"/>
              </a:rPr>
              <a:t>getMessage</a:t>
            </a:r>
            <a:r>
              <a:rPr lang="en-US" b="1" dirty="0">
                <a:latin typeface="Courier New"/>
                <a:cs typeface="Courier New"/>
              </a:rPr>
              <a:t>(); </a:t>
            </a:r>
            <a:r>
              <a:rPr lang="en-US" b="1" dirty="0">
                <a:solidFill>
                  <a:srgbClr val="479B8F"/>
                </a:solidFill>
                <a:latin typeface="Courier New"/>
                <a:cs typeface="Courier New"/>
              </a:rPr>
              <a:t>// </a:t>
            </a:r>
            <a:r>
              <a:rPr lang="en-US" b="1" dirty="0" smtClean="0">
                <a:solidFill>
                  <a:srgbClr val="479B8F"/>
                </a:solidFill>
                <a:latin typeface="Courier New"/>
                <a:cs typeface="Courier New"/>
              </a:rPr>
              <a:t>'My message'</a:t>
            </a:r>
            <a:endParaRPr lang="en-US" b="1" dirty="0">
              <a:solidFill>
                <a:srgbClr val="479B8F"/>
              </a:solidFill>
              <a:latin typeface="Courier New"/>
              <a:cs typeface="Courier New"/>
            </a:endParaRPr>
          </a:p>
          <a:p>
            <a:r>
              <a:rPr lang="en-US" b="1" dirty="0">
                <a:latin typeface="Courier New"/>
                <a:cs typeface="Courier New"/>
              </a:rPr>
              <a:t>$exception1-&gt;</a:t>
            </a:r>
            <a:r>
              <a:rPr lang="en-US" b="1" dirty="0" err="1">
                <a:latin typeface="Courier New"/>
                <a:cs typeface="Courier New"/>
              </a:rPr>
              <a:t>getCode</a:t>
            </a:r>
            <a:r>
              <a:rPr lang="en-US" b="1" dirty="0">
                <a:latin typeface="Courier New"/>
                <a:cs typeface="Courier New"/>
              </a:rPr>
              <a:t>(); </a:t>
            </a:r>
            <a:r>
              <a:rPr lang="en-US" b="1" dirty="0">
                <a:solidFill>
                  <a:srgbClr val="479B8F"/>
                </a:solidFill>
                <a:latin typeface="Courier New"/>
                <a:cs typeface="Courier New"/>
              </a:rPr>
              <a:t>// 0</a:t>
            </a:r>
          </a:p>
          <a:p>
            <a:endParaRPr lang="en-US" b="1" dirty="0">
              <a:latin typeface="Courier New"/>
              <a:cs typeface="Courier New"/>
            </a:endParaRPr>
          </a:p>
          <a:p>
            <a:r>
              <a:rPr lang="en-US" b="1" dirty="0">
                <a:latin typeface="Courier New"/>
                <a:cs typeface="Courier New"/>
              </a:rPr>
              <a:t>$exception2-&gt;</a:t>
            </a:r>
            <a:r>
              <a:rPr lang="en-US" b="1" dirty="0" err="1">
                <a:latin typeface="Courier New"/>
                <a:cs typeface="Courier New"/>
              </a:rPr>
              <a:t>getMessage</a:t>
            </a:r>
            <a:r>
              <a:rPr lang="en-US" b="1" dirty="0">
                <a:latin typeface="Courier New"/>
                <a:cs typeface="Courier New"/>
              </a:rPr>
              <a:t>(); </a:t>
            </a:r>
            <a:r>
              <a:rPr lang="en-US" b="1" dirty="0">
                <a:solidFill>
                  <a:srgbClr val="479B8F"/>
                </a:solidFill>
                <a:latin typeface="Courier New"/>
                <a:cs typeface="Courier New"/>
              </a:rPr>
              <a:t>// </a:t>
            </a:r>
            <a:r>
              <a:rPr lang="en-US" b="1" dirty="0" smtClean="0">
                <a:solidFill>
                  <a:srgbClr val="479B8F"/>
                </a:solidFill>
                <a:latin typeface="Courier New"/>
                <a:cs typeface="Courier New"/>
              </a:rPr>
              <a:t>'My </a:t>
            </a:r>
            <a:r>
              <a:rPr lang="en-US" b="1" dirty="0">
                <a:solidFill>
                  <a:srgbClr val="479B8F"/>
                </a:solidFill>
                <a:latin typeface="Courier New"/>
                <a:cs typeface="Courier New"/>
              </a:rPr>
              <a:t>message </a:t>
            </a:r>
            <a:r>
              <a:rPr lang="en-US" b="1" dirty="0" smtClean="0">
                <a:solidFill>
                  <a:srgbClr val="479B8F"/>
                </a:solidFill>
                <a:latin typeface="Courier New"/>
                <a:cs typeface="Courier New"/>
              </a:rPr>
              <a:t>2'</a:t>
            </a:r>
            <a:endParaRPr lang="en-US" b="1" dirty="0">
              <a:solidFill>
                <a:srgbClr val="479B8F"/>
              </a:solidFill>
              <a:latin typeface="Courier New"/>
              <a:cs typeface="Courier New"/>
            </a:endParaRPr>
          </a:p>
          <a:p>
            <a:r>
              <a:rPr lang="en-US" b="1" dirty="0">
                <a:latin typeface="Courier New"/>
                <a:cs typeface="Courier New"/>
              </a:rPr>
              <a:t>$exception2-&gt;</a:t>
            </a:r>
            <a:r>
              <a:rPr lang="en-US" b="1" dirty="0" err="1">
                <a:latin typeface="Courier New"/>
                <a:cs typeface="Courier New"/>
              </a:rPr>
              <a:t>getCode</a:t>
            </a:r>
            <a:r>
              <a:rPr lang="en-US" b="1" dirty="0">
                <a:latin typeface="Courier New"/>
                <a:cs typeface="Courier New"/>
              </a:rPr>
              <a:t>(); </a:t>
            </a:r>
            <a:r>
              <a:rPr lang="en-US" b="1" dirty="0">
                <a:solidFill>
                  <a:srgbClr val="479B8F"/>
                </a:solidFill>
                <a:latin typeface="Courier New"/>
                <a:cs typeface="Courier New"/>
              </a:rPr>
              <a:t>// -</a:t>
            </a:r>
            <a:r>
              <a:rPr lang="en-US" b="1" dirty="0" smtClean="0">
                <a:solidFill>
                  <a:srgbClr val="479B8F"/>
                </a:solidFill>
                <a:latin typeface="Courier New"/>
                <a:cs typeface="Courier New"/>
              </a:rPr>
              <a:t>1</a:t>
            </a:r>
            <a:endParaRPr lang="en-US" b="1" dirty="0">
              <a:solidFill>
                <a:srgbClr val="479B8F"/>
              </a:solidFill>
              <a:latin typeface="Courier New"/>
              <a:cs typeface="Courier New"/>
            </a:endParaRPr>
          </a:p>
        </p:txBody>
      </p:sp>
    </p:spTree>
    <p:extLst>
      <p:ext uri="{BB962C8B-B14F-4D97-AF65-F5344CB8AC3E}">
        <p14:creationId xmlns:p14="http://schemas.microsoft.com/office/powerpoint/2010/main" val="34730113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Throw</a:t>
            </a:r>
            <a:r>
              <a:rPr lang="fr-FR" dirty="0" smtClean="0">
                <a:ea typeface="ＭＳ Ｐゴシック" pitchFamily="34" charset="-128"/>
              </a:rPr>
              <a:t> exceptions</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Once an exception </a:t>
            </a:r>
            <a:r>
              <a:rPr lang="fr-FR" sz="3200" dirty="0" err="1" smtClean="0">
                <a:ea typeface="ＭＳ Ｐゴシック" pitchFamily="34" charset="-128"/>
                <a:cs typeface="Courier New" pitchFamily="49" charset="0"/>
              </a:rPr>
              <a:t>is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created</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it</a:t>
            </a:r>
            <a:r>
              <a:rPr lang="fr-FR" sz="3200" dirty="0" smtClean="0">
                <a:ea typeface="ＭＳ Ｐゴシック" pitchFamily="34" charset="-128"/>
                <a:cs typeface="Courier New" pitchFamily="49" charset="0"/>
              </a:rPr>
              <a:t> must </a:t>
            </a:r>
            <a:r>
              <a:rPr lang="fr-FR" sz="3200" dirty="0" err="1" smtClean="0">
                <a:ea typeface="ＭＳ Ｐゴシック" pitchFamily="34" charset="-128"/>
                <a:cs typeface="Courier New" pitchFamily="49" charset="0"/>
              </a:rPr>
              <a:t>be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executed</a:t>
            </a:r>
            <a:r>
              <a:rPr lang="fr-FR" sz="3200" dirty="0" smtClean="0">
                <a:ea typeface="ＭＳ Ｐゴシック" pitchFamily="34" charset="-128"/>
                <a:cs typeface="Courier New" pitchFamily="49" charset="0"/>
              </a:rPr>
              <a:t>, or more </a:t>
            </a:r>
            <a:r>
              <a:rPr lang="fr-FR" sz="3200" dirty="0" err="1" smtClean="0">
                <a:ea typeface="ＭＳ Ｐゴシック" pitchFamily="34" charset="-128"/>
                <a:cs typeface="Courier New" pitchFamily="49" charset="0"/>
              </a:rPr>
              <a:t>exactly</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thrown</a:t>
            </a:r>
            <a:endParaRPr lang="fr-FR" sz="3200" dirty="0" smtClean="0">
              <a:ea typeface="ＭＳ Ｐゴシック" pitchFamily="34" charset="-128"/>
              <a:cs typeface="Courier New" pitchFamily="49" charset="0"/>
            </a:endParaRPr>
          </a:p>
          <a:p>
            <a:endParaRPr lang="fr-FR" sz="2800" dirty="0" smtClean="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Before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throwing</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it</a:t>
            </a:r>
            <a:r>
              <a:rPr lang="fr-FR" sz="3200" dirty="0" smtClean="0">
                <a:ea typeface="ＭＳ Ｐゴシック" pitchFamily="34" charset="-128"/>
                <a:cs typeface="Courier New" pitchFamily="49" charset="0"/>
              </a:rPr>
              <a:t>, an exception </a:t>
            </a:r>
            <a:r>
              <a:rPr lang="fr-FR" sz="3200" dirty="0" err="1" smtClean="0">
                <a:ea typeface="ＭＳ Ｐゴシック" pitchFamily="34" charset="-128"/>
                <a:cs typeface="Courier New" pitchFamily="49" charset="0"/>
              </a:rPr>
              <a:t>is</a:t>
            </a:r>
            <a:r>
              <a:rPr lang="fr-FR" sz="3200" dirty="0" smtClean="0">
                <a:ea typeface="ＭＳ Ｐゴシック" pitchFamily="34" charset="-128"/>
                <a:cs typeface="Courier New" pitchFamily="49" charset="0"/>
              </a:rPr>
              <a:t> juste a </a:t>
            </a:r>
            <a:r>
              <a:rPr lang="fr-FR" sz="3200" dirty="0" err="1" smtClean="0">
                <a:ea typeface="ＭＳ Ｐゴシック" pitchFamily="34" charset="-128"/>
                <a:cs typeface="Courier New" pitchFamily="49" charset="0"/>
              </a:rPr>
              <a:t>classical</a:t>
            </a:r>
            <a:r>
              <a:rPr lang="fr-FR" sz="3200" dirty="0" smtClean="0">
                <a:ea typeface="ＭＳ Ｐゴシック" pitchFamily="34" charset="-128"/>
                <a:cs typeface="Courier New" pitchFamily="49" charset="0"/>
              </a:rPr>
              <a:t> PHP </a:t>
            </a:r>
            <a:r>
              <a:rPr lang="fr-FR" sz="3200" dirty="0" err="1" smtClean="0">
                <a:ea typeface="ＭＳ Ｐゴシック" pitchFamily="34" charset="-128"/>
                <a:cs typeface="Courier New" pitchFamily="49" charset="0"/>
              </a:rPr>
              <a:t>object</a:t>
            </a:r>
            <a:endParaRPr lang="fr-FR" sz="3200" dirty="0" smtClean="0">
              <a:ea typeface="ＭＳ Ｐゴシック" pitchFamily="34" charset="-128"/>
              <a:cs typeface="Courier New" pitchFamily="49" charset="0"/>
            </a:endParaRPr>
          </a:p>
          <a:p>
            <a:endParaRPr lang="fr-FR" sz="3200" dirty="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Throwing</a:t>
            </a:r>
            <a:r>
              <a:rPr lang="fr-FR" sz="3200" dirty="0" smtClean="0">
                <a:ea typeface="ＭＳ Ｐゴシック" pitchFamily="34" charset="-128"/>
                <a:cs typeface="Courier New" pitchFamily="49" charset="0"/>
              </a:rPr>
              <a:t> an exception = An </a:t>
            </a:r>
            <a:r>
              <a:rPr lang="fr-FR" sz="3200" dirty="0" err="1" smtClean="0">
                <a:ea typeface="ＭＳ Ｐゴシック" pitchFamily="34" charset="-128"/>
                <a:cs typeface="Courier New" pitchFamily="49" charset="0"/>
              </a:rPr>
              <a:t>error</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occured</a:t>
            </a:r>
            <a:endParaRPr lang="fr-FR" sz="32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Exceptions handling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6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 class?</a:t>
            </a:r>
          </a:p>
        </p:txBody>
      </p:sp>
      <p:pic>
        <p:nvPicPr>
          <p:cNvPr id="1027" name="Picture 3"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3825"/>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5" name="Espace réservé du contenu 3"/>
          <p:cNvSpPr>
            <a:spLocks noGrp="1"/>
          </p:cNvSpPr>
          <p:nvPr>
            <p:ph sz="quarter" idx="13"/>
          </p:nvPr>
        </p:nvSpPr>
        <p:spPr/>
        <p:txBody>
          <a:bodyPr/>
          <a:lstStyle/>
          <a:p>
            <a:r>
              <a:rPr lang="fr-FR" dirty="0" err="1">
                <a:ea typeface="ＭＳ Ｐゴシック" pitchFamily="34" charset="-128"/>
              </a:rPr>
              <a:t>Reminders</a:t>
            </a:r>
            <a:r>
              <a:rPr lang="fr-FR" dirty="0">
                <a:ea typeface="ＭＳ Ｐゴシック" pitchFamily="34" charset="-128"/>
              </a:rPr>
              <a:t> about OOP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1" name="Picture 15" descr="C:\Documents and Settings\Rudeboy\Bureau\voiture_rouge.jpg"/>
          <p:cNvPicPr>
            <a:picLocks noChangeAspect="1" noChangeArrowheads="1"/>
          </p:cNvPicPr>
          <p:nvPr/>
        </p:nvPicPr>
        <p:blipFill>
          <a:blip r:embed="rId4" cstate="print"/>
          <a:srcRect/>
          <a:stretch>
            <a:fillRect/>
          </a:stretch>
        </p:blipFill>
        <p:spPr bwMode="auto">
          <a:xfrm>
            <a:off x="7596336" y="3505572"/>
            <a:ext cx="1440160" cy="1440160"/>
          </a:xfrm>
          <a:prstGeom prst="rect">
            <a:avLst/>
          </a:prstGeom>
          <a:noFill/>
          <a:ln w="9525">
            <a:noFill/>
            <a:miter lim="800000"/>
            <a:headEnd/>
            <a:tailEnd/>
          </a:ln>
        </p:spPr>
      </p:pic>
      <p:pic>
        <p:nvPicPr>
          <p:cNvPr id="32" name="Picture 14" descr="C:\Documents and Settings\Rudeboy\Bureau\voiture_jaune.jpg"/>
          <p:cNvPicPr>
            <a:picLocks noChangeAspect="1" noChangeArrowheads="1"/>
          </p:cNvPicPr>
          <p:nvPr/>
        </p:nvPicPr>
        <p:blipFill>
          <a:blip r:embed="rId5" cstate="print"/>
          <a:srcRect/>
          <a:stretch>
            <a:fillRect/>
          </a:stretch>
        </p:blipFill>
        <p:spPr bwMode="auto">
          <a:xfrm>
            <a:off x="107504" y="3505572"/>
            <a:ext cx="1440160" cy="1440160"/>
          </a:xfrm>
          <a:prstGeom prst="rect">
            <a:avLst/>
          </a:prstGeom>
          <a:noFill/>
          <a:ln w="9525">
            <a:noFill/>
            <a:miter lim="800000"/>
            <a:headEnd/>
            <a:tailEnd/>
          </a:ln>
        </p:spPr>
      </p:pic>
      <p:sp>
        <p:nvSpPr>
          <p:cNvPr id="35" name="ZoneTexte 34"/>
          <p:cNvSpPr txBox="1"/>
          <p:nvPr/>
        </p:nvSpPr>
        <p:spPr>
          <a:xfrm>
            <a:off x="2002239" y="3889419"/>
            <a:ext cx="5139523" cy="12003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400" b="0" i="0" u="none" strike="noStrike" kern="0" cap="none" spc="0" normalizeH="0" baseline="0" noProof="0" dirty="0" err="1" smtClean="0">
                <a:ln>
                  <a:noFill/>
                </a:ln>
                <a:solidFill>
                  <a:sysClr val="windowText" lastClr="000000"/>
                </a:solidFill>
                <a:effectLst/>
                <a:uLnTx/>
                <a:uFillTx/>
                <a:latin typeface="+mn-lt"/>
              </a:rPr>
              <a:t>Each</a:t>
            </a:r>
            <a:r>
              <a:rPr kumimoji="0" lang="fr-FR" sz="2400" b="0" i="0" u="none" strike="noStrike" kern="0" cap="none" spc="0" normalizeH="0" baseline="0" noProof="0" dirty="0" smtClean="0">
                <a:ln>
                  <a:noFill/>
                </a:ln>
                <a:solidFill>
                  <a:sysClr val="windowText" lastClr="000000"/>
                </a:solidFill>
                <a:effectLst/>
                <a:uLnTx/>
                <a:uFillTx/>
                <a:latin typeface="+mn-lt"/>
              </a:rPr>
              <a:t> </a:t>
            </a:r>
            <a:r>
              <a:rPr kumimoji="0" lang="fr-FR" sz="2400" b="0" i="0" u="none" strike="noStrike" kern="0" cap="none" spc="0" normalizeH="0" baseline="0" noProof="0" dirty="0" err="1" smtClean="0">
                <a:ln>
                  <a:noFill/>
                </a:ln>
                <a:solidFill>
                  <a:sysClr val="windowText" lastClr="000000"/>
                </a:solidFill>
                <a:effectLst/>
                <a:uLnTx/>
                <a:uFillTx/>
                <a:latin typeface="+mn-lt"/>
              </a:rPr>
              <a:t>vehicule</a:t>
            </a:r>
            <a:r>
              <a:rPr kumimoji="0" lang="fr-FR" sz="2400" b="0" i="0" u="none" strike="noStrike" kern="0" cap="none" spc="0" normalizeH="0" baseline="0" noProof="0" dirty="0" smtClean="0">
                <a:ln>
                  <a:noFill/>
                </a:ln>
                <a:solidFill>
                  <a:sysClr val="windowText" lastClr="000000"/>
                </a:solidFill>
                <a:effectLst/>
                <a:uLnTx/>
                <a:uFillTx/>
                <a:latin typeface="+mn-lt"/>
              </a:rPr>
              <a:t> has the </a:t>
            </a:r>
            <a:r>
              <a:rPr kumimoji="0" lang="fr-FR" sz="2400" b="0" i="0" u="none" strike="noStrike" kern="0" cap="none" spc="0" normalizeH="0" baseline="0" noProof="0" dirty="0" err="1" smtClean="0">
                <a:ln>
                  <a:noFill/>
                </a:ln>
                <a:solidFill>
                  <a:sysClr val="windowText" lastClr="000000"/>
                </a:solidFill>
                <a:effectLst/>
                <a:uLnTx/>
                <a:uFillTx/>
                <a:latin typeface="+mn-lt"/>
              </a:rPr>
              <a:t>same</a:t>
            </a:r>
            <a:r>
              <a:rPr kumimoji="0" lang="fr-FR" sz="2400" b="0" i="0" u="none" strike="noStrike" kern="0" cap="none" spc="0" normalizeH="0" baseline="0" noProof="0" dirty="0" smtClean="0">
                <a:ln>
                  <a:noFill/>
                </a:ln>
                <a:solidFill>
                  <a:sysClr val="windowText" lastClr="000000"/>
                </a:solidFill>
                <a:effectLst/>
                <a:uLnTx/>
                <a:uFillTx/>
                <a:latin typeface="+mn-lt"/>
              </a:rPr>
              <a:t> </a:t>
            </a:r>
            <a:r>
              <a:rPr kumimoji="0" lang="fr-FR" sz="2400" b="0" i="0" u="none" strike="noStrike" kern="0" cap="none" spc="0" normalizeH="0" baseline="0" noProof="0" dirty="0" err="1" smtClean="0">
                <a:ln>
                  <a:noFill/>
                </a:ln>
                <a:solidFill>
                  <a:sysClr val="windowText" lastClr="000000"/>
                </a:solidFill>
                <a:effectLst/>
                <a:uLnTx/>
                <a:uFillTx/>
                <a:latin typeface="+mn-lt"/>
              </a:rPr>
              <a:t>attributes</a:t>
            </a:r>
            <a:r>
              <a:rPr kumimoji="0" lang="fr-FR" sz="2400" b="0" i="0" u="none" strike="noStrike" kern="0" cap="none" spc="0" normalizeH="0" baseline="0" noProof="0" dirty="0" smtClean="0">
                <a:ln>
                  <a:noFill/>
                </a:ln>
                <a:solidFill>
                  <a:sysClr val="windowText" lastClr="000000"/>
                </a:solidFill>
                <a:effectLst/>
                <a:uLnTx/>
                <a:uFillTx/>
                <a:latin typeface="+mn-lt"/>
              </a:rPr>
              <a:t> but not</a:t>
            </a:r>
            <a:r>
              <a:rPr kumimoji="0" lang="fr-FR" sz="2400" b="0" i="0" u="none" strike="noStrike" kern="0" cap="none" spc="0" normalizeH="0" noProof="0" dirty="0" smtClean="0">
                <a:ln>
                  <a:noFill/>
                </a:ln>
                <a:solidFill>
                  <a:sysClr val="windowText" lastClr="000000"/>
                </a:solidFill>
                <a:effectLst/>
                <a:uLnTx/>
                <a:uFillTx/>
                <a:latin typeface="+mn-lt"/>
              </a:rPr>
              <a:t> </a:t>
            </a:r>
            <a:r>
              <a:rPr kumimoji="0" lang="fr-FR" sz="2400" b="0" i="0" u="none" strike="noStrike" kern="0" cap="none" spc="0" normalizeH="0" baseline="0" noProof="0" dirty="0" smtClean="0">
                <a:ln>
                  <a:noFill/>
                </a:ln>
                <a:solidFill>
                  <a:sysClr val="windowText" lastClr="000000"/>
                </a:solidFill>
                <a:effectLst/>
                <a:uLnTx/>
                <a:uFillTx/>
                <a:latin typeface="+mn-lt"/>
              </a:rPr>
              <a:t>the </a:t>
            </a:r>
            <a:r>
              <a:rPr kumimoji="0" lang="fr-FR" sz="2400" b="0" i="0" u="none" strike="noStrike" kern="0" cap="none" spc="0" normalizeH="0" baseline="0" noProof="0" dirty="0" err="1" smtClean="0">
                <a:ln>
                  <a:noFill/>
                </a:ln>
                <a:solidFill>
                  <a:sysClr val="windowText" lastClr="000000"/>
                </a:solidFill>
                <a:effectLst/>
                <a:uLnTx/>
                <a:uFillTx/>
                <a:latin typeface="+mn-lt"/>
              </a:rPr>
              <a:t>same</a:t>
            </a:r>
            <a:r>
              <a:rPr kumimoji="0" lang="fr-FR" sz="2400" b="0" i="0" u="none" strike="noStrike" kern="0" cap="none" spc="0" normalizeH="0" baseline="0" noProof="0" dirty="0" smtClean="0">
                <a:ln>
                  <a:noFill/>
                </a:ln>
                <a:solidFill>
                  <a:sysClr val="windowText" lastClr="000000"/>
                </a:solidFill>
                <a:effectLst/>
                <a:uLnTx/>
                <a:uFillTx/>
                <a:latin typeface="+mn-lt"/>
              </a:rPr>
              <a:t> value for </a:t>
            </a:r>
            <a:r>
              <a:rPr kumimoji="0" lang="fr-FR" sz="2400" b="0" i="0" u="none" strike="noStrike" kern="0" cap="none" spc="0" normalizeH="0" baseline="0" noProof="0" dirty="0" err="1" smtClean="0">
                <a:ln>
                  <a:noFill/>
                </a:ln>
                <a:solidFill>
                  <a:sysClr val="windowText" lastClr="000000"/>
                </a:solidFill>
                <a:effectLst/>
                <a:uLnTx/>
                <a:uFillTx/>
                <a:latin typeface="+mn-lt"/>
              </a:rPr>
              <a:t>them</a:t>
            </a:r>
            <a:r>
              <a:rPr kumimoji="0" lang="fr-FR" sz="2400" b="0" i="0" u="none" strike="noStrike" kern="0" cap="none" spc="0" normalizeH="0" baseline="0" noProof="0" dirty="0" smtClean="0">
                <a:ln>
                  <a:noFill/>
                </a:ln>
                <a:solidFill>
                  <a:sysClr val="windowText" lastClr="000000"/>
                </a:solidFill>
                <a:effectLst/>
                <a:uLnTx/>
                <a:uFillTx/>
                <a:latin typeface="+mn-lt"/>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400" b="0" i="0" u="none" strike="noStrike" kern="0" cap="none" spc="0" normalizeH="0" baseline="0" noProof="0" dirty="0" err="1" smtClean="0">
                <a:ln>
                  <a:noFill/>
                </a:ln>
                <a:solidFill>
                  <a:sysClr val="windowText" lastClr="000000"/>
                </a:solidFill>
                <a:effectLst/>
                <a:uLnTx/>
                <a:uFillTx/>
                <a:latin typeface="+mn-lt"/>
              </a:rPr>
              <a:t>Each</a:t>
            </a:r>
            <a:r>
              <a:rPr kumimoji="0" lang="fr-FR" sz="2400" b="0" i="0" u="none" strike="noStrike" kern="0" cap="none" spc="0" normalizeH="0" baseline="0" noProof="0" dirty="0" smtClean="0">
                <a:ln>
                  <a:noFill/>
                </a:ln>
                <a:solidFill>
                  <a:sysClr val="windowText" lastClr="000000"/>
                </a:solidFill>
                <a:effectLst/>
                <a:uLnTx/>
                <a:uFillTx/>
                <a:latin typeface="+mn-lt"/>
              </a:rPr>
              <a:t> </a:t>
            </a:r>
            <a:r>
              <a:rPr kumimoji="0" lang="fr-FR" sz="2400" b="0" i="0" u="none" strike="noStrike" kern="0" cap="none" spc="0" normalizeH="0" baseline="0" noProof="0" dirty="0" err="1" smtClean="0">
                <a:ln>
                  <a:noFill/>
                </a:ln>
                <a:solidFill>
                  <a:sysClr val="windowText" lastClr="000000"/>
                </a:solidFill>
                <a:effectLst/>
                <a:uLnTx/>
                <a:uFillTx/>
                <a:latin typeface="+mn-lt"/>
              </a:rPr>
              <a:t>vehicule</a:t>
            </a:r>
            <a:r>
              <a:rPr kumimoji="0" lang="fr-FR" sz="2400" b="0" i="0" u="none" strike="noStrike" kern="0" cap="none" spc="0" normalizeH="0" baseline="0" noProof="0" dirty="0" smtClean="0">
                <a:ln>
                  <a:noFill/>
                </a:ln>
                <a:solidFill>
                  <a:sysClr val="windowText" lastClr="000000"/>
                </a:solidFill>
                <a:effectLst/>
                <a:uLnTx/>
                <a:uFillTx/>
                <a:latin typeface="+mn-lt"/>
              </a:rPr>
              <a:t> has the </a:t>
            </a:r>
            <a:r>
              <a:rPr kumimoji="0" lang="fr-FR" sz="2400" b="0" i="0" u="none" strike="noStrike" kern="0" cap="none" spc="0" normalizeH="0" baseline="0" noProof="0" dirty="0" err="1" smtClean="0">
                <a:ln>
                  <a:noFill/>
                </a:ln>
                <a:solidFill>
                  <a:sysClr val="windowText" lastClr="000000"/>
                </a:solidFill>
                <a:effectLst/>
                <a:uLnTx/>
                <a:uFillTx/>
                <a:latin typeface="+mn-lt"/>
              </a:rPr>
              <a:t>same</a:t>
            </a:r>
            <a:r>
              <a:rPr kumimoji="0" lang="fr-FR" sz="2400" b="0" i="0" u="none" strike="noStrike" kern="0" cap="none" spc="0" normalizeH="0" baseline="0" noProof="0" dirty="0" smtClean="0">
                <a:ln>
                  <a:noFill/>
                </a:ln>
                <a:solidFill>
                  <a:sysClr val="windowText" lastClr="000000"/>
                </a:solidFill>
                <a:effectLst/>
                <a:uLnTx/>
                <a:uFillTx/>
                <a:latin typeface="+mn-lt"/>
              </a:rPr>
              <a:t> </a:t>
            </a:r>
            <a:r>
              <a:rPr kumimoji="0" lang="fr-FR" sz="2400" b="0" i="0" u="none" strike="noStrike" kern="0" cap="none" spc="0" normalizeH="0" baseline="0" noProof="0" dirty="0" err="1" smtClean="0">
                <a:ln>
                  <a:noFill/>
                </a:ln>
                <a:solidFill>
                  <a:sysClr val="windowText" lastClr="000000"/>
                </a:solidFill>
                <a:effectLst/>
                <a:uLnTx/>
                <a:uFillTx/>
                <a:latin typeface="+mn-lt"/>
              </a:rPr>
              <a:t>behavior</a:t>
            </a:r>
            <a:r>
              <a:rPr kumimoji="0" lang="fr-FR" sz="2400" b="0" i="0" u="none" strike="noStrike" kern="0" cap="none" spc="0" normalizeH="0" baseline="0" noProof="0" dirty="0" smtClean="0">
                <a:ln>
                  <a:noFill/>
                </a:ln>
                <a:solidFill>
                  <a:sysClr val="windowText" lastClr="000000"/>
                </a:solidFill>
                <a:effectLst/>
                <a:uLnTx/>
                <a:uFillTx/>
                <a:latin typeface="+mn-lt"/>
              </a:rPr>
              <a:t>.</a:t>
            </a:r>
            <a:endParaRPr kumimoji="0" lang="fr-FR" sz="2400" b="0" i="0" u="none" strike="noStrike" kern="0" cap="none" spc="0" normalizeH="0" baseline="0" noProof="0" dirty="0">
              <a:ln>
                <a:noFill/>
              </a:ln>
              <a:solidFill>
                <a:sysClr val="windowText" lastClr="000000"/>
              </a:solidFill>
              <a:effectLst/>
              <a:uLnTx/>
              <a:uFillTx/>
              <a:latin typeface="+mn-lt"/>
            </a:endParaRPr>
          </a:p>
        </p:txBody>
      </p:sp>
      <p:grpSp>
        <p:nvGrpSpPr>
          <p:cNvPr id="27" name="Groupe 26"/>
          <p:cNvGrpSpPr/>
          <p:nvPr/>
        </p:nvGrpSpPr>
        <p:grpSpPr>
          <a:xfrm>
            <a:off x="2915816" y="1045353"/>
            <a:ext cx="3312368" cy="2532227"/>
            <a:chOff x="1357290" y="1394947"/>
            <a:chExt cx="3214710" cy="2248937"/>
          </a:xfrm>
        </p:grpSpPr>
        <p:sp>
          <p:nvSpPr>
            <p:cNvPr id="28" name="Text Box 3"/>
            <p:cNvSpPr txBox="1">
              <a:spLocks noChangeArrowheads="1"/>
            </p:cNvSpPr>
            <p:nvPr/>
          </p:nvSpPr>
          <p:spPr bwMode="gray">
            <a:xfrm>
              <a:off x="1357290" y="1394947"/>
              <a:ext cx="3214710" cy="464685"/>
            </a:xfrm>
            <a:prstGeom prst="rect">
              <a:avLst/>
            </a:prstGeom>
            <a:solidFill>
              <a:srgbClr val="DAE6F0"/>
            </a:solidFill>
            <a:ln w="19050">
              <a:solidFill>
                <a:srgbClr val="B2B2B2"/>
              </a:solidFill>
              <a:miter lim="800000"/>
              <a:headEnd type="none" w="sm" len="sm"/>
              <a:tailEnd type="none" w="sm" len="sm"/>
            </a:ln>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800" b="1" i="0" u="none" strike="noStrike" kern="0" cap="none" spc="0" normalizeH="0" baseline="0" noProof="0" dirty="0">
                  <a:ln>
                    <a:noFill/>
                  </a:ln>
                  <a:solidFill>
                    <a:srgbClr val="404040"/>
                  </a:solidFill>
                  <a:effectLst/>
                  <a:uLnTx/>
                  <a:uFillTx/>
                  <a:latin typeface="+mn-lt"/>
                </a:rPr>
                <a:t>The </a:t>
              </a:r>
              <a:r>
                <a:rPr kumimoji="0" lang="en-US" sz="2800" b="1" i="0" u="none" strike="noStrike" kern="0" cap="none" spc="0" normalizeH="0" baseline="0" noProof="0" dirty="0" smtClean="0">
                  <a:ln>
                    <a:noFill/>
                  </a:ln>
                  <a:solidFill>
                    <a:srgbClr val="404040"/>
                  </a:solidFill>
                  <a:effectLst/>
                  <a:uLnTx/>
                  <a:uFillTx/>
                  <a:latin typeface="+mn-lt"/>
                </a:rPr>
                <a:t>Vehicle class</a:t>
              </a:r>
              <a:endParaRPr kumimoji="0" lang="en-US" sz="2800" b="1" i="0" u="none" strike="noStrike" kern="0" cap="none" spc="0" normalizeH="0" baseline="0" noProof="0" dirty="0">
                <a:ln>
                  <a:noFill/>
                </a:ln>
                <a:solidFill>
                  <a:srgbClr val="404040"/>
                </a:solidFill>
                <a:effectLst/>
                <a:uLnTx/>
                <a:uFillTx/>
                <a:latin typeface="+mn-lt"/>
              </a:endParaRPr>
            </a:p>
          </p:txBody>
        </p:sp>
        <p:sp>
          <p:nvSpPr>
            <p:cNvPr id="29" name="Text Box 4"/>
            <p:cNvSpPr txBox="1">
              <a:spLocks noChangeArrowheads="1"/>
            </p:cNvSpPr>
            <p:nvPr/>
          </p:nvSpPr>
          <p:spPr bwMode="gray">
            <a:xfrm>
              <a:off x="1357290" y="1814498"/>
              <a:ext cx="3214710" cy="900122"/>
            </a:xfrm>
            <a:prstGeom prst="rect">
              <a:avLst/>
            </a:prstGeom>
            <a:gradFill>
              <a:gsLst>
                <a:gs pos="0">
                  <a:srgbClr val="DAE6F0"/>
                </a:gs>
                <a:gs pos="39999">
                  <a:srgbClr val="FFFFFF"/>
                </a:gs>
                <a:gs pos="70000">
                  <a:srgbClr val="FFFFFF"/>
                </a:gs>
                <a:gs pos="100000">
                  <a:srgbClr val="FFFFFF"/>
                </a:gs>
              </a:gsLst>
              <a:lin ang="5400000" scaled="0"/>
            </a:gradFill>
            <a:ln w="19050">
              <a:solidFill>
                <a:srgbClr val="B2B2B2"/>
              </a:solidFill>
              <a:miter lim="800000"/>
              <a:headEnd type="none" w="sm" len="sm"/>
              <a:tailEnd type="none" w="sm" len="sm"/>
            </a:ln>
          </p:spPr>
          <p:txBody>
            <a:bodyPr lIns="182880"/>
            <a:lstStyle/>
            <a:p>
              <a:pPr marL="25200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$color</a:t>
              </a:r>
              <a:endParaRPr kumimoji="0" lang="en-US" sz="1800" b="0"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a:p>
              <a:pPr marL="25200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$brand</a:t>
              </a:r>
              <a:endParaRPr kumimoji="0" lang="en-US" sz="1800" b="0"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a:p>
              <a:pPr marL="25200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r>
                <a:rPr kumimoji="0" lang="en-US" sz="1800" b="0" i="0" u="none" strike="noStrike" kern="0" cap="none" spc="0" normalizeH="0" baseline="0" noProof="0" dirty="0" err="1" smtClean="0">
                  <a:ln>
                    <a:noFill/>
                  </a:ln>
                  <a:solidFill>
                    <a:sysClr val="windowText" lastClr="000000"/>
                  </a:solidFill>
                  <a:effectLst/>
                  <a:uLnTx/>
                  <a:uFillTx/>
                  <a:latin typeface="Courier New" pitchFamily="49" charset="0"/>
                  <a:cs typeface="Courier New" pitchFamily="49" charset="0"/>
                </a:rPr>
                <a:t>current_speed</a:t>
              </a:r>
              <a:endPar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endParaRPr>
            </a:p>
          </p:txBody>
        </p:sp>
        <p:sp>
          <p:nvSpPr>
            <p:cNvPr id="30" name="Text Box 4"/>
            <p:cNvSpPr txBox="1">
              <a:spLocks noChangeArrowheads="1"/>
            </p:cNvSpPr>
            <p:nvPr/>
          </p:nvSpPr>
          <p:spPr bwMode="gray">
            <a:xfrm>
              <a:off x="1357290" y="2714621"/>
              <a:ext cx="3214710" cy="929263"/>
            </a:xfrm>
            <a:prstGeom prst="rect">
              <a:avLst/>
            </a:prstGeom>
            <a:gradFill>
              <a:gsLst>
                <a:gs pos="0">
                  <a:srgbClr val="DAE6F0"/>
                </a:gs>
                <a:gs pos="39999">
                  <a:srgbClr val="FFFFFF"/>
                </a:gs>
                <a:gs pos="70000">
                  <a:srgbClr val="FFFFFF"/>
                </a:gs>
                <a:gs pos="100000">
                  <a:srgbClr val="DAE6F0"/>
                </a:gs>
              </a:gsLst>
              <a:lin ang="5400000" scaled="0"/>
            </a:gradFill>
            <a:ln w="19050">
              <a:solidFill>
                <a:srgbClr val="B2B2B2"/>
              </a:solidFill>
              <a:miter lim="800000"/>
              <a:headEnd type="none" w="sm" len="sm"/>
              <a:tailEnd type="none" w="sm" len="sm"/>
            </a:ln>
          </p:spPr>
          <p:txBody>
            <a:bodyPr lIns="182880"/>
            <a:lstStyle/>
            <a:p>
              <a:pPr marL="457200" marR="0" lvl="0" indent="-45720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7F0055"/>
                  </a:solidFill>
                  <a:effectLst/>
                  <a:uLnTx/>
                  <a:uFillTx/>
                  <a:latin typeface="Courier New" pitchFamily="49" charset="0"/>
                  <a:cs typeface="Courier New" pitchFamily="49" charset="0"/>
                </a:rPr>
                <a:t>  </a:t>
              </a:r>
              <a:r>
                <a:rPr kumimoji="0" lang="en-US" sz="1800" b="0" i="0" u="none" strike="noStrike" kern="0" cap="none" spc="0" normalizeH="0" baseline="0" noProof="0" dirty="0" err="1" smtClean="0">
                  <a:ln>
                    <a:noFill/>
                  </a:ln>
                  <a:solidFill>
                    <a:sysClr val="windowText" lastClr="000000"/>
                  </a:solidFill>
                  <a:effectLst/>
                  <a:uLnTx/>
                  <a:uFillTx/>
                  <a:latin typeface="Courier New" pitchFamily="49" charset="0"/>
                  <a:cs typeface="Courier New" pitchFamily="49" charset="0"/>
                </a:rPr>
                <a:t>showCurrentSpeed</a:t>
              </a:r>
              <a:r>
                <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endParaRPr kumimoji="0" lang="en-US" sz="1800" b="0"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a:p>
              <a:pPr marL="457200" marR="0" lvl="0" indent="-45720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D4D4D"/>
                  </a:solidFill>
                  <a:effectLst/>
                  <a:uLnTx/>
                  <a:uFillTx/>
                  <a:latin typeface="Courier New" pitchFamily="49" charset="0"/>
                  <a:cs typeface="Courier New" pitchFamily="49" charset="0"/>
                </a:rPr>
                <a:t>  accelerate();</a:t>
              </a:r>
            </a:p>
            <a:p>
              <a:pPr marL="457200" marR="0" lvl="0" indent="-45720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D4D4D"/>
                  </a:solidFill>
                  <a:effectLst/>
                  <a:uLnTx/>
                  <a:uFillTx/>
                  <a:latin typeface="Courier New" pitchFamily="49" charset="0"/>
                  <a:cs typeface="Courier New" pitchFamily="49" charset="0"/>
                </a:rPr>
                <a:t> </a:t>
              </a:r>
              <a:r>
                <a:rPr kumimoji="0" lang="en-US" sz="1800" b="0" i="0" u="none" strike="noStrike" kern="0" cap="none" spc="0" normalizeH="0" baseline="0" noProof="0" dirty="0">
                  <a:ln>
                    <a:noFill/>
                  </a:ln>
                  <a:solidFill>
                    <a:srgbClr val="4D4D4D"/>
                  </a:solidFill>
                  <a:effectLst/>
                  <a:uLnTx/>
                  <a:uFillTx/>
                  <a:latin typeface="Courier New" pitchFamily="49" charset="0"/>
                  <a:cs typeface="Courier New" pitchFamily="49" charset="0"/>
                </a:rPr>
                <a:t> </a:t>
              </a:r>
              <a:r>
                <a:rPr kumimoji="0" lang="en-US" sz="1800" b="0" i="0" u="none" strike="noStrike" kern="0" cap="none" spc="0" normalizeH="0" baseline="0" noProof="0" dirty="0" smtClean="0">
                  <a:ln>
                    <a:noFill/>
                  </a:ln>
                  <a:solidFill>
                    <a:srgbClr val="4D4D4D"/>
                  </a:solidFill>
                  <a:effectLst/>
                  <a:uLnTx/>
                  <a:uFillTx/>
                  <a:latin typeface="Courier New" pitchFamily="49" charset="0"/>
                  <a:cs typeface="Courier New" pitchFamily="49" charset="0"/>
                </a:rPr>
                <a:t>brake();</a:t>
              </a:r>
              <a:endParaRPr kumimoji="0" lang="en-US" sz="1800" b="0" i="0" u="none" strike="noStrike" kern="0" cap="none" spc="0" normalizeH="0" baseline="0" noProof="0" dirty="0">
                <a:ln>
                  <a:noFill/>
                </a:ln>
                <a:solidFill>
                  <a:srgbClr val="4D4D4D"/>
                </a:solidFill>
                <a:effectLst/>
                <a:uLnTx/>
                <a:uFillTx/>
                <a:latin typeface="Courier New" pitchFamily="49" charset="0"/>
                <a:cs typeface="Courier New" pitchFamily="49" charset="0"/>
              </a:endParaRPr>
            </a:p>
          </p:txBody>
        </p:sp>
      </p:grpSp>
      <p:sp>
        <p:nvSpPr>
          <p:cNvPr id="33" name="Flèche droite 32"/>
          <p:cNvSpPr/>
          <p:nvPr/>
        </p:nvSpPr>
        <p:spPr bwMode="auto">
          <a:xfrm rot="19297027" flipH="1">
            <a:off x="655802" y="2698011"/>
            <a:ext cx="2116990" cy="733663"/>
          </a:xfrm>
          <a:prstGeom prst="rightArrow">
            <a:avLst>
              <a:gd name="adj1" fmla="val 50000"/>
              <a:gd name="adj2" fmla="val 73390"/>
            </a:avLst>
          </a:prstGeom>
          <a:solidFill>
            <a:srgbClr val="D3D7DB"/>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1800" b="0" i="0" u="none" strike="noStrike" kern="0" cap="none" spc="0" normalizeH="0" baseline="0" noProof="0" dirty="0" err="1" smtClean="0">
                <a:ln>
                  <a:noFill/>
                </a:ln>
                <a:solidFill>
                  <a:srgbClr val="4D4D4D"/>
                </a:solidFill>
                <a:effectLst/>
                <a:uLnTx/>
                <a:uFillTx/>
                <a:latin typeface="Arial" charset="0"/>
              </a:rPr>
              <a:t>make</a:t>
            </a:r>
            <a:r>
              <a:rPr kumimoji="0" lang="fr-FR" sz="1800" b="0" i="0" u="none" strike="noStrike" kern="0" cap="none" spc="0" normalizeH="0" baseline="0" noProof="0" dirty="0" smtClean="0">
                <a:ln>
                  <a:noFill/>
                </a:ln>
                <a:solidFill>
                  <a:srgbClr val="4D4D4D"/>
                </a:solidFill>
                <a:effectLst/>
                <a:uLnTx/>
                <a:uFillTx/>
                <a:latin typeface="Arial" charset="0"/>
              </a:rPr>
              <a:t> instance</a:t>
            </a:r>
          </a:p>
        </p:txBody>
      </p:sp>
      <p:sp>
        <p:nvSpPr>
          <p:cNvPr id="37" name="Flèche droite 36"/>
          <p:cNvSpPr/>
          <p:nvPr/>
        </p:nvSpPr>
        <p:spPr bwMode="auto">
          <a:xfrm rot="2302973">
            <a:off x="6344434" y="2714375"/>
            <a:ext cx="2116990" cy="733663"/>
          </a:xfrm>
          <a:prstGeom prst="rightArrow">
            <a:avLst>
              <a:gd name="adj1" fmla="val 50000"/>
              <a:gd name="adj2" fmla="val 73390"/>
            </a:avLst>
          </a:prstGeom>
          <a:solidFill>
            <a:srgbClr val="D3D7DB"/>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1800" b="0" i="0" u="none" strike="noStrike" kern="0" cap="none" spc="0" normalizeH="0" baseline="0" noProof="0" dirty="0" err="1" smtClean="0">
                <a:ln>
                  <a:noFill/>
                </a:ln>
                <a:solidFill>
                  <a:srgbClr val="4D4D4D"/>
                </a:solidFill>
                <a:effectLst/>
                <a:uLnTx/>
                <a:uFillTx/>
                <a:latin typeface="Arial" charset="0"/>
              </a:rPr>
              <a:t>make</a:t>
            </a:r>
            <a:r>
              <a:rPr kumimoji="0" lang="fr-FR" sz="1800" b="0" i="0" u="none" strike="noStrike" kern="0" cap="none" spc="0" normalizeH="0" baseline="0" noProof="0" dirty="0" smtClean="0">
                <a:ln>
                  <a:noFill/>
                </a:ln>
                <a:solidFill>
                  <a:srgbClr val="4D4D4D"/>
                </a:solidFill>
                <a:effectLst/>
                <a:uLnTx/>
                <a:uFillTx/>
                <a:latin typeface="Arial" charset="0"/>
              </a:rPr>
              <a:t> instance</a:t>
            </a:r>
          </a:p>
        </p:txBody>
      </p:sp>
    </p:spTree>
    <p:extLst>
      <p:ext uri="{BB962C8B-B14F-4D97-AF65-F5344CB8AC3E}">
        <p14:creationId xmlns:p14="http://schemas.microsoft.com/office/powerpoint/2010/main" val="17057047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Throw</a:t>
            </a:r>
            <a:r>
              <a:rPr lang="fr-FR" dirty="0" smtClean="0">
                <a:ea typeface="ＭＳ Ｐゴシック" pitchFamily="34" charset="-128"/>
              </a:rPr>
              <a:t> exceptions</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To </a:t>
            </a:r>
            <a:r>
              <a:rPr lang="fr-FR" sz="3200" dirty="0" err="1" smtClean="0">
                <a:ea typeface="ＭＳ Ｐゴシック" pitchFamily="34" charset="-128"/>
                <a:cs typeface="Courier New" pitchFamily="49" charset="0"/>
              </a:rPr>
              <a:t>throw</a:t>
            </a:r>
            <a:r>
              <a:rPr lang="fr-FR" sz="3200" dirty="0" smtClean="0">
                <a:ea typeface="ＭＳ Ｐゴシック" pitchFamily="34" charset="-128"/>
                <a:cs typeface="Courier New" pitchFamily="49" charset="0"/>
              </a:rPr>
              <a:t> exceptions:</a:t>
            </a:r>
          </a:p>
          <a:p>
            <a:endParaRPr lang="fr-FR" sz="3200" dirty="0">
              <a:ea typeface="ＭＳ Ｐゴシック" pitchFamily="34" charset="-128"/>
              <a:cs typeface="Courier New" pitchFamily="49" charset="0"/>
            </a:endParaRPr>
          </a:p>
          <a:p>
            <a:endParaRPr lang="fr-FR" sz="3200" dirty="0" smtClean="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When</a:t>
            </a:r>
            <a:r>
              <a:rPr lang="fr-FR" sz="3200" dirty="0" smtClean="0">
                <a:ea typeface="ＭＳ Ｐゴシック" pitchFamily="34" charset="-128"/>
                <a:cs typeface="Courier New" pitchFamily="49" charset="0"/>
              </a:rPr>
              <a:t> an exception </a:t>
            </a:r>
            <a:r>
              <a:rPr lang="fr-FR" sz="3200" dirty="0" err="1" smtClean="0">
                <a:ea typeface="ＭＳ Ｐゴシック" pitchFamily="34" charset="-128"/>
                <a:cs typeface="Courier New" pitchFamily="49" charset="0"/>
              </a:rPr>
              <a:t>is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thrown</a:t>
            </a:r>
            <a:r>
              <a:rPr lang="fr-FR" sz="3200" dirty="0" smtClean="0">
                <a:ea typeface="ＭＳ Ｐゴシック" pitchFamily="34" charset="-128"/>
                <a:cs typeface="Courier New" pitchFamily="49" charset="0"/>
              </a:rPr>
              <a:t>:</a:t>
            </a:r>
          </a:p>
          <a:p>
            <a:pPr lvl="1"/>
            <a:r>
              <a:rPr lang="fr-FR" sz="2800" dirty="0" smtClean="0">
                <a:ea typeface="ＭＳ Ｐゴシック" pitchFamily="34" charset="-128"/>
                <a:cs typeface="Courier New" pitchFamily="49" charset="0"/>
              </a:rPr>
              <a:t>The </a:t>
            </a:r>
            <a:r>
              <a:rPr lang="fr-FR" sz="2800" dirty="0" err="1" smtClean="0">
                <a:ea typeface="ＭＳ Ｐゴシック" pitchFamily="34" charset="-128"/>
                <a:cs typeface="Courier New" pitchFamily="49" charset="0"/>
              </a:rPr>
              <a:t>current</a:t>
            </a:r>
            <a:r>
              <a:rPr lang="fr-FR" sz="2800" dirty="0" smtClean="0">
                <a:ea typeface="ＭＳ Ｐゴシック" pitchFamily="34" charset="-128"/>
                <a:cs typeface="Courier New" pitchFamily="49" charset="0"/>
              </a:rPr>
              <a:t> block </a:t>
            </a:r>
            <a:r>
              <a:rPr lang="fr-FR" sz="2800" dirty="0" err="1" smtClean="0">
                <a:ea typeface="ＭＳ Ｐゴシック" pitchFamily="34" charset="-128"/>
                <a:cs typeface="Courier New" pitchFamily="49" charset="0"/>
              </a:rPr>
              <a:t>is</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stopped</a:t>
            </a:r>
            <a:endParaRPr lang="fr-FR" sz="2800" dirty="0" smtClean="0">
              <a:ea typeface="ＭＳ Ｐゴシック" pitchFamily="34" charset="-128"/>
              <a:cs typeface="Courier New" pitchFamily="49" charset="0"/>
            </a:endParaRPr>
          </a:p>
          <a:p>
            <a:pPr lvl="1"/>
            <a:r>
              <a:rPr lang="fr-FR" sz="2800" dirty="0" smtClean="0">
                <a:ea typeface="ＭＳ Ｐゴシック" pitchFamily="34" charset="-128"/>
                <a:cs typeface="Courier New" pitchFamily="49" charset="0"/>
              </a:rPr>
              <a:t>PHP set </a:t>
            </a:r>
            <a:r>
              <a:rPr lang="fr-FR" sz="2800" dirty="0" err="1" smtClean="0">
                <a:ea typeface="ＭＳ Ｐゴシック" pitchFamily="34" charset="-128"/>
                <a:cs typeface="Courier New" pitchFamily="49" charset="0"/>
              </a:rPr>
              <a:t>automatically</a:t>
            </a:r>
            <a:r>
              <a:rPr lang="fr-FR" sz="2800" dirty="0" smtClean="0">
                <a:ea typeface="ＭＳ Ｐゴシック" pitchFamily="34" charset="-128"/>
                <a:cs typeface="Courier New" pitchFamily="49" charset="0"/>
              </a:rPr>
              <a:t> the </a:t>
            </a:r>
            <a:r>
              <a:rPr lang="fr-FR" sz="2800" dirty="0" err="1" smtClean="0">
                <a:ea typeface="ＭＳ Ｐゴシック" pitchFamily="34" charset="-128"/>
                <a:cs typeface="Courier New" pitchFamily="49" charset="0"/>
              </a:rPr>
              <a:t>exception’s</a:t>
            </a:r>
            <a:r>
              <a:rPr lang="fr-FR" sz="2800" dirty="0" smtClean="0">
                <a:ea typeface="ＭＳ Ｐゴシック" pitchFamily="34" charset="-128"/>
                <a:cs typeface="Courier New" pitchFamily="49" charset="0"/>
              </a:rPr>
              <a:t>  </a:t>
            </a:r>
            <a:r>
              <a:rPr lang="fr-FR" sz="2800" dirty="0" smtClean="0">
                <a:latin typeface="Courier New" pitchFamily="49" charset="0"/>
                <a:ea typeface="ＭＳ Ｐゴシック" pitchFamily="34" charset="-128"/>
                <a:cs typeface="Courier New" pitchFamily="49" charset="0"/>
              </a:rPr>
              <a:t>$line </a:t>
            </a:r>
            <a:r>
              <a:rPr lang="fr-FR" sz="2800" dirty="0" smtClean="0">
                <a:ea typeface="ＭＳ Ｐゴシック" pitchFamily="34" charset="-128"/>
                <a:cs typeface="Courier New" pitchFamily="49" charset="0"/>
              </a:rPr>
              <a:t>and </a:t>
            </a:r>
            <a:r>
              <a:rPr lang="fr-FR" sz="2800" dirty="0" smtClean="0">
                <a:latin typeface="Courier New" pitchFamily="49" charset="0"/>
                <a:ea typeface="ＭＳ Ｐゴシック" pitchFamily="34" charset="-128"/>
                <a:cs typeface="Courier New" pitchFamily="49" charset="0"/>
              </a:rPr>
              <a:t>$class </a:t>
            </a:r>
            <a:r>
              <a:rPr lang="fr-FR" sz="2800" dirty="0" err="1" smtClean="0">
                <a:ea typeface="ＭＳ Ｐゴシック" pitchFamily="34" charset="-128"/>
                <a:cs typeface="Courier New" pitchFamily="49" charset="0"/>
              </a:rPr>
              <a:t>attributes</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Exceptions handling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63567" y="1921396"/>
            <a:ext cx="8785225" cy="864096"/>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t>
            </a:r>
            <a:r>
              <a:rPr lang="en-US" b="1" dirty="0" err="1">
                <a:latin typeface="Courier New"/>
                <a:cs typeface="Courier New"/>
              </a:rPr>
              <a:t>myException</a:t>
            </a:r>
            <a:r>
              <a:rPr lang="en-US" b="1" dirty="0">
                <a:latin typeface="Courier New"/>
                <a:cs typeface="Courier New"/>
              </a:rPr>
              <a:t> = </a:t>
            </a:r>
            <a:r>
              <a:rPr lang="en-US" b="1" dirty="0">
                <a:solidFill>
                  <a:srgbClr val="0070C0"/>
                </a:solidFill>
                <a:latin typeface="Courier New"/>
                <a:cs typeface="Courier New"/>
              </a:rPr>
              <a:t>new </a:t>
            </a:r>
            <a:r>
              <a:rPr lang="en-US" b="1" dirty="0">
                <a:latin typeface="Courier New"/>
                <a:cs typeface="Courier New"/>
              </a:rPr>
              <a:t>Exception(</a:t>
            </a:r>
            <a:r>
              <a:rPr lang="en-US" b="1" dirty="0">
                <a:solidFill>
                  <a:srgbClr val="00B050"/>
                </a:solidFill>
                <a:latin typeface="Courier New"/>
                <a:cs typeface="Courier New"/>
              </a:rPr>
              <a:t>'Plop exception'</a:t>
            </a:r>
            <a:r>
              <a:rPr lang="en-US" b="1" dirty="0">
                <a:latin typeface="Courier New"/>
                <a:cs typeface="Courier New"/>
              </a:rPr>
              <a:t>);</a:t>
            </a:r>
          </a:p>
          <a:p>
            <a:r>
              <a:rPr lang="en-US" b="1" dirty="0">
                <a:solidFill>
                  <a:srgbClr val="0070C0"/>
                </a:solidFill>
                <a:latin typeface="Courier New"/>
                <a:cs typeface="Courier New"/>
              </a:rPr>
              <a:t>throw </a:t>
            </a:r>
            <a:r>
              <a:rPr lang="en-US" b="1" dirty="0">
                <a:latin typeface="Courier New"/>
                <a:cs typeface="Courier New"/>
              </a:rPr>
              <a:t>$</a:t>
            </a:r>
            <a:r>
              <a:rPr lang="en-US" b="1" dirty="0" err="1">
                <a:latin typeface="Courier New"/>
                <a:cs typeface="Courier New"/>
              </a:rPr>
              <a:t>myException</a:t>
            </a:r>
            <a:r>
              <a:rPr lang="en-US" b="1" dirty="0">
                <a:latin typeface="Courier New"/>
                <a:cs typeface="Courier New"/>
              </a:rPr>
              <a:t>;</a:t>
            </a:r>
          </a:p>
        </p:txBody>
      </p:sp>
    </p:spTree>
    <p:extLst>
      <p:ext uri="{BB962C8B-B14F-4D97-AF65-F5344CB8AC3E}">
        <p14:creationId xmlns:p14="http://schemas.microsoft.com/office/powerpoint/2010/main" val="3800135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Catch an exception</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Of course </a:t>
            </a:r>
            <a:r>
              <a:rPr lang="fr-FR" sz="3200" dirty="0" err="1" smtClean="0">
                <a:ea typeface="ＭＳ Ｐゴシック" pitchFamily="34" charset="-128"/>
                <a:cs typeface="Courier New" pitchFamily="49" charset="0"/>
              </a:rPr>
              <a:t>you</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can</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handle</a:t>
            </a:r>
            <a:r>
              <a:rPr lang="fr-FR" sz="3200" dirty="0" smtClean="0">
                <a:ea typeface="ＭＳ Ｐゴシック" pitchFamily="34" charset="-128"/>
                <a:cs typeface="Courier New" pitchFamily="49" charset="0"/>
              </a:rPr>
              <a:t> exceptions</a:t>
            </a:r>
          </a:p>
          <a:p>
            <a:pPr lvl="1"/>
            <a:r>
              <a:rPr lang="fr-FR" sz="2800" dirty="0" smtClean="0">
                <a:ea typeface="ＭＳ Ｐゴシック" pitchFamily="34" charset="-128"/>
                <a:cs typeface="Courier New" pitchFamily="49" charset="0"/>
              </a:rPr>
              <a:t>To </a:t>
            </a:r>
            <a:r>
              <a:rPr lang="fr-FR" sz="2800" dirty="0" err="1" smtClean="0">
                <a:ea typeface="ＭＳ Ｐゴシック" pitchFamily="34" charset="-128"/>
                <a:cs typeface="Courier New" pitchFamily="49" charset="0"/>
              </a:rPr>
              <a:t>declare</a:t>
            </a:r>
            <a:r>
              <a:rPr lang="fr-FR" sz="2800" dirty="0" smtClean="0">
                <a:ea typeface="ＭＳ Ｐゴシック" pitchFamily="34" charset="-128"/>
                <a:cs typeface="Courier New" pitchFamily="49" charset="0"/>
              </a:rPr>
              <a:t> an exception </a:t>
            </a:r>
            <a:r>
              <a:rPr lang="fr-FR" sz="2800" dirty="0" err="1" smtClean="0">
                <a:ea typeface="ＭＳ Ｐゴシック" pitchFamily="34" charset="-128"/>
                <a:cs typeface="Courier New" pitchFamily="49" charset="0"/>
              </a:rPr>
              <a:t>handler</a:t>
            </a:r>
            <a:r>
              <a:rPr lang="fr-FR" sz="2800" dirty="0" smtClean="0">
                <a:ea typeface="ＭＳ Ｐゴシック" pitchFamily="34" charset="-128"/>
                <a:cs typeface="Courier New" pitchFamily="49" charset="0"/>
              </a:rPr>
              <a:t>:</a:t>
            </a:r>
          </a:p>
          <a:p>
            <a:pPr lvl="1"/>
            <a:endParaRPr lang="fr-FR" sz="2800" dirty="0">
              <a:ea typeface="ＭＳ Ｐゴシック" pitchFamily="34" charset="-128"/>
              <a:cs typeface="Courier New" pitchFamily="49" charset="0"/>
            </a:endParaRPr>
          </a:p>
          <a:p>
            <a:pPr lvl="1"/>
            <a:endParaRPr lang="fr-FR" sz="2800" dirty="0" smtClean="0">
              <a:ea typeface="ＭＳ Ｐゴシック" pitchFamily="34" charset="-128"/>
              <a:cs typeface="Courier New" pitchFamily="49" charset="0"/>
            </a:endParaRPr>
          </a:p>
          <a:p>
            <a:pPr marL="0" indent="0">
              <a:buNone/>
            </a:pPr>
            <a:endParaRPr lang="fr-FR" sz="3200" dirty="0" smtClean="0">
              <a:ea typeface="ＭＳ Ｐゴシック" pitchFamily="34" charset="-128"/>
              <a:cs typeface="Courier New" pitchFamily="49" charset="0"/>
            </a:endParaRPr>
          </a:p>
          <a:p>
            <a:pPr>
              <a:spcBef>
                <a:spcPts val="3600"/>
              </a:spcBef>
            </a:pPr>
            <a:r>
              <a:rPr lang="fr-FR" sz="3200" dirty="0" smtClean="0">
                <a:ea typeface="ＭＳ Ｐゴシック" pitchFamily="34" charset="-128"/>
                <a:cs typeface="Courier New" pitchFamily="49" charset="0"/>
              </a:rPr>
              <a:t>If a </a:t>
            </a:r>
            <a:r>
              <a:rPr lang="fr-FR" sz="3200" dirty="0" err="1" smtClean="0">
                <a:ea typeface="ＭＳ Ｐゴシック" pitchFamily="34" charset="-128"/>
                <a:cs typeface="Courier New" pitchFamily="49" charset="0"/>
              </a:rPr>
              <a:t>thrown</a:t>
            </a:r>
            <a:r>
              <a:rPr lang="fr-FR" sz="3200" dirty="0" smtClean="0">
                <a:ea typeface="ＭＳ Ｐゴシック" pitchFamily="34" charset="-128"/>
                <a:cs typeface="Courier New" pitchFamily="49" charset="0"/>
              </a:rPr>
              <a:t> exception </a:t>
            </a:r>
            <a:r>
              <a:rPr lang="fr-FR" sz="3200" dirty="0" err="1" smtClean="0">
                <a:ea typeface="ＭＳ Ｐゴシック" pitchFamily="34" charset="-128"/>
                <a:cs typeface="Courier New" pitchFamily="49" charset="0"/>
              </a:rPr>
              <a:t>is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never</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caught</a:t>
            </a:r>
            <a:r>
              <a:rPr lang="fr-FR" sz="3200" dirty="0" smtClean="0">
                <a:ea typeface="ＭＳ Ｐゴシック" pitchFamily="34" charset="-128"/>
                <a:cs typeface="Courier New" pitchFamily="49" charset="0"/>
              </a:rPr>
              <a:t>, the script </a:t>
            </a:r>
            <a:r>
              <a:rPr lang="fr-FR" sz="3200" dirty="0" err="1" smtClean="0">
                <a:ea typeface="ＭＳ Ｐゴシック" pitchFamily="34" charset="-128"/>
                <a:cs typeface="Courier New" pitchFamily="49" charset="0"/>
              </a:rPr>
              <a:t>is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stopped</a:t>
            </a:r>
            <a:endParaRPr lang="fr-FR" sz="32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Exceptions handling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63567" y="2281436"/>
            <a:ext cx="8785225" cy="1800200"/>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00FF"/>
                </a:solidFill>
                <a:latin typeface="Courier New"/>
                <a:cs typeface="Courier New"/>
              </a:rPr>
              <a:t>try</a:t>
            </a:r>
            <a:r>
              <a:rPr lang="en-US" b="1" dirty="0">
                <a:latin typeface="Courier New"/>
                <a:cs typeface="Courier New"/>
              </a:rPr>
              <a:t> {</a:t>
            </a:r>
          </a:p>
          <a:p>
            <a:r>
              <a:rPr lang="en-US" b="1" dirty="0">
                <a:solidFill>
                  <a:srgbClr val="008000"/>
                </a:solidFill>
                <a:latin typeface="Courier New"/>
                <a:cs typeface="Courier New"/>
              </a:rPr>
              <a:t>    // Code that can throw an exception</a:t>
            </a:r>
          </a:p>
          <a:p>
            <a:r>
              <a:rPr lang="en-US" b="1" dirty="0">
                <a:latin typeface="Courier New"/>
                <a:cs typeface="Courier New"/>
              </a:rPr>
              <a:t>} </a:t>
            </a:r>
            <a:r>
              <a:rPr lang="en-US" b="1" dirty="0">
                <a:solidFill>
                  <a:srgbClr val="0000FF"/>
                </a:solidFill>
                <a:latin typeface="Courier New"/>
                <a:cs typeface="Courier New"/>
              </a:rPr>
              <a:t>catch</a:t>
            </a:r>
            <a:r>
              <a:rPr lang="en-US" b="1" dirty="0">
                <a:latin typeface="Courier New"/>
                <a:cs typeface="Courier New"/>
              </a:rPr>
              <a:t>(Exception $e) {</a:t>
            </a:r>
          </a:p>
          <a:p>
            <a:r>
              <a:rPr lang="en-US" b="1" dirty="0">
                <a:solidFill>
                  <a:srgbClr val="008000"/>
                </a:solidFill>
                <a:latin typeface="Courier New"/>
                <a:cs typeface="Courier New"/>
              </a:rPr>
              <a:t>    /* Code to execute if an exception was thrown </a:t>
            </a:r>
            <a:r>
              <a:rPr lang="en-US" b="1" dirty="0" smtClean="0">
                <a:solidFill>
                  <a:srgbClr val="008000"/>
                </a:solidFill>
                <a:latin typeface="Courier New"/>
                <a:cs typeface="Courier New"/>
              </a:rPr>
              <a:t/>
            </a:r>
            <a:br>
              <a:rPr lang="en-US" b="1" dirty="0" smtClean="0">
                <a:solidFill>
                  <a:srgbClr val="008000"/>
                </a:solidFill>
                <a:latin typeface="Courier New"/>
                <a:cs typeface="Courier New"/>
              </a:rPr>
            </a:br>
            <a:r>
              <a:rPr lang="en-US" b="1" dirty="0" smtClean="0">
                <a:solidFill>
                  <a:srgbClr val="008000"/>
                </a:solidFill>
                <a:latin typeface="Courier New"/>
                <a:cs typeface="Courier New"/>
              </a:rPr>
              <a:t>	in the </a:t>
            </a:r>
            <a:r>
              <a:rPr lang="en-US" b="1" dirty="0">
                <a:solidFill>
                  <a:srgbClr val="008000"/>
                </a:solidFill>
                <a:latin typeface="Courier New"/>
                <a:cs typeface="Courier New"/>
              </a:rPr>
              <a:t>try block */</a:t>
            </a:r>
          </a:p>
          <a:p>
            <a:r>
              <a:rPr lang="en-US" b="1" dirty="0">
                <a:latin typeface="Courier New"/>
                <a:cs typeface="Courier New"/>
              </a:rPr>
              <a:t>}</a:t>
            </a:r>
          </a:p>
        </p:txBody>
      </p:sp>
    </p:spTree>
    <p:extLst>
      <p:ext uri="{BB962C8B-B14F-4D97-AF65-F5344CB8AC3E}">
        <p14:creationId xmlns:p14="http://schemas.microsoft.com/office/powerpoint/2010/main" val="28655935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cs typeface="Courier New"/>
              </a:rPr>
              <a:t>function </a:t>
            </a:r>
            <a:r>
              <a:rPr lang="en-US" b="1" dirty="0" err="1" smtClean="0">
                <a:latin typeface="Courier New"/>
                <a:cs typeface="Courier New"/>
              </a:rPr>
              <a:t>testA</a:t>
            </a:r>
            <a:r>
              <a:rPr lang="en-US" b="1" dirty="0">
                <a:latin typeface="Courier New"/>
                <a:cs typeface="Courier New"/>
              </a:rPr>
              <a:t>() {</a:t>
            </a:r>
          </a:p>
          <a:p>
            <a:pPr lvl="2"/>
            <a:r>
              <a:rPr lang="en-US" b="1" dirty="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"A begin\n"</a:t>
            </a:r>
            <a:r>
              <a:rPr lang="en-US" b="1" dirty="0">
                <a:latin typeface="Courier New"/>
                <a:cs typeface="Courier New"/>
              </a:rPr>
              <a:t>;</a:t>
            </a:r>
          </a:p>
          <a:p>
            <a:pPr lvl="2"/>
            <a:r>
              <a:rPr lang="en-US" b="1" dirty="0">
                <a:latin typeface="Courier New"/>
                <a:cs typeface="Courier New"/>
              </a:rPr>
              <a:t>   </a:t>
            </a:r>
            <a:r>
              <a:rPr lang="en-US" b="1" dirty="0">
                <a:solidFill>
                  <a:srgbClr val="0070C0"/>
                </a:solidFill>
                <a:latin typeface="Courier New"/>
                <a:cs typeface="Courier New"/>
              </a:rPr>
              <a:t>try </a:t>
            </a:r>
            <a:r>
              <a:rPr lang="en-US" b="1" dirty="0">
                <a:latin typeface="Courier New"/>
                <a:cs typeface="Courier New"/>
              </a:rPr>
              <a:t>{</a:t>
            </a:r>
          </a:p>
          <a:p>
            <a:pPr lvl="2"/>
            <a:r>
              <a:rPr lang="en-US" b="1" dirty="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"Try </a:t>
            </a:r>
            <a:r>
              <a:rPr lang="en-US" b="1" dirty="0" smtClean="0">
                <a:solidFill>
                  <a:srgbClr val="00B050"/>
                </a:solidFill>
                <a:latin typeface="Courier New"/>
                <a:cs typeface="Courier New"/>
              </a:rPr>
              <a:t>begin\n"</a:t>
            </a:r>
            <a:r>
              <a:rPr lang="en-US" b="1" dirty="0" smtClean="0">
                <a:latin typeface="Courier New"/>
                <a:cs typeface="Courier New"/>
              </a:rPr>
              <a:t>; </a:t>
            </a:r>
            <a:r>
              <a:rPr lang="en-US" b="1" dirty="0" err="1" smtClean="0">
                <a:latin typeface="Courier New"/>
                <a:cs typeface="Courier New"/>
              </a:rPr>
              <a:t>testB</a:t>
            </a:r>
            <a:r>
              <a:rPr lang="en-US" b="1" dirty="0" smtClean="0">
                <a:latin typeface="Courier New"/>
                <a:cs typeface="Courier New"/>
              </a:rPr>
              <a:t>(); </a:t>
            </a:r>
            <a:r>
              <a:rPr lang="en-US" b="1" dirty="0" smtClean="0">
                <a:solidFill>
                  <a:srgbClr val="0070C0"/>
                </a:solidFill>
                <a:latin typeface="Courier New"/>
                <a:cs typeface="Courier New"/>
              </a:rPr>
              <a:t>echo </a:t>
            </a:r>
            <a:r>
              <a:rPr lang="en-US" b="1" dirty="0">
                <a:solidFill>
                  <a:srgbClr val="00B050"/>
                </a:solidFill>
                <a:latin typeface="Courier New"/>
                <a:cs typeface="Courier New"/>
              </a:rPr>
              <a:t>"Try </a:t>
            </a:r>
            <a:r>
              <a:rPr lang="en-US" b="1" dirty="0" smtClean="0">
                <a:solidFill>
                  <a:srgbClr val="00B050"/>
                </a:solidFill>
                <a:latin typeface="Courier New"/>
                <a:cs typeface="Courier New"/>
              </a:rPr>
              <a:t>end\n"</a:t>
            </a:r>
            <a:r>
              <a:rPr lang="en-US" b="1" dirty="0" smtClean="0">
                <a:latin typeface="Courier New"/>
                <a:cs typeface="Courier New"/>
              </a:rPr>
              <a:t>;</a:t>
            </a:r>
            <a:endParaRPr lang="en-US" b="1" dirty="0">
              <a:latin typeface="Courier New"/>
              <a:cs typeface="Courier New"/>
            </a:endParaRPr>
          </a:p>
          <a:p>
            <a:pPr lvl="2"/>
            <a:r>
              <a:rPr lang="en-US" b="1" dirty="0">
                <a:latin typeface="Courier New"/>
                <a:cs typeface="Courier New"/>
              </a:rPr>
              <a:t>   } </a:t>
            </a:r>
            <a:r>
              <a:rPr lang="en-US" b="1" dirty="0">
                <a:solidFill>
                  <a:srgbClr val="0070C0"/>
                </a:solidFill>
                <a:latin typeface="Courier New"/>
                <a:cs typeface="Courier New"/>
              </a:rPr>
              <a:t>catch </a:t>
            </a:r>
            <a:r>
              <a:rPr lang="en-US" b="1" dirty="0">
                <a:latin typeface="Courier New"/>
                <a:cs typeface="Courier New"/>
              </a:rPr>
              <a:t>(Exception $e) {</a:t>
            </a:r>
          </a:p>
          <a:p>
            <a:pPr lvl="2"/>
            <a:r>
              <a:rPr lang="en-US" b="1" dirty="0">
                <a:solidFill>
                  <a:schemeClr val="tx1"/>
                </a:solidFill>
                <a:latin typeface="Courier New"/>
                <a:cs typeface="Courier New"/>
              </a:rPr>
              <a:t>      </a:t>
            </a:r>
            <a:r>
              <a:rPr lang="en-US" b="1" dirty="0" err="1" smtClean="0">
                <a:solidFill>
                  <a:schemeClr val="tx1"/>
                </a:solidFill>
                <a:latin typeface="Courier New"/>
                <a:cs typeface="Courier New"/>
              </a:rPr>
              <a:t>var_dump</a:t>
            </a:r>
            <a:r>
              <a:rPr lang="en-US" b="1" dirty="0" smtClean="0">
                <a:solidFill>
                  <a:schemeClr val="tx1"/>
                </a:solidFill>
                <a:latin typeface="Courier New"/>
                <a:cs typeface="Courier New"/>
              </a:rPr>
              <a:t>($e);</a:t>
            </a:r>
            <a:endParaRPr lang="en-US" b="1" dirty="0">
              <a:solidFill>
                <a:schemeClr val="tx1"/>
              </a:solidFill>
              <a:latin typeface="Courier New"/>
              <a:cs typeface="Courier New"/>
            </a:endParaRPr>
          </a:p>
          <a:p>
            <a:pPr lvl="2"/>
            <a:r>
              <a:rPr lang="en-US" b="1" dirty="0">
                <a:latin typeface="Courier New"/>
                <a:cs typeface="Courier New"/>
              </a:rPr>
              <a:t>   }</a:t>
            </a:r>
          </a:p>
          <a:p>
            <a:pPr lvl="2"/>
            <a:r>
              <a:rPr lang="en-US" b="1" dirty="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"A end\n"</a:t>
            </a:r>
            <a:r>
              <a:rPr lang="en-US" b="1" dirty="0">
                <a:latin typeface="Courier New"/>
                <a:cs typeface="Courier New"/>
              </a:rPr>
              <a:t>;</a:t>
            </a:r>
          </a:p>
          <a:p>
            <a:pPr lvl="2">
              <a:spcAft>
                <a:spcPts val="1200"/>
              </a:spcAft>
            </a:pPr>
            <a:r>
              <a:rPr lang="en-US" b="1" dirty="0" smtClean="0">
                <a:latin typeface="Courier New"/>
                <a:cs typeface="Courier New"/>
              </a:rPr>
              <a:t>}</a:t>
            </a:r>
            <a:endParaRPr lang="en-US" b="1" dirty="0">
              <a:latin typeface="Courier New"/>
              <a:cs typeface="Courier New"/>
            </a:endParaRPr>
          </a:p>
          <a:p>
            <a:pPr lvl="2"/>
            <a:r>
              <a:rPr lang="en-US" b="1" dirty="0">
                <a:solidFill>
                  <a:srgbClr val="0070C0"/>
                </a:solidFill>
                <a:latin typeface="Courier New"/>
                <a:cs typeface="Courier New"/>
              </a:rPr>
              <a:t>function </a:t>
            </a:r>
            <a:r>
              <a:rPr lang="en-US" b="1" dirty="0" err="1" smtClean="0">
                <a:latin typeface="Courier New"/>
                <a:cs typeface="Courier New"/>
              </a:rPr>
              <a:t>testB</a:t>
            </a:r>
            <a:r>
              <a:rPr lang="en-US" b="1" dirty="0">
                <a:latin typeface="Courier New"/>
                <a:cs typeface="Courier New"/>
              </a:rPr>
              <a:t>() {</a:t>
            </a:r>
          </a:p>
          <a:p>
            <a:pPr lvl="2"/>
            <a:r>
              <a:rPr lang="en-US" b="1" dirty="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"B begin\n"</a:t>
            </a:r>
            <a:r>
              <a:rPr lang="en-US" b="1" dirty="0">
                <a:latin typeface="Courier New"/>
                <a:cs typeface="Courier New"/>
              </a:rPr>
              <a:t>; </a:t>
            </a:r>
            <a:r>
              <a:rPr lang="en-US" b="1" dirty="0" err="1" smtClean="0">
                <a:latin typeface="Courier New"/>
                <a:cs typeface="Courier New"/>
              </a:rPr>
              <a:t>testC</a:t>
            </a:r>
            <a:r>
              <a:rPr lang="en-US" b="1" dirty="0" smtClean="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"B end\n"</a:t>
            </a:r>
            <a:r>
              <a:rPr lang="en-US" b="1" dirty="0">
                <a:latin typeface="Courier New"/>
                <a:cs typeface="Courier New"/>
              </a:rPr>
              <a:t>;</a:t>
            </a:r>
          </a:p>
          <a:p>
            <a:pPr lvl="2">
              <a:spcAft>
                <a:spcPts val="1200"/>
              </a:spcAft>
            </a:pPr>
            <a:r>
              <a:rPr lang="en-US" b="1" dirty="0" smtClean="0">
                <a:latin typeface="Courier New"/>
                <a:cs typeface="Courier New"/>
              </a:rPr>
              <a:t>}</a:t>
            </a:r>
            <a:endParaRPr lang="en-US" b="1" dirty="0">
              <a:latin typeface="Courier New"/>
              <a:cs typeface="Courier New"/>
            </a:endParaRPr>
          </a:p>
          <a:p>
            <a:pPr lvl="2"/>
            <a:r>
              <a:rPr lang="en-US" b="1" dirty="0">
                <a:solidFill>
                  <a:srgbClr val="0070C0"/>
                </a:solidFill>
                <a:latin typeface="Courier New"/>
                <a:cs typeface="Courier New"/>
              </a:rPr>
              <a:t>function </a:t>
            </a:r>
            <a:r>
              <a:rPr lang="en-US" b="1" dirty="0" err="1" smtClean="0">
                <a:latin typeface="Courier New"/>
                <a:cs typeface="Courier New"/>
              </a:rPr>
              <a:t>testC</a:t>
            </a:r>
            <a:r>
              <a:rPr lang="en-US" b="1" dirty="0">
                <a:latin typeface="Courier New"/>
                <a:cs typeface="Courier New"/>
              </a:rPr>
              <a:t>() {</a:t>
            </a:r>
          </a:p>
          <a:p>
            <a:pPr lvl="2"/>
            <a:r>
              <a:rPr lang="en-US" b="1" dirty="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"C begin\n"</a:t>
            </a:r>
            <a:r>
              <a:rPr lang="en-US" b="1" dirty="0">
                <a:latin typeface="Courier New"/>
                <a:cs typeface="Courier New"/>
              </a:rPr>
              <a:t>;</a:t>
            </a:r>
          </a:p>
          <a:p>
            <a:pPr lvl="2"/>
            <a:r>
              <a:rPr lang="en-US" b="1" dirty="0">
                <a:latin typeface="Courier New"/>
                <a:cs typeface="Courier New"/>
              </a:rPr>
              <a:t>   </a:t>
            </a:r>
            <a:r>
              <a:rPr lang="en-US" b="1" dirty="0">
                <a:solidFill>
                  <a:srgbClr val="0070C0"/>
                </a:solidFill>
                <a:latin typeface="Courier New"/>
                <a:cs typeface="Courier New"/>
              </a:rPr>
              <a:t>throw </a:t>
            </a:r>
            <a:r>
              <a:rPr lang="en-US" b="1" dirty="0">
                <a:solidFill>
                  <a:srgbClr val="7030A0"/>
                </a:solidFill>
                <a:latin typeface="Courier New"/>
                <a:cs typeface="Courier New"/>
              </a:rPr>
              <a:t>new </a:t>
            </a:r>
            <a:r>
              <a:rPr lang="en-US" b="1" dirty="0">
                <a:latin typeface="Courier New"/>
                <a:cs typeface="Courier New"/>
              </a:rPr>
              <a:t>Exception(</a:t>
            </a:r>
            <a:r>
              <a:rPr lang="en-US" b="1" dirty="0">
                <a:solidFill>
                  <a:srgbClr val="00B050"/>
                </a:solidFill>
                <a:latin typeface="Courier New"/>
                <a:cs typeface="Courier New"/>
              </a:rPr>
              <a:t>"Exception test"</a:t>
            </a:r>
            <a:r>
              <a:rPr lang="en-US" b="1" dirty="0">
                <a:latin typeface="Courier New"/>
                <a:cs typeface="Courier New"/>
              </a:rPr>
              <a:t>);</a:t>
            </a:r>
          </a:p>
          <a:p>
            <a:pPr lvl="2"/>
            <a:r>
              <a:rPr lang="en-US" b="1" dirty="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"C end\n"</a:t>
            </a:r>
            <a:r>
              <a:rPr lang="en-US" b="1" dirty="0">
                <a:latin typeface="Courier New"/>
                <a:cs typeface="Courier New"/>
              </a:rPr>
              <a:t>;</a:t>
            </a:r>
          </a:p>
          <a:p>
            <a:pPr lvl="2"/>
            <a:r>
              <a:rPr lang="en-US" b="1" dirty="0">
                <a:latin typeface="Courier New"/>
                <a:cs typeface="Courier New"/>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791126" y="2451873"/>
            <a:ext cx="4896547" cy="523220"/>
          </a:xfrm>
          <a:prstGeom prst="rect">
            <a:avLst/>
          </a:prstGeom>
          <a:noFill/>
        </p:spPr>
        <p:txBody>
          <a:bodyPr wrap="square" rtlCol="0">
            <a:spAutoFit/>
          </a:bodyPr>
          <a:lstStyle/>
          <a:p>
            <a:pPr algn="ctr"/>
            <a:r>
              <a:rPr lang="fr-FR" sz="2800" b="1" dirty="0" smtClean="0">
                <a:latin typeface="Calibri (Heading)"/>
                <a:cs typeface="Calibri (Heading)"/>
              </a:rPr>
              <a:t>Exception handling</a:t>
            </a:r>
            <a:endParaRPr lang="fr-FR" sz="2800" b="1" dirty="0">
              <a:latin typeface="Calibri (Heading)"/>
              <a:cs typeface="Calibri (Heading)"/>
            </a:endParaRPr>
          </a:p>
        </p:txBody>
      </p:sp>
    </p:spTree>
    <p:extLst>
      <p:ext uri="{BB962C8B-B14F-4D97-AF65-F5344CB8AC3E}">
        <p14:creationId xmlns:p14="http://schemas.microsoft.com/office/powerpoint/2010/main" val="11335781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Exception handling </a:t>
            </a:r>
            <a:r>
              <a:rPr lang="fr-FR" dirty="0" err="1" smtClean="0">
                <a:ea typeface="ＭＳ Ｐゴシック" pitchFamily="34" charset="-128"/>
              </a:rPr>
              <a:t>example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Imagin</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we</a:t>
            </a:r>
            <a:r>
              <a:rPr lang="fr-FR" sz="3200" dirty="0" smtClean="0">
                <a:ea typeface="ＭＳ Ｐゴシック" pitchFamily="34" charset="-128"/>
                <a:cs typeface="Courier New" pitchFamily="49" charset="0"/>
              </a:rPr>
              <a:t> call </a:t>
            </a:r>
            <a:r>
              <a:rPr lang="fr-FR" sz="3200" dirty="0" err="1" smtClean="0">
                <a:latin typeface="Courier New" pitchFamily="49" charset="0"/>
                <a:ea typeface="ＭＳ Ｐゴシック" pitchFamily="34" charset="-128"/>
                <a:cs typeface="Courier New" pitchFamily="49" charset="0"/>
              </a:rPr>
              <a:t>testA</a:t>
            </a:r>
            <a:r>
              <a:rPr lang="fr-FR" sz="3200" dirty="0" smtClean="0">
                <a:latin typeface="Courier New" pitchFamily="49" charset="0"/>
                <a:ea typeface="ＭＳ Ｐゴシック" pitchFamily="34" charset="-128"/>
                <a:cs typeface="Courier New" pitchFamily="49" charset="0"/>
              </a:rPr>
              <a: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function</a:t>
            </a:r>
            <a:endParaRPr lang="fr-FR" sz="3200" dirty="0" smtClean="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Look </a:t>
            </a:r>
            <a:r>
              <a:rPr lang="fr-FR" sz="3200" dirty="0" err="1" smtClean="0">
                <a:ea typeface="ＭＳ Ｐゴシック" pitchFamily="34" charset="-128"/>
                <a:cs typeface="Courier New" pitchFamily="49" charset="0"/>
              </a:rPr>
              <a:t>at</a:t>
            </a:r>
            <a:r>
              <a:rPr lang="fr-FR" sz="3200" dirty="0" smtClean="0">
                <a:ea typeface="ＭＳ Ｐゴシック" pitchFamily="34" charset="-128"/>
                <a:cs typeface="Courier New" pitchFamily="49" charset="0"/>
              </a:rPr>
              <a:t> the </a:t>
            </a:r>
            <a:r>
              <a:rPr lang="fr-FR" sz="3200" dirty="0" err="1" smtClean="0">
                <a:ea typeface="ＭＳ Ｐゴシック" pitchFamily="34" charset="-128"/>
                <a:cs typeface="Courier New" pitchFamily="49" charset="0"/>
              </a:rPr>
              <a:t>following</a:t>
            </a:r>
            <a:r>
              <a:rPr lang="fr-FR" sz="3200" dirty="0" smtClean="0">
                <a:ea typeface="ＭＳ Ｐゴシック" pitchFamily="34" charset="-128"/>
                <a:cs typeface="Courier New" pitchFamily="49" charset="0"/>
              </a:rPr>
              <a:t> output:</a:t>
            </a:r>
          </a:p>
          <a:p>
            <a:endParaRPr lang="fr-FR" sz="3200" dirty="0">
              <a:ea typeface="ＭＳ Ｐゴシック" pitchFamily="34" charset="-128"/>
              <a:cs typeface="Courier New" pitchFamily="49" charset="0"/>
            </a:endParaRPr>
          </a:p>
          <a:p>
            <a:endParaRPr lang="fr-FR" sz="3200" dirty="0" smtClean="0">
              <a:ea typeface="ＭＳ Ｐゴシック" pitchFamily="34" charset="-128"/>
              <a:cs typeface="Courier New" pitchFamily="49" charset="0"/>
            </a:endParaRPr>
          </a:p>
          <a:p>
            <a:endParaRPr lang="fr-FR" sz="3200" dirty="0">
              <a:ea typeface="ＭＳ Ｐゴシック" pitchFamily="34" charset="-128"/>
              <a:cs typeface="Courier New" pitchFamily="49" charset="0"/>
            </a:endParaRPr>
          </a:p>
          <a:p>
            <a:endParaRPr lang="fr-FR" sz="3200" dirty="0" smtClean="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Explain</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why</a:t>
            </a:r>
            <a:r>
              <a:rPr lang="fr-FR" sz="3200" dirty="0" smtClean="0">
                <a:ea typeface="ＭＳ Ｐゴシック" pitchFamily="34" charset="-128"/>
                <a:cs typeface="Courier New" pitchFamily="49" charset="0"/>
              </a:rPr>
              <a:t>!</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Exceptions handling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81011" y="2425452"/>
            <a:ext cx="8785225" cy="2088232"/>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 begin</a:t>
            </a:r>
          </a:p>
          <a:p>
            <a:r>
              <a:rPr lang="en-US" b="1" dirty="0">
                <a:latin typeface="Courier New"/>
                <a:cs typeface="Courier New"/>
              </a:rPr>
              <a:t>Try begin</a:t>
            </a:r>
          </a:p>
          <a:p>
            <a:r>
              <a:rPr lang="en-US" b="1" dirty="0">
                <a:latin typeface="Courier New"/>
                <a:cs typeface="Courier New"/>
              </a:rPr>
              <a:t>B begin</a:t>
            </a:r>
          </a:p>
          <a:p>
            <a:r>
              <a:rPr lang="en-US" b="1" dirty="0">
                <a:latin typeface="Courier New"/>
                <a:cs typeface="Courier New"/>
              </a:rPr>
              <a:t>C begin</a:t>
            </a:r>
          </a:p>
          <a:p>
            <a:r>
              <a:rPr lang="en-US" b="1" dirty="0">
                <a:solidFill>
                  <a:srgbClr val="C00000"/>
                </a:solidFill>
                <a:latin typeface="Courier New"/>
                <a:cs typeface="Courier New"/>
              </a:rPr>
              <a:t>Exception test in the file /... </a:t>
            </a:r>
            <a:r>
              <a:rPr lang="en-US" b="1" dirty="0" err="1">
                <a:solidFill>
                  <a:srgbClr val="C00000"/>
                </a:solidFill>
                <a:latin typeface="Courier New"/>
                <a:cs typeface="Courier New"/>
              </a:rPr>
              <a:t>test.php</a:t>
            </a:r>
            <a:r>
              <a:rPr lang="en-US" b="1" dirty="0">
                <a:solidFill>
                  <a:srgbClr val="C00000"/>
                </a:solidFill>
                <a:latin typeface="Courier New"/>
                <a:cs typeface="Courier New"/>
              </a:rPr>
              <a:t> at line 23</a:t>
            </a:r>
          </a:p>
          <a:p>
            <a:r>
              <a:rPr lang="en-US" b="1" dirty="0" err="1">
                <a:latin typeface="Courier New"/>
                <a:cs typeface="Courier New"/>
              </a:rPr>
              <a:t>FunctionA</a:t>
            </a:r>
            <a:r>
              <a:rPr lang="en-US" b="1" dirty="0">
                <a:latin typeface="Courier New"/>
                <a:cs typeface="Courier New"/>
              </a:rPr>
              <a:t> end</a:t>
            </a:r>
          </a:p>
        </p:txBody>
      </p:sp>
    </p:spTree>
    <p:extLst>
      <p:ext uri="{BB962C8B-B14F-4D97-AF65-F5344CB8AC3E}">
        <p14:creationId xmlns:p14="http://schemas.microsoft.com/office/powerpoint/2010/main" val="14939561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Advanced </a:t>
            </a:r>
            <a:r>
              <a:rPr lang="fr-FR" dirty="0" err="1" smtClean="0">
                <a:ea typeface="ＭＳ Ｐゴシック" pitchFamily="34" charset="-128"/>
              </a:rPr>
              <a:t>catching</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In </a:t>
            </a:r>
            <a:r>
              <a:rPr lang="fr-FR" sz="3200" dirty="0" err="1" smtClean="0">
                <a:ea typeface="ＭＳ Ｐゴシック" pitchFamily="34" charset="-128"/>
                <a:cs typeface="Courier New" pitchFamily="49" charset="0"/>
              </a:rPr>
              <a:t>some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risky</a:t>
            </a:r>
            <a:r>
              <a:rPr lang="fr-FR" sz="3200" dirty="0" smtClean="0">
                <a:ea typeface="ＭＳ Ｐゴシック" pitchFamily="34" charset="-128"/>
                <a:cs typeface="Courier New" pitchFamily="49" charset="0"/>
              </a:rPr>
              <a:t> code, </a:t>
            </a:r>
            <a:r>
              <a:rPr lang="fr-FR" sz="3200" dirty="0" err="1" smtClean="0">
                <a:ea typeface="ＭＳ Ｐゴシック" pitchFamily="34" charset="-128"/>
                <a:cs typeface="Courier New" pitchFamily="49" charset="0"/>
              </a:rPr>
              <a:t>you</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sometimes</a:t>
            </a:r>
            <a:r>
              <a:rPr lang="fr-FR" sz="3200" dirty="0" smtClean="0">
                <a:ea typeface="ＭＳ Ｐゴシック" pitchFamily="34" charset="-128"/>
                <a:cs typeface="Courier New" pitchFamily="49" charset="0"/>
              </a:rPr>
              <a:t> have </a:t>
            </a:r>
            <a:r>
              <a:rPr lang="fr-FR" sz="3200" dirty="0" err="1" smtClean="0">
                <a:ea typeface="ＭＳ Ｐゴシック" pitchFamily="34" charset="-128"/>
                <a:cs typeface="Courier New" pitchFamily="49" charset="0"/>
              </a:rPr>
              <a:t>several</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risky</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operations</a:t>
            </a:r>
            <a:endParaRPr lang="fr-FR" sz="3200" dirty="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Manage </a:t>
            </a:r>
            <a:r>
              <a:rPr lang="fr-FR" sz="3200" dirty="0" err="1" smtClean="0">
                <a:ea typeface="ＭＳ Ｐゴシック" pitchFamily="34" charset="-128"/>
                <a:cs typeface="Courier New" pitchFamily="49" charset="0"/>
              </a:rPr>
              <a:t>them</a:t>
            </a:r>
            <a:r>
              <a:rPr lang="fr-FR" sz="3200" dirty="0" smtClean="0">
                <a:ea typeface="ＭＳ Ｐゴシック" pitchFamily="34" charset="-128"/>
                <a:cs typeface="Courier New" pitchFamily="49" charset="0"/>
              </a:rPr>
              <a:t> all </a:t>
            </a:r>
            <a:r>
              <a:rPr lang="fr-FR" sz="3200" dirty="0" err="1" smtClean="0">
                <a:ea typeface="ＭＳ Ｐゴシック" pitchFamily="34" charset="-128"/>
                <a:cs typeface="Courier New" pitchFamily="49" charset="0"/>
              </a:rPr>
              <a:t>with</a:t>
            </a:r>
            <a:r>
              <a:rPr lang="fr-FR" sz="3200" dirty="0" smtClean="0">
                <a:ea typeface="ＭＳ Ｐゴシック" pitchFamily="34" charset="-128"/>
                <a:cs typeface="Courier New" pitchFamily="49" charset="0"/>
              </a:rPr>
              <a:t> an unique </a:t>
            </a:r>
            <a:r>
              <a:rPr lang="fr-FR" sz="3200" dirty="0" err="1" smtClean="0">
                <a:latin typeface="Courier New" pitchFamily="49" charset="0"/>
                <a:ea typeface="ＭＳ Ｐゴシック" pitchFamily="34" charset="-128"/>
                <a:cs typeface="Courier New" pitchFamily="49" charset="0"/>
              </a:rPr>
              <a:t>try</a:t>
            </a:r>
            <a:r>
              <a:rPr lang="fr-FR" sz="3200" dirty="0" smtClean="0">
                <a:ea typeface="ＭＳ Ｐゴシック" pitchFamily="34" charset="-128"/>
                <a:cs typeface="Courier New" pitchFamily="49" charset="0"/>
              </a:rPr>
              <a:t> block!</a:t>
            </a:r>
          </a:p>
          <a:p>
            <a:pPr lvl="1"/>
            <a:r>
              <a:rPr lang="fr-FR" sz="2800" dirty="0" err="1" smtClean="0">
                <a:ea typeface="ＭＳ Ｐゴシック" pitchFamily="34" charset="-128"/>
                <a:cs typeface="Courier New" pitchFamily="49" charset="0"/>
              </a:rPr>
              <a:t>Write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many</a:t>
            </a:r>
            <a:r>
              <a:rPr lang="fr-FR" sz="2800" dirty="0" smtClean="0">
                <a:ea typeface="ＭＳ Ｐゴシック" pitchFamily="34" charset="-128"/>
                <a:cs typeface="Courier New" pitchFamily="49" charset="0"/>
              </a:rPr>
              <a:t> </a:t>
            </a:r>
            <a:r>
              <a:rPr lang="fr-FR" sz="2800" dirty="0" smtClean="0">
                <a:latin typeface="Courier New" pitchFamily="49" charset="0"/>
                <a:ea typeface="ＭＳ Ｐゴシック" pitchFamily="34" charset="-128"/>
                <a:cs typeface="Courier New" pitchFamily="49" charset="0"/>
              </a:rPr>
              <a:t>catch</a:t>
            </a:r>
            <a:r>
              <a:rPr lang="fr-FR" sz="2800" dirty="0" smtClean="0">
                <a:ea typeface="ＭＳ Ｐゴシック" pitchFamily="34" charset="-128"/>
                <a:cs typeface="Courier New" pitchFamily="49" charset="0"/>
              </a:rPr>
              <a:t> blocks</a:t>
            </a:r>
            <a:endParaRPr lang="fr-FR" sz="2800" dirty="0">
              <a:ea typeface="ＭＳ Ｐゴシック" pitchFamily="34" charset="-128"/>
              <a:cs typeface="Courier New" pitchFamily="49" charset="0"/>
            </a:endParaRPr>
          </a:p>
          <a:p>
            <a:pPr lvl="1"/>
            <a:r>
              <a:rPr lang="fr-FR" sz="2800" dirty="0" err="1" smtClean="0">
                <a:ea typeface="ＭＳ Ｐゴシック" pitchFamily="34" charset="-128"/>
                <a:cs typeface="Courier New" pitchFamily="49" charset="0"/>
              </a:rPr>
              <a:t>They’re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evaluated</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from</a:t>
            </a:r>
            <a:r>
              <a:rPr lang="fr-FR" sz="2800" dirty="0" smtClean="0">
                <a:ea typeface="ＭＳ Ｐゴシック" pitchFamily="34" charset="-128"/>
                <a:cs typeface="Courier New" pitchFamily="49" charset="0"/>
              </a:rPr>
              <a:t> top to </a:t>
            </a:r>
            <a:r>
              <a:rPr lang="fr-FR" sz="2800" dirty="0" err="1" smtClean="0">
                <a:ea typeface="ＭＳ Ｐゴシック" pitchFamily="34" charset="-128"/>
                <a:cs typeface="Courier New" pitchFamily="49" charset="0"/>
              </a:rPr>
              <a:t>bottom</a:t>
            </a:r>
            <a:r>
              <a:rPr lang="fr-FR" sz="2800" dirty="0" smtClean="0">
                <a:ea typeface="ＭＳ Ｐゴシック" pitchFamily="34" charset="-128"/>
                <a:cs typeface="Courier New" pitchFamily="49" charset="0"/>
              </a:rPr>
              <a:t> (as in Java)</a:t>
            </a:r>
          </a:p>
          <a:p>
            <a:pPr lvl="1"/>
            <a:r>
              <a:rPr lang="fr-FR" sz="2800" dirty="0" smtClean="0">
                <a:ea typeface="ＭＳ Ｐゴシック" pitchFamily="34" charset="-128"/>
                <a:cs typeface="Courier New" pitchFamily="49" charset="0"/>
              </a:rPr>
              <a:t>The 1st catch block has to </a:t>
            </a:r>
            <a:r>
              <a:rPr lang="fr-FR" sz="2800" dirty="0" err="1" smtClean="0">
                <a:ea typeface="ＭＳ Ｐゴシック" pitchFamily="34" charset="-128"/>
                <a:cs typeface="Courier New" pitchFamily="49" charset="0"/>
              </a:rPr>
              <a:t>be</a:t>
            </a:r>
            <a:r>
              <a:rPr lang="fr-FR" sz="2800" dirty="0" smtClean="0">
                <a:ea typeface="ＭＳ Ｐゴシック" pitchFamily="34" charset="-128"/>
                <a:cs typeface="Courier New" pitchFamily="49" charset="0"/>
              </a:rPr>
              <a:t> the more </a:t>
            </a:r>
            <a:r>
              <a:rPr lang="fr-FR" sz="2800" dirty="0" err="1" smtClean="0">
                <a:ea typeface="ＭＳ Ｐゴシック" pitchFamily="34" charset="-128"/>
                <a:cs typeface="Courier New" pitchFamily="49" charset="0"/>
              </a:rPr>
              <a:t>precise</a:t>
            </a:r>
            <a:endParaRPr lang="fr-FR" sz="2800" dirty="0" smtClean="0">
              <a:ea typeface="ＭＳ Ｐゴシック" pitchFamily="34" charset="-128"/>
              <a:cs typeface="Courier New" pitchFamily="49" charset="0"/>
            </a:endParaRPr>
          </a:p>
          <a:p>
            <a:pPr lvl="1"/>
            <a:r>
              <a:rPr lang="fr-FR" sz="2800" dirty="0" smtClean="0">
                <a:ea typeface="ＭＳ Ｐゴシック" pitchFamily="34" charset="-128"/>
                <a:cs typeface="Courier New" pitchFamily="49" charset="0"/>
              </a:rPr>
              <a:t>And the last has to </a:t>
            </a:r>
            <a:r>
              <a:rPr lang="fr-FR" sz="2800" dirty="0" err="1" smtClean="0">
                <a:ea typeface="ＭＳ Ｐゴシック" pitchFamily="34" charset="-128"/>
                <a:cs typeface="Courier New" pitchFamily="49" charset="0"/>
              </a:rPr>
              <a:t>be</a:t>
            </a:r>
            <a:r>
              <a:rPr lang="fr-FR" sz="2800" dirty="0" smtClean="0">
                <a:ea typeface="ＭＳ Ｐゴシック" pitchFamily="34" charset="-128"/>
                <a:cs typeface="Courier New" pitchFamily="49" charset="0"/>
              </a:rPr>
              <a:t> the </a:t>
            </a:r>
            <a:r>
              <a:rPr lang="fr-FR" sz="2800" dirty="0" err="1" smtClean="0">
                <a:ea typeface="ＭＳ Ｐゴシック" pitchFamily="34" charset="-128"/>
                <a:cs typeface="Courier New" pitchFamily="49" charset="0"/>
              </a:rPr>
              <a:t>widest</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Exceptions handling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6659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spcAft>
                <a:spcPts val="600"/>
              </a:spcAft>
            </a:pPr>
            <a:r>
              <a:rPr lang="en-US" b="1" dirty="0">
                <a:solidFill>
                  <a:srgbClr val="0070C0"/>
                </a:solidFill>
                <a:latin typeface="Courier New"/>
                <a:cs typeface="Courier New"/>
              </a:rPr>
              <a:t>function </a:t>
            </a:r>
            <a:r>
              <a:rPr lang="en-US" b="1" dirty="0" err="1">
                <a:latin typeface="Courier New"/>
                <a:cs typeface="Courier New"/>
              </a:rPr>
              <a:t>functionA</a:t>
            </a:r>
            <a:r>
              <a:rPr lang="en-US" b="1" dirty="0">
                <a:latin typeface="Courier New"/>
                <a:cs typeface="Courier New"/>
              </a:rPr>
              <a:t>() {</a:t>
            </a:r>
          </a:p>
          <a:p>
            <a:pPr lvl="2">
              <a:spcAft>
                <a:spcPts val="600"/>
              </a:spcAft>
            </a:pPr>
            <a:r>
              <a:rPr lang="en-US" b="1" dirty="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"A begin</a:t>
            </a:r>
            <a:r>
              <a:rPr lang="en-US" b="1" dirty="0" smtClean="0">
                <a:solidFill>
                  <a:srgbClr val="00B050"/>
                </a:solidFill>
                <a:latin typeface="Courier New"/>
                <a:cs typeface="Courier New"/>
              </a:rPr>
              <a:t>"</a:t>
            </a:r>
            <a:r>
              <a:rPr lang="en-US" b="1" dirty="0" smtClean="0">
                <a:latin typeface="Courier New"/>
                <a:cs typeface="Courier New"/>
              </a:rPr>
              <a:t>;</a:t>
            </a:r>
            <a:endParaRPr lang="en-US" b="1" dirty="0">
              <a:latin typeface="Courier New"/>
              <a:cs typeface="Courier New"/>
            </a:endParaRPr>
          </a:p>
          <a:p>
            <a:pPr lvl="2">
              <a:spcAft>
                <a:spcPts val="600"/>
              </a:spcAft>
            </a:pPr>
            <a:r>
              <a:rPr lang="en-US" b="1" dirty="0">
                <a:latin typeface="Courier New"/>
                <a:cs typeface="Courier New"/>
              </a:rPr>
              <a:t>   </a:t>
            </a:r>
            <a:r>
              <a:rPr lang="en-US" b="1" dirty="0">
                <a:solidFill>
                  <a:srgbClr val="0070C0"/>
                </a:solidFill>
                <a:latin typeface="Courier New"/>
                <a:cs typeface="Courier New"/>
              </a:rPr>
              <a:t>try </a:t>
            </a:r>
            <a:r>
              <a:rPr lang="en-US" b="1" dirty="0">
                <a:latin typeface="Courier New"/>
                <a:cs typeface="Courier New"/>
              </a:rPr>
              <a:t>{</a:t>
            </a:r>
          </a:p>
          <a:p>
            <a:pPr lvl="2">
              <a:spcAft>
                <a:spcPts val="600"/>
              </a:spcAft>
            </a:pPr>
            <a:r>
              <a:rPr lang="en-US" b="1" dirty="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"Try begin"</a:t>
            </a:r>
            <a:r>
              <a:rPr lang="en-US" b="1" dirty="0">
                <a:latin typeface="Courier New"/>
                <a:cs typeface="Courier New"/>
              </a:rPr>
              <a:t>;</a:t>
            </a:r>
          </a:p>
          <a:p>
            <a:pPr lvl="2">
              <a:spcAft>
                <a:spcPts val="600"/>
              </a:spcAft>
            </a:pPr>
            <a:r>
              <a:rPr lang="en-US" b="1" dirty="0">
                <a:latin typeface="Courier New"/>
                <a:cs typeface="Courier New"/>
              </a:rPr>
              <a:t>      </a:t>
            </a:r>
            <a:r>
              <a:rPr lang="en-US" b="1" dirty="0">
                <a:solidFill>
                  <a:srgbClr val="0070C0"/>
                </a:solidFill>
                <a:latin typeface="Courier New"/>
                <a:cs typeface="Courier New"/>
              </a:rPr>
              <a:t>throw </a:t>
            </a:r>
            <a:r>
              <a:rPr lang="en-US" b="1" dirty="0">
                <a:solidFill>
                  <a:srgbClr val="7030A0"/>
                </a:solidFill>
                <a:latin typeface="Courier New"/>
                <a:cs typeface="Courier New"/>
              </a:rPr>
              <a:t>new </a:t>
            </a:r>
            <a:r>
              <a:rPr lang="en-US" b="1" dirty="0" err="1">
                <a:latin typeface="Courier New"/>
                <a:cs typeface="Courier New"/>
              </a:rPr>
              <a:t>FileException</a:t>
            </a:r>
            <a:r>
              <a:rPr lang="en-US" b="1" dirty="0">
                <a:latin typeface="Courier New"/>
                <a:cs typeface="Courier New"/>
              </a:rPr>
              <a:t>(</a:t>
            </a:r>
            <a:r>
              <a:rPr lang="en-US" b="1" dirty="0">
                <a:solidFill>
                  <a:srgbClr val="00B050"/>
                </a:solidFill>
                <a:latin typeface="Courier New"/>
                <a:cs typeface="Courier New"/>
              </a:rPr>
              <a:t>"Exception test"</a:t>
            </a:r>
            <a:r>
              <a:rPr lang="en-US" b="1" dirty="0">
                <a:latin typeface="Courier New"/>
                <a:cs typeface="Courier New"/>
              </a:rPr>
              <a:t>); </a:t>
            </a:r>
          </a:p>
          <a:p>
            <a:pPr lvl="2">
              <a:spcAft>
                <a:spcPts val="600"/>
              </a:spcAft>
            </a:pPr>
            <a:r>
              <a:rPr lang="en-US" b="1" dirty="0">
                <a:solidFill>
                  <a:srgbClr val="0000FF"/>
                </a:solidFill>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"Try end"</a:t>
            </a:r>
            <a:r>
              <a:rPr lang="en-US" b="1" dirty="0">
                <a:latin typeface="Courier New"/>
                <a:cs typeface="Courier New"/>
              </a:rPr>
              <a:t>;</a:t>
            </a:r>
          </a:p>
          <a:p>
            <a:pPr lvl="2">
              <a:spcAft>
                <a:spcPts val="600"/>
              </a:spcAft>
            </a:pPr>
            <a:r>
              <a:rPr lang="en-US" b="1" dirty="0">
                <a:latin typeface="Courier New"/>
                <a:cs typeface="Courier New"/>
              </a:rPr>
              <a:t>   } </a:t>
            </a:r>
            <a:r>
              <a:rPr lang="en-US" b="1" dirty="0">
                <a:solidFill>
                  <a:srgbClr val="0070C0"/>
                </a:solidFill>
                <a:latin typeface="Courier New"/>
                <a:cs typeface="Courier New"/>
              </a:rPr>
              <a:t>catch </a:t>
            </a:r>
            <a:r>
              <a:rPr lang="en-US" b="1" dirty="0">
                <a:latin typeface="Courier New"/>
                <a:cs typeface="Courier New"/>
              </a:rPr>
              <a:t>(</a:t>
            </a:r>
            <a:r>
              <a:rPr lang="en-US" b="1" dirty="0" err="1">
                <a:latin typeface="Courier New"/>
                <a:cs typeface="Courier New"/>
              </a:rPr>
              <a:t>FileException</a:t>
            </a:r>
            <a:r>
              <a:rPr lang="en-US" b="1" dirty="0">
                <a:latin typeface="Courier New"/>
                <a:cs typeface="Courier New"/>
              </a:rPr>
              <a:t> $e) {</a:t>
            </a:r>
          </a:p>
          <a:p>
            <a:pPr lvl="2">
              <a:spcAft>
                <a:spcPts val="600"/>
              </a:spcAft>
            </a:pPr>
            <a:r>
              <a:rPr lang="en-US" b="1" dirty="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'A </a:t>
            </a:r>
            <a:r>
              <a:rPr lang="en-US" b="1" dirty="0" err="1">
                <a:solidFill>
                  <a:srgbClr val="00B050"/>
                </a:solidFill>
                <a:latin typeface="Courier New"/>
                <a:cs typeface="Courier New"/>
              </a:rPr>
              <a:t>FileException</a:t>
            </a:r>
            <a:r>
              <a:rPr lang="en-US" b="1" dirty="0">
                <a:solidFill>
                  <a:srgbClr val="00B050"/>
                </a:solidFill>
                <a:latin typeface="Courier New"/>
                <a:cs typeface="Courier New"/>
              </a:rPr>
              <a:t> has been thrown'</a:t>
            </a:r>
            <a:r>
              <a:rPr lang="en-US" b="1" dirty="0">
                <a:latin typeface="Courier New"/>
                <a:cs typeface="Courier New"/>
              </a:rPr>
              <a:t>;</a:t>
            </a:r>
          </a:p>
          <a:p>
            <a:pPr lvl="2">
              <a:spcAft>
                <a:spcPts val="600"/>
              </a:spcAft>
            </a:pPr>
            <a:r>
              <a:rPr lang="en-US" b="1" dirty="0">
                <a:latin typeface="Courier New"/>
                <a:cs typeface="Courier New"/>
              </a:rPr>
              <a:t>   } </a:t>
            </a:r>
            <a:r>
              <a:rPr lang="en-US" b="1" dirty="0">
                <a:solidFill>
                  <a:srgbClr val="0070C0"/>
                </a:solidFill>
                <a:latin typeface="Courier New"/>
                <a:cs typeface="Courier New"/>
              </a:rPr>
              <a:t>catch </a:t>
            </a:r>
            <a:r>
              <a:rPr lang="en-US" b="1" dirty="0">
                <a:latin typeface="Courier New"/>
                <a:cs typeface="Courier New"/>
              </a:rPr>
              <a:t>(Exception $e) {</a:t>
            </a:r>
          </a:p>
          <a:p>
            <a:pPr lvl="2">
              <a:spcAft>
                <a:spcPts val="600"/>
              </a:spcAft>
            </a:pPr>
            <a:r>
              <a:rPr lang="en-US" b="1" dirty="0">
                <a:solidFill>
                  <a:srgbClr val="0000FF"/>
                </a:solidFill>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'An Exception has been thrown'</a:t>
            </a:r>
            <a:r>
              <a:rPr lang="en-US" b="1" dirty="0">
                <a:latin typeface="Courier New"/>
                <a:cs typeface="Courier New"/>
              </a:rPr>
              <a:t>;</a:t>
            </a:r>
          </a:p>
          <a:p>
            <a:pPr lvl="2">
              <a:spcAft>
                <a:spcPts val="600"/>
              </a:spcAft>
            </a:pPr>
            <a:r>
              <a:rPr lang="en-US" b="1" dirty="0">
                <a:latin typeface="Courier New"/>
                <a:cs typeface="Courier New"/>
              </a:rPr>
              <a:t>   </a:t>
            </a:r>
            <a:r>
              <a:rPr lang="en-US" b="1" dirty="0" smtClean="0">
                <a:latin typeface="Courier New"/>
                <a:cs typeface="Courier New"/>
              </a:rPr>
              <a:t>}</a:t>
            </a:r>
            <a:endParaRPr lang="en-US" b="1" dirty="0">
              <a:latin typeface="Courier New"/>
              <a:cs typeface="Courier New"/>
            </a:endParaRPr>
          </a:p>
          <a:p>
            <a:pPr lvl="2">
              <a:spcAft>
                <a:spcPts val="600"/>
              </a:spcAft>
            </a:pPr>
            <a:r>
              <a:rPr lang="en-US" b="1" dirty="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"A end"</a:t>
            </a:r>
            <a:r>
              <a:rPr lang="en-US" b="1" dirty="0">
                <a:latin typeface="Courier New"/>
                <a:cs typeface="Courier New"/>
              </a:rPr>
              <a:t>;</a:t>
            </a:r>
          </a:p>
          <a:p>
            <a:pPr lvl="2">
              <a:spcAft>
                <a:spcPts val="600"/>
              </a:spcAft>
            </a:pPr>
            <a:r>
              <a:rPr lang="en-US" b="1" dirty="0">
                <a:latin typeface="Courier New"/>
                <a:cs typeface="Courier New"/>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791126" y="2451873"/>
            <a:ext cx="4896547" cy="523220"/>
          </a:xfrm>
          <a:prstGeom prst="rect">
            <a:avLst/>
          </a:prstGeom>
          <a:noFill/>
        </p:spPr>
        <p:txBody>
          <a:bodyPr wrap="square" rtlCol="0">
            <a:spAutoFit/>
          </a:bodyPr>
          <a:lstStyle/>
          <a:p>
            <a:pPr algn="ctr"/>
            <a:r>
              <a:rPr lang="fr-FR" sz="2800" b="1" dirty="0" smtClean="0">
                <a:latin typeface="Calibri (Heading)"/>
                <a:cs typeface="Calibri (Heading)"/>
              </a:rPr>
              <a:t>Multi-</a:t>
            </a:r>
            <a:r>
              <a:rPr lang="fr-FR" sz="2800" b="1" dirty="0" err="1" smtClean="0">
                <a:latin typeface="Calibri (Heading)"/>
                <a:cs typeface="Calibri (Heading)"/>
              </a:rPr>
              <a:t>catching</a:t>
            </a:r>
            <a:r>
              <a:rPr lang="fr-FR" sz="2800" b="1" dirty="0" smtClean="0">
                <a:latin typeface="Calibri (Heading)"/>
                <a:cs typeface="Calibri (Heading)"/>
              </a:rPr>
              <a:t>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22816861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Multi-</a:t>
            </a:r>
            <a:r>
              <a:rPr lang="fr-FR" dirty="0" err="1" smtClean="0">
                <a:ea typeface="ＭＳ Ｐゴシック" pitchFamily="34" charset="-128"/>
              </a:rPr>
              <a:t>catching</a:t>
            </a:r>
            <a:r>
              <a:rPr lang="fr-FR" dirty="0" smtClean="0">
                <a:ea typeface="ＭＳ Ｐゴシック" pitchFamily="34" charset="-128"/>
              </a:rPr>
              <a:t> </a:t>
            </a:r>
            <a:r>
              <a:rPr lang="fr-FR" dirty="0" err="1" smtClean="0">
                <a:ea typeface="ＭＳ Ｐゴシック" pitchFamily="34" charset="-128"/>
              </a:rPr>
              <a:t>example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Imagin</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we</a:t>
            </a:r>
            <a:r>
              <a:rPr lang="fr-FR" sz="3200" dirty="0" smtClean="0">
                <a:ea typeface="ＭＳ Ｐゴシック" pitchFamily="34" charset="-128"/>
                <a:cs typeface="Courier New" pitchFamily="49" charset="0"/>
              </a:rPr>
              <a:t> call </a:t>
            </a:r>
            <a:r>
              <a:rPr lang="fr-FR" sz="3200" dirty="0" err="1" smtClean="0">
                <a:latin typeface="Courier New" pitchFamily="49" charset="0"/>
                <a:ea typeface="ＭＳ Ｐゴシック" pitchFamily="34" charset="-128"/>
                <a:cs typeface="Courier New" pitchFamily="49" charset="0"/>
              </a:rPr>
              <a:t>functionA</a:t>
            </a:r>
            <a:r>
              <a:rPr lang="fr-FR" sz="3200" dirty="0" smtClean="0">
                <a:latin typeface="Courier New" pitchFamily="49" charset="0"/>
                <a:ea typeface="ＭＳ Ｐゴシック" pitchFamily="34" charset="-128"/>
                <a:cs typeface="Courier New" pitchFamily="49" charset="0"/>
              </a:rPr>
              <a:t>()</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function</a:t>
            </a:r>
            <a:endParaRPr lang="fr-FR" sz="3200" dirty="0" smtClean="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Look </a:t>
            </a:r>
            <a:r>
              <a:rPr lang="fr-FR" sz="3200" dirty="0" err="1" smtClean="0">
                <a:ea typeface="ＭＳ Ｐゴシック" pitchFamily="34" charset="-128"/>
                <a:cs typeface="Courier New" pitchFamily="49" charset="0"/>
              </a:rPr>
              <a:t>at</a:t>
            </a:r>
            <a:r>
              <a:rPr lang="fr-FR" sz="3200" dirty="0" smtClean="0">
                <a:ea typeface="ＭＳ Ｐゴシック" pitchFamily="34" charset="-128"/>
                <a:cs typeface="Courier New" pitchFamily="49" charset="0"/>
              </a:rPr>
              <a:t> the </a:t>
            </a:r>
            <a:r>
              <a:rPr lang="fr-FR" sz="3200" dirty="0" err="1" smtClean="0">
                <a:ea typeface="ＭＳ Ｐゴシック" pitchFamily="34" charset="-128"/>
                <a:cs typeface="Courier New" pitchFamily="49" charset="0"/>
              </a:rPr>
              <a:t>following</a:t>
            </a:r>
            <a:r>
              <a:rPr lang="fr-FR" sz="3200" dirty="0" smtClean="0">
                <a:ea typeface="ＭＳ Ｐゴシック" pitchFamily="34" charset="-128"/>
                <a:cs typeface="Courier New" pitchFamily="49" charset="0"/>
              </a:rPr>
              <a:t> output:</a:t>
            </a:r>
          </a:p>
          <a:p>
            <a:endParaRPr lang="fr-FR" sz="3200" dirty="0">
              <a:ea typeface="ＭＳ Ｐゴシック" pitchFamily="34" charset="-128"/>
              <a:cs typeface="Courier New" pitchFamily="49" charset="0"/>
            </a:endParaRPr>
          </a:p>
          <a:p>
            <a:endParaRPr lang="fr-FR" sz="3200" dirty="0" smtClean="0">
              <a:ea typeface="ＭＳ Ｐゴシック" pitchFamily="34" charset="-128"/>
              <a:cs typeface="Courier New" pitchFamily="49" charset="0"/>
            </a:endParaRPr>
          </a:p>
          <a:p>
            <a:endParaRPr lang="fr-FR" sz="3200" dirty="0">
              <a:ea typeface="ＭＳ Ｐゴシック" pitchFamily="34" charset="-128"/>
              <a:cs typeface="Courier New" pitchFamily="49" charset="0"/>
            </a:endParaRPr>
          </a:p>
          <a:p>
            <a:endParaRPr lang="fr-FR" sz="3200" dirty="0" smtClean="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Explain</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why</a:t>
            </a:r>
            <a:r>
              <a:rPr lang="fr-FR" sz="3200" dirty="0" smtClean="0">
                <a:ea typeface="ＭＳ Ｐゴシック" pitchFamily="34" charset="-128"/>
                <a:cs typeface="Courier New" pitchFamily="49" charset="0"/>
              </a:rPr>
              <a:t>!</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Exceptions handling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81011" y="2425452"/>
            <a:ext cx="8785225" cy="2088232"/>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 begin</a:t>
            </a:r>
          </a:p>
          <a:p>
            <a:r>
              <a:rPr lang="en-US" b="1" dirty="0">
                <a:latin typeface="Courier New"/>
                <a:cs typeface="Courier New"/>
              </a:rPr>
              <a:t>Try begin</a:t>
            </a:r>
          </a:p>
          <a:p>
            <a:r>
              <a:rPr lang="en-US" b="1" dirty="0">
                <a:solidFill>
                  <a:srgbClr val="C00000"/>
                </a:solidFill>
                <a:latin typeface="Courier New"/>
                <a:cs typeface="Courier New"/>
              </a:rPr>
              <a:t>A </a:t>
            </a:r>
            <a:r>
              <a:rPr lang="en-US" b="1" dirty="0" err="1">
                <a:solidFill>
                  <a:srgbClr val="C00000"/>
                </a:solidFill>
                <a:latin typeface="Courier New"/>
                <a:cs typeface="Courier New"/>
              </a:rPr>
              <a:t>FileException</a:t>
            </a:r>
            <a:r>
              <a:rPr lang="en-US" b="1" dirty="0">
                <a:solidFill>
                  <a:srgbClr val="C00000"/>
                </a:solidFill>
                <a:latin typeface="Courier New"/>
                <a:cs typeface="Courier New"/>
              </a:rPr>
              <a:t> has been thrown</a:t>
            </a:r>
          </a:p>
          <a:p>
            <a:r>
              <a:rPr lang="en-US" b="1" dirty="0">
                <a:latin typeface="Courier New"/>
                <a:cs typeface="Courier New"/>
              </a:rPr>
              <a:t>A end</a:t>
            </a:r>
          </a:p>
        </p:txBody>
      </p:sp>
    </p:spTree>
    <p:extLst>
      <p:ext uri="{BB962C8B-B14F-4D97-AF65-F5344CB8AC3E}">
        <p14:creationId xmlns:p14="http://schemas.microsoft.com/office/powerpoint/2010/main" val="24727200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Create</a:t>
            </a:r>
            <a:r>
              <a:rPr lang="fr-FR" dirty="0" smtClean="0">
                <a:ea typeface="ＭＳ Ｐゴシック" pitchFamily="34" charset="-128"/>
              </a:rPr>
              <a:t> </a:t>
            </a:r>
            <a:r>
              <a:rPr lang="fr-FR" dirty="0" err="1" smtClean="0">
                <a:ea typeface="ＭＳ Ｐゴシック" pitchFamily="34" charset="-128"/>
              </a:rPr>
              <a:t>your</a:t>
            </a:r>
            <a:r>
              <a:rPr lang="fr-FR" dirty="0" smtClean="0">
                <a:ea typeface="ＭＳ Ｐゴシック" pitchFamily="34" charset="-128"/>
              </a:rPr>
              <a:t> exceptions</a:t>
            </a: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Why</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create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your</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own</a:t>
            </a:r>
            <a:r>
              <a:rPr lang="fr-FR" sz="3200" dirty="0" smtClean="0">
                <a:ea typeface="ＭＳ Ｐゴシック" pitchFamily="34" charset="-128"/>
                <a:cs typeface="Courier New" pitchFamily="49" charset="0"/>
              </a:rPr>
              <a:t> exceptions?</a:t>
            </a:r>
          </a:p>
          <a:p>
            <a:pPr lvl="1"/>
            <a:r>
              <a:rPr lang="fr-FR" sz="2800" dirty="0" smtClean="0">
                <a:ea typeface="ＭＳ Ｐゴシック" pitchFamily="34" charset="-128"/>
                <a:cs typeface="Courier New" pitchFamily="49" charset="0"/>
              </a:rPr>
              <a:t>The </a:t>
            </a:r>
            <a:r>
              <a:rPr lang="fr-FR" sz="2800" dirty="0" err="1" smtClean="0">
                <a:ea typeface="ＭＳ Ｐゴシック" pitchFamily="34" charset="-128"/>
                <a:cs typeface="Courier New" pitchFamily="49" charset="0"/>
              </a:rPr>
              <a:t>ones</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launched</a:t>
            </a:r>
            <a:r>
              <a:rPr lang="fr-FR" sz="2800" dirty="0" smtClean="0">
                <a:ea typeface="ＭＳ Ｐゴシック" pitchFamily="34" charset="-128"/>
                <a:cs typeface="Courier New" pitchFamily="49" charset="0"/>
              </a:rPr>
              <a:t> by PHP are </a:t>
            </a:r>
            <a:r>
              <a:rPr lang="fr-FR" sz="2800" dirty="0" err="1" smtClean="0">
                <a:ea typeface="ＭＳ Ｐゴシック" pitchFamily="34" charset="-128"/>
                <a:cs typeface="Courier New" pitchFamily="49" charset="0"/>
              </a:rPr>
              <a:t>invalid</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operations</a:t>
            </a:r>
            <a:endParaRPr lang="fr-FR" sz="2800" dirty="0" smtClean="0">
              <a:ea typeface="ＭＳ Ｐゴシック" pitchFamily="34" charset="-128"/>
              <a:cs typeface="Courier New" pitchFamily="49" charset="0"/>
            </a:endParaRPr>
          </a:p>
          <a:p>
            <a:pPr lvl="1"/>
            <a:r>
              <a:rPr lang="fr-FR" sz="2800" dirty="0" err="1" smtClean="0">
                <a:ea typeface="ＭＳ Ｐゴシック" pitchFamily="34" charset="-128"/>
                <a:cs typeface="Courier New" pitchFamily="49" charset="0"/>
              </a:rPr>
              <a:t>Your</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app</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can</a:t>
            </a:r>
            <a:r>
              <a:rPr lang="fr-FR" sz="2800" dirty="0" smtClean="0">
                <a:ea typeface="ＭＳ Ｐゴシック" pitchFamily="34" charset="-128"/>
                <a:cs typeface="Courier New" pitchFamily="49" charset="0"/>
              </a:rPr>
              <a:t> have </a:t>
            </a:r>
            <a:r>
              <a:rPr lang="fr-FR" sz="2800" dirty="0" err="1" smtClean="0">
                <a:ea typeface="ＭＳ Ｐゴシック" pitchFamily="34" charset="-128"/>
                <a:cs typeface="Courier New" pitchFamily="49" charset="0"/>
              </a:rPr>
              <a:t>invalid</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operations</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too</a:t>
            </a:r>
            <a:r>
              <a:rPr lang="fr-FR" sz="2800" dirty="0" smtClean="0">
                <a:ea typeface="ＭＳ Ｐゴシック" pitchFamily="34" charset="-128"/>
                <a:cs typeface="Courier New" pitchFamily="49" charset="0"/>
              </a:rPr>
              <a:t>!</a:t>
            </a:r>
          </a:p>
          <a:p>
            <a:pPr lvl="2"/>
            <a:endParaRPr lang="fr-FR" dirty="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Can </a:t>
            </a:r>
            <a:r>
              <a:rPr lang="fr-FR" sz="3200" dirty="0" err="1" smtClean="0">
                <a:ea typeface="ＭＳ Ｐゴシック" pitchFamily="34" charset="-128"/>
                <a:cs typeface="Courier New" pitchFamily="49" charset="0"/>
              </a:rPr>
              <a:t>handle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abnormal</a:t>
            </a:r>
            <a:r>
              <a:rPr lang="fr-FR" sz="3200" dirty="0" smtClean="0">
                <a:ea typeface="ＭＳ Ｐゴシック" pitchFamily="34" charset="-128"/>
                <a:cs typeface="Courier New" pitchFamily="49" charset="0"/>
              </a:rPr>
              <a:t> situations:</a:t>
            </a:r>
          </a:p>
          <a:p>
            <a:pPr lvl="1"/>
            <a:r>
              <a:rPr lang="fr-FR" sz="2800" dirty="0" smtClean="0">
                <a:ea typeface="ＭＳ Ｐゴシック" pitchFamily="34" charset="-128"/>
                <a:cs typeface="Courier New" pitchFamily="49" charset="0"/>
              </a:rPr>
              <a:t>User </a:t>
            </a:r>
            <a:r>
              <a:rPr lang="fr-FR" sz="2800" dirty="0" err="1" smtClean="0">
                <a:ea typeface="ＭＳ Ｐゴシック" pitchFamily="34" charset="-128"/>
                <a:cs typeface="Courier New" pitchFamily="49" charset="0"/>
              </a:rPr>
              <a:t>typing</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wrong</a:t>
            </a:r>
            <a:r>
              <a:rPr lang="fr-FR" sz="2800" dirty="0" smtClean="0">
                <a:ea typeface="ＭＳ Ｐゴシック" pitchFamily="34" charset="-128"/>
                <a:cs typeface="Courier New" pitchFamily="49" charset="0"/>
              </a:rPr>
              <a:t> values</a:t>
            </a:r>
          </a:p>
          <a:p>
            <a:pPr lvl="1"/>
            <a:r>
              <a:rPr lang="fr-FR" sz="2800" dirty="0" smtClean="0">
                <a:ea typeface="ＭＳ Ｐゴシック" pitchFamily="34" charset="-128"/>
                <a:cs typeface="Courier New" pitchFamily="49" charset="0"/>
              </a:rPr>
              <a:t>Bad conception </a:t>
            </a:r>
            <a:r>
              <a:rPr lang="fr-FR" sz="2800" dirty="0" err="1" smtClean="0">
                <a:ea typeface="ＭＳ Ｐゴシック" pitchFamily="34" charset="-128"/>
                <a:cs typeface="Courier New" pitchFamily="49" charset="0"/>
              </a:rPr>
              <a:t>problems</a:t>
            </a:r>
            <a:endParaRPr lang="fr-FR" sz="2800" dirty="0" smtClean="0">
              <a:ea typeface="ＭＳ Ｐゴシック" pitchFamily="34" charset="-128"/>
              <a:cs typeface="Courier New" pitchFamily="49" charset="0"/>
            </a:endParaRPr>
          </a:p>
          <a:p>
            <a:pPr lvl="1"/>
            <a:r>
              <a:rPr lang="fr-FR" sz="2800" dirty="0" smtClean="0">
                <a:ea typeface="ＭＳ Ｐゴシック" pitchFamily="34" charset="-128"/>
                <a:cs typeface="Courier New" pitchFamily="49" charset="0"/>
              </a:rPr>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Exceptions handling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0568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Create</a:t>
            </a:r>
            <a:r>
              <a:rPr lang="fr-FR" dirty="0" smtClean="0">
                <a:ea typeface="ＭＳ Ｐゴシック" pitchFamily="34" charset="-128"/>
              </a:rPr>
              <a:t> </a:t>
            </a:r>
            <a:r>
              <a:rPr lang="fr-FR" dirty="0" err="1" smtClean="0">
                <a:ea typeface="ＭＳ Ｐゴシック" pitchFamily="34" charset="-128"/>
              </a:rPr>
              <a:t>your</a:t>
            </a:r>
            <a:r>
              <a:rPr lang="fr-FR" dirty="0" smtClean="0">
                <a:ea typeface="ＭＳ Ｐゴシック" pitchFamily="34" charset="-128"/>
              </a:rPr>
              <a:t> exceptions</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Just </a:t>
            </a:r>
            <a:r>
              <a:rPr lang="fr-FR" sz="3200" dirty="0" err="1" smtClean="0">
                <a:ea typeface="ＭＳ Ｐゴシック" pitchFamily="34" charset="-128"/>
                <a:cs typeface="Courier New" pitchFamily="49" charset="0"/>
              </a:rPr>
              <a:t>extends</a:t>
            </a:r>
            <a:r>
              <a:rPr lang="fr-FR" sz="3200" dirty="0" smtClean="0">
                <a:ea typeface="ＭＳ Ｐゴシック" pitchFamily="34" charset="-128"/>
                <a:cs typeface="Courier New" pitchFamily="49" charset="0"/>
              </a:rPr>
              <a:t> Exception class:</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Exceptions handling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81011" y="1849388"/>
            <a:ext cx="8785225" cy="3240360"/>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class </a:t>
            </a:r>
            <a:r>
              <a:rPr lang="en-US" b="1" dirty="0" err="1">
                <a:latin typeface="Courier New"/>
                <a:cs typeface="Courier New"/>
              </a:rPr>
              <a:t>MyException</a:t>
            </a:r>
            <a:r>
              <a:rPr lang="en-US" b="1" dirty="0">
                <a:latin typeface="Courier New"/>
                <a:cs typeface="Courier New"/>
              </a:rPr>
              <a:t> </a:t>
            </a:r>
            <a:r>
              <a:rPr lang="en-US" b="1" dirty="0">
                <a:solidFill>
                  <a:srgbClr val="0070C0"/>
                </a:solidFill>
                <a:latin typeface="Courier New"/>
                <a:cs typeface="Courier New"/>
              </a:rPr>
              <a:t>extends </a:t>
            </a:r>
            <a:r>
              <a:rPr lang="en-US" b="1" dirty="0">
                <a:latin typeface="Courier New"/>
                <a:cs typeface="Courier New"/>
              </a:rPr>
              <a:t>Exception </a:t>
            </a:r>
            <a:r>
              <a:rPr lang="en-US" b="1" dirty="0" smtClean="0">
                <a:latin typeface="Courier New"/>
                <a:cs typeface="Courier New"/>
              </a:rPr>
              <a:t>{</a:t>
            </a:r>
            <a:endParaRPr lang="en-US" b="1" dirty="0">
              <a:latin typeface="Courier New"/>
              <a:cs typeface="Courier New"/>
            </a:endParaRPr>
          </a:p>
          <a:p>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a:latin typeface="Courier New"/>
                <a:cs typeface="Courier New"/>
              </a:rPr>
              <a:t>__construct($message = </a:t>
            </a:r>
            <a:r>
              <a:rPr lang="en-US" b="1" dirty="0" smtClean="0">
                <a:solidFill>
                  <a:srgbClr val="00B050"/>
                </a:solidFill>
                <a:latin typeface="Courier New"/>
                <a:cs typeface="Courier New"/>
              </a:rPr>
              <a:t>"</a:t>
            </a:r>
            <a:r>
              <a:rPr lang="en-US" b="1" dirty="0">
                <a:solidFill>
                  <a:srgbClr val="00B050"/>
                </a:solidFill>
                <a:latin typeface="Courier New"/>
                <a:cs typeface="Courier New"/>
              </a:rPr>
              <a:t>Default message </a:t>
            </a:r>
            <a:endParaRPr lang="en-US" b="1" dirty="0" smtClean="0">
              <a:solidFill>
                <a:srgbClr val="00B050"/>
              </a:solidFill>
              <a:latin typeface="Courier New"/>
              <a:cs typeface="Courier New"/>
            </a:endParaRPr>
          </a:p>
          <a:p>
            <a:pPr lvl="4"/>
            <a:r>
              <a:rPr lang="en-US" b="1" dirty="0" smtClean="0">
                <a:solidFill>
                  <a:srgbClr val="00B050"/>
                </a:solidFill>
                <a:latin typeface="Courier New"/>
                <a:cs typeface="Courier New"/>
              </a:rPr>
              <a:t>of my </a:t>
            </a:r>
            <a:r>
              <a:rPr lang="en-US" b="1" dirty="0">
                <a:solidFill>
                  <a:srgbClr val="00B050"/>
                </a:solidFill>
                <a:latin typeface="Courier New"/>
                <a:cs typeface="Courier New"/>
              </a:rPr>
              <a:t>personalized exception"</a:t>
            </a:r>
            <a:r>
              <a:rPr lang="en-US" b="1" dirty="0">
                <a:latin typeface="Courier New"/>
                <a:cs typeface="Courier New"/>
              </a:rPr>
              <a:t>, $code = </a:t>
            </a:r>
            <a:r>
              <a:rPr lang="en-US" b="1" dirty="0">
                <a:solidFill>
                  <a:srgbClr val="FF6600"/>
                </a:solidFill>
                <a:latin typeface="Courier New"/>
                <a:cs typeface="Courier New"/>
              </a:rPr>
              <a:t>0</a:t>
            </a:r>
            <a:r>
              <a:rPr lang="en-US" b="1" dirty="0">
                <a:latin typeface="Courier New"/>
                <a:cs typeface="Courier New"/>
              </a:rPr>
              <a:t>) </a:t>
            </a:r>
            <a:r>
              <a:rPr lang="en-US" b="1" dirty="0" smtClean="0">
                <a:latin typeface="Courier New"/>
                <a:cs typeface="Courier New"/>
              </a:rPr>
              <a:t>{</a:t>
            </a:r>
            <a:endParaRPr lang="en-US" b="1" dirty="0">
              <a:latin typeface="Courier New"/>
              <a:cs typeface="Courier New"/>
            </a:endParaRPr>
          </a:p>
          <a:p>
            <a:r>
              <a:rPr lang="en-US" b="1" dirty="0">
                <a:latin typeface="Courier New"/>
                <a:cs typeface="Courier New"/>
              </a:rPr>
              <a:t>      </a:t>
            </a:r>
            <a:r>
              <a:rPr lang="en-US" b="1" dirty="0">
                <a:solidFill>
                  <a:srgbClr val="0070C0"/>
                </a:solidFill>
                <a:latin typeface="Courier New"/>
                <a:cs typeface="Courier New"/>
              </a:rPr>
              <a:t>parent</a:t>
            </a:r>
            <a:r>
              <a:rPr lang="en-US" b="1" dirty="0">
                <a:latin typeface="Courier New"/>
                <a:cs typeface="Courier New"/>
              </a:rPr>
              <a:t>::__construct($message, $code);</a:t>
            </a:r>
          </a:p>
          <a:p>
            <a:r>
              <a:rPr lang="en-US" b="1" dirty="0">
                <a:latin typeface="Courier New"/>
                <a:cs typeface="Courier New"/>
              </a:rPr>
              <a:t>   </a:t>
            </a:r>
            <a:r>
              <a:rPr lang="en-US" b="1" dirty="0" smtClean="0">
                <a:latin typeface="Courier New"/>
                <a:cs typeface="Courier New"/>
              </a:rPr>
              <a:t>}</a:t>
            </a:r>
          </a:p>
          <a:p>
            <a:endParaRPr lang="en-US" b="1" dirty="0">
              <a:latin typeface="Courier New"/>
              <a:cs typeface="Courier New"/>
            </a:endParaRPr>
          </a:p>
          <a:p>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solidFill>
                  <a:srgbClr val="0000FF"/>
                </a:solidFill>
                <a:latin typeface="Courier New"/>
                <a:cs typeface="Courier New"/>
              </a:rPr>
              <a:t> </a:t>
            </a:r>
            <a:r>
              <a:rPr lang="en-US" b="1" dirty="0" err="1">
                <a:latin typeface="Courier New"/>
                <a:cs typeface="Courier New"/>
              </a:rPr>
              <a:t>customFunction</a:t>
            </a:r>
            <a:r>
              <a:rPr lang="en-US" b="1" dirty="0">
                <a:latin typeface="Courier New"/>
                <a:cs typeface="Courier New"/>
              </a:rPr>
              <a:t>() {</a:t>
            </a:r>
          </a:p>
          <a:p>
            <a:r>
              <a:rPr lang="en-US" b="1" dirty="0">
                <a:latin typeface="Courier New"/>
                <a:cs typeface="Courier New"/>
              </a:rPr>
              <a:t>      </a:t>
            </a:r>
            <a:r>
              <a:rPr lang="en-US" b="1" dirty="0">
                <a:solidFill>
                  <a:srgbClr val="0070C0"/>
                </a:solidFill>
                <a:latin typeface="Courier New"/>
                <a:cs typeface="Courier New"/>
              </a:rPr>
              <a:t>echo </a:t>
            </a:r>
            <a:r>
              <a:rPr lang="en-US" b="1" dirty="0">
                <a:solidFill>
                  <a:srgbClr val="00B050"/>
                </a:solidFill>
                <a:latin typeface="Courier New"/>
                <a:cs typeface="Courier New"/>
              </a:rPr>
              <a:t>"A personalized method for this exception"</a:t>
            </a:r>
            <a:r>
              <a:rPr lang="en-US" b="1" dirty="0">
                <a:latin typeface="Courier New"/>
                <a:cs typeface="Courier New"/>
              </a:rPr>
              <a:t>;</a:t>
            </a:r>
          </a:p>
          <a:p>
            <a:r>
              <a:rPr lang="en-US" b="1" dirty="0">
                <a:latin typeface="Courier New"/>
                <a:cs typeface="Courier New"/>
              </a:rPr>
              <a:t>   </a:t>
            </a:r>
            <a:r>
              <a:rPr lang="en-US" b="1" dirty="0" smtClean="0">
                <a:latin typeface="Courier New"/>
                <a:cs typeface="Courier New"/>
              </a:rPr>
              <a:t>}</a:t>
            </a:r>
            <a:endParaRPr lang="en-US" b="1" dirty="0">
              <a:latin typeface="Courier New"/>
              <a:cs typeface="Courier New"/>
            </a:endParaRPr>
          </a:p>
          <a:p>
            <a:r>
              <a:rPr lang="en-US" b="1" dirty="0">
                <a:latin typeface="Courier New"/>
                <a:cs typeface="Courier New"/>
              </a:rPr>
              <a:t>}</a:t>
            </a:r>
          </a:p>
        </p:txBody>
      </p:sp>
    </p:spTree>
    <p:extLst>
      <p:ext uri="{BB962C8B-B14F-4D97-AF65-F5344CB8AC3E}">
        <p14:creationId xmlns:p14="http://schemas.microsoft.com/office/powerpoint/2010/main" val="22185721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010008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cs typeface="Courier New"/>
              </a:rPr>
              <a:t>class</a:t>
            </a:r>
            <a:r>
              <a:rPr lang="en-US" b="1" dirty="0">
                <a:latin typeface="Courier New"/>
                <a:cs typeface="Courier New"/>
              </a:rPr>
              <a:t> Vehicle {</a:t>
            </a:r>
          </a:p>
          <a:p>
            <a:pPr lvl="2"/>
            <a:r>
              <a:rPr lang="en-US" b="1" dirty="0" smtClean="0">
                <a:latin typeface="Courier New"/>
                <a:cs typeface="Courier New"/>
              </a:rPr>
              <a:t>    </a:t>
            </a:r>
            <a:r>
              <a:rPr lang="en-US" b="1" dirty="0">
                <a:solidFill>
                  <a:srgbClr val="0070C0"/>
                </a:solidFill>
                <a:latin typeface="Courier New"/>
                <a:cs typeface="Courier New"/>
              </a:rPr>
              <a:t>public</a:t>
            </a:r>
            <a:r>
              <a:rPr lang="en-US" b="1" dirty="0">
                <a:latin typeface="Courier New"/>
                <a:cs typeface="Courier New"/>
              </a:rPr>
              <a:t> $color, $brand;</a:t>
            </a:r>
          </a:p>
          <a:p>
            <a:pPr lvl="2"/>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latin typeface="Courier New"/>
                <a:cs typeface="Courier New"/>
              </a:rPr>
              <a:t>$</a:t>
            </a:r>
            <a:r>
              <a:rPr lang="en-US" b="1" dirty="0" err="1">
                <a:latin typeface="Courier New"/>
                <a:cs typeface="Courier New"/>
              </a:rPr>
              <a:t>current_speed</a:t>
            </a:r>
            <a:r>
              <a:rPr lang="en-US" b="1" dirty="0">
                <a:latin typeface="Courier New"/>
                <a:cs typeface="Courier New"/>
              </a:rPr>
              <a:t> = </a:t>
            </a:r>
            <a:r>
              <a:rPr lang="en-US" b="1" dirty="0">
                <a:solidFill>
                  <a:srgbClr val="FF6600"/>
                </a:solidFill>
                <a:latin typeface="Courier New"/>
                <a:cs typeface="Courier New"/>
              </a:rPr>
              <a:t>0</a:t>
            </a:r>
            <a:r>
              <a:rPr lang="en-US" b="1" dirty="0">
                <a:latin typeface="Courier New"/>
                <a:cs typeface="Courier New"/>
              </a:rPr>
              <a:t>;</a:t>
            </a:r>
          </a:p>
          <a:p>
            <a:pPr lvl="2"/>
            <a:endParaRPr lang="en-US" b="1" dirty="0">
              <a:latin typeface="Courier New"/>
              <a:cs typeface="Courier New"/>
            </a:endParaRPr>
          </a:p>
          <a:p>
            <a:pPr lvl="2"/>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latin typeface="Courier New"/>
                <a:cs typeface="Courier New"/>
              </a:rPr>
              <a:t> </a:t>
            </a:r>
            <a:r>
              <a:rPr lang="en-US" b="1" dirty="0" err="1">
                <a:latin typeface="Courier New"/>
                <a:cs typeface="Courier New"/>
              </a:rPr>
              <a:t>showCurrentSpeed</a:t>
            </a:r>
            <a:r>
              <a:rPr lang="en-US" b="1" dirty="0">
                <a:latin typeface="Courier New"/>
                <a:cs typeface="Courier New"/>
              </a:rPr>
              <a:t>(){</a:t>
            </a:r>
          </a:p>
          <a:p>
            <a:pPr lvl="2"/>
            <a:r>
              <a:rPr lang="en-US" b="1" dirty="0">
                <a:latin typeface="Courier New"/>
                <a:cs typeface="Courier New"/>
              </a:rPr>
              <a:t>        </a:t>
            </a:r>
            <a:r>
              <a:rPr lang="en-US" b="1" dirty="0">
                <a:solidFill>
                  <a:srgbClr val="0070C0"/>
                </a:solidFill>
                <a:latin typeface="Courier New"/>
                <a:cs typeface="Courier New"/>
              </a:rPr>
              <a:t>echo</a:t>
            </a:r>
            <a:r>
              <a:rPr lang="en-US" b="1" dirty="0">
                <a:latin typeface="Courier New"/>
                <a:cs typeface="Courier New"/>
              </a:rPr>
              <a:t> </a:t>
            </a:r>
            <a:r>
              <a:rPr lang="en-US" b="1" dirty="0">
                <a:solidFill>
                  <a:srgbClr val="00B050"/>
                </a:solidFill>
                <a:latin typeface="Courier New"/>
                <a:cs typeface="Courier New"/>
              </a:rPr>
              <a:t>'The speed is </a:t>
            </a:r>
            <a:r>
              <a:rPr lang="en-US" b="1" dirty="0" smtClean="0">
                <a:solidFill>
                  <a:srgbClr val="00B050"/>
                </a:solidFill>
                <a:latin typeface="Courier New"/>
                <a:cs typeface="Courier New"/>
              </a:rPr>
              <a:t>' </a:t>
            </a:r>
            <a:r>
              <a:rPr lang="en-US" b="1" dirty="0" smtClean="0">
                <a:latin typeface="Courier New"/>
                <a:cs typeface="Courier New"/>
              </a:rPr>
              <a:t>. $</a:t>
            </a:r>
            <a:r>
              <a:rPr lang="en-US" b="1" dirty="0">
                <a:latin typeface="Courier New"/>
                <a:cs typeface="Courier New"/>
              </a:rPr>
              <a:t>this-&gt;</a:t>
            </a:r>
            <a:r>
              <a:rPr lang="en-US" b="1" dirty="0" err="1">
                <a:latin typeface="Courier New"/>
                <a:cs typeface="Courier New"/>
              </a:rPr>
              <a:t>current_speed</a:t>
            </a:r>
            <a:r>
              <a:rPr lang="en-US" b="1" dirty="0">
                <a:latin typeface="Courier New"/>
                <a:cs typeface="Courier New"/>
              </a:rPr>
              <a:t>;</a:t>
            </a:r>
          </a:p>
          <a:p>
            <a:pPr lvl="2"/>
            <a:r>
              <a:rPr lang="en-US" b="1" dirty="0">
                <a:latin typeface="Courier New"/>
                <a:cs typeface="Courier New"/>
              </a:rPr>
              <a:t>    }</a:t>
            </a:r>
          </a:p>
          <a:p>
            <a:pPr lvl="2"/>
            <a:endParaRPr lang="en-US" b="1" dirty="0">
              <a:latin typeface="Courier New"/>
              <a:cs typeface="Courier New"/>
            </a:endParaRPr>
          </a:p>
          <a:p>
            <a:pPr lvl="2"/>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latin typeface="Courier New"/>
                <a:cs typeface="Courier New"/>
              </a:rPr>
              <a:t> accelerate($</a:t>
            </a:r>
            <a:r>
              <a:rPr lang="en-US" b="1" dirty="0" err="1">
                <a:latin typeface="Courier New"/>
                <a:cs typeface="Courier New"/>
              </a:rPr>
              <a:t>incr</a:t>
            </a:r>
            <a:r>
              <a:rPr lang="en-US" b="1" dirty="0">
                <a:latin typeface="Courier New"/>
                <a:cs typeface="Courier New"/>
              </a:rPr>
              <a:t>){</a:t>
            </a:r>
          </a:p>
          <a:p>
            <a:pPr lvl="2"/>
            <a:r>
              <a:rPr lang="en-US" b="1" dirty="0">
                <a:latin typeface="Courier New"/>
                <a:cs typeface="Courier New"/>
              </a:rPr>
              <a:t>        $this-&gt;</a:t>
            </a:r>
            <a:r>
              <a:rPr lang="en-US" b="1" dirty="0" err="1">
                <a:latin typeface="Courier New"/>
                <a:cs typeface="Courier New"/>
              </a:rPr>
              <a:t>current_speed</a:t>
            </a:r>
            <a:r>
              <a:rPr lang="en-US" b="1" dirty="0">
                <a:latin typeface="Courier New"/>
                <a:cs typeface="Courier New"/>
              </a:rPr>
              <a:t> += $</a:t>
            </a:r>
            <a:r>
              <a:rPr lang="en-US" b="1" dirty="0" err="1">
                <a:latin typeface="Courier New"/>
                <a:cs typeface="Courier New"/>
              </a:rPr>
              <a:t>incr</a:t>
            </a:r>
            <a:r>
              <a:rPr lang="en-US" b="1" dirty="0">
                <a:latin typeface="Courier New"/>
                <a:cs typeface="Courier New"/>
              </a:rPr>
              <a:t>;</a:t>
            </a:r>
          </a:p>
          <a:p>
            <a:pPr lvl="2"/>
            <a:r>
              <a:rPr lang="en-US" b="1" dirty="0">
                <a:latin typeface="Courier New"/>
                <a:cs typeface="Courier New"/>
              </a:rPr>
              <a:t>    }</a:t>
            </a:r>
          </a:p>
          <a:p>
            <a:pPr lvl="2"/>
            <a:endParaRPr lang="en-US" b="1" dirty="0">
              <a:latin typeface="Courier New"/>
              <a:cs typeface="Courier New"/>
            </a:endParaRPr>
          </a:p>
          <a:p>
            <a:pPr lvl="2"/>
            <a:r>
              <a:rPr lang="en-US" b="1" dirty="0">
                <a:latin typeface="Courier New"/>
                <a:cs typeface="Courier New"/>
              </a:rPr>
              <a:t>    </a:t>
            </a:r>
            <a:r>
              <a:rPr lang="en-US" b="1" dirty="0">
                <a:solidFill>
                  <a:srgbClr val="0070C0"/>
                </a:solidFill>
                <a:latin typeface="Courier New"/>
                <a:cs typeface="Courier New"/>
              </a:rPr>
              <a:t>public</a:t>
            </a:r>
            <a:r>
              <a:rPr lang="en-US" b="1" dirty="0">
                <a:solidFill>
                  <a:srgbClr val="0000FF"/>
                </a:solidFill>
                <a:latin typeface="Courier New"/>
                <a:cs typeface="Courier New"/>
              </a:rPr>
              <a:t> </a:t>
            </a:r>
            <a:r>
              <a:rPr lang="en-US" b="1" dirty="0">
                <a:solidFill>
                  <a:srgbClr val="0070C0"/>
                </a:solidFill>
                <a:latin typeface="Courier New"/>
                <a:cs typeface="Courier New"/>
              </a:rPr>
              <a:t>function</a:t>
            </a:r>
            <a:r>
              <a:rPr lang="en-US" b="1" dirty="0">
                <a:latin typeface="Courier New"/>
                <a:cs typeface="Courier New"/>
              </a:rPr>
              <a:t> brake($</a:t>
            </a:r>
            <a:r>
              <a:rPr lang="en-US" b="1" dirty="0" err="1">
                <a:latin typeface="Courier New"/>
                <a:cs typeface="Courier New"/>
              </a:rPr>
              <a:t>decr</a:t>
            </a:r>
            <a:r>
              <a:rPr lang="en-US" b="1" dirty="0">
                <a:latin typeface="Courier New"/>
                <a:cs typeface="Courier New"/>
              </a:rPr>
              <a:t>){</a:t>
            </a:r>
          </a:p>
          <a:p>
            <a:pPr lvl="2"/>
            <a:r>
              <a:rPr lang="en-US" b="1" dirty="0">
                <a:latin typeface="Courier New"/>
                <a:cs typeface="Courier New"/>
              </a:rPr>
              <a:t>        </a:t>
            </a:r>
            <a:r>
              <a:rPr lang="en-US" b="1" dirty="0">
                <a:solidFill>
                  <a:srgbClr val="0070C0"/>
                </a:solidFill>
                <a:latin typeface="Courier New"/>
                <a:cs typeface="Courier New"/>
              </a:rPr>
              <a:t>if</a:t>
            </a:r>
            <a:r>
              <a:rPr lang="en-US" b="1" dirty="0">
                <a:latin typeface="Courier New"/>
                <a:cs typeface="Courier New"/>
              </a:rPr>
              <a:t>($this-&gt;</a:t>
            </a:r>
            <a:r>
              <a:rPr lang="en-US" b="1" dirty="0" err="1">
                <a:latin typeface="Courier New"/>
                <a:cs typeface="Courier New"/>
              </a:rPr>
              <a:t>current_speed</a:t>
            </a:r>
            <a:r>
              <a:rPr lang="en-US" b="1" dirty="0">
                <a:latin typeface="Courier New"/>
                <a:cs typeface="Courier New"/>
              </a:rPr>
              <a:t> – $</a:t>
            </a:r>
            <a:r>
              <a:rPr lang="en-US" b="1" dirty="0" err="1">
                <a:latin typeface="Courier New"/>
                <a:cs typeface="Courier New"/>
              </a:rPr>
              <a:t>decr</a:t>
            </a:r>
            <a:r>
              <a:rPr lang="en-US" b="1" dirty="0">
                <a:latin typeface="Courier New"/>
                <a:cs typeface="Courier New"/>
              </a:rPr>
              <a:t> &gt;= </a:t>
            </a:r>
            <a:r>
              <a:rPr lang="en-US" b="1" dirty="0">
                <a:solidFill>
                  <a:srgbClr val="FF6600"/>
                </a:solidFill>
                <a:latin typeface="Courier New"/>
                <a:cs typeface="Courier New"/>
              </a:rPr>
              <a:t>0</a:t>
            </a:r>
            <a:r>
              <a:rPr lang="en-US" b="1" dirty="0">
                <a:latin typeface="Courier New"/>
                <a:cs typeface="Courier New"/>
              </a:rPr>
              <a:t>)</a:t>
            </a:r>
          </a:p>
          <a:p>
            <a:pPr lvl="2"/>
            <a:r>
              <a:rPr lang="en-US" b="1" dirty="0">
                <a:latin typeface="Courier New"/>
                <a:cs typeface="Courier New"/>
              </a:rPr>
              <a:t>            $this-&gt;</a:t>
            </a:r>
            <a:r>
              <a:rPr lang="en-US" b="1" dirty="0" err="1">
                <a:latin typeface="Courier New"/>
                <a:cs typeface="Courier New"/>
              </a:rPr>
              <a:t>current_speed</a:t>
            </a:r>
            <a:r>
              <a:rPr lang="en-US" b="1" dirty="0">
                <a:latin typeface="Courier New"/>
                <a:cs typeface="Courier New"/>
              </a:rPr>
              <a:t> -= $</a:t>
            </a:r>
            <a:r>
              <a:rPr lang="en-US" b="1" dirty="0" err="1">
                <a:latin typeface="Courier New"/>
                <a:cs typeface="Courier New"/>
              </a:rPr>
              <a:t>decr</a:t>
            </a:r>
            <a:r>
              <a:rPr lang="en-US" b="1" dirty="0">
                <a:latin typeface="Courier New"/>
                <a:cs typeface="Courier New"/>
              </a:rPr>
              <a:t>;</a:t>
            </a:r>
          </a:p>
          <a:p>
            <a:pPr lvl="2"/>
            <a:r>
              <a:rPr lang="en-US" b="1" dirty="0">
                <a:latin typeface="Courier New"/>
                <a:cs typeface="Courier New"/>
              </a:rPr>
              <a:t>        </a:t>
            </a:r>
            <a:r>
              <a:rPr lang="en-US" b="1" dirty="0">
                <a:solidFill>
                  <a:srgbClr val="0070C0"/>
                </a:solidFill>
                <a:latin typeface="Courier New"/>
                <a:cs typeface="Courier New"/>
              </a:rPr>
              <a:t>else</a:t>
            </a:r>
            <a:r>
              <a:rPr lang="en-US" b="1" dirty="0">
                <a:solidFill>
                  <a:srgbClr val="0000FF"/>
                </a:solidFill>
                <a:latin typeface="Courier New"/>
                <a:cs typeface="Courier New"/>
              </a:rPr>
              <a:t> </a:t>
            </a:r>
            <a:r>
              <a:rPr lang="en-US" b="1" dirty="0">
                <a:latin typeface="Courier New"/>
                <a:cs typeface="Courier New"/>
              </a:rPr>
              <a:t>$this-&gt;</a:t>
            </a:r>
            <a:r>
              <a:rPr lang="en-US" b="1" dirty="0" err="1">
                <a:latin typeface="Courier New"/>
                <a:cs typeface="Courier New"/>
              </a:rPr>
              <a:t>current_speed</a:t>
            </a:r>
            <a:r>
              <a:rPr lang="en-US" b="1" dirty="0">
                <a:latin typeface="Courier New"/>
                <a:cs typeface="Courier New"/>
              </a:rPr>
              <a:t> = </a:t>
            </a:r>
            <a:r>
              <a:rPr lang="en-US" b="1" dirty="0">
                <a:solidFill>
                  <a:srgbClr val="FF6600"/>
                </a:solidFill>
                <a:latin typeface="Courier New"/>
                <a:cs typeface="Courier New"/>
              </a:rPr>
              <a:t>0</a:t>
            </a:r>
            <a:r>
              <a:rPr lang="en-US" b="1" dirty="0">
                <a:latin typeface="Courier New"/>
                <a:cs typeface="Courier New"/>
              </a:rPr>
              <a:t>;</a:t>
            </a:r>
            <a:endParaRPr lang="en-US" b="1" dirty="0">
              <a:solidFill>
                <a:srgbClr val="0000FF"/>
              </a:solidFill>
              <a:latin typeface="Courier New"/>
              <a:cs typeface="Courier New"/>
            </a:endParaRPr>
          </a:p>
          <a:p>
            <a:pPr lvl="2"/>
            <a:r>
              <a:rPr lang="en-US" b="1" dirty="0">
                <a:latin typeface="Courier New"/>
                <a:cs typeface="Courier New"/>
              </a:rPr>
              <a:t>    }</a:t>
            </a:r>
          </a:p>
          <a:p>
            <a:pPr lvl="2"/>
            <a:r>
              <a:rPr lang="en-US" b="1" dirty="0">
                <a:latin typeface="Courier New"/>
                <a:cs typeface="Courier New"/>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smtClean="0">
                <a:latin typeface="Calibri (Heading)"/>
                <a:cs typeface="Calibri (Heading)"/>
              </a:rPr>
              <a:t>Class </a:t>
            </a:r>
            <a:r>
              <a:rPr lang="fr-FR" sz="2800" b="1" dirty="0" err="1" smtClean="0">
                <a:latin typeface="Calibri (Heading)"/>
                <a:cs typeface="Calibri (Heading)"/>
              </a:rPr>
              <a:t>definition</a:t>
            </a:r>
            <a:r>
              <a:rPr lang="fr-FR" sz="2800" b="1" dirty="0" smtClean="0">
                <a:latin typeface="Calibri (Heading)"/>
                <a:cs typeface="Calibri (Heading)"/>
              </a:rPr>
              <a:t>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551943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(1/6)</a:t>
            </a:r>
            <a:endParaRPr lang="fr-FR" dirty="0"/>
          </a:p>
        </p:txBody>
      </p:sp>
      <p:sp>
        <p:nvSpPr>
          <p:cNvPr id="3" name="Espace réservé du contenu 2"/>
          <p:cNvSpPr>
            <a:spLocks noGrp="1"/>
          </p:cNvSpPr>
          <p:nvPr>
            <p:ph idx="1"/>
          </p:nvPr>
        </p:nvSpPr>
        <p:spPr/>
        <p:txBody>
          <a:bodyPr/>
          <a:lstStyle/>
          <a:p>
            <a:r>
              <a:rPr lang="fr-FR" sz="3200" dirty="0" err="1" smtClean="0"/>
              <a:t>Before</a:t>
            </a:r>
            <a:r>
              <a:rPr lang="fr-FR" sz="3200" dirty="0" smtClean="0"/>
              <a:t> design </a:t>
            </a:r>
            <a:r>
              <a:rPr lang="fr-FR" sz="3200" dirty="0" err="1" smtClean="0"/>
              <a:t>our</a:t>
            </a:r>
            <a:r>
              <a:rPr lang="fr-FR" sz="3200" dirty="0" smtClean="0"/>
              <a:t> web page…</a:t>
            </a:r>
          </a:p>
          <a:p>
            <a:pPr lvl="1"/>
            <a:r>
              <a:rPr lang="fr-FR" sz="2800" dirty="0" err="1" smtClean="0"/>
              <a:t>We</a:t>
            </a:r>
            <a:r>
              <a:rPr lang="fr-FR" sz="2800" dirty="0" smtClean="0"/>
              <a:t> </a:t>
            </a:r>
            <a:r>
              <a:rPr lang="fr-FR" sz="2800" dirty="0" err="1" smtClean="0"/>
              <a:t>need</a:t>
            </a:r>
            <a:r>
              <a:rPr lang="fr-FR" sz="2800" dirty="0" smtClean="0"/>
              <a:t> components to manage </a:t>
            </a:r>
            <a:r>
              <a:rPr lang="fr-FR" sz="2800" dirty="0" err="1" smtClean="0"/>
              <a:t>our</a:t>
            </a:r>
            <a:r>
              <a:rPr lang="fr-FR" sz="2800" dirty="0" smtClean="0"/>
              <a:t> </a:t>
            </a:r>
            <a:r>
              <a:rPr lang="fr-FR" sz="2800" dirty="0" err="1" smtClean="0"/>
              <a:t>objects</a:t>
            </a:r>
            <a:endParaRPr lang="fr-FR" sz="2800" dirty="0" smtClean="0"/>
          </a:p>
          <a:p>
            <a:pPr lvl="1"/>
            <a:r>
              <a:rPr lang="fr-FR" sz="2800" dirty="0" err="1" smtClean="0"/>
              <a:t>Those</a:t>
            </a:r>
            <a:r>
              <a:rPr lang="fr-FR" sz="2800" dirty="0" smtClean="0"/>
              <a:t> components must </a:t>
            </a:r>
            <a:r>
              <a:rPr lang="fr-FR" sz="2800" dirty="0" err="1" smtClean="0"/>
              <a:t>provide</a:t>
            </a:r>
            <a:r>
              <a:rPr lang="fr-FR" sz="2800" dirty="0" smtClean="0"/>
              <a:t> </a:t>
            </a:r>
            <a:r>
              <a:rPr lang="fr-FR" sz="2800" dirty="0" err="1" smtClean="0"/>
              <a:t>some</a:t>
            </a:r>
            <a:r>
              <a:rPr lang="fr-FR" sz="2800" dirty="0" smtClean="0"/>
              <a:t> services </a:t>
            </a:r>
            <a:r>
              <a:rPr lang="fr-FR" sz="2800" dirty="0" err="1" smtClean="0"/>
              <a:t>like</a:t>
            </a:r>
            <a:r>
              <a:rPr lang="fr-FR" sz="2800" dirty="0" smtClean="0"/>
              <a:t>:</a:t>
            </a:r>
          </a:p>
          <a:p>
            <a:pPr lvl="2"/>
            <a:r>
              <a:rPr lang="fr-FR" sz="2400" dirty="0" err="1" smtClean="0"/>
              <a:t>Authenticate</a:t>
            </a:r>
            <a:r>
              <a:rPr lang="fr-FR" sz="2400" dirty="0" smtClean="0"/>
              <a:t> an user</a:t>
            </a:r>
          </a:p>
          <a:p>
            <a:pPr lvl="2"/>
            <a:r>
              <a:rPr lang="fr-FR" sz="2400" dirty="0" err="1" smtClean="0"/>
              <a:t>Retrieve</a:t>
            </a:r>
            <a:r>
              <a:rPr lang="fr-FR" sz="2400" dirty="0" smtClean="0"/>
              <a:t> all blog </a:t>
            </a:r>
            <a:r>
              <a:rPr lang="fr-FR" sz="2400" dirty="0" err="1" smtClean="0"/>
              <a:t>posts</a:t>
            </a:r>
            <a:endParaRPr lang="fr-FR" sz="2400" dirty="0" smtClean="0"/>
          </a:p>
          <a:p>
            <a:pPr lvl="2"/>
            <a:r>
              <a:rPr lang="fr-FR" sz="2400" dirty="0" err="1" smtClean="0"/>
              <a:t>Add</a:t>
            </a:r>
            <a:r>
              <a:rPr lang="fr-FR" sz="2400" dirty="0" smtClean="0"/>
              <a:t> new </a:t>
            </a:r>
            <a:r>
              <a:rPr lang="fr-FR" sz="2400" dirty="0" err="1" smtClean="0"/>
              <a:t>posts</a:t>
            </a:r>
            <a:endParaRPr lang="fr-FR" sz="2400" dirty="0" smtClean="0"/>
          </a:p>
          <a:p>
            <a:pPr lvl="2"/>
            <a:r>
              <a:rPr lang="fr-FR" sz="2400" dirty="0" smtClean="0"/>
              <a:t>…</a:t>
            </a:r>
          </a:p>
          <a:p>
            <a:pPr lvl="1"/>
            <a:r>
              <a:rPr lang="fr-FR" sz="2800" dirty="0" err="1" smtClean="0"/>
              <a:t>Those</a:t>
            </a:r>
            <a:r>
              <a:rPr lang="fr-FR" sz="2800" dirty="0" smtClean="0"/>
              <a:t> components </a:t>
            </a:r>
            <a:r>
              <a:rPr lang="fr-FR" sz="2800" dirty="0" err="1" smtClean="0"/>
              <a:t>will</a:t>
            </a:r>
            <a:r>
              <a:rPr lang="fr-FR" sz="2800" dirty="0" smtClean="0"/>
              <a:t> </a:t>
            </a:r>
            <a:r>
              <a:rPr lang="fr-FR" sz="2800" dirty="0" err="1" smtClean="0"/>
              <a:t>be</a:t>
            </a:r>
            <a:r>
              <a:rPr lang="fr-FR" sz="2800" dirty="0" smtClean="0"/>
              <a:t> </a:t>
            </a:r>
            <a:r>
              <a:rPr lang="fr-FR" sz="2800" dirty="0" err="1" smtClean="0"/>
              <a:t>represented</a:t>
            </a:r>
            <a:r>
              <a:rPr lang="fr-FR" sz="2800" dirty="0" smtClean="0"/>
              <a:t> as </a:t>
            </a:r>
            <a:r>
              <a:rPr lang="fr-FR" sz="2800" dirty="0" err="1" smtClean="0"/>
              <a:t>objects</a:t>
            </a:r>
            <a:endParaRPr lang="fr-FR" sz="2800" dirty="0"/>
          </a:p>
        </p:txBody>
      </p:sp>
      <p:sp>
        <p:nvSpPr>
          <p:cNvPr id="4" name="Espace réservé du contenu 3"/>
          <p:cNvSpPr>
            <a:spLocks noGrp="1"/>
          </p:cNvSpPr>
          <p:nvPr>
            <p:ph sz="quarter" idx="13"/>
          </p:nvPr>
        </p:nvSpPr>
        <p:spPr/>
        <p:txBody>
          <a:bodyPr/>
          <a:lstStyle/>
          <a:p>
            <a:r>
              <a:rPr lang="fr-FR" dirty="0" smtClean="0"/>
              <a:t>OOP &amp; PHP</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8140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(2/6)</a:t>
            </a:r>
            <a:endParaRPr lang="fr-FR" dirty="0"/>
          </a:p>
        </p:txBody>
      </p:sp>
      <p:sp>
        <p:nvSpPr>
          <p:cNvPr id="3" name="Espace réservé du contenu 2"/>
          <p:cNvSpPr>
            <a:spLocks noGrp="1"/>
          </p:cNvSpPr>
          <p:nvPr>
            <p:ph idx="1"/>
          </p:nvPr>
        </p:nvSpPr>
        <p:spPr/>
        <p:txBody>
          <a:bodyPr/>
          <a:lstStyle/>
          <a:p>
            <a:r>
              <a:rPr lang="fr-FR" sz="3200" dirty="0" smtClean="0"/>
              <a:t>To </a:t>
            </a:r>
            <a:r>
              <a:rPr lang="fr-FR" sz="3200" dirty="0" err="1" smtClean="0"/>
              <a:t>begin</a:t>
            </a:r>
            <a:r>
              <a:rPr lang="fr-FR" sz="3200" dirty="0" smtClean="0"/>
              <a:t> </a:t>
            </a:r>
            <a:r>
              <a:rPr lang="fr-FR" sz="3200" dirty="0" err="1" smtClean="0"/>
              <a:t>our</a:t>
            </a:r>
            <a:r>
              <a:rPr lang="fr-FR" sz="3200" dirty="0" smtClean="0"/>
              <a:t> </a:t>
            </a:r>
            <a:r>
              <a:rPr lang="fr-FR" sz="3200" dirty="0" err="1" smtClean="0"/>
              <a:t>development</a:t>
            </a:r>
            <a:r>
              <a:rPr lang="fr-FR" sz="3200" dirty="0" smtClean="0"/>
              <a:t>:</a:t>
            </a:r>
          </a:p>
          <a:p>
            <a:pPr lvl="1"/>
            <a:r>
              <a:rPr lang="fr-FR" sz="2800" dirty="0" err="1" smtClean="0"/>
              <a:t>Posts</a:t>
            </a:r>
            <a:r>
              <a:rPr lang="fr-FR" sz="2800" dirty="0" smtClean="0"/>
              <a:t> </a:t>
            </a:r>
            <a:r>
              <a:rPr lang="fr-FR" sz="2800" dirty="0" err="1" smtClean="0"/>
              <a:t>will</a:t>
            </a:r>
            <a:r>
              <a:rPr lang="fr-FR" sz="2800" dirty="0" smtClean="0"/>
              <a:t> </a:t>
            </a:r>
            <a:r>
              <a:rPr lang="fr-FR" sz="2800" dirty="0" err="1" smtClean="0"/>
              <a:t>be</a:t>
            </a:r>
            <a:r>
              <a:rPr lang="fr-FR" sz="2800" dirty="0" smtClean="0"/>
              <a:t> first </a:t>
            </a:r>
            <a:r>
              <a:rPr lang="fr-FR" sz="2800" dirty="0" err="1" smtClean="0"/>
              <a:t>stored</a:t>
            </a:r>
            <a:r>
              <a:rPr lang="fr-FR" sz="2800" dirty="0" smtClean="0"/>
              <a:t> in session</a:t>
            </a:r>
          </a:p>
          <a:p>
            <a:pPr lvl="1"/>
            <a:r>
              <a:rPr lang="fr-FR" sz="2800" dirty="0" err="1" smtClean="0"/>
              <a:t>Later</a:t>
            </a:r>
            <a:r>
              <a:rPr lang="fr-FR" sz="2800" dirty="0" smtClean="0"/>
              <a:t>, </a:t>
            </a:r>
            <a:r>
              <a:rPr lang="fr-FR" sz="2800" dirty="0" err="1" smtClean="0"/>
              <a:t>we’ll</a:t>
            </a:r>
            <a:r>
              <a:rPr lang="fr-FR" sz="2800" dirty="0" smtClean="0"/>
              <a:t> use a </a:t>
            </a:r>
            <a:r>
              <a:rPr lang="fr-FR" sz="2800" dirty="0" err="1" smtClean="0"/>
              <a:t>databse</a:t>
            </a:r>
            <a:endParaRPr lang="fr-FR" sz="2800" dirty="0" smtClean="0"/>
          </a:p>
          <a:p>
            <a:r>
              <a:rPr lang="fr-FR" sz="3200" dirty="0" err="1" smtClean="0"/>
              <a:t>Create</a:t>
            </a:r>
            <a:r>
              <a:rPr lang="fr-FR" sz="3200" dirty="0" smtClean="0"/>
              <a:t> a </a:t>
            </a:r>
            <a:r>
              <a:rPr lang="fr-FR" sz="3200" dirty="0" err="1" smtClean="0"/>
              <a:t>folder</a:t>
            </a:r>
            <a:r>
              <a:rPr lang="fr-FR" sz="3200" dirty="0" smtClean="0"/>
              <a:t> </a:t>
            </a:r>
            <a:r>
              <a:rPr lang="fr-FR" sz="3200" dirty="0" err="1" smtClean="0"/>
              <a:t>named</a:t>
            </a:r>
            <a:r>
              <a:rPr lang="fr-FR" sz="3200" dirty="0" smtClean="0"/>
              <a:t> manager </a:t>
            </a:r>
            <a:r>
              <a:rPr lang="fr-FR" sz="3200" dirty="0" err="1" smtClean="0"/>
              <a:t>inside</a:t>
            </a:r>
            <a:r>
              <a:rPr lang="fr-FR" sz="3200" dirty="0" smtClean="0"/>
              <a:t> classes</a:t>
            </a:r>
          </a:p>
          <a:p>
            <a:pPr lvl="1"/>
            <a:r>
              <a:rPr lang="fr-FR" sz="2800" dirty="0" err="1" smtClean="0"/>
              <a:t>Create</a:t>
            </a:r>
            <a:r>
              <a:rPr lang="fr-FR" sz="2800" dirty="0" smtClean="0"/>
              <a:t> to files </a:t>
            </a:r>
            <a:r>
              <a:rPr lang="fr-FR" sz="2800" dirty="0" err="1" smtClean="0"/>
              <a:t>inside</a:t>
            </a:r>
            <a:r>
              <a:rPr lang="fr-FR" sz="2800" dirty="0" smtClean="0"/>
              <a:t> </a:t>
            </a:r>
            <a:r>
              <a:rPr lang="fr-FR" sz="2800" dirty="0" err="1" smtClean="0"/>
              <a:t>it</a:t>
            </a:r>
            <a:r>
              <a:rPr lang="fr-FR" sz="2800" dirty="0" smtClean="0"/>
              <a:t>:</a:t>
            </a:r>
          </a:p>
          <a:p>
            <a:pPr lvl="2"/>
            <a:r>
              <a:rPr lang="fr-FR" sz="2400" b="1" i="1" dirty="0" err="1" smtClean="0"/>
              <a:t>PostManager.class.php</a:t>
            </a:r>
            <a:endParaRPr lang="fr-FR" sz="2400" b="1" i="1" dirty="0" smtClean="0"/>
          </a:p>
          <a:p>
            <a:pPr lvl="2"/>
            <a:r>
              <a:rPr lang="fr-FR" sz="2400" b="1" i="1" dirty="0" err="1" smtClean="0"/>
              <a:t>UserManager.class.php</a:t>
            </a:r>
            <a:endParaRPr lang="fr-FR" sz="2400" b="1" i="1" dirty="0"/>
          </a:p>
        </p:txBody>
      </p:sp>
      <p:sp>
        <p:nvSpPr>
          <p:cNvPr id="4" name="Espace réservé du contenu 3"/>
          <p:cNvSpPr>
            <a:spLocks noGrp="1"/>
          </p:cNvSpPr>
          <p:nvPr>
            <p:ph sz="quarter" idx="13"/>
          </p:nvPr>
        </p:nvSpPr>
        <p:spPr/>
        <p:txBody>
          <a:bodyPr/>
          <a:lstStyle/>
          <a:p>
            <a:r>
              <a:rPr lang="fr-FR" dirty="0" smtClean="0"/>
              <a:t>OOP &amp; PHP</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605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(3/6)</a:t>
            </a:r>
            <a:endParaRPr lang="fr-FR" dirty="0"/>
          </a:p>
        </p:txBody>
      </p:sp>
      <p:sp>
        <p:nvSpPr>
          <p:cNvPr id="3" name="Espace réservé du contenu 2"/>
          <p:cNvSpPr>
            <a:spLocks noGrp="1"/>
          </p:cNvSpPr>
          <p:nvPr>
            <p:ph idx="1"/>
          </p:nvPr>
        </p:nvSpPr>
        <p:spPr/>
        <p:txBody>
          <a:bodyPr/>
          <a:lstStyle/>
          <a:p>
            <a:r>
              <a:rPr lang="fr-FR" sz="3200" dirty="0" err="1" smtClean="0"/>
              <a:t>Those</a:t>
            </a:r>
            <a:r>
              <a:rPr lang="fr-FR" sz="3200" dirty="0" smtClean="0"/>
              <a:t> </a:t>
            </a:r>
            <a:r>
              <a:rPr lang="fr-FR" sz="3200" dirty="0" err="1" smtClean="0"/>
              <a:t>two</a:t>
            </a:r>
            <a:r>
              <a:rPr lang="fr-FR" sz="3200" dirty="0" smtClean="0"/>
              <a:t> files </a:t>
            </a:r>
            <a:r>
              <a:rPr lang="fr-FR" sz="3200" dirty="0" err="1" smtClean="0"/>
              <a:t>will</a:t>
            </a:r>
            <a:r>
              <a:rPr lang="fr-FR" sz="3200" dirty="0" smtClean="0"/>
              <a:t> </a:t>
            </a:r>
            <a:r>
              <a:rPr lang="fr-FR" sz="3200" dirty="0" err="1" smtClean="0"/>
              <a:t>contain</a:t>
            </a:r>
            <a:r>
              <a:rPr lang="fr-FR" sz="3200" dirty="0" smtClean="0"/>
              <a:t> interfaces</a:t>
            </a:r>
          </a:p>
          <a:p>
            <a:pPr lvl="1"/>
            <a:r>
              <a:rPr lang="fr-FR" sz="2800" dirty="0" err="1" smtClean="0"/>
              <a:t>Why</a:t>
            </a:r>
            <a:r>
              <a:rPr lang="fr-FR" sz="2800" dirty="0" smtClean="0"/>
              <a:t> use interfaces?</a:t>
            </a:r>
          </a:p>
          <a:p>
            <a:pPr lvl="1"/>
            <a:r>
              <a:rPr lang="fr-FR" sz="2800" dirty="0" err="1" smtClean="0"/>
              <a:t>We’ll</a:t>
            </a:r>
            <a:r>
              <a:rPr lang="fr-FR" sz="2800" dirty="0" smtClean="0"/>
              <a:t> </a:t>
            </a:r>
            <a:r>
              <a:rPr lang="fr-FR" sz="2800" dirty="0" err="1" smtClean="0"/>
              <a:t>develop</a:t>
            </a:r>
            <a:r>
              <a:rPr lang="fr-FR" sz="2800" dirty="0" smtClean="0"/>
              <a:t> </a:t>
            </a:r>
            <a:r>
              <a:rPr lang="fr-FR" sz="2800" dirty="0" err="1" smtClean="0"/>
              <a:t>two</a:t>
            </a:r>
            <a:r>
              <a:rPr lang="fr-FR" sz="2800" dirty="0" smtClean="0"/>
              <a:t> versions of </a:t>
            </a:r>
            <a:r>
              <a:rPr lang="fr-FR" sz="2800" dirty="0" err="1" smtClean="0"/>
              <a:t>our</a:t>
            </a:r>
            <a:r>
              <a:rPr lang="fr-FR" sz="2800" dirty="0" smtClean="0"/>
              <a:t> components:</a:t>
            </a:r>
          </a:p>
          <a:p>
            <a:pPr lvl="2"/>
            <a:r>
              <a:rPr lang="fr-FR" sz="2400" dirty="0" smtClean="0"/>
              <a:t>One </a:t>
            </a:r>
            <a:r>
              <a:rPr lang="fr-FR" sz="2400" dirty="0" err="1" smtClean="0"/>
              <a:t>which</a:t>
            </a:r>
            <a:r>
              <a:rPr lang="fr-FR" sz="2400" dirty="0" smtClean="0"/>
              <a:t> store data in session</a:t>
            </a:r>
          </a:p>
          <a:p>
            <a:pPr lvl="2"/>
            <a:r>
              <a:rPr lang="fr-FR" sz="2400" dirty="0" err="1" smtClean="0"/>
              <a:t>Another</a:t>
            </a:r>
            <a:r>
              <a:rPr lang="fr-FR" sz="2400" dirty="0" smtClean="0"/>
              <a:t> one </a:t>
            </a:r>
            <a:r>
              <a:rPr lang="fr-FR" sz="2400" dirty="0" err="1" smtClean="0"/>
              <a:t>which</a:t>
            </a:r>
            <a:r>
              <a:rPr lang="fr-FR" sz="2400" dirty="0" smtClean="0"/>
              <a:t> store data in </a:t>
            </a:r>
            <a:r>
              <a:rPr lang="fr-FR" sz="2400" dirty="0" err="1" smtClean="0"/>
              <a:t>database</a:t>
            </a:r>
            <a:endParaRPr lang="fr-FR" sz="2400" dirty="0" smtClean="0"/>
          </a:p>
          <a:p>
            <a:pPr lvl="1"/>
            <a:r>
              <a:rPr lang="fr-FR" sz="2800" dirty="0" err="1" smtClean="0"/>
              <a:t>Both</a:t>
            </a:r>
            <a:r>
              <a:rPr lang="fr-FR" sz="2800" dirty="0" smtClean="0"/>
              <a:t> do the </a:t>
            </a:r>
            <a:r>
              <a:rPr lang="fr-FR" sz="2800" dirty="0" err="1" smtClean="0"/>
              <a:t>same</a:t>
            </a:r>
            <a:r>
              <a:rPr lang="fr-FR" sz="2800" dirty="0" smtClean="0"/>
              <a:t> </a:t>
            </a:r>
            <a:r>
              <a:rPr lang="fr-FR" sz="2800" dirty="0" err="1" smtClean="0"/>
              <a:t>thing</a:t>
            </a:r>
            <a:r>
              <a:rPr lang="fr-FR" sz="2800" dirty="0" smtClean="0"/>
              <a:t> but in a </a:t>
            </a:r>
            <a:r>
              <a:rPr lang="fr-FR" sz="2800" dirty="0" err="1" smtClean="0"/>
              <a:t>different</a:t>
            </a:r>
            <a:r>
              <a:rPr lang="fr-FR" sz="2800" dirty="0" smtClean="0"/>
              <a:t> </a:t>
            </a:r>
            <a:r>
              <a:rPr lang="fr-FR" sz="2800" dirty="0" err="1" smtClean="0"/>
              <a:t>way</a:t>
            </a:r>
            <a:endParaRPr lang="fr-FR" sz="2800" dirty="0" smtClean="0"/>
          </a:p>
          <a:p>
            <a:pPr lvl="1"/>
            <a:r>
              <a:rPr lang="fr-FR" sz="2800" dirty="0" smtClean="0"/>
              <a:t>Interfaces </a:t>
            </a:r>
            <a:r>
              <a:rPr lang="fr-FR" sz="2800" dirty="0" err="1" smtClean="0"/>
              <a:t>will</a:t>
            </a:r>
            <a:r>
              <a:rPr lang="fr-FR" sz="2800" dirty="0" smtClean="0"/>
              <a:t> </a:t>
            </a:r>
            <a:r>
              <a:rPr lang="fr-FR" sz="2800" dirty="0" err="1" smtClean="0"/>
              <a:t>be</a:t>
            </a:r>
            <a:r>
              <a:rPr lang="fr-FR" sz="2800" dirty="0" smtClean="0"/>
              <a:t> a </a:t>
            </a:r>
            <a:r>
              <a:rPr lang="fr-FR" sz="2800" dirty="0" err="1" smtClean="0"/>
              <a:t>contract</a:t>
            </a:r>
            <a:r>
              <a:rPr lang="fr-FR" sz="2800" dirty="0" smtClean="0"/>
              <a:t> of </a:t>
            </a:r>
            <a:r>
              <a:rPr lang="fr-FR" sz="2800" dirty="0" err="1" smtClean="0"/>
              <a:t>what</a:t>
            </a:r>
            <a:r>
              <a:rPr lang="fr-FR" sz="2800" dirty="0" smtClean="0"/>
              <a:t> </a:t>
            </a:r>
            <a:r>
              <a:rPr lang="fr-FR" sz="2800" dirty="0" err="1" smtClean="0"/>
              <a:t>they</a:t>
            </a:r>
            <a:r>
              <a:rPr lang="fr-FR" sz="2800" dirty="0" smtClean="0"/>
              <a:t> must do!</a:t>
            </a:r>
            <a:endParaRPr lang="fr-FR" sz="2800" dirty="0"/>
          </a:p>
        </p:txBody>
      </p:sp>
      <p:sp>
        <p:nvSpPr>
          <p:cNvPr id="4" name="Espace réservé du contenu 3"/>
          <p:cNvSpPr>
            <a:spLocks noGrp="1"/>
          </p:cNvSpPr>
          <p:nvPr>
            <p:ph sz="quarter" idx="13"/>
          </p:nvPr>
        </p:nvSpPr>
        <p:spPr/>
        <p:txBody>
          <a:bodyPr/>
          <a:lstStyle/>
          <a:p>
            <a:r>
              <a:rPr lang="fr-FR" dirty="0" smtClean="0"/>
              <a:t>OOP &amp; PHP</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460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(4/6)</a:t>
            </a:r>
            <a:endParaRPr lang="fr-FR" dirty="0"/>
          </a:p>
        </p:txBody>
      </p:sp>
      <p:sp>
        <p:nvSpPr>
          <p:cNvPr id="4" name="Espace réservé du contenu 3"/>
          <p:cNvSpPr>
            <a:spLocks noGrp="1"/>
          </p:cNvSpPr>
          <p:nvPr>
            <p:ph sz="quarter" idx="13"/>
          </p:nvPr>
        </p:nvSpPr>
        <p:spPr/>
        <p:txBody>
          <a:bodyPr/>
          <a:lstStyle/>
          <a:p>
            <a:r>
              <a:rPr lang="fr-FR" dirty="0" smtClean="0"/>
              <a:t>OOP &amp; PHP</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e 22"/>
          <p:cNvGrpSpPr/>
          <p:nvPr/>
        </p:nvGrpSpPr>
        <p:grpSpPr>
          <a:xfrm>
            <a:off x="4427984" y="1677276"/>
            <a:ext cx="4248472" cy="3297298"/>
            <a:chOff x="323528" y="1677276"/>
            <a:chExt cx="4248472" cy="3297298"/>
          </a:xfrm>
        </p:grpSpPr>
        <p:sp>
          <p:nvSpPr>
            <p:cNvPr id="12" name="Text Box 3"/>
            <p:cNvSpPr txBox="1">
              <a:spLocks noChangeArrowheads="1"/>
            </p:cNvSpPr>
            <p:nvPr/>
          </p:nvSpPr>
          <p:spPr bwMode="gray">
            <a:xfrm>
              <a:off x="323528" y="1677276"/>
              <a:ext cx="4248472" cy="954107"/>
            </a:xfrm>
            <a:prstGeom prst="rect">
              <a:avLst/>
            </a:prstGeom>
            <a:solidFill>
              <a:srgbClr val="DAE6F0"/>
            </a:solidFill>
            <a:ln w="19050">
              <a:solidFill>
                <a:srgbClr val="B2B2B2"/>
              </a:solidFill>
              <a:miter lim="800000"/>
              <a:headEnd type="none" w="sm" len="sm"/>
              <a:tailEnd type="none" w="sm" len="sm"/>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404040"/>
                  </a:solidFill>
                  <a:effectLst/>
                  <a:uLnTx/>
                  <a:uFillTx/>
                  <a:latin typeface="+mn-lt"/>
                </a:rPr>
                <a:t>&lt;&lt;interface&gt;&gt;</a:t>
              </a:r>
            </a:p>
            <a:p>
              <a:pPr marL="0" marR="0" lvl="0" indent="0" algn="ctr" defTabSz="914400" eaLnBrk="1" fontAlgn="auto" latinLnBrk="0" hangingPunct="1">
                <a:lnSpc>
                  <a:spcPct val="100000"/>
                </a:lnSpc>
                <a:spcBef>
                  <a:spcPts val="0"/>
                </a:spcBef>
                <a:spcAft>
                  <a:spcPts val="0"/>
                </a:spcAft>
                <a:buClrTx/>
                <a:buSzTx/>
                <a:buFontTx/>
                <a:buNone/>
                <a:tabLst/>
                <a:defRPr/>
              </a:pPr>
              <a:r>
                <a:rPr lang="fr-FR" sz="2800" b="1" kern="0" dirty="0" err="1" smtClean="0">
                  <a:solidFill>
                    <a:srgbClr val="404040"/>
                  </a:solidFill>
                  <a:latin typeface="+mn-lt"/>
                </a:rPr>
                <a:t>PostManager</a:t>
              </a:r>
              <a:endParaRPr kumimoji="0" lang="en-US" sz="2800" b="1" i="0" u="none" strike="noStrike" kern="0" cap="none" spc="0" normalizeH="0" baseline="0" noProof="0" dirty="0">
                <a:ln>
                  <a:noFill/>
                </a:ln>
                <a:solidFill>
                  <a:srgbClr val="404040"/>
                </a:solidFill>
                <a:effectLst/>
                <a:uLnTx/>
                <a:uFillTx/>
                <a:latin typeface="+mn-lt"/>
              </a:endParaRPr>
            </a:p>
          </p:txBody>
        </p:sp>
        <p:sp>
          <p:nvSpPr>
            <p:cNvPr id="13" name="Text Box 4"/>
            <p:cNvSpPr txBox="1">
              <a:spLocks noChangeArrowheads="1"/>
            </p:cNvSpPr>
            <p:nvPr/>
          </p:nvSpPr>
          <p:spPr bwMode="gray">
            <a:xfrm>
              <a:off x="323528" y="2641476"/>
              <a:ext cx="4248472" cy="2333098"/>
            </a:xfrm>
            <a:prstGeom prst="rect">
              <a:avLst/>
            </a:prstGeom>
            <a:gradFill>
              <a:gsLst>
                <a:gs pos="0">
                  <a:srgbClr val="DAE6F0"/>
                </a:gs>
                <a:gs pos="39999">
                  <a:srgbClr val="FFFFFF"/>
                </a:gs>
                <a:gs pos="70000">
                  <a:srgbClr val="FFFFFF"/>
                </a:gs>
                <a:gs pos="100000">
                  <a:srgbClr val="FFFFFF"/>
                </a:gs>
              </a:gsLst>
              <a:lin ang="5400000" scaled="0"/>
            </a:gradFill>
            <a:ln w="19050">
              <a:solidFill>
                <a:srgbClr val="B2B2B2"/>
              </a:solidFill>
              <a:miter lim="800000"/>
              <a:headEnd type="none" w="sm" len="sm"/>
              <a:tailEnd type="none" w="sm" len="sm"/>
            </a:ln>
          </p:spPr>
          <p:txBody>
            <a:bodyPr lIns="182880"/>
            <a:lstStyle/>
            <a:p>
              <a:pPr marL="252000" marR="0" lvl="0" indent="0" algn="l" defTabSz="914400" eaLnBrk="1" fontAlgn="auto" latinLnBrk="0" hangingPunct="1">
                <a:lnSpc>
                  <a:spcPct val="100000"/>
                </a:lnSpc>
                <a:spcBef>
                  <a:spcPts val="600"/>
                </a:spcBef>
                <a:spcAft>
                  <a:spcPts val="0"/>
                </a:spcAft>
                <a:buClrTx/>
                <a:buSzTx/>
                <a:buFontTx/>
                <a:buNone/>
                <a:tabLst/>
                <a:defRPr/>
              </a:pPr>
              <a:r>
                <a:rPr kumimoji="0" lang="en-US" sz="1600" b="0" i="1" u="none" strike="noStrike" kern="0" cap="none" spc="0" normalizeH="0" baseline="0" noProof="0" dirty="0" err="1" smtClean="0">
                  <a:ln>
                    <a:noFill/>
                  </a:ln>
                  <a:solidFill>
                    <a:sysClr val="windowText" lastClr="000000"/>
                  </a:solidFill>
                  <a:effectLst/>
                  <a:uLnTx/>
                  <a:uFillTx/>
                  <a:latin typeface="Courier New" pitchFamily="49" charset="0"/>
                  <a:cs typeface="Courier New" pitchFamily="49" charset="0"/>
                </a:rPr>
                <a:t>int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a:t>
              </a:r>
              <a:r>
                <a:rPr kumimoji="0" lang="en-US" sz="1800" b="1" i="0" u="none" strike="noStrike" kern="0" cap="none" spc="0" normalizeH="0" baseline="0" noProof="0" dirty="0" err="1" smtClean="0">
                  <a:ln>
                    <a:noFill/>
                  </a:ln>
                  <a:solidFill>
                    <a:sysClr val="windowText" lastClr="000000"/>
                  </a:solidFill>
                  <a:effectLst/>
                  <a:uLnTx/>
                  <a:uFillTx/>
                  <a:latin typeface="Courier New" pitchFamily="49" charset="0"/>
                  <a:cs typeface="Courier New" pitchFamily="49" charset="0"/>
                </a:rPr>
                <a:t>addPost</a:t>
              </a:r>
              <a:r>
                <a:rPr kumimoji="0" lang="en-US" sz="18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p>
            <a:p>
              <a:pPr marL="1166400" lvl="2" eaLnBrk="1" fontAlgn="auto" hangingPunct="1">
                <a:spcBef>
                  <a:spcPts val="0"/>
                </a:spcBef>
                <a:spcAft>
                  <a:spcPts val="0"/>
                </a:spcAft>
                <a:defRPr/>
              </a:pPr>
              <a:r>
                <a:rPr lang="en-US" sz="1600" i="1" kern="0" noProof="0" dirty="0">
                  <a:solidFill>
                    <a:sysClr val="windowText" lastClr="000000"/>
                  </a:solidFill>
                  <a:latin typeface="Courier New" pitchFamily="49" charset="0"/>
                  <a:cs typeface="Courier New" pitchFamily="49" charset="0"/>
                </a:rPr>
                <a:t>s</a:t>
              </a:r>
              <a:r>
                <a:rPr kumimoji="0" lang="en-US" sz="1600" b="0" i="1"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tring</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a:t>
              </a:r>
              <a:r>
                <a:rPr kumimoji="0" lang="en-US"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$title,</a:t>
              </a:r>
              <a:r>
                <a:rPr kumimoji="0" lang="en-US" b="0" i="0" u="none" strike="noStrike" kern="0" cap="none" spc="0" normalizeH="0" noProof="0" dirty="0" smtClean="0">
                  <a:ln>
                    <a:noFill/>
                  </a:ln>
                  <a:solidFill>
                    <a:sysClr val="windowText" lastClr="000000"/>
                  </a:solidFill>
                  <a:effectLst/>
                  <a:uLnTx/>
                  <a:uFillTx/>
                  <a:latin typeface="Courier New" pitchFamily="49" charset="0"/>
                  <a:cs typeface="Courier New" pitchFamily="49" charset="0"/>
                </a:rPr>
                <a:t> </a:t>
              </a:r>
            </a:p>
            <a:p>
              <a:pPr marL="1166400" lvl="2" eaLnBrk="1" fontAlgn="auto" hangingPunct="1">
                <a:spcBef>
                  <a:spcPts val="0"/>
                </a:spcBef>
                <a:spcAft>
                  <a:spcPts val="0"/>
                </a:spcAft>
                <a:defRPr/>
              </a:pPr>
              <a:r>
                <a:rPr kumimoji="0" lang="en-US" sz="1600" b="0" i="1"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string</a:t>
              </a:r>
              <a:r>
                <a:rPr kumimoji="0" lang="en-US" sz="1600" b="0" i="0" u="none" strike="noStrike" kern="0" cap="none" spc="0" normalizeH="0" noProof="0" dirty="0" smtClean="0">
                  <a:ln>
                    <a:noFill/>
                  </a:ln>
                  <a:solidFill>
                    <a:sysClr val="windowText" lastClr="000000"/>
                  </a:solidFill>
                  <a:effectLst/>
                  <a:uLnTx/>
                  <a:uFillTx/>
                  <a:latin typeface="Courier New" pitchFamily="49" charset="0"/>
                  <a:cs typeface="Courier New" pitchFamily="49" charset="0"/>
                </a:rPr>
                <a:t> </a:t>
              </a:r>
              <a:r>
                <a:rPr kumimoji="0" lang="en-US"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$body,</a:t>
              </a:r>
            </a:p>
            <a:p>
              <a:pPr marL="1166400" lvl="2">
                <a:defRPr/>
              </a:pPr>
              <a:r>
                <a:rPr kumimoji="0" lang="en-US" sz="1600" b="0" i="1"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User</a:t>
              </a:r>
              <a:r>
                <a:rPr kumimoji="0" lang="en-US" sz="1600" b="0" i="0" u="none" strike="noStrike" kern="0" cap="none" spc="0" normalizeH="0" noProof="0" dirty="0" smtClean="0">
                  <a:ln>
                    <a:noFill/>
                  </a:ln>
                  <a:solidFill>
                    <a:sysClr val="windowText" lastClr="000000"/>
                  </a:solidFill>
                  <a:effectLst/>
                  <a:uLnTx/>
                  <a:uFillTx/>
                  <a:latin typeface="Courier New" pitchFamily="49" charset="0"/>
                  <a:cs typeface="Courier New" pitchFamily="49" charset="0"/>
                </a:rPr>
                <a:t> </a:t>
              </a:r>
              <a:r>
                <a:rPr kumimoji="0" lang="en-US"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$user);</a:t>
              </a:r>
              <a:endParaRPr lang="en-US" kern="0" dirty="0">
                <a:solidFill>
                  <a:sysClr val="windowText" lastClr="000000"/>
                </a:solidFill>
                <a:latin typeface="Courier New" pitchFamily="49" charset="0"/>
                <a:cs typeface="Courier New" pitchFamily="49" charset="0"/>
              </a:endParaRPr>
            </a:p>
            <a:p>
              <a:pPr marL="252000">
                <a:spcBef>
                  <a:spcPts val="600"/>
                </a:spcBef>
                <a:defRPr/>
              </a:pPr>
              <a:r>
                <a:rPr lang="fr-FR" sz="1600" i="1" kern="0" dirty="0" err="1" smtClean="0">
                  <a:solidFill>
                    <a:sysClr val="windowText" lastClr="000000"/>
                  </a:solidFill>
                  <a:latin typeface="Courier New" pitchFamily="49" charset="0"/>
                  <a:cs typeface="Courier New" pitchFamily="49" charset="0"/>
                </a:rPr>
                <a:t>Array</a:t>
              </a:r>
              <a:r>
                <a:rPr lang="fr-FR" sz="1600" kern="0" dirty="0" smtClean="0">
                  <a:solidFill>
                    <a:sysClr val="windowText" lastClr="000000"/>
                  </a:solidFill>
                  <a:latin typeface="Courier New" pitchFamily="49" charset="0"/>
                  <a:cs typeface="Courier New" pitchFamily="49" charset="0"/>
                </a:rPr>
                <a:t> </a:t>
              </a:r>
              <a:r>
                <a:rPr lang="fr-FR" b="1" kern="0" dirty="0" err="1" smtClean="0">
                  <a:solidFill>
                    <a:sysClr val="windowText" lastClr="000000"/>
                  </a:solidFill>
                  <a:latin typeface="Courier New" pitchFamily="49" charset="0"/>
                  <a:cs typeface="Courier New" pitchFamily="49" charset="0"/>
                </a:rPr>
                <a:t>findAllPosts</a:t>
              </a:r>
              <a:r>
                <a:rPr lang="fr-FR" kern="0" dirty="0" smtClean="0">
                  <a:solidFill>
                    <a:sysClr val="windowText" lastClr="000000"/>
                  </a:solidFill>
                  <a:latin typeface="Courier New" pitchFamily="49" charset="0"/>
                  <a:cs typeface="Courier New" pitchFamily="49" charset="0"/>
                </a:rPr>
                <a:t>();</a:t>
              </a:r>
            </a:p>
            <a:p>
              <a:pPr marL="252000">
                <a:spcBef>
                  <a:spcPts val="600"/>
                </a:spcBef>
                <a:defRPr/>
              </a:pPr>
              <a:r>
                <a:rPr lang="fr-FR" sz="1600" i="1" kern="0" dirty="0" smtClean="0">
                  <a:solidFill>
                    <a:sysClr val="windowText" lastClr="000000"/>
                  </a:solidFill>
                  <a:latin typeface="Courier New" pitchFamily="49" charset="0"/>
                  <a:cs typeface="Courier New" pitchFamily="49" charset="0"/>
                </a:rPr>
                <a:t>Post</a:t>
              </a:r>
              <a:r>
                <a:rPr lang="fr-FR" sz="1600" kern="0" dirty="0" smtClean="0">
                  <a:solidFill>
                    <a:sysClr val="windowText" lastClr="000000"/>
                  </a:solidFill>
                  <a:latin typeface="Courier New" pitchFamily="49" charset="0"/>
                  <a:cs typeface="Courier New" pitchFamily="49" charset="0"/>
                </a:rPr>
                <a:t> </a:t>
              </a:r>
              <a:r>
                <a:rPr lang="fr-FR" b="1" kern="0" dirty="0" err="1" smtClean="0">
                  <a:solidFill>
                    <a:sysClr val="windowText" lastClr="000000"/>
                  </a:solidFill>
                  <a:latin typeface="Courier New" pitchFamily="49" charset="0"/>
                  <a:cs typeface="Courier New" pitchFamily="49" charset="0"/>
                </a:rPr>
                <a:t>findPostById</a:t>
              </a:r>
              <a:r>
                <a:rPr lang="fr-FR" kern="0" dirty="0" smtClean="0">
                  <a:solidFill>
                    <a:sysClr val="windowText" lastClr="000000"/>
                  </a:solidFill>
                  <a:latin typeface="Courier New" pitchFamily="49" charset="0"/>
                  <a:cs typeface="Courier New" pitchFamily="49" charset="0"/>
                </a:rPr>
                <a:t>(</a:t>
              </a:r>
              <a:r>
                <a:rPr lang="fr-FR" sz="1600" i="1" kern="0" dirty="0" err="1" smtClean="0">
                  <a:solidFill>
                    <a:sysClr val="windowText" lastClr="000000"/>
                  </a:solidFill>
                  <a:latin typeface="Courier New" pitchFamily="49" charset="0"/>
                  <a:cs typeface="Courier New" pitchFamily="49" charset="0"/>
                </a:rPr>
                <a:t>int</a:t>
              </a:r>
              <a:r>
                <a:rPr lang="fr-FR" kern="0" dirty="0" smtClean="0">
                  <a:solidFill>
                    <a:sysClr val="windowText" lastClr="000000"/>
                  </a:solidFill>
                  <a:latin typeface="Courier New" pitchFamily="49" charset="0"/>
                  <a:cs typeface="Courier New" pitchFamily="49" charset="0"/>
                </a:rPr>
                <a:t> $id);</a:t>
              </a:r>
            </a:p>
            <a:p>
              <a:pPr marL="252000">
                <a:spcBef>
                  <a:spcPts val="600"/>
                </a:spcBef>
                <a:defRPr/>
              </a:pPr>
              <a:r>
                <a:rPr lang="fr-FR" sz="1600" i="1" kern="0" dirty="0" err="1" smtClean="0">
                  <a:solidFill>
                    <a:sysClr val="windowText" lastClr="000000"/>
                  </a:solidFill>
                  <a:latin typeface="Courier New" pitchFamily="49" charset="0"/>
                  <a:cs typeface="Courier New" pitchFamily="49" charset="0"/>
                </a:rPr>
                <a:t>void</a:t>
              </a:r>
              <a:r>
                <a:rPr lang="fr-FR" sz="1600" kern="0" dirty="0" smtClean="0">
                  <a:solidFill>
                    <a:sysClr val="windowText" lastClr="000000"/>
                  </a:solidFill>
                  <a:latin typeface="Courier New" pitchFamily="49" charset="0"/>
                  <a:cs typeface="Courier New" pitchFamily="49" charset="0"/>
                </a:rPr>
                <a:t> </a:t>
              </a:r>
              <a:r>
                <a:rPr lang="fr-FR" b="1" kern="0" dirty="0" err="1" smtClean="0">
                  <a:solidFill>
                    <a:sysClr val="windowText" lastClr="000000"/>
                  </a:solidFill>
                  <a:latin typeface="Courier New" pitchFamily="49" charset="0"/>
                  <a:cs typeface="Courier New" pitchFamily="49" charset="0"/>
                </a:rPr>
                <a:t>removePost</a:t>
              </a:r>
              <a:r>
                <a:rPr lang="fr-FR" kern="0" dirty="0" smtClean="0">
                  <a:solidFill>
                    <a:sysClr val="windowText" lastClr="000000"/>
                  </a:solidFill>
                  <a:latin typeface="Courier New" pitchFamily="49" charset="0"/>
                  <a:cs typeface="Courier New" pitchFamily="49" charset="0"/>
                </a:rPr>
                <a:t>(</a:t>
              </a:r>
              <a:r>
                <a:rPr lang="fr-FR" sz="1600" i="1" kern="0" dirty="0" err="1" smtClean="0">
                  <a:solidFill>
                    <a:sysClr val="windowText" lastClr="000000"/>
                  </a:solidFill>
                  <a:latin typeface="Courier New" pitchFamily="49" charset="0"/>
                  <a:cs typeface="Courier New" pitchFamily="49" charset="0"/>
                </a:rPr>
                <a:t>int</a:t>
              </a:r>
              <a:r>
                <a:rPr lang="fr-FR" kern="0" dirty="0" smtClean="0">
                  <a:solidFill>
                    <a:sysClr val="windowText" lastClr="000000"/>
                  </a:solidFill>
                  <a:latin typeface="Courier New" pitchFamily="49" charset="0"/>
                  <a:cs typeface="Courier New" pitchFamily="49" charset="0"/>
                </a:rPr>
                <a:t> $id);</a:t>
              </a:r>
              <a:endParaRPr lang="en-US" kern="0" dirty="0">
                <a:solidFill>
                  <a:sysClr val="windowText" lastClr="000000"/>
                </a:solidFill>
                <a:latin typeface="Courier New" pitchFamily="49" charset="0"/>
                <a:cs typeface="Courier New" pitchFamily="49" charset="0"/>
              </a:endParaRPr>
            </a:p>
          </p:txBody>
        </p:sp>
      </p:grpSp>
      <p:grpSp>
        <p:nvGrpSpPr>
          <p:cNvPr id="25" name="Groupe 24"/>
          <p:cNvGrpSpPr/>
          <p:nvPr/>
        </p:nvGrpSpPr>
        <p:grpSpPr>
          <a:xfrm>
            <a:off x="503734" y="1677276"/>
            <a:ext cx="3204170" cy="1396994"/>
            <a:chOff x="5796136" y="1677276"/>
            <a:chExt cx="3204170" cy="1396994"/>
          </a:xfrm>
        </p:grpSpPr>
        <p:sp>
          <p:nvSpPr>
            <p:cNvPr id="15" name="Text Box 3"/>
            <p:cNvSpPr txBox="1">
              <a:spLocks noChangeArrowheads="1"/>
            </p:cNvSpPr>
            <p:nvPr/>
          </p:nvSpPr>
          <p:spPr bwMode="gray">
            <a:xfrm>
              <a:off x="5796136" y="1677276"/>
              <a:ext cx="3204170" cy="523220"/>
            </a:xfrm>
            <a:prstGeom prst="rect">
              <a:avLst/>
            </a:prstGeom>
            <a:solidFill>
              <a:srgbClr val="DAE6F0"/>
            </a:solidFill>
            <a:ln w="19050">
              <a:solidFill>
                <a:srgbClr val="B2B2B2"/>
              </a:solidFill>
              <a:miter lim="800000"/>
              <a:headEnd type="none" w="sm" len="sm"/>
              <a:tailEnd type="none" w="sm" len="sm"/>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800" b="1" i="0" u="none" strike="noStrike" kern="0" cap="none" spc="0" normalizeH="0" baseline="0" noProof="0" dirty="0" err="1" smtClean="0">
                  <a:ln>
                    <a:noFill/>
                  </a:ln>
                  <a:solidFill>
                    <a:srgbClr val="404040"/>
                  </a:solidFill>
                  <a:effectLst/>
                  <a:uLnTx/>
                  <a:uFillTx/>
                  <a:latin typeface="+mn-lt"/>
                </a:rPr>
                <a:t>SimplePostManager</a:t>
              </a:r>
              <a:endParaRPr kumimoji="0" lang="en-US" sz="2800" b="1" i="0" u="none" strike="noStrike" kern="0" cap="none" spc="0" normalizeH="0" baseline="0" noProof="0" dirty="0">
                <a:ln>
                  <a:noFill/>
                </a:ln>
                <a:solidFill>
                  <a:srgbClr val="404040"/>
                </a:solidFill>
                <a:effectLst/>
                <a:uLnTx/>
                <a:uFillTx/>
                <a:latin typeface="+mn-lt"/>
              </a:endParaRPr>
            </a:p>
          </p:txBody>
        </p:sp>
        <p:sp>
          <p:nvSpPr>
            <p:cNvPr id="16" name="Text Box 4"/>
            <p:cNvSpPr txBox="1">
              <a:spLocks noChangeArrowheads="1"/>
            </p:cNvSpPr>
            <p:nvPr/>
          </p:nvSpPr>
          <p:spPr bwMode="gray">
            <a:xfrm>
              <a:off x="5796136" y="2189407"/>
              <a:ext cx="3204170" cy="452816"/>
            </a:xfrm>
            <a:prstGeom prst="rect">
              <a:avLst/>
            </a:prstGeom>
            <a:gradFill>
              <a:gsLst>
                <a:gs pos="0">
                  <a:srgbClr val="DAE6F0"/>
                </a:gs>
                <a:gs pos="39999">
                  <a:srgbClr val="FFFFFF"/>
                </a:gs>
                <a:gs pos="70000">
                  <a:srgbClr val="FFFFFF"/>
                </a:gs>
                <a:gs pos="100000">
                  <a:srgbClr val="FFFFFF"/>
                </a:gs>
              </a:gsLst>
              <a:lin ang="5400000" scaled="0"/>
            </a:gradFill>
            <a:ln w="19050">
              <a:solidFill>
                <a:srgbClr val="B2B2B2"/>
              </a:solidFill>
              <a:miter lim="800000"/>
              <a:headEnd type="none" w="sm" len="sm"/>
              <a:tailEnd type="none" w="sm" len="sm"/>
            </a:ln>
          </p:spPr>
          <p:txBody>
            <a:bodyPr lIns="182880"/>
            <a:lstStyle/>
            <a:p>
              <a:pPr marL="252000" marR="0" lvl="0" indent="0" algn="l"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latin typeface="Courier New" pitchFamily="49" charset="0"/>
                <a:cs typeface="Courier New" pitchFamily="49" charset="0"/>
              </a:endParaRPr>
            </a:p>
          </p:txBody>
        </p:sp>
        <p:sp>
          <p:nvSpPr>
            <p:cNvPr id="21" name="Text Box 4"/>
            <p:cNvSpPr txBox="1">
              <a:spLocks noChangeArrowheads="1"/>
            </p:cNvSpPr>
            <p:nvPr/>
          </p:nvSpPr>
          <p:spPr bwMode="gray">
            <a:xfrm>
              <a:off x="5796136" y="2621454"/>
              <a:ext cx="3204170" cy="452816"/>
            </a:xfrm>
            <a:prstGeom prst="rect">
              <a:avLst/>
            </a:prstGeom>
            <a:gradFill>
              <a:gsLst>
                <a:gs pos="0">
                  <a:srgbClr val="DAE6F0"/>
                </a:gs>
                <a:gs pos="39999">
                  <a:srgbClr val="FFFFFF"/>
                </a:gs>
                <a:gs pos="70000">
                  <a:srgbClr val="FFFFFF"/>
                </a:gs>
                <a:gs pos="100000">
                  <a:srgbClr val="FFFFFF"/>
                </a:gs>
              </a:gsLst>
              <a:lin ang="5400000" scaled="0"/>
            </a:gradFill>
            <a:ln w="19050">
              <a:solidFill>
                <a:srgbClr val="B2B2B2"/>
              </a:solidFill>
              <a:miter lim="800000"/>
              <a:headEnd type="none" w="sm" len="sm"/>
              <a:tailEnd type="none" w="sm" len="sm"/>
            </a:ln>
          </p:spPr>
          <p:txBody>
            <a:bodyPr lIns="182880"/>
            <a:lstStyle/>
            <a:p>
              <a:pPr marL="252000" marR="0" lvl="0" indent="0" algn="l"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latin typeface="Courier New" pitchFamily="49" charset="0"/>
                <a:cs typeface="Courier New" pitchFamily="49" charset="0"/>
              </a:endParaRPr>
            </a:p>
          </p:txBody>
        </p:sp>
      </p:grpSp>
      <p:grpSp>
        <p:nvGrpSpPr>
          <p:cNvPr id="26" name="Groupe 25"/>
          <p:cNvGrpSpPr/>
          <p:nvPr/>
        </p:nvGrpSpPr>
        <p:grpSpPr>
          <a:xfrm>
            <a:off x="503734" y="3577580"/>
            <a:ext cx="3204170" cy="1396994"/>
            <a:chOff x="5796136" y="3577580"/>
            <a:chExt cx="3204170" cy="1396994"/>
          </a:xfrm>
        </p:grpSpPr>
        <p:sp>
          <p:nvSpPr>
            <p:cNvPr id="18" name="Text Box 3"/>
            <p:cNvSpPr txBox="1">
              <a:spLocks noChangeArrowheads="1"/>
            </p:cNvSpPr>
            <p:nvPr/>
          </p:nvSpPr>
          <p:spPr bwMode="gray">
            <a:xfrm>
              <a:off x="5796136" y="3577580"/>
              <a:ext cx="3204170" cy="523220"/>
            </a:xfrm>
            <a:prstGeom prst="rect">
              <a:avLst/>
            </a:prstGeom>
            <a:solidFill>
              <a:srgbClr val="DAE6F0"/>
            </a:solidFill>
            <a:ln w="19050">
              <a:solidFill>
                <a:srgbClr val="B2B2B2"/>
              </a:solidFill>
              <a:miter lim="800000"/>
              <a:headEnd type="none" w="sm" len="sm"/>
              <a:tailEnd type="none" w="sm" len="sm"/>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800" b="1" i="0" u="none" strike="noStrike" kern="0" cap="none" spc="0" normalizeH="0" baseline="0" noProof="0" dirty="0" err="1" smtClean="0">
                  <a:ln>
                    <a:noFill/>
                  </a:ln>
                  <a:solidFill>
                    <a:srgbClr val="404040"/>
                  </a:solidFill>
                  <a:effectLst/>
                  <a:uLnTx/>
                  <a:uFillTx/>
                  <a:latin typeface="+mn-lt"/>
                </a:rPr>
                <a:t>PdoPostManager</a:t>
              </a:r>
              <a:endParaRPr kumimoji="0" lang="en-US" sz="2800" b="1" i="0" u="none" strike="noStrike" kern="0" cap="none" spc="0" normalizeH="0" baseline="0" noProof="0" dirty="0">
                <a:ln>
                  <a:noFill/>
                </a:ln>
                <a:solidFill>
                  <a:srgbClr val="404040"/>
                </a:solidFill>
                <a:effectLst/>
                <a:uLnTx/>
                <a:uFillTx/>
                <a:latin typeface="+mn-lt"/>
              </a:endParaRPr>
            </a:p>
          </p:txBody>
        </p:sp>
        <p:sp>
          <p:nvSpPr>
            <p:cNvPr id="19" name="Text Box 4"/>
            <p:cNvSpPr txBox="1">
              <a:spLocks noChangeArrowheads="1"/>
            </p:cNvSpPr>
            <p:nvPr/>
          </p:nvSpPr>
          <p:spPr bwMode="gray">
            <a:xfrm>
              <a:off x="5796136" y="4089711"/>
              <a:ext cx="3204170" cy="452816"/>
            </a:xfrm>
            <a:prstGeom prst="rect">
              <a:avLst/>
            </a:prstGeom>
            <a:gradFill>
              <a:gsLst>
                <a:gs pos="0">
                  <a:srgbClr val="DAE6F0"/>
                </a:gs>
                <a:gs pos="39999">
                  <a:srgbClr val="FFFFFF"/>
                </a:gs>
                <a:gs pos="70000">
                  <a:srgbClr val="FFFFFF"/>
                </a:gs>
                <a:gs pos="100000">
                  <a:srgbClr val="FFFFFF"/>
                </a:gs>
              </a:gsLst>
              <a:lin ang="5400000" scaled="0"/>
            </a:gradFill>
            <a:ln w="19050">
              <a:solidFill>
                <a:srgbClr val="B2B2B2"/>
              </a:solidFill>
              <a:miter lim="800000"/>
              <a:headEnd type="none" w="sm" len="sm"/>
              <a:tailEnd type="none" w="sm" len="sm"/>
            </a:ln>
          </p:spPr>
          <p:txBody>
            <a:bodyPr lIns="182880"/>
            <a:lstStyle/>
            <a:p>
              <a:pPr marL="252000" marR="0" lvl="0" indent="0" algn="l"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latin typeface="Courier New" pitchFamily="49" charset="0"/>
                <a:cs typeface="Courier New" pitchFamily="49" charset="0"/>
              </a:endParaRPr>
            </a:p>
          </p:txBody>
        </p:sp>
        <p:sp>
          <p:nvSpPr>
            <p:cNvPr id="22" name="Text Box 4"/>
            <p:cNvSpPr txBox="1">
              <a:spLocks noChangeArrowheads="1"/>
            </p:cNvSpPr>
            <p:nvPr/>
          </p:nvSpPr>
          <p:spPr bwMode="gray">
            <a:xfrm>
              <a:off x="5796136" y="4521758"/>
              <a:ext cx="3204170" cy="452816"/>
            </a:xfrm>
            <a:prstGeom prst="rect">
              <a:avLst/>
            </a:prstGeom>
            <a:gradFill>
              <a:gsLst>
                <a:gs pos="0">
                  <a:srgbClr val="DAE6F0"/>
                </a:gs>
                <a:gs pos="39999">
                  <a:srgbClr val="FFFFFF"/>
                </a:gs>
                <a:gs pos="70000">
                  <a:srgbClr val="FFFFFF"/>
                </a:gs>
                <a:gs pos="100000">
                  <a:srgbClr val="FFFFFF"/>
                </a:gs>
              </a:gsLst>
              <a:lin ang="5400000" scaled="0"/>
            </a:gradFill>
            <a:ln w="19050">
              <a:solidFill>
                <a:srgbClr val="B2B2B2"/>
              </a:solidFill>
              <a:miter lim="800000"/>
              <a:headEnd type="none" w="sm" len="sm"/>
              <a:tailEnd type="none" w="sm" len="sm"/>
            </a:ln>
          </p:spPr>
          <p:txBody>
            <a:bodyPr lIns="182880"/>
            <a:lstStyle/>
            <a:p>
              <a:pPr marL="252000" marR="0" lvl="0" indent="0" algn="l"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latin typeface="Courier New" pitchFamily="49" charset="0"/>
                <a:cs typeface="Courier New" pitchFamily="49" charset="0"/>
              </a:endParaRPr>
            </a:p>
          </p:txBody>
        </p:sp>
      </p:grpSp>
      <p:sp>
        <p:nvSpPr>
          <p:cNvPr id="10" name="Flèche gauche 9"/>
          <p:cNvSpPr/>
          <p:nvPr/>
        </p:nvSpPr>
        <p:spPr>
          <a:xfrm flipH="1">
            <a:off x="3707904" y="1768449"/>
            <a:ext cx="936104" cy="42095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lèche gauche 23"/>
          <p:cNvSpPr/>
          <p:nvPr/>
        </p:nvSpPr>
        <p:spPr>
          <a:xfrm flipH="1">
            <a:off x="3707904" y="3628711"/>
            <a:ext cx="936104" cy="42095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29026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(5/6)</a:t>
            </a:r>
            <a:endParaRPr lang="fr-FR" dirty="0"/>
          </a:p>
        </p:txBody>
      </p:sp>
      <p:sp>
        <p:nvSpPr>
          <p:cNvPr id="3" name="Espace réservé du contenu 2"/>
          <p:cNvSpPr>
            <a:spLocks noGrp="1"/>
          </p:cNvSpPr>
          <p:nvPr>
            <p:ph idx="1"/>
          </p:nvPr>
        </p:nvSpPr>
        <p:spPr/>
        <p:txBody>
          <a:bodyPr/>
          <a:lstStyle/>
          <a:p>
            <a:r>
              <a:rPr lang="fr-FR" sz="3200" dirty="0" err="1" smtClean="0"/>
              <a:t>Create</a:t>
            </a:r>
            <a:r>
              <a:rPr lang="fr-FR" sz="3200" dirty="0" smtClean="0"/>
              <a:t> a new file </a:t>
            </a:r>
            <a:r>
              <a:rPr lang="fr-FR" sz="3200" b="1" i="1" dirty="0" err="1" smtClean="0"/>
              <a:t>SimplePostManager.class.php</a:t>
            </a:r>
            <a:endParaRPr lang="fr-FR" sz="3200" b="1" i="1" dirty="0" smtClean="0"/>
          </a:p>
          <a:p>
            <a:pPr lvl="1"/>
            <a:r>
              <a:rPr lang="fr-FR" sz="2800" dirty="0" err="1" smtClean="0"/>
              <a:t>Define</a:t>
            </a:r>
            <a:r>
              <a:rPr lang="fr-FR" sz="2800" dirty="0" smtClean="0"/>
              <a:t> class </a:t>
            </a:r>
            <a:r>
              <a:rPr lang="fr-FR" sz="2800" b="1" i="1" dirty="0" err="1" smtClean="0"/>
              <a:t>SimplePostManager</a:t>
            </a:r>
            <a:r>
              <a:rPr lang="fr-FR" sz="2800" dirty="0" smtClean="0"/>
              <a:t>:</a:t>
            </a:r>
          </a:p>
          <a:p>
            <a:pPr lvl="2"/>
            <a:r>
              <a:rPr lang="fr-FR" sz="2400" dirty="0" err="1" smtClean="0"/>
              <a:t>Create</a:t>
            </a:r>
            <a:r>
              <a:rPr lang="fr-FR" sz="2400" dirty="0" smtClean="0"/>
              <a:t> a </a:t>
            </a:r>
            <a:r>
              <a:rPr lang="fr-FR" sz="2400" dirty="0" err="1" smtClean="0"/>
              <a:t>constructor</a:t>
            </a:r>
            <a:r>
              <a:rPr lang="fr-FR" sz="2400" dirty="0" smtClean="0"/>
              <a:t> </a:t>
            </a:r>
            <a:r>
              <a:rPr lang="fr-FR" sz="2400" dirty="0" err="1" smtClean="0"/>
              <a:t>checking</a:t>
            </a:r>
            <a:r>
              <a:rPr lang="fr-FR" sz="2400" dirty="0" smtClean="0"/>
              <a:t> if a session variable </a:t>
            </a:r>
            <a:r>
              <a:rPr lang="fr-FR" sz="2400" dirty="0" err="1" smtClean="0"/>
              <a:t>named</a:t>
            </a:r>
            <a:r>
              <a:rPr lang="fr-FR" sz="2400" dirty="0" smtClean="0"/>
              <a:t> </a:t>
            </a:r>
            <a:r>
              <a:rPr lang="fr-FR" sz="2400" dirty="0" err="1" smtClean="0"/>
              <a:t>posts</a:t>
            </a:r>
            <a:r>
              <a:rPr lang="fr-FR" sz="2400" dirty="0" smtClean="0"/>
              <a:t> and </a:t>
            </a:r>
            <a:r>
              <a:rPr lang="fr-FR" sz="2400" dirty="0" err="1" smtClean="0"/>
              <a:t>counter</a:t>
            </a:r>
            <a:r>
              <a:rPr lang="fr-FR" sz="2400" dirty="0" smtClean="0"/>
              <a:t> </a:t>
            </a:r>
            <a:r>
              <a:rPr lang="fr-FR" sz="2400" dirty="0" err="1" smtClean="0"/>
              <a:t>exist</a:t>
            </a:r>
            <a:endParaRPr lang="fr-FR" sz="2400" dirty="0" smtClean="0"/>
          </a:p>
          <a:p>
            <a:pPr lvl="3"/>
            <a:r>
              <a:rPr lang="fr-FR" sz="2000" dirty="0" smtClean="0"/>
              <a:t>If not, </a:t>
            </a:r>
            <a:r>
              <a:rPr lang="fr-FR" sz="2000" dirty="0" err="1" smtClean="0"/>
              <a:t>create</a:t>
            </a:r>
            <a:r>
              <a:rPr lang="fr-FR" sz="2000" dirty="0" smtClean="0"/>
              <a:t> </a:t>
            </a:r>
            <a:r>
              <a:rPr lang="fr-FR" sz="2000" dirty="0" err="1" smtClean="0"/>
              <a:t>them</a:t>
            </a:r>
            <a:r>
              <a:rPr lang="fr-FR" sz="2000" dirty="0" smtClean="0"/>
              <a:t> </a:t>
            </a:r>
            <a:r>
              <a:rPr lang="fr-FR" sz="2000" dirty="0" err="1" smtClean="0"/>
              <a:t>initializing</a:t>
            </a:r>
            <a:r>
              <a:rPr lang="fr-FR" sz="2000" dirty="0" smtClean="0"/>
              <a:t> </a:t>
            </a:r>
            <a:r>
              <a:rPr lang="fr-FR" sz="2000" b="1" i="1" dirty="0" err="1" smtClean="0"/>
              <a:t>posts</a:t>
            </a:r>
            <a:r>
              <a:rPr lang="fr-FR" sz="2000" dirty="0" smtClean="0"/>
              <a:t> as an </a:t>
            </a:r>
            <a:r>
              <a:rPr lang="fr-FR" sz="2000" dirty="0" err="1" smtClean="0"/>
              <a:t>empty</a:t>
            </a:r>
            <a:r>
              <a:rPr lang="fr-FR" sz="2000" dirty="0" smtClean="0"/>
              <a:t> </a:t>
            </a:r>
            <a:r>
              <a:rPr lang="fr-FR" sz="2000" dirty="0" err="1" smtClean="0"/>
              <a:t>array</a:t>
            </a:r>
            <a:r>
              <a:rPr lang="fr-FR" sz="2000" dirty="0" smtClean="0"/>
              <a:t> and </a:t>
            </a:r>
            <a:r>
              <a:rPr lang="fr-FR" sz="2000" b="1" i="1" dirty="0" err="1" smtClean="0"/>
              <a:t>counter</a:t>
            </a:r>
            <a:r>
              <a:rPr lang="fr-FR" sz="2000" dirty="0" smtClean="0"/>
              <a:t> as </a:t>
            </a:r>
            <a:r>
              <a:rPr lang="fr-FR" sz="2000" dirty="0" err="1" smtClean="0"/>
              <a:t>zero</a:t>
            </a:r>
            <a:endParaRPr lang="fr-FR" sz="2000" dirty="0" smtClean="0"/>
          </a:p>
          <a:p>
            <a:pPr lvl="2"/>
            <a:r>
              <a:rPr lang="fr-FR" sz="2400" dirty="0" err="1" smtClean="0"/>
              <a:t>Implement</a:t>
            </a:r>
            <a:r>
              <a:rPr lang="fr-FR" sz="2400" dirty="0" smtClean="0"/>
              <a:t> </a:t>
            </a:r>
            <a:r>
              <a:rPr lang="fr-FR" sz="2400" b="1" i="1" dirty="0" err="1"/>
              <a:t>PostManager</a:t>
            </a:r>
            <a:r>
              <a:rPr lang="fr-FR" sz="2400" dirty="0"/>
              <a:t> </a:t>
            </a:r>
            <a:r>
              <a:rPr lang="fr-FR" sz="2400" dirty="0" smtClean="0"/>
              <a:t>interface </a:t>
            </a:r>
            <a:r>
              <a:rPr lang="fr-FR" sz="2400" dirty="0" err="1" smtClean="0"/>
              <a:t>with</a:t>
            </a:r>
            <a:r>
              <a:rPr lang="fr-FR" sz="2400" dirty="0" smtClean="0"/>
              <a:t> </a:t>
            </a:r>
            <a:r>
              <a:rPr lang="fr-FR" sz="2400" dirty="0" err="1" smtClean="0"/>
              <a:t>its</a:t>
            </a:r>
            <a:r>
              <a:rPr lang="fr-FR" sz="2400" dirty="0" smtClean="0"/>
              <a:t> </a:t>
            </a:r>
            <a:r>
              <a:rPr lang="fr-FR" sz="2400" dirty="0" err="1" smtClean="0"/>
              <a:t>methods</a:t>
            </a:r>
            <a:r>
              <a:rPr lang="fr-FR" sz="2400" dirty="0" smtClean="0"/>
              <a:t>:</a:t>
            </a:r>
          </a:p>
          <a:p>
            <a:pPr lvl="3"/>
            <a:r>
              <a:rPr lang="fr-FR" sz="2000" dirty="0" smtClean="0"/>
              <a:t>All </a:t>
            </a:r>
            <a:r>
              <a:rPr lang="fr-FR" sz="2000" dirty="0" err="1" smtClean="0"/>
              <a:t>posts</a:t>
            </a:r>
            <a:r>
              <a:rPr lang="fr-FR" sz="2000" dirty="0" smtClean="0"/>
              <a:t> must </a:t>
            </a:r>
            <a:r>
              <a:rPr lang="fr-FR" sz="2000" dirty="0" err="1" smtClean="0"/>
              <a:t>be</a:t>
            </a:r>
            <a:r>
              <a:rPr lang="fr-FR" sz="2000" dirty="0" smtClean="0"/>
              <a:t> </a:t>
            </a:r>
            <a:r>
              <a:rPr lang="fr-FR" sz="2000" dirty="0" err="1" smtClean="0"/>
              <a:t>stored</a:t>
            </a:r>
            <a:r>
              <a:rPr lang="fr-FR" sz="2000" dirty="0" smtClean="0"/>
              <a:t> </a:t>
            </a:r>
            <a:r>
              <a:rPr lang="fr-FR" sz="2000" dirty="0" err="1" smtClean="0"/>
              <a:t>inside</a:t>
            </a:r>
            <a:r>
              <a:rPr lang="fr-FR" sz="2000" dirty="0" smtClean="0"/>
              <a:t> the </a:t>
            </a:r>
            <a:r>
              <a:rPr lang="fr-FR" sz="2000" b="1" i="1" dirty="0" err="1" smtClean="0"/>
              <a:t>posts</a:t>
            </a:r>
            <a:r>
              <a:rPr lang="fr-FR" sz="2000" dirty="0" smtClean="0"/>
              <a:t> session variable</a:t>
            </a:r>
          </a:p>
          <a:p>
            <a:pPr lvl="3"/>
            <a:r>
              <a:rPr lang="fr-FR" sz="2000" dirty="0" err="1" smtClean="0"/>
              <a:t>Generate</a:t>
            </a:r>
            <a:r>
              <a:rPr lang="fr-FR" sz="2000" dirty="0" smtClean="0"/>
              <a:t> an unique id for </a:t>
            </a:r>
            <a:r>
              <a:rPr lang="fr-FR" sz="2000" dirty="0" err="1" smtClean="0"/>
              <a:t>each</a:t>
            </a:r>
            <a:r>
              <a:rPr lang="fr-FR" sz="2000" dirty="0" smtClean="0"/>
              <a:t> post </a:t>
            </a:r>
            <a:r>
              <a:rPr lang="fr-FR" sz="2000" dirty="0" err="1" smtClean="0"/>
              <a:t>thanks</a:t>
            </a:r>
            <a:r>
              <a:rPr lang="fr-FR" sz="2000" dirty="0" smtClean="0"/>
              <a:t> to </a:t>
            </a:r>
            <a:r>
              <a:rPr lang="fr-FR" sz="2000" b="1" i="1" dirty="0" err="1" smtClean="0"/>
              <a:t>counter</a:t>
            </a:r>
            <a:endParaRPr lang="fr-FR" sz="2000" b="1" i="1" dirty="0"/>
          </a:p>
        </p:txBody>
      </p:sp>
      <p:sp>
        <p:nvSpPr>
          <p:cNvPr id="4" name="Espace réservé du contenu 3"/>
          <p:cNvSpPr>
            <a:spLocks noGrp="1"/>
          </p:cNvSpPr>
          <p:nvPr>
            <p:ph sz="quarter" idx="13"/>
          </p:nvPr>
        </p:nvSpPr>
        <p:spPr/>
        <p:txBody>
          <a:bodyPr/>
          <a:lstStyle/>
          <a:p>
            <a:r>
              <a:rPr lang="fr-FR" dirty="0" smtClean="0"/>
              <a:t>OOP &amp; PHP</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0736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(6/6)</a:t>
            </a:r>
            <a:endParaRPr lang="fr-FR" dirty="0"/>
          </a:p>
        </p:txBody>
      </p:sp>
      <p:sp>
        <p:nvSpPr>
          <p:cNvPr id="3" name="Espace réservé du contenu 2"/>
          <p:cNvSpPr>
            <a:spLocks noGrp="1"/>
          </p:cNvSpPr>
          <p:nvPr>
            <p:ph idx="1"/>
          </p:nvPr>
        </p:nvSpPr>
        <p:spPr>
          <a:xfrm>
            <a:off x="457200" y="1128713"/>
            <a:ext cx="8507288" cy="4230687"/>
          </a:xfrm>
        </p:spPr>
        <p:txBody>
          <a:bodyPr/>
          <a:lstStyle/>
          <a:p>
            <a:r>
              <a:rPr lang="fr-FR" sz="3200" dirty="0" err="1" smtClean="0"/>
              <a:t>Create</a:t>
            </a:r>
            <a:r>
              <a:rPr lang="fr-FR" sz="3200" dirty="0" smtClean="0"/>
              <a:t> a new file </a:t>
            </a:r>
            <a:r>
              <a:rPr lang="fr-FR" sz="3200" b="1" i="1" dirty="0" err="1" smtClean="0"/>
              <a:t>SimpleUserManager.class.php</a:t>
            </a:r>
            <a:endParaRPr lang="fr-FR" sz="3200" b="1" i="1" dirty="0" smtClean="0"/>
          </a:p>
          <a:p>
            <a:pPr lvl="1"/>
            <a:r>
              <a:rPr lang="fr-FR" sz="2800" dirty="0" err="1" smtClean="0"/>
              <a:t>Define</a:t>
            </a:r>
            <a:r>
              <a:rPr lang="fr-FR" sz="2800" dirty="0" smtClean="0"/>
              <a:t> class </a:t>
            </a:r>
            <a:r>
              <a:rPr lang="fr-FR" sz="2800" b="1" i="1" dirty="0" err="1" smtClean="0"/>
              <a:t>SimpleUserManager</a:t>
            </a:r>
            <a:r>
              <a:rPr lang="fr-FR" sz="2800" dirty="0" smtClean="0"/>
              <a:t>:</a:t>
            </a:r>
          </a:p>
          <a:p>
            <a:pPr lvl="2"/>
            <a:r>
              <a:rPr lang="fr-FR" sz="2400" dirty="0" err="1" smtClean="0"/>
              <a:t>Implement</a:t>
            </a:r>
            <a:r>
              <a:rPr lang="fr-FR" sz="2400" dirty="0" smtClean="0"/>
              <a:t> </a:t>
            </a:r>
            <a:r>
              <a:rPr lang="fr-FR" sz="2400" b="1" i="1" dirty="0" err="1" smtClean="0"/>
              <a:t>UserManager</a:t>
            </a:r>
            <a:r>
              <a:rPr lang="fr-FR" sz="2400" dirty="0" smtClean="0"/>
              <a:t> interface </a:t>
            </a:r>
            <a:r>
              <a:rPr lang="fr-FR" sz="2400" dirty="0" err="1" smtClean="0"/>
              <a:t>with</a:t>
            </a:r>
            <a:r>
              <a:rPr lang="fr-FR" sz="2400" dirty="0" smtClean="0"/>
              <a:t> </a:t>
            </a:r>
            <a:r>
              <a:rPr lang="fr-FR" sz="2400" dirty="0" err="1" smtClean="0"/>
              <a:t>its</a:t>
            </a:r>
            <a:r>
              <a:rPr lang="fr-FR" sz="2400" dirty="0" smtClean="0"/>
              <a:t> </a:t>
            </a:r>
            <a:r>
              <a:rPr lang="fr-FR" sz="2400" dirty="0" err="1" smtClean="0"/>
              <a:t>methods</a:t>
            </a:r>
            <a:endParaRPr lang="fr-FR" sz="2400" dirty="0"/>
          </a:p>
          <a:p>
            <a:pPr lvl="2"/>
            <a:r>
              <a:rPr lang="fr-FR" sz="2400" dirty="0" smtClean="0"/>
              <a:t>In the </a:t>
            </a:r>
            <a:r>
              <a:rPr lang="fr-FR" sz="2400" dirty="0" err="1" smtClean="0">
                <a:latin typeface="Courier New" pitchFamily="49" charset="0"/>
                <a:cs typeface="Courier New" pitchFamily="49" charset="0"/>
              </a:rPr>
              <a:t>authenticate</a:t>
            </a:r>
            <a:r>
              <a:rPr lang="fr-FR" sz="2400" dirty="0" smtClean="0">
                <a:latin typeface="Courier New" pitchFamily="49" charset="0"/>
                <a:cs typeface="Courier New" pitchFamily="49" charset="0"/>
              </a:rPr>
              <a:t>()</a:t>
            </a:r>
            <a:r>
              <a:rPr lang="fr-FR" sz="2400" dirty="0" smtClean="0"/>
              <a:t> </a:t>
            </a:r>
            <a:r>
              <a:rPr lang="fr-FR" sz="2400" dirty="0" err="1" smtClean="0"/>
              <a:t>method</a:t>
            </a:r>
            <a:r>
              <a:rPr lang="fr-FR" sz="2400" dirty="0" smtClean="0"/>
              <a:t>:</a:t>
            </a:r>
          </a:p>
          <a:p>
            <a:pPr lvl="3"/>
            <a:r>
              <a:rPr lang="fr-FR" sz="2000" dirty="0" smtClean="0"/>
              <a:t>Check </a:t>
            </a:r>
            <a:r>
              <a:rPr lang="fr-FR" sz="2000" dirty="0" err="1" smtClean="0"/>
              <a:t>that</a:t>
            </a:r>
            <a:r>
              <a:rPr lang="fr-FR" sz="2000" dirty="0" smtClean="0"/>
              <a:t> email </a:t>
            </a:r>
            <a:r>
              <a:rPr lang="fr-FR" sz="2000" dirty="0" err="1" smtClean="0"/>
              <a:t>equals</a:t>
            </a:r>
            <a:r>
              <a:rPr lang="fr-FR" sz="2000" dirty="0" smtClean="0"/>
              <a:t> « test@test.com » </a:t>
            </a:r>
          </a:p>
          <a:p>
            <a:pPr lvl="3"/>
            <a:r>
              <a:rPr lang="fr-FR" sz="2000" dirty="0" smtClean="0"/>
              <a:t>Check </a:t>
            </a:r>
            <a:r>
              <a:rPr lang="fr-FR" sz="2000" dirty="0" err="1" smtClean="0"/>
              <a:t>that</a:t>
            </a:r>
            <a:r>
              <a:rPr lang="fr-FR" sz="2000" dirty="0" smtClean="0"/>
              <a:t> </a:t>
            </a:r>
            <a:r>
              <a:rPr lang="fr-FR" sz="2000" dirty="0" err="1" smtClean="0"/>
              <a:t>password</a:t>
            </a:r>
            <a:r>
              <a:rPr lang="fr-FR" sz="2000" dirty="0" smtClean="0"/>
              <a:t> </a:t>
            </a:r>
            <a:r>
              <a:rPr lang="fr-FR" sz="2000" dirty="0" err="1" smtClean="0"/>
              <a:t>equals</a:t>
            </a:r>
            <a:r>
              <a:rPr lang="fr-FR" sz="2000" dirty="0" smtClean="0"/>
              <a:t> « 1234 »</a:t>
            </a:r>
          </a:p>
          <a:p>
            <a:pPr lvl="3"/>
            <a:r>
              <a:rPr lang="fr-FR" sz="2000" dirty="0" smtClean="0"/>
              <a:t>If </a:t>
            </a:r>
            <a:r>
              <a:rPr lang="fr-FR" sz="2000" dirty="0" err="1" smtClean="0"/>
              <a:t>so</a:t>
            </a:r>
            <a:r>
              <a:rPr lang="fr-FR" sz="2000" dirty="0" smtClean="0"/>
              <a:t>, return a new User </a:t>
            </a:r>
            <a:r>
              <a:rPr lang="fr-FR" sz="2000" dirty="0" err="1" smtClean="0"/>
              <a:t>object</a:t>
            </a:r>
            <a:r>
              <a:rPr lang="fr-FR" sz="2000" dirty="0" smtClean="0"/>
              <a:t> </a:t>
            </a:r>
            <a:r>
              <a:rPr lang="fr-FR" sz="2000" dirty="0" err="1" smtClean="0"/>
              <a:t>with</a:t>
            </a:r>
            <a:r>
              <a:rPr lang="fr-FR" sz="2000" dirty="0" smtClean="0"/>
              <a:t> </a:t>
            </a:r>
            <a:r>
              <a:rPr lang="fr-FR" sz="2000" dirty="0" err="1" smtClean="0"/>
              <a:t>these</a:t>
            </a:r>
            <a:r>
              <a:rPr lang="fr-FR" sz="2000" dirty="0" smtClean="0"/>
              <a:t> information</a:t>
            </a:r>
          </a:p>
          <a:p>
            <a:pPr lvl="3"/>
            <a:r>
              <a:rPr lang="fr-FR" sz="2000" dirty="0" err="1" smtClean="0"/>
              <a:t>Otherwise</a:t>
            </a:r>
            <a:r>
              <a:rPr lang="fr-FR" sz="2000" dirty="0" smtClean="0"/>
              <a:t>, </a:t>
            </a:r>
            <a:r>
              <a:rPr lang="fr-FR" sz="2000" dirty="0" err="1" smtClean="0"/>
              <a:t>throw</a:t>
            </a:r>
            <a:r>
              <a:rPr lang="fr-FR" sz="2000" dirty="0" smtClean="0"/>
              <a:t> an exception and display an </a:t>
            </a:r>
            <a:r>
              <a:rPr lang="fr-FR" sz="2000" dirty="0" err="1" smtClean="0"/>
              <a:t>error</a:t>
            </a:r>
            <a:endParaRPr lang="fr-FR" sz="2000" dirty="0" smtClean="0"/>
          </a:p>
          <a:p>
            <a:pPr lvl="3"/>
            <a:endParaRPr lang="fr-FR" sz="2200" dirty="0" smtClean="0"/>
          </a:p>
        </p:txBody>
      </p:sp>
      <p:sp>
        <p:nvSpPr>
          <p:cNvPr id="4" name="Espace réservé du contenu 3"/>
          <p:cNvSpPr>
            <a:spLocks noGrp="1"/>
          </p:cNvSpPr>
          <p:nvPr>
            <p:ph sz="quarter" idx="13"/>
          </p:nvPr>
        </p:nvSpPr>
        <p:spPr/>
        <p:txBody>
          <a:bodyPr/>
          <a:lstStyle/>
          <a:p>
            <a:r>
              <a:rPr lang="fr-FR" dirty="0" smtClean="0"/>
              <a:t>OOP &amp; PHP</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3191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(7/7)</a:t>
            </a:r>
            <a:endParaRPr lang="fr-FR" dirty="0"/>
          </a:p>
        </p:txBody>
      </p:sp>
      <p:sp>
        <p:nvSpPr>
          <p:cNvPr id="3" name="Espace réservé du contenu 2"/>
          <p:cNvSpPr>
            <a:spLocks noGrp="1"/>
          </p:cNvSpPr>
          <p:nvPr>
            <p:ph idx="1"/>
          </p:nvPr>
        </p:nvSpPr>
        <p:spPr>
          <a:xfrm>
            <a:off x="457200" y="1128713"/>
            <a:ext cx="8507288" cy="4230687"/>
          </a:xfrm>
        </p:spPr>
        <p:txBody>
          <a:bodyPr/>
          <a:lstStyle/>
          <a:p>
            <a:r>
              <a:rPr lang="fr-FR" sz="3200" dirty="0" err="1" smtClean="0"/>
              <a:t>Now</a:t>
            </a:r>
            <a:r>
              <a:rPr lang="fr-FR" sz="3200" dirty="0" smtClean="0"/>
              <a:t> </a:t>
            </a:r>
            <a:r>
              <a:rPr lang="fr-FR" sz="3200" dirty="0" err="1" smtClean="0"/>
              <a:t>create</a:t>
            </a:r>
            <a:r>
              <a:rPr lang="fr-FR" sz="3200" dirty="0" smtClean="0"/>
              <a:t> </a:t>
            </a:r>
            <a:r>
              <a:rPr lang="fr-FR" sz="3200" dirty="0" err="1" smtClean="0"/>
              <a:t>your</a:t>
            </a:r>
            <a:r>
              <a:rPr lang="fr-FR" sz="3200" dirty="0" smtClean="0"/>
              <a:t> pages!</a:t>
            </a:r>
            <a:endParaRPr lang="fr-FR" sz="3200" dirty="0"/>
          </a:p>
          <a:p>
            <a:pPr lvl="1"/>
            <a:r>
              <a:rPr lang="fr-FR" sz="2800" dirty="0" err="1" smtClean="0"/>
              <a:t>Create</a:t>
            </a:r>
            <a:r>
              <a:rPr lang="fr-FR" sz="2800" dirty="0" smtClean="0"/>
              <a:t> the </a:t>
            </a:r>
            <a:r>
              <a:rPr lang="fr-FR" sz="2800" dirty="0" err="1" smtClean="0"/>
              <a:t>following</a:t>
            </a:r>
            <a:r>
              <a:rPr lang="fr-FR" sz="2800" dirty="0" smtClean="0"/>
              <a:t> files:</a:t>
            </a:r>
          </a:p>
          <a:p>
            <a:pPr lvl="2"/>
            <a:r>
              <a:rPr lang="fr-FR" sz="2400" b="1" i="1" dirty="0" err="1" smtClean="0"/>
              <a:t>login.php</a:t>
            </a:r>
            <a:r>
              <a:rPr lang="fr-FR" sz="2400" dirty="0" smtClean="0"/>
              <a:t>: </a:t>
            </a:r>
            <a:r>
              <a:rPr lang="fr-FR" sz="2400" dirty="0" err="1" smtClean="0"/>
              <a:t>authentication</a:t>
            </a:r>
            <a:r>
              <a:rPr lang="fr-FR" sz="2400" dirty="0" smtClean="0"/>
              <a:t> </a:t>
            </a:r>
            <a:r>
              <a:rPr lang="fr-FR" sz="2400" dirty="0" err="1" smtClean="0"/>
              <a:t>form</a:t>
            </a:r>
            <a:endParaRPr lang="fr-FR" sz="2400" dirty="0"/>
          </a:p>
          <a:p>
            <a:pPr lvl="3"/>
            <a:r>
              <a:rPr lang="fr-FR" sz="2000" dirty="0" smtClean="0"/>
              <a:t>On </a:t>
            </a:r>
            <a:r>
              <a:rPr lang="fr-FR" sz="2000" dirty="0" err="1" smtClean="0"/>
              <a:t>submitting</a:t>
            </a:r>
            <a:r>
              <a:rPr lang="fr-FR" sz="2000" dirty="0" smtClean="0"/>
              <a:t>, data must </a:t>
            </a:r>
            <a:r>
              <a:rPr lang="fr-FR" sz="2000" dirty="0" err="1" smtClean="0"/>
              <a:t>be</a:t>
            </a:r>
            <a:r>
              <a:rPr lang="fr-FR" sz="2000" dirty="0" smtClean="0"/>
              <a:t> </a:t>
            </a:r>
            <a:r>
              <a:rPr lang="fr-FR" sz="2000" dirty="0" err="1" smtClean="0"/>
              <a:t>processed</a:t>
            </a:r>
            <a:r>
              <a:rPr lang="fr-FR" sz="2000" dirty="0" smtClean="0"/>
              <a:t> in the </a:t>
            </a:r>
            <a:r>
              <a:rPr lang="fr-FR" sz="2000" dirty="0" err="1" smtClean="0">
                <a:latin typeface="Courier New" pitchFamily="49" charset="0"/>
                <a:cs typeface="Courier New" pitchFamily="49" charset="0"/>
              </a:rPr>
              <a:t>authenticate</a:t>
            </a:r>
            <a:r>
              <a:rPr lang="fr-FR" sz="2000" dirty="0" smtClean="0">
                <a:latin typeface="Courier New" pitchFamily="49" charset="0"/>
                <a:cs typeface="Courier New" pitchFamily="49" charset="0"/>
              </a:rPr>
              <a:t>() </a:t>
            </a:r>
            <a:r>
              <a:rPr lang="fr-FR" sz="2000" dirty="0" err="1" smtClean="0"/>
              <a:t>method</a:t>
            </a:r>
            <a:r>
              <a:rPr lang="fr-FR" sz="2000" dirty="0" smtClean="0"/>
              <a:t> </a:t>
            </a:r>
            <a:r>
              <a:rPr lang="fr-FR" sz="2000" dirty="0" err="1" smtClean="0"/>
              <a:t>explained</a:t>
            </a:r>
            <a:r>
              <a:rPr lang="fr-FR" sz="2000" dirty="0" smtClean="0"/>
              <a:t> </a:t>
            </a:r>
            <a:r>
              <a:rPr lang="fr-FR" sz="2000" dirty="0" err="1" smtClean="0"/>
              <a:t>before</a:t>
            </a:r>
            <a:endParaRPr lang="fr-FR" sz="2000" dirty="0" smtClean="0"/>
          </a:p>
          <a:p>
            <a:pPr lvl="2"/>
            <a:r>
              <a:rPr lang="fr-FR" sz="2400" b="1" i="1" dirty="0" err="1" smtClean="0"/>
              <a:t>addPost.php</a:t>
            </a:r>
            <a:r>
              <a:rPr lang="fr-FR" sz="2400" dirty="0" smtClean="0"/>
              <a:t>: post </a:t>
            </a:r>
            <a:r>
              <a:rPr lang="fr-FR" sz="2400" dirty="0" err="1" smtClean="0"/>
              <a:t>creation</a:t>
            </a:r>
            <a:r>
              <a:rPr lang="fr-FR" sz="2400" dirty="0" smtClean="0"/>
              <a:t> </a:t>
            </a:r>
            <a:r>
              <a:rPr lang="fr-FR" sz="2400" dirty="0" err="1" smtClean="0"/>
              <a:t>form</a:t>
            </a:r>
            <a:endParaRPr lang="fr-FR" sz="2400" dirty="0" smtClean="0"/>
          </a:p>
          <a:p>
            <a:pPr lvl="2"/>
            <a:r>
              <a:rPr lang="fr-FR" sz="2400" b="1" i="1" dirty="0" err="1" smtClean="0"/>
              <a:t>postList.php</a:t>
            </a:r>
            <a:r>
              <a:rPr lang="fr-FR" sz="2400" dirty="0" smtClean="0"/>
              <a:t>: post listing page</a:t>
            </a:r>
            <a:endParaRPr lang="fr-FR" sz="2400" dirty="0"/>
          </a:p>
          <a:p>
            <a:r>
              <a:rPr lang="fr-FR" sz="3200" dirty="0" smtClean="0"/>
              <a:t>Use </a:t>
            </a:r>
            <a:r>
              <a:rPr lang="fr-FR" sz="3200" dirty="0" err="1" smtClean="0"/>
              <a:t>your</a:t>
            </a:r>
            <a:r>
              <a:rPr lang="fr-FR" sz="3200" dirty="0" smtClean="0"/>
              <a:t> manager </a:t>
            </a:r>
            <a:r>
              <a:rPr lang="fr-FR" sz="3200" dirty="0" err="1" smtClean="0"/>
              <a:t>objects</a:t>
            </a:r>
            <a:r>
              <a:rPr lang="fr-FR" sz="3200" dirty="0" smtClean="0"/>
              <a:t>!</a:t>
            </a:r>
          </a:p>
        </p:txBody>
      </p:sp>
      <p:sp>
        <p:nvSpPr>
          <p:cNvPr id="4" name="Espace réservé du contenu 3"/>
          <p:cNvSpPr>
            <a:spLocks noGrp="1"/>
          </p:cNvSpPr>
          <p:nvPr>
            <p:ph sz="quarter" idx="13"/>
          </p:nvPr>
        </p:nvSpPr>
        <p:spPr/>
        <p:txBody>
          <a:bodyPr/>
          <a:lstStyle/>
          <a:p>
            <a:r>
              <a:rPr lang="fr-FR" dirty="0" smtClean="0"/>
              <a:t>OOP &amp; PHP</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8585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PHP 5.3 </a:t>
            </a:r>
            <a:r>
              <a:rPr lang="fr-FR" dirty="0" err="1" smtClean="0"/>
              <a:t>Features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OOP and PHP</a:t>
            </a:r>
            <a:endParaRPr lang="fr-FR" dirty="0"/>
          </a:p>
        </p:txBody>
      </p:sp>
      <p:pic>
        <p:nvPicPr>
          <p:cNvPr id="4" name="Picture 5" descr="http://www.adafruit.com/adablog/wp-content/uploads/2012/01/php.jpg"/>
          <p:cNvPicPr>
            <a:picLocks noChangeAspect="1" noChangeArrowheads="1"/>
          </p:cNvPicPr>
          <p:nvPr/>
        </p:nvPicPr>
        <p:blipFill>
          <a:blip r:embed="rId2" cstate="print"/>
          <a:srcRect/>
          <a:stretch>
            <a:fillRect/>
          </a:stretch>
        </p:blipFill>
        <p:spPr bwMode="auto">
          <a:xfrm>
            <a:off x="6660232" y="2713484"/>
            <a:ext cx="2089150" cy="1722120"/>
          </a:xfrm>
          <a:prstGeom prst="rect">
            <a:avLst/>
          </a:prstGeom>
          <a:noFill/>
        </p:spPr>
      </p:pic>
    </p:spTree>
    <p:extLst>
      <p:ext uri="{BB962C8B-B14F-4D97-AF65-F5344CB8AC3E}">
        <p14:creationId xmlns:p14="http://schemas.microsoft.com/office/powerpoint/2010/main" val="22111044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Namespaces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Fragment </a:t>
            </a:r>
            <a:r>
              <a:rPr lang="fr-FR" sz="3200" dirty="0" err="1" smtClean="0">
                <a:ea typeface="ＭＳ Ｐゴシック" pitchFamily="34" charset="-128"/>
                <a:cs typeface="Courier New" pitchFamily="49" charset="0"/>
              </a:rPr>
              <a:t>your</a:t>
            </a:r>
            <a:r>
              <a:rPr lang="fr-FR" sz="3200" dirty="0" smtClean="0">
                <a:ea typeface="ＭＳ Ｐゴシック" pitchFamily="34" charset="-128"/>
                <a:cs typeface="Courier New" pitchFamily="49" charset="0"/>
              </a:rPr>
              <a:t> application </a:t>
            </a:r>
            <a:r>
              <a:rPr lang="fr-FR" sz="3200" dirty="0" err="1" smtClean="0">
                <a:ea typeface="ＭＳ Ｐゴシック" pitchFamily="34" charset="-128"/>
                <a:cs typeface="Courier New" pitchFamily="49" charset="0"/>
              </a:rPr>
              <a:t>into</a:t>
            </a:r>
            <a:r>
              <a:rPr lang="fr-FR" sz="3200" dirty="0" smtClean="0">
                <a:ea typeface="ＭＳ Ｐゴシック" pitchFamily="34" charset="-128"/>
                <a:cs typeface="Courier New" pitchFamily="49" charset="0"/>
              </a:rPr>
              <a:t> « zones »</a:t>
            </a:r>
          </a:p>
          <a:p>
            <a:pPr lvl="1"/>
            <a:r>
              <a:rPr lang="fr-FR" sz="2800" dirty="0" err="1" smtClean="0">
                <a:ea typeface="ＭＳ Ｐゴシック" pitchFamily="34" charset="-128"/>
                <a:cs typeface="Courier New" pitchFamily="49" charset="0"/>
              </a:rPr>
              <a:t>Avoid</a:t>
            </a:r>
            <a:r>
              <a:rPr lang="fr-FR" sz="2800" dirty="0" smtClean="0">
                <a:ea typeface="ＭＳ Ｐゴシック" pitchFamily="34" charset="-128"/>
                <a:cs typeface="Courier New" pitchFamily="49" charset="0"/>
              </a:rPr>
              <a:t> collisions </a:t>
            </a:r>
            <a:r>
              <a:rPr lang="fr-FR" sz="2800" dirty="0" err="1" smtClean="0">
                <a:ea typeface="ＭＳ Ｐゴシック" pitchFamily="34" charset="-128"/>
                <a:cs typeface="Courier New" pitchFamily="49" charset="0"/>
              </a:rPr>
              <a:t>with</a:t>
            </a:r>
            <a:r>
              <a:rPr lang="fr-FR" sz="2800" dirty="0" smtClean="0">
                <a:ea typeface="ＭＳ Ｐゴシック" pitchFamily="34" charset="-128"/>
                <a:cs typeface="Courier New" pitchFamily="49" charset="0"/>
              </a:rPr>
              <a:t> class </a:t>
            </a:r>
            <a:r>
              <a:rPr lang="fr-FR" sz="2800" dirty="0" err="1" smtClean="0">
                <a:ea typeface="ＭＳ Ｐゴシック" pitchFamily="34" charset="-128"/>
                <a:cs typeface="Courier New" pitchFamily="49" charset="0"/>
              </a:rPr>
              <a:t>names</a:t>
            </a:r>
            <a:endParaRPr lang="fr-FR" sz="2800" dirty="0" smtClean="0">
              <a:ea typeface="ＭＳ Ｐゴシック" pitchFamily="34" charset="-128"/>
              <a:cs typeface="Courier New" pitchFamily="49" charset="0"/>
            </a:endParaRPr>
          </a:p>
          <a:p>
            <a:pPr lvl="1"/>
            <a:r>
              <a:rPr lang="fr-FR" sz="2800" dirty="0" err="1" smtClean="0">
                <a:ea typeface="ＭＳ Ｐゴシック" pitchFamily="34" charset="-128"/>
                <a:cs typeface="Courier New" pitchFamily="49" charset="0"/>
              </a:rPr>
              <a:t>Better</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maintenability</a:t>
            </a:r>
            <a:r>
              <a:rPr lang="fr-FR" sz="2800" dirty="0" smtClean="0">
                <a:ea typeface="ＭＳ Ｐゴシック" pitchFamily="34" charset="-128"/>
                <a:cs typeface="Courier New" pitchFamily="49" charset="0"/>
              </a:rPr>
              <a:t> of the code</a:t>
            </a:r>
          </a:p>
          <a:p>
            <a:pPr lvl="1"/>
            <a:endParaRPr lang="fr-FR" sz="2800" dirty="0" smtClean="0">
              <a:ea typeface="ＭＳ Ｐゴシック" pitchFamily="34" charset="-128"/>
              <a:cs typeface="Courier New" pitchFamily="49" charset="0"/>
            </a:endParaRPr>
          </a:p>
          <a:p>
            <a:r>
              <a:rPr lang="fr-FR" sz="3200" dirty="0" smtClean="0">
                <a:ea typeface="ＭＳ Ｐゴシック" pitchFamily="34" charset="-128"/>
                <a:cs typeface="Courier New" pitchFamily="49" charset="0"/>
              </a:rPr>
              <a:t>Works as Java or C# packages</a:t>
            </a:r>
            <a:endParaRPr lang="fr-FR" sz="2800" dirty="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PHP 5.3 </a:t>
            </a:r>
            <a:r>
              <a:rPr lang="fr-FR" dirty="0" err="1" smtClean="0">
                <a:ea typeface="ＭＳ Ｐゴシック" pitchFamily="34" charset="-128"/>
              </a:rPr>
              <a:t>features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1821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Namespaces</a:t>
            </a:r>
            <a:r>
              <a:rPr lang="fr-FR" dirty="0" smtClean="0">
                <a:ea typeface="ＭＳ Ｐゴシック" pitchFamily="34" charset="-128"/>
              </a:rPr>
              <a:t> – </a:t>
            </a:r>
            <a:r>
              <a:rPr lang="fr-FR" dirty="0" err="1" smtClean="0">
                <a:ea typeface="ＭＳ Ｐゴシック" pitchFamily="34" charset="-128"/>
              </a:rPr>
              <a:t>Syntax</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PHP </a:t>
            </a:r>
            <a:r>
              <a:rPr lang="fr-FR" sz="3200" dirty="0" err="1" smtClean="0">
                <a:ea typeface="ＭＳ Ｐゴシック" pitchFamily="34" charset="-128"/>
                <a:cs typeface="Courier New" pitchFamily="49" charset="0"/>
              </a:rPr>
              <a:t>specificities</a:t>
            </a:r>
            <a:r>
              <a:rPr lang="fr-FR" sz="3200" dirty="0" smtClean="0">
                <a:ea typeface="ＭＳ Ｐゴシック" pitchFamily="34" charset="-128"/>
                <a:cs typeface="Courier New" pitchFamily="49" charset="0"/>
              </a:rPr>
              <a:t>:</a:t>
            </a:r>
          </a:p>
          <a:p>
            <a:pPr lvl="1"/>
            <a:r>
              <a:rPr lang="fr-FR" sz="2800" dirty="0" smtClean="0">
                <a:ea typeface="ＭＳ Ｐゴシック" pitchFamily="34" charset="-128"/>
                <a:cs typeface="Courier New" pitchFamily="49" charset="0"/>
              </a:rPr>
              <a:t>Use of the </a:t>
            </a:r>
            <a:r>
              <a:rPr lang="fr-FR" sz="2800" dirty="0" err="1" smtClean="0">
                <a:ea typeface="ＭＳ Ｐゴシック" pitchFamily="34" charset="-128"/>
                <a:cs typeface="Courier New" pitchFamily="49" charset="0"/>
              </a:rPr>
              <a:t>backslash</a:t>
            </a:r>
            <a:r>
              <a:rPr lang="fr-FR" sz="2800" dirty="0" smtClean="0">
                <a:ea typeface="ＭＳ Ｐゴシック" pitchFamily="34" charset="-128"/>
                <a:cs typeface="Courier New" pitchFamily="49" charset="0"/>
              </a:rPr>
              <a:t> « \ » </a:t>
            </a:r>
            <a:r>
              <a:rPr lang="fr-FR" sz="2800" dirty="0" err="1" smtClean="0">
                <a:ea typeface="ＭＳ Ｐゴシック" pitchFamily="34" charset="-128"/>
                <a:cs typeface="Courier New" pitchFamily="49" charset="0"/>
              </a:rPr>
              <a:t>character</a:t>
            </a:r>
            <a:endParaRPr lang="fr-FR" sz="2800" dirty="0" smtClean="0">
              <a:ea typeface="ＭＳ Ｐゴシック" pitchFamily="34" charset="-128"/>
              <a:cs typeface="Courier New" pitchFamily="49" charset="0"/>
            </a:endParaRPr>
          </a:p>
          <a:p>
            <a:pPr lvl="1"/>
            <a:r>
              <a:rPr lang="fr-FR" sz="2800" dirty="0" smtClean="0">
                <a:ea typeface="ＭＳ Ｐゴシック" pitchFamily="34" charset="-128"/>
                <a:cs typeface="Courier New" pitchFamily="49" charset="0"/>
              </a:rPr>
              <a:t>PHP </a:t>
            </a:r>
            <a:r>
              <a:rPr lang="fr-FR" sz="2800" dirty="0" err="1" smtClean="0">
                <a:ea typeface="ＭＳ Ｐゴシック" pitchFamily="34" charset="-128"/>
                <a:cs typeface="Courier New" pitchFamily="49" charset="0"/>
              </a:rPr>
              <a:t>core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namespace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represented</a:t>
            </a:r>
            <a:r>
              <a:rPr lang="fr-FR" sz="2800" dirty="0" smtClean="0">
                <a:ea typeface="ＭＳ Ｐゴシック" pitchFamily="34" charset="-128"/>
                <a:cs typeface="Courier New" pitchFamily="49" charset="0"/>
              </a:rPr>
              <a:t> as « \ »</a:t>
            </a:r>
          </a:p>
          <a:p>
            <a:pPr lvl="1"/>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PHP 5.3 </a:t>
            </a:r>
            <a:r>
              <a:rPr lang="fr-FR" dirty="0" err="1" smtClean="0">
                <a:ea typeface="ＭＳ Ｐゴシック" pitchFamily="34" charset="-128"/>
              </a:rPr>
              <a:t>features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81011" y="3145532"/>
            <a:ext cx="8785225" cy="2088232"/>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namespace</a:t>
            </a:r>
            <a:r>
              <a:rPr lang="en-US" b="1" dirty="0">
                <a:latin typeface="Courier New"/>
                <a:cs typeface="Courier New"/>
              </a:rPr>
              <a:t> </a:t>
            </a:r>
            <a:r>
              <a:rPr lang="en-US" b="1" dirty="0" smtClean="0">
                <a:latin typeface="Courier New"/>
                <a:cs typeface="Courier New"/>
              </a:rPr>
              <a:t>Blog;</a:t>
            </a:r>
          </a:p>
          <a:p>
            <a:r>
              <a:rPr lang="fr-FR" b="1" dirty="0" smtClean="0">
                <a:solidFill>
                  <a:srgbClr val="0070C0"/>
                </a:solidFill>
                <a:latin typeface="Courier New"/>
                <a:cs typeface="Courier New"/>
              </a:rPr>
              <a:t>class</a:t>
            </a:r>
            <a:r>
              <a:rPr lang="fr-FR" b="1" dirty="0" smtClean="0">
                <a:latin typeface="Courier New"/>
                <a:cs typeface="Courier New"/>
              </a:rPr>
              <a:t> Post {</a:t>
            </a:r>
          </a:p>
          <a:p>
            <a:r>
              <a:rPr lang="fr-FR" b="1" dirty="0" smtClean="0">
                <a:latin typeface="Courier New"/>
                <a:cs typeface="Courier New"/>
              </a:rPr>
              <a:t>    </a:t>
            </a:r>
            <a:r>
              <a:rPr lang="fr-FR" b="1" dirty="0" smtClean="0">
                <a:solidFill>
                  <a:srgbClr val="479B8F"/>
                </a:solidFill>
                <a:latin typeface="Courier New"/>
                <a:cs typeface="Courier New"/>
              </a:rPr>
              <a:t>// ...</a:t>
            </a:r>
          </a:p>
          <a:p>
            <a:r>
              <a:rPr lang="fr-FR" b="1" dirty="0" smtClean="0">
                <a:latin typeface="Courier New"/>
                <a:cs typeface="Courier New"/>
              </a:rPr>
              <a:t>}</a:t>
            </a:r>
          </a:p>
          <a:p>
            <a:r>
              <a:rPr lang="fr-FR" b="1" dirty="0" smtClean="0">
                <a:latin typeface="Courier New"/>
                <a:cs typeface="Courier New"/>
              </a:rPr>
              <a:t>$post = </a:t>
            </a:r>
            <a:r>
              <a:rPr lang="fr-FR" b="1" dirty="0" smtClean="0">
                <a:solidFill>
                  <a:srgbClr val="7030A0"/>
                </a:solidFill>
                <a:latin typeface="Courier New"/>
                <a:cs typeface="Courier New"/>
              </a:rPr>
              <a:t>new</a:t>
            </a:r>
            <a:r>
              <a:rPr lang="fr-FR" b="1" dirty="0" smtClean="0">
                <a:latin typeface="Courier New"/>
                <a:cs typeface="Courier New"/>
              </a:rPr>
              <a:t> Blog\Post(); </a:t>
            </a:r>
            <a:r>
              <a:rPr lang="fr-FR" b="1" dirty="0" smtClean="0">
                <a:solidFill>
                  <a:srgbClr val="479B8F"/>
                </a:solidFill>
                <a:latin typeface="Courier New"/>
                <a:cs typeface="Courier New"/>
              </a:rPr>
              <a:t>// Post class of Blog </a:t>
            </a:r>
            <a:r>
              <a:rPr lang="fr-FR" b="1" dirty="0" err="1" smtClean="0">
                <a:solidFill>
                  <a:srgbClr val="479B8F"/>
                </a:solidFill>
                <a:latin typeface="Courier New"/>
                <a:cs typeface="Courier New"/>
              </a:rPr>
              <a:t>namespace</a:t>
            </a:r>
            <a:endParaRPr lang="fr-FR" b="1" dirty="0" smtClean="0">
              <a:solidFill>
                <a:srgbClr val="479B8F"/>
              </a:solidFill>
              <a:latin typeface="Courier New"/>
              <a:cs typeface="Courier New"/>
            </a:endParaRPr>
          </a:p>
          <a:p>
            <a:r>
              <a:rPr lang="fr-FR" b="1" dirty="0" smtClean="0">
                <a:latin typeface="Courier New"/>
                <a:cs typeface="Courier New"/>
              </a:rPr>
              <a:t>$date = </a:t>
            </a:r>
            <a:r>
              <a:rPr lang="fr-FR" b="1" dirty="0" smtClean="0">
                <a:solidFill>
                  <a:srgbClr val="7030A0"/>
                </a:solidFill>
                <a:latin typeface="Courier New"/>
                <a:cs typeface="Courier New"/>
              </a:rPr>
              <a:t>new</a:t>
            </a:r>
            <a:r>
              <a:rPr lang="fr-FR" b="1" dirty="0" smtClean="0">
                <a:latin typeface="Courier New"/>
                <a:cs typeface="Courier New"/>
              </a:rPr>
              <a:t> \</a:t>
            </a:r>
            <a:r>
              <a:rPr lang="fr-FR" b="1" dirty="0" err="1" smtClean="0">
                <a:latin typeface="Courier New"/>
                <a:cs typeface="Courier New"/>
              </a:rPr>
              <a:t>DateTime</a:t>
            </a:r>
            <a:r>
              <a:rPr lang="fr-FR" b="1" dirty="0" smtClean="0">
                <a:latin typeface="Courier New"/>
                <a:cs typeface="Courier New"/>
              </a:rPr>
              <a:t>(); </a:t>
            </a:r>
            <a:r>
              <a:rPr lang="fr-FR" b="1" dirty="0" smtClean="0">
                <a:solidFill>
                  <a:srgbClr val="479B8F"/>
                </a:solidFill>
                <a:latin typeface="Courier New"/>
                <a:cs typeface="Courier New"/>
              </a:rPr>
              <a:t>// PHP </a:t>
            </a:r>
            <a:r>
              <a:rPr lang="fr-FR" b="1" dirty="0" err="1" smtClean="0">
                <a:solidFill>
                  <a:srgbClr val="479B8F"/>
                </a:solidFill>
                <a:latin typeface="Courier New"/>
                <a:cs typeface="Courier New"/>
              </a:rPr>
              <a:t>core</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represented</a:t>
            </a:r>
            <a:r>
              <a:rPr lang="fr-FR" b="1" dirty="0" smtClean="0">
                <a:solidFill>
                  <a:srgbClr val="479B8F"/>
                </a:solidFill>
                <a:latin typeface="Courier New"/>
                <a:cs typeface="Courier New"/>
              </a:rPr>
              <a:t> as \</a:t>
            </a:r>
          </a:p>
        </p:txBody>
      </p:sp>
    </p:spTree>
    <p:extLst>
      <p:ext uri="{BB962C8B-B14F-4D97-AF65-F5344CB8AC3E}">
        <p14:creationId xmlns:p14="http://schemas.microsoft.com/office/powerpoint/2010/main" val="1853171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Instance variables</a:t>
            </a: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rPr>
              <a:t>Also</a:t>
            </a:r>
            <a:r>
              <a:rPr lang="fr-FR" sz="3200" dirty="0" smtClean="0">
                <a:ea typeface="ＭＳ Ｐゴシック" pitchFamily="34" charset="-128"/>
              </a:rPr>
              <a:t> </a:t>
            </a:r>
            <a:r>
              <a:rPr lang="fr-FR" sz="3200" dirty="0" err="1" smtClean="0">
                <a:ea typeface="ＭＳ Ｐゴシック" pitchFamily="34" charset="-128"/>
              </a:rPr>
              <a:t>called</a:t>
            </a:r>
            <a:r>
              <a:rPr lang="fr-FR" sz="3200" dirty="0" smtClean="0">
                <a:ea typeface="ＭＳ Ｐゴシック" pitchFamily="34" charset="-128"/>
              </a:rPr>
              <a:t> </a:t>
            </a:r>
            <a:r>
              <a:rPr lang="fr-FR" sz="3200" dirty="0" err="1" smtClean="0">
                <a:ea typeface="ＭＳ Ｐゴシック" pitchFamily="34" charset="-128"/>
              </a:rPr>
              <a:t>attribute</a:t>
            </a:r>
            <a:endParaRPr lang="fr-FR" sz="3200" dirty="0" smtClean="0">
              <a:ea typeface="ＭＳ Ｐゴシック" pitchFamily="34" charset="-128"/>
            </a:endParaRPr>
          </a:p>
          <a:p>
            <a:r>
              <a:rPr lang="fr-FR" sz="3200" dirty="0" err="1" smtClean="0">
                <a:ea typeface="ＭＳ Ｐゴシック" pitchFamily="34" charset="-128"/>
              </a:rPr>
              <a:t>Define</a:t>
            </a:r>
            <a:r>
              <a:rPr lang="fr-FR" sz="3200" dirty="0" smtClean="0">
                <a:ea typeface="ＭＳ Ｐゴシック" pitchFamily="34" charset="-128"/>
              </a:rPr>
              <a:t> the </a:t>
            </a:r>
            <a:r>
              <a:rPr lang="fr-FR" sz="3200" dirty="0" err="1" smtClean="0">
                <a:ea typeface="ＭＳ Ｐゴシック" pitchFamily="34" charset="-128"/>
              </a:rPr>
              <a:t>objects</a:t>
            </a:r>
            <a:r>
              <a:rPr lang="fr-FR" sz="3200" dirty="0" smtClean="0">
                <a:ea typeface="ＭＳ Ｐゴシック" pitchFamily="34" charset="-128"/>
              </a:rPr>
              <a:t>’ state</a:t>
            </a:r>
          </a:p>
          <a:p>
            <a:r>
              <a:rPr lang="fr-FR" sz="3200" dirty="0" err="1" smtClean="0">
                <a:ea typeface="ＭＳ Ｐゴシック" pitchFamily="34" charset="-128"/>
              </a:rPr>
              <a:t>Their</a:t>
            </a:r>
            <a:r>
              <a:rPr lang="fr-FR" sz="3200" dirty="0" smtClean="0">
                <a:ea typeface="ＭＳ Ｐゴシック" pitchFamily="34" charset="-128"/>
              </a:rPr>
              <a:t> value </a:t>
            </a:r>
            <a:r>
              <a:rPr lang="fr-FR" sz="3200" dirty="0" err="1" smtClean="0">
                <a:ea typeface="ＭＳ Ｐゴシック" pitchFamily="34" charset="-128"/>
              </a:rPr>
              <a:t>is</a:t>
            </a:r>
            <a:r>
              <a:rPr lang="fr-FR" sz="3200" dirty="0" smtClean="0">
                <a:ea typeface="ＭＳ Ｐゴシック" pitchFamily="34" charset="-128"/>
              </a:rPr>
              <a:t> </a:t>
            </a:r>
            <a:r>
              <a:rPr lang="fr-FR" sz="3200" dirty="0" err="1" smtClean="0">
                <a:ea typeface="ＭＳ Ｐゴシック" pitchFamily="34" charset="-128"/>
              </a:rPr>
              <a:t>specific</a:t>
            </a:r>
            <a:r>
              <a:rPr lang="fr-FR" sz="3200" dirty="0" smtClean="0">
                <a:ea typeface="ＭＳ Ｐゴシック" pitchFamily="34" charset="-128"/>
              </a:rPr>
              <a:t> to </a:t>
            </a:r>
            <a:r>
              <a:rPr lang="fr-FR" sz="3200" b="1" dirty="0" smtClean="0">
                <a:ea typeface="ＭＳ Ｐゴシック" pitchFamily="34" charset="-128"/>
              </a:rPr>
              <a:t>one unique </a:t>
            </a:r>
            <a:r>
              <a:rPr lang="fr-FR" sz="3200" dirty="0" smtClean="0">
                <a:ea typeface="ＭＳ Ｐゴシック" pitchFamily="34" charset="-128"/>
              </a:rPr>
              <a:t>instance!</a:t>
            </a:r>
          </a:p>
          <a:p>
            <a:pPr lvl="1"/>
            <a:r>
              <a:rPr lang="fr-FR" sz="2800" dirty="0" smtClean="0">
                <a:ea typeface="ＭＳ Ｐゴシック" pitchFamily="34" charset="-128"/>
              </a:rPr>
              <a:t>In the </a:t>
            </a:r>
            <a:r>
              <a:rPr lang="fr-FR" sz="2800" dirty="0" err="1" smtClean="0">
                <a:ea typeface="ＭＳ Ｐゴシック" pitchFamily="34" charset="-128"/>
              </a:rPr>
              <a:t>previous</a:t>
            </a:r>
            <a:r>
              <a:rPr lang="fr-FR" sz="2800" dirty="0" smtClean="0">
                <a:ea typeface="ＭＳ Ｐゴシック" pitchFamily="34" charset="-128"/>
              </a:rPr>
              <a:t> </a:t>
            </a:r>
            <a:r>
              <a:rPr lang="fr-FR" sz="2800" dirty="0" err="1" smtClean="0">
                <a:ea typeface="ＭＳ Ｐゴシック" pitchFamily="34" charset="-128"/>
              </a:rPr>
              <a:t>example</a:t>
            </a:r>
            <a:r>
              <a:rPr lang="fr-FR" sz="2800" dirty="0" smtClean="0">
                <a:ea typeface="ＭＳ Ｐゴシック" pitchFamily="34" charset="-128"/>
              </a:rPr>
              <a:t>:</a:t>
            </a:r>
          </a:p>
          <a:p>
            <a:pPr lvl="2"/>
            <a:r>
              <a:rPr lang="fr-FR" sz="2400" dirty="0" smtClean="0">
                <a:latin typeface="Courier New" pitchFamily="49" charset="0"/>
                <a:ea typeface="ＭＳ Ｐゴシック" pitchFamily="34" charset="-128"/>
                <a:cs typeface="Courier New" pitchFamily="49" charset="0"/>
              </a:rPr>
              <a:t>$</a:t>
            </a:r>
            <a:r>
              <a:rPr lang="fr-FR" sz="2400" dirty="0" err="1" smtClean="0">
                <a:latin typeface="Courier New" pitchFamily="49" charset="0"/>
                <a:ea typeface="ＭＳ Ｐゴシック" pitchFamily="34" charset="-128"/>
                <a:cs typeface="Courier New" pitchFamily="49" charset="0"/>
              </a:rPr>
              <a:t>color</a:t>
            </a:r>
            <a:r>
              <a:rPr lang="fr-FR" sz="2400" dirty="0" smtClean="0">
                <a:ea typeface="ＭＳ Ｐゴシック" pitchFamily="34" charset="-128"/>
              </a:rPr>
              <a:t>, </a:t>
            </a:r>
            <a:r>
              <a:rPr lang="fr-FR" sz="2400" dirty="0" smtClean="0">
                <a:latin typeface="Courier New" pitchFamily="49" charset="0"/>
                <a:ea typeface="ＭＳ Ｐゴシック" pitchFamily="34" charset="-128"/>
                <a:cs typeface="Courier New" pitchFamily="49" charset="0"/>
              </a:rPr>
              <a:t>$brand</a:t>
            </a:r>
            <a:r>
              <a:rPr lang="fr-FR" sz="2400" dirty="0" smtClean="0">
                <a:ea typeface="ＭＳ Ｐゴシック" pitchFamily="34" charset="-128"/>
              </a:rPr>
              <a:t>, </a:t>
            </a:r>
            <a:r>
              <a:rPr lang="fr-FR" sz="2400" dirty="0" smtClean="0">
                <a:latin typeface="Courier New" pitchFamily="49" charset="0"/>
                <a:ea typeface="ＭＳ Ｐゴシック" pitchFamily="34" charset="-128"/>
                <a:cs typeface="Courier New" pitchFamily="49" charset="0"/>
              </a:rPr>
              <a:t>$</a:t>
            </a:r>
            <a:r>
              <a:rPr lang="fr-FR" sz="2400" dirty="0" err="1" smtClean="0">
                <a:latin typeface="Courier New" pitchFamily="49" charset="0"/>
                <a:ea typeface="ＭＳ Ｐゴシック" pitchFamily="34" charset="-128"/>
                <a:cs typeface="Courier New" pitchFamily="49" charset="0"/>
              </a:rPr>
              <a:t>current_speed</a:t>
            </a:r>
            <a:r>
              <a:rPr lang="fr-FR" sz="2400" dirty="0" smtClean="0">
                <a:latin typeface="Courier New" pitchFamily="49" charset="0"/>
                <a:ea typeface="ＭＳ Ｐゴシック" pitchFamily="34" charset="-128"/>
                <a:cs typeface="Courier New" pitchFamily="49" charset="0"/>
              </a:rPr>
              <a:t> </a:t>
            </a:r>
            <a:r>
              <a:rPr lang="fr-FR" sz="2400" dirty="0" smtClean="0">
                <a:ea typeface="ＭＳ Ｐゴシック" pitchFamily="34" charset="-128"/>
              </a:rPr>
              <a:t>are </a:t>
            </a:r>
            <a:r>
              <a:rPr lang="fr-FR" sz="2400" dirty="0" err="1" smtClean="0">
                <a:ea typeface="ＭＳ Ｐゴシック" pitchFamily="34" charset="-128"/>
              </a:rPr>
              <a:t>attributes</a:t>
            </a:r>
            <a:endParaRPr lang="fr-FR" sz="2400" dirty="0" smtClean="0">
              <a:ea typeface="ＭＳ Ｐゴシック" pitchFamily="34" charset="-128"/>
            </a:endParaRPr>
          </a:p>
          <a:p>
            <a:r>
              <a:rPr lang="fr-FR" sz="3200" dirty="0" smtClean="0">
                <a:ea typeface="ＭＳ Ｐゴシック" pitchFamily="34" charset="-128"/>
              </a:rPr>
              <a:t>To </a:t>
            </a:r>
            <a:r>
              <a:rPr lang="fr-FR" sz="3200" dirty="0" err="1" smtClean="0">
                <a:ea typeface="ＭＳ Ｐゴシック" pitchFamily="34" charset="-128"/>
              </a:rPr>
              <a:t>access</a:t>
            </a:r>
            <a:r>
              <a:rPr lang="fr-FR" sz="3200" dirty="0" smtClean="0">
                <a:ea typeface="ＭＳ Ｐゴシック" pitchFamily="34" charset="-128"/>
              </a:rPr>
              <a:t> </a:t>
            </a:r>
            <a:r>
              <a:rPr lang="fr-FR" sz="3200" dirty="0" err="1" smtClean="0">
                <a:ea typeface="ＭＳ Ｐゴシック" pitchFamily="34" charset="-128"/>
              </a:rPr>
              <a:t>these</a:t>
            </a:r>
            <a:r>
              <a:rPr lang="fr-FR" sz="3200" dirty="0" smtClean="0">
                <a:ea typeface="ＭＳ Ｐゴシック" pitchFamily="34" charset="-128"/>
              </a:rPr>
              <a:t> </a:t>
            </a:r>
            <a:r>
              <a:rPr lang="fr-FR" sz="3200" dirty="0" err="1" smtClean="0">
                <a:ea typeface="ＭＳ Ｐゴシック" pitchFamily="34" charset="-128"/>
              </a:rPr>
              <a:t>attributes</a:t>
            </a:r>
            <a:r>
              <a:rPr lang="fr-FR" sz="3200" dirty="0" smtClean="0">
                <a:ea typeface="ＭＳ Ｐゴシック" pitchFamily="34" charset="-128"/>
              </a:rPr>
              <a:t>:</a:t>
            </a:r>
          </a:p>
          <a:p>
            <a:pPr lvl="1"/>
            <a:r>
              <a:rPr lang="fr-FR" sz="2800" dirty="0" smtClean="0">
                <a:latin typeface="Courier New" pitchFamily="49" charset="0"/>
                <a:ea typeface="ＭＳ Ｐゴシック" pitchFamily="34" charset="-128"/>
                <a:cs typeface="Courier New" pitchFamily="49" charset="0"/>
              </a:rPr>
              <a:t>$</a:t>
            </a:r>
            <a:r>
              <a:rPr lang="fr-FR" sz="2800" dirty="0" err="1" smtClean="0">
                <a:latin typeface="Courier New" pitchFamily="49" charset="0"/>
                <a:ea typeface="ＭＳ Ｐゴシック" pitchFamily="34" charset="-128"/>
                <a:cs typeface="Courier New" pitchFamily="49" charset="0"/>
              </a:rPr>
              <a:t>nameOfInstance</a:t>
            </a:r>
            <a:r>
              <a:rPr lang="fr-FR" sz="2800" dirty="0" smtClean="0">
                <a:latin typeface="Courier New" pitchFamily="49" charset="0"/>
                <a:ea typeface="ＭＳ Ｐゴシック" pitchFamily="34" charset="-128"/>
                <a:cs typeface="Courier New" pitchFamily="49" charset="0"/>
              </a:rPr>
              <a:t>-&gt;</a:t>
            </a:r>
            <a:r>
              <a:rPr lang="fr-FR" sz="2800" dirty="0" err="1" smtClean="0">
                <a:latin typeface="Courier New" pitchFamily="49" charset="0"/>
                <a:ea typeface="ＭＳ Ｐゴシック" pitchFamily="34" charset="-128"/>
                <a:cs typeface="Courier New" pitchFamily="49" charset="0"/>
              </a:rPr>
              <a:t>nameOfAttribute</a:t>
            </a:r>
            <a:endParaRPr lang="en-US" sz="2800" dirty="0" smtClean="0">
              <a:latin typeface="Courier New" pitchFamily="49" charset="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Reminders</a:t>
            </a:r>
            <a:r>
              <a:rPr lang="fr-FR" dirty="0">
                <a:ea typeface="ＭＳ Ｐゴシック" pitchFamily="34" charset="-128"/>
              </a:rPr>
              <a:t> about OOP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7412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Namespaces</a:t>
            </a:r>
            <a:r>
              <a:rPr lang="fr-FR" dirty="0" smtClean="0">
                <a:ea typeface="ＭＳ Ｐゴシック" pitchFamily="34" charset="-128"/>
              </a:rPr>
              <a:t> – </a:t>
            </a:r>
            <a:r>
              <a:rPr lang="fr-FR" dirty="0" err="1" smtClean="0">
                <a:ea typeface="ＭＳ Ｐゴシック" pitchFamily="34" charset="-128"/>
              </a:rPr>
              <a:t>Syntax</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latin typeface="Courier New" pitchFamily="49" charset="0"/>
                <a:ea typeface="ＭＳ Ｐゴシック" pitchFamily="34" charset="-128"/>
                <a:cs typeface="Courier New" pitchFamily="49" charset="0"/>
              </a:rPr>
              <a:t>namespace</a:t>
            </a:r>
            <a:r>
              <a:rPr lang="fr-FR" sz="3200" dirty="0" smtClean="0">
                <a:ea typeface="ＭＳ Ｐゴシック" pitchFamily="34" charset="-128"/>
                <a:cs typeface="Courier New" pitchFamily="49" charset="0"/>
              </a:rPr>
              <a:t> keyword </a:t>
            </a:r>
            <a:r>
              <a:rPr lang="fr-FR" sz="3200" dirty="0" err="1" smtClean="0">
                <a:ea typeface="ＭＳ Ｐゴシック" pitchFamily="34" charset="-128"/>
                <a:cs typeface="Courier New" pitchFamily="49" charset="0"/>
              </a:rPr>
              <a:t>defines</a:t>
            </a:r>
            <a:r>
              <a:rPr lang="fr-FR" sz="3200" dirty="0" smtClean="0">
                <a:ea typeface="ＭＳ Ｐゴシック" pitchFamily="34" charset="-128"/>
                <a:cs typeface="Courier New" pitchFamily="49" charset="0"/>
              </a:rPr>
              <a:t> zone for the </a:t>
            </a:r>
            <a:r>
              <a:rPr lang="fr-FR" sz="3200" dirty="0" err="1" smtClean="0">
                <a:ea typeface="ＭＳ Ｐゴシック" pitchFamily="34" charset="-128"/>
                <a:cs typeface="Courier New" pitchFamily="49" charset="0"/>
              </a:rPr>
              <a:t>current</a:t>
            </a:r>
            <a:r>
              <a:rPr lang="fr-FR" sz="3200" dirty="0" smtClean="0">
                <a:ea typeface="ＭＳ Ｐゴシック" pitchFamily="34" charset="-128"/>
                <a:cs typeface="Courier New" pitchFamily="49" charset="0"/>
              </a:rPr>
              <a:t> script</a:t>
            </a:r>
          </a:p>
          <a:p>
            <a:pPr lvl="1"/>
            <a:r>
              <a:rPr lang="fr-FR" sz="2800" dirty="0" smtClean="0">
                <a:ea typeface="ＭＳ Ｐゴシック" pitchFamily="34" charset="-128"/>
                <a:cs typeface="Courier New" pitchFamily="49" charset="0"/>
              </a:rPr>
              <a:t>All instanciations </a:t>
            </a:r>
            <a:r>
              <a:rPr lang="fr-FR" sz="2800" dirty="0" err="1" smtClean="0">
                <a:ea typeface="ＭＳ Ｐゴシック" pitchFamily="34" charset="-128"/>
                <a:cs typeface="Courier New" pitchFamily="49" charset="0"/>
              </a:rPr>
              <a:t>will</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be</a:t>
            </a:r>
            <a:r>
              <a:rPr lang="fr-FR" sz="2800" dirty="0" smtClean="0">
                <a:ea typeface="ＭＳ Ｐゴシック" pitchFamily="34" charset="-128"/>
                <a:cs typeface="Courier New" pitchFamily="49" charset="0"/>
              </a:rPr>
              <a:t> relative to </a:t>
            </a:r>
            <a:r>
              <a:rPr lang="fr-FR" sz="2800" dirty="0" err="1" smtClean="0">
                <a:ea typeface="ＭＳ Ｐゴシック" pitchFamily="34" charset="-128"/>
                <a:cs typeface="Courier New" pitchFamily="49" charset="0"/>
              </a:rPr>
              <a:t>this</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namespace</a:t>
            </a:r>
            <a:endParaRPr lang="fr-FR" sz="2800" dirty="0" smtClean="0">
              <a:ea typeface="ＭＳ Ｐゴシック" pitchFamily="34" charset="-128"/>
              <a:cs typeface="Courier New" pitchFamily="49" charset="0"/>
            </a:endParaRPr>
          </a:p>
          <a:p>
            <a:endParaRPr lang="fr-FR" sz="32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PHP 5.3 </a:t>
            </a:r>
            <a:r>
              <a:rPr lang="fr-FR" dirty="0" err="1" smtClean="0">
                <a:ea typeface="ＭＳ Ｐゴシック" pitchFamily="34" charset="-128"/>
              </a:rPr>
              <a:t>features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81011" y="2785492"/>
            <a:ext cx="8785225" cy="2448272"/>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namespace</a:t>
            </a:r>
            <a:r>
              <a:rPr lang="en-US" b="1" dirty="0">
                <a:latin typeface="Courier New"/>
                <a:cs typeface="Courier New"/>
              </a:rPr>
              <a:t> </a:t>
            </a:r>
            <a:r>
              <a:rPr lang="en-US" b="1" dirty="0" smtClean="0">
                <a:latin typeface="Courier New"/>
                <a:cs typeface="Courier New"/>
              </a:rPr>
              <a:t>Blog;</a:t>
            </a:r>
          </a:p>
          <a:p>
            <a:r>
              <a:rPr lang="fr-FR" b="1" dirty="0" smtClean="0">
                <a:solidFill>
                  <a:srgbClr val="0070C0"/>
                </a:solidFill>
                <a:latin typeface="Courier New"/>
                <a:cs typeface="Courier New"/>
              </a:rPr>
              <a:t>class</a:t>
            </a:r>
            <a:r>
              <a:rPr lang="fr-FR" b="1" dirty="0" smtClean="0">
                <a:latin typeface="Courier New"/>
                <a:cs typeface="Courier New"/>
              </a:rPr>
              <a:t> Post {</a:t>
            </a:r>
          </a:p>
          <a:p>
            <a:r>
              <a:rPr lang="fr-FR" b="1" dirty="0" smtClean="0">
                <a:latin typeface="Courier New"/>
                <a:cs typeface="Courier New"/>
              </a:rPr>
              <a:t>    </a:t>
            </a:r>
            <a:r>
              <a:rPr lang="fr-FR" b="1" dirty="0" smtClean="0">
                <a:solidFill>
                  <a:srgbClr val="479B8F"/>
                </a:solidFill>
                <a:latin typeface="Courier New"/>
                <a:cs typeface="Courier New"/>
              </a:rPr>
              <a:t>// ...</a:t>
            </a:r>
          </a:p>
          <a:p>
            <a:r>
              <a:rPr lang="fr-FR" b="1" dirty="0" smtClean="0">
                <a:latin typeface="Courier New"/>
                <a:cs typeface="Courier New"/>
              </a:rPr>
              <a:t>}</a:t>
            </a:r>
          </a:p>
          <a:p>
            <a:endParaRPr lang="fr-FR" b="1" dirty="0" smtClean="0">
              <a:latin typeface="Courier New"/>
              <a:cs typeface="Courier New"/>
            </a:endParaRPr>
          </a:p>
          <a:p>
            <a:r>
              <a:rPr lang="fr-FR" b="1" dirty="0" smtClean="0">
                <a:latin typeface="Courier New"/>
                <a:cs typeface="Courier New"/>
              </a:rPr>
              <a:t>$post = </a:t>
            </a:r>
            <a:r>
              <a:rPr lang="fr-FR" b="1" dirty="0" smtClean="0">
                <a:solidFill>
                  <a:srgbClr val="7030A0"/>
                </a:solidFill>
                <a:latin typeface="Courier New"/>
                <a:cs typeface="Courier New"/>
              </a:rPr>
              <a:t>new</a:t>
            </a:r>
            <a:r>
              <a:rPr lang="fr-FR" b="1" dirty="0" smtClean="0">
                <a:latin typeface="Courier New"/>
                <a:cs typeface="Courier New"/>
              </a:rPr>
              <a:t> Post(); </a:t>
            </a:r>
            <a:r>
              <a:rPr lang="fr-FR" b="1" dirty="0" smtClean="0">
                <a:solidFill>
                  <a:srgbClr val="479B8F"/>
                </a:solidFill>
                <a:latin typeface="Courier New"/>
                <a:cs typeface="Courier New"/>
              </a:rPr>
              <a:t>// Works as </a:t>
            </a:r>
            <a:r>
              <a:rPr lang="fr-FR" b="1" dirty="0" err="1" smtClean="0">
                <a:solidFill>
                  <a:srgbClr val="479B8F"/>
                </a:solidFill>
                <a:latin typeface="Courier New"/>
                <a:cs typeface="Courier New"/>
              </a:rPr>
              <a:t>we</a:t>
            </a:r>
            <a:r>
              <a:rPr lang="fr-FR" b="1" dirty="0" smtClean="0">
                <a:solidFill>
                  <a:srgbClr val="479B8F"/>
                </a:solidFill>
                <a:latin typeface="Courier New"/>
                <a:cs typeface="Courier New"/>
              </a:rPr>
              <a:t> are in </a:t>
            </a:r>
            <a:r>
              <a:rPr lang="fr-FR" b="1" dirty="0" err="1" smtClean="0">
                <a:solidFill>
                  <a:srgbClr val="479B8F"/>
                </a:solidFill>
                <a:latin typeface="Courier New"/>
                <a:cs typeface="Courier New"/>
              </a:rPr>
              <a:t>namespace</a:t>
            </a:r>
            <a:r>
              <a:rPr lang="fr-FR" b="1" dirty="0" smtClean="0">
                <a:solidFill>
                  <a:srgbClr val="479B8F"/>
                </a:solidFill>
                <a:latin typeface="Courier New"/>
                <a:cs typeface="Courier New"/>
              </a:rPr>
              <a:t> Blog</a:t>
            </a:r>
          </a:p>
          <a:p>
            <a:r>
              <a:rPr lang="fr-FR" b="1" dirty="0" smtClean="0">
                <a:latin typeface="Courier New"/>
                <a:cs typeface="Courier New"/>
              </a:rPr>
              <a:t>$date = </a:t>
            </a:r>
            <a:r>
              <a:rPr lang="fr-FR" b="1" dirty="0" smtClean="0">
                <a:solidFill>
                  <a:srgbClr val="7030A0"/>
                </a:solidFill>
                <a:latin typeface="Courier New"/>
                <a:cs typeface="Courier New"/>
              </a:rPr>
              <a:t>new</a:t>
            </a:r>
            <a:r>
              <a:rPr lang="fr-FR" b="1" dirty="0" smtClean="0">
                <a:latin typeface="Courier New"/>
                <a:cs typeface="Courier New"/>
              </a:rPr>
              <a:t> </a:t>
            </a:r>
            <a:r>
              <a:rPr lang="fr-FR" b="1" dirty="0" err="1" smtClean="0">
                <a:latin typeface="Courier New"/>
                <a:cs typeface="Courier New"/>
              </a:rPr>
              <a:t>DateTime</a:t>
            </a:r>
            <a:r>
              <a:rPr lang="fr-FR" b="1" dirty="0" smtClean="0">
                <a:latin typeface="Courier New"/>
                <a:cs typeface="Courier New"/>
              </a:rPr>
              <a:t>(); </a:t>
            </a:r>
            <a:r>
              <a:rPr lang="fr-FR" b="1" dirty="0" smtClean="0">
                <a:solidFill>
                  <a:srgbClr val="479B8F"/>
                </a:solidFill>
                <a:latin typeface="Courier New"/>
                <a:cs typeface="Courier New"/>
              </a:rPr>
              <a:t>// Fatal </a:t>
            </a:r>
            <a:r>
              <a:rPr lang="fr-FR" b="1" dirty="0" err="1" smtClean="0">
                <a:solidFill>
                  <a:srgbClr val="479B8F"/>
                </a:solidFill>
                <a:latin typeface="Courier New"/>
                <a:cs typeface="Courier New"/>
              </a:rPr>
              <a:t>error</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undefined</a:t>
            </a:r>
            <a:r>
              <a:rPr lang="fr-FR" b="1" dirty="0" smtClean="0">
                <a:solidFill>
                  <a:srgbClr val="479B8F"/>
                </a:solidFill>
                <a:latin typeface="Courier New"/>
                <a:cs typeface="Courier New"/>
              </a:rPr>
              <a:t> class</a:t>
            </a:r>
          </a:p>
          <a:p>
            <a:pPr lvl="7"/>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DateTime</a:t>
            </a:r>
            <a:r>
              <a:rPr lang="fr-FR" b="1" dirty="0" smtClean="0">
                <a:solidFill>
                  <a:srgbClr val="479B8F"/>
                </a:solidFill>
                <a:latin typeface="Courier New"/>
                <a:cs typeface="Courier New"/>
              </a:rPr>
              <a:t> in </a:t>
            </a:r>
            <a:r>
              <a:rPr lang="fr-FR" b="1" dirty="0" err="1" smtClean="0">
                <a:solidFill>
                  <a:srgbClr val="479B8F"/>
                </a:solidFill>
                <a:latin typeface="Courier New"/>
                <a:cs typeface="Courier New"/>
              </a:rPr>
              <a:t>namespace</a:t>
            </a:r>
            <a:r>
              <a:rPr lang="fr-FR" b="1" dirty="0" smtClean="0">
                <a:solidFill>
                  <a:srgbClr val="479B8F"/>
                </a:solidFill>
                <a:latin typeface="Courier New"/>
                <a:cs typeface="Courier New"/>
              </a:rPr>
              <a:t> Blog</a:t>
            </a:r>
          </a:p>
        </p:txBody>
      </p:sp>
    </p:spTree>
    <p:extLst>
      <p:ext uri="{BB962C8B-B14F-4D97-AF65-F5344CB8AC3E}">
        <p14:creationId xmlns:p14="http://schemas.microsoft.com/office/powerpoint/2010/main" val="23519119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Namespaces</a:t>
            </a:r>
            <a:r>
              <a:rPr lang="fr-FR" dirty="0" smtClean="0">
                <a:ea typeface="ＭＳ Ｐゴシック" pitchFamily="34" charset="-128"/>
              </a:rPr>
              <a:t> – </a:t>
            </a:r>
            <a:r>
              <a:rPr lang="fr-FR" dirty="0" err="1" smtClean="0">
                <a:ea typeface="ＭＳ Ｐゴシック" pitchFamily="34" charset="-128"/>
              </a:rPr>
              <a:t>Aliases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Create</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aliases</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thanks</a:t>
            </a:r>
            <a:r>
              <a:rPr lang="fr-FR" sz="3200" dirty="0" smtClean="0">
                <a:ea typeface="ＭＳ Ｐゴシック" pitchFamily="34" charset="-128"/>
                <a:cs typeface="Courier New" pitchFamily="49" charset="0"/>
              </a:rPr>
              <a:t> to keyword </a:t>
            </a:r>
            <a:r>
              <a:rPr lang="fr-FR" sz="3200" dirty="0" smtClean="0">
                <a:latin typeface="Courier New" pitchFamily="49" charset="0"/>
                <a:ea typeface="ＭＳ Ｐゴシック" pitchFamily="34" charset="-128"/>
                <a:cs typeface="Courier New" pitchFamily="49" charset="0"/>
              </a:rPr>
              <a:t>use</a:t>
            </a:r>
          </a:p>
          <a:p>
            <a:pPr lvl="1"/>
            <a:r>
              <a:rPr lang="fr-FR" sz="2800" dirty="0" smtClean="0">
                <a:ea typeface="ＭＳ Ｐゴシック" pitchFamily="34" charset="-128"/>
                <a:cs typeface="Courier New" pitchFamily="49" charset="0"/>
              </a:rPr>
              <a:t>More </a:t>
            </a:r>
            <a:r>
              <a:rPr lang="fr-FR" sz="2800" dirty="0" err="1" smtClean="0">
                <a:ea typeface="ＭＳ Ｐゴシック" pitchFamily="34" charset="-128"/>
                <a:cs typeface="Courier New" pitchFamily="49" charset="0"/>
              </a:rPr>
              <a:t>readable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with</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many</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namespaces</a:t>
            </a:r>
            <a:endParaRPr lang="fr-FR" sz="2800" dirty="0" smtClean="0">
              <a:ea typeface="ＭＳ Ｐゴシック" pitchFamily="34" charset="-128"/>
              <a:cs typeface="Courier New" pitchFamily="49" charset="0"/>
            </a:endParaRPr>
          </a:p>
          <a:p>
            <a:pPr lvl="1"/>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PHP 5.3 </a:t>
            </a:r>
            <a:r>
              <a:rPr lang="fr-FR" dirty="0" err="1" smtClean="0">
                <a:ea typeface="ＭＳ Ｐゴシック" pitchFamily="34" charset="-128"/>
              </a:rPr>
              <a:t>features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81011" y="2569468"/>
            <a:ext cx="8785225" cy="2088232"/>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namespace</a:t>
            </a:r>
            <a:r>
              <a:rPr lang="en-US" b="1" dirty="0">
                <a:latin typeface="Courier New"/>
                <a:cs typeface="Courier New"/>
              </a:rPr>
              <a:t> </a:t>
            </a:r>
            <a:r>
              <a:rPr lang="en-US" b="1" dirty="0" smtClean="0">
                <a:latin typeface="Courier New"/>
                <a:cs typeface="Courier New"/>
              </a:rPr>
              <a:t>Blog;</a:t>
            </a:r>
          </a:p>
          <a:p>
            <a:r>
              <a:rPr lang="fr-FR" b="1" dirty="0">
                <a:solidFill>
                  <a:srgbClr val="0070C0"/>
                </a:solidFill>
                <a:latin typeface="Courier New"/>
                <a:cs typeface="Courier New"/>
              </a:rPr>
              <a:t>use</a:t>
            </a:r>
            <a:r>
              <a:rPr lang="fr-FR" b="1" dirty="0">
                <a:latin typeface="Courier New"/>
                <a:cs typeface="Courier New"/>
              </a:rPr>
              <a:t> Blog\Post </a:t>
            </a:r>
            <a:r>
              <a:rPr lang="fr-FR" b="1" dirty="0">
                <a:solidFill>
                  <a:srgbClr val="0070C0"/>
                </a:solidFill>
                <a:latin typeface="Courier New"/>
                <a:cs typeface="Courier New"/>
              </a:rPr>
              <a:t>as</a:t>
            </a:r>
            <a:r>
              <a:rPr lang="fr-FR" b="1" dirty="0">
                <a:latin typeface="Courier New"/>
                <a:cs typeface="Courier New"/>
              </a:rPr>
              <a:t> </a:t>
            </a:r>
            <a:r>
              <a:rPr lang="fr-FR" b="1" dirty="0" err="1">
                <a:latin typeface="Courier New"/>
                <a:cs typeface="Courier New"/>
              </a:rPr>
              <a:t>CustomPost</a:t>
            </a:r>
            <a:r>
              <a:rPr lang="fr-FR" b="1" dirty="0" smtClean="0">
                <a:latin typeface="Courier New"/>
                <a:cs typeface="Courier New"/>
              </a:rPr>
              <a:t>;</a:t>
            </a:r>
          </a:p>
          <a:p>
            <a:endParaRPr lang="en-US" b="1" dirty="0" smtClean="0">
              <a:latin typeface="Courier New"/>
              <a:cs typeface="Courier New"/>
            </a:endParaRPr>
          </a:p>
          <a:p>
            <a:r>
              <a:rPr lang="fr-FR" b="1" dirty="0" smtClean="0">
                <a:solidFill>
                  <a:srgbClr val="0070C0"/>
                </a:solidFill>
                <a:latin typeface="Courier New"/>
                <a:cs typeface="Courier New"/>
              </a:rPr>
              <a:t>class</a:t>
            </a:r>
            <a:r>
              <a:rPr lang="fr-FR" b="1" dirty="0" smtClean="0">
                <a:latin typeface="Courier New"/>
                <a:cs typeface="Courier New"/>
              </a:rPr>
              <a:t> Post {</a:t>
            </a:r>
          </a:p>
          <a:p>
            <a:r>
              <a:rPr lang="fr-FR" b="1" dirty="0" smtClean="0">
                <a:latin typeface="Courier New"/>
                <a:cs typeface="Courier New"/>
              </a:rPr>
              <a:t>    </a:t>
            </a:r>
            <a:r>
              <a:rPr lang="fr-FR" b="1" dirty="0" smtClean="0">
                <a:solidFill>
                  <a:srgbClr val="479B8F"/>
                </a:solidFill>
                <a:latin typeface="Courier New"/>
                <a:cs typeface="Courier New"/>
              </a:rPr>
              <a:t>// ...</a:t>
            </a:r>
          </a:p>
          <a:p>
            <a:r>
              <a:rPr lang="fr-FR" b="1" dirty="0" smtClean="0">
                <a:latin typeface="Courier New"/>
                <a:cs typeface="Courier New"/>
              </a:rPr>
              <a:t>}</a:t>
            </a:r>
          </a:p>
          <a:p>
            <a:r>
              <a:rPr lang="fr-FR" b="1" dirty="0" smtClean="0">
                <a:latin typeface="Courier New"/>
                <a:cs typeface="Courier New"/>
              </a:rPr>
              <a:t>$post = </a:t>
            </a:r>
            <a:r>
              <a:rPr lang="fr-FR" b="1" dirty="0" smtClean="0">
                <a:solidFill>
                  <a:srgbClr val="7030A0"/>
                </a:solidFill>
                <a:latin typeface="Courier New"/>
                <a:cs typeface="Courier New"/>
              </a:rPr>
              <a:t>new</a:t>
            </a:r>
            <a:r>
              <a:rPr lang="fr-FR" b="1" dirty="0" smtClean="0">
                <a:latin typeface="Courier New"/>
                <a:cs typeface="Courier New"/>
              </a:rPr>
              <a:t> </a:t>
            </a:r>
            <a:r>
              <a:rPr lang="fr-FR" b="1" dirty="0" err="1" smtClean="0">
                <a:latin typeface="Courier New"/>
                <a:cs typeface="Courier New"/>
              </a:rPr>
              <a:t>CustomPost</a:t>
            </a:r>
            <a:r>
              <a:rPr lang="fr-FR" b="1" dirty="0" smtClean="0">
                <a:latin typeface="Courier New"/>
                <a:cs typeface="Courier New"/>
              </a:rPr>
              <a:t>(); </a:t>
            </a:r>
            <a:r>
              <a:rPr lang="fr-FR" b="1" dirty="0" smtClean="0">
                <a:solidFill>
                  <a:srgbClr val="479B8F"/>
                </a:solidFill>
                <a:latin typeface="Courier New"/>
                <a:cs typeface="Courier New"/>
              </a:rPr>
              <a:t>// Post class of Blog </a:t>
            </a:r>
            <a:r>
              <a:rPr lang="fr-FR" b="1" dirty="0" err="1" smtClean="0">
                <a:solidFill>
                  <a:srgbClr val="479B8F"/>
                </a:solidFill>
                <a:latin typeface="Courier New"/>
                <a:cs typeface="Courier New"/>
              </a:rPr>
              <a:t>namespace</a:t>
            </a:r>
            <a:endParaRPr lang="fr-FR" b="1" dirty="0" smtClean="0">
              <a:solidFill>
                <a:srgbClr val="479B8F"/>
              </a:solidFill>
              <a:latin typeface="Courier New"/>
              <a:cs typeface="Courier New"/>
            </a:endParaRPr>
          </a:p>
        </p:txBody>
      </p:sp>
    </p:spTree>
    <p:extLst>
      <p:ext uri="{BB962C8B-B14F-4D97-AF65-F5344CB8AC3E}">
        <p14:creationId xmlns:p14="http://schemas.microsoft.com/office/powerpoint/2010/main" val="34222210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Namespaces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Alternative </a:t>
            </a:r>
            <a:r>
              <a:rPr lang="fr-FR" sz="3200" dirty="0" err="1" smtClean="0">
                <a:ea typeface="ＭＳ Ｐゴシック" pitchFamily="34" charset="-128"/>
                <a:cs typeface="Courier New" pitchFamily="49" charset="0"/>
              </a:rPr>
              <a:t>syntax</a:t>
            </a:r>
            <a:r>
              <a:rPr lang="fr-FR" sz="3200" dirty="0" smtClean="0">
                <a:ea typeface="ＭＳ Ｐゴシック" pitchFamily="34" charset="-128"/>
                <a:cs typeface="Courier New" pitchFamily="49" charset="0"/>
              </a:rPr>
              <a:t> for </a:t>
            </a:r>
            <a:r>
              <a:rPr lang="fr-FR" sz="3200" dirty="0" err="1" smtClean="0">
                <a:ea typeface="ＭＳ Ｐゴシック" pitchFamily="34" charset="-128"/>
                <a:cs typeface="Courier New" pitchFamily="49" charset="0"/>
              </a:rPr>
              <a:t>defining</a:t>
            </a:r>
            <a:r>
              <a:rPr lang="fr-FR" sz="3200" dirty="0" smtClean="0">
                <a:ea typeface="ＭＳ Ｐゴシック" pitchFamily="34" charset="-128"/>
                <a:cs typeface="Courier New" pitchFamily="49" charset="0"/>
              </a:rPr>
              <a:t> </a:t>
            </a:r>
            <a:r>
              <a:rPr lang="fr-FR" sz="3200" dirty="0" err="1" smtClean="0">
                <a:ea typeface="ＭＳ Ｐゴシック" pitchFamily="34" charset="-128"/>
                <a:cs typeface="Courier New" pitchFamily="49" charset="0"/>
              </a:rPr>
              <a:t>namespaces</a:t>
            </a:r>
            <a:r>
              <a:rPr lang="fr-FR" sz="3200" dirty="0" smtClean="0">
                <a:ea typeface="ＭＳ Ｐゴシック" pitchFamily="34" charset="-128"/>
                <a:cs typeface="Courier New" pitchFamily="49" charset="0"/>
              </a:rPr>
              <a:t>:</a:t>
            </a:r>
          </a:p>
          <a:p>
            <a:pPr lvl="1"/>
            <a:r>
              <a:rPr lang="fr-FR" sz="2800" dirty="0" smtClean="0">
                <a:ea typeface="ＭＳ Ｐゴシック" pitchFamily="34" charset="-128"/>
                <a:cs typeface="Courier New" pitchFamily="49" charset="0"/>
              </a:rPr>
              <a:t>Can </a:t>
            </a:r>
            <a:r>
              <a:rPr lang="fr-FR" sz="2800" dirty="0" err="1" smtClean="0">
                <a:ea typeface="ＭＳ Ｐゴシック" pitchFamily="34" charset="-128"/>
                <a:cs typeface="Courier New" pitchFamily="49" charset="0"/>
              </a:rPr>
              <a:t>define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several</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namespaces</a:t>
            </a:r>
            <a:r>
              <a:rPr lang="fr-FR" sz="2800" dirty="0" smtClean="0">
                <a:ea typeface="ＭＳ Ｐゴシック" pitchFamily="34" charset="-128"/>
                <a:cs typeface="Courier New" pitchFamily="49" charset="0"/>
              </a:rPr>
              <a:t> in a </a:t>
            </a:r>
            <a:r>
              <a:rPr lang="fr-FR" sz="2800" dirty="0" err="1" smtClean="0">
                <a:ea typeface="ＭＳ Ｐゴシック" pitchFamily="34" charset="-128"/>
                <a:cs typeface="Courier New" pitchFamily="49" charset="0"/>
              </a:rPr>
              <a:t>same</a:t>
            </a:r>
            <a:r>
              <a:rPr lang="fr-FR" sz="2800" dirty="0" smtClean="0">
                <a:ea typeface="ＭＳ Ｐゴシック" pitchFamily="34" charset="-128"/>
                <a:cs typeface="Courier New" pitchFamily="49" charset="0"/>
              </a:rPr>
              <a:t> file</a:t>
            </a:r>
          </a:p>
          <a:p>
            <a:pPr lvl="1"/>
            <a:r>
              <a:rPr lang="fr-FR" sz="2800" dirty="0" smtClean="0">
                <a:ea typeface="ＭＳ Ｐゴシック" pitchFamily="34" charset="-128"/>
                <a:cs typeface="Courier New" pitchFamily="49" charset="0"/>
              </a:rPr>
              <a:t>Be </a:t>
            </a:r>
            <a:r>
              <a:rPr lang="fr-FR" sz="2800" dirty="0" err="1" smtClean="0">
                <a:ea typeface="ＭＳ Ｐゴシック" pitchFamily="34" charset="-128"/>
                <a:cs typeface="Courier New" pitchFamily="49" charset="0"/>
              </a:rPr>
              <a:t>careful</a:t>
            </a:r>
            <a:r>
              <a:rPr lang="fr-FR" sz="2800" dirty="0" smtClean="0">
                <a:ea typeface="ＭＳ Ｐゴシック" pitchFamily="34" charset="-128"/>
                <a:cs typeface="Courier New" pitchFamily="49" charset="0"/>
              </a:rPr>
              <a:t>, no code </a:t>
            </a:r>
            <a:r>
              <a:rPr lang="fr-FR" sz="2800" dirty="0" err="1" smtClean="0">
                <a:ea typeface="ＭＳ Ｐゴシック" pitchFamily="34" charset="-128"/>
                <a:cs typeface="Courier New" pitchFamily="49" charset="0"/>
              </a:rPr>
              <a:t>allowed</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outside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braces</a:t>
            </a:r>
            <a:r>
              <a:rPr lang="fr-FR" sz="2800" dirty="0" smtClean="0">
                <a:ea typeface="ＭＳ Ｐゴシック" pitchFamily="34" charset="-128"/>
                <a:cs typeface="Courier New" pitchFamily="49" charset="0"/>
              </a:rPr>
              <a:t>!</a:t>
            </a:r>
          </a:p>
          <a:p>
            <a:pPr lvl="1"/>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PHP 5.3 </a:t>
            </a:r>
            <a:r>
              <a:rPr lang="fr-FR" dirty="0" err="1" smtClean="0">
                <a:ea typeface="ＭＳ Ｐゴシック" pitchFamily="34" charset="-128"/>
              </a:rPr>
              <a:t>features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81011" y="2857500"/>
            <a:ext cx="8785225" cy="2232248"/>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namespace</a:t>
            </a:r>
            <a:r>
              <a:rPr lang="en-US" b="1" dirty="0">
                <a:latin typeface="Courier New"/>
                <a:cs typeface="Courier New"/>
              </a:rPr>
              <a:t> </a:t>
            </a:r>
            <a:r>
              <a:rPr lang="en-US" b="1" dirty="0" smtClean="0">
                <a:latin typeface="Courier New"/>
                <a:cs typeface="Courier New"/>
              </a:rPr>
              <a:t>Blog {</a:t>
            </a:r>
          </a:p>
          <a:p>
            <a:r>
              <a:rPr lang="fr-FR" b="1" dirty="0">
                <a:latin typeface="Courier New"/>
                <a:cs typeface="Courier New"/>
              </a:rPr>
              <a:t> </a:t>
            </a:r>
            <a:r>
              <a:rPr lang="fr-FR" b="1" dirty="0" smtClean="0">
                <a:latin typeface="Courier New"/>
                <a:cs typeface="Courier New"/>
              </a:rPr>
              <a:t>   </a:t>
            </a:r>
            <a:r>
              <a:rPr lang="fr-FR" b="1" dirty="0" smtClean="0">
                <a:solidFill>
                  <a:srgbClr val="479B8F"/>
                </a:solidFill>
                <a:latin typeface="Courier New"/>
                <a:cs typeface="Courier New"/>
              </a:rPr>
              <a:t>// Code for Blog </a:t>
            </a:r>
            <a:r>
              <a:rPr lang="fr-FR" b="1" dirty="0" err="1" smtClean="0">
                <a:solidFill>
                  <a:srgbClr val="479B8F"/>
                </a:solidFill>
                <a:latin typeface="Courier New"/>
                <a:cs typeface="Courier New"/>
              </a:rPr>
              <a:t>namespace</a:t>
            </a:r>
            <a:endParaRPr lang="fr-FR" b="1" dirty="0" smtClean="0">
              <a:solidFill>
                <a:srgbClr val="479B8F"/>
              </a:solidFill>
              <a:latin typeface="Courier New"/>
              <a:cs typeface="Courier New"/>
            </a:endParaRPr>
          </a:p>
          <a:p>
            <a:r>
              <a:rPr lang="fr-FR" b="1" dirty="0" smtClean="0">
                <a:latin typeface="Courier New"/>
                <a:cs typeface="Courier New"/>
              </a:rPr>
              <a:t>}</a:t>
            </a:r>
          </a:p>
          <a:p>
            <a:endParaRPr lang="fr-FR" b="1" dirty="0">
              <a:latin typeface="Courier New"/>
              <a:cs typeface="Courier New"/>
            </a:endParaRPr>
          </a:p>
          <a:p>
            <a:r>
              <a:rPr lang="fr-FR" b="1" dirty="0" err="1">
                <a:solidFill>
                  <a:srgbClr val="0070C0"/>
                </a:solidFill>
                <a:latin typeface="Courier New"/>
                <a:cs typeface="Courier New"/>
              </a:rPr>
              <a:t>n</a:t>
            </a:r>
            <a:r>
              <a:rPr lang="fr-FR" b="1" dirty="0" err="1" smtClean="0">
                <a:solidFill>
                  <a:srgbClr val="0070C0"/>
                </a:solidFill>
                <a:latin typeface="Courier New"/>
                <a:cs typeface="Courier New"/>
              </a:rPr>
              <a:t>amespace</a:t>
            </a:r>
            <a:r>
              <a:rPr lang="fr-FR" b="1" dirty="0" smtClean="0">
                <a:solidFill>
                  <a:srgbClr val="0070C0"/>
                </a:solidFill>
                <a:latin typeface="Courier New"/>
                <a:cs typeface="Courier New"/>
              </a:rPr>
              <a:t> </a:t>
            </a:r>
            <a:r>
              <a:rPr lang="fr-FR" b="1" dirty="0" err="1" smtClean="0">
                <a:latin typeface="Courier New"/>
                <a:cs typeface="Courier New"/>
              </a:rPr>
              <a:t>Foo</a:t>
            </a:r>
            <a:r>
              <a:rPr lang="fr-FR" b="1" dirty="0" smtClean="0">
                <a:latin typeface="Courier New"/>
                <a:cs typeface="Courier New"/>
              </a:rPr>
              <a:t> {</a:t>
            </a:r>
          </a:p>
          <a:p>
            <a:r>
              <a:rPr lang="fr-FR" b="1" dirty="0">
                <a:latin typeface="Courier New"/>
                <a:cs typeface="Courier New"/>
              </a:rPr>
              <a:t> </a:t>
            </a:r>
            <a:r>
              <a:rPr lang="fr-FR" b="1" dirty="0" smtClean="0">
                <a:latin typeface="Courier New"/>
                <a:cs typeface="Courier New"/>
              </a:rPr>
              <a:t>   </a:t>
            </a:r>
            <a:r>
              <a:rPr lang="fr-FR" b="1" dirty="0" smtClean="0">
                <a:solidFill>
                  <a:srgbClr val="479B8F"/>
                </a:solidFill>
                <a:latin typeface="Courier New"/>
                <a:cs typeface="Courier New"/>
              </a:rPr>
              <a:t>// Code for </a:t>
            </a:r>
            <a:r>
              <a:rPr lang="fr-FR" b="1" dirty="0" err="1" smtClean="0">
                <a:solidFill>
                  <a:srgbClr val="479B8F"/>
                </a:solidFill>
                <a:latin typeface="Courier New"/>
                <a:cs typeface="Courier New"/>
              </a:rPr>
              <a:t>Foo</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namespace</a:t>
            </a:r>
            <a:endParaRPr lang="fr-FR" b="1" dirty="0">
              <a:solidFill>
                <a:srgbClr val="479B8F"/>
              </a:solidFill>
              <a:latin typeface="Courier New"/>
              <a:cs typeface="Courier New"/>
            </a:endParaRPr>
          </a:p>
          <a:p>
            <a:r>
              <a:rPr lang="fr-FR" b="1" dirty="0" smtClean="0">
                <a:latin typeface="Courier New"/>
                <a:cs typeface="Courier New"/>
              </a:rPr>
              <a:t>}</a:t>
            </a:r>
            <a:endParaRPr lang="en-US" b="1" dirty="0" smtClean="0">
              <a:latin typeface="Courier New"/>
              <a:cs typeface="Courier New"/>
            </a:endParaRPr>
          </a:p>
        </p:txBody>
      </p:sp>
    </p:spTree>
    <p:extLst>
      <p:ext uri="{BB962C8B-B14F-4D97-AF65-F5344CB8AC3E}">
        <p14:creationId xmlns:p14="http://schemas.microsoft.com/office/powerpoint/2010/main" val="26857763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spcAft>
                <a:spcPts val="600"/>
              </a:spcAft>
            </a:pPr>
            <a:r>
              <a:rPr lang="en-US" b="1" dirty="0">
                <a:solidFill>
                  <a:srgbClr val="0070C0"/>
                </a:solidFill>
                <a:latin typeface="Courier New"/>
                <a:cs typeface="Courier New"/>
              </a:rPr>
              <a:t>namespace</a:t>
            </a:r>
            <a:r>
              <a:rPr lang="en-US" b="1" dirty="0">
                <a:solidFill>
                  <a:schemeClr val="tx1"/>
                </a:solidFill>
                <a:latin typeface="Courier New"/>
                <a:cs typeface="Courier New"/>
              </a:rPr>
              <a:t> Blog;</a:t>
            </a:r>
          </a:p>
          <a:p>
            <a:pPr lvl="2">
              <a:spcAft>
                <a:spcPts val="600"/>
              </a:spcAft>
            </a:pPr>
            <a:r>
              <a:rPr lang="en-US" b="1" dirty="0">
                <a:solidFill>
                  <a:srgbClr val="0070C0"/>
                </a:solidFill>
                <a:latin typeface="Courier New"/>
                <a:cs typeface="Courier New"/>
              </a:rPr>
              <a:t>use</a:t>
            </a:r>
            <a:r>
              <a:rPr lang="en-US" b="1" dirty="0">
                <a:solidFill>
                  <a:schemeClr val="tx1"/>
                </a:solidFill>
                <a:latin typeface="Courier New"/>
                <a:cs typeface="Courier New"/>
              </a:rPr>
              <a:t> Blog\Post </a:t>
            </a:r>
            <a:r>
              <a:rPr lang="en-US" b="1" dirty="0">
                <a:solidFill>
                  <a:srgbClr val="0070C0"/>
                </a:solidFill>
                <a:latin typeface="Courier New"/>
                <a:cs typeface="Courier New"/>
              </a:rPr>
              <a:t>as</a:t>
            </a:r>
            <a:r>
              <a:rPr lang="en-US" b="1" dirty="0">
                <a:solidFill>
                  <a:schemeClr val="tx1"/>
                </a:solidFill>
                <a:latin typeface="Courier New"/>
                <a:cs typeface="Courier New"/>
              </a:rPr>
              <a:t> </a:t>
            </a:r>
            <a:r>
              <a:rPr lang="en-US" b="1" dirty="0" err="1">
                <a:solidFill>
                  <a:schemeClr val="tx1"/>
                </a:solidFill>
                <a:latin typeface="Courier New"/>
                <a:cs typeface="Courier New"/>
              </a:rPr>
              <a:t>CustomPost</a:t>
            </a:r>
            <a:r>
              <a:rPr lang="en-US" b="1" dirty="0">
                <a:solidFill>
                  <a:schemeClr val="tx1"/>
                </a:solidFill>
                <a:latin typeface="Courier New"/>
                <a:cs typeface="Courier New"/>
              </a:rPr>
              <a:t>;</a:t>
            </a:r>
          </a:p>
          <a:p>
            <a:pPr lvl="2">
              <a:spcAft>
                <a:spcPts val="600"/>
              </a:spcAft>
            </a:pPr>
            <a:r>
              <a:rPr lang="en-US" b="1" dirty="0">
                <a:solidFill>
                  <a:srgbClr val="0070C0"/>
                </a:solidFill>
                <a:latin typeface="Courier New"/>
                <a:cs typeface="Courier New"/>
              </a:rPr>
              <a:t>class</a:t>
            </a:r>
            <a:r>
              <a:rPr lang="en-US" b="1" dirty="0">
                <a:solidFill>
                  <a:schemeClr val="tx1"/>
                </a:solidFill>
                <a:latin typeface="Courier New"/>
                <a:cs typeface="Courier New"/>
              </a:rPr>
              <a:t> Post {</a:t>
            </a:r>
          </a:p>
          <a:p>
            <a:pPr lvl="2">
              <a:spcAft>
                <a:spcPts val="600"/>
              </a:spcAft>
            </a:pPr>
            <a:r>
              <a:rPr lang="en-US" b="1" dirty="0">
                <a:solidFill>
                  <a:schemeClr val="tx1"/>
                </a:solidFill>
                <a:latin typeface="Courier New"/>
                <a:cs typeface="Courier New"/>
              </a:rPr>
              <a:t>	</a:t>
            </a:r>
            <a:r>
              <a:rPr lang="en-US" b="1" dirty="0">
                <a:solidFill>
                  <a:srgbClr val="0070C0"/>
                </a:solidFill>
                <a:latin typeface="Courier New"/>
                <a:cs typeface="Courier New"/>
              </a:rPr>
              <a:t>private</a:t>
            </a:r>
            <a:r>
              <a:rPr lang="en-US" b="1" dirty="0">
                <a:solidFill>
                  <a:schemeClr val="tx1"/>
                </a:solidFill>
                <a:latin typeface="Courier New"/>
                <a:cs typeface="Courier New"/>
              </a:rPr>
              <a:t> $_date;</a:t>
            </a:r>
          </a:p>
          <a:p>
            <a:pPr lvl="2">
              <a:spcAft>
                <a:spcPts val="600"/>
              </a:spcAft>
            </a:pPr>
            <a:r>
              <a:rPr lang="en-US" b="1" dirty="0">
                <a:solidFill>
                  <a:schemeClr val="tx1"/>
                </a:solidFill>
                <a:latin typeface="Courier New"/>
                <a:cs typeface="Courier New"/>
              </a:rPr>
              <a:t>	</a:t>
            </a:r>
            <a:r>
              <a:rPr lang="en-US" b="1" dirty="0">
                <a:solidFill>
                  <a:srgbClr val="0070C0"/>
                </a:solidFill>
                <a:latin typeface="Courier New"/>
                <a:cs typeface="Courier New"/>
              </a:rPr>
              <a:t>private</a:t>
            </a:r>
            <a:r>
              <a:rPr lang="en-US" b="1" dirty="0">
                <a:solidFill>
                  <a:schemeClr val="tx1"/>
                </a:solidFill>
                <a:latin typeface="Courier New"/>
                <a:cs typeface="Courier New"/>
              </a:rPr>
              <a:t> $_body;</a:t>
            </a:r>
          </a:p>
          <a:p>
            <a:pPr lvl="2">
              <a:spcAft>
                <a:spcPts val="600"/>
              </a:spcAft>
            </a:pPr>
            <a:r>
              <a:rPr lang="en-US" b="1" dirty="0">
                <a:solidFill>
                  <a:schemeClr val="tx1"/>
                </a:solidFill>
                <a:latin typeface="Courier New"/>
                <a:cs typeface="Courier New"/>
              </a:rPr>
              <a:t>	</a:t>
            </a:r>
          </a:p>
          <a:p>
            <a:pPr lvl="2">
              <a:spcAft>
                <a:spcPts val="600"/>
              </a:spcAft>
            </a:pPr>
            <a:r>
              <a:rPr lang="en-US" b="1" dirty="0">
                <a:solidFill>
                  <a:schemeClr val="tx1"/>
                </a:solidFill>
                <a:latin typeface="Courier New"/>
                <a:cs typeface="Courier New"/>
              </a:rPr>
              <a:t>	</a:t>
            </a:r>
            <a:r>
              <a:rPr lang="en-US" b="1" dirty="0">
                <a:solidFill>
                  <a:srgbClr val="0070C0"/>
                </a:solidFill>
                <a:latin typeface="Courier New"/>
                <a:cs typeface="Courier New"/>
              </a:rPr>
              <a:t>public</a:t>
            </a:r>
            <a:r>
              <a:rPr lang="en-US" b="1" dirty="0">
                <a:solidFill>
                  <a:schemeClr val="tx1"/>
                </a:solidFill>
                <a:latin typeface="Courier New"/>
                <a:cs typeface="Courier New"/>
              </a:rPr>
              <a:t> </a:t>
            </a:r>
            <a:r>
              <a:rPr lang="en-US" b="1" dirty="0">
                <a:solidFill>
                  <a:srgbClr val="0070C0"/>
                </a:solidFill>
                <a:latin typeface="Courier New"/>
                <a:cs typeface="Courier New"/>
              </a:rPr>
              <a:t>function</a:t>
            </a:r>
            <a:r>
              <a:rPr lang="en-US" b="1" dirty="0">
                <a:solidFill>
                  <a:schemeClr val="tx1"/>
                </a:solidFill>
                <a:latin typeface="Courier New"/>
                <a:cs typeface="Courier New"/>
              </a:rPr>
              <a:t> __construct($body) {</a:t>
            </a:r>
          </a:p>
          <a:p>
            <a:pPr lvl="2">
              <a:spcAft>
                <a:spcPts val="600"/>
              </a:spcAft>
            </a:pPr>
            <a:r>
              <a:rPr lang="en-US" b="1" dirty="0">
                <a:solidFill>
                  <a:schemeClr val="tx1"/>
                </a:solidFill>
                <a:latin typeface="Courier New"/>
                <a:cs typeface="Courier New"/>
              </a:rPr>
              <a:t>		$this-&gt;_body = $body;</a:t>
            </a:r>
          </a:p>
          <a:p>
            <a:pPr lvl="2">
              <a:spcAft>
                <a:spcPts val="600"/>
              </a:spcAft>
            </a:pPr>
            <a:r>
              <a:rPr lang="en-US" b="1" dirty="0">
                <a:solidFill>
                  <a:schemeClr val="tx1"/>
                </a:solidFill>
                <a:latin typeface="Courier New"/>
                <a:cs typeface="Courier New"/>
              </a:rPr>
              <a:t>		$this-&gt;_date = </a:t>
            </a:r>
            <a:r>
              <a:rPr lang="en-US" b="1" dirty="0">
                <a:solidFill>
                  <a:srgbClr val="7030A0"/>
                </a:solidFill>
                <a:latin typeface="Courier New"/>
                <a:cs typeface="Courier New"/>
              </a:rPr>
              <a:t>new</a:t>
            </a:r>
            <a:r>
              <a:rPr lang="en-US" b="1" dirty="0">
                <a:solidFill>
                  <a:schemeClr val="tx1"/>
                </a:solidFill>
                <a:latin typeface="Courier New"/>
                <a:cs typeface="Courier New"/>
              </a:rPr>
              <a:t> \</a:t>
            </a:r>
            <a:r>
              <a:rPr lang="en-US" b="1" dirty="0" err="1">
                <a:solidFill>
                  <a:schemeClr val="tx1"/>
                </a:solidFill>
                <a:latin typeface="Courier New"/>
                <a:cs typeface="Courier New"/>
              </a:rPr>
              <a:t>DateTime</a:t>
            </a:r>
            <a:r>
              <a:rPr lang="en-US" b="1" dirty="0">
                <a:solidFill>
                  <a:schemeClr val="tx1"/>
                </a:solidFill>
                <a:latin typeface="Courier New"/>
                <a:cs typeface="Courier New"/>
              </a:rPr>
              <a:t>();</a:t>
            </a:r>
          </a:p>
          <a:p>
            <a:pPr lvl="2">
              <a:spcAft>
                <a:spcPts val="600"/>
              </a:spcAft>
            </a:pPr>
            <a:r>
              <a:rPr lang="en-US" b="1" dirty="0">
                <a:solidFill>
                  <a:schemeClr val="tx1"/>
                </a:solidFill>
                <a:latin typeface="Courier New"/>
                <a:cs typeface="Courier New"/>
              </a:rPr>
              <a:t>	}</a:t>
            </a:r>
          </a:p>
          <a:p>
            <a:pPr lvl="2">
              <a:spcAft>
                <a:spcPts val="600"/>
              </a:spcAft>
            </a:pP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spcAft>
                <a:spcPts val="600"/>
              </a:spcAft>
            </a:pPr>
            <a:r>
              <a:rPr lang="en-US" b="1" dirty="0">
                <a:solidFill>
                  <a:schemeClr val="tx1"/>
                </a:solidFill>
                <a:latin typeface="Courier New"/>
                <a:cs typeface="Courier New"/>
              </a:rPr>
              <a:t>$post = </a:t>
            </a:r>
            <a:r>
              <a:rPr lang="en-US" b="1" dirty="0">
                <a:solidFill>
                  <a:srgbClr val="7030A0"/>
                </a:solidFill>
                <a:latin typeface="Courier New"/>
                <a:cs typeface="Courier New"/>
              </a:rPr>
              <a:t>new</a:t>
            </a:r>
            <a:r>
              <a:rPr lang="en-US" b="1" dirty="0">
                <a:solidFill>
                  <a:schemeClr val="tx1"/>
                </a:solidFill>
                <a:latin typeface="Courier New"/>
                <a:cs typeface="Courier New"/>
              </a:rPr>
              <a:t> </a:t>
            </a:r>
            <a:r>
              <a:rPr lang="en-US" b="1" dirty="0" err="1" smtClean="0">
                <a:solidFill>
                  <a:schemeClr val="tx1"/>
                </a:solidFill>
                <a:latin typeface="Courier New"/>
                <a:cs typeface="Courier New"/>
              </a:rPr>
              <a:t>CustomPost</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"My namespace </a:t>
            </a:r>
            <a:r>
              <a:rPr lang="en-US" b="1" dirty="0" err="1" smtClean="0">
                <a:solidFill>
                  <a:srgbClr val="00B050"/>
                </a:solidFill>
                <a:latin typeface="Courier New"/>
                <a:cs typeface="Courier New"/>
              </a:rPr>
              <a:t>BlogPost</a:t>
            </a:r>
            <a:r>
              <a:rPr lang="en-US" b="1" dirty="0" smtClean="0">
                <a:solidFill>
                  <a:srgbClr val="00B050"/>
                </a:solidFill>
                <a:latin typeface="Courier New"/>
                <a:cs typeface="Courier New"/>
              </a:rPr>
              <a:t>"</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spcAft>
                <a:spcPts val="600"/>
              </a:spcAft>
            </a:pPr>
            <a:r>
              <a:rPr lang="en-US" b="1" dirty="0" err="1">
                <a:solidFill>
                  <a:schemeClr val="tx1"/>
                </a:solidFill>
                <a:latin typeface="Courier New"/>
                <a:cs typeface="Courier New"/>
              </a:rPr>
              <a:t>var_dump</a:t>
            </a:r>
            <a:r>
              <a:rPr lang="en-US" b="1" dirty="0">
                <a:solidFill>
                  <a:schemeClr val="tx1"/>
                </a:solidFill>
                <a:latin typeface="Courier New"/>
                <a:cs typeface="Courier New"/>
              </a:rPr>
              <a:t>($post);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791126" y="2451873"/>
            <a:ext cx="4896547" cy="523220"/>
          </a:xfrm>
          <a:prstGeom prst="rect">
            <a:avLst/>
          </a:prstGeom>
          <a:noFill/>
        </p:spPr>
        <p:txBody>
          <a:bodyPr wrap="square" rtlCol="0">
            <a:spAutoFit/>
          </a:bodyPr>
          <a:lstStyle/>
          <a:p>
            <a:pPr algn="ctr"/>
            <a:r>
              <a:rPr lang="fr-FR" sz="2800" b="1" dirty="0" err="1" smtClean="0">
                <a:latin typeface="Calibri (Heading)"/>
                <a:cs typeface="Calibri (Heading)"/>
              </a:rPr>
              <a:t>Namespaces</a:t>
            </a:r>
            <a:r>
              <a:rPr lang="fr-FR" sz="2800" b="1" dirty="0" smtClean="0">
                <a:latin typeface="Calibri (Heading)"/>
                <a:cs typeface="Calibri (Heading)"/>
              </a:rPr>
              <a:t>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38204826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Anonymous</a:t>
            </a:r>
            <a:r>
              <a:rPr lang="fr-FR" dirty="0" smtClean="0">
                <a:ea typeface="ＭＳ Ｐゴシック" pitchFamily="34" charset="-128"/>
              </a:rPr>
              <a:t> </a:t>
            </a:r>
            <a:r>
              <a:rPr lang="fr-FR" dirty="0" err="1" smtClean="0">
                <a:ea typeface="ＭＳ Ｐゴシック" pitchFamily="34" charset="-128"/>
              </a:rPr>
              <a:t>functions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Stores </a:t>
            </a:r>
            <a:r>
              <a:rPr lang="fr-FR" sz="3200" dirty="0" err="1" smtClean="0">
                <a:ea typeface="ＭＳ Ｐゴシック" pitchFamily="34" charset="-128"/>
                <a:cs typeface="Courier New" pitchFamily="49" charset="0"/>
              </a:rPr>
              <a:t>functions</a:t>
            </a:r>
            <a:r>
              <a:rPr lang="fr-FR" sz="3200" dirty="0" smtClean="0">
                <a:ea typeface="ＭＳ Ｐゴシック" pitchFamily="34" charset="-128"/>
                <a:cs typeface="Courier New" pitchFamily="49" charset="0"/>
              </a:rPr>
              <a:t> in variables!</a:t>
            </a:r>
          </a:p>
          <a:p>
            <a:pPr lvl="1"/>
            <a:r>
              <a:rPr lang="fr-FR" sz="2800" dirty="0" err="1" smtClean="0">
                <a:ea typeface="ＭＳ Ｐゴシック" pitchFamily="34" charset="-128"/>
                <a:cs typeface="Courier New" pitchFamily="49" charset="0"/>
              </a:rPr>
              <a:t>Also</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called</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closures</a:t>
            </a:r>
            <a:endParaRPr lang="fr-FR" sz="2800" dirty="0" smtClean="0">
              <a:ea typeface="ＭＳ Ｐゴシック" pitchFamily="34" charset="-128"/>
              <a:cs typeface="Courier New" pitchFamily="49" charset="0"/>
            </a:endParaRPr>
          </a:p>
          <a:p>
            <a:pPr lvl="1"/>
            <a:r>
              <a:rPr lang="fr-FR" sz="2800" dirty="0" smtClean="0">
                <a:ea typeface="ＭＳ Ｐゴシック" pitchFamily="34" charset="-128"/>
                <a:cs typeface="Courier New" pitchFamily="49" charset="0"/>
              </a:rPr>
              <a:t>Works </a:t>
            </a:r>
            <a:r>
              <a:rPr lang="fr-FR" sz="2800" dirty="0" err="1" smtClean="0">
                <a:ea typeface="ＭＳ Ｐゴシック" pitchFamily="34" charset="-128"/>
                <a:cs typeface="Courier New" pitchFamily="49" charset="0"/>
              </a:rPr>
              <a:t>like</a:t>
            </a:r>
            <a:r>
              <a:rPr lang="fr-FR" sz="2800" dirty="0" smtClean="0">
                <a:ea typeface="ＭＳ Ｐゴシック" pitchFamily="34" charset="-128"/>
                <a:cs typeface="Courier New" pitchFamily="49" charset="0"/>
              </a:rPr>
              <a:t> in JavaScript</a:t>
            </a:r>
          </a:p>
          <a:p>
            <a:pPr lvl="1"/>
            <a:r>
              <a:rPr lang="fr-FR" sz="2800" dirty="0" smtClean="0">
                <a:ea typeface="ＭＳ Ｐゴシック" pitchFamily="34" charset="-128"/>
                <a:cs typeface="Courier New" pitchFamily="49" charset="0"/>
              </a:rPr>
              <a:t>No </a:t>
            </a:r>
            <a:r>
              <a:rPr lang="fr-FR" sz="2800" dirty="0" err="1" smtClean="0">
                <a:ea typeface="ＭＳ Ｐゴシック" pitchFamily="34" charset="-128"/>
                <a:cs typeface="Courier New" pitchFamily="49" charset="0"/>
              </a:rPr>
              <a:t>function</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name</a:t>
            </a:r>
            <a:endParaRPr lang="fr-FR" sz="2800" dirty="0" smtClean="0">
              <a:ea typeface="ＭＳ Ｐゴシック" pitchFamily="34" charset="-128"/>
              <a:cs typeface="Courier New" pitchFamily="49" charset="0"/>
            </a:endParaRPr>
          </a:p>
          <a:p>
            <a:pPr lvl="1"/>
            <a:r>
              <a:rPr lang="fr-FR" sz="2800" dirty="0" smtClean="0">
                <a:ea typeface="ＭＳ Ｐゴシック" pitchFamily="34" charset="-128"/>
                <a:cs typeface="Courier New" pitchFamily="49" charset="0"/>
              </a:rPr>
              <a:t>Can </a:t>
            </a:r>
            <a:r>
              <a:rPr lang="fr-FR" sz="2800" dirty="0" err="1" smtClean="0">
                <a:ea typeface="ＭＳ Ｐゴシック" pitchFamily="34" charset="-128"/>
                <a:cs typeface="Courier New" pitchFamily="49" charset="0"/>
              </a:rPr>
              <a:t>work</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with</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parameters</a:t>
            </a:r>
            <a:endParaRPr lang="fr-FR" sz="2800" dirty="0" smtClean="0">
              <a:ea typeface="ＭＳ Ｐゴシック" pitchFamily="34" charset="-128"/>
              <a:cs typeface="Courier New" pitchFamily="49" charset="0"/>
            </a:endParaRPr>
          </a:p>
          <a:p>
            <a:pPr lvl="1"/>
            <a:r>
              <a:rPr lang="fr-FR" sz="2800" dirty="0" err="1" smtClean="0">
                <a:ea typeface="ＭＳ Ｐゴシック" pitchFamily="34" charset="-128"/>
                <a:cs typeface="Courier New" pitchFamily="49" charset="0"/>
              </a:rPr>
              <a:t>Callable</a:t>
            </a:r>
            <a:r>
              <a:rPr lang="fr-FR" sz="2800" dirty="0" smtClean="0">
                <a:ea typeface="ＭＳ Ｐゴシック" pitchFamily="34" charset="-128"/>
                <a:cs typeface="Courier New" pitchFamily="49" charset="0"/>
              </a:rPr>
              <a:t> in the scope variable</a:t>
            </a:r>
            <a:endParaRPr lang="fr-FR" sz="3200" dirty="0">
              <a:ea typeface="ＭＳ Ｐゴシック" pitchFamily="34" charset="-128"/>
              <a:cs typeface="Courier New" pitchFamily="49" charset="0"/>
            </a:endParaRPr>
          </a:p>
          <a:p>
            <a:r>
              <a:rPr lang="fr-FR" sz="3200" dirty="0" err="1" smtClean="0">
                <a:ea typeface="ＭＳ Ｐゴシック" pitchFamily="34" charset="-128"/>
                <a:cs typeface="Courier New" pitchFamily="49" charset="0"/>
              </a:rPr>
              <a:t>Useful</a:t>
            </a:r>
            <a:r>
              <a:rPr lang="fr-FR" sz="3200" dirty="0" smtClean="0">
                <a:ea typeface="ＭＳ Ｐゴシック" pitchFamily="34" charset="-128"/>
                <a:cs typeface="Courier New" pitchFamily="49" charset="0"/>
              </a:rPr>
              <a:t> to </a:t>
            </a:r>
            <a:r>
              <a:rPr lang="fr-FR" sz="3200" dirty="0" err="1" smtClean="0">
                <a:ea typeface="ＭＳ Ｐゴシック" pitchFamily="34" charset="-128"/>
                <a:cs typeface="Courier New" pitchFamily="49" charset="0"/>
              </a:rPr>
              <a:t>pass</a:t>
            </a:r>
            <a:r>
              <a:rPr lang="fr-FR" sz="3200" dirty="0" smtClean="0">
                <a:ea typeface="ＭＳ Ｐゴシック" pitchFamily="34" charset="-128"/>
                <a:cs typeface="Courier New" pitchFamily="49" charset="0"/>
              </a:rPr>
              <a:t> callbacks to PHP </a:t>
            </a:r>
            <a:r>
              <a:rPr lang="fr-FR" sz="3200" dirty="0" err="1" smtClean="0">
                <a:ea typeface="ＭＳ Ｐゴシック" pitchFamily="34" charset="-128"/>
                <a:cs typeface="Courier New" pitchFamily="49" charset="0"/>
              </a:rPr>
              <a:t>functions</a:t>
            </a:r>
            <a:endParaRPr lang="fr-FR" sz="3200" dirty="0" smtClean="0">
              <a:ea typeface="ＭＳ Ｐゴシック" pitchFamily="34" charset="-128"/>
              <a:cs typeface="Courier New" pitchFamily="49" charset="0"/>
            </a:endParaRPr>
          </a:p>
          <a:p>
            <a:pPr lvl="1"/>
            <a:endParaRPr lang="fr-FR" sz="24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PHP 5.3 </a:t>
            </a:r>
            <a:r>
              <a:rPr lang="fr-FR" dirty="0" err="1" smtClean="0">
                <a:ea typeface="ＭＳ Ｐゴシック" pitchFamily="34" charset="-128"/>
              </a:rPr>
              <a:t>features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28891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Anonymous</a:t>
            </a:r>
            <a:r>
              <a:rPr lang="fr-FR" dirty="0" smtClean="0">
                <a:ea typeface="ＭＳ Ｐゴシック" pitchFamily="34" charset="-128"/>
              </a:rPr>
              <a:t> </a:t>
            </a:r>
            <a:r>
              <a:rPr lang="fr-FR" dirty="0" err="1" smtClean="0">
                <a:ea typeface="ＭＳ Ｐゴシック" pitchFamily="34" charset="-128"/>
              </a:rPr>
              <a:t>functions</a:t>
            </a:r>
            <a:r>
              <a:rPr lang="fr-FR" dirty="0" smtClean="0">
                <a:ea typeface="ＭＳ Ｐゴシック" pitchFamily="34" charset="-128"/>
              </a:rPr>
              <a:t> – </a:t>
            </a:r>
            <a:r>
              <a:rPr lang="fr-FR" dirty="0" err="1" smtClean="0">
                <a:ea typeface="ＭＳ Ｐゴシック" pitchFamily="34" charset="-128"/>
              </a:rPr>
              <a:t>Syntax</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Do not </a:t>
            </a:r>
            <a:r>
              <a:rPr lang="fr-FR" sz="3200" dirty="0" err="1" smtClean="0">
                <a:ea typeface="ＭＳ Ｐゴシック" pitchFamily="34" charset="-128"/>
                <a:cs typeface="Courier New" pitchFamily="49" charset="0"/>
              </a:rPr>
              <a:t>forget</a:t>
            </a:r>
            <a:r>
              <a:rPr lang="fr-FR" sz="3200" dirty="0" smtClean="0">
                <a:ea typeface="ＭＳ Ｐゴシック" pitchFamily="34" charset="-128"/>
                <a:cs typeface="Courier New" pitchFamily="49" charset="0"/>
              </a:rPr>
              <a:t> the last semi-colon!</a:t>
            </a:r>
          </a:p>
          <a:p>
            <a:pPr lvl="1"/>
            <a:r>
              <a:rPr lang="fr-FR" sz="2800" dirty="0" err="1" smtClean="0">
                <a:ea typeface="ＭＳ Ｐゴシック" pitchFamily="34" charset="-128"/>
                <a:cs typeface="Courier New" pitchFamily="49" charset="0"/>
              </a:rPr>
              <a:t>It’s</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still</a:t>
            </a:r>
            <a:r>
              <a:rPr lang="fr-FR" sz="2800" dirty="0" smtClean="0">
                <a:ea typeface="ＭＳ Ｐゴシック" pitchFamily="34" charset="-128"/>
                <a:cs typeface="Courier New" pitchFamily="49" charset="0"/>
              </a:rPr>
              <a:t> a variable </a:t>
            </a:r>
            <a:r>
              <a:rPr lang="fr-FR" sz="2800" dirty="0" err="1" smtClean="0">
                <a:ea typeface="ＭＳ Ｐゴシック" pitchFamily="34" charset="-128"/>
                <a:cs typeface="Courier New" pitchFamily="49" charset="0"/>
              </a:rPr>
              <a:t>definition</a:t>
            </a:r>
            <a:endParaRPr lang="fr-FR" sz="28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PHP 5.3 </a:t>
            </a:r>
            <a:r>
              <a:rPr lang="fr-FR" dirty="0" err="1" smtClean="0">
                <a:ea typeface="ＭＳ Ｐゴシック" pitchFamily="34" charset="-128"/>
              </a:rPr>
              <a:t>features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81011" y="2785492"/>
            <a:ext cx="8785225" cy="1872208"/>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latin typeface="Courier New"/>
                <a:cs typeface="Courier New"/>
              </a:rPr>
              <a:t>$hello = </a:t>
            </a:r>
            <a:r>
              <a:rPr lang="fr-FR" b="1" dirty="0" err="1" smtClean="0">
                <a:solidFill>
                  <a:srgbClr val="0070C0"/>
                </a:solidFill>
                <a:latin typeface="Courier New"/>
                <a:cs typeface="Courier New"/>
              </a:rPr>
              <a:t>function</a:t>
            </a:r>
            <a:r>
              <a:rPr lang="fr-FR" b="1" dirty="0" smtClean="0">
                <a:latin typeface="Courier New"/>
                <a:cs typeface="Courier New"/>
              </a:rPr>
              <a:t>($</a:t>
            </a:r>
            <a:r>
              <a:rPr lang="fr-FR" b="1" dirty="0" err="1" smtClean="0">
                <a:latin typeface="Courier New"/>
                <a:cs typeface="Courier New"/>
              </a:rPr>
              <a:t>msg</a:t>
            </a:r>
            <a:r>
              <a:rPr lang="fr-FR" b="1" dirty="0" smtClean="0">
                <a:latin typeface="Courier New"/>
                <a:cs typeface="Courier New"/>
              </a:rPr>
              <a:t>) {</a:t>
            </a:r>
          </a:p>
          <a:p>
            <a:r>
              <a:rPr lang="fr-FR" b="1" dirty="0">
                <a:latin typeface="Courier New"/>
                <a:cs typeface="Courier New"/>
              </a:rPr>
              <a:t> </a:t>
            </a:r>
            <a:r>
              <a:rPr lang="fr-FR" b="1" dirty="0" smtClean="0">
                <a:latin typeface="Courier New"/>
                <a:cs typeface="Courier New"/>
              </a:rPr>
              <a:t>   </a:t>
            </a:r>
            <a:r>
              <a:rPr lang="fr-FR" b="1" dirty="0" err="1" smtClean="0">
                <a:solidFill>
                  <a:srgbClr val="0070C0"/>
                </a:solidFill>
                <a:latin typeface="Courier New"/>
                <a:cs typeface="Courier New"/>
              </a:rPr>
              <a:t>echo</a:t>
            </a:r>
            <a:r>
              <a:rPr lang="fr-FR" b="1" dirty="0" smtClean="0">
                <a:solidFill>
                  <a:srgbClr val="0070C0"/>
                </a:solidFill>
                <a:latin typeface="Courier New"/>
                <a:cs typeface="Courier New"/>
              </a:rPr>
              <a:t> </a:t>
            </a:r>
            <a:r>
              <a:rPr lang="fr-FR" b="1" dirty="0" smtClean="0">
                <a:latin typeface="Courier New"/>
                <a:cs typeface="Courier New"/>
              </a:rPr>
              <a:t>$</a:t>
            </a:r>
            <a:r>
              <a:rPr lang="fr-FR" b="1" dirty="0" err="1" smtClean="0">
                <a:latin typeface="Courier New"/>
                <a:cs typeface="Courier New"/>
              </a:rPr>
              <a:t>msg</a:t>
            </a:r>
            <a:r>
              <a:rPr lang="fr-FR" b="1" dirty="0" smtClean="0">
                <a:latin typeface="Courier New"/>
                <a:cs typeface="Courier New"/>
              </a:rPr>
              <a:t>;</a:t>
            </a:r>
          </a:p>
          <a:p>
            <a:r>
              <a:rPr lang="fr-FR" b="1" dirty="0" smtClean="0">
                <a:latin typeface="Courier New"/>
                <a:cs typeface="Courier New"/>
              </a:rPr>
              <a:t>};</a:t>
            </a:r>
          </a:p>
          <a:p>
            <a:endParaRPr lang="fr-FR" b="1" dirty="0" smtClean="0">
              <a:latin typeface="Courier New"/>
              <a:cs typeface="Courier New"/>
            </a:endParaRPr>
          </a:p>
          <a:p>
            <a:r>
              <a:rPr lang="fr-FR" b="1" dirty="0">
                <a:latin typeface="Courier New"/>
                <a:cs typeface="Courier New"/>
              </a:rPr>
              <a:t>$hello</a:t>
            </a:r>
            <a:r>
              <a:rPr lang="fr-FR" b="1" dirty="0" smtClean="0">
                <a:latin typeface="Courier New"/>
                <a:cs typeface="Courier New"/>
              </a:rPr>
              <a:t>(</a:t>
            </a:r>
            <a:r>
              <a:rPr lang="fr-FR" b="1" dirty="0" smtClean="0">
                <a:solidFill>
                  <a:srgbClr val="00B050"/>
                </a:solidFill>
                <a:latin typeface="Courier New"/>
                <a:cs typeface="Courier New"/>
              </a:rPr>
              <a:t>"Hello world"</a:t>
            </a:r>
            <a:r>
              <a:rPr lang="fr-FR" b="1" dirty="0" smtClean="0">
                <a:latin typeface="Courier New"/>
                <a:cs typeface="Courier New"/>
              </a:rPr>
              <a:t>); 	</a:t>
            </a:r>
            <a:r>
              <a:rPr lang="fr-FR" b="1" dirty="0" smtClean="0">
                <a:solidFill>
                  <a:srgbClr val="479B8F"/>
                </a:solidFill>
                <a:latin typeface="Courier New"/>
                <a:cs typeface="Courier New"/>
              </a:rPr>
              <a:t>// Displays 'Hello world'</a:t>
            </a:r>
          </a:p>
          <a:p>
            <a:r>
              <a:rPr lang="fr-FR" b="1" dirty="0">
                <a:latin typeface="Courier New"/>
                <a:cs typeface="Courier New"/>
              </a:rPr>
              <a:t>$hello</a:t>
            </a:r>
            <a:r>
              <a:rPr lang="fr-FR" b="1" dirty="0" smtClean="0">
                <a:latin typeface="Courier New"/>
                <a:cs typeface="Courier New"/>
              </a:rPr>
              <a:t>(</a:t>
            </a:r>
            <a:r>
              <a:rPr lang="fr-FR" b="1" dirty="0" smtClean="0">
                <a:solidFill>
                  <a:srgbClr val="00B050"/>
                </a:solidFill>
                <a:latin typeface="Courier New"/>
                <a:cs typeface="Courier New"/>
              </a:rPr>
              <a:t>"</a:t>
            </a:r>
            <a:r>
              <a:rPr lang="fr-FR" b="1" dirty="0" err="1" smtClean="0">
                <a:solidFill>
                  <a:srgbClr val="00B050"/>
                </a:solidFill>
                <a:latin typeface="Courier New"/>
                <a:cs typeface="Courier New"/>
              </a:rPr>
              <a:t>Plop</a:t>
            </a:r>
            <a:r>
              <a:rPr lang="fr-FR" b="1" dirty="0" smtClean="0">
                <a:solidFill>
                  <a:srgbClr val="00B050"/>
                </a:solidFill>
                <a:latin typeface="Courier New"/>
                <a:cs typeface="Courier New"/>
              </a:rPr>
              <a:t>"</a:t>
            </a:r>
            <a:r>
              <a:rPr lang="fr-FR" b="1" dirty="0" smtClean="0">
                <a:latin typeface="Courier New"/>
                <a:cs typeface="Courier New"/>
              </a:rPr>
              <a:t>); 		</a:t>
            </a:r>
            <a:r>
              <a:rPr lang="fr-FR" b="1" dirty="0" smtClean="0">
                <a:solidFill>
                  <a:srgbClr val="479B8F"/>
                </a:solidFill>
                <a:latin typeface="Courier New"/>
                <a:cs typeface="Courier New"/>
              </a:rPr>
              <a:t>// Displays '</a:t>
            </a:r>
            <a:r>
              <a:rPr lang="fr-FR" b="1" dirty="0" err="1" smtClean="0">
                <a:solidFill>
                  <a:srgbClr val="479B8F"/>
                </a:solidFill>
                <a:latin typeface="Courier New"/>
                <a:cs typeface="Courier New"/>
              </a:rPr>
              <a:t>Plop</a:t>
            </a:r>
            <a:r>
              <a:rPr lang="fr-FR" b="1" dirty="0" smtClean="0">
                <a:solidFill>
                  <a:srgbClr val="479B8F"/>
                </a:solidFill>
                <a:latin typeface="Courier New"/>
                <a:cs typeface="Courier New"/>
              </a:rPr>
              <a:t>'</a:t>
            </a:r>
            <a:endParaRPr lang="en-US" b="1" dirty="0" smtClean="0">
              <a:solidFill>
                <a:srgbClr val="479B8F"/>
              </a:solidFill>
              <a:latin typeface="Courier New"/>
              <a:cs typeface="Courier New"/>
            </a:endParaRPr>
          </a:p>
        </p:txBody>
      </p:sp>
    </p:spTree>
    <p:extLst>
      <p:ext uri="{BB962C8B-B14F-4D97-AF65-F5344CB8AC3E}">
        <p14:creationId xmlns:p14="http://schemas.microsoft.com/office/powerpoint/2010/main" val="21258442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Anonymous</a:t>
            </a:r>
            <a:r>
              <a:rPr lang="fr-FR" dirty="0" smtClean="0">
                <a:ea typeface="ＭＳ Ｐゴシック" pitchFamily="34" charset="-128"/>
              </a:rPr>
              <a:t> </a:t>
            </a:r>
            <a:r>
              <a:rPr lang="fr-FR" dirty="0" err="1" smtClean="0">
                <a:ea typeface="ＭＳ Ｐゴシック" pitchFamily="34" charset="-128"/>
              </a:rPr>
              <a:t>functions</a:t>
            </a:r>
            <a:r>
              <a:rPr lang="fr-FR" dirty="0" smtClean="0">
                <a:ea typeface="ＭＳ Ｐゴシック" pitchFamily="34" charset="-128"/>
              </a:rPr>
              <a:t> – Use</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cs typeface="Courier New" pitchFamily="49" charset="0"/>
              </a:rPr>
              <a:t>Possible to import </a:t>
            </a:r>
            <a:r>
              <a:rPr lang="fr-FR" sz="3200" dirty="0" err="1" smtClean="0">
                <a:ea typeface="ＭＳ Ｐゴシック" pitchFamily="34" charset="-128"/>
                <a:cs typeface="Courier New" pitchFamily="49" charset="0"/>
              </a:rPr>
              <a:t>outside</a:t>
            </a:r>
            <a:r>
              <a:rPr lang="fr-FR" sz="3200" dirty="0" smtClean="0">
                <a:ea typeface="ＭＳ Ｐゴシック" pitchFamily="34" charset="-128"/>
                <a:cs typeface="Courier New" pitchFamily="49" charset="0"/>
              </a:rPr>
              <a:t> variables</a:t>
            </a:r>
          </a:p>
          <a:p>
            <a:pPr lvl="1"/>
            <a:r>
              <a:rPr lang="fr-FR" sz="2800" dirty="0" smtClean="0">
                <a:ea typeface="ＭＳ Ｐゴシック" pitchFamily="34" charset="-128"/>
                <a:cs typeface="Courier New" pitchFamily="49" charset="0"/>
              </a:rPr>
              <a:t>Keyword </a:t>
            </a:r>
            <a:r>
              <a:rPr lang="fr-FR" sz="2800" dirty="0" smtClean="0">
                <a:latin typeface="Courier New" pitchFamily="49" charset="0"/>
                <a:ea typeface="ＭＳ Ｐゴシック" pitchFamily="34" charset="-128"/>
                <a:cs typeface="Courier New" pitchFamily="49" charset="0"/>
              </a:rPr>
              <a:t>use</a:t>
            </a:r>
          </a:p>
          <a:p>
            <a:pPr lvl="1"/>
            <a:r>
              <a:rPr lang="fr-FR" sz="2800" dirty="0" err="1" smtClean="0">
                <a:ea typeface="ＭＳ Ｐゴシック" pitchFamily="34" charset="-128"/>
                <a:cs typeface="Courier New" pitchFamily="49" charset="0"/>
              </a:rPr>
              <a:t>Define</a:t>
            </a:r>
            <a:r>
              <a:rPr lang="fr-FR" sz="2800" dirty="0" smtClean="0">
                <a:ea typeface="ＭＳ Ｐゴシック" pitchFamily="34" charset="-128"/>
                <a:cs typeface="Courier New" pitchFamily="49" charset="0"/>
              </a:rPr>
              <a:t> in </a:t>
            </a:r>
            <a:r>
              <a:rPr lang="fr-FR" sz="2800" dirty="0" err="1" smtClean="0">
                <a:ea typeface="ＭＳ Ｐゴシック" pitchFamily="34" charset="-128"/>
                <a:cs typeface="Courier New" pitchFamily="49" charset="0"/>
              </a:rPr>
              <a:t>brackets</a:t>
            </a:r>
            <a:r>
              <a:rPr lang="fr-FR" sz="2800" dirty="0" smtClean="0">
                <a:ea typeface="ＭＳ Ｐゴシック" pitchFamily="34" charset="-128"/>
                <a:cs typeface="Courier New" pitchFamily="49" charset="0"/>
              </a:rPr>
              <a:t> all variables </a:t>
            </a:r>
            <a:r>
              <a:rPr lang="fr-FR" sz="2800" dirty="0" err="1" smtClean="0">
                <a:ea typeface="ＭＳ Ｐゴシック" pitchFamily="34" charset="-128"/>
                <a:cs typeface="Courier New" pitchFamily="49" charset="0"/>
              </a:rPr>
              <a:t>you</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need</a:t>
            </a:r>
            <a:endParaRPr lang="fr-FR" sz="2800" dirty="0" smtClean="0">
              <a:ea typeface="ＭＳ Ｐゴシック" pitchFamily="34" charset="-128"/>
              <a:cs typeface="Courier New" pitchFamily="49" charset="0"/>
            </a:endParaRPr>
          </a:p>
          <a:p>
            <a:pPr lvl="1"/>
            <a:endParaRPr lang="fr-FR" sz="24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PHP 5.3 </a:t>
            </a:r>
            <a:r>
              <a:rPr lang="fr-FR" dirty="0" err="1" smtClean="0">
                <a:ea typeface="ＭＳ Ｐゴシック" pitchFamily="34" charset="-128"/>
              </a:rPr>
              <a:t>features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81011" y="2785492"/>
            <a:ext cx="8785225" cy="2376264"/>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latin typeface="Courier New"/>
                <a:cs typeface="Courier New"/>
              </a:rPr>
              <a:t>$label = </a:t>
            </a:r>
            <a:r>
              <a:rPr lang="fr-FR" b="1" dirty="0" smtClean="0">
                <a:solidFill>
                  <a:srgbClr val="00B050"/>
                </a:solidFill>
                <a:latin typeface="Courier New"/>
                <a:cs typeface="Courier New"/>
              </a:rPr>
              <a:t>"Name"</a:t>
            </a:r>
            <a:r>
              <a:rPr lang="fr-FR" b="1" dirty="0" smtClean="0">
                <a:latin typeface="Courier New"/>
                <a:cs typeface="Courier New"/>
              </a:rPr>
              <a:t>; $</a:t>
            </a:r>
            <a:r>
              <a:rPr lang="fr-FR" b="1" dirty="0" err="1" smtClean="0">
                <a:latin typeface="Courier New"/>
                <a:cs typeface="Courier New"/>
              </a:rPr>
              <a:t>separator</a:t>
            </a:r>
            <a:r>
              <a:rPr lang="fr-FR" b="1" dirty="0" smtClean="0">
                <a:latin typeface="Courier New"/>
                <a:cs typeface="Courier New"/>
              </a:rPr>
              <a:t> = </a:t>
            </a:r>
            <a:r>
              <a:rPr lang="fr-FR" b="1" dirty="0" smtClean="0">
                <a:solidFill>
                  <a:srgbClr val="00B050"/>
                </a:solidFill>
                <a:latin typeface="Courier New"/>
                <a:cs typeface="Courier New"/>
              </a:rPr>
              <a:t>": "</a:t>
            </a:r>
            <a:r>
              <a:rPr lang="fr-FR" b="1" dirty="0" smtClean="0">
                <a:latin typeface="Courier New"/>
                <a:cs typeface="Courier New"/>
              </a:rPr>
              <a:t>;</a:t>
            </a:r>
          </a:p>
          <a:p>
            <a:endParaRPr lang="fr-FR" b="1" dirty="0" smtClean="0">
              <a:latin typeface="Courier New"/>
              <a:cs typeface="Courier New"/>
            </a:endParaRPr>
          </a:p>
          <a:p>
            <a:r>
              <a:rPr lang="fr-FR" b="1" dirty="0" smtClean="0">
                <a:latin typeface="Courier New"/>
                <a:cs typeface="Courier New"/>
              </a:rPr>
              <a:t>$</a:t>
            </a:r>
            <a:r>
              <a:rPr lang="fr-FR" b="1" dirty="0" err="1" smtClean="0">
                <a:latin typeface="Courier New"/>
                <a:cs typeface="Courier New"/>
              </a:rPr>
              <a:t>concat</a:t>
            </a:r>
            <a:r>
              <a:rPr lang="fr-FR" b="1" dirty="0" smtClean="0">
                <a:latin typeface="Courier New"/>
                <a:cs typeface="Courier New"/>
              </a:rPr>
              <a:t> = </a:t>
            </a:r>
            <a:r>
              <a:rPr lang="fr-FR" b="1" dirty="0" err="1" smtClean="0">
                <a:solidFill>
                  <a:srgbClr val="0070C0"/>
                </a:solidFill>
                <a:latin typeface="Courier New"/>
                <a:cs typeface="Courier New"/>
              </a:rPr>
              <a:t>function</a:t>
            </a:r>
            <a:r>
              <a:rPr lang="fr-FR" b="1" dirty="0" smtClean="0">
                <a:latin typeface="Courier New"/>
                <a:cs typeface="Courier New"/>
              </a:rPr>
              <a:t>($</a:t>
            </a:r>
            <a:r>
              <a:rPr lang="fr-FR" b="1" dirty="0" err="1" smtClean="0">
                <a:latin typeface="Courier New"/>
                <a:cs typeface="Courier New"/>
              </a:rPr>
              <a:t>text</a:t>
            </a:r>
            <a:r>
              <a:rPr lang="fr-FR" b="1" dirty="0" smtClean="0">
                <a:latin typeface="Courier New"/>
                <a:cs typeface="Courier New"/>
              </a:rPr>
              <a:t>) </a:t>
            </a:r>
            <a:r>
              <a:rPr lang="fr-FR" b="1" dirty="0" smtClean="0">
                <a:solidFill>
                  <a:srgbClr val="0070C0"/>
                </a:solidFill>
                <a:latin typeface="Courier New"/>
                <a:cs typeface="Courier New"/>
              </a:rPr>
              <a:t>use</a:t>
            </a:r>
            <a:r>
              <a:rPr lang="fr-FR" b="1" dirty="0" smtClean="0">
                <a:latin typeface="Courier New"/>
                <a:cs typeface="Courier New"/>
              </a:rPr>
              <a:t> ($label, $</a:t>
            </a:r>
            <a:r>
              <a:rPr lang="fr-FR" b="1" dirty="0" err="1" smtClean="0">
                <a:latin typeface="Courier New"/>
                <a:cs typeface="Courier New"/>
              </a:rPr>
              <a:t>separator</a:t>
            </a:r>
            <a:r>
              <a:rPr lang="fr-FR" b="1" dirty="0" smtClean="0">
                <a:latin typeface="Courier New"/>
                <a:cs typeface="Courier New"/>
              </a:rPr>
              <a:t>) {</a:t>
            </a:r>
          </a:p>
          <a:p>
            <a:r>
              <a:rPr lang="fr-FR" b="1" dirty="0">
                <a:latin typeface="Courier New"/>
                <a:cs typeface="Courier New"/>
              </a:rPr>
              <a:t> </a:t>
            </a:r>
            <a:r>
              <a:rPr lang="fr-FR" b="1" dirty="0" smtClean="0">
                <a:latin typeface="Courier New"/>
                <a:cs typeface="Courier New"/>
              </a:rPr>
              <a:t>   </a:t>
            </a:r>
            <a:r>
              <a:rPr lang="fr-FR" b="1" dirty="0" err="1" smtClean="0">
                <a:solidFill>
                  <a:srgbClr val="0070C0"/>
                </a:solidFill>
                <a:latin typeface="Courier New"/>
                <a:cs typeface="Courier New"/>
              </a:rPr>
              <a:t>echo</a:t>
            </a:r>
            <a:r>
              <a:rPr lang="fr-FR" b="1" dirty="0" smtClean="0">
                <a:solidFill>
                  <a:srgbClr val="0070C0"/>
                </a:solidFill>
                <a:latin typeface="Courier New"/>
                <a:cs typeface="Courier New"/>
              </a:rPr>
              <a:t> </a:t>
            </a:r>
            <a:r>
              <a:rPr lang="fr-FR" b="1" dirty="0" smtClean="0">
                <a:latin typeface="Courier New"/>
                <a:cs typeface="Courier New"/>
              </a:rPr>
              <a:t>$label . $</a:t>
            </a:r>
            <a:r>
              <a:rPr lang="fr-FR" b="1" dirty="0" err="1" smtClean="0">
                <a:latin typeface="Courier New"/>
                <a:cs typeface="Courier New"/>
              </a:rPr>
              <a:t>separator</a:t>
            </a:r>
            <a:r>
              <a:rPr lang="fr-FR" b="1" dirty="0" smtClean="0">
                <a:latin typeface="Courier New"/>
                <a:cs typeface="Courier New"/>
              </a:rPr>
              <a:t> . $</a:t>
            </a:r>
            <a:r>
              <a:rPr lang="fr-FR" b="1" dirty="0" err="1" smtClean="0">
                <a:latin typeface="Courier New"/>
                <a:cs typeface="Courier New"/>
              </a:rPr>
              <a:t>text</a:t>
            </a:r>
            <a:r>
              <a:rPr lang="fr-FR" b="1" dirty="0" smtClean="0">
                <a:latin typeface="Courier New"/>
                <a:cs typeface="Courier New"/>
              </a:rPr>
              <a:t>;</a:t>
            </a:r>
          </a:p>
          <a:p>
            <a:r>
              <a:rPr lang="fr-FR" b="1" dirty="0" smtClean="0">
                <a:latin typeface="Courier New"/>
                <a:cs typeface="Courier New"/>
              </a:rPr>
              <a:t>};</a:t>
            </a:r>
          </a:p>
          <a:p>
            <a:endParaRPr lang="fr-FR" b="1" dirty="0" smtClean="0">
              <a:latin typeface="Courier New"/>
              <a:cs typeface="Courier New"/>
            </a:endParaRPr>
          </a:p>
          <a:p>
            <a:r>
              <a:rPr lang="fr-FR" b="1" dirty="0" smtClean="0">
                <a:latin typeface="Courier New"/>
                <a:cs typeface="Courier New"/>
              </a:rPr>
              <a:t>$</a:t>
            </a:r>
            <a:r>
              <a:rPr lang="fr-FR" b="1" dirty="0" err="1" smtClean="0">
                <a:latin typeface="Courier New"/>
                <a:cs typeface="Courier New"/>
              </a:rPr>
              <a:t>concat</a:t>
            </a:r>
            <a:r>
              <a:rPr lang="fr-FR" b="1" dirty="0" smtClean="0">
                <a:latin typeface="Courier New"/>
                <a:cs typeface="Courier New"/>
              </a:rPr>
              <a:t>(</a:t>
            </a:r>
            <a:r>
              <a:rPr lang="fr-FR" b="1" dirty="0" smtClean="0">
                <a:solidFill>
                  <a:srgbClr val="00B050"/>
                </a:solidFill>
                <a:latin typeface="Courier New"/>
                <a:cs typeface="Courier New"/>
              </a:rPr>
              <a:t>"John </a:t>
            </a:r>
            <a:r>
              <a:rPr lang="fr-FR" b="1" dirty="0" err="1" smtClean="0">
                <a:solidFill>
                  <a:srgbClr val="00B050"/>
                </a:solidFill>
                <a:latin typeface="Courier New"/>
                <a:cs typeface="Courier New"/>
              </a:rPr>
              <a:t>Doe</a:t>
            </a:r>
            <a:r>
              <a:rPr lang="fr-FR" b="1" dirty="0" smtClean="0">
                <a:solidFill>
                  <a:srgbClr val="00B050"/>
                </a:solidFill>
                <a:latin typeface="Courier New"/>
                <a:cs typeface="Courier New"/>
              </a:rPr>
              <a:t>"</a:t>
            </a:r>
            <a:r>
              <a:rPr lang="fr-FR" b="1" dirty="0" smtClean="0">
                <a:latin typeface="Courier New"/>
                <a:cs typeface="Courier New"/>
              </a:rPr>
              <a:t>); 	</a:t>
            </a:r>
            <a:r>
              <a:rPr lang="fr-FR" b="1" dirty="0" smtClean="0">
                <a:solidFill>
                  <a:srgbClr val="479B8F"/>
                </a:solidFill>
                <a:latin typeface="Courier New"/>
                <a:cs typeface="Courier New"/>
              </a:rPr>
              <a:t>// Displays 'Name: John </a:t>
            </a:r>
            <a:r>
              <a:rPr lang="fr-FR" b="1" dirty="0" err="1" smtClean="0">
                <a:solidFill>
                  <a:srgbClr val="479B8F"/>
                </a:solidFill>
                <a:latin typeface="Courier New"/>
                <a:cs typeface="Courier New"/>
              </a:rPr>
              <a:t>Doe</a:t>
            </a:r>
            <a:r>
              <a:rPr lang="fr-FR" b="1" dirty="0" smtClean="0">
                <a:solidFill>
                  <a:srgbClr val="479B8F"/>
                </a:solidFill>
                <a:latin typeface="Courier New"/>
                <a:cs typeface="Courier New"/>
              </a:rPr>
              <a:t>'</a:t>
            </a:r>
          </a:p>
        </p:txBody>
      </p:sp>
    </p:spTree>
    <p:extLst>
      <p:ext uri="{BB962C8B-B14F-4D97-AF65-F5344CB8AC3E}">
        <p14:creationId xmlns:p14="http://schemas.microsoft.com/office/powerpoint/2010/main" val="45873019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Anonymous</a:t>
            </a:r>
            <a:r>
              <a:rPr lang="fr-FR" dirty="0" smtClean="0">
                <a:ea typeface="ＭＳ Ｐゴシック" pitchFamily="34" charset="-128"/>
              </a:rPr>
              <a:t> </a:t>
            </a:r>
            <a:r>
              <a:rPr lang="fr-FR" dirty="0" err="1" smtClean="0">
                <a:ea typeface="ＭＳ Ｐゴシック" pitchFamily="34" charset="-128"/>
              </a:rPr>
              <a:t>functions</a:t>
            </a:r>
            <a:r>
              <a:rPr lang="fr-FR" dirty="0" smtClean="0">
                <a:ea typeface="ＭＳ Ｐゴシック" pitchFamily="34" charset="-128"/>
              </a:rPr>
              <a:t> – Callback</a:t>
            </a: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cs typeface="Courier New" pitchFamily="49" charset="0"/>
              </a:rPr>
              <a:t>Guess</a:t>
            </a:r>
            <a:r>
              <a:rPr lang="fr-FR" sz="3200" dirty="0" smtClean="0">
                <a:ea typeface="ＭＳ Ｐゴシック" pitchFamily="34" charset="-128"/>
                <a:cs typeface="Courier New" pitchFamily="49" charset="0"/>
              </a:rPr>
              <a:t> the output of the </a:t>
            </a:r>
            <a:r>
              <a:rPr lang="fr-FR" sz="3200" dirty="0" err="1" smtClean="0">
                <a:ea typeface="ＭＳ Ｐゴシック" pitchFamily="34" charset="-128"/>
                <a:cs typeface="Courier New" pitchFamily="49" charset="0"/>
              </a:rPr>
              <a:t>following</a:t>
            </a:r>
            <a:r>
              <a:rPr lang="fr-FR" sz="3200" dirty="0" smtClean="0">
                <a:ea typeface="ＭＳ Ｐゴシック" pitchFamily="34" charset="-128"/>
                <a:cs typeface="Courier New" pitchFamily="49" charset="0"/>
              </a:rPr>
              <a:t> code:</a:t>
            </a:r>
          </a:p>
          <a:p>
            <a:pPr lvl="1"/>
            <a:r>
              <a:rPr lang="fr-FR" sz="2800" dirty="0" err="1" smtClean="0">
                <a:latin typeface="Courier New" pitchFamily="49" charset="0"/>
                <a:ea typeface="ＭＳ Ｐゴシック" pitchFamily="34" charset="-128"/>
                <a:cs typeface="Courier New" pitchFamily="49" charset="0"/>
              </a:rPr>
              <a:t>array_walk</a:t>
            </a:r>
            <a:r>
              <a:rPr lang="fr-FR" sz="2800" dirty="0" smtClean="0">
                <a:ea typeface="ＭＳ Ｐゴシック" pitchFamily="34" charset="-128"/>
                <a:cs typeface="Courier New" pitchFamily="49" charset="0"/>
              </a:rPr>
              <a:t> documentation </a:t>
            </a:r>
            <a:r>
              <a:rPr lang="fr-FR" sz="2800" dirty="0" err="1" smtClean="0">
                <a:ea typeface="ＭＳ Ｐゴシック" pitchFamily="34" charset="-128"/>
                <a:cs typeface="Courier New" pitchFamily="49" charset="0"/>
              </a:rPr>
              <a:t>viewable</a:t>
            </a:r>
            <a:r>
              <a:rPr lang="fr-FR" sz="2800" dirty="0" smtClean="0">
                <a:ea typeface="ＭＳ Ｐゴシック" pitchFamily="34" charset="-128"/>
                <a:cs typeface="Courier New" pitchFamily="49" charset="0"/>
              </a:rPr>
              <a:t> </a:t>
            </a:r>
            <a:r>
              <a:rPr lang="fr-FR" sz="2800" dirty="0" err="1" smtClean="0">
                <a:ea typeface="ＭＳ Ｐゴシック" pitchFamily="34" charset="-128"/>
                <a:cs typeface="Courier New" pitchFamily="49" charset="0"/>
              </a:rPr>
              <a:t>at</a:t>
            </a:r>
            <a:endParaRPr lang="fr-FR" sz="2800" dirty="0">
              <a:ea typeface="ＭＳ Ｐゴシック" pitchFamily="34" charset="-128"/>
              <a:cs typeface="Courier New" pitchFamily="49" charset="0"/>
            </a:endParaRPr>
          </a:p>
          <a:p>
            <a:pPr marL="0" indent="0" algn="r">
              <a:buNone/>
            </a:pPr>
            <a:r>
              <a:rPr lang="fr-FR" sz="2400" dirty="0">
                <a:ea typeface="ＭＳ Ｐゴシック" pitchFamily="34" charset="-128"/>
                <a:cs typeface="Courier New" pitchFamily="49" charset="0"/>
                <a:hlinkClick r:id="rId3"/>
              </a:rPr>
              <a:t>http://</a:t>
            </a:r>
            <a:r>
              <a:rPr lang="fr-FR" sz="2400" dirty="0" smtClean="0">
                <a:ea typeface="ＭＳ Ｐゴシック" pitchFamily="34" charset="-128"/>
                <a:cs typeface="Courier New" pitchFamily="49" charset="0"/>
                <a:hlinkClick r:id="rId3"/>
              </a:rPr>
              <a:t>fr2.php.net/manual/fr/function.array-walk.php</a:t>
            </a:r>
            <a:endParaRPr lang="fr-FR" sz="2400" dirty="0" smtClean="0">
              <a:ea typeface="ＭＳ Ｐゴシック" pitchFamily="34" charset="-128"/>
              <a:cs typeface="Courier New" pitchFamily="49" charset="0"/>
            </a:endParaRPr>
          </a:p>
          <a:p>
            <a:pPr marL="0" indent="0" algn="r">
              <a:buNone/>
            </a:pPr>
            <a:endParaRPr lang="fr-FR" sz="2400" dirty="0" smtClean="0">
              <a:ea typeface="ＭＳ Ｐゴシック" pitchFamily="34" charset="-128"/>
              <a:cs typeface="Courier New"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PHP 5.3 </a:t>
            </a:r>
            <a:r>
              <a:rPr lang="fr-FR" dirty="0" err="1" smtClean="0">
                <a:ea typeface="ＭＳ Ｐゴシック" pitchFamily="34" charset="-128"/>
              </a:rPr>
              <a:t>features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81011" y="2857500"/>
            <a:ext cx="8785225" cy="2304256"/>
          </a:xfrm>
          <a:prstGeom prst="roundRect">
            <a:avLst>
              <a:gd name="adj" fmla="val 8938"/>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$array = </a:t>
            </a:r>
            <a:r>
              <a:rPr lang="en-US" b="1" dirty="0">
                <a:solidFill>
                  <a:srgbClr val="0070C0"/>
                </a:solidFill>
                <a:latin typeface="Courier New"/>
                <a:cs typeface="Courier New"/>
              </a:rPr>
              <a:t>array</a:t>
            </a:r>
            <a:r>
              <a:rPr lang="en-US" b="1" dirty="0">
                <a:latin typeface="Courier New"/>
                <a:cs typeface="Courier New"/>
              </a:rPr>
              <a:t>(</a:t>
            </a:r>
            <a:r>
              <a:rPr lang="en-US" b="1" dirty="0">
                <a:solidFill>
                  <a:srgbClr val="00B050"/>
                </a:solidFill>
                <a:latin typeface="Courier New"/>
                <a:cs typeface="Courier New"/>
              </a:rPr>
              <a:t>"foo"</a:t>
            </a:r>
            <a:r>
              <a:rPr lang="en-US" b="1" dirty="0">
                <a:latin typeface="Courier New"/>
                <a:cs typeface="Courier New"/>
              </a:rPr>
              <a:t>, </a:t>
            </a:r>
            <a:r>
              <a:rPr lang="en-US" b="1" dirty="0">
                <a:solidFill>
                  <a:srgbClr val="00B050"/>
                </a:solidFill>
                <a:latin typeface="Courier New"/>
                <a:cs typeface="Courier New"/>
              </a:rPr>
              <a:t>"bar"</a:t>
            </a:r>
            <a:r>
              <a:rPr lang="en-US" b="1" dirty="0">
                <a:latin typeface="Courier New"/>
                <a:cs typeface="Courier New"/>
              </a:rPr>
              <a:t>, </a:t>
            </a:r>
            <a:r>
              <a:rPr lang="en-US" b="1" dirty="0">
                <a:solidFill>
                  <a:srgbClr val="00B050"/>
                </a:solidFill>
                <a:latin typeface="Courier New"/>
                <a:cs typeface="Courier New"/>
              </a:rPr>
              <a:t>"boom"</a:t>
            </a:r>
            <a:r>
              <a:rPr lang="en-US" b="1" dirty="0">
                <a:latin typeface="Courier New"/>
                <a:cs typeface="Courier New"/>
              </a:rPr>
              <a:t>, </a:t>
            </a:r>
            <a:r>
              <a:rPr lang="en-US" b="1" dirty="0">
                <a:solidFill>
                  <a:srgbClr val="00B050"/>
                </a:solidFill>
                <a:latin typeface="Courier New"/>
                <a:cs typeface="Courier New"/>
              </a:rPr>
              <a:t>"</a:t>
            </a:r>
            <a:r>
              <a:rPr lang="en-US" b="1" dirty="0" err="1">
                <a:solidFill>
                  <a:srgbClr val="00B050"/>
                </a:solidFill>
                <a:latin typeface="Courier New"/>
                <a:cs typeface="Courier New"/>
              </a:rPr>
              <a:t>baz</a:t>
            </a:r>
            <a:r>
              <a:rPr lang="en-US" b="1" dirty="0" smtClean="0">
                <a:solidFill>
                  <a:srgbClr val="00B050"/>
                </a:solidFill>
                <a:latin typeface="Courier New"/>
                <a:cs typeface="Courier New"/>
              </a:rPr>
              <a:t>"</a:t>
            </a:r>
            <a:r>
              <a:rPr lang="en-US" b="1" dirty="0" smtClean="0">
                <a:latin typeface="Courier New"/>
                <a:cs typeface="Courier New"/>
              </a:rPr>
              <a:t>);</a:t>
            </a:r>
          </a:p>
          <a:p>
            <a:r>
              <a:rPr lang="fr-FR" b="1" dirty="0" smtClean="0">
                <a:latin typeface="Courier New"/>
                <a:cs typeface="Courier New"/>
              </a:rPr>
              <a:t>$</a:t>
            </a:r>
            <a:r>
              <a:rPr lang="fr-FR" b="1" dirty="0" err="1" smtClean="0">
                <a:latin typeface="Courier New"/>
                <a:cs typeface="Courier New"/>
              </a:rPr>
              <a:t>func</a:t>
            </a:r>
            <a:r>
              <a:rPr lang="fr-FR" b="1" dirty="0" smtClean="0">
                <a:latin typeface="Courier New"/>
                <a:cs typeface="Courier New"/>
              </a:rPr>
              <a:t> = </a:t>
            </a:r>
            <a:r>
              <a:rPr lang="en-US" b="1" dirty="0">
                <a:solidFill>
                  <a:srgbClr val="0070C0"/>
                </a:solidFill>
                <a:latin typeface="Courier New"/>
                <a:cs typeface="Courier New"/>
              </a:rPr>
              <a:t>function</a:t>
            </a:r>
            <a:r>
              <a:rPr lang="en-US" b="1" dirty="0">
                <a:latin typeface="Courier New"/>
                <a:cs typeface="Courier New"/>
              </a:rPr>
              <a:t>($</a:t>
            </a:r>
            <a:r>
              <a:rPr lang="en-US" b="1" dirty="0" err="1">
                <a:latin typeface="Courier New"/>
                <a:cs typeface="Courier New"/>
              </a:rPr>
              <a:t>val</a:t>
            </a:r>
            <a:r>
              <a:rPr lang="en-US" b="1" dirty="0">
                <a:latin typeface="Courier New"/>
                <a:cs typeface="Courier New"/>
              </a:rPr>
              <a:t>, $key) </a:t>
            </a:r>
            <a:r>
              <a:rPr lang="en-US" b="1" dirty="0" smtClean="0">
                <a:solidFill>
                  <a:srgbClr val="0070C0"/>
                </a:solidFill>
                <a:latin typeface="Courier New"/>
                <a:cs typeface="Courier New"/>
              </a:rPr>
              <a:t>use</a:t>
            </a:r>
            <a:r>
              <a:rPr lang="en-US" b="1" dirty="0" smtClean="0">
                <a:latin typeface="Courier New"/>
                <a:cs typeface="Courier New"/>
              </a:rPr>
              <a:t> (</a:t>
            </a:r>
            <a:r>
              <a:rPr lang="en-US" b="1" dirty="0" smtClean="0">
                <a:solidFill>
                  <a:srgbClr val="7030A0"/>
                </a:solidFill>
                <a:latin typeface="Courier New"/>
                <a:cs typeface="Courier New"/>
              </a:rPr>
              <a:t>&amp;</a:t>
            </a:r>
            <a:r>
              <a:rPr lang="en-US" b="1" dirty="0" smtClean="0">
                <a:latin typeface="Courier New"/>
                <a:cs typeface="Courier New"/>
              </a:rPr>
              <a:t>$</a:t>
            </a:r>
            <a:r>
              <a:rPr lang="en-US" b="1" dirty="0">
                <a:latin typeface="Courier New"/>
                <a:cs typeface="Courier New"/>
              </a:rPr>
              <a:t>array) {</a:t>
            </a:r>
          </a:p>
          <a:p>
            <a:r>
              <a:rPr lang="en-US" b="1" dirty="0">
                <a:latin typeface="Courier New"/>
                <a:cs typeface="Courier New"/>
              </a:rPr>
              <a:t>	</a:t>
            </a:r>
            <a:r>
              <a:rPr lang="en-US" b="1" dirty="0">
                <a:solidFill>
                  <a:srgbClr val="0070C0"/>
                </a:solidFill>
                <a:latin typeface="Courier New"/>
                <a:cs typeface="Courier New"/>
              </a:rPr>
              <a:t>if</a:t>
            </a:r>
            <a:r>
              <a:rPr lang="en-US" b="1" dirty="0">
                <a:latin typeface="Courier New"/>
                <a:cs typeface="Courier New"/>
              </a:rPr>
              <a:t>($</a:t>
            </a:r>
            <a:r>
              <a:rPr lang="en-US" b="1" dirty="0" err="1">
                <a:latin typeface="Courier New"/>
                <a:cs typeface="Courier New"/>
              </a:rPr>
              <a:t>val</a:t>
            </a:r>
            <a:r>
              <a:rPr lang="en-US" b="1" dirty="0">
                <a:latin typeface="Courier New"/>
                <a:cs typeface="Courier New"/>
              </a:rPr>
              <a:t> == </a:t>
            </a:r>
            <a:r>
              <a:rPr lang="en-US" b="1" dirty="0">
                <a:solidFill>
                  <a:srgbClr val="00B050"/>
                </a:solidFill>
                <a:latin typeface="Courier New"/>
                <a:cs typeface="Courier New"/>
              </a:rPr>
              <a:t>"bar"</a:t>
            </a:r>
            <a:r>
              <a:rPr lang="en-US" b="1" dirty="0">
                <a:latin typeface="Courier New"/>
                <a:cs typeface="Courier New"/>
              </a:rPr>
              <a:t>) </a:t>
            </a:r>
            <a:r>
              <a:rPr lang="en-US" b="1" dirty="0">
                <a:solidFill>
                  <a:srgbClr val="0070C0"/>
                </a:solidFill>
                <a:latin typeface="Courier New"/>
                <a:cs typeface="Courier New"/>
              </a:rPr>
              <a:t>unset</a:t>
            </a:r>
            <a:r>
              <a:rPr lang="en-US" b="1" dirty="0">
                <a:latin typeface="Courier New"/>
                <a:cs typeface="Courier New"/>
              </a:rPr>
              <a:t>($array[$key]);</a:t>
            </a:r>
          </a:p>
          <a:p>
            <a:r>
              <a:rPr lang="en-US" b="1" dirty="0" smtClean="0">
                <a:latin typeface="Courier New"/>
                <a:cs typeface="Courier New"/>
              </a:rPr>
              <a:t>};</a:t>
            </a:r>
            <a:endParaRPr lang="en-US" b="1" dirty="0">
              <a:latin typeface="Courier New"/>
              <a:cs typeface="Courier New"/>
            </a:endParaRPr>
          </a:p>
          <a:p>
            <a:endParaRPr lang="en-US" b="1" dirty="0" smtClean="0">
              <a:latin typeface="Courier New"/>
              <a:cs typeface="Courier New"/>
            </a:endParaRPr>
          </a:p>
          <a:p>
            <a:r>
              <a:rPr lang="en-US" b="1" dirty="0" err="1" smtClean="0">
                <a:latin typeface="Courier New"/>
                <a:cs typeface="Courier New"/>
              </a:rPr>
              <a:t>array_walk</a:t>
            </a:r>
            <a:r>
              <a:rPr lang="en-US" b="1" dirty="0">
                <a:latin typeface="Courier New"/>
                <a:cs typeface="Courier New"/>
              </a:rPr>
              <a:t>($array</a:t>
            </a:r>
            <a:r>
              <a:rPr lang="en-US" b="1" dirty="0" smtClean="0">
                <a:latin typeface="Courier New"/>
                <a:cs typeface="Courier New"/>
              </a:rPr>
              <a:t>, $</a:t>
            </a:r>
            <a:r>
              <a:rPr lang="en-US" b="1" dirty="0" err="1" smtClean="0">
                <a:latin typeface="Courier New"/>
                <a:cs typeface="Courier New"/>
              </a:rPr>
              <a:t>func</a:t>
            </a:r>
            <a:r>
              <a:rPr lang="en-US" b="1" dirty="0" smtClean="0">
                <a:latin typeface="Courier New"/>
                <a:cs typeface="Courier New"/>
              </a:rPr>
              <a:t>);</a:t>
            </a:r>
            <a:endParaRPr lang="en-US" b="1" dirty="0">
              <a:latin typeface="Courier New"/>
              <a:cs typeface="Courier New"/>
            </a:endParaRPr>
          </a:p>
          <a:p>
            <a:r>
              <a:rPr lang="en-US" b="1" dirty="0" err="1">
                <a:latin typeface="Courier New"/>
                <a:cs typeface="Courier New"/>
              </a:rPr>
              <a:t>var_dump</a:t>
            </a:r>
            <a:r>
              <a:rPr lang="en-US" b="1" dirty="0">
                <a:latin typeface="Courier New"/>
                <a:cs typeface="Courier New"/>
              </a:rPr>
              <a:t>($array);</a:t>
            </a:r>
            <a:endParaRPr lang="en-US" b="1" dirty="0" smtClean="0">
              <a:latin typeface="Courier New"/>
              <a:cs typeface="Courier New"/>
            </a:endParaRPr>
          </a:p>
        </p:txBody>
      </p:sp>
      <p:pic>
        <p:nvPicPr>
          <p:cNvPr id="9"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18813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8686343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OOP and PHP</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EF76D274CBC944928D2890BF319710" ma:contentTypeVersion="3" ma:contentTypeDescription="Create a new document." ma:contentTypeScope="" ma:versionID="807a9fe6d7fb0ec9cad01db39b2be489">
  <xsd:schema xmlns:xsd="http://www.w3.org/2001/XMLSchema" xmlns:xs="http://www.w3.org/2001/XMLSchema" xmlns:p="http://schemas.microsoft.com/office/2006/metadata/properties" xmlns:ns2="cac1e2cd-caea-4862-842c-e8cbcf68099c" targetNamespace="http://schemas.microsoft.com/office/2006/metadata/properties" ma:root="true" ma:fieldsID="aba3cda69ea77da598ffc0c8bd04c3d1"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E8948E-7298-4E28-A19E-5051582DE277}"/>
</file>

<file path=customXml/itemProps2.xml><?xml version="1.0" encoding="utf-8"?>
<ds:datastoreItem xmlns:ds="http://schemas.openxmlformats.org/officeDocument/2006/customXml" ds:itemID="{81A0975A-3A87-4E1A-A0A7-53C74C87D417}"/>
</file>

<file path=customXml/itemProps3.xml><?xml version="1.0" encoding="utf-8"?>
<ds:datastoreItem xmlns:ds="http://schemas.openxmlformats.org/officeDocument/2006/customXml" ds:itemID="{7E3C5B78-4FE0-4F77-A32E-9864E1D61371}"/>
</file>

<file path=docProps/app.xml><?xml version="1.0" encoding="utf-8"?>
<Properties xmlns="http://schemas.openxmlformats.org/officeDocument/2006/extended-properties" xmlns:vt="http://schemas.openxmlformats.org/officeDocument/2006/docPropsVTypes">
  <Template>SUPINFOTheme.thmx</Template>
  <TotalTime>0</TotalTime>
  <Words>4668</Words>
  <Application>Microsoft Office PowerPoint</Application>
  <PresentationFormat>Affichage à l'écran (16:10)</PresentationFormat>
  <Paragraphs>1243</Paragraphs>
  <Slides>99</Slides>
  <Notes>62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99</vt:i4>
      </vt:variant>
    </vt:vector>
  </HeadingPairs>
  <TitlesOfParts>
    <vt:vector size="108" baseType="lpstr">
      <vt:lpstr>Arial</vt:lpstr>
      <vt:lpstr>Calibri</vt:lpstr>
      <vt:lpstr>Calibri (Heading)</vt:lpstr>
      <vt:lpstr>Courier New</vt:lpstr>
      <vt:lpstr>ＭＳ Ｐゴシック</vt:lpstr>
      <vt:lpstr>ＭＳ Ｐゴシック</vt:lpstr>
      <vt:lpstr>Myriad Pro</vt:lpstr>
      <vt:lpstr>Verdana</vt:lpstr>
      <vt:lpstr>SUPINFOTheme</vt:lpstr>
      <vt:lpstr>Présentation PowerPoint</vt:lpstr>
      <vt:lpstr>Course objectives</vt:lpstr>
      <vt:lpstr>Course plan</vt:lpstr>
      <vt:lpstr>Reminders about OOP</vt:lpstr>
      <vt:lpstr>What is an object?</vt:lpstr>
      <vt:lpstr>What is a class?</vt:lpstr>
      <vt:lpstr>What is a class?</vt:lpstr>
      <vt:lpstr>Présentation PowerPoint</vt:lpstr>
      <vt:lpstr>Instance variables</vt:lpstr>
      <vt:lpstr>Instance variables</vt:lpstr>
      <vt:lpstr>Instance methods</vt:lpstr>
      <vt:lpstr>Instance methods</vt:lpstr>
      <vt:lpstr>Constructors</vt:lpstr>
      <vt:lpstr>Constructors</vt:lpstr>
      <vt:lpstr>Class variables</vt:lpstr>
      <vt:lpstr>Class variables</vt:lpstr>
      <vt:lpstr>Questions ?</vt:lpstr>
      <vt:lpstr>Encapsulation</vt:lpstr>
      <vt:lpstr>Overview</vt:lpstr>
      <vt:lpstr>Overview</vt:lpstr>
      <vt:lpstr>Overview</vt:lpstr>
      <vt:lpstr>Member visibility</vt:lpstr>
      <vt:lpstr>Public access</vt:lpstr>
      <vt:lpstr>Private access</vt:lpstr>
      <vt:lpstr>Protected access</vt:lpstr>
      <vt:lpstr>Protected access – Example</vt:lpstr>
      <vt:lpstr>Getter/Setter</vt:lpstr>
      <vt:lpstr>Getter/Setter</vt:lpstr>
      <vt:lpstr>Getter/Setter – Example</vt:lpstr>
      <vt:lpstr>Getter/Setter – Example</vt:lpstr>
      <vt:lpstr>Questions ?</vt:lpstr>
      <vt:lpstr>Exercise (1/4)</vt:lpstr>
      <vt:lpstr>Exercise (2/4)</vt:lpstr>
      <vt:lpstr>Exercise (3/4)</vt:lpstr>
      <vt:lpstr>Exercise (4/4)</vt:lpstr>
      <vt:lpstr>Inheritance</vt:lpstr>
      <vt:lpstr>Overview</vt:lpstr>
      <vt:lpstr>Overview</vt:lpstr>
      <vt:lpstr>Syntax</vt:lpstr>
      <vt:lpstr>Concept</vt:lpstr>
      <vt:lpstr>Vehicle class hierarchy</vt:lpstr>
      <vt:lpstr>Présentation PowerPoint</vt:lpstr>
      <vt:lpstr>Présentation PowerPoint</vt:lpstr>
      <vt:lpstr>Override methods</vt:lpstr>
      <vt:lpstr>Override methods</vt:lpstr>
      <vt:lpstr>Override methods</vt:lpstr>
      <vt:lpstr>Usage</vt:lpstr>
      <vt:lpstr>Usage</vt:lpstr>
      <vt:lpstr>Abstract concept</vt:lpstr>
      <vt:lpstr>Abstract class</vt:lpstr>
      <vt:lpstr>Présentation PowerPoint</vt:lpstr>
      <vt:lpstr>Présentation PowerPoint</vt:lpstr>
      <vt:lpstr>Présentation PowerPoint</vt:lpstr>
      <vt:lpstr>Présentation PowerPoint</vt:lpstr>
      <vt:lpstr>Interface</vt:lpstr>
      <vt:lpstr>Interface</vt:lpstr>
      <vt:lpstr>Abstract class or Interface?</vt:lpstr>
      <vt:lpstr>Présentation PowerPoint</vt:lpstr>
      <vt:lpstr>Présentation PowerPoint</vt:lpstr>
      <vt:lpstr>Présentation PowerPoint</vt:lpstr>
      <vt:lpstr>Questions ?</vt:lpstr>
      <vt:lpstr>Exceptions handling</vt:lpstr>
      <vt:lpstr>Errors</vt:lpstr>
      <vt:lpstr>Errors</vt:lpstr>
      <vt:lpstr>Description</vt:lpstr>
      <vt:lpstr>Exception class</vt:lpstr>
      <vt:lpstr>Présentation PowerPoint</vt:lpstr>
      <vt:lpstr>Instanciate exceptions</vt:lpstr>
      <vt:lpstr>Throw exceptions</vt:lpstr>
      <vt:lpstr>Throw exceptions</vt:lpstr>
      <vt:lpstr>Catch an exception</vt:lpstr>
      <vt:lpstr>Présentation PowerPoint</vt:lpstr>
      <vt:lpstr>Exception handling example</vt:lpstr>
      <vt:lpstr>Advanced catching</vt:lpstr>
      <vt:lpstr>Présentation PowerPoint</vt:lpstr>
      <vt:lpstr>Multi-catching example</vt:lpstr>
      <vt:lpstr>Create your exceptions</vt:lpstr>
      <vt:lpstr>Create your exceptions</vt:lpstr>
      <vt:lpstr>Questions ?</vt:lpstr>
      <vt:lpstr>Exercise (1/6)</vt:lpstr>
      <vt:lpstr>Exercise (2/6)</vt:lpstr>
      <vt:lpstr>Exercise (3/6)</vt:lpstr>
      <vt:lpstr>Exercise (4/6)</vt:lpstr>
      <vt:lpstr>Exercise (5/6)</vt:lpstr>
      <vt:lpstr>Exercise (6/6)</vt:lpstr>
      <vt:lpstr>Exercise (7/7)</vt:lpstr>
      <vt:lpstr>PHP 5.3 Features</vt:lpstr>
      <vt:lpstr>Namespaces</vt:lpstr>
      <vt:lpstr>Namespaces – Syntax</vt:lpstr>
      <vt:lpstr>Namespaces – Syntax</vt:lpstr>
      <vt:lpstr>Namespaces – Aliases</vt:lpstr>
      <vt:lpstr>Namespaces</vt:lpstr>
      <vt:lpstr>Présentation PowerPoint</vt:lpstr>
      <vt:lpstr>Anonymous functions</vt:lpstr>
      <vt:lpstr>Anonymous functions – Syntax</vt:lpstr>
      <vt:lpstr>Anonymous functions – Use</vt:lpstr>
      <vt:lpstr>Anonymous functions – Callback</vt:lpstr>
      <vt:lpstr>Questions ?</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2016-02-29T11:12:41Z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0x0101001EEF76D274CBC944928D2890BF319710</vt:lpwstr>
  </property>
</Properties>
</file>