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3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3.xml" ContentType="application/vnd.openxmlformats-officedocument.presentationml.notesSlide+xml"/>
  <Override PartName="/ppt/slideLayouts/slideLayout6.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4.xml" ContentType="application/vnd.openxmlformats-officedocument.presentationml.slideLayou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62"/>
  </p:notesMasterIdLst>
  <p:handoutMasterIdLst>
    <p:handoutMasterId r:id="rId63"/>
  </p:handoutMasterIdLst>
  <p:sldIdLst>
    <p:sldId id="444" r:id="rId2"/>
    <p:sldId id="456" r:id="rId3"/>
    <p:sldId id="457" r:id="rId4"/>
    <p:sldId id="453" r:id="rId5"/>
    <p:sldId id="451"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 id="548" r:id="rId25"/>
    <p:sldId id="549" r:id="rId26"/>
    <p:sldId id="550" r:id="rId27"/>
    <p:sldId id="551" r:id="rId28"/>
    <p:sldId id="552" r:id="rId29"/>
    <p:sldId id="553" r:id="rId30"/>
    <p:sldId id="554" r:id="rId31"/>
    <p:sldId id="555" r:id="rId32"/>
    <p:sldId id="557" r:id="rId33"/>
    <p:sldId id="558" r:id="rId34"/>
    <p:sldId id="556" r:id="rId35"/>
    <p:sldId id="559"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 id="572" r:id="rId49"/>
    <p:sldId id="573" r:id="rId50"/>
    <p:sldId id="574" r:id="rId51"/>
    <p:sldId id="575" r:id="rId52"/>
    <p:sldId id="576" r:id="rId53"/>
    <p:sldId id="577" r:id="rId54"/>
    <p:sldId id="578" r:id="rId55"/>
    <p:sldId id="579" r:id="rId56"/>
    <p:sldId id="581" r:id="rId57"/>
    <p:sldId id="580" r:id="rId58"/>
    <p:sldId id="582" r:id="rId59"/>
    <p:sldId id="583" r:id="rId60"/>
    <p:sldId id="522" r:id="rId61"/>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0350" autoAdjust="0"/>
  </p:normalViewPr>
  <p:slideViewPr>
    <p:cSldViewPr>
      <p:cViewPr varScale="1">
        <p:scale>
          <a:sx n="76" d="100"/>
          <a:sy n="76" d="100"/>
        </p:scale>
        <p:origin x="800" y="36"/>
      </p:cViewPr>
      <p:guideLst>
        <p:guide orient="horz" pos="1800"/>
        <p:guide pos="2880"/>
      </p:guideLst>
    </p:cSldViewPr>
  </p:slideViewPr>
  <p:outlineViewPr>
    <p:cViewPr>
      <p:scale>
        <a:sx n="33" d="100"/>
        <a:sy n="33" d="100"/>
      </p:scale>
      <p:origin x="0" y="231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3/3/2016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3/3/2016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322673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03/03/2016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03/03/2016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03/03/2016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03/03/2016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03/03/2016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03/03/2016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03/03/2016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PDO: PHP Data Object</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Technologies: PHP</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1"/>
          <p:cNvPicPr>
            <a:picLocks noChangeAspect="1"/>
          </p:cNvPicPr>
          <p:nvPr/>
        </p:nvPicPr>
        <p:blipFill>
          <a:blip r:embed="rId4"/>
          <a:stretch>
            <a:fillRect/>
          </a:stretch>
        </p:blipFill>
        <p:spPr>
          <a:xfrm>
            <a:off x="5578683" y="2209428"/>
            <a:ext cx="3202832" cy="2192038"/>
          </a:xfrm>
          <a:prstGeom prst="rect">
            <a:avLst/>
          </a:prstGeom>
          <a:ln w="3175" cmpd="sng">
            <a:solidFill>
              <a:schemeClr val="tx1"/>
            </a:solid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Installation</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rPr>
              <a:t>PDO in PHP </a:t>
            </a:r>
            <a:r>
              <a:rPr lang="fr-FR" sz="3200" dirty="0" err="1" smtClean="0">
                <a:ea typeface="ＭＳ Ｐゴシック" pitchFamily="34" charset="-128"/>
              </a:rPr>
              <a:t>works</a:t>
            </a:r>
            <a:r>
              <a:rPr lang="fr-FR" sz="3200" dirty="0" smtClean="0">
                <a:ea typeface="ＭＳ Ｐゴシック" pitchFamily="34" charset="-128"/>
              </a:rPr>
              <a:t> as </a:t>
            </a:r>
            <a:r>
              <a:rPr lang="fr-FR" sz="3200" dirty="0" err="1" smtClean="0">
                <a:ea typeface="ＭＳ Ｐゴシック" pitchFamily="34" charset="-128"/>
              </a:rPr>
              <a:t>shared</a:t>
            </a:r>
            <a:r>
              <a:rPr lang="fr-FR" sz="3200" dirty="0" smtClean="0">
                <a:ea typeface="ＭＳ Ｐゴシック" pitchFamily="34" charset="-128"/>
              </a:rPr>
              <a:t> extensions</a:t>
            </a:r>
          </a:p>
          <a:p>
            <a:r>
              <a:rPr lang="fr-FR" sz="3200" dirty="0" smtClean="0">
                <a:ea typeface="ＭＳ Ｐゴシック" pitchFamily="34" charset="-128"/>
              </a:rPr>
              <a:t>One version for all </a:t>
            </a:r>
            <a:r>
              <a:rPr lang="fr-FR" sz="3200" dirty="0" err="1" smtClean="0">
                <a:ea typeface="ＭＳ Ｐゴシック" pitchFamily="34" charset="-128"/>
              </a:rPr>
              <a:t>prior</a:t>
            </a:r>
            <a:r>
              <a:rPr lang="fr-FR" sz="3200" dirty="0" smtClean="0">
                <a:ea typeface="ＭＳ Ｐゴシック" pitchFamily="34" charset="-128"/>
              </a:rPr>
              <a:t> to PHP 5.3</a:t>
            </a:r>
          </a:p>
          <a:p>
            <a:pPr lvl="1"/>
            <a:r>
              <a:rPr lang="fr-FR" sz="2800" dirty="0" err="1" smtClean="0">
                <a:ea typeface="ＭＳ Ｐゴシック" pitchFamily="34" charset="-128"/>
              </a:rPr>
              <a:t>php_pdo</a:t>
            </a:r>
            <a:endParaRPr lang="fr-FR" sz="2800" dirty="0" smtClean="0">
              <a:ea typeface="ＭＳ Ｐゴシック" pitchFamily="34" charset="-128"/>
            </a:endParaRPr>
          </a:p>
          <a:p>
            <a:r>
              <a:rPr lang="fr-FR" sz="3200" dirty="0" smtClean="0">
                <a:ea typeface="ＭＳ Ｐゴシック" pitchFamily="34" charset="-128"/>
              </a:rPr>
              <a:t>One extension for </a:t>
            </a:r>
            <a:r>
              <a:rPr lang="fr-FR" sz="3200" dirty="0" err="1" smtClean="0">
                <a:ea typeface="ＭＳ Ｐゴシック" pitchFamily="34" charset="-128"/>
              </a:rPr>
              <a:t>each</a:t>
            </a:r>
            <a:r>
              <a:rPr lang="fr-FR" sz="3200" dirty="0" smtClean="0">
                <a:ea typeface="ＭＳ Ｐゴシック" pitchFamily="34" charset="-128"/>
              </a:rPr>
              <a:t> DBMS</a:t>
            </a:r>
          </a:p>
          <a:p>
            <a:pPr lvl="1"/>
            <a:r>
              <a:rPr lang="fr-FR" sz="2800" dirty="0" err="1" smtClean="0">
                <a:ea typeface="ＭＳ Ｐゴシック" pitchFamily="34" charset="-128"/>
              </a:rPr>
              <a:t>php_pdo_mysql</a:t>
            </a:r>
            <a:endParaRPr lang="fr-FR" sz="2800" dirty="0" smtClean="0">
              <a:ea typeface="ＭＳ Ｐゴシック" pitchFamily="34" charset="-128"/>
            </a:endParaRPr>
          </a:p>
          <a:p>
            <a:pPr lvl="1"/>
            <a:r>
              <a:rPr lang="fr-FR" sz="2800" dirty="0" err="1" smtClean="0">
                <a:ea typeface="ＭＳ Ｐゴシック" pitchFamily="34" charset="-128"/>
              </a:rPr>
              <a:t>php_pdo_oci</a:t>
            </a:r>
            <a:endParaRPr lang="fr-FR" sz="2800" dirty="0" smtClean="0">
              <a:ea typeface="ＭＳ Ｐゴシック" pitchFamily="34" charset="-128"/>
            </a:endParaRPr>
          </a:p>
          <a:p>
            <a:pPr lvl="1"/>
            <a:r>
              <a:rPr lang="fr-FR" sz="2800" dirty="0" smtClean="0">
                <a:ea typeface="ＭＳ Ｐゴシック" pitchFamily="34" charset="-128"/>
              </a:rPr>
              <a:t>…</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87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Installation</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Simply</a:t>
            </a:r>
            <a:r>
              <a:rPr lang="fr-FR" sz="3200" dirty="0" smtClean="0">
                <a:ea typeface="ＭＳ Ｐゴシック" pitchFamily="34" charset="-128"/>
              </a:rPr>
              <a:t> </a:t>
            </a:r>
            <a:r>
              <a:rPr lang="fr-FR" sz="3200" dirty="0" err="1" smtClean="0">
                <a:ea typeface="ＭＳ Ｐゴシック" pitchFamily="34" charset="-128"/>
              </a:rPr>
              <a:t>need</a:t>
            </a:r>
            <a:r>
              <a:rPr lang="fr-FR" sz="3200" dirty="0" smtClean="0">
                <a:ea typeface="ＭＳ Ｐゴシック" pitchFamily="34" charset="-128"/>
              </a:rPr>
              <a:t> to </a:t>
            </a:r>
            <a:r>
              <a:rPr lang="fr-FR" sz="3200" dirty="0" err="1" smtClean="0">
                <a:ea typeface="ＭＳ Ｐゴシック" pitchFamily="34" charset="-128"/>
              </a:rPr>
              <a:t>activate</a:t>
            </a:r>
            <a:r>
              <a:rPr lang="fr-FR" sz="3200" dirty="0" smtClean="0">
                <a:ea typeface="ＭＳ Ｐゴシック" pitchFamily="34" charset="-128"/>
              </a:rPr>
              <a:t> </a:t>
            </a:r>
            <a:r>
              <a:rPr lang="fr-FR" sz="3200" dirty="0" err="1" smtClean="0">
                <a:ea typeface="ＭＳ Ｐゴシック" pitchFamily="34" charset="-128"/>
              </a:rPr>
              <a:t>them</a:t>
            </a:r>
            <a:r>
              <a:rPr lang="fr-FR" sz="3200" dirty="0" smtClean="0">
                <a:ea typeface="ＭＳ Ｐゴシック" pitchFamily="34" charset="-128"/>
              </a:rPr>
              <a:t> in php.ini</a:t>
            </a:r>
          </a:p>
          <a:p>
            <a:r>
              <a:rPr lang="fr-FR" sz="3200" dirty="0" smtClean="0">
                <a:ea typeface="ＭＳ Ｐゴシック" pitchFamily="34" charset="-128"/>
              </a:rPr>
              <a:t>Prior to PHP 5.3:</a:t>
            </a:r>
          </a:p>
          <a:p>
            <a:pPr lvl="1"/>
            <a:r>
              <a:rPr lang="fr-FR" sz="2800" dirty="0" err="1" smtClean="0">
                <a:ea typeface="ＭＳ Ｐゴシック" pitchFamily="34" charset="-128"/>
              </a:rPr>
              <a:t>Add</a:t>
            </a:r>
            <a:r>
              <a:rPr lang="fr-FR" sz="2800" dirty="0" smtClean="0">
                <a:ea typeface="ＭＳ Ｐゴシック" pitchFamily="34" charset="-128"/>
              </a:rPr>
              <a:t> or </a:t>
            </a:r>
            <a:r>
              <a:rPr lang="fr-FR" sz="2800" dirty="0" err="1" smtClean="0">
                <a:ea typeface="ＭＳ Ｐゴシック" pitchFamily="34" charset="-128"/>
              </a:rPr>
              <a:t>uncomment</a:t>
            </a:r>
            <a:r>
              <a:rPr lang="fr-FR" sz="2800" dirty="0" smtClean="0">
                <a:ea typeface="ＭＳ Ｐゴシック" pitchFamily="34" charset="-128"/>
              </a:rPr>
              <a:t> the </a:t>
            </a:r>
            <a:r>
              <a:rPr lang="fr-FR" sz="2800" dirty="0" err="1" smtClean="0">
                <a:ea typeface="ＭＳ Ｐゴシック" pitchFamily="34" charset="-128"/>
              </a:rPr>
              <a:t>following</a:t>
            </a:r>
            <a:r>
              <a:rPr lang="fr-FR" sz="2800" dirty="0" smtClean="0">
                <a:ea typeface="ＭＳ Ｐゴシック" pitchFamily="34" charset="-128"/>
              </a:rPr>
              <a:t> line:</a:t>
            </a:r>
          </a:p>
          <a:p>
            <a:pPr lvl="1"/>
            <a:endParaRPr lang="fr-FR" sz="2800" dirty="0" smtClean="0">
              <a:ea typeface="ＭＳ Ｐゴシック" pitchFamily="34" charset="-128"/>
            </a:endParaRPr>
          </a:p>
          <a:p>
            <a:pPr>
              <a:spcBef>
                <a:spcPts val="2400"/>
              </a:spcBef>
            </a:pPr>
            <a:r>
              <a:rPr lang="fr-FR" sz="3200" dirty="0" smtClean="0">
                <a:ea typeface="ＭＳ Ｐゴシック" pitchFamily="34" charset="-128"/>
              </a:rPr>
              <a:t>For all PHP version:</a:t>
            </a:r>
          </a:p>
          <a:p>
            <a:pPr lvl="1"/>
            <a:r>
              <a:rPr lang="fr-FR" sz="2800" dirty="0" err="1" smtClean="0">
                <a:ea typeface="ＭＳ Ｐゴシック" pitchFamily="34" charset="-128"/>
              </a:rPr>
              <a:t>Add</a:t>
            </a:r>
            <a:r>
              <a:rPr lang="fr-FR" sz="2800" dirty="0" smtClean="0">
                <a:ea typeface="ＭＳ Ｐゴシック" pitchFamily="34" charset="-128"/>
              </a:rPr>
              <a:t> or </a:t>
            </a:r>
            <a:r>
              <a:rPr lang="fr-FR" sz="2800" dirty="0" err="1" smtClean="0">
                <a:ea typeface="ＭＳ Ｐゴシック" pitchFamily="34" charset="-128"/>
              </a:rPr>
              <a:t>uncomment</a:t>
            </a:r>
            <a:r>
              <a:rPr lang="fr-FR" sz="2800" dirty="0" smtClean="0">
                <a:ea typeface="ＭＳ Ｐゴシック" pitchFamily="34" charset="-128"/>
              </a:rPr>
              <a:t> the </a:t>
            </a:r>
            <a:r>
              <a:rPr lang="fr-FR" sz="2800" dirty="0" err="1" smtClean="0">
                <a:ea typeface="ＭＳ Ｐゴシック" pitchFamily="34" charset="-128"/>
              </a:rPr>
              <a:t>following</a:t>
            </a:r>
            <a:r>
              <a:rPr lang="fr-FR" sz="2800" dirty="0" smtClean="0">
                <a:ea typeface="ＭＳ Ｐゴシック" pitchFamily="34" charset="-128"/>
              </a:rPr>
              <a:t> line:</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929508"/>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latin typeface="Courier New"/>
                <a:cs typeface="Courier New"/>
              </a:rPr>
              <a:t>extension=php_pdo.so			</a:t>
            </a:r>
            <a:r>
              <a:rPr lang="en-US" b="1" dirty="0" smtClean="0">
                <a:solidFill>
                  <a:srgbClr val="479B8F"/>
                </a:solidFill>
                <a:latin typeface="Courier New"/>
                <a:cs typeface="Courier New"/>
              </a:rPr>
              <a:t>; (or </a:t>
            </a:r>
            <a:r>
              <a:rPr lang="en-US" b="1" dirty="0">
                <a:solidFill>
                  <a:srgbClr val="479B8F"/>
                </a:solidFill>
                <a:latin typeface="Courier New"/>
                <a:cs typeface="Courier New"/>
              </a:rPr>
              <a:t>.</a:t>
            </a:r>
            <a:r>
              <a:rPr lang="en-US" b="1" dirty="0" err="1">
                <a:solidFill>
                  <a:srgbClr val="479B8F"/>
                </a:solidFill>
                <a:latin typeface="Courier New"/>
                <a:cs typeface="Courier New"/>
              </a:rPr>
              <a:t>dll</a:t>
            </a:r>
            <a:r>
              <a:rPr lang="en-US" b="1" dirty="0">
                <a:solidFill>
                  <a:srgbClr val="479B8F"/>
                </a:solidFill>
                <a:latin typeface="Courier New"/>
                <a:cs typeface="Courier New"/>
              </a:rPr>
              <a:t> </a:t>
            </a:r>
            <a:r>
              <a:rPr lang="en-US" b="1" dirty="0" smtClean="0">
                <a:solidFill>
                  <a:srgbClr val="479B8F"/>
                </a:solidFill>
                <a:latin typeface="Courier New"/>
                <a:cs typeface="Courier New"/>
              </a:rPr>
              <a:t>on </a:t>
            </a:r>
            <a:r>
              <a:rPr lang="en-US" b="1" dirty="0">
                <a:solidFill>
                  <a:srgbClr val="479B8F"/>
                </a:solidFill>
                <a:latin typeface="Courier New"/>
                <a:cs typeface="Courier New"/>
              </a:rPr>
              <a:t>Windows)</a:t>
            </a:r>
          </a:p>
        </p:txBody>
      </p:sp>
      <p:sp>
        <p:nvSpPr>
          <p:cNvPr id="8" name="Rectangle à coins arrondis 7"/>
          <p:cNvSpPr/>
          <p:nvPr/>
        </p:nvSpPr>
        <p:spPr>
          <a:xfrm>
            <a:off x="179512" y="4657700"/>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latin typeface="Courier New"/>
                <a:cs typeface="Courier New"/>
              </a:rPr>
              <a:t>extension=php_pdo_mysql.so		</a:t>
            </a:r>
            <a:r>
              <a:rPr lang="en-US" b="1" dirty="0" smtClean="0">
                <a:solidFill>
                  <a:srgbClr val="479B8F"/>
                </a:solidFill>
                <a:latin typeface="Courier New"/>
                <a:cs typeface="Courier New"/>
              </a:rPr>
              <a:t>; (or </a:t>
            </a:r>
            <a:r>
              <a:rPr lang="en-US" b="1" dirty="0">
                <a:solidFill>
                  <a:srgbClr val="479B8F"/>
                </a:solidFill>
                <a:latin typeface="Courier New"/>
                <a:cs typeface="Courier New"/>
              </a:rPr>
              <a:t>.</a:t>
            </a:r>
            <a:r>
              <a:rPr lang="en-US" b="1" dirty="0" err="1">
                <a:solidFill>
                  <a:srgbClr val="479B8F"/>
                </a:solidFill>
                <a:latin typeface="Courier New"/>
                <a:cs typeface="Courier New"/>
              </a:rPr>
              <a:t>dll</a:t>
            </a:r>
            <a:r>
              <a:rPr lang="en-US" b="1" dirty="0">
                <a:solidFill>
                  <a:srgbClr val="479B8F"/>
                </a:solidFill>
                <a:latin typeface="Courier New"/>
                <a:cs typeface="Courier New"/>
              </a:rPr>
              <a:t> </a:t>
            </a:r>
            <a:r>
              <a:rPr lang="en-US" b="1" dirty="0" smtClean="0">
                <a:solidFill>
                  <a:srgbClr val="479B8F"/>
                </a:solidFill>
                <a:latin typeface="Courier New"/>
                <a:cs typeface="Courier New"/>
              </a:rPr>
              <a:t>on </a:t>
            </a:r>
            <a:r>
              <a:rPr lang="en-US" b="1" dirty="0">
                <a:solidFill>
                  <a:srgbClr val="479B8F"/>
                </a:solidFill>
                <a:latin typeface="Courier New"/>
                <a:cs typeface="Courier New"/>
              </a:rPr>
              <a:t>Windows)</a:t>
            </a:r>
          </a:p>
        </p:txBody>
      </p:sp>
    </p:spTree>
    <p:extLst>
      <p:ext uri="{BB962C8B-B14F-4D97-AF65-F5344CB8AC3E}">
        <p14:creationId xmlns:p14="http://schemas.microsoft.com/office/powerpoint/2010/main" val="1945295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985078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Basics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PDO: PHP Data Object</a:t>
            </a:r>
            <a:endParaRPr lang="fr-FR" dirty="0"/>
          </a:p>
        </p:txBody>
      </p:sp>
      <p:pic>
        <p:nvPicPr>
          <p:cNvPr id="2058" name="Picture 10" descr="http://d2o0t5hpnwv4c1.cloudfront.net/693_pdo/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208" y="28575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974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PDO classes</a:t>
            </a: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rPr>
              <a:t>The </a:t>
            </a:r>
            <a:r>
              <a:rPr lang="fr-FR" sz="3200" dirty="0" err="1" smtClean="0">
                <a:ea typeface="ＭＳ Ｐゴシック" pitchFamily="34" charset="-128"/>
              </a:rPr>
              <a:t>three</a:t>
            </a:r>
            <a:r>
              <a:rPr lang="fr-FR" sz="3200" dirty="0" smtClean="0">
                <a:ea typeface="ＭＳ Ｐゴシック" pitchFamily="34" charset="-128"/>
              </a:rPr>
              <a:t> main PDO classes </a:t>
            </a:r>
            <a:r>
              <a:rPr lang="fr-FR" sz="3200" dirty="0" err="1" smtClean="0">
                <a:ea typeface="ＭＳ Ｐゴシック" pitchFamily="34" charset="-128"/>
              </a:rPr>
              <a:t>we’ll</a:t>
            </a:r>
            <a:r>
              <a:rPr lang="fr-FR" sz="3200" dirty="0" smtClean="0">
                <a:ea typeface="ＭＳ Ｐゴシック" pitchFamily="34" charset="-128"/>
              </a:rPr>
              <a:t> use are:</a:t>
            </a:r>
          </a:p>
          <a:p>
            <a:pPr lvl="1"/>
            <a:r>
              <a:rPr lang="fr-FR" sz="2800" b="1" dirty="0" smtClean="0">
                <a:ea typeface="ＭＳ Ｐゴシック" pitchFamily="34" charset="-128"/>
              </a:rPr>
              <a:t>PDO</a:t>
            </a:r>
            <a:r>
              <a:rPr lang="fr-FR" sz="2800" dirty="0" smtClean="0">
                <a:ea typeface="ＭＳ Ｐゴシック" pitchFamily="34" charset="-128"/>
              </a:rPr>
              <a:t>: </a:t>
            </a:r>
            <a:r>
              <a:rPr lang="fr-FR" sz="2800" dirty="0" err="1" smtClean="0">
                <a:ea typeface="ＭＳ Ｐゴシック" pitchFamily="34" charset="-128"/>
              </a:rPr>
              <a:t>Database</a:t>
            </a:r>
            <a:r>
              <a:rPr lang="fr-FR" sz="2800" dirty="0" smtClean="0">
                <a:ea typeface="ＭＳ Ｐゴシック" pitchFamily="34" charset="-128"/>
              </a:rPr>
              <a:t> </a:t>
            </a:r>
            <a:r>
              <a:rPr lang="fr-FR" sz="2800" dirty="0" err="1" smtClean="0">
                <a:ea typeface="ＭＳ Ｐゴシック" pitchFamily="34" charset="-128"/>
              </a:rPr>
              <a:t>link</a:t>
            </a:r>
            <a:endParaRPr lang="fr-FR" sz="2800" dirty="0" smtClean="0">
              <a:ea typeface="ＭＳ Ｐゴシック" pitchFamily="34" charset="-128"/>
            </a:endParaRPr>
          </a:p>
          <a:p>
            <a:pPr lvl="1"/>
            <a:endParaRPr lang="fr-FR" sz="2800" dirty="0" smtClean="0">
              <a:ea typeface="ＭＳ Ｐゴシック" pitchFamily="34" charset="-128"/>
            </a:endParaRPr>
          </a:p>
          <a:p>
            <a:pPr lvl="1"/>
            <a:r>
              <a:rPr lang="fr-FR" sz="2800" b="1" dirty="0" err="1" smtClean="0">
                <a:ea typeface="ＭＳ Ｐゴシック" pitchFamily="34" charset="-128"/>
              </a:rPr>
              <a:t>PDOStatement</a:t>
            </a:r>
            <a:r>
              <a:rPr lang="fr-FR" sz="2800" dirty="0" smtClean="0">
                <a:ea typeface="ＭＳ Ｐゴシック" pitchFamily="34" charset="-128"/>
              </a:rPr>
              <a:t>: </a:t>
            </a:r>
            <a:r>
              <a:rPr lang="fr-FR" sz="2800" dirty="0" err="1" smtClean="0">
                <a:ea typeface="ＭＳ Ｐゴシック" pitchFamily="34" charset="-128"/>
              </a:rPr>
              <a:t>Statement</a:t>
            </a:r>
            <a:r>
              <a:rPr lang="fr-FR" sz="2800" dirty="0" smtClean="0">
                <a:ea typeface="ＭＳ Ｐゴシック" pitchFamily="34" charset="-128"/>
              </a:rPr>
              <a:t> and </a:t>
            </a:r>
            <a:r>
              <a:rPr lang="fr-FR" sz="2800" dirty="0" err="1" smtClean="0">
                <a:ea typeface="ＭＳ Ｐゴシック" pitchFamily="34" charset="-128"/>
              </a:rPr>
              <a:t>its</a:t>
            </a:r>
            <a:r>
              <a:rPr lang="fr-FR" sz="2800" dirty="0" smtClean="0">
                <a:ea typeface="ＭＳ Ｐゴシック" pitchFamily="34" charset="-128"/>
              </a:rPr>
              <a:t> </a:t>
            </a:r>
            <a:r>
              <a:rPr lang="fr-FR" sz="2800" dirty="0" err="1" smtClean="0">
                <a:ea typeface="ＭＳ Ｐゴシック" pitchFamily="34" charset="-128"/>
              </a:rPr>
              <a:t>results</a:t>
            </a:r>
            <a:endParaRPr lang="fr-FR" sz="2800" dirty="0" smtClean="0">
              <a:ea typeface="ＭＳ Ｐゴシック" pitchFamily="34" charset="-128"/>
            </a:endParaRPr>
          </a:p>
          <a:p>
            <a:pPr lvl="1"/>
            <a:endParaRPr lang="fr-FR" sz="2800" dirty="0" smtClean="0">
              <a:ea typeface="ＭＳ Ｐゴシック" pitchFamily="34" charset="-128"/>
            </a:endParaRPr>
          </a:p>
          <a:p>
            <a:pPr lvl="1"/>
            <a:r>
              <a:rPr lang="fr-FR" sz="2800" b="1" dirty="0" err="1" smtClean="0">
                <a:ea typeface="ＭＳ Ｐゴシック" pitchFamily="34" charset="-128"/>
              </a:rPr>
              <a:t>PDOException</a:t>
            </a:r>
            <a:r>
              <a:rPr lang="fr-FR" sz="2800" dirty="0" smtClean="0">
                <a:ea typeface="ＭＳ Ｐゴシック" pitchFamily="34" charset="-128"/>
              </a:rPr>
              <a:t>: Exception </a:t>
            </a:r>
            <a:r>
              <a:rPr lang="fr-FR" sz="2800" dirty="0" err="1" smtClean="0">
                <a:ea typeface="ＭＳ Ｐゴシック" pitchFamily="34" charset="-128"/>
              </a:rPr>
              <a:t>thrown</a:t>
            </a:r>
            <a:r>
              <a:rPr lang="fr-FR" sz="2800" dirty="0" smtClean="0">
                <a:ea typeface="ＭＳ Ｐゴシック" pitchFamily="34" charset="-128"/>
              </a:rPr>
              <a:t> </a:t>
            </a:r>
            <a:r>
              <a:rPr lang="fr-FR" sz="2800" dirty="0" err="1" smtClean="0">
                <a:ea typeface="ＭＳ Ｐゴシック" pitchFamily="34" charset="-128"/>
              </a:rPr>
              <a:t>when</a:t>
            </a:r>
            <a:r>
              <a:rPr lang="fr-FR" sz="2800" dirty="0" smtClean="0">
                <a:ea typeface="ＭＳ Ｐゴシック" pitchFamily="34" charset="-128"/>
              </a:rPr>
              <a:t> an </a:t>
            </a:r>
            <a:r>
              <a:rPr lang="fr-FR" sz="2800" dirty="0" err="1" smtClean="0">
                <a:ea typeface="ＭＳ Ｐゴシック" pitchFamily="34" charset="-128"/>
              </a:rPr>
              <a:t>error</a:t>
            </a:r>
            <a:r>
              <a:rPr lang="fr-FR" sz="2800" dirty="0" smtClean="0">
                <a:ea typeface="ＭＳ Ｐゴシック" pitchFamily="34" charset="-128"/>
              </a:rPr>
              <a:t> </a:t>
            </a:r>
            <a:r>
              <a:rPr lang="fr-FR" sz="2800" dirty="0" err="1" smtClean="0">
                <a:ea typeface="ＭＳ Ｐゴシック" pitchFamily="34" charset="-128"/>
              </a:rPr>
              <a:t>occurs</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56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gd name="adj" fmla="val 14327"/>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solidFill>
                  <a:schemeClr val="tx1"/>
                </a:solidFill>
                <a:latin typeface="Courier New"/>
                <a:cs typeface="Courier New"/>
              </a:rPr>
              <a:t>define(</a:t>
            </a:r>
            <a:r>
              <a:rPr lang="en-US" b="1" dirty="0" smtClean="0">
                <a:solidFill>
                  <a:srgbClr val="00B050"/>
                </a:solidFill>
                <a:latin typeface="Courier New"/>
                <a:cs typeface="Courier New"/>
              </a:rPr>
              <a:t>"USER"</a:t>
            </a:r>
            <a:r>
              <a:rPr lang="en-US" b="1" dirty="0" smtClean="0">
                <a:solidFill>
                  <a:schemeClr val="tx1"/>
                </a:solidFill>
                <a:latin typeface="Courier New"/>
                <a:cs typeface="Courier New"/>
              </a:rPr>
              <a:t>, </a:t>
            </a:r>
            <a:r>
              <a:rPr lang="en-US" b="1" dirty="0" smtClean="0">
                <a:solidFill>
                  <a:srgbClr val="00B050"/>
                </a:solidFill>
                <a:latin typeface="Courier New"/>
                <a:cs typeface="Courier New"/>
              </a:rPr>
              <a:t>'root'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smtClean="0">
                <a:solidFill>
                  <a:schemeClr val="tx1"/>
                </a:solidFill>
                <a:latin typeface="Courier New"/>
                <a:cs typeface="Courier New"/>
              </a:rPr>
              <a:t>define(</a:t>
            </a:r>
            <a:r>
              <a:rPr lang="en-US" b="1" dirty="0" smtClean="0">
                <a:solidFill>
                  <a:srgbClr val="00B050"/>
                </a:solidFill>
                <a:latin typeface="Courier New"/>
                <a:cs typeface="Courier New"/>
              </a:rPr>
              <a:t>"PASSWORD"</a:t>
            </a:r>
            <a:r>
              <a:rPr lang="en-US" b="1" dirty="0" smtClean="0">
                <a:solidFill>
                  <a:schemeClr val="tx1"/>
                </a:solidFill>
                <a:latin typeface="Courier New"/>
                <a:cs typeface="Courier New"/>
              </a:rPr>
              <a:t>, </a:t>
            </a:r>
            <a:r>
              <a:rPr lang="en-US" b="1" dirty="0" smtClean="0">
                <a:solidFill>
                  <a:srgbClr val="00B050"/>
                </a:solidFill>
                <a:latin typeface="Courier New"/>
                <a:cs typeface="Courier New"/>
              </a:rPr>
              <a:t>'root'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r>
              <a:rPr lang="en-US" b="1" dirty="0" smtClean="0">
                <a:solidFill>
                  <a:schemeClr val="tx1"/>
                </a:solidFill>
                <a:latin typeface="Courier New"/>
                <a:cs typeface="Courier New"/>
              </a:rPr>
              <a:t>define(</a:t>
            </a:r>
            <a:r>
              <a:rPr lang="en-US" b="1" dirty="0" smtClean="0">
                <a:solidFill>
                  <a:srgbClr val="00B050"/>
                </a:solidFill>
                <a:latin typeface="Courier New"/>
                <a:cs typeface="Courier New"/>
              </a:rPr>
              <a:t>"DSN"</a:t>
            </a:r>
            <a:r>
              <a:rPr lang="en-US" b="1" dirty="0" smtClean="0">
                <a:solidFill>
                  <a:schemeClr val="tx1"/>
                </a:solidFill>
                <a:latin typeface="Courier New"/>
                <a:cs typeface="Courier New"/>
              </a:rPr>
              <a:t>, </a:t>
            </a:r>
            <a:r>
              <a:rPr lang="en-US" b="1" dirty="0" smtClean="0">
                <a:solidFill>
                  <a:srgbClr val="00B050"/>
                </a:solidFill>
                <a:latin typeface="Courier New"/>
                <a:cs typeface="Courier New"/>
              </a:rPr>
              <a:t>'</a:t>
            </a:r>
            <a:r>
              <a:rPr lang="en-US" b="1" dirty="0" err="1" smtClean="0">
                <a:solidFill>
                  <a:srgbClr val="00B050"/>
                </a:solidFill>
                <a:latin typeface="Courier New"/>
                <a:cs typeface="Courier New"/>
              </a:rPr>
              <a:t>mysql:host</a:t>
            </a:r>
            <a:r>
              <a:rPr lang="en-US" b="1" dirty="0" smtClean="0">
                <a:solidFill>
                  <a:srgbClr val="00B050"/>
                </a:solidFill>
                <a:latin typeface="Courier New"/>
                <a:cs typeface="Courier New"/>
              </a:rPr>
              <a:t>=</a:t>
            </a:r>
            <a:r>
              <a:rPr lang="en-US" b="1" dirty="0" err="1" smtClean="0">
                <a:solidFill>
                  <a:srgbClr val="00B050"/>
                </a:solidFill>
                <a:latin typeface="Courier New"/>
                <a:cs typeface="Courier New"/>
              </a:rPr>
              <a:t>localhost;dbname</a:t>
            </a:r>
            <a:r>
              <a:rPr lang="en-US" b="1" dirty="0" smtClean="0">
                <a:solidFill>
                  <a:srgbClr val="00B050"/>
                </a:solidFill>
                <a:latin typeface="Courier New"/>
                <a:cs typeface="Courier New"/>
              </a:rPr>
              <a:t>=example'</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lvl="2"/>
            <a:endParaRPr lang="en-US" b="1" dirty="0">
              <a:solidFill>
                <a:schemeClr val="tx1"/>
              </a:solidFill>
              <a:latin typeface="Courier New"/>
              <a:cs typeface="Courier New"/>
            </a:endParaRPr>
          </a:p>
          <a:p>
            <a:pPr lvl="2"/>
            <a:r>
              <a:rPr lang="en-US" b="1" dirty="0">
                <a:solidFill>
                  <a:srgbClr val="0070C0"/>
                </a:solidFill>
                <a:latin typeface="Courier New"/>
                <a:cs typeface="Courier New"/>
              </a:rPr>
              <a:t>try</a:t>
            </a:r>
            <a:r>
              <a:rPr lang="en-US" b="1" dirty="0">
                <a:solidFill>
                  <a:schemeClr val="tx1"/>
                </a:solidFill>
                <a:latin typeface="Courier New"/>
                <a:cs typeface="Courier New"/>
              </a:rPr>
              <a:t> {</a:t>
            </a:r>
          </a:p>
          <a:p>
            <a:pPr lvl="2"/>
            <a:r>
              <a:rPr lang="en-US" b="1" dirty="0">
                <a:solidFill>
                  <a:schemeClr val="tx1"/>
                </a:solidFill>
                <a:latin typeface="Courier New"/>
                <a:cs typeface="Courier New"/>
              </a:rPr>
              <a:t>   $</a:t>
            </a:r>
            <a:r>
              <a:rPr lang="en-US" b="1" dirty="0" err="1">
                <a:solidFill>
                  <a:schemeClr val="tx1"/>
                </a:solidFill>
                <a:latin typeface="Courier New"/>
                <a:cs typeface="Courier New"/>
              </a:rPr>
              <a:t>pdo</a:t>
            </a:r>
            <a:r>
              <a:rPr lang="en-US" b="1" dirty="0">
                <a:solidFill>
                  <a:schemeClr val="tx1"/>
                </a:solidFill>
                <a:latin typeface="Courier New"/>
                <a:cs typeface="Courier New"/>
              </a:rPr>
              <a:t> = </a:t>
            </a:r>
            <a:r>
              <a:rPr lang="en-US" b="1">
                <a:solidFill>
                  <a:srgbClr val="7030A0"/>
                </a:solidFill>
                <a:latin typeface="Courier New"/>
                <a:cs typeface="Courier New"/>
              </a:rPr>
              <a:t>new</a:t>
            </a:r>
            <a:r>
              <a:rPr lang="en-US" b="1">
                <a:solidFill>
                  <a:schemeClr val="tx1"/>
                </a:solidFill>
                <a:latin typeface="Courier New"/>
                <a:cs typeface="Courier New"/>
              </a:rPr>
              <a:t> </a:t>
            </a:r>
            <a:r>
              <a:rPr lang="en-US" b="1" smtClean="0">
                <a:solidFill>
                  <a:schemeClr val="tx1"/>
                </a:solidFill>
                <a:latin typeface="Courier New"/>
                <a:cs typeface="Courier New"/>
              </a:rPr>
              <a:t>PDO(DSN, USER, PASSWORD);</a:t>
            </a:r>
            <a:endParaRPr lang="en-US" b="1" dirty="0">
              <a:solidFill>
                <a:schemeClr val="tx1"/>
              </a:solidFill>
              <a:latin typeface="Courier New"/>
              <a:cs typeface="Courier New"/>
            </a:endParaRPr>
          </a:p>
          <a:p>
            <a:pPr lvl="2"/>
            <a:r>
              <a:rPr lang="en-US" b="1" dirty="0">
                <a:solidFill>
                  <a:schemeClr val="tx1"/>
                </a:solidFill>
                <a:latin typeface="Courier New"/>
                <a:cs typeface="Courier New"/>
              </a:rPr>
              <a:t>} </a:t>
            </a:r>
            <a:r>
              <a:rPr lang="en-US" b="1" dirty="0">
                <a:solidFill>
                  <a:srgbClr val="0070C0"/>
                </a:solidFill>
                <a:latin typeface="Courier New"/>
                <a:cs typeface="Courier New"/>
              </a:rPr>
              <a:t>catch</a:t>
            </a:r>
            <a:r>
              <a:rPr lang="en-US" b="1" dirty="0">
                <a:solidFill>
                  <a:schemeClr val="tx1"/>
                </a:solidFill>
                <a:latin typeface="Courier New"/>
                <a:cs typeface="Courier New"/>
              </a:rPr>
              <a:t> (</a:t>
            </a:r>
            <a:r>
              <a:rPr lang="en-US" b="1" dirty="0" err="1">
                <a:solidFill>
                  <a:schemeClr val="tx1"/>
                </a:solidFill>
                <a:latin typeface="Courier New"/>
                <a:cs typeface="Courier New"/>
              </a:rPr>
              <a:t>PDOException</a:t>
            </a:r>
            <a:r>
              <a:rPr lang="en-US" b="1" dirty="0">
                <a:solidFill>
                  <a:schemeClr val="tx1"/>
                </a:solidFill>
                <a:latin typeface="Courier New"/>
                <a:cs typeface="Courier New"/>
              </a:rPr>
              <a:t> $e) {</a:t>
            </a:r>
          </a:p>
          <a:p>
            <a:pPr lvl="2"/>
            <a:r>
              <a:rPr lang="en-US" b="1" dirty="0">
                <a:solidFill>
                  <a:schemeClr val="tx1"/>
                </a:solidFill>
                <a:latin typeface="Courier New"/>
                <a:cs typeface="Courier New"/>
              </a:rPr>
              <a:t>   die(</a:t>
            </a:r>
            <a:r>
              <a:rPr lang="en-US" b="1" dirty="0">
                <a:solidFill>
                  <a:srgbClr val="00B050"/>
                </a:solidFill>
                <a:latin typeface="Courier New"/>
                <a:cs typeface="Courier New"/>
              </a:rPr>
              <a:t>"Error ! : </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 . $</a:t>
            </a:r>
            <a:r>
              <a:rPr lang="en-US" b="1" dirty="0">
                <a:solidFill>
                  <a:schemeClr val="tx1"/>
                </a:solidFill>
                <a:latin typeface="Courier New"/>
                <a:cs typeface="Courier New"/>
              </a:rPr>
              <a:t>e-&gt;</a:t>
            </a:r>
            <a:r>
              <a:rPr lang="en-US" b="1" dirty="0" err="1">
                <a:solidFill>
                  <a:schemeClr val="tx1"/>
                </a:solidFill>
                <a:latin typeface="Courier New"/>
                <a:cs typeface="Courier New"/>
              </a:rPr>
              <a:t>getMessage</a:t>
            </a:r>
            <a:r>
              <a:rPr lang="en-US" b="1" dirty="0">
                <a:solidFill>
                  <a:schemeClr val="tx1"/>
                </a:solidFill>
                <a:latin typeface="Courier New"/>
                <a:cs typeface="Courier New"/>
              </a:rPr>
              <a:t>());</a:t>
            </a:r>
          </a:p>
          <a:p>
            <a:pPr lvl="2"/>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chemeClr val="tx1"/>
                </a:solidFill>
                <a:latin typeface="Courier New"/>
                <a:cs typeface="Courier New"/>
              </a:rPr>
              <a:t>$</a:t>
            </a:r>
            <a:r>
              <a:rPr lang="en-US" b="1" dirty="0" err="1">
                <a:solidFill>
                  <a:schemeClr val="tx1"/>
                </a:solidFill>
                <a:latin typeface="Courier New"/>
                <a:cs typeface="Courier New"/>
              </a:rPr>
              <a:t>pdo</a:t>
            </a:r>
            <a:r>
              <a:rPr lang="en-US" b="1" dirty="0">
                <a:solidFill>
                  <a:schemeClr val="tx1"/>
                </a:solidFill>
                <a:latin typeface="Courier New"/>
                <a:cs typeface="Courier New"/>
              </a:rPr>
              <a:t>-&gt;exec(</a:t>
            </a:r>
            <a:r>
              <a:rPr lang="en-US" b="1" dirty="0">
                <a:solidFill>
                  <a:srgbClr val="00B050"/>
                </a:solidFill>
                <a:latin typeface="Courier New"/>
                <a:cs typeface="Courier New"/>
              </a:rPr>
              <a:t>"INSERT INTO sample (col) </a:t>
            </a:r>
            <a:r>
              <a:rPr lang="en-US" b="1" dirty="0" smtClean="0">
                <a:solidFill>
                  <a:srgbClr val="00B050"/>
                </a:solidFill>
                <a:latin typeface="Courier New"/>
                <a:cs typeface="Courier New"/>
              </a:rPr>
              <a:t>VALUES(</a:t>
            </a:r>
            <a:r>
              <a:rPr lang="en-US" b="1" dirty="0">
                <a:solidFill>
                  <a:srgbClr val="00B050"/>
                </a:solidFill>
                <a:latin typeface="Courier New"/>
                <a:cs typeface="Courier New"/>
              </a:rPr>
              <a:t>'</a:t>
            </a:r>
            <a:r>
              <a:rPr lang="en-US" b="1" dirty="0" err="1">
                <a:solidFill>
                  <a:srgbClr val="00B050"/>
                </a:solidFill>
                <a:latin typeface="Courier New"/>
                <a:cs typeface="Courier New"/>
              </a:rPr>
              <a:t>val</a:t>
            </a:r>
            <a:r>
              <a:rPr lang="en-US" b="1" dirty="0">
                <a:solidFill>
                  <a:srgbClr val="00B050"/>
                </a:solidFill>
                <a:latin typeface="Courier New"/>
                <a:cs typeface="Courier New"/>
              </a:rPr>
              <a:t>')"</a:t>
            </a:r>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chemeClr val="tx1"/>
                </a:solidFill>
                <a:latin typeface="Courier New"/>
                <a:cs typeface="Courier New"/>
              </a:rPr>
              <a:t>$result = $</a:t>
            </a:r>
            <a:r>
              <a:rPr lang="en-US" b="1" dirty="0" err="1">
                <a:solidFill>
                  <a:schemeClr val="tx1"/>
                </a:solidFill>
                <a:latin typeface="Courier New"/>
                <a:cs typeface="Courier New"/>
              </a:rPr>
              <a:t>pdo</a:t>
            </a:r>
            <a:r>
              <a:rPr lang="en-US" b="1" dirty="0">
                <a:solidFill>
                  <a:schemeClr val="tx1"/>
                </a:solidFill>
                <a:latin typeface="Courier New"/>
                <a:cs typeface="Courier New"/>
              </a:rPr>
              <a:t>-&gt;query(</a:t>
            </a:r>
            <a:r>
              <a:rPr lang="en-US" b="1" dirty="0">
                <a:solidFill>
                  <a:srgbClr val="00B050"/>
                </a:solidFill>
                <a:latin typeface="Courier New"/>
                <a:cs typeface="Courier New"/>
              </a:rPr>
              <a:t>"SELECT col FROM sample"</a:t>
            </a:r>
            <a:r>
              <a:rPr lang="en-US" b="1" dirty="0">
                <a:solidFill>
                  <a:schemeClr val="tx1"/>
                </a:solidFill>
                <a:latin typeface="Courier New"/>
                <a:cs typeface="Courier New"/>
              </a:rPr>
              <a:t>);</a:t>
            </a:r>
          </a:p>
          <a:p>
            <a:pPr lvl="2"/>
            <a:r>
              <a:rPr lang="en-US" b="1" dirty="0" err="1" smtClean="0">
                <a:solidFill>
                  <a:srgbClr val="0070C0"/>
                </a:solidFill>
                <a:latin typeface="Courier New"/>
                <a:cs typeface="Courier New"/>
              </a:rPr>
              <a:t>foreach</a:t>
            </a:r>
            <a:r>
              <a:rPr lang="en-US" b="1" dirty="0" smtClean="0">
                <a:solidFill>
                  <a:schemeClr val="tx1"/>
                </a:solidFill>
                <a:latin typeface="Courier New"/>
                <a:cs typeface="Courier New"/>
              </a:rPr>
              <a:t>($result </a:t>
            </a:r>
            <a:r>
              <a:rPr lang="en-US" b="1" dirty="0" smtClean="0">
                <a:solidFill>
                  <a:srgbClr val="0070C0"/>
                </a:solidFill>
                <a:latin typeface="Courier New"/>
                <a:cs typeface="Courier New"/>
              </a:rPr>
              <a:t>as</a:t>
            </a:r>
            <a:r>
              <a:rPr lang="en-US" b="1" dirty="0" smtClean="0">
                <a:solidFill>
                  <a:schemeClr val="tx1"/>
                </a:solidFill>
                <a:latin typeface="Courier New"/>
                <a:cs typeface="Courier New"/>
              </a:rPr>
              <a:t> $row) </a:t>
            </a:r>
            <a:r>
              <a:rPr lang="en-US" b="1" dirty="0">
                <a:solidFill>
                  <a:schemeClr val="tx1"/>
                </a:solidFill>
                <a:latin typeface="Courier New"/>
                <a:cs typeface="Courier New"/>
              </a:rPr>
              <a:t>{</a:t>
            </a:r>
          </a:p>
          <a:p>
            <a:pPr lvl="2"/>
            <a:r>
              <a:rPr lang="en-US" b="1" dirty="0">
                <a:solidFill>
                  <a:schemeClr val="tx1"/>
                </a:solidFill>
                <a:latin typeface="Courier New"/>
                <a:cs typeface="Courier New"/>
              </a:rPr>
              <a:t>   </a:t>
            </a:r>
            <a:r>
              <a:rPr lang="en-US" b="1" dirty="0" err="1" smtClean="0">
                <a:solidFill>
                  <a:schemeClr val="tx1"/>
                </a:solidFill>
                <a:latin typeface="Courier New"/>
                <a:cs typeface="Courier New"/>
              </a:rPr>
              <a:t>var_dump</a:t>
            </a:r>
            <a:r>
              <a:rPr lang="en-US" b="1" dirty="0" smtClean="0">
                <a:solidFill>
                  <a:schemeClr val="tx1"/>
                </a:solidFill>
                <a:latin typeface="Courier New"/>
                <a:cs typeface="Courier New"/>
              </a:rPr>
              <a:t>($</a:t>
            </a:r>
            <a:r>
              <a:rPr lang="en-US" b="1" dirty="0">
                <a:solidFill>
                  <a:schemeClr val="tx1"/>
                </a:solidFill>
                <a:latin typeface="Courier New"/>
                <a:cs typeface="Courier New"/>
              </a:rPr>
              <a:t>row);</a:t>
            </a:r>
          </a:p>
          <a:p>
            <a:pPr lvl="2"/>
            <a:r>
              <a:rPr lang="en-US" b="1" dirty="0">
                <a:solidFill>
                  <a:schemeClr val="tx1"/>
                </a:solidFill>
                <a:latin typeface="Courier New"/>
                <a:cs typeface="Courier New"/>
              </a:rPr>
              <a:t>}</a:t>
            </a:r>
          </a:p>
          <a:p>
            <a:pPr lvl="2"/>
            <a:endParaRPr lang="en-US" b="1" dirty="0">
              <a:solidFill>
                <a:schemeClr val="tx1"/>
              </a:solidFill>
              <a:latin typeface="Courier New"/>
              <a:cs typeface="Courier New"/>
            </a:endParaRPr>
          </a:p>
          <a:p>
            <a:pPr lvl="2"/>
            <a:r>
              <a:rPr lang="en-US" b="1" dirty="0">
                <a:solidFill>
                  <a:schemeClr val="tx1"/>
                </a:solidFill>
                <a:latin typeface="Courier New"/>
                <a:cs typeface="Courier New"/>
              </a:rPr>
              <a:t>u</a:t>
            </a:r>
            <a:r>
              <a:rPr lang="en-US" b="1" dirty="0" smtClean="0">
                <a:solidFill>
                  <a:schemeClr val="tx1"/>
                </a:solidFill>
                <a:latin typeface="Courier New"/>
                <a:cs typeface="Courier New"/>
              </a:rPr>
              <a:t>nset($</a:t>
            </a:r>
            <a:r>
              <a:rPr lang="en-US" b="1" dirty="0" err="1" smtClean="0">
                <a:solidFill>
                  <a:schemeClr val="tx1"/>
                </a:solidFill>
                <a:latin typeface="Courier New"/>
                <a:cs typeface="Courier New"/>
              </a:rPr>
              <a:t>pdo</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cxnSp>
        <p:nvCxnSpPr>
          <p:cNvPr id="7" name="Connecteur droit 6"/>
          <p:cNvCxnSpPr/>
          <p:nvPr/>
        </p:nvCxnSpPr>
        <p:spPr>
          <a:xfrm>
            <a:off x="1115616" y="49188"/>
            <a:ext cx="0" cy="518457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49089"/>
            <a:ext cx="4464496" cy="584775"/>
          </a:xfrm>
          <a:prstGeom prst="rect">
            <a:avLst/>
          </a:prstGeom>
          <a:noFill/>
        </p:spPr>
        <p:txBody>
          <a:bodyPr wrap="square" rtlCol="0">
            <a:spAutoFit/>
          </a:bodyPr>
          <a:lstStyle/>
          <a:p>
            <a:pPr algn="ctr"/>
            <a:r>
              <a:rPr lang="fr-FR" sz="3200" b="1" dirty="0" smtClean="0">
                <a:latin typeface="Calibri (Heading)"/>
                <a:cs typeface="Calibri (Heading)"/>
              </a:rPr>
              <a:t>PDO </a:t>
            </a:r>
            <a:r>
              <a:rPr lang="fr-FR" sz="3200" b="1" dirty="0" err="1" smtClean="0">
                <a:latin typeface="Calibri (Heading)"/>
                <a:cs typeface="Calibri (Heading)"/>
              </a:rPr>
              <a:t>Example</a:t>
            </a:r>
            <a:endParaRPr lang="fr-FR" sz="3200" b="1" dirty="0">
              <a:latin typeface="Calibri (Heading)"/>
              <a:cs typeface="Calibri (Heading)"/>
            </a:endParaRPr>
          </a:p>
        </p:txBody>
      </p:sp>
    </p:spTree>
    <p:extLst>
      <p:ext uri="{BB962C8B-B14F-4D97-AF65-F5344CB8AC3E}">
        <p14:creationId xmlns:p14="http://schemas.microsoft.com/office/powerpoint/2010/main" val="1577415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Database</a:t>
            </a:r>
            <a:r>
              <a:rPr lang="fr-FR" dirty="0" smtClean="0">
                <a:ea typeface="ＭＳ Ｐゴシック" pitchFamily="34" charset="-128"/>
              </a:rPr>
              <a:t> </a:t>
            </a:r>
            <a:r>
              <a:rPr lang="fr-FR" dirty="0" err="1" smtClean="0">
                <a:ea typeface="ＭＳ Ｐゴシック" pitchFamily="34" charset="-128"/>
              </a:rPr>
              <a:t>connection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rPr>
              <a:t>First </a:t>
            </a:r>
            <a:r>
              <a:rPr lang="fr-FR" sz="3200" dirty="0" err="1" smtClean="0">
                <a:ea typeface="ＭＳ Ｐゴシック" pitchFamily="34" charset="-128"/>
              </a:rPr>
              <a:t>thing</a:t>
            </a:r>
            <a:r>
              <a:rPr lang="fr-FR" sz="3200" dirty="0" smtClean="0">
                <a:ea typeface="ＭＳ Ｐゴシック" pitchFamily="34" charset="-128"/>
              </a:rPr>
              <a:t> to do </a:t>
            </a:r>
            <a:r>
              <a:rPr lang="fr-FR" sz="3200" dirty="0" err="1" smtClean="0">
                <a:ea typeface="ＭＳ Ｐゴシック" pitchFamily="34" charset="-128"/>
              </a:rPr>
              <a:t>is</a:t>
            </a:r>
            <a:r>
              <a:rPr lang="fr-FR" sz="3200" dirty="0" smtClean="0">
                <a:ea typeface="ＭＳ Ｐゴシック" pitchFamily="34" charset="-128"/>
              </a:rPr>
              <a:t> to </a:t>
            </a:r>
            <a:r>
              <a:rPr lang="fr-FR" sz="3200" dirty="0" err="1" smtClean="0">
                <a:ea typeface="ＭＳ Ｐゴシック" pitchFamily="34" charset="-128"/>
              </a:rPr>
              <a:t>create</a:t>
            </a:r>
            <a:r>
              <a:rPr lang="fr-FR" sz="3200" dirty="0" smtClean="0">
                <a:ea typeface="ＭＳ Ｐゴシック" pitchFamily="34" charset="-128"/>
              </a:rPr>
              <a:t> a PDO instance</a:t>
            </a:r>
          </a:p>
          <a:p>
            <a:r>
              <a:rPr lang="fr-FR" sz="3200" dirty="0" smtClean="0">
                <a:ea typeface="ＭＳ Ｐゴシック" pitchFamily="34" charset="-128"/>
              </a:rPr>
              <a:t>The </a:t>
            </a:r>
            <a:r>
              <a:rPr lang="fr-FR" sz="3200" dirty="0" err="1" smtClean="0">
                <a:ea typeface="ＭＳ Ｐゴシック" pitchFamily="34" charset="-128"/>
              </a:rPr>
              <a:t>constructor</a:t>
            </a:r>
            <a:r>
              <a:rPr lang="fr-FR" sz="3200" dirty="0" smtClean="0">
                <a:ea typeface="ＭＳ Ｐゴシック" pitchFamily="34" charset="-128"/>
              </a:rPr>
              <a:t> </a:t>
            </a:r>
            <a:r>
              <a:rPr lang="fr-FR" sz="3200" dirty="0" err="1" smtClean="0">
                <a:ea typeface="ＭＳ Ｐゴシック" pitchFamily="34" charset="-128"/>
              </a:rPr>
              <a:t>takes</a:t>
            </a:r>
            <a:r>
              <a:rPr lang="fr-FR" sz="3200" dirty="0" smtClean="0">
                <a:ea typeface="ＭＳ Ｐゴシック" pitchFamily="34" charset="-128"/>
              </a:rPr>
              <a:t> </a:t>
            </a:r>
            <a:r>
              <a:rPr lang="fr-FR" sz="3200" dirty="0" err="1" smtClean="0">
                <a:ea typeface="ＭＳ Ｐゴシック" pitchFamily="34" charset="-128"/>
              </a:rPr>
              <a:t>three</a:t>
            </a:r>
            <a:r>
              <a:rPr lang="fr-FR" sz="3200" dirty="0" smtClean="0">
                <a:ea typeface="ＭＳ Ｐゴシック" pitchFamily="34" charset="-128"/>
              </a:rPr>
              <a:t> </a:t>
            </a:r>
            <a:r>
              <a:rPr lang="fr-FR" sz="3200" dirty="0" err="1" smtClean="0">
                <a:ea typeface="ＭＳ Ｐゴシック" pitchFamily="34" charset="-128"/>
              </a:rPr>
              <a:t>parameters</a:t>
            </a:r>
            <a:r>
              <a:rPr lang="fr-FR" sz="3200" dirty="0" smtClean="0">
                <a:ea typeface="ＭＳ Ｐゴシック" pitchFamily="34" charset="-128"/>
              </a:rPr>
              <a:t>:</a:t>
            </a:r>
          </a:p>
          <a:p>
            <a:pPr lvl="1"/>
            <a:r>
              <a:rPr lang="fr-FR" sz="2800" dirty="0" smtClean="0">
                <a:ea typeface="ＭＳ Ｐゴシック" pitchFamily="34" charset="-128"/>
              </a:rPr>
              <a:t>First </a:t>
            </a:r>
            <a:r>
              <a:rPr lang="fr-FR" sz="2800" dirty="0" err="1" smtClean="0">
                <a:ea typeface="ＭＳ Ｐゴシック" pitchFamily="34" charset="-128"/>
              </a:rPr>
              <a:t>is</a:t>
            </a:r>
            <a:r>
              <a:rPr lang="fr-FR" sz="2800" dirty="0" smtClean="0">
                <a:ea typeface="ＭＳ Ｐゴシック" pitchFamily="34" charset="-128"/>
              </a:rPr>
              <a:t> </a:t>
            </a:r>
            <a:r>
              <a:rPr lang="fr-FR" sz="2800" b="1" dirty="0" smtClean="0">
                <a:ea typeface="ＭＳ Ｐゴシック" pitchFamily="34" charset="-128"/>
              </a:rPr>
              <a:t>DSN</a:t>
            </a:r>
            <a:r>
              <a:rPr lang="fr-FR" sz="2800" dirty="0" smtClean="0">
                <a:ea typeface="ＭＳ Ｐゴシック" pitchFamily="34" charset="-128"/>
              </a:rPr>
              <a:t> (</a:t>
            </a:r>
            <a:r>
              <a:rPr lang="fr-FR" sz="2800" dirty="0" err="1" smtClean="0">
                <a:ea typeface="ＭＳ Ｐゴシック" pitchFamily="34" charset="-128"/>
              </a:rPr>
              <a:t>Database</a:t>
            </a:r>
            <a:r>
              <a:rPr lang="fr-FR" sz="2800" dirty="0" smtClean="0">
                <a:ea typeface="ＭＳ Ｐゴシック" pitchFamily="34" charset="-128"/>
              </a:rPr>
              <a:t> Source Name):</a:t>
            </a:r>
          </a:p>
          <a:p>
            <a:pPr lvl="2"/>
            <a:r>
              <a:rPr lang="fr-FR" sz="2400" dirty="0" smtClean="0">
                <a:ea typeface="ＭＳ Ｐゴシック" pitchFamily="34" charset="-128"/>
              </a:rPr>
              <a:t>Information about the </a:t>
            </a:r>
            <a:r>
              <a:rPr lang="fr-FR" sz="2400" dirty="0" err="1" smtClean="0">
                <a:ea typeface="ＭＳ Ｐゴシック" pitchFamily="34" charset="-128"/>
              </a:rPr>
              <a:t>database</a:t>
            </a:r>
            <a:r>
              <a:rPr lang="fr-FR" sz="2400" dirty="0" smtClean="0">
                <a:ea typeface="ＭＳ Ｐゴシック" pitchFamily="34" charset="-128"/>
              </a:rPr>
              <a:t> to use</a:t>
            </a:r>
          </a:p>
          <a:p>
            <a:pPr lvl="2"/>
            <a:r>
              <a:rPr lang="fr-FR" sz="2400" dirty="0" err="1" smtClean="0">
                <a:ea typeface="ＭＳ Ｐゴシック" pitchFamily="34" charset="-128"/>
              </a:rPr>
              <a:t>Example</a:t>
            </a:r>
            <a:r>
              <a:rPr lang="fr-FR" sz="2400" dirty="0" smtClean="0">
                <a:ea typeface="ＭＳ Ｐゴシック" pitchFamily="34" charset="-128"/>
              </a:rPr>
              <a:t> for a MySQL </a:t>
            </a:r>
            <a:r>
              <a:rPr lang="fr-FR" sz="2400" dirty="0" err="1" smtClean="0">
                <a:ea typeface="ＭＳ Ｐゴシック" pitchFamily="34" charset="-128"/>
              </a:rPr>
              <a:t>database</a:t>
            </a:r>
            <a:r>
              <a:rPr lang="fr-FR" sz="2400" dirty="0" smtClean="0">
                <a:ea typeface="ＭＳ Ｐゴシック" pitchFamily="34" charset="-128"/>
              </a:rPr>
              <a:t>:</a:t>
            </a:r>
            <a:endParaRPr lang="en-US" sz="24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p:cNvSpPr>
            <a:spLocks noChangeArrowheads="1"/>
          </p:cNvSpPr>
          <p:nvPr/>
        </p:nvSpPr>
        <p:spPr bwMode="auto">
          <a:xfrm>
            <a:off x="971600" y="3861048"/>
            <a:ext cx="7200800" cy="439249"/>
          </a:xfrm>
          <a:prstGeom prst="flowChartProcess">
            <a:avLst/>
          </a:prstGeom>
          <a:solidFill>
            <a:srgbClr val="DAE6F0"/>
          </a:solidFill>
          <a:ln w="12700">
            <a:solidFill>
              <a:schemeClr val="tx1"/>
            </a:solidFill>
            <a:miter lim="800000"/>
            <a:headEnd/>
            <a:tailEnd/>
          </a:ln>
        </p:spPr>
        <p:txBody>
          <a:bodyPr/>
          <a:lstStyle/>
          <a:p>
            <a:r>
              <a:rPr lang="en-US" sz="2000" b="1" dirty="0" err="1">
                <a:solidFill>
                  <a:srgbClr val="0070C0"/>
                </a:solidFill>
                <a:latin typeface="Courier New"/>
                <a:cs typeface="Courier New"/>
              </a:rPr>
              <a:t>mysql</a:t>
            </a:r>
            <a:r>
              <a:rPr lang="en-US" sz="2000" b="1" dirty="0" err="1">
                <a:latin typeface="Courier New"/>
                <a:cs typeface="Courier New"/>
              </a:rPr>
              <a:t>:host</a:t>
            </a:r>
            <a:r>
              <a:rPr lang="en-US" sz="2000" b="1" dirty="0">
                <a:latin typeface="Courier New"/>
                <a:cs typeface="Courier New"/>
              </a:rPr>
              <a:t>=</a:t>
            </a:r>
            <a:r>
              <a:rPr lang="en-US" sz="2000" b="1" dirty="0" err="1">
                <a:solidFill>
                  <a:srgbClr val="FF0000"/>
                </a:solidFill>
                <a:latin typeface="Courier New"/>
                <a:cs typeface="Courier New"/>
              </a:rPr>
              <a:t>localhost</a:t>
            </a:r>
            <a:r>
              <a:rPr lang="en-US" sz="2000" b="1" dirty="0" err="1" smtClean="0">
                <a:latin typeface="Courier New"/>
                <a:cs typeface="Courier New"/>
              </a:rPr>
              <a:t>;port</a:t>
            </a:r>
            <a:r>
              <a:rPr lang="en-US" sz="2000" b="1" dirty="0" smtClean="0">
                <a:latin typeface="Courier New"/>
                <a:cs typeface="Courier New"/>
              </a:rPr>
              <a:t>=</a:t>
            </a:r>
            <a:r>
              <a:rPr lang="en-US" sz="2000" b="1" dirty="0" smtClean="0">
                <a:solidFill>
                  <a:schemeClr val="accent3">
                    <a:lumMod val="75000"/>
                  </a:schemeClr>
                </a:solidFill>
                <a:latin typeface="Courier New"/>
                <a:cs typeface="Courier New"/>
              </a:rPr>
              <a:t>3306</a:t>
            </a:r>
            <a:r>
              <a:rPr lang="en-US" sz="2000" b="1" dirty="0" smtClean="0">
                <a:latin typeface="Courier New"/>
                <a:cs typeface="Courier New"/>
              </a:rPr>
              <a:t>;dbname</a:t>
            </a:r>
            <a:r>
              <a:rPr lang="en-US" sz="2000" b="1" dirty="0">
                <a:latin typeface="Courier New"/>
                <a:cs typeface="Courier New"/>
              </a:rPr>
              <a:t>=</a:t>
            </a:r>
            <a:r>
              <a:rPr lang="en-US" sz="2000" b="1" dirty="0">
                <a:solidFill>
                  <a:schemeClr val="accent6">
                    <a:lumMod val="75000"/>
                  </a:schemeClr>
                </a:solidFill>
                <a:latin typeface="Courier New"/>
                <a:cs typeface="Courier New"/>
              </a:rPr>
              <a:t>example</a:t>
            </a:r>
            <a:endParaRPr lang="en-US" sz="2000" b="1" dirty="0" smtClean="0">
              <a:solidFill>
                <a:schemeClr val="accent6">
                  <a:lumMod val="75000"/>
                </a:schemeClr>
              </a:solidFill>
              <a:latin typeface="Courier New"/>
              <a:cs typeface="Courier New"/>
            </a:endParaRPr>
          </a:p>
        </p:txBody>
      </p:sp>
      <p:sp>
        <p:nvSpPr>
          <p:cNvPr id="2" name="ZoneTexte 1"/>
          <p:cNvSpPr txBox="1"/>
          <p:nvPr/>
        </p:nvSpPr>
        <p:spPr>
          <a:xfrm>
            <a:off x="539552" y="4685720"/>
            <a:ext cx="1872208" cy="461665"/>
          </a:xfrm>
          <a:prstGeom prst="rect">
            <a:avLst/>
          </a:prstGeom>
          <a:noFill/>
        </p:spPr>
        <p:txBody>
          <a:bodyPr wrap="square" rtlCol="0">
            <a:spAutoFit/>
          </a:bodyPr>
          <a:lstStyle/>
          <a:p>
            <a:r>
              <a:rPr lang="fr-FR" sz="2400" b="1" dirty="0" err="1" smtClean="0">
                <a:solidFill>
                  <a:srgbClr val="0070C0"/>
                </a:solidFill>
                <a:latin typeface="+mn-lt"/>
              </a:rPr>
              <a:t>Using</a:t>
            </a:r>
            <a:r>
              <a:rPr lang="fr-FR" sz="2400" b="1" dirty="0" smtClean="0">
                <a:solidFill>
                  <a:srgbClr val="0070C0"/>
                </a:solidFill>
                <a:latin typeface="+mn-lt"/>
              </a:rPr>
              <a:t> MySQL</a:t>
            </a:r>
            <a:endParaRPr lang="en-US" sz="2400" b="1" dirty="0">
              <a:solidFill>
                <a:srgbClr val="0070C0"/>
              </a:solidFill>
              <a:latin typeface="+mn-lt"/>
            </a:endParaRPr>
          </a:p>
        </p:txBody>
      </p:sp>
      <p:sp>
        <p:nvSpPr>
          <p:cNvPr id="9" name="ZoneTexte 8"/>
          <p:cNvSpPr txBox="1"/>
          <p:nvPr/>
        </p:nvSpPr>
        <p:spPr>
          <a:xfrm>
            <a:off x="2475040" y="4685720"/>
            <a:ext cx="1957308" cy="461665"/>
          </a:xfrm>
          <a:prstGeom prst="rect">
            <a:avLst/>
          </a:prstGeom>
          <a:noFill/>
        </p:spPr>
        <p:txBody>
          <a:bodyPr wrap="square" rtlCol="0">
            <a:spAutoFit/>
          </a:bodyPr>
          <a:lstStyle/>
          <a:p>
            <a:r>
              <a:rPr lang="fr-FR" sz="2400" b="1" dirty="0" err="1" smtClean="0">
                <a:solidFill>
                  <a:srgbClr val="FF0000"/>
                </a:solidFill>
                <a:latin typeface="+mn-lt"/>
              </a:rPr>
              <a:t>Database</a:t>
            </a:r>
            <a:r>
              <a:rPr lang="fr-FR" sz="2400" b="1" dirty="0" smtClean="0">
                <a:solidFill>
                  <a:srgbClr val="FF0000"/>
                </a:solidFill>
                <a:latin typeface="+mn-lt"/>
              </a:rPr>
              <a:t> URL</a:t>
            </a:r>
            <a:endParaRPr lang="en-US" sz="2400" b="1" dirty="0">
              <a:solidFill>
                <a:srgbClr val="FF0000"/>
              </a:solidFill>
              <a:latin typeface="+mn-lt"/>
            </a:endParaRPr>
          </a:p>
        </p:txBody>
      </p:sp>
      <p:sp>
        <p:nvSpPr>
          <p:cNvPr id="10" name="ZoneTexte 9"/>
          <p:cNvSpPr txBox="1"/>
          <p:nvPr/>
        </p:nvSpPr>
        <p:spPr>
          <a:xfrm>
            <a:off x="4495628" y="4685720"/>
            <a:ext cx="2020586" cy="461665"/>
          </a:xfrm>
          <a:prstGeom prst="rect">
            <a:avLst/>
          </a:prstGeom>
          <a:noFill/>
        </p:spPr>
        <p:txBody>
          <a:bodyPr wrap="square" rtlCol="0">
            <a:spAutoFit/>
          </a:bodyPr>
          <a:lstStyle/>
          <a:p>
            <a:r>
              <a:rPr lang="fr-FR" sz="2400" b="1" dirty="0" err="1" smtClean="0">
                <a:solidFill>
                  <a:schemeClr val="accent3">
                    <a:lumMod val="75000"/>
                  </a:schemeClr>
                </a:solidFill>
                <a:latin typeface="+mn-lt"/>
              </a:rPr>
              <a:t>Database</a:t>
            </a:r>
            <a:r>
              <a:rPr lang="fr-FR" sz="2400" b="1" dirty="0" smtClean="0">
                <a:solidFill>
                  <a:schemeClr val="accent3">
                    <a:lumMod val="75000"/>
                  </a:schemeClr>
                </a:solidFill>
                <a:latin typeface="+mn-lt"/>
              </a:rPr>
              <a:t> port</a:t>
            </a:r>
            <a:endParaRPr lang="en-US" sz="2400" b="1" dirty="0">
              <a:solidFill>
                <a:schemeClr val="accent3">
                  <a:lumMod val="75000"/>
                </a:schemeClr>
              </a:solidFill>
              <a:latin typeface="+mn-lt"/>
            </a:endParaRPr>
          </a:p>
        </p:txBody>
      </p:sp>
      <p:sp>
        <p:nvSpPr>
          <p:cNvPr id="11" name="ZoneTexte 10"/>
          <p:cNvSpPr txBox="1"/>
          <p:nvPr/>
        </p:nvSpPr>
        <p:spPr>
          <a:xfrm>
            <a:off x="6516214" y="4685720"/>
            <a:ext cx="2232249" cy="461665"/>
          </a:xfrm>
          <a:prstGeom prst="rect">
            <a:avLst/>
          </a:prstGeom>
          <a:noFill/>
        </p:spPr>
        <p:txBody>
          <a:bodyPr wrap="square" rtlCol="0">
            <a:spAutoFit/>
          </a:bodyPr>
          <a:lstStyle/>
          <a:p>
            <a:r>
              <a:rPr lang="fr-FR" sz="2400" b="1" dirty="0" err="1" smtClean="0">
                <a:solidFill>
                  <a:schemeClr val="accent6">
                    <a:lumMod val="75000"/>
                  </a:schemeClr>
                </a:solidFill>
                <a:latin typeface="+mn-lt"/>
              </a:rPr>
              <a:t>Database</a:t>
            </a:r>
            <a:r>
              <a:rPr lang="fr-FR" sz="2400" b="1" dirty="0" smtClean="0">
                <a:solidFill>
                  <a:schemeClr val="accent6">
                    <a:lumMod val="75000"/>
                  </a:schemeClr>
                </a:solidFill>
                <a:latin typeface="+mn-lt"/>
              </a:rPr>
              <a:t> </a:t>
            </a:r>
            <a:r>
              <a:rPr lang="fr-FR" sz="2400" b="1" dirty="0" err="1" smtClean="0">
                <a:solidFill>
                  <a:schemeClr val="accent6">
                    <a:lumMod val="75000"/>
                  </a:schemeClr>
                </a:solidFill>
                <a:latin typeface="+mn-lt"/>
              </a:rPr>
              <a:t>name</a:t>
            </a:r>
            <a:endParaRPr lang="en-US" sz="2400" b="1" dirty="0">
              <a:solidFill>
                <a:schemeClr val="accent6">
                  <a:lumMod val="75000"/>
                </a:schemeClr>
              </a:solidFill>
              <a:latin typeface="+mn-lt"/>
            </a:endParaRPr>
          </a:p>
        </p:txBody>
      </p:sp>
      <p:cxnSp>
        <p:nvCxnSpPr>
          <p:cNvPr id="13" name="Connecteur droit avec flèche 12"/>
          <p:cNvCxnSpPr>
            <a:stCxn id="2" idx="0"/>
          </p:cNvCxnSpPr>
          <p:nvPr/>
        </p:nvCxnSpPr>
        <p:spPr>
          <a:xfrm flipV="1">
            <a:off x="1475656" y="4225652"/>
            <a:ext cx="0" cy="46006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Connecteur droit avec flèche 15"/>
          <p:cNvCxnSpPr>
            <a:stCxn id="9" idx="0"/>
          </p:cNvCxnSpPr>
          <p:nvPr/>
        </p:nvCxnSpPr>
        <p:spPr>
          <a:xfrm flipV="1">
            <a:off x="3453694" y="4225652"/>
            <a:ext cx="0" cy="46006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Connecteur droit avec flèche 19"/>
          <p:cNvCxnSpPr>
            <a:stCxn id="10" idx="0"/>
          </p:cNvCxnSpPr>
          <p:nvPr/>
        </p:nvCxnSpPr>
        <p:spPr>
          <a:xfrm flipV="1">
            <a:off x="5505921" y="4225652"/>
            <a:ext cx="0" cy="4600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3" name="Connecteur droit avec flèche 22"/>
          <p:cNvCxnSpPr>
            <a:stCxn id="11" idx="0"/>
          </p:cNvCxnSpPr>
          <p:nvPr/>
        </p:nvCxnSpPr>
        <p:spPr>
          <a:xfrm flipV="1">
            <a:off x="7632339" y="4225652"/>
            <a:ext cx="0" cy="46006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Connecteur droit 14"/>
          <p:cNvCxnSpPr/>
          <p:nvPr/>
        </p:nvCxnSpPr>
        <p:spPr>
          <a:xfrm>
            <a:off x="2559050" y="4701715"/>
            <a:ext cx="179692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necteur droit 16"/>
          <p:cNvCxnSpPr/>
          <p:nvPr/>
        </p:nvCxnSpPr>
        <p:spPr>
          <a:xfrm>
            <a:off x="4611823" y="4701715"/>
            <a:ext cx="1760377"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Connecteur droit 17"/>
          <p:cNvCxnSpPr/>
          <p:nvPr/>
        </p:nvCxnSpPr>
        <p:spPr>
          <a:xfrm>
            <a:off x="6588224" y="4701715"/>
            <a:ext cx="201622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 name="Connecteur droit 3"/>
          <p:cNvCxnSpPr/>
          <p:nvPr/>
        </p:nvCxnSpPr>
        <p:spPr>
          <a:xfrm>
            <a:off x="611560" y="4701715"/>
            <a:ext cx="1728192"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283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Database</a:t>
            </a:r>
            <a:r>
              <a:rPr lang="fr-FR" dirty="0" smtClean="0">
                <a:ea typeface="ＭＳ Ｐゴシック" pitchFamily="34" charset="-128"/>
              </a:rPr>
              <a:t> </a:t>
            </a:r>
            <a:r>
              <a:rPr lang="fr-FR" dirty="0" err="1" smtClean="0">
                <a:ea typeface="ＭＳ Ｐゴシック" pitchFamily="34" charset="-128"/>
              </a:rPr>
              <a:t>connection</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FR" sz="3200" dirty="0" smtClean="0">
                <a:ea typeface="ＭＳ Ｐゴシック" pitchFamily="34" charset="-128"/>
              </a:rPr>
              <a:t>The </a:t>
            </a:r>
            <a:r>
              <a:rPr lang="fr-FR" sz="3200" dirty="0" err="1">
                <a:ea typeface="ＭＳ Ｐゴシック" pitchFamily="34" charset="-128"/>
              </a:rPr>
              <a:t>constructor</a:t>
            </a:r>
            <a:r>
              <a:rPr lang="fr-FR" sz="3200" dirty="0">
                <a:ea typeface="ＭＳ Ｐゴシック" pitchFamily="34" charset="-128"/>
              </a:rPr>
              <a:t> </a:t>
            </a:r>
            <a:r>
              <a:rPr lang="fr-FR" sz="3200" dirty="0" err="1">
                <a:ea typeface="ＭＳ Ｐゴシック" pitchFamily="34" charset="-128"/>
              </a:rPr>
              <a:t>takes</a:t>
            </a:r>
            <a:r>
              <a:rPr lang="fr-FR" sz="3200" dirty="0">
                <a:ea typeface="ＭＳ Ｐゴシック" pitchFamily="34" charset="-128"/>
              </a:rPr>
              <a:t> </a:t>
            </a:r>
            <a:r>
              <a:rPr lang="fr-FR" sz="3200" dirty="0" err="1">
                <a:ea typeface="ＭＳ Ｐゴシック" pitchFamily="34" charset="-128"/>
              </a:rPr>
              <a:t>three</a:t>
            </a:r>
            <a:r>
              <a:rPr lang="fr-FR" sz="3200" dirty="0">
                <a:ea typeface="ＭＳ Ｐゴシック" pitchFamily="34" charset="-128"/>
              </a:rPr>
              <a:t> </a:t>
            </a:r>
            <a:r>
              <a:rPr lang="fr-FR" sz="3200" dirty="0" err="1">
                <a:ea typeface="ＭＳ Ｐゴシック" pitchFamily="34" charset="-128"/>
              </a:rPr>
              <a:t>parameters</a:t>
            </a:r>
            <a:r>
              <a:rPr lang="fr-FR" sz="3200" dirty="0">
                <a:ea typeface="ＭＳ Ｐゴシック" pitchFamily="34" charset="-128"/>
              </a:rPr>
              <a:t>:</a:t>
            </a:r>
          </a:p>
          <a:p>
            <a:pPr lvl="1"/>
            <a:r>
              <a:rPr lang="fr-FR" sz="2800" dirty="0" smtClean="0"/>
              <a:t>Second </a:t>
            </a:r>
            <a:r>
              <a:rPr lang="fr-FR" sz="2800" dirty="0" err="1" smtClean="0"/>
              <a:t>is</a:t>
            </a:r>
            <a:r>
              <a:rPr lang="fr-FR" sz="2800" b="1" dirty="0" smtClean="0"/>
              <a:t> </a:t>
            </a:r>
            <a:r>
              <a:rPr lang="fr-FR" sz="2800" b="1" dirty="0" err="1" smtClean="0"/>
              <a:t>Username</a:t>
            </a:r>
            <a:r>
              <a:rPr lang="fr-FR" sz="2800" dirty="0" smtClean="0"/>
              <a:t> to </a:t>
            </a:r>
            <a:r>
              <a:rPr lang="fr-FR" sz="2800" dirty="0" err="1" smtClean="0"/>
              <a:t>connect</a:t>
            </a:r>
            <a:r>
              <a:rPr lang="fr-FR" sz="2800" dirty="0" smtClean="0"/>
              <a:t> to the </a:t>
            </a:r>
            <a:r>
              <a:rPr lang="fr-FR" sz="2800" dirty="0" err="1" smtClean="0"/>
              <a:t>database</a:t>
            </a:r>
            <a:endParaRPr lang="fr-FR" sz="2800" dirty="0" smtClean="0"/>
          </a:p>
          <a:p>
            <a:pPr lvl="1"/>
            <a:r>
              <a:rPr lang="fr-FR" sz="2800" dirty="0" err="1" smtClean="0"/>
              <a:t>Third</a:t>
            </a:r>
            <a:r>
              <a:rPr lang="fr-FR" sz="2800" dirty="0" smtClean="0"/>
              <a:t> </a:t>
            </a:r>
            <a:r>
              <a:rPr lang="fr-FR" sz="2800" dirty="0" err="1" smtClean="0"/>
              <a:t>is</a:t>
            </a:r>
            <a:r>
              <a:rPr lang="fr-FR" sz="2800" dirty="0" smtClean="0"/>
              <a:t> </a:t>
            </a:r>
            <a:r>
              <a:rPr lang="fr-FR" sz="2800" b="1" dirty="0" err="1" smtClean="0"/>
              <a:t>Password</a:t>
            </a:r>
            <a:r>
              <a:rPr lang="fr-FR" sz="2800" dirty="0" smtClean="0"/>
              <a:t> of the </a:t>
            </a:r>
            <a:r>
              <a:rPr lang="fr-FR" sz="2800" dirty="0" err="1" smtClean="0"/>
              <a:t>account</a:t>
            </a:r>
            <a:endParaRPr lang="fr-FR" sz="2800" dirty="0" smtClean="0"/>
          </a:p>
          <a:p>
            <a:pPr>
              <a:spcBef>
                <a:spcPts val="3000"/>
              </a:spcBef>
            </a:pPr>
            <a:r>
              <a:rPr lang="fr-FR" sz="3200" dirty="0" err="1" smtClean="0"/>
              <a:t>Create</a:t>
            </a:r>
            <a:r>
              <a:rPr lang="fr-FR" sz="3200" dirty="0" smtClean="0"/>
              <a:t> a PDO instance </a:t>
            </a:r>
            <a:r>
              <a:rPr lang="fr-FR" sz="3200" dirty="0" err="1" smtClean="0"/>
              <a:t>can</a:t>
            </a:r>
            <a:r>
              <a:rPr lang="fr-FR" sz="3200" dirty="0" smtClean="0"/>
              <a:t> </a:t>
            </a:r>
            <a:r>
              <a:rPr lang="fr-FR" sz="3200" dirty="0" err="1" smtClean="0"/>
              <a:t>throw</a:t>
            </a:r>
            <a:r>
              <a:rPr lang="fr-FR" sz="3200" dirty="0" smtClean="0"/>
              <a:t> an exception:</a:t>
            </a:r>
          </a:p>
          <a:p>
            <a:pPr lvl="1"/>
            <a:r>
              <a:rPr lang="fr-FR" sz="2800" dirty="0" err="1" smtClean="0"/>
              <a:t>Required</a:t>
            </a:r>
            <a:r>
              <a:rPr lang="fr-FR" sz="2800" dirty="0" smtClean="0"/>
              <a:t> driver not </a:t>
            </a:r>
            <a:r>
              <a:rPr lang="fr-FR" sz="2800" dirty="0" err="1" smtClean="0"/>
              <a:t>loaded</a:t>
            </a:r>
            <a:r>
              <a:rPr lang="fr-FR" sz="2800" dirty="0" smtClean="0"/>
              <a:t> in PHP</a:t>
            </a:r>
          </a:p>
          <a:p>
            <a:pPr lvl="1"/>
            <a:r>
              <a:rPr lang="fr-FR" sz="2800" dirty="0" err="1" smtClean="0"/>
              <a:t>Wrong</a:t>
            </a:r>
            <a:r>
              <a:rPr lang="fr-FR" sz="2800" dirty="0" smtClean="0"/>
              <a:t> </a:t>
            </a:r>
            <a:r>
              <a:rPr lang="fr-FR" sz="2800" dirty="0" err="1" smtClean="0"/>
              <a:t>username</a:t>
            </a:r>
            <a:r>
              <a:rPr lang="fr-FR" sz="2800" dirty="0" smtClean="0"/>
              <a:t> or </a:t>
            </a:r>
            <a:r>
              <a:rPr lang="fr-FR" sz="2800" dirty="0" err="1" smtClean="0"/>
              <a:t>password</a:t>
            </a:r>
            <a:endParaRPr lang="fr-FR" sz="2800" dirty="0" smtClean="0"/>
          </a:p>
          <a:p>
            <a:pPr lvl="1"/>
            <a:r>
              <a:rPr lang="fr-FR" sz="2800" dirty="0" smtClean="0"/>
              <a:t>…</a:t>
            </a:r>
            <a:endParaRPr lang="en-US" sz="2800" dirty="0"/>
          </a:p>
        </p:txBody>
      </p:sp>
    </p:spTree>
    <p:extLst>
      <p:ext uri="{BB962C8B-B14F-4D97-AF65-F5344CB8AC3E}">
        <p14:creationId xmlns:p14="http://schemas.microsoft.com/office/powerpoint/2010/main" val="2611897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Database</a:t>
            </a:r>
            <a:r>
              <a:rPr lang="fr-FR" dirty="0" smtClean="0">
                <a:ea typeface="ＭＳ Ｐゴシック" pitchFamily="34" charset="-128"/>
              </a:rPr>
              <a:t> </a:t>
            </a:r>
            <a:r>
              <a:rPr lang="fr-FR" dirty="0" err="1" smtClean="0">
                <a:ea typeface="ＭＳ Ｐゴシック" pitchFamily="34" charset="-128"/>
              </a:rPr>
              <a:t>connection</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pPr>
              <a:spcBef>
                <a:spcPts val="0"/>
              </a:spcBef>
            </a:pPr>
            <a:r>
              <a:rPr lang="fr-FR" sz="3200" dirty="0" err="1" smtClean="0">
                <a:ea typeface="ＭＳ Ｐゴシック" pitchFamily="34" charset="-128"/>
              </a:rPr>
              <a:t>Easy</a:t>
            </a:r>
            <a:r>
              <a:rPr lang="fr-FR" sz="3200" dirty="0" smtClean="0">
                <a:ea typeface="ＭＳ Ｐゴシック" pitchFamily="34" charset="-128"/>
              </a:rPr>
              <a:t> to use </a:t>
            </a:r>
            <a:r>
              <a:rPr lang="fr-FR" sz="3200" dirty="0" err="1" smtClean="0">
                <a:ea typeface="ＭＳ Ｐゴシック" pitchFamily="34" charset="-128"/>
              </a:rPr>
              <a:t>several</a:t>
            </a:r>
            <a:r>
              <a:rPr lang="fr-FR" sz="3200" dirty="0" smtClean="0">
                <a:ea typeface="ＭＳ Ｐゴシック" pitchFamily="34" charset="-128"/>
              </a:rPr>
              <a:t> </a:t>
            </a:r>
            <a:r>
              <a:rPr lang="fr-FR" sz="3200" dirty="0" err="1" smtClean="0">
                <a:ea typeface="ＭＳ Ｐゴシック" pitchFamily="34" charset="-128"/>
              </a:rPr>
              <a:t>databases</a:t>
            </a:r>
            <a:r>
              <a:rPr lang="fr-FR" sz="3200" dirty="0" smtClean="0">
                <a:ea typeface="ＭＳ Ｐゴシック" pitchFamily="34" charset="-128"/>
              </a:rPr>
              <a:t> in a single script</a:t>
            </a:r>
          </a:p>
          <a:p>
            <a:pPr lvl="1">
              <a:spcBef>
                <a:spcPts val="0"/>
              </a:spcBef>
            </a:pPr>
            <a:r>
              <a:rPr lang="fr-FR" sz="2800" dirty="0" smtClean="0">
                <a:ea typeface="ＭＳ Ｐゴシック" pitchFamily="34" charset="-128"/>
              </a:rPr>
              <a:t>Just </a:t>
            </a:r>
            <a:r>
              <a:rPr lang="fr-FR" sz="2800" dirty="0" err="1" smtClean="0">
                <a:ea typeface="ＭＳ Ｐゴシック" pitchFamily="34" charset="-128"/>
              </a:rPr>
              <a:t>create</a:t>
            </a:r>
            <a:r>
              <a:rPr lang="fr-FR" sz="2800" dirty="0" smtClean="0">
                <a:ea typeface="ＭＳ Ｐゴシック" pitchFamily="34" charset="-128"/>
              </a:rPr>
              <a:t> </a:t>
            </a:r>
            <a:r>
              <a:rPr lang="fr-FR" sz="2800" dirty="0" err="1" smtClean="0">
                <a:ea typeface="ＭＳ Ｐゴシック" pitchFamily="34" charset="-128"/>
              </a:rPr>
              <a:t>several</a:t>
            </a:r>
            <a:r>
              <a:rPr lang="fr-FR" sz="2800" dirty="0" smtClean="0">
                <a:ea typeface="ＭＳ Ｐゴシック" pitchFamily="34" charset="-128"/>
              </a:rPr>
              <a:t> PDO instances!</a:t>
            </a:r>
            <a:endParaRPr lang="en-US" sz="2800" dirty="0"/>
          </a:p>
        </p:txBody>
      </p:sp>
      <p:sp>
        <p:nvSpPr>
          <p:cNvPr id="7" name="Rectangle à coins arrondis 6"/>
          <p:cNvSpPr/>
          <p:nvPr/>
        </p:nvSpPr>
        <p:spPr>
          <a:xfrm>
            <a:off x="179512" y="2209428"/>
            <a:ext cx="8785225" cy="2826891"/>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$user1 = </a:t>
            </a:r>
            <a:r>
              <a:rPr lang="en-US" b="1" dirty="0" smtClean="0">
                <a:solidFill>
                  <a:srgbClr val="00B050"/>
                </a:solidFill>
                <a:latin typeface="Courier New"/>
                <a:cs typeface="Courier New"/>
              </a:rPr>
              <a:t>'root'</a:t>
            </a:r>
            <a:r>
              <a:rPr lang="en-US" b="1" dirty="0" smtClean="0">
                <a:solidFill>
                  <a:schemeClr val="tx1"/>
                </a:solidFill>
                <a:latin typeface="Courier New"/>
                <a:cs typeface="Courier New"/>
              </a:rPr>
              <a:t>, </a:t>
            </a:r>
            <a:r>
              <a:rPr lang="en-US" b="1" dirty="0">
                <a:solidFill>
                  <a:schemeClr val="tx1"/>
                </a:solidFill>
                <a:latin typeface="Courier New"/>
                <a:cs typeface="Courier New"/>
              </a:rPr>
              <a:t>$password1 = </a:t>
            </a:r>
            <a:r>
              <a:rPr lang="en-US" b="1" dirty="0">
                <a:solidFill>
                  <a:srgbClr val="00B050"/>
                </a:solidFill>
                <a:latin typeface="Courier New"/>
                <a:cs typeface="Courier New"/>
              </a:rPr>
              <a:t>'root'</a:t>
            </a:r>
            <a:r>
              <a:rPr lang="en-US" b="1" dirty="0">
                <a:solidFill>
                  <a:schemeClr val="tx1"/>
                </a:solidFill>
                <a:latin typeface="Courier New"/>
                <a:cs typeface="Courier New"/>
              </a:rPr>
              <a:t>;</a:t>
            </a:r>
          </a:p>
          <a:p>
            <a:r>
              <a:rPr lang="en-US" b="1" dirty="0">
                <a:solidFill>
                  <a:schemeClr val="tx1"/>
                </a:solidFill>
                <a:latin typeface="Courier New"/>
                <a:cs typeface="Courier New"/>
              </a:rPr>
              <a:t>$dsn1 = </a:t>
            </a:r>
            <a:r>
              <a:rPr lang="en-US" b="1" dirty="0">
                <a:solidFill>
                  <a:srgbClr val="00B050"/>
                </a:solidFill>
                <a:latin typeface="Courier New"/>
                <a:cs typeface="Courier New"/>
              </a:rPr>
              <a:t>'</a:t>
            </a:r>
            <a:r>
              <a:rPr lang="en-US" b="1" dirty="0" err="1">
                <a:solidFill>
                  <a:srgbClr val="00B050"/>
                </a:solidFill>
                <a:latin typeface="Courier New"/>
                <a:cs typeface="Courier New"/>
              </a:rPr>
              <a:t>mysql:host</a:t>
            </a:r>
            <a:r>
              <a:rPr lang="en-US" b="1" dirty="0">
                <a:solidFill>
                  <a:srgbClr val="00B050"/>
                </a:solidFill>
                <a:latin typeface="Courier New"/>
                <a:cs typeface="Courier New"/>
              </a:rPr>
              <a:t>=</a:t>
            </a:r>
            <a:r>
              <a:rPr lang="en-US" b="1" dirty="0" err="1">
                <a:solidFill>
                  <a:srgbClr val="00B050"/>
                </a:solidFill>
                <a:latin typeface="Courier New"/>
                <a:cs typeface="Courier New"/>
              </a:rPr>
              <a:t>localhost;dbname</a:t>
            </a:r>
            <a:r>
              <a:rPr lang="en-US" b="1" dirty="0">
                <a:solidFill>
                  <a:srgbClr val="00B050"/>
                </a:solidFill>
                <a:latin typeface="Courier New"/>
                <a:cs typeface="Courier New"/>
              </a:rPr>
              <a:t>=example1</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a:spcBef>
                <a:spcPts val="1200"/>
              </a:spcBef>
            </a:pPr>
            <a:r>
              <a:rPr lang="en-US" b="1" dirty="0" smtClean="0">
                <a:solidFill>
                  <a:srgbClr val="0070C0"/>
                </a:solidFill>
                <a:latin typeface="Courier New"/>
                <a:cs typeface="Courier New"/>
              </a:rPr>
              <a:t>try</a:t>
            </a:r>
            <a:r>
              <a:rPr lang="en-US" b="1" dirty="0" smtClean="0">
                <a:solidFill>
                  <a:schemeClr val="tx1"/>
                </a:solidFill>
                <a:latin typeface="Courier New"/>
                <a:cs typeface="Courier New"/>
              </a:rPr>
              <a:t> { $</a:t>
            </a:r>
            <a:r>
              <a:rPr lang="en-US" b="1" dirty="0">
                <a:solidFill>
                  <a:schemeClr val="tx1"/>
                </a:solidFill>
                <a:latin typeface="Courier New"/>
                <a:cs typeface="Courier New"/>
              </a:rPr>
              <a:t>pdo1 = </a:t>
            </a:r>
            <a:r>
              <a:rPr lang="en-US" b="1" dirty="0">
                <a:solidFill>
                  <a:srgbClr val="7030A0"/>
                </a:solidFill>
                <a:latin typeface="Courier New"/>
                <a:cs typeface="Courier New"/>
              </a:rPr>
              <a:t>new</a:t>
            </a:r>
            <a:r>
              <a:rPr lang="en-US" b="1" dirty="0">
                <a:solidFill>
                  <a:schemeClr val="tx1"/>
                </a:solidFill>
                <a:latin typeface="Courier New"/>
                <a:cs typeface="Courier New"/>
              </a:rPr>
              <a:t> PDO($dsn1, $user1, $password1</a:t>
            </a:r>
            <a:r>
              <a:rPr lang="en-US" b="1" dirty="0" smtClean="0">
                <a:solidFill>
                  <a:schemeClr val="tx1"/>
                </a:solidFill>
                <a:latin typeface="Courier New"/>
                <a:cs typeface="Courier New"/>
              </a:rPr>
              <a:t>); }</a:t>
            </a:r>
          </a:p>
          <a:p>
            <a:pPr>
              <a:spcBef>
                <a:spcPts val="0"/>
              </a:spcBef>
            </a:pPr>
            <a:r>
              <a:rPr lang="en-US" b="1" dirty="0" smtClean="0">
                <a:solidFill>
                  <a:srgbClr val="0070C0"/>
                </a:solidFill>
                <a:latin typeface="Courier New"/>
                <a:cs typeface="Courier New"/>
              </a:rPr>
              <a:t>catch</a:t>
            </a:r>
            <a:r>
              <a:rPr lang="en-US" b="1" dirty="0" smtClean="0">
                <a:solidFill>
                  <a:schemeClr val="tx1"/>
                </a:solidFill>
                <a:latin typeface="Courier New"/>
                <a:cs typeface="Courier New"/>
              </a:rPr>
              <a:t> </a:t>
            </a:r>
            <a:r>
              <a:rPr lang="en-US" b="1" dirty="0">
                <a:solidFill>
                  <a:schemeClr val="tx1"/>
                </a:solidFill>
                <a:latin typeface="Courier New"/>
                <a:cs typeface="Courier New"/>
              </a:rPr>
              <a:t>(</a:t>
            </a:r>
            <a:r>
              <a:rPr lang="en-US" b="1" dirty="0" err="1">
                <a:solidFill>
                  <a:schemeClr val="tx1"/>
                </a:solidFill>
                <a:latin typeface="Courier New"/>
                <a:cs typeface="Courier New"/>
              </a:rPr>
              <a:t>PDOException</a:t>
            </a:r>
            <a:r>
              <a:rPr lang="en-US" b="1" dirty="0">
                <a:solidFill>
                  <a:schemeClr val="tx1"/>
                </a:solidFill>
                <a:latin typeface="Courier New"/>
                <a:cs typeface="Courier New"/>
              </a:rPr>
              <a:t> $e) { die(); </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a:spcBef>
                <a:spcPts val="1200"/>
              </a:spcBef>
            </a:pPr>
            <a:r>
              <a:rPr lang="en-US" b="1" dirty="0">
                <a:solidFill>
                  <a:schemeClr val="tx1"/>
                </a:solidFill>
                <a:latin typeface="Courier New"/>
                <a:cs typeface="Courier New"/>
              </a:rPr>
              <a:t>$user2 = </a:t>
            </a:r>
            <a:r>
              <a:rPr lang="en-US" b="1" dirty="0" smtClean="0">
                <a:solidFill>
                  <a:srgbClr val="00B050"/>
                </a:solidFill>
                <a:latin typeface="Courier New"/>
                <a:cs typeface="Courier New"/>
              </a:rPr>
              <a:t>'root'</a:t>
            </a:r>
            <a:r>
              <a:rPr lang="en-US" b="1" dirty="0" smtClean="0">
                <a:solidFill>
                  <a:schemeClr val="tx1"/>
                </a:solidFill>
                <a:latin typeface="Courier New"/>
                <a:cs typeface="Courier New"/>
              </a:rPr>
              <a:t>, $</a:t>
            </a:r>
            <a:r>
              <a:rPr lang="en-US" b="1" dirty="0">
                <a:solidFill>
                  <a:schemeClr val="tx1"/>
                </a:solidFill>
                <a:latin typeface="Courier New"/>
                <a:cs typeface="Courier New"/>
              </a:rPr>
              <a:t>password2 = </a:t>
            </a:r>
            <a:r>
              <a:rPr lang="en-US" b="1" dirty="0">
                <a:solidFill>
                  <a:srgbClr val="00B050"/>
                </a:solidFill>
                <a:latin typeface="Courier New"/>
                <a:cs typeface="Courier New"/>
              </a:rPr>
              <a:t>'root'</a:t>
            </a:r>
            <a:r>
              <a:rPr lang="en-US" b="1" dirty="0">
                <a:solidFill>
                  <a:schemeClr val="tx1"/>
                </a:solidFill>
                <a:latin typeface="Courier New"/>
                <a:cs typeface="Courier New"/>
              </a:rPr>
              <a:t>;</a:t>
            </a:r>
          </a:p>
          <a:p>
            <a:r>
              <a:rPr lang="en-US" b="1" dirty="0">
                <a:solidFill>
                  <a:schemeClr val="tx1"/>
                </a:solidFill>
                <a:latin typeface="Courier New"/>
                <a:cs typeface="Courier New"/>
              </a:rPr>
              <a:t>$dsn2 = </a:t>
            </a:r>
            <a:r>
              <a:rPr lang="en-US" b="1" dirty="0">
                <a:solidFill>
                  <a:srgbClr val="00B050"/>
                </a:solidFill>
                <a:latin typeface="Courier New"/>
                <a:cs typeface="Courier New"/>
              </a:rPr>
              <a:t>'</a:t>
            </a:r>
            <a:r>
              <a:rPr lang="en-US" b="1" dirty="0" err="1">
                <a:solidFill>
                  <a:srgbClr val="00B050"/>
                </a:solidFill>
                <a:latin typeface="Courier New"/>
                <a:cs typeface="Courier New"/>
              </a:rPr>
              <a:t>mysql:host</a:t>
            </a:r>
            <a:r>
              <a:rPr lang="en-US" b="1" dirty="0">
                <a:solidFill>
                  <a:srgbClr val="00B050"/>
                </a:solidFill>
                <a:latin typeface="Courier New"/>
                <a:cs typeface="Courier New"/>
              </a:rPr>
              <a:t>=</a:t>
            </a:r>
            <a:r>
              <a:rPr lang="en-US" b="1" dirty="0" err="1">
                <a:solidFill>
                  <a:srgbClr val="00B050"/>
                </a:solidFill>
                <a:latin typeface="Courier New"/>
                <a:cs typeface="Courier New"/>
              </a:rPr>
              <a:t>localhost;dbname</a:t>
            </a:r>
            <a:r>
              <a:rPr lang="en-US" b="1" dirty="0">
                <a:solidFill>
                  <a:srgbClr val="00B050"/>
                </a:solidFill>
                <a:latin typeface="Courier New"/>
                <a:cs typeface="Courier New"/>
              </a:rPr>
              <a:t>=example2</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a:p>
            <a:pPr>
              <a:spcBef>
                <a:spcPts val="1200"/>
              </a:spcBef>
            </a:pPr>
            <a:r>
              <a:rPr lang="en-US" b="1" dirty="0">
                <a:solidFill>
                  <a:srgbClr val="0070C0"/>
                </a:solidFill>
                <a:latin typeface="Courier New"/>
                <a:cs typeface="Courier New"/>
              </a:rPr>
              <a:t>try</a:t>
            </a:r>
            <a:r>
              <a:rPr lang="en-US" b="1" dirty="0">
                <a:solidFill>
                  <a:schemeClr val="tx1"/>
                </a:solidFill>
                <a:latin typeface="Courier New"/>
                <a:cs typeface="Courier New"/>
              </a:rPr>
              <a:t> </a:t>
            </a:r>
            <a:r>
              <a:rPr lang="en-US" b="1" dirty="0" smtClean="0">
                <a:solidFill>
                  <a:schemeClr val="tx1"/>
                </a:solidFill>
                <a:latin typeface="Courier New"/>
                <a:cs typeface="Courier New"/>
              </a:rPr>
              <a:t>{ $</a:t>
            </a:r>
            <a:r>
              <a:rPr lang="en-US" b="1" dirty="0">
                <a:solidFill>
                  <a:schemeClr val="tx1"/>
                </a:solidFill>
                <a:latin typeface="Courier New"/>
                <a:cs typeface="Courier New"/>
              </a:rPr>
              <a:t>pdo2 = </a:t>
            </a:r>
            <a:r>
              <a:rPr lang="en-US" b="1" dirty="0">
                <a:solidFill>
                  <a:srgbClr val="7030A0"/>
                </a:solidFill>
                <a:latin typeface="Courier New"/>
                <a:cs typeface="Courier New"/>
              </a:rPr>
              <a:t>new</a:t>
            </a:r>
            <a:r>
              <a:rPr lang="en-US" b="1" dirty="0">
                <a:solidFill>
                  <a:schemeClr val="tx1"/>
                </a:solidFill>
                <a:latin typeface="Courier New"/>
                <a:cs typeface="Courier New"/>
              </a:rPr>
              <a:t> PDO($dsn2, $user2, $password2</a:t>
            </a:r>
            <a:r>
              <a:rPr lang="en-US" b="1" dirty="0" smtClean="0">
                <a:solidFill>
                  <a:schemeClr val="tx1"/>
                </a:solidFill>
                <a:latin typeface="Courier New"/>
                <a:cs typeface="Courier New"/>
              </a:rPr>
              <a:t>); }</a:t>
            </a:r>
          </a:p>
          <a:p>
            <a:pPr>
              <a:spcBef>
                <a:spcPts val="0"/>
              </a:spcBef>
            </a:pPr>
            <a:r>
              <a:rPr lang="en-US" b="1" dirty="0" smtClean="0">
                <a:solidFill>
                  <a:srgbClr val="0070C0"/>
                </a:solidFill>
                <a:latin typeface="Courier New"/>
                <a:cs typeface="Courier New"/>
              </a:rPr>
              <a:t>catch</a:t>
            </a:r>
            <a:r>
              <a:rPr lang="en-US" b="1" dirty="0" smtClean="0">
                <a:solidFill>
                  <a:schemeClr val="tx1"/>
                </a:solidFill>
                <a:latin typeface="Courier New"/>
                <a:cs typeface="Courier New"/>
              </a:rPr>
              <a:t> </a:t>
            </a:r>
            <a:r>
              <a:rPr lang="en-US" b="1" dirty="0">
                <a:solidFill>
                  <a:schemeClr val="tx1"/>
                </a:solidFill>
                <a:latin typeface="Courier New"/>
                <a:cs typeface="Courier New"/>
              </a:rPr>
              <a:t>(</a:t>
            </a:r>
            <a:r>
              <a:rPr lang="en-US" b="1" dirty="0" err="1">
                <a:solidFill>
                  <a:schemeClr val="tx1"/>
                </a:solidFill>
                <a:latin typeface="Courier New"/>
                <a:cs typeface="Courier New"/>
              </a:rPr>
              <a:t>PDOException</a:t>
            </a:r>
            <a:r>
              <a:rPr lang="en-US" b="1" dirty="0">
                <a:solidFill>
                  <a:schemeClr val="tx1"/>
                </a:solidFill>
                <a:latin typeface="Courier New"/>
                <a:cs typeface="Courier New"/>
              </a:rPr>
              <a:t> $e) { die(); </a:t>
            </a:r>
            <a:r>
              <a:rPr lang="en-US" b="1" dirty="0" smtClean="0">
                <a:solidFill>
                  <a:schemeClr val="tx1"/>
                </a:solidFill>
                <a:latin typeface="Courier New"/>
                <a:cs typeface="Courier New"/>
              </a:rPr>
              <a:t>}</a:t>
            </a:r>
            <a:endParaRPr lang="en-US" b="1" dirty="0">
              <a:solidFill>
                <a:schemeClr val="tx1"/>
              </a:solidFill>
              <a:latin typeface="Courier New"/>
              <a:cs typeface="Courier New"/>
            </a:endParaRPr>
          </a:p>
        </p:txBody>
      </p:sp>
    </p:spTree>
    <p:extLst>
      <p:ext uri="{BB962C8B-B14F-4D97-AF65-F5344CB8AC3E}">
        <p14:creationId xmlns:p14="http://schemas.microsoft.com/office/powerpoint/2010/main" val="3356208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Perform</a:t>
            </a:r>
            <a:r>
              <a:rPr lang="fr-FR" dirty="0" smtClean="0">
                <a:ea typeface="ＭＳ Ｐゴシック" pitchFamily="34" charset="-128"/>
              </a:rPr>
              <a:t> a </a:t>
            </a:r>
            <a:r>
              <a:rPr lang="fr-FR" dirty="0" err="1" smtClean="0">
                <a:ea typeface="ＭＳ Ｐゴシック" pitchFamily="34" charset="-128"/>
              </a:rPr>
              <a:t>query</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pPr>
              <a:spcBef>
                <a:spcPts val="0"/>
              </a:spcBef>
            </a:pPr>
            <a:r>
              <a:rPr lang="fr-FR" sz="3200" dirty="0" err="1" smtClean="0">
                <a:ea typeface="ＭＳ Ｐゴシック" pitchFamily="34" charset="-128"/>
              </a:rPr>
              <a:t>After</a:t>
            </a:r>
            <a:r>
              <a:rPr lang="fr-FR" sz="3200" dirty="0" smtClean="0">
                <a:ea typeface="ＭＳ Ｐゴシック" pitchFamily="34" charset="-128"/>
              </a:rPr>
              <a:t> </a:t>
            </a:r>
            <a:r>
              <a:rPr lang="fr-FR" sz="3200" dirty="0" err="1" smtClean="0">
                <a:ea typeface="ＭＳ Ｐゴシック" pitchFamily="34" charset="-128"/>
              </a:rPr>
              <a:t>connecting</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database</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a:t>
            </a:r>
            <a:r>
              <a:rPr lang="fr-FR" sz="3200" dirty="0" err="1" smtClean="0">
                <a:ea typeface="ＭＳ Ｐゴシック" pitchFamily="34" charset="-128"/>
              </a:rPr>
              <a:t>execute</a:t>
            </a:r>
            <a:r>
              <a:rPr lang="fr-FR" sz="3200" dirty="0" smtClean="0">
                <a:ea typeface="ＭＳ Ｐゴシック" pitchFamily="34" charset="-128"/>
              </a:rPr>
              <a:t> </a:t>
            </a:r>
            <a:r>
              <a:rPr lang="fr-FR" sz="3200" dirty="0" err="1" smtClean="0">
                <a:ea typeface="ＭＳ Ｐゴシック" pitchFamily="34" charset="-128"/>
              </a:rPr>
              <a:t>queries</a:t>
            </a:r>
            <a:r>
              <a:rPr lang="fr-FR" sz="3200" dirty="0" smtClean="0">
                <a:ea typeface="ＭＳ Ｐゴシック" pitchFamily="34" charset="-128"/>
              </a:rPr>
              <a:t> </a:t>
            </a:r>
            <a:r>
              <a:rPr lang="fr-FR" sz="3200" dirty="0" err="1" smtClean="0">
                <a:ea typeface="ＭＳ Ｐゴシック" pitchFamily="34" charset="-128"/>
              </a:rPr>
              <a:t>thanks</a:t>
            </a:r>
            <a:r>
              <a:rPr lang="fr-FR" sz="3200" dirty="0" smtClean="0">
                <a:ea typeface="ＭＳ Ｐゴシック" pitchFamily="34" charset="-128"/>
              </a:rPr>
              <a:t> to:</a:t>
            </a:r>
          </a:p>
          <a:p>
            <a:pPr lvl="1">
              <a:spcBef>
                <a:spcPts val="600"/>
              </a:spcBef>
            </a:pPr>
            <a:r>
              <a:rPr lang="fr-FR" sz="2800" dirty="0" err="1" smtClean="0">
                <a:latin typeface="Courier New" pitchFamily="49" charset="0"/>
                <a:ea typeface="ＭＳ Ｐゴシック" pitchFamily="34" charset="-128"/>
                <a:cs typeface="Courier New" pitchFamily="49" charset="0"/>
              </a:rPr>
              <a:t>int</a:t>
            </a:r>
            <a:r>
              <a:rPr lang="fr-FR" sz="2800" dirty="0" smtClean="0">
                <a:latin typeface="Courier New" pitchFamily="49" charset="0"/>
                <a:ea typeface="ＭＳ Ｐゴシック" pitchFamily="34" charset="-128"/>
                <a:cs typeface="Courier New" pitchFamily="49" charset="0"/>
              </a:rPr>
              <a:t> </a:t>
            </a:r>
            <a:r>
              <a:rPr lang="fr-FR" sz="2800" dirty="0" err="1" smtClean="0">
                <a:latin typeface="Courier New" pitchFamily="49" charset="0"/>
                <a:ea typeface="ＭＳ Ｐゴシック" pitchFamily="34" charset="-128"/>
                <a:cs typeface="Courier New" pitchFamily="49" charset="0"/>
              </a:rPr>
              <a:t>exec</a:t>
            </a:r>
            <a:r>
              <a:rPr lang="fr-FR" sz="2800" dirty="0" smtClean="0">
                <a:latin typeface="Courier New" pitchFamily="49" charset="0"/>
                <a:ea typeface="ＭＳ Ｐゴシック" pitchFamily="34" charset="-128"/>
                <a:cs typeface="Courier New" pitchFamily="49" charset="0"/>
              </a:rPr>
              <a:t>(string $</a:t>
            </a:r>
            <a:r>
              <a:rPr lang="fr-FR" sz="2800" dirty="0" err="1" smtClean="0">
                <a:latin typeface="Courier New" pitchFamily="49" charset="0"/>
                <a:ea typeface="ＭＳ Ｐゴシック" pitchFamily="34" charset="-128"/>
                <a:cs typeface="Courier New" pitchFamily="49" charset="0"/>
              </a:rPr>
              <a:t>stmt</a:t>
            </a:r>
            <a:r>
              <a:rPr lang="fr-FR" sz="2800" dirty="0" smtClean="0">
                <a:latin typeface="Courier New" pitchFamily="49" charset="0"/>
                <a:ea typeface="ＭＳ Ｐゴシック" pitchFamily="34" charset="-128"/>
                <a:cs typeface="Courier New" pitchFamily="49" charset="0"/>
              </a:rPr>
              <a:t>)</a:t>
            </a:r>
          </a:p>
          <a:p>
            <a:pPr lvl="2">
              <a:spcBef>
                <a:spcPts val="600"/>
              </a:spcBef>
            </a:pPr>
            <a:r>
              <a:rPr lang="fr-FR" sz="2400" dirty="0" err="1" smtClean="0">
                <a:ea typeface="ＭＳ Ｐゴシック" pitchFamily="34" charset="-128"/>
                <a:cs typeface="Courier New" pitchFamily="49" charset="0"/>
              </a:rPr>
              <a:t>Executes</a:t>
            </a:r>
            <a:r>
              <a:rPr lang="fr-FR" sz="2400" dirty="0" smtClean="0">
                <a:ea typeface="ＭＳ Ｐゴシック" pitchFamily="34" charset="-128"/>
                <a:cs typeface="Courier New" pitchFamily="49" charset="0"/>
              </a:rPr>
              <a:t> SQL </a:t>
            </a:r>
            <a:r>
              <a:rPr lang="fr-FR" sz="2400" dirty="0" err="1" smtClean="0">
                <a:ea typeface="ＭＳ Ｐゴシック" pitchFamily="34" charset="-128"/>
                <a:cs typeface="Courier New" pitchFamily="49" charset="0"/>
              </a:rPr>
              <a:t>statement</a:t>
            </a:r>
            <a:r>
              <a:rPr lang="fr-FR" sz="2400" dirty="0" smtClean="0">
                <a:ea typeface="ＭＳ Ｐゴシック" pitchFamily="34" charset="-128"/>
                <a:cs typeface="Courier New" pitchFamily="49" charset="0"/>
              </a:rPr>
              <a:t> and </a:t>
            </a:r>
            <a:r>
              <a:rPr lang="fr-FR" sz="2400" dirty="0" err="1" smtClean="0">
                <a:ea typeface="ＭＳ Ｐゴシック" pitchFamily="34" charset="-128"/>
                <a:cs typeface="Courier New" pitchFamily="49" charset="0"/>
              </a:rPr>
              <a:t>returns</a:t>
            </a:r>
            <a:r>
              <a:rPr lang="fr-FR" sz="2400" dirty="0" smtClean="0">
                <a:ea typeface="ＭＳ Ｐゴシック" pitchFamily="34" charset="-128"/>
                <a:cs typeface="Courier New" pitchFamily="49" charset="0"/>
              </a:rPr>
              <a:t> </a:t>
            </a:r>
            <a:r>
              <a:rPr lang="fr-FR" sz="2400" dirty="0" err="1" smtClean="0">
                <a:ea typeface="ＭＳ Ｐゴシック" pitchFamily="34" charset="-128"/>
                <a:cs typeface="Courier New" pitchFamily="49" charset="0"/>
              </a:rPr>
              <a:t>number</a:t>
            </a:r>
            <a:r>
              <a:rPr lang="fr-FR" sz="2400" dirty="0" smtClean="0">
                <a:ea typeface="ＭＳ Ｐゴシック" pitchFamily="34" charset="-128"/>
                <a:cs typeface="Courier New" pitchFamily="49" charset="0"/>
              </a:rPr>
              <a:t> of </a:t>
            </a:r>
            <a:r>
              <a:rPr lang="fr-FR" sz="2400" dirty="0" err="1" smtClean="0">
                <a:ea typeface="ＭＳ Ｐゴシック" pitchFamily="34" charset="-128"/>
                <a:cs typeface="Courier New" pitchFamily="49" charset="0"/>
              </a:rPr>
              <a:t>rows</a:t>
            </a:r>
            <a:r>
              <a:rPr lang="fr-FR" sz="2400" dirty="0" smtClean="0">
                <a:ea typeface="ＭＳ Ｐゴシック" pitchFamily="34" charset="-128"/>
                <a:cs typeface="Courier New" pitchFamily="49" charset="0"/>
              </a:rPr>
              <a:t> </a:t>
            </a:r>
            <a:r>
              <a:rPr lang="fr-FR" sz="2400" dirty="0" err="1" smtClean="0">
                <a:ea typeface="ＭＳ Ｐゴシック" pitchFamily="34" charset="-128"/>
                <a:cs typeface="Courier New" pitchFamily="49" charset="0"/>
              </a:rPr>
              <a:t>affected</a:t>
            </a:r>
            <a:r>
              <a:rPr lang="fr-FR" sz="2400" dirty="0" smtClean="0">
                <a:ea typeface="ＭＳ Ｐゴシック" pitchFamily="34" charset="-128"/>
                <a:cs typeface="Courier New" pitchFamily="49" charset="0"/>
              </a:rPr>
              <a:t> by the </a:t>
            </a:r>
            <a:r>
              <a:rPr lang="fr-FR" sz="2400" dirty="0" err="1" smtClean="0">
                <a:ea typeface="ＭＳ Ｐゴシック" pitchFamily="34" charset="-128"/>
                <a:cs typeface="Courier New" pitchFamily="49" charset="0"/>
              </a:rPr>
              <a:t>statement</a:t>
            </a:r>
            <a:endParaRPr lang="fr-FR" dirty="0">
              <a:latin typeface="Courier New" pitchFamily="49" charset="0"/>
              <a:ea typeface="ＭＳ Ｐゴシック" pitchFamily="34" charset="-128"/>
              <a:cs typeface="Courier New" pitchFamily="49" charset="0"/>
            </a:endParaRPr>
          </a:p>
          <a:p>
            <a:pPr lvl="1">
              <a:spcBef>
                <a:spcPts val="600"/>
              </a:spcBef>
            </a:pPr>
            <a:r>
              <a:rPr lang="fr-FR" sz="2800" dirty="0" err="1" smtClean="0">
                <a:latin typeface="Courier New" pitchFamily="49" charset="0"/>
                <a:ea typeface="ＭＳ Ｐゴシック" pitchFamily="34" charset="-128"/>
                <a:cs typeface="Courier New" pitchFamily="49" charset="0"/>
              </a:rPr>
              <a:t>PDOStatement</a:t>
            </a:r>
            <a:r>
              <a:rPr lang="fr-FR" sz="2800" dirty="0" smtClean="0">
                <a:latin typeface="Courier New" pitchFamily="49" charset="0"/>
                <a:ea typeface="ＭＳ Ｐゴシック" pitchFamily="34" charset="-128"/>
                <a:cs typeface="Courier New" pitchFamily="49" charset="0"/>
              </a:rPr>
              <a:t> </a:t>
            </a:r>
            <a:r>
              <a:rPr lang="fr-FR" sz="2800" dirty="0" err="1" smtClean="0">
                <a:latin typeface="Courier New" pitchFamily="49" charset="0"/>
                <a:ea typeface="ＭＳ Ｐゴシック" pitchFamily="34" charset="-128"/>
                <a:cs typeface="Courier New" pitchFamily="49" charset="0"/>
              </a:rPr>
              <a:t>query</a:t>
            </a:r>
            <a:r>
              <a:rPr lang="fr-FR" sz="2800" dirty="0" smtClean="0">
                <a:latin typeface="Courier New" pitchFamily="49" charset="0"/>
                <a:ea typeface="ＭＳ Ｐゴシック" pitchFamily="34" charset="-128"/>
                <a:cs typeface="Courier New" pitchFamily="49" charset="0"/>
              </a:rPr>
              <a:t>(string $</a:t>
            </a:r>
            <a:r>
              <a:rPr lang="fr-FR" sz="2800" dirty="0" err="1" smtClean="0">
                <a:latin typeface="Courier New" pitchFamily="49" charset="0"/>
                <a:ea typeface="ＭＳ Ｐゴシック" pitchFamily="34" charset="-128"/>
                <a:cs typeface="Courier New" pitchFamily="49" charset="0"/>
              </a:rPr>
              <a:t>stmt</a:t>
            </a:r>
            <a:r>
              <a:rPr lang="fr-FR" sz="2800" dirty="0" smtClean="0">
                <a:latin typeface="Courier New" pitchFamily="49" charset="0"/>
                <a:ea typeface="ＭＳ Ｐゴシック" pitchFamily="34" charset="-128"/>
                <a:cs typeface="Courier New" pitchFamily="49" charset="0"/>
              </a:rPr>
              <a:t>)</a:t>
            </a:r>
          </a:p>
          <a:p>
            <a:pPr lvl="2">
              <a:spcBef>
                <a:spcPts val="600"/>
              </a:spcBef>
            </a:pPr>
            <a:r>
              <a:rPr lang="fr-FR" sz="2400" dirty="0" err="1" smtClean="0">
                <a:cs typeface="Courier New" pitchFamily="49" charset="0"/>
              </a:rPr>
              <a:t>Executed</a:t>
            </a:r>
            <a:r>
              <a:rPr lang="fr-FR" sz="2400" dirty="0" smtClean="0">
                <a:cs typeface="Courier New" pitchFamily="49" charset="0"/>
              </a:rPr>
              <a:t> SQL </a:t>
            </a:r>
            <a:r>
              <a:rPr lang="fr-FR" sz="2400" dirty="0" err="1" smtClean="0">
                <a:cs typeface="Courier New" pitchFamily="49" charset="0"/>
              </a:rPr>
              <a:t>statement</a:t>
            </a:r>
            <a:r>
              <a:rPr lang="fr-FR" sz="2400" dirty="0" smtClean="0">
                <a:cs typeface="Courier New" pitchFamily="49" charset="0"/>
              </a:rPr>
              <a:t> and </a:t>
            </a:r>
            <a:r>
              <a:rPr lang="fr-FR" sz="2400" dirty="0" err="1" smtClean="0">
                <a:cs typeface="Courier New" pitchFamily="49" charset="0"/>
              </a:rPr>
              <a:t>returns</a:t>
            </a:r>
            <a:r>
              <a:rPr lang="fr-FR" sz="2400" dirty="0" smtClean="0">
                <a:cs typeface="Courier New" pitchFamily="49" charset="0"/>
              </a:rPr>
              <a:t> </a:t>
            </a:r>
            <a:r>
              <a:rPr lang="fr-FR" sz="2400" dirty="0" err="1" smtClean="0">
                <a:cs typeface="Courier New" pitchFamily="49" charset="0"/>
              </a:rPr>
              <a:t>its</a:t>
            </a:r>
            <a:r>
              <a:rPr lang="fr-FR" sz="2400" dirty="0" smtClean="0">
                <a:cs typeface="Courier New" pitchFamily="49" charset="0"/>
              </a:rPr>
              <a:t> </a:t>
            </a:r>
            <a:r>
              <a:rPr lang="fr-FR" sz="2400" dirty="0" err="1" smtClean="0">
                <a:cs typeface="Courier New" pitchFamily="49" charset="0"/>
              </a:rPr>
              <a:t>results</a:t>
            </a:r>
            <a:r>
              <a:rPr lang="fr-FR" sz="2400" dirty="0" smtClean="0">
                <a:cs typeface="Courier New" pitchFamily="49" charset="0"/>
              </a:rPr>
              <a:t> (if </a:t>
            </a:r>
            <a:r>
              <a:rPr lang="fr-FR" sz="2400" dirty="0" err="1" smtClean="0">
                <a:cs typeface="Courier New" pitchFamily="49" charset="0"/>
              </a:rPr>
              <a:t>any</a:t>
            </a:r>
            <a:r>
              <a:rPr lang="fr-FR" sz="2400" dirty="0" smtClean="0">
                <a:cs typeface="Courier New" pitchFamily="49" charset="0"/>
              </a:rPr>
              <a:t>) as a </a:t>
            </a:r>
            <a:r>
              <a:rPr lang="fr-FR" sz="2400" dirty="0" err="1" smtClean="0">
                <a:cs typeface="Courier New" pitchFamily="49" charset="0"/>
              </a:rPr>
              <a:t>PDOStatement</a:t>
            </a:r>
            <a:r>
              <a:rPr lang="fr-FR" sz="2400" dirty="0" smtClean="0">
                <a:cs typeface="Courier New" pitchFamily="49" charset="0"/>
              </a:rPr>
              <a:t> </a:t>
            </a:r>
            <a:r>
              <a:rPr lang="fr-FR" sz="2400" dirty="0" err="1" smtClean="0">
                <a:cs typeface="Courier New" pitchFamily="49" charset="0"/>
              </a:rPr>
              <a:t>object</a:t>
            </a:r>
            <a:endParaRPr lang="en-US" sz="2400" dirty="0">
              <a:cs typeface="Courier New" pitchFamily="49" charset="0"/>
            </a:endParaRPr>
          </a:p>
        </p:txBody>
      </p:sp>
    </p:spTree>
    <p:extLst>
      <p:ext uri="{BB962C8B-B14F-4D97-AF65-F5344CB8AC3E}">
        <p14:creationId xmlns:p14="http://schemas.microsoft.com/office/powerpoint/2010/main" val="1299221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sz="3200" dirty="0" smtClean="0">
                <a:ea typeface="ＭＳ Ｐゴシック" pitchFamily="34" charset="-128"/>
              </a:rPr>
              <a:t>By </a:t>
            </a:r>
            <a:r>
              <a:rPr lang="fr-FR" sz="3200" dirty="0" err="1" smtClean="0">
                <a:ea typeface="ＭＳ Ｐゴシック" pitchFamily="34" charset="-128"/>
              </a:rPr>
              <a:t>completing</a:t>
            </a:r>
            <a:r>
              <a:rPr lang="fr-FR" sz="3200" dirty="0" smtClean="0">
                <a:ea typeface="ＭＳ Ｐゴシック" pitchFamily="34" charset="-128"/>
              </a:rPr>
              <a:t> </a:t>
            </a:r>
            <a:r>
              <a:rPr lang="fr-FR" sz="3200" dirty="0" err="1" smtClean="0">
                <a:ea typeface="ＭＳ Ｐゴシック" pitchFamily="34" charset="-128"/>
              </a:rPr>
              <a:t>this</a:t>
            </a:r>
            <a:r>
              <a:rPr lang="fr-FR" sz="3200" dirty="0" smtClean="0">
                <a:ea typeface="ＭＳ Ｐゴシック" pitchFamily="34" charset="-128"/>
              </a:rPr>
              <a:t> course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will</a:t>
            </a:r>
            <a:r>
              <a:rPr lang="fr-FR" sz="3200" dirty="0" smtClean="0">
                <a:ea typeface="ＭＳ Ｐゴシック" pitchFamily="34" charset="-128"/>
              </a:rPr>
              <a:t> </a:t>
            </a:r>
            <a:r>
              <a:rPr lang="fr-FR" sz="3200" dirty="0" err="1" smtClean="0">
                <a:ea typeface="ＭＳ Ｐゴシック" pitchFamily="34" charset="-128"/>
              </a:rPr>
              <a:t>be</a:t>
            </a:r>
            <a:r>
              <a:rPr lang="fr-FR" sz="3200" dirty="0" smtClean="0">
                <a:ea typeface="ＭＳ Ｐゴシック" pitchFamily="34" charset="-128"/>
              </a:rPr>
              <a:t> able to: </a:t>
            </a:r>
          </a:p>
          <a:p>
            <a:pPr lvl="1" eaLnBrk="1" hangingPunct="1"/>
            <a:endParaRPr lang="en-US" sz="2800" dirty="0" smtClean="0"/>
          </a:p>
          <a:p>
            <a:pPr lvl="1" eaLnBrk="1" hangingPunct="1"/>
            <a:r>
              <a:rPr lang="en-US" sz="2800" dirty="0" smtClean="0"/>
              <a:t>Explain what PDO is</a:t>
            </a:r>
          </a:p>
          <a:p>
            <a:pPr lvl="1" eaLnBrk="1" hangingPunct="1"/>
            <a:r>
              <a:rPr lang="fr-FR" sz="2800" dirty="0" smtClean="0"/>
              <a:t>Use PDO in a PHP </a:t>
            </a:r>
            <a:r>
              <a:rPr lang="fr-FR" sz="2800" dirty="0" err="1" smtClean="0"/>
              <a:t>project</a:t>
            </a:r>
            <a:endParaRPr lang="fr-FR" sz="2800" dirty="0" smtClean="0"/>
          </a:p>
          <a:p>
            <a:pPr lvl="1" eaLnBrk="1" hangingPunct="1"/>
            <a:r>
              <a:rPr lang="fr-FR" sz="2800" dirty="0" smtClean="0"/>
              <a:t>Manage transactions </a:t>
            </a:r>
            <a:r>
              <a:rPr lang="fr-FR" sz="2800" dirty="0" err="1" smtClean="0"/>
              <a:t>with</a:t>
            </a:r>
            <a:r>
              <a:rPr lang="fr-FR" sz="2800" dirty="0" smtClean="0"/>
              <a:t> PDO</a:t>
            </a:r>
          </a:p>
          <a:p>
            <a:pPr lvl="1" eaLnBrk="1" hangingPunct="1"/>
            <a:r>
              <a:rPr lang="fr-FR" sz="2800" dirty="0" err="1" smtClean="0"/>
              <a:t>Explain</a:t>
            </a:r>
            <a:r>
              <a:rPr lang="fr-FR" sz="2800" dirty="0" smtClean="0"/>
              <a:t> and use </a:t>
            </a:r>
            <a:r>
              <a:rPr lang="fr-FR" sz="2800" dirty="0" err="1" smtClean="0"/>
              <a:t>Prepared</a:t>
            </a:r>
            <a:r>
              <a:rPr lang="fr-FR" sz="2800" dirty="0" smtClean="0"/>
              <a:t> </a:t>
            </a:r>
            <a:r>
              <a:rPr lang="fr-FR" sz="2800" dirty="0" err="1" smtClean="0"/>
              <a:t>Statements</a:t>
            </a:r>
            <a:endParaRPr lang="en-US" sz="2800" dirty="0" smtClean="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PDO: PHP Data Object</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exec</a:t>
            </a:r>
            <a:r>
              <a:rPr lang="fr-FR" dirty="0" smtClean="0">
                <a:ea typeface="ＭＳ Ｐゴシック" pitchFamily="34" charset="-128"/>
              </a:rPr>
              <a:t> </a:t>
            </a:r>
            <a:r>
              <a:rPr lang="fr-FR" dirty="0" err="1" smtClean="0">
                <a:ea typeface="ＭＳ Ｐゴシック" pitchFamily="34" charset="-128"/>
              </a:rPr>
              <a:t>function</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Basics</a:t>
            </a:r>
          </a:p>
        </p:txBody>
      </p:sp>
      <p:sp>
        <p:nvSpPr>
          <p:cNvPr id="2" name="Espace réservé du contenu 1"/>
          <p:cNvSpPr>
            <a:spLocks noGrp="1"/>
          </p:cNvSpPr>
          <p:nvPr>
            <p:ph idx="1"/>
          </p:nvPr>
        </p:nvSpPr>
        <p:spPr/>
        <p:txBody>
          <a:bodyPr/>
          <a:lstStyle/>
          <a:p>
            <a:r>
              <a:rPr lang="fr-FR" sz="3200" dirty="0" err="1" smtClean="0"/>
              <a:t>Ruled</a:t>
            </a:r>
            <a:r>
              <a:rPr lang="fr-FR" sz="3200" dirty="0" smtClean="0"/>
              <a:t> by </a:t>
            </a:r>
            <a:r>
              <a:rPr lang="fr-FR" sz="3200" dirty="0" err="1" smtClean="0">
                <a:latin typeface="Courier New" pitchFamily="49" charset="0"/>
                <a:cs typeface="Courier New" pitchFamily="49" charset="0"/>
              </a:rPr>
              <a:t>exec</a:t>
            </a:r>
            <a:r>
              <a:rPr lang="fr-FR" sz="3200" dirty="0" smtClean="0">
                <a:latin typeface="Courier New" pitchFamily="49" charset="0"/>
                <a:cs typeface="Courier New" pitchFamily="49" charset="0"/>
              </a:rPr>
              <a:t>()</a:t>
            </a:r>
            <a:r>
              <a:rPr lang="fr-FR" sz="3200" dirty="0" smtClean="0"/>
              <a:t> </a:t>
            </a:r>
            <a:r>
              <a:rPr lang="fr-FR" sz="3200" dirty="0" err="1" smtClean="0"/>
              <a:t>function</a:t>
            </a:r>
            <a:r>
              <a:rPr lang="fr-FR" sz="3200" dirty="0" smtClean="0"/>
              <a:t>:</a:t>
            </a:r>
            <a:endParaRPr lang="fr-FR" sz="3200"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1180298596"/>
              </p:ext>
            </p:extLst>
          </p:nvPr>
        </p:nvGraphicFramePr>
        <p:xfrm>
          <a:off x="457200" y="2281436"/>
          <a:ext cx="8363272" cy="1853975"/>
        </p:xfrm>
        <a:graphic>
          <a:graphicData uri="http://schemas.openxmlformats.org/drawingml/2006/table">
            <a:tbl>
              <a:tblPr firstRow="1" bandRow="1">
                <a:tableStyleId>{5C22544A-7EE6-4342-B048-85BDC9FD1C3A}</a:tableStyleId>
              </a:tblPr>
              <a:tblGrid>
                <a:gridCol w="1810544"/>
                <a:gridCol w="6552728"/>
              </a:tblGrid>
              <a:tr h="370795">
                <a:tc>
                  <a:txBody>
                    <a:bodyPr/>
                    <a:lstStyle/>
                    <a:p>
                      <a:r>
                        <a:rPr lang="fr-FR" sz="1800" dirty="0" smtClean="0"/>
                        <a:t>SQL </a:t>
                      </a:r>
                      <a:r>
                        <a:rPr lang="fr-FR" sz="1800" dirty="0" err="1" smtClean="0"/>
                        <a:t>Statement</a:t>
                      </a:r>
                      <a:endParaRPr lang="fr-FR" sz="1800" dirty="0"/>
                    </a:p>
                  </a:txBody>
                  <a:tcPr marT="45714" marB="45714"/>
                </a:tc>
                <a:tc>
                  <a:txBody>
                    <a:bodyPr/>
                    <a:lstStyle/>
                    <a:p>
                      <a:r>
                        <a:rPr lang="fr-FR" sz="1800" dirty="0" smtClean="0"/>
                        <a:t>PDO </a:t>
                      </a:r>
                      <a:r>
                        <a:rPr lang="fr-FR" sz="1800" dirty="0" err="1" smtClean="0"/>
                        <a:t>Method</a:t>
                      </a:r>
                      <a:endParaRPr lang="fr-FR" sz="1800" dirty="0"/>
                    </a:p>
                  </a:txBody>
                  <a:tcPr marT="45714" marB="45714"/>
                </a:tc>
              </a:tr>
              <a:tr h="370795">
                <a:tc>
                  <a:txBody>
                    <a:bodyPr/>
                    <a:lstStyle/>
                    <a:p>
                      <a:r>
                        <a:rPr lang="fr-FR" sz="1800" b="1" dirty="0" smtClean="0"/>
                        <a:t>INSERT</a:t>
                      </a:r>
                      <a:endParaRPr lang="fr-FR" sz="1800" b="1" dirty="0"/>
                    </a:p>
                  </a:txBody>
                  <a:tcPr marT="45714" marB="45714"/>
                </a:tc>
                <a:tc>
                  <a:txBody>
                    <a:bodyPr/>
                    <a:lstStyle/>
                    <a:p>
                      <a:r>
                        <a:rPr lang="fr-FR" sz="1800" dirty="0" err="1" smtClean="0"/>
                        <a:t>exec</a:t>
                      </a:r>
                      <a:r>
                        <a:rPr lang="fr-FR" sz="1800" dirty="0" smtClean="0"/>
                        <a:t>(" INSERT</a:t>
                      </a:r>
                      <a:r>
                        <a:rPr lang="fr-FR" sz="1800" baseline="0" dirty="0" smtClean="0"/>
                        <a:t> INTO </a:t>
                      </a:r>
                      <a:r>
                        <a:rPr lang="fr-FR" sz="1800" baseline="0" dirty="0" err="1" smtClean="0"/>
                        <a:t>tbl</a:t>
                      </a:r>
                      <a:r>
                        <a:rPr lang="fr-FR" sz="1800" baseline="0" dirty="0" smtClean="0"/>
                        <a:t>(`</a:t>
                      </a:r>
                      <a:r>
                        <a:rPr lang="fr-FR" sz="1800" baseline="0" dirty="0" err="1" smtClean="0"/>
                        <a:t>name</a:t>
                      </a:r>
                      <a:r>
                        <a:rPr lang="fr-FR" sz="1800" baseline="0" dirty="0" smtClean="0"/>
                        <a:t>`) VALUES('</a:t>
                      </a:r>
                      <a:r>
                        <a:rPr lang="fr-FR" sz="1800" baseline="0" dirty="0" err="1" smtClean="0"/>
                        <a:t>Foo</a:t>
                      </a:r>
                      <a:r>
                        <a:rPr lang="fr-FR" sz="1800" baseline="0" dirty="0" smtClean="0"/>
                        <a:t>'</a:t>
                      </a:r>
                      <a:r>
                        <a:rPr lang="fr-FR" sz="1800" dirty="0" smtClean="0"/>
                        <a:t>) ");</a:t>
                      </a:r>
                      <a:endParaRPr lang="fr-FR" sz="1800" dirty="0"/>
                    </a:p>
                  </a:txBody>
                  <a:tcPr marT="45714" marB="45714"/>
                </a:tc>
              </a:tr>
              <a:tr h="370795">
                <a:tc>
                  <a:txBody>
                    <a:bodyPr/>
                    <a:lstStyle/>
                    <a:p>
                      <a:r>
                        <a:rPr lang="fr-FR" sz="1800" b="1" dirty="0" smtClean="0"/>
                        <a:t>UPDATE</a:t>
                      </a:r>
                      <a:endParaRPr lang="fr-FR" sz="1800" b="1" dirty="0"/>
                    </a:p>
                  </a:txBody>
                  <a:tcPr marT="45714" marB="45714"/>
                </a:tc>
                <a:tc>
                  <a:txBody>
                    <a:bodyPr/>
                    <a:lstStyle/>
                    <a:p>
                      <a:r>
                        <a:rPr lang="fr-FR" sz="1800" dirty="0" err="1" smtClean="0"/>
                        <a:t>exec</a:t>
                      </a:r>
                      <a:r>
                        <a:rPr lang="fr-FR" sz="1800" dirty="0" smtClean="0"/>
                        <a:t>(" UPDATE </a:t>
                      </a:r>
                      <a:r>
                        <a:rPr lang="fr-FR" sz="1800" dirty="0" err="1" smtClean="0"/>
                        <a:t>tbl</a:t>
                      </a:r>
                      <a:r>
                        <a:rPr lang="fr-FR" sz="1800" dirty="0" smtClean="0"/>
                        <a:t> SET `</a:t>
                      </a:r>
                      <a:r>
                        <a:rPr lang="fr-FR" sz="1800" dirty="0" err="1" smtClean="0"/>
                        <a:t>name</a:t>
                      </a:r>
                      <a:r>
                        <a:rPr lang="fr-FR" sz="1800" dirty="0" smtClean="0"/>
                        <a:t>` = 'Bar' WHERE `</a:t>
                      </a:r>
                      <a:r>
                        <a:rPr lang="fr-FR" sz="1800" dirty="0" err="1" smtClean="0"/>
                        <a:t>name</a:t>
                      </a:r>
                      <a:r>
                        <a:rPr lang="fr-FR" sz="1800" dirty="0" smtClean="0"/>
                        <a:t>` = '</a:t>
                      </a:r>
                      <a:r>
                        <a:rPr lang="fr-FR" sz="1800" dirty="0" err="1" smtClean="0"/>
                        <a:t>Foo</a:t>
                      </a:r>
                      <a:r>
                        <a:rPr lang="fr-FR" sz="1800" dirty="0" smtClean="0"/>
                        <a:t>' ");</a:t>
                      </a:r>
                      <a:endParaRPr lang="fr-FR" sz="1800" dirty="0"/>
                    </a:p>
                  </a:txBody>
                  <a:tcPr marT="45714" marB="45714"/>
                </a:tc>
              </a:tr>
              <a:tr h="370795">
                <a:tc>
                  <a:txBody>
                    <a:bodyPr/>
                    <a:lstStyle/>
                    <a:p>
                      <a:r>
                        <a:rPr lang="fr-FR" sz="1800" b="1" dirty="0" smtClean="0"/>
                        <a:t>DELETE</a:t>
                      </a:r>
                      <a:endParaRPr lang="fr-FR" sz="1800" b="1" dirty="0"/>
                    </a:p>
                  </a:txBody>
                  <a:tcPr marT="45714" marB="45714"/>
                </a:tc>
                <a:tc>
                  <a:txBody>
                    <a:bodyPr/>
                    <a:lstStyle/>
                    <a:p>
                      <a:r>
                        <a:rPr lang="fr-FR" sz="1800" dirty="0" err="1" smtClean="0"/>
                        <a:t>exec</a:t>
                      </a:r>
                      <a:r>
                        <a:rPr lang="fr-FR" sz="1800" dirty="0" smtClean="0"/>
                        <a:t>(" DELETE FROM </a:t>
                      </a:r>
                      <a:r>
                        <a:rPr lang="fr-FR" sz="1800" dirty="0" err="1" smtClean="0"/>
                        <a:t>tbl</a:t>
                      </a:r>
                      <a:r>
                        <a:rPr lang="fr-FR" sz="1800" dirty="0" smtClean="0"/>
                        <a:t> WHERE '</a:t>
                      </a:r>
                      <a:r>
                        <a:rPr lang="fr-FR" sz="1800" dirty="0" err="1" smtClean="0"/>
                        <a:t>name</a:t>
                      </a:r>
                      <a:r>
                        <a:rPr lang="fr-FR" sz="1800" dirty="0" smtClean="0"/>
                        <a:t>' = 'Bar' ");</a:t>
                      </a:r>
                      <a:endParaRPr lang="fr-FR" sz="1800" dirty="0"/>
                    </a:p>
                  </a:txBody>
                  <a:tcPr marT="45714" marB="45714"/>
                </a:tc>
              </a:tr>
              <a:tr h="370795">
                <a:tc>
                  <a:txBody>
                    <a:bodyPr/>
                    <a:lstStyle/>
                    <a:p>
                      <a:r>
                        <a:rPr lang="fr-FR" sz="1800" b="1" dirty="0" smtClean="0"/>
                        <a:t>…</a:t>
                      </a:r>
                      <a:endParaRPr lang="fr-FR" sz="1800" b="1" dirty="0"/>
                    </a:p>
                  </a:txBody>
                  <a:tcPr marT="45714" marB="45714"/>
                </a:tc>
                <a:tc>
                  <a:txBody>
                    <a:bodyPr/>
                    <a:lstStyle/>
                    <a:p>
                      <a:r>
                        <a:rPr lang="fr-FR" sz="1800" dirty="0" smtClean="0"/>
                        <a:t>…</a:t>
                      </a:r>
                      <a:endParaRPr lang="fr-FR" sz="1800" dirty="0"/>
                    </a:p>
                  </a:txBody>
                  <a:tcPr marT="45714" marB="45714"/>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9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query</a:t>
            </a:r>
            <a:r>
              <a:rPr lang="fr-FR" dirty="0" smtClean="0">
                <a:ea typeface="ＭＳ Ｐゴシック" pitchFamily="34" charset="-128"/>
              </a:rPr>
              <a:t> </a:t>
            </a:r>
            <a:r>
              <a:rPr lang="fr-FR" dirty="0" err="1" smtClean="0">
                <a:ea typeface="ＭＳ Ｐゴシック" pitchFamily="34" charset="-128"/>
              </a:rPr>
              <a:t>function</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Basics</a:t>
            </a:r>
          </a:p>
        </p:txBody>
      </p:sp>
      <p:sp>
        <p:nvSpPr>
          <p:cNvPr id="2" name="Espace réservé du contenu 1"/>
          <p:cNvSpPr>
            <a:spLocks noGrp="1"/>
          </p:cNvSpPr>
          <p:nvPr>
            <p:ph idx="1"/>
          </p:nvPr>
        </p:nvSpPr>
        <p:spPr/>
        <p:txBody>
          <a:bodyPr/>
          <a:lstStyle/>
          <a:p>
            <a:r>
              <a:rPr lang="fr-FR" sz="3200" dirty="0" err="1" smtClean="0"/>
              <a:t>Ruled</a:t>
            </a:r>
            <a:r>
              <a:rPr lang="fr-FR" sz="3200" dirty="0" smtClean="0"/>
              <a:t> by </a:t>
            </a:r>
            <a:r>
              <a:rPr lang="fr-FR" sz="3200" dirty="0" err="1" smtClean="0">
                <a:latin typeface="Courier New" pitchFamily="49" charset="0"/>
                <a:cs typeface="Courier New" pitchFamily="49" charset="0"/>
              </a:rPr>
              <a:t>query</a:t>
            </a:r>
            <a:r>
              <a:rPr lang="fr-FR" sz="3200" dirty="0" smtClean="0">
                <a:latin typeface="Courier New" pitchFamily="49" charset="0"/>
                <a:cs typeface="Courier New" pitchFamily="49" charset="0"/>
              </a:rPr>
              <a:t>()</a:t>
            </a:r>
            <a:r>
              <a:rPr lang="fr-FR" sz="3200" dirty="0" smtClean="0"/>
              <a:t> </a:t>
            </a:r>
            <a:r>
              <a:rPr lang="fr-FR" sz="3200" dirty="0" err="1" smtClean="0"/>
              <a:t>function</a:t>
            </a:r>
            <a:r>
              <a:rPr lang="fr-FR" sz="3200" dirty="0" smtClean="0"/>
              <a:t>:</a:t>
            </a:r>
            <a:endParaRPr lang="fr-FR" sz="3200"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280109208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1810544"/>
                <a:gridCol w="6552728"/>
              </a:tblGrid>
              <a:tr h="370795">
                <a:tc>
                  <a:txBody>
                    <a:bodyPr/>
                    <a:lstStyle/>
                    <a:p>
                      <a:r>
                        <a:rPr lang="fr-FR" sz="1800" dirty="0" smtClean="0"/>
                        <a:t>SQL </a:t>
                      </a:r>
                      <a:r>
                        <a:rPr lang="fr-FR" sz="1800" dirty="0" err="1" smtClean="0"/>
                        <a:t>Statement</a:t>
                      </a:r>
                      <a:endParaRPr lang="fr-FR" sz="1800" dirty="0"/>
                    </a:p>
                  </a:txBody>
                  <a:tcPr marT="45714" marB="45714"/>
                </a:tc>
                <a:tc>
                  <a:txBody>
                    <a:bodyPr/>
                    <a:lstStyle/>
                    <a:p>
                      <a:r>
                        <a:rPr lang="fr-FR" sz="1800" dirty="0" smtClean="0"/>
                        <a:t>PDO </a:t>
                      </a:r>
                      <a:r>
                        <a:rPr lang="fr-FR" sz="1800" dirty="0" err="1" smtClean="0"/>
                        <a:t>Method</a:t>
                      </a:r>
                      <a:endParaRPr lang="fr-FR" sz="1800" dirty="0"/>
                    </a:p>
                  </a:txBody>
                  <a:tcPr marT="45714" marB="45714"/>
                </a:tc>
              </a:tr>
              <a:tr h="370795">
                <a:tc>
                  <a:txBody>
                    <a:bodyPr/>
                    <a:lstStyle/>
                    <a:p>
                      <a:r>
                        <a:rPr lang="fr-FR" sz="1800" b="1" dirty="0" smtClean="0"/>
                        <a:t>SELECT</a:t>
                      </a:r>
                      <a:endParaRPr lang="fr-FR" sz="1800" b="1" dirty="0"/>
                    </a:p>
                  </a:txBody>
                  <a:tcPr marT="45714" marB="45714"/>
                </a:tc>
                <a:tc>
                  <a:txBody>
                    <a:bodyPr/>
                    <a:lstStyle/>
                    <a:p>
                      <a:r>
                        <a:rPr lang="fr-FR" sz="1800" dirty="0" err="1" smtClean="0"/>
                        <a:t>query</a:t>
                      </a:r>
                      <a:r>
                        <a:rPr lang="fr-FR" sz="1800" dirty="0" smtClean="0"/>
                        <a:t>(" SELECT * FROM</a:t>
                      </a:r>
                      <a:r>
                        <a:rPr lang="fr-FR" sz="1800" baseline="0" dirty="0" smtClean="0"/>
                        <a:t> </a:t>
                      </a:r>
                      <a:r>
                        <a:rPr lang="fr-FR" sz="1800" baseline="0" dirty="0" err="1" smtClean="0"/>
                        <a:t>tbl</a:t>
                      </a:r>
                      <a:r>
                        <a:rPr lang="fr-FR" sz="1800" dirty="0" smtClean="0"/>
                        <a:t> ");</a:t>
                      </a:r>
                      <a:endParaRPr lang="fr-FR" sz="1800" dirty="0"/>
                    </a:p>
                  </a:txBody>
                  <a:tcPr marT="45714" marB="45714"/>
                </a:tc>
              </a:tr>
              <a:tr h="370795">
                <a:tc>
                  <a:txBody>
                    <a:bodyPr/>
                    <a:lstStyle/>
                    <a:p>
                      <a:r>
                        <a:rPr lang="fr-FR" sz="1800" b="1" dirty="0" smtClean="0"/>
                        <a:t>EXPLAIN</a:t>
                      </a:r>
                      <a:endParaRPr lang="fr-FR" sz="1800" b="1" dirty="0"/>
                    </a:p>
                  </a:txBody>
                  <a:tcPr marT="45714" marB="45714"/>
                </a:tc>
                <a:tc>
                  <a:txBody>
                    <a:bodyPr/>
                    <a:lstStyle/>
                    <a:p>
                      <a:r>
                        <a:rPr lang="fr-FR" sz="1800" dirty="0" err="1" smtClean="0"/>
                        <a:t>query</a:t>
                      </a:r>
                      <a:r>
                        <a:rPr lang="fr-FR" sz="1800" dirty="0" smtClean="0"/>
                        <a:t>(" EXPLAIN </a:t>
                      </a:r>
                      <a:r>
                        <a:rPr lang="fr-FR" sz="1800" dirty="0" err="1" smtClean="0"/>
                        <a:t>tbl</a:t>
                      </a:r>
                      <a:r>
                        <a:rPr lang="fr-FR" sz="1800" dirty="0" smtClean="0"/>
                        <a:t> ");</a:t>
                      </a:r>
                      <a:endParaRPr lang="fr-FR" sz="1800" dirty="0"/>
                    </a:p>
                  </a:txBody>
                  <a:tcPr marT="45714" marB="45714"/>
                </a:tc>
              </a:tr>
              <a:tr h="370795">
                <a:tc>
                  <a:txBody>
                    <a:bodyPr/>
                    <a:lstStyle/>
                    <a:p>
                      <a:r>
                        <a:rPr lang="fr-FR" sz="1800" b="1" dirty="0" smtClean="0"/>
                        <a:t>SHOW</a:t>
                      </a:r>
                      <a:endParaRPr lang="fr-FR" sz="1800" b="1" dirty="0"/>
                    </a:p>
                  </a:txBody>
                  <a:tcPr marT="45714" marB="45714"/>
                </a:tc>
                <a:tc>
                  <a:txBody>
                    <a:bodyPr/>
                    <a:lstStyle/>
                    <a:p>
                      <a:r>
                        <a:rPr lang="fr-FR" sz="1800" dirty="0" err="1" smtClean="0"/>
                        <a:t>query</a:t>
                      </a:r>
                      <a:r>
                        <a:rPr lang="fr-FR" sz="1800" dirty="0" smtClean="0"/>
                        <a:t>(" SHOW</a:t>
                      </a:r>
                      <a:r>
                        <a:rPr lang="fr-FR" sz="1800" baseline="0" dirty="0" smtClean="0"/>
                        <a:t> COLUMNS FROM </a:t>
                      </a:r>
                      <a:r>
                        <a:rPr lang="fr-FR" sz="1800" baseline="0" dirty="0" err="1" smtClean="0"/>
                        <a:t>tbl</a:t>
                      </a:r>
                      <a:r>
                        <a:rPr lang="fr-FR" sz="1800" dirty="0" smtClean="0"/>
                        <a:t> ");</a:t>
                      </a:r>
                      <a:endParaRPr lang="fr-FR" sz="1800" dirty="0"/>
                    </a:p>
                  </a:txBody>
                  <a:tcPr marT="45714" marB="45714"/>
                </a:tc>
              </a:tr>
              <a:tr h="370795">
                <a:tc>
                  <a:txBody>
                    <a:bodyPr/>
                    <a:lstStyle/>
                    <a:p>
                      <a:r>
                        <a:rPr lang="fr-FR" sz="1800" b="1" dirty="0" smtClean="0"/>
                        <a:t>DESCRIBE</a:t>
                      </a:r>
                      <a:endParaRPr lang="fr-FR" sz="1800" b="1" dirty="0"/>
                    </a:p>
                  </a:txBody>
                  <a:tcPr marT="45714" marB="45714"/>
                </a:tc>
                <a:tc>
                  <a:txBody>
                    <a:bodyPr/>
                    <a:lstStyle/>
                    <a:p>
                      <a:r>
                        <a:rPr lang="fr-FR" sz="1800" dirty="0" err="1" smtClean="0"/>
                        <a:t>query</a:t>
                      </a:r>
                      <a:r>
                        <a:rPr lang="fr-FR" sz="1800" dirty="0" smtClean="0"/>
                        <a:t>(" DESCRIBE </a:t>
                      </a:r>
                      <a:r>
                        <a:rPr lang="fr-FR" sz="1800" dirty="0" err="1" smtClean="0"/>
                        <a:t>tbl</a:t>
                      </a:r>
                      <a:r>
                        <a:rPr lang="fr-FR" sz="1800" dirty="0" smtClean="0"/>
                        <a:t> ");</a:t>
                      </a:r>
                      <a:endParaRPr lang="fr-FR" sz="1800" dirty="0"/>
                    </a:p>
                  </a:txBody>
                  <a:tcPr marT="45714" marB="45714"/>
                </a:tc>
              </a:tr>
              <a:tr h="370795">
                <a:tc>
                  <a:txBody>
                    <a:bodyPr/>
                    <a:lstStyle/>
                    <a:p>
                      <a:r>
                        <a:rPr lang="fr-FR" sz="1800" b="1" dirty="0" smtClean="0"/>
                        <a:t>…</a:t>
                      </a:r>
                      <a:endParaRPr lang="fr-FR" sz="1800" b="1" dirty="0"/>
                    </a:p>
                  </a:txBody>
                  <a:tcPr marT="45714" marB="45714"/>
                </a:tc>
                <a:tc>
                  <a:txBody>
                    <a:bodyPr/>
                    <a:lstStyle/>
                    <a:p>
                      <a:r>
                        <a:rPr lang="fr-FR" sz="1800" dirty="0" smtClean="0"/>
                        <a:t>…</a:t>
                      </a:r>
                      <a:endParaRPr lang="fr-FR" sz="1800" dirty="0"/>
                    </a:p>
                  </a:txBody>
                  <a:tcPr marT="45714" marB="45714"/>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1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Perform</a:t>
            </a:r>
            <a:r>
              <a:rPr lang="fr-FR" dirty="0" smtClean="0">
                <a:ea typeface="ＭＳ Ｐゴシック" pitchFamily="34" charset="-128"/>
              </a:rPr>
              <a:t> a </a:t>
            </a:r>
            <a:r>
              <a:rPr lang="fr-FR" dirty="0" err="1" smtClean="0">
                <a:ea typeface="ＭＳ Ｐゴシック" pitchFamily="34" charset="-128"/>
              </a:rPr>
              <a:t>query</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pPr>
              <a:spcBef>
                <a:spcPts val="0"/>
              </a:spcBef>
            </a:pPr>
            <a:r>
              <a:rPr lang="fr-FR" sz="3200" dirty="0" err="1" smtClean="0">
                <a:ea typeface="ＭＳ Ｐゴシック" pitchFamily="34" charset="-128"/>
              </a:rPr>
              <a:t>After</a:t>
            </a:r>
            <a:r>
              <a:rPr lang="fr-FR" sz="3200" dirty="0" smtClean="0">
                <a:ea typeface="ＭＳ Ｐゴシック" pitchFamily="34" charset="-128"/>
              </a:rPr>
              <a:t> </a:t>
            </a:r>
            <a:r>
              <a:rPr lang="fr-FR" sz="3200" dirty="0" err="1" smtClean="0">
                <a:ea typeface="ＭＳ Ｐゴシック" pitchFamily="34" charset="-128"/>
              </a:rPr>
              <a:t>calling</a:t>
            </a:r>
            <a:r>
              <a:rPr lang="fr-FR" sz="3200" dirty="0" smtClean="0">
                <a:ea typeface="ＭＳ Ｐゴシック" pitchFamily="34" charset="-128"/>
              </a:rPr>
              <a:t> </a:t>
            </a:r>
            <a:r>
              <a:rPr lang="fr-FR" sz="3200" dirty="0" err="1" smtClean="0">
                <a:ea typeface="ＭＳ Ｐゴシック" pitchFamily="34" charset="-128"/>
              </a:rPr>
              <a:t>query</a:t>
            </a:r>
            <a:r>
              <a:rPr lang="fr-FR" sz="3200" dirty="0" smtClean="0">
                <a:ea typeface="ＭＳ Ｐゴシック" pitchFamily="34" charset="-128"/>
              </a:rPr>
              <a:t>(), data are </a:t>
            </a:r>
            <a:r>
              <a:rPr lang="fr-FR" sz="3200" dirty="0" err="1" smtClean="0">
                <a:ea typeface="ＭＳ Ｐゴシック" pitchFamily="34" charset="-128"/>
              </a:rPr>
              <a:t>kept</a:t>
            </a:r>
            <a:r>
              <a:rPr lang="fr-FR" sz="3200" dirty="0" smtClean="0">
                <a:ea typeface="ＭＳ Ｐゴシック" pitchFamily="34" charset="-128"/>
              </a:rPr>
              <a:t> in memory </a:t>
            </a:r>
            <a:r>
              <a:rPr lang="fr-FR" sz="3200" dirty="0" err="1" smtClean="0">
                <a:ea typeface="ＭＳ Ｐゴシック" pitchFamily="34" charset="-128"/>
              </a:rPr>
              <a:t>inside</a:t>
            </a:r>
            <a:r>
              <a:rPr lang="fr-FR" sz="3200" dirty="0" smtClean="0">
                <a:ea typeface="ＭＳ Ｐゴシック" pitchFamily="34" charset="-128"/>
              </a:rPr>
              <a:t> a </a:t>
            </a:r>
            <a:r>
              <a:rPr lang="fr-FR" sz="3200" dirty="0" err="1" smtClean="0">
                <a:ea typeface="ＭＳ Ｐゴシック" pitchFamily="34" charset="-128"/>
              </a:rPr>
              <a:t>PDOStatement</a:t>
            </a:r>
            <a:r>
              <a:rPr lang="fr-FR" sz="3200" dirty="0" smtClean="0">
                <a:ea typeface="ＭＳ Ｐゴシック" pitchFamily="34" charset="-128"/>
              </a:rPr>
              <a:t> instance</a:t>
            </a:r>
          </a:p>
          <a:p>
            <a:pPr>
              <a:spcBef>
                <a:spcPts val="0"/>
              </a:spcBef>
            </a:pPr>
            <a:endParaRPr lang="fr-FR" sz="3200" dirty="0">
              <a:ea typeface="ＭＳ Ｐゴシック" pitchFamily="34" charset="-128"/>
            </a:endParaRPr>
          </a:p>
          <a:p>
            <a:pPr>
              <a:spcBef>
                <a:spcPts val="0"/>
              </a:spcBef>
            </a:pPr>
            <a:r>
              <a:rPr lang="fr-FR" sz="3200" dirty="0" err="1" smtClean="0">
                <a:ea typeface="ＭＳ Ｐゴシック" pitchFamily="34" charset="-128"/>
              </a:rPr>
              <a:t>Get</a:t>
            </a:r>
            <a:r>
              <a:rPr lang="fr-FR" sz="3200" dirty="0" smtClean="0">
                <a:ea typeface="ＭＳ Ｐゴシック" pitchFamily="34" charset="-128"/>
              </a:rPr>
              <a:t> </a:t>
            </a:r>
            <a:r>
              <a:rPr lang="fr-FR" sz="3200" dirty="0" err="1" smtClean="0">
                <a:ea typeface="ＭＳ Ｐゴシック" pitchFamily="34" charset="-128"/>
              </a:rPr>
              <a:t>them</a:t>
            </a:r>
            <a:r>
              <a:rPr lang="fr-FR" sz="3200" dirty="0" smtClean="0">
                <a:ea typeface="ＭＳ Ｐゴシック" pitchFamily="34" charset="-128"/>
              </a:rPr>
              <a:t> by </a:t>
            </a:r>
            <a:r>
              <a:rPr lang="fr-FR" sz="3200" dirty="0" err="1" smtClean="0">
                <a:ea typeface="ＭＳ Ｐゴシック" pitchFamily="34" charset="-128"/>
              </a:rPr>
              <a:t>using</a:t>
            </a:r>
            <a:r>
              <a:rPr lang="fr-FR" sz="3200" dirty="0" smtClean="0">
                <a:ea typeface="ＭＳ Ｐゴシック" pitchFamily="34" charset="-128"/>
              </a:rPr>
              <a:t>:</a:t>
            </a:r>
          </a:p>
          <a:p>
            <a:pPr lvl="1">
              <a:spcBef>
                <a:spcPts val="600"/>
              </a:spcBef>
            </a:pPr>
            <a:r>
              <a:rPr lang="fr-FR" sz="2800" dirty="0" err="1" smtClean="0">
                <a:latin typeface="Courier New" pitchFamily="49" charset="0"/>
                <a:ea typeface="ＭＳ Ｐゴシック" pitchFamily="34" charset="-128"/>
                <a:cs typeface="Courier New" pitchFamily="49" charset="0"/>
              </a:rPr>
              <a:t>fetchAll</a:t>
            </a:r>
            <a:r>
              <a:rPr lang="fr-FR" sz="2800" dirty="0" smtClean="0">
                <a:latin typeface="Courier New" pitchFamily="49" charset="0"/>
                <a:ea typeface="ＭＳ Ｐゴシック" pitchFamily="34" charset="-128"/>
                <a:cs typeface="Courier New" pitchFamily="49" charset="0"/>
              </a:rPr>
              <a:t>()</a:t>
            </a:r>
          </a:p>
          <a:p>
            <a:pPr lvl="2">
              <a:spcBef>
                <a:spcPts val="0"/>
              </a:spcBef>
            </a:pPr>
            <a:r>
              <a:rPr lang="fr-FR" sz="2400" dirty="0" err="1" smtClean="0">
                <a:ea typeface="ＭＳ Ｐゴシック" pitchFamily="34" charset="-128"/>
              </a:rPr>
              <a:t>Returns</a:t>
            </a:r>
            <a:r>
              <a:rPr lang="fr-FR" sz="2400" dirty="0" smtClean="0">
                <a:ea typeface="ＭＳ Ｐゴシック" pitchFamily="34" charset="-128"/>
              </a:rPr>
              <a:t> an </a:t>
            </a:r>
            <a:r>
              <a:rPr lang="fr-FR" sz="2400" dirty="0" err="1" smtClean="0">
                <a:ea typeface="ＭＳ Ｐゴシック" pitchFamily="34" charset="-128"/>
              </a:rPr>
              <a:t>array</a:t>
            </a:r>
            <a:r>
              <a:rPr lang="fr-FR" sz="2400" dirty="0" smtClean="0">
                <a:ea typeface="ＭＳ Ｐゴシック" pitchFamily="34" charset="-128"/>
              </a:rPr>
              <a:t> </a:t>
            </a:r>
            <a:r>
              <a:rPr lang="fr-FR" sz="2400" dirty="0" err="1" smtClean="0">
                <a:ea typeface="ＭＳ Ｐゴシック" pitchFamily="34" charset="-128"/>
              </a:rPr>
              <a:t>with</a:t>
            </a:r>
            <a:r>
              <a:rPr lang="fr-FR" sz="2400" dirty="0" smtClean="0">
                <a:ea typeface="ＭＳ Ｐゴシック" pitchFamily="34" charset="-128"/>
              </a:rPr>
              <a:t> all </a:t>
            </a:r>
            <a:r>
              <a:rPr lang="fr-FR" sz="2400" dirty="0" err="1" smtClean="0">
                <a:ea typeface="ＭＳ Ｐゴシック" pitchFamily="34" charset="-128"/>
              </a:rPr>
              <a:t>your</a:t>
            </a:r>
            <a:r>
              <a:rPr lang="fr-FR" sz="2400" dirty="0" smtClean="0">
                <a:ea typeface="ＭＳ Ｐゴシック" pitchFamily="34" charset="-128"/>
              </a:rPr>
              <a:t> </a:t>
            </a:r>
            <a:r>
              <a:rPr lang="fr-FR" sz="2400" dirty="0" err="1" smtClean="0">
                <a:ea typeface="ＭＳ Ｐゴシック" pitchFamily="34" charset="-128"/>
              </a:rPr>
              <a:t>results</a:t>
            </a:r>
            <a:r>
              <a:rPr lang="fr-FR" sz="2400" dirty="0" smtClean="0">
                <a:ea typeface="ＭＳ Ｐゴシック" pitchFamily="34" charset="-128"/>
              </a:rPr>
              <a:t> </a:t>
            </a:r>
            <a:r>
              <a:rPr lang="fr-FR" sz="2400" dirty="0" err="1" smtClean="0">
                <a:ea typeface="ＭＳ Ｐゴシック" pitchFamily="34" charset="-128"/>
              </a:rPr>
              <a:t>inside</a:t>
            </a:r>
            <a:endParaRPr lang="fr-FR" sz="2400" dirty="0" smtClean="0">
              <a:ea typeface="ＭＳ Ｐゴシック" pitchFamily="34" charset="-128"/>
            </a:endParaRPr>
          </a:p>
          <a:p>
            <a:pPr lvl="1">
              <a:spcBef>
                <a:spcPts val="600"/>
              </a:spcBef>
            </a:pPr>
            <a:r>
              <a:rPr lang="fr-FR" sz="2800" dirty="0" err="1" smtClean="0">
                <a:latin typeface="Courier New" pitchFamily="49" charset="0"/>
                <a:ea typeface="ＭＳ Ｐゴシック" pitchFamily="34" charset="-128"/>
                <a:cs typeface="Courier New" pitchFamily="49" charset="0"/>
              </a:rPr>
              <a:t>fetch</a:t>
            </a:r>
            <a:r>
              <a:rPr lang="fr-FR" sz="2800" dirty="0" smtClean="0">
                <a:latin typeface="Courier New" pitchFamily="49" charset="0"/>
                <a:ea typeface="ＭＳ Ｐゴシック" pitchFamily="34" charset="-128"/>
                <a:cs typeface="Courier New" pitchFamily="49" charset="0"/>
              </a:rPr>
              <a:t>()</a:t>
            </a:r>
          </a:p>
          <a:p>
            <a:pPr lvl="2">
              <a:spcBef>
                <a:spcPts val="0"/>
              </a:spcBef>
            </a:pPr>
            <a:r>
              <a:rPr lang="fr-FR" sz="2400" dirty="0" err="1" smtClean="0">
                <a:ea typeface="ＭＳ Ｐゴシック" pitchFamily="34" charset="-128"/>
              </a:rPr>
              <a:t>Gives</a:t>
            </a:r>
            <a:r>
              <a:rPr lang="fr-FR" sz="2400" dirty="0" smtClean="0">
                <a:ea typeface="ＭＳ Ｐゴシック" pitchFamily="34" charset="-128"/>
              </a:rPr>
              <a:t> </a:t>
            </a:r>
            <a:r>
              <a:rPr lang="fr-FR" sz="2400" dirty="0" err="1" smtClean="0">
                <a:ea typeface="ＭＳ Ｐゴシック" pitchFamily="34" charset="-128"/>
              </a:rPr>
              <a:t>you</a:t>
            </a:r>
            <a:r>
              <a:rPr lang="fr-FR" sz="2400" dirty="0" smtClean="0">
                <a:ea typeface="ＭＳ Ｐゴシック" pitchFamily="34" charset="-128"/>
              </a:rPr>
              <a:t> one by one </a:t>
            </a:r>
            <a:r>
              <a:rPr lang="fr-FR" sz="2400" dirty="0" err="1" smtClean="0">
                <a:ea typeface="ＭＳ Ｐゴシック" pitchFamily="34" charset="-128"/>
              </a:rPr>
              <a:t>result</a:t>
            </a:r>
            <a:r>
              <a:rPr lang="fr-FR" sz="2400" dirty="0" smtClean="0">
                <a:ea typeface="ＭＳ Ｐゴシック" pitchFamily="34" charset="-128"/>
              </a:rPr>
              <a:t> </a:t>
            </a:r>
            <a:r>
              <a:rPr lang="fr-FR" sz="2400" dirty="0" err="1" smtClean="0">
                <a:ea typeface="ＭＳ Ｐゴシック" pitchFamily="34" charset="-128"/>
              </a:rPr>
              <a:t>each</a:t>
            </a:r>
            <a:r>
              <a:rPr lang="fr-FR" sz="2400" dirty="0" smtClean="0">
                <a:ea typeface="ＭＳ Ｐゴシック" pitchFamily="34" charset="-128"/>
              </a:rPr>
              <a:t> time </a:t>
            </a:r>
            <a:r>
              <a:rPr lang="fr-FR" sz="2400" dirty="0" err="1" smtClean="0">
                <a:ea typeface="ＭＳ Ｐゴシック" pitchFamily="34" charset="-128"/>
              </a:rPr>
              <a:t>you</a:t>
            </a:r>
            <a:r>
              <a:rPr lang="fr-FR" sz="2400" dirty="0" smtClean="0">
                <a:ea typeface="ＭＳ Ｐゴシック" pitchFamily="34" charset="-128"/>
              </a:rPr>
              <a:t> call </a:t>
            </a:r>
            <a:r>
              <a:rPr lang="fr-FR" sz="2400" dirty="0" err="1" smtClean="0">
                <a:ea typeface="ＭＳ Ｐゴシック" pitchFamily="34" charset="-128"/>
              </a:rPr>
              <a:t>it</a:t>
            </a:r>
            <a:endParaRPr lang="fr-FR" sz="2400" dirty="0" smtClean="0">
              <a:ea typeface="ＭＳ Ｐゴシック" pitchFamily="34" charset="-128"/>
            </a:endParaRPr>
          </a:p>
        </p:txBody>
      </p:sp>
    </p:spTree>
    <p:extLst>
      <p:ext uri="{BB962C8B-B14F-4D97-AF65-F5344CB8AC3E}">
        <p14:creationId xmlns:p14="http://schemas.microsoft.com/office/powerpoint/2010/main" val="2694978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Retrieve</a:t>
            </a:r>
            <a:r>
              <a:rPr lang="fr-FR" dirty="0" smtClean="0">
                <a:ea typeface="ＭＳ Ｐゴシック" pitchFamily="34" charset="-128"/>
              </a:rPr>
              <a:t> </a:t>
            </a:r>
            <a:r>
              <a:rPr lang="fr-FR" dirty="0" err="1" smtClean="0">
                <a:ea typeface="ＭＳ Ｐゴシック" pitchFamily="34" charset="-128"/>
              </a:rPr>
              <a:t>results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err="1" smtClean="0">
                <a:latin typeface="Courier New" pitchFamily="49" charset="0"/>
                <a:cs typeface="Courier New" pitchFamily="49" charset="0"/>
              </a:rPr>
              <a:t>fetchAll</a:t>
            </a:r>
            <a:r>
              <a:rPr lang="fr-FR" sz="3200" dirty="0" smtClean="0">
                <a:latin typeface="Courier New" pitchFamily="49" charset="0"/>
                <a:cs typeface="Courier New" pitchFamily="49" charset="0"/>
              </a:rPr>
              <a:t>()</a:t>
            </a:r>
            <a:r>
              <a:rPr lang="fr-FR" sz="3200" dirty="0" smtClean="0"/>
              <a:t> </a:t>
            </a:r>
            <a:r>
              <a:rPr lang="fr-FR" sz="3200" dirty="0" err="1" smtClean="0"/>
              <a:t>returns</a:t>
            </a:r>
            <a:r>
              <a:rPr lang="fr-FR" sz="3200" dirty="0" smtClean="0"/>
              <a:t> all data in an </a:t>
            </a:r>
            <a:r>
              <a:rPr lang="fr-FR" sz="3200" dirty="0" err="1" smtClean="0"/>
              <a:t>array</a:t>
            </a:r>
            <a:endParaRPr lang="fr-FR" sz="3200" dirty="0" smtClean="0"/>
          </a:p>
          <a:p>
            <a:pPr lvl="1"/>
            <a:r>
              <a:rPr lang="fr-FR" sz="2800" dirty="0" err="1" smtClean="0"/>
              <a:t>Very</a:t>
            </a:r>
            <a:r>
              <a:rPr lang="fr-FR" sz="2800" dirty="0" smtClean="0"/>
              <a:t> </a:t>
            </a:r>
            <a:r>
              <a:rPr lang="fr-FR" sz="2800" dirty="0" err="1" smtClean="0"/>
              <a:t>easy</a:t>
            </a:r>
            <a:r>
              <a:rPr lang="fr-FR" sz="2800" dirty="0" smtClean="0"/>
              <a:t> to use!</a:t>
            </a:r>
          </a:p>
          <a:p>
            <a:pPr lvl="1"/>
            <a:endParaRPr lang="fr-FR" sz="2800" dirty="0"/>
          </a:p>
          <a:p>
            <a:r>
              <a:rPr lang="fr-FR" sz="3200" dirty="0" err="1" smtClean="0"/>
              <a:t>Discouraged</a:t>
            </a:r>
            <a:r>
              <a:rPr lang="fr-FR" sz="3200" dirty="0" smtClean="0"/>
              <a:t> if </a:t>
            </a:r>
            <a:r>
              <a:rPr lang="fr-FR" sz="3200" dirty="0" err="1" smtClean="0"/>
              <a:t>query</a:t>
            </a:r>
            <a:r>
              <a:rPr lang="fr-FR" sz="3200" dirty="0" smtClean="0"/>
              <a:t> </a:t>
            </a:r>
            <a:r>
              <a:rPr lang="fr-FR" sz="3200" dirty="0" err="1" smtClean="0"/>
              <a:t>returns</a:t>
            </a:r>
            <a:r>
              <a:rPr lang="fr-FR" sz="3200" dirty="0" smtClean="0"/>
              <a:t> a large </a:t>
            </a:r>
            <a:r>
              <a:rPr lang="fr-FR" sz="3200" dirty="0" err="1" smtClean="0"/>
              <a:t>amount</a:t>
            </a:r>
            <a:r>
              <a:rPr lang="fr-FR" sz="3200" dirty="0" smtClean="0"/>
              <a:t> of </a:t>
            </a:r>
            <a:r>
              <a:rPr lang="fr-FR" sz="3200" dirty="0" err="1" smtClean="0"/>
              <a:t>result</a:t>
            </a:r>
            <a:r>
              <a:rPr lang="fr-FR" sz="3200" dirty="0" smtClean="0"/>
              <a:t>!</a:t>
            </a:r>
          </a:p>
          <a:p>
            <a:endParaRPr lang="fr-FR" sz="3200" dirty="0" smtClean="0"/>
          </a:p>
          <a:p>
            <a:r>
              <a:rPr lang="fr-FR" sz="3200" dirty="0" smtClean="0"/>
              <a:t>In </a:t>
            </a:r>
            <a:r>
              <a:rPr lang="fr-FR" sz="3200" dirty="0" err="1" smtClean="0"/>
              <a:t>that</a:t>
            </a:r>
            <a:r>
              <a:rPr lang="fr-FR" sz="3200" dirty="0" smtClean="0"/>
              <a:t> case, </a:t>
            </a:r>
            <a:r>
              <a:rPr lang="fr-FR" sz="3200" dirty="0" err="1" smtClean="0">
                <a:latin typeface="Courier New" pitchFamily="49" charset="0"/>
                <a:cs typeface="Courier New" pitchFamily="49" charset="0"/>
              </a:rPr>
              <a:t>fetch</a:t>
            </a:r>
            <a:r>
              <a:rPr lang="fr-FR" sz="3200" dirty="0" smtClean="0">
                <a:latin typeface="Courier New" pitchFamily="49" charset="0"/>
                <a:cs typeface="Courier New" pitchFamily="49" charset="0"/>
              </a:rPr>
              <a:t>() </a:t>
            </a:r>
            <a:r>
              <a:rPr lang="fr-FR" sz="3200" dirty="0" err="1" smtClean="0"/>
              <a:t>is</a:t>
            </a:r>
            <a:r>
              <a:rPr lang="fr-FR" sz="3200" dirty="0" smtClean="0"/>
              <a:t> the best </a:t>
            </a:r>
            <a:r>
              <a:rPr lang="fr-FR" sz="3200" dirty="0" err="1" smtClean="0"/>
              <a:t>choice</a:t>
            </a:r>
            <a:r>
              <a:rPr lang="fr-FR" sz="3200" dirty="0" smtClean="0"/>
              <a:t>!</a:t>
            </a:r>
            <a:endParaRPr lang="en-US" sz="3200" dirty="0"/>
          </a:p>
        </p:txBody>
      </p:sp>
    </p:spTree>
    <p:extLst>
      <p:ext uri="{BB962C8B-B14F-4D97-AF65-F5344CB8AC3E}">
        <p14:creationId xmlns:p14="http://schemas.microsoft.com/office/powerpoint/2010/main" val="3212978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Fetch</a:t>
            </a:r>
            <a:r>
              <a:rPr lang="fr-FR" dirty="0" smtClean="0">
                <a:ea typeface="ＭＳ Ｐゴシック" pitchFamily="34" charset="-128"/>
              </a:rPr>
              <a:t> all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4035" y="1201316"/>
            <a:ext cx="8785225" cy="3528392"/>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Query</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creation</a:t>
            </a:r>
            <a:endParaRPr lang="en-US" b="1" dirty="0" smtClean="0">
              <a:solidFill>
                <a:srgbClr val="479B8F"/>
              </a:solidFill>
              <a:latin typeface="Courier New"/>
              <a:cs typeface="Courier New"/>
            </a:endParaRPr>
          </a:p>
          <a:p>
            <a:r>
              <a:rPr lang="en-US" b="1" dirty="0" smtClean="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"SELECT login, password FROM users"</a:t>
            </a:r>
            <a:r>
              <a:rPr lang="en-US" b="1" dirty="0">
                <a:latin typeface="Courier New"/>
                <a:cs typeface="Courier New"/>
              </a:rPr>
              <a:t>;</a:t>
            </a:r>
          </a:p>
          <a:p>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Get</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PDOStatement</a:t>
            </a:r>
            <a:r>
              <a:rPr lang="fr-FR" b="1" dirty="0" smtClean="0">
                <a:solidFill>
                  <a:srgbClr val="479B8F"/>
                </a:solidFill>
                <a:latin typeface="Courier New"/>
                <a:cs typeface="Courier New"/>
              </a:rPr>
              <a:t> instance</a:t>
            </a:r>
            <a:endParaRPr lang="en-US" b="1" dirty="0" smtClean="0">
              <a:solidFill>
                <a:srgbClr val="479B8F"/>
              </a:solidFill>
              <a:latin typeface="Courier New"/>
              <a:cs typeface="Courier New"/>
            </a:endParaRPr>
          </a:p>
          <a:p>
            <a:r>
              <a:rPr lang="en-US" b="1" dirty="0" smtClean="0">
                <a:latin typeface="Courier New"/>
                <a:cs typeface="Courier New"/>
              </a:rPr>
              <a:t>$</a:t>
            </a:r>
            <a:r>
              <a:rPr lang="en-US" b="1" dirty="0" err="1">
                <a:latin typeface="Courier New"/>
                <a:cs typeface="Courier New"/>
              </a:rPr>
              <a:t>sth</a:t>
            </a:r>
            <a:r>
              <a:rPr lang="en-US" b="1" dirty="0">
                <a:latin typeface="Courier New"/>
                <a:cs typeface="Courier New"/>
              </a:rPr>
              <a:t> = $</a:t>
            </a:r>
            <a:r>
              <a:rPr lang="en-US" b="1" dirty="0" err="1">
                <a:latin typeface="Courier New"/>
                <a:cs typeface="Courier New"/>
              </a:rPr>
              <a:t>pdo</a:t>
            </a:r>
            <a:r>
              <a:rPr lang="en-US" b="1" dirty="0">
                <a:latin typeface="Courier New"/>
                <a:cs typeface="Courier New"/>
              </a:rPr>
              <a:t>-&gt;query($</a:t>
            </a:r>
            <a:r>
              <a:rPr lang="en-US" b="1" dirty="0" err="1">
                <a:latin typeface="Courier New"/>
                <a:cs typeface="Courier New"/>
              </a:rPr>
              <a:t>sql</a:t>
            </a:r>
            <a:r>
              <a:rPr lang="en-US" b="1" dirty="0">
                <a:latin typeface="Courier New"/>
                <a:cs typeface="Courier New"/>
              </a:rPr>
              <a:t>);</a:t>
            </a:r>
          </a:p>
          <a:p>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Get</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result</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from</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PDOStatement</a:t>
            </a:r>
            <a:endParaRPr lang="en-US" b="1" dirty="0" smtClean="0">
              <a:solidFill>
                <a:srgbClr val="479B8F"/>
              </a:solidFill>
              <a:latin typeface="Courier New"/>
              <a:cs typeface="Courier New"/>
            </a:endParaRPr>
          </a:p>
          <a:p>
            <a:r>
              <a:rPr lang="en-US" b="1" dirty="0" smtClean="0">
                <a:latin typeface="Courier New"/>
                <a:cs typeface="Courier New"/>
              </a:rPr>
              <a:t>$</a:t>
            </a:r>
            <a:r>
              <a:rPr lang="en-US" b="1" dirty="0">
                <a:latin typeface="Courier New"/>
                <a:cs typeface="Courier New"/>
              </a:rPr>
              <a:t>result = $</a:t>
            </a:r>
            <a:r>
              <a:rPr lang="en-US" b="1" dirty="0" err="1">
                <a:latin typeface="Courier New"/>
                <a:cs typeface="Courier New"/>
              </a:rPr>
              <a:t>sth</a:t>
            </a:r>
            <a:r>
              <a:rPr lang="en-US" b="1" dirty="0">
                <a:latin typeface="Courier New"/>
                <a:cs typeface="Courier New"/>
              </a:rPr>
              <a:t>-&gt;</a:t>
            </a:r>
            <a:r>
              <a:rPr lang="en-US" b="1" dirty="0" err="1">
                <a:latin typeface="Courier New"/>
                <a:cs typeface="Courier New"/>
              </a:rPr>
              <a:t>fetchAll</a:t>
            </a:r>
            <a:r>
              <a:rPr lang="en-US" b="1" dirty="0">
                <a:latin typeface="Courier New"/>
                <a:cs typeface="Courier New"/>
              </a:rPr>
              <a:t>(PDO::FETCH_ASSOC);</a:t>
            </a:r>
          </a:p>
          <a:p>
            <a:endParaRPr lang="fr-FR" b="1" dirty="0" smtClean="0">
              <a:latin typeface="Courier New"/>
              <a:cs typeface="Courier New"/>
            </a:endParaRPr>
          </a:p>
          <a:p>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Result</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iteration</a:t>
            </a:r>
            <a:endParaRPr lang="en-US" b="1" dirty="0">
              <a:solidFill>
                <a:srgbClr val="479B8F"/>
              </a:solidFill>
              <a:latin typeface="Courier New"/>
              <a:cs typeface="Courier New"/>
            </a:endParaRPr>
          </a:p>
          <a:p>
            <a:r>
              <a:rPr lang="en-US" b="1" dirty="0" err="1">
                <a:solidFill>
                  <a:srgbClr val="0070C0"/>
                </a:solidFill>
                <a:latin typeface="Courier New"/>
                <a:cs typeface="Courier New"/>
              </a:rPr>
              <a:t>foreach</a:t>
            </a:r>
            <a:r>
              <a:rPr lang="en-US" b="1" dirty="0">
                <a:latin typeface="Courier New"/>
                <a:cs typeface="Courier New"/>
              </a:rPr>
              <a:t>($result as $row) {</a:t>
            </a:r>
          </a:p>
          <a:p>
            <a:r>
              <a:rPr lang="en-US" b="1" dirty="0">
                <a:latin typeface="Courier New"/>
                <a:cs typeface="Courier New"/>
              </a:rPr>
              <a:t>    </a:t>
            </a:r>
            <a:r>
              <a:rPr lang="en-US" b="1" dirty="0">
                <a:solidFill>
                  <a:srgbClr val="0070C0"/>
                </a:solidFill>
                <a:latin typeface="Courier New"/>
                <a:cs typeface="Courier New"/>
              </a:rPr>
              <a:t>echo </a:t>
            </a:r>
            <a:r>
              <a:rPr lang="en-US" b="1" dirty="0">
                <a:latin typeface="Courier New"/>
                <a:cs typeface="Courier New"/>
              </a:rPr>
              <a:t>$row[</a:t>
            </a:r>
            <a:r>
              <a:rPr lang="en-US" b="1" dirty="0">
                <a:solidFill>
                  <a:srgbClr val="00B050"/>
                </a:solidFill>
                <a:latin typeface="Courier New"/>
                <a:cs typeface="Courier New"/>
              </a:rPr>
              <a:t>'login</a:t>
            </a:r>
            <a:r>
              <a:rPr lang="en-US" b="1" dirty="0" smtClean="0">
                <a:solidFill>
                  <a:srgbClr val="00B050"/>
                </a:solidFill>
                <a:latin typeface="Courier New"/>
                <a:cs typeface="Courier New"/>
              </a:rPr>
              <a:t>'</a:t>
            </a:r>
            <a:r>
              <a:rPr lang="en-US" b="1" dirty="0" smtClean="0">
                <a:latin typeface="Courier New"/>
                <a:cs typeface="Courier New"/>
              </a:rPr>
              <a:t>] .</a:t>
            </a:r>
            <a:r>
              <a:rPr lang="en-US" b="1" dirty="0" smtClean="0">
                <a:solidFill>
                  <a:srgbClr val="00B050"/>
                </a:solidFill>
                <a:latin typeface="Courier New"/>
                <a:cs typeface="Courier New"/>
              </a:rPr>
              <a:t>'-'</a:t>
            </a:r>
            <a:r>
              <a:rPr lang="en-US" b="1" dirty="0" smtClean="0">
                <a:solidFill>
                  <a:schemeClr val="bg2"/>
                </a:solidFill>
                <a:latin typeface="Courier New"/>
                <a:cs typeface="Courier New"/>
              </a:rPr>
              <a:t> </a:t>
            </a:r>
            <a:r>
              <a:rPr lang="en-US" b="1" dirty="0" smtClean="0">
                <a:latin typeface="Courier New"/>
                <a:cs typeface="Courier New"/>
              </a:rPr>
              <a:t>. $</a:t>
            </a:r>
            <a:r>
              <a:rPr lang="en-US" b="1" dirty="0">
                <a:latin typeface="Courier New"/>
                <a:cs typeface="Courier New"/>
              </a:rPr>
              <a:t>row[</a:t>
            </a:r>
            <a:r>
              <a:rPr lang="en-US" b="1" dirty="0">
                <a:solidFill>
                  <a:srgbClr val="00B050"/>
                </a:solidFill>
                <a:latin typeface="Courier New"/>
                <a:cs typeface="Courier New"/>
              </a:rPr>
              <a:t>'password</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br</a:t>
            </a:r>
            <a:r>
              <a:rPr lang="en-US" b="1" dirty="0">
                <a:solidFill>
                  <a:srgbClr val="00B050"/>
                </a:solidFill>
                <a:latin typeface="Courier New"/>
                <a:cs typeface="Courier New"/>
              </a:rPr>
              <a:t>/&gt;'</a:t>
            </a:r>
            <a:r>
              <a:rPr lang="en-US" b="1" dirty="0">
                <a:solidFill>
                  <a:schemeClr val="tx1"/>
                </a:solidFill>
                <a:latin typeface="Courier New"/>
                <a:cs typeface="Courier New"/>
              </a:rPr>
              <a:t>;</a:t>
            </a:r>
          </a:p>
          <a:p>
            <a:r>
              <a:rPr lang="en-US" b="1" dirty="0">
                <a:latin typeface="Courier New"/>
                <a:cs typeface="Courier New"/>
              </a:rPr>
              <a:t>}</a:t>
            </a:r>
          </a:p>
        </p:txBody>
      </p:sp>
    </p:spTree>
    <p:extLst>
      <p:ext uri="{BB962C8B-B14F-4D97-AF65-F5344CB8AC3E}">
        <p14:creationId xmlns:p14="http://schemas.microsoft.com/office/powerpoint/2010/main" val="4175233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Sequential</a:t>
            </a:r>
            <a:r>
              <a:rPr lang="fr-FR" dirty="0" smtClean="0">
                <a:ea typeface="ＭＳ Ｐゴシック" pitchFamily="34" charset="-128"/>
              </a:rPr>
              <a:t> </a:t>
            </a:r>
            <a:r>
              <a:rPr lang="fr-FR" dirty="0" err="1" smtClean="0">
                <a:ea typeface="ＭＳ Ｐゴシック" pitchFamily="34" charset="-128"/>
              </a:rPr>
              <a:t>fetch</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1129308"/>
            <a:ext cx="8785225" cy="266429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Query</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creation</a:t>
            </a:r>
            <a:endParaRPr lang="en-US" b="1" dirty="0" smtClean="0">
              <a:solidFill>
                <a:srgbClr val="479B8F"/>
              </a:solidFill>
              <a:latin typeface="Courier New"/>
              <a:cs typeface="Courier New"/>
            </a:endParaRPr>
          </a:p>
          <a:p>
            <a:r>
              <a:rPr lang="en-US" b="1" dirty="0" smtClean="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"SELECT login, password FROM users"</a:t>
            </a:r>
            <a:r>
              <a:rPr lang="en-US" b="1" dirty="0">
                <a:latin typeface="Courier New"/>
                <a:cs typeface="Courier New"/>
              </a:rPr>
              <a:t>;</a:t>
            </a:r>
          </a:p>
          <a:p>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Get</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PDOStatement</a:t>
            </a:r>
            <a:r>
              <a:rPr lang="fr-FR" b="1" dirty="0" smtClean="0">
                <a:solidFill>
                  <a:srgbClr val="479B8F"/>
                </a:solidFill>
                <a:latin typeface="Courier New"/>
                <a:cs typeface="Courier New"/>
              </a:rPr>
              <a:t> instance</a:t>
            </a:r>
            <a:endParaRPr lang="en-US" b="1" dirty="0" smtClean="0">
              <a:solidFill>
                <a:srgbClr val="479B8F"/>
              </a:solidFill>
              <a:latin typeface="Courier New"/>
              <a:cs typeface="Courier New"/>
            </a:endParaRPr>
          </a:p>
          <a:p>
            <a:r>
              <a:rPr lang="en-US" b="1" dirty="0" smtClean="0">
                <a:latin typeface="Courier New"/>
                <a:cs typeface="Courier New"/>
              </a:rPr>
              <a:t>$</a:t>
            </a:r>
            <a:r>
              <a:rPr lang="en-US" b="1" dirty="0" err="1">
                <a:latin typeface="Courier New"/>
                <a:cs typeface="Courier New"/>
              </a:rPr>
              <a:t>sth</a:t>
            </a:r>
            <a:r>
              <a:rPr lang="en-US" b="1" dirty="0">
                <a:latin typeface="Courier New"/>
                <a:cs typeface="Courier New"/>
              </a:rPr>
              <a:t> = $</a:t>
            </a:r>
            <a:r>
              <a:rPr lang="en-US" b="1" dirty="0" err="1">
                <a:latin typeface="Courier New"/>
                <a:cs typeface="Courier New"/>
              </a:rPr>
              <a:t>pdo</a:t>
            </a:r>
            <a:r>
              <a:rPr lang="en-US" b="1" dirty="0">
                <a:latin typeface="Courier New"/>
                <a:cs typeface="Courier New"/>
              </a:rPr>
              <a:t>-&gt;query($</a:t>
            </a:r>
            <a:r>
              <a:rPr lang="en-US" b="1" dirty="0" err="1">
                <a:latin typeface="Courier New"/>
                <a:cs typeface="Courier New"/>
              </a:rPr>
              <a:t>sql</a:t>
            </a:r>
            <a:r>
              <a:rPr lang="en-US" b="1" dirty="0">
                <a:latin typeface="Courier New"/>
                <a:cs typeface="Courier New"/>
              </a:rPr>
              <a:t>);</a:t>
            </a:r>
          </a:p>
          <a:p>
            <a:endParaRPr lang="fr-FR" b="1" dirty="0" smtClean="0">
              <a:latin typeface="Courier New"/>
              <a:cs typeface="Courier New"/>
            </a:endParaRPr>
          </a:p>
          <a:p>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Get</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each</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row</a:t>
            </a:r>
            <a:r>
              <a:rPr lang="fr-FR" b="1" dirty="0" smtClean="0">
                <a:solidFill>
                  <a:srgbClr val="479B8F"/>
                </a:solidFill>
                <a:latin typeface="Courier New"/>
                <a:cs typeface="Courier New"/>
              </a:rPr>
              <a:t> one </a:t>
            </a:r>
            <a:r>
              <a:rPr lang="fr-FR" b="1" dirty="0" err="1" smtClean="0">
                <a:solidFill>
                  <a:srgbClr val="479B8F"/>
                </a:solidFill>
                <a:latin typeface="Courier New"/>
                <a:cs typeface="Courier New"/>
              </a:rPr>
              <a:t>after</a:t>
            </a:r>
            <a:r>
              <a:rPr lang="fr-FR" b="1" dirty="0" smtClean="0">
                <a:solidFill>
                  <a:srgbClr val="479B8F"/>
                </a:solidFill>
                <a:latin typeface="Courier New"/>
                <a:cs typeface="Courier New"/>
              </a:rPr>
              <a:t> </a:t>
            </a:r>
            <a:r>
              <a:rPr lang="fr-FR" b="1" dirty="0" err="1" smtClean="0">
                <a:solidFill>
                  <a:srgbClr val="479B8F"/>
                </a:solidFill>
                <a:latin typeface="Courier New"/>
                <a:cs typeface="Courier New"/>
              </a:rPr>
              <a:t>another</a:t>
            </a:r>
            <a:endParaRPr lang="en-US" b="1" dirty="0">
              <a:solidFill>
                <a:srgbClr val="479B8F"/>
              </a:solidFill>
              <a:latin typeface="Courier New"/>
              <a:cs typeface="Courier New"/>
            </a:endParaRPr>
          </a:p>
          <a:p>
            <a:r>
              <a:rPr lang="en-US" b="1" dirty="0">
                <a:solidFill>
                  <a:srgbClr val="0070C0"/>
                </a:solidFill>
                <a:latin typeface="Courier New"/>
                <a:cs typeface="Courier New"/>
              </a:rPr>
              <a:t>while</a:t>
            </a:r>
            <a:r>
              <a:rPr lang="en-US" b="1" dirty="0">
                <a:latin typeface="Courier New"/>
                <a:cs typeface="Courier New"/>
              </a:rPr>
              <a:t>($row = $</a:t>
            </a:r>
            <a:r>
              <a:rPr lang="en-US" b="1" dirty="0" err="1">
                <a:latin typeface="Courier New"/>
                <a:cs typeface="Courier New"/>
              </a:rPr>
              <a:t>sth</a:t>
            </a:r>
            <a:r>
              <a:rPr lang="en-US" b="1" dirty="0">
                <a:latin typeface="Courier New"/>
                <a:cs typeface="Courier New"/>
              </a:rPr>
              <a:t>-&gt;fetch(PDO::FETCH_ASSOC)) {</a:t>
            </a:r>
          </a:p>
          <a:p>
            <a:r>
              <a:rPr lang="en-US" b="1" dirty="0">
                <a:latin typeface="Courier New"/>
                <a:cs typeface="Courier New"/>
              </a:rPr>
              <a:t>    </a:t>
            </a:r>
            <a:r>
              <a:rPr lang="en-US" b="1" dirty="0">
                <a:solidFill>
                  <a:srgbClr val="0070C0"/>
                </a:solidFill>
                <a:latin typeface="Courier New"/>
                <a:cs typeface="Courier New"/>
              </a:rPr>
              <a:t>echo </a:t>
            </a:r>
            <a:r>
              <a:rPr lang="en-US" b="1" dirty="0">
                <a:latin typeface="Courier New"/>
                <a:cs typeface="Courier New"/>
              </a:rPr>
              <a:t>$row[</a:t>
            </a:r>
            <a:r>
              <a:rPr lang="en-US" b="1" dirty="0">
                <a:solidFill>
                  <a:srgbClr val="00B050"/>
                </a:solidFill>
                <a:latin typeface="Courier New"/>
                <a:cs typeface="Courier New"/>
              </a:rPr>
              <a:t>'login</a:t>
            </a:r>
            <a:r>
              <a:rPr lang="en-US" b="1" dirty="0" smtClean="0">
                <a:solidFill>
                  <a:srgbClr val="00B050"/>
                </a:solidFill>
                <a:latin typeface="Courier New"/>
                <a:cs typeface="Courier New"/>
              </a:rPr>
              <a:t>'</a:t>
            </a:r>
            <a:r>
              <a:rPr lang="en-US" b="1" dirty="0" smtClean="0">
                <a:latin typeface="Courier New"/>
                <a:cs typeface="Courier New"/>
              </a:rPr>
              <a:t>]. </a:t>
            </a:r>
            <a:r>
              <a:rPr lang="en-US" b="1" dirty="0" smtClean="0">
                <a:solidFill>
                  <a:srgbClr val="00B050"/>
                </a:solidFill>
                <a:latin typeface="Courier New"/>
                <a:cs typeface="Courier New"/>
              </a:rPr>
              <a:t>'-' </a:t>
            </a:r>
            <a:r>
              <a:rPr lang="en-US" b="1" dirty="0" smtClean="0">
                <a:latin typeface="Courier New"/>
                <a:cs typeface="Courier New"/>
              </a:rPr>
              <a:t>.$</a:t>
            </a:r>
            <a:r>
              <a:rPr lang="en-US" b="1" dirty="0">
                <a:latin typeface="Courier New"/>
                <a:cs typeface="Courier New"/>
              </a:rPr>
              <a:t>row[</a:t>
            </a:r>
            <a:r>
              <a:rPr lang="en-US" b="1" dirty="0">
                <a:solidFill>
                  <a:srgbClr val="00B050"/>
                </a:solidFill>
                <a:latin typeface="Courier New"/>
                <a:cs typeface="Courier New"/>
              </a:rPr>
              <a:t>'password</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 .</a:t>
            </a:r>
            <a:r>
              <a:rPr lang="en-US" b="1" dirty="0" smtClean="0">
                <a:solidFill>
                  <a:srgbClr val="00B050"/>
                </a:solidFill>
                <a:latin typeface="Courier New"/>
                <a:cs typeface="Courier New"/>
              </a:rPr>
              <a:t> '&lt;</a:t>
            </a:r>
            <a:r>
              <a:rPr lang="en-US" b="1" dirty="0" err="1">
                <a:solidFill>
                  <a:srgbClr val="00B050"/>
                </a:solidFill>
                <a:latin typeface="Courier New"/>
                <a:cs typeface="Courier New"/>
              </a:rPr>
              <a:t>br</a:t>
            </a:r>
            <a:r>
              <a:rPr lang="en-US" b="1" dirty="0">
                <a:solidFill>
                  <a:srgbClr val="00B050"/>
                </a:solidFill>
                <a:latin typeface="Courier New"/>
                <a:cs typeface="Courier New"/>
              </a:rPr>
              <a:t>/&gt;'</a:t>
            </a:r>
            <a:r>
              <a:rPr lang="en-US" b="1" dirty="0">
                <a:solidFill>
                  <a:schemeClr val="tx1"/>
                </a:solidFill>
                <a:latin typeface="Courier New"/>
                <a:cs typeface="Courier New"/>
              </a:rPr>
              <a:t>;</a:t>
            </a:r>
          </a:p>
          <a:p>
            <a:r>
              <a:rPr lang="en-US" b="1" dirty="0">
                <a:latin typeface="Courier New"/>
                <a:cs typeface="Courier New"/>
              </a:rPr>
              <a:t>}</a:t>
            </a:r>
          </a:p>
        </p:txBody>
      </p:sp>
      <p:sp>
        <p:nvSpPr>
          <p:cNvPr id="2" name="ZoneTexte 1"/>
          <p:cNvSpPr txBox="1"/>
          <p:nvPr/>
        </p:nvSpPr>
        <p:spPr>
          <a:xfrm>
            <a:off x="179513" y="4081636"/>
            <a:ext cx="8785224" cy="954107"/>
          </a:xfrm>
          <a:prstGeom prst="rect">
            <a:avLst/>
          </a:prstGeom>
          <a:noFill/>
        </p:spPr>
        <p:txBody>
          <a:bodyPr wrap="square" rtlCol="0">
            <a:spAutoFit/>
          </a:bodyPr>
          <a:lstStyle/>
          <a:p>
            <a:r>
              <a:rPr lang="fr-FR" sz="2400" dirty="0" smtClean="0">
                <a:latin typeface="+mn-lt"/>
                <a:sym typeface="Wingdings" pitchFamily="2" charset="2"/>
              </a:rPr>
              <a:t></a:t>
            </a:r>
            <a:r>
              <a:rPr lang="fr-FR" sz="2800" dirty="0" smtClean="0">
                <a:latin typeface="+mn-lt"/>
              </a:rPr>
              <a:t> </a:t>
            </a:r>
            <a:r>
              <a:rPr lang="fr-FR" sz="2800" dirty="0" err="1" smtClean="0">
                <a:latin typeface="+mn-lt"/>
              </a:rPr>
              <a:t>What</a:t>
            </a:r>
            <a:r>
              <a:rPr lang="fr-FR" sz="2800" dirty="0" smtClean="0">
                <a:latin typeface="+mn-lt"/>
              </a:rPr>
              <a:t> </a:t>
            </a:r>
            <a:r>
              <a:rPr lang="fr-FR" sz="2800" dirty="0" err="1" smtClean="0">
                <a:latin typeface="+mn-lt"/>
              </a:rPr>
              <a:t>is</a:t>
            </a:r>
            <a:r>
              <a:rPr lang="fr-FR" sz="2800" dirty="0" smtClean="0">
                <a:latin typeface="+mn-lt"/>
              </a:rPr>
              <a:t> PDO::FETCH_ASSOC?</a:t>
            </a:r>
          </a:p>
          <a:p>
            <a:pPr algn="r"/>
            <a:r>
              <a:rPr lang="fr-FR" sz="2800" i="1" dirty="0" smtClean="0">
                <a:latin typeface="+mn-lt"/>
              </a:rPr>
              <a:t>A </a:t>
            </a:r>
            <a:r>
              <a:rPr lang="fr-FR" sz="2800" i="1" dirty="0" err="1" smtClean="0">
                <a:latin typeface="+mn-lt"/>
              </a:rPr>
              <a:t>fetch</a:t>
            </a:r>
            <a:r>
              <a:rPr lang="fr-FR" sz="2800" i="1" dirty="0" smtClean="0">
                <a:latin typeface="+mn-lt"/>
              </a:rPr>
              <a:t> style, </a:t>
            </a:r>
            <a:r>
              <a:rPr lang="fr-FR" sz="2800" i="1" dirty="0" err="1" smtClean="0">
                <a:latin typeface="+mn-lt"/>
              </a:rPr>
              <a:t>determining</a:t>
            </a:r>
            <a:r>
              <a:rPr lang="fr-FR" sz="2800" i="1" dirty="0" smtClean="0">
                <a:latin typeface="+mn-lt"/>
              </a:rPr>
              <a:t> how PDO </a:t>
            </a:r>
            <a:r>
              <a:rPr lang="fr-FR" sz="2800" i="1" dirty="0" err="1" smtClean="0">
                <a:latin typeface="+mn-lt"/>
              </a:rPr>
              <a:t>returns</a:t>
            </a:r>
            <a:r>
              <a:rPr lang="fr-FR" sz="2800" i="1" dirty="0" smtClean="0">
                <a:latin typeface="+mn-lt"/>
              </a:rPr>
              <a:t> data</a:t>
            </a:r>
            <a:endParaRPr lang="en-US" sz="2800" i="1" dirty="0">
              <a:latin typeface="+mn-lt"/>
            </a:endParaRPr>
          </a:p>
        </p:txBody>
      </p:sp>
    </p:spTree>
    <p:extLst>
      <p:ext uri="{BB962C8B-B14F-4D97-AF65-F5344CB8AC3E}">
        <p14:creationId xmlns:p14="http://schemas.microsoft.com/office/powerpoint/2010/main" val="77505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Different</a:t>
            </a:r>
            <a:r>
              <a:rPr lang="fr-FR" dirty="0" smtClean="0">
                <a:ea typeface="ＭＳ Ｐゴシック" pitchFamily="34" charset="-128"/>
              </a:rPr>
              <a:t> </a:t>
            </a:r>
            <a:r>
              <a:rPr lang="fr-FR" dirty="0" err="1" smtClean="0">
                <a:ea typeface="ＭＳ Ｐゴシック" pitchFamily="34" charset="-128"/>
              </a:rPr>
              <a:t>fetch</a:t>
            </a:r>
            <a:r>
              <a:rPr lang="fr-FR" dirty="0" smtClean="0">
                <a:ea typeface="ＭＳ Ｐゴシック" pitchFamily="34" charset="-128"/>
              </a:rPr>
              <a:t> styles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Basics</a:t>
            </a:r>
          </a:p>
        </p:txBody>
      </p:sp>
      <p:graphicFrame>
        <p:nvGraphicFramePr>
          <p:cNvPr id="7" name="Espace réservé du contenu 4"/>
          <p:cNvGraphicFramePr>
            <a:graphicFrameLocks/>
          </p:cNvGraphicFramePr>
          <p:nvPr>
            <p:extLst>
              <p:ext uri="{D42A27DB-BD31-4B8C-83A1-F6EECF244321}">
                <p14:modId xmlns:p14="http://schemas.microsoft.com/office/powerpoint/2010/main" val="894906917"/>
              </p:ext>
            </p:extLst>
          </p:nvPr>
        </p:nvGraphicFramePr>
        <p:xfrm>
          <a:off x="390364" y="1678360"/>
          <a:ext cx="8363272" cy="2763316"/>
        </p:xfrm>
        <a:graphic>
          <a:graphicData uri="http://schemas.openxmlformats.org/drawingml/2006/table">
            <a:tbl>
              <a:tblPr firstRow="1" bandRow="1">
                <a:tableStyleId>{5C22544A-7EE6-4342-B048-85BDC9FD1C3A}</a:tableStyleId>
              </a:tblPr>
              <a:tblGrid>
                <a:gridCol w="2242592"/>
                <a:gridCol w="6120680"/>
              </a:tblGrid>
              <a:tr h="370795">
                <a:tc>
                  <a:txBody>
                    <a:bodyPr/>
                    <a:lstStyle/>
                    <a:p>
                      <a:r>
                        <a:rPr lang="fr-FR" sz="1800" dirty="0" err="1" smtClean="0"/>
                        <a:t>Fetch</a:t>
                      </a:r>
                      <a:r>
                        <a:rPr lang="fr-FR" sz="1800" dirty="0" smtClean="0"/>
                        <a:t> style</a:t>
                      </a:r>
                      <a:endParaRPr lang="fr-FR" sz="1800" dirty="0"/>
                    </a:p>
                  </a:txBody>
                  <a:tcPr marT="45714" marB="45714" anchor="ctr"/>
                </a:tc>
                <a:tc>
                  <a:txBody>
                    <a:bodyPr/>
                    <a:lstStyle/>
                    <a:p>
                      <a:r>
                        <a:rPr lang="fr-FR" sz="1800" dirty="0" smtClean="0"/>
                        <a:t>Return</a:t>
                      </a:r>
                      <a:endParaRPr lang="fr-FR" sz="1800" dirty="0"/>
                    </a:p>
                  </a:txBody>
                  <a:tcPr marT="45714" marB="45714" anchor="ctr"/>
                </a:tc>
              </a:tr>
              <a:tr h="370795">
                <a:tc>
                  <a:txBody>
                    <a:bodyPr/>
                    <a:lstStyle/>
                    <a:p>
                      <a:r>
                        <a:rPr lang="fr-FR" sz="1800" b="1" dirty="0" smtClean="0"/>
                        <a:t>PDO::FETCH_ASSOC</a:t>
                      </a:r>
                      <a:endParaRPr lang="fr-FR" sz="1800" b="1" dirty="0"/>
                    </a:p>
                  </a:txBody>
                  <a:tcPr marT="45714" marB="45714" anchor="ctr"/>
                </a:tc>
                <a:tc>
                  <a:txBody>
                    <a:bodyPr/>
                    <a:lstStyle/>
                    <a:p>
                      <a:r>
                        <a:rPr lang="fr-FR" sz="1800" dirty="0" err="1" smtClean="0"/>
                        <a:t>Array</a:t>
                      </a:r>
                      <a:r>
                        <a:rPr lang="fr-FR" sz="1800" dirty="0" smtClean="0"/>
                        <a:t> </a:t>
                      </a:r>
                      <a:r>
                        <a:rPr lang="fr-FR" sz="1800" dirty="0" err="1" smtClean="0"/>
                        <a:t>indexed</a:t>
                      </a:r>
                      <a:r>
                        <a:rPr lang="fr-FR" sz="1800" dirty="0" smtClean="0"/>
                        <a:t> by </a:t>
                      </a:r>
                      <a:r>
                        <a:rPr lang="fr-FR" sz="1800" dirty="0" err="1" smtClean="0"/>
                        <a:t>column</a:t>
                      </a:r>
                      <a:r>
                        <a:rPr lang="fr-FR" sz="1800" dirty="0" smtClean="0"/>
                        <a:t> </a:t>
                      </a:r>
                      <a:r>
                        <a:rPr lang="fr-FR" sz="1800" dirty="0" err="1" smtClean="0"/>
                        <a:t>name</a:t>
                      </a:r>
                      <a:endParaRPr lang="fr-FR" sz="1800" dirty="0"/>
                    </a:p>
                  </a:txBody>
                  <a:tcPr marT="45714" marB="45714" anchor="ctr"/>
                </a:tc>
              </a:tr>
              <a:tr h="370795">
                <a:tc>
                  <a:txBody>
                    <a:bodyPr/>
                    <a:lstStyle/>
                    <a:p>
                      <a:r>
                        <a:rPr lang="fr-FR" sz="1800" b="1" dirty="0" smtClean="0"/>
                        <a:t>PDO::FETCH_NUM</a:t>
                      </a:r>
                      <a:endParaRPr lang="fr-FR" sz="1800" b="1" dirty="0"/>
                    </a:p>
                  </a:txBody>
                  <a:tcPr marT="45714" marB="45714" anchor="ctr"/>
                </a:tc>
                <a:tc>
                  <a:txBody>
                    <a:bodyPr/>
                    <a:lstStyle/>
                    <a:p>
                      <a:r>
                        <a:rPr lang="fr-FR" sz="1800" dirty="0" err="1" smtClean="0"/>
                        <a:t>Array</a:t>
                      </a:r>
                      <a:r>
                        <a:rPr lang="fr-FR" sz="1800" baseline="0" dirty="0" smtClean="0"/>
                        <a:t> </a:t>
                      </a:r>
                      <a:r>
                        <a:rPr lang="fr-FR" sz="1800" baseline="0" dirty="0" err="1" smtClean="0"/>
                        <a:t>indexed</a:t>
                      </a:r>
                      <a:r>
                        <a:rPr lang="fr-FR" sz="1800" baseline="0" dirty="0" smtClean="0"/>
                        <a:t> by </a:t>
                      </a:r>
                      <a:r>
                        <a:rPr lang="fr-FR" sz="1800" baseline="0" dirty="0" err="1" smtClean="0"/>
                        <a:t>column</a:t>
                      </a:r>
                      <a:r>
                        <a:rPr lang="fr-FR" sz="1800" baseline="0" dirty="0" smtClean="0"/>
                        <a:t> </a:t>
                      </a:r>
                      <a:r>
                        <a:rPr lang="fr-FR" sz="1800" baseline="0" dirty="0" err="1" smtClean="0"/>
                        <a:t>number</a:t>
                      </a:r>
                      <a:r>
                        <a:rPr lang="fr-FR" sz="1800" baseline="0" dirty="0" smtClean="0"/>
                        <a:t> (</a:t>
                      </a:r>
                      <a:r>
                        <a:rPr lang="fr-FR" sz="1800" baseline="0" dirty="0" err="1" smtClean="0"/>
                        <a:t>starting</a:t>
                      </a:r>
                      <a:r>
                        <a:rPr lang="fr-FR" sz="1800" baseline="0" dirty="0" smtClean="0"/>
                        <a:t> </a:t>
                      </a:r>
                      <a:r>
                        <a:rPr lang="fr-FR" sz="1800" baseline="0" dirty="0" err="1" smtClean="0"/>
                        <a:t>at</a:t>
                      </a:r>
                      <a:r>
                        <a:rPr lang="fr-FR" sz="1800" baseline="0" dirty="0" smtClean="0"/>
                        <a:t> </a:t>
                      </a:r>
                      <a:r>
                        <a:rPr lang="fr-FR" sz="1800" baseline="0" dirty="0" err="1" smtClean="0"/>
                        <a:t>column</a:t>
                      </a:r>
                      <a:r>
                        <a:rPr lang="fr-FR" sz="1800" baseline="0" dirty="0" smtClean="0"/>
                        <a:t> 0)</a:t>
                      </a:r>
                      <a:endParaRPr lang="fr-FR" sz="1800" dirty="0"/>
                    </a:p>
                  </a:txBody>
                  <a:tcPr marT="45714" marB="45714" anchor="ctr"/>
                </a:tc>
              </a:tr>
              <a:tr h="370795">
                <a:tc>
                  <a:txBody>
                    <a:bodyPr/>
                    <a:lstStyle/>
                    <a:p>
                      <a:r>
                        <a:rPr lang="fr-FR" sz="1800" b="1" dirty="0" smtClean="0"/>
                        <a:t>PDO::FETCH_BOTH</a:t>
                      </a:r>
                      <a:endParaRPr lang="fr-FR" sz="1800" b="1" dirty="0"/>
                    </a:p>
                  </a:txBody>
                  <a:tcPr marT="45714" marB="45714" anchor="ctr"/>
                </a:tc>
                <a:tc>
                  <a:txBody>
                    <a:bodyPr/>
                    <a:lstStyle/>
                    <a:p>
                      <a:r>
                        <a:rPr lang="fr-FR" sz="1800" dirty="0" smtClean="0"/>
                        <a:t>(</a:t>
                      </a:r>
                      <a:r>
                        <a:rPr lang="fr-FR" sz="1800" b="1" dirty="0" smtClean="0"/>
                        <a:t>Default</a:t>
                      </a:r>
                      <a:r>
                        <a:rPr lang="fr-FR" sz="1800" dirty="0" smtClean="0"/>
                        <a:t>) </a:t>
                      </a:r>
                      <a:r>
                        <a:rPr lang="fr-FR" sz="1800" dirty="0" err="1" smtClean="0"/>
                        <a:t>Array</a:t>
                      </a:r>
                      <a:r>
                        <a:rPr lang="fr-FR" sz="1800" baseline="0" dirty="0" smtClean="0"/>
                        <a:t> </a:t>
                      </a:r>
                      <a:r>
                        <a:rPr lang="fr-FR" sz="1800" baseline="0" dirty="0" err="1" smtClean="0"/>
                        <a:t>indexed</a:t>
                      </a:r>
                      <a:r>
                        <a:rPr lang="fr-FR" sz="1800" baseline="0" dirty="0" smtClean="0"/>
                        <a:t> by </a:t>
                      </a:r>
                      <a:r>
                        <a:rPr lang="fr-FR" sz="1800" baseline="0" dirty="0" err="1" smtClean="0"/>
                        <a:t>name</a:t>
                      </a:r>
                      <a:r>
                        <a:rPr lang="fr-FR" sz="1800" baseline="0" dirty="0" smtClean="0"/>
                        <a:t> and </a:t>
                      </a:r>
                      <a:r>
                        <a:rPr lang="fr-FR" sz="1800" baseline="0" dirty="0" err="1" smtClean="0"/>
                        <a:t>number</a:t>
                      </a:r>
                      <a:endParaRPr lang="fr-FR" sz="1800" baseline="0" dirty="0" smtClean="0"/>
                    </a:p>
                    <a:p>
                      <a:r>
                        <a:rPr lang="fr-FR" sz="1800" baseline="0" dirty="0" err="1" smtClean="0"/>
                        <a:t>Combination</a:t>
                      </a:r>
                      <a:r>
                        <a:rPr lang="fr-FR" sz="1800" baseline="0" dirty="0" smtClean="0"/>
                        <a:t> of FETCH_ASSOC and FETCH_NUM)</a:t>
                      </a:r>
                      <a:endParaRPr lang="fr-FR" sz="1800" dirty="0"/>
                    </a:p>
                  </a:txBody>
                  <a:tcPr marT="45714" marB="45714" anchor="ctr"/>
                </a:tc>
              </a:tr>
              <a:tr h="370795">
                <a:tc>
                  <a:txBody>
                    <a:bodyPr/>
                    <a:lstStyle/>
                    <a:p>
                      <a:r>
                        <a:rPr lang="fr-FR" sz="1800" b="1" dirty="0" smtClean="0"/>
                        <a:t>PDO::FETCH_OBJ</a:t>
                      </a:r>
                      <a:endParaRPr lang="fr-FR" sz="1800" b="1" dirty="0"/>
                    </a:p>
                  </a:txBody>
                  <a:tcPr marT="45714" marB="45714" anchor="ctr"/>
                </a:tc>
                <a:tc>
                  <a:txBody>
                    <a:bodyPr/>
                    <a:lstStyle/>
                    <a:p>
                      <a:r>
                        <a:rPr lang="fr-FR" sz="1800" dirty="0" err="1" smtClean="0"/>
                        <a:t>Anonymous</a:t>
                      </a:r>
                      <a:r>
                        <a:rPr lang="fr-FR" sz="1800" dirty="0" smtClean="0"/>
                        <a:t> </a:t>
                      </a:r>
                      <a:r>
                        <a:rPr lang="fr-FR" sz="1800" dirty="0" err="1" smtClean="0"/>
                        <a:t>object</a:t>
                      </a:r>
                      <a:r>
                        <a:rPr lang="fr-FR" sz="1800" dirty="0" smtClean="0"/>
                        <a:t> </a:t>
                      </a:r>
                      <a:r>
                        <a:rPr lang="fr-FR" sz="1800" dirty="0" err="1" smtClean="0"/>
                        <a:t>with</a:t>
                      </a:r>
                      <a:r>
                        <a:rPr lang="fr-FR" sz="1800" dirty="0" smtClean="0"/>
                        <a:t> </a:t>
                      </a:r>
                      <a:r>
                        <a:rPr lang="fr-FR" sz="1800" dirty="0" err="1" smtClean="0"/>
                        <a:t>property</a:t>
                      </a:r>
                      <a:r>
                        <a:rPr lang="fr-FR" sz="1800" dirty="0" smtClean="0"/>
                        <a:t> </a:t>
                      </a:r>
                      <a:r>
                        <a:rPr lang="fr-FR" sz="1800" dirty="0" err="1" smtClean="0"/>
                        <a:t>names</a:t>
                      </a:r>
                      <a:r>
                        <a:rPr lang="fr-FR" sz="1800" dirty="0" smtClean="0"/>
                        <a:t> set</a:t>
                      </a:r>
                      <a:r>
                        <a:rPr lang="fr-FR" sz="1800" baseline="0" dirty="0" smtClean="0"/>
                        <a:t> as </a:t>
                      </a:r>
                      <a:r>
                        <a:rPr lang="fr-FR" sz="1800" baseline="0" dirty="0" err="1" smtClean="0"/>
                        <a:t>column</a:t>
                      </a:r>
                      <a:r>
                        <a:rPr lang="fr-FR" sz="1800" baseline="0" dirty="0" smtClean="0"/>
                        <a:t> </a:t>
                      </a:r>
                      <a:r>
                        <a:rPr lang="fr-FR" sz="1800" baseline="0" dirty="0" err="1" smtClean="0"/>
                        <a:t>names</a:t>
                      </a:r>
                      <a:endParaRPr lang="fr-FR" sz="1800" dirty="0"/>
                    </a:p>
                  </a:txBody>
                  <a:tcPr marT="45714" marB="45714" anchor="ctr"/>
                </a:tc>
              </a:tr>
              <a:tr h="370795">
                <a:tc>
                  <a:txBody>
                    <a:bodyPr/>
                    <a:lstStyle/>
                    <a:p>
                      <a:r>
                        <a:rPr lang="fr-FR" sz="1800" b="1" dirty="0" smtClean="0"/>
                        <a:t>PDO::FETCH_CLASS</a:t>
                      </a:r>
                      <a:endParaRPr lang="fr-FR" sz="1800" b="1" dirty="0"/>
                    </a:p>
                  </a:txBody>
                  <a:tcPr marT="45714" marB="45714" anchor="ctr"/>
                </a:tc>
                <a:tc>
                  <a:txBody>
                    <a:bodyPr/>
                    <a:lstStyle/>
                    <a:p>
                      <a:r>
                        <a:rPr lang="fr-FR" sz="1800" dirty="0" smtClean="0"/>
                        <a:t>New</a:t>
                      </a:r>
                      <a:r>
                        <a:rPr lang="fr-FR" sz="1800" baseline="0" dirty="0" smtClean="0"/>
                        <a:t> instance of </a:t>
                      </a:r>
                      <a:r>
                        <a:rPr lang="fr-FR" sz="1800" baseline="0" dirty="0" err="1" smtClean="0"/>
                        <a:t>requested</a:t>
                      </a:r>
                      <a:r>
                        <a:rPr lang="fr-FR" sz="1800" baseline="0" dirty="0" smtClean="0"/>
                        <a:t> class, </a:t>
                      </a:r>
                      <a:r>
                        <a:rPr lang="fr-FR" sz="1800" baseline="0" dirty="0" err="1" smtClean="0"/>
                        <a:t>with</a:t>
                      </a:r>
                      <a:r>
                        <a:rPr lang="fr-FR" sz="1800" baseline="0" dirty="0" smtClean="0"/>
                        <a:t> </a:t>
                      </a:r>
                      <a:r>
                        <a:rPr lang="fr-FR" sz="1800" baseline="0" dirty="0" err="1" smtClean="0"/>
                        <a:t>property</a:t>
                      </a:r>
                      <a:r>
                        <a:rPr lang="fr-FR" sz="1800" baseline="0" dirty="0" smtClean="0"/>
                        <a:t> </a:t>
                      </a:r>
                      <a:r>
                        <a:rPr lang="fr-FR" sz="1800" baseline="0" dirty="0" err="1" smtClean="0"/>
                        <a:t>names</a:t>
                      </a:r>
                      <a:r>
                        <a:rPr lang="fr-FR" sz="1800" baseline="0" dirty="0" smtClean="0"/>
                        <a:t> set as </a:t>
                      </a:r>
                      <a:r>
                        <a:rPr lang="fr-FR" sz="1800" baseline="0" dirty="0" err="1" smtClean="0"/>
                        <a:t>column</a:t>
                      </a:r>
                      <a:r>
                        <a:rPr lang="fr-FR" sz="1800" baseline="0" dirty="0" smtClean="0"/>
                        <a:t> </a:t>
                      </a:r>
                      <a:r>
                        <a:rPr lang="fr-FR" sz="1800" baseline="0" dirty="0" err="1" smtClean="0"/>
                        <a:t>names</a:t>
                      </a:r>
                      <a:endParaRPr lang="fr-FR" sz="1800" dirty="0"/>
                    </a:p>
                  </a:txBody>
                  <a:tcPr marT="45714" marB="45714" anchor="ctr"/>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3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PDO::FETCH_ASSOC</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Rectangle à coins arrondis 8"/>
          <p:cNvSpPr/>
          <p:nvPr/>
        </p:nvSpPr>
        <p:spPr>
          <a:xfrm>
            <a:off x="179512" y="1129308"/>
            <a:ext cx="8785225" cy="158417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"SELECT login, password FROM users"</a:t>
            </a:r>
            <a:r>
              <a:rPr lang="en-US" b="1" dirty="0">
                <a:latin typeface="Courier New"/>
                <a:cs typeface="Courier New"/>
              </a:rPr>
              <a:t>;</a:t>
            </a:r>
          </a:p>
          <a:p>
            <a:endParaRPr lang="en-US" b="1" dirty="0">
              <a:latin typeface="Courier New"/>
              <a:cs typeface="Courier New"/>
            </a:endParaRPr>
          </a:p>
          <a:p>
            <a:r>
              <a:rPr lang="en-US" b="1" dirty="0">
                <a:latin typeface="Courier New"/>
                <a:cs typeface="Courier New"/>
              </a:rPr>
              <a:t>$</a:t>
            </a:r>
            <a:r>
              <a:rPr lang="en-US" b="1" dirty="0" err="1">
                <a:latin typeface="Courier New"/>
                <a:cs typeface="Courier New"/>
              </a:rPr>
              <a:t>sth</a:t>
            </a:r>
            <a:r>
              <a:rPr lang="en-US" b="1" dirty="0">
                <a:latin typeface="Courier New"/>
                <a:cs typeface="Courier New"/>
              </a:rPr>
              <a:t> = $</a:t>
            </a:r>
            <a:r>
              <a:rPr lang="en-US" b="1" dirty="0" err="1">
                <a:latin typeface="Courier New"/>
                <a:cs typeface="Courier New"/>
              </a:rPr>
              <a:t>pdo</a:t>
            </a:r>
            <a:r>
              <a:rPr lang="en-US" b="1" dirty="0">
                <a:latin typeface="Courier New"/>
                <a:cs typeface="Courier New"/>
              </a:rPr>
              <a:t>-&gt;query($</a:t>
            </a:r>
            <a:r>
              <a:rPr lang="en-US" b="1" dirty="0" err="1">
                <a:latin typeface="Courier New"/>
                <a:cs typeface="Courier New"/>
              </a:rPr>
              <a:t>sql</a:t>
            </a:r>
            <a:r>
              <a:rPr lang="en-US" b="1" dirty="0">
                <a:latin typeface="Courier New"/>
                <a:cs typeface="Courier New"/>
              </a:rPr>
              <a:t>);</a:t>
            </a:r>
          </a:p>
          <a:p>
            <a:r>
              <a:rPr lang="en-US" b="1" dirty="0">
                <a:latin typeface="Courier New"/>
                <a:cs typeface="Courier New"/>
              </a:rPr>
              <a:t>$result = $</a:t>
            </a:r>
            <a:r>
              <a:rPr lang="en-US" b="1" dirty="0" err="1">
                <a:latin typeface="Courier New"/>
                <a:cs typeface="Courier New"/>
              </a:rPr>
              <a:t>sth</a:t>
            </a:r>
            <a:r>
              <a:rPr lang="en-US" b="1" dirty="0">
                <a:latin typeface="Courier New"/>
                <a:cs typeface="Courier New"/>
              </a:rPr>
              <a:t>-&gt;</a:t>
            </a:r>
            <a:r>
              <a:rPr lang="en-US" b="1" dirty="0" err="1">
                <a:latin typeface="Courier New"/>
                <a:cs typeface="Courier New"/>
              </a:rPr>
              <a:t>fetchAll</a:t>
            </a:r>
            <a:r>
              <a:rPr lang="en-US" b="1" dirty="0">
                <a:latin typeface="Courier New"/>
                <a:cs typeface="Courier New"/>
              </a:rPr>
              <a:t>(PDO::FETCH_ASSOC);</a:t>
            </a:r>
          </a:p>
          <a:p>
            <a:r>
              <a:rPr lang="en-US" b="1" dirty="0" err="1">
                <a:solidFill>
                  <a:schemeClr val="tx1"/>
                </a:solidFill>
                <a:latin typeface="Courier New"/>
                <a:cs typeface="Courier New"/>
              </a:rPr>
              <a:t>print_r</a:t>
            </a:r>
            <a:r>
              <a:rPr lang="en-US" b="1" dirty="0">
                <a:latin typeface="Courier New"/>
                <a:cs typeface="Courier New"/>
              </a:rPr>
              <a:t>($result);</a:t>
            </a:r>
          </a:p>
        </p:txBody>
      </p:sp>
      <p:pic>
        <p:nvPicPr>
          <p:cNvPr id="8"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2" y="2929508"/>
            <a:ext cx="8785225" cy="2232248"/>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Array</a:t>
            </a:r>
          </a:p>
          <a:p>
            <a:r>
              <a:rPr lang="en-US" b="1" dirty="0">
                <a:latin typeface="Courier New"/>
                <a:cs typeface="Courier New"/>
              </a:rPr>
              <a:t>(</a:t>
            </a:r>
          </a:p>
          <a:p>
            <a:r>
              <a:rPr lang="en-US" b="1" dirty="0">
                <a:latin typeface="Courier New"/>
                <a:cs typeface="Courier New"/>
              </a:rPr>
              <a:t>    [0] =&gt; Array</a:t>
            </a:r>
          </a:p>
          <a:p>
            <a:r>
              <a:rPr lang="en-US" b="1" dirty="0">
                <a:latin typeface="Courier New"/>
                <a:cs typeface="Courier New"/>
              </a:rPr>
              <a:t>        (</a:t>
            </a:r>
          </a:p>
          <a:p>
            <a:r>
              <a:rPr lang="en-US" b="1" dirty="0">
                <a:latin typeface="Courier New"/>
                <a:cs typeface="Courier New"/>
              </a:rPr>
              <a:t>            [login] =&gt; Plop</a:t>
            </a:r>
          </a:p>
          <a:p>
            <a:r>
              <a:rPr lang="en-US" b="1" dirty="0">
                <a:latin typeface="Courier New"/>
                <a:cs typeface="Courier New"/>
              </a:rPr>
              <a:t>            [password] =&gt; 1234</a:t>
            </a:r>
          </a:p>
          <a:p>
            <a:r>
              <a:rPr lang="en-US" b="1" dirty="0">
                <a:latin typeface="Courier New"/>
                <a:cs typeface="Courier New"/>
              </a:rPr>
              <a:t>        )</a:t>
            </a:r>
          </a:p>
          <a:p>
            <a:r>
              <a:rPr lang="en-US" b="1" dirty="0">
                <a:latin typeface="Courier New"/>
                <a:cs typeface="Courier New"/>
              </a:rPr>
              <a:t>)</a:t>
            </a:r>
          </a:p>
        </p:txBody>
      </p:sp>
      <p:sp>
        <p:nvSpPr>
          <p:cNvPr id="3" name="Flèche courbée vers la gauche 2"/>
          <p:cNvSpPr/>
          <p:nvPr/>
        </p:nvSpPr>
        <p:spPr>
          <a:xfrm>
            <a:off x="6300192" y="2065412"/>
            <a:ext cx="720080" cy="154817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8164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PDO::FETCH_BOTH</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Rectangle à coins arrondis 8"/>
          <p:cNvSpPr/>
          <p:nvPr/>
        </p:nvSpPr>
        <p:spPr>
          <a:xfrm>
            <a:off x="179512" y="1129308"/>
            <a:ext cx="8785225" cy="158417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"SELECT login, password FROM users"</a:t>
            </a:r>
            <a:r>
              <a:rPr lang="en-US" b="1" dirty="0">
                <a:latin typeface="Courier New"/>
                <a:cs typeface="Courier New"/>
              </a:rPr>
              <a:t>;</a:t>
            </a:r>
          </a:p>
          <a:p>
            <a:endParaRPr lang="en-US" b="1" dirty="0">
              <a:latin typeface="Courier New"/>
              <a:cs typeface="Courier New"/>
            </a:endParaRPr>
          </a:p>
          <a:p>
            <a:r>
              <a:rPr lang="en-US" b="1" dirty="0">
                <a:latin typeface="Courier New"/>
                <a:cs typeface="Courier New"/>
              </a:rPr>
              <a:t>$</a:t>
            </a:r>
            <a:r>
              <a:rPr lang="en-US" b="1" dirty="0" err="1">
                <a:latin typeface="Courier New"/>
                <a:cs typeface="Courier New"/>
              </a:rPr>
              <a:t>sth</a:t>
            </a:r>
            <a:r>
              <a:rPr lang="en-US" b="1" dirty="0">
                <a:latin typeface="Courier New"/>
                <a:cs typeface="Courier New"/>
              </a:rPr>
              <a:t> = $</a:t>
            </a:r>
            <a:r>
              <a:rPr lang="en-US" b="1" dirty="0" err="1">
                <a:latin typeface="Courier New"/>
                <a:cs typeface="Courier New"/>
              </a:rPr>
              <a:t>pdo</a:t>
            </a:r>
            <a:r>
              <a:rPr lang="en-US" b="1" dirty="0">
                <a:latin typeface="Courier New"/>
                <a:cs typeface="Courier New"/>
              </a:rPr>
              <a:t>-&gt;query($</a:t>
            </a:r>
            <a:r>
              <a:rPr lang="en-US" b="1" dirty="0" err="1">
                <a:latin typeface="Courier New"/>
                <a:cs typeface="Courier New"/>
              </a:rPr>
              <a:t>sql</a:t>
            </a:r>
            <a:r>
              <a:rPr lang="en-US" b="1" dirty="0">
                <a:latin typeface="Courier New"/>
                <a:cs typeface="Courier New"/>
              </a:rPr>
              <a:t>);</a:t>
            </a:r>
          </a:p>
          <a:p>
            <a:r>
              <a:rPr lang="en-US" b="1" dirty="0">
                <a:latin typeface="Courier New"/>
                <a:cs typeface="Courier New"/>
              </a:rPr>
              <a:t>$result = $</a:t>
            </a:r>
            <a:r>
              <a:rPr lang="en-US" b="1" dirty="0" err="1">
                <a:latin typeface="Courier New"/>
                <a:cs typeface="Courier New"/>
              </a:rPr>
              <a:t>sth</a:t>
            </a:r>
            <a:r>
              <a:rPr lang="en-US" b="1" dirty="0">
                <a:latin typeface="Courier New"/>
                <a:cs typeface="Courier New"/>
              </a:rPr>
              <a:t>-&gt;</a:t>
            </a:r>
            <a:r>
              <a:rPr lang="en-US" b="1" dirty="0" err="1">
                <a:latin typeface="Courier New"/>
                <a:cs typeface="Courier New"/>
              </a:rPr>
              <a:t>fetchAll</a:t>
            </a:r>
            <a:r>
              <a:rPr lang="en-US" b="1" dirty="0">
                <a:latin typeface="Courier New"/>
                <a:cs typeface="Courier New"/>
              </a:rPr>
              <a:t>(PDO::</a:t>
            </a:r>
            <a:r>
              <a:rPr lang="en-US" b="1" dirty="0" smtClean="0">
                <a:latin typeface="Courier New"/>
                <a:cs typeface="Courier New"/>
              </a:rPr>
              <a:t>FETCH_BOTH);</a:t>
            </a:r>
            <a:endParaRPr lang="en-US" b="1" dirty="0">
              <a:latin typeface="Courier New"/>
              <a:cs typeface="Courier New"/>
            </a:endParaRPr>
          </a:p>
          <a:p>
            <a:r>
              <a:rPr lang="en-US" b="1" dirty="0" err="1">
                <a:solidFill>
                  <a:srgbClr val="3366FF"/>
                </a:solidFill>
                <a:latin typeface="Courier New"/>
                <a:cs typeface="Courier New"/>
              </a:rPr>
              <a:t>print_r</a:t>
            </a:r>
            <a:r>
              <a:rPr lang="en-US" b="1" dirty="0">
                <a:latin typeface="Courier New"/>
                <a:cs typeface="Courier New"/>
              </a:rPr>
              <a:t>($result);</a:t>
            </a:r>
          </a:p>
        </p:txBody>
      </p:sp>
      <p:pic>
        <p:nvPicPr>
          <p:cNvPr id="8"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2" y="2929508"/>
            <a:ext cx="8785225" cy="2232248"/>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Array</a:t>
            </a:r>
          </a:p>
          <a:p>
            <a:r>
              <a:rPr lang="en-US" b="1" dirty="0">
                <a:latin typeface="Courier New"/>
                <a:cs typeface="Courier New"/>
              </a:rPr>
              <a:t>(</a:t>
            </a:r>
          </a:p>
          <a:p>
            <a:r>
              <a:rPr lang="en-US" b="1" dirty="0">
                <a:latin typeface="Courier New"/>
                <a:cs typeface="Courier New"/>
              </a:rPr>
              <a:t>    [0] =&gt; Array</a:t>
            </a:r>
          </a:p>
          <a:p>
            <a:r>
              <a:rPr lang="en-US" b="1" dirty="0">
                <a:latin typeface="Courier New"/>
                <a:cs typeface="Courier New"/>
              </a:rPr>
              <a:t>        (</a:t>
            </a:r>
          </a:p>
          <a:p>
            <a:r>
              <a:rPr lang="en-US" b="1" dirty="0">
                <a:latin typeface="Courier New"/>
                <a:cs typeface="Courier New"/>
              </a:rPr>
              <a:t>            [login] =&gt; </a:t>
            </a:r>
            <a:r>
              <a:rPr lang="en-US" b="1" dirty="0" smtClean="0">
                <a:latin typeface="Courier New"/>
                <a:cs typeface="Courier New"/>
              </a:rPr>
              <a:t>Plop		[0</a:t>
            </a:r>
            <a:r>
              <a:rPr lang="en-US" b="1" dirty="0">
                <a:latin typeface="Courier New"/>
                <a:cs typeface="Courier New"/>
              </a:rPr>
              <a:t>] =&gt; Plop</a:t>
            </a:r>
          </a:p>
          <a:p>
            <a:r>
              <a:rPr lang="en-US" b="1" dirty="0">
                <a:latin typeface="Courier New"/>
                <a:cs typeface="Courier New"/>
              </a:rPr>
              <a:t>            [password] =&gt; </a:t>
            </a:r>
            <a:r>
              <a:rPr lang="en-US" b="1" dirty="0" smtClean="0">
                <a:latin typeface="Courier New"/>
                <a:cs typeface="Courier New"/>
              </a:rPr>
              <a:t>1234		[1</a:t>
            </a:r>
            <a:r>
              <a:rPr lang="en-US" b="1" dirty="0">
                <a:latin typeface="Courier New"/>
                <a:cs typeface="Courier New"/>
              </a:rPr>
              <a:t>] </a:t>
            </a:r>
            <a:r>
              <a:rPr lang="en-US" b="1">
                <a:latin typeface="Courier New"/>
                <a:cs typeface="Courier New"/>
              </a:rPr>
              <a:t>=&gt; </a:t>
            </a:r>
            <a:r>
              <a:rPr lang="en-US" b="1" smtClean="0">
                <a:latin typeface="Courier New"/>
                <a:cs typeface="Courier New"/>
              </a:rPr>
              <a:t>1234</a:t>
            </a:r>
            <a:endParaRPr lang="en-US" b="1" dirty="0">
              <a:latin typeface="Courier New"/>
              <a:cs typeface="Courier New"/>
            </a:endParaRPr>
          </a:p>
          <a:p>
            <a:r>
              <a:rPr lang="en-US" b="1" dirty="0">
                <a:latin typeface="Courier New"/>
                <a:cs typeface="Courier New"/>
              </a:rPr>
              <a:t>        )</a:t>
            </a:r>
          </a:p>
          <a:p>
            <a:r>
              <a:rPr lang="en-US" b="1" dirty="0">
                <a:latin typeface="Courier New"/>
                <a:cs typeface="Courier New"/>
              </a:rPr>
              <a:t>)</a:t>
            </a:r>
          </a:p>
        </p:txBody>
      </p:sp>
      <p:sp>
        <p:nvSpPr>
          <p:cNvPr id="11" name="Flèche courbée vers la gauche 10"/>
          <p:cNvSpPr/>
          <p:nvPr/>
        </p:nvSpPr>
        <p:spPr>
          <a:xfrm>
            <a:off x="6300192" y="2065412"/>
            <a:ext cx="720080" cy="154817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7553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PDO::FETCH_OBJ</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Rectangle à coins arrondis 8"/>
          <p:cNvSpPr/>
          <p:nvPr/>
        </p:nvSpPr>
        <p:spPr>
          <a:xfrm>
            <a:off x="179512" y="1129308"/>
            <a:ext cx="8785225" cy="158417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"SELECT login, password FROM users"</a:t>
            </a:r>
            <a:r>
              <a:rPr lang="en-US" b="1" dirty="0">
                <a:latin typeface="Courier New"/>
                <a:cs typeface="Courier New"/>
              </a:rPr>
              <a:t>;</a:t>
            </a:r>
          </a:p>
          <a:p>
            <a:endParaRPr lang="en-US" b="1" dirty="0">
              <a:latin typeface="Courier New"/>
              <a:cs typeface="Courier New"/>
            </a:endParaRPr>
          </a:p>
          <a:p>
            <a:r>
              <a:rPr lang="en-US" b="1" dirty="0">
                <a:latin typeface="Courier New"/>
                <a:cs typeface="Courier New"/>
              </a:rPr>
              <a:t>$</a:t>
            </a:r>
            <a:r>
              <a:rPr lang="en-US" b="1" dirty="0" err="1">
                <a:latin typeface="Courier New"/>
                <a:cs typeface="Courier New"/>
              </a:rPr>
              <a:t>sth</a:t>
            </a:r>
            <a:r>
              <a:rPr lang="en-US" b="1" dirty="0">
                <a:latin typeface="Courier New"/>
                <a:cs typeface="Courier New"/>
              </a:rPr>
              <a:t> = $</a:t>
            </a:r>
            <a:r>
              <a:rPr lang="en-US" b="1" dirty="0" err="1">
                <a:latin typeface="Courier New"/>
                <a:cs typeface="Courier New"/>
              </a:rPr>
              <a:t>pdo</a:t>
            </a:r>
            <a:r>
              <a:rPr lang="en-US" b="1" dirty="0">
                <a:latin typeface="Courier New"/>
                <a:cs typeface="Courier New"/>
              </a:rPr>
              <a:t>-&gt;query($</a:t>
            </a:r>
            <a:r>
              <a:rPr lang="en-US" b="1" dirty="0" err="1">
                <a:latin typeface="Courier New"/>
                <a:cs typeface="Courier New"/>
              </a:rPr>
              <a:t>sql</a:t>
            </a:r>
            <a:r>
              <a:rPr lang="en-US" b="1" dirty="0">
                <a:latin typeface="Courier New"/>
                <a:cs typeface="Courier New"/>
              </a:rPr>
              <a:t>);</a:t>
            </a:r>
          </a:p>
          <a:p>
            <a:r>
              <a:rPr lang="en-US" b="1" dirty="0">
                <a:latin typeface="Courier New"/>
                <a:cs typeface="Courier New"/>
              </a:rPr>
              <a:t>$result = $</a:t>
            </a:r>
            <a:r>
              <a:rPr lang="en-US" b="1" dirty="0" err="1">
                <a:latin typeface="Courier New"/>
                <a:cs typeface="Courier New"/>
              </a:rPr>
              <a:t>sth</a:t>
            </a:r>
            <a:r>
              <a:rPr lang="en-US" b="1" dirty="0">
                <a:latin typeface="Courier New"/>
                <a:cs typeface="Courier New"/>
              </a:rPr>
              <a:t>-&gt;</a:t>
            </a:r>
            <a:r>
              <a:rPr lang="en-US" b="1" dirty="0" err="1">
                <a:latin typeface="Courier New"/>
                <a:cs typeface="Courier New"/>
              </a:rPr>
              <a:t>fetchAll</a:t>
            </a:r>
            <a:r>
              <a:rPr lang="en-US" b="1" dirty="0">
                <a:latin typeface="Courier New"/>
                <a:cs typeface="Courier New"/>
              </a:rPr>
              <a:t>(PDO::</a:t>
            </a:r>
            <a:r>
              <a:rPr lang="en-US" b="1" dirty="0" smtClean="0">
                <a:latin typeface="Courier New"/>
                <a:cs typeface="Courier New"/>
              </a:rPr>
              <a:t>FETCH_OBJ);</a:t>
            </a:r>
            <a:endParaRPr lang="en-US" b="1" dirty="0">
              <a:latin typeface="Courier New"/>
              <a:cs typeface="Courier New"/>
            </a:endParaRPr>
          </a:p>
          <a:p>
            <a:r>
              <a:rPr lang="en-US" b="1" dirty="0" err="1">
                <a:solidFill>
                  <a:schemeClr val="tx1"/>
                </a:solidFill>
                <a:latin typeface="Courier New"/>
                <a:cs typeface="Courier New"/>
              </a:rPr>
              <a:t>print_r</a:t>
            </a:r>
            <a:r>
              <a:rPr lang="en-US" b="1" dirty="0">
                <a:latin typeface="Courier New"/>
                <a:cs typeface="Courier New"/>
              </a:rPr>
              <a:t>($result);</a:t>
            </a:r>
          </a:p>
        </p:txBody>
      </p:sp>
      <p:pic>
        <p:nvPicPr>
          <p:cNvPr id="8"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2" y="2929508"/>
            <a:ext cx="8785225" cy="2232248"/>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Array</a:t>
            </a:r>
          </a:p>
          <a:p>
            <a:r>
              <a:rPr lang="en-US" b="1" dirty="0">
                <a:latin typeface="Courier New"/>
                <a:cs typeface="Courier New"/>
              </a:rPr>
              <a:t>(</a:t>
            </a:r>
          </a:p>
          <a:p>
            <a:r>
              <a:rPr lang="en-US" b="1" dirty="0">
                <a:latin typeface="Courier New"/>
                <a:cs typeface="Courier New"/>
              </a:rPr>
              <a:t>    [0] =&gt; </a:t>
            </a:r>
            <a:r>
              <a:rPr lang="en-US" b="1" dirty="0" err="1">
                <a:latin typeface="Courier New"/>
                <a:cs typeface="Courier New"/>
              </a:rPr>
              <a:t>stdClass</a:t>
            </a:r>
            <a:r>
              <a:rPr lang="en-US" b="1" dirty="0">
                <a:latin typeface="Courier New"/>
                <a:cs typeface="Courier New"/>
              </a:rPr>
              <a:t> Object</a:t>
            </a:r>
          </a:p>
          <a:p>
            <a:r>
              <a:rPr lang="en-US" b="1" dirty="0">
                <a:latin typeface="Courier New"/>
                <a:cs typeface="Courier New"/>
              </a:rPr>
              <a:t>        (</a:t>
            </a:r>
          </a:p>
          <a:p>
            <a:r>
              <a:rPr lang="en-US" b="1" dirty="0">
                <a:latin typeface="Courier New"/>
                <a:cs typeface="Courier New"/>
              </a:rPr>
              <a:t>            [login] =&gt; Plop</a:t>
            </a:r>
          </a:p>
          <a:p>
            <a:r>
              <a:rPr lang="en-US" b="1" dirty="0">
                <a:latin typeface="Courier New"/>
                <a:cs typeface="Courier New"/>
              </a:rPr>
              <a:t>            [password] =&gt; 1234</a:t>
            </a:r>
          </a:p>
          <a:p>
            <a:r>
              <a:rPr lang="en-US" b="1" dirty="0">
                <a:latin typeface="Courier New"/>
                <a:cs typeface="Courier New"/>
              </a:rPr>
              <a:t>        )</a:t>
            </a:r>
          </a:p>
          <a:p>
            <a:r>
              <a:rPr lang="en-US" b="1" dirty="0">
                <a:latin typeface="Courier New"/>
                <a:cs typeface="Courier New"/>
              </a:rPr>
              <a:t>)</a:t>
            </a:r>
          </a:p>
        </p:txBody>
      </p:sp>
      <p:sp>
        <p:nvSpPr>
          <p:cNvPr id="11" name="Flèche courbée vers la gauche 10"/>
          <p:cNvSpPr/>
          <p:nvPr/>
        </p:nvSpPr>
        <p:spPr>
          <a:xfrm>
            <a:off x="6300192" y="2065412"/>
            <a:ext cx="720080" cy="154817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7553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sz="2800" dirty="0" smtClean="0"/>
              <a:t>Introduction</a:t>
            </a:r>
          </a:p>
          <a:p>
            <a:pPr lvl="1" eaLnBrk="1" hangingPunct="1"/>
            <a:endParaRPr lang="fr-FR" sz="2800" dirty="0">
              <a:ea typeface="ＭＳ Ｐゴシック" pitchFamily="34" charset="-128"/>
            </a:endParaRPr>
          </a:p>
          <a:p>
            <a:pPr lvl="1" eaLnBrk="1" hangingPunct="1"/>
            <a:r>
              <a:rPr lang="fr-FR" sz="2800" dirty="0" smtClean="0">
                <a:ea typeface="ＭＳ Ｐゴシック" pitchFamily="34" charset="-128"/>
              </a:rPr>
              <a:t>Basics</a:t>
            </a:r>
          </a:p>
          <a:p>
            <a:pPr lvl="1" eaLnBrk="1" hangingPunct="1"/>
            <a:endParaRPr lang="fr-FR" sz="2800" dirty="0">
              <a:ea typeface="ＭＳ Ｐゴシック" pitchFamily="34" charset="-128"/>
            </a:endParaRPr>
          </a:p>
          <a:p>
            <a:pPr lvl="1" eaLnBrk="1" hangingPunct="1"/>
            <a:r>
              <a:rPr lang="fr-FR" sz="2800" dirty="0" smtClean="0">
                <a:ea typeface="ＭＳ Ｐゴシック" pitchFamily="34" charset="-128"/>
              </a:rPr>
              <a:t>Transaction management</a:t>
            </a:r>
          </a:p>
          <a:p>
            <a:pPr lvl="1" eaLnBrk="1" hangingPunct="1"/>
            <a:endParaRPr lang="fr-FR" sz="2800" dirty="0">
              <a:ea typeface="ＭＳ Ｐゴシック" pitchFamily="34" charset="-128"/>
            </a:endParaRPr>
          </a:p>
          <a:p>
            <a:pPr lvl="1" eaLnBrk="1" hangingPunct="1"/>
            <a:r>
              <a:rPr lang="fr-FR" sz="2800" dirty="0" err="1" smtClean="0">
                <a:ea typeface="ＭＳ Ｐゴシック" pitchFamily="34" charset="-128"/>
              </a:rPr>
              <a:t>Prepared</a:t>
            </a:r>
            <a:r>
              <a:rPr lang="fr-FR" sz="2800" dirty="0" smtClean="0">
                <a:ea typeface="ＭＳ Ｐゴシック" pitchFamily="34" charset="-128"/>
              </a:rPr>
              <a:t> </a:t>
            </a:r>
            <a:r>
              <a:rPr lang="fr-FR" sz="2800" dirty="0" err="1" smtClean="0">
                <a:ea typeface="ＭＳ Ｐゴシック" pitchFamily="34" charset="-128"/>
              </a:rPr>
              <a:t>Statements</a:t>
            </a:r>
            <a:endParaRPr lang="fr-FR" sz="2800"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PDO: PHP Data Object</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Last insert ID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Basics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err="1" smtClean="0">
                <a:cs typeface="Courier New" pitchFamily="49" charset="0"/>
              </a:rPr>
              <a:t>After</a:t>
            </a:r>
            <a:r>
              <a:rPr lang="fr-FR" sz="3200" dirty="0" smtClean="0">
                <a:cs typeface="Courier New" pitchFamily="49" charset="0"/>
              </a:rPr>
              <a:t> </a:t>
            </a:r>
            <a:r>
              <a:rPr lang="fr-FR" sz="3200" dirty="0" err="1" smtClean="0">
                <a:cs typeface="Courier New" pitchFamily="49" charset="0"/>
              </a:rPr>
              <a:t>inserting</a:t>
            </a:r>
            <a:r>
              <a:rPr lang="fr-FR" sz="3200" dirty="0" smtClean="0">
                <a:cs typeface="Courier New" pitchFamily="49" charset="0"/>
              </a:rPr>
              <a:t> a </a:t>
            </a:r>
            <a:r>
              <a:rPr lang="fr-FR" sz="3200" dirty="0" err="1" smtClean="0">
                <a:cs typeface="Courier New" pitchFamily="49" charset="0"/>
              </a:rPr>
              <a:t>row</a:t>
            </a:r>
            <a:r>
              <a:rPr lang="fr-FR" sz="3200" dirty="0" smtClean="0">
                <a:cs typeface="Courier New" pitchFamily="49" charset="0"/>
              </a:rPr>
              <a:t>, </a:t>
            </a:r>
            <a:r>
              <a:rPr lang="fr-FR" sz="3200" dirty="0" err="1" smtClean="0">
                <a:cs typeface="Courier New" pitchFamily="49" charset="0"/>
              </a:rPr>
              <a:t>most</a:t>
            </a:r>
            <a:r>
              <a:rPr lang="fr-FR" sz="3200" dirty="0" smtClean="0">
                <a:cs typeface="Courier New" pitchFamily="49" charset="0"/>
              </a:rPr>
              <a:t> of time </a:t>
            </a:r>
            <a:r>
              <a:rPr lang="fr-FR" sz="3200" dirty="0" err="1" smtClean="0">
                <a:cs typeface="Courier New" pitchFamily="49" charset="0"/>
              </a:rPr>
              <a:t>you</a:t>
            </a:r>
            <a:r>
              <a:rPr lang="fr-FR" sz="3200" dirty="0" smtClean="0">
                <a:cs typeface="Courier New" pitchFamily="49" charset="0"/>
              </a:rPr>
              <a:t> let the DMBS </a:t>
            </a:r>
            <a:r>
              <a:rPr lang="fr-FR" sz="3200" dirty="0" err="1" smtClean="0">
                <a:cs typeface="Courier New" pitchFamily="49" charset="0"/>
              </a:rPr>
              <a:t>generate</a:t>
            </a:r>
            <a:r>
              <a:rPr lang="fr-FR" sz="3200" dirty="0" smtClean="0">
                <a:cs typeface="Courier New" pitchFamily="49" charset="0"/>
              </a:rPr>
              <a:t> the </a:t>
            </a:r>
            <a:r>
              <a:rPr lang="fr-FR" sz="3200" dirty="0" err="1" smtClean="0">
                <a:cs typeface="Courier New" pitchFamily="49" charset="0"/>
              </a:rPr>
              <a:t>primary</a:t>
            </a:r>
            <a:r>
              <a:rPr lang="fr-FR" sz="3200" dirty="0" smtClean="0">
                <a:cs typeface="Courier New" pitchFamily="49" charset="0"/>
              </a:rPr>
              <a:t> key</a:t>
            </a:r>
          </a:p>
          <a:p>
            <a:endParaRPr lang="fr-FR" sz="3200" dirty="0">
              <a:cs typeface="Courier New" pitchFamily="49" charset="0"/>
            </a:endParaRPr>
          </a:p>
          <a:p>
            <a:r>
              <a:rPr lang="fr-FR" sz="3200" dirty="0" smtClean="0">
                <a:cs typeface="Courier New" pitchFamily="49" charset="0"/>
              </a:rPr>
              <a:t>Return the last </a:t>
            </a:r>
            <a:r>
              <a:rPr lang="fr-FR" sz="3200" dirty="0" err="1" smtClean="0">
                <a:cs typeface="Courier New" pitchFamily="49" charset="0"/>
              </a:rPr>
              <a:t>generated</a:t>
            </a:r>
            <a:r>
              <a:rPr lang="fr-FR" sz="3200" dirty="0" smtClean="0">
                <a:cs typeface="Courier New" pitchFamily="49" charset="0"/>
              </a:rPr>
              <a:t> ID:</a:t>
            </a:r>
            <a:endParaRPr lang="en-US" sz="2800" dirty="0">
              <a:latin typeface="Courier New" pitchFamily="49" charset="0"/>
              <a:cs typeface="Courier New" pitchFamily="49" charset="0"/>
            </a:endParaRPr>
          </a:p>
        </p:txBody>
      </p:sp>
      <p:sp>
        <p:nvSpPr>
          <p:cNvPr id="7" name="Rectangle à coins arrondis 6"/>
          <p:cNvSpPr/>
          <p:nvPr/>
        </p:nvSpPr>
        <p:spPr>
          <a:xfrm>
            <a:off x="179512" y="3577580"/>
            <a:ext cx="8785225" cy="158417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"INSERT INTO users (login, password) </a:t>
            </a:r>
          </a:p>
          <a:p>
            <a:r>
              <a:rPr lang="en-US" b="1" dirty="0">
                <a:solidFill>
                  <a:srgbClr val="00B050"/>
                </a:solidFill>
                <a:latin typeface="Courier New"/>
                <a:cs typeface="Courier New"/>
              </a:rPr>
              <a:t>			    VALUES ('</a:t>
            </a:r>
            <a:r>
              <a:rPr lang="en-US" b="1" dirty="0" err="1">
                <a:solidFill>
                  <a:srgbClr val="00B050"/>
                </a:solidFill>
                <a:latin typeface="Courier New"/>
                <a:cs typeface="Courier New"/>
              </a:rPr>
              <a:t>john.doe</a:t>
            </a:r>
            <a:r>
              <a:rPr lang="en-US" b="1" dirty="0">
                <a:solidFill>
                  <a:srgbClr val="00B050"/>
                </a:solidFill>
                <a:latin typeface="Courier New"/>
                <a:cs typeface="Courier New"/>
              </a:rPr>
              <a:t>', 'Plop</a:t>
            </a:r>
            <a:r>
              <a:rPr lang="en-US" b="1" dirty="0" smtClean="0">
                <a:solidFill>
                  <a:srgbClr val="00B050"/>
                </a:solidFill>
                <a:latin typeface="Courier New"/>
                <a:cs typeface="Courier New"/>
              </a:rPr>
              <a:t>')"</a:t>
            </a:r>
            <a:r>
              <a:rPr lang="en-US" b="1" dirty="0" smtClean="0">
                <a:latin typeface="Courier New"/>
                <a:cs typeface="Courier New"/>
              </a:rPr>
              <a:t>;</a:t>
            </a:r>
            <a:endParaRPr lang="en-US" b="1" dirty="0">
              <a:latin typeface="Courier New"/>
              <a:cs typeface="Courier New"/>
            </a:endParaRPr>
          </a:p>
          <a:p>
            <a:r>
              <a:rPr lang="en-US" b="1" dirty="0">
                <a:latin typeface="Courier New"/>
                <a:cs typeface="Courier New"/>
              </a:rPr>
              <a:t>$</a:t>
            </a:r>
            <a:r>
              <a:rPr lang="en-US" b="1" dirty="0" err="1">
                <a:latin typeface="Courier New"/>
                <a:cs typeface="Courier New"/>
              </a:rPr>
              <a:t>pdo</a:t>
            </a:r>
            <a:r>
              <a:rPr lang="en-US" b="1" dirty="0">
                <a:latin typeface="Courier New"/>
                <a:cs typeface="Courier New"/>
              </a:rPr>
              <a:t>-&gt;exec($</a:t>
            </a:r>
            <a:r>
              <a:rPr lang="en-US" b="1" dirty="0" err="1">
                <a:latin typeface="Courier New"/>
                <a:cs typeface="Courier New"/>
              </a:rPr>
              <a:t>sql</a:t>
            </a:r>
            <a:r>
              <a:rPr lang="en-US" b="1" dirty="0">
                <a:latin typeface="Courier New"/>
                <a:cs typeface="Courier New"/>
              </a:rPr>
              <a:t>);</a:t>
            </a:r>
          </a:p>
          <a:p>
            <a:r>
              <a:rPr lang="en-US" b="1" dirty="0">
                <a:solidFill>
                  <a:srgbClr val="0070C0"/>
                </a:solidFill>
                <a:latin typeface="Courier New"/>
                <a:cs typeface="Courier New"/>
              </a:rPr>
              <a:t>echo</a:t>
            </a:r>
            <a:r>
              <a:rPr lang="en-US" b="1" dirty="0">
                <a:solidFill>
                  <a:srgbClr val="3366FF"/>
                </a:solidFill>
                <a:latin typeface="Courier New"/>
                <a:cs typeface="Courier New"/>
              </a:rPr>
              <a:t> </a:t>
            </a:r>
            <a:r>
              <a:rPr lang="en-US" b="1" dirty="0">
                <a:latin typeface="Courier New"/>
                <a:cs typeface="Courier New"/>
              </a:rPr>
              <a:t>$</a:t>
            </a:r>
            <a:r>
              <a:rPr lang="en-US" b="1" dirty="0" err="1">
                <a:latin typeface="Courier New"/>
                <a:cs typeface="Courier New"/>
              </a:rPr>
              <a:t>pdo</a:t>
            </a:r>
            <a:r>
              <a:rPr lang="en-US" b="1" dirty="0">
                <a:latin typeface="Courier New"/>
                <a:cs typeface="Courier New"/>
              </a:rPr>
              <a:t>-&gt;</a:t>
            </a:r>
            <a:r>
              <a:rPr lang="en-US" b="1" dirty="0" err="1">
                <a:latin typeface="Courier New"/>
                <a:cs typeface="Courier New"/>
              </a:rPr>
              <a:t>lastInsertId</a:t>
            </a:r>
            <a:r>
              <a:rPr lang="en-US" b="1" dirty="0">
                <a:latin typeface="Courier New"/>
                <a:cs typeface="Courier New"/>
              </a:rPr>
              <a:t>();</a:t>
            </a:r>
          </a:p>
          <a:p>
            <a:r>
              <a:rPr lang="en-US" b="1" dirty="0">
                <a:solidFill>
                  <a:srgbClr val="479B8F"/>
                </a:solidFill>
                <a:latin typeface="Courier New"/>
                <a:cs typeface="Courier New"/>
              </a:rPr>
              <a:t>// Display the last generated </a:t>
            </a:r>
            <a:r>
              <a:rPr lang="en-US" b="1" dirty="0" smtClean="0">
                <a:solidFill>
                  <a:srgbClr val="479B8F"/>
                </a:solidFill>
                <a:latin typeface="Courier New"/>
                <a:cs typeface="Courier New"/>
              </a:rPr>
              <a:t>ID</a:t>
            </a:r>
            <a:endParaRPr lang="en-US" b="1" dirty="0">
              <a:solidFill>
                <a:srgbClr val="479B8F"/>
              </a:solidFill>
              <a:latin typeface="Courier New"/>
              <a:cs typeface="Courier New"/>
            </a:endParaRPr>
          </a:p>
        </p:txBody>
      </p:sp>
    </p:spTree>
    <p:extLst>
      <p:ext uri="{BB962C8B-B14F-4D97-AF65-F5344CB8AC3E}">
        <p14:creationId xmlns:p14="http://schemas.microsoft.com/office/powerpoint/2010/main" val="3892894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85864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(1/2)</a:t>
            </a:r>
            <a:endParaRPr lang="fr-FR" dirty="0"/>
          </a:p>
        </p:txBody>
      </p:sp>
      <p:sp>
        <p:nvSpPr>
          <p:cNvPr id="3" name="Espace réservé du contenu 2"/>
          <p:cNvSpPr>
            <a:spLocks noGrp="1"/>
          </p:cNvSpPr>
          <p:nvPr>
            <p:ph idx="1"/>
          </p:nvPr>
        </p:nvSpPr>
        <p:spPr/>
        <p:txBody>
          <a:bodyPr/>
          <a:lstStyle/>
          <a:p>
            <a:r>
              <a:rPr lang="fr-FR" sz="3200" dirty="0" err="1" smtClean="0"/>
              <a:t>Now</a:t>
            </a:r>
            <a:r>
              <a:rPr lang="fr-FR" sz="3200" dirty="0" smtClean="0"/>
              <a:t>, </a:t>
            </a:r>
            <a:r>
              <a:rPr lang="fr-FR" sz="3200" dirty="0" err="1" smtClean="0"/>
              <a:t>you</a:t>
            </a:r>
            <a:r>
              <a:rPr lang="fr-FR" sz="3200" dirty="0" smtClean="0"/>
              <a:t> know how to use </a:t>
            </a:r>
            <a:r>
              <a:rPr lang="fr-FR" sz="3200" dirty="0" err="1" smtClean="0"/>
              <a:t>database</a:t>
            </a:r>
            <a:r>
              <a:rPr lang="fr-FR" sz="3200" dirty="0" smtClean="0"/>
              <a:t> in MySQL!</a:t>
            </a:r>
          </a:p>
          <a:p>
            <a:r>
              <a:rPr lang="fr-FR" sz="3200" dirty="0" err="1" smtClean="0"/>
              <a:t>Create</a:t>
            </a:r>
            <a:r>
              <a:rPr lang="fr-FR" sz="3200" dirty="0" smtClean="0"/>
              <a:t> </a:t>
            </a:r>
            <a:r>
              <a:rPr lang="fr-FR" sz="3200" dirty="0" err="1" smtClean="0"/>
              <a:t>two</a:t>
            </a:r>
            <a:r>
              <a:rPr lang="fr-FR" sz="3200" dirty="0" smtClean="0"/>
              <a:t> new classes:</a:t>
            </a:r>
          </a:p>
          <a:p>
            <a:pPr lvl="1"/>
            <a:r>
              <a:rPr lang="fr-FR" sz="2800" dirty="0" err="1" smtClean="0"/>
              <a:t>PdoUserManager</a:t>
            </a:r>
            <a:r>
              <a:rPr lang="fr-FR" sz="2800" dirty="0" smtClean="0"/>
              <a:t> </a:t>
            </a:r>
            <a:r>
              <a:rPr lang="fr-FR" sz="2800" dirty="0" err="1" smtClean="0"/>
              <a:t>implementing</a:t>
            </a:r>
            <a:r>
              <a:rPr lang="fr-FR" sz="2800" dirty="0" smtClean="0"/>
              <a:t> </a:t>
            </a:r>
            <a:r>
              <a:rPr lang="fr-FR" sz="2800" dirty="0" err="1" smtClean="0"/>
              <a:t>UserManager</a:t>
            </a:r>
            <a:r>
              <a:rPr lang="fr-FR" sz="2800" dirty="0" smtClean="0"/>
              <a:t> interface</a:t>
            </a:r>
          </a:p>
          <a:p>
            <a:pPr lvl="1"/>
            <a:r>
              <a:rPr lang="fr-FR" sz="2800" dirty="0" err="1" smtClean="0"/>
              <a:t>PdoPostManager</a:t>
            </a:r>
            <a:r>
              <a:rPr lang="fr-FR" sz="2800" dirty="0" smtClean="0"/>
              <a:t> </a:t>
            </a:r>
            <a:r>
              <a:rPr lang="fr-FR" sz="2800" dirty="0" err="1" smtClean="0"/>
              <a:t>implementing</a:t>
            </a:r>
            <a:r>
              <a:rPr lang="fr-FR" sz="2800" dirty="0" smtClean="0"/>
              <a:t> </a:t>
            </a:r>
            <a:r>
              <a:rPr lang="fr-FR" sz="2800" dirty="0" err="1" smtClean="0"/>
              <a:t>PostManager</a:t>
            </a:r>
            <a:r>
              <a:rPr lang="fr-FR" sz="2800" dirty="0" smtClean="0"/>
              <a:t> interface</a:t>
            </a:r>
          </a:p>
        </p:txBody>
      </p:sp>
      <p:sp>
        <p:nvSpPr>
          <p:cNvPr id="4" name="Espace réservé du contenu 3"/>
          <p:cNvSpPr>
            <a:spLocks noGrp="1"/>
          </p:cNvSpPr>
          <p:nvPr>
            <p:ph sz="quarter" idx="13"/>
          </p:nvPr>
        </p:nvSpPr>
        <p:spPr/>
        <p:txBody>
          <a:bodyPr/>
          <a:lstStyle/>
          <a:p>
            <a:r>
              <a:rPr lang="fr-FR" dirty="0" smtClean="0"/>
              <a:t>Basics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124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(2/2)</a:t>
            </a:r>
            <a:endParaRPr lang="fr-FR" dirty="0"/>
          </a:p>
        </p:txBody>
      </p:sp>
      <p:sp>
        <p:nvSpPr>
          <p:cNvPr id="3" name="Espace réservé du contenu 2"/>
          <p:cNvSpPr>
            <a:spLocks noGrp="1"/>
          </p:cNvSpPr>
          <p:nvPr>
            <p:ph idx="1"/>
          </p:nvPr>
        </p:nvSpPr>
        <p:spPr/>
        <p:txBody>
          <a:bodyPr/>
          <a:lstStyle/>
          <a:p>
            <a:r>
              <a:rPr lang="fr-FR" sz="3200" dirty="0" err="1" smtClean="0"/>
              <a:t>Implement</a:t>
            </a:r>
            <a:r>
              <a:rPr lang="fr-FR" sz="3200" dirty="0" smtClean="0"/>
              <a:t> </a:t>
            </a:r>
            <a:r>
              <a:rPr lang="fr-FR" sz="3200" dirty="0" err="1" smtClean="0"/>
              <a:t>methods</a:t>
            </a:r>
            <a:r>
              <a:rPr lang="fr-FR" sz="3200" dirty="0" smtClean="0"/>
              <a:t> </a:t>
            </a:r>
            <a:r>
              <a:rPr lang="fr-FR" sz="3200" dirty="0" err="1" smtClean="0"/>
              <a:t>using</a:t>
            </a:r>
            <a:r>
              <a:rPr lang="fr-FR" sz="3200" dirty="0" smtClean="0"/>
              <a:t> PDO and a MySQL </a:t>
            </a:r>
            <a:r>
              <a:rPr lang="fr-FR" sz="3200" dirty="0" err="1" smtClean="0"/>
              <a:t>database</a:t>
            </a:r>
            <a:endParaRPr lang="fr-FR" sz="3200" dirty="0" smtClean="0"/>
          </a:p>
          <a:p>
            <a:r>
              <a:rPr lang="fr-FR" sz="3200" dirty="0" smtClean="0"/>
              <a:t>Update </a:t>
            </a:r>
            <a:r>
              <a:rPr lang="fr-FR" sz="3200" dirty="0" err="1" smtClean="0"/>
              <a:t>your</a:t>
            </a:r>
            <a:r>
              <a:rPr lang="fr-FR" sz="3200" dirty="0" smtClean="0"/>
              <a:t> PHP page to use </a:t>
            </a:r>
            <a:r>
              <a:rPr lang="fr-FR" sz="3200" dirty="0" err="1" smtClean="0"/>
              <a:t>your</a:t>
            </a:r>
            <a:r>
              <a:rPr lang="fr-FR" sz="3200" dirty="0" smtClean="0"/>
              <a:t> new managers </a:t>
            </a:r>
            <a:r>
              <a:rPr lang="fr-FR" sz="3200" dirty="0" err="1" smtClean="0"/>
              <a:t>instead</a:t>
            </a:r>
            <a:r>
              <a:rPr lang="fr-FR" sz="3200" dirty="0" smtClean="0"/>
              <a:t> of </a:t>
            </a:r>
            <a:r>
              <a:rPr lang="fr-FR" sz="3200" dirty="0" err="1" smtClean="0"/>
              <a:t>old</a:t>
            </a:r>
            <a:r>
              <a:rPr lang="fr-FR" sz="3200" dirty="0" smtClean="0"/>
              <a:t> </a:t>
            </a:r>
            <a:r>
              <a:rPr lang="fr-FR" sz="3200" dirty="0" err="1" smtClean="0"/>
              <a:t>ones</a:t>
            </a:r>
            <a:endParaRPr lang="fr-FR" sz="3200" dirty="0"/>
          </a:p>
          <a:p>
            <a:r>
              <a:rPr lang="fr-FR" sz="3200" dirty="0" smtClean="0"/>
              <a:t>There </a:t>
            </a:r>
            <a:r>
              <a:rPr lang="fr-FR" sz="3200" dirty="0" err="1" smtClean="0"/>
              <a:t>is</a:t>
            </a:r>
            <a:r>
              <a:rPr lang="fr-FR" sz="3200" dirty="0" smtClean="0"/>
              <a:t> no </a:t>
            </a:r>
            <a:r>
              <a:rPr lang="fr-FR" sz="3200" dirty="0" err="1" smtClean="0"/>
              <a:t>register</a:t>
            </a:r>
            <a:r>
              <a:rPr lang="fr-FR" sz="3200" dirty="0" smtClean="0"/>
              <a:t> </a:t>
            </a:r>
            <a:r>
              <a:rPr lang="fr-FR" sz="3200" dirty="0" err="1" smtClean="0"/>
              <a:t>method</a:t>
            </a:r>
            <a:r>
              <a:rPr lang="fr-FR" sz="3200" dirty="0" smtClean="0"/>
              <a:t> right </a:t>
            </a:r>
            <a:r>
              <a:rPr lang="fr-FR" sz="3200" dirty="0" err="1" smtClean="0"/>
              <a:t>now</a:t>
            </a:r>
            <a:r>
              <a:rPr lang="fr-FR" sz="3200" dirty="0" smtClean="0"/>
              <a:t>:</a:t>
            </a:r>
          </a:p>
          <a:p>
            <a:pPr lvl="1"/>
            <a:r>
              <a:rPr lang="fr-FR" sz="2800" dirty="0" err="1" smtClean="0"/>
              <a:t>Add</a:t>
            </a:r>
            <a:r>
              <a:rPr lang="fr-FR" sz="2800" dirty="0" smtClean="0"/>
              <a:t> an user </a:t>
            </a:r>
            <a:r>
              <a:rPr lang="fr-FR" sz="2800" dirty="0" err="1" smtClean="0"/>
              <a:t>directly</a:t>
            </a:r>
            <a:r>
              <a:rPr lang="fr-FR" sz="2800" dirty="0" smtClean="0"/>
              <a:t> in </a:t>
            </a:r>
            <a:r>
              <a:rPr lang="fr-FR" sz="2800" dirty="0" err="1" smtClean="0"/>
              <a:t>Database</a:t>
            </a:r>
            <a:r>
              <a:rPr lang="fr-FR" sz="2800" dirty="0" smtClean="0"/>
              <a:t> </a:t>
            </a:r>
            <a:r>
              <a:rPr lang="fr-FR" sz="2800" dirty="0" err="1" smtClean="0"/>
              <a:t>with</a:t>
            </a:r>
            <a:r>
              <a:rPr lang="fr-FR" sz="2800" dirty="0" smtClean="0"/>
              <a:t> a MySQL browser </a:t>
            </a:r>
            <a:r>
              <a:rPr lang="fr-FR" sz="2800" dirty="0" err="1" smtClean="0"/>
              <a:t>like</a:t>
            </a:r>
            <a:r>
              <a:rPr lang="fr-FR" sz="2800" dirty="0" smtClean="0"/>
              <a:t> </a:t>
            </a:r>
            <a:r>
              <a:rPr lang="fr-FR" sz="2800" dirty="0" err="1" smtClean="0"/>
              <a:t>phpMyAdmin</a:t>
            </a:r>
            <a:endParaRPr lang="fr-FR" sz="2800" dirty="0" smtClean="0"/>
          </a:p>
        </p:txBody>
      </p:sp>
      <p:sp>
        <p:nvSpPr>
          <p:cNvPr id="4" name="Espace réservé du contenu 3"/>
          <p:cNvSpPr>
            <a:spLocks noGrp="1"/>
          </p:cNvSpPr>
          <p:nvPr>
            <p:ph sz="quarter" idx="13"/>
          </p:nvPr>
        </p:nvSpPr>
        <p:spPr/>
        <p:txBody>
          <a:bodyPr/>
          <a:lstStyle/>
          <a:p>
            <a:r>
              <a:rPr lang="fr-FR" dirty="0" smtClean="0"/>
              <a:t>Basics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158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Transaction management</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PDO: PHP Data Object</a:t>
            </a:r>
            <a:endParaRPr lang="fr-FR" dirty="0"/>
          </a:p>
        </p:txBody>
      </p:sp>
      <p:sp>
        <p:nvSpPr>
          <p:cNvPr id="4" name="ZoneTexte 3"/>
          <p:cNvSpPr txBox="1"/>
          <p:nvPr/>
        </p:nvSpPr>
        <p:spPr>
          <a:xfrm>
            <a:off x="3095836" y="4513684"/>
            <a:ext cx="2952328" cy="400110"/>
          </a:xfrm>
          <a:prstGeom prst="rect">
            <a:avLst/>
          </a:prstGeom>
          <a:noFill/>
        </p:spPr>
        <p:txBody>
          <a:bodyPr wrap="square" rtlCol="0">
            <a:spAutoFit/>
          </a:bodyPr>
          <a:lstStyle/>
          <a:p>
            <a:pPr algn="ctr"/>
            <a:r>
              <a:rPr lang="fr-FR" sz="2000" i="1" dirty="0" smtClean="0">
                <a:latin typeface="+mn-lt"/>
              </a:rPr>
              <a:t>Commit, </a:t>
            </a:r>
            <a:r>
              <a:rPr lang="fr-FR" sz="2000" i="1" dirty="0" err="1" smtClean="0">
                <a:latin typeface="+mn-lt"/>
              </a:rPr>
              <a:t>rollback</a:t>
            </a:r>
            <a:r>
              <a:rPr lang="fr-FR" sz="2000" i="1" dirty="0" smtClean="0">
                <a:latin typeface="+mn-lt"/>
              </a:rPr>
              <a:t> and </a:t>
            </a:r>
            <a:r>
              <a:rPr lang="fr-FR" sz="2000" i="1" dirty="0" err="1" smtClean="0">
                <a:latin typeface="+mn-lt"/>
              </a:rPr>
              <a:t>cie</a:t>
            </a:r>
            <a:endParaRPr lang="en-US" sz="2000" i="1" dirty="0">
              <a:latin typeface="+mn-lt"/>
            </a:endParaRPr>
          </a:p>
        </p:txBody>
      </p:sp>
    </p:spTree>
    <p:extLst>
      <p:ext uri="{BB962C8B-B14F-4D97-AF65-F5344CB8AC3E}">
        <p14:creationId xmlns:p14="http://schemas.microsoft.com/office/powerpoint/2010/main" val="2705269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Transaction management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smtClean="0">
                <a:cs typeface="Courier New" pitchFamily="49" charset="0"/>
              </a:rPr>
              <a:t>Transaction </a:t>
            </a:r>
            <a:r>
              <a:rPr lang="fr-FR" sz="3200" dirty="0" err="1" smtClean="0">
                <a:cs typeface="Courier New" pitchFamily="49" charset="0"/>
              </a:rPr>
              <a:t>is</a:t>
            </a:r>
            <a:r>
              <a:rPr lang="fr-FR" sz="3200" dirty="0" smtClean="0">
                <a:cs typeface="Courier New" pitchFamily="49" charset="0"/>
              </a:rPr>
              <a:t> </a:t>
            </a:r>
            <a:r>
              <a:rPr lang="fr-FR" sz="3200" dirty="0" err="1" smtClean="0">
                <a:cs typeface="Courier New" pitchFamily="49" charset="0"/>
              </a:rPr>
              <a:t>useful</a:t>
            </a:r>
            <a:r>
              <a:rPr lang="fr-FR" sz="3200" dirty="0" smtClean="0">
                <a:cs typeface="Courier New" pitchFamily="49" charset="0"/>
              </a:rPr>
              <a:t> </a:t>
            </a:r>
            <a:r>
              <a:rPr lang="fr-FR" sz="3200" dirty="0" err="1" smtClean="0">
                <a:cs typeface="Courier New" pitchFamily="49" charset="0"/>
              </a:rPr>
              <a:t>when</a:t>
            </a:r>
            <a:r>
              <a:rPr lang="fr-FR" sz="3200" dirty="0" smtClean="0">
                <a:cs typeface="Courier New" pitchFamily="49" charset="0"/>
              </a:rPr>
              <a:t> </a:t>
            </a:r>
            <a:r>
              <a:rPr lang="fr-FR" sz="3200" dirty="0" err="1" smtClean="0">
                <a:cs typeface="Courier New" pitchFamily="49" charset="0"/>
              </a:rPr>
              <a:t>you</a:t>
            </a:r>
            <a:r>
              <a:rPr lang="fr-FR" sz="3200" dirty="0" smtClean="0">
                <a:cs typeface="Courier New" pitchFamily="49" charset="0"/>
              </a:rPr>
              <a:t> </a:t>
            </a:r>
            <a:r>
              <a:rPr lang="fr-FR" sz="3200" dirty="0" err="1" smtClean="0">
                <a:cs typeface="Courier New" pitchFamily="49" charset="0"/>
              </a:rPr>
              <a:t>want</a:t>
            </a:r>
            <a:r>
              <a:rPr lang="fr-FR" sz="3200" dirty="0" smtClean="0">
                <a:cs typeface="Courier New" pitchFamily="49" charset="0"/>
              </a:rPr>
              <a:t> a </a:t>
            </a:r>
            <a:r>
              <a:rPr lang="fr-FR" sz="3200" dirty="0" err="1" smtClean="0">
                <a:cs typeface="Courier New" pitchFamily="49" charset="0"/>
              </a:rPr>
              <a:t>defined</a:t>
            </a:r>
            <a:r>
              <a:rPr lang="fr-FR" sz="3200" dirty="0" smtClean="0">
                <a:cs typeface="Courier New" pitchFamily="49" charset="0"/>
              </a:rPr>
              <a:t> set of </a:t>
            </a:r>
            <a:r>
              <a:rPr lang="fr-FR" sz="3200" dirty="0" err="1" smtClean="0">
                <a:cs typeface="Courier New" pitchFamily="49" charset="0"/>
              </a:rPr>
              <a:t>queries</a:t>
            </a:r>
            <a:endParaRPr lang="fr-FR" sz="2800" dirty="0" smtClean="0">
              <a:cs typeface="Courier New" pitchFamily="49" charset="0"/>
            </a:endParaRPr>
          </a:p>
          <a:p>
            <a:pPr lvl="1"/>
            <a:r>
              <a:rPr lang="fr-FR" sz="2800" dirty="0" smtClean="0">
                <a:cs typeface="Courier New" pitchFamily="49" charset="0"/>
              </a:rPr>
              <a:t>If </a:t>
            </a:r>
            <a:r>
              <a:rPr lang="fr-FR" sz="2800" dirty="0" err="1" smtClean="0">
                <a:cs typeface="Courier New" pitchFamily="49" charset="0"/>
              </a:rPr>
              <a:t>they</a:t>
            </a:r>
            <a:r>
              <a:rPr lang="fr-FR" sz="2800" dirty="0" smtClean="0">
                <a:cs typeface="Courier New" pitchFamily="49" charset="0"/>
              </a:rPr>
              <a:t> all </a:t>
            </a:r>
            <a:r>
              <a:rPr lang="fr-FR" sz="2800" dirty="0" err="1" smtClean="0">
                <a:cs typeface="Courier New" pitchFamily="49" charset="0"/>
              </a:rPr>
              <a:t>succeed</a:t>
            </a:r>
            <a:r>
              <a:rPr lang="fr-FR" sz="2800" dirty="0" smtClean="0">
                <a:cs typeface="Courier New" pitchFamily="49" charset="0"/>
              </a:rPr>
              <a:t>, changes are </a:t>
            </a:r>
            <a:r>
              <a:rPr lang="fr-FR" sz="2800" dirty="0" err="1" smtClean="0">
                <a:cs typeface="Courier New" pitchFamily="49" charset="0"/>
              </a:rPr>
              <a:t>applied</a:t>
            </a:r>
            <a:endParaRPr lang="fr-FR" sz="2800" dirty="0" smtClean="0">
              <a:cs typeface="Courier New" pitchFamily="49" charset="0"/>
            </a:endParaRPr>
          </a:p>
          <a:p>
            <a:pPr lvl="1"/>
            <a:r>
              <a:rPr lang="fr-FR" sz="2800" dirty="0" smtClean="0">
                <a:cs typeface="Courier New" pitchFamily="49" charset="0"/>
              </a:rPr>
              <a:t>If one </a:t>
            </a:r>
            <a:r>
              <a:rPr lang="fr-FR" sz="2800" dirty="0" err="1" smtClean="0">
                <a:cs typeface="Courier New" pitchFamily="49" charset="0"/>
              </a:rPr>
              <a:t>fails</a:t>
            </a:r>
            <a:r>
              <a:rPr lang="fr-FR" sz="2800" dirty="0" smtClean="0">
                <a:cs typeface="Courier New" pitchFamily="49" charset="0"/>
              </a:rPr>
              <a:t>, no changes are </a:t>
            </a:r>
            <a:r>
              <a:rPr lang="fr-FR" sz="2800" dirty="0" err="1" smtClean="0">
                <a:cs typeface="Courier New" pitchFamily="49" charset="0"/>
              </a:rPr>
              <a:t>applies</a:t>
            </a:r>
            <a:endParaRPr lang="fr-FR" sz="2800" dirty="0" smtClean="0">
              <a:cs typeface="Courier New" pitchFamily="49" charset="0"/>
            </a:endParaRPr>
          </a:p>
          <a:p>
            <a:pPr marL="457200" lvl="1" indent="0">
              <a:buNone/>
            </a:pPr>
            <a:endParaRPr lang="fr-FR" sz="2800" dirty="0">
              <a:cs typeface="Courier New" pitchFamily="49" charset="0"/>
            </a:endParaRPr>
          </a:p>
          <a:p>
            <a:r>
              <a:rPr lang="fr-FR" sz="3200" dirty="0" err="1" smtClean="0">
                <a:cs typeface="Courier New" pitchFamily="49" charset="0"/>
              </a:rPr>
              <a:t>Operation</a:t>
            </a:r>
            <a:r>
              <a:rPr lang="fr-FR" sz="3200" dirty="0" smtClean="0">
                <a:cs typeface="Courier New" pitchFamily="49" charset="0"/>
              </a:rPr>
              <a:t> </a:t>
            </a:r>
            <a:r>
              <a:rPr lang="fr-FR" sz="3200" dirty="0" err="1" smtClean="0">
                <a:cs typeface="Courier New" pitchFamily="49" charset="0"/>
              </a:rPr>
              <a:t>applying</a:t>
            </a:r>
            <a:r>
              <a:rPr lang="fr-FR" sz="3200" dirty="0" smtClean="0">
                <a:cs typeface="Courier New" pitchFamily="49" charset="0"/>
              </a:rPr>
              <a:t> changes </a:t>
            </a:r>
            <a:r>
              <a:rPr lang="fr-FR" sz="3200" dirty="0" err="1" smtClean="0">
                <a:cs typeface="Courier New" pitchFamily="49" charset="0"/>
              </a:rPr>
              <a:t>is</a:t>
            </a:r>
            <a:r>
              <a:rPr lang="fr-FR" sz="3200" dirty="0" smtClean="0">
                <a:cs typeface="Courier New" pitchFamily="49" charset="0"/>
              </a:rPr>
              <a:t> </a:t>
            </a:r>
            <a:r>
              <a:rPr lang="fr-FR" sz="3200" dirty="0" err="1" smtClean="0">
                <a:cs typeface="Courier New" pitchFamily="49" charset="0"/>
              </a:rPr>
              <a:t>named</a:t>
            </a:r>
            <a:r>
              <a:rPr lang="fr-FR" sz="3200" dirty="0" smtClean="0">
                <a:cs typeface="Courier New" pitchFamily="49" charset="0"/>
              </a:rPr>
              <a:t> </a:t>
            </a:r>
            <a:r>
              <a:rPr lang="fr-FR" sz="3200" i="1" dirty="0" smtClean="0">
                <a:cs typeface="Courier New" pitchFamily="49" charset="0"/>
              </a:rPr>
              <a:t>commit</a:t>
            </a:r>
            <a:endParaRPr lang="en-US" sz="3200" i="1" dirty="0">
              <a:cs typeface="Courier New" pitchFamily="49" charset="0"/>
            </a:endParaRPr>
          </a:p>
        </p:txBody>
      </p:sp>
    </p:spTree>
    <p:extLst>
      <p:ext uri="{BB962C8B-B14F-4D97-AF65-F5344CB8AC3E}">
        <p14:creationId xmlns:p14="http://schemas.microsoft.com/office/powerpoint/2010/main" val="3237103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Case </a:t>
            </a:r>
            <a:r>
              <a:rPr lang="fr-FR" dirty="0" err="1" smtClean="0">
                <a:ea typeface="ＭＳ Ｐゴシック" pitchFamily="34" charset="-128"/>
              </a:rPr>
              <a:t>study</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Transaction management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smtClean="0">
                <a:cs typeface="Courier New" pitchFamily="49" charset="0"/>
              </a:rPr>
              <a:t>For </a:t>
            </a:r>
            <a:r>
              <a:rPr lang="fr-FR" sz="3200" dirty="0" err="1" smtClean="0">
                <a:cs typeface="Courier New" pitchFamily="49" charset="0"/>
              </a:rPr>
              <a:t>example</a:t>
            </a:r>
            <a:r>
              <a:rPr lang="fr-FR" sz="3200" dirty="0" smtClean="0">
                <a:cs typeface="Courier New" pitchFamily="49" charset="0"/>
              </a:rPr>
              <a:t>, transactions are </a:t>
            </a:r>
            <a:r>
              <a:rPr lang="fr-FR" sz="3200" dirty="0" err="1" smtClean="0">
                <a:cs typeface="Courier New" pitchFamily="49" charset="0"/>
              </a:rPr>
              <a:t>very</a:t>
            </a:r>
            <a:r>
              <a:rPr lang="fr-FR" sz="3200" dirty="0" smtClean="0">
                <a:cs typeface="Courier New" pitchFamily="49" charset="0"/>
              </a:rPr>
              <a:t> important in </a:t>
            </a:r>
            <a:r>
              <a:rPr lang="fr-FR" sz="3200" dirty="0" err="1" smtClean="0">
                <a:cs typeface="Courier New" pitchFamily="49" charset="0"/>
              </a:rPr>
              <a:t>banking</a:t>
            </a:r>
            <a:r>
              <a:rPr lang="fr-FR" sz="3200" dirty="0" smtClean="0">
                <a:cs typeface="Courier New" pitchFamily="49" charset="0"/>
              </a:rPr>
              <a:t> application:</a:t>
            </a:r>
          </a:p>
          <a:p>
            <a:pPr lvl="1"/>
            <a:r>
              <a:rPr lang="fr-FR" sz="2800" dirty="0" smtClean="0">
                <a:cs typeface="Courier New" pitchFamily="49" charset="0"/>
              </a:rPr>
              <a:t>Imagine a </a:t>
            </a:r>
            <a:r>
              <a:rPr lang="fr-FR" sz="2800" dirty="0" err="1" smtClean="0">
                <a:cs typeface="Courier New" pitchFamily="49" charset="0"/>
              </a:rPr>
              <a:t>bank</a:t>
            </a:r>
            <a:r>
              <a:rPr lang="fr-FR" sz="2800" dirty="0" smtClean="0">
                <a:cs typeface="Courier New" pitchFamily="49" charset="0"/>
              </a:rPr>
              <a:t> </a:t>
            </a:r>
            <a:r>
              <a:rPr lang="fr-FR" sz="2800" dirty="0" err="1" smtClean="0">
                <a:cs typeface="Courier New" pitchFamily="49" charset="0"/>
              </a:rPr>
              <a:t>transfer</a:t>
            </a:r>
            <a:endParaRPr lang="fr-FR" sz="2800" dirty="0" smtClean="0">
              <a:cs typeface="Courier New" pitchFamily="49" charset="0"/>
            </a:endParaRPr>
          </a:p>
          <a:p>
            <a:pPr lvl="2"/>
            <a:r>
              <a:rPr lang="fr-FR" sz="2400" dirty="0" smtClean="0">
                <a:cs typeface="Courier New" pitchFamily="49" charset="0"/>
              </a:rPr>
              <a:t>The </a:t>
            </a:r>
            <a:r>
              <a:rPr lang="fr-FR" sz="2400" dirty="0" err="1" smtClean="0">
                <a:cs typeface="Courier New" pitchFamily="49" charset="0"/>
              </a:rPr>
              <a:t>operation</a:t>
            </a:r>
            <a:r>
              <a:rPr lang="fr-FR" sz="2400" dirty="0" smtClean="0">
                <a:cs typeface="Courier New" pitchFamily="49" charset="0"/>
              </a:rPr>
              <a:t> </a:t>
            </a:r>
            <a:r>
              <a:rPr lang="fr-FR" sz="2400" dirty="0" err="1" smtClean="0">
                <a:cs typeface="Courier New" pitchFamily="49" charset="0"/>
              </a:rPr>
              <a:t>is</a:t>
            </a:r>
            <a:r>
              <a:rPr lang="fr-FR" sz="2400" dirty="0" smtClean="0">
                <a:cs typeface="Courier New" pitchFamily="49" charset="0"/>
              </a:rPr>
              <a:t> in </a:t>
            </a:r>
            <a:r>
              <a:rPr lang="fr-FR" sz="2400" dirty="0" err="1" smtClean="0">
                <a:cs typeface="Courier New" pitchFamily="49" charset="0"/>
              </a:rPr>
              <a:t>two</a:t>
            </a:r>
            <a:r>
              <a:rPr lang="fr-FR" sz="2400" dirty="0" smtClean="0">
                <a:cs typeface="Courier New" pitchFamily="49" charset="0"/>
              </a:rPr>
              <a:t> </a:t>
            </a:r>
            <a:r>
              <a:rPr lang="fr-FR" sz="2400" dirty="0" err="1" smtClean="0">
                <a:cs typeface="Courier New" pitchFamily="49" charset="0"/>
              </a:rPr>
              <a:t>steps</a:t>
            </a:r>
            <a:r>
              <a:rPr lang="fr-FR" sz="2400" dirty="0" smtClean="0">
                <a:cs typeface="Courier New" pitchFamily="49" charset="0"/>
              </a:rPr>
              <a:t>: </a:t>
            </a:r>
          </a:p>
          <a:p>
            <a:pPr lvl="3"/>
            <a:r>
              <a:rPr lang="fr-FR" sz="2200" dirty="0" err="1" smtClean="0">
                <a:cs typeface="Courier New" pitchFamily="49" charset="0"/>
              </a:rPr>
              <a:t>Remove</a:t>
            </a:r>
            <a:r>
              <a:rPr lang="fr-FR" sz="2200" dirty="0" smtClean="0">
                <a:cs typeface="Courier New" pitchFamily="49" charset="0"/>
              </a:rPr>
              <a:t> money of one </a:t>
            </a:r>
            <a:r>
              <a:rPr lang="fr-FR" sz="2200" dirty="0" err="1" smtClean="0">
                <a:cs typeface="Courier New" pitchFamily="49" charset="0"/>
              </a:rPr>
              <a:t>account</a:t>
            </a:r>
            <a:r>
              <a:rPr lang="fr-FR" sz="2200" dirty="0" smtClean="0">
                <a:cs typeface="Courier New" pitchFamily="49" charset="0"/>
              </a:rPr>
              <a:t>, </a:t>
            </a:r>
            <a:r>
              <a:rPr lang="fr-FR" sz="2200" dirty="0" err="1" smtClean="0">
                <a:cs typeface="Courier New" pitchFamily="49" charset="0"/>
              </a:rPr>
              <a:t>then</a:t>
            </a:r>
            <a:r>
              <a:rPr lang="fr-FR" sz="2200" dirty="0" smtClean="0">
                <a:cs typeface="Courier New" pitchFamily="49" charset="0"/>
              </a:rPr>
              <a:t> </a:t>
            </a:r>
            <a:r>
              <a:rPr lang="fr-FR" sz="2200" dirty="0" err="1" smtClean="0">
                <a:cs typeface="Courier New" pitchFamily="49" charset="0"/>
              </a:rPr>
              <a:t>add</a:t>
            </a:r>
            <a:r>
              <a:rPr lang="fr-FR" sz="2200" dirty="0" smtClean="0">
                <a:cs typeface="Courier New" pitchFamily="49" charset="0"/>
              </a:rPr>
              <a:t> </a:t>
            </a:r>
            <a:r>
              <a:rPr lang="fr-FR" sz="2200" dirty="0" err="1" smtClean="0">
                <a:cs typeface="Courier New" pitchFamily="49" charset="0"/>
              </a:rPr>
              <a:t>it</a:t>
            </a:r>
            <a:r>
              <a:rPr lang="fr-FR" sz="2200" dirty="0" smtClean="0">
                <a:cs typeface="Courier New" pitchFamily="49" charset="0"/>
              </a:rPr>
              <a:t> to </a:t>
            </a:r>
            <a:r>
              <a:rPr lang="fr-FR" sz="2200" dirty="0" err="1" smtClean="0">
                <a:cs typeface="Courier New" pitchFamily="49" charset="0"/>
              </a:rPr>
              <a:t>another</a:t>
            </a:r>
            <a:endParaRPr lang="fr-FR" sz="2200" dirty="0" smtClean="0">
              <a:cs typeface="Courier New" pitchFamily="49" charset="0"/>
            </a:endParaRPr>
          </a:p>
          <a:p>
            <a:pPr lvl="2"/>
            <a:r>
              <a:rPr lang="fr-FR" sz="2400" dirty="0" smtClean="0">
                <a:cs typeface="Courier New" pitchFamily="49" charset="0"/>
              </a:rPr>
              <a:t>Imagine </a:t>
            </a:r>
            <a:r>
              <a:rPr lang="fr-FR" sz="2400" dirty="0" err="1" smtClean="0">
                <a:cs typeface="Courier New" pitchFamily="49" charset="0"/>
              </a:rPr>
              <a:t>each</a:t>
            </a:r>
            <a:r>
              <a:rPr lang="fr-FR" sz="2400" dirty="0" smtClean="0">
                <a:cs typeface="Courier New" pitchFamily="49" charset="0"/>
              </a:rPr>
              <a:t> </a:t>
            </a:r>
            <a:r>
              <a:rPr lang="fr-FR" sz="2400" dirty="0" err="1" smtClean="0">
                <a:cs typeface="Courier New" pitchFamily="49" charset="0"/>
              </a:rPr>
              <a:t>step</a:t>
            </a:r>
            <a:r>
              <a:rPr lang="fr-FR" sz="2400" dirty="0" smtClean="0">
                <a:cs typeface="Courier New" pitchFamily="49" charset="0"/>
              </a:rPr>
              <a:t> </a:t>
            </a:r>
            <a:r>
              <a:rPr lang="fr-FR" sz="2400" dirty="0" err="1" smtClean="0">
                <a:cs typeface="Courier New" pitchFamily="49" charset="0"/>
              </a:rPr>
              <a:t>is</a:t>
            </a:r>
            <a:r>
              <a:rPr lang="fr-FR" sz="2400" dirty="0" smtClean="0">
                <a:cs typeface="Courier New" pitchFamily="49" charset="0"/>
              </a:rPr>
              <a:t> a </a:t>
            </a:r>
            <a:r>
              <a:rPr lang="fr-FR" sz="2400" dirty="0" err="1" smtClean="0">
                <a:cs typeface="Courier New" pitchFamily="49" charset="0"/>
              </a:rPr>
              <a:t>Database</a:t>
            </a:r>
            <a:r>
              <a:rPr lang="fr-FR" sz="2400" dirty="0" smtClean="0">
                <a:cs typeface="Courier New" pitchFamily="49" charset="0"/>
              </a:rPr>
              <a:t> </a:t>
            </a:r>
            <a:r>
              <a:rPr lang="fr-FR" sz="2400" dirty="0" err="1" smtClean="0">
                <a:cs typeface="Courier New" pitchFamily="49" charset="0"/>
              </a:rPr>
              <a:t>query</a:t>
            </a:r>
            <a:endParaRPr lang="fr-FR" sz="2400" dirty="0" smtClean="0">
              <a:cs typeface="Courier New" pitchFamily="49" charset="0"/>
            </a:endParaRPr>
          </a:p>
          <a:p>
            <a:pPr lvl="2"/>
            <a:r>
              <a:rPr lang="fr-FR" sz="2400" dirty="0" err="1" smtClean="0">
                <a:cs typeface="Courier New" pitchFamily="49" charset="0"/>
              </a:rPr>
              <a:t>What</a:t>
            </a:r>
            <a:r>
              <a:rPr lang="fr-FR" sz="2400" dirty="0" smtClean="0">
                <a:cs typeface="Courier New" pitchFamily="49" charset="0"/>
              </a:rPr>
              <a:t> </a:t>
            </a:r>
            <a:r>
              <a:rPr lang="fr-FR" sz="2400" dirty="0" err="1" smtClean="0">
                <a:cs typeface="Courier New" pitchFamily="49" charset="0"/>
              </a:rPr>
              <a:t>happens</a:t>
            </a:r>
            <a:r>
              <a:rPr lang="fr-FR" sz="2400" dirty="0" smtClean="0">
                <a:cs typeface="Courier New" pitchFamily="49" charset="0"/>
              </a:rPr>
              <a:t> if the second </a:t>
            </a:r>
            <a:r>
              <a:rPr lang="fr-FR" sz="2400" dirty="0" err="1" smtClean="0">
                <a:cs typeface="Courier New" pitchFamily="49" charset="0"/>
              </a:rPr>
              <a:t>query</a:t>
            </a:r>
            <a:r>
              <a:rPr lang="fr-FR" sz="2400" dirty="0" smtClean="0">
                <a:cs typeface="Courier New" pitchFamily="49" charset="0"/>
              </a:rPr>
              <a:t> </a:t>
            </a:r>
            <a:r>
              <a:rPr lang="fr-FR" sz="2400" dirty="0" err="1" smtClean="0">
                <a:cs typeface="Courier New" pitchFamily="49" charset="0"/>
              </a:rPr>
              <a:t>failed</a:t>
            </a:r>
            <a:r>
              <a:rPr lang="fr-FR" sz="2400" dirty="0" smtClean="0">
                <a:cs typeface="Courier New" pitchFamily="49" charset="0"/>
              </a:rPr>
              <a:t>?</a:t>
            </a:r>
          </a:p>
          <a:p>
            <a:pPr lvl="2"/>
            <a:r>
              <a:rPr lang="fr-FR" sz="2400" dirty="0" err="1" smtClean="0">
                <a:cs typeface="Courier New" pitchFamily="49" charset="0"/>
              </a:rPr>
              <a:t>Where</a:t>
            </a:r>
            <a:r>
              <a:rPr lang="fr-FR" sz="2400" dirty="0" smtClean="0">
                <a:cs typeface="Courier New" pitchFamily="49" charset="0"/>
              </a:rPr>
              <a:t> </a:t>
            </a:r>
            <a:r>
              <a:rPr lang="fr-FR" sz="2400" dirty="0" err="1" smtClean="0">
                <a:cs typeface="Courier New" pitchFamily="49" charset="0"/>
              </a:rPr>
              <a:t>is</a:t>
            </a:r>
            <a:r>
              <a:rPr lang="fr-FR" sz="2400" dirty="0" smtClean="0">
                <a:cs typeface="Courier New" pitchFamily="49" charset="0"/>
              </a:rPr>
              <a:t> the money?</a:t>
            </a:r>
            <a:endParaRPr lang="en-US" sz="3200" dirty="0">
              <a:cs typeface="Courier New" pitchFamily="49" charset="0"/>
            </a:endParaRPr>
          </a:p>
        </p:txBody>
      </p:sp>
    </p:spTree>
    <p:extLst>
      <p:ext uri="{BB962C8B-B14F-4D97-AF65-F5344CB8AC3E}">
        <p14:creationId xmlns:p14="http://schemas.microsoft.com/office/powerpoint/2010/main" val="32316489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Provided</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Transaction management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smtClean="0">
                <a:cs typeface="Courier New" pitchFamily="49" charset="0"/>
              </a:rPr>
              <a:t>PDO instances </a:t>
            </a:r>
            <a:r>
              <a:rPr lang="fr-FR" sz="3200" dirty="0" err="1" smtClean="0">
                <a:cs typeface="Courier New" pitchFamily="49" charset="0"/>
              </a:rPr>
              <a:t>provide</a:t>
            </a:r>
            <a:r>
              <a:rPr lang="fr-FR" sz="3200" dirty="0" smtClean="0">
                <a:cs typeface="Courier New" pitchFamily="49" charset="0"/>
              </a:rPr>
              <a:t> 3 </a:t>
            </a:r>
            <a:r>
              <a:rPr lang="fr-FR" sz="3200" dirty="0" err="1" smtClean="0">
                <a:cs typeface="Courier New" pitchFamily="49" charset="0"/>
              </a:rPr>
              <a:t>methods</a:t>
            </a:r>
            <a:r>
              <a:rPr lang="fr-FR" sz="3200" dirty="0" smtClean="0">
                <a:cs typeface="Courier New" pitchFamily="49" charset="0"/>
              </a:rPr>
              <a:t> for </a:t>
            </a:r>
            <a:r>
              <a:rPr lang="fr-FR" sz="3200" dirty="0" err="1" smtClean="0">
                <a:cs typeface="Courier New" pitchFamily="49" charset="0"/>
              </a:rPr>
              <a:t>that</a:t>
            </a:r>
            <a:r>
              <a:rPr lang="fr-FR" sz="3200" dirty="0" smtClean="0">
                <a:cs typeface="Courier New" pitchFamily="49" charset="0"/>
              </a:rPr>
              <a:t>:</a:t>
            </a:r>
          </a:p>
          <a:p>
            <a:pPr lvl="1"/>
            <a:r>
              <a:rPr lang="fr-FR" sz="2800" i="1" dirty="0" err="1" smtClean="0">
                <a:latin typeface="Courier New" pitchFamily="49" charset="0"/>
                <a:cs typeface="Courier New" pitchFamily="49" charset="0"/>
              </a:rPr>
              <a:t>bool</a:t>
            </a:r>
            <a:r>
              <a:rPr lang="fr-FR" sz="2800" dirty="0" smtClean="0">
                <a:latin typeface="Courier New" pitchFamily="49" charset="0"/>
                <a:cs typeface="Courier New" pitchFamily="49" charset="0"/>
              </a:rPr>
              <a:t> </a:t>
            </a:r>
            <a:r>
              <a:rPr lang="fr-FR" sz="2800" dirty="0" err="1" smtClean="0">
                <a:latin typeface="Courier New" pitchFamily="49" charset="0"/>
                <a:cs typeface="Courier New" pitchFamily="49" charset="0"/>
              </a:rPr>
              <a:t>beginTransaction</a:t>
            </a:r>
            <a:r>
              <a:rPr lang="fr-FR" sz="2800" dirty="0" smtClean="0">
                <a:latin typeface="Courier New" pitchFamily="49" charset="0"/>
                <a:cs typeface="Courier New" pitchFamily="49" charset="0"/>
              </a:rPr>
              <a:t>()</a:t>
            </a:r>
          </a:p>
          <a:p>
            <a:pPr lvl="2"/>
            <a:r>
              <a:rPr lang="fr-FR" sz="2400" dirty="0" err="1" smtClean="0">
                <a:cs typeface="Courier New" pitchFamily="49" charset="0"/>
              </a:rPr>
              <a:t>Removes</a:t>
            </a:r>
            <a:r>
              <a:rPr lang="fr-FR" sz="2400" dirty="0" smtClean="0">
                <a:cs typeface="Courier New" pitchFamily="49" charset="0"/>
              </a:rPr>
              <a:t> auto-commit mode</a:t>
            </a:r>
          </a:p>
          <a:p>
            <a:pPr lvl="2"/>
            <a:r>
              <a:rPr lang="fr-FR" sz="2400" dirty="0" smtClean="0">
                <a:cs typeface="Courier New" pitchFamily="49" charset="0"/>
              </a:rPr>
              <a:t>Changes made to </a:t>
            </a:r>
            <a:r>
              <a:rPr lang="fr-FR" sz="2400" dirty="0" err="1" smtClean="0">
                <a:cs typeface="Courier New" pitchFamily="49" charset="0"/>
              </a:rPr>
              <a:t>database</a:t>
            </a:r>
            <a:r>
              <a:rPr lang="fr-FR" sz="2400" dirty="0" smtClean="0">
                <a:cs typeface="Courier New" pitchFamily="49" charset="0"/>
              </a:rPr>
              <a:t> via PDO </a:t>
            </a:r>
            <a:r>
              <a:rPr lang="fr-FR" sz="2400" dirty="0" err="1" smtClean="0">
                <a:cs typeface="Courier New" pitchFamily="49" charset="0"/>
              </a:rPr>
              <a:t>object</a:t>
            </a:r>
            <a:r>
              <a:rPr lang="fr-FR" sz="2400" dirty="0" smtClean="0">
                <a:cs typeface="Courier New" pitchFamily="49" charset="0"/>
              </a:rPr>
              <a:t> are not </a:t>
            </a:r>
            <a:r>
              <a:rPr lang="fr-FR" sz="2400" dirty="0" err="1" smtClean="0">
                <a:cs typeface="Courier New" pitchFamily="49" charset="0"/>
              </a:rPr>
              <a:t>committed</a:t>
            </a:r>
            <a:r>
              <a:rPr lang="fr-FR" sz="2400" dirty="0" smtClean="0">
                <a:cs typeface="Courier New" pitchFamily="49" charset="0"/>
              </a:rPr>
              <a:t> </a:t>
            </a:r>
            <a:r>
              <a:rPr lang="fr-FR" sz="2400" dirty="0" err="1" smtClean="0">
                <a:cs typeface="Courier New" pitchFamily="49" charset="0"/>
              </a:rPr>
              <a:t>until</a:t>
            </a:r>
            <a:r>
              <a:rPr lang="fr-FR" sz="2400" dirty="0" smtClean="0">
                <a:cs typeface="Courier New" pitchFamily="49" charset="0"/>
              </a:rPr>
              <a:t> the end of the transaction</a:t>
            </a:r>
            <a:endParaRPr lang="fr-FR" sz="2400" dirty="0">
              <a:cs typeface="Courier New" pitchFamily="49" charset="0"/>
            </a:endParaRPr>
          </a:p>
          <a:p>
            <a:pPr lvl="1"/>
            <a:r>
              <a:rPr lang="fr-FR" sz="3200" i="1" dirty="0" err="1" smtClean="0">
                <a:latin typeface="Courier New" pitchFamily="49" charset="0"/>
                <a:cs typeface="Courier New" pitchFamily="49" charset="0"/>
              </a:rPr>
              <a:t>bool</a:t>
            </a:r>
            <a:r>
              <a:rPr lang="fr-FR" sz="3200" dirty="0" smtClean="0">
                <a:latin typeface="Courier New" pitchFamily="49" charset="0"/>
                <a:cs typeface="Courier New" pitchFamily="49" charset="0"/>
              </a:rPr>
              <a:t> commit()</a:t>
            </a:r>
          </a:p>
          <a:p>
            <a:pPr lvl="2"/>
            <a:r>
              <a:rPr lang="fr-FR" sz="2400" dirty="0" err="1" smtClean="0">
                <a:cs typeface="Courier New" pitchFamily="49" charset="0"/>
              </a:rPr>
              <a:t>Commits</a:t>
            </a:r>
            <a:r>
              <a:rPr lang="fr-FR" sz="2400" dirty="0" smtClean="0">
                <a:cs typeface="Courier New" pitchFamily="49" charset="0"/>
              </a:rPr>
              <a:t> a transaction</a:t>
            </a:r>
          </a:p>
          <a:p>
            <a:pPr lvl="2"/>
            <a:r>
              <a:rPr lang="fr-FR" sz="2400" dirty="0" smtClean="0">
                <a:cs typeface="Courier New" pitchFamily="49" charset="0"/>
              </a:rPr>
              <a:t>Set </a:t>
            </a:r>
            <a:r>
              <a:rPr lang="fr-FR" sz="2400" dirty="0" err="1" smtClean="0">
                <a:cs typeface="Courier New" pitchFamily="49" charset="0"/>
              </a:rPr>
              <a:t>again</a:t>
            </a:r>
            <a:r>
              <a:rPr lang="fr-FR" sz="2400" dirty="0" smtClean="0">
                <a:cs typeface="Courier New" pitchFamily="49" charset="0"/>
              </a:rPr>
              <a:t> </a:t>
            </a:r>
            <a:r>
              <a:rPr lang="fr-FR" sz="2400" dirty="0" err="1" smtClean="0">
                <a:cs typeface="Courier New" pitchFamily="49" charset="0"/>
              </a:rPr>
              <a:t>database</a:t>
            </a:r>
            <a:r>
              <a:rPr lang="fr-FR" sz="2400" dirty="0" smtClean="0">
                <a:cs typeface="Courier New" pitchFamily="49" charset="0"/>
              </a:rPr>
              <a:t> to auto-commit mode</a:t>
            </a:r>
            <a:endParaRPr lang="en-US" sz="2400" dirty="0">
              <a:cs typeface="Courier New" pitchFamily="49" charset="0"/>
            </a:endParaRPr>
          </a:p>
        </p:txBody>
      </p:sp>
    </p:spTree>
    <p:extLst>
      <p:ext uri="{BB962C8B-B14F-4D97-AF65-F5344CB8AC3E}">
        <p14:creationId xmlns:p14="http://schemas.microsoft.com/office/powerpoint/2010/main" val="1131631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Provided</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Transaction management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smtClean="0">
                <a:cs typeface="Courier New" pitchFamily="49" charset="0"/>
              </a:rPr>
              <a:t>PDO instances </a:t>
            </a:r>
            <a:r>
              <a:rPr lang="fr-FR" sz="3200" dirty="0" err="1" smtClean="0">
                <a:cs typeface="Courier New" pitchFamily="49" charset="0"/>
              </a:rPr>
              <a:t>provide</a:t>
            </a:r>
            <a:r>
              <a:rPr lang="fr-FR" sz="3200" dirty="0" smtClean="0">
                <a:cs typeface="Courier New" pitchFamily="49" charset="0"/>
              </a:rPr>
              <a:t> 3 </a:t>
            </a:r>
            <a:r>
              <a:rPr lang="fr-FR" sz="3200" dirty="0" err="1" smtClean="0">
                <a:cs typeface="Courier New" pitchFamily="49" charset="0"/>
              </a:rPr>
              <a:t>methods</a:t>
            </a:r>
            <a:r>
              <a:rPr lang="fr-FR" sz="3200" dirty="0" smtClean="0">
                <a:cs typeface="Courier New" pitchFamily="49" charset="0"/>
              </a:rPr>
              <a:t> for </a:t>
            </a:r>
            <a:r>
              <a:rPr lang="fr-FR" sz="3200" dirty="0" err="1" smtClean="0">
                <a:cs typeface="Courier New" pitchFamily="49" charset="0"/>
              </a:rPr>
              <a:t>that</a:t>
            </a:r>
            <a:r>
              <a:rPr lang="fr-FR" sz="3200" dirty="0" smtClean="0">
                <a:cs typeface="Courier New" pitchFamily="49" charset="0"/>
              </a:rPr>
              <a:t>:</a:t>
            </a:r>
          </a:p>
          <a:p>
            <a:pPr lvl="1"/>
            <a:r>
              <a:rPr lang="fr-FR" sz="2800" i="1" dirty="0" err="1" smtClean="0">
                <a:latin typeface="Courier New" pitchFamily="49" charset="0"/>
                <a:cs typeface="Courier New" pitchFamily="49" charset="0"/>
              </a:rPr>
              <a:t>bool</a:t>
            </a:r>
            <a:r>
              <a:rPr lang="fr-FR" sz="2800" dirty="0" smtClean="0">
                <a:latin typeface="Courier New" pitchFamily="49" charset="0"/>
                <a:cs typeface="Courier New" pitchFamily="49" charset="0"/>
              </a:rPr>
              <a:t> </a:t>
            </a:r>
            <a:r>
              <a:rPr lang="fr-FR" sz="2800" dirty="0" err="1" smtClean="0">
                <a:latin typeface="Courier New" pitchFamily="49" charset="0"/>
                <a:cs typeface="Courier New" pitchFamily="49" charset="0"/>
              </a:rPr>
              <a:t>beginTransaction</a:t>
            </a:r>
            <a:r>
              <a:rPr lang="fr-FR" sz="2800" dirty="0" smtClean="0">
                <a:latin typeface="Courier New" pitchFamily="49" charset="0"/>
                <a:cs typeface="Courier New" pitchFamily="49" charset="0"/>
              </a:rPr>
              <a:t>()</a:t>
            </a:r>
          </a:p>
          <a:p>
            <a:pPr lvl="2"/>
            <a:r>
              <a:rPr lang="fr-FR" sz="2400" dirty="0" err="1" smtClean="0">
                <a:cs typeface="Courier New" pitchFamily="49" charset="0"/>
              </a:rPr>
              <a:t>Removes</a:t>
            </a:r>
            <a:r>
              <a:rPr lang="fr-FR" sz="2400" dirty="0" smtClean="0">
                <a:cs typeface="Courier New" pitchFamily="49" charset="0"/>
              </a:rPr>
              <a:t> auto-commit mode</a:t>
            </a:r>
          </a:p>
          <a:p>
            <a:pPr lvl="2"/>
            <a:r>
              <a:rPr lang="fr-FR" sz="2400" dirty="0" smtClean="0">
                <a:cs typeface="Courier New" pitchFamily="49" charset="0"/>
              </a:rPr>
              <a:t>Changes made to </a:t>
            </a:r>
            <a:r>
              <a:rPr lang="fr-FR" sz="2400" dirty="0" err="1" smtClean="0">
                <a:cs typeface="Courier New" pitchFamily="49" charset="0"/>
              </a:rPr>
              <a:t>database</a:t>
            </a:r>
            <a:r>
              <a:rPr lang="fr-FR" sz="2400" dirty="0" smtClean="0">
                <a:cs typeface="Courier New" pitchFamily="49" charset="0"/>
              </a:rPr>
              <a:t> via PDO </a:t>
            </a:r>
            <a:r>
              <a:rPr lang="fr-FR" sz="2400" dirty="0" err="1" smtClean="0">
                <a:cs typeface="Courier New" pitchFamily="49" charset="0"/>
              </a:rPr>
              <a:t>object</a:t>
            </a:r>
            <a:r>
              <a:rPr lang="fr-FR" sz="2400" dirty="0" smtClean="0">
                <a:cs typeface="Courier New" pitchFamily="49" charset="0"/>
              </a:rPr>
              <a:t> are not </a:t>
            </a:r>
            <a:r>
              <a:rPr lang="fr-FR" sz="2400" dirty="0" err="1" smtClean="0">
                <a:cs typeface="Courier New" pitchFamily="49" charset="0"/>
              </a:rPr>
              <a:t>committed</a:t>
            </a:r>
            <a:r>
              <a:rPr lang="fr-FR" sz="2400" dirty="0" smtClean="0">
                <a:cs typeface="Courier New" pitchFamily="49" charset="0"/>
              </a:rPr>
              <a:t> </a:t>
            </a:r>
            <a:r>
              <a:rPr lang="fr-FR" sz="2400" dirty="0" err="1" smtClean="0">
                <a:cs typeface="Courier New" pitchFamily="49" charset="0"/>
              </a:rPr>
              <a:t>until</a:t>
            </a:r>
            <a:r>
              <a:rPr lang="fr-FR" sz="2400" dirty="0" smtClean="0">
                <a:cs typeface="Courier New" pitchFamily="49" charset="0"/>
              </a:rPr>
              <a:t> the end of the transaction</a:t>
            </a:r>
            <a:endParaRPr lang="fr-FR" sz="2400" dirty="0">
              <a:cs typeface="Courier New" pitchFamily="49" charset="0"/>
            </a:endParaRPr>
          </a:p>
          <a:p>
            <a:pPr lvl="1"/>
            <a:r>
              <a:rPr lang="fr-FR" sz="3200" i="1" dirty="0" err="1" smtClean="0">
                <a:latin typeface="Courier New" pitchFamily="49" charset="0"/>
                <a:cs typeface="Courier New" pitchFamily="49" charset="0"/>
              </a:rPr>
              <a:t>bool</a:t>
            </a:r>
            <a:r>
              <a:rPr lang="fr-FR" sz="3200" dirty="0" smtClean="0">
                <a:latin typeface="Courier New" pitchFamily="49" charset="0"/>
                <a:cs typeface="Courier New" pitchFamily="49" charset="0"/>
              </a:rPr>
              <a:t> commit()</a:t>
            </a:r>
          </a:p>
          <a:p>
            <a:pPr lvl="2"/>
            <a:r>
              <a:rPr lang="fr-FR" sz="2400" dirty="0" err="1" smtClean="0">
                <a:cs typeface="Courier New" pitchFamily="49" charset="0"/>
              </a:rPr>
              <a:t>Commits</a:t>
            </a:r>
            <a:r>
              <a:rPr lang="fr-FR" sz="2400" dirty="0" smtClean="0">
                <a:cs typeface="Courier New" pitchFamily="49" charset="0"/>
              </a:rPr>
              <a:t> a transaction</a:t>
            </a:r>
          </a:p>
          <a:p>
            <a:pPr lvl="2"/>
            <a:r>
              <a:rPr lang="fr-FR" sz="2400" dirty="0" smtClean="0">
                <a:cs typeface="Courier New" pitchFamily="49" charset="0"/>
              </a:rPr>
              <a:t>Set </a:t>
            </a:r>
            <a:r>
              <a:rPr lang="fr-FR" sz="2400" dirty="0" err="1" smtClean="0">
                <a:cs typeface="Courier New" pitchFamily="49" charset="0"/>
              </a:rPr>
              <a:t>again</a:t>
            </a:r>
            <a:r>
              <a:rPr lang="fr-FR" sz="2400" dirty="0" smtClean="0">
                <a:cs typeface="Courier New" pitchFamily="49" charset="0"/>
              </a:rPr>
              <a:t> </a:t>
            </a:r>
            <a:r>
              <a:rPr lang="fr-FR" sz="2400" dirty="0" err="1" smtClean="0">
                <a:cs typeface="Courier New" pitchFamily="49" charset="0"/>
              </a:rPr>
              <a:t>database</a:t>
            </a:r>
            <a:r>
              <a:rPr lang="fr-FR" sz="2400" dirty="0" smtClean="0">
                <a:cs typeface="Courier New" pitchFamily="49" charset="0"/>
              </a:rPr>
              <a:t> to auto-commit mode</a:t>
            </a:r>
            <a:endParaRPr lang="en-US" sz="2400" dirty="0">
              <a:cs typeface="Courier New" pitchFamily="49" charset="0"/>
            </a:endParaRPr>
          </a:p>
        </p:txBody>
      </p:sp>
    </p:spTree>
    <p:extLst>
      <p:ext uri="{BB962C8B-B14F-4D97-AF65-F5344CB8AC3E}">
        <p14:creationId xmlns:p14="http://schemas.microsoft.com/office/powerpoint/2010/main" val="1622918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Provided</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Transaction management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smtClean="0">
                <a:cs typeface="Courier New" pitchFamily="49" charset="0"/>
              </a:rPr>
              <a:t>PDO instances </a:t>
            </a:r>
            <a:r>
              <a:rPr lang="fr-FR" sz="3200" dirty="0" err="1" smtClean="0">
                <a:cs typeface="Courier New" pitchFamily="49" charset="0"/>
              </a:rPr>
              <a:t>provide</a:t>
            </a:r>
            <a:r>
              <a:rPr lang="fr-FR" sz="3200" dirty="0" smtClean="0">
                <a:cs typeface="Courier New" pitchFamily="49" charset="0"/>
              </a:rPr>
              <a:t> 3 </a:t>
            </a:r>
            <a:r>
              <a:rPr lang="fr-FR" sz="3200" dirty="0" err="1" smtClean="0">
                <a:cs typeface="Courier New" pitchFamily="49" charset="0"/>
              </a:rPr>
              <a:t>methods</a:t>
            </a:r>
            <a:r>
              <a:rPr lang="fr-FR" sz="3200" dirty="0" smtClean="0">
                <a:cs typeface="Courier New" pitchFamily="49" charset="0"/>
              </a:rPr>
              <a:t> for </a:t>
            </a:r>
            <a:r>
              <a:rPr lang="fr-FR" sz="3200" dirty="0" err="1" smtClean="0">
                <a:cs typeface="Courier New" pitchFamily="49" charset="0"/>
              </a:rPr>
              <a:t>that</a:t>
            </a:r>
            <a:r>
              <a:rPr lang="fr-FR" sz="3200" dirty="0" smtClean="0">
                <a:cs typeface="Courier New" pitchFamily="49" charset="0"/>
              </a:rPr>
              <a:t>:</a:t>
            </a:r>
          </a:p>
          <a:p>
            <a:pPr lvl="1"/>
            <a:r>
              <a:rPr lang="fr-FR" sz="2800" i="1" dirty="0" err="1" smtClean="0">
                <a:latin typeface="Courier New" pitchFamily="49" charset="0"/>
                <a:cs typeface="Courier New" pitchFamily="49" charset="0"/>
              </a:rPr>
              <a:t>bool</a:t>
            </a:r>
            <a:r>
              <a:rPr lang="fr-FR" sz="2800" dirty="0" smtClean="0">
                <a:latin typeface="Courier New" pitchFamily="49" charset="0"/>
                <a:cs typeface="Courier New" pitchFamily="49" charset="0"/>
              </a:rPr>
              <a:t> </a:t>
            </a:r>
            <a:r>
              <a:rPr lang="fr-FR" sz="2800" dirty="0" err="1" smtClean="0">
                <a:latin typeface="Courier New" pitchFamily="49" charset="0"/>
                <a:cs typeface="Courier New" pitchFamily="49" charset="0"/>
              </a:rPr>
              <a:t>rollback</a:t>
            </a:r>
            <a:r>
              <a:rPr lang="fr-FR" sz="2800" dirty="0" smtClean="0">
                <a:latin typeface="Courier New" pitchFamily="49" charset="0"/>
                <a:cs typeface="Courier New" pitchFamily="49" charset="0"/>
              </a:rPr>
              <a:t>()</a:t>
            </a:r>
          </a:p>
          <a:p>
            <a:pPr lvl="2"/>
            <a:r>
              <a:rPr lang="fr-FR" sz="2400" dirty="0" smtClean="0">
                <a:cs typeface="Courier New" pitchFamily="49" charset="0"/>
              </a:rPr>
              <a:t>Rolls back </a:t>
            </a:r>
            <a:r>
              <a:rPr lang="fr-FR" sz="2400" dirty="0" err="1" smtClean="0">
                <a:cs typeface="Courier New" pitchFamily="49" charset="0"/>
              </a:rPr>
              <a:t>current</a:t>
            </a:r>
            <a:r>
              <a:rPr lang="fr-FR" sz="2400" dirty="0" smtClean="0">
                <a:cs typeface="Courier New" pitchFamily="49" charset="0"/>
              </a:rPr>
              <a:t> transaction</a:t>
            </a:r>
          </a:p>
          <a:p>
            <a:pPr lvl="2"/>
            <a:r>
              <a:rPr lang="fr-FR" sz="2400" dirty="0" smtClean="0">
                <a:cs typeface="Courier New" pitchFamily="49" charset="0"/>
              </a:rPr>
              <a:t>Sets </a:t>
            </a:r>
            <a:r>
              <a:rPr lang="fr-FR" sz="2400" dirty="0" err="1" smtClean="0">
                <a:cs typeface="Courier New" pitchFamily="49" charset="0"/>
              </a:rPr>
              <a:t>again</a:t>
            </a:r>
            <a:r>
              <a:rPr lang="fr-FR" sz="2400" dirty="0" smtClean="0">
                <a:cs typeface="Courier New" pitchFamily="49" charset="0"/>
              </a:rPr>
              <a:t> </a:t>
            </a:r>
            <a:r>
              <a:rPr lang="fr-FR" sz="2400" dirty="0" err="1" smtClean="0">
                <a:cs typeface="Courier New" pitchFamily="49" charset="0"/>
              </a:rPr>
              <a:t>database</a:t>
            </a:r>
            <a:r>
              <a:rPr lang="fr-FR" sz="2400" dirty="0" smtClean="0">
                <a:cs typeface="Courier New" pitchFamily="49" charset="0"/>
              </a:rPr>
              <a:t> </a:t>
            </a:r>
            <a:r>
              <a:rPr lang="fr-FR" sz="2400" dirty="0" err="1" smtClean="0">
                <a:cs typeface="Courier New" pitchFamily="49" charset="0"/>
              </a:rPr>
              <a:t>connection</a:t>
            </a:r>
            <a:r>
              <a:rPr lang="fr-FR" sz="2400" dirty="0" smtClean="0">
                <a:cs typeface="Courier New" pitchFamily="49" charset="0"/>
              </a:rPr>
              <a:t> to auto-commit mode</a:t>
            </a:r>
            <a:endParaRPr lang="en-US" sz="2400" dirty="0">
              <a:cs typeface="Courier New" pitchFamily="49" charset="0"/>
            </a:endParaRPr>
          </a:p>
        </p:txBody>
      </p:sp>
    </p:spTree>
    <p:extLst>
      <p:ext uri="{BB962C8B-B14F-4D97-AF65-F5344CB8AC3E}">
        <p14:creationId xmlns:p14="http://schemas.microsoft.com/office/powerpoint/2010/main" val="1481818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722313" y="3671888"/>
            <a:ext cx="7772400" cy="1135062"/>
          </a:xfrm>
        </p:spPr>
        <p:txBody>
          <a:bodyPr/>
          <a:lstStyle/>
          <a:p>
            <a:pPr>
              <a:defRPr/>
            </a:pPr>
            <a:r>
              <a:rPr lang="fr-FR" dirty="0" smtClean="0"/>
              <a:t>Introduction</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PDO: PHP Data Object</a:t>
            </a:r>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b="1" dirty="0" smtClean="0">
                <a:latin typeface="Courier New"/>
                <a:cs typeface="Courier New"/>
              </a:rPr>
              <a:t>$</a:t>
            </a:r>
            <a:r>
              <a:rPr lang="en-US" b="1" dirty="0" err="1">
                <a:latin typeface="Courier New"/>
                <a:cs typeface="Courier New"/>
              </a:rPr>
              <a:t>pdo</a:t>
            </a:r>
            <a:r>
              <a:rPr lang="en-US" b="1" dirty="0">
                <a:latin typeface="Courier New"/>
                <a:cs typeface="Courier New"/>
              </a:rPr>
              <a:t>-&gt;</a:t>
            </a:r>
            <a:r>
              <a:rPr lang="en-US" b="1" dirty="0" err="1">
                <a:latin typeface="Courier New"/>
                <a:cs typeface="Courier New"/>
              </a:rPr>
              <a:t>beginTransaction</a:t>
            </a:r>
            <a:r>
              <a:rPr lang="en-US" b="1" dirty="0">
                <a:latin typeface="Courier New"/>
                <a:cs typeface="Courier New"/>
              </a:rPr>
              <a:t>();</a:t>
            </a:r>
          </a:p>
          <a:p>
            <a:pPr lvl="2"/>
            <a:r>
              <a:rPr lang="en-US" b="1" dirty="0">
                <a:solidFill>
                  <a:srgbClr val="0070C0"/>
                </a:solidFill>
                <a:latin typeface="Courier New"/>
                <a:cs typeface="Courier New"/>
              </a:rPr>
              <a:t>try </a:t>
            </a:r>
            <a:r>
              <a:rPr lang="en-US" b="1" dirty="0">
                <a:latin typeface="Courier New"/>
                <a:cs typeface="Courier New"/>
              </a:rPr>
              <a:t>{</a:t>
            </a:r>
          </a:p>
          <a:p>
            <a:pPr lvl="2"/>
            <a:r>
              <a:rPr lang="en-US" b="1" dirty="0">
                <a:latin typeface="Courier New"/>
                <a:cs typeface="Courier New"/>
              </a:rPr>
              <a:t>   $sql1 = </a:t>
            </a:r>
            <a:r>
              <a:rPr lang="en-US" b="1" dirty="0">
                <a:solidFill>
                  <a:srgbClr val="00B050"/>
                </a:solidFill>
                <a:latin typeface="Courier New"/>
                <a:cs typeface="Courier New"/>
              </a:rPr>
              <a:t>"INSERT INTO author (</a:t>
            </a:r>
            <a:r>
              <a:rPr lang="en-US" b="1" dirty="0" err="1">
                <a:solidFill>
                  <a:srgbClr val="00B050"/>
                </a:solidFill>
                <a:latin typeface="Courier New"/>
                <a:cs typeface="Courier New"/>
              </a:rPr>
              <a:t>firstname</a:t>
            </a:r>
            <a:r>
              <a:rPr lang="en-US" b="1" dirty="0">
                <a:solidFill>
                  <a:srgbClr val="00B050"/>
                </a:solidFill>
                <a:latin typeface="Courier New"/>
                <a:cs typeface="Courier New"/>
              </a:rPr>
              <a:t>, </a:t>
            </a:r>
            <a:r>
              <a:rPr lang="en-US" b="1" dirty="0" err="1">
                <a:solidFill>
                  <a:srgbClr val="00B050"/>
                </a:solidFill>
                <a:latin typeface="Courier New"/>
                <a:cs typeface="Courier New"/>
              </a:rPr>
              <a:t>lastname</a:t>
            </a:r>
            <a:r>
              <a:rPr lang="en-US" b="1" dirty="0">
                <a:solidFill>
                  <a:srgbClr val="00B050"/>
                </a:solidFill>
                <a:latin typeface="Courier New"/>
                <a:cs typeface="Courier New"/>
              </a:rPr>
              <a:t>) </a:t>
            </a:r>
          </a:p>
          <a:p>
            <a:r>
              <a:rPr lang="en-US" b="1" dirty="0">
                <a:solidFill>
                  <a:srgbClr val="00B050"/>
                </a:solidFill>
                <a:latin typeface="Courier New"/>
                <a:cs typeface="Courier New"/>
              </a:rPr>
              <a:t>			VALUES ( 'Clark', 'Kent' )"</a:t>
            </a:r>
            <a:r>
              <a:rPr lang="en-US" b="1" dirty="0">
                <a:latin typeface="Courier New"/>
                <a:cs typeface="Courier New"/>
              </a:rPr>
              <a:t>;</a:t>
            </a:r>
          </a:p>
          <a:p>
            <a:pPr lvl="2"/>
            <a:r>
              <a:rPr lang="en-US" b="1" dirty="0">
                <a:latin typeface="Courier New"/>
                <a:cs typeface="Courier New"/>
              </a:rPr>
              <a:t>   $</a:t>
            </a:r>
            <a:r>
              <a:rPr lang="en-US" b="1" dirty="0" err="1">
                <a:latin typeface="Courier New"/>
                <a:cs typeface="Courier New"/>
              </a:rPr>
              <a:t>pdo</a:t>
            </a:r>
            <a:r>
              <a:rPr lang="en-US" b="1" dirty="0">
                <a:latin typeface="Courier New"/>
                <a:cs typeface="Courier New"/>
              </a:rPr>
              <a:t>-&gt;exec($</a:t>
            </a:r>
            <a:r>
              <a:rPr lang="en-US" b="1" dirty="0" err="1">
                <a:latin typeface="Courier New"/>
                <a:cs typeface="Courier New"/>
              </a:rPr>
              <a:t>sql</a:t>
            </a:r>
            <a:r>
              <a:rPr lang="en-US" b="1" dirty="0">
                <a:latin typeface="Courier New"/>
                <a:cs typeface="Courier New"/>
              </a:rPr>
              <a:t>);</a:t>
            </a:r>
          </a:p>
          <a:p>
            <a:pPr lvl="2"/>
            <a:endParaRPr lang="en-US" b="1" dirty="0">
              <a:latin typeface="Courier New"/>
              <a:cs typeface="Courier New"/>
            </a:endParaRPr>
          </a:p>
          <a:p>
            <a:pPr lvl="2"/>
            <a:r>
              <a:rPr lang="en-US" b="1" dirty="0">
                <a:latin typeface="Courier New"/>
                <a:cs typeface="Courier New"/>
              </a:rPr>
              <a:t>   $sql2 </a:t>
            </a:r>
            <a:r>
              <a:rPr lang="en-US" b="1" dirty="0" smtClean="0">
                <a:latin typeface="Courier New"/>
                <a:cs typeface="Courier New"/>
              </a:rPr>
              <a:t>= </a:t>
            </a:r>
            <a:r>
              <a:rPr lang="en-US" b="1" dirty="0" smtClean="0">
                <a:solidFill>
                  <a:srgbClr val="00B050"/>
                </a:solidFill>
                <a:latin typeface="Courier New"/>
                <a:cs typeface="Courier New"/>
              </a:rPr>
              <a:t>"</a:t>
            </a:r>
            <a:r>
              <a:rPr lang="en-US" b="1" dirty="0">
                <a:solidFill>
                  <a:srgbClr val="00B050"/>
                </a:solidFill>
                <a:latin typeface="Courier New"/>
                <a:cs typeface="Courier New"/>
              </a:rPr>
              <a:t>INSERT INTO article(title, </a:t>
            </a:r>
            <a:r>
              <a:rPr lang="en-US" b="1" dirty="0" smtClean="0">
                <a:solidFill>
                  <a:srgbClr val="00B050"/>
                </a:solidFill>
                <a:latin typeface="Courier New"/>
                <a:cs typeface="Courier New"/>
              </a:rPr>
              <a:t>body,</a:t>
            </a:r>
          </a:p>
          <a:p>
            <a:pPr lvl="6"/>
            <a:r>
              <a:rPr lang="en-US" b="1" dirty="0" err="1" smtClean="0">
                <a:solidFill>
                  <a:srgbClr val="00B050"/>
                </a:solidFill>
                <a:latin typeface="Courier New"/>
                <a:cs typeface="Courier New"/>
              </a:rPr>
              <a:t>author_id</a:t>
            </a:r>
            <a:r>
              <a:rPr lang="en-US" b="1" dirty="0" smtClean="0">
                <a:solidFill>
                  <a:srgbClr val="00B050"/>
                </a:solidFill>
                <a:latin typeface="Courier New"/>
                <a:cs typeface="Courier New"/>
              </a:rPr>
              <a:t>) VALUES</a:t>
            </a:r>
            <a:r>
              <a:rPr lang="en-US" b="1" dirty="0">
                <a:solidFill>
                  <a:srgbClr val="00B050"/>
                </a:solidFill>
                <a:latin typeface="Courier New"/>
                <a:cs typeface="Courier New"/>
              </a:rPr>
              <a:t>('Plop</a:t>
            </a:r>
            <a:r>
              <a:rPr lang="en-US" b="1" dirty="0" smtClean="0">
                <a:solidFill>
                  <a:srgbClr val="00B050"/>
                </a:solidFill>
                <a:latin typeface="Courier New"/>
                <a:cs typeface="Courier New"/>
              </a:rPr>
              <a:t>',</a:t>
            </a:r>
          </a:p>
          <a:p>
            <a:pPr lvl="6"/>
            <a:r>
              <a:rPr lang="en-US" b="1" dirty="0" smtClean="0">
                <a:solidFill>
                  <a:srgbClr val="00B050"/>
                </a:solidFill>
                <a:latin typeface="Courier New"/>
                <a:cs typeface="Courier New"/>
              </a:rPr>
              <a:t>'...',"</a:t>
            </a:r>
            <a:r>
              <a:rPr lang="en-US" b="1" dirty="0" smtClean="0">
                <a:latin typeface="Courier New"/>
                <a:cs typeface="Courier New"/>
              </a:rPr>
              <a:t>.$</a:t>
            </a:r>
            <a:r>
              <a:rPr lang="en-US" b="1" dirty="0" err="1">
                <a:latin typeface="Courier New"/>
                <a:cs typeface="Courier New"/>
              </a:rPr>
              <a:t>pdo</a:t>
            </a:r>
            <a:r>
              <a:rPr lang="en-US" b="1" dirty="0">
                <a:latin typeface="Courier New"/>
                <a:cs typeface="Courier New"/>
              </a:rPr>
              <a:t>-&gt;</a:t>
            </a:r>
            <a:r>
              <a:rPr lang="en-US" b="1" dirty="0" err="1">
                <a:latin typeface="Courier New"/>
                <a:cs typeface="Courier New"/>
              </a:rPr>
              <a:t>lastInsertId</a:t>
            </a:r>
            <a:r>
              <a:rPr lang="en-US" b="1" dirty="0" smtClean="0">
                <a:latin typeface="Courier New"/>
                <a:cs typeface="Courier New"/>
              </a:rPr>
              <a:t>() . </a:t>
            </a:r>
            <a:r>
              <a:rPr lang="en-US" b="1" dirty="0" smtClean="0">
                <a:solidFill>
                  <a:srgbClr val="00B050"/>
                </a:solidFill>
                <a:latin typeface="Courier New"/>
                <a:cs typeface="Courier New"/>
              </a:rPr>
              <a:t>")"</a:t>
            </a:r>
            <a:r>
              <a:rPr lang="en-US" b="1" dirty="0" smtClean="0">
                <a:latin typeface="Courier New"/>
                <a:cs typeface="Courier New"/>
              </a:rPr>
              <a:t>;</a:t>
            </a:r>
            <a:endParaRPr lang="en-US" b="1" dirty="0">
              <a:latin typeface="Courier New"/>
              <a:cs typeface="Courier New"/>
            </a:endParaRPr>
          </a:p>
          <a:p>
            <a:pPr lvl="2"/>
            <a:r>
              <a:rPr lang="en-US" b="1" dirty="0">
                <a:latin typeface="Courier New"/>
                <a:cs typeface="Courier New"/>
              </a:rPr>
              <a:t>   $</a:t>
            </a:r>
            <a:r>
              <a:rPr lang="en-US" b="1" dirty="0" err="1">
                <a:latin typeface="Courier New"/>
                <a:cs typeface="Courier New"/>
              </a:rPr>
              <a:t>pdo</a:t>
            </a:r>
            <a:r>
              <a:rPr lang="en-US" b="1" dirty="0">
                <a:latin typeface="Courier New"/>
                <a:cs typeface="Courier New"/>
              </a:rPr>
              <a:t>-&gt;exec($sql2);</a:t>
            </a:r>
          </a:p>
          <a:p>
            <a:pPr lvl="2"/>
            <a:endParaRPr lang="en-US" b="1" dirty="0">
              <a:latin typeface="Courier New"/>
              <a:cs typeface="Courier New"/>
            </a:endParaRPr>
          </a:p>
          <a:p>
            <a:pPr lvl="2"/>
            <a:r>
              <a:rPr lang="en-US" b="1" dirty="0">
                <a:latin typeface="Courier New"/>
                <a:cs typeface="Courier New"/>
              </a:rPr>
              <a:t>   $</a:t>
            </a:r>
            <a:r>
              <a:rPr lang="en-US" b="1" dirty="0" err="1">
                <a:latin typeface="Courier New"/>
                <a:cs typeface="Courier New"/>
              </a:rPr>
              <a:t>pdo</a:t>
            </a:r>
            <a:r>
              <a:rPr lang="en-US" b="1" dirty="0">
                <a:latin typeface="Courier New"/>
                <a:cs typeface="Courier New"/>
              </a:rPr>
              <a:t>-&gt;commit();</a:t>
            </a:r>
          </a:p>
          <a:p>
            <a:pPr lvl="2"/>
            <a:r>
              <a:rPr lang="en-US" b="1" dirty="0">
                <a:latin typeface="Courier New"/>
                <a:cs typeface="Courier New"/>
              </a:rPr>
              <a:t>} </a:t>
            </a:r>
            <a:r>
              <a:rPr lang="en-US" b="1" dirty="0">
                <a:solidFill>
                  <a:srgbClr val="0070C0"/>
                </a:solidFill>
                <a:latin typeface="Courier New"/>
                <a:cs typeface="Courier New"/>
              </a:rPr>
              <a:t>catch </a:t>
            </a:r>
            <a:r>
              <a:rPr lang="en-US" b="1" dirty="0">
                <a:latin typeface="Courier New"/>
                <a:cs typeface="Courier New"/>
              </a:rPr>
              <a:t>(Exception $e) {</a:t>
            </a:r>
          </a:p>
          <a:p>
            <a:pPr lvl="2"/>
            <a:r>
              <a:rPr lang="en-US" b="1" dirty="0">
                <a:latin typeface="Courier New"/>
                <a:cs typeface="Courier New"/>
              </a:rPr>
              <a:t>   $</a:t>
            </a:r>
            <a:r>
              <a:rPr lang="en-US" b="1" dirty="0" err="1">
                <a:latin typeface="Courier New"/>
                <a:cs typeface="Courier New"/>
              </a:rPr>
              <a:t>pdo</a:t>
            </a:r>
            <a:r>
              <a:rPr lang="en-US" b="1" dirty="0">
                <a:latin typeface="Courier New"/>
                <a:cs typeface="Courier New"/>
              </a:rPr>
              <a:t>-&gt;</a:t>
            </a:r>
            <a:r>
              <a:rPr lang="en-US" b="1" dirty="0" err="1">
                <a:latin typeface="Courier New"/>
                <a:cs typeface="Courier New"/>
              </a:rPr>
              <a:t>rollBack</a:t>
            </a:r>
            <a:r>
              <a:rPr lang="en-US" b="1" dirty="0">
                <a:latin typeface="Courier New"/>
                <a:cs typeface="Courier New"/>
              </a:rPr>
              <a:t>();</a:t>
            </a:r>
          </a:p>
          <a:p>
            <a:pPr lvl="2"/>
            <a:r>
              <a:rPr lang="en-US" b="1" dirty="0">
                <a:latin typeface="Courier New"/>
                <a:cs typeface="Courier New"/>
              </a:rPr>
              <a:t>   </a:t>
            </a:r>
            <a:r>
              <a:rPr lang="en-US" b="1" dirty="0">
                <a:solidFill>
                  <a:srgbClr val="0070C0"/>
                </a:solidFill>
                <a:latin typeface="Courier New"/>
                <a:cs typeface="Courier New"/>
              </a:rPr>
              <a:t>echo </a:t>
            </a:r>
            <a:r>
              <a:rPr lang="en-US" b="1" dirty="0" smtClean="0">
                <a:solidFill>
                  <a:srgbClr val="00B050"/>
                </a:solidFill>
                <a:latin typeface="Courier New"/>
                <a:cs typeface="Courier New"/>
              </a:rPr>
              <a:t>"Error</a:t>
            </a:r>
            <a:r>
              <a:rPr lang="en-US" b="1" dirty="0">
                <a:solidFill>
                  <a:srgbClr val="00B050"/>
                </a:solidFill>
                <a:latin typeface="Courier New"/>
                <a:cs typeface="Courier New"/>
              </a:rPr>
              <a:t>: "</a:t>
            </a:r>
            <a:r>
              <a:rPr lang="en-US" b="1" dirty="0">
                <a:latin typeface="Courier New"/>
                <a:cs typeface="Courier New"/>
              </a:rPr>
              <a:t>.$e-&gt;</a:t>
            </a:r>
            <a:r>
              <a:rPr lang="en-US" b="1" dirty="0" err="1">
                <a:latin typeface="Courier New"/>
                <a:cs typeface="Courier New"/>
              </a:rPr>
              <a:t>getMessage</a:t>
            </a:r>
            <a:r>
              <a:rPr lang="en-US" b="1" dirty="0">
                <a:latin typeface="Courier New"/>
                <a:cs typeface="Courier New"/>
              </a:rPr>
              <a:t>();</a:t>
            </a:r>
          </a:p>
          <a:p>
            <a:pPr lvl="2"/>
            <a:r>
              <a:rPr lang="en-US"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smtClean="0">
                <a:latin typeface="Calibri (Heading)"/>
                <a:cs typeface="Calibri (Heading)"/>
              </a:rPr>
              <a:t>Transaction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1735741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571276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Prepared</a:t>
            </a:r>
            <a:r>
              <a:rPr lang="fr-FR" dirty="0" smtClean="0"/>
              <a:t> </a:t>
            </a:r>
            <a:r>
              <a:rPr lang="fr-FR" dirty="0" err="1" smtClean="0"/>
              <a:t>statements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PDO: PHP Data Object</a:t>
            </a:r>
            <a:endParaRPr lang="fr-FR" dirty="0"/>
          </a:p>
        </p:txBody>
      </p:sp>
      <p:sp>
        <p:nvSpPr>
          <p:cNvPr id="4" name="ZoneTexte 3"/>
          <p:cNvSpPr txBox="1"/>
          <p:nvPr/>
        </p:nvSpPr>
        <p:spPr>
          <a:xfrm>
            <a:off x="3095836" y="4513684"/>
            <a:ext cx="2952328" cy="400110"/>
          </a:xfrm>
          <a:prstGeom prst="rect">
            <a:avLst/>
          </a:prstGeom>
          <a:noFill/>
        </p:spPr>
        <p:txBody>
          <a:bodyPr wrap="square" rtlCol="0">
            <a:spAutoFit/>
          </a:bodyPr>
          <a:lstStyle/>
          <a:p>
            <a:pPr algn="ctr"/>
            <a:r>
              <a:rPr lang="fr-FR" sz="2000" i="1" dirty="0" smtClean="0">
                <a:latin typeface="+mn-lt"/>
              </a:rPr>
              <a:t>Be </a:t>
            </a:r>
            <a:r>
              <a:rPr lang="fr-FR" sz="2000" i="1" dirty="0" err="1" smtClean="0">
                <a:latin typeface="+mn-lt"/>
              </a:rPr>
              <a:t>prepared</a:t>
            </a:r>
            <a:r>
              <a:rPr lang="fr-FR" sz="2000" i="1" dirty="0" smtClean="0">
                <a:latin typeface="+mn-lt"/>
              </a:rPr>
              <a:t>!</a:t>
            </a:r>
            <a:endParaRPr lang="en-US" sz="2000" i="1" dirty="0">
              <a:latin typeface="+mn-lt"/>
            </a:endParaRPr>
          </a:p>
        </p:txBody>
      </p:sp>
    </p:spTree>
    <p:extLst>
      <p:ext uri="{BB962C8B-B14F-4D97-AF65-F5344CB8AC3E}">
        <p14:creationId xmlns:p14="http://schemas.microsoft.com/office/powerpoint/2010/main" val="1862167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err="1" smtClean="0">
                <a:cs typeface="Courier New" pitchFamily="49" charset="0"/>
              </a:rPr>
              <a:t>Almost</a:t>
            </a:r>
            <a:r>
              <a:rPr lang="fr-FR" sz="3200" dirty="0" smtClean="0">
                <a:cs typeface="Courier New" pitchFamily="49" charset="0"/>
              </a:rPr>
              <a:t> all mature </a:t>
            </a:r>
            <a:r>
              <a:rPr lang="fr-FR" sz="3200" dirty="0" err="1" smtClean="0">
                <a:cs typeface="Courier New" pitchFamily="49" charset="0"/>
              </a:rPr>
              <a:t>databases</a:t>
            </a:r>
            <a:r>
              <a:rPr lang="fr-FR" sz="3200" dirty="0" smtClean="0">
                <a:cs typeface="Courier New" pitchFamily="49" charset="0"/>
              </a:rPr>
              <a:t> support </a:t>
            </a:r>
            <a:r>
              <a:rPr lang="fr-FR" sz="3200" dirty="0" err="1" smtClean="0">
                <a:cs typeface="Courier New" pitchFamily="49" charset="0"/>
              </a:rPr>
              <a:t>them</a:t>
            </a:r>
            <a:endParaRPr lang="fr-FR" sz="3200" dirty="0" smtClean="0">
              <a:cs typeface="Courier New" pitchFamily="49" charset="0"/>
            </a:endParaRPr>
          </a:p>
          <a:p>
            <a:r>
              <a:rPr lang="fr-FR" sz="3200" dirty="0" err="1" smtClean="0">
                <a:cs typeface="Courier New" pitchFamily="49" charset="0"/>
              </a:rPr>
              <a:t>Needs</a:t>
            </a:r>
            <a:r>
              <a:rPr lang="fr-FR" sz="3200" dirty="0" smtClean="0">
                <a:cs typeface="Courier New" pitchFamily="49" charset="0"/>
              </a:rPr>
              <a:t> to </a:t>
            </a:r>
            <a:r>
              <a:rPr lang="fr-FR" sz="3200" dirty="0" err="1" smtClean="0">
                <a:cs typeface="Courier New" pitchFamily="49" charset="0"/>
              </a:rPr>
              <a:t>be</a:t>
            </a:r>
            <a:r>
              <a:rPr lang="fr-FR" sz="3200" dirty="0" smtClean="0">
                <a:cs typeface="Courier New" pitchFamily="49" charset="0"/>
              </a:rPr>
              <a:t> </a:t>
            </a:r>
            <a:r>
              <a:rPr lang="fr-FR" sz="3200" dirty="0" err="1" smtClean="0">
                <a:cs typeface="Courier New" pitchFamily="49" charset="0"/>
              </a:rPr>
              <a:t>parsed</a:t>
            </a:r>
            <a:r>
              <a:rPr lang="fr-FR" sz="3200" dirty="0" smtClean="0">
                <a:cs typeface="Courier New" pitchFamily="49" charset="0"/>
              </a:rPr>
              <a:t> (or </a:t>
            </a:r>
            <a:r>
              <a:rPr lang="fr-FR" sz="3200" dirty="0" err="1" smtClean="0">
                <a:cs typeface="Courier New" pitchFamily="49" charset="0"/>
              </a:rPr>
              <a:t>prepared</a:t>
            </a:r>
            <a:r>
              <a:rPr lang="fr-FR" sz="3200" dirty="0" smtClean="0">
                <a:cs typeface="Courier New" pitchFamily="49" charset="0"/>
              </a:rPr>
              <a:t>) once</a:t>
            </a:r>
          </a:p>
          <a:p>
            <a:pPr lvl="1"/>
            <a:r>
              <a:rPr lang="fr-FR" sz="2800" dirty="0" smtClean="0">
                <a:cs typeface="Courier New" pitchFamily="49" charset="0"/>
              </a:rPr>
              <a:t>Can </a:t>
            </a:r>
            <a:r>
              <a:rPr lang="fr-FR" sz="2800" dirty="0" err="1" smtClean="0">
                <a:cs typeface="Courier New" pitchFamily="49" charset="0"/>
              </a:rPr>
              <a:t>be</a:t>
            </a:r>
            <a:r>
              <a:rPr lang="fr-FR" sz="2800" dirty="0" smtClean="0">
                <a:cs typeface="Courier New" pitchFamily="49" charset="0"/>
              </a:rPr>
              <a:t> </a:t>
            </a:r>
            <a:r>
              <a:rPr lang="fr-FR" sz="2800" dirty="0" err="1" smtClean="0">
                <a:cs typeface="Courier New" pitchFamily="49" charset="0"/>
              </a:rPr>
              <a:t>executed</a:t>
            </a:r>
            <a:r>
              <a:rPr lang="fr-FR" sz="2800" dirty="0" smtClean="0">
                <a:cs typeface="Courier New" pitchFamily="49" charset="0"/>
              </a:rPr>
              <a:t> multiple times </a:t>
            </a:r>
            <a:r>
              <a:rPr lang="fr-FR" sz="2800" dirty="0" err="1" smtClean="0">
                <a:cs typeface="Courier New" pitchFamily="49" charset="0"/>
              </a:rPr>
              <a:t>with</a:t>
            </a:r>
            <a:r>
              <a:rPr lang="fr-FR" sz="2800" dirty="0" smtClean="0">
                <a:cs typeface="Courier New" pitchFamily="49" charset="0"/>
              </a:rPr>
              <a:t> </a:t>
            </a:r>
            <a:r>
              <a:rPr lang="fr-FR" sz="2800" dirty="0" err="1" smtClean="0">
                <a:cs typeface="Courier New" pitchFamily="49" charset="0"/>
              </a:rPr>
              <a:t>same</a:t>
            </a:r>
            <a:r>
              <a:rPr lang="fr-FR" sz="2800" dirty="0" smtClean="0">
                <a:cs typeface="Courier New" pitchFamily="49" charset="0"/>
              </a:rPr>
              <a:t> or </a:t>
            </a:r>
            <a:r>
              <a:rPr lang="fr-FR" sz="2800" dirty="0" err="1" smtClean="0">
                <a:cs typeface="Courier New" pitchFamily="49" charset="0"/>
              </a:rPr>
              <a:t>different</a:t>
            </a:r>
            <a:r>
              <a:rPr lang="fr-FR" sz="2800" dirty="0" smtClean="0">
                <a:cs typeface="Courier New" pitchFamily="49" charset="0"/>
              </a:rPr>
              <a:t> </a:t>
            </a:r>
            <a:r>
              <a:rPr lang="fr-FR" sz="2800" dirty="0" err="1" smtClean="0">
                <a:cs typeface="Courier New" pitchFamily="49" charset="0"/>
              </a:rPr>
              <a:t>parameters</a:t>
            </a:r>
            <a:endParaRPr lang="fr-FR" sz="2800" dirty="0" smtClean="0">
              <a:cs typeface="Courier New" pitchFamily="49" charset="0"/>
            </a:endParaRPr>
          </a:p>
          <a:p>
            <a:pPr lvl="1"/>
            <a:endParaRPr lang="fr-FR" sz="2800" dirty="0" smtClean="0">
              <a:cs typeface="Courier New" pitchFamily="49" charset="0"/>
            </a:endParaRPr>
          </a:p>
          <a:p>
            <a:r>
              <a:rPr lang="fr-FR" sz="3200" dirty="0" err="1" smtClean="0">
                <a:cs typeface="Courier New" pitchFamily="49" charset="0"/>
              </a:rPr>
              <a:t>Database</a:t>
            </a:r>
            <a:r>
              <a:rPr lang="fr-FR" sz="3200" dirty="0" smtClean="0">
                <a:cs typeface="Courier New" pitchFamily="49" charset="0"/>
              </a:rPr>
              <a:t> </a:t>
            </a:r>
            <a:r>
              <a:rPr lang="fr-FR" sz="3200" dirty="0" err="1" smtClean="0">
                <a:cs typeface="Courier New" pitchFamily="49" charset="0"/>
              </a:rPr>
              <a:t>will</a:t>
            </a:r>
            <a:r>
              <a:rPr lang="fr-FR" sz="3200" dirty="0">
                <a:cs typeface="Courier New" pitchFamily="49" charset="0"/>
              </a:rPr>
              <a:t> </a:t>
            </a:r>
            <a:r>
              <a:rPr lang="fr-FR" sz="3200" dirty="0" smtClean="0">
                <a:cs typeface="Courier New" pitchFamily="49" charset="0"/>
              </a:rPr>
              <a:t>analyse, compile, </a:t>
            </a:r>
            <a:r>
              <a:rPr lang="fr-FR" sz="3200" dirty="0" err="1" smtClean="0">
                <a:cs typeface="Courier New" pitchFamily="49" charset="0"/>
              </a:rPr>
              <a:t>then</a:t>
            </a:r>
            <a:r>
              <a:rPr lang="fr-FR" sz="3200" dirty="0" smtClean="0">
                <a:cs typeface="Courier New" pitchFamily="49" charset="0"/>
              </a:rPr>
              <a:t> </a:t>
            </a:r>
            <a:r>
              <a:rPr lang="fr-FR" sz="3200" dirty="0" err="1" smtClean="0">
                <a:cs typeface="Courier New" pitchFamily="49" charset="0"/>
              </a:rPr>
              <a:t>optimize</a:t>
            </a:r>
            <a:r>
              <a:rPr lang="fr-FR" sz="3200" dirty="0" smtClean="0">
                <a:cs typeface="Courier New" pitchFamily="49" charset="0"/>
              </a:rPr>
              <a:t> </a:t>
            </a:r>
            <a:r>
              <a:rPr lang="fr-FR" sz="3200" dirty="0" err="1" smtClean="0">
                <a:cs typeface="Courier New" pitchFamily="49" charset="0"/>
              </a:rPr>
              <a:t>them</a:t>
            </a:r>
            <a:endParaRPr lang="en-US" sz="3200" dirty="0">
              <a:cs typeface="Courier New" pitchFamily="49" charset="0"/>
            </a:endParaRPr>
          </a:p>
        </p:txBody>
      </p:sp>
    </p:spTree>
    <p:extLst>
      <p:ext uri="{BB962C8B-B14F-4D97-AF65-F5344CB8AC3E}">
        <p14:creationId xmlns:p14="http://schemas.microsoft.com/office/powerpoint/2010/main" val="38193668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Why</a:t>
            </a:r>
            <a:r>
              <a:rPr lang="fr-FR" dirty="0" smtClean="0">
                <a:ea typeface="ＭＳ Ｐゴシック" pitchFamily="34" charset="-128"/>
              </a:rPr>
              <a:t> use </a:t>
            </a:r>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err="1" smtClean="0">
                <a:cs typeface="Courier New" pitchFamily="49" charset="0"/>
              </a:rPr>
              <a:t>Avoid</a:t>
            </a:r>
            <a:r>
              <a:rPr lang="fr-FR" sz="3200" dirty="0" smtClean="0">
                <a:cs typeface="Courier New" pitchFamily="49" charset="0"/>
              </a:rPr>
              <a:t> </a:t>
            </a:r>
            <a:r>
              <a:rPr lang="fr-FR" sz="3200" dirty="0" err="1" smtClean="0">
                <a:cs typeface="Courier New" pitchFamily="49" charset="0"/>
              </a:rPr>
              <a:t>repeating</a:t>
            </a:r>
            <a:r>
              <a:rPr lang="fr-FR" sz="3200" dirty="0" smtClean="0">
                <a:cs typeface="Courier New" pitchFamily="49" charset="0"/>
              </a:rPr>
              <a:t> the </a:t>
            </a:r>
            <a:r>
              <a:rPr lang="fr-FR" sz="3200" dirty="0" err="1" smtClean="0">
                <a:cs typeface="Courier New" pitchFamily="49" charset="0"/>
              </a:rPr>
              <a:t>analyze</a:t>
            </a:r>
            <a:r>
              <a:rPr lang="fr-FR" sz="3200" dirty="0" smtClean="0">
                <a:cs typeface="Courier New" pitchFamily="49" charset="0"/>
              </a:rPr>
              <a:t>, compile and </a:t>
            </a:r>
            <a:r>
              <a:rPr lang="fr-FR" sz="3200" dirty="0" err="1" smtClean="0">
                <a:cs typeface="Courier New" pitchFamily="49" charset="0"/>
              </a:rPr>
              <a:t>optimize</a:t>
            </a:r>
            <a:r>
              <a:rPr lang="fr-FR" sz="3200" dirty="0" smtClean="0">
                <a:cs typeface="Courier New" pitchFamily="49" charset="0"/>
              </a:rPr>
              <a:t> cycle</a:t>
            </a:r>
          </a:p>
          <a:p>
            <a:r>
              <a:rPr lang="fr-FR" sz="3200" dirty="0" err="1" smtClean="0">
                <a:cs typeface="Courier New" pitchFamily="49" charset="0"/>
              </a:rPr>
              <a:t>Protects</a:t>
            </a:r>
            <a:r>
              <a:rPr lang="fr-FR" sz="3200" dirty="0" smtClean="0">
                <a:cs typeface="Courier New" pitchFamily="49" charset="0"/>
              </a:rPr>
              <a:t> </a:t>
            </a:r>
            <a:r>
              <a:rPr lang="fr-FR" sz="3200" dirty="0" err="1" smtClean="0">
                <a:cs typeface="Courier New" pitchFamily="49" charset="0"/>
              </a:rPr>
              <a:t>against</a:t>
            </a:r>
            <a:r>
              <a:rPr lang="fr-FR" sz="3200" dirty="0" smtClean="0">
                <a:cs typeface="Courier New" pitchFamily="49" charset="0"/>
              </a:rPr>
              <a:t> SQL injection</a:t>
            </a:r>
          </a:p>
          <a:p>
            <a:endParaRPr lang="fr-FR" sz="3200" dirty="0">
              <a:cs typeface="Courier New" pitchFamily="49" charset="0"/>
            </a:endParaRPr>
          </a:p>
          <a:p>
            <a:pPr marL="0" indent="0" algn="ctr">
              <a:buNone/>
            </a:pPr>
            <a:r>
              <a:rPr lang="fr-FR" sz="3200" b="1" dirty="0" smtClean="0">
                <a:cs typeface="Courier New" pitchFamily="49" charset="0"/>
              </a:rPr>
              <a:t>This </a:t>
            </a:r>
            <a:r>
              <a:rPr lang="fr-FR" sz="3200" b="1" dirty="0" err="1" smtClean="0">
                <a:cs typeface="Courier New" pitchFamily="49" charset="0"/>
              </a:rPr>
              <a:t>means</a:t>
            </a:r>
            <a:r>
              <a:rPr lang="fr-FR" sz="3200" b="1" dirty="0" smtClean="0">
                <a:cs typeface="Courier New" pitchFamily="49" charset="0"/>
              </a:rPr>
              <a:t> </a:t>
            </a:r>
            <a:r>
              <a:rPr lang="fr-FR" sz="3200" b="1" dirty="0" err="1" smtClean="0">
                <a:cs typeface="Courier New" pitchFamily="49" charset="0"/>
              </a:rPr>
              <a:t>prepared</a:t>
            </a:r>
            <a:r>
              <a:rPr lang="fr-FR" sz="3200" b="1" dirty="0" smtClean="0">
                <a:cs typeface="Courier New" pitchFamily="49" charset="0"/>
              </a:rPr>
              <a:t> </a:t>
            </a:r>
            <a:r>
              <a:rPr lang="fr-FR" sz="3200" b="1" dirty="0" err="1" smtClean="0">
                <a:cs typeface="Courier New" pitchFamily="49" charset="0"/>
              </a:rPr>
              <a:t>statements</a:t>
            </a:r>
            <a:r>
              <a:rPr lang="fr-FR" sz="3200" b="1" dirty="0" smtClean="0">
                <a:cs typeface="Courier New" pitchFamily="49" charset="0"/>
              </a:rPr>
              <a:t> use </a:t>
            </a:r>
            <a:r>
              <a:rPr lang="fr-FR" sz="3200" b="1" dirty="0" err="1" smtClean="0">
                <a:cs typeface="Courier New" pitchFamily="49" charset="0"/>
              </a:rPr>
              <a:t>fewer</a:t>
            </a:r>
            <a:r>
              <a:rPr lang="fr-FR" sz="3200" b="1" dirty="0" smtClean="0">
                <a:cs typeface="Courier New" pitchFamily="49" charset="0"/>
              </a:rPr>
              <a:t> </a:t>
            </a:r>
            <a:r>
              <a:rPr lang="fr-FR" sz="3200" b="1" dirty="0" err="1" smtClean="0">
                <a:cs typeface="Courier New" pitchFamily="49" charset="0"/>
              </a:rPr>
              <a:t>resources</a:t>
            </a:r>
            <a:r>
              <a:rPr lang="fr-FR" sz="3200" b="1" dirty="0" smtClean="0">
                <a:cs typeface="Courier New" pitchFamily="49" charset="0"/>
              </a:rPr>
              <a:t>, </a:t>
            </a:r>
            <a:r>
              <a:rPr lang="fr-FR" sz="3200" b="1" dirty="0" err="1" smtClean="0">
                <a:cs typeface="Courier New" pitchFamily="49" charset="0"/>
              </a:rPr>
              <a:t>run</a:t>
            </a:r>
            <a:r>
              <a:rPr lang="fr-FR" sz="3200" b="1" dirty="0" smtClean="0">
                <a:cs typeface="Courier New" pitchFamily="49" charset="0"/>
              </a:rPr>
              <a:t> </a:t>
            </a:r>
            <a:r>
              <a:rPr lang="fr-FR" sz="3200" b="1" dirty="0" err="1" smtClean="0">
                <a:cs typeface="Courier New" pitchFamily="49" charset="0"/>
              </a:rPr>
              <a:t>faster</a:t>
            </a:r>
            <a:r>
              <a:rPr lang="fr-FR" sz="3200" b="1" dirty="0" smtClean="0">
                <a:cs typeface="Courier New" pitchFamily="49" charset="0"/>
              </a:rPr>
              <a:t> and are more </a:t>
            </a:r>
            <a:r>
              <a:rPr lang="fr-FR" sz="3200" b="1" dirty="0" err="1" smtClean="0">
                <a:cs typeface="Courier New" pitchFamily="49" charset="0"/>
              </a:rPr>
              <a:t>secure</a:t>
            </a:r>
            <a:r>
              <a:rPr lang="fr-FR" sz="3200" b="1" dirty="0" smtClean="0">
                <a:cs typeface="Courier New" pitchFamily="49" charset="0"/>
              </a:rPr>
              <a:t>!</a:t>
            </a:r>
            <a:endParaRPr lang="en-US" sz="3200" b="1" dirty="0">
              <a:cs typeface="Courier New" pitchFamily="49" charset="0"/>
            </a:endParaRPr>
          </a:p>
        </p:txBody>
      </p:sp>
    </p:spTree>
    <p:extLst>
      <p:ext uri="{BB962C8B-B14F-4D97-AF65-F5344CB8AC3E}">
        <p14:creationId xmlns:p14="http://schemas.microsoft.com/office/powerpoint/2010/main" val="31224647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Execution</a:t>
            </a:r>
            <a:r>
              <a:rPr lang="fr-FR" dirty="0" smtClean="0">
                <a:ea typeface="ＭＳ Ｐゴシック" pitchFamily="34" charset="-128"/>
              </a:rPr>
              <a:t> cycle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à coins arrondis 3"/>
          <p:cNvSpPr/>
          <p:nvPr/>
        </p:nvSpPr>
        <p:spPr>
          <a:xfrm>
            <a:off x="899592" y="2928798"/>
            <a:ext cx="1512168"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err="1" smtClean="0"/>
              <a:t>Analyze</a:t>
            </a:r>
            <a:endParaRPr lang="en-US" sz="2400" b="1" dirty="0"/>
          </a:p>
        </p:txBody>
      </p:sp>
      <p:sp>
        <p:nvSpPr>
          <p:cNvPr id="9" name="Rectangle à coins arrondis 8"/>
          <p:cNvSpPr/>
          <p:nvPr/>
        </p:nvSpPr>
        <p:spPr>
          <a:xfrm>
            <a:off x="2627784" y="2929035"/>
            <a:ext cx="1512168"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smtClean="0"/>
              <a:t>Compile</a:t>
            </a:r>
            <a:endParaRPr lang="en-US" sz="2400" b="1" dirty="0"/>
          </a:p>
        </p:txBody>
      </p:sp>
      <p:sp>
        <p:nvSpPr>
          <p:cNvPr id="6" name="ZoneTexte 5"/>
          <p:cNvSpPr txBox="1"/>
          <p:nvPr/>
        </p:nvSpPr>
        <p:spPr>
          <a:xfrm>
            <a:off x="899592" y="1111305"/>
            <a:ext cx="5292588" cy="954107"/>
          </a:xfrm>
          <a:prstGeom prst="rect">
            <a:avLst/>
          </a:prstGeom>
          <a:ln w="12700"/>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fr-FR" sz="2800" b="1" dirty="0" err="1">
                <a:solidFill>
                  <a:schemeClr val="tx1">
                    <a:lumMod val="95000"/>
                    <a:lumOff val="5000"/>
                  </a:schemeClr>
                </a:solidFill>
                <a:latin typeface="+mn-lt"/>
              </a:rPr>
              <a:t>Classic</a:t>
            </a:r>
            <a:r>
              <a:rPr lang="fr-FR" sz="2800" b="1" dirty="0">
                <a:solidFill>
                  <a:schemeClr val="tx1">
                    <a:lumMod val="95000"/>
                    <a:lumOff val="5000"/>
                  </a:schemeClr>
                </a:solidFill>
                <a:latin typeface="+mn-lt"/>
              </a:rPr>
              <a:t> </a:t>
            </a:r>
            <a:r>
              <a:rPr lang="fr-FR" sz="2800" b="1" dirty="0" err="1">
                <a:solidFill>
                  <a:schemeClr val="tx1">
                    <a:lumMod val="95000"/>
                    <a:lumOff val="5000"/>
                  </a:schemeClr>
                </a:solidFill>
                <a:latin typeface="+mn-lt"/>
              </a:rPr>
              <a:t>statement</a:t>
            </a:r>
            <a:r>
              <a:rPr lang="fr-FR" sz="2800" b="1" dirty="0">
                <a:solidFill>
                  <a:schemeClr val="tx1">
                    <a:lumMod val="95000"/>
                    <a:lumOff val="5000"/>
                  </a:schemeClr>
                </a:solidFill>
                <a:latin typeface="+mn-lt"/>
              </a:rPr>
              <a:t> </a:t>
            </a:r>
            <a:r>
              <a:rPr lang="fr-FR" sz="2800" b="1" dirty="0" err="1" smtClean="0">
                <a:solidFill>
                  <a:schemeClr val="tx1">
                    <a:lumMod val="95000"/>
                    <a:lumOff val="5000"/>
                  </a:schemeClr>
                </a:solidFill>
                <a:latin typeface="+mn-lt"/>
              </a:rPr>
              <a:t>execution</a:t>
            </a:r>
            <a:r>
              <a:rPr lang="fr-FR" sz="2800" b="1" dirty="0" smtClean="0">
                <a:solidFill>
                  <a:schemeClr val="tx1">
                    <a:lumMod val="95000"/>
                    <a:lumOff val="5000"/>
                  </a:schemeClr>
                </a:solidFill>
                <a:latin typeface="+mn-lt"/>
              </a:rPr>
              <a:t> </a:t>
            </a:r>
          </a:p>
          <a:p>
            <a:r>
              <a:rPr lang="fr-FR" sz="2800" b="1" dirty="0" smtClean="0">
                <a:solidFill>
                  <a:schemeClr val="tx1">
                    <a:lumMod val="95000"/>
                    <a:lumOff val="5000"/>
                  </a:schemeClr>
                </a:solidFill>
              </a:rPr>
              <a:t>1</a:t>
            </a:r>
            <a:r>
              <a:rPr lang="fr-FR" sz="2800" b="1" baseline="30000" dirty="0" smtClean="0">
                <a:solidFill>
                  <a:schemeClr val="tx1">
                    <a:lumMod val="95000"/>
                    <a:lumOff val="5000"/>
                  </a:schemeClr>
                </a:solidFill>
              </a:rPr>
              <a:t>st</a:t>
            </a:r>
            <a:r>
              <a:rPr lang="fr-FR" sz="2800" b="1" dirty="0" smtClean="0">
                <a:solidFill>
                  <a:schemeClr val="tx1">
                    <a:lumMod val="95000"/>
                    <a:lumOff val="5000"/>
                  </a:schemeClr>
                </a:solidFill>
              </a:rPr>
              <a:t> </a:t>
            </a:r>
            <a:r>
              <a:rPr lang="fr-FR" sz="2800" b="1" dirty="0" err="1" smtClean="0">
                <a:solidFill>
                  <a:schemeClr val="tx1">
                    <a:lumMod val="95000"/>
                    <a:lumOff val="5000"/>
                  </a:schemeClr>
                </a:solidFill>
                <a:latin typeface="+mn-lt"/>
              </a:rPr>
              <a:t>prepared</a:t>
            </a:r>
            <a:r>
              <a:rPr lang="fr-FR" sz="2800" b="1" dirty="0" smtClean="0">
                <a:solidFill>
                  <a:schemeClr val="tx1">
                    <a:lumMod val="95000"/>
                    <a:lumOff val="5000"/>
                  </a:schemeClr>
                </a:solidFill>
                <a:latin typeface="+mn-lt"/>
              </a:rPr>
              <a:t> </a:t>
            </a:r>
            <a:r>
              <a:rPr lang="fr-FR" sz="2800" b="1" dirty="0" err="1" smtClean="0">
                <a:solidFill>
                  <a:schemeClr val="tx1">
                    <a:lumMod val="95000"/>
                    <a:lumOff val="5000"/>
                  </a:schemeClr>
                </a:solidFill>
                <a:latin typeface="+mn-lt"/>
              </a:rPr>
              <a:t>statement</a:t>
            </a:r>
            <a:r>
              <a:rPr lang="fr-FR" sz="2800" b="1" dirty="0" smtClean="0">
                <a:solidFill>
                  <a:schemeClr val="tx1">
                    <a:lumMod val="95000"/>
                    <a:lumOff val="5000"/>
                  </a:schemeClr>
                </a:solidFill>
                <a:latin typeface="+mn-lt"/>
              </a:rPr>
              <a:t> </a:t>
            </a:r>
            <a:r>
              <a:rPr lang="fr-FR" sz="2800" b="1" dirty="0" err="1" smtClean="0">
                <a:solidFill>
                  <a:schemeClr val="tx1">
                    <a:lumMod val="95000"/>
                    <a:lumOff val="5000"/>
                  </a:schemeClr>
                </a:solidFill>
              </a:rPr>
              <a:t>execution</a:t>
            </a:r>
            <a:endParaRPr lang="en-US" sz="2800" b="1" dirty="0">
              <a:solidFill>
                <a:schemeClr val="tx1">
                  <a:lumMod val="95000"/>
                  <a:lumOff val="5000"/>
                </a:schemeClr>
              </a:solidFill>
              <a:latin typeface="+mn-lt"/>
            </a:endParaRPr>
          </a:p>
        </p:txBody>
      </p:sp>
      <p:sp>
        <p:nvSpPr>
          <p:cNvPr id="10" name="Rectangle à coins arrondis 9"/>
          <p:cNvSpPr/>
          <p:nvPr/>
        </p:nvSpPr>
        <p:spPr>
          <a:xfrm>
            <a:off x="4355976" y="2929272"/>
            <a:ext cx="1512168"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err="1" smtClean="0"/>
              <a:t>Optimize</a:t>
            </a:r>
            <a:endParaRPr lang="en-US" sz="2400" b="1" dirty="0"/>
          </a:p>
        </p:txBody>
      </p:sp>
      <p:sp>
        <p:nvSpPr>
          <p:cNvPr id="11" name="Rectangle à coins arrondis 10"/>
          <p:cNvSpPr/>
          <p:nvPr/>
        </p:nvSpPr>
        <p:spPr>
          <a:xfrm>
            <a:off x="6084168" y="2929508"/>
            <a:ext cx="1512168"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err="1" smtClean="0"/>
              <a:t>Run</a:t>
            </a:r>
            <a:endParaRPr lang="en-US" sz="2400" b="1" dirty="0"/>
          </a:p>
        </p:txBody>
      </p:sp>
      <p:sp>
        <p:nvSpPr>
          <p:cNvPr id="7" name="ZoneTexte 6"/>
          <p:cNvSpPr txBox="1"/>
          <p:nvPr/>
        </p:nvSpPr>
        <p:spPr>
          <a:xfrm>
            <a:off x="1547664" y="4063633"/>
            <a:ext cx="3816424" cy="954107"/>
          </a:xfrm>
          <a:prstGeom prst="rect">
            <a:avLst/>
          </a:prstGeom>
          <a:ln w="12700"/>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b="1" dirty="0" err="1" smtClean="0">
                <a:latin typeface="+mn-lt"/>
              </a:rPr>
              <a:t>Further</a:t>
            </a:r>
            <a:r>
              <a:rPr lang="fr-FR" sz="2800" b="1" dirty="0" smtClean="0">
                <a:latin typeface="+mn-lt"/>
              </a:rPr>
              <a:t> </a:t>
            </a:r>
            <a:r>
              <a:rPr lang="fr-FR" sz="2800" b="1" dirty="0" err="1" smtClean="0"/>
              <a:t>prepared</a:t>
            </a:r>
            <a:r>
              <a:rPr lang="fr-FR" sz="2800" b="1" dirty="0" smtClean="0"/>
              <a:t> </a:t>
            </a:r>
            <a:br>
              <a:rPr lang="fr-FR" sz="2800" b="1" dirty="0" smtClean="0"/>
            </a:br>
            <a:r>
              <a:rPr lang="fr-FR" sz="2800" b="1" dirty="0" err="1" smtClean="0"/>
              <a:t>statement</a:t>
            </a:r>
            <a:r>
              <a:rPr lang="en-US" sz="2800" b="1" dirty="0" smtClean="0"/>
              <a:t> </a:t>
            </a:r>
            <a:r>
              <a:rPr lang="fr-FR" sz="2800" b="1" dirty="0" err="1" smtClean="0">
                <a:latin typeface="+mn-lt"/>
              </a:rPr>
              <a:t>executions</a:t>
            </a:r>
            <a:endParaRPr lang="fr-FR" sz="2800" b="1" dirty="0" smtClean="0">
              <a:latin typeface="+mn-lt"/>
            </a:endParaRPr>
          </a:p>
        </p:txBody>
      </p:sp>
      <p:sp>
        <p:nvSpPr>
          <p:cNvPr id="41" name="Flèche droite 40"/>
          <p:cNvSpPr/>
          <p:nvPr/>
        </p:nvSpPr>
        <p:spPr>
          <a:xfrm>
            <a:off x="899592" y="2065412"/>
            <a:ext cx="7200800" cy="79208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Flèche droite 41"/>
          <p:cNvSpPr/>
          <p:nvPr/>
        </p:nvSpPr>
        <p:spPr>
          <a:xfrm>
            <a:off x="6120172" y="3865612"/>
            <a:ext cx="1980220" cy="792088"/>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424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Parametrized</a:t>
            </a:r>
            <a:r>
              <a:rPr lang="fr-FR" dirty="0" smtClean="0">
                <a:ea typeface="ＭＳ Ｐゴシック" pitchFamily="34" charset="-128"/>
              </a:rPr>
              <a:t> </a:t>
            </a:r>
            <a:r>
              <a:rPr lang="fr-FR" dirty="0" err="1">
                <a:ea typeface="ＭＳ Ｐゴシック" pitchFamily="34" charset="-128"/>
              </a:rPr>
              <a:t>p</a:t>
            </a:r>
            <a:r>
              <a:rPr lang="fr-FR" dirty="0" err="1" smtClean="0">
                <a:ea typeface="ＭＳ Ｐゴシック" pitchFamily="34" charset="-128"/>
              </a:rPr>
              <a:t>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r>
              <a:rPr lang="fr-FR" sz="3200" dirty="0" err="1" smtClean="0">
                <a:cs typeface="Courier New" pitchFamily="49" charset="0"/>
              </a:rPr>
              <a:t>Define</a:t>
            </a:r>
            <a:r>
              <a:rPr lang="fr-FR" sz="3200" dirty="0" smtClean="0">
                <a:cs typeface="Courier New" pitchFamily="49" charset="0"/>
              </a:rPr>
              <a:t> </a:t>
            </a:r>
            <a:r>
              <a:rPr lang="fr-FR" sz="3200" dirty="0" err="1" smtClean="0">
                <a:cs typeface="Courier New" pitchFamily="49" charset="0"/>
              </a:rPr>
              <a:t>parameters</a:t>
            </a:r>
            <a:r>
              <a:rPr lang="fr-FR" sz="3200" dirty="0" smtClean="0">
                <a:cs typeface="Courier New" pitchFamily="49" charset="0"/>
              </a:rPr>
              <a:t> in </a:t>
            </a:r>
            <a:r>
              <a:rPr lang="fr-FR" sz="3200" dirty="0" err="1" smtClean="0">
                <a:cs typeface="Courier New" pitchFamily="49" charset="0"/>
              </a:rPr>
              <a:t>prepared</a:t>
            </a:r>
            <a:r>
              <a:rPr lang="fr-FR" sz="3200" dirty="0" smtClean="0">
                <a:cs typeface="Courier New" pitchFamily="49" charset="0"/>
              </a:rPr>
              <a:t> </a:t>
            </a:r>
            <a:r>
              <a:rPr lang="fr-FR" sz="3200" dirty="0" err="1" smtClean="0">
                <a:cs typeface="Courier New" pitchFamily="49" charset="0"/>
              </a:rPr>
              <a:t>statements</a:t>
            </a:r>
            <a:r>
              <a:rPr lang="fr-FR" sz="3200" dirty="0" smtClean="0">
                <a:cs typeface="Courier New" pitchFamily="49" charset="0"/>
              </a:rPr>
              <a:t>!</a:t>
            </a:r>
          </a:p>
          <a:p>
            <a:pPr lvl="1"/>
            <a:r>
              <a:rPr lang="fr-FR" sz="2800" dirty="0" err="1" smtClean="0">
                <a:cs typeface="Courier New" pitchFamily="49" charset="0"/>
              </a:rPr>
              <a:t>Ordered</a:t>
            </a:r>
            <a:r>
              <a:rPr lang="fr-FR" sz="2800" dirty="0" smtClean="0">
                <a:cs typeface="Courier New" pitchFamily="49" charset="0"/>
              </a:rPr>
              <a:t> (or </a:t>
            </a:r>
            <a:r>
              <a:rPr lang="fr-FR" sz="2800" dirty="0" err="1" smtClean="0">
                <a:cs typeface="Courier New" pitchFamily="49" charset="0"/>
              </a:rPr>
              <a:t>indexed</a:t>
            </a:r>
            <a:r>
              <a:rPr lang="fr-FR" sz="2800" dirty="0" smtClean="0">
                <a:cs typeface="Courier New" pitchFamily="49" charset="0"/>
              </a:rPr>
              <a:t>) </a:t>
            </a:r>
            <a:r>
              <a:rPr lang="fr-FR" sz="2800" dirty="0" err="1" smtClean="0">
                <a:cs typeface="Courier New" pitchFamily="49" charset="0"/>
              </a:rPr>
              <a:t>parameters</a:t>
            </a:r>
            <a:endParaRPr lang="fr-FR" sz="2800" dirty="0" smtClean="0">
              <a:cs typeface="Courier New" pitchFamily="49" charset="0"/>
            </a:endParaRPr>
          </a:p>
          <a:p>
            <a:pPr lvl="1"/>
            <a:endParaRPr lang="fr-FR" sz="2800" dirty="0">
              <a:cs typeface="Courier New" pitchFamily="49" charset="0"/>
            </a:endParaRPr>
          </a:p>
          <a:p>
            <a:pPr lvl="1"/>
            <a:endParaRPr lang="fr-FR" sz="2800" dirty="0" smtClean="0">
              <a:cs typeface="Courier New" pitchFamily="49" charset="0"/>
            </a:endParaRPr>
          </a:p>
          <a:p>
            <a:pPr lvl="1">
              <a:spcBef>
                <a:spcPts val="1800"/>
              </a:spcBef>
            </a:pPr>
            <a:r>
              <a:rPr lang="fr-FR" sz="2800" dirty="0" err="1" smtClean="0">
                <a:cs typeface="Courier New" pitchFamily="49" charset="0"/>
              </a:rPr>
              <a:t>Named</a:t>
            </a:r>
            <a:r>
              <a:rPr lang="fr-FR" sz="2800" dirty="0" smtClean="0">
                <a:cs typeface="Courier New" pitchFamily="49" charset="0"/>
              </a:rPr>
              <a:t> </a:t>
            </a:r>
            <a:r>
              <a:rPr lang="fr-FR" sz="2800" dirty="0" err="1" smtClean="0">
                <a:cs typeface="Courier New" pitchFamily="49" charset="0"/>
              </a:rPr>
              <a:t>parameters</a:t>
            </a:r>
            <a:endParaRPr lang="en-US" sz="2800" dirty="0">
              <a:cs typeface="Courier New" pitchFamily="49" charset="0"/>
            </a:endParaRPr>
          </a:p>
        </p:txBody>
      </p:sp>
      <p:sp>
        <p:nvSpPr>
          <p:cNvPr id="7" name="Rectangle à coins arrondis 6"/>
          <p:cNvSpPr/>
          <p:nvPr/>
        </p:nvSpPr>
        <p:spPr>
          <a:xfrm>
            <a:off x="179512" y="2353444"/>
            <a:ext cx="8785225" cy="86409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"INSERT INTO users (login, password) </a:t>
            </a:r>
          </a:p>
          <a:p>
            <a:r>
              <a:rPr lang="en-US" b="1" dirty="0">
                <a:solidFill>
                  <a:srgbClr val="00B050"/>
                </a:solidFill>
                <a:latin typeface="Courier New"/>
                <a:cs typeface="Courier New"/>
              </a:rPr>
              <a:t>			    VALUES (?, </a:t>
            </a:r>
            <a:r>
              <a:rPr lang="en-US" b="1" dirty="0" smtClean="0">
                <a:solidFill>
                  <a:srgbClr val="00B050"/>
                </a:solidFill>
                <a:latin typeface="Courier New"/>
                <a:cs typeface="Courier New"/>
              </a:rPr>
              <a:t>?)"</a:t>
            </a:r>
            <a:r>
              <a:rPr lang="en-US" b="1" dirty="0" smtClean="0">
                <a:latin typeface="Courier New"/>
                <a:cs typeface="Courier New"/>
              </a:rPr>
              <a:t>;</a:t>
            </a:r>
            <a:endParaRPr lang="en-US" b="1" dirty="0">
              <a:latin typeface="Courier New"/>
              <a:cs typeface="Courier New"/>
            </a:endParaRPr>
          </a:p>
        </p:txBody>
      </p:sp>
      <p:sp>
        <p:nvSpPr>
          <p:cNvPr id="8" name="Rectangle à coins arrondis 7"/>
          <p:cNvSpPr/>
          <p:nvPr/>
        </p:nvSpPr>
        <p:spPr>
          <a:xfrm>
            <a:off x="179512" y="4009628"/>
            <a:ext cx="8785225" cy="864096"/>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"INSERT INTO users (login, password) </a:t>
            </a:r>
          </a:p>
          <a:p>
            <a:r>
              <a:rPr lang="en-US" b="1" dirty="0">
                <a:solidFill>
                  <a:srgbClr val="00B050"/>
                </a:solidFill>
                <a:latin typeface="Courier New"/>
                <a:cs typeface="Courier New"/>
              </a:rPr>
              <a:t>			    VALUES (:login, :password</a:t>
            </a:r>
            <a:r>
              <a:rPr lang="en-US" b="1" dirty="0" smtClean="0">
                <a:solidFill>
                  <a:srgbClr val="00B050"/>
                </a:solidFill>
                <a:latin typeface="Courier New"/>
                <a:cs typeface="Courier New"/>
              </a:rPr>
              <a:t>)"</a:t>
            </a:r>
            <a:r>
              <a:rPr lang="en-US" b="1" dirty="0" smtClean="0">
                <a:latin typeface="Courier New"/>
                <a:cs typeface="Courier New"/>
              </a:rPr>
              <a:t>;</a:t>
            </a:r>
            <a:endParaRPr lang="en-US" b="1" dirty="0">
              <a:solidFill>
                <a:srgbClr val="008000"/>
              </a:solidFill>
              <a:latin typeface="Courier New"/>
              <a:cs typeface="Courier New"/>
            </a:endParaRPr>
          </a:p>
        </p:txBody>
      </p:sp>
    </p:spTree>
    <p:extLst>
      <p:ext uri="{BB962C8B-B14F-4D97-AF65-F5344CB8AC3E}">
        <p14:creationId xmlns:p14="http://schemas.microsoft.com/office/powerpoint/2010/main" val="2362453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Important note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p:txBody>
          <a:bodyPr/>
          <a:lstStyle/>
          <a:p>
            <a:r>
              <a:rPr lang="fr-FR" sz="3200" dirty="0" smtClean="0">
                <a:cs typeface="Courier New" pitchFamily="49" charset="0"/>
              </a:rPr>
              <a:t>Be </a:t>
            </a:r>
            <a:r>
              <a:rPr lang="fr-FR" sz="3200" dirty="0" err="1" smtClean="0">
                <a:cs typeface="Courier New" pitchFamily="49" charset="0"/>
              </a:rPr>
              <a:t>careful</a:t>
            </a:r>
            <a:r>
              <a:rPr lang="fr-FR" sz="3200" dirty="0" smtClean="0">
                <a:cs typeface="Courier New" pitchFamily="49" charset="0"/>
              </a:rPr>
              <a:t>, </a:t>
            </a:r>
            <a:r>
              <a:rPr lang="fr-FR" sz="3200" dirty="0" err="1" smtClean="0">
                <a:cs typeface="Courier New" pitchFamily="49" charset="0"/>
              </a:rPr>
              <a:t>you</a:t>
            </a:r>
            <a:r>
              <a:rPr lang="fr-FR" sz="3200" dirty="0" smtClean="0">
                <a:cs typeface="Courier New" pitchFamily="49" charset="0"/>
              </a:rPr>
              <a:t> </a:t>
            </a:r>
            <a:r>
              <a:rPr lang="fr-FR" sz="3200" dirty="0" err="1" smtClean="0">
                <a:cs typeface="Courier New" pitchFamily="49" charset="0"/>
              </a:rPr>
              <a:t>can’t</a:t>
            </a:r>
            <a:r>
              <a:rPr lang="fr-FR" sz="3200" dirty="0" smtClean="0">
                <a:cs typeface="Courier New" pitchFamily="49" charset="0"/>
              </a:rPr>
              <a:t> mix </a:t>
            </a:r>
            <a:r>
              <a:rPr lang="fr-FR" sz="3200" dirty="0" err="1" smtClean="0">
                <a:cs typeface="Courier New" pitchFamily="49" charset="0"/>
              </a:rPr>
              <a:t>ordered</a:t>
            </a:r>
            <a:r>
              <a:rPr lang="fr-FR" sz="3200" dirty="0" smtClean="0">
                <a:cs typeface="Courier New" pitchFamily="49" charset="0"/>
              </a:rPr>
              <a:t> and </a:t>
            </a:r>
            <a:r>
              <a:rPr lang="fr-FR" sz="3200" dirty="0" err="1" smtClean="0">
                <a:cs typeface="Courier New" pitchFamily="49" charset="0"/>
              </a:rPr>
              <a:t>named</a:t>
            </a:r>
            <a:r>
              <a:rPr lang="fr-FR" sz="3200" dirty="0" smtClean="0">
                <a:cs typeface="Courier New" pitchFamily="49" charset="0"/>
              </a:rPr>
              <a:t> </a:t>
            </a:r>
            <a:r>
              <a:rPr lang="fr-FR" sz="3200" dirty="0" err="1" smtClean="0">
                <a:cs typeface="Courier New" pitchFamily="49" charset="0"/>
              </a:rPr>
              <a:t>parameters</a:t>
            </a:r>
            <a:r>
              <a:rPr lang="fr-FR" sz="3200" dirty="0" smtClean="0">
                <a:cs typeface="Courier New" pitchFamily="49" charset="0"/>
              </a:rPr>
              <a:t> in a </a:t>
            </a:r>
            <a:r>
              <a:rPr lang="fr-FR" sz="3200" dirty="0" err="1" smtClean="0">
                <a:cs typeface="Courier New" pitchFamily="49" charset="0"/>
              </a:rPr>
              <a:t>prepared</a:t>
            </a:r>
            <a:r>
              <a:rPr lang="fr-FR" sz="3200" dirty="0" smtClean="0">
                <a:cs typeface="Courier New" pitchFamily="49" charset="0"/>
              </a:rPr>
              <a:t> </a:t>
            </a:r>
            <a:r>
              <a:rPr lang="fr-FR" sz="3200" dirty="0" err="1" smtClean="0">
                <a:cs typeface="Courier New" pitchFamily="49" charset="0"/>
              </a:rPr>
              <a:t>statement</a:t>
            </a:r>
            <a:r>
              <a:rPr lang="fr-FR" sz="3200" dirty="0" smtClean="0">
                <a:cs typeface="Courier New" pitchFamily="49" charset="0"/>
              </a:rPr>
              <a:t>!</a:t>
            </a:r>
          </a:p>
          <a:p>
            <a:endParaRPr lang="fr-FR" sz="3200" dirty="0">
              <a:cs typeface="Courier New" pitchFamily="49" charset="0"/>
            </a:endParaRPr>
          </a:p>
          <a:p>
            <a:r>
              <a:rPr lang="fr-FR" sz="3200" dirty="0" smtClean="0">
                <a:cs typeface="Courier New" pitchFamily="49" charset="0"/>
              </a:rPr>
              <a:t>But possible to use </a:t>
            </a:r>
            <a:r>
              <a:rPr lang="fr-FR" sz="3200" dirty="0" err="1" smtClean="0">
                <a:cs typeface="Courier New" pitchFamily="49" charset="0"/>
              </a:rPr>
              <a:t>different</a:t>
            </a:r>
            <a:r>
              <a:rPr lang="fr-FR" sz="3200" dirty="0" smtClean="0">
                <a:cs typeface="Courier New" pitchFamily="49" charset="0"/>
              </a:rPr>
              <a:t> </a:t>
            </a:r>
            <a:r>
              <a:rPr lang="fr-FR" sz="3200" dirty="0" err="1" smtClean="0">
                <a:cs typeface="Courier New" pitchFamily="49" charset="0"/>
              </a:rPr>
              <a:t>parameter</a:t>
            </a:r>
            <a:r>
              <a:rPr lang="fr-FR" sz="3200" dirty="0" smtClean="0">
                <a:cs typeface="Courier New" pitchFamily="49" charset="0"/>
              </a:rPr>
              <a:t> types in </a:t>
            </a:r>
            <a:r>
              <a:rPr lang="fr-FR" sz="3200" dirty="0" err="1" smtClean="0">
                <a:cs typeface="Courier New" pitchFamily="49" charset="0"/>
              </a:rPr>
              <a:t>separate</a:t>
            </a:r>
            <a:r>
              <a:rPr lang="fr-FR" sz="3200" dirty="0" smtClean="0">
                <a:cs typeface="Courier New" pitchFamily="49" charset="0"/>
              </a:rPr>
              <a:t> </a:t>
            </a:r>
            <a:r>
              <a:rPr lang="fr-FR" sz="3200" dirty="0" err="1" smtClean="0">
                <a:cs typeface="Courier New" pitchFamily="49" charset="0"/>
              </a:rPr>
              <a:t>prepared</a:t>
            </a:r>
            <a:r>
              <a:rPr lang="fr-FR" sz="3200" dirty="0" smtClean="0">
                <a:cs typeface="Courier New" pitchFamily="49" charset="0"/>
              </a:rPr>
              <a:t> </a:t>
            </a:r>
            <a:r>
              <a:rPr lang="fr-FR" sz="3200" dirty="0" err="1" smtClean="0">
                <a:cs typeface="Courier New" pitchFamily="49" charset="0"/>
              </a:rPr>
              <a:t>statements</a:t>
            </a:r>
            <a:endParaRPr lang="en-US" sz="2800" dirty="0">
              <a:cs typeface="Courier New" pitchFamily="49" charset="0"/>
            </a:endParaRPr>
          </a:p>
        </p:txBody>
      </p:sp>
      <p:pic>
        <p:nvPicPr>
          <p:cNvPr id="9"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953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Provided</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p:txBody>
          <a:bodyPr/>
          <a:lstStyle/>
          <a:p>
            <a:r>
              <a:rPr lang="fr-FR" sz="3200" dirty="0" smtClean="0">
                <a:cs typeface="Courier New" pitchFamily="49" charset="0"/>
              </a:rPr>
              <a:t>Once </a:t>
            </a:r>
            <a:r>
              <a:rPr lang="fr-FR" sz="3200" dirty="0" err="1" smtClean="0">
                <a:cs typeface="Courier New" pitchFamily="49" charset="0"/>
              </a:rPr>
              <a:t>your</a:t>
            </a:r>
            <a:r>
              <a:rPr lang="fr-FR" sz="3200" dirty="0" smtClean="0">
                <a:cs typeface="Courier New" pitchFamily="49" charset="0"/>
              </a:rPr>
              <a:t> </a:t>
            </a:r>
            <a:r>
              <a:rPr lang="fr-FR" sz="3200" dirty="0" err="1" smtClean="0">
                <a:cs typeface="Courier New" pitchFamily="49" charset="0"/>
              </a:rPr>
              <a:t>statement</a:t>
            </a:r>
            <a:r>
              <a:rPr lang="fr-FR" sz="3200" dirty="0" smtClean="0">
                <a:cs typeface="Courier New" pitchFamily="49" charset="0"/>
              </a:rPr>
              <a:t> </a:t>
            </a:r>
            <a:r>
              <a:rPr lang="fr-FR" sz="3200" dirty="0" err="1" smtClean="0">
                <a:cs typeface="Courier New" pitchFamily="49" charset="0"/>
              </a:rPr>
              <a:t>is</a:t>
            </a:r>
            <a:r>
              <a:rPr lang="fr-FR" sz="3200" dirty="0" smtClean="0">
                <a:cs typeface="Courier New" pitchFamily="49" charset="0"/>
              </a:rPr>
              <a:t> </a:t>
            </a:r>
            <a:r>
              <a:rPr lang="fr-FR" sz="3200" dirty="0" err="1" smtClean="0">
                <a:cs typeface="Courier New" pitchFamily="49" charset="0"/>
              </a:rPr>
              <a:t>ready</a:t>
            </a:r>
            <a:r>
              <a:rPr lang="fr-FR" sz="3200" dirty="0" smtClean="0">
                <a:cs typeface="Courier New" pitchFamily="49" charset="0"/>
              </a:rPr>
              <a:t>, </a:t>
            </a:r>
            <a:r>
              <a:rPr lang="fr-FR" sz="3200" dirty="0" err="1" smtClean="0">
                <a:cs typeface="Courier New" pitchFamily="49" charset="0"/>
              </a:rPr>
              <a:t>you</a:t>
            </a:r>
            <a:r>
              <a:rPr lang="fr-FR" sz="3200" dirty="0" smtClean="0">
                <a:cs typeface="Courier New" pitchFamily="49" charset="0"/>
              </a:rPr>
              <a:t> </a:t>
            </a:r>
            <a:r>
              <a:rPr lang="fr-FR" sz="3200" dirty="0" err="1" smtClean="0">
                <a:cs typeface="Courier New" pitchFamily="49" charset="0"/>
              </a:rPr>
              <a:t>need</a:t>
            </a:r>
            <a:r>
              <a:rPr lang="fr-FR" sz="3200" dirty="0" smtClean="0">
                <a:cs typeface="Courier New" pitchFamily="49" charset="0"/>
              </a:rPr>
              <a:t> to </a:t>
            </a:r>
            <a:r>
              <a:rPr lang="fr-FR" sz="3200" dirty="0" err="1" smtClean="0">
                <a:cs typeface="Courier New" pitchFamily="49" charset="0"/>
              </a:rPr>
              <a:t>provide</a:t>
            </a:r>
            <a:r>
              <a:rPr lang="fr-FR" sz="3200" dirty="0" smtClean="0">
                <a:cs typeface="Courier New" pitchFamily="49" charset="0"/>
              </a:rPr>
              <a:t> </a:t>
            </a:r>
            <a:r>
              <a:rPr lang="fr-FR" sz="3200" dirty="0" err="1" smtClean="0">
                <a:cs typeface="Courier New" pitchFamily="49" charset="0"/>
              </a:rPr>
              <a:t>it</a:t>
            </a:r>
            <a:r>
              <a:rPr lang="fr-FR" sz="3200" dirty="0" smtClean="0">
                <a:cs typeface="Courier New" pitchFamily="49" charset="0"/>
              </a:rPr>
              <a:t> to </a:t>
            </a:r>
            <a:r>
              <a:rPr lang="fr-FR" sz="3200" dirty="0" err="1" smtClean="0">
                <a:cs typeface="Courier New" pitchFamily="49" charset="0"/>
              </a:rPr>
              <a:t>your</a:t>
            </a:r>
            <a:r>
              <a:rPr lang="fr-FR" sz="3200" dirty="0" smtClean="0">
                <a:cs typeface="Courier New" pitchFamily="49" charset="0"/>
              </a:rPr>
              <a:t> DBMS</a:t>
            </a:r>
          </a:p>
          <a:p>
            <a:pPr lvl="1"/>
            <a:r>
              <a:rPr lang="fr-FR" sz="2800" dirty="0" err="1" smtClean="0">
                <a:latin typeface="Courier New" pitchFamily="49" charset="0"/>
                <a:cs typeface="Courier New" pitchFamily="49" charset="0"/>
              </a:rPr>
              <a:t>PDOStatement</a:t>
            </a:r>
            <a:r>
              <a:rPr lang="fr-FR" sz="2800" dirty="0" smtClean="0">
                <a:latin typeface="Courier New" pitchFamily="49" charset="0"/>
                <a:cs typeface="Courier New" pitchFamily="49" charset="0"/>
              </a:rPr>
              <a:t> </a:t>
            </a:r>
            <a:r>
              <a:rPr lang="fr-FR" sz="2800" dirty="0" err="1" smtClean="0">
                <a:latin typeface="Courier New" pitchFamily="49" charset="0"/>
                <a:cs typeface="Courier New" pitchFamily="49" charset="0"/>
              </a:rPr>
              <a:t>prepare</a:t>
            </a:r>
            <a:r>
              <a:rPr lang="fr-FR" sz="2800" dirty="0" smtClean="0">
                <a:latin typeface="Courier New" pitchFamily="49" charset="0"/>
                <a:cs typeface="Courier New" pitchFamily="49" charset="0"/>
              </a:rPr>
              <a:t>(string $</a:t>
            </a:r>
            <a:r>
              <a:rPr lang="fr-FR" sz="2800" dirty="0" err="1" smtClean="0">
                <a:latin typeface="Courier New" pitchFamily="49" charset="0"/>
                <a:cs typeface="Courier New" pitchFamily="49" charset="0"/>
              </a:rPr>
              <a:t>stmt</a:t>
            </a:r>
            <a:r>
              <a:rPr lang="fr-FR" sz="2800" dirty="0" smtClean="0">
                <a:latin typeface="Courier New" pitchFamily="49" charset="0"/>
                <a:cs typeface="Courier New" pitchFamily="49" charset="0"/>
              </a:rPr>
              <a:t>)</a:t>
            </a:r>
            <a:endParaRPr lang="fr-FR" sz="2800" dirty="0">
              <a:latin typeface="Courier New" pitchFamily="49" charset="0"/>
              <a:cs typeface="Courier New" pitchFamily="49" charset="0"/>
            </a:endParaRPr>
          </a:p>
        </p:txBody>
      </p:sp>
      <p:sp>
        <p:nvSpPr>
          <p:cNvPr id="7" name="Rectangle à coins arrondis 6"/>
          <p:cNvSpPr/>
          <p:nvPr/>
        </p:nvSpPr>
        <p:spPr>
          <a:xfrm>
            <a:off x="179512" y="3001516"/>
            <a:ext cx="8785225" cy="1656184"/>
          </a:xfrm>
          <a:prstGeom prst="roundRect">
            <a:avLst>
              <a:gd name="adj" fmla="val 8526"/>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a:cs typeface="Courier New"/>
              </a:rPr>
              <a:t>$</a:t>
            </a:r>
            <a:r>
              <a:rPr lang="en-US" b="1" dirty="0" err="1">
                <a:latin typeface="Courier New"/>
                <a:cs typeface="Courier New"/>
              </a:rPr>
              <a:t>sql</a:t>
            </a:r>
            <a:r>
              <a:rPr lang="en-US" b="1" dirty="0">
                <a:latin typeface="Courier New"/>
                <a:cs typeface="Courier New"/>
              </a:rPr>
              <a:t> = </a:t>
            </a:r>
            <a:r>
              <a:rPr lang="en-US" b="1" dirty="0">
                <a:solidFill>
                  <a:srgbClr val="00B050"/>
                </a:solidFill>
                <a:latin typeface="Courier New"/>
                <a:cs typeface="Courier New"/>
              </a:rPr>
              <a:t>"INSERT INTO users (login, password) </a:t>
            </a:r>
          </a:p>
          <a:p>
            <a:r>
              <a:rPr lang="en-US" b="1" dirty="0">
                <a:solidFill>
                  <a:srgbClr val="00B050"/>
                </a:solidFill>
                <a:latin typeface="Courier New"/>
                <a:cs typeface="Courier New"/>
              </a:rPr>
              <a:t>			    VALUES (?, </a:t>
            </a:r>
            <a:r>
              <a:rPr lang="en-US" b="1" dirty="0" smtClean="0">
                <a:solidFill>
                  <a:srgbClr val="00B050"/>
                </a:solidFill>
                <a:latin typeface="Courier New"/>
                <a:cs typeface="Courier New"/>
              </a:rPr>
              <a:t>?)"</a:t>
            </a:r>
            <a:r>
              <a:rPr lang="en-US" b="1" dirty="0" smtClean="0">
                <a:latin typeface="Courier New"/>
                <a:cs typeface="Courier New"/>
              </a:rPr>
              <a:t>;</a:t>
            </a:r>
            <a:endParaRPr lang="en-US" b="1" dirty="0">
              <a:latin typeface="Courier New"/>
              <a:cs typeface="Courier New"/>
            </a:endParaRPr>
          </a:p>
          <a:p>
            <a:endParaRPr lang="en-US" b="1" dirty="0">
              <a:latin typeface="Courier New"/>
              <a:cs typeface="Courier New"/>
            </a:endParaRPr>
          </a:p>
          <a:p>
            <a:r>
              <a:rPr lang="en-US" b="1" dirty="0">
                <a:solidFill>
                  <a:schemeClr val="tx1"/>
                </a:solidFill>
                <a:latin typeface="Courier New"/>
                <a:cs typeface="Courier New"/>
              </a:rPr>
              <a:t>$statement = $</a:t>
            </a:r>
            <a:r>
              <a:rPr lang="en-US" b="1" dirty="0" err="1">
                <a:solidFill>
                  <a:schemeClr val="tx1"/>
                </a:solidFill>
                <a:latin typeface="Courier New"/>
                <a:cs typeface="Courier New"/>
              </a:rPr>
              <a:t>pdo</a:t>
            </a:r>
            <a:r>
              <a:rPr lang="en-US" b="1" dirty="0">
                <a:solidFill>
                  <a:schemeClr val="tx1"/>
                </a:solidFill>
                <a:latin typeface="Courier New"/>
                <a:cs typeface="Courier New"/>
              </a:rPr>
              <a:t>-&gt;prepare($</a:t>
            </a:r>
            <a:r>
              <a:rPr lang="en-US" b="1" dirty="0" err="1">
                <a:solidFill>
                  <a:schemeClr val="tx1"/>
                </a:solidFill>
                <a:latin typeface="Courier New"/>
                <a:cs typeface="Courier New"/>
              </a:rPr>
              <a:t>sql</a:t>
            </a:r>
            <a:r>
              <a:rPr lang="en-US" b="1" dirty="0">
                <a:solidFill>
                  <a:schemeClr val="tx1"/>
                </a:solidFill>
                <a:latin typeface="Courier New"/>
                <a:cs typeface="Courier New"/>
              </a:rPr>
              <a:t>);</a:t>
            </a:r>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305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Provided</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Prepared</a:t>
            </a:r>
            <a:r>
              <a:rPr lang="fr-FR" dirty="0" smtClean="0">
                <a:ea typeface="ＭＳ Ｐゴシック" pitchFamily="34" charset="-128"/>
              </a:rPr>
              <a:t> </a:t>
            </a:r>
            <a:r>
              <a:rPr lang="fr-FR" dirty="0" err="1" smtClean="0">
                <a:ea typeface="ＭＳ Ｐゴシック" pitchFamily="34" charset="-128"/>
              </a:rPr>
              <a:t>statements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p:txBody>
          <a:bodyPr/>
          <a:lstStyle/>
          <a:p>
            <a:r>
              <a:rPr lang="fr-FR" sz="3200" dirty="0" smtClean="0">
                <a:cs typeface="Courier New" pitchFamily="49" charset="0"/>
              </a:rPr>
              <a:t>Once </a:t>
            </a:r>
            <a:r>
              <a:rPr lang="fr-FR" sz="3200" dirty="0" err="1" smtClean="0">
                <a:cs typeface="Courier New" pitchFamily="49" charset="0"/>
              </a:rPr>
              <a:t>your</a:t>
            </a:r>
            <a:r>
              <a:rPr lang="fr-FR" sz="3200" dirty="0" smtClean="0">
                <a:cs typeface="Courier New" pitchFamily="49" charset="0"/>
              </a:rPr>
              <a:t> </a:t>
            </a:r>
            <a:r>
              <a:rPr lang="fr-FR" sz="3200" dirty="0" err="1" smtClean="0">
                <a:cs typeface="Courier New" pitchFamily="49" charset="0"/>
              </a:rPr>
              <a:t>statement</a:t>
            </a:r>
            <a:r>
              <a:rPr lang="fr-FR" sz="3200" dirty="0" smtClean="0">
                <a:cs typeface="Courier New" pitchFamily="49" charset="0"/>
              </a:rPr>
              <a:t> </a:t>
            </a:r>
            <a:r>
              <a:rPr lang="fr-FR" sz="3200" dirty="0" err="1" smtClean="0">
                <a:cs typeface="Courier New" pitchFamily="49" charset="0"/>
              </a:rPr>
              <a:t>is</a:t>
            </a:r>
            <a:r>
              <a:rPr lang="fr-FR" sz="3200" dirty="0" smtClean="0">
                <a:cs typeface="Courier New" pitchFamily="49" charset="0"/>
              </a:rPr>
              <a:t> </a:t>
            </a:r>
            <a:r>
              <a:rPr lang="fr-FR" sz="3200" dirty="0" err="1" smtClean="0">
                <a:cs typeface="Courier New" pitchFamily="49" charset="0"/>
              </a:rPr>
              <a:t>prepared</a:t>
            </a:r>
            <a:r>
              <a:rPr lang="fr-FR" sz="3200" dirty="0" smtClean="0">
                <a:cs typeface="Courier New" pitchFamily="49" charset="0"/>
              </a:rPr>
              <a:t>, use </a:t>
            </a:r>
            <a:r>
              <a:rPr lang="fr-FR" sz="3200" dirty="0" err="1" smtClean="0">
                <a:cs typeface="Courier New" pitchFamily="49" charset="0"/>
              </a:rPr>
              <a:t>it!</a:t>
            </a:r>
            <a:endParaRPr lang="fr-FR" sz="3200" dirty="0" smtClean="0">
              <a:cs typeface="Courier New" pitchFamily="49" charset="0"/>
            </a:endParaRPr>
          </a:p>
          <a:p>
            <a:r>
              <a:rPr lang="fr-FR" sz="3200" dirty="0" err="1" smtClean="0">
                <a:cs typeface="Courier New" pitchFamily="49" charset="0"/>
              </a:rPr>
              <a:t>Define</a:t>
            </a:r>
            <a:r>
              <a:rPr lang="fr-FR" sz="3200" dirty="0" smtClean="0">
                <a:cs typeface="Courier New" pitchFamily="49" charset="0"/>
              </a:rPr>
              <a:t> </a:t>
            </a:r>
            <a:r>
              <a:rPr lang="fr-FR" sz="3200" dirty="0" err="1" smtClean="0">
                <a:cs typeface="Courier New" pitchFamily="49" charset="0"/>
              </a:rPr>
              <a:t>your</a:t>
            </a:r>
            <a:r>
              <a:rPr lang="fr-FR" sz="3200" dirty="0" smtClean="0">
                <a:cs typeface="Courier New" pitchFamily="49" charset="0"/>
              </a:rPr>
              <a:t> </a:t>
            </a:r>
            <a:r>
              <a:rPr lang="fr-FR" sz="3200" dirty="0" err="1" smtClean="0">
                <a:cs typeface="Courier New" pitchFamily="49" charset="0"/>
              </a:rPr>
              <a:t>statement</a:t>
            </a:r>
            <a:r>
              <a:rPr lang="fr-FR" sz="3200" dirty="0" smtClean="0">
                <a:cs typeface="Courier New" pitchFamily="49" charset="0"/>
              </a:rPr>
              <a:t> </a:t>
            </a:r>
            <a:r>
              <a:rPr lang="fr-FR" sz="3200" dirty="0" err="1" smtClean="0">
                <a:cs typeface="Courier New" pitchFamily="49" charset="0"/>
              </a:rPr>
              <a:t>parameters</a:t>
            </a:r>
            <a:r>
              <a:rPr lang="fr-FR" sz="3200" dirty="0" smtClean="0">
                <a:cs typeface="Courier New" pitchFamily="49" charset="0"/>
              </a:rPr>
              <a:t>:</a:t>
            </a:r>
          </a:p>
          <a:p>
            <a:pPr lvl="1"/>
            <a:r>
              <a:rPr lang="fr-FR" sz="2800" dirty="0" err="1" smtClean="0">
                <a:cs typeface="Courier New" pitchFamily="49" charset="0"/>
              </a:rPr>
              <a:t>Pass</a:t>
            </a:r>
            <a:r>
              <a:rPr lang="fr-FR" sz="2800" dirty="0" smtClean="0">
                <a:cs typeface="Courier New" pitchFamily="49" charset="0"/>
              </a:rPr>
              <a:t> </a:t>
            </a:r>
            <a:r>
              <a:rPr lang="fr-FR" sz="2800" dirty="0" err="1" smtClean="0">
                <a:cs typeface="Courier New" pitchFamily="49" charset="0"/>
              </a:rPr>
              <a:t>them</a:t>
            </a:r>
            <a:r>
              <a:rPr lang="fr-FR" sz="2800" dirty="0" smtClean="0">
                <a:cs typeface="Courier New" pitchFamily="49" charset="0"/>
              </a:rPr>
              <a:t> once in the </a:t>
            </a:r>
            <a:r>
              <a:rPr lang="fr-FR" sz="2800" dirty="0" err="1" smtClean="0">
                <a:latin typeface="Courier New" pitchFamily="49" charset="0"/>
                <a:cs typeface="Courier New" pitchFamily="49" charset="0"/>
              </a:rPr>
              <a:t>execute</a:t>
            </a:r>
            <a:r>
              <a:rPr lang="fr-FR" sz="2800" dirty="0" smtClean="0">
                <a:latin typeface="Courier New" pitchFamily="49" charset="0"/>
                <a:cs typeface="Courier New" pitchFamily="49" charset="0"/>
              </a:rPr>
              <a:t>()</a:t>
            </a:r>
            <a:r>
              <a:rPr lang="fr-FR" sz="2800" dirty="0" smtClean="0">
                <a:cs typeface="Courier New" pitchFamily="49" charset="0"/>
              </a:rPr>
              <a:t> call</a:t>
            </a:r>
          </a:p>
          <a:p>
            <a:pPr lvl="1"/>
            <a:endParaRPr lang="fr-FR" sz="2800" dirty="0">
              <a:cs typeface="Courier New" pitchFamily="49" charset="0"/>
            </a:endParaRPr>
          </a:p>
          <a:p>
            <a:pPr lvl="1"/>
            <a:r>
              <a:rPr lang="fr-FR" sz="2800" dirty="0" smtClean="0">
                <a:cs typeface="Courier New" pitchFamily="49" charset="0"/>
              </a:rPr>
              <a:t>Set </a:t>
            </a:r>
            <a:r>
              <a:rPr lang="fr-FR" sz="2800" dirty="0" err="1" smtClean="0">
                <a:cs typeface="Courier New" pitchFamily="49" charset="0"/>
              </a:rPr>
              <a:t>each</a:t>
            </a:r>
            <a:r>
              <a:rPr lang="fr-FR" sz="2800" dirty="0" smtClean="0">
                <a:cs typeface="Courier New" pitchFamily="49" charset="0"/>
              </a:rPr>
              <a:t> </a:t>
            </a:r>
            <a:r>
              <a:rPr lang="fr-FR" sz="2800" dirty="0" err="1" smtClean="0">
                <a:cs typeface="Courier New" pitchFamily="49" charset="0"/>
              </a:rPr>
              <a:t>parameter</a:t>
            </a:r>
            <a:r>
              <a:rPr lang="fr-FR" sz="2800" dirty="0" smtClean="0">
                <a:cs typeface="Courier New" pitchFamily="49" charset="0"/>
              </a:rPr>
              <a:t> by </a:t>
            </a:r>
            <a:r>
              <a:rPr lang="fr-FR" sz="2800" dirty="0" err="1" smtClean="0">
                <a:cs typeface="Courier New" pitchFamily="49" charset="0"/>
              </a:rPr>
              <a:t>calling</a:t>
            </a:r>
            <a:r>
              <a:rPr lang="fr-FR" sz="2800" dirty="0" smtClean="0">
                <a:cs typeface="Courier New" pitchFamily="49" charset="0"/>
              </a:rPr>
              <a:t> </a:t>
            </a:r>
            <a:r>
              <a:rPr lang="fr-FR" sz="2800" dirty="0" err="1" smtClean="0">
                <a:latin typeface="Courier New" pitchFamily="49" charset="0"/>
                <a:cs typeface="Courier New" pitchFamily="49" charset="0"/>
              </a:rPr>
              <a:t>bindValue</a:t>
            </a:r>
            <a:r>
              <a:rPr lang="fr-FR" sz="2800" dirty="0" smtClean="0">
                <a:latin typeface="Courier New" pitchFamily="49" charset="0"/>
                <a:cs typeface="Courier New" pitchFamily="49" charset="0"/>
              </a:rPr>
              <a:t>()</a:t>
            </a:r>
          </a:p>
          <a:p>
            <a:pPr lvl="1"/>
            <a:endParaRPr lang="fr-FR" sz="2800" dirty="0">
              <a:latin typeface="Courier New" pitchFamily="49" charset="0"/>
              <a:cs typeface="Courier New" pitchFamily="49" charset="0"/>
            </a:endParaRPr>
          </a:p>
          <a:p>
            <a:r>
              <a:rPr lang="fr-FR" sz="3200" dirty="0" err="1" smtClean="0">
                <a:cs typeface="Courier New" pitchFamily="49" charset="0"/>
              </a:rPr>
              <a:t>See</a:t>
            </a:r>
            <a:r>
              <a:rPr lang="fr-FR" sz="3200" dirty="0" smtClean="0">
                <a:cs typeface="Courier New" pitchFamily="49" charset="0"/>
              </a:rPr>
              <a:t> </a:t>
            </a:r>
            <a:r>
              <a:rPr lang="fr-FR" sz="3200" dirty="0" err="1" smtClean="0">
                <a:cs typeface="Courier New" pitchFamily="49" charset="0"/>
              </a:rPr>
              <a:t>next</a:t>
            </a:r>
            <a:r>
              <a:rPr lang="fr-FR" sz="3200" dirty="0" smtClean="0">
                <a:cs typeface="Courier New" pitchFamily="49" charset="0"/>
              </a:rPr>
              <a:t> </a:t>
            </a:r>
            <a:r>
              <a:rPr lang="fr-FR" sz="3200" dirty="0" err="1" smtClean="0">
                <a:cs typeface="Courier New" pitchFamily="49" charset="0"/>
              </a:rPr>
              <a:t>slides</a:t>
            </a:r>
            <a:r>
              <a:rPr lang="fr-FR" sz="3200" dirty="0" smtClean="0">
                <a:cs typeface="Courier New" pitchFamily="49" charset="0"/>
              </a:rPr>
              <a:t> for </a:t>
            </a:r>
            <a:r>
              <a:rPr lang="fr-FR" sz="3200" dirty="0" err="1" smtClean="0">
                <a:cs typeface="Courier New" pitchFamily="49" charset="0"/>
              </a:rPr>
              <a:t>examples</a:t>
            </a:r>
            <a:r>
              <a:rPr lang="fr-FR" sz="3200" dirty="0" smtClean="0">
                <a:cs typeface="Courier New" pitchFamily="49" charset="0"/>
              </a:rPr>
              <a:t>!</a:t>
            </a:r>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2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Before</a:t>
            </a:r>
            <a:r>
              <a:rPr lang="fr-FR" dirty="0" smtClean="0">
                <a:ea typeface="ＭＳ Ｐゴシック" pitchFamily="34" charset="-128"/>
              </a:rPr>
              <a:t> PDO…</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Only</a:t>
            </a:r>
            <a:r>
              <a:rPr lang="fr-FR" sz="3200" dirty="0" smtClean="0">
                <a:ea typeface="ＭＳ Ｐゴシック" pitchFamily="34" charset="-128"/>
              </a:rPr>
              <a:t> </a:t>
            </a:r>
            <a:r>
              <a:rPr lang="fr-FR" sz="3200" dirty="0" err="1" smtClean="0">
                <a:ea typeface="ＭＳ Ｐゴシック" pitchFamily="34" charset="-128"/>
              </a:rPr>
              <a:t>available</a:t>
            </a:r>
            <a:r>
              <a:rPr lang="fr-FR" sz="3200" dirty="0" smtClean="0">
                <a:ea typeface="ＭＳ Ｐゴシック" pitchFamily="34" charset="-128"/>
              </a:rPr>
              <a:t> </a:t>
            </a:r>
            <a:r>
              <a:rPr lang="fr-FR" sz="3200" dirty="0" err="1" smtClean="0">
                <a:ea typeface="ＭＳ Ｐゴシック" pitchFamily="34" charset="-128"/>
              </a:rPr>
              <a:t>since</a:t>
            </a:r>
            <a:r>
              <a:rPr lang="fr-FR" sz="3200" dirty="0" smtClean="0">
                <a:ea typeface="ＭＳ Ｐゴシック" pitchFamily="34" charset="-128"/>
              </a:rPr>
              <a:t> PHP5</a:t>
            </a:r>
          </a:p>
          <a:p>
            <a:r>
              <a:rPr lang="fr-FR" sz="3200" dirty="0" smtClean="0">
                <a:ea typeface="ＭＳ Ｐゴシック" pitchFamily="34" charset="-128"/>
              </a:rPr>
              <a:t>In PHP4, use one on native extension </a:t>
            </a:r>
            <a:r>
              <a:rPr lang="fr-FR" sz="3200" dirty="0" err="1" smtClean="0">
                <a:ea typeface="ＭＳ Ｐゴシック" pitchFamily="34" charset="-128"/>
              </a:rPr>
              <a:t>related</a:t>
            </a:r>
            <a:r>
              <a:rPr lang="fr-FR" sz="3200" dirty="0" smtClean="0">
                <a:ea typeface="ＭＳ Ｐゴシック" pitchFamily="34" charset="-128"/>
              </a:rPr>
              <a:t> to </a:t>
            </a:r>
            <a:r>
              <a:rPr lang="fr-FR" sz="3200" dirty="0" err="1" smtClean="0">
                <a:ea typeface="ＭＳ Ｐゴシック" pitchFamily="34" charset="-128"/>
              </a:rPr>
              <a:t>database</a:t>
            </a:r>
            <a:r>
              <a:rPr lang="fr-FR" sz="3200" dirty="0" smtClean="0">
                <a:ea typeface="ＭＳ Ｐゴシック" pitchFamily="34" charset="-128"/>
              </a:rPr>
              <a:t> </a:t>
            </a:r>
            <a:r>
              <a:rPr lang="fr-FR" sz="3200" dirty="0" err="1" smtClean="0">
                <a:ea typeface="ＭＳ Ｐゴシック" pitchFamily="34" charset="-128"/>
              </a:rPr>
              <a:t>access</a:t>
            </a:r>
            <a:r>
              <a:rPr lang="fr-FR" sz="3200" dirty="0" smtClean="0">
                <a:ea typeface="ＭＳ Ｐゴシック" pitchFamily="34" charset="-128"/>
              </a:rPr>
              <a:t>:</a:t>
            </a:r>
          </a:p>
          <a:p>
            <a:pPr lvl="1"/>
            <a:r>
              <a:rPr lang="fr-FR" sz="2800" dirty="0" err="1" smtClean="0">
                <a:ea typeface="ＭＳ Ｐゴシック" pitchFamily="34" charset="-128"/>
              </a:rPr>
              <a:t>mysqli</a:t>
            </a:r>
            <a:r>
              <a:rPr lang="fr-FR" sz="2800" dirty="0" smtClean="0">
                <a:ea typeface="ＭＳ Ｐゴシック" pitchFamily="34" charset="-128"/>
              </a:rPr>
              <a:t> for MySQL</a:t>
            </a:r>
          </a:p>
          <a:p>
            <a:pPr lvl="1"/>
            <a:r>
              <a:rPr lang="fr-FR" sz="2800" dirty="0" smtClean="0">
                <a:ea typeface="ＭＳ Ｐゴシック" pitchFamily="34" charset="-128"/>
              </a:rPr>
              <a:t>oci8 for Oracle</a:t>
            </a:r>
          </a:p>
          <a:p>
            <a:pPr lvl="1"/>
            <a:r>
              <a:rPr lang="fr-FR" sz="2800" dirty="0" smtClean="0">
                <a:ea typeface="ＭＳ Ｐゴシック" pitchFamily="34" charset="-128"/>
              </a:rPr>
              <a:t>…</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cdn1.iconfinder.com/data/icons/database/PNG/512/Database_1.png"/>
          <p:cNvPicPr>
            <a:picLocks noChangeAspect="1" noChangeArrowheads="1"/>
          </p:cNvPicPr>
          <p:nvPr/>
        </p:nvPicPr>
        <p:blipFill>
          <a:blip r:embed="rId4" cstate="print"/>
          <a:srcRect/>
          <a:stretch>
            <a:fillRect/>
          </a:stretch>
        </p:blipFill>
        <p:spPr bwMode="auto">
          <a:xfrm>
            <a:off x="6597758" y="2857500"/>
            <a:ext cx="2232248" cy="2232249"/>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2000" b="1" dirty="0">
                <a:latin typeface="Courier New"/>
                <a:cs typeface="Courier New"/>
              </a:rPr>
              <a:t>$</a:t>
            </a:r>
            <a:r>
              <a:rPr lang="en-US" sz="2000" b="1" dirty="0" err="1">
                <a:latin typeface="Courier New"/>
                <a:cs typeface="Courier New"/>
              </a:rPr>
              <a:t>sql</a:t>
            </a:r>
            <a:r>
              <a:rPr lang="en-US" sz="2000" b="1" dirty="0">
                <a:latin typeface="Courier New"/>
                <a:cs typeface="Courier New"/>
              </a:rPr>
              <a:t> = </a:t>
            </a:r>
            <a:r>
              <a:rPr lang="en-US" sz="2000" b="1" dirty="0">
                <a:solidFill>
                  <a:srgbClr val="00B050"/>
                </a:solidFill>
                <a:latin typeface="Courier New"/>
                <a:cs typeface="Courier New"/>
              </a:rPr>
              <a:t>"INSERT INTO author (</a:t>
            </a:r>
            <a:r>
              <a:rPr lang="en-US" sz="2000" b="1" dirty="0" err="1">
                <a:solidFill>
                  <a:srgbClr val="00B050"/>
                </a:solidFill>
                <a:latin typeface="Courier New"/>
                <a:cs typeface="Courier New"/>
              </a:rPr>
              <a:t>firstname</a:t>
            </a:r>
            <a:r>
              <a:rPr lang="en-US" sz="2000" b="1" dirty="0">
                <a:solidFill>
                  <a:srgbClr val="00B050"/>
                </a:solidFill>
                <a:latin typeface="Courier New"/>
                <a:cs typeface="Courier New"/>
              </a:rPr>
              <a:t>, </a:t>
            </a:r>
            <a:r>
              <a:rPr lang="en-US" sz="2000" b="1" dirty="0" err="1">
                <a:solidFill>
                  <a:srgbClr val="00B050"/>
                </a:solidFill>
                <a:latin typeface="Courier New"/>
                <a:cs typeface="Courier New"/>
              </a:rPr>
              <a:t>lastname</a:t>
            </a:r>
            <a:r>
              <a:rPr lang="en-US" sz="2000" b="1" dirty="0">
                <a:solidFill>
                  <a:srgbClr val="00B050"/>
                </a:solidFill>
                <a:latin typeface="Courier New"/>
                <a:cs typeface="Courier New"/>
              </a:rPr>
              <a:t>) </a:t>
            </a:r>
            <a:r>
              <a:rPr lang="en-US" sz="2000" b="1" dirty="0" smtClean="0">
                <a:solidFill>
                  <a:srgbClr val="00B050"/>
                </a:solidFill>
                <a:latin typeface="Courier New"/>
                <a:cs typeface="Courier New"/>
              </a:rPr>
              <a:t>VALUES </a:t>
            </a:r>
            <a:r>
              <a:rPr lang="en-US" sz="2000" b="1" dirty="0">
                <a:solidFill>
                  <a:srgbClr val="00B050"/>
                </a:solidFill>
                <a:latin typeface="Courier New"/>
                <a:cs typeface="Courier New"/>
              </a:rPr>
              <a:t>( :</a:t>
            </a:r>
            <a:r>
              <a:rPr lang="en-US" sz="2000" b="1" dirty="0" err="1">
                <a:solidFill>
                  <a:srgbClr val="00B050"/>
                </a:solidFill>
                <a:latin typeface="Courier New"/>
                <a:cs typeface="Courier New"/>
              </a:rPr>
              <a:t>firstname</a:t>
            </a:r>
            <a:r>
              <a:rPr lang="en-US" sz="2000" b="1" dirty="0">
                <a:solidFill>
                  <a:srgbClr val="00B050"/>
                </a:solidFill>
                <a:latin typeface="Courier New"/>
                <a:cs typeface="Courier New"/>
              </a:rPr>
              <a:t>, :</a:t>
            </a:r>
            <a:r>
              <a:rPr lang="en-US" sz="2000" b="1" dirty="0" err="1">
                <a:solidFill>
                  <a:srgbClr val="00B050"/>
                </a:solidFill>
                <a:latin typeface="Courier New"/>
                <a:cs typeface="Courier New"/>
              </a:rPr>
              <a:t>lastname</a:t>
            </a:r>
            <a:r>
              <a:rPr lang="en-US" sz="2000" b="1" dirty="0">
                <a:solidFill>
                  <a:srgbClr val="00B050"/>
                </a:solidFill>
                <a:latin typeface="Courier New"/>
                <a:cs typeface="Courier New"/>
              </a:rPr>
              <a:t> )"</a:t>
            </a:r>
            <a:r>
              <a:rPr lang="en-US" sz="2000" b="1" dirty="0">
                <a:latin typeface="Courier New"/>
                <a:cs typeface="Courier New"/>
              </a:rPr>
              <a:t>;</a:t>
            </a:r>
          </a:p>
          <a:p>
            <a:pPr lvl="2"/>
            <a:endParaRPr lang="en-US" sz="2000" b="1" dirty="0">
              <a:latin typeface="Courier New"/>
              <a:cs typeface="Courier New"/>
            </a:endParaRPr>
          </a:p>
          <a:p>
            <a:pPr lvl="2"/>
            <a:r>
              <a:rPr lang="en-US" sz="2000" b="1" dirty="0">
                <a:latin typeface="Courier New"/>
                <a:cs typeface="Courier New"/>
              </a:rPr>
              <a:t>$statement = $</a:t>
            </a:r>
            <a:r>
              <a:rPr lang="en-US" sz="2000" b="1" dirty="0" err="1">
                <a:latin typeface="Courier New"/>
                <a:cs typeface="Courier New"/>
              </a:rPr>
              <a:t>pdo</a:t>
            </a:r>
            <a:r>
              <a:rPr lang="en-US" sz="2000" b="1" dirty="0">
                <a:latin typeface="Courier New"/>
                <a:cs typeface="Courier New"/>
              </a:rPr>
              <a:t>-&gt;prepare($</a:t>
            </a:r>
            <a:r>
              <a:rPr lang="en-US" sz="2000" b="1" dirty="0" err="1">
                <a:latin typeface="Courier New"/>
                <a:cs typeface="Courier New"/>
              </a:rPr>
              <a:t>sql</a:t>
            </a:r>
            <a:r>
              <a:rPr lang="en-US" sz="2000" b="1" dirty="0">
                <a:latin typeface="Courier New"/>
                <a:cs typeface="Courier New"/>
              </a:rPr>
              <a:t>);</a:t>
            </a:r>
          </a:p>
          <a:p>
            <a:pPr lvl="2"/>
            <a:endParaRPr lang="en-US" sz="2000" b="1" dirty="0">
              <a:latin typeface="Courier New"/>
              <a:cs typeface="Courier New"/>
            </a:endParaRPr>
          </a:p>
          <a:p>
            <a:pPr lvl="2"/>
            <a:r>
              <a:rPr lang="en-US" sz="2000" b="1" dirty="0">
                <a:latin typeface="Courier New"/>
                <a:cs typeface="Courier New"/>
              </a:rPr>
              <a:t>$</a:t>
            </a:r>
            <a:r>
              <a:rPr lang="en-US" sz="2000" b="1" dirty="0" err="1">
                <a:latin typeface="Courier New"/>
                <a:cs typeface="Courier New"/>
              </a:rPr>
              <a:t>firstname</a:t>
            </a:r>
            <a:r>
              <a:rPr lang="en-US" sz="2000" b="1" dirty="0">
                <a:latin typeface="Courier New"/>
                <a:cs typeface="Courier New"/>
              </a:rPr>
              <a:t> = </a:t>
            </a:r>
            <a:r>
              <a:rPr lang="en-US" sz="2000" b="1" dirty="0">
                <a:solidFill>
                  <a:srgbClr val="00B050"/>
                </a:solidFill>
                <a:latin typeface="Courier New"/>
                <a:cs typeface="Courier New"/>
              </a:rPr>
              <a:t>'John'</a:t>
            </a:r>
            <a:r>
              <a:rPr lang="en-US" sz="2000" b="1" dirty="0">
                <a:latin typeface="Courier New"/>
                <a:cs typeface="Courier New"/>
              </a:rPr>
              <a:t>;</a:t>
            </a:r>
          </a:p>
          <a:p>
            <a:pPr lvl="2"/>
            <a:r>
              <a:rPr lang="en-US" sz="2000" b="1" dirty="0">
                <a:latin typeface="Courier New"/>
                <a:cs typeface="Courier New"/>
              </a:rPr>
              <a:t>$</a:t>
            </a:r>
            <a:r>
              <a:rPr lang="en-US" sz="2000" b="1" dirty="0" err="1">
                <a:latin typeface="Courier New"/>
                <a:cs typeface="Courier New"/>
              </a:rPr>
              <a:t>lastname</a:t>
            </a:r>
            <a:r>
              <a:rPr lang="en-US" sz="2000" b="1" dirty="0">
                <a:latin typeface="Courier New"/>
                <a:cs typeface="Courier New"/>
              </a:rPr>
              <a:t> = </a:t>
            </a:r>
            <a:r>
              <a:rPr lang="en-US" sz="2000" b="1" dirty="0">
                <a:solidFill>
                  <a:srgbClr val="00B050"/>
                </a:solidFill>
                <a:latin typeface="Courier New"/>
                <a:cs typeface="Courier New"/>
              </a:rPr>
              <a:t>'Doe'</a:t>
            </a:r>
            <a:r>
              <a:rPr lang="en-US" sz="2000" b="1" dirty="0">
                <a:latin typeface="Courier New"/>
                <a:cs typeface="Courier New"/>
              </a:rPr>
              <a:t>;</a:t>
            </a:r>
          </a:p>
          <a:p>
            <a:pPr lvl="2"/>
            <a:endParaRPr lang="en-US" sz="2000" b="1" dirty="0">
              <a:latin typeface="Courier New"/>
              <a:cs typeface="Courier New"/>
            </a:endParaRPr>
          </a:p>
          <a:p>
            <a:pPr lvl="2"/>
            <a:r>
              <a:rPr lang="en-US" sz="2000" b="1" dirty="0">
                <a:latin typeface="Courier New"/>
                <a:cs typeface="Courier New"/>
              </a:rPr>
              <a:t>$statement-&gt;execute( </a:t>
            </a:r>
          </a:p>
          <a:p>
            <a:pPr lvl="2"/>
            <a:r>
              <a:rPr lang="en-US" sz="2000" b="1" dirty="0">
                <a:latin typeface="Courier New"/>
                <a:cs typeface="Courier New"/>
              </a:rPr>
              <a:t>	</a:t>
            </a:r>
            <a:r>
              <a:rPr lang="en-US" sz="2000" b="1" dirty="0">
                <a:solidFill>
                  <a:srgbClr val="0070C0"/>
                </a:solidFill>
                <a:latin typeface="Courier New"/>
                <a:cs typeface="Courier New"/>
              </a:rPr>
              <a:t>array</a:t>
            </a:r>
            <a:r>
              <a:rPr lang="en-US" sz="2000" b="1" dirty="0">
                <a:latin typeface="Courier New"/>
                <a:cs typeface="Courier New"/>
              </a:rPr>
              <a:t>(</a:t>
            </a:r>
            <a:r>
              <a:rPr lang="en-US" sz="2000" b="1" dirty="0">
                <a:solidFill>
                  <a:srgbClr val="00B050"/>
                </a:solidFill>
                <a:latin typeface="Courier New"/>
                <a:cs typeface="Courier New"/>
              </a:rPr>
              <a:t>':</a:t>
            </a:r>
            <a:r>
              <a:rPr lang="en-US" sz="2000" b="1" dirty="0" err="1">
                <a:solidFill>
                  <a:srgbClr val="00B050"/>
                </a:solidFill>
                <a:latin typeface="Courier New"/>
                <a:cs typeface="Courier New"/>
              </a:rPr>
              <a:t>firstname</a:t>
            </a:r>
            <a:r>
              <a:rPr lang="en-US" sz="2000" b="1" dirty="0">
                <a:solidFill>
                  <a:srgbClr val="00B050"/>
                </a:solidFill>
                <a:latin typeface="Courier New"/>
                <a:cs typeface="Courier New"/>
              </a:rPr>
              <a:t>' </a:t>
            </a:r>
            <a:r>
              <a:rPr lang="en-US" sz="2000" b="1" dirty="0">
                <a:latin typeface="Courier New"/>
                <a:cs typeface="Courier New"/>
              </a:rPr>
              <a:t>=&gt; $</a:t>
            </a:r>
            <a:r>
              <a:rPr lang="en-US" sz="2000" b="1" dirty="0" err="1">
                <a:latin typeface="Courier New"/>
                <a:cs typeface="Courier New"/>
              </a:rPr>
              <a:t>firstname</a:t>
            </a:r>
            <a:r>
              <a:rPr lang="en-US" sz="2000" b="1" dirty="0">
                <a:latin typeface="Courier New"/>
                <a:cs typeface="Courier New"/>
              </a:rPr>
              <a:t>,</a:t>
            </a:r>
          </a:p>
          <a:p>
            <a:pPr lvl="2"/>
            <a:r>
              <a:rPr lang="en-US" sz="2000" b="1" dirty="0">
                <a:latin typeface="Courier New"/>
                <a:cs typeface="Courier New"/>
              </a:rPr>
              <a:t>		</a:t>
            </a:r>
            <a:r>
              <a:rPr lang="en-US" sz="2000" b="1" dirty="0">
                <a:solidFill>
                  <a:srgbClr val="00B050"/>
                </a:solidFill>
                <a:latin typeface="Courier New"/>
                <a:cs typeface="Courier New"/>
              </a:rPr>
              <a:t>':</a:t>
            </a:r>
            <a:r>
              <a:rPr lang="en-US" sz="2000" b="1" dirty="0" err="1">
                <a:solidFill>
                  <a:srgbClr val="00B050"/>
                </a:solidFill>
                <a:latin typeface="Courier New"/>
                <a:cs typeface="Courier New"/>
              </a:rPr>
              <a:t>lastname</a:t>
            </a:r>
            <a:r>
              <a:rPr lang="en-US" sz="2000" b="1" dirty="0">
                <a:solidFill>
                  <a:srgbClr val="00B050"/>
                </a:solidFill>
                <a:latin typeface="Courier New"/>
                <a:cs typeface="Courier New"/>
              </a:rPr>
              <a:t>' </a:t>
            </a:r>
            <a:r>
              <a:rPr lang="en-US" sz="2000" b="1" dirty="0">
                <a:latin typeface="Courier New"/>
                <a:cs typeface="Courier New"/>
              </a:rPr>
              <a:t>=&gt; $</a:t>
            </a:r>
            <a:r>
              <a:rPr lang="en-US" sz="2000" b="1" dirty="0" err="1">
                <a:latin typeface="Courier New"/>
                <a:cs typeface="Courier New"/>
              </a:rPr>
              <a:t>lastname</a:t>
            </a:r>
            <a:endParaRPr lang="en-US" sz="2000" b="1" dirty="0">
              <a:latin typeface="Courier New"/>
              <a:cs typeface="Courier New"/>
            </a:endParaRPr>
          </a:p>
          <a:p>
            <a:pPr lvl="2"/>
            <a:r>
              <a:rPr lang="en-US" sz="2000" b="1" dirty="0">
                <a:latin typeface="Courier New"/>
                <a:cs typeface="Courier New"/>
              </a:rPr>
              <a:t>	)</a:t>
            </a:r>
          </a:p>
          <a:p>
            <a:pPr lvl="2"/>
            <a:r>
              <a:rPr lang="en-US" sz="2000" b="1" dirty="0">
                <a:latin typeface="Courier New"/>
                <a:cs typeface="Courier New"/>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4"/>
            <a:ext cx="4464496" cy="461665"/>
          </a:xfrm>
          <a:prstGeom prst="rect">
            <a:avLst/>
          </a:prstGeom>
          <a:noFill/>
        </p:spPr>
        <p:txBody>
          <a:bodyPr wrap="square" rtlCol="0">
            <a:spAutoFit/>
          </a:bodyPr>
          <a:lstStyle/>
          <a:p>
            <a:pPr algn="ctr"/>
            <a:r>
              <a:rPr lang="fr-FR" sz="2400" b="1" dirty="0" smtClean="0">
                <a:latin typeface="Calibri (Heading)"/>
                <a:cs typeface="Calibri (Heading)"/>
              </a:rPr>
              <a:t>Passing </a:t>
            </a:r>
            <a:r>
              <a:rPr lang="fr-FR" sz="2400" b="1" dirty="0" err="1" smtClean="0">
                <a:latin typeface="Calibri (Heading)"/>
                <a:cs typeface="Calibri (Heading)"/>
              </a:rPr>
              <a:t>params</a:t>
            </a:r>
            <a:r>
              <a:rPr lang="fr-FR" sz="2400" b="1" dirty="0" smtClean="0">
                <a:latin typeface="Calibri (Heading)"/>
                <a:cs typeface="Calibri (Heading)"/>
              </a:rPr>
              <a:t> – </a:t>
            </a:r>
            <a:r>
              <a:rPr lang="fr-FR" sz="2400" b="1" dirty="0" err="1" smtClean="0">
                <a:latin typeface="Calibri (Heading)"/>
                <a:cs typeface="Calibri (Heading)"/>
              </a:rPr>
              <a:t>execute</a:t>
            </a:r>
            <a:r>
              <a:rPr lang="fr-FR" sz="2400" b="1" dirty="0" smtClean="0">
                <a:latin typeface="Calibri (Heading)"/>
                <a:cs typeface="Calibri (Heading)"/>
              </a:rPr>
              <a:t>()</a:t>
            </a:r>
            <a:endParaRPr lang="fr-FR" sz="2400" b="1" dirty="0">
              <a:latin typeface="Calibri (Heading)"/>
              <a:cs typeface="Calibri (Heading)"/>
            </a:endParaRPr>
          </a:p>
        </p:txBody>
      </p:sp>
    </p:spTree>
    <p:extLst>
      <p:ext uri="{BB962C8B-B14F-4D97-AF65-F5344CB8AC3E}">
        <p14:creationId xmlns:p14="http://schemas.microsoft.com/office/powerpoint/2010/main" val="2680780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2000" b="1" dirty="0">
                <a:latin typeface="Courier New"/>
                <a:cs typeface="Courier New"/>
              </a:rPr>
              <a:t>$</a:t>
            </a:r>
            <a:r>
              <a:rPr lang="en-US" sz="2000" b="1" dirty="0" err="1">
                <a:latin typeface="Courier New"/>
                <a:cs typeface="Courier New"/>
              </a:rPr>
              <a:t>sql</a:t>
            </a:r>
            <a:r>
              <a:rPr lang="en-US" sz="2000" b="1" dirty="0">
                <a:latin typeface="Courier New"/>
                <a:cs typeface="Courier New"/>
              </a:rPr>
              <a:t> = </a:t>
            </a:r>
            <a:r>
              <a:rPr lang="en-US" sz="2000" b="1" dirty="0">
                <a:solidFill>
                  <a:srgbClr val="969696"/>
                </a:solidFill>
                <a:latin typeface="Courier New"/>
                <a:cs typeface="Courier New"/>
              </a:rPr>
              <a:t>"</a:t>
            </a:r>
            <a:r>
              <a:rPr lang="en-US" sz="2000" b="1" dirty="0">
                <a:solidFill>
                  <a:srgbClr val="00B050"/>
                </a:solidFill>
                <a:latin typeface="Courier New"/>
                <a:cs typeface="Courier New"/>
              </a:rPr>
              <a:t>INSERT INTO author (</a:t>
            </a:r>
            <a:r>
              <a:rPr lang="en-US" sz="2000" b="1" dirty="0" err="1">
                <a:solidFill>
                  <a:srgbClr val="00B050"/>
                </a:solidFill>
                <a:latin typeface="Courier New"/>
                <a:cs typeface="Courier New"/>
              </a:rPr>
              <a:t>firstname</a:t>
            </a:r>
            <a:r>
              <a:rPr lang="en-US" sz="2000" b="1" dirty="0">
                <a:solidFill>
                  <a:srgbClr val="00B050"/>
                </a:solidFill>
                <a:latin typeface="Courier New"/>
                <a:cs typeface="Courier New"/>
              </a:rPr>
              <a:t>, </a:t>
            </a:r>
            <a:r>
              <a:rPr lang="en-US" sz="2000" b="1" dirty="0" err="1">
                <a:solidFill>
                  <a:srgbClr val="00B050"/>
                </a:solidFill>
                <a:latin typeface="Courier New"/>
                <a:cs typeface="Courier New"/>
              </a:rPr>
              <a:t>lastname</a:t>
            </a:r>
            <a:r>
              <a:rPr lang="en-US" sz="2000" b="1" dirty="0">
                <a:solidFill>
                  <a:srgbClr val="00B050"/>
                </a:solidFill>
                <a:latin typeface="Courier New"/>
                <a:cs typeface="Courier New"/>
              </a:rPr>
              <a:t>) </a:t>
            </a:r>
            <a:r>
              <a:rPr lang="en-US" sz="2000" b="1" dirty="0" smtClean="0">
                <a:solidFill>
                  <a:srgbClr val="00B050"/>
                </a:solidFill>
                <a:latin typeface="Courier New"/>
                <a:cs typeface="Courier New"/>
              </a:rPr>
              <a:t>VALUES </a:t>
            </a:r>
            <a:r>
              <a:rPr lang="en-US" sz="2000" b="1" dirty="0">
                <a:solidFill>
                  <a:srgbClr val="00B050"/>
                </a:solidFill>
                <a:latin typeface="Courier New"/>
                <a:cs typeface="Courier New"/>
              </a:rPr>
              <a:t>( :</a:t>
            </a:r>
            <a:r>
              <a:rPr lang="en-US" sz="2000" b="1" dirty="0" err="1">
                <a:solidFill>
                  <a:srgbClr val="00B050"/>
                </a:solidFill>
                <a:latin typeface="Courier New"/>
                <a:cs typeface="Courier New"/>
              </a:rPr>
              <a:t>firstname</a:t>
            </a:r>
            <a:r>
              <a:rPr lang="en-US" sz="2000" b="1" dirty="0">
                <a:solidFill>
                  <a:srgbClr val="00B050"/>
                </a:solidFill>
                <a:latin typeface="Courier New"/>
                <a:cs typeface="Courier New"/>
              </a:rPr>
              <a:t>, :</a:t>
            </a:r>
            <a:r>
              <a:rPr lang="en-US" sz="2000" b="1" dirty="0" err="1">
                <a:solidFill>
                  <a:srgbClr val="00B050"/>
                </a:solidFill>
                <a:latin typeface="Courier New"/>
                <a:cs typeface="Courier New"/>
              </a:rPr>
              <a:t>lastname</a:t>
            </a:r>
            <a:r>
              <a:rPr lang="en-US" sz="2000" b="1" dirty="0">
                <a:solidFill>
                  <a:srgbClr val="00B050"/>
                </a:solidFill>
                <a:latin typeface="Courier New"/>
                <a:cs typeface="Courier New"/>
              </a:rPr>
              <a:t> )"</a:t>
            </a:r>
            <a:r>
              <a:rPr lang="en-US" sz="2000" b="1" dirty="0">
                <a:latin typeface="Courier New"/>
                <a:cs typeface="Courier New"/>
              </a:rPr>
              <a:t>;</a:t>
            </a:r>
          </a:p>
          <a:p>
            <a:pPr lvl="2"/>
            <a:endParaRPr lang="en-US" sz="2000" b="1" dirty="0">
              <a:latin typeface="Courier New"/>
              <a:cs typeface="Courier New"/>
            </a:endParaRPr>
          </a:p>
          <a:p>
            <a:pPr lvl="2"/>
            <a:r>
              <a:rPr lang="en-US" sz="2000" b="1" dirty="0">
                <a:latin typeface="Courier New"/>
                <a:cs typeface="Courier New"/>
              </a:rPr>
              <a:t>$statement = $</a:t>
            </a:r>
            <a:r>
              <a:rPr lang="en-US" sz="2000" b="1" dirty="0" err="1">
                <a:latin typeface="Courier New"/>
                <a:cs typeface="Courier New"/>
              </a:rPr>
              <a:t>pdo</a:t>
            </a:r>
            <a:r>
              <a:rPr lang="en-US" sz="2000" b="1" dirty="0">
                <a:latin typeface="Courier New"/>
                <a:cs typeface="Courier New"/>
              </a:rPr>
              <a:t>-&gt;prepare($</a:t>
            </a:r>
            <a:r>
              <a:rPr lang="en-US" sz="2000" b="1" dirty="0" err="1">
                <a:latin typeface="Courier New"/>
                <a:cs typeface="Courier New"/>
              </a:rPr>
              <a:t>sql</a:t>
            </a:r>
            <a:r>
              <a:rPr lang="en-US" sz="2000" b="1" dirty="0">
                <a:latin typeface="Courier New"/>
                <a:cs typeface="Courier New"/>
              </a:rPr>
              <a:t>);</a:t>
            </a:r>
          </a:p>
          <a:p>
            <a:pPr lvl="2"/>
            <a:endParaRPr lang="en-US" sz="2000" b="1" dirty="0">
              <a:latin typeface="Courier New"/>
              <a:cs typeface="Courier New"/>
            </a:endParaRPr>
          </a:p>
          <a:p>
            <a:pPr lvl="2"/>
            <a:r>
              <a:rPr lang="en-US" sz="2000" b="1" dirty="0">
                <a:latin typeface="Courier New"/>
                <a:cs typeface="Courier New"/>
              </a:rPr>
              <a:t>$</a:t>
            </a:r>
            <a:r>
              <a:rPr lang="en-US" sz="2000" b="1" dirty="0" err="1">
                <a:latin typeface="Courier New"/>
                <a:cs typeface="Courier New"/>
              </a:rPr>
              <a:t>firstname</a:t>
            </a:r>
            <a:r>
              <a:rPr lang="en-US" sz="2000" b="1" dirty="0">
                <a:latin typeface="Courier New"/>
                <a:cs typeface="Courier New"/>
              </a:rPr>
              <a:t> = </a:t>
            </a:r>
            <a:r>
              <a:rPr lang="en-US" sz="2000" b="1" dirty="0">
                <a:solidFill>
                  <a:srgbClr val="00B050"/>
                </a:solidFill>
                <a:latin typeface="Courier New"/>
                <a:cs typeface="Courier New"/>
              </a:rPr>
              <a:t>'John'</a:t>
            </a:r>
            <a:r>
              <a:rPr lang="en-US" sz="2000" b="1" dirty="0">
                <a:latin typeface="Courier New"/>
                <a:cs typeface="Courier New"/>
              </a:rPr>
              <a:t>;</a:t>
            </a:r>
          </a:p>
          <a:p>
            <a:pPr lvl="2"/>
            <a:r>
              <a:rPr lang="en-US" sz="2000" b="1" dirty="0">
                <a:latin typeface="Courier New"/>
                <a:cs typeface="Courier New"/>
              </a:rPr>
              <a:t>$</a:t>
            </a:r>
            <a:r>
              <a:rPr lang="en-US" sz="2000" b="1" dirty="0" err="1">
                <a:latin typeface="Courier New"/>
                <a:cs typeface="Courier New"/>
              </a:rPr>
              <a:t>lastname</a:t>
            </a:r>
            <a:r>
              <a:rPr lang="en-US" sz="2000" b="1" dirty="0">
                <a:latin typeface="Courier New"/>
                <a:cs typeface="Courier New"/>
              </a:rPr>
              <a:t> = </a:t>
            </a:r>
            <a:r>
              <a:rPr lang="en-US" sz="2000" b="1" dirty="0">
                <a:solidFill>
                  <a:srgbClr val="00B050"/>
                </a:solidFill>
                <a:latin typeface="Courier New"/>
                <a:cs typeface="Courier New"/>
              </a:rPr>
              <a:t>'Doe'</a:t>
            </a:r>
            <a:r>
              <a:rPr lang="en-US" sz="2000" b="1" dirty="0">
                <a:latin typeface="Courier New"/>
                <a:cs typeface="Courier New"/>
              </a:rPr>
              <a:t>;</a:t>
            </a:r>
          </a:p>
          <a:p>
            <a:pPr lvl="2"/>
            <a:endParaRPr lang="en-US" sz="2000" b="1" dirty="0">
              <a:latin typeface="Courier New"/>
              <a:cs typeface="Courier New"/>
            </a:endParaRPr>
          </a:p>
          <a:p>
            <a:pPr lvl="2"/>
            <a:r>
              <a:rPr lang="en-US" sz="2000" b="1" dirty="0">
                <a:latin typeface="Courier New"/>
                <a:cs typeface="Courier New"/>
              </a:rPr>
              <a:t>$statement-&gt;</a:t>
            </a:r>
            <a:r>
              <a:rPr lang="en-US" sz="2000" b="1" dirty="0" err="1">
                <a:latin typeface="Courier New"/>
                <a:cs typeface="Courier New"/>
              </a:rPr>
              <a:t>bindValue</a:t>
            </a:r>
            <a:r>
              <a:rPr lang="en-US" sz="2000" b="1" dirty="0">
                <a:latin typeface="Courier New"/>
                <a:cs typeface="Courier New"/>
              </a:rPr>
              <a:t>(</a:t>
            </a:r>
            <a:r>
              <a:rPr lang="en-US" sz="2000" b="1" dirty="0">
                <a:solidFill>
                  <a:srgbClr val="00B050"/>
                </a:solidFill>
                <a:latin typeface="Courier New"/>
                <a:cs typeface="Courier New"/>
              </a:rPr>
              <a:t>':</a:t>
            </a:r>
            <a:r>
              <a:rPr lang="en-US" sz="2000" b="1" dirty="0" err="1">
                <a:solidFill>
                  <a:srgbClr val="00B050"/>
                </a:solidFill>
                <a:latin typeface="Courier New"/>
                <a:cs typeface="Courier New"/>
              </a:rPr>
              <a:t>firstname</a:t>
            </a:r>
            <a:r>
              <a:rPr lang="en-US" sz="2000" b="1" dirty="0" smtClean="0">
                <a:solidFill>
                  <a:srgbClr val="00B050"/>
                </a:solidFill>
                <a:latin typeface="Courier New"/>
                <a:cs typeface="Courier New"/>
              </a:rPr>
              <a:t>'</a:t>
            </a:r>
            <a:r>
              <a:rPr lang="en-US" sz="2000" b="1" dirty="0" smtClean="0">
                <a:latin typeface="Courier New"/>
                <a:cs typeface="Courier New"/>
              </a:rPr>
              <a:t>,</a:t>
            </a:r>
            <a:r>
              <a:rPr lang="en-US" sz="2000" b="1" dirty="0" smtClean="0">
                <a:solidFill>
                  <a:schemeClr val="tx1"/>
                </a:solidFill>
                <a:latin typeface="Courier New"/>
                <a:cs typeface="Courier New"/>
              </a:rPr>
              <a:t>$</a:t>
            </a:r>
            <a:r>
              <a:rPr lang="en-US" sz="2000" b="1" dirty="0" err="1">
                <a:solidFill>
                  <a:schemeClr val="tx1"/>
                </a:solidFill>
                <a:latin typeface="Courier New"/>
                <a:cs typeface="Courier New"/>
              </a:rPr>
              <a:t>firstname</a:t>
            </a:r>
            <a:r>
              <a:rPr lang="en-US" sz="2000" b="1" dirty="0">
                <a:solidFill>
                  <a:schemeClr val="tx1"/>
                </a:solidFill>
                <a:latin typeface="Courier New"/>
                <a:cs typeface="Courier New"/>
              </a:rPr>
              <a:t>)</a:t>
            </a:r>
            <a:r>
              <a:rPr lang="en-US" sz="2000" b="1" dirty="0">
                <a:latin typeface="Courier New"/>
                <a:cs typeface="Courier New"/>
              </a:rPr>
              <a:t>;</a:t>
            </a:r>
          </a:p>
          <a:p>
            <a:pPr lvl="2"/>
            <a:r>
              <a:rPr lang="en-US" sz="2000" b="1" dirty="0">
                <a:latin typeface="Courier New"/>
                <a:cs typeface="Courier New"/>
              </a:rPr>
              <a:t>$statement-&gt;</a:t>
            </a:r>
            <a:r>
              <a:rPr lang="en-US" sz="2000" b="1" dirty="0" err="1">
                <a:latin typeface="Courier New"/>
                <a:cs typeface="Courier New"/>
              </a:rPr>
              <a:t>bindValue</a:t>
            </a:r>
            <a:r>
              <a:rPr lang="en-US" sz="2000" b="1" dirty="0">
                <a:latin typeface="Courier New"/>
                <a:cs typeface="Courier New"/>
              </a:rPr>
              <a:t>(</a:t>
            </a:r>
            <a:r>
              <a:rPr lang="en-US" sz="2000" b="1" dirty="0">
                <a:solidFill>
                  <a:srgbClr val="00B050"/>
                </a:solidFill>
                <a:latin typeface="Courier New"/>
                <a:cs typeface="Courier New"/>
              </a:rPr>
              <a:t>':</a:t>
            </a:r>
            <a:r>
              <a:rPr lang="en-US" sz="2000" b="1" dirty="0" err="1">
                <a:solidFill>
                  <a:srgbClr val="00B050"/>
                </a:solidFill>
                <a:latin typeface="Courier New"/>
                <a:cs typeface="Courier New"/>
              </a:rPr>
              <a:t>lastname</a:t>
            </a:r>
            <a:r>
              <a:rPr lang="en-US" sz="2000" b="1" dirty="0">
                <a:solidFill>
                  <a:srgbClr val="00B050"/>
                </a:solidFill>
                <a:latin typeface="Courier New"/>
                <a:cs typeface="Courier New"/>
              </a:rPr>
              <a:t>'</a:t>
            </a:r>
            <a:r>
              <a:rPr lang="en-US" sz="2000" b="1" dirty="0">
                <a:latin typeface="Courier New"/>
                <a:cs typeface="Courier New"/>
              </a:rPr>
              <a:t>, </a:t>
            </a:r>
            <a:r>
              <a:rPr lang="en-US" sz="2000" b="1" dirty="0">
                <a:solidFill>
                  <a:schemeClr val="tx1"/>
                </a:solidFill>
                <a:latin typeface="Courier New"/>
                <a:cs typeface="Courier New"/>
              </a:rPr>
              <a:t>$</a:t>
            </a:r>
            <a:r>
              <a:rPr lang="en-US" sz="2000" b="1" dirty="0" err="1">
                <a:solidFill>
                  <a:schemeClr val="tx1"/>
                </a:solidFill>
                <a:latin typeface="Courier New"/>
                <a:cs typeface="Courier New"/>
              </a:rPr>
              <a:t>lastname</a:t>
            </a:r>
            <a:r>
              <a:rPr lang="en-US" sz="2000" b="1" dirty="0">
                <a:solidFill>
                  <a:schemeClr val="tx1"/>
                </a:solidFill>
                <a:latin typeface="Courier New"/>
                <a:cs typeface="Courier New"/>
              </a:rPr>
              <a:t>);</a:t>
            </a:r>
          </a:p>
          <a:p>
            <a:pPr lvl="2"/>
            <a:endParaRPr lang="en-US" sz="2000" b="1" dirty="0">
              <a:latin typeface="Courier New"/>
              <a:cs typeface="Courier New"/>
            </a:endParaRPr>
          </a:p>
          <a:p>
            <a:pPr lvl="2"/>
            <a:r>
              <a:rPr lang="en-US" sz="2000" b="1" dirty="0">
                <a:latin typeface="Courier New"/>
                <a:cs typeface="Courier New"/>
              </a:rPr>
              <a:t>$statement-&gt;execute();</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647109" y="2410643"/>
            <a:ext cx="4608512" cy="461665"/>
          </a:xfrm>
          <a:prstGeom prst="rect">
            <a:avLst/>
          </a:prstGeom>
          <a:noFill/>
        </p:spPr>
        <p:txBody>
          <a:bodyPr wrap="square" rtlCol="0">
            <a:spAutoFit/>
          </a:bodyPr>
          <a:lstStyle/>
          <a:p>
            <a:pPr algn="ctr"/>
            <a:r>
              <a:rPr lang="fr-FR" sz="2400" b="1" dirty="0">
                <a:latin typeface="Calibri (Heading)"/>
                <a:cs typeface="Calibri (Heading)"/>
              </a:rPr>
              <a:t>Passing </a:t>
            </a:r>
            <a:r>
              <a:rPr lang="fr-FR" sz="2400" b="1" dirty="0" err="1">
                <a:latin typeface="Calibri (Heading)"/>
                <a:cs typeface="Calibri (Heading)"/>
              </a:rPr>
              <a:t>params</a:t>
            </a:r>
            <a:r>
              <a:rPr lang="fr-FR" sz="2400" b="1" dirty="0">
                <a:latin typeface="Calibri (Heading)"/>
                <a:cs typeface="Calibri (Heading)"/>
              </a:rPr>
              <a:t> – </a:t>
            </a:r>
            <a:r>
              <a:rPr lang="fr-FR" sz="2400" b="1" dirty="0" err="1" smtClean="0">
                <a:latin typeface="Calibri (Heading)"/>
                <a:cs typeface="Calibri (Heading)"/>
              </a:rPr>
              <a:t>bindValue</a:t>
            </a:r>
            <a:r>
              <a:rPr lang="fr-FR" sz="2400" b="1" dirty="0" smtClean="0">
                <a:latin typeface="Calibri (Heading)"/>
                <a:cs typeface="Calibri (Heading)"/>
              </a:rPr>
              <a:t>()</a:t>
            </a:r>
            <a:endParaRPr lang="fr-FR" sz="2400" b="1" dirty="0">
              <a:latin typeface="Calibri (Heading)"/>
              <a:cs typeface="Calibri (Heading)"/>
            </a:endParaRPr>
          </a:p>
        </p:txBody>
      </p:sp>
    </p:spTree>
    <p:extLst>
      <p:ext uri="{BB962C8B-B14F-4D97-AF65-F5344CB8AC3E}">
        <p14:creationId xmlns:p14="http://schemas.microsoft.com/office/powerpoint/2010/main" val="6987654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7082654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(1/6)</a:t>
            </a:r>
            <a:endParaRPr lang="fr-FR" dirty="0"/>
          </a:p>
        </p:txBody>
      </p:sp>
      <p:sp>
        <p:nvSpPr>
          <p:cNvPr id="3" name="Espace réservé du contenu 2"/>
          <p:cNvSpPr>
            <a:spLocks noGrp="1"/>
          </p:cNvSpPr>
          <p:nvPr>
            <p:ph idx="1"/>
          </p:nvPr>
        </p:nvSpPr>
        <p:spPr/>
        <p:txBody>
          <a:bodyPr/>
          <a:lstStyle/>
          <a:p>
            <a:r>
              <a:rPr lang="fr-FR" sz="3200" dirty="0" smtClean="0"/>
              <a:t>The code to </a:t>
            </a:r>
            <a:r>
              <a:rPr lang="fr-FR" sz="3200" dirty="0" err="1" smtClean="0"/>
              <a:t>create</a:t>
            </a:r>
            <a:r>
              <a:rPr lang="fr-FR" sz="3200" dirty="0" smtClean="0"/>
              <a:t> a new PDO instance </a:t>
            </a:r>
            <a:r>
              <a:rPr lang="fr-FR" sz="3200" dirty="0" err="1" smtClean="0"/>
              <a:t>inside</a:t>
            </a:r>
            <a:r>
              <a:rPr lang="fr-FR" sz="3200" dirty="0" smtClean="0"/>
              <a:t> </a:t>
            </a:r>
            <a:r>
              <a:rPr lang="fr-FR" sz="3200" dirty="0" err="1" smtClean="0"/>
              <a:t>your</a:t>
            </a:r>
            <a:r>
              <a:rPr lang="fr-FR" sz="3200" dirty="0" smtClean="0"/>
              <a:t> </a:t>
            </a:r>
            <a:r>
              <a:rPr lang="fr-FR" sz="3200" dirty="0" err="1" smtClean="0"/>
              <a:t>both</a:t>
            </a:r>
            <a:r>
              <a:rPr lang="fr-FR" sz="3200" dirty="0" smtClean="0"/>
              <a:t> managers are the </a:t>
            </a:r>
            <a:r>
              <a:rPr lang="fr-FR" sz="3200" dirty="0" err="1" smtClean="0"/>
              <a:t>same</a:t>
            </a:r>
            <a:endParaRPr lang="fr-FR" sz="3200" dirty="0" smtClean="0"/>
          </a:p>
          <a:p>
            <a:endParaRPr lang="fr-FR" sz="3200" dirty="0"/>
          </a:p>
          <a:p>
            <a:r>
              <a:rPr lang="fr-FR" sz="3200" dirty="0" err="1" smtClean="0"/>
              <a:t>Maybe</a:t>
            </a:r>
            <a:r>
              <a:rPr lang="fr-FR" sz="3200" dirty="0" smtClean="0"/>
              <a:t> </a:t>
            </a:r>
            <a:r>
              <a:rPr lang="fr-FR" sz="3200" dirty="0" err="1" smtClean="0"/>
              <a:t>you</a:t>
            </a:r>
            <a:r>
              <a:rPr lang="fr-FR" sz="3200" dirty="0" smtClean="0"/>
              <a:t> have </a:t>
            </a:r>
            <a:r>
              <a:rPr lang="fr-FR" sz="3200" dirty="0" err="1" smtClean="0"/>
              <a:t>defined</a:t>
            </a:r>
            <a:r>
              <a:rPr lang="fr-FR" sz="3200" dirty="0" smtClean="0"/>
              <a:t> </a:t>
            </a:r>
            <a:r>
              <a:rPr lang="fr-FR" sz="3200" dirty="0" err="1" smtClean="0"/>
              <a:t>your</a:t>
            </a:r>
            <a:r>
              <a:rPr lang="fr-FR" sz="3200" dirty="0" smtClean="0"/>
              <a:t> </a:t>
            </a:r>
            <a:r>
              <a:rPr lang="fr-FR" sz="3200" dirty="0" err="1" smtClean="0"/>
              <a:t>database</a:t>
            </a:r>
            <a:r>
              <a:rPr lang="fr-FR" sz="3200" dirty="0" smtClean="0"/>
              <a:t> information </a:t>
            </a:r>
            <a:r>
              <a:rPr lang="fr-FR" sz="3200" dirty="0" err="1" smtClean="0"/>
              <a:t>inside</a:t>
            </a:r>
            <a:r>
              <a:rPr lang="fr-FR" sz="3200" dirty="0" smtClean="0"/>
              <a:t> </a:t>
            </a:r>
            <a:r>
              <a:rPr lang="fr-FR" sz="3200" dirty="0" err="1" smtClean="0"/>
              <a:t>each</a:t>
            </a:r>
            <a:r>
              <a:rPr lang="fr-FR" sz="3200" dirty="0" smtClean="0"/>
              <a:t> of </a:t>
            </a:r>
            <a:r>
              <a:rPr lang="fr-FR" sz="3200" dirty="0" err="1" smtClean="0"/>
              <a:t>them</a:t>
            </a:r>
            <a:r>
              <a:rPr lang="fr-FR" sz="3200" dirty="0" smtClean="0"/>
              <a:t>?</a:t>
            </a:r>
          </a:p>
          <a:p>
            <a:pPr lvl="1"/>
            <a:r>
              <a:rPr lang="fr-FR" sz="2800" dirty="0" err="1" smtClean="0"/>
              <a:t>Very</a:t>
            </a:r>
            <a:r>
              <a:rPr lang="fr-FR" sz="2800" dirty="0" smtClean="0"/>
              <a:t> </a:t>
            </a:r>
            <a:r>
              <a:rPr lang="fr-FR" sz="2800" dirty="0" err="1" smtClean="0"/>
              <a:t>bad</a:t>
            </a:r>
            <a:r>
              <a:rPr lang="fr-FR" sz="2800" dirty="0" smtClean="0"/>
              <a:t>!</a:t>
            </a:r>
          </a:p>
          <a:p>
            <a:pPr lvl="1"/>
            <a:r>
              <a:rPr lang="fr-FR" sz="2800" dirty="0" err="1" smtClean="0"/>
              <a:t>What</a:t>
            </a:r>
            <a:r>
              <a:rPr lang="fr-FR" sz="2800" dirty="0" smtClean="0"/>
              <a:t> if </a:t>
            </a:r>
            <a:r>
              <a:rPr lang="fr-FR" sz="2800" dirty="0" err="1" smtClean="0"/>
              <a:t>you</a:t>
            </a:r>
            <a:r>
              <a:rPr lang="fr-FR" sz="2800" dirty="0" smtClean="0"/>
              <a:t> change </a:t>
            </a:r>
            <a:r>
              <a:rPr lang="fr-FR" sz="2800" dirty="0" err="1" smtClean="0"/>
              <a:t>your</a:t>
            </a:r>
            <a:r>
              <a:rPr lang="fr-FR" sz="2800" dirty="0" smtClean="0"/>
              <a:t> </a:t>
            </a:r>
            <a:r>
              <a:rPr lang="fr-FR" sz="2800" dirty="0" err="1" smtClean="0"/>
              <a:t>database</a:t>
            </a:r>
            <a:r>
              <a:rPr lang="fr-FR" sz="2800" dirty="0" smtClean="0"/>
              <a:t>?</a:t>
            </a:r>
          </a:p>
        </p:txBody>
      </p:sp>
      <p:sp>
        <p:nvSpPr>
          <p:cNvPr id="4" name="Espace réservé du contenu 3"/>
          <p:cNvSpPr>
            <a:spLocks noGrp="1"/>
          </p:cNvSpPr>
          <p:nvPr>
            <p:ph sz="quarter" idx="13"/>
          </p:nvPr>
        </p:nvSpPr>
        <p:spPr/>
        <p:txBody>
          <a:bodyPr/>
          <a:lstStyle/>
          <a:p>
            <a:r>
              <a:rPr lang="fr-FR" dirty="0" err="1" smtClean="0"/>
              <a:t>Prepared</a:t>
            </a:r>
            <a:r>
              <a:rPr lang="fr-FR" dirty="0" smtClean="0"/>
              <a:t> </a:t>
            </a:r>
            <a:r>
              <a:rPr lang="fr-FR" dirty="0" err="1" smtClean="0"/>
              <a:t>statements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91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(2/6)</a:t>
            </a:r>
            <a:endParaRPr lang="fr-FR" dirty="0"/>
          </a:p>
        </p:txBody>
      </p:sp>
      <p:sp>
        <p:nvSpPr>
          <p:cNvPr id="3" name="Espace réservé du contenu 2"/>
          <p:cNvSpPr>
            <a:spLocks noGrp="1"/>
          </p:cNvSpPr>
          <p:nvPr>
            <p:ph idx="1"/>
          </p:nvPr>
        </p:nvSpPr>
        <p:spPr/>
        <p:txBody>
          <a:bodyPr/>
          <a:lstStyle/>
          <a:p>
            <a:r>
              <a:rPr lang="fr-FR" sz="3200" dirty="0" err="1" smtClean="0"/>
              <a:t>Remember</a:t>
            </a:r>
            <a:r>
              <a:rPr lang="fr-FR" sz="3200" dirty="0" smtClean="0"/>
              <a:t>: </a:t>
            </a:r>
            <a:r>
              <a:rPr lang="fr-FR" sz="3200" b="1" dirty="0" err="1" smtClean="0"/>
              <a:t>D</a:t>
            </a:r>
            <a:r>
              <a:rPr lang="fr-FR" sz="3200" dirty="0" err="1" smtClean="0"/>
              <a:t>on’t</a:t>
            </a:r>
            <a:r>
              <a:rPr lang="fr-FR" sz="3200" dirty="0" smtClean="0"/>
              <a:t> </a:t>
            </a:r>
            <a:r>
              <a:rPr lang="fr-FR" sz="3200" b="1" dirty="0" err="1" smtClean="0"/>
              <a:t>R</a:t>
            </a:r>
            <a:r>
              <a:rPr lang="fr-FR" sz="3200" dirty="0" err="1" smtClean="0"/>
              <a:t>epeat</a:t>
            </a:r>
            <a:r>
              <a:rPr lang="fr-FR" sz="3200" dirty="0" smtClean="0"/>
              <a:t> </a:t>
            </a:r>
            <a:r>
              <a:rPr lang="fr-FR" sz="3200" b="1" dirty="0" err="1" smtClean="0"/>
              <a:t>Y</a:t>
            </a:r>
            <a:r>
              <a:rPr lang="fr-FR" sz="3200" dirty="0" err="1" smtClean="0"/>
              <a:t>ourself</a:t>
            </a:r>
            <a:r>
              <a:rPr lang="fr-FR" sz="3200" dirty="0" smtClean="0"/>
              <a:t>!</a:t>
            </a:r>
          </a:p>
          <a:p>
            <a:pPr lvl="1">
              <a:spcBef>
                <a:spcPts val="1800"/>
              </a:spcBef>
            </a:pPr>
            <a:r>
              <a:rPr lang="fr-FR" sz="2800" dirty="0" err="1" smtClean="0"/>
              <a:t>Create</a:t>
            </a:r>
            <a:r>
              <a:rPr lang="fr-FR" sz="2800" dirty="0" smtClean="0"/>
              <a:t> a new abstract class </a:t>
            </a:r>
            <a:r>
              <a:rPr lang="fr-FR" sz="2800" dirty="0" err="1" smtClean="0"/>
              <a:t>named</a:t>
            </a:r>
            <a:r>
              <a:rPr lang="fr-FR" sz="2800" dirty="0" smtClean="0"/>
              <a:t> </a:t>
            </a:r>
            <a:r>
              <a:rPr lang="fr-FR" sz="2800" b="1" dirty="0" err="1" smtClean="0"/>
              <a:t>AbstractPdoManager</a:t>
            </a:r>
            <a:endParaRPr lang="fr-FR" sz="2800" b="1" dirty="0" smtClean="0"/>
          </a:p>
          <a:p>
            <a:pPr lvl="2">
              <a:spcBef>
                <a:spcPts val="1800"/>
              </a:spcBef>
            </a:pPr>
            <a:r>
              <a:rPr lang="fr-FR" sz="2400" dirty="0" smtClean="0"/>
              <a:t>Set </a:t>
            </a:r>
            <a:r>
              <a:rPr lang="fr-FR" sz="2400" dirty="0" err="1" smtClean="0"/>
              <a:t>each</a:t>
            </a:r>
            <a:r>
              <a:rPr lang="fr-FR" sz="2400" dirty="0" smtClean="0"/>
              <a:t> </a:t>
            </a:r>
            <a:r>
              <a:rPr lang="fr-FR" sz="2400" dirty="0" err="1" smtClean="0"/>
              <a:t>connection</a:t>
            </a:r>
            <a:r>
              <a:rPr lang="fr-FR" sz="2400" dirty="0" smtClean="0"/>
              <a:t> </a:t>
            </a:r>
            <a:r>
              <a:rPr lang="fr-FR" sz="2400" dirty="0" err="1" smtClean="0"/>
              <a:t>parameters</a:t>
            </a:r>
            <a:r>
              <a:rPr lang="fr-FR" sz="2400" dirty="0" smtClean="0"/>
              <a:t> as constants </a:t>
            </a:r>
            <a:r>
              <a:rPr lang="fr-FR" sz="2400" dirty="0" err="1" smtClean="0"/>
              <a:t>inside</a:t>
            </a:r>
            <a:r>
              <a:rPr lang="fr-FR" sz="2400" dirty="0" smtClean="0"/>
              <a:t> </a:t>
            </a:r>
            <a:r>
              <a:rPr lang="fr-FR" sz="2400" dirty="0" err="1" smtClean="0"/>
              <a:t>it</a:t>
            </a:r>
            <a:endParaRPr lang="fr-FR" sz="2400" dirty="0" smtClean="0"/>
          </a:p>
          <a:p>
            <a:pPr lvl="2">
              <a:spcBef>
                <a:spcPts val="1800"/>
              </a:spcBef>
            </a:pPr>
            <a:r>
              <a:rPr lang="fr-FR" sz="2400" dirty="0" err="1" smtClean="0"/>
              <a:t>Define</a:t>
            </a:r>
            <a:r>
              <a:rPr lang="fr-FR" sz="2400" dirty="0" smtClean="0"/>
              <a:t> a </a:t>
            </a:r>
            <a:r>
              <a:rPr lang="fr-FR" sz="2400" dirty="0" err="1" smtClean="0"/>
              <a:t>constructor</a:t>
            </a:r>
            <a:r>
              <a:rPr lang="fr-FR" sz="2400" dirty="0" smtClean="0"/>
              <a:t> </a:t>
            </a:r>
            <a:r>
              <a:rPr lang="fr-FR" sz="2400" dirty="0" err="1" smtClean="0"/>
              <a:t>using</a:t>
            </a:r>
            <a:r>
              <a:rPr lang="fr-FR" sz="2400" dirty="0" smtClean="0"/>
              <a:t> </a:t>
            </a:r>
            <a:r>
              <a:rPr lang="fr-FR" sz="2400" dirty="0" err="1" smtClean="0"/>
              <a:t>these</a:t>
            </a:r>
            <a:r>
              <a:rPr lang="fr-FR" sz="2400" dirty="0" smtClean="0"/>
              <a:t> </a:t>
            </a:r>
            <a:r>
              <a:rPr lang="fr-FR" sz="2400" dirty="0" err="1" smtClean="0"/>
              <a:t>parameters</a:t>
            </a:r>
            <a:r>
              <a:rPr lang="fr-FR" sz="2400" dirty="0" smtClean="0"/>
              <a:t> to </a:t>
            </a:r>
            <a:r>
              <a:rPr lang="fr-FR" sz="2400" dirty="0" err="1" smtClean="0"/>
              <a:t>create</a:t>
            </a:r>
            <a:r>
              <a:rPr lang="fr-FR" sz="2400" dirty="0" smtClean="0"/>
              <a:t> a PDO instance</a:t>
            </a:r>
          </a:p>
          <a:p>
            <a:pPr lvl="3"/>
            <a:r>
              <a:rPr lang="fr-FR" sz="2000" dirty="0" err="1" smtClean="0"/>
              <a:t>Keep</a:t>
            </a:r>
            <a:r>
              <a:rPr lang="fr-FR" sz="2000" dirty="0" smtClean="0"/>
              <a:t> </a:t>
            </a:r>
            <a:r>
              <a:rPr lang="fr-FR" sz="2000" dirty="0" err="1" smtClean="0"/>
              <a:t>this</a:t>
            </a:r>
            <a:r>
              <a:rPr lang="fr-FR" sz="2000" dirty="0" smtClean="0"/>
              <a:t> PDO instance </a:t>
            </a:r>
            <a:r>
              <a:rPr lang="fr-FR" sz="2000" dirty="0" err="1" smtClean="0"/>
              <a:t>into</a:t>
            </a:r>
            <a:r>
              <a:rPr lang="fr-FR" sz="2000" dirty="0" smtClean="0"/>
              <a:t> a </a:t>
            </a:r>
            <a:r>
              <a:rPr lang="fr-FR" sz="2000" dirty="0" err="1" smtClean="0"/>
              <a:t>protected</a:t>
            </a:r>
            <a:r>
              <a:rPr lang="fr-FR" sz="2000" dirty="0" smtClean="0"/>
              <a:t> instance variable</a:t>
            </a:r>
          </a:p>
        </p:txBody>
      </p:sp>
      <p:sp>
        <p:nvSpPr>
          <p:cNvPr id="4" name="Espace réservé du contenu 3"/>
          <p:cNvSpPr>
            <a:spLocks noGrp="1"/>
          </p:cNvSpPr>
          <p:nvPr>
            <p:ph sz="quarter" idx="13"/>
          </p:nvPr>
        </p:nvSpPr>
        <p:spPr/>
        <p:txBody>
          <a:bodyPr/>
          <a:lstStyle/>
          <a:p>
            <a:r>
              <a:rPr lang="fr-FR" dirty="0" err="1" smtClean="0"/>
              <a:t>Prepared</a:t>
            </a:r>
            <a:r>
              <a:rPr lang="fr-FR" dirty="0" smtClean="0"/>
              <a:t> </a:t>
            </a:r>
            <a:r>
              <a:rPr lang="fr-FR" dirty="0" err="1" smtClean="0"/>
              <a:t>statements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36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(3/6)</a:t>
            </a:r>
            <a:endParaRPr lang="fr-FR" dirty="0"/>
          </a:p>
        </p:txBody>
      </p:sp>
      <p:sp>
        <p:nvSpPr>
          <p:cNvPr id="3" name="Espace réservé du contenu 2"/>
          <p:cNvSpPr>
            <a:spLocks noGrp="1"/>
          </p:cNvSpPr>
          <p:nvPr>
            <p:ph idx="1"/>
          </p:nvPr>
        </p:nvSpPr>
        <p:spPr/>
        <p:txBody>
          <a:bodyPr/>
          <a:lstStyle/>
          <a:p>
            <a:r>
              <a:rPr lang="fr-FR" sz="3200" dirty="0" smtClean="0"/>
              <a:t>Update </a:t>
            </a:r>
            <a:r>
              <a:rPr lang="fr-FR" sz="3200" dirty="0" err="1" smtClean="0"/>
              <a:t>your</a:t>
            </a:r>
            <a:r>
              <a:rPr lang="fr-FR" sz="3200" dirty="0" smtClean="0"/>
              <a:t> managers to </a:t>
            </a:r>
            <a:r>
              <a:rPr lang="fr-FR" sz="3200" dirty="0" err="1" smtClean="0"/>
              <a:t>extend</a:t>
            </a:r>
            <a:r>
              <a:rPr lang="fr-FR" sz="3200" dirty="0" smtClean="0"/>
              <a:t> </a:t>
            </a:r>
            <a:r>
              <a:rPr lang="fr-FR" sz="3200" dirty="0" err="1" smtClean="0"/>
              <a:t>this</a:t>
            </a:r>
            <a:r>
              <a:rPr lang="fr-FR" sz="3200" dirty="0" smtClean="0"/>
              <a:t> class and use </a:t>
            </a:r>
            <a:r>
              <a:rPr lang="fr-FR" sz="3200" dirty="0" err="1" smtClean="0"/>
              <a:t>this</a:t>
            </a:r>
            <a:r>
              <a:rPr lang="fr-FR" sz="3200" dirty="0" smtClean="0"/>
              <a:t> instance variable</a:t>
            </a:r>
          </a:p>
          <a:p>
            <a:pPr lvl="1"/>
            <a:r>
              <a:rPr lang="fr-FR" sz="2800" dirty="0" err="1" smtClean="0"/>
              <a:t>After</a:t>
            </a:r>
            <a:r>
              <a:rPr lang="fr-FR" sz="2800" dirty="0" smtClean="0"/>
              <a:t> </a:t>
            </a:r>
            <a:r>
              <a:rPr lang="fr-FR" sz="2800" dirty="0" err="1" smtClean="0"/>
              <a:t>that</a:t>
            </a:r>
            <a:r>
              <a:rPr lang="fr-FR" sz="2800" dirty="0" smtClean="0"/>
              <a:t>, </a:t>
            </a:r>
            <a:r>
              <a:rPr lang="fr-FR" sz="2800" dirty="0" err="1" smtClean="0"/>
              <a:t>you’ll</a:t>
            </a:r>
            <a:r>
              <a:rPr lang="fr-FR" sz="2800" dirty="0" smtClean="0"/>
              <a:t> </a:t>
            </a:r>
            <a:r>
              <a:rPr lang="fr-FR" sz="2800" b="1" dirty="0" smtClean="0"/>
              <a:t>DRY</a:t>
            </a:r>
            <a:r>
              <a:rPr lang="fr-FR" sz="2800" dirty="0" smtClean="0"/>
              <a:t>! </a:t>
            </a:r>
            <a:r>
              <a:rPr lang="fr-FR" sz="2800" dirty="0" smtClean="0">
                <a:sym typeface="Wingdings" pitchFamily="2" charset="2"/>
              </a:rPr>
              <a:t></a:t>
            </a:r>
          </a:p>
          <a:p>
            <a:pPr lvl="1"/>
            <a:endParaRPr lang="fr-FR" sz="2800" dirty="0">
              <a:sym typeface="Wingdings" pitchFamily="2" charset="2"/>
            </a:endParaRPr>
          </a:p>
          <a:p>
            <a:r>
              <a:rPr lang="fr-FR" sz="3200" dirty="0" err="1" smtClean="0">
                <a:sym typeface="Wingdings" pitchFamily="2" charset="2"/>
              </a:rPr>
              <a:t>Now</a:t>
            </a:r>
            <a:r>
              <a:rPr lang="fr-FR" sz="3200" dirty="0" smtClean="0">
                <a:sym typeface="Wingdings" pitchFamily="2" charset="2"/>
              </a:rPr>
              <a:t> </a:t>
            </a:r>
            <a:r>
              <a:rPr lang="fr-FR" sz="3200" dirty="0" err="1" smtClean="0">
                <a:sym typeface="Wingdings" pitchFamily="2" charset="2"/>
              </a:rPr>
              <a:t>you</a:t>
            </a:r>
            <a:r>
              <a:rPr lang="fr-FR" sz="3200" dirty="0" smtClean="0">
                <a:sym typeface="Wingdings" pitchFamily="2" charset="2"/>
              </a:rPr>
              <a:t> know </a:t>
            </a:r>
            <a:r>
              <a:rPr lang="fr-FR" sz="3200" dirty="0" err="1" smtClean="0">
                <a:sym typeface="Wingdings" pitchFamily="2" charset="2"/>
              </a:rPr>
              <a:t>prepared</a:t>
            </a:r>
            <a:r>
              <a:rPr lang="fr-FR" sz="3200" dirty="0" smtClean="0">
                <a:sym typeface="Wingdings" pitchFamily="2" charset="2"/>
              </a:rPr>
              <a:t> </a:t>
            </a:r>
            <a:r>
              <a:rPr lang="fr-FR" sz="3200" dirty="0" err="1" smtClean="0">
                <a:sym typeface="Wingdings" pitchFamily="2" charset="2"/>
              </a:rPr>
              <a:t>statements</a:t>
            </a:r>
            <a:endParaRPr lang="fr-FR" sz="3200" dirty="0" smtClean="0">
              <a:sym typeface="Wingdings" pitchFamily="2" charset="2"/>
            </a:endParaRPr>
          </a:p>
          <a:p>
            <a:pPr lvl="1"/>
            <a:r>
              <a:rPr lang="fr-FR" sz="2800" dirty="0" smtClean="0">
                <a:sym typeface="Wingdings" pitchFamily="2" charset="2"/>
              </a:rPr>
              <a:t>Update </a:t>
            </a:r>
            <a:r>
              <a:rPr lang="fr-FR" sz="2800" dirty="0" err="1" smtClean="0">
                <a:sym typeface="Wingdings" pitchFamily="2" charset="2"/>
              </a:rPr>
              <a:t>your</a:t>
            </a:r>
            <a:r>
              <a:rPr lang="fr-FR" sz="2800" dirty="0" smtClean="0">
                <a:sym typeface="Wingdings" pitchFamily="2" charset="2"/>
              </a:rPr>
              <a:t> managers to use </a:t>
            </a:r>
            <a:r>
              <a:rPr lang="fr-FR" sz="2800" dirty="0" err="1" smtClean="0">
                <a:sym typeface="Wingdings" pitchFamily="2" charset="2"/>
              </a:rPr>
              <a:t>them</a:t>
            </a:r>
            <a:r>
              <a:rPr lang="fr-FR" sz="2800" dirty="0" smtClean="0">
                <a:sym typeface="Wingdings" pitchFamily="2" charset="2"/>
              </a:rPr>
              <a:t>!</a:t>
            </a:r>
            <a:endParaRPr lang="fr-FR" sz="2800" dirty="0" smtClean="0"/>
          </a:p>
        </p:txBody>
      </p:sp>
      <p:sp>
        <p:nvSpPr>
          <p:cNvPr id="4" name="Espace réservé du contenu 3"/>
          <p:cNvSpPr>
            <a:spLocks noGrp="1"/>
          </p:cNvSpPr>
          <p:nvPr>
            <p:ph sz="quarter" idx="13"/>
          </p:nvPr>
        </p:nvSpPr>
        <p:spPr/>
        <p:txBody>
          <a:bodyPr/>
          <a:lstStyle/>
          <a:p>
            <a:r>
              <a:rPr lang="fr-FR" dirty="0" err="1" smtClean="0"/>
              <a:t>Prepared</a:t>
            </a:r>
            <a:r>
              <a:rPr lang="fr-FR" dirty="0" smtClean="0"/>
              <a:t> </a:t>
            </a:r>
            <a:r>
              <a:rPr lang="fr-FR" dirty="0" err="1" smtClean="0"/>
              <a:t>statements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198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(4/6)</a:t>
            </a:r>
            <a:endParaRPr lang="fr-FR" dirty="0"/>
          </a:p>
        </p:txBody>
      </p:sp>
      <p:sp>
        <p:nvSpPr>
          <p:cNvPr id="3" name="Espace réservé du contenu 2"/>
          <p:cNvSpPr>
            <a:spLocks noGrp="1"/>
          </p:cNvSpPr>
          <p:nvPr>
            <p:ph idx="1"/>
          </p:nvPr>
        </p:nvSpPr>
        <p:spPr>
          <a:xfrm>
            <a:off x="457200" y="985292"/>
            <a:ext cx="8435975" cy="4230687"/>
          </a:xfrm>
        </p:spPr>
        <p:txBody>
          <a:bodyPr/>
          <a:lstStyle/>
          <a:p>
            <a:r>
              <a:rPr lang="fr-FR" sz="3200" dirty="0" err="1" smtClean="0"/>
              <a:t>Create</a:t>
            </a:r>
            <a:r>
              <a:rPr lang="fr-FR" sz="3200" dirty="0" smtClean="0"/>
              <a:t> the new </a:t>
            </a:r>
            <a:r>
              <a:rPr lang="fr-FR" sz="3200" dirty="0" err="1" smtClean="0"/>
              <a:t>domain</a:t>
            </a:r>
            <a:r>
              <a:rPr lang="fr-FR" sz="3200" dirty="0" smtClean="0"/>
              <a:t> class </a:t>
            </a:r>
            <a:r>
              <a:rPr lang="fr-FR" sz="3200" b="1" dirty="0" smtClean="0"/>
              <a:t>Comment</a:t>
            </a:r>
            <a:r>
              <a:rPr lang="fr-FR" sz="3200" dirty="0" smtClean="0"/>
              <a:t>:</a:t>
            </a:r>
          </a:p>
          <a:p>
            <a:pPr lvl="1"/>
            <a:r>
              <a:rPr lang="fr-FR" sz="2800" dirty="0" err="1" smtClean="0"/>
              <a:t>With</a:t>
            </a:r>
            <a:r>
              <a:rPr lang="fr-FR" sz="2800" dirty="0" smtClean="0"/>
              <a:t> the </a:t>
            </a:r>
            <a:r>
              <a:rPr lang="fr-FR" sz="2800" dirty="0" err="1" smtClean="0"/>
              <a:t>following</a:t>
            </a:r>
            <a:r>
              <a:rPr lang="fr-FR" sz="2800" dirty="0" smtClean="0"/>
              <a:t> </a:t>
            </a:r>
            <a:r>
              <a:rPr lang="fr-FR" sz="2800" dirty="0" err="1" smtClean="0"/>
              <a:t>attributes</a:t>
            </a:r>
            <a:r>
              <a:rPr lang="fr-FR" sz="2800" dirty="0" smtClean="0"/>
              <a:t>:</a:t>
            </a:r>
          </a:p>
          <a:p>
            <a:pPr lvl="2"/>
            <a:r>
              <a:rPr lang="fr-FR" sz="2400" b="1" dirty="0" smtClean="0"/>
              <a:t>id</a:t>
            </a:r>
            <a:r>
              <a:rPr lang="fr-FR" sz="2400" dirty="0" smtClean="0"/>
              <a:t>: an unique identifier</a:t>
            </a:r>
          </a:p>
          <a:p>
            <a:pPr lvl="2"/>
            <a:r>
              <a:rPr lang="fr-FR" sz="2400" b="1" dirty="0" smtClean="0"/>
              <a:t>body</a:t>
            </a:r>
            <a:r>
              <a:rPr lang="fr-FR" sz="2400" dirty="0" smtClean="0"/>
              <a:t>: the </a:t>
            </a:r>
            <a:r>
              <a:rPr lang="fr-FR" sz="2400" dirty="0" err="1" smtClean="0"/>
              <a:t>comment’s</a:t>
            </a:r>
            <a:r>
              <a:rPr lang="fr-FR" sz="2400" dirty="0" smtClean="0"/>
              <a:t> content</a:t>
            </a:r>
          </a:p>
          <a:p>
            <a:pPr lvl="2"/>
            <a:r>
              <a:rPr lang="fr-FR" sz="2400" b="1" dirty="0" smtClean="0"/>
              <a:t>post</a:t>
            </a:r>
            <a:r>
              <a:rPr lang="fr-FR" sz="2400" dirty="0" smtClean="0"/>
              <a:t>: post </a:t>
            </a:r>
            <a:r>
              <a:rPr lang="fr-FR" sz="2400" dirty="0" err="1" smtClean="0"/>
              <a:t>where</a:t>
            </a:r>
            <a:r>
              <a:rPr lang="fr-FR" sz="2400" dirty="0" smtClean="0"/>
              <a:t> the comment has been </a:t>
            </a:r>
            <a:r>
              <a:rPr lang="fr-FR" sz="2400" dirty="0" err="1" smtClean="0"/>
              <a:t>written</a:t>
            </a:r>
            <a:endParaRPr lang="fr-FR" sz="2400" dirty="0" smtClean="0"/>
          </a:p>
          <a:p>
            <a:pPr lvl="2"/>
            <a:r>
              <a:rPr lang="fr-FR" sz="2400" b="1" dirty="0" smtClean="0"/>
              <a:t>user</a:t>
            </a:r>
            <a:r>
              <a:rPr lang="fr-FR" sz="2400" dirty="0" smtClean="0"/>
              <a:t>: the </a:t>
            </a:r>
            <a:r>
              <a:rPr lang="fr-FR" sz="2400" dirty="0" err="1" smtClean="0"/>
              <a:t>author</a:t>
            </a:r>
            <a:r>
              <a:rPr lang="fr-FR" sz="2400" dirty="0" smtClean="0"/>
              <a:t> of the comment if </a:t>
            </a:r>
            <a:r>
              <a:rPr lang="fr-FR" sz="2400" dirty="0" err="1" smtClean="0"/>
              <a:t>authenticated</a:t>
            </a:r>
            <a:r>
              <a:rPr lang="fr-FR" sz="2400" dirty="0" smtClean="0"/>
              <a:t> </a:t>
            </a:r>
            <a:r>
              <a:rPr lang="fr-FR" sz="2400" dirty="0" err="1" smtClean="0"/>
              <a:t>when</a:t>
            </a:r>
            <a:r>
              <a:rPr lang="fr-FR" sz="2400" dirty="0" smtClean="0"/>
              <a:t> the comment </a:t>
            </a:r>
            <a:r>
              <a:rPr lang="fr-FR" sz="2400" dirty="0" err="1" smtClean="0"/>
              <a:t>was</a:t>
            </a:r>
            <a:r>
              <a:rPr lang="fr-FR" sz="2400" dirty="0" smtClean="0"/>
              <a:t> </a:t>
            </a:r>
            <a:r>
              <a:rPr lang="fr-FR" sz="2400" dirty="0" err="1" smtClean="0"/>
              <a:t>posted</a:t>
            </a:r>
            <a:endParaRPr lang="fr-FR" sz="2400" dirty="0" smtClean="0"/>
          </a:p>
          <a:p>
            <a:pPr lvl="2"/>
            <a:r>
              <a:rPr lang="fr-FR" sz="2400" b="1" dirty="0" err="1" smtClean="0"/>
              <a:t>publicationDate</a:t>
            </a:r>
            <a:r>
              <a:rPr lang="fr-FR" sz="2400" dirty="0" smtClean="0"/>
              <a:t>: comment </a:t>
            </a:r>
            <a:r>
              <a:rPr lang="fr-FR" sz="2400" dirty="0" err="1" smtClean="0"/>
              <a:t>creation</a:t>
            </a:r>
            <a:r>
              <a:rPr lang="fr-FR" sz="2400" dirty="0" smtClean="0"/>
              <a:t> date</a:t>
            </a:r>
          </a:p>
          <a:p>
            <a:pPr lvl="1"/>
            <a:r>
              <a:rPr lang="fr-FR" sz="2800" dirty="0" err="1"/>
              <a:t>Define</a:t>
            </a:r>
            <a:r>
              <a:rPr lang="fr-FR" sz="2800" dirty="0"/>
              <a:t> </a:t>
            </a:r>
            <a:r>
              <a:rPr lang="fr-FR" sz="2800" dirty="0" err="1"/>
              <a:t>only</a:t>
            </a:r>
            <a:r>
              <a:rPr lang="fr-FR" sz="2800" dirty="0"/>
              <a:t> getters and setters as instance </a:t>
            </a:r>
            <a:r>
              <a:rPr lang="fr-FR" sz="2800" dirty="0" err="1"/>
              <a:t>methods</a:t>
            </a:r>
            <a:endParaRPr lang="fr-FR" sz="2800" dirty="0"/>
          </a:p>
          <a:p>
            <a:pPr marL="457200" lvl="1" indent="0">
              <a:buNone/>
            </a:pPr>
            <a:endParaRPr lang="fr-FR" sz="2800" dirty="0" smtClean="0"/>
          </a:p>
          <a:p>
            <a:pPr lvl="2"/>
            <a:endParaRPr lang="fr-FR" sz="2000" dirty="0" smtClean="0"/>
          </a:p>
        </p:txBody>
      </p:sp>
      <p:sp>
        <p:nvSpPr>
          <p:cNvPr id="4" name="Espace réservé du contenu 3"/>
          <p:cNvSpPr>
            <a:spLocks noGrp="1"/>
          </p:cNvSpPr>
          <p:nvPr>
            <p:ph sz="quarter" idx="13"/>
          </p:nvPr>
        </p:nvSpPr>
        <p:spPr/>
        <p:txBody>
          <a:bodyPr/>
          <a:lstStyle/>
          <a:p>
            <a:r>
              <a:rPr lang="fr-FR" dirty="0" err="1" smtClean="0"/>
              <a:t>Prepared</a:t>
            </a:r>
            <a:r>
              <a:rPr lang="fr-FR" dirty="0" smtClean="0"/>
              <a:t> </a:t>
            </a:r>
            <a:r>
              <a:rPr lang="fr-FR" dirty="0" err="1" smtClean="0"/>
              <a:t>statements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347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(5/6)</a:t>
            </a:r>
            <a:endParaRPr lang="fr-FR" dirty="0"/>
          </a:p>
        </p:txBody>
      </p:sp>
      <p:sp>
        <p:nvSpPr>
          <p:cNvPr id="3" name="Espace réservé du contenu 2"/>
          <p:cNvSpPr>
            <a:spLocks noGrp="1"/>
          </p:cNvSpPr>
          <p:nvPr>
            <p:ph idx="1"/>
          </p:nvPr>
        </p:nvSpPr>
        <p:spPr/>
        <p:txBody>
          <a:bodyPr/>
          <a:lstStyle/>
          <a:p>
            <a:r>
              <a:rPr lang="fr-FR" sz="3200" dirty="0" smtClean="0"/>
              <a:t>Update the </a:t>
            </a:r>
            <a:r>
              <a:rPr lang="fr-FR" sz="3200" b="1" dirty="0" smtClean="0"/>
              <a:t>Post</a:t>
            </a:r>
            <a:r>
              <a:rPr lang="fr-FR" sz="3200" dirty="0" smtClean="0"/>
              <a:t> class:</a:t>
            </a:r>
          </a:p>
          <a:p>
            <a:pPr lvl="1"/>
            <a:r>
              <a:rPr lang="fr-FR" sz="2800" dirty="0" err="1" smtClean="0"/>
              <a:t>Add</a:t>
            </a:r>
            <a:r>
              <a:rPr lang="fr-FR" sz="2800" dirty="0" smtClean="0"/>
              <a:t> a new </a:t>
            </a:r>
            <a:r>
              <a:rPr lang="fr-FR" sz="2800" dirty="0" err="1" smtClean="0"/>
              <a:t>attribute</a:t>
            </a:r>
            <a:r>
              <a:rPr lang="fr-FR" sz="2800" dirty="0" smtClean="0"/>
              <a:t> </a:t>
            </a:r>
            <a:r>
              <a:rPr lang="fr-FR" sz="2800" dirty="0" err="1" smtClean="0"/>
              <a:t>named</a:t>
            </a:r>
            <a:r>
              <a:rPr lang="fr-FR" sz="2800" dirty="0" smtClean="0"/>
              <a:t> </a:t>
            </a:r>
            <a:r>
              <a:rPr lang="fr-FR" sz="2800" dirty="0" err="1" smtClean="0"/>
              <a:t>comments</a:t>
            </a:r>
            <a:endParaRPr lang="fr-FR" sz="2800" dirty="0" smtClean="0"/>
          </a:p>
          <a:p>
            <a:pPr lvl="2"/>
            <a:r>
              <a:rPr lang="fr-FR" sz="2400" dirty="0" smtClean="0"/>
              <a:t>Will </a:t>
            </a:r>
            <a:r>
              <a:rPr lang="fr-FR" sz="2400" dirty="0" err="1" smtClean="0"/>
              <a:t>represent</a:t>
            </a:r>
            <a:r>
              <a:rPr lang="fr-FR" sz="2400" dirty="0" smtClean="0"/>
              <a:t> all </a:t>
            </a:r>
            <a:r>
              <a:rPr lang="fr-FR" sz="2400" dirty="0" err="1" smtClean="0"/>
              <a:t>comments</a:t>
            </a:r>
            <a:r>
              <a:rPr lang="fr-FR" sz="2400" dirty="0" smtClean="0"/>
              <a:t> of the post</a:t>
            </a:r>
          </a:p>
          <a:p>
            <a:pPr lvl="1"/>
            <a:r>
              <a:rPr lang="fr-FR" sz="2800" dirty="0" err="1" smtClean="0"/>
              <a:t>Add</a:t>
            </a:r>
            <a:r>
              <a:rPr lang="fr-FR" sz="2800" dirty="0" smtClean="0"/>
              <a:t> a getter and a setter for </a:t>
            </a:r>
            <a:r>
              <a:rPr lang="fr-FR" sz="2800" dirty="0" err="1" smtClean="0"/>
              <a:t>this</a:t>
            </a:r>
            <a:r>
              <a:rPr lang="fr-FR" sz="2800" dirty="0" smtClean="0"/>
              <a:t> </a:t>
            </a:r>
            <a:r>
              <a:rPr lang="fr-FR" sz="2800" dirty="0" err="1" smtClean="0"/>
              <a:t>attribute</a:t>
            </a:r>
            <a:endParaRPr lang="fr-FR" sz="2800" dirty="0" smtClean="0"/>
          </a:p>
          <a:p>
            <a:endParaRPr lang="fr-FR" sz="3200" dirty="0" smtClean="0"/>
          </a:p>
          <a:p>
            <a:r>
              <a:rPr lang="fr-FR" sz="3200" dirty="0" smtClean="0"/>
              <a:t>Update the </a:t>
            </a:r>
            <a:r>
              <a:rPr lang="fr-FR" sz="3200" b="1" dirty="0" err="1" smtClean="0"/>
              <a:t>PdoPostManger</a:t>
            </a:r>
            <a:r>
              <a:rPr lang="fr-FR" sz="3200" dirty="0" smtClean="0"/>
              <a:t> to return </a:t>
            </a:r>
            <a:r>
              <a:rPr lang="fr-FR" sz="3200" dirty="0" err="1" smtClean="0"/>
              <a:t>Posts</a:t>
            </a:r>
            <a:r>
              <a:rPr lang="fr-FR" sz="3200" dirty="0" smtClean="0"/>
              <a:t> </a:t>
            </a:r>
            <a:r>
              <a:rPr lang="fr-FR" sz="3200" dirty="0" err="1" smtClean="0"/>
              <a:t>with</a:t>
            </a:r>
            <a:r>
              <a:rPr lang="fr-FR" sz="3200" dirty="0" smtClean="0"/>
              <a:t> </a:t>
            </a:r>
            <a:r>
              <a:rPr lang="fr-FR" sz="3200" dirty="0" err="1" smtClean="0"/>
              <a:t>their</a:t>
            </a:r>
            <a:r>
              <a:rPr lang="fr-FR" sz="3200" dirty="0" smtClean="0"/>
              <a:t> </a:t>
            </a:r>
            <a:r>
              <a:rPr lang="fr-FR" sz="3200" dirty="0" err="1" smtClean="0"/>
              <a:t>comments</a:t>
            </a:r>
            <a:endParaRPr lang="fr-FR" sz="3200" dirty="0" smtClean="0"/>
          </a:p>
          <a:p>
            <a:pPr lvl="1"/>
            <a:endParaRPr lang="fr-FR" sz="2400" dirty="0" smtClean="0"/>
          </a:p>
          <a:p>
            <a:pPr lvl="2"/>
            <a:endParaRPr lang="fr-FR" sz="2000" dirty="0" smtClean="0"/>
          </a:p>
        </p:txBody>
      </p:sp>
      <p:sp>
        <p:nvSpPr>
          <p:cNvPr id="4" name="Espace réservé du contenu 3"/>
          <p:cNvSpPr>
            <a:spLocks noGrp="1"/>
          </p:cNvSpPr>
          <p:nvPr>
            <p:ph sz="quarter" idx="13"/>
          </p:nvPr>
        </p:nvSpPr>
        <p:spPr/>
        <p:txBody>
          <a:bodyPr/>
          <a:lstStyle/>
          <a:p>
            <a:r>
              <a:rPr lang="fr-FR" dirty="0" err="1" smtClean="0"/>
              <a:t>Prepared</a:t>
            </a:r>
            <a:r>
              <a:rPr lang="fr-FR" dirty="0" smtClean="0"/>
              <a:t> </a:t>
            </a:r>
            <a:r>
              <a:rPr lang="fr-FR" dirty="0" err="1" smtClean="0"/>
              <a:t>statements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827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(6/6)</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a:t>
            </a:r>
          </a:p>
          <a:p>
            <a:pPr lvl="1"/>
            <a:r>
              <a:rPr lang="fr-FR" sz="2800" dirty="0" smtClean="0"/>
              <a:t>A new interface </a:t>
            </a:r>
            <a:r>
              <a:rPr lang="fr-FR" sz="2800" dirty="0" err="1" smtClean="0"/>
              <a:t>named</a:t>
            </a:r>
            <a:r>
              <a:rPr lang="fr-FR" sz="2800" dirty="0" smtClean="0"/>
              <a:t> </a:t>
            </a:r>
            <a:r>
              <a:rPr lang="fr-FR" sz="2800" b="1" dirty="0" err="1" smtClean="0"/>
              <a:t>CommentManager</a:t>
            </a:r>
            <a:endParaRPr lang="fr-FR" sz="2800" b="1" dirty="0"/>
          </a:p>
          <a:p>
            <a:pPr lvl="1"/>
            <a:r>
              <a:rPr lang="fr-FR" sz="2800" dirty="0" err="1" smtClean="0"/>
              <a:t>Its</a:t>
            </a:r>
            <a:r>
              <a:rPr lang="fr-FR" sz="2800" dirty="0" smtClean="0"/>
              <a:t> </a:t>
            </a:r>
            <a:r>
              <a:rPr lang="fr-FR" sz="2800" dirty="0" err="1" smtClean="0"/>
              <a:t>implementation</a:t>
            </a:r>
            <a:r>
              <a:rPr lang="fr-FR" sz="2800" dirty="0" smtClean="0"/>
              <a:t> </a:t>
            </a:r>
            <a:r>
              <a:rPr lang="fr-FR" sz="2800" dirty="0" err="1" smtClean="0"/>
              <a:t>named</a:t>
            </a:r>
            <a:r>
              <a:rPr lang="fr-FR" sz="2800" dirty="0" smtClean="0"/>
              <a:t> </a:t>
            </a:r>
            <a:r>
              <a:rPr lang="fr-FR" sz="2800" b="1" dirty="0" err="1" smtClean="0"/>
              <a:t>PdoCommentManager</a:t>
            </a:r>
            <a:endParaRPr lang="fr-FR" sz="2800" b="1" dirty="0" smtClean="0"/>
          </a:p>
          <a:p>
            <a:pPr lvl="2"/>
            <a:r>
              <a:rPr lang="fr-FR" sz="2400" dirty="0" err="1" smtClean="0"/>
              <a:t>Add</a:t>
            </a:r>
            <a:r>
              <a:rPr lang="fr-FR" sz="2400" dirty="0" smtClean="0"/>
              <a:t> the </a:t>
            </a:r>
            <a:r>
              <a:rPr lang="fr-FR" sz="2400" i="1" dirty="0" err="1" smtClean="0"/>
              <a:t>addComment</a:t>
            </a:r>
            <a:r>
              <a:rPr lang="fr-FR" sz="2400" i="1" dirty="0" smtClean="0"/>
              <a:t>($body, $</a:t>
            </a:r>
            <a:r>
              <a:rPr lang="fr-FR" sz="2400" i="1" dirty="0" err="1" smtClean="0"/>
              <a:t>postId</a:t>
            </a:r>
            <a:r>
              <a:rPr lang="fr-FR" sz="2400" i="1" dirty="0" smtClean="0"/>
              <a:t>, $user)</a:t>
            </a:r>
            <a:r>
              <a:rPr lang="fr-FR" sz="2400" dirty="0" smtClean="0"/>
              <a:t> </a:t>
            </a:r>
            <a:r>
              <a:rPr lang="fr-FR" sz="2400" dirty="0" err="1" smtClean="0"/>
              <a:t>method</a:t>
            </a:r>
            <a:endParaRPr lang="fr-FR" sz="2400" dirty="0" smtClean="0"/>
          </a:p>
          <a:p>
            <a:pPr>
              <a:spcBef>
                <a:spcPts val="3000"/>
              </a:spcBef>
            </a:pPr>
            <a:r>
              <a:rPr lang="fr-FR" sz="3200" dirty="0" smtClean="0"/>
              <a:t>Update </a:t>
            </a:r>
            <a:r>
              <a:rPr lang="fr-FR" sz="3200" dirty="0" err="1" smtClean="0"/>
              <a:t>this</a:t>
            </a:r>
            <a:r>
              <a:rPr lang="fr-FR" sz="3200" dirty="0" smtClean="0"/>
              <a:t> display post page:</a:t>
            </a:r>
          </a:p>
          <a:p>
            <a:pPr lvl="1"/>
            <a:r>
              <a:rPr lang="fr-FR" sz="2800" dirty="0" err="1" smtClean="0"/>
              <a:t>Add</a:t>
            </a:r>
            <a:r>
              <a:rPr lang="fr-FR" sz="2800" dirty="0" smtClean="0"/>
              <a:t> a </a:t>
            </a:r>
            <a:r>
              <a:rPr lang="fr-FR" sz="2800" dirty="0" err="1" smtClean="0"/>
              <a:t>form</a:t>
            </a:r>
            <a:r>
              <a:rPr lang="fr-FR" sz="2800" dirty="0" smtClean="0"/>
              <a:t> to post a comment </a:t>
            </a:r>
            <a:r>
              <a:rPr lang="fr-FR" sz="2800" dirty="0" err="1" smtClean="0"/>
              <a:t>with</a:t>
            </a:r>
            <a:r>
              <a:rPr lang="fr-FR" sz="2800" dirty="0" smtClean="0"/>
              <a:t> AJAX</a:t>
            </a:r>
          </a:p>
          <a:p>
            <a:pPr lvl="1"/>
            <a:r>
              <a:rPr lang="fr-FR" sz="2800" dirty="0" smtClean="0"/>
              <a:t>Display </a:t>
            </a:r>
            <a:r>
              <a:rPr lang="fr-FR" sz="2800" dirty="0" err="1" smtClean="0"/>
              <a:t>comments</a:t>
            </a:r>
            <a:r>
              <a:rPr lang="fr-FR" sz="2800" dirty="0" smtClean="0"/>
              <a:t> </a:t>
            </a:r>
            <a:r>
              <a:rPr lang="fr-FR" sz="2800" dirty="0" err="1" smtClean="0"/>
              <a:t>linked</a:t>
            </a:r>
            <a:r>
              <a:rPr lang="fr-FR" sz="2800" dirty="0" smtClean="0"/>
              <a:t> to </a:t>
            </a:r>
            <a:r>
              <a:rPr lang="fr-FR" sz="2800" dirty="0" err="1" smtClean="0"/>
              <a:t>current</a:t>
            </a:r>
            <a:r>
              <a:rPr lang="fr-FR" sz="2800" dirty="0" smtClean="0"/>
              <a:t> post</a:t>
            </a:r>
          </a:p>
        </p:txBody>
      </p:sp>
      <p:sp>
        <p:nvSpPr>
          <p:cNvPr id="4" name="Espace réservé du contenu 3"/>
          <p:cNvSpPr>
            <a:spLocks noGrp="1"/>
          </p:cNvSpPr>
          <p:nvPr>
            <p:ph sz="quarter" idx="13"/>
          </p:nvPr>
        </p:nvSpPr>
        <p:spPr/>
        <p:txBody>
          <a:bodyPr/>
          <a:lstStyle/>
          <a:p>
            <a:r>
              <a:rPr lang="fr-FR" dirty="0" err="1" smtClean="0"/>
              <a:t>Prepared</a:t>
            </a:r>
            <a:r>
              <a:rPr lang="fr-FR" dirty="0" smtClean="0"/>
              <a:t> </a:t>
            </a:r>
            <a:r>
              <a:rPr lang="fr-FR" dirty="0" err="1" smtClean="0"/>
              <a:t>statements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5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a:t>
            </a:r>
            <a:r>
              <a:rPr lang="fr-FR" dirty="0" err="1" smtClean="0"/>
              <a:t>Annex</a:t>
            </a:r>
            <a:endParaRPr lang="fr-FR" dirty="0"/>
          </a:p>
        </p:txBody>
      </p:sp>
      <p:sp>
        <p:nvSpPr>
          <p:cNvPr id="3" name="Espace réservé du contenu 2"/>
          <p:cNvSpPr>
            <a:spLocks noGrp="1"/>
          </p:cNvSpPr>
          <p:nvPr>
            <p:ph idx="1"/>
          </p:nvPr>
        </p:nvSpPr>
        <p:spPr/>
        <p:txBody>
          <a:bodyPr/>
          <a:lstStyle/>
          <a:p>
            <a:r>
              <a:rPr lang="fr-FR" sz="3200" dirty="0" smtClean="0"/>
              <a:t>About the AJAX part :</a:t>
            </a:r>
          </a:p>
          <a:p>
            <a:pPr lvl="1"/>
            <a:r>
              <a:rPr lang="en-US" dirty="0">
                <a:solidFill>
                  <a:srgbClr val="000000"/>
                </a:solidFill>
                <a:ea typeface="ＭＳ Ｐゴシック" pitchFamily="34" charset="-128"/>
              </a:rPr>
              <a:t>If the request succeed:</a:t>
            </a:r>
          </a:p>
          <a:p>
            <a:pPr lvl="2"/>
            <a:r>
              <a:rPr lang="en-US" dirty="0">
                <a:solidFill>
                  <a:srgbClr val="000000"/>
                </a:solidFill>
                <a:ea typeface="ＭＳ Ｐゴシック" pitchFamily="34" charset="-128"/>
              </a:rPr>
              <a:t>Update only the comment list part of the page</a:t>
            </a:r>
          </a:p>
          <a:p>
            <a:pPr lvl="2"/>
            <a:r>
              <a:rPr lang="en-US" dirty="0">
                <a:solidFill>
                  <a:srgbClr val="000000"/>
                </a:solidFill>
                <a:ea typeface="ＭＳ Ｐゴシック" pitchFamily="34" charset="-128"/>
              </a:rPr>
              <a:t>Display a notice for the user telling the comment was added</a:t>
            </a:r>
          </a:p>
          <a:p>
            <a:pPr lvl="2"/>
            <a:endParaRPr lang="en-US" dirty="0">
              <a:solidFill>
                <a:srgbClr val="000000"/>
              </a:solidFill>
              <a:ea typeface="ＭＳ Ｐゴシック" pitchFamily="34" charset="-128"/>
            </a:endParaRPr>
          </a:p>
          <a:p>
            <a:pPr lvl="1"/>
            <a:r>
              <a:rPr lang="en-US" dirty="0">
                <a:solidFill>
                  <a:srgbClr val="000000"/>
                </a:solidFill>
                <a:ea typeface="ＭＳ Ｐゴシック" pitchFamily="34" charset="-128"/>
              </a:rPr>
              <a:t>If the request failed:</a:t>
            </a:r>
          </a:p>
          <a:p>
            <a:pPr lvl="2"/>
            <a:r>
              <a:rPr lang="en-US" dirty="0">
                <a:solidFill>
                  <a:srgbClr val="000000"/>
                </a:solidFill>
                <a:ea typeface="ＭＳ Ｐゴシック" pitchFamily="34" charset="-128"/>
              </a:rPr>
              <a:t>Display a message into your page to notice the user.</a:t>
            </a:r>
          </a:p>
          <a:p>
            <a:endParaRPr lang="fr-FR" sz="2800" dirty="0" smtClean="0"/>
          </a:p>
        </p:txBody>
      </p:sp>
      <p:sp>
        <p:nvSpPr>
          <p:cNvPr id="4" name="Espace réservé du contenu 3"/>
          <p:cNvSpPr>
            <a:spLocks noGrp="1"/>
          </p:cNvSpPr>
          <p:nvPr>
            <p:ph sz="quarter" idx="13"/>
          </p:nvPr>
        </p:nvSpPr>
        <p:spPr/>
        <p:txBody>
          <a:bodyPr/>
          <a:lstStyle/>
          <a:p>
            <a:r>
              <a:rPr lang="fr-FR" dirty="0" err="1" smtClean="0"/>
              <a:t>Prepared</a:t>
            </a:r>
            <a:r>
              <a:rPr lang="fr-FR" dirty="0" smtClean="0"/>
              <a:t> </a:t>
            </a:r>
            <a:r>
              <a:rPr lang="fr-FR" dirty="0" err="1" smtClean="0"/>
              <a:t>statements</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8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Before</a:t>
            </a:r>
            <a:r>
              <a:rPr lang="fr-FR" dirty="0" smtClean="0">
                <a:ea typeface="ＭＳ Ｐゴシック" pitchFamily="34" charset="-128"/>
              </a:rPr>
              <a:t> PDO…</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Each</a:t>
            </a:r>
            <a:r>
              <a:rPr lang="fr-FR" sz="3200" dirty="0" smtClean="0">
                <a:ea typeface="ＭＳ Ｐゴシック" pitchFamily="34" charset="-128"/>
              </a:rPr>
              <a:t> extension </a:t>
            </a:r>
            <a:r>
              <a:rPr lang="fr-FR" sz="3200" dirty="0" err="1" smtClean="0">
                <a:ea typeface="ＭＳ Ｐゴシック" pitchFamily="34" charset="-128"/>
              </a:rPr>
              <a:t>provides</a:t>
            </a:r>
            <a:r>
              <a:rPr lang="fr-FR" sz="3200" dirty="0" smtClean="0">
                <a:ea typeface="ＭＳ Ｐゴシック" pitchFamily="34" charset="-128"/>
              </a:rPr>
              <a:t> </a:t>
            </a:r>
            <a:r>
              <a:rPr lang="fr-FR" sz="3200" dirty="0" err="1" smtClean="0">
                <a:ea typeface="ＭＳ Ｐゴシック" pitchFamily="34" charset="-128"/>
              </a:rPr>
              <a:t>different</a:t>
            </a:r>
            <a:r>
              <a:rPr lang="fr-FR" sz="3200" dirty="0" smtClean="0">
                <a:ea typeface="ＭＳ Ｐゴシック" pitchFamily="34" charset="-128"/>
              </a:rPr>
              <a:t> </a:t>
            </a:r>
            <a:r>
              <a:rPr lang="fr-FR" sz="3200" dirty="0" err="1" smtClean="0">
                <a:ea typeface="ＭＳ Ｐゴシック" pitchFamily="34" charset="-128"/>
              </a:rPr>
              <a:t>functions</a:t>
            </a:r>
            <a:endParaRPr lang="fr-FR" sz="3200" dirty="0" smtClean="0">
              <a:ea typeface="ＭＳ Ｐゴシック" pitchFamily="34" charset="-128"/>
            </a:endParaRPr>
          </a:p>
          <a:p>
            <a:pPr lvl="1"/>
            <a:r>
              <a:rPr lang="fr-FR" sz="2800" dirty="0" err="1" smtClean="0">
                <a:ea typeface="ＭＳ Ｐゴシック" pitchFamily="34" charset="-128"/>
              </a:rPr>
              <a:t>Need</a:t>
            </a:r>
            <a:r>
              <a:rPr lang="fr-FR" sz="2800" dirty="0" smtClean="0">
                <a:ea typeface="ＭＳ Ｐゴシック" pitchFamily="34" charset="-128"/>
              </a:rPr>
              <a:t> to change the code if </a:t>
            </a:r>
            <a:r>
              <a:rPr lang="fr-FR" sz="2800" dirty="0" err="1" smtClean="0">
                <a:ea typeface="ＭＳ Ｐゴシック" pitchFamily="34" charset="-128"/>
              </a:rPr>
              <a:t>you</a:t>
            </a:r>
            <a:r>
              <a:rPr lang="fr-FR" sz="2800" dirty="0" smtClean="0">
                <a:ea typeface="ＭＳ Ｐゴシック" pitchFamily="34" charset="-128"/>
              </a:rPr>
              <a:t> change DBMS!</a:t>
            </a:r>
          </a:p>
          <a:p>
            <a:pPr lvl="1"/>
            <a:endParaRPr lang="fr-FR" sz="2800" dirty="0">
              <a:ea typeface="ＭＳ Ｐゴシック" pitchFamily="34" charset="-128"/>
            </a:endParaRPr>
          </a:p>
          <a:p>
            <a:r>
              <a:rPr lang="fr-FR" sz="3200" dirty="0" smtClean="0">
                <a:ea typeface="ＭＳ Ｐゴシック" pitchFamily="34" charset="-128"/>
              </a:rPr>
              <a:t>Not a good </a:t>
            </a:r>
            <a:r>
              <a:rPr lang="fr-FR" sz="3200" dirty="0" err="1" smtClean="0">
                <a:ea typeface="ＭＳ Ｐゴシック" pitchFamily="34" charset="-128"/>
              </a:rPr>
              <a:t>approach</a:t>
            </a:r>
            <a:r>
              <a:rPr lang="fr-FR" sz="3200" dirty="0" smtClean="0">
                <a:ea typeface="ＭＳ Ｐゴシック" pitchFamily="34" charset="-128"/>
              </a:rPr>
              <a:t>…</a:t>
            </a:r>
            <a:endParaRPr lang="en-US"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cdn1.iconfinder.com/data/icons/database/PNG/512/Database_1.png"/>
          <p:cNvPicPr>
            <a:picLocks noChangeAspect="1" noChangeArrowheads="1"/>
          </p:cNvPicPr>
          <p:nvPr/>
        </p:nvPicPr>
        <p:blipFill>
          <a:blip r:embed="rId4" cstate="print"/>
          <a:srcRect/>
          <a:stretch>
            <a:fillRect/>
          </a:stretch>
        </p:blipFill>
        <p:spPr bwMode="auto">
          <a:xfrm>
            <a:off x="6597758" y="2857500"/>
            <a:ext cx="2232248" cy="2232249"/>
          </a:xfrm>
          <a:prstGeom prst="rect">
            <a:avLst/>
          </a:prstGeom>
          <a:noFill/>
        </p:spPr>
      </p:pic>
    </p:spTree>
    <p:extLst>
      <p:ext uri="{BB962C8B-B14F-4D97-AF65-F5344CB8AC3E}">
        <p14:creationId xmlns:p14="http://schemas.microsoft.com/office/powerpoint/2010/main" val="976873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PDO: PHP Data Object</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…And </a:t>
            </a:r>
            <a:r>
              <a:rPr lang="fr-FR" dirty="0" err="1" smtClean="0">
                <a:ea typeface="ＭＳ Ｐゴシック" pitchFamily="34" charset="-128"/>
              </a:rPr>
              <a:t>now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ea typeface="ＭＳ Ｐゴシック" pitchFamily="34" charset="-128"/>
              </a:rPr>
              <a:t>PDO </a:t>
            </a:r>
            <a:r>
              <a:rPr lang="fr-FR" sz="3200" dirty="0" err="1" smtClean="0">
                <a:ea typeface="ＭＳ Ｐゴシック" pitchFamily="34" charset="-128"/>
              </a:rPr>
              <a:t>is</a:t>
            </a:r>
            <a:r>
              <a:rPr lang="fr-FR" sz="3200" dirty="0" smtClean="0">
                <a:ea typeface="ＭＳ Ｐゴシック" pitchFamily="34" charset="-128"/>
              </a:rPr>
              <a:t> the main new </a:t>
            </a:r>
            <a:r>
              <a:rPr lang="fr-FR" sz="3200" dirty="0" err="1" smtClean="0">
                <a:ea typeface="ＭＳ Ｐゴシック" pitchFamily="34" charset="-128"/>
              </a:rPr>
              <a:t>feature</a:t>
            </a:r>
            <a:r>
              <a:rPr lang="fr-FR" sz="3200" dirty="0" smtClean="0">
                <a:ea typeface="ＭＳ Ｐゴシック" pitchFamily="34" charset="-128"/>
              </a:rPr>
              <a:t> of PHP 5.1</a:t>
            </a:r>
            <a:endParaRPr lang="fr-FR" sz="3200" dirty="0">
              <a:ea typeface="ＭＳ Ｐゴシック" pitchFamily="34" charset="-128"/>
            </a:endParaRPr>
          </a:p>
          <a:p>
            <a:pPr>
              <a:spcBef>
                <a:spcPts val="3000"/>
              </a:spcBef>
            </a:pPr>
            <a:r>
              <a:rPr lang="fr-FR" sz="3200" dirty="0" smtClean="0">
                <a:ea typeface="ＭＳ Ｐゴシック" pitchFamily="34" charset="-128"/>
              </a:rPr>
              <a:t>Object </a:t>
            </a:r>
            <a:r>
              <a:rPr lang="fr-FR" sz="3200" dirty="0" err="1" smtClean="0">
                <a:ea typeface="ＭＳ Ｐゴシック" pitchFamily="34" charset="-128"/>
              </a:rPr>
              <a:t>Oriented</a:t>
            </a:r>
            <a:r>
              <a:rPr lang="fr-FR" sz="3200" dirty="0" smtClean="0">
                <a:ea typeface="ＭＳ Ｐゴシック" pitchFamily="34" charset="-128"/>
              </a:rPr>
              <a:t> extension:</a:t>
            </a:r>
          </a:p>
          <a:p>
            <a:pPr lvl="1"/>
            <a:r>
              <a:rPr lang="fr-FR" sz="2800" dirty="0" err="1" smtClean="0">
                <a:ea typeface="ＭＳ Ｐゴシック" pitchFamily="34" charset="-128"/>
              </a:rPr>
              <a:t>Provides</a:t>
            </a:r>
            <a:r>
              <a:rPr lang="fr-FR" sz="2800" dirty="0" smtClean="0">
                <a:ea typeface="ＭＳ Ｐゴシック" pitchFamily="34" charset="-128"/>
              </a:rPr>
              <a:t> </a:t>
            </a:r>
            <a:r>
              <a:rPr lang="fr-FR" sz="2800" dirty="0" err="1" smtClean="0">
                <a:ea typeface="ＭＳ Ｐゴシック" pitchFamily="34" charset="-128"/>
              </a:rPr>
              <a:t>ease</a:t>
            </a:r>
            <a:r>
              <a:rPr lang="fr-FR" sz="2800" dirty="0" smtClean="0">
                <a:ea typeface="ＭＳ Ｐゴシック" pitchFamily="34" charset="-128"/>
              </a:rPr>
              <a:t> of use and </a:t>
            </a:r>
            <a:r>
              <a:rPr lang="fr-FR" sz="2800" dirty="0" err="1" smtClean="0">
                <a:ea typeface="ＭＳ Ｐゴシック" pitchFamily="34" charset="-128"/>
              </a:rPr>
              <a:t>greater</a:t>
            </a:r>
            <a:r>
              <a:rPr lang="fr-FR" sz="2800" dirty="0" smtClean="0">
                <a:ea typeface="ＭＳ Ｐゴシック" pitchFamily="34" charset="-128"/>
              </a:rPr>
              <a:t> abstraction</a:t>
            </a:r>
            <a:endParaRPr lang="fr-FR" sz="2800" dirty="0">
              <a:ea typeface="ＭＳ Ｐゴシック" pitchFamily="34" charset="-128"/>
            </a:endParaRPr>
          </a:p>
          <a:p>
            <a:pPr>
              <a:spcBef>
                <a:spcPts val="3000"/>
              </a:spcBef>
            </a:pPr>
            <a:r>
              <a:rPr lang="fr-FR" sz="3200" dirty="0" smtClean="0">
                <a:ea typeface="ＭＳ Ｐゴシック" pitchFamily="34" charset="-128"/>
              </a:rPr>
              <a:t>Common base for all DBMS </a:t>
            </a:r>
            <a:r>
              <a:rPr lang="fr-FR" sz="3200" dirty="0" err="1" smtClean="0">
                <a:ea typeface="ＭＳ Ｐゴシック" pitchFamily="34" charset="-128"/>
              </a:rPr>
              <a:t>connectors</a:t>
            </a:r>
            <a:r>
              <a:rPr lang="fr-FR" sz="3200" dirty="0" smtClean="0">
                <a:ea typeface="ＭＳ Ｐゴシック" pitchFamily="34" charset="-128"/>
              </a:rPr>
              <a:t>:</a:t>
            </a:r>
          </a:p>
          <a:p>
            <a:pPr lvl="1"/>
            <a:r>
              <a:rPr lang="fr-FR" sz="2800" dirty="0" smtClean="0">
                <a:ea typeface="ＭＳ Ｐゴシック" pitchFamily="34" charset="-128"/>
              </a:rPr>
              <a:t>No more </a:t>
            </a:r>
            <a:r>
              <a:rPr lang="fr-FR" sz="2800" dirty="0" err="1" smtClean="0">
                <a:ea typeface="ＭＳ Ｐゴシック" pitchFamily="34" charset="-128"/>
              </a:rPr>
              <a:t>need</a:t>
            </a:r>
            <a:r>
              <a:rPr lang="fr-FR" sz="2800" dirty="0" smtClean="0">
                <a:ea typeface="ＭＳ Ｐゴシック" pitchFamily="34" charset="-128"/>
              </a:rPr>
              <a:t> to change code </a:t>
            </a:r>
            <a:r>
              <a:rPr lang="fr-FR" sz="2800" dirty="0" err="1" smtClean="0">
                <a:ea typeface="ＭＳ Ｐゴシック" pitchFamily="34" charset="-128"/>
              </a:rPr>
              <a:t>after</a:t>
            </a:r>
            <a:r>
              <a:rPr lang="fr-FR" sz="2800" dirty="0" smtClean="0">
                <a:ea typeface="ＭＳ Ｐゴシック" pitchFamily="34" charset="-128"/>
              </a:rPr>
              <a:t> </a:t>
            </a:r>
            <a:br>
              <a:rPr lang="fr-FR" sz="2800" dirty="0" smtClean="0">
                <a:ea typeface="ＭＳ Ｐゴシック" pitchFamily="34" charset="-128"/>
              </a:rPr>
            </a:br>
            <a:r>
              <a:rPr lang="fr-FR" sz="2800" dirty="0" err="1" smtClean="0">
                <a:ea typeface="ＭＳ Ｐゴシック" pitchFamily="34" charset="-128"/>
              </a:rPr>
              <a:t>changing</a:t>
            </a:r>
            <a:r>
              <a:rPr lang="fr-FR" sz="2800" dirty="0" smtClean="0">
                <a:ea typeface="ＭＳ Ｐゴシック" pitchFamily="34" charset="-128"/>
              </a:rPr>
              <a:t> DBMS, </a:t>
            </a:r>
            <a:r>
              <a:rPr lang="fr-FR" sz="3200" dirty="0" smtClean="0">
                <a:ea typeface="ＭＳ Ｐゴシック" pitchFamily="34" charset="-128"/>
              </a:rPr>
              <a:t>o</a:t>
            </a:r>
            <a:r>
              <a:rPr lang="fr-FR" sz="2800" dirty="0" smtClean="0">
                <a:ea typeface="ＭＳ Ｐゴシック" pitchFamily="34" charset="-128"/>
              </a:rPr>
              <a:t>r </a:t>
            </a:r>
            <a:r>
              <a:rPr lang="fr-FR" sz="2800" dirty="0" err="1" smtClean="0">
                <a:ea typeface="ＭＳ Ｐゴシック" pitchFamily="34" charset="-128"/>
              </a:rPr>
              <a:t>almost</a:t>
            </a:r>
            <a:r>
              <a:rPr lang="fr-FR" sz="2800" dirty="0" smtClean="0">
                <a:ea typeface="ＭＳ Ｐゴシック" pitchFamily="34" charset="-128"/>
              </a:rPr>
              <a:t>…</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
          <p:cNvPicPr>
            <a:picLocks noChangeAspect="1"/>
          </p:cNvPicPr>
          <p:nvPr/>
        </p:nvPicPr>
        <p:blipFill>
          <a:blip r:embed="rId4"/>
          <a:stretch>
            <a:fillRect/>
          </a:stretch>
        </p:blipFill>
        <p:spPr>
          <a:xfrm>
            <a:off x="7740352" y="4009628"/>
            <a:ext cx="1308100" cy="1270000"/>
          </a:xfrm>
          <a:prstGeom prst="rect">
            <a:avLst/>
          </a:prstGeom>
        </p:spPr>
      </p:pic>
    </p:spTree>
    <p:extLst>
      <p:ext uri="{BB962C8B-B14F-4D97-AF65-F5344CB8AC3E}">
        <p14:creationId xmlns:p14="http://schemas.microsoft.com/office/powerpoint/2010/main" val="1659978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PDO Architecture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026" name="Picture 2"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3528" y="1153311"/>
            <a:ext cx="1800200" cy="3720413"/>
          </a:xfrm>
          <a:prstGeom prst="rect">
            <a:avLst/>
          </a:prstGeom>
          <a:scene3d>
            <a:camera prst="orthographicFront"/>
            <a:lightRig rig="threePt" dir="t"/>
          </a:scene3d>
          <a:sp3d>
            <a:bevelT w="101600" prst="riblet"/>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2400" b="1" dirty="0" smtClean="0"/>
              <a:t>PHP &gt;= 5.1</a:t>
            </a:r>
            <a:endParaRPr lang="en-US" sz="2400" b="1" dirty="0"/>
          </a:p>
        </p:txBody>
      </p:sp>
      <p:sp>
        <p:nvSpPr>
          <p:cNvPr id="11" name="Rectangle 10"/>
          <p:cNvSpPr/>
          <p:nvPr/>
        </p:nvSpPr>
        <p:spPr>
          <a:xfrm>
            <a:off x="2743200" y="1153311"/>
            <a:ext cx="1828800" cy="3720413"/>
          </a:xfrm>
          <a:prstGeom prst="rect">
            <a:avLst/>
          </a:prstGeom>
          <a:scene3d>
            <a:camera prst="orthographicFront"/>
            <a:lightRig rig="threePt" dir="t"/>
          </a:scene3d>
          <a:sp3d>
            <a:bevelT w="101600" prst="ribl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smtClean="0"/>
              <a:t>PDO</a:t>
            </a:r>
            <a:endParaRPr lang="en-US" sz="2400" b="1" dirty="0"/>
          </a:p>
        </p:txBody>
      </p:sp>
      <p:sp>
        <p:nvSpPr>
          <p:cNvPr id="4" name="Rectangle à coins arrondis 3"/>
          <p:cNvSpPr/>
          <p:nvPr/>
        </p:nvSpPr>
        <p:spPr>
          <a:xfrm>
            <a:off x="5292080" y="1153311"/>
            <a:ext cx="1656184" cy="84009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400" b="1" dirty="0" smtClean="0"/>
              <a:t>PDO</a:t>
            </a:r>
          </a:p>
          <a:p>
            <a:pPr algn="ctr"/>
            <a:r>
              <a:rPr lang="fr-FR" sz="2400" b="1" dirty="0" smtClean="0"/>
              <a:t>MySQL</a:t>
            </a:r>
            <a:endParaRPr lang="en-US" sz="2400" b="1" dirty="0"/>
          </a:p>
        </p:txBody>
      </p:sp>
      <p:sp>
        <p:nvSpPr>
          <p:cNvPr id="13" name="Rectangle à coins arrondis 12"/>
          <p:cNvSpPr/>
          <p:nvPr/>
        </p:nvSpPr>
        <p:spPr>
          <a:xfrm>
            <a:off x="5292080" y="3073525"/>
            <a:ext cx="1656184" cy="84009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400" b="1" dirty="0" smtClean="0"/>
              <a:t>PDO</a:t>
            </a:r>
          </a:p>
          <a:p>
            <a:pPr algn="ctr"/>
            <a:r>
              <a:rPr lang="fr-FR" sz="2400" b="1" dirty="0" smtClean="0"/>
              <a:t>SQL Server</a:t>
            </a:r>
            <a:endParaRPr lang="en-US" sz="2400" b="1" dirty="0"/>
          </a:p>
        </p:txBody>
      </p:sp>
      <p:sp>
        <p:nvSpPr>
          <p:cNvPr id="14" name="Rectangle à coins arrondis 13"/>
          <p:cNvSpPr/>
          <p:nvPr/>
        </p:nvSpPr>
        <p:spPr>
          <a:xfrm>
            <a:off x="5292080" y="2113418"/>
            <a:ext cx="1656184" cy="84009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400" b="1" dirty="0" smtClean="0"/>
              <a:t>PDO</a:t>
            </a:r>
          </a:p>
          <a:p>
            <a:pPr algn="ctr"/>
            <a:r>
              <a:rPr lang="fr-FR" sz="2400" b="1" dirty="0" smtClean="0"/>
              <a:t>Oracle</a:t>
            </a:r>
            <a:endParaRPr lang="en-US" sz="2400" b="1" dirty="0"/>
          </a:p>
        </p:txBody>
      </p:sp>
      <p:sp>
        <p:nvSpPr>
          <p:cNvPr id="15" name="Rectangle à coins arrondis 14"/>
          <p:cNvSpPr/>
          <p:nvPr/>
        </p:nvSpPr>
        <p:spPr>
          <a:xfrm>
            <a:off x="5292080" y="4033631"/>
            <a:ext cx="1656184" cy="84009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400" b="1" dirty="0" smtClean="0"/>
              <a:t>PDO</a:t>
            </a:r>
          </a:p>
          <a:p>
            <a:pPr algn="ctr"/>
            <a:r>
              <a:rPr lang="fr-FR" sz="2400" b="1" dirty="0" smtClean="0"/>
              <a:t>…</a:t>
            </a:r>
            <a:endParaRPr lang="en-US" sz="2400" b="1" dirty="0"/>
          </a:p>
        </p:txBody>
      </p:sp>
      <p:sp>
        <p:nvSpPr>
          <p:cNvPr id="5" name="Cylindre 4"/>
          <p:cNvSpPr/>
          <p:nvPr/>
        </p:nvSpPr>
        <p:spPr>
          <a:xfrm>
            <a:off x="7668344" y="2353445"/>
            <a:ext cx="1152128" cy="16321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smtClean="0"/>
              <a:t>MySQL</a:t>
            </a:r>
            <a:endParaRPr lang="en-US" sz="2400" b="1" dirty="0"/>
          </a:p>
        </p:txBody>
      </p:sp>
      <p:cxnSp>
        <p:nvCxnSpPr>
          <p:cNvPr id="7" name="Connecteur droit avec flèche 6"/>
          <p:cNvCxnSpPr>
            <a:stCxn id="3" idx="3"/>
            <a:endCxn id="11" idx="1"/>
          </p:cNvCxnSpPr>
          <p:nvPr/>
        </p:nvCxnSpPr>
        <p:spPr>
          <a:xfrm>
            <a:off x="2123728" y="3013518"/>
            <a:ext cx="6194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Connecteur en angle 9"/>
          <p:cNvCxnSpPr>
            <a:stCxn id="11" idx="3"/>
            <a:endCxn id="4" idx="1"/>
          </p:cNvCxnSpPr>
          <p:nvPr/>
        </p:nvCxnSpPr>
        <p:spPr>
          <a:xfrm flipV="1">
            <a:off x="4572000" y="1573358"/>
            <a:ext cx="720080" cy="144016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en angle 15"/>
          <p:cNvCxnSpPr>
            <a:stCxn id="4" idx="3"/>
            <a:endCxn id="5" idx="2"/>
          </p:cNvCxnSpPr>
          <p:nvPr/>
        </p:nvCxnSpPr>
        <p:spPr>
          <a:xfrm>
            <a:off x="6948264" y="1573358"/>
            <a:ext cx="720080" cy="159617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171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Avantages</a:t>
            </a: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ea typeface="ＭＳ Ｐゴシック" pitchFamily="34" charset="-128"/>
              </a:rPr>
              <a:t>Written</a:t>
            </a:r>
            <a:r>
              <a:rPr lang="fr-FR" sz="3200" dirty="0">
                <a:ea typeface="ＭＳ Ｐゴシック" pitchFamily="34" charset="-128"/>
              </a:rPr>
              <a:t> </a:t>
            </a:r>
            <a:r>
              <a:rPr lang="fr-FR" sz="3200" dirty="0" smtClean="0">
                <a:ea typeface="ＭＳ Ｐゴシック" pitchFamily="34" charset="-128"/>
              </a:rPr>
              <a:t>in C langage</a:t>
            </a:r>
          </a:p>
          <a:p>
            <a:pPr lvl="1"/>
            <a:r>
              <a:rPr lang="fr-FR" sz="2800" dirty="0" err="1" smtClean="0">
                <a:ea typeface="ＭＳ Ｐゴシック" pitchFamily="34" charset="-128"/>
              </a:rPr>
              <a:t>Similar</a:t>
            </a:r>
            <a:r>
              <a:rPr lang="fr-FR" sz="2800" dirty="0" smtClean="0">
                <a:ea typeface="ＭＳ Ｐゴシック" pitchFamily="34" charset="-128"/>
              </a:rPr>
              <a:t> performance as </a:t>
            </a:r>
            <a:r>
              <a:rPr lang="fr-FR" sz="2800" dirty="0" err="1" smtClean="0">
                <a:ea typeface="ＭＳ Ｐゴシック" pitchFamily="34" charset="-128"/>
              </a:rPr>
              <a:t>old</a:t>
            </a:r>
            <a:r>
              <a:rPr lang="fr-FR" sz="2800" dirty="0" smtClean="0">
                <a:ea typeface="ＭＳ Ｐゴシック" pitchFamily="34" charset="-128"/>
              </a:rPr>
              <a:t> native drivers</a:t>
            </a:r>
          </a:p>
          <a:p>
            <a:pPr lvl="1"/>
            <a:endParaRPr lang="fr-FR" sz="2800" dirty="0">
              <a:ea typeface="ＭＳ Ｐゴシック" pitchFamily="34" charset="-128"/>
            </a:endParaRPr>
          </a:p>
          <a:p>
            <a:r>
              <a:rPr lang="fr-FR" sz="3200" dirty="0" err="1" smtClean="0">
                <a:ea typeface="ＭＳ Ｐゴシック" pitchFamily="34" charset="-128"/>
              </a:rPr>
              <a:t>Optimization</a:t>
            </a:r>
            <a:r>
              <a:rPr lang="fr-FR" sz="3200" dirty="0" smtClean="0">
                <a:ea typeface="ＭＳ Ｐゴシック" pitchFamily="34" charset="-128"/>
              </a:rPr>
              <a:t> </a:t>
            </a:r>
            <a:r>
              <a:rPr lang="fr-FR" sz="3200" dirty="0" err="1" smtClean="0">
                <a:ea typeface="ＭＳ Ｐゴシック" pitchFamily="34" charset="-128"/>
              </a:rPr>
              <a:t>thanks</a:t>
            </a:r>
            <a:r>
              <a:rPr lang="fr-FR" sz="3200" dirty="0" smtClean="0">
                <a:ea typeface="ＭＳ Ｐゴシック" pitchFamily="34" charset="-128"/>
              </a:rPr>
              <a:t> to </a:t>
            </a:r>
            <a:r>
              <a:rPr lang="fr-FR" sz="3200" dirty="0" err="1" smtClean="0">
                <a:ea typeface="ＭＳ Ｐゴシック" pitchFamily="34" charset="-128"/>
              </a:rPr>
              <a:t>prepared</a:t>
            </a:r>
            <a:r>
              <a:rPr lang="fr-FR" sz="3200" dirty="0" smtClean="0">
                <a:ea typeface="ＭＳ Ｐゴシック" pitchFamily="34" charset="-128"/>
              </a:rPr>
              <a:t> </a:t>
            </a:r>
            <a:r>
              <a:rPr lang="fr-FR" sz="3200" dirty="0" err="1" smtClean="0">
                <a:ea typeface="ＭＳ Ｐゴシック" pitchFamily="34" charset="-128"/>
              </a:rPr>
              <a:t>statements</a:t>
            </a:r>
            <a:endParaRPr lang="fr-FR" sz="3200" dirty="0" smtClean="0">
              <a:ea typeface="ＭＳ Ｐゴシック" pitchFamily="34" charset="-128"/>
            </a:endParaRPr>
          </a:p>
          <a:p>
            <a:pPr lvl="1"/>
            <a:r>
              <a:rPr lang="fr-FR" sz="2800" dirty="0" smtClean="0">
                <a:ea typeface="ＭＳ Ｐゴシック" pitchFamily="34" charset="-128"/>
              </a:rPr>
              <a:t>Not </a:t>
            </a:r>
            <a:r>
              <a:rPr lang="fr-FR" sz="2800" dirty="0" err="1" smtClean="0">
                <a:ea typeface="ＭＳ Ｐゴシック" pitchFamily="34" charset="-128"/>
              </a:rPr>
              <a:t>available</a:t>
            </a:r>
            <a:r>
              <a:rPr lang="fr-FR" sz="2800" dirty="0" smtClean="0">
                <a:ea typeface="ＭＳ Ｐゴシック" pitchFamily="34" charset="-128"/>
              </a:rPr>
              <a:t> </a:t>
            </a:r>
            <a:r>
              <a:rPr lang="fr-FR" sz="2800" dirty="0" err="1" smtClean="0">
                <a:ea typeface="ＭＳ Ｐゴシック" pitchFamily="34" charset="-128"/>
              </a:rPr>
              <a:t>with</a:t>
            </a:r>
            <a:r>
              <a:rPr lang="fr-FR" sz="2800" dirty="0" smtClean="0">
                <a:ea typeface="ＭＳ Ｐゴシック" pitchFamily="34" charset="-128"/>
              </a:rPr>
              <a:t> the </a:t>
            </a:r>
            <a:r>
              <a:rPr lang="fr-FR" sz="2800" dirty="0" err="1" smtClean="0">
                <a:ea typeface="ＭＳ Ｐゴシック" pitchFamily="34" charset="-128"/>
              </a:rPr>
              <a:t>old</a:t>
            </a:r>
            <a:r>
              <a:rPr lang="fr-FR" sz="2800" dirty="0" smtClean="0">
                <a:ea typeface="ＭＳ Ｐゴシック" pitchFamily="34" charset="-128"/>
              </a:rPr>
              <a:t> MySQL extension</a:t>
            </a:r>
          </a:p>
          <a:p>
            <a:pPr lvl="1"/>
            <a:endParaRPr lang="fr-FR" sz="2800" dirty="0">
              <a:ea typeface="ＭＳ Ｐゴシック" pitchFamily="34" charset="-128"/>
            </a:endParaRPr>
          </a:p>
          <a:p>
            <a:r>
              <a:rPr lang="fr-FR" sz="3200" dirty="0" smtClean="0">
                <a:ea typeface="ＭＳ Ｐゴシック" pitchFamily="34" charset="-128"/>
              </a:rPr>
              <a:t>PDO </a:t>
            </a:r>
            <a:r>
              <a:rPr lang="fr-FR" sz="3200" dirty="0" err="1" smtClean="0">
                <a:ea typeface="ＭＳ Ｐゴシック" pitchFamily="34" charset="-128"/>
              </a:rPr>
              <a:t>can</a:t>
            </a:r>
            <a:r>
              <a:rPr lang="fr-FR" sz="3200" dirty="0" smtClean="0">
                <a:ea typeface="ＭＳ Ｐゴシック" pitchFamily="34" charset="-128"/>
              </a:rPr>
              <a:t> </a:t>
            </a:r>
            <a:r>
              <a:rPr lang="fr-FR" sz="3200" dirty="0" err="1" smtClean="0">
                <a:ea typeface="ＭＳ Ｐゴシック" pitchFamily="34" charset="-128"/>
              </a:rPr>
              <a:t>execute</a:t>
            </a:r>
            <a:r>
              <a:rPr lang="fr-FR" sz="3200" dirty="0" smtClean="0">
                <a:ea typeface="ＭＳ Ｐゴシック" pitchFamily="34" charset="-128"/>
              </a:rPr>
              <a:t> all </a:t>
            </a:r>
            <a:r>
              <a:rPr lang="fr-FR" sz="3200" dirty="0" err="1" smtClean="0">
                <a:ea typeface="ＭＳ Ｐゴシック" pitchFamily="34" charset="-128"/>
              </a:rPr>
              <a:t>query</a:t>
            </a:r>
            <a:r>
              <a:rPr lang="fr-FR" sz="3200" dirty="0" smtClean="0">
                <a:ea typeface="ＭＳ Ｐゴシック" pitchFamily="34" charset="-128"/>
              </a:rPr>
              <a:t> types</a:t>
            </a:r>
            <a:endParaRPr lang="en-US"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009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2268C0-00E2-4F92-9B4C-A378DA4774A5}"/>
</file>

<file path=customXml/itemProps2.xml><?xml version="1.0" encoding="utf-8"?>
<ds:datastoreItem xmlns:ds="http://schemas.openxmlformats.org/officeDocument/2006/customXml" ds:itemID="{D555BD99-8928-47B6-B643-E8694F9013F0}"/>
</file>

<file path=customXml/itemProps3.xml><?xml version="1.0" encoding="utf-8"?>
<ds:datastoreItem xmlns:ds="http://schemas.openxmlformats.org/officeDocument/2006/customXml" ds:itemID="{ADC15ECF-B679-498A-B853-B40A6115A68C}"/>
</file>

<file path=docProps/app.xml><?xml version="1.0" encoding="utf-8"?>
<Properties xmlns="http://schemas.openxmlformats.org/officeDocument/2006/extended-properties" xmlns:vt="http://schemas.openxmlformats.org/officeDocument/2006/docPropsVTypes">
  <Template>SUPINFOTheme.thmx</Template>
  <TotalTime>0</TotalTime>
  <Words>2906</Words>
  <Application>Microsoft Office PowerPoint</Application>
  <PresentationFormat>Affichage à l'écran (16:10)</PresentationFormat>
  <Paragraphs>664</Paragraphs>
  <Slides>60</Slides>
  <Notes>33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60</vt:i4>
      </vt:variant>
    </vt:vector>
  </HeadingPairs>
  <TitlesOfParts>
    <vt:vector size="70" baseType="lpstr">
      <vt:lpstr>Arial</vt:lpstr>
      <vt:lpstr>Calibri</vt:lpstr>
      <vt:lpstr>Calibri (Heading)</vt:lpstr>
      <vt:lpstr>Courier New</vt:lpstr>
      <vt:lpstr>ＭＳ Ｐゴシック</vt:lpstr>
      <vt:lpstr>ＭＳ Ｐゴシック</vt:lpstr>
      <vt:lpstr>Myriad Pro</vt:lpstr>
      <vt:lpstr>Verdana</vt:lpstr>
      <vt:lpstr>Wingdings</vt:lpstr>
      <vt:lpstr>SUPINFOTheme</vt:lpstr>
      <vt:lpstr>Présentation PowerPoint</vt:lpstr>
      <vt:lpstr>Course objectives</vt:lpstr>
      <vt:lpstr>Course plan</vt:lpstr>
      <vt:lpstr>Introduction</vt:lpstr>
      <vt:lpstr>Before PDO…</vt:lpstr>
      <vt:lpstr>Before PDO…</vt:lpstr>
      <vt:lpstr>…And now</vt:lpstr>
      <vt:lpstr>PDO Architecture</vt:lpstr>
      <vt:lpstr>Avantages</vt:lpstr>
      <vt:lpstr>Installation</vt:lpstr>
      <vt:lpstr>Installation</vt:lpstr>
      <vt:lpstr>Questions ?</vt:lpstr>
      <vt:lpstr>Basics</vt:lpstr>
      <vt:lpstr>PDO classes</vt:lpstr>
      <vt:lpstr>Présentation PowerPoint</vt:lpstr>
      <vt:lpstr>Database connection</vt:lpstr>
      <vt:lpstr>Database connection</vt:lpstr>
      <vt:lpstr>Database connection</vt:lpstr>
      <vt:lpstr>Perform a query</vt:lpstr>
      <vt:lpstr>The exec function</vt:lpstr>
      <vt:lpstr>The query function</vt:lpstr>
      <vt:lpstr>Perform a query</vt:lpstr>
      <vt:lpstr>Retrieve results</vt:lpstr>
      <vt:lpstr>Fetch all example</vt:lpstr>
      <vt:lpstr>Sequential fetch example</vt:lpstr>
      <vt:lpstr>Different fetch styles</vt:lpstr>
      <vt:lpstr>PDO::FETCH_ASSOC</vt:lpstr>
      <vt:lpstr>PDO::FETCH_BOTH</vt:lpstr>
      <vt:lpstr>PDO::FETCH_OBJ</vt:lpstr>
      <vt:lpstr>Last insert ID</vt:lpstr>
      <vt:lpstr>Questions ?</vt:lpstr>
      <vt:lpstr>Exercise (1/2)</vt:lpstr>
      <vt:lpstr>Exercise (2/2)</vt:lpstr>
      <vt:lpstr>Transaction management</vt:lpstr>
      <vt:lpstr>Presentation</vt:lpstr>
      <vt:lpstr>Case study</vt:lpstr>
      <vt:lpstr>Provided methods</vt:lpstr>
      <vt:lpstr>Provided methods</vt:lpstr>
      <vt:lpstr>Provided methods</vt:lpstr>
      <vt:lpstr>Présentation PowerPoint</vt:lpstr>
      <vt:lpstr>Questions ?</vt:lpstr>
      <vt:lpstr>Prepared statements</vt:lpstr>
      <vt:lpstr>Presentation</vt:lpstr>
      <vt:lpstr>Why use Prepared statements?</vt:lpstr>
      <vt:lpstr>Execution cycle</vt:lpstr>
      <vt:lpstr>Parametrized prepared statements</vt:lpstr>
      <vt:lpstr>Important note</vt:lpstr>
      <vt:lpstr>Provided methods</vt:lpstr>
      <vt:lpstr>Provided methods</vt:lpstr>
      <vt:lpstr>Présentation PowerPoint</vt:lpstr>
      <vt:lpstr>Présentation PowerPoint</vt:lpstr>
      <vt:lpstr>Questions ?</vt:lpstr>
      <vt:lpstr>Exercise (1/6)</vt:lpstr>
      <vt:lpstr>Exercise (2/6)</vt:lpstr>
      <vt:lpstr>Exercise (3/6)</vt:lpstr>
      <vt:lpstr>Exercise (4/6)</vt:lpstr>
      <vt:lpstr>Exercise (5/6)</vt:lpstr>
      <vt:lpstr>Exercise (6/6)</vt:lpstr>
      <vt:lpstr>Exercise – Annex</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2016-03-03T15:27:32Z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