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28"/>
  </p:notesMasterIdLst>
  <p:handoutMasterIdLst>
    <p:handoutMasterId r:id="rId29"/>
  </p:handoutMasterIdLst>
  <p:sldIdLst>
    <p:sldId id="444" r:id="rId2"/>
    <p:sldId id="582" r:id="rId3"/>
    <p:sldId id="583" r:id="rId4"/>
    <p:sldId id="546" r:id="rId5"/>
    <p:sldId id="547" r:id="rId6"/>
    <p:sldId id="548" r:id="rId7"/>
    <p:sldId id="549" r:id="rId8"/>
    <p:sldId id="550" r:id="rId9"/>
    <p:sldId id="551" r:id="rId10"/>
    <p:sldId id="572" r:id="rId11"/>
    <p:sldId id="566" r:id="rId12"/>
    <p:sldId id="569" r:id="rId13"/>
    <p:sldId id="570" r:id="rId14"/>
    <p:sldId id="571" r:id="rId15"/>
    <p:sldId id="567" r:id="rId16"/>
    <p:sldId id="568" r:id="rId17"/>
    <p:sldId id="573" r:id="rId18"/>
    <p:sldId id="574" r:id="rId19"/>
    <p:sldId id="575" r:id="rId20"/>
    <p:sldId id="577" r:id="rId21"/>
    <p:sldId id="576" r:id="rId22"/>
    <p:sldId id="578" r:id="rId23"/>
    <p:sldId id="579" r:id="rId24"/>
    <p:sldId id="580" r:id="rId25"/>
    <p:sldId id="581" r:id="rId26"/>
    <p:sldId id="522" r:id="rId27"/>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12" autoAdjust="0"/>
  </p:normalViewPr>
  <p:slideViewPr>
    <p:cSldViewPr>
      <p:cViewPr varScale="1">
        <p:scale>
          <a:sx n="86" d="100"/>
          <a:sy n="86" d="100"/>
        </p:scale>
        <p:origin x="1124" y="4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3/3/2016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3/3/2016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Computer_scienc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Separation_of_concerns" TargetMode="External"/><Relationship Id="rId5" Type="http://schemas.openxmlformats.org/officeDocument/2006/relationships/hyperlink" Target="http://en.wikipedia.org/wiki/Concern_(computer_science)" TargetMode="External"/><Relationship Id="rId4" Type="http://schemas.openxmlformats.org/officeDocument/2006/relationships/hyperlink" Target="http://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2451136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a:t>
            </a:r>
            <a:r>
              <a:rPr lang="fr-FR" baseline="0" dirty="0" smtClean="0"/>
              <a:t> </a:t>
            </a:r>
            <a:r>
              <a:rPr lang="fr-FR" baseline="0" dirty="0" err="1" smtClean="0"/>
              <a:t>that</a:t>
            </a:r>
            <a:r>
              <a:rPr lang="fr-FR" baseline="0" dirty="0" smtClean="0"/>
              <a:t> PHP </a:t>
            </a:r>
            <a:r>
              <a:rPr lang="fr-FR" baseline="0" dirty="0" err="1" smtClean="0"/>
              <a:t>will</a:t>
            </a:r>
            <a:r>
              <a:rPr lang="fr-FR" baseline="0" dirty="0" smtClean="0"/>
              <a:t> </a:t>
            </a:r>
            <a:r>
              <a:rPr lang="fr-FR" baseline="0" dirty="0" err="1" smtClean="0"/>
              <a:t>evaluate</a:t>
            </a:r>
            <a:r>
              <a:rPr lang="fr-FR" baseline="0" dirty="0" smtClean="0"/>
              <a:t> $</a:t>
            </a:r>
            <a:r>
              <a:rPr lang="fr-FR" baseline="0" dirty="0" err="1" smtClean="0"/>
              <a:t>getControllerParameter</a:t>
            </a:r>
            <a:r>
              <a:rPr lang="fr-FR" baseline="0" dirty="0" smtClean="0"/>
              <a:t> </a:t>
            </a:r>
            <a:r>
              <a:rPr lang="fr-FR" baseline="0" dirty="0" err="1" smtClean="0"/>
              <a:t>before</a:t>
            </a:r>
            <a:r>
              <a:rPr lang="fr-FR" baseline="0" dirty="0" smtClean="0"/>
              <a:t> </a:t>
            </a:r>
            <a:r>
              <a:rPr lang="fr-FR" baseline="0" dirty="0" err="1" smtClean="0"/>
              <a:t>doing</a:t>
            </a:r>
            <a:r>
              <a:rPr lang="fr-FR" baseline="0" dirty="0" smtClean="0"/>
              <a:t> the « new » </a:t>
            </a:r>
            <a:r>
              <a:rPr lang="fr-FR" baseline="0" dirty="0" err="1" smtClean="0"/>
              <a:t>statement</a:t>
            </a:r>
            <a:r>
              <a:rPr lang="fr-FR" baseline="0" dirty="0" smtClean="0"/>
              <a:t>. </a:t>
            </a:r>
            <a:r>
              <a:rPr lang="fr-FR" baseline="0" dirty="0" err="1" smtClean="0"/>
              <a:t>Therefore</a:t>
            </a:r>
            <a:r>
              <a:rPr lang="fr-FR" baseline="0" dirty="0" smtClean="0"/>
              <a:t> </a:t>
            </a:r>
            <a:r>
              <a:rPr lang="fr-FR" baseline="0" dirty="0" err="1" smtClean="0"/>
              <a:t>allowing</a:t>
            </a:r>
            <a:r>
              <a:rPr lang="fr-FR" baseline="0" dirty="0" smtClean="0"/>
              <a:t> to </a:t>
            </a:r>
            <a:r>
              <a:rPr lang="fr-FR" baseline="0" dirty="0" err="1" smtClean="0"/>
              <a:t>instanciate</a:t>
            </a:r>
            <a:r>
              <a:rPr lang="fr-FR" baseline="0" dirty="0" smtClean="0"/>
              <a:t> </a:t>
            </a:r>
            <a:r>
              <a:rPr lang="fr-FR" baseline="0" dirty="0" err="1" smtClean="0"/>
              <a:t>objects</a:t>
            </a:r>
            <a:r>
              <a:rPr lang="fr-FR" baseline="0" dirty="0" smtClean="0"/>
              <a:t> in a </a:t>
            </a:r>
            <a:r>
              <a:rPr lang="fr-FR" baseline="0" dirty="0" err="1" smtClean="0"/>
              <a:t>dynamic</a:t>
            </a:r>
            <a:r>
              <a:rPr lang="fr-FR" baseline="0" dirty="0" smtClean="0"/>
              <a:t> </a:t>
            </a:r>
            <a:r>
              <a:rPr lang="fr-FR" baseline="0" dirty="0" err="1" smtClean="0"/>
              <a:t>way</a:t>
            </a:r>
            <a:r>
              <a:rPr lang="fr-FR" baseline="0" dirty="0" smtClean="0"/>
              <a:t>:</a:t>
            </a:r>
          </a:p>
          <a:p>
            <a:r>
              <a:rPr lang="fr-FR" baseline="0" dirty="0" smtClean="0"/>
              <a:t>$</a:t>
            </a:r>
            <a:r>
              <a:rPr lang="fr-FR" baseline="0" dirty="0" err="1" smtClean="0"/>
              <a:t>className</a:t>
            </a:r>
            <a:r>
              <a:rPr lang="fr-FR" baseline="0" dirty="0" smtClean="0"/>
              <a:t> = "PDO";</a:t>
            </a:r>
          </a:p>
          <a:p>
            <a:r>
              <a:rPr lang="fr-FR" baseline="0" dirty="0" smtClean="0"/>
              <a:t>$</a:t>
            </a:r>
            <a:r>
              <a:rPr lang="fr-FR" baseline="0" dirty="0" err="1" smtClean="0"/>
              <a:t>pdo</a:t>
            </a:r>
            <a:r>
              <a:rPr lang="fr-FR" baseline="0" dirty="0" smtClean="0"/>
              <a:t> = new $</a:t>
            </a:r>
            <a:r>
              <a:rPr lang="fr-FR" baseline="0" dirty="0" err="1" smtClean="0"/>
              <a:t>className</a:t>
            </a:r>
            <a:r>
              <a:rPr lang="fr-FR" baseline="0" dirty="0" smtClean="0"/>
              <a:t>(...);</a:t>
            </a:r>
          </a:p>
          <a:p>
            <a:endParaRPr lang="fr-FR" baseline="0" dirty="0" smtClean="0"/>
          </a:p>
          <a:p>
            <a:r>
              <a:rPr lang="fr-FR" baseline="0" dirty="0" err="1" smtClean="0"/>
              <a:t>Same</a:t>
            </a:r>
            <a:r>
              <a:rPr lang="fr-FR" baseline="0" dirty="0" smtClean="0"/>
              <a:t> </a:t>
            </a:r>
            <a:r>
              <a:rPr lang="fr-FR" baseline="0" dirty="0" err="1" smtClean="0"/>
              <a:t>applies</a:t>
            </a:r>
            <a:r>
              <a:rPr lang="fr-FR" baseline="0" dirty="0" smtClean="0"/>
              <a:t> for </a:t>
            </a:r>
            <a:r>
              <a:rPr lang="fr-FR" baseline="0" dirty="0" err="1" smtClean="0"/>
              <a:t>methods</a:t>
            </a:r>
            <a:r>
              <a:rPr lang="fr-FR" baseline="0" dirty="0" smtClean="0"/>
              <a:t>. In </a:t>
            </a:r>
            <a:r>
              <a:rPr lang="fr-FR" baseline="0" dirty="0" err="1" smtClean="0"/>
              <a:t>this</a:t>
            </a:r>
            <a:r>
              <a:rPr lang="fr-FR" baseline="0" dirty="0" smtClean="0"/>
              <a:t> </a:t>
            </a:r>
            <a:r>
              <a:rPr lang="fr-FR" baseline="0" dirty="0" err="1" smtClean="0"/>
              <a:t>example</a:t>
            </a:r>
            <a:r>
              <a:rPr lang="fr-FR" baseline="0" dirty="0" smtClean="0"/>
              <a:t>, the $</a:t>
            </a:r>
            <a:r>
              <a:rPr lang="fr-FR" baseline="0" dirty="0" err="1" smtClean="0"/>
              <a:t>getViewParameter</a:t>
            </a:r>
            <a:r>
              <a:rPr lang="fr-FR" baseline="0" dirty="0" smtClean="0"/>
              <a:t> variable </a:t>
            </a:r>
            <a:r>
              <a:rPr lang="fr-FR" baseline="0" dirty="0" err="1" smtClean="0"/>
              <a:t>contains</a:t>
            </a:r>
            <a:r>
              <a:rPr lang="fr-FR" baseline="0" smtClean="0"/>
              <a:t> </a:t>
            </a:r>
            <a:endParaRPr lang="en-US"/>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2930614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a:t>
            </a:r>
            <a:r>
              <a:rPr lang="fr-FR" baseline="0" dirty="0" smtClean="0"/>
              <a:t> </a:t>
            </a:r>
            <a:r>
              <a:rPr lang="fr-FR" baseline="0" dirty="0" err="1" smtClean="0"/>
              <a:t>that</a:t>
            </a:r>
            <a:r>
              <a:rPr lang="fr-FR" baseline="0" dirty="0" smtClean="0"/>
              <a:t> PHP </a:t>
            </a:r>
            <a:r>
              <a:rPr lang="fr-FR" baseline="0" dirty="0" err="1" smtClean="0"/>
              <a:t>will</a:t>
            </a:r>
            <a:r>
              <a:rPr lang="fr-FR" baseline="0" dirty="0" smtClean="0"/>
              <a:t> </a:t>
            </a:r>
            <a:r>
              <a:rPr lang="fr-FR" baseline="0" dirty="0" err="1" smtClean="0"/>
              <a:t>evaluate</a:t>
            </a:r>
            <a:r>
              <a:rPr lang="fr-FR" baseline="0" dirty="0" smtClean="0"/>
              <a:t> $</a:t>
            </a:r>
            <a:r>
              <a:rPr lang="fr-FR" baseline="0" dirty="0" err="1" smtClean="0"/>
              <a:t>getControllerParameter</a:t>
            </a:r>
            <a:r>
              <a:rPr lang="fr-FR" baseline="0" dirty="0" smtClean="0"/>
              <a:t> </a:t>
            </a:r>
            <a:r>
              <a:rPr lang="fr-FR" baseline="0" dirty="0" err="1" smtClean="0"/>
              <a:t>before</a:t>
            </a:r>
            <a:r>
              <a:rPr lang="fr-FR" baseline="0" dirty="0" smtClean="0"/>
              <a:t> </a:t>
            </a:r>
            <a:r>
              <a:rPr lang="fr-FR" baseline="0" dirty="0" err="1" smtClean="0"/>
              <a:t>doing</a:t>
            </a:r>
            <a:r>
              <a:rPr lang="fr-FR" baseline="0" dirty="0" smtClean="0"/>
              <a:t> the « new » </a:t>
            </a:r>
            <a:r>
              <a:rPr lang="fr-FR" baseline="0" dirty="0" err="1" smtClean="0"/>
              <a:t>statement</a:t>
            </a:r>
            <a:r>
              <a:rPr lang="fr-FR" baseline="0" dirty="0" smtClean="0"/>
              <a:t>. </a:t>
            </a:r>
            <a:r>
              <a:rPr lang="fr-FR" baseline="0" dirty="0" err="1" smtClean="0"/>
              <a:t>Therefore</a:t>
            </a:r>
            <a:r>
              <a:rPr lang="fr-FR" baseline="0" dirty="0" smtClean="0"/>
              <a:t> </a:t>
            </a:r>
            <a:r>
              <a:rPr lang="fr-FR" baseline="0" dirty="0" err="1" smtClean="0"/>
              <a:t>allowing</a:t>
            </a:r>
            <a:r>
              <a:rPr lang="fr-FR" baseline="0" dirty="0" smtClean="0"/>
              <a:t> to </a:t>
            </a:r>
            <a:r>
              <a:rPr lang="fr-FR" baseline="0" dirty="0" err="1" smtClean="0"/>
              <a:t>instanciate</a:t>
            </a:r>
            <a:r>
              <a:rPr lang="fr-FR" baseline="0" dirty="0" smtClean="0"/>
              <a:t> </a:t>
            </a:r>
            <a:r>
              <a:rPr lang="fr-FR" baseline="0" dirty="0" err="1" smtClean="0"/>
              <a:t>objects</a:t>
            </a:r>
            <a:r>
              <a:rPr lang="fr-FR" baseline="0" dirty="0" smtClean="0"/>
              <a:t> in a </a:t>
            </a:r>
            <a:r>
              <a:rPr lang="fr-FR" baseline="0" dirty="0" err="1" smtClean="0"/>
              <a:t>dynamic</a:t>
            </a:r>
            <a:r>
              <a:rPr lang="fr-FR" baseline="0" dirty="0" smtClean="0"/>
              <a:t> </a:t>
            </a:r>
            <a:r>
              <a:rPr lang="fr-FR" baseline="0" dirty="0" err="1" smtClean="0"/>
              <a:t>way</a:t>
            </a:r>
            <a:r>
              <a:rPr lang="fr-FR" baseline="0" dirty="0" smtClean="0"/>
              <a:t>:</a:t>
            </a:r>
          </a:p>
          <a:p>
            <a:r>
              <a:rPr lang="fr-FR" baseline="0" dirty="0" smtClean="0"/>
              <a:t>$</a:t>
            </a:r>
            <a:r>
              <a:rPr lang="fr-FR" baseline="0" dirty="0" err="1" smtClean="0"/>
              <a:t>className</a:t>
            </a:r>
            <a:r>
              <a:rPr lang="fr-FR" baseline="0" dirty="0" smtClean="0"/>
              <a:t> = "PDO";</a:t>
            </a:r>
          </a:p>
          <a:p>
            <a:r>
              <a:rPr lang="fr-FR" baseline="0" dirty="0" smtClean="0"/>
              <a:t>$</a:t>
            </a:r>
            <a:r>
              <a:rPr lang="fr-FR" baseline="0" dirty="0" err="1" smtClean="0"/>
              <a:t>pdo</a:t>
            </a:r>
            <a:r>
              <a:rPr lang="fr-FR" baseline="0" dirty="0" smtClean="0"/>
              <a:t> = new $</a:t>
            </a:r>
            <a:r>
              <a:rPr lang="fr-FR" baseline="0" dirty="0" err="1" smtClean="0"/>
              <a:t>className</a:t>
            </a:r>
            <a:r>
              <a:rPr lang="fr-FR" baseline="0" dirty="0" smtClean="0"/>
              <a:t>(...);</a:t>
            </a:r>
          </a:p>
          <a:p>
            <a:endParaRPr lang="fr-FR" baseline="0" dirty="0" smtClean="0"/>
          </a:p>
          <a:p>
            <a:r>
              <a:rPr lang="fr-FR" baseline="0" dirty="0" err="1" smtClean="0"/>
              <a:t>Same</a:t>
            </a:r>
            <a:r>
              <a:rPr lang="fr-FR" baseline="0" dirty="0" smtClean="0"/>
              <a:t> </a:t>
            </a:r>
            <a:r>
              <a:rPr lang="fr-FR" baseline="0" dirty="0" err="1" smtClean="0"/>
              <a:t>applies</a:t>
            </a:r>
            <a:r>
              <a:rPr lang="fr-FR" baseline="0" dirty="0" smtClean="0"/>
              <a:t> for </a:t>
            </a:r>
            <a:r>
              <a:rPr lang="fr-FR" baseline="0" dirty="0" err="1" smtClean="0"/>
              <a:t>methods</a:t>
            </a:r>
            <a:r>
              <a:rPr lang="fr-FR" baseline="0" dirty="0" smtClean="0"/>
              <a:t>. In </a:t>
            </a:r>
            <a:r>
              <a:rPr lang="fr-FR" baseline="0" dirty="0" err="1" smtClean="0"/>
              <a:t>this</a:t>
            </a:r>
            <a:r>
              <a:rPr lang="fr-FR" baseline="0" dirty="0" smtClean="0"/>
              <a:t> </a:t>
            </a:r>
            <a:r>
              <a:rPr lang="fr-FR" baseline="0" dirty="0" err="1" smtClean="0"/>
              <a:t>example</a:t>
            </a:r>
            <a:r>
              <a:rPr lang="fr-FR" baseline="0" dirty="0" smtClean="0"/>
              <a:t>, the $</a:t>
            </a:r>
            <a:r>
              <a:rPr lang="fr-FR" baseline="0" dirty="0" err="1" smtClean="0"/>
              <a:t>getViewParameter</a:t>
            </a:r>
            <a:r>
              <a:rPr lang="fr-FR" baseline="0" dirty="0" smtClean="0"/>
              <a:t> variable </a:t>
            </a:r>
            <a:r>
              <a:rPr lang="fr-FR" baseline="0" dirty="0" err="1" smtClean="0"/>
              <a:t>contains</a:t>
            </a:r>
            <a:r>
              <a:rPr lang="fr-FR" baseline="0" dirty="0" smtClean="0"/>
              <a:t>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3989576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3938860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4269183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4289759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4173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latin typeface="Arial" charset="0"/>
                <a:ea typeface="ＭＳ Ｐゴシック" charset="-128"/>
                <a:cs typeface="ＭＳ Ｐゴシック" charset="-128"/>
              </a:rPr>
              <a:t>In </a:t>
            </a:r>
            <a:r>
              <a:rPr lang="en-US" sz="1200" b="0" i="0" u="none" strike="noStrike" kern="1200" dirty="0" smtClean="0">
                <a:solidFill>
                  <a:schemeClr val="tx1"/>
                </a:solidFill>
                <a:latin typeface="Arial" charset="0"/>
                <a:ea typeface="ＭＳ Ｐゴシック" charset="-128"/>
                <a:cs typeface="ＭＳ Ｐゴシック" charset="-128"/>
                <a:hlinkClick r:id="rId3" tooltip="Computer science"/>
              </a:rPr>
              <a:t>computer science</a:t>
            </a:r>
            <a:r>
              <a:rPr lang="en-US" sz="1200" b="0" i="0" kern="1200" dirty="0" smtClean="0">
                <a:solidFill>
                  <a:schemeClr val="tx1"/>
                </a:solidFill>
                <a:latin typeface="Arial" charset="0"/>
                <a:ea typeface="ＭＳ Ｐゴシック" charset="-128"/>
                <a:cs typeface="ＭＳ Ｐゴシック" charset="-128"/>
              </a:rPr>
              <a:t>, </a:t>
            </a:r>
            <a:r>
              <a:rPr lang="en-US" sz="1200" b="1" i="0" kern="1200" dirty="0" smtClean="0">
                <a:solidFill>
                  <a:schemeClr val="tx1"/>
                </a:solidFill>
                <a:latin typeface="Arial" charset="0"/>
                <a:ea typeface="ＭＳ Ｐゴシック" charset="-128"/>
                <a:cs typeface="ＭＳ Ｐゴシック" charset="-128"/>
              </a:rPr>
              <a:t>separation of concerns</a:t>
            </a:r>
            <a:r>
              <a:rPr lang="en-US" sz="1200" b="0" i="0" kern="1200" dirty="0" smtClean="0">
                <a:solidFill>
                  <a:schemeClr val="tx1"/>
                </a:solidFill>
                <a:latin typeface="Arial" charset="0"/>
                <a:ea typeface="ＭＳ Ｐゴシック" charset="-128"/>
                <a:cs typeface="ＭＳ Ｐゴシック" charset="-128"/>
              </a:rPr>
              <a:t> (</a:t>
            </a:r>
            <a:r>
              <a:rPr lang="en-US" sz="1200" b="1" i="0" kern="1200" dirty="0" err="1" smtClean="0">
                <a:solidFill>
                  <a:schemeClr val="tx1"/>
                </a:solidFill>
                <a:latin typeface="Arial" charset="0"/>
                <a:ea typeface="ＭＳ Ｐゴシック" charset="-128"/>
                <a:cs typeface="ＭＳ Ｐゴシック" charset="-128"/>
              </a:rPr>
              <a:t>SoC</a:t>
            </a:r>
            <a:r>
              <a:rPr lang="en-US" sz="1200" b="0" i="0" kern="1200" dirty="0" smtClean="0">
                <a:solidFill>
                  <a:schemeClr val="tx1"/>
                </a:solidFill>
                <a:latin typeface="Arial" charset="0"/>
                <a:ea typeface="ＭＳ Ｐゴシック" charset="-128"/>
                <a:cs typeface="ＭＳ Ｐゴシック" charset="-128"/>
              </a:rPr>
              <a:t>) is the process of separating a </a:t>
            </a:r>
            <a:r>
              <a:rPr lang="en-US" sz="1200" b="0" i="0" u="none" strike="noStrike" kern="1200" dirty="0" smtClean="0">
                <a:solidFill>
                  <a:schemeClr val="tx1"/>
                </a:solidFill>
                <a:latin typeface="Arial" charset="0"/>
                <a:ea typeface="ＭＳ Ｐゴシック" charset="-128"/>
                <a:cs typeface="ＭＳ Ｐゴシック" charset="-128"/>
                <a:hlinkClick r:id="rId4" tooltip="Computer program"/>
              </a:rPr>
              <a:t>computer program</a:t>
            </a:r>
            <a:r>
              <a:rPr lang="en-US" sz="1200" b="0" i="0" kern="1200" dirty="0" smtClean="0">
                <a:solidFill>
                  <a:schemeClr val="tx1"/>
                </a:solidFill>
                <a:latin typeface="Arial" charset="0"/>
                <a:ea typeface="ＭＳ Ｐゴシック" charset="-128"/>
                <a:cs typeface="ＭＳ Ｐゴシック" charset="-128"/>
              </a:rPr>
              <a:t> into distinct features that overlap in functionality as little as possible. A </a:t>
            </a:r>
            <a:r>
              <a:rPr lang="en-US" sz="1200" b="0" i="0" u="none" strike="noStrike" kern="1200" dirty="0" smtClean="0">
                <a:solidFill>
                  <a:schemeClr val="tx1"/>
                </a:solidFill>
                <a:latin typeface="Arial" charset="0"/>
                <a:ea typeface="ＭＳ Ｐゴシック" charset="-128"/>
                <a:cs typeface="ＭＳ Ｐゴシック" charset="-128"/>
                <a:hlinkClick r:id="rId5" tooltip="Concern (computer science)"/>
              </a:rPr>
              <a:t>concern</a:t>
            </a:r>
            <a:r>
              <a:rPr lang="en-US" sz="1200" b="0" i="0" kern="1200" dirty="0" smtClean="0">
                <a:solidFill>
                  <a:schemeClr val="tx1"/>
                </a:solidFill>
                <a:latin typeface="Arial" charset="0"/>
                <a:ea typeface="ＭＳ Ｐゴシック" charset="-128"/>
                <a:cs typeface="ＭＳ Ｐゴシック" charset="-128"/>
              </a:rPr>
              <a:t> is any piece of interest or focus in a program. Typically, concerns are synonymous with features or behaviors.</a:t>
            </a:r>
            <a:endParaRPr lang="fr-FR" dirty="0" smtClean="0"/>
          </a:p>
          <a:p>
            <a:endParaRPr lang="fr-FR" dirty="0" smtClean="0"/>
          </a:p>
          <a:p>
            <a:r>
              <a:rPr lang="fr-FR" dirty="0" smtClean="0">
                <a:hlinkClick r:id="rId6"/>
              </a:rPr>
              <a:t>http://en.wikipedia.org/wiki/Separation_of_concerns</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44822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a:t>
            </a:r>
            <a:r>
              <a:rPr lang="fr-FR" baseline="0" dirty="0" smtClean="0"/>
              <a:t> </a:t>
            </a:r>
            <a:r>
              <a:rPr lang="fr-FR" baseline="0" dirty="0" err="1" smtClean="0"/>
              <a:t>that</a:t>
            </a:r>
            <a:r>
              <a:rPr lang="fr-FR" baseline="0" dirty="0" smtClean="0"/>
              <a:t> PHP </a:t>
            </a:r>
            <a:r>
              <a:rPr lang="fr-FR" baseline="0" dirty="0" err="1" smtClean="0"/>
              <a:t>will</a:t>
            </a:r>
            <a:r>
              <a:rPr lang="fr-FR" baseline="0" dirty="0" smtClean="0"/>
              <a:t> </a:t>
            </a:r>
            <a:r>
              <a:rPr lang="fr-FR" baseline="0" dirty="0" err="1" smtClean="0"/>
              <a:t>evaluate</a:t>
            </a:r>
            <a:r>
              <a:rPr lang="fr-FR" baseline="0" dirty="0" smtClean="0"/>
              <a:t> $</a:t>
            </a:r>
            <a:r>
              <a:rPr lang="fr-FR" baseline="0" dirty="0" err="1" smtClean="0"/>
              <a:t>getControllerParameter</a:t>
            </a:r>
            <a:r>
              <a:rPr lang="fr-FR" baseline="0" dirty="0" smtClean="0"/>
              <a:t> </a:t>
            </a:r>
            <a:r>
              <a:rPr lang="fr-FR" baseline="0" dirty="0" err="1" smtClean="0"/>
              <a:t>before</a:t>
            </a:r>
            <a:r>
              <a:rPr lang="fr-FR" baseline="0" dirty="0" smtClean="0"/>
              <a:t> </a:t>
            </a:r>
            <a:r>
              <a:rPr lang="fr-FR" baseline="0" dirty="0" err="1" smtClean="0"/>
              <a:t>doing</a:t>
            </a:r>
            <a:r>
              <a:rPr lang="fr-FR" baseline="0" dirty="0" smtClean="0"/>
              <a:t> the « new » </a:t>
            </a:r>
            <a:r>
              <a:rPr lang="fr-FR" baseline="0" dirty="0" err="1" smtClean="0"/>
              <a:t>statement</a:t>
            </a:r>
            <a:r>
              <a:rPr lang="fr-FR" baseline="0" dirty="0" smtClean="0"/>
              <a:t>. </a:t>
            </a:r>
            <a:r>
              <a:rPr lang="fr-FR" baseline="0" dirty="0" err="1" smtClean="0"/>
              <a:t>Therefore</a:t>
            </a:r>
            <a:r>
              <a:rPr lang="fr-FR" baseline="0" dirty="0" smtClean="0"/>
              <a:t> </a:t>
            </a:r>
            <a:r>
              <a:rPr lang="fr-FR" baseline="0" dirty="0" err="1" smtClean="0"/>
              <a:t>allowing</a:t>
            </a:r>
            <a:r>
              <a:rPr lang="fr-FR" baseline="0" dirty="0" smtClean="0"/>
              <a:t> to </a:t>
            </a:r>
            <a:r>
              <a:rPr lang="fr-FR" baseline="0" dirty="0" err="1" smtClean="0"/>
              <a:t>instanciate</a:t>
            </a:r>
            <a:r>
              <a:rPr lang="fr-FR" baseline="0" dirty="0" smtClean="0"/>
              <a:t> </a:t>
            </a:r>
            <a:r>
              <a:rPr lang="fr-FR" baseline="0" dirty="0" err="1" smtClean="0"/>
              <a:t>objects</a:t>
            </a:r>
            <a:r>
              <a:rPr lang="fr-FR" baseline="0" dirty="0" smtClean="0"/>
              <a:t> in a </a:t>
            </a:r>
            <a:r>
              <a:rPr lang="fr-FR" baseline="0" dirty="0" err="1" smtClean="0"/>
              <a:t>dynamic</a:t>
            </a:r>
            <a:r>
              <a:rPr lang="fr-FR" baseline="0" dirty="0" smtClean="0"/>
              <a:t> </a:t>
            </a:r>
            <a:r>
              <a:rPr lang="fr-FR" baseline="0" dirty="0" err="1" smtClean="0"/>
              <a:t>way</a:t>
            </a:r>
            <a:r>
              <a:rPr lang="fr-FR" baseline="0" dirty="0" smtClean="0"/>
              <a:t>:</a:t>
            </a:r>
          </a:p>
          <a:p>
            <a:r>
              <a:rPr lang="fr-FR" baseline="0" dirty="0" smtClean="0"/>
              <a:t>$</a:t>
            </a:r>
            <a:r>
              <a:rPr lang="fr-FR" baseline="0" dirty="0" err="1" smtClean="0"/>
              <a:t>className</a:t>
            </a:r>
            <a:r>
              <a:rPr lang="fr-FR" baseline="0" dirty="0" smtClean="0"/>
              <a:t> = "PDO";</a:t>
            </a:r>
          </a:p>
          <a:p>
            <a:r>
              <a:rPr lang="fr-FR" baseline="0" dirty="0" smtClean="0"/>
              <a:t>$</a:t>
            </a:r>
            <a:r>
              <a:rPr lang="fr-FR" baseline="0" dirty="0" err="1" smtClean="0"/>
              <a:t>pdo</a:t>
            </a:r>
            <a:r>
              <a:rPr lang="fr-FR" baseline="0" dirty="0" smtClean="0"/>
              <a:t> = new $</a:t>
            </a:r>
            <a:r>
              <a:rPr lang="fr-FR" baseline="0" dirty="0" err="1" smtClean="0"/>
              <a:t>className</a:t>
            </a:r>
            <a:r>
              <a:rPr lang="fr-FR" baseline="0" dirty="0" smtClean="0"/>
              <a:t>(...);</a:t>
            </a:r>
          </a:p>
          <a:p>
            <a:endParaRPr lang="fr-FR" baseline="0" dirty="0" smtClean="0"/>
          </a:p>
          <a:p>
            <a:r>
              <a:rPr lang="fr-FR" baseline="0" dirty="0" err="1" smtClean="0"/>
              <a:t>Same</a:t>
            </a:r>
            <a:r>
              <a:rPr lang="fr-FR" baseline="0" dirty="0" smtClean="0"/>
              <a:t> </a:t>
            </a:r>
            <a:r>
              <a:rPr lang="fr-FR" baseline="0" dirty="0" err="1" smtClean="0"/>
              <a:t>applies</a:t>
            </a:r>
            <a:r>
              <a:rPr lang="fr-FR" baseline="0" dirty="0" smtClean="0"/>
              <a:t> for </a:t>
            </a:r>
            <a:r>
              <a:rPr lang="fr-FR" baseline="0" dirty="0" err="1" smtClean="0"/>
              <a:t>methods</a:t>
            </a:r>
            <a:r>
              <a:rPr lang="fr-FR" baseline="0" dirty="0" smtClean="0"/>
              <a:t>. In </a:t>
            </a:r>
            <a:r>
              <a:rPr lang="fr-FR" baseline="0" dirty="0" err="1" smtClean="0"/>
              <a:t>this</a:t>
            </a:r>
            <a:r>
              <a:rPr lang="fr-FR" baseline="0" dirty="0" smtClean="0"/>
              <a:t> </a:t>
            </a:r>
            <a:r>
              <a:rPr lang="fr-FR" baseline="0" dirty="0" err="1" smtClean="0"/>
              <a:t>example</a:t>
            </a:r>
            <a:r>
              <a:rPr lang="fr-FR" baseline="0" dirty="0" smtClean="0"/>
              <a:t>, the $</a:t>
            </a:r>
            <a:r>
              <a:rPr lang="fr-FR" baseline="0" dirty="0" err="1" smtClean="0"/>
              <a:t>getViewParameter</a:t>
            </a:r>
            <a:r>
              <a:rPr lang="fr-FR" baseline="0" dirty="0" smtClean="0"/>
              <a:t> variable </a:t>
            </a:r>
            <a:r>
              <a:rPr lang="fr-FR" baseline="0" dirty="0" err="1" smtClean="0"/>
              <a:t>contains</a:t>
            </a:r>
            <a:r>
              <a:rPr lang="fr-FR" baseline="0" smtClean="0"/>
              <a:t> </a:t>
            </a:r>
            <a:endParaRPr lang="en-US"/>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31398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a:t>
            </a:r>
            <a:r>
              <a:rPr lang="fr-FR" baseline="0" dirty="0" smtClean="0"/>
              <a:t> </a:t>
            </a:r>
            <a:r>
              <a:rPr lang="fr-FR" baseline="0" dirty="0" err="1" smtClean="0"/>
              <a:t>that</a:t>
            </a:r>
            <a:r>
              <a:rPr lang="fr-FR" baseline="0" dirty="0" smtClean="0"/>
              <a:t> PHP </a:t>
            </a:r>
            <a:r>
              <a:rPr lang="fr-FR" baseline="0" dirty="0" err="1" smtClean="0"/>
              <a:t>will</a:t>
            </a:r>
            <a:r>
              <a:rPr lang="fr-FR" baseline="0" dirty="0" smtClean="0"/>
              <a:t> </a:t>
            </a:r>
            <a:r>
              <a:rPr lang="fr-FR" baseline="0" dirty="0" err="1" smtClean="0"/>
              <a:t>evaluate</a:t>
            </a:r>
            <a:r>
              <a:rPr lang="fr-FR" baseline="0" dirty="0" smtClean="0"/>
              <a:t> $</a:t>
            </a:r>
            <a:r>
              <a:rPr lang="fr-FR" baseline="0" dirty="0" err="1" smtClean="0"/>
              <a:t>getControllerParameter</a:t>
            </a:r>
            <a:r>
              <a:rPr lang="fr-FR" baseline="0" dirty="0" smtClean="0"/>
              <a:t> </a:t>
            </a:r>
            <a:r>
              <a:rPr lang="fr-FR" baseline="0" dirty="0" err="1" smtClean="0"/>
              <a:t>before</a:t>
            </a:r>
            <a:r>
              <a:rPr lang="fr-FR" baseline="0" dirty="0" smtClean="0"/>
              <a:t> </a:t>
            </a:r>
            <a:r>
              <a:rPr lang="fr-FR" baseline="0" dirty="0" err="1" smtClean="0"/>
              <a:t>doing</a:t>
            </a:r>
            <a:r>
              <a:rPr lang="fr-FR" baseline="0" dirty="0" smtClean="0"/>
              <a:t> the « new » </a:t>
            </a:r>
            <a:r>
              <a:rPr lang="fr-FR" baseline="0" dirty="0" err="1" smtClean="0"/>
              <a:t>statement</a:t>
            </a:r>
            <a:r>
              <a:rPr lang="fr-FR" baseline="0" dirty="0" smtClean="0"/>
              <a:t>. </a:t>
            </a:r>
            <a:r>
              <a:rPr lang="fr-FR" baseline="0" dirty="0" err="1" smtClean="0"/>
              <a:t>Therefore</a:t>
            </a:r>
            <a:r>
              <a:rPr lang="fr-FR" baseline="0" dirty="0" smtClean="0"/>
              <a:t> </a:t>
            </a:r>
            <a:r>
              <a:rPr lang="fr-FR" baseline="0" dirty="0" err="1" smtClean="0"/>
              <a:t>allowing</a:t>
            </a:r>
            <a:r>
              <a:rPr lang="fr-FR" baseline="0" dirty="0" smtClean="0"/>
              <a:t> to </a:t>
            </a:r>
            <a:r>
              <a:rPr lang="fr-FR" baseline="0" dirty="0" err="1" smtClean="0"/>
              <a:t>instanciate</a:t>
            </a:r>
            <a:r>
              <a:rPr lang="fr-FR" baseline="0" dirty="0" smtClean="0"/>
              <a:t> </a:t>
            </a:r>
            <a:r>
              <a:rPr lang="fr-FR" baseline="0" dirty="0" err="1" smtClean="0"/>
              <a:t>objects</a:t>
            </a:r>
            <a:r>
              <a:rPr lang="fr-FR" baseline="0" dirty="0" smtClean="0"/>
              <a:t> in a </a:t>
            </a:r>
            <a:r>
              <a:rPr lang="fr-FR" baseline="0" dirty="0" err="1" smtClean="0"/>
              <a:t>dynamic</a:t>
            </a:r>
            <a:r>
              <a:rPr lang="fr-FR" baseline="0" dirty="0" smtClean="0"/>
              <a:t> </a:t>
            </a:r>
            <a:r>
              <a:rPr lang="fr-FR" baseline="0" dirty="0" err="1" smtClean="0"/>
              <a:t>way</a:t>
            </a:r>
            <a:r>
              <a:rPr lang="fr-FR" baseline="0" dirty="0" smtClean="0"/>
              <a:t>:</a:t>
            </a:r>
          </a:p>
          <a:p>
            <a:r>
              <a:rPr lang="fr-FR" baseline="0" dirty="0" smtClean="0"/>
              <a:t>$</a:t>
            </a:r>
            <a:r>
              <a:rPr lang="fr-FR" baseline="0" dirty="0" err="1" smtClean="0"/>
              <a:t>className</a:t>
            </a:r>
            <a:r>
              <a:rPr lang="fr-FR" baseline="0" dirty="0" smtClean="0"/>
              <a:t> = "PDO";</a:t>
            </a:r>
          </a:p>
          <a:p>
            <a:r>
              <a:rPr lang="fr-FR" baseline="0" dirty="0" smtClean="0"/>
              <a:t>$</a:t>
            </a:r>
            <a:r>
              <a:rPr lang="fr-FR" baseline="0" dirty="0" err="1" smtClean="0"/>
              <a:t>pdo</a:t>
            </a:r>
            <a:r>
              <a:rPr lang="fr-FR" baseline="0" dirty="0" smtClean="0"/>
              <a:t> = new $</a:t>
            </a:r>
            <a:r>
              <a:rPr lang="fr-FR" baseline="0" dirty="0" err="1" smtClean="0"/>
              <a:t>className</a:t>
            </a:r>
            <a:r>
              <a:rPr lang="fr-FR" baseline="0" dirty="0" smtClean="0"/>
              <a:t>(...);</a:t>
            </a:r>
          </a:p>
          <a:p>
            <a:endParaRPr lang="fr-FR" baseline="0" dirty="0" smtClean="0"/>
          </a:p>
          <a:p>
            <a:r>
              <a:rPr lang="fr-FR" baseline="0" dirty="0" err="1" smtClean="0"/>
              <a:t>Same</a:t>
            </a:r>
            <a:r>
              <a:rPr lang="fr-FR" baseline="0" dirty="0" smtClean="0"/>
              <a:t> </a:t>
            </a:r>
            <a:r>
              <a:rPr lang="fr-FR" baseline="0" dirty="0" err="1" smtClean="0"/>
              <a:t>applies</a:t>
            </a:r>
            <a:r>
              <a:rPr lang="fr-FR" baseline="0" dirty="0" smtClean="0"/>
              <a:t> for </a:t>
            </a:r>
            <a:r>
              <a:rPr lang="fr-FR" baseline="0" dirty="0" err="1" smtClean="0"/>
              <a:t>methods</a:t>
            </a:r>
            <a:r>
              <a:rPr lang="fr-FR" baseline="0" dirty="0" smtClean="0"/>
              <a:t>. In </a:t>
            </a:r>
            <a:r>
              <a:rPr lang="fr-FR" baseline="0" dirty="0" err="1" smtClean="0"/>
              <a:t>this</a:t>
            </a:r>
            <a:r>
              <a:rPr lang="fr-FR" baseline="0" dirty="0" smtClean="0"/>
              <a:t> </a:t>
            </a:r>
            <a:r>
              <a:rPr lang="fr-FR" baseline="0" dirty="0" err="1" smtClean="0"/>
              <a:t>example</a:t>
            </a:r>
            <a:r>
              <a:rPr lang="fr-FR" baseline="0" dirty="0" smtClean="0"/>
              <a:t>, the $</a:t>
            </a:r>
            <a:r>
              <a:rPr lang="fr-FR" baseline="0" dirty="0" err="1" smtClean="0"/>
              <a:t>getViewParameter</a:t>
            </a:r>
            <a:r>
              <a:rPr lang="fr-FR" baseline="0" dirty="0" smtClean="0"/>
              <a:t> variable </a:t>
            </a:r>
            <a:r>
              <a:rPr lang="fr-FR" baseline="0" dirty="0" err="1" smtClean="0"/>
              <a:t>contains</a:t>
            </a:r>
            <a:r>
              <a:rPr lang="fr-FR" baseline="0" smtClean="0"/>
              <a:t> </a:t>
            </a:r>
            <a:endParaRPr lang="en-US"/>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225560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03/03/2016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03/03/2016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03/03/2016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03/03/2016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03/03/2016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03/03/2016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03/03/2016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1692771"/>
          </a:xfrm>
          <a:prstGeom prst="rect">
            <a:avLst/>
          </a:prstGeom>
          <a:noFill/>
        </p:spPr>
        <p:txBody>
          <a:bodyPr>
            <a:spAutoFit/>
          </a:bodyPr>
          <a:lstStyle/>
          <a:p>
            <a:pPr>
              <a:defRPr/>
            </a:pPr>
            <a:r>
              <a:rPr lang="fr-FR" sz="4800" dirty="0" smtClean="0">
                <a:latin typeface="Myriad Pro"/>
                <a:ea typeface="MS PGothic" charset="0"/>
                <a:cs typeface="Myriad Pro"/>
              </a:rPr>
              <a:t>MVC Pattern</a:t>
            </a:r>
            <a:endParaRPr lang="fr-FR" sz="4800" dirty="0">
              <a:latin typeface="Myriad Pro"/>
              <a:ea typeface="MS PGothic" charset="0"/>
              <a:cs typeface="Myriad Pro"/>
            </a:endParaRPr>
          </a:p>
          <a:p>
            <a:pPr>
              <a:defRPr/>
            </a:pPr>
            <a:endParaRPr lang="fr-FR" sz="3200" dirty="0" smtClean="0">
              <a:solidFill>
                <a:schemeClr val="tx1">
                  <a:lumMod val="95000"/>
                  <a:lumOff val="5000"/>
                </a:schemeClr>
              </a:solidFill>
              <a:latin typeface="Verdana" charset="0"/>
              <a:ea typeface="ＭＳ Ｐゴシック" charset="0"/>
              <a:cs typeface="ＭＳ Ｐゴシック" charset="0"/>
            </a:endParaRPr>
          </a:p>
          <a:p>
            <a:pPr>
              <a:defRPr/>
            </a:pPr>
            <a:r>
              <a:rPr lang="fr-FR" sz="2400" dirty="0" smtClean="0">
                <a:solidFill>
                  <a:schemeClr val="tx1">
                    <a:lumMod val="95000"/>
                    <a:lumOff val="5000"/>
                  </a:schemeClr>
                </a:solidFill>
                <a:latin typeface="Verdana" charset="0"/>
                <a:ea typeface="ＭＳ Ｐゴシック" charset="0"/>
                <a:cs typeface="ＭＳ Ｐゴシック" charset="0"/>
              </a:rPr>
              <a:t>2WEB</a:t>
            </a:r>
            <a:endParaRPr lang="fr-FR" sz="16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MVC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just</a:t>
            </a:r>
            <a:r>
              <a:rPr lang="fr-FR" dirty="0" smtClean="0">
                <a:ea typeface="ＭＳ Ｐゴシック" pitchFamily="34" charset="-128"/>
              </a:rPr>
              <a:t> a pattern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t>Remember</a:t>
            </a:r>
            <a:r>
              <a:rPr lang="fr-FR" sz="3200" dirty="0" smtClean="0"/>
              <a:t> MVC </a:t>
            </a:r>
            <a:r>
              <a:rPr lang="fr-FR" sz="3200" dirty="0" err="1" smtClean="0"/>
              <a:t>is</a:t>
            </a:r>
            <a:r>
              <a:rPr lang="fr-FR" sz="3200" dirty="0" smtClean="0"/>
              <a:t> </a:t>
            </a:r>
            <a:r>
              <a:rPr lang="fr-FR" sz="3200" dirty="0" err="1" smtClean="0"/>
              <a:t>just</a:t>
            </a:r>
            <a:r>
              <a:rPr lang="fr-FR" sz="3200" dirty="0" smtClean="0"/>
              <a:t> a pattern:</a:t>
            </a:r>
          </a:p>
          <a:p>
            <a:pPr lvl="1"/>
            <a:r>
              <a:rPr lang="fr-FR" dirty="0" err="1" smtClean="0"/>
              <a:t>It’s</a:t>
            </a:r>
            <a:r>
              <a:rPr lang="fr-FR" dirty="0" smtClean="0"/>
              <a:t> </a:t>
            </a:r>
            <a:r>
              <a:rPr lang="fr-FR" dirty="0" err="1" smtClean="0"/>
              <a:t>just</a:t>
            </a:r>
            <a:r>
              <a:rPr lang="fr-FR" dirty="0" smtClean="0"/>
              <a:t> a </a:t>
            </a:r>
            <a:r>
              <a:rPr lang="fr-FR" dirty="0" err="1" smtClean="0"/>
              <a:t>way</a:t>
            </a:r>
            <a:r>
              <a:rPr lang="fr-FR" dirty="0" smtClean="0"/>
              <a:t> to </a:t>
            </a:r>
            <a:r>
              <a:rPr lang="fr-FR" dirty="0" err="1" smtClean="0"/>
              <a:t>organize</a:t>
            </a:r>
            <a:r>
              <a:rPr lang="fr-FR" dirty="0" smtClean="0"/>
              <a:t> </a:t>
            </a:r>
            <a:r>
              <a:rPr lang="fr-FR" dirty="0" err="1" smtClean="0"/>
              <a:t>your</a:t>
            </a:r>
            <a:r>
              <a:rPr lang="fr-FR" dirty="0" smtClean="0"/>
              <a:t> code</a:t>
            </a:r>
          </a:p>
          <a:p>
            <a:pPr lvl="1"/>
            <a:r>
              <a:rPr lang="fr-FR" dirty="0" smtClean="0"/>
              <a:t>Not a </a:t>
            </a:r>
            <a:r>
              <a:rPr lang="fr-FR" dirty="0" err="1" smtClean="0"/>
              <a:t>specific</a:t>
            </a:r>
            <a:r>
              <a:rPr lang="fr-FR" dirty="0" smtClean="0"/>
              <a:t> software/plugin to </a:t>
            </a:r>
            <a:r>
              <a:rPr lang="fr-FR" dirty="0" err="1" smtClean="0"/>
              <a:t>install</a:t>
            </a:r>
            <a:endParaRPr lang="fr-FR" dirty="0" smtClean="0"/>
          </a:p>
          <a:p>
            <a:endParaRPr lang="fr-FR" sz="3200" dirty="0"/>
          </a:p>
          <a:p>
            <a:r>
              <a:rPr lang="fr-FR" sz="3200" dirty="0" smtClean="0"/>
              <a:t>You </a:t>
            </a:r>
            <a:r>
              <a:rPr lang="fr-FR" sz="3200" dirty="0" err="1" smtClean="0"/>
              <a:t>can</a:t>
            </a:r>
            <a:r>
              <a:rPr lang="fr-FR" sz="3200" dirty="0" smtClean="0"/>
              <a:t> do </a:t>
            </a:r>
            <a:r>
              <a:rPr lang="fr-FR" sz="3200" dirty="0" err="1" smtClean="0"/>
              <a:t>your</a:t>
            </a:r>
            <a:r>
              <a:rPr lang="fr-FR" sz="3200" dirty="0" smtClean="0"/>
              <a:t> </a:t>
            </a:r>
            <a:r>
              <a:rPr lang="fr-FR" sz="3200" dirty="0" err="1" smtClean="0"/>
              <a:t>own</a:t>
            </a:r>
            <a:r>
              <a:rPr lang="fr-FR" sz="3200" dirty="0" smtClean="0"/>
              <a:t>!</a:t>
            </a:r>
            <a:endParaRPr lang="fr-FR"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MVC Pattern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symfony-project.org/images/jobeet/1_2/04/mvc.png"/>
          <p:cNvPicPr>
            <a:picLocks noChangeAspect="1" noChangeArrowheads="1"/>
          </p:cNvPicPr>
          <p:nvPr/>
        </p:nvPicPr>
        <p:blipFill>
          <a:blip r:embed="rId4" cstate="print"/>
          <a:srcRect/>
          <a:stretch>
            <a:fillRect/>
          </a:stretch>
        </p:blipFill>
        <p:spPr bwMode="auto">
          <a:xfrm>
            <a:off x="5220072" y="2281436"/>
            <a:ext cx="3716338" cy="2973388"/>
          </a:xfrm>
          <a:prstGeom prst="rect">
            <a:avLst/>
          </a:prstGeom>
          <a:noFill/>
        </p:spPr>
      </p:pic>
    </p:spTree>
    <p:extLst>
      <p:ext uri="{BB962C8B-B14F-4D97-AF65-F5344CB8AC3E}">
        <p14:creationId xmlns:p14="http://schemas.microsoft.com/office/powerpoint/2010/main" val="3752258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124698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Controller &amp; </a:t>
            </a:r>
            <a:r>
              <a:rPr lang="fr-FR" dirty="0" err="1" smtClean="0"/>
              <a:t>View</a:t>
            </a:r>
            <a:endParaRPr lang="fr-FR" dirty="0"/>
          </a:p>
        </p:txBody>
      </p:sp>
      <p:sp>
        <p:nvSpPr>
          <p:cNvPr id="3" name="Espace réservé du contenu 2"/>
          <p:cNvSpPr>
            <a:spLocks noGrp="1"/>
          </p:cNvSpPr>
          <p:nvPr>
            <p:ph idx="1"/>
          </p:nvPr>
        </p:nvSpPr>
        <p:spPr/>
        <p:txBody>
          <a:bodyPr/>
          <a:lstStyle/>
          <a:p>
            <a:r>
              <a:rPr lang="fr-FR" sz="3200" dirty="0" err="1" smtClean="0"/>
              <a:t>We’ll</a:t>
            </a:r>
            <a:r>
              <a:rPr lang="fr-FR" sz="3200" dirty="0" smtClean="0"/>
              <a:t> </a:t>
            </a:r>
            <a:r>
              <a:rPr lang="fr-FR" sz="3200" dirty="0" err="1" smtClean="0"/>
              <a:t>create</a:t>
            </a:r>
            <a:r>
              <a:rPr lang="fr-FR" sz="3200" dirty="0" smtClean="0"/>
              <a:t> a simple MVC pattern in PHP</a:t>
            </a:r>
          </a:p>
          <a:p>
            <a:endParaRPr lang="fr-FR" sz="3200" dirty="0"/>
          </a:p>
          <a:p>
            <a:r>
              <a:rPr lang="fr-FR" sz="3200" dirty="0" smtClean="0"/>
              <a:t>Goal of </a:t>
            </a:r>
            <a:r>
              <a:rPr lang="fr-FR" sz="3200" dirty="0" err="1" smtClean="0"/>
              <a:t>this</a:t>
            </a:r>
            <a:r>
              <a:rPr lang="fr-FR" sz="3200" dirty="0" smtClean="0"/>
              <a:t> </a:t>
            </a:r>
            <a:r>
              <a:rPr lang="fr-FR" sz="3200" dirty="0" err="1" smtClean="0"/>
              <a:t>app</a:t>
            </a:r>
            <a:r>
              <a:rPr lang="fr-FR" sz="3200" dirty="0" smtClean="0"/>
              <a:t>:</a:t>
            </a:r>
          </a:p>
          <a:p>
            <a:pPr lvl="1"/>
            <a:r>
              <a:rPr lang="fr-FR" dirty="0" smtClean="0"/>
              <a:t>A Controller </a:t>
            </a:r>
            <a:r>
              <a:rPr lang="fr-FR" dirty="0" err="1" smtClean="0"/>
              <a:t>can</a:t>
            </a:r>
            <a:r>
              <a:rPr lang="fr-FR" dirty="0" smtClean="0"/>
              <a:t> have </a:t>
            </a:r>
            <a:r>
              <a:rPr lang="fr-FR" dirty="0" err="1" smtClean="0"/>
              <a:t>several</a:t>
            </a:r>
            <a:r>
              <a:rPr lang="fr-FR" dirty="0" smtClean="0"/>
              <a:t> </a:t>
            </a:r>
            <a:r>
              <a:rPr lang="fr-FR" dirty="0" err="1" smtClean="0"/>
              <a:t>methods</a:t>
            </a:r>
            <a:endParaRPr lang="fr-FR" dirty="0" smtClean="0"/>
          </a:p>
          <a:p>
            <a:pPr lvl="1"/>
            <a:r>
              <a:rPr lang="fr-FR" dirty="0" err="1" smtClean="0"/>
              <a:t>Each</a:t>
            </a:r>
            <a:r>
              <a:rPr lang="fr-FR" dirty="0" smtClean="0"/>
              <a:t> </a:t>
            </a:r>
            <a:r>
              <a:rPr lang="fr-FR" dirty="0" err="1" smtClean="0"/>
              <a:t>method</a:t>
            </a:r>
            <a:r>
              <a:rPr lang="fr-FR" dirty="0" smtClean="0"/>
              <a:t> </a:t>
            </a:r>
            <a:r>
              <a:rPr lang="fr-FR" dirty="0" err="1" smtClean="0"/>
              <a:t>is</a:t>
            </a:r>
            <a:r>
              <a:rPr lang="fr-FR" dirty="0" smtClean="0"/>
              <a:t> </a:t>
            </a:r>
            <a:r>
              <a:rPr lang="fr-FR" dirty="0" err="1" smtClean="0"/>
              <a:t>linked</a:t>
            </a:r>
            <a:r>
              <a:rPr lang="fr-FR" dirty="0" smtClean="0"/>
              <a:t> to a </a:t>
            </a:r>
            <a:r>
              <a:rPr lang="fr-FR" dirty="0" err="1" smtClean="0"/>
              <a:t>view</a:t>
            </a:r>
            <a:endParaRPr lang="fr-FR" dirty="0" smtClean="0"/>
          </a:p>
          <a:p>
            <a:pPr lvl="1"/>
            <a:r>
              <a:rPr lang="fr-FR" dirty="0" err="1" smtClean="0"/>
              <a:t>Controllers</a:t>
            </a:r>
            <a:r>
              <a:rPr lang="fr-FR" dirty="0" smtClean="0"/>
              <a:t> and </a:t>
            </a:r>
            <a:r>
              <a:rPr lang="fr-FR" dirty="0" err="1" smtClean="0"/>
              <a:t>view</a:t>
            </a:r>
            <a:r>
              <a:rPr lang="fr-FR" dirty="0" smtClean="0"/>
              <a:t> are set </a:t>
            </a:r>
            <a:r>
              <a:rPr lang="fr-FR" dirty="0" err="1" smtClean="0"/>
              <a:t>with</a:t>
            </a:r>
            <a:r>
              <a:rPr lang="fr-FR" dirty="0" smtClean="0"/>
              <a:t> GET </a:t>
            </a:r>
            <a:r>
              <a:rPr lang="fr-FR" dirty="0" err="1" smtClean="0"/>
              <a:t>parameters</a:t>
            </a:r>
            <a:endParaRPr lang="fr-FR" dirty="0" smtClean="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48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Controller &amp; </a:t>
            </a:r>
            <a:r>
              <a:rPr lang="fr-FR" dirty="0" err="1" smtClean="0"/>
              <a:t>View</a:t>
            </a:r>
            <a:endParaRPr lang="fr-FR" dirty="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77380"/>
            <a:ext cx="8785225" cy="50405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pPr marL="57150" indent="0">
              <a:buNone/>
            </a:pPr>
            <a:r>
              <a:rPr lang="fr-FR" b="1" dirty="0" smtClean="0">
                <a:latin typeface="Courier New" panose="02070309020205020404" pitchFamily="49" charset="0"/>
                <a:cs typeface="Courier New" panose="02070309020205020404" pitchFamily="49" charset="0"/>
              </a:rPr>
              <a:t>http://localhost/mvc/?controller=home&amp;view=default</a:t>
            </a:r>
            <a:endParaRPr lang="fr-FR" b="1" dirty="0">
              <a:latin typeface="Courier New" panose="02070309020205020404" pitchFamily="49" charset="0"/>
              <a:cs typeface="Courier New" panose="02070309020205020404" pitchFamily="49" charset="0"/>
            </a:endParaRPr>
          </a:p>
        </p:txBody>
      </p:sp>
      <p:sp>
        <p:nvSpPr>
          <p:cNvPr id="5" name="Rectangle 4"/>
          <p:cNvSpPr/>
          <p:nvPr/>
        </p:nvSpPr>
        <p:spPr>
          <a:xfrm>
            <a:off x="179512" y="3109528"/>
            <a:ext cx="1152128"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index.php</a:t>
            </a:r>
            <a:endParaRPr lang="en-US" dirty="0"/>
          </a:p>
        </p:txBody>
      </p:sp>
      <p:sp>
        <p:nvSpPr>
          <p:cNvPr id="9" name="Rectangle 8"/>
          <p:cNvSpPr/>
          <p:nvPr/>
        </p:nvSpPr>
        <p:spPr>
          <a:xfrm>
            <a:off x="3203848" y="2713484"/>
            <a:ext cx="1872208" cy="57606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err="1" smtClean="0"/>
              <a:t>HomeController</a:t>
            </a:r>
            <a:endParaRPr lang="en-US" dirty="0"/>
          </a:p>
        </p:txBody>
      </p:sp>
      <p:sp>
        <p:nvSpPr>
          <p:cNvPr id="10" name="Rectangle 9"/>
          <p:cNvSpPr/>
          <p:nvPr/>
        </p:nvSpPr>
        <p:spPr>
          <a:xfrm>
            <a:off x="3203848" y="3289548"/>
            <a:ext cx="1872208"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err="1" smtClean="0"/>
              <a:t>function</a:t>
            </a:r>
            <a:r>
              <a:rPr lang="fr-FR" dirty="0" smtClean="0"/>
              <a:t> home()</a:t>
            </a:r>
            <a:endParaRPr lang="en-US" dirty="0"/>
          </a:p>
        </p:txBody>
      </p:sp>
      <p:sp>
        <p:nvSpPr>
          <p:cNvPr id="11" name="Rectangle 10"/>
          <p:cNvSpPr/>
          <p:nvPr/>
        </p:nvSpPr>
        <p:spPr>
          <a:xfrm>
            <a:off x="3203848" y="3937620"/>
            <a:ext cx="187220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UserController</a:t>
            </a:r>
            <a:endParaRPr lang="en-US" dirty="0"/>
          </a:p>
        </p:txBody>
      </p:sp>
      <p:sp>
        <p:nvSpPr>
          <p:cNvPr id="12" name="Rectangle 11"/>
          <p:cNvSpPr/>
          <p:nvPr/>
        </p:nvSpPr>
        <p:spPr>
          <a:xfrm>
            <a:off x="3203848" y="4513684"/>
            <a:ext cx="1872208"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err="1" smtClean="0"/>
              <a:t>function</a:t>
            </a:r>
            <a:r>
              <a:rPr lang="fr-FR" dirty="0" smtClean="0"/>
              <a:t> profile()</a:t>
            </a:r>
            <a:endParaRPr lang="en-US" dirty="0"/>
          </a:p>
        </p:txBody>
      </p:sp>
      <p:grpSp>
        <p:nvGrpSpPr>
          <p:cNvPr id="1029" name="Groupe 1028"/>
          <p:cNvGrpSpPr/>
          <p:nvPr/>
        </p:nvGrpSpPr>
        <p:grpSpPr>
          <a:xfrm>
            <a:off x="6408712" y="2857500"/>
            <a:ext cx="2627784" cy="2088232"/>
            <a:chOff x="6516216" y="2641476"/>
            <a:chExt cx="2627784" cy="2088232"/>
          </a:xfrm>
        </p:grpSpPr>
        <p:grpSp>
          <p:nvGrpSpPr>
            <p:cNvPr id="19" name="Groupe 18"/>
            <p:cNvGrpSpPr/>
            <p:nvPr/>
          </p:nvGrpSpPr>
          <p:grpSpPr>
            <a:xfrm>
              <a:off x="6516216" y="2641476"/>
              <a:ext cx="1515026" cy="437764"/>
              <a:chOff x="6657374" y="3258105"/>
              <a:chExt cx="1515026" cy="437764"/>
            </a:xfrm>
          </p:grpSpPr>
          <p:pic>
            <p:nvPicPr>
              <p:cNvPr id="1026" name="Picture 2" descr="http://www.sevenforums.com/geek/gars/images/4/7/types/thumb_Yellow_Fol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374" y="3258105"/>
                <a:ext cx="437764" cy="437764"/>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7020272" y="3292321"/>
                <a:ext cx="1152128" cy="369332"/>
              </a:xfrm>
              <a:prstGeom prst="rect">
                <a:avLst/>
              </a:prstGeom>
              <a:noFill/>
            </p:spPr>
            <p:txBody>
              <a:bodyPr wrap="square" rtlCol="0">
                <a:spAutoFit/>
              </a:bodyPr>
              <a:lstStyle/>
              <a:p>
                <a:r>
                  <a:rPr lang="fr-FR" dirty="0" err="1" smtClean="0">
                    <a:latin typeface="+mj-lt"/>
                  </a:rPr>
                  <a:t>mvc</a:t>
                </a:r>
                <a:endParaRPr lang="en-US" dirty="0">
                  <a:latin typeface="+mj-lt"/>
                </a:endParaRPr>
              </a:p>
            </p:txBody>
          </p:sp>
        </p:grpSp>
        <p:grpSp>
          <p:nvGrpSpPr>
            <p:cNvPr id="14" name="Groupe 13"/>
            <p:cNvGrpSpPr/>
            <p:nvPr/>
          </p:nvGrpSpPr>
          <p:grpSpPr>
            <a:xfrm>
              <a:off x="6876256" y="3073524"/>
              <a:ext cx="1515026" cy="437764"/>
              <a:chOff x="6876256" y="3721596"/>
              <a:chExt cx="1515026" cy="437764"/>
            </a:xfrm>
          </p:grpSpPr>
          <p:pic>
            <p:nvPicPr>
              <p:cNvPr id="15" name="Picture 2" descr="http://www.sevenforums.com/geek/gars/images/4/7/types/thumb_Yellow_Fol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3721596"/>
                <a:ext cx="437764" cy="43776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p:cNvSpPr txBox="1"/>
              <p:nvPr/>
            </p:nvSpPr>
            <p:spPr>
              <a:xfrm>
                <a:off x="7239154" y="3755812"/>
                <a:ext cx="1152128" cy="369332"/>
              </a:xfrm>
              <a:prstGeom prst="rect">
                <a:avLst/>
              </a:prstGeom>
              <a:noFill/>
            </p:spPr>
            <p:txBody>
              <a:bodyPr wrap="square" rtlCol="0">
                <a:spAutoFit/>
              </a:bodyPr>
              <a:lstStyle/>
              <a:p>
                <a:r>
                  <a:rPr lang="fr-FR" dirty="0" smtClean="0">
                    <a:latin typeface="+mj-lt"/>
                  </a:rPr>
                  <a:t>home</a:t>
                </a:r>
                <a:endParaRPr lang="en-US" dirty="0">
                  <a:latin typeface="+mj-lt"/>
                </a:endParaRPr>
              </a:p>
            </p:txBody>
          </p:sp>
        </p:grpSp>
        <p:grpSp>
          <p:nvGrpSpPr>
            <p:cNvPr id="13" name="Groupe 12"/>
            <p:cNvGrpSpPr/>
            <p:nvPr/>
          </p:nvGrpSpPr>
          <p:grpSpPr>
            <a:xfrm>
              <a:off x="6873398" y="3865612"/>
              <a:ext cx="1515026" cy="437764"/>
              <a:chOff x="6873398" y="4369668"/>
              <a:chExt cx="1515026" cy="437764"/>
            </a:xfrm>
          </p:grpSpPr>
          <p:pic>
            <p:nvPicPr>
              <p:cNvPr id="17" name="Picture 2" descr="http://www.sevenforums.com/geek/gars/images/4/7/types/thumb_Yellow_Fol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398" y="4369668"/>
                <a:ext cx="437764" cy="437764"/>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p:cNvSpPr txBox="1"/>
              <p:nvPr/>
            </p:nvSpPr>
            <p:spPr>
              <a:xfrm>
                <a:off x="7236296" y="4403884"/>
                <a:ext cx="1152128" cy="369332"/>
              </a:xfrm>
              <a:prstGeom prst="rect">
                <a:avLst/>
              </a:prstGeom>
              <a:noFill/>
            </p:spPr>
            <p:txBody>
              <a:bodyPr wrap="square" rtlCol="0">
                <a:spAutoFit/>
              </a:bodyPr>
              <a:lstStyle/>
              <a:p>
                <a:r>
                  <a:rPr lang="fr-FR" dirty="0" smtClean="0">
                    <a:latin typeface="+mj-lt"/>
                  </a:rPr>
                  <a:t>user</a:t>
                </a:r>
                <a:endParaRPr lang="en-US" dirty="0">
                  <a:latin typeface="+mj-lt"/>
                </a:endParaRPr>
              </a:p>
            </p:txBody>
          </p:sp>
        </p:grpSp>
        <p:grpSp>
          <p:nvGrpSpPr>
            <p:cNvPr id="21" name="Groupe 20"/>
            <p:cNvGrpSpPr/>
            <p:nvPr/>
          </p:nvGrpSpPr>
          <p:grpSpPr>
            <a:xfrm>
              <a:off x="7242012" y="3508430"/>
              <a:ext cx="1794484" cy="426332"/>
              <a:chOff x="7242012" y="3508430"/>
              <a:chExt cx="1794484" cy="426332"/>
            </a:xfrm>
          </p:grpSpPr>
          <p:pic>
            <p:nvPicPr>
              <p:cNvPr id="1028" name="Picture 4" descr="http://fileinfo.com/img/icons/files/128/txt-10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2012" y="3508430"/>
                <a:ext cx="426332" cy="426332"/>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p:cNvSpPr txBox="1"/>
              <p:nvPr/>
            </p:nvSpPr>
            <p:spPr>
              <a:xfrm>
                <a:off x="7668344" y="3536930"/>
                <a:ext cx="1368152" cy="369332"/>
              </a:xfrm>
              <a:prstGeom prst="rect">
                <a:avLst/>
              </a:prstGeom>
              <a:noFill/>
            </p:spPr>
            <p:txBody>
              <a:bodyPr wrap="square" rtlCol="0">
                <a:spAutoFit/>
              </a:bodyPr>
              <a:lstStyle/>
              <a:p>
                <a:r>
                  <a:rPr lang="fr-FR" dirty="0" err="1" smtClean="0">
                    <a:latin typeface="+mj-lt"/>
                  </a:rPr>
                  <a:t>default.php</a:t>
                </a:r>
                <a:endParaRPr lang="en-US" dirty="0">
                  <a:latin typeface="+mj-lt"/>
                </a:endParaRPr>
              </a:p>
            </p:txBody>
          </p:sp>
        </p:grpSp>
        <p:grpSp>
          <p:nvGrpSpPr>
            <p:cNvPr id="26" name="Groupe 25"/>
            <p:cNvGrpSpPr/>
            <p:nvPr/>
          </p:nvGrpSpPr>
          <p:grpSpPr>
            <a:xfrm>
              <a:off x="7236296" y="4303376"/>
              <a:ext cx="1907704" cy="426332"/>
              <a:chOff x="7242012" y="3508430"/>
              <a:chExt cx="1907704" cy="426332"/>
            </a:xfrm>
          </p:grpSpPr>
          <p:pic>
            <p:nvPicPr>
              <p:cNvPr id="27" name="Picture 4" descr="http://fileinfo.com/img/icons/files/128/txt-10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2012" y="3508430"/>
                <a:ext cx="426332" cy="426332"/>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p:cNvSpPr txBox="1"/>
              <p:nvPr/>
            </p:nvSpPr>
            <p:spPr>
              <a:xfrm>
                <a:off x="7668344" y="3536930"/>
                <a:ext cx="1481372" cy="369332"/>
              </a:xfrm>
              <a:prstGeom prst="rect">
                <a:avLst/>
              </a:prstGeom>
              <a:noFill/>
            </p:spPr>
            <p:txBody>
              <a:bodyPr wrap="square" rtlCol="0">
                <a:spAutoFit/>
              </a:bodyPr>
              <a:lstStyle/>
              <a:p>
                <a:r>
                  <a:rPr lang="fr-FR" dirty="0" err="1" smtClean="0">
                    <a:latin typeface="+mj-lt"/>
                  </a:rPr>
                  <a:t>profile.php</a:t>
                </a:r>
                <a:endParaRPr lang="en-US" dirty="0">
                  <a:latin typeface="+mj-lt"/>
                </a:endParaRPr>
              </a:p>
            </p:txBody>
          </p:sp>
        </p:grpSp>
        <p:cxnSp>
          <p:nvCxnSpPr>
            <p:cNvPr id="23" name="Connecteur en angle 22"/>
            <p:cNvCxnSpPr>
              <a:stCxn id="15" idx="2"/>
              <a:endCxn id="1028" idx="1"/>
            </p:cNvCxnSpPr>
            <p:nvPr/>
          </p:nvCxnSpPr>
          <p:spPr>
            <a:xfrm rot="16200000" flipH="1">
              <a:off x="7063421" y="3543005"/>
              <a:ext cx="210308" cy="146874"/>
            </a:xfrm>
            <a:prstGeom prst="bentConnector2">
              <a:avLst/>
            </a:prstGeom>
          </p:spPr>
          <p:style>
            <a:lnRef idx="2">
              <a:schemeClr val="dk1"/>
            </a:lnRef>
            <a:fillRef idx="0">
              <a:schemeClr val="dk1"/>
            </a:fillRef>
            <a:effectRef idx="1">
              <a:schemeClr val="dk1"/>
            </a:effectRef>
            <a:fontRef idx="minor">
              <a:schemeClr val="tx1"/>
            </a:fontRef>
          </p:style>
        </p:cxnSp>
        <p:cxnSp>
          <p:nvCxnSpPr>
            <p:cNvPr id="31" name="Connecteur en angle 30"/>
            <p:cNvCxnSpPr>
              <a:stCxn id="17" idx="2"/>
              <a:endCxn id="27" idx="1"/>
            </p:cNvCxnSpPr>
            <p:nvPr/>
          </p:nvCxnSpPr>
          <p:spPr>
            <a:xfrm rot="16200000" flipH="1">
              <a:off x="7057705" y="4337951"/>
              <a:ext cx="213166" cy="144016"/>
            </a:xfrm>
            <a:prstGeom prst="bentConnector2">
              <a:avLst/>
            </a:prstGeom>
          </p:spPr>
          <p:style>
            <a:lnRef idx="2">
              <a:schemeClr val="dk1"/>
            </a:lnRef>
            <a:fillRef idx="0">
              <a:schemeClr val="dk1"/>
            </a:fillRef>
            <a:effectRef idx="1">
              <a:schemeClr val="dk1"/>
            </a:effectRef>
            <a:fontRef idx="minor">
              <a:schemeClr val="tx1"/>
            </a:fontRef>
          </p:style>
        </p:cxnSp>
        <p:cxnSp>
          <p:nvCxnSpPr>
            <p:cNvPr id="1024" name="Connecteur en angle 1023"/>
            <p:cNvCxnSpPr>
              <a:stCxn id="1026" idx="2"/>
              <a:endCxn id="15" idx="1"/>
            </p:cNvCxnSpPr>
            <p:nvPr/>
          </p:nvCxnSpPr>
          <p:spPr>
            <a:xfrm rot="16200000" flipH="1">
              <a:off x="6699094" y="3115244"/>
              <a:ext cx="213166" cy="141158"/>
            </a:xfrm>
            <a:prstGeom prst="bentConnector2">
              <a:avLst/>
            </a:prstGeom>
          </p:spPr>
          <p:style>
            <a:lnRef idx="2">
              <a:schemeClr val="dk1"/>
            </a:lnRef>
            <a:fillRef idx="0">
              <a:schemeClr val="dk1"/>
            </a:fillRef>
            <a:effectRef idx="1">
              <a:schemeClr val="dk1"/>
            </a:effectRef>
            <a:fontRef idx="minor">
              <a:schemeClr val="tx1"/>
            </a:fontRef>
          </p:style>
        </p:cxnSp>
        <p:cxnSp>
          <p:nvCxnSpPr>
            <p:cNvPr id="36" name="Connecteur en angle 35"/>
            <p:cNvCxnSpPr>
              <a:stCxn id="1026" idx="2"/>
              <a:endCxn id="17" idx="1"/>
            </p:cNvCxnSpPr>
            <p:nvPr/>
          </p:nvCxnSpPr>
          <p:spPr>
            <a:xfrm rot="16200000" flipH="1">
              <a:off x="6301621" y="3512717"/>
              <a:ext cx="1005254" cy="138300"/>
            </a:xfrm>
            <a:prstGeom prst="bentConnector2">
              <a:avLst/>
            </a:prstGeom>
          </p:spPr>
          <p:style>
            <a:lnRef idx="2">
              <a:schemeClr val="dk1"/>
            </a:lnRef>
            <a:fillRef idx="0">
              <a:schemeClr val="dk1"/>
            </a:fillRef>
            <a:effectRef idx="1">
              <a:schemeClr val="dk1"/>
            </a:effectRef>
            <a:fontRef idx="minor">
              <a:schemeClr val="tx1"/>
            </a:fontRef>
          </p:style>
        </p:cxnSp>
      </p:grpSp>
      <p:cxnSp>
        <p:nvCxnSpPr>
          <p:cNvPr id="1031" name="Connecteur en angle 1030"/>
          <p:cNvCxnSpPr>
            <a:stCxn id="5" idx="3"/>
            <a:endCxn id="9" idx="1"/>
          </p:cNvCxnSpPr>
          <p:nvPr/>
        </p:nvCxnSpPr>
        <p:spPr>
          <a:xfrm flipV="1">
            <a:off x="1331640" y="3001516"/>
            <a:ext cx="1872208" cy="93610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Connecteur en angle 41"/>
          <p:cNvCxnSpPr>
            <a:stCxn id="5" idx="3"/>
            <a:endCxn id="10" idx="1"/>
          </p:cNvCxnSpPr>
          <p:nvPr/>
        </p:nvCxnSpPr>
        <p:spPr>
          <a:xfrm flipV="1">
            <a:off x="1331640" y="3577580"/>
            <a:ext cx="1872208" cy="36004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Connecteur en angle 44"/>
          <p:cNvCxnSpPr>
            <a:stCxn id="10" idx="3"/>
            <a:endCxn id="1028" idx="1"/>
          </p:cNvCxnSpPr>
          <p:nvPr/>
        </p:nvCxnSpPr>
        <p:spPr>
          <a:xfrm>
            <a:off x="5076056" y="3577580"/>
            <a:ext cx="2058452" cy="36004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036" name="ZoneTexte 1035"/>
          <p:cNvSpPr txBox="1"/>
          <p:nvPr/>
        </p:nvSpPr>
        <p:spPr>
          <a:xfrm>
            <a:off x="1403648" y="2533419"/>
            <a:ext cx="1656184" cy="400110"/>
          </a:xfrm>
          <a:prstGeom prst="rect">
            <a:avLst/>
          </a:prstGeom>
          <a:noFill/>
        </p:spPr>
        <p:txBody>
          <a:bodyPr wrap="square" rtlCol="0">
            <a:spAutoFit/>
          </a:bodyPr>
          <a:lstStyle/>
          <a:p>
            <a:pPr algn="ctr"/>
            <a:r>
              <a:rPr lang="fr-FR" sz="2000" b="1" dirty="0" err="1" smtClean="0">
                <a:latin typeface="+mj-lt"/>
              </a:rPr>
              <a:t>Instanciates</a:t>
            </a:r>
            <a:endParaRPr lang="en-US" sz="2000" b="1" dirty="0">
              <a:latin typeface="+mj-lt"/>
            </a:endParaRPr>
          </a:p>
        </p:txBody>
      </p:sp>
      <p:sp>
        <p:nvSpPr>
          <p:cNvPr id="49" name="ZoneTexte 48"/>
          <p:cNvSpPr txBox="1"/>
          <p:nvPr/>
        </p:nvSpPr>
        <p:spPr>
          <a:xfrm>
            <a:off x="1403648" y="4041566"/>
            <a:ext cx="1656184" cy="400110"/>
          </a:xfrm>
          <a:prstGeom prst="rect">
            <a:avLst/>
          </a:prstGeom>
          <a:noFill/>
        </p:spPr>
        <p:txBody>
          <a:bodyPr wrap="square" rtlCol="0">
            <a:spAutoFit/>
          </a:bodyPr>
          <a:lstStyle/>
          <a:p>
            <a:pPr algn="ctr"/>
            <a:r>
              <a:rPr lang="fr-FR" sz="2000" b="1" dirty="0" smtClean="0">
                <a:latin typeface="+mj-lt"/>
              </a:rPr>
              <a:t>Calls</a:t>
            </a:r>
            <a:endParaRPr lang="en-US" sz="2000" b="1" dirty="0">
              <a:latin typeface="+mj-lt"/>
            </a:endParaRPr>
          </a:p>
        </p:txBody>
      </p:sp>
      <p:sp>
        <p:nvSpPr>
          <p:cNvPr id="50" name="ZoneTexte 49"/>
          <p:cNvSpPr txBox="1"/>
          <p:nvPr/>
        </p:nvSpPr>
        <p:spPr>
          <a:xfrm>
            <a:off x="5148064" y="2529398"/>
            <a:ext cx="1152128" cy="400110"/>
          </a:xfrm>
          <a:prstGeom prst="rect">
            <a:avLst/>
          </a:prstGeom>
          <a:noFill/>
        </p:spPr>
        <p:txBody>
          <a:bodyPr wrap="square" rtlCol="0">
            <a:spAutoFit/>
          </a:bodyPr>
          <a:lstStyle/>
          <a:p>
            <a:r>
              <a:rPr lang="fr-FR" sz="2000" b="1" dirty="0" err="1" smtClean="0">
                <a:latin typeface="+mj-lt"/>
              </a:rPr>
              <a:t>Requires</a:t>
            </a:r>
            <a:endParaRPr lang="en-US" sz="2000" b="1" dirty="0">
              <a:latin typeface="+mj-lt"/>
            </a:endParaRPr>
          </a:p>
        </p:txBody>
      </p:sp>
      <p:sp>
        <p:nvSpPr>
          <p:cNvPr id="51" name="Espace réservé du contenu 2"/>
          <p:cNvSpPr>
            <a:spLocks noGrp="1"/>
          </p:cNvSpPr>
          <p:nvPr>
            <p:ph idx="1"/>
          </p:nvPr>
        </p:nvSpPr>
        <p:spPr>
          <a:xfrm>
            <a:off x="457200" y="1128713"/>
            <a:ext cx="8435975" cy="4230687"/>
          </a:xfrm>
        </p:spPr>
        <p:txBody>
          <a:bodyPr/>
          <a:lstStyle/>
          <a:p>
            <a:r>
              <a:rPr lang="fr-FR" dirty="0" err="1" smtClean="0"/>
              <a:t>Example</a:t>
            </a:r>
            <a:r>
              <a:rPr lang="fr-FR" dirty="0" smtClean="0"/>
              <a:t> </a:t>
            </a:r>
            <a:r>
              <a:rPr lang="fr-FR" dirty="0" err="1" smtClean="0"/>
              <a:t>called</a:t>
            </a:r>
            <a:r>
              <a:rPr lang="fr-FR" dirty="0" smtClean="0"/>
              <a:t> URL:</a:t>
            </a:r>
            <a:endParaRPr lang="fr-FR" sz="2400" dirty="0" smtClean="0"/>
          </a:p>
        </p:txBody>
      </p:sp>
    </p:spTree>
    <p:extLst>
      <p:ext uri="{BB962C8B-B14F-4D97-AF65-F5344CB8AC3E}">
        <p14:creationId xmlns:p14="http://schemas.microsoft.com/office/powerpoint/2010/main" val="122261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Controller &amp; </a:t>
            </a:r>
            <a:r>
              <a:rPr lang="fr-FR" dirty="0" err="1" smtClean="0"/>
              <a:t>View</a:t>
            </a:r>
            <a:endParaRPr lang="fr-FR" dirty="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1777380"/>
            <a:ext cx="8785225" cy="50405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pPr marL="57150" indent="0">
              <a:buNone/>
            </a:pPr>
            <a:r>
              <a:rPr lang="fr-FR" b="1" dirty="0" smtClean="0">
                <a:latin typeface="Courier New" panose="02070309020205020404" pitchFamily="49" charset="0"/>
                <a:cs typeface="Courier New" panose="02070309020205020404" pitchFamily="49" charset="0"/>
              </a:rPr>
              <a:t>http://localhost/mvc/?controller=user&amp;view=profile</a:t>
            </a:r>
            <a:endParaRPr lang="fr-FR" b="1" dirty="0">
              <a:latin typeface="Courier New" panose="02070309020205020404" pitchFamily="49" charset="0"/>
              <a:cs typeface="Courier New" panose="02070309020205020404" pitchFamily="49" charset="0"/>
            </a:endParaRPr>
          </a:p>
        </p:txBody>
      </p:sp>
      <p:sp>
        <p:nvSpPr>
          <p:cNvPr id="72" name="Rectangle 71"/>
          <p:cNvSpPr/>
          <p:nvPr/>
        </p:nvSpPr>
        <p:spPr>
          <a:xfrm>
            <a:off x="179512" y="3109528"/>
            <a:ext cx="1152128"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index.php</a:t>
            </a:r>
            <a:endParaRPr lang="en-US" dirty="0"/>
          </a:p>
        </p:txBody>
      </p:sp>
      <p:sp>
        <p:nvSpPr>
          <p:cNvPr id="73" name="Rectangle 72"/>
          <p:cNvSpPr/>
          <p:nvPr/>
        </p:nvSpPr>
        <p:spPr>
          <a:xfrm>
            <a:off x="3203848" y="2713484"/>
            <a:ext cx="1872208" cy="57606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err="1" smtClean="0"/>
              <a:t>HomeController</a:t>
            </a:r>
            <a:endParaRPr lang="en-US" dirty="0"/>
          </a:p>
        </p:txBody>
      </p:sp>
      <p:sp>
        <p:nvSpPr>
          <p:cNvPr id="74" name="Rectangle 73"/>
          <p:cNvSpPr/>
          <p:nvPr/>
        </p:nvSpPr>
        <p:spPr>
          <a:xfrm>
            <a:off x="3203848" y="3289548"/>
            <a:ext cx="1872208"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err="1" smtClean="0"/>
              <a:t>function</a:t>
            </a:r>
            <a:r>
              <a:rPr lang="fr-FR" dirty="0" smtClean="0"/>
              <a:t> home()</a:t>
            </a:r>
            <a:endParaRPr lang="en-US" dirty="0"/>
          </a:p>
        </p:txBody>
      </p:sp>
      <p:sp>
        <p:nvSpPr>
          <p:cNvPr id="75" name="Rectangle 74"/>
          <p:cNvSpPr/>
          <p:nvPr/>
        </p:nvSpPr>
        <p:spPr>
          <a:xfrm>
            <a:off x="3203848" y="3937620"/>
            <a:ext cx="187220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UserController</a:t>
            </a:r>
            <a:endParaRPr lang="en-US" dirty="0"/>
          </a:p>
        </p:txBody>
      </p:sp>
      <p:sp>
        <p:nvSpPr>
          <p:cNvPr id="76" name="Rectangle 75"/>
          <p:cNvSpPr/>
          <p:nvPr/>
        </p:nvSpPr>
        <p:spPr>
          <a:xfrm>
            <a:off x="3203848" y="4513684"/>
            <a:ext cx="1872208"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err="1" smtClean="0"/>
              <a:t>function</a:t>
            </a:r>
            <a:r>
              <a:rPr lang="fr-FR" dirty="0" smtClean="0"/>
              <a:t> profile()</a:t>
            </a:r>
            <a:endParaRPr lang="en-US" dirty="0"/>
          </a:p>
        </p:txBody>
      </p:sp>
      <p:grpSp>
        <p:nvGrpSpPr>
          <p:cNvPr id="77" name="Groupe 76"/>
          <p:cNvGrpSpPr/>
          <p:nvPr/>
        </p:nvGrpSpPr>
        <p:grpSpPr>
          <a:xfrm>
            <a:off x="6408712" y="2857500"/>
            <a:ext cx="2627784" cy="2088232"/>
            <a:chOff x="6516216" y="2641476"/>
            <a:chExt cx="2627784" cy="2088232"/>
          </a:xfrm>
        </p:grpSpPr>
        <p:grpSp>
          <p:nvGrpSpPr>
            <p:cNvPr id="78" name="Groupe 77"/>
            <p:cNvGrpSpPr/>
            <p:nvPr/>
          </p:nvGrpSpPr>
          <p:grpSpPr>
            <a:xfrm>
              <a:off x="6516216" y="2641476"/>
              <a:ext cx="1515026" cy="437764"/>
              <a:chOff x="6657374" y="3258105"/>
              <a:chExt cx="1515026" cy="437764"/>
            </a:xfrm>
          </p:grpSpPr>
          <p:pic>
            <p:nvPicPr>
              <p:cNvPr id="95" name="Picture 2" descr="http://www.sevenforums.com/geek/gars/images/4/7/types/thumb_Yellow_Fol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374" y="3258105"/>
                <a:ext cx="437764" cy="437764"/>
              </a:xfrm>
              <a:prstGeom prst="rect">
                <a:avLst/>
              </a:prstGeom>
              <a:noFill/>
              <a:extLst>
                <a:ext uri="{909E8E84-426E-40DD-AFC4-6F175D3DCCD1}">
                  <a14:hiddenFill xmlns:a14="http://schemas.microsoft.com/office/drawing/2010/main">
                    <a:solidFill>
                      <a:srgbClr val="FFFFFF"/>
                    </a:solidFill>
                  </a14:hiddenFill>
                </a:ext>
              </a:extLst>
            </p:spPr>
          </p:pic>
          <p:sp>
            <p:nvSpPr>
              <p:cNvPr id="96" name="ZoneTexte 95"/>
              <p:cNvSpPr txBox="1"/>
              <p:nvPr/>
            </p:nvSpPr>
            <p:spPr>
              <a:xfrm>
                <a:off x="7020272" y="3292321"/>
                <a:ext cx="1152128" cy="369332"/>
              </a:xfrm>
              <a:prstGeom prst="rect">
                <a:avLst/>
              </a:prstGeom>
              <a:noFill/>
            </p:spPr>
            <p:txBody>
              <a:bodyPr wrap="square" rtlCol="0">
                <a:spAutoFit/>
              </a:bodyPr>
              <a:lstStyle/>
              <a:p>
                <a:r>
                  <a:rPr lang="fr-FR" dirty="0" err="1" smtClean="0">
                    <a:latin typeface="+mj-lt"/>
                  </a:rPr>
                  <a:t>mvc</a:t>
                </a:r>
                <a:endParaRPr lang="en-US" dirty="0">
                  <a:latin typeface="+mj-lt"/>
                </a:endParaRPr>
              </a:p>
            </p:txBody>
          </p:sp>
        </p:grpSp>
        <p:grpSp>
          <p:nvGrpSpPr>
            <p:cNvPr id="79" name="Groupe 78"/>
            <p:cNvGrpSpPr/>
            <p:nvPr/>
          </p:nvGrpSpPr>
          <p:grpSpPr>
            <a:xfrm>
              <a:off x="6876256" y="3073524"/>
              <a:ext cx="1515026" cy="437764"/>
              <a:chOff x="6876256" y="3721596"/>
              <a:chExt cx="1515026" cy="437764"/>
            </a:xfrm>
          </p:grpSpPr>
          <p:pic>
            <p:nvPicPr>
              <p:cNvPr id="93" name="Picture 2" descr="http://www.sevenforums.com/geek/gars/images/4/7/types/thumb_Yellow_Fol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3721596"/>
                <a:ext cx="437764" cy="437764"/>
              </a:xfrm>
              <a:prstGeom prst="rect">
                <a:avLst/>
              </a:prstGeom>
              <a:noFill/>
              <a:extLst>
                <a:ext uri="{909E8E84-426E-40DD-AFC4-6F175D3DCCD1}">
                  <a14:hiddenFill xmlns:a14="http://schemas.microsoft.com/office/drawing/2010/main">
                    <a:solidFill>
                      <a:srgbClr val="FFFFFF"/>
                    </a:solidFill>
                  </a14:hiddenFill>
                </a:ext>
              </a:extLst>
            </p:spPr>
          </p:pic>
          <p:sp>
            <p:nvSpPr>
              <p:cNvPr id="94" name="ZoneTexte 93"/>
              <p:cNvSpPr txBox="1"/>
              <p:nvPr/>
            </p:nvSpPr>
            <p:spPr>
              <a:xfrm>
                <a:off x="7239154" y="3755812"/>
                <a:ext cx="1152128" cy="369332"/>
              </a:xfrm>
              <a:prstGeom prst="rect">
                <a:avLst/>
              </a:prstGeom>
              <a:noFill/>
            </p:spPr>
            <p:txBody>
              <a:bodyPr wrap="square" rtlCol="0">
                <a:spAutoFit/>
              </a:bodyPr>
              <a:lstStyle/>
              <a:p>
                <a:r>
                  <a:rPr lang="fr-FR" dirty="0" smtClean="0">
                    <a:latin typeface="+mj-lt"/>
                  </a:rPr>
                  <a:t>home</a:t>
                </a:r>
                <a:endParaRPr lang="en-US" dirty="0">
                  <a:latin typeface="+mj-lt"/>
                </a:endParaRPr>
              </a:p>
            </p:txBody>
          </p:sp>
        </p:grpSp>
        <p:grpSp>
          <p:nvGrpSpPr>
            <p:cNvPr id="80" name="Groupe 79"/>
            <p:cNvGrpSpPr/>
            <p:nvPr/>
          </p:nvGrpSpPr>
          <p:grpSpPr>
            <a:xfrm>
              <a:off x="6873398" y="3865612"/>
              <a:ext cx="1515026" cy="437764"/>
              <a:chOff x="6873398" y="4369668"/>
              <a:chExt cx="1515026" cy="437764"/>
            </a:xfrm>
          </p:grpSpPr>
          <p:pic>
            <p:nvPicPr>
              <p:cNvPr id="91" name="Picture 2" descr="http://www.sevenforums.com/geek/gars/images/4/7/types/thumb_Yellow_Fol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398" y="4369668"/>
                <a:ext cx="437764" cy="437764"/>
              </a:xfrm>
              <a:prstGeom prst="rect">
                <a:avLst/>
              </a:prstGeom>
              <a:noFill/>
              <a:extLst>
                <a:ext uri="{909E8E84-426E-40DD-AFC4-6F175D3DCCD1}">
                  <a14:hiddenFill xmlns:a14="http://schemas.microsoft.com/office/drawing/2010/main">
                    <a:solidFill>
                      <a:srgbClr val="FFFFFF"/>
                    </a:solidFill>
                  </a14:hiddenFill>
                </a:ext>
              </a:extLst>
            </p:spPr>
          </p:pic>
          <p:sp>
            <p:nvSpPr>
              <p:cNvPr id="92" name="ZoneTexte 91"/>
              <p:cNvSpPr txBox="1"/>
              <p:nvPr/>
            </p:nvSpPr>
            <p:spPr>
              <a:xfrm>
                <a:off x="7236296" y="4403884"/>
                <a:ext cx="1152128" cy="369332"/>
              </a:xfrm>
              <a:prstGeom prst="rect">
                <a:avLst/>
              </a:prstGeom>
              <a:noFill/>
            </p:spPr>
            <p:txBody>
              <a:bodyPr wrap="square" rtlCol="0">
                <a:spAutoFit/>
              </a:bodyPr>
              <a:lstStyle/>
              <a:p>
                <a:r>
                  <a:rPr lang="fr-FR" dirty="0" smtClean="0">
                    <a:latin typeface="+mj-lt"/>
                  </a:rPr>
                  <a:t>user</a:t>
                </a:r>
                <a:endParaRPr lang="en-US" dirty="0">
                  <a:latin typeface="+mj-lt"/>
                </a:endParaRPr>
              </a:p>
            </p:txBody>
          </p:sp>
        </p:grpSp>
        <p:grpSp>
          <p:nvGrpSpPr>
            <p:cNvPr id="81" name="Groupe 80"/>
            <p:cNvGrpSpPr/>
            <p:nvPr/>
          </p:nvGrpSpPr>
          <p:grpSpPr>
            <a:xfrm>
              <a:off x="7242012" y="3508430"/>
              <a:ext cx="1794484" cy="426332"/>
              <a:chOff x="7242012" y="3508430"/>
              <a:chExt cx="1794484" cy="426332"/>
            </a:xfrm>
          </p:grpSpPr>
          <p:pic>
            <p:nvPicPr>
              <p:cNvPr id="89" name="Picture 4" descr="http://fileinfo.com/img/icons/files/128/txt-10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2012" y="3508430"/>
                <a:ext cx="426332" cy="426332"/>
              </a:xfrm>
              <a:prstGeom prst="rect">
                <a:avLst/>
              </a:prstGeom>
              <a:noFill/>
              <a:extLst>
                <a:ext uri="{909E8E84-426E-40DD-AFC4-6F175D3DCCD1}">
                  <a14:hiddenFill xmlns:a14="http://schemas.microsoft.com/office/drawing/2010/main">
                    <a:solidFill>
                      <a:srgbClr val="FFFFFF"/>
                    </a:solidFill>
                  </a14:hiddenFill>
                </a:ext>
              </a:extLst>
            </p:spPr>
          </p:pic>
          <p:sp>
            <p:nvSpPr>
              <p:cNvPr id="90" name="ZoneTexte 89"/>
              <p:cNvSpPr txBox="1"/>
              <p:nvPr/>
            </p:nvSpPr>
            <p:spPr>
              <a:xfrm>
                <a:off x="7668344" y="3536930"/>
                <a:ext cx="1368152" cy="369332"/>
              </a:xfrm>
              <a:prstGeom prst="rect">
                <a:avLst/>
              </a:prstGeom>
              <a:noFill/>
            </p:spPr>
            <p:txBody>
              <a:bodyPr wrap="square" rtlCol="0">
                <a:spAutoFit/>
              </a:bodyPr>
              <a:lstStyle/>
              <a:p>
                <a:r>
                  <a:rPr lang="fr-FR" dirty="0" err="1" smtClean="0">
                    <a:latin typeface="+mj-lt"/>
                  </a:rPr>
                  <a:t>default.php</a:t>
                </a:r>
                <a:endParaRPr lang="en-US" dirty="0">
                  <a:latin typeface="+mj-lt"/>
                </a:endParaRPr>
              </a:p>
            </p:txBody>
          </p:sp>
        </p:grpSp>
        <p:grpSp>
          <p:nvGrpSpPr>
            <p:cNvPr id="82" name="Groupe 81"/>
            <p:cNvGrpSpPr/>
            <p:nvPr/>
          </p:nvGrpSpPr>
          <p:grpSpPr>
            <a:xfrm>
              <a:off x="7236296" y="4303376"/>
              <a:ext cx="1907704" cy="426332"/>
              <a:chOff x="7242012" y="3508430"/>
              <a:chExt cx="1907704" cy="426332"/>
            </a:xfrm>
          </p:grpSpPr>
          <p:pic>
            <p:nvPicPr>
              <p:cNvPr id="87" name="Picture 4" descr="http://fileinfo.com/img/icons/files/128/txt-10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2012" y="3508430"/>
                <a:ext cx="426332" cy="426332"/>
              </a:xfrm>
              <a:prstGeom prst="rect">
                <a:avLst/>
              </a:prstGeom>
              <a:noFill/>
              <a:extLst>
                <a:ext uri="{909E8E84-426E-40DD-AFC4-6F175D3DCCD1}">
                  <a14:hiddenFill xmlns:a14="http://schemas.microsoft.com/office/drawing/2010/main">
                    <a:solidFill>
                      <a:srgbClr val="FFFFFF"/>
                    </a:solidFill>
                  </a14:hiddenFill>
                </a:ext>
              </a:extLst>
            </p:spPr>
          </p:pic>
          <p:sp>
            <p:nvSpPr>
              <p:cNvPr id="88" name="ZoneTexte 87"/>
              <p:cNvSpPr txBox="1"/>
              <p:nvPr/>
            </p:nvSpPr>
            <p:spPr>
              <a:xfrm>
                <a:off x="7668344" y="3536930"/>
                <a:ext cx="1481372" cy="369332"/>
              </a:xfrm>
              <a:prstGeom prst="rect">
                <a:avLst/>
              </a:prstGeom>
              <a:noFill/>
            </p:spPr>
            <p:txBody>
              <a:bodyPr wrap="square" rtlCol="0">
                <a:spAutoFit/>
              </a:bodyPr>
              <a:lstStyle/>
              <a:p>
                <a:r>
                  <a:rPr lang="fr-FR" dirty="0" err="1" smtClean="0">
                    <a:latin typeface="+mj-lt"/>
                  </a:rPr>
                  <a:t>profile.php</a:t>
                </a:r>
                <a:endParaRPr lang="en-US" dirty="0">
                  <a:latin typeface="+mj-lt"/>
                </a:endParaRPr>
              </a:p>
            </p:txBody>
          </p:sp>
        </p:grpSp>
        <p:cxnSp>
          <p:nvCxnSpPr>
            <p:cNvPr id="83" name="Connecteur en angle 82"/>
            <p:cNvCxnSpPr>
              <a:stCxn id="93" idx="2"/>
              <a:endCxn id="89" idx="1"/>
            </p:cNvCxnSpPr>
            <p:nvPr/>
          </p:nvCxnSpPr>
          <p:spPr>
            <a:xfrm rot="16200000" flipH="1">
              <a:off x="7063421" y="3543005"/>
              <a:ext cx="210308" cy="146874"/>
            </a:xfrm>
            <a:prstGeom prst="bentConnector2">
              <a:avLst/>
            </a:prstGeom>
          </p:spPr>
          <p:style>
            <a:lnRef idx="2">
              <a:schemeClr val="dk1"/>
            </a:lnRef>
            <a:fillRef idx="0">
              <a:schemeClr val="dk1"/>
            </a:fillRef>
            <a:effectRef idx="1">
              <a:schemeClr val="dk1"/>
            </a:effectRef>
            <a:fontRef idx="minor">
              <a:schemeClr val="tx1"/>
            </a:fontRef>
          </p:style>
        </p:cxnSp>
        <p:cxnSp>
          <p:nvCxnSpPr>
            <p:cNvPr id="84" name="Connecteur en angle 83"/>
            <p:cNvCxnSpPr>
              <a:stCxn id="91" idx="2"/>
              <a:endCxn id="87" idx="1"/>
            </p:cNvCxnSpPr>
            <p:nvPr/>
          </p:nvCxnSpPr>
          <p:spPr>
            <a:xfrm rot="16200000" flipH="1">
              <a:off x="7057705" y="4337951"/>
              <a:ext cx="213166" cy="144016"/>
            </a:xfrm>
            <a:prstGeom prst="bentConnector2">
              <a:avLst/>
            </a:prstGeom>
          </p:spPr>
          <p:style>
            <a:lnRef idx="2">
              <a:schemeClr val="dk1"/>
            </a:lnRef>
            <a:fillRef idx="0">
              <a:schemeClr val="dk1"/>
            </a:fillRef>
            <a:effectRef idx="1">
              <a:schemeClr val="dk1"/>
            </a:effectRef>
            <a:fontRef idx="minor">
              <a:schemeClr val="tx1"/>
            </a:fontRef>
          </p:style>
        </p:cxnSp>
        <p:cxnSp>
          <p:nvCxnSpPr>
            <p:cNvPr id="85" name="Connecteur en angle 84"/>
            <p:cNvCxnSpPr>
              <a:stCxn id="95" idx="2"/>
              <a:endCxn id="93" idx="1"/>
            </p:cNvCxnSpPr>
            <p:nvPr/>
          </p:nvCxnSpPr>
          <p:spPr>
            <a:xfrm rot="16200000" flipH="1">
              <a:off x="6699094" y="3115244"/>
              <a:ext cx="213166" cy="141158"/>
            </a:xfrm>
            <a:prstGeom prst="bentConnector2">
              <a:avLst/>
            </a:prstGeom>
          </p:spPr>
          <p:style>
            <a:lnRef idx="2">
              <a:schemeClr val="dk1"/>
            </a:lnRef>
            <a:fillRef idx="0">
              <a:schemeClr val="dk1"/>
            </a:fillRef>
            <a:effectRef idx="1">
              <a:schemeClr val="dk1"/>
            </a:effectRef>
            <a:fontRef idx="minor">
              <a:schemeClr val="tx1"/>
            </a:fontRef>
          </p:style>
        </p:cxnSp>
        <p:cxnSp>
          <p:nvCxnSpPr>
            <p:cNvPr id="86" name="Connecteur en angle 85"/>
            <p:cNvCxnSpPr>
              <a:stCxn id="95" idx="2"/>
              <a:endCxn id="91" idx="1"/>
            </p:cNvCxnSpPr>
            <p:nvPr/>
          </p:nvCxnSpPr>
          <p:spPr>
            <a:xfrm rot="16200000" flipH="1">
              <a:off x="6301621" y="3512717"/>
              <a:ext cx="1005254" cy="138300"/>
            </a:xfrm>
            <a:prstGeom prst="bentConnector2">
              <a:avLst/>
            </a:prstGeom>
          </p:spPr>
          <p:style>
            <a:lnRef idx="2">
              <a:schemeClr val="dk1"/>
            </a:lnRef>
            <a:fillRef idx="0">
              <a:schemeClr val="dk1"/>
            </a:fillRef>
            <a:effectRef idx="1">
              <a:schemeClr val="dk1"/>
            </a:effectRef>
            <a:fontRef idx="minor">
              <a:schemeClr val="tx1"/>
            </a:fontRef>
          </p:style>
        </p:cxnSp>
      </p:grpSp>
      <p:cxnSp>
        <p:nvCxnSpPr>
          <p:cNvPr id="97" name="Connecteur en angle 96"/>
          <p:cNvCxnSpPr>
            <a:stCxn id="72" idx="3"/>
            <a:endCxn id="75" idx="1"/>
          </p:cNvCxnSpPr>
          <p:nvPr/>
        </p:nvCxnSpPr>
        <p:spPr>
          <a:xfrm>
            <a:off x="1331640" y="3937620"/>
            <a:ext cx="1872208" cy="288032"/>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8" name="Connecteur en angle 97"/>
          <p:cNvCxnSpPr>
            <a:stCxn id="72" idx="3"/>
            <a:endCxn id="76" idx="1"/>
          </p:cNvCxnSpPr>
          <p:nvPr/>
        </p:nvCxnSpPr>
        <p:spPr>
          <a:xfrm>
            <a:off x="1331640" y="3937620"/>
            <a:ext cx="1872208" cy="864096"/>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Connecteur en angle 98"/>
          <p:cNvCxnSpPr>
            <a:stCxn id="76" idx="3"/>
            <a:endCxn id="87" idx="1"/>
          </p:cNvCxnSpPr>
          <p:nvPr/>
        </p:nvCxnSpPr>
        <p:spPr>
          <a:xfrm flipV="1">
            <a:off x="5076056" y="4732566"/>
            <a:ext cx="2052736" cy="6915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00" name="ZoneTexte 99"/>
          <p:cNvSpPr txBox="1"/>
          <p:nvPr/>
        </p:nvSpPr>
        <p:spPr>
          <a:xfrm>
            <a:off x="1403648" y="3393494"/>
            <a:ext cx="1656184" cy="400110"/>
          </a:xfrm>
          <a:prstGeom prst="rect">
            <a:avLst/>
          </a:prstGeom>
          <a:noFill/>
        </p:spPr>
        <p:txBody>
          <a:bodyPr wrap="square" rtlCol="0">
            <a:spAutoFit/>
          </a:bodyPr>
          <a:lstStyle/>
          <a:p>
            <a:pPr algn="ctr"/>
            <a:r>
              <a:rPr lang="fr-FR" sz="2000" b="1" dirty="0" err="1" smtClean="0">
                <a:latin typeface="+mj-lt"/>
              </a:rPr>
              <a:t>Instanciates</a:t>
            </a:r>
            <a:endParaRPr lang="en-US" sz="2000" b="1" dirty="0">
              <a:latin typeface="+mj-lt"/>
            </a:endParaRPr>
          </a:p>
        </p:txBody>
      </p:sp>
      <p:sp>
        <p:nvSpPr>
          <p:cNvPr id="101" name="ZoneTexte 100"/>
          <p:cNvSpPr txBox="1"/>
          <p:nvPr/>
        </p:nvSpPr>
        <p:spPr>
          <a:xfrm>
            <a:off x="1403648" y="4833654"/>
            <a:ext cx="1656184" cy="400110"/>
          </a:xfrm>
          <a:prstGeom prst="rect">
            <a:avLst/>
          </a:prstGeom>
          <a:noFill/>
        </p:spPr>
        <p:txBody>
          <a:bodyPr wrap="square" rtlCol="0">
            <a:spAutoFit/>
          </a:bodyPr>
          <a:lstStyle/>
          <a:p>
            <a:pPr algn="ctr"/>
            <a:r>
              <a:rPr lang="fr-FR" sz="2000" b="1" dirty="0" smtClean="0">
                <a:latin typeface="+mj-lt"/>
              </a:rPr>
              <a:t>Calls</a:t>
            </a:r>
            <a:endParaRPr lang="en-US" sz="2000" b="1" dirty="0">
              <a:latin typeface="+mj-lt"/>
            </a:endParaRPr>
          </a:p>
        </p:txBody>
      </p:sp>
      <p:sp>
        <p:nvSpPr>
          <p:cNvPr id="102" name="ZoneTexte 101"/>
          <p:cNvSpPr txBox="1"/>
          <p:nvPr/>
        </p:nvSpPr>
        <p:spPr>
          <a:xfrm>
            <a:off x="5148064" y="3393494"/>
            <a:ext cx="1152128" cy="400110"/>
          </a:xfrm>
          <a:prstGeom prst="rect">
            <a:avLst/>
          </a:prstGeom>
          <a:noFill/>
        </p:spPr>
        <p:txBody>
          <a:bodyPr wrap="square" rtlCol="0">
            <a:spAutoFit/>
          </a:bodyPr>
          <a:lstStyle/>
          <a:p>
            <a:r>
              <a:rPr lang="fr-FR" sz="2000" b="1" dirty="0" err="1" smtClean="0">
                <a:latin typeface="+mj-lt"/>
              </a:rPr>
              <a:t>Requires</a:t>
            </a:r>
            <a:endParaRPr lang="en-US" sz="2000" b="1" dirty="0">
              <a:latin typeface="+mj-lt"/>
            </a:endParaRPr>
          </a:p>
        </p:txBody>
      </p:sp>
      <p:sp>
        <p:nvSpPr>
          <p:cNvPr id="105" name="Espace réservé du contenu 2"/>
          <p:cNvSpPr>
            <a:spLocks noGrp="1"/>
          </p:cNvSpPr>
          <p:nvPr>
            <p:ph idx="1"/>
          </p:nvPr>
        </p:nvSpPr>
        <p:spPr>
          <a:xfrm>
            <a:off x="457200" y="1128713"/>
            <a:ext cx="8435975" cy="4230687"/>
          </a:xfrm>
        </p:spPr>
        <p:txBody>
          <a:bodyPr/>
          <a:lstStyle/>
          <a:p>
            <a:r>
              <a:rPr lang="fr-FR" dirty="0" err="1" smtClean="0"/>
              <a:t>Example</a:t>
            </a:r>
            <a:r>
              <a:rPr lang="fr-FR" dirty="0" smtClean="0"/>
              <a:t> </a:t>
            </a:r>
            <a:r>
              <a:rPr lang="fr-FR" dirty="0" err="1" smtClean="0"/>
              <a:t>called</a:t>
            </a:r>
            <a:r>
              <a:rPr lang="fr-FR" dirty="0" smtClean="0"/>
              <a:t> URL:</a:t>
            </a:r>
            <a:endParaRPr lang="fr-FR" sz="2400" dirty="0" smtClean="0"/>
          </a:p>
        </p:txBody>
      </p:sp>
    </p:spTree>
    <p:extLst>
      <p:ext uri="{BB962C8B-B14F-4D97-AF65-F5344CB8AC3E}">
        <p14:creationId xmlns:p14="http://schemas.microsoft.com/office/powerpoint/2010/main" val="177308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Controller &amp; </a:t>
            </a:r>
            <a:r>
              <a:rPr lang="fr-FR" dirty="0" err="1" smtClean="0"/>
              <a:t>View</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 </a:t>
            </a:r>
            <a:r>
              <a:rPr lang="fr-FR" sz="3200" dirty="0" err="1" smtClean="0"/>
              <a:t>folder</a:t>
            </a:r>
            <a:r>
              <a:rPr lang="fr-FR" sz="3200" dirty="0" smtClean="0"/>
              <a:t> </a:t>
            </a:r>
            <a:r>
              <a:rPr lang="fr-FR" sz="3200" dirty="0" err="1" smtClean="0"/>
              <a:t>Controllers</a:t>
            </a:r>
            <a:endParaRPr lang="fr-FR" sz="3200" dirty="0" smtClean="0"/>
          </a:p>
          <a:p>
            <a:pPr lvl="1"/>
            <a:r>
              <a:rPr lang="fr-FR" dirty="0" smtClean="0"/>
              <a:t>Inside, a class </a:t>
            </a:r>
            <a:r>
              <a:rPr lang="fr-FR" dirty="0" err="1" smtClean="0"/>
              <a:t>HomeController</a:t>
            </a:r>
            <a:endParaRPr lang="fr-FR" dirty="0" smtClean="0"/>
          </a:p>
          <a:p>
            <a:pPr lvl="1"/>
            <a:r>
              <a:rPr lang="fr-FR" dirty="0" err="1" smtClean="0">
                <a:solidFill>
                  <a:srgbClr val="000000"/>
                </a:solidFill>
                <a:ea typeface="ＭＳ Ｐゴシック" pitchFamily="34" charset="-128"/>
              </a:rPr>
              <a:t>With</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two</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methods</a:t>
            </a:r>
            <a:r>
              <a:rPr lang="fr-FR" dirty="0" smtClean="0">
                <a:solidFill>
                  <a:srgbClr val="000000"/>
                </a:solidFill>
                <a:ea typeface="ＭＳ Ｐゴシック" pitchFamily="34" charset="-128"/>
              </a:rPr>
              <a:t>: default() and about()</a:t>
            </a:r>
          </a:p>
          <a:p>
            <a:pPr lvl="1"/>
            <a:endParaRPr lang="fr-FR" dirty="0">
              <a:solidFill>
                <a:srgbClr val="000000"/>
              </a:solidFill>
              <a:ea typeface="ＭＳ Ｐゴシック" pitchFamily="34" charset="-128"/>
            </a:endParaRPr>
          </a:p>
          <a:p>
            <a:r>
              <a:rPr lang="fr-FR" dirty="0" err="1" smtClean="0">
                <a:solidFill>
                  <a:srgbClr val="000000"/>
                </a:solidFill>
                <a:ea typeface="ＭＳ Ｐゴシック" pitchFamily="34" charset="-128"/>
              </a:rPr>
              <a:t>Create</a:t>
            </a:r>
            <a:r>
              <a:rPr lang="fr-FR" dirty="0" smtClean="0">
                <a:solidFill>
                  <a:srgbClr val="000000"/>
                </a:solidFill>
                <a:ea typeface="ＭＳ Ｐゴシック" pitchFamily="34" charset="-128"/>
              </a:rPr>
              <a:t> a </a:t>
            </a:r>
            <a:r>
              <a:rPr lang="fr-FR" dirty="0" err="1" smtClean="0">
                <a:solidFill>
                  <a:srgbClr val="000000"/>
                </a:solidFill>
                <a:ea typeface="ＭＳ Ｐゴシック" pitchFamily="34" charset="-128"/>
              </a:rPr>
              <a:t>folder</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Views</a:t>
            </a:r>
            <a:r>
              <a:rPr lang="fr-FR" dirty="0" smtClean="0">
                <a:solidFill>
                  <a:srgbClr val="000000"/>
                </a:solidFill>
                <a:ea typeface="ＭＳ Ｐゴシック" pitchFamily="34" charset="-128"/>
              </a:rPr>
              <a:t>:</a:t>
            </a:r>
          </a:p>
          <a:p>
            <a:pPr lvl="1"/>
            <a:r>
              <a:rPr lang="fr-FR" dirty="0" smtClean="0">
                <a:solidFill>
                  <a:srgbClr val="000000"/>
                </a:solidFill>
                <a:ea typeface="ＭＳ Ｐゴシック" pitchFamily="34" charset="-128"/>
              </a:rPr>
              <a:t>Inside, a </a:t>
            </a:r>
            <a:r>
              <a:rPr lang="fr-FR" dirty="0" err="1" smtClean="0">
                <a:solidFill>
                  <a:srgbClr val="000000"/>
                </a:solidFill>
                <a:ea typeface="ＭＳ Ｐゴシック" pitchFamily="34" charset="-128"/>
              </a:rPr>
              <a:t>folder</a:t>
            </a:r>
            <a:r>
              <a:rPr lang="fr-FR" dirty="0" smtClean="0">
                <a:solidFill>
                  <a:srgbClr val="000000"/>
                </a:solidFill>
                <a:ea typeface="ＭＳ Ｐゴシック" pitchFamily="34" charset="-128"/>
              </a:rPr>
              <a:t> : home</a:t>
            </a:r>
          </a:p>
          <a:p>
            <a:pPr lvl="1"/>
            <a:r>
              <a:rPr lang="fr-FR" dirty="0" smtClean="0">
                <a:solidFill>
                  <a:srgbClr val="000000"/>
                </a:solidFill>
                <a:ea typeface="ＭＳ Ｐゴシック" pitchFamily="34" charset="-128"/>
              </a:rPr>
              <a:t>Inside the home </a:t>
            </a:r>
            <a:r>
              <a:rPr lang="fr-FR" dirty="0" err="1" smtClean="0">
                <a:solidFill>
                  <a:srgbClr val="000000"/>
                </a:solidFill>
                <a:ea typeface="ＭＳ Ｐゴシック" pitchFamily="34" charset="-128"/>
              </a:rPr>
              <a:t>folder</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two</a:t>
            </a:r>
            <a:r>
              <a:rPr lang="fr-FR" dirty="0" smtClean="0">
                <a:solidFill>
                  <a:srgbClr val="000000"/>
                </a:solidFill>
                <a:ea typeface="ＭＳ Ｐゴシック" pitchFamily="34" charset="-128"/>
              </a:rPr>
              <a:t> PHP files </a:t>
            </a:r>
            <a:r>
              <a:rPr lang="fr-FR" dirty="0" err="1" smtClean="0">
                <a:solidFill>
                  <a:srgbClr val="000000"/>
                </a:solidFill>
                <a:ea typeface="ＭＳ Ｐゴシック" pitchFamily="34" charset="-128"/>
              </a:rPr>
              <a:t>with</a:t>
            </a:r>
            <a:r>
              <a:rPr lang="fr-FR" dirty="0" smtClean="0">
                <a:solidFill>
                  <a:srgbClr val="000000"/>
                </a:solidFill>
                <a:ea typeface="ＭＳ Ｐゴシック" pitchFamily="34" charset="-128"/>
              </a:rPr>
              <a:t> HTML in </a:t>
            </a:r>
            <a:r>
              <a:rPr lang="fr-FR" dirty="0" err="1" smtClean="0">
                <a:solidFill>
                  <a:srgbClr val="000000"/>
                </a:solidFill>
                <a:ea typeface="ＭＳ Ｐゴシック" pitchFamily="34" charset="-128"/>
              </a:rPr>
              <a:t>it</a:t>
            </a:r>
            <a:r>
              <a:rPr lang="fr-FR" dirty="0" smtClean="0">
                <a:solidFill>
                  <a:srgbClr val="000000"/>
                </a:solidFill>
                <a:ea typeface="ＭＳ Ｐゴシック" pitchFamily="34" charset="-128"/>
              </a:rPr>
              <a:t>:</a:t>
            </a:r>
          </a:p>
          <a:p>
            <a:pPr lvl="2"/>
            <a:r>
              <a:rPr lang="fr-FR" dirty="0" err="1" smtClean="0">
                <a:solidFill>
                  <a:srgbClr val="000000"/>
                </a:solidFill>
                <a:ea typeface="ＭＳ Ｐゴシック" pitchFamily="34" charset="-128"/>
              </a:rPr>
              <a:t>default.php</a:t>
            </a:r>
            <a:endParaRPr lang="fr-FR" dirty="0" smtClean="0">
              <a:solidFill>
                <a:srgbClr val="000000"/>
              </a:solidFill>
              <a:ea typeface="ＭＳ Ｐゴシック" pitchFamily="34" charset="-128"/>
            </a:endParaRPr>
          </a:p>
          <a:p>
            <a:pPr lvl="2"/>
            <a:r>
              <a:rPr lang="fr-FR" dirty="0" err="1" smtClean="0">
                <a:solidFill>
                  <a:srgbClr val="000000"/>
                </a:solidFill>
                <a:ea typeface="ＭＳ Ｐゴシック" pitchFamily="34" charset="-128"/>
              </a:rPr>
              <a:t>about.php</a:t>
            </a:r>
            <a:endParaRPr lang="en-US" dirty="0">
              <a:solidFill>
                <a:srgbClr val="000000"/>
              </a:solidFill>
              <a:ea typeface="ＭＳ Ｐゴシック" pitchFamily="34" charset="-128"/>
            </a:endParaRPr>
          </a:p>
          <a:p>
            <a:endParaRPr lang="fr-FR" sz="2800" dirty="0" smtClean="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23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Controller &amp; </a:t>
            </a:r>
            <a:r>
              <a:rPr lang="fr-FR" dirty="0" err="1" smtClean="0"/>
              <a:t>View</a:t>
            </a:r>
            <a:endParaRPr lang="fr-FR" dirty="0"/>
          </a:p>
        </p:txBody>
      </p:sp>
      <p:sp>
        <p:nvSpPr>
          <p:cNvPr id="3" name="Espace réservé du contenu 2"/>
          <p:cNvSpPr>
            <a:spLocks noGrp="1"/>
          </p:cNvSpPr>
          <p:nvPr>
            <p:ph idx="1"/>
          </p:nvPr>
        </p:nvSpPr>
        <p:spPr/>
        <p:txBody>
          <a:bodyPr/>
          <a:lstStyle/>
          <a:p>
            <a:r>
              <a:rPr lang="fr-FR" sz="3200" dirty="0" smtClean="0"/>
              <a:t>In </a:t>
            </a:r>
            <a:r>
              <a:rPr lang="fr-FR" sz="3200" dirty="0" err="1" smtClean="0"/>
              <a:t>your</a:t>
            </a:r>
            <a:r>
              <a:rPr lang="fr-FR" sz="3200" dirty="0" smtClean="0"/>
              <a:t> </a:t>
            </a:r>
            <a:r>
              <a:rPr lang="fr-FR" sz="3200" dirty="0" err="1" smtClean="0"/>
              <a:t>root</a:t>
            </a:r>
            <a:r>
              <a:rPr lang="fr-FR" sz="3200" dirty="0" smtClean="0"/>
              <a:t> index file:</a:t>
            </a:r>
          </a:p>
          <a:p>
            <a:pPr lvl="1"/>
            <a:r>
              <a:rPr lang="fr-FR" dirty="0" err="1" smtClean="0"/>
              <a:t>Get</a:t>
            </a:r>
            <a:r>
              <a:rPr lang="fr-FR" dirty="0" smtClean="0"/>
              <a:t> the $_GET </a:t>
            </a:r>
            <a:r>
              <a:rPr lang="fr-FR" dirty="0" err="1" smtClean="0"/>
              <a:t>parameter</a:t>
            </a:r>
            <a:r>
              <a:rPr lang="fr-FR" dirty="0" smtClean="0"/>
              <a:t> « </a:t>
            </a:r>
            <a:r>
              <a:rPr lang="fr-FR" dirty="0" err="1" smtClean="0"/>
              <a:t>controller</a:t>
            </a:r>
            <a:r>
              <a:rPr lang="fr-FR" dirty="0" smtClean="0"/>
              <a:t> »</a:t>
            </a:r>
          </a:p>
          <a:p>
            <a:pPr lvl="1"/>
            <a:r>
              <a:rPr lang="fr-FR" dirty="0" err="1" smtClean="0"/>
              <a:t>Get</a:t>
            </a:r>
            <a:r>
              <a:rPr lang="fr-FR" dirty="0" smtClean="0"/>
              <a:t> the $_GET </a:t>
            </a:r>
            <a:r>
              <a:rPr lang="fr-FR" dirty="0" err="1" smtClean="0"/>
              <a:t>parameter</a:t>
            </a:r>
            <a:r>
              <a:rPr lang="fr-FR" dirty="0" smtClean="0"/>
              <a:t> « </a:t>
            </a:r>
            <a:r>
              <a:rPr lang="fr-FR" dirty="0" err="1" smtClean="0"/>
              <a:t>view</a:t>
            </a:r>
            <a:r>
              <a:rPr lang="fr-FR" dirty="0" smtClean="0"/>
              <a:t> »</a:t>
            </a:r>
          </a:p>
          <a:p>
            <a:endParaRPr lang="fr-FR" dirty="0"/>
          </a:p>
          <a:p>
            <a:r>
              <a:rPr lang="fr-FR" dirty="0" err="1" smtClean="0"/>
              <a:t>Instanciate</a:t>
            </a:r>
            <a:r>
              <a:rPr lang="fr-FR" dirty="0" smtClean="0"/>
              <a:t> a class </a:t>
            </a:r>
            <a:r>
              <a:rPr lang="fr-FR" dirty="0" err="1" smtClean="0"/>
              <a:t>depending</a:t>
            </a:r>
            <a:r>
              <a:rPr lang="fr-FR" dirty="0" smtClean="0"/>
              <a:t> on the </a:t>
            </a:r>
            <a:r>
              <a:rPr lang="fr-FR" dirty="0" err="1" smtClean="0"/>
              <a:t>controller</a:t>
            </a:r>
            <a:r>
              <a:rPr lang="fr-FR" dirty="0" smtClean="0"/>
              <a:t> </a:t>
            </a:r>
            <a:r>
              <a:rPr lang="fr-FR" dirty="0" err="1" smtClean="0"/>
              <a:t>param</a:t>
            </a:r>
            <a:r>
              <a:rPr lang="fr-FR" dirty="0" smtClean="0"/>
              <a:t>:</a:t>
            </a:r>
          </a:p>
          <a:p>
            <a:endParaRPr lang="fr-FR" dirty="0" smtClean="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3865612"/>
            <a:ext cx="8785225" cy="86409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pPr marL="57150" indent="0">
              <a:buNone/>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controller</a:t>
            </a:r>
            <a:r>
              <a:rPr lang="fr-FR" b="1" dirty="0">
                <a:latin typeface="Courier New" panose="02070309020205020404" pitchFamily="49" charset="0"/>
                <a:cs typeface="Courier New" panose="02070309020205020404" pitchFamily="49" charset="0"/>
              </a:rPr>
              <a:t> = new $</a:t>
            </a:r>
            <a:r>
              <a:rPr lang="fr-FR" b="1" dirty="0" err="1">
                <a:latin typeface="Courier New" panose="02070309020205020404" pitchFamily="49" charset="0"/>
                <a:cs typeface="Courier New" panose="02070309020205020404" pitchFamily="49" charset="0"/>
              </a:rPr>
              <a:t>getControllerParameter</a:t>
            </a:r>
            <a:r>
              <a:rPr lang="fr-FR" b="1" dirty="0">
                <a:latin typeface="Courier New" panose="02070309020205020404" pitchFamily="49" charset="0"/>
                <a:cs typeface="Courier New" panose="02070309020205020404" pitchFamily="49" charset="0"/>
              </a:rPr>
              <a:t>();</a:t>
            </a:r>
          </a:p>
          <a:p>
            <a:pPr marL="57150" indent="0">
              <a:buNone/>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controller</a:t>
            </a:r>
            <a:r>
              <a:rPr lang="fr-FR" b="1" dirty="0">
                <a:latin typeface="Courier New" panose="02070309020205020404" pitchFamily="49" charset="0"/>
                <a:cs typeface="Courier New" panose="02070309020205020404" pitchFamily="49" charset="0"/>
              </a:rPr>
              <a:t>-&gt;$</a:t>
            </a:r>
            <a:r>
              <a:rPr lang="fr-FR" b="1" dirty="0" err="1">
                <a:latin typeface="Courier New" panose="02070309020205020404" pitchFamily="49" charset="0"/>
                <a:cs typeface="Courier New" panose="02070309020205020404" pitchFamily="49" charset="0"/>
              </a:rPr>
              <a:t>getViewParameter</a:t>
            </a:r>
            <a:r>
              <a:rPr lang="fr-FR"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9107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Controller &amp; </a:t>
            </a:r>
            <a:r>
              <a:rPr lang="fr-FR" dirty="0" err="1" smtClean="0"/>
              <a:t>View</a:t>
            </a:r>
            <a:endParaRPr lang="fr-FR" dirty="0"/>
          </a:p>
        </p:txBody>
      </p:sp>
      <p:sp>
        <p:nvSpPr>
          <p:cNvPr id="3" name="Espace réservé du contenu 2"/>
          <p:cNvSpPr>
            <a:spLocks noGrp="1"/>
          </p:cNvSpPr>
          <p:nvPr>
            <p:ph idx="1"/>
          </p:nvPr>
        </p:nvSpPr>
        <p:spPr/>
        <p:txBody>
          <a:bodyPr/>
          <a:lstStyle/>
          <a:p>
            <a:r>
              <a:rPr lang="fr-FR" sz="3200" dirty="0" smtClean="0"/>
              <a:t>In </a:t>
            </a:r>
            <a:r>
              <a:rPr lang="fr-FR" sz="3200" dirty="0" err="1" smtClean="0"/>
              <a:t>your</a:t>
            </a:r>
            <a:r>
              <a:rPr lang="fr-FR" sz="3200" dirty="0" smtClean="0"/>
              <a:t> </a:t>
            </a:r>
            <a:r>
              <a:rPr lang="fr-FR" sz="3200" dirty="0" err="1" smtClean="0"/>
              <a:t>HomeController</a:t>
            </a:r>
            <a:r>
              <a:rPr lang="fr-FR" sz="3200" dirty="0" smtClean="0"/>
              <a:t>, in </a:t>
            </a:r>
            <a:r>
              <a:rPr lang="fr-FR" sz="3200" dirty="0" err="1" smtClean="0"/>
              <a:t>method</a:t>
            </a:r>
            <a:r>
              <a:rPr lang="fr-FR" sz="3200" dirty="0" smtClean="0"/>
              <a:t> index:</a:t>
            </a:r>
          </a:p>
          <a:p>
            <a:pPr lvl="1"/>
            <a:r>
              <a:rPr lang="fr-FR" dirty="0" err="1" smtClean="0"/>
              <a:t>Define</a:t>
            </a:r>
            <a:r>
              <a:rPr lang="fr-FR" dirty="0" smtClean="0"/>
              <a:t> an </a:t>
            </a:r>
            <a:r>
              <a:rPr lang="fr-FR" dirty="0" err="1" smtClean="0"/>
              <a:t>array</a:t>
            </a:r>
            <a:r>
              <a:rPr lang="fr-FR" dirty="0" smtClean="0"/>
              <a:t> </a:t>
            </a:r>
            <a:r>
              <a:rPr lang="fr-FR" dirty="0" err="1" smtClean="0"/>
              <a:t>with</a:t>
            </a:r>
            <a:r>
              <a:rPr lang="fr-FR" dirty="0" smtClean="0"/>
              <a:t> </a:t>
            </a:r>
            <a:r>
              <a:rPr lang="fr-FR" dirty="0" err="1" smtClean="0"/>
              <a:t>two</a:t>
            </a:r>
            <a:r>
              <a:rPr lang="fr-FR" dirty="0" smtClean="0"/>
              <a:t> </a:t>
            </a:r>
            <a:r>
              <a:rPr lang="fr-FR" dirty="0" err="1" smtClean="0"/>
              <a:t>cells</a:t>
            </a:r>
            <a:r>
              <a:rPr lang="fr-FR" dirty="0" smtClean="0"/>
              <a:t>:</a:t>
            </a:r>
          </a:p>
          <a:p>
            <a:pPr lvl="2"/>
            <a:r>
              <a:rPr lang="fr-FR" dirty="0" err="1" smtClean="0"/>
              <a:t>FirstName</a:t>
            </a:r>
            <a:r>
              <a:rPr lang="fr-FR" dirty="0" smtClean="0"/>
              <a:t> =&gt; « John »</a:t>
            </a:r>
          </a:p>
          <a:p>
            <a:pPr lvl="2"/>
            <a:r>
              <a:rPr lang="fr-FR" dirty="0" err="1" smtClean="0"/>
              <a:t>LastName</a:t>
            </a:r>
            <a:r>
              <a:rPr lang="fr-FR" dirty="0" smtClean="0"/>
              <a:t> =&gt; « </a:t>
            </a:r>
            <a:r>
              <a:rPr lang="fr-FR" dirty="0" err="1" smtClean="0"/>
              <a:t>Doe</a:t>
            </a:r>
            <a:r>
              <a:rPr lang="fr-FR" dirty="0" smtClean="0"/>
              <a:t> »</a:t>
            </a:r>
          </a:p>
          <a:p>
            <a:pPr lvl="2"/>
            <a:endParaRPr lang="fr-FR" dirty="0"/>
          </a:p>
          <a:p>
            <a:pPr lvl="1"/>
            <a:r>
              <a:rPr lang="fr-FR" dirty="0" err="1" smtClean="0"/>
              <a:t>Require</a:t>
            </a:r>
            <a:r>
              <a:rPr lang="fr-FR" dirty="0" smtClean="0"/>
              <a:t> the home/</a:t>
            </a:r>
            <a:r>
              <a:rPr lang="fr-FR" dirty="0" err="1" smtClean="0"/>
              <a:t>index.php</a:t>
            </a:r>
            <a:r>
              <a:rPr lang="fr-FR" dirty="0" smtClean="0"/>
              <a:t> file</a:t>
            </a:r>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3865612"/>
            <a:ext cx="8785225" cy="86409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pPr marL="57150" indent="0">
              <a:buNone/>
            </a:pPr>
            <a:r>
              <a:rPr lang="fr-FR" b="1" dirty="0" smtClean="0">
                <a:latin typeface="Courier New" panose="02070309020205020404" pitchFamily="49" charset="0"/>
                <a:cs typeface="Courier New" panose="02070309020205020404" pitchFamily="49" charset="0"/>
              </a:rPr>
              <a:t>$</a:t>
            </a:r>
            <a:r>
              <a:rPr lang="fr-FR" b="1" dirty="0" err="1" smtClean="0">
                <a:latin typeface="Courier New" panose="02070309020205020404" pitchFamily="49" charset="0"/>
                <a:cs typeface="Courier New" panose="02070309020205020404" pitchFamily="49" charset="0"/>
              </a:rPr>
              <a:t>array</a:t>
            </a:r>
            <a:r>
              <a:rPr lang="fr-FR" b="1" dirty="0" smtClean="0">
                <a:latin typeface="Courier New" panose="02070309020205020404" pitchFamily="49" charset="0"/>
                <a:cs typeface="Courier New" panose="02070309020205020404" pitchFamily="49" charset="0"/>
              </a:rPr>
              <a:t> = ...</a:t>
            </a:r>
          </a:p>
          <a:p>
            <a:pPr marL="57150" indent="0">
              <a:buNone/>
            </a:pPr>
            <a:r>
              <a:rPr lang="fr-FR" b="1" dirty="0" err="1" smtClean="0">
                <a:latin typeface="Courier New" panose="02070309020205020404" pitchFamily="49" charset="0"/>
                <a:cs typeface="Courier New" panose="02070309020205020404" pitchFamily="49" charset="0"/>
              </a:rPr>
              <a:t>require_once</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a:t>
            </a:r>
            <a:r>
              <a:rPr lang="fr-FR" b="1" dirty="0" smtClean="0">
                <a:latin typeface="Courier New" panose="02070309020205020404" pitchFamily="49" charset="0"/>
                <a:cs typeface="Courier New" panose="02070309020205020404" pitchFamily="49" charset="0"/>
              </a:rPr>
              <a:t>);</a:t>
            </a:r>
            <a:endParaRPr lang="fr-F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7444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Controller &amp; </a:t>
            </a:r>
            <a:r>
              <a:rPr lang="fr-FR" dirty="0" err="1" smtClean="0"/>
              <a:t>View</a:t>
            </a:r>
            <a:endParaRPr lang="fr-FR" dirty="0"/>
          </a:p>
        </p:txBody>
      </p:sp>
      <p:sp>
        <p:nvSpPr>
          <p:cNvPr id="3" name="Espace réservé du contenu 2"/>
          <p:cNvSpPr>
            <a:spLocks noGrp="1"/>
          </p:cNvSpPr>
          <p:nvPr>
            <p:ph idx="1"/>
          </p:nvPr>
        </p:nvSpPr>
        <p:spPr/>
        <p:txBody>
          <a:bodyPr/>
          <a:lstStyle/>
          <a:p>
            <a:r>
              <a:rPr lang="fr-FR" sz="3200" dirty="0" smtClean="0"/>
              <a:t>In </a:t>
            </a:r>
            <a:r>
              <a:rPr lang="fr-FR" sz="3200" dirty="0" err="1" smtClean="0"/>
              <a:t>your</a:t>
            </a:r>
            <a:r>
              <a:rPr lang="fr-FR" sz="3200" dirty="0" smtClean="0"/>
              <a:t> </a:t>
            </a:r>
            <a:r>
              <a:rPr lang="fr-FR" sz="3200" dirty="0" err="1" smtClean="0"/>
              <a:t>HomeController</a:t>
            </a:r>
            <a:r>
              <a:rPr lang="fr-FR" sz="3200" dirty="0" smtClean="0"/>
              <a:t>, in </a:t>
            </a:r>
            <a:r>
              <a:rPr lang="fr-FR" sz="3200" dirty="0" err="1" smtClean="0"/>
              <a:t>method</a:t>
            </a:r>
            <a:r>
              <a:rPr lang="fr-FR" sz="3200" dirty="0" smtClean="0"/>
              <a:t> about:</a:t>
            </a:r>
          </a:p>
          <a:p>
            <a:pPr lvl="1"/>
            <a:r>
              <a:rPr lang="fr-FR" dirty="0" err="1" smtClean="0"/>
              <a:t>Define</a:t>
            </a:r>
            <a:r>
              <a:rPr lang="fr-FR" dirty="0" smtClean="0"/>
              <a:t> an </a:t>
            </a:r>
            <a:r>
              <a:rPr lang="fr-FR" dirty="0" err="1" smtClean="0"/>
              <a:t>array</a:t>
            </a:r>
            <a:r>
              <a:rPr lang="fr-FR" dirty="0" smtClean="0"/>
              <a:t> </a:t>
            </a:r>
            <a:r>
              <a:rPr lang="fr-FR" dirty="0" err="1" smtClean="0"/>
              <a:t>with</a:t>
            </a:r>
            <a:r>
              <a:rPr lang="fr-FR" dirty="0" smtClean="0"/>
              <a:t> </a:t>
            </a:r>
            <a:r>
              <a:rPr lang="fr-FR" dirty="0" err="1" smtClean="0"/>
              <a:t>two</a:t>
            </a:r>
            <a:r>
              <a:rPr lang="fr-FR" dirty="0" smtClean="0"/>
              <a:t> </a:t>
            </a:r>
            <a:r>
              <a:rPr lang="fr-FR" dirty="0" err="1" smtClean="0"/>
              <a:t>cells</a:t>
            </a:r>
            <a:r>
              <a:rPr lang="fr-FR" dirty="0" smtClean="0"/>
              <a:t>:</a:t>
            </a:r>
          </a:p>
          <a:p>
            <a:pPr lvl="2"/>
            <a:r>
              <a:rPr lang="fr-FR" dirty="0" err="1" smtClean="0"/>
              <a:t>Title</a:t>
            </a:r>
            <a:r>
              <a:rPr lang="fr-FR" dirty="0" smtClean="0"/>
              <a:t> =&gt; « About »</a:t>
            </a:r>
          </a:p>
          <a:p>
            <a:pPr lvl="2"/>
            <a:r>
              <a:rPr lang="fr-FR" dirty="0" smtClean="0"/>
              <a:t>Description =&gt; Use lipsum.com to </a:t>
            </a:r>
            <a:r>
              <a:rPr lang="fr-FR" dirty="0" err="1" smtClean="0"/>
              <a:t>generate</a:t>
            </a:r>
            <a:r>
              <a:rPr lang="fr-FR" dirty="0" smtClean="0"/>
              <a:t> </a:t>
            </a:r>
            <a:r>
              <a:rPr lang="fr-FR" dirty="0" err="1" smtClean="0"/>
              <a:t>some</a:t>
            </a:r>
            <a:r>
              <a:rPr lang="fr-FR" dirty="0" smtClean="0"/>
              <a:t> </a:t>
            </a:r>
            <a:r>
              <a:rPr lang="fr-FR" dirty="0" err="1" smtClean="0"/>
              <a:t>paragraphs</a:t>
            </a:r>
            <a:endParaRPr lang="fr-FR" dirty="0" smtClean="0"/>
          </a:p>
          <a:p>
            <a:pPr lvl="2"/>
            <a:endParaRPr lang="fr-FR" dirty="0"/>
          </a:p>
          <a:p>
            <a:pPr lvl="1"/>
            <a:r>
              <a:rPr lang="fr-FR" dirty="0" err="1" smtClean="0"/>
              <a:t>Require</a:t>
            </a:r>
            <a:r>
              <a:rPr lang="fr-FR" dirty="0" smtClean="0"/>
              <a:t> the home/</a:t>
            </a:r>
            <a:r>
              <a:rPr lang="fr-FR" dirty="0" err="1" smtClean="0"/>
              <a:t>about.php</a:t>
            </a:r>
            <a:r>
              <a:rPr lang="fr-FR" dirty="0" smtClean="0"/>
              <a:t> file</a:t>
            </a:r>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3865612"/>
            <a:ext cx="8785225" cy="86409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pPr marL="57150" indent="0">
              <a:buNone/>
            </a:pPr>
            <a:r>
              <a:rPr lang="fr-FR" b="1" dirty="0" smtClean="0">
                <a:latin typeface="Courier New" panose="02070309020205020404" pitchFamily="49" charset="0"/>
                <a:cs typeface="Courier New" panose="02070309020205020404" pitchFamily="49" charset="0"/>
              </a:rPr>
              <a:t>$</a:t>
            </a:r>
            <a:r>
              <a:rPr lang="fr-FR" b="1" dirty="0" err="1" smtClean="0">
                <a:latin typeface="Courier New" panose="02070309020205020404" pitchFamily="49" charset="0"/>
                <a:cs typeface="Courier New" panose="02070309020205020404" pitchFamily="49" charset="0"/>
              </a:rPr>
              <a:t>array</a:t>
            </a:r>
            <a:r>
              <a:rPr lang="fr-FR" b="1" dirty="0" smtClean="0">
                <a:latin typeface="Courier New" panose="02070309020205020404" pitchFamily="49" charset="0"/>
                <a:cs typeface="Courier New" panose="02070309020205020404" pitchFamily="49" charset="0"/>
              </a:rPr>
              <a:t> = ...</a:t>
            </a:r>
          </a:p>
          <a:p>
            <a:pPr marL="57150" indent="0">
              <a:buNone/>
            </a:pPr>
            <a:r>
              <a:rPr lang="fr-FR" b="1" dirty="0" err="1" smtClean="0">
                <a:latin typeface="Courier New" panose="02070309020205020404" pitchFamily="49" charset="0"/>
                <a:cs typeface="Courier New" panose="02070309020205020404" pitchFamily="49" charset="0"/>
              </a:rPr>
              <a:t>require_once</a:t>
            </a:r>
            <a:r>
              <a:rPr lang="fr-FR" b="1" dirty="0" smtClean="0">
                <a:latin typeface="Courier New" panose="02070309020205020404" pitchFamily="49" charset="0"/>
                <a:cs typeface="Courier New" panose="02070309020205020404" pitchFamily="49" charset="0"/>
              </a:rPr>
              <a:t>(</a:t>
            </a:r>
            <a:r>
              <a:rPr lang="fr-FR" b="1" dirty="0" smtClean="0">
                <a:solidFill>
                  <a:srgbClr val="00B050"/>
                </a:solidFill>
                <a:latin typeface="Courier New" panose="02070309020205020404" pitchFamily="49" charset="0"/>
                <a:cs typeface="Courier New" panose="02070309020205020404" pitchFamily="49" charset="0"/>
              </a:rPr>
              <a:t>"..."</a:t>
            </a:r>
            <a:r>
              <a:rPr lang="fr-FR" b="1" dirty="0" smtClean="0">
                <a:latin typeface="Courier New" panose="02070309020205020404" pitchFamily="49" charset="0"/>
                <a:cs typeface="Courier New" panose="02070309020205020404" pitchFamily="49" charset="0"/>
              </a:rPr>
              <a:t>);</a:t>
            </a:r>
            <a:endParaRPr lang="fr-F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5261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Controller &amp; </a:t>
            </a:r>
            <a:r>
              <a:rPr lang="fr-FR" dirty="0" err="1" smtClean="0"/>
              <a:t>View</a:t>
            </a:r>
            <a:endParaRPr lang="fr-FR" dirty="0"/>
          </a:p>
        </p:txBody>
      </p:sp>
      <p:sp>
        <p:nvSpPr>
          <p:cNvPr id="3" name="Espace réservé du contenu 2"/>
          <p:cNvSpPr>
            <a:spLocks noGrp="1"/>
          </p:cNvSpPr>
          <p:nvPr>
            <p:ph idx="1"/>
          </p:nvPr>
        </p:nvSpPr>
        <p:spPr/>
        <p:txBody>
          <a:bodyPr/>
          <a:lstStyle/>
          <a:p>
            <a:r>
              <a:rPr lang="fr-FR" dirty="0" smtClean="0"/>
              <a:t>Access </a:t>
            </a:r>
            <a:r>
              <a:rPr lang="fr-FR" dirty="0" err="1" smtClean="0"/>
              <a:t>your</a:t>
            </a:r>
            <a:r>
              <a:rPr lang="fr-FR" dirty="0" smtClean="0"/>
              <a:t> </a:t>
            </a:r>
            <a:r>
              <a:rPr lang="fr-FR" dirty="0" err="1" smtClean="0"/>
              <a:t>website</a:t>
            </a:r>
            <a:endParaRPr lang="fr-FR" dirty="0" smtClean="0"/>
          </a:p>
          <a:p>
            <a:pPr lvl="1"/>
            <a:r>
              <a:rPr lang="fr-FR" dirty="0" smtClean="0"/>
              <a:t>Check </a:t>
            </a:r>
            <a:r>
              <a:rPr lang="fr-FR" dirty="0" err="1" smtClean="0"/>
              <a:t>that</a:t>
            </a:r>
            <a:r>
              <a:rPr lang="fr-FR" dirty="0" smtClean="0"/>
              <a:t> </a:t>
            </a:r>
            <a:r>
              <a:rPr lang="fr-FR" dirty="0" err="1" smtClean="0"/>
              <a:t>it</a:t>
            </a:r>
            <a:r>
              <a:rPr lang="fr-FR" dirty="0" smtClean="0"/>
              <a:t> </a:t>
            </a:r>
            <a:r>
              <a:rPr lang="fr-FR" dirty="0" err="1" smtClean="0"/>
              <a:t>works</a:t>
            </a:r>
            <a:r>
              <a:rPr lang="fr-FR" dirty="0" smtClean="0"/>
              <a:t>!</a:t>
            </a:r>
          </a:p>
          <a:p>
            <a:pPr lvl="1"/>
            <a:r>
              <a:rPr lang="fr-FR" dirty="0" smtClean="0"/>
              <a:t>Style </a:t>
            </a:r>
            <a:r>
              <a:rPr lang="fr-FR" dirty="0" err="1" smtClean="0"/>
              <a:t>your</a:t>
            </a:r>
            <a:r>
              <a:rPr lang="fr-FR" dirty="0" smtClean="0"/>
              <a:t> pages</a:t>
            </a:r>
            <a:endParaRPr lang="fr-FR" sz="2000" dirty="0" smtClean="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00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a:buNone/>
            </a:pPr>
            <a:r>
              <a:rPr lang="fr-FR" sz="3200" dirty="0"/>
              <a:t>By </a:t>
            </a:r>
            <a:r>
              <a:rPr lang="fr-FR" sz="3200" dirty="0" err="1"/>
              <a:t>completing</a:t>
            </a:r>
            <a:r>
              <a:rPr lang="fr-FR" sz="3200" dirty="0"/>
              <a:t> </a:t>
            </a:r>
            <a:r>
              <a:rPr lang="fr-FR" sz="3200" dirty="0" err="1"/>
              <a:t>this</a:t>
            </a:r>
            <a:r>
              <a:rPr lang="fr-FR" sz="3200" dirty="0"/>
              <a:t> course, </a:t>
            </a:r>
            <a:r>
              <a:rPr lang="fr-FR" sz="3200" dirty="0" err="1"/>
              <a:t>you</a:t>
            </a:r>
            <a:r>
              <a:rPr lang="fr-FR" sz="3200" dirty="0"/>
              <a:t> </a:t>
            </a:r>
            <a:r>
              <a:rPr lang="fr-FR" sz="3200" dirty="0" err="1"/>
              <a:t>will</a:t>
            </a:r>
            <a:r>
              <a:rPr lang="fr-FR" sz="3200" dirty="0"/>
              <a:t> </a:t>
            </a:r>
            <a:r>
              <a:rPr lang="fr-FR" sz="3200" dirty="0" err="1"/>
              <a:t>be</a:t>
            </a:r>
            <a:r>
              <a:rPr lang="fr-FR" sz="3200" dirty="0"/>
              <a:t> able to:</a:t>
            </a:r>
          </a:p>
          <a:p>
            <a:pPr lvl="1"/>
            <a:endParaRPr lang="fr-FR" sz="2800" dirty="0" smtClean="0"/>
          </a:p>
          <a:p>
            <a:pPr lvl="1"/>
            <a:r>
              <a:rPr lang="fr-FR" sz="2800" dirty="0" err="1" smtClean="0"/>
              <a:t>Explain</a:t>
            </a:r>
            <a:r>
              <a:rPr lang="fr-FR" sz="2800" dirty="0" smtClean="0"/>
              <a:t> </a:t>
            </a:r>
            <a:r>
              <a:rPr lang="fr-FR" sz="2800" dirty="0"/>
              <a:t>MVC pattern and use </a:t>
            </a:r>
            <a:r>
              <a:rPr lang="fr-FR" sz="2800" dirty="0" err="1" smtClean="0"/>
              <a:t>it</a:t>
            </a:r>
            <a:endParaRPr lang="fr-FR" sz="2800" dirty="0" smtClean="0"/>
          </a:p>
          <a:p>
            <a:pPr lvl="1"/>
            <a:endParaRPr lang="fr-FR" sz="2800" dirty="0"/>
          </a:p>
          <a:p>
            <a:pPr lvl="1"/>
            <a:r>
              <a:rPr lang="fr-FR" sz="2800" dirty="0" err="1" smtClean="0"/>
              <a:t>Create</a:t>
            </a:r>
            <a:r>
              <a:rPr lang="fr-FR" sz="2800" dirty="0" smtClean="0"/>
              <a:t> a simple MVC architecture in PHP</a:t>
            </a:r>
            <a:endParaRPr lang="fr-FR" sz="2800" dirty="0"/>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MVC Pattern</a:t>
            </a:r>
            <a:endParaRPr lang="fr-FR" dirty="0" smtClean="0">
              <a:ea typeface="ＭＳ Ｐゴシック" pitchFamily="34" charset="-128"/>
            </a:endParaRP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019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Database</a:t>
            </a:r>
            <a:endParaRPr lang="fr-FR" dirty="0"/>
          </a:p>
        </p:txBody>
      </p:sp>
      <p:sp>
        <p:nvSpPr>
          <p:cNvPr id="3" name="Espace réservé du texte 2"/>
          <p:cNvSpPr>
            <a:spLocks noGrp="1"/>
          </p:cNvSpPr>
          <p:nvPr>
            <p:ph type="body" idx="1"/>
          </p:nvPr>
        </p:nvSpPr>
        <p:spPr/>
        <p:txBody>
          <a:bodyPr/>
          <a:lstStyle/>
          <a:p>
            <a:pPr>
              <a:defRPr/>
            </a:pPr>
            <a:r>
              <a:rPr lang="fr-FR" smtClean="0"/>
              <a:t>MVC Pattern</a:t>
            </a:r>
            <a:endParaRPr lang="fr-FR" dirty="0"/>
          </a:p>
        </p:txBody>
      </p:sp>
      <p:pic>
        <p:nvPicPr>
          <p:cNvPr id="63490" name="Picture 2" descr="http://priyangpatel.files.wordpress.com/2009/03/mvc.png"/>
          <p:cNvPicPr>
            <a:picLocks noChangeAspect="1" noChangeArrowheads="1"/>
          </p:cNvPicPr>
          <p:nvPr/>
        </p:nvPicPr>
        <p:blipFill>
          <a:blip r:embed="rId2" cstate="print"/>
          <a:srcRect/>
          <a:stretch>
            <a:fillRect/>
          </a:stretch>
        </p:blipFill>
        <p:spPr bwMode="auto">
          <a:xfrm>
            <a:off x="6228184" y="1921396"/>
            <a:ext cx="2401888" cy="2305050"/>
          </a:xfrm>
          <a:prstGeom prst="rect">
            <a:avLst/>
          </a:prstGeom>
          <a:noFill/>
        </p:spPr>
      </p:pic>
    </p:spTree>
    <p:extLst>
      <p:ext uri="{BB962C8B-B14F-4D97-AF65-F5344CB8AC3E}">
        <p14:creationId xmlns:p14="http://schemas.microsoft.com/office/powerpoint/2010/main" val="271069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Nothing changes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t>Controllers</a:t>
            </a:r>
            <a:r>
              <a:rPr lang="fr-FR" sz="3200" dirty="0" smtClean="0"/>
              <a:t> have </a:t>
            </a:r>
            <a:r>
              <a:rPr lang="fr-FR" sz="3200" dirty="0" err="1" smtClean="0"/>
              <a:t>access</a:t>
            </a:r>
            <a:r>
              <a:rPr lang="fr-FR" sz="3200" dirty="0" smtClean="0"/>
              <a:t> to </a:t>
            </a:r>
            <a:r>
              <a:rPr lang="fr-FR" sz="3200" dirty="0" err="1" smtClean="0"/>
              <a:t>database</a:t>
            </a:r>
            <a:endParaRPr lang="fr-FR" sz="3200" dirty="0" smtClean="0"/>
          </a:p>
          <a:p>
            <a:pPr lvl="1"/>
            <a:r>
              <a:rPr lang="fr-FR" sz="2400" dirty="0" err="1" smtClean="0"/>
              <a:t>Pass</a:t>
            </a:r>
            <a:r>
              <a:rPr lang="fr-FR" sz="2400" dirty="0" smtClean="0"/>
              <a:t> data to </a:t>
            </a:r>
            <a:r>
              <a:rPr lang="fr-FR" sz="2400" dirty="0" err="1" smtClean="0"/>
              <a:t>views</a:t>
            </a:r>
            <a:endParaRPr lang="fr-FR" sz="2400" dirty="0" smtClean="0"/>
          </a:p>
          <a:p>
            <a:pPr lvl="1"/>
            <a:r>
              <a:rPr lang="fr-FR" dirty="0" smtClean="0"/>
              <a:t>No </a:t>
            </a:r>
            <a:r>
              <a:rPr lang="fr-FR" dirty="0" err="1" smtClean="0"/>
              <a:t>access</a:t>
            </a:r>
            <a:r>
              <a:rPr lang="fr-FR" dirty="0" smtClean="0"/>
              <a:t> </a:t>
            </a:r>
            <a:r>
              <a:rPr lang="fr-FR" dirty="0" err="1" smtClean="0"/>
              <a:t>from</a:t>
            </a:r>
            <a:r>
              <a:rPr lang="fr-FR" dirty="0" smtClean="0"/>
              <a:t> </a:t>
            </a:r>
            <a:r>
              <a:rPr lang="fr-FR" dirty="0" err="1" smtClean="0"/>
              <a:t>view</a:t>
            </a:r>
            <a:r>
              <a:rPr lang="fr-FR" dirty="0" smtClean="0"/>
              <a:t> to model!</a:t>
            </a:r>
          </a:p>
          <a:p>
            <a:pPr lvl="1"/>
            <a:endParaRPr lang="fr-FR" sz="2400" dirty="0"/>
          </a:p>
          <a:p>
            <a:r>
              <a:rPr lang="fr-FR" sz="2800" dirty="0" smtClean="0"/>
              <a:t>You </a:t>
            </a:r>
            <a:r>
              <a:rPr lang="fr-FR" sz="2800" dirty="0" err="1" smtClean="0"/>
              <a:t>can</a:t>
            </a:r>
            <a:r>
              <a:rPr lang="fr-FR" sz="2800" dirty="0" smtClean="0"/>
              <a:t> </a:t>
            </a:r>
            <a:r>
              <a:rPr lang="fr-FR" sz="2800" dirty="0" err="1" smtClean="0"/>
              <a:t>create</a:t>
            </a:r>
            <a:r>
              <a:rPr lang="fr-FR" sz="2800" dirty="0" smtClean="0"/>
              <a:t> a </a:t>
            </a:r>
            <a:r>
              <a:rPr lang="fr-FR" sz="2800" dirty="0" err="1" smtClean="0"/>
              <a:t>Database</a:t>
            </a:r>
            <a:r>
              <a:rPr lang="fr-FR" sz="2800" dirty="0" smtClean="0"/>
              <a:t> class</a:t>
            </a:r>
          </a:p>
          <a:p>
            <a:pPr lvl="1"/>
            <a:r>
              <a:rPr lang="fr-FR" sz="2400" dirty="0" smtClean="0"/>
              <a:t>Will </a:t>
            </a:r>
            <a:r>
              <a:rPr lang="fr-FR" sz="2400" dirty="0" err="1" smtClean="0"/>
              <a:t>instanciate</a:t>
            </a:r>
            <a:r>
              <a:rPr lang="fr-FR" sz="2400" dirty="0" smtClean="0"/>
              <a:t> PDO</a:t>
            </a:r>
          </a:p>
          <a:p>
            <a:pPr lvl="1"/>
            <a:r>
              <a:rPr lang="fr-FR" dirty="0" smtClean="0"/>
              <a:t>Do </a:t>
            </a:r>
            <a:r>
              <a:rPr lang="fr-FR" dirty="0" err="1" smtClean="0"/>
              <a:t>requests</a:t>
            </a:r>
            <a:r>
              <a:rPr lang="fr-FR" dirty="0" smtClean="0"/>
              <a:t> </a:t>
            </a:r>
            <a:endParaRPr lang="fr-FR" sz="2400"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Database</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667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MVC</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 </a:t>
            </a:r>
            <a:r>
              <a:rPr lang="fr-FR" sz="3200" dirty="0" err="1" smtClean="0"/>
              <a:t>folder</a:t>
            </a:r>
            <a:r>
              <a:rPr lang="fr-FR" sz="3200" dirty="0" smtClean="0"/>
              <a:t> </a:t>
            </a:r>
            <a:r>
              <a:rPr lang="fr-FR" sz="3200" dirty="0" err="1" smtClean="0"/>
              <a:t>Models</a:t>
            </a:r>
            <a:endParaRPr lang="fr-FR" sz="3200" dirty="0" smtClean="0"/>
          </a:p>
          <a:p>
            <a:pPr lvl="1"/>
            <a:r>
              <a:rPr lang="fr-FR" dirty="0" smtClean="0"/>
              <a:t>Inside, a class User</a:t>
            </a:r>
          </a:p>
          <a:p>
            <a:pPr lvl="1"/>
            <a:r>
              <a:rPr lang="fr-FR" dirty="0" err="1" smtClean="0">
                <a:solidFill>
                  <a:srgbClr val="000000"/>
                </a:solidFill>
                <a:ea typeface="ＭＳ Ｐゴシック" pitchFamily="34" charset="-128"/>
              </a:rPr>
              <a:t>With</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three</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properties</a:t>
            </a:r>
            <a:r>
              <a:rPr lang="fr-FR" dirty="0" smtClean="0">
                <a:solidFill>
                  <a:srgbClr val="000000"/>
                </a:solidFill>
                <a:ea typeface="ＭＳ Ｐゴシック" pitchFamily="34" charset="-128"/>
              </a:rPr>
              <a:t>: </a:t>
            </a:r>
          </a:p>
          <a:p>
            <a:pPr lvl="2"/>
            <a:r>
              <a:rPr lang="fr-FR" dirty="0" smtClean="0">
                <a:solidFill>
                  <a:srgbClr val="000000"/>
                </a:solidFill>
                <a:ea typeface="ＭＳ Ｐゴシック" pitchFamily="34" charset="-128"/>
              </a:rPr>
              <a:t>Id</a:t>
            </a:r>
          </a:p>
          <a:p>
            <a:pPr lvl="2"/>
            <a:r>
              <a:rPr lang="fr-FR" dirty="0" err="1" smtClean="0">
                <a:solidFill>
                  <a:srgbClr val="000000"/>
                </a:solidFill>
                <a:ea typeface="ＭＳ Ｐゴシック" pitchFamily="34" charset="-128"/>
              </a:rPr>
              <a:t>FirstName</a:t>
            </a:r>
            <a:endParaRPr lang="fr-FR" dirty="0" smtClean="0">
              <a:solidFill>
                <a:srgbClr val="000000"/>
              </a:solidFill>
              <a:ea typeface="ＭＳ Ｐゴシック" pitchFamily="34" charset="-128"/>
            </a:endParaRPr>
          </a:p>
          <a:p>
            <a:pPr lvl="2"/>
            <a:r>
              <a:rPr lang="fr-FR" dirty="0" err="1" smtClean="0">
                <a:solidFill>
                  <a:srgbClr val="000000"/>
                </a:solidFill>
                <a:ea typeface="ＭＳ Ｐゴシック" pitchFamily="34" charset="-128"/>
              </a:rPr>
              <a:t>LastName</a:t>
            </a:r>
            <a:endParaRPr lang="fr-FR" dirty="0" smtClean="0">
              <a:solidFill>
                <a:srgbClr val="000000"/>
              </a:solidFill>
              <a:ea typeface="ＭＳ Ｐゴシック" pitchFamily="34" charset="-128"/>
            </a:endParaRPr>
          </a:p>
          <a:p>
            <a:pPr lvl="1"/>
            <a:r>
              <a:rPr lang="fr-FR" dirty="0" err="1" smtClean="0">
                <a:solidFill>
                  <a:srgbClr val="000000"/>
                </a:solidFill>
                <a:ea typeface="ＭＳ Ｐゴシック" pitchFamily="34" charset="-128"/>
              </a:rPr>
              <a:t>With</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two</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methods</a:t>
            </a:r>
            <a:r>
              <a:rPr lang="fr-FR" dirty="0" smtClean="0">
                <a:solidFill>
                  <a:srgbClr val="000000"/>
                </a:solidFill>
                <a:ea typeface="ＭＳ Ｐゴシック" pitchFamily="34" charset="-128"/>
              </a:rPr>
              <a:t>:</a:t>
            </a:r>
          </a:p>
          <a:p>
            <a:pPr lvl="2"/>
            <a:r>
              <a:rPr lang="fr-FR" dirty="0" err="1" smtClean="0">
                <a:solidFill>
                  <a:srgbClr val="000000"/>
                </a:solidFill>
                <a:ea typeface="ＭＳ Ｐゴシック" pitchFamily="34" charset="-128"/>
              </a:rPr>
              <a:t>getFullName</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Returns</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concat</a:t>
            </a:r>
            <a:r>
              <a:rPr lang="fr-FR" dirty="0" smtClean="0">
                <a:solidFill>
                  <a:srgbClr val="000000"/>
                </a:solidFill>
                <a:ea typeface="ＭＳ Ｐゴシック" pitchFamily="34" charset="-128"/>
              </a:rPr>
              <a:t> of </a:t>
            </a:r>
            <a:r>
              <a:rPr lang="fr-FR" dirty="0" err="1" smtClean="0">
                <a:solidFill>
                  <a:srgbClr val="000000"/>
                </a:solidFill>
                <a:ea typeface="ＭＳ Ｐゴシック" pitchFamily="34" charset="-128"/>
              </a:rPr>
              <a:t>FirstName</a:t>
            </a:r>
            <a:r>
              <a:rPr lang="fr-FR" dirty="0" smtClean="0">
                <a:solidFill>
                  <a:srgbClr val="000000"/>
                </a:solidFill>
                <a:ea typeface="ＭＳ Ｐゴシック" pitchFamily="34" charset="-128"/>
              </a:rPr>
              <a:t> and </a:t>
            </a:r>
            <a:r>
              <a:rPr lang="fr-FR" dirty="0" err="1" smtClean="0">
                <a:solidFill>
                  <a:srgbClr val="000000"/>
                </a:solidFill>
                <a:ea typeface="ＭＳ Ｐゴシック" pitchFamily="34" charset="-128"/>
              </a:rPr>
              <a:t>LastName</a:t>
            </a:r>
            <a:endParaRPr lang="fr-FR" dirty="0" smtClean="0">
              <a:solidFill>
                <a:srgbClr val="000000"/>
              </a:solidFill>
              <a:ea typeface="ＭＳ Ｐゴシック" pitchFamily="34" charset="-128"/>
            </a:endParaRPr>
          </a:p>
          <a:p>
            <a:pPr lvl="2"/>
            <a:r>
              <a:rPr lang="fr-FR" dirty="0" err="1" smtClean="0">
                <a:solidFill>
                  <a:srgbClr val="000000"/>
                </a:solidFill>
                <a:ea typeface="ＭＳ Ｐゴシック" pitchFamily="34" charset="-128"/>
              </a:rPr>
              <a:t>sayHello</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Returns</a:t>
            </a:r>
            <a:r>
              <a:rPr lang="fr-FR" dirty="0" smtClean="0">
                <a:solidFill>
                  <a:srgbClr val="000000"/>
                </a:solidFill>
                <a:ea typeface="ＭＳ Ｐゴシック" pitchFamily="34" charset="-128"/>
              </a:rPr>
              <a:t> « {</a:t>
            </a:r>
            <a:r>
              <a:rPr lang="fr-FR" dirty="0" err="1" smtClean="0">
                <a:solidFill>
                  <a:srgbClr val="000000"/>
                </a:solidFill>
                <a:ea typeface="ＭＳ Ｐゴシック" pitchFamily="34" charset="-128"/>
              </a:rPr>
              <a:t>fullName</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says</a:t>
            </a:r>
            <a:r>
              <a:rPr lang="fr-FR" dirty="0" smtClean="0">
                <a:solidFill>
                  <a:srgbClr val="000000"/>
                </a:solidFill>
                <a:ea typeface="ＭＳ Ｐゴシック" pitchFamily="34" charset="-128"/>
              </a:rPr>
              <a:t> Hello! »</a:t>
            </a:r>
            <a:endParaRPr lang="fr-FR" sz="2800" dirty="0" smtClean="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53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MVC</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an abstract class </a:t>
            </a:r>
            <a:r>
              <a:rPr lang="fr-FR" dirty="0" err="1" smtClean="0"/>
              <a:t>Database</a:t>
            </a:r>
            <a:endParaRPr lang="fr-FR" dirty="0" smtClean="0"/>
          </a:p>
          <a:p>
            <a:pPr lvl="1"/>
            <a:r>
              <a:rPr lang="fr-FR" dirty="0" smtClean="0"/>
              <a:t>On </a:t>
            </a:r>
            <a:r>
              <a:rPr lang="fr-FR" dirty="0" err="1" smtClean="0"/>
              <a:t>construct</a:t>
            </a:r>
            <a:r>
              <a:rPr lang="fr-FR" dirty="0" smtClean="0"/>
              <a:t>, </a:t>
            </a:r>
            <a:r>
              <a:rPr lang="fr-FR" dirty="0" err="1" smtClean="0"/>
              <a:t>instanciate</a:t>
            </a:r>
            <a:r>
              <a:rPr lang="fr-FR" dirty="0" smtClean="0"/>
              <a:t> PDO</a:t>
            </a:r>
          </a:p>
          <a:p>
            <a:pPr lvl="1"/>
            <a:r>
              <a:rPr lang="fr-FR" dirty="0" smtClean="0"/>
              <a:t>Store the PDO instance in a </a:t>
            </a:r>
            <a:r>
              <a:rPr lang="fr-FR" dirty="0" err="1" smtClean="0"/>
              <a:t>private</a:t>
            </a:r>
            <a:r>
              <a:rPr lang="fr-FR" dirty="0" smtClean="0"/>
              <a:t> </a:t>
            </a:r>
            <a:r>
              <a:rPr lang="fr-FR" dirty="0" err="1" smtClean="0"/>
              <a:t>property</a:t>
            </a:r>
            <a:endParaRPr lang="fr-FR" dirty="0" smtClean="0"/>
          </a:p>
          <a:p>
            <a:pPr lvl="1"/>
            <a:endParaRPr lang="fr-FR" dirty="0" smtClean="0"/>
          </a:p>
          <a:p>
            <a:r>
              <a:rPr lang="fr-FR" dirty="0" err="1" smtClean="0"/>
              <a:t>Create</a:t>
            </a:r>
            <a:r>
              <a:rPr lang="fr-FR" dirty="0" smtClean="0"/>
              <a:t> a class </a:t>
            </a:r>
            <a:r>
              <a:rPr lang="fr-FR" dirty="0" err="1" smtClean="0"/>
              <a:t>UserDao</a:t>
            </a:r>
            <a:endParaRPr lang="fr-FR" dirty="0" smtClean="0"/>
          </a:p>
          <a:p>
            <a:pPr lvl="1"/>
            <a:r>
              <a:rPr lang="fr-FR" dirty="0" err="1" smtClean="0"/>
              <a:t>Extends</a:t>
            </a:r>
            <a:r>
              <a:rPr lang="fr-FR" dirty="0" smtClean="0"/>
              <a:t> </a:t>
            </a:r>
            <a:r>
              <a:rPr lang="fr-FR" dirty="0" err="1" smtClean="0"/>
              <a:t>Database</a:t>
            </a:r>
            <a:endParaRPr lang="fr-FR" dirty="0" smtClean="0"/>
          </a:p>
          <a:p>
            <a:pPr lvl="1"/>
            <a:r>
              <a:rPr lang="fr-FR" dirty="0" smtClean="0"/>
              <a:t>One </a:t>
            </a:r>
            <a:r>
              <a:rPr lang="fr-FR" dirty="0" err="1" smtClean="0"/>
              <a:t>method</a:t>
            </a:r>
            <a:r>
              <a:rPr lang="fr-FR" dirty="0" smtClean="0"/>
              <a:t>: </a:t>
            </a:r>
            <a:r>
              <a:rPr lang="fr-FR" dirty="0" err="1" smtClean="0"/>
              <a:t>get</a:t>
            </a:r>
            <a:r>
              <a:rPr lang="fr-FR" dirty="0" smtClean="0"/>
              <a:t>($id)</a:t>
            </a:r>
          </a:p>
          <a:p>
            <a:pPr lvl="1"/>
            <a:r>
              <a:rPr lang="fr-FR" dirty="0" smtClean="0"/>
              <a:t>Will issue a </a:t>
            </a:r>
            <a:r>
              <a:rPr lang="fr-FR" dirty="0" err="1" smtClean="0"/>
              <a:t>database</a:t>
            </a:r>
            <a:r>
              <a:rPr lang="fr-FR" dirty="0" smtClean="0"/>
              <a:t> </a:t>
            </a:r>
            <a:r>
              <a:rPr lang="fr-FR" dirty="0" err="1" smtClean="0"/>
              <a:t>request</a:t>
            </a:r>
            <a:r>
              <a:rPr lang="fr-FR" dirty="0" smtClean="0"/>
              <a:t> to </a:t>
            </a:r>
            <a:r>
              <a:rPr lang="fr-FR" dirty="0" err="1" smtClean="0"/>
              <a:t>get</a:t>
            </a:r>
            <a:r>
              <a:rPr lang="fr-FR" dirty="0" smtClean="0"/>
              <a:t> an user </a:t>
            </a:r>
            <a:r>
              <a:rPr lang="fr-FR" dirty="0" err="1" smtClean="0"/>
              <a:t>based</a:t>
            </a:r>
            <a:r>
              <a:rPr lang="fr-FR" dirty="0" smtClean="0"/>
              <a:t> on </a:t>
            </a:r>
            <a:r>
              <a:rPr lang="fr-FR" dirty="0" err="1" smtClean="0"/>
              <a:t>its</a:t>
            </a:r>
            <a:r>
              <a:rPr lang="fr-FR" dirty="0" smtClean="0"/>
              <a:t> id</a:t>
            </a:r>
          </a:p>
          <a:p>
            <a:pPr lvl="1"/>
            <a:r>
              <a:rPr lang="fr-FR" dirty="0" smtClean="0"/>
              <a:t>Use PDO FETCH_CLASS mode to return an User instance</a:t>
            </a:r>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456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MVC</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an </a:t>
            </a:r>
            <a:r>
              <a:rPr lang="fr-FR" dirty="0" err="1" smtClean="0"/>
              <a:t>UserController</a:t>
            </a:r>
            <a:r>
              <a:rPr lang="fr-FR" dirty="0" smtClean="0"/>
              <a:t> (in </a:t>
            </a:r>
            <a:r>
              <a:rPr lang="fr-FR" dirty="0" err="1" smtClean="0"/>
              <a:t>Controllers</a:t>
            </a:r>
            <a:r>
              <a:rPr lang="fr-FR" dirty="0" smtClean="0"/>
              <a:t> </a:t>
            </a:r>
            <a:r>
              <a:rPr lang="fr-FR" dirty="0" err="1" smtClean="0"/>
              <a:t>folder</a:t>
            </a:r>
            <a:r>
              <a:rPr lang="fr-FR" dirty="0" smtClean="0"/>
              <a:t>)</a:t>
            </a:r>
          </a:p>
          <a:p>
            <a:pPr lvl="1"/>
            <a:r>
              <a:rPr lang="fr-FR" dirty="0" err="1" smtClean="0"/>
              <a:t>With</a:t>
            </a:r>
            <a:r>
              <a:rPr lang="fr-FR" dirty="0" smtClean="0"/>
              <a:t> one </a:t>
            </a:r>
            <a:r>
              <a:rPr lang="fr-FR" dirty="0" err="1" smtClean="0"/>
              <a:t>method</a:t>
            </a:r>
            <a:r>
              <a:rPr lang="fr-FR" dirty="0" smtClean="0"/>
              <a:t>: profile()</a:t>
            </a:r>
          </a:p>
          <a:p>
            <a:pPr lvl="1"/>
            <a:r>
              <a:rPr lang="fr-FR" dirty="0" err="1" smtClean="0"/>
              <a:t>Should</a:t>
            </a:r>
            <a:r>
              <a:rPr lang="fr-FR" dirty="0" smtClean="0"/>
              <a:t> </a:t>
            </a:r>
            <a:r>
              <a:rPr lang="fr-FR" dirty="0" err="1" smtClean="0"/>
              <a:t>retrieve</a:t>
            </a:r>
            <a:r>
              <a:rPr lang="fr-FR" dirty="0" smtClean="0"/>
              <a:t> the id </a:t>
            </a:r>
            <a:r>
              <a:rPr lang="fr-FR" dirty="0" err="1" smtClean="0"/>
              <a:t>passed</a:t>
            </a:r>
            <a:r>
              <a:rPr lang="fr-FR" dirty="0" smtClean="0"/>
              <a:t> as GET </a:t>
            </a:r>
            <a:r>
              <a:rPr lang="fr-FR" dirty="0" err="1" smtClean="0"/>
              <a:t>parameter</a:t>
            </a:r>
            <a:endParaRPr lang="fr-FR" dirty="0" smtClean="0"/>
          </a:p>
          <a:p>
            <a:pPr lvl="1"/>
            <a:r>
              <a:rPr lang="fr-FR" dirty="0" err="1" smtClean="0"/>
              <a:t>Should</a:t>
            </a:r>
            <a:r>
              <a:rPr lang="fr-FR" dirty="0" smtClean="0"/>
              <a:t> call </a:t>
            </a:r>
            <a:r>
              <a:rPr lang="fr-FR" dirty="0" err="1" smtClean="0"/>
              <a:t>UserDao</a:t>
            </a:r>
            <a:r>
              <a:rPr lang="fr-FR" dirty="0" smtClean="0"/>
              <a:t> to </a:t>
            </a:r>
            <a:r>
              <a:rPr lang="fr-FR" dirty="0" err="1" smtClean="0"/>
              <a:t>get</a:t>
            </a:r>
            <a:r>
              <a:rPr lang="fr-FR" dirty="0" smtClean="0"/>
              <a:t> the user</a:t>
            </a:r>
          </a:p>
          <a:p>
            <a:pPr lvl="1"/>
            <a:r>
              <a:rPr lang="fr-FR" dirty="0" err="1" smtClean="0"/>
              <a:t>Pass</a:t>
            </a:r>
            <a:r>
              <a:rPr lang="fr-FR" dirty="0" smtClean="0"/>
              <a:t> the User to the </a:t>
            </a:r>
            <a:r>
              <a:rPr lang="fr-FR" dirty="0" err="1" smtClean="0"/>
              <a:t>view</a:t>
            </a:r>
            <a:endParaRPr lang="fr-FR" dirty="0" smtClean="0"/>
          </a:p>
          <a:p>
            <a:pPr lvl="1"/>
            <a:endParaRPr lang="fr-FR" dirty="0"/>
          </a:p>
          <a:p>
            <a:r>
              <a:rPr lang="fr-FR" dirty="0" err="1" smtClean="0"/>
              <a:t>Create</a:t>
            </a:r>
            <a:r>
              <a:rPr lang="fr-FR" dirty="0" smtClean="0"/>
              <a:t> a </a:t>
            </a:r>
            <a:r>
              <a:rPr lang="fr-FR" dirty="0" err="1" smtClean="0"/>
              <a:t>view</a:t>
            </a:r>
            <a:r>
              <a:rPr lang="fr-FR" dirty="0" smtClean="0"/>
              <a:t> </a:t>
            </a:r>
            <a:r>
              <a:rPr lang="fr-FR" dirty="0" err="1" smtClean="0"/>
              <a:t>profile.php</a:t>
            </a:r>
            <a:r>
              <a:rPr lang="fr-FR" dirty="0" smtClean="0"/>
              <a:t> (in </a:t>
            </a:r>
            <a:r>
              <a:rPr lang="fr-FR" dirty="0" err="1" smtClean="0"/>
              <a:t>Views</a:t>
            </a:r>
            <a:r>
              <a:rPr lang="fr-FR" dirty="0" smtClean="0"/>
              <a:t>/user </a:t>
            </a:r>
            <a:r>
              <a:rPr lang="fr-FR" dirty="0" err="1" smtClean="0"/>
              <a:t>folder</a:t>
            </a:r>
            <a:r>
              <a:rPr lang="fr-FR" dirty="0" smtClean="0"/>
              <a:t>)</a:t>
            </a:r>
          </a:p>
          <a:p>
            <a:pPr lvl="1"/>
            <a:r>
              <a:rPr lang="fr-FR" dirty="0" smtClean="0"/>
              <a:t>Display </a:t>
            </a:r>
            <a:r>
              <a:rPr lang="fr-FR" dirty="0" err="1" smtClean="0"/>
              <a:t>each</a:t>
            </a:r>
            <a:r>
              <a:rPr lang="fr-FR" dirty="0" smtClean="0"/>
              <a:t> </a:t>
            </a:r>
            <a:r>
              <a:rPr lang="fr-FR" dirty="0" err="1" smtClean="0"/>
              <a:t>property</a:t>
            </a:r>
            <a:r>
              <a:rPr lang="fr-FR" dirty="0" smtClean="0"/>
              <a:t> and call </a:t>
            </a:r>
            <a:r>
              <a:rPr lang="fr-FR" dirty="0" err="1" smtClean="0"/>
              <a:t>each</a:t>
            </a:r>
            <a:r>
              <a:rPr lang="fr-FR" dirty="0" smtClean="0"/>
              <a:t> </a:t>
            </a:r>
            <a:r>
              <a:rPr lang="fr-FR" dirty="0" err="1" smtClean="0"/>
              <a:t>method</a:t>
            </a:r>
            <a:r>
              <a:rPr lang="fr-FR" dirty="0" smtClean="0"/>
              <a:t> in </a:t>
            </a:r>
            <a:r>
              <a:rPr lang="fr-FR" dirty="0" err="1" smtClean="0"/>
              <a:t>your</a:t>
            </a:r>
            <a:r>
              <a:rPr lang="fr-FR" dirty="0" smtClean="0"/>
              <a:t> </a:t>
            </a:r>
            <a:r>
              <a:rPr lang="fr-FR" dirty="0" err="1" smtClean="0"/>
              <a:t>view</a:t>
            </a:r>
            <a:endParaRPr lang="fr-FR" dirty="0" smtClean="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91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MVC – Bonus</a:t>
            </a:r>
            <a:endParaRPr lang="fr-FR" dirty="0"/>
          </a:p>
        </p:txBody>
      </p:sp>
      <p:sp>
        <p:nvSpPr>
          <p:cNvPr id="3" name="Espace réservé du contenu 2"/>
          <p:cNvSpPr>
            <a:spLocks noGrp="1"/>
          </p:cNvSpPr>
          <p:nvPr>
            <p:ph idx="1"/>
          </p:nvPr>
        </p:nvSpPr>
        <p:spPr/>
        <p:txBody>
          <a:bodyPr/>
          <a:lstStyle/>
          <a:p>
            <a:r>
              <a:rPr lang="fr-FR" dirty="0" err="1" smtClean="0"/>
              <a:t>Users</a:t>
            </a:r>
            <a:r>
              <a:rPr lang="fr-FR" dirty="0" smtClean="0"/>
              <a:t>, </a:t>
            </a:r>
            <a:r>
              <a:rPr lang="fr-FR" dirty="0" err="1" smtClean="0"/>
              <a:t>Posts</a:t>
            </a:r>
            <a:r>
              <a:rPr lang="fr-FR" dirty="0" smtClean="0"/>
              <a:t> &amp; </a:t>
            </a:r>
            <a:r>
              <a:rPr lang="fr-FR" dirty="0" err="1" smtClean="0"/>
              <a:t>Comments</a:t>
            </a:r>
            <a:r>
              <a:rPr lang="fr-FR" dirty="0" smtClean="0"/>
              <a:t>:</a:t>
            </a:r>
          </a:p>
          <a:p>
            <a:pPr lvl="1"/>
            <a:r>
              <a:rPr lang="fr-FR" dirty="0" smtClean="0"/>
              <a:t>Use </a:t>
            </a:r>
            <a:r>
              <a:rPr lang="fr-FR" dirty="0" err="1" smtClean="0"/>
              <a:t>this</a:t>
            </a:r>
            <a:r>
              <a:rPr lang="fr-FR" dirty="0" smtClean="0"/>
              <a:t> structure in the </a:t>
            </a:r>
            <a:r>
              <a:rPr lang="fr-FR" dirty="0" err="1" smtClean="0"/>
              <a:t>previous</a:t>
            </a:r>
            <a:r>
              <a:rPr lang="fr-FR" dirty="0" smtClean="0"/>
              <a:t> PDO </a:t>
            </a:r>
            <a:r>
              <a:rPr lang="fr-FR" dirty="0" err="1" smtClean="0"/>
              <a:t>exercise</a:t>
            </a:r>
            <a:endParaRPr lang="fr-FR" dirty="0" smtClean="0"/>
          </a:p>
          <a:p>
            <a:pPr lvl="1"/>
            <a:r>
              <a:rPr lang="fr-FR" dirty="0" err="1" smtClean="0"/>
              <a:t>Gather</a:t>
            </a:r>
            <a:r>
              <a:rPr lang="fr-FR" dirty="0" smtClean="0"/>
              <a:t> </a:t>
            </a:r>
            <a:r>
              <a:rPr lang="fr-FR" dirty="0" err="1" smtClean="0"/>
              <a:t>posts</a:t>
            </a:r>
            <a:r>
              <a:rPr lang="fr-FR" dirty="0" smtClean="0"/>
              <a:t> and </a:t>
            </a:r>
            <a:r>
              <a:rPr lang="fr-FR" dirty="0" err="1" smtClean="0"/>
              <a:t>users</a:t>
            </a:r>
            <a:r>
              <a:rPr lang="fr-FR" dirty="0" smtClean="0"/>
              <a:t> as </a:t>
            </a:r>
            <a:r>
              <a:rPr lang="fr-FR" dirty="0" err="1" smtClean="0"/>
              <a:t>seen</a:t>
            </a:r>
            <a:r>
              <a:rPr lang="fr-FR" dirty="0" smtClean="0"/>
              <a:t> </a:t>
            </a:r>
            <a:r>
              <a:rPr lang="fr-FR" dirty="0" err="1" smtClean="0"/>
              <a:t>before</a:t>
            </a:r>
            <a:endParaRPr lang="fr-FR" dirty="0" smtClean="0"/>
          </a:p>
          <a:p>
            <a:pPr lvl="1"/>
            <a:r>
              <a:rPr lang="fr-FR" dirty="0" err="1" smtClean="0"/>
              <a:t>Create</a:t>
            </a:r>
            <a:r>
              <a:rPr lang="fr-FR" dirty="0" smtClean="0"/>
              <a:t> </a:t>
            </a:r>
            <a:r>
              <a:rPr lang="fr-FR" dirty="0" err="1" smtClean="0"/>
              <a:t>views</a:t>
            </a:r>
            <a:endParaRPr lang="fr-FR" dirty="0"/>
          </a:p>
          <a:p>
            <a:pPr lvl="1"/>
            <a:r>
              <a:rPr lang="fr-FR" dirty="0" smtClean="0"/>
              <a:t>Check </a:t>
            </a:r>
            <a:r>
              <a:rPr lang="fr-FR" dirty="0" err="1" smtClean="0"/>
              <a:t>that</a:t>
            </a:r>
            <a:r>
              <a:rPr lang="fr-FR" dirty="0" smtClean="0"/>
              <a:t> </a:t>
            </a:r>
            <a:r>
              <a:rPr lang="fr-FR" dirty="0" err="1" smtClean="0"/>
              <a:t>everything</a:t>
            </a:r>
            <a:r>
              <a:rPr lang="fr-FR" dirty="0" smtClean="0"/>
              <a:t> </a:t>
            </a:r>
            <a:r>
              <a:rPr lang="fr-FR" dirty="0" err="1" smtClean="0"/>
              <a:t>works</a:t>
            </a:r>
            <a:r>
              <a:rPr lang="fr-FR" dirty="0" smtClean="0"/>
              <a:t>!</a:t>
            </a:r>
          </a:p>
          <a:p>
            <a:pPr lvl="1"/>
            <a:endParaRPr lang="fr-FR" dirty="0"/>
          </a:p>
          <a:p>
            <a:r>
              <a:rPr lang="fr-FR" dirty="0" smtClean="0"/>
              <a:t>The </a:t>
            </a:r>
            <a:r>
              <a:rPr lang="fr-FR" dirty="0" err="1" smtClean="0"/>
              <a:t>layout</a:t>
            </a:r>
            <a:r>
              <a:rPr lang="fr-FR" dirty="0" smtClean="0"/>
              <a:t> file:</a:t>
            </a:r>
          </a:p>
          <a:p>
            <a:pPr lvl="1"/>
            <a:r>
              <a:rPr lang="fr-FR" dirty="0" err="1" smtClean="0"/>
              <a:t>Refactor</a:t>
            </a:r>
            <a:r>
              <a:rPr lang="fr-FR" dirty="0" smtClean="0"/>
              <a:t> </a:t>
            </a:r>
            <a:r>
              <a:rPr lang="fr-FR" dirty="0" err="1" smtClean="0"/>
              <a:t>your</a:t>
            </a:r>
            <a:r>
              <a:rPr lang="fr-FR" dirty="0" smtClean="0"/>
              <a:t> </a:t>
            </a:r>
            <a:r>
              <a:rPr lang="fr-FR" dirty="0" err="1" smtClean="0"/>
              <a:t>views</a:t>
            </a:r>
            <a:r>
              <a:rPr lang="fr-FR" dirty="0" smtClean="0"/>
              <a:t> to </a:t>
            </a:r>
            <a:r>
              <a:rPr lang="fr-FR" dirty="0" err="1" smtClean="0"/>
              <a:t>require</a:t>
            </a:r>
            <a:r>
              <a:rPr lang="fr-FR" dirty="0"/>
              <a:t> </a:t>
            </a:r>
            <a:r>
              <a:rPr lang="fr-FR" dirty="0" smtClean="0"/>
              <a:t>a header &amp; </a:t>
            </a:r>
            <a:r>
              <a:rPr lang="fr-FR" dirty="0" err="1" smtClean="0"/>
              <a:t>footer</a:t>
            </a:r>
            <a:r>
              <a:rPr lang="fr-FR" dirty="0" smtClean="0"/>
              <a:t> file</a:t>
            </a:r>
          </a:p>
          <a:p>
            <a:pPr lvl="1"/>
            <a:r>
              <a:rPr lang="fr-FR" dirty="0" smtClean="0"/>
              <a:t>Will </a:t>
            </a:r>
            <a:r>
              <a:rPr lang="fr-FR" dirty="0" err="1" smtClean="0"/>
              <a:t>contain</a:t>
            </a:r>
            <a:r>
              <a:rPr lang="fr-FR" dirty="0" smtClean="0"/>
              <a:t> </a:t>
            </a:r>
            <a:r>
              <a:rPr lang="fr-FR" dirty="0" err="1" smtClean="0"/>
              <a:t>shared</a:t>
            </a:r>
            <a:r>
              <a:rPr lang="fr-FR" dirty="0" smtClean="0"/>
              <a:t> HTML code in </a:t>
            </a:r>
            <a:r>
              <a:rPr lang="fr-FR" dirty="0" err="1" smtClean="0"/>
              <a:t>every</a:t>
            </a:r>
            <a:r>
              <a:rPr lang="fr-FR" dirty="0" smtClean="0"/>
              <a:t> </a:t>
            </a:r>
            <a:r>
              <a:rPr lang="fr-FR" dirty="0" err="1" smtClean="0"/>
              <a:t>view</a:t>
            </a:r>
            <a:endParaRPr lang="fr-FR" dirty="0" smtClean="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36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MVC Pattern</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131840" y="1128713"/>
            <a:ext cx="5760640" cy="4230687"/>
          </a:xfrm>
        </p:spPr>
        <p:txBody>
          <a:bodyPr/>
          <a:lstStyle/>
          <a:p>
            <a:pPr lvl="1" eaLnBrk="1" hangingPunct="1">
              <a:spcAft>
                <a:spcPts val="1200"/>
              </a:spcAft>
            </a:pPr>
            <a:r>
              <a:rPr lang="en-US" sz="2800" dirty="0" smtClean="0"/>
              <a:t>MVC Pattern</a:t>
            </a:r>
          </a:p>
          <a:p>
            <a:pPr lvl="1" eaLnBrk="1" hangingPunct="1">
              <a:spcAft>
                <a:spcPts val="1200"/>
              </a:spcAft>
            </a:pPr>
            <a:endParaRPr lang="fr-FR" sz="2800" dirty="0"/>
          </a:p>
          <a:p>
            <a:pPr lvl="1" eaLnBrk="1" hangingPunct="1">
              <a:spcAft>
                <a:spcPts val="1200"/>
              </a:spcAft>
            </a:pPr>
            <a:r>
              <a:rPr lang="fr-FR" sz="2800" dirty="0" err="1" smtClean="0"/>
              <a:t>Database</a:t>
            </a:r>
            <a:endParaRPr lang="en-US" sz="2800" dirty="0"/>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MVC Pattern</a:t>
            </a:r>
            <a:endParaRPr lang="fr-FR" dirty="0" smtClean="0">
              <a:ea typeface="ＭＳ Ｐゴシック" pitchFamily="34" charset="-128"/>
            </a:endParaRP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300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MVC Pattern</a:t>
            </a:r>
            <a:endParaRPr lang="fr-FR" dirty="0"/>
          </a:p>
        </p:txBody>
      </p:sp>
      <p:sp>
        <p:nvSpPr>
          <p:cNvPr id="3" name="Espace réservé du texte 2"/>
          <p:cNvSpPr>
            <a:spLocks noGrp="1"/>
          </p:cNvSpPr>
          <p:nvPr>
            <p:ph type="body" idx="1"/>
          </p:nvPr>
        </p:nvSpPr>
        <p:spPr/>
        <p:txBody>
          <a:bodyPr/>
          <a:lstStyle/>
          <a:p>
            <a:pPr>
              <a:defRPr/>
            </a:pPr>
            <a:r>
              <a:rPr lang="fr-FR" dirty="0" smtClean="0"/>
              <a:t>2WEB</a:t>
            </a:r>
            <a:endParaRPr lang="fr-FR" dirty="0"/>
          </a:p>
        </p:txBody>
      </p:sp>
      <p:pic>
        <p:nvPicPr>
          <p:cNvPr id="63490" name="Picture 2" descr="http://priyangpatel.files.wordpress.com/2009/03/mvc.png"/>
          <p:cNvPicPr>
            <a:picLocks noChangeAspect="1" noChangeArrowheads="1"/>
          </p:cNvPicPr>
          <p:nvPr/>
        </p:nvPicPr>
        <p:blipFill>
          <a:blip r:embed="rId2" cstate="print"/>
          <a:srcRect/>
          <a:stretch>
            <a:fillRect/>
          </a:stretch>
        </p:blipFill>
        <p:spPr bwMode="auto">
          <a:xfrm>
            <a:off x="6228184" y="1921396"/>
            <a:ext cx="2401888" cy="2305050"/>
          </a:xfrm>
          <a:prstGeom prst="rect">
            <a:avLst/>
          </a:prstGeom>
          <a:noFill/>
        </p:spPr>
      </p:pic>
    </p:spTree>
    <p:extLst>
      <p:ext uri="{BB962C8B-B14F-4D97-AF65-F5344CB8AC3E}">
        <p14:creationId xmlns:p14="http://schemas.microsoft.com/office/powerpoint/2010/main" val="259266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Introduction</a:t>
            </a:r>
            <a:endParaRPr lang="fr-FR" dirty="0">
              <a:ea typeface="ＭＳ Ｐゴシック" pitchFamily="34" charset="-128"/>
            </a:endParaRPr>
          </a:p>
        </p:txBody>
      </p:sp>
      <p:sp>
        <p:nvSpPr>
          <p:cNvPr id="18434" name="Espace réservé du contenu 2"/>
          <p:cNvSpPr>
            <a:spLocks noGrp="1"/>
          </p:cNvSpPr>
          <p:nvPr>
            <p:ph idx="1"/>
          </p:nvPr>
        </p:nvSpPr>
        <p:spPr>
          <a:xfrm>
            <a:off x="467544" y="3721596"/>
            <a:ext cx="8280920" cy="1637804"/>
          </a:xfrm>
        </p:spPr>
        <p:txBody>
          <a:bodyPr/>
          <a:lstStyle/>
          <a:p>
            <a:r>
              <a:rPr lang="fr-FR" sz="3200" b="1" dirty="0"/>
              <a:t>M</a:t>
            </a:r>
            <a:r>
              <a:rPr lang="fr-FR" sz="3200" dirty="0"/>
              <a:t>odel</a:t>
            </a:r>
          </a:p>
          <a:p>
            <a:pPr lvl="1"/>
            <a:r>
              <a:rPr lang="fr-FR" sz="2800" dirty="0" err="1" smtClean="0"/>
              <a:t>Retrieves</a:t>
            </a:r>
            <a:r>
              <a:rPr lang="fr-FR" sz="2800" dirty="0" smtClean="0"/>
              <a:t> values </a:t>
            </a:r>
            <a:r>
              <a:rPr lang="fr-FR" sz="2800" dirty="0" err="1"/>
              <a:t>from</a:t>
            </a:r>
            <a:r>
              <a:rPr lang="fr-FR" sz="2800" dirty="0"/>
              <a:t> data source (</a:t>
            </a:r>
            <a:r>
              <a:rPr lang="fr-FR" sz="2800" dirty="0" err="1"/>
              <a:t>database</a:t>
            </a:r>
            <a:r>
              <a:rPr lang="fr-FR" sz="2800" dirty="0"/>
              <a:t>, plain </a:t>
            </a:r>
            <a:r>
              <a:rPr lang="fr-FR" sz="2800" dirty="0" err="1"/>
              <a:t>text</a:t>
            </a:r>
            <a:r>
              <a:rPr lang="fr-FR" sz="2800" dirty="0"/>
              <a:t>, …)</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MVC Pattern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8"/>
          <p:cNvPicPr>
            <a:picLocks noChangeAspect="1"/>
          </p:cNvPicPr>
          <p:nvPr/>
        </p:nvPicPr>
        <p:blipFill>
          <a:blip r:embed="rId4" cstate="print"/>
          <a:stretch>
            <a:fillRect/>
          </a:stretch>
        </p:blipFill>
        <p:spPr>
          <a:xfrm>
            <a:off x="2051720" y="1129308"/>
            <a:ext cx="5485473" cy="2507645"/>
          </a:xfrm>
          <a:prstGeom prst="rect">
            <a:avLst/>
          </a:prstGeom>
        </p:spPr>
      </p:pic>
    </p:spTree>
    <p:extLst>
      <p:ext uri="{BB962C8B-B14F-4D97-AF65-F5344CB8AC3E}">
        <p14:creationId xmlns:p14="http://schemas.microsoft.com/office/powerpoint/2010/main" val="762917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Introduction</a:t>
            </a:r>
            <a:endParaRPr lang="fr-FR" dirty="0">
              <a:ea typeface="ＭＳ Ｐゴシック" pitchFamily="34" charset="-128"/>
            </a:endParaRPr>
          </a:p>
        </p:txBody>
      </p:sp>
      <p:sp>
        <p:nvSpPr>
          <p:cNvPr id="18434" name="Espace réservé du contenu 2"/>
          <p:cNvSpPr>
            <a:spLocks noGrp="1"/>
          </p:cNvSpPr>
          <p:nvPr>
            <p:ph idx="1"/>
          </p:nvPr>
        </p:nvSpPr>
        <p:spPr>
          <a:xfrm>
            <a:off x="467544" y="3721596"/>
            <a:ext cx="8280920" cy="1637804"/>
          </a:xfrm>
        </p:spPr>
        <p:txBody>
          <a:bodyPr/>
          <a:lstStyle/>
          <a:p>
            <a:r>
              <a:rPr lang="fr-FR" sz="3200" b="1" dirty="0" err="1"/>
              <a:t>V</a:t>
            </a:r>
            <a:r>
              <a:rPr lang="fr-FR" sz="3200" dirty="0" err="1"/>
              <a:t>iew</a:t>
            </a:r>
            <a:endParaRPr lang="fr-FR" sz="3200" dirty="0"/>
          </a:p>
          <a:p>
            <a:pPr lvl="1"/>
            <a:r>
              <a:rPr lang="fr-FR" sz="2800" dirty="0" err="1"/>
              <a:t>Represents</a:t>
            </a:r>
            <a:r>
              <a:rPr lang="fr-FR" sz="2800" dirty="0"/>
              <a:t> the user interface (HTML page, …)</a:t>
            </a:r>
          </a:p>
          <a:p>
            <a:pPr lvl="1"/>
            <a:r>
              <a:rPr lang="fr-FR" sz="2800" dirty="0" err="1"/>
              <a:t>Called</a:t>
            </a:r>
            <a:r>
              <a:rPr lang="fr-FR" sz="2800" dirty="0"/>
              <a:t> by the </a:t>
            </a:r>
            <a:r>
              <a:rPr lang="fr-FR" sz="2800" dirty="0" err="1"/>
              <a:t>controller</a:t>
            </a:r>
            <a:endParaRPr lang="fr-FR"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MVC Pattern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8"/>
          <p:cNvPicPr>
            <a:picLocks noChangeAspect="1"/>
          </p:cNvPicPr>
          <p:nvPr/>
        </p:nvPicPr>
        <p:blipFill>
          <a:blip r:embed="rId4" cstate="print"/>
          <a:stretch>
            <a:fillRect/>
          </a:stretch>
        </p:blipFill>
        <p:spPr>
          <a:xfrm>
            <a:off x="2051720" y="1129308"/>
            <a:ext cx="5485473" cy="2507645"/>
          </a:xfrm>
          <a:prstGeom prst="rect">
            <a:avLst/>
          </a:prstGeom>
        </p:spPr>
      </p:pic>
    </p:spTree>
    <p:extLst>
      <p:ext uri="{BB962C8B-B14F-4D97-AF65-F5344CB8AC3E}">
        <p14:creationId xmlns:p14="http://schemas.microsoft.com/office/powerpoint/2010/main" val="3600914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Introduction</a:t>
            </a:r>
            <a:endParaRPr lang="fr-FR" dirty="0">
              <a:ea typeface="ＭＳ Ｐゴシック" pitchFamily="34" charset="-128"/>
            </a:endParaRPr>
          </a:p>
        </p:txBody>
      </p:sp>
      <p:sp>
        <p:nvSpPr>
          <p:cNvPr id="18434" name="Espace réservé du contenu 2"/>
          <p:cNvSpPr>
            <a:spLocks noGrp="1"/>
          </p:cNvSpPr>
          <p:nvPr>
            <p:ph idx="1"/>
          </p:nvPr>
        </p:nvSpPr>
        <p:spPr>
          <a:xfrm>
            <a:off x="467544" y="3721596"/>
            <a:ext cx="8280920" cy="1637804"/>
          </a:xfrm>
        </p:spPr>
        <p:txBody>
          <a:bodyPr/>
          <a:lstStyle/>
          <a:p>
            <a:pPr lvl="0">
              <a:defRPr/>
            </a:pPr>
            <a:r>
              <a:rPr lang="fr-FR" sz="3200" b="1" dirty="0"/>
              <a:t>C</a:t>
            </a:r>
            <a:r>
              <a:rPr lang="fr-FR" sz="3200" dirty="0"/>
              <a:t>ontroller</a:t>
            </a:r>
          </a:p>
          <a:p>
            <a:pPr lvl="1">
              <a:defRPr/>
            </a:pPr>
            <a:r>
              <a:rPr lang="fr-FR" sz="2800" dirty="0" err="1"/>
              <a:t>Processes</a:t>
            </a:r>
            <a:r>
              <a:rPr lang="fr-FR" sz="2800" dirty="0"/>
              <a:t> and </a:t>
            </a:r>
            <a:r>
              <a:rPr lang="fr-FR" sz="2800" dirty="0" err="1"/>
              <a:t>responds</a:t>
            </a:r>
            <a:r>
              <a:rPr lang="fr-FR" sz="2800" dirty="0"/>
              <a:t> to </a:t>
            </a:r>
            <a:r>
              <a:rPr lang="fr-FR" sz="2800" dirty="0" err="1"/>
              <a:t>events</a:t>
            </a:r>
            <a:endParaRPr lang="fr-FR" sz="2800" dirty="0"/>
          </a:p>
          <a:p>
            <a:pPr lvl="1">
              <a:defRPr/>
            </a:pPr>
            <a:r>
              <a:rPr lang="fr-FR" sz="2800" dirty="0"/>
              <a:t>May change model data</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MVC Pattern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8"/>
          <p:cNvPicPr>
            <a:picLocks noChangeAspect="1"/>
          </p:cNvPicPr>
          <p:nvPr/>
        </p:nvPicPr>
        <p:blipFill>
          <a:blip r:embed="rId4" cstate="print"/>
          <a:stretch>
            <a:fillRect/>
          </a:stretch>
        </p:blipFill>
        <p:spPr>
          <a:xfrm>
            <a:off x="2051720" y="1129308"/>
            <a:ext cx="5485473" cy="2507645"/>
          </a:xfrm>
          <a:prstGeom prst="rect">
            <a:avLst/>
          </a:prstGeom>
        </p:spPr>
      </p:pic>
    </p:spTree>
    <p:extLst>
      <p:ext uri="{BB962C8B-B14F-4D97-AF65-F5344CB8AC3E}">
        <p14:creationId xmlns:p14="http://schemas.microsoft.com/office/powerpoint/2010/main" val="2068211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Request</a:t>
            </a:r>
            <a:r>
              <a:rPr lang="fr-FR" dirty="0" smtClean="0">
                <a:ea typeface="ＭＳ Ｐゴシック" pitchFamily="34" charset="-128"/>
              </a:rPr>
              <a:t> </a:t>
            </a:r>
            <a:r>
              <a:rPr lang="fr-FR" dirty="0" err="1" smtClean="0">
                <a:ea typeface="ＭＳ Ｐゴシック" pitchFamily="34" charset="-128"/>
              </a:rPr>
              <a:t>processing</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A client </a:t>
            </a:r>
            <a:r>
              <a:rPr lang="fr-FR" sz="3200" dirty="0" err="1"/>
              <a:t>request</a:t>
            </a:r>
            <a:r>
              <a:rPr lang="fr-FR" sz="3200" dirty="0"/>
              <a:t> </a:t>
            </a:r>
            <a:r>
              <a:rPr lang="fr-FR" sz="3200" dirty="0" err="1"/>
              <a:t>is</a:t>
            </a:r>
            <a:r>
              <a:rPr lang="fr-FR" sz="3200" dirty="0"/>
              <a:t> </a:t>
            </a:r>
            <a:r>
              <a:rPr lang="fr-FR" sz="3200" dirty="0" err="1"/>
              <a:t>handled</a:t>
            </a:r>
            <a:r>
              <a:rPr lang="fr-FR" sz="3200" dirty="0"/>
              <a:t> as </a:t>
            </a:r>
            <a:r>
              <a:rPr lang="fr-FR" sz="3200" dirty="0" err="1"/>
              <a:t>follows</a:t>
            </a:r>
            <a:r>
              <a:rPr lang="fr-FR" sz="3200" dirty="0"/>
              <a:t>:</a:t>
            </a:r>
          </a:p>
          <a:p>
            <a:pPr lvl="1"/>
            <a:r>
              <a:rPr lang="fr-FR" sz="2800" dirty="0"/>
              <a:t>A client </a:t>
            </a:r>
            <a:r>
              <a:rPr lang="fr-FR" sz="2800" dirty="0" err="1"/>
              <a:t>asks</a:t>
            </a:r>
            <a:r>
              <a:rPr lang="fr-FR" sz="2800" dirty="0"/>
              <a:t> to </a:t>
            </a:r>
            <a:r>
              <a:rPr lang="fr-FR" sz="2800" dirty="0" err="1"/>
              <a:t>view</a:t>
            </a:r>
            <a:r>
              <a:rPr lang="fr-FR" sz="2800" dirty="0"/>
              <a:t> a page</a:t>
            </a:r>
          </a:p>
          <a:p>
            <a:pPr lvl="1"/>
            <a:r>
              <a:rPr lang="fr-FR" sz="2800" dirty="0"/>
              <a:t>Controller </a:t>
            </a:r>
            <a:r>
              <a:rPr lang="fr-FR" sz="2800" dirty="0" err="1"/>
              <a:t>gets</a:t>
            </a:r>
            <a:r>
              <a:rPr lang="fr-FR" sz="2800" dirty="0"/>
              <a:t> </a:t>
            </a:r>
            <a:r>
              <a:rPr lang="fr-FR" sz="2800" dirty="0" err="1"/>
              <a:t>request</a:t>
            </a:r>
            <a:endParaRPr lang="fr-FR" sz="2800" dirty="0"/>
          </a:p>
          <a:p>
            <a:pPr lvl="2"/>
            <a:r>
              <a:rPr lang="fr-FR" sz="2400" dirty="0" err="1"/>
              <a:t>Fetches</a:t>
            </a:r>
            <a:r>
              <a:rPr lang="fr-FR" sz="2400" dirty="0"/>
              <a:t> data </a:t>
            </a:r>
            <a:r>
              <a:rPr lang="fr-FR" sz="2400" dirty="0" err="1"/>
              <a:t>from</a:t>
            </a:r>
            <a:r>
              <a:rPr lang="fr-FR" sz="2400" dirty="0"/>
              <a:t> model</a:t>
            </a:r>
          </a:p>
          <a:p>
            <a:pPr lvl="2"/>
            <a:r>
              <a:rPr lang="fr-FR" sz="2400" dirty="0" err="1"/>
              <a:t>Processes</a:t>
            </a:r>
            <a:r>
              <a:rPr lang="fr-FR" sz="2400" dirty="0"/>
              <a:t> </a:t>
            </a:r>
            <a:r>
              <a:rPr lang="fr-FR" sz="2400" dirty="0" err="1"/>
              <a:t>logic</a:t>
            </a:r>
            <a:r>
              <a:rPr lang="fr-FR" sz="2400" dirty="0"/>
              <a:t> layer</a:t>
            </a:r>
          </a:p>
          <a:p>
            <a:pPr lvl="2"/>
            <a:r>
              <a:rPr lang="fr-FR" sz="2400" dirty="0"/>
              <a:t>Passes data to the </a:t>
            </a:r>
            <a:r>
              <a:rPr lang="fr-FR" sz="2400" dirty="0" err="1"/>
              <a:t>view</a:t>
            </a:r>
            <a:endParaRPr lang="fr-FR" sz="2400" dirty="0"/>
          </a:p>
          <a:p>
            <a:pPr lvl="1"/>
            <a:r>
              <a:rPr lang="fr-FR" sz="2800" dirty="0" err="1"/>
              <a:t>View</a:t>
            </a:r>
            <a:r>
              <a:rPr lang="fr-FR" sz="2800" dirty="0"/>
              <a:t> </a:t>
            </a:r>
            <a:r>
              <a:rPr lang="fr-FR" sz="2800" dirty="0" err="1"/>
              <a:t>integrates</a:t>
            </a:r>
            <a:r>
              <a:rPr lang="fr-FR" sz="2800" dirty="0"/>
              <a:t> data</a:t>
            </a:r>
          </a:p>
          <a:p>
            <a:pPr lvl="1"/>
            <a:r>
              <a:rPr lang="fr-FR" sz="2800" dirty="0" err="1"/>
              <a:t>Returns</a:t>
            </a:r>
            <a:r>
              <a:rPr lang="fr-FR" sz="2800" dirty="0"/>
              <a:t> page to client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MVC Pattern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symfony-project.org/images/jobeet/1_2/04/mvc.png"/>
          <p:cNvPicPr>
            <a:picLocks noChangeAspect="1" noChangeArrowheads="1"/>
          </p:cNvPicPr>
          <p:nvPr/>
        </p:nvPicPr>
        <p:blipFill>
          <a:blip r:embed="rId4" cstate="print"/>
          <a:srcRect/>
          <a:stretch>
            <a:fillRect/>
          </a:stretch>
        </p:blipFill>
        <p:spPr bwMode="auto">
          <a:xfrm>
            <a:off x="5220072" y="2281436"/>
            <a:ext cx="3716338" cy="2973388"/>
          </a:xfrm>
          <a:prstGeom prst="rect">
            <a:avLst/>
          </a:prstGeom>
          <a:noFill/>
        </p:spPr>
      </p:pic>
    </p:spTree>
    <p:extLst>
      <p:ext uri="{BB962C8B-B14F-4D97-AF65-F5344CB8AC3E}">
        <p14:creationId xmlns:p14="http://schemas.microsoft.com/office/powerpoint/2010/main" val="4142034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Pros and cons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Advantages</a:t>
            </a:r>
            <a:endParaRPr lang="fr-FR" sz="3200" dirty="0"/>
          </a:p>
          <a:p>
            <a:pPr lvl="1"/>
            <a:r>
              <a:rPr lang="fr-FR" sz="2800" dirty="0" err="1"/>
              <a:t>Separation</a:t>
            </a:r>
            <a:r>
              <a:rPr lang="fr-FR" sz="2800" dirty="0"/>
              <a:t> of </a:t>
            </a:r>
            <a:r>
              <a:rPr lang="fr-FR" sz="2800" dirty="0" err="1"/>
              <a:t>concerns</a:t>
            </a:r>
            <a:r>
              <a:rPr lang="fr-FR" sz="2800" dirty="0"/>
              <a:t>: </a:t>
            </a:r>
            <a:r>
              <a:rPr lang="fr-FR" sz="2800" dirty="0" err="1"/>
              <a:t>improves</a:t>
            </a:r>
            <a:r>
              <a:rPr lang="fr-FR" sz="2800" dirty="0"/>
              <a:t> </a:t>
            </a:r>
            <a:r>
              <a:rPr lang="fr-FR" sz="2800" dirty="0" err="1"/>
              <a:t>reusability</a:t>
            </a:r>
            <a:endParaRPr lang="fr-FR" sz="2800" dirty="0"/>
          </a:p>
          <a:p>
            <a:pPr lvl="1"/>
            <a:r>
              <a:rPr lang="fr-FR" sz="2800" dirty="0"/>
              <a:t>Time </a:t>
            </a:r>
            <a:r>
              <a:rPr lang="fr-FR" sz="2800" dirty="0" err="1"/>
              <a:t>saving</a:t>
            </a:r>
            <a:r>
              <a:rPr lang="fr-FR" sz="2800" dirty="0"/>
              <a:t> for maintenance</a:t>
            </a:r>
          </a:p>
          <a:p>
            <a:pPr lvl="1"/>
            <a:r>
              <a:rPr lang="fr-FR" sz="2800" dirty="0" err="1"/>
              <a:t>Flexibility</a:t>
            </a:r>
            <a:r>
              <a:rPr lang="fr-FR" sz="2800" dirty="0"/>
              <a:t> for collaborative </a:t>
            </a:r>
            <a:r>
              <a:rPr lang="fr-FR" sz="2800" dirty="0" err="1"/>
              <a:t>development</a:t>
            </a:r>
            <a:endParaRPr lang="fr-FR" sz="2800" dirty="0"/>
          </a:p>
          <a:p>
            <a:pPr lvl="1"/>
            <a:r>
              <a:rPr lang="fr-FR" sz="2800" dirty="0" err="1"/>
              <a:t>Scalable</a:t>
            </a:r>
            <a:endParaRPr lang="fr-FR" sz="2800" dirty="0"/>
          </a:p>
          <a:p>
            <a:r>
              <a:rPr lang="fr-FR" sz="3200" dirty="0"/>
              <a:t>Drawbacks</a:t>
            </a:r>
          </a:p>
          <a:p>
            <a:pPr lvl="1"/>
            <a:r>
              <a:rPr lang="fr-FR" sz="2800" dirty="0"/>
              <a:t>Not </a:t>
            </a:r>
            <a:r>
              <a:rPr lang="fr-FR" sz="2800" dirty="0" err="1"/>
              <a:t>interesting</a:t>
            </a:r>
            <a:r>
              <a:rPr lang="fr-FR" sz="2800" dirty="0"/>
              <a:t> for </a:t>
            </a:r>
            <a:r>
              <a:rPr lang="fr-FR" sz="2800" dirty="0" err="1"/>
              <a:t>small</a:t>
            </a:r>
            <a:r>
              <a:rPr lang="fr-FR" sz="2800" dirty="0"/>
              <a:t> </a:t>
            </a:r>
            <a:r>
              <a:rPr lang="fr-FR" sz="2800" dirty="0" err="1"/>
              <a:t>projects</a:t>
            </a:r>
            <a:endParaRPr lang="fr-FR"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MVC Pattern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2" descr="D:\Users\Renaud\Desktop\StageFinEtudesSupinfo\Icons-New\v3\PPT\Compari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60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807a9fe6d7fb0ec9cad01db39b2be489">
  <xsd:schema xmlns:xsd="http://www.w3.org/2001/XMLSchema" xmlns:xs="http://www.w3.org/2001/XMLSchema" xmlns:p="http://schemas.microsoft.com/office/2006/metadata/properties" xmlns:ns2="cac1e2cd-caea-4862-842c-e8cbcf68099c" targetNamespace="http://schemas.microsoft.com/office/2006/metadata/properties" ma:root="true" ma:fieldsID="aba3cda69ea77da598ffc0c8bd04c3d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DE07D9-B6BC-4203-8191-BA95230DE642}"/>
</file>

<file path=customXml/itemProps2.xml><?xml version="1.0" encoding="utf-8"?>
<ds:datastoreItem xmlns:ds="http://schemas.openxmlformats.org/officeDocument/2006/customXml" ds:itemID="{D8BCDAA8-A733-4613-A786-E8068B38D10B}"/>
</file>

<file path=customXml/itemProps3.xml><?xml version="1.0" encoding="utf-8"?>
<ds:datastoreItem xmlns:ds="http://schemas.openxmlformats.org/officeDocument/2006/customXml" ds:itemID="{519218C7-6DA3-4E86-B116-537F3FCD6320}"/>
</file>

<file path=docProps/app.xml><?xml version="1.0" encoding="utf-8"?>
<Properties xmlns="http://schemas.openxmlformats.org/officeDocument/2006/extended-properties" xmlns:vt="http://schemas.openxmlformats.org/officeDocument/2006/docPropsVTypes">
  <Template>SUPINFOTheme.thmx</Template>
  <TotalTime>0</TotalTime>
  <Words>1025</Words>
  <Application>Microsoft Office PowerPoint</Application>
  <PresentationFormat>Affichage à l'écran (16:10)</PresentationFormat>
  <Paragraphs>301</Paragraphs>
  <Slides>26</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Arial</vt:lpstr>
      <vt:lpstr>Calibri</vt:lpstr>
      <vt:lpstr>Courier New</vt:lpstr>
      <vt:lpstr>ＭＳ Ｐゴシック</vt:lpstr>
      <vt:lpstr>ＭＳ Ｐゴシック</vt:lpstr>
      <vt:lpstr>Myriad Pro</vt:lpstr>
      <vt:lpstr>Verdana</vt:lpstr>
      <vt:lpstr>SUPINFOTheme</vt:lpstr>
      <vt:lpstr>Présentation PowerPoint</vt:lpstr>
      <vt:lpstr>Course objectives</vt:lpstr>
      <vt:lpstr>Course plan</vt:lpstr>
      <vt:lpstr>MVC Pattern</vt:lpstr>
      <vt:lpstr>Introduction</vt:lpstr>
      <vt:lpstr>Introduction</vt:lpstr>
      <vt:lpstr>Introduction</vt:lpstr>
      <vt:lpstr>Request processing</vt:lpstr>
      <vt:lpstr>Pros and cons</vt:lpstr>
      <vt:lpstr>MVC is just a pattern</vt:lpstr>
      <vt:lpstr>Questions ?</vt:lpstr>
      <vt:lpstr>Exercise – Controller &amp; View</vt:lpstr>
      <vt:lpstr>Exercise – Controller &amp; View</vt:lpstr>
      <vt:lpstr>Exercise – Controller &amp; View</vt:lpstr>
      <vt:lpstr>Exercise – Controller &amp; View</vt:lpstr>
      <vt:lpstr>Exercise – Controller &amp; View</vt:lpstr>
      <vt:lpstr>Exercise – Controller &amp; View</vt:lpstr>
      <vt:lpstr>Exercise – Controller &amp; View</vt:lpstr>
      <vt:lpstr>Exercise – Controller &amp; View</vt:lpstr>
      <vt:lpstr>Database</vt:lpstr>
      <vt:lpstr>Nothing changes</vt:lpstr>
      <vt:lpstr>Exercise – MVC</vt:lpstr>
      <vt:lpstr>Exercise – MVC</vt:lpstr>
      <vt:lpstr>Exercise – MVC</vt:lpstr>
      <vt:lpstr>Exercise – MVC – Bonus</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2016-03-03T15:47:02Z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