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7.xml" ContentType="application/vnd.openxmlformats-officedocument.presentationml.slide+xml"/>
  <Override PartName="/ppt/slides/slide55.xml" ContentType="application/vnd.openxmlformats-officedocument.presentationml.slide+xml"/>
  <Override PartName="/ppt/slides/slide146.xml" ContentType="application/vnd.openxmlformats-officedocument.presentationml.slide+xml"/>
  <Override PartName="/ppt/slides/slide145.xml" ContentType="application/vnd.openxmlformats-officedocument.presentationml.slide+xml"/>
  <Override PartName="/ppt/slides/slide144.xml" ContentType="application/vnd.openxmlformats-officedocument.presentationml.slide+xml"/>
  <Override PartName="/ppt/slides/slide143.xml" ContentType="application/vnd.openxmlformats-officedocument.presentationml.slide+xml"/>
  <Override PartName="/ppt/slides/slide142.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141.xml" ContentType="application/vnd.openxmlformats-officedocument.presentationml.slide+xml"/>
  <Override PartName="/ppt/slides/slide140.xml" ContentType="application/vnd.openxmlformats-officedocument.presentationml.slide+xml"/>
  <Override PartName="/ppt/slides/slide139.xml" ContentType="application/vnd.openxmlformats-officedocument.presentationml.slide+xml"/>
  <Override PartName="/ppt/slides/slide130.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80.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110.xml" ContentType="application/vnd.openxmlformats-officedocument.presentationml.slide+xml"/>
  <Override PartName="/ppt/slides/slide109.xml" ContentType="application/vnd.openxmlformats-officedocument.presentationml.slide+xml"/>
  <Override PartName="/ppt/slides/slide108.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21.xml" ContentType="application/vnd.openxmlformats-officedocument.presentationml.slide+xml"/>
  <Override PartName="/ppt/slides/slide120.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5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49.xml" ContentType="application/vnd.openxmlformats-officedocument.presentationml.notesSlide+xml"/>
  <Override PartName="/ppt/notesSlides/notesSlide48.xml" ContentType="application/vnd.openxmlformats-officedocument.presentationml.notesSlide+xml"/>
  <Override PartName="/ppt/notesSlides/notesSlide47.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56.xml" ContentType="application/vnd.openxmlformats-officedocument.presentationml.notesSlide+xml"/>
  <Override PartName="/ppt/notesSlides/notesSlide40.xml" ContentType="application/vnd.openxmlformats-officedocument.presentationml.notesSlide+xml"/>
  <Override PartName="/ppt/notesSlides/notesSlide5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57.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88.xml" ContentType="application/vnd.openxmlformats-officedocument.presentationml.notesSlide+xml"/>
  <Override PartName="/ppt/notesSlides/notesSlide87.xml" ContentType="application/vnd.openxmlformats-officedocument.presentationml.notesSlide+xml"/>
  <Override PartName="/ppt/notesSlides/notesSlide86.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05.xml" ContentType="application/vnd.openxmlformats-officedocument.presentationml.notesSlide+xml"/>
  <Override PartName="/ppt/notesSlides/notesSlide104.xml" ContentType="application/vnd.openxmlformats-officedocument.presentationml.notesSlide+xml"/>
  <Override PartName="/ppt/notesSlides/notesSlide103.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80.xml" ContentType="application/vnd.openxmlformats-officedocument.presentationml.notesSlide+xml"/>
  <Override PartName="/ppt/notesSlides/notesSlide91.xml" ContentType="application/vnd.openxmlformats-officedocument.presentationml.notesSlide+xml"/>
  <Override PartName="/ppt/notesSlides/notesSlide79.xml" ContentType="application/vnd.openxmlformats-officedocument.presentationml.notesSlide+xml"/>
  <Override PartName="/ppt/notesSlides/notesSlide60.xml" ContentType="application/vnd.openxmlformats-officedocument.presentationml.notesSlide+xml"/>
  <Override PartName="/ppt/notesSlides/notesSlide70.xml" ContentType="application/vnd.openxmlformats-officedocument.presentationml.notesSlide+xml"/>
  <Override PartName="/ppt/notesSlides/notesSlide64.xml" ContentType="application/vnd.openxmlformats-officedocument.presentationml.notesSlide+xml"/>
  <Override PartName="/ppt/notesSlides/notesSlide73.xml" ContentType="application/vnd.openxmlformats-officedocument.presentationml.notesSlide+xml"/>
  <Override PartName="/ppt/notesSlides/notesSlide62.xml" ContentType="application/vnd.openxmlformats-officedocument.presentationml.notesSlide+xml"/>
  <Override PartName="/ppt/notesSlides/notesSlide72.xml" ContentType="application/vnd.openxmlformats-officedocument.presentationml.notesSlide+xml"/>
  <Override PartName="/ppt/notesSlides/notesSlide63.xml" ContentType="application/vnd.openxmlformats-officedocument.presentationml.notesSlide+xml"/>
  <Override PartName="/ppt/notesSlides/notesSlide71.xml" ContentType="application/vnd.openxmlformats-officedocument.presentationml.notesSlide+xml"/>
  <Override PartName="/ppt/notesSlides/notesSlide69.xml" ContentType="application/vnd.openxmlformats-officedocument.presentationml.notesSlide+xml"/>
  <Override PartName="/ppt/notesSlides/notesSlide59.xml" ContentType="application/vnd.openxmlformats-officedocument.presentationml.notesSlide+xml"/>
  <Override PartName="/ppt/notesSlides/notesSlide61.xml" ContentType="application/vnd.openxmlformats-officedocument.presentationml.notesSlide+xml"/>
  <Override PartName="/ppt/notesSlides/notesSlide65.xml" ContentType="application/vnd.openxmlformats-officedocument.presentationml.notesSlide+xml"/>
  <Override PartName="/ppt/notesSlides/notesSlide68.xml" ContentType="application/vnd.openxmlformats-officedocument.presentationml.notesSlide+xml"/>
  <Override PartName="/ppt/notesSlides/notesSlide67.xml" ContentType="application/vnd.openxmlformats-officedocument.presentationml.notesSlide+xml"/>
  <Override PartName="/ppt/notesSlides/notesSlide78.xml" ContentType="application/vnd.openxmlformats-officedocument.presentationml.notesSlide+xml"/>
  <Override PartName="/ppt/notesSlides/notesSlide77.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66.xml" ContentType="application/vnd.openxmlformats-officedocument.presentationml.notesSlide+xml"/>
  <Override PartName="/ppt/theme/theme3.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059" r:id="rId1"/>
  </p:sldMasterIdLst>
  <p:notesMasterIdLst>
    <p:notesMasterId r:id="rId148"/>
  </p:notesMasterIdLst>
  <p:handoutMasterIdLst>
    <p:handoutMasterId r:id="rId149"/>
  </p:handoutMasterIdLst>
  <p:sldIdLst>
    <p:sldId id="444" r:id="rId2"/>
    <p:sldId id="456" r:id="rId3"/>
    <p:sldId id="457" r:id="rId4"/>
    <p:sldId id="453" r:id="rId5"/>
    <p:sldId id="451" r:id="rId6"/>
    <p:sldId id="530" r:id="rId7"/>
    <p:sldId id="531" r:id="rId8"/>
    <p:sldId id="533" r:id="rId9"/>
    <p:sldId id="534" r:id="rId10"/>
    <p:sldId id="535" r:id="rId11"/>
    <p:sldId id="536" r:id="rId12"/>
    <p:sldId id="537" r:id="rId13"/>
    <p:sldId id="538" r:id="rId14"/>
    <p:sldId id="539" r:id="rId15"/>
    <p:sldId id="540" r:id="rId16"/>
    <p:sldId id="541" r:id="rId17"/>
    <p:sldId id="689" r:id="rId18"/>
    <p:sldId id="542" r:id="rId19"/>
    <p:sldId id="543" r:id="rId20"/>
    <p:sldId id="544" r:id="rId21"/>
    <p:sldId id="545" r:id="rId22"/>
    <p:sldId id="553" r:id="rId23"/>
    <p:sldId id="554" r:id="rId24"/>
    <p:sldId id="556" r:id="rId25"/>
    <p:sldId id="557" r:id="rId26"/>
    <p:sldId id="558" r:id="rId27"/>
    <p:sldId id="559" r:id="rId28"/>
    <p:sldId id="560" r:id="rId29"/>
    <p:sldId id="562" r:id="rId30"/>
    <p:sldId id="690" r:id="rId31"/>
    <p:sldId id="565" r:id="rId32"/>
    <p:sldId id="567" r:id="rId33"/>
    <p:sldId id="569" r:id="rId34"/>
    <p:sldId id="568" r:id="rId35"/>
    <p:sldId id="570" r:id="rId36"/>
    <p:sldId id="572" r:id="rId37"/>
    <p:sldId id="573" r:id="rId38"/>
    <p:sldId id="574" r:id="rId39"/>
    <p:sldId id="577" r:id="rId40"/>
    <p:sldId id="578" r:id="rId41"/>
    <p:sldId id="579" r:id="rId42"/>
    <p:sldId id="580" r:id="rId43"/>
    <p:sldId id="581" r:id="rId44"/>
    <p:sldId id="582" r:id="rId45"/>
    <p:sldId id="583" r:id="rId46"/>
    <p:sldId id="584" r:id="rId47"/>
    <p:sldId id="597" r:id="rId48"/>
    <p:sldId id="589" r:id="rId49"/>
    <p:sldId id="590" r:id="rId50"/>
    <p:sldId id="591" r:id="rId51"/>
    <p:sldId id="592" r:id="rId52"/>
    <p:sldId id="593" r:id="rId53"/>
    <p:sldId id="594" r:id="rId54"/>
    <p:sldId id="595" r:id="rId55"/>
    <p:sldId id="598" r:id="rId56"/>
    <p:sldId id="599" r:id="rId57"/>
    <p:sldId id="600" r:id="rId58"/>
    <p:sldId id="601" r:id="rId59"/>
    <p:sldId id="602" r:id="rId60"/>
    <p:sldId id="596" r:id="rId61"/>
    <p:sldId id="585" r:id="rId62"/>
    <p:sldId id="586" r:id="rId63"/>
    <p:sldId id="587" r:id="rId64"/>
    <p:sldId id="603" r:id="rId65"/>
    <p:sldId id="604" r:id="rId66"/>
    <p:sldId id="699" r:id="rId67"/>
    <p:sldId id="700" r:id="rId68"/>
    <p:sldId id="605" r:id="rId69"/>
    <p:sldId id="691" r:id="rId70"/>
    <p:sldId id="692" r:id="rId71"/>
    <p:sldId id="606" r:id="rId72"/>
    <p:sldId id="613" r:id="rId73"/>
    <p:sldId id="614" r:id="rId74"/>
    <p:sldId id="615" r:id="rId75"/>
    <p:sldId id="616" r:id="rId76"/>
    <p:sldId id="701" r:id="rId77"/>
    <p:sldId id="618" r:id="rId78"/>
    <p:sldId id="619" r:id="rId79"/>
    <p:sldId id="702" r:id="rId80"/>
    <p:sldId id="620" r:id="rId81"/>
    <p:sldId id="621" r:id="rId82"/>
    <p:sldId id="622" r:id="rId83"/>
    <p:sldId id="623" r:id="rId84"/>
    <p:sldId id="624" r:id="rId85"/>
    <p:sldId id="625" r:id="rId86"/>
    <p:sldId id="626" r:id="rId87"/>
    <p:sldId id="627" r:id="rId88"/>
    <p:sldId id="628" r:id="rId89"/>
    <p:sldId id="629" r:id="rId90"/>
    <p:sldId id="630" r:id="rId91"/>
    <p:sldId id="631" r:id="rId92"/>
    <p:sldId id="703" r:id="rId93"/>
    <p:sldId id="632" r:id="rId94"/>
    <p:sldId id="633" r:id="rId95"/>
    <p:sldId id="634" r:id="rId96"/>
    <p:sldId id="635" r:id="rId97"/>
    <p:sldId id="704" r:id="rId98"/>
    <p:sldId id="705" r:id="rId99"/>
    <p:sldId id="706" r:id="rId100"/>
    <p:sldId id="636" r:id="rId101"/>
    <p:sldId id="637" r:id="rId102"/>
    <p:sldId id="638" r:id="rId103"/>
    <p:sldId id="639" r:id="rId104"/>
    <p:sldId id="695" r:id="rId105"/>
    <p:sldId id="696" r:id="rId106"/>
    <p:sldId id="697" r:id="rId107"/>
    <p:sldId id="698" r:id="rId108"/>
    <p:sldId id="643" r:id="rId109"/>
    <p:sldId id="644" r:id="rId110"/>
    <p:sldId id="645" r:id="rId111"/>
    <p:sldId id="646" r:id="rId112"/>
    <p:sldId id="647" r:id="rId113"/>
    <p:sldId id="648" r:id="rId114"/>
    <p:sldId id="649" r:id="rId115"/>
    <p:sldId id="650" r:id="rId116"/>
    <p:sldId id="651" r:id="rId117"/>
    <p:sldId id="652" r:id="rId118"/>
    <p:sldId id="653" r:id="rId119"/>
    <p:sldId id="654" r:id="rId120"/>
    <p:sldId id="655" r:id="rId121"/>
    <p:sldId id="656" r:id="rId122"/>
    <p:sldId id="657" r:id="rId123"/>
    <p:sldId id="658" r:id="rId124"/>
    <p:sldId id="659" r:id="rId125"/>
    <p:sldId id="660" r:id="rId126"/>
    <p:sldId id="661" r:id="rId127"/>
    <p:sldId id="662" r:id="rId128"/>
    <p:sldId id="663" r:id="rId129"/>
    <p:sldId id="664" r:id="rId130"/>
    <p:sldId id="665" r:id="rId131"/>
    <p:sldId id="666" r:id="rId132"/>
    <p:sldId id="667" r:id="rId133"/>
    <p:sldId id="668" r:id="rId134"/>
    <p:sldId id="669" r:id="rId135"/>
    <p:sldId id="670" r:id="rId136"/>
    <p:sldId id="671" r:id="rId137"/>
    <p:sldId id="672" r:id="rId138"/>
    <p:sldId id="673" r:id="rId139"/>
    <p:sldId id="681" r:id="rId140"/>
    <p:sldId id="682" r:id="rId141"/>
    <p:sldId id="683" r:id="rId142"/>
    <p:sldId id="684" r:id="rId143"/>
    <p:sldId id="685" r:id="rId144"/>
    <p:sldId id="686" r:id="rId145"/>
    <p:sldId id="687" r:id="rId146"/>
    <p:sldId id="522" r:id="rId147"/>
  </p:sldIdLst>
  <p:sldSz cx="9144000" cy="5715000" type="screen16x10"/>
  <p:notesSz cx="6881813" cy="92964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9B8F"/>
    <a:srgbClr val="FFFFCC"/>
    <a:srgbClr val="FFE2C5"/>
    <a:srgbClr val="5F5F5F"/>
    <a:srgbClr val="808080"/>
    <a:srgbClr val="A2AEBA"/>
    <a:srgbClr val="BFC7CF"/>
    <a:srgbClr val="D9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12" autoAdjust="0"/>
  </p:normalViewPr>
  <p:slideViewPr>
    <p:cSldViewPr>
      <p:cViewPr varScale="1">
        <p:scale>
          <a:sx n="86" d="100"/>
          <a:sy n="86" d="100"/>
        </p:scale>
        <p:origin x="1124" y="40"/>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handoutMaster" Target="handoutMasters/handout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55" Type="http://schemas.openxmlformats.org/officeDocument/2006/relationships/customXml" Target="../customXml/item2.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56" Type="http://schemas.openxmlformats.org/officeDocument/2006/relationships/customXml" Target="../customXml/item3.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customXml" Target="../customXml/item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62" name="Rectangle 2"/>
          <p:cNvSpPr>
            <a:spLocks noGrp="1" noChangeArrowheads="1"/>
          </p:cNvSpPr>
          <p:nvPr>
            <p:ph type="hdr" sz="quarter"/>
          </p:nvPr>
        </p:nvSpPr>
        <p:spPr bwMode="auto">
          <a:xfrm>
            <a:off x="2370138" y="0"/>
            <a:ext cx="45116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501763" name="Rectangle 3"/>
          <p:cNvSpPr>
            <a:spLocks noGrp="1" noChangeArrowheads="1"/>
          </p:cNvSpPr>
          <p:nvPr>
            <p:ph type="dt" sz="quarter" idx="1"/>
          </p:nvPr>
        </p:nvSpPr>
        <p:spPr bwMode="auto">
          <a:xfrm>
            <a:off x="0" y="0"/>
            <a:ext cx="1911350"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36397F7C-9109-41AA-AF3F-C9CBB169BBFF}" type="datetime1">
              <a:rPr lang="en-US"/>
              <a:pPr/>
              <a:t>3/3/2016</a:t>
            </a:fld>
            <a:endParaRPr lang="en-US"/>
          </a:p>
        </p:txBody>
      </p:sp>
      <p:sp>
        <p:nvSpPr>
          <p:cNvPr id="501764" name="Rectangle 4"/>
          <p:cNvSpPr>
            <a:spLocks noGrp="1" noChangeArrowheads="1"/>
          </p:cNvSpPr>
          <p:nvPr>
            <p:ph type="ftr" sz="quarter" idx="2"/>
          </p:nvPr>
        </p:nvSpPr>
        <p:spPr bwMode="auto">
          <a:xfrm>
            <a:off x="0" y="8831263"/>
            <a:ext cx="5811838"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501765" name="Rectangle 5"/>
          <p:cNvSpPr>
            <a:spLocks noGrp="1" noChangeArrowheads="1"/>
          </p:cNvSpPr>
          <p:nvPr>
            <p:ph type="sldNum" sz="quarter" idx="3"/>
          </p:nvPr>
        </p:nvSpPr>
        <p:spPr bwMode="auto">
          <a:xfrm>
            <a:off x="6348413" y="8831263"/>
            <a:ext cx="533400" cy="465137"/>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7C415679-3D27-438F-AC74-489F5AF5739C}" type="slidenum">
              <a:rPr lang="en-US"/>
              <a:pPr/>
              <a:t>‹N°›</a:t>
            </a:fld>
            <a:endParaRPr lang="en-US"/>
          </a:p>
        </p:txBody>
      </p:sp>
    </p:spTree>
    <p:extLst>
      <p:ext uri="{BB962C8B-B14F-4D97-AF65-F5344CB8AC3E}">
        <p14:creationId xmlns:p14="http://schemas.microsoft.com/office/powerpoint/2010/main" val="544668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293938" y="0"/>
            <a:ext cx="4587875"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defTabSz="923925" eaLnBrk="1" hangingPunct="1">
              <a:defRPr sz="900">
                <a:solidFill>
                  <a:srgbClr val="5F5F5F"/>
                </a:solidFill>
                <a:latin typeface="Arial" charset="0"/>
                <a:ea typeface="+mn-ea"/>
                <a:cs typeface="+mn-cs"/>
              </a:defRPr>
            </a:lvl1pPr>
          </a:lstStyle>
          <a:p>
            <a:pPr>
              <a:defRPr/>
            </a:pPr>
            <a:r>
              <a:rPr lang="en-US"/>
              <a:t>[Title of the course]</a:t>
            </a:r>
          </a:p>
        </p:txBody>
      </p:sp>
      <p:sp>
        <p:nvSpPr>
          <p:cNvPr id="16387" name="Rectangle 3"/>
          <p:cNvSpPr>
            <a:spLocks noGrp="1" noChangeArrowheads="1"/>
          </p:cNvSpPr>
          <p:nvPr>
            <p:ph type="dt" idx="1"/>
          </p:nvPr>
        </p:nvSpPr>
        <p:spPr bwMode="auto">
          <a:xfrm>
            <a:off x="0" y="0"/>
            <a:ext cx="2065338" cy="465138"/>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defTabSz="923925" eaLnBrk="1" hangingPunct="1">
              <a:defRPr sz="900">
                <a:solidFill>
                  <a:srgbClr val="5F5F5F"/>
                </a:solidFill>
              </a:defRPr>
            </a:lvl1pPr>
          </a:lstStyle>
          <a:p>
            <a:fld id="{7EF0411E-54B7-49D7-BF23-01683CC1CD67}" type="datetime1">
              <a:rPr lang="en-US"/>
              <a:pPr/>
              <a:t>3/3/2016</a:t>
            </a:fld>
            <a:endParaRPr lang="en-US"/>
          </a:p>
        </p:txBody>
      </p:sp>
      <p:sp>
        <p:nvSpPr>
          <p:cNvPr id="14340" name="Rectangle 4"/>
          <p:cNvSpPr>
            <a:spLocks noGrp="1" noRot="1" noChangeAspect="1" noChangeArrowheads="1" noTextEdit="1"/>
          </p:cNvSpPr>
          <p:nvPr>
            <p:ph type="sldImg" idx="2"/>
          </p:nvPr>
        </p:nvSpPr>
        <p:spPr bwMode="auto">
          <a:xfrm>
            <a:off x="654050" y="696913"/>
            <a:ext cx="55753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8975" y="4416425"/>
            <a:ext cx="5505450" cy="4183063"/>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0" y="8829675"/>
            <a:ext cx="565785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defTabSz="923925" eaLnBrk="1" hangingPunct="1">
              <a:defRPr sz="900">
                <a:solidFill>
                  <a:srgbClr val="5F5F5F"/>
                </a:solidFill>
              </a:defRPr>
            </a:lvl1pPr>
          </a:lstStyle>
          <a:p>
            <a:r>
              <a:rPr lang="en-US"/>
              <a:t>Copyright © 2004-2005 NameOfTheOrganization. All rights reserved.</a:t>
            </a:r>
          </a:p>
        </p:txBody>
      </p:sp>
      <p:sp>
        <p:nvSpPr>
          <p:cNvPr id="16391" name="Rectangle 7"/>
          <p:cNvSpPr>
            <a:spLocks noGrp="1" noChangeArrowheads="1"/>
          </p:cNvSpPr>
          <p:nvPr>
            <p:ph type="sldNum" sz="quarter" idx="5"/>
          </p:nvPr>
        </p:nvSpPr>
        <p:spPr bwMode="auto">
          <a:xfrm>
            <a:off x="6423025" y="8829675"/>
            <a:ext cx="457200" cy="465138"/>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defTabSz="923925" eaLnBrk="1" hangingPunct="1">
              <a:defRPr sz="900">
                <a:solidFill>
                  <a:srgbClr val="5F5F5F"/>
                </a:solidFill>
              </a:defRPr>
            </a:lvl1pPr>
          </a:lstStyle>
          <a:p>
            <a:fld id="{F2894214-72F6-4306-9C26-759FB68F50CD}" type="slidenum">
              <a:rPr lang="en-US"/>
              <a:pPr/>
              <a:t>‹N°›</a:t>
            </a:fld>
            <a:endParaRPr lang="en-US"/>
          </a:p>
        </p:txBody>
      </p:sp>
    </p:spTree>
    <p:extLst>
      <p:ext uri="{BB962C8B-B14F-4D97-AF65-F5344CB8AC3E}">
        <p14:creationId xmlns:p14="http://schemas.microsoft.com/office/powerpoint/2010/main" val="50247015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n.wikipedia.org/wiki/Virtual_hostin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pixme.fr/blog-art-19-Wampserver-Simuler-un-nom-de-domaine.htm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fr.wikipedia.org/wiki/Liste_de_frameworks_PHP"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docs.doctrine-project.org/projects/doctrine-orm/en/2.0.x/reference/association-mapping.html" TargetMode="External"/><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3" Type="http://schemas.openxmlformats.org/officeDocument/2006/relationships/hyperlink" Target="http://docs.doctrine-project.org/projects/doctrine-orm/en/latest/tutorials/in-ten-quick-steps.html" TargetMode="External"/><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docs.doctrine-project.org/projects/doctrine-orm/en/latest/tutorials/in-ten-quick-steps.html" TargetMode="External"/><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docs.doctrine-project.org/projects/doctrine-orm/en/2.0.x/reference/association-mapping.html" TargetMode="External"/><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Espace réservé de l'image des diapositives 1"/>
          <p:cNvSpPr>
            <a:spLocks noGrp="1" noRot="1" noChangeAspect="1"/>
          </p:cNvSpPr>
          <p:nvPr>
            <p:ph type="sldImg"/>
          </p:nvPr>
        </p:nvSpPr>
        <p:spPr>
          <a:ln/>
        </p:spPr>
      </p:sp>
      <p:sp>
        <p:nvSpPr>
          <p:cNvPr id="16386" name="Espace réservé des commentaires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61963" eaLnBrk="1" hangingPunct="1">
              <a:spcBef>
                <a:spcPct val="0"/>
              </a:spcBef>
              <a:defRPr/>
            </a:pPr>
            <a:r>
              <a:rPr lang="fr-FR" b="1" dirty="0" smtClean="0">
                <a:ea typeface="ＭＳ Ｐゴシック" charset="0"/>
                <a:cs typeface="ＭＳ Ｐゴシック" charset="0"/>
              </a:rPr>
              <a:t>© SUPINFO International University </a:t>
            </a:r>
            <a:r>
              <a:rPr lang="fr-FR" dirty="0" smtClean="0">
                <a:ea typeface="ＭＳ Ｐゴシック" charset="0"/>
                <a:cs typeface="ＭＳ Ｐゴシック" charset="0"/>
              </a:rPr>
              <a:t>- http://www.supinfo.com</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SUPINFO vous permet de partager ce document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Vous êtes libre de :</a:t>
            </a:r>
          </a:p>
          <a:p>
            <a:pPr defTabSz="461963" eaLnBrk="1" hangingPunct="1">
              <a:spcBef>
                <a:spcPct val="0"/>
              </a:spcBef>
              <a:defRPr/>
            </a:pPr>
            <a:r>
              <a:rPr lang="fr-FR" i="1" dirty="0" smtClean="0">
                <a:ea typeface="ＭＳ Ｐゴシック" charset="0"/>
                <a:cs typeface="ＭＳ Ｐゴシック" charset="0"/>
              </a:rPr>
              <a:t>Partager — reproduire, distribuer et communiquer ce document</a:t>
            </a:r>
            <a:br>
              <a:rPr lang="fr-FR" i="1" dirty="0" smtClean="0">
                <a:ea typeface="ＭＳ Ｐゴシック" charset="0"/>
                <a:cs typeface="ＭＳ Ｐゴシック" charset="0"/>
              </a:rPr>
            </a:br>
            <a:r>
              <a:rPr lang="fr-FR" i="1" dirty="0" smtClean="0">
                <a:ea typeface="ＭＳ Ｐゴシック" charset="0"/>
                <a:cs typeface="ＭＳ Ｐゴシック" charset="0"/>
              </a:rPr>
              <a:t>Remixer — modifier ce document</a:t>
            </a:r>
          </a:p>
          <a:p>
            <a:pPr defTabSz="461963" eaLnBrk="1" hangingPunct="1">
              <a:spcBef>
                <a:spcPct val="0"/>
              </a:spcBef>
              <a:defRPr/>
            </a:pPr>
            <a:endParaRPr lang="fr-FR" i="1" dirty="0" smtClean="0">
              <a:ea typeface="ＭＳ Ｐゴシック" charset="0"/>
              <a:cs typeface="ＭＳ Ｐゴシック" charset="0"/>
            </a:endParaRPr>
          </a:p>
          <a:p>
            <a:pPr marL="171450" indent="-171450" defTabSz="461963" eaLnBrk="1" hangingPunct="1">
              <a:spcBef>
                <a:spcPct val="0"/>
              </a:spcBef>
              <a:buFont typeface="Arial"/>
              <a:buChar char="•"/>
              <a:defRPr/>
            </a:pPr>
            <a:r>
              <a:rPr lang="fr-FR" i="1" dirty="0" smtClean="0">
                <a:ea typeface="ＭＳ Ｐゴシック" charset="0"/>
                <a:cs typeface="ＭＳ Ｐゴシック" charset="0"/>
              </a:rPr>
              <a:t>A condition de respecter les règles suivantes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Indication obligatoire de la paternité — Vous devez obligatoirement préciser l’origine « SUPINFO » du document au début de celui-ci de la même manière qu’indiqué par SUPINFO International University – Notamment en laissant obligatoirement la première et la dernière page du document, mais pas d'une manière qui suggérerait que SUPINFO International University vous soutiennent ou approuvent votre utilisation du document, surtout si vous le modifiez. Dans ce dernier cas, il vous faudra obligatoirement supprimer le texte « SUPINFO Official Document » en tête de page et préciser notamment la page indiquant votre identité et les modifications principales apportées. </a:t>
            </a:r>
          </a:p>
          <a:p>
            <a:pPr marL="628650" lvl="1" indent="-171450" defTabSz="461963" eaLnBrk="1" hangingPunct="1">
              <a:spcBef>
                <a:spcPct val="0"/>
              </a:spcBef>
              <a:buFont typeface="Arial"/>
              <a:buChar char="•"/>
              <a:defRPr/>
            </a:pPr>
            <a:r>
              <a:rPr lang="fr-FR" i="1" dirty="0" smtClean="0">
                <a:ea typeface="ＭＳ Ｐゴシック" charset="0"/>
                <a:cs typeface="ＭＳ Ｐゴシック" charset="0"/>
              </a:rPr>
              <a:t>En dehors de ces dispositions, aucune autre modification de la première et de la dernière page du document n’est autorisée.</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NOTE IMPORTANTE : Ce document est mis à disposition selon le contrat CC-BY-NC-SA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disponible en ligne http://</a:t>
            </a:r>
            <a:r>
              <a:rPr lang="fr-FR" i="1" dirty="0" err="1" smtClean="0">
                <a:ea typeface="ＭＳ Ｐゴシック" charset="0"/>
                <a:cs typeface="ＭＳ Ｐゴシック" charset="0"/>
              </a:rPr>
              <a:t>creativecommons.org</a:t>
            </a:r>
            <a:r>
              <a:rPr lang="fr-FR" i="1" dirty="0" smtClean="0">
                <a:ea typeface="ＭＳ Ｐゴシック" charset="0"/>
                <a:cs typeface="ＭＳ Ｐゴシック" charset="0"/>
              </a:rPr>
              <a:t>/</a:t>
            </a:r>
            <a:r>
              <a:rPr lang="fr-FR" i="1" dirty="0" err="1" smtClean="0">
                <a:ea typeface="ＭＳ Ｐゴシック" charset="0"/>
                <a:cs typeface="ＭＳ Ｐゴシック" charset="0"/>
              </a:rPr>
              <a:t>licenses</a:t>
            </a:r>
            <a:r>
              <a:rPr lang="fr-FR" i="1" dirty="0" smtClean="0">
                <a:ea typeface="ＭＳ Ｐゴシック" charset="0"/>
                <a:cs typeface="ＭＳ Ｐゴシック" charset="0"/>
              </a:rPr>
              <a:t> ou par courrier postal à </a:t>
            </a:r>
            <a:r>
              <a:rPr lang="fr-FR" i="1" dirty="0" err="1" smtClean="0">
                <a:ea typeface="ＭＳ Ｐゴシック" charset="0"/>
                <a:cs typeface="ＭＳ Ｐゴシック" charset="0"/>
              </a:rPr>
              <a:t>Creative</a:t>
            </a:r>
            <a:r>
              <a:rPr lang="fr-FR" i="1" dirty="0" smtClean="0">
                <a:ea typeface="ＭＳ Ｐゴシック" charset="0"/>
                <a:cs typeface="ＭＳ Ｐゴシック" charset="0"/>
              </a:rPr>
              <a:t> Commons, 171 Second Street, Suite 300, San Francisco, </a:t>
            </a:r>
            <a:r>
              <a:rPr lang="fr-FR" i="1" dirty="0" err="1" smtClean="0">
                <a:ea typeface="ＭＳ Ｐゴシック" charset="0"/>
                <a:cs typeface="ＭＳ Ｐゴシック" charset="0"/>
              </a:rPr>
              <a:t>California</a:t>
            </a:r>
            <a:r>
              <a:rPr lang="fr-FR" i="1" dirty="0" smtClean="0">
                <a:ea typeface="ＭＳ Ｐゴシック" charset="0"/>
                <a:cs typeface="ＭＳ Ｐゴシック" charset="0"/>
              </a:rPr>
              <a:t> 94105, USA modifié en ce sens que la première et la dernière page du document ne peuvent être supprimées en cas de reproduction, distribution, communication ou modification. Vous pouvez donc reproduire, remixer, arranger et adapter ce document à des fins non commerciales tant que vous respectez les règles de paternité et que les nouveaux documents sont protégés selon des termes identiques. Les autorisations au-delà du champ de cette licence peuvent être obtenues à </a:t>
            </a:r>
            <a:r>
              <a:rPr lang="fr-FR" i="1" dirty="0" err="1" smtClean="0">
                <a:ea typeface="ＭＳ Ｐゴシック" charset="0"/>
                <a:cs typeface="ＭＳ Ｐゴシック" charset="0"/>
              </a:rPr>
              <a:t>support@supinfo.com</a:t>
            </a:r>
            <a:r>
              <a:rPr lang="fr-FR" i="1" dirty="0" smtClean="0">
                <a:ea typeface="ＭＳ Ｐゴシック" charset="0"/>
                <a:cs typeface="ＭＳ Ｐゴシック" charset="0"/>
              </a:rPr>
              <a:t>.</a:t>
            </a:r>
          </a:p>
          <a:p>
            <a:pPr defTabSz="461963" eaLnBrk="1" hangingPunct="1">
              <a:spcBef>
                <a:spcPct val="0"/>
              </a:spcBef>
              <a:defRPr/>
            </a:pPr>
            <a:endParaRPr lang="fr-FR" i="1" dirty="0" smtClean="0">
              <a:ea typeface="ＭＳ Ｐゴシック" charset="0"/>
              <a:cs typeface="ＭＳ Ｐゴシック" charset="0"/>
            </a:endParaRPr>
          </a:p>
          <a:p>
            <a:pPr defTabSz="461963" eaLnBrk="1" hangingPunct="1">
              <a:spcBef>
                <a:spcPct val="0"/>
              </a:spcBef>
              <a:defRPr/>
            </a:pPr>
            <a:r>
              <a:rPr lang="fr-FR" i="1" dirty="0" smtClean="0">
                <a:ea typeface="ＭＳ Ｐゴシック" charset="0"/>
                <a:cs typeface="ＭＳ Ｐゴシック" charset="0"/>
              </a:rPr>
              <a:t>© SUPINFO International University – EDUCINVEST - Rue Ducale, 29 - 1000 Brussels </a:t>
            </a:r>
            <a:r>
              <a:rPr lang="fr-FR" i="1" dirty="0" err="1" smtClean="0">
                <a:ea typeface="ＭＳ Ｐゴシック" charset="0"/>
                <a:cs typeface="ＭＳ Ｐゴシック" charset="0"/>
              </a:rPr>
              <a:t>Belgium</a:t>
            </a:r>
            <a:r>
              <a:rPr lang="fr-FR" i="1" dirty="0" smtClean="0">
                <a:ea typeface="ＭＳ Ｐゴシック" charset="0"/>
                <a:cs typeface="ＭＳ Ｐゴシック" charset="0"/>
              </a:rPr>
              <a:t> . www.supinfo.com </a:t>
            </a:r>
          </a:p>
          <a:p>
            <a:pPr defTabSz="461963" eaLnBrk="1" hangingPunct="1">
              <a:spcBef>
                <a:spcPct val="0"/>
              </a:spcBef>
            </a:pPr>
            <a:endParaRPr lang="fr-FR" dirty="0" smtClean="0">
              <a:latin typeface="Arial" pitchFamily="34" charset="0"/>
              <a:ea typeface="ＭＳ Ｐゴシック" pitchFamily="34" charset="-128"/>
            </a:endParaRPr>
          </a:p>
        </p:txBody>
      </p:sp>
      <p:sp>
        <p:nvSpPr>
          <p:cNvPr id="16387" name="Espace réservé du numéro de diapositive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400">
                <a:solidFill>
                  <a:schemeClr val="tx1"/>
                </a:solidFill>
                <a:latin typeface="Arial" pitchFamily="34" charset="0"/>
                <a:ea typeface="ＭＳ Ｐゴシック" pitchFamily="34" charset="-128"/>
              </a:defRPr>
            </a:lvl1pPr>
            <a:lvl2pPr marL="742950" indent="-285750" defTabSz="923925">
              <a:defRPr sz="2400">
                <a:solidFill>
                  <a:schemeClr val="tx1"/>
                </a:solidFill>
                <a:latin typeface="Arial" pitchFamily="34" charset="0"/>
                <a:ea typeface="ＭＳ Ｐゴシック" pitchFamily="34" charset="-128"/>
              </a:defRPr>
            </a:lvl2pPr>
            <a:lvl3pPr marL="1143000" indent="-228600" defTabSz="923925">
              <a:defRPr sz="2400">
                <a:solidFill>
                  <a:schemeClr val="tx1"/>
                </a:solidFill>
                <a:latin typeface="Arial" pitchFamily="34" charset="0"/>
                <a:ea typeface="ＭＳ Ｐゴシック" pitchFamily="34" charset="-128"/>
              </a:defRPr>
            </a:lvl3pPr>
            <a:lvl4pPr marL="1600200" indent="-228600" defTabSz="923925">
              <a:defRPr sz="2400">
                <a:solidFill>
                  <a:schemeClr val="tx1"/>
                </a:solidFill>
                <a:latin typeface="Arial" pitchFamily="34" charset="0"/>
                <a:ea typeface="ＭＳ Ｐゴシック" pitchFamily="34" charset="-128"/>
              </a:defRPr>
            </a:lvl4pPr>
            <a:lvl5pPr marL="2057400" indent="-228600" defTabSz="923925">
              <a:defRPr sz="2400">
                <a:solidFill>
                  <a:schemeClr val="tx1"/>
                </a:solidFill>
                <a:latin typeface="Arial" pitchFamily="34" charset="0"/>
                <a:ea typeface="ＭＳ Ｐゴシック" pitchFamily="34" charset="-128"/>
              </a:defRPr>
            </a:lvl5pPr>
            <a:lvl6pPr marL="25146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23925"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F4B6F243-784B-48EC-BF02-72CF66F805A2}" type="slidenum">
              <a:rPr lang="fr-FR" sz="900">
                <a:solidFill>
                  <a:srgbClr val="5F5F5F"/>
                </a:solidFill>
              </a:rPr>
              <a:pPr/>
              <a:t>1</a:t>
            </a:fld>
            <a:endParaRPr lang="fr-FR" sz="900">
              <a:solidFill>
                <a:srgbClr val="5F5F5F"/>
              </a:solidFill>
            </a:endParaRPr>
          </a:p>
        </p:txBody>
      </p:sp>
    </p:spTree>
    <p:extLst>
      <p:ext uri="{BB962C8B-B14F-4D97-AF65-F5344CB8AC3E}">
        <p14:creationId xmlns:p14="http://schemas.microsoft.com/office/powerpoint/2010/main" val="2451136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hlinkClick r:id="rId3"/>
              </a:rPr>
              <a:t>http://en.wikipedia.org/wiki/Virtual_hosting</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smtClean="0"/>
          </a:p>
          <a:p>
            <a:endParaRPr lang="en-US"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138</a:t>
            </a:fld>
            <a:endParaRPr lang="en-US"/>
          </a:p>
        </p:txBody>
      </p:sp>
    </p:spTree>
    <p:extLst>
      <p:ext uri="{BB962C8B-B14F-4D97-AF65-F5344CB8AC3E}">
        <p14:creationId xmlns:p14="http://schemas.microsoft.com/office/powerpoint/2010/main" val="191406324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139</a:t>
            </a:fld>
            <a:endParaRPr lang="en-US"/>
          </a:p>
        </p:txBody>
      </p:sp>
    </p:spTree>
    <p:extLst>
      <p:ext uri="{BB962C8B-B14F-4D97-AF65-F5344CB8AC3E}">
        <p14:creationId xmlns:p14="http://schemas.microsoft.com/office/powerpoint/2010/main" val="373330802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140</a:t>
            </a:fld>
            <a:endParaRPr lang="en-US"/>
          </a:p>
        </p:txBody>
      </p:sp>
    </p:spTree>
    <p:extLst>
      <p:ext uri="{BB962C8B-B14F-4D97-AF65-F5344CB8AC3E}">
        <p14:creationId xmlns:p14="http://schemas.microsoft.com/office/powerpoint/2010/main" val="373330802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141</a:t>
            </a:fld>
            <a:endParaRPr lang="en-US"/>
          </a:p>
        </p:txBody>
      </p:sp>
    </p:spTree>
    <p:extLst>
      <p:ext uri="{BB962C8B-B14F-4D97-AF65-F5344CB8AC3E}">
        <p14:creationId xmlns:p14="http://schemas.microsoft.com/office/powerpoint/2010/main" val="373330802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smtClean="0"/>
              <a:t>https://knpuniversity.com/screencast/fosuserbundle-ftw</a:t>
            </a:r>
            <a:endParaRPr lang="fr-FR"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142</a:t>
            </a:fld>
            <a:endParaRPr lang="en-US"/>
          </a:p>
        </p:txBody>
      </p:sp>
    </p:spTree>
    <p:extLst>
      <p:ext uri="{BB962C8B-B14F-4D97-AF65-F5344CB8AC3E}">
        <p14:creationId xmlns:p14="http://schemas.microsoft.com/office/powerpoint/2010/main" val="373330802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143</a:t>
            </a:fld>
            <a:endParaRPr lang="en-US"/>
          </a:p>
        </p:txBody>
      </p:sp>
    </p:spTree>
    <p:extLst>
      <p:ext uri="{BB962C8B-B14F-4D97-AF65-F5344CB8AC3E}">
        <p14:creationId xmlns:p14="http://schemas.microsoft.com/office/powerpoint/2010/main" val="3733308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If </a:t>
            </a:r>
            <a:r>
              <a:rPr lang="fr-FR" dirty="0" err="1" smtClean="0"/>
              <a:t>you</a:t>
            </a:r>
            <a:r>
              <a:rPr lang="fr-FR" dirty="0" smtClean="0"/>
              <a:t> </a:t>
            </a:r>
            <a:r>
              <a:rPr lang="fr-FR" dirty="0" err="1" smtClean="0"/>
              <a:t>already</a:t>
            </a:r>
            <a:r>
              <a:rPr lang="fr-FR" baseline="0" dirty="0" smtClean="0"/>
              <a:t> have a </a:t>
            </a:r>
            <a:r>
              <a:rPr lang="fr-FR" baseline="0" dirty="0" err="1" smtClean="0"/>
              <a:t>virtual</a:t>
            </a:r>
            <a:r>
              <a:rPr lang="fr-FR" baseline="0" dirty="0" smtClean="0"/>
              <a:t> host on </a:t>
            </a:r>
            <a:r>
              <a:rPr lang="fr-FR" baseline="0" dirty="0" err="1" smtClean="0"/>
              <a:t>your</a:t>
            </a:r>
            <a:r>
              <a:rPr lang="fr-FR" baseline="0" dirty="0" smtClean="0"/>
              <a:t> </a:t>
            </a:r>
            <a:r>
              <a:rPr lang="fr-FR" baseline="0" dirty="0" err="1" smtClean="0"/>
              <a:t>xAMP</a:t>
            </a:r>
            <a:r>
              <a:rPr lang="fr-FR" baseline="0" dirty="0" smtClean="0"/>
              <a:t> installation, </a:t>
            </a:r>
            <a:r>
              <a:rPr lang="fr-FR" dirty="0" smtClean="0"/>
              <a:t>use </a:t>
            </a:r>
            <a:r>
              <a:rPr lang="fr-FR" dirty="0" err="1" smtClean="0"/>
              <a:t>this</a:t>
            </a:r>
            <a:r>
              <a:rPr lang="fr-FR" dirty="0" smtClean="0"/>
              <a:t> tutorial [FR] : </a:t>
            </a:r>
            <a:r>
              <a:rPr lang="en-US" dirty="0" smtClean="0">
                <a:hlinkClick r:id="rId3"/>
              </a:rPr>
              <a:t>http://www.pixme.fr/blog-art-19-Wampserver-Simuler-un-nom-de-domaine.html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144</a:t>
            </a:fld>
            <a:endParaRPr lang="en-US"/>
          </a:p>
        </p:txBody>
      </p:sp>
    </p:spTree>
    <p:extLst>
      <p:ext uri="{BB962C8B-B14F-4D97-AF65-F5344CB8AC3E}">
        <p14:creationId xmlns:p14="http://schemas.microsoft.com/office/powerpoint/2010/main" val="373330802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145</a:t>
            </a:fld>
            <a:endParaRPr lang="en-US"/>
          </a:p>
        </p:txBody>
      </p:sp>
    </p:spTree>
    <p:extLst>
      <p:ext uri="{BB962C8B-B14F-4D97-AF65-F5344CB8AC3E}">
        <p14:creationId xmlns:p14="http://schemas.microsoft.com/office/powerpoint/2010/main" val="3733308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From</a:t>
            </a:r>
            <a:r>
              <a:rPr lang="fr-FR" baseline="0" dirty="0" smtClean="0"/>
              <a:t> </a:t>
            </a:r>
            <a:r>
              <a:rPr lang="fr-FR" baseline="0" dirty="0" err="1" smtClean="0"/>
              <a:t>left</a:t>
            </a:r>
            <a:r>
              <a:rPr lang="fr-FR" baseline="0" dirty="0" smtClean="0"/>
              <a:t> to right :</a:t>
            </a:r>
          </a:p>
          <a:p>
            <a:r>
              <a:rPr lang="fr-FR" baseline="0" dirty="0" err="1" smtClean="0"/>
              <a:t>Purple</a:t>
            </a:r>
            <a:r>
              <a:rPr lang="fr-FR" baseline="0" dirty="0" smtClean="0"/>
              <a:t> </a:t>
            </a:r>
            <a:r>
              <a:rPr lang="fr-FR" baseline="0" dirty="0" err="1" smtClean="0"/>
              <a:t>cells</a:t>
            </a:r>
            <a:r>
              <a:rPr lang="fr-FR" baseline="0" dirty="0" smtClean="0"/>
              <a:t> </a:t>
            </a:r>
            <a:r>
              <a:rPr lang="fr-FR" baseline="0" dirty="0" err="1" smtClean="0"/>
              <a:t>next</a:t>
            </a:r>
            <a:r>
              <a:rPr lang="fr-FR" baseline="0" dirty="0" smtClean="0"/>
              <a:t> to « </a:t>
            </a:r>
            <a:r>
              <a:rPr lang="fr-FR" baseline="0" dirty="0" err="1" smtClean="0"/>
              <a:t>Requests</a:t>
            </a:r>
            <a:r>
              <a:rPr lang="fr-FR" baseline="0" dirty="0" smtClean="0"/>
              <a:t> » </a:t>
            </a:r>
            <a:r>
              <a:rPr lang="fr-FR" baseline="0" dirty="0" err="1" smtClean="0"/>
              <a:t>symbolizes</a:t>
            </a:r>
            <a:r>
              <a:rPr lang="fr-FR" baseline="0" dirty="0" smtClean="0"/>
              <a:t> </a:t>
            </a:r>
            <a:r>
              <a:rPr lang="fr-FR" baseline="0" dirty="0" err="1" smtClean="0"/>
              <a:t>URLs</a:t>
            </a:r>
            <a:r>
              <a:rPr lang="fr-FR" baseline="0" dirty="0" smtClean="0"/>
              <a:t> </a:t>
            </a:r>
            <a:r>
              <a:rPr lang="fr-FR" baseline="0" dirty="0" err="1" smtClean="0"/>
              <a:t>entered</a:t>
            </a:r>
            <a:r>
              <a:rPr lang="fr-FR" baseline="0" dirty="0" smtClean="0"/>
              <a:t> by the client</a:t>
            </a:r>
          </a:p>
          <a:p>
            <a:r>
              <a:rPr lang="fr-FR" baseline="0" dirty="0" smtClean="0"/>
              <a:t>All </a:t>
            </a:r>
            <a:r>
              <a:rPr lang="fr-FR" baseline="0" dirty="0" err="1" smtClean="0"/>
              <a:t>these</a:t>
            </a:r>
            <a:r>
              <a:rPr lang="fr-FR" baseline="0" dirty="0" smtClean="0"/>
              <a:t> </a:t>
            </a:r>
            <a:r>
              <a:rPr lang="fr-FR" baseline="0" dirty="0" err="1" smtClean="0"/>
              <a:t>requests</a:t>
            </a:r>
            <a:r>
              <a:rPr lang="fr-FR" baseline="0" dirty="0" smtClean="0"/>
              <a:t> </a:t>
            </a:r>
            <a:r>
              <a:rPr lang="fr-FR" baseline="0" dirty="0" err="1" smtClean="0"/>
              <a:t>goes</a:t>
            </a:r>
            <a:r>
              <a:rPr lang="fr-FR" baseline="0" dirty="0" smtClean="0"/>
              <a:t> to the front Controller, </a:t>
            </a:r>
            <a:r>
              <a:rPr lang="fr-FR" baseline="0" dirty="0" err="1" smtClean="0"/>
              <a:t>who</a:t>
            </a:r>
            <a:r>
              <a:rPr lang="fr-FR" baseline="0" dirty="0" smtClean="0"/>
              <a:t> </a:t>
            </a:r>
            <a:r>
              <a:rPr lang="fr-FR" baseline="0" dirty="0" err="1" smtClean="0"/>
              <a:t>forward</a:t>
            </a:r>
            <a:r>
              <a:rPr lang="fr-FR" baseline="0" dirty="0" smtClean="0"/>
              <a:t> information to </a:t>
            </a:r>
            <a:r>
              <a:rPr lang="fr-FR" baseline="0" dirty="0" err="1" smtClean="0"/>
              <a:t>Symfony</a:t>
            </a:r>
            <a:r>
              <a:rPr lang="fr-FR" baseline="0" dirty="0" smtClean="0"/>
              <a:t> </a:t>
            </a:r>
            <a:r>
              <a:rPr lang="fr-FR" baseline="0" dirty="0" err="1" smtClean="0"/>
              <a:t>Kernel</a:t>
            </a:r>
            <a:r>
              <a:rPr lang="fr-FR" baseline="0" dirty="0" smtClean="0"/>
              <a:t>.</a:t>
            </a:r>
          </a:p>
          <a:p>
            <a:r>
              <a:rPr lang="fr-FR" baseline="0" dirty="0" smtClean="0"/>
              <a:t>This </a:t>
            </a:r>
            <a:r>
              <a:rPr lang="fr-FR" baseline="0" dirty="0" err="1" smtClean="0"/>
              <a:t>kernel</a:t>
            </a:r>
            <a:r>
              <a:rPr lang="fr-FR" baseline="0" dirty="0" smtClean="0"/>
              <a:t> calls the right </a:t>
            </a:r>
            <a:r>
              <a:rPr lang="fr-FR" baseline="0" dirty="0" err="1" smtClean="0"/>
              <a:t>controller</a:t>
            </a:r>
            <a:r>
              <a:rPr lang="fr-FR" baseline="0" dirty="0" smtClean="0"/>
              <a:t> for the </a:t>
            </a:r>
            <a:r>
              <a:rPr lang="fr-FR" baseline="0" dirty="0" err="1" smtClean="0"/>
              <a:t>client’s</a:t>
            </a:r>
            <a:r>
              <a:rPr lang="fr-FR" baseline="0" dirty="0" smtClean="0"/>
              <a:t> </a:t>
            </a:r>
            <a:r>
              <a:rPr lang="fr-FR" baseline="0" dirty="0" err="1" smtClean="0"/>
              <a:t>request</a:t>
            </a:r>
            <a:r>
              <a:rPr lang="fr-FR" baseline="0" dirty="0" smtClean="0"/>
              <a:t> </a:t>
            </a:r>
            <a:r>
              <a:rPr lang="fr-FR" baseline="0" dirty="0" err="1" smtClean="0"/>
              <a:t>thanks</a:t>
            </a:r>
            <a:r>
              <a:rPr lang="fr-FR" baseline="0" dirty="0" smtClean="0"/>
              <a:t> to the </a:t>
            </a:r>
            <a:r>
              <a:rPr lang="fr-FR" baseline="0" dirty="0" err="1" smtClean="0"/>
              <a:t>routing</a:t>
            </a:r>
            <a:r>
              <a:rPr lang="fr-FR" baseline="0" dirty="0" smtClean="0"/>
              <a:t> </a:t>
            </a:r>
            <a:r>
              <a:rPr lang="fr-FR" baseline="0" dirty="0" err="1" smtClean="0"/>
              <a:t>engine</a:t>
            </a:r>
            <a:r>
              <a:rPr lang="fr-FR" baseline="0" dirty="0" smtClean="0"/>
              <a:t>.</a:t>
            </a:r>
          </a:p>
          <a:p>
            <a:r>
              <a:rPr lang="fr-FR" baseline="0" dirty="0" smtClean="0"/>
              <a:t>He </a:t>
            </a:r>
            <a:r>
              <a:rPr lang="fr-FR" baseline="0" dirty="0" err="1" smtClean="0"/>
              <a:t>next</a:t>
            </a:r>
            <a:r>
              <a:rPr lang="fr-FR" baseline="0" dirty="0" smtClean="0"/>
              <a:t> calls the right </a:t>
            </a:r>
            <a:r>
              <a:rPr lang="fr-FR" baseline="0" dirty="0" err="1" smtClean="0"/>
              <a:t>function</a:t>
            </a:r>
            <a:r>
              <a:rPr lang="fr-FR" baseline="0" dirty="0" smtClean="0"/>
              <a:t> in the </a:t>
            </a:r>
            <a:r>
              <a:rPr lang="fr-FR" baseline="0" dirty="0" err="1" smtClean="0"/>
              <a:t>controller</a:t>
            </a:r>
            <a:r>
              <a:rPr lang="fr-FR" baseline="0" dirty="0" smtClean="0"/>
              <a:t>, </a:t>
            </a:r>
            <a:r>
              <a:rPr lang="fr-FR" baseline="0" dirty="0" err="1" smtClean="0"/>
              <a:t>who</a:t>
            </a:r>
            <a:r>
              <a:rPr lang="fr-FR" baseline="0" dirty="0" smtClean="0"/>
              <a:t> </a:t>
            </a:r>
            <a:r>
              <a:rPr lang="fr-FR" baseline="0" dirty="0" err="1" smtClean="0"/>
              <a:t>sends</a:t>
            </a:r>
            <a:r>
              <a:rPr lang="fr-FR" baseline="0" dirty="0" smtClean="0"/>
              <a:t> back the </a:t>
            </a:r>
            <a:r>
              <a:rPr lang="fr-FR" baseline="0" dirty="0" err="1" smtClean="0"/>
              <a:t>response</a:t>
            </a:r>
            <a:r>
              <a:rPr lang="fr-FR" baseline="0" dirty="0" smtClean="0"/>
              <a:t>.</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http://code.anonymation.com/symfony-2/le-mvc-dans-symfony-2-cheminement-dune-requete-http/</a:t>
            </a:r>
            <a:br>
              <a:rPr lang="fr-FR" dirty="0" smtClean="0"/>
            </a:br>
            <a:r>
              <a:rPr lang="fr-FR" dirty="0" smtClean="0"/>
              <a:t>http://docs.symfony-reloaded.org/master/book/http_fundamentals.html</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37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49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You have to use \ </a:t>
            </a:r>
            <a:r>
              <a:rPr lang="fr-FR" dirty="0" err="1" smtClean="0"/>
              <a:t>before</a:t>
            </a:r>
            <a:r>
              <a:rPr lang="fr-FR" dirty="0" smtClean="0"/>
              <a:t> </a:t>
            </a:r>
            <a:r>
              <a:rPr lang="fr-FR" dirty="0" err="1" smtClean="0"/>
              <a:t>DateTime</a:t>
            </a:r>
            <a:r>
              <a:rPr lang="fr-FR" dirty="0" smtClean="0"/>
              <a:t> </a:t>
            </a:r>
            <a:r>
              <a:rPr lang="fr-FR" dirty="0" err="1" smtClean="0"/>
              <a:t>because</a:t>
            </a:r>
            <a:r>
              <a:rPr lang="fr-FR" baseline="0" dirty="0" smtClean="0"/>
              <a:t> the </a:t>
            </a:r>
            <a:r>
              <a:rPr lang="fr-FR" baseline="0" dirty="0" err="1" smtClean="0"/>
              <a:t>controller</a:t>
            </a:r>
            <a:r>
              <a:rPr lang="fr-FR" baseline="0" dirty="0" smtClean="0"/>
              <a:t> </a:t>
            </a:r>
            <a:r>
              <a:rPr lang="fr-FR" baseline="0" dirty="0" err="1" smtClean="0"/>
              <a:t>is</a:t>
            </a:r>
            <a:r>
              <a:rPr lang="fr-FR" baseline="0" dirty="0" smtClean="0"/>
              <a:t> </a:t>
            </a:r>
            <a:r>
              <a:rPr lang="fr-FR" baseline="0" dirty="0" err="1" smtClean="0"/>
              <a:t>actually</a:t>
            </a:r>
            <a:r>
              <a:rPr lang="fr-FR" baseline="0" dirty="0" smtClean="0"/>
              <a:t> in a </a:t>
            </a:r>
            <a:r>
              <a:rPr lang="fr-FR" baseline="0" dirty="0" err="1" smtClean="0"/>
              <a:t>namespace</a:t>
            </a:r>
            <a:r>
              <a:rPr lang="fr-FR" baseline="0" dirty="0" smtClean="0"/>
              <a:t>.</a:t>
            </a:r>
          </a:p>
          <a:p>
            <a:r>
              <a:rPr lang="fr-FR" baseline="0" dirty="0" smtClean="0"/>
              <a:t>If </a:t>
            </a:r>
            <a:r>
              <a:rPr lang="fr-FR" baseline="0" dirty="0" err="1" smtClean="0"/>
              <a:t>you</a:t>
            </a:r>
            <a:r>
              <a:rPr lang="fr-FR" baseline="0" dirty="0" smtClean="0"/>
              <a:t> </a:t>
            </a:r>
            <a:r>
              <a:rPr lang="fr-FR" baseline="0" dirty="0" err="1" smtClean="0"/>
              <a:t>forget</a:t>
            </a:r>
            <a:r>
              <a:rPr lang="fr-FR" baseline="0" dirty="0" smtClean="0"/>
              <a:t> the </a:t>
            </a:r>
            <a:r>
              <a:rPr lang="fr-FR" baseline="0" dirty="0" err="1" smtClean="0"/>
              <a:t>backslash</a:t>
            </a:r>
            <a:r>
              <a:rPr lang="fr-FR" baseline="0" dirty="0" smtClean="0"/>
              <a:t>, PHP </a:t>
            </a:r>
            <a:r>
              <a:rPr lang="fr-FR" baseline="0" dirty="0" err="1" smtClean="0"/>
              <a:t>searches</a:t>
            </a:r>
            <a:r>
              <a:rPr lang="fr-FR" baseline="0" dirty="0" smtClean="0"/>
              <a:t> for the class </a:t>
            </a:r>
            <a:r>
              <a:rPr lang="fr-FR" baseline="0" dirty="0" err="1" smtClean="0"/>
              <a:t>DateTime</a:t>
            </a:r>
            <a:r>
              <a:rPr lang="fr-FR" baseline="0" dirty="0" smtClean="0"/>
              <a:t> in </a:t>
            </a:r>
            <a:r>
              <a:rPr lang="fr-FR" baseline="0" dirty="0" err="1" smtClean="0"/>
              <a:t>current</a:t>
            </a:r>
            <a:r>
              <a:rPr lang="fr-FR" baseline="0" dirty="0" smtClean="0"/>
              <a:t> </a:t>
            </a:r>
            <a:r>
              <a:rPr lang="fr-FR" baseline="0" dirty="0" err="1" smtClean="0"/>
              <a:t>namespace</a:t>
            </a:r>
            <a:r>
              <a:rPr lang="fr-FR" baseline="0" dirty="0" smtClean="0"/>
              <a:t>, </a:t>
            </a:r>
            <a:r>
              <a:rPr lang="fr-FR" baseline="0" dirty="0" err="1" smtClean="0"/>
              <a:t>SympleNetwork</a:t>
            </a:r>
            <a:r>
              <a:rPr lang="fr-FR" baseline="0" dirty="0" smtClean="0"/>
              <a:t>\</a:t>
            </a:r>
            <a:r>
              <a:rPr lang="fr-FR" baseline="0" dirty="0" err="1" smtClean="0"/>
              <a:t>UserBundle</a:t>
            </a:r>
            <a:r>
              <a:rPr lang="fr-FR" baseline="0" dirty="0" smtClean="0"/>
              <a:t>\Controller.</a:t>
            </a: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latin typeface="Arial" pitchFamily="34" charset="0"/>
                <a:ea typeface="ＭＳ Ｐゴシック" pitchFamily="34" charset="-128"/>
                <a:hlinkClick r:id="rId3"/>
              </a:rPr>
              <a:t>http://fr.wikipedia.org/wiki/Liste_de_frameworks_PHP</a:t>
            </a:r>
            <a:endParaRPr lang="fr-FR" dirty="0" smtClean="0">
              <a:latin typeface="Arial" pitchFamily="34" charset="0"/>
              <a:ea typeface="ＭＳ Ｐゴシック" pitchFamily="34" charset="-128"/>
            </a:endParaRPr>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59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66</a:t>
            </a:fld>
            <a:endParaRPr lang="en-US"/>
          </a:p>
        </p:txBody>
      </p:sp>
    </p:spTree>
    <p:extLst>
      <p:ext uri="{BB962C8B-B14F-4D97-AF65-F5344CB8AC3E}">
        <p14:creationId xmlns:p14="http://schemas.microsoft.com/office/powerpoint/2010/main" val="30619381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67</a:t>
            </a:fld>
            <a:endParaRPr lang="en-US"/>
          </a:p>
        </p:txBody>
      </p:sp>
    </p:spTree>
    <p:extLst>
      <p:ext uri="{BB962C8B-B14F-4D97-AF65-F5344CB8AC3E}">
        <p14:creationId xmlns:p14="http://schemas.microsoft.com/office/powerpoint/2010/main" val="9891514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76</a:t>
            </a:fld>
            <a:endParaRPr lang="en-US"/>
          </a:p>
        </p:txBody>
      </p:sp>
    </p:spTree>
    <p:extLst>
      <p:ext uri="{BB962C8B-B14F-4D97-AF65-F5344CB8AC3E}">
        <p14:creationId xmlns:p14="http://schemas.microsoft.com/office/powerpoint/2010/main" val="34798418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a:t>
            </a:r>
          </a:p>
          <a:p>
            <a:r>
              <a:rPr lang="fr-FR" dirty="0" smtClean="0"/>
              <a:t>For </a:t>
            </a:r>
            <a:r>
              <a:rPr lang="fr-FR" dirty="0" err="1" smtClean="0"/>
              <a:t>better</a:t>
            </a:r>
            <a:r>
              <a:rPr lang="fr-FR" dirty="0" smtClean="0"/>
              <a:t> use, </a:t>
            </a:r>
            <a:r>
              <a:rPr lang="fr-FR" dirty="0" err="1" smtClean="0"/>
              <a:t>you</a:t>
            </a:r>
            <a:r>
              <a:rPr lang="fr-FR" baseline="0" dirty="0" smtClean="0"/>
              <a:t> </a:t>
            </a:r>
            <a:r>
              <a:rPr lang="fr-FR" baseline="0" dirty="0" err="1" smtClean="0"/>
              <a:t>should</a:t>
            </a:r>
            <a:r>
              <a:rPr lang="fr-FR" baseline="0" dirty="0" smtClean="0"/>
              <a:t> </a:t>
            </a:r>
            <a:r>
              <a:rPr lang="fr-FR" baseline="0" dirty="0" err="1" smtClean="0"/>
              <a:t>add</a:t>
            </a:r>
            <a:r>
              <a:rPr lang="fr-FR" baseline="0" dirty="0" smtClean="0"/>
              <a:t> the </a:t>
            </a:r>
            <a:r>
              <a:rPr lang="fr-FR" baseline="0" dirty="0" err="1" smtClean="0"/>
              <a:t>php</a:t>
            </a:r>
            <a:r>
              <a:rPr lang="fr-FR" baseline="0" dirty="0" smtClean="0"/>
              <a:t> </a:t>
            </a:r>
            <a:r>
              <a:rPr lang="fr-FR" baseline="0" dirty="0" err="1" smtClean="0"/>
              <a:t>executable</a:t>
            </a:r>
            <a:r>
              <a:rPr lang="fr-FR" baseline="0" dirty="0" smtClean="0"/>
              <a:t> in </a:t>
            </a:r>
            <a:r>
              <a:rPr lang="fr-FR" baseline="0" dirty="0" err="1" smtClean="0"/>
              <a:t>your</a:t>
            </a:r>
            <a:r>
              <a:rPr lang="fr-FR" baseline="0" dirty="0" smtClean="0"/>
              <a:t> « </a:t>
            </a:r>
            <a:r>
              <a:rPr lang="fr-FR" baseline="0" dirty="0" err="1" smtClean="0"/>
              <a:t>Path</a:t>
            </a:r>
            <a:r>
              <a:rPr lang="fr-FR" baseline="0" dirty="0" smtClean="0"/>
              <a:t> » </a:t>
            </a:r>
            <a:r>
              <a:rPr lang="fr-FR" baseline="0" dirty="0" err="1" smtClean="0"/>
              <a:t>environment</a:t>
            </a:r>
            <a:r>
              <a:rPr lang="fr-FR" baseline="0" dirty="0" smtClean="0"/>
              <a:t> variable</a:t>
            </a:r>
            <a:endParaRPr lang="fr-FR" dirty="0" smtClean="0"/>
          </a:p>
          <a:p>
            <a:r>
              <a:rPr lang="fr-FR" dirty="0" smtClean="0"/>
              <a:t>In </a:t>
            </a:r>
            <a:r>
              <a:rPr lang="fr-FR" dirty="0" err="1" smtClean="0"/>
              <a:t>this</a:t>
            </a:r>
            <a:r>
              <a:rPr lang="fr-FR" dirty="0" smtClean="0"/>
              <a:t> </a:t>
            </a:r>
            <a:r>
              <a:rPr lang="fr-FR" dirty="0" err="1" smtClean="0"/>
              <a:t>example</a:t>
            </a:r>
            <a:r>
              <a:rPr lang="fr-FR" dirty="0" smtClean="0"/>
              <a:t>, bin/console </a:t>
            </a:r>
            <a:r>
              <a:rPr lang="fr-FR" dirty="0" err="1" smtClean="0"/>
              <a:t>is</a:t>
            </a:r>
            <a:r>
              <a:rPr lang="fr-FR" dirty="0" smtClean="0"/>
              <a:t> a </a:t>
            </a:r>
            <a:r>
              <a:rPr lang="fr-FR" dirty="0" err="1" smtClean="0"/>
              <a:t>path</a:t>
            </a:r>
            <a:r>
              <a:rPr lang="fr-FR" dirty="0" smtClean="0"/>
              <a:t>,</a:t>
            </a:r>
            <a:r>
              <a:rPr lang="fr-FR" baseline="0" dirty="0" smtClean="0"/>
              <a:t> </a:t>
            </a:r>
            <a:r>
              <a:rPr lang="fr-FR" baseline="0" dirty="0" err="1" smtClean="0"/>
              <a:t>so</a:t>
            </a:r>
            <a:r>
              <a:rPr lang="fr-FR" baseline="0" dirty="0" smtClean="0"/>
              <a:t> </a:t>
            </a:r>
            <a:r>
              <a:rPr lang="fr-FR" baseline="0" dirty="0" err="1" smtClean="0"/>
              <a:t>you</a:t>
            </a:r>
            <a:r>
              <a:rPr lang="fr-FR" baseline="0" dirty="0" smtClean="0"/>
              <a:t> </a:t>
            </a:r>
            <a:r>
              <a:rPr lang="fr-FR" baseline="0" dirty="0" err="1" smtClean="0"/>
              <a:t>need</a:t>
            </a:r>
            <a:r>
              <a:rPr lang="fr-FR" baseline="0" dirty="0" smtClean="0"/>
              <a:t> to </a:t>
            </a:r>
            <a:r>
              <a:rPr lang="fr-FR" baseline="0" dirty="0" err="1" smtClean="0"/>
              <a:t>be</a:t>
            </a:r>
            <a:r>
              <a:rPr lang="fr-FR" baseline="0" dirty="0" smtClean="0"/>
              <a:t> in </a:t>
            </a:r>
            <a:r>
              <a:rPr lang="fr-FR" baseline="0" dirty="0" err="1" smtClean="0"/>
              <a:t>your</a:t>
            </a:r>
            <a:r>
              <a:rPr lang="fr-FR" baseline="0" dirty="0" smtClean="0"/>
              <a:t> </a:t>
            </a:r>
            <a:r>
              <a:rPr lang="fr-FR" baseline="0" dirty="0" err="1" smtClean="0"/>
              <a:t>root</a:t>
            </a:r>
            <a:r>
              <a:rPr lang="fr-FR" baseline="0" dirty="0" smtClean="0"/>
              <a:t> </a:t>
            </a:r>
            <a:r>
              <a:rPr lang="fr-FR" baseline="0" dirty="0" err="1" smtClean="0"/>
              <a:t>project</a:t>
            </a:r>
            <a:r>
              <a:rPr lang="fr-FR" baseline="0" dirty="0" smtClean="0"/>
              <a:t> directory (use cd command)</a:t>
            </a:r>
          </a:p>
          <a:p>
            <a:r>
              <a:rPr lang="fr-FR" b="1" baseline="0" dirty="0" err="1" smtClean="0"/>
              <a:t>Absolute</a:t>
            </a:r>
            <a:r>
              <a:rPr lang="fr-FR" b="1" baseline="0" dirty="0" smtClean="0"/>
              <a:t> </a:t>
            </a:r>
            <a:r>
              <a:rPr lang="fr-FR" b="1" baseline="0" dirty="0" err="1" smtClean="0"/>
              <a:t>path</a:t>
            </a:r>
            <a:r>
              <a:rPr lang="fr-FR" b="1" baseline="0" dirty="0" smtClean="0"/>
              <a:t> command (for WAMP) </a:t>
            </a:r>
            <a:r>
              <a:rPr lang="fr-FR" baseline="0" dirty="0" smtClean="0"/>
              <a:t>: </a:t>
            </a:r>
          </a:p>
          <a:p>
            <a:r>
              <a:rPr lang="fr-FR" baseline="0" dirty="0" smtClean="0"/>
              <a:t>"C:\wamp\bin\php\php5.3.9\php.exe" "C:\wamp\www\SympleProject\app\console" </a:t>
            </a:r>
            <a:r>
              <a:rPr lang="fr-FR" baseline="0" dirty="0" err="1" smtClean="0"/>
              <a:t>doctrine:generate:entities</a:t>
            </a:r>
            <a:r>
              <a:rPr lang="fr-FR" baseline="0" dirty="0" smtClean="0"/>
              <a:t> </a:t>
            </a:r>
            <a:r>
              <a:rPr lang="fr-FR" baseline="0" dirty="0" err="1" smtClean="0"/>
              <a:t>SympleNetworkUserBundle</a:t>
            </a:r>
            <a:endParaRPr lang="fr-FR" baseline="0"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a:t>
            </a:r>
          </a:p>
          <a:p>
            <a:r>
              <a:rPr lang="fr-FR" dirty="0" smtClean="0"/>
              <a:t>For </a:t>
            </a:r>
            <a:r>
              <a:rPr lang="fr-FR" dirty="0" err="1" smtClean="0"/>
              <a:t>better</a:t>
            </a:r>
            <a:r>
              <a:rPr lang="fr-FR" dirty="0" smtClean="0"/>
              <a:t> use, </a:t>
            </a:r>
            <a:r>
              <a:rPr lang="fr-FR" dirty="0" err="1" smtClean="0"/>
              <a:t>you</a:t>
            </a:r>
            <a:r>
              <a:rPr lang="fr-FR" baseline="0" dirty="0" smtClean="0"/>
              <a:t> </a:t>
            </a:r>
            <a:r>
              <a:rPr lang="fr-FR" baseline="0" dirty="0" err="1" smtClean="0"/>
              <a:t>should</a:t>
            </a:r>
            <a:r>
              <a:rPr lang="fr-FR" baseline="0" dirty="0" smtClean="0"/>
              <a:t> </a:t>
            </a:r>
            <a:r>
              <a:rPr lang="fr-FR" baseline="0" dirty="0" err="1" smtClean="0"/>
              <a:t>add</a:t>
            </a:r>
            <a:r>
              <a:rPr lang="fr-FR" baseline="0" dirty="0" smtClean="0"/>
              <a:t> the </a:t>
            </a:r>
            <a:r>
              <a:rPr lang="fr-FR" baseline="0" dirty="0" err="1" smtClean="0"/>
              <a:t>php</a:t>
            </a:r>
            <a:r>
              <a:rPr lang="fr-FR" baseline="0" dirty="0" smtClean="0"/>
              <a:t> </a:t>
            </a:r>
            <a:r>
              <a:rPr lang="fr-FR" baseline="0" dirty="0" err="1" smtClean="0"/>
              <a:t>executable</a:t>
            </a:r>
            <a:r>
              <a:rPr lang="fr-FR" baseline="0" dirty="0" smtClean="0"/>
              <a:t> in </a:t>
            </a:r>
            <a:r>
              <a:rPr lang="fr-FR" baseline="0" dirty="0" err="1" smtClean="0"/>
              <a:t>your</a:t>
            </a:r>
            <a:r>
              <a:rPr lang="fr-FR" baseline="0" dirty="0" smtClean="0"/>
              <a:t> « </a:t>
            </a:r>
            <a:r>
              <a:rPr lang="fr-FR" baseline="0" dirty="0" err="1" smtClean="0"/>
              <a:t>Path</a:t>
            </a:r>
            <a:r>
              <a:rPr lang="fr-FR" baseline="0" dirty="0" smtClean="0"/>
              <a:t> » </a:t>
            </a:r>
            <a:r>
              <a:rPr lang="fr-FR" baseline="0" dirty="0" err="1" smtClean="0"/>
              <a:t>environment</a:t>
            </a:r>
            <a:r>
              <a:rPr lang="fr-FR" baseline="0" dirty="0" smtClean="0"/>
              <a:t> variable</a:t>
            </a:r>
            <a:endParaRPr lang="fr-FR" dirty="0" smtClean="0"/>
          </a:p>
          <a:p>
            <a:r>
              <a:rPr lang="fr-FR" dirty="0" smtClean="0"/>
              <a:t>In </a:t>
            </a:r>
            <a:r>
              <a:rPr lang="fr-FR" dirty="0" err="1" smtClean="0"/>
              <a:t>this</a:t>
            </a:r>
            <a:r>
              <a:rPr lang="fr-FR" dirty="0" smtClean="0"/>
              <a:t> </a:t>
            </a:r>
            <a:r>
              <a:rPr lang="fr-FR" dirty="0" err="1" smtClean="0"/>
              <a:t>example</a:t>
            </a:r>
            <a:r>
              <a:rPr lang="fr-FR" dirty="0" smtClean="0"/>
              <a:t>, </a:t>
            </a:r>
            <a:r>
              <a:rPr lang="fr-FR" dirty="0" err="1" smtClean="0"/>
              <a:t>app</a:t>
            </a:r>
            <a:r>
              <a:rPr lang="fr-FR" dirty="0" smtClean="0"/>
              <a:t>/console </a:t>
            </a:r>
            <a:r>
              <a:rPr lang="fr-FR" dirty="0" err="1" smtClean="0"/>
              <a:t>is</a:t>
            </a:r>
            <a:r>
              <a:rPr lang="fr-FR" dirty="0" smtClean="0"/>
              <a:t> a </a:t>
            </a:r>
            <a:r>
              <a:rPr lang="fr-FR" dirty="0" err="1" smtClean="0"/>
              <a:t>path</a:t>
            </a:r>
            <a:r>
              <a:rPr lang="fr-FR" dirty="0" smtClean="0"/>
              <a:t>,</a:t>
            </a:r>
            <a:r>
              <a:rPr lang="fr-FR" baseline="0" dirty="0" smtClean="0"/>
              <a:t> </a:t>
            </a:r>
            <a:r>
              <a:rPr lang="fr-FR" baseline="0" dirty="0" err="1" smtClean="0"/>
              <a:t>so</a:t>
            </a:r>
            <a:r>
              <a:rPr lang="fr-FR" baseline="0" dirty="0" smtClean="0"/>
              <a:t> </a:t>
            </a:r>
            <a:r>
              <a:rPr lang="fr-FR" baseline="0" dirty="0" err="1" smtClean="0"/>
              <a:t>you</a:t>
            </a:r>
            <a:r>
              <a:rPr lang="fr-FR" baseline="0" dirty="0" smtClean="0"/>
              <a:t> </a:t>
            </a:r>
            <a:r>
              <a:rPr lang="fr-FR" baseline="0" dirty="0" err="1" smtClean="0"/>
              <a:t>need</a:t>
            </a:r>
            <a:r>
              <a:rPr lang="fr-FR" baseline="0" dirty="0" smtClean="0"/>
              <a:t> to </a:t>
            </a:r>
            <a:r>
              <a:rPr lang="fr-FR" baseline="0" dirty="0" err="1" smtClean="0"/>
              <a:t>be</a:t>
            </a:r>
            <a:r>
              <a:rPr lang="fr-FR" baseline="0" dirty="0" smtClean="0"/>
              <a:t> in </a:t>
            </a:r>
            <a:r>
              <a:rPr lang="fr-FR" baseline="0" dirty="0" err="1" smtClean="0"/>
              <a:t>your</a:t>
            </a:r>
            <a:r>
              <a:rPr lang="fr-FR" baseline="0" dirty="0" smtClean="0"/>
              <a:t> </a:t>
            </a:r>
            <a:r>
              <a:rPr lang="fr-FR" baseline="0" dirty="0" err="1" smtClean="0"/>
              <a:t>root</a:t>
            </a:r>
            <a:r>
              <a:rPr lang="fr-FR" baseline="0" dirty="0" smtClean="0"/>
              <a:t> </a:t>
            </a:r>
            <a:r>
              <a:rPr lang="fr-FR" baseline="0" dirty="0" err="1" smtClean="0"/>
              <a:t>project</a:t>
            </a:r>
            <a:r>
              <a:rPr lang="fr-FR" baseline="0" dirty="0" smtClean="0"/>
              <a:t> directory (use cd command)</a:t>
            </a:r>
          </a:p>
          <a:p>
            <a:r>
              <a:rPr lang="fr-FR" b="1" baseline="0" dirty="0" err="1" smtClean="0"/>
              <a:t>Absolute</a:t>
            </a:r>
            <a:r>
              <a:rPr lang="fr-FR" b="1" baseline="0" dirty="0" smtClean="0"/>
              <a:t> </a:t>
            </a:r>
            <a:r>
              <a:rPr lang="fr-FR" b="1" baseline="0" dirty="0" err="1" smtClean="0"/>
              <a:t>path</a:t>
            </a:r>
            <a:r>
              <a:rPr lang="fr-FR" b="1" baseline="0" dirty="0" smtClean="0"/>
              <a:t> command (for WAMP) </a:t>
            </a:r>
            <a:r>
              <a:rPr lang="fr-FR" baseline="0" dirty="0" smtClean="0"/>
              <a:t>: </a:t>
            </a:r>
          </a:p>
          <a:p>
            <a:r>
              <a:rPr lang="fr-FR" baseline="0" dirty="0" smtClean="0"/>
              <a:t>"C:\wamp\bin\php\php5.3.9\php.exe" "C:\wamp\www\SympleProject\app\console" </a:t>
            </a:r>
            <a:r>
              <a:rPr lang="fr-FR" baseline="0" dirty="0" err="1" smtClean="0"/>
              <a:t>doctrine:generate:entities</a:t>
            </a:r>
            <a:r>
              <a:rPr lang="fr-FR" baseline="0" dirty="0" smtClean="0"/>
              <a:t> </a:t>
            </a:r>
            <a:r>
              <a:rPr lang="fr-FR" baseline="0" dirty="0" err="1" smtClean="0"/>
              <a:t>SympleProjectUserBundle</a:t>
            </a:r>
            <a:endParaRPr lang="fr-FR" baseline="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79</a:t>
            </a:fld>
            <a:endParaRPr lang="en-US"/>
          </a:p>
        </p:txBody>
      </p:sp>
    </p:spTree>
    <p:extLst>
      <p:ext uri="{BB962C8B-B14F-4D97-AF65-F5344CB8AC3E}">
        <p14:creationId xmlns:p14="http://schemas.microsoft.com/office/powerpoint/2010/main" val="1156107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RFC2616: HTTP </a:t>
            </a:r>
            <a:r>
              <a:rPr lang="fr-FR" dirty="0" err="1" smtClean="0"/>
              <a:t>protocol</a:t>
            </a:r>
            <a:endParaRPr lang="fr-FR" dirty="0" smtClean="0"/>
          </a:p>
          <a:p>
            <a:r>
              <a:rPr lang="fr-FR" dirty="0" err="1" smtClean="0"/>
              <a:t>Follows</a:t>
            </a:r>
            <a:r>
              <a:rPr lang="fr-FR" dirty="0" smtClean="0"/>
              <a:t> standards to </a:t>
            </a:r>
            <a:r>
              <a:rPr lang="fr-FR" dirty="0" err="1" smtClean="0"/>
              <a:t>be</a:t>
            </a:r>
            <a:r>
              <a:rPr lang="fr-FR" baseline="0" dirty="0" smtClean="0"/>
              <a:t> </a:t>
            </a:r>
            <a:r>
              <a:rPr lang="fr-FR" baseline="0" dirty="0" err="1" smtClean="0"/>
              <a:t>fully</a:t>
            </a:r>
            <a:r>
              <a:rPr lang="fr-FR" baseline="0" dirty="0" smtClean="0"/>
              <a:t> testable </a:t>
            </a:r>
            <a:r>
              <a:rPr lang="fr-FR" baseline="0" dirty="0" err="1" smtClean="0"/>
              <a:t>with</a:t>
            </a:r>
            <a:r>
              <a:rPr lang="fr-FR" baseline="0" dirty="0" smtClean="0"/>
              <a:t> </a:t>
            </a:r>
            <a:r>
              <a:rPr lang="fr-FR" baseline="0" dirty="0" err="1" smtClean="0"/>
              <a:t>PHPUnit</a:t>
            </a:r>
            <a:endParaRPr lang="fr-FR" baseline="0" dirty="0" smtClean="0"/>
          </a:p>
          <a:p>
            <a:r>
              <a:rPr lang="fr-FR" baseline="0" dirty="0" smtClean="0"/>
              <a:t>Respect python </a:t>
            </a:r>
            <a:r>
              <a:rPr lang="fr-FR" baseline="0" dirty="0" err="1" smtClean="0"/>
              <a:t>templates</a:t>
            </a:r>
            <a:r>
              <a:rPr lang="fr-FR" baseline="0" dirty="0" smtClean="0"/>
              <a:t> </a:t>
            </a:r>
            <a:r>
              <a:rPr lang="fr-FR" baseline="0" dirty="0" err="1" smtClean="0"/>
              <a:t>called</a:t>
            </a:r>
            <a:r>
              <a:rPr lang="fr-FR" baseline="0" dirty="0" smtClean="0"/>
              <a:t> Jinja Template</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Note: </a:t>
            </a:r>
          </a:p>
          <a:p>
            <a:r>
              <a:rPr lang="fr-FR" dirty="0" smtClean="0"/>
              <a:t>For </a:t>
            </a:r>
            <a:r>
              <a:rPr lang="fr-FR" dirty="0" err="1" smtClean="0"/>
              <a:t>better</a:t>
            </a:r>
            <a:r>
              <a:rPr lang="fr-FR" dirty="0" smtClean="0"/>
              <a:t> use, </a:t>
            </a:r>
            <a:r>
              <a:rPr lang="fr-FR" dirty="0" err="1" smtClean="0"/>
              <a:t>you</a:t>
            </a:r>
            <a:r>
              <a:rPr lang="fr-FR" baseline="0" dirty="0" smtClean="0"/>
              <a:t> </a:t>
            </a:r>
            <a:r>
              <a:rPr lang="fr-FR" baseline="0" dirty="0" err="1" smtClean="0"/>
              <a:t>should</a:t>
            </a:r>
            <a:r>
              <a:rPr lang="fr-FR" baseline="0" dirty="0" smtClean="0"/>
              <a:t> </a:t>
            </a:r>
            <a:r>
              <a:rPr lang="fr-FR" baseline="0" dirty="0" err="1" smtClean="0"/>
              <a:t>add</a:t>
            </a:r>
            <a:r>
              <a:rPr lang="fr-FR" baseline="0" dirty="0" smtClean="0"/>
              <a:t> the </a:t>
            </a:r>
            <a:r>
              <a:rPr lang="fr-FR" baseline="0" dirty="0" err="1" smtClean="0"/>
              <a:t>php</a:t>
            </a:r>
            <a:r>
              <a:rPr lang="fr-FR" baseline="0" dirty="0" smtClean="0"/>
              <a:t> </a:t>
            </a:r>
            <a:r>
              <a:rPr lang="fr-FR" baseline="0" dirty="0" err="1" smtClean="0"/>
              <a:t>executable</a:t>
            </a:r>
            <a:r>
              <a:rPr lang="fr-FR" baseline="0" dirty="0" smtClean="0"/>
              <a:t> in </a:t>
            </a:r>
            <a:r>
              <a:rPr lang="fr-FR" baseline="0" dirty="0" err="1" smtClean="0"/>
              <a:t>your</a:t>
            </a:r>
            <a:r>
              <a:rPr lang="fr-FR" baseline="0" dirty="0" smtClean="0"/>
              <a:t> « </a:t>
            </a:r>
            <a:r>
              <a:rPr lang="fr-FR" baseline="0" dirty="0" err="1" smtClean="0"/>
              <a:t>Path</a:t>
            </a:r>
            <a:r>
              <a:rPr lang="fr-FR" baseline="0" dirty="0" smtClean="0"/>
              <a:t> » </a:t>
            </a:r>
            <a:r>
              <a:rPr lang="fr-FR" baseline="0" dirty="0" err="1" smtClean="0"/>
              <a:t>environment</a:t>
            </a:r>
            <a:r>
              <a:rPr lang="fr-FR" baseline="0" dirty="0" smtClean="0"/>
              <a:t> variable</a:t>
            </a:r>
            <a:endParaRPr lang="fr-FR" dirty="0" smtClean="0"/>
          </a:p>
          <a:p>
            <a:r>
              <a:rPr lang="fr-FR" dirty="0" smtClean="0"/>
              <a:t>In </a:t>
            </a:r>
            <a:r>
              <a:rPr lang="fr-FR" dirty="0" err="1" smtClean="0"/>
              <a:t>this</a:t>
            </a:r>
            <a:r>
              <a:rPr lang="fr-FR" dirty="0" smtClean="0"/>
              <a:t> </a:t>
            </a:r>
            <a:r>
              <a:rPr lang="fr-FR" dirty="0" err="1" smtClean="0"/>
              <a:t>example</a:t>
            </a:r>
            <a:r>
              <a:rPr lang="fr-FR" dirty="0" smtClean="0"/>
              <a:t>, </a:t>
            </a:r>
            <a:r>
              <a:rPr lang="fr-FR" dirty="0" err="1" smtClean="0"/>
              <a:t>app</a:t>
            </a:r>
            <a:r>
              <a:rPr lang="fr-FR" dirty="0" smtClean="0"/>
              <a:t>/console </a:t>
            </a:r>
            <a:r>
              <a:rPr lang="fr-FR" dirty="0" err="1" smtClean="0"/>
              <a:t>is</a:t>
            </a:r>
            <a:r>
              <a:rPr lang="fr-FR" dirty="0" smtClean="0"/>
              <a:t> a </a:t>
            </a:r>
            <a:r>
              <a:rPr lang="fr-FR" dirty="0" err="1" smtClean="0"/>
              <a:t>path</a:t>
            </a:r>
            <a:r>
              <a:rPr lang="fr-FR" dirty="0" smtClean="0"/>
              <a:t>,</a:t>
            </a:r>
            <a:r>
              <a:rPr lang="fr-FR" baseline="0" dirty="0" smtClean="0"/>
              <a:t> </a:t>
            </a:r>
            <a:r>
              <a:rPr lang="fr-FR" baseline="0" dirty="0" err="1" smtClean="0"/>
              <a:t>so</a:t>
            </a:r>
            <a:r>
              <a:rPr lang="fr-FR" baseline="0" dirty="0" smtClean="0"/>
              <a:t> </a:t>
            </a:r>
            <a:r>
              <a:rPr lang="fr-FR" baseline="0" dirty="0" err="1" smtClean="0"/>
              <a:t>you</a:t>
            </a:r>
            <a:r>
              <a:rPr lang="fr-FR" baseline="0" dirty="0" smtClean="0"/>
              <a:t> </a:t>
            </a:r>
            <a:r>
              <a:rPr lang="fr-FR" baseline="0" dirty="0" err="1" smtClean="0"/>
              <a:t>need</a:t>
            </a:r>
            <a:r>
              <a:rPr lang="fr-FR" baseline="0" dirty="0" smtClean="0"/>
              <a:t> to </a:t>
            </a:r>
            <a:r>
              <a:rPr lang="fr-FR" baseline="0" dirty="0" err="1" smtClean="0"/>
              <a:t>be</a:t>
            </a:r>
            <a:r>
              <a:rPr lang="fr-FR" baseline="0" dirty="0" smtClean="0"/>
              <a:t> in </a:t>
            </a:r>
            <a:r>
              <a:rPr lang="fr-FR" baseline="0" dirty="0" err="1" smtClean="0"/>
              <a:t>your</a:t>
            </a:r>
            <a:r>
              <a:rPr lang="fr-FR" baseline="0" dirty="0" smtClean="0"/>
              <a:t> </a:t>
            </a:r>
            <a:r>
              <a:rPr lang="fr-FR" baseline="0" dirty="0" err="1" smtClean="0"/>
              <a:t>root</a:t>
            </a:r>
            <a:r>
              <a:rPr lang="fr-FR" baseline="0" dirty="0" smtClean="0"/>
              <a:t> </a:t>
            </a:r>
            <a:r>
              <a:rPr lang="fr-FR" baseline="0" dirty="0" err="1" smtClean="0"/>
              <a:t>project</a:t>
            </a:r>
            <a:r>
              <a:rPr lang="fr-FR" baseline="0" dirty="0" smtClean="0"/>
              <a:t> directory (use cd command)</a:t>
            </a:r>
          </a:p>
          <a:p>
            <a:r>
              <a:rPr lang="fr-FR" b="1" baseline="0" dirty="0" err="1" smtClean="0"/>
              <a:t>Absolute</a:t>
            </a:r>
            <a:r>
              <a:rPr lang="fr-FR" b="1" baseline="0" dirty="0" smtClean="0"/>
              <a:t> </a:t>
            </a:r>
            <a:r>
              <a:rPr lang="fr-FR" b="1" baseline="0" dirty="0" err="1" smtClean="0"/>
              <a:t>path</a:t>
            </a:r>
            <a:r>
              <a:rPr lang="fr-FR" b="1" baseline="0" dirty="0" smtClean="0"/>
              <a:t> command (for WAMP) </a:t>
            </a:r>
            <a:r>
              <a:rPr lang="fr-FR" baseline="0" dirty="0" smtClean="0"/>
              <a:t>: </a:t>
            </a:r>
          </a:p>
          <a:p>
            <a:r>
              <a:rPr lang="fr-FR" baseline="0" dirty="0" smtClean="0"/>
              <a:t>"C:\wamp\bin\php\php5.3.9\php.exe" "C:\wamp\www\SympleProject\app\console" </a:t>
            </a:r>
            <a:r>
              <a:rPr lang="fr-FR" baseline="0" dirty="0" err="1" smtClean="0"/>
              <a:t>doctrine:generate:entities</a:t>
            </a:r>
            <a:r>
              <a:rPr lang="fr-FR" baseline="0" dirty="0" smtClean="0"/>
              <a:t> </a:t>
            </a:r>
            <a:r>
              <a:rPr lang="fr-FR" baseline="0" dirty="0" err="1" smtClean="0"/>
              <a:t>SympleProjectUserBundle</a:t>
            </a:r>
            <a:endParaRPr lang="fr-FR" baseline="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hlinkClick r:id="rId3"/>
              </a:rPr>
              <a:t>http://docs.doctrine-project.org/projects/doctrine-orm/en/2.0.x/reference/association-mapping.html</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hlinkClick r:id="rId3"/>
              </a:rPr>
              <a:t>http://docs.doctrine-project.org/projects/doctrine-orm/en/latest/tutorials/in-ten-quick-steps.html</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89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hlinkClick r:id="rId3"/>
              </a:rPr>
              <a:t>http://docs.doctrine-project.org/projects/doctrine-orm/en/latest/tutorials/in-ten-quick-steps.html</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hlinkClick r:id="rId3"/>
              </a:rPr>
              <a:t>http://docs.doctrine-project.org/projects/doctrine-orm/en/2.0.x/reference/association-mapping.html</a:t>
            </a:r>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You </a:t>
            </a:r>
            <a:r>
              <a:rPr lang="fr-FR" dirty="0" err="1" smtClean="0"/>
              <a:t>can</a:t>
            </a:r>
            <a:r>
              <a:rPr lang="fr-FR" dirty="0" smtClean="0"/>
              <a:t> check SQL</a:t>
            </a:r>
            <a:r>
              <a:rPr lang="fr-FR" baseline="0" dirty="0" smtClean="0"/>
              <a:t> </a:t>
            </a:r>
            <a:r>
              <a:rPr lang="fr-FR" baseline="0" dirty="0" err="1" smtClean="0"/>
              <a:t>requests</a:t>
            </a:r>
            <a:r>
              <a:rPr lang="fr-FR" baseline="0" dirty="0" smtClean="0"/>
              <a:t> </a:t>
            </a:r>
            <a:r>
              <a:rPr lang="fr-FR" baseline="0" dirty="0" err="1" smtClean="0"/>
              <a:t>that</a:t>
            </a:r>
            <a:r>
              <a:rPr lang="fr-FR" baseline="0" dirty="0" smtClean="0"/>
              <a:t> </a:t>
            </a:r>
            <a:r>
              <a:rPr lang="fr-FR" baseline="0" dirty="0" err="1" smtClean="0"/>
              <a:t>will</a:t>
            </a:r>
            <a:r>
              <a:rPr lang="fr-FR" baseline="0" dirty="0" smtClean="0"/>
              <a:t> </a:t>
            </a:r>
            <a:r>
              <a:rPr lang="fr-FR" baseline="0" dirty="0" err="1" smtClean="0"/>
              <a:t>be</a:t>
            </a:r>
            <a:r>
              <a:rPr lang="fr-FR" baseline="0" dirty="0" smtClean="0"/>
              <a:t> </a:t>
            </a:r>
            <a:r>
              <a:rPr lang="fr-FR" baseline="0" dirty="0" err="1" smtClean="0"/>
              <a:t>executed</a:t>
            </a:r>
            <a:r>
              <a:rPr lang="fr-FR" baseline="0" dirty="0" smtClean="0"/>
              <a:t> by </a:t>
            </a:r>
            <a:r>
              <a:rPr lang="fr-FR" baseline="0" dirty="0" err="1" smtClean="0"/>
              <a:t>typing</a:t>
            </a:r>
            <a:r>
              <a:rPr lang="fr-FR" baseline="0" dirty="0" smtClean="0"/>
              <a:t> </a:t>
            </a:r>
            <a:r>
              <a:rPr lang="fr-FR" baseline="0" dirty="0" err="1" smtClean="0"/>
              <a:t>this</a:t>
            </a:r>
            <a:r>
              <a:rPr lang="fr-FR" baseline="0" dirty="0" smtClean="0"/>
              <a:t> command (</a:t>
            </a:r>
            <a:r>
              <a:rPr lang="fr-FR" baseline="0" dirty="0" err="1" smtClean="0"/>
              <a:t>before</a:t>
            </a:r>
            <a:r>
              <a:rPr lang="fr-FR" baseline="0" dirty="0" smtClean="0"/>
              <a:t> the force):</a:t>
            </a:r>
          </a:p>
          <a:p>
            <a:pPr marL="0" marR="0" indent="0" algn="l" defTabSz="914400" rtl="0" eaLnBrk="0" fontAlgn="base" latinLnBrk="0" hangingPunct="0">
              <a:lnSpc>
                <a:spcPct val="100000"/>
              </a:lnSpc>
              <a:spcBef>
                <a:spcPct val="30000"/>
              </a:spcBef>
              <a:spcAft>
                <a:spcPct val="0"/>
              </a:spcAft>
              <a:buClrTx/>
              <a:buSzTx/>
              <a:buFontTx/>
              <a:buNone/>
              <a:tabLst/>
              <a:defRPr/>
            </a:pPr>
            <a:r>
              <a:rPr lang="fr-FR" b="1" dirty="0" err="1" smtClean="0">
                <a:latin typeface="Courier"/>
                <a:cs typeface="Courier"/>
              </a:rPr>
              <a:t>php</a:t>
            </a:r>
            <a:r>
              <a:rPr lang="fr-FR" b="1" dirty="0" smtClean="0">
                <a:latin typeface="Courier"/>
                <a:cs typeface="Courier"/>
              </a:rPr>
              <a:t> bin/console </a:t>
            </a:r>
            <a:r>
              <a:rPr lang="fr-FR" b="1" dirty="0" err="1" smtClean="0">
                <a:latin typeface="Courier"/>
                <a:cs typeface="Courier"/>
              </a:rPr>
              <a:t>doctrine:schema:update</a:t>
            </a:r>
            <a:r>
              <a:rPr lang="fr-FR" b="1" dirty="0" smtClean="0">
                <a:latin typeface="Courier"/>
                <a:cs typeface="Courier"/>
              </a:rPr>
              <a:t> --dump-</a:t>
            </a:r>
            <a:r>
              <a:rPr lang="fr-FR" b="1" dirty="0" err="1" smtClean="0">
                <a:latin typeface="Courier"/>
                <a:cs typeface="Courier"/>
              </a:rPr>
              <a:t>sql</a:t>
            </a:r>
            <a:endParaRPr lang="fr-FR" b="1" dirty="0" smtClean="0">
              <a:latin typeface="Courier"/>
              <a:cs typeface="Courier"/>
            </a:endParaRPr>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92</a:t>
            </a:fld>
            <a:endParaRPr lang="en-US"/>
          </a:p>
        </p:txBody>
      </p:sp>
    </p:spTree>
    <p:extLst>
      <p:ext uri="{BB962C8B-B14F-4D97-AF65-F5344CB8AC3E}">
        <p14:creationId xmlns:p14="http://schemas.microsoft.com/office/powerpoint/2010/main" val="26405717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97</a:t>
            </a:fld>
            <a:endParaRPr lang="en-US"/>
          </a:p>
        </p:txBody>
      </p:sp>
    </p:spTree>
    <p:extLst>
      <p:ext uri="{BB962C8B-B14F-4D97-AF65-F5344CB8AC3E}">
        <p14:creationId xmlns:p14="http://schemas.microsoft.com/office/powerpoint/2010/main" val="5676111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98</a:t>
            </a:fld>
            <a:endParaRPr lang="en-US"/>
          </a:p>
        </p:txBody>
      </p:sp>
    </p:spTree>
    <p:extLst>
      <p:ext uri="{BB962C8B-B14F-4D97-AF65-F5344CB8AC3E}">
        <p14:creationId xmlns:p14="http://schemas.microsoft.com/office/powerpoint/2010/main" val="91451733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99</a:t>
            </a:fld>
            <a:endParaRPr lang="en-US"/>
          </a:p>
        </p:txBody>
      </p:sp>
    </p:spTree>
    <p:extLst>
      <p:ext uri="{BB962C8B-B14F-4D97-AF65-F5344CB8AC3E}">
        <p14:creationId xmlns:p14="http://schemas.microsoft.com/office/powerpoint/2010/main" val="824995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i="1" kern="0" dirty="0" smtClean="0"/>
              <a:t>Be careful: Take care of permissions on /app/cache &amp; /app/log</a:t>
            </a:r>
            <a:endParaRPr lang="fr-FR" dirty="0" smtClean="0"/>
          </a:p>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109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115</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116</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117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120</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121</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122</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123</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124</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127</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128</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129</a:t>
            </a:fld>
            <a:endParaRPr lang="en-US"/>
          </a:p>
        </p:txBody>
      </p:sp>
    </p:spTree>
    <p:extLst>
      <p:ext uri="{BB962C8B-B14F-4D97-AF65-F5344CB8AC3E}">
        <p14:creationId xmlns:p14="http://schemas.microsoft.com/office/powerpoint/2010/main" val="16908751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a:defRPr/>
            </a:pPr>
            <a:r>
              <a:rPr lang="en-US" smtClean="0"/>
              <a:t>[Title of the course]</a:t>
            </a:r>
            <a:endParaRPr lang="en-US"/>
          </a:p>
        </p:txBody>
      </p:sp>
      <p:sp>
        <p:nvSpPr>
          <p:cNvPr id="5" name="Espace réservé de la date 4"/>
          <p:cNvSpPr>
            <a:spLocks noGrp="1"/>
          </p:cNvSpPr>
          <p:nvPr>
            <p:ph type="dt" idx="11"/>
          </p:nvPr>
        </p:nvSpPr>
        <p:spPr/>
        <p:txBody>
          <a:bodyPr/>
          <a:lstStyle/>
          <a:p>
            <a:fld id="{7EF0411E-54B7-49D7-BF23-01683CC1CD67}" type="datetime1">
              <a:rPr lang="en-US" smtClean="0"/>
              <a:pPr/>
              <a:t>3/3/2016</a:t>
            </a:fld>
            <a:endParaRPr lang="en-US"/>
          </a:p>
        </p:txBody>
      </p:sp>
      <p:sp>
        <p:nvSpPr>
          <p:cNvPr id="6" name="Espace réservé du pied de page 5"/>
          <p:cNvSpPr>
            <a:spLocks noGrp="1"/>
          </p:cNvSpPr>
          <p:nvPr>
            <p:ph type="ftr" sz="quarter" idx="12"/>
          </p:nvPr>
        </p:nvSpPr>
        <p:spPr/>
        <p:txBody>
          <a:bodyPr/>
          <a:lstStyle/>
          <a:p>
            <a:r>
              <a:rPr lang="en-US" smtClean="0"/>
              <a:t>Copyright © 2004-2005 NameOfTheOrganization. All rights reserved.</a:t>
            </a:r>
            <a:endParaRPr lang="en-US"/>
          </a:p>
        </p:txBody>
      </p:sp>
      <p:sp>
        <p:nvSpPr>
          <p:cNvPr id="7" name="Espace réservé du numéro de diapositive 6"/>
          <p:cNvSpPr>
            <a:spLocks noGrp="1"/>
          </p:cNvSpPr>
          <p:nvPr>
            <p:ph type="sldNum" sz="quarter" idx="13"/>
          </p:nvPr>
        </p:nvSpPr>
        <p:spPr/>
        <p:txBody>
          <a:bodyPr/>
          <a:lstStyle/>
          <a:p>
            <a:fld id="{F2894214-72F6-4306-9C26-759FB68F50CD}" type="slidenum">
              <a:rPr lang="en-US" smtClean="0"/>
              <a:pPr/>
              <a:t>132</a:t>
            </a:fld>
            <a:endParaRPr lang="en-US"/>
          </a:p>
        </p:txBody>
      </p:sp>
    </p:spTree>
    <p:extLst>
      <p:ext uri="{BB962C8B-B14F-4D97-AF65-F5344CB8AC3E}">
        <p14:creationId xmlns:p14="http://schemas.microsoft.com/office/powerpoint/2010/main" val="169087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1775359"/>
            <a:ext cx="7772400" cy="1225021"/>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B40B297-F50D-484C-ACFB-7B14BBEC6D9D}" type="datetimeFigureOut">
              <a:rPr lang="fr-FR"/>
              <a:pPr/>
              <a:t>03/03/2016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35A90ED0-21BE-4D02-8F9A-847F055022D2}" type="slidenum">
              <a:rPr lang="fr-FR"/>
              <a:pPr/>
              <a:t>‹N°›</a:t>
            </a:fld>
            <a:endParaRPr lang="fr-FR"/>
          </a:p>
        </p:txBody>
      </p:sp>
    </p:spTree>
    <p:extLst>
      <p:ext uri="{BB962C8B-B14F-4D97-AF65-F5344CB8AC3E}">
        <p14:creationId xmlns:p14="http://schemas.microsoft.com/office/powerpoint/2010/main" val="29944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152C86D-858F-4436-887E-FAA64C472B10}" type="datetimeFigureOut">
              <a:rPr lang="fr-FR"/>
              <a:pPr/>
              <a:t>03/03/2016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C6402C7-27C9-430B-A647-BD0442B840CC}" type="slidenum">
              <a:rPr lang="fr-FR"/>
              <a:pPr/>
              <a:t>‹N°›</a:t>
            </a:fld>
            <a:endParaRPr lang="fr-FR"/>
          </a:p>
        </p:txBody>
      </p:sp>
    </p:spTree>
    <p:extLst>
      <p:ext uri="{BB962C8B-B14F-4D97-AF65-F5344CB8AC3E}">
        <p14:creationId xmlns:p14="http://schemas.microsoft.com/office/powerpoint/2010/main" val="3770675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28870"/>
            <a:ext cx="2057400" cy="4876271"/>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28870"/>
            <a:ext cx="6019800" cy="4876271"/>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1631552-3809-4475-B076-571F79DD8438}" type="datetimeFigureOut">
              <a:rPr lang="fr-FR"/>
              <a:pPr/>
              <a:t>03/03/2016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1C7DE801-10D8-4981-85E5-572F3102C766}" type="slidenum">
              <a:rPr lang="fr-FR"/>
              <a:pPr/>
              <a:t>‹N°›</a:t>
            </a:fld>
            <a:endParaRPr lang="fr-FR"/>
          </a:p>
        </p:txBody>
      </p:sp>
    </p:spTree>
    <p:extLst>
      <p:ext uri="{BB962C8B-B14F-4D97-AF65-F5344CB8AC3E}">
        <p14:creationId xmlns:p14="http://schemas.microsoft.com/office/powerpoint/2010/main" val="301247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dirty="0" smtClean="0"/>
              <a:t>Cliquez et modifiez le titre</a:t>
            </a:r>
            <a:endParaRPr lang="fr-FR" dirty="0"/>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5" name="Espace réservé de la date 3"/>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F3536A-E70C-492D-8B6C-9516539BB90B}" type="datetimeFigureOut">
              <a:rPr lang="fr-FR"/>
              <a:pPr/>
              <a:t>03/03/2016</a:t>
            </a:fld>
            <a:endParaRPr lang="fr-FR"/>
          </a:p>
        </p:txBody>
      </p:sp>
      <p:sp>
        <p:nvSpPr>
          <p:cNvPr id="6" name="Espace réservé du pied de page 4"/>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5"/>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2292AB4E-4968-48F9-A167-C51B46BC94FD}" type="slidenum">
              <a:rPr lang="fr-FR"/>
              <a:pPr/>
              <a:t>‹N°›</a:t>
            </a:fld>
            <a:endParaRPr lang="fr-FR"/>
          </a:p>
        </p:txBody>
      </p:sp>
    </p:spTree>
    <p:extLst>
      <p:ext uri="{BB962C8B-B14F-4D97-AF65-F5344CB8AC3E}">
        <p14:creationId xmlns:p14="http://schemas.microsoft.com/office/powerpoint/2010/main" val="176867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3672419"/>
            <a:ext cx="7772400" cy="1135063"/>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1F0D905-E438-41C5-8546-C118A5946D7D}" type="datetimeFigureOut">
              <a:rPr lang="fr-FR"/>
              <a:pPr/>
              <a:t>03/03/2016</a:t>
            </a:fld>
            <a:endParaRPr lang="fr-FR"/>
          </a:p>
        </p:txBody>
      </p:sp>
      <p:sp>
        <p:nvSpPr>
          <p:cNvPr id="5" name="Espace réservé du pied de page 4"/>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6" name="Espace réservé du numéro de diapositive 5"/>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C1FF16F-B8D2-48F4-BB40-50C6ADBAEB93}" type="slidenum">
              <a:rPr lang="fr-FR"/>
              <a:pPr/>
              <a:t>‹N°›</a:t>
            </a:fld>
            <a:endParaRPr lang="fr-FR"/>
          </a:p>
        </p:txBody>
      </p:sp>
    </p:spTree>
    <p:extLst>
      <p:ext uri="{BB962C8B-B14F-4D97-AF65-F5344CB8AC3E}">
        <p14:creationId xmlns:p14="http://schemas.microsoft.com/office/powerpoint/2010/main" val="213350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8"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6" name="Espace réservé de la date 4"/>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456FFFF1-2C65-4327-9840-2B43B23FD6B1}" type="datetimeFigureOut">
              <a:rPr lang="fr-FR"/>
              <a:pPr/>
              <a:t>03/03/2016</a:t>
            </a:fld>
            <a:endParaRPr lang="fr-FR"/>
          </a:p>
        </p:txBody>
      </p:sp>
      <p:sp>
        <p:nvSpPr>
          <p:cNvPr id="7" name="Espace réservé du pied de page 5"/>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9" name="Espace réservé du numéro de diapositive 6"/>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579B318-7D5E-4DF4-970F-6BCF490CBACA}" type="slidenum">
              <a:rPr lang="fr-FR"/>
              <a:pPr/>
              <a:t>‹N°›</a:t>
            </a:fld>
            <a:endParaRPr lang="fr-FR"/>
          </a:p>
        </p:txBody>
      </p:sp>
    </p:spTree>
    <p:extLst>
      <p:ext uri="{BB962C8B-B14F-4D97-AF65-F5344CB8AC3E}">
        <p14:creationId xmlns:p14="http://schemas.microsoft.com/office/powerpoint/2010/main" val="171459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33"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33"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10"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8" name="Espace réservé de la date 6"/>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8F6554C8-55AE-4EFB-BB46-A79A617C7A68}" type="datetimeFigureOut">
              <a:rPr lang="fr-FR"/>
              <a:pPr/>
              <a:t>03/03/2016</a:t>
            </a:fld>
            <a:endParaRPr lang="fr-FR"/>
          </a:p>
        </p:txBody>
      </p:sp>
      <p:sp>
        <p:nvSpPr>
          <p:cNvPr id="9" name="Espace réservé du pied de page 7"/>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11" name="Espace réservé du numéro de diapositive 8"/>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F3618072-F17A-45BB-8575-F110F243281F}" type="slidenum">
              <a:rPr lang="fr-FR"/>
              <a:pPr/>
              <a:t>‹N°›</a:t>
            </a:fld>
            <a:endParaRPr lang="fr-FR"/>
          </a:p>
        </p:txBody>
      </p:sp>
    </p:spTree>
    <p:extLst>
      <p:ext uri="{BB962C8B-B14F-4D97-AF65-F5344CB8AC3E}">
        <p14:creationId xmlns:p14="http://schemas.microsoft.com/office/powerpoint/2010/main" val="1926070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116013" y="337220"/>
            <a:ext cx="7776467" cy="504056"/>
          </a:xfrm>
        </p:spPr>
        <p:txBody>
          <a:bodyPr/>
          <a:lstStyle/>
          <a:p>
            <a:r>
              <a:rPr lang="fr-FR" smtClean="0"/>
              <a:t>Cliquez et modifiez le titre</a:t>
            </a:r>
            <a:endParaRPr lang="fr-FR"/>
          </a:p>
        </p:txBody>
      </p:sp>
      <p:sp>
        <p:nvSpPr>
          <p:cNvPr id="6" name="Content Placeholder 7"/>
          <p:cNvSpPr>
            <a:spLocks noGrp="1"/>
          </p:cNvSpPr>
          <p:nvPr>
            <p:ph sz="quarter" idx="13"/>
          </p:nvPr>
        </p:nvSpPr>
        <p:spPr>
          <a:xfrm>
            <a:off x="1116013" y="0"/>
            <a:ext cx="7777162" cy="336550"/>
          </a:xfrm>
        </p:spPr>
        <p:txBody>
          <a:bodyPr/>
          <a:lstStyle>
            <a:lvl1pPr marL="0" indent="0">
              <a:buNone/>
              <a:defRPr sz="1800"/>
            </a:lvl1pPr>
          </a:lstStyle>
          <a:p>
            <a:pPr lvl="0"/>
            <a:r>
              <a:rPr lang="fr-FR" smtClean="0"/>
              <a:t>Click to edit Master text styles</a:t>
            </a:r>
          </a:p>
        </p:txBody>
      </p:sp>
      <p:sp>
        <p:nvSpPr>
          <p:cNvPr id="4" name="Espace réservé de la date 2"/>
          <p:cNvSpPr>
            <a:spLocks noGrp="1"/>
          </p:cNvSpPr>
          <p:nvPr>
            <p:ph type="dt" sz="half" idx="14"/>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58A0FB1A-DC0F-4BA7-8E04-D8DDB0C51F6A}" type="datetimeFigureOut">
              <a:rPr lang="fr-FR"/>
              <a:pPr/>
              <a:t>03/03/2016</a:t>
            </a:fld>
            <a:endParaRPr lang="fr-FR"/>
          </a:p>
        </p:txBody>
      </p:sp>
      <p:sp>
        <p:nvSpPr>
          <p:cNvPr id="5" name="Espace réservé du pied de page 3"/>
          <p:cNvSpPr>
            <a:spLocks noGrp="1"/>
          </p:cNvSpPr>
          <p:nvPr>
            <p:ph type="ftr" sz="quarter" idx="15"/>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4"/>
          <p:cNvSpPr>
            <a:spLocks noGrp="1"/>
          </p:cNvSpPr>
          <p:nvPr>
            <p:ph type="sldNum" sz="quarter" idx="16"/>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E67239F0-C809-4D9B-BADE-E677263A850B}" type="slidenum">
              <a:rPr lang="fr-FR"/>
              <a:pPr/>
              <a:t>‹N°›</a:t>
            </a:fld>
            <a:endParaRPr lang="fr-FR"/>
          </a:p>
        </p:txBody>
      </p:sp>
    </p:spTree>
    <p:extLst>
      <p:ext uri="{BB962C8B-B14F-4D97-AF65-F5344CB8AC3E}">
        <p14:creationId xmlns:p14="http://schemas.microsoft.com/office/powerpoint/2010/main" val="15531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B55CAE2-4705-4758-B174-288BF2998352}" type="datetimeFigureOut">
              <a:rPr lang="fr-FR"/>
              <a:pPr/>
              <a:t>03/03/2016</a:t>
            </a:fld>
            <a:endParaRPr lang="fr-FR"/>
          </a:p>
        </p:txBody>
      </p:sp>
      <p:sp>
        <p:nvSpPr>
          <p:cNvPr id="3" name="Espace réservé du pied de page 2"/>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4" name="Espace réservé du numéro de diapositive 3"/>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0788FAD3-7D0D-492B-87C9-E1D04BF51D86}" type="slidenum">
              <a:rPr lang="fr-FR"/>
              <a:pPr/>
              <a:t>‹N°›</a:t>
            </a:fld>
            <a:endParaRPr lang="fr-FR"/>
          </a:p>
        </p:txBody>
      </p:sp>
    </p:spTree>
    <p:extLst>
      <p:ext uri="{BB962C8B-B14F-4D97-AF65-F5344CB8AC3E}">
        <p14:creationId xmlns:p14="http://schemas.microsoft.com/office/powerpoint/2010/main" val="413299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11" y="227541"/>
            <a:ext cx="3008313" cy="968376"/>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27546"/>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11" y="1195920"/>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A7A2DD87-EF16-4542-8E2C-04CB6C2EC50F}" type="datetimeFigureOut">
              <a:rPr lang="fr-FR"/>
              <a:pPr/>
              <a:t>03/03/2016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66398663-00F0-4FB6-95EF-D9E088BC8153}" type="slidenum">
              <a:rPr lang="fr-FR"/>
              <a:pPr/>
              <a:t>‹N°›</a:t>
            </a:fld>
            <a:endParaRPr lang="fr-FR"/>
          </a:p>
        </p:txBody>
      </p:sp>
    </p:spTree>
    <p:extLst>
      <p:ext uri="{BB962C8B-B14F-4D97-AF65-F5344CB8AC3E}">
        <p14:creationId xmlns:p14="http://schemas.microsoft.com/office/powerpoint/2010/main" val="506239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000500"/>
            <a:ext cx="5486400" cy="472283"/>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510646"/>
            <a:ext cx="5486400" cy="34290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Faire glisser l'image vers l'espace réservé ou cliquer sur l'icône pour l'ajouter</a:t>
            </a:r>
            <a:endParaRPr lang="fr-FR" noProof="0"/>
          </a:p>
        </p:txBody>
      </p:sp>
      <p:sp>
        <p:nvSpPr>
          <p:cNvPr id="4" name="Espace réservé du texte 3"/>
          <p:cNvSpPr>
            <a:spLocks noGrp="1"/>
          </p:cNvSpPr>
          <p:nvPr>
            <p:ph type="body" sz="half" idx="2"/>
          </p:nvPr>
        </p:nvSpPr>
        <p:spPr>
          <a:xfrm>
            <a:off x="1792288" y="4472786"/>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a:xfrm>
            <a:off x="457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977BE084-309E-469E-847E-32D69B823DBE}" type="datetimeFigureOut">
              <a:rPr lang="fr-FR"/>
              <a:pPr/>
              <a:t>03/03/2016</a:t>
            </a:fld>
            <a:endParaRPr lang="fr-FR"/>
          </a:p>
        </p:txBody>
      </p:sp>
      <p:sp>
        <p:nvSpPr>
          <p:cNvPr id="6" name="Espace réservé du pied de page 5"/>
          <p:cNvSpPr>
            <a:spLocks noGrp="1"/>
          </p:cNvSpPr>
          <p:nvPr>
            <p:ph type="ftr" sz="quarter" idx="11"/>
          </p:nvPr>
        </p:nvSpPr>
        <p:spPr>
          <a:xfrm>
            <a:off x="3124200" y="5297488"/>
            <a:ext cx="2895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r>
              <a:rPr lang="en-US"/>
              <a:t>Copyright © 2004-2005 NameOfTheOrganization.  All rights reserved.</a:t>
            </a:r>
          </a:p>
        </p:txBody>
      </p:sp>
      <p:sp>
        <p:nvSpPr>
          <p:cNvPr id="7" name="Espace réservé du numéro de diapositive 6"/>
          <p:cNvSpPr>
            <a:spLocks noGrp="1"/>
          </p:cNvSpPr>
          <p:nvPr>
            <p:ph type="sldNum" sz="quarter" idx="12"/>
          </p:nvPr>
        </p:nvSpPr>
        <p:spPr>
          <a:xfrm>
            <a:off x="6553200" y="5297488"/>
            <a:ext cx="2133600" cy="303212"/>
          </a:xfrm>
          <a:prstGeom prst="rect">
            <a:avLst/>
          </a:prstGeom>
        </p:spPr>
        <p:txBody>
          <a:bodyPr vert="horz" wrap="square" lIns="91440" tIns="45720" rIns="91440" bIns="45720" numCol="1" anchor="t" anchorCtr="0" compatLnSpc="1">
            <a:prstTxWarp prst="textNoShape">
              <a:avLst/>
            </a:prstTxWarp>
          </a:bodyPr>
          <a:lstStyle>
            <a:lvl1pPr>
              <a:defRPr/>
            </a:lvl1pPr>
          </a:lstStyle>
          <a:p>
            <a:fld id="{7075C14B-8D76-4463-8862-8299E72AFFA4}" type="slidenum">
              <a:rPr lang="fr-FR"/>
              <a:pPr/>
              <a:t>‹N°›</a:t>
            </a:fld>
            <a:endParaRPr lang="fr-FR"/>
          </a:p>
        </p:txBody>
      </p:sp>
    </p:spTree>
    <p:extLst>
      <p:ext uri="{BB962C8B-B14F-4D97-AF65-F5344CB8AC3E}">
        <p14:creationId xmlns:p14="http://schemas.microsoft.com/office/powerpoint/2010/main" val="2262794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Image 4" descr="CarteDuMonde_AvecPoint.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148263" y="0"/>
            <a:ext cx="4002087" cy="1990725"/>
          </a:xfrm>
          <a:prstGeom prst="rect">
            <a:avLst/>
          </a:prstGeom>
          <a:noFill/>
          <a:ln>
            <a:noFill/>
          </a:ln>
          <a:extLst>
            <a:ext uri="{909E8E84-426E-40DD-AFC4-6F175D3DCCD1}">
              <a14:hiddenFill xmlns:a14="http://schemas.microsoft.com/office/drawing/2010/main">
                <a:solidFill>
                  <a:srgbClr val="FFFFFF">
                    <a:alpha val="7294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116013" y="336550"/>
            <a:ext cx="77771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457200" y="1128713"/>
            <a:ext cx="8435975"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p>
        </p:txBody>
      </p:sp>
      <p:sp>
        <p:nvSpPr>
          <p:cNvPr id="2" name="Rectangle 1"/>
          <p:cNvSpPr>
            <a:spLocks noChangeArrowheads="1"/>
          </p:cNvSpPr>
          <p:nvPr userDrawn="1"/>
        </p:nvSpPr>
        <p:spPr bwMode="auto">
          <a:xfrm>
            <a:off x="0" y="5329238"/>
            <a:ext cx="9144000" cy="407987"/>
          </a:xfrm>
          <a:prstGeom prst="rect">
            <a:avLst/>
          </a:prstGeom>
          <a:solidFill>
            <a:schemeClr val="tx1"/>
          </a:solidFill>
          <a:ln w="9525">
            <a:solidFill>
              <a:srgbClr val="000000"/>
            </a:solidFill>
            <a:miter lim="800000"/>
            <a:headEnd/>
            <a:tailEnd/>
          </a:ln>
          <a:effectLst>
            <a:outerShdw blurRad="40000" dist="23000" dir="5400000" rotWithShape="0">
              <a:srgbClr val="808080">
                <a:alpha val="34999"/>
              </a:srgbClr>
            </a:outerShdw>
          </a:effectLst>
        </p:spPr>
        <p:txBody>
          <a:bodyPr anchor="ctr"/>
          <a:lstStyle/>
          <a:p>
            <a:r>
              <a:rPr lang="fr-FR" sz="900">
                <a:solidFill>
                  <a:srgbClr val="FFFFFF"/>
                </a:solidFill>
                <a:latin typeface="Calibri" pitchFamily="34" charset="0"/>
              </a:rPr>
              <a:t>© SUPINFO International University – http://www.supinfo.com</a:t>
            </a:r>
          </a:p>
        </p:txBody>
      </p:sp>
      <p:pic>
        <p:nvPicPr>
          <p:cNvPr id="1030" name="Image 2"/>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740650" y="5305425"/>
            <a:ext cx="1362075"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84" r:id="rId1"/>
    <p:sldLayoutId id="2147484485" r:id="rId2"/>
    <p:sldLayoutId id="2147484486" r:id="rId3"/>
    <p:sldLayoutId id="2147484487" r:id="rId4"/>
    <p:sldLayoutId id="2147484488" r:id="rId5"/>
    <p:sldLayoutId id="2147484489" r:id="rId6"/>
    <p:sldLayoutId id="2147484490" r:id="rId7"/>
    <p:sldLayoutId id="2147484491" r:id="rId8"/>
    <p:sldLayoutId id="2147484492" r:id="rId9"/>
    <p:sldLayoutId id="2147484493" r:id="rId10"/>
    <p:sldLayoutId id="2147484494" r:id="rId11"/>
  </p:sldLayoutIdLst>
  <p:txStyles>
    <p:titleStyle>
      <a:lvl1pPr algn="l" defTabSz="457200" rtl="0" eaLnBrk="0" fontAlgn="base" hangingPunct="0">
        <a:spcBef>
          <a:spcPct val="0"/>
        </a:spcBef>
        <a:spcAft>
          <a:spcPct val="0"/>
        </a:spcAft>
        <a:defRPr sz="3600" b="1" kern="1200">
          <a:solidFill>
            <a:schemeClr val="tx1"/>
          </a:solidFill>
          <a:latin typeface="+mj-lt"/>
          <a:ea typeface="ＭＳ Ｐゴシック" charset="0"/>
          <a:cs typeface="ＭＳ Ｐゴシック" charset="0"/>
        </a:defRPr>
      </a:lvl1pPr>
      <a:lvl2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2pPr>
      <a:lvl3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3pPr>
      <a:lvl4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4pPr>
      <a:lvl5pPr algn="l" defTabSz="457200" rtl="0" eaLnBrk="0" fontAlgn="base" hangingPunct="0">
        <a:spcBef>
          <a:spcPct val="0"/>
        </a:spcBef>
        <a:spcAft>
          <a:spcPct val="0"/>
        </a:spcAft>
        <a:defRPr sz="3600" b="1">
          <a:solidFill>
            <a:schemeClr val="tx1"/>
          </a:solidFill>
          <a:latin typeface="Calibri" charset="0"/>
          <a:ea typeface="ＭＳ Ｐゴシック" charset="0"/>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18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1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3" Type="http://schemas.openxmlformats.org/officeDocument/2006/relationships/hyperlink" Target="http://symple.net/app_dev.php/author/1"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ymfony.com/downloa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localhost:8000/" TargetMode="External"/></Relationships>
</file>

<file path=ppt/slides/_rels/slide1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hyperlink" Target="https://symfony.com/doc/master/bundles/FOSUserBundle/index.html" TargetMode="External"/><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hyperlink" Target="https://getcomposer.org/download/" TargetMode="External"/><Relationship Id="rId2" Type="http://schemas.openxmlformats.org/officeDocument/2006/relationships/notesSlide" Target="../notesSlides/notesSlide10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symfony.com/doc/master/bundles/FOSUserBundle/index.html" TargetMode="External"/></Relationships>
</file>

<file path=ppt/slides/_rels/slide139.xml.rels><?xml version="1.0" encoding="UTF-8" standalone="yes"?>
<Relationships xmlns="http://schemas.openxmlformats.org/package/2006/relationships"><Relationship Id="rId3" Type="http://schemas.openxmlformats.org/officeDocument/2006/relationships/hyperlink" Target="http://symple.net/app_dev.php/register/" TargetMode="External"/><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mple.net/"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hyperlink" Target="http://symple.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hyperlink" Target="http://symple.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localhost:8000/"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localhost/phpmyadmin" TargetMode="External"/><Relationship Id="rId2" Type="http://schemas.openxmlformats.org/officeDocument/2006/relationships/hyperlink" Target="http://symple.net/"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ymfony.com/doc/current/book/routing.html" TargetMode="Externa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ymfony.com/doc/current/book/routing.html" TargetMode="Externa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hyperlink" Target="http://supblog.dev/app_dev.php/tes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ymple.net/tes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twig.sensiolabs.org/documentatio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66.xml.rels><?xml version="1.0" encoding="UTF-8" standalone="yes"?>
<Relationships xmlns="http://schemas.openxmlformats.org/package/2006/relationships"><Relationship Id="rId3" Type="http://schemas.openxmlformats.org/officeDocument/2006/relationships/hyperlink" Target="http://symple.net/app_debug.php/thing"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hyperlink" Target="http://symple.net/thing" TargetMode="Externa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ZoneTexte 15"/>
          <p:cNvSpPr txBox="1"/>
          <p:nvPr/>
        </p:nvSpPr>
        <p:spPr>
          <a:xfrm>
            <a:off x="898525" y="2603500"/>
            <a:ext cx="7916863" cy="1692771"/>
          </a:xfrm>
          <a:prstGeom prst="rect">
            <a:avLst/>
          </a:prstGeom>
          <a:noFill/>
        </p:spPr>
        <p:txBody>
          <a:bodyPr>
            <a:spAutoFit/>
          </a:bodyPr>
          <a:lstStyle/>
          <a:p>
            <a:pPr>
              <a:defRPr/>
            </a:pPr>
            <a:r>
              <a:rPr lang="fr-FR" sz="4800" dirty="0" err="1" smtClean="0">
                <a:latin typeface="Myriad Pro"/>
                <a:ea typeface="MS PGothic" charset="0"/>
                <a:cs typeface="Myriad Pro"/>
              </a:rPr>
              <a:t>Symfony</a:t>
            </a:r>
            <a:endParaRPr lang="fr-FR" sz="4800" dirty="0">
              <a:latin typeface="Myriad Pro"/>
              <a:ea typeface="MS PGothic" charset="0"/>
              <a:cs typeface="Myriad Pro"/>
            </a:endParaRPr>
          </a:p>
          <a:p>
            <a:pPr>
              <a:defRPr/>
            </a:pPr>
            <a:endParaRPr lang="fr-FR" sz="3200" dirty="0" smtClean="0">
              <a:solidFill>
                <a:schemeClr val="tx1">
                  <a:lumMod val="95000"/>
                  <a:lumOff val="5000"/>
                </a:schemeClr>
              </a:solidFill>
              <a:latin typeface="Verdana" charset="0"/>
              <a:ea typeface="ＭＳ Ｐゴシック" charset="0"/>
              <a:cs typeface="ＭＳ Ｐゴシック" charset="0"/>
            </a:endParaRPr>
          </a:p>
          <a:p>
            <a:pPr>
              <a:defRPr/>
            </a:pPr>
            <a:r>
              <a:rPr lang="fr-FR" sz="2400" dirty="0" smtClean="0">
                <a:solidFill>
                  <a:schemeClr val="tx1">
                    <a:lumMod val="95000"/>
                    <a:lumOff val="5000"/>
                  </a:schemeClr>
                </a:solidFill>
                <a:latin typeface="Verdana" charset="0"/>
                <a:ea typeface="ＭＳ Ｐゴシック" charset="0"/>
                <a:cs typeface="ＭＳ Ｐゴシック" charset="0"/>
              </a:rPr>
              <a:t>Open </a:t>
            </a:r>
            <a:r>
              <a:rPr lang="fr-FR" sz="2400" dirty="0">
                <a:solidFill>
                  <a:schemeClr val="tx1">
                    <a:lumMod val="95000"/>
                    <a:lumOff val="5000"/>
                  </a:schemeClr>
                </a:solidFill>
                <a:latin typeface="Verdana" charset="0"/>
                <a:ea typeface="ＭＳ Ｐゴシック" charset="0"/>
                <a:cs typeface="ＭＳ Ｐゴシック" charset="0"/>
              </a:rPr>
              <a:t>Source PHP Framework</a:t>
            </a:r>
            <a:endParaRPr lang="fr-FR" sz="1600" dirty="0">
              <a:solidFill>
                <a:schemeClr val="tx1">
                  <a:lumMod val="95000"/>
                  <a:lumOff val="5000"/>
                </a:schemeClr>
              </a:solidFill>
              <a:latin typeface="Verdana" charset="0"/>
              <a:ea typeface="ＭＳ Ｐゴシック" charset="0"/>
              <a:cs typeface="ＭＳ Ｐゴシック" charset="0"/>
            </a:endParaRPr>
          </a:p>
        </p:txBody>
      </p:sp>
      <p:pic>
        <p:nvPicPr>
          <p:cNvPr id="2" name="Image 1"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525" y="121196"/>
            <a:ext cx="3065323" cy="1620924"/>
          </a:xfrm>
          <a:prstGeom prst="rect">
            <a:avLst/>
          </a:prstGeom>
        </p:spPr>
      </p:pic>
      <p:pic>
        <p:nvPicPr>
          <p:cNvPr id="5" name="Picture 6" descr="http://www.welcometothebundle.com/wp-content/uploads/2012/04/symfony_black_03.png"/>
          <p:cNvPicPr>
            <a:picLocks noChangeAspect="1" noChangeArrowheads="1"/>
          </p:cNvPicPr>
          <p:nvPr/>
        </p:nvPicPr>
        <p:blipFill>
          <a:blip r:embed="rId4" cstate="print"/>
          <a:srcRect/>
          <a:stretch>
            <a:fillRect/>
          </a:stretch>
        </p:blipFill>
        <p:spPr bwMode="auto">
          <a:xfrm>
            <a:off x="6516688" y="1489075"/>
            <a:ext cx="2127250" cy="212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Built</a:t>
            </a:r>
            <a:r>
              <a:rPr lang="fr-FR" dirty="0" smtClean="0">
                <a:ea typeface="ＭＳ Ｐゴシック" pitchFamily="34" charset="-128"/>
              </a:rPr>
              <a:t>-in components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sz="3200" dirty="0">
                <a:ea typeface="ＭＳ Ｐゴシック" pitchFamily="34" charset="-128"/>
              </a:rPr>
              <a:t>Built on the shoulders of giants :</a:t>
            </a:r>
          </a:p>
          <a:p>
            <a:pPr lvl="1"/>
            <a:r>
              <a:rPr lang="en-US" sz="2800" dirty="0">
                <a:ea typeface="ＭＳ Ｐゴシック" pitchFamily="34" charset="-128"/>
              </a:rPr>
              <a:t>Twig</a:t>
            </a:r>
          </a:p>
          <a:p>
            <a:pPr lvl="1"/>
            <a:r>
              <a:rPr lang="en-US" sz="2800" dirty="0" err="1">
                <a:ea typeface="ＭＳ Ｐゴシック" pitchFamily="34" charset="-128"/>
              </a:rPr>
              <a:t>Swiftmailer</a:t>
            </a:r>
            <a:endParaRPr lang="en-US" sz="2800" dirty="0">
              <a:ea typeface="ＭＳ Ｐゴシック" pitchFamily="34" charset="-128"/>
            </a:endParaRPr>
          </a:p>
          <a:p>
            <a:pPr lvl="1"/>
            <a:r>
              <a:rPr lang="en-US" sz="2800" dirty="0">
                <a:ea typeface="ＭＳ Ｐゴシック" pitchFamily="34" charset="-128"/>
              </a:rPr>
              <a:t>Doctrine 2	</a:t>
            </a:r>
          </a:p>
          <a:p>
            <a:pPr lvl="1"/>
            <a:endParaRPr lang="en-US" sz="2800" dirty="0">
              <a:ea typeface="ＭＳ Ｐゴシック" pitchFamily="34" charset="-128"/>
            </a:endParaRPr>
          </a:p>
          <a:p>
            <a:r>
              <a:rPr lang="en-US" sz="3200" dirty="0">
                <a:ea typeface="ＭＳ Ｐゴシック" pitchFamily="34" charset="-128"/>
              </a:rPr>
              <a:t>The first two are provided by </a:t>
            </a:r>
          </a:p>
          <a:p>
            <a:endParaRPr lang="fr-FR" sz="3200"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t>
            </a:r>
            <a:r>
              <a:rPr lang="fr-FR" dirty="0" err="1" smtClean="0">
                <a:ea typeface="ＭＳ Ｐゴシック" pitchFamily="34" charset="-128"/>
              </a:rPr>
              <a:t>Symfony</a:t>
            </a:r>
            <a:r>
              <a:rPr lang="fr-FR"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 4"/>
          <p:cNvPicPr>
            <a:picLocks noChangeAspect="1"/>
          </p:cNvPicPr>
          <p:nvPr/>
        </p:nvPicPr>
        <p:blipFill>
          <a:blip r:embed="rId4" cstate="print"/>
          <a:srcRect/>
          <a:stretch>
            <a:fillRect/>
          </a:stretch>
        </p:blipFill>
        <p:spPr bwMode="auto">
          <a:xfrm>
            <a:off x="5868144" y="3865563"/>
            <a:ext cx="3006725" cy="463550"/>
          </a:xfrm>
          <a:prstGeom prst="rect">
            <a:avLst/>
          </a:prstGeom>
          <a:noFill/>
          <a:ln w="9525">
            <a:noFill/>
            <a:miter lim="800000"/>
            <a:headEnd/>
            <a:tailEnd/>
          </a:ln>
        </p:spPr>
      </p:pic>
    </p:spTree>
    <p:extLst>
      <p:ext uri="{BB962C8B-B14F-4D97-AF65-F5344CB8AC3E}">
        <p14:creationId xmlns:p14="http://schemas.microsoft.com/office/powerpoint/2010/main" val="406565160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EntityManager</a:t>
            </a:r>
            <a:r>
              <a:rPr lang="fr-FR" dirty="0" smtClean="0">
                <a:ea typeface="ＭＳ Ｐゴシック" pitchFamily="34" charset="-128"/>
              </a:rPr>
              <a:t> – Update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smtClean="0">
                <a:latin typeface="+mj-lt"/>
                <a:cs typeface="Courier New" pitchFamily="49" charset="0"/>
              </a:rPr>
              <a:t>Update</a:t>
            </a:r>
            <a:endParaRPr lang="fr-FR" sz="3200" dirty="0">
              <a:latin typeface="+mj-lt"/>
              <a:cs typeface="Courier New" pitchFamily="49" charset="0"/>
            </a:endParaRPr>
          </a:p>
          <a:p>
            <a:pPr lvl="1"/>
            <a:r>
              <a:rPr lang="fr-FR" sz="2800" dirty="0" err="1"/>
              <a:t>Get</a:t>
            </a:r>
            <a:r>
              <a:rPr lang="fr-FR" sz="2800" dirty="0"/>
              <a:t> an </a:t>
            </a:r>
            <a:r>
              <a:rPr lang="fr-FR" sz="2800" dirty="0" err="1"/>
              <a:t>entity</a:t>
            </a:r>
            <a:r>
              <a:rPr lang="fr-FR" sz="2800" dirty="0"/>
              <a:t> by the </a:t>
            </a:r>
            <a:r>
              <a:rPr lang="fr-FR" sz="2800" dirty="0" err="1" smtClean="0">
                <a:latin typeface="Courier New" pitchFamily="49" charset="0"/>
                <a:cs typeface="Courier New" pitchFamily="49" charset="0"/>
              </a:rPr>
              <a:t>find</a:t>
            </a:r>
            <a:r>
              <a:rPr lang="fr-FR" sz="2800" dirty="0" smtClean="0">
                <a:latin typeface="Courier New" pitchFamily="49" charset="0"/>
                <a:cs typeface="Courier New" pitchFamily="49" charset="0"/>
              </a:rPr>
              <a:t>()</a:t>
            </a:r>
            <a:r>
              <a:rPr lang="fr-FR" sz="2800" dirty="0" smtClean="0"/>
              <a:t> </a:t>
            </a:r>
            <a:r>
              <a:rPr lang="fr-FR" sz="2800" dirty="0" err="1"/>
              <a:t>function</a:t>
            </a:r>
            <a:endParaRPr lang="fr-FR" sz="2800" dirty="0"/>
          </a:p>
          <a:p>
            <a:pPr lvl="1"/>
            <a:r>
              <a:rPr lang="fr-FR" sz="2800" dirty="0" err="1"/>
              <a:t>Modify</a:t>
            </a:r>
            <a:r>
              <a:rPr lang="fr-FR" sz="2800" dirty="0"/>
              <a:t> </a:t>
            </a:r>
            <a:r>
              <a:rPr lang="fr-FR" sz="2800" dirty="0" err="1"/>
              <a:t>this</a:t>
            </a:r>
            <a:r>
              <a:rPr lang="fr-FR" sz="2800" dirty="0"/>
              <a:t> </a:t>
            </a:r>
            <a:r>
              <a:rPr lang="fr-FR" sz="2800" dirty="0" err="1"/>
              <a:t>entity</a:t>
            </a:r>
            <a:endParaRPr lang="fr-FR" sz="2800" dirty="0"/>
          </a:p>
          <a:p>
            <a:pPr lvl="1"/>
            <a:r>
              <a:rPr lang="fr-FR" sz="2800" dirty="0" smtClean="0"/>
              <a:t>Flush </a:t>
            </a:r>
            <a:r>
              <a:rPr lang="fr-FR" sz="2800" dirty="0" err="1" smtClean="0"/>
              <a:t>Entity</a:t>
            </a:r>
            <a:r>
              <a:rPr lang="fr-FR" sz="2800" dirty="0" smtClean="0"/>
              <a:t> Manager</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512" y="3433564"/>
            <a:ext cx="8785225" cy="1656184"/>
          </a:xfrm>
          <a:prstGeom prst="roundRect">
            <a:avLst>
              <a:gd name="adj" fmla="val 7972"/>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getDoctrine</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getManager</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a:solidFill>
                  <a:srgbClr val="000000"/>
                </a:solidFill>
                <a:latin typeface="Courier New" pitchFamily="49" charset="0"/>
                <a:ea typeface="ＭＳ Ｐゴシック" pitchFamily="34" charset="-128"/>
                <a:cs typeface="Courier New" pitchFamily="49" charset="0"/>
              </a:rPr>
              <a:t>$</a:t>
            </a:r>
            <a:r>
              <a:rPr lang="fr-FR" b="1" dirty="0" err="1">
                <a:solidFill>
                  <a:srgbClr val="000000"/>
                </a:solidFill>
                <a:latin typeface="Courier New" pitchFamily="49" charset="0"/>
                <a:ea typeface="ＭＳ Ｐゴシック" pitchFamily="34" charset="-128"/>
                <a:cs typeface="Courier New" pitchFamily="49" charset="0"/>
              </a:rPr>
              <a:t>author</a:t>
            </a:r>
            <a:r>
              <a:rPr lang="fr-FR" b="1" dirty="0">
                <a:solidFill>
                  <a:srgbClr val="000000"/>
                </a:solidFill>
                <a:latin typeface="Courier New" pitchFamily="49" charset="0"/>
                <a:ea typeface="ＭＳ Ｐゴシック" pitchFamily="34" charset="-128"/>
                <a:cs typeface="Courier New" pitchFamily="49" charset="0"/>
              </a:rPr>
              <a:t> = $</a:t>
            </a:r>
            <a:r>
              <a:rPr lang="fr-FR" b="1" dirty="0" err="1">
                <a:solidFill>
                  <a:srgbClr val="000000"/>
                </a:solidFill>
                <a:latin typeface="Courier New" pitchFamily="49" charset="0"/>
                <a:ea typeface="ＭＳ Ｐゴシック" pitchFamily="34" charset="-128"/>
                <a:cs typeface="Courier New" pitchFamily="49" charset="0"/>
              </a:rPr>
              <a:t>em</a:t>
            </a:r>
            <a:r>
              <a:rPr lang="fr-FR" b="1" dirty="0">
                <a:solidFill>
                  <a:srgbClr val="000000"/>
                </a:solidFill>
                <a:latin typeface="Courier New" pitchFamily="49" charset="0"/>
                <a:ea typeface="ＭＳ Ｐゴシック" pitchFamily="34" charset="-128"/>
                <a:cs typeface="Courier New" pitchFamily="49" charset="0"/>
              </a:rPr>
              <a:t>-&gt;</a:t>
            </a:r>
            <a:r>
              <a:rPr lang="fr-FR" b="1" dirty="0" err="1">
                <a:solidFill>
                  <a:srgbClr val="000000"/>
                </a:solidFill>
                <a:latin typeface="Courier New" pitchFamily="49" charset="0"/>
                <a:ea typeface="ＭＳ Ｐゴシック" pitchFamily="34" charset="-128"/>
                <a:cs typeface="Courier New" pitchFamily="49" charset="0"/>
              </a:rPr>
              <a:t>getRepository</a:t>
            </a:r>
            <a:r>
              <a:rPr lang="fr-FR" b="1" dirty="0">
                <a:solidFill>
                  <a:srgbClr val="000000"/>
                </a:solidFill>
                <a:latin typeface="Courier New" pitchFamily="49" charset="0"/>
                <a:ea typeface="ＭＳ Ｐゴシック" pitchFamily="34" charset="-128"/>
                <a:cs typeface="Courier New" pitchFamily="49" charset="0"/>
              </a:rPr>
              <a:t>(</a:t>
            </a:r>
            <a:r>
              <a:rPr lang="fr-FR" b="1" dirty="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SympleNetworkUserBundle:User</a:t>
            </a:r>
            <a:r>
              <a:rPr lang="fr-FR" b="1" dirty="0">
                <a:solidFill>
                  <a:srgbClr val="00B050"/>
                </a:solidFill>
                <a:latin typeface="Courier New" pitchFamily="49" charset="0"/>
                <a:ea typeface="ＭＳ Ｐゴシック" pitchFamily="34" charset="-128"/>
                <a:cs typeface="Courier New" pitchFamily="49" charset="0"/>
              </a:rPr>
              <a:t>"</a:t>
            </a:r>
            <a:r>
              <a:rPr lang="fr-FR" b="1" dirty="0">
                <a:solidFill>
                  <a:srgbClr val="000000"/>
                </a:solidFill>
                <a:latin typeface="Courier New" pitchFamily="49" charset="0"/>
                <a:ea typeface="ＭＳ Ｐゴシック" pitchFamily="34" charset="-128"/>
                <a:cs typeface="Courier New" pitchFamily="49" charset="0"/>
              </a:rPr>
              <a:t>)</a:t>
            </a:r>
          </a:p>
          <a:p>
            <a:r>
              <a:rPr lang="fr-FR" b="1" dirty="0">
                <a:solidFill>
                  <a:srgbClr val="000000"/>
                </a:solidFill>
                <a:latin typeface="Courier New" pitchFamily="49" charset="0"/>
                <a:ea typeface="ＭＳ Ｐゴシック" pitchFamily="34" charset="-128"/>
                <a:cs typeface="Courier New" pitchFamily="49" charset="0"/>
              </a:rPr>
              <a:t>		-&gt;</a:t>
            </a:r>
            <a:r>
              <a:rPr lang="fr-FR" b="1" dirty="0" err="1">
                <a:solidFill>
                  <a:srgbClr val="000000"/>
                </a:solidFill>
                <a:latin typeface="Courier New" pitchFamily="49" charset="0"/>
                <a:ea typeface="ＭＳ Ｐゴシック" pitchFamily="34" charset="-128"/>
                <a:cs typeface="Courier New" pitchFamily="49" charset="0"/>
              </a:rPr>
              <a:t>find</a:t>
            </a:r>
            <a:r>
              <a:rPr lang="fr-FR" b="1" dirty="0">
                <a:solidFill>
                  <a:srgbClr val="000000"/>
                </a:solidFill>
                <a:latin typeface="Courier New" pitchFamily="49" charset="0"/>
                <a:ea typeface="ＭＳ Ｐゴシック" pitchFamily="34" charset="-128"/>
                <a:cs typeface="Courier New" pitchFamily="49" charset="0"/>
              </a:rPr>
              <a:t>(</a:t>
            </a:r>
            <a:r>
              <a:rPr lang="fr-FR" b="1" dirty="0">
                <a:solidFill>
                  <a:schemeClr val="accent6">
                    <a:lumMod val="75000"/>
                  </a:schemeClr>
                </a:solidFill>
                <a:latin typeface="Courier New" pitchFamily="49" charset="0"/>
                <a:ea typeface="ＭＳ Ｐゴシック" pitchFamily="34" charset="-128"/>
                <a:cs typeface="Courier New" pitchFamily="49" charset="0"/>
              </a:rPr>
              <a:t>1</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author</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setPassword</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"hi-</a:t>
            </a:r>
            <a:r>
              <a:rPr lang="fr-FR" b="1" dirty="0" err="1" smtClean="0">
                <a:solidFill>
                  <a:srgbClr val="00B050"/>
                </a:solidFill>
                <a:latin typeface="Courier New" pitchFamily="49" charset="0"/>
                <a:ea typeface="ＭＳ Ｐゴシック" pitchFamily="34" charset="-128"/>
                <a:cs typeface="Courier New" pitchFamily="49" charset="0"/>
              </a:rPr>
              <a:t>there</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-&gt;flush();</a:t>
            </a: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33970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EntityManager</a:t>
            </a:r>
            <a:r>
              <a:rPr lang="fr-FR" dirty="0" smtClean="0">
                <a:ea typeface="ＭＳ Ｐゴシック" pitchFamily="34" charset="-128"/>
              </a:rPr>
              <a:t> – </a:t>
            </a:r>
            <a:r>
              <a:rPr lang="fr-FR" dirty="0" err="1" smtClean="0">
                <a:ea typeface="ＭＳ Ｐゴシック" pitchFamily="34" charset="-128"/>
              </a:rPr>
              <a:t>Remove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smtClean="0">
                <a:latin typeface="Courier New" pitchFamily="49" charset="0"/>
                <a:cs typeface="Courier New" pitchFamily="49" charset="0"/>
              </a:rPr>
              <a:t>remove</a:t>
            </a:r>
            <a:r>
              <a:rPr lang="fr-FR" sz="3200" dirty="0" smtClean="0">
                <a:latin typeface="Courier New" pitchFamily="49" charset="0"/>
                <a:cs typeface="Courier New" pitchFamily="49" charset="0"/>
              </a:rPr>
              <a:t>($</a:t>
            </a:r>
            <a:r>
              <a:rPr lang="fr-FR" sz="3200" dirty="0" err="1" smtClean="0">
                <a:latin typeface="Courier New" pitchFamily="49" charset="0"/>
                <a:cs typeface="Courier New" pitchFamily="49" charset="0"/>
              </a:rPr>
              <a:t>entity</a:t>
            </a:r>
            <a:r>
              <a:rPr lang="fr-FR" sz="3200" dirty="0" smtClean="0">
                <a:latin typeface="Courier New" pitchFamily="49" charset="0"/>
                <a:cs typeface="Courier New" pitchFamily="49" charset="0"/>
              </a:rPr>
              <a:t>)</a:t>
            </a:r>
            <a:endParaRPr lang="fr-FR" sz="3200" dirty="0">
              <a:latin typeface="Courier New" pitchFamily="49" charset="0"/>
              <a:cs typeface="Courier New" pitchFamily="49" charset="0"/>
            </a:endParaRPr>
          </a:p>
          <a:p>
            <a:pPr lvl="1"/>
            <a:r>
              <a:rPr lang="fr-FR" sz="2800" dirty="0" err="1"/>
              <a:t>Get</a:t>
            </a:r>
            <a:r>
              <a:rPr lang="fr-FR" sz="2800" dirty="0"/>
              <a:t> an </a:t>
            </a:r>
            <a:r>
              <a:rPr lang="fr-FR" sz="2800" dirty="0" err="1"/>
              <a:t>entity</a:t>
            </a:r>
            <a:r>
              <a:rPr lang="fr-FR" sz="2800" dirty="0"/>
              <a:t> by the </a:t>
            </a:r>
            <a:r>
              <a:rPr lang="fr-FR" sz="2800" dirty="0" err="1" smtClean="0">
                <a:latin typeface="Courier New" pitchFamily="49" charset="0"/>
                <a:cs typeface="Courier New" pitchFamily="49" charset="0"/>
              </a:rPr>
              <a:t>find</a:t>
            </a:r>
            <a:r>
              <a:rPr lang="fr-FR" sz="2800" dirty="0" smtClean="0">
                <a:latin typeface="Courier New" pitchFamily="49" charset="0"/>
                <a:cs typeface="Courier New" pitchFamily="49" charset="0"/>
              </a:rPr>
              <a:t>()</a:t>
            </a:r>
            <a:r>
              <a:rPr lang="fr-FR" sz="2800" dirty="0" smtClean="0"/>
              <a:t> </a:t>
            </a:r>
            <a:r>
              <a:rPr lang="fr-FR" sz="2800" dirty="0" err="1"/>
              <a:t>function</a:t>
            </a:r>
            <a:endParaRPr lang="fr-FR" sz="2800" dirty="0"/>
          </a:p>
          <a:p>
            <a:pPr lvl="1"/>
            <a:r>
              <a:rPr lang="fr-FR" sz="2800" dirty="0" err="1" smtClean="0"/>
              <a:t>Remove</a:t>
            </a:r>
            <a:r>
              <a:rPr lang="fr-FR" sz="2800" dirty="0" smtClean="0"/>
              <a:t> </a:t>
            </a:r>
            <a:r>
              <a:rPr lang="fr-FR" sz="2800" dirty="0" err="1" smtClean="0"/>
              <a:t>it</a:t>
            </a:r>
            <a:r>
              <a:rPr lang="fr-FR" sz="2800" dirty="0" smtClean="0"/>
              <a:t>, </a:t>
            </a:r>
            <a:r>
              <a:rPr lang="fr-FR" sz="2800" dirty="0" err="1"/>
              <a:t>then</a:t>
            </a:r>
            <a:r>
              <a:rPr lang="fr-FR" sz="2800" dirty="0"/>
              <a:t> flush</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512" y="3073524"/>
            <a:ext cx="8785225" cy="1584176"/>
          </a:xfrm>
          <a:prstGeom prst="roundRect">
            <a:avLst>
              <a:gd name="adj" fmla="val 8888"/>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getDoctrine</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getManager</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a:solidFill>
                  <a:srgbClr val="000000"/>
                </a:solidFill>
                <a:latin typeface="Courier New" pitchFamily="49" charset="0"/>
                <a:ea typeface="ＭＳ Ｐゴシック" pitchFamily="34" charset="-128"/>
                <a:cs typeface="Courier New" pitchFamily="49" charset="0"/>
              </a:rPr>
              <a:t>$$</a:t>
            </a:r>
            <a:r>
              <a:rPr lang="fr-FR" b="1" dirty="0" err="1">
                <a:solidFill>
                  <a:srgbClr val="000000"/>
                </a:solidFill>
                <a:latin typeface="Courier New" pitchFamily="49" charset="0"/>
                <a:ea typeface="ＭＳ Ｐゴシック" pitchFamily="34" charset="-128"/>
                <a:cs typeface="Courier New" pitchFamily="49" charset="0"/>
              </a:rPr>
              <a:t>author</a:t>
            </a:r>
            <a:r>
              <a:rPr lang="fr-FR" b="1" dirty="0">
                <a:solidFill>
                  <a:srgbClr val="000000"/>
                </a:solidFill>
                <a:latin typeface="Courier New" pitchFamily="49" charset="0"/>
                <a:ea typeface="ＭＳ Ｐゴシック" pitchFamily="34" charset="-128"/>
                <a:cs typeface="Courier New" pitchFamily="49" charset="0"/>
              </a:rPr>
              <a:t> = $</a:t>
            </a:r>
            <a:r>
              <a:rPr lang="fr-FR" b="1" dirty="0" err="1">
                <a:solidFill>
                  <a:srgbClr val="000000"/>
                </a:solidFill>
                <a:latin typeface="Courier New" pitchFamily="49" charset="0"/>
                <a:ea typeface="ＭＳ Ｐゴシック" pitchFamily="34" charset="-128"/>
                <a:cs typeface="Courier New" pitchFamily="49" charset="0"/>
              </a:rPr>
              <a:t>em</a:t>
            </a:r>
            <a:r>
              <a:rPr lang="fr-FR" b="1" dirty="0">
                <a:solidFill>
                  <a:srgbClr val="000000"/>
                </a:solidFill>
                <a:latin typeface="Courier New" pitchFamily="49" charset="0"/>
                <a:ea typeface="ＭＳ Ｐゴシック" pitchFamily="34" charset="-128"/>
                <a:cs typeface="Courier New" pitchFamily="49" charset="0"/>
              </a:rPr>
              <a:t>-&gt;</a:t>
            </a:r>
            <a:r>
              <a:rPr lang="fr-FR" b="1" dirty="0" err="1">
                <a:solidFill>
                  <a:srgbClr val="000000"/>
                </a:solidFill>
                <a:latin typeface="Courier New" pitchFamily="49" charset="0"/>
                <a:ea typeface="ＭＳ Ｐゴシック" pitchFamily="34" charset="-128"/>
                <a:cs typeface="Courier New" pitchFamily="49" charset="0"/>
              </a:rPr>
              <a:t>getRepository</a:t>
            </a:r>
            <a:r>
              <a:rPr lang="fr-FR" b="1" dirty="0">
                <a:solidFill>
                  <a:srgbClr val="000000"/>
                </a:solidFill>
                <a:latin typeface="Courier New" pitchFamily="49" charset="0"/>
                <a:ea typeface="ＭＳ Ｐゴシック" pitchFamily="34" charset="-128"/>
                <a:cs typeface="Courier New" pitchFamily="49" charset="0"/>
              </a:rPr>
              <a:t>(</a:t>
            </a:r>
            <a:r>
              <a:rPr lang="fr-FR" b="1" dirty="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SympleNetworkUserBundle:User</a:t>
            </a:r>
            <a:r>
              <a:rPr lang="fr-FR" b="1" dirty="0">
                <a:solidFill>
                  <a:srgbClr val="00B050"/>
                </a:solidFill>
                <a:latin typeface="Courier New" pitchFamily="49" charset="0"/>
                <a:ea typeface="ＭＳ Ｐゴシック" pitchFamily="34" charset="-128"/>
                <a:cs typeface="Courier New" pitchFamily="49" charset="0"/>
              </a:rPr>
              <a:t>"</a:t>
            </a:r>
            <a:r>
              <a:rPr lang="fr-FR" b="1" dirty="0">
                <a:solidFill>
                  <a:srgbClr val="000000"/>
                </a:solidFill>
                <a:latin typeface="Courier New" pitchFamily="49" charset="0"/>
                <a:ea typeface="ＭＳ Ｐゴシック" pitchFamily="34" charset="-128"/>
                <a:cs typeface="Courier New" pitchFamily="49" charset="0"/>
              </a:rPr>
              <a:t>)</a:t>
            </a:r>
          </a:p>
          <a:p>
            <a:r>
              <a:rPr lang="fr-FR" b="1" dirty="0">
                <a:solidFill>
                  <a:srgbClr val="000000"/>
                </a:solidFill>
                <a:latin typeface="Courier New" pitchFamily="49" charset="0"/>
                <a:ea typeface="ＭＳ Ｐゴシック" pitchFamily="34" charset="-128"/>
                <a:cs typeface="Courier New" pitchFamily="49" charset="0"/>
              </a:rPr>
              <a:t>		-&gt;</a:t>
            </a:r>
            <a:r>
              <a:rPr lang="fr-FR" b="1" dirty="0" err="1">
                <a:solidFill>
                  <a:srgbClr val="000000"/>
                </a:solidFill>
                <a:latin typeface="Courier New" pitchFamily="49" charset="0"/>
                <a:ea typeface="ＭＳ Ｐゴシック" pitchFamily="34" charset="-128"/>
                <a:cs typeface="Courier New" pitchFamily="49" charset="0"/>
              </a:rPr>
              <a:t>find</a:t>
            </a:r>
            <a:r>
              <a:rPr lang="fr-FR" b="1" dirty="0">
                <a:solidFill>
                  <a:srgbClr val="000000"/>
                </a:solidFill>
                <a:latin typeface="Courier New" pitchFamily="49" charset="0"/>
                <a:ea typeface="ＭＳ Ｐゴシック" pitchFamily="34" charset="-128"/>
                <a:cs typeface="Courier New" pitchFamily="49" charset="0"/>
              </a:rPr>
              <a:t>(</a:t>
            </a:r>
            <a:r>
              <a:rPr lang="fr-FR" b="1" dirty="0">
                <a:solidFill>
                  <a:schemeClr val="accent6">
                    <a:lumMod val="75000"/>
                  </a:schemeClr>
                </a:solidFill>
                <a:latin typeface="Courier New" pitchFamily="49" charset="0"/>
                <a:ea typeface="ＭＳ Ｐゴシック" pitchFamily="34" charset="-128"/>
                <a:cs typeface="Courier New" pitchFamily="49" charset="0"/>
              </a:rPr>
              <a:t>1</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remove</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author</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-&gt;flush();</a:t>
            </a: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94208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27936934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(1/5)</a:t>
            </a:r>
            <a:endParaRPr lang="fr-FR" dirty="0"/>
          </a:p>
        </p:txBody>
      </p:sp>
      <p:sp>
        <p:nvSpPr>
          <p:cNvPr id="3" name="Espace réservé du contenu 2"/>
          <p:cNvSpPr>
            <a:spLocks noGrp="1"/>
          </p:cNvSpPr>
          <p:nvPr>
            <p:ph idx="1"/>
          </p:nvPr>
        </p:nvSpPr>
        <p:spPr/>
        <p:txBody>
          <a:bodyPr/>
          <a:lstStyle/>
          <a:p>
            <a:r>
              <a:rPr lang="fr-FR" sz="3200" dirty="0" err="1"/>
              <a:t>Create</a:t>
            </a:r>
            <a:r>
              <a:rPr lang="fr-FR" sz="3200" dirty="0"/>
              <a:t> the </a:t>
            </a:r>
            <a:r>
              <a:rPr lang="fr-FR" sz="3200" dirty="0" err="1"/>
              <a:t>following</a:t>
            </a:r>
            <a:r>
              <a:rPr lang="fr-FR" sz="3200" dirty="0"/>
              <a:t> table in </a:t>
            </a:r>
            <a:r>
              <a:rPr lang="fr-FR" sz="3200" dirty="0" err="1"/>
              <a:t>your</a:t>
            </a:r>
            <a:r>
              <a:rPr lang="fr-FR" sz="3200" dirty="0"/>
              <a:t> </a:t>
            </a:r>
            <a:r>
              <a:rPr lang="fr-FR" sz="3200" dirty="0" err="1"/>
              <a:t>database</a:t>
            </a:r>
            <a:r>
              <a:rPr lang="fr-FR" sz="3200" dirty="0" smtClean="0"/>
              <a:t>:</a:t>
            </a:r>
          </a:p>
          <a:p>
            <a:pPr lvl="1"/>
            <a:r>
              <a:rPr lang="fr-FR" dirty="0" smtClean="0"/>
              <a:t>Use </a:t>
            </a:r>
            <a:r>
              <a:rPr lang="fr-FR" dirty="0" err="1" smtClean="0"/>
              <a:t>Entities</a:t>
            </a:r>
            <a:r>
              <a:rPr lang="fr-FR" dirty="0" smtClean="0"/>
              <a:t> to </a:t>
            </a:r>
            <a:r>
              <a:rPr lang="fr-FR" dirty="0" err="1" smtClean="0"/>
              <a:t>Database</a:t>
            </a:r>
            <a:r>
              <a:rPr lang="fr-FR" dirty="0" smtClean="0"/>
              <a:t> or </a:t>
            </a:r>
            <a:r>
              <a:rPr lang="fr-FR" dirty="0" err="1" smtClean="0"/>
              <a:t>Database</a:t>
            </a:r>
            <a:r>
              <a:rPr lang="fr-FR" dirty="0" smtClean="0"/>
              <a:t> to </a:t>
            </a:r>
            <a:r>
              <a:rPr lang="fr-FR" dirty="0" err="1" smtClean="0"/>
              <a:t>Entities</a:t>
            </a:r>
            <a:endParaRPr lang="fr-FR" dirty="0" smtClean="0"/>
          </a:p>
          <a:p>
            <a:pPr lvl="1"/>
            <a:r>
              <a:rPr lang="fr-FR" dirty="0" smtClean="0"/>
              <a:t>At </a:t>
            </a:r>
            <a:r>
              <a:rPr lang="fr-FR" dirty="0" err="1" smtClean="0"/>
              <a:t>your</a:t>
            </a:r>
            <a:r>
              <a:rPr lang="fr-FR" dirty="0" smtClean="0"/>
              <a:t> </a:t>
            </a:r>
            <a:r>
              <a:rPr lang="fr-FR" dirty="0" err="1" smtClean="0"/>
              <a:t>convenience</a:t>
            </a:r>
            <a:endParaRPr lang="fr-FR" dirty="0"/>
          </a:p>
        </p:txBody>
      </p:sp>
      <p:sp>
        <p:nvSpPr>
          <p:cNvPr id="4" name="Espace réservé du contenu 3"/>
          <p:cNvSpPr>
            <a:spLocks noGrp="1"/>
          </p:cNvSpPr>
          <p:nvPr>
            <p:ph sz="quarter" idx="13"/>
          </p:nvPr>
        </p:nvSpPr>
        <p:spPr/>
        <p:txBody>
          <a:bodyPr/>
          <a:lstStyle/>
          <a:p>
            <a:r>
              <a:rPr lang="fr-FR" dirty="0" smtClean="0"/>
              <a:t>Model layer</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e 6"/>
          <p:cNvGrpSpPr/>
          <p:nvPr/>
        </p:nvGrpSpPr>
        <p:grpSpPr>
          <a:xfrm>
            <a:off x="3239852" y="3001516"/>
            <a:ext cx="2664296" cy="1800200"/>
            <a:chOff x="5580112" y="3001516"/>
            <a:chExt cx="2664296" cy="1800200"/>
          </a:xfrm>
          <a:effectLst>
            <a:outerShdw blurRad="76200" dir="13500000" sy="23000" kx="1200000" algn="br" rotWithShape="0">
              <a:prstClr val="black">
                <a:alpha val="20000"/>
              </a:prstClr>
            </a:outerShdw>
          </a:effectLst>
        </p:grpSpPr>
        <p:sp>
          <p:nvSpPr>
            <p:cNvPr id="5" name="Rectangle 4"/>
            <p:cNvSpPr/>
            <p:nvPr/>
          </p:nvSpPr>
          <p:spPr>
            <a:xfrm>
              <a:off x="5580112" y="3001516"/>
              <a:ext cx="266429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post</a:t>
              </a:r>
              <a:endParaRPr lang="en-US" dirty="0"/>
            </a:p>
          </p:txBody>
        </p:sp>
        <p:sp>
          <p:nvSpPr>
            <p:cNvPr id="8" name="Rectangle 7"/>
            <p:cNvSpPr/>
            <p:nvPr/>
          </p:nvSpPr>
          <p:spPr>
            <a:xfrm>
              <a:off x="5580112" y="3433564"/>
              <a:ext cx="2664296" cy="9361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dirty="0" smtClean="0"/>
                <a:t>id: </a:t>
              </a:r>
              <a:r>
                <a:rPr lang="fr-FR" dirty="0" err="1" smtClean="0"/>
                <a:t>Integer</a:t>
              </a:r>
              <a:endParaRPr lang="fr-FR" dirty="0" smtClean="0"/>
            </a:p>
            <a:p>
              <a:pPr algn="ctr"/>
              <a:r>
                <a:rPr lang="fr-FR" dirty="0" smtClean="0"/>
                <a:t>message: </a:t>
              </a:r>
              <a:r>
                <a:rPr lang="fr-FR" dirty="0" err="1" smtClean="0"/>
                <a:t>Text</a:t>
              </a:r>
              <a:endParaRPr lang="fr-FR" dirty="0" smtClean="0"/>
            </a:p>
            <a:p>
              <a:pPr algn="ctr"/>
              <a:r>
                <a:rPr lang="fr-FR" dirty="0" err="1" smtClean="0"/>
                <a:t>creationDate</a:t>
              </a:r>
              <a:r>
                <a:rPr lang="fr-FR" dirty="0" smtClean="0"/>
                <a:t>: </a:t>
              </a:r>
              <a:r>
                <a:rPr lang="fr-FR" dirty="0" err="1" smtClean="0"/>
                <a:t>DateTime</a:t>
              </a:r>
              <a:endParaRPr lang="en-US" dirty="0"/>
            </a:p>
          </p:txBody>
        </p:sp>
        <p:sp>
          <p:nvSpPr>
            <p:cNvPr id="9" name="Rectangle 8"/>
            <p:cNvSpPr/>
            <p:nvPr/>
          </p:nvSpPr>
          <p:spPr>
            <a:xfrm>
              <a:off x="5580112" y="4369668"/>
              <a:ext cx="2664296" cy="4320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40340696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(2/5)</a:t>
            </a:r>
            <a:endParaRPr lang="fr-FR" dirty="0"/>
          </a:p>
        </p:txBody>
      </p:sp>
      <p:sp>
        <p:nvSpPr>
          <p:cNvPr id="3" name="Espace réservé du contenu 2"/>
          <p:cNvSpPr>
            <a:spLocks noGrp="1"/>
          </p:cNvSpPr>
          <p:nvPr>
            <p:ph idx="1"/>
          </p:nvPr>
        </p:nvSpPr>
        <p:spPr/>
        <p:txBody>
          <a:bodyPr/>
          <a:lstStyle/>
          <a:p>
            <a:r>
              <a:rPr lang="fr-FR" sz="3200" dirty="0"/>
              <a:t>In </a:t>
            </a:r>
            <a:r>
              <a:rPr lang="fr-FR" sz="3200" dirty="0" err="1"/>
              <a:t>your</a:t>
            </a:r>
            <a:r>
              <a:rPr lang="fr-FR" sz="3200" dirty="0"/>
              <a:t> default </a:t>
            </a:r>
            <a:r>
              <a:rPr lang="fr-FR" sz="3200" dirty="0" err="1"/>
              <a:t>controller</a:t>
            </a:r>
            <a:r>
              <a:rPr lang="fr-FR" sz="3200" dirty="0"/>
              <a:t>:</a:t>
            </a:r>
          </a:p>
          <a:p>
            <a:pPr lvl="1"/>
            <a:r>
              <a:rPr lang="fr-FR" sz="2800" dirty="0"/>
              <a:t>Return an </a:t>
            </a:r>
            <a:r>
              <a:rPr lang="fr-FR" sz="2800" dirty="0" err="1"/>
              <a:t>array</a:t>
            </a:r>
            <a:r>
              <a:rPr lang="fr-FR" sz="2800" dirty="0"/>
              <a:t> </a:t>
            </a:r>
            <a:r>
              <a:rPr lang="fr-FR" sz="2800" dirty="0" err="1"/>
              <a:t>containing</a:t>
            </a:r>
            <a:r>
              <a:rPr lang="fr-FR" sz="2800" dirty="0"/>
              <a:t>:</a:t>
            </a:r>
          </a:p>
          <a:p>
            <a:pPr lvl="2"/>
            <a:r>
              <a:rPr lang="fr-FR" sz="2400" dirty="0"/>
              <a:t>An </a:t>
            </a:r>
            <a:r>
              <a:rPr lang="fr-FR" sz="2400" dirty="0" err="1"/>
              <a:t>array</a:t>
            </a:r>
            <a:r>
              <a:rPr lang="fr-FR" sz="2400" dirty="0"/>
              <a:t> of </a:t>
            </a:r>
            <a:r>
              <a:rPr lang="fr-FR" sz="2400" dirty="0" err="1"/>
              <a:t>sample</a:t>
            </a:r>
            <a:r>
              <a:rPr lang="fr-FR" sz="2400" dirty="0"/>
              <a:t> Post </a:t>
            </a:r>
            <a:r>
              <a:rPr lang="fr-FR" sz="2400" dirty="0" err="1"/>
              <a:t>objects</a:t>
            </a:r>
            <a:r>
              <a:rPr lang="fr-FR" sz="2400" dirty="0"/>
              <a:t> </a:t>
            </a:r>
            <a:r>
              <a:rPr lang="fr-FR" sz="2400" dirty="0" err="1"/>
              <a:t>with</a:t>
            </a:r>
            <a:r>
              <a:rPr lang="fr-FR" sz="2400" dirty="0"/>
              <a:t> the key « </a:t>
            </a:r>
            <a:r>
              <a:rPr lang="fr-FR" sz="2400" dirty="0" err="1"/>
              <a:t>posts</a:t>
            </a:r>
            <a:r>
              <a:rPr lang="fr-FR" sz="2400" dirty="0"/>
              <a:t> </a:t>
            </a:r>
            <a:r>
              <a:rPr lang="fr-FR" sz="2400" dirty="0" smtClean="0"/>
              <a:t>»</a:t>
            </a:r>
          </a:p>
          <a:p>
            <a:pPr lvl="2"/>
            <a:r>
              <a:rPr lang="fr-FR" sz="2400" dirty="0" smtClean="0"/>
              <a:t>A </a:t>
            </a:r>
            <a:r>
              <a:rPr lang="fr-FR" sz="2400" dirty="0" err="1" smtClean="0"/>
              <a:t>firstname</a:t>
            </a:r>
            <a:r>
              <a:rPr lang="fr-FR" sz="2400" dirty="0" smtClean="0"/>
              <a:t> </a:t>
            </a:r>
            <a:r>
              <a:rPr lang="fr-FR" sz="2400" dirty="0" err="1" smtClean="0"/>
              <a:t>passed</a:t>
            </a:r>
            <a:r>
              <a:rPr lang="fr-FR" sz="2400" dirty="0" smtClean="0"/>
              <a:t> in URL as </a:t>
            </a:r>
            <a:r>
              <a:rPr lang="fr-FR" sz="2400" dirty="0" err="1" smtClean="0"/>
              <a:t>before</a:t>
            </a:r>
            <a:endParaRPr lang="fr-FR" sz="2400" dirty="0" smtClean="0"/>
          </a:p>
          <a:p>
            <a:pPr lvl="2"/>
            <a:r>
              <a:rPr lang="fr-FR" sz="2400" dirty="0"/>
              <a:t>A</a:t>
            </a:r>
            <a:r>
              <a:rPr lang="fr-FR" sz="2400" dirty="0" smtClean="0"/>
              <a:t> </a:t>
            </a:r>
            <a:r>
              <a:rPr lang="fr-FR" sz="2400" dirty="0" err="1" smtClean="0"/>
              <a:t>lastname</a:t>
            </a:r>
            <a:r>
              <a:rPr lang="fr-FR" sz="2400" dirty="0" smtClean="0"/>
              <a:t> </a:t>
            </a:r>
            <a:r>
              <a:rPr lang="fr-FR" sz="2400" dirty="0" err="1" smtClean="0"/>
              <a:t>passed</a:t>
            </a:r>
            <a:r>
              <a:rPr lang="fr-FR" sz="2400" dirty="0" smtClean="0"/>
              <a:t> </a:t>
            </a:r>
            <a:r>
              <a:rPr lang="fr-FR" sz="2400" dirty="0" err="1" smtClean="0"/>
              <a:t>is</a:t>
            </a:r>
            <a:r>
              <a:rPr lang="fr-FR" sz="2400" dirty="0" smtClean="0"/>
              <a:t> URL as </a:t>
            </a:r>
            <a:r>
              <a:rPr lang="fr-FR" sz="2400" dirty="0" err="1" smtClean="0"/>
              <a:t>before</a:t>
            </a:r>
            <a:r>
              <a:rPr lang="fr-FR" sz="2400" dirty="0" smtClean="0"/>
              <a:t> </a:t>
            </a:r>
          </a:p>
          <a:p>
            <a:endParaRPr lang="fr-FR" sz="3200" dirty="0"/>
          </a:p>
        </p:txBody>
      </p:sp>
      <p:sp>
        <p:nvSpPr>
          <p:cNvPr id="4" name="Espace réservé du contenu 3"/>
          <p:cNvSpPr>
            <a:spLocks noGrp="1"/>
          </p:cNvSpPr>
          <p:nvPr>
            <p:ph sz="quarter" idx="13"/>
          </p:nvPr>
        </p:nvSpPr>
        <p:spPr/>
        <p:txBody>
          <a:bodyPr/>
          <a:lstStyle/>
          <a:p>
            <a:r>
              <a:rPr lang="fr-FR" dirty="0" err="1" smtClean="0"/>
              <a:t>View</a:t>
            </a:r>
            <a:r>
              <a:rPr lang="fr-FR" dirty="0" smtClean="0"/>
              <a:t> layer</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1979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(3/5)</a:t>
            </a:r>
            <a:endParaRPr lang="fr-FR" dirty="0"/>
          </a:p>
        </p:txBody>
      </p:sp>
      <p:sp>
        <p:nvSpPr>
          <p:cNvPr id="3" name="Espace réservé du contenu 2"/>
          <p:cNvSpPr>
            <a:spLocks noGrp="1"/>
          </p:cNvSpPr>
          <p:nvPr>
            <p:ph idx="1"/>
          </p:nvPr>
        </p:nvSpPr>
        <p:spPr/>
        <p:txBody>
          <a:bodyPr/>
          <a:lstStyle/>
          <a:p>
            <a:r>
              <a:rPr lang="fr-FR" sz="3200" dirty="0" err="1"/>
              <a:t>Create</a:t>
            </a:r>
            <a:r>
              <a:rPr lang="fr-FR" sz="3200" dirty="0"/>
              <a:t> a </a:t>
            </a:r>
            <a:r>
              <a:rPr lang="fr-FR" sz="3200" dirty="0" err="1"/>
              <a:t>Twig</a:t>
            </a:r>
            <a:r>
              <a:rPr lang="fr-FR" sz="3200" dirty="0"/>
              <a:t> </a:t>
            </a:r>
            <a:r>
              <a:rPr lang="fr-FR" sz="3200" dirty="0" err="1"/>
              <a:t>template</a:t>
            </a:r>
            <a:r>
              <a:rPr lang="fr-FR" sz="3200" dirty="0"/>
              <a:t> </a:t>
            </a:r>
            <a:r>
              <a:rPr lang="fr-FR" sz="3200" i="1" dirty="0" err="1"/>
              <a:t>wall.html.twig</a:t>
            </a:r>
            <a:endParaRPr lang="fr-FR" sz="3200" i="1" dirty="0"/>
          </a:p>
          <a:p>
            <a:pPr lvl="1"/>
            <a:r>
              <a:rPr lang="fr-FR" sz="2800" dirty="0" err="1"/>
              <a:t>Extending</a:t>
            </a:r>
            <a:r>
              <a:rPr lang="fr-FR" sz="2800" dirty="0"/>
              <a:t> </a:t>
            </a:r>
            <a:r>
              <a:rPr lang="fr-FR" sz="2800" i="1" dirty="0" err="1"/>
              <a:t>base.html.twig</a:t>
            </a:r>
            <a:endParaRPr lang="fr-FR" sz="2800" i="1" dirty="0"/>
          </a:p>
          <a:p>
            <a:pPr lvl="1"/>
            <a:r>
              <a:rPr lang="fr-FR" sz="2800" dirty="0"/>
              <a:t>Shows on top the </a:t>
            </a:r>
            <a:r>
              <a:rPr lang="fr-FR" sz="2800" dirty="0" err="1" smtClean="0"/>
              <a:t>firstname</a:t>
            </a:r>
            <a:r>
              <a:rPr lang="fr-FR" sz="2800" dirty="0" smtClean="0"/>
              <a:t> </a:t>
            </a:r>
            <a:r>
              <a:rPr lang="fr-FR" sz="2800" dirty="0"/>
              <a:t>and </a:t>
            </a:r>
            <a:r>
              <a:rPr lang="fr-FR" sz="2800" dirty="0" err="1"/>
              <a:t>lastname</a:t>
            </a:r>
            <a:endParaRPr lang="fr-FR" sz="2800" dirty="0"/>
          </a:p>
          <a:p>
            <a:pPr lvl="1"/>
            <a:r>
              <a:rPr lang="fr-FR" sz="2800" dirty="0"/>
              <a:t>All </a:t>
            </a:r>
            <a:r>
              <a:rPr lang="fr-FR" sz="2800" dirty="0" err="1"/>
              <a:t>posts</a:t>
            </a:r>
            <a:r>
              <a:rPr lang="fr-FR" sz="2800" dirty="0"/>
              <a:t> </a:t>
            </a:r>
            <a:r>
              <a:rPr lang="fr-FR" sz="2800" dirty="0" err="1"/>
              <a:t>defined</a:t>
            </a:r>
            <a:r>
              <a:rPr lang="fr-FR" sz="2800" dirty="0"/>
              <a:t> in </a:t>
            </a:r>
            <a:r>
              <a:rPr lang="fr-FR" sz="2800" dirty="0" err="1"/>
              <a:t>controller</a:t>
            </a:r>
            <a:endParaRPr lang="fr-FR" sz="2800" dirty="0"/>
          </a:p>
          <a:p>
            <a:pPr lvl="1"/>
            <a:r>
              <a:rPr lang="fr-FR" sz="2800" dirty="0"/>
              <a:t>Put in </a:t>
            </a:r>
            <a:r>
              <a:rPr lang="fr-FR" sz="2800" dirty="0" err="1"/>
              <a:t>it</a:t>
            </a:r>
            <a:r>
              <a:rPr lang="fr-FR" sz="2800" dirty="0"/>
              <a:t> a </a:t>
            </a:r>
            <a:r>
              <a:rPr lang="fr-FR" sz="2800" dirty="0" err="1"/>
              <a:t>form</a:t>
            </a:r>
            <a:r>
              <a:rPr lang="fr-FR" sz="2800" dirty="0"/>
              <a:t> </a:t>
            </a:r>
            <a:r>
              <a:rPr lang="fr-FR" sz="2800" dirty="0" err="1"/>
              <a:t>with</a:t>
            </a:r>
            <a:r>
              <a:rPr lang="fr-FR" sz="2800" dirty="0"/>
              <a:t>:</a:t>
            </a:r>
          </a:p>
          <a:p>
            <a:pPr lvl="2"/>
            <a:r>
              <a:rPr lang="fr-FR" sz="2400" dirty="0"/>
              <a:t>A </a:t>
            </a:r>
            <a:r>
              <a:rPr lang="fr-FR" sz="2400" dirty="0" err="1"/>
              <a:t>textarea</a:t>
            </a:r>
            <a:endParaRPr lang="fr-FR" sz="2400" dirty="0"/>
          </a:p>
          <a:p>
            <a:pPr lvl="2"/>
            <a:r>
              <a:rPr lang="fr-FR" sz="2400" dirty="0"/>
              <a:t>A </a:t>
            </a:r>
            <a:r>
              <a:rPr lang="fr-FR" sz="2400" dirty="0" err="1"/>
              <a:t>button</a:t>
            </a:r>
            <a:r>
              <a:rPr lang="fr-FR" sz="2400" dirty="0"/>
              <a:t> </a:t>
            </a:r>
            <a:r>
              <a:rPr lang="fr-FR" sz="2400" dirty="0" err="1"/>
              <a:t>with</a:t>
            </a:r>
            <a:r>
              <a:rPr lang="fr-FR" sz="2400" dirty="0"/>
              <a:t> a « </a:t>
            </a:r>
            <a:r>
              <a:rPr lang="fr-FR" sz="2400" dirty="0" err="1"/>
              <a:t>Submit</a:t>
            </a:r>
            <a:r>
              <a:rPr lang="fr-FR" sz="2400" dirty="0"/>
              <a:t> » </a:t>
            </a:r>
            <a:r>
              <a:rPr lang="fr-FR" sz="2400" dirty="0" err="1"/>
              <a:t>text</a:t>
            </a:r>
            <a:r>
              <a:rPr lang="fr-FR" sz="2400" dirty="0"/>
              <a:t> </a:t>
            </a:r>
            <a:r>
              <a:rPr lang="fr-FR" sz="2400" dirty="0" err="1"/>
              <a:t>inside</a:t>
            </a:r>
            <a:endParaRPr lang="fr-FR" sz="2400" dirty="0"/>
          </a:p>
          <a:p>
            <a:pPr lvl="1"/>
            <a:r>
              <a:rPr lang="fr-FR" sz="2800" dirty="0"/>
              <a:t>The </a:t>
            </a:r>
            <a:r>
              <a:rPr lang="fr-FR" sz="2800" dirty="0" err="1"/>
              <a:t>form</a:t>
            </a:r>
            <a:r>
              <a:rPr lang="fr-FR" sz="2800" dirty="0"/>
              <a:t> </a:t>
            </a:r>
            <a:r>
              <a:rPr lang="fr-FR" sz="2800" dirty="0" err="1"/>
              <a:t>is</a:t>
            </a:r>
            <a:r>
              <a:rPr lang="fr-FR" sz="2800" dirty="0"/>
              <a:t> not </a:t>
            </a:r>
            <a:r>
              <a:rPr lang="fr-FR" sz="2800" dirty="0" err="1"/>
              <a:t>supposed</a:t>
            </a:r>
            <a:r>
              <a:rPr lang="fr-FR" sz="2800" dirty="0"/>
              <a:t> to </a:t>
            </a:r>
            <a:r>
              <a:rPr lang="fr-FR" sz="2800" dirty="0" err="1"/>
              <a:t>work</a:t>
            </a:r>
            <a:r>
              <a:rPr lang="fr-FR" sz="2800" dirty="0"/>
              <a:t> </a:t>
            </a:r>
            <a:r>
              <a:rPr lang="fr-FR" sz="2800" dirty="0" err="1" smtClean="0"/>
              <a:t>now</a:t>
            </a:r>
            <a:endParaRPr lang="fr-FR" sz="2800" dirty="0"/>
          </a:p>
        </p:txBody>
      </p:sp>
      <p:sp>
        <p:nvSpPr>
          <p:cNvPr id="4" name="Espace réservé du contenu 3"/>
          <p:cNvSpPr>
            <a:spLocks noGrp="1"/>
          </p:cNvSpPr>
          <p:nvPr>
            <p:ph sz="quarter" idx="13"/>
          </p:nvPr>
        </p:nvSpPr>
        <p:spPr/>
        <p:txBody>
          <a:bodyPr/>
          <a:lstStyle/>
          <a:p>
            <a:r>
              <a:rPr lang="fr-FR" dirty="0" err="1" smtClean="0"/>
              <a:t>View</a:t>
            </a:r>
            <a:r>
              <a:rPr lang="fr-FR" dirty="0" smtClean="0"/>
              <a:t> layer</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2355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(4/5)</a:t>
            </a:r>
            <a:endParaRPr lang="fr-FR" dirty="0"/>
          </a:p>
        </p:txBody>
      </p:sp>
      <p:sp>
        <p:nvSpPr>
          <p:cNvPr id="3" name="Espace réservé du contenu 2"/>
          <p:cNvSpPr>
            <a:spLocks noGrp="1"/>
          </p:cNvSpPr>
          <p:nvPr>
            <p:ph idx="1"/>
          </p:nvPr>
        </p:nvSpPr>
        <p:spPr/>
        <p:txBody>
          <a:bodyPr/>
          <a:lstStyle/>
          <a:p>
            <a:r>
              <a:rPr lang="fr-FR" sz="3200" dirty="0" err="1"/>
              <a:t>Create</a:t>
            </a:r>
            <a:r>
              <a:rPr lang="fr-FR" sz="3200" dirty="0"/>
              <a:t> a file main.css in </a:t>
            </a:r>
            <a:r>
              <a:rPr lang="fr-FR" sz="3200" dirty="0" err="1"/>
              <a:t>your</a:t>
            </a:r>
            <a:r>
              <a:rPr lang="fr-FR" sz="3200" dirty="0"/>
              <a:t> « web » </a:t>
            </a:r>
            <a:r>
              <a:rPr lang="fr-FR" sz="3200" dirty="0" err="1"/>
              <a:t>folder</a:t>
            </a:r>
            <a:endParaRPr lang="fr-FR" sz="3200" dirty="0"/>
          </a:p>
          <a:p>
            <a:pPr lvl="1"/>
            <a:r>
              <a:rPr lang="fr-FR" sz="2800" dirty="0"/>
              <a:t>Link to « </a:t>
            </a:r>
            <a:r>
              <a:rPr lang="fr-FR" sz="2800" i="1" dirty="0"/>
              <a:t>/main.css </a:t>
            </a:r>
            <a:r>
              <a:rPr lang="fr-FR" sz="2800" dirty="0"/>
              <a:t>» in </a:t>
            </a:r>
            <a:r>
              <a:rPr lang="fr-FR" sz="2800" dirty="0" err="1"/>
              <a:t>your</a:t>
            </a:r>
            <a:r>
              <a:rPr lang="fr-FR" sz="2800" dirty="0"/>
              <a:t> </a:t>
            </a:r>
            <a:r>
              <a:rPr lang="fr-FR" sz="2800" i="1" dirty="0" err="1" smtClean="0"/>
              <a:t>base.html.twig</a:t>
            </a:r>
            <a:endParaRPr lang="fr-FR" sz="2800" i="1" dirty="0" smtClean="0"/>
          </a:p>
          <a:p>
            <a:pPr lvl="1"/>
            <a:endParaRPr lang="fr-FR" sz="2800" dirty="0"/>
          </a:p>
          <a:p>
            <a:pPr lvl="1"/>
            <a:r>
              <a:rPr lang="fr-FR" sz="2800" dirty="0" err="1"/>
              <a:t>Make</a:t>
            </a:r>
            <a:r>
              <a:rPr lang="fr-FR" sz="2800" dirty="0"/>
              <a:t> </a:t>
            </a:r>
            <a:r>
              <a:rPr lang="fr-FR" sz="2800" dirty="0" err="1"/>
              <a:t>your</a:t>
            </a:r>
            <a:r>
              <a:rPr lang="fr-FR" sz="2800" dirty="0"/>
              <a:t> page </a:t>
            </a:r>
            <a:r>
              <a:rPr lang="fr-FR" sz="2800" dirty="0" err="1"/>
              <a:t>pretty</a:t>
            </a:r>
            <a:r>
              <a:rPr lang="fr-FR" sz="2800" dirty="0"/>
              <a:t> </a:t>
            </a:r>
            <a:r>
              <a:rPr lang="fr-FR" sz="2800" dirty="0">
                <a:sym typeface="Wingdings" pitchFamily="2" charset="2"/>
              </a:rPr>
              <a:t></a:t>
            </a:r>
            <a:endParaRPr lang="fr-FR" sz="2800" dirty="0"/>
          </a:p>
        </p:txBody>
      </p:sp>
      <p:sp>
        <p:nvSpPr>
          <p:cNvPr id="4" name="Espace réservé du contenu 3"/>
          <p:cNvSpPr>
            <a:spLocks noGrp="1"/>
          </p:cNvSpPr>
          <p:nvPr>
            <p:ph sz="quarter" idx="13"/>
          </p:nvPr>
        </p:nvSpPr>
        <p:spPr/>
        <p:txBody>
          <a:bodyPr/>
          <a:lstStyle/>
          <a:p>
            <a:r>
              <a:rPr lang="fr-FR" dirty="0" err="1" smtClean="0"/>
              <a:t>View</a:t>
            </a:r>
            <a:r>
              <a:rPr lang="fr-FR" dirty="0" smtClean="0"/>
              <a:t> layer</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3104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(5/5)</a:t>
            </a:r>
            <a:endParaRPr lang="fr-FR" dirty="0"/>
          </a:p>
        </p:txBody>
      </p:sp>
      <p:sp>
        <p:nvSpPr>
          <p:cNvPr id="4" name="Espace réservé du contenu 3"/>
          <p:cNvSpPr>
            <a:spLocks noGrp="1"/>
          </p:cNvSpPr>
          <p:nvPr>
            <p:ph sz="quarter" idx="13"/>
          </p:nvPr>
        </p:nvSpPr>
        <p:spPr/>
        <p:txBody>
          <a:bodyPr/>
          <a:lstStyle/>
          <a:p>
            <a:r>
              <a:rPr lang="fr-FR" dirty="0" err="1" smtClean="0"/>
              <a:t>View</a:t>
            </a:r>
            <a:r>
              <a:rPr lang="fr-FR" dirty="0" smtClean="0"/>
              <a:t> layer</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3" cstate="print"/>
          <a:srcRect/>
          <a:stretch>
            <a:fillRect/>
          </a:stretch>
        </p:blipFill>
        <p:spPr bwMode="auto">
          <a:xfrm>
            <a:off x="539552" y="1006624"/>
            <a:ext cx="7956376" cy="4155132"/>
          </a:xfrm>
          <a:prstGeom prst="rect">
            <a:avLst/>
          </a:prstGeom>
          <a:noFill/>
          <a:ln w="9525">
            <a:noFill/>
            <a:miter lim="800000"/>
            <a:headEnd/>
            <a:tailEnd/>
          </a:ln>
        </p:spPr>
      </p:pic>
    </p:spTree>
    <p:extLst>
      <p:ext uri="{BB962C8B-B14F-4D97-AF65-F5344CB8AC3E}">
        <p14:creationId xmlns:p14="http://schemas.microsoft.com/office/powerpoint/2010/main" val="25406663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Request</a:t>
            </a:r>
            <a:r>
              <a:rPr lang="fr-FR" dirty="0" smtClean="0"/>
              <a:t> </a:t>
            </a:r>
            <a:r>
              <a:rPr lang="fr-FR" dirty="0" err="1" smtClean="0"/>
              <a:t>Context</a:t>
            </a:r>
            <a:endParaRPr lang="fr-FR" dirty="0"/>
          </a:p>
        </p:txBody>
      </p:sp>
      <p:sp>
        <p:nvSpPr>
          <p:cNvPr id="3" name="Espace réservé du texte 2"/>
          <p:cNvSpPr>
            <a:spLocks noGrp="1"/>
          </p:cNvSpPr>
          <p:nvPr>
            <p:ph type="body" idx="1"/>
          </p:nvPr>
        </p:nvSpPr>
        <p:spPr/>
        <p:txBody>
          <a:bodyPr/>
          <a:lstStyle/>
          <a:p>
            <a:pPr>
              <a:defRPr/>
            </a:pPr>
            <a:r>
              <a:rPr lang="fr-FR" dirty="0" err="1" smtClean="0"/>
              <a:t>Symfony</a:t>
            </a:r>
            <a:endParaRPr lang="fr-FR" dirty="0"/>
          </a:p>
        </p:txBody>
      </p:sp>
    </p:spTree>
    <p:extLst>
      <p:ext uri="{BB962C8B-B14F-4D97-AF65-F5344CB8AC3E}">
        <p14:creationId xmlns:p14="http://schemas.microsoft.com/office/powerpoint/2010/main" val="36852916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Introduction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t>In PHP, </a:t>
            </a:r>
            <a:r>
              <a:rPr lang="fr-FR" sz="3200" dirty="0" err="1"/>
              <a:t>you</a:t>
            </a:r>
            <a:r>
              <a:rPr lang="fr-FR" sz="3200" dirty="0"/>
              <a:t> </a:t>
            </a:r>
            <a:r>
              <a:rPr lang="fr-FR" sz="3200" dirty="0" err="1"/>
              <a:t>can</a:t>
            </a:r>
            <a:r>
              <a:rPr lang="fr-FR" sz="3200" dirty="0"/>
              <a:t> </a:t>
            </a:r>
            <a:r>
              <a:rPr lang="fr-FR" sz="3200" dirty="0" err="1"/>
              <a:t>access</a:t>
            </a:r>
            <a:r>
              <a:rPr lang="fr-FR" sz="3200" dirty="0"/>
              <a:t> </a:t>
            </a:r>
            <a:r>
              <a:rPr lang="fr-FR" sz="3200" dirty="0" err="1"/>
              <a:t>user’s</a:t>
            </a:r>
            <a:r>
              <a:rPr lang="fr-FR" sz="3200" dirty="0"/>
              <a:t> </a:t>
            </a:r>
            <a:r>
              <a:rPr lang="fr-FR" sz="3200" dirty="0" err="1"/>
              <a:t>request</a:t>
            </a:r>
            <a:r>
              <a:rPr lang="fr-FR" sz="3200" dirty="0"/>
              <a:t> variables in </a:t>
            </a:r>
            <a:r>
              <a:rPr lang="fr-FR" sz="3200" dirty="0" err="1"/>
              <a:t>different</a:t>
            </a:r>
            <a:r>
              <a:rPr lang="fr-FR" sz="3200" dirty="0"/>
              <a:t> </a:t>
            </a:r>
            <a:r>
              <a:rPr lang="fr-FR" sz="3200" dirty="0" err="1"/>
              <a:t>arrays</a:t>
            </a:r>
            <a:endParaRPr lang="fr-FR" sz="3200" dirty="0"/>
          </a:p>
          <a:p>
            <a:pPr lvl="1"/>
            <a:r>
              <a:rPr lang="fr-FR" sz="2800" dirty="0"/>
              <a:t>$_GET</a:t>
            </a:r>
          </a:p>
          <a:p>
            <a:pPr lvl="1"/>
            <a:r>
              <a:rPr lang="fr-FR" sz="2800" dirty="0"/>
              <a:t>$_POST</a:t>
            </a:r>
          </a:p>
          <a:p>
            <a:pPr lvl="1"/>
            <a:endParaRPr lang="fr-FR" sz="2800" dirty="0"/>
          </a:p>
          <a:p>
            <a:r>
              <a:rPr lang="fr-FR" sz="3200" dirty="0"/>
              <a:t>And </a:t>
            </a:r>
            <a:r>
              <a:rPr lang="fr-FR" sz="3200" dirty="0" err="1"/>
              <a:t>access</a:t>
            </a:r>
            <a:r>
              <a:rPr lang="fr-FR" sz="3200" dirty="0"/>
              <a:t> </a:t>
            </a:r>
            <a:r>
              <a:rPr lang="fr-FR" sz="3200" dirty="0" err="1"/>
              <a:t>user’s</a:t>
            </a:r>
            <a:r>
              <a:rPr lang="fr-FR" sz="3200" dirty="0"/>
              <a:t> session </a:t>
            </a:r>
            <a:r>
              <a:rPr lang="fr-FR" sz="3200" dirty="0" err="1"/>
              <a:t>with</a:t>
            </a:r>
            <a:r>
              <a:rPr lang="fr-FR" sz="3200" dirty="0"/>
              <a:t> $_SESSION </a:t>
            </a:r>
            <a:r>
              <a:rPr lang="fr-FR" sz="3200" dirty="0" err="1"/>
              <a:t>array</a:t>
            </a:r>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Request</a:t>
            </a:r>
            <a:r>
              <a:rPr lang="fr-FR" dirty="0" smtClean="0">
                <a:ea typeface="ＭＳ Ｐゴシック" pitchFamily="34" charset="-128"/>
              </a:rPr>
              <a:t> </a:t>
            </a:r>
            <a:r>
              <a:rPr lang="fr-FR" dirty="0" err="1" smtClean="0">
                <a:ea typeface="ＭＳ Ｐゴシック" pitchFamily="34" charset="-128"/>
              </a:rPr>
              <a:t>context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404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73451498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Introduction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t>In </a:t>
            </a:r>
            <a:r>
              <a:rPr lang="fr-FR" sz="3200" dirty="0" err="1" smtClean="0"/>
              <a:t>Symfony</a:t>
            </a:r>
            <a:r>
              <a:rPr lang="fr-FR" sz="3200" dirty="0" smtClean="0"/>
              <a:t>, </a:t>
            </a:r>
            <a:r>
              <a:rPr lang="fr-FR" sz="3200" dirty="0" err="1"/>
              <a:t>you</a:t>
            </a:r>
            <a:r>
              <a:rPr lang="fr-FR" sz="3200" dirty="0"/>
              <a:t> </a:t>
            </a:r>
            <a:r>
              <a:rPr lang="fr-FR" sz="3200" dirty="0" err="1"/>
              <a:t>can</a:t>
            </a:r>
            <a:r>
              <a:rPr lang="fr-FR" sz="3200" dirty="0"/>
              <a:t> </a:t>
            </a:r>
            <a:r>
              <a:rPr lang="fr-FR" sz="3200" dirty="0" err="1"/>
              <a:t>access</a:t>
            </a:r>
            <a:r>
              <a:rPr lang="fr-FR" sz="3200" dirty="0"/>
              <a:t> </a:t>
            </a:r>
            <a:r>
              <a:rPr lang="fr-FR" sz="3200" dirty="0" err="1"/>
              <a:t>these</a:t>
            </a:r>
            <a:r>
              <a:rPr lang="fr-FR" sz="3200" dirty="0"/>
              <a:t> values by </a:t>
            </a:r>
            <a:r>
              <a:rPr lang="fr-FR" sz="3200" dirty="0" err="1"/>
              <a:t>getting</a:t>
            </a:r>
            <a:r>
              <a:rPr lang="fr-FR" sz="3200" dirty="0"/>
              <a:t> the </a:t>
            </a:r>
            <a:r>
              <a:rPr lang="fr-FR" sz="3200" dirty="0" err="1"/>
              <a:t>request</a:t>
            </a:r>
            <a:r>
              <a:rPr lang="fr-FR" sz="3200" dirty="0"/>
              <a:t> </a:t>
            </a:r>
            <a:r>
              <a:rPr lang="fr-FR" sz="3200" dirty="0" err="1"/>
              <a:t>context</a:t>
            </a:r>
            <a:endParaRPr lang="fr-FR" sz="3200" dirty="0"/>
          </a:p>
          <a:p>
            <a:pPr lvl="1"/>
            <a:r>
              <a:rPr lang="fr-FR" sz="2800" dirty="0" err="1"/>
              <a:t>Function</a:t>
            </a:r>
            <a:r>
              <a:rPr lang="fr-FR" sz="2800" dirty="0"/>
              <a:t> </a:t>
            </a:r>
            <a:r>
              <a:rPr lang="fr-FR" sz="2800" dirty="0">
                <a:latin typeface="Courier New" pitchFamily="49" charset="0"/>
                <a:cs typeface="Courier New" pitchFamily="49" charset="0"/>
              </a:rPr>
              <a:t>$</a:t>
            </a:r>
            <a:r>
              <a:rPr lang="fr-FR" sz="2800" dirty="0" err="1">
                <a:latin typeface="Courier New" pitchFamily="49" charset="0"/>
                <a:cs typeface="Courier New" pitchFamily="49" charset="0"/>
              </a:rPr>
              <a:t>this</a:t>
            </a:r>
            <a:r>
              <a:rPr lang="fr-FR" sz="2800" dirty="0">
                <a:latin typeface="Courier New" pitchFamily="49" charset="0"/>
                <a:cs typeface="Courier New" pitchFamily="49" charset="0"/>
              </a:rPr>
              <a:t>-</a:t>
            </a:r>
            <a:r>
              <a:rPr lang="fr-FR" sz="2800" dirty="0" smtClean="0">
                <a:latin typeface="Courier New" pitchFamily="49" charset="0"/>
                <a:cs typeface="Courier New" pitchFamily="49" charset="0"/>
              </a:rPr>
              <a:t>&gt;</a:t>
            </a:r>
            <a:r>
              <a:rPr lang="fr-FR" sz="2800" dirty="0" err="1" smtClean="0">
                <a:latin typeface="Courier New" pitchFamily="49" charset="0"/>
                <a:cs typeface="Courier New" pitchFamily="49" charset="0"/>
              </a:rPr>
              <a:t>query</a:t>
            </a:r>
            <a:endParaRPr lang="fr-FR" sz="2800" dirty="0" smtClean="0">
              <a:latin typeface="Courier New" pitchFamily="49" charset="0"/>
              <a:cs typeface="Courier New" pitchFamily="49" charset="0"/>
            </a:endParaRPr>
          </a:p>
          <a:p>
            <a:pPr lvl="1"/>
            <a:r>
              <a:rPr lang="fr-FR" sz="2800" dirty="0" err="1"/>
              <a:t>Function</a:t>
            </a:r>
            <a:r>
              <a:rPr lang="fr-FR" sz="2800" dirty="0"/>
              <a:t> </a:t>
            </a:r>
            <a:r>
              <a:rPr lang="fr-FR" sz="2800" dirty="0">
                <a:latin typeface="Courier New" pitchFamily="49" charset="0"/>
                <a:cs typeface="Courier New" pitchFamily="49" charset="0"/>
              </a:rPr>
              <a:t>$</a:t>
            </a:r>
            <a:r>
              <a:rPr lang="fr-FR" sz="2800" dirty="0" err="1">
                <a:latin typeface="Courier New" pitchFamily="49" charset="0"/>
                <a:cs typeface="Courier New" pitchFamily="49" charset="0"/>
              </a:rPr>
              <a:t>this</a:t>
            </a:r>
            <a:r>
              <a:rPr lang="fr-FR" sz="2800" dirty="0">
                <a:latin typeface="Courier New" pitchFamily="49" charset="0"/>
                <a:cs typeface="Courier New" pitchFamily="49" charset="0"/>
              </a:rPr>
              <a:t>-</a:t>
            </a:r>
            <a:r>
              <a:rPr lang="fr-FR" sz="2800" dirty="0" smtClean="0">
                <a:latin typeface="Courier New" pitchFamily="49" charset="0"/>
                <a:cs typeface="Courier New" pitchFamily="49" charset="0"/>
              </a:rPr>
              <a:t>&gt;</a:t>
            </a:r>
            <a:r>
              <a:rPr lang="fr-FR" sz="2800" dirty="0" err="1" smtClean="0">
                <a:latin typeface="Courier New" pitchFamily="49" charset="0"/>
                <a:cs typeface="Courier New" pitchFamily="49" charset="0"/>
              </a:rPr>
              <a:t>request</a:t>
            </a:r>
            <a:endParaRPr lang="fr-FR" sz="2800" dirty="0">
              <a:latin typeface="Courier New" pitchFamily="49" charset="0"/>
              <a:cs typeface="Courier New" pitchFamily="49" charset="0"/>
            </a:endParaRPr>
          </a:p>
          <a:p>
            <a:pPr lvl="1"/>
            <a:endParaRPr lang="fr-FR" sz="2800" dirty="0"/>
          </a:p>
          <a:p>
            <a:r>
              <a:rPr lang="fr-FR" sz="3200" dirty="0"/>
              <a:t>In </a:t>
            </a:r>
            <a:r>
              <a:rPr lang="fr-FR" sz="3200" dirty="0" err="1"/>
              <a:t>DefaultController.php</a:t>
            </a:r>
            <a:r>
              <a:rPr lang="fr-FR" sz="3200" dirty="0"/>
              <a:t>:</a:t>
            </a:r>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Request</a:t>
            </a:r>
            <a:r>
              <a:rPr lang="fr-FR" dirty="0">
                <a:ea typeface="ＭＳ Ｐゴシック" pitchFamily="34" charset="-128"/>
              </a:rPr>
              <a:t> </a:t>
            </a:r>
            <a:r>
              <a:rPr lang="fr-FR" dirty="0" err="1">
                <a:ea typeface="ＭＳ Ｐゴシック" pitchFamily="34" charset="-128"/>
              </a:rPr>
              <a:t>context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4369668"/>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name</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query</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name</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$_GET['</a:t>
            </a:r>
            <a:r>
              <a:rPr lang="fr-FR" b="1" dirty="0" err="1" smtClean="0">
                <a:solidFill>
                  <a:srgbClr val="479B8F"/>
                </a:solidFill>
                <a:latin typeface="Courier New" pitchFamily="49" charset="0"/>
                <a:ea typeface="ＭＳ Ｐゴシック" pitchFamily="34" charset="-128"/>
                <a:cs typeface="Courier New" pitchFamily="49" charset="0"/>
              </a:rPr>
              <a:t>name</a:t>
            </a:r>
            <a:r>
              <a:rPr lang="fr-FR" b="1" dirty="0" smtClean="0">
                <a:solidFill>
                  <a:srgbClr val="479B8F"/>
                </a:solidFill>
                <a:latin typeface="Courier New" pitchFamily="49" charset="0"/>
                <a:ea typeface="ＭＳ Ｐゴシック" pitchFamily="34" charset="-128"/>
                <a:cs typeface="Courier New" pitchFamily="49" charset="0"/>
              </a:rPr>
              <a:t>']</a:t>
            </a:r>
            <a:endParaRPr lang="fr-FR" b="1" dirty="0">
              <a:solidFill>
                <a:srgbClr val="479B8F"/>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224768632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Accessing</a:t>
            </a:r>
            <a:r>
              <a:rPr lang="fr-FR" dirty="0" smtClean="0">
                <a:ea typeface="ＭＳ Ｐゴシック" pitchFamily="34" charset="-128"/>
              </a:rPr>
              <a:t> GET values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t>Object </a:t>
            </a:r>
            <a:r>
              <a:rPr lang="fr-FR" sz="3200" dirty="0" err="1">
                <a:latin typeface="Courier New" pitchFamily="49" charset="0"/>
                <a:cs typeface="Courier New" pitchFamily="49" charset="0"/>
              </a:rPr>
              <a:t>query</a:t>
            </a:r>
            <a:endParaRPr lang="fr-FR" sz="3200" dirty="0">
              <a:latin typeface="Courier New" pitchFamily="49" charset="0"/>
              <a:cs typeface="Courier New" pitchFamily="49" charset="0"/>
            </a:endParaRPr>
          </a:p>
          <a:p>
            <a:pPr lvl="1"/>
            <a:r>
              <a:rPr lang="fr-FR" sz="2800" dirty="0" err="1"/>
              <a:t>Contains</a:t>
            </a:r>
            <a:r>
              <a:rPr lang="fr-FR" sz="2800" dirty="0"/>
              <a:t> a </a:t>
            </a:r>
            <a:r>
              <a:rPr lang="fr-FR" sz="2800" dirty="0" err="1"/>
              <a:t>ParameterBag</a:t>
            </a:r>
            <a:r>
              <a:rPr lang="fr-FR" sz="2800" dirty="0"/>
              <a:t> </a:t>
            </a:r>
            <a:r>
              <a:rPr lang="fr-FR" sz="2800" dirty="0" err="1"/>
              <a:t>object</a:t>
            </a:r>
            <a:r>
              <a:rPr lang="fr-FR" sz="2800" dirty="0"/>
              <a:t> </a:t>
            </a:r>
            <a:r>
              <a:rPr lang="fr-FR" sz="2800" dirty="0" err="1"/>
              <a:t>containing</a:t>
            </a:r>
            <a:r>
              <a:rPr lang="fr-FR" sz="2800" dirty="0"/>
              <a:t> all GET </a:t>
            </a:r>
            <a:r>
              <a:rPr lang="fr-FR" sz="2800" dirty="0" err="1"/>
              <a:t>parameters</a:t>
            </a:r>
            <a:endParaRPr lang="fr-FR" sz="2800" dirty="0"/>
          </a:p>
          <a:p>
            <a:pPr lvl="1"/>
            <a:endParaRPr lang="fr-FR" sz="2800" dirty="0"/>
          </a:p>
          <a:p>
            <a:r>
              <a:rPr lang="fr-FR" sz="3200" dirty="0" err="1"/>
              <a:t>Get</a:t>
            </a:r>
            <a:r>
              <a:rPr lang="fr-FR" sz="3200" dirty="0"/>
              <a:t> « </a:t>
            </a:r>
            <a:r>
              <a:rPr lang="fr-FR" sz="3200" dirty="0" err="1"/>
              <a:t>name</a:t>
            </a:r>
            <a:r>
              <a:rPr lang="fr-FR" sz="3200" dirty="0"/>
              <a:t> » value </a:t>
            </a:r>
            <a:r>
              <a:rPr lang="fr-FR" sz="3200" dirty="0" err="1"/>
              <a:t>passed</a:t>
            </a:r>
            <a:r>
              <a:rPr lang="fr-FR" sz="3200" dirty="0"/>
              <a:t> </a:t>
            </a:r>
            <a:r>
              <a:rPr lang="fr-FR" sz="3200" dirty="0" err="1"/>
              <a:t>with</a:t>
            </a:r>
            <a:r>
              <a:rPr lang="fr-FR" sz="3200" dirty="0"/>
              <a:t> GET </a:t>
            </a:r>
            <a:r>
              <a:rPr lang="fr-FR" sz="3200" dirty="0" err="1"/>
              <a:t>method</a:t>
            </a:r>
            <a:r>
              <a:rPr lang="fr-FR" sz="3200" dirty="0"/>
              <a:t>:</a:t>
            </a:r>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Request</a:t>
            </a:r>
            <a:r>
              <a:rPr lang="fr-FR" dirty="0">
                <a:ea typeface="ＭＳ Ｐゴシック" pitchFamily="34" charset="-128"/>
              </a:rPr>
              <a:t> </a:t>
            </a:r>
            <a:r>
              <a:rPr lang="fr-FR" dirty="0" err="1">
                <a:ea typeface="ＭＳ Ｐゴシック" pitchFamily="34" charset="-128"/>
              </a:rPr>
              <a:t>context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3937620"/>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query</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name</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398939159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Accessing</a:t>
            </a:r>
            <a:r>
              <a:rPr lang="fr-FR" dirty="0" smtClean="0">
                <a:ea typeface="ＭＳ Ｐゴシック" pitchFamily="34" charset="-128"/>
              </a:rPr>
              <a:t> POST values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t>Object </a:t>
            </a:r>
            <a:r>
              <a:rPr lang="fr-FR" sz="3200" dirty="0" err="1">
                <a:latin typeface="Courier New" pitchFamily="49" charset="0"/>
                <a:cs typeface="Courier New" pitchFamily="49" charset="0"/>
              </a:rPr>
              <a:t>request</a:t>
            </a:r>
            <a:endParaRPr lang="fr-FR" sz="3200" dirty="0">
              <a:latin typeface="Courier New" pitchFamily="49" charset="0"/>
              <a:cs typeface="Courier New" pitchFamily="49" charset="0"/>
            </a:endParaRPr>
          </a:p>
          <a:p>
            <a:pPr lvl="1"/>
            <a:r>
              <a:rPr lang="fr-FR" sz="2800" dirty="0" err="1"/>
              <a:t>Contains</a:t>
            </a:r>
            <a:r>
              <a:rPr lang="fr-FR" sz="2800" dirty="0"/>
              <a:t> a </a:t>
            </a:r>
            <a:r>
              <a:rPr lang="fr-FR" sz="2800" dirty="0" err="1"/>
              <a:t>ParameterBag</a:t>
            </a:r>
            <a:r>
              <a:rPr lang="fr-FR" sz="2800" dirty="0"/>
              <a:t> </a:t>
            </a:r>
            <a:r>
              <a:rPr lang="fr-FR" sz="2800" dirty="0" err="1"/>
              <a:t>object</a:t>
            </a:r>
            <a:r>
              <a:rPr lang="fr-FR" sz="2800" dirty="0"/>
              <a:t> </a:t>
            </a:r>
            <a:r>
              <a:rPr lang="fr-FR" sz="2800" dirty="0" err="1"/>
              <a:t>containing</a:t>
            </a:r>
            <a:r>
              <a:rPr lang="fr-FR" sz="2800" dirty="0"/>
              <a:t> all POST values</a:t>
            </a:r>
          </a:p>
          <a:p>
            <a:pPr lvl="1"/>
            <a:endParaRPr lang="fr-FR" sz="2800" dirty="0"/>
          </a:p>
          <a:p>
            <a:r>
              <a:rPr lang="fr-FR" sz="3200" dirty="0" err="1"/>
              <a:t>Get</a:t>
            </a:r>
            <a:r>
              <a:rPr lang="fr-FR" sz="3200" dirty="0"/>
              <a:t> « </a:t>
            </a:r>
            <a:r>
              <a:rPr lang="fr-FR" sz="3200" dirty="0" err="1"/>
              <a:t>name</a:t>
            </a:r>
            <a:r>
              <a:rPr lang="fr-FR" sz="3200" dirty="0"/>
              <a:t> » value </a:t>
            </a:r>
            <a:r>
              <a:rPr lang="fr-FR" sz="3200" dirty="0" err="1"/>
              <a:t>passed</a:t>
            </a:r>
            <a:r>
              <a:rPr lang="fr-FR" sz="3200" dirty="0"/>
              <a:t> </a:t>
            </a:r>
            <a:r>
              <a:rPr lang="fr-FR" sz="3200" dirty="0" err="1"/>
              <a:t>with</a:t>
            </a:r>
            <a:r>
              <a:rPr lang="fr-FR" sz="3200" dirty="0"/>
              <a:t> POST </a:t>
            </a:r>
            <a:r>
              <a:rPr lang="fr-FR" sz="3200" dirty="0" err="1"/>
              <a:t>method</a:t>
            </a:r>
            <a:r>
              <a:rPr lang="fr-FR" sz="3200" dirty="0"/>
              <a:t>:</a:t>
            </a:r>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Request</a:t>
            </a:r>
            <a:r>
              <a:rPr lang="fr-FR" dirty="0">
                <a:ea typeface="ＭＳ Ｐゴシック" pitchFamily="34" charset="-128"/>
              </a:rPr>
              <a:t> </a:t>
            </a:r>
            <a:r>
              <a:rPr lang="fr-FR" dirty="0" err="1">
                <a:ea typeface="ＭＳ Ｐゴシック" pitchFamily="34" charset="-128"/>
              </a:rPr>
              <a:t>context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3937620"/>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request</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name</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335050731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Accessing</a:t>
            </a:r>
            <a:r>
              <a:rPr lang="fr-FR" dirty="0" smtClean="0">
                <a:ea typeface="ＭＳ Ｐゴシック" pitchFamily="34" charset="-128"/>
              </a:rPr>
              <a:t> SESSION values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t>Function</a:t>
            </a:r>
            <a:r>
              <a:rPr lang="fr-FR" sz="3200" dirty="0"/>
              <a:t> </a:t>
            </a:r>
            <a:r>
              <a:rPr lang="fr-FR" sz="3200" dirty="0" err="1">
                <a:latin typeface="Courier New" pitchFamily="49" charset="0"/>
                <a:cs typeface="Courier New" pitchFamily="49" charset="0"/>
              </a:rPr>
              <a:t>getSession</a:t>
            </a:r>
            <a:r>
              <a:rPr lang="fr-FR" sz="3200" dirty="0">
                <a:latin typeface="Courier New" pitchFamily="49" charset="0"/>
                <a:cs typeface="Courier New" pitchFamily="49" charset="0"/>
              </a:rPr>
              <a:t>()</a:t>
            </a:r>
          </a:p>
          <a:p>
            <a:pPr lvl="1"/>
            <a:r>
              <a:rPr lang="fr-FR" sz="2800" dirty="0" err="1"/>
              <a:t>Returns</a:t>
            </a:r>
            <a:r>
              <a:rPr lang="fr-FR" sz="2800" dirty="0"/>
              <a:t> a Session </a:t>
            </a:r>
            <a:r>
              <a:rPr lang="fr-FR" sz="2800" dirty="0" err="1"/>
              <a:t>object</a:t>
            </a:r>
            <a:r>
              <a:rPr lang="fr-FR" sz="2800" dirty="0"/>
              <a:t> </a:t>
            </a:r>
            <a:r>
              <a:rPr lang="fr-FR" sz="2800" dirty="0" err="1"/>
              <a:t>containing</a:t>
            </a:r>
            <a:r>
              <a:rPr lang="fr-FR" sz="2800" dirty="0"/>
              <a:t> all SESSION values</a:t>
            </a:r>
          </a:p>
          <a:p>
            <a:pPr lvl="1"/>
            <a:endParaRPr lang="fr-FR" sz="2800" dirty="0"/>
          </a:p>
          <a:p>
            <a:r>
              <a:rPr lang="fr-FR" sz="3200" dirty="0" err="1"/>
              <a:t>Get</a:t>
            </a:r>
            <a:r>
              <a:rPr lang="fr-FR" sz="3200" dirty="0"/>
              <a:t> « </a:t>
            </a:r>
            <a:r>
              <a:rPr lang="fr-FR" sz="3200" dirty="0" err="1"/>
              <a:t>name</a:t>
            </a:r>
            <a:r>
              <a:rPr lang="fr-FR" sz="3200" dirty="0"/>
              <a:t> » value </a:t>
            </a:r>
            <a:r>
              <a:rPr lang="fr-FR" sz="3200" dirty="0" err="1"/>
              <a:t>stored</a:t>
            </a:r>
            <a:r>
              <a:rPr lang="fr-FR" sz="3200" dirty="0"/>
              <a:t> in session: </a:t>
            </a:r>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Request</a:t>
            </a:r>
            <a:r>
              <a:rPr lang="fr-FR" dirty="0">
                <a:ea typeface="ＭＳ Ｐゴシック" pitchFamily="34" charset="-128"/>
              </a:rPr>
              <a:t> </a:t>
            </a:r>
            <a:r>
              <a:rPr lang="fr-FR" dirty="0" err="1">
                <a:ea typeface="ＭＳ Ｐゴシック" pitchFamily="34" charset="-128"/>
              </a:rPr>
              <a:t>context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3937620"/>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0000"/>
                </a:solidFill>
                <a:latin typeface="Courier New" pitchFamily="49" charset="0"/>
                <a:ea typeface="ＭＳ Ｐゴシック" pitchFamily="34" charset="-128"/>
                <a:cs typeface="Courier New" pitchFamily="49" charset="0"/>
              </a:rPr>
              <a:t>$session = new Session</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$session-&gt;</a:t>
            </a:r>
            <a:r>
              <a:rPr lang="fr-FR" b="1" dirty="0" err="1" smtClean="0">
                <a:solidFill>
                  <a:srgbClr val="000000"/>
                </a:solidFill>
                <a:latin typeface="Courier New" pitchFamily="49" charset="0"/>
                <a:ea typeface="ＭＳ Ｐゴシック" pitchFamily="34" charset="-128"/>
                <a:cs typeface="Courier New" pitchFamily="49" charset="0"/>
              </a:rPr>
              <a:t>get</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name</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129310310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Checking</a:t>
            </a:r>
            <a:r>
              <a:rPr lang="fr-FR" dirty="0" smtClean="0">
                <a:ea typeface="ＭＳ Ｐゴシック" pitchFamily="34" charset="-128"/>
              </a:rPr>
              <a:t> </a:t>
            </a:r>
            <a:r>
              <a:rPr lang="fr-FR" dirty="0" err="1">
                <a:ea typeface="ＭＳ Ｐゴシック" pitchFamily="34" charset="-128"/>
              </a:rPr>
              <a:t>r</a:t>
            </a:r>
            <a:r>
              <a:rPr lang="fr-FR" dirty="0" err="1" smtClean="0">
                <a:ea typeface="ＭＳ Ｐゴシック" pitchFamily="34" charset="-128"/>
              </a:rPr>
              <a:t>equest</a:t>
            </a:r>
            <a:r>
              <a:rPr lang="fr-FR" dirty="0" smtClean="0">
                <a:ea typeface="ＭＳ Ｐゴシック" pitchFamily="34" charset="-128"/>
              </a:rPr>
              <a:t> </a:t>
            </a:r>
            <a:r>
              <a:rPr lang="fr-FR" dirty="0" err="1" smtClean="0">
                <a:ea typeface="ＭＳ Ｐゴシック" pitchFamily="34" charset="-128"/>
              </a:rPr>
              <a:t>method</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r>
              <a:rPr lang="fr-FR" sz="3200" dirty="0" err="1"/>
              <a:t>Some</a:t>
            </a:r>
            <a:r>
              <a:rPr lang="fr-FR" sz="3200" dirty="0"/>
              <a:t> pages </a:t>
            </a:r>
            <a:r>
              <a:rPr lang="fr-FR" sz="3200" dirty="0" err="1"/>
              <a:t>won’t</a:t>
            </a:r>
            <a:r>
              <a:rPr lang="fr-FR" sz="3200" dirty="0"/>
              <a:t> </a:t>
            </a:r>
            <a:r>
              <a:rPr lang="fr-FR" sz="3200" dirty="0" err="1"/>
              <a:t>process</a:t>
            </a:r>
            <a:r>
              <a:rPr lang="fr-FR" sz="3200" dirty="0"/>
              <a:t> the </a:t>
            </a:r>
            <a:r>
              <a:rPr lang="fr-FR" sz="3200" dirty="0" err="1"/>
              <a:t>same</a:t>
            </a:r>
            <a:r>
              <a:rPr lang="fr-FR" sz="3200" dirty="0"/>
              <a:t> code </a:t>
            </a:r>
            <a:r>
              <a:rPr lang="fr-FR" sz="3200" dirty="0" err="1"/>
              <a:t>depending</a:t>
            </a:r>
            <a:r>
              <a:rPr lang="fr-FR" sz="3200" dirty="0"/>
              <a:t> on the </a:t>
            </a:r>
            <a:r>
              <a:rPr lang="fr-FR" sz="3200" dirty="0" err="1"/>
              <a:t>request</a:t>
            </a:r>
            <a:r>
              <a:rPr lang="fr-FR" sz="3200" dirty="0"/>
              <a:t> </a:t>
            </a:r>
            <a:r>
              <a:rPr lang="fr-FR" sz="3200" dirty="0" err="1"/>
              <a:t>method</a:t>
            </a:r>
            <a:endParaRPr lang="fr-FR" sz="3200" dirty="0"/>
          </a:p>
          <a:p>
            <a:pPr lvl="1"/>
            <a:r>
              <a:rPr lang="fr-FR" sz="2800" dirty="0"/>
              <a:t>If the user displays the page, </a:t>
            </a:r>
            <a:r>
              <a:rPr lang="fr-FR" sz="2800" dirty="0" err="1"/>
              <a:t>you</a:t>
            </a:r>
            <a:r>
              <a:rPr lang="fr-FR" sz="2800" dirty="0"/>
              <a:t> </a:t>
            </a:r>
            <a:r>
              <a:rPr lang="fr-FR" sz="2800" dirty="0" err="1"/>
              <a:t>need</a:t>
            </a:r>
            <a:r>
              <a:rPr lang="fr-FR" sz="2800" dirty="0"/>
              <a:t> to show </a:t>
            </a:r>
            <a:r>
              <a:rPr lang="fr-FR" sz="2800" dirty="0" err="1"/>
              <a:t>it</a:t>
            </a:r>
            <a:r>
              <a:rPr lang="fr-FR" sz="2800" dirty="0"/>
              <a:t> up</a:t>
            </a:r>
          </a:p>
          <a:p>
            <a:pPr lvl="1"/>
            <a:r>
              <a:rPr lang="fr-FR" sz="2800" dirty="0"/>
              <a:t>But if </a:t>
            </a:r>
            <a:r>
              <a:rPr lang="fr-FR" sz="2800" dirty="0" err="1"/>
              <a:t>he</a:t>
            </a:r>
            <a:r>
              <a:rPr lang="fr-FR" sz="2800" dirty="0"/>
              <a:t> </a:t>
            </a:r>
            <a:r>
              <a:rPr lang="fr-FR" sz="2800" dirty="0" err="1"/>
              <a:t>submits</a:t>
            </a:r>
            <a:r>
              <a:rPr lang="fr-FR" sz="2800" dirty="0"/>
              <a:t> a </a:t>
            </a:r>
            <a:r>
              <a:rPr lang="fr-FR" sz="2800" dirty="0" err="1"/>
              <a:t>form</a:t>
            </a:r>
            <a:r>
              <a:rPr lang="fr-FR" sz="2800" dirty="0"/>
              <a:t>, </a:t>
            </a:r>
            <a:r>
              <a:rPr lang="fr-FR" sz="2800" dirty="0" err="1"/>
              <a:t>you</a:t>
            </a:r>
            <a:r>
              <a:rPr lang="fr-FR" sz="2800" dirty="0"/>
              <a:t> </a:t>
            </a:r>
            <a:r>
              <a:rPr lang="fr-FR" sz="2800" dirty="0" err="1"/>
              <a:t>need</a:t>
            </a:r>
            <a:r>
              <a:rPr lang="fr-FR" sz="2800" dirty="0"/>
              <a:t> to </a:t>
            </a:r>
            <a:r>
              <a:rPr lang="fr-FR" sz="2800" dirty="0" err="1"/>
              <a:t>handle</a:t>
            </a:r>
            <a:r>
              <a:rPr lang="fr-FR" sz="2800" dirty="0"/>
              <a:t> datas</a:t>
            </a:r>
          </a:p>
          <a:p>
            <a:pPr lvl="1"/>
            <a:endParaRPr lang="fr-FR" sz="2800" dirty="0"/>
          </a:p>
          <a:p>
            <a:r>
              <a:rPr lang="fr-FR" sz="3200" dirty="0" err="1" smtClean="0"/>
              <a:t>Symfony</a:t>
            </a:r>
            <a:r>
              <a:rPr lang="fr-FR" sz="3200" dirty="0" smtClean="0"/>
              <a:t> </a:t>
            </a:r>
            <a:r>
              <a:rPr lang="fr-FR" sz="3200" dirty="0"/>
              <a:t>has </a:t>
            </a:r>
            <a:r>
              <a:rPr lang="fr-FR" sz="3200" dirty="0" err="1"/>
              <a:t>also</a:t>
            </a:r>
            <a:r>
              <a:rPr lang="fr-FR" sz="3200" dirty="0"/>
              <a:t> a </a:t>
            </a:r>
            <a:r>
              <a:rPr lang="fr-FR" sz="3200" dirty="0" err="1"/>
              <a:t>special</a:t>
            </a:r>
            <a:r>
              <a:rPr lang="fr-FR" sz="3200" dirty="0"/>
              <a:t> </a:t>
            </a:r>
            <a:r>
              <a:rPr lang="fr-FR" sz="3200" dirty="0" err="1"/>
              <a:t>function</a:t>
            </a:r>
            <a:r>
              <a:rPr lang="fr-FR" sz="3200" dirty="0"/>
              <a:t> to do </a:t>
            </a:r>
            <a:r>
              <a:rPr lang="fr-FR" sz="3200" dirty="0" err="1"/>
              <a:t>that</a:t>
            </a:r>
            <a:r>
              <a:rPr lang="fr-FR" sz="3200" dirty="0"/>
              <a:t>!</a:t>
            </a:r>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Request</a:t>
            </a:r>
            <a:r>
              <a:rPr lang="fr-FR" dirty="0">
                <a:ea typeface="ＭＳ Ｐゴシック" pitchFamily="34" charset="-128"/>
              </a:rPr>
              <a:t> </a:t>
            </a:r>
            <a:r>
              <a:rPr lang="fr-FR" dirty="0" err="1">
                <a:ea typeface="ＭＳ Ｐゴシック" pitchFamily="34" charset="-128"/>
              </a:rPr>
              <a:t>context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97777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Checking</a:t>
            </a:r>
            <a:r>
              <a:rPr lang="fr-FR" dirty="0" smtClean="0">
                <a:ea typeface="ＭＳ Ｐゴシック" pitchFamily="34" charset="-128"/>
              </a:rPr>
              <a:t> </a:t>
            </a:r>
            <a:r>
              <a:rPr lang="fr-FR" dirty="0" err="1" smtClean="0">
                <a:ea typeface="ＭＳ Ｐゴシック" pitchFamily="34" charset="-128"/>
              </a:rPr>
              <a:t>request</a:t>
            </a:r>
            <a:r>
              <a:rPr lang="fr-FR" dirty="0" smtClean="0">
                <a:ea typeface="ＭＳ Ｐゴシック" pitchFamily="34" charset="-128"/>
              </a:rPr>
              <a:t> </a:t>
            </a:r>
            <a:r>
              <a:rPr lang="fr-FR" dirty="0" err="1" smtClean="0">
                <a:ea typeface="ＭＳ Ｐゴシック" pitchFamily="34" charset="-128"/>
              </a:rPr>
              <a:t>method</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dirty="0" err="1" smtClean="0"/>
              <a:t>Checking</a:t>
            </a:r>
            <a:r>
              <a:rPr lang="fr-FR" dirty="0" smtClean="0"/>
              <a:t> HTTP </a:t>
            </a:r>
            <a:r>
              <a:rPr lang="fr-FR" dirty="0" err="1" smtClean="0"/>
              <a:t>verb</a:t>
            </a:r>
            <a:r>
              <a:rPr lang="fr-FR" dirty="0" smtClean="0"/>
              <a:t>:</a:t>
            </a:r>
          </a:p>
          <a:p>
            <a:endParaRPr lang="fr-FR" dirty="0"/>
          </a:p>
          <a:p>
            <a:endParaRPr lang="fr-FR" dirty="0" smtClean="0"/>
          </a:p>
          <a:p>
            <a:endParaRPr lang="fr-FR" dirty="0"/>
          </a:p>
          <a:p>
            <a:r>
              <a:rPr lang="fr-FR" dirty="0" err="1" smtClean="0"/>
              <a:t>Also</a:t>
            </a:r>
            <a:r>
              <a:rPr lang="fr-FR" dirty="0" smtClean="0"/>
              <a:t> possible in </a:t>
            </a:r>
            <a:r>
              <a:rPr lang="fr-FR" dirty="0" err="1" smtClean="0"/>
              <a:t>method</a:t>
            </a:r>
            <a:r>
              <a:rPr lang="fr-FR" dirty="0" smtClean="0"/>
              <a:t> annotations</a:t>
            </a:r>
            <a:endParaRPr lang="fr-FR" dirty="0"/>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Request</a:t>
            </a:r>
            <a:r>
              <a:rPr lang="fr-FR" dirty="0">
                <a:ea typeface="ＭＳ Ｐゴシック" pitchFamily="34" charset="-128"/>
              </a:rPr>
              <a:t> </a:t>
            </a:r>
            <a:r>
              <a:rPr lang="fr-FR" dirty="0" err="1">
                <a:ea typeface="ＭＳ Ｐゴシック" pitchFamily="34" charset="-128"/>
              </a:rPr>
              <a:t>context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512" y="1705372"/>
            <a:ext cx="8785225" cy="129614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getMethod</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smtClean="0">
                <a:solidFill>
                  <a:srgbClr val="00B050"/>
                </a:solidFill>
                <a:latin typeface="Courier New" pitchFamily="49" charset="0"/>
                <a:ea typeface="ＭＳ Ｐゴシック" pitchFamily="34" charset="-128"/>
                <a:cs typeface="Courier New" pitchFamily="49" charset="0"/>
              </a:rPr>
              <a:t>"POST"</a:t>
            </a:r>
            <a:r>
              <a:rPr lang="fr-FR" b="1" dirty="0" smtClean="0">
                <a:solidFill>
                  <a:srgbClr val="000000"/>
                </a:solidFill>
                <a:latin typeface="Courier New" pitchFamily="49" charset="0"/>
                <a:ea typeface="ＭＳ Ｐゴシック" pitchFamily="34" charset="-128"/>
                <a:cs typeface="Courier New" pitchFamily="49" charset="0"/>
              </a:rPr>
              <a:t>) {</a:t>
            </a:r>
          </a:p>
          <a:p>
            <a:pPr lvl="1"/>
            <a:r>
              <a:rPr lang="fr-FR" b="1" dirty="0" smtClean="0">
                <a:solidFill>
                  <a:srgbClr val="479B8F"/>
                </a:solidFill>
                <a:latin typeface="Courier New" pitchFamily="49" charset="0"/>
                <a:ea typeface="ＭＳ Ｐゴシック" pitchFamily="34" charset="-128"/>
                <a:cs typeface="Courier New" pitchFamily="49" charset="0"/>
              </a:rPr>
              <a:t>// </a:t>
            </a:r>
            <a:r>
              <a:rPr lang="fr-FR" b="1" dirty="0" err="1" smtClean="0">
                <a:solidFill>
                  <a:srgbClr val="479B8F"/>
                </a:solidFill>
                <a:latin typeface="Courier New" pitchFamily="49" charset="0"/>
                <a:ea typeface="ＭＳ Ｐゴシック" pitchFamily="34" charset="-128"/>
                <a:cs typeface="Courier New" pitchFamily="49" charset="0"/>
              </a:rPr>
              <a:t>Process</a:t>
            </a:r>
            <a:r>
              <a:rPr lang="fr-FR" b="1" dirty="0" smtClean="0">
                <a:solidFill>
                  <a:srgbClr val="479B8F"/>
                </a:solidFill>
                <a:latin typeface="Courier New" pitchFamily="49" charset="0"/>
                <a:ea typeface="ＭＳ Ｐゴシック" pitchFamily="34" charset="-128"/>
                <a:cs typeface="Courier New" pitchFamily="49" charset="0"/>
              </a:rPr>
              <a:t> </a:t>
            </a:r>
            <a:r>
              <a:rPr lang="fr-FR" b="1" dirty="0" err="1" smtClean="0">
                <a:solidFill>
                  <a:srgbClr val="479B8F"/>
                </a:solidFill>
                <a:latin typeface="Courier New" pitchFamily="49" charset="0"/>
                <a:ea typeface="ＭＳ Ｐゴシック" pitchFamily="34" charset="-128"/>
                <a:cs typeface="Courier New" pitchFamily="49" charset="0"/>
              </a:rPr>
              <a:t>form</a:t>
            </a:r>
            <a:r>
              <a:rPr lang="fr-FR" b="1" dirty="0" smtClean="0">
                <a:solidFill>
                  <a:srgbClr val="479B8F"/>
                </a:solidFill>
                <a:latin typeface="Courier New" pitchFamily="49" charset="0"/>
                <a:ea typeface="ＭＳ Ｐゴシック" pitchFamily="34" charset="-128"/>
                <a:cs typeface="Courier New" pitchFamily="49" charset="0"/>
              </a:rPr>
              <a:t> validation</a:t>
            </a:r>
          </a:p>
          <a:p>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479B8F"/>
                </a:solidFill>
                <a:latin typeface="Courier New" pitchFamily="49" charset="0"/>
                <a:ea typeface="ＭＳ Ｐゴシック" pitchFamily="34" charset="-128"/>
                <a:cs typeface="Courier New" pitchFamily="49" charset="0"/>
              </a:rPr>
              <a:t>// Display page</a:t>
            </a: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3865612"/>
            <a:ext cx="8785225" cy="1008037"/>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 @Method</a:t>
            </a:r>
            <a:r>
              <a:rPr lang="fr-FR" b="1" dirty="0" smtClean="0">
                <a:solidFill>
                  <a:srgbClr val="479B8F"/>
                </a:solidFill>
                <a:latin typeface="Courier New" pitchFamily="49" charset="0"/>
                <a:ea typeface="ＭＳ Ｐゴシック" pitchFamily="34" charset="-128"/>
                <a:cs typeface="Courier New" pitchFamily="49" charset="0"/>
              </a:rPr>
              <a:t>("POST")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a:t>
            </a:r>
          </a:p>
        </p:txBody>
      </p:sp>
    </p:spTree>
    <p:extLst>
      <p:ext uri="{BB962C8B-B14F-4D97-AF65-F5344CB8AC3E}">
        <p14:creationId xmlns:p14="http://schemas.microsoft.com/office/powerpoint/2010/main" val="161985902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Add</a:t>
            </a:r>
            <a:r>
              <a:rPr lang="fr-FR" dirty="0" smtClean="0">
                <a:ea typeface="ＭＳ Ｐゴシック" pitchFamily="34" charset="-128"/>
              </a:rPr>
              <a:t> a flash in </a:t>
            </a:r>
            <a:r>
              <a:rPr lang="fr-FR" dirty="0" err="1" smtClean="0">
                <a:ea typeface="ＭＳ Ｐゴシック" pitchFamily="34" charset="-128"/>
              </a:rPr>
              <a:t>your</a:t>
            </a:r>
            <a:r>
              <a:rPr lang="fr-FR" dirty="0" smtClean="0">
                <a:ea typeface="ＭＳ Ｐゴシック" pitchFamily="34" charset="-128"/>
              </a:rPr>
              <a:t> page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r>
              <a:rPr lang="fr-FR" sz="3200" dirty="0"/>
              <a:t>A flash </a:t>
            </a:r>
            <a:r>
              <a:rPr lang="fr-FR" sz="3200" dirty="0" err="1"/>
              <a:t>is</a:t>
            </a:r>
            <a:r>
              <a:rPr lang="fr-FR" sz="3200" dirty="0"/>
              <a:t> a </a:t>
            </a:r>
            <a:r>
              <a:rPr lang="fr-FR" sz="3200" dirty="0" err="1"/>
              <a:t>little</a:t>
            </a:r>
            <a:r>
              <a:rPr lang="fr-FR" sz="3200" dirty="0"/>
              <a:t> </a:t>
            </a:r>
            <a:r>
              <a:rPr lang="fr-FR" sz="3200" dirty="0" err="1" smtClean="0"/>
              <a:t>explanation</a:t>
            </a:r>
            <a:r>
              <a:rPr lang="fr-FR" sz="3200" dirty="0" smtClean="0"/>
              <a:t> </a:t>
            </a:r>
            <a:r>
              <a:rPr lang="fr-FR" sz="3200" dirty="0" err="1"/>
              <a:t>displayed</a:t>
            </a:r>
            <a:r>
              <a:rPr lang="fr-FR" sz="3200" dirty="0"/>
              <a:t> to user</a:t>
            </a:r>
          </a:p>
          <a:p>
            <a:pPr lvl="1"/>
            <a:r>
              <a:rPr lang="fr-FR" sz="2800" dirty="0" err="1"/>
              <a:t>Confirm</a:t>
            </a:r>
            <a:r>
              <a:rPr lang="fr-FR" sz="2800" dirty="0"/>
              <a:t> a </a:t>
            </a:r>
            <a:r>
              <a:rPr lang="fr-FR" sz="2800" dirty="0" err="1"/>
              <a:t>successful</a:t>
            </a:r>
            <a:r>
              <a:rPr lang="fr-FR" sz="2800" dirty="0"/>
              <a:t> </a:t>
            </a:r>
            <a:r>
              <a:rPr lang="fr-FR" sz="2800" dirty="0" err="1"/>
              <a:t>submit</a:t>
            </a:r>
            <a:endParaRPr lang="fr-FR" sz="2800" dirty="0"/>
          </a:p>
          <a:p>
            <a:pPr lvl="1"/>
            <a:r>
              <a:rPr lang="fr-FR" sz="2800" dirty="0"/>
              <a:t>Show </a:t>
            </a:r>
            <a:r>
              <a:rPr lang="fr-FR" sz="2800" dirty="0" err="1"/>
              <a:t>errors</a:t>
            </a:r>
            <a:endParaRPr lang="fr-FR" sz="2800" dirty="0"/>
          </a:p>
          <a:p>
            <a:pPr lvl="1"/>
            <a:r>
              <a:rPr lang="fr-FR" sz="2800" dirty="0" err="1"/>
              <a:t>Warn</a:t>
            </a:r>
            <a:r>
              <a:rPr lang="fr-FR" sz="2800" dirty="0"/>
              <a:t> about </a:t>
            </a:r>
            <a:r>
              <a:rPr lang="fr-FR" sz="2800" dirty="0" err="1"/>
              <a:t>something</a:t>
            </a:r>
            <a:endParaRPr lang="fr-FR" sz="2800" dirty="0"/>
          </a:p>
          <a:p>
            <a:pPr lvl="1"/>
            <a:r>
              <a:rPr lang="fr-FR" sz="2800" dirty="0" smtClean="0"/>
              <a:t>…</a:t>
            </a:r>
          </a:p>
          <a:p>
            <a:pPr lvl="1"/>
            <a:endParaRPr lang="fr-FR" sz="2800" dirty="0"/>
          </a:p>
          <a:p>
            <a:r>
              <a:rPr lang="fr-FR" sz="3200" dirty="0" err="1" smtClean="0"/>
              <a:t>Symfony</a:t>
            </a:r>
            <a:r>
              <a:rPr lang="fr-FR" sz="3200" dirty="0" smtClean="0"/>
              <a:t> </a:t>
            </a:r>
            <a:r>
              <a:rPr lang="fr-FR" sz="3200" dirty="0" err="1"/>
              <a:t>allows</a:t>
            </a:r>
            <a:r>
              <a:rPr lang="fr-FR" sz="3200" dirty="0"/>
              <a:t> </a:t>
            </a:r>
            <a:r>
              <a:rPr lang="fr-FR" sz="3200" dirty="0" err="1"/>
              <a:t>you</a:t>
            </a:r>
            <a:r>
              <a:rPr lang="fr-FR" sz="3200" dirty="0"/>
              <a:t> to </a:t>
            </a:r>
            <a:r>
              <a:rPr lang="fr-FR" sz="3200" dirty="0" err="1"/>
              <a:t>define</a:t>
            </a:r>
            <a:r>
              <a:rPr lang="fr-FR" sz="3200" dirty="0"/>
              <a:t> a flash </a:t>
            </a:r>
            <a:r>
              <a:rPr lang="fr-FR" sz="3200" dirty="0" err="1"/>
              <a:t>text</a:t>
            </a:r>
            <a:r>
              <a:rPr lang="fr-FR" sz="3200" dirty="0"/>
              <a:t> </a:t>
            </a:r>
            <a:r>
              <a:rPr lang="fr-FR" sz="3200" dirty="0" err="1"/>
              <a:t>easily</a:t>
            </a:r>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Request</a:t>
            </a:r>
            <a:r>
              <a:rPr lang="fr-FR" dirty="0">
                <a:ea typeface="ＭＳ Ｐゴシック" pitchFamily="34" charset="-128"/>
              </a:rPr>
              <a:t> </a:t>
            </a:r>
            <a:r>
              <a:rPr lang="fr-FR" dirty="0" err="1">
                <a:ea typeface="ＭＳ Ｐゴシック" pitchFamily="34" charset="-128"/>
              </a:rPr>
              <a:t>context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www.mtctoys.com/images/flash%20logo.JPG"/>
          <p:cNvPicPr>
            <a:picLocks noChangeAspect="1" noChangeArrowheads="1"/>
          </p:cNvPicPr>
          <p:nvPr/>
        </p:nvPicPr>
        <p:blipFill>
          <a:blip r:embed="rId4" cstate="print"/>
          <a:srcRect/>
          <a:stretch>
            <a:fillRect/>
          </a:stretch>
        </p:blipFill>
        <p:spPr bwMode="auto">
          <a:xfrm>
            <a:off x="6588224" y="2032620"/>
            <a:ext cx="1905000" cy="1905000"/>
          </a:xfrm>
          <a:prstGeom prst="rect">
            <a:avLst/>
          </a:prstGeom>
          <a:noFill/>
        </p:spPr>
      </p:pic>
    </p:spTree>
    <p:extLst>
      <p:ext uri="{BB962C8B-B14F-4D97-AF65-F5344CB8AC3E}">
        <p14:creationId xmlns:p14="http://schemas.microsoft.com/office/powerpoint/2010/main" val="182076585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Checking</a:t>
            </a:r>
            <a:r>
              <a:rPr lang="fr-FR" dirty="0" smtClean="0">
                <a:ea typeface="ＭＳ Ｐゴシック" pitchFamily="34" charset="-128"/>
              </a:rPr>
              <a:t> </a:t>
            </a:r>
            <a:r>
              <a:rPr lang="fr-FR" dirty="0" err="1" smtClean="0">
                <a:ea typeface="ＭＳ Ｐゴシック" pitchFamily="34" charset="-128"/>
              </a:rPr>
              <a:t>request</a:t>
            </a:r>
            <a:r>
              <a:rPr lang="fr-FR" dirty="0" smtClean="0">
                <a:ea typeface="ＭＳ Ｐゴシック" pitchFamily="34" charset="-128"/>
              </a:rPr>
              <a:t> </a:t>
            </a:r>
            <a:r>
              <a:rPr lang="fr-FR" dirty="0" err="1" smtClean="0">
                <a:ea typeface="ＭＳ Ｐゴシック" pitchFamily="34" charset="-128"/>
              </a:rPr>
              <a:t>method</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smtClean="0"/>
              <a:t>Define</a:t>
            </a:r>
            <a:r>
              <a:rPr lang="fr-FR" sz="3200" dirty="0" smtClean="0"/>
              <a:t> </a:t>
            </a:r>
            <a:r>
              <a:rPr lang="fr-FR" sz="3200" dirty="0"/>
              <a:t>a </a:t>
            </a:r>
            <a:r>
              <a:rPr lang="fr-FR" sz="3200" dirty="0" smtClean="0"/>
              <a:t>flash:</a:t>
            </a:r>
            <a:endParaRPr lang="fr-FR" sz="3200" dirty="0"/>
          </a:p>
          <a:p>
            <a:endParaRPr lang="fr-FR" sz="3200" dirty="0"/>
          </a:p>
          <a:p>
            <a:endParaRPr lang="fr-FR" sz="3200" dirty="0"/>
          </a:p>
          <a:p>
            <a:pPr>
              <a:spcBef>
                <a:spcPts val="1200"/>
              </a:spcBef>
            </a:pPr>
            <a:r>
              <a:rPr lang="fr-FR" sz="3200" dirty="0" err="1"/>
              <a:t>Get</a:t>
            </a:r>
            <a:r>
              <a:rPr lang="fr-FR" sz="3200" dirty="0"/>
              <a:t> flashes in a </a:t>
            </a:r>
            <a:r>
              <a:rPr lang="fr-FR" sz="3200" dirty="0" err="1"/>
              <a:t>twig</a:t>
            </a:r>
            <a:r>
              <a:rPr lang="fr-FR" sz="3200" dirty="0"/>
              <a:t> </a:t>
            </a:r>
            <a:r>
              <a:rPr lang="fr-FR" sz="3200" dirty="0" err="1"/>
              <a:t>template</a:t>
            </a:r>
            <a:r>
              <a:rPr lang="fr-FR" sz="3200" dirty="0"/>
              <a:t>:</a:t>
            </a:r>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Request</a:t>
            </a:r>
            <a:r>
              <a:rPr lang="fr-FR" dirty="0">
                <a:ea typeface="ＭＳ Ｐゴシック" pitchFamily="34" charset="-128"/>
              </a:rPr>
              <a:t> </a:t>
            </a:r>
            <a:r>
              <a:rPr lang="fr-FR" dirty="0" err="1">
                <a:ea typeface="ＭＳ Ｐゴシック" pitchFamily="34" charset="-128"/>
              </a:rPr>
              <a:t>context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512" y="1777380"/>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addFlash</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"key"</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Some</a:t>
            </a:r>
            <a:r>
              <a:rPr lang="fr-FR" b="1" dirty="0" smtClean="0">
                <a:solidFill>
                  <a:srgbClr val="00B050"/>
                </a:solidFill>
                <a:latin typeface="Courier New" pitchFamily="49" charset="0"/>
                <a:ea typeface="ＭＳ Ｐゴシック" pitchFamily="34" charset="-128"/>
                <a:cs typeface="Courier New" pitchFamily="49" charset="0"/>
              </a:rPr>
              <a:t> flash </a:t>
            </a:r>
            <a:r>
              <a:rPr lang="fr-FR" b="1" dirty="0" err="1" smtClean="0">
                <a:solidFill>
                  <a:srgbClr val="00B050"/>
                </a:solidFill>
                <a:latin typeface="Courier New" pitchFamily="49" charset="0"/>
                <a:ea typeface="ＭＳ Ｐゴシック" pitchFamily="34" charset="-128"/>
                <a:cs typeface="Courier New" pitchFamily="49" charset="0"/>
              </a:rPr>
              <a:t>text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3649588"/>
            <a:ext cx="8785225" cy="151216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a:solidFill>
                  <a:srgbClr val="000000"/>
                </a:solidFill>
                <a:latin typeface="Courier New" pitchFamily="49" charset="0"/>
                <a:ea typeface="ＭＳ Ｐゴシック" pitchFamily="34" charset="-128"/>
                <a:cs typeface="Courier New" pitchFamily="49" charset="0"/>
              </a:rPr>
              <a:t>{% </a:t>
            </a:r>
            <a:r>
              <a:rPr lang="fr-FR" b="1" dirty="0">
                <a:solidFill>
                  <a:srgbClr val="0070C0"/>
                </a:solidFill>
                <a:latin typeface="Courier New" pitchFamily="49" charset="0"/>
                <a:ea typeface="ＭＳ Ｐゴシック" pitchFamily="34" charset="-128"/>
                <a:cs typeface="Courier New" pitchFamily="49" charset="0"/>
              </a:rPr>
              <a:t>for</a:t>
            </a:r>
            <a:r>
              <a:rPr lang="fr-FR" b="1" dirty="0">
                <a:solidFill>
                  <a:srgbClr val="000000"/>
                </a:solidFill>
                <a:latin typeface="Courier New" pitchFamily="49" charset="0"/>
                <a:ea typeface="ＭＳ Ｐゴシック" pitchFamily="34" charset="-128"/>
                <a:cs typeface="Courier New" pitchFamily="49" charset="0"/>
              </a:rPr>
              <a:t> </a:t>
            </a:r>
            <a:r>
              <a:rPr lang="fr-FR" b="1" dirty="0" err="1">
                <a:solidFill>
                  <a:srgbClr val="000000"/>
                </a:solidFill>
                <a:latin typeface="Courier New" pitchFamily="49" charset="0"/>
                <a:ea typeface="ＭＳ Ｐゴシック" pitchFamily="34" charset="-128"/>
                <a:cs typeface="Courier New" pitchFamily="49" charset="0"/>
              </a:rPr>
              <a:t>flash_message</a:t>
            </a:r>
            <a:r>
              <a:rPr lang="fr-FR" b="1" dirty="0">
                <a:solidFill>
                  <a:srgbClr val="000000"/>
                </a:solidFill>
                <a:latin typeface="Courier New" pitchFamily="49" charset="0"/>
                <a:ea typeface="ＭＳ Ｐゴシック" pitchFamily="34" charset="-128"/>
                <a:cs typeface="Courier New" pitchFamily="49" charset="0"/>
              </a:rPr>
              <a:t> </a:t>
            </a:r>
            <a:r>
              <a:rPr lang="fr-FR" b="1" dirty="0">
                <a:solidFill>
                  <a:srgbClr val="0070C0"/>
                </a:solidFill>
                <a:latin typeface="Courier New" pitchFamily="49" charset="0"/>
                <a:ea typeface="ＭＳ Ｐゴシック" pitchFamily="34" charset="-128"/>
                <a:cs typeface="Courier New" pitchFamily="49" charset="0"/>
              </a:rPr>
              <a:t>in</a:t>
            </a:r>
            <a:r>
              <a:rPr lang="fr-FR" b="1" dirty="0">
                <a:solidFill>
                  <a:srgbClr val="000000"/>
                </a:solidFill>
                <a:latin typeface="Courier New" pitchFamily="49" charset="0"/>
                <a:ea typeface="ＭＳ Ｐゴシック" pitchFamily="34" charset="-128"/>
                <a:cs typeface="Courier New" pitchFamily="49" charset="0"/>
              </a:rPr>
              <a:t> </a:t>
            </a:r>
            <a:r>
              <a:rPr lang="fr-FR" b="1" dirty="0" err="1">
                <a:solidFill>
                  <a:srgbClr val="000000"/>
                </a:solidFill>
                <a:latin typeface="Courier New" pitchFamily="49" charset="0"/>
                <a:ea typeface="ＭＳ Ｐゴシック" pitchFamily="34" charset="-128"/>
                <a:cs typeface="Courier New" pitchFamily="49" charset="0"/>
              </a:rPr>
              <a:t>app.session.flashbag.get</a:t>
            </a:r>
            <a:r>
              <a:rPr lang="fr-FR" b="1" dirty="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'key'</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a:solidFill>
                  <a:srgbClr val="000000"/>
                </a:solidFill>
                <a:latin typeface="Courier New" pitchFamily="49" charset="0"/>
                <a:ea typeface="ＭＳ Ｐゴシック" pitchFamily="34" charset="-128"/>
                <a:cs typeface="Courier New" pitchFamily="49" charset="0"/>
              </a:rPr>
              <a:t>%}</a:t>
            </a:r>
          </a:p>
          <a:p>
            <a:r>
              <a:rPr lang="fr-FR" b="1" dirty="0">
                <a:solidFill>
                  <a:srgbClr val="000000"/>
                </a:solidFill>
                <a:latin typeface="Courier New" pitchFamily="49" charset="0"/>
                <a:ea typeface="ＭＳ Ｐゴシック" pitchFamily="34" charset="-128"/>
                <a:cs typeface="Courier New" pitchFamily="49" charset="0"/>
              </a:rPr>
              <a:t>    </a:t>
            </a:r>
            <a:r>
              <a:rPr lang="fr-FR" b="1" dirty="0">
                <a:solidFill>
                  <a:srgbClr val="0070C0"/>
                </a:solidFill>
                <a:latin typeface="Courier New" pitchFamily="49" charset="0"/>
                <a:ea typeface="ＭＳ Ｐゴシック" pitchFamily="34" charset="-128"/>
                <a:cs typeface="Courier New" pitchFamily="49" charset="0"/>
              </a:rPr>
              <a:t>&lt;div </a:t>
            </a:r>
            <a:r>
              <a:rPr lang="fr-FR" b="1" dirty="0">
                <a:solidFill>
                  <a:srgbClr val="FF0000"/>
                </a:solidFill>
                <a:latin typeface="Courier New" pitchFamily="49" charset="0"/>
                <a:ea typeface="ＭＳ Ｐゴシック" pitchFamily="34" charset="-128"/>
                <a:cs typeface="Courier New" pitchFamily="49" charset="0"/>
              </a:rPr>
              <a:t>class</a:t>
            </a:r>
            <a:r>
              <a:rPr lang="fr-FR" b="1" dirty="0">
                <a:solidFill>
                  <a:srgbClr val="000000"/>
                </a:solidFill>
                <a:latin typeface="Courier New" pitchFamily="49" charset="0"/>
                <a:ea typeface="ＭＳ Ｐゴシック" pitchFamily="34" charset="-128"/>
                <a:cs typeface="Courier New" pitchFamily="49" charset="0"/>
              </a:rPr>
              <a:t>=</a:t>
            </a:r>
            <a:r>
              <a:rPr lang="fr-FR" b="1" dirty="0">
                <a:solidFill>
                  <a:srgbClr val="00B050"/>
                </a:solidFill>
                <a:latin typeface="Courier New" pitchFamily="49" charset="0"/>
                <a:ea typeface="ＭＳ Ｐゴシック" pitchFamily="34" charset="-128"/>
                <a:cs typeface="Courier New" pitchFamily="49" charset="0"/>
              </a:rPr>
              <a:t>"flash-notice"</a:t>
            </a:r>
            <a:r>
              <a:rPr lang="fr-FR" b="1" dirty="0">
                <a:solidFill>
                  <a:srgbClr val="0070C0"/>
                </a:solidFill>
                <a:latin typeface="Courier New" pitchFamily="49" charset="0"/>
                <a:ea typeface="ＭＳ Ｐゴシック" pitchFamily="34" charset="-128"/>
                <a:cs typeface="Courier New" pitchFamily="49" charset="0"/>
              </a:rPr>
              <a:t>&gt;</a:t>
            </a:r>
          </a:p>
          <a:p>
            <a:r>
              <a:rPr lang="fr-FR" b="1" dirty="0">
                <a:solidFill>
                  <a:srgbClr val="000000"/>
                </a:solidFill>
                <a:latin typeface="Courier New" pitchFamily="49" charset="0"/>
                <a:ea typeface="ＭＳ Ｐゴシック" pitchFamily="34" charset="-128"/>
                <a:cs typeface="Courier New" pitchFamily="49" charset="0"/>
              </a:rPr>
              <a:t>        {{ </a:t>
            </a:r>
            <a:r>
              <a:rPr lang="fr-FR" b="1" dirty="0" err="1">
                <a:solidFill>
                  <a:srgbClr val="000000"/>
                </a:solidFill>
                <a:latin typeface="Courier New" pitchFamily="49" charset="0"/>
                <a:ea typeface="ＭＳ Ｐゴシック" pitchFamily="34" charset="-128"/>
                <a:cs typeface="Courier New" pitchFamily="49" charset="0"/>
              </a:rPr>
              <a:t>flash_message</a:t>
            </a:r>
            <a:r>
              <a:rPr lang="fr-FR" b="1" dirty="0">
                <a:solidFill>
                  <a:srgbClr val="000000"/>
                </a:solidFill>
                <a:latin typeface="Courier New" pitchFamily="49" charset="0"/>
                <a:ea typeface="ＭＳ Ｐゴシック" pitchFamily="34" charset="-128"/>
                <a:cs typeface="Courier New" pitchFamily="49" charset="0"/>
              </a:rPr>
              <a:t> }}</a:t>
            </a:r>
          </a:p>
          <a:p>
            <a:r>
              <a:rPr lang="fr-FR" b="1" dirty="0">
                <a:solidFill>
                  <a:srgbClr val="000000"/>
                </a:solidFill>
                <a:latin typeface="Courier New" pitchFamily="49" charset="0"/>
                <a:ea typeface="ＭＳ Ｐゴシック" pitchFamily="34" charset="-128"/>
                <a:cs typeface="Courier New" pitchFamily="49" charset="0"/>
              </a:rPr>
              <a:t>    </a:t>
            </a:r>
            <a:r>
              <a:rPr lang="fr-FR" b="1" dirty="0">
                <a:solidFill>
                  <a:srgbClr val="0070C0"/>
                </a:solidFill>
                <a:latin typeface="Courier New" pitchFamily="49" charset="0"/>
                <a:ea typeface="ＭＳ Ｐゴシック" pitchFamily="34" charset="-128"/>
                <a:cs typeface="Courier New" pitchFamily="49" charset="0"/>
              </a:rPr>
              <a:t>&lt;/div&gt;</a:t>
            </a:r>
          </a:p>
          <a:p>
            <a:r>
              <a:rPr lang="fr-FR" b="1" dirty="0">
                <a:solidFill>
                  <a:srgbClr val="000000"/>
                </a:solidFill>
                <a:latin typeface="Courier New" pitchFamily="49" charset="0"/>
                <a:ea typeface="ＭＳ Ｐゴシック" pitchFamily="34" charset="-128"/>
                <a:cs typeface="Courier New" pitchFamily="49" charset="0"/>
              </a:rPr>
              <a:t>{% </a:t>
            </a:r>
            <a:r>
              <a:rPr lang="fr-FR" b="1" dirty="0" err="1">
                <a:solidFill>
                  <a:srgbClr val="0070C0"/>
                </a:solidFill>
                <a:latin typeface="Courier New" pitchFamily="49" charset="0"/>
                <a:ea typeface="ＭＳ Ｐゴシック" pitchFamily="34" charset="-128"/>
                <a:cs typeface="Courier New" pitchFamily="49" charset="0"/>
              </a:rPr>
              <a:t>endfor</a:t>
            </a:r>
            <a:r>
              <a:rPr lang="fr-FR" b="1" dirty="0">
                <a:solidFill>
                  <a:srgbClr val="0070C0"/>
                </a:solidFill>
                <a:latin typeface="Courier New" pitchFamily="49" charset="0"/>
                <a:ea typeface="ＭＳ Ｐゴシック" pitchFamily="34" charset="-128"/>
                <a:cs typeface="Courier New" pitchFamily="49" charset="0"/>
              </a:rPr>
              <a:t> </a:t>
            </a:r>
            <a:r>
              <a:rPr lang="fr-FR" b="1" dirty="0">
                <a:solidFill>
                  <a:srgbClr val="000000"/>
                </a:solidFill>
                <a:latin typeface="Courier New" pitchFamily="49" charset="0"/>
                <a:ea typeface="ＭＳ Ｐゴシック" pitchFamily="34" charset="-128"/>
                <a:cs typeface="Courier New" pitchFamily="49" charset="0"/>
              </a:rPr>
              <a:t>%}</a:t>
            </a:r>
            <a:endParaRPr lang="fr-FR" b="1" dirty="0" smtClean="0">
              <a:solidFill>
                <a:srgbClr val="0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406426234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86325049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Routing</a:t>
            </a:r>
            <a:r>
              <a:rPr lang="fr-FR" dirty="0" smtClean="0"/>
              <a:t> Concept</a:t>
            </a:r>
            <a:endParaRPr lang="fr-FR" dirty="0"/>
          </a:p>
        </p:txBody>
      </p:sp>
      <p:sp>
        <p:nvSpPr>
          <p:cNvPr id="3" name="Espace réservé du texte 2"/>
          <p:cNvSpPr>
            <a:spLocks noGrp="1"/>
          </p:cNvSpPr>
          <p:nvPr>
            <p:ph type="body" idx="1"/>
          </p:nvPr>
        </p:nvSpPr>
        <p:spPr/>
        <p:txBody>
          <a:bodyPr/>
          <a:lstStyle/>
          <a:p>
            <a:pPr>
              <a:defRPr/>
            </a:pPr>
            <a:r>
              <a:rPr lang="fr-FR" dirty="0" err="1" smtClean="0"/>
              <a:t>Symfony</a:t>
            </a:r>
            <a:endParaRPr lang="fr-FR" dirty="0"/>
          </a:p>
        </p:txBody>
      </p:sp>
      <p:pic>
        <p:nvPicPr>
          <p:cNvPr id="16386" name="Picture 2" descr="http://www.cefims.eu/wp-content/themes/cefims.new/thumb.php?src=wp-content/blogs.dir/5/files/2011/11/road_map_icon.jpg&amp;h=300&amp;w=600&amp;zc=1&amp;q=95"/>
          <p:cNvPicPr>
            <a:picLocks noChangeAspect="1" noChangeArrowheads="1"/>
          </p:cNvPicPr>
          <p:nvPr/>
        </p:nvPicPr>
        <p:blipFill>
          <a:blip r:embed="rId2" cstate="print"/>
          <a:srcRect/>
          <a:stretch>
            <a:fillRect/>
          </a:stretch>
        </p:blipFill>
        <p:spPr bwMode="auto">
          <a:xfrm>
            <a:off x="5364088" y="2065412"/>
            <a:ext cx="3456384" cy="1728192"/>
          </a:xfrm>
          <a:prstGeom prst="rect">
            <a:avLst/>
          </a:prstGeom>
          <a:noFill/>
        </p:spPr>
      </p:pic>
    </p:spTree>
    <p:extLst>
      <p:ext uri="{BB962C8B-B14F-4D97-AF65-F5344CB8AC3E}">
        <p14:creationId xmlns:p14="http://schemas.microsoft.com/office/powerpoint/2010/main" val="3738846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INstallation</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defRPr/>
            </a:pPr>
            <a:r>
              <a:rPr lang="fr-FR" dirty="0" err="1" smtClean="0"/>
              <a:t>Symfony</a:t>
            </a:r>
            <a:endParaRPr lang="fr-FR" dirty="0"/>
          </a:p>
        </p:txBody>
      </p:sp>
      <p:pic>
        <p:nvPicPr>
          <p:cNvPr id="22532" name="Picture 6" descr="emblem_class"/>
          <p:cNvPicPr>
            <a:picLocks noChangeAspect="1" noChangeArrowheads="1"/>
          </p:cNvPicPr>
          <p:nvPr/>
        </p:nvPicPr>
        <p:blipFill>
          <a:blip r:embed="rId2" cstate="print"/>
          <a:srcRect/>
          <a:stretch>
            <a:fillRect/>
          </a:stretch>
        </p:blipFill>
        <p:spPr bwMode="auto">
          <a:xfrm>
            <a:off x="6732588" y="1849438"/>
            <a:ext cx="1752600" cy="1752600"/>
          </a:xfrm>
          <a:prstGeom prst="rect">
            <a:avLst/>
          </a:prstGeom>
          <a:noFill/>
          <a:ln w="9525">
            <a:noFill/>
            <a:miter lim="800000"/>
            <a:headEnd/>
            <a:tailEnd/>
          </a:ln>
        </p:spPr>
      </p:pic>
    </p:spTree>
    <p:extLst>
      <p:ext uri="{BB962C8B-B14F-4D97-AF65-F5344CB8AC3E}">
        <p14:creationId xmlns:p14="http://schemas.microsoft.com/office/powerpoint/2010/main" val="266976601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Overview</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r>
              <a:rPr lang="fr-FR" sz="3200" dirty="0"/>
              <a:t>You use </a:t>
            </a:r>
            <a:r>
              <a:rPr lang="fr-FR" sz="3200" dirty="0" err="1"/>
              <a:t>from</a:t>
            </a:r>
            <a:r>
              <a:rPr lang="fr-FR" sz="3200" dirty="0"/>
              <a:t> the </a:t>
            </a:r>
            <a:r>
              <a:rPr lang="fr-FR" sz="3200" dirty="0" err="1"/>
              <a:t>beginning</a:t>
            </a:r>
            <a:r>
              <a:rPr lang="fr-FR" sz="3200" dirty="0"/>
              <a:t> </a:t>
            </a:r>
            <a:r>
              <a:rPr lang="fr-FR" sz="3200" dirty="0" err="1"/>
              <a:t>URLs</a:t>
            </a:r>
            <a:r>
              <a:rPr lang="fr-FR" sz="3200" dirty="0"/>
              <a:t> </a:t>
            </a:r>
            <a:r>
              <a:rPr lang="fr-FR" sz="3200" dirty="0" err="1"/>
              <a:t>that</a:t>
            </a:r>
            <a:r>
              <a:rPr lang="fr-FR" sz="3200" dirty="0"/>
              <a:t> are </a:t>
            </a:r>
            <a:r>
              <a:rPr lang="fr-FR" sz="3200" dirty="0" err="1"/>
              <a:t>rewritten</a:t>
            </a:r>
            <a:r>
              <a:rPr lang="fr-FR" sz="3200" dirty="0"/>
              <a:t> by </a:t>
            </a:r>
            <a:r>
              <a:rPr lang="fr-FR" sz="3200" dirty="0" err="1"/>
              <a:t>Symfony</a:t>
            </a:r>
            <a:r>
              <a:rPr lang="fr-FR" sz="3200" dirty="0"/>
              <a:t> </a:t>
            </a:r>
            <a:r>
              <a:rPr lang="fr-FR" sz="3200" dirty="0" err="1"/>
              <a:t>engine</a:t>
            </a:r>
            <a:r>
              <a:rPr lang="fr-FR" sz="3200" dirty="0"/>
              <a:t>. </a:t>
            </a:r>
            <a:r>
              <a:rPr lang="fr-FR" sz="3200" dirty="0" err="1"/>
              <a:t>Example</a:t>
            </a:r>
            <a:r>
              <a:rPr lang="fr-FR" sz="3200" dirty="0"/>
              <a:t>:</a:t>
            </a:r>
          </a:p>
          <a:p>
            <a:pPr lvl="1" algn="ctr">
              <a:buNone/>
            </a:pPr>
            <a:r>
              <a:rPr lang="fr-FR" sz="2800" dirty="0">
                <a:hlinkClick r:id="rId3"/>
              </a:rPr>
              <a:t>http://symple.net/app_dev.php/author/1</a:t>
            </a:r>
            <a:endParaRPr lang="fr-FR" sz="2800" dirty="0"/>
          </a:p>
          <a:p>
            <a:pPr lvl="1"/>
            <a:endParaRPr lang="fr-FR" sz="2800" dirty="0"/>
          </a:p>
          <a:p>
            <a:r>
              <a:rPr lang="fr-FR" sz="3200" dirty="0"/>
              <a:t>You </a:t>
            </a:r>
            <a:r>
              <a:rPr lang="fr-FR" sz="3200" dirty="0" err="1"/>
              <a:t>previously</a:t>
            </a:r>
            <a:r>
              <a:rPr lang="fr-FR" sz="3200" dirty="0"/>
              <a:t> </a:t>
            </a:r>
            <a:r>
              <a:rPr lang="fr-FR" sz="3200" dirty="0" err="1"/>
              <a:t>defined</a:t>
            </a:r>
            <a:r>
              <a:rPr lang="fr-FR" sz="3200" dirty="0"/>
              <a:t> a route </a:t>
            </a:r>
            <a:r>
              <a:rPr lang="fr-FR" sz="3200" dirty="0" err="1"/>
              <a:t>above</a:t>
            </a:r>
            <a:r>
              <a:rPr lang="fr-FR" sz="3200" dirty="0"/>
              <a:t> the </a:t>
            </a:r>
            <a:r>
              <a:rPr lang="fr-FR" sz="3200" dirty="0" err="1"/>
              <a:t>controller’s</a:t>
            </a:r>
            <a:r>
              <a:rPr lang="fr-FR" sz="3200" dirty="0"/>
              <a:t> </a:t>
            </a:r>
            <a:r>
              <a:rPr lang="fr-FR" sz="3200" dirty="0" err="1"/>
              <a:t>function</a:t>
            </a:r>
            <a:r>
              <a:rPr lang="fr-FR" sz="3200" dirty="0"/>
              <a:t> </a:t>
            </a:r>
            <a:r>
              <a:rPr lang="fr-FR" sz="3200" dirty="0" err="1"/>
              <a:t>like</a:t>
            </a:r>
            <a:r>
              <a:rPr lang="fr-FR" sz="3200" dirty="0"/>
              <a:t> </a:t>
            </a:r>
            <a:r>
              <a:rPr lang="fr-FR" sz="3200" dirty="0" err="1"/>
              <a:t>this</a:t>
            </a:r>
            <a:r>
              <a:rPr lang="fr-FR" sz="3200" dirty="0"/>
              <a:t>:</a:t>
            </a:r>
          </a:p>
          <a:p>
            <a:pPr lvl="1" algn="ctr">
              <a:buNone/>
            </a:pPr>
            <a:r>
              <a:rPr lang="fr-FR" sz="2800" dirty="0">
                <a:latin typeface="Courier New" pitchFamily="49" charset="0"/>
                <a:cs typeface="Courier New" pitchFamily="49" charset="0"/>
              </a:rPr>
              <a:t>@Route("/</a:t>
            </a:r>
            <a:r>
              <a:rPr lang="fr-FR" sz="2800" dirty="0" err="1">
                <a:latin typeface="Courier New" pitchFamily="49" charset="0"/>
                <a:cs typeface="Courier New" pitchFamily="49" charset="0"/>
              </a:rPr>
              <a:t>author</a:t>
            </a:r>
            <a:r>
              <a:rPr lang="fr-FR" sz="2800" dirty="0">
                <a:latin typeface="Courier New" pitchFamily="49" charset="0"/>
                <a:cs typeface="Courier New" pitchFamily="49" charset="0"/>
              </a:rPr>
              <a:t>/{id}")</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Routing</a:t>
            </a:r>
            <a:r>
              <a:rPr lang="fr-FR" dirty="0" smtClean="0">
                <a:ea typeface="ＭＳ Ｐゴシック" pitchFamily="34" charset="-128"/>
              </a:rPr>
              <a:t> concept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74605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Configuration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spcAft>
                <a:spcPts val="2400"/>
              </a:spcAft>
            </a:pPr>
            <a:r>
              <a:rPr lang="fr-FR" sz="3200" dirty="0"/>
              <a:t>The </a:t>
            </a:r>
            <a:r>
              <a:rPr lang="fr-FR" sz="3200" dirty="0" err="1"/>
              <a:t>routing</a:t>
            </a:r>
            <a:r>
              <a:rPr lang="fr-FR" sz="3200" dirty="0"/>
              <a:t> </a:t>
            </a:r>
            <a:r>
              <a:rPr lang="fr-FR" sz="3200" dirty="0" err="1"/>
              <a:t>engine</a:t>
            </a:r>
            <a:r>
              <a:rPr lang="fr-FR" sz="3200" dirty="0"/>
              <a:t> must </a:t>
            </a:r>
            <a:r>
              <a:rPr lang="fr-FR" sz="3200" dirty="0" err="1"/>
              <a:t>analyze</a:t>
            </a:r>
            <a:r>
              <a:rPr lang="fr-FR" sz="3200" dirty="0"/>
              <a:t> the URL to </a:t>
            </a:r>
            <a:r>
              <a:rPr lang="fr-FR" sz="3200" dirty="0" err="1"/>
              <a:t>find</a:t>
            </a:r>
            <a:r>
              <a:rPr lang="fr-FR" sz="3200" dirty="0"/>
              <a:t> the right route (</a:t>
            </a:r>
            <a:r>
              <a:rPr lang="fr-FR" sz="3200" dirty="0" err="1"/>
              <a:t>controller</a:t>
            </a:r>
            <a:r>
              <a:rPr lang="fr-FR" sz="3200" dirty="0"/>
              <a:t> / action) </a:t>
            </a:r>
          </a:p>
          <a:p>
            <a:pPr>
              <a:spcAft>
                <a:spcPts val="2400"/>
              </a:spcAft>
            </a:pPr>
            <a:r>
              <a:rPr lang="fr-FR" sz="3200" dirty="0" smtClean="0"/>
              <a:t>It </a:t>
            </a:r>
            <a:r>
              <a:rPr lang="fr-FR" sz="3200" dirty="0" err="1" smtClean="0"/>
              <a:t>allows</a:t>
            </a:r>
            <a:r>
              <a:rPr lang="fr-FR" sz="3200" dirty="0" smtClean="0"/>
              <a:t> </a:t>
            </a:r>
            <a:r>
              <a:rPr lang="fr-FR" sz="3200" dirty="0"/>
              <a:t>us to </a:t>
            </a:r>
            <a:r>
              <a:rPr lang="fr-FR" sz="3200" dirty="0" err="1"/>
              <a:t>easily</a:t>
            </a:r>
            <a:r>
              <a:rPr lang="fr-FR" sz="3200" dirty="0"/>
              <a:t> manage </a:t>
            </a:r>
            <a:r>
              <a:rPr lang="fr-FR" sz="3200" dirty="0" err="1" smtClean="0"/>
              <a:t>URLs</a:t>
            </a:r>
            <a:r>
              <a:rPr lang="fr-FR" sz="3200" dirty="0" smtClean="0"/>
              <a:t> </a:t>
            </a:r>
            <a:r>
              <a:rPr lang="fr-FR" sz="3200" dirty="0"/>
              <a:t>more user/SEO </a:t>
            </a:r>
            <a:r>
              <a:rPr lang="fr-FR" sz="3200" dirty="0" err="1"/>
              <a:t>friendly</a:t>
            </a:r>
            <a:r>
              <a:rPr lang="fr-FR" sz="3200" dirty="0"/>
              <a:t> by rewriting </a:t>
            </a:r>
            <a:r>
              <a:rPr lang="fr-FR" sz="3200" dirty="0" err="1" smtClean="0"/>
              <a:t>them</a:t>
            </a:r>
            <a:endParaRPr lang="fr-FR" sz="3200" dirty="0"/>
          </a:p>
          <a:p>
            <a:pPr>
              <a:spcAft>
                <a:spcPts val="1200"/>
              </a:spcAft>
            </a:pPr>
            <a:r>
              <a:rPr lang="fr-FR" sz="3200" dirty="0"/>
              <a:t>The main </a:t>
            </a:r>
            <a:r>
              <a:rPr lang="fr-FR" sz="3200" dirty="0" err="1"/>
              <a:t>routing</a:t>
            </a:r>
            <a:r>
              <a:rPr lang="fr-FR" sz="3200" dirty="0"/>
              <a:t> file </a:t>
            </a:r>
            <a:r>
              <a:rPr lang="fr-FR" sz="3200" dirty="0" err="1"/>
              <a:t>is</a:t>
            </a:r>
            <a:r>
              <a:rPr lang="fr-FR" sz="3200" dirty="0"/>
              <a:t> </a:t>
            </a:r>
            <a:r>
              <a:rPr lang="fr-FR" sz="3200" dirty="0" err="1">
                <a:solidFill>
                  <a:srgbClr val="0070C0"/>
                </a:solidFill>
              </a:rPr>
              <a:t>app</a:t>
            </a:r>
            <a:r>
              <a:rPr lang="fr-FR" sz="3200" dirty="0">
                <a:solidFill>
                  <a:srgbClr val="0070C0"/>
                </a:solidFill>
              </a:rPr>
              <a:t>/config/</a:t>
            </a:r>
            <a:r>
              <a:rPr lang="fr-FR" sz="3200" dirty="0" err="1">
                <a:solidFill>
                  <a:srgbClr val="0070C0"/>
                </a:solidFill>
              </a:rPr>
              <a:t>routing.yml</a:t>
            </a:r>
            <a:endParaRPr lang="fr-FR" sz="3200" dirty="0">
              <a:solidFill>
                <a:srgbClr val="0070C0"/>
              </a:solidFill>
            </a:endParaRPr>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Routing</a:t>
            </a:r>
            <a:r>
              <a:rPr lang="fr-FR" dirty="0">
                <a:ea typeface="ＭＳ Ｐゴシック" pitchFamily="34" charset="-128"/>
              </a:rPr>
              <a:t> concept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21452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Example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t>Take</a:t>
            </a:r>
            <a:r>
              <a:rPr lang="fr-FR" sz="3200" dirty="0"/>
              <a:t> a look </a:t>
            </a:r>
            <a:r>
              <a:rPr lang="fr-FR" sz="3200" dirty="0" err="1"/>
              <a:t>at</a:t>
            </a:r>
            <a:r>
              <a:rPr lang="fr-FR" sz="3200" dirty="0"/>
              <a:t> the file </a:t>
            </a:r>
            <a:r>
              <a:rPr lang="fr-FR" sz="3200" dirty="0" err="1">
                <a:solidFill>
                  <a:srgbClr val="0070C0"/>
                </a:solidFill>
              </a:rPr>
              <a:t>routing.yml</a:t>
            </a:r>
            <a:r>
              <a:rPr lang="fr-FR" sz="3200" dirty="0"/>
              <a:t>:</a:t>
            </a:r>
          </a:p>
          <a:p>
            <a:pPr lvl="1"/>
            <a:r>
              <a:rPr lang="fr-FR" sz="2800" dirty="0"/>
              <a:t>Routes </a:t>
            </a:r>
            <a:r>
              <a:rPr lang="fr-FR" sz="2800" dirty="0" err="1"/>
              <a:t>defined</a:t>
            </a:r>
            <a:r>
              <a:rPr lang="fr-FR" sz="2800" dirty="0"/>
              <a:t> for all </a:t>
            </a:r>
            <a:r>
              <a:rPr lang="fr-FR" sz="2800" dirty="0" smtClean="0"/>
              <a:t>bundles</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Routing</a:t>
            </a:r>
            <a:r>
              <a:rPr lang="fr-FR" dirty="0">
                <a:ea typeface="ＭＳ Ｐゴシック" pitchFamily="34" charset="-128"/>
              </a:rPr>
              <a:t> concept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2425452"/>
            <a:ext cx="8785225" cy="136815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err="1" smtClean="0">
                <a:solidFill>
                  <a:srgbClr val="0070C0"/>
                </a:solidFill>
                <a:latin typeface="Courier New" pitchFamily="49" charset="0"/>
                <a:ea typeface="ＭＳ Ｐゴシック" pitchFamily="34" charset="-128"/>
                <a:cs typeface="Courier New" pitchFamily="49" charset="0"/>
              </a:rPr>
              <a:t>SympleNetworkUserBundle</a:t>
            </a:r>
            <a:r>
              <a:rPr lang="fr-FR" b="1" dirty="0" smtClean="0">
                <a:solidFill>
                  <a:srgbClr val="0070C0"/>
                </a:solidFill>
                <a:latin typeface="Courier New" pitchFamily="49" charset="0"/>
                <a:ea typeface="ＭＳ Ｐゴシック" pitchFamily="34" charset="-128"/>
                <a:cs typeface="Courier New" pitchFamily="49" charset="0"/>
              </a:rPr>
              <a:t>:</a:t>
            </a:r>
          </a:p>
          <a:p>
            <a:pPr lvl="1"/>
            <a:r>
              <a:rPr lang="fr-FR" b="1" dirty="0" err="1" smtClean="0">
                <a:solidFill>
                  <a:srgbClr val="0070C0"/>
                </a:solidFill>
                <a:latin typeface="Courier New" pitchFamily="49" charset="0"/>
                <a:ea typeface="ＭＳ Ｐゴシック" pitchFamily="34" charset="-128"/>
                <a:cs typeface="Courier New" pitchFamily="49" charset="0"/>
              </a:rPr>
              <a:t>resource</a:t>
            </a:r>
            <a:r>
              <a:rPr lang="fr-FR" b="1" dirty="0" smtClean="0">
                <a:solidFill>
                  <a:srgbClr val="0070C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SympleNetworkUserBundle</a:t>
            </a:r>
            <a:r>
              <a:rPr lang="fr-FR" b="1" dirty="0" smtClean="0">
                <a:solidFill>
                  <a:srgbClr val="00B050"/>
                </a:solidFill>
                <a:latin typeface="Courier New" pitchFamily="49" charset="0"/>
                <a:ea typeface="ＭＳ Ｐゴシック" pitchFamily="34" charset="-128"/>
                <a:cs typeface="Courier New" pitchFamily="49" charset="0"/>
              </a:rPr>
              <a:t>/Controller/"</a:t>
            </a:r>
          </a:p>
          <a:p>
            <a:pPr lvl="1"/>
            <a:r>
              <a:rPr lang="fr-FR" b="1" dirty="0" smtClean="0">
                <a:solidFill>
                  <a:srgbClr val="0070C0"/>
                </a:solidFill>
                <a:latin typeface="Courier New" pitchFamily="49" charset="0"/>
                <a:ea typeface="ＭＳ Ｐゴシック" pitchFamily="34" charset="-128"/>
                <a:cs typeface="Courier New" pitchFamily="49" charset="0"/>
              </a:rPr>
              <a:t>type:</a:t>
            </a:r>
            <a:r>
              <a:rPr lang="fr-FR" b="1" dirty="0" smtClean="0">
                <a:solidFill>
                  <a:srgbClr val="000000"/>
                </a:solidFill>
                <a:latin typeface="Courier New" pitchFamily="49" charset="0"/>
                <a:ea typeface="ＭＳ Ｐゴシック" pitchFamily="34" charset="-128"/>
                <a:cs typeface="Courier New" pitchFamily="49" charset="0"/>
              </a:rPr>
              <a:t>	annotation</a:t>
            </a:r>
          </a:p>
          <a:p>
            <a:pPr lvl="1"/>
            <a:r>
              <a:rPr lang="fr-FR" b="1" dirty="0" err="1" smtClean="0">
                <a:solidFill>
                  <a:srgbClr val="0070C0"/>
                </a:solidFill>
                <a:latin typeface="Courier New" pitchFamily="49" charset="0"/>
                <a:ea typeface="ＭＳ Ｐゴシック" pitchFamily="34" charset="-128"/>
                <a:cs typeface="Courier New" pitchFamily="49" charset="0"/>
              </a:rPr>
              <a:t>prefix</a:t>
            </a:r>
            <a:r>
              <a:rPr lang="fr-FR" b="1" dirty="0" smtClean="0">
                <a:solidFill>
                  <a:srgbClr val="0070C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	/</a:t>
            </a:r>
          </a:p>
        </p:txBody>
      </p:sp>
    </p:spTree>
    <p:extLst>
      <p:ext uri="{BB962C8B-B14F-4D97-AF65-F5344CB8AC3E}">
        <p14:creationId xmlns:p14="http://schemas.microsoft.com/office/powerpoint/2010/main" val="30948431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Explanation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r>
              <a:rPr lang="fr-FR" sz="3200" dirty="0" err="1"/>
              <a:t>SympleNetworkUserBundle</a:t>
            </a:r>
            <a:r>
              <a:rPr lang="fr-FR" sz="3200" dirty="0"/>
              <a:t>: Bundle </a:t>
            </a:r>
            <a:r>
              <a:rPr lang="fr-FR" sz="3200" dirty="0" err="1"/>
              <a:t>name</a:t>
            </a:r>
            <a:endParaRPr lang="fr-FR" sz="3200" dirty="0"/>
          </a:p>
          <a:p>
            <a:pPr lvl="1"/>
            <a:r>
              <a:rPr lang="fr-FR" sz="2800" dirty="0">
                <a:solidFill>
                  <a:srgbClr val="0070C0"/>
                </a:solidFill>
              </a:rPr>
              <a:t>Resource</a:t>
            </a:r>
            <a:r>
              <a:rPr lang="fr-FR" sz="2800" dirty="0"/>
              <a:t>: </a:t>
            </a:r>
            <a:r>
              <a:rPr lang="fr-FR" sz="2800" dirty="0" err="1"/>
              <a:t>Folder</a:t>
            </a:r>
            <a:r>
              <a:rPr lang="fr-FR" sz="2800" dirty="0"/>
              <a:t> </a:t>
            </a:r>
            <a:r>
              <a:rPr lang="fr-FR" sz="2800" dirty="0" err="1"/>
              <a:t>containing</a:t>
            </a:r>
            <a:r>
              <a:rPr lang="fr-FR" sz="2800" dirty="0"/>
              <a:t> all </a:t>
            </a:r>
            <a:r>
              <a:rPr lang="fr-FR" sz="2800" dirty="0" err="1"/>
              <a:t>controllers</a:t>
            </a:r>
            <a:endParaRPr lang="fr-FR" sz="2800" dirty="0"/>
          </a:p>
          <a:p>
            <a:pPr lvl="1"/>
            <a:r>
              <a:rPr lang="fr-FR" sz="2800" dirty="0">
                <a:solidFill>
                  <a:srgbClr val="0070C0"/>
                </a:solidFill>
              </a:rPr>
              <a:t>Type</a:t>
            </a:r>
            <a:r>
              <a:rPr lang="fr-FR" sz="2800" dirty="0"/>
              <a:t>: </a:t>
            </a:r>
            <a:r>
              <a:rPr lang="fr-FR" sz="2800" dirty="0" err="1"/>
              <a:t>Method</a:t>
            </a:r>
            <a:r>
              <a:rPr lang="fr-FR" sz="2800" dirty="0"/>
              <a:t> </a:t>
            </a:r>
            <a:r>
              <a:rPr lang="fr-FR" sz="2800" dirty="0" err="1"/>
              <a:t>used</a:t>
            </a:r>
            <a:r>
              <a:rPr lang="fr-FR" sz="2800" dirty="0"/>
              <a:t> to </a:t>
            </a:r>
            <a:r>
              <a:rPr lang="fr-FR" sz="2800" dirty="0" err="1"/>
              <a:t>define</a:t>
            </a:r>
            <a:r>
              <a:rPr lang="fr-FR" sz="2800" dirty="0"/>
              <a:t> route in </a:t>
            </a:r>
            <a:r>
              <a:rPr lang="fr-FR" sz="2800" dirty="0" err="1"/>
              <a:t>controller</a:t>
            </a:r>
            <a:endParaRPr lang="fr-FR" sz="2800" dirty="0"/>
          </a:p>
          <a:p>
            <a:pPr lvl="2"/>
            <a:r>
              <a:rPr lang="fr-FR" sz="2400" dirty="0"/>
              <a:t>Use annotation by default</a:t>
            </a:r>
          </a:p>
          <a:p>
            <a:pPr lvl="1"/>
            <a:r>
              <a:rPr lang="fr-FR" sz="2800" dirty="0" err="1">
                <a:solidFill>
                  <a:srgbClr val="0070C0"/>
                </a:solidFill>
              </a:rPr>
              <a:t>Prefix</a:t>
            </a:r>
            <a:r>
              <a:rPr lang="fr-FR" sz="2800" dirty="0"/>
              <a:t>: URL </a:t>
            </a:r>
            <a:r>
              <a:rPr lang="fr-FR" sz="2800" dirty="0" err="1"/>
              <a:t>form</a:t>
            </a:r>
            <a:r>
              <a:rPr lang="fr-FR" sz="2800" dirty="0"/>
              <a:t> </a:t>
            </a:r>
            <a:r>
              <a:rPr lang="fr-FR" sz="2800" dirty="0" err="1"/>
              <a:t>before</a:t>
            </a:r>
            <a:r>
              <a:rPr lang="fr-FR" sz="2800" dirty="0"/>
              <a:t> the </a:t>
            </a:r>
            <a:r>
              <a:rPr lang="fr-FR" sz="2800" dirty="0" err="1"/>
              <a:t>controller</a:t>
            </a:r>
            <a:r>
              <a:rPr lang="fr-FR" sz="2800" dirty="0"/>
              <a:t> </a:t>
            </a:r>
            <a:r>
              <a:rPr lang="fr-FR" sz="2800" dirty="0" err="1"/>
              <a:t>name</a:t>
            </a:r>
            <a:r>
              <a:rPr lang="fr-FR" sz="2800" dirty="0"/>
              <a:t> (in </a:t>
            </a:r>
            <a:r>
              <a:rPr lang="fr-FR" sz="2800" dirty="0" err="1"/>
              <a:t>this</a:t>
            </a:r>
            <a:r>
              <a:rPr lang="fr-FR" sz="2800" dirty="0"/>
              <a:t> </a:t>
            </a:r>
            <a:r>
              <a:rPr lang="fr-FR" sz="2800" dirty="0" err="1"/>
              <a:t>example</a:t>
            </a:r>
            <a:r>
              <a:rPr lang="fr-FR" sz="2800" dirty="0"/>
              <a:t>, </a:t>
            </a:r>
            <a:r>
              <a:rPr lang="fr-FR" sz="2800" dirty="0" err="1"/>
              <a:t>only</a:t>
            </a:r>
            <a:r>
              <a:rPr lang="fr-FR" sz="2800" dirty="0"/>
              <a:t> « / »)</a:t>
            </a:r>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Routing</a:t>
            </a:r>
            <a:r>
              <a:rPr lang="fr-FR" dirty="0">
                <a:ea typeface="ＭＳ Ｐゴシック" pitchFamily="34" charset="-128"/>
              </a:rPr>
              <a:t> concept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84352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More </a:t>
            </a:r>
            <a:r>
              <a:rPr lang="fr-FR" dirty="0" err="1" smtClean="0">
                <a:ea typeface="ＭＳ Ｐゴシック" pitchFamily="34" charset="-128"/>
              </a:rPr>
              <a:t>parameters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r>
              <a:rPr lang="fr-FR" sz="3200" dirty="0"/>
              <a:t>You </a:t>
            </a:r>
            <a:r>
              <a:rPr lang="fr-FR" sz="3200" dirty="0" err="1"/>
              <a:t>can</a:t>
            </a:r>
            <a:r>
              <a:rPr lang="fr-FR" sz="3200" dirty="0"/>
              <a:t> </a:t>
            </a:r>
            <a:r>
              <a:rPr lang="fr-FR" sz="3200" dirty="0" err="1"/>
              <a:t>easily</a:t>
            </a:r>
            <a:r>
              <a:rPr lang="fr-FR" sz="3200" dirty="0"/>
              <a:t> </a:t>
            </a:r>
            <a:r>
              <a:rPr lang="fr-FR" sz="3200" dirty="0" err="1"/>
              <a:t>define</a:t>
            </a:r>
            <a:r>
              <a:rPr lang="fr-FR" sz="3200" dirty="0"/>
              <a:t> </a:t>
            </a:r>
            <a:r>
              <a:rPr lang="fr-FR" sz="3200" dirty="0" err="1"/>
              <a:t>many</a:t>
            </a:r>
            <a:r>
              <a:rPr lang="fr-FR" sz="3200" dirty="0"/>
              <a:t> </a:t>
            </a:r>
            <a:r>
              <a:rPr lang="fr-FR" sz="3200" dirty="0" err="1"/>
              <a:t>parameters</a:t>
            </a:r>
            <a:r>
              <a:rPr lang="fr-FR" sz="3200" dirty="0"/>
              <a:t>, in </a:t>
            </a:r>
            <a:r>
              <a:rPr lang="fr-FR" sz="3200" i="1" dirty="0" err="1" smtClean="0"/>
              <a:t>routing.yml</a:t>
            </a:r>
            <a:r>
              <a:rPr lang="fr-FR" sz="3200" dirty="0" smtClean="0"/>
              <a:t> </a:t>
            </a:r>
            <a:r>
              <a:rPr lang="fr-FR" sz="3200" dirty="0"/>
              <a:t>or </a:t>
            </a:r>
            <a:r>
              <a:rPr lang="fr-FR" sz="3200" dirty="0" err="1"/>
              <a:t>with</a:t>
            </a:r>
            <a:r>
              <a:rPr lang="fr-FR" sz="3200" dirty="0"/>
              <a:t> </a:t>
            </a:r>
            <a:r>
              <a:rPr lang="fr-FR" sz="3200" dirty="0">
                <a:latin typeface="Courier New" pitchFamily="49" charset="0"/>
                <a:cs typeface="Courier New" pitchFamily="49" charset="0"/>
              </a:rPr>
              <a:t>@Route </a:t>
            </a:r>
            <a:r>
              <a:rPr lang="fr-FR" sz="3200" dirty="0"/>
              <a:t>annotation:</a:t>
            </a:r>
          </a:p>
          <a:p>
            <a:pPr lvl="1">
              <a:spcBef>
                <a:spcPts val="600"/>
              </a:spcBef>
            </a:pPr>
            <a:r>
              <a:rPr lang="fr-FR" sz="2800" dirty="0" err="1">
                <a:latin typeface="Courier New" pitchFamily="49" charset="0"/>
                <a:cs typeface="Courier New" pitchFamily="49" charset="0"/>
              </a:rPr>
              <a:t>name</a:t>
            </a:r>
            <a:r>
              <a:rPr lang="fr-FR" sz="2800" dirty="0">
                <a:latin typeface="Courier New" pitchFamily="49" charset="0"/>
                <a:cs typeface="Courier New" pitchFamily="49" charset="0"/>
              </a:rPr>
              <a:t>="</a:t>
            </a:r>
            <a:r>
              <a:rPr lang="fr-FR" sz="2800" dirty="0" err="1">
                <a:latin typeface="Courier New" pitchFamily="49" charset="0"/>
                <a:cs typeface="Courier New" pitchFamily="49" charset="0"/>
              </a:rPr>
              <a:t>routeName</a:t>
            </a:r>
            <a:r>
              <a:rPr lang="fr-FR" sz="2800" dirty="0">
                <a:latin typeface="Courier New" pitchFamily="49" charset="0"/>
                <a:cs typeface="Courier New" pitchFamily="49" charset="0"/>
              </a:rPr>
              <a:t>"</a:t>
            </a:r>
            <a:r>
              <a:rPr lang="fr-FR" sz="2800" dirty="0"/>
              <a:t> </a:t>
            </a:r>
            <a:endParaRPr lang="fr-FR" sz="2800" dirty="0" smtClean="0"/>
          </a:p>
          <a:p>
            <a:pPr lvl="2">
              <a:spcBef>
                <a:spcPts val="600"/>
              </a:spcBef>
            </a:pPr>
            <a:r>
              <a:rPr lang="fr-FR" sz="2400" dirty="0" err="1" smtClean="0"/>
              <a:t>Define</a:t>
            </a:r>
            <a:r>
              <a:rPr lang="fr-FR" sz="2400" dirty="0" smtClean="0"/>
              <a:t> </a:t>
            </a:r>
            <a:r>
              <a:rPr lang="fr-FR" sz="2400" dirty="0"/>
              <a:t>route </a:t>
            </a:r>
            <a:r>
              <a:rPr lang="fr-FR" sz="2400" dirty="0" err="1"/>
              <a:t>name</a:t>
            </a:r>
            <a:endParaRPr lang="fr-FR" sz="2400" dirty="0"/>
          </a:p>
          <a:p>
            <a:pPr lvl="2"/>
            <a:r>
              <a:rPr lang="fr-FR" sz="2400" dirty="0" err="1"/>
              <a:t>Useful</a:t>
            </a:r>
            <a:r>
              <a:rPr lang="fr-FR" sz="2400" dirty="0"/>
              <a:t> for links and </a:t>
            </a:r>
            <a:r>
              <a:rPr lang="fr-FR" sz="2400" dirty="0" err="1"/>
              <a:t>redirects</a:t>
            </a:r>
            <a:r>
              <a:rPr lang="fr-FR" sz="2400" dirty="0"/>
              <a:t> (</a:t>
            </a:r>
            <a:r>
              <a:rPr lang="fr-FR" sz="2400" dirty="0" err="1"/>
              <a:t>we</a:t>
            </a:r>
            <a:r>
              <a:rPr lang="fr-FR" sz="2400" dirty="0"/>
              <a:t> </a:t>
            </a:r>
            <a:r>
              <a:rPr lang="fr-FR" sz="2400" dirty="0" err="1"/>
              <a:t>saw</a:t>
            </a:r>
            <a:r>
              <a:rPr lang="fr-FR" sz="2400" dirty="0"/>
              <a:t> </a:t>
            </a:r>
            <a:r>
              <a:rPr lang="fr-FR" sz="2400" dirty="0" err="1"/>
              <a:t>this</a:t>
            </a:r>
            <a:r>
              <a:rPr lang="fr-FR" sz="2400" dirty="0"/>
              <a:t> </a:t>
            </a:r>
            <a:r>
              <a:rPr lang="fr-FR" sz="2400" dirty="0" err="1"/>
              <a:t>before</a:t>
            </a:r>
            <a:r>
              <a:rPr lang="fr-FR" sz="2400" dirty="0"/>
              <a:t>)</a:t>
            </a:r>
          </a:p>
          <a:p>
            <a:pPr lvl="1">
              <a:spcBef>
                <a:spcPts val="1200"/>
              </a:spcBef>
            </a:pPr>
            <a:r>
              <a:rPr lang="fr-FR" sz="2800" dirty="0" err="1">
                <a:latin typeface="Courier New" pitchFamily="49" charset="0"/>
                <a:cs typeface="Courier New" pitchFamily="49" charset="0"/>
              </a:rPr>
              <a:t>requirements</a:t>
            </a:r>
            <a:r>
              <a:rPr lang="fr-FR" sz="2800" dirty="0">
                <a:latin typeface="Courier New" pitchFamily="49" charset="0"/>
                <a:cs typeface="Courier New" pitchFamily="49" charset="0"/>
              </a:rPr>
              <a:t>={"{val</a:t>
            </a:r>
            <a:r>
              <a:rPr lang="fr-FR" sz="2800" dirty="0" smtClean="0">
                <a:latin typeface="Courier New" pitchFamily="49" charset="0"/>
                <a:cs typeface="Courier New" pitchFamily="49" charset="0"/>
              </a:rPr>
              <a:t>}"="\{</a:t>
            </a:r>
            <a:r>
              <a:rPr lang="fr-FR" sz="2800" dirty="0" err="1">
                <a:latin typeface="Courier New" pitchFamily="49" charset="0"/>
                <a:cs typeface="Courier New" pitchFamily="49" charset="0"/>
              </a:rPr>
              <a:t>regex</a:t>
            </a:r>
            <a:r>
              <a:rPr lang="fr-FR" sz="2800" dirty="0">
                <a:latin typeface="Courier New" pitchFamily="49" charset="0"/>
                <a:cs typeface="Courier New" pitchFamily="49" charset="0"/>
              </a:rPr>
              <a:t>}")</a:t>
            </a:r>
          </a:p>
          <a:p>
            <a:pPr lvl="2"/>
            <a:r>
              <a:rPr lang="fr-FR" sz="2400" dirty="0" err="1"/>
              <a:t>Allows</a:t>
            </a:r>
            <a:r>
              <a:rPr lang="fr-FR" sz="2400" dirty="0"/>
              <a:t> </a:t>
            </a:r>
            <a:r>
              <a:rPr lang="fr-FR" sz="2400" dirty="0" err="1"/>
              <a:t>parameter</a:t>
            </a:r>
            <a:r>
              <a:rPr lang="fr-FR" sz="2400" dirty="0"/>
              <a:t> validation</a:t>
            </a:r>
          </a:p>
          <a:p>
            <a:pPr lvl="1"/>
            <a:r>
              <a:rPr lang="fr-FR" sz="2800" dirty="0" smtClean="0"/>
              <a:t>…</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Routing</a:t>
            </a:r>
            <a:r>
              <a:rPr lang="fr-FR" dirty="0">
                <a:ea typeface="ＭＳ Ｐゴシック" pitchFamily="34" charset="-128"/>
              </a:rPr>
              <a:t> concept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095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52818913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Bundle concept</a:t>
            </a:r>
            <a:endParaRPr lang="fr-FR" dirty="0"/>
          </a:p>
        </p:txBody>
      </p:sp>
      <p:sp>
        <p:nvSpPr>
          <p:cNvPr id="3" name="Espace réservé du texte 2"/>
          <p:cNvSpPr>
            <a:spLocks noGrp="1"/>
          </p:cNvSpPr>
          <p:nvPr>
            <p:ph type="body" idx="1"/>
          </p:nvPr>
        </p:nvSpPr>
        <p:spPr/>
        <p:txBody>
          <a:bodyPr/>
          <a:lstStyle/>
          <a:p>
            <a:r>
              <a:rPr lang="fr-FR" dirty="0" err="1" smtClean="0"/>
              <a:t>Symfony</a:t>
            </a:r>
            <a:endParaRPr lang="fr-FR" dirty="0"/>
          </a:p>
        </p:txBody>
      </p:sp>
      <p:pic>
        <p:nvPicPr>
          <p:cNvPr id="180226" name="Picture 2" descr="http://www.upedu.org/templates/images/archiveIcon.png"/>
          <p:cNvPicPr>
            <a:picLocks noChangeAspect="1" noChangeArrowheads="1"/>
          </p:cNvPicPr>
          <p:nvPr/>
        </p:nvPicPr>
        <p:blipFill>
          <a:blip r:embed="rId2" cstate="print"/>
          <a:srcRect/>
          <a:stretch>
            <a:fillRect/>
          </a:stretch>
        </p:blipFill>
        <p:spPr bwMode="auto">
          <a:xfrm>
            <a:off x="6094040" y="2137420"/>
            <a:ext cx="2438400" cy="2438400"/>
          </a:xfrm>
          <a:prstGeom prst="rect">
            <a:avLst/>
          </a:prstGeom>
          <a:noFill/>
        </p:spPr>
      </p:pic>
    </p:spTree>
    <p:extLst>
      <p:ext uri="{BB962C8B-B14F-4D97-AF65-F5344CB8AC3E}">
        <p14:creationId xmlns:p14="http://schemas.microsoft.com/office/powerpoint/2010/main" val="28415080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Definition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pPr>
              <a:buNone/>
            </a:pPr>
            <a:r>
              <a:rPr lang="fr-FR" sz="3200" dirty="0"/>
              <a:t>You </a:t>
            </a:r>
            <a:r>
              <a:rPr lang="fr-FR" sz="3200" dirty="0" err="1"/>
              <a:t>already</a:t>
            </a:r>
            <a:r>
              <a:rPr lang="fr-FR" sz="3200" dirty="0"/>
              <a:t> </a:t>
            </a:r>
            <a:r>
              <a:rPr lang="fr-FR" sz="3200" dirty="0" err="1"/>
              <a:t>saw</a:t>
            </a:r>
            <a:r>
              <a:rPr lang="fr-FR" sz="3200" dirty="0"/>
              <a:t> how to </a:t>
            </a:r>
            <a:r>
              <a:rPr lang="fr-FR" sz="3200" dirty="0" err="1"/>
              <a:t>create</a:t>
            </a:r>
            <a:r>
              <a:rPr lang="fr-FR" sz="3200" dirty="0"/>
              <a:t> a bundle. </a:t>
            </a:r>
            <a:r>
              <a:rPr lang="fr-FR" sz="3200" dirty="0" err="1"/>
              <a:t>Now</a:t>
            </a:r>
            <a:r>
              <a:rPr lang="fr-FR" sz="3200" dirty="0"/>
              <a:t> </a:t>
            </a:r>
            <a:r>
              <a:rPr lang="fr-FR" sz="3200" dirty="0" err="1"/>
              <a:t>it’s</a:t>
            </a:r>
            <a:r>
              <a:rPr lang="fr-FR" sz="3200" dirty="0"/>
              <a:t> time to </a:t>
            </a:r>
            <a:r>
              <a:rPr lang="fr-FR" sz="3200" dirty="0" err="1"/>
              <a:t>discover</a:t>
            </a:r>
            <a:r>
              <a:rPr lang="fr-FR" sz="3200" dirty="0"/>
              <a:t> </a:t>
            </a:r>
            <a:r>
              <a:rPr lang="fr-FR" sz="3200" dirty="0" err="1"/>
              <a:t>what</a:t>
            </a:r>
            <a:r>
              <a:rPr lang="fr-FR" sz="3200" dirty="0"/>
              <a:t> </a:t>
            </a:r>
            <a:r>
              <a:rPr lang="fr-FR" sz="3200" dirty="0" err="1"/>
              <a:t>it</a:t>
            </a:r>
            <a:r>
              <a:rPr lang="fr-FR" sz="3200" dirty="0"/>
              <a:t> </a:t>
            </a:r>
            <a:r>
              <a:rPr lang="fr-FR" sz="3200" dirty="0" err="1"/>
              <a:t>really</a:t>
            </a:r>
            <a:r>
              <a:rPr lang="fr-FR" sz="3200" dirty="0"/>
              <a:t> </a:t>
            </a:r>
            <a:r>
              <a:rPr lang="fr-FR" sz="3200" dirty="0" err="1" smtClean="0"/>
              <a:t>is</a:t>
            </a:r>
            <a:r>
              <a:rPr lang="fr-FR" sz="3200" dirty="0" smtClean="0"/>
              <a:t>!</a:t>
            </a:r>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Bundle concept</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PPT\Quotation_ForM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431354" y="2857500"/>
            <a:ext cx="8101086" cy="1569660"/>
          </a:xfrm>
          <a:prstGeom prst="rect">
            <a:avLst/>
          </a:prstGeom>
          <a:noFill/>
        </p:spPr>
        <p:txBody>
          <a:bodyPr wrap="square" rtlCol="0">
            <a:spAutoFit/>
          </a:bodyPr>
          <a:lstStyle/>
          <a:p>
            <a:pPr algn="r"/>
            <a:r>
              <a:rPr lang="en-US" sz="3200" i="1" dirty="0" smtClean="0">
                <a:latin typeface="+mn-lt"/>
              </a:rPr>
              <a:t>« A Bundle is a directory that has a </a:t>
            </a:r>
            <a:br>
              <a:rPr lang="en-US" sz="3200" i="1" dirty="0" smtClean="0">
                <a:latin typeface="+mn-lt"/>
              </a:rPr>
            </a:br>
            <a:r>
              <a:rPr lang="en-US" sz="3200" i="1" dirty="0" smtClean="0">
                <a:latin typeface="+mn-lt"/>
              </a:rPr>
              <a:t>well-defined structure and can host anything from classes to controllers and web resources. »</a:t>
            </a:r>
          </a:p>
        </p:txBody>
      </p:sp>
    </p:spTree>
    <p:extLst>
      <p:ext uri="{BB962C8B-B14F-4D97-AF65-F5344CB8AC3E}">
        <p14:creationId xmlns:p14="http://schemas.microsoft.com/office/powerpoint/2010/main" val="7097215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Overview</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r>
              <a:rPr lang="fr-FR" sz="3200" dirty="0" err="1"/>
              <a:t>Many</a:t>
            </a:r>
            <a:r>
              <a:rPr lang="fr-FR" sz="3200" dirty="0"/>
              <a:t> bundles </a:t>
            </a:r>
            <a:r>
              <a:rPr lang="fr-FR" sz="3200" dirty="0" err="1"/>
              <a:t>exists</a:t>
            </a:r>
            <a:r>
              <a:rPr lang="fr-FR" sz="3200" dirty="0"/>
              <a:t> in </a:t>
            </a:r>
            <a:r>
              <a:rPr lang="fr-FR" sz="3200" dirty="0" err="1" smtClean="0"/>
              <a:t>Symfony</a:t>
            </a:r>
            <a:r>
              <a:rPr lang="fr-FR" sz="3200" dirty="0" smtClean="0"/>
              <a:t>. </a:t>
            </a:r>
            <a:r>
              <a:rPr lang="fr-FR" sz="3200" dirty="0" err="1"/>
              <a:t>Here</a:t>
            </a:r>
            <a:r>
              <a:rPr lang="fr-FR" sz="3200" dirty="0"/>
              <a:t> are </a:t>
            </a:r>
            <a:r>
              <a:rPr lang="fr-FR" sz="3200" dirty="0" err="1"/>
              <a:t>some</a:t>
            </a:r>
            <a:r>
              <a:rPr lang="fr-FR" sz="3200" dirty="0"/>
              <a:t> </a:t>
            </a:r>
            <a:r>
              <a:rPr lang="fr-FR" sz="3200" dirty="0" err="1"/>
              <a:t>examples</a:t>
            </a:r>
            <a:r>
              <a:rPr lang="fr-FR" sz="3200" dirty="0"/>
              <a:t>:</a:t>
            </a:r>
          </a:p>
          <a:p>
            <a:pPr lvl="1"/>
            <a:r>
              <a:rPr lang="fr-FR" sz="2800" dirty="0" err="1"/>
              <a:t>FOSUserBundle</a:t>
            </a:r>
            <a:r>
              <a:rPr lang="fr-FR" sz="2800" dirty="0"/>
              <a:t>: </a:t>
            </a:r>
          </a:p>
          <a:p>
            <a:pPr lvl="2"/>
            <a:r>
              <a:rPr lang="fr-FR" sz="2400" dirty="0" err="1"/>
              <a:t>Provides</a:t>
            </a:r>
            <a:r>
              <a:rPr lang="fr-FR" sz="2400" dirty="0"/>
              <a:t> user management</a:t>
            </a:r>
          </a:p>
          <a:p>
            <a:pPr lvl="1"/>
            <a:r>
              <a:rPr lang="fr-FR" sz="2800" dirty="0" err="1"/>
              <a:t>EtcpasswdOAuthBundle</a:t>
            </a:r>
            <a:r>
              <a:rPr lang="fr-FR" sz="2800" dirty="0"/>
              <a:t>: </a:t>
            </a:r>
          </a:p>
          <a:p>
            <a:pPr lvl="2"/>
            <a:r>
              <a:rPr lang="fr-FR" sz="2400" dirty="0"/>
              <a:t>For </a:t>
            </a:r>
            <a:r>
              <a:rPr lang="fr-FR" sz="2400" dirty="0" err="1"/>
              <a:t>Oauth</a:t>
            </a:r>
            <a:r>
              <a:rPr lang="fr-FR" sz="2400" dirty="0"/>
              <a:t> </a:t>
            </a:r>
            <a:r>
              <a:rPr lang="fr-FR" sz="2400" dirty="0" err="1"/>
              <a:t>authentication</a:t>
            </a:r>
            <a:endParaRPr lang="fr-FR" sz="2400" dirty="0"/>
          </a:p>
          <a:p>
            <a:pPr lvl="1"/>
            <a:r>
              <a:rPr lang="fr-FR" sz="2800" dirty="0" err="1"/>
              <a:t>SyliusNewletterBundle</a:t>
            </a:r>
            <a:r>
              <a:rPr lang="fr-FR" sz="2800" dirty="0"/>
              <a:t>: </a:t>
            </a:r>
          </a:p>
          <a:p>
            <a:pPr lvl="2"/>
            <a:r>
              <a:rPr lang="en-US" sz="2400" dirty="0"/>
              <a:t>Newsletter bundle, supports many sending services</a:t>
            </a:r>
            <a:endParaRPr lang="fr-FR" sz="2400" dirty="0"/>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Routing</a:t>
            </a:r>
            <a:r>
              <a:rPr lang="fr-FR" dirty="0">
                <a:ea typeface="ＭＳ Ｐゴシック" pitchFamily="34" charset="-128"/>
              </a:rPr>
              <a:t> concept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95422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Best practices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r>
              <a:rPr lang="fr-FR" sz="3200" dirty="0" err="1"/>
              <a:t>Decompose</a:t>
            </a:r>
            <a:r>
              <a:rPr lang="fr-FR" sz="3200" dirty="0"/>
              <a:t> </a:t>
            </a:r>
            <a:r>
              <a:rPr lang="fr-FR" sz="3200" dirty="0" err="1"/>
              <a:t>your</a:t>
            </a:r>
            <a:r>
              <a:rPr lang="fr-FR" sz="3200" dirty="0"/>
              <a:t> application </a:t>
            </a:r>
            <a:r>
              <a:rPr lang="fr-FR" sz="3200" dirty="0" err="1"/>
              <a:t>into</a:t>
            </a:r>
            <a:r>
              <a:rPr lang="fr-FR" sz="3200" dirty="0"/>
              <a:t> bundles</a:t>
            </a:r>
          </a:p>
          <a:p>
            <a:r>
              <a:rPr lang="fr-FR" sz="3200" dirty="0"/>
              <a:t>One bundle for </a:t>
            </a:r>
            <a:r>
              <a:rPr lang="fr-FR" sz="3200" dirty="0" err="1"/>
              <a:t>each</a:t>
            </a:r>
            <a:r>
              <a:rPr lang="fr-FR" sz="3200" dirty="0"/>
              <a:t> </a:t>
            </a:r>
            <a:r>
              <a:rPr lang="fr-FR" sz="3200" dirty="0" err="1"/>
              <a:t>functionnality</a:t>
            </a:r>
            <a:endParaRPr lang="fr-FR" sz="3200" dirty="0"/>
          </a:p>
          <a:p>
            <a:endParaRPr lang="fr-FR" sz="3200" dirty="0"/>
          </a:p>
          <a:p>
            <a:r>
              <a:rPr lang="fr-FR" sz="3200" dirty="0" err="1"/>
              <a:t>Examples</a:t>
            </a:r>
            <a:r>
              <a:rPr lang="fr-FR" sz="3200" dirty="0"/>
              <a:t>:</a:t>
            </a:r>
          </a:p>
          <a:p>
            <a:pPr lvl="1"/>
            <a:r>
              <a:rPr lang="fr-FR" sz="2800" dirty="0"/>
              <a:t>User</a:t>
            </a:r>
          </a:p>
          <a:p>
            <a:pPr lvl="1"/>
            <a:r>
              <a:rPr lang="fr-FR" sz="2800" dirty="0"/>
              <a:t>Blog</a:t>
            </a:r>
          </a:p>
          <a:p>
            <a:pPr lvl="1"/>
            <a:r>
              <a:rPr lang="fr-FR" sz="2800" dirty="0" err="1"/>
              <a:t>Admin</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err="1">
                <a:ea typeface="ＭＳ Ｐゴシック" pitchFamily="34" charset="-128"/>
              </a:rPr>
              <a:t>Routing</a:t>
            </a:r>
            <a:r>
              <a:rPr lang="fr-FR" dirty="0">
                <a:ea typeface="ＭＳ Ｐゴシック" pitchFamily="34" charset="-128"/>
              </a:rPr>
              <a:t> concept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Min\Importa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6"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180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Download</a:t>
            </a:r>
            <a:r>
              <a:rPr lang="fr-FR" dirty="0" smtClean="0">
                <a:ea typeface="ＭＳ Ｐゴシック" pitchFamily="34" charset="-128"/>
              </a:rPr>
              <a:t> and </a:t>
            </a:r>
            <a:r>
              <a:rPr lang="fr-FR" dirty="0" err="1">
                <a:ea typeface="ＭＳ Ｐゴシック" pitchFamily="34" charset="-128"/>
              </a:rPr>
              <a:t>U</a:t>
            </a:r>
            <a:r>
              <a:rPr lang="fr-FR" dirty="0" err="1" smtClean="0">
                <a:ea typeface="ＭＳ Ｐゴシック" pitchFamily="34" charset="-128"/>
              </a:rPr>
              <a:t>npack</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ea typeface="ＭＳ Ｐゴシック" pitchFamily="34" charset="-128"/>
              </a:rPr>
              <a:t>To use </a:t>
            </a:r>
            <a:r>
              <a:rPr lang="fr-FR" sz="3200" dirty="0" err="1">
                <a:ea typeface="ＭＳ Ｐゴシック" pitchFamily="34" charset="-128"/>
              </a:rPr>
              <a:t>Symfony</a:t>
            </a:r>
            <a:r>
              <a:rPr lang="fr-FR" sz="3200" dirty="0">
                <a:ea typeface="ＭＳ Ｐゴシック" pitchFamily="34" charset="-128"/>
              </a:rPr>
              <a:t>, </a:t>
            </a:r>
            <a:r>
              <a:rPr lang="fr-FR" sz="3200" dirty="0" err="1">
                <a:ea typeface="ＭＳ Ｐゴシック" pitchFamily="34" charset="-128"/>
              </a:rPr>
              <a:t>follow</a:t>
            </a:r>
            <a:r>
              <a:rPr lang="fr-FR" sz="3200" dirty="0">
                <a:ea typeface="ＭＳ Ｐゴシック" pitchFamily="34" charset="-128"/>
              </a:rPr>
              <a:t> </a:t>
            </a:r>
            <a:r>
              <a:rPr lang="fr-FR" sz="3200" dirty="0" err="1">
                <a:ea typeface="ＭＳ Ｐゴシック" pitchFamily="34" charset="-128"/>
              </a:rPr>
              <a:t>these</a:t>
            </a:r>
            <a:r>
              <a:rPr lang="fr-FR" sz="3200" dirty="0">
                <a:ea typeface="ＭＳ Ｐゴシック" pitchFamily="34" charset="-128"/>
              </a:rPr>
              <a:t> </a:t>
            </a:r>
            <a:r>
              <a:rPr lang="fr-FR" sz="3200" dirty="0" err="1">
                <a:ea typeface="ＭＳ Ｐゴシック" pitchFamily="34" charset="-128"/>
              </a:rPr>
              <a:t>steps</a:t>
            </a:r>
            <a:r>
              <a:rPr lang="fr-FR" sz="3200" dirty="0">
                <a:ea typeface="ＭＳ Ｐゴシック" pitchFamily="34" charset="-128"/>
              </a:rPr>
              <a:t>:</a:t>
            </a:r>
          </a:p>
          <a:p>
            <a:pPr lvl="1"/>
            <a:r>
              <a:rPr lang="fr-FR" sz="2800" dirty="0" err="1">
                <a:ea typeface="ＭＳ Ｐゴシック" pitchFamily="34" charset="-128"/>
              </a:rPr>
              <a:t>Download</a:t>
            </a:r>
            <a:r>
              <a:rPr lang="fr-FR" sz="2800">
                <a:ea typeface="ＭＳ Ｐゴシック" pitchFamily="34" charset="-128"/>
              </a:rPr>
              <a:t> </a:t>
            </a:r>
            <a:r>
              <a:rPr lang="fr-FR" sz="2800" smtClean="0">
                <a:ea typeface="ＭＳ Ｐゴシック" pitchFamily="34" charset="-128"/>
              </a:rPr>
              <a:t>Symfony3 </a:t>
            </a:r>
            <a:r>
              <a:rPr lang="fr-FR" sz="2800" dirty="0" smtClean="0">
                <a:ea typeface="ＭＳ Ｐゴシック" pitchFamily="34" charset="-128"/>
              </a:rPr>
              <a:t>at </a:t>
            </a:r>
            <a:r>
              <a:rPr lang="fr-FR" sz="2800" dirty="0">
                <a:ea typeface="ＭＳ Ｐゴシック" pitchFamily="34" charset="-128"/>
              </a:rPr>
              <a:t>the </a:t>
            </a:r>
            <a:r>
              <a:rPr lang="fr-FR" sz="2800" dirty="0" err="1">
                <a:ea typeface="ＭＳ Ｐゴシック" pitchFamily="34" charset="-128"/>
              </a:rPr>
              <a:t>following</a:t>
            </a:r>
            <a:r>
              <a:rPr lang="fr-FR" sz="2800" dirty="0">
                <a:ea typeface="ＭＳ Ｐゴシック" pitchFamily="34" charset="-128"/>
              </a:rPr>
              <a:t> </a:t>
            </a:r>
            <a:r>
              <a:rPr lang="fr-FR" sz="2800" dirty="0" smtClean="0">
                <a:ea typeface="ＭＳ Ｐゴシック" pitchFamily="34" charset="-128"/>
              </a:rPr>
              <a:t>URL:</a:t>
            </a:r>
          </a:p>
          <a:p>
            <a:pPr marL="457200" lvl="1" indent="0" algn="ctr">
              <a:buNone/>
            </a:pPr>
            <a:r>
              <a:rPr lang="en-US" sz="2800" dirty="0" smtClean="0">
                <a:ea typeface="ＭＳ Ｐゴシック" pitchFamily="34" charset="-128"/>
                <a:hlinkClick r:id="rId3"/>
              </a:rPr>
              <a:t>http</a:t>
            </a:r>
            <a:r>
              <a:rPr lang="en-US" sz="2800" dirty="0">
                <a:ea typeface="ＭＳ Ｐゴシック" pitchFamily="34" charset="-128"/>
                <a:hlinkClick r:id="rId3"/>
              </a:rPr>
              <a:t>://symfony.com/download</a:t>
            </a:r>
            <a:endParaRPr lang="en-US" sz="2800" dirty="0">
              <a:ea typeface="ＭＳ Ｐゴシック" pitchFamily="34" charset="-128"/>
            </a:endParaRPr>
          </a:p>
          <a:p>
            <a:pPr lvl="1"/>
            <a:r>
              <a:rPr lang="en-US" sz="2800" dirty="0" smtClean="0">
                <a:ea typeface="ＭＳ Ｐゴシック" pitchFamily="34" charset="-128"/>
              </a:rPr>
              <a:t>Follow instructions</a:t>
            </a:r>
            <a:endParaRPr lang="en-US" sz="2800" dirty="0">
              <a:ea typeface="ＭＳ Ｐゴシック" pitchFamily="34" charset="-128"/>
            </a:endParaRPr>
          </a:p>
          <a:p>
            <a:pPr lvl="1"/>
            <a:r>
              <a:rPr lang="en-US" sz="2800" dirty="0" smtClean="0">
                <a:ea typeface="ＭＳ Ｐゴシック" pitchFamily="34" charset="-128"/>
              </a:rPr>
              <a:t>Check it works by visiting:</a:t>
            </a:r>
          </a:p>
          <a:p>
            <a:pPr marL="457200" lvl="1" indent="0" algn="ctr">
              <a:buNone/>
            </a:pPr>
            <a:r>
              <a:rPr lang="en-US" sz="2800" dirty="0" smtClean="0">
                <a:ea typeface="ＭＳ Ｐゴシック" pitchFamily="34" charset="-128"/>
                <a:hlinkClick r:id="rId4"/>
              </a:rPr>
              <a:t>http</a:t>
            </a:r>
            <a:r>
              <a:rPr lang="en-US" sz="2800" dirty="0">
                <a:ea typeface="ＭＳ Ｐゴシック" pitchFamily="34" charset="-128"/>
                <a:hlinkClick r:id="rId4"/>
              </a:rPr>
              <a:t>://</a:t>
            </a:r>
            <a:r>
              <a:rPr lang="en-US" sz="2800" dirty="0" smtClean="0">
                <a:ea typeface="ＭＳ Ｐゴシック" pitchFamily="34" charset="-128"/>
                <a:hlinkClick r:id="rId4"/>
              </a:rPr>
              <a:t>localhost:8000/</a:t>
            </a:r>
            <a:endParaRPr lang="en-US" sz="2800" dirty="0" smtClean="0">
              <a:ea typeface="ＭＳ Ｐゴシック" pitchFamily="34" charset="-128"/>
            </a:endParaRPr>
          </a:p>
          <a:p>
            <a:pPr marL="457200" lvl="1" indent="0" algn="ctr">
              <a:buNone/>
            </a:pPr>
            <a:endParaRPr lang="en-US" sz="2800" dirty="0" smtClean="0">
              <a:ea typeface="ＭＳ Ｐゴシック" pitchFamily="34" charset="-128"/>
            </a:endParaRPr>
          </a:p>
          <a:p>
            <a:pPr marL="457200" lvl="1" indent="0" algn="ctr">
              <a:buNone/>
            </a:pPr>
            <a:endParaRPr lang="en-US" sz="2800" dirty="0" smtClean="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Installation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15527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72660397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FOSUserBundle</a:t>
            </a:r>
            <a:endParaRPr lang="fr-FR" dirty="0"/>
          </a:p>
        </p:txBody>
      </p:sp>
      <p:sp>
        <p:nvSpPr>
          <p:cNvPr id="3" name="Espace réservé du texte 2"/>
          <p:cNvSpPr>
            <a:spLocks noGrp="1"/>
          </p:cNvSpPr>
          <p:nvPr>
            <p:ph type="body" idx="1"/>
          </p:nvPr>
        </p:nvSpPr>
        <p:spPr/>
        <p:txBody>
          <a:bodyPr/>
          <a:lstStyle/>
          <a:p>
            <a:r>
              <a:rPr lang="fr-FR" dirty="0" err="1" smtClean="0"/>
              <a:t>Symfony</a:t>
            </a:r>
            <a:endParaRPr lang="fr-FR" dirty="0"/>
          </a:p>
        </p:txBody>
      </p:sp>
      <p:pic>
        <p:nvPicPr>
          <p:cNvPr id="182274" name="Picture 2"/>
          <p:cNvPicPr>
            <a:picLocks noChangeAspect="1" noChangeArrowheads="1"/>
          </p:cNvPicPr>
          <p:nvPr/>
        </p:nvPicPr>
        <p:blipFill>
          <a:blip r:embed="rId2" cstate="print"/>
          <a:srcRect/>
          <a:stretch>
            <a:fillRect/>
          </a:stretch>
        </p:blipFill>
        <p:spPr bwMode="auto">
          <a:xfrm>
            <a:off x="6084168" y="2137420"/>
            <a:ext cx="2152650" cy="2390775"/>
          </a:xfrm>
          <a:prstGeom prst="rect">
            <a:avLst/>
          </a:prstGeom>
          <a:noFill/>
          <a:ln w="9525">
            <a:noFill/>
            <a:miter lim="800000"/>
            <a:headEnd/>
            <a:tailEnd/>
          </a:ln>
        </p:spPr>
      </p:pic>
    </p:spTree>
    <p:extLst>
      <p:ext uri="{BB962C8B-B14F-4D97-AF65-F5344CB8AC3E}">
        <p14:creationId xmlns:p14="http://schemas.microsoft.com/office/powerpoint/2010/main" val="29606867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Overview</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r>
              <a:rPr lang="fr-FR" sz="3200" dirty="0"/>
              <a:t>User management bundle</a:t>
            </a:r>
          </a:p>
          <a:p>
            <a:pPr lvl="1"/>
            <a:r>
              <a:rPr lang="fr-FR" sz="2800" dirty="0" err="1"/>
              <a:t>Include</a:t>
            </a:r>
            <a:r>
              <a:rPr lang="fr-FR" sz="2800" dirty="0"/>
              <a:t> </a:t>
            </a:r>
            <a:r>
              <a:rPr lang="fr-FR" sz="2800" dirty="0" err="1"/>
              <a:t>roles</a:t>
            </a:r>
            <a:r>
              <a:rPr lang="fr-FR" sz="2800" dirty="0"/>
              <a:t> and </a:t>
            </a:r>
            <a:r>
              <a:rPr lang="fr-FR" sz="2800" dirty="0" smtClean="0"/>
              <a:t>permissions</a:t>
            </a:r>
            <a:endParaRPr lang="fr-FR" sz="2800" dirty="0"/>
          </a:p>
          <a:p>
            <a:r>
              <a:rPr lang="fr-FR" sz="3200" dirty="0" err="1"/>
              <a:t>Widely</a:t>
            </a:r>
            <a:r>
              <a:rPr lang="fr-FR" sz="3200" dirty="0"/>
              <a:t> </a:t>
            </a:r>
            <a:r>
              <a:rPr lang="fr-FR" sz="3200" dirty="0" err="1"/>
              <a:t>used</a:t>
            </a:r>
            <a:r>
              <a:rPr lang="fr-FR" sz="3200" dirty="0"/>
              <a:t> </a:t>
            </a:r>
            <a:r>
              <a:rPr lang="fr-FR" sz="3200" dirty="0" err="1"/>
              <a:t>with</a:t>
            </a:r>
            <a:r>
              <a:rPr lang="fr-FR" sz="3200" dirty="0"/>
              <a:t> </a:t>
            </a:r>
            <a:r>
              <a:rPr lang="fr-FR" sz="3200" dirty="0" err="1"/>
              <a:t>Symfony</a:t>
            </a:r>
            <a:endParaRPr lang="fr-FR" sz="3200" dirty="0"/>
          </a:p>
          <a:p>
            <a:pPr lvl="1"/>
            <a:r>
              <a:rPr lang="fr-FR" dirty="0" err="1" smtClean="0"/>
              <a:t>Now</a:t>
            </a:r>
            <a:r>
              <a:rPr lang="fr-FR" dirty="0" smtClean="0"/>
              <a:t> </a:t>
            </a:r>
            <a:r>
              <a:rPr lang="fr-FR" dirty="0" err="1" smtClean="0"/>
              <a:t>displayed</a:t>
            </a:r>
            <a:r>
              <a:rPr lang="fr-FR" dirty="0" smtClean="0"/>
              <a:t> </a:t>
            </a:r>
            <a:r>
              <a:rPr lang="fr-FR" dirty="0" err="1" smtClean="0"/>
              <a:t>inside</a:t>
            </a:r>
            <a:r>
              <a:rPr lang="fr-FR" dirty="0" smtClean="0"/>
              <a:t> symfony.com </a:t>
            </a:r>
            <a:r>
              <a:rPr lang="fr-FR" dirty="0" err="1" smtClean="0"/>
              <a:t>website</a:t>
            </a:r>
            <a:endParaRPr lang="fr-FR" dirty="0" smtClean="0"/>
          </a:p>
          <a:p>
            <a:pPr lvl="1"/>
            <a:endParaRPr lang="fr-FR" dirty="0"/>
          </a:p>
          <a:p>
            <a:r>
              <a:rPr lang="fr-FR" sz="3200" dirty="0"/>
              <a:t>Documentation</a:t>
            </a:r>
            <a:r>
              <a:rPr lang="fr-FR" sz="3200" dirty="0" smtClean="0"/>
              <a:t>:</a:t>
            </a:r>
          </a:p>
          <a:p>
            <a:pPr marL="0" indent="0" algn="ctr">
              <a:buNone/>
            </a:pPr>
            <a:r>
              <a:rPr lang="fr-FR" sz="2000" dirty="0">
                <a:hlinkClick r:id="rId3"/>
              </a:rPr>
              <a:t>https://</a:t>
            </a:r>
            <a:r>
              <a:rPr lang="fr-FR" sz="2000" dirty="0" smtClean="0">
                <a:hlinkClick r:id="rId3"/>
              </a:rPr>
              <a:t>symfony.com/doc/master/bundles/FOSUserBundle/index.html</a:t>
            </a:r>
            <a:endParaRPr lang="fr-FR" sz="2000" dirty="0" smtClean="0"/>
          </a:p>
          <a:p>
            <a:pPr marL="0" indent="0" algn="ctr">
              <a:buNone/>
            </a:pPr>
            <a:endParaRPr lang="fr-FR" sz="20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FOSUserBundle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73269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Features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r>
              <a:rPr lang="fr-FR" sz="3200" dirty="0"/>
              <a:t>Set up routes to </a:t>
            </a:r>
            <a:r>
              <a:rPr lang="fr-FR" sz="3200" dirty="0" err="1"/>
              <a:t>generic</a:t>
            </a:r>
            <a:r>
              <a:rPr lang="fr-FR" sz="3200" dirty="0"/>
              <a:t> </a:t>
            </a:r>
            <a:r>
              <a:rPr lang="fr-FR" sz="3200" dirty="0" err="1"/>
              <a:t>controllers</a:t>
            </a:r>
            <a:r>
              <a:rPr lang="fr-FR" sz="3200" dirty="0"/>
              <a:t>, </a:t>
            </a:r>
            <a:r>
              <a:rPr lang="fr-FR" sz="3200" dirty="0" err="1"/>
              <a:t>such</a:t>
            </a:r>
            <a:r>
              <a:rPr lang="fr-FR" sz="3200" dirty="0"/>
              <a:t> as:</a:t>
            </a:r>
          </a:p>
          <a:p>
            <a:pPr lvl="1"/>
            <a:r>
              <a:rPr lang="fr-FR" sz="2800" dirty="0"/>
              <a:t>/login, /</a:t>
            </a:r>
            <a:r>
              <a:rPr lang="fr-FR" sz="2800" dirty="0" err="1"/>
              <a:t>logout</a:t>
            </a:r>
            <a:r>
              <a:rPr lang="fr-FR" sz="2800" dirty="0"/>
              <a:t>, /</a:t>
            </a:r>
            <a:r>
              <a:rPr lang="fr-FR" sz="2800" dirty="0" err="1"/>
              <a:t>register</a:t>
            </a:r>
            <a:r>
              <a:rPr lang="fr-FR" sz="2800" dirty="0"/>
              <a:t>, /profile, …</a:t>
            </a:r>
          </a:p>
          <a:p>
            <a:pPr lvl="1"/>
            <a:endParaRPr lang="fr-FR" sz="2800" dirty="0"/>
          </a:p>
          <a:p>
            <a:r>
              <a:rPr lang="fr-FR" sz="3200" dirty="0"/>
              <a:t>You </a:t>
            </a:r>
            <a:r>
              <a:rPr lang="fr-FR" sz="3200" dirty="0" err="1"/>
              <a:t>don’t</a:t>
            </a:r>
            <a:r>
              <a:rPr lang="fr-FR" sz="3200" dirty="0"/>
              <a:t> have to </a:t>
            </a:r>
            <a:r>
              <a:rPr lang="fr-FR" sz="3200" dirty="0" err="1"/>
              <a:t>develop</a:t>
            </a:r>
            <a:r>
              <a:rPr lang="fr-FR" sz="3200" dirty="0"/>
              <a:t> </a:t>
            </a:r>
            <a:r>
              <a:rPr lang="fr-FR" sz="3200" dirty="0" err="1"/>
              <a:t>any</a:t>
            </a:r>
            <a:r>
              <a:rPr lang="fr-FR" sz="3200" dirty="0"/>
              <a:t> of </a:t>
            </a:r>
            <a:r>
              <a:rPr lang="fr-FR" sz="3200" dirty="0" err="1"/>
              <a:t>these</a:t>
            </a:r>
            <a:r>
              <a:rPr lang="fr-FR" sz="3200" dirty="0"/>
              <a:t>!</a:t>
            </a:r>
          </a:p>
          <a:p>
            <a:endParaRPr lang="fr-FR" sz="3200" dirty="0"/>
          </a:p>
          <a:p>
            <a:r>
              <a:rPr lang="fr-FR" sz="3200" dirty="0"/>
              <a:t>Just </a:t>
            </a:r>
            <a:r>
              <a:rPr lang="fr-FR" sz="3200" dirty="0" err="1"/>
              <a:t>override</a:t>
            </a:r>
            <a:r>
              <a:rPr lang="fr-FR" sz="3200" dirty="0"/>
              <a:t> default </a:t>
            </a:r>
            <a:r>
              <a:rPr lang="fr-FR" sz="3200" dirty="0" err="1"/>
              <a:t>templates</a:t>
            </a:r>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FOSUserBundle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9021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Command line </a:t>
            </a:r>
            <a:r>
              <a:rPr lang="fr-FR" dirty="0" err="1" smtClean="0">
                <a:ea typeface="ＭＳ Ｐゴシック" pitchFamily="34" charset="-128"/>
              </a:rPr>
              <a:t>tools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96944" cy="4230687"/>
          </a:xfrm>
        </p:spPr>
        <p:txBody>
          <a:bodyPr/>
          <a:lstStyle/>
          <a:p>
            <a:r>
              <a:rPr lang="fr-FR" sz="3200" dirty="0" err="1"/>
              <a:t>Create</a:t>
            </a:r>
            <a:r>
              <a:rPr lang="fr-FR" sz="3200" dirty="0"/>
              <a:t> an user:</a:t>
            </a:r>
          </a:p>
          <a:p>
            <a:endParaRPr lang="fr-FR" sz="3200" dirty="0"/>
          </a:p>
          <a:p>
            <a:pPr>
              <a:spcBef>
                <a:spcPts val="1800"/>
              </a:spcBef>
            </a:pPr>
            <a:r>
              <a:rPr lang="fr-FR" sz="3200" dirty="0" err="1"/>
              <a:t>Activate</a:t>
            </a:r>
            <a:r>
              <a:rPr lang="fr-FR" sz="3200" dirty="0"/>
              <a:t> an user:</a:t>
            </a:r>
          </a:p>
          <a:p>
            <a:pPr>
              <a:spcBef>
                <a:spcPts val="1800"/>
              </a:spcBef>
            </a:pPr>
            <a:endParaRPr lang="fr-FR" sz="3200" dirty="0"/>
          </a:p>
          <a:p>
            <a:pPr>
              <a:spcBef>
                <a:spcPts val="1800"/>
              </a:spcBef>
            </a:pPr>
            <a:r>
              <a:rPr lang="fr-FR" sz="3200" dirty="0" err="1"/>
              <a:t>Promote</a:t>
            </a:r>
            <a:r>
              <a:rPr lang="fr-FR" sz="3200" dirty="0"/>
              <a:t> an user:</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FOSUserBundle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à coins arrondis 10"/>
          <p:cNvSpPr/>
          <p:nvPr/>
        </p:nvSpPr>
        <p:spPr>
          <a:xfrm>
            <a:off x="179512" y="1705372"/>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indent="0" algn="ctr">
              <a:buNone/>
            </a:pPr>
            <a:r>
              <a:rPr lang="fr-FR" b="1" dirty="0" err="1">
                <a:latin typeface="Courier New" panose="02070309020205020404" pitchFamily="49" charset="0"/>
                <a:cs typeface="Courier New" panose="02070309020205020404" pitchFamily="49" charset="0"/>
              </a:rPr>
              <a:t>php</a:t>
            </a:r>
            <a:r>
              <a:rPr lang="fr-FR" b="1" dirty="0">
                <a:latin typeface="Courier New" panose="02070309020205020404" pitchFamily="49" charset="0"/>
                <a:cs typeface="Courier New" panose="02070309020205020404" pitchFamily="49" charset="0"/>
              </a:rPr>
              <a:t> bin/console </a:t>
            </a:r>
            <a:r>
              <a:rPr lang="fr-FR" b="1" dirty="0" err="1">
                <a:latin typeface="Courier New" panose="02070309020205020404" pitchFamily="49" charset="0"/>
                <a:cs typeface="Courier New" panose="02070309020205020404" pitchFamily="49" charset="0"/>
              </a:rPr>
              <a:t>fos:user:create</a:t>
            </a:r>
            <a:endParaRPr lang="fr-FR" b="1" dirty="0">
              <a:latin typeface="Courier New" panose="02070309020205020404" pitchFamily="49" charset="0"/>
              <a:cs typeface="Courier New" panose="02070309020205020404" pitchFamily="49" charset="0"/>
            </a:endParaRPr>
          </a:p>
        </p:txBody>
      </p:sp>
      <p:sp>
        <p:nvSpPr>
          <p:cNvPr id="12" name="Rectangle à coins arrondis 11"/>
          <p:cNvSpPr/>
          <p:nvPr/>
        </p:nvSpPr>
        <p:spPr>
          <a:xfrm>
            <a:off x="179512" y="3073524"/>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indent="0" algn="ctr">
              <a:buNone/>
            </a:pPr>
            <a:r>
              <a:rPr lang="fr-FR" b="1" dirty="0" err="1">
                <a:latin typeface="Courier New" panose="02070309020205020404" pitchFamily="49" charset="0"/>
                <a:cs typeface="Courier New" panose="02070309020205020404" pitchFamily="49" charset="0"/>
              </a:rPr>
              <a:t>php</a:t>
            </a:r>
            <a:r>
              <a:rPr lang="fr-FR" b="1" dirty="0">
                <a:latin typeface="Courier New" panose="02070309020205020404" pitchFamily="49" charset="0"/>
                <a:cs typeface="Courier New" panose="02070309020205020404" pitchFamily="49" charset="0"/>
              </a:rPr>
              <a:t> bin/console </a:t>
            </a:r>
            <a:r>
              <a:rPr lang="fr-FR" b="1" dirty="0" err="1">
                <a:latin typeface="Courier New" panose="02070309020205020404" pitchFamily="49" charset="0"/>
                <a:cs typeface="Courier New" panose="02070309020205020404" pitchFamily="49" charset="0"/>
              </a:rPr>
              <a:t>fos:user:activate</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username</a:t>
            </a:r>
            <a:r>
              <a:rPr lang="fr-FR" b="1" dirty="0">
                <a:latin typeface="Courier New" panose="02070309020205020404" pitchFamily="49" charset="0"/>
                <a:cs typeface="Courier New" panose="02070309020205020404" pitchFamily="49" charset="0"/>
              </a:rPr>
              <a:t>}</a:t>
            </a:r>
          </a:p>
        </p:txBody>
      </p:sp>
      <p:sp>
        <p:nvSpPr>
          <p:cNvPr id="13" name="Rectangle à coins arrondis 12"/>
          <p:cNvSpPr/>
          <p:nvPr/>
        </p:nvSpPr>
        <p:spPr>
          <a:xfrm>
            <a:off x="179512" y="4513684"/>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indent="0" algn="ctr">
              <a:buNone/>
            </a:pPr>
            <a:r>
              <a:rPr lang="fr-FR" b="1" dirty="0" err="1">
                <a:latin typeface="Courier New" panose="02070309020205020404" pitchFamily="49" charset="0"/>
                <a:cs typeface="Courier New" panose="02070309020205020404" pitchFamily="49" charset="0"/>
              </a:rPr>
              <a:t>php</a:t>
            </a:r>
            <a:r>
              <a:rPr lang="fr-FR" b="1" dirty="0">
                <a:latin typeface="Courier New" panose="02070309020205020404" pitchFamily="49" charset="0"/>
                <a:cs typeface="Courier New" panose="02070309020205020404" pitchFamily="49" charset="0"/>
              </a:rPr>
              <a:t> bin/console </a:t>
            </a:r>
            <a:r>
              <a:rPr lang="fr-FR" b="1" dirty="0" err="1">
                <a:latin typeface="Courier New" panose="02070309020205020404" pitchFamily="49" charset="0"/>
                <a:cs typeface="Courier New" panose="02070309020205020404" pitchFamily="49" charset="0"/>
              </a:rPr>
              <a:t>fos:user:promote</a:t>
            </a:r>
            <a:r>
              <a:rPr lang="fr-FR" b="1" dirty="0">
                <a:latin typeface="Courier New" panose="02070309020205020404" pitchFamily="49" charset="0"/>
                <a:cs typeface="Courier New" panose="02070309020205020404" pitchFamily="49" charset="0"/>
              </a:rPr>
              <a:t> {</a:t>
            </a:r>
            <a:r>
              <a:rPr lang="fr-FR" b="1" dirty="0" err="1">
                <a:latin typeface="Courier New" panose="02070309020205020404" pitchFamily="49" charset="0"/>
                <a:cs typeface="Courier New" panose="02070309020205020404" pitchFamily="49" charset="0"/>
              </a:rPr>
              <a:t>username</a:t>
            </a:r>
            <a:r>
              <a:rPr lang="fr-FR" b="1" dirty="0">
                <a:latin typeface="Courier New" panose="02070309020205020404" pitchFamily="49" charset="0"/>
                <a:cs typeface="Courier New" panose="02070309020205020404" pitchFamily="49" charset="0"/>
              </a:rPr>
              <a:t>}  ROLE_ADMIN</a:t>
            </a:r>
          </a:p>
        </p:txBody>
      </p:sp>
    </p:spTree>
    <p:extLst>
      <p:ext uri="{BB962C8B-B14F-4D97-AF65-F5344CB8AC3E}">
        <p14:creationId xmlns:p14="http://schemas.microsoft.com/office/powerpoint/2010/main" val="363043357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Controller interaction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t>Get</a:t>
            </a:r>
            <a:r>
              <a:rPr lang="fr-FR" sz="3200" dirty="0"/>
              <a:t> </a:t>
            </a:r>
            <a:r>
              <a:rPr lang="fr-FR" sz="3200" dirty="0" err="1"/>
              <a:t>current</a:t>
            </a:r>
            <a:r>
              <a:rPr lang="fr-FR" sz="3200" dirty="0"/>
              <a:t> user:</a:t>
            </a:r>
          </a:p>
          <a:p>
            <a:endParaRPr lang="fr-FR" sz="3200" dirty="0"/>
          </a:p>
          <a:p>
            <a:pPr>
              <a:spcBef>
                <a:spcPts val="4200"/>
              </a:spcBef>
            </a:pPr>
            <a:r>
              <a:rPr lang="fr-FR" sz="3200" dirty="0"/>
              <a:t>Check user </a:t>
            </a:r>
            <a:r>
              <a:rPr lang="fr-FR" sz="3200" dirty="0" err="1"/>
              <a:t>role</a:t>
            </a:r>
            <a:r>
              <a:rPr lang="fr-FR" sz="3200" dirty="0"/>
              <a:t>:</a:t>
            </a:r>
          </a:p>
          <a:p>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FOSUserBundle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1777380"/>
            <a:ext cx="8785225"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securityContext</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security.context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$user = $</a:t>
            </a:r>
            <a:r>
              <a:rPr lang="fr-FR" b="1" dirty="0" err="1" smtClean="0">
                <a:solidFill>
                  <a:srgbClr val="000000"/>
                </a:solidFill>
                <a:latin typeface="Courier New" pitchFamily="49" charset="0"/>
                <a:ea typeface="ＭＳ Ｐゴシック" pitchFamily="34" charset="-128"/>
                <a:cs typeface="Courier New" pitchFamily="49" charset="0"/>
              </a:rPr>
              <a:t>securityContext</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getToken</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getUser</a:t>
            </a:r>
            <a:r>
              <a:rPr lang="fr-FR" b="1" dirty="0" smtClean="0">
                <a:solidFill>
                  <a:srgbClr val="000000"/>
                </a:solidFill>
                <a:latin typeface="Courier New" pitchFamily="49" charset="0"/>
                <a:ea typeface="ＭＳ Ｐゴシック" pitchFamily="34" charset="-128"/>
                <a:cs typeface="Courier New" pitchFamily="49" charset="0"/>
              </a:rPr>
              <a:t>();</a:t>
            </a:r>
          </a:p>
        </p:txBody>
      </p:sp>
      <p:sp>
        <p:nvSpPr>
          <p:cNvPr id="10" name="Rectangle à coins arrondis 9"/>
          <p:cNvSpPr/>
          <p:nvPr/>
        </p:nvSpPr>
        <p:spPr>
          <a:xfrm>
            <a:off x="179512" y="3361556"/>
            <a:ext cx="8785225" cy="158417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pitchFamily="49" charset="0"/>
                <a:ea typeface="ＭＳ Ｐゴシック" pitchFamily="34" charset="-128"/>
                <a:cs typeface="Courier New" pitchFamily="49" charset="0"/>
              </a:rPr>
              <a:t>if</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securityContext</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isGranted</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'ROLE_ADMIN'</a:t>
            </a:r>
            <a:r>
              <a:rPr lang="fr-FR" b="1" dirty="0" smtClean="0">
                <a:solidFill>
                  <a:srgbClr val="000000"/>
                </a:solidFill>
                <a:latin typeface="Courier New" pitchFamily="49" charset="0"/>
                <a:ea typeface="ＭＳ Ｐゴシック" pitchFamily="34" charset="-128"/>
                <a:cs typeface="Courier New" pitchFamily="49" charset="0"/>
              </a:rPr>
              <a:t>) {</a:t>
            </a:r>
          </a:p>
          <a:p>
            <a:pPr lvl="1"/>
            <a:r>
              <a:rPr lang="fr-FR" b="1" dirty="0" smtClean="0">
                <a:solidFill>
                  <a:srgbClr val="479B8F"/>
                </a:solidFill>
                <a:latin typeface="Courier New" pitchFamily="49" charset="0"/>
                <a:ea typeface="ＭＳ Ｐゴシック" pitchFamily="34" charset="-128"/>
                <a:cs typeface="Courier New" pitchFamily="49" charset="0"/>
              </a:rPr>
              <a:t>// </a:t>
            </a:r>
            <a:r>
              <a:rPr lang="fr-FR" b="1" dirty="0" err="1" smtClean="0">
                <a:solidFill>
                  <a:srgbClr val="479B8F"/>
                </a:solidFill>
                <a:latin typeface="Courier New" pitchFamily="49" charset="0"/>
                <a:ea typeface="ＭＳ Ｐゴシック" pitchFamily="34" charset="-128"/>
                <a:cs typeface="Courier New" pitchFamily="49" charset="0"/>
              </a:rPr>
              <a:t>Admin</a:t>
            </a:r>
            <a:r>
              <a:rPr lang="fr-FR" b="1" dirty="0" smtClean="0">
                <a:solidFill>
                  <a:srgbClr val="479B8F"/>
                </a:solidFill>
                <a:latin typeface="Courier New" pitchFamily="49" charset="0"/>
                <a:ea typeface="ＭＳ Ｐゴシック" pitchFamily="34" charset="-128"/>
                <a:cs typeface="Courier New" pitchFamily="49" charset="0"/>
              </a:rPr>
              <a:t> action</a:t>
            </a:r>
          </a:p>
          <a:p>
            <a:r>
              <a:rPr lang="fr-FR" b="1" dirty="0" smtClean="0">
                <a:solidFill>
                  <a:srgbClr val="000000"/>
                </a:solidFill>
                <a:latin typeface="Courier New" pitchFamily="49" charset="0"/>
                <a:ea typeface="ＭＳ Ｐゴシック" pitchFamily="34" charset="-128"/>
                <a:cs typeface="Courier New" pitchFamily="49" charset="0"/>
              </a:rPr>
              <a:t>} </a:t>
            </a:r>
            <a:r>
              <a:rPr lang="fr-FR" b="1" dirty="0" err="1" smtClean="0">
                <a:solidFill>
                  <a:srgbClr val="0070C0"/>
                </a:solidFill>
                <a:latin typeface="Courier New" pitchFamily="49" charset="0"/>
                <a:ea typeface="ＭＳ Ｐゴシック" pitchFamily="34" charset="-128"/>
                <a:cs typeface="Courier New" pitchFamily="49" charset="0"/>
              </a:rPr>
              <a:t>else</a:t>
            </a:r>
            <a:r>
              <a:rPr lang="fr-FR" b="1" dirty="0" smtClean="0">
                <a:solidFill>
                  <a:srgbClr val="0070C0"/>
                </a:solidFill>
                <a:latin typeface="Courier New" pitchFamily="49" charset="0"/>
                <a:ea typeface="ＭＳ Ｐゴシック" pitchFamily="34" charset="-128"/>
                <a:cs typeface="Courier New" pitchFamily="49" charset="0"/>
              </a:rPr>
              <a:t> if</a:t>
            </a:r>
            <a:r>
              <a:rPr lang="fr-FR" b="1" dirty="0">
                <a:solidFill>
                  <a:srgbClr val="000000"/>
                </a:solidFill>
                <a:latin typeface="Courier New" pitchFamily="49" charset="0"/>
                <a:ea typeface="ＭＳ Ｐゴシック" pitchFamily="34" charset="-128"/>
                <a:cs typeface="Courier New" pitchFamily="49" charset="0"/>
              </a:rPr>
              <a:t>($</a:t>
            </a:r>
            <a:r>
              <a:rPr lang="fr-FR" b="1" dirty="0" err="1">
                <a:solidFill>
                  <a:srgbClr val="000000"/>
                </a:solidFill>
                <a:latin typeface="Courier New" pitchFamily="49" charset="0"/>
                <a:ea typeface="ＭＳ Ｐゴシック" pitchFamily="34" charset="-128"/>
                <a:cs typeface="Courier New" pitchFamily="49" charset="0"/>
              </a:rPr>
              <a:t>securityContext</a:t>
            </a:r>
            <a:r>
              <a:rPr lang="fr-FR" b="1" dirty="0">
                <a:solidFill>
                  <a:srgbClr val="000000"/>
                </a:solidFill>
                <a:latin typeface="Courier New" pitchFamily="49" charset="0"/>
                <a:ea typeface="ＭＳ Ｐゴシック" pitchFamily="34" charset="-128"/>
                <a:cs typeface="Courier New" pitchFamily="49" charset="0"/>
              </a:rPr>
              <a:t>-&gt;</a:t>
            </a:r>
            <a:r>
              <a:rPr lang="fr-FR" b="1" dirty="0" err="1">
                <a:solidFill>
                  <a:srgbClr val="000000"/>
                </a:solidFill>
                <a:latin typeface="Courier New" pitchFamily="49" charset="0"/>
                <a:ea typeface="ＭＳ Ｐゴシック" pitchFamily="34" charset="-128"/>
                <a:cs typeface="Courier New" pitchFamily="49" charset="0"/>
              </a:rPr>
              <a:t>isGranted</a:t>
            </a:r>
            <a:r>
              <a:rPr lang="fr-FR" b="1" dirty="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'ROLE_USER'</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a:solidFill>
                  <a:srgbClr val="000000"/>
                </a:solidFill>
                <a:latin typeface="Courier New" pitchFamily="49" charset="0"/>
                <a:ea typeface="ＭＳ Ｐゴシック" pitchFamily="34" charset="-128"/>
                <a:cs typeface="Courier New" pitchFamily="49" charset="0"/>
              </a:rPr>
              <a:t>{</a:t>
            </a:r>
          </a:p>
          <a:p>
            <a:pPr lvl="1"/>
            <a:r>
              <a:rPr lang="fr-FR" b="1" dirty="0" smtClean="0">
                <a:solidFill>
                  <a:srgbClr val="479B8F"/>
                </a:solidFill>
                <a:latin typeface="Courier New" pitchFamily="49" charset="0"/>
                <a:ea typeface="ＭＳ Ｐゴシック" pitchFamily="34" charset="-128"/>
                <a:cs typeface="Courier New" pitchFamily="49" charset="0"/>
              </a:rPr>
              <a:t>// User action</a:t>
            </a:r>
          </a:p>
          <a:p>
            <a:r>
              <a:rPr lang="fr-FR" b="1" dirty="0" smtClean="0">
                <a:solidFill>
                  <a:srgbClr val="000000"/>
                </a:solidFill>
                <a:latin typeface="Courier New" pitchFamily="49" charset="0"/>
                <a:ea typeface="ＭＳ Ｐゴシック" pitchFamily="34" charset="-128"/>
                <a:cs typeface="Courier New" pitchFamily="49" charset="0"/>
              </a:rPr>
              <a:t>}</a:t>
            </a:r>
          </a:p>
        </p:txBody>
      </p:sp>
    </p:spTree>
    <p:extLst>
      <p:ext uri="{BB962C8B-B14F-4D97-AF65-F5344CB8AC3E}">
        <p14:creationId xmlns:p14="http://schemas.microsoft.com/office/powerpoint/2010/main" val="141806684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View</a:t>
            </a:r>
            <a:r>
              <a:rPr lang="fr-FR" dirty="0" smtClean="0">
                <a:ea typeface="ＭＳ Ｐゴシック" pitchFamily="34" charset="-128"/>
              </a:rPr>
              <a:t> interaction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t>Get</a:t>
            </a:r>
            <a:r>
              <a:rPr lang="fr-FR" sz="3200" dirty="0"/>
              <a:t> </a:t>
            </a:r>
            <a:r>
              <a:rPr lang="fr-FR" sz="3200" dirty="0" err="1"/>
              <a:t>current</a:t>
            </a:r>
            <a:r>
              <a:rPr lang="fr-FR" sz="3200" dirty="0"/>
              <a:t> </a:t>
            </a:r>
            <a:r>
              <a:rPr lang="fr-FR" sz="3200" dirty="0" err="1"/>
              <a:t>user’s</a:t>
            </a:r>
            <a:r>
              <a:rPr lang="fr-FR" sz="3200" dirty="0"/>
              <a:t> </a:t>
            </a:r>
            <a:r>
              <a:rPr lang="fr-FR" sz="3200" dirty="0" err="1"/>
              <a:t>username</a:t>
            </a:r>
            <a:r>
              <a:rPr lang="fr-FR" sz="3200" dirty="0"/>
              <a:t>:</a:t>
            </a:r>
          </a:p>
          <a:p>
            <a:endParaRPr lang="fr-FR" sz="3200" dirty="0"/>
          </a:p>
          <a:p>
            <a:pPr>
              <a:spcBef>
                <a:spcPts val="1800"/>
              </a:spcBef>
            </a:pPr>
            <a:r>
              <a:rPr lang="fr-FR" sz="3200" dirty="0" smtClean="0"/>
              <a:t>Check </a:t>
            </a:r>
            <a:r>
              <a:rPr lang="fr-FR" sz="3200" dirty="0"/>
              <a:t>user </a:t>
            </a:r>
            <a:r>
              <a:rPr lang="fr-FR" sz="3200" dirty="0" err="1"/>
              <a:t>role</a:t>
            </a:r>
            <a:r>
              <a:rPr lang="fr-FR" sz="3200" dirty="0"/>
              <a:t>:</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FOSUserBundle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1705372"/>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70C0"/>
                </a:solidFill>
                <a:latin typeface="Courier New" pitchFamily="49" charset="0"/>
                <a:ea typeface="ＭＳ Ｐゴシック" pitchFamily="34" charset="-128"/>
                <a:cs typeface="Courier New" pitchFamily="49" charset="0"/>
              </a:rPr>
              <a:t>&lt;h1&gt;</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err="1" smtClean="0">
                <a:solidFill>
                  <a:srgbClr val="000000"/>
                </a:solidFill>
                <a:latin typeface="Courier New" pitchFamily="49" charset="0"/>
                <a:ea typeface="ＭＳ Ｐゴシック" pitchFamily="34" charset="-128"/>
                <a:cs typeface="Courier New" pitchFamily="49" charset="0"/>
              </a:rPr>
              <a:t>app.user.username</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smtClean="0">
                <a:solidFill>
                  <a:srgbClr val="0070C0"/>
                </a:solidFill>
                <a:latin typeface="Courier New" pitchFamily="49" charset="0"/>
                <a:ea typeface="ＭＳ Ｐゴシック" pitchFamily="34" charset="-128"/>
                <a:cs typeface="Courier New" pitchFamily="49" charset="0"/>
              </a:rPr>
              <a:t>&lt;/h1&gt;</a:t>
            </a:r>
          </a:p>
        </p:txBody>
      </p:sp>
      <p:sp>
        <p:nvSpPr>
          <p:cNvPr id="10" name="Rectangle à coins arrondis 9"/>
          <p:cNvSpPr/>
          <p:nvPr/>
        </p:nvSpPr>
        <p:spPr>
          <a:xfrm>
            <a:off x="220825" y="3145532"/>
            <a:ext cx="8785225" cy="11521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 </a:t>
            </a:r>
            <a:r>
              <a:rPr lang="fr-FR" b="1" dirty="0" smtClean="0">
                <a:solidFill>
                  <a:srgbClr val="0070C0"/>
                </a:solidFill>
                <a:latin typeface="Courier New" pitchFamily="49" charset="0"/>
                <a:ea typeface="ＭＳ Ｐゴシック" pitchFamily="34" charset="-128"/>
                <a:cs typeface="Courier New" pitchFamily="49" charset="0"/>
              </a:rPr>
              <a:t>if </a:t>
            </a:r>
            <a:r>
              <a:rPr lang="fr-FR" b="1" dirty="0" err="1" smtClean="0">
                <a:solidFill>
                  <a:srgbClr val="000000"/>
                </a:solidFill>
                <a:latin typeface="Courier New" pitchFamily="49" charset="0"/>
                <a:ea typeface="ＭＳ Ｐゴシック" pitchFamily="34" charset="-128"/>
                <a:cs typeface="Courier New" pitchFamily="49" charset="0"/>
              </a:rPr>
              <a:t>isGranted</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'IS_AUTHENTICATED_REMEMBERED</a:t>
            </a:r>
            <a:r>
              <a:rPr lang="fr-FR" b="1" dirty="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 %}</a:t>
            </a:r>
          </a:p>
          <a:p>
            <a:pPr lvl="1"/>
            <a:r>
              <a:rPr lang="fr-FR" b="1" dirty="0" smtClean="0">
                <a:solidFill>
                  <a:srgbClr val="0070C0"/>
                </a:solidFill>
                <a:latin typeface="Courier New" pitchFamily="49" charset="0"/>
                <a:ea typeface="ＭＳ Ｐゴシック" pitchFamily="34" charset="-128"/>
                <a:cs typeface="Courier New" pitchFamily="49" charset="0"/>
              </a:rPr>
              <a:t>&lt;</a:t>
            </a:r>
            <a:r>
              <a:rPr lang="fr-FR" b="1" dirty="0" err="1" smtClean="0">
                <a:solidFill>
                  <a:srgbClr val="0070C0"/>
                </a:solidFill>
                <a:latin typeface="Courier New" pitchFamily="49" charset="0"/>
                <a:ea typeface="ＭＳ Ｐゴシック" pitchFamily="34" charset="-128"/>
                <a:cs typeface="Courier New" pitchFamily="49" charset="0"/>
              </a:rPr>
              <a:t>span</a:t>
            </a:r>
            <a:r>
              <a:rPr lang="fr-FR" b="1" dirty="0" smtClean="0">
                <a:solidFill>
                  <a:srgbClr val="0070C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You're</a:t>
            </a:r>
            <a:r>
              <a:rPr lang="fr-FR" b="1" dirty="0" smtClean="0">
                <a:solidFill>
                  <a:srgbClr val="000000"/>
                </a:solidFill>
                <a:latin typeface="Courier New" pitchFamily="49" charset="0"/>
                <a:ea typeface="ＭＳ Ｐゴシック" pitchFamily="34" charset="-128"/>
                <a:cs typeface="Courier New" pitchFamily="49" charset="0"/>
              </a:rPr>
              <a:t> an user!</a:t>
            </a:r>
            <a:r>
              <a:rPr lang="fr-FR" b="1" dirty="0" smtClean="0">
                <a:solidFill>
                  <a:srgbClr val="0070C0"/>
                </a:solidFill>
                <a:latin typeface="Courier New" pitchFamily="49" charset="0"/>
                <a:ea typeface="ＭＳ Ｐゴシック" pitchFamily="34" charset="-128"/>
                <a:cs typeface="Courier New" pitchFamily="49" charset="0"/>
              </a:rPr>
              <a:t>&lt;/</a:t>
            </a:r>
            <a:r>
              <a:rPr lang="fr-FR" b="1" dirty="0" err="1" smtClean="0">
                <a:solidFill>
                  <a:srgbClr val="0070C0"/>
                </a:solidFill>
                <a:latin typeface="Courier New" pitchFamily="49" charset="0"/>
                <a:ea typeface="ＭＳ Ｐゴシック" pitchFamily="34" charset="-128"/>
                <a:cs typeface="Courier New" pitchFamily="49" charset="0"/>
              </a:rPr>
              <a:t>span</a:t>
            </a:r>
            <a:r>
              <a:rPr lang="fr-FR" b="1" dirty="0" smtClean="0">
                <a:solidFill>
                  <a:srgbClr val="0070C0"/>
                </a:solidFill>
                <a:latin typeface="Courier New" pitchFamily="49" charset="0"/>
                <a:ea typeface="ＭＳ Ｐゴシック" pitchFamily="34" charset="-128"/>
                <a:cs typeface="Courier New" pitchFamily="49" charset="0"/>
              </a:rPr>
              <a:t>&gt;</a:t>
            </a:r>
          </a:p>
          <a:p>
            <a:r>
              <a:rPr lang="fr-FR" b="1" dirty="0" smtClean="0">
                <a:solidFill>
                  <a:srgbClr val="000000"/>
                </a:solidFill>
                <a:latin typeface="Courier New" pitchFamily="49" charset="0"/>
                <a:ea typeface="ＭＳ Ｐゴシック" pitchFamily="34" charset="-128"/>
                <a:cs typeface="Courier New" pitchFamily="49" charset="0"/>
              </a:rPr>
              <a:t>{% </a:t>
            </a:r>
            <a:r>
              <a:rPr lang="fr-FR" b="1" dirty="0" err="1" smtClean="0">
                <a:solidFill>
                  <a:srgbClr val="0070C0"/>
                </a:solidFill>
                <a:latin typeface="Courier New" pitchFamily="49" charset="0"/>
                <a:ea typeface="ＭＳ Ｐゴシック" pitchFamily="34" charset="-128"/>
                <a:cs typeface="Courier New" pitchFamily="49" charset="0"/>
              </a:rPr>
              <a:t>endif</a:t>
            </a:r>
            <a:r>
              <a:rPr lang="fr-FR" b="1" dirty="0" smtClean="0">
                <a:solidFill>
                  <a:srgbClr val="0070C0"/>
                </a:solidFill>
                <a:latin typeface="Courier New" pitchFamily="49" charset="0"/>
                <a:ea typeface="ＭＳ Ｐゴシック" pitchFamily="34" charset="-128"/>
                <a:cs typeface="Courier New" pitchFamily="49" charset="0"/>
              </a:rPr>
              <a:t> </a:t>
            </a:r>
            <a:r>
              <a:rPr lang="fr-FR" b="1" dirty="0" smtClean="0">
                <a:solidFill>
                  <a:srgbClr val="000000"/>
                </a:solidFill>
                <a:latin typeface="Courier New" pitchFamily="49" charset="0"/>
                <a:ea typeface="ＭＳ Ｐゴシック" pitchFamily="34" charset="-128"/>
                <a:cs typeface="Courier New" pitchFamily="49" charset="0"/>
              </a:rPr>
              <a:t>%}</a:t>
            </a:r>
          </a:p>
        </p:txBody>
      </p:sp>
    </p:spTree>
    <p:extLst>
      <p:ext uri="{BB962C8B-B14F-4D97-AF65-F5344CB8AC3E}">
        <p14:creationId xmlns:p14="http://schemas.microsoft.com/office/powerpoint/2010/main" val="359500467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76178087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Installation</a:t>
            </a:r>
            <a:endParaRPr lang="fr-FR" dirty="0"/>
          </a:p>
        </p:txBody>
      </p:sp>
      <p:sp>
        <p:nvSpPr>
          <p:cNvPr id="3" name="Espace réservé du contenu 2"/>
          <p:cNvSpPr>
            <a:spLocks noGrp="1"/>
          </p:cNvSpPr>
          <p:nvPr>
            <p:ph idx="1"/>
          </p:nvPr>
        </p:nvSpPr>
        <p:spPr/>
        <p:txBody>
          <a:bodyPr/>
          <a:lstStyle/>
          <a:p>
            <a:r>
              <a:rPr lang="fr-FR" sz="3200" dirty="0" err="1" smtClean="0"/>
              <a:t>Download</a:t>
            </a:r>
            <a:r>
              <a:rPr lang="fr-FR" sz="3200" dirty="0" smtClean="0"/>
              <a:t> composer at:</a:t>
            </a:r>
          </a:p>
          <a:p>
            <a:pPr lvl="1"/>
            <a:r>
              <a:rPr lang="fr-FR" sz="2000" dirty="0">
                <a:hlinkClick r:id="rId3"/>
              </a:rPr>
              <a:t>https://getcomposer.org/download</a:t>
            </a:r>
            <a:r>
              <a:rPr lang="fr-FR" sz="2000" dirty="0" smtClean="0">
                <a:hlinkClick r:id="rId3"/>
              </a:rPr>
              <a:t>/</a:t>
            </a:r>
            <a:endParaRPr lang="fr-FR" sz="2000" dirty="0" smtClean="0"/>
          </a:p>
          <a:p>
            <a:pPr lvl="1"/>
            <a:endParaRPr lang="fr-FR" dirty="0"/>
          </a:p>
          <a:p>
            <a:r>
              <a:rPr lang="fr-FR" dirty="0" err="1" smtClean="0"/>
              <a:t>Follow</a:t>
            </a:r>
            <a:r>
              <a:rPr lang="fr-FR" dirty="0" smtClean="0"/>
              <a:t> instructions to </a:t>
            </a:r>
            <a:r>
              <a:rPr lang="fr-FR" dirty="0" err="1" smtClean="0"/>
              <a:t>install&amp;configure</a:t>
            </a:r>
            <a:r>
              <a:rPr lang="fr-FR" dirty="0" smtClean="0"/>
              <a:t> </a:t>
            </a:r>
            <a:r>
              <a:rPr lang="fr-FR" dirty="0" err="1" smtClean="0"/>
              <a:t>this</a:t>
            </a:r>
            <a:r>
              <a:rPr lang="fr-FR" dirty="0" smtClean="0"/>
              <a:t> bundle:</a:t>
            </a:r>
          </a:p>
          <a:p>
            <a:pPr lvl="1"/>
            <a:r>
              <a:rPr lang="fr-FR" sz="2000" dirty="0">
                <a:hlinkClick r:id="rId4"/>
              </a:rPr>
              <a:t>https://</a:t>
            </a:r>
            <a:r>
              <a:rPr lang="fr-FR" sz="2000" dirty="0" smtClean="0">
                <a:hlinkClick r:id="rId4"/>
              </a:rPr>
              <a:t>symfony.com/doc/master/bundles/FOSUserBundle/index.html</a:t>
            </a:r>
            <a:endParaRPr lang="fr-FR" sz="2000" dirty="0" smtClean="0"/>
          </a:p>
          <a:p>
            <a:pPr lvl="1"/>
            <a:endParaRPr lang="fr-FR" sz="2000" dirty="0"/>
          </a:p>
          <a:p>
            <a:endParaRPr lang="fr-FR" dirty="0"/>
          </a:p>
          <a:p>
            <a:pPr lvl="1"/>
            <a:endParaRPr lang="fr-FR" sz="2800" dirty="0"/>
          </a:p>
        </p:txBody>
      </p:sp>
      <p:sp>
        <p:nvSpPr>
          <p:cNvPr id="4" name="Espace réservé du contenu 3"/>
          <p:cNvSpPr>
            <a:spLocks noGrp="1"/>
          </p:cNvSpPr>
          <p:nvPr>
            <p:ph sz="quarter" idx="13"/>
          </p:nvPr>
        </p:nvSpPr>
        <p:spPr/>
        <p:txBody>
          <a:bodyPr/>
          <a:lstStyle/>
          <a:p>
            <a:r>
              <a:rPr lang="fr-FR" dirty="0" err="1" smtClean="0"/>
              <a:t>FOSUserBundle</a:t>
            </a:r>
            <a:endParaRPr lang="fr-FR" dirty="0"/>
          </a:p>
        </p:txBody>
      </p:sp>
      <p:pic>
        <p:nvPicPr>
          <p:cNvPr id="10242" name="Picture 2" descr="D:\Users\Renaud\Desktop\StageFinEtudesSupinfo\Icons-New\v3\Min\Exerci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5264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Check (1/2)</a:t>
            </a:r>
            <a:endParaRPr lang="fr-FR" dirty="0"/>
          </a:p>
        </p:txBody>
      </p:sp>
      <p:sp>
        <p:nvSpPr>
          <p:cNvPr id="3" name="Espace réservé du contenu 2"/>
          <p:cNvSpPr>
            <a:spLocks noGrp="1"/>
          </p:cNvSpPr>
          <p:nvPr>
            <p:ph idx="1"/>
          </p:nvPr>
        </p:nvSpPr>
        <p:spPr/>
        <p:txBody>
          <a:bodyPr/>
          <a:lstStyle/>
          <a:p>
            <a:r>
              <a:rPr lang="fr-FR" sz="3200" dirty="0" smtClean="0"/>
              <a:t>Check </a:t>
            </a:r>
            <a:r>
              <a:rPr lang="fr-FR" sz="3200" dirty="0" err="1"/>
              <a:t>your</a:t>
            </a:r>
            <a:r>
              <a:rPr lang="fr-FR" sz="3200" dirty="0"/>
              <a:t> </a:t>
            </a:r>
            <a:r>
              <a:rPr lang="fr-FR" sz="3200" dirty="0" err="1"/>
              <a:t>install</a:t>
            </a:r>
            <a:r>
              <a:rPr lang="fr-FR" sz="3200" dirty="0"/>
              <a:t>:</a:t>
            </a:r>
          </a:p>
          <a:p>
            <a:endParaRPr lang="fr-FR" sz="3200" dirty="0"/>
          </a:p>
          <a:p>
            <a:endParaRPr lang="fr-FR" sz="3200" dirty="0"/>
          </a:p>
          <a:p>
            <a:r>
              <a:rPr lang="fr-FR" sz="3200" dirty="0"/>
              <a:t>Check </a:t>
            </a:r>
            <a:r>
              <a:rPr lang="fr-FR" sz="3200" dirty="0" err="1"/>
              <a:t>your</a:t>
            </a:r>
            <a:r>
              <a:rPr lang="fr-FR" sz="3200" dirty="0"/>
              <a:t> </a:t>
            </a:r>
            <a:r>
              <a:rPr lang="fr-FR" sz="3200" dirty="0" err="1"/>
              <a:t>register</a:t>
            </a:r>
            <a:r>
              <a:rPr lang="fr-FR" sz="3200" dirty="0"/>
              <a:t> page:</a:t>
            </a:r>
          </a:p>
          <a:p>
            <a:pPr lvl="1"/>
            <a:r>
              <a:rPr lang="fr-FR" sz="2800" dirty="0">
                <a:hlinkClick r:id="rId3"/>
              </a:rPr>
              <a:t>http://symple.net/app_dev.php/register/</a:t>
            </a:r>
            <a:endParaRPr lang="fr-FR" sz="2800" dirty="0"/>
          </a:p>
        </p:txBody>
      </p:sp>
      <p:sp>
        <p:nvSpPr>
          <p:cNvPr id="4" name="Espace réservé du contenu 3"/>
          <p:cNvSpPr>
            <a:spLocks noGrp="1"/>
          </p:cNvSpPr>
          <p:nvPr>
            <p:ph sz="quarter" idx="13"/>
          </p:nvPr>
        </p:nvSpPr>
        <p:spPr/>
        <p:txBody>
          <a:bodyPr/>
          <a:lstStyle/>
          <a:p>
            <a:r>
              <a:rPr lang="fr-FR" dirty="0" err="1" smtClean="0"/>
              <a:t>FOSUserBundle</a:t>
            </a:r>
            <a:endParaRPr lang="fr-FR" dirty="0"/>
          </a:p>
        </p:txBody>
      </p:sp>
      <p:pic>
        <p:nvPicPr>
          <p:cNvPr id="10242" name="Picture 2" descr="D:\Users\Renaud\Desktop\StageFinEtudesSupinfo\Icons-New\v3\Min\Exerci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1921396"/>
            <a:ext cx="8785225" cy="86409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indent="0" algn="ctr">
              <a:buNone/>
            </a:pPr>
            <a:r>
              <a:rPr lang="fr-FR" b="1" dirty="0" err="1">
                <a:latin typeface="Courier"/>
                <a:cs typeface="Courier"/>
              </a:rPr>
              <a:t>php</a:t>
            </a:r>
            <a:r>
              <a:rPr lang="fr-FR" b="1" dirty="0">
                <a:latin typeface="Courier"/>
                <a:cs typeface="Courier"/>
              </a:rPr>
              <a:t> bin/console </a:t>
            </a:r>
            <a:r>
              <a:rPr lang="fr-FR" b="1" dirty="0" err="1">
                <a:latin typeface="Courier"/>
                <a:cs typeface="Courier"/>
              </a:rPr>
              <a:t>debug:router</a:t>
            </a:r>
            <a:endParaRPr lang="fr-FR" b="1" dirty="0">
              <a:latin typeface="Courier"/>
              <a:cs typeface="Courier"/>
            </a:endParaRPr>
          </a:p>
        </p:txBody>
      </p:sp>
    </p:spTree>
    <p:extLst>
      <p:ext uri="{BB962C8B-B14F-4D97-AF65-F5344CB8AC3E}">
        <p14:creationId xmlns:p14="http://schemas.microsoft.com/office/powerpoint/2010/main" val="1579583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You </a:t>
            </a:r>
            <a:r>
              <a:rPr lang="fr-FR" dirty="0" err="1" smtClean="0">
                <a:ea typeface="ＭＳ Ｐゴシック" pitchFamily="34" charset="-128"/>
              </a:rPr>
              <a:t>should</a:t>
            </a:r>
            <a:r>
              <a:rPr lang="fr-FR" dirty="0" smtClean="0">
                <a:ea typeface="ＭＳ Ｐゴシック" pitchFamily="34" charset="-128"/>
              </a:rPr>
              <a:t> </a:t>
            </a:r>
            <a:r>
              <a:rPr lang="fr-FR" dirty="0" err="1" smtClean="0">
                <a:ea typeface="ＭＳ Ｐゴシック" pitchFamily="34" charset="-128"/>
              </a:rPr>
              <a:t>see</a:t>
            </a:r>
            <a:r>
              <a:rPr lang="fr-FR" dirty="0" smtClean="0">
                <a:ea typeface="ＭＳ Ｐゴシック" pitchFamily="34" charset="-128"/>
              </a:rPr>
              <a:t>…</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Installation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2" name="Image 1"/>
          <p:cNvPicPr>
            <a:picLocks noChangeAspect="1"/>
          </p:cNvPicPr>
          <p:nvPr/>
        </p:nvPicPr>
        <p:blipFill>
          <a:blip r:embed="rId4"/>
          <a:stretch>
            <a:fillRect/>
          </a:stretch>
        </p:blipFill>
        <p:spPr>
          <a:xfrm>
            <a:off x="869750" y="1097434"/>
            <a:ext cx="7734698" cy="3848298"/>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67182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Check (2/2)</a:t>
            </a:r>
            <a:endParaRPr lang="fr-FR" dirty="0"/>
          </a:p>
        </p:txBody>
      </p:sp>
      <p:sp>
        <p:nvSpPr>
          <p:cNvPr id="3" name="Espace réservé du contenu 2"/>
          <p:cNvSpPr>
            <a:spLocks noGrp="1"/>
          </p:cNvSpPr>
          <p:nvPr>
            <p:ph idx="1"/>
          </p:nvPr>
        </p:nvSpPr>
        <p:spPr/>
        <p:txBody>
          <a:bodyPr/>
          <a:lstStyle/>
          <a:p>
            <a:r>
              <a:rPr lang="fr-FR" sz="3200" dirty="0" err="1" smtClean="0"/>
              <a:t>Add</a:t>
            </a:r>
            <a:r>
              <a:rPr lang="fr-FR" sz="3200" dirty="0" smtClean="0"/>
              <a:t> </a:t>
            </a:r>
            <a:r>
              <a:rPr lang="fr-FR" sz="3200" dirty="0" err="1" smtClean="0"/>
              <a:t>multilingual</a:t>
            </a:r>
            <a:r>
              <a:rPr lang="fr-FR" sz="3200" dirty="0" smtClean="0"/>
              <a:t> support</a:t>
            </a:r>
          </a:p>
          <a:p>
            <a:pPr lvl="1"/>
            <a:r>
              <a:rPr lang="fr-FR" sz="2800" dirty="0" smtClean="0"/>
              <a:t>Open </a:t>
            </a:r>
            <a:r>
              <a:rPr lang="fr-FR" sz="2800" dirty="0" err="1"/>
              <a:t>config.yml</a:t>
            </a:r>
            <a:r>
              <a:rPr lang="fr-FR" sz="2800" dirty="0"/>
              <a:t> file, and </a:t>
            </a:r>
            <a:r>
              <a:rPr lang="fr-FR" sz="2800" dirty="0" err="1"/>
              <a:t>uncomment</a:t>
            </a:r>
            <a:r>
              <a:rPr lang="fr-FR" sz="2800" dirty="0"/>
              <a:t> </a:t>
            </a:r>
            <a:r>
              <a:rPr lang="fr-FR" sz="2800" dirty="0" err="1"/>
              <a:t>this</a:t>
            </a:r>
            <a:r>
              <a:rPr lang="fr-FR" sz="2800" dirty="0"/>
              <a:t> line:</a:t>
            </a:r>
          </a:p>
          <a:p>
            <a:pPr marL="914400" lvl="2" indent="0">
              <a:buNone/>
            </a:pPr>
            <a:r>
              <a:rPr lang="fr-FR" dirty="0" smtClean="0">
                <a:latin typeface="Courier New" pitchFamily="49" charset="0"/>
                <a:cs typeface="Courier New" pitchFamily="49" charset="0"/>
              </a:rPr>
              <a:t>translator: { </a:t>
            </a:r>
            <a:r>
              <a:rPr lang="fr-FR" dirty="0" err="1" smtClean="0">
                <a:latin typeface="Courier New" pitchFamily="49" charset="0"/>
                <a:cs typeface="Courier New" pitchFamily="49" charset="0"/>
              </a:rPr>
              <a:t>fallbacks</a:t>
            </a:r>
            <a:r>
              <a:rPr lang="fr-FR" dirty="0" smtClean="0">
                <a:latin typeface="Courier New" pitchFamily="49" charset="0"/>
                <a:cs typeface="Courier New" pitchFamily="49" charset="0"/>
              </a:rPr>
              <a:t>: ["%locale%"] }</a:t>
            </a:r>
            <a:endParaRPr lang="fr-FR" sz="2400" dirty="0" smtClean="0"/>
          </a:p>
          <a:p>
            <a:pPr lvl="1"/>
            <a:r>
              <a:rPr lang="fr-FR" dirty="0" smtClean="0"/>
              <a:t>Use </a:t>
            </a:r>
            <a:r>
              <a:rPr lang="fr-FR" dirty="0" err="1" smtClean="0">
                <a:latin typeface="Courier New" panose="02070309020205020404" pitchFamily="49" charset="0"/>
                <a:cs typeface="Courier New" panose="02070309020205020404" pitchFamily="49" charset="0"/>
              </a:rPr>
              <a:t>cache:clear</a:t>
            </a:r>
            <a:r>
              <a:rPr lang="fr-FR" dirty="0" smtClean="0"/>
              <a:t> or </a:t>
            </a:r>
            <a:r>
              <a:rPr lang="fr-FR" dirty="0" err="1" smtClean="0">
                <a:latin typeface="Courier New" panose="02070309020205020404" pitchFamily="49" charset="0"/>
                <a:cs typeface="Courier New" panose="02070309020205020404" pitchFamily="49" charset="0"/>
              </a:rPr>
              <a:t>cache:clear</a:t>
            </a:r>
            <a:r>
              <a:rPr lang="fr-FR" dirty="0" smtClean="0">
                <a:latin typeface="Courier New" panose="02070309020205020404" pitchFamily="49" charset="0"/>
                <a:cs typeface="Courier New" panose="02070309020205020404" pitchFamily="49" charset="0"/>
              </a:rPr>
              <a:t> –e </a:t>
            </a:r>
            <a:r>
              <a:rPr lang="fr-FR" dirty="0" err="1" smtClean="0">
                <a:latin typeface="Courier New" panose="02070309020205020404" pitchFamily="49" charset="0"/>
                <a:cs typeface="Courier New" panose="02070309020205020404" pitchFamily="49" charset="0"/>
              </a:rPr>
              <a:t>prod</a:t>
            </a:r>
            <a:r>
              <a:rPr lang="fr-FR" dirty="0" smtClean="0"/>
              <a:t> </a:t>
            </a:r>
            <a:br>
              <a:rPr lang="fr-FR" dirty="0" smtClean="0"/>
            </a:br>
            <a:r>
              <a:rPr lang="fr-FR" dirty="0" smtClean="0"/>
              <a:t>to </a:t>
            </a:r>
            <a:r>
              <a:rPr lang="fr-FR" dirty="0" err="1" smtClean="0"/>
              <a:t>refresh</a:t>
            </a:r>
            <a:r>
              <a:rPr lang="fr-FR" dirty="0" smtClean="0"/>
              <a:t> cache</a:t>
            </a:r>
          </a:p>
          <a:p>
            <a:r>
              <a:rPr lang="fr-FR" sz="3200" dirty="0" err="1" smtClean="0"/>
              <a:t>Add</a:t>
            </a:r>
            <a:r>
              <a:rPr lang="fr-FR" sz="3200" dirty="0" smtClean="0"/>
              <a:t> </a:t>
            </a:r>
            <a:r>
              <a:rPr lang="fr-FR" sz="3200" dirty="0"/>
              <a:t>an user by command line</a:t>
            </a:r>
          </a:p>
          <a:p>
            <a:pPr lvl="1"/>
            <a:r>
              <a:rPr lang="fr-FR" sz="2800" dirty="0" err="1"/>
              <a:t>Promote</a:t>
            </a:r>
            <a:r>
              <a:rPr lang="fr-FR" sz="2800" dirty="0"/>
              <a:t> </a:t>
            </a:r>
            <a:r>
              <a:rPr lang="fr-FR" sz="2800" dirty="0" err="1"/>
              <a:t>it</a:t>
            </a:r>
            <a:r>
              <a:rPr lang="fr-FR" sz="2800" dirty="0"/>
              <a:t> </a:t>
            </a:r>
            <a:r>
              <a:rPr lang="fr-FR" sz="2800" dirty="0" err="1"/>
              <a:t>admin</a:t>
            </a:r>
            <a:endParaRPr lang="fr-FR" sz="2800" dirty="0"/>
          </a:p>
          <a:p>
            <a:pPr lvl="1"/>
            <a:r>
              <a:rPr lang="fr-FR" sz="2800" dirty="0" err="1"/>
              <a:t>Try</a:t>
            </a:r>
            <a:r>
              <a:rPr lang="fr-FR" sz="2800" dirty="0"/>
              <a:t> to log in </a:t>
            </a:r>
            <a:r>
              <a:rPr lang="fr-FR" sz="2800" dirty="0" err="1"/>
              <a:t>with</a:t>
            </a:r>
            <a:r>
              <a:rPr lang="fr-FR" sz="2800" dirty="0"/>
              <a:t> </a:t>
            </a:r>
            <a:r>
              <a:rPr lang="fr-FR" sz="2800" dirty="0" err="1"/>
              <a:t>it!</a:t>
            </a:r>
            <a:endParaRPr lang="fr-FR" sz="2800" dirty="0"/>
          </a:p>
        </p:txBody>
      </p:sp>
      <p:sp>
        <p:nvSpPr>
          <p:cNvPr id="4" name="Espace réservé du contenu 3"/>
          <p:cNvSpPr>
            <a:spLocks noGrp="1"/>
          </p:cNvSpPr>
          <p:nvPr>
            <p:ph sz="quarter" idx="13"/>
          </p:nvPr>
        </p:nvSpPr>
        <p:spPr/>
        <p:txBody>
          <a:bodyPr/>
          <a:lstStyle/>
          <a:p>
            <a:r>
              <a:rPr lang="fr-FR" dirty="0" err="1" smtClean="0"/>
              <a:t>FOSUserBundle</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8208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Use (1/5)</a:t>
            </a:r>
            <a:endParaRPr lang="fr-FR" dirty="0"/>
          </a:p>
        </p:txBody>
      </p:sp>
      <p:sp>
        <p:nvSpPr>
          <p:cNvPr id="3" name="Espace réservé du contenu 2"/>
          <p:cNvSpPr>
            <a:spLocks noGrp="1"/>
          </p:cNvSpPr>
          <p:nvPr>
            <p:ph idx="1"/>
          </p:nvPr>
        </p:nvSpPr>
        <p:spPr/>
        <p:txBody>
          <a:bodyPr/>
          <a:lstStyle/>
          <a:p>
            <a:pPr algn="ctr">
              <a:buNone/>
            </a:pPr>
            <a:r>
              <a:rPr lang="fr-FR" sz="3200" dirty="0" err="1"/>
              <a:t>Now</a:t>
            </a:r>
            <a:r>
              <a:rPr lang="fr-FR" sz="3200" dirty="0"/>
              <a:t> </a:t>
            </a:r>
            <a:r>
              <a:rPr lang="fr-FR" sz="3200" dirty="0" err="1"/>
              <a:t>that</a:t>
            </a:r>
            <a:r>
              <a:rPr lang="fr-FR" sz="3200" dirty="0"/>
              <a:t> </a:t>
            </a:r>
            <a:r>
              <a:rPr lang="fr-FR" sz="3200" dirty="0" err="1"/>
              <a:t>FOSUserBundle</a:t>
            </a:r>
            <a:r>
              <a:rPr lang="fr-FR" sz="3200" dirty="0"/>
              <a:t> </a:t>
            </a:r>
            <a:r>
              <a:rPr lang="fr-FR" sz="3200" dirty="0" err="1"/>
              <a:t>works</a:t>
            </a:r>
            <a:r>
              <a:rPr lang="fr-FR" sz="3200" dirty="0"/>
              <a:t>, </a:t>
            </a:r>
            <a:r>
              <a:rPr lang="fr-FR" sz="3200" dirty="0" err="1"/>
              <a:t>integrate</a:t>
            </a:r>
            <a:r>
              <a:rPr lang="fr-FR" sz="3200" dirty="0"/>
              <a:t> </a:t>
            </a:r>
            <a:r>
              <a:rPr lang="fr-FR" sz="3200" dirty="0" err="1"/>
              <a:t>it</a:t>
            </a:r>
            <a:r>
              <a:rPr lang="fr-FR" sz="3200" dirty="0"/>
              <a:t> in </a:t>
            </a:r>
            <a:r>
              <a:rPr lang="fr-FR" sz="3200" dirty="0" err="1"/>
              <a:t>our</a:t>
            </a:r>
            <a:r>
              <a:rPr lang="fr-FR" sz="3200" dirty="0"/>
              <a:t> </a:t>
            </a:r>
            <a:r>
              <a:rPr lang="fr-FR" sz="3200" dirty="0" err="1"/>
              <a:t>wonderful</a:t>
            </a:r>
            <a:r>
              <a:rPr lang="fr-FR" sz="3200" dirty="0"/>
              <a:t> design!</a:t>
            </a:r>
          </a:p>
          <a:p>
            <a:endParaRPr lang="fr-FR" sz="3200" dirty="0"/>
          </a:p>
          <a:p>
            <a:r>
              <a:rPr lang="fr-FR" sz="3200" dirty="0"/>
              <a:t>Edit </a:t>
            </a:r>
            <a:r>
              <a:rPr lang="fr-FR" sz="3200" dirty="0" err="1"/>
              <a:t>SympleNetworkUserBundle.php</a:t>
            </a:r>
            <a:r>
              <a:rPr lang="fr-FR" sz="3200" dirty="0"/>
              <a:t> file:</a:t>
            </a:r>
          </a:p>
          <a:p>
            <a:pPr lvl="1"/>
            <a:r>
              <a:rPr lang="fr-FR" sz="2800" dirty="0" err="1" smtClean="0"/>
              <a:t>Add</a:t>
            </a:r>
            <a:r>
              <a:rPr lang="fr-FR" sz="2800" dirty="0" smtClean="0"/>
              <a:t> </a:t>
            </a:r>
            <a:r>
              <a:rPr lang="fr-FR" sz="2800" dirty="0" err="1" smtClean="0"/>
              <a:t>inside</a:t>
            </a:r>
            <a:r>
              <a:rPr lang="fr-FR" sz="2800" dirty="0" smtClean="0"/>
              <a:t> the </a:t>
            </a:r>
            <a:r>
              <a:rPr lang="fr-FR" sz="2800" dirty="0" err="1" smtClean="0"/>
              <a:t>following</a:t>
            </a:r>
            <a:r>
              <a:rPr lang="fr-FR" sz="2800" dirty="0" smtClean="0"/>
              <a:t> code:</a:t>
            </a:r>
          </a:p>
        </p:txBody>
      </p:sp>
      <p:sp>
        <p:nvSpPr>
          <p:cNvPr id="4" name="Espace réservé du contenu 3"/>
          <p:cNvSpPr>
            <a:spLocks noGrp="1"/>
          </p:cNvSpPr>
          <p:nvPr>
            <p:ph sz="quarter" idx="13"/>
          </p:nvPr>
        </p:nvSpPr>
        <p:spPr/>
        <p:txBody>
          <a:bodyPr/>
          <a:lstStyle/>
          <a:p>
            <a:r>
              <a:rPr lang="fr-FR" dirty="0" err="1" smtClean="0"/>
              <a:t>FOSUserBundle</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à coins arrondis 5"/>
          <p:cNvSpPr/>
          <p:nvPr/>
        </p:nvSpPr>
        <p:spPr>
          <a:xfrm>
            <a:off x="179512" y="3937620"/>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indent="0">
              <a:buNone/>
            </a:pPr>
            <a:r>
              <a:rPr lang="en-US" b="1" dirty="0" smtClean="0">
                <a:solidFill>
                  <a:srgbClr val="0070C0"/>
                </a:solidFill>
                <a:latin typeface="Courier"/>
                <a:cs typeface="Courier"/>
              </a:rPr>
              <a:t>public </a:t>
            </a:r>
            <a:r>
              <a:rPr lang="en-US" b="1" dirty="0">
                <a:solidFill>
                  <a:srgbClr val="0070C0"/>
                </a:solidFill>
                <a:latin typeface="Courier"/>
                <a:cs typeface="Courier"/>
              </a:rPr>
              <a:t>function </a:t>
            </a:r>
            <a:r>
              <a:rPr lang="en-US" b="1" dirty="0" err="1">
                <a:latin typeface="Courier"/>
                <a:cs typeface="Courier"/>
              </a:rPr>
              <a:t>getParent</a:t>
            </a:r>
            <a:r>
              <a:rPr lang="en-US" b="1" dirty="0">
                <a:latin typeface="Courier"/>
                <a:cs typeface="Courier"/>
              </a:rPr>
              <a:t>() </a:t>
            </a:r>
            <a:r>
              <a:rPr lang="en-US" b="1" dirty="0" smtClean="0">
                <a:latin typeface="Courier"/>
                <a:cs typeface="Courier"/>
              </a:rPr>
              <a:t>{</a:t>
            </a:r>
          </a:p>
          <a:p>
            <a:pPr marL="0" indent="0">
              <a:buNone/>
            </a:pPr>
            <a:r>
              <a:rPr lang="en-US" b="1" dirty="0" smtClean="0">
                <a:latin typeface="Courier"/>
                <a:cs typeface="Courier"/>
              </a:rPr>
              <a:t>    </a:t>
            </a:r>
            <a:r>
              <a:rPr lang="en-US" b="1" dirty="0" smtClean="0">
                <a:solidFill>
                  <a:srgbClr val="0070C0"/>
                </a:solidFill>
                <a:latin typeface="Courier"/>
                <a:cs typeface="Courier"/>
              </a:rPr>
              <a:t>return</a:t>
            </a:r>
            <a:r>
              <a:rPr lang="en-US" b="1" dirty="0" smtClean="0">
                <a:latin typeface="Courier"/>
                <a:cs typeface="Courier"/>
              </a:rPr>
              <a:t> </a:t>
            </a:r>
            <a:r>
              <a:rPr lang="en-US" b="1" dirty="0">
                <a:solidFill>
                  <a:srgbClr val="00B050"/>
                </a:solidFill>
                <a:latin typeface="Courier"/>
                <a:cs typeface="Courier"/>
              </a:rPr>
              <a:t>"</a:t>
            </a:r>
            <a:r>
              <a:rPr lang="en-US" b="1" dirty="0" err="1">
                <a:solidFill>
                  <a:srgbClr val="00B050"/>
                </a:solidFill>
                <a:latin typeface="Courier"/>
                <a:cs typeface="Courier"/>
              </a:rPr>
              <a:t>FOSUserBundle</a:t>
            </a:r>
            <a:r>
              <a:rPr lang="en-US" b="1" dirty="0" smtClean="0">
                <a:solidFill>
                  <a:srgbClr val="00B050"/>
                </a:solidFill>
                <a:latin typeface="Courier"/>
                <a:cs typeface="Courier"/>
              </a:rPr>
              <a:t>"</a:t>
            </a:r>
            <a:r>
              <a:rPr lang="en-US" b="1" dirty="0" smtClean="0">
                <a:latin typeface="Courier"/>
                <a:cs typeface="Courier"/>
              </a:rPr>
              <a:t>;</a:t>
            </a:r>
          </a:p>
          <a:p>
            <a:pPr marL="0" indent="0">
              <a:buNone/>
            </a:pPr>
            <a:r>
              <a:rPr lang="en-US" b="1" dirty="0" smtClean="0">
                <a:latin typeface="Courier"/>
                <a:cs typeface="Courier"/>
              </a:rPr>
              <a:t>}</a:t>
            </a:r>
            <a:endParaRPr lang="fr-FR" b="1" dirty="0">
              <a:latin typeface="Courier"/>
              <a:cs typeface="Courier"/>
            </a:endParaRPr>
          </a:p>
        </p:txBody>
      </p:sp>
    </p:spTree>
    <p:extLst>
      <p:ext uri="{BB962C8B-B14F-4D97-AF65-F5344CB8AC3E}">
        <p14:creationId xmlns:p14="http://schemas.microsoft.com/office/powerpoint/2010/main" val="26585184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Use (2/5)</a:t>
            </a:r>
            <a:endParaRPr lang="fr-FR" dirty="0"/>
          </a:p>
        </p:txBody>
      </p:sp>
      <p:sp>
        <p:nvSpPr>
          <p:cNvPr id="3" name="Espace réservé du contenu 2"/>
          <p:cNvSpPr>
            <a:spLocks noGrp="1"/>
          </p:cNvSpPr>
          <p:nvPr>
            <p:ph idx="1"/>
          </p:nvPr>
        </p:nvSpPr>
        <p:spPr/>
        <p:txBody>
          <a:bodyPr/>
          <a:lstStyle/>
          <a:p>
            <a:r>
              <a:rPr lang="fr-FR" sz="3200" dirty="0" err="1"/>
              <a:t>Create</a:t>
            </a:r>
            <a:r>
              <a:rPr lang="fr-FR" sz="3200" dirty="0"/>
              <a:t> a file « </a:t>
            </a:r>
            <a:r>
              <a:rPr lang="fr-FR" sz="3200" dirty="0" err="1"/>
              <a:t>layout.html.twig</a:t>
            </a:r>
            <a:r>
              <a:rPr lang="fr-FR" sz="3200" dirty="0"/>
              <a:t> » in </a:t>
            </a:r>
            <a:r>
              <a:rPr lang="fr-FR" sz="3200" i="1" dirty="0" err="1"/>
              <a:t>SympleNetwork</a:t>
            </a:r>
            <a:r>
              <a:rPr lang="fr-FR" sz="3200" i="1" dirty="0"/>
              <a:t>/</a:t>
            </a:r>
            <a:r>
              <a:rPr lang="fr-FR" sz="3200" i="1" dirty="0" err="1"/>
              <a:t>UserBundle</a:t>
            </a:r>
            <a:r>
              <a:rPr lang="fr-FR" sz="3200" i="1" dirty="0"/>
              <a:t>/</a:t>
            </a:r>
            <a:r>
              <a:rPr lang="fr-FR" sz="3200" i="1" dirty="0" err="1"/>
              <a:t>Resources</a:t>
            </a:r>
            <a:r>
              <a:rPr lang="fr-FR" sz="3200" i="1" dirty="0"/>
              <a:t>/</a:t>
            </a:r>
            <a:r>
              <a:rPr lang="fr-FR" sz="3200" i="1" dirty="0" err="1"/>
              <a:t>views</a:t>
            </a:r>
            <a:endParaRPr lang="fr-FR" sz="3200" i="1" dirty="0"/>
          </a:p>
          <a:p>
            <a:pPr lvl="1"/>
            <a:r>
              <a:rPr lang="fr-FR" sz="2800" dirty="0" err="1"/>
              <a:t>Extend</a:t>
            </a:r>
            <a:r>
              <a:rPr lang="fr-FR" sz="2800" dirty="0"/>
              <a:t> </a:t>
            </a:r>
            <a:r>
              <a:rPr lang="fr-FR" sz="2800" dirty="0" err="1"/>
              <a:t>base.html.twig</a:t>
            </a:r>
            <a:endParaRPr lang="fr-FR" sz="2800" dirty="0"/>
          </a:p>
          <a:p>
            <a:pPr lvl="1"/>
            <a:r>
              <a:rPr lang="fr-FR" sz="2800" dirty="0" err="1"/>
              <a:t>Override</a:t>
            </a:r>
            <a:r>
              <a:rPr lang="fr-FR" sz="2800" dirty="0"/>
              <a:t> </a:t>
            </a:r>
            <a:r>
              <a:rPr lang="fr-FR" sz="2800" dirty="0" err="1"/>
              <a:t>your</a:t>
            </a:r>
            <a:r>
              <a:rPr lang="fr-FR" sz="2800" dirty="0"/>
              <a:t> base content block</a:t>
            </a:r>
          </a:p>
          <a:p>
            <a:pPr lvl="1"/>
            <a:r>
              <a:rPr lang="fr-FR" sz="2800" dirty="0" err="1"/>
              <a:t>Write</a:t>
            </a:r>
            <a:r>
              <a:rPr lang="fr-FR" sz="2800" dirty="0"/>
              <a:t> </a:t>
            </a:r>
            <a:r>
              <a:rPr lang="fr-FR" sz="2800" dirty="0" err="1"/>
              <a:t>inside</a:t>
            </a:r>
            <a:r>
              <a:rPr lang="fr-FR" sz="2800" dirty="0"/>
              <a:t> </a:t>
            </a:r>
            <a:r>
              <a:rPr lang="fr-FR" sz="2800" dirty="0" err="1"/>
              <a:t>it</a:t>
            </a:r>
            <a:r>
              <a:rPr lang="fr-FR" sz="2800" dirty="0"/>
              <a:t>:</a:t>
            </a:r>
          </a:p>
          <a:p>
            <a:pPr lvl="2"/>
            <a:r>
              <a:rPr lang="fr-FR" sz="2400" dirty="0">
                <a:latin typeface="Courier New" pitchFamily="49" charset="0"/>
                <a:cs typeface="Courier New" pitchFamily="49" charset="0"/>
              </a:rPr>
              <a:t>{{ </a:t>
            </a:r>
            <a:r>
              <a:rPr lang="fr-FR" sz="2400" dirty="0" smtClean="0">
                <a:latin typeface="Courier New" pitchFamily="49" charset="0"/>
                <a:cs typeface="Courier New" pitchFamily="49" charset="0"/>
              </a:rPr>
              <a:t>block('</a:t>
            </a:r>
            <a:r>
              <a:rPr lang="fr-FR" sz="2400" dirty="0" err="1" smtClean="0">
                <a:latin typeface="Courier New" pitchFamily="49" charset="0"/>
                <a:cs typeface="Courier New" pitchFamily="49" charset="0"/>
              </a:rPr>
              <a:t>fos_user_content</a:t>
            </a:r>
            <a:r>
              <a:rPr lang="fr-FR" sz="2400" dirty="0" smtClean="0">
                <a:latin typeface="Courier New" pitchFamily="49" charset="0"/>
                <a:cs typeface="Courier New" pitchFamily="49" charset="0"/>
              </a:rPr>
              <a:t>') </a:t>
            </a:r>
            <a:r>
              <a:rPr lang="fr-FR" sz="2400" dirty="0">
                <a:latin typeface="Courier New" pitchFamily="49" charset="0"/>
                <a:cs typeface="Courier New" pitchFamily="49" charset="0"/>
              </a:rPr>
              <a:t>}}</a:t>
            </a:r>
          </a:p>
        </p:txBody>
      </p:sp>
      <p:sp>
        <p:nvSpPr>
          <p:cNvPr id="4" name="Espace réservé du contenu 3"/>
          <p:cNvSpPr>
            <a:spLocks noGrp="1"/>
          </p:cNvSpPr>
          <p:nvPr>
            <p:ph sz="quarter" idx="13"/>
          </p:nvPr>
        </p:nvSpPr>
        <p:spPr/>
        <p:txBody>
          <a:bodyPr/>
          <a:lstStyle/>
          <a:p>
            <a:r>
              <a:rPr lang="fr-FR" dirty="0" err="1" smtClean="0"/>
              <a:t>FOSUserBundle</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22678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Use (3/5)</a:t>
            </a:r>
            <a:endParaRPr lang="fr-FR" dirty="0"/>
          </a:p>
        </p:txBody>
      </p:sp>
      <p:sp>
        <p:nvSpPr>
          <p:cNvPr id="3" name="Espace réservé du contenu 2"/>
          <p:cNvSpPr>
            <a:spLocks noGrp="1"/>
          </p:cNvSpPr>
          <p:nvPr>
            <p:ph idx="1"/>
          </p:nvPr>
        </p:nvSpPr>
        <p:spPr/>
        <p:txBody>
          <a:bodyPr/>
          <a:lstStyle/>
          <a:p>
            <a:r>
              <a:rPr lang="fr-FR" sz="3200" dirty="0"/>
              <a:t>Update </a:t>
            </a:r>
            <a:r>
              <a:rPr lang="fr-FR" sz="3200" dirty="0" err="1"/>
              <a:t>your</a:t>
            </a:r>
            <a:r>
              <a:rPr lang="fr-FR" sz="3200" dirty="0"/>
              <a:t> </a:t>
            </a:r>
            <a:r>
              <a:rPr lang="fr-FR" sz="3200" dirty="0" err="1"/>
              <a:t>entity</a:t>
            </a:r>
            <a:r>
              <a:rPr lang="fr-FR" sz="3200" dirty="0"/>
              <a:t> Post:</a:t>
            </a:r>
          </a:p>
          <a:p>
            <a:pPr lvl="1"/>
            <a:r>
              <a:rPr lang="fr-FR" sz="2800" dirty="0" err="1"/>
              <a:t>Add</a:t>
            </a:r>
            <a:r>
              <a:rPr lang="fr-FR" sz="2800" dirty="0"/>
              <a:t> a </a:t>
            </a:r>
            <a:r>
              <a:rPr lang="fr-FR" sz="2800" dirty="0" err="1"/>
              <a:t>private</a:t>
            </a:r>
            <a:r>
              <a:rPr lang="fr-FR" sz="2800" dirty="0"/>
              <a:t> </a:t>
            </a:r>
            <a:r>
              <a:rPr lang="fr-FR" sz="2800" dirty="0" err="1"/>
              <a:t>property</a:t>
            </a:r>
            <a:r>
              <a:rPr lang="fr-FR" sz="2800" dirty="0"/>
              <a:t> </a:t>
            </a:r>
            <a:r>
              <a:rPr lang="fr-FR" sz="2800" dirty="0">
                <a:latin typeface="Courier New" pitchFamily="49" charset="0"/>
                <a:cs typeface="Courier New" pitchFamily="49" charset="0"/>
              </a:rPr>
              <a:t>$user</a:t>
            </a:r>
            <a:r>
              <a:rPr lang="fr-FR" sz="2800" dirty="0"/>
              <a:t> (Object)</a:t>
            </a:r>
          </a:p>
          <a:p>
            <a:pPr lvl="2"/>
            <a:r>
              <a:rPr lang="fr-FR" sz="2400" dirty="0" err="1"/>
              <a:t>Contains</a:t>
            </a:r>
            <a:r>
              <a:rPr lang="fr-FR" sz="2400" dirty="0"/>
              <a:t> the </a:t>
            </a:r>
            <a:r>
              <a:rPr lang="fr-FR" sz="2400" dirty="0" err="1"/>
              <a:t>post’s</a:t>
            </a:r>
            <a:r>
              <a:rPr lang="fr-FR" sz="2400" dirty="0"/>
              <a:t> </a:t>
            </a:r>
            <a:r>
              <a:rPr lang="fr-FR" sz="2400" dirty="0" err="1"/>
              <a:t>owner</a:t>
            </a:r>
            <a:endParaRPr lang="fr-FR" sz="2400" dirty="0"/>
          </a:p>
          <a:p>
            <a:pPr lvl="2"/>
            <a:r>
              <a:rPr lang="fr-FR" sz="2400" dirty="0"/>
              <a:t>Use </a:t>
            </a:r>
            <a:r>
              <a:rPr lang="fr-FR" sz="2400" dirty="0" err="1"/>
              <a:t>ManyToOne</a:t>
            </a:r>
            <a:r>
              <a:rPr lang="fr-FR" sz="2400" dirty="0"/>
              <a:t> annotation to configure </a:t>
            </a:r>
            <a:r>
              <a:rPr lang="fr-FR" sz="2400" dirty="0" err="1"/>
              <a:t>it</a:t>
            </a:r>
            <a:endParaRPr lang="fr-FR" sz="2400" dirty="0"/>
          </a:p>
          <a:p>
            <a:endParaRPr lang="fr-FR" sz="3200" dirty="0"/>
          </a:p>
          <a:p>
            <a:r>
              <a:rPr lang="fr-FR" sz="3200" dirty="0"/>
              <a:t>Edit </a:t>
            </a:r>
            <a:r>
              <a:rPr lang="fr-FR" sz="3200" dirty="0" err="1"/>
              <a:t>your</a:t>
            </a:r>
            <a:r>
              <a:rPr lang="fr-FR" sz="3200" dirty="0"/>
              <a:t> </a:t>
            </a:r>
            <a:r>
              <a:rPr lang="fr-FR" sz="3200" dirty="0" err="1"/>
              <a:t>wall.html.twig</a:t>
            </a:r>
            <a:r>
              <a:rPr lang="fr-FR" sz="3200" dirty="0"/>
              <a:t> file:</a:t>
            </a:r>
          </a:p>
          <a:p>
            <a:pPr lvl="1"/>
            <a:r>
              <a:rPr lang="fr-FR" sz="2800" dirty="0" err="1"/>
              <a:t>Add</a:t>
            </a:r>
            <a:r>
              <a:rPr lang="fr-FR" sz="2800" dirty="0"/>
              <a:t> POST </a:t>
            </a:r>
            <a:r>
              <a:rPr lang="fr-FR" sz="2800" dirty="0" err="1"/>
              <a:t>method</a:t>
            </a:r>
            <a:r>
              <a:rPr lang="fr-FR" sz="2800" dirty="0"/>
              <a:t> and a </a:t>
            </a:r>
            <a:r>
              <a:rPr lang="fr-FR" sz="2800" dirty="0" err="1"/>
              <a:t>valid</a:t>
            </a:r>
            <a:r>
              <a:rPr lang="fr-FR" sz="2800" dirty="0"/>
              <a:t> action to the </a:t>
            </a:r>
            <a:r>
              <a:rPr lang="fr-FR" sz="2800" dirty="0" err="1"/>
              <a:t>form</a:t>
            </a:r>
            <a:endParaRPr lang="fr-FR" sz="2800" dirty="0"/>
          </a:p>
        </p:txBody>
      </p:sp>
      <p:sp>
        <p:nvSpPr>
          <p:cNvPr id="4" name="Espace réservé du contenu 3"/>
          <p:cNvSpPr>
            <a:spLocks noGrp="1"/>
          </p:cNvSpPr>
          <p:nvPr>
            <p:ph sz="quarter" idx="13"/>
          </p:nvPr>
        </p:nvSpPr>
        <p:spPr/>
        <p:txBody>
          <a:bodyPr/>
          <a:lstStyle/>
          <a:p>
            <a:r>
              <a:rPr lang="fr-FR" dirty="0" err="1" smtClean="0"/>
              <a:t>FOSUserBundle</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10445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Use (4/5)</a:t>
            </a:r>
            <a:endParaRPr lang="fr-FR" dirty="0"/>
          </a:p>
        </p:txBody>
      </p:sp>
      <p:sp>
        <p:nvSpPr>
          <p:cNvPr id="3" name="Espace réservé du contenu 2"/>
          <p:cNvSpPr>
            <a:spLocks noGrp="1"/>
          </p:cNvSpPr>
          <p:nvPr>
            <p:ph idx="1"/>
          </p:nvPr>
        </p:nvSpPr>
        <p:spPr/>
        <p:txBody>
          <a:bodyPr/>
          <a:lstStyle/>
          <a:p>
            <a:r>
              <a:rPr lang="fr-FR" sz="3200" dirty="0"/>
              <a:t>Update </a:t>
            </a:r>
            <a:r>
              <a:rPr lang="fr-FR" sz="3200" dirty="0" err="1"/>
              <a:t>your</a:t>
            </a:r>
            <a:r>
              <a:rPr lang="fr-FR" sz="3200" dirty="0"/>
              <a:t> </a:t>
            </a:r>
            <a:r>
              <a:rPr lang="fr-FR" sz="3200" dirty="0" err="1"/>
              <a:t>base.html.twig</a:t>
            </a:r>
            <a:r>
              <a:rPr lang="fr-FR" sz="3200" dirty="0"/>
              <a:t>:</a:t>
            </a:r>
          </a:p>
          <a:p>
            <a:pPr lvl="1"/>
            <a:r>
              <a:rPr lang="fr-FR" sz="2800" dirty="0"/>
              <a:t>If an user </a:t>
            </a:r>
            <a:r>
              <a:rPr lang="fr-FR" sz="2800" dirty="0" err="1"/>
              <a:t>is</a:t>
            </a:r>
            <a:r>
              <a:rPr lang="fr-FR" sz="2800" dirty="0"/>
              <a:t> </a:t>
            </a:r>
            <a:r>
              <a:rPr lang="fr-FR" sz="2800" dirty="0" err="1"/>
              <a:t>logged</a:t>
            </a:r>
            <a:r>
              <a:rPr lang="fr-FR" sz="2800" dirty="0"/>
              <a:t> in:</a:t>
            </a:r>
          </a:p>
          <a:p>
            <a:pPr lvl="2"/>
            <a:r>
              <a:rPr lang="fr-FR" sz="2400" dirty="0"/>
              <a:t>Show in all pages the </a:t>
            </a:r>
            <a:r>
              <a:rPr lang="fr-FR" sz="2400" dirty="0" err="1"/>
              <a:t>logged</a:t>
            </a:r>
            <a:r>
              <a:rPr lang="fr-FR" sz="2400" dirty="0"/>
              <a:t> in user </a:t>
            </a:r>
            <a:r>
              <a:rPr lang="fr-FR" sz="2400" dirty="0" err="1"/>
              <a:t>name</a:t>
            </a:r>
            <a:endParaRPr lang="fr-FR" sz="2400" dirty="0"/>
          </a:p>
          <a:p>
            <a:pPr lvl="3"/>
            <a:r>
              <a:rPr lang="fr-FR" sz="2000" dirty="0" err="1"/>
              <a:t>Add</a:t>
            </a:r>
            <a:r>
              <a:rPr lang="fr-FR" sz="2000" dirty="0"/>
              <a:t> a </a:t>
            </a:r>
            <a:r>
              <a:rPr lang="fr-FR" sz="2000" dirty="0" err="1"/>
              <a:t>link</a:t>
            </a:r>
            <a:r>
              <a:rPr lang="fr-FR" sz="2000" dirty="0"/>
              <a:t> on </a:t>
            </a:r>
            <a:r>
              <a:rPr lang="fr-FR" sz="2000" dirty="0" err="1"/>
              <a:t>it</a:t>
            </a:r>
            <a:r>
              <a:rPr lang="fr-FR" sz="2000" dirty="0"/>
              <a:t> to show profile</a:t>
            </a:r>
          </a:p>
          <a:p>
            <a:pPr lvl="2"/>
            <a:r>
              <a:rPr lang="fr-FR" sz="2400" dirty="0" err="1"/>
              <a:t>Add</a:t>
            </a:r>
            <a:r>
              <a:rPr lang="fr-FR" sz="2400" dirty="0"/>
              <a:t> a </a:t>
            </a:r>
            <a:r>
              <a:rPr lang="fr-FR" sz="2400" dirty="0" err="1"/>
              <a:t>disconnect</a:t>
            </a:r>
            <a:r>
              <a:rPr lang="fr-FR" sz="2400" dirty="0"/>
              <a:t> </a:t>
            </a:r>
            <a:r>
              <a:rPr lang="fr-FR" sz="2400" dirty="0" err="1"/>
              <a:t>link</a:t>
            </a:r>
            <a:r>
              <a:rPr lang="fr-FR" sz="2400" dirty="0"/>
              <a:t> </a:t>
            </a:r>
            <a:r>
              <a:rPr lang="fr-FR" sz="2400" dirty="0" err="1"/>
              <a:t>next</a:t>
            </a:r>
            <a:r>
              <a:rPr lang="fr-FR" sz="2400" dirty="0"/>
              <a:t> to </a:t>
            </a:r>
            <a:r>
              <a:rPr lang="fr-FR" sz="2400" dirty="0" err="1"/>
              <a:t>it</a:t>
            </a:r>
            <a:endParaRPr lang="fr-FR" sz="2400" dirty="0"/>
          </a:p>
          <a:p>
            <a:pPr lvl="1"/>
            <a:r>
              <a:rPr lang="fr-FR" sz="2800" dirty="0"/>
              <a:t>If not:</a:t>
            </a:r>
          </a:p>
          <a:p>
            <a:pPr lvl="2"/>
            <a:r>
              <a:rPr lang="fr-FR" sz="2400" dirty="0"/>
              <a:t>Show a « </a:t>
            </a:r>
            <a:r>
              <a:rPr lang="fr-FR" sz="2400" dirty="0" err="1"/>
              <a:t>Register</a:t>
            </a:r>
            <a:r>
              <a:rPr lang="fr-FR" sz="2400" dirty="0"/>
              <a:t> » and « </a:t>
            </a:r>
            <a:r>
              <a:rPr lang="fr-FR" sz="2400" dirty="0" err="1"/>
              <a:t>Connect</a:t>
            </a:r>
            <a:r>
              <a:rPr lang="fr-FR" sz="2400" dirty="0"/>
              <a:t> » </a:t>
            </a:r>
            <a:r>
              <a:rPr lang="fr-FR" sz="2400" dirty="0" err="1"/>
              <a:t>link</a:t>
            </a:r>
            <a:endParaRPr lang="fr-FR" sz="2400" dirty="0"/>
          </a:p>
          <a:p>
            <a:r>
              <a:rPr lang="fr-FR" sz="3200" dirty="0" err="1"/>
              <a:t>Take</a:t>
            </a:r>
            <a:r>
              <a:rPr lang="fr-FR" sz="3200" dirty="0"/>
              <a:t> five minutes to test </a:t>
            </a:r>
            <a:r>
              <a:rPr lang="fr-FR" sz="3200" dirty="0" err="1"/>
              <a:t>your</a:t>
            </a:r>
            <a:r>
              <a:rPr lang="fr-FR" sz="3200" dirty="0"/>
              <a:t> </a:t>
            </a:r>
            <a:r>
              <a:rPr lang="fr-FR" sz="3200" dirty="0" err="1"/>
              <a:t>app</a:t>
            </a:r>
            <a:r>
              <a:rPr lang="fr-FR" sz="3200" dirty="0"/>
              <a:t>!</a:t>
            </a:r>
          </a:p>
        </p:txBody>
      </p:sp>
      <p:sp>
        <p:nvSpPr>
          <p:cNvPr id="4" name="Espace réservé du contenu 3"/>
          <p:cNvSpPr>
            <a:spLocks noGrp="1"/>
          </p:cNvSpPr>
          <p:nvPr>
            <p:ph sz="quarter" idx="13"/>
          </p:nvPr>
        </p:nvSpPr>
        <p:spPr/>
        <p:txBody>
          <a:bodyPr/>
          <a:lstStyle/>
          <a:p>
            <a:r>
              <a:rPr lang="fr-FR" dirty="0" err="1" smtClean="0"/>
              <a:t>FOSUserBundle</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1827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 </a:t>
            </a:r>
            <a:r>
              <a:rPr lang="fr-FR" smtClean="0"/>
              <a:t>Use (5/5</a:t>
            </a:r>
            <a:r>
              <a:rPr lang="fr-FR" dirty="0" smtClean="0"/>
              <a:t>)</a:t>
            </a:r>
            <a:endParaRPr lang="fr-FR" dirty="0"/>
          </a:p>
        </p:txBody>
      </p:sp>
      <p:sp>
        <p:nvSpPr>
          <p:cNvPr id="3" name="Espace réservé du contenu 2"/>
          <p:cNvSpPr>
            <a:spLocks noGrp="1"/>
          </p:cNvSpPr>
          <p:nvPr>
            <p:ph idx="1"/>
          </p:nvPr>
        </p:nvSpPr>
        <p:spPr/>
        <p:txBody>
          <a:bodyPr/>
          <a:lstStyle/>
          <a:p>
            <a:r>
              <a:rPr lang="fr-FR" sz="3200" dirty="0"/>
              <a:t>Edit </a:t>
            </a:r>
            <a:r>
              <a:rPr lang="fr-FR" sz="3200" dirty="0" err="1"/>
              <a:t>your</a:t>
            </a:r>
            <a:r>
              <a:rPr lang="fr-FR" sz="3200" dirty="0"/>
              <a:t> </a:t>
            </a:r>
            <a:r>
              <a:rPr lang="fr-FR" sz="3200" dirty="0" err="1">
                <a:latin typeface="Courier New" pitchFamily="49" charset="0"/>
                <a:cs typeface="Courier New" pitchFamily="49" charset="0"/>
              </a:rPr>
              <a:t>wallAction</a:t>
            </a:r>
            <a:r>
              <a:rPr lang="fr-FR" sz="3200" dirty="0">
                <a:latin typeface="Courier New" pitchFamily="49" charset="0"/>
                <a:cs typeface="Courier New" pitchFamily="49" charset="0"/>
              </a:rPr>
              <a:t>()</a:t>
            </a:r>
            <a:r>
              <a:rPr lang="fr-FR" sz="3200" dirty="0"/>
              <a:t> </a:t>
            </a:r>
            <a:r>
              <a:rPr lang="fr-FR" sz="3200" dirty="0" err="1"/>
              <a:t>function</a:t>
            </a:r>
            <a:r>
              <a:rPr lang="fr-FR" sz="3200" dirty="0"/>
              <a:t>:</a:t>
            </a:r>
          </a:p>
          <a:p>
            <a:pPr lvl="1"/>
            <a:r>
              <a:rPr lang="fr-FR" sz="2800" dirty="0" err="1"/>
              <a:t>Get</a:t>
            </a:r>
            <a:r>
              <a:rPr lang="fr-FR" sz="2800" dirty="0"/>
              <a:t> </a:t>
            </a:r>
            <a:r>
              <a:rPr lang="fr-FR" sz="2800" dirty="0" err="1"/>
              <a:t>text</a:t>
            </a:r>
            <a:r>
              <a:rPr lang="fr-FR" sz="2800" dirty="0"/>
              <a:t> </a:t>
            </a:r>
            <a:r>
              <a:rPr lang="fr-FR" sz="2800" dirty="0" err="1"/>
              <a:t>entered</a:t>
            </a:r>
            <a:r>
              <a:rPr lang="fr-FR" sz="2800" dirty="0"/>
              <a:t> in the </a:t>
            </a:r>
            <a:r>
              <a:rPr lang="fr-FR" sz="2800" dirty="0" err="1"/>
              <a:t>textarea</a:t>
            </a:r>
            <a:endParaRPr lang="fr-FR" sz="2800" dirty="0"/>
          </a:p>
          <a:p>
            <a:pPr lvl="1"/>
            <a:r>
              <a:rPr lang="fr-FR" sz="2800" dirty="0" err="1"/>
              <a:t>Create</a:t>
            </a:r>
            <a:r>
              <a:rPr lang="fr-FR" sz="2800" dirty="0"/>
              <a:t> a new Post item and set </a:t>
            </a:r>
            <a:r>
              <a:rPr lang="fr-FR" sz="2800" dirty="0" err="1"/>
              <a:t>its</a:t>
            </a:r>
            <a:r>
              <a:rPr lang="fr-FR" sz="2800" dirty="0"/>
              <a:t> values</a:t>
            </a:r>
          </a:p>
          <a:p>
            <a:pPr lvl="2"/>
            <a:r>
              <a:rPr lang="fr-FR" sz="2400" dirty="0"/>
              <a:t>Must </a:t>
            </a:r>
            <a:r>
              <a:rPr lang="fr-FR" sz="2400" dirty="0" err="1"/>
              <a:t>be</a:t>
            </a:r>
            <a:r>
              <a:rPr lang="fr-FR" sz="2400" dirty="0"/>
              <a:t> </a:t>
            </a:r>
            <a:r>
              <a:rPr lang="fr-FR" sz="2400" dirty="0" err="1"/>
              <a:t>owned</a:t>
            </a:r>
            <a:r>
              <a:rPr lang="fr-FR" sz="2400" dirty="0"/>
              <a:t> by the </a:t>
            </a:r>
            <a:r>
              <a:rPr lang="fr-FR" sz="2400" dirty="0" err="1"/>
              <a:t>current</a:t>
            </a:r>
            <a:r>
              <a:rPr lang="fr-FR" sz="2400" dirty="0"/>
              <a:t> user</a:t>
            </a:r>
          </a:p>
          <a:p>
            <a:pPr lvl="2"/>
            <a:r>
              <a:rPr lang="fr-FR" sz="2400" dirty="0"/>
              <a:t>Must </a:t>
            </a:r>
            <a:r>
              <a:rPr lang="fr-FR" sz="2400" dirty="0" err="1"/>
              <a:t>be</a:t>
            </a:r>
            <a:r>
              <a:rPr lang="fr-FR" sz="2400" dirty="0"/>
              <a:t> set </a:t>
            </a:r>
            <a:r>
              <a:rPr lang="fr-FR" sz="2400" dirty="0" err="1"/>
              <a:t>at</a:t>
            </a:r>
            <a:r>
              <a:rPr lang="fr-FR" sz="2400" dirty="0"/>
              <a:t> </a:t>
            </a:r>
            <a:r>
              <a:rPr lang="fr-FR" sz="2400" dirty="0" err="1"/>
              <a:t>current</a:t>
            </a:r>
            <a:r>
              <a:rPr lang="fr-FR" sz="2400" dirty="0"/>
              <a:t> date</a:t>
            </a:r>
          </a:p>
          <a:p>
            <a:pPr lvl="1"/>
            <a:r>
              <a:rPr lang="fr-FR" sz="2800" dirty="0" err="1"/>
              <a:t>Persist</a:t>
            </a:r>
            <a:r>
              <a:rPr lang="fr-FR" sz="2800" dirty="0"/>
              <a:t> Post in </a:t>
            </a:r>
            <a:r>
              <a:rPr lang="fr-FR" sz="2800" dirty="0" err="1"/>
              <a:t>database</a:t>
            </a:r>
            <a:endParaRPr lang="fr-FR" sz="2800" dirty="0"/>
          </a:p>
          <a:p>
            <a:pPr lvl="1"/>
            <a:endParaRPr lang="fr-FR" sz="2800" dirty="0"/>
          </a:p>
        </p:txBody>
      </p:sp>
      <p:sp>
        <p:nvSpPr>
          <p:cNvPr id="4" name="Espace réservé du contenu 3"/>
          <p:cNvSpPr>
            <a:spLocks noGrp="1"/>
          </p:cNvSpPr>
          <p:nvPr>
            <p:ph sz="quarter" idx="13"/>
          </p:nvPr>
        </p:nvSpPr>
        <p:spPr/>
        <p:txBody>
          <a:bodyPr/>
          <a:lstStyle/>
          <a:p>
            <a:r>
              <a:rPr lang="fr-FR" dirty="0" err="1" smtClean="0"/>
              <a:t>FOSUserBundle</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9049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The end</a:t>
            </a:r>
            <a:endParaRPr lang="fr-FR" dirty="0"/>
          </a:p>
        </p:txBody>
      </p:sp>
      <p:sp>
        <p:nvSpPr>
          <p:cNvPr id="4" name="Espace réservé du contenu 3"/>
          <p:cNvSpPr>
            <a:spLocks noGrp="1"/>
          </p:cNvSpPr>
          <p:nvPr>
            <p:ph sz="quarter" idx="13"/>
          </p:nvPr>
        </p:nvSpPr>
        <p:spPr/>
        <p:txBody>
          <a:bodyPr/>
          <a:lstStyle/>
          <a:p>
            <a:r>
              <a:rPr lang="fr-FR" dirty="0" err="1" smtClean="0"/>
              <a:t>Symfony</a:t>
            </a:r>
            <a:endParaRPr lang="fr-FR" dirty="0"/>
          </a:p>
        </p:txBody>
      </p:sp>
      <p:pic>
        <p:nvPicPr>
          <p:cNvPr id="16386" name="Picture 2" descr="D:\Users\Renaud\Desktop\StageFinEtudesSupinfo\Icons-New\v3\Min\Conclus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Espace réservé du contenu 2"/>
          <p:cNvSpPr>
            <a:spLocks noGrp="1"/>
          </p:cNvSpPr>
          <p:nvPr>
            <p:ph idx="1"/>
          </p:nvPr>
        </p:nvSpPr>
        <p:spPr>
          <a:xfrm>
            <a:off x="323528" y="1128713"/>
            <a:ext cx="8569647" cy="4230687"/>
          </a:xfrm>
        </p:spPr>
        <p:txBody>
          <a:bodyPr/>
          <a:lstStyle/>
          <a:p>
            <a:pPr marL="0" indent="0" algn="ctr">
              <a:buNone/>
            </a:pPr>
            <a:endParaRPr lang="fr-FR" sz="2400" dirty="0" smtClean="0"/>
          </a:p>
          <a:p>
            <a:pPr marL="0" indent="0" algn="ctr">
              <a:buNone/>
            </a:pPr>
            <a:endParaRPr lang="fr-FR" sz="2400" dirty="0"/>
          </a:p>
          <a:p>
            <a:pPr marL="0" indent="0" algn="ctr">
              <a:buNone/>
            </a:pPr>
            <a:endParaRPr lang="fr-FR" sz="4000" dirty="0" smtClean="0"/>
          </a:p>
          <a:p>
            <a:pPr marL="0" indent="0" algn="ctr">
              <a:buNone/>
            </a:pPr>
            <a:endParaRPr lang="fr-FR" sz="6000" i="1" dirty="0" smtClean="0"/>
          </a:p>
          <a:p>
            <a:pPr marL="0" indent="0" algn="ctr">
              <a:buNone/>
            </a:pPr>
            <a:r>
              <a:rPr lang="fr-FR" sz="6000" i="1" dirty="0" err="1" smtClean="0"/>
              <a:t>Thanks</a:t>
            </a:r>
            <a:r>
              <a:rPr lang="fr-FR" sz="6000" i="1" dirty="0" smtClean="0"/>
              <a:t> for </a:t>
            </a:r>
            <a:r>
              <a:rPr lang="fr-FR" sz="6000" i="1" dirty="0" err="1" smtClean="0"/>
              <a:t>your</a:t>
            </a:r>
            <a:r>
              <a:rPr lang="fr-FR" sz="6000" i="1" dirty="0" smtClean="0"/>
              <a:t> attention</a:t>
            </a:r>
            <a:endParaRPr lang="fr-FR" sz="6000" i="1" dirty="0"/>
          </a:p>
        </p:txBody>
      </p:sp>
      <p:pic>
        <p:nvPicPr>
          <p:cNvPr id="6" name="Image 5" descr="SUPINFO_SIgnOfSuccess_Noi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71800" y="2353444"/>
            <a:ext cx="3065323" cy="1620924"/>
          </a:xfrm>
          <a:prstGeom prst="rect">
            <a:avLst/>
          </a:prstGeom>
        </p:spPr>
      </p:pic>
    </p:spTree>
    <p:extLst>
      <p:ext uri="{BB962C8B-B14F-4D97-AF65-F5344CB8AC3E}">
        <p14:creationId xmlns:p14="http://schemas.microsoft.com/office/powerpoint/2010/main" val="1534038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Virtual Host</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t>The URL </a:t>
            </a:r>
            <a:r>
              <a:rPr lang="fr-FR" sz="3200" dirty="0" err="1"/>
              <a:t>is</a:t>
            </a:r>
            <a:r>
              <a:rPr lang="fr-FR" sz="3200" dirty="0"/>
              <a:t> not </a:t>
            </a:r>
            <a:r>
              <a:rPr lang="fr-FR" sz="3200" dirty="0" err="1"/>
              <a:t>pretty</a:t>
            </a:r>
            <a:r>
              <a:rPr lang="fr-FR" sz="3200" dirty="0"/>
              <a:t>, </a:t>
            </a:r>
            <a:r>
              <a:rPr lang="fr-FR" sz="3200" dirty="0" err="1"/>
              <a:t>so</a:t>
            </a:r>
            <a:r>
              <a:rPr lang="fr-FR" sz="3200" dirty="0"/>
              <a:t> </a:t>
            </a:r>
            <a:r>
              <a:rPr lang="fr-FR" sz="3200" dirty="0" err="1"/>
              <a:t>we</a:t>
            </a:r>
            <a:r>
              <a:rPr lang="fr-FR" sz="3200" dirty="0"/>
              <a:t> have to </a:t>
            </a:r>
            <a:r>
              <a:rPr lang="fr-FR" sz="3200" dirty="0" err="1"/>
              <a:t>create</a:t>
            </a:r>
            <a:r>
              <a:rPr lang="fr-FR" sz="3200" dirty="0"/>
              <a:t> a Virtual Host.</a:t>
            </a:r>
          </a:p>
          <a:p>
            <a:endParaRPr lang="fr-FR" sz="3200" dirty="0"/>
          </a:p>
          <a:p>
            <a:pPr lvl="1"/>
            <a:r>
              <a:rPr lang="fr-FR" sz="2800" dirty="0"/>
              <a:t>Edit the file </a:t>
            </a:r>
            <a:r>
              <a:rPr lang="fr-FR" sz="2800" dirty="0" err="1"/>
              <a:t>httpd.conf</a:t>
            </a:r>
            <a:r>
              <a:rPr lang="fr-FR" sz="2800" dirty="0"/>
              <a:t> </a:t>
            </a:r>
            <a:r>
              <a:rPr lang="fr-FR" sz="2800" dirty="0" err="1"/>
              <a:t>located</a:t>
            </a:r>
            <a:r>
              <a:rPr lang="fr-FR" sz="2800" dirty="0"/>
              <a:t> in « </a:t>
            </a:r>
            <a:r>
              <a:rPr lang="fr-FR" sz="2800" dirty="0" err="1"/>
              <a:t>conf</a:t>
            </a:r>
            <a:r>
              <a:rPr lang="fr-FR" sz="2800" dirty="0"/>
              <a:t> » </a:t>
            </a:r>
            <a:r>
              <a:rPr lang="fr-FR" sz="2800" dirty="0" err="1"/>
              <a:t>folder</a:t>
            </a:r>
            <a:r>
              <a:rPr lang="fr-FR" sz="2800" dirty="0"/>
              <a:t> of the Apache directory.</a:t>
            </a:r>
          </a:p>
          <a:p>
            <a:pPr lvl="1"/>
            <a:endParaRPr lang="fr-FR" sz="2800" dirty="0"/>
          </a:p>
          <a:p>
            <a:pPr lvl="1"/>
            <a:r>
              <a:rPr lang="fr-FR" sz="2800" dirty="0" err="1"/>
              <a:t>At</a:t>
            </a:r>
            <a:r>
              <a:rPr lang="fr-FR" sz="2800" dirty="0"/>
              <a:t> the end, </a:t>
            </a:r>
            <a:r>
              <a:rPr lang="fr-FR" sz="2800" dirty="0" err="1"/>
              <a:t>we</a:t>
            </a:r>
            <a:r>
              <a:rPr lang="fr-FR" sz="2800" dirty="0"/>
              <a:t> </a:t>
            </a:r>
            <a:r>
              <a:rPr lang="fr-FR" sz="2800" dirty="0" err="1"/>
              <a:t>paste</a:t>
            </a:r>
            <a:r>
              <a:rPr lang="fr-FR" sz="2800" dirty="0"/>
              <a:t> the </a:t>
            </a:r>
            <a:r>
              <a:rPr lang="fr-FR" sz="2800" dirty="0" err="1"/>
              <a:t>following</a:t>
            </a:r>
            <a:r>
              <a:rPr lang="fr-FR" sz="2800" dirty="0"/>
              <a:t> code:</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Installation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730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Virtual Host </a:t>
            </a:r>
            <a:r>
              <a:rPr lang="fr-FR" dirty="0" err="1" smtClean="0">
                <a:ea typeface="ＭＳ Ｐゴシック" pitchFamily="34" charset="-128"/>
              </a:rPr>
              <a:t>inside</a:t>
            </a:r>
            <a:r>
              <a:rPr lang="fr-FR" dirty="0" smtClean="0">
                <a:ea typeface="ＭＳ Ｐゴシック" pitchFamily="34" charset="-128"/>
              </a:rPr>
              <a:t> </a:t>
            </a:r>
            <a:r>
              <a:rPr lang="fr-FR" dirty="0" err="1" smtClean="0">
                <a:ea typeface="ＭＳ Ｐゴシック" pitchFamily="34" charset="-128"/>
              </a:rPr>
              <a:t>httpd.conf</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ea typeface="ＭＳ Ｐゴシック" pitchFamily="34" charset="-128"/>
              </a:rPr>
              <a:t>Link </a:t>
            </a:r>
            <a:r>
              <a:rPr lang="fr-FR" sz="3200" dirty="0">
                <a:ea typeface="ＭＳ Ｐゴシック" pitchFamily="34" charset="-128"/>
                <a:hlinkClick r:id="rId3"/>
              </a:rPr>
              <a:t>http://symple.net</a:t>
            </a:r>
            <a:r>
              <a:rPr lang="fr-FR" sz="3200" dirty="0">
                <a:ea typeface="ＭＳ Ｐゴシック" pitchFamily="34" charset="-128"/>
              </a:rPr>
              <a:t> to </a:t>
            </a:r>
            <a:r>
              <a:rPr lang="fr-FR" sz="3200" dirty="0" err="1">
                <a:ea typeface="ＭＳ Ｐゴシック" pitchFamily="34" charset="-128"/>
              </a:rPr>
              <a:t>your</a:t>
            </a:r>
            <a:r>
              <a:rPr lang="fr-FR" sz="3200" dirty="0">
                <a:ea typeface="ＭＳ Ｐゴシック" pitchFamily="34" charset="-128"/>
              </a:rPr>
              <a:t> Sf2 </a:t>
            </a:r>
            <a:r>
              <a:rPr lang="fr-FR" sz="3200" dirty="0" err="1" smtClean="0">
                <a:ea typeface="ＭＳ Ｐゴシック" pitchFamily="34" charset="-128"/>
              </a:rPr>
              <a:t>install</a:t>
            </a:r>
            <a:r>
              <a:rPr lang="fr-FR" sz="3200" dirty="0" smtClean="0">
                <a:ea typeface="ＭＳ Ｐゴシック" pitchFamily="34" charset="-128"/>
              </a:rPr>
              <a:t>:</a:t>
            </a:r>
            <a:endParaRPr lang="fr-FR" sz="28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Installation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388" y="1705372"/>
            <a:ext cx="8785225" cy="3528392"/>
          </a:xfrm>
          <a:prstGeom prst="roundRect">
            <a:avLst>
              <a:gd name="adj" fmla="val 8229"/>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b="1" dirty="0">
                <a:solidFill>
                  <a:srgbClr val="00B050"/>
                </a:solidFill>
                <a:latin typeface="Courier New" pitchFamily="49" charset="0"/>
                <a:cs typeface="Courier New" pitchFamily="49" charset="0"/>
              </a:rPr>
              <a:t># </a:t>
            </a:r>
            <a:r>
              <a:rPr lang="en-US" b="1" dirty="0" err="1" smtClean="0">
                <a:solidFill>
                  <a:srgbClr val="00B050"/>
                </a:solidFill>
                <a:latin typeface="Courier New" pitchFamily="49" charset="0"/>
                <a:cs typeface="Courier New" pitchFamily="49" charset="0"/>
              </a:rPr>
              <a:t>httpd.conf</a:t>
            </a:r>
            <a:r>
              <a:rPr lang="en-US" b="1" dirty="0" smtClean="0">
                <a:solidFill>
                  <a:srgbClr val="00B050"/>
                </a:solidFill>
                <a:latin typeface="Courier New" pitchFamily="49" charset="0"/>
                <a:cs typeface="Courier New" pitchFamily="49" charset="0"/>
              </a:rPr>
              <a:t> or </a:t>
            </a:r>
            <a:r>
              <a:rPr lang="en-US" b="1" dirty="0" err="1" smtClean="0">
                <a:solidFill>
                  <a:srgbClr val="00B050"/>
                </a:solidFill>
                <a:latin typeface="Courier New" pitchFamily="49" charset="0"/>
                <a:cs typeface="Courier New" pitchFamily="49" charset="0"/>
              </a:rPr>
              <a:t>vhosts.conf</a:t>
            </a:r>
            <a:endParaRPr lang="en-US" b="1" dirty="0">
              <a:solidFill>
                <a:srgbClr val="00B050"/>
              </a:solidFill>
              <a:latin typeface="Courier New" pitchFamily="49" charset="0"/>
              <a:cs typeface="Courier New" pitchFamily="49" charset="0"/>
            </a:endParaRPr>
          </a:p>
          <a:p>
            <a:pPr>
              <a:defRPr/>
            </a:pPr>
            <a:r>
              <a:rPr lang="en-US" b="1" dirty="0">
                <a:solidFill>
                  <a:srgbClr val="00B050"/>
                </a:solidFill>
                <a:latin typeface="Courier New" pitchFamily="49" charset="0"/>
                <a:cs typeface="Courier New" pitchFamily="49" charset="0"/>
              </a:rPr>
              <a:t>&lt;</a:t>
            </a:r>
            <a:r>
              <a:rPr lang="en-US" b="1" dirty="0" err="1">
                <a:solidFill>
                  <a:srgbClr val="00B050"/>
                </a:solidFill>
                <a:latin typeface="Courier New" pitchFamily="49" charset="0"/>
                <a:cs typeface="Courier New" pitchFamily="49" charset="0"/>
              </a:rPr>
              <a:t>VirtualHost</a:t>
            </a:r>
            <a:r>
              <a:rPr lang="en-US" b="1" dirty="0">
                <a:solidFill>
                  <a:srgbClr val="00B050"/>
                </a:solidFill>
                <a:latin typeface="Courier New" pitchFamily="49" charset="0"/>
                <a:cs typeface="Courier New" pitchFamily="49" charset="0"/>
              </a:rPr>
              <a:t> 127.0.0.1&gt;</a:t>
            </a:r>
          </a:p>
          <a:p>
            <a:pPr>
              <a:defRPr/>
            </a:pPr>
            <a:r>
              <a:rPr lang="en-US" b="1" dirty="0">
                <a:solidFill>
                  <a:srgbClr val="00B050"/>
                </a:solidFill>
                <a:latin typeface="Courier New" pitchFamily="49" charset="0"/>
                <a:cs typeface="Courier New" pitchFamily="49" charset="0"/>
              </a:rPr>
              <a:t>  </a:t>
            </a:r>
            <a:r>
              <a:rPr lang="en-US" b="1" dirty="0" err="1">
                <a:solidFill>
                  <a:srgbClr val="00B050"/>
                </a:solidFill>
                <a:latin typeface="Courier New" pitchFamily="49" charset="0"/>
                <a:cs typeface="Courier New" pitchFamily="49" charset="0"/>
              </a:rPr>
              <a:t>ServerName</a:t>
            </a:r>
            <a:r>
              <a:rPr lang="en-US" b="1" dirty="0">
                <a:solidFill>
                  <a:srgbClr val="00B050"/>
                </a:solidFill>
                <a:latin typeface="Courier New" pitchFamily="49" charset="0"/>
                <a:cs typeface="Courier New" pitchFamily="49" charset="0"/>
              </a:rPr>
              <a:t> symple.net</a:t>
            </a:r>
          </a:p>
          <a:p>
            <a:pPr>
              <a:defRPr/>
            </a:pPr>
            <a:r>
              <a:rPr lang="en-US" b="1" dirty="0">
                <a:solidFill>
                  <a:srgbClr val="00B050"/>
                </a:solidFill>
                <a:latin typeface="Courier New" pitchFamily="49" charset="0"/>
                <a:cs typeface="Courier New" pitchFamily="49" charset="0"/>
              </a:rPr>
              <a:t>  </a:t>
            </a:r>
            <a:r>
              <a:rPr lang="en-US" b="1" dirty="0" err="1">
                <a:solidFill>
                  <a:srgbClr val="00B050"/>
                </a:solidFill>
                <a:latin typeface="Courier New" pitchFamily="49" charset="0"/>
                <a:cs typeface="Courier New" pitchFamily="49" charset="0"/>
              </a:rPr>
              <a:t>DocumentRoot</a:t>
            </a:r>
            <a:r>
              <a:rPr lang="en-US" b="1" dirty="0">
                <a:solidFill>
                  <a:srgbClr val="00B050"/>
                </a:solidFill>
                <a:latin typeface="Courier New" pitchFamily="49" charset="0"/>
                <a:cs typeface="Courier New" pitchFamily="49" charset="0"/>
              </a:rPr>
              <a:t> "C</a:t>
            </a:r>
            <a:r>
              <a:rPr lang="en-US" b="1" dirty="0" smtClean="0">
                <a:solidFill>
                  <a:srgbClr val="00B050"/>
                </a:solidFill>
                <a:latin typeface="Courier New" pitchFamily="49" charset="0"/>
                <a:cs typeface="Courier New" pitchFamily="49" charset="0"/>
              </a:rPr>
              <a:t>:\path\to\www\folder\symple\web</a:t>
            </a:r>
            <a:r>
              <a:rPr lang="en-US" b="1" dirty="0">
                <a:solidFill>
                  <a:srgbClr val="00B050"/>
                </a:solidFill>
                <a:latin typeface="Courier New" pitchFamily="49" charset="0"/>
                <a:cs typeface="Courier New" pitchFamily="49" charset="0"/>
              </a:rPr>
              <a:t>"</a:t>
            </a:r>
          </a:p>
          <a:p>
            <a:pPr>
              <a:defRPr/>
            </a:pPr>
            <a:r>
              <a:rPr lang="en-US" b="1" dirty="0">
                <a:solidFill>
                  <a:srgbClr val="00B050"/>
                </a:solidFill>
                <a:latin typeface="Courier New" pitchFamily="49" charset="0"/>
                <a:cs typeface="Courier New" pitchFamily="49" charset="0"/>
              </a:rPr>
              <a:t>  </a:t>
            </a:r>
            <a:r>
              <a:rPr lang="en-US" b="1" dirty="0" err="1">
                <a:solidFill>
                  <a:srgbClr val="00B050"/>
                </a:solidFill>
                <a:latin typeface="Courier New" pitchFamily="49" charset="0"/>
                <a:cs typeface="Courier New" pitchFamily="49" charset="0"/>
              </a:rPr>
              <a:t>DirectoryIndex</a:t>
            </a:r>
            <a:r>
              <a:rPr lang="en-US" b="1" dirty="0">
                <a:solidFill>
                  <a:srgbClr val="00B050"/>
                </a:solidFill>
                <a:latin typeface="Courier New" pitchFamily="49" charset="0"/>
                <a:cs typeface="Courier New" pitchFamily="49" charset="0"/>
              </a:rPr>
              <a:t> </a:t>
            </a:r>
            <a:r>
              <a:rPr lang="en-US" b="1" dirty="0" err="1">
                <a:solidFill>
                  <a:srgbClr val="00B050"/>
                </a:solidFill>
                <a:latin typeface="Courier New" pitchFamily="49" charset="0"/>
                <a:cs typeface="Courier New" pitchFamily="49" charset="0"/>
              </a:rPr>
              <a:t>app.php</a:t>
            </a:r>
            <a:endParaRPr lang="en-US" b="1" dirty="0">
              <a:solidFill>
                <a:srgbClr val="00B050"/>
              </a:solidFill>
              <a:latin typeface="Courier New" pitchFamily="49" charset="0"/>
              <a:cs typeface="Courier New" pitchFamily="49" charset="0"/>
            </a:endParaRPr>
          </a:p>
          <a:p>
            <a:pPr>
              <a:defRPr/>
            </a:pPr>
            <a:r>
              <a:rPr lang="en-US" b="1" dirty="0">
                <a:solidFill>
                  <a:srgbClr val="00B050"/>
                </a:solidFill>
                <a:latin typeface="Courier New" pitchFamily="49" charset="0"/>
                <a:cs typeface="Courier New" pitchFamily="49" charset="0"/>
              </a:rPr>
              <a:t>  &lt;Directory "C</a:t>
            </a:r>
            <a:r>
              <a:rPr lang="en-US" b="1" dirty="0" smtClean="0">
                <a:solidFill>
                  <a:srgbClr val="00B050"/>
                </a:solidFill>
                <a:latin typeface="Courier New" pitchFamily="49" charset="0"/>
                <a:cs typeface="Courier New" pitchFamily="49" charset="0"/>
              </a:rPr>
              <a:t>:\path\to\www\folder\symple\web</a:t>
            </a:r>
            <a:r>
              <a:rPr lang="en-US" b="1" dirty="0">
                <a:solidFill>
                  <a:srgbClr val="00B050"/>
                </a:solidFill>
                <a:latin typeface="Courier New" pitchFamily="49" charset="0"/>
                <a:cs typeface="Courier New" pitchFamily="49" charset="0"/>
              </a:rPr>
              <a:t>"&gt;</a:t>
            </a:r>
          </a:p>
          <a:p>
            <a:pPr>
              <a:defRPr/>
            </a:pPr>
            <a:r>
              <a:rPr lang="en-US" b="1" dirty="0">
                <a:solidFill>
                  <a:srgbClr val="00B050"/>
                </a:solidFill>
                <a:latin typeface="Courier New" pitchFamily="49" charset="0"/>
                <a:cs typeface="Courier New" pitchFamily="49" charset="0"/>
              </a:rPr>
              <a:t>    </a:t>
            </a:r>
            <a:r>
              <a:rPr lang="en-US" b="1" dirty="0" err="1">
                <a:solidFill>
                  <a:srgbClr val="00B050"/>
                </a:solidFill>
                <a:latin typeface="Courier New" pitchFamily="49" charset="0"/>
                <a:cs typeface="Courier New" pitchFamily="49" charset="0"/>
              </a:rPr>
              <a:t>AllowOverride</a:t>
            </a:r>
            <a:r>
              <a:rPr lang="en-US" b="1" dirty="0">
                <a:solidFill>
                  <a:srgbClr val="00B050"/>
                </a:solidFill>
                <a:latin typeface="Courier New" pitchFamily="49" charset="0"/>
                <a:cs typeface="Courier New" pitchFamily="49" charset="0"/>
              </a:rPr>
              <a:t> All</a:t>
            </a:r>
          </a:p>
          <a:p>
            <a:pPr>
              <a:defRPr/>
            </a:pPr>
            <a:r>
              <a:rPr lang="en-US" b="1" dirty="0">
                <a:solidFill>
                  <a:srgbClr val="00B050"/>
                </a:solidFill>
                <a:latin typeface="Courier New" pitchFamily="49" charset="0"/>
                <a:cs typeface="Courier New" pitchFamily="49" charset="0"/>
              </a:rPr>
              <a:t>    Allow from All</a:t>
            </a:r>
          </a:p>
          <a:p>
            <a:pPr>
              <a:defRPr/>
            </a:pPr>
            <a:r>
              <a:rPr lang="en-US" b="1" dirty="0">
                <a:solidFill>
                  <a:srgbClr val="00B050"/>
                </a:solidFill>
                <a:latin typeface="Courier New" pitchFamily="49" charset="0"/>
                <a:cs typeface="Courier New" pitchFamily="49" charset="0"/>
              </a:rPr>
              <a:t>  &lt;/Directory&gt;</a:t>
            </a:r>
          </a:p>
          <a:p>
            <a:pPr>
              <a:defRPr/>
            </a:pPr>
            <a:r>
              <a:rPr lang="en-US" b="1" dirty="0">
                <a:solidFill>
                  <a:srgbClr val="00B050"/>
                </a:solidFill>
                <a:latin typeface="Courier New" pitchFamily="49" charset="0"/>
                <a:cs typeface="Courier New" pitchFamily="49" charset="0"/>
              </a:rPr>
              <a:t>&lt;/</a:t>
            </a:r>
            <a:r>
              <a:rPr lang="en-US" b="1" dirty="0" err="1">
                <a:solidFill>
                  <a:srgbClr val="00B050"/>
                </a:solidFill>
                <a:latin typeface="Courier New" pitchFamily="49" charset="0"/>
                <a:cs typeface="Courier New" pitchFamily="49" charset="0"/>
              </a:rPr>
              <a:t>VirtualHost</a:t>
            </a:r>
            <a:r>
              <a:rPr lang="en-US" b="1" dirty="0">
                <a:solidFill>
                  <a:srgbClr val="00B050"/>
                </a:solidFill>
                <a:latin typeface="Courier New" pitchFamily="49" charset="0"/>
                <a:cs typeface="Courier New" pitchFamily="49" charset="0"/>
              </a:rPr>
              <a:t>&gt;</a:t>
            </a:r>
          </a:p>
        </p:txBody>
      </p:sp>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4230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Virtual Host and hosts file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ea typeface="ＭＳ Ｐゴシック" pitchFamily="34" charset="-128"/>
              </a:rPr>
              <a:t>Link </a:t>
            </a:r>
            <a:r>
              <a:rPr lang="fr-FR" sz="3200" dirty="0">
                <a:ea typeface="ＭＳ Ｐゴシック" pitchFamily="34" charset="-128"/>
                <a:hlinkClick r:id="rId3"/>
              </a:rPr>
              <a:t>http://symple.net</a:t>
            </a:r>
            <a:r>
              <a:rPr lang="fr-FR" sz="3200" dirty="0">
                <a:ea typeface="ＭＳ Ｐゴシック" pitchFamily="34" charset="-128"/>
              </a:rPr>
              <a:t> to </a:t>
            </a:r>
            <a:r>
              <a:rPr lang="fr-FR" sz="3200" dirty="0" err="1">
                <a:ea typeface="ＭＳ Ｐゴシック" pitchFamily="34" charset="-128"/>
              </a:rPr>
              <a:t>your</a:t>
            </a:r>
            <a:r>
              <a:rPr lang="fr-FR" sz="3200" dirty="0">
                <a:ea typeface="ＭＳ Ｐゴシック" pitchFamily="34" charset="-128"/>
              </a:rPr>
              <a:t> Sf2 </a:t>
            </a:r>
            <a:r>
              <a:rPr lang="fr-FR" sz="3200" dirty="0" err="1" smtClean="0">
                <a:ea typeface="ＭＳ Ｐゴシック" pitchFamily="34" charset="-128"/>
              </a:rPr>
              <a:t>install</a:t>
            </a:r>
            <a:r>
              <a:rPr lang="fr-FR" sz="3200" dirty="0" smtClean="0">
                <a:ea typeface="ＭＳ Ｐゴシック" pitchFamily="34" charset="-128"/>
              </a:rPr>
              <a:t>:</a:t>
            </a:r>
          </a:p>
          <a:p>
            <a:endParaRPr lang="fr-FR" sz="3200" dirty="0">
              <a:ea typeface="ＭＳ Ｐゴシック" pitchFamily="34" charset="-128"/>
            </a:endParaRPr>
          </a:p>
          <a:p>
            <a:endParaRPr lang="fr-FR" sz="3200" dirty="0" smtClean="0">
              <a:ea typeface="ＭＳ Ｐゴシック" pitchFamily="34" charset="-128"/>
            </a:endParaRPr>
          </a:p>
          <a:p>
            <a:r>
              <a:rPr lang="fr-FR" sz="3200" dirty="0" smtClean="0">
                <a:ea typeface="ＭＳ Ｐゴシック" pitchFamily="34" charset="-128"/>
              </a:rPr>
              <a:t>Hosts file on </a:t>
            </a:r>
            <a:r>
              <a:rPr lang="fr-FR" sz="3200" dirty="0" err="1" smtClean="0">
                <a:ea typeface="ＭＳ Ｐゴシック" pitchFamily="34" charset="-128"/>
              </a:rPr>
              <a:t>each</a:t>
            </a:r>
            <a:r>
              <a:rPr lang="fr-FR" sz="3200" dirty="0" smtClean="0">
                <a:ea typeface="ＭＳ Ｐゴシック" pitchFamily="34" charset="-128"/>
              </a:rPr>
              <a:t> </a:t>
            </a:r>
            <a:r>
              <a:rPr lang="fr-FR" sz="3200" dirty="0" err="1" smtClean="0">
                <a:ea typeface="ＭＳ Ｐゴシック" pitchFamily="34" charset="-128"/>
              </a:rPr>
              <a:t>platform</a:t>
            </a:r>
            <a:r>
              <a:rPr lang="fr-FR" sz="3200" dirty="0" smtClean="0">
                <a:ea typeface="ＭＳ Ｐゴシック" pitchFamily="34" charset="-128"/>
              </a:rPr>
              <a:t>:</a:t>
            </a:r>
          </a:p>
          <a:p>
            <a:pPr lvl="1"/>
            <a:r>
              <a:rPr lang="fr-FR" sz="2400" dirty="0" smtClean="0"/>
              <a:t>Windows</a:t>
            </a:r>
            <a:r>
              <a:rPr lang="fr-FR" dirty="0"/>
              <a:t>: \</a:t>
            </a:r>
            <a:r>
              <a:rPr lang="fr-FR" dirty="0" smtClean="0"/>
              <a:t>Windows\System32\drivers\</a:t>
            </a:r>
            <a:r>
              <a:rPr lang="fr-FR" dirty="0" err="1" smtClean="0"/>
              <a:t>etc</a:t>
            </a:r>
            <a:r>
              <a:rPr lang="fr-FR" dirty="0" smtClean="0"/>
              <a:t>\hosts</a:t>
            </a:r>
          </a:p>
          <a:p>
            <a:pPr lvl="1"/>
            <a:r>
              <a:rPr lang="fr-FR" dirty="0" smtClean="0"/>
              <a:t>Mac: /</a:t>
            </a:r>
            <a:r>
              <a:rPr lang="fr-FR" dirty="0" err="1" smtClean="0"/>
              <a:t>private</a:t>
            </a:r>
            <a:r>
              <a:rPr lang="fr-FR" dirty="0" smtClean="0"/>
              <a:t>/</a:t>
            </a:r>
            <a:r>
              <a:rPr lang="fr-FR" dirty="0" err="1" smtClean="0"/>
              <a:t>etc</a:t>
            </a:r>
            <a:r>
              <a:rPr lang="fr-FR" dirty="0" smtClean="0"/>
              <a:t>/hosts</a:t>
            </a:r>
          </a:p>
          <a:p>
            <a:pPr lvl="1"/>
            <a:r>
              <a:rPr lang="fr-FR" sz="2400" dirty="0" smtClean="0"/>
              <a:t>Linux: /</a:t>
            </a:r>
            <a:r>
              <a:rPr lang="fr-FR" sz="2400" dirty="0" err="1" smtClean="0"/>
              <a:t>etc</a:t>
            </a:r>
            <a:r>
              <a:rPr lang="fr-FR" sz="2400" dirty="0" smtClean="0"/>
              <a:t>/hosts</a:t>
            </a:r>
            <a:endParaRPr lang="fr-FR" sz="24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Installation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388" y="1849388"/>
            <a:ext cx="8785225"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fr-FR" b="1" dirty="0">
                <a:solidFill>
                  <a:srgbClr val="00B050"/>
                </a:solidFill>
                <a:latin typeface="Courier New" pitchFamily="49" charset="0"/>
                <a:cs typeface="Courier New" pitchFamily="49" charset="0"/>
              </a:rPr>
              <a:t># </a:t>
            </a:r>
            <a:r>
              <a:rPr lang="fr-FR" b="1" dirty="0" smtClean="0">
                <a:solidFill>
                  <a:srgbClr val="00B050"/>
                </a:solidFill>
                <a:latin typeface="Courier New" pitchFamily="49" charset="0"/>
                <a:cs typeface="Courier New" pitchFamily="49" charset="0"/>
              </a:rPr>
              <a:t>hosts file on </a:t>
            </a:r>
            <a:r>
              <a:rPr lang="fr-FR" b="1" dirty="0" err="1" smtClean="0">
                <a:solidFill>
                  <a:srgbClr val="00B050"/>
                </a:solidFill>
                <a:latin typeface="Courier New" pitchFamily="49" charset="0"/>
                <a:cs typeface="Courier New" pitchFamily="49" charset="0"/>
              </a:rPr>
              <a:t>your</a:t>
            </a:r>
            <a:r>
              <a:rPr lang="fr-FR" b="1" dirty="0" smtClean="0">
                <a:solidFill>
                  <a:srgbClr val="00B050"/>
                </a:solidFill>
                <a:latin typeface="Courier New" pitchFamily="49" charset="0"/>
                <a:cs typeface="Courier New" pitchFamily="49" charset="0"/>
              </a:rPr>
              <a:t> computer</a:t>
            </a:r>
            <a:endParaRPr lang="fr-FR" b="1" dirty="0">
              <a:solidFill>
                <a:srgbClr val="00B050"/>
              </a:solidFill>
              <a:latin typeface="Courier New" pitchFamily="49" charset="0"/>
              <a:cs typeface="Courier New" pitchFamily="49" charset="0"/>
            </a:endParaRPr>
          </a:p>
          <a:p>
            <a:pPr>
              <a:defRPr/>
            </a:pPr>
            <a:r>
              <a:rPr lang="fr-FR" b="1" dirty="0" smtClean="0">
                <a:latin typeface="Courier New" pitchFamily="49" charset="0"/>
                <a:cs typeface="Courier New" pitchFamily="49" charset="0"/>
              </a:rPr>
              <a:t>symple.net		127.0.0.1</a:t>
            </a:r>
            <a:endParaRPr lang="cs-CZ" b="1" dirty="0">
              <a:solidFill>
                <a:srgbClr val="0070C0"/>
              </a:solidFill>
              <a:latin typeface="Courier New" pitchFamily="49" charset="0"/>
              <a:cs typeface="Courier New" pitchFamily="49" charset="0"/>
            </a:endParaRPr>
          </a:p>
        </p:txBody>
      </p:sp>
      <p:pic>
        <p:nvPicPr>
          <p:cNvPr id="8" name="Picture 2" descr="D:\Users\Renaud\Desktop\StageFinEtudesSupinfo\Icons-New\v3\Test\Snippet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953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Done</a:t>
            </a:r>
            <a:r>
              <a:rPr lang="fr-FR" dirty="0">
                <a:ea typeface="ＭＳ Ｐゴシック" pitchFamily="34" charset="-128"/>
              </a:rPr>
              <a:t>!</a:t>
            </a:r>
          </a:p>
        </p:txBody>
      </p:sp>
      <p:sp>
        <p:nvSpPr>
          <p:cNvPr id="18434" name="Espace réservé du contenu 2"/>
          <p:cNvSpPr>
            <a:spLocks noGrp="1"/>
          </p:cNvSpPr>
          <p:nvPr>
            <p:ph idx="1"/>
          </p:nvPr>
        </p:nvSpPr>
        <p:spPr>
          <a:xfrm>
            <a:off x="467544" y="841276"/>
            <a:ext cx="8280920" cy="4230687"/>
          </a:xfrm>
        </p:spPr>
        <p:txBody>
          <a:bodyPr/>
          <a:lstStyle/>
          <a:p>
            <a:pPr marL="0" indent="0" algn="ctr">
              <a:buNone/>
            </a:pPr>
            <a:r>
              <a:rPr lang="fr-FR" sz="3200" dirty="0" smtClean="0"/>
              <a:t>Restart Apache.</a:t>
            </a:r>
          </a:p>
          <a:p>
            <a:pPr marL="0" indent="0" algn="ctr">
              <a:buNone/>
            </a:pPr>
            <a:r>
              <a:rPr lang="fr-FR" sz="3200" dirty="0" err="1" smtClean="0"/>
              <a:t>Now</a:t>
            </a:r>
            <a:r>
              <a:rPr lang="fr-FR" sz="3200" dirty="0" smtClean="0"/>
              <a:t> </a:t>
            </a:r>
            <a:r>
              <a:rPr lang="fr-FR" sz="3200" dirty="0" err="1" smtClean="0"/>
              <a:t>everything</a:t>
            </a:r>
            <a:r>
              <a:rPr lang="fr-FR" sz="3200" dirty="0" smtClean="0"/>
              <a:t> </a:t>
            </a:r>
            <a:r>
              <a:rPr lang="fr-FR" sz="3200" dirty="0" err="1" smtClean="0"/>
              <a:t>shoud</a:t>
            </a:r>
            <a:r>
              <a:rPr lang="fr-FR" sz="3200" dirty="0" smtClean="0"/>
              <a:t> </a:t>
            </a:r>
            <a:r>
              <a:rPr lang="fr-FR" sz="3200" dirty="0" err="1" smtClean="0"/>
              <a:t>be</a:t>
            </a:r>
            <a:r>
              <a:rPr lang="fr-FR" sz="3200" dirty="0" smtClean="0"/>
              <a:t> </a:t>
            </a:r>
            <a:r>
              <a:rPr lang="fr-FR" sz="3200" dirty="0" err="1" smtClean="0"/>
              <a:t>working</a:t>
            </a:r>
            <a:r>
              <a:rPr lang="fr-FR" sz="3200" dirty="0" smtClean="0"/>
              <a:t>. </a:t>
            </a:r>
          </a:p>
          <a:p>
            <a:pPr marL="0" indent="0" algn="ctr">
              <a:buNone/>
            </a:pPr>
            <a:r>
              <a:rPr lang="fr-FR" sz="3200" dirty="0" smtClean="0"/>
              <a:t>Check: </a:t>
            </a:r>
            <a:r>
              <a:rPr lang="en-US" sz="3200" kern="0" dirty="0" smtClean="0">
                <a:hlinkClick r:id="rId3"/>
              </a:rPr>
              <a:t>http</a:t>
            </a:r>
            <a:r>
              <a:rPr lang="en-US" sz="3200" kern="0" dirty="0">
                <a:hlinkClick r:id="rId3"/>
              </a:rPr>
              <a:t>://</a:t>
            </a:r>
            <a:r>
              <a:rPr lang="en-US" sz="3200" kern="0" dirty="0" smtClean="0">
                <a:hlinkClick r:id="rId3"/>
              </a:rPr>
              <a:t>symple.net/</a:t>
            </a:r>
            <a:endParaRPr lang="en-US" sz="3200" kern="0" dirty="0" smtClean="0"/>
          </a:p>
          <a:p>
            <a:pPr marL="0" indent="0" algn="ctr">
              <a:buNone/>
            </a:pPr>
            <a:endParaRPr lang="fr-FR" sz="3200" dirty="0"/>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Installation</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E:\Users\Renaud\Documents\Dropbox\StageSupinfo\Icons-New\v3\PPT\Screensho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5"/>
          <a:stretch>
            <a:fillRect/>
          </a:stretch>
        </p:blipFill>
        <p:spPr>
          <a:xfrm>
            <a:off x="2192884" y="2641476"/>
            <a:ext cx="5115420" cy="2545110"/>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726311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739719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objectives</a:t>
            </a:r>
          </a:p>
        </p:txBody>
      </p:sp>
      <p:sp>
        <p:nvSpPr>
          <p:cNvPr id="34818" name="Espace réservé du contenu 2"/>
          <p:cNvSpPr>
            <a:spLocks noGrp="1"/>
          </p:cNvSpPr>
          <p:nvPr>
            <p:ph idx="1"/>
          </p:nvPr>
        </p:nvSpPr>
        <p:spPr/>
        <p:txBody>
          <a:bodyPr/>
          <a:lstStyle/>
          <a:p>
            <a:pPr>
              <a:buNone/>
            </a:pPr>
            <a:r>
              <a:rPr lang="fr-FR" sz="3200" dirty="0"/>
              <a:t>By </a:t>
            </a:r>
            <a:r>
              <a:rPr lang="fr-FR" sz="3200" dirty="0" err="1"/>
              <a:t>completing</a:t>
            </a:r>
            <a:r>
              <a:rPr lang="fr-FR" sz="3200" dirty="0"/>
              <a:t> </a:t>
            </a:r>
            <a:r>
              <a:rPr lang="fr-FR" sz="3200" dirty="0" err="1"/>
              <a:t>this</a:t>
            </a:r>
            <a:r>
              <a:rPr lang="fr-FR" sz="3200" dirty="0"/>
              <a:t> course, </a:t>
            </a:r>
            <a:r>
              <a:rPr lang="fr-FR" sz="3200" dirty="0" err="1"/>
              <a:t>you</a:t>
            </a:r>
            <a:r>
              <a:rPr lang="fr-FR" sz="3200" dirty="0"/>
              <a:t> </a:t>
            </a:r>
            <a:r>
              <a:rPr lang="fr-FR" sz="3200" dirty="0" err="1"/>
              <a:t>will</a:t>
            </a:r>
            <a:r>
              <a:rPr lang="fr-FR" sz="3200" dirty="0"/>
              <a:t> </a:t>
            </a:r>
            <a:r>
              <a:rPr lang="fr-FR" sz="3200" dirty="0" err="1"/>
              <a:t>be</a:t>
            </a:r>
            <a:r>
              <a:rPr lang="fr-FR" sz="3200" dirty="0"/>
              <a:t> able to:</a:t>
            </a:r>
          </a:p>
          <a:p>
            <a:pPr lvl="1"/>
            <a:r>
              <a:rPr lang="fr-FR" sz="2800" dirty="0" err="1"/>
              <a:t>Describe</a:t>
            </a:r>
            <a:r>
              <a:rPr lang="fr-FR" sz="2800" dirty="0"/>
              <a:t> the </a:t>
            </a:r>
            <a:r>
              <a:rPr lang="fr-FR" sz="2800" dirty="0" err="1"/>
              <a:t>Symfony</a:t>
            </a:r>
            <a:r>
              <a:rPr lang="fr-FR" sz="2800" dirty="0"/>
              <a:t> </a:t>
            </a:r>
            <a:r>
              <a:rPr lang="fr-FR" sz="2800" dirty="0" err="1"/>
              <a:t>philosophy</a:t>
            </a:r>
            <a:endParaRPr lang="fr-FR" sz="2800" dirty="0"/>
          </a:p>
          <a:p>
            <a:pPr lvl="1"/>
            <a:r>
              <a:rPr lang="fr-FR" sz="2800" dirty="0" err="1"/>
              <a:t>Create</a:t>
            </a:r>
            <a:r>
              <a:rPr lang="fr-FR" sz="2800" dirty="0"/>
              <a:t> a new </a:t>
            </a:r>
            <a:r>
              <a:rPr lang="fr-FR" sz="2800" dirty="0" err="1" smtClean="0"/>
              <a:t>Symfony</a:t>
            </a:r>
            <a:r>
              <a:rPr lang="fr-FR" sz="2800" dirty="0" smtClean="0"/>
              <a:t> </a:t>
            </a:r>
            <a:r>
              <a:rPr lang="fr-FR" sz="2800" dirty="0" err="1"/>
              <a:t>app</a:t>
            </a:r>
            <a:endParaRPr lang="fr-FR" sz="2800" dirty="0"/>
          </a:p>
          <a:p>
            <a:pPr lvl="1"/>
            <a:r>
              <a:rPr lang="fr-FR" sz="2800" dirty="0" err="1" smtClean="0"/>
              <a:t>Discover</a:t>
            </a:r>
            <a:r>
              <a:rPr lang="fr-FR" sz="2800" dirty="0" smtClean="0"/>
              <a:t> MVC pattern in </a:t>
            </a:r>
            <a:r>
              <a:rPr lang="fr-FR" sz="2800" dirty="0" err="1" smtClean="0"/>
              <a:t>Symfony</a:t>
            </a:r>
            <a:endParaRPr lang="fr-FR" sz="2800" dirty="0"/>
          </a:p>
          <a:p>
            <a:pPr lvl="1"/>
            <a:r>
              <a:rPr lang="fr-FR" sz="2800" dirty="0" err="1"/>
              <a:t>Debug</a:t>
            </a:r>
            <a:r>
              <a:rPr lang="fr-FR" sz="2800" dirty="0"/>
              <a:t> </a:t>
            </a:r>
            <a:r>
              <a:rPr lang="fr-FR" sz="2800" dirty="0" err="1"/>
              <a:t>your</a:t>
            </a:r>
            <a:r>
              <a:rPr lang="fr-FR" sz="2800" dirty="0"/>
              <a:t> </a:t>
            </a:r>
            <a:r>
              <a:rPr lang="fr-FR" sz="2800" dirty="0" err="1"/>
              <a:t>app</a:t>
            </a:r>
            <a:r>
              <a:rPr lang="fr-FR" sz="2800" dirty="0"/>
              <a:t> </a:t>
            </a:r>
            <a:r>
              <a:rPr lang="fr-FR" sz="2800" dirty="0" err="1"/>
              <a:t>with</a:t>
            </a:r>
            <a:r>
              <a:rPr lang="fr-FR" sz="2800" dirty="0"/>
              <a:t> </a:t>
            </a:r>
            <a:r>
              <a:rPr lang="fr-FR" sz="2800" dirty="0" err="1"/>
              <a:t>Symfony</a:t>
            </a:r>
            <a:r>
              <a:rPr lang="fr-FR" sz="2800" dirty="0"/>
              <a:t> profiler</a:t>
            </a:r>
          </a:p>
          <a:p>
            <a:pPr lvl="1"/>
            <a:r>
              <a:rPr lang="fr-FR" sz="2800" dirty="0"/>
              <a:t>Manage </a:t>
            </a:r>
            <a:r>
              <a:rPr lang="fr-FR" sz="2800" dirty="0" err="1"/>
              <a:t>security</a:t>
            </a:r>
            <a:r>
              <a:rPr lang="fr-FR" sz="2800" dirty="0"/>
              <a:t> </a:t>
            </a:r>
            <a:r>
              <a:rPr lang="fr-FR" sz="2800" dirty="0" err="1"/>
              <a:t>within</a:t>
            </a:r>
            <a:r>
              <a:rPr lang="fr-FR" sz="2800" dirty="0"/>
              <a:t> </a:t>
            </a:r>
            <a:r>
              <a:rPr lang="fr-FR" sz="2800" dirty="0" err="1" smtClean="0"/>
              <a:t>Symfony</a:t>
            </a:r>
            <a:endParaRPr lang="fr-FR" sz="2800" dirty="0"/>
          </a:p>
        </p:txBody>
      </p:sp>
      <p:sp>
        <p:nvSpPr>
          <p:cNvPr id="34819" name="Espace réservé du contenu 3"/>
          <p:cNvSpPr>
            <a:spLocks noGrp="1"/>
          </p:cNvSpPr>
          <p:nvPr>
            <p:ph sz="quarter" idx="13"/>
          </p:nvPr>
        </p:nvSpPr>
        <p:spPr/>
        <p:txBody>
          <a:bodyPr/>
          <a:lstStyle/>
          <a:p>
            <a:r>
              <a:rPr lang="fr-FR" dirty="0" err="1" smtClean="0">
                <a:ea typeface="ＭＳ Ｐゴシック" pitchFamily="34" charset="-128"/>
              </a:rPr>
              <a:t>Symfony</a:t>
            </a:r>
            <a:endParaRPr lang="fr-FR" dirty="0" smtClean="0">
              <a:ea typeface="ＭＳ Ｐゴシック" pitchFamily="34" charset="-128"/>
            </a:endParaRPr>
          </a:p>
        </p:txBody>
      </p:sp>
      <p:pic>
        <p:nvPicPr>
          <p:cNvPr id="1027" name="Picture 3" descr="D:\Users\Renaud\Desktop\StageFinEtudesSupinfo\Icons-New\v3\Objectiv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121197"/>
            <a:ext cx="648072" cy="6480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(1/2)</a:t>
            </a:r>
            <a:endParaRPr lang="fr-FR" dirty="0"/>
          </a:p>
        </p:txBody>
      </p:sp>
      <p:sp>
        <p:nvSpPr>
          <p:cNvPr id="3" name="Espace réservé du contenu 2"/>
          <p:cNvSpPr>
            <a:spLocks noGrp="1"/>
          </p:cNvSpPr>
          <p:nvPr>
            <p:ph idx="1"/>
          </p:nvPr>
        </p:nvSpPr>
        <p:spPr/>
        <p:txBody>
          <a:bodyPr/>
          <a:lstStyle/>
          <a:p>
            <a:r>
              <a:rPr lang="en-US" sz="3200" dirty="0"/>
              <a:t>Extract latest version into a folder named symple.net, inside your www directory</a:t>
            </a:r>
          </a:p>
          <a:p>
            <a:endParaRPr lang="fr-FR" sz="3200" dirty="0"/>
          </a:p>
          <a:p>
            <a:r>
              <a:rPr lang="fr-FR" sz="3200" dirty="0"/>
              <a:t>Check </a:t>
            </a:r>
            <a:r>
              <a:rPr lang="fr-FR" sz="3200" dirty="0" err="1"/>
              <a:t>your</a:t>
            </a:r>
            <a:r>
              <a:rPr lang="fr-FR" sz="3200" dirty="0"/>
              <a:t> </a:t>
            </a:r>
            <a:r>
              <a:rPr lang="fr-FR" sz="3200" dirty="0" err="1"/>
              <a:t>install</a:t>
            </a:r>
            <a:r>
              <a:rPr lang="fr-FR" sz="3200" dirty="0"/>
              <a:t> :</a:t>
            </a:r>
          </a:p>
          <a:p>
            <a:pPr lvl="1"/>
            <a:r>
              <a:rPr lang="fr-FR" sz="2800" dirty="0">
                <a:hlinkClick r:id="rId2"/>
              </a:rPr>
              <a:t>http://</a:t>
            </a:r>
            <a:r>
              <a:rPr lang="fr-FR" sz="2800" dirty="0" smtClean="0">
                <a:hlinkClick r:id="rId2"/>
              </a:rPr>
              <a:t>localhost:8000</a:t>
            </a:r>
            <a:endParaRPr lang="fr-FR" sz="2800" dirty="0" smtClean="0"/>
          </a:p>
          <a:p>
            <a:pPr lvl="1"/>
            <a:endParaRPr lang="fr-FR" sz="3200" dirty="0"/>
          </a:p>
          <a:p>
            <a:r>
              <a:rPr lang="fr-FR" sz="3200" dirty="0" err="1"/>
              <a:t>Define</a:t>
            </a:r>
            <a:r>
              <a:rPr lang="fr-FR" sz="3200" dirty="0"/>
              <a:t> a Virtual Host</a:t>
            </a:r>
          </a:p>
        </p:txBody>
      </p:sp>
      <p:sp>
        <p:nvSpPr>
          <p:cNvPr id="4" name="Espace réservé du contenu 3"/>
          <p:cNvSpPr>
            <a:spLocks noGrp="1"/>
          </p:cNvSpPr>
          <p:nvPr>
            <p:ph sz="quarter" idx="13"/>
          </p:nvPr>
        </p:nvSpPr>
        <p:spPr/>
        <p:txBody>
          <a:bodyPr/>
          <a:lstStyle/>
          <a:p>
            <a:r>
              <a:rPr lang="fr-FR" dirty="0" smtClean="0"/>
              <a:t>Installation</a:t>
            </a:r>
            <a:endParaRPr lang="fr-FR" dirty="0"/>
          </a:p>
        </p:txBody>
      </p:sp>
      <p:pic>
        <p:nvPicPr>
          <p:cNvPr id="10242" name="Picture 2" descr="D:\Users\Renaud\Desktop\StageFinEtudesSupinfo\Icons-New\v3\Min\Exerci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541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(2/2)</a:t>
            </a:r>
            <a:endParaRPr lang="fr-FR" dirty="0"/>
          </a:p>
        </p:txBody>
      </p:sp>
      <p:sp>
        <p:nvSpPr>
          <p:cNvPr id="3" name="Espace réservé du contenu 2"/>
          <p:cNvSpPr>
            <a:spLocks noGrp="1"/>
          </p:cNvSpPr>
          <p:nvPr>
            <p:ph idx="1"/>
          </p:nvPr>
        </p:nvSpPr>
        <p:spPr/>
        <p:txBody>
          <a:bodyPr/>
          <a:lstStyle/>
          <a:p>
            <a:r>
              <a:rPr lang="fr-FR" sz="3200" dirty="0"/>
              <a:t>Check </a:t>
            </a:r>
            <a:r>
              <a:rPr lang="fr-FR" sz="3200" dirty="0" err="1"/>
              <a:t>your</a:t>
            </a:r>
            <a:r>
              <a:rPr lang="fr-FR" sz="3200" dirty="0"/>
              <a:t> </a:t>
            </a:r>
            <a:r>
              <a:rPr lang="fr-FR" sz="3200" dirty="0" err="1"/>
              <a:t>install</a:t>
            </a:r>
            <a:r>
              <a:rPr lang="fr-FR" sz="3200" dirty="0"/>
              <a:t> by </a:t>
            </a:r>
            <a:r>
              <a:rPr lang="fr-FR" sz="3200" dirty="0" err="1"/>
              <a:t>clicking</a:t>
            </a:r>
            <a:r>
              <a:rPr lang="fr-FR" sz="3200" dirty="0"/>
              <a:t> on:</a:t>
            </a:r>
          </a:p>
          <a:p>
            <a:pPr lvl="1"/>
            <a:r>
              <a:rPr lang="en-US" sz="2800" kern="0" dirty="0">
                <a:hlinkClick r:id="rId2"/>
              </a:rPr>
              <a:t>http://</a:t>
            </a:r>
            <a:r>
              <a:rPr lang="en-US" sz="2800" kern="0" dirty="0" smtClean="0">
                <a:hlinkClick r:id="rId2"/>
              </a:rPr>
              <a:t>symple.net/</a:t>
            </a:r>
            <a:endParaRPr lang="en-US" sz="2800" kern="0" dirty="0" smtClean="0"/>
          </a:p>
          <a:p>
            <a:endParaRPr lang="en-US" sz="3200" kern="0" dirty="0"/>
          </a:p>
          <a:p>
            <a:r>
              <a:rPr lang="fr-FR" sz="3200" dirty="0" err="1"/>
              <a:t>Create</a:t>
            </a:r>
            <a:r>
              <a:rPr lang="fr-FR" sz="3200" dirty="0"/>
              <a:t> a new MySQL </a:t>
            </a:r>
            <a:r>
              <a:rPr lang="fr-FR" sz="3200" dirty="0" err="1" smtClean="0"/>
              <a:t>database</a:t>
            </a:r>
            <a:endParaRPr lang="fr-FR" sz="3200" dirty="0"/>
          </a:p>
          <a:p>
            <a:pPr lvl="1"/>
            <a:r>
              <a:rPr lang="fr-FR" dirty="0" err="1" smtClean="0"/>
              <a:t>Browse</a:t>
            </a:r>
            <a:r>
              <a:rPr lang="fr-FR" dirty="0" smtClean="0"/>
              <a:t> </a:t>
            </a:r>
            <a:r>
              <a:rPr lang="fr-FR" dirty="0" err="1" smtClean="0"/>
              <a:t>into</a:t>
            </a:r>
            <a:r>
              <a:rPr lang="fr-FR" dirty="0" smtClean="0"/>
              <a:t> </a:t>
            </a:r>
            <a:r>
              <a:rPr lang="fr-FR" dirty="0" smtClean="0">
                <a:hlinkClick r:id="rId3"/>
              </a:rPr>
              <a:t>http://localhost/phpmyadmin</a:t>
            </a:r>
            <a:endParaRPr lang="fr-FR" dirty="0" smtClean="0"/>
          </a:p>
          <a:p>
            <a:pPr lvl="1"/>
            <a:r>
              <a:rPr lang="fr-FR" dirty="0" err="1" smtClean="0"/>
              <a:t>Create</a:t>
            </a:r>
            <a:r>
              <a:rPr lang="fr-FR" dirty="0" smtClean="0"/>
              <a:t> a </a:t>
            </a:r>
            <a:r>
              <a:rPr lang="fr-FR" dirty="0" err="1" smtClean="0"/>
              <a:t>database</a:t>
            </a:r>
            <a:r>
              <a:rPr lang="fr-FR" dirty="0" smtClean="0"/>
              <a:t> </a:t>
            </a:r>
            <a:r>
              <a:rPr lang="fr-FR" dirty="0" err="1" smtClean="0"/>
              <a:t>called</a:t>
            </a:r>
            <a:r>
              <a:rPr lang="fr-FR" dirty="0" smtClean="0"/>
              <a:t> </a:t>
            </a:r>
            <a:r>
              <a:rPr lang="fr-FR" b="1" dirty="0" err="1" smtClean="0"/>
              <a:t>symple</a:t>
            </a:r>
            <a:endParaRPr lang="fr-FR" b="1" dirty="0"/>
          </a:p>
        </p:txBody>
      </p:sp>
      <p:sp>
        <p:nvSpPr>
          <p:cNvPr id="4" name="Espace réservé du contenu 3"/>
          <p:cNvSpPr>
            <a:spLocks noGrp="1"/>
          </p:cNvSpPr>
          <p:nvPr>
            <p:ph sz="quarter" idx="13"/>
          </p:nvPr>
        </p:nvSpPr>
        <p:spPr/>
        <p:txBody>
          <a:bodyPr/>
          <a:lstStyle/>
          <a:p>
            <a:r>
              <a:rPr lang="fr-FR" dirty="0" smtClean="0"/>
              <a:t>Installation</a:t>
            </a:r>
            <a:endParaRPr lang="fr-FR" dirty="0"/>
          </a:p>
        </p:txBody>
      </p:sp>
      <p:pic>
        <p:nvPicPr>
          <p:cNvPr id="10242" name="Picture 2" descr="D:\Users\Renaud\Desktop\StageFinEtudesSupinfo\Icons-New\v3\Min\Exercis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646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Symfony</a:t>
            </a:r>
            <a:r>
              <a:rPr lang="fr-FR" dirty="0" smtClean="0"/>
              <a:t> Architecture</a:t>
            </a:r>
            <a:endParaRPr lang="fr-FR" dirty="0"/>
          </a:p>
        </p:txBody>
      </p:sp>
      <p:sp>
        <p:nvSpPr>
          <p:cNvPr id="3" name="Espace réservé du texte 2"/>
          <p:cNvSpPr>
            <a:spLocks noGrp="1"/>
          </p:cNvSpPr>
          <p:nvPr>
            <p:ph type="body" idx="1"/>
          </p:nvPr>
        </p:nvSpPr>
        <p:spPr/>
        <p:txBody>
          <a:bodyPr/>
          <a:lstStyle/>
          <a:p>
            <a:pPr>
              <a:defRPr/>
            </a:pPr>
            <a:r>
              <a:rPr lang="fr-FR" dirty="0" err="1" smtClean="0"/>
              <a:t>Symfony</a:t>
            </a:r>
            <a:endParaRPr lang="fr-FR" dirty="0"/>
          </a:p>
        </p:txBody>
      </p:sp>
      <p:pic>
        <p:nvPicPr>
          <p:cNvPr id="6" name="Image 5" descr="EiffelTower.png"/>
          <p:cNvPicPr>
            <a:picLocks noChangeAspect="1"/>
          </p:cNvPicPr>
          <p:nvPr/>
        </p:nvPicPr>
        <p:blipFill>
          <a:blip r:embed="rId2" cstate="print"/>
          <a:stretch>
            <a:fillRect/>
          </a:stretch>
        </p:blipFill>
        <p:spPr>
          <a:xfrm>
            <a:off x="6588224" y="1880104"/>
            <a:ext cx="2232248" cy="3137636"/>
          </a:xfrm>
          <a:prstGeom prst="rect">
            <a:avLst/>
          </a:prstGeom>
        </p:spPr>
      </p:pic>
    </p:spTree>
    <p:extLst>
      <p:ext uri="{BB962C8B-B14F-4D97-AF65-F5344CB8AC3E}">
        <p14:creationId xmlns:p14="http://schemas.microsoft.com/office/powerpoint/2010/main" val="1079630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Quotation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marL="0" indent="0" algn="r">
              <a:buNone/>
            </a:pPr>
            <a:endParaRPr lang="en-US" sz="3600" i="1" dirty="0" smtClean="0"/>
          </a:p>
          <a:p>
            <a:pPr marL="0" indent="0">
              <a:buNone/>
            </a:pPr>
            <a:r>
              <a:rPr lang="en-US" sz="3600" i="1" dirty="0" smtClean="0"/>
              <a:t>“</a:t>
            </a:r>
            <a:r>
              <a:rPr lang="en-US" sz="3600" i="1" dirty="0" err="1" smtClean="0"/>
              <a:t>Symfony</a:t>
            </a:r>
            <a:r>
              <a:rPr lang="en-US" sz="3600" i="1" dirty="0" smtClean="0"/>
              <a:t> </a:t>
            </a:r>
            <a:r>
              <a:rPr lang="en-US" sz="3600" i="1" dirty="0"/>
              <a:t>is an HTTP </a:t>
            </a:r>
            <a:r>
              <a:rPr lang="en-US" sz="3600" i="1" dirty="0" smtClean="0"/>
              <a:t>Framework”</a:t>
            </a:r>
          </a:p>
          <a:p>
            <a:pPr marL="0" indent="0" algn="r">
              <a:buNone/>
            </a:pPr>
            <a:r>
              <a:rPr lang="en-US" sz="3600" i="1" dirty="0" smtClean="0"/>
              <a:t>– </a:t>
            </a:r>
            <a:r>
              <a:rPr lang="en-US" sz="3600" dirty="0" smtClean="0">
                <a:solidFill>
                  <a:schemeClr val="bg1">
                    <a:lumMod val="50000"/>
                  </a:schemeClr>
                </a:solidFill>
              </a:rPr>
              <a:t>Fabien </a:t>
            </a:r>
            <a:r>
              <a:rPr lang="en-US" sz="3600" dirty="0" err="1" smtClean="0">
                <a:solidFill>
                  <a:schemeClr val="bg1">
                    <a:lumMod val="50000"/>
                  </a:schemeClr>
                </a:solidFill>
              </a:rPr>
              <a:t>Potencier</a:t>
            </a:r>
            <a:r>
              <a:rPr lang="en-US" sz="3600" dirty="0" smtClean="0">
                <a:solidFill>
                  <a:schemeClr val="bg1">
                    <a:lumMod val="50000"/>
                  </a:schemeClr>
                </a:solidFill>
              </a:rPr>
              <a:t/>
            </a:r>
            <a:br>
              <a:rPr lang="en-US" sz="3600" dirty="0" smtClean="0">
                <a:solidFill>
                  <a:schemeClr val="bg1">
                    <a:lumMod val="50000"/>
                  </a:schemeClr>
                </a:solidFill>
              </a:rPr>
            </a:br>
            <a:r>
              <a:rPr lang="en-US" sz="3200" dirty="0" smtClean="0">
                <a:solidFill>
                  <a:schemeClr val="bg1">
                    <a:lumMod val="50000"/>
                  </a:schemeClr>
                </a:solidFill>
              </a:rPr>
              <a:t>	</a:t>
            </a:r>
            <a:r>
              <a:rPr lang="en-US" dirty="0" smtClean="0">
                <a:solidFill>
                  <a:schemeClr val="bg1">
                    <a:lumMod val="50000"/>
                  </a:schemeClr>
                </a:solidFill>
              </a:rPr>
              <a:t>Founder of </a:t>
            </a:r>
            <a:r>
              <a:rPr lang="en-US" dirty="0" err="1" smtClean="0">
                <a:solidFill>
                  <a:schemeClr val="bg1">
                    <a:lumMod val="50000"/>
                  </a:schemeClr>
                </a:solidFill>
              </a:rPr>
              <a:t>Sensio</a:t>
            </a:r>
            <a:r>
              <a:rPr lang="en-US" dirty="0" smtClean="0">
                <a:solidFill>
                  <a:schemeClr val="bg1">
                    <a:lumMod val="50000"/>
                  </a:schemeClr>
                </a:solidFill>
              </a:rPr>
              <a:t> Labs</a:t>
            </a:r>
            <a:r>
              <a:rPr lang="fr-FR" dirty="0" smtClean="0">
                <a:solidFill>
                  <a:schemeClr val="bg1">
                    <a:lumMod val="50000"/>
                  </a:schemeClr>
                </a:solidFill>
              </a:rPr>
              <a:t/>
            </a:r>
            <a:br>
              <a:rPr lang="fr-FR" dirty="0" smtClean="0">
                <a:solidFill>
                  <a:schemeClr val="bg1">
                    <a:lumMod val="50000"/>
                  </a:schemeClr>
                </a:solidFill>
              </a:rPr>
            </a:br>
            <a:r>
              <a:rPr lang="fr-FR" dirty="0" err="1" smtClean="0">
                <a:solidFill>
                  <a:schemeClr val="bg1">
                    <a:lumMod val="50000"/>
                  </a:schemeClr>
                </a:solidFill>
              </a:rPr>
              <a:t>Symfony</a:t>
            </a:r>
            <a:r>
              <a:rPr lang="fr-FR" dirty="0" smtClean="0">
                <a:solidFill>
                  <a:schemeClr val="bg1">
                    <a:lumMod val="50000"/>
                  </a:schemeClr>
                </a:solidFill>
              </a:rPr>
              <a:t> lead </a:t>
            </a:r>
            <a:r>
              <a:rPr lang="fr-FR" dirty="0" err="1" smtClean="0">
                <a:solidFill>
                  <a:schemeClr val="bg1">
                    <a:lumMod val="50000"/>
                  </a:schemeClr>
                </a:solidFill>
              </a:rPr>
              <a:t>developer</a:t>
            </a:r>
            <a:endParaRPr lang="en-US" dirty="0" smtClean="0">
              <a:solidFill>
                <a:schemeClr val="bg1">
                  <a:lumMod val="50000"/>
                </a:schemeClr>
              </a:solidFill>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Symfony</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D:\Users\Renaud\Desktop\StageFinEtudesSupinfo\Icons-New\v3\PPT\Quotation_ForMo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4948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Schema</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Symfony</a:t>
            </a:r>
            <a:r>
              <a:rPr lang="fr-FR" dirty="0" smtClean="0">
                <a:ea typeface="ＭＳ Ｐゴシック" pitchFamily="34" charset="-128"/>
              </a:rPr>
              <a:t> </a:t>
            </a:r>
            <a:r>
              <a:rPr lang="fr-FR" dirty="0">
                <a:ea typeface="ＭＳ Ｐゴシック" pitchFamily="34" charset="-128"/>
              </a:rPr>
              <a:t>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Image 6" descr="Sf2Schema.png"/>
          <p:cNvPicPr>
            <a:picLocks noChangeAspect="1"/>
          </p:cNvPicPr>
          <p:nvPr/>
        </p:nvPicPr>
        <p:blipFill>
          <a:blip r:embed="rId4" cstate="print"/>
          <a:stretch>
            <a:fillRect/>
          </a:stretch>
        </p:blipFill>
        <p:spPr>
          <a:xfrm>
            <a:off x="729421" y="1129308"/>
            <a:ext cx="7685158" cy="3888432"/>
          </a:xfrm>
          <a:prstGeom prst="rect">
            <a:avLst/>
          </a:prstGeom>
        </p:spPr>
      </p:pic>
      <p:sp>
        <p:nvSpPr>
          <p:cNvPr id="8" name="ZoneTexte 4"/>
          <p:cNvSpPr txBox="1"/>
          <p:nvPr/>
        </p:nvSpPr>
        <p:spPr>
          <a:xfrm>
            <a:off x="3079865" y="4925987"/>
            <a:ext cx="5956631" cy="369332"/>
          </a:xfrm>
          <a:prstGeom prst="rect">
            <a:avLst/>
          </a:prstGeom>
          <a:noFill/>
        </p:spPr>
        <p:txBody>
          <a:bodyPr wrap="none" rtlCol="0">
            <a:spAutoFit/>
          </a:bodyPr>
          <a:lstStyle/>
          <a:p>
            <a:r>
              <a:rPr lang="fr-FR" i="1" dirty="0">
                <a:latin typeface="+mn-lt"/>
              </a:rPr>
              <a:t>Source : </a:t>
            </a:r>
            <a:r>
              <a:rPr lang="fr-FR" i="1" dirty="0" smtClean="0">
                <a:latin typeface="+mn-lt"/>
                <a:hlinkClick r:id="rId5"/>
              </a:rPr>
              <a:t>http://symfony.com/doc/current/book/routing.html</a:t>
            </a:r>
            <a:endParaRPr lang="fr-FR" i="1" dirty="0">
              <a:latin typeface="+mn-lt"/>
            </a:endParaRPr>
          </a:p>
        </p:txBody>
      </p:sp>
    </p:spTree>
    <p:extLst>
      <p:ext uri="{BB962C8B-B14F-4D97-AF65-F5344CB8AC3E}">
        <p14:creationId xmlns:p14="http://schemas.microsoft.com/office/powerpoint/2010/main" val="31534966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Schema</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Symfony</a:t>
            </a:r>
            <a:r>
              <a:rPr lang="fr-FR" dirty="0" smtClean="0">
                <a:ea typeface="ＭＳ Ｐゴシック" pitchFamily="34" charset="-128"/>
              </a:rPr>
              <a:t> 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Image 6" descr="Sf2Schema.png"/>
          <p:cNvPicPr>
            <a:picLocks noChangeAspect="1"/>
          </p:cNvPicPr>
          <p:nvPr/>
        </p:nvPicPr>
        <p:blipFill>
          <a:blip r:embed="rId4" cstate="print"/>
          <a:stretch>
            <a:fillRect/>
          </a:stretch>
        </p:blipFill>
        <p:spPr>
          <a:xfrm>
            <a:off x="729421" y="1129308"/>
            <a:ext cx="7685158" cy="3888432"/>
          </a:xfrm>
          <a:prstGeom prst="rect">
            <a:avLst/>
          </a:prstGeom>
        </p:spPr>
      </p:pic>
      <p:sp>
        <p:nvSpPr>
          <p:cNvPr id="8" name="ZoneTexte 4"/>
          <p:cNvSpPr txBox="1"/>
          <p:nvPr/>
        </p:nvSpPr>
        <p:spPr>
          <a:xfrm>
            <a:off x="3079865" y="4925987"/>
            <a:ext cx="5956631" cy="369332"/>
          </a:xfrm>
          <a:prstGeom prst="rect">
            <a:avLst/>
          </a:prstGeom>
          <a:noFill/>
        </p:spPr>
        <p:txBody>
          <a:bodyPr wrap="none" rtlCol="0">
            <a:spAutoFit/>
          </a:bodyPr>
          <a:lstStyle/>
          <a:p>
            <a:r>
              <a:rPr lang="fr-FR" i="1" dirty="0">
                <a:latin typeface="+mn-lt"/>
              </a:rPr>
              <a:t>Source : </a:t>
            </a:r>
            <a:r>
              <a:rPr lang="fr-FR" i="1" dirty="0" smtClean="0">
                <a:latin typeface="+mn-lt"/>
                <a:hlinkClick r:id="rId5"/>
              </a:rPr>
              <a:t>http://symfony.com/doc/current/book/routing.html</a:t>
            </a:r>
            <a:endParaRPr lang="fr-FR" i="1" dirty="0">
              <a:latin typeface="+mn-lt"/>
            </a:endParaRPr>
          </a:p>
        </p:txBody>
      </p:sp>
      <p:sp>
        <p:nvSpPr>
          <p:cNvPr id="9" name="Rectangle 8"/>
          <p:cNvSpPr/>
          <p:nvPr/>
        </p:nvSpPr>
        <p:spPr>
          <a:xfrm>
            <a:off x="3491880" y="4153644"/>
            <a:ext cx="1790177" cy="720080"/>
          </a:xfrm>
          <a:prstGeom prst="rect">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0" name="Rectangle 9"/>
          <p:cNvSpPr/>
          <p:nvPr/>
        </p:nvSpPr>
        <p:spPr>
          <a:xfrm>
            <a:off x="5508104" y="1345331"/>
            <a:ext cx="1584176" cy="3024337"/>
          </a:xfrm>
          <a:prstGeom prst="rect">
            <a:avLst/>
          </a:prstGeom>
          <a:solidFill>
            <a:schemeClr val="accent2">
              <a:alpha val="3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61499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Directory structure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marL="0" indent="0">
              <a:buNone/>
            </a:pPr>
            <a:r>
              <a:rPr lang="fr-FR" sz="3200" b="1" dirty="0"/>
              <a:t>App</a:t>
            </a:r>
            <a:r>
              <a:rPr lang="fr-FR" sz="3200" dirty="0"/>
              <a:t>: Configuration and </a:t>
            </a:r>
            <a:r>
              <a:rPr lang="fr-FR" sz="3200" dirty="0" err="1"/>
              <a:t>other</a:t>
            </a:r>
            <a:r>
              <a:rPr lang="fr-FR" sz="3200" dirty="0"/>
              <a:t> </a:t>
            </a:r>
            <a:r>
              <a:rPr lang="fr-FR" sz="3200" dirty="0" err="1"/>
              <a:t>resources</a:t>
            </a:r>
            <a:endParaRPr lang="fr-FR" sz="3200" dirty="0"/>
          </a:p>
          <a:p>
            <a:pPr marL="0" indent="0">
              <a:buNone/>
            </a:pPr>
            <a:endParaRPr lang="fr-FR" sz="3200"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Symfony</a:t>
            </a:r>
            <a:r>
              <a:rPr lang="fr-FR" dirty="0" smtClean="0">
                <a:ea typeface="ＭＳ Ｐゴシック" pitchFamily="34" charset="-128"/>
              </a:rPr>
              <a:t> </a:t>
            </a:r>
            <a:r>
              <a:rPr lang="fr-FR" dirty="0">
                <a:ea typeface="ＭＳ Ｐゴシック" pitchFamily="34" charset="-128"/>
              </a:rPr>
              <a:t>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4" cstate="print"/>
          <a:srcRect/>
          <a:stretch>
            <a:fillRect/>
          </a:stretch>
        </p:blipFill>
        <p:spPr bwMode="auto">
          <a:xfrm>
            <a:off x="683568" y="2096244"/>
            <a:ext cx="2314575" cy="2057400"/>
          </a:xfrm>
          <a:prstGeom prst="rect">
            <a:avLst/>
          </a:prstGeom>
          <a:noFill/>
          <a:ln w="9525">
            <a:noFill/>
            <a:miter lim="800000"/>
            <a:headEnd/>
            <a:tailEnd/>
          </a:ln>
        </p:spPr>
      </p:pic>
      <p:sp>
        <p:nvSpPr>
          <p:cNvPr id="9" name="ZoneTexte 6"/>
          <p:cNvSpPr txBox="1"/>
          <p:nvPr/>
        </p:nvSpPr>
        <p:spPr>
          <a:xfrm>
            <a:off x="1619672" y="2456284"/>
            <a:ext cx="7226286" cy="461665"/>
          </a:xfrm>
          <a:prstGeom prst="rect">
            <a:avLst/>
          </a:prstGeom>
          <a:noFill/>
        </p:spPr>
        <p:txBody>
          <a:bodyPr wrap="square" rtlCol="0">
            <a:spAutoFit/>
          </a:bodyPr>
          <a:lstStyle/>
          <a:p>
            <a:pPr algn="r"/>
            <a:r>
              <a:rPr lang="en-US" sz="2400" dirty="0" smtClean="0">
                <a:latin typeface="+mn-lt"/>
              </a:rPr>
              <a:t>…………………………Caching files generated by </a:t>
            </a:r>
            <a:r>
              <a:rPr lang="en-US" sz="2400" dirty="0" err="1" smtClean="0">
                <a:latin typeface="+mn-lt"/>
              </a:rPr>
              <a:t>Symfony</a:t>
            </a:r>
            <a:endParaRPr lang="en-US" sz="2400" dirty="0">
              <a:latin typeface="+mn-lt"/>
            </a:endParaRPr>
          </a:p>
        </p:txBody>
      </p:sp>
      <p:sp>
        <p:nvSpPr>
          <p:cNvPr id="10" name="ZoneTexte 7"/>
          <p:cNvSpPr txBox="1"/>
          <p:nvPr/>
        </p:nvSpPr>
        <p:spPr>
          <a:xfrm>
            <a:off x="1594186" y="2864329"/>
            <a:ext cx="7226286" cy="461665"/>
          </a:xfrm>
          <a:prstGeom prst="rect">
            <a:avLst/>
          </a:prstGeom>
          <a:noFill/>
        </p:spPr>
        <p:txBody>
          <a:bodyPr wrap="square" rtlCol="0">
            <a:spAutoFit/>
          </a:bodyPr>
          <a:lstStyle/>
          <a:p>
            <a:pPr algn="r"/>
            <a:r>
              <a:rPr lang="en-US" sz="2400" dirty="0" smtClean="0">
                <a:latin typeface="+mn-lt"/>
              </a:rPr>
              <a:t>…………………………………………………….Configuration files</a:t>
            </a:r>
            <a:endParaRPr lang="en-US" sz="2400" dirty="0">
              <a:latin typeface="+mn-lt"/>
            </a:endParaRPr>
          </a:p>
        </p:txBody>
      </p:sp>
      <p:sp>
        <p:nvSpPr>
          <p:cNvPr id="11" name="ZoneTexte 8"/>
          <p:cNvSpPr txBox="1"/>
          <p:nvPr/>
        </p:nvSpPr>
        <p:spPr>
          <a:xfrm>
            <a:off x="1594432" y="3272374"/>
            <a:ext cx="7226286" cy="461665"/>
          </a:xfrm>
          <a:prstGeom prst="rect">
            <a:avLst/>
          </a:prstGeom>
          <a:noFill/>
        </p:spPr>
        <p:txBody>
          <a:bodyPr wrap="square" rtlCol="0">
            <a:spAutoFit/>
          </a:bodyPr>
          <a:lstStyle/>
          <a:p>
            <a:pPr algn="r"/>
            <a:r>
              <a:rPr lang="en-US" sz="2400" dirty="0" smtClean="0">
                <a:latin typeface="+mn-lt"/>
              </a:rPr>
              <a:t>……………………………………………………………………….Log files</a:t>
            </a:r>
            <a:endParaRPr lang="en-US" sz="2400" dirty="0">
              <a:latin typeface="+mn-lt"/>
            </a:endParaRPr>
          </a:p>
        </p:txBody>
      </p:sp>
      <p:sp>
        <p:nvSpPr>
          <p:cNvPr id="12" name="ZoneTexte 9"/>
          <p:cNvSpPr txBox="1"/>
          <p:nvPr/>
        </p:nvSpPr>
        <p:spPr>
          <a:xfrm>
            <a:off x="1580001" y="3680419"/>
            <a:ext cx="7226286" cy="461665"/>
          </a:xfrm>
          <a:prstGeom prst="rect">
            <a:avLst/>
          </a:prstGeom>
          <a:noFill/>
        </p:spPr>
        <p:txBody>
          <a:bodyPr wrap="square" rtlCol="0">
            <a:spAutoFit/>
          </a:bodyPr>
          <a:lstStyle/>
          <a:p>
            <a:pPr algn="r"/>
            <a:r>
              <a:rPr lang="en-US" sz="2400" dirty="0" smtClean="0">
                <a:latin typeface="+mn-lt"/>
              </a:rPr>
              <a:t>…………………………………………I18n, template view, …</a:t>
            </a:r>
            <a:endParaRPr lang="en-US" sz="2400" dirty="0">
              <a:latin typeface="+mn-lt"/>
            </a:endParaRPr>
          </a:p>
        </p:txBody>
      </p:sp>
    </p:spTree>
    <p:extLst>
      <p:ext uri="{BB962C8B-B14F-4D97-AF65-F5344CB8AC3E}">
        <p14:creationId xmlns:p14="http://schemas.microsoft.com/office/powerpoint/2010/main" val="2452158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Directory structure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buNone/>
            </a:pPr>
            <a:r>
              <a:rPr lang="fr-FR" sz="3200" b="1" dirty="0"/>
              <a:t>Bin</a:t>
            </a:r>
            <a:r>
              <a:rPr lang="fr-FR" sz="3200" dirty="0"/>
              <a:t>: Script to auto update bundle and Sf2 </a:t>
            </a:r>
            <a:r>
              <a:rPr lang="fr-FR" sz="3200" dirty="0" err="1"/>
              <a:t>libs</a:t>
            </a:r>
            <a:endParaRPr lang="fr-FR" sz="3200" dirty="0"/>
          </a:p>
          <a:p>
            <a:pPr>
              <a:buNone/>
            </a:pPr>
            <a:endParaRPr lang="fr-FR" sz="3200" dirty="0"/>
          </a:p>
          <a:p>
            <a:pPr>
              <a:buNone/>
            </a:pPr>
            <a:endParaRPr lang="fr-FR" sz="3200" dirty="0"/>
          </a:p>
          <a:p>
            <a:pPr>
              <a:buNone/>
            </a:pPr>
            <a:r>
              <a:rPr lang="fr-FR" sz="3200" b="1" dirty="0" err="1"/>
              <a:t>Vendor</a:t>
            </a:r>
            <a:r>
              <a:rPr lang="fr-FR" sz="3200" dirty="0"/>
              <a:t>: </a:t>
            </a:r>
            <a:r>
              <a:rPr lang="fr-FR" sz="3200" dirty="0" err="1"/>
              <a:t>Contains</a:t>
            </a:r>
            <a:r>
              <a:rPr lang="fr-FR" sz="3200" dirty="0"/>
              <a:t> all </a:t>
            </a:r>
            <a:r>
              <a:rPr lang="fr-FR" sz="3200" dirty="0" err="1"/>
              <a:t>third</a:t>
            </a:r>
            <a:r>
              <a:rPr lang="fr-FR" sz="3200" dirty="0"/>
              <a:t>-party </a:t>
            </a:r>
            <a:r>
              <a:rPr lang="fr-FR" sz="3200" dirty="0" err="1"/>
              <a:t>libraries</a:t>
            </a:r>
            <a:r>
              <a:rPr lang="fr-FR" sz="3200" dirty="0"/>
              <a:t> (</a:t>
            </a:r>
            <a:r>
              <a:rPr lang="fr-FR" sz="3200" dirty="0" err="1"/>
              <a:t>Twig</a:t>
            </a:r>
            <a:r>
              <a:rPr lang="fr-FR" sz="3200" dirty="0"/>
              <a:t>, Doctrine, </a:t>
            </a:r>
            <a:r>
              <a:rPr lang="fr-FR" sz="3200" dirty="0" err="1"/>
              <a:t>Swiftmailer</a:t>
            </a:r>
            <a:r>
              <a:rPr lang="fr-FR" sz="3200" dirty="0"/>
              <a:t>, …)</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Symfony</a:t>
            </a:r>
            <a:r>
              <a:rPr lang="fr-FR" dirty="0" smtClean="0">
                <a:ea typeface="ＭＳ Ｐゴシック" pitchFamily="34" charset="-128"/>
              </a:rPr>
              <a:t> </a:t>
            </a:r>
            <a:r>
              <a:rPr lang="fr-FR" dirty="0">
                <a:ea typeface="ＭＳ Ｐゴシック" pitchFamily="34" charset="-128"/>
              </a:rPr>
              <a:t>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p:cNvPicPr>
            <a:picLocks noChangeAspect="1" noChangeArrowheads="1"/>
          </p:cNvPicPr>
          <p:nvPr/>
        </p:nvPicPr>
        <p:blipFill>
          <a:blip r:embed="rId4" cstate="print"/>
          <a:srcRect/>
          <a:stretch>
            <a:fillRect/>
          </a:stretch>
        </p:blipFill>
        <p:spPr bwMode="auto">
          <a:xfrm>
            <a:off x="1259632" y="1993404"/>
            <a:ext cx="1762125" cy="447675"/>
          </a:xfrm>
          <a:prstGeom prst="rect">
            <a:avLst/>
          </a:prstGeom>
          <a:noFill/>
          <a:ln w="9525">
            <a:noFill/>
            <a:miter lim="800000"/>
            <a:headEnd/>
            <a:tailEnd/>
          </a:ln>
        </p:spPr>
      </p:pic>
      <p:pic>
        <p:nvPicPr>
          <p:cNvPr id="14" name="Picture 3"/>
          <p:cNvPicPr>
            <a:picLocks noChangeAspect="1" noChangeArrowheads="1"/>
          </p:cNvPicPr>
          <p:nvPr/>
        </p:nvPicPr>
        <p:blipFill>
          <a:blip r:embed="rId5" cstate="print"/>
          <a:srcRect/>
          <a:stretch>
            <a:fillRect/>
          </a:stretch>
        </p:blipFill>
        <p:spPr bwMode="auto">
          <a:xfrm>
            <a:off x="1259632" y="4153644"/>
            <a:ext cx="1714500" cy="447675"/>
          </a:xfrm>
          <a:prstGeom prst="rect">
            <a:avLst/>
          </a:prstGeom>
          <a:noFill/>
          <a:ln w="9525">
            <a:noFill/>
            <a:miter lim="800000"/>
            <a:headEnd/>
            <a:tailEnd/>
          </a:ln>
        </p:spPr>
      </p:pic>
    </p:spTree>
    <p:extLst>
      <p:ext uri="{BB962C8B-B14F-4D97-AF65-F5344CB8AC3E}">
        <p14:creationId xmlns:p14="http://schemas.microsoft.com/office/powerpoint/2010/main" val="2883882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Directory structure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buNone/>
            </a:pPr>
            <a:r>
              <a:rPr lang="fr-FR" sz="3200" b="1" dirty="0" err="1"/>
              <a:t>Src</a:t>
            </a:r>
            <a:r>
              <a:rPr lang="fr-FR" sz="3200" dirty="0"/>
              <a:t>: </a:t>
            </a:r>
            <a:r>
              <a:rPr lang="fr-FR" sz="3200" dirty="0" err="1"/>
              <a:t>Contains</a:t>
            </a:r>
            <a:r>
              <a:rPr lang="fr-FR" sz="3200" dirty="0"/>
              <a:t> all </a:t>
            </a:r>
            <a:r>
              <a:rPr lang="fr-FR" sz="3200" dirty="0" err="1"/>
              <a:t>your</a:t>
            </a:r>
            <a:r>
              <a:rPr lang="fr-FR" sz="3200" dirty="0"/>
              <a:t> PHP code, </a:t>
            </a:r>
            <a:r>
              <a:rPr lang="fr-FR" sz="3200" dirty="0" err="1"/>
              <a:t>with</a:t>
            </a:r>
            <a:r>
              <a:rPr lang="fr-FR" sz="3200" dirty="0"/>
              <a:t> </a:t>
            </a:r>
            <a:r>
              <a:rPr lang="fr-FR" sz="3200" dirty="0" err="1"/>
              <a:t>your</a:t>
            </a:r>
            <a:r>
              <a:rPr lang="fr-FR" sz="3200" dirty="0"/>
              <a:t> bundles, </a:t>
            </a:r>
            <a:r>
              <a:rPr lang="fr-FR" sz="3200" dirty="0" err="1"/>
              <a:t>your</a:t>
            </a:r>
            <a:r>
              <a:rPr lang="fr-FR" sz="3200" dirty="0"/>
              <a:t> </a:t>
            </a:r>
            <a:r>
              <a:rPr lang="fr-FR" sz="3200" dirty="0" err="1"/>
              <a:t>templates</a:t>
            </a:r>
            <a:r>
              <a:rPr lang="fr-FR" sz="3200" dirty="0"/>
              <a:t>, </a:t>
            </a:r>
            <a:r>
              <a:rPr lang="fr-FR" sz="3200" dirty="0" err="1"/>
              <a:t>your</a:t>
            </a:r>
            <a:r>
              <a:rPr lang="fr-FR" sz="3200" dirty="0"/>
              <a:t> </a:t>
            </a:r>
            <a:r>
              <a:rPr lang="fr-FR" sz="3200" dirty="0" err="1"/>
              <a:t>functions</a:t>
            </a:r>
            <a:endParaRPr lang="fr-FR" sz="3200" dirty="0"/>
          </a:p>
          <a:p>
            <a:pPr>
              <a:buNone/>
            </a:pPr>
            <a:endParaRPr lang="fr-FR" sz="3200" dirty="0"/>
          </a:p>
          <a:p>
            <a:pPr>
              <a:buNone/>
            </a:pPr>
            <a:endParaRPr lang="fr-FR" sz="3200" dirty="0"/>
          </a:p>
          <a:p>
            <a:pPr>
              <a:spcBef>
                <a:spcPts val="1800"/>
              </a:spcBef>
              <a:buNone/>
            </a:pPr>
            <a:r>
              <a:rPr lang="fr-FR" sz="3200" b="1" dirty="0"/>
              <a:t>Web</a:t>
            </a:r>
            <a:r>
              <a:rPr lang="fr-FR" sz="3200" dirty="0"/>
              <a:t>: Home of </a:t>
            </a:r>
            <a:r>
              <a:rPr lang="fr-FR" sz="3200" dirty="0" err="1"/>
              <a:t>static</a:t>
            </a:r>
            <a:r>
              <a:rPr lang="fr-FR" sz="3200" dirty="0"/>
              <a:t> files (</a:t>
            </a:r>
            <a:r>
              <a:rPr lang="fr-FR" sz="3200" dirty="0" err="1"/>
              <a:t>like</a:t>
            </a:r>
            <a:r>
              <a:rPr lang="fr-FR" sz="3200" dirty="0"/>
              <a:t> </a:t>
            </a:r>
            <a:r>
              <a:rPr lang="fr-FR" sz="3200" dirty="0" err="1"/>
              <a:t>css</a:t>
            </a:r>
            <a:r>
              <a:rPr lang="fr-FR" sz="3200" dirty="0"/>
              <a:t>, </a:t>
            </a:r>
            <a:r>
              <a:rPr lang="fr-FR" sz="3200" dirty="0" err="1"/>
              <a:t>js</a:t>
            </a:r>
            <a:r>
              <a:rPr lang="fr-FR" sz="3200" dirty="0"/>
              <a:t>, </a:t>
            </a:r>
            <a:r>
              <a:rPr lang="fr-FR" sz="3200" dirty="0" err="1"/>
              <a:t>etc</a:t>
            </a:r>
            <a:r>
              <a:rPr lang="fr-FR" sz="3200" dirty="0"/>
              <a:t>)</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Symfony</a:t>
            </a:r>
            <a:r>
              <a:rPr lang="fr-FR" dirty="0" smtClean="0">
                <a:ea typeface="ＭＳ Ｐゴシック" pitchFamily="34" charset="-128"/>
              </a:rPr>
              <a:t> </a:t>
            </a:r>
            <a:r>
              <a:rPr lang="fr-FR" dirty="0">
                <a:ea typeface="ＭＳ Ｐゴシック" pitchFamily="34" charset="-128"/>
              </a:rPr>
              <a:t>Architecture</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p:nvPicPr>
        <p:blipFill>
          <a:blip r:embed="rId4" cstate="print"/>
          <a:srcRect/>
          <a:stretch>
            <a:fillRect/>
          </a:stretch>
        </p:blipFill>
        <p:spPr bwMode="auto">
          <a:xfrm>
            <a:off x="1043608" y="2497460"/>
            <a:ext cx="1885950" cy="847725"/>
          </a:xfrm>
          <a:prstGeom prst="rect">
            <a:avLst/>
          </a:prstGeom>
          <a:noFill/>
          <a:ln w="9525">
            <a:noFill/>
            <a:miter lim="800000"/>
            <a:headEnd/>
            <a:tailEnd/>
          </a:ln>
        </p:spPr>
      </p:pic>
      <p:pic>
        <p:nvPicPr>
          <p:cNvPr id="10" name="Picture 3"/>
          <p:cNvPicPr>
            <a:picLocks noChangeAspect="1" noChangeArrowheads="1"/>
          </p:cNvPicPr>
          <p:nvPr/>
        </p:nvPicPr>
        <p:blipFill>
          <a:blip r:embed="rId5" cstate="print"/>
          <a:srcRect/>
          <a:stretch>
            <a:fillRect/>
          </a:stretch>
        </p:blipFill>
        <p:spPr bwMode="auto">
          <a:xfrm>
            <a:off x="1043608" y="4297660"/>
            <a:ext cx="1724025" cy="447675"/>
          </a:xfrm>
          <a:prstGeom prst="rect">
            <a:avLst/>
          </a:prstGeom>
          <a:noFill/>
          <a:ln w="9525">
            <a:noFill/>
            <a:miter lim="800000"/>
            <a:headEnd/>
            <a:tailEnd/>
          </a:ln>
        </p:spPr>
      </p:pic>
    </p:spTree>
    <p:extLst>
      <p:ext uri="{BB962C8B-B14F-4D97-AF65-F5344CB8AC3E}">
        <p14:creationId xmlns:p14="http://schemas.microsoft.com/office/powerpoint/2010/main" val="2113581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Profiler – </a:t>
            </a:r>
            <a:r>
              <a:rPr lang="fr-FR" dirty="0" err="1" smtClean="0">
                <a:ea typeface="ＭＳ Ｐゴシック" pitchFamily="34" charset="-128"/>
              </a:rPr>
              <a:t>Powerful</a:t>
            </a:r>
            <a:r>
              <a:rPr lang="fr-FR" dirty="0" smtClean="0">
                <a:ea typeface="ＭＳ Ｐゴシック" pitchFamily="34" charset="-128"/>
              </a:rPr>
              <a:t> </a:t>
            </a:r>
            <a:r>
              <a:rPr lang="fr-FR" dirty="0" err="1" smtClean="0">
                <a:ea typeface="ＭＳ Ｐゴシック" pitchFamily="34" charset="-128"/>
              </a:rPr>
              <a:t>debug</a:t>
            </a:r>
            <a:r>
              <a:rPr lang="fr-FR" dirty="0" smtClean="0">
                <a:ea typeface="ＭＳ Ｐゴシック" pitchFamily="34" charset="-128"/>
              </a:rPr>
              <a:t> </a:t>
            </a:r>
            <a:r>
              <a:rPr lang="fr-FR" dirty="0" err="1" smtClean="0">
                <a:ea typeface="ＭＳ Ｐゴシック" pitchFamily="34" charset="-128"/>
              </a:rPr>
              <a:t>tool</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a:t>View</a:t>
            </a:r>
            <a:r>
              <a:rPr lang="fr-FR" dirty="0"/>
              <a:t> </a:t>
            </a:r>
            <a:r>
              <a:rPr lang="fr-FR" dirty="0" err="1"/>
              <a:t>app</a:t>
            </a:r>
            <a:r>
              <a:rPr lang="fr-FR" dirty="0"/>
              <a:t> in </a:t>
            </a:r>
            <a:r>
              <a:rPr lang="fr-FR" dirty="0" err="1"/>
              <a:t>development</a:t>
            </a:r>
            <a:r>
              <a:rPr lang="fr-FR" dirty="0"/>
              <a:t> mode:</a:t>
            </a:r>
          </a:p>
          <a:p>
            <a:pPr lvl="1"/>
            <a:r>
              <a:rPr lang="en-US" dirty="0">
                <a:hlinkClick r:id="rId3"/>
              </a:rPr>
              <a:t>http://symple.net/app_dev.php/test</a:t>
            </a:r>
            <a:endParaRPr lang="en-US" dirty="0"/>
          </a:p>
          <a:p>
            <a:pPr lvl="1"/>
            <a:r>
              <a:rPr lang="fr-FR" dirty="0"/>
              <a:t>Show </a:t>
            </a:r>
            <a:r>
              <a:rPr lang="fr-FR" dirty="0" err="1"/>
              <a:t>errors</a:t>
            </a:r>
            <a:r>
              <a:rPr lang="fr-FR" dirty="0"/>
              <a:t> info, </a:t>
            </a:r>
            <a:r>
              <a:rPr lang="fr-FR" dirty="0" err="1"/>
              <a:t>stack</a:t>
            </a:r>
            <a:r>
              <a:rPr lang="fr-FR" dirty="0"/>
              <a:t> trace and </a:t>
            </a:r>
            <a:r>
              <a:rPr lang="fr-FR" dirty="0" err="1"/>
              <a:t>Symfony</a:t>
            </a:r>
            <a:r>
              <a:rPr lang="fr-FR" dirty="0"/>
              <a:t> </a:t>
            </a:r>
            <a:r>
              <a:rPr lang="fr-FR" dirty="0" err="1"/>
              <a:t>toolbar</a:t>
            </a:r>
            <a:endParaRPr lang="fr-FR" dirty="0"/>
          </a:p>
          <a:p>
            <a:pPr lvl="1"/>
            <a:endParaRPr lang="fr-FR" dirty="0"/>
          </a:p>
          <a:p>
            <a:r>
              <a:rPr lang="fr-FR" dirty="0" err="1"/>
              <a:t>View</a:t>
            </a:r>
            <a:r>
              <a:rPr lang="fr-FR" dirty="0"/>
              <a:t> </a:t>
            </a:r>
            <a:r>
              <a:rPr lang="fr-FR" dirty="0" err="1"/>
              <a:t>app</a:t>
            </a:r>
            <a:r>
              <a:rPr lang="fr-FR" dirty="0"/>
              <a:t> in production mode:</a:t>
            </a:r>
          </a:p>
          <a:p>
            <a:pPr lvl="1"/>
            <a:r>
              <a:rPr lang="en-US" dirty="0">
                <a:hlinkClick r:id="rId4"/>
              </a:rPr>
              <a:t>http://</a:t>
            </a:r>
            <a:r>
              <a:rPr lang="en-US" dirty="0" smtClean="0">
                <a:hlinkClick r:id="rId4"/>
              </a:rPr>
              <a:t>symple.net/test</a:t>
            </a:r>
            <a:endParaRPr lang="en-US" dirty="0" smtClean="0"/>
          </a:p>
          <a:p>
            <a:pPr lvl="1"/>
            <a:r>
              <a:rPr lang="fr-FR" dirty="0" smtClean="0"/>
              <a:t>For </a:t>
            </a:r>
            <a:r>
              <a:rPr lang="fr-FR" dirty="0" err="1"/>
              <a:t>security</a:t>
            </a:r>
            <a:r>
              <a:rPr lang="fr-FR" dirty="0"/>
              <a:t> </a:t>
            </a:r>
            <a:r>
              <a:rPr lang="fr-FR" dirty="0" err="1"/>
              <a:t>reasons</a:t>
            </a:r>
            <a:r>
              <a:rPr lang="fr-FR" dirty="0"/>
              <a:t>, no info are </a:t>
            </a:r>
            <a:r>
              <a:rPr lang="fr-FR" dirty="0" smtClean="0"/>
              <a:t/>
            </a:r>
            <a:br>
              <a:rPr lang="fr-FR" dirty="0" smtClean="0"/>
            </a:br>
            <a:r>
              <a:rPr lang="fr-FR" dirty="0" err="1" smtClean="0"/>
              <a:t>given</a:t>
            </a:r>
            <a:r>
              <a:rPr lang="fr-FR" dirty="0" smtClean="0"/>
              <a:t> </a:t>
            </a:r>
            <a:r>
              <a:rPr lang="fr-FR" dirty="0"/>
              <a:t>to </a:t>
            </a:r>
            <a:r>
              <a:rPr lang="fr-FR" dirty="0" err="1"/>
              <a:t>visitors</a:t>
            </a:r>
            <a:endParaRPr lang="fr-FR" dirty="0"/>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Symfony</a:t>
            </a:r>
            <a:r>
              <a:rPr lang="fr-FR" dirty="0" smtClean="0">
                <a:ea typeface="ＭＳ Ｐゴシック" pitchFamily="34" charset="-128"/>
              </a:rPr>
              <a:t> Architecture</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11" name="Picture 2" descr="D:\Users\Renaud\Desktop\StageFinEtudesSupinfo\Icons-New\v3\Min\Focus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6" y="121568"/>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manaalaloupe.com/Img/vignettesAccueil/loupe.png"/>
          <p:cNvPicPr>
            <a:picLocks noChangeAspect="1" noChangeArrowheads="1"/>
          </p:cNvPicPr>
          <p:nvPr/>
        </p:nvPicPr>
        <p:blipFill>
          <a:blip r:embed="rId6" cstate="print"/>
          <a:srcRect/>
          <a:stretch>
            <a:fillRect/>
          </a:stretch>
        </p:blipFill>
        <p:spPr bwMode="auto">
          <a:xfrm>
            <a:off x="7164289" y="3124734"/>
            <a:ext cx="1734358" cy="1952861"/>
          </a:xfrm>
          <a:prstGeom prst="rect">
            <a:avLst/>
          </a:prstGeom>
          <a:noFill/>
        </p:spPr>
      </p:pic>
    </p:spTree>
    <p:extLst>
      <p:ext uri="{BB962C8B-B14F-4D97-AF65-F5344CB8AC3E}">
        <p14:creationId xmlns:p14="http://schemas.microsoft.com/office/powerpoint/2010/main" val="716503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re 1"/>
          <p:cNvSpPr>
            <a:spLocks noGrp="1"/>
          </p:cNvSpPr>
          <p:nvPr>
            <p:ph type="title"/>
          </p:nvPr>
        </p:nvSpPr>
        <p:spPr>
          <a:xfrm>
            <a:off x="1116013" y="336550"/>
            <a:ext cx="7777162" cy="504825"/>
          </a:xfrm>
        </p:spPr>
        <p:txBody>
          <a:bodyPr/>
          <a:lstStyle/>
          <a:p>
            <a:r>
              <a:rPr lang="fr-FR" dirty="0" smtClean="0">
                <a:ea typeface="ＭＳ Ｐゴシック" pitchFamily="34" charset="-128"/>
              </a:rPr>
              <a:t>Course plan</a:t>
            </a:r>
          </a:p>
        </p:txBody>
      </p:sp>
      <p:sp>
        <p:nvSpPr>
          <p:cNvPr id="35842" name="Espace réservé du contenu 2"/>
          <p:cNvSpPr>
            <a:spLocks noGrp="1"/>
          </p:cNvSpPr>
          <p:nvPr>
            <p:ph idx="1"/>
          </p:nvPr>
        </p:nvSpPr>
        <p:spPr>
          <a:xfrm>
            <a:off x="3131840" y="1128713"/>
            <a:ext cx="5760640" cy="4230687"/>
          </a:xfrm>
        </p:spPr>
        <p:txBody>
          <a:bodyPr/>
          <a:lstStyle/>
          <a:p>
            <a:pPr lvl="1" eaLnBrk="1" hangingPunct="1">
              <a:spcAft>
                <a:spcPts val="1200"/>
              </a:spcAft>
            </a:pPr>
            <a:r>
              <a:rPr lang="en-US" sz="2800" dirty="0" smtClean="0"/>
              <a:t>Overview</a:t>
            </a:r>
            <a:endParaRPr lang="en-US" sz="2800" dirty="0"/>
          </a:p>
          <a:p>
            <a:pPr lvl="1" eaLnBrk="1" hangingPunct="1">
              <a:spcAft>
                <a:spcPts val="1200"/>
              </a:spcAft>
            </a:pPr>
            <a:r>
              <a:rPr lang="en-US" sz="2800" dirty="0" smtClean="0"/>
              <a:t>Installation</a:t>
            </a:r>
            <a:endParaRPr lang="en-US" sz="2800" dirty="0"/>
          </a:p>
          <a:p>
            <a:pPr lvl="1" eaLnBrk="1" hangingPunct="1">
              <a:spcAft>
                <a:spcPts val="1200"/>
              </a:spcAft>
            </a:pPr>
            <a:r>
              <a:rPr lang="en-US" sz="2800" dirty="0" err="1"/>
              <a:t>Symfony</a:t>
            </a:r>
            <a:r>
              <a:rPr lang="en-US" sz="2800" dirty="0"/>
              <a:t> </a:t>
            </a:r>
            <a:r>
              <a:rPr lang="en-US" sz="2800" dirty="0" smtClean="0"/>
              <a:t>architecture</a:t>
            </a:r>
            <a:endParaRPr lang="en-US" sz="2800" dirty="0"/>
          </a:p>
          <a:p>
            <a:pPr lvl="1" eaLnBrk="1" hangingPunct="1">
              <a:spcAft>
                <a:spcPts val="1200"/>
              </a:spcAft>
            </a:pPr>
            <a:r>
              <a:rPr lang="en-US" sz="2800" dirty="0"/>
              <a:t>MVC Pattern in </a:t>
            </a:r>
            <a:r>
              <a:rPr lang="en-US" sz="2800" dirty="0" err="1"/>
              <a:t>Symfony</a:t>
            </a:r>
            <a:endParaRPr lang="en-US" sz="2800" dirty="0"/>
          </a:p>
          <a:p>
            <a:pPr lvl="1" eaLnBrk="1" hangingPunct="1">
              <a:spcAft>
                <a:spcPts val="1200"/>
              </a:spcAft>
            </a:pPr>
            <a:r>
              <a:rPr lang="en-US" sz="2800" dirty="0" smtClean="0"/>
              <a:t>Request, Routes &amp; Bundle</a:t>
            </a:r>
            <a:endParaRPr lang="en-US" sz="2800" dirty="0"/>
          </a:p>
          <a:p>
            <a:pPr lvl="1" eaLnBrk="1" hangingPunct="1">
              <a:spcAft>
                <a:spcPts val="1200"/>
              </a:spcAft>
            </a:pPr>
            <a:r>
              <a:rPr lang="en-US" sz="2800" smtClean="0"/>
              <a:t>FOSUserBundle</a:t>
            </a:r>
            <a:endParaRPr lang="en-US" sz="2800" dirty="0"/>
          </a:p>
        </p:txBody>
      </p:sp>
      <p:sp>
        <p:nvSpPr>
          <p:cNvPr id="35843" name="Espace réservé du contenu 3"/>
          <p:cNvSpPr>
            <a:spLocks noGrp="1"/>
          </p:cNvSpPr>
          <p:nvPr>
            <p:ph sz="quarter" idx="13"/>
          </p:nvPr>
        </p:nvSpPr>
        <p:spPr/>
        <p:txBody>
          <a:bodyPr/>
          <a:lstStyle/>
          <a:p>
            <a:r>
              <a:rPr lang="fr-FR" dirty="0" err="1" smtClean="0">
                <a:ea typeface="ＭＳ Ｐゴシック" pitchFamily="34" charset="-128"/>
              </a:rPr>
              <a:t>Symfony</a:t>
            </a:r>
            <a:endParaRPr lang="fr-FR" dirty="0" smtClean="0">
              <a:ea typeface="ＭＳ Ｐゴシック" pitchFamily="34" charset="-128"/>
            </a:endParaRPr>
          </a:p>
        </p:txBody>
      </p:sp>
      <p:pic>
        <p:nvPicPr>
          <p:cNvPr id="7" name="Picture 8" descr="200138722-001"/>
          <p:cNvPicPr>
            <a:picLocks noChangeAspect="1" noChangeArrowheads="1"/>
          </p:cNvPicPr>
          <p:nvPr/>
        </p:nvPicPr>
        <p:blipFill>
          <a:blip r:embed="rId2" cstate="print"/>
          <a:srcRect/>
          <a:stretch>
            <a:fillRect/>
          </a:stretch>
        </p:blipFill>
        <p:spPr bwMode="auto">
          <a:xfrm>
            <a:off x="539552" y="1417340"/>
            <a:ext cx="2472195" cy="3712096"/>
          </a:xfrm>
          <a:prstGeom prst="rect">
            <a:avLst/>
          </a:prstGeom>
          <a:noFill/>
          <a:ln w="9525">
            <a:noFill/>
            <a:miter lim="800000"/>
            <a:headEnd/>
            <a:tailEnd/>
          </a:ln>
        </p:spPr>
      </p:pic>
      <p:pic>
        <p:nvPicPr>
          <p:cNvPr id="2051" name="Picture 3" descr="D:\Users\Renaud\Desktop\StageFinEtudesSupinfo\Icons-New\v3\Min\Pl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9346359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Controller Layer</a:t>
            </a:r>
            <a:endParaRPr lang="fr-FR" dirty="0"/>
          </a:p>
        </p:txBody>
      </p:sp>
      <p:sp>
        <p:nvSpPr>
          <p:cNvPr id="3" name="Espace réservé du texte 2"/>
          <p:cNvSpPr>
            <a:spLocks noGrp="1"/>
          </p:cNvSpPr>
          <p:nvPr>
            <p:ph type="body" idx="1"/>
          </p:nvPr>
        </p:nvSpPr>
        <p:spPr/>
        <p:txBody>
          <a:bodyPr/>
          <a:lstStyle/>
          <a:p>
            <a:pPr>
              <a:defRPr/>
            </a:pPr>
            <a:r>
              <a:rPr lang="fr-FR" dirty="0" err="1" smtClean="0"/>
              <a:t>Symfony</a:t>
            </a:r>
            <a:endParaRPr lang="fr-FR" dirty="0"/>
          </a:p>
        </p:txBody>
      </p:sp>
      <p:pic>
        <p:nvPicPr>
          <p:cNvPr id="93186" name="Picture 2" descr="http://www.rockymountainsearchacademy.com/files/2012/01/seo-how-it-works-icon.jpg"/>
          <p:cNvPicPr>
            <a:picLocks noChangeAspect="1" noChangeArrowheads="1"/>
          </p:cNvPicPr>
          <p:nvPr/>
        </p:nvPicPr>
        <p:blipFill>
          <a:blip r:embed="rId2" cstate="print"/>
          <a:srcRect/>
          <a:stretch>
            <a:fillRect/>
          </a:stretch>
        </p:blipFill>
        <p:spPr bwMode="auto">
          <a:xfrm>
            <a:off x="6444208" y="1993404"/>
            <a:ext cx="2304256" cy="2296602"/>
          </a:xfrm>
          <a:prstGeom prst="rect">
            <a:avLst/>
          </a:prstGeom>
          <a:noFill/>
        </p:spPr>
      </p:pic>
      <p:sp>
        <p:nvSpPr>
          <p:cNvPr id="5" name="ZoneTexte 4"/>
          <p:cNvSpPr txBox="1"/>
          <p:nvPr/>
        </p:nvSpPr>
        <p:spPr>
          <a:xfrm>
            <a:off x="2555776" y="4637955"/>
            <a:ext cx="4032448" cy="307777"/>
          </a:xfrm>
          <a:prstGeom prst="rect">
            <a:avLst/>
          </a:prstGeom>
          <a:noFill/>
        </p:spPr>
        <p:txBody>
          <a:bodyPr wrap="square" rtlCol="0">
            <a:spAutoFit/>
          </a:bodyPr>
          <a:lstStyle/>
          <a:p>
            <a:pPr algn="ctr"/>
            <a:r>
              <a:rPr lang="fr-FR" sz="1400" i="1" dirty="0" err="1" smtClean="0">
                <a:latin typeface="Verdana" pitchFamily="34" charset="0"/>
                <a:ea typeface="Verdana" pitchFamily="34" charset="0"/>
                <a:cs typeface="Verdana" pitchFamily="34" charset="0"/>
              </a:rPr>
              <a:t>Enhancing</a:t>
            </a:r>
            <a:r>
              <a:rPr lang="fr-FR" sz="1400" i="1" dirty="0" smtClean="0">
                <a:latin typeface="Verdana" pitchFamily="34" charset="0"/>
                <a:ea typeface="Verdana" pitchFamily="34" charset="0"/>
                <a:cs typeface="Verdana" pitchFamily="34" charset="0"/>
              </a:rPr>
              <a:t> PHP </a:t>
            </a:r>
            <a:r>
              <a:rPr lang="fr-FR" sz="1400" i="1" dirty="0" err="1" smtClean="0">
                <a:latin typeface="Verdana" pitchFamily="34" charset="0"/>
                <a:ea typeface="Verdana" pitchFamily="34" charset="0"/>
                <a:cs typeface="Verdana" pitchFamily="34" charset="0"/>
              </a:rPr>
              <a:t>with</a:t>
            </a:r>
            <a:r>
              <a:rPr lang="fr-FR" sz="1400" i="1" dirty="0" smtClean="0">
                <a:latin typeface="Verdana" pitchFamily="34" charset="0"/>
                <a:ea typeface="Verdana" pitchFamily="34" charset="0"/>
                <a:cs typeface="Verdana" pitchFamily="34" charset="0"/>
              </a:rPr>
              <a:t> </a:t>
            </a:r>
            <a:r>
              <a:rPr lang="fr-FR" sz="1400" i="1" dirty="0" err="1" smtClean="0">
                <a:latin typeface="Verdana" pitchFamily="34" charset="0"/>
                <a:ea typeface="Verdana" pitchFamily="34" charset="0"/>
                <a:cs typeface="Verdana" pitchFamily="34" charset="0"/>
              </a:rPr>
              <a:t>Symfony</a:t>
            </a:r>
            <a:r>
              <a:rPr lang="fr-FR" sz="1400" i="1" dirty="0" smtClean="0">
                <a:latin typeface="Verdana" pitchFamily="34" charset="0"/>
                <a:ea typeface="Verdana" pitchFamily="34" charset="0"/>
                <a:cs typeface="Verdana" pitchFamily="34" charset="0"/>
              </a:rPr>
              <a:t> layer</a:t>
            </a:r>
            <a:endParaRPr lang="fr-FR" sz="1400" i="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31947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t>The </a:t>
            </a:r>
            <a:r>
              <a:rPr lang="fr-FR" sz="3200" dirty="0" err="1"/>
              <a:t>controller</a:t>
            </a:r>
            <a:r>
              <a:rPr lang="fr-FR" sz="3200" dirty="0"/>
              <a:t> </a:t>
            </a:r>
            <a:r>
              <a:rPr lang="fr-FR" sz="3200" dirty="0" err="1"/>
              <a:t>process</a:t>
            </a:r>
            <a:r>
              <a:rPr lang="fr-FR" sz="3200" dirty="0"/>
              <a:t> the </a:t>
            </a:r>
            <a:r>
              <a:rPr lang="fr-FR" sz="3200" dirty="0" err="1"/>
              <a:t>logic</a:t>
            </a:r>
            <a:r>
              <a:rPr lang="fr-FR" sz="3200" dirty="0"/>
              <a:t> layer</a:t>
            </a:r>
          </a:p>
          <a:p>
            <a:r>
              <a:rPr lang="fr-FR" sz="3200" dirty="0" err="1"/>
              <a:t>Contains</a:t>
            </a:r>
            <a:r>
              <a:rPr lang="fr-FR" sz="3200" dirty="0"/>
              <a:t> all PHP code </a:t>
            </a:r>
            <a:r>
              <a:rPr lang="fr-FR" sz="3200" dirty="0" err="1"/>
              <a:t>related</a:t>
            </a:r>
            <a:r>
              <a:rPr lang="fr-FR" sz="3200" dirty="0"/>
              <a:t> to data </a:t>
            </a:r>
            <a:r>
              <a:rPr lang="fr-FR" sz="3200" dirty="0" err="1"/>
              <a:t>treatment</a:t>
            </a:r>
            <a:endParaRPr lang="fr-FR" sz="3200" dirty="0"/>
          </a:p>
          <a:p>
            <a:pPr>
              <a:buNone/>
            </a:pPr>
            <a:endParaRPr lang="fr-FR" sz="3200" dirty="0"/>
          </a:p>
          <a:p>
            <a:r>
              <a:rPr lang="fr-FR" sz="3200" dirty="0"/>
              <a:t>In </a:t>
            </a:r>
            <a:r>
              <a:rPr lang="fr-FR" sz="3200" dirty="0" err="1" smtClean="0"/>
              <a:t>Symfony</a:t>
            </a:r>
            <a:r>
              <a:rPr lang="fr-FR" sz="3200" dirty="0" smtClean="0"/>
              <a:t>, </a:t>
            </a:r>
            <a:r>
              <a:rPr lang="fr-FR" sz="3200" dirty="0" err="1"/>
              <a:t>you</a:t>
            </a:r>
            <a:r>
              <a:rPr lang="fr-FR" sz="3200" dirty="0"/>
              <a:t> </a:t>
            </a:r>
            <a:r>
              <a:rPr lang="fr-FR" sz="3200" dirty="0" err="1"/>
              <a:t>can</a:t>
            </a:r>
            <a:r>
              <a:rPr lang="fr-FR" sz="3200" dirty="0"/>
              <a:t> </a:t>
            </a:r>
            <a:r>
              <a:rPr lang="fr-FR" sz="3200" dirty="0" err="1"/>
              <a:t>define</a:t>
            </a:r>
            <a:r>
              <a:rPr lang="fr-FR" sz="3200" dirty="0"/>
              <a:t> </a:t>
            </a:r>
            <a:r>
              <a:rPr lang="fr-FR" sz="3200" dirty="0" err="1"/>
              <a:t>your</a:t>
            </a:r>
            <a:r>
              <a:rPr lang="fr-FR" sz="3200" dirty="0"/>
              <a:t> </a:t>
            </a:r>
            <a:r>
              <a:rPr lang="fr-FR" sz="3200" dirty="0" err="1"/>
              <a:t>own</a:t>
            </a:r>
            <a:r>
              <a:rPr lang="fr-FR" sz="3200" dirty="0"/>
              <a:t> </a:t>
            </a:r>
            <a:r>
              <a:rPr lang="fr-FR" sz="3200" dirty="0" err="1"/>
              <a:t>controllers</a:t>
            </a:r>
            <a:endParaRPr lang="fr-FR" sz="3200" dirty="0"/>
          </a:p>
          <a:p>
            <a:pPr lvl="1"/>
            <a:r>
              <a:rPr lang="fr-FR" sz="2800" dirty="0" err="1"/>
              <a:t>Extends</a:t>
            </a:r>
            <a:r>
              <a:rPr lang="fr-FR" sz="2800" dirty="0"/>
              <a:t> the Controller class</a:t>
            </a:r>
          </a:p>
          <a:p>
            <a:pPr lvl="1"/>
            <a:r>
              <a:rPr lang="fr-FR" sz="2800" dirty="0" err="1"/>
              <a:t>Stored</a:t>
            </a:r>
            <a:r>
              <a:rPr lang="fr-FR" sz="2800" dirty="0"/>
              <a:t> in: </a:t>
            </a:r>
            <a:r>
              <a:rPr lang="fr-FR" sz="2800" dirty="0" err="1"/>
              <a:t>src</a:t>
            </a:r>
            <a:r>
              <a:rPr lang="fr-FR" sz="2800" dirty="0"/>
              <a:t>/{</a:t>
            </a:r>
            <a:r>
              <a:rPr lang="fr-FR" sz="2800" dirty="0" err="1"/>
              <a:t>NameSpace</a:t>
            </a:r>
            <a:r>
              <a:rPr lang="fr-FR" sz="2800" dirty="0"/>
              <a:t>}/{Bundle}/</a:t>
            </a:r>
            <a:r>
              <a:rPr lang="fr-FR" sz="2800" dirty="0" err="1"/>
              <a:t>Controllers</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Controller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388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a:ea typeface="ＭＳ Ｐゴシック" pitchFamily="34" charset="-128"/>
              </a:rPr>
              <a:t>Default </a:t>
            </a:r>
            <a:r>
              <a:rPr lang="fr-FR" dirty="0" err="1">
                <a:ea typeface="ＭＳ Ｐゴシック" pitchFamily="34" charset="-128"/>
              </a:rPr>
              <a:t>controller</a:t>
            </a:r>
            <a:r>
              <a:rPr lang="fr-FR" dirty="0">
                <a:ea typeface="ＭＳ Ｐゴシック" pitchFamily="34" charset="-128"/>
              </a:rPr>
              <a:t> </a:t>
            </a:r>
            <a:r>
              <a:rPr lang="fr-FR" dirty="0" err="1">
                <a:ea typeface="ＭＳ Ｐゴシック" pitchFamily="34" charset="-128"/>
              </a:rPr>
              <a:t>example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a:buNone/>
            </a:pPr>
            <a:r>
              <a:rPr lang="fr-FR" sz="3200" dirty="0"/>
              <a:t>A default </a:t>
            </a:r>
            <a:r>
              <a:rPr lang="fr-FR" sz="3200" dirty="0" err="1"/>
              <a:t>controller</a:t>
            </a:r>
            <a:r>
              <a:rPr lang="fr-FR" sz="3200" dirty="0"/>
              <a:t> look </a:t>
            </a:r>
            <a:r>
              <a:rPr lang="fr-FR" sz="3200" dirty="0" err="1"/>
              <a:t>like</a:t>
            </a:r>
            <a:r>
              <a:rPr lang="fr-FR" sz="3200" dirty="0"/>
              <a:t> </a:t>
            </a:r>
            <a:r>
              <a:rPr lang="fr-FR" sz="3200" dirty="0" err="1"/>
              <a:t>this</a:t>
            </a:r>
            <a:r>
              <a:rPr lang="fr-FR" sz="3200" dirty="0"/>
              <a:t>:</a:t>
            </a:r>
          </a:p>
        </p:txBody>
      </p:sp>
      <p:sp>
        <p:nvSpPr>
          <p:cNvPr id="18435" name="Espace réservé du contenu 3"/>
          <p:cNvSpPr>
            <a:spLocks noGrp="1"/>
          </p:cNvSpPr>
          <p:nvPr>
            <p:ph sz="quarter" idx="13"/>
          </p:nvPr>
        </p:nvSpPr>
        <p:spPr/>
        <p:txBody>
          <a:bodyPr/>
          <a:lstStyle/>
          <a:p>
            <a:pPr marL="342900" lvl="0" indent="-342900">
              <a:defRPr/>
            </a:pPr>
            <a:r>
              <a:rPr lang="fr-FR" dirty="0">
                <a:ea typeface="ＭＳ Ｐゴシック" pitchFamily="34" charset="-128"/>
              </a:rPr>
              <a:t>Controller layer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388" y="1777380"/>
            <a:ext cx="8785225" cy="309634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fr-FR" b="1" dirty="0" smtClean="0">
                <a:solidFill>
                  <a:srgbClr val="0070C0"/>
                </a:solidFill>
                <a:latin typeface="Courier New" pitchFamily="49" charset="0"/>
                <a:cs typeface="Courier New" pitchFamily="49" charset="0"/>
              </a:rPr>
              <a:t>class</a:t>
            </a:r>
            <a:r>
              <a:rPr lang="fr-FR" b="1" dirty="0" smtClean="0">
                <a:solidFill>
                  <a:schemeClr val="tx1"/>
                </a:solidFill>
                <a:latin typeface="Courier New" pitchFamily="49" charset="0"/>
                <a:cs typeface="Courier New" pitchFamily="49" charset="0"/>
              </a:rPr>
              <a:t> </a:t>
            </a:r>
            <a:r>
              <a:rPr lang="fr-FR" b="1" dirty="0" err="1" smtClean="0">
                <a:solidFill>
                  <a:schemeClr val="tx1"/>
                </a:solidFill>
                <a:latin typeface="Courier New" pitchFamily="49" charset="0"/>
                <a:cs typeface="Courier New" pitchFamily="49" charset="0"/>
              </a:rPr>
              <a:t>DefaultController</a:t>
            </a:r>
            <a:r>
              <a:rPr lang="fr-FR" b="1" dirty="0" smtClean="0">
                <a:solidFill>
                  <a:schemeClr val="tx1"/>
                </a:solidFill>
                <a:latin typeface="Courier New" pitchFamily="49" charset="0"/>
                <a:cs typeface="Courier New" pitchFamily="49" charset="0"/>
              </a:rPr>
              <a:t> </a:t>
            </a:r>
            <a:r>
              <a:rPr lang="fr-FR" b="1" dirty="0" err="1" smtClean="0">
                <a:solidFill>
                  <a:srgbClr val="0070C0"/>
                </a:solidFill>
                <a:latin typeface="Courier New" pitchFamily="49" charset="0"/>
                <a:cs typeface="Courier New" pitchFamily="49" charset="0"/>
              </a:rPr>
              <a:t>extends</a:t>
            </a:r>
            <a:r>
              <a:rPr lang="fr-FR" b="1" dirty="0" smtClean="0">
                <a:solidFill>
                  <a:srgbClr val="0070C0"/>
                </a:solidFill>
                <a:latin typeface="Courier New" pitchFamily="49" charset="0"/>
                <a:cs typeface="Courier New" pitchFamily="49" charset="0"/>
              </a:rPr>
              <a:t> </a:t>
            </a:r>
            <a:r>
              <a:rPr lang="fr-FR" b="1" dirty="0" smtClean="0">
                <a:solidFill>
                  <a:schemeClr val="tx1"/>
                </a:solidFill>
                <a:latin typeface="Courier New" pitchFamily="49" charset="0"/>
                <a:cs typeface="Courier New" pitchFamily="49" charset="0"/>
              </a:rPr>
              <a:t>Controller {</a:t>
            </a:r>
          </a:p>
          <a:p>
            <a:pPr lvl="1">
              <a:defRPr/>
            </a:pPr>
            <a:r>
              <a:rPr lang="fr-FR" b="1" dirty="0" smtClean="0">
                <a:solidFill>
                  <a:srgbClr val="479B8F"/>
                </a:solidFill>
                <a:latin typeface="Courier New" pitchFamily="49" charset="0"/>
                <a:cs typeface="Courier New" pitchFamily="49" charset="0"/>
              </a:rPr>
              <a:t>/** </a:t>
            </a:r>
          </a:p>
          <a:p>
            <a:pPr lvl="1">
              <a:defRPr/>
            </a:pPr>
            <a:r>
              <a:rPr lang="fr-FR" b="1" dirty="0">
                <a:solidFill>
                  <a:srgbClr val="479B8F"/>
                </a:solidFill>
                <a:latin typeface="Courier New" pitchFamily="49" charset="0"/>
                <a:cs typeface="Courier New" pitchFamily="49" charset="0"/>
              </a:rPr>
              <a:t> </a:t>
            </a:r>
            <a:r>
              <a:rPr lang="fr-FR" b="1" dirty="0" smtClean="0">
                <a:solidFill>
                  <a:srgbClr val="479B8F"/>
                </a:solidFill>
                <a:latin typeface="Courier New" pitchFamily="49" charset="0"/>
                <a:cs typeface="Courier New" pitchFamily="49" charset="0"/>
              </a:rPr>
              <a:t>* @Route("/hello/{</a:t>
            </a:r>
            <a:r>
              <a:rPr lang="fr-FR" b="1" dirty="0" err="1" smtClean="0">
                <a:solidFill>
                  <a:srgbClr val="479B8F"/>
                </a:solidFill>
                <a:latin typeface="Courier New" pitchFamily="49" charset="0"/>
                <a:cs typeface="Courier New" pitchFamily="49" charset="0"/>
              </a:rPr>
              <a:t>name</a:t>
            </a:r>
            <a:r>
              <a:rPr lang="fr-FR" b="1" dirty="0" smtClean="0">
                <a:solidFill>
                  <a:srgbClr val="479B8F"/>
                </a:solidFill>
                <a:latin typeface="Courier New" pitchFamily="49" charset="0"/>
                <a:cs typeface="Courier New" pitchFamily="49" charset="0"/>
              </a:rPr>
              <a:t>}")</a:t>
            </a:r>
          </a:p>
          <a:p>
            <a:pPr lvl="1">
              <a:defRPr/>
            </a:pPr>
            <a:r>
              <a:rPr lang="fr-FR" b="1" dirty="0" smtClean="0">
                <a:solidFill>
                  <a:srgbClr val="479B8F"/>
                </a:solidFill>
                <a:latin typeface="Courier New" pitchFamily="49" charset="0"/>
                <a:cs typeface="Courier New" pitchFamily="49" charset="0"/>
              </a:rPr>
              <a:t> */</a:t>
            </a:r>
          </a:p>
          <a:p>
            <a:pPr lvl="1">
              <a:defRPr/>
            </a:pPr>
            <a:r>
              <a:rPr lang="fr-FR" b="1" dirty="0" smtClean="0">
                <a:solidFill>
                  <a:srgbClr val="0070C0"/>
                </a:solidFill>
                <a:latin typeface="Courier New" pitchFamily="49" charset="0"/>
                <a:cs typeface="Courier New" pitchFamily="49" charset="0"/>
              </a:rPr>
              <a:t>public</a:t>
            </a:r>
            <a:r>
              <a:rPr lang="fr-FR" b="1" dirty="0" smtClean="0">
                <a:solidFill>
                  <a:schemeClr val="tx1"/>
                </a:solidFill>
                <a:latin typeface="Courier New" pitchFamily="49" charset="0"/>
                <a:cs typeface="Courier New" pitchFamily="49" charset="0"/>
              </a:rPr>
              <a:t> </a:t>
            </a:r>
            <a:r>
              <a:rPr lang="fr-FR" b="1" dirty="0" err="1" smtClean="0">
                <a:solidFill>
                  <a:srgbClr val="0070C0"/>
                </a:solidFill>
                <a:latin typeface="Courier New" pitchFamily="49" charset="0"/>
                <a:cs typeface="Courier New" pitchFamily="49" charset="0"/>
              </a:rPr>
              <a:t>function</a:t>
            </a:r>
            <a:r>
              <a:rPr lang="fr-FR" b="1" dirty="0" smtClean="0">
                <a:solidFill>
                  <a:srgbClr val="0070C0"/>
                </a:solidFill>
                <a:latin typeface="Courier New" pitchFamily="49" charset="0"/>
                <a:cs typeface="Courier New" pitchFamily="49" charset="0"/>
              </a:rPr>
              <a:t> </a:t>
            </a:r>
            <a:r>
              <a:rPr lang="fr-FR" b="1" dirty="0" err="1" smtClean="0">
                <a:solidFill>
                  <a:schemeClr val="tx1"/>
                </a:solidFill>
                <a:latin typeface="Courier New" pitchFamily="49" charset="0"/>
                <a:cs typeface="Courier New" pitchFamily="49" charset="0"/>
              </a:rPr>
              <a:t>indexAction</a:t>
            </a:r>
            <a:r>
              <a:rPr lang="fr-FR" b="1" dirty="0" smtClean="0">
                <a:solidFill>
                  <a:schemeClr val="tx1"/>
                </a:solidFill>
                <a:latin typeface="Courier New" pitchFamily="49" charset="0"/>
                <a:cs typeface="Courier New" pitchFamily="49" charset="0"/>
              </a:rPr>
              <a:t>($</a:t>
            </a:r>
            <a:r>
              <a:rPr lang="fr-FR" b="1" dirty="0" err="1" smtClean="0">
                <a:solidFill>
                  <a:schemeClr val="tx1"/>
                </a:solidFill>
                <a:latin typeface="Courier New" pitchFamily="49" charset="0"/>
                <a:cs typeface="Courier New" pitchFamily="49" charset="0"/>
              </a:rPr>
              <a:t>name</a:t>
            </a:r>
            <a:r>
              <a:rPr lang="fr-FR" b="1" dirty="0" smtClean="0">
                <a:solidFill>
                  <a:schemeClr val="tx1"/>
                </a:solidFill>
                <a:latin typeface="Courier New" pitchFamily="49" charset="0"/>
                <a:cs typeface="Courier New" pitchFamily="49" charset="0"/>
              </a:rPr>
              <a:t>) {</a:t>
            </a:r>
          </a:p>
          <a:p>
            <a:pPr lvl="2">
              <a:defRPr/>
            </a:pPr>
            <a:r>
              <a:rPr lang="fr-FR" b="1" dirty="0" err="1" smtClean="0">
                <a:solidFill>
                  <a:srgbClr val="0070C0"/>
                </a:solidFill>
                <a:latin typeface="Courier New" pitchFamily="49" charset="0"/>
                <a:cs typeface="Courier New" pitchFamily="49" charset="0"/>
              </a:rPr>
              <a:t>var_dump</a:t>
            </a:r>
            <a:r>
              <a:rPr lang="fr-FR" b="1" dirty="0" smtClean="0">
                <a:solidFill>
                  <a:schemeClr val="tx1"/>
                </a:solidFill>
                <a:latin typeface="Courier New" pitchFamily="49" charset="0"/>
                <a:cs typeface="Courier New" pitchFamily="49" charset="0"/>
              </a:rPr>
              <a:t>($</a:t>
            </a:r>
            <a:r>
              <a:rPr lang="fr-FR" b="1" dirty="0" err="1" smtClean="0">
                <a:solidFill>
                  <a:schemeClr val="tx1"/>
                </a:solidFill>
                <a:latin typeface="Courier New" pitchFamily="49" charset="0"/>
                <a:cs typeface="Courier New" pitchFamily="49" charset="0"/>
              </a:rPr>
              <a:t>name</a:t>
            </a:r>
            <a:r>
              <a:rPr lang="fr-FR" b="1" dirty="0" smtClean="0">
                <a:solidFill>
                  <a:schemeClr val="tx1"/>
                </a:solidFill>
                <a:latin typeface="Courier New" pitchFamily="49" charset="0"/>
                <a:cs typeface="Courier New" pitchFamily="49" charset="0"/>
              </a:rPr>
              <a:t>);</a:t>
            </a:r>
            <a:endParaRPr lang="fr-FR" b="1" dirty="0">
              <a:solidFill>
                <a:schemeClr val="tx1"/>
              </a:solidFill>
              <a:latin typeface="Courier New" pitchFamily="49" charset="0"/>
              <a:cs typeface="Courier New" pitchFamily="49" charset="0"/>
            </a:endParaRPr>
          </a:p>
          <a:p>
            <a:pPr lvl="1">
              <a:defRPr/>
            </a:pPr>
            <a:r>
              <a:rPr lang="fr-FR" b="1" dirty="0" smtClean="0">
                <a:solidFill>
                  <a:schemeClr val="tx1"/>
                </a:solidFill>
                <a:latin typeface="Courier New" pitchFamily="49" charset="0"/>
                <a:cs typeface="Courier New" pitchFamily="49" charset="0"/>
              </a:rPr>
              <a:t>}</a:t>
            </a:r>
            <a:endParaRPr lang="fr-FR" b="1" dirty="0">
              <a:solidFill>
                <a:schemeClr val="tx1"/>
              </a:solidFill>
              <a:latin typeface="Courier New" pitchFamily="49" charset="0"/>
              <a:cs typeface="Courier New" pitchFamily="49" charset="0"/>
            </a:endParaRPr>
          </a:p>
          <a:p>
            <a:pPr>
              <a:defRPr/>
            </a:pPr>
            <a:r>
              <a:rPr lang="fr-FR" b="1" dirty="0" smtClean="0">
                <a:solidFill>
                  <a:schemeClr val="tx1"/>
                </a:solidFill>
                <a:latin typeface="Courier New" pitchFamily="49" charset="0"/>
                <a:cs typeface="Courier New" pitchFamily="49" charset="0"/>
              </a:rPr>
              <a:t>}</a:t>
            </a:r>
            <a:endParaRPr lang="cs-CZ" b="1" dirty="0">
              <a:solidFill>
                <a:schemeClr val="tx1"/>
              </a:solidFill>
              <a:latin typeface="Courier New" pitchFamily="49" charset="0"/>
              <a:cs typeface="Courier New" pitchFamily="49" charset="0"/>
            </a:endParaRP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1743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@Route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t>The @Route annotation </a:t>
            </a:r>
            <a:r>
              <a:rPr lang="fr-FR" sz="3200" dirty="0" err="1"/>
              <a:t>specify</a:t>
            </a:r>
            <a:r>
              <a:rPr lang="fr-FR" sz="3200" dirty="0"/>
              <a:t> </a:t>
            </a:r>
            <a:r>
              <a:rPr lang="fr-FR" sz="3200" dirty="0" err="1"/>
              <a:t>which</a:t>
            </a:r>
            <a:r>
              <a:rPr lang="fr-FR" sz="3200" dirty="0"/>
              <a:t> URL </a:t>
            </a:r>
            <a:r>
              <a:rPr lang="fr-FR" sz="3200" dirty="0" err="1"/>
              <a:t>is</a:t>
            </a:r>
            <a:r>
              <a:rPr lang="fr-FR" sz="3200" dirty="0"/>
              <a:t> </a:t>
            </a:r>
            <a:r>
              <a:rPr lang="fr-FR" sz="3200" dirty="0" err="1"/>
              <a:t>related</a:t>
            </a:r>
            <a:r>
              <a:rPr lang="fr-FR" sz="3200" dirty="0"/>
              <a:t> to </a:t>
            </a:r>
            <a:r>
              <a:rPr lang="fr-FR" sz="3200" dirty="0" err="1"/>
              <a:t>this</a:t>
            </a:r>
            <a:r>
              <a:rPr lang="fr-FR" sz="3200" dirty="0"/>
              <a:t> </a:t>
            </a:r>
            <a:r>
              <a:rPr lang="fr-FR" sz="3200" dirty="0" err="1"/>
              <a:t>function</a:t>
            </a:r>
            <a:endParaRPr lang="fr-FR" sz="3200" dirty="0"/>
          </a:p>
          <a:p>
            <a:pPr lvl="1"/>
            <a:r>
              <a:rPr lang="fr-FR" sz="2800" dirty="0"/>
              <a:t>Keys in </a:t>
            </a:r>
            <a:r>
              <a:rPr lang="fr-FR" sz="2800" dirty="0" err="1"/>
              <a:t>braces</a:t>
            </a:r>
            <a:r>
              <a:rPr lang="fr-FR" sz="2800" dirty="0"/>
              <a:t> </a:t>
            </a:r>
            <a:r>
              <a:rPr lang="fr-FR" sz="2800" dirty="0" err="1"/>
              <a:t>means</a:t>
            </a:r>
            <a:r>
              <a:rPr lang="fr-FR" sz="2800" dirty="0"/>
              <a:t> variables</a:t>
            </a:r>
          </a:p>
          <a:p>
            <a:pPr>
              <a:buNone/>
            </a:pPr>
            <a:endParaRPr lang="fr-FR" sz="3200" dirty="0"/>
          </a:p>
          <a:p>
            <a:r>
              <a:rPr lang="fr-FR" sz="3200" dirty="0" err="1"/>
              <a:t>You’ll</a:t>
            </a:r>
            <a:r>
              <a:rPr lang="fr-FR" sz="3200" dirty="0"/>
              <a:t> know more about Routes </a:t>
            </a:r>
            <a:r>
              <a:rPr lang="fr-FR" sz="3200" dirty="0" err="1"/>
              <a:t>further</a:t>
            </a:r>
            <a:r>
              <a:rPr lang="fr-FR" sz="3200" dirty="0"/>
              <a:t> in </a:t>
            </a:r>
            <a:r>
              <a:rPr lang="fr-FR" sz="3200" dirty="0" err="1"/>
              <a:t>this</a:t>
            </a:r>
            <a:r>
              <a:rPr lang="fr-FR" sz="3200" dirty="0"/>
              <a:t> course</a:t>
            </a:r>
          </a:p>
          <a:p>
            <a:pPr lvl="1">
              <a:buNone/>
            </a:pP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a:ea typeface="ＭＳ Ｐゴシック" pitchFamily="34" charset="-128"/>
              </a:rPr>
              <a:t>Controller layer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8446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Rendering</a:t>
            </a:r>
            <a:r>
              <a:rPr lang="fr-FR" dirty="0" smtClean="0">
                <a:ea typeface="ＭＳ Ｐゴシック" pitchFamily="34" charset="-128"/>
              </a:rPr>
              <a:t> a </a:t>
            </a:r>
            <a:r>
              <a:rPr lang="fr-FR" dirty="0" err="1" smtClean="0">
                <a:ea typeface="ＭＳ Ｐゴシック" pitchFamily="34" charset="-128"/>
              </a:rPr>
              <a:t>template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err="1" smtClean="0"/>
              <a:t>Redirect</a:t>
            </a:r>
            <a:r>
              <a:rPr lang="fr-FR" dirty="0" smtClean="0"/>
              <a:t> data to a </a:t>
            </a:r>
            <a:r>
              <a:rPr lang="fr-FR" dirty="0" err="1" smtClean="0"/>
              <a:t>template</a:t>
            </a:r>
            <a:r>
              <a:rPr lang="fr-FR" dirty="0" smtClean="0"/>
              <a:t> file</a:t>
            </a:r>
          </a:p>
          <a:p>
            <a:endParaRPr lang="fr-FR" dirty="0"/>
          </a:p>
          <a:p>
            <a:endParaRPr lang="fr-FR" dirty="0" smtClean="0"/>
          </a:p>
          <a:p>
            <a:endParaRPr lang="fr-FR" dirty="0"/>
          </a:p>
          <a:p>
            <a:endParaRPr lang="fr-FR" dirty="0" smtClean="0"/>
          </a:p>
          <a:p>
            <a:endParaRPr lang="fr-FR" dirty="0"/>
          </a:p>
          <a:p>
            <a:r>
              <a:rPr lang="fr-FR" dirty="0" err="1" smtClean="0"/>
              <a:t>Views</a:t>
            </a:r>
            <a:r>
              <a:rPr lang="fr-FR" dirty="0" smtClean="0"/>
              <a:t> are </a:t>
            </a:r>
            <a:r>
              <a:rPr lang="fr-FR" dirty="0" err="1" smtClean="0"/>
              <a:t>located</a:t>
            </a:r>
            <a:r>
              <a:rPr lang="fr-FR" dirty="0" smtClean="0"/>
              <a:t> in:</a:t>
            </a:r>
          </a:p>
          <a:p>
            <a:pPr lvl="1"/>
            <a:r>
              <a:rPr lang="fr-FR" b="1" i="1" dirty="0" err="1" smtClean="0"/>
              <a:t>app</a:t>
            </a:r>
            <a:r>
              <a:rPr lang="fr-FR" b="1" i="1" dirty="0" smtClean="0"/>
              <a:t>/</a:t>
            </a:r>
            <a:r>
              <a:rPr lang="fr-FR" b="1" i="1" dirty="0" err="1" smtClean="0"/>
              <a:t>Resources</a:t>
            </a:r>
            <a:r>
              <a:rPr lang="fr-FR" b="1" i="1" dirty="0" smtClean="0"/>
              <a:t>/</a:t>
            </a:r>
            <a:r>
              <a:rPr lang="fr-FR" b="1" i="1" dirty="0" err="1" smtClean="0"/>
              <a:t>views</a:t>
            </a:r>
            <a:r>
              <a:rPr lang="fr-FR" dirty="0" smtClean="0"/>
              <a:t> or </a:t>
            </a:r>
            <a:r>
              <a:rPr lang="fr-FR" b="1" i="1" dirty="0" smtClean="0"/>
              <a:t>{bundle}/</a:t>
            </a:r>
            <a:r>
              <a:rPr lang="fr-FR" b="1" i="1" dirty="0" err="1" smtClean="0"/>
              <a:t>Resources</a:t>
            </a:r>
            <a:r>
              <a:rPr lang="fr-FR" b="1" i="1" dirty="0" smtClean="0"/>
              <a:t>/</a:t>
            </a:r>
            <a:r>
              <a:rPr lang="fr-FR" b="1" i="1" dirty="0" err="1" smtClean="0"/>
              <a:t>views</a:t>
            </a:r>
            <a:endParaRPr lang="fr-FR" b="1" i="1" dirty="0"/>
          </a:p>
        </p:txBody>
      </p:sp>
      <p:sp>
        <p:nvSpPr>
          <p:cNvPr id="18435" name="Espace réservé du contenu 3"/>
          <p:cNvSpPr>
            <a:spLocks noGrp="1"/>
          </p:cNvSpPr>
          <p:nvPr>
            <p:ph sz="quarter" idx="13"/>
          </p:nvPr>
        </p:nvSpPr>
        <p:spPr/>
        <p:txBody>
          <a:bodyPr/>
          <a:lstStyle/>
          <a:p>
            <a:pPr marL="342900" lvl="0" indent="-342900">
              <a:defRPr/>
            </a:pPr>
            <a:r>
              <a:rPr lang="fr-FR" dirty="0">
                <a:ea typeface="ＭＳ Ｐゴシック" pitchFamily="34" charset="-128"/>
              </a:rPr>
              <a:t>Controller layer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388" y="1777380"/>
            <a:ext cx="8785225" cy="23762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en-US" b="1" dirty="0" smtClean="0">
                <a:solidFill>
                  <a:srgbClr val="0070C0"/>
                </a:solidFill>
                <a:latin typeface="Courier New" pitchFamily="49" charset="0"/>
                <a:cs typeface="Courier New" pitchFamily="49" charset="0"/>
              </a:rPr>
              <a:t>/**</a:t>
            </a:r>
          </a:p>
          <a:p>
            <a:pPr>
              <a:defRPr/>
            </a:pPr>
            <a:r>
              <a:rPr lang="en-US" b="1" dirty="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@Route("/hello/{name}")	 </a:t>
            </a:r>
            <a:endParaRPr lang="en-US" b="1" dirty="0" smtClean="0">
              <a:solidFill>
                <a:srgbClr val="0070C0"/>
              </a:solidFill>
              <a:latin typeface="Courier New" pitchFamily="49" charset="0"/>
              <a:cs typeface="Courier New" pitchFamily="49" charset="0"/>
            </a:endParaRPr>
          </a:p>
          <a:p>
            <a:pPr>
              <a:defRPr/>
            </a:pPr>
            <a:r>
              <a:rPr lang="en-US" b="1" dirty="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a:t>
            </a:r>
          </a:p>
          <a:p>
            <a:pPr>
              <a:defRPr/>
            </a:pPr>
            <a:r>
              <a:rPr lang="en-US" b="1" dirty="0" smtClean="0">
                <a:solidFill>
                  <a:srgbClr val="0070C0"/>
                </a:solidFill>
                <a:latin typeface="Courier New" pitchFamily="49" charset="0"/>
                <a:cs typeface="Courier New" pitchFamily="49" charset="0"/>
              </a:rPr>
              <a:t>public </a:t>
            </a:r>
            <a:r>
              <a:rPr lang="en-US" b="1" dirty="0">
                <a:solidFill>
                  <a:srgbClr val="0070C0"/>
                </a:solidFill>
                <a:latin typeface="Courier New" pitchFamily="49" charset="0"/>
                <a:cs typeface="Courier New" pitchFamily="49" charset="0"/>
              </a:rPr>
              <a:t>function </a:t>
            </a:r>
            <a:r>
              <a:rPr lang="en-US" b="1" dirty="0" err="1">
                <a:solidFill>
                  <a:srgbClr val="0070C0"/>
                </a:solidFill>
                <a:latin typeface="Courier New" pitchFamily="49" charset="0"/>
                <a:cs typeface="Courier New" pitchFamily="49" charset="0"/>
              </a:rPr>
              <a:t>helloAction</a:t>
            </a:r>
            <a:r>
              <a:rPr lang="en-US" b="1" dirty="0">
                <a:solidFill>
                  <a:srgbClr val="0070C0"/>
                </a:solidFill>
                <a:latin typeface="Courier New" pitchFamily="49" charset="0"/>
                <a:cs typeface="Courier New" pitchFamily="49" charset="0"/>
              </a:rPr>
              <a:t>($name) </a:t>
            </a:r>
            <a:r>
              <a:rPr lang="en-US" b="1" dirty="0" smtClean="0">
                <a:solidFill>
                  <a:srgbClr val="0070C0"/>
                </a:solidFill>
                <a:latin typeface="Courier New" pitchFamily="49" charset="0"/>
                <a:cs typeface="Courier New" pitchFamily="49" charset="0"/>
              </a:rPr>
              <a:t>{</a:t>
            </a:r>
          </a:p>
          <a:p>
            <a:pPr>
              <a:defRPr/>
            </a:pPr>
            <a:r>
              <a:rPr lang="en-US" b="1" dirty="0" smtClean="0">
                <a:solidFill>
                  <a:srgbClr val="0070C0"/>
                </a:solidFill>
                <a:latin typeface="Courier New" pitchFamily="49" charset="0"/>
                <a:cs typeface="Courier New" pitchFamily="49" charset="0"/>
              </a:rPr>
              <a:t>  return </a:t>
            </a:r>
            <a:r>
              <a:rPr lang="en-US" b="1" dirty="0">
                <a:solidFill>
                  <a:srgbClr val="0070C0"/>
                </a:solidFill>
                <a:latin typeface="Courier New" pitchFamily="49" charset="0"/>
                <a:cs typeface="Courier New" pitchFamily="49" charset="0"/>
              </a:rPr>
              <a:t>$this-&gt;render</a:t>
            </a:r>
            <a:r>
              <a:rPr lang="en-US" b="1" dirty="0" smtClean="0">
                <a:solidFill>
                  <a:srgbClr val="0070C0"/>
                </a:solidFill>
                <a:latin typeface="Courier New" pitchFamily="49" charset="0"/>
                <a:cs typeface="Courier New" pitchFamily="49" charset="0"/>
              </a:rPr>
              <a:t>('default/</a:t>
            </a:r>
            <a:r>
              <a:rPr lang="en-US" b="1" dirty="0" err="1" smtClean="0">
                <a:solidFill>
                  <a:srgbClr val="0070C0"/>
                </a:solidFill>
                <a:latin typeface="Courier New" pitchFamily="49" charset="0"/>
                <a:cs typeface="Courier New" pitchFamily="49" charset="0"/>
              </a:rPr>
              <a:t>hello.html.twig</a:t>
            </a:r>
            <a:r>
              <a:rPr lang="en-US" b="1" dirty="0" smtClean="0">
                <a:solidFill>
                  <a:srgbClr val="0070C0"/>
                </a:solidFill>
                <a:latin typeface="Courier New" pitchFamily="49" charset="0"/>
                <a:cs typeface="Courier New" pitchFamily="49" charset="0"/>
              </a:rPr>
              <a:t>',</a:t>
            </a:r>
          </a:p>
          <a:p>
            <a:pPr>
              <a:defRPr/>
            </a:pPr>
            <a:r>
              <a:rPr lang="en-US" b="1" dirty="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   array</a:t>
            </a:r>
            <a:r>
              <a:rPr lang="en-US" b="1" dirty="0">
                <a:solidFill>
                  <a:srgbClr val="0070C0"/>
                </a:solidFill>
                <a:latin typeface="Courier New" pitchFamily="49" charset="0"/>
                <a:cs typeface="Courier New" pitchFamily="49" charset="0"/>
              </a:rPr>
              <a:t>('name' =&gt; $name</a:t>
            </a:r>
            <a:r>
              <a:rPr lang="en-US" b="1" dirty="0" smtClean="0">
                <a:solidFill>
                  <a:srgbClr val="0070C0"/>
                </a:solidFill>
                <a:latin typeface="Courier New" pitchFamily="49" charset="0"/>
                <a:cs typeface="Courier New" pitchFamily="49" charset="0"/>
              </a:rPr>
              <a:t>)</a:t>
            </a:r>
          </a:p>
          <a:p>
            <a:pPr>
              <a:defRPr/>
            </a:pPr>
            <a:r>
              <a:rPr lang="en-US" b="1" dirty="0" smtClean="0">
                <a:solidFill>
                  <a:srgbClr val="0070C0"/>
                </a:solidFill>
                <a:latin typeface="Courier New" pitchFamily="49" charset="0"/>
                <a:cs typeface="Courier New" pitchFamily="49" charset="0"/>
              </a:rPr>
              <a:t>  );</a:t>
            </a:r>
          </a:p>
          <a:p>
            <a:pPr>
              <a:defRPr/>
            </a:pPr>
            <a:r>
              <a:rPr lang="en-US" b="1" dirty="0" smtClean="0">
                <a:solidFill>
                  <a:srgbClr val="0070C0"/>
                </a:solidFill>
                <a:latin typeface="Courier New" pitchFamily="49" charset="0"/>
                <a:cs typeface="Courier New" pitchFamily="49" charset="0"/>
              </a:rPr>
              <a:t>}</a:t>
            </a:r>
            <a:endParaRPr lang="cs-CZ"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42841571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Actions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a:sym typeface="Wingdings" pitchFamily="2" charset="2"/>
              </a:rPr>
              <a:t>Can return </a:t>
            </a:r>
            <a:r>
              <a:rPr lang="fr-FR" dirty="0" err="1">
                <a:sym typeface="Wingdings" pitchFamily="2" charset="2"/>
              </a:rPr>
              <a:t>different</a:t>
            </a:r>
            <a:r>
              <a:rPr lang="fr-FR" dirty="0">
                <a:sym typeface="Wingdings" pitchFamily="2" charset="2"/>
              </a:rPr>
              <a:t> </a:t>
            </a:r>
            <a:r>
              <a:rPr lang="fr-FR" dirty="0" err="1">
                <a:sym typeface="Wingdings" pitchFamily="2" charset="2"/>
              </a:rPr>
              <a:t>things</a:t>
            </a:r>
            <a:r>
              <a:rPr lang="fr-FR" dirty="0">
                <a:sym typeface="Wingdings" pitchFamily="2" charset="2"/>
              </a:rPr>
              <a:t>, </a:t>
            </a:r>
            <a:r>
              <a:rPr lang="fr-FR" dirty="0" err="1">
                <a:sym typeface="Wingdings" pitchFamily="2" charset="2"/>
              </a:rPr>
              <a:t>mostly</a:t>
            </a:r>
            <a:r>
              <a:rPr lang="fr-FR" dirty="0">
                <a:sym typeface="Wingdings" pitchFamily="2" charset="2"/>
              </a:rPr>
              <a:t> an </a:t>
            </a:r>
            <a:r>
              <a:rPr lang="fr-FR" dirty="0" err="1">
                <a:sym typeface="Wingdings" pitchFamily="2" charset="2"/>
              </a:rPr>
              <a:t>array</a:t>
            </a:r>
            <a:endParaRPr lang="fr-FR" dirty="0">
              <a:sym typeface="Wingdings" pitchFamily="2" charset="2"/>
            </a:endParaRPr>
          </a:p>
          <a:p>
            <a:pPr lvl="1"/>
            <a:r>
              <a:rPr lang="fr-FR" dirty="0" err="1"/>
              <a:t>Each</a:t>
            </a:r>
            <a:r>
              <a:rPr lang="fr-FR" dirty="0"/>
              <a:t> action must return </a:t>
            </a:r>
            <a:r>
              <a:rPr lang="fr-FR" dirty="0" err="1"/>
              <a:t>something</a:t>
            </a:r>
            <a:endParaRPr lang="fr-FR" dirty="0"/>
          </a:p>
          <a:p>
            <a:endParaRPr lang="fr-FR" dirty="0">
              <a:sym typeface="Wingdings" pitchFamily="2" charset="2"/>
            </a:endParaRPr>
          </a:p>
          <a:p>
            <a:r>
              <a:rPr lang="fr-FR" dirty="0">
                <a:sym typeface="Wingdings" pitchFamily="2" charset="2"/>
              </a:rPr>
              <a:t>Return a value </a:t>
            </a:r>
            <a:r>
              <a:rPr lang="fr-FR" dirty="0" err="1">
                <a:sym typeface="Wingdings" pitchFamily="2" charset="2"/>
              </a:rPr>
              <a:t>from</a:t>
            </a:r>
            <a:r>
              <a:rPr lang="fr-FR" dirty="0">
                <a:sym typeface="Wingdings" pitchFamily="2" charset="2"/>
              </a:rPr>
              <a:t> the </a:t>
            </a:r>
            <a:r>
              <a:rPr lang="fr-FR" dirty="0" err="1">
                <a:sym typeface="Wingdings" pitchFamily="2" charset="2"/>
              </a:rPr>
              <a:t>controller</a:t>
            </a:r>
            <a:r>
              <a:rPr lang="fr-FR" dirty="0">
                <a:sym typeface="Wingdings" pitchFamily="2" charset="2"/>
              </a:rPr>
              <a:t> to the </a:t>
            </a:r>
            <a:r>
              <a:rPr lang="fr-FR" dirty="0" err="1">
                <a:sym typeface="Wingdings" pitchFamily="2" charset="2"/>
              </a:rPr>
              <a:t>view</a:t>
            </a:r>
            <a:r>
              <a:rPr lang="fr-FR" dirty="0">
                <a:sym typeface="Wingdings" pitchFamily="2" charset="2"/>
              </a:rPr>
              <a:t>:</a:t>
            </a:r>
          </a:p>
          <a:p>
            <a:endParaRPr lang="fr-FR" dirty="0"/>
          </a:p>
        </p:txBody>
      </p:sp>
      <p:sp>
        <p:nvSpPr>
          <p:cNvPr id="18435" name="Espace réservé du contenu 3"/>
          <p:cNvSpPr>
            <a:spLocks noGrp="1"/>
          </p:cNvSpPr>
          <p:nvPr>
            <p:ph sz="quarter" idx="13"/>
          </p:nvPr>
        </p:nvSpPr>
        <p:spPr/>
        <p:txBody>
          <a:bodyPr/>
          <a:lstStyle/>
          <a:p>
            <a:pPr marL="342900" lvl="0" indent="-342900">
              <a:defRPr/>
            </a:pPr>
            <a:r>
              <a:rPr lang="fr-FR" dirty="0">
                <a:ea typeface="ＭＳ Ｐゴシック" pitchFamily="34" charset="-128"/>
              </a:rPr>
              <a:t>Controller layer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388" y="3145532"/>
            <a:ext cx="8785225" cy="201622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fr-FR" b="1" dirty="0" smtClean="0">
                <a:solidFill>
                  <a:srgbClr val="0070C0"/>
                </a:solidFill>
                <a:latin typeface="Courier New" pitchFamily="49" charset="0"/>
                <a:cs typeface="Courier New" pitchFamily="49" charset="0"/>
              </a:rPr>
              <a:t>return</a:t>
            </a:r>
            <a:r>
              <a:rPr lang="fr-FR" b="1" dirty="0" smtClean="0">
                <a:solidFill>
                  <a:schemeClr val="tx1"/>
                </a:solidFill>
                <a:latin typeface="Courier New" pitchFamily="49" charset="0"/>
                <a:cs typeface="Courier New" pitchFamily="49" charset="0"/>
              </a:rPr>
              <a:t> </a:t>
            </a:r>
            <a:r>
              <a:rPr lang="en-US" b="1" dirty="0">
                <a:solidFill>
                  <a:srgbClr val="0070C0"/>
                </a:solidFill>
                <a:latin typeface="Courier New" pitchFamily="49" charset="0"/>
                <a:cs typeface="Courier New" pitchFamily="49" charset="0"/>
              </a:rPr>
              <a:t>$this-&gt;render('default/</a:t>
            </a:r>
            <a:r>
              <a:rPr lang="en-US" b="1" dirty="0" err="1">
                <a:solidFill>
                  <a:srgbClr val="0070C0"/>
                </a:solidFill>
                <a:latin typeface="Courier New" pitchFamily="49" charset="0"/>
                <a:cs typeface="Courier New" pitchFamily="49" charset="0"/>
              </a:rPr>
              <a:t>hello.html.twig</a:t>
            </a:r>
            <a:r>
              <a:rPr lang="en-US" b="1" dirty="0">
                <a:solidFill>
                  <a:srgbClr val="0070C0"/>
                </a:solidFill>
                <a:latin typeface="Courier New" pitchFamily="49" charset="0"/>
                <a:cs typeface="Courier New" pitchFamily="49" charset="0"/>
              </a:rPr>
              <a:t>', </a:t>
            </a:r>
            <a:endParaRPr lang="en-US" b="1" dirty="0" smtClean="0">
              <a:solidFill>
                <a:srgbClr val="0070C0"/>
              </a:solidFill>
              <a:latin typeface="Courier New" pitchFamily="49" charset="0"/>
              <a:cs typeface="Courier New" pitchFamily="49" charset="0"/>
            </a:endParaRPr>
          </a:p>
          <a:p>
            <a:pPr>
              <a:defRPr/>
            </a:pPr>
            <a:r>
              <a:rPr lang="en-US" b="1" dirty="0">
                <a:solidFill>
                  <a:srgbClr val="0070C0"/>
                </a:solidFill>
                <a:latin typeface="Courier New" pitchFamily="49" charset="0"/>
                <a:cs typeface="Courier New" pitchFamily="49" charset="0"/>
              </a:rPr>
              <a:t> </a:t>
            </a:r>
            <a:r>
              <a:rPr lang="en-US" b="1" dirty="0" smtClean="0">
                <a:solidFill>
                  <a:srgbClr val="0070C0"/>
                </a:solidFill>
                <a:latin typeface="Courier New" pitchFamily="49" charset="0"/>
                <a:cs typeface="Courier New" pitchFamily="49" charset="0"/>
              </a:rPr>
              <a:t> </a:t>
            </a:r>
            <a:r>
              <a:rPr lang="fr-FR" b="1" dirty="0" err="1" smtClean="0">
                <a:solidFill>
                  <a:srgbClr val="0070C0"/>
                </a:solidFill>
                <a:latin typeface="Courier New" pitchFamily="49" charset="0"/>
                <a:cs typeface="Courier New" pitchFamily="49" charset="0"/>
              </a:rPr>
              <a:t>array</a:t>
            </a:r>
            <a:r>
              <a:rPr lang="fr-FR" b="1" dirty="0" smtClean="0">
                <a:solidFill>
                  <a:schemeClr val="tx1"/>
                </a:solidFill>
                <a:latin typeface="Courier New" pitchFamily="49" charset="0"/>
                <a:cs typeface="Courier New" pitchFamily="49" charset="0"/>
              </a:rPr>
              <a:t>(</a:t>
            </a:r>
          </a:p>
          <a:p>
            <a:pPr lvl="1">
              <a:defRPr/>
            </a:pPr>
            <a:r>
              <a:rPr lang="fr-FR" b="1" dirty="0" smtClean="0">
                <a:solidFill>
                  <a:srgbClr val="00B050"/>
                </a:solidFill>
                <a:latin typeface="Courier New" pitchFamily="49" charset="0"/>
                <a:cs typeface="Courier New" pitchFamily="49" charset="0"/>
              </a:rPr>
              <a:t>'</a:t>
            </a:r>
            <a:r>
              <a:rPr lang="fr-FR" b="1" dirty="0" err="1" smtClean="0">
                <a:solidFill>
                  <a:srgbClr val="00B050"/>
                </a:solidFill>
                <a:latin typeface="Courier New" pitchFamily="49" charset="0"/>
                <a:cs typeface="Courier New" pitchFamily="49" charset="0"/>
              </a:rPr>
              <a:t>name</a:t>
            </a:r>
            <a:r>
              <a:rPr lang="fr-FR" b="1" dirty="0" smtClean="0">
                <a:solidFill>
                  <a:srgbClr val="00B050"/>
                </a:solidFill>
                <a:latin typeface="Courier New" pitchFamily="49" charset="0"/>
                <a:cs typeface="Courier New" pitchFamily="49" charset="0"/>
              </a:rPr>
              <a:t>'</a:t>
            </a:r>
            <a:r>
              <a:rPr lang="fr-FR" b="1" dirty="0" smtClean="0">
                <a:solidFill>
                  <a:schemeClr val="tx1"/>
                </a:solidFill>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=&gt;</a:t>
            </a:r>
            <a:r>
              <a:rPr lang="fr-FR" b="1" dirty="0" smtClean="0">
                <a:solidFill>
                  <a:schemeClr val="tx1"/>
                </a:solidFill>
                <a:latin typeface="Courier New" pitchFamily="49" charset="0"/>
                <a:cs typeface="Courier New" pitchFamily="49" charset="0"/>
              </a:rPr>
              <a:t> $</a:t>
            </a:r>
            <a:r>
              <a:rPr lang="fr-FR" b="1" dirty="0" err="1" smtClean="0">
                <a:solidFill>
                  <a:schemeClr val="tx1"/>
                </a:solidFill>
                <a:latin typeface="Courier New" pitchFamily="49" charset="0"/>
                <a:cs typeface="Courier New" pitchFamily="49" charset="0"/>
              </a:rPr>
              <a:t>name</a:t>
            </a:r>
            <a:r>
              <a:rPr lang="fr-FR" b="1" dirty="0" smtClean="0">
                <a:solidFill>
                  <a:schemeClr val="tx1"/>
                </a:solidFill>
                <a:latin typeface="Courier New" pitchFamily="49" charset="0"/>
                <a:cs typeface="Courier New" pitchFamily="49" charset="0"/>
              </a:rPr>
              <a:t>,</a:t>
            </a:r>
          </a:p>
          <a:p>
            <a:pPr lvl="1">
              <a:defRPr/>
            </a:pPr>
            <a:r>
              <a:rPr lang="fr-FR" b="1" dirty="0" smtClean="0">
                <a:solidFill>
                  <a:srgbClr val="00B050"/>
                </a:solidFill>
                <a:latin typeface="Courier New" pitchFamily="49" charset="0"/>
                <a:cs typeface="Courier New" pitchFamily="49" charset="0"/>
              </a:rPr>
              <a:t>'</a:t>
            </a:r>
            <a:r>
              <a:rPr lang="fr-FR" b="1" dirty="0" err="1" smtClean="0">
                <a:solidFill>
                  <a:srgbClr val="00B050"/>
                </a:solidFill>
                <a:latin typeface="Courier New" pitchFamily="49" charset="0"/>
                <a:cs typeface="Courier New" pitchFamily="49" charset="0"/>
              </a:rPr>
              <a:t>otherValue</a:t>
            </a:r>
            <a:r>
              <a:rPr lang="fr-FR" b="1" dirty="0" smtClean="0">
                <a:solidFill>
                  <a:srgbClr val="00B050"/>
                </a:solidFill>
                <a:latin typeface="Courier New" pitchFamily="49" charset="0"/>
                <a:cs typeface="Courier New" pitchFamily="49" charset="0"/>
              </a:rPr>
              <a:t>'</a:t>
            </a:r>
            <a:r>
              <a:rPr lang="fr-FR" b="1" dirty="0" smtClean="0">
                <a:solidFill>
                  <a:schemeClr val="tx1"/>
                </a:solidFill>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=&gt;</a:t>
            </a:r>
            <a:r>
              <a:rPr lang="fr-FR" b="1" dirty="0" smtClean="0">
                <a:solidFill>
                  <a:schemeClr val="tx1"/>
                </a:solidFill>
                <a:latin typeface="Courier New" pitchFamily="49" charset="0"/>
                <a:cs typeface="Courier New" pitchFamily="49" charset="0"/>
              </a:rPr>
              <a:t> </a:t>
            </a:r>
            <a:r>
              <a:rPr lang="fr-FR" b="1" dirty="0" smtClean="0">
                <a:solidFill>
                  <a:schemeClr val="accent6">
                    <a:lumMod val="75000"/>
                  </a:schemeClr>
                </a:solidFill>
                <a:latin typeface="Courier New" pitchFamily="49" charset="0"/>
                <a:cs typeface="Courier New" pitchFamily="49" charset="0"/>
              </a:rPr>
              <a:t>1</a:t>
            </a:r>
            <a:r>
              <a:rPr lang="fr-FR" b="1" dirty="0" smtClean="0">
                <a:solidFill>
                  <a:schemeClr val="tx1"/>
                </a:solidFill>
                <a:latin typeface="Courier New" pitchFamily="49" charset="0"/>
                <a:cs typeface="Courier New" pitchFamily="49" charset="0"/>
              </a:rPr>
              <a:t>,</a:t>
            </a:r>
          </a:p>
          <a:p>
            <a:pPr lvl="1">
              <a:defRPr/>
            </a:pPr>
            <a:r>
              <a:rPr lang="fr-FR" b="1" dirty="0" smtClean="0">
                <a:solidFill>
                  <a:srgbClr val="00B050"/>
                </a:solidFill>
                <a:latin typeface="Courier New" pitchFamily="49" charset="0"/>
                <a:cs typeface="Courier New" pitchFamily="49" charset="0"/>
              </a:rPr>
              <a:t>'</a:t>
            </a:r>
            <a:r>
              <a:rPr lang="fr-FR" b="1" dirty="0" err="1" smtClean="0">
                <a:solidFill>
                  <a:srgbClr val="00B050"/>
                </a:solidFill>
                <a:latin typeface="Courier New" pitchFamily="49" charset="0"/>
                <a:cs typeface="Courier New" pitchFamily="49" charset="0"/>
              </a:rPr>
              <a:t>thirdValue</a:t>
            </a:r>
            <a:r>
              <a:rPr lang="fr-FR" b="1" dirty="0" smtClean="0">
                <a:solidFill>
                  <a:srgbClr val="00B050"/>
                </a:solidFill>
                <a:latin typeface="Courier New" pitchFamily="49" charset="0"/>
                <a:cs typeface="Courier New" pitchFamily="49" charset="0"/>
              </a:rPr>
              <a:t>'</a:t>
            </a:r>
            <a:r>
              <a:rPr lang="fr-FR" b="1" dirty="0" smtClean="0">
                <a:solidFill>
                  <a:schemeClr val="tx1"/>
                </a:solidFill>
                <a:latin typeface="Courier New" pitchFamily="49" charset="0"/>
                <a:cs typeface="Courier New" pitchFamily="49" charset="0"/>
              </a:rPr>
              <a:t> </a:t>
            </a:r>
            <a:r>
              <a:rPr lang="fr-FR" b="1" dirty="0" smtClean="0">
                <a:solidFill>
                  <a:srgbClr val="0070C0"/>
                </a:solidFill>
                <a:latin typeface="Courier New" pitchFamily="49" charset="0"/>
                <a:cs typeface="Courier New" pitchFamily="49" charset="0"/>
              </a:rPr>
              <a:t>=&gt;</a:t>
            </a:r>
            <a:r>
              <a:rPr lang="fr-FR" b="1" dirty="0" smtClean="0">
                <a:solidFill>
                  <a:schemeClr val="tx1"/>
                </a:solidFill>
                <a:latin typeface="Courier New" pitchFamily="49" charset="0"/>
                <a:cs typeface="Courier New" pitchFamily="49" charset="0"/>
              </a:rPr>
              <a:t> </a:t>
            </a:r>
            <a:r>
              <a:rPr lang="fr-FR" b="1" dirty="0" smtClean="0">
                <a:solidFill>
                  <a:srgbClr val="00B050"/>
                </a:solidFill>
                <a:latin typeface="Courier New" pitchFamily="49" charset="0"/>
                <a:cs typeface="Courier New" pitchFamily="49" charset="0"/>
              </a:rPr>
              <a:t>"</a:t>
            </a:r>
            <a:r>
              <a:rPr lang="fr-FR" b="1" dirty="0" err="1" smtClean="0">
                <a:solidFill>
                  <a:srgbClr val="00B050"/>
                </a:solidFill>
                <a:latin typeface="Courier New" pitchFamily="49" charset="0"/>
                <a:cs typeface="Courier New" pitchFamily="49" charset="0"/>
              </a:rPr>
              <a:t>Plop</a:t>
            </a:r>
            <a:r>
              <a:rPr lang="fr-FR" b="1" dirty="0" smtClean="0">
                <a:solidFill>
                  <a:srgbClr val="00B050"/>
                </a:solidFill>
                <a:latin typeface="Courier New" pitchFamily="49" charset="0"/>
                <a:cs typeface="Courier New" pitchFamily="49" charset="0"/>
              </a:rPr>
              <a:t>"</a:t>
            </a:r>
          </a:p>
          <a:p>
            <a:pPr>
              <a:defRPr/>
            </a:pPr>
            <a:r>
              <a:rPr lang="fr-FR" b="1" dirty="0" smtClean="0">
                <a:solidFill>
                  <a:schemeClr val="tx1"/>
                </a:solidFill>
                <a:latin typeface="Courier New" pitchFamily="49" charset="0"/>
                <a:cs typeface="Courier New" pitchFamily="49" charset="0"/>
              </a:rPr>
              <a:t>  )</a:t>
            </a:r>
          </a:p>
          <a:p>
            <a:pPr>
              <a:defRPr/>
            </a:pPr>
            <a:r>
              <a:rPr lang="fr-FR" b="1" dirty="0">
                <a:solidFill>
                  <a:schemeClr val="tx1"/>
                </a:solidFill>
                <a:latin typeface="Courier New" pitchFamily="49" charset="0"/>
                <a:cs typeface="Courier New" pitchFamily="49" charset="0"/>
              </a:rPr>
              <a:t>)</a:t>
            </a:r>
            <a:r>
              <a:rPr lang="fr-FR" b="1" dirty="0" smtClean="0">
                <a:solidFill>
                  <a:schemeClr val="tx1"/>
                </a:solidFill>
                <a:latin typeface="Courier New" pitchFamily="49" charset="0"/>
                <a:cs typeface="Courier New" pitchFamily="49" charset="0"/>
              </a:rPr>
              <a:t>;</a:t>
            </a:r>
            <a:endParaRPr lang="fr-FR"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1834412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Redirecting</a:t>
            </a:r>
            <a:r>
              <a:rPr lang="fr-FR" dirty="0" smtClean="0">
                <a:ea typeface="ＭＳ Ｐゴシック" pitchFamily="34" charset="-128"/>
              </a:rPr>
              <a:t> an user</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a:t>Two</a:t>
            </a:r>
            <a:r>
              <a:rPr lang="fr-FR" sz="3200" dirty="0"/>
              <a:t> </a:t>
            </a:r>
            <a:r>
              <a:rPr lang="fr-FR" sz="3200" dirty="0" err="1"/>
              <a:t>ways</a:t>
            </a:r>
            <a:r>
              <a:rPr lang="fr-FR" sz="3200" dirty="0"/>
              <a:t>:</a:t>
            </a:r>
          </a:p>
          <a:p>
            <a:pPr lvl="1"/>
            <a:r>
              <a:rPr lang="fr-FR" sz="2800" dirty="0"/>
              <a:t>By </a:t>
            </a:r>
            <a:r>
              <a:rPr lang="fr-FR" sz="2800" dirty="0" err="1"/>
              <a:t>hardcoding</a:t>
            </a:r>
            <a:r>
              <a:rPr lang="fr-FR" sz="2800" dirty="0"/>
              <a:t> URL:</a:t>
            </a:r>
          </a:p>
          <a:p>
            <a:pPr lvl="2"/>
            <a:endParaRPr lang="fr-FR" sz="2400" dirty="0"/>
          </a:p>
          <a:p>
            <a:pPr lvl="2"/>
            <a:endParaRPr lang="fr-FR" sz="2400" dirty="0"/>
          </a:p>
          <a:p>
            <a:pPr lvl="1">
              <a:spcBef>
                <a:spcPts val="1800"/>
              </a:spcBef>
            </a:pPr>
            <a:r>
              <a:rPr lang="fr-FR" sz="2800" dirty="0"/>
              <a:t>By </a:t>
            </a:r>
            <a:r>
              <a:rPr lang="fr-FR" sz="2800" dirty="0" err="1"/>
              <a:t>generating</a:t>
            </a:r>
            <a:r>
              <a:rPr lang="fr-FR" sz="2800" dirty="0"/>
              <a:t> URL </a:t>
            </a:r>
            <a:r>
              <a:rPr lang="fr-FR" sz="2800" dirty="0" err="1"/>
              <a:t>with</a:t>
            </a:r>
            <a:r>
              <a:rPr lang="fr-FR" sz="2800" dirty="0"/>
              <a:t> a route </a:t>
            </a:r>
            <a:r>
              <a:rPr lang="fr-FR" sz="2800" dirty="0" err="1"/>
              <a:t>name</a:t>
            </a:r>
            <a:r>
              <a:rPr lang="fr-FR" sz="2800" dirty="0"/>
              <a:t>:</a:t>
            </a:r>
          </a:p>
          <a:p>
            <a:pPr lvl="2"/>
            <a:r>
              <a:rPr lang="fr-FR" sz="2400" dirty="0" err="1"/>
              <a:t>We’ll</a:t>
            </a:r>
            <a:r>
              <a:rPr lang="fr-FR" sz="2400" dirty="0"/>
              <a:t> </a:t>
            </a:r>
            <a:r>
              <a:rPr lang="fr-FR" sz="2400" dirty="0" err="1"/>
              <a:t>see</a:t>
            </a:r>
            <a:r>
              <a:rPr lang="fr-FR" sz="2400" dirty="0"/>
              <a:t> </a:t>
            </a:r>
            <a:r>
              <a:rPr lang="fr-FR" sz="2400" dirty="0" err="1"/>
              <a:t>it</a:t>
            </a:r>
            <a:r>
              <a:rPr lang="fr-FR" sz="2400" dirty="0"/>
              <a:t> </a:t>
            </a:r>
            <a:r>
              <a:rPr lang="fr-FR" sz="2400" dirty="0" err="1"/>
              <a:t>later</a:t>
            </a:r>
            <a:endParaRPr lang="fr-FR" sz="2400" dirty="0"/>
          </a:p>
          <a:p>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a:ea typeface="ＭＳ Ｐゴシック" pitchFamily="34" charset="-128"/>
              </a:rPr>
              <a:t>Controller layer</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388" y="2209428"/>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fr-FR" b="1" dirty="0" smtClean="0">
                <a:solidFill>
                  <a:srgbClr val="0070C0"/>
                </a:solidFill>
                <a:latin typeface="Courier New" pitchFamily="49" charset="0"/>
                <a:cs typeface="Courier New" pitchFamily="49" charset="0"/>
              </a:rPr>
              <a:t>return</a:t>
            </a:r>
            <a:r>
              <a:rPr lang="fr-FR" b="1" dirty="0" smtClean="0">
                <a:solidFill>
                  <a:schemeClr val="tx1"/>
                </a:solidFill>
                <a:latin typeface="Courier New" pitchFamily="49" charset="0"/>
                <a:cs typeface="Courier New" pitchFamily="49" charset="0"/>
              </a:rPr>
              <a:t> $</a:t>
            </a:r>
            <a:r>
              <a:rPr lang="fr-FR" b="1" dirty="0" err="1" smtClean="0">
                <a:solidFill>
                  <a:schemeClr val="tx1"/>
                </a:solidFill>
                <a:latin typeface="Courier New" pitchFamily="49" charset="0"/>
                <a:cs typeface="Courier New" pitchFamily="49" charset="0"/>
              </a:rPr>
              <a:t>this</a:t>
            </a:r>
            <a:r>
              <a:rPr lang="fr-FR" b="1" dirty="0" smtClean="0">
                <a:solidFill>
                  <a:schemeClr val="tx1"/>
                </a:solidFill>
                <a:latin typeface="Courier New" pitchFamily="49" charset="0"/>
                <a:cs typeface="Courier New" pitchFamily="49" charset="0"/>
              </a:rPr>
              <a:t>-&gt;</a:t>
            </a:r>
            <a:r>
              <a:rPr lang="fr-FR" b="1" dirty="0" err="1" smtClean="0">
                <a:solidFill>
                  <a:schemeClr val="tx1"/>
                </a:solidFill>
                <a:latin typeface="Courier New" pitchFamily="49" charset="0"/>
                <a:cs typeface="Courier New" pitchFamily="49" charset="0"/>
              </a:rPr>
              <a:t>redirect</a:t>
            </a:r>
            <a:r>
              <a:rPr lang="fr-FR" b="1" dirty="0" smtClean="0">
                <a:solidFill>
                  <a:schemeClr val="tx1"/>
                </a:solidFill>
                <a:latin typeface="Courier New" pitchFamily="49" charset="0"/>
                <a:cs typeface="Courier New" pitchFamily="49" charset="0"/>
              </a:rPr>
              <a:t>(</a:t>
            </a:r>
            <a:r>
              <a:rPr lang="fr-FR" b="1" dirty="0" smtClean="0">
                <a:solidFill>
                  <a:srgbClr val="00B050"/>
                </a:solidFill>
                <a:latin typeface="Courier New" pitchFamily="49" charset="0"/>
                <a:cs typeface="Courier New" pitchFamily="49" charset="0"/>
              </a:rPr>
              <a:t>"http://www.google.fr"</a:t>
            </a:r>
            <a:r>
              <a:rPr lang="fr-FR" b="1" dirty="0" smtClean="0">
                <a:solidFill>
                  <a:schemeClr val="tx1"/>
                </a:solidFill>
                <a:latin typeface="Courier New" pitchFamily="49" charset="0"/>
                <a:cs typeface="Courier New" pitchFamily="49" charset="0"/>
              </a:rPr>
              <a:t>);</a:t>
            </a:r>
            <a:endParaRPr lang="cs-CZ" b="1" dirty="0">
              <a:solidFill>
                <a:schemeClr val="tx1"/>
              </a:solidFill>
              <a:latin typeface="Courier New" pitchFamily="49" charset="0"/>
              <a:cs typeface="Courier New" pitchFamily="49" charset="0"/>
            </a:endParaRP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4369668"/>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a:defRPr/>
            </a:pPr>
            <a:r>
              <a:rPr lang="fr-FR" b="1" dirty="0">
                <a:solidFill>
                  <a:srgbClr val="0070C0"/>
                </a:solidFill>
                <a:latin typeface="Courier New" pitchFamily="49" charset="0"/>
                <a:cs typeface="Courier New" pitchFamily="49" charset="0"/>
              </a:rPr>
              <a:t>return $</a:t>
            </a:r>
            <a:r>
              <a:rPr lang="fr-FR" b="1" dirty="0" err="1">
                <a:solidFill>
                  <a:srgbClr val="0070C0"/>
                </a:solidFill>
                <a:latin typeface="Courier New" pitchFamily="49" charset="0"/>
                <a:cs typeface="Courier New" pitchFamily="49" charset="0"/>
              </a:rPr>
              <a:t>this</a:t>
            </a:r>
            <a:r>
              <a:rPr lang="fr-FR" b="1" dirty="0">
                <a:solidFill>
                  <a:srgbClr val="0070C0"/>
                </a:solidFill>
                <a:latin typeface="Courier New" pitchFamily="49" charset="0"/>
                <a:cs typeface="Courier New" pitchFamily="49" charset="0"/>
              </a:rPr>
              <a:t>-&gt;</a:t>
            </a:r>
            <a:r>
              <a:rPr lang="fr-FR" b="1" dirty="0" err="1">
                <a:solidFill>
                  <a:srgbClr val="0070C0"/>
                </a:solidFill>
                <a:latin typeface="Courier New" pitchFamily="49" charset="0"/>
                <a:cs typeface="Courier New" pitchFamily="49" charset="0"/>
              </a:rPr>
              <a:t>redirectToRoute</a:t>
            </a:r>
            <a:r>
              <a:rPr lang="fr-FR" b="1" dirty="0">
                <a:solidFill>
                  <a:srgbClr val="0070C0"/>
                </a:solidFill>
                <a:latin typeface="Courier New" pitchFamily="49" charset="0"/>
                <a:cs typeface="Courier New" pitchFamily="49" charset="0"/>
              </a:rPr>
              <a:t>('</a:t>
            </a:r>
            <a:r>
              <a:rPr lang="fr-FR" b="1" dirty="0" err="1">
                <a:solidFill>
                  <a:srgbClr val="0070C0"/>
                </a:solidFill>
                <a:latin typeface="Courier New" pitchFamily="49" charset="0"/>
                <a:cs typeface="Courier New" pitchFamily="49" charset="0"/>
              </a:rPr>
              <a:t>homepage</a:t>
            </a:r>
            <a:r>
              <a:rPr lang="fr-FR" b="1" dirty="0">
                <a:solidFill>
                  <a:srgbClr val="0070C0"/>
                </a:solidFill>
                <a:latin typeface="Courier New" pitchFamily="49" charset="0"/>
                <a:cs typeface="Courier New" pitchFamily="49" charset="0"/>
              </a:rPr>
              <a:t>');</a:t>
            </a:r>
            <a:endParaRPr lang="cs-CZ"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1360668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15866831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View</a:t>
            </a:r>
            <a:r>
              <a:rPr lang="fr-FR" dirty="0" smtClean="0"/>
              <a:t> Layer</a:t>
            </a:r>
            <a:endParaRPr lang="fr-FR" dirty="0"/>
          </a:p>
        </p:txBody>
      </p:sp>
      <p:sp>
        <p:nvSpPr>
          <p:cNvPr id="3" name="Espace réservé du texte 2"/>
          <p:cNvSpPr>
            <a:spLocks noGrp="1"/>
          </p:cNvSpPr>
          <p:nvPr>
            <p:ph type="body" idx="1"/>
          </p:nvPr>
        </p:nvSpPr>
        <p:spPr/>
        <p:txBody>
          <a:bodyPr/>
          <a:lstStyle/>
          <a:p>
            <a:pPr>
              <a:defRPr/>
            </a:pPr>
            <a:r>
              <a:rPr lang="fr-FR" dirty="0" err="1" smtClean="0"/>
              <a:t>Symfony</a:t>
            </a:r>
            <a:endParaRPr lang="fr-FR" dirty="0"/>
          </a:p>
        </p:txBody>
      </p:sp>
      <p:pic>
        <p:nvPicPr>
          <p:cNvPr id="110594" name="Picture 2" descr="http://www.veryicon.com/icon/png/File%20Type/Senary/Internet%20html.png"/>
          <p:cNvPicPr>
            <a:picLocks noChangeAspect="1" noChangeArrowheads="1"/>
          </p:cNvPicPr>
          <p:nvPr/>
        </p:nvPicPr>
        <p:blipFill>
          <a:blip r:embed="rId2" cstate="print"/>
          <a:srcRect/>
          <a:stretch>
            <a:fillRect/>
          </a:stretch>
        </p:blipFill>
        <p:spPr bwMode="auto">
          <a:xfrm>
            <a:off x="6660232" y="2137420"/>
            <a:ext cx="1903413" cy="1903413"/>
          </a:xfrm>
          <a:prstGeom prst="rect">
            <a:avLst/>
          </a:prstGeom>
          <a:noFill/>
        </p:spPr>
      </p:pic>
      <p:sp>
        <p:nvSpPr>
          <p:cNvPr id="5" name="ZoneTexte 4"/>
          <p:cNvSpPr txBox="1"/>
          <p:nvPr/>
        </p:nvSpPr>
        <p:spPr>
          <a:xfrm>
            <a:off x="2555776" y="4637955"/>
            <a:ext cx="4032448" cy="307777"/>
          </a:xfrm>
          <a:prstGeom prst="rect">
            <a:avLst/>
          </a:prstGeom>
          <a:noFill/>
        </p:spPr>
        <p:txBody>
          <a:bodyPr wrap="square" rtlCol="0">
            <a:spAutoFit/>
          </a:bodyPr>
          <a:lstStyle/>
          <a:p>
            <a:pPr algn="ctr"/>
            <a:r>
              <a:rPr lang="fr-FR" sz="1400" i="1" dirty="0" smtClean="0">
                <a:latin typeface="Verdana" pitchFamily="34" charset="0"/>
                <a:ea typeface="Verdana" pitchFamily="34" charset="0"/>
                <a:cs typeface="Verdana" pitchFamily="34" charset="0"/>
              </a:rPr>
              <a:t>The </a:t>
            </a:r>
            <a:r>
              <a:rPr lang="fr-FR" sz="1400" i="1" dirty="0" err="1" smtClean="0">
                <a:latin typeface="Verdana" pitchFamily="34" charset="0"/>
                <a:ea typeface="Verdana" pitchFamily="34" charset="0"/>
                <a:cs typeface="Verdana" pitchFamily="34" charset="0"/>
              </a:rPr>
              <a:t>almighty</a:t>
            </a:r>
            <a:r>
              <a:rPr lang="fr-FR" sz="1400" i="1" dirty="0" smtClean="0">
                <a:latin typeface="Verdana" pitchFamily="34" charset="0"/>
                <a:ea typeface="Verdana" pitchFamily="34" charset="0"/>
                <a:cs typeface="Verdana" pitchFamily="34" charset="0"/>
              </a:rPr>
              <a:t> </a:t>
            </a:r>
            <a:r>
              <a:rPr lang="fr-FR" sz="1400" i="1" dirty="0" err="1" smtClean="0">
                <a:latin typeface="Verdana" pitchFamily="34" charset="0"/>
                <a:ea typeface="Verdana" pitchFamily="34" charset="0"/>
                <a:cs typeface="Verdana" pitchFamily="34" charset="0"/>
              </a:rPr>
              <a:t>Twig</a:t>
            </a:r>
            <a:r>
              <a:rPr lang="fr-FR" sz="1400" i="1" dirty="0" smtClean="0">
                <a:latin typeface="Verdana" pitchFamily="34" charset="0"/>
                <a:ea typeface="Verdana" pitchFamily="34" charset="0"/>
                <a:cs typeface="Verdana" pitchFamily="34" charset="0"/>
              </a:rPr>
              <a:t>!</a:t>
            </a:r>
            <a:endParaRPr lang="fr-FR" sz="1400" i="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425184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2313" y="3671888"/>
            <a:ext cx="7772400" cy="1135062"/>
          </a:xfrm>
        </p:spPr>
        <p:txBody>
          <a:bodyPr/>
          <a:lstStyle/>
          <a:p>
            <a:pPr>
              <a:defRPr/>
            </a:pPr>
            <a:r>
              <a:rPr lang="fr-FR" dirty="0" err="1" smtClean="0"/>
              <a:t>overview</a:t>
            </a:r>
            <a:endParaRPr lang="fr-FR" dirty="0"/>
          </a:p>
        </p:txBody>
      </p:sp>
      <p:sp>
        <p:nvSpPr>
          <p:cNvPr id="3" name="Espace réservé du texte 2"/>
          <p:cNvSpPr>
            <a:spLocks noGrp="1"/>
          </p:cNvSpPr>
          <p:nvPr>
            <p:ph type="body" idx="1"/>
          </p:nvPr>
        </p:nvSpPr>
        <p:spPr>
          <a:xfrm>
            <a:off x="722313" y="2422525"/>
            <a:ext cx="7772400" cy="1249363"/>
          </a:xfrm>
        </p:spPr>
        <p:txBody>
          <a:bodyPr/>
          <a:lstStyle/>
          <a:p>
            <a:pPr>
              <a:buFont typeface="Arial" charset="0"/>
              <a:buNone/>
              <a:defRPr/>
            </a:pPr>
            <a:r>
              <a:rPr lang="fr-FR" dirty="0" err="1" smtClean="0"/>
              <a:t>Symfony</a:t>
            </a:r>
            <a:endParaRPr lang="fr-FR" dirty="0"/>
          </a:p>
        </p:txBody>
      </p:sp>
      <p:pic>
        <p:nvPicPr>
          <p:cNvPr id="5" name="Picture 6" descr="emblem_class"/>
          <p:cNvPicPr>
            <a:picLocks noChangeAspect="1" noChangeArrowheads="1"/>
          </p:cNvPicPr>
          <p:nvPr/>
        </p:nvPicPr>
        <p:blipFill>
          <a:blip r:embed="rId2" cstate="print"/>
          <a:srcRect/>
          <a:stretch>
            <a:fillRect/>
          </a:stretch>
        </p:blipFill>
        <p:spPr bwMode="auto">
          <a:xfrm>
            <a:off x="6732588" y="1849438"/>
            <a:ext cx="17526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a:t>Views</a:t>
            </a:r>
            <a:r>
              <a:rPr lang="fr-FR" sz="3200" dirty="0"/>
              <a:t> </a:t>
            </a:r>
            <a:r>
              <a:rPr lang="fr-FR" sz="3200" dirty="0" err="1"/>
              <a:t>represents</a:t>
            </a:r>
            <a:r>
              <a:rPr lang="fr-FR" sz="3200" dirty="0"/>
              <a:t> the User Interface</a:t>
            </a:r>
          </a:p>
          <a:p>
            <a:pPr lvl="1"/>
            <a:r>
              <a:rPr lang="fr-FR" sz="2800" dirty="0" err="1"/>
              <a:t>Stored</a:t>
            </a:r>
            <a:r>
              <a:rPr lang="fr-FR" sz="2800" dirty="0"/>
              <a:t> in </a:t>
            </a:r>
            <a:r>
              <a:rPr lang="fr-FR" sz="2800" dirty="0" err="1"/>
              <a:t>Resouces</a:t>
            </a:r>
            <a:r>
              <a:rPr lang="fr-FR" sz="2800" dirty="0"/>
              <a:t>/</a:t>
            </a:r>
            <a:r>
              <a:rPr lang="fr-FR" sz="2800" dirty="0" err="1"/>
              <a:t>views</a:t>
            </a:r>
            <a:endParaRPr lang="fr-FR" sz="2800" dirty="0"/>
          </a:p>
          <a:p>
            <a:pPr lvl="1"/>
            <a:r>
              <a:rPr lang="fr-FR" sz="2800" dirty="0"/>
              <a:t>One </a:t>
            </a:r>
            <a:r>
              <a:rPr lang="fr-FR" sz="2800" dirty="0" err="1"/>
              <a:t>folder</a:t>
            </a:r>
            <a:r>
              <a:rPr lang="fr-FR" sz="2800" dirty="0"/>
              <a:t> by Controller</a:t>
            </a:r>
          </a:p>
          <a:p>
            <a:pPr lvl="1"/>
            <a:endParaRPr lang="fr-FR" sz="2800" dirty="0"/>
          </a:p>
          <a:p>
            <a:r>
              <a:rPr lang="fr-FR" sz="3200" dirty="0" err="1"/>
              <a:t>Contains</a:t>
            </a:r>
            <a:r>
              <a:rPr lang="fr-FR" sz="3200" dirty="0"/>
              <a:t> HTML structure</a:t>
            </a:r>
          </a:p>
          <a:p>
            <a:pPr lvl="1"/>
            <a:r>
              <a:rPr lang="fr-FR" sz="2800" dirty="0"/>
              <a:t>Can use </a:t>
            </a:r>
            <a:r>
              <a:rPr lang="fr-FR" sz="2800" dirty="0" err="1"/>
              <a:t>Twig</a:t>
            </a:r>
            <a:r>
              <a:rPr lang="fr-FR" sz="2800" dirty="0"/>
              <a:t> </a:t>
            </a:r>
            <a:r>
              <a:rPr lang="fr-FR" sz="2800" dirty="0" err="1"/>
              <a:t>template</a:t>
            </a:r>
            <a:r>
              <a:rPr lang="fr-FR" sz="2800" dirty="0"/>
              <a:t> </a:t>
            </a:r>
            <a:r>
              <a:rPr lang="fr-FR" sz="2800" dirty="0" err="1"/>
              <a:t>engine</a:t>
            </a:r>
            <a:r>
              <a:rPr lang="fr-FR" sz="2800" dirty="0"/>
              <a:t>!</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0398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Twig</a:t>
            </a:r>
            <a:r>
              <a:rPr lang="fr-FR" dirty="0" smtClean="0">
                <a:ea typeface="ＭＳ Ｐゴシック" pitchFamily="34" charset="-128"/>
              </a:rPr>
              <a:t> </a:t>
            </a:r>
            <a:r>
              <a:rPr lang="fr-FR" dirty="0" err="1">
                <a:ea typeface="ＭＳ Ｐゴシック" pitchFamily="34" charset="-128"/>
              </a:rPr>
              <a:t>p</a:t>
            </a:r>
            <a:r>
              <a:rPr lang="fr-FR" dirty="0" err="1" smtClean="0">
                <a:ea typeface="ＭＳ Ｐゴシック" pitchFamily="34" charset="-128"/>
              </a:rPr>
              <a:t>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a:t>Twig</a:t>
            </a:r>
            <a:r>
              <a:rPr lang="fr-FR" sz="3200" dirty="0"/>
              <a:t> </a:t>
            </a:r>
            <a:r>
              <a:rPr lang="fr-FR" sz="3200" dirty="0" err="1"/>
              <a:t>is</a:t>
            </a:r>
            <a:r>
              <a:rPr lang="fr-FR" sz="3200" dirty="0"/>
              <a:t> a PHP </a:t>
            </a:r>
            <a:r>
              <a:rPr lang="fr-FR" sz="3200" dirty="0" err="1"/>
              <a:t>template</a:t>
            </a:r>
            <a:r>
              <a:rPr lang="fr-FR" sz="3200" dirty="0"/>
              <a:t> </a:t>
            </a:r>
            <a:r>
              <a:rPr lang="fr-FR" sz="3200" dirty="0" err="1"/>
              <a:t>engine</a:t>
            </a:r>
            <a:r>
              <a:rPr lang="fr-FR" sz="3200" dirty="0"/>
              <a:t> </a:t>
            </a:r>
            <a:r>
              <a:rPr lang="fr-FR" sz="3200" dirty="0" err="1"/>
              <a:t>integrated</a:t>
            </a:r>
            <a:r>
              <a:rPr lang="fr-FR" sz="3200" dirty="0"/>
              <a:t> in Sf2</a:t>
            </a:r>
          </a:p>
          <a:p>
            <a:pPr lvl="1"/>
            <a:r>
              <a:rPr lang="fr-FR" sz="2800" dirty="0"/>
              <a:t>Simple and </a:t>
            </a:r>
            <a:r>
              <a:rPr lang="fr-FR" sz="2800" dirty="0" err="1"/>
              <a:t>readable</a:t>
            </a:r>
            <a:r>
              <a:rPr lang="fr-FR" sz="2800" dirty="0"/>
              <a:t> </a:t>
            </a:r>
            <a:r>
              <a:rPr lang="fr-FR" sz="2800" dirty="0" err="1"/>
              <a:t>syntax</a:t>
            </a:r>
            <a:endParaRPr lang="fr-FR" sz="2800" dirty="0"/>
          </a:p>
          <a:p>
            <a:pPr lvl="1"/>
            <a:r>
              <a:rPr lang="fr-FR" sz="2800" dirty="0" err="1"/>
              <a:t>Same</a:t>
            </a:r>
            <a:r>
              <a:rPr lang="fr-FR" sz="2800" dirty="0"/>
              <a:t> </a:t>
            </a:r>
            <a:r>
              <a:rPr lang="fr-FR" sz="2800" dirty="0" err="1"/>
              <a:t>functionnalities</a:t>
            </a:r>
            <a:r>
              <a:rPr lang="fr-FR" sz="2800" dirty="0"/>
              <a:t> as PHP</a:t>
            </a:r>
          </a:p>
          <a:p>
            <a:pPr lvl="1">
              <a:buNone/>
            </a:pPr>
            <a:endParaRPr lang="fr-FR" sz="2800" dirty="0"/>
          </a:p>
          <a:p>
            <a:r>
              <a:rPr lang="fr-FR" sz="3200" dirty="0"/>
              <a:t>Official documentation:</a:t>
            </a:r>
          </a:p>
          <a:p>
            <a:pPr lvl="1"/>
            <a:r>
              <a:rPr lang="en-US" sz="2800" dirty="0">
                <a:hlinkClick r:id="rId3"/>
              </a:rPr>
              <a:t>http://twig.sensiolabs.org/documentation</a:t>
            </a:r>
            <a:endParaRPr lang="en-US" sz="28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6306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sz="1600" b="1" dirty="0">
                <a:solidFill>
                  <a:schemeClr val="bg1">
                    <a:lumMod val="50000"/>
                  </a:schemeClr>
                </a:solidFill>
                <a:latin typeface="Courier New"/>
                <a:cs typeface="Courier New"/>
              </a:rPr>
              <a:t>&lt;!DOCTYPE html&gt;</a:t>
            </a:r>
          </a:p>
          <a:p>
            <a:pPr lvl="2"/>
            <a:r>
              <a:rPr lang="en-US" sz="1600" b="1" dirty="0">
                <a:solidFill>
                  <a:srgbClr val="0070C0"/>
                </a:solidFill>
                <a:latin typeface="Courier New"/>
                <a:cs typeface="Courier New"/>
              </a:rPr>
              <a:t>&lt;html&gt;</a:t>
            </a:r>
          </a:p>
          <a:p>
            <a:pPr lvl="3"/>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head&gt;</a:t>
            </a:r>
          </a:p>
          <a:p>
            <a:pPr lvl="4"/>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title&gt;</a:t>
            </a:r>
            <a:r>
              <a:rPr lang="en-US" sz="1600" b="1" dirty="0">
                <a:solidFill>
                  <a:schemeClr val="tx1"/>
                </a:solidFill>
                <a:latin typeface="Courier New"/>
                <a:cs typeface="Courier New"/>
              </a:rPr>
              <a:t>Welcome to </a:t>
            </a:r>
            <a:r>
              <a:rPr lang="en-US" sz="1600" b="1" dirty="0" err="1">
                <a:solidFill>
                  <a:schemeClr val="tx1"/>
                </a:solidFill>
                <a:latin typeface="Courier New"/>
                <a:cs typeface="Courier New"/>
              </a:rPr>
              <a:t>Symfony</a:t>
            </a:r>
            <a:r>
              <a:rPr lang="en-US" sz="1600" b="1" dirty="0">
                <a:solidFill>
                  <a:schemeClr val="tx1"/>
                </a:solidFill>
                <a:latin typeface="Courier New"/>
                <a:cs typeface="Courier New"/>
              </a:rPr>
              <a:t>!</a:t>
            </a:r>
            <a:r>
              <a:rPr lang="en-US" sz="1600" b="1" dirty="0">
                <a:solidFill>
                  <a:srgbClr val="0070C0"/>
                </a:solidFill>
                <a:latin typeface="Courier New"/>
                <a:cs typeface="Courier New"/>
              </a:rPr>
              <a:t>&lt;/title&gt;</a:t>
            </a:r>
          </a:p>
          <a:p>
            <a:pPr lvl="4"/>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meta </a:t>
            </a:r>
            <a:r>
              <a:rPr lang="en-US" sz="1600" b="1" dirty="0">
                <a:solidFill>
                  <a:srgbClr val="FF0000"/>
                </a:solidFill>
                <a:latin typeface="Courier New"/>
                <a:cs typeface="Courier New"/>
              </a:rPr>
              <a:t>charset</a:t>
            </a:r>
            <a:r>
              <a:rPr lang="en-US" sz="1600" b="1" dirty="0">
                <a:solidFill>
                  <a:schemeClr val="tx1"/>
                </a:solidFill>
                <a:latin typeface="Courier New"/>
                <a:cs typeface="Courier New"/>
              </a:rPr>
              <a:t>=</a:t>
            </a:r>
            <a:r>
              <a:rPr lang="en-US" sz="1600" b="1" dirty="0">
                <a:solidFill>
                  <a:srgbClr val="00B050"/>
                </a:solidFill>
                <a:latin typeface="Courier New"/>
                <a:cs typeface="Courier New"/>
              </a:rPr>
              <a:t>"UTF-8"</a:t>
            </a:r>
            <a:r>
              <a:rPr lang="en-US" sz="1600" b="1" dirty="0">
                <a:solidFill>
                  <a:srgbClr val="0070C0"/>
                </a:solidFill>
                <a:latin typeface="Courier New"/>
                <a:cs typeface="Courier New"/>
              </a:rPr>
              <a:t>&gt;</a:t>
            </a:r>
          </a:p>
          <a:p>
            <a:pPr lvl="3"/>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head&gt;</a:t>
            </a:r>
          </a:p>
          <a:p>
            <a:pPr lvl="3"/>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body&gt;</a:t>
            </a:r>
          </a:p>
          <a:p>
            <a:pPr lvl="4"/>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h1&gt;</a:t>
            </a:r>
            <a:r>
              <a:rPr lang="en-US" sz="1600" b="1" dirty="0">
                <a:solidFill>
                  <a:schemeClr val="tx1"/>
                </a:solidFill>
                <a:latin typeface="Courier New"/>
                <a:cs typeface="Courier New"/>
              </a:rPr>
              <a:t>&lt;?</a:t>
            </a:r>
            <a:r>
              <a:rPr lang="en-US" sz="1600" b="1" dirty="0" err="1">
                <a:solidFill>
                  <a:schemeClr val="tx1"/>
                </a:solidFill>
                <a:latin typeface="Courier New"/>
                <a:cs typeface="Courier New"/>
              </a:rPr>
              <a:t>php</a:t>
            </a:r>
            <a:r>
              <a:rPr lang="en-US" sz="1600" b="1" dirty="0">
                <a:solidFill>
                  <a:schemeClr val="tx1"/>
                </a:solidFill>
                <a:latin typeface="Courier New"/>
                <a:cs typeface="Courier New"/>
              </a:rPr>
              <a:t> </a:t>
            </a:r>
            <a:r>
              <a:rPr lang="en-US" sz="1600" b="1" dirty="0">
                <a:solidFill>
                  <a:srgbClr val="0070C0"/>
                </a:solidFill>
                <a:latin typeface="Courier New"/>
                <a:cs typeface="Courier New"/>
              </a:rPr>
              <a:t>echo</a:t>
            </a:r>
            <a:r>
              <a:rPr lang="en-US" sz="1600" b="1" dirty="0">
                <a:solidFill>
                  <a:srgbClr val="660066"/>
                </a:solidFill>
                <a:latin typeface="Courier New"/>
                <a:cs typeface="Courier New"/>
              </a:rPr>
              <a:t> </a:t>
            </a:r>
            <a:r>
              <a:rPr lang="en-US" sz="1600" b="1" dirty="0">
                <a:solidFill>
                  <a:schemeClr val="tx1"/>
                </a:solidFill>
                <a:latin typeface="Courier New"/>
                <a:cs typeface="Courier New"/>
              </a:rPr>
              <a:t>$</a:t>
            </a:r>
            <a:r>
              <a:rPr lang="en-US" sz="1600" b="1" dirty="0" err="1">
                <a:solidFill>
                  <a:schemeClr val="tx1"/>
                </a:solidFill>
                <a:latin typeface="Courier New"/>
                <a:cs typeface="Courier New"/>
              </a:rPr>
              <a:t>page_title</a:t>
            </a:r>
            <a:r>
              <a:rPr lang="en-US" sz="1600" b="1" dirty="0">
                <a:solidFill>
                  <a:schemeClr val="tx1"/>
                </a:solidFill>
                <a:latin typeface="Courier New"/>
                <a:cs typeface="Courier New"/>
              </a:rPr>
              <a:t>; ?&gt;</a:t>
            </a:r>
            <a:r>
              <a:rPr lang="en-US" sz="1600" b="1" dirty="0">
                <a:solidFill>
                  <a:srgbClr val="0070C0"/>
                </a:solidFill>
                <a:latin typeface="Courier New"/>
                <a:cs typeface="Courier New"/>
              </a:rPr>
              <a:t>&lt;/h1&gt;</a:t>
            </a:r>
          </a:p>
          <a:p>
            <a:pPr lvl="4"/>
            <a:r>
              <a:rPr lang="en-US" sz="1600" b="1" dirty="0" smtClean="0">
                <a:solidFill>
                  <a:srgbClr val="0070C0"/>
                </a:solidFill>
                <a:latin typeface="Courier New"/>
                <a:cs typeface="Courier New"/>
              </a:rPr>
              <a:t>&lt;</a:t>
            </a:r>
            <a:r>
              <a:rPr lang="en-US" sz="1600" b="1" dirty="0" err="1">
                <a:solidFill>
                  <a:srgbClr val="0070C0"/>
                </a:solidFill>
                <a:latin typeface="Courier New"/>
                <a:cs typeface="Courier New"/>
              </a:rPr>
              <a:t>ul</a:t>
            </a:r>
            <a:r>
              <a:rPr lang="en-US" sz="1600" b="1" dirty="0">
                <a:solidFill>
                  <a:srgbClr val="660066"/>
                </a:solidFill>
                <a:latin typeface="Courier New"/>
                <a:cs typeface="Courier New"/>
              </a:rPr>
              <a:t> </a:t>
            </a:r>
            <a:r>
              <a:rPr lang="en-US" sz="1600" b="1" dirty="0">
                <a:solidFill>
                  <a:srgbClr val="FF0000"/>
                </a:solidFill>
                <a:latin typeface="Courier New"/>
                <a:cs typeface="Courier New"/>
              </a:rPr>
              <a:t>id</a:t>
            </a:r>
            <a:r>
              <a:rPr lang="en-US" sz="1600" b="1" dirty="0">
                <a:solidFill>
                  <a:schemeClr val="tx1"/>
                </a:solidFill>
                <a:latin typeface="Courier New"/>
                <a:cs typeface="Courier New"/>
              </a:rPr>
              <a:t>=</a:t>
            </a:r>
            <a:r>
              <a:rPr lang="en-US" sz="1600" b="1" dirty="0">
                <a:solidFill>
                  <a:srgbClr val="00B050"/>
                </a:solidFill>
                <a:latin typeface="Courier New"/>
                <a:cs typeface="Courier New"/>
              </a:rPr>
              <a:t>"navigation"</a:t>
            </a:r>
            <a:r>
              <a:rPr lang="en-US" sz="1600" b="1" dirty="0">
                <a:solidFill>
                  <a:srgbClr val="0070C0"/>
                </a:solidFill>
                <a:latin typeface="Courier New"/>
                <a:cs typeface="Courier New"/>
              </a:rPr>
              <a:t>&gt;</a:t>
            </a:r>
          </a:p>
          <a:p>
            <a:pPr lvl="4"/>
            <a:r>
              <a:rPr lang="en-US" sz="1600" b="1" dirty="0" smtClean="0">
                <a:solidFill>
                  <a:srgbClr val="660066"/>
                </a:solidFill>
                <a:latin typeface="Courier New"/>
                <a:cs typeface="Courier New"/>
              </a:rPr>
              <a:t>  </a:t>
            </a:r>
            <a:r>
              <a:rPr lang="en-US" sz="1600" b="1" dirty="0" smtClean="0">
                <a:solidFill>
                  <a:schemeClr val="tx1"/>
                </a:solidFill>
                <a:latin typeface="Courier New"/>
                <a:cs typeface="Courier New"/>
              </a:rPr>
              <a:t>&lt;?</a:t>
            </a:r>
            <a:r>
              <a:rPr lang="en-US" sz="1600" b="1" dirty="0" err="1">
                <a:solidFill>
                  <a:schemeClr val="tx1"/>
                </a:solidFill>
                <a:latin typeface="Courier New"/>
                <a:cs typeface="Courier New"/>
              </a:rPr>
              <a:t>php</a:t>
            </a:r>
            <a:r>
              <a:rPr lang="en-US" sz="1600" b="1" dirty="0">
                <a:solidFill>
                  <a:srgbClr val="660066"/>
                </a:solidFill>
                <a:latin typeface="Courier New"/>
                <a:cs typeface="Courier New"/>
              </a:rPr>
              <a:t> </a:t>
            </a:r>
            <a:r>
              <a:rPr lang="en-US" sz="1600" b="1" dirty="0" err="1">
                <a:solidFill>
                  <a:srgbClr val="0070C0"/>
                </a:solidFill>
                <a:latin typeface="Courier New"/>
                <a:cs typeface="Courier New"/>
              </a:rPr>
              <a:t>foreach</a:t>
            </a:r>
            <a:r>
              <a:rPr lang="en-US" sz="1600" b="1" dirty="0">
                <a:solidFill>
                  <a:schemeClr val="tx1"/>
                </a:solidFill>
                <a:latin typeface="Courier New"/>
                <a:cs typeface="Courier New"/>
              </a:rPr>
              <a:t>($navigation</a:t>
            </a:r>
            <a:r>
              <a:rPr lang="en-US" sz="1600" b="1" dirty="0">
                <a:solidFill>
                  <a:srgbClr val="660066"/>
                </a:solidFill>
                <a:latin typeface="Courier New"/>
                <a:cs typeface="Courier New"/>
              </a:rPr>
              <a:t> </a:t>
            </a:r>
            <a:r>
              <a:rPr lang="en-US" sz="1600" b="1" dirty="0">
                <a:solidFill>
                  <a:srgbClr val="0070C0"/>
                </a:solidFill>
                <a:latin typeface="Courier New"/>
                <a:cs typeface="Courier New"/>
              </a:rPr>
              <a:t>as</a:t>
            </a:r>
            <a:r>
              <a:rPr lang="en-US" sz="1600" b="1" dirty="0">
                <a:solidFill>
                  <a:srgbClr val="660066"/>
                </a:solidFill>
                <a:latin typeface="Courier New"/>
                <a:cs typeface="Courier New"/>
              </a:rPr>
              <a:t> </a:t>
            </a:r>
            <a:r>
              <a:rPr lang="en-US" sz="1600" b="1" dirty="0">
                <a:solidFill>
                  <a:schemeClr val="tx1"/>
                </a:solidFill>
                <a:latin typeface="Courier New"/>
                <a:cs typeface="Courier New"/>
              </a:rPr>
              <a:t>$item): ?&gt;</a:t>
            </a:r>
          </a:p>
          <a:p>
            <a:pPr lvl="5"/>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li&gt;</a:t>
            </a:r>
          </a:p>
          <a:p>
            <a:pPr lvl="6"/>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a</a:t>
            </a:r>
            <a:r>
              <a:rPr lang="en-US" sz="1600" b="1" dirty="0">
                <a:solidFill>
                  <a:srgbClr val="660066"/>
                </a:solidFill>
                <a:latin typeface="Courier New"/>
                <a:cs typeface="Courier New"/>
              </a:rPr>
              <a:t> </a:t>
            </a:r>
            <a:r>
              <a:rPr lang="en-US" sz="1600" b="1" dirty="0" err="1">
                <a:solidFill>
                  <a:srgbClr val="FF0000"/>
                </a:solidFill>
                <a:latin typeface="Courier New"/>
                <a:cs typeface="Courier New"/>
              </a:rPr>
              <a:t>href</a:t>
            </a:r>
            <a:r>
              <a:rPr lang="en-US" sz="1600" b="1" dirty="0">
                <a:solidFill>
                  <a:schemeClr val="tx1"/>
                </a:solidFill>
                <a:latin typeface="Courier New"/>
                <a:cs typeface="Courier New"/>
              </a:rPr>
              <a:t>=</a:t>
            </a:r>
            <a:r>
              <a:rPr lang="en-US" sz="1600" b="1" dirty="0">
                <a:solidFill>
                  <a:srgbClr val="00B050"/>
                </a:solidFill>
                <a:latin typeface="Courier New"/>
                <a:cs typeface="Courier New"/>
              </a:rPr>
              <a:t>"</a:t>
            </a:r>
            <a:r>
              <a:rPr lang="en-US" sz="1600" b="1" dirty="0">
                <a:solidFill>
                  <a:schemeClr val="tx1"/>
                </a:solidFill>
                <a:latin typeface="Courier New"/>
                <a:cs typeface="Courier New"/>
              </a:rPr>
              <a:t>&lt;?</a:t>
            </a:r>
            <a:r>
              <a:rPr lang="en-US" sz="1600" b="1" dirty="0" err="1">
                <a:solidFill>
                  <a:schemeClr val="tx1"/>
                </a:solidFill>
                <a:latin typeface="Courier New"/>
                <a:cs typeface="Courier New"/>
              </a:rPr>
              <a:t>php</a:t>
            </a:r>
            <a:r>
              <a:rPr lang="en-US" sz="1600" b="1" dirty="0">
                <a:solidFill>
                  <a:srgbClr val="660066"/>
                </a:solidFill>
                <a:latin typeface="Courier New"/>
                <a:cs typeface="Courier New"/>
              </a:rPr>
              <a:t> </a:t>
            </a:r>
            <a:r>
              <a:rPr lang="en-US" sz="1600" b="1" dirty="0">
                <a:solidFill>
                  <a:srgbClr val="0070C0"/>
                </a:solidFill>
                <a:latin typeface="Courier New"/>
                <a:cs typeface="Courier New"/>
              </a:rPr>
              <a:t>echo</a:t>
            </a:r>
            <a:r>
              <a:rPr lang="en-US" sz="1600" b="1" dirty="0">
                <a:solidFill>
                  <a:srgbClr val="660066"/>
                </a:solidFill>
                <a:latin typeface="Courier New"/>
                <a:cs typeface="Courier New"/>
              </a:rPr>
              <a:t> </a:t>
            </a:r>
            <a:r>
              <a:rPr lang="en-US" sz="1600" b="1" dirty="0">
                <a:solidFill>
                  <a:schemeClr val="tx1"/>
                </a:solidFill>
                <a:latin typeface="Courier New"/>
                <a:cs typeface="Courier New"/>
              </a:rPr>
              <a:t>$item-&gt;</a:t>
            </a:r>
            <a:r>
              <a:rPr lang="en-US" sz="1600" b="1" dirty="0" err="1">
                <a:solidFill>
                  <a:schemeClr val="tx1"/>
                </a:solidFill>
                <a:latin typeface="Courier New"/>
                <a:cs typeface="Courier New"/>
              </a:rPr>
              <a:t>getHref</a:t>
            </a:r>
            <a:r>
              <a:rPr lang="en-US" sz="1600" b="1" dirty="0">
                <a:solidFill>
                  <a:schemeClr val="tx1"/>
                </a:solidFill>
                <a:latin typeface="Courier New"/>
                <a:cs typeface="Courier New"/>
              </a:rPr>
              <a:t>(); ?&gt;</a:t>
            </a:r>
            <a:r>
              <a:rPr lang="en-US" sz="1600" b="1" dirty="0">
                <a:solidFill>
                  <a:srgbClr val="00B050"/>
                </a:solidFill>
                <a:latin typeface="Courier New"/>
                <a:cs typeface="Courier New"/>
              </a:rPr>
              <a:t>"</a:t>
            </a:r>
            <a:r>
              <a:rPr lang="en-US" sz="1600" b="1" dirty="0">
                <a:solidFill>
                  <a:srgbClr val="0070C0"/>
                </a:solidFill>
                <a:latin typeface="Courier New"/>
                <a:cs typeface="Courier New"/>
              </a:rPr>
              <a:t>&gt;</a:t>
            </a:r>
          </a:p>
          <a:p>
            <a:pPr lvl="7"/>
            <a:r>
              <a:rPr lang="en-US" sz="1600" b="1" dirty="0" smtClean="0">
                <a:solidFill>
                  <a:schemeClr val="tx1"/>
                </a:solidFill>
                <a:latin typeface="Courier New"/>
                <a:cs typeface="Courier New"/>
              </a:rPr>
              <a:t>&lt;?</a:t>
            </a:r>
            <a:r>
              <a:rPr lang="en-US" sz="1600" b="1" dirty="0" err="1">
                <a:solidFill>
                  <a:schemeClr val="tx1"/>
                </a:solidFill>
                <a:latin typeface="Courier New"/>
                <a:cs typeface="Courier New"/>
              </a:rPr>
              <a:t>php</a:t>
            </a:r>
            <a:r>
              <a:rPr lang="en-US" sz="1600" b="1" dirty="0">
                <a:solidFill>
                  <a:schemeClr val="tx1"/>
                </a:solidFill>
                <a:latin typeface="Courier New"/>
                <a:cs typeface="Courier New"/>
              </a:rPr>
              <a:t> </a:t>
            </a:r>
            <a:r>
              <a:rPr lang="en-US" sz="1600" b="1" dirty="0">
                <a:solidFill>
                  <a:srgbClr val="0070C0"/>
                </a:solidFill>
                <a:latin typeface="Courier New"/>
                <a:cs typeface="Courier New"/>
              </a:rPr>
              <a:t>echo</a:t>
            </a:r>
            <a:r>
              <a:rPr lang="en-US" sz="1600" b="1" dirty="0">
                <a:solidFill>
                  <a:srgbClr val="660066"/>
                </a:solidFill>
                <a:latin typeface="Courier New"/>
                <a:cs typeface="Courier New"/>
              </a:rPr>
              <a:t> </a:t>
            </a:r>
            <a:r>
              <a:rPr lang="en-US" sz="1600" b="1" dirty="0">
                <a:solidFill>
                  <a:schemeClr val="tx1"/>
                </a:solidFill>
                <a:latin typeface="Courier New"/>
                <a:cs typeface="Courier New"/>
              </a:rPr>
              <a:t>$item-&gt;</a:t>
            </a:r>
            <a:r>
              <a:rPr lang="en-US" sz="1600" b="1" dirty="0" err="1">
                <a:solidFill>
                  <a:schemeClr val="tx1"/>
                </a:solidFill>
                <a:latin typeface="Courier New"/>
                <a:cs typeface="Courier New"/>
              </a:rPr>
              <a:t>getCaption</a:t>
            </a:r>
            <a:r>
              <a:rPr lang="en-US" sz="1600" b="1" dirty="0">
                <a:solidFill>
                  <a:schemeClr val="tx1"/>
                </a:solidFill>
                <a:latin typeface="Courier New"/>
                <a:cs typeface="Courier New"/>
              </a:rPr>
              <a:t>(); ?&gt;</a:t>
            </a:r>
          </a:p>
          <a:p>
            <a:pPr lvl="6"/>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a&gt;</a:t>
            </a:r>
          </a:p>
          <a:p>
            <a:pPr lvl="5"/>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li&gt;</a:t>
            </a:r>
          </a:p>
          <a:p>
            <a:pPr lvl="4"/>
            <a:r>
              <a:rPr lang="en-US" sz="1600" b="1" dirty="0" smtClean="0">
                <a:solidFill>
                  <a:srgbClr val="660066"/>
                </a:solidFill>
                <a:latin typeface="Courier New"/>
                <a:cs typeface="Courier New"/>
              </a:rPr>
              <a:t>  </a:t>
            </a:r>
            <a:r>
              <a:rPr lang="en-US" sz="1600" b="1" dirty="0" smtClean="0">
                <a:solidFill>
                  <a:schemeClr val="tx1"/>
                </a:solidFill>
                <a:latin typeface="Courier New"/>
                <a:cs typeface="Courier New"/>
              </a:rPr>
              <a:t>&lt;?</a:t>
            </a:r>
            <a:r>
              <a:rPr lang="en-US" sz="1600" b="1" dirty="0" err="1">
                <a:solidFill>
                  <a:schemeClr val="tx1"/>
                </a:solidFill>
                <a:latin typeface="Courier New"/>
                <a:cs typeface="Courier New"/>
              </a:rPr>
              <a:t>php</a:t>
            </a:r>
            <a:r>
              <a:rPr lang="en-US" sz="1600" b="1" dirty="0">
                <a:solidFill>
                  <a:srgbClr val="660066"/>
                </a:solidFill>
                <a:latin typeface="Courier New"/>
                <a:cs typeface="Courier New"/>
              </a:rPr>
              <a:t> </a:t>
            </a:r>
            <a:r>
              <a:rPr lang="en-US" sz="1600" b="1" dirty="0" err="1">
                <a:solidFill>
                  <a:srgbClr val="0070C0"/>
                </a:solidFill>
                <a:latin typeface="Courier New"/>
                <a:cs typeface="Courier New"/>
              </a:rPr>
              <a:t>endforeach</a:t>
            </a:r>
            <a:r>
              <a:rPr lang="en-US" sz="1600" b="1" dirty="0">
                <a:solidFill>
                  <a:schemeClr val="tx1"/>
                </a:solidFill>
                <a:latin typeface="Courier New"/>
                <a:cs typeface="Courier New"/>
              </a:rPr>
              <a:t>; ?&gt;</a:t>
            </a:r>
          </a:p>
          <a:p>
            <a:pPr lvl="4"/>
            <a:r>
              <a:rPr lang="en-US" sz="1600" b="1" dirty="0" smtClean="0">
                <a:solidFill>
                  <a:srgbClr val="0070C0"/>
                </a:solidFill>
                <a:latin typeface="Courier New"/>
                <a:cs typeface="Courier New"/>
              </a:rPr>
              <a:t>&lt;/</a:t>
            </a:r>
            <a:r>
              <a:rPr lang="en-US" sz="1600" b="1" dirty="0" err="1">
                <a:solidFill>
                  <a:srgbClr val="0070C0"/>
                </a:solidFill>
                <a:latin typeface="Courier New"/>
                <a:cs typeface="Courier New"/>
              </a:rPr>
              <a:t>ul</a:t>
            </a:r>
            <a:r>
              <a:rPr lang="en-US" sz="1600" b="1" dirty="0">
                <a:solidFill>
                  <a:srgbClr val="0070C0"/>
                </a:solidFill>
                <a:latin typeface="Courier New"/>
                <a:cs typeface="Courier New"/>
              </a:rPr>
              <a:t>&gt;</a:t>
            </a:r>
          </a:p>
          <a:p>
            <a:pPr lvl="3"/>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body&gt;</a:t>
            </a:r>
          </a:p>
          <a:p>
            <a:pPr lvl="2"/>
            <a:r>
              <a:rPr lang="en-US" sz="1600" b="1" dirty="0">
                <a:solidFill>
                  <a:srgbClr val="0070C0"/>
                </a:solidFill>
                <a:latin typeface="Courier New"/>
                <a:cs typeface="Courier New"/>
              </a:rPr>
              <a:t>&lt;/html&gt;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err="1" smtClean="0">
                <a:latin typeface="Calibri (Heading)"/>
                <a:cs typeface="Calibri (Heading)"/>
              </a:rPr>
              <a:t>Without</a:t>
            </a:r>
            <a:r>
              <a:rPr lang="fr-FR" sz="2800" b="1" dirty="0" smtClean="0">
                <a:latin typeface="Calibri (Heading)"/>
                <a:cs typeface="Calibri (Heading)"/>
              </a:rPr>
              <a:t> </a:t>
            </a:r>
            <a:r>
              <a:rPr lang="fr-FR" sz="2800" b="1" dirty="0" err="1" smtClean="0">
                <a:latin typeface="Calibri (Heading)"/>
                <a:cs typeface="Calibri (Heading)"/>
              </a:rPr>
              <a:t>Twig</a:t>
            </a:r>
            <a:r>
              <a:rPr lang="fr-FR" sz="2800" b="1" dirty="0" smtClean="0">
                <a:latin typeface="Calibri (Heading)"/>
                <a:cs typeface="Calibri (Heading)"/>
              </a:rPr>
              <a:t> –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2764586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4048" y="0"/>
            <a:ext cx="4104456" cy="422565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ln>
                <a:solidFill>
                  <a:schemeClr val="bg1"/>
                </a:solidFill>
              </a:ln>
              <a:effectLst/>
            </a:endParaRPr>
          </a:p>
        </p:txBody>
      </p:sp>
      <p:sp>
        <p:nvSpPr>
          <p:cNvPr id="5" name="Rectangle à coins arrondis 4"/>
          <p:cNvSpPr/>
          <p:nvPr/>
        </p:nvSpPr>
        <p:spPr>
          <a:xfrm>
            <a:off x="179388" y="49188"/>
            <a:ext cx="8785225" cy="5184576"/>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lvl="2"/>
            <a:r>
              <a:rPr lang="en-US" sz="1600" b="1" dirty="0">
                <a:solidFill>
                  <a:schemeClr val="bg1">
                    <a:lumMod val="50000"/>
                  </a:schemeClr>
                </a:solidFill>
                <a:latin typeface="Courier New"/>
                <a:cs typeface="Courier New"/>
              </a:rPr>
              <a:t>&lt;!DOCTYPE html&gt;</a:t>
            </a:r>
          </a:p>
          <a:p>
            <a:pPr lvl="2"/>
            <a:r>
              <a:rPr lang="en-US" sz="1600" b="1" dirty="0">
                <a:solidFill>
                  <a:srgbClr val="0070C0"/>
                </a:solidFill>
                <a:latin typeface="Courier New"/>
                <a:cs typeface="Courier New"/>
              </a:rPr>
              <a:t>&lt;html&gt;</a:t>
            </a:r>
          </a:p>
          <a:p>
            <a:pPr lvl="3"/>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head&gt;</a:t>
            </a:r>
          </a:p>
          <a:p>
            <a:pPr lvl="4"/>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title&gt;</a:t>
            </a:r>
            <a:r>
              <a:rPr lang="en-US" sz="1600" b="1" dirty="0">
                <a:solidFill>
                  <a:schemeClr val="tx1"/>
                </a:solidFill>
                <a:latin typeface="Courier New"/>
                <a:cs typeface="Courier New"/>
              </a:rPr>
              <a:t>Welcome to </a:t>
            </a:r>
            <a:r>
              <a:rPr lang="en-US" sz="1600" b="1" dirty="0" err="1">
                <a:solidFill>
                  <a:schemeClr val="tx1"/>
                </a:solidFill>
                <a:latin typeface="Courier New"/>
                <a:cs typeface="Courier New"/>
              </a:rPr>
              <a:t>Symfony</a:t>
            </a:r>
            <a:r>
              <a:rPr lang="en-US" sz="1600" b="1" dirty="0">
                <a:solidFill>
                  <a:schemeClr val="tx1"/>
                </a:solidFill>
                <a:latin typeface="Courier New"/>
                <a:cs typeface="Courier New"/>
              </a:rPr>
              <a:t>!</a:t>
            </a:r>
            <a:r>
              <a:rPr lang="en-US" sz="1600" b="1" dirty="0">
                <a:solidFill>
                  <a:srgbClr val="0070C0"/>
                </a:solidFill>
                <a:latin typeface="Courier New"/>
                <a:cs typeface="Courier New"/>
              </a:rPr>
              <a:t>&lt;/title&gt;</a:t>
            </a:r>
          </a:p>
          <a:p>
            <a:pPr lvl="4"/>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meta </a:t>
            </a:r>
            <a:r>
              <a:rPr lang="en-US" sz="1600" b="1" dirty="0">
                <a:solidFill>
                  <a:srgbClr val="FF0000"/>
                </a:solidFill>
                <a:latin typeface="Courier New"/>
                <a:cs typeface="Courier New"/>
              </a:rPr>
              <a:t>charset</a:t>
            </a:r>
            <a:r>
              <a:rPr lang="en-US" sz="1600" b="1" dirty="0">
                <a:solidFill>
                  <a:schemeClr val="tx1"/>
                </a:solidFill>
                <a:latin typeface="Courier New"/>
                <a:cs typeface="Courier New"/>
              </a:rPr>
              <a:t>=</a:t>
            </a:r>
            <a:r>
              <a:rPr lang="en-US" sz="1600" b="1" dirty="0">
                <a:solidFill>
                  <a:srgbClr val="00B050"/>
                </a:solidFill>
                <a:latin typeface="Courier New"/>
                <a:cs typeface="Courier New"/>
              </a:rPr>
              <a:t>"UTF-8"</a:t>
            </a:r>
            <a:r>
              <a:rPr lang="en-US" sz="1600" b="1" dirty="0">
                <a:solidFill>
                  <a:srgbClr val="0070C0"/>
                </a:solidFill>
                <a:latin typeface="Courier New"/>
                <a:cs typeface="Courier New"/>
              </a:rPr>
              <a:t>&gt;</a:t>
            </a:r>
          </a:p>
          <a:p>
            <a:pPr lvl="3"/>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head&gt;</a:t>
            </a:r>
          </a:p>
          <a:p>
            <a:pPr lvl="3"/>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body&gt;</a:t>
            </a:r>
          </a:p>
          <a:p>
            <a:pPr lvl="4"/>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h1&gt;</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page_title</a:t>
            </a:r>
            <a:r>
              <a:rPr lang="en-US" sz="1600" b="1" dirty="0">
                <a:solidFill>
                  <a:schemeClr val="tx1"/>
                </a:solidFill>
                <a:latin typeface="Courier New"/>
                <a:cs typeface="Courier New"/>
              </a:rPr>
              <a:t> }}</a:t>
            </a:r>
            <a:r>
              <a:rPr lang="en-US" sz="1600" b="1" dirty="0">
                <a:solidFill>
                  <a:srgbClr val="0070C0"/>
                </a:solidFill>
                <a:latin typeface="Courier New"/>
                <a:cs typeface="Courier New"/>
              </a:rPr>
              <a:t>&lt;/h1&gt;</a:t>
            </a:r>
          </a:p>
          <a:p>
            <a:pPr lvl="4"/>
            <a:r>
              <a:rPr lang="en-US" sz="1600" b="1" dirty="0" smtClean="0">
                <a:solidFill>
                  <a:srgbClr val="0070C0"/>
                </a:solidFill>
                <a:latin typeface="Courier New"/>
                <a:cs typeface="Courier New"/>
              </a:rPr>
              <a:t>&lt;</a:t>
            </a:r>
            <a:r>
              <a:rPr lang="en-US" sz="1600" b="1" dirty="0" err="1">
                <a:solidFill>
                  <a:srgbClr val="0070C0"/>
                </a:solidFill>
                <a:latin typeface="Courier New"/>
                <a:cs typeface="Courier New"/>
              </a:rPr>
              <a:t>ul</a:t>
            </a:r>
            <a:r>
              <a:rPr lang="en-US" sz="1600" b="1" dirty="0">
                <a:solidFill>
                  <a:srgbClr val="0070C0"/>
                </a:solidFill>
                <a:latin typeface="Courier New"/>
                <a:cs typeface="Courier New"/>
              </a:rPr>
              <a:t> </a:t>
            </a:r>
            <a:r>
              <a:rPr lang="en-US" sz="1600" b="1" dirty="0">
                <a:solidFill>
                  <a:srgbClr val="FF0000"/>
                </a:solidFill>
                <a:latin typeface="Courier New"/>
                <a:cs typeface="Courier New"/>
              </a:rPr>
              <a:t>id</a:t>
            </a:r>
            <a:r>
              <a:rPr lang="en-US" sz="1600" b="1" dirty="0">
                <a:solidFill>
                  <a:schemeClr val="tx1"/>
                </a:solidFill>
                <a:latin typeface="Courier New"/>
                <a:cs typeface="Courier New"/>
              </a:rPr>
              <a:t>=</a:t>
            </a:r>
            <a:r>
              <a:rPr lang="en-US" sz="1600" b="1" dirty="0">
                <a:solidFill>
                  <a:srgbClr val="00B050"/>
                </a:solidFill>
                <a:latin typeface="Courier New"/>
                <a:cs typeface="Courier New"/>
              </a:rPr>
              <a:t>"navigation"</a:t>
            </a:r>
            <a:r>
              <a:rPr lang="en-US" sz="1600" b="1" dirty="0">
                <a:solidFill>
                  <a:srgbClr val="0070C0"/>
                </a:solidFill>
                <a:latin typeface="Courier New"/>
                <a:cs typeface="Courier New"/>
              </a:rPr>
              <a:t>&gt;</a:t>
            </a:r>
          </a:p>
          <a:p>
            <a:pPr lvl="4"/>
            <a:r>
              <a:rPr lang="en-US" sz="1600" b="1" dirty="0" smtClean="0">
                <a:solidFill>
                  <a:srgbClr val="660066"/>
                </a:solidFill>
                <a:latin typeface="Courier New"/>
                <a:cs typeface="Courier New"/>
              </a:rPr>
              <a:t>  </a:t>
            </a:r>
            <a:r>
              <a:rPr lang="en-US" sz="1600" b="1" dirty="0" smtClean="0">
                <a:solidFill>
                  <a:schemeClr val="tx1"/>
                </a:solidFill>
                <a:latin typeface="Courier New"/>
                <a:cs typeface="Courier New"/>
              </a:rPr>
              <a:t>{% </a:t>
            </a:r>
            <a:r>
              <a:rPr lang="en-US" sz="1600" b="1" dirty="0">
                <a:solidFill>
                  <a:srgbClr val="0070C0"/>
                </a:solidFill>
                <a:latin typeface="Courier New"/>
                <a:cs typeface="Courier New"/>
              </a:rPr>
              <a:t>for</a:t>
            </a:r>
            <a:r>
              <a:rPr lang="en-US" sz="1600" b="1" dirty="0">
                <a:solidFill>
                  <a:schemeClr val="tx1"/>
                </a:solidFill>
                <a:latin typeface="Courier New"/>
                <a:cs typeface="Courier New"/>
              </a:rPr>
              <a:t> item </a:t>
            </a:r>
            <a:r>
              <a:rPr lang="en-US" sz="1600" b="1" dirty="0">
                <a:solidFill>
                  <a:srgbClr val="0070C0"/>
                </a:solidFill>
                <a:latin typeface="Courier New"/>
                <a:cs typeface="Courier New"/>
              </a:rPr>
              <a:t>in</a:t>
            </a:r>
            <a:r>
              <a:rPr lang="en-US" sz="1600" b="1" dirty="0">
                <a:solidFill>
                  <a:schemeClr val="tx1"/>
                </a:solidFill>
                <a:latin typeface="Courier New"/>
                <a:cs typeface="Courier New"/>
              </a:rPr>
              <a:t> navigation %}</a:t>
            </a:r>
          </a:p>
          <a:p>
            <a:pPr lvl="5"/>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li&gt;</a:t>
            </a:r>
          </a:p>
          <a:p>
            <a:pPr lvl="5"/>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a</a:t>
            </a:r>
            <a:r>
              <a:rPr lang="en-US" sz="1600" b="1" dirty="0">
                <a:solidFill>
                  <a:srgbClr val="660066"/>
                </a:solidFill>
                <a:latin typeface="Courier New"/>
                <a:cs typeface="Courier New"/>
              </a:rPr>
              <a:t> </a:t>
            </a:r>
            <a:r>
              <a:rPr lang="en-US" sz="1600" b="1" dirty="0" err="1">
                <a:solidFill>
                  <a:srgbClr val="FF0000"/>
                </a:solidFill>
                <a:latin typeface="Courier New"/>
                <a:cs typeface="Courier New"/>
              </a:rPr>
              <a:t>href</a:t>
            </a:r>
            <a:r>
              <a:rPr lang="en-US" sz="1600" b="1" dirty="0">
                <a:solidFill>
                  <a:schemeClr val="tx1"/>
                </a:solidFill>
                <a:latin typeface="Courier New"/>
                <a:cs typeface="Courier New"/>
              </a:rPr>
              <a:t>=</a:t>
            </a:r>
            <a:r>
              <a:rPr lang="en-US" sz="1600" b="1" dirty="0">
                <a:solidFill>
                  <a:srgbClr val="00B050"/>
                </a:solidFill>
                <a:latin typeface="Courier New"/>
                <a:cs typeface="Courier New"/>
              </a:rPr>
              <a:t>"</a:t>
            </a:r>
            <a:r>
              <a:rPr lang="en-US" sz="1600" b="1" dirty="0">
                <a:solidFill>
                  <a:schemeClr val="tx1"/>
                </a:solidFill>
                <a:latin typeface="Courier New"/>
                <a:cs typeface="Courier New"/>
              </a:rPr>
              <a:t>{{ </a:t>
            </a:r>
            <a:r>
              <a:rPr lang="en-US" sz="1600" b="1" dirty="0" err="1">
                <a:solidFill>
                  <a:schemeClr val="tx1"/>
                </a:solidFill>
                <a:latin typeface="Courier New"/>
                <a:cs typeface="Courier New"/>
              </a:rPr>
              <a:t>item.href</a:t>
            </a:r>
            <a:r>
              <a:rPr lang="en-US" sz="1600" b="1" dirty="0">
                <a:solidFill>
                  <a:schemeClr val="tx1"/>
                </a:solidFill>
                <a:latin typeface="Courier New"/>
                <a:cs typeface="Courier New"/>
              </a:rPr>
              <a:t> }}</a:t>
            </a:r>
            <a:r>
              <a:rPr lang="en-US" sz="1600" b="1" dirty="0">
                <a:solidFill>
                  <a:srgbClr val="00B050"/>
                </a:solidFill>
                <a:latin typeface="Courier New"/>
                <a:cs typeface="Courier New"/>
              </a:rPr>
              <a:t>"</a:t>
            </a:r>
            <a:r>
              <a:rPr lang="en-US" sz="1600" b="1" dirty="0">
                <a:solidFill>
                  <a:srgbClr val="0070C0"/>
                </a:solidFill>
                <a:latin typeface="Courier New"/>
                <a:cs typeface="Courier New"/>
              </a:rPr>
              <a:t>&gt;</a:t>
            </a:r>
          </a:p>
          <a:p>
            <a:pPr lvl="6"/>
            <a:r>
              <a:rPr lang="en-US" sz="1600" b="1" dirty="0" smtClean="0">
                <a:solidFill>
                  <a:schemeClr val="tx1"/>
                </a:solidFill>
                <a:latin typeface="Courier New"/>
                <a:cs typeface="Courier New"/>
              </a:rPr>
              <a:t>{{ </a:t>
            </a:r>
            <a:r>
              <a:rPr lang="en-US" sz="1600" b="1" dirty="0" err="1">
                <a:solidFill>
                  <a:schemeClr val="tx1"/>
                </a:solidFill>
                <a:latin typeface="Courier New"/>
                <a:cs typeface="Courier New"/>
              </a:rPr>
              <a:t>item.caption</a:t>
            </a:r>
            <a:r>
              <a:rPr lang="en-US" sz="1600" b="1" dirty="0">
                <a:solidFill>
                  <a:schemeClr val="tx1"/>
                </a:solidFill>
                <a:latin typeface="Courier New"/>
                <a:cs typeface="Courier New"/>
              </a:rPr>
              <a:t> }}</a:t>
            </a:r>
          </a:p>
          <a:p>
            <a:pPr lvl="5"/>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a&gt;</a:t>
            </a:r>
          </a:p>
          <a:p>
            <a:pPr lvl="5"/>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li&gt;</a:t>
            </a:r>
          </a:p>
          <a:p>
            <a:pPr lvl="4"/>
            <a:r>
              <a:rPr lang="en-US" sz="1600" b="1" dirty="0" smtClean="0">
                <a:solidFill>
                  <a:srgbClr val="660066"/>
                </a:solidFill>
                <a:latin typeface="Courier New"/>
                <a:cs typeface="Courier New"/>
              </a:rPr>
              <a:t>  </a:t>
            </a:r>
            <a:r>
              <a:rPr lang="en-US" sz="1600" b="1" dirty="0" smtClean="0">
                <a:solidFill>
                  <a:schemeClr val="tx1"/>
                </a:solidFill>
                <a:latin typeface="Courier New"/>
                <a:cs typeface="Courier New"/>
              </a:rPr>
              <a:t>{% </a:t>
            </a:r>
            <a:r>
              <a:rPr lang="en-US" sz="1600" b="1" dirty="0" err="1">
                <a:solidFill>
                  <a:srgbClr val="0070C0"/>
                </a:solidFill>
                <a:latin typeface="Courier New"/>
                <a:cs typeface="Courier New"/>
              </a:rPr>
              <a:t>endfor</a:t>
            </a:r>
            <a:r>
              <a:rPr lang="en-US" sz="1600" b="1" dirty="0">
                <a:solidFill>
                  <a:srgbClr val="0070C0"/>
                </a:solidFill>
                <a:latin typeface="Courier New"/>
                <a:cs typeface="Courier New"/>
              </a:rPr>
              <a:t> </a:t>
            </a:r>
            <a:r>
              <a:rPr lang="en-US" sz="1600" b="1" dirty="0">
                <a:solidFill>
                  <a:schemeClr val="tx1"/>
                </a:solidFill>
                <a:latin typeface="Courier New"/>
                <a:cs typeface="Courier New"/>
              </a:rPr>
              <a:t>%}</a:t>
            </a:r>
          </a:p>
          <a:p>
            <a:pPr lvl="4"/>
            <a:r>
              <a:rPr lang="en-US" sz="1600" b="1" dirty="0" smtClean="0">
                <a:solidFill>
                  <a:srgbClr val="0070C0"/>
                </a:solidFill>
                <a:latin typeface="Courier New"/>
                <a:cs typeface="Courier New"/>
              </a:rPr>
              <a:t>&lt;/</a:t>
            </a:r>
            <a:r>
              <a:rPr lang="en-US" sz="1600" b="1" dirty="0" err="1">
                <a:solidFill>
                  <a:srgbClr val="0070C0"/>
                </a:solidFill>
                <a:latin typeface="Courier New"/>
                <a:cs typeface="Courier New"/>
              </a:rPr>
              <a:t>ul</a:t>
            </a:r>
            <a:r>
              <a:rPr lang="en-US" sz="1600" b="1" dirty="0">
                <a:solidFill>
                  <a:srgbClr val="0070C0"/>
                </a:solidFill>
                <a:latin typeface="Courier New"/>
                <a:cs typeface="Courier New"/>
              </a:rPr>
              <a:t>&gt;</a:t>
            </a:r>
          </a:p>
          <a:p>
            <a:pPr lvl="3"/>
            <a:r>
              <a:rPr lang="en-US" sz="1600" b="1" dirty="0" smtClean="0">
                <a:solidFill>
                  <a:srgbClr val="0070C0"/>
                </a:solidFill>
                <a:latin typeface="Courier New"/>
                <a:cs typeface="Courier New"/>
              </a:rPr>
              <a:t>&lt;/</a:t>
            </a:r>
            <a:r>
              <a:rPr lang="en-US" sz="1600" b="1" dirty="0">
                <a:solidFill>
                  <a:srgbClr val="0070C0"/>
                </a:solidFill>
                <a:latin typeface="Courier New"/>
                <a:cs typeface="Courier New"/>
              </a:rPr>
              <a:t>body&gt;</a:t>
            </a:r>
          </a:p>
          <a:p>
            <a:pPr lvl="2"/>
            <a:r>
              <a:rPr lang="en-US" sz="1600" b="1" dirty="0">
                <a:solidFill>
                  <a:srgbClr val="0070C0"/>
                </a:solidFill>
                <a:latin typeface="Courier New"/>
                <a:cs typeface="Courier New"/>
              </a:rPr>
              <a:t>&lt;/html&gt;</a:t>
            </a:r>
          </a:p>
        </p:txBody>
      </p:sp>
      <p:cxnSp>
        <p:nvCxnSpPr>
          <p:cNvPr id="7" name="Connecteur droit 6"/>
          <p:cNvCxnSpPr/>
          <p:nvPr/>
        </p:nvCxnSpPr>
        <p:spPr>
          <a:xfrm>
            <a:off x="1115616" y="72008"/>
            <a:ext cx="0" cy="5161756"/>
          </a:xfrm>
          <a:prstGeom prst="line">
            <a:avLst/>
          </a:prstGeom>
        </p:spPr>
        <p:style>
          <a:lnRef idx="2">
            <a:schemeClr val="dk1"/>
          </a:lnRef>
          <a:fillRef idx="0">
            <a:schemeClr val="dk1"/>
          </a:fillRef>
          <a:effectRef idx="1">
            <a:schemeClr val="dk1"/>
          </a:effectRef>
          <a:fontRef idx="minor">
            <a:schemeClr val="tx1"/>
          </a:fontRef>
        </p:style>
      </p:cxnSp>
      <p:sp>
        <p:nvSpPr>
          <p:cNvPr id="8" name="ZoneTexte 7"/>
          <p:cNvSpPr txBox="1"/>
          <p:nvPr/>
        </p:nvSpPr>
        <p:spPr>
          <a:xfrm rot="16200000">
            <a:off x="-1575102" y="2379866"/>
            <a:ext cx="4464496" cy="523220"/>
          </a:xfrm>
          <a:prstGeom prst="rect">
            <a:avLst/>
          </a:prstGeom>
          <a:noFill/>
        </p:spPr>
        <p:txBody>
          <a:bodyPr wrap="square" rtlCol="0">
            <a:spAutoFit/>
          </a:bodyPr>
          <a:lstStyle/>
          <a:p>
            <a:pPr algn="ctr"/>
            <a:r>
              <a:rPr lang="fr-FR" sz="2800" b="1" dirty="0" err="1" smtClean="0">
                <a:latin typeface="Calibri (Heading)"/>
                <a:cs typeface="Calibri (Heading)"/>
              </a:rPr>
              <a:t>With</a:t>
            </a:r>
            <a:r>
              <a:rPr lang="fr-FR" sz="2800" b="1" dirty="0" smtClean="0">
                <a:latin typeface="Calibri (Heading)"/>
                <a:cs typeface="Calibri (Heading)"/>
              </a:rPr>
              <a:t> </a:t>
            </a:r>
            <a:r>
              <a:rPr lang="fr-FR" sz="2800" b="1" dirty="0" err="1" smtClean="0">
                <a:latin typeface="Calibri (Heading)"/>
                <a:cs typeface="Calibri (Heading)"/>
              </a:rPr>
              <a:t>Twig</a:t>
            </a:r>
            <a:r>
              <a:rPr lang="fr-FR" sz="2800" b="1" dirty="0" smtClean="0">
                <a:latin typeface="Calibri (Heading)"/>
                <a:cs typeface="Calibri (Heading)"/>
              </a:rPr>
              <a:t> – </a:t>
            </a:r>
            <a:r>
              <a:rPr lang="fr-FR" sz="2800" b="1" dirty="0" err="1" smtClean="0">
                <a:latin typeface="Calibri (Heading)"/>
                <a:cs typeface="Calibri (Heading)"/>
              </a:rPr>
              <a:t>Example</a:t>
            </a:r>
            <a:endParaRPr lang="fr-FR" sz="2800" b="1" dirty="0">
              <a:latin typeface="Calibri (Heading)"/>
              <a:cs typeface="Calibri (Heading)"/>
            </a:endParaRPr>
          </a:p>
        </p:txBody>
      </p:sp>
    </p:spTree>
    <p:extLst>
      <p:ext uri="{BB962C8B-B14F-4D97-AF65-F5344CB8AC3E}">
        <p14:creationId xmlns:p14="http://schemas.microsoft.com/office/powerpoint/2010/main" val="29107095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Syntax</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a:t>Three</a:t>
            </a:r>
            <a:r>
              <a:rPr lang="fr-FR" sz="3200" dirty="0"/>
              <a:t> main types of tags:</a:t>
            </a:r>
          </a:p>
          <a:p>
            <a:pPr lvl="1">
              <a:spcBef>
                <a:spcPts val="1800"/>
              </a:spcBef>
            </a:pPr>
            <a:r>
              <a:rPr lang="fr-FR" sz="2800" dirty="0" smtClean="0">
                <a:latin typeface="Courier New" pitchFamily="49" charset="0"/>
                <a:cs typeface="Courier New" pitchFamily="49" charset="0"/>
              </a:rPr>
              <a:t>{{ </a:t>
            </a:r>
            <a:r>
              <a:rPr lang="fr-FR" sz="2800" dirty="0" err="1">
                <a:latin typeface="Courier New" pitchFamily="49" charset="0"/>
                <a:cs typeface="Courier New" pitchFamily="49" charset="0"/>
              </a:rPr>
              <a:t>myVar</a:t>
            </a:r>
            <a:r>
              <a:rPr lang="fr-FR" sz="2800" dirty="0">
                <a:latin typeface="Courier New" pitchFamily="49" charset="0"/>
                <a:cs typeface="Courier New" pitchFamily="49" charset="0"/>
              </a:rPr>
              <a:t> </a:t>
            </a:r>
            <a:r>
              <a:rPr lang="fr-FR" sz="2800" dirty="0" smtClean="0">
                <a:latin typeface="Courier New" pitchFamily="49" charset="0"/>
                <a:cs typeface="Courier New" pitchFamily="49" charset="0"/>
              </a:rPr>
              <a:t>}}</a:t>
            </a:r>
            <a:endParaRPr lang="fr-FR" sz="2800" dirty="0">
              <a:latin typeface="Courier New" pitchFamily="49" charset="0"/>
              <a:cs typeface="Courier New" pitchFamily="49" charset="0"/>
            </a:endParaRPr>
          </a:p>
          <a:p>
            <a:pPr lvl="2"/>
            <a:r>
              <a:rPr lang="fr-FR" sz="2400" dirty="0"/>
              <a:t>Displays a value, a </a:t>
            </a:r>
            <a:r>
              <a:rPr lang="fr-FR" sz="2400" dirty="0" err="1"/>
              <a:t>function</a:t>
            </a:r>
            <a:r>
              <a:rPr lang="fr-FR" sz="2400" dirty="0"/>
              <a:t> </a:t>
            </a:r>
            <a:r>
              <a:rPr lang="fr-FR" sz="2400" dirty="0" err="1"/>
              <a:t>result</a:t>
            </a:r>
            <a:endParaRPr lang="fr-FR" sz="2400" dirty="0"/>
          </a:p>
          <a:p>
            <a:pPr lvl="1">
              <a:spcBef>
                <a:spcPts val="1800"/>
              </a:spcBef>
            </a:pPr>
            <a:r>
              <a:rPr lang="fr-FR" sz="2800" dirty="0">
                <a:latin typeface="Courier New" pitchFamily="49" charset="0"/>
                <a:cs typeface="Courier New" pitchFamily="49" charset="0"/>
              </a:rPr>
              <a:t>{% for </a:t>
            </a:r>
            <a:r>
              <a:rPr lang="fr-FR" sz="2800" dirty="0" err="1">
                <a:latin typeface="Courier New" pitchFamily="49" charset="0"/>
                <a:cs typeface="Courier New" pitchFamily="49" charset="0"/>
              </a:rPr>
              <a:t>cell</a:t>
            </a:r>
            <a:r>
              <a:rPr lang="fr-FR" sz="2800" dirty="0">
                <a:latin typeface="Courier New" pitchFamily="49" charset="0"/>
                <a:cs typeface="Courier New" pitchFamily="49" charset="0"/>
              </a:rPr>
              <a:t> in </a:t>
            </a:r>
            <a:r>
              <a:rPr lang="fr-FR" sz="2800" dirty="0" err="1">
                <a:latin typeface="Courier New" pitchFamily="49" charset="0"/>
                <a:cs typeface="Courier New" pitchFamily="49" charset="0"/>
              </a:rPr>
              <a:t>array</a:t>
            </a:r>
            <a:r>
              <a:rPr lang="fr-FR" sz="2800" dirty="0">
                <a:latin typeface="Courier New" pitchFamily="49" charset="0"/>
                <a:cs typeface="Courier New" pitchFamily="49" charset="0"/>
              </a:rPr>
              <a:t> %}</a:t>
            </a:r>
          </a:p>
          <a:p>
            <a:pPr lvl="2"/>
            <a:r>
              <a:rPr lang="fr-FR" sz="2400" dirty="0" err="1"/>
              <a:t>Execute</a:t>
            </a:r>
            <a:r>
              <a:rPr lang="fr-FR" sz="2400" dirty="0"/>
              <a:t> a </a:t>
            </a:r>
            <a:r>
              <a:rPr lang="fr-FR" sz="2400" dirty="0" err="1"/>
              <a:t>function</a:t>
            </a:r>
            <a:r>
              <a:rPr lang="fr-FR" sz="2400" dirty="0"/>
              <a:t> or call </a:t>
            </a:r>
            <a:r>
              <a:rPr lang="fr-FR" sz="2400" dirty="0" err="1"/>
              <a:t>Twig</a:t>
            </a:r>
            <a:r>
              <a:rPr lang="fr-FR" sz="2400" dirty="0"/>
              <a:t> keywords</a:t>
            </a:r>
          </a:p>
          <a:p>
            <a:pPr lvl="1">
              <a:spcBef>
                <a:spcPts val="1800"/>
              </a:spcBef>
            </a:pPr>
            <a:r>
              <a:rPr lang="fr-FR" sz="2800" dirty="0">
                <a:latin typeface="Courier New" pitchFamily="49" charset="0"/>
                <a:cs typeface="Courier New" pitchFamily="49" charset="0"/>
              </a:rPr>
              <a:t>{# This </a:t>
            </a:r>
            <a:r>
              <a:rPr lang="fr-FR" sz="2800" dirty="0" err="1">
                <a:latin typeface="Courier New" pitchFamily="49" charset="0"/>
                <a:cs typeface="Courier New" pitchFamily="49" charset="0"/>
              </a:rPr>
              <a:t>is</a:t>
            </a:r>
            <a:r>
              <a:rPr lang="fr-FR" sz="2800" dirty="0">
                <a:latin typeface="Courier New" pitchFamily="49" charset="0"/>
                <a:cs typeface="Courier New" pitchFamily="49" charset="0"/>
              </a:rPr>
              <a:t> a comment #}</a:t>
            </a:r>
          </a:p>
          <a:p>
            <a:pPr lvl="2"/>
            <a:r>
              <a:rPr lang="fr-FR" sz="2400" dirty="0" err="1"/>
              <a:t>Comments</a:t>
            </a:r>
            <a:endParaRPr lang="fr-FR" sz="24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9938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Variables management</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a:t>From</a:t>
            </a:r>
            <a:r>
              <a:rPr lang="fr-FR" sz="3200" dirty="0"/>
              <a:t> </a:t>
            </a:r>
            <a:r>
              <a:rPr lang="fr-FR" sz="3200" dirty="0" err="1"/>
              <a:t>where</a:t>
            </a:r>
            <a:r>
              <a:rPr lang="fr-FR" sz="3200" dirty="0"/>
              <a:t> come variables?</a:t>
            </a:r>
          </a:p>
          <a:p>
            <a:pPr lvl="1"/>
            <a:r>
              <a:rPr lang="fr-FR" sz="2800" dirty="0" err="1"/>
              <a:t>Controllers</a:t>
            </a:r>
            <a:r>
              <a:rPr lang="fr-FR" sz="2800" dirty="0"/>
              <a:t>!</a:t>
            </a:r>
          </a:p>
          <a:p>
            <a:endParaRPr lang="fr-FR" sz="3200" dirty="0"/>
          </a:p>
          <a:p>
            <a:r>
              <a:rPr lang="fr-FR" sz="3200" dirty="0"/>
              <a:t>The « return » </a:t>
            </a:r>
            <a:r>
              <a:rPr lang="fr-FR" sz="3200" dirty="0" err="1"/>
              <a:t>statement</a:t>
            </a:r>
            <a:r>
              <a:rPr lang="fr-FR" sz="3200" dirty="0"/>
              <a:t> </a:t>
            </a:r>
            <a:r>
              <a:rPr lang="fr-FR" sz="3200" dirty="0" err="1"/>
              <a:t>from</a:t>
            </a:r>
            <a:r>
              <a:rPr lang="fr-FR" sz="3200" dirty="0"/>
              <a:t> </a:t>
            </a:r>
            <a:r>
              <a:rPr lang="fr-FR" sz="3200" dirty="0" err="1"/>
              <a:t>controller</a:t>
            </a:r>
            <a:r>
              <a:rPr lang="fr-FR" sz="3200" dirty="0"/>
              <a:t> passes values to the </a:t>
            </a:r>
            <a:r>
              <a:rPr lang="fr-FR" sz="3200" dirty="0" err="1"/>
              <a:t>view</a:t>
            </a:r>
            <a:endParaRPr lang="fr-FR" sz="3200" dirty="0"/>
          </a:p>
          <a:p>
            <a:endParaRPr lang="fr-FR" sz="3200" dirty="0"/>
          </a:p>
          <a:p>
            <a:r>
              <a:rPr lang="fr-FR" sz="3200" dirty="0"/>
              <a:t>You </a:t>
            </a:r>
            <a:r>
              <a:rPr lang="fr-FR" sz="3200" dirty="0" err="1"/>
              <a:t>can</a:t>
            </a:r>
            <a:r>
              <a:rPr lang="fr-FR" sz="3200" dirty="0"/>
              <a:t> </a:t>
            </a:r>
            <a:r>
              <a:rPr lang="fr-FR" sz="3200" dirty="0" err="1"/>
              <a:t>also</a:t>
            </a:r>
            <a:r>
              <a:rPr lang="fr-FR" sz="3200" dirty="0"/>
              <a:t> </a:t>
            </a:r>
            <a:r>
              <a:rPr lang="fr-FR" sz="3200" dirty="0" err="1"/>
              <a:t>pass</a:t>
            </a:r>
            <a:r>
              <a:rPr lang="fr-FR" sz="3200" dirty="0"/>
              <a:t> </a:t>
            </a:r>
            <a:r>
              <a:rPr lang="fr-FR" sz="3200" dirty="0" err="1"/>
              <a:t>objects</a:t>
            </a:r>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8988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Controller / </a:t>
            </a:r>
            <a:r>
              <a:rPr lang="fr-FR" dirty="0" err="1" smtClean="0">
                <a:ea typeface="ＭＳ Ｐゴシック" pitchFamily="34" charset="-128"/>
              </a:rPr>
              <a:t>View</a:t>
            </a:r>
            <a:r>
              <a:rPr lang="fr-FR" dirty="0" smtClean="0">
                <a:ea typeface="ＭＳ Ｐゴシック" pitchFamily="34" charset="-128"/>
              </a:rPr>
              <a:t> interaction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t>Controller </a:t>
            </a:r>
            <a:r>
              <a:rPr lang="fr-FR" sz="3200" dirty="0" err="1"/>
              <a:t>function</a:t>
            </a:r>
            <a:r>
              <a:rPr lang="fr-FR" sz="3200" dirty="0"/>
              <a:t>:</a:t>
            </a:r>
          </a:p>
          <a:p>
            <a:endParaRPr lang="fr-FR" sz="3200" dirty="0"/>
          </a:p>
          <a:p>
            <a:endParaRPr lang="fr-FR" sz="3200" dirty="0"/>
          </a:p>
          <a:p>
            <a:pPr>
              <a:spcBef>
                <a:spcPts val="0"/>
              </a:spcBef>
            </a:pPr>
            <a:endParaRPr lang="fr-FR" sz="3200" dirty="0"/>
          </a:p>
          <a:p>
            <a:pPr>
              <a:spcBef>
                <a:spcPts val="0"/>
              </a:spcBef>
            </a:pPr>
            <a:r>
              <a:rPr lang="fr-FR" sz="3200" dirty="0" err="1"/>
              <a:t>View</a:t>
            </a:r>
            <a:r>
              <a:rPr lang="fr-FR" sz="3200" dirty="0"/>
              <a:t> (</a:t>
            </a:r>
            <a:r>
              <a:rPr lang="fr-FR" sz="3200" dirty="0" err="1"/>
              <a:t>Twig</a:t>
            </a:r>
            <a:r>
              <a:rPr lang="fr-FR" sz="3200" dirty="0"/>
              <a:t>) code:</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388" y="1777380"/>
            <a:ext cx="8785225"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public</a:t>
            </a:r>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function</a:t>
            </a:r>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0000"/>
                </a:solidFill>
                <a:latin typeface="Courier New" pitchFamily="49" charset="0"/>
                <a:ea typeface="ＭＳ Ｐゴシック" pitchFamily="34" charset="-128"/>
                <a:cs typeface="Courier New" pitchFamily="49" charset="0"/>
              </a:rPr>
              <a:t>indexAction</a:t>
            </a:r>
            <a:r>
              <a:rPr lang="en-US" b="1" dirty="0">
                <a:solidFill>
                  <a:srgbClr val="000000"/>
                </a:solidFill>
                <a:latin typeface="Courier New" pitchFamily="49" charset="0"/>
                <a:ea typeface="ＭＳ Ｐゴシック" pitchFamily="34" charset="-128"/>
                <a:cs typeface="Courier New" pitchFamily="49" charset="0"/>
              </a:rPr>
              <a:t>($</a:t>
            </a:r>
            <a:r>
              <a:rPr lang="en-US" b="1" dirty="0" err="1">
                <a:solidFill>
                  <a:srgbClr val="000000"/>
                </a:solidFill>
                <a:latin typeface="Courier New" pitchFamily="49" charset="0"/>
                <a:ea typeface="ＭＳ Ｐゴシック" pitchFamily="34" charset="-128"/>
                <a:cs typeface="Courier New" pitchFamily="49" charset="0"/>
              </a:rPr>
              <a:t>firstname</a:t>
            </a:r>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0000"/>
                </a:solidFill>
                <a:latin typeface="Courier New" pitchFamily="49" charset="0"/>
                <a:ea typeface="ＭＳ Ｐゴシック" pitchFamily="34" charset="-128"/>
                <a:cs typeface="Courier New" pitchFamily="49" charset="0"/>
              </a:rPr>
              <a:t>lastname</a:t>
            </a:r>
            <a:r>
              <a:rPr lang="en-US" b="1" dirty="0" smtClean="0">
                <a:solidFill>
                  <a:srgbClr val="000000"/>
                </a:solidFill>
                <a:latin typeface="Courier New" pitchFamily="49" charset="0"/>
                <a:ea typeface="ＭＳ Ｐゴシック" pitchFamily="34" charset="-128"/>
                <a:cs typeface="Courier New" pitchFamily="49" charset="0"/>
              </a:rPr>
              <a:t>) {</a:t>
            </a:r>
            <a:endParaRPr lang="en-US" b="1" dirty="0">
              <a:solidFill>
                <a:srgbClr val="000000"/>
              </a:solidFill>
              <a:latin typeface="Courier New" pitchFamily="49" charset="0"/>
              <a:ea typeface="ＭＳ Ｐゴシック" pitchFamily="34" charset="-128"/>
              <a:cs typeface="Courier New" pitchFamily="49" charset="0"/>
            </a:endParaRPr>
          </a:p>
          <a:p>
            <a:pPr lvl="1"/>
            <a:r>
              <a:rPr lang="en-US" b="1" dirty="0" smtClean="0">
                <a:solidFill>
                  <a:srgbClr val="0070C0"/>
                </a:solidFill>
                <a:latin typeface="Courier New" pitchFamily="49" charset="0"/>
                <a:ea typeface="ＭＳ Ｐゴシック" pitchFamily="34" charset="-128"/>
                <a:cs typeface="Courier New" pitchFamily="49" charset="0"/>
              </a:rPr>
              <a:t>return</a:t>
            </a:r>
            <a:r>
              <a:rPr lang="en-US" b="1" dirty="0" smtClean="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array</a:t>
            </a:r>
            <a:r>
              <a:rPr lang="en-US" b="1" dirty="0">
                <a:solidFill>
                  <a:srgbClr val="000000"/>
                </a:solidFill>
                <a:latin typeface="Courier New" pitchFamily="49" charset="0"/>
                <a:ea typeface="ＭＳ Ｐゴシック" pitchFamily="34" charset="-128"/>
                <a:cs typeface="Courier New" pitchFamily="49" charset="0"/>
              </a:rPr>
              <a:t>(</a:t>
            </a:r>
            <a:r>
              <a:rPr lang="en-US" b="1" dirty="0">
                <a:solidFill>
                  <a:srgbClr val="00B050"/>
                </a:solidFill>
                <a:latin typeface="Courier New" pitchFamily="49" charset="0"/>
                <a:ea typeface="ＭＳ Ｐゴシック" pitchFamily="34" charset="-128"/>
                <a:cs typeface="Courier New" pitchFamily="49" charset="0"/>
              </a:rPr>
              <a:t>'name'</a:t>
            </a:r>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=&gt;</a:t>
            </a:r>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0000"/>
                </a:solidFill>
                <a:latin typeface="Courier New" pitchFamily="49" charset="0"/>
                <a:ea typeface="ＭＳ Ｐゴシック" pitchFamily="34" charset="-128"/>
                <a:cs typeface="Courier New" pitchFamily="49" charset="0"/>
              </a:rPr>
              <a:t>firstname</a:t>
            </a:r>
            <a:r>
              <a:rPr lang="en-US" b="1" dirty="0">
                <a:solidFill>
                  <a:srgbClr val="000000"/>
                </a:solidFill>
                <a:latin typeface="Courier New" pitchFamily="49" charset="0"/>
                <a:ea typeface="ＭＳ Ｐゴシック" pitchFamily="34" charset="-128"/>
                <a:cs typeface="Courier New" pitchFamily="49" charset="0"/>
              </a:rPr>
              <a:t> . </a:t>
            </a:r>
            <a:r>
              <a:rPr lang="en-US" b="1" dirty="0">
                <a:solidFill>
                  <a:srgbClr val="00B050"/>
                </a:solidFill>
                <a:latin typeface="Courier New" pitchFamily="49" charset="0"/>
                <a:ea typeface="ＭＳ Ｐゴシック" pitchFamily="34" charset="-128"/>
                <a:cs typeface="Courier New" pitchFamily="49" charset="0"/>
              </a:rPr>
              <a:t>" "</a:t>
            </a:r>
            <a:r>
              <a:rPr lang="en-US" b="1" dirty="0">
                <a:solidFill>
                  <a:srgbClr val="000000"/>
                </a:solidFill>
                <a:latin typeface="Courier New" pitchFamily="49" charset="0"/>
                <a:ea typeface="ＭＳ Ｐゴシック" pitchFamily="34" charset="-128"/>
                <a:cs typeface="Courier New" pitchFamily="49" charset="0"/>
              </a:rPr>
              <a:t> . $</a:t>
            </a:r>
            <a:r>
              <a:rPr lang="en-US" b="1" dirty="0" err="1">
                <a:solidFill>
                  <a:srgbClr val="000000"/>
                </a:solidFill>
                <a:latin typeface="Courier New" pitchFamily="49" charset="0"/>
                <a:ea typeface="ＭＳ Ｐゴシック" pitchFamily="34" charset="-128"/>
                <a:cs typeface="Courier New" pitchFamily="49" charset="0"/>
              </a:rPr>
              <a:t>lastname</a:t>
            </a:r>
            <a:r>
              <a:rPr lang="en-US" b="1" dirty="0">
                <a:solidFill>
                  <a:srgbClr val="000000"/>
                </a:solidFill>
                <a:latin typeface="Courier New" pitchFamily="49" charset="0"/>
                <a:ea typeface="ＭＳ Ｐゴシック" pitchFamily="34" charset="-128"/>
                <a:cs typeface="Courier New" pitchFamily="49" charset="0"/>
              </a:rPr>
              <a:t>);</a:t>
            </a:r>
          </a:p>
          <a:p>
            <a:r>
              <a:rPr lang="en-US"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sp>
        <p:nvSpPr>
          <p:cNvPr id="8" name="Rectangle à coins arrondis 7"/>
          <p:cNvSpPr/>
          <p:nvPr/>
        </p:nvSpPr>
        <p:spPr>
          <a:xfrm>
            <a:off x="179512" y="3937620"/>
            <a:ext cx="8785225"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endParaRPr lang="en-US" b="1" dirty="0" smtClean="0">
              <a:solidFill>
                <a:srgbClr val="000000"/>
              </a:solidFill>
              <a:latin typeface="Courier New" pitchFamily="49" charset="0"/>
              <a:ea typeface="ＭＳ Ｐゴシック" pitchFamily="34" charset="-128"/>
              <a:cs typeface="Courier New" pitchFamily="49" charset="0"/>
            </a:endParaRPr>
          </a:p>
          <a:p>
            <a:r>
              <a:rPr lang="en-US" b="1" dirty="0" smtClean="0">
                <a:solidFill>
                  <a:srgbClr val="0070C0"/>
                </a:solidFill>
                <a:latin typeface="Courier New" pitchFamily="49" charset="0"/>
                <a:ea typeface="ＭＳ Ｐゴシック" pitchFamily="34" charset="-128"/>
                <a:cs typeface="Courier New" pitchFamily="49" charset="0"/>
              </a:rPr>
              <a:t>&lt;</a:t>
            </a:r>
            <a:r>
              <a:rPr lang="en-US" b="1" dirty="0">
                <a:solidFill>
                  <a:srgbClr val="0070C0"/>
                </a:solidFill>
                <a:latin typeface="Courier New" pitchFamily="49" charset="0"/>
                <a:ea typeface="ＭＳ Ｐゴシック" pitchFamily="34" charset="-128"/>
                <a:cs typeface="Courier New" pitchFamily="49" charset="0"/>
              </a:rPr>
              <a:t>span&gt;</a:t>
            </a:r>
            <a:r>
              <a:rPr lang="en-US" b="1" dirty="0">
                <a:solidFill>
                  <a:srgbClr val="000000"/>
                </a:solidFill>
                <a:latin typeface="Courier New" pitchFamily="49" charset="0"/>
                <a:ea typeface="ＭＳ Ｐゴシック" pitchFamily="34" charset="-128"/>
                <a:cs typeface="Courier New" pitchFamily="49" charset="0"/>
              </a:rPr>
              <a:t>Hello {{ name }}!</a:t>
            </a:r>
            <a:r>
              <a:rPr lang="en-US" b="1" dirty="0">
                <a:solidFill>
                  <a:srgbClr val="0070C0"/>
                </a:solidFill>
                <a:latin typeface="Courier New" pitchFamily="49" charset="0"/>
                <a:ea typeface="ＭＳ Ｐゴシック" pitchFamily="34" charset="-128"/>
                <a:cs typeface="Courier New" pitchFamily="49" charset="0"/>
              </a:rPr>
              <a:t>&lt;/span</a:t>
            </a:r>
            <a:r>
              <a:rPr lang="en-US" b="1" dirty="0" smtClean="0">
                <a:solidFill>
                  <a:srgbClr val="0070C0"/>
                </a:solidFill>
                <a:latin typeface="Courier New" pitchFamily="49" charset="0"/>
                <a:ea typeface="ＭＳ Ｐゴシック" pitchFamily="34" charset="-128"/>
                <a:cs typeface="Courier New" pitchFamily="49" charset="0"/>
              </a:rPr>
              <a:t>&gt;</a:t>
            </a:r>
          </a:p>
          <a:p>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3705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Browser </a:t>
            </a:r>
            <a:r>
              <a:rPr lang="fr-FR" dirty="0" err="1" smtClean="0">
                <a:ea typeface="ＭＳ Ｐゴシック" pitchFamily="34" charset="-128"/>
              </a:rPr>
              <a:t>rendering</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smtClean="0"/>
              <a:t>Result</a:t>
            </a:r>
            <a:r>
              <a:rPr lang="fr-FR" sz="3200" dirty="0" smtClean="0"/>
              <a:t>:</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29679"/>
          <a:stretch/>
        </p:blipFill>
        <p:spPr bwMode="auto">
          <a:xfrm>
            <a:off x="1475656" y="2353445"/>
            <a:ext cx="6768350" cy="1279442"/>
          </a:xfrm>
          <a:prstGeom prst="rect">
            <a:avLst/>
          </a:prstGeom>
          <a:ln w="9525">
            <a:solidFill>
              <a:schemeClr val="tx1"/>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70781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Twig</a:t>
            </a:r>
            <a:r>
              <a:rPr lang="fr-FR" dirty="0" smtClean="0">
                <a:ea typeface="ＭＳ Ｐゴシック" pitchFamily="34" charset="-128"/>
              </a:rPr>
              <a:t> tags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t>Twig</a:t>
            </a:r>
            <a:r>
              <a:rPr lang="fr-FR" sz="3200" dirty="0"/>
              <a:t> has </a:t>
            </a:r>
            <a:r>
              <a:rPr lang="fr-FR" sz="3200" dirty="0" err="1"/>
              <a:t>some</a:t>
            </a:r>
            <a:r>
              <a:rPr lang="fr-FR" sz="3200" dirty="0"/>
              <a:t> </a:t>
            </a:r>
            <a:r>
              <a:rPr lang="fr-FR" sz="3200" dirty="0" err="1"/>
              <a:t>useful</a:t>
            </a:r>
            <a:r>
              <a:rPr lang="fr-FR" sz="3200" dirty="0"/>
              <a:t> tags, </a:t>
            </a:r>
            <a:r>
              <a:rPr lang="fr-FR" sz="3200" dirty="0" err="1"/>
              <a:t>we’ll</a:t>
            </a:r>
            <a:r>
              <a:rPr lang="fr-FR" sz="3200" dirty="0"/>
              <a:t> </a:t>
            </a:r>
            <a:r>
              <a:rPr lang="fr-FR" sz="3200" dirty="0" err="1"/>
              <a:t>see</a:t>
            </a:r>
            <a:r>
              <a:rPr lang="fr-FR" sz="3200" dirty="0"/>
              <a:t>:</a:t>
            </a:r>
          </a:p>
          <a:p>
            <a:pPr lvl="1"/>
            <a:r>
              <a:rPr lang="fr-FR" sz="2800" dirty="0"/>
              <a:t>For</a:t>
            </a:r>
          </a:p>
          <a:p>
            <a:pPr lvl="1"/>
            <a:r>
              <a:rPr lang="fr-FR" sz="2800" dirty="0" err="1"/>
              <a:t>Empty</a:t>
            </a:r>
            <a:r>
              <a:rPr lang="fr-FR" sz="2800" dirty="0"/>
              <a:t> &amp; </a:t>
            </a:r>
            <a:r>
              <a:rPr lang="fr-FR" sz="2800" dirty="0" err="1"/>
              <a:t>Defined</a:t>
            </a:r>
            <a:endParaRPr lang="fr-FR" sz="2800" dirty="0"/>
          </a:p>
          <a:p>
            <a:pPr lvl="1"/>
            <a:r>
              <a:rPr lang="fr-FR" sz="2800" dirty="0"/>
              <a:t>Dump</a:t>
            </a:r>
          </a:p>
          <a:p>
            <a:pPr lvl="1"/>
            <a:r>
              <a:rPr lang="fr-FR" sz="2800" dirty="0"/>
              <a:t>Date</a:t>
            </a:r>
          </a:p>
          <a:p>
            <a:pPr lvl="1"/>
            <a:r>
              <a:rPr lang="fr-FR" sz="2800" dirty="0"/>
              <a:t>Import &amp; Macro</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Sf2TwigLogo.png"/>
          <p:cNvPicPr>
            <a:picLocks noChangeAspect="1"/>
          </p:cNvPicPr>
          <p:nvPr/>
        </p:nvPicPr>
        <p:blipFill>
          <a:blip r:embed="rId4" cstate="print"/>
          <a:stretch>
            <a:fillRect/>
          </a:stretch>
        </p:blipFill>
        <p:spPr>
          <a:xfrm>
            <a:off x="6228184" y="1273324"/>
            <a:ext cx="2615285" cy="3937620"/>
          </a:xfrm>
          <a:prstGeom prst="rect">
            <a:avLst/>
          </a:prstGeom>
        </p:spPr>
      </p:pic>
    </p:spTree>
    <p:extLst>
      <p:ext uri="{BB962C8B-B14F-4D97-AF65-F5344CB8AC3E}">
        <p14:creationId xmlns:p14="http://schemas.microsoft.com/office/powerpoint/2010/main" val="307992608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For</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a:t>Makes</a:t>
            </a:r>
            <a:r>
              <a:rPr lang="fr-FR" sz="3200" dirty="0"/>
              <a:t> a « for » </a:t>
            </a:r>
            <a:r>
              <a:rPr lang="fr-FR" sz="3200" dirty="0" err="1"/>
              <a:t>loop</a:t>
            </a:r>
            <a:r>
              <a:rPr lang="fr-FR" sz="3200" dirty="0"/>
              <a:t> in </a:t>
            </a:r>
            <a:r>
              <a:rPr lang="fr-FR" sz="3200" dirty="0" err="1"/>
              <a:t>view</a:t>
            </a:r>
            <a:r>
              <a:rPr lang="fr-FR" sz="3200" dirty="0"/>
              <a:t>:</a:t>
            </a:r>
          </a:p>
          <a:p>
            <a:pPr lvl="1"/>
            <a:r>
              <a:rPr lang="fr-FR" sz="2800" dirty="0" err="1"/>
              <a:t>Iterates</a:t>
            </a:r>
            <a:r>
              <a:rPr lang="fr-FR" sz="2800" dirty="0"/>
              <a:t> </a:t>
            </a:r>
            <a:r>
              <a:rPr lang="fr-FR" sz="2800" dirty="0" err="1"/>
              <a:t>through</a:t>
            </a:r>
            <a:r>
              <a:rPr lang="fr-FR" sz="2800" dirty="0"/>
              <a:t> an </a:t>
            </a:r>
            <a:r>
              <a:rPr lang="fr-FR" sz="2800" dirty="0" err="1"/>
              <a:t>array</a:t>
            </a:r>
            <a:endParaRPr lang="fr-FR" sz="2800" dirty="0"/>
          </a:p>
          <a:p>
            <a:pPr lvl="1"/>
            <a:r>
              <a:rPr lang="fr-FR" sz="2800" dirty="0" err="1"/>
              <a:t>Example</a:t>
            </a:r>
            <a:r>
              <a:rPr lang="fr-FR" sz="2800" dirty="0"/>
              <a:t> </a:t>
            </a:r>
            <a:r>
              <a:rPr lang="fr-FR" sz="2800" dirty="0" err="1"/>
              <a:t>controller’s</a:t>
            </a:r>
            <a:r>
              <a:rPr lang="fr-FR" sz="2800" dirty="0"/>
              <a:t> action: </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8890" y="3001516"/>
            <a:ext cx="8785225"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public</a:t>
            </a:r>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function</a:t>
            </a:r>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0000"/>
                </a:solidFill>
                <a:latin typeface="Courier New" pitchFamily="49" charset="0"/>
                <a:ea typeface="ＭＳ Ｐゴシック" pitchFamily="34" charset="-128"/>
                <a:cs typeface="Courier New" pitchFamily="49" charset="0"/>
              </a:rPr>
              <a:t>indexAction</a:t>
            </a:r>
            <a:r>
              <a:rPr lang="en-US" b="1" dirty="0" smtClean="0">
                <a:solidFill>
                  <a:srgbClr val="000000"/>
                </a:solidFill>
                <a:latin typeface="Courier New" pitchFamily="49" charset="0"/>
                <a:ea typeface="ＭＳ Ｐゴシック" pitchFamily="34" charset="-128"/>
                <a:cs typeface="Courier New" pitchFamily="49" charset="0"/>
              </a:rPr>
              <a:t>() {</a:t>
            </a:r>
            <a:endParaRPr lang="en-US" b="1" dirty="0">
              <a:solidFill>
                <a:srgbClr val="000000"/>
              </a:solidFill>
              <a:latin typeface="Courier New" pitchFamily="49" charset="0"/>
              <a:ea typeface="ＭＳ Ｐゴシック" pitchFamily="34" charset="-128"/>
              <a:cs typeface="Courier New" pitchFamily="49" charset="0"/>
            </a:endParaRPr>
          </a:p>
          <a:p>
            <a:pPr lvl="1"/>
            <a:r>
              <a:rPr lang="en-US" b="1" dirty="0" smtClean="0">
                <a:solidFill>
                  <a:srgbClr val="0070C0"/>
                </a:solidFill>
                <a:latin typeface="Courier New" pitchFamily="49" charset="0"/>
                <a:ea typeface="ＭＳ Ｐゴシック" pitchFamily="34" charset="-128"/>
                <a:cs typeface="Courier New" pitchFamily="49" charset="0"/>
              </a:rPr>
              <a:t>return</a:t>
            </a:r>
            <a:r>
              <a:rPr lang="en-US" b="1" dirty="0" smtClean="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array</a:t>
            </a:r>
            <a:r>
              <a:rPr lang="en-US" b="1" dirty="0" smtClean="0">
                <a:solidFill>
                  <a:srgbClr val="000000"/>
                </a:solidFill>
                <a:latin typeface="Courier New" pitchFamily="49" charset="0"/>
                <a:ea typeface="ＭＳ Ｐゴシック" pitchFamily="34" charset="-128"/>
                <a:cs typeface="Courier New" pitchFamily="49" charset="0"/>
              </a:rPr>
              <a:t>(</a:t>
            </a:r>
            <a:r>
              <a:rPr lang="en-US" b="1" dirty="0" smtClean="0">
                <a:solidFill>
                  <a:srgbClr val="00B050"/>
                </a:solidFill>
                <a:latin typeface="Courier New" pitchFamily="49" charset="0"/>
                <a:ea typeface="ＭＳ Ｐゴシック" pitchFamily="34" charset="-128"/>
                <a:cs typeface="Courier New" pitchFamily="49" charset="0"/>
              </a:rPr>
              <a:t>'array'</a:t>
            </a:r>
            <a:r>
              <a:rPr lang="en-US" b="1" dirty="0" smtClean="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=&gt; </a:t>
            </a:r>
            <a:endParaRPr lang="en-US" b="1" dirty="0" smtClean="0">
              <a:solidFill>
                <a:srgbClr val="0070C0"/>
              </a:solidFill>
              <a:latin typeface="Courier New" pitchFamily="49" charset="0"/>
              <a:ea typeface="ＭＳ Ｐゴシック" pitchFamily="34" charset="-128"/>
              <a:cs typeface="Courier New" pitchFamily="49" charset="0"/>
            </a:endParaRPr>
          </a:p>
          <a:p>
            <a:pPr lvl="2"/>
            <a:r>
              <a:rPr lang="en-US" b="1" dirty="0">
                <a:solidFill>
                  <a:srgbClr val="0070C0"/>
                </a:solidFill>
                <a:latin typeface="Courier New" pitchFamily="49" charset="0"/>
                <a:ea typeface="ＭＳ Ｐゴシック" pitchFamily="34" charset="-128"/>
                <a:cs typeface="Courier New" pitchFamily="49" charset="0"/>
              </a:rPr>
              <a:t>a</a:t>
            </a:r>
            <a:r>
              <a:rPr lang="en-US" b="1" dirty="0" smtClean="0">
                <a:solidFill>
                  <a:srgbClr val="0070C0"/>
                </a:solidFill>
                <a:latin typeface="Courier New" pitchFamily="49" charset="0"/>
                <a:ea typeface="ＭＳ Ｐゴシック" pitchFamily="34" charset="-128"/>
                <a:cs typeface="Courier New" pitchFamily="49" charset="0"/>
              </a:rPr>
              <a:t>rray</a:t>
            </a:r>
            <a:r>
              <a:rPr lang="en-US" b="1" dirty="0" smtClean="0">
                <a:solidFill>
                  <a:srgbClr val="000000"/>
                </a:solidFill>
                <a:latin typeface="Courier New" pitchFamily="49" charset="0"/>
                <a:ea typeface="ＭＳ Ｐゴシック" pitchFamily="34" charset="-128"/>
                <a:cs typeface="Courier New" pitchFamily="49" charset="0"/>
              </a:rPr>
              <a:t>(</a:t>
            </a:r>
            <a:r>
              <a:rPr lang="en-US" b="1" dirty="0" smtClean="0">
                <a:solidFill>
                  <a:srgbClr val="00B050"/>
                </a:solidFill>
                <a:latin typeface="Courier New" pitchFamily="49" charset="0"/>
                <a:ea typeface="ＭＳ Ｐゴシック" pitchFamily="34" charset="-128"/>
                <a:cs typeface="Courier New" pitchFamily="49" charset="0"/>
              </a:rPr>
              <a:t>"foo"</a:t>
            </a:r>
            <a:r>
              <a:rPr lang="en-US" b="1" dirty="0" smtClean="0">
                <a:solidFill>
                  <a:srgbClr val="000000"/>
                </a:solidFill>
                <a:latin typeface="Courier New" pitchFamily="49" charset="0"/>
                <a:ea typeface="ＭＳ Ｐゴシック" pitchFamily="34" charset="-128"/>
                <a:cs typeface="Courier New" pitchFamily="49" charset="0"/>
              </a:rPr>
              <a:t>, </a:t>
            </a:r>
            <a:r>
              <a:rPr lang="en-US" b="1" dirty="0" smtClean="0">
                <a:solidFill>
                  <a:srgbClr val="00B050"/>
                </a:solidFill>
                <a:latin typeface="Courier New" pitchFamily="49" charset="0"/>
                <a:ea typeface="ＭＳ Ｐゴシック" pitchFamily="34" charset="-128"/>
                <a:cs typeface="Courier New" pitchFamily="49" charset="0"/>
              </a:rPr>
              <a:t>"bar"</a:t>
            </a:r>
            <a:r>
              <a:rPr lang="en-US" b="1" dirty="0" smtClean="0">
                <a:solidFill>
                  <a:srgbClr val="000000"/>
                </a:solidFill>
                <a:latin typeface="Courier New" pitchFamily="49" charset="0"/>
                <a:ea typeface="ＭＳ Ｐゴシック" pitchFamily="34" charset="-128"/>
                <a:cs typeface="Courier New" pitchFamily="49" charset="0"/>
              </a:rPr>
              <a:t>, </a:t>
            </a:r>
            <a:r>
              <a:rPr lang="en-US" b="1" dirty="0" smtClean="0">
                <a:solidFill>
                  <a:srgbClr val="00B050"/>
                </a:solidFill>
                <a:latin typeface="Courier New" pitchFamily="49" charset="0"/>
                <a:ea typeface="ＭＳ Ｐゴシック" pitchFamily="34" charset="-128"/>
                <a:cs typeface="Courier New" pitchFamily="49" charset="0"/>
              </a:rPr>
              <a:t>"boom"</a:t>
            </a:r>
            <a:r>
              <a:rPr lang="en-US" b="1" dirty="0" smtClean="0">
                <a:solidFill>
                  <a:srgbClr val="000000"/>
                </a:solidFill>
                <a:latin typeface="Courier New" pitchFamily="49" charset="0"/>
                <a:ea typeface="ＭＳ Ｐゴシック" pitchFamily="34" charset="-128"/>
                <a:cs typeface="Courier New" pitchFamily="49" charset="0"/>
              </a:rPr>
              <a:t>, </a:t>
            </a:r>
            <a:r>
              <a:rPr lang="en-US" b="1" dirty="0" smtClean="0">
                <a:solidFill>
                  <a:srgbClr val="00B050"/>
                </a:solidFill>
                <a:latin typeface="Courier New" pitchFamily="49" charset="0"/>
                <a:ea typeface="ＭＳ Ｐゴシック" pitchFamily="34" charset="-128"/>
                <a:cs typeface="Courier New" pitchFamily="49" charset="0"/>
              </a:rPr>
              <a:t>"</a:t>
            </a:r>
            <a:r>
              <a:rPr lang="en-US" b="1" dirty="0" err="1" smtClean="0">
                <a:solidFill>
                  <a:srgbClr val="00B050"/>
                </a:solidFill>
                <a:latin typeface="Courier New" pitchFamily="49" charset="0"/>
                <a:ea typeface="ＭＳ Ｐゴシック" pitchFamily="34" charset="-128"/>
                <a:cs typeface="Courier New" pitchFamily="49" charset="0"/>
              </a:rPr>
              <a:t>baz</a:t>
            </a:r>
            <a:r>
              <a:rPr lang="en-US" b="1" dirty="0" smtClean="0">
                <a:solidFill>
                  <a:srgbClr val="00B050"/>
                </a:solidFill>
                <a:latin typeface="Courier New" pitchFamily="49" charset="0"/>
                <a:ea typeface="ＭＳ Ｐゴシック" pitchFamily="34" charset="-128"/>
                <a:cs typeface="Courier New" pitchFamily="49" charset="0"/>
              </a:rPr>
              <a:t>"</a:t>
            </a:r>
            <a:r>
              <a:rPr lang="en-US" b="1" dirty="0" smtClean="0">
                <a:solidFill>
                  <a:srgbClr val="000000"/>
                </a:solidFill>
                <a:latin typeface="Courier New" pitchFamily="49" charset="0"/>
                <a:ea typeface="ＭＳ Ｐゴシック" pitchFamily="34" charset="-128"/>
                <a:cs typeface="Courier New" pitchFamily="49" charset="0"/>
              </a:rPr>
              <a:t>));</a:t>
            </a:r>
            <a:endParaRPr lang="en-US" b="1" dirty="0">
              <a:solidFill>
                <a:srgbClr val="000000"/>
              </a:solidFill>
              <a:latin typeface="Courier New" pitchFamily="49" charset="0"/>
              <a:ea typeface="ＭＳ Ｐゴシック" pitchFamily="34" charset="-128"/>
              <a:cs typeface="Courier New" pitchFamily="49" charset="0"/>
            </a:endParaRPr>
          </a:p>
          <a:p>
            <a:r>
              <a:rPr lang="en-US"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324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a:ea typeface="ＭＳ Ｐゴシック" pitchFamily="34" charset="-128"/>
              </a:rPr>
              <a:t>What</a:t>
            </a:r>
            <a:r>
              <a:rPr lang="fr-FR" dirty="0">
                <a:ea typeface="ＭＳ Ｐゴシック" pitchFamily="34" charset="-128"/>
              </a:rPr>
              <a:t> </a:t>
            </a:r>
            <a:r>
              <a:rPr lang="fr-FR" dirty="0" err="1">
                <a:ea typeface="ＭＳ Ｐゴシック" pitchFamily="34" charset="-128"/>
              </a:rPr>
              <a:t>is</a:t>
            </a:r>
            <a:r>
              <a:rPr lang="fr-FR" dirty="0">
                <a:ea typeface="ＭＳ Ｐゴシック" pitchFamily="34" charset="-128"/>
              </a:rPr>
              <a:t> a </a:t>
            </a:r>
            <a:r>
              <a:rPr lang="fr-FR" dirty="0" err="1">
                <a:ea typeface="ＭＳ Ｐゴシック" pitchFamily="34" charset="-128"/>
              </a:rPr>
              <a:t>framework</a:t>
            </a:r>
            <a:r>
              <a:rPr lang="fr-FR" dirty="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endParaRPr lang="fr-FR" sz="3200" dirty="0">
              <a:ea typeface="ＭＳ Ｐゴシック" pitchFamily="34" charset="-128"/>
            </a:endParaRPr>
          </a:p>
          <a:p>
            <a:r>
              <a:rPr lang="fr-FR" sz="3200" dirty="0" smtClean="0">
                <a:ea typeface="ＭＳ Ｐゴシック" pitchFamily="34" charset="-128"/>
              </a:rPr>
              <a:t>A </a:t>
            </a:r>
            <a:r>
              <a:rPr lang="en-US" sz="3200" dirty="0" smtClean="0">
                <a:ea typeface="ＭＳ Ｐゴシック" pitchFamily="34" charset="-128"/>
              </a:rPr>
              <a:t>reusable </a:t>
            </a:r>
            <a:r>
              <a:rPr lang="en-US" sz="3200" dirty="0">
                <a:ea typeface="ＭＳ Ｐゴシック" pitchFamily="34" charset="-128"/>
              </a:rPr>
              <a:t>set of libraries or classes for a software system</a:t>
            </a:r>
            <a:endParaRPr lang="fr-FR" sz="3200" dirty="0">
              <a:ea typeface="ＭＳ Ｐゴシック" pitchFamily="34" charset="-128"/>
            </a:endParaRPr>
          </a:p>
          <a:p>
            <a:endParaRPr lang="fr-FR" sz="3200" dirty="0">
              <a:ea typeface="ＭＳ Ｐゴシック" pitchFamily="34" charset="-128"/>
            </a:endParaRPr>
          </a:p>
          <a:p>
            <a:r>
              <a:rPr lang="fr-FR" sz="3200" dirty="0" err="1">
                <a:ea typeface="ＭＳ Ｐゴシック" pitchFamily="34" charset="-128"/>
              </a:rPr>
              <a:t>Allows</a:t>
            </a:r>
            <a:r>
              <a:rPr lang="fr-FR" sz="3200" dirty="0">
                <a:ea typeface="ＭＳ Ｐゴシック" pitchFamily="34" charset="-128"/>
              </a:rPr>
              <a:t> </a:t>
            </a:r>
            <a:r>
              <a:rPr lang="fr-FR" sz="3200" dirty="0" err="1">
                <a:ea typeface="ＭＳ Ｐゴシック" pitchFamily="34" charset="-128"/>
              </a:rPr>
              <a:t>developers</a:t>
            </a:r>
            <a:r>
              <a:rPr lang="fr-FR" sz="3200" dirty="0">
                <a:ea typeface="ＭＳ Ｐゴシック" pitchFamily="34" charset="-128"/>
              </a:rPr>
              <a:t> to </a:t>
            </a:r>
            <a:r>
              <a:rPr lang="fr-FR" sz="3200" dirty="0" err="1">
                <a:ea typeface="ＭＳ Ｐゴシック" pitchFamily="34" charset="-128"/>
              </a:rPr>
              <a:t>create</a:t>
            </a:r>
            <a:r>
              <a:rPr lang="fr-FR" sz="3200" dirty="0">
                <a:ea typeface="ＭＳ Ｐゴシック" pitchFamily="34" charset="-128"/>
              </a:rPr>
              <a:t> </a:t>
            </a:r>
            <a:r>
              <a:rPr lang="fr-FR" sz="3200" dirty="0" err="1">
                <a:ea typeface="ＭＳ Ｐゴシック" pitchFamily="34" charset="-128"/>
              </a:rPr>
              <a:t>complex</a:t>
            </a:r>
            <a:r>
              <a:rPr lang="fr-FR" sz="3200" dirty="0">
                <a:ea typeface="ＭＳ Ｐゴシック" pitchFamily="34" charset="-128"/>
              </a:rPr>
              <a:t> applications </a:t>
            </a:r>
            <a:r>
              <a:rPr lang="fr-FR" sz="3200" dirty="0" err="1">
                <a:ea typeface="ＭＳ Ｐゴシック" pitchFamily="34" charset="-128"/>
              </a:rPr>
              <a:t>with</a:t>
            </a:r>
            <a:r>
              <a:rPr lang="fr-FR" sz="3200" dirty="0">
                <a:ea typeface="ＭＳ Ｐゴシック" pitchFamily="34" charset="-128"/>
              </a:rPr>
              <a:t> minimal effort</a:t>
            </a: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Framework </a:t>
            </a:r>
            <a:r>
              <a:rPr lang="fr-FR" dirty="0" err="1" smtClean="0">
                <a:ea typeface="ＭＳ Ｐゴシック" pitchFamily="34" charset="-128"/>
              </a:rPr>
              <a:t>overview</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For</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t>Use values in </a:t>
            </a:r>
            <a:r>
              <a:rPr lang="fr-FR" sz="3200" dirty="0" err="1"/>
              <a:t>template</a:t>
            </a:r>
            <a:r>
              <a:rPr lang="fr-FR" sz="3200" dirty="0"/>
              <a:t>:</a:t>
            </a:r>
          </a:p>
          <a:p>
            <a:endParaRPr lang="fr-FR" sz="3200" dirty="0"/>
          </a:p>
          <a:p>
            <a:endParaRPr lang="fr-FR" sz="3200" dirty="0"/>
          </a:p>
          <a:p>
            <a:pPr>
              <a:spcBef>
                <a:spcPts val="2400"/>
              </a:spcBef>
            </a:pPr>
            <a:r>
              <a:rPr lang="fr-FR" sz="3200" dirty="0" err="1"/>
              <a:t>Result</a:t>
            </a:r>
            <a:r>
              <a:rPr lang="fr-FR" sz="3200" dirty="0"/>
              <a:t>:</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8890" y="1777380"/>
            <a:ext cx="8785225" cy="122413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0000"/>
                </a:solidFill>
                <a:latin typeface="Courier New" pitchFamily="49" charset="0"/>
                <a:ea typeface="ＭＳ Ｐゴシック" pitchFamily="34" charset="-128"/>
                <a:cs typeface="Courier New" pitchFamily="49" charset="0"/>
              </a:rPr>
              <a:t>{% </a:t>
            </a:r>
            <a:r>
              <a:rPr lang="en-US" b="1" dirty="0" smtClean="0">
                <a:solidFill>
                  <a:srgbClr val="0070C0"/>
                </a:solidFill>
                <a:latin typeface="Courier New" pitchFamily="49" charset="0"/>
                <a:ea typeface="ＭＳ Ｐゴシック" pitchFamily="34" charset="-128"/>
                <a:cs typeface="Courier New" pitchFamily="49" charset="0"/>
              </a:rPr>
              <a:t>for</a:t>
            </a:r>
            <a:r>
              <a:rPr lang="en-US" b="1" dirty="0" smtClean="0">
                <a:solidFill>
                  <a:srgbClr val="000000"/>
                </a:solidFill>
                <a:latin typeface="Courier New" pitchFamily="49" charset="0"/>
                <a:ea typeface="ＭＳ Ｐゴシック" pitchFamily="34" charset="-128"/>
                <a:cs typeface="Courier New" pitchFamily="49" charset="0"/>
              </a:rPr>
              <a:t> item </a:t>
            </a:r>
            <a:r>
              <a:rPr lang="en-US" b="1" dirty="0" smtClean="0">
                <a:solidFill>
                  <a:srgbClr val="0070C0"/>
                </a:solidFill>
                <a:latin typeface="Courier New" pitchFamily="49" charset="0"/>
                <a:ea typeface="ＭＳ Ｐゴシック" pitchFamily="34" charset="-128"/>
                <a:cs typeface="Courier New" pitchFamily="49" charset="0"/>
              </a:rPr>
              <a:t>in</a:t>
            </a:r>
            <a:r>
              <a:rPr lang="en-US" b="1" dirty="0" smtClean="0">
                <a:solidFill>
                  <a:srgbClr val="000000"/>
                </a:solidFill>
                <a:latin typeface="Courier New" pitchFamily="49" charset="0"/>
                <a:ea typeface="ＭＳ Ｐゴシック" pitchFamily="34" charset="-128"/>
                <a:cs typeface="Courier New" pitchFamily="49" charset="0"/>
              </a:rPr>
              <a:t> array %}</a:t>
            </a:r>
          </a:p>
          <a:p>
            <a:pPr lvl="1"/>
            <a:r>
              <a:rPr lang="fr-FR" b="1" dirty="0" smtClean="0">
                <a:solidFill>
                  <a:srgbClr val="0070C0"/>
                </a:solidFill>
                <a:latin typeface="Courier New" pitchFamily="49" charset="0"/>
                <a:ea typeface="ＭＳ Ｐゴシック" pitchFamily="34" charset="-128"/>
                <a:cs typeface="Courier New" pitchFamily="49" charset="0"/>
              </a:rPr>
              <a:t>&lt;a</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err="1" smtClean="0">
                <a:solidFill>
                  <a:srgbClr val="FF0000"/>
                </a:solidFill>
                <a:latin typeface="Courier New" pitchFamily="49" charset="0"/>
                <a:ea typeface="ＭＳ Ｐゴシック" pitchFamily="34" charset="-128"/>
                <a:cs typeface="Courier New" pitchFamily="49" charset="0"/>
              </a:rPr>
              <a:t>href</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70C0"/>
                </a:solidFill>
                <a:latin typeface="Courier New" pitchFamily="49" charset="0"/>
                <a:ea typeface="ＭＳ Ｐゴシック" pitchFamily="34" charset="-128"/>
                <a:cs typeface="Courier New" pitchFamily="49" charset="0"/>
              </a:rPr>
              <a:t>&gt;</a:t>
            </a:r>
            <a:r>
              <a:rPr lang="fr-FR" b="1" dirty="0" smtClean="0">
                <a:solidFill>
                  <a:srgbClr val="000000"/>
                </a:solidFill>
                <a:latin typeface="Courier New" pitchFamily="49" charset="0"/>
                <a:ea typeface="ＭＳ Ｐゴシック" pitchFamily="34" charset="-128"/>
                <a:cs typeface="Courier New" pitchFamily="49" charset="0"/>
              </a:rPr>
              <a:t>{{ item }}</a:t>
            </a:r>
            <a:r>
              <a:rPr lang="fr-FR" b="1" dirty="0" smtClean="0">
                <a:solidFill>
                  <a:srgbClr val="0070C0"/>
                </a:solidFill>
                <a:latin typeface="Courier New" pitchFamily="49" charset="0"/>
                <a:ea typeface="ＭＳ Ｐゴシック" pitchFamily="34" charset="-128"/>
                <a:cs typeface="Courier New" pitchFamily="49" charset="0"/>
              </a:rPr>
              <a:t>&lt;/a&gt;</a:t>
            </a:r>
            <a:endParaRPr lang="fr-FR" b="1" dirty="0">
              <a:solidFill>
                <a:srgbClr val="0070C0"/>
              </a:solidFill>
              <a:latin typeface="Courier New" pitchFamily="49" charset="0"/>
              <a:ea typeface="ＭＳ Ｐゴシック" pitchFamily="34" charset="-128"/>
              <a:cs typeface="Courier New" pitchFamily="49" charset="0"/>
            </a:endParaRPr>
          </a:p>
          <a:p>
            <a:r>
              <a:rPr lang="fr-FR" b="1" dirty="0" smtClean="0">
                <a:solidFill>
                  <a:srgbClr val="000000"/>
                </a:solidFill>
                <a:latin typeface="Courier New" pitchFamily="49" charset="0"/>
                <a:ea typeface="ＭＳ Ｐゴシック" pitchFamily="34" charset="-128"/>
                <a:cs typeface="Courier New" pitchFamily="49" charset="0"/>
              </a:rPr>
              <a:t>{% </a:t>
            </a:r>
            <a:r>
              <a:rPr lang="fr-FR" b="1" dirty="0" err="1" smtClean="0">
                <a:solidFill>
                  <a:srgbClr val="0070C0"/>
                </a:solidFill>
                <a:latin typeface="Courier New" pitchFamily="49" charset="0"/>
                <a:ea typeface="ＭＳ Ｐゴシック" pitchFamily="34" charset="-128"/>
                <a:cs typeface="Courier New" pitchFamily="49" charset="0"/>
              </a:rPr>
              <a:t>endfor</a:t>
            </a:r>
            <a:r>
              <a:rPr lang="fr-FR" b="1" dirty="0" smtClean="0">
                <a:solidFill>
                  <a:srgbClr val="0070C0"/>
                </a:solidFill>
                <a:latin typeface="Courier New" pitchFamily="49" charset="0"/>
                <a:ea typeface="ＭＳ Ｐゴシック" pitchFamily="34" charset="-128"/>
                <a:cs typeface="Courier New" pitchFamily="49" charset="0"/>
              </a:rPr>
              <a:t> </a:t>
            </a:r>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32357"/>
          <a:stretch/>
        </p:blipFill>
        <p:spPr bwMode="auto">
          <a:xfrm>
            <a:off x="1979712" y="3773380"/>
            <a:ext cx="5184576" cy="955139"/>
          </a:xfrm>
          <a:prstGeom prst="rect">
            <a:avLst/>
          </a:prstGeom>
          <a:ln w="9525">
            <a:solidFill>
              <a:schemeClr val="tx1"/>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7845759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Empty</a:t>
            </a:r>
            <a:r>
              <a:rPr lang="fr-FR" dirty="0" smtClean="0">
                <a:ea typeface="ＭＳ Ｐゴシック" pitchFamily="34" charset="-128"/>
              </a:rPr>
              <a:t> and </a:t>
            </a:r>
            <a:r>
              <a:rPr lang="fr-FR" dirty="0" err="1" smtClean="0">
                <a:ea typeface="ＭＳ Ｐゴシック" pitchFamily="34" charset="-128"/>
              </a:rPr>
              <a:t>Defined</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a:t>Empty</a:t>
            </a:r>
            <a:r>
              <a:rPr lang="fr-FR" sz="3200" dirty="0"/>
              <a:t>: </a:t>
            </a:r>
            <a:r>
              <a:rPr lang="fr-FR" sz="3200" dirty="0" err="1"/>
              <a:t>Checks</a:t>
            </a:r>
            <a:r>
              <a:rPr lang="fr-FR" sz="3200" dirty="0"/>
              <a:t> if a variable </a:t>
            </a:r>
            <a:r>
              <a:rPr lang="fr-FR" sz="3200" dirty="0" err="1"/>
              <a:t>is</a:t>
            </a:r>
            <a:r>
              <a:rPr lang="fr-FR" sz="3200" dirty="0"/>
              <a:t> </a:t>
            </a:r>
            <a:r>
              <a:rPr lang="fr-FR" sz="3200" dirty="0" err="1"/>
              <a:t>empty</a:t>
            </a:r>
            <a:endParaRPr lang="fr-FR" sz="3200" dirty="0"/>
          </a:p>
          <a:p>
            <a:pPr lvl="1"/>
            <a:r>
              <a:rPr lang="fr-FR" sz="2800" dirty="0" err="1"/>
              <a:t>Null</a:t>
            </a:r>
            <a:r>
              <a:rPr lang="fr-FR" sz="2800" dirty="0"/>
              <a:t>, false, or an </a:t>
            </a:r>
            <a:r>
              <a:rPr lang="fr-FR" sz="2800" dirty="0" err="1"/>
              <a:t>empty</a:t>
            </a:r>
            <a:r>
              <a:rPr lang="fr-FR" sz="2800" dirty="0"/>
              <a:t> String</a:t>
            </a:r>
          </a:p>
          <a:p>
            <a:pPr lvl="1"/>
            <a:endParaRPr lang="fr-FR" sz="2800" dirty="0"/>
          </a:p>
          <a:p>
            <a:pPr lvl="1"/>
            <a:endParaRPr lang="fr-FR" sz="2800" dirty="0"/>
          </a:p>
          <a:p>
            <a:pPr lvl="1"/>
            <a:endParaRPr lang="fr-FR" sz="2800" dirty="0"/>
          </a:p>
          <a:p>
            <a:pPr lvl="1"/>
            <a:endParaRPr lang="fr-FR" sz="2800" dirty="0"/>
          </a:p>
          <a:p>
            <a:r>
              <a:rPr lang="fr-FR" sz="3200" dirty="0" err="1"/>
              <a:t>Defined</a:t>
            </a:r>
            <a:r>
              <a:rPr lang="fr-FR" sz="3200" dirty="0"/>
              <a:t>: </a:t>
            </a:r>
            <a:r>
              <a:rPr lang="fr-FR" sz="3200" dirty="0" err="1"/>
              <a:t>Checks</a:t>
            </a:r>
            <a:r>
              <a:rPr lang="fr-FR" sz="3200" dirty="0"/>
              <a:t> if the variable </a:t>
            </a:r>
            <a:r>
              <a:rPr lang="fr-FR" sz="3200" dirty="0" err="1"/>
              <a:t>is</a:t>
            </a:r>
            <a:r>
              <a:rPr lang="fr-FR" sz="3200" dirty="0"/>
              <a:t> </a:t>
            </a:r>
            <a:r>
              <a:rPr lang="fr-FR" sz="3200" dirty="0" err="1"/>
              <a:t>defined</a:t>
            </a:r>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8890" y="2353444"/>
            <a:ext cx="8785225" cy="16561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479B8F"/>
                </a:solidFill>
                <a:latin typeface="Courier New" pitchFamily="49" charset="0"/>
                <a:ea typeface="ＭＳ Ｐゴシック" pitchFamily="34" charset="-128"/>
                <a:cs typeface="Courier New" pitchFamily="49" charset="0"/>
              </a:rPr>
              <a:t>{# Evaluates to true if the foo variable is null, </a:t>
            </a:r>
            <a:endParaRPr lang="en-US" b="1" dirty="0" smtClean="0">
              <a:solidFill>
                <a:srgbClr val="479B8F"/>
              </a:solidFill>
              <a:latin typeface="Courier New" pitchFamily="49" charset="0"/>
              <a:ea typeface="ＭＳ Ｐゴシック" pitchFamily="34" charset="-128"/>
              <a:cs typeface="Courier New" pitchFamily="49" charset="0"/>
            </a:endParaRPr>
          </a:p>
          <a:p>
            <a:pPr lvl="1"/>
            <a:r>
              <a:rPr lang="en-US" b="1" dirty="0" smtClean="0">
                <a:solidFill>
                  <a:srgbClr val="479B8F"/>
                </a:solidFill>
                <a:latin typeface="Courier New" pitchFamily="49" charset="0"/>
                <a:ea typeface="ＭＳ Ｐゴシック" pitchFamily="34" charset="-128"/>
                <a:cs typeface="Courier New" pitchFamily="49" charset="0"/>
              </a:rPr>
              <a:t>false</a:t>
            </a:r>
            <a:r>
              <a:rPr lang="en-US" b="1" dirty="0">
                <a:solidFill>
                  <a:srgbClr val="479B8F"/>
                </a:solidFill>
                <a:latin typeface="Courier New" pitchFamily="49" charset="0"/>
                <a:ea typeface="ＭＳ Ｐゴシック" pitchFamily="34" charset="-128"/>
                <a:cs typeface="Courier New" pitchFamily="49" charset="0"/>
              </a:rPr>
              <a:t>, or an empty string #}</a:t>
            </a:r>
          </a:p>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if</a:t>
            </a:r>
            <a:r>
              <a:rPr lang="en-US" b="1" dirty="0">
                <a:solidFill>
                  <a:srgbClr val="000000"/>
                </a:solidFill>
                <a:latin typeface="Courier New" pitchFamily="49" charset="0"/>
                <a:ea typeface="ＭＳ Ｐゴシック" pitchFamily="34" charset="-128"/>
                <a:cs typeface="Courier New" pitchFamily="49" charset="0"/>
              </a:rPr>
              <a:t> foo </a:t>
            </a:r>
            <a:r>
              <a:rPr lang="en-US" b="1" dirty="0">
                <a:solidFill>
                  <a:srgbClr val="0070C0"/>
                </a:solidFill>
                <a:latin typeface="Courier New" pitchFamily="49" charset="0"/>
                <a:ea typeface="ＭＳ Ｐゴシック" pitchFamily="34" charset="-128"/>
                <a:cs typeface="Courier New" pitchFamily="49" charset="0"/>
              </a:rPr>
              <a:t>is</a:t>
            </a:r>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empty</a:t>
            </a:r>
            <a:r>
              <a:rPr lang="en-US" b="1" dirty="0">
                <a:solidFill>
                  <a:srgbClr val="000000"/>
                </a:solidFill>
                <a:latin typeface="Courier New" pitchFamily="49" charset="0"/>
                <a:ea typeface="ＭＳ Ｐゴシック" pitchFamily="34" charset="-128"/>
                <a:cs typeface="Courier New" pitchFamily="49" charset="0"/>
              </a:rPr>
              <a:t> %}</a:t>
            </a:r>
          </a:p>
          <a:p>
            <a:pPr lvl="1"/>
            <a:r>
              <a:rPr lang="en-US" b="1" dirty="0">
                <a:solidFill>
                  <a:srgbClr val="479B8F"/>
                </a:solidFill>
                <a:latin typeface="Courier New" pitchFamily="49" charset="0"/>
                <a:ea typeface="ＭＳ Ｐゴシック" pitchFamily="34" charset="-128"/>
                <a:cs typeface="Courier New" pitchFamily="49" charset="0"/>
              </a:rPr>
              <a:t>{# Do something here #}</a:t>
            </a:r>
          </a:p>
          <a:p>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70C0"/>
                </a:solidFill>
                <a:latin typeface="Courier New" pitchFamily="49" charset="0"/>
                <a:ea typeface="ＭＳ Ｐゴシック" pitchFamily="34" charset="-128"/>
                <a:cs typeface="Courier New" pitchFamily="49" charset="0"/>
              </a:rPr>
              <a:t>endif</a:t>
            </a:r>
            <a:r>
              <a:rPr lang="en-US" b="1" dirty="0">
                <a:solidFill>
                  <a:srgbClr val="0070C0"/>
                </a:solidFill>
                <a:latin typeface="Courier New" pitchFamily="49" charset="0"/>
                <a:ea typeface="ＭＳ Ｐゴシック" pitchFamily="34" charset="-128"/>
                <a:cs typeface="Courier New" pitchFamily="49" charset="0"/>
              </a:rPr>
              <a:t> </a:t>
            </a:r>
            <a:r>
              <a:rPr lang="en-US" b="1" dirty="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3241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Dump</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t>Dump: Calls PHP </a:t>
            </a:r>
            <a:r>
              <a:rPr lang="fr-FR" sz="3200" dirty="0" err="1"/>
              <a:t>var_dump</a:t>
            </a:r>
            <a:r>
              <a:rPr lang="fr-FR" sz="3200" dirty="0"/>
              <a:t>() </a:t>
            </a:r>
            <a:r>
              <a:rPr lang="fr-FR" sz="3200" dirty="0" err="1"/>
              <a:t>function</a:t>
            </a:r>
            <a:endParaRPr lang="fr-FR" sz="3200" dirty="0"/>
          </a:p>
          <a:p>
            <a:pPr lvl="1"/>
            <a:r>
              <a:rPr lang="fr-FR" sz="2800" dirty="0"/>
              <a:t>Outputs the variable in HTML page</a:t>
            </a:r>
          </a:p>
          <a:p>
            <a:pPr lvl="1"/>
            <a:endParaRPr lang="fr-FR" sz="2800" dirty="0"/>
          </a:p>
          <a:p>
            <a:pPr lvl="1">
              <a:spcBef>
                <a:spcPts val="1800"/>
              </a:spcBef>
            </a:pPr>
            <a:r>
              <a:rPr lang="fr-FR" sz="2800" dirty="0" err="1"/>
              <a:t>Result</a:t>
            </a:r>
            <a:r>
              <a:rPr lang="fr-FR" sz="2800" dirty="0"/>
              <a:t>:</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8890" y="2281436"/>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0000"/>
                </a:solidFill>
                <a:latin typeface="Courier New" pitchFamily="49" charset="0"/>
                <a:ea typeface="ＭＳ Ｐゴシック" pitchFamily="34" charset="-128"/>
                <a:cs typeface="Courier New" pitchFamily="49" charset="0"/>
              </a:rPr>
              <a:t>{{ </a:t>
            </a:r>
            <a:r>
              <a:rPr lang="en-US" b="1" dirty="0" smtClean="0">
                <a:solidFill>
                  <a:schemeClr val="tx1"/>
                </a:solidFill>
                <a:latin typeface="Courier New" pitchFamily="49" charset="0"/>
                <a:ea typeface="ＭＳ Ｐゴシック" pitchFamily="34" charset="-128"/>
                <a:cs typeface="Courier New" pitchFamily="49" charset="0"/>
              </a:rPr>
              <a:t>dump(array</a:t>
            </a:r>
            <a:r>
              <a:rPr lang="en-US" b="1" dirty="0" smtClean="0">
                <a:solidFill>
                  <a:srgbClr val="000000"/>
                </a:solidFill>
                <a:latin typeface="Courier New" pitchFamily="49" charset="0"/>
                <a:ea typeface="ＭＳ Ｐゴシック" pitchFamily="34" charset="-128"/>
                <a:cs typeface="Courier New" pitchFamily="49" charset="0"/>
              </a:rPr>
              <a:t>) }}</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b="12769"/>
          <a:stretch/>
        </p:blipFill>
        <p:spPr bwMode="auto">
          <a:xfrm>
            <a:off x="3668588" y="3073524"/>
            <a:ext cx="5295900" cy="1836227"/>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27648916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a:defRPr/>
            </a:pPr>
            <a:r>
              <a:rPr lang="fr-FR" dirty="0" err="1">
                <a:ea typeface="ＭＳ Ｐゴシック" pitchFamily="34" charset="-128"/>
              </a:rPr>
              <a:t>Activate</a:t>
            </a:r>
            <a:r>
              <a:rPr lang="fr-FR" dirty="0">
                <a:ea typeface="ＭＳ Ｐゴシック" pitchFamily="34" charset="-128"/>
              </a:rPr>
              <a:t> dump </a:t>
            </a:r>
            <a:r>
              <a:rPr lang="fr-FR" dirty="0" err="1" smtClean="0">
                <a:ea typeface="ＭＳ Ｐゴシック" pitchFamily="34" charset="-128"/>
              </a:rPr>
              <a:t>function</a:t>
            </a:r>
            <a:r>
              <a:rPr lang="fr-FR" dirty="0" smtClean="0">
                <a:ea typeface="ＭＳ Ｐゴシック" pitchFamily="34" charset="-128"/>
              </a:rPr>
              <a:t> for production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t>Dump </a:t>
            </a:r>
            <a:r>
              <a:rPr lang="fr-FR" sz="3200" dirty="0" err="1"/>
              <a:t>needs</a:t>
            </a:r>
            <a:r>
              <a:rPr lang="fr-FR" sz="3200" dirty="0"/>
              <a:t> a </a:t>
            </a:r>
            <a:r>
              <a:rPr lang="fr-FR" sz="3200" dirty="0" err="1"/>
              <a:t>special</a:t>
            </a:r>
            <a:r>
              <a:rPr lang="fr-FR" sz="3200" dirty="0"/>
              <a:t> configuration</a:t>
            </a:r>
          </a:p>
          <a:p>
            <a:pPr lvl="1"/>
            <a:r>
              <a:rPr lang="fr-FR" sz="2800" dirty="0" err="1"/>
              <a:t>Prevents</a:t>
            </a:r>
            <a:r>
              <a:rPr lang="fr-FR" sz="2800" dirty="0"/>
              <a:t> dump output in a production </a:t>
            </a:r>
            <a:r>
              <a:rPr lang="fr-FR" sz="2800" dirty="0" err="1" smtClean="0"/>
              <a:t>environment</a:t>
            </a:r>
            <a:endParaRPr lang="fr-FR" sz="2800" dirty="0"/>
          </a:p>
          <a:p>
            <a:pPr>
              <a:spcBef>
                <a:spcPts val="2400"/>
              </a:spcBef>
            </a:pPr>
            <a:r>
              <a:rPr lang="fr-FR" sz="3200" dirty="0" smtClean="0"/>
              <a:t>To use </a:t>
            </a:r>
            <a:r>
              <a:rPr lang="fr-FR" sz="3200" dirty="0" err="1" smtClean="0"/>
              <a:t>it</a:t>
            </a:r>
            <a:r>
              <a:rPr lang="fr-FR" sz="3200" dirty="0" smtClean="0"/>
              <a:t>, </a:t>
            </a:r>
            <a:r>
              <a:rPr lang="fr-FR" sz="3200" dirty="0" err="1" smtClean="0"/>
              <a:t>define</a:t>
            </a:r>
            <a:r>
              <a:rPr lang="fr-FR" sz="3200" dirty="0" smtClean="0"/>
              <a:t> </a:t>
            </a:r>
            <a:r>
              <a:rPr lang="fr-FR" sz="3200" dirty="0" err="1" smtClean="0"/>
              <a:t>this</a:t>
            </a:r>
            <a:r>
              <a:rPr lang="fr-FR" sz="3200" dirty="0" smtClean="0"/>
              <a:t> in </a:t>
            </a:r>
            <a:r>
              <a:rPr lang="fr-FR" sz="3200" dirty="0" err="1" smtClean="0"/>
              <a:t>config.yml</a:t>
            </a:r>
            <a:r>
              <a:rPr lang="fr-FR" sz="3200" dirty="0" smtClean="0"/>
              <a:t>:</a:t>
            </a:r>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8889" y="3505572"/>
            <a:ext cx="8785225" cy="16561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pitchFamily="49" charset="0"/>
                <a:ea typeface="ＭＳ Ｐゴシック" pitchFamily="34" charset="-128"/>
                <a:cs typeface="Courier New" pitchFamily="49" charset="0"/>
              </a:rPr>
              <a:t>services:</a:t>
            </a:r>
          </a:p>
          <a:p>
            <a:pPr lvl="1"/>
            <a:r>
              <a:rPr lang="fr-FR" b="1" dirty="0" err="1" smtClean="0">
                <a:solidFill>
                  <a:srgbClr val="0070C0"/>
                </a:solidFill>
                <a:latin typeface="Courier New" pitchFamily="49" charset="0"/>
                <a:ea typeface="ＭＳ Ｐゴシック" pitchFamily="34" charset="-128"/>
                <a:cs typeface="Courier New" pitchFamily="49" charset="0"/>
              </a:rPr>
              <a:t>symplenetwork</a:t>
            </a:r>
            <a:r>
              <a:rPr lang="fr-FR" b="1" dirty="0" smtClean="0">
                <a:solidFill>
                  <a:srgbClr val="0070C0"/>
                </a:solidFill>
                <a:latin typeface="Courier New" pitchFamily="49" charset="0"/>
                <a:ea typeface="ＭＳ Ｐゴシック" pitchFamily="34" charset="-128"/>
                <a:cs typeface="Courier New" pitchFamily="49" charset="0"/>
              </a:rPr>
              <a:t>:</a:t>
            </a:r>
          </a:p>
          <a:p>
            <a:pPr lvl="2"/>
            <a:r>
              <a:rPr lang="fr-FR" b="1" dirty="0" smtClean="0">
                <a:solidFill>
                  <a:srgbClr val="0070C0"/>
                </a:solidFill>
                <a:latin typeface="Courier New" pitchFamily="49" charset="0"/>
                <a:ea typeface="ＭＳ Ｐゴシック" pitchFamily="34" charset="-128"/>
                <a:cs typeface="Courier New" pitchFamily="49" charset="0"/>
              </a:rPr>
              <a:t>class:</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err="1" smtClean="0">
                <a:solidFill>
                  <a:srgbClr val="000000"/>
                </a:solidFill>
                <a:latin typeface="Courier New" pitchFamily="49" charset="0"/>
                <a:ea typeface="ＭＳ Ｐゴシック" pitchFamily="34" charset="-128"/>
                <a:cs typeface="Courier New" pitchFamily="49" charset="0"/>
              </a:rPr>
              <a:t>Twig_Extension_Debug</a:t>
            </a:r>
            <a:endParaRPr lang="fr-FR" b="1" dirty="0" smtClean="0">
              <a:solidFill>
                <a:srgbClr val="000000"/>
              </a:solidFill>
              <a:latin typeface="Courier New" pitchFamily="49" charset="0"/>
              <a:ea typeface="ＭＳ Ｐゴシック" pitchFamily="34" charset="-128"/>
              <a:cs typeface="Courier New" pitchFamily="49" charset="0"/>
            </a:endParaRPr>
          </a:p>
          <a:p>
            <a:pPr lvl="2"/>
            <a:r>
              <a:rPr lang="fr-FR" b="1" dirty="0" smtClean="0">
                <a:solidFill>
                  <a:srgbClr val="0070C0"/>
                </a:solidFill>
                <a:latin typeface="Courier New" pitchFamily="49" charset="0"/>
                <a:ea typeface="ＭＳ Ｐゴシック" pitchFamily="34" charset="-128"/>
                <a:cs typeface="Courier New" pitchFamily="49" charset="0"/>
              </a:rPr>
              <a:t>tags:</a:t>
            </a:r>
          </a:p>
          <a:p>
            <a:pPr lvl="3"/>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70C0"/>
                </a:solidFill>
                <a:latin typeface="Courier New" pitchFamily="49" charset="0"/>
                <a:ea typeface="ＭＳ Ｐゴシック" pitchFamily="34" charset="-128"/>
                <a:cs typeface="Courier New" pitchFamily="49" charset="0"/>
              </a:rPr>
              <a:t>name</a:t>
            </a:r>
            <a:r>
              <a:rPr lang="fr-FR" b="1" dirty="0" smtClean="0">
                <a:solidFill>
                  <a:srgbClr val="0070C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twig.extension</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 }</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6949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Date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t>Date: </a:t>
            </a:r>
            <a:r>
              <a:rPr lang="fr-FR" sz="3200" dirty="0" err="1"/>
              <a:t>Special</a:t>
            </a:r>
            <a:r>
              <a:rPr lang="fr-FR" sz="3200" dirty="0"/>
              <a:t> </a:t>
            </a:r>
            <a:r>
              <a:rPr lang="fr-FR" sz="3200" dirty="0" err="1"/>
              <a:t>filter</a:t>
            </a:r>
            <a:r>
              <a:rPr lang="fr-FR" sz="3200" dirty="0"/>
              <a:t> </a:t>
            </a:r>
            <a:r>
              <a:rPr lang="fr-FR" sz="3200" dirty="0" err="1"/>
              <a:t>used</a:t>
            </a:r>
            <a:r>
              <a:rPr lang="fr-FR" sz="3200" dirty="0"/>
              <a:t> as a </a:t>
            </a:r>
            <a:r>
              <a:rPr lang="fr-FR" sz="3200" dirty="0" err="1"/>
              <a:t>converter</a:t>
            </a:r>
            <a:endParaRPr lang="fr-FR" sz="3200" dirty="0"/>
          </a:p>
          <a:p>
            <a:pPr lvl="1"/>
            <a:r>
              <a:rPr lang="fr-FR" sz="2800" dirty="0"/>
              <a:t>Formats </a:t>
            </a:r>
            <a:r>
              <a:rPr lang="fr-FR" sz="2800" dirty="0" err="1"/>
              <a:t>DateTime</a:t>
            </a:r>
            <a:r>
              <a:rPr lang="fr-FR" sz="2800" dirty="0"/>
              <a:t>() </a:t>
            </a:r>
            <a:r>
              <a:rPr lang="fr-FR" sz="2800" dirty="0" err="1"/>
              <a:t>objects</a:t>
            </a:r>
            <a:r>
              <a:rPr lang="fr-FR" sz="2800" dirty="0"/>
              <a:t> </a:t>
            </a:r>
            <a:r>
              <a:rPr lang="fr-FR" sz="2800" dirty="0" err="1"/>
              <a:t>into</a:t>
            </a:r>
            <a:r>
              <a:rPr lang="fr-FR" sz="2800" dirty="0"/>
              <a:t> String</a:t>
            </a:r>
          </a:p>
          <a:p>
            <a:pPr lvl="1"/>
            <a:endParaRPr lang="fr-FR" sz="2800" dirty="0"/>
          </a:p>
          <a:p>
            <a:r>
              <a:rPr lang="fr-FR" sz="3200" dirty="0" err="1"/>
              <a:t>Example</a:t>
            </a:r>
            <a:r>
              <a:rPr lang="fr-FR" sz="3200" dirty="0"/>
              <a:t> </a:t>
            </a:r>
            <a:r>
              <a:rPr lang="fr-FR" sz="3200" dirty="0" err="1"/>
              <a:t>controller’s</a:t>
            </a:r>
            <a:r>
              <a:rPr lang="fr-FR" sz="3200" dirty="0"/>
              <a:t> action:</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8890" y="3433564"/>
            <a:ext cx="8785225" cy="16561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pitchFamily="49" charset="0"/>
                <a:ea typeface="ＭＳ Ｐゴシック" pitchFamily="34" charset="-128"/>
                <a:cs typeface="Courier New" pitchFamily="49" charset="0"/>
              </a:rPr>
              <a:t>public</a:t>
            </a:r>
            <a:r>
              <a:rPr lang="en-US" b="1" dirty="0" smtClean="0">
                <a:solidFill>
                  <a:srgbClr val="000000"/>
                </a:solidFill>
                <a:latin typeface="Courier New" pitchFamily="49" charset="0"/>
                <a:ea typeface="ＭＳ Ｐゴシック" pitchFamily="34" charset="-128"/>
                <a:cs typeface="Courier New" pitchFamily="49" charset="0"/>
              </a:rPr>
              <a:t> </a:t>
            </a:r>
            <a:r>
              <a:rPr lang="en-US" b="1" dirty="0" smtClean="0">
                <a:solidFill>
                  <a:srgbClr val="0070C0"/>
                </a:solidFill>
                <a:latin typeface="Courier New" pitchFamily="49" charset="0"/>
                <a:ea typeface="ＭＳ Ｐゴシック" pitchFamily="34" charset="-128"/>
                <a:cs typeface="Courier New" pitchFamily="49" charset="0"/>
              </a:rPr>
              <a:t>function</a:t>
            </a:r>
            <a:r>
              <a:rPr lang="en-US" b="1" dirty="0" smtClean="0">
                <a:solidFill>
                  <a:srgbClr val="000000"/>
                </a:solidFill>
                <a:latin typeface="Courier New" pitchFamily="49" charset="0"/>
                <a:ea typeface="ＭＳ Ｐゴシック" pitchFamily="34" charset="-128"/>
                <a:cs typeface="Courier New" pitchFamily="49" charset="0"/>
              </a:rPr>
              <a:t> </a:t>
            </a:r>
            <a:r>
              <a:rPr lang="en-US" b="1" dirty="0" err="1" smtClean="0">
                <a:solidFill>
                  <a:srgbClr val="000000"/>
                </a:solidFill>
                <a:latin typeface="Courier New" pitchFamily="49" charset="0"/>
                <a:ea typeface="ＭＳ Ｐゴシック" pitchFamily="34" charset="-128"/>
                <a:cs typeface="Courier New" pitchFamily="49" charset="0"/>
              </a:rPr>
              <a:t>helloAction</a:t>
            </a:r>
            <a:r>
              <a:rPr lang="en-US" b="1" dirty="0" smtClean="0">
                <a:solidFill>
                  <a:srgbClr val="000000"/>
                </a:solidFill>
                <a:latin typeface="Courier New" pitchFamily="49" charset="0"/>
                <a:ea typeface="ＭＳ Ｐゴシック" pitchFamily="34" charset="-128"/>
                <a:cs typeface="Courier New" pitchFamily="49" charset="0"/>
              </a:rPr>
              <a:t>() {</a:t>
            </a:r>
          </a:p>
          <a:p>
            <a:pPr lvl="1"/>
            <a:r>
              <a:rPr lang="fr-FR" b="1" dirty="0">
                <a:solidFill>
                  <a:srgbClr val="0070C0"/>
                </a:solidFill>
                <a:latin typeface="Courier New" pitchFamily="49" charset="0"/>
                <a:ea typeface="ＭＳ Ｐゴシック" pitchFamily="34" charset="-128"/>
                <a:cs typeface="Courier New" pitchFamily="49" charset="0"/>
              </a:rPr>
              <a:t>r</a:t>
            </a:r>
            <a:r>
              <a:rPr lang="fr-FR" b="1" dirty="0" smtClean="0">
                <a:solidFill>
                  <a:srgbClr val="0070C0"/>
                </a:solidFill>
                <a:latin typeface="Courier New" pitchFamily="49" charset="0"/>
                <a:ea typeface="ＭＳ Ｐゴシック" pitchFamily="34" charset="-128"/>
                <a:cs typeface="Courier New" pitchFamily="49" charset="0"/>
              </a:rPr>
              <a:t>eturn</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render</a:t>
            </a:r>
            <a:r>
              <a:rPr lang="fr-FR" b="1" dirty="0" smtClean="0">
                <a:solidFill>
                  <a:srgbClr val="000000"/>
                </a:solidFill>
                <a:latin typeface="Courier New" pitchFamily="49" charset="0"/>
                <a:ea typeface="ＭＳ Ｐゴシック" pitchFamily="34" charset="-128"/>
                <a:cs typeface="Courier New" pitchFamily="49" charset="0"/>
              </a:rPr>
              <a:t>(...,</a:t>
            </a:r>
          </a:p>
          <a:p>
            <a:pPr lvl="1"/>
            <a:r>
              <a:rPr lang="fr-FR" b="1" dirty="0">
                <a:solidFill>
                  <a:srgbClr val="000000"/>
                </a:solidFill>
                <a:latin typeface="Courier New" pitchFamily="49" charset="0"/>
                <a:ea typeface="ＭＳ Ｐゴシック" pitchFamily="34" charset="-128"/>
                <a:cs typeface="Courier New" pitchFamily="49" charset="0"/>
              </a:rPr>
              <a:t> </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err="1" smtClean="0">
                <a:solidFill>
                  <a:srgbClr val="0070C0"/>
                </a:solidFill>
                <a:latin typeface="Courier New" pitchFamily="49" charset="0"/>
                <a:ea typeface="ＭＳ Ｐゴシック" pitchFamily="34" charset="-128"/>
                <a:cs typeface="Courier New" pitchFamily="49" charset="0"/>
              </a:rPr>
              <a:t>array</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myDate</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smtClean="0">
                <a:solidFill>
                  <a:srgbClr val="0070C0"/>
                </a:solidFill>
                <a:latin typeface="Courier New" pitchFamily="49" charset="0"/>
                <a:ea typeface="ＭＳ Ｐゴシック" pitchFamily="34" charset="-128"/>
                <a:cs typeface="Courier New" pitchFamily="49" charset="0"/>
              </a:rPr>
              <a:t>=&gt;</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smtClean="0">
                <a:solidFill>
                  <a:srgbClr val="7030A0"/>
                </a:solidFill>
                <a:latin typeface="Courier New" pitchFamily="49" charset="0"/>
                <a:ea typeface="ＭＳ Ｐゴシック" pitchFamily="34" charset="-128"/>
                <a:cs typeface="Courier New" pitchFamily="49" charset="0"/>
              </a:rPr>
              <a:t>new</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err="1" smtClean="0">
                <a:solidFill>
                  <a:srgbClr val="000000"/>
                </a:solidFill>
                <a:latin typeface="Courier New" pitchFamily="49" charset="0"/>
                <a:ea typeface="ＭＳ Ｐゴシック" pitchFamily="34" charset="-128"/>
                <a:cs typeface="Courier New" pitchFamily="49" charset="0"/>
              </a:rPr>
              <a:t>DateTime</a:t>
            </a:r>
            <a:r>
              <a:rPr lang="fr-FR" b="1" dirty="0" smtClean="0">
                <a:solidFill>
                  <a:srgbClr val="000000"/>
                </a:solidFill>
                <a:latin typeface="Courier New" pitchFamily="49" charset="0"/>
                <a:ea typeface="ＭＳ Ｐゴシック" pitchFamily="34" charset="-128"/>
                <a:cs typeface="Courier New" pitchFamily="49" charset="0"/>
              </a:rPr>
              <a:t>())</a:t>
            </a:r>
          </a:p>
          <a:p>
            <a:pPr lvl="1"/>
            <a:r>
              <a:rPr lang="fr-FR" b="1" dirty="0">
                <a:solidFill>
                  <a:srgbClr val="00000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a:p>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2968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Date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t>Date:</a:t>
            </a:r>
          </a:p>
          <a:p>
            <a:pPr lvl="1"/>
            <a:r>
              <a:rPr lang="fr-FR" sz="2800" dirty="0"/>
              <a:t>Shows date in </a:t>
            </a:r>
            <a:r>
              <a:rPr lang="fr-FR" sz="2800" dirty="0" err="1" smtClean="0"/>
              <a:t>template</a:t>
            </a:r>
            <a:r>
              <a:rPr lang="fr-FR" sz="2800" dirty="0" smtClean="0"/>
              <a:t>:</a:t>
            </a:r>
            <a:endParaRPr lang="fr-FR" sz="2800" dirty="0"/>
          </a:p>
          <a:p>
            <a:pPr lvl="1"/>
            <a:endParaRPr lang="fr-FR" sz="2800" dirty="0"/>
          </a:p>
          <a:p>
            <a:pPr lvl="1">
              <a:spcBef>
                <a:spcPts val="1800"/>
              </a:spcBef>
            </a:pPr>
            <a:r>
              <a:rPr lang="fr-FR" sz="2800" dirty="0" err="1"/>
              <a:t>Result</a:t>
            </a:r>
            <a:r>
              <a:rPr lang="fr-FR" sz="2800" dirty="0"/>
              <a:t>:</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8890" y="2190750"/>
            <a:ext cx="8785225" cy="59474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chemeClr val="tx1"/>
                </a:solidFill>
                <a:latin typeface="Courier New" pitchFamily="49" charset="0"/>
                <a:ea typeface="ＭＳ Ｐゴシック" pitchFamily="34" charset="-128"/>
                <a:cs typeface="Courier New" pitchFamily="49" charset="0"/>
              </a:rPr>
              <a:t>myDate|date</a:t>
            </a:r>
            <a:r>
              <a:rPr lang="en-US" b="1" dirty="0">
                <a:solidFill>
                  <a:srgbClr val="000000"/>
                </a:solidFill>
                <a:latin typeface="Courier New" pitchFamily="49" charset="0"/>
                <a:ea typeface="ＭＳ Ｐゴシック" pitchFamily="34" charset="-128"/>
                <a:cs typeface="Courier New" pitchFamily="49" charset="0"/>
              </a:rPr>
              <a:t>(</a:t>
            </a:r>
            <a:r>
              <a:rPr lang="en-US" b="1" dirty="0">
                <a:solidFill>
                  <a:srgbClr val="00B050"/>
                </a:solidFill>
                <a:latin typeface="Courier New" pitchFamily="49" charset="0"/>
                <a:ea typeface="ＭＳ Ｐゴシック" pitchFamily="34" charset="-128"/>
                <a:cs typeface="Courier New" pitchFamily="49" charset="0"/>
              </a:rPr>
              <a:t>"d-m-Y h:i:s"</a:t>
            </a:r>
            <a:r>
              <a:rPr lang="en-US" b="1" dirty="0">
                <a:solidFill>
                  <a:srgbClr val="000000"/>
                </a:solidFill>
                <a:latin typeface="Courier New" pitchFamily="49" charset="0"/>
                <a:ea typeface="ＭＳ Ｐゴシック" pitchFamily="34" charset="-128"/>
                <a:cs typeface="Courier New" pitchFamily="49" charset="0"/>
              </a:rPr>
              <a:t>) }}</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9835" y="3433564"/>
            <a:ext cx="5044330" cy="1693540"/>
          </a:xfrm>
          <a:prstGeom prst="rect">
            <a:avLst/>
          </a:prstGeom>
          <a:ln w="9525">
            <a:solidFill>
              <a:schemeClr val="tx1"/>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032860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Macro</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a:t>Define</a:t>
            </a:r>
            <a:r>
              <a:rPr lang="fr-FR" sz="3200" dirty="0"/>
              <a:t> </a:t>
            </a:r>
            <a:r>
              <a:rPr lang="fr-FR" sz="3200" dirty="0" err="1"/>
              <a:t>functions</a:t>
            </a:r>
            <a:r>
              <a:rPr lang="fr-FR" sz="3200" dirty="0"/>
              <a:t> in a </a:t>
            </a:r>
            <a:r>
              <a:rPr lang="fr-FR" sz="3200" dirty="0" err="1"/>
              <a:t>helper</a:t>
            </a:r>
            <a:r>
              <a:rPr lang="fr-FR" sz="3200" dirty="0"/>
              <a:t> module file</a:t>
            </a:r>
          </a:p>
          <a:p>
            <a:pPr lvl="1"/>
            <a:r>
              <a:rPr lang="fr-FR" sz="2800" dirty="0"/>
              <a:t>File </a:t>
            </a:r>
            <a:r>
              <a:rPr lang="fr-FR" sz="2800" dirty="0" err="1"/>
              <a:t>called</a:t>
            </a:r>
            <a:r>
              <a:rPr lang="fr-FR" sz="2800" dirty="0"/>
              <a:t> </a:t>
            </a:r>
            <a:r>
              <a:rPr lang="fr-FR" sz="2800" i="1" dirty="0"/>
              <a:t>for </a:t>
            </a:r>
            <a:r>
              <a:rPr lang="fr-FR" sz="2800" i="1" dirty="0" err="1"/>
              <a:t>example</a:t>
            </a:r>
            <a:r>
              <a:rPr lang="fr-FR" sz="2800" i="1" dirty="0"/>
              <a:t> </a:t>
            </a:r>
            <a:r>
              <a:rPr lang="fr-FR" sz="2800" dirty="0" smtClean="0"/>
              <a:t>« </a:t>
            </a:r>
            <a:r>
              <a:rPr lang="fr-FR" sz="2800" dirty="0" err="1" smtClean="0"/>
              <a:t>functions.html.twig</a:t>
            </a:r>
            <a:r>
              <a:rPr lang="fr-FR" sz="2800" dirty="0" smtClean="0"/>
              <a:t> »</a:t>
            </a:r>
            <a:endParaRPr lang="fr-FR" sz="2800" dirty="0"/>
          </a:p>
          <a:p>
            <a:endParaRPr lang="fr-FR" sz="3200" dirty="0"/>
          </a:p>
          <a:p>
            <a:endParaRPr lang="fr-FR" sz="3200" dirty="0"/>
          </a:p>
          <a:p>
            <a:pPr>
              <a:spcBef>
                <a:spcPts val="1800"/>
              </a:spcBef>
            </a:pPr>
            <a:r>
              <a:rPr lang="fr-FR" sz="3200" dirty="0"/>
              <a:t>Call </a:t>
            </a:r>
            <a:r>
              <a:rPr lang="fr-FR" sz="3200" dirty="0" err="1"/>
              <a:t>it</a:t>
            </a:r>
            <a:r>
              <a:rPr lang="fr-FR" sz="3200" dirty="0"/>
              <a:t> in </a:t>
            </a:r>
            <a:r>
              <a:rPr lang="fr-FR" sz="3200" dirty="0" err="1"/>
              <a:t>your</a:t>
            </a:r>
            <a:r>
              <a:rPr lang="fr-FR" sz="3200" dirty="0"/>
              <a:t> </a:t>
            </a:r>
            <a:r>
              <a:rPr lang="fr-FR" sz="3200" dirty="0" err="1"/>
              <a:t>template</a:t>
            </a:r>
            <a:r>
              <a:rPr lang="fr-FR" sz="3200" dirty="0"/>
              <a:t>:</a:t>
            </a:r>
          </a:p>
          <a:p>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8890" y="2281436"/>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macro</a:t>
            </a:r>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0000"/>
                </a:solidFill>
                <a:latin typeface="Courier New" pitchFamily="49" charset="0"/>
                <a:ea typeface="ＭＳ Ｐゴシック" pitchFamily="34" charset="-128"/>
                <a:cs typeface="Courier New" pitchFamily="49" charset="0"/>
              </a:rPr>
              <a:t>funcName</a:t>
            </a:r>
            <a:r>
              <a:rPr lang="en-US" b="1" dirty="0">
                <a:solidFill>
                  <a:srgbClr val="000000"/>
                </a:solidFill>
                <a:latin typeface="Courier New" pitchFamily="49" charset="0"/>
                <a:ea typeface="ＭＳ Ｐゴシック" pitchFamily="34" charset="-128"/>
                <a:cs typeface="Courier New" pitchFamily="49" charset="0"/>
              </a:rPr>
              <a:t>(</a:t>
            </a:r>
            <a:r>
              <a:rPr lang="en-US" b="1" dirty="0" err="1">
                <a:solidFill>
                  <a:srgbClr val="000000"/>
                </a:solidFill>
                <a:latin typeface="Courier New" pitchFamily="49" charset="0"/>
                <a:ea typeface="ＭＳ Ｐゴシック" pitchFamily="34" charset="-128"/>
                <a:cs typeface="Courier New" pitchFamily="49" charset="0"/>
              </a:rPr>
              <a:t>args</a:t>
            </a:r>
            <a:r>
              <a:rPr lang="en-US" b="1" dirty="0">
                <a:solidFill>
                  <a:srgbClr val="000000"/>
                </a:solidFill>
                <a:latin typeface="Courier New" pitchFamily="49" charset="0"/>
                <a:ea typeface="ＭＳ Ｐゴシック" pitchFamily="34" charset="-128"/>
                <a:cs typeface="Courier New" pitchFamily="49" charset="0"/>
              </a:rPr>
              <a:t>) %}</a:t>
            </a:r>
          </a:p>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479B8F"/>
                </a:solidFill>
                <a:latin typeface="Courier New" pitchFamily="49" charset="0"/>
                <a:ea typeface="ＭＳ Ｐゴシック" pitchFamily="34" charset="-128"/>
                <a:cs typeface="Courier New" pitchFamily="49" charset="0"/>
              </a:rPr>
              <a:t>{# function definition #}</a:t>
            </a:r>
          </a:p>
          <a:p>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70C0"/>
                </a:solidFill>
                <a:latin typeface="Courier New" pitchFamily="49" charset="0"/>
                <a:ea typeface="ＭＳ Ｐゴシック" pitchFamily="34" charset="-128"/>
                <a:cs typeface="Courier New" pitchFamily="49" charset="0"/>
              </a:rPr>
              <a:t>endmacro</a:t>
            </a:r>
            <a:r>
              <a:rPr lang="en-US" b="1" dirty="0">
                <a:solidFill>
                  <a:srgbClr val="0070C0"/>
                </a:solidFill>
                <a:latin typeface="Courier New" pitchFamily="49" charset="0"/>
                <a:ea typeface="ＭＳ Ｐゴシック" pitchFamily="34" charset="-128"/>
                <a:cs typeface="Courier New" pitchFamily="49" charset="0"/>
              </a:rPr>
              <a:t> </a:t>
            </a:r>
            <a:r>
              <a:rPr lang="en-US" b="1" dirty="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79512" y="4153644"/>
            <a:ext cx="8785225" cy="79208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import</a:t>
            </a:r>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B050"/>
                </a:solidFill>
                <a:latin typeface="Courier New" pitchFamily="49" charset="0"/>
                <a:ea typeface="ＭＳ Ｐゴシック" pitchFamily="34" charset="-128"/>
                <a:cs typeface="Courier New" pitchFamily="49" charset="0"/>
              </a:rPr>
              <a:t>"::</a:t>
            </a:r>
            <a:r>
              <a:rPr lang="en-US" b="1" dirty="0" err="1">
                <a:solidFill>
                  <a:srgbClr val="00B050"/>
                </a:solidFill>
                <a:latin typeface="Courier New" pitchFamily="49" charset="0"/>
                <a:ea typeface="ＭＳ Ｐゴシック" pitchFamily="34" charset="-128"/>
                <a:cs typeface="Courier New" pitchFamily="49" charset="0"/>
              </a:rPr>
              <a:t>functions.html.twig</a:t>
            </a:r>
            <a:r>
              <a:rPr lang="en-US" b="1" dirty="0">
                <a:solidFill>
                  <a:srgbClr val="00B050"/>
                </a:solidFill>
                <a:latin typeface="Courier New" pitchFamily="49" charset="0"/>
                <a:ea typeface="ＭＳ Ｐゴシック" pitchFamily="34" charset="-128"/>
                <a:cs typeface="Courier New" pitchFamily="49" charset="0"/>
              </a:rPr>
              <a:t>"</a:t>
            </a:r>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as</a:t>
            </a:r>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0000"/>
                </a:solidFill>
                <a:latin typeface="Courier New" pitchFamily="49" charset="0"/>
                <a:ea typeface="ＭＳ Ｐゴシック" pitchFamily="34" charset="-128"/>
                <a:cs typeface="Courier New" pitchFamily="49" charset="0"/>
              </a:rPr>
              <a:t>funcs</a:t>
            </a:r>
            <a:r>
              <a:rPr lang="en-US" b="1" dirty="0">
                <a:solidFill>
                  <a:srgbClr val="000000"/>
                </a:solidFill>
                <a:latin typeface="Courier New" pitchFamily="49" charset="0"/>
                <a:ea typeface="ＭＳ Ｐゴシック" pitchFamily="34" charset="-128"/>
                <a:cs typeface="Courier New" pitchFamily="49" charset="0"/>
              </a:rPr>
              <a:t> %}</a:t>
            </a:r>
          </a:p>
          <a:p>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0000"/>
                </a:solidFill>
                <a:latin typeface="Courier New" pitchFamily="49" charset="0"/>
                <a:ea typeface="ＭＳ Ｐゴシック" pitchFamily="34" charset="-128"/>
                <a:cs typeface="Courier New" pitchFamily="49" charset="0"/>
              </a:rPr>
              <a:t>funcs.funcName</a:t>
            </a:r>
            <a:r>
              <a:rPr lang="en-US" b="1" dirty="0">
                <a:solidFill>
                  <a:srgbClr val="000000"/>
                </a:solidFill>
                <a:latin typeface="Courier New" pitchFamily="49" charset="0"/>
                <a:ea typeface="ＭＳ Ｐゴシック" pitchFamily="34" charset="-128"/>
                <a:cs typeface="Courier New" pitchFamily="49" charset="0"/>
              </a:rPr>
              <a:t>(</a:t>
            </a:r>
            <a:r>
              <a:rPr lang="en-US" b="1" dirty="0">
                <a:solidFill>
                  <a:srgbClr val="00B050"/>
                </a:solidFill>
                <a:latin typeface="Courier New" pitchFamily="49" charset="0"/>
                <a:ea typeface="ＭＳ Ｐゴシック" pitchFamily="34" charset="-128"/>
                <a:cs typeface="Courier New" pitchFamily="49" charset="0"/>
              </a:rPr>
              <a:t>"an argument"</a:t>
            </a:r>
            <a:r>
              <a:rPr lang="en-US" b="1" dirty="0">
                <a:solidFill>
                  <a:srgbClr val="000000"/>
                </a:solidFill>
                <a:latin typeface="Courier New" pitchFamily="49" charset="0"/>
                <a:ea typeface="ＭＳ Ｐゴシック" pitchFamily="34" charset="-128"/>
                <a:cs typeface="Courier New" pitchFamily="49" charset="0"/>
              </a:rPr>
              <a:t>) }}</a:t>
            </a:r>
            <a:endParaRPr lang="fr-FR" b="1" dirty="0">
              <a:solidFill>
                <a:srgbClr val="0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3347007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Macro</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t>Twig</a:t>
            </a:r>
            <a:r>
              <a:rPr lang="fr-FR" sz="3200" dirty="0"/>
              <a:t> </a:t>
            </a:r>
            <a:r>
              <a:rPr lang="fr-FR" sz="3200" dirty="0" err="1"/>
              <a:t>functions</a:t>
            </a:r>
            <a:r>
              <a:rPr lang="fr-FR" sz="3200" dirty="0"/>
              <a:t> have a </a:t>
            </a:r>
            <a:r>
              <a:rPr lang="fr-FR" sz="3200" dirty="0" err="1"/>
              <a:t>special</a:t>
            </a:r>
            <a:r>
              <a:rPr lang="fr-FR" sz="3200" dirty="0"/>
              <a:t> </a:t>
            </a:r>
            <a:r>
              <a:rPr lang="fr-FR" sz="3200" dirty="0" err="1"/>
              <a:t>behavior</a:t>
            </a:r>
            <a:r>
              <a:rPr lang="fr-FR" sz="3200" dirty="0"/>
              <a:t>:</a:t>
            </a:r>
          </a:p>
          <a:p>
            <a:pPr lvl="1"/>
            <a:r>
              <a:rPr lang="fr-FR" sz="2800" dirty="0"/>
              <a:t>Arguments are </a:t>
            </a:r>
            <a:r>
              <a:rPr lang="fr-FR" sz="2800" dirty="0" err="1"/>
              <a:t>always</a:t>
            </a:r>
            <a:r>
              <a:rPr lang="fr-FR" sz="2800" dirty="0"/>
              <a:t> </a:t>
            </a:r>
            <a:r>
              <a:rPr lang="fr-FR" sz="2800" dirty="0" err="1"/>
              <a:t>optionnal</a:t>
            </a:r>
            <a:endParaRPr lang="fr-FR" sz="2800" dirty="0"/>
          </a:p>
          <a:p>
            <a:endParaRPr lang="fr-FR" sz="3200" dirty="0"/>
          </a:p>
          <a:p>
            <a:r>
              <a:rPr lang="fr-FR" sz="3200" dirty="0"/>
              <a:t>You </a:t>
            </a:r>
            <a:r>
              <a:rPr lang="fr-FR" sz="3200" dirty="0" err="1"/>
              <a:t>need</a:t>
            </a:r>
            <a:r>
              <a:rPr lang="fr-FR" sz="3200" dirty="0"/>
              <a:t> to </a:t>
            </a:r>
            <a:r>
              <a:rPr lang="fr-FR" sz="3200" dirty="0" smtClean="0"/>
              <a:t>call</a:t>
            </a:r>
            <a:r>
              <a:rPr lang="fr-FR" sz="3200" dirty="0"/>
              <a:t> </a:t>
            </a:r>
            <a:r>
              <a:rPr lang="fr-FR" sz="3200" dirty="0">
                <a:latin typeface="Courier New" pitchFamily="49" charset="0"/>
                <a:cs typeface="Courier New" pitchFamily="49" charset="0"/>
              </a:rPr>
              <a:t>default</a:t>
            </a:r>
            <a:r>
              <a:rPr lang="fr-FR" sz="3200" dirty="0" smtClean="0">
                <a:latin typeface="Courier New" pitchFamily="49" charset="0"/>
                <a:cs typeface="Courier New" pitchFamily="49" charset="0"/>
              </a:rPr>
              <a:t>()</a:t>
            </a:r>
            <a:r>
              <a:rPr lang="fr-FR" sz="3200" dirty="0" smtClean="0"/>
              <a:t> </a:t>
            </a:r>
            <a:r>
              <a:rPr lang="fr-FR" sz="3200" dirty="0" err="1"/>
              <a:t>function</a:t>
            </a:r>
            <a:endParaRPr lang="fr-FR" sz="3200" dirty="0"/>
          </a:p>
          <a:p>
            <a:pPr lvl="1"/>
            <a:r>
              <a:rPr lang="fr-FR" sz="2800" dirty="0" err="1"/>
              <a:t>Contains</a:t>
            </a:r>
            <a:r>
              <a:rPr lang="fr-FR" sz="2800" dirty="0"/>
              <a:t> default value if argument </a:t>
            </a:r>
            <a:r>
              <a:rPr lang="fr-FR" sz="2800" dirty="0" err="1"/>
              <a:t>is</a:t>
            </a:r>
            <a:r>
              <a:rPr lang="fr-FR" sz="2800" dirty="0"/>
              <a:t> </a:t>
            </a:r>
            <a:r>
              <a:rPr lang="fr-FR" sz="2800" dirty="0" err="1"/>
              <a:t>null</a:t>
            </a:r>
            <a:r>
              <a:rPr lang="fr-FR" sz="2800" dirty="0"/>
              <a:t> or </a:t>
            </a:r>
            <a:r>
              <a:rPr lang="fr-FR" sz="2800" dirty="0" err="1"/>
              <a:t>empty</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13221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Macro </a:t>
            </a:r>
            <a:r>
              <a:rPr lang="fr-FR" dirty="0" err="1" smtClean="0">
                <a:ea typeface="ＭＳ Ｐゴシック" pitchFamily="34" charset="-128"/>
              </a:rPr>
              <a:t>complete</a:t>
            </a:r>
            <a:r>
              <a:rPr lang="fr-FR" dirty="0" smtClean="0">
                <a:ea typeface="ＭＳ Ｐゴシック" pitchFamily="34" charset="-128"/>
              </a:rPr>
              <a:t> </a:t>
            </a:r>
            <a:r>
              <a:rPr lang="fr-FR" dirty="0" err="1" smtClean="0">
                <a:ea typeface="ＭＳ Ｐゴシック" pitchFamily="34" charset="-128"/>
              </a:rPr>
              <a:t>example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smtClean="0"/>
              <a:t>File </a:t>
            </a:r>
            <a:r>
              <a:rPr lang="fr-FR" sz="3200" dirty="0" err="1" smtClean="0"/>
              <a:t>functions.html.twig</a:t>
            </a:r>
            <a:r>
              <a:rPr lang="fr-FR" sz="3200" dirty="0" smtClean="0"/>
              <a:t>:</a:t>
            </a:r>
            <a:endParaRPr lang="fr-FR" sz="3200" dirty="0"/>
          </a:p>
          <a:p>
            <a:endParaRPr lang="fr-FR" sz="3200" dirty="0"/>
          </a:p>
          <a:p>
            <a:endParaRPr lang="fr-FR" sz="3200" dirty="0"/>
          </a:p>
          <a:p>
            <a:pPr>
              <a:spcBef>
                <a:spcPts val="1800"/>
              </a:spcBef>
            </a:pPr>
            <a:r>
              <a:rPr lang="fr-FR" sz="3200" dirty="0" smtClean="0"/>
              <a:t>File </a:t>
            </a:r>
            <a:r>
              <a:rPr lang="fr-FR" sz="3200" dirty="0" err="1" smtClean="0"/>
              <a:t>index.html.twig</a:t>
            </a:r>
            <a:r>
              <a:rPr lang="fr-FR" sz="3200" dirty="0" smtClean="0"/>
              <a:t>:</a:t>
            </a:r>
            <a:endParaRPr lang="fr-FR" sz="3200" dirty="0"/>
          </a:p>
          <a:p>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8890" y="1777380"/>
            <a:ext cx="8785225" cy="108012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macro</a:t>
            </a:r>
            <a:r>
              <a:rPr lang="en-US" b="1" dirty="0">
                <a:solidFill>
                  <a:srgbClr val="000000"/>
                </a:solidFill>
                <a:latin typeface="Courier New" pitchFamily="49" charset="0"/>
                <a:ea typeface="ＭＳ Ｐゴシック" pitchFamily="34" charset="-128"/>
                <a:cs typeface="Courier New" pitchFamily="49" charset="0"/>
              </a:rPr>
              <a:t> input(type) %}</a:t>
            </a:r>
          </a:p>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&lt;input</a:t>
            </a:r>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FF0000"/>
                </a:solidFill>
                <a:latin typeface="Courier New" pitchFamily="49" charset="0"/>
                <a:ea typeface="ＭＳ Ｐゴシック" pitchFamily="34" charset="-128"/>
                <a:cs typeface="Courier New" pitchFamily="49" charset="0"/>
              </a:rPr>
              <a:t>type</a:t>
            </a:r>
            <a:r>
              <a:rPr lang="en-US" b="1" dirty="0">
                <a:solidFill>
                  <a:srgbClr val="000000"/>
                </a:solidFill>
                <a:latin typeface="Courier New" pitchFamily="49" charset="0"/>
                <a:ea typeface="ＭＳ Ｐゴシック" pitchFamily="34" charset="-128"/>
                <a:cs typeface="Courier New" pitchFamily="49" charset="0"/>
              </a:rPr>
              <a:t>=</a:t>
            </a:r>
            <a:r>
              <a:rPr lang="en-US" b="1" dirty="0">
                <a:solidFill>
                  <a:srgbClr val="00B050"/>
                </a:solidFill>
                <a:latin typeface="Courier New" pitchFamily="49" charset="0"/>
                <a:ea typeface="ＭＳ Ｐゴシック" pitchFamily="34" charset="-128"/>
                <a:cs typeface="Courier New" pitchFamily="49" charset="0"/>
              </a:rPr>
              <a:t>"</a:t>
            </a:r>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0000"/>
                </a:solidFill>
                <a:latin typeface="Courier New" pitchFamily="49" charset="0"/>
                <a:ea typeface="ＭＳ Ｐゴシック" pitchFamily="34" charset="-128"/>
                <a:cs typeface="Courier New" pitchFamily="49" charset="0"/>
              </a:rPr>
              <a:t>type|default</a:t>
            </a:r>
            <a:r>
              <a:rPr lang="en-US" b="1" dirty="0">
                <a:solidFill>
                  <a:srgbClr val="000000"/>
                </a:solidFill>
                <a:latin typeface="Courier New" pitchFamily="49" charset="0"/>
                <a:ea typeface="ＭＳ Ｐゴシック" pitchFamily="34" charset="-128"/>
                <a:cs typeface="Courier New" pitchFamily="49" charset="0"/>
              </a:rPr>
              <a:t>(</a:t>
            </a:r>
            <a:r>
              <a:rPr lang="en-US" b="1" dirty="0">
                <a:solidFill>
                  <a:srgbClr val="00B050"/>
                </a:solidFill>
                <a:latin typeface="Courier New" pitchFamily="49" charset="0"/>
                <a:ea typeface="ＭＳ Ｐゴシック" pitchFamily="34" charset="-128"/>
                <a:cs typeface="Courier New" pitchFamily="49" charset="0"/>
              </a:rPr>
              <a:t>'text'</a:t>
            </a:r>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B050"/>
                </a:solidFill>
                <a:latin typeface="Courier New" pitchFamily="49" charset="0"/>
                <a:ea typeface="ＭＳ Ｐゴシック" pitchFamily="34" charset="-128"/>
                <a:cs typeface="Courier New" pitchFamily="49" charset="0"/>
              </a:rPr>
              <a:t>"</a:t>
            </a:r>
            <a:r>
              <a:rPr lang="en-US" b="1" dirty="0">
                <a:solidFill>
                  <a:srgbClr val="000000"/>
                </a:solidFill>
                <a:latin typeface="Courier New" pitchFamily="49" charset="0"/>
                <a:ea typeface="ＭＳ Ｐゴシック" pitchFamily="34" charset="-128"/>
                <a:cs typeface="Courier New" pitchFamily="49" charset="0"/>
              </a:rPr>
              <a:t> /&gt;</a:t>
            </a:r>
          </a:p>
          <a:p>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70C0"/>
                </a:solidFill>
                <a:latin typeface="Courier New" pitchFamily="49" charset="0"/>
                <a:ea typeface="ＭＳ Ｐゴシック" pitchFamily="34" charset="-128"/>
                <a:cs typeface="Courier New" pitchFamily="49" charset="0"/>
              </a:rPr>
              <a:t>endmacro</a:t>
            </a:r>
            <a:r>
              <a:rPr lang="en-US" b="1" dirty="0">
                <a:solidFill>
                  <a:srgbClr val="0070C0"/>
                </a:solidFill>
                <a:latin typeface="Courier New" pitchFamily="49" charset="0"/>
                <a:ea typeface="ＭＳ Ｐゴシック" pitchFamily="34" charset="-128"/>
                <a:cs typeface="Courier New" pitchFamily="49" charset="0"/>
              </a:rPr>
              <a:t> </a:t>
            </a:r>
            <a:r>
              <a:rPr lang="en-US" b="1" dirty="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79512" y="3649588"/>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import</a:t>
            </a:r>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B050"/>
                </a:solidFill>
                <a:latin typeface="Courier New" pitchFamily="49" charset="0"/>
                <a:ea typeface="ＭＳ Ｐゴシック" pitchFamily="34" charset="-128"/>
                <a:cs typeface="Courier New" pitchFamily="49" charset="0"/>
              </a:rPr>
              <a:t>"::</a:t>
            </a:r>
            <a:r>
              <a:rPr lang="en-US" b="1" dirty="0" err="1">
                <a:solidFill>
                  <a:srgbClr val="00B050"/>
                </a:solidFill>
                <a:latin typeface="Courier New" pitchFamily="49" charset="0"/>
                <a:ea typeface="ＭＳ Ｐゴシック" pitchFamily="34" charset="-128"/>
                <a:cs typeface="Courier New" pitchFamily="49" charset="0"/>
              </a:rPr>
              <a:t>functions.html.twig</a:t>
            </a:r>
            <a:r>
              <a:rPr lang="en-US" b="1" dirty="0">
                <a:solidFill>
                  <a:srgbClr val="00B05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as</a:t>
            </a:r>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0000"/>
                </a:solidFill>
                <a:latin typeface="Courier New" pitchFamily="49" charset="0"/>
                <a:ea typeface="ＭＳ Ｐゴシック" pitchFamily="34" charset="-128"/>
                <a:cs typeface="Courier New" pitchFamily="49" charset="0"/>
              </a:rPr>
              <a:t>funcs</a:t>
            </a:r>
            <a:r>
              <a:rPr lang="en-US" b="1" dirty="0">
                <a:solidFill>
                  <a:srgbClr val="000000"/>
                </a:solidFill>
                <a:latin typeface="Courier New" pitchFamily="49" charset="0"/>
                <a:ea typeface="ＭＳ Ｐゴシック" pitchFamily="34" charset="-128"/>
                <a:cs typeface="Courier New" pitchFamily="49" charset="0"/>
              </a:rPr>
              <a:t> %}</a:t>
            </a:r>
          </a:p>
          <a:p>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0000"/>
                </a:solidFill>
                <a:latin typeface="Courier New" pitchFamily="49" charset="0"/>
                <a:ea typeface="ＭＳ Ｐゴシック" pitchFamily="34" charset="-128"/>
                <a:cs typeface="Courier New" pitchFamily="49" charset="0"/>
              </a:rPr>
              <a:t>funcs.input</a:t>
            </a:r>
            <a:r>
              <a:rPr lang="en-US" b="1" dirty="0">
                <a:solidFill>
                  <a:srgbClr val="000000"/>
                </a:solidFill>
                <a:latin typeface="Courier New" pitchFamily="49" charset="0"/>
                <a:ea typeface="ＭＳ Ｐゴシック" pitchFamily="34" charset="-128"/>
                <a:cs typeface="Courier New" pitchFamily="49" charset="0"/>
              </a:rPr>
              <a:t>() }}</a:t>
            </a:r>
          </a:p>
          <a:p>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0000"/>
                </a:solidFill>
                <a:latin typeface="Courier New" pitchFamily="49" charset="0"/>
                <a:ea typeface="ＭＳ Ｐゴシック" pitchFamily="34" charset="-128"/>
                <a:cs typeface="Courier New" pitchFamily="49" charset="0"/>
              </a:rPr>
              <a:t>funcs.input</a:t>
            </a:r>
            <a:r>
              <a:rPr lang="en-US" b="1" dirty="0">
                <a:solidFill>
                  <a:srgbClr val="000000"/>
                </a:solidFill>
                <a:latin typeface="Courier New" pitchFamily="49" charset="0"/>
                <a:ea typeface="ＭＳ Ｐゴシック" pitchFamily="34" charset="-128"/>
                <a:cs typeface="Courier New" pitchFamily="49" charset="0"/>
              </a:rPr>
              <a:t>(</a:t>
            </a:r>
            <a:r>
              <a:rPr lang="en-US" b="1" dirty="0">
                <a:solidFill>
                  <a:srgbClr val="00B050"/>
                </a:solidFill>
                <a:latin typeface="Courier New" pitchFamily="49" charset="0"/>
                <a:ea typeface="ＭＳ Ｐゴシック" pitchFamily="34" charset="-128"/>
                <a:cs typeface="Courier New" pitchFamily="49" charset="0"/>
              </a:rPr>
              <a:t>"button"</a:t>
            </a:r>
            <a:r>
              <a:rPr lang="en-US" b="1" dirty="0">
                <a:solidFill>
                  <a:srgbClr val="000000"/>
                </a:solidFill>
                <a:latin typeface="Courier New" pitchFamily="49" charset="0"/>
                <a:ea typeface="ＭＳ Ｐゴシック" pitchFamily="34" charset="-128"/>
                <a:cs typeface="Courier New" pitchFamily="49" charset="0"/>
              </a:rPr>
              <a:t>) }}</a:t>
            </a:r>
            <a:endParaRPr lang="fr-FR" b="1" dirty="0">
              <a:solidFill>
                <a:srgbClr val="0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569648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Browser </a:t>
            </a:r>
            <a:r>
              <a:rPr lang="fr-FR" dirty="0" err="1" smtClean="0">
                <a:ea typeface="ＭＳ Ｐゴシック" pitchFamily="34" charset="-128"/>
              </a:rPr>
              <a:t>rendering</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smtClean="0"/>
              <a:t>Result</a:t>
            </a:r>
            <a:r>
              <a:rPr lang="fr-FR" sz="3200" dirty="0" smtClean="0"/>
              <a:t>:</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7" name="Picture 2" descr="E:\Users\Renaud\Documents\Dropbox\StageSupinfo\Icons-New\v3\PPT\Screensh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1921396"/>
            <a:ext cx="5939462" cy="1636762"/>
          </a:xfrm>
          <a:prstGeom prst="rect">
            <a:avLst/>
          </a:prstGeom>
          <a:ln w="9525">
            <a:solidFill>
              <a:schemeClr val="tx1"/>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46278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a:ea typeface="ＭＳ Ｐゴシック" pitchFamily="34" charset="-128"/>
              </a:rPr>
              <a:t>What</a:t>
            </a:r>
            <a:r>
              <a:rPr lang="fr-FR" dirty="0">
                <a:ea typeface="ＭＳ Ｐゴシック" pitchFamily="34" charset="-128"/>
              </a:rPr>
              <a:t> </a:t>
            </a:r>
            <a:r>
              <a:rPr lang="fr-FR" dirty="0" err="1">
                <a:ea typeface="ＭＳ Ｐゴシック" pitchFamily="34" charset="-128"/>
              </a:rPr>
              <a:t>is</a:t>
            </a:r>
            <a:r>
              <a:rPr lang="fr-FR" dirty="0">
                <a:ea typeface="ＭＳ Ｐゴシック" pitchFamily="34" charset="-128"/>
              </a:rPr>
              <a:t> a </a:t>
            </a:r>
            <a:r>
              <a:rPr lang="fr-FR" dirty="0" err="1">
                <a:ea typeface="ＭＳ Ｐゴシック" pitchFamily="34" charset="-128"/>
              </a:rPr>
              <a:t>framework</a:t>
            </a:r>
            <a:r>
              <a:rPr lang="fr-FR" dirty="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r>
              <a:rPr lang="fr-FR" sz="3200" dirty="0">
                <a:ea typeface="ＭＳ Ｐゴシック" pitchFamily="34" charset="-128"/>
              </a:rPr>
              <a:t>A </a:t>
            </a:r>
            <a:r>
              <a:rPr lang="fr-FR" sz="3200" dirty="0" err="1">
                <a:ea typeface="ＭＳ Ｐゴシック" pitchFamily="34" charset="-128"/>
              </a:rPr>
              <a:t>framework</a:t>
            </a:r>
            <a:r>
              <a:rPr lang="fr-FR" sz="3200" dirty="0">
                <a:ea typeface="ＭＳ Ｐゴシック" pitchFamily="34" charset="-128"/>
              </a:rPr>
              <a:t> </a:t>
            </a:r>
            <a:r>
              <a:rPr lang="fr-FR" sz="3200" dirty="0" err="1">
                <a:ea typeface="ＭＳ Ｐゴシック" pitchFamily="34" charset="-128"/>
              </a:rPr>
              <a:t>consists</a:t>
            </a:r>
            <a:r>
              <a:rPr lang="fr-FR" sz="3200" dirty="0">
                <a:ea typeface="ＭＳ Ｐゴシック" pitchFamily="34" charset="-128"/>
              </a:rPr>
              <a:t> of:</a:t>
            </a:r>
          </a:p>
          <a:p>
            <a:pPr lvl="1"/>
            <a:r>
              <a:rPr lang="fr-FR" sz="2800" dirty="0">
                <a:ea typeface="ＭＳ Ｐゴシック" pitchFamily="34" charset="-128"/>
              </a:rPr>
              <a:t>A </a:t>
            </a:r>
            <a:r>
              <a:rPr lang="fr-FR" sz="2800" dirty="0" err="1">
                <a:ea typeface="ＭＳ Ｐゴシック" pitchFamily="34" charset="-128"/>
              </a:rPr>
              <a:t>toolbox</a:t>
            </a:r>
            <a:r>
              <a:rPr lang="fr-FR" sz="2800" dirty="0">
                <a:ea typeface="ＭＳ Ｐゴシック" pitchFamily="34" charset="-128"/>
              </a:rPr>
              <a:t>:</a:t>
            </a:r>
          </a:p>
          <a:p>
            <a:pPr lvl="2"/>
            <a:r>
              <a:rPr lang="en-US" sz="2400" dirty="0">
                <a:ea typeface="ＭＳ Ｐゴシック" pitchFamily="34" charset="-128"/>
              </a:rPr>
              <a:t>A set of components used to help you at each development step</a:t>
            </a:r>
          </a:p>
          <a:p>
            <a:pPr lvl="2"/>
            <a:r>
              <a:rPr lang="en-US" sz="2400" dirty="0">
                <a:ea typeface="ＭＳ Ｐゴシック" pitchFamily="34" charset="-128"/>
              </a:rPr>
              <a:t>Write less code with less risk of error</a:t>
            </a:r>
          </a:p>
          <a:p>
            <a:pPr lvl="1"/>
            <a:r>
              <a:rPr lang="en-US" sz="2800" dirty="0">
                <a:ea typeface="ＭＳ Ｐゴシック" pitchFamily="34" charset="-128"/>
              </a:rPr>
              <a:t>A methodology:</a:t>
            </a:r>
          </a:p>
          <a:p>
            <a:pPr lvl="2"/>
            <a:r>
              <a:rPr lang="en-US" sz="2400" dirty="0">
                <a:ea typeface="ＭＳ Ｐゴシック" pitchFamily="34" charset="-128"/>
              </a:rPr>
              <a:t>A specific request/response pattern (for example MVC)</a:t>
            </a:r>
          </a:p>
          <a:p>
            <a:pPr lvl="2"/>
            <a:r>
              <a:rPr lang="en-US" sz="2400" dirty="0">
                <a:ea typeface="ＭＳ Ｐゴシック" pitchFamily="34" charset="-128"/>
              </a:rPr>
              <a:t>Guarantees the stability, maintainability and upgradeability of the applications you </a:t>
            </a:r>
            <a:r>
              <a:rPr lang="en-US" sz="2400" dirty="0" smtClean="0">
                <a:ea typeface="ＭＳ Ｐゴシック" pitchFamily="34" charset="-128"/>
              </a:rPr>
              <a:t>develop</a:t>
            </a:r>
            <a:endParaRPr lang="en-US" sz="2400"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Framework </a:t>
            </a:r>
            <a:r>
              <a:rPr lang="fr-FR" dirty="0" err="1" smtClean="0">
                <a:ea typeface="ＭＳ Ｐゴシック" pitchFamily="34" charset="-128"/>
              </a:rPr>
              <a:t>overview</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6032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Templating</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smtClean="0"/>
              <a:t>In </a:t>
            </a:r>
            <a:r>
              <a:rPr lang="fr-FR" sz="3200" dirty="0" err="1" smtClean="0"/>
              <a:t>Twig</a:t>
            </a:r>
            <a:r>
              <a:rPr lang="fr-FR" sz="3200" dirty="0" smtClean="0"/>
              <a:t> </a:t>
            </a:r>
            <a:r>
              <a:rPr lang="fr-FR" sz="3200" dirty="0" err="1" smtClean="0"/>
              <a:t>you</a:t>
            </a:r>
            <a:r>
              <a:rPr lang="fr-FR" sz="3200" dirty="0" smtClean="0"/>
              <a:t> </a:t>
            </a:r>
            <a:r>
              <a:rPr lang="fr-FR" sz="3200" dirty="0" err="1" smtClean="0"/>
              <a:t>can</a:t>
            </a:r>
            <a:r>
              <a:rPr lang="fr-FR" sz="3200" dirty="0" smtClean="0"/>
              <a:t> </a:t>
            </a:r>
            <a:r>
              <a:rPr lang="fr-FR" sz="3200" dirty="0" err="1" smtClean="0"/>
              <a:t>also</a:t>
            </a:r>
            <a:r>
              <a:rPr lang="fr-FR" sz="3200" dirty="0" smtClean="0"/>
              <a:t> </a:t>
            </a:r>
            <a:r>
              <a:rPr lang="fr-FR" sz="3200" dirty="0" err="1" smtClean="0"/>
              <a:t>create</a:t>
            </a:r>
            <a:r>
              <a:rPr lang="fr-FR" sz="3200" dirty="0" smtClean="0"/>
              <a:t> </a:t>
            </a:r>
            <a:r>
              <a:rPr lang="fr-FR" sz="3200" dirty="0" err="1" smtClean="0"/>
              <a:t>view</a:t>
            </a:r>
            <a:r>
              <a:rPr lang="fr-FR" sz="3200" dirty="0" smtClean="0"/>
              <a:t> </a:t>
            </a:r>
            <a:r>
              <a:rPr lang="fr-FR" sz="3200" dirty="0" err="1" smtClean="0"/>
              <a:t>inheritance</a:t>
            </a:r>
            <a:endParaRPr lang="fr-FR" sz="3200" dirty="0" smtClean="0"/>
          </a:p>
          <a:p>
            <a:pPr lvl="1"/>
            <a:r>
              <a:rPr lang="fr-FR" sz="2800" dirty="0" smtClean="0"/>
              <a:t>Works </a:t>
            </a:r>
            <a:r>
              <a:rPr lang="fr-FR" sz="2800" dirty="0" err="1" smtClean="0"/>
              <a:t>with</a:t>
            </a:r>
            <a:r>
              <a:rPr lang="fr-FR" sz="2800" dirty="0" smtClean="0"/>
              <a:t> a « block » system</a:t>
            </a:r>
          </a:p>
          <a:p>
            <a:pPr lvl="2"/>
            <a:r>
              <a:rPr lang="fr-FR" sz="2400" dirty="0" err="1" smtClean="0"/>
              <a:t>Piece</a:t>
            </a:r>
            <a:r>
              <a:rPr lang="fr-FR" sz="2400" dirty="0" smtClean="0"/>
              <a:t> of HTML code usable in </a:t>
            </a:r>
            <a:r>
              <a:rPr lang="fr-FR" sz="2400" dirty="0" err="1" smtClean="0"/>
              <a:t>children</a:t>
            </a:r>
            <a:r>
              <a:rPr lang="fr-FR" sz="2400" dirty="0" smtClean="0"/>
              <a:t> </a:t>
            </a:r>
            <a:r>
              <a:rPr lang="fr-FR" sz="2400" dirty="0" err="1" smtClean="0"/>
              <a:t>views</a:t>
            </a:r>
            <a:endParaRPr lang="fr-FR" sz="2400" dirty="0" smtClean="0"/>
          </a:p>
          <a:p>
            <a:pPr lvl="2"/>
            <a:r>
              <a:rPr lang="fr-FR" sz="2400" dirty="0" err="1" smtClean="0"/>
              <a:t>Defined</a:t>
            </a:r>
            <a:r>
              <a:rPr lang="fr-FR" sz="2400" dirty="0" smtClean="0"/>
              <a:t> </a:t>
            </a:r>
            <a:r>
              <a:rPr lang="fr-FR" sz="2400" dirty="0" err="1" smtClean="0"/>
              <a:t>with</a:t>
            </a:r>
            <a:r>
              <a:rPr lang="fr-FR" sz="2400" dirty="0" smtClean="0">
                <a:latin typeface="Courier New" pitchFamily="49" charset="0"/>
                <a:cs typeface="Courier New" pitchFamily="49" charset="0"/>
              </a:rPr>
              <a:t>{% block %} </a:t>
            </a:r>
            <a:r>
              <a:rPr lang="fr-FR" sz="2400" dirty="0" smtClean="0"/>
              <a:t>tags</a:t>
            </a:r>
          </a:p>
          <a:p>
            <a:pPr lvl="2"/>
            <a:endParaRPr lang="fr-FR" sz="2400" dirty="0" smtClean="0"/>
          </a:p>
          <a:p>
            <a:pPr lvl="1"/>
            <a:r>
              <a:rPr lang="fr-FR" sz="2800" dirty="0" err="1" smtClean="0"/>
              <a:t>Easy</a:t>
            </a:r>
            <a:r>
              <a:rPr lang="fr-FR" sz="2800" dirty="0" smtClean="0"/>
              <a:t> to </a:t>
            </a:r>
            <a:r>
              <a:rPr lang="fr-FR" sz="2800" dirty="0" err="1" smtClean="0"/>
              <a:t>create</a:t>
            </a:r>
            <a:r>
              <a:rPr lang="fr-FR" sz="2800" dirty="0" smtClean="0"/>
              <a:t> </a:t>
            </a:r>
            <a:r>
              <a:rPr lang="fr-FR" sz="2800" dirty="0" err="1" smtClean="0"/>
              <a:t>template</a:t>
            </a:r>
            <a:r>
              <a:rPr lang="fr-FR" sz="2800" dirty="0" smtClean="0"/>
              <a:t> </a:t>
            </a:r>
            <a:r>
              <a:rPr lang="fr-FR" sz="2800" dirty="0" err="1" smtClean="0"/>
              <a:t>inheritance</a:t>
            </a:r>
            <a:endParaRPr lang="fr-FR" sz="2800" dirty="0" smtClean="0"/>
          </a:p>
          <a:p>
            <a:pPr lvl="2"/>
            <a:r>
              <a:rPr lang="fr-FR" sz="2400" dirty="0" err="1" smtClean="0"/>
              <a:t>Represented</a:t>
            </a:r>
            <a:r>
              <a:rPr lang="fr-FR" sz="2400" dirty="0" smtClean="0"/>
              <a:t> by </a:t>
            </a:r>
            <a:r>
              <a:rPr lang="fr-FR" sz="2400" dirty="0" smtClean="0">
                <a:latin typeface="Courier New" pitchFamily="49" charset="0"/>
                <a:cs typeface="Courier New" pitchFamily="49" charset="0"/>
              </a:rPr>
              <a:t>{% </a:t>
            </a:r>
            <a:r>
              <a:rPr lang="fr-FR" sz="2400" dirty="0" err="1" smtClean="0">
                <a:latin typeface="Courier New" pitchFamily="49" charset="0"/>
                <a:cs typeface="Courier New" pitchFamily="49" charset="0"/>
              </a:rPr>
              <a:t>extends</a:t>
            </a:r>
            <a:r>
              <a:rPr lang="fr-FR" sz="2400" dirty="0" smtClean="0">
                <a:latin typeface="Courier New" pitchFamily="49" charset="0"/>
                <a:cs typeface="Courier New" pitchFamily="49" charset="0"/>
              </a:rPr>
              <a:t> %} </a:t>
            </a:r>
            <a:r>
              <a:rPr lang="fr-FR" sz="2400" dirty="0" smtClean="0">
                <a:cs typeface="Courier New" pitchFamily="49" charset="0"/>
              </a:rPr>
              <a:t>tags</a:t>
            </a:r>
            <a:endParaRPr lang="fr-FR" sz="1600" dirty="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7536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Templating</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smtClean="0"/>
              <a:t>How </a:t>
            </a:r>
            <a:r>
              <a:rPr lang="fr-FR" sz="3200" dirty="0" err="1" smtClean="0"/>
              <a:t>it</a:t>
            </a:r>
            <a:r>
              <a:rPr lang="fr-FR" sz="3200" dirty="0" smtClean="0"/>
              <a:t> </a:t>
            </a:r>
            <a:r>
              <a:rPr lang="fr-FR" sz="3200" dirty="0" err="1" smtClean="0"/>
              <a:t>works</a:t>
            </a:r>
            <a:r>
              <a:rPr lang="fr-FR" sz="3200" dirty="0" smtClean="0"/>
              <a:t>?</a:t>
            </a:r>
          </a:p>
          <a:p>
            <a:pPr lvl="1"/>
            <a:r>
              <a:rPr lang="fr-FR" sz="2800" dirty="0" smtClean="0"/>
              <a:t>Use a base </a:t>
            </a:r>
            <a:r>
              <a:rPr lang="fr-FR" sz="2800" dirty="0" err="1" smtClean="0"/>
              <a:t>template</a:t>
            </a:r>
            <a:r>
              <a:rPr lang="fr-FR" sz="2800" dirty="0" smtClean="0"/>
              <a:t> (</a:t>
            </a:r>
            <a:r>
              <a:rPr lang="fr-FR" sz="2800" dirty="0" err="1" smtClean="0"/>
              <a:t>your</a:t>
            </a:r>
            <a:r>
              <a:rPr lang="fr-FR" sz="2800" dirty="0" smtClean="0"/>
              <a:t> page design)</a:t>
            </a:r>
          </a:p>
          <a:p>
            <a:pPr lvl="2"/>
            <a:r>
              <a:rPr lang="fr-FR" sz="2400" dirty="0" err="1"/>
              <a:t>With</a:t>
            </a:r>
            <a:r>
              <a:rPr lang="fr-FR" sz="2400" dirty="0"/>
              <a:t> header, content and </a:t>
            </a:r>
            <a:r>
              <a:rPr lang="fr-FR" sz="2400" dirty="0" err="1"/>
              <a:t>footer</a:t>
            </a:r>
            <a:endParaRPr lang="fr-FR" sz="2400" dirty="0"/>
          </a:p>
          <a:p>
            <a:pPr lvl="2"/>
            <a:r>
              <a:rPr lang="fr-FR" sz="2400" dirty="0" err="1"/>
              <a:t>Contains</a:t>
            </a:r>
            <a:r>
              <a:rPr lang="fr-FR" sz="2400" dirty="0"/>
              <a:t> </a:t>
            </a:r>
            <a:r>
              <a:rPr lang="fr-FR" sz="2400" dirty="0" err="1"/>
              <a:t>some</a:t>
            </a:r>
            <a:r>
              <a:rPr lang="fr-FR" sz="2400" dirty="0"/>
              <a:t> </a:t>
            </a:r>
            <a:r>
              <a:rPr lang="fr-FR" sz="2400" dirty="0" err="1"/>
              <a:t>Twig</a:t>
            </a:r>
            <a:r>
              <a:rPr lang="fr-FR" sz="2400" dirty="0"/>
              <a:t> blocks</a:t>
            </a:r>
          </a:p>
          <a:p>
            <a:pPr lvl="2"/>
            <a:r>
              <a:rPr lang="fr-FR" sz="2400" dirty="0" err="1"/>
              <a:t>Located</a:t>
            </a:r>
            <a:r>
              <a:rPr lang="fr-FR" sz="2400" dirty="0"/>
              <a:t> in </a:t>
            </a:r>
            <a:r>
              <a:rPr lang="fr-FR" sz="2400" dirty="0" err="1"/>
              <a:t>app</a:t>
            </a:r>
            <a:r>
              <a:rPr lang="fr-FR" sz="2400" dirty="0"/>
              <a:t>/</a:t>
            </a:r>
            <a:r>
              <a:rPr lang="fr-FR" sz="2400" dirty="0" err="1"/>
              <a:t>Resources</a:t>
            </a:r>
            <a:r>
              <a:rPr lang="fr-FR" sz="2400" dirty="0"/>
              <a:t>/</a:t>
            </a:r>
            <a:r>
              <a:rPr lang="fr-FR" sz="2400" dirty="0" err="1"/>
              <a:t>views</a:t>
            </a:r>
            <a:r>
              <a:rPr lang="fr-FR" sz="2400" dirty="0"/>
              <a:t>/</a:t>
            </a:r>
            <a:r>
              <a:rPr lang="fr-FR" sz="2400" dirty="0" err="1"/>
              <a:t>base.html.twig</a:t>
            </a:r>
            <a:endParaRPr lang="fr-FR" sz="2400" dirty="0" smtClean="0"/>
          </a:p>
          <a:p>
            <a:pPr lvl="1"/>
            <a:r>
              <a:rPr lang="fr-FR" sz="2800" dirty="0" smtClean="0"/>
              <a:t>Reference </a:t>
            </a:r>
            <a:r>
              <a:rPr lang="fr-FR" sz="2800" dirty="0" err="1" smtClean="0"/>
              <a:t>it</a:t>
            </a:r>
            <a:r>
              <a:rPr lang="fr-FR" sz="2800" dirty="0" smtClean="0"/>
              <a:t> in a </a:t>
            </a:r>
            <a:r>
              <a:rPr lang="fr-FR" sz="2800" dirty="0" err="1" smtClean="0"/>
              <a:t>child</a:t>
            </a:r>
            <a:r>
              <a:rPr lang="fr-FR" sz="2800" dirty="0" smtClean="0"/>
              <a:t> </a:t>
            </a:r>
            <a:r>
              <a:rPr lang="fr-FR" sz="2800" dirty="0" err="1" smtClean="0"/>
              <a:t>template</a:t>
            </a:r>
            <a:r>
              <a:rPr lang="fr-FR" sz="2800" dirty="0" smtClean="0"/>
              <a:t> (a single page)</a:t>
            </a:r>
            <a:endParaRPr lang="fr-FR" sz="2400" dirty="0"/>
          </a:p>
          <a:p>
            <a:pPr lvl="2"/>
            <a:r>
              <a:rPr lang="fr-FR" sz="2400" dirty="0"/>
              <a:t>An « index » page </a:t>
            </a:r>
            <a:r>
              <a:rPr lang="fr-FR" sz="2400" dirty="0" err="1"/>
              <a:t>who</a:t>
            </a:r>
            <a:r>
              <a:rPr lang="fr-FR" sz="2400" dirty="0"/>
              <a:t> </a:t>
            </a:r>
            <a:r>
              <a:rPr lang="fr-FR" sz="2400" dirty="0" err="1"/>
              <a:t>extends</a:t>
            </a:r>
            <a:r>
              <a:rPr lang="fr-FR" sz="2400" dirty="0"/>
              <a:t> the « base »</a:t>
            </a:r>
          </a:p>
          <a:p>
            <a:pPr lvl="3"/>
            <a:r>
              <a:rPr lang="fr-FR" sz="2400" dirty="0" err="1"/>
              <a:t>Override</a:t>
            </a:r>
            <a:r>
              <a:rPr lang="fr-FR" sz="2400" dirty="0"/>
              <a:t> </a:t>
            </a:r>
            <a:r>
              <a:rPr lang="fr-FR" sz="2400" dirty="0" err="1"/>
              <a:t>Twig</a:t>
            </a:r>
            <a:r>
              <a:rPr lang="fr-FR" sz="2400" dirty="0"/>
              <a:t> blocks</a:t>
            </a:r>
          </a:p>
          <a:p>
            <a:endParaRPr lang="fr-FR" sz="36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118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Base </a:t>
            </a:r>
            <a:r>
              <a:rPr lang="fr-FR" dirty="0" err="1" smtClean="0">
                <a:ea typeface="ＭＳ Ｐゴシック" pitchFamily="34" charset="-128"/>
              </a:rPr>
              <a:t>template</a:t>
            </a:r>
            <a:r>
              <a:rPr lang="fr-FR" dirty="0" smtClean="0">
                <a:ea typeface="ＭＳ Ｐゴシック" pitchFamily="34" charset="-128"/>
              </a:rPr>
              <a:t> </a:t>
            </a:r>
            <a:r>
              <a:rPr lang="fr-FR" dirty="0" err="1" smtClean="0">
                <a:ea typeface="ＭＳ Ｐゴシック" pitchFamily="34" charset="-128"/>
              </a:rPr>
              <a:t>example</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388" y="1057300"/>
            <a:ext cx="8785225" cy="4051027"/>
          </a:xfrm>
          <a:prstGeom prst="roundRect">
            <a:avLst>
              <a:gd name="adj" fmla="val 10566"/>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70C0"/>
                </a:solidFill>
                <a:latin typeface="Courier New" pitchFamily="49" charset="0"/>
                <a:ea typeface="ＭＳ Ｐゴシック" pitchFamily="34" charset="-128"/>
                <a:cs typeface="Courier New" pitchFamily="49" charset="0"/>
              </a:rPr>
              <a:t>&lt;!DOCTYPE html&gt;</a:t>
            </a:r>
          </a:p>
          <a:p>
            <a:r>
              <a:rPr lang="en-US" b="1" dirty="0">
                <a:solidFill>
                  <a:srgbClr val="0070C0"/>
                </a:solidFill>
                <a:latin typeface="Courier New" pitchFamily="49" charset="0"/>
                <a:ea typeface="ＭＳ Ｐゴシック" pitchFamily="34" charset="-128"/>
                <a:cs typeface="Courier New" pitchFamily="49" charset="0"/>
              </a:rPr>
              <a:t>&lt;html&gt;</a:t>
            </a:r>
          </a:p>
          <a:p>
            <a:pPr lvl="1"/>
            <a:r>
              <a:rPr lang="en-US" b="1" dirty="0" smtClean="0">
                <a:solidFill>
                  <a:srgbClr val="0070C0"/>
                </a:solidFill>
                <a:latin typeface="Courier New" pitchFamily="49" charset="0"/>
                <a:ea typeface="ＭＳ Ｐゴシック" pitchFamily="34" charset="-128"/>
                <a:cs typeface="Courier New" pitchFamily="49" charset="0"/>
              </a:rPr>
              <a:t>&lt;</a:t>
            </a:r>
            <a:r>
              <a:rPr lang="en-US" b="1" dirty="0">
                <a:solidFill>
                  <a:srgbClr val="0070C0"/>
                </a:solidFill>
                <a:latin typeface="Courier New" pitchFamily="49" charset="0"/>
                <a:ea typeface="ＭＳ Ｐゴシック" pitchFamily="34" charset="-128"/>
                <a:cs typeface="Courier New" pitchFamily="49" charset="0"/>
              </a:rPr>
              <a:t>head&gt;</a:t>
            </a:r>
          </a:p>
          <a:p>
            <a:pPr lvl="2"/>
            <a:r>
              <a:rPr lang="en-US" b="1" dirty="0" smtClean="0">
                <a:solidFill>
                  <a:srgbClr val="0070C0"/>
                </a:solidFill>
                <a:latin typeface="Courier New" pitchFamily="49" charset="0"/>
                <a:ea typeface="ＭＳ Ｐゴシック" pitchFamily="34" charset="-128"/>
                <a:cs typeface="Courier New" pitchFamily="49" charset="0"/>
              </a:rPr>
              <a:t>&lt;</a:t>
            </a:r>
            <a:r>
              <a:rPr lang="en-US" b="1" dirty="0">
                <a:solidFill>
                  <a:srgbClr val="0070C0"/>
                </a:solidFill>
                <a:latin typeface="Courier New" pitchFamily="49" charset="0"/>
                <a:ea typeface="ＭＳ Ｐゴシック" pitchFamily="34" charset="-128"/>
                <a:cs typeface="Courier New" pitchFamily="49" charset="0"/>
              </a:rPr>
              <a:t>title&gt;</a:t>
            </a:r>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block</a:t>
            </a:r>
            <a:r>
              <a:rPr lang="en-US" b="1" dirty="0">
                <a:solidFill>
                  <a:srgbClr val="000000"/>
                </a:solidFill>
                <a:latin typeface="Courier New" pitchFamily="49" charset="0"/>
                <a:ea typeface="ＭＳ Ｐゴシック" pitchFamily="34" charset="-128"/>
                <a:cs typeface="Courier New" pitchFamily="49" charset="0"/>
              </a:rPr>
              <a:t> title %}{% </a:t>
            </a:r>
            <a:r>
              <a:rPr lang="en-US" b="1" dirty="0" err="1">
                <a:solidFill>
                  <a:srgbClr val="0070C0"/>
                </a:solidFill>
                <a:latin typeface="Courier New" pitchFamily="49" charset="0"/>
                <a:ea typeface="ＭＳ Ｐゴシック" pitchFamily="34" charset="-128"/>
                <a:cs typeface="Courier New" pitchFamily="49" charset="0"/>
              </a:rPr>
              <a:t>endblock</a:t>
            </a:r>
            <a:r>
              <a:rPr lang="en-US" b="1" dirty="0">
                <a:solidFill>
                  <a:srgbClr val="0070C0"/>
                </a:solidFill>
                <a:latin typeface="Courier New" pitchFamily="49" charset="0"/>
                <a:ea typeface="ＭＳ Ｐゴシック" pitchFamily="34" charset="-128"/>
                <a:cs typeface="Courier New" pitchFamily="49" charset="0"/>
              </a:rPr>
              <a:t> </a:t>
            </a:r>
            <a:r>
              <a:rPr lang="en-US" b="1" dirty="0">
                <a:solidFill>
                  <a:srgbClr val="000000"/>
                </a:solidFill>
                <a:latin typeface="Courier New" pitchFamily="49" charset="0"/>
                <a:ea typeface="ＭＳ Ｐゴシック" pitchFamily="34" charset="-128"/>
                <a:cs typeface="Courier New" pitchFamily="49" charset="0"/>
              </a:rPr>
              <a:t>%}</a:t>
            </a:r>
            <a:r>
              <a:rPr lang="en-US" b="1" dirty="0">
                <a:solidFill>
                  <a:srgbClr val="0070C0"/>
                </a:solidFill>
                <a:latin typeface="Courier New" pitchFamily="49" charset="0"/>
                <a:ea typeface="ＭＳ Ｐゴシック" pitchFamily="34" charset="-128"/>
                <a:cs typeface="Courier New" pitchFamily="49" charset="0"/>
              </a:rPr>
              <a:t>&lt;/title&gt;</a:t>
            </a:r>
          </a:p>
          <a:p>
            <a:pPr lvl="1"/>
            <a:r>
              <a:rPr lang="en-US" b="1" dirty="0" smtClean="0">
                <a:solidFill>
                  <a:srgbClr val="0070C0"/>
                </a:solidFill>
                <a:latin typeface="Courier New" pitchFamily="49" charset="0"/>
                <a:ea typeface="ＭＳ Ｐゴシック" pitchFamily="34" charset="-128"/>
                <a:cs typeface="Courier New" pitchFamily="49" charset="0"/>
              </a:rPr>
              <a:t>&lt;/</a:t>
            </a:r>
            <a:r>
              <a:rPr lang="en-US" b="1" dirty="0">
                <a:solidFill>
                  <a:srgbClr val="0070C0"/>
                </a:solidFill>
                <a:latin typeface="Courier New" pitchFamily="49" charset="0"/>
                <a:ea typeface="ＭＳ Ｐゴシック" pitchFamily="34" charset="-128"/>
                <a:cs typeface="Courier New" pitchFamily="49" charset="0"/>
              </a:rPr>
              <a:t>head&gt;</a:t>
            </a:r>
          </a:p>
          <a:p>
            <a:pPr lvl="1"/>
            <a:r>
              <a:rPr lang="en-US" b="1" dirty="0" smtClean="0">
                <a:solidFill>
                  <a:srgbClr val="0070C0"/>
                </a:solidFill>
                <a:latin typeface="Courier New" pitchFamily="49" charset="0"/>
                <a:ea typeface="ＭＳ Ｐゴシック" pitchFamily="34" charset="-128"/>
                <a:cs typeface="Courier New" pitchFamily="49" charset="0"/>
              </a:rPr>
              <a:t>&lt;</a:t>
            </a:r>
            <a:r>
              <a:rPr lang="en-US" b="1" dirty="0">
                <a:solidFill>
                  <a:srgbClr val="0070C0"/>
                </a:solidFill>
                <a:latin typeface="Courier New" pitchFamily="49" charset="0"/>
                <a:ea typeface="ＭＳ Ｐゴシック" pitchFamily="34" charset="-128"/>
                <a:cs typeface="Courier New" pitchFamily="49" charset="0"/>
              </a:rPr>
              <a:t>body&gt;</a:t>
            </a:r>
          </a:p>
          <a:p>
            <a:pPr lvl="2"/>
            <a:r>
              <a:rPr lang="en-US" b="1" dirty="0" smtClean="0">
                <a:solidFill>
                  <a:srgbClr val="0070C0"/>
                </a:solidFill>
                <a:latin typeface="Courier New" pitchFamily="49" charset="0"/>
                <a:ea typeface="ＭＳ Ｐゴシック" pitchFamily="34" charset="-128"/>
                <a:cs typeface="Courier New" pitchFamily="49" charset="0"/>
              </a:rPr>
              <a:t>&lt;</a:t>
            </a:r>
            <a:r>
              <a:rPr lang="en-US" b="1" dirty="0">
                <a:solidFill>
                  <a:srgbClr val="0070C0"/>
                </a:solidFill>
                <a:latin typeface="Courier New" pitchFamily="49" charset="0"/>
                <a:ea typeface="ＭＳ Ｐゴシック" pitchFamily="34" charset="-128"/>
                <a:cs typeface="Courier New" pitchFamily="49" charset="0"/>
              </a:rPr>
              <a:t>div</a:t>
            </a:r>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FF0000"/>
                </a:solidFill>
                <a:latin typeface="Courier New" pitchFamily="49" charset="0"/>
                <a:ea typeface="ＭＳ Ｐゴシック" pitchFamily="34" charset="-128"/>
                <a:cs typeface="Courier New" pitchFamily="49" charset="0"/>
              </a:rPr>
              <a:t>id</a:t>
            </a:r>
            <a:r>
              <a:rPr lang="en-US" b="1" dirty="0">
                <a:solidFill>
                  <a:srgbClr val="000000"/>
                </a:solidFill>
                <a:latin typeface="Courier New" pitchFamily="49" charset="0"/>
                <a:ea typeface="ＭＳ Ｐゴシック" pitchFamily="34" charset="-128"/>
                <a:cs typeface="Courier New" pitchFamily="49" charset="0"/>
              </a:rPr>
              <a:t>=</a:t>
            </a:r>
            <a:r>
              <a:rPr lang="en-US" b="1" dirty="0">
                <a:solidFill>
                  <a:srgbClr val="00B050"/>
                </a:solidFill>
                <a:latin typeface="Courier New" pitchFamily="49" charset="0"/>
                <a:ea typeface="ＭＳ Ｐゴシック" pitchFamily="34" charset="-128"/>
                <a:cs typeface="Courier New" pitchFamily="49" charset="0"/>
              </a:rPr>
              <a:t>"content"</a:t>
            </a:r>
            <a:r>
              <a:rPr lang="en-US" b="1" dirty="0">
                <a:solidFill>
                  <a:srgbClr val="0070C0"/>
                </a:solidFill>
                <a:latin typeface="Courier New" pitchFamily="49" charset="0"/>
                <a:ea typeface="ＭＳ Ｐゴシック" pitchFamily="34" charset="-128"/>
                <a:cs typeface="Courier New" pitchFamily="49" charset="0"/>
              </a:rPr>
              <a:t>&gt;</a:t>
            </a:r>
          </a:p>
          <a:p>
            <a:pPr lvl="3"/>
            <a:r>
              <a:rPr lang="en-US" b="1" dirty="0" smtClean="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block </a:t>
            </a:r>
            <a:r>
              <a:rPr lang="en-US" b="1" dirty="0">
                <a:solidFill>
                  <a:srgbClr val="000000"/>
                </a:solidFill>
                <a:latin typeface="Courier New" pitchFamily="49" charset="0"/>
                <a:ea typeface="ＭＳ Ｐゴシック" pitchFamily="34" charset="-128"/>
                <a:cs typeface="Courier New" pitchFamily="49" charset="0"/>
              </a:rPr>
              <a:t>content %}{% </a:t>
            </a:r>
            <a:r>
              <a:rPr lang="en-US" b="1" dirty="0" err="1">
                <a:solidFill>
                  <a:srgbClr val="0070C0"/>
                </a:solidFill>
                <a:latin typeface="Courier New" pitchFamily="49" charset="0"/>
                <a:ea typeface="ＭＳ Ｐゴシック" pitchFamily="34" charset="-128"/>
                <a:cs typeface="Courier New" pitchFamily="49" charset="0"/>
              </a:rPr>
              <a:t>endblock</a:t>
            </a:r>
            <a:r>
              <a:rPr lang="en-US" b="1" dirty="0">
                <a:solidFill>
                  <a:srgbClr val="0070C0"/>
                </a:solidFill>
                <a:latin typeface="Courier New" pitchFamily="49" charset="0"/>
                <a:ea typeface="ＭＳ Ｐゴシック" pitchFamily="34" charset="-128"/>
                <a:cs typeface="Courier New" pitchFamily="49" charset="0"/>
              </a:rPr>
              <a:t> </a:t>
            </a:r>
            <a:r>
              <a:rPr lang="en-US" b="1" dirty="0">
                <a:solidFill>
                  <a:srgbClr val="000000"/>
                </a:solidFill>
                <a:latin typeface="Courier New" pitchFamily="49" charset="0"/>
                <a:ea typeface="ＭＳ Ｐゴシック" pitchFamily="34" charset="-128"/>
                <a:cs typeface="Courier New" pitchFamily="49" charset="0"/>
              </a:rPr>
              <a:t>%}</a:t>
            </a:r>
          </a:p>
          <a:p>
            <a:pPr lvl="2"/>
            <a:r>
              <a:rPr lang="en-US" b="1" dirty="0" smtClean="0">
                <a:solidFill>
                  <a:srgbClr val="0070C0"/>
                </a:solidFill>
                <a:latin typeface="Courier New" pitchFamily="49" charset="0"/>
                <a:ea typeface="ＭＳ Ｐゴシック" pitchFamily="34" charset="-128"/>
                <a:cs typeface="Courier New" pitchFamily="49" charset="0"/>
              </a:rPr>
              <a:t>&lt;/</a:t>
            </a:r>
            <a:r>
              <a:rPr lang="en-US" b="1" dirty="0">
                <a:solidFill>
                  <a:srgbClr val="0070C0"/>
                </a:solidFill>
                <a:latin typeface="Courier New" pitchFamily="49" charset="0"/>
                <a:ea typeface="ＭＳ Ｐゴシック" pitchFamily="34" charset="-128"/>
                <a:cs typeface="Courier New" pitchFamily="49" charset="0"/>
              </a:rPr>
              <a:t>div&gt;</a:t>
            </a:r>
          </a:p>
          <a:p>
            <a:pPr lvl="2"/>
            <a:r>
              <a:rPr lang="en-US" b="1" dirty="0" smtClean="0">
                <a:solidFill>
                  <a:srgbClr val="0070C0"/>
                </a:solidFill>
                <a:latin typeface="Courier New" pitchFamily="49" charset="0"/>
                <a:ea typeface="ＭＳ Ｐゴシック" pitchFamily="34" charset="-128"/>
                <a:cs typeface="Courier New" pitchFamily="49" charset="0"/>
              </a:rPr>
              <a:t>&lt;</a:t>
            </a:r>
            <a:r>
              <a:rPr lang="en-US" b="1" dirty="0">
                <a:solidFill>
                  <a:srgbClr val="0070C0"/>
                </a:solidFill>
                <a:latin typeface="Courier New" pitchFamily="49" charset="0"/>
                <a:ea typeface="ＭＳ Ｐゴシック" pitchFamily="34" charset="-128"/>
                <a:cs typeface="Courier New" pitchFamily="49" charset="0"/>
              </a:rPr>
              <a:t>div </a:t>
            </a:r>
            <a:r>
              <a:rPr lang="en-US" b="1" dirty="0">
                <a:solidFill>
                  <a:srgbClr val="FF0000"/>
                </a:solidFill>
                <a:latin typeface="Courier New" pitchFamily="49" charset="0"/>
                <a:ea typeface="ＭＳ Ｐゴシック" pitchFamily="34" charset="-128"/>
                <a:cs typeface="Courier New" pitchFamily="49" charset="0"/>
              </a:rPr>
              <a:t>id</a:t>
            </a:r>
            <a:r>
              <a:rPr lang="en-US" b="1" dirty="0">
                <a:solidFill>
                  <a:srgbClr val="000000"/>
                </a:solidFill>
                <a:latin typeface="Courier New" pitchFamily="49" charset="0"/>
                <a:ea typeface="ＭＳ Ｐゴシック" pitchFamily="34" charset="-128"/>
                <a:cs typeface="Courier New" pitchFamily="49" charset="0"/>
              </a:rPr>
              <a:t>=</a:t>
            </a:r>
            <a:r>
              <a:rPr lang="en-US" b="1" dirty="0">
                <a:solidFill>
                  <a:srgbClr val="00B050"/>
                </a:solidFill>
                <a:latin typeface="Courier New" pitchFamily="49" charset="0"/>
                <a:ea typeface="ＭＳ Ｐゴシック" pitchFamily="34" charset="-128"/>
                <a:cs typeface="Courier New" pitchFamily="49" charset="0"/>
              </a:rPr>
              <a:t>"footer"</a:t>
            </a:r>
            <a:r>
              <a:rPr lang="en-US" b="1" dirty="0">
                <a:solidFill>
                  <a:srgbClr val="0070C0"/>
                </a:solidFill>
                <a:latin typeface="Courier New" pitchFamily="49" charset="0"/>
                <a:ea typeface="ＭＳ Ｐゴシック" pitchFamily="34" charset="-128"/>
                <a:cs typeface="Courier New" pitchFamily="49" charset="0"/>
              </a:rPr>
              <a:t>&gt;</a:t>
            </a:r>
          </a:p>
          <a:p>
            <a:pPr lvl="3"/>
            <a:r>
              <a:rPr lang="en-US" b="1" dirty="0" smtClean="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block </a:t>
            </a:r>
            <a:r>
              <a:rPr lang="en-US" b="1" dirty="0">
                <a:solidFill>
                  <a:srgbClr val="000000"/>
                </a:solidFill>
                <a:latin typeface="Courier New" pitchFamily="49" charset="0"/>
                <a:ea typeface="ＭＳ Ｐゴシック" pitchFamily="34" charset="-128"/>
                <a:cs typeface="Courier New" pitchFamily="49" charset="0"/>
              </a:rPr>
              <a:t>footer %}{% </a:t>
            </a:r>
            <a:r>
              <a:rPr lang="en-US" b="1" dirty="0" err="1">
                <a:solidFill>
                  <a:srgbClr val="0070C0"/>
                </a:solidFill>
                <a:latin typeface="Courier New" pitchFamily="49" charset="0"/>
                <a:ea typeface="ＭＳ Ｐゴシック" pitchFamily="34" charset="-128"/>
                <a:cs typeface="Courier New" pitchFamily="49" charset="0"/>
              </a:rPr>
              <a:t>endblock</a:t>
            </a:r>
            <a:r>
              <a:rPr lang="en-US" b="1" dirty="0">
                <a:solidFill>
                  <a:srgbClr val="0070C0"/>
                </a:solidFill>
                <a:latin typeface="Courier New" pitchFamily="49" charset="0"/>
                <a:ea typeface="ＭＳ Ｐゴシック" pitchFamily="34" charset="-128"/>
                <a:cs typeface="Courier New" pitchFamily="49" charset="0"/>
              </a:rPr>
              <a:t> </a:t>
            </a:r>
            <a:r>
              <a:rPr lang="en-US" b="1" dirty="0">
                <a:solidFill>
                  <a:srgbClr val="000000"/>
                </a:solidFill>
                <a:latin typeface="Courier New" pitchFamily="49" charset="0"/>
                <a:ea typeface="ＭＳ Ｐゴシック" pitchFamily="34" charset="-128"/>
                <a:cs typeface="Courier New" pitchFamily="49" charset="0"/>
              </a:rPr>
              <a:t>%}</a:t>
            </a:r>
          </a:p>
          <a:p>
            <a:pPr lvl="2"/>
            <a:r>
              <a:rPr lang="en-US" b="1" dirty="0" smtClean="0">
                <a:solidFill>
                  <a:srgbClr val="0070C0"/>
                </a:solidFill>
                <a:latin typeface="Courier New" pitchFamily="49" charset="0"/>
                <a:ea typeface="ＭＳ Ｐゴシック" pitchFamily="34" charset="-128"/>
                <a:cs typeface="Courier New" pitchFamily="49" charset="0"/>
              </a:rPr>
              <a:t>&lt;/</a:t>
            </a:r>
            <a:r>
              <a:rPr lang="en-US" b="1" dirty="0">
                <a:solidFill>
                  <a:srgbClr val="0070C0"/>
                </a:solidFill>
                <a:latin typeface="Courier New" pitchFamily="49" charset="0"/>
                <a:ea typeface="ＭＳ Ｐゴシック" pitchFamily="34" charset="-128"/>
                <a:cs typeface="Courier New" pitchFamily="49" charset="0"/>
              </a:rPr>
              <a:t>div&gt;</a:t>
            </a:r>
          </a:p>
          <a:p>
            <a:pPr lvl="1"/>
            <a:r>
              <a:rPr lang="en-US" b="1" dirty="0" smtClean="0">
                <a:solidFill>
                  <a:srgbClr val="0070C0"/>
                </a:solidFill>
                <a:latin typeface="Courier New" pitchFamily="49" charset="0"/>
                <a:ea typeface="ＭＳ Ｐゴシック" pitchFamily="34" charset="-128"/>
                <a:cs typeface="Courier New" pitchFamily="49" charset="0"/>
              </a:rPr>
              <a:t>&lt;/</a:t>
            </a:r>
            <a:r>
              <a:rPr lang="en-US" b="1" dirty="0">
                <a:solidFill>
                  <a:srgbClr val="0070C0"/>
                </a:solidFill>
                <a:latin typeface="Courier New" pitchFamily="49" charset="0"/>
                <a:ea typeface="ＭＳ Ｐゴシック" pitchFamily="34" charset="-128"/>
                <a:cs typeface="Courier New" pitchFamily="49" charset="0"/>
              </a:rPr>
              <a:t>body&gt;</a:t>
            </a:r>
          </a:p>
          <a:p>
            <a:r>
              <a:rPr lang="en-US" b="1" dirty="0">
                <a:solidFill>
                  <a:srgbClr val="0070C0"/>
                </a:solidFill>
                <a:latin typeface="Courier New" pitchFamily="49" charset="0"/>
                <a:ea typeface="ＭＳ Ｐゴシック" pitchFamily="34" charset="-128"/>
                <a:cs typeface="Courier New" pitchFamily="49" charset="0"/>
              </a:rPr>
              <a:t>&lt;/html&gt;</a:t>
            </a:r>
            <a:endParaRPr lang="fr-FR" b="1" dirty="0">
              <a:solidFill>
                <a:srgbClr val="0070C0"/>
              </a:solidFill>
              <a:latin typeface="Courier New" pitchFamily="49" charset="0"/>
              <a:ea typeface="ＭＳ Ｐゴシック" pitchFamily="34" charset="-128"/>
              <a:cs typeface="Courier New" pitchFamily="49" charset="0"/>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7527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Child </a:t>
            </a:r>
            <a:r>
              <a:rPr lang="fr-FR" dirty="0" err="1" smtClean="0">
                <a:ea typeface="ＭＳ Ｐゴシック" pitchFamily="34" charset="-128"/>
              </a:rPr>
              <a:t>template</a:t>
            </a:r>
            <a:r>
              <a:rPr lang="fr-FR" dirty="0" smtClean="0">
                <a:ea typeface="ＭＳ Ｐゴシック" pitchFamily="34" charset="-128"/>
              </a:rPr>
              <a:t> </a:t>
            </a:r>
            <a:r>
              <a:rPr lang="fr-FR" dirty="0" err="1" smtClean="0">
                <a:ea typeface="ＭＳ Ｐゴシック" pitchFamily="34" charset="-128"/>
              </a:rPr>
              <a:t>example</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388" y="1057300"/>
            <a:ext cx="8785225" cy="4051027"/>
          </a:xfrm>
          <a:prstGeom prst="roundRect">
            <a:avLst>
              <a:gd name="adj" fmla="val 10566"/>
            </a:avLst>
          </a:prstGeom>
        </p:spPr>
        <p:style>
          <a:lnRef idx="2">
            <a:schemeClr val="dk1"/>
          </a:lnRef>
          <a:fillRef idx="1">
            <a:schemeClr val="lt1"/>
          </a:fillRef>
          <a:effectRef idx="0">
            <a:schemeClr val="dk1"/>
          </a:effectRef>
          <a:fontRef idx="minor">
            <a:schemeClr val="dk1"/>
          </a:fontRef>
        </p:style>
        <p:txBody>
          <a:bodyPr anchor="ctr"/>
          <a:lstStyle/>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extends</a:t>
            </a:r>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B050"/>
                </a:solidFill>
                <a:latin typeface="Courier New" pitchFamily="49" charset="0"/>
                <a:ea typeface="ＭＳ Ｐゴシック" pitchFamily="34" charset="-128"/>
                <a:cs typeface="Courier New" pitchFamily="49" charset="0"/>
              </a:rPr>
              <a:t>"::</a:t>
            </a:r>
            <a:r>
              <a:rPr lang="en-US" b="1" dirty="0" err="1">
                <a:solidFill>
                  <a:srgbClr val="00B050"/>
                </a:solidFill>
                <a:latin typeface="Courier New" pitchFamily="49" charset="0"/>
                <a:ea typeface="ＭＳ Ｐゴシック" pitchFamily="34" charset="-128"/>
                <a:cs typeface="Courier New" pitchFamily="49" charset="0"/>
              </a:rPr>
              <a:t>base.html.twig</a:t>
            </a:r>
            <a:r>
              <a:rPr lang="en-US" b="1" dirty="0">
                <a:solidFill>
                  <a:srgbClr val="00B050"/>
                </a:solidFill>
                <a:latin typeface="Courier New" pitchFamily="49" charset="0"/>
                <a:ea typeface="ＭＳ Ｐゴシック" pitchFamily="34" charset="-128"/>
                <a:cs typeface="Courier New" pitchFamily="49" charset="0"/>
              </a:rPr>
              <a:t>"</a:t>
            </a:r>
            <a:r>
              <a:rPr lang="en-US" b="1" dirty="0">
                <a:solidFill>
                  <a:srgbClr val="000000"/>
                </a:solidFill>
                <a:latin typeface="Courier New" pitchFamily="49" charset="0"/>
                <a:ea typeface="ＭＳ Ｐゴシック" pitchFamily="34" charset="-128"/>
                <a:cs typeface="Courier New" pitchFamily="49" charset="0"/>
              </a:rPr>
              <a:t> </a:t>
            </a:r>
            <a:r>
              <a:rPr lang="en-US" b="1" dirty="0" smtClean="0">
                <a:solidFill>
                  <a:srgbClr val="000000"/>
                </a:solidFill>
                <a:latin typeface="Courier New" pitchFamily="49" charset="0"/>
                <a:ea typeface="ＭＳ Ｐゴシック" pitchFamily="34" charset="-128"/>
                <a:cs typeface="Courier New" pitchFamily="49" charset="0"/>
              </a:rPr>
              <a:t>%}</a:t>
            </a:r>
          </a:p>
          <a:p>
            <a:endParaRPr lang="en-US" b="1" dirty="0">
              <a:solidFill>
                <a:srgbClr val="000000"/>
              </a:solidFill>
              <a:latin typeface="Courier New" pitchFamily="49" charset="0"/>
              <a:ea typeface="ＭＳ Ｐゴシック" pitchFamily="34" charset="-128"/>
              <a:cs typeface="Courier New" pitchFamily="49" charset="0"/>
            </a:endParaRPr>
          </a:p>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block</a:t>
            </a:r>
            <a:r>
              <a:rPr lang="en-US" b="1" dirty="0">
                <a:solidFill>
                  <a:srgbClr val="000000"/>
                </a:solidFill>
                <a:latin typeface="Courier New" pitchFamily="49" charset="0"/>
                <a:ea typeface="ＭＳ Ｐゴシック" pitchFamily="34" charset="-128"/>
                <a:cs typeface="Courier New" pitchFamily="49" charset="0"/>
              </a:rPr>
              <a:t> title %}Home - </a:t>
            </a:r>
            <a:r>
              <a:rPr lang="en-US" b="1" dirty="0" err="1">
                <a:solidFill>
                  <a:srgbClr val="000000"/>
                </a:solidFill>
                <a:latin typeface="Courier New" pitchFamily="49" charset="0"/>
                <a:ea typeface="ＭＳ Ｐゴシック" pitchFamily="34" charset="-128"/>
                <a:cs typeface="Courier New" pitchFamily="49" charset="0"/>
              </a:rPr>
              <a:t>SympleNetwork</a:t>
            </a:r>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70C0"/>
                </a:solidFill>
                <a:latin typeface="Courier New" pitchFamily="49" charset="0"/>
                <a:ea typeface="ＭＳ Ｐゴシック" pitchFamily="34" charset="-128"/>
                <a:cs typeface="Courier New" pitchFamily="49" charset="0"/>
              </a:rPr>
              <a:t>endblock</a:t>
            </a:r>
            <a:r>
              <a:rPr lang="en-US" b="1" dirty="0">
                <a:solidFill>
                  <a:srgbClr val="0070C0"/>
                </a:solidFill>
                <a:latin typeface="Courier New" pitchFamily="49" charset="0"/>
                <a:ea typeface="ＭＳ Ｐゴシック" pitchFamily="34" charset="-128"/>
                <a:cs typeface="Courier New" pitchFamily="49" charset="0"/>
              </a:rPr>
              <a:t> </a:t>
            </a:r>
            <a:r>
              <a:rPr lang="en-US" b="1" dirty="0">
                <a:solidFill>
                  <a:srgbClr val="000000"/>
                </a:solidFill>
                <a:latin typeface="Courier New" pitchFamily="49" charset="0"/>
                <a:ea typeface="ＭＳ Ｐゴシック" pitchFamily="34" charset="-128"/>
                <a:cs typeface="Courier New" pitchFamily="49" charset="0"/>
              </a:rPr>
              <a:t>%}</a:t>
            </a:r>
          </a:p>
          <a:p>
            <a:endParaRPr lang="en-US" b="1" dirty="0" smtClean="0">
              <a:solidFill>
                <a:srgbClr val="000000"/>
              </a:solidFill>
              <a:latin typeface="Courier New" pitchFamily="49" charset="0"/>
              <a:ea typeface="ＭＳ Ｐゴシック" pitchFamily="34" charset="-128"/>
              <a:cs typeface="Courier New" pitchFamily="49" charset="0"/>
            </a:endParaRPr>
          </a:p>
          <a:p>
            <a:r>
              <a:rPr lang="en-US" b="1" dirty="0" smtClean="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block</a:t>
            </a:r>
            <a:r>
              <a:rPr lang="en-US" b="1" dirty="0">
                <a:solidFill>
                  <a:srgbClr val="000000"/>
                </a:solidFill>
                <a:latin typeface="Courier New" pitchFamily="49" charset="0"/>
                <a:ea typeface="ＭＳ Ｐゴシック" pitchFamily="34" charset="-128"/>
                <a:cs typeface="Courier New" pitchFamily="49" charset="0"/>
              </a:rPr>
              <a:t> content %}</a:t>
            </a:r>
          </a:p>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&lt;span&gt;</a:t>
            </a:r>
            <a:r>
              <a:rPr lang="en-US" b="1" dirty="0">
                <a:solidFill>
                  <a:srgbClr val="000000"/>
                </a:solidFill>
                <a:latin typeface="Courier New" pitchFamily="49" charset="0"/>
                <a:ea typeface="ＭＳ Ｐゴシック" pitchFamily="34" charset="-128"/>
                <a:cs typeface="Courier New" pitchFamily="49" charset="0"/>
              </a:rPr>
              <a:t>Hello {{ name }}!</a:t>
            </a:r>
            <a:r>
              <a:rPr lang="en-US" b="1" dirty="0">
                <a:solidFill>
                  <a:srgbClr val="0070C0"/>
                </a:solidFill>
                <a:latin typeface="Courier New" pitchFamily="49" charset="0"/>
                <a:ea typeface="ＭＳ Ｐゴシック" pitchFamily="34" charset="-128"/>
                <a:cs typeface="Courier New" pitchFamily="49" charset="0"/>
              </a:rPr>
              <a:t>&lt;/span&gt;</a:t>
            </a:r>
          </a:p>
          <a:p>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70C0"/>
                </a:solidFill>
                <a:latin typeface="Courier New" pitchFamily="49" charset="0"/>
                <a:ea typeface="ＭＳ Ｐゴシック" pitchFamily="34" charset="-128"/>
                <a:cs typeface="Courier New" pitchFamily="49" charset="0"/>
              </a:rPr>
              <a:t>endblock</a:t>
            </a:r>
            <a:r>
              <a:rPr lang="en-US" b="1" dirty="0">
                <a:solidFill>
                  <a:srgbClr val="0070C0"/>
                </a:solidFill>
                <a:latin typeface="Courier New" pitchFamily="49" charset="0"/>
                <a:ea typeface="ＭＳ Ｐゴシック" pitchFamily="34" charset="-128"/>
                <a:cs typeface="Courier New" pitchFamily="49" charset="0"/>
              </a:rPr>
              <a:t> </a:t>
            </a:r>
            <a:r>
              <a:rPr lang="en-US" b="1" dirty="0">
                <a:solidFill>
                  <a:srgbClr val="000000"/>
                </a:solidFill>
                <a:latin typeface="Courier New" pitchFamily="49" charset="0"/>
                <a:ea typeface="ＭＳ Ｐゴシック" pitchFamily="34" charset="-128"/>
                <a:cs typeface="Courier New" pitchFamily="49" charset="0"/>
              </a:rPr>
              <a:t>%}</a:t>
            </a:r>
          </a:p>
          <a:p>
            <a:endParaRPr lang="en-US" b="1" dirty="0" smtClean="0">
              <a:solidFill>
                <a:srgbClr val="000000"/>
              </a:solidFill>
              <a:latin typeface="Courier New" pitchFamily="49" charset="0"/>
              <a:ea typeface="ＭＳ Ｐゴシック" pitchFamily="34" charset="-128"/>
              <a:cs typeface="Courier New" pitchFamily="49" charset="0"/>
            </a:endParaRPr>
          </a:p>
          <a:p>
            <a:r>
              <a:rPr lang="en-US" b="1" dirty="0" smtClean="0">
                <a:solidFill>
                  <a:srgbClr val="000000"/>
                </a:solidFill>
                <a:latin typeface="Courier New" pitchFamily="49" charset="0"/>
                <a:ea typeface="ＭＳ Ｐゴシック" pitchFamily="34" charset="-128"/>
                <a:cs typeface="Courier New" pitchFamily="49" charset="0"/>
              </a:rPr>
              <a:t>{% </a:t>
            </a:r>
            <a:r>
              <a:rPr lang="en-US" b="1" dirty="0">
                <a:solidFill>
                  <a:srgbClr val="000000"/>
                </a:solidFill>
                <a:latin typeface="Courier New" pitchFamily="49" charset="0"/>
                <a:ea typeface="ＭＳ Ｐゴシック" pitchFamily="34" charset="-128"/>
                <a:cs typeface="Courier New" pitchFamily="49" charset="0"/>
              </a:rPr>
              <a:t>block </a:t>
            </a:r>
            <a:r>
              <a:rPr lang="en-US" b="1" dirty="0">
                <a:solidFill>
                  <a:srgbClr val="0070C0"/>
                </a:solidFill>
                <a:latin typeface="Courier New" pitchFamily="49" charset="0"/>
                <a:ea typeface="ＭＳ Ｐゴシック" pitchFamily="34" charset="-128"/>
                <a:cs typeface="Courier New" pitchFamily="49" charset="0"/>
              </a:rPr>
              <a:t>footer</a:t>
            </a:r>
            <a:r>
              <a:rPr lang="en-US" b="1" dirty="0">
                <a:solidFill>
                  <a:srgbClr val="000000"/>
                </a:solidFill>
                <a:latin typeface="Courier New" pitchFamily="49" charset="0"/>
                <a:ea typeface="ＭＳ Ｐゴシック" pitchFamily="34" charset="-128"/>
                <a:cs typeface="Courier New" pitchFamily="49" charset="0"/>
              </a:rPr>
              <a:t> %}</a:t>
            </a:r>
          </a:p>
          <a:p>
            <a:r>
              <a:rPr lang="en-US" b="1" dirty="0">
                <a:solidFill>
                  <a:srgbClr val="000000"/>
                </a:solidFill>
                <a:latin typeface="Courier New" pitchFamily="49" charset="0"/>
                <a:ea typeface="ＭＳ Ｐゴシック" pitchFamily="34" charset="-128"/>
                <a:cs typeface="Courier New" pitchFamily="49" charset="0"/>
              </a:rPr>
              <a:t>    </a:t>
            </a:r>
            <a:r>
              <a:rPr lang="en-US" b="1" dirty="0">
                <a:solidFill>
                  <a:srgbClr val="0070C0"/>
                </a:solidFill>
                <a:latin typeface="Courier New" pitchFamily="49" charset="0"/>
                <a:ea typeface="ＭＳ Ｐゴシック" pitchFamily="34" charset="-128"/>
                <a:cs typeface="Courier New" pitchFamily="49" charset="0"/>
              </a:rPr>
              <a:t>&lt;span&gt;</a:t>
            </a:r>
            <a:r>
              <a:rPr lang="en-US" b="1" dirty="0">
                <a:solidFill>
                  <a:srgbClr val="000000"/>
                </a:solidFill>
                <a:latin typeface="Courier New" pitchFamily="49" charset="0"/>
                <a:ea typeface="ＭＳ Ｐゴシック" pitchFamily="34" charset="-128"/>
                <a:cs typeface="Courier New" pitchFamily="49" charset="0"/>
              </a:rPr>
              <a:t>Copyright </a:t>
            </a:r>
            <a:r>
              <a:rPr lang="en-US" b="1" dirty="0" err="1">
                <a:solidFill>
                  <a:srgbClr val="000000"/>
                </a:solidFill>
                <a:latin typeface="Courier New" pitchFamily="49" charset="0"/>
                <a:ea typeface="ＭＳ Ｐゴシック" pitchFamily="34" charset="-128"/>
                <a:cs typeface="Courier New" pitchFamily="49" charset="0"/>
              </a:rPr>
              <a:t>SympleNetwork&amp;copy</a:t>
            </a:r>
            <a:r>
              <a:rPr lang="en-US" b="1" dirty="0">
                <a:solidFill>
                  <a:srgbClr val="000000"/>
                </a:solidFill>
                <a:latin typeface="Courier New" pitchFamily="49" charset="0"/>
                <a:ea typeface="ＭＳ Ｐゴシック" pitchFamily="34" charset="-128"/>
                <a:cs typeface="Courier New" pitchFamily="49" charset="0"/>
              </a:rPr>
              <a:t>;</a:t>
            </a:r>
            <a:r>
              <a:rPr lang="en-US" b="1" dirty="0">
                <a:solidFill>
                  <a:srgbClr val="0070C0"/>
                </a:solidFill>
                <a:latin typeface="Courier New" pitchFamily="49" charset="0"/>
                <a:ea typeface="ＭＳ Ｐゴシック" pitchFamily="34" charset="-128"/>
                <a:cs typeface="Courier New" pitchFamily="49" charset="0"/>
              </a:rPr>
              <a:t>&lt;/span&gt;</a:t>
            </a:r>
          </a:p>
          <a:p>
            <a:r>
              <a:rPr lang="en-US" b="1" dirty="0">
                <a:solidFill>
                  <a:srgbClr val="000000"/>
                </a:solidFill>
                <a:latin typeface="Courier New" pitchFamily="49" charset="0"/>
                <a:ea typeface="ＭＳ Ｐゴシック" pitchFamily="34" charset="-128"/>
                <a:cs typeface="Courier New" pitchFamily="49" charset="0"/>
              </a:rPr>
              <a:t>{% </a:t>
            </a:r>
            <a:r>
              <a:rPr lang="en-US" b="1" dirty="0" err="1">
                <a:solidFill>
                  <a:srgbClr val="0070C0"/>
                </a:solidFill>
                <a:latin typeface="Courier New" pitchFamily="49" charset="0"/>
                <a:ea typeface="ＭＳ Ｐゴシック" pitchFamily="34" charset="-128"/>
                <a:cs typeface="Courier New" pitchFamily="49" charset="0"/>
              </a:rPr>
              <a:t>endblock</a:t>
            </a:r>
            <a:r>
              <a:rPr lang="en-US" b="1" dirty="0">
                <a:solidFill>
                  <a:srgbClr val="0070C0"/>
                </a:solidFill>
                <a:latin typeface="Courier New" pitchFamily="49" charset="0"/>
                <a:ea typeface="ＭＳ Ｐゴシック" pitchFamily="34" charset="-128"/>
                <a:cs typeface="Courier New" pitchFamily="49" charset="0"/>
              </a:rPr>
              <a:t> </a:t>
            </a:r>
            <a:r>
              <a:rPr lang="en-US" b="1" dirty="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7138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Calling</a:t>
            </a:r>
            <a:r>
              <a:rPr lang="fr-FR" dirty="0" smtClean="0">
                <a:ea typeface="ＭＳ Ｐゴシック" pitchFamily="34" charset="-128"/>
              </a:rPr>
              <a:t> a parent block</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a:t>When</a:t>
            </a:r>
            <a:r>
              <a:rPr lang="fr-FR" sz="3200" dirty="0"/>
              <a:t> </a:t>
            </a:r>
            <a:r>
              <a:rPr lang="fr-FR" sz="3200" dirty="0" err="1"/>
              <a:t>extending</a:t>
            </a:r>
            <a:r>
              <a:rPr lang="fr-FR" sz="3200" dirty="0"/>
              <a:t> </a:t>
            </a:r>
            <a:r>
              <a:rPr lang="fr-FR" sz="3200" dirty="0" err="1"/>
              <a:t>templates</a:t>
            </a:r>
            <a:r>
              <a:rPr lang="fr-FR" sz="3200" dirty="0"/>
              <a:t>, </a:t>
            </a:r>
            <a:r>
              <a:rPr lang="fr-FR" sz="3200" dirty="0" err="1"/>
              <a:t>you</a:t>
            </a:r>
            <a:r>
              <a:rPr lang="fr-FR" sz="3200" dirty="0"/>
              <a:t> </a:t>
            </a:r>
            <a:r>
              <a:rPr lang="fr-FR" sz="3200" dirty="0" err="1"/>
              <a:t>can</a:t>
            </a:r>
            <a:r>
              <a:rPr lang="fr-FR" sz="3200" dirty="0"/>
              <a:t> </a:t>
            </a:r>
            <a:r>
              <a:rPr lang="fr-FR" sz="3200" dirty="0" err="1"/>
              <a:t>also</a:t>
            </a:r>
            <a:r>
              <a:rPr lang="fr-FR" sz="3200" dirty="0"/>
              <a:t> call content </a:t>
            </a:r>
            <a:r>
              <a:rPr lang="fr-FR" sz="3200" dirty="0" err="1"/>
              <a:t>from</a:t>
            </a:r>
            <a:r>
              <a:rPr lang="fr-FR" sz="3200" dirty="0"/>
              <a:t> parent block</a:t>
            </a:r>
          </a:p>
          <a:p>
            <a:endParaRPr lang="fr-FR" sz="3200" dirty="0"/>
          </a:p>
          <a:p>
            <a:pPr lvl="1"/>
            <a:r>
              <a:rPr lang="fr-FR" sz="2800" dirty="0" err="1"/>
              <a:t>Example</a:t>
            </a:r>
            <a:r>
              <a:rPr lang="fr-FR" sz="2800" dirty="0"/>
              <a:t> code </a:t>
            </a:r>
            <a:r>
              <a:rPr lang="fr-FR" sz="2800" dirty="0" err="1"/>
              <a:t>from</a:t>
            </a:r>
            <a:r>
              <a:rPr lang="fr-FR" sz="2800" dirty="0"/>
              <a:t> </a:t>
            </a:r>
            <a:r>
              <a:rPr lang="fr-FR" sz="2800" dirty="0" err="1"/>
              <a:t>base.html.twig</a:t>
            </a:r>
            <a:r>
              <a:rPr lang="fr-FR" sz="2800" dirty="0"/>
              <a:t>:</a:t>
            </a:r>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79512" y="3361556"/>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en-US" b="1" dirty="0" smtClean="0">
                <a:solidFill>
                  <a:srgbClr val="0070C0"/>
                </a:solidFill>
                <a:latin typeface="Courier New" pitchFamily="49" charset="0"/>
                <a:ea typeface="ＭＳ Ｐゴシック" pitchFamily="34" charset="-128"/>
                <a:cs typeface="Courier New" pitchFamily="49" charset="0"/>
              </a:rPr>
              <a:t>&lt;title&gt;</a:t>
            </a:r>
          </a:p>
          <a:p>
            <a:pPr lvl="1"/>
            <a:r>
              <a:rPr lang="fr-FR" b="1" dirty="0" smtClean="0">
                <a:solidFill>
                  <a:srgbClr val="000000"/>
                </a:solidFill>
                <a:latin typeface="Courier New" pitchFamily="49" charset="0"/>
                <a:ea typeface="ＭＳ Ｐゴシック" pitchFamily="34" charset="-128"/>
                <a:cs typeface="Courier New" pitchFamily="49" charset="0"/>
              </a:rPr>
              <a:t>{% </a:t>
            </a:r>
            <a:r>
              <a:rPr lang="fr-FR" b="1" dirty="0" smtClean="0">
                <a:solidFill>
                  <a:srgbClr val="0070C0"/>
                </a:solidFill>
                <a:latin typeface="Courier New" pitchFamily="49" charset="0"/>
                <a:ea typeface="ＭＳ Ｐゴシック" pitchFamily="34" charset="-128"/>
                <a:cs typeface="Courier New" pitchFamily="49" charset="0"/>
              </a:rPr>
              <a:t>block</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err="1" smtClean="0">
                <a:solidFill>
                  <a:srgbClr val="000000"/>
                </a:solidFill>
                <a:latin typeface="Courier New" pitchFamily="49" charset="0"/>
                <a:ea typeface="ＭＳ Ｐゴシック" pitchFamily="34" charset="-128"/>
                <a:cs typeface="Courier New" pitchFamily="49" charset="0"/>
              </a:rPr>
              <a:t>title</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SympleNetwork</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err="1" smtClean="0">
                <a:solidFill>
                  <a:srgbClr val="0070C0"/>
                </a:solidFill>
                <a:latin typeface="Courier New" pitchFamily="49" charset="0"/>
                <a:ea typeface="ＭＳ Ｐゴシック" pitchFamily="34" charset="-128"/>
                <a:cs typeface="Courier New" pitchFamily="49" charset="0"/>
              </a:rPr>
              <a:t>endblock</a:t>
            </a:r>
            <a:r>
              <a:rPr lang="fr-FR" b="1" dirty="0" smtClean="0">
                <a:solidFill>
                  <a:srgbClr val="0070C0"/>
                </a:solidFill>
                <a:latin typeface="Courier New" pitchFamily="49" charset="0"/>
                <a:ea typeface="ＭＳ Ｐゴシック" pitchFamily="34" charset="-128"/>
                <a:cs typeface="Courier New" pitchFamily="49" charset="0"/>
              </a:rPr>
              <a:t> </a:t>
            </a:r>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a:p>
            <a:r>
              <a:rPr lang="fr-FR" b="1" dirty="0" smtClean="0">
                <a:solidFill>
                  <a:srgbClr val="0070C0"/>
                </a:solidFill>
                <a:latin typeface="Courier New" pitchFamily="49" charset="0"/>
                <a:ea typeface="ＭＳ Ｐゴシック" pitchFamily="34" charset="-128"/>
                <a:cs typeface="Courier New" pitchFamily="49" charset="0"/>
              </a:rPr>
              <a:t>&lt;/</a:t>
            </a:r>
            <a:r>
              <a:rPr lang="fr-FR" b="1" dirty="0" err="1" smtClean="0">
                <a:solidFill>
                  <a:srgbClr val="0070C0"/>
                </a:solidFill>
                <a:latin typeface="Courier New" pitchFamily="49" charset="0"/>
                <a:ea typeface="ＭＳ Ｐゴシック" pitchFamily="34" charset="-128"/>
                <a:cs typeface="Courier New" pitchFamily="49" charset="0"/>
              </a:rPr>
              <a:t>title</a:t>
            </a:r>
            <a:r>
              <a:rPr lang="fr-FR" b="1" dirty="0" smtClean="0">
                <a:solidFill>
                  <a:srgbClr val="0070C0"/>
                </a:solidFill>
                <a:latin typeface="Courier New" pitchFamily="49" charset="0"/>
                <a:ea typeface="ＭＳ Ｐゴシック" pitchFamily="34" charset="-128"/>
                <a:cs typeface="Courier New" pitchFamily="49" charset="0"/>
              </a:rPr>
              <a:t>&gt;</a:t>
            </a:r>
            <a:endParaRPr lang="fr-FR" b="1" dirty="0">
              <a:solidFill>
                <a:srgbClr val="0070C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224931062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Calling</a:t>
            </a:r>
            <a:r>
              <a:rPr lang="fr-FR" dirty="0" smtClean="0">
                <a:ea typeface="ＭＳ Ｐゴシック" pitchFamily="34" charset="-128"/>
              </a:rPr>
              <a:t> a parent block</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err="1" smtClean="0"/>
              <a:t>Example</a:t>
            </a:r>
            <a:r>
              <a:rPr lang="fr-FR" sz="3200" dirty="0" smtClean="0"/>
              <a:t> code in </a:t>
            </a:r>
            <a:r>
              <a:rPr lang="fr-FR" sz="3200" dirty="0" err="1" smtClean="0"/>
              <a:t>index.html.twig</a:t>
            </a:r>
            <a:r>
              <a:rPr lang="fr-FR" sz="3200" dirty="0" smtClean="0"/>
              <a:t>:</a:t>
            </a:r>
          </a:p>
          <a:p>
            <a:endParaRPr lang="fr-FR" sz="3200" dirty="0"/>
          </a:p>
          <a:p>
            <a:pPr>
              <a:spcBef>
                <a:spcPts val="3600"/>
              </a:spcBef>
            </a:pPr>
            <a:r>
              <a:rPr lang="fr-FR" sz="3200" dirty="0" err="1" smtClean="0"/>
              <a:t>Result</a:t>
            </a:r>
            <a:r>
              <a:rPr lang="fr-FR" sz="3200" dirty="0" smtClean="0"/>
              <a:t>:</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79512" y="1849388"/>
            <a:ext cx="8785225" cy="64807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 </a:t>
            </a:r>
            <a:r>
              <a:rPr lang="fr-FR" b="1" dirty="0" smtClean="0">
                <a:solidFill>
                  <a:srgbClr val="0070C0"/>
                </a:solidFill>
                <a:latin typeface="Courier New" pitchFamily="49" charset="0"/>
                <a:ea typeface="ＭＳ Ｐゴシック" pitchFamily="34" charset="-128"/>
                <a:cs typeface="Courier New" pitchFamily="49" charset="0"/>
              </a:rPr>
              <a:t>block</a:t>
            </a:r>
            <a:r>
              <a:rPr lang="fr-FR" b="1" dirty="0" smtClean="0">
                <a:solidFill>
                  <a:srgbClr val="000000"/>
                </a:solidFill>
                <a:latin typeface="Courier New" pitchFamily="49" charset="0"/>
                <a:ea typeface="ＭＳ Ｐゴシック" pitchFamily="34" charset="-128"/>
                <a:cs typeface="Courier New" pitchFamily="49" charset="0"/>
              </a:rPr>
              <a:t> </a:t>
            </a:r>
            <a:r>
              <a:rPr lang="fr-FR" b="1" dirty="0" err="1" smtClean="0">
                <a:solidFill>
                  <a:srgbClr val="000000"/>
                </a:solidFill>
                <a:latin typeface="Courier New" pitchFamily="49" charset="0"/>
                <a:ea typeface="ＭＳ Ｐゴシック" pitchFamily="34" charset="-128"/>
                <a:cs typeface="Courier New" pitchFamily="49" charset="0"/>
              </a:rPr>
              <a:t>title</a:t>
            </a:r>
            <a:r>
              <a:rPr lang="fr-FR" b="1" dirty="0" smtClean="0">
                <a:solidFill>
                  <a:srgbClr val="000000"/>
                </a:solidFill>
                <a:latin typeface="Courier New" pitchFamily="49" charset="0"/>
                <a:ea typeface="ＭＳ Ｐゴシック" pitchFamily="34" charset="-128"/>
                <a:cs typeface="Courier New" pitchFamily="49" charset="0"/>
              </a:rPr>
              <a:t> %}Home {{ parent() }}{% </a:t>
            </a:r>
            <a:r>
              <a:rPr lang="fr-FR" b="1" dirty="0" err="1" smtClean="0">
                <a:solidFill>
                  <a:srgbClr val="0070C0"/>
                </a:solidFill>
                <a:latin typeface="Courier New" pitchFamily="49" charset="0"/>
                <a:ea typeface="ＭＳ Ｐゴシック" pitchFamily="34" charset="-128"/>
                <a:cs typeface="Courier New" pitchFamily="49" charset="0"/>
              </a:rPr>
              <a:t>endblock</a:t>
            </a:r>
            <a:r>
              <a:rPr lang="fr-FR" b="1" dirty="0" smtClean="0">
                <a:solidFill>
                  <a:srgbClr val="0070C0"/>
                </a:solidFill>
                <a:latin typeface="Courier New" pitchFamily="49" charset="0"/>
                <a:ea typeface="ＭＳ Ｐゴシック" pitchFamily="34" charset="-128"/>
                <a:cs typeface="Courier New" pitchFamily="49" charset="0"/>
              </a:rPr>
              <a:t> </a:t>
            </a:r>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8675" y="3289548"/>
            <a:ext cx="5666651" cy="1757379"/>
          </a:xfrm>
          <a:prstGeom prst="rect">
            <a:avLst/>
          </a:prstGeom>
          <a:ln w="9525">
            <a:solidFill>
              <a:schemeClr val="tx1"/>
            </a:solidFill>
            <a:miter lim="800000"/>
            <a:headEnd/>
            <a:tailEnd/>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4554696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Symfony</a:t>
            </a:r>
            <a:r>
              <a:rPr lang="fr-FR" dirty="0" smtClean="0">
                <a:ea typeface="ＭＳ Ｐゴシック" pitchFamily="34" charset="-128"/>
              </a:rPr>
              <a:t> Cache System</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t>Note </a:t>
            </a:r>
            <a:r>
              <a:rPr lang="fr-FR" dirty="0" err="1" smtClean="0"/>
              <a:t>that</a:t>
            </a:r>
            <a:r>
              <a:rPr lang="fr-FR" dirty="0"/>
              <a:t> </a:t>
            </a:r>
            <a:r>
              <a:rPr lang="fr-FR" dirty="0" err="1" smtClean="0"/>
              <a:t>Symfony</a:t>
            </a:r>
            <a:r>
              <a:rPr lang="fr-FR" dirty="0" smtClean="0"/>
              <a:t> has a cache system</a:t>
            </a:r>
          </a:p>
          <a:p>
            <a:pPr lvl="1"/>
            <a:r>
              <a:rPr lang="fr-FR" sz="2400" dirty="0" err="1" smtClean="0"/>
              <a:t>Only</a:t>
            </a:r>
            <a:r>
              <a:rPr lang="fr-FR" sz="2400" dirty="0" smtClean="0"/>
              <a:t> in production </a:t>
            </a:r>
            <a:r>
              <a:rPr lang="fr-FR" sz="2400" dirty="0" err="1" smtClean="0"/>
              <a:t>environment</a:t>
            </a:r>
            <a:endParaRPr lang="fr-FR" sz="2400" dirty="0" smtClean="0"/>
          </a:p>
          <a:p>
            <a:pPr lvl="1"/>
            <a:r>
              <a:rPr lang="fr-FR" dirty="0" smtClean="0">
                <a:hlinkClick r:id="rId3"/>
              </a:rPr>
              <a:t>http://symple.net/app_debug.php/thing</a:t>
            </a:r>
            <a:r>
              <a:rPr lang="fr-FR" dirty="0" smtClean="0"/>
              <a:t> </a:t>
            </a:r>
            <a:r>
              <a:rPr lang="fr-FR" dirty="0" err="1" smtClean="0"/>
              <a:t>is</a:t>
            </a:r>
            <a:r>
              <a:rPr lang="fr-FR" dirty="0" smtClean="0"/>
              <a:t> not </a:t>
            </a:r>
            <a:r>
              <a:rPr lang="fr-FR" dirty="0" err="1" smtClean="0"/>
              <a:t>cached</a:t>
            </a:r>
            <a:endParaRPr lang="fr-FR" dirty="0" smtClean="0"/>
          </a:p>
          <a:p>
            <a:pPr lvl="1"/>
            <a:r>
              <a:rPr lang="fr-FR" sz="2400" dirty="0" smtClean="0">
                <a:hlinkClick r:id="rId4"/>
              </a:rPr>
              <a:t>http://symple.net/thing</a:t>
            </a:r>
            <a:r>
              <a:rPr lang="fr-FR" sz="2400" dirty="0" smtClean="0"/>
              <a:t> </a:t>
            </a:r>
            <a:r>
              <a:rPr lang="fr-FR" sz="2400" dirty="0" err="1" smtClean="0"/>
              <a:t>is</a:t>
            </a:r>
            <a:r>
              <a:rPr lang="fr-FR" sz="2400" dirty="0" smtClean="0"/>
              <a:t> </a:t>
            </a:r>
            <a:r>
              <a:rPr lang="fr-FR" sz="2400" dirty="0" err="1" smtClean="0"/>
              <a:t>cached</a:t>
            </a:r>
            <a:endParaRPr lang="fr-FR" sz="2400" dirty="0" smtClean="0"/>
          </a:p>
          <a:p>
            <a:pPr lvl="1"/>
            <a:endParaRPr lang="fr-FR" dirty="0"/>
          </a:p>
          <a:p>
            <a:r>
              <a:rPr lang="fr-FR" sz="2800" dirty="0" smtClean="0"/>
              <a:t>Cache system </a:t>
            </a:r>
            <a:r>
              <a:rPr lang="fr-FR" sz="2800" dirty="0" err="1" smtClean="0"/>
              <a:t>is</a:t>
            </a:r>
            <a:r>
              <a:rPr lang="fr-FR" sz="2800" dirty="0" smtClean="0"/>
              <a:t> </a:t>
            </a:r>
            <a:r>
              <a:rPr lang="fr-FR" sz="2800" dirty="0" err="1" smtClean="0"/>
              <a:t>based</a:t>
            </a:r>
            <a:r>
              <a:rPr lang="fr-FR" sz="2800" dirty="0" smtClean="0"/>
              <a:t> on </a:t>
            </a:r>
            <a:r>
              <a:rPr lang="fr-FR" sz="2800" dirty="0" err="1" smtClean="0"/>
              <a:t>URLs</a:t>
            </a:r>
            <a:endParaRPr lang="fr-FR" sz="2800" dirty="0" smtClean="0"/>
          </a:p>
          <a:p>
            <a:pPr lvl="1"/>
            <a:r>
              <a:rPr lang="fr-FR" sz="2400" dirty="0" err="1" smtClean="0"/>
              <a:t>Returns</a:t>
            </a:r>
            <a:r>
              <a:rPr lang="fr-FR" sz="2400" dirty="0" smtClean="0"/>
              <a:t> </a:t>
            </a:r>
            <a:r>
              <a:rPr lang="fr-FR" sz="2400" dirty="0" err="1" smtClean="0"/>
              <a:t>previous</a:t>
            </a:r>
            <a:r>
              <a:rPr lang="fr-FR" sz="2400" dirty="0" smtClean="0"/>
              <a:t> </a:t>
            </a:r>
            <a:r>
              <a:rPr lang="fr-FR" sz="2400" dirty="0" err="1" smtClean="0"/>
              <a:t>generated</a:t>
            </a:r>
            <a:r>
              <a:rPr lang="fr-FR" sz="2400" dirty="0" smtClean="0"/>
              <a:t> page if URL </a:t>
            </a:r>
            <a:r>
              <a:rPr lang="fr-FR" sz="2400" dirty="0" err="1" smtClean="0"/>
              <a:t>is</a:t>
            </a:r>
            <a:r>
              <a:rPr lang="fr-FR" sz="2400" dirty="0" smtClean="0"/>
              <a:t> the </a:t>
            </a:r>
            <a:r>
              <a:rPr lang="fr-FR" sz="2400" dirty="0" err="1" smtClean="0"/>
              <a:t>same</a:t>
            </a:r>
            <a:endParaRPr lang="fr-FR" sz="2400" dirty="0" smtClean="0"/>
          </a:p>
          <a:p>
            <a:pPr lvl="1"/>
            <a:r>
              <a:rPr lang="fr-FR" dirty="0" err="1" smtClean="0"/>
              <a:t>Rendering</a:t>
            </a:r>
            <a:r>
              <a:rPr lang="fr-FR" dirty="0" smtClean="0"/>
              <a:t> </a:t>
            </a:r>
            <a:r>
              <a:rPr lang="fr-FR" dirty="0" err="1" smtClean="0"/>
              <a:t>optimization</a:t>
            </a:r>
            <a:endParaRPr lang="fr-FR" sz="24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10" name="Picture 2" descr="D:\Users\Renaud\Desktop\StageFinEtudesSupinfo\Icons-New\v3\Test\Snippet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400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Symfony</a:t>
            </a:r>
            <a:r>
              <a:rPr lang="fr-FR" dirty="0" smtClean="0">
                <a:ea typeface="ＭＳ Ｐゴシック" pitchFamily="34" charset="-128"/>
              </a:rPr>
              <a:t> Cache System</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dirty="0" smtClean="0"/>
              <a:t>If </a:t>
            </a:r>
            <a:r>
              <a:rPr lang="fr-FR" dirty="0" err="1" smtClean="0"/>
              <a:t>everything</a:t>
            </a:r>
            <a:r>
              <a:rPr lang="fr-FR" dirty="0" smtClean="0"/>
              <a:t> </a:t>
            </a:r>
            <a:r>
              <a:rPr lang="fr-FR" dirty="0" err="1" smtClean="0"/>
              <a:t>works</a:t>
            </a:r>
            <a:r>
              <a:rPr lang="fr-FR" dirty="0" smtClean="0"/>
              <a:t> on </a:t>
            </a:r>
            <a:r>
              <a:rPr lang="fr-FR" dirty="0" err="1" smtClean="0"/>
              <a:t>app_dev.php</a:t>
            </a:r>
            <a:r>
              <a:rPr lang="fr-FR" dirty="0" smtClean="0"/>
              <a:t> and not in production </a:t>
            </a:r>
            <a:r>
              <a:rPr lang="fr-FR" dirty="0" err="1" smtClean="0"/>
              <a:t>environment</a:t>
            </a:r>
            <a:r>
              <a:rPr lang="fr-FR" dirty="0" smtClean="0"/>
              <a:t>, </a:t>
            </a:r>
            <a:r>
              <a:rPr lang="fr-FR" dirty="0" err="1" smtClean="0"/>
              <a:t>you</a:t>
            </a:r>
            <a:r>
              <a:rPr lang="fr-FR" dirty="0" smtClean="0"/>
              <a:t> </a:t>
            </a:r>
            <a:r>
              <a:rPr lang="fr-FR" dirty="0" err="1" smtClean="0"/>
              <a:t>can</a:t>
            </a:r>
            <a:r>
              <a:rPr lang="fr-FR" dirty="0" smtClean="0"/>
              <a:t> </a:t>
            </a:r>
            <a:r>
              <a:rPr lang="fr-FR" dirty="0" err="1" smtClean="0"/>
              <a:t>delete</a:t>
            </a:r>
            <a:r>
              <a:rPr lang="fr-FR" dirty="0" smtClean="0"/>
              <a:t> the cache </a:t>
            </a:r>
            <a:r>
              <a:rPr lang="fr-FR" dirty="0" err="1" smtClean="0"/>
              <a:t>folder</a:t>
            </a:r>
            <a:endParaRPr lang="fr-FR" dirty="0" smtClean="0"/>
          </a:p>
          <a:p>
            <a:endParaRPr lang="fr-FR" sz="2400" dirty="0"/>
          </a:p>
          <a:p>
            <a:r>
              <a:rPr lang="fr-FR" sz="2400" dirty="0" smtClean="0"/>
              <a:t>Use </a:t>
            </a:r>
            <a:r>
              <a:rPr lang="fr-FR" sz="2400" dirty="0" err="1" smtClean="0"/>
              <a:t>this</a:t>
            </a:r>
            <a:r>
              <a:rPr lang="fr-FR" sz="2400" dirty="0" smtClean="0"/>
              <a:t> command to do </a:t>
            </a:r>
            <a:r>
              <a:rPr lang="fr-FR" sz="2400" dirty="0" err="1" smtClean="0"/>
              <a:t>so</a:t>
            </a:r>
            <a:r>
              <a:rPr lang="fr-FR" sz="2400" dirty="0" smtClean="0"/>
              <a:t>:</a:t>
            </a:r>
            <a:endParaRPr lang="fr-FR" sz="2400" dirty="0"/>
          </a:p>
        </p:txBody>
      </p:sp>
      <p:sp>
        <p:nvSpPr>
          <p:cNvPr id="18435" name="Espace réservé du contenu 3"/>
          <p:cNvSpPr>
            <a:spLocks noGrp="1"/>
          </p:cNvSpPr>
          <p:nvPr>
            <p:ph sz="quarter" idx="13"/>
          </p:nvPr>
        </p:nvSpPr>
        <p:spPr/>
        <p:txBody>
          <a:bodyPr/>
          <a:lstStyle/>
          <a:p>
            <a:pPr marL="342900" lvl="0" indent="-342900">
              <a:defRPr/>
            </a:pPr>
            <a:r>
              <a:rPr lang="fr-FR" dirty="0" err="1" smtClean="0">
                <a:ea typeface="ＭＳ Ｐゴシック" pitchFamily="34" charset="-128"/>
              </a:rPr>
              <a:t>View</a:t>
            </a:r>
            <a:r>
              <a:rPr lang="fr-FR" dirty="0" smtClean="0">
                <a:ea typeface="ＭＳ Ｐゴシック" pitchFamily="34" charset="-128"/>
              </a:rPr>
              <a:t>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3505572"/>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it-IT" b="1" dirty="0" smtClean="0">
                <a:solidFill>
                  <a:srgbClr val="000000"/>
                </a:solidFill>
                <a:latin typeface="Courier New" pitchFamily="49" charset="0"/>
                <a:ea typeface="ＭＳ Ｐゴシック" pitchFamily="34" charset="-128"/>
                <a:cs typeface="Courier New" pitchFamily="49" charset="0"/>
              </a:rPr>
              <a:t>php </a:t>
            </a:r>
            <a:r>
              <a:rPr lang="it-IT" b="1" dirty="0">
                <a:solidFill>
                  <a:srgbClr val="000000"/>
                </a:solidFill>
                <a:latin typeface="Courier New" pitchFamily="49" charset="0"/>
                <a:ea typeface="ＭＳ Ｐゴシック" pitchFamily="34" charset="-128"/>
                <a:cs typeface="Courier New" pitchFamily="49" charset="0"/>
              </a:rPr>
              <a:t>bin/console </a:t>
            </a:r>
            <a:r>
              <a:rPr lang="it-IT" b="1" dirty="0" smtClean="0">
                <a:solidFill>
                  <a:srgbClr val="000000"/>
                </a:solidFill>
                <a:latin typeface="Courier New" pitchFamily="49" charset="0"/>
                <a:ea typeface="ＭＳ Ｐゴシック" pitchFamily="34" charset="-128"/>
                <a:cs typeface="Courier New" pitchFamily="49" charset="0"/>
              </a:rPr>
              <a:t>cache:clear </a:t>
            </a:r>
            <a:r>
              <a:rPr lang="it-IT" b="1" dirty="0">
                <a:solidFill>
                  <a:srgbClr val="000000"/>
                </a:solidFill>
                <a:latin typeface="Courier New" pitchFamily="49" charset="0"/>
                <a:ea typeface="ＭＳ Ｐゴシック" pitchFamily="34" charset="-128"/>
                <a:cs typeface="Courier New" pitchFamily="49" charset="0"/>
              </a:rPr>
              <a:t>-e prod --no-debug</a:t>
            </a:r>
            <a:endParaRPr lang="fr-FR" b="1" dirty="0">
              <a:solidFill>
                <a:srgbClr val="0070C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242426127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1116013" y="0"/>
            <a:ext cx="7956550" cy="808038"/>
          </a:xfrm>
        </p:spPr>
        <p:txBody>
          <a:bodyPr/>
          <a:lstStyle/>
          <a:p>
            <a:r>
              <a:rPr lang="fr-FR" dirty="0" smtClean="0"/>
              <a:t>Questions ?</a:t>
            </a:r>
            <a:endParaRPr lang="fr-FR" dirty="0"/>
          </a:p>
        </p:txBody>
      </p:sp>
      <p:pic>
        <p:nvPicPr>
          <p:cNvPr id="8" name="Picture 2" descr="D:\Users\Renaud\Desktop\StageFinEtudesSupinfo\Icons-New\v3\Min\Ques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interrogation4.png"/>
          <p:cNvPicPr>
            <a:picLocks noChangeAspect="1"/>
          </p:cNvPicPr>
          <p:nvPr/>
        </p:nvPicPr>
        <p:blipFill rotWithShape="1">
          <a:blip r:embed="rId3">
            <a:extLst>
              <a:ext uri="{28A0092B-C50C-407E-A947-70E740481C1C}">
                <a14:useLocalDpi xmlns:a14="http://schemas.microsoft.com/office/drawing/2010/main" val="0"/>
              </a:ext>
            </a:extLst>
          </a:blip>
          <a:srcRect b="4951"/>
          <a:stretch/>
        </p:blipFill>
        <p:spPr>
          <a:xfrm>
            <a:off x="0" y="1273324"/>
            <a:ext cx="5656653" cy="4032448"/>
          </a:xfrm>
          <a:prstGeom prst="rect">
            <a:avLst/>
          </a:prstGeom>
        </p:spPr>
      </p:pic>
    </p:spTree>
    <p:extLst>
      <p:ext uri="{BB962C8B-B14F-4D97-AF65-F5344CB8AC3E}">
        <p14:creationId xmlns:p14="http://schemas.microsoft.com/office/powerpoint/2010/main" val="320815965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(1/3)</a:t>
            </a:r>
            <a:endParaRPr lang="fr-FR" dirty="0"/>
          </a:p>
        </p:txBody>
      </p:sp>
      <p:sp>
        <p:nvSpPr>
          <p:cNvPr id="3" name="Espace réservé du contenu 2"/>
          <p:cNvSpPr>
            <a:spLocks noGrp="1"/>
          </p:cNvSpPr>
          <p:nvPr>
            <p:ph idx="1"/>
          </p:nvPr>
        </p:nvSpPr>
        <p:spPr/>
        <p:txBody>
          <a:bodyPr/>
          <a:lstStyle/>
          <a:p>
            <a:r>
              <a:rPr lang="fr-FR" sz="3200" dirty="0" err="1"/>
              <a:t>Create</a:t>
            </a:r>
            <a:r>
              <a:rPr lang="fr-FR" sz="3200" dirty="0"/>
              <a:t> </a:t>
            </a:r>
            <a:r>
              <a:rPr lang="fr-FR" sz="3200" dirty="0" err="1"/>
              <a:t>your</a:t>
            </a:r>
            <a:r>
              <a:rPr lang="fr-FR" sz="3200" dirty="0"/>
              <a:t> first bundle</a:t>
            </a:r>
          </a:p>
          <a:p>
            <a:pPr lvl="1"/>
            <a:r>
              <a:rPr lang="fr-FR" sz="2800" dirty="0"/>
              <a:t>Command: </a:t>
            </a:r>
            <a:r>
              <a:rPr lang="fr-FR" sz="2800" dirty="0" err="1"/>
              <a:t>php</a:t>
            </a:r>
            <a:r>
              <a:rPr lang="fr-FR" sz="2800" dirty="0"/>
              <a:t> </a:t>
            </a:r>
            <a:r>
              <a:rPr lang="fr-FR" sz="2800" dirty="0" smtClean="0"/>
              <a:t>bin/console </a:t>
            </a:r>
            <a:r>
              <a:rPr lang="fr-FR" sz="2800" dirty="0" err="1"/>
              <a:t>generate:bundle</a:t>
            </a:r>
            <a:endParaRPr lang="fr-FR" sz="2800" dirty="0"/>
          </a:p>
          <a:p>
            <a:pPr lvl="1"/>
            <a:r>
              <a:rPr lang="fr-FR" sz="2800" dirty="0" err="1"/>
              <a:t>Namespace</a:t>
            </a:r>
            <a:r>
              <a:rPr lang="fr-FR" sz="2800" dirty="0"/>
              <a:t>: </a:t>
            </a:r>
            <a:r>
              <a:rPr lang="fr-FR" sz="2800" dirty="0" err="1"/>
              <a:t>SympleNetwork</a:t>
            </a:r>
            <a:r>
              <a:rPr lang="fr-FR" sz="2800" dirty="0"/>
              <a:t>/</a:t>
            </a:r>
            <a:r>
              <a:rPr lang="fr-FR" sz="2800" dirty="0" err="1"/>
              <a:t>UserBundle</a:t>
            </a:r>
            <a:endParaRPr lang="fr-FR" sz="2800" dirty="0"/>
          </a:p>
          <a:p>
            <a:pPr lvl="1"/>
            <a:r>
              <a:rPr lang="fr-FR" sz="2800" dirty="0"/>
              <a:t>Hit « Enter » key for </a:t>
            </a:r>
            <a:r>
              <a:rPr lang="fr-FR" sz="2800" dirty="0" err="1"/>
              <a:t>other</a:t>
            </a:r>
            <a:r>
              <a:rPr lang="fr-FR" sz="2800" dirty="0"/>
              <a:t> </a:t>
            </a:r>
            <a:r>
              <a:rPr lang="fr-FR" sz="2800" dirty="0" err="1" smtClean="0"/>
              <a:t>properties</a:t>
            </a:r>
            <a:endParaRPr lang="fr-FR" sz="2800" dirty="0"/>
          </a:p>
        </p:txBody>
      </p:sp>
      <p:sp>
        <p:nvSpPr>
          <p:cNvPr id="4" name="Espace réservé du contenu 3"/>
          <p:cNvSpPr>
            <a:spLocks noGrp="1"/>
          </p:cNvSpPr>
          <p:nvPr>
            <p:ph sz="quarter" idx="13"/>
          </p:nvPr>
        </p:nvSpPr>
        <p:spPr/>
        <p:txBody>
          <a:bodyPr/>
          <a:lstStyle/>
          <a:p>
            <a:r>
              <a:rPr lang="fr-FR" dirty="0" smtClean="0"/>
              <a:t>Controller layer</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66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a:ea typeface="ＭＳ Ｐゴシック" pitchFamily="34" charset="-128"/>
              </a:rPr>
              <a:t>What</a:t>
            </a:r>
            <a:r>
              <a:rPr lang="fr-FR" dirty="0">
                <a:ea typeface="ＭＳ Ｐゴシック" pitchFamily="34" charset="-128"/>
              </a:rPr>
              <a:t> </a:t>
            </a:r>
            <a:r>
              <a:rPr lang="fr-FR" dirty="0" err="1">
                <a:ea typeface="ＭＳ Ｐゴシック" pitchFamily="34" charset="-128"/>
              </a:rPr>
              <a:t>is</a:t>
            </a:r>
            <a:r>
              <a:rPr lang="fr-FR" dirty="0">
                <a:ea typeface="ＭＳ Ｐゴシック" pitchFamily="34" charset="-128"/>
              </a:rPr>
              <a:t> a </a:t>
            </a:r>
            <a:r>
              <a:rPr lang="fr-FR" dirty="0" err="1">
                <a:ea typeface="ＭＳ Ｐゴシック" pitchFamily="34" charset="-128"/>
              </a:rPr>
              <a:t>framework</a:t>
            </a:r>
            <a:r>
              <a:rPr lang="fr-FR" dirty="0">
                <a:ea typeface="ＭＳ Ｐゴシック" pitchFamily="34" charset="-128"/>
              </a:rPr>
              <a:t>?</a:t>
            </a:r>
          </a:p>
        </p:txBody>
      </p:sp>
      <p:sp>
        <p:nvSpPr>
          <p:cNvPr id="18434" name="Espace réservé du contenu 2"/>
          <p:cNvSpPr>
            <a:spLocks noGrp="1"/>
          </p:cNvSpPr>
          <p:nvPr>
            <p:ph idx="1"/>
          </p:nvPr>
        </p:nvSpPr>
        <p:spPr>
          <a:xfrm>
            <a:off x="467544" y="1128713"/>
            <a:ext cx="8280920" cy="4230687"/>
          </a:xfrm>
        </p:spPr>
        <p:txBody>
          <a:bodyPr/>
          <a:lstStyle/>
          <a:p>
            <a:r>
              <a:rPr lang="fr-FR" sz="3200" dirty="0">
                <a:ea typeface="ＭＳ Ｐゴシック" pitchFamily="34" charset="-128"/>
              </a:rPr>
              <a:t>There </a:t>
            </a:r>
            <a:r>
              <a:rPr lang="fr-FR" sz="3200" dirty="0" err="1">
                <a:ea typeface="ＭＳ Ｐゴシック" pitchFamily="34" charset="-128"/>
              </a:rPr>
              <a:t>is</a:t>
            </a:r>
            <a:r>
              <a:rPr lang="fr-FR" sz="3200" dirty="0">
                <a:ea typeface="ＭＳ Ｐゴシック" pitchFamily="34" charset="-128"/>
              </a:rPr>
              <a:t> </a:t>
            </a:r>
            <a:r>
              <a:rPr lang="fr-FR" sz="3200" dirty="0" err="1">
                <a:ea typeface="ＭＳ Ｐゴシック" pitchFamily="34" charset="-128"/>
              </a:rPr>
              <a:t>many</a:t>
            </a:r>
            <a:r>
              <a:rPr lang="fr-FR" sz="3200" dirty="0">
                <a:ea typeface="ＭＳ Ｐゴシック" pitchFamily="34" charset="-128"/>
              </a:rPr>
              <a:t> </a:t>
            </a:r>
            <a:r>
              <a:rPr lang="fr-FR" sz="3200" dirty="0" err="1">
                <a:ea typeface="ＭＳ Ｐゴシック" pitchFamily="34" charset="-128"/>
              </a:rPr>
              <a:t>frameworks</a:t>
            </a:r>
            <a:r>
              <a:rPr lang="fr-FR" sz="3200" dirty="0">
                <a:ea typeface="ＭＳ Ｐゴシック" pitchFamily="34" charset="-128"/>
              </a:rPr>
              <a:t> </a:t>
            </a:r>
            <a:r>
              <a:rPr lang="fr-FR" sz="3200" dirty="0" err="1">
                <a:ea typeface="ＭＳ Ｐゴシック" pitchFamily="34" charset="-128"/>
              </a:rPr>
              <a:t>related</a:t>
            </a:r>
            <a:r>
              <a:rPr lang="fr-FR" sz="3200" dirty="0">
                <a:ea typeface="ＭＳ Ｐゴシック" pitchFamily="34" charset="-128"/>
              </a:rPr>
              <a:t> to PHP:</a:t>
            </a:r>
          </a:p>
          <a:p>
            <a:pPr lvl="1"/>
            <a:r>
              <a:rPr lang="fr-FR" sz="2800" dirty="0">
                <a:ea typeface="ＭＳ Ｐゴシック" pitchFamily="34" charset="-128"/>
              </a:rPr>
              <a:t>Zend Framework</a:t>
            </a:r>
          </a:p>
          <a:p>
            <a:pPr lvl="1"/>
            <a:r>
              <a:rPr lang="fr-FR" sz="2800" dirty="0" err="1">
                <a:ea typeface="ＭＳ Ｐゴシック" pitchFamily="34" charset="-128"/>
              </a:rPr>
              <a:t>CodeIgniter</a:t>
            </a:r>
            <a:endParaRPr lang="fr-FR" sz="2800" dirty="0">
              <a:ea typeface="ＭＳ Ｐゴシック" pitchFamily="34" charset="-128"/>
            </a:endParaRPr>
          </a:p>
          <a:p>
            <a:pPr lvl="1"/>
            <a:r>
              <a:rPr lang="fr-FR" sz="2800" dirty="0" err="1">
                <a:ea typeface="ＭＳ Ｐゴシック" pitchFamily="34" charset="-128"/>
              </a:rPr>
              <a:t>CakePHP</a:t>
            </a:r>
            <a:endParaRPr lang="fr-FR" sz="2800" dirty="0">
              <a:ea typeface="ＭＳ Ｐゴシック" pitchFamily="34" charset="-128"/>
            </a:endParaRPr>
          </a:p>
          <a:p>
            <a:pPr lvl="1"/>
            <a:endParaRPr lang="fr-FR" sz="2800" dirty="0">
              <a:ea typeface="ＭＳ Ｐゴシック" pitchFamily="34" charset="-128"/>
            </a:endParaRPr>
          </a:p>
          <a:p>
            <a:pPr lvl="1"/>
            <a:r>
              <a:rPr lang="fr-FR" sz="2800" dirty="0">
                <a:ea typeface="ＭＳ Ｐゴシック" pitchFamily="34" charset="-128"/>
              </a:rPr>
              <a:t>And </a:t>
            </a:r>
            <a:r>
              <a:rPr lang="fr-FR" sz="2800" b="1" dirty="0" err="1" smtClean="0">
                <a:ea typeface="ＭＳ Ｐゴシック" pitchFamily="34" charset="-128"/>
              </a:rPr>
              <a:t>Symfony</a:t>
            </a:r>
            <a:r>
              <a:rPr lang="fr-FR" sz="2800" dirty="0" smtClean="0">
                <a:ea typeface="ＭＳ Ｐゴシック" pitchFamily="34" charset="-128"/>
              </a:rPr>
              <a:t>!</a:t>
            </a:r>
            <a:endParaRPr lang="fr-FR" sz="2800"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smtClean="0">
                <a:ea typeface="ＭＳ Ｐゴシック" pitchFamily="34" charset="-128"/>
              </a:rPr>
              <a:t>Framework </a:t>
            </a:r>
            <a:r>
              <a:rPr lang="fr-FR" dirty="0" err="1" smtClean="0">
                <a:ea typeface="ＭＳ Ｐゴシック" pitchFamily="34" charset="-128"/>
              </a:rPr>
              <a:t>overview</a:t>
            </a:r>
            <a:endParaRPr lang="fr-FR" dirty="0" smtClean="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1581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(2/3)</a:t>
            </a:r>
            <a:endParaRPr lang="fr-FR" dirty="0"/>
          </a:p>
        </p:txBody>
      </p:sp>
      <p:sp>
        <p:nvSpPr>
          <p:cNvPr id="3" name="Espace réservé du contenu 2"/>
          <p:cNvSpPr>
            <a:spLocks noGrp="1"/>
          </p:cNvSpPr>
          <p:nvPr>
            <p:ph idx="1"/>
          </p:nvPr>
        </p:nvSpPr>
        <p:spPr/>
        <p:txBody>
          <a:bodyPr/>
          <a:lstStyle/>
          <a:p>
            <a:r>
              <a:rPr lang="fr-FR" sz="3200" dirty="0" err="1"/>
              <a:t>Find</a:t>
            </a:r>
            <a:r>
              <a:rPr lang="fr-FR" sz="3200" dirty="0"/>
              <a:t> the default </a:t>
            </a:r>
            <a:r>
              <a:rPr lang="fr-FR" sz="3200" dirty="0" err="1"/>
              <a:t>controller</a:t>
            </a:r>
            <a:endParaRPr lang="fr-FR" sz="3200" dirty="0"/>
          </a:p>
          <a:p>
            <a:pPr lvl="1"/>
            <a:r>
              <a:rPr lang="fr-FR" sz="2800" dirty="0"/>
              <a:t>Change the route to /hello/{</a:t>
            </a:r>
            <a:r>
              <a:rPr lang="fr-FR" sz="2800" dirty="0" err="1"/>
              <a:t>firstname</a:t>
            </a:r>
            <a:r>
              <a:rPr lang="fr-FR" sz="2800" dirty="0"/>
              <a:t>}/{</a:t>
            </a:r>
            <a:r>
              <a:rPr lang="fr-FR" sz="2800" dirty="0" err="1"/>
              <a:t>lastname</a:t>
            </a:r>
            <a:r>
              <a:rPr lang="fr-FR" sz="2800" dirty="0"/>
              <a:t>}</a:t>
            </a:r>
          </a:p>
          <a:p>
            <a:pPr lvl="1"/>
            <a:r>
              <a:rPr lang="fr-FR" sz="2800" dirty="0" err="1"/>
              <a:t>Concat</a:t>
            </a:r>
            <a:r>
              <a:rPr lang="fr-FR" sz="2800" dirty="0"/>
              <a:t> </a:t>
            </a:r>
            <a:r>
              <a:rPr lang="fr-FR" sz="2800" dirty="0" err="1"/>
              <a:t>them</a:t>
            </a:r>
            <a:r>
              <a:rPr lang="fr-FR" sz="2800" dirty="0"/>
              <a:t> in a $</a:t>
            </a:r>
            <a:r>
              <a:rPr lang="fr-FR" sz="2800" dirty="0" err="1"/>
              <a:t>name</a:t>
            </a:r>
            <a:r>
              <a:rPr lang="fr-FR" sz="2800" dirty="0"/>
              <a:t> variable</a:t>
            </a:r>
          </a:p>
          <a:p>
            <a:pPr lvl="1"/>
            <a:r>
              <a:rPr lang="fr-FR" sz="2800" dirty="0" smtClean="0"/>
              <a:t>Dump Hello + $</a:t>
            </a:r>
            <a:r>
              <a:rPr lang="fr-FR" sz="2800" dirty="0" err="1" smtClean="0"/>
              <a:t>name</a:t>
            </a:r>
            <a:r>
              <a:rPr lang="fr-FR" sz="2800" dirty="0" smtClean="0"/>
              <a:t> + "!"</a:t>
            </a:r>
            <a:endParaRPr lang="fr-FR" sz="2800" dirty="0"/>
          </a:p>
          <a:p>
            <a:pPr lvl="1"/>
            <a:endParaRPr lang="fr-FR" sz="2800" dirty="0"/>
          </a:p>
          <a:p>
            <a:r>
              <a:rPr lang="fr-FR" sz="3200" dirty="0" err="1"/>
              <a:t>Your</a:t>
            </a:r>
            <a:r>
              <a:rPr lang="fr-FR" sz="3200" dirty="0"/>
              <a:t> output </a:t>
            </a:r>
            <a:r>
              <a:rPr lang="fr-FR" sz="3200" dirty="0" err="1"/>
              <a:t>should</a:t>
            </a:r>
            <a:r>
              <a:rPr lang="fr-FR" sz="3200" dirty="0"/>
              <a:t> look </a:t>
            </a:r>
            <a:r>
              <a:rPr lang="fr-FR" sz="3200" dirty="0" err="1"/>
              <a:t>like</a:t>
            </a:r>
            <a:r>
              <a:rPr lang="fr-FR" sz="3200" dirty="0"/>
              <a:t> </a:t>
            </a:r>
            <a:r>
              <a:rPr lang="fr-FR" sz="3200" dirty="0" err="1"/>
              <a:t>this</a:t>
            </a:r>
            <a:r>
              <a:rPr lang="fr-FR" sz="3200" dirty="0"/>
              <a:t>:</a:t>
            </a:r>
          </a:p>
        </p:txBody>
      </p:sp>
      <p:sp>
        <p:nvSpPr>
          <p:cNvPr id="4" name="Espace réservé du contenu 3"/>
          <p:cNvSpPr>
            <a:spLocks noGrp="1"/>
          </p:cNvSpPr>
          <p:nvPr>
            <p:ph sz="quarter" idx="13"/>
          </p:nvPr>
        </p:nvSpPr>
        <p:spPr/>
        <p:txBody>
          <a:bodyPr/>
          <a:lstStyle/>
          <a:p>
            <a:r>
              <a:rPr lang="fr-FR" dirty="0" smtClean="0"/>
              <a:t>Controller layer</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6372200" y="4441676"/>
            <a:ext cx="2377574" cy="461665"/>
          </a:xfrm>
          <a:prstGeom prst="rect">
            <a:avLst/>
          </a:prstGeom>
          <a:noFill/>
          <a:ln>
            <a:noFill/>
          </a:ln>
        </p:spPr>
        <p:txBody>
          <a:bodyPr wrap="none" rtlCol="0">
            <a:spAutoFit/>
          </a:bodyPr>
          <a:lstStyle/>
          <a:p>
            <a:r>
              <a:rPr lang="fr-FR" sz="2400" dirty="0" smtClean="0"/>
              <a:t>Hello John </a:t>
            </a:r>
            <a:r>
              <a:rPr lang="fr-FR" sz="2400" dirty="0" err="1" smtClean="0"/>
              <a:t>Doe</a:t>
            </a:r>
            <a:r>
              <a:rPr lang="fr-FR" sz="2400" dirty="0" smtClean="0"/>
              <a:t>!</a:t>
            </a:r>
            <a:endParaRPr lang="en-US" sz="2400" dirty="0"/>
          </a:p>
        </p:txBody>
      </p:sp>
    </p:spTree>
    <p:extLst>
      <p:ext uri="{BB962C8B-B14F-4D97-AF65-F5344CB8AC3E}">
        <p14:creationId xmlns:p14="http://schemas.microsoft.com/office/powerpoint/2010/main" val="37858001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Exercise</a:t>
            </a:r>
            <a:r>
              <a:rPr lang="fr-FR" dirty="0" smtClean="0"/>
              <a:t> (3/3)</a:t>
            </a:r>
            <a:endParaRPr lang="fr-FR" dirty="0"/>
          </a:p>
        </p:txBody>
      </p:sp>
      <p:sp>
        <p:nvSpPr>
          <p:cNvPr id="3" name="Espace réservé du contenu 2"/>
          <p:cNvSpPr>
            <a:spLocks noGrp="1"/>
          </p:cNvSpPr>
          <p:nvPr>
            <p:ph idx="1"/>
          </p:nvPr>
        </p:nvSpPr>
        <p:spPr/>
        <p:txBody>
          <a:bodyPr/>
          <a:lstStyle/>
          <a:p>
            <a:r>
              <a:rPr lang="fr-FR" sz="3200" dirty="0" err="1"/>
              <a:t>Refactor</a:t>
            </a:r>
            <a:r>
              <a:rPr lang="fr-FR" sz="3200" dirty="0"/>
              <a:t> </a:t>
            </a:r>
            <a:r>
              <a:rPr lang="fr-FR" sz="3200" dirty="0" err="1"/>
              <a:t>your</a:t>
            </a:r>
            <a:r>
              <a:rPr lang="fr-FR" sz="3200" dirty="0"/>
              <a:t> </a:t>
            </a:r>
            <a:r>
              <a:rPr lang="fr-FR" sz="3200" dirty="0" err="1"/>
              <a:t>controller</a:t>
            </a:r>
            <a:r>
              <a:rPr lang="fr-FR" sz="3200" dirty="0"/>
              <a:t> to </a:t>
            </a:r>
            <a:r>
              <a:rPr lang="fr-FR" sz="3200" dirty="0" err="1"/>
              <a:t>pass</a:t>
            </a:r>
            <a:r>
              <a:rPr lang="fr-FR" sz="3200" dirty="0"/>
              <a:t> </a:t>
            </a:r>
            <a:r>
              <a:rPr lang="fr-FR" sz="3200" dirty="0" err="1"/>
              <a:t>both</a:t>
            </a:r>
            <a:r>
              <a:rPr lang="fr-FR" sz="3200" dirty="0"/>
              <a:t> </a:t>
            </a:r>
            <a:r>
              <a:rPr lang="fr-FR" sz="3200" dirty="0" err="1"/>
              <a:t>firstname</a:t>
            </a:r>
            <a:r>
              <a:rPr lang="fr-FR" sz="3200" dirty="0"/>
              <a:t> and </a:t>
            </a:r>
            <a:r>
              <a:rPr lang="fr-FR" sz="3200" dirty="0" err="1"/>
              <a:t>lastname</a:t>
            </a:r>
            <a:r>
              <a:rPr lang="fr-FR" sz="3200" dirty="0"/>
              <a:t> to the </a:t>
            </a:r>
            <a:r>
              <a:rPr lang="fr-FR" sz="3200" dirty="0" err="1"/>
              <a:t>view</a:t>
            </a:r>
            <a:endParaRPr lang="fr-FR" sz="3200" dirty="0"/>
          </a:p>
          <a:p>
            <a:pPr lvl="1"/>
            <a:r>
              <a:rPr lang="fr-FR" sz="2800" dirty="0"/>
              <a:t>Use </a:t>
            </a:r>
            <a:r>
              <a:rPr lang="fr-FR" sz="2800" dirty="0" err="1"/>
              <a:t>twig</a:t>
            </a:r>
            <a:r>
              <a:rPr lang="fr-FR" sz="2800" dirty="0"/>
              <a:t> </a:t>
            </a:r>
            <a:r>
              <a:rPr lang="fr-FR" sz="2800" dirty="0" err="1"/>
              <a:t>syntax</a:t>
            </a:r>
            <a:r>
              <a:rPr lang="fr-FR" sz="2800" dirty="0"/>
              <a:t> to output </a:t>
            </a:r>
            <a:r>
              <a:rPr lang="fr-FR" sz="2800" dirty="0" err="1"/>
              <a:t>them</a:t>
            </a:r>
            <a:r>
              <a:rPr lang="fr-FR" sz="2800" dirty="0"/>
              <a:t> in </a:t>
            </a:r>
            <a:r>
              <a:rPr lang="fr-FR" sz="2800" dirty="0" err="1"/>
              <a:t>index.html.twig</a:t>
            </a:r>
            <a:endParaRPr lang="fr-FR" sz="2800" dirty="0"/>
          </a:p>
          <a:p>
            <a:endParaRPr lang="fr-FR" sz="3200" dirty="0"/>
          </a:p>
          <a:p>
            <a:r>
              <a:rPr lang="fr-FR" sz="3200" dirty="0" err="1"/>
              <a:t>Locate</a:t>
            </a:r>
            <a:r>
              <a:rPr lang="fr-FR" sz="3200" dirty="0"/>
              <a:t> </a:t>
            </a:r>
            <a:r>
              <a:rPr lang="fr-FR" sz="3200" dirty="0" err="1"/>
              <a:t>base.html.twig</a:t>
            </a:r>
            <a:endParaRPr lang="fr-FR" sz="3200" dirty="0"/>
          </a:p>
          <a:p>
            <a:pPr lvl="1"/>
            <a:r>
              <a:rPr lang="fr-FR" sz="2800" dirty="0" err="1"/>
              <a:t>Add</a:t>
            </a:r>
            <a:r>
              <a:rPr lang="fr-FR" sz="2800" dirty="0"/>
              <a:t> a simple HTML structure </a:t>
            </a:r>
            <a:r>
              <a:rPr lang="fr-FR" sz="2800" dirty="0" err="1"/>
              <a:t>with</a:t>
            </a:r>
            <a:r>
              <a:rPr lang="fr-FR" sz="2800" dirty="0"/>
              <a:t> </a:t>
            </a:r>
            <a:r>
              <a:rPr lang="fr-FR" sz="2800" dirty="0" err="1"/>
              <a:t>some</a:t>
            </a:r>
            <a:r>
              <a:rPr lang="fr-FR" sz="2800" dirty="0"/>
              <a:t> CSS  </a:t>
            </a:r>
          </a:p>
          <a:p>
            <a:pPr lvl="1"/>
            <a:endParaRPr lang="fr-FR" sz="2800" dirty="0"/>
          </a:p>
        </p:txBody>
      </p:sp>
      <p:sp>
        <p:nvSpPr>
          <p:cNvPr id="4" name="Espace réservé du contenu 3"/>
          <p:cNvSpPr>
            <a:spLocks noGrp="1"/>
          </p:cNvSpPr>
          <p:nvPr>
            <p:ph sz="quarter" idx="13"/>
          </p:nvPr>
        </p:nvSpPr>
        <p:spPr/>
        <p:txBody>
          <a:bodyPr/>
          <a:lstStyle/>
          <a:p>
            <a:r>
              <a:rPr lang="fr-FR" dirty="0" err="1" smtClean="0"/>
              <a:t>View</a:t>
            </a:r>
            <a:r>
              <a:rPr lang="fr-FR" dirty="0" smtClean="0"/>
              <a:t> layer</a:t>
            </a:r>
            <a:endParaRPr lang="fr-FR" dirty="0"/>
          </a:p>
        </p:txBody>
      </p:sp>
      <p:pic>
        <p:nvPicPr>
          <p:cNvPr id="10242" name="Picture 2" descr="D:\Users\Renaud\Desktop\StageFinEtudesSupinfo\Icons-New\v3\Min\Exercis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1196"/>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8899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Model Layer</a:t>
            </a:r>
            <a:endParaRPr lang="fr-FR" dirty="0"/>
          </a:p>
        </p:txBody>
      </p:sp>
      <p:sp>
        <p:nvSpPr>
          <p:cNvPr id="3" name="Espace réservé du texte 2"/>
          <p:cNvSpPr>
            <a:spLocks noGrp="1"/>
          </p:cNvSpPr>
          <p:nvPr>
            <p:ph type="body" idx="1"/>
          </p:nvPr>
        </p:nvSpPr>
        <p:spPr/>
        <p:txBody>
          <a:bodyPr/>
          <a:lstStyle/>
          <a:p>
            <a:pPr>
              <a:defRPr/>
            </a:pPr>
            <a:r>
              <a:rPr lang="fr-FR" dirty="0" err="1" smtClean="0"/>
              <a:t>Symfony</a:t>
            </a:r>
            <a:endParaRPr lang="fr-FR" dirty="0"/>
          </a:p>
        </p:txBody>
      </p:sp>
      <p:pic>
        <p:nvPicPr>
          <p:cNvPr id="111618" name="Picture 2" descr="http://cdn1.iconfinder.com/data/icons/database/PNG/512/Database_1.png"/>
          <p:cNvPicPr>
            <a:picLocks noChangeAspect="1" noChangeArrowheads="1"/>
          </p:cNvPicPr>
          <p:nvPr/>
        </p:nvPicPr>
        <p:blipFill>
          <a:blip r:embed="rId2" cstate="print"/>
          <a:srcRect/>
          <a:stretch>
            <a:fillRect/>
          </a:stretch>
        </p:blipFill>
        <p:spPr bwMode="auto">
          <a:xfrm>
            <a:off x="6588224" y="1993404"/>
            <a:ext cx="2232248" cy="2232249"/>
          </a:xfrm>
          <a:prstGeom prst="rect">
            <a:avLst/>
          </a:prstGeom>
          <a:noFill/>
        </p:spPr>
      </p:pic>
      <p:sp>
        <p:nvSpPr>
          <p:cNvPr id="5" name="ZoneTexte 4"/>
          <p:cNvSpPr txBox="1"/>
          <p:nvPr/>
        </p:nvSpPr>
        <p:spPr>
          <a:xfrm>
            <a:off x="2555776" y="4637955"/>
            <a:ext cx="4032448" cy="307777"/>
          </a:xfrm>
          <a:prstGeom prst="rect">
            <a:avLst/>
          </a:prstGeom>
          <a:noFill/>
        </p:spPr>
        <p:txBody>
          <a:bodyPr wrap="square" rtlCol="0">
            <a:spAutoFit/>
          </a:bodyPr>
          <a:lstStyle/>
          <a:p>
            <a:pPr algn="ctr"/>
            <a:r>
              <a:rPr lang="fr-FR" sz="1400" i="1" dirty="0" err="1" smtClean="0">
                <a:latin typeface="Verdana" pitchFamily="34" charset="0"/>
                <a:ea typeface="Verdana" pitchFamily="34" charset="0"/>
                <a:cs typeface="Verdana" pitchFamily="34" charset="0"/>
              </a:rPr>
              <a:t>Database</a:t>
            </a:r>
            <a:r>
              <a:rPr lang="fr-FR" sz="1400" i="1" dirty="0" smtClean="0">
                <a:latin typeface="Verdana" pitchFamily="34" charset="0"/>
                <a:ea typeface="Verdana" pitchFamily="34" charset="0"/>
                <a:cs typeface="Verdana" pitchFamily="34" charset="0"/>
              </a:rPr>
              <a:t> interaction </a:t>
            </a:r>
            <a:r>
              <a:rPr lang="fr-FR" sz="1400" i="1" dirty="0" err="1" smtClean="0">
                <a:latin typeface="Verdana" pitchFamily="34" charset="0"/>
                <a:ea typeface="Verdana" pitchFamily="34" charset="0"/>
                <a:cs typeface="Verdana" pitchFamily="34" charset="0"/>
              </a:rPr>
              <a:t>with</a:t>
            </a:r>
            <a:r>
              <a:rPr lang="fr-FR" sz="1400" i="1" dirty="0" smtClean="0">
                <a:latin typeface="Verdana" pitchFamily="34" charset="0"/>
                <a:ea typeface="Verdana" pitchFamily="34" charset="0"/>
                <a:cs typeface="Verdana" pitchFamily="34" charset="0"/>
              </a:rPr>
              <a:t> Doctrine</a:t>
            </a:r>
            <a:endParaRPr lang="fr-FR" sz="1400" i="1" dirty="0">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2695675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Presentation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smtClean="0"/>
              <a:t>Symfony</a:t>
            </a:r>
            <a:r>
              <a:rPr lang="fr-FR" sz="3200" dirty="0" smtClean="0"/>
              <a:t> </a:t>
            </a:r>
            <a:r>
              <a:rPr lang="fr-FR" sz="3200" dirty="0"/>
              <a:t>has a </a:t>
            </a:r>
            <a:r>
              <a:rPr lang="fr-FR" sz="3200" dirty="0" err="1"/>
              <a:t>built</a:t>
            </a:r>
            <a:r>
              <a:rPr lang="fr-FR" sz="3200" dirty="0"/>
              <a:t>-in layer ORM</a:t>
            </a:r>
          </a:p>
          <a:p>
            <a:pPr lvl="1"/>
            <a:r>
              <a:rPr lang="fr-FR" sz="2800" b="1" dirty="0"/>
              <a:t>ORM</a:t>
            </a:r>
            <a:r>
              <a:rPr lang="fr-FR" sz="2800" dirty="0"/>
              <a:t> : </a:t>
            </a:r>
            <a:r>
              <a:rPr lang="fr-FR" sz="2800" b="1" dirty="0"/>
              <a:t>O</a:t>
            </a:r>
            <a:r>
              <a:rPr lang="fr-FR" sz="2800" dirty="0"/>
              <a:t>bject </a:t>
            </a:r>
            <a:r>
              <a:rPr lang="fr-FR" sz="2800" b="1" dirty="0" err="1"/>
              <a:t>R</a:t>
            </a:r>
            <a:r>
              <a:rPr lang="fr-FR" sz="2800" dirty="0" err="1"/>
              <a:t>elational</a:t>
            </a:r>
            <a:r>
              <a:rPr lang="fr-FR" sz="2800" dirty="0"/>
              <a:t> </a:t>
            </a:r>
            <a:r>
              <a:rPr lang="fr-FR" sz="2800" b="1" dirty="0" err="1"/>
              <a:t>M</a:t>
            </a:r>
            <a:r>
              <a:rPr lang="fr-FR" sz="2800" dirty="0" err="1"/>
              <a:t>apping</a:t>
            </a:r>
            <a:endParaRPr lang="fr-FR" sz="2800" dirty="0"/>
          </a:p>
          <a:p>
            <a:r>
              <a:rPr lang="fr-FR" sz="3200" dirty="0" err="1"/>
              <a:t>Called</a:t>
            </a:r>
            <a:r>
              <a:rPr lang="fr-FR" sz="3200" dirty="0"/>
              <a:t> Doctrine</a:t>
            </a:r>
          </a:p>
          <a:p>
            <a:endParaRPr lang="fr-FR" sz="3200" dirty="0"/>
          </a:p>
          <a:p>
            <a:r>
              <a:rPr lang="fr-FR" sz="3200" dirty="0"/>
              <a:t>Access </a:t>
            </a:r>
            <a:r>
              <a:rPr lang="fr-FR" sz="3200" dirty="0" err="1"/>
              <a:t>database</a:t>
            </a:r>
            <a:r>
              <a:rPr lang="fr-FR" sz="3200" dirty="0"/>
              <a:t> in a simple </a:t>
            </a:r>
            <a:r>
              <a:rPr lang="fr-FR" sz="3200" dirty="0" err="1"/>
              <a:t>way</a:t>
            </a:r>
            <a:endParaRPr lang="fr-FR" sz="3200" dirty="0"/>
          </a:p>
          <a:p>
            <a:pPr lvl="1"/>
            <a:r>
              <a:rPr lang="fr-FR" sz="2800" dirty="0" err="1"/>
              <a:t>Retrieve</a:t>
            </a:r>
            <a:r>
              <a:rPr lang="fr-FR" sz="2800" dirty="0"/>
              <a:t> </a:t>
            </a:r>
            <a:r>
              <a:rPr lang="fr-FR" sz="2800" dirty="0" err="1"/>
              <a:t>objects</a:t>
            </a:r>
            <a:r>
              <a:rPr lang="fr-FR" sz="2800" dirty="0"/>
              <a:t> </a:t>
            </a:r>
            <a:r>
              <a:rPr lang="fr-FR" sz="2800" dirty="0" err="1"/>
              <a:t>instead</a:t>
            </a:r>
            <a:r>
              <a:rPr lang="fr-FR" sz="2800" dirty="0"/>
              <a:t> of </a:t>
            </a:r>
            <a:r>
              <a:rPr lang="fr-FR" sz="2800" dirty="0" err="1"/>
              <a:t>array</a:t>
            </a:r>
            <a:endParaRPr lang="fr-FR" sz="2800" dirty="0"/>
          </a:p>
          <a:p>
            <a:pPr lvl="1"/>
            <a:r>
              <a:rPr lang="fr-FR" sz="2800" dirty="0" err="1"/>
              <a:t>Get</a:t>
            </a:r>
            <a:r>
              <a:rPr lang="fr-FR" sz="2800" dirty="0"/>
              <a:t> </a:t>
            </a:r>
            <a:r>
              <a:rPr lang="fr-FR" sz="2800" dirty="0" err="1"/>
              <a:t>rid</a:t>
            </a:r>
            <a:r>
              <a:rPr lang="fr-FR" sz="2800" dirty="0"/>
              <a:t> of SQL </a:t>
            </a:r>
            <a:r>
              <a:rPr lang="fr-FR" sz="2800" dirty="0" err="1"/>
              <a:t>language</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9542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Doctrine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t>Doctrine </a:t>
            </a:r>
            <a:r>
              <a:rPr lang="fr-FR" sz="3200" dirty="0" err="1"/>
              <a:t>is</a:t>
            </a:r>
            <a:r>
              <a:rPr lang="fr-FR" sz="3200" dirty="0"/>
              <a:t> </a:t>
            </a:r>
            <a:r>
              <a:rPr lang="fr-FR" sz="3200" dirty="0" err="1"/>
              <a:t>given</a:t>
            </a:r>
            <a:r>
              <a:rPr lang="fr-FR" sz="3200" dirty="0"/>
              <a:t> </a:t>
            </a:r>
            <a:r>
              <a:rPr lang="fr-FR" sz="3200" dirty="0" err="1"/>
              <a:t>with</a:t>
            </a:r>
            <a:r>
              <a:rPr lang="fr-FR" sz="3200" dirty="0"/>
              <a:t> a </a:t>
            </a:r>
            <a:r>
              <a:rPr lang="fr-FR" sz="3200" b="1" dirty="0"/>
              <a:t>DBAL</a:t>
            </a:r>
          </a:p>
          <a:p>
            <a:pPr lvl="1"/>
            <a:r>
              <a:rPr lang="fr-FR" sz="2800" b="1" dirty="0" err="1"/>
              <a:t>D</a:t>
            </a:r>
            <a:r>
              <a:rPr lang="fr-FR" sz="2800" dirty="0" err="1"/>
              <a:t>ata</a:t>
            </a:r>
            <a:r>
              <a:rPr lang="fr-FR" sz="2800" b="1" dirty="0" err="1"/>
              <a:t>B</a:t>
            </a:r>
            <a:r>
              <a:rPr lang="fr-FR" sz="2800" dirty="0" err="1"/>
              <a:t>ase</a:t>
            </a:r>
            <a:r>
              <a:rPr lang="fr-FR" sz="2800" dirty="0"/>
              <a:t> </a:t>
            </a:r>
            <a:r>
              <a:rPr lang="fr-FR" sz="2800" b="1" dirty="0"/>
              <a:t>A</a:t>
            </a:r>
            <a:r>
              <a:rPr lang="fr-FR" sz="2800" dirty="0"/>
              <a:t>bstraction </a:t>
            </a:r>
            <a:r>
              <a:rPr lang="fr-FR" sz="2800" b="1" dirty="0"/>
              <a:t>L</a:t>
            </a:r>
            <a:r>
              <a:rPr lang="fr-FR" sz="2800" dirty="0"/>
              <a:t>ayer</a:t>
            </a:r>
          </a:p>
          <a:p>
            <a:pPr lvl="1"/>
            <a:r>
              <a:rPr lang="fr-FR" sz="2800" dirty="0" err="1"/>
              <a:t>Like</a:t>
            </a:r>
            <a:r>
              <a:rPr lang="fr-FR" sz="2800" dirty="0"/>
              <a:t> PDO, but driver </a:t>
            </a:r>
            <a:r>
              <a:rPr lang="fr-FR" sz="2800" dirty="0" err="1"/>
              <a:t>independant</a:t>
            </a:r>
            <a:endParaRPr lang="fr-FR" sz="2800" dirty="0"/>
          </a:p>
          <a:p>
            <a:pPr lvl="2"/>
            <a:r>
              <a:rPr lang="fr-FR" sz="2400" dirty="0" err="1"/>
              <a:t>Provides</a:t>
            </a:r>
            <a:r>
              <a:rPr lang="fr-FR" sz="2400" dirty="0"/>
              <a:t> </a:t>
            </a:r>
            <a:r>
              <a:rPr lang="fr-FR" sz="2400" dirty="0" err="1"/>
              <a:t>also</a:t>
            </a:r>
            <a:r>
              <a:rPr lang="fr-FR" sz="2400" dirty="0"/>
              <a:t> more </a:t>
            </a:r>
            <a:r>
              <a:rPr lang="fr-FR" sz="2400" dirty="0" err="1"/>
              <a:t>features</a:t>
            </a:r>
            <a:endParaRPr lang="fr-FR" sz="2400" dirty="0"/>
          </a:p>
          <a:p>
            <a:pPr lvl="2"/>
            <a:endParaRPr lang="fr-FR" sz="2400" dirty="0"/>
          </a:p>
          <a:p>
            <a:r>
              <a:rPr lang="fr-FR" sz="3200" dirty="0"/>
              <a:t>Manage the </a:t>
            </a:r>
            <a:r>
              <a:rPr lang="fr-FR" sz="3200" dirty="0" err="1"/>
              <a:t>database</a:t>
            </a:r>
            <a:r>
              <a:rPr lang="fr-FR" sz="3200" dirty="0"/>
              <a:t> as a set of PHP </a:t>
            </a:r>
            <a:r>
              <a:rPr lang="fr-FR" sz="3200" dirty="0" err="1"/>
              <a:t>objects</a:t>
            </a:r>
            <a:endParaRPr lang="fr-FR" sz="3200" dirty="0"/>
          </a:p>
          <a:p>
            <a:pPr lvl="1"/>
            <a:r>
              <a:rPr lang="fr-FR" sz="2800" dirty="0" err="1"/>
              <a:t>Those</a:t>
            </a:r>
            <a:r>
              <a:rPr lang="fr-FR" sz="2800" dirty="0"/>
              <a:t> </a:t>
            </a:r>
            <a:r>
              <a:rPr lang="fr-FR" sz="2800" dirty="0" err="1"/>
              <a:t>objects</a:t>
            </a:r>
            <a:r>
              <a:rPr lang="fr-FR" sz="2800" dirty="0"/>
              <a:t> are </a:t>
            </a:r>
            <a:r>
              <a:rPr lang="fr-FR" sz="2800" dirty="0" err="1"/>
              <a:t>called</a:t>
            </a:r>
            <a:r>
              <a:rPr lang="fr-FR" sz="2800" dirty="0"/>
              <a:t> </a:t>
            </a:r>
            <a:r>
              <a:rPr lang="fr-FR" sz="2800" b="1" dirty="0" err="1"/>
              <a:t>Entities</a:t>
            </a:r>
            <a:r>
              <a:rPr lang="fr-FR" sz="2800" dirty="0"/>
              <a:t>!</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8577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an </a:t>
            </a:r>
            <a:r>
              <a:rPr lang="fr-FR" dirty="0" err="1" smtClean="0">
                <a:ea typeface="ＭＳ Ｐゴシック" pitchFamily="34" charset="-128"/>
              </a:rPr>
              <a:t>entity</a:t>
            </a:r>
            <a:r>
              <a:rPr lang="fr-FR" dirty="0" smtClean="0">
                <a:ea typeface="ＭＳ Ｐゴシック" pitchFamily="34" charset="-128"/>
              </a:rPr>
              <a:t>?</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t>An </a:t>
            </a:r>
            <a:r>
              <a:rPr lang="fr-FR" sz="3200" dirty="0" err="1"/>
              <a:t>entity</a:t>
            </a:r>
            <a:r>
              <a:rPr lang="fr-FR" sz="3200" dirty="0"/>
              <a:t> class </a:t>
            </a:r>
            <a:r>
              <a:rPr lang="fr-FR" sz="3200" dirty="0" err="1"/>
              <a:t>is</a:t>
            </a:r>
            <a:r>
              <a:rPr lang="fr-FR" sz="3200" dirty="0"/>
              <a:t> </a:t>
            </a:r>
            <a:r>
              <a:rPr lang="fr-FR" sz="3200" dirty="0" err="1"/>
              <a:t>composed</a:t>
            </a:r>
            <a:r>
              <a:rPr lang="fr-FR" sz="3200" dirty="0"/>
              <a:t> of </a:t>
            </a:r>
            <a:r>
              <a:rPr lang="fr-FR" sz="3200" dirty="0" err="1"/>
              <a:t>fields</a:t>
            </a:r>
            <a:r>
              <a:rPr lang="fr-FR" sz="3200" dirty="0"/>
              <a:t> </a:t>
            </a:r>
            <a:r>
              <a:rPr lang="fr-FR" sz="3200" dirty="0" err="1"/>
              <a:t>with</a:t>
            </a:r>
            <a:r>
              <a:rPr lang="fr-FR" sz="3200" dirty="0"/>
              <a:t> getters and setters, </a:t>
            </a:r>
            <a:r>
              <a:rPr lang="fr-FR" sz="3200" dirty="0" err="1"/>
              <a:t>embellished</a:t>
            </a:r>
            <a:r>
              <a:rPr lang="fr-FR" sz="3200" dirty="0"/>
              <a:t> </a:t>
            </a:r>
            <a:r>
              <a:rPr lang="fr-FR" sz="3200" dirty="0" err="1"/>
              <a:t>with</a:t>
            </a:r>
            <a:r>
              <a:rPr lang="fr-FR" sz="3200" dirty="0"/>
              <a:t> </a:t>
            </a:r>
            <a:r>
              <a:rPr lang="fr-FR" sz="3200" dirty="0" err="1"/>
              <a:t>some</a:t>
            </a:r>
            <a:r>
              <a:rPr lang="fr-FR" sz="3200" dirty="0"/>
              <a:t> annotations</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p:cNvPicPr>
            <a:picLocks noChangeAspect="1" noChangeArrowheads="1"/>
          </p:cNvPicPr>
          <p:nvPr/>
        </p:nvPicPr>
        <p:blipFill>
          <a:blip r:embed="rId4" cstate="print"/>
          <a:srcRect/>
          <a:stretch>
            <a:fillRect/>
          </a:stretch>
        </p:blipFill>
        <p:spPr bwMode="auto">
          <a:xfrm>
            <a:off x="1835696" y="3073524"/>
            <a:ext cx="6148412" cy="1824254"/>
          </a:xfrm>
          <a:prstGeom prst="rect">
            <a:avLst/>
          </a:prstGeom>
          <a:noFill/>
          <a:ln w="9525">
            <a:noFill/>
            <a:round/>
            <a:headEnd/>
            <a:tailEnd/>
          </a:ln>
        </p:spPr>
      </p:pic>
    </p:spTree>
    <p:extLst>
      <p:ext uri="{BB962C8B-B14F-4D97-AF65-F5344CB8AC3E}">
        <p14:creationId xmlns:p14="http://schemas.microsoft.com/office/powerpoint/2010/main" val="94018874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Symfony</a:t>
            </a:r>
            <a:r>
              <a:rPr lang="fr-FR" dirty="0" smtClean="0">
                <a:ea typeface="ＭＳ Ｐゴシック" pitchFamily="34" charset="-128"/>
              </a:rPr>
              <a:t> </a:t>
            </a:r>
            <a:r>
              <a:rPr lang="fr-FR" dirty="0" err="1" smtClean="0">
                <a:ea typeface="ＭＳ Ｐゴシック" pitchFamily="34" charset="-128"/>
              </a:rPr>
              <a:t>Database</a:t>
            </a:r>
            <a:r>
              <a:rPr lang="fr-FR" dirty="0" smtClean="0">
                <a:ea typeface="ＭＳ Ｐゴシック" pitchFamily="34" charset="-128"/>
              </a:rPr>
              <a:t> configuration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smtClean="0"/>
              <a:t>Find</a:t>
            </a:r>
            <a:r>
              <a:rPr lang="fr-FR" sz="3200" dirty="0" smtClean="0"/>
              <a:t> in </a:t>
            </a:r>
            <a:r>
              <a:rPr lang="fr-FR" sz="3200" dirty="0" err="1" smtClean="0"/>
              <a:t>app</a:t>
            </a:r>
            <a:r>
              <a:rPr lang="fr-FR" sz="3200" dirty="0" smtClean="0"/>
              <a:t>/config a </a:t>
            </a:r>
            <a:r>
              <a:rPr lang="fr-FR" sz="3200" b="1" dirty="0" err="1" smtClean="0"/>
              <a:t>parameters.yml</a:t>
            </a:r>
            <a:r>
              <a:rPr lang="fr-FR" sz="3200" dirty="0" smtClean="0"/>
              <a:t> file</a:t>
            </a:r>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79512" y="1921396"/>
            <a:ext cx="8785225" cy="187220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it-IT" b="1" dirty="0">
                <a:solidFill>
                  <a:srgbClr val="0070C0"/>
                </a:solidFill>
                <a:latin typeface="Courier New" pitchFamily="49" charset="0"/>
                <a:ea typeface="ＭＳ Ｐゴシック" pitchFamily="34" charset="-128"/>
                <a:cs typeface="Courier New" pitchFamily="49" charset="0"/>
              </a:rPr>
              <a:t>parameters</a:t>
            </a:r>
            <a:r>
              <a:rPr lang="it-IT" b="1" dirty="0" smtClean="0">
                <a:solidFill>
                  <a:srgbClr val="000000"/>
                </a:solidFill>
                <a:latin typeface="Courier New" pitchFamily="49" charset="0"/>
                <a:ea typeface="ＭＳ Ｐゴシック" pitchFamily="34" charset="-128"/>
                <a:cs typeface="Courier New" pitchFamily="49" charset="0"/>
              </a:rPr>
              <a:t>:</a:t>
            </a:r>
          </a:p>
          <a:p>
            <a:r>
              <a:rPr lang="it-IT" b="1" dirty="0" smtClean="0">
                <a:solidFill>
                  <a:srgbClr val="000000"/>
                </a:solidFill>
                <a:latin typeface="Courier New" pitchFamily="49" charset="0"/>
                <a:ea typeface="ＭＳ Ｐゴシック" pitchFamily="34" charset="-128"/>
                <a:cs typeface="Courier New" pitchFamily="49" charset="0"/>
              </a:rPr>
              <a:t>    </a:t>
            </a:r>
            <a:r>
              <a:rPr lang="it-IT" b="1" dirty="0">
                <a:solidFill>
                  <a:srgbClr val="0070C0"/>
                </a:solidFill>
                <a:latin typeface="Courier New" pitchFamily="49" charset="0"/>
                <a:ea typeface="ＭＳ Ｐゴシック" pitchFamily="34" charset="-128"/>
                <a:cs typeface="Courier New" pitchFamily="49" charset="0"/>
              </a:rPr>
              <a:t>database_host</a:t>
            </a:r>
            <a:r>
              <a:rPr lang="it-IT" b="1" dirty="0">
                <a:solidFill>
                  <a:srgbClr val="000000"/>
                </a:solidFill>
                <a:latin typeface="Courier New" pitchFamily="49" charset="0"/>
                <a:ea typeface="ＭＳ Ｐゴシック" pitchFamily="34" charset="-128"/>
                <a:cs typeface="Courier New" pitchFamily="49" charset="0"/>
              </a:rPr>
              <a:t>: </a:t>
            </a:r>
            <a:r>
              <a:rPr lang="it-IT" b="1" dirty="0" smtClean="0">
                <a:solidFill>
                  <a:srgbClr val="000000"/>
                </a:solidFill>
                <a:latin typeface="Courier New" pitchFamily="49" charset="0"/>
                <a:ea typeface="ＭＳ Ｐゴシック" pitchFamily="34" charset="-128"/>
                <a:cs typeface="Courier New" pitchFamily="49" charset="0"/>
              </a:rPr>
              <a:t>127.0.0.1</a:t>
            </a:r>
          </a:p>
          <a:p>
            <a:r>
              <a:rPr lang="it-IT" b="1" dirty="0" smtClean="0">
                <a:solidFill>
                  <a:srgbClr val="000000"/>
                </a:solidFill>
                <a:latin typeface="Courier New" pitchFamily="49" charset="0"/>
                <a:ea typeface="ＭＳ Ｐゴシック" pitchFamily="34" charset="-128"/>
                <a:cs typeface="Courier New" pitchFamily="49" charset="0"/>
              </a:rPr>
              <a:t>    </a:t>
            </a:r>
            <a:r>
              <a:rPr lang="it-IT" b="1" dirty="0">
                <a:solidFill>
                  <a:srgbClr val="0070C0"/>
                </a:solidFill>
                <a:latin typeface="Courier New" pitchFamily="49" charset="0"/>
                <a:ea typeface="ＭＳ Ｐゴシック" pitchFamily="34" charset="-128"/>
                <a:cs typeface="Courier New" pitchFamily="49" charset="0"/>
              </a:rPr>
              <a:t>database_port</a:t>
            </a:r>
            <a:r>
              <a:rPr lang="it-IT" b="1" dirty="0">
                <a:solidFill>
                  <a:srgbClr val="000000"/>
                </a:solidFill>
                <a:latin typeface="Courier New" pitchFamily="49" charset="0"/>
                <a:ea typeface="ＭＳ Ｐゴシック" pitchFamily="34" charset="-128"/>
                <a:cs typeface="Courier New" pitchFamily="49" charset="0"/>
              </a:rPr>
              <a:t>: </a:t>
            </a:r>
            <a:r>
              <a:rPr lang="it-IT" b="1" dirty="0" smtClean="0">
                <a:solidFill>
                  <a:srgbClr val="000000"/>
                </a:solidFill>
                <a:latin typeface="Courier New" pitchFamily="49" charset="0"/>
                <a:ea typeface="ＭＳ Ｐゴシック" pitchFamily="34" charset="-128"/>
                <a:cs typeface="Courier New" pitchFamily="49" charset="0"/>
              </a:rPr>
              <a:t>null</a:t>
            </a:r>
          </a:p>
          <a:p>
            <a:r>
              <a:rPr lang="it-IT" b="1" dirty="0" smtClean="0">
                <a:solidFill>
                  <a:srgbClr val="000000"/>
                </a:solidFill>
                <a:latin typeface="Courier New" pitchFamily="49" charset="0"/>
                <a:ea typeface="ＭＳ Ｐゴシック" pitchFamily="34" charset="-128"/>
                <a:cs typeface="Courier New" pitchFamily="49" charset="0"/>
              </a:rPr>
              <a:t>    </a:t>
            </a:r>
            <a:r>
              <a:rPr lang="it-IT" b="1" dirty="0">
                <a:solidFill>
                  <a:srgbClr val="0070C0"/>
                </a:solidFill>
                <a:latin typeface="Courier New" pitchFamily="49" charset="0"/>
                <a:ea typeface="ＭＳ Ｐゴシック" pitchFamily="34" charset="-128"/>
                <a:cs typeface="Courier New" pitchFamily="49" charset="0"/>
              </a:rPr>
              <a:t>database_name</a:t>
            </a:r>
            <a:r>
              <a:rPr lang="it-IT" b="1" dirty="0">
                <a:solidFill>
                  <a:srgbClr val="000000"/>
                </a:solidFill>
                <a:latin typeface="Courier New" pitchFamily="49" charset="0"/>
                <a:ea typeface="ＭＳ Ｐゴシック" pitchFamily="34" charset="-128"/>
                <a:cs typeface="Courier New" pitchFamily="49" charset="0"/>
              </a:rPr>
              <a:t>: </a:t>
            </a:r>
            <a:r>
              <a:rPr lang="it-IT" b="1" dirty="0" smtClean="0">
                <a:solidFill>
                  <a:srgbClr val="000000"/>
                </a:solidFill>
                <a:latin typeface="Courier New" pitchFamily="49" charset="0"/>
                <a:ea typeface="ＭＳ Ｐゴシック" pitchFamily="34" charset="-128"/>
                <a:cs typeface="Courier New" pitchFamily="49" charset="0"/>
              </a:rPr>
              <a:t>symple</a:t>
            </a:r>
          </a:p>
          <a:p>
            <a:r>
              <a:rPr lang="it-IT" b="1" dirty="0" smtClean="0">
                <a:solidFill>
                  <a:srgbClr val="000000"/>
                </a:solidFill>
                <a:latin typeface="Courier New" pitchFamily="49" charset="0"/>
                <a:ea typeface="ＭＳ Ｐゴシック" pitchFamily="34" charset="-128"/>
                <a:cs typeface="Courier New" pitchFamily="49" charset="0"/>
              </a:rPr>
              <a:t>    </a:t>
            </a:r>
            <a:r>
              <a:rPr lang="it-IT" b="1" dirty="0">
                <a:solidFill>
                  <a:srgbClr val="0070C0"/>
                </a:solidFill>
                <a:latin typeface="Courier New" pitchFamily="49" charset="0"/>
                <a:ea typeface="ＭＳ Ｐゴシック" pitchFamily="34" charset="-128"/>
                <a:cs typeface="Courier New" pitchFamily="49" charset="0"/>
              </a:rPr>
              <a:t>database_user</a:t>
            </a:r>
            <a:r>
              <a:rPr lang="it-IT" b="1" dirty="0">
                <a:solidFill>
                  <a:srgbClr val="000000"/>
                </a:solidFill>
                <a:latin typeface="Courier New" pitchFamily="49" charset="0"/>
                <a:ea typeface="ＭＳ Ｐゴシック" pitchFamily="34" charset="-128"/>
                <a:cs typeface="Courier New" pitchFamily="49" charset="0"/>
              </a:rPr>
              <a:t>: </a:t>
            </a:r>
            <a:r>
              <a:rPr lang="it-IT" b="1" dirty="0" smtClean="0">
                <a:solidFill>
                  <a:srgbClr val="000000"/>
                </a:solidFill>
                <a:latin typeface="Courier New" pitchFamily="49" charset="0"/>
                <a:ea typeface="ＭＳ Ｐゴシック" pitchFamily="34" charset="-128"/>
                <a:cs typeface="Courier New" pitchFamily="49" charset="0"/>
              </a:rPr>
              <a:t>root</a:t>
            </a:r>
          </a:p>
          <a:p>
            <a:r>
              <a:rPr lang="it-IT" b="1" dirty="0" smtClean="0">
                <a:solidFill>
                  <a:srgbClr val="000000"/>
                </a:solidFill>
                <a:latin typeface="Courier New" pitchFamily="49" charset="0"/>
                <a:ea typeface="ＭＳ Ｐゴシック" pitchFamily="34" charset="-128"/>
                <a:cs typeface="Courier New" pitchFamily="49" charset="0"/>
              </a:rPr>
              <a:t>    </a:t>
            </a:r>
            <a:r>
              <a:rPr lang="it-IT" b="1" dirty="0">
                <a:solidFill>
                  <a:srgbClr val="0070C0"/>
                </a:solidFill>
                <a:latin typeface="Courier New" pitchFamily="49" charset="0"/>
                <a:ea typeface="ＭＳ Ｐゴシック" pitchFamily="34" charset="-128"/>
                <a:cs typeface="Courier New" pitchFamily="49" charset="0"/>
              </a:rPr>
              <a:t>database_password</a:t>
            </a:r>
            <a:r>
              <a:rPr lang="it-IT" b="1" dirty="0">
                <a:solidFill>
                  <a:srgbClr val="000000"/>
                </a:solidFill>
                <a:latin typeface="Courier New" pitchFamily="49" charset="0"/>
                <a:ea typeface="ＭＳ Ｐゴシック" pitchFamily="34" charset="-128"/>
                <a:cs typeface="Courier New" pitchFamily="49" charset="0"/>
              </a:rPr>
              <a:t>: null</a:t>
            </a:r>
            <a:endParaRPr lang="fr-FR" b="1" dirty="0">
              <a:solidFill>
                <a:srgbClr val="0070C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37599336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a:t>
            </a:r>
            <a:r>
              <a:rPr lang="fr-FR" dirty="0" smtClean="0">
                <a:ea typeface="ＭＳ Ｐゴシック" pitchFamily="34" charset="-128"/>
              </a:rPr>
              <a:t> </a:t>
            </a:r>
            <a:r>
              <a:rPr lang="fr-FR" dirty="0" err="1" smtClean="0">
                <a:ea typeface="ＭＳ Ｐゴシック" pitchFamily="34" charset="-128"/>
              </a:rPr>
              <a:t>generation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t>Entity</a:t>
            </a:r>
            <a:r>
              <a:rPr lang="fr-FR" sz="3200" dirty="0"/>
              <a:t> </a:t>
            </a:r>
            <a:r>
              <a:rPr lang="fr-FR" sz="3200" dirty="0" err="1"/>
              <a:t>generation</a:t>
            </a:r>
            <a:r>
              <a:rPr lang="fr-FR" sz="3200" dirty="0"/>
              <a:t> </a:t>
            </a:r>
            <a:r>
              <a:rPr lang="fr-FR" sz="3200" dirty="0" err="1"/>
              <a:t>process</a:t>
            </a:r>
            <a:r>
              <a:rPr lang="fr-FR" sz="3200" dirty="0"/>
              <a:t> </a:t>
            </a:r>
            <a:r>
              <a:rPr lang="fr-FR" sz="3200" dirty="0" err="1"/>
              <a:t>is</a:t>
            </a:r>
            <a:r>
              <a:rPr lang="fr-FR" sz="3200" dirty="0"/>
              <a:t> in </a:t>
            </a:r>
            <a:r>
              <a:rPr lang="fr-FR" sz="3200" dirty="0" err="1"/>
              <a:t>three</a:t>
            </a:r>
            <a:r>
              <a:rPr lang="fr-FR" sz="3200" dirty="0"/>
              <a:t> </a:t>
            </a:r>
            <a:r>
              <a:rPr lang="fr-FR" sz="3200" dirty="0" err="1"/>
              <a:t>steps</a:t>
            </a:r>
            <a:endParaRPr lang="fr-FR" sz="3200" dirty="0"/>
          </a:p>
          <a:p>
            <a:pPr lvl="1"/>
            <a:r>
              <a:rPr lang="fr-FR" sz="2800" dirty="0"/>
              <a:t>First, </a:t>
            </a:r>
            <a:r>
              <a:rPr lang="fr-FR" sz="2800" dirty="0" err="1"/>
              <a:t>you</a:t>
            </a:r>
            <a:r>
              <a:rPr lang="fr-FR" sz="2800" dirty="0"/>
              <a:t> </a:t>
            </a:r>
            <a:r>
              <a:rPr lang="fr-FR" sz="2800" dirty="0" err="1"/>
              <a:t>need</a:t>
            </a:r>
            <a:r>
              <a:rPr lang="fr-FR" sz="2800" dirty="0"/>
              <a:t> to </a:t>
            </a:r>
            <a:r>
              <a:rPr lang="fr-FR" sz="2800" dirty="0" err="1"/>
              <a:t>generate</a:t>
            </a:r>
            <a:r>
              <a:rPr lang="fr-FR" sz="2800" dirty="0"/>
              <a:t> </a:t>
            </a:r>
            <a:r>
              <a:rPr lang="fr-FR" sz="2800" dirty="0" err="1"/>
              <a:t>metadatas</a:t>
            </a:r>
            <a:r>
              <a:rPr lang="fr-FR" sz="2800" dirty="0"/>
              <a:t> relative to </a:t>
            </a:r>
            <a:r>
              <a:rPr lang="fr-FR" sz="2800" dirty="0" err="1"/>
              <a:t>your</a:t>
            </a:r>
            <a:r>
              <a:rPr lang="fr-FR" sz="2800" dirty="0"/>
              <a:t> </a:t>
            </a:r>
            <a:r>
              <a:rPr lang="fr-FR" sz="2800" dirty="0" err="1"/>
              <a:t>database</a:t>
            </a:r>
            <a:endParaRPr lang="fr-FR" sz="2800" dirty="0"/>
          </a:p>
          <a:p>
            <a:pPr lvl="1"/>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à coins arrondis 9"/>
          <p:cNvSpPr/>
          <p:nvPr/>
        </p:nvSpPr>
        <p:spPr>
          <a:xfrm>
            <a:off x="179512" y="3505572"/>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it-IT" b="1" dirty="0" smtClean="0">
                <a:solidFill>
                  <a:srgbClr val="000000"/>
                </a:solidFill>
                <a:latin typeface="Courier New" pitchFamily="49" charset="0"/>
                <a:ea typeface="ＭＳ Ｐゴシック" pitchFamily="34" charset="-128"/>
                <a:cs typeface="Courier New" pitchFamily="49" charset="0"/>
              </a:rPr>
              <a:t>php bin/console </a:t>
            </a:r>
            <a:r>
              <a:rPr lang="it-IT" b="1" dirty="0">
                <a:solidFill>
                  <a:srgbClr val="000000"/>
                </a:solidFill>
                <a:latin typeface="Courier New" pitchFamily="49" charset="0"/>
                <a:ea typeface="ＭＳ Ｐゴシック" pitchFamily="34" charset="-128"/>
                <a:cs typeface="Courier New" pitchFamily="49" charset="0"/>
              </a:rPr>
              <a:t>doctrine:mapping:import --force </a:t>
            </a:r>
            <a:r>
              <a:rPr lang="it-IT" b="1" dirty="0" smtClean="0">
                <a:solidFill>
                  <a:srgbClr val="000000"/>
                </a:solidFill>
                <a:latin typeface="Courier New" pitchFamily="49" charset="0"/>
                <a:ea typeface="ＭＳ Ｐゴシック" pitchFamily="34" charset="-128"/>
                <a:cs typeface="Courier New" pitchFamily="49" charset="0"/>
              </a:rPr>
              <a:t>{Bundle} </a:t>
            </a:r>
            <a:r>
              <a:rPr lang="it-IT" b="1" dirty="0">
                <a:solidFill>
                  <a:srgbClr val="000000"/>
                </a:solidFill>
                <a:latin typeface="Courier New" pitchFamily="49" charset="0"/>
                <a:ea typeface="ＭＳ Ｐゴシック" pitchFamily="34" charset="-128"/>
                <a:cs typeface="Courier New" pitchFamily="49" charset="0"/>
              </a:rPr>
              <a:t>xml</a:t>
            </a:r>
            <a:endParaRPr lang="fr-FR" b="1" dirty="0">
              <a:solidFill>
                <a:srgbClr val="0070C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265961118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a:t>
            </a:r>
            <a:r>
              <a:rPr lang="fr-FR" dirty="0" smtClean="0">
                <a:ea typeface="ＭＳ Ｐゴシック" pitchFamily="34" charset="-128"/>
              </a:rPr>
              <a:t> </a:t>
            </a:r>
            <a:r>
              <a:rPr lang="fr-FR" dirty="0" err="1" smtClean="0">
                <a:ea typeface="ＭＳ Ｐゴシック" pitchFamily="34" charset="-128"/>
              </a:rPr>
              <a:t>generation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t>Next</a:t>
            </a:r>
            <a:r>
              <a:rPr lang="fr-FR" sz="3200" dirty="0"/>
              <a:t> </a:t>
            </a:r>
            <a:r>
              <a:rPr lang="fr-FR" sz="3200" dirty="0" err="1"/>
              <a:t>step</a:t>
            </a:r>
            <a:r>
              <a:rPr lang="fr-FR" sz="3200" dirty="0"/>
              <a:t>, import </a:t>
            </a:r>
            <a:r>
              <a:rPr lang="fr-FR" sz="3200" dirty="0" err="1"/>
              <a:t>these</a:t>
            </a:r>
            <a:r>
              <a:rPr lang="fr-FR" sz="3200" dirty="0"/>
              <a:t> </a:t>
            </a:r>
            <a:r>
              <a:rPr lang="fr-FR" sz="3200" dirty="0" err="1"/>
              <a:t>metadatas</a:t>
            </a:r>
            <a:r>
              <a:rPr lang="fr-FR" sz="3200" dirty="0"/>
              <a:t> </a:t>
            </a:r>
            <a:r>
              <a:rPr lang="fr-FR" sz="3200" dirty="0" err="1"/>
              <a:t>into</a:t>
            </a:r>
            <a:r>
              <a:rPr lang="fr-FR" sz="3200" dirty="0"/>
              <a:t> Doctrine </a:t>
            </a:r>
            <a:r>
              <a:rPr lang="fr-FR" sz="3200" dirty="0" err="1"/>
              <a:t>mapping</a:t>
            </a:r>
            <a:r>
              <a:rPr lang="fr-FR" sz="3200" dirty="0"/>
              <a:t> </a:t>
            </a:r>
            <a:r>
              <a:rPr lang="fr-FR" sz="3200" dirty="0" err="1"/>
              <a:t>engine</a:t>
            </a:r>
            <a:endParaRPr lang="fr-FR" sz="3200" dirty="0"/>
          </a:p>
          <a:p>
            <a:endParaRPr lang="fr-FR" sz="3200" dirty="0"/>
          </a:p>
          <a:p>
            <a:endParaRPr lang="fr-FR" sz="3200" dirty="0"/>
          </a:p>
          <a:p>
            <a:r>
              <a:rPr lang="fr-FR" sz="3200" dirty="0" err="1" smtClean="0"/>
              <a:t>Generate</a:t>
            </a:r>
            <a:r>
              <a:rPr lang="fr-FR" sz="3200" dirty="0" smtClean="0"/>
              <a:t> </a:t>
            </a:r>
            <a:r>
              <a:rPr lang="fr-FR" sz="3200" dirty="0" err="1"/>
              <a:t>your</a:t>
            </a:r>
            <a:r>
              <a:rPr lang="fr-FR" sz="3200" dirty="0"/>
              <a:t> </a:t>
            </a:r>
            <a:r>
              <a:rPr lang="fr-FR" sz="3200" dirty="0" err="1"/>
              <a:t>entities</a:t>
            </a:r>
            <a:r>
              <a:rPr lang="fr-FR" sz="3200" dirty="0"/>
              <a:t> </a:t>
            </a:r>
            <a:r>
              <a:rPr lang="fr-FR" sz="3200" dirty="0" err="1"/>
              <a:t>with</a:t>
            </a:r>
            <a:r>
              <a:rPr lang="fr-FR" sz="3200" dirty="0"/>
              <a:t> </a:t>
            </a:r>
            <a:r>
              <a:rPr lang="fr-FR" sz="3200" dirty="0" err="1"/>
              <a:t>this</a:t>
            </a:r>
            <a:r>
              <a:rPr lang="fr-FR" sz="3200" dirty="0"/>
              <a:t> last command</a:t>
            </a:r>
            <a:r>
              <a:rPr lang="fr-FR" sz="3200" dirty="0" smtClean="0"/>
              <a:t>:</a:t>
            </a:r>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à coins arrondis 11"/>
          <p:cNvSpPr/>
          <p:nvPr/>
        </p:nvSpPr>
        <p:spPr>
          <a:xfrm>
            <a:off x="179512" y="2497460"/>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it-IT" b="1" dirty="0" smtClean="0">
                <a:solidFill>
                  <a:srgbClr val="000000"/>
                </a:solidFill>
                <a:latin typeface="Courier New" pitchFamily="49" charset="0"/>
                <a:ea typeface="ＭＳ Ｐゴシック" pitchFamily="34" charset="-128"/>
                <a:cs typeface="Courier New" pitchFamily="49" charset="0"/>
              </a:rPr>
              <a:t>php </a:t>
            </a:r>
            <a:r>
              <a:rPr lang="it-IT" b="1" dirty="0">
                <a:solidFill>
                  <a:srgbClr val="000000"/>
                </a:solidFill>
                <a:latin typeface="Courier New" pitchFamily="49" charset="0"/>
                <a:ea typeface="ＭＳ Ｐゴシック" pitchFamily="34" charset="-128"/>
                <a:cs typeface="Courier New" pitchFamily="49" charset="0"/>
              </a:rPr>
              <a:t>bin/console doctrine:mapping:convert annotation ./src</a:t>
            </a:r>
            <a:endParaRPr lang="fr-FR" b="1" dirty="0">
              <a:solidFill>
                <a:srgbClr val="0070C0"/>
              </a:solidFill>
              <a:latin typeface="Courier New" pitchFamily="49" charset="0"/>
              <a:ea typeface="ＭＳ Ｐゴシック" pitchFamily="34" charset="-128"/>
              <a:cs typeface="Courier New" pitchFamily="49" charset="0"/>
            </a:endParaRPr>
          </a:p>
        </p:txBody>
      </p:sp>
      <p:sp>
        <p:nvSpPr>
          <p:cNvPr id="13" name="Rectangle à coins arrondis 12"/>
          <p:cNvSpPr/>
          <p:nvPr/>
        </p:nvSpPr>
        <p:spPr>
          <a:xfrm>
            <a:off x="179512" y="4441676"/>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it-IT" b="1" dirty="0">
                <a:solidFill>
                  <a:srgbClr val="000000"/>
                </a:solidFill>
                <a:latin typeface="Courier New" pitchFamily="49" charset="0"/>
                <a:ea typeface="ＭＳ Ｐゴシック" pitchFamily="34" charset="-128"/>
                <a:cs typeface="Courier New" pitchFamily="49" charset="0"/>
              </a:rPr>
              <a:t>p</a:t>
            </a:r>
            <a:r>
              <a:rPr lang="it-IT" b="1" dirty="0" smtClean="0">
                <a:solidFill>
                  <a:srgbClr val="000000"/>
                </a:solidFill>
                <a:latin typeface="Courier New" pitchFamily="49" charset="0"/>
                <a:ea typeface="ＭＳ Ｐゴシック" pitchFamily="34" charset="-128"/>
                <a:cs typeface="Courier New" pitchFamily="49" charset="0"/>
              </a:rPr>
              <a:t>hp bin/console </a:t>
            </a:r>
            <a:r>
              <a:rPr lang="it-IT" b="1" dirty="0">
                <a:solidFill>
                  <a:srgbClr val="000000"/>
                </a:solidFill>
                <a:latin typeface="Courier New" pitchFamily="49" charset="0"/>
                <a:ea typeface="ＭＳ Ｐゴシック" pitchFamily="34" charset="-128"/>
                <a:cs typeface="Courier New" pitchFamily="49" charset="0"/>
              </a:rPr>
              <a:t>doctrine:generate:entities </a:t>
            </a:r>
            <a:r>
              <a:rPr lang="it-IT" b="1" dirty="0" smtClean="0">
                <a:solidFill>
                  <a:srgbClr val="000000"/>
                </a:solidFill>
                <a:latin typeface="Courier New" pitchFamily="49" charset="0"/>
                <a:ea typeface="ＭＳ Ｐゴシック" pitchFamily="34" charset="-128"/>
                <a:cs typeface="Courier New" pitchFamily="49" charset="0"/>
              </a:rPr>
              <a:t>{Bundle}</a:t>
            </a:r>
            <a:endParaRPr lang="fr-FR" b="1" dirty="0">
              <a:solidFill>
                <a:srgbClr val="0070C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124446927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Database</a:t>
            </a:r>
            <a:r>
              <a:rPr lang="fr-FR" dirty="0" smtClean="0">
                <a:ea typeface="ＭＳ Ｐゴシック" pitchFamily="34" charset="-128"/>
              </a:rPr>
              <a:t> </a:t>
            </a:r>
            <a:r>
              <a:rPr lang="fr-FR" dirty="0" err="1" smtClean="0">
                <a:ea typeface="ＭＳ Ｐゴシック" pitchFamily="34" charset="-128"/>
              </a:rPr>
              <a:t>generation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dirty="0"/>
              <a:t>At the opposite, </a:t>
            </a:r>
            <a:r>
              <a:rPr lang="fr-FR" dirty="0" err="1"/>
              <a:t>you</a:t>
            </a:r>
            <a:r>
              <a:rPr lang="fr-FR" dirty="0"/>
              <a:t> </a:t>
            </a:r>
            <a:r>
              <a:rPr lang="fr-FR" dirty="0" err="1"/>
              <a:t>can</a:t>
            </a:r>
            <a:r>
              <a:rPr lang="fr-FR" dirty="0"/>
              <a:t> </a:t>
            </a:r>
            <a:r>
              <a:rPr lang="fr-FR" dirty="0" err="1"/>
              <a:t>create</a:t>
            </a:r>
            <a:r>
              <a:rPr lang="fr-FR" dirty="0"/>
              <a:t> </a:t>
            </a:r>
            <a:r>
              <a:rPr lang="fr-FR" dirty="0" err="1"/>
              <a:t>your</a:t>
            </a:r>
            <a:r>
              <a:rPr lang="fr-FR" dirty="0"/>
              <a:t> </a:t>
            </a:r>
            <a:r>
              <a:rPr lang="fr-FR" dirty="0" err="1" smtClean="0"/>
              <a:t>own</a:t>
            </a:r>
            <a:r>
              <a:rPr lang="fr-FR" dirty="0" smtClean="0"/>
              <a:t> PHP </a:t>
            </a:r>
            <a:r>
              <a:rPr lang="fr-FR" dirty="0" err="1"/>
              <a:t>entities</a:t>
            </a:r>
            <a:r>
              <a:rPr lang="fr-FR" dirty="0"/>
              <a:t> and use </a:t>
            </a:r>
            <a:r>
              <a:rPr lang="fr-FR" dirty="0" err="1" smtClean="0"/>
              <a:t>following</a:t>
            </a:r>
            <a:r>
              <a:rPr lang="fr-FR" dirty="0" smtClean="0"/>
              <a:t> </a:t>
            </a:r>
            <a:r>
              <a:rPr lang="fr-FR" dirty="0" err="1" smtClean="0"/>
              <a:t>commands</a:t>
            </a:r>
            <a:r>
              <a:rPr lang="fr-FR" dirty="0" smtClean="0"/>
              <a:t>:</a:t>
            </a:r>
          </a:p>
          <a:p>
            <a:pPr lvl="1"/>
            <a:r>
              <a:rPr lang="fr-FR" dirty="0" err="1" smtClean="0"/>
              <a:t>Generate</a:t>
            </a:r>
            <a:r>
              <a:rPr lang="fr-FR" dirty="0" smtClean="0"/>
              <a:t> </a:t>
            </a:r>
            <a:r>
              <a:rPr lang="fr-FR" dirty="0" err="1" smtClean="0"/>
              <a:t>database</a:t>
            </a:r>
            <a:r>
              <a:rPr lang="fr-FR" dirty="0" smtClean="0"/>
              <a:t> </a:t>
            </a:r>
            <a:r>
              <a:rPr lang="fr-FR" dirty="0" err="1" smtClean="0"/>
              <a:t>based</a:t>
            </a:r>
            <a:r>
              <a:rPr lang="fr-FR" dirty="0" smtClean="0"/>
              <a:t> on </a:t>
            </a:r>
            <a:r>
              <a:rPr lang="fr-FR" b="1" dirty="0" err="1" smtClean="0"/>
              <a:t>parameters.yml</a:t>
            </a:r>
            <a:endParaRPr lang="fr-FR" b="1" dirty="0" smtClean="0"/>
          </a:p>
          <a:p>
            <a:endParaRPr lang="fr-FR" b="1" dirty="0"/>
          </a:p>
          <a:p>
            <a:endParaRPr lang="fr-FR" b="1" dirty="0" smtClean="0"/>
          </a:p>
          <a:p>
            <a:pPr lvl="1"/>
            <a:r>
              <a:rPr lang="fr-FR" dirty="0" smtClean="0"/>
              <a:t>Drop </a:t>
            </a:r>
            <a:r>
              <a:rPr lang="fr-FR" dirty="0" err="1" smtClean="0"/>
              <a:t>database</a:t>
            </a:r>
            <a:r>
              <a:rPr lang="fr-FR" dirty="0" smtClean="0"/>
              <a:t> if </a:t>
            </a:r>
            <a:r>
              <a:rPr lang="fr-FR" dirty="0" err="1" smtClean="0"/>
              <a:t>you</a:t>
            </a:r>
            <a:r>
              <a:rPr lang="fr-FR" dirty="0" smtClean="0"/>
              <a:t> </a:t>
            </a:r>
            <a:r>
              <a:rPr lang="fr-FR" dirty="0" err="1" smtClean="0"/>
              <a:t>want</a:t>
            </a:r>
            <a:r>
              <a:rPr lang="fr-FR" dirty="0" smtClean="0"/>
              <a:t> to update </a:t>
            </a:r>
            <a:r>
              <a:rPr lang="fr-FR" dirty="0" err="1" smtClean="0"/>
              <a:t>it</a:t>
            </a:r>
            <a:endParaRPr lang="fr-FR" dirty="0" smtClean="0"/>
          </a:p>
          <a:p>
            <a:pPr lvl="2"/>
            <a:r>
              <a:rPr lang="fr-FR" dirty="0" smtClean="0"/>
              <a:t>No </a:t>
            </a:r>
            <a:r>
              <a:rPr lang="fr-FR" dirty="0" err="1" smtClean="0"/>
              <a:t>need</a:t>
            </a:r>
            <a:r>
              <a:rPr lang="fr-FR" dirty="0" smtClean="0"/>
              <a:t> to tell </a:t>
            </a:r>
            <a:r>
              <a:rPr lang="fr-FR" dirty="0" err="1" smtClean="0"/>
              <a:t>you</a:t>
            </a:r>
            <a:r>
              <a:rPr lang="fr-FR" dirty="0" smtClean="0"/>
              <a:t> to </a:t>
            </a:r>
            <a:r>
              <a:rPr lang="fr-FR" dirty="0" err="1" smtClean="0"/>
              <a:t>be</a:t>
            </a:r>
            <a:r>
              <a:rPr lang="fr-FR" dirty="0" smtClean="0"/>
              <a:t> </a:t>
            </a:r>
            <a:r>
              <a:rPr lang="fr-FR" dirty="0" err="1" smtClean="0"/>
              <a:t>very</a:t>
            </a:r>
            <a:r>
              <a:rPr lang="fr-FR" dirty="0" smtClean="0"/>
              <a:t> </a:t>
            </a:r>
            <a:r>
              <a:rPr lang="fr-FR" dirty="0" err="1" smtClean="0"/>
              <a:t>careful</a:t>
            </a:r>
            <a:r>
              <a:rPr lang="fr-FR" dirty="0" smtClean="0"/>
              <a:t> </a:t>
            </a:r>
            <a:r>
              <a:rPr lang="fr-FR" dirty="0" err="1" smtClean="0"/>
              <a:t>with</a:t>
            </a:r>
            <a:r>
              <a:rPr lang="fr-FR" dirty="0" smtClean="0"/>
              <a:t> </a:t>
            </a:r>
            <a:r>
              <a:rPr lang="fr-FR" dirty="0" err="1" smtClean="0"/>
              <a:t>this</a:t>
            </a:r>
            <a:r>
              <a:rPr lang="fr-FR" dirty="0" smtClean="0"/>
              <a:t> command </a:t>
            </a:r>
            <a:r>
              <a:rPr lang="fr-FR" dirty="0" smtClean="0">
                <a:sym typeface="Wingdings" panose="05000000000000000000" pitchFamily="2" charset="2"/>
              </a:rPr>
              <a:t></a:t>
            </a:r>
            <a:r>
              <a:rPr lang="fr-FR" dirty="0" smtClean="0"/>
              <a:t> </a:t>
            </a:r>
            <a:endParaRPr lang="fr-FR"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79512" y="2713484"/>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it-IT" b="1" dirty="0">
                <a:solidFill>
                  <a:srgbClr val="000000"/>
                </a:solidFill>
                <a:latin typeface="Courier New" pitchFamily="49" charset="0"/>
                <a:ea typeface="ＭＳ Ｐゴシック" pitchFamily="34" charset="-128"/>
                <a:cs typeface="Courier New" pitchFamily="49" charset="0"/>
              </a:rPr>
              <a:t>php bin/console </a:t>
            </a:r>
            <a:r>
              <a:rPr lang="it-IT" b="1" dirty="0" smtClean="0">
                <a:solidFill>
                  <a:srgbClr val="000000"/>
                </a:solidFill>
                <a:latin typeface="Courier New" pitchFamily="49" charset="0"/>
                <a:ea typeface="ＭＳ Ｐゴシック" pitchFamily="34" charset="-128"/>
                <a:cs typeface="Courier New" pitchFamily="49" charset="0"/>
              </a:rPr>
              <a:t>doctrine:database:create</a:t>
            </a:r>
          </a:p>
        </p:txBody>
      </p:sp>
      <p:sp>
        <p:nvSpPr>
          <p:cNvPr id="10" name="Rectangle à coins arrondis 9"/>
          <p:cNvSpPr/>
          <p:nvPr/>
        </p:nvSpPr>
        <p:spPr>
          <a:xfrm>
            <a:off x="179512" y="4513684"/>
            <a:ext cx="8785225" cy="5040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err="1" smtClean="0">
                <a:solidFill>
                  <a:schemeClr val="tx1"/>
                </a:solidFill>
                <a:latin typeface="Courier New" pitchFamily="49" charset="0"/>
                <a:ea typeface="ＭＳ Ｐゴシック" pitchFamily="34" charset="-128"/>
                <a:cs typeface="Courier New" pitchFamily="49" charset="0"/>
              </a:rPr>
              <a:t>php</a:t>
            </a:r>
            <a:r>
              <a:rPr lang="fr-FR" b="1" dirty="0" smtClean="0">
                <a:solidFill>
                  <a:schemeClr val="tx1"/>
                </a:solidFill>
                <a:latin typeface="Courier New" pitchFamily="49" charset="0"/>
                <a:ea typeface="ＭＳ Ｐゴシック" pitchFamily="34" charset="-128"/>
                <a:cs typeface="Courier New" pitchFamily="49" charset="0"/>
              </a:rPr>
              <a:t> </a:t>
            </a:r>
            <a:r>
              <a:rPr lang="fr-FR" b="1" dirty="0">
                <a:solidFill>
                  <a:schemeClr val="tx1"/>
                </a:solidFill>
                <a:latin typeface="Courier New" pitchFamily="49" charset="0"/>
                <a:ea typeface="ＭＳ Ｐゴシック" pitchFamily="34" charset="-128"/>
                <a:cs typeface="Courier New" pitchFamily="49" charset="0"/>
              </a:rPr>
              <a:t>bin/console </a:t>
            </a:r>
            <a:r>
              <a:rPr lang="fr-FR" b="1" dirty="0" err="1">
                <a:solidFill>
                  <a:schemeClr val="tx1"/>
                </a:solidFill>
                <a:latin typeface="Courier New" pitchFamily="49" charset="0"/>
                <a:ea typeface="ＭＳ Ｐゴシック" pitchFamily="34" charset="-128"/>
                <a:cs typeface="Courier New" pitchFamily="49" charset="0"/>
              </a:rPr>
              <a:t>doctrine:database:drop</a:t>
            </a:r>
            <a:r>
              <a:rPr lang="fr-FR" b="1" dirty="0">
                <a:solidFill>
                  <a:schemeClr val="tx1"/>
                </a:solidFill>
                <a:latin typeface="Courier New" pitchFamily="49" charset="0"/>
                <a:ea typeface="ＭＳ Ｐゴシック" pitchFamily="34" charset="-128"/>
                <a:cs typeface="Courier New" pitchFamily="49" charset="0"/>
              </a:rPr>
              <a:t> --force</a:t>
            </a:r>
          </a:p>
        </p:txBody>
      </p:sp>
    </p:spTree>
    <p:extLst>
      <p:ext uri="{BB962C8B-B14F-4D97-AF65-F5344CB8AC3E}">
        <p14:creationId xmlns:p14="http://schemas.microsoft.com/office/powerpoint/2010/main" val="4089751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Quick </a:t>
            </a:r>
            <a:r>
              <a:rPr lang="fr-FR" dirty="0" err="1" smtClean="0">
                <a:ea typeface="ＭＳ Ｐゴシック" pitchFamily="34" charset="-128"/>
              </a:rPr>
              <a:t>start</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pPr defTabSz="914400" eaLnBrk="1" hangingPunct="1"/>
            <a:r>
              <a:rPr lang="en-US" sz="3200" dirty="0">
                <a:ea typeface="ＭＳ Ｐゴシック" pitchFamily="34" charset="-128"/>
              </a:rPr>
              <a:t>A French Open Source Framework in PHP 5.3</a:t>
            </a:r>
          </a:p>
          <a:p>
            <a:pPr lvl="1" defTabSz="914400" eaLnBrk="1" hangingPunct="1"/>
            <a:r>
              <a:rPr lang="en-US" sz="2800" dirty="0">
                <a:ea typeface="ＭＳ Ｐゴシック" pitchFamily="34" charset="-128"/>
              </a:rPr>
              <a:t>Supported by </a:t>
            </a:r>
          </a:p>
          <a:p>
            <a:pPr defTabSz="914400" eaLnBrk="1" hangingPunct="1"/>
            <a:r>
              <a:rPr lang="en-US" sz="3200" dirty="0">
                <a:ea typeface="ＭＳ Ｐゴシック" pitchFamily="34" charset="-128"/>
              </a:rPr>
              <a:t>A set of standalone PHP components bundled together</a:t>
            </a:r>
          </a:p>
          <a:p>
            <a:pPr defTabSz="914400" eaLnBrk="1" hangingPunct="1"/>
            <a:r>
              <a:rPr lang="en-US" sz="3200" dirty="0">
                <a:ea typeface="ＭＳ Ｐゴシック" pitchFamily="34" charset="-128"/>
              </a:rPr>
              <a:t>Complete rewrite of </a:t>
            </a:r>
            <a:r>
              <a:rPr lang="en-US" sz="3200" dirty="0" err="1">
                <a:ea typeface="ＭＳ Ｐゴシック" pitchFamily="34" charset="-128"/>
              </a:rPr>
              <a:t>Symfony</a:t>
            </a:r>
            <a:r>
              <a:rPr lang="en-US" sz="3200" dirty="0">
                <a:ea typeface="ＭＳ Ｐゴシック" pitchFamily="34" charset="-128"/>
              </a:rPr>
              <a:t> 1.x :</a:t>
            </a:r>
          </a:p>
          <a:p>
            <a:pPr lvl="2" defTabSz="914400" eaLnBrk="1" hangingPunct="1"/>
            <a:r>
              <a:rPr lang="en-US" sz="2400" dirty="0">
                <a:ea typeface="ＭＳ Ｐゴシック" pitchFamily="34" charset="-128"/>
              </a:rPr>
              <a:t>Less concepts</a:t>
            </a:r>
          </a:p>
          <a:p>
            <a:pPr lvl="2" defTabSz="914400" eaLnBrk="1" hangingPunct="1"/>
            <a:r>
              <a:rPr lang="en-US" sz="2400" dirty="0">
                <a:ea typeface="ＭＳ Ｐゴシック" pitchFamily="34" charset="-128"/>
              </a:rPr>
              <a:t>More Flexible</a:t>
            </a:r>
          </a:p>
          <a:p>
            <a:pPr lvl="2" defTabSz="914400" eaLnBrk="1" hangingPunct="1"/>
            <a:r>
              <a:rPr lang="en-US" sz="2400" dirty="0">
                <a:ea typeface="ＭＳ Ｐゴシック" pitchFamily="34" charset="-128"/>
              </a:rPr>
              <a:t>Faster</a:t>
            </a:r>
          </a:p>
          <a:p>
            <a:pPr defTabSz="914400"/>
            <a:endParaRPr lang="fr-FR" sz="3200" dirty="0">
              <a:ea typeface="ＭＳ Ｐゴシック" pitchFamily="34" charset="-128"/>
            </a:endParaRP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t>
            </a:r>
            <a:r>
              <a:rPr lang="fr-FR" dirty="0" err="1" smtClean="0">
                <a:ea typeface="ＭＳ Ｐゴシック" pitchFamily="34" charset="-128"/>
              </a:rPr>
              <a:t>Symfony</a:t>
            </a:r>
            <a:r>
              <a:rPr lang="fr-FR"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4"/>
          <p:cNvPicPr>
            <a:picLocks noChangeAspect="1"/>
          </p:cNvPicPr>
          <p:nvPr/>
        </p:nvPicPr>
        <p:blipFill>
          <a:blip r:embed="rId4" cstate="print"/>
          <a:srcRect/>
          <a:stretch>
            <a:fillRect/>
          </a:stretch>
        </p:blipFill>
        <p:spPr bwMode="auto">
          <a:xfrm>
            <a:off x="3492500" y="1778000"/>
            <a:ext cx="3006725" cy="463550"/>
          </a:xfrm>
          <a:prstGeom prst="rect">
            <a:avLst/>
          </a:prstGeom>
          <a:noFill/>
          <a:ln w="9525">
            <a:noFill/>
            <a:miter lim="800000"/>
            <a:headEnd/>
            <a:tailEnd/>
          </a:ln>
        </p:spPr>
      </p:pic>
    </p:spTree>
    <p:extLst>
      <p:ext uri="{BB962C8B-B14F-4D97-AF65-F5344CB8AC3E}">
        <p14:creationId xmlns:p14="http://schemas.microsoft.com/office/powerpoint/2010/main" val="257124879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Table </a:t>
            </a:r>
            <a:r>
              <a:rPr lang="fr-FR" dirty="0" err="1" smtClean="0">
                <a:ea typeface="ＭＳ Ｐゴシック" pitchFamily="34" charset="-128"/>
              </a:rPr>
              <a:t>generation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t>At the opposite, </a:t>
            </a:r>
            <a:r>
              <a:rPr lang="fr-FR" sz="3200" dirty="0" err="1"/>
              <a:t>you</a:t>
            </a:r>
            <a:r>
              <a:rPr lang="fr-FR" sz="3200" dirty="0"/>
              <a:t> </a:t>
            </a:r>
            <a:r>
              <a:rPr lang="fr-FR" sz="3200" dirty="0" err="1"/>
              <a:t>can</a:t>
            </a:r>
            <a:r>
              <a:rPr lang="fr-FR" sz="3200" dirty="0"/>
              <a:t> </a:t>
            </a:r>
            <a:r>
              <a:rPr lang="fr-FR" sz="3200" dirty="0" err="1"/>
              <a:t>create</a:t>
            </a:r>
            <a:r>
              <a:rPr lang="fr-FR" sz="3200" dirty="0"/>
              <a:t> </a:t>
            </a:r>
            <a:r>
              <a:rPr lang="fr-FR" sz="3200" dirty="0" err="1"/>
              <a:t>your</a:t>
            </a:r>
            <a:r>
              <a:rPr lang="fr-FR" sz="3200" dirty="0"/>
              <a:t> </a:t>
            </a:r>
            <a:r>
              <a:rPr lang="fr-FR" sz="3200" dirty="0" err="1"/>
              <a:t>own</a:t>
            </a:r>
            <a:r>
              <a:rPr lang="fr-FR" sz="3200" dirty="0"/>
              <a:t> PHP </a:t>
            </a:r>
            <a:r>
              <a:rPr lang="fr-FR" sz="3200" dirty="0" err="1"/>
              <a:t>entities</a:t>
            </a:r>
            <a:r>
              <a:rPr lang="fr-FR" sz="3200" dirty="0"/>
              <a:t> and use </a:t>
            </a:r>
            <a:r>
              <a:rPr lang="fr-FR" sz="3200" dirty="0" err="1"/>
              <a:t>following</a:t>
            </a:r>
            <a:r>
              <a:rPr lang="fr-FR" sz="3200" dirty="0"/>
              <a:t> </a:t>
            </a:r>
            <a:r>
              <a:rPr lang="fr-FR" sz="3200" dirty="0" smtClean="0"/>
              <a:t>command:</a:t>
            </a:r>
            <a:endParaRPr lang="fr-FR" sz="3200" dirty="0"/>
          </a:p>
          <a:p>
            <a:endParaRPr lang="fr-FR" sz="3200" dirty="0"/>
          </a:p>
          <a:p>
            <a:pPr marL="0" indent="0">
              <a:buNone/>
            </a:pPr>
            <a:endParaRPr lang="fr-FR" sz="3200" dirty="0"/>
          </a:p>
          <a:p>
            <a:pPr lvl="1"/>
            <a:r>
              <a:rPr lang="fr-FR" sz="2800" dirty="0"/>
              <a:t>It </a:t>
            </a:r>
            <a:r>
              <a:rPr lang="fr-FR" sz="2800" dirty="0" err="1"/>
              <a:t>will</a:t>
            </a:r>
            <a:r>
              <a:rPr lang="fr-FR" sz="2800" dirty="0"/>
              <a:t> </a:t>
            </a:r>
            <a:r>
              <a:rPr lang="fr-FR" sz="2800" dirty="0" err="1"/>
              <a:t>create</a:t>
            </a:r>
            <a:r>
              <a:rPr lang="fr-FR" sz="2800" dirty="0"/>
              <a:t> </a:t>
            </a:r>
            <a:r>
              <a:rPr lang="fr-FR" sz="2800" dirty="0" err="1"/>
              <a:t>your</a:t>
            </a:r>
            <a:r>
              <a:rPr lang="fr-FR" sz="2800" dirty="0"/>
              <a:t> tables </a:t>
            </a:r>
            <a:r>
              <a:rPr lang="fr-FR" sz="2800" dirty="0" smtClean="0"/>
              <a:t>!</a:t>
            </a:r>
            <a:endParaRPr lang="fr-FR" sz="3600" dirty="0"/>
          </a:p>
          <a:p>
            <a:pPr lvl="1"/>
            <a:r>
              <a:rPr lang="fr-FR" sz="2800" dirty="0"/>
              <a:t>But how to </a:t>
            </a:r>
            <a:r>
              <a:rPr lang="fr-FR" sz="2800" dirty="0" err="1"/>
              <a:t>create</a:t>
            </a:r>
            <a:r>
              <a:rPr lang="fr-FR" sz="2800" dirty="0"/>
              <a:t> </a:t>
            </a:r>
            <a:r>
              <a:rPr lang="fr-FR" sz="2800" dirty="0" err="1"/>
              <a:t>your</a:t>
            </a:r>
            <a:r>
              <a:rPr lang="fr-FR" sz="2800" dirty="0"/>
              <a:t> </a:t>
            </a:r>
            <a:r>
              <a:rPr lang="fr-FR" sz="2800" dirty="0" err="1"/>
              <a:t>own</a:t>
            </a:r>
            <a:r>
              <a:rPr lang="fr-FR" sz="2800" dirty="0"/>
              <a:t> </a:t>
            </a:r>
            <a:r>
              <a:rPr lang="fr-FR" sz="2800" dirty="0" err="1"/>
              <a:t>entities</a:t>
            </a:r>
            <a:r>
              <a:rPr lang="fr-FR" sz="2800" dirty="0"/>
              <a:t> ?</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79512" y="2425452"/>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indent="0">
              <a:buNone/>
            </a:pPr>
            <a:r>
              <a:rPr lang="fr-FR" b="1" dirty="0" err="1">
                <a:latin typeface="Courier"/>
                <a:cs typeface="Courier"/>
              </a:rPr>
              <a:t>php</a:t>
            </a:r>
            <a:r>
              <a:rPr lang="fr-FR" b="1" dirty="0">
                <a:latin typeface="Courier"/>
                <a:cs typeface="Courier"/>
              </a:rPr>
              <a:t> </a:t>
            </a:r>
            <a:r>
              <a:rPr lang="fr-FR" b="1" dirty="0" smtClean="0">
                <a:latin typeface="Courier"/>
                <a:cs typeface="Courier"/>
              </a:rPr>
              <a:t>bin/console </a:t>
            </a:r>
            <a:r>
              <a:rPr lang="fr-FR" b="1" dirty="0" err="1">
                <a:latin typeface="Courier"/>
                <a:cs typeface="Courier"/>
              </a:rPr>
              <a:t>doctrine:schema:update</a:t>
            </a:r>
            <a:r>
              <a:rPr lang="fr-FR" b="1" dirty="0">
                <a:latin typeface="Courier"/>
                <a:cs typeface="Courier"/>
              </a:rPr>
              <a:t> --force</a:t>
            </a:r>
          </a:p>
        </p:txBody>
      </p:sp>
    </p:spTree>
    <p:extLst>
      <p:ext uri="{BB962C8B-B14F-4D97-AF65-F5344CB8AC3E}">
        <p14:creationId xmlns:p14="http://schemas.microsoft.com/office/powerpoint/2010/main" val="282626836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a:t>
            </a:r>
            <a:r>
              <a:rPr lang="fr-FR" dirty="0" smtClean="0">
                <a:ea typeface="ＭＳ Ｐゴシック" pitchFamily="34" charset="-128"/>
              </a:rPr>
              <a:t> structure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t>Doctrine use Java </a:t>
            </a:r>
            <a:r>
              <a:rPr lang="fr-FR" sz="3200" dirty="0" err="1"/>
              <a:t>logic</a:t>
            </a:r>
            <a:r>
              <a:rPr lang="fr-FR" sz="3200" dirty="0"/>
              <a:t> in </a:t>
            </a:r>
            <a:r>
              <a:rPr lang="fr-FR" sz="3200" dirty="0" err="1"/>
              <a:t>several</a:t>
            </a:r>
            <a:r>
              <a:rPr lang="fr-FR" sz="3200" dirty="0"/>
              <a:t> </a:t>
            </a:r>
            <a:r>
              <a:rPr lang="fr-FR" sz="3200" dirty="0" err="1"/>
              <a:t>ways</a:t>
            </a:r>
            <a:endParaRPr lang="fr-FR" sz="3200" dirty="0"/>
          </a:p>
          <a:p>
            <a:endParaRPr lang="fr-FR" sz="3200" dirty="0"/>
          </a:p>
          <a:p>
            <a:r>
              <a:rPr lang="fr-FR" sz="3200" dirty="0" err="1"/>
              <a:t>Parameters</a:t>
            </a:r>
            <a:r>
              <a:rPr lang="fr-FR" sz="3200" dirty="0"/>
              <a:t> for </a:t>
            </a:r>
            <a:r>
              <a:rPr lang="fr-FR" sz="3200" dirty="0" err="1"/>
              <a:t>entity</a:t>
            </a:r>
            <a:r>
              <a:rPr lang="fr-FR" sz="3200" dirty="0"/>
              <a:t> configuration are </a:t>
            </a:r>
            <a:r>
              <a:rPr lang="fr-FR" sz="3200" dirty="0" err="1"/>
              <a:t>defined</a:t>
            </a:r>
            <a:r>
              <a:rPr lang="fr-FR" sz="3200" dirty="0"/>
              <a:t> by annotations</a:t>
            </a:r>
          </a:p>
          <a:p>
            <a:pPr lvl="1"/>
            <a:r>
              <a:rPr lang="fr-FR" sz="2800" dirty="0"/>
              <a:t>In </a:t>
            </a:r>
            <a:r>
              <a:rPr lang="fr-FR" sz="2800" dirty="0" err="1"/>
              <a:t>JavaDoc</a:t>
            </a:r>
            <a:r>
              <a:rPr lang="fr-FR" sz="2800" dirty="0"/>
              <a:t> </a:t>
            </a:r>
            <a:r>
              <a:rPr lang="fr-FR" sz="2800" dirty="0" err="1"/>
              <a:t>comments</a:t>
            </a:r>
            <a:r>
              <a:rPr lang="fr-FR" sz="2800" dirty="0"/>
              <a:t> </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79512" y="4009628"/>
            <a:ext cx="8785225" cy="1008112"/>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a:t>
            </a:r>
            <a:r>
              <a:rPr lang="fr-FR" b="1" dirty="0" err="1" smtClean="0">
                <a:solidFill>
                  <a:srgbClr val="479B8F"/>
                </a:solidFill>
                <a:latin typeface="Courier New" pitchFamily="49" charset="0"/>
                <a:ea typeface="ＭＳ Ｐゴシック" pitchFamily="34" charset="-128"/>
                <a:cs typeface="Courier New" pitchFamily="49" charset="0"/>
              </a:rPr>
              <a:t>desc</a:t>
            </a:r>
            <a:r>
              <a:rPr lang="fr-FR" b="1" dirty="0" smtClean="0">
                <a:solidFill>
                  <a:srgbClr val="479B8F"/>
                </a:solidFill>
                <a:latin typeface="Courier New" pitchFamily="49" charset="0"/>
                <a:ea typeface="ＭＳ Ｐゴシック" pitchFamily="34" charset="-128"/>
                <a:cs typeface="Courier New" pitchFamily="49" charset="0"/>
              </a:rPr>
              <a:t> A </a:t>
            </a:r>
            <a:r>
              <a:rPr lang="fr-FR" b="1" dirty="0" err="1" smtClean="0">
                <a:solidFill>
                  <a:srgbClr val="479B8F"/>
                </a:solidFill>
                <a:latin typeface="Courier New" pitchFamily="49" charset="0"/>
                <a:ea typeface="ＭＳ Ｐゴシック" pitchFamily="34" charset="-128"/>
                <a:cs typeface="Courier New" pitchFamily="49" charset="0"/>
              </a:rPr>
              <a:t>JavaDoc</a:t>
            </a:r>
            <a:r>
              <a:rPr lang="fr-FR" b="1" dirty="0" smtClean="0">
                <a:solidFill>
                  <a:srgbClr val="479B8F"/>
                </a:solidFill>
                <a:latin typeface="Courier New" pitchFamily="49" charset="0"/>
                <a:ea typeface="ＭＳ Ｐゴシック" pitchFamily="34" charset="-128"/>
                <a:cs typeface="Courier New" pitchFamily="49" charset="0"/>
              </a:rPr>
              <a:t> description</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a:t>
            </a:r>
          </a:p>
        </p:txBody>
      </p:sp>
    </p:spTree>
    <p:extLst>
      <p:ext uri="{BB962C8B-B14F-4D97-AF65-F5344CB8AC3E}">
        <p14:creationId xmlns:p14="http://schemas.microsoft.com/office/powerpoint/2010/main" val="277778944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a:t>
            </a:r>
            <a:r>
              <a:rPr lang="fr-FR" dirty="0" smtClean="0">
                <a:ea typeface="ＭＳ Ｐゴシック" pitchFamily="34" charset="-128"/>
              </a:rPr>
              <a:t> </a:t>
            </a:r>
            <a:r>
              <a:rPr lang="fr-FR" dirty="0" err="1" smtClean="0">
                <a:ea typeface="ＭＳ Ｐゴシック" pitchFamily="34" charset="-128"/>
              </a:rPr>
              <a:t>declaration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t>Look </a:t>
            </a:r>
            <a:r>
              <a:rPr lang="fr-FR" sz="3200" dirty="0" err="1"/>
              <a:t>at</a:t>
            </a:r>
            <a:r>
              <a:rPr lang="fr-FR" sz="3200" dirty="0"/>
              <a:t> the </a:t>
            </a:r>
            <a:r>
              <a:rPr lang="fr-FR" sz="3200" dirty="0" err="1"/>
              <a:t>following</a:t>
            </a:r>
            <a:r>
              <a:rPr lang="fr-FR" sz="3200" dirty="0"/>
              <a:t> </a:t>
            </a:r>
            <a:r>
              <a:rPr lang="fr-FR" sz="3200" dirty="0" err="1"/>
              <a:t>entity</a:t>
            </a:r>
            <a:r>
              <a:rPr lang="fr-FR" sz="3200" dirty="0"/>
              <a:t> </a:t>
            </a:r>
            <a:r>
              <a:rPr lang="fr-FR" sz="3200" dirty="0" err="1"/>
              <a:t>declaration</a:t>
            </a:r>
            <a:r>
              <a:rPr lang="fr-FR" sz="3200" dirty="0"/>
              <a:t>:</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79512" y="1849388"/>
            <a:ext cx="8785225" cy="29523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a:t>
            </a:r>
            <a:r>
              <a:rPr lang="fr-FR" b="1" dirty="0" err="1" smtClean="0">
                <a:solidFill>
                  <a:srgbClr val="479B8F"/>
                </a:solidFill>
                <a:latin typeface="Courier New" pitchFamily="49" charset="0"/>
                <a:ea typeface="ＭＳ Ｐゴシック" pitchFamily="34" charset="-128"/>
                <a:cs typeface="Courier New" pitchFamily="49" charset="0"/>
              </a:rPr>
              <a:t>SympleNetwork</a:t>
            </a:r>
            <a:r>
              <a:rPr lang="fr-FR" b="1" dirty="0" smtClean="0">
                <a:solidFill>
                  <a:srgbClr val="479B8F"/>
                </a:solidFill>
                <a:latin typeface="Courier New" pitchFamily="49" charset="0"/>
                <a:ea typeface="ＭＳ Ｐゴシック" pitchFamily="34" charset="-128"/>
                <a:cs typeface="Courier New" pitchFamily="49" charset="0"/>
              </a:rPr>
              <a:t>\</a:t>
            </a:r>
            <a:r>
              <a:rPr lang="fr-FR" b="1" dirty="0" err="1" smtClean="0">
                <a:solidFill>
                  <a:srgbClr val="479B8F"/>
                </a:solidFill>
                <a:latin typeface="Courier New" pitchFamily="49" charset="0"/>
                <a:ea typeface="ＭＳ Ｐゴシック" pitchFamily="34" charset="-128"/>
                <a:cs typeface="Courier New" pitchFamily="49" charset="0"/>
              </a:rPr>
              <a:t>UserBundle</a:t>
            </a:r>
            <a:r>
              <a:rPr lang="fr-FR" b="1" dirty="0" smtClean="0">
                <a:solidFill>
                  <a:srgbClr val="479B8F"/>
                </a:solidFill>
                <a:latin typeface="Courier New" pitchFamily="49" charset="0"/>
                <a:ea typeface="ＭＳ Ｐゴシック" pitchFamily="34" charset="-128"/>
                <a:cs typeface="Courier New" pitchFamily="49" charset="0"/>
              </a:rPr>
              <a:t>\</a:t>
            </a:r>
            <a:r>
              <a:rPr lang="fr-FR" b="1" dirty="0" err="1" smtClean="0">
                <a:solidFill>
                  <a:srgbClr val="479B8F"/>
                </a:solidFill>
                <a:latin typeface="Courier New" pitchFamily="49" charset="0"/>
                <a:ea typeface="ＭＳ Ｐゴシック" pitchFamily="34" charset="-128"/>
                <a:cs typeface="Courier New" pitchFamily="49" charset="0"/>
              </a:rPr>
              <a:t>Entity</a:t>
            </a:r>
            <a:r>
              <a:rPr lang="fr-FR" b="1" dirty="0" smtClean="0">
                <a:solidFill>
                  <a:srgbClr val="479B8F"/>
                </a:solidFill>
                <a:latin typeface="Courier New" pitchFamily="49" charset="0"/>
                <a:ea typeface="ＭＳ Ｐゴシック" pitchFamily="34" charset="-128"/>
                <a:cs typeface="Courier New" pitchFamily="49" charset="0"/>
              </a:rPr>
              <a:t>\Post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@ORM\Table(</a:t>
            </a:r>
            <a:r>
              <a:rPr lang="fr-FR" b="1" dirty="0" err="1" smtClean="0">
                <a:solidFill>
                  <a:srgbClr val="479B8F"/>
                </a:solidFill>
                <a:latin typeface="Courier New" pitchFamily="49" charset="0"/>
                <a:ea typeface="ＭＳ Ｐゴシック" pitchFamily="34" charset="-128"/>
                <a:cs typeface="Courier New" pitchFamily="49" charset="0"/>
              </a:rPr>
              <a:t>name</a:t>
            </a:r>
            <a:r>
              <a:rPr lang="fr-FR" b="1" dirty="0" smtClean="0">
                <a:solidFill>
                  <a:srgbClr val="479B8F"/>
                </a:solidFill>
                <a:latin typeface="Courier New" pitchFamily="49" charset="0"/>
                <a:ea typeface="ＭＳ Ｐゴシック" pitchFamily="34" charset="-128"/>
                <a:cs typeface="Courier New" pitchFamily="49" charset="0"/>
              </a:rPr>
              <a:t>="</a:t>
            </a:r>
            <a:r>
              <a:rPr lang="fr-FR" b="1" dirty="0" err="1" smtClean="0">
                <a:solidFill>
                  <a:srgbClr val="479B8F"/>
                </a:solidFill>
                <a:latin typeface="Courier New" pitchFamily="49" charset="0"/>
                <a:ea typeface="ＭＳ Ｐゴシック" pitchFamily="34" charset="-128"/>
                <a:cs typeface="Courier New" pitchFamily="49" charset="0"/>
              </a:rPr>
              <a:t>posts</a:t>
            </a:r>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@ORM\</a:t>
            </a:r>
            <a:r>
              <a:rPr lang="fr-FR" b="1" dirty="0" err="1" smtClean="0">
                <a:solidFill>
                  <a:srgbClr val="479B8F"/>
                </a:solidFill>
                <a:latin typeface="Courier New" pitchFamily="49" charset="0"/>
                <a:ea typeface="ＭＳ Ｐゴシック" pitchFamily="34" charset="-128"/>
                <a:cs typeface="Courier New" pitchFamily="49" charset="0"/>
              </a:rPr>
              <a:t>Entity</a:t>
            </a:r>
            <a:endParaRPr lang="fr-FR" b="1" dirty="0" smtClean="0">
              <a:solidFill>
                <a:srgbClr val="479B8F"/>
              </a:solidFill>
              <a:latin typeface="Courier New" pitchFamily="49" charset="0"/>
              <a:ea typeface="ＭＳ Ｐゴシック" pitchFamily="34" charset="-128"/>
              <a:cs typeface="Courier New" pitchFamily="49" charset="0"/>
            </a:endParaRP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smtClean="0">
                <a:solidFill>
                  <a:srgbClr val="0070C0"/>
                </a:solidFill>
                <a:latin typeface="Courier New" pitchFamily="49" charset="0"/>
                <a:ea typeface="ＭＳ Ｐゴシック" pitchFamily="34" charset="-128"/>
                <a:cs typeface="Courier New" pitchFamily="49" charset="0"/>
              </a:rPr>
              <a:t>class</a:t>
            </a:r>
            <a:r>
              <a:rPr lang="fr-FR" b="1" dirty="0" smtClean="0">
                <a:solidFill>
                  <a:srgbClr val="000000"/>
                </a:solidFill>
                <a:latin typeface="Courier New" pitchFamily="49" charset="0"/>
                <a:ea typeface="ＭＳ Ｐゴシック" pitchFamily="34" charset="-128"/>
                <a:cs typeface="Courier New" pitchFamily="49" charset="0"/>
              </a:rPr>
              <a:t> Post {</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a:t>
            </a:r>
          </a:p>
          <a:p>
            <a:r>
              <a:rPr lang="fr-FR" b="1" dirty="0">
                <a:solidFill>
                  <a:srgbClr val="000000"/>
                </a:solidFill>
                <a:latin typeface="Courier New" pitchFamily="49" charset="0"/>
                <a:ea typeface="ＭＳ Ｐゴシック" pitchFamily="34" charset="-128"/>
                <a:cs typeface="Courier New" pitchFamily="49" charset="0"/>
              </a:rPr>
              <a:t>}</a:t>
            </a:r>
            <a:endParaRPr lang="fr-FR" b="1" dirty="0" smtClean="0">
              <a:solidFill>
                <a:srgbClr val="0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32089699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a:t>
            </a:r>
            <a:r>
              <a:rPr lang="fr-FR" dirty="0" smtClean="0">
                <a:ea typeface="ＭＳ Ｐゴシック" pitchFamily="34" charset="-128"/>
              </a:rPr>
              <a:t> </a:t>
            </a:r>
            <a:r>
              <a:rPr lang="fr-FR" dirty="0" err="1" smtClean="0">
                <a:ea typeface="ＭＳ Ｐゴシック" pitchFamily="34" charset="-128"/>
              </a:rPr>
              <a:t>declaration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latin typeface="Courier New" pitchFamily="49" charset="0"/>
                <a:cs typeface="Courier New" pitchFamily="49" charset="0"/>
              </a:rPr>
              <a:t>@ORM\Table</a:t>
            </a:r>
          </a:p>
          <a:p>
            <a:pPr lvl="1"/>
            <a:r>
              <a:rPr lang="fr-FR" sz="2800" dirty="0" err="1"/>
              <a:t>Specify</a:t>
            </a:r>
            <a:r>
              <a:rPr lang="fr-FR" sz="2800" dirty="0"/>
              <a:t> table </a:t>
            </a:r>
            <a:r>
              <a:rPr lang="fr-FR" sz="2800" dirty="0" err="1"/>
              <a:t>related</a:t>
            </a:r>
            <a:r>
              <a:rPr lang="fr-FR" sz="2800" dirty="0"/>
              <a:t> to </a:t>
            </a:r>
            <a:r>
              <a:rPr lang="fr-FR" sz="2800" dirty="0" err="1"/>
              <a:t>this</a:t>
            </a:r>
            <a:r>
              <a:rPr lang="fr-FR" sz="2800" dirty="0"/>
              <a:t> </a:t>
            </a:r>
            <a:r>
              <a:rPr lang="fr-FR" sz="2800" dirty="0" err="1"/>
              <a:t>entity</a:t>
            </a:r>
            <a:endParaRPr lang="fr-FR" sz="2800" dirty="0"/>
          </a:p>
          <a:p>
            <a:pPr lvl="1"/>
            <a:endParaRPr lang="fr-FR" sz="2800" dirty="0"/>
          </a:p>
          <a:p>
            <a:pPr lvl="1"/>
            <a:endParaRPr lang="fr-FR" sz="2800" dirty="0"/>
          </a:p>
          <a:p>
            <a:r>
              <a:rPr lang="fr-FR" sz="3200" dirty="0">
                <a:latin typeface="Courier New" pitchFamily="49" charset="0"/>
                <a:cs typeface="Courier New" pitchFamily="49" charset="0"/>
              </a:rPr>
              <a:t>@ORM\</a:t>
            </a:r>
            <a:r>
              <a:rPr lang="fr-FR" sz="3200" dirty="0" err="1">
                <a:latin typeface="Courier New" pitchFamily="49" charset="0"/>
                <a:cs typeface="Courier New" pitchFamily="49" charset="0"/>
              </a:rPr>
              <a:t>Entity</a:t>
            </a:r>
            <a:endParaRPr lang="fr-FR" sz="3200" dirty="0">
              <a:latin typeface="Courier New" pitchFamily="49" charset="0"/>
              <a:cs typeface="Courier New" pitchFamily="49" charset="0"/>
            </a:endParaRPr>
          </a:p>
          <a:p>
            <a:pPr lvl="1"/>
            <a:r>
              <a:rPr lang="fr-FR" sz="2800" dirty="0"/>
              <a:t>Tells </a:t>
            </a:r>
            <a:r>
              <a:rPr lang="fr-FR" sz="2800" dirty="0" err="1"/>
              <a:t>Symfony</a:t>
            </a:r>
            <a:r>
              <a:rPr lang="fr-FR" sz="2800" dirty="0"/>
              <a:t> </a:t>
            </a:r>
            <a:r>
              <a:rPr lang="fr-FR" sz="2800" dirty="0" err="1"/>
              <a:t>this</a:t>
            </a:r>
            <a:r>
              <a:rPr lang="fr-FR" sz="2800" dirty="0"/>
              <a:t> class </a:t>
            </a:r>
            <a:r>
              <a:rPr lang="fr-FR" sz="2800" dirty="0" err="1"/>
              <a:t>is</a:t>
            </a:r>
            <a:r>
              <a:rPr lang="fr-FR" sz="2800" dirty="0"/>
              <a:t> an </a:t>
            </a:r>
            <a:r>
              <a:rPr lang="fr-FR" sz="2800" dirty="0" err="1"/>
              <a:t>entity</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5597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Column</a:t>
            </a:r>
            <a:r>
              <a:rPr lang="fr-FR" dirty="0" smtClean="0">
                <a:ea typeface="ＭＳ Ｐゴシック" pitchFamily="34" charset="-128"/>
              </a:rPr>
              <a:t> </a:t>
            </a:r>
            <a:r>
              <a:rPr lang="fr-FR" dirty="0" err="1" smtClean="0">
                <a:ea typeface="ＭＳ Ｐゴシック" pitchFamily="34" charset="-128"/>
              </a:rPr>
              <a:t>declaration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fr-FR" sz="3200" dirty="0"/>
              <a:t>Look </a:t>
            </a:r>
            <a:r>
              <a:rPr lang="fr-FR" sz="3200" dirty="0" err="1"/>
              <a:t>at</a:t>
            </a:r>
            <a:r>
              <a:rPr lang="fr-FR" sz="3200" dirty="0"/>
              <a:t> the </a:t>
            </a:r>
            <a:r>
              <a:rPr lang="fr-FR" sz="3200" dirty="0" err="1"/>
              <a:t>following</a:t>
            </a:r>
            <a:r>
              <a:rPr lang="fr-FR" sz="3200" dirty="0"/>
              <a:t> </a:t>
            </a:r>
            <a:r>
              <a:rPr lang="fr-FR" sz="3200" dirty="0" err="1" smtClean="0"/>
              <a:t>column</a:t>
            </a:r>
            <a:r>
              <a:rPr lang="fr-FR" sz="3200" dirty="0" smtClean="0"/>
              <a:t> </a:t>
            </a:r>
            <a:r>
              <a:rPr lang="fr-FR" sz="3200" dirty="0" err="1" smtClean="0"/>
              <a:t>declaration</a:t>
            </a:r>
            <a:r>
              <a:rPr lang="fr-FR" sz="3200" dirty="0"/>
              <a:t>:</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10"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79512" y="1849388"/>
            <a:ext cx="8785225" cy="2952328"/>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@var </a:t>
            </a:r>
            <a:r>
              <a:rPr lang="fr-FR" b="1" dirty="0" err="1" smtClean="0">
                <a:solidFill>
                  <a:srgbClr val="479B8F"/>
                </a:solidFill>
                <a:latin typeface="Courier New" pitchFamily="49" charset="0"/>
                <a:ea typeface="ＭＳ Ｐゴシック" pitchFamily="34" charset="-128"/>
                <a:cs typeface="Courier New" pitchFamily="49" charset="0"/>
              </a:rPr>
              <a:t>integer</a:t>
            </a:r>
            <a:r>
              <a:rPr lang="fr-FR" b="1" dirty="0" smtClean="0">
                <a:solidFill>
                  <a:srgbClr val="479B8F"/>
                </a:solidFill>
                <a:latin typeface="Courier New" pitchFamily="49" charset="0"/>
                <a:ea typeface="ＭＳ Ｐゴシック" pitchFamily="34" charset="-128"/>
                <a:cs typeface="Courier New" pitchFamily="49" charset="0"/>
              </a:rPr>
              <a:t> $i</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@ORM\</a:t>
            </a:r>
            <a:r>
              <a:rPr lang="fr-FR" b="1" dirty="0" err="1" smtClean="0">
                <a:solidFill>
                  <a:srgbClr val="479B8F"/>
                </a:solidFill>
                <a:latin typeface="Courier New" pitchFamily="49" charset="0"/>
                <a:ea typeface="ＭＳ Ｐゴシック" pitchFamily="34" charset="-128"/>
                <a:cs typeface="Courier New" pitchFamily="49" charset="0"/>
              </a:rPr>
              <a:t>Column</a:t>
            </a:r>
            <a:r>
              <a:rPr lang="fr-FR" b="1" dirty="0" smtClean="0">
                <a:solidFill>
                  <a:srgbClr val="479B8F"/>
                </a:solidFill>
                <a:latin typeface="Courier New" pitchFamily="49" charset="0"/>
                <a:ea typeface="ＭＳ Ｐゴシック" pitchFamily="34" charset="-128"/>
                <a:cs typeface="Courier New" pitchFamily="49" charset="0"/>
              </a:rPr>
              <a:t>(</a:t>
            </a:r>
            <a:r>
              <a:rPr lang="fr-FR" b="1" dirty="0" err="1" smtClean="0">
                <a:solidFill>
                  <a:srgbClr val="479B8F"/>
                </a:solidFill>
                <a:latin typeface="Courier New" pitchFamily="49" charset="0"/>
                <a:ea typeface="ＭＳ Ｐゴシック" pitchFamily="34" charset="-128"/>
                <a:cs typeface="Courier New" pitchFamily="49" charset="0"/>
              </a:rPr>
              <a:t>name</a:t>
            </a:r>
            <a:r>
              <a:rPr lang="fr-FR" b="1" dirty="0" smtClean="0">
                <a:solidFill>
                  <a:srgbClr val="479B8F"/>
                </a:solidFill>
                <a:latin typeface="Courier New" pitchFamily="49" charset="0"/>
                <a:ea typeface="ＭＳ Ｐゴシック" pitchFamily="34" charset="-128"/>
                <a:cs typeface="Courier New" pitchFamily="49" charset="0"/>
              </a:rPr>
              <a:t>="id", type="</a:t>
            </a:r>
            <a:r>
              <a:rPr lang="fr-FR" b="1" dirty="0" err="1" smtClean="0">
                <a:solidFill>
                  <a:srgbClr val="479B8F"/>
                </a:solidFill>
                <a:latin typeface="Courier New" pitchFamily="49" charset="0"/>
                <a:ea typeface="ＭＳ Ｐゴシック" pitchFamily="34" charset="-128"/>
                <a:cs typeface="Courier New" pitchFamily="49" charset="0"/>
              </a:rPr>
              <a:t>integer</a:t>
            </a:r>
            <a:r>
              <a:rPr lang="fr-FR" b="1" dirty="0" smtClean="0">
                <a:solidFill>
                  <a:srgbClr val="479B8F"/>
                </a:solidFill>
                <a:latin typeface="Courier New" pitchFamily="49" charset="0"/>
                <a:ea typeface="ＭＳ Ｐゴシック" pitchFamily="34" charset="-128"/>
                <a:cs typeface="Courier New" pitchFamily="49" charset="0"/>
              </a:rPr>
              <a:t>", </a:t>
            </a:r>
            <a:r>
              <a:rPr lang="fr-FR" b="1" dirty="0" err="1" smtClean="0">
                <a:solidFill>
                  <a:srgbClr val="479B8F"/>
                </a:solidFill>
                <a:latin typeface="Courier New" pitchFamily="49" charset="0"/>
                <a:ea typeface="ＭＳ Ｐゴシック" pitchFamily="34" charset="-128"/>
                <a:cs typeface="Courier New" pitchFamily="49" charset="0"/>
              </a:rPr>
              <a:t>nullable</a:t>
            </a:r>
            <a:r>
              <a:rPr lang="fr-FR" b="1" dirty="0" smtClean="0">
                <a:solidFill>
                  <a:srgbClr val="479B8F"/>
                </a:solidFill>
                <a:latin typeface="Courier New" pitchFamily="49" charset="0"/>
                <a:ea typeface="ＭＳ Ｐゴシック" pitchFamily="34" charset="-128"/>
                <a:cs typeface="Courier New" pitchFamily="49" charset="0"/>
              </a:rPr>
              <a:t>=false)</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@ORM\Id</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@ORM\</a:t>
            </a:r>
            <a:r>
              <a:rPr lang="fr-FR" b="1" dirty="0" err="1" smtClean="0">
                <a:solidFill>
                  <a:srgbClr val="479B8F"/>
                </a:solidFill>
                <a:latin typeface="Courier New" pitchFamily="49" charset="0"/>
                <a:ea typeface="ＭＳ Ｐゴシック" pitchFamily="34" charset="-128"/>
                <a:cs typeface="Courier New" pitchFamily="49" charset="0"/>
              </a:rPr>
              <a:t>GeneratedValue</a:t>
            </a:r>
            <a:r>
              <a:rPr lang="fr-FR" b="1" dirty="0" smtClean="0">
                <a:solidFill>
                  <a:srgbClr val="479B8F"/>
                </a:solidFill>
                <a:latin typeface="Courier New" pitchFamily="49" charset="0"/>
                <a:ea typeface="ＭＳ Ｐゴシック" pitchFamily="34" charset="-128"/>
                <a:cs typeface="Courier New" pitchFamily="49" charset="0"/>
              </a:rPr>
              <a:t>(</a:t>
            </a:r>
            <a:r>
              <a:rPr lang="fr-FR" b="1" dirty="0" err="1" smtClean="0">
                <a:solidFill>
                  <a:srgbClr val="479B8F"/>
                </a:solidFill>
                <a:latin typeface="Courier New" pitchFamily="49" charset="0"/>
                <a:ea typeface="ＭＳ Ｐゴシック" pitchFamily="34" charset="-128"/>
                <a:cs typeface="Courier New" pitchFamily="49" charset="0"/>
              </a:rPr>
              <a:t>strategy</a:t>
            </a:r>
            <a:r>
              <a:rPr lang="fr-FR" b="1" dirty="0" smtClean="0">
                <a:solidFill>
                  <a:srgbClr val="479B8F"/>
                </a:solidFill>
                <a:latin typeface="Courier New" pitchFamily="49" charset="0"/>
                <a:ea typeface="ＭＳ Ｐゴシック" pitchFamily="34" charset="-128"/>
                <a:cs typeface="Courier New" pitchFamily="49" charset="0"/>
              </a:rPr>
              <a:t>="IDENTITY")</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err="1">
                <a:solidFill>
                  <a:srgbClr val="0070C0"/>
                </a:solidFill>
                <a:latin typeface="Courier New" pitchFamily="49" charset="0"/>
                <a:ea typeface="ＭＳ Ｐゴシック" pitchFamily="34" charset="-128"/>
                <a:cs typeface="Courier New" pitchFamily="49" charset="0"/>
              </a:rPr>
              <a:t>p</a:t>
            </a:r>
            <a:r>
              <a:rPr lang="fr-FR" b="1" dirty="0" err="1" smtClean="0">
                <a:solidFill>
                  <a:srgbClr val="0070C0"/>
                </a:solidFill>
                <a:latin typeface="Courier New" pitchFamily="49" charset="0"/>
                <a:ea typeface="ＭＳ Ｐゴシック" pitchFamily="34" charset="-128"/>
                <a:cs typeface="Courier New" pitchFamily="49" charset="0"/>
              </a:rPr>
              <a:t>rivate</a:t>
            </a:r>
            <a:r>
              <a:rPr lang="fr-FR" b="1" dirty="0" smtClean="0">
                <a:solidFill>
                  <a:srgbClr val="0070C0"/>
                </a:solidFill>
                <a:latin typeface="Courier New" pitchFamily="49" charset="0"/>
                <a:ea typeface="ＭＳ Ｐゴシック" pitchFamily="34" charset="-128"/>
                <a:cs typeface="Courier New" pitchFamily="49" charset="0"/>
              </a:rPr>
              <a:t> </a:t>
            </a:r>
            <a:r>
              <a:rPr lang="fr-FR" b="1" dirty="0" smtClean="0">
                <a:solidFill>
                  <a:srgbClr val="000000"/>
                </a:solidFill>
                <a:latin typeface="Courier New" pitchFamily="49" charset="0"/>
                <a:ea typeface="ＭＳ Ｐゴシック" pitchFamily="34" charset="-128"/>
                <a:cs typeface="Courier New" pitchFamily="49" charset="0"/>
              </a:rPr>
              <a:t>$id;</a:t>
            </a:r>
          </a:p>
        </p:txBody>
      </p:sp>
    </p:spTree>
    <p:extLst>
      <p:ext uri="{BB962C8B-B14F-4D97-AF65-F5344CB8AC3E}">
        <p14:creationId xmlns:p14="http://schemas.microsoft.com/office/powerpoint/2010/main" val="22980655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a:t>
            </a:r>
            <a:r>
              <a:rPr lang="fr-FR" dirty="0" smtClean="0">
                <a:ea typeface="ＭＳ Ｐゴシック" pitchFamily="34" charset="-128"/>
              </a:rPr>
              <a:t> </a:t>
            </a:r>
            <a:r>
              <a:rPr lang="fr-FR" dirty="0" err="1" smtClean="0">
                <a:ea typeface="ＭＳ Ｐゴシック" pitchFamily="34" charset="-128"/>
              </a:rPr>
              <a:t>declaration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latin typeface="Courier New" pitchFamily="49" charset="0"/>
                <a:cs typeface="Courier New" pitchFamily="49" charset="0"/>
              </a:rPr>
              <a:t>@ORM\</a:t>
            </a:r>
            <a:r>
              <a:rPr lang="fr-FR" sz="3200" dirty="0" err="1">
                <a:latin typeface="Courier New" pitchFamily="49" charset="0"/>
                <a:cs typeface="Courier New" pitchFamily="49" charset="0"/>
              </a:rPr>
              <a:t>Column</a:t>
            </a:r>
            <a:endParaRPr lang="fr-FR" sz="3200" dirty="0">
              <a:latin typeface="Courier New" pitchFamily="49" charset="0"/>
              <a:cs typeface="Courier New" pitchFamily="49" charset="0"/>
            </a:endParaRPr>
          </a:p>
          <a:p>
            <a:pPr lvl="1"/>
            <a:r>
              <a:rPr lang="fr-FR" sz="2800" dirty="0"/>
              <a:t>Name: </a:t>
            </a:r>
            <a:r>
              <a:rPr lang="fr-FR" sz="2800" dirty="0" err="1"/>
              <a:t>Column</a:t>
            </a:r>
            <a:r>
              <a:rPr lang="fr-FR" sz="2800" dirty="0"/>
              <a:t> </a:t>
            </a:r>
            <a:r>
              <a:rPr lang="fr-FR" sz="2800" dirty="0" err="1"/>
              <a:t>name</a:t>
            </a:r>
            <a:r>
              <a:rPr lang="fr-FR" sz="2800" dirty="0"/>
              <a:t> in </a:t>
            </a:r>
            <a:r>
              <a:rPr lang="fr-FR" sz="2800" dirty="0" err="1"/>
              <a:t>database</a:t>
            </a:r>
            <a:r>
              <a:rPr lang="fr-FR" sz="2800" dirty="0"/>
              <a:t> (String)</a:t>
            </a:r>
          </a:p>
          <a:p>
            <a:pPr lvl="1"/>
            <a:r>
              <a:rPr lang="fr-FR" sz="2800" dirty="0"/>
              <a:t>Type: </a:t>
            </a:r>
            <a:r>
              <a:rPr lang="fr-FR" sz="2800" dirty="0" err="1"/>
              <a:t>Column</a:t>
            </a:r>
            <a:r>
              <a:rPr lang="fr-FR" sz="2800" dirty="0"/>
              <a:t> type in </a:t>
            </a:r>
            <a:r>
              <a:rPr lang="fr-FR" sz="2800" dirty="0" err="1"/>
              <a:t>database</a:t>
            </a:r>
            <a:r>
              <a:rPr lang="fr-FR" sz="2800" dirty="0"/>
              <a:t> (String)</a:t>
            </a:r>
          </a:p>
          <a:p>
            <a:pPr lvl="1"/>
            <a:r>
              <a:rPr lang="fr-FR" sz="2800" dirty="0" err="1"/>
              <a:t>Nullable</a:t>
            </a:r>
            <a:r>
              <a:rPr lang="fr-FR" sz="2800" dirty="0"/>
              <a:t>: </a:t>
            </a:r>
            <a:r>
              <a:rPr lang="fr-FR" sz="2800" dirty="0" err="1"/>
              <a:t>Mandatory</a:t>
            </a:r>
            <a:r>
              <a:rPr lang="fr-FR" sz="2800" dirty="0"/>
              <a:t> </a:t>
            </a:r>
            <a:r>
              <a:rPr lang="fr-FR" sz="2800" dirty="0" err="1"/>
              <a:t>field</a:t>
            </a:r>
            <a:r>
              <a:rPr lang="fr-FR" sz="2800" dirty="0"/>
              <a:t> or not (</a:t>
            </a:r>
            <a:r>
              <a:rPr lang="fr-FR" sz="2800" dirty="0" err="1"/>
              <a:t>true|false</a:t>
            </a:r>
            <a:r>
              <a:rPr lang="fr-FR" sz="2800" dirty="0" smtClean="0"/>
              <a:t>)</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49621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a:t>
            </a:r>
            <a:r>
              <a:rPr lang="fr-FR" dirty="0" smtClean="0">
                <a:ea typeface="ＭＳ Ｐゴシック" pitchFamily="34" charset="-128"/>
              </a:rPr>
              <a:t> </a:t>
            </a:r>
            <a:r>
              <a:rPr lang="fr-FR" dirty="0" err="1" smtClean="0">
                <a:ea typeface="ＭＳ Ｐゴシック" pitchFamily="34" charset="-128"/>
              </a:rPr>
              <a:t>declaration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pPr marL="457200" indent="-457200"/>
            <a:r>
              <a:rPr lang="fr-FR" sz="3200" dirty="0">
                <a:latin typeface="Courier New" pitchFamily="49" charset="0"/>
                <a:cs typeface="Courier New" pitchFamily="49" charset="0"/>
              </a:rPr>
              <a:t>@ORM\Id</a:t>
            </a:r>
          </a:p>
          <a:p>
            <a:pPr marL="914400" lvl="1" indent="-457200">
              <a:buFont typeface="Calibri" pitchFamily="34" charset="0"/>
              <a:buChar char="–"/>
            </a:pPr>
            <a:r>
              <a:rPr lang="fr-FR" sz="2800" dirty="0"/>
              <a:t>Sets </a:t>
            </a:r>
            <a:r>
              <a:rPr lang="fr-FR" sz="2800" dirty="0" err="1"/>
              <a:t>primary</a:t>
            </a:r>
            <a:r>
              <a:rPr lang="fr-FR" sz="2800" dirty="0"/>
              <a:t> </a:t>
            </a:r>
            <a:r>
              <a:rPr lang="fr-FR" sz="2800" dirty="0" smtClean="0"/>
              <a:t>key</a:t>
            </a:r>
          </a:p>
          <a:p>
            <a:pPr marL="914400" lvl="1" indent="-457200">
              <a:buFont typeface="Calibri" pitchFamily="34" charset="0"/>
              <a:buChar char="–"/>
            </a:pPr>
            <a:endParaRPr lang="fr-FR" sz="2800" dirty="0"/>
          </a:p>
          <a:p>
            <a:pPr marL="457200" indent="-457200"/>
            <a:r>
              <a:rPr lang="fr-FR" sz="3200" dirty="0">
                <a:latin typeface="Courier New" pitchFamily="49" charset="0"/>
                <a:cs typeface="Courier New" pitchFamily="49" charset="0"/>
              </a:rPr>
              <a:t>@ORM\</a:t>
            </a:r>
            <a:r>
              <a:rPr lang="fr-FR" sz="3200" dirty="0" err="1">
                <a:latin typeface="Courier New" pitchFamily="49" charset="0"/>
                <a:cs typeface="Courier New" pitchFamily="49" charset="0"/>
              </a:rPr>
              <a:t>GeneratedValue</a:t>
            </a:r>
            <a:endParaRPr lang="fr-FR" sz="3200" dirty="0">
              <a:latin typeface="Courier New" pitchFamily="49" charset="0"/>
              <a:cs typeface="Courier New" pitchFamily="49" charset="0"/>
            </a:endParaRPr>
          </a:p>
          <a:p>
            <a:pPr marL="914400" lvl="1" indent="-457200">
              <a:buFont typeface="Calibri" pitchFamily="34" charset="0"/>
              <a:buChar char="–"/>
            </a:pPr>
            <a:r>
              <a:rPr lang="fr-FR" sz="2800" dirty="0"/>
              <a:t>Sets </a:t>
            </a:r>
            <a:r>
              <a:rPr lang="fr-FR" sz="2800" dirty="0" smtClean="0"/>
              <a:t>auto-</a:t>
            </a:r>
            <a:r>
              <a:rPr lang="fr-FR" sz="2800" dirty="0" err="1" smtClean="0"/>
              <a:t>increment</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5509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Foreign</a:t>
            </a:r>
            <a:r>
              <a:rPr lang="fr-FR" dirty="0" smtClean="0">
                <a:ea typeface="ＭＳ Ｐゴシック" pitchFamily="34" charset="-128"/>
              </a:rPr>
              <a:t> keys</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t>Doctrine manages </a:t>
            </a:r>
            <a:r>
              <a:rPr lang="fr-FR" sz="3200" dirty="0" err="1"/>
              <a:t>your</a:t>
            </a:r>
            <a:r>
              <a:rPr lang="fr-FR" sz="3200" dirty="0"/>
              <a:t> </a:t>
            </a:r>
            <a:r>
              <a:rPr lang="fr-FR" sz="3200" dirty="0" err="1"/>
              <a:t>foreign</a:t>
            </a:r>
            <a:r>
              <a:rPr lang="fr-FR" sz="3200" dirty="0"/>
              <a:t> key</a:t>
            </a:r>
          </a:p>
          <a:p>
            <a:pPr lvl="1"/>
            <a:r>
              <a:rPr lang="fr-FR" sz="2800" dirty="0"/>
              <a:t>You </a:t>
            </a:r>
            <a:r>
              <a:rPr lang="fr-FR" sz="2800" dirty="0" err="1"/>
              <a:t>don’t</a:t>
            </a:r>
            <a:r>
              <a:rPr lang="fr-FR" sz="2800" dirty="0"/>
              <a:t> have to </a:t>
            </a:r>
            <a:r>
              <a:rPr lang="fr-FR" sz="2800" dirty="0" err="1"/>
              <a:t>add</a:t>
            </a:r>
            <a:r>
              <a:rPr lang="fr-FR" sz="2800" dirty="0"/>
              <a:t> </a:t>
            </a:r>
            <a:r>
              <a:rPr lang="fr-FR" sz="2800" dirty="0" err="1"/>
              <a:t>them</a:t>
            </a:r>
            <a:r>
              <a:rPr lang="fr-FR" sz="2800" dirty="0"/>
              <a:t> in </a:t>
            </a:r>
            <a:r>
              <a:rPr lang="fr-FR" sz="2800" dirty="0" err="1"/>
              <a:t>your</a:t>
            </a:r>
            <a:r>
              <a:rPr lang="fr-FR" sz="2800" dirty="0"/>
              <a:t> </a:t>
            </a:r>
            <a:r>
              <a:rPr lang="fr-FR" sz="2800" dirty="0" err="1"/>
              <a:t>entity</a:t>
            </a:r>
            <a:endParaRPr lang="fr-FR" sz="2800" dirty="0"/>
          </a:p>
          <a:p>
            <a:endParaRPr lang="fr-FR" sz="3200" dirty="0"/>
          </a:p>
          <a:p>
            <a:r>
              <a:rPr lang="fr-FR" sz="3200" dirty="0" err="1"/>
              <a:t>Define</a:t>
            </a:r>
            <a:r>
              <a:rPr lang="fr-FR" sz="3200" dirty="0"/>
              <a:t> </a:t>
            </a:r>
            <a:r>
              <a:rPr lang="fr-FR" sz="3200" dirty="0" err="1"/>
              <a:t>another</a:t>
            </a:r>
            <a:r>
              <a:rPr lang="fr-FR" sz="3200" dirty="0"/>
              <a:t> </a:t>
            </a:r>
            <a:r>
              <a:rPr lang="fr-FR" sz="3200" dirty="0" err="1"/>
              <a:t>entity</a:t>
            </a:r>
            <a:r>
              <a:rPr lang="fr-FR" sz="3200" dirty="0"/>
              <a:t> as </a:t>
            </a:r>
            <a:r>
              <a:rPr lang="fr-FR" sz="3200" dirty="0" err="1"/>
              <a:t>your</a:t>
            </a:r>
            <a:r>
              <a:rPr lang="fr-FR" sz="3200" dirty="0"/>
              <a:t> </a:t>
            </a:r>
            <a:r>
              <a:rPr lang="fr-FR" sz="3200" dirty="0" err="1" smtClean="0"/>
              <a:t>property</a:t>
            </a:r>
            <a:r>
              <a:rPr lang="fr-FR" sz="3200" dirty="0" smtClean="0"/>
              <a:t>!</a:t>
            </a:r>
            <a:endParaRPr lang="fr-FR" sz="3200" dirty="0"/>
          </a:p>
          <a:p>
            <a:pPr lvl="1"/>
            <a:r>
              <a:rPr lang="fr-FR" sz="2800" dirty="0" err="1"/>
              <a:t>Embellished</a:t>
            </a:r>
            <a:r>
              <a:rPr lang="fr-FR" sz="2800" dirty="0"/>
              <a:t> </a:t>
            </a:r>
            <a:r>
              <a:rPr lang="fr-FR" sz="2800" dirty="0" err="1"/>
              <a:t>with</a:t>
            </a:r>
            <a:r>
              <a:rPr lang="fr-FR" sz="2800" dirty="0"/>
              <a:t> annotations</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4015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Foreign</a:t>
            </a:r>
            <a:r>
              <a:rPr lang="fr-FR" dirty="0" smtClean="0">
                <a:ea typeface="ＭＳ Ｐゴシック" pitchFamily="34" charset="-128"/>
              </a:rPr>
              <a:t> keys - </a:t>
            </a:r>
            <a:r>
              <a:rPr lang="fr-FR" dirty="0" err="1" smtClean="0">
                <a:ea typeface="ＭＳ Ｐゴシック" pitchFamily="34" charset="-128"/>
              </a:rPr>
              <a:t>OneToOne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t>Define</a:t>
            </a:r>
            <a:r>
              <a:rPr lang="fr-FR" sz="3200" dirty="0"/>
              <a:t> a one to one </a:t>
            </a:r>
            <a:r>
              <a:rPr lang="fr-FR" sz="3200" dirty="0" err="1"/>
              <a:t>relationship</a:t>
            </a:r>
            <a:r>
              <a:rPr lang="fr-FR" sz="3200" dirty="0"/>
              <a:t>:</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282056"/>
            <a:ext cx="8785225" cy="15835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a:t>
            </a:r>
            <a:r>
              <a:rPr lang="fr-FR" b="1" dirty="0" err="1" smtClean="0">
                <a:solidFill>
                  <a:srgbClr val="479B8F"/>
                </a:solidFill>
                <a:latin typeface="Courier New" pitchFamily="49" charset="0"/>
                <a:ea typeface="ＭＳ Ｐゴシック" pitchFamily="34" charset="-128"/>
                <a:cs typeface="Courier New" pitchFamily="49" charset="0"/>
              </a:rPr>
              <a:t>OneToOne</a:t>
            </a:r>
            <a:r>
              <a:rPr lang="fr-FR" b="1" dirty="0" smtClean="0">
                <a:solidFill>
                  <a:srgbClr val="479B8F"/>
                </a:solidFill>
                <a:latin typeface="Courier New" pitchFamily="49" charset="0"/>
                <a:ea typeface="ＭＳ Ｐゴシック" pitchFamily="34" charset="-128"/>
                <a:cs typeface="Courier New" pitchFamily="49" charset="0"/>
              </a:rPr>
              <a:t>(</a:t>
            </a:r>
            <a:r>
              <a:rPr lang="fr-FR" b="1" dirty="0" err="1" smtClean="0">
                <a:solidFill>
                  <a:srgbClr val="479B8F"/>
                </a:solidFill>
                <a:latin typeface="Courier New" pitchFamily="49" charset="0"/>
                <a:ea typeface="ＭＳ Ｐゴシック" pitchFamily="34" charset="-128"/>
                <a:cs typeface="Courier New" pitchFamily="49" charset="0"/>
              </a:rPr>
              <a:t>targetEntity</a:t>
            </a:r>
            <a:r>
              <a:rPr lang="fr-FR" b="1" dirty="0" smtClean="0">
                <a:solidFill>
                  <a:srgbClr val="479B8F"/>
                </a:solidFill>
                <a:latin typeface="Courier New" pitchFamily="49" charset="0"/>
                <a:ea typeface="ＭＳ Ｐゴシック" pitchFamily="34" charset="-128"/>
                <a:cs typeface="Courier New" pitchFamily="49" charset="0"/>
              </a:rPr>
              <a:t>="Shipping")</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err="1">
                <a:solidFill>
                  <a:srgbClr val="0070C0"/>
                </a:solidFill>
                <a:latin typeface="Courier New" pitchFamily="49" charset="0"/>
                <a:ea typeface="ＭＳ Ｐゴシック" pitchFamily="34" charset="-128"/>
                <a:cs typeface="Courier New" pitchFamily="49" charset="0"/>
              </a:rPr>
              <a:t>p</a:t>
            </a:r>
            <a:r>
              <a:rPr lang="fr-FR" b="1" dirty="0" err="1" smtClean="0">
                <a:solidFill>
                  <a:srgbClr val="0070C0"/>
                </a:solidFill>
                <a:latin typeface="Courier New" pitchFamily="49" charset="0"/>
                <a:ea typeface="ＭＳ Ｐゴシック" pitchFamily="34" charset="-128"/>
                <a:cs typeface="Courier New" pitchFamily="49" charset="0"/>
              </a:rPr>
              <a:t>rivate</a:t>
            </a:r>
            <a:r>
              <a:rPr lang="fr-FR" b="1" dirty="0" smtClean="0">
                <a:solidFill>
                  <a:srgbClr val="0070C0"/>
                </a:solidFill>
                <a:latin typeface="Courier New" pitchFamily="49" charset="0"/>
                <a:ea typeface="ＭＳ Ｐゴシック" pitchFamily="34" charset="-128"/>
                <a:cs typeface="Courier New" pitchFamily="49" charset="0"/>
              </a:rPr>
              <a:t> </a:t>
            </a:r>
            <a:r>
              <a:rPr lang="fr-FR" b="1" dirty="0" smtClean="0">
                <a:solidFill>
                  <a:srgbClr val="000000"/>
                </a:solidFill>
                <a:latin typeface="Courier New" pitchFamily="49" charset="0"/>
                <a:ea typeface="ＭＳ Ｐゴシック" pitchFamily="34" charset="-128"/>
                <a:cs typeface="Courier New" pitchFamily="49" charset="0"/>
              </a:rPr>
              <a:t>$shipping;</a:t>
            </a:r>
            <a:endParaRPr lang="fr-FR" b="1" dirty="0">
              <a:solidFill>
                <a:srgbClr val="0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8008725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Foreign</a:t>
            </a:r>
            <a:r>
              <a:rPr lang="fr-FR" dirty="0" smtClean="0">
                <a:ea typeface="ＭＳ Ｐゴシック" pitchFamily="34" charset="-128"/>
              </a:rPr>
              <a:t> keys - </a:t>
            </a:r>
            <a:r>
              <a:rPr lang="fr-FR" dirty="0" err="1" smtClean="0">
                <a:ea typeface="ＭＳ Ｐゴシック" pitchFamily="34" charset="-128"/>
              </a:rPr>
              <a:t>OneToMany</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t>Define</a:t>
            </a:r>
            <a:r>
              <a:rPr lang="fr-FR" sz="3200" dirty="0"/>
              <a:t> a one to </a:t>
            </a:r>
            <a:r>
              <a:rPr lang="fr-FR" sz="3200" dirty="0" err="1"/>
              <a:t>many</a:t>
            </a:r>
            <a:r>
              <a:rPr lang="fr-FR" sz="3200" dirty="0"/>
              <a:t> </a:t>
            </a:r>
            <a:r>
              <a:rPr lang="fr-FR" sz="3200" dirty="0" err="1"/>
              <a:t>relationship</a:t>
            </a:r>
            <a:r>
              <a:rPr lang="fr-FR" sz="3200" dirty="0"/>
              <a:t>:</a:t>
            </a:r>
          </a:p>
          <a:p>
            <a:pPr lvl="1"/>
            <a:r>
              <a:rPr lang="fr-FR" sz="2800" dirty="0"/>
              <a:t>In an </a:t>
            </a:r>
            <a:r>
              <a:rPr lang="fr-FR" sz="2800" dirty="0" err="1"/>
              <a:t>Author</a:t>
            </a:r>
            <a:r>
              <a:rPr lang="fr-FR" sz="2800" dirty="0"/>
              <a:t> </a:t>
            </a:r>
            <a:r>
              <a:rPr lang="fr-FR" sz="2800" dirty="0" err="1"/>
              <a:t>entity</a:t>
            </a:r>
            <a:r>
              <a:rPr lang="fr-FR" sz="2800" dirty="0"/>
              <a:t>:</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282056"/>
            <a:ext cx="8785225" cy="15835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a:t>
            </a:r>
            <a:r>
              <a:rPr lang="fr-FR" b="1" dirty="0" err="1" smtClean="0">
                <a:solidFill>
                  <a:srgbClr val="479B8F"/>
                </a:solidFill>
                <a:latin typeface="Courier New" pitchFamily="49" charset="0"/>
                <a:ea typeface="ＭＳ Ｐゴシック" pitchFamily="34" charset="-128"/>
                <a:cs typeface="Courier New" pitchFamily="49" charset="0"/>
              </a:rPr>
              <a:t>OneToMany</a:t>
            </a:r>
            <a:r>
              <a:rPr lang="fr-FR" b="1" dirty="0" smtClean="0">
                <a:solidFill>
                  <a:srgbClr val="479B8F"/>
                </a:solidFill>
                <a:latin typeface="Courier New" pitchFamily="49" charset="0"/>
                <a:ea typeface="ＭＳ Ｐゴシック" pitchFamily="34" charset="-128"/>
                <a:cs typeface="Courier New" pitchFamily="49" charset="0"/>
              </a:rPr>
              <a:t>(</a:t>
            </a:r>
            <a:r>
              <a:rPr lang="fr-FR" b="1" dirty="0" err="1" smtClean="0">
                <a:solidFill>
                  <a:srgbClr val="479B8F"/>
                </a:solidFill>
                <a:latin typeface="Courier New" pitchFamily="49" charset="0"/>
                <a:ea typeface="ＭＳ Ｐゴシック" pitchFamily="34" charset="-128"/>
                <a:cs typeface="Courier New" pitchFamily="49" charset="0"/>
              </a:rPr>
              <a:t>targetEntity</a:t>
            </a:r>
            <a:r>
              <a:rPr lang="fr-FR" b="1" dirty="0" smtClean="0">
                <a:solidFill>
                  <a:srgbClr val="479B8F"/>
                </a:solidFill>
                <a:latin typeface="Courier New" pitchFamily="49" charset="0"/>
                <a:ea typeface="ＭＳ Ｐゴシック" pitchFamily="34" charset="-128"/>
                <a:cs typeface="Courier New" pitchFamily="49" charset="0"/>
              </a:rPr>
              <a:t>="Post", </a:t>
            </a:r>
            <a:r>
              <a:rPr lang="fr-FR" b="1" dirty="0" err="1" smtClean="0">
                <a:solidFill>
                  <a:srgbClr val="479B8F"/>
                </a:solidFill>
                <a:latin typeface="Courier New" pitchFamily="49" charset="0"/>
                <a:ea typeface="ＭＳ Ｐゴシック" pitchFamily="34" charset="-128"/>
                <a:cs typeface="Courier New" pitchFamily="49" charset="0"/>
              </a:rPr>
              <a:t>mappedBy</a:t>
            </a:r>
            <a:r>
              <a:rPr lang="fr-FR" b="1" dirty="0" smtClean="0">
                <a:solidFill>
                  <a:srgbClr val="479B8F"/>
                </a:solidFill>
                <a:latin typeface="Courier New" pitchFamily="49" charset="0"/>
                <a:ea typeface="ＭＳ Ｐゴシック" pitchFamily="34" charset="-128"/>
                <a:cs typeface="Courier New" pitchFamily="49" charset="0"/>
              </a:rPr>
              <a:t>="</a:t>
            </a:r>
            <a:r>
              <a:rPr lang="fr-FR" b="1" dirty="0" err="1" smtClean="0">
                <a:solidFill>
                  <a:srgbClr val="479B8F"/>
                </a:solidFill>
                <a:latin typeface="Courier New" pitchFamily="49" charset="0"/>
                <a:ea typeface="ＭＳ Ｐゴシック" pitchFamily="34" charset="-128"/>
                <a:cs typeface="Courier New" pitchFamily="49" charset="0"/>
              </a:rPr>
              <a:t>Author</a:t>
            </a:r>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cascade={"</a:t>
            </a:r>
            <a:r>
              <a:rPr lang="fr-FR" b="1" dirty="0" err="1" smtClean="0">
                <a:solidFill>
                  <a:srgbClr val="479B8F"/>
                </a:solidFill>
                <a:latin typeface="Courier New" pitchFamily="49" charset="0"/>
                <a:ea typeface="ＭＳ Ｐゴシック" pitchFamily="34" charset="-128"/>
                <a:cs typeface="Courier New" pitchFamily="49" charset="0"/>
              </a:rPr>
              <a:t>persist</a:t>
            </a:r>
            <a:r>
              <a:rPr lang="fr-FR" b="1" dirty="0" smtClean="0">
                <a:solidFill>
                  <a:srgbClr val="479B8F"/>
                </a:solidFill>
                <a:latin typeface="Courier New" pitchFamily="49" charset="0"/>
                <a:ea typeface="ＭＳ Ｐゴシック" pitchFamily="34" charset="-128"/>
                <a:cs typeface="Courier New" pitchFamily="49" charset="0"/>
              </a:rPr>
              <a:t>"} )</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err="1">
                <a:solidFill>
                  <a:srgbClr val="0070C0"/>
                </a:solidFill>
                <a:latin typeface="Courier New" pitchFamily="49" charset="0"/>
                <a:ea typeface="ＭＳ Ｐゴシック" pitchFamily="34" charset="-128"/>
                <a:cs typeface="Courier New" pitchFamily="49" charset="0"/>
              </a:rPr>
              <a:t>p</a:t>
            </a:r>
            <a:r>
              <a:rPr lang="fr-FR" b="1" dirty="0" err="1" smtClean="0">
                <a:solidFill>
                  <a:srgbClr val="0070C0"/>
                </a:solidFill>
                <a:latin typeface="Courier New" pitchFamily="49" charset="0"/>
                <a:ea typeface="ＭＳ Ｐゴシック" pitchFamily="34" charset="-128"/>
                <a:cs typeface="Courier New" pitchFamily="49" charset="0"/>
              </a:rPr>
              <a:t>rotected</a:t>
            </a:r>
            <a:r>
              <a:rPr lang="fr-FR" b="1" dirty="0" smtClean="0">
                <a:solidFill>
                  <a:srgbClr val="0070C0"/>
                </a:solidFill>
                <a:latin typeface="Courier New" pitchFamily="49" charset="0"/>
                <a:ea typeface="ＭＳ Ｐゴシック" pitchFamily="34" charset="-128"/>
                <a:cs typeface="Courier New" pitchFamily="49" charset="0"/>
              </a:rPr>
              <a:t> </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posts</a:t>
            </a:r>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10120967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Quick </a:t>
            </a:r>
            <a:r>
              <a:rPr lang="fr-FR" dirty="0" err="1" smtClean="0">
                <a:ea typeface="ＭＳ Ｐゴシック" pitchFamily="34" charset="-128"/>
              </a:rPr>
              <a:t>start</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280920" cy="4230687"/>
          </a:xfrm>
        </p:spPr>
        <p:txBody>
          <a:bodyPr/>
          <a:lstStyle/>
          <a:p>
            <a:r>
              <a:rPr lang="en-US" sz="3200" dirty="0">
                <a:ea typeface="ＭＳ Ｐゴシック" pitchFamily="34" charset="-128"/>
              </a:rPr>
              <a:t>Sf2 follows standards and best practices:</a:t>
            </a:r>
          </a:p>
          <a:p>
            <a:pPr lvl="1"/>
            <a:r>
              <a:rPr lang="en-US" sz="2800" dirty="0">
                <a:ea typeface="ＭＳ Ｐゴシック" pitchFamily="34" charset="-128"/>
              </a:rPr>
              <a:t>Design Pattern </a:t>
            </a:r>
          </a:p>
          <a:p>
            <a:pPr lvl="2"/>
            <a:r>
              <a:rPr lang="en-US" sz="2400" dirty="0">
                <a:ea typeface="ＭＳ Ｐゴシック" pitchFamily="34" charset="-128"/>
              </a:rPr>
              <a:t>MVC</a:t>
            </a:r>
          </a:p>
          <a:p>
            <a:pPr lvl="2"/>
            <a:r>
              <a:rPr lang="en-US" sz="2400" dirty="0">
                <a:ea typeface="ＭＳ Ｐゴシック" pitchFamily="34" charset="-128"/>
              </a:rPr>
              <a:t>Dependency injection</a:t>
            </a:r>
          </a:p>
          <a:p>
            <a:pPr lvl="1"/>
            <a:r>
              <a:rPr lang="en-US" sz="2800" dirty="0">
                <a:ea typeface="ＭＳ Ｐゴシック" pitchFamily="34" charset="-128"/>
              </a:rPr>
              <a:t>RFC 2616 (HTTP)</a:t>
            </a:r>
          </a:p>
          <a:p>
            <a:pPr lvl="1"/>
            <a:r>
              <a:rPr lang="en-US" sz="2800" dirty="0" err="1">
                <a:ea typeface="ＭＳ Ｐゴシック" pitchFamily="34" charset="-128"/>
              </a:rPr>
              <a:t>PHPUnit</a:t>
            </a:r>
            <a:endParaRPr lang="en-US" sz="2800" dirty="0">
              <a:ea typeface="ＭＳ Ｐゴシック" pitchFamily="34" charset="-128"/>
            </a:endParaRPr>
          </a:p>
          <a:p>
            <a:pPr lvl="1"/>
            <a:r>
              <a:rPr lang="en-US" sz="2800" dirty="0" err="1">
                <a:ea typeface="ＭＳ Ｐゴシック" pitchFamily="34" charset="-128"/>
              </a:rPr>
              <a:t>Jinja</a:t>
            </a:r>
            <a:r>
              <a:rPr lang="en-US" sz="2800" dirty="0">
                <a:ea typeface="ＭＳ Ｐゴシック" pitchFamily="34" charset="-128"/>
              </a:rPr>
              <a:t> Templates</a:t>
            </a:r>
          </a:p>
        </p:txBody>
      </p:sp>
      <p:sp>
        <p:nvSpPr>
          <p:cNvPr id="18435" name="Espace réservé du contenu 3"/>
          <p:cNvSpPr>
            <a:spLocks noGrp="1"/>
          </p:cNvSpPr>
          <p:nvPr>
            <p:ph sz="quarter" idx="13"/>
          </p:nvPr>
        </p:nvSpPr>
        <p:spPr/>
        <p:txBody>
          <a:bodyPr/>
          <a:lstStyle/>
          <a:p>
            <a:r>
              <a:rPr lang="fr-FR" dirty="0" err="1" smtClean="0">
                <a:ea typeface="ＭＳ Ｐゴシック" pitchFamily="34" charset="-128"/>
              </a:rPr>
              <a:t>What</a:t>
            </a:r>
            <a:r>
              <a:rPr lang="fr-FR" dirty="0" smtClean="0">
                <a:ea typeface="ＭＳ Ｐゴシック" pitchFamily="34" charset="-128"/>
              </a:rPr>
              <a:t> </a:t>
            </a:r>
            <a:r>
              <a:rPr lang="fr-FR" dirty="0" err="1" smtClean="0">
                <a:ea typeface="ＭＳ Ｐゴシック" pitchFamily="34" charset="-128"/>
              </a:rPr>
              <a:t>is</a:t>
            </a:r>
            <a:r>
              <a:rPr lang="fr-FR" dirty="0" smtClean="0">
                <a:ea typeface="ＭＳ Ｐゴシック" pitchFamily="34" charset="-128"/>
              </a:rPr>
              <a:t> </a:t>
            </a:r>
            <a:r>
              <a:rPr lang="fr-FR" dirty="0" err="1" smtClean="0">
                <a:ea typeface="ＭＳ Ｐゴシック" pitchFamily="34" charset="-128"/>
              </a:rPr>
              <a:t>Symfony</a:t>
            </a:r>
            <a:r>
              <a:rPr lang="fr-FR" dirty="0" smtClean="0">
                <a:ea typeface="ＭＳ Ｐゴシック" pitchFamily="34" charset="-128"/>
              </a:rPr>
              <a:t>?</a:t>
            </a: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3074"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38032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Foreign</a:t>
            </a:r>
            <a:r>
              <a:rPr lang="fr-FR" dirty="0" smtClean="0">
                <a:ea typeface="ＭＳ Ｐゴシック" pitchFamily="34" charset="-128"/>
              </a:rPr>
              <a:t> keys - </a:t>
            </a:r>
            <a:r>
              <a:rPr lang="fr-FR" dirty="0" err="1" smtClean="0">
                <a:ea typeface="ＭＳ Ｐゴシック" pitchFamily="34" charset="-128"/>
              </a:rPr>
              <a:t>ManyToOne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t>Define</a:t>
            </a:r>
            <a:r>
              <a:rPr lang="fr-FR" sz="3200" dirty="0"/>
              <a:t> a </a:t>
            </a:r>
            <a:r>
              <a:rPr lang="fr-FR" sz="3200" dirty="0" err="1"/>
              <a:t>many</a:t>
            </a:r>
            <a:r>
              <a:rPr lang="fr-FR" sz="3200" dirty="0"/>
              <a:t> to one </a:t>
            </a:r>
            <a:r>
              <a:rPr lang="fr-FR" sz="3200" dirty="0" err="1"/>
              <a:t>relationship</a:t>
            </a:r>
            <a:r>
              <a:rPr lang="fr-FR" sz="3200" dirty="0"/>
              <a:t>:</a:t>
            </a:r>
          </a:p>
          <a:p>
            <a:pPr lvl="1"/>
            <a:r>
              <a:rPr lang="fr-FR" sz="2800" dirty="0"/>
              <a:t>In a Post class:</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282056"/>
            <a:ext cx="8785225" cy="15835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a:t>
            </a:r>
            <a:r>
              <a:rPr lang="fr-FR" b="1" dirty="0" err="1" smtClean="0">
                <a:solidFill>
                  <a:srgbClr val="479B8F"/>
                </a:solidFill>
                <a:latin typeface="Courier New" pitchFamily="49" charset="0"/>
                <a:ea typeface="ＭＳ Ｐゴシック" pitchFamily="34" charset="-128"/>
                <a:cs typeface="Courier New" pitchFamily="49" charset="0"/>
              </a:rPr>
              <a:t>ManyToOne</a:t>
            </a:r>
            <a:r>
              <a:rPr lang="fr-FR" b="1" dirty="0" smtClean="0">
                <a:solidFill>
                  <a:srgbClr val="479B8F"/>
                </a:solidFill>
                <a:latin typeface="Courier New" pitchFamily="49" charset="0"/>
                <a:ea typeface="ＭＳ Ｐゴシック" pitchFamily="34" charset="-128"/>
                <a:cs typeface="Courier New" pitchFamily="49" charset="0"/>
              </a:rPr>
              <a:t>(</a:t>
            </a:r>
            <a:r>
              <a:rPr lang="fr-FR" b="1" dirty="0" err="1" smtClean="0">
                <a:solidFill>
                  <a:srgbClr val="479B8F"/>
                </a:solidFill>
                <a:latin typeface="Courier New" pitchFamily="49" charset="0"/>
                <a:ea typeface="ＭＳ Ｐゴシック" pitchFamily="34" charset="-128"/>
                <a:cs typeface="Courier New" pitchFamily="49" charset="0"/>
              </a:rPr>
              <a:t>targetEntity</a:t>
            </a:r>
            <a:r>
              <a:rPr lang="fr-FR" b="1" dirty="0" smtClean="0">
                <a:solidFill>
                  <a:srgbClr val="479B8F"/>
                </a:solidFill>
                <a:latin typeface="Courier New" pitchFamily="49" charset="0"/>
                <a:ea typeface="ＭＳ Ｐゴシック" pitchFamily="34" charset="-128"/>
                <a:cs typeface="Courier New" pitchFamily="49" charset="0"/>
              </a:rPr>
              <a:t>="</a:t>
            </a:r>
            <a:r>
              <a:rPr lang="fr-FR" b="1" dirty="0" err="1" smtClean="0">
                <a:solidFill>
                  <a:srgbClr val="479B8F"/>
                </a:solidFill>
                <a:latin typeface="Courier New" pitchFamily="49" charset="0"/>
                <a:ea typeface="ＭＳ Ｐゴシック" pitchFamily="34" charset="-128"/>
                <a:cs typeface="Courier New" pitchFamily="49" charset="0"/>
              </a:rPr>
              <a:t>Author</a:t>
            </a:r>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err="1">
                <a:solidFill>
                  <a:srgbClr val="0070C0"/>
                </a:solidFill>
                <a:latin typeface="Courier New" pitchFamily="49" charset="0"/>
                <a:ea typeface="ＭＳ Ｐゴシック" pitchFamily="34" charset="-128"/>
                <a:cs typeface="Courier New" pitchFamily="49" charset="0"/>
              </a:rPr>
              <a:t>p</a:t>
            </a:r>
            <a:r>
              <a:rPr lang="fr-FR" b="1" dirty="0" err="1" smtClean="0">
                <a:solidFill>
                  <a:srgbClr val="0070C0"/>
                </a:solidFill>
                <a:latin typeface="Courier New" pitchFamily="49" charset="0"/>
                <a:ea typeface="ＭＳ Ｐゴシック" pitchFamily="34" charset="-128"/>
                <a:cs typeface="Courier New" pitchFamily="49" charset="0"/>
              </a:rPr>
              <a:t>rotected</a:t>
            </a:r>
            <a:r>
              <a:rPr lang="fr-FR" b="1" dirty="0" smtClean="0">
                <a:solidFill>
                  <a:srgbClr val="0070C0"/>
                </a:solidFill>
                <a:latin typeface="Courier New" pitchFamily="49" charset="0"/>
                <a:ea typeface="ＭＳ Ｐゴシック" pitchFamily="34" charset="-128"/>
                <a:cs typeface="Courier New" pitchFamily="49" charset="0"/>
              </a:rPr>
              <a:t> </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author</a:t>
            </a:r>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19646903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Foreign</a:t>
            </a:r>
            <a:r>
              <a:rPr lang="fr-FR" dirty="0" smtClean="0">
                <a:ea typeface="ＭＳ Ｐゴシック" pitchFamily="34" charset="-128"/>
              </a:rPr>
              <a:t> keys - </a:t>
            </a:r>
            <a:r>
              <a:rPr lang="fr-FR" dirty="0" err="1" smtClean="0">
                <a:ea typeface="ＭＳ Ｐゴシック" pitchFamily="34" charset="-128"/>
              </a:rPr>
              <a:t>ManyToMany</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t>Define</a:t>
            </a:r>
            <a:r>
              <a:rPr lang="fr-FR" sz="3200" dirty="0"/>
              <a:t> a </a:t>
            </a:r>
            <a:r>
              <a:rPr lang="fr-FR" sz="3200" dirty="0" err="1"/>
              <a:t>many</a:t>
            </a:r>
            <a:r>
              <a:rPr lang="fr-FR" sz="3200" dirty="0"/>
              <a:t> to </a:t>
            </a:r>
            <a:r>
              <a:rPr lang="fr-FR" sz="3200" dirty="0" err="1"/>
              <a:t>many</a:t>
            </a:r>
            <a:r>
              <a:rPr lang="fr-FR" sz="3200" dirty="0"/>
              <a:t> </a:t>
            </a:r>
            <a:r>
              <a:rPr lang="fr-FR" sz="3200" dirty="0" err="1"/>
              <a:t>relationship</a:t>
            </a:r>
            <a:r>
              <a:rPr lang="fr-FR" sz="3200" dirty="0"/>
              <a:t>:</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2282056"/>
            <a:ext cx="8785225" cy="1583556"/>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 @</a:t>
            </a:r>
            <a:r>
              <a:rPr lang="fr-FR" b="1" dirty="0" err="1" smtClean="0">
                <a:solidFill>
                  <a:srgbClr val="479B8F"/>
                </a:solidFill>
                <a:latin typeface="Courier New" pitchFamily="49" charset="0"/>
                <a:ea typeface="ＭＳ Ｐゴシック" pitchFamily="34" charset="-128"/>
                <a:cs typeface="Courier New" pitchFamily="49" charset="0"/>
              </a:rPr>
              <a:t>ManyToMany</a:t>
            </a:r>
            <a:r>
              <a:rPr lang="fr-FR" b="1" dirty="0" smtClean="0">
                <a:solidFill>
                  <a:srgbClr val="479B8F"/>
                </a:solidFill>
                <a:latin typeface="Courier New" pitchFamily="49" charset="0"/>
                <a:ea typeface="ＭＳ Ｐゴシック" pitchFamily="34" charset="-128"/>
                <a:cs typeface="Courier New" pitchFamily="49" charset="0"/>
              </a:rPr>
              <a:t>(</a:t>
            </a:r>
            <a:r>
              <a:rPr lang="fr-FR" b="1" dirty="0" err="1" smtClean="0">
                <a:solidFill>
                  <a:srgbClr val="479B8F"/>
                </a:solidFill>
                <a:latin typeface="Courier New" pitchFamily="49" charset="0"/>
                <a:ea typeface="ＭＳ Ｐゴシック" pitchFamily="34" charset="-128"/>
                <a:cs typeface="Courier New" pitchFamily="49" charset="0"/>
              </a:rPr>
              <a:t>targetEntity</a:t>
            </a:r>
            <a:r>
              <a:rPr lang="fr-FR" b="1" dirty="0" smtClean="0">
                <a:solidFill>
                  <a:srgbClr val="479B8F"/>
                </a:solidFill>
                <a:latin typeface="Courier New" pitchFamily="49" charset="0"/>
                <a:ea typeface="ＭＳ Ｐゴシック" pitchFamily="34" charset="-128"/>
                <a:cs typeface="Courier New" pitchFamily="49" charset="0"/>
              </a:rPr>
              <a:t>="</a:t>
            </a:r>
            <a:r>
              <a:rPr lang="fr-FR" b="1" dirty="0" err="1" smtClean="0">
                <a:solidFill>
                  <a:srgbClr val="479B8F"/>
                </a:solidFill>
                <a:latin typeface="Courier New" pitchFamily="49" charset="0"/>
                <a:ea typeface="ＭＳ Ｐゴシック" pitchFamily="34" charset="-128"/>
                <a:cs typeface="Courier New" pitchFamily="49" charset="0"/>
              </a:rPr>
              <a:t>Category</a:t>
            </a:r>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a:solidFill>
                  <a:srgbClr val="479B8F"/>
                </a:solidFill>
                <a:latin typeface="Courier New" pitchFamily="49" charset="0"/>
                <a:ea typeface="ＭＳ Ｐゴシック" pitchFamily="34" charset="-128"/>
                <a:cs typeface="Courier New" pitchFamily="49" charset="0"/>
              </a:rPr>
              <a:t> </a:t>
            </a:r>
            <a:r>
              <a:rPr lang="fr-FR" b="1" dirty="0" smtClean="0">
                <a:solidFill>
                  <a:srgbClr val="479B8F"/>
                </a:solidFill>
                <a:latin typeface="Courier New" pitchFamily="49" charset="0"/>
                <a:ea typeface="ＭＳ Ｐゴシック" pitchFamily="34" charset="-128"/>
                <a:cs typeface="Courier New" pitchFamily="49" charset="0"/>
              </a:rPr>
              <a:t>*/</a:t>
            </a:r>
          </a:p>
          <a:p>
            <a:r>
              <a:rPr lang="fr-FR" b="1" dirty="0" err="1" smtClean="0">
                <a:solidFill>
                  <a:srgbClr val="0070C0"/>
                </a:solidFill>
                <a:latin typeface="Courier New" pitchFamily="49" charset="0"/>
                <a:ea typeface="ＭＳ Ｐゴシック" pitchFamily="34" charset="-128"/>
                <a:cs typeface="Courier New" pitchFamily="49" charset="0"/>
              </a:rPr>
              <a:t>private</a:t>
            </a:r>
            <a:r>
              <a:rPr lang="fr-FR" b="1" dirty="0" smtClean="0">
                <a:solidFill>
                  <a:srgbClr val="0070C0"/>
                </a:solidFill>
                <a:latin typeface="Courier New" pitchFamily="49" charset="0"/>
                <a:ea typeface="ＭＳ Ｐゴシック" pitchFamily="34" charset="-128"/>
                <a:cs typeface="Courier New" pitchFamily="49" charset="0"/>
              </a:rPr>
              <a:t> </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categories</a:t>
            </a:r>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39814937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Table </a:t>
            </a:r>
            <a:r>
              <a:rPr lang="fr-FR" dirty="0" err="1" smtClean="0">
                <a:ea typeface="ＭＳ Ｐゴシック" pitchFamily="34" charset="-128"/>
              </a:rPr>
              <a:t>generation</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smtClean="0"/>
              <a:t>No </a:t>
            </a:r>
            <a:r>
              <a:rPr lang="fr-FR" sz="3200" dirty="0" err="1" smtClean="0"/>
              <a:t>need</a:t>
            </a:r>
            <a:r>
              <a:rPr lang="fr-FR" sz="3200" dirty="0" smtClean="0"/>
              <a:t> to </a:t>
            </a:r>
            <a:r>
              <a:rPr lang="fr-FR" sz="3200" dirty="0" err="1" smtClean="0"/>
              <a:t>generate</a:t>
            </a:r>
            <a:r>
              <a:rPr lang="fr-FR" sz="3200" dirty="0" smtClean="0"/>
              <a:t> getters/setters</a:t>
            </a:r>
          </a:p>
          <a:p>
            <a:r>
              <a:rPr lang="fr-FR" sz="2800" dirty="0" smtClean="0"/>
              <a:t>To </a:t>
            </a:r>
            <a:r>
              <a:rPr lang="fr-FR" sz="2800" dirty="0" err="1" smtClean="0"/>
              <a:t>make</a:t>
            </a:r>
            <a:r>
              <a:rPr lang="fr-FR" sz="2800" dirty="0" smtClean="0"/>
              <a:t> Doctrine </a:t>
            </a:r>
            <a:r>
              <a:rPr lang="fr-FR" sz="2800" dirty="0" err="1" smtClean="0"/>
              <a:t>write</a:t>
            </a:r>
            <a:r>
              <a:rPr lang="fr-FR" sz="2800" dirty="0" smtClean="0"/>
              <a:t> </a:t>
            </a:r>
            <a:r>
              <a:rPr lang="fr-FR" sz="2800" dirty="0" err="1" smtClean="0"/>
              <a:t>silly</a:t>
            </a:r>
            <a:r>
              <a:rPr lang="fr-FR" sz="2800" dirty="0" smtClean="0"/>
              <a:t> code:</a:t>
            </a:r>
          </a:p>
          <a:p>
            <a:pPr lvl="1"/>
            <a:r>
              <a:rPr lang="fr-FR" sz="2400" dirty="0" err="1" smtClean="0"/>
              <a:t>Remove</a:t>
            </a:r>
            <a:r>
              <a:rPr lang="fr-FR" sz="2400" dirty="0" smtClean="0"/>
              <a:t> </a:t>
            </a:r>
            <a:r>
              <a:rPr lang="fr-FR" sz="2400" dirty="0" err="1" smtClean="0"/>
              <a:t>everything</a:t>
            </a:r>
            <a:r>
              <a:rPr lang="fr-FR" sz="2400" dirty="0" smtClean="0"/>
              <a:t> file in </a:t>
            </a:r>
            <a:r>
              <a:rPr lang="fr-FR" sz="2400" dirty="0" err="1" smtClean="0"/>
              <a:t>Resources</a:t>
            </a:r>
            <a:r>
              <a:rPr lang="fr-FR" sz="2400" dirty="0" smtClean="0"/>
              <a:t>/Config/doctrine </a:t>
            </a:r>
            <a:r>
              <a:rPr lang="fr-FR" sz="2400" dirty="0" err="1" smtClean="0"/>
              <a:t>folder</a:t>
            </a:r>
            <a:endParaRPr lang="fr-FR" sz="2400" dirty="0" smtClean="0"/>
          </a:p>
          <a:p>
            <a:pPr lvl="1"/>
            <a:r>
              <a:rPr lang="fr-FR" dirty="0" smtClean="0"/>
              <a:t>Call the </a:t>
            </a:r>
            <a:r>
              <a:rPr lang="fr-FR" dirty="0" err="1" smtClean="0"/>
              <a:t>following</a:t>
            </a:r>
            <a:r>
              <a:rPr lang="fr-FR" dirty="0" smtClean="0"/>
              <a:t> command:</a:t>
            </a:r>
          </a:p>
          <a:p>
            <a:pPr lvl="1"/>
            <a:endParaRPr lang="fr-FR" sz="2400" dirty="0"/>
          </a:p>
          <a:p>
            <a:pPr lvl="1"/>
            <a:endParaRPr lang="fr-FR" dirty="0" smtClean="0"/>
          </a:p>
          <a:p>
            <a:pPr lvl="1"/>
            <a:r>
              <a:rPr lang="fr-FR" sz="2400" dirty="0" err="1" smtClean="0"/>
              <a:t>Then</a:t>
            </a:r>
            <a:r>
              <a:rPr lang="fr-FR" sz="2400" dirty="0" smtClean="0"/>
              <a:t> update the </a:t>
            </a:r>
            <a:r>
              <a:rPr lang="fr-FR" sz="2400" dirty="0" err="1" smtClean="0"/>
              <a:t>database</a:t>
            </a:r>
            <a:r>
              <a:rPr lang="fr-FR" sz="2400" dirty="0" smtClean="0"/>
              <a:t> </a:t>
            </a:r>
            <a:r>
              <a:rPr lang="fr-FR" sz="2400" dirty="0" err="1" smtClean="0"/>
              <a:t>with</a:t>
            </a:r>
            <a:r>
              <a:rPr lang="fr-FR" sz="2400" dirty="0" smtClean="0"/>
              <a:t>:</a:t>
            </a:r>
            <a:endParaRPr lang="fr-FR" sz="24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à coins arrondis 7"/>
          <p:cNvSpPr/>
          <p:nvPr/>
        </p:nvSpPr>
        <p:spPr>
          <a:xfrm>
            <a:off x="179512" y="4513684"/>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indent="0">
              <a:buNone/>
            </a:pPr>
            <a:r>
              <a:rPr lang="fr-FR" b="1" dirty="0" err="1">
                <a:latin typeface="Courier"/>
                <a:cs typeface="Courier"/>
              </a:rPr>
              <a:t>php</a:t>
            </a:r>
            <a:r>
              <a:rPr lang="fr-FR" b="1" dirty="0">
                <a:latin typeface="Courier"/>
                <a:cs typeface="Courier"/>
              </a:rPr>
              <a:t> </a:t>
            </a:r>
            <a:r>
              <a:rPr lang="fr-FR" b="1" dirty="0" smtClean="0">
                <a:latin typeface="Courier"/>
                <a:cs typeface="Courier"/>
              </a:rPr>
              <a:t>bin/console </a:t>
            </a:r>
            <a:r>
              <a:rPr lang="fr-FR" b="1" dirty="0" err="1">
                <a:latin typeface="Courier"/>
                <a:cs typeface="Courier"/>
              </a:rPr>
              <a:t>doctrine:schema:update</a:t>
            </a:r>
            <a:r>
              <a:rPr lang="fr-FR" b="1" dirty="0">
                <a:latin typeface="Courier"/>
                <a:cs typeface="Courier"/>
              </a:rPr>
              <a:t> --force</a:t>
            </a:r>
          </a:p>
        </p:txBody>
      </p:sp>
      <p:sp>
        <p:nvSpPr>
          <p:cNvPr id="10" name="Rectangle à coins arrondis 9"/>
          <p:cNvSpPr/>
          <p:nvPr/>
        </p:nvSpPr>
        <p:spPr>
          <a:xfrm>
            <a:off x="179512" y="3217540"/>
            <a:ext cx="8785225" cy="576064"/>
          </a:xfrm>
          <a:prstGeom prst="roundRect">
            <a:avLst/>
          </a:prstGeom>
        </p:spPr>
        <p:style>
          <a:lnRef idx="2">
            <a:schemeClr val="dk1"/>
          </a:lnRef>
          <a:fillRef idx="1">
            <a:schemeClr val="lt1"/>
          </a:fillRef>
          <a:effectRef idx="0">
            <a:schemeClr val="dk1"/>
          </a:effectRef>
          <a:fontRef idx="minor">
            <a:schemeClr val="dk1"/>
          </a:fontRef>
        </p:style>
        <p:txBody>
          <a:bodyPr anchor="ctr"/>
          <a:lstStyle/>
          <a:p>
            <a:pPr marL="0" indent="0">
              <a:buNone/>
            </a:pPr>
            <a:r>
              <a:rPr lang="fr-FR" b="1" dirty="0" err="1">
                <a:latin typeface="Courier"/>
                <a:cs typeface="Courier"/>
              </a:rPr>
              <a:t>php</a:t>
            </a:r>
            <a:r>
              <a:rPr lang="fr-FR" b="1" dirty="0">
                <a:latin typeface="Courier"/>
                <a:cs typeface="Courier"/>
              </a:rPr>
              <a:t> </a:t>
            </a:r>
            <a:r>
              <a:rPr lang="fr-FR" b="1" dirty="0" smtClean="0">
                <a:latin typeface="Courier"/>
                <a:cs typeface="Courier"/>
              </a:rPr>
              <a:t>bin/console </a:t>
            </a:r>
            <a:r>
              <a:rPr lang="fr-FR" b="1" dirty="0" err="1" smtClean="0">
                <a:latin typeface="Courier"/>
                <a:cs typeface="Courier"/>
              </a:rPr>
              <a:t>doctrine:generate:entities</a:t>
            </a:r>
            <a:endParaRPr lang="fr-FR" b="1" dirty="0">
              <a:latin typeface="Courier"/>
              <a:cs typeface="Courier"/>
            </a:endParaRPr>
          </a:p>
        </p:txBody>
      </p:sp>
    </p:spTree>
    <p:extLst>
      <p:ext uri="{BB962C8B-B14F-4D97-AF65-F5344CB8AC3E}">
        <p14:creationId xmlns:p14="http://schemas.microsoft.com/office/powerpoint/2010/main" val="12416519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smtClean="0">
                <a:ea typeface="ＭＳ Ｐゴシック" pitchFamily="34" charset="-128"/>
              </a:rPr>
              <a:t>Doctrine CRUD</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t>CRUD stands for:</a:t>
            </a:r>
          </a:p>
          <a:p>
            <a:pPr lvl="1"/>
            <a:r>
              <a:rPr lang="fr-FR" sz="2800" b="1" dirty="0" err="1"/>
              <a:t>C</a:t>
            </a:r>
            <a:r>
              <a:rPr lang="fr-FR" sz="2800" dirty="0" err="1"/>
              <a:t>reate</a:t>
            </a:r>
            <a:endParaRPr lang="fr-FR" sz="2800" dirty="0"/>
          </a:p>
          <a:p>
            <a:pPr lvl="1"/>
            <a:r>
              <a:rPr lang="fr-FR" sz="2800" b="1" dirty="0"/>
              <a:t>R</a:t>
            </a:r>
            <a:r>
              <a:rPr lang="fr-FR" sz="2800" dirty="0"/>
              <a:t>ead</a:t>
            </a:r>
          </a:p>
          <a:p>
            <a:pPr lvl="1"/>
            <a:r>
              <a:rPr lang="fr-FR" sz="2800" b="1" dirty="0"/>
              <a:t>U</a:t>
            </a:r>
            <a:r>
              <a:rPr lang="fr-FR" sz="2800" dirty="0"/>
              <a:t>pdate</a:t>
            </a:r>
          </a:p>
          <a:p>
            <a:pPr lvl="1"/>
            <a:r>
              <a:rPr lang="fr-FR" sz="2800" b="1" dirty="0" err="1"/>
              <a:t>D</a:t>
            </a:r>
            <a:r>
              <a:rPr lang="fr-FR" sz="2800" dirty="0" err="1"/>
              <a:t>elete</a:t>
            </a:r>
            <a:endParaRPr lang="fr-FR" sz="2800" dirty="0"/>
          </a:p>
          <a:p>
            <a:pPr lvl="1"/>
            <a:endParaRPr lang="fr-FR" sz="2800" dirty="0"/>
          </a:p>
          <a:p>
            <a:r>
              <a:rPr lang="fr-FR" sz="3200" dirty="0"/>
              <a:t>Most of SQL </a:t>
            </a:r>
            <a:r>
              <a:rPr lang="fr-FR" sz="3200" dirty="0" err="1"/>
              <a:t>queries</a:t>
            </a:r>
            <a:r>
              <a:rPr lang="fr-FR" sz="3200" dirty="0"/>
              <a:t> </a:t>
            </a:r>
            <a:r>
              <a:rPr lang="fr-FR" sz="3200" dirty="0" smtClean="0"/>
              <a:t>running </a:t>
            </a:r>
            <a:r>
              <a:rPr lang="fr-FR" sz="3200" dirty="0"/>
              <a:t>on a </a:t>
            </a:r>
            <a:r>
              <a:rPr lang="fr-FR" sz="3200" dirty="0" err="1"/>
              <a:t>database</a:t>
            </a:r>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30811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EntityManager</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a:t>Doctrine </a:t>
            </a:r>
            <a:r>
              <a:rPr lang="fr-FR" sz="3200" dirty="0" err="1"/>
              <a:t>allows</a:t>
            </a:r>
            <a:r>
              <a:rPr lang="fr-FR" sz="3200" dirty="0"/>
              <a:t> </a:t>
            </a:r>
            <a:r>
              <a:rPr lang="fr-FR" sz="3200" dirty="0" err="1"/>
              <a:t>you</a:t>
            </a:r>
            <a:r>
              <a:rPr lang="fr-FR" sz="3200" dirty="0"/>
              <a:t> to use an </a:t>
            </a:r>
            <a:r>
              <a:rPr lang="fr-FR" sz="3200" dirty="0" err="1"/>
              <a:t>EntityManager</a:t>
            </a:r>
            <a:endParaRPr lang="fr-FR" sz="3200" dirty="0"/>
          </a:p>
          <a:p>
            <a:pPr lvl="1"/>
            <a:r>
              <a:rPr lang="fr-FR" sz="2800" dirty="0"/>
              <a:t>Manages CRUD </a:t>
            </a:r>
            <a:r>
              <a:rPr lang="fr-FR" sz="2800" dirty="0" err="1"/>
              <a:t>operations</a:t>
            </a:r>
            <a:endParaRPr lang="fr-FR" sz="2800" dirty="0"/>
          </a:p>
          <a:p>
            <a:pPr lvl="1"/>
            <a:endParaRPr lang="fr-FR" sz="2800" dirty="0"/>
          </a:p>
          <a:p>
            <a:r>
              <a:rPr lang="fr-FR" sz="3200" dirty="0" err="1"/>
              <a:t>Define</a:t>
            </a:r>
            <a:r>
              <a:rPr lang="fr-FR" sz="3200" dirty="0"/>
              <a:t> an </a:t>
            </a:r>
            <a:r>
              <a:rPr lang="fr-FR" sz="3200" dirty="0" err="1"/>
              <a:t>EntityManager</a:t>
            </a:r>
            <a:r>
              <a:rPr lang="fr-FR" sz="3200" dirty="0"/>
              <a:t> in </a:t>
            </a:r>
            <a:r>
              <a:rPr lang="fr-FR" sz="3200" dirty="0" err="1"/>
              <a:t>your</a:t>
            </a:r>
            <a:r>
              <a:rPr lang="fr-FR" sz="3200" dirty="0"/>
              <a:t> </a:t>
            </a:r>
            <a:r>
              <a:rPr lang="fr-FR" sz="3200" dirty="0" err="1"/>
              <a:t>controller</a:t>
            </a:r>
            <a:r>
              <a:rPr lang="fr-FR" sz="3200" dirty="0"/>
              <a:t>:</a:t>
            </a:r>
          </a:p>
          <a:p>
            <a:endParaRPr lang="fr-FR" sz="32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pic>
        <p:nvPicPr>
          <p:cNvPr id="9" name="Picture 2" descr="D:\Users\Renaud\Desktop\StageFinEtudesSupinfo\Icons-New\v3\Min\Overview_SubjectPresent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21568"/>
            <a:ext cx="647701" cy="6477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à coins arrondis 6"/>
          <p:cNvSpPr/>
          <p:nvPr/>
        </p:nvSpPr>
        <p:spPr>
          <a:xfrm>
            <a:off x="179512" y="3505572"/>
            <a:ext cx="8785225" cy="720080"/>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getDoctrine</a:t>
            </a:r>
            <a:r>
              <a:rPr lang="fr-FR" b="1" dirty="0" smtClean="0">
                <a:solidFill>
                  <a:srgbClr val="000000"/>
                </a:solidFill>
                <a:latin typeface="Courier New" pitchFamily="49" charset="0"/>
                <a:ea typeface="ＭＳ Ｐゴシック" pitchFamily="34" charset="-128"/>
                <a:cs typeface="Courier New" pitchFamily="49" charset="0"/>
              </a:rPr>
              <a:t>()-&gt;</a:t>
            </a:r>
            <a:r>
              <a:rPr lang="fr-FR" b="1" smtClean="0">
                <a:solidFill>
                  <a:srgbClr val="000000"/>
                </a:solidFill>
                <a:latin typeface="Courier New" pitchFamily="49" charset="0"/>
                <a:ea typeface="ＭＳ Ｐゴシック" pitchFamily="34" charset="-128"/>
                <a:cs typeface="Courier New" pitchFamily="49" charset="0"/>
              </a:rPr>
              <a:t>getManager</a:t>
            </a:r>
            <a:r>
              <a:rPr lang="fr-FR" b="1" dirty="0" smtClean="0">
                <a:solidFill>
                  <a:srgbClr val="000000"/>
                </a:solidFill>
                <a:latin typeface="Courier New" pitchFamily="49" charset="0"/>
                <a:ea typeface="ＭＳ Ｐゴシック" pitchFamily="34" charset="-128"/>
                <a:cs typeface="Courier New" pitchFamily="49" charset="0"/>
              </a:rPr>
              <a:t>();</a:t>
            </a:r>
            <a:endParaRPr lang="fr-FR" b="1" dirty="0">
              <a:solidFill>
                <a:srgbClr val="000000"/>
              </a:solidFill>
              <a:latin typeface="Courier New" pitchFamily="49" charset="0"/>
              <a:ea typeface="ＭＳ Ｐゴシック" pitchFamily="34" charset="-128"/>
              <a:cs typeface="Courier New" pitchFamily="49" charset="0"/>
            </a:endParaRPr>
          </a:p>
        </p:txBody>
      </p:sp>
    </p:spTree>
    <p:extLst>
      <p:ext uri="{BB962C8B-B14F-4D97-AF65-F5344CB8AC3E}">
        <p14:creationId xmlns:p14="http://schemas.microsoft.com/office/powerpoint/2010/main" val="2104939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EntityManager</a:t>
            </a:r>
            <a:r>
              <a:rPr lang="fr-FR" dirty="0" smtClean="0">
                <a:ea typeface="ＭＳ Ｐゴシック" pitchFamily="34" charset="-128"/>
              </a:rPr>
              <a:t> – </a:t>
            </a:r>
            <a:r>
              <a:rPr lang="fr-FR" dirty="0" err="1" smtClean="0">
                <a:ea typeface="ＭＳ Ｐゴシック" pitchFamily="34" charset="-128"/>
              </a:rPr>
              <a:t>Create</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smtClean="0">
                <a:latin typeface="Courier New" pitchFamily="49" charset="0"/>
                <a:cs typeface="Courier New" pitchFamily="49" charset="0"/>
              </a:rPr>
              <a:t>persist</a:t>
            </a:r>
            <a:r>
              <a:rPr lang="fr-FR" sz="3200" dirty="0">
                <a:latin typeface="Courier New" pitchFamily="49" charset="0"/>
                <a:cs typeface="Courier New" pitchFamily="49" charset="0"/>
              </a:rPr>
              <a:t>($</a:t>
            </a:r>
            <a:r>
              <a:rPr lang="fr-FR" sz="3200" dirty="0" err="1">
                <a:latin typeface="Courier New" pitchFamily="49" charset="0"/>
                <a:cs typeface="Courier New" pitchFamily="49" charset="0"/>
              </a:rPr>
              <a:t>entity</a:t>
            </a:r>
            <a:r>
              <a:rPr lang="fr-FR" sz="3200" dirty="0">
                <a:latin typeface="Courier New" pitchFamily="49" charset="0"/>
                <a:cs typeface="Courier New" pitchFamily="49" charset="0"/>
              </a:rPr>
              <a:t>)</a:t>
            </a:r>
          </a:p>
          <a:p>
            <a:pPr lvl="1"/>
            <a:r>
              <a:rPr lang="fr-FR" sz="2800" dirty="0" err="1"/>
              <a:t>Allows</a:t>
            </a:r>
            <a:r>
              <a:rPr lang="fr-FR" sz="2800" dirty="0"/>
              <a:t> to store an item in </a:t>
            </a:r>
            <a:r>
              <a:rPr lang="fr-FR" sz="2800" dirty="0" err="1"/>
              <a:t>database</a:t>
            </a:r>
            <a:endParaRPr lang="fr-FR" sz="2800" dirty="0"/>
          </a:p>
          <a:p>
            <a:pPr lvl="1"/>
            <a:r>
              <a:rPr lang="fr-FR" sz="2800" dirty="0"/>
              <a:t>Works </a:t>
            </a:r>
            <a:r>
              <a:rPr lang="fr-FR" sz="2800" dirty="0" err="1"/>
              <a:t>with</a:t>
            </a:r>
            <a:r>
              <a:rPr lang="fr-FR" sz="2800" dirty="0"/>
              <a:t> </a:t>
            </a:r>
            <a:r>
              <a:rPr lang="fr-FR" sz="2800" dirty="0">
                <a:latin typeface="Courier New" pitchFamily="49" charset="0"/>
                <a:cs typeface="Courier New" pitchFamily="49" charset="0"/>
              </a:rPr>
              <a:t>flush()</a:t>
            </a:r>
            <a:r>
              <a:rPr lang="fr-FR" sz="2800" dirty="0"/>
              <a:t> </a:t>
            </a:r>
            <a:r>
              <a:rPr lang="fr-FR" sz="2800" dirty="0" err="1"/>
              <a:t>function</a:t>
            </a:r>
            <a:endParaRPr lang="fr-FR" sz="2800" dirty="0"/>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512" y="3073524"/>
            <a:ext cx="8785225" cy="165618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getDoctrine</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getManager</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author</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smtClean="0">
                <a:solidFill>
                  <a:srgbClr val="7030A0"/>
                </a:solidFill>
                <a:latin typeface="Courier New" pitchFamily="49" charset="0"/>
                <a:ea typeface="ＭＳ Ｐゴシック" pitchFamily="34" charset="-128"/>
                <a:cs typeface="Courier New" pitchFamily="49" charset="0"/>
              </a:rPr>
              <a:t>new</a:t>
            </a:r>
            <a:r>
              <a:rPr lang="fr-FR" b="1" dirty="0" smtClean="0">
                <a:solidFill>
                  <a:srgbClr val="000000"/>
                </a:solidFill>
                <a:latin typeface="Courier New" pitchFamily="49" charset="0"/>
                <a:ea typeface="ＭＳ Ｐゴシック" pitchFamily="34" charset="-128"/>
                <a:cs typeface="Courier New" pitchFamily="49" charset="0"/>
              </a:rPr>
              <a:t> User();</a:t>
            </a:r>
          </a:p>
          <a:p>
            <a:r>
              <a:rPr lang="fr-FR" b="1" dirty="0" smtClean="0">
                <a:solidFill>
                  <a:srgbClr val="479B8F"/>
                </a:solidFill>
                <a:latin typeface="Courier New" pitchFamily="49" charset="0"/>
                <a:ea typeface="ＭＳ Ｐゴシック" pitchFamily="34" charset="-128"/>
                <a:cs typeface="Courier New" pitchFamily="49" charset="0"/>
              </a:rPr>
              <a:t>// Set values...</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persist</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author</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-&gt;flush();</a:t>
            </a:r>
            <a:endParaRPr lang="fr-FR" b="1" dirty="0">
              <a:solidFill>
                <a:srgbClr val="000000"/>
              </a:solidFill>
              <a:latin typeface="Courier New" pitchFamily="49" charset="0"/>
              <a:ea typeface="ＭＳ Ｐゴシック" pitchFamily="34" charset="-128"/>
              <a:cs typeface="Courier New" pitchFamily="49" charset="0"/>
            </a:endParaRP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42167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EntityManager</a:t>
            </a:r>
            <a:r>
              <a:rPr lang="fr-FR" dirty="0" smtClean="0">
                <a:ea typeface="ＭＳ Ｐゴシック" pitchFamily="34" charset="-128"/>
              </a:rPr>
              <a:t> – Read</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a:latin typeface="Courier New" pitchFamily="49" charset="0"/>
                <a:cs typeface="Courier New" pitchFamily="49" charset="0"/>
              </a:rPr>
              <a:t>find</a:t>
            </a:r>
            <a:r>
              <a:rPr lang="fr-FR" sz="3200" dirty="0" smtClean="0">
                <a:latin typeface="Courier New" pitchFamily="49" charset="0"/>
                <a:cs typeface="Courier New" pitchFamily="49" charset="0"/>
              </a:rPr>
              <a:t>($id</a:t>
            </a:r>
            <a:r>
              <a:rPr lang="fr-FR" sz="3200" dirty="0">
                <a:latin typeface="Courier New" pitchFamily="49" charset="0"/>
                <a:cs typeface="Courier New" pitchFamily="49" charset="0"/>
              </a:rPr>
              <a:t>)</a:t>
            </a:r>
          </a:p>
          <a:p>
            <a:pPr lvl="1"/>
            <a:r>
              <a:rPr lang="fr-FR" sz="2800" dirty="0" err="1"/>
              <a:t>Returns</a:t>
            </a:r>
            <a:r>
              <a:rPr lang="fr-FR" sz="2800" dirty="0"/>
              <a:t> </a:t>
            </a:r>
            <a:r>
              <a:rPr lang="fr-FR" sz="2800" dirty="0" err="1"/>
              <a:t>object</a:t>
            </a:r>
            <a:r>
              <a:rPr lang="fr-FR" sz="2800" dirty="0"/>
              <a:t> </a:t>
            </a:r>
            <a:r>
              <a:rPr lang="fr-FR" sz="2800" dirty="0" err="1"/>
              <a:t>corresponding</a:t>
            </a:r>
            <a:r>
              <a:rPr lang="fr-FR" sz="2800" dirty="0"/>
              <a:t> to </a:t>
            </a:r>
            <a:r>
              <a:rPr lang="fr-FR" sz="2800" dirty="0">
                <a:latin typeface="Courier New" pitchFamily="49" charset="0"/>
                <a:cs typeface="Courier New" pitchFamily="49" charset="0"/>
              </a:rPr>
              <a:t>$id</a:t>
            </a: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512" y="2569468"/>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getDoctrine</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getManager</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author</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getRepository</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SympleNetworkUserBundle:User</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		-&gt;</a:t>
            </a:r>
            <a:r>
              <a:rPr lang="fr-FR" b="1" dirty="0" err="1" smtClean="0">
                <a:solidFill>
                  <a:srgbClr val="000000"/>
                </a:solidFill>
                <a:latin typeface="Courier New" pitchFamily="49" charset="0"/>
                <a:ea typeface="ＭＳ Ｐゴシック" pitchFamily="34" charset="-128"/>
                <a:cs typeface="Courier New" pitchFamily="49" charset="0"/>
              </a:rPr>
              <a:t>find</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chemeClr val="accent6">
                    <a:lumMod val="75000"/>
                  </a:schemeClr>
                </a:solidFill>
                <a:latin typeface="Courier New" pitchFamily="49" charset="0"/>
                <a:ea typeface="ＭＳ Ｐゴシック" pitchFamily="34" charset="-128"/>
                <a:cs typeface="Courier New" pitchFamily="49" charset="0"/>
              </a:rPr>
              <a:t>1</a:t>
            </a:r>
            <a:r>
              <a:rPr lang="fr-FR" b="1" dirty="0" smtClean="0">
                <a:solidFill>
                  <a:srgbClr val="000000"/>
                </a:solidFill>
                <a:latin typeface="Courier New" pitchFamily="49" charset="0"/>
                <a:ea typeface="ＭＳ Ｐゴシック" pitchFamily="34" charset="-128"/>
                <a:cs typeface="Courier New" pitchFamily="49" charset="0"/>
              </a:rPr>
              <a:t>);</a:t>
            </a: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75231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Espace réservé du contenu 2"/>
          <p:cNvSpPr>
            <a:spLocks noGrp="1"/>
          </p:cNvSpPr>
          <p:nvPr>
            <p:ph idx="1"/>
          </p:nvPr>
        </p:nvSpPr>
        <p:spPr>
          <a:xfrm>
            <a:off x="467544" y="1128713"/>
            <a:ext cx="8424936" cy="4230687"/>
          </a:xfrm>
        </p:spPr>
        <p:txBody>
          <a:bodyPr/>
          <a:lstStyle/>
          <a:p>
            <a:r>
              <a:rPr lang="fr-FR" sz="3200" dirty="0" err="1" smtClean="0">
                <a:latin typeface="Courier New" pitchFamily="49" charset="0"/>
                <a:cs typeface="Courier New" pitchFamily="49" charset="0"/>
              </a:rPr>
              <a:t>findOneBy</a:t>
            </a:r>
            <a:r>
              <a:rPr lang="fr-FR" sz="3200" dirty="0" smtClean="0">
                <a:latin typeface="Courier New" pitchFamily="49" charset="0"/>
                <a:cs typeface="Courier New" pitchFamily="49" charset="0"/>
              </a:rPr>
              <a:t>{</a:t>
            </a:r>
            <a:r>
              <a:rPr lang="fr-FR" sz="3200" dirty="0" err="1" smtClean="0">
                <a:latin typeface="Courier New" pitchFamily="49" charset="0"/>
                <a:cs typeface="Courier New" pitchFamily="49" charset="0"/>
              </a:rPr>
              <a:t>Column</a:t>
            </a:r>
            <a:r>
              <a:rPr lang="fr-FR" sz="3200" dirty="0" smtClean="0">
                <a:latin typeface="Courier New" pitchFamily="49" charset="0"/>
                <a:cs typeface="Courier New" pitchFamily="49" charset="0"/>
              </a:rPr>
              <a:t>}($val)</a:t>
            </a:r>
            <a:endParaRPr lang="fr-FR" sz="3200" dirty="0">
              <a:latin typeface="Courier New" pitchFamily="49" charset="0"/>
              <a:cs typeface="Courier New" pitchFamily="49" charset="0"/>
            </a:endParaRPr>
          </a:p>
          <a:p>
            <a:pPr lvl="1"/>
            <a:r>
              <a:rPr lang="fr-FR" sz="2800" dirty="0" err="1"/>
              <a:t>Returns</a:t>
            </a:r>
            <a:r>
              <a:rPr lang="fr-FR" sz="2800" dirty="0"/>
              <a:t> </a:t>
            </a:r>
            <a:r>
              <a:rPr lang="fr-FR" sz="2800" b="1" dirty="0" smtClean="0"/>
              <a:t>one</a:t>
            </a:r>
            <a:r>
              <a:rPr lang="fr-FR" sz="2800" dirty="0" smtClean="0"/>
              <a:t> </a:t>
            </a:r>
            <a:r>
              <a:rPr lang="fr-FR" sz="2800" dirty="0" err="1" smtClean="0"/>
              <a:t>object</a:t>
            </a:r>
            <a:r>
              <a:rPr lang="fr-FR" sz="2800" dirty="0" smtClean="0"/>
              <a:t> </a:t>
            </a:r>
            <a:r>
              <a:rPr lang="fr-FR" sz="2800" dirty="0" err="1" smtClean="0"/>
              <a:t>based</a:t>
            </a:r>
            <a:r>
              <a:rPr lang="fr-FR" sz="2800" dirty="0" smtClean="0"/>
              <a:t> on </a:t>
            </a:r>
            <a:r>
              <a:rPr lang="fr-FR" sz="2800" dirty="0" err="1" smtClean="0"/>
              <a:t>column</a:t>
            </a:r>
            <a:r>
              <a:rPr lang="fr-FR" sz="2800" dirty="0" smtClean="0"/>
              <a:t> values</a:t>
            </a:r>
          </a:p>
          <a:p>
            <a:pPr lvl="1"/>
            <a:endParaRPr lang="fr-FR" sz="2800" dirty="0">
              <a:latin typeface="Courier New" pitchFamily="49" charset="0"/>
              <a:cs typeface="Courier New" pitchFamily="49" charset="0"/>
            </a:endParaRPr>
          </a:p>
          <a:p>
            <a:pPr lvl="1"/>
            <a:endParaRPr lang="fr-FR" sz="2800" dirty="0" smtClean="0">
              <a:latin typeface="Courier New" pitchFamily="49" charset="0"/>
              <a:cs typeface="Courier New" pitchFamily="49" charset="0"/>
            </a:endParaRPr>
          </a:p>
        </p:txBody>
      </p:sp>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EntityManager</a:t>
            </a:r>
            <a:r>
              <a:rPr lang="fr-FR" dirty="0" smtClean="0">
                <a:ea typeface="ＭＳ Ｐゴシック" pitchFamily="34" charset="-128"/>
              </a:rPr>
              <a:t> – Read</a:t>
            </a:r>
            <a:endParaRPr lang="fr-FR" dirty="0">
              <a:ea typeface="ＭＳ Ｐゴシック" pitchFamily="34" charset="-128"/>
            </a:endParaRP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512" y="2281436"/>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getDoctrine</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getManager</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author</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getRepository</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SympleNetworkUserBundle:User</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		-&gt;</a:t>
            </a:r>
            <a:r>
              <a:rPr lang="fr-FR" b="1" dirty="0" err="1" smtClean="0">
                <a:solidFill>
                  <a:srgbClr val="000000"/>
                </a:solidFill>
                <a:latin typeface="Courier New" pitchFamily="49" charset="0"/>
                <a:ea typeface="ＭＳ Ｐゴシック" pitchFamily="34" charset="-128"/>
                <a:cs typeface="Courier New" pitchFamily="49" charset="0"/>
              </a:rPr>
              <a:t>findOneByName</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"John </a:t>
            </a:r>
            <a:r>
              <a:rPr lang="fr-FR" b="1" dirty="0" err="1" smtClean="0">
                <a:solidFill>
                  <a:srgbClr val="00B050"/>
                </a:solidFill>
                <a:latin typeface="Courier New" pitchFamily="49" charset="0"/>
                <a:ea typeface="ＭＳ Ｐゴシック" pitchFamily="34" charset="-128"/>
                <a:cs typeface="Courier New" pitchFamily="49" charset="0"/>
              </a:rPr>
              <a:t>Cena</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3217540"/>
            <a:ext cx="8785225" cy="2016222"/>
          </a:xfrm>
          <a:prstGeom prst="roundRect">
            <a:avLst>
              <a:gd name="adj" fmla="val 8187"/>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getDoctrine</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getManager</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author</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getRepository</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SympleNetworkUserBundle:User</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		-&gt;</a:t>
            </a:r>
            <a:r>
              <a:rPr lang="fr-FR" b="1" dirty="0" err="1" smtClean="0">
                <a:solidFill>
                  <a:srgbClr val="000000"/>
                </a:solidFill>
                <a:latin typeface="Courier New" pitchFamily="49" charset="0"/>
                <a:ea typeface="ＭＳ Ｐゴシック" pitchFamily="34" charset="-128"/>
                <a:cs typeface="Courier New" pitchFamily="49" charset="0"/>
              </a:rPr>
              <a:t>findOneBy</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array</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			</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firstName</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chemeClr val="tx1"/>
                </a:solidFill>
                <a:latin typeface="Courier New" pitchFamily="49" charset="0"/>
                <a:ea typeface="ＭＳ Ｐゴシック" pitchFamily="34" charset="-128"/>
                <a:cs typeface="Courier New" pitchFamily="49" charset="0"/>
              </a:rPr>
              <a:t> =&gt;</a:t>
            </a:r>
            <a:r>
              <a:rPr lang="fr-FR" b="1" dirty="0" smtClean="0">
                <a:solidFill>
                  <a:srgbClr val="00B050"/>
                </a:solidFill>
                <a:latin typeface="Courier New" pitchFamily="49" charset="0"/>
                <a:ea typeface="ＭＳ Ｐゴシック" pitchFamily="34" charset="-128"/>
                <a:cs typeface="Courier New" pitchFamily="49" charset="0"/>
              </a:rPr>
              <a:t> "John",</a:t>
            </a:r>
          </a:p>
          <a:p>
            <a:r>
              <a:rPr lang="fr-FR" b="1" dirty="0">
                <a:solidFill>
                  <a:srgbClr val="00B050"/>
                </a:solidFill>
                <a:latin typeface="Courier New" pitchFamily="49" charset="0"/>
                <a:ea typeface="ＭＳ Ｐゴシック" pitchFamily="34" charset="-128"/>
                <a:cs typeface="Courier New" pitchFamily="49" charset="0"/>
              </a:rPr>
              <a:t>	</a:t>
            </a:r>
            <a:r>
              <a:rPr lang="fr-FR" b="1" dirty="0" smtClean="0">
                <a:solidFill>
                  <a:srgbClr val="00B050"/>
                </a:solidFill>
                <a:latin typeface="Courier New" pitchFamily="49" charset="0"/>
                <a:ea typeface="ＭＳ Ｐゴシック" pitchFamily="34" charset="-128"/>
                <a:cs typeface="Courier New" pitchFamily="49" charset="0"/>
              </a:rPr>
              <a:t>		"</a:t>
            </a:r>
            <a:r>
              <a:rPr lang="fr-FR" b="1" dirty="0" err="1" smtClean="0">
                <a:solidFill>
                  <a:srgbClr val="00B050"/>
                </a:solidFill>
                <a:latin typeface="Courier New" pitchFamily="49" charset="0"/>
                <a:ea typeface="ＭＳ Ｐゴシック" pitchFamily="34" charset="-128"/>
                <a:cs typeface="Courier New" pitchFamily="49" charset="0"/>
              </a:rPr>
              <a:t>lastName</a:t>
            </a:r>
            <a:r>
              <a:rPr lang="fr-FR" b="1" dirty="0" smtClean="0">
                <a:solidFill>
                  <a:srgbClr val="00B050"/>
                </a:solidFill>
                <a:latin typeface="Courier New" pitchFamily="49" charset="0"/>
                <a:ea typeface="ＭＳ Ｐゴシック" pitchFamily="34" charset="-128"/>
                <a:cs typeface="Courier New" pitchFamily="49" charset="0"/>
              </a:rPr>
              <a:t>" </a:t>
            </a:r>
            <a:r>
              <a:rPr lang="fr-FR" b="1" dirty="0" smtClean="0">
                <a:solidFill>
                  <a:schemeClr val="tx1"/>
                </a:solidFill>
                <a:latin typeface="Courier New" pitchFamily="49" charset="0"/>
                <a:ea typeface="ＭＳ Ｐゴシック" pitchFamily="34" charset="-128"/>
                <a:cs typeface="Courier New" pitchFamily="49" charset="0"/>
              </a:rPr>
              <a:t>=&gt; </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Doe</a:t>
            </a:r>
            <a:r>
              <a:rPr lang="fr-FR" b="1" dirty="0" smtClean="0">
                <a:solidFill>
                  <a:srgbClr val="00B050"/>
                </a:solidFill>
                <a:latin typeface="Courier New" pitchFamily="49" charset="0"/>
                <a:ea typeface="ＭＳ Ｐゴシック" pitchFamily="34" charset="-128"/>
                <a:cs typeface="Courier New" pitchFamily="49" charset="0"/>
              </a:rPr>
              <a:t>" </a:t>
            </a:r>
          </a:p>
          <a:p>
            <a:r>
              <a:rPr lang="fr-FR" b="1" dirty="0">
                <a:solidFill>
                  <a:srgbClr val="00B050"/>
                </a:solidFill>
                <a:latin typeface="Courier New" pitchFamily="49" charset="0"/>
                <a:ea typeface="ＭＳ Ｐゴシック" pitchFamily="34" charset="-128"/>
                <a:cs typeface="Courier New" pitchFamily="49" charset="0"/>
              </a:rPr>
              <a:t>	</a:t>
            </a:r>
            <a:r>
              <a:rPr lang="fr-FR" b="1" dirty="0" smtClean="0">
                <a:solidFill>
                  <a:srgbClr val="00B050"/>
                </a:solidFill>
                <a:latin typeface="Courier New" pitchFamily="49" charset="0"/>
                <a:ea typeface="ＭＳ Ｐゴシック" pitchFamily="34" charset="-128"/>
                <a:cs typeface="Courier New" pitchFamily="49" charset="0"/>
              </a:rPr>
              <a:t>	</a:t>
            </a:r>
            <a:r>
              <a:rPr lang="fr-FR" b="1" dirty="0" smtClean="0">
                <a:solidFill>
                  <a:schemeClr val="tx1"/>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p:txBody>
      </p:sp>
    </p:spTree>
    <p:extLst>
      <p:ext uri="{BB962C8B-B14F-4D97-AF65-F5344CB8AC3E}">
        <p14:creationId xmlns:p14="http://schemas.microsoft.com/office/powerpoint/2010/main" val="344777818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EntityManager</a:t>
            </a:r>
            <a:r>
              <a:rPr lang="fr-FR" dirty="0" smtClean="0">
                <a:ea typeface="ＭＳ Ｐゴシック" pitchFamily="34" charset="-128"/>
              </a:rPr>
              <a:t> – Read</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smtClean="0">
                <a:latin typeface="Courier New" pitchFamily="49" charset="0"/>
                <a:cs typeface="Courier New" pitchFamily="49" charset="0"/>
              </a:rPr>
              <a:t>findBy</a:t>
            </a:r>
            <a:r>
              <a:rPr lang="fr-FR" sz="3200" dirty="0" smtClean="0">
                <a:latin typeface="Courier New" pitchFamily="49" charset="0"/>
                <a:cs typeface="Courier New" pitchFamily="49" charset="0"/>
              </a:rPr>
              <a:t>{</a:t>
            </a:r>
            <a:r>
              <a:rPr lang="fr-FR" sz="3200" dirty="0" err="1" smtClean="0">
                <a:latin typeface="Courier New" pitchFamily="49" charset="0"/>
                <a:cs typeface="Courier New" pitchFamily="49" charset="0"/>
              </a:rPr>
              <a:t>Column</a:t>
            </a:r>
            <a:r>
              <a:rPr lang="fr-FR" sz="3200" dirty="0" smtClean="0">
                <a:latin typeface="Courier New" pitchFamily="49" charset="0"/>
                <a:cs typeface="Courier New" pitchFamily="49" charset="0"/>
              </a:rPr>
              <a:t>}($val)</a:t>
            </a:r>
            <a:endParaRPr lang="fr-FR" sz="3200" dirty="0">
              <a:latin typeface="Courier New" pitchFamily="49" charset="0"/>
              <a:cs typeface="Courier New" pitchFamily="49" charset="0"/>
            </a:endParaRPr>
          </a:p>
          <a:p>
            <a:pPr lvl="1"/>
            <a:r>
              <a:rPr lang="fr-FR" sz="2800" dirty="0" err="1"/>
              <a:t>Returns</a:t>
            </a:r>
            <a:r>
              <a:rPr lang="fr-FR" sz="2800" dirty="0"/>
              <a:t> </a:t>
            </a:r>
            <a:r>
              <a:rPr lang="fr-FR" sz="2800" b="1" dirty="0" err="1" smtClean="0"/>
              <a:t>many</a:t>
            </a:r>
            <a:r>
              <a:rPr lang="fr-FR" sz="2800" dirty="0" smtClean="0"/>
              <a:t> </a:t>
            </a:r>
            <a:r>
              <a:rPr lang="fr-FR" sz="2800" dirty="0" err="1" smtClean="0"/>
              <a:t>objects</a:t>
            </a:r>
            <a:r>
              <a:rPr lang="fr-FR" sz="2800" dirty="0" smtClean="0"/>
              <a:t> </a:t>
            </a:r>
            <a:r>
              <a:rPr lang="fr-FR" sz="2800" dirty="0" err="1" smtClean="0"/>
              <a:t>based</a:t>
            </a:r>
            <a:r>
              <a:rPr lang="fr-FR" sz="2800" dirty="0" smtClean="0"/>
              <a:t> on </a:t>
            </a:r>
            <a:r>
              <a:rPr lang="fr-FR" sz="2800" dirty="0" err="1" smtClean="0"/>
              <a:t>column</a:t>
            </a:r>
            <a:r>
              <a:rPr lang="fr-FR" sz="2800" dirty="0" smtClean="0"/>
              <a:t> values</a:t>
            </a:r>
            <a:endParaRPr lang="fr-FR" sz="2800" dirty="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512" y="2281436"/>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getDoctrine</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getManager</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authors</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getRepository</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SympleNetworkUserBundle:User</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		-&gt;</a:t>
            </a:r>
            <a:r>
              <a:rPr lang="fr-FR" b="1" dirty="0" err="1" smtClean="0">
                <a:solidFill>
                  <a:srgbClr val="000000"/>
                </a:solidFill>
                <a:latin typeface="Courier New" pitchFamily="49" charset="0"/>
                <a:ea typeface="ＭＳ Ｐゴシック" pitchFamily="34" charset="-128"/>
                <a:cs typeface="Courier New" pitchFamily="49" charset="0"/>
              </a:rPr>
              <a:t>findByName</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"John </a:t>
            </a:r>
            <a:r>
              <a:rPr lang="fr-FR" b="1" dirty="0" err="1" smtClean="0">
                <a:solidFill>
                  <a:srgbClr val="00B050"/>
                </a:solidFill>
                <a:latin typeface="Courier New" pitchFamily="49" charset="0"/>
                <a:ea typeface="ＭＳ Ｐゴシック" pitchFamily="34" charset="-128"/>
                <a:cs typeface="Courier New" pitchFamily="49" charset="0"/>
              </a:rPr>
              <a:t>Cena</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à coins arrondis 8"/>
          <p:cNvSpPr/>
          <p:nvPr/>
        </p:nvSpPr>
        <p:spPr>
          <a:xfrm>
            <a:off x="179512" y="3217540"/>
            <a:ext cx="8785225" cy="2016222"/>
          </a:xfrm>
          <a:prstGeom prst="roundRect">
            <a:avLst>
              <a:gd name="adj" fmla="val 8187"/>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getDoctrine</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getManager</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authors</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getRepository</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SympleNetworkUserBundle:User</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		-&gt;</a:t>
            </a:r>
            <a:r>
              <a:rPr lang="fr-FR" b="1" dirty="0" err="1" smtClean="0">
                <a:solidFill>
                  <a:srgbClr val="000000"/>
                </a:solidFill>
                <a:latin typeface="Courier New" pitchFamily="49" charset="0"/>
                <a:ea typeface="ＭＳ Ｐゴシック" pitchFamily="34" charset="-128"/>
                <a:cs typeface="Courier New" pitchFamily="49" charset="0"/>
              </a:rPr>
              <a:t>findBy</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array</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			</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firstName</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chemeClr val="tx1"/>
                </a:solidFill>
                <a:latin typeface="Courier New" pitchFamily="49" charset="0"/>
                <a:ea typeface="ＭＳ Ｐゴシック" pitchFamily="34" charset="-128"/>
                <a:cs typeface="Courier New" pitchFamily="49" charset="0"/>
              </a:rPr>
              <a:t> =&gt;</a:t>
            </a:r>
            <a:r>
              <a:rPr lang="fr-FR" b="1" dirty="0" smtClean="0">
                <a:solidFill>
                  <a:srgbClr val="00B050"/>
                </a:solidFill>
                <a:latin typeface="Courier New" pitchFamily="49" charset="0"/>
                <a:ea typeface="ＭＳ Ｐゴシック" pitchFamily="34" charset="-128"/>
                <a:cs typeface="Courier New" pitchFamily="49" charset="0"/>
              </a:rPr>
              <a:t> "John",</a:t>
            </a:r>
          </a:p>
          <a:p>
            <a:r>
              <a:rPr lang="fr-FR" b="1" dirty="0">
                <a:solidFill>
                  <a:srgbClr val="00B050"/>
                </a:solidFill>
                <a:latin typeface="Courier New" pitchFamily="49" charset="0"/>
                <a:ea typeface="ＭＳ Ｐゴシック" pitchFamily="34" charset="-128"/>
                <a:cs typeface="Courier New" pitchFamily="49" charset="0"/>
              </a:rPr>
              <a:t>	</a:t>
            </a:r>
            <a:r>
              <a:rPr lang="fr-FR" b="1" dirty="0" smtClean="0">
                <a:solidFill>
                  <a:srgbClr val="00B050"/>
                </a:solidFill>
                <a:latin typeface="Courier New" pitchFamily="49" charset="0"/>
                <a:ea typeface="ＭＳ Ｐゴシック" pitchFamily="34" charset="-128"/>
                <a:cs typeface="Courier New" pitchFamily="49" charset="0"/>
              </a:rPr>
              <a:t>		"</a:t>
            </a:r>
            <a:r>
              <a:rPr lang="fr-FR" b="1" dirty="0" err="1" smtClean="0">
                <a:solidFill>
                  <a:srgbClr val="00B050"/>
                </a:solidFill>
                <a:latin typeface="Courier New" pitchFamily="49" charset="0"/>
                <a:ea typeface="ＭＳ Ｐゴシック" pitchFamily="34" charset="-128"/>
                <a:cs typeface="Courier New" pitchFamily="49" charset="0"/>
              </a:rPr>
              <a:t>lastName</a:t>
            </a:r>
            <a:r>
              <a:rPr lang="fr-FR" b="1" dirty="0" smtClean="0">
                <a:solidFill>
                  <a:srgbClr val="00B050"/>
                </a:solidFill>
                <a:latin typeface="Courier New" pitchFamily="49" charset="0"/>
                <a:ea typeface="ＭＳ Ｐゴシック" pitchFamily="34" charset="-128"/>
                <a:cs typeface="Courier New" pitchFamily="49" charset="0"/>
              </a:rPr>
              <a:t>" </a:t>
            </a:r>
            <a:r>
              <a:rPr lang="fr-FR" b="1" dirty="0" smtClean="0">
                <a:solidFill>
                  <a:schemeClr val="tx1"/>
                </a:solidFill>
                <a:latin typeface="Courier New" pitchFamily="49" charset="0"/>
                <a:ea typeface="ＭＳ Ｐゴシック" pitchFamily="34" charset="-128"/>
                <a:cs typeface="Courier New" pitchFamily="49" charset="0"/>
              </a:rPr>
              <a:t>=&gt; </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Doe</a:t>
            </a:r>
            <a:r>
              <a:rPr lang="fr-FR" b="1" dirty="0" smtClean="0">
                <a:solidFill>
                  <a:srgbClr val="00B050"/>
                </a:solidFill>
                <a:latin typeface="Courier New" pitchFamily="49" charset="0"/>
                <a:ea typeface="ＭＳ Ｐゴシック" pitchFamily="34" charset="-128"/>
                <a:cs typeface="Courier New" pitchFamily="49" charset="0"/>
              </a:rPr>
              <a:t>" </a:t>
            </a:r>
          </a:p>
          <a:p>
            <a:r>
              <a:rPr lang="fr-FR" b="1" dirty="0">
                <a:solidFill>
                  <a:srgbClr val="00B050"/>
                </a:solidFill>
                <a:latin typeface="Courier New" pitchFamily="49" charset="0"/>
                <a:ea typeface="ＭＳ Ｐゴシック" pitchFamily="34" charset="-128"/>
                <a:cs typeface="Courier New" pitchFamily="49" charset="0"/>
              </a:rPr>
              <a:t>	</a:t>
            </a:r>
            <a:r>
              <a:rPr lang="fr-FR" b="1" dirty="0" smtClean="0">
                <a:solidFill>
                  <a:srgbClr val="00B050"/>
                </a:solidFill>
                <a:latin typeface="Courier New" pitchFamily="49" charset="0"/>
                <a:ea typeface="ＭＳ Ｐゴシック" pitchFamily="34" charset="-128"/>
                <a:cs typeface="Courier New" pitchFamily="49" charset="0"/>
              </a:rPr>
              <a:t>	</a:t>
            </a:r>
            <a:r>
              <a:rPr lang="fr-FR" b="1" dirty="0" smtClean="0">
                <a:solidFill>
                  <a:schemeClr val="tx1"/>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p:txBody>
      </p:sp>
    </p:spTree>
    <p:extLst>
      <p:ext uri="{BB962C8B-B14F-4D97-AF65-F5344CB8AC3E}">
        <p14:creationId xmlns:p14="http://schemas.microsoft.com/office/powerpoint/2010/main" val="99668625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re 1"/>
          <p:cNvSpPr>
            <a:spLocks noGrp="1"/>
          </p:cNvSpPr>
          <p:nvPr>
            <p:ph type="title"/>
          </p:nvPr>
        </p:nvSpPr>
        <p:spPr>
          <a:xfrm>
            <a:off x="1116013" y="336550"/>
            <a:ext cx="7777162" cy="504825"/>
          </a:xfrm>
        </p:spPr>
        <p:txBody>
          <a:bodyPr/>
          <a:lstStyle/>
          <a:p>
            <a:pPr lvl="0">
              <a:defRPr/>
            </a:pPr>
            <a:r>
              <a:rPr lang="fr-FR" dirty="0" err="1" smtClean="0">
                <a:ea typeface="ＭＳ Ｐゴシック" pitchFamily="34" charset="-128"/>
              </a:rPr>
              <a:t>EntityManager</a:t>
            </a:r>
            <a:r>
              <a:rPr lang="fr-FR" dirty="0" smtClean="0">
                <a:ea typeface="ＭＳ Ｐゴシック" pitchFamily="34" charset="-128"/>
              </a:rPr>
              <a:t> – Read</a:t>
            </a:r>
            <a:endParaRPr lang="fr-FR" dirty="0">
              <a:ea typeface="ＭＳ Ｐゴシック" pitchFamily="34" charset="-128"/>
            </a:endParaRPr>
          </a:p>
        </p:txBody>
      </p:sp>
      <p:sp>
        <p:nvSpPr>
          <p:cNvPr id="18434" name="Espace réservé du contenu 2"/>
          <p:cNvSpPr>
            <a:spLocks noGrp="1"/>
          </p:cNvSpPr>
          <p:nvPr>
            <p:ph idx="1"/>
          </p:nvPr>
        </p:nvSpPr>
        <p:spPr>
          <a:xfrm>
            <a:off x="467544" y="1128713"/>
            <a:ext cx="8424936" cy="4230687"/>
          </a:xfrm>
        </p:spPr>
        <p:txBody>
          <a:bodyPr/>
          <a:lstStyle/>
          <a:p>
            <a:r>
              <a:rPr lang="fr-FR" sz="3200" dirty="0" err="1" smtClean="0">
                <a:latin typeface="Courier New" pitchFamily="49" charset="0"/>
                <a:cs typeface="Courier New" pitchFamily="49" charset="0"/>
              </a:rPr>
              <a:t>findAll</a:t>
            </a:r>
            <a:r>
              <a:rPr lang="fr-FR" sz="3200" dirty="0" smtClean="0">
                <a:latin typeface="Courier New" pitchFamily="49" charset="0"/>
                <a:cs typeface="Courier New" pitchFamily="49" charset="0"/>
              </a:rPr>
              <a:t>()</a:t>
            </a:r>
            <a:endParaRPr lang="fr-FR" sz="3200" dirty="0">
              <a:latin typeface="Courier New" pitchFamily="49" charset="0"/>
              <a:cs typeface="Courier New" pitchFamily="49" charset="0"/>
            </a:endParaRPr>
          </a:p>
          <a:p>
            <a:pPr lvl="1"/>
            <a:r>
              <a:rPr lang="fr-FR" sz="2800" dirty="0" err="1"/>
              <a:t>Returns</a:t>
            </a:r>
            <a:r>
              <a:rPr lang="fr-FR" sz="2800" dirty="0"/>
              <a:t> </a:t>
            </a:r>
            <a:r>
              <a:rPr lang="fr-FR" sz="2800" dirty="0" smtClean="0"/>
              <a:t>all </a:t>
            </a:r>
            <a:r>
              <a:rPr lang="fr-FR" sz="2800" dirty="0" err="1" smtClean="0"/>
              <a:t>objects</a:t>
            </a:r>
            <a:endParaRPr lang="fr-FR" sz="2800" dirty="0">
              <a:latin typeface="Courier New" pitchFamily="49" charset="0"/>
              <a:cs typeface="Courier New" pitchFamily="49" charset="0"/>
            </a:endParaRPr>
          </a:p>
        </p:txBody>
      </p:sp>
      <p:sp>
        <p:nvSpPr>
          <p:cNvPr id="18435" name="Espace réservé du contenu 3"/>
          <p:cNvSpPr>
            <a:spLocks noGrp="1"/>
          </p:cNvSpPr>
          <p:nvPr>
            <p:ph sz="quarter" idx="13"/>
          </p:nvPr>
        </p:nvSpPr>
        <p:spPr/>
        <p:txBody>
          <a:bodyPr/>
          <a:lstStyle/>
          <a:p>
            <a:pPr marL="342900" lvl="0" indent="-342900">
              <a:defRPr/>
            </a:pPr>
            <a:r>
              <a:rPr lang="fr-FR" dirty="0" smtClean="0">
                <a:ea typeface="ＭＳ Ｐゴシック" pitchFamily="34" charset="-128"/>
              </a:rPr>
              <a:t>Model layer</a:t>
            </a:r>
            <a:endParaRPr lang="fr-FR" dirty="0">
              <a:ea typeface="ＭＳ Ｐゴシック" pitchFamily="34" charset="-128"/>
            </a:endParaRPr>
          </a:p>
        </p:txBody>
      </p:sp>
      <p:sp>
        <p:nvSpPr>
          <p:cNvPr id="18438" name="ZoneTexte 1"/>
          <p:cNvSpPr txBox="1">
            <a:spLocks noChangeArrowheads="1"/>
          </p:cNvSpPr>
          <p:nvPr/>
        </p:nvSpPr>
        <p:spPr bwMode="auto">
          <a:xfrm>
            <a:off x="2559050" y="17462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endParaRPr lang="fr-FR" sz="1800"/>
          </a:p>
        </p:txBody>
      </p:sp>
      <p:sp>
        <p:nvSpPr>
          <p:cNvPr id="7" name="Rectangle à coins arrondis 6"/>
          <p:cNvSpPr/>
          <p:nvPr/>
        </p:nvSpPr>
        <p:spPr>
          <a:xfrm>
            <a:off x="179512" y="2569468"/>
            <a:ext cx="8785225" cy="936104"/>
          </a:xfrm>
          <a:prstGeom prst="roundRect">
            <a:avLst/>
          </a:prstGeom>
        </p:spPr>
        <p:style>
          <a:lnRef idx="2">
            <a:schemeClr val="dk1"/>
          </a:lnRef>
          <a:fillRef idx="1">
            <a:schemeClr val="lt1"/>
          </a:fillRef>
          <a:effectRef idx="0">
            <a:schemeClr val="dk1"/>
          </a:effectRef>
          <a:fontRef idx="minor">
            <a:schemeClr val="dk1"/>
          </a:fontRef>
        </p:style>
        <p:txBody>
          <a:bodyPr anchor="ctr"/>
          <a:lstStyle/>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this</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getDoctrine</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getManager</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a:t>
            </a:r>
            <a:r>
              <a:rPr lang="fr-FR" b="1" dirty="0" err="1" smtClean="0">
                <a:solidFill>
                  <a:srgbClr val="000000"/>
                </a:solidFill>
                <a:latin typeface="Courier New" pitchFamily="49" charset="0"/>
                <a:ea typeface="ＭＳ Ｐゴシック" pitchFamily="34" charset="-128"/>
                <a:cs typeface="Courier New" pitchFamily="49" charset="0"/>
              </a:rPr>
              <a:t>authors</a:t>
            </a:r>
            <a:r>
              <a:rPr lang="fr-FR" b="1" dirty="0" smtClean="0">
                <a:solidFill>
                  <a:srgbClr val="000000"/>
                </a:solidFill>
                <a:latin typeface="Courier New" pitchFamily="49" charset="0"/>
                <a:ea typeface="ＭＳ Ｐゴシック" pitchFamily="34" charset="-128"/>
                <a:cs typeface="Courier New" pitchFamily="49" charset="0"/>
              </a:rPr>
              <a:t> = $</a:t>
            </a:r>
            <a:r>
              <a:rPr lang="fr-FR" b="1" dirty="0" err="1" smtClean="0">
                <a:solidFill>
                  <a:srgbClr val="000000"/>
                </a:solidFill>
                <a:latin typeface="Courier New" pitchFamily="49" charset="0"/>
                <a:ea typeface="ＭＳ Ｐゴシック" pitchFamily="34" charset="-128"/>
                <a:cs typeface="Courier New" pitchFamily="49" charset="0"/>
              </a:rPr>
              <a:t>em</a:t>
            </a:r>
            <a:r>
              <a:rPr lang="fr-FR" b="1" dirty="0" smtClean="0">
                <a:solidFill>
                  <a:srgbClr val="000000"/>
                </a:solidFill>
                <a:latin typeface="Courier New" pitchFamily="49" charset="0"/>
                <a:ea typeface="ＭＳ Ｐゴシック" pitchFamily="34" charset="-128"/>
                <a:cs typeface="Courier New" pitchFamily="49" charset="0"/>
              </a:rPr>
              <a:t>-&gt;</a:t>
            </a:r>
            <a:r>
              <a:rPr lang="fr-FR" b="1" dirty="0" err="1" smtClean="0">
                <a:solidFill>
                  <a:srgbClr val="000000"/>
                </a:solidFill>
                <a:latin typeface="Courier New" pitchFamily="49" charset="0"/>
                <a:ea typeface="ＭＳ Ｐゴシック" pitchFamily="34" charset="-128"/>
                <a:cs typeface="Courier New" pitchFamily="49" charset="0"/>
              </a:rPr>
              <a:t>getRepository</a:t>
            </a:r>
            <a:r>
              <a:rPr lang="fr-FR" b="1" dirty="0" smtClean="0">
                <a:solidFill>
                  <a:srgbClr val="000000"/>
                </a:solidFill>
                <a:latin typeface="Courier New" pitchFamily="49" charset="0"/>
                <a:ea typeface="ＭＳ Ｐゴシック" pitchFamily="34" charset="-128"/>
                <a:cs typeface="Courier New" pitchFamily="49" charset="0"/>
              </a:rPr>
              <a:t>(</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err="1" smtClean="0">
                <a:solidFill>
                  <a:srgbClr val="00B050"/>
                </a:solidFill>
                <a:latin typeface="Courier New" pitchFamily="49" charset="0"/>
                <a:ea typeface="ＭＳ Ｐゴシック" pitchFamily="34" charset="-128"/>
                <a:cs typeface="Courier New" pitchFamily="49" charset="0"/>
              </a:rPr>
              <a:t>SympleNetworkUserBundle:User</a:t>
            </a:r>
            <a:r>
              <a:rPr lang="fr-FR" b="1" dirty="0" smtClean="0">
                <a:solidFill>
                  <a:srgbClr val="00B050"/>
                </a:solidFill>
                <a:latin typeface="Courier New" pitchFamily="49" charset="0"/>
                <a:ea typeface="ＭＳ Ｐゴシック" pitchFamily="34" charset="-128"/>
                <a:cs typeface="Courier New" pitchFamily="49" charset="0"/>
              </a:rPr>
              <a:t>"</a:t>
            </a:r>
            <a:r>
              <a:rPr lang="fr-FR" b="1" dirty="0" smtClean="0">
                <a:solidFill>
                  <a:srgbClr val="000000"/>
                </a:solidFill>
                <a:latin typeface="Courier New" pitchFamily="49" charset="0"/>
                <a:ea typeface="ＭＳ Ｐゴシック" pitchFamily="34" charset="-128"/>
                <a:cs typeface="Courier New" pitchFamily="49" charset="0"/>
              </a:rPr>
              <a:t>)</a:t>
            </a:r>
          </a:p>
          <a:p>
            <a:r>
              <a:rPr lang="fr-FR" b="1" dirty="0" smtClean="0">
                <a:solidFill>
                  <a:srgbClr val="000000"/>
                </a:solidFill>
                <a:latin typeface="Courier New" pitchFamily="49" charset="0"/>
                <a:ea typeface="ＭＳ Ｐゴシック" pitchFamily="34" charset="-128"/>
                <a:cs typeface="Courier New" pitchFamily="49" charset="0"/>
              </a:rPr>
              <a:t>		-&gt;</a:t>
            </a:r>
            <a:r>
              <a:rPr lang="fr-FR" b="1" dirty="0" err="1" smtClean="0">
                <a:solidFill>
                  <a:srgbClr val="000000"/>
                </a:solidFill>
                <a:latin typeface="Courier New" pitchFamily="49" charset="0"/>
                <a:ea typeface="ＭＳ Ｐゴシック" pitchFamily="34" charset="-128"/>
                <a:cs typeface="Courier New" pitchFamily="49" charset="0"/>
              </a:rPr>
              <a:t>findAll</a:t>
            </a:r>
            <a:r>
              <a:rPr lang="fr-FR" b="1" dirty="0" smtClean="0">
                <a:solidFill>
                  <a:srgbClr val="000000"/>
                </a:solidFill>
                <a:latin typeface="Courier New" pitchFamily="49" charset="0"/>
                <a:ea typeface="ＭＳ Ｐゴシック" pitchFamily="34" charset="-128"/>
                <a:cs typeface="Courier New" pitchFamily="49" charset="0"/>
              </a:rPr>
              <a:t>();</a:t>
            </a:r>
          </a:p>
        </p:txBody>
      </p:sp>
      <p:pic>
        <p:nvPicPr>
          <p:cNvPr id="8" name="Picture 2" descr="D:\Users\Renaud\Desktop\StageFinEtudesSupinfo\Icons-New\v3\Test\Snippet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77" y="121569"/>
            <a:ext cx="6477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401384"/>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INFOThem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EEF76D274CBC944928D2890BF319710" ma:contentTypeVersion="3" ma:contentTypeDescription="Create a new document." ma:contentTypeScope="" ma:versionID="807a9fe6d7fb0ec9cad01db39b2be489">
  <xsd:schema xmlns:xsd="http://www.w3.org/2001/XMLSchema" xmlns:xs="http://www.w3.org/2001/XMLSchema" xmlns:p="http://schemas.microsoft.com/office/2006/metadata/properties" xmlns:ns2="cac1e2cd-caea-4862-842c-e8cbcf68099c" targetNamespace="http://schemas.microsoft.com/office/2006/metadata/properties" ma:root="true" ma:fieldsID="aba3cda69ea77da598ffc0c8bd04c3d1" ns2:_="">
    <xsd:import namespace="cac1e2cd-caea-4862-842c-e8cbcf68099c"/>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c1e2cd-caea-4862-842c-e8cbcf68099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80F953-7954-4E29-BD4B-E4ADB6F64C38}"/>
</file>

<file path=customXml/itemProps2.xml><?xml version="1.0" encoding="utf-8"?>
<ds:datastoreItem xmlns:ds="http://schemas.openxmlformats.org/officeDocument/2006/customXml" ds:itemID="{CAD74857-E671-49AB-820F-954B418BD915}"/>
</file>

<file path=customXml/itemProps3.xml><?xml version="1.0" encoding="utf-8"?>
<ds:datastoreItem xmlns:ds="http://schemas.openxmlformats.org/officeDocument/2006/customXml" ds:itemID="{95331FA7-B298-42BA-B020-74D106D3E4FA}"/>
</file>

<file path=docProps/app.xml><?xml version="1.0" encoding="utf-8"?>
<Properties xmlns="http://schemas.openxmlformats.org/officeDocument/2006/extended-properties" xmlns:vt="http://schemas.openxmlformats.org/officeDocument/2006/docPropsVTypes">
  <Template>SUPINFOTheme.thmx</Template>
  <TotalTime>0</TotalTime>
  <Words>6397</Words>
  <Application>Microsoft Office PowerPoint</Application>
  <PresentationFormat>Affichage à l'écran (16:10)</PresentationFormat>
  <Paragraphs>1603</Paragraphs>
  <Slides>146</Slides>
  <Notes>111</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146</vt:i4>
      </vt:variant>
    </vt:vector>
  </HeadingPairs>
  <TitlesOfParts>
    <vt:vector size="157" baseType="lpstr">
      <vt:lpstr>Arial</vt:lpstr>
      <vt:lpstr>Calibri</vt:lpstr>
      <vt:lpstr>Calibri (Heading)</vt:lpstr>
      <vt:lpstr>Courier</vt:lpstr>
      <vt:lpstr>Courier New</vt:lpstr>
      <vt:lpstr>ＭＳ Ｐゴシック</vt:lpstr>
      <vt:lpstr>ＭＳ Ｐゴシック</vt:lpstr>
      <vt:lpstr>Myriad Pro</vt:lpstr>
      <vt:lpstr>Verdana</vt:lpstr>
      <vt:lpstr>Wingdings</vt:lpstr>
      <vt:lpstr>SUPINFOTheme</vt:lpstr>
      <vt:lpstr>Présentation PowerPoint</vt:lpstr>
      <vt:lpstr>Course objectives</vt:lpstr>
      <vt:lpstr>Course plan</vt:lpstr>
      <vt:lpstr>overview</vt:lpstr>
      <vt:lpstr>What is a framework?</vt:lpstr>
      <vt:lpstr>What is a framework?</vt:lpstr>
      <vt:lpstr>What is a framework?</vt:lpstr>
      <vt:lpstr>Quick start</vt:lpstr>
      <vt:lpstr>Quick start</vt:lpstr>
      <vt:lpstr>Built-in components</vt:lpstr>
      <vt:lpstr>Questions ?</vt:lpstr>
      <vt:lpstr>INstallation</vt:lpstr>
      <vt:lpstr>Download and Unpack</vt:lpstr>
      <vt:lpstr>You should see…</vt:lpstr>
      <vt:lpstr>Virtual Host</vt:lpstr>
      <vt:lpstr>Virtual Host inside httpd.conf</vt:lpstr>
      <vt:lpstr>Virtual Host and hosts file</vt:lpstr>
      <vt:lpstr>Done!</vt:lpstr>
      <vt:lpstr>Questions ?</vt:lpstr>
      <vt:lpstr>Exercise (1/2)</vt:lpstr>
      <vt:lpstr>Exercise (2/2)</vt:lpstr>
      <vt:lpstr>Symfony Architecture</vt:lpstr>
      <vt:lpstr>Quotation</vt:lpstr>
      <vt:lpstr>Schema</vt:lpstr>
      <vt:lpstr>Schema</vt:lpstr>
      <vt:lpstr>Directory structure</vt:lpstr>
      <vt:lpstr>Directory structure</vt:lpstr>
      <vt:lpstr>Directory structure</vt:lpstr>
      <vt:lpstr>Profiler – Powerful debug tool</vt:lpstr>
      <vt:lpstr>Questions ?</vt:lpstr>
      <vt:lpstr>Controller Layer</vt:lpstr>
      <vt:lpstr>Presentation</vt:lpstr>
      <vt:lpstr>Default controller example</vt:lpstr>
      <vt:lpstr>@Route</vt:lpstr>
      <vt:lpstr>Rendering a template</vt:lpstr>
      <vt:lpstr>Actions</vt:lpstr>
      <vt:lpstr>Redirecting an user</vt:lpstr>
      <vt:lpstr>Questions ?</vt:lpstr>
      <vt:lpstr>View Layer</vt:lpstr>
      <vt:lpstr>Presentation</vt:lpstr>
      <vt:lpstr>Twig presentation</vt:lpstr>
      <vt:lpstr>Présentation PowerPoint</vt:lpstr>
      <vt:lpstr>Présentation PowerPoint</vt:lpstr>
      <vt:lpstr>Syntax</vt:lpstr>
      <vt:lpstr>Variables management</vt:lpstr>
      <vt:lpstr>Controller / View interaction</vt:lpstr>
      <vt:lpstr>Browser rendering</vt:lpstr>
      <vt:lpstr>Twig tags</vt:lpstr>
      <vt:lpstr>For</vt:lpstr>
      <vt:lpstr>For</vt:lpstr>
      <vt:lpstr>Empty and Defined</vt:lpstr>
      <vt:lpstr>Dump</vt:lpstr>
      <vt:lpstr>Activate dump function for production</vt:lpstr>
      <vt:lpstr>Date</vt:lpstr>
      <vt:lpstr>Date</vt:lpstr>
      <vt:lpstr>Macro</vt:lpstr>
      <vt:lpstr>Macro</vt:lpstr>
      <vt:lpstr>Macro complete example</vt:lpstr>
      <vt:lpstr>Browser rendering</vt:lpstr>
      <vt:lpstr>Templating</vt:lpstr>
      <vt:lpstr>Templating</vt:lpstr>
      <vt:lpstr>Base template example</vt:lpstr>
      <vt:lpstr>Child template example</vt:lpstr>
      <vt:lpstr>Calling a parent block</vt:lpstr>
      <vt:lpstr>Calling a parent block</vt:lpstr>
      <vt:lpstr>Symfony Cache System</vt:lpstr>
      <vt:lpstr>Symfony Cache System</vt:lpstr>
      <vt:lpstr>Questions ?</vt:lpstr>
      <vt:lpstr>Exercise (1/3)</vt:lpstr>
      <vt:lpstr>Exercise (2/3)</vt:lpstr>
      <vt:lpstr>Exercise (3/3)</vt:lpstr>
      <vt:lpstr>Model Layer</vt:lpstr>
      <vt:lpstr>Presentation</vt:lpstr>
      <vt:lpstr>Doctrine</vt:lpstr>
      <vt:lpstr>What is an entity?</vt:lpstr>
      <vt:lpstr>Symfony Database configuration</vt:lpstr>
      <vt:lpstr>Entity generation</vt:lpstr>
      <vt:lpstr>Entity generation</vt:lpstr>
      <vt:lpstr>Database generation</vt:lpstr>
      <vt:lpstr>Table generation</vt:lpstr>
      <vt:lpstr>Entity structure</vt:lpstr>
      <vt:lpstr>Entity declaration</vt:lpstr>
      <vt:lpstr>Entity declaration</vt:lpstr>
      <vt:lpstr>Column declaration</vt:lpstr>
      <vt:lpstr>Entity declaration</vt:lpstr>
      <vt:lpstr>Entity declaration</vt:lpstr>
      <vt:lpstr>Foreign keys</vt:lpstr>
      <vt:lpstr>Foreign keys - OneToOne</vt:lpstr>
      <vt:lpstr>Foreign keys - OneToMany</vt:lpstr>
      <vt:lpstr>Foreign keys - ManyToOne</vt:lpstr>
      <vt:lpstr>Foreign keys - ManyToMany</vt:lpstr>
      <vt:lpstr>Table generation</vt:lpstr>
      <vt:lpstr>Doctrine CRUD</vt:lpstr>
      <vt:lpstr>EntityManager</vt:lpstr>
      <vt:lpstr>EntityManager – Create</vt:lpstr>
      <vt:lpstr>EntityManager – Read</vt:lpstr>
      <vt:lpstr>EntityManager – Read</vt:lpstr>
      <vt:lpstr>EntityManager – Read</vt:lpstr>
      <vt:lpstr>EntityManager – Read</vt:lpstr>
      <vt:lpstr>EntityManager – Update</vt:lpstr>
      <vt:lpstr>EntityManager – Remove</vt:lpstr>
      <vt:lpstr>Questions ?</vt:lpstr>
      <vt:lpstr>Exercise (1/5)</vt:lpstr>
      <vt:lpstr>Exercise (2/5)</vt:lpstr>
      <vt:lpstr>Exercise (3/5)</vt:lpstr>
      <vt:lpstr>Exercise (4/5)</vt:lpstr>
      <vt:lpstr>Exercise (5/5)</vt:lpstr>
      <vt:lpstr>Request Context</vt:lpstr>
      <vt:lpstr>Introduction</vt:lpstr>
      <vt:lpstr>Introduction</vt:lpstr>
      <vt:lpstr>Accessing GET values</vt:lpstr>
      <vt:lpstr>Accessing POST values</vt:lpstr>
      <vt:lpstr>Accessing SESSION values</vt:lpstr>
      <vt:lpstr>Checking request method</vt:lpstr>
      <vt:lpstr>Checking request method</vt:lpstr>
      <vt:lpstr>Add a flash in your page</vt:lpstr>
      <vt:lpstr>Checking request method</vt:lpstr>
      <vt:lpstr>Questions ?</vt:lpstr>
      <vt:lpstr>Routing Concept</vt:lpstr>
      <vt:lpstr>Overview</vt:lpstr>
      <vt:lpstr>Configuration</vt:lpstr>
      <vt:lpstr>Example</vt:lpstr>
      <vt:lpstr>Explanation</vt:lpstr>
      <vt:lpstr>More parameters</vt:lpstr>
      <vt:lpstr>Questions ?</vt:lpstr>
      <vt:lpstr>Bundle concept</vt:lpstr>
      <vt:lpstr>Definition</vt:lpstr>
      <vt:lpstr>Overview</vt:lpstr>
      <vt:lpstr>Best practices</vt:lpstr>
      <vt:lpstr>Questions ?</vt:lpstr>
      <vt:lpstr>FOSUserBundle</vt:lpstr>
      <vt:lpstr>Overview</vt:lpstr>
      <vt:lpstr>Features</vt:lpstr>
      <vt:lpstr>Command line tools</vt:lpstr>
      <vt:lpstr>Controller interaction</vt:lpstr>
      <vt:lpstr>View interaction</vt:lpstr>
      <vt:lpstr>Questions ?</vt:lpstr>
      <vt:lpstr>Exercise – Installation</vt:lpstr>
      <vt:lpstr>Exercise – Check (1/2)</vt:lpstr>
      <vt:lpstr>Exercise – Check (2/2)</vt:lpstr>
      <vt:lpstr>Exercise – Use (1/5)</vt:lpstr>
      <vt:lpstr>Exercise – Use (2/5)</vt:lpstr>
      <vt:lpstr>Exercise – Use (3/5)</vt:lpstr>
      <vt:lpstr>Exercise – Use (4/5)</vt:lpstr>
      <vt:lpstr>Exercise – Use (5/5)</vt:lpstr>
      <vt:lpstr>The end</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SUPINFO E-Learning Course Template</dc:title>
  <dc:subject>Template 2006 for SUPINFo courses &amp; Presentations</dc:subject>
  <dc:creator/>
  <cp:keywords>SUPINFO E-Learning Template</cp:keywords>
  <cp:lastModifiedBy/>
  <cp:revision>276</cp:revision>
  <dcterms:created xsi:type="dcterms:W3CDTF">2010-02-28T17:00:24Z</dcterms:created>
  <dcterms:modified xsi:type="dcterms:W3CDTF">2016-03-03T15:48:20Z</dcterms:modified>
  <cp:category>SUPINFO PowerPoint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0x0101001EEF76D274CBC944928D2890BF319710</vt:lpwstr>
  </property>
</Properties>
</file>