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2.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31.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9.xml" ContentType="application/vnd.openxmlformats-officedocument.presentationml.notesSlide+xml"/>
  <Override PartName="/ppt/notesSlides/notesSlide11.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8.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20.xml" ContentType="application/vnd.openxmlformats-officedocument.presentationml.notesSlide+xml"/>
  <Override PartName="/ppt/notesSlides/notesSlide27.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52"/>
  </p:notesMasterIdLst>
  <p:handoutMasterIdLst>
    <p:handoutMasterId r:id="rId53"/>
  </p:handoutMasterIdLst>
  <p:sldIdLst>
    <p:sldId id="444" r:id="rId2"/>
    <p:sldId id="456" r:id="rId3"/>
    <p:sldId id="457" r:id="rId4"/>
    <p:sldId id="453" r:id="rId5"/>
    <p:sldId id="451" r:id="rId6"/>
    <p:sldId id="542" r:id="rId7"/>
    <p:sldId id="545" r:id="rId8"/>
    <p:sldId id="546" r:id="rId9"/>
    <p:sldId id="547" r:id="rId10"/>
    <p:sldId id="559" r:id="rId11"/>
    <p:sldId id="586" r:id="rId12"/>
    <p:sldId id="587" r:id="rId13"/>
    <p:sldId id="548" r:id="rId14"/>
    <p:sldId id="549" r:id="rId15"/>
    <p:sldId id="550" r:id="rId16"/>
    <p:sldId id="551" r:id="rId17"/>
    <p:sldId id="543" r:id="rId18"/>
    <p:sldId id="544" r:id="rId19"/>
    <p:sldId id="552" r:id="rId20"/>
    <p:sldId id="553" r:id="rId21"/>
    <p:sldId id="554" r:id="rId22"/>
    <p:sldId id="555" r:id="rId23"/>
    <p:sldId id="556" r:id="rId24"/>
    <p:sldId id="557" r:id="rId25"/>
    <p:sldId id="560" r:id="rId26"/>
    <p:sldId id="561" r:id="rId27"/>
    <p:sldId id="562" r:id="rId28"/>
    <p:sldId id="563" r:id="rId29"/>
    <p:sldId id="564" r:id="rId30"/>
    <p:sldId id="565" r:id="rId31"/>
    <p:sldId id="566" r:id="rId32"/>
    <p:sldId id="567" r:id="rId33"/>
    <p:sldId id="569" r:id="rId34"/>
    <p:sldId id="570" r:id="rId35"/>
    <p:sldId id="571" r:id="rId36"/>
    <p:sldId id="572" r:id="rId37"/>
    <p:sldId id="573" r:id="rId38"/>
    <p:sldId id="574" r:id="rId39"/>
    <p:sldId id="575" r:id="rId40"/>
    <p:sldId id="576" r:id="rId41"/>
    <p:sldId id="577" r:id="rId42"/>
    <p:sldId id="578" r:id="rId43"/>
    <p:sldId id="579" r:id="rId44"/>
    <p:sldId id="580" r:id="rId45"/>
    <p:sldId id="581" r:id="rId46"/>
    <p:sldId id="582" r:id="rId47"/>
    <p:sldId id="583" r:id="rId48"/>
    <p:sldId id="584" r:id="rId49"/>
    <p:sldId id="585" r:id="rId50"/>
    <p:sldId id="522" r:id="rId51"/>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E2C5"/>
    <a:srgbClr val="5F5F5F"/>
    <a:srgbClr val="808080"/>
    <a:srgbClr val="479B8F"/>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392" autoAdjust="0"/>
  </p:normalViewPr>
  <p:slideViewPr>
    <p:cSldViewPr>
      <p:cViewPr varScale="1">
        <p:scale>
          <a:sx n="80" d="100"/>
          <a:sy n="80" d="100"/>
        </p:scale>
        <p:origin x="1284" y="48"/>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1" d="100"/>
          <a:sy n="71" d="100"/>
        </p:scale>
        <p:origin x="2732"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customXml" Target="../customXml/item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6397F7C-9109-41AA-AF3F-C9CBB169BBFF}" type="datetime1">
              <a:rPr lang="en-US"/>
              <a:pPr/>
              <a:t>2/29/2016</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7C415679-3D27-438F-AC74-489F5AF5739C}" type="slidenum">
              <a:rPr lang="en-US"/>
              <a:pPr/>
              <a:t>‹N°›</a:t>
            </a:fld>
            <a:endParaRPr lang="en-US"/>
          </a:p>
        </p:txBody>
      </p:sp>
    </p:spTree>
    <p:extLst>
      <p:ext uri="{BB962C8B-B14F-4D97-AF65-F5344CB8AC3E}">
        <p14:creationId xmlns:p14="http://schemas.microsoft.com/office/powerpoint/2010/main" val="54466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EF0411E-54B7-49D7-BF23-01683CC1CD67}" type="datetime1">
              <a:rPr lang="en-US"/>
              <a:pPr/>
              <a:t>2/29/2016</a:t>
            </a:fld>
            <a:endParaRPr lang="en-US"/>
          </a:p>
        </p:txBody>
      </p:sp>
      <p:sp>
        <p:nvSpPr>
          <p:cNvPr id="14340"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F2894214-72F6-4306-9C26-759FB68F50CD}" type="slidenum">
              <a:rPr lang="en-US"/>
              <a:pPr/>
              <a:t>‹N°›</a:t>
            </a:fld>
            <a:endParaRPr lang="en-US"/>
          </a:p>
        </p:txBody>
      </p:sp>
    </p:spTree>
    <p:extLst>
      <p:ext uri="{BB962C8B-B14F-4D97-AF65-F5344CB8AC3E}">
        <p14:creationId xmlns:p14="http://schemas.microsoft.com/office/powerpoint/2010/main" val="50247015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defTabSz="461963" eaLnBrk="1" hangingPunct="1">
              <a:spcBef>
                <a:spcPct val="0"/>
              </a:spcBef>
              <a:defRPr/>
            </a:pPr>
            <a:r>
              <a:rPr lang="fr-FR" b="1" dirty="0" smtClean="0">
                <a:ea typeface="ＭＳ Ｐゴシック" charset="0"/>
                <a:cs typeface="ＭＳ Ｐゴシック" charset="0"/>
              </a:rPr>
              <a:t>© SUPINFO International University </a:t>
            </a:r>
            <a:r>
              <a:rPr lang="fr-FR" dirty="0" smtClean="0">
                <a:ea typeface="ＭＳ Ｐゴシック" charset="0"/>
                <a:cs typeface="ＭＳ Ｐゴシック" charset="0"/>
              </a:rPr>
              <a:t>- http://www.supinfo.com</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University – Notamment en laissant obligatoirement la première et la dernière page du document, mais pas d'une manière qui suggérerait que SUPINFO International University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University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www.supinfo.com </a:t>
            </a:r>
          </a:p>
          <a:p>
            <a:pPr defTabSz="461963" eaLnBrk="1" hangingPunct="1">
              <a:spcBef>
                <a:spcPct val="0"/>
              </a:spcBef>
            </a:pPr>
            <a:endParaRPr lang="fr-FR" dirty="0" smtClean="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a:t>
            </a:fld>
            <a:endParaRPr lang="fr-FR" sz="900">
              <a:solidFill>
                <a:srgbClr val="5F5F5F"/>
              </a:solidFill>
            </a:endParaRPr>
          </a:p>
        </p:txBody>
      </p:sp>
    </p:spTree>
    <p:extLst>
      <p:ext uri="{BB962C8B-B14F-4D97-AF65-F5344CB8AC3E}">
        <p14:creationId xmlns:p14="http://schemas.microsoft.com/office/powerpoint/2010/main" val="580116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Book:</a:t>
            </a:r>
          </a:p>
          <a:p>
            <a:r>
              <a:rPr lang="en-US" dirty="0" smtClean="0"/>
              <a:t>http://</a:t>
            </a:r>
            <a:r>
              <a:rPr lang="en-US" dirty="0" err="1" smtClean="0"/>
              <a:t>shop.oreilly.com</a:t>
            </a:r>
            <a:r>
              <a:rPr lang="en-US" smtClean="0"/>
              <a:t>/product/9780596101039.do</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2/29/2016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14</a:t>
            </a:fld>
            <a:endParaRPr lang="en-US"/>
          </a:p>
        </p:txBody>
      </p:sp>
    </p:spTree>
    <p:extLst>
      <p:ext uri="{BB962C8B-B14F-4D97-AF65-F5344CB8AC3E}">
        <p14:creationId xmlns:p14="http://schemas.microsoft.com/office/powerpoint/2010/main" val="329952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PHAR = PHP Archive (</a:t>
            </a:r>
            <a:r>
              <a:rPr lang="fr-FR" dirty="0" err="1" smtClean="0"/>
              <a:t>like</a:t>
            </a:r>
            <a:r>
              <a:rPr lang="fr-FR" dirty="0" smtClean="0"/>
              <a:t> </a:t>
            </a:r>
            <a:r>
              <a:rPr lang="fr-FR" dirty="0" err="1" smtClean="0"/>
              <a:t>JARs</a:t>
            </a:r>
            <a:r>
              <a:rPr lang="fr-FR" baseline="0" dirty="0" smtClean="0"/>
              <a:t> for Java)</a:t>
            </a:r>
          </a:p>
          <a:p>
            <a:endParaRPr lang="fr-FR" baseline="0" dirty="0" smtClean="0"/>
          </a:p>
          <a:p>
            <a:r>
              <a:rPr lang="fr-FR" baseline="0" dirty="0" err="1" smtClean="0"/>
              <a:t>Sebastien</a:t>
            </a:r>
            <a:r>
              <a:rPr lang="fr-FR" baseline="0" dirty="0" smtClean="0"/>
              <a:t> </a:t>
            </a:r>
            <a:r>
              <a:rPr lang="fr-FR" baseline="0" dirty="0" err="1" smtClean="0"/>
              <a:t>Bergmann</a:t>
            </a:r>
            <a:r>
              <a:rPr lang="fr-FR" baseline="0" dirty="0" smtClean="0"/>
              <a:t> </a:t>
            </a:r>
            <a:r>
              <a:rPr lang="fr-FR" baseline="0" dirty="0" err="1" smtClean="0"/>
              <a:t>website</a:t>
            </a:r>
            <a:r>
              <a:rPr lang="fr-FR" baseline="0" dirty="0" smtClean="0"/>
              <a:t> &amp; publications: </a:t>
            </a:r>
            <a:r>
              <a:rPr lang="fr-FR" baseline="0" dirty="0" err="1" smtClean="0"/>
              <a:t>https</a:t>
            </a:r>
            <a:r>
              <a:rPr lang="fr-FR" baseline="0" dirty="0" smtClean="0"/>
              <a:t>://</a:t>
            </a:r>
            <a:r>
              <a:rPr lang="fr-FR" baseline="0" dirty="0" err="1" smtClean="0"/>
              <a:t>sebastian-bergmann.de</a:t>
            </a:r>
            <a:r>
              <a:rPr lang="fr-FR" baseline="0" dirty="0" smtClean="0"/>
              <a:t>/</a:t>
            </a:r>
            <a:r>
              <a:rPr lang="fr-FR" baseline="0" dirty="0" err="1" smtClean="0"/>
              <a:t>publications.html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information about </a:t>
            </a:r>
            <a:r>
              <a:rPr lang="fr-FR" dirty="0" err="1" smtClean="0"/>
              <a:t>phpunit.xml</a:t>
            </a:r>
            <a:r>
              <a:rPr lang="fr-FR" dirty="0" smtClean="0"/>
              <a:t> on the documentation</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dirty="0" smtClean="0"/>
              <a:t>Copyright © 2004-2005 </a:t>
            </a:r>
            <a:r>
              <a:rPr lang="en-US" dirty="0" err="1" smtClean="0"/>
              <a:t>NameOfTheOrganization</a:t>
            </a:r>
            <a:r>
              <a:rPr lang="en-US" dirty="0" smtClean="0"/>
              <a:t>. All rights reserved.</a:t>
            </a:r>
            <a:endParaRPr lang="en-US" dirty="0"/>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dirty="0" smtClean="0"/>
              <a:t>Copyright © 2004-2005 </a:t>
            </a:r>
            <a:r>
              <a:rPr lang="en-US" dirty="0" err="1" smtClean="0"/>
              <a:t>NameOfTheOrganization</a:t>
            </a:r>
            <a:r>
              <a:rPr lang="en-US" dirty="0" smtClean="0"/>
              <a:t>. All rights reserved.</a:t>
            </a:r>
            <a:endParaRPr lang="en-US" dirty="0"/>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Success</a:t>
            </a:r>
            <a:endParaRPr lang="fr-FR" dirty="0" smtClean="0"/>
          </a:p>
          <a:p>
            <a:r>
              <a:rPr lang="fr-FR" dirty="0" smtClean="0"/>
              <a:t>This</a:t>
            </a:r>
            <a:r>
              <a:rPr lang="fr-FR" baseline="0" dirty="0" smtClean="0"/>
              <a:t> test </a:t>
            </a:r>
            <a:r>
              <a:rPr lang="fr-FR" baseline="0" dirty="0" err="1" smtClean="0"/>
              <a:t>checks</a:t>
            </a:r>
            <a:r>
              <a:rPr lang="fr-FR" baseline="0" dirty="0" smtClean="0"/>
              <a:t> </a:t>
            </a:r>
            <a:r>
              <a:rPr lang="fr-FR" baseline="0" dirty="0" err="1" smtClean="0"/>
              <a:t>that</a:t>
            </a:r>
            <a:r>
              <a:rPr lang="fr-FR" baseline="0" dirty="0" smtClean="0"/>
              <a:t> hello </a:t>
            </a:r>
            <a:r>
              <a:rPr lang="fr-FR" baseline="0" dirty="0" err="1" smtClean="0"/>
              <a:t>is</a:t>
            </a:r>
            <a:r>
              <a:rPr lang="fr-FR" baseline="0" dirty="0" smtClean="0"/>
              <a:t> not </a:t>
            </a:r>
            <a:r>
              <a:rPr lang="fr-FR" baseline="0" dirty="0" err="1" smtClean="0"/>
              <a:t>equal</a:t>
            </a:r>
            <a:r>
              <a:rPr lang="fr-FR" baseline="0" dirty="0" smtClean="0"/>
              <a:t> to world</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Success</a:t>
            </a:r>
            <a:endParaRPr lang="fr-FR" dirty="0" smtClean="0"/>
          </a:p>
          <a:p>
            <a:r>
              <a:rPr lang="fr-FR" dirty="0" smtClean="0"/>
              <a:t>This test </a:t>
            </a:r>
            <a:r>
              <a:rPr lang="fr-FR" dirty="0" err="1" smtClean="0"/>
              <a:t>checks</a:t>
            </a:r>
            <a:r>
              <a:rPr lang="fr-FR" dirty="0" smtClean="0"/>
              <a:t> </a:t>
            </a:r>
            <a:r>
              <a:rPr lang="fr-FR" dirty="0" err="1" smtClean="0"/>
              <a:t>that</a:t>
            </a:r>
            <a:r>
              <a:rPr lang="fr-FR" dirty="0" smtClean="0"/>
              <a:t> « Kevin » </a:t>
            </a:r>
            <a:r>
              <a:rPr lang="fr-FR" dirty="0" err="1" smtClean="0"/>
              <a:t>is</a:t>
            </a:r>
            <a:r>
              <a:rPr lang="fr-FR" dirty="0" smtClean="0"/>
              <a:t> a</a:t>
            </a:r>
            <a:r>
              <a:rPr lang="fr-FR" baseline="0" dirty="0" smtClean="0"/>
              <a:t> string, </a:t>
            </a:r>
            <a:r>
              <a:rPr lang="fr-FR" baseline="0" dirty="0" err="1" smtClean="0"/>
              <a:t>is</a:t>
            </a:r>
            <a:r>
              <a:rPr lang="fr-FR" baseline="0" dirty="0" smtClean="0"/>
              <a:t> not </a:t>
            </a:r>
            <a:r>
              <a:rPr lang="fr-FR" baseline="0" dirty="0" err="1" smtClean="0"/>
              <a:t>empty</a:t>
            </a:r>
            <a:r>
              <a:rPr lang="fr-FR" baseline="0" dirty="0" smtClean="0"/>
              <a:t>, and </a:t>
            </a:r>
            <a:r>
              <a:rPr lang="fr-FR" baseline="0" dirty="0" err="1" smtClean="0"/>
              <a:t>is</a:t>
            </a:r>
            <a:r>
              <a:rPr lang="fr-FR" baseline="0" dirty="0" smtClean="0"/>
              <a:t> </a:t>
            </a:r>
            <a:r>
              <a:rPr lang="fr-FR" baseline="0" dirty="0" err="1" smtClean="0"/>
              <a:t>neither</a:t>
            </a:r>
            <a:r>
              <a:rPr lang="fr-FR" baseline="0" dirty="0" smtClean="0"/>
              <a:t> </a:t>
            </a:r>
            <a:r>
              <a:rPr lang="fr-FR" baseline="0" dirty="0" err="1" smtClean="0"/>
              <a:t>equal</a:t>
            </a:r>
            <a:r>
              <a:rPr lang="fr-FR" baseline="0" dirty="0" smtClean="0"/>
              <a:t> to John </a:t>
            </a:r>
            <a:r>
              <a:rPr lang="fr-FR" baseline="0" dirty="0" err="1" smtClean="0"/>
              <a:t>nor</a:t>
            </a:r>
            <a:r>
              <a:rPr lang="fr-FR" baseline="0" dirty="0" smtClean="0"/>
              <a:t> Mary</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If </a:t>
            </a:r>
            <a:r>
              <a:rPr lang="fr-FR" dirty="0" err="1" smtClean="0"/>
              <a:t>testEmpty</a:t>
            </a:r>
            <a:r>
              <a:rPr lang="fr-FR" baseline="0" dirty="0" smtClean="0"/>
              <a:t> </a:t>
            </a:r>
            <a:r>
              <a:rPr lang="fr-FR" baseline="0" dirty="0" err="1" smtClean="0"/>
              <a:t>fails</a:t>
            </a:r>
            <a:r>
              <a:rPr lang="fr-FR" baseline="0" dirty="0" smtClean="0"/>
              <a:t>, </a:t>
            </a:r>
            <a:r>
              <a:rPr lang="fr-FR" baseline="0" dirty="0" err="1" smtClean="0"/>
              <a:t>testAdd</a:t>
            </a:r>
            <a:r>
              <a:rPr lang="fr-FR" baseline="0" dirty="0" smtClean="0"/>
              <a:t> </a:t>
            </a:r>
            <a:r>
              <a:rPr lang="fr-FR" baseline="0" dirty="0" err="1" smtClean="0"/>
              <a:t>will</a:t>
            </a:r>
            <a:r>
              <a:rPr lang="fr-FR" baseline="0" dirty="0" smtClean="0"/>
              <a:t> </a:t>
            </a:r>
            <a:r>
              <a:rPr lang="fr-FR" baseline="0" dirty="0" err="1" smtClean="0"/>
              <a:t>be</a:t>
            </a:r>
            <a:r>
              <a:rPr lang="fr-FR" baseline="0" dirty="0" smtClean="0"/>
              <a:t> </a:t>
            </a:r>
            <a:r>
              <a:rPr lang="fr-FR" baseline="0" dirty="0" err="1" smtClean="0"/>
              <a:t>skipped</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smtClean="0"/>
              <a:t>If it’s meant to fail, use </a:t>
            </a:r>
            <a:r>
              <a:rPr lang="en-US" dirty="0" err="1" smtClean="0"/>
              <a:t>assertation</a:t>
            </a:r>
            <a:r>
              <a:rPr lang="en-US" dirty="0" smtClean="0"/>
              <a:t>/annotation to explain this failure is in fact a success</a:t>
            </a:r>
          </a:p>
          <a:p>
            <a:r>
              <a:rPr lang="en-US" dirty="0" smtClean="0"/>
              <a:t>For example</a:t>
            </a:r>
            <a:r>
              <a:rPr lang="en-US" baseline="0" dirty="0" smtClean="0"/>
              <a:t> the use of </a:t>
            </a:r>
            <a:r>
              <a:rPr lang="en-US" baseline="0" dirty="0" err="1" smtClean="0"/>
              <a:t>expectedException</a:t>
            </a:r>
            <a:r>
              <a:rPr lang="en-US" baseline="0" dirty="0" smtClean="0"/>
              <a:t>, or $this-&gt;</a:t>
            </a:r>
            <a:r>
              <a:rPr lang="en-US" baseline="0" dirty="0" err="1" smtClean="0"/>
              <a:t>assertNotEquals</a:t>
            </a:r>
            <a:r>
              <a:rPr lang="en-US" baseline="0" dirty="0" smtClean="0"/>
              <a:t>, $this-&gt;</a:t>
            </a:r>
            <a:r>
              <a:rPr lang="en-US" baseline="0" dirty="0" err="1" smtClean="0"/>
              <a:t>assertNotEmpty</a:t>
            </a:r>
            <a:r>
              <a:rPr lang="en-US" baseline="0" dirty="0" smtClean="0"/>
              <a:t>, $this-&gt;</a:t>
            </a:r>
            <a:r>
              <a:rPr lang="en-US" baseline="0" dirty="0" err="1" smtClean="0"/>
              <a:t>assertFalse</a:t>
            </a:r>
            <a:r>
              <a:rPr lang="en-US" baseline="0" dirty="0" smtClean="0"/>
              <a:t>…</a:t>
            </a:r>
          </a:p>
          <a:p>
            <a:endParaRPr lang="en-US" baseline="0" dirty="0" smtClean="0"/>
          </a:p>
          <a:p>
            <a:r>
              <a:rPr lang="en-US" baseline="0" dirty="0" smtClean="0"/>
              <a:t>$this-&gt;fail()  should be used only if something gets wrong</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2/29/2016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40</a:t>
            </a:fld>
            <a:endParaRPr lang="en-US"/>
          </a:p>
        </p:txBody>
      </p:sp>
    </p:spTree>
    <p:extLst>
      <p:ext uri="{BB962C8B-B14F-4D97-AF65-F5344CB8AC3E}">
        <p14:creationId xmlns:p14="http://schemas.microsoft.com/office/powerpoint/2010/main" val="5374182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smtClean="0"/>
              <a:t>If it’s meant to fail, use </a:t>
            </a:r>
            <a:r>
              <a:rPr lang="en-US" dirty="0" err="1" smtClean="0"/>
              <a:t>assertation</a:t>
            </a:r>
            <a:r>
              <a:rPr lang="en-US" dirty="0" smtClean="0"/>
              <a:t>/annotation to explain this failure is in fact a success</a:t>
            </a:r>
          </a:p>
          <a:p>
            <a:r>
              <a:rPr lang="en-US" dirty="0" smtClean="0"/>
              <a:t>For example</a:t>
            </a:r>
            <a:r>
              <a:rPr lang="en-US" baseline="0" dirty="0" smtClean="0"/>
              <a:t> the use of </a:t>
            </a:r>
            <a:r>
              <a:rPr lang="en-US" baseline="0" dirty="0" err="1" smtClean="0"/>
              <a:t>expectedException</a:t>
            </a:r>
            <a:r>
              <a:rPr lang="en-US" baseline="0" dirty="0" smtClean="0"/>
              <a:t>, or $this-&gt;</a:t>
            </a:r>
            <a:r>
              <a:rPr lang="en-US" baseline="0" dirty="0" err="1" smtClean="0"/>
              <a:t>assertNotEquals</a:t>
            </a:r>
            <a:r>
              <a:rPr lang="en-US" baseline="0" dirty="0" smtClean="0"/>
              <a:t>, $this-&gt;</a:t>
            </a:r>
            <a:r>
              <a:rPr lang="en-US" baseline="0" dirty="0" err="1" smtClean="0"/>
              <a:t>assertNotEmpty</a:t>
            </a:r>
            <a:r>
              <a:rPr lang="en-US" baseline="0" dirty="0" smtClean="0"/>
              <a:t>, $this-&gt;</a:t>
            </a:r>
            <a:r>
              <a:rPr lang="en-US" baseline="0" dirty="0" err="1" smtClean="0"/>
              <a:t>assertFalse</a:t>
            </a:r>
            <a:r>
              <a:rPr lang="en-US" baseline="0" dirty="0" smtClean="0"/>
              <a:t>…</a:t>
            </a:r>
          </a:p>
          <a:p>
            <a:endParaRPr lang="en-US" baseline="0" dirty="0" smtClean="0"/>
          </a:p>
          <a:p>
            <a:r>
              <a:rPr lang="en-US" baseline="0" dirty="0" smtClean="0"/>
              <a:t>$this-&gt;fail()  should be used only if something </a:t>
            </a:r>
            <a:r>
              <a:rPr lang="en-US" baseline="0" smtClean="0"/>
              <a:t>gets wrong</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2/29/2016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41</a:t>
            </a:fld>
            <a:endParaRPr lang="en-US"/>
          </a:p>
        </p:txBody>
      </p:sp>
    </p:spTree>
    <p:extLst>
      <p:ext uri="{BB962C8B-B14F-4D97-AF65-F5344CB8AC3E}">
        <p14:creationId xmlns:p14="http://schemas.microsoft.com/office/powerpoint/2010/main" val="5374182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2/29/2016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49</a:t>
            </a:fld>
            <a:endParaRPr lang="en-US"/>
          </a:p>
        </p:txBody>
      </p:sp>
    </p:spTree>
    <p:extLst>
      <p:ext uri="{BB962C8B-B14F-4D97-AF65-F5344CB8AC3E}">
        <p14:creationId xmlns:p14="http://schemas.microsoft.com/office/powerpoint/2010/main" val="537418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a:t>
            </a:r>
            <a:r>
              <a:rPr lang="fr-FR" dirty="0" err="1" smtClean="0"/>
              <a:t>stackoverflow.com</a:t>
            </a:r>
            <a:r>
              <a:rPr lang="fr-FR" dirty="0" smtClean="0"/>
              <a:t>/questions/67299/</a:t>
            </a:r>
            <a:r>
              <a:rPr lang="fr-FR" dirty="0" err="1" smtClean="0"/>
              <a:t>is</a:t>
            </a:r>
            <a:r>
              <a:rPr lang="fr-FR" dirty="0" smtClean="0"/>
              <a:t>-unit-</a:t>
            </a:r>
            <a:r>
              <a:rPr lang="fr-FR" dirty="0" err="1" smtClean="0"/>
              <a:t>testing</a:t>
            </a:r>
            <a:r>
              <a:rPr lang="fr-FR" dirty="0" smtClean="0"/>
              <a:t>-</a:t>
            </a:r>
            <a:r>
              <a:rPr lang="fr-FR" dirty="0" err="1" smtClean="0"/>
              <a:t>worth</a:t>
            </a:r>
            <a:r>
              <a:rPr lang="fr-FR" dirty="0" smtClean="0"/>
              <a:t>-the-effort</a:t>
            </a:r>
          </a:p>
          <a:p>
            <a:r>
              <a:rPr lang="fr-FR" dirty="0" smtClean="0"/>
              <a:t>http://</a:t>
            </a:r>
            <a:r>
              <a:rPr lang="fr-FR" dirty="0" err="1" smtClean="0"/>
              <a:t>geekswithblogs.net</a:t>
            </a:r>
            <a:r>
              <a:rPr lang="fr-FR" dirty="0" smtClean="0"/>
              <a:t>/</a:t>
            </a:r>
            <a:r>
              <a:rPr lang="fr-FR" dirty="0" err="1" smtClean="0"/>
              <a:t>jboyer</a:t>
            </a:r>
            <a:r>
              <a:rPr lang="fr-FR" dirty="0" smtClean="0"/>
              <a:t>/archive/2011/09/07/5-reasons-why-unit-testing-is-funndashand-important.aspx</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Image source:</a:t>
            </a:r>
            <a:r>
              <a:rPr lang="fr-FR" baseline="0" dirty="0" smtClean="0"/>
              <a:t> http://</a:t>
            </a:r>
            <a:r>
              <a:rPr lang="fr-FR" baseline="0" dirty="0" err="1" smtClean="0"/>
              <a:t>centricconsulting.com</a:t>
            </a:r>
            <a:r>
              <a:rPr lang="fr-FR" baseline="0" dirty="0" smtClean="0"/>
              <a:t>/case-</a:t>
            </a:r>
            <a:r>
              <a:rPr lang="fr-FR" baseline="0" dirty="0" err="1" smtClean="0"/>
              <a:t>studies</a:t>
            </a:r>
            <a:r>
              <a:rPr lang="fr-FR" baseline="0" dirty="0" smtClean="0"/>
              <a:t>/agile-test-</a:t>
            </a:r>
            <a:r>
              <a:rPr lang="fr-FR" baseline="0" dirty="0" err="1" smtClean="0"/>
              <a:t>driven</a:t>
            </a:r>
            <a:r>
              <a:rPr lang="fr-FR" baseline="0" dirty="0" smtClean="0"/>
              <a:t>-</a:t>
            </a:r>
            <a:r>
              <a:rPr lang="fr-FR" baseline="0" dirty="0" err="1" smtClean="0"/>
              <a:t>development</a:t>
            </a:r>
            <a:r>
              <a:rPr lang="fr-FR" baseline="0" dirty="0" smtClean="0"/>
              <a:t>/</a:t>
            </a:r>
          </a:p>
          <a:p>
            <a:endParaRPr lang="fr-FR" baseline="0" dirty="0" smtClean="0"/>
          </a:p>
          <a:p>
            <a:r>
              <a:rPr lang="fr-FR" baseline="0" dirty="0" smtClean="0"/>
              <a:t>FR: http://</a:t>
            </a:r>
            <a:r>
              <a:rPr lang="fr-FR" baseline="0" dirty="0" err="1" smtClean="0"/>
              <a:t>bruno-orsier.developpez.com</a:t>
            </a:r>
            <a:r>
              <a:rPr lang="fr-FR" baseline="0" dirty="0" smtClean="0"/>
              <a:t>/tutoriels/TDD/</a:t>
            </a:r>
            <a:r>
              <a:rPr lang="fr-FR" baseline="0" dirty="0" err="1" smtClean="0"/>
              <a:t>pentaminos</a:t>
            </a:r>
            <a:r>
              <a:rPr lang="fr-FR" baseline="0" dirty="0" smtClean="0"/>
              <a:t>/</a:t>
            </a:r>
          </a:p>
          <a:p>
            <a:r>
              <a:rPr lang="fr-FR" dirty="0" smtClean="0"/>
              <a:t>Books: </a:t>
            </a:r>
          </a:p>
          <a:p>
            <a:r>
              <a:rPr lang="fr-FR" dirty="0" smtClean="0"/>
              <a:t>http://</a:t>
            </a:r>
            <a:r>
              <a:rPr lang="fr-FR" dirty="0" err="1" smtClean="0"/>
              <a:t>www.amazon.fr</a:t>
            </a:r>
            <a:r>
              <a:rPr lang="fr-FR" dirty="0" smtClean="0"/>
              <a:t>/Test-</a:t>
            </a:r>
            <a:r>
              <a:rPr lang="fr-FR" dirty="0" err="1" smtClean="0"/>
              <a:t>Driven</a:t>
            </a:r>
            <a:r>
              <a:rPr lang="fr-FR" dirty="0" smtClean="0"/>
              <a:t>-</a:t>
            </a:r>
            <a:r>
              <a:rPr lang="fr-FR" dirty="0" err="1" smtClean="0"/>
              <a:t>Development</a:t>
            </a:r>
            <a:r>
              <a:rPr lang="fr-FR" dirty="0" smtClean="0"/>
              <a:t>-</a:t>
            </a:r>
            <a:r>
              <a:rPr lang="fr-FR" dirty="0" err="1" smtClean="0"/>
              <a:t>Example</a:t>
            </a:r>
            <a:r>
              <a:rPr lang="fr-FR" dirty="0" smtClean="0"/>
              <a:t>-Kent-Beck/</a:t>
            </a:r>
            <a:r>
              <a:rPr lang="fr-FR" dirty="0" err="1" smtClean="0"/>
              <a:t>dp</a:t>
            </a:r>
            <a:r>
              <a:rPr lang="fr-FR" dirty="0" smtClean="0"/>
              <a:t>/0321146530/</a:t>
            </a:r>
            <a:r>
              <a:rPr lang="fr-FR" dirty="0" err="1" smtClean="0"/>
              <a:t>ref</a:t>
            </a:r>
            <a:r>
              <a:rPr lang="fr-FR" dirty="0" smtClean="0"/>
              <a:t>=sr_1_20/403-0522420-1320461?ie=UTF8&amp;s=</a:t>
            </a:r>
            <a:r>
              <a:rPr lang="fr-FR" dirty="0" err="1" smtClean="0"/>
              <a:t>english-books&amp;qid</a:t>
            </a:r>
            <a:r>
              <a:rPr lang="fr-FR" dirty="0" smtClean="0"/>
              <a:t>=1177932045&amp;sr=8-20</a:t>
            </a:r>
          </a:p>
          <a:p>
            <a:r>
              <a:rPr lang="fr-FR" dirty="0" smtClean="0"/>
              <a:t>http://</a:t>
            </a:r>
            <a:r>
              <a:rPr lang="fr-FR" dirty="0" err="1" smtClean="0"/>
              <a:t>www.amazon.com</a:t>
            </a:r>
            <a:r>
              <a:rPr lang="fr-FR" dirty="0" smtClean="0"/>
              <a:t>/Art-Unit-</a:t>
            </a:r>
            <a:r>
              <a:rPr lang="fr-FR" dirty="0" err="1" smtClean="0"/>
              <a:t>Testing</a:t>
            </a:r>
            <a:r>
              <a:rPr lang="fr-FR" dirty="0" smtClean="0"/>
              <a:t>-</a:t>
            </a:r>
            <a:r>
              <a:rPr lang="fr-FR" dirty="0" err="1" smtClean="0"/>
              <a:t>Examples</a:t>
            </a:r>
            <a:r>
              <a:rPr lang="fr-FR" dirty="0" smtClean="0"/>
              <a:t>-Net/</a:t>
            </a:r>
            <a:r>
              <a:rPr lang="fr-FR" dirty="0" err="1" smtClean="0"/>
              <a:t>dp</a:t>
            </a:r>
            <a:r>
              <a:rPr lang="fr-FR" dirty="0" smtClean="0"/>
              <a:t>/1933988274/</a:t>
            </a:r>
            <a:r>
              <a:rPr lang="fr-FR" dirty="0" err="1" smtClean="0"/>
              <a:t>ref</a:t>
            </a:r>
            <a:r>
              <a:rPr lang="fr-FR" dirty="0" smtClean="0"/>
              <a:t>=sr_1_1?s=</a:t>
            </a:r>
            <a:r>
              <a:rPr lang="fr-FR" dirty="0" err="1" smtClean="0"/>
              <a:t>books&amp;ie</a:t>
            </a:r>
            <a:r>
              <a:rPr lang="fr-FR" dirty="0" smtClean="0"/>
              <a:t>=UTF8&amp;qid=1315368801&amp;sr=1-1</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2/29/2016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a:t>
            </a:fld>
            <a:endParaRPr lang="en-US"/>
          </a:p>
        </p:txBody>
      </p:sp>
    </p:spTree>
    <p:extLst>
      <p:ext uri="{BB962C8B-B14F-4D97-AF65-F5344CB8AC3E}">
        <p14:creationId xmlns:p14="http://schemas.microsoft.com/office/powerpoint/2010/main" val="1690875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B40B297-F50D-484C-ACFB-7B14BBEC6D9D}" type="datetimeFigureOut">
              <a:rPr lang="fr-FR"/>
              <a:pPr/>
              <a:t>29/02/2016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A90ED0-21BE-4D02-8F9A-847F055022D2}" type="slidenum">
              <a:rPr lang="fr-FR"/>
              <a:pPr/>
              <a:t>‹N°›</a:t>
            </a:fld>
            <a:endParaRPr lang="fr-FR"/>
          </a:p>
        </p:txBody>
      </p:sp>
    </p:spTree>
    <p:extLst>
      <p:ext uri="{BB962C8B-B14F-4D97-AF65-F5344CB8AC3E}">
        <p14:creationId xmlns:p14="http://schemas.microsoft.com/office/powerpoint/2010/main" val="2994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152C86D-858F-4436-887E-FAA64C472B10}" type="datetimeFigureOut">
              <a:rPr lang="fr-FR"/>
              <a:pPr/>
              <a:t>29/02/2016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C6402C7-27C9-430B-A647-BD0442B840CC}" type="slidenum">
              <a:rPr lang="fr-FR"/>
              <a:pPr/>
              <a:t>‹N°›</a:t>
            </a:fld>
            <a:endParaRPr lang="fr-FR"/>
          </a:p>
        </p:txBody>
      </p:sp>
    </p:spTree>
    <p:extLst>
      <p:ext uri="{BB962C8B-B14F-4D97-AF65-F5344CB8AC3E}">
        <p14:creationId xmlns:p14="http://schemas.microsoft.com/office/powerpoint/2010/main" val="37706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1631552-3809-4475-B076-571F79DD8438}" type="datetimeFigureOut">
              <a:rPr lang="fr-FR"/>
              <a:pPr/>
              <a:t>29/02/2016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C7DE801-10D8-4981-85E5-572F3102C766}" type="slidenum">
              <a:rPr lang="fr-FR"/>
              <a:pPr/>
              <a:t>‹N°›</a:t>
            </a:fld>
            <a:endParaRPr lang="fr-FR"/>
          </a:p>
        </p:txBody>
      </p:sp>
    </p:spTree>
    <p:extLst>
      <p:ext uri="{BB962C8B-B14F-4D97-AF65-F5344CB8AC3E}">
        <p14:creationId xmlns:p14="http://schemas.microsoft.com/office/powerpoint/2010/main" val="301247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29/02/2016</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‹N°›</a:t>
            </a:fld>
            <a:endParaRPr lang="fr-FR"/>
          </a:p>
        </p:txBody>
      </p:sp>
    </p:spTree>
    <p:extLst>
      <p:ext uri="{BB962C8B-B14F-4D97-AF65-F5344CB8AC3E}">
        <p14:creationId xmlns:p14="http://schemas.microsoft.com/office/powerpoint/2010/main" val="176867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1F0D905-E438-41C5-8546-C118A5946D7D}" type="datetimeFigureOut">
              <a:rPr lang="fr-FR"/>
              <a:pPr/>
              <a:t>29/02/2016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C1FF16F-B8D2-48F4-BB40-50C6ADBAEB93}" type="slidenum">
              <a:rPr lang="fr-FR"/>
              <a:pPr/>
              <a:t>‹N°›</a:t>
            </a:fld>
            <a:endParaRPr lang="fr-FR"/>
          </a:p>
        </p:txBody>
      </p:sp>
    </p:spTree>
    <p:extLst>
      <p:ext uri="{BB962C8B-B14F-4D97-AF65-F5344CB8AC3E}">
        <p14:creationId xmlns:p14="http://schemas.microsoft.com/office/powerpoint/2010/main" val="21335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6" name="Espace réservé de la date 4"/>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456FFFF1-2C65-4327-9840-2B43B23FD6B1}" type="datetimeFigureOut">
              <a:rPr lang="fr-FR"/>
              <a:pPr/>
              <a:t>29/02/2016</a:t>
            </a:fld>
            <a:endParaRPr lang="fr-FR"/>
          </a:p>
        </p:txBody>
      </p:sp>
      <p:sp>
        <p:nvSpPr>
          <p:cNvPr id="7" name="Espace réservé du pied de page 5"/>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9" name="Espace réservé du numéro de diapositive 6"/>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579B318-7D5E-4DF4-970F-6BCF490CBACA}" type="slidenum">
              <a:rPr lang="fr-FR"/>
              <a:pPr/>
              <a:t>‹N°›</a:t>
            </a:fld>
            <a:endParaRPr lang="fr-FR"/>
          </a:p>
        </p:txBody>
      </p:sp>
    </p:spTree>
    <p:extLst>
      <p:ext uri="{BB962C8B-B14F-4D97-AF65-F5344CB8AC3E}">
        <p14:creationId xmlns:p14="http://schemas.microsoft.com/office/powerpoint/2010/main" val="17145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0"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8" name="Espace réservé de la date 6"/>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F6554C8-55AE-4EFB-BB46-A79A617C7A68}" type="datetimeFigureOut">
              <a:rPr lang="fr-FR"/>
              <a:pPr/>
              <a:t>29/02/2016</a:t>
            </a:fld>
            <a:endParaRPr lang="fr-FR"/>
          </a:p>
        </p:txBody>
      </p:sp>
      <p:sp>
        <p:nvSpPr>
          <p:cNvPr id="9" name="Espace réservé du pied de page 7"/>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11" name="Espace réservé du numéro de diapositive 8"/>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3618072-F17A-45BB-8575-F110F243281F}" type="slidenum">
              <a:rPr lang="fr-FR"/>
              <a:pPr/>
              <a:t>‹N°›</a:t>
            </a:fld>
            <a:endParaRPr lang="fr-FR"/>
          </a:p>
        </p:txBody>
      </p:sp>
    </p:spTree>
    <p:extLst>
      <p:ext uri="{BB962C8B-B14F-4D97-AF65-F5344CB8AC3E}">
        <p14:creationId xmlns:p14="http://schemas.microsoft.com/office/powerpoint/2010/main" val="19260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6"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4" name="Espace réservé de la date 2"/>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A0FB1A-DC0F-4BA7-8E04-D8DDB0C51F6A}" type="datetimeFigureOut">
              <a:rPr lang="fr-FR"/>
              <a:pPr/>
              <a:t>29/02/2016</a:t>
            </a:fld>
            <a:endParaRPr lang="fr-FR"/>
          </a:p>
        </p:txBody>
      </p:sp>
      <p:sp>
        <p:nvSpPr>
          <p:cNvPr id="5" name="Espace réservé du pied de page 3"/>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4"/>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67239F0-C809-4D9B-BADE-E677263A850B}" type="slidenum">
              <a:rPr lang="fr-FR"/>
              <a:pPr/>
              <a:t>‹N°›</a:t>
            </a:fld>
            <a:endParaRPr lang="fr-FR"/>
          </a:p>
        </p:txBody>
      </p:sp>
    </p:spTree>
    <p:extLst>
      <p:ext uri="{BB962C8B-B14F-4D97-AF65-F5344CB8AC3E}">
        <p14:creationId xmlns:p14="http://schemas.microsoft.com/office/powerpoint/2010/main" val="15531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B55CAE2-4705-4758-B174-288BF2998352}" type="datetimeFigureOut">
              <a:rPr lang="fr-FR"/>
              <a:pPr/>
              <a:t>29/02/2016</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788FAD3-7D0D-492B-87C9-E1D04BF51D86}" type="slidenum">
              <a:rPr lang="fr-FR"/>
              <a:pPr/>
              <a:t>‹N°›</a:t>
            </a:fld>
            <a:endParaRPr lang="fr-FR"/>
          </a:p>
        </p:txBody>
      </p:sp>
    </p:spTree>
    <p:extLst>
      <p:ext uri="{BB962C8B-B14F-4D97-AF65-F5344CB8AC3E}">
        <p14:creationId xmlns:p14="http://schemas.microsoft.com/office/powerpoint/2010/main" val="41329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7A2DD87-EF16-4542-8E2C-04CB6C2EC50F}" type="datetimeFigureOut">
              <a:rPr lang="fr-FR"/>
              <a:pPr/>
              <a:t>29/02/2016</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66398663-00F0-4FB6-95EF-D9E088BC8153}" type="slidenum">
              <a:rPr lang="fr-FR"/>
              <a:pPr/>
              <a:t>‹N°›</a:t>
            </a:fld>
            <a:endParaRPr lang="fr-FR"/>
          </a:p>
        </p:txBody>
      </p:sp>
    </p:spTree>
    <p:extLst>
      <p:ext uri="{BB962C8B-B14F-4D97-AF65-F5344CB8AC3E}">
        <p14:creationId xmlns:p14="http://schemas.microsoft.com/office/powerpoint/2010/main" val="50623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977BE084-309E-469E-847E-32D69B823DBE}" type="datetimeFigureOut">
              <a:rPr lang="fr-FR"/>
              <a:pPr/>
              <a:t>29/02/2016</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075C14B-8D76-4463-8862-8299E72AFFA4}" type="slidenum">
              <a:rPr lang="fr-FR"/>
              <a:pPr/>
              <a:t>‹N°›</a:t>
            </a:fld>
            <a:endParaRPr lang="fr-FR"/>
          </a:p>
        </p:txBody>
      </p:sp>
    </p:spTree>
    <p:extLst>
      <p:ext uri="{BB962C8B-B14F-4D97-AF65-F5344CB8AC3E}">
        <p14:creationId xmlns:p14="http://schemas.microsoft.com/office/powerpoint/2010/main" val="2262794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148263" y="0"/>
            <a:ext cx="4002087" cy="1990725"/>
          </a:xfrm>
          <a:prstGeom prst="rect">
            <a:avLst/>
          </a:prstGeom>
          <a:noFill/>
          <a:ln>
            <a:noFill/>
          </a:ln>
          <a:extLst>
            <a:ext uri="{909E8E84-426E-40dd-AFC4-6F175D3DCCD1}">
              <a14:hiddenFill xmlns:a14="http://schemas.microsoft.com/office/drawing/2010/main" xmlns="">
                <a:solidFill>
                  <a:srgbClr val="FFFFFF">
                    <a:alpha val="72940"/>
                  </a:srgbClr>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Espace réservé du titre 1"/>
          <p:cNvSpPr>
            <a:spLocks noGrp="1"/>
          </p:cNvSpPr>
          <p:nvPr>
            <p:ph type="title"/>
          </p:nvPr>
        </p:nvSpPr>
        <p:spPr bwMode="auto">
          <a:xfrm>
            <a:off x="1116013" y="336550"/>
            <a:ext cx="7777162"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blurRad="40000" dist="23000" dir="5400000" rotWithShape="0">
              <a:srgbClr val="808080">
                <a:alpha val="34999"/>
              </a:srgbClr>
            </a:outerShdw>
          </a:effectLst>
        </p:spPr>
        <p:txBody>
          <a:bodyPr anchor="ctr"/>
          <a:lstStyle/>
          <a:p>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740650" y="5305425"/>
            <a:ext cx="1362075" cy="433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phar.phpunit.de/phpunit.phar"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2308324"/>
          </a:xfrm>
          <a:prstGeom prst="rect">
            <a:avLst/>
          </a:prstGeom>
          <a:noFill/>
        </p:spPr>
        <p:txBody>
          <a:bodyPr>
            <a:spAutoFit/>
          </a:bodyPr>
          <a:lstStyle/>
          <a:p>
            <a:pPr>
              <a:defRPr/>
            </a:pPr>
            <a:r>
              <a:rPr lang="en-US" sz="3200" dirty="0" smtClean="0">
                <a:latin typeface="Myriad Pro"/>
                <a:ea typeface="MS PGothic" charset="0"/>
                <a:cs typeface="Myriad Pro"/>
              </a:rPr>
              <a:t>Unit Tests with PHP</a:t>
            </a:r>
          </a:p>
          <a:p>
            <a:pPr>
              <a:defRPr/>
            </a:pPr>
            <a:endParaRPr lang="en-US" dirty="0" smtClean="0">
              <a:solidFill>
                <a:schemeClr val="tx1">
                  <a:lumMod val="95000"/>
                  <a:lumOff val="5000"/>
                </a:schemeClr>
              </a:solidFill>
              <a:latin typeface="Verdana" charset="0"/>
              <a:ea typeface="ＭＳ Ｐゴシック" charset="0"/>
              <a:cs typeface="ＭＳ Ｐゴシック" charset="0"/>
            </a:endParaRPr>
          </a:p>
          <a:p>
            <a:pPr>
              <a:defRPr/>
            </a:pPr>
            <a:r>
              <a:rPr lang="en-US" dirty="0" smtClean="0">
                <a:solidFill>
                  <a:schemeClr val="tx1">
                    <a:lumMod val="95000"/>
                    <a:lumOff val="5000"/>
                  </a:schemeClr>
                </a:solidFill>
                <a:latin typeface="Verdana" charset="0"/>
                <a:ea typeface="ＭＳ Ｐゴシック" charset="0"/>
                <a:cs typeface="ＭＳ Ｐゴシック" charset="0"/>
              </a:rPr>
              <a:t>Web Development with PHP</a:t>
            </a:r>
          </a:p>
          <a:p>
            <a:pPr>
              <a:defRPr/>
            </a:pPr>
            <a:endParaRPr lang="en-US" sz="14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4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r>
              <a:rPr lang="en-US" sz="1200" dirty="0" smtClean="0">
                <a:solidFill>
                  <a:schemeClr val="tx1">
                    <a:lumMod val="95000"/>
                    <a:lumOff val="5000"/>
                  </a:schemeClr>
                </a:solidFill>
                <a:latin typeface="Verdana" charset="0"/>
                <a:ea typeface="ＭＳ Ｐゴシック" charset="0"/>
                <a:cs typeface="ＭＳ Ｐゴシック" charset="0"/>
              </a:rPr>
              <a:t>SUPINFO Official Document</a:t>
            </a:r>
            <a:endParaRPr lang="en-US"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pic>
        <p:nvPicPr>
          <p:cNvPr id="3" name="Picture 2"/>
          <p:cNvPicPr>
            <a:picLocks noChangeAspect="1"/>
          </p:cNvPicPr>
          <p:nvPr/>
        </p:nvPicPr>
        <p:blipFill rotWithShape="1">
          <a:blip r:embed="rId4"/>
          <a:srcRect r="48207" b="16693"/>
          <a:stretch/>
        </p:blipFill>
        <p:spPr>
          <a:xfrm>
            <a:off x="5233850" y="2425452"/>
            <a:ext cx="3644826" cy="260883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Unit Tests everywhere</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JavaScript: Jasmine</a:t>
            </a:r>
          </a:p>
          <a:p>
            <a:r>
              <a:rPr lang="en-US" dirty="0" smtClean="0">
                <a:ea typeface="ＭＳ Ｐゴシック" pitchFamily="34" charset="-128"/>
              </a:rPr>
              <a:t>PHP : </a:t>
            </a:r>
            <a:r>
              <a:rPr lang="en-US" dirty="0" err="1" smtClean="0">
                <a:ea typeface="ＭＳ Ｐゴシック" pitchFamily="34" charset="-128"/>
              </a:rPr>
              <a:t>PHPUnit</a:t>
            </a:r>
            <a:endParaRPr lang="en-US" dirty="0" smtClean="0">
              <a:ea typeface="ＭＳ Ｐゴシック" pitchFamily="34" charset="-128"/>
            </a:endParaRPr>
          </a:p>
          <a:p>
            <a:r>
              <a:rPr lang="en-US" dirty="0" smtClean="0">
                <a:ea typeface="ＭＳ Ｐゴシック" pitchFamily="34" charset="-128"/>
              </a:rPr>
              <a:t>Java: </a:t>
            </a:r>
            <a:r>
              <a:rPr lang="en-US" dirty="0" err="1" smtClean="0">
                <a:ea typeface="ＭＳ Ｐゴシック" pitchFamily="34" charset="-128"/>
              </a:rPr>
              <a:t>JUnit</a:t>
            </a:r>
            <a:endParaRPr lang="en-US" dirty="0" smtClean="0">
              <a:ea typeface="ＭＳ Ｐゴシック" pitchFamily="34" charset="-128"/>
            </a:endParaRPr>
          </a:p>
          <a:p>
            <a:r>
              <a:rPr lang="en-US" dirty="0" smtClean="0">
                <a:ea typeface="ＭＳ Ｐゴシック" pitchFamily="34" charset="-128"/>
              </a:rPr>
              <a:t>C#: </a:t>
            </a:r>
            <a:r>
              <a:rPr lang="en-US" dirty="0" err="1" smtClean="0">
                <a:ea typeface="ＭＳ Ｐゴシック" pitchFamily="34" charset="-128"/>
              </a:rPr>
              <a:t>NUnit</a:t>
            </a:r>
            <a:endParaRPr lang="en-US" dirty="0" smtClean="0">
              <a:ea typeface="ＭＳ Ｐゴシック" pitchFamily="34" charset="-128"/>
            </a:endParaRPr>
          </a:p>
          <a:p>
            <a:r>
              <a:rPr lang="en-US" dirty="0" smtClean="0">
                <a:ea typeface="ＭＳ Ｐゴシック" pitchFamily="34" charset="-128"/>
              </a:rPr>
              <a:t>Ruby: In standard library</a:t>
            </a:r>
          </a:p>
          <a:p>
            <a:r>
              <a:rPr lang="en-US" dirty="0" smtClean="0">
                <a:ea typeface="ＭＳ Ｐゴシック" pitchFamily="34" charset="-128"/>
              </a:rPr>
              <a:t>Python: </a:t>
            </a:r>
            <a:r>
              <a:rPr lang="en-US" dirty="0" err="1" smtClean="0">
                <a:ea typeface="ＭＳ Ｐゴシック" pitchFamily="34" charset="-128"/>
              </a:rPr>
              <a:t>unittest</a:t>
            </a:r>
            <a:endParaRPr lang="en-US" dirty="0" smtClean="0">
              <a:ea typeface="ＭＳ Ｐゴシック" pitchFamily="34" charset="-128"/>
            </a:endParaRPr>
          </a:p>
          <a:p>
            <a:r>
              <a:rPr lang="en-US" dirty="0" smtClean="0">
                <a:ea typeface="ＭＳ Ｐゴシック" pitchFamily="34" charset="-128"/>
              </a:rPr>
              <a:t>…</a:t>
            </a:r>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Introduction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4892049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Test-Driven Development (TDD)</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A project management method</a:t>
            </a:r>
          </a:p>
          <a:p>
            <a:pPr lvl="1"/>
            <a:r>
              <a:rPr lang="en-US" dirty="0" smtClean="0">
                <a:ea typeface="ＭＳ Ｐゴシック" pitchFamily="34" charset="-128"/>
              </a:rPr>
              <a:t>Based on Unit Tests</a:t>
            </a:r>
          </a:p>
          <a:p>
            <a:pPr lvl="1"/>
            <a:endParaRPr lang="en-US" dirty="0">
              <a:ea typeface="ＭＳ Ｐゴシック" pitchFamily="34" charset="-128"/>
            </a:endParaRPr>
          </a:p>
          <a:p>
            <a:r>
              <a:rPr lang="en-US" dirty="0" smtClean="0">
                <a:ea typeface="ＭＳ Ｐゴシック" pitchFamily="34" charset="-128"/>
              </a:rPr>
              <a:t>Write unit tests before the development</a:t>
            </a:r>
          </a:p>
          <a:p>
            <a:pPr lvl="1"/>
            <a:r>
              <a:rPr lang="en-US" dirty="0" smtClean="0">
                <a:ea typeface="ＭＳ Ｐゴシック" pitchFamily="34" charset="-128"/>
              </a:rPr>
              <a:t>Saves time</a:t>
            </a:r>
          </a:p>
          <a:p>
            <a:pPr lvl="1"/>
            <a:r>
              <a:rPr lang="en-US" dirty="0" smtClean="0">
                <a:ea typeface="ＭＳ Ｐゴシック" pitchFamily="34" charset="-128"/>
              </a:rPr>
              <a:t>Live documentation</a:t>
            </a:r>
          </a:p>
          <a:p>
            <a:pPr lvl="1"/>
            <a:r>
              <a:rPr lang="en-US" dirty="0" smtClean="0">
                <a:ea typeface="ＭＳ Ｐゴシック" pitchFamily="34" charset="-128"/>
              </a:rPr>
              <a:t>Develop the project step by step</a:t>
            </a:r>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Introductio</a:t>
            </a:r>
            <a:r>
              <a:rPr lang="en-US" dirty="0">
                <a:ea typeface="ＭＳ Ｐゴシック" pitchFamily="34" charset="-128"/>
              </a:rPr>
              <a:t>n</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5547321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Espace réservé du contenu 2"/>
          <p:cNvSpPr>
            <a:spLocks noGrp="1"/>
          </p:cNvSpPr>
          <p:nvPr>
            <p:ph idx="1"/>
          </p:nvPr>
        </p:nvSpPr>
        <p:spPr>
          <a:xfrm>
            <a:off x="467544" y="1128713"/>
            <a:ext cx="8280920" cy="4230687"/>
          </a:xfrm>
        </p:spPr>
        <p:txBody>
          <a:bodyPr/>
          <a:lstStyle/>
          <a:p>
            <a:pPr marL="0" indent="0">
              <a:buNone/>
            </a:pPr>
            <a:endParaRPr lang="en-US" dirty="0" smtClean="0">
              <a:ea typeface="ＭＳ Ｐゴシック" pitchFamily="34" charset="-128"/>
            </a:endParaRPr>
          </a:p>
          <a:p>
            <a:pPr marL="0" indent="0">
              <a:buNone/>
            </a:pPr>
            <a:endParaRPr lang="en-US" dirty="0">
              <a:ea typeface="ＭＳ Ｐゴシック" pitchFamily="34" charset="-128"/>
            </a:endParaRPr>
          </a:p>
          <a:p>
            <a:pPr marL="0" indent="0">
              <a:buNone/>
            </a:pPr>
            <a:endParaRPr lang="en-US" dirty="0" smtClean="0">
              <a:ea typeface="ＭＳ Ｐゴシック" pitchFamily="34" charset="-128"/>
            </a:endParaRPr>
          </a:p>
          <a:p>
            <a:pPr marL="0" indent="0">
              <a:buNone/>
            </a:pPr>
            <a:endParaRPr lang="en-US" dirty="0">
              <a:ea typeface="ＭＳ Ｐゴシック" pitchFamily="34" charset="-128"/>
            </a:endParaRPr>
          </a:p>
          <a:p>
            <a:pPr marL="0" indent="0">
              <a:buNone/>
            </a:pPr>
            <a:endParaRPr lang="en-US" dirty="0" smtClean="0">
              <a:ea typeface="ＭＳ Ｐゴシック" pitchFamily="34" charset="-128"/>
            </a:endParaRPr>
          </a:p>
          <a:p>
            <a:pPr marL="0" indent="0">
              <a:buNone/>
            </a:pPr>
            <a:endParaRPr lang="en-US" dirty="0">
              <a:ea typeface="ＭＳ Ｐゴシック" pitchFamily="34" charset="-128"/>
            </a:endParaRPr>
          </a:p>
          <a:p>
            <a:pPr marL="0" indent="0">
              <a:buNone/>
            </a:pPr>
            <a:endParaRPr lang="en-US" dirty="0" smtClean="0">
              <a:ea typeface="ＭＳ Ｐゴシック" pitchFamily="34" charset="-128"/>
            </a:endParaRPr>
          </a:p>
          <a:p>
            <a:pPr marL="0" indent="0" algn="r">
              <a:buNone/>
            </a:pPr>
            <a:r>
              <a:rPr lang="en-US" i="1" dirty="0" smtClean="0">
                <a:solidFill>
                  <a:schemeClr val="bg1">
                    <a:lumMod val="50000"/>
                  </a:schemeClr>
                </a:solidFill>
                <a:ea typeface="ＭＳ Ｐゴシック" pitchFamily="34" charset="-128"/>
              </a:rPr>
              <a:t>Red-Green-Refactor principle</a:t>
            </a:r>
            <a:endParaRPr lang="en-US" i="1" dirty="0">
              <a:solidFill>
                <a:schemeClr val="bg1">
                  <a:lumMod val="50000"/>
                </a:schemeClr>
              </a:solidFill>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Introduction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2" name="Picture 1"/>
          <p:cNvPicPr>
            <a:picLocks noChangeAspect="1"/>
          </p:cNvPicPr>
          <p:nvPr/>
        </p:nvPicPr>
        <p:blipFill rotWithShape="1">
          <a:blip r:embed="rId4"/>
          <a:srcRect l="2774" t="2302" r="3351" b="5870"/>
          <a:stretch/>
        </p:blipFill>
        <p:spPr>
          <a:xfrm>
            <a:off x="2303748" y="621674"/>
            <a:ext cx="4536504" cy="4036026"/>
          </a:xfrm>
          <a:prstGeom prst="rect">
            <a:avLst/>
          </a:prstGeom>
          <a:ln w="12700" cap="sq" cmpd="sng">
            <a:solidFill>
              <a:srgbClr val="000000"/>
            </a:solidFill>
            <a:prstDash val="solid"/>
            <a:miter lim="800000"/>
          </a:ln>
          <a:effectLst>
            <a:outerShdw blurRad="50800" dist="38100" dir="2700000" algn="tl" rotWithShape="0">
              <a:srgbClr val="000000">
                <a:alpha val="43000"/>
              </a:srgbClr>
            </a:outerShdw>
          </a:effectLst>
        </p:spPr>
      </p:pic>
      <p:sp>
        <p:nvSpPr>
          <p:cNvPr id="7"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TDD</a:t>
            </a:r>
          </a:p>
        </p:txBody>
      </p:sp>
      <p:sp>
        <p:nvSpPr>
          <p:cNvPr id="3" name="TextBox 2"/>
          <p:cNvSpPr txBox="1"/>
          <p:nvPr/>
        </p:nvSpPr>
        <p:spPr>
          <a:xfrm rot="5400000">
            <a:off x="5353345" y="2425452"/>
            <a:ext cx="3240360" cy="338554"/>
          </a:xfrm>
          <a:prstGeom prst="rect">
            <a:avLst/>
          </a:prstGeom>
          <a:noFill/>
        </p:spPr>
        <p:txBody>
          <a:bodyPr wrap="square" rtlCol="0">
            <a:spAutoFit/>
          </a:bodyPr>
          <a:lstStyle/>
          <a:p>
            <a:pPr algn="ctr"/>
            <a:r>
              <a:rPr lang="en-US" sz="1600" dirty="0" smtClean="0"/>
              <a:t>© http</a:t>
            </a:r>
            <a:r>
              <a:rPr lang="en-US" sz="1600" dirty="0"/>
              <a:t>://</a:t>
            </a:r>
            <a:r>
              <a:rPr lang="en-US" sz="1600" dirty="0" err="1" smtClean="0"/>
              <a:t>centricconsulting.com</a:t>
            </a:r>
            <a:endParaRPr lang="en-US" sz="1600" dirty="0"/>
          </a:p>
        </p:txBody>
      </p:sp>
    </p:spTree>
    <p:extLst>
      <p:ext uri="{BB962C8B-B14F-4D97-AF65-F5344CB8AC3E}">
        <p14:creationId xmlns:p14="http://schemas.microsoft.com/office/powerpoint/2010/main" val="37160151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398084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4" name="Picture 6" descr="http://www.esibytes.com/wp-content/uploads/2010/04/Electronic_Discovery_Proces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1" y="2353444"/>
            <a:ext cx="3384376" cy="255022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re 1"/>
          <p:cNvSpPr>
            <a:spLocks noGrp="1"/>
          </p:cNvSpPr>
          <p:nvPr>
            <p:ph type="title"/>
          </p:nvPr>
        </p:nvSpPr>
        <p:spPr>
          <a:xfrm>
            <a:off x="722313" y="3671888"/>
            <a:ext cx="7772400" cy="1135062"/>
          </a:xfrm>
        </p:spPr>
        <p:txBody>
          <a:bodyPr/>
          <a:lstStyle/>
          <a:p>
            <a:pPr>
              <a:defRPr/>
            </a:pPr>
            <a:r>
              <a:rPr lang="en-US" dirty="0" err="1" smtClean="0"/>
              <a:t>PHPUnit</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en-US" dirty="0" smtClean="0"/>
              <a:t>Unit Tests with PHP</a:t>
            </a:r>
            <a:endParaRPr lang="en-US" dirty="0"/>
          </a:p>
        </p:txBody>
      </p:sp>
    </p:spTree>
    <p:extLst>
      <p:ext uri="{BB962C8B-B14F-4D97-AF65-F5344CB8AC3E}">
        <p14:creationId xmlns:p14="http://schemas.microsoft.com/office/powerpoint/2010/main" val="27957425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What is </a:t>
            </a:r>
            <a:r>
              <a:rPr lang="en-US" dirty="0" err="1" smtClean="0">
                <a:ea typeface="ＭＳ Ｐゴシック" pitchFamily="34" charset="-128"/>
              </a:rPr>
              <a:t>PHPUnit</a:t>
            </a:r>
            <a:r>
              <a:rPr lang="en-US" dirty="0" smtClean="0">
                <a:ea typeface="ＭＳ Ｐゴシック" pitchFamily="34" charset="-128"/>
              </a:rPr>
              <a:t>?</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Developed by Sebastian Bergmann</a:t>
            </a:r>
          </a:p>
          <a:p>
            <a:endParaRPr lang="en-US" dirty="0">
              <a:ea typeface="ＭＳ Ｐゴシック" pitchFamily="34" charset="-128"/>
            </a:endParaRPr>
          </a:p>
          <a:p>
            <a:r>
              <a:rPr lang="en-US" dirty="0" smtClean="0">
                <a:ea typeface="ＭＳ Ｐゴシック" pitchFamily="34" charset="-128"/>
              </a:rPr>
              <a:t>Open source: Available on </a:t>
            </a:r>
            <a:r>
              <a:rPr lang="en-US" dirty="0" err="1" smtClean="0">
                <a:ea typeface="ＭＳ Ｐゴシック" pitchFamily="34" charset="-128"/>
              </a:rPr>
              <a:t>GitHub</a:t>
            </a:r>
            <a:endParaRPr lang="en-US" dirty="0" smtClean="0">
              <a:ea typeface="ＭＳ Ｐゴシック" pitchFamily="34" charset="-128"/>
            </a:endParaRPr>
          </a:p>
          <a:p>
            <a:endParaRPr lang="en-US" dirty="0">
              <a:ea typeface="ＭＳ Ｐゴシック" pitchFamily="34" charset="-128"/>
            </a:endParaRPr>
          </a:p>
          <a:p>
            <a:r>
              <a:rPr lang="en-US" dirty="0" smtClean="0">
                <a:ea typeface="ＭＳ Ｐゴシック" pitchFamily="34" charset="-128"/>
              </a:rPr>
              <a:t>Current major version: 4.x</a:t>
            </a:r>
          </a:p>
          <a:p>
            <a:endParaRPr lang="en-US" dirty="0">
              <a:ea typeface="ＭＳ Ｐゴシック" pitchFamily="34" charset="-128"/>
            </a:endParaRPr>
          </a:p>
          <a:p>
            <a:r>
              <a:rPr lang="en-US" dirty="0" smtClean="0">
                <a:ea typeface="ＭＳ Ｐゴシック" pitchFamily="34" charset="-128"/>
              </a:rPr>
              <a:t>Downloadable by ZIP, PHAR or Composer</a:t>
            </a:r>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smtClean="0">
                <a:ea typeface="ＭＳ Ｐゴシック" pitchFamily="34" charset="-128"/>
              </a:rPr>
              <a:t>PHPUnit</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160797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What is </a:t>
            </a:r>
            <a:r>
              <a:rPr lang="en-US" dirty="0" err="1" smtClean="0">
                <a:ea typeface="ＭＳ Ｐゴシック" pitchFamily="34" charset="-128"/>
              </a:rPr>
              <a:t>PHPUnit</a:t>
            </a:r>
            <a:r>
              <a:rPr lang="en-US" dirty="0" smtClean="0">
                <a:ea typeface="ＭＳ Ｐゴシック" pitchFamily="34" charset="-128"/>
              </a:rPr>
              <a:t>?</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Based on </a:t>
            </a:r>
            <a:r>
              <a:rPr lang="en-US" b="1" dirty="0" smtClean="0">
                <a:ea typeface="ＭＳ Ｐゴシック" pitchFamily="34" charset="-128"/>
              </a:rPr>
              <a:t>assertions</a:t>
            </a:r>
          </a:p>
          <a:p>
            <a:endParaRPr lang="en-US" dirty="0">
              <a:ea typeface="ＭＳ Ｐゴシック" pitchFamily="34" charset="-128"/>
            </a:endParaRPr>
          </a:p>
          <a:p>
            <a:r>
              <a:rPr lang="en-US" dirty="0" smtClean="0">
                <a:ea typeface="ＭＳ Ｐゴシック" pitchFamily="34" charset="-128"/>
              </a:rPr>
              <a:t>I will assert that:</a:t>
            </a:r>
          </a:p>
          <a:p>
            <a:pPr lvl="1"/>
            <a:r>
              <a:rPr lang="en-US" dirty="0" smtClean="0">
                <a:ea typeface="ＭＳ Ｐゴシック" pitchFamily="34" charset="-128"/>
              </a:rPr>
              <a:t>Based on how I call the method</a:t>
            </a:r>
          </a:p>
          <a:p>
            <a:pPr lvl="1"/>
            <a:r>
              <a:rPr lang="en-US" dirty="0" smtClean="0">
                <a:ea typeface="ＭＳ Ｐゴシック" pitchFamily="34" charset="-128"/>
              </a:rPr>
              <a:t>Considering which arguments I send to</a:t>
            </a:r>
          </a:p>
          <a:p>
            <a:r>
              <a:rPr lang="en-US" dirty="0" smtClean="0">
                <a:ea typeface="ＭＳ Ｐゴシック" pitchFamily="34" charset="-128"/>
              </a:rPr>
              <a:t>The result must be what you think about</a:t>
            </a:r>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a:ea typeface="ＭＳ Ｐゴシック" pitchFamily="34" charset="-128"/>
              </a:rPr>
              <a:t>PHPUnit</a:t>
            </a:r>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948010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Simple example – </a:t>
            </a:r>
            <a:r>
              <a:rPr lang="en-US" dirty="0" err="1" smtClean="0">
                <a:ea typeface="ＭＳ Ｐゴシック" pitchFamily="34" charset="-128"/>
              </a:rPr>
              <a:t>MathClass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a:ea typeface="ＭＳ Ｐゴシック" pitchFamily="34" charset="-128"/>
              </a:rPr>
              <a:t>PHPUnit</a:t>
            </a:r>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à coins arrondis 5"/>
          <p:cNvSpPr/>
          <p:nvPr/>
        </p:nvSpPr>
        <p:spPr>
          <a:xfrm>
            <a:off x="179512" y="2065412"/>
            <a:ext cx="8785225" cy="151216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660066"/>
                </a:solidFill>
                <a:latin typeface="Courier New"/>
                <a:cs typeface="Courier New"/>
              </a:rPr>
              <a:t>class </a:t>
            </a:r>
            <a:r>
              <a:rPr lang="en-US" sz="1600" b="1" dirty="0" err="1" smtClean="0">
                <a:solidFill>
                  <a:schemeClr val="tx1"/>
                </a:solidFill>
                <a:latin typeface="Courier New"/>
                <a:cs typeface="Courier New"/>
              </a:rPr>
              <a:t>MathClass</a:t>
            </a:r>
            <a:r>
              <a:rPr lang="en-US" sz="1600" b="1" dirty="0" smtClean="0">
                <a:solidFill>
                  <a:schemeClr val="tx1"/>
                </a:solidFill>
                <a:latin typeface="Courier New"/>
                <a:cs typeface="Courier New"/>
              </a:rPr>
              <a:t> {</a:t>
            </a:r>
          </a:p>
          <a:p>
            <a:r>
              <a:rPr lang="en-US" sz="1600" b="1" dirty="0">
                <a:solidFill>
                  <a:srgbClr val="660066"/>
                </a:solidFill>
                <a:latin typeface="Courier New"/>
                <a:cs typeface="Courier New"/>
              </a:rPr>
              <a:t> </a:t>
            </a:r>
            <a:r>
              <a:rPr lang="en-US" sz="1600" b="1" dirty="0" smtClean="0">
                <a:solidFill>
                  <a:srgbClr val="660066"/>
                </a:solidFill>
                <a:latin typeface="Courier New"/>
                <a:cs typeface="Courier New"/>
              </a:rPr>
              <a:t> public static function </a:t>
            </a:r>
            <a:r>
              <a:rPr lang="en-US" sz="1600" b="1" dirty="0">
                <a:solidFill>
                  <a:srgbClr val="000000"/>
                </a:solidFill>
                <a:latin typeface="Courier New"/>
                <a:cs typeface="Courier New"/>
              </a:rPr>
              <a:t>a</a:t>
            </a:r>
            <a:r>
              <a:rPr lang="en-US" sz="1600" b="1" dirty="0" smtClean="0">
                <a:solidFill>
                  <a:srgbClr val="000000"/>
                </a:solidFill>
                <a:latin typeface="Courier New"/>
                <a:cs typeface="Courier New"/>
              </a:rPr>
              <a:t>dd($number1, $number2) {</a:t>
            </a:r>
          </a:p>
          <a:p>
            <a:r>
              <a:rPr lang="en-US" sz="1600" b="1" dirty="0" smtClean="0">
                <a:solidFill>
                  <a:srgbClr val="660066"/>
                </a:solidFill>
                <a:latin typeface="Courier New"/>
                <a:cs typeface="Courier New"/>
              </a:rPr>
              <a:t>    return </a:t>
            </a:r>
            <a:r>
              <a:rPr lang="en-US" sz="1600" b="1" dirty="0" smtClean="0">
                <a:solidFill>
                  <a:srgbClr val="000000"/>
                </a:solidFill>
                <a:latin typeface="Courier New"/>
                <a:cs typeface="Courier New"/>
              </a:rPr>
              <a:t>$number1 + $number2;</a:t>
            </a:r>
            <a:endParaRPr lang="en-US" sz="1600" b="1" dirty="0">
              <a:solidFill>
                <a:srgbClr val="000000"/>
              </a:solidFill>
              <a:latin typeface="Courier New"/>
              <a:cs typeface="Courier New"/>
            </a:endParaRPr>
          </a:p>
          <a:p>
            <a:r>
              <a:rPr lang="en-US" sz="1600" b="1" dirty="0" smtClean="0">
                <a:solidFill>
                  <a:srgbClr val="000000"/>
                </a:solidFill>
                <a:latin typeface="Courier New"/>
                <a:cs typeface="Courier New"/>
              </a:rPr>
              <a:t>  }</a:t>
            </a:r>
            <a:endParaRPr lang="en-US" sz="1600" b="1" dirty="0">
              <a:solidFill>
                <a:srgbClr val="000000"/>
              </a:solidFill>
              <a:latin typeface="Courier New"/>
              <a:cs typeface="Courier New"/>
            </a:endParaRPr>
          </a:p>
          <a:p>
            <a:r>
              <a:rPr lang="en-US" sz="1600" b="1" dirty="0" smtClean="0">
                <a:solidFill>
                  <a:srgbClr val="000000"/>
                </a:solidFill>
                <a:latin typeface="Courier New"/>
                <a:cs typeface="Courier New"/>
              </a:rPr>
              <a:t>}</a:t>
            </a:r>
            <a:endParaRPr lang="en-US" sz="1600" b="1" dirty="0">
              <a:solidFill>
                <a:srgbClr val="000000"/>
              </a:solidFill>
              <a:latin typeface="Courier New"/>
              <a:cs typeface="Courier New"/>
            </a:endParaRPr>
          </a:p>
        </p:txBody>
      </p:sp>
    </p:spTree>
    <p:extLst>
      <p:ext uri="{BB962C8B-B14F-4D97-AF65-F5344CB8AC3E}">
        <p14:creationId xmlns:p14="http://schemas.microsoft.com/office/powerpoint/2010/main" val="17016520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Simple example – </a:t>
            </a:r>
            <a:r>
              <a:rPr lang="en-US" dirty="0" err="1" smtClean="0">
                <a:ea typeface="ＭＳ Ｐゴシック" pitchFamily="34" charset="-128"/>
              </a:rPr>
              <a:t>MathClassTest</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a:ea typeface="ＭＳ Ｐゴシック" pitchFamily="34" charset="-128"/>
              </a:rPr>
              <a:t>PHPUnit</a:t>
            </a:r>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à coins arrondis 5"/>
          <p:cNvSpPr/>
          <p:nvPr/>
        </p:nvSpPr>
        <p:spPr>
          <a:xfrm>
            <a:off x="179512" y="1273324"/>
            <a:ext cx="8785225" cy="3384376"/>
          </a:xfrm>
          <a:prstGeom prst="roundRect">
            <a:avLst>
              <a:gd name="adj" fmla="val 9844"/>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660066"/>
                </a:solidFill>
                <a:latin typeface="Courier New"/>
                <a:cs typeface="Courier New"/>
              </a:rPr>
              <a:t>require(</a:t>
            </a:r>
            <a:r>
              <a:rPr lang="en-US" sz="1600" b="1" dirty="0" smtClean="0">
                <a:solidFill>
                  <a:srgbClr val="479B8F"/>
                </a:solidFill>
                <a:latin typeface="Courier New"/>
                <a:cs typeface="Courier New"/>
              </a:rPr>
              <a:t>"</a:t>
            </a:r>
            <a:r>
              <a:rPr lang="en-US" sz="1600" b="1" dirty="0" err="1" smtClean="0">
                <a:solidFill>
                  <a:srgbClr val="479B8F"/>
                </a:solidFill>
                <a:latin typeface="Courier New"/>
                <a:cs typeface="Courier New"/>
              </a:rPr>
              <a:t>MathClass.php</a:t>
            </a:r>
            <a:r>
              <a:rPr lang="en-US" sz="1600" b="1" dirty="0" smtClean="0">
                <a:solidFill>
                  <a:srgbClr val="479B8F"/>
                </a:solidFill>
                <a:latin typeface="Courier New"/>
                <a:cs typeface="Courier New"/>
              </a:rPr>
              <a:t>"</a:t>
            </a:r>
            <a:r>
              <a:rPr lang="en-US" sz="1600" b="1" dirty="0" smtClean="0">
                <a:solidFill>
                  <a:srgbClr val="660066"/>
                </a:solidFill>
                <a:latin typeface="Courier New"/>
                <a:cs typeface="Courier New"/>
              </a:rPr>
              <a:t>);</a:t>
            </a:r>
          </a:p>
          <a:p>
            <a:r>
              <a:rPr lang="en-US" sz="1600" b="1" dirty="0" smtClean="0">
                <a:solidFill>
                  <a:srgbClr val="660066"/>
                </a:solidFill>
                <a:latin typeface="Courier New"/>
                <a:cs typeface="Courier New"/>
              </a:rPr>
              <a:t>class </a:t>
            </a:r>
            <a:r>
              <a:rPr lang="en-US" sz="1600" b="1" dirty="0" err="1" smtClean="0">
                <a:solidFill>
                  <a:schemeClr val="tx1"/>
                </a:solidFill>
                <a:latin typeface="Courier New"/>
                <a:cs typeface="Courier New"/>
              </a:rPr>
              <a:t>MathClassTest</a:t>
            </a:r>
            <a:r>
              <a:rPr lang="en-US" sz="1600" b="1" dirty="0" smtClean="0">
                <a:solidFill>
                  <a:schemeClr val="tx1"/>
                </a:solidFill>
                <a:latin typeface="Courier New"/>
                <a:cs typeface="Courier New"/>
              </a:rPr>
              <a:t> </a:t>
            </a:r>
            <a:r>
              <a:rPr lang="en-US" sz="1600" b="1" dirty="0" smtClean="0">
                <a:solidFill>
                  <a:srgbClr val="660066"/>
                </a:solidFill>
                <a:latin typeface="Courier New"/>
                <a:cs typeface="Courier New"/>
              </a:rPr>
              <a:t>extends</a:t>
            </a:r>
            <a:r>
              <a:rPr lang="en-US" sz="1600" b="1" dirty="0" smtClean="0">
                <a:solidFill>
                  <a:schemeClr val="tx1"/>
                </a:solidFill>
                <a:latin typeface="Courier New"/>
                <a:cs typeface="Courier New"/>
              </a:rPr>
              <a:t> </a:t>
            </a:r>
            <a:r>
              <a:rPr lang="en-US" sz="1600" b="1" dirty="0" err="1" smtClean="0">
                <a:solidFill>
                  <a:schemeClr val="tx1"/>
                </a:solidFill>
                <a:latin typeface="Courier New"/>
                <a:cs typeface="Courier New"/>
              </a:rPr>
              <a:t>PHPUnit_Framework_TestCase</a:t>
            </a:r>
            <a:r>
              <a:rPr lang="en-US" sz="1600" b="1" dirty="0" smtClean="0">
                <a:solidFill>
                  <a:schemeClr val="tx1"/>
                </a:solidFill>
                <a:latin typeface="Courier New"/>
                <a:cs typeface="Courier New"/>
              </a:rPr>
              <a:t> {</a:t>
            </a:r>
          </a:p>
          <a:p>
            <a:r>
              <a:rPr lang="en-US" sz="1600" b="1" dirty="0">
                <a:solidFill>
                  <a:srgbClr val="660066"/>
                </a:solidFill>
                <a:latin typeface="Courier New"/>
                <a:cs typeface="Courier New"/>
              </a:rPr>
              <a:t> </a:t>
            </a:r>
            <a:r>
              <a:rPr lang="en-US" sz="1600" b="1" dirty="0" smtClean="0">
                <a:solidFill>
                  <a:srgbClr val="660066"/>
                </a:solidFill>
                <a:latin typeface="Courier New"/>
                <a:cs typeface="Courier New"/>
              </a:rPr>
              <a:t> public function </a:t>
            </a:r>
            <a:r>
              <a:rPr lang="en-US" sz="1600" b="1" dirty="0" err="1" smtClean="0">
                <a:solidFill>
                  <a:srgbClr val="000000"/>
                </a:solidFill>
                <a:latin typeface="Courier New"/>
                <a:cs typeface="Courier New"/>
              </a:rPr>
              <a:t>testAdd</a:t>
            </a:r>
            <a:r>
              <a:rPr lang="en-US" sz="1600" b="1" dirty="0" smtClean="0">
                <a:solidFill>
                  <a:srgbClr val="000000"/>
                </a:solidFill>
                <a:latin typeface="Courier New"/>
                <a:cs typeface="Courier New"/>
              </a:rPr>
              <a:t>() {</a:t>
            </a:r>
          </a:p>
          <a:p>
            <a:r>
              <a:rPr lang="en-US" sz="1600" b="1" dirty="0">
                <a:solidFill>
                  <a:srgbClr val="000000"/>
                </a:solidFill>
                <a:latin typeface="Courier New"/>
                <a:cs typeface="Courier New"/>
              </a:rPr>
              <a:t> </a:t>
            </a:r>
            <a:r>
              <a:rPr lang="en-US" sz="1600" b="1" dirty="0" smtClean="0">
                <a:solidFill>
                  <a:srgbClr val="000000"/>
                </a:solidFill>
                <a:latin typeface="Courier New"/>
                <a:cs typeface="Courier New"/>
              </a:rPr>
              <a:t>   </a:t>
            </a:r>
            <a:r>
              <a:rPr lang="en-US" sz="1600" b="1" dirty="0" smtClean="0">
                <a:solidFill>
                  <a:srgbClr val="008000"/>
                </a:solidFill>
                <a:latin typeface="Courier New"/>
                <a:cs typeface="Courier New"/>
              </a:rPr>
              <a:t>// Check with positive numbers</a:t>
            </a:r>
          </a:p>
          <a:p>
            <a:r>
              <a:rPr lang="en-US" sz="1600" b="1" dirty="0" smtClean="0">
                <a:solidFill>
                  <a:srgbClr val="660066"/>
                </a:solidFill>
                <a:latin typeface="Courier New"/>
                <a:cs typeface="Courier New"/>
              </a:rPr>
              <a:t>    </a:t>
            </a:r>
            <a:r>
              <a:rPr lang="en-US" sz="1600" b="1" dirty="0" smtClean="0">
                <a:solidFill>
                  <a:srgbClr val="000000"/>
                </a:solidFill>
                <a:latin typeface="Courier New"/>
                <a:cs typeface="Courier New"/>
              </a:rPr>
              <a:t>$this-&gt;</a:t>
            </a:r>
            <a:r>
              <a:rPr lang="en-US" sz="1600" b="1" dirty="0" err="1" smtClean="0">
                <a:solidFill>
                  <a:srgbClr val="000000"/>
                </a:solidFill>
                <a:latin typeface="Courier New"/>
                <a:cs typeface="Courier New"/>
              </a:rPr>
              <a:t>assertEquals</a:t>
            </a:r>
            <a:r>
              <a:rPr lang="en-US" sz="1600" b="1" dirty="0" smtClean="0">
                <a:solidFill>
                  <a:srgbClr val="000000"/>
                </a:solidFill>
                <a:latin typeface="Courier New"/>
                <a:cs typeface="Courier New"/>
              </a:rPr>
              <a:t>(</a:t>
            </a:r>
            <a:r>
              <a:rPr lang="en-US" sz="1600" b="1" dirty="0" err="1" smtClean="0">
                <a:solidFill>
                  <a:srgbClr val="000000"/>
                </a:solidFill>
                <a:latin typeface="Courier New"/>
                <a:cs typeface="Courier New"/>
              </a:rPr>
              <a:t>MathClass</a:t>
            </a:r>
            <a:r>
              <a:rPr lang="en-US" sz="1600" b="1" dirty="0" smtClean="0">
                <a:solidFill>
                  <a:srgbClr val="000000"/>
                </a:solidFill>
                <a:latin typeface="Courier New"/>
                <a:cs typeface="Courier New"/>
              </a:rPr>
              <a:t>::add(2, 3), 5);</a:t>
            </a:r>
          </a:p>
          <a:p>
            <a:r>
              <a:rPr lang="en-US" sz="1600" b="1" dirty="0">
                <a:solidFill>
                  <a:srgbClr val="000000"/>
                </a:solidFill>
                <a:latin typeface="Courier New"/>
                <a:cs typeface="Courier New"/>
              </a:rPr>
              <a:t> </a:t>
            </a:r>
            <a:r>
              <a:rPr lang="en-US" sz="1600" b="1" dirty="0" smtClean="0">
                <a:solidFill>
                  <a:srgbClr val="000000"/>
                </a:solidFill>
                <a:latin typeface="Courier New"/>
                <a:cs typeface="Courier New"/>
              </a:rPr>
              <a:t>   </a:t>
            </a:r>
            <a:r>
              <a:rPr lang="en-US" sz="1600" b="1" dirty="0" smtClean="0">
                <a:solidFill>
                  <a:srgbClr val="008000"/>
                </a:solidFill>
                <a:latin typeface="Courier New"/>
                <a:cs typeface="Courier New"/>
              </a:rPr>
              <a:t>// Check with zero values</a:t>
            </a:r>
            <a:endParaRPr lang="en-US" sz="1600" b="1" dirty="0">
              <a:solidFill>
                <a:srgbClr val="008000"/>
              </a:solidFill>
              <a:latin typeface="Courier New"/>
              <a:cs typeface="Courier New"/>
            </a:endParaRPr>
          </a:p>
          <a:p>
            <a:r>
              <a:rPr lang="en-US" sz="1600" b="1" dirty="0">
                <a:solidFill>
                  <a:srgbClr val="660066"/>
                </a:solidFill>
                <a:latin typeface="Courier New"/>
                <a:cs typeface="Courier New"/>
              </a:rPr>
              <a:t>    </a:t>
            </a:r>
            <a:r>
              <a:rPr lang="en-US" sz="1600" b="1" dirty="0">
                <a:solidFill>
                  <a:srgbClr val="000000"/>
                </a:solidFill>
                <a:latin typeface="Courier New"/>
                <a:cs typeface="Courier New"/>
              </a:rPr>
              <a:t>$this-&gt;</a:t>
            </a:r>
            <a:r>
              <a:rPr lang="en-US" sz="1600" b="1" dirty="0" err="1">
                <a:solidFill>
                  <a:srgbClr val="000000"/>
                </a:solidFill>
                <a:latin typeface="Courier New"/>
                <a:cs typeface="Courier New"/>
              </a:rPr>
              <a:t>assertEquals</a:t>
            </a:r>
            <a:r>
              <a:rPr lang="en-US" sz="1600" b="1" dirty="0">
                <a:solidFill>
                  <a:srgbClr val="000000"/>
                </a:solidFill>
                <a:latin typeface="Courier New"/>
                <a:cs typeface="Courier New"/>
              </a:rPr>
              <a:t>(</a:t>
            </a:r>
            <a:r>
              <a:rPr lang="en-US" sz="1600" b="1" dirty="0" err="1">
                <a:solidFill>
                  <a:srgbClr val="000000"/>
                </a:solidFill>
                <a:latin typeface="Courier New"/>
                <a:cs typeface="Courier New"/>
              </a:rPr>
              <a:t>MathClass</a:t>
            </a:r>
            <a:r>
              <a:rPr lang="en-US" sz="1600" b="1" dirty="0">
                <a:solidFill>
                  <a:srgbClr val="000000"/>
                </a:solidFill>
                <a:latin typeface="Courier New"/>
                <a:cs typeface="Courier New"/>
              </a:rPr>
              <a:t>::add</a:t>
            </a:r>
            <a:r>
              <a:rPr lang="en-US" sz="1600" b="1" dirty="0" smtClean="0">
                <a:solidFill>
                  <a:srgbClr val="000000"/>
                </a:solidFill>
                <a:latin typeface="Courier New"/>
                <a:cs typeface="Courier New"/>
              </a:rPr>
              <a:t>(0, 0)</a:t>
            </a:r>
            <a:r>
              <a:rPr lang="en-US" sz="1600" b="1" dirty="0">
                <a:solidFill>
                  <a:srgbClr val="000000"/>
                </a:solidFill>
                <a:latin typeface="Courier New"/>
                <a:cs typeface="Courier New"/>
              </a:rPr>
              <a:t>, </a:t>
            </a:r>
            <a:r>
              <a:rPr lang="en-US" sz="1600" b="1" dirty="0" smtClean="0">
                <a:solidFill>
                  <a:srgbClr val="000000"/>
                </a:solidFill>
                <a:latin typeface="Courier New"/>
                <a:cs typeface="Courier New"/>
              </a:rPr>
              <a:t>0);</a:t>
            </a:r>
          </a:p>
          <a:p>
            <a:r>
              <a:rPr lang="en-US" sz="1600" b="1" dirty="0">
                <a:solidFill>
                  <a:srgbClr val="000000"/>
                </a:solidFill>
                <a:latin typeface="Courier New"/>
                <a:cs typeface="Courier New"/>
              </a:rPr>
              <a:t> </a:t>
            </a:r>
            <a:r>
              <a:rPr lang="en-US" sz="1600" b="1" dirty="0" smtClean="0">
                <a:solidFill>
                  <a:srgbClr val="000000"/>
                </a:solidFill>
                <a:latin typeface="Courier New"/>
                <a:cs typeface="Courier New"/>
              </a:rPr>
              <a:t>   </a:t>
            </a:r>
            <a:r>
              <a:rPr lang="en-US" sz="1600" b="1" dirty="0" smtClean="0">
                <a:solidFill>
                  <a:srgbClr val="008000"/>
                </a:solidFill>
                <a:latin typeface="Courier New"/>
                <a:cs typeface="Courier New"/>
              </a:rPr>
              <a:t>// Check with negative values</a:t>
            </a:r>
            <a:endParaRPr lang="en-US" sz="1600" b="1" dirty="0">
              <a:solidFill>
                <a:srgbClr val="008000"/>
              </a:solidFill>
              <a:latin typeface="Courier New"/>
              <a:cs typeface="Courier New"/>
            </a:endParaRPr>
          </a:p>
          <a:p>
            <a:r>
              <a:rPr lang="en-US" sz="1600" b="1" dirty="0">
                <a:solidFill>
                  <a:srgbClr val="660066"/>
                </a:solidFill>
                <a:latin typeface="Courier New"/>
                <a:cs typeface="Courier New"/>
              </a:rPr>
              <a:t>    </a:t>
            </a:r>
            <a:r>
              <a:rPr lang="en-US" sz="1600" b="1" dirty="0">
                <a:solidFill>
                  <a:srgbClr val="000000"/>
                </a:solidFill>
                <a:latin typeface="Courier New"/>
                <a:cs typeface="Courier New"/>
              </a:rPr>
              <a:t>$this-&gt;</a:t>
            </a:r>
            <a:r>
              <a:rPr lang="en-US" sz="1600" b="1" dirty="0" err="1">
                <a:solidFill>
                  <a:srgbClr val="000000"/>
                </a:solidFill>
                <a:latin typeface="Courier New"/>
                <a:cs typeface="Courier New"/>
              </a:rPr>
              <a:t>assertEquals</a:t>
            </a:r>
            <a:r>
              <a:rPr lang="en-US" sz="1600" b="1" dirty="0">
                <a:solidFill>
                  <a:srgbClr val="000000"/>
                </a:solidFill>
                <a:latin typeface="Courier New"/>
                <a:cs typeface="Courier New"/>
              </a:rPr>
              <a:t>(</a:t>
            </a:r>
            <a:r>
              <a:rPr lang="en-US" sz="1600" b="1" dirty="0" err="1">
                <a:solidFill>
                  <a:srgbClr val="000000"/>
                </a:solidFill>
                <a:latin typeface="Courier New"/>
                <a:cs typeface="Courier New"/>
              </a:rPr>
              <a:t>MathClass</a:t>
            </a:r>
            <a:r>
              <a:rPr lang="en-US" sz="1600" b="1" dirty="0">
                <a:solidFill>
                  <a:srgbClr val="000000"/>
                </a:solidFill>
                <a:latin typeface="Courier New"/>
                <a:cs typeface="Courier New"/>
              </a:rPr>
              <a:t>::add</a:t>
            </a:r>
            <a:r>
              <a:rPr lang="en-US" sz="1600" b="1" dirty="0" smtClean="0">
                <a:solidFill>
                  <a:srgbClr val="000000"/>
                </a:solidFill>
                <a:latin typeface="Courier New"/>
                <a:cs typeface="Courier New"/>
              </a:rPr>
              <a:t>(-2</a:t>
            </a:r>
            <a:r>
              <a:rPr lang="en-US" sz="1600" b="1" dirty="0">
                <a:solidFill>
                  <a:srgbClr val="000000"/>
                </a:solidFill>
                <a:latin typeface="Courier New"/>
                <a:cs typeface="Courier New"/>
              </a:rPr>
              <a:t>, 3), </a:t>
            </a:r>
            <a:r>
              <a:rPr lang="en-US" sz="1600" b="1" dirty="0" smtClean="0">
                <a:solidFill>
                  <a:srgbClr val="000000"/>
                </a:solidFill>
                <a:latin typeface="Courier New"/>
                <a:cs typeface="Courier New"/>
              </a:rPr>
              <a:t>1);</a:t>
            </a:r>
          </a:p>
          <a:p>
            <a:r>
              <a:rPr lang="en-US" sz="1600" b="1" dirty="0">
                <a:solidFill>
                  <a:srgbClr val="000000"/>
                </a:solidFill>
                <a:latin typeface="Courier New"/>
                <a:cs typeface="Courier New"/>
              </a:rPr>
              <a:t> </a:t>
            </a:r>
            <a:r>
              <a:rPr lang="en-US" sz="1600" b="1" dirty="0" smtClean="0">
                <a:solidFill>
                  <a:srgbClr val="000000"/>
                </a:solidFill>
                <a:latin typeface="Courier New"/>
                <a:cs typeface="Courier New"/>
              </a:rPr>
              <a:t>   </a:t>
            </a:r>
            <a:r>
              <a:rPr lang="en-US" sz="1600" b="1" dirty="0" smtClean="0">
                <a:solidFill>
                  <a:srgbClr val="008000"/>
                </a:solidFill>
                <a:latin typeface="Courier New"/>
                <a:cs typeface="Courier New"/>
              </a:rPr>
              <a:t>// Check with float values</a:t>
            </a:r>
            <a:endParaRPr lang="en-US" sz="1600" b="1" dirty="0">
              <a:solidFill>
                <a:srgbClr val="008000"/>
              </a:solidFill>
              <a:latin typeface="Courier New"/>
              <a:cs typeface="Courier New"/>
            </a:endParaRPr>
          </a:p>
          <a:p>
            <a:r>
              <a:rPr lang="en-US" sz="1600" b="1" dirty="0">
                <a:solidFill>
                  <a:srgbClr val="660066"/>
                </a:solidFill>
                <a:latin typeface="Courier New"/>
                <a:cs typeface="Courier New"/>
              </a:rPr>
              <a:t>    </a:t>
            </a:r>
            <a:r>
              <a:rPr lang="en-US" sz="1600" b="1" dirty="0">
                <a:solidFill>
                  <a:srgbClr val="000000"/>
                </a:solidFill>
                <a:latin typeface="Courier New"/>
                <a:cs typeface="Courier New"/>
              </a:rPr>
              <a:t>$this-&gt;</a:t>
            </a:r>
            <a:r>
              <a:rPr lang="en-US" sz="1600" b="1" dirty="0" err="1">
                <a:solidFill>
                  <a:srgbClr val="000000"/>
                </a:solidFill>
                <a:latin typeface="Courier New"/>
                <a:cs typeface="Courier New"/>
              </a:rPr>
              <a:t>assertEquals</a:t>
            </a:r>
            <a:r>
              <a:rPr lang="en-US" sz="1600" b="1" dirty="0">
                <a:solidFill>
                  <a:srgbClr val="000000"/>
                </a:solidFill>
                <a:latin typeface="Courier New"/>
                <a:cs typeface="Courier New"/>
              </a:rPr>
              <a:t>(</a:t>
            </a:r>
            <a:r>
              <a:rPr lang="en-US" sz="1600" b="1" dirty="0" err="1">
                <a:solidFill>
                  <a:srgbClr val="000000"/>
                </a:solidFill>
                <a:latin typeface="Courier New"/>
                <a:cs typeface="Courier New"/>
              </a:rPr>
              <a:t>MathClass</a:t>
            </a:r>
            <a:r>
              <a:rPr lang="en-US" sz="1600" b="1" dirty="0">
                <a:solidFill>
                  <a:srgbClr val="000000"/>
                </a:solidFill>
                <a:latin typeface="Courier New"/>
                <a:cs typeface="Courier New"/>
              </a:rPr>
              <a:t>::add(</a:t>
            </a:r>
            <a:r>
              <a:rPr lang="en-US" sz="1600" b="1" dirty="0" smtClean="0">
                <a:solidFill>
                  <a:srgbClr val="000000"/>
                </a:solidFill>
                <a:latin typeface="Courier New"/>
                <a:cs typeface="Courier New"/>
              </a:rPr>
              <a:t>2.3, 3.5)</a:t>
            </a:r>
            <a:r>
              <a:rPr lang="en-US" sz="1600" b="1" dirty="0">
                <a:solidFill>
                  <a:srgbClr val="000000"/>
                </a:solidFill>
                <a:latin typeface="Courier New"/>
                <a:cs typeface="Courier New"/>
              </a:rPr>
              <a:t>, </a:t>
            </a:r>
            <a:r>
              <a:rPr lang="en-US" sz="1600" b="1" dirty="0" smtClean="0">
                <a:solidFill>
                  <a:srgbClr val="000000"/>
                </a:solidFill>
                <a:latin typeface="Courier New"/>
                <a:cs typeface="Courier New"/>
              </a:rPr>
              <a:t>5.8);</a:t>
            </a:r>
            <a:endParaRPr lang="en-US" sz="1600" b="1" dirty="0">
              <a:solidFill>
                <a:srgbClr val="000000"/>
              </a:solidFill>
              <a:latin typeface="Courier New"/>
              <a:cs typeface="Courier New"/>
            </a:endParaRPr>
          </a:p>
          <a:p>
            <a:r>
              <a:rPr lang="en-US" sz="1600" b="1" dirty="0" smtClean="0">
                <a:solidFill>
                  <a:srgbClr val="000000"/>
                </a:solidFill>
                <a:latin typeface="Courier New"/>
                <a:cs typeface="Courier New"/>
              </a:rPr>
              <a:t>  }</a:t>
            </a:r>
            <a:endParaRPr lang="en-US" sz="1600" b="1" dirty="0">
              <a:solidFill>
                <a:srgbClr val="000000"/>
              </a:solidFill>
              <a:latin typeface="Courier New"/>
              <a:cs typeface="Courier New"/>
            </a:endParaRPr>
          </a:p>
          <a:p>
            <a:r>
              <a:rPr lang="en-US" sz="1600" b="1" dirty="0" smtClean="0">
                <a:solidFill>
                  <a:srgbClr val="000000"/>
                </a:solidFill>
                <a:latin typeface="Courier New"/>
                <a:cs typeface="Courier New"/>
              </a:rPr>
              <a:t>}</a:t>
            </a:r>
            <a:endParaRPr lang="en-US" sz="1600" b="1" dirty="0">
              <a:solidFill>
                <a:srgbClr val="000000"/>
              </a:solidFill>
              <a:latin typeface="Courier New"/>
              <a:cs typeface="Courier New"/>
            </a:endParaRPr>
          </a:p>
        </p:txBody>
      </p:sp>
    </p:spTree>
    <p:extLst>
      <p:ext uri="{BB962C8B-B14F-4D97-AF65-F5344CB8AC3E}">
        <p14:creationId xmlns:p14="http://schemas.microsoft.com/office/powerpoint/2010/main" val="27783394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Installation</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Download the PHAR file at:</a:t>
            </a:r>
          </a:p>
          <a:p>
            <a:pPr marL="457200" lvl="1" indent="0" algn="ctr">
              <a:buNone/>
            </a:pPr>
            <a:r>
              <a:rPr lang="en-US" dirty="0">
                <a:ea typeface="ＭＳ Ｐゴシック" pitchFamily="34" charset="-128"/>
                <a:hlinkClick r:id="rId3"/>
              </a:rPr>
              <a:t>https://phar.phpunit.de/</a:t>
            </a:r>
            <a:r>
              <a:rPr lang="en-US" dirty="0" smtClean="0">
                <a:ea typeface="ＭＳ Ｐゴシック" pitchFamily="34" charset="-128"/>
                <a:hlinkClick r:id="rId3"/>
              </a:rPr>
              <a:t>phpunit.phar</a:t>
            </a:r>
            <a:endParaRPr lang="en-US" dirty="0" smtClean="0">
              <a:ea typeface="ＭＳ Ｐゴシック" pitchFamily="34" charset="-128"/>
            </a:endParaRPr>
          </a:p>
          <a:p>
            <a:pPr lvl="1"/>
            <a:endParaRPr lang="en-US" dirty="0" smtClean="0">
              <a:ea typeface="ＭＳ Ｐゴシック" pitchFamily="34" charset="-128"/>
            </a:endParaRPr>
          </a:p>
          <a:p>
            <a:r>
              <a:rPr lang="en-US" dirty="0" smtClean="0">
                <a:ea typeface="ＭＳ Ｐゴシック" pitchFamily="34" charset="-128"/>
              </a:rPr>
              <a:t>To execute a test, use your terminal/</a:t>
            </a:r>
            <a:r>
              <a:rPr lang="en-US" dirty="0" err="1" smtClean="0">
                <a:ea typeface="ＭＳ Ｐゴシック" pitchFamily="34" charset="-128"/>
              </a:rPr>
              <a:t>cmd</a:t>
            </a:r>
            <a:r>
              <a:rPr lang="en-US" dirty="0" smtClean="0">
                <a:ea typeface="ＭＳ Ｐゴシック" pitchFamily="34" charset="-128"/>
              </a:rPr>
              <a:t>:</a:t>
            </a:r>
          </a:p>
          <a:p>
            <a:endParaRPr lang="en-US" dirty="0">
              <a:ea typeface="ＭＳ Ｐゴシック" pitchFamily="34" charset="-128"/>
            </a:endParaRPr>
          </a:p>
          <a:p>
            <a:endParaRPr lang="en-US" dirty="0" smtClean="0">
              <a:ea typeface="ＭＳ Ｐゴシック" pitchFamily="34" charset="-128"/>
            </a:endParaRPr>
          </a:p>
          <a:p>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a:ea typeface="ＭＳ Ｐゴシック" pitchFamily="34" charset="-128"/>
              </a:rPr>
              <a:t>PHPUnit</a:t>
            </a:r>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à coins arrondis 5"/>
          <p:cNvSpPr/>
          <p:nvPr/>
        </p:nvSpPr>
        <p:spPr>
          <a:xfrm>
            <a:off x="179512" y="3217540"/>
            <a:ext cx="8785225" cy="50405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err="1">
                <a:solidFill>
                  <a:schemeClr val="tx1"/>
                </a:solidFill>
                <a:latin typeface="Courier New"/>
                <a:cs typeface="Courier New"/>
              </a:rPr>
              <a:t>l</a:t>
            </a:r>
            <a:r>
              <a:rPr lang="en-US" sz="1600" b="1" dirty="0" err="1" smtClean="0">
                <a:solidFill>
                  <a:schemeClr val="tx1"/>
                </a:solidFill>
                <a:latin typeface="Courier New"/>
                <a:cs typeface="Courier New"/>
              </a:rPr>
              <a:t>ocalhost:MyProjectFolder</a:t>
            </a:r>
            <a:r>
              <a:rPr lang="en-US" sz="1600" b="1" dirty="0" smtClean="0">
                <a:solidFill>
                  <a:schemeClr val="tx1"/>
                </a:solidFill>
                <a:latin typeface="Courier New"/>
                <a:cs typeface="Courier New"/>
              </a:rPr>
              <a:t> user$ </a:t>
            </a:r>
            <a:r>
              <a:rPr lang="en-US" sz="1600" b="1" dirty="0" err="1" smtClean="0">
                <a:solidFill>
                  <a:schemeClr val="tx1"/>
                </a:solidFill>
                <a:latin typeface="Courier New"/>
                <a:cs typeface="Courier New"/>
              </a:rPr>
              <a:t>phpunit.phar</a:t>
            </a:r>
            <a:r>
              <a:rPr lang="en-US" sz="1600" b="1" dirty="0" smtClean="0">
                <a:solidFill>
                  <a:schemeClr val="tx1"/>
                </a:solidFill>
                <a:latin typeface="Courier New"/>
                <a:cs typeface="Courier New"/>
              </a:rPr>
              <a:t> </a:t>
            </a:r>
            <a:r>
              <a:rPr lang="en-US" sz="1600" b="1" dirty="0" err="1" smtClean="0">
                <a:solidFill>
                  <a:schemeClr val="tx1"/>
                </a:solidFill>
                <a:latin typeface="Courier New"/>
                <a:cs typeface="Courier New"/>
              </a:rPr>
              <a:t>MathClassTest.php</a:t>
            </a:r>
            <a:endParaRPr lang="en-US" sz="1600" b="1" dirty="0">
              <a:solidFill>
                <a:schemeClr val="tx1"/>
              </a:solidFill>
              <a:latin typeface="Courier New"/>
              <a:cs typeface="Courier New"/>
            </a:endParaRPr>
          </a:p>
        </p:txBody>
      </p:sp>
    </p:spTree>
    <p:extLst>
      <p:ext uri="{BB962C8B-B14F-4D97-AF65-F5344CB8AC3E}">
        <p14:creationId xmlns:p14="http://schemas.microsoft.com/office/powerpoint/2010/main" val="42224018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a:xfrm>
            <a:off x="1116013" y="336550"/>
            <a:ext cx="7777162" cy="504825"/>
          </a:xfrm>
        </p:spPr>
        <p:txBody>
          <a:bodyPr/>
          <a:lstStyle/>
          <a:p>
            <a:r>
              <a:rPr lang="en-US" smtClean="0">
                <a:ea typeface="ＭＳ Ｐゴシック" pitchFamily="34" charset="-128"/>
              </a:rPr>
              <a:t>Objectives</a:t>
            </a:r>
          </a:p>
        </p:txBody>
      </p:sp>
      <p:sp>
        <p:nvSpPr>
          <p:cNvPr id="34818" name="Espace réservé du contenu 2"/>
          <p:cNvSpPr>
            <a:spLocks noGrp="1"/>
          </p:cNvSpPr>
          <p:nvPr>
            <p:ph idx="1"/>
          </p:nvPr>
        </p:nvSpPr>
        <p:spPr/>
        <p:txBody>
          <a:bodyPr/>
          <a:lstStyle/>
          <a:p>
            <a:pPr marL="0" indent="0">
              <a:buNone/>
            </a:pPr>
            <a:r>
              <a:rPr lang="en-US" dirty="0" smtClean="0">
                <a:ea typeface="ＭＳ Ｐゴシック" pitchFamily="34" charset="-128"/>
              </a:rPr>
              <a:t>By completing this course, you’ll be able to:</a:t>
            </a:r>
          </a:p>
          <a:p>
            <a:pPr lvl="1" eaLnBrk="1" hangingPunct="1"/>
            <a:endParaRPr lang="en-US" sz="2400" dirty="0" smtClean="0"/>
          </a:p>
          <a:p>
            <a:pPr lvl="1" eaLnBrk="1" hangingPunct="1"/>
            <a:r>
              <a:rPr lang="en-US" dirty="0" smtClean="0"/>
              <a:t>Understand Test Driven Development</a:t>
            </a:r>
          </a:p>
          <a:p>
            <a:pPr lvl="1" eaLnBrk="1" hangingPunct="1"/>
            <a:endParaRPr lang="en-US" dirty="0"/>
          </a:p>
          <a:p>
            <a:pPr lvl="1" eaLnBrk="1" hangingPunct="1"/>
            <a:r>
              <a:rPr lang="en-US" dirty="0" smtClean="0"/>
              <a:t>Explain what is PHP Unit</a:t>
            </a:r>
            <a:endParaRPr lang="en-US" dirty="0"/>
          </a:p>
          <a:p>
            <a:pPr lvl="1" eaLnBrk="1" hangingPunct="1"/>
            <a:endParaRPr lang="en-US" dirty="0" smtClean="0"/>
          </a:p>
          <a:p>
            <a:pPr lvl="1" eaLnBrk="1" hangingPunct="1"/>
            <a:r>
              <a:rPr lang="en-US" dirty="0" smtClean="0"/>
              <a:t>Develop tests with PHP Unit</a:t>
            </a:r>
            <a:endParaRPr lang="en-US" dirty="0"/>
          </a:p>
        </p:txBody>
      </p:sp>
      <p:sp>
        <p:nvSpPr>
          <p:cNvPr id="34819" name="Espace réservé du contenu 3"/>
          <p:cNvSpPr>
            <a:spLocks noGrp="1"/>
          </p:cNvSpPr>
          <p:nvPr>
            <p:ph sz="quarter" idx="13"/>
          </p:nvPr>
        </p:nvSpPr>
        <p:spPr/>
        <p:txBody>
          <a:bodyPr/>
          <a:lstStyle/>
          <a:p>
            <a:r>
              <a:rPr lang="en-US" dirty="0" smtClean="0">
                <a:ea typeface="ＭＳ Ｐゴシック" pitchFamily="34" charset="-128"/>
              </a:rPr>
              <a:t>Unit Tests with PHP</a:t>
            </a:r>
          </a:p>
        </p:txBody>
      </p:sp>
      <p:pic>
        <p:nvPicPr>
          <p:cNvPr id="1027" name="Picture 3" descr="D:\Users\Renaud\Desktop\StageFinEtudesSupinfo\Icons-New\v3\Objectiv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Execution</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You can execute all unit tests in a folder:</a:t>
            </a:r>
          </a:p>
          <a:p>
            <a:endParaRPr lang="en-US" dirty="0">
              <a:ea typeface="ＭＳ Ｐゴシック" pitchFamily="34" charset="-128"/>
            </a:endParaRPr>
          </a:p>
          <a:p>
            <a:endParaRPr lang="en-US" dirty="0" smtClean="0">
              <a:ea typeface="ＭＳ Ｐゴシック" pitchFamily="34" charset="-128"/>
            </a:endParaRPr>
          </a:p>
          <a:p>
            <a:r>
              <a:rPr lang="en-US" dirty="0" smtClean="0">
                <a:ea typeface="ＭＳ Ｐゴシック" pitchFamily="34" charset="-128"/>
              </a:rPr>
              <a:t>By default, </a:t>
            </a:r>
            <a:r>
              <a:rPr lang="en-US" dirty="0" err="1" smtClean="0">
                <a:ea typeface="ＭＳ Ｐゴシック" pitchFamily="34" charset="-128"/>
              </a:rPr>
              <a:t>PHPUnit</a:t>
            </a:r>
            <a:r>
              <a:rPr lang="en-US" dirty="0" smtClean="0">
                <a:ea typeface="ＭＳ Ｐゴシック" pitchFamily="34" charset="-128"/>
              </a:rPr>
              <a:t> considers as test every file ending with: </a:t>
            </a:r>
            <a:r>
              <a:rPr lang="en-US" b="1" dirty="0" smtClean="0">
                <a:ea typeface="ＭＳ Ｐゴシック" pitchFamily="34" charset="-128"/>
              </a:rPr>
              <a:t>…</a:t>
            </a:r>
            <a:r>
              <a:rPr lang="en-US" b="1" dirty="0" err="1" smtClean="0">
                <a:ea typeface="ＭＳ Ｐゴシック" pitchFamily="34" charset="-128"/>
              </a:rPr>
              <a:t>Test.php</a:t>
            </a:r>
            <a:endParaRPr lang="en-US" b="1" dirty="0" smtClean="0">
              <a:ea typeface="ＭＳ Ｐゴシック" pitchFamily="34" charset="-128"/>
            </a:endParaRPr>
          </a:p>
          <a:p>
            <a:pPr lvl="1"/>
            <a:r>
              <a:rPr lang="en-US" dirty="0" smtClean="0">
                <a:ea typeface="ＭＳ Ｐゴシック" pitchFamily="34" charset="-128"/>
              </a:rPr>
              <a:t>Every test function starts with “test”</a:t>
            </a:r>
          </a:p>
          <a:p>
            <a:r>
              <a:rPr lang="en-US" dirty="0" smtClean="0">
                <a:ea typeface="ＭＳ Ｐゴシック" pitchFamily="34" charset="-128"/>
              </a:rPr>
              <a:t>You can override this with a </a:t>
            </a:r>
            <a:r>
              <a:rPr lang="en-US" dirty="0" err="1" smtClean="0">
                <a:ea typeface="ＭＳ Ｐゴシック" pitchFamily="34" charset="-128"/>
              </a:rPr>
              <a:t>phpunit.xml</a:t>
            </a:r>
            <a:r>
              <a:rPr lang="en-US" dirty="0" smtClean="0">
                <a:ea typeface="ＭＳ Ｐゴシック" pitchFamily="34" charset="-128"/>
              </a:rPr>
              <a:t> file</a:t>
            </a:r>
            <a:endParaRPr lang="en-US" dirty="0">
              <a:ea typeface="ＭＳ Ｐゴシック" pitchFamily="34" charset="-128"/>
            </a:endParaRPr>
          </a:p>
          <a:p>
            <a:endParaRPr lang="en-US" dirty="0" smtClean="0">
              <a:ea typeface="ＭＳ Ｐゴシック" pitchFamily="34" charset="-128"/>
            </a:endParaRPr>
          </a:p>
          <a:p>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a:ea typeface="ＭＳ Ｐゴシック" pitchFamily="34" charset="-128"/>
              </a:rPr>
              <a:t>PHPUnit</a:t>
            </a:r>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à coins arrondis 5"/>
          <p:cNvSpPr/>
          <p:nvPr/>
        </p:nvSpPr>
        <p:spPr>
          <a:xfrm>
            <a:off x="179512" y="1777380"/>
            <a:ext cx="8785225" cy="50405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err="1">
                <a:solidFill>
                  <a:schemeClr val="tx1"/>
                </a:solidFill>
                <a:latin typeface="Courier New"/>
                <a:cs typeface="Courier New"/>
              </a:rPr>
              <a:t>l</a:t>
            </a:r>
            <a:r>
              <a:rPr lang="en-US" sz="1600" b="1" dirty="0" err="1" smtClean="0">
                <a:solidFill>
                  <a:schemeClr val="tx1"/>
                </a:solidFill>
                <a:latin typeface="Courier New"/>
                <a:cs typeface="Courier New"/>
              </a:rPr>
              <a:t>ocalhost:MyProjectFolder</a:t>
            </a:r>
            <a:r>
              <a:rPr lang="en-US" sz="1600" b="1" dirty="0" smtClean="0">
                <a:solidFill>
                  <a:schemeClr val="tx1"/>
                </a:solidFill>
                <a:latin typeface="Courier New"/>
                <a:cs typeface="Courier New"/>
              </a:rPr>
              <a:t> user$ </a:t>
            </a:r>
            <a:r>
              <a:rPr lang="en-US" sz="1600" b="1" dirty="0" err="1" smtClean="0">
                <a:solidFill>
                  <a:schemeClr val="tx1"/>
                </a:solidFill>
                <a:latin typeface="Courier New"/>
                <a:cs typeface="Courier New"/>
              </a:rPr>
              <a:t>phpunit.phar</a:t>
            </a:r>
            <a:r>
              <a:rPr lang="en-US" sz="1600" b="1" dirty="0" smtClean="0">
                <a:solidFill>
                  <a:schemeClr val="tx1"/>
                </a:solidFill>
                <a:latin typeface="Courier New"/>
                <a:cs typeface="Courier New"/>
              </a:rPr>
              <a:t> Tests/</a:t>
            </a:r>
            <a:endParaRPr lang="en-US" sz="1600" b="1" dirty="0">
              <a:solidFill>
                <a:schemeClr val="tx1"/>
              </a:solidFill>
              <a:latin typeface="Courier New"/>
              <a:cs typeface="Courier New"/>
            </a:endParaRPr>
          </a:p>
        </p:txBody>
      </p:sp>
    </p:spTree>
    <p:extLst>
      <p:ext uri="{BB962C8B-B14F-4D97-AF65-F5344CB8AC3E}">
        <p14:creationId xmlns:p14="http://schemas.microsoft.com/office/powerpoint/2010/main" val="22945677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625205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(1/2)</a:t>
            </a:r>
            <a:endParaRPr lang="en-US" dirty="0"/>
          </a:p>
        </p:txBody>
      </p:sp>
      <p:sp>
        <p:nvSpPr>
          <p:cNvPr id="3" name="Espace réservé du contenu 2"/>
          <p:cNvSpPr>
            <a:spLocks noGrp="1"/>
          </p:cNvSpPr>
          <p:nvPr>
            <p:ph idx="1"/>
          </p:nvPr>
        </p:nvSpPr>
        <p:spPr/>
        <p:txBody>
          <a:bodyPr/>
          <a:lstStyle/>
          <a:p>
            <a:r>
              <a:rPr lang="en-US" sz="2800" dirty="0" smtClean="0"/>
              <a:t>Download and use </a:t>
            </a:r>
            <a:r>
              <a:rPr lang="en-US" sz="2800" dirty="0" err="1" smtClean="0"/>
              <a:t>PHPUnit</a:t>
            </a:r>
            <a:endParaRPr lang="en-US" sz="2800" dirty="0" smtClean="0"/>
          </a:p>
          <a:p>
            <a:r>
              <a:rPr lang="en-US" dirty="0" smtClean="0"/>
              <a:t>Create a “</a:t>
            </a:r>
            <a:r>
              <a:rPr lang="en-US" dirty="0" err="1" smtClean="0"/>
              <a:t>CurrencyClass</a:t>
            </a:r>
            <a:r>
              <a:rPr lang="en-US" dirty="0" smtClean="0"/>
              <a:t>” class</a:t>
            </a:r>
          </a:p>
          <a:p>
            <a:pPr lvl="1"/>
            <a:r>
              <a:rPr lang="en-US" dirty="0" smtClean="0"/>
              <a:t>Private </a:t>
            </a:r>
            <a:r>
              <a:rPr lang="en-US" dirty="0" err="1" smtClean="0"/>
              <a:t>prependCurrencySymbol</a:t>
            </a:r>
            <a:r>
              <a:rPr lang="en-US" dirty="0" smtClean="0"/>
              <a:t>($currency, $amount)</a:t>
            </a:r>
          </a:p>
          <a:p>
            <a:pPr lvl="2"/>
            <a:r>
              <a:rPr lang="en-US" dirty="0" smtClean="0"/>
              <a:t>Should return your currency symbol then your amount</a:t>
            </a:r>
          </a:p>
          <a:p>
            <a:pPr lvl="1"/>
            <a:r>
              <a:rPr lang="en-US" dirty="0" smtClean="0"/>
              <a:t>Private </a:t>
            </a:r>
            <a:r>
              <a:rPr lang="en-US" dirty="0" err="1" smtClean="0"/>
              <a:t>appendCurrencySymbol</a:t>
            </a:r>
            <a:r>
              <a:rPr lang="en-US" dirty="0" smtClean="0"/>
              <a:t>($currency, $amount)</a:t>
            </a:r>
            <a:endParaRPr lang="en-US" dirty="0"/>
          </a:p>
          <a:p>
            <a:pPr lvl="2"/>
            <a:r>
              <a:rPr lang="en-US" dirty="0"/>
              <a:t>Should return your </a:t>
            </a:r>
            <a:r>
              <a:rPr lang="en-US" dirty="0" smtClean="0"/>
              <a:t>amount then your currency symbol</a:t>
            </a:r>
          </a:p>
          <a:p>
            <a:pPr lvl="1"/>
            <a:r>
              <a:rPr lang="en-US" dirty="0" smtClean="0"/>
              <a:t>Public </a:t>
            </a:r>
            <a:r>
              <a:rPr lang="en-US" dirty="0" err="1" smtClean="0"/>
              <a:t>formatWithCurrency</a:t>
            </a:r>
            <a:r>
              <a:rPr lang="en-US" dirty="0" smtClean="0"/>
              <a:t>($currency, $amount)</a:t>
            </a:r>
            <a:endParaRPr lang="en-US" dirty="0"/>
          </a:p>
          <a:p>
            <a:pPr lvl="2"/>
            <a:r>
              <a:rPr lang="en-US" dirty="0" smtClean="0"/>
              <a:t>Should call one of prepend or append function according to the currency</a:t>
            </a:r>
          </a:p>
        </p:txBody>
      </p:sp>
      <p:sp>
        <p:nvSpPr>
          <p:cNvPr id="4" name="Espace réservé du contenu 3"/>
          <p:cNvSpPr>
            <a:spLocks noGrp="1"/>
          </p:cNvSpPr>
          <p:nvPr>
            <p:ph sz="quarter" idx="13"/>
          </p:nvPr>
        </p:nvSpPr>
        <p:spPr/>
        <p:txBody>
          <a:bodyPr/>
          <a:lstStyle/>
          <a:p>
            <a:r>
              <a:rPr lang="en-US" dirty="0" err="1" smtClean="0"/>
              <a:t>PHPUnit</a:t>
            </a:r>
            <a:endParaRPr lang="en-US"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25437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(2/2)</a:t>
            </a:r>
            <a:endParaRPr lang="en-US" dirty="0"/>
          </a:p>
        </p:txBody>
      </p:sp>
      <p:sp>
        <p:nvSpPr>
          <p:cNvPr id="3" name="Espace réservé du contenu 2"/>
          <p:cNvSpPr>
            <a:spLocks noGrp="1"/>
          </p:cNvSpPr>
          <p:nvPr>
            <p:ph idx="1"/>
          </p:nvPr>
        </p:nvSpPr>
        <p:spPr/>
        <p:txBody>
          <a:bodyPr/>
          <a:lstStyle/>
          <a:p>
            <a:r>
              <a:rPr lang="en-US" dirty="0" smtClean="0"/>
              <a:t>Your </a:t>
            </a:r>
            <a:r>
              <a:rPr lang="en-US" dirty="0" err="1" smtClean="0"/>
              <a:t>formatWithCurrency</a:t>
            </a:r>
            <a:r>
              <a:rPr lang="en-US" dirty="0" smtClean="0"/>
              <a:t> function should:</a:t>
            </a:r>
          </a:p>
          <a:p>
            <a:pPr lvl="1"/>
            <a:r>
              <a:rPr lang="en-US" dirty="0" smtClean="0"/>
              <a:t>Prepend with “$” and “£” symbols</a:t>
            </a:r>
          </a:p>
          <a:p>
            <a:pPr lvl="1"/>
            <a:r>
              <a:rPr lang="en-US" dirty="0" smtClean="0"/>
              <a:t>Append with “€” symbol</a:t>
            </a:r>
          </a:p>
          <a:p>
            <a:pPr lvl="1"/>
            <a:endParaRPr lang="en-US" dirty="0"/>
          </a:p>
          <a:p>
            <a:r>
              <a:rPr lang="en-US" dirty="0" smtClean="0"/>
              <a:t>Create your test and see if it works!</a:t>
            </a:r>
          </a:p>
        </p:txBody>
      </p:sp>
      <p:sp>
        <p:nvSpPr>
          <p:cNvPr id="4" name="Espace réservé du contenu 3"/>
          <p:cNvSpPr>
            <a:spLocks noGrp="1"/>
          </p:cNvSpPr>
          <p:nvPr>
            <p:ph sz="quarter" idx="13"/>
          </p:nvPr>
        </p:nvSpPr>
        <p:spPr/>
        <p:txBody>
          <a:bodyPr/>
          <a:lstStyle/>
          <a:p>
            <a:r>
              <a:rPr lang="en-US" dirty="0" err="1" smtClean="0"/>
              <a:t>PHPUnit</a:t>
            </a:r>
            <a:endParaRPr lang="en-US"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106090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err="1" smtClean="0"/>
              <a:t>PHPUnit</a:t>
            </a:r>
            <a:r>
              <a:rPr lang="en-US" dirty="0" smtClean="0"/>
              <a:t> tests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en-US" dirty="0" smtClean="0"/>
              <a:t>Unit Tests with PHP</a:t>
            </a:r>
            <a:endParaRPr lang="en-US" dirty="0"/>
          </a:p>
        </p:txBody>
      </p:sp>
    </p:spTree>
    <p:extLst>
      <p:ext uri="{BB962C8B-B14F-4D97-AF65-F5344CB8AC3E}">
        <p14:creationId xmlns:p14="http://schemas.microsoft.com/office/powerpoint/2010/main" val="31279257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Assertions</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Many assertions available:</a:t>
            </a:r>
          </a:p>
          <a:p>
            <a:pPr lvl="1"/>
            <a:r>
              <a:rPr lang="en-US" dirty="0" err="1" smtClean="0">
                <a:ea typeface="ＭＳ Ｐゴシック" pitchFamily="34" charset="-128"/>
              </a:rPr>
              <a:t>assertArrayHasKey</a:t>
            </a:r>
            <a:endParaRPr lang="en-US" dirty="0" smtClean="0">
              <a:ea typeface="ＭＳ Ｐゴシック" pitchFamily="34" charset="-128"/>
            </a:endParaRPr>
          </a:p>
          <a:p>
            <a:pPr lvl="1"/>
            <a:r>
              <a:rPr lang="en-US" dirty="0" err="1" smtClean="0">
                <a:ea typeface="ＭＳ Ｐゴシック" pitchFamily="34" charset="-128"/>
              </a:rPr>
              <a:t>assertContains</a:t>
            </a:r>
            <a:endParaRPr lang="en-US" dirty="0" smtClean="0">
              <a:ea typeface="ＭＳ Ｐゴシック" pitchFamily="34" charset="-128"/>
            </a:endParaRPr>
          </a:p>
          <a:p>
            <a:pPr lvl="1"/>
            <a:r>
              <a:rPr lang="en-US" dirty="0" err="1" smtClean="0">
                <a:ea typeface="ＭＳ Ｐゴシック" pitchFamily="34" charset="-128"/>
              </a:rPr>
              <a:t>assertEmpty</a:t>
            </a:r>
            <a:endParaRPr lang="en-US" dirty="0" smtClean="0">
              <a:ea typeface="ＭＳ Ｐゴシック" pitchFamily="34" charset="-128"/>
            </a:endParaRPr>
          </a:p>
          <a:p>
            <a:pPr lvl="1"/>
            <a:r>
              <a:rPr lang="en-US" dirty="0" err="1" smtClean="0">
                <a:ea typeface="ＭＳ Ｐゴシック" pitchFamily="34" charset="-128"/>
              </a:rPr>
              <a:t>assertFalse</a:t>
            </a:r>
            <a:endParaRPr lang="en-US" dirty="0" smtClean="0">
              <a:ea typeface="ＭＳ Ｐゴシック" pitchFamily="34" charset="-128"/>
            </a:endParaRPr>
          </a:p>
          <a:p>
            <a:pPr lvl="1"/>
            <a:r>
              <a:rPr lang="en-US" dirty="0" err="1" smtClean="0">
                <a:ea typeface="ＭＳ Ｐゴシック" pitchFamily="34" charset="-128"/>
              </a:rPr>
              <a:t>assertFileExists</a:t>
            </a:r>
            <a:endParaRPr lang="en-US" dirty="0" smtClean="0">
              <a:ea typeface="ＭＳ Ｐゴシック" pitchFamily="34" charset="-128"/>
            </a:endParaRPr>
          </a:p>
          <a:p>
            <a:pPr lvl="1"/>
            <a:r>
              <a:rPr lang="en-US" dirty="0" err="1" smtClean="0">
                <a:ea typeface="ＭＳ Ｐゴシック" pitchFamily="34" charset="-128"/>
              </a:rPr>
              <a:t>assertGreaterThan</a:t>
            </a:r>
            <a:endParaRPr lang="en-US" dirty="0" smtClean="0">
              <a:ea typeface="ＭＳ Ｐゴシック" pitchFamily="34" charset="-128"/>
            </a:endParaRPr>
          </a:p>
          <a:p>
            <a:r>
              <a:rPr lang="en-US" dirty="0" smtClean="0">
                <a:ea typeface="ＭＳ Ｐゴシック" pitchFamily="34" charset="-128"/>
              </a:rPr>
              <a:t>Check the documentation for a complete list!</a:t>
            </a:r>
            <a:endParaRPr lang="en-US" dirty="0">
              <a:ea typeface="ＭＳ Ｐゴシック" pitchFamily="34" charset="-128"/>
            </a:endParaRPr>
          </a:p>
          <a:p>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smtClean="0">
                <a:ea typeface="ＭＳ Ｐゴシック" pitchFamily="34" charset="-128"/>
              </a:rPr>
              <a:t>PHPUnit</a:t>
            </a:r>
            <a:r>
              <a:rPr lang="en-US" dirty="0" smtClean="0">
                <a:ea typeface="ＭＳ Ｐゴシック" pitchFamily="34" charset="-128"/>
              </a:rPr>
              <a:t> Tests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4716016" y="1569599"/>
            <a:ext cx="4176464" cy="2296013"/>
          </a:xfrm>
          <a:prstGeom prst="rect">
            <a:avLst/>
          </a:prstGeom>
          <a:noFill/>
        </p:spPr>
        <p:txBody>
          <a:bodyPr wrap="square" rtlCol="0">
            <a:spAutoFit/>
          </a:bodyPr>
          <a:lstStyle/>
          <a:p>
            <a:pPr marL="285750" indent="-285750">
              <a:lnSpc>
                <a:spcPct val="120000"/>
              </a:lnSpc>
              <a:buFont typeface="Lucida Grande"/>
              <a:buChar char="­"/>
            </a:pPr>
            <a:r>
              <a:rPr lang="en-US" sz="2400" dirty="0" err="1" smtClean="0">
                <a:latin typeface="+mn-lt"/>
              </a:rPr>
              <a:t>assertInstanceOf</a:t>
            </a:r>
            <a:endParaRPr lang="en-US" sz="2400" dirty="0" smtClean="0">
              <a:latin typeface="+mn-lt"/>
            </a:endParaRPr>
          </a:p>
          <a:p>
            <a:pPr marL="285750" indent="-285750">
              <a:lnSpc>
                <a:spcPct val="120000"/>
              </a:lnSpc>
              <a:buFont typeface="Lucida Grande"/>
              <a:buChar char="­"/>
            </a:pPr>
            <a:r>
              <a:rPr lang="en-US" sz="2400" dirty="0" err="1" smtClean="0">
                <a:latin typeface="+mn-lt"/>
              </a:rPr>
              <a:t>assertNull</a:t>
            </a:r>
            <a:endParaRPr lang="en-US" sz="2400" dirty="0" smtClean="0">
              <a:latin typeface="+mn-lt"/>
            </a:endParaRPr>
          </a:p>
          <a:p>
            <a:pPr marL="285750" indent="-285750">
              <a:lnSpc>
                <a:spcPct val="120000"/>
              </a:lnSpc>
              <a:buFont typeface="Lucida Grande"/>
              <a:buChar char="­"/>
            </a:pPr>
            <a:r>
              <a:rPr lang="en-US" sz="2400" dirty="0" err="1" smtClean="0">
                <a:latin typeface="+mn-lt"/>
              </a:rPr>
              <a:t>assertRegExp</a:t>
            </a:r>
            <a:endParaRPr lang="en-US" sz="2400" dirty="0" smtClean="0">
              <a:latin typeface="+mn-lt"/>
            </a:endParaRPr>
          </a:p>
          <a:p>
            <a:pPr marL="285750" indent="-285750">
              <a:lnSpc>
                <a:spcPct val="120000"/>
              </a:lnSpc>
              <a:buFont typeface="Lucida Grande"/>
              <a:buChar char="­"/>
            </a:pPr>
            <a:r>
              <a:rPr lang="en-US" sz="2400" dirty="0" err="1" smtClean="0">
                <a:latin typeface="+mn-lt"/>
              </a:rPr>
              <a:t>assertStringEndsWith</a:t>
            </a:r>
            <a:endParaRPr lang="en-US" sz="2400" dirty="0" smtClean="0">
              <a:latin typeface="+mn-lt"/>
            </a:endParaRPr>
          </a:p>
          <a:p>
            <a:pPr marL="285750" indent="-285750">
              <a:lnSpc>
                <a:spcPct val="120000"/>
              </a:lnSpc>
              <a:buFont typeface="Lucida Grande"/>
              <a:buChar char="­"/>
            </a:pPr>
            <a:r>
              <a:rPr lang="en-US" sz="2400" dirty="0" err="1" smtClean="0">
                <a:latin typeface="+mn-lt"/>
              </a:rPr>
              <a:t>assertThat</a:t>
            </a:r>
            <a:endParaRPr lang="en-US" sz="2400" dirty="0">
              <a:latin typeface="+mn-lt"/>
            </a:endParaRPr>
          </a:p>
        </p:txBody>
      </p:sp>
    </p:spTree>
    <p:extLst>
      <p:ext uri="{BB962C8B-B14F-4D97-AF65-F5344CB8AC3E}">
        <p14:creationId xmlns:p14="http://schemas.microsoft.com/office/powerpoint/2010/main" val="13975403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ea typeface="ＭＳ Ｐゴシック" pitchFamily="34" charset="-128"/>
              </a:rPr>
              <a:t>assertArrayHasKey</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a:ea typeface="ＭＳ Ｐゴシック" pitchFamily="34" charset="-128"/>
              </a:rPr>
              <a:t>PHPUnit</a:t>
            </a:r>
            <a:r>
              <a:rPr lang="en-US" dirty="0">
                <a:ea typeface="ＭＳ Ｐゴシック" pitchFamily="34" charset="-128"/>
              </a:rPr>
              <a:t> Tests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à coins arrondis 5"/>
          <p:cNvSpPr/>
          <p:nvPr/>
        </p:nvSpPr>
        <p:spPr>
          <a:xfrm>
            <a:off x="179512" y="985292"/>
            <a:ext cx="8785225" cy="2664296"/>
          </a:xfrm>
          <a:prstGeom prst="roundRect">
            <a:avLst>
              <a:gd name="adj" fmla="val 9260"/>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660066"/>
                </a:solidFill>
                <a:latin typeface="Courier New"/>
                <a:cs typeface="Courier New"/>
              </a:rPr>
              <a:t>class </a:t>
            </a:r>
            <a:r>
              <a:rPr lang="en-US" sz="1600" b="1" dirty="0" err="1" smtClean="0">
                <a:solidFill>
                  <a:schemeClr val="tx1"/>
                </a:solidFill>
                <a:latin typeface="Courier New"/>
                <a:cs typeface="Courier New"/>
              </a:rPr>
              <a:t>SimpleTest</a:t>
            </a:r>
            <a:r>
              <a:rPr lang="en-US" sz="1600" b="1" dirty="0">
                <a:solidFill>
                  <a:schemeClr val="tx1"/>
                </a:solidFill>
                <a:latin typeface="Courier New"/>
                <a:cs typeface="Courier New"/>
              </a:rPr>
              <a:t> </a:t>
            </a:r>
            <a:r>
              <a:rPr lang="en-US" sz="1600" b="1" dirty="0">
                <a:solidFill>
                  <a:srgbClr val="660066"/>
                </a:solidFill>
                <a:latin typeface="Courier New"/>
                <a:cs typeface="Courier New"/>
              </a:rPr>
              <a:t>extends</a:t>
            </a:r>
            <a:r>
              <a:rPr lang="en-US" sz="1600" b="1" dirty="0">
                <a:solidFill>
                  <a:schemeClr val="tx1"/>
                </a:solidFill>
                <a:latin typeface="Courier New"/>
                <a:cs typeface="Courier New"/>
              </a:rPr>
              <a:t> </a:t>
            </a:r>
            <a:r>
              <a:rPr lang="en-US" sz="1600" b="1" dirty="0" err="1">
                <a:solidFill>
                  <a:schemeClr val="tx1"/>
                </a:solidFill>
                <a:latin typeface="Courier New"/>
                <a:cs typeface="Courier New"/>
              </a:rPr>
              <a:t>PHPUnit_Framework_TestCase</a:t>
            </a:r>
            <a:r>
              <a:rPr lang="en-US" sz="1600" b="1" dirty="0">
                <a:solidFill>
                  <a:schemeClr val="tx1"/>
                </a:solidFill>
                <a:latin typeface="Courier New"/>
                <a:cs typeface="Courier New"/>
              </a:rPr>
              <a:t> {</a:t>
            </a:r>
            <a:endParaRPr lang="en-US" sz="1600" b="1" dirty="0" smtClean="0">
              <a:solidFill>
                <a:schemeClr val="tx1"/>
              </a:solidFill>
              <a:latin typeface="Courier New"/>
              <a:cs typeface="Courier New"/>
            </a:endParaRPr>
          </a:p>
          <a:p>
            <a:r>
              <a:rPr lang="en-US" sz="1600" b="1" dirty="0">
                <a:solidFill>
                  <a:srgbClr val="660066"/>
                </a:solidFill>
                <a:latin typeface="Courier New"/>
                <a:cs typeface="Courier New"/>
              </a:rPr>
              <a:t> </a:t>
            </a:r>
            <a:r>
              <a:rPr lang="en-US" sz="1600" b="1" dirty="0" smtClean="0">
                <a:solidFill>
                  <a:srgbClr val="660066"/>
                </a:solidFill>
                <a:latin typeface="Courier New"/>
                <a:cs typeface="Courier New"/>
              </a:rPr>
              <a:t> public function </a:t>
            </a:r>
            <a:r>
              <a:rPr lang="en-US" sz="1600" b="1" dirty="0" err="1" smtClean="0">
                <a:solidFill>
                  <a:schemeClr val="tx1"/>
                </a:solidFill>
                <a:latin typeface="Courier New"/>
                <a:cs typeface="Courier New"/>
              </a:rPr>
              <a:t>testArrayHasKeySuccess</a:t>
            </a:r>
            <a:r>
              <a:rPr lang="en-US" sz="1600" b="1" dirty="0" smtClean="0">
                <a:solidFill>
                  <a:schemeClr val="tx1"/>
                </a:solidFill>
                <a:latin typeface="Courier New"/>
                <a:cs typeface="Courier New"/>
              </a:rPr>
              <a:t> () {</a:t>
            </a:r>
          </a:p>
          <a:p>
            <a:r>
              <a:rPr lang="en-US" sz="1600" b="1" dirty="0">
                <a:solidFill>
                  <a:schemeClr val="tx1"/>
                </a:solidFill>
                <a:latin typeface="Courier New"/>
                <a:cs typeface="Courier New"/>
              </a:rPr>
              <a:t> </a:t>
            </a:r>
            <a:r>
              <a:rPr lang="en-US" sz="1600" b="1" dirty="0" smtClean="0">
                <a:solidFill>
                  <a:schemeClr val="tx1"/>
                </a:solidFill>
                <a:latin typeface="Courier New"/>
                <a:cs typeface="Courier New"/>
              </a:rPr>
              <a:t>   $array = array</a:t>
            </a:r>
            <a:r>
              <a:rPr lang="en-US" sz="1600" b="1" dirty="0" smtClean="0">
                <a:solidFill>
                  <a:srgbClr val="000000"/>
                </a:solidFill>
                <a:latin typeface="Courier New"/>
                <a:cs typeface="Courier New"/>
              </a:rPr>
              <a:t>(</a:t>
            </a:r>
            <a:r>
              <a:rPr lang="en-US" sz="1600" b="1" dirty="0" smtClean="0">
                <a:solidFill>
                  <a:schemeClr val="accent6">
                    <a:lumMod val="75000"/>
                  </a:schemeClr>
                </a:solidFill>
                <a:latin typeface="Courier New"/>
                <a:cs typeface="Courier New"/>
              </a:rPr>
              <a:t>7</a:t>
            </a:r>
            <a:r>
              <a:rPr lang="en-US" sz="1600" b="1" dirty="0" smtClean="0">
                <a:solidFill>
                  <a:srgbClr val="000000"/>
                </a:solidFill>
                <a:latin typeface="Courier New"/>
                <a:cs typeface="Courier New"/>
              </a:rPr>
              <a:t>, </a:t>
            </a:r>
            <a:r>
              <a:rPr lang="en-US" sz="1600" b="1" dirty="0" smtClean="0">
                <a:solidFill>
                  <a:srgbClr val="E46C0A"/>
                </a:solidFill>
                <a:latin typeface="Courier New"/>
                <a:cs typeface="Courier New"/>
              </a:rPr>
              <a:t>8</a:t>
            </a:r>
            <a:r>
              <a:rPr lang="en-US" sz="1600" b="1" dirty="0" smtClean="0">
                <a:solidFill>
                  <a:srgbClr val="000000"/>
                </a:solidFill>
                <a:latin typeface="Courier New"/>
                <a:cs typeface="Courier New"/>
              </a:rPr>
              <a:t>, </a:t>
            </a:r>
            <a:r>
              <a:rPr lang="en-US" sz="1600" b="1" dirty="0" smtClean="0">
                <a:solidFill>
                  <a:srgbClr val="E46C0A"/>
                </a:solidFill>
                <a:latin typeface="Courier New"/>
                <a:cs typeface="Courier New"/>
              </a:rPr>
              <a:t>9</a:t>
            </a:r>
            <a:r>
              <a:rPr lang="en-US" sz="1600" b="1" dirty="0" smtClean="0">
                <a:solidFill>
                  <a:srgbClr val="000000"/>
                </a:solidFill>
                <a:latin typeface="Courier New"/>
                <a:cs typeface="Courier New"/>
              </a:rPr>
              <a:t>);</a:t>
            </a:r>
          </a:p>
          <a:p>
            <a:r>
              <a:rPr lang="en-US" sz="1600" b="1" dirty="0" smtClean="0">
                <a:solidFill>
                  <a:srgbClr val="660066"/>
                </a:solidFill>
                <a:latin typeface="Courier New"/>
                <a:cs typeface="Courier New"/>
              </a:rPr>
              <a:t>    </a:t>
            </a:r>
            <a:r>
              <a:rPr lang="en-US" sz="1600" b="1" dirty="0" smtClean="0">
                <a:solidFill>
                  <a:srgbClr val="000000"/>
                </a:solidFill>
                <a:latin typeface="Courier New"/>
                <a:cs typeface="Courier New"/>
              </a:rPr>
              <a:t>$this-&gt;</a:t>
            </a:r>
            <a:r>
              <a:rPr lang="en-US" sz="1600" b="1" dirty="0" err="1" smtClean="0">
                <a:solidFill>
                  <a:srgbClr val="000000"/>
                </a:solidFill>
                <a:latin typeface="Courier New"/>
                <a:cs typeface="Courier New"/>
              </a:rPr>
              <a:t>assertArrayHasKey</a:t>
            </a:r>
            <a:r>
              <a:rPr lang="en-US" sz="1600" b="1" dirty="0" smtClean="0">
                <a:solidFill>
                  <a:srgbClr val="000000"/>
                </a:solidFill>
                <a:latin typeface="Courier New"/>
                <a:cs typeface="Courier New"/>
              </a:rPr>
              <a:t>(</a:t>
            </a:r>
            <a:r>
              <a:rPr lang="en-US" sz="1600" b="1" dirty="0" smtClean="0">
                <a:solidFill>
                  <a:srgbClr val="E46C0A"/>
                </a:solidFill>
                <a:latin typeface="Courier New"/>
                <a:cs typeface="Courier New"/>
              </a:rPr>
              <a:t>2</a:t>
            </a:r>
            <a:r>
              <a:rPr lang="en-US" sz="1600" b="1" dirty="0" smtClean="0">
                <a:solidFill>
                  <a:srgbClr val="000000"/>
                </a:solidFill>
                <a:latin typeface="Courier New"/>
                <a:cs typeface="Courier New"/>
              </a:rPr>
              <a:t>, $array);</a:t>
            </a:r>
            <a:r>
              <a:rPr lang="en-US" sz="1600" b="1" dirty="0" smtClean="0">
                <a:solidFill>
                  <a:srgbClr val="660066"/>
                </a:solidFill>
                <a:latin typeface="Courier New"/>
                <a:cs typeface="Courier New"/>
              </a:rPr>
              <a:t> 		</a:t>
            </a:r>
            <a:r>
              <a:rPr lang="en-US" sz="1600" b="1" dirty="0" smtClean="0">
                <a:solidFill>
                  <a:srgbClr val="008000"/>
                </a:solidFill>
                <a:latin typeface="Courier New"/>
                <a:cs typeface="Courier New"/>
              </a:rPr>
              <a:t>// True</a:t>
            </a:r>
          </a:p>
          <a:p>
            <a:r>
              <a:rPr lang="en-US" sz="1600" b="1" dirty="0" smtClean="0">
                <a:solidFill>
                  <a:srgbClr val="000000"/>
                </a:solidFill>
                <a:latin typeface="Courier New"/>
                <a:cs typeface="Courier New"/>
              </a:rPr>
              <a:t>  }</a:t>
            </a:r>
            <a:endParaRPr lang="en-US" sz="1600" b="1" dirty="0">
              <a:solidFill>
                <a:srgbClr val="000000"/>
              </a:solidFill>
              <a:latin typeface="Courier New"/>
              <a:cs typeface="Courier New"/>
            </a:endParaRPr>
          </a:p>
          <a:p>
            <a:r>
              <a:rPr lang="en-US" sz="1600" b="1" dirty="0" smtClean="0">
                <a:solidFill>
                  <a:srgbClr val="000000"/>
                </a:solidFill>
                <a:latin typeface="Courier New"/>
                <a:cs typeface="Courier New"/>
              </a:rPr>
              <a:t>  </a:t>
            </a:r>
            <a:r>
              <a:rPr lang="en-US" sz="1600" b="1" dirty="0">
                <a:solidFill>
                  <a:srgbClr val="660066"/>
                </a:solidFill>
                <a:latin typeface="Courier New"/>
                <a:cs typeface="Courier New"/>
              </a:rPr>
              <a:t>public function </a:t>
            </a:r>
            <a:r>
              <a:rPr lang="en-US" sz="1600" b="1" dirty="0" err="1" smtClean="0">
                <a:solidFill>
                  <a:srgbClr val="000000"/>
                </a:solidFill>
                <a:latin typeface="Courier New"/>
                <a:cs typeface="Courier New"/>
              </a:rPr>
              <a:t>testArrayHasKeyFail</a:t>
            </a:r>
            <a:r>
              <a:rPr lang="en-US" sz="1600" b="1" dirty="0" smtClean="0">
                <a:solidFill>
                  <a:srgbClr val="000000"/>
                </a:solidFill>
                <a:latin typeface="Courier New"/>
                <a:cs typeface="Courier New"/>
              </a:rPr>
              <a:t>(</a:t>
            </a:r>
            <a:r>
              <a:rPr lang="en-US" sz="1600" b="1" dirty="0">
                <a:solidFill>
                  <a:srgbClr val="000000"/>
                </a:solidFill>
                <a:latin typeface="Courier New"/>
                <a:cs typeface="Courier New"/>
              </a:rPr>
              <a:t>) </a:t>
            </a:r>
            <a:r>
              <a:rPr lang="en-US" sz="1600" b="1" dirty="0" smtClean="0">
                <a:solidFill>
                  <a:srgbClr val="000000"/>
                </a:solidFill>
                <a:latin typeface="Courier New"/>
                <a:cs typeface="Courier New"/>
              </a:rPr>
              <a:t>{</a:t>
            </a:r>
            <a:endParaRPr lang="en-US" sz="1600" b="1" dirty="0">
              <a:solidFill>
                <a:srgbClr val="660066"/>
              </a:solidFill>
              <a:latin typeface="Courier New"/>
              <a:cs typeface="Courier New"/>
            </a:endParaRPr>
          </a:p>
          <a:p>
            <a:r>
              <a:rPr lang="en-US" sz="1600" b="1" dirty="0">
                <a:solidFill>
                  <a:srgbClr val="660066"/>
                </a:solidFill>
                <a:latin typeface="Courier New"/>
                <a:cs typeface="Courier New"/>
              </a:rPr>
              <a:t>    </a:t>
            </a:r>
            <a:r>
              <a:rPr lang="en-US" sz="1600" b="1" dirty="0">
                <a:solidFill>
                  <a:srgbClr val="000000"/>
                </a:solidFill>
                <a:latin typeface="Courier New"/>
                <a:cs typeface="Courier New"/>
              </a:rPr>
              <a:t>$array2 = array(</a:t>
            </a:r>
            <a:r>
              <a:rPr lang="en-US" sz="1600" b="1" dirty="0">
                <a:solidFill>
                  <a:srgbClr val="479B8F"/>
                </a:solidFill>
                <a:latin typeface="Courier New"/>
                <a:cs typeface="Courier New"/>
              </a:rPr>
              <a:t>"name"</a:t>
            </a:r>
            <a:r>
              <a:rPr lang="en-US" sz="1600" b="1" dirty="0">
                <a:solidFill>
                  <a:srgbClr val="660066"/>
                </a:solidFill>
                <a:latin typeface="Courier New"/>
                <a:cs typeface="Courier New"/>
              </a:rPr>
              <a:t> </a:t>
            </a:r>
            <a:r>
              <a:rPr lang="en-US" sz="1600" b="1" dirty="0">
                <a:solidFill>
                  <a:srgbClr val="000000"/>
                </a:solidFill>
                <a:latin typeface="Courier New"/>
                <a:cs typeface="Courier New"/>
              </a:rPr>
              <a:t>=&gt;</a:t>
            </a:r>
            <a:r>
              <a:rPr lang="en-US" sz="1600" b="1" dirty="0">
                <a:solidFill>
                  <a:srgbClr val="660066"/>
                </a:solidFill>
                <a:latin typeface="Courier New"/>
                <a:cs typeface="Courier New"/>
              </a:rPr>
              <a:t> </a:t>
            </a:r>
            <a:r>
              <a:rPr lang="en-US" sz="1600" b="1" dirty="0">
                <a:solidFill>
                  <a:srgbClr val="479B8F"/>
                </a:solidFill>
                <a:latin typeface="Courier New"/>
                <a:cs typeface="Courier New"/>
              </a:rPr>
              <a:t>"John"</a:t>
            </a:r>
            <a:r>
              <a:rPr lang="en-US" sz="1600" b="1" dirty="0">
                <a:solidFill>
                  <a:srgbClr val="000000"/>
                </a:solidFill>
                <a:latin typeface="Courier New"/>
                <a:cs typeface="Courier New"/>
              </a:rPr>
              <a:t>,</a:t>
            </a:r>
            <a:r>
              <a:rPr lang="en-US" sz="1600" b="1" dirty="0">
                <a:solidFill>
                  <a:srgbClr val="660066"/>
                </a:solidFill>
                <a:latin typeface="Courier New"/>
                <a:cs typeface="Courier New"/>
              </a:rPr>
              <a:t> </a:t>
            </a:r>
            <a:r>
              <a:rPr lang="en-US" sz="1600" b="1" dirty="0">
                <a:solidFill>
                  <a:srgbClr val="479B8F"/>
                </a:solidFill>
                <a:latin typeface="Courier New"/>
                <a:cs typeface="Courier New"/>
              </a:rPr>
              <a:t>"foo"</a:t>
            </a:r>
            <a:r>
              <a:rPr lang="en-US" sz="1600" b="1" dirty="0">
                <a:solidFill>
                  <a:srgbClr val="660066"/>
                </a:solidFill>
                <a:latin typeface="Courier New"/>
                <a:cs typeface="Courier New"/>
              </a:rPr>
              <a:t> </a:t>
            </a:r>
            <a:r>
              <a:rPr lang="en-US" sz="1600" b="1" dirty="0">
                <a:solidFill>
                  <a:srgbClr val="000000"/>
                </a:solidFill>
                <a:latin typeface="Courier New"/>
                <a:cs typeface="Courier New"/>
              </a:rPr>
              <a:t>=&gt;</a:t>
            </a:r>
            <a:r>
              <a:rPr lang="en-US" sz="1600" b="1" dirty="0">
                <a:solidFill>
                  <a:srgbClr val="660066"/>
                </a:solidFill>
                <a:latin typeface="Courier New"/>
                <a:cs typeface="Courier New"/>
              </a:rPr>
              <a:t> </a:t>
            </a:r>
            <a:r>
              <a:rPr lang="en-US" sz="1600" b="1" dirty="0">
                <a:solidFill>
                  <a:srgbClr val="479B8F"/>
                </a:solidFill>
                <a:latin typeface="Courier New"/>
                <a:cs typeface="Courier New"/>
              </a:rPr>
              <a:t>"bar"</a:t>
            </a:r>
            <a:r>
              <a:rPr lang="en-US" sz="1600" b="1" dirty="0">
                <a:solidFill>
                  <a:srgbClr val="000000"/>
                </a:solidFill>
                <a:latin typeface="Courier New"/>
                <a:cs typeface="Courier New"/>
              </a:rPr>
              <a:t>);</a:t>
            </a:r>
          </a:p>
          <a:p>
            <a:r>
              <a:rPr lang="en-US" sz="1600" b="1" dirty="0">
                <a:solidFill>
                  <a:srgbClr val="660066"/>
                </a:solidFill>
                <a:latin typeface="Courier New"/>
                <a:cs typeface="Courier New"/>
              </a:rPr>
              <a:t>    </a:t>
            </a:r>
            <a:r>
              <a:rPr lang="en-US" sz="1600" b="1" dirty="0">
                <a:solidFill>
                  <a:srgbClr val="000000"/>
                </a:solidFill>
                <a:latin typeface="Courier New"/>
                <a:cs typeface="Courier New"/>
              </a:rPr>
              <a:t>$this-&gt;</a:t>
            </a:r>
            <a:r>
              <a:rPr lang="en-US" sz="1600" b="1" dirty="0" err="1">
                <a:solidFill>
                  <a:srgbClr val="000000"/>
                </a:solidFill>
                <a:latin typeface="Courier New"/>
                <a:cs typeface="Courier New"/>
              </a:rPr>
              <a:t>assertArrayHasKey</a:t>
            </a:r>
            <a:r>
              <a:rPr lang="en-US" sz="1600" b="1" dirty="0">
                <a:solidFill>
                  <a:srgbClr val="000000"/>
                </a:solidFill>
                <a:latin typeface="Courier New"/>
                <a:cs typeface="Courier New"/>
              </a:rPr>
              <a:t>(</a:t>
            </a:r>
            <a:r>
              <a:rPr lang="en-US" sz="1600" b="1" dirty="0">
                <a:solidFill>
                  <a:srgbClr val="479B8F"/>
                </a:solidFill>
                <a:latin typeface="Courier New"/>
                <a:cs typeface="Courier New"/>
              </a:rPr>
              <a:t>"bar"</a:t>
            </a:r>
            <a:r>
              <a:rPr lang="en-US" sz="1600" b="1" dirty="0">
                <a:solidFill>
                  <a:srgbClr val="000000"/>
                </a:solidFill>
                <a:latin typeface="Courier New"/>
                <a:cs typeface="Courier New"/>
              </a:rPr>
              <a:t>, $array2);</a:t>
            </a:r>
            <a:r>
              <a:rPr lang="en-US" sz="1600" b="1" dirty="0">
                <a:solidFill>
                  <a:srgbClr val="660066"/>
                </a:solidFill>
                <a:latin typeface="Courier New"/>
                <a:cs typeface="Courier New"/>
              </a:rPr>
              <a:t> 	</a:t>
            </a:r>
            <a:r>
              <a:rPr lang="en-US" sz="1600" b="1" dirty="0">
                <a:solidFill>
                  <a:srgbClr val="008000"/>
                </a:solidFill>
                <a:latin typeface="Courier New"/>
                <a:cs typeface="Courier New"/>
              </a:rPr>
              <a:t>// </a:t>
            </a:r>
            <a:r>
              <a:rPr lang="en-US" sz="1600" b="1" dirty="0" smtClean="0">
                <a:solidFill>
                  <a:srgbClr val="008000"/>
                </a:solidFill>
                <a:latin typeface="Courier New"/>
                <a:cs typeface="Courier New"/>
              </a:rPr>
              <a:t>False</a:t>
            </a:r>
            <a:endParaRPr lang="en-US" sz="1600" b="1" dirty="0">
              <a:solidFill>
                <a:srgbClr val="008000"/>
              </a:solidFill>
              <a:latin typeface="Courier New"/>
              <a:cs typeface="Courier New"/>
            </a:endParaRPr>
          </a:p>
          <a:p>
            <a:r>
              <a:rPr lang="en-US" sz="1600" b="1" dirty="0" smtClean="0">
                <a:solidFill>
                  <a:srgbClr val="000000"/>
                </a:solidFill>
                <a:latin typeface="Courier New"/>
                <a:cs typeface="Courier New"/>
              </a:rPr>
              <a:t>  }</a:t>
            </a:r>
            <a:endParaRPr lang="en-US" sz="1600" b="1" dirty="0">
              <a:solidFill>
                <a:srgbClr val="000000"/>
              </a:solidFill>
              <a:latin typeface="Courier New"/>
              <a:cs typeface="Courier New"/>
            </a:endParaRPr>
          </a:p>
          <a:p>
            <a:r>
              <a:rPr lang="en-US" sz="1600" b="1" dirty="0" smtClean="0">
                <a:solidFill>
                  <a:srgbClr val="000000"/>
                </a:solidFill>
                <a:latin typeface="Courier New"/>
                <a:cs typeface="Courier New"/>
              </a:rPr>
              <a:t>}</a:t>
            </a:r>
            <a:endParaRPr lang="en-US" sz="1600" b="1" dirty="0">
              <a:solidFill>
                <a:srgbClr val="000000"/>
              </a:solidFill>
              <a:latin typeface="Courier New"/>
              <a:cs typeface="Courier New"/>
            </a:endParaRPr>
          </a:p>
        </p:txBody>
      </p:sp>
      <p:sp>
        <p:nvSpPr>
          <p:cNvPr id="8" name="Rectangle à coins arrondis 5"/>
          <p:cNvSpPr/>
          <p:nvPr/>
        </p:nvSpPr>
        <p:spPr>
          <a:xfrm>
            <a:off x="179512" y="3865612"/>
            <a:ext cx="8785225" cy="1152128"/>
          </a:xfrm>
          <a:prstGeom prst="roundRect">
            <a:avLst>
              <a:gd name="adj" fmla="val 9260"/>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rgbClr val="000000"/>
                </a:solidFill>
                <a:latin typeface="Courier New"/>
                <a:cs typeface="Courier New"/>
              </a:rPr>
              <a:t>.</a:t>
            </a:r>
            <a:r>
              <a:rPr lang="en-US" sz="1600" b="1" dirty="0" smtClean="0">
                <a:solidFill>
                  <a:srgbClr val="000000"/>
                </a:solidFill>
                <a:latin typeface="Courier New"/>
                <a:cs typeface="Courier New"/>
              </a:rPr>
              <a:t>F</a:t>
            </a:r>
          </a:p>
          <a:p>
            <a:r>
              <a:rPr lang="en-US" sz="1600" b="1" dirty="0">
                <a:solidFill>
                  <a:srgbClr val="000000"/>
                </a:solidFill>
                <a:latin typeface="Courier New"/>
                <a:cs typeface="Courier New"/>
              </a:rPr>
              <a:t>There was 1 failure</a:t>
            </a:r>
            <a:r>
              <a:rPr lang="en-US" sz="1600" b="1" dirty="0" smtClean="0">
                <a:solidFill>
                  <a:srgbClr val="000000"/>
                </a:solidFill>
                <a:latin typeface="Courier New"/>
                <a:cs typeface="Courier New"/>
              </a:rPr>
              <a:t>:</a:t>
            </a:r>
            <a:endParaRPr lang="en-US" sz="1600" b="1" dirty="0">
              <a:solidFill>
                <a:srgbClr val="000000"/>
              </a:solidFill>
              <a:latin typeface="Courier New"/>
              <a:cs typeface="Courier New"/>
            </a:endParaRPr>
          </a:p>
          <a:p>
            <a:r>
              <a:rPr lang="en-US" sz="1600" b="1" dirty="0">
                <a:solidFill>
                  <a:srgbClr val="000000"/>
                </a:solidFill>
                <a:latin typeface="Courier New"/>
                <a:cs typeface="Courier New"/>
              </a:rPr>
              <a:t>1) </a:t>
            </a:r>
            <a:r>
              <a:rPr lang="en-US" sz="1600" b="1" dirty="0" err="1">
                <a:solidFill>
                  <a:srgbClr val="000000"/>
                </a:solidFill>
                <a:latin typeface="Courier New"/>
                <a:cs typeface="Courier New"/>
              </a:rPr>
              <a:t>SimpleTest</a:t>
            </a:r>
            <a:r>
              <a:rPr lang="en-US" sz="1600" b="1" dirty="0">
                <a:solidFill>
                  <a:srgbClr val="000000"/>
                </a:solidFill>
                <a:latin typeface="Courier New"/>
                <a:cs typeface="Courier New"/>
              </a:rPr>
              <a:t>::</a:t>
            </a:r>
            <a:r>
              <a:rPr lang="en-US" sz="1600" b="1" dirty="0" err="1">
                <a:solidFill>
                  <a:srgbClr val="000000"/>
                </a:solidFill>
                <a:latin typeface="Courier New"/>
                <a:cs typeface="Courier New"/>
              </a:rPr>
              <a:t>testArrayHasKeyFail</a:t>
            </a:r>
            <a:endParaRPr lang="en-US" sz="1600" b="1" dirty="0">
              <a:solidFill>
                <a:srgbClr val="000000"/>
              </a:solidFill>
              <a:latin typeface="Courier New"/>
              <a:cs typeface="Courier New"/>
            </a:endParaRPr>
          </a:p>
          <a:p>
            <a:r>
              <a:rPr lang="en-US" sz="1600" b="1" dirty="0">
                <a:solidFill>
                  <a:srgbClr val="000000"/>
                </a:solidFill>
                <a:latin typeface="Courier New"/>
                <a:cs typeface="Courier New"/>
              </a:rPr>
              <a:t>Failed asserting that an array has the key '</a:t>
            </a:r>
            <a:r>
              <a:rPr lang="en-US" sz="1600" b="1" dirty="0" smtClean="0">
                <a:solidFill>
                  <a:srgbClr val="000000"/>
                </a:solidFill>
                <a:latin typeface="Courier New"/>
                <a:cs typeface="Courier New"/>
              </a:rPr>
              <a:t>bar’.</a:t>
            </a:r>
          </a:p>
        </p:txBody>
      </p:sp>
    </p:spTree>
    <p:extLst>
      <p:ext uri="{BB962C8B-B14F-4D97-AF65-F5344CB8AC3E}">
        <p14:creationId xmlns:p14="http://schemas.microsoft.com/office/powerpoint/2010/main" val="25914530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ea typeface="ＭＳ Ｐゴシック" pitchFamily="34" charset="-128"/>
              </a:rPr>
              <a:t>assertContains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a:ea typeface="ＭＳ Ｐゴシック" pitchFamily="34" charset="-128"/>
              </a:rPr>
              <a:t>PHPUnit</a:t>
            </a:r>
            <a:r>
              <a:rPr lang="en-US" dirty="0">
                <a:ea typeface="ＭＳ Ｐゴシック" pitchFamily="34" charset="-128"/>
              </a:rPr>
              <a:t> Tests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à coins arrondis 5"/>
          <p:cNvSpPr/>
          <p:nvPr/>
        </p:nvSpPr>
        <p:spPr>
          <a:xfrm>
            <a:off x="179512" y="985292"/>
            <a:ext cx="8785225" cy="2664296"/>
          </a:xfrm>
          <a:prstGeom prst="roundRect">
            <a:avLst>
              <a:gd name="adj" fmla="val 9260"/>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660066"/>
                </a:solidFill>
                <a:latin typeface="Courier New"/>
                <a:cs typeface="Courier New"/>
              </a:rPr>
              <a:t>class </a:t>
            </a:r>
            <a:r>
              <a:rPr lang="en-US" sz="1600" b="1" dirty="0" err="1" smtClean="0">
                <a:solidFill>
                  <a:schemeClr val="tx1"/>
                </a:solidFill>
                <a:latin typeface="Courier New"/>
                <a:cs typeface="Courier New"/>
              </a:rPr>
              <a:t>SimpleTest</a:t>
            </a:r>
            <a:r>
              <a:rPr lang="en-US" sz="1600" b="1" dirty="0">
                <a:solidFill>
                  <a:schemeClr val="tx1"/>
                </a:solidFill>
                <a:latin typeface="Courier New"/>
                <a:cs typeface="Courier New"/>
              </a:rPr>
              <a:t> </a:t>
            </a:r>
            <a:r>
              <a:rPr lang="en-US" sz="1600" b="1" dirty="0">
                <a:solidFill>
                  <a:srgbClr val="660066"/>
                </a:solidFill>
                <a:latin typeface="Courier New"/>
                <a:cs typeface="Courier New"/>
              </a:rPr>
              <a:t>extends</a:t>
            </a:r>
            <a:r>
              <a:rPr lang="en-US" sz="1600" b="1" dirty="0">
                <a:solidFill>
                  <a:schemeClr val="tx1"/>
                </a:solidFill>
                <a:latin typeface="Courier New"/>
                <a:cs typeface="Courier New"/>
              </a:rPr>
              <a:t> </a:t>
            </a:r>
            <a:r>
              <a:rPr lang="en-US" sz="1600" b="1" dirty="0" err="1">
                <a:solidFill>
                  <a:schemeClr val="tx1"/>
                </a:solidFill>
                <a:latin typeface="Courier New"/>
                <a:cs typeface="Courier New"/>
              </a:rPr>
              <a:t>PHPUnit_Framework_TestCase</a:t>
            </a:r>
            <a:r>
              <a:rPr lang="en-US" sz="1600" b="1" dirty="0">
                <a:solidFill>
                  <a:schemeClr val="tx1"/>
                </a:solidFill>
                <a:latin typeface="Courier New"/>
                <a:cs typeface="Courier New"/>
              </a:rPr>
              <a:t> </a:t>
            </a:r>
            <a:r>
              <a:rPr lang="en-US" sz="1600" b="1" dirty="0" smtClean="0">
                <a:solidFill>
                  <a:schemeClr val="tx1"/>
                </a:solidFill>
                <a:latin typeface="Courier New"/>
                <a:cs typeface="Courier New"/>
              </a:rPr>
              <a:t>{</a:t>
            </a:r>
          </a:p>
          <a:p>
            <a:r>
              <a:rPr lang="en-US" sz="1600" b="1" dirty="0">
                <a:solidFill>
                  <a:srgbClr val="660066"/>
                </a:solidFill>
                <a:latin typeface="Courier New"/>
                <a:cs typeface="Courier New"/>
              </a:rPr>
              <a:t> </a:t>
            </a:r>
            <a:r>
              <a:rPr lang="en-US" sz="1600" b="1" dirty="0" smtClean="0">
                <a:solidFill>
                  <a:srgbClr val="660066"/>
                </a:solidFill>
                <a:latin typeface="Courier New"/>
                <a:cs typeface="Courier New"/>
              </a:rPr>
              <a:t> public function </a:t>
            </a:r>
            <a:r>
              <a:rPr lang="en-US" sz="1600" b="1" dirty="0" err="1" smtClean="0">
                <a:solidFill>
                  <a:schemeClr val="tx1"/>
                </a:solidFill>
                <a:latin typeface="Courier New"/>
                <a:cs typeface="Courier New"/>
              </a:rPr>
              <a:t>testArrayContainsSuccess</a:t>
            </a:r>
            <a:r>
              <a:rPr lang="en-US" sz="1600" b="1" dirty="0" smtClean="0">
                <a:solidFill>
                  <a:schemeClr val="tx1"/>
                </a:solidFill>
                <a:latin typeface="Courier New"/>
                <a:cs typeface="Courier New"/>
              </a:rPr>
              <a:t> () {</a:t>
            </a:r>
          </a:p>
          <a:p>
            <a:r>
              <a:rPr lang="en-US" sz="1600" b="1" dirty="0">
                <a:solidFill>
                  <a:schemeClr val="tx1"/>
                </a:solidFill>
                <a:latin typeface="Courier New"/>
                <a:cs typeface="Courier New"/>
              </a:rPr>
              <a:t> </a:t>
            </a:r>
            <a:r>
              <a:rPr lang="en-US" sz="1600" b="1" dirty="0" smtClean="0">
                <a:solidFill>
                  <a:schemeClr val="tx1"/>
                </a:solidFill>
                <a:latin typeface="Courier New"/>
                <a:cs typeface="Courier New"/>
              </a:rPr>
              <a:t>   $array = array</a:t>
            </a:r>
            <a:r>
              <a:rPr lang="en-US" sz="1600" b="1" dirty="0" smtClean="0">
                <a:solidFill>
                  <a:srgbClr val="000000"/>
                </a:solidFill>
                <a:latin typeface="Courier New"/>
                <a:cs typeface="Courier New"/>
              </a:rPr>
              <a:t>(</a:t>
            </a:r>
            <a:r>
              <a:rPr lang="en-US" sz="1600" b="1" dirty="0" smtClean="0">
                <a:solidFill>
                  <a:srgbClr val="FF6600"/>
                </a:solidFill>
                <a:latin typeface="Courier New"/>
                <a:cs typeface="Courier New"/>
              </a:rPr>
              <a:t>7</a:t>
            </a:r>
            <a:r>
              <a:rPr lang="en-US" sz="1600" b="1" dirty="0" smtClean="0">
                <a:solidFill>
                  <a:srgbClr val="000000"/>
                </a:solidFill>
                <a:latin typeface="Courier New"/>
                <a:cs typeface="Courier New"/>
              </a:rPr>
              <a:t>, </a:t>
            </a:r>
            <a:r>
              <a:rPr lang="en-US" sz="1600" b="1" dirty="0" smtClean="0">
                <a:solidFill>
                  <a:srgbClr val="FF6600"/>
                </a:solidFill>
                <a:latin typeface="Courier New"/>
                <a:cs typeface="Courier New"/>
              </a:rPr>
              <a:t>8</a:t>
            </a:r>
            <a:r>
              <a:rPr lang="en-US" sz="1600" b="1" dirty="0" smtClean="0">
                <a:solidFill>
                  <a:srgbClr val="000000"/>
                </a:solidFill>
                <a:latin typeface="Courier New"/>
                <a:cs typeface="Courier New"/>
              </a:rPr>
              <a:t>, </a:t>
            </a:r>
            <a:r>
              <a:rPr lang="en-US" sz="1600" b="1" dirty="0" smtClean="0">
                <a:solidFill>
                  <a:srgbClr val="FF6600"/>
                </a:solidFill>
                <a:latin typeface="Courier New"/>
                <a:cs typeface="Courier New"/>
              </a:rPr>
              <a:t>9</a:t>
            </a:r>
            <a:r>
              <a:rPr lang="en-US" sz="1600" b="1" dirty="0" smtClean="0">
                <a:solidFill>
                  <a:srgbClr val="000000"/>
                </a:solidFill>
                <a:latin typeface="Courier New"/>
                <a:cs typeface="Courier New"/>
              </a:rPr>
              <a:t>);</a:t>
            </a:r>
          </a:p>
          <a:p>
            <a:r>
              <a:rPr lang="en-US" sz="1600" b="1" dirty="0" smtClean="0">
                <a:solidFill>
                  <a:srgbClr val="000000"/>
                </a:solidFill>
                <a:latin typeface="Courier New"/>
                <a:cs typeface="Courier New"/>
              </a:rPr>
              <a:t>    $this-&gt;</a:t>
            </a:r>
            <a:r>
              <a:rPr lang="en-US" sz="1600" b="1" dirty="0" err="1" smtClean="0">
                <a:solidFill>
                  <a:srgbClr val="000000"/>
                </a:solidFill>
                <a:latin typeface="Courier New"/>
                <a:cs typeface="Courier New"/>
              </a:rPr>
              <a:t>assertContains</a:t>
            </a:r>
            <a:r>
              <a:rPr lang="en-US" sz="1600" b="1" dirty="0" smtClean="0">
                <a:solidFill>
                  <a:srgbClr val="000000"/>
                </a:solidFill>
                <a:latin typeface="Courier New"/>
                <a:cs typeface="Courier New"/>
              </a:rPr>
              <a:t>(</a:t>
            </a:r>
            <a:r>
              <a:rPr lang="en-US" sz="1600" b="1" dirty="0" smtClean="0">
                <a:solidFill>
                  <a:srgbClr val="FF6600"/>
                </a:solidFill>
                <a:latin typeface="Courier New"/>
                <a:cs typeface="Courier New"/>
              </a:rPr>
              <a:t>7</a:t>
            </a:r>
            <a:r>
              <a:rPr lang="en-US" sz="1600" b="1" dirty="0" smtClean="0">
                <a:solidFill>
                  <a:srgbClr val="000000"/>
                </a:solidFill>
                <a:latin typeface="Courier New"/>
                <a:cs typeface="Courier New"/>
              </a:rPr>
              <a:t>, $array); 		</a:t>
            </a:r>
            <a:r>
              <a:rPr lang="en-US" sz="1600" b="1" dirty="0" smtClean="0">
                <a:solidFill>
                  <a:srgbClr val="008000"/>
                </a:solidFill>
                <a:latin typeface="Courier New"/>
                <a:cs typeface="Courier New"/>
              </a:rPr>
              <a:t>// True</a:t>
            </a:r>
          </a:p>
          <a:p>
            <a:r>
              <a:rPr lang="en-US" sz="1600" b="1" dirty="0" smtClean="0">
                <a:solidFill>
                  <a:srgbClr val="000000"/>
                </a:solidFill>
                <a:latin typeface="Courier New"/>
                <a:cs typeface="Courier New"/>
              </a:rPr>
              <a:t>  }</a:t>
            </a:r>
            <a:endParaRPr lang="en-US" sz="1600" b="1" dirty="0">
              <a:solidFill>
                <a:srgbClr val="000000"/>
              </a:solidFill>
              <a:latin typeface="Courier New"/>
              <a:cs typeface="Courier New"/>
            </a:endParaRPr>
          </a:p>
          <a:p>
            <a:r>
              <a:rPr lang="en-US" sz="1600" b="1" dirty="0" smtClean="0">
                <a:solidFill>
                  <a:srgbClr val="000000"/>
                </a:solidFill>
                <a:latin typeface="Courier New"/>
                <a:cs typeface="Courier New"/>
              </a:rPr>
              <a:t>  </a:t>
            </a:r>
            <a:r>
              <a:rPr lang="en-US" sz="1600" b="1" dirty="0">
                <a:solidFill>
                  <a:srgbClr val="660066"/>
                </a:solidFill>
                <a:latin typeface="Courier New"/>
                <a:cs typeface="Courier New"/>
              </a:rPr>
              <a:t>public function </a:t>
            </a:r>
            <a:r>
              <a:rPr lang="en-US" sz="1600" b="1" dirty="0" err="1" smtClean="0">
                <a:solidFill>
                  <a:srgbClr val="000000"/>
                </a:solidFill>
                <a:latin typeface="Courier New"/>
                <a:cs typeface="Courier New"/>
              </a:rPr>
              <a:t>testArrayContainsFail</a:t>
            </a:r>
            <a:r>
              <a:rPr lang="en-US" sz="1600" b="1" dirty="0" smtClean="0">
                <a:solidFill>
                  <a:srgbClr val="000000"/>
                </a:solidFill>
                <a:latin typeface="Courier New"/>
                <a:cs typeface="Courier New"/>
              </a:rPr>
              <a:t>(</a:t>
            </a:r>
            <a:r>
              <a:rPr lang="en-US" sz="1600" b="1" dirty="0">
                <a:solidFill>
                  <a:srgbClr val="000000"/>
                </a:solidFill>
                <a:latin typeface="Courier New"/>
                <a:cs typeface="Courier New"/>
              </a:rPr>
              <a:t>) </a:t>
            </a:r>
            <a:r>
              <a:rPr lang="en-US" sz="1600" b="1" dirty="0" smtClean="0">
                <a:solidFill>
                  <a:srgbClr val="000000"/>
                </a:solidFill>
                <a:latin typeface="Courier New"/>
                <a:cs typeface="Courier New"/>
              </a:rPr>
              <a:t>{</a:t>
            </a:r>
            <a:endParaRPr lang="en-US" sz="1600" b="1" dirty="0">
              <a:solidFill>
                <a:srgbClr val="660066"/>
              </a:solidFill>
              <a:latin typeface="Courier New"/>
              <a:cs typeface="Courier New"/>
            </a:endParaRPr>
          </a:p>
          <a:p>
            <a:r>
              <a:rPr lang="en-US" sz="1600" b="1" dirty="0">
                <a:solidFill>
                  <a:srgbClr val="660066"/>
                </a:solidFill>
                <a:latin typeface="Courier New"/>
                <a:cs typeface="Courier New"/>
              </a:rPr>
              <a:t>    </a:t>
            </a:r>
            <a:r>
              <a:rPr lang="en-US" sz="1600" b="1" dirty="0">
                <a:solidFill>
                  <a:srgbClr val="000000"/>
                </a:solidFill>
                <a:latin typeface="Courier New"/>
                <a:cs typeface="Courier New"/>
              </a:rPr>
              <a:t>$array2 = array(</a:t>
            </a:r>
            <a:r>
              <a:rPr lang="en-US" sz="1600" b="1" dirty="0">
                <a:solidFill>
                  <a:srgbClr val="479B8F"/>
                </a:solidFill>
                <a:latin typeface="Courier New"/>
                <a:cs typeface="Courier New"/>
              </a:rPr>
              <a:t>"name"</a:t>
            </a:r>
            <a:r>
              <a:rPr lang="en-US" sz="1600" b="1" dirty="0">
                <a:solidFill>
                  <a:srgbClr val="660066"/>
                </a:solidFill>
                <a:latin typeface="Courier New"/>
                <a:cs typeface="Courier New"/>
              </a:rPr>
              <a:t> </a:t>
            </a:r>
            <a:r>
              <a:rPr lang="en-US" sz="1600" b="1" dirty="0">
                <a:solidFill>
                  <a:srgbClr val="000000"/>
                </a:solidFill>
                <a:latin typeface="Courier New"/>
                <a:cs typeface="Courier New"/>
              </a:rPr>
              <a:t>=&gt;</a:t>
            </a:r>
            <a:r>
              <a:rPr lang="en-US" sz="1600" b="1" dirty="0">
                <a:solidFill>
                  <a:srgbClr val="660066"/>
                </a:solidFill>
                <a:latin typeface="Courier New"/>
                <a:cs typeface="Courier New"/>
              </a:rPr>
              <a:t> </a:t>
            </a:r>
            <a:r>
              <a:rPr lang="en-US" sz="1600" b="1" dirty="0">
                <a:solidFill>
                  <a:srgbClr val="479B8F"/>
                </a:solidFill>
                <a:latin typeface="Courier New"/>
                <a:cs typeface="Courier New"/>
              </a:rPr>
              <a:t>"John"</a:t>
            </a:r>
            <a:r>
              <a:rPr lang="en-US" sz="1600" b="1" dirty="0">
                <a:solidFill>
                  <a:srgbClr val="000000"/>
                </a:solidFill>
                <a:latin typeface="Courier New"/>
                <a:cs typeface="Courier New"/>
              </a:rPr>
              <a:t>,</a:t>
            </a:r>
            <a:r>
              <a:rPr lang="en-US" sz="1600" b="1" dirty="0">
                <a:solidFill>
                  <a:srgbClr val="660066"/>
                </a:solidFill>
                <a:latin typeface="Courier New"/>
                <a:cs typeface="Courier New"/>
              </a:rPr>
              <a:t> </a:t>
            </a:r>
            <a:r>
              <a:rPr lang="en-US" sz="1600" b="1" dirty="0">
                <a:solidFill>
                  <a:srgbClr val="479B8F"/>
                </a:solidFill>
                <a:latin typeface="Courier New"/>
                <a:cs typeface="Courier New"/>
              </a:rPr>
              <a:t>"foo"</a:t>
            </a:r>
            <a:r>
              <a:rPr lang="en-US" sz="1600" b="1" dirty="0">
                <a:solidFill>
                  <a:srgbClr val="660066"/>
                </a:solidFill>
                <a:latin typeface="Courier New"/>
                <a:cs typeface="Courier New"/>
              </a:rPr>
              <a:t> </a:t>
            </a:r>
            <a:r>
              <a:rPr lang="en-US" sz="1600" b="1" dirty="0">
                <a:solidFill>
                  <a:srgbClr val="000000"/>
                </a:solidFill>
                <a:latin typeface="Courier New"/>
                <a:cs typeface="Courier New"/>
              </a:rPr>
              <a:t>=&gt;</a:t>
            </a:r>
            <a:r>
              <a:rPr lang="en-US" sz="1600" b="1" dirty="0">
                <a:solidFill>
                  <a:srgbClr val="660066"/>
                </a:solidFill>
                <a:latin typeface="Courier New"/>
                <a:cs typeface="Courier New"/>
              </a:rPr>
              <a:t> </a:t>
            </a:r>
            <a:r>
              <a:rPr lang="en-US" sz="1600" b="1" dirty="0">
                <a:solidFill>
                  <a:srgbClr val="479B8F"/>
                </a:solidFill>
                <a:latin typeface="Courier New"/>
                <a:cs typeface="Courier New"/>
              </a:rPr>
              <a:t>"bar"</a:t>
            </a:r>
            <a:r>
              <a:rPr lang="en-US" sz="1600" b="1" dirty="0">
                <a:solidFill>
                  <a:srgbClr val="000000"/>
                </a:solidFill>
                <a:latin typeface="Courier New"/>
                <a:cs typeface="Courier New"/>
              </a:rPr>
              <a:t>);</a:t>
            </a:r>
          </a:p>
          <a:p>
            <a:r>
              <a:rPr lang="en-US" sz="1600" b="1" dirty="0">
                <a:solidFill>
                  <a:srgbClr val="000000"/>
                </a:solidFill>
                <a:latin typeface="Courier New"/>
                <a:cs typeface="Courier New"/>
              </a:rPr>
              <a:t>    $this-&gt;</a:t>
            </a:r>
            <a:r>
              <a:rPr lang="en-US" sz="1600" b="1" dirty="0" err="1" smtClean="0">
                <a:solidFill>
                  <a:srgbClr val="000000"/>
                </a:solidFill>
                <a:latin typeface="Courier New"/>
                <a:cs typeface="Courier New"/>
              </a:rPr>
              <a:t>assertcontains</a:t>
            </a:r>
            <a:r>
              <a:rPr lang="en-US" sz="1600" b="1" dirty="0" smtClean="0">
                <a:solidFill>
                  <a:srgbClr val="000000"/>
                </a:solidFill>
                <a:latin typeface="Courier New"/>
                <a:cs typeface="Courier New"/>
              </a:rPr>
              <a:t>(</a:t>
            </a:r>
            <a:r>
              <a:rPr lang="en-US" sz="1600" b="1" dirty="0">
                <a:solidFill>
                  <a:srgbClr val="479B8F"/>
                </a:solidFill>
                <a:latin typeface="Courier New"/>
                <a:cs typeface="Courier New"/>
              </a:rPr>
              <a:t>"</a:t>
            </a:r>
            <a:r>
              <a:rPr lang="en-US" sz="1600" b="1" dirty="0" err="1" smtClean="0">
                <a:solidFill>
                  <a:srgbClr val="479B8F"/>
                </a:solidFill>
                <a:latin typeface="Courier New"/>
                <a:cs typeface="Courier New"/>
              </a:rPr>
              <a:t>baz</a:t>
            </a:r>
            <a:r>
              <a:rPr lang="en-US" sz="1600" b="1" dirty="0" smtClean="0">
                <a:solidFill>
                  <a:srgbClr val="479B8F"/>
                </a:solidFill>
                <a:latin typeface="Courier New"/>
                <a:cs typeface="Courier New"/>
              </a:rPr>
              <a:t>"</a:t>
            </a:r>
            <a:r>
              <a:rPr lang="en-US" sz="1600" b="1" dirty="0">
                <a:solidFill>
                  <a:srgbClr val="000000"/>
                </a:solidFill>
                <a:latin typeface="Courier New"/>
                <a:cs typeface="Courier New"/>
              </a:rPr>
              <a:t>, $array2); 	</a:t>
            </a:r>
            <a:r>
              <a:rPr lang="en-US" sz="1600" b="1" dirty="0" smtClean="0">
                <a:solidFill>
                  <a:srgbClr val="660066"/>
                </a:solidFill>
                <a:latin typeface="Courier New"/>
                <a:cs typeface="Courier New"/>
              </a:rPr>
              <a:t>	</a:t>
            </a:r>
            <a:r>
              <a:rPr lang="en-US" sz="1600" b="1" dirty="0" smtClean="0">
                <a:solidFill>
                  <a:srgbClr val="008000"/>
                </a:solidFill>
                <a:latin typeface="Courier New"/>
                <a:cs typeface="Courier New"/>
              </a:rPr>
              <a:t>/</a:t>
            </a:r>
            <a:r>
              <a:rPr lang="en-US" sz="1600" b="1" dirty="0">
                <a:solidFill>
                  <a:srgbClr val="008000"/>
                </a:solidFill>
                <a:latin typeface="Courier New"/>
                <a:cs typeface="Courier New"/>
              </a:rPr>
              <a:t>/ </a:t>
            </a:r>
            <a:r>
              <a:rPr lang="en-US" sz="1600" b="1" dirty="0" smtClean="0">
                <a:solidFill>
                  <a:srgbClr val="008000"/>
                </a:solidFill>
                <a:latin typeface="Courier New"/>
                <a:cs typeface="Courier New"/>
              </a:rPr>
              <a:t>False</a:t>
            </a:r>
            <a:endParaRPr lang="en-US" sz="1600" b="1" dirty="0">
              <a:solidFill>
                <a:srgbClr val="008000"/>
              </a:solidFill>
              <a:latin typeface="Courier New"/>
              <a:cs typeface="Courier New"/>
            </a:endParaRPr>
          </a:p>
          <a:p>
            <a:r>
              <a:rPr lang="en-US" sz="1600" b="1" dirty="0" smtClean="0">
                <a:solidFill>
                  <a:srgbClr val="000000"/>
                </a:solidFill>
                <a:latin typeface="Courier New"/>
                <a:cs typeface="Courier New"/>
              </a:rPr>
              <a:t>  }</a:t>
            </a:r>
            <a:endParaRPr lang="en-US" sz="1600" b="1" dirty="0">
              <a:solidFill>
                <a:srgbClr val="000000"/>
              </a:solidFill>
              <a:latin typeface="Courier New"/>
              <a:cs typeface="Courier New"/>
            </a:endParaRPr>
          </a:p>
          <a:p>
            <a:r>
              <a:rPr lang="en-US" sz="1600" b="1" dirty="0" smtClean="0">
                <a:solidFill>
                  <a:srgbClr val="000000"/>
                </a:solidFill>
                <a:latin typeface="Courier New"/>
                <a:cs typeface="Courier New"/>
              </a:rPr>
              <a:t>}</a:t>
            </a:r>
            <a:endParaRPr lang="en-US" sz="1600" b="1" dirty="0">
              <a:solidFill>
                <a:srgbClr val="000000"/>
              </a:solidFill>
              <a:latin typeface="Courier New"/>
              <a:cs typeface="Courier New"/>
            </a:endParaRPr>
          </a:p>
        </p:txBody>
      </p:sp>
      <p:sp>
        <p:nvSpPr>
          <p:cNvPr id="8" name="Rectangle à coins arrondis 5"/>
          <p:cNvSpPr/>
          <p:nvPr/>
        </p:nvSpPr>
        <p:spPr>
          <a:xfrm>
            <a:off x="179512" y="3865612"/>
            <a:ext cx="8785225" cy="1152128"/>
          </a:xfrm>
          <a:prstGeom prst="roundRect">
            <a:avLst>
              <a:gd name="adj" fmla="val 9260"/>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rgbClr val="000000"/>
                </a:solidFill>
                <a:latin typeface="Courier New"/>
                <a:cs typeface="Courier New"/>
              </a:rPr>
              <a:t>.</a:t>
            </a:r>
            <a:r>
              <a:rPr lang="en-US" sz="1600" b="1" dirty="0" smtClean="0">
                <a:solidFill>
                  <a:srgbClr val="000000"/>
                </a:solidFill>
                <a:latin typeface="Courier New"/>
                <a:cs typeface="Courier New"/>
              </a:rPr>
              <a:t>F</a:t>
            </a:r>
          </a:p>
          <a:p>
            <a:r>
              <a:rPr lang="en-US" sz="1600" b="1" dirty="0">
                <a:solidFill>
                  <a:srgbClr val="000000"/>
                </a:solidFill>
                <a:latin typeface="Courier New"/>
                <a:cs typeface="Courier New"/>
              </a:rPr>
              <a:t>There was 1 failure</a:t>
            </a:r>
            <a:r>
              <a:rPr lang="en-US" sz="1600" b="1" dirty="0" smtClean="0">
                <a:solidFill>
                  <a:srgbClr val="000000"/>
                </a:solidFill>
                <a:latin typeface="Courier New"/>
                <a:cs typeface="Courier New"/>
              </a:rPr>
              <a:t>:</a:t>
            </a:r>
            <a:endParaRPr lang="en-US" sz="1600" b="1" dirty="0">
              <a:solidFill>
                <a:srgbClr val="000000"/>
              </a:solidFill>
              <a:latin typeface="Courier New"/>
              <a:cs typeface="Courier New"/>
            </a:endParaRPr>
          </a:p>
          <a:p>
            <a:r>
              <a:rPr lang="en-US" sz="1600" b="1" dirty="0">
                <a:solidFill>
                  <a:srgbClr val="000000"/>
                </a:solidFill>
                <a:latin typeface="Courier New"/>
                <a:cs typeface="Courier New"/>
              </a:rPr>
              <a:t>1) </a:t>
            </a:r>
            <a:r>
              <a:rPr lang="en-US" sz="1600" b="1" dirty="0" err="1">
                <a:solidFill>
                  <a:srgbClr val="000000"/>
                </a:solidFill>
                <a:latin typeface="Courier New"/>
                <a:cs typeface="Courier New"/>
              </a:rPr>
              <a:t>SimpleTest</a:t>
            </a:r>
            <a:r>
              <a:rPr lang="en-US" sz="1600" b="1" dirty="0">
                <a:solidFill>
                  <a:srgbClr val="000000"/>
                </a:solidFill>
                <a:latin typeface="Courier New"/>
                <a:cs typeface="Courier New"/>
              </a:rPr>
              <a:t>::</a:t>
            </a:r>
            <a:r>
              <a:rPr lang="en-US" sz="1600" b="1" dirty="0" err="1">
                <a:solidFill>
                  <a:srgbClr val="000000"/>
                </a:solidFill>
                <a:latin typeface="Courier New"/>
                <a:cs typeface="Courier New"/>
              </a:rPr>
              <a:t>testArrayContainsFail</a:t>
            </a:r>
            <a:endParaRPr lang="en-US" sz="1600" b="1" dirty="0">
              <a:solidFill>
                <a:srgbClr val="000000"/>
              </a:solidFill>
              <a:latin typeface="Courier New"/>
              <a:cs typeface="Courier New"/>
            </a:endParaRPr>
          </a:p>
          <a:p>
            <a:r>
              <a:rPr lang="en-US" sz="1600" b="1" dirty="0">
                <a:solidFill>
                  <a:srgbClr val="000000"/>
                </a:solidFill>
                <a:latin typeface="Courier New"/>
                <a:cs typeface="Courier New"/>
              </a:rPr>
              <a:t>Failed asserting that an array contains '</a:t>
            </a:r>
            <a:r>
              <a:rPr lang="en-US" sz="1600" b="1" dirty="0" err="1">
                <a:solidFill>
                  <a:srgbClr val="000000"/>
                </a:solidFill>
                <a:latin typeface="Courier New"/>
                <a:cs typeface="Courier New"/>
              </a:rPr>
              <a:t>baz</a:t>
            </a:r>
            <a:r>
              <a:rPr lang="en-US" sz="1600" b="1" dirty="0">
                <a:solidFill>
                  <a:srgbClr val="000000"/>
                </a:solidFill>
                <a:latin typeface="Courier New"/>
                <a:cs typeface="Courier New"/>
              </a:rPr>
              <a:t>'.</a:t>
            </a:r>
            <a:endParaRPr lang="en-US" sz="1600" b="1" dirty="0" smtClean="0">
              <a:solidFill>
                <a:srgbClr val="000000"/>
              </a:solidFill>
              <a:latin typeface="Courier New"/>
              <a:cs typeface="Courier New"/>
            </a:endParaRPr>
          </a:p>
        </p:txBody>
      </p:sp>
    </p:spTree>
    <p:extLst>
      <p:ext uri="{BB962C8B-B14F-4D97-AF65-F5344CB8AC3E}">
        <p14:creationId xmlns:p14="http://schemas.microsoft.com/office/powerpoint/2010/main" val="10925684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ea typeface="ＭＳ Ｐゴシック" pitchFamily="34" charset="-128"/>
              </a:rPr>
              <a:t>assertFileExists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a:ea typeface="ＭＳ Ｐゴシック" pitchFamily="34" charset="-128"/>
              </a:rPr>
              <a:t>PHPUnit</a:t>
            </a:r>
            <a:r>
              <a:rPr lang="en-US" dirty="0">
                <a:ea typeface="ＭＳ Ｐゴシック" pitchFamily="34" charset="-128"/>
              </a:rPr>
              <a:t> Tests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à coins arrondis 5"/>
          <p:cNvSpPr/>
          <p:nvPr/>
        </p:nvSpPr>
        <p:spPr>
          <a:xfrm>
            <a:off x="179512" y="1561356"/>
            <a:ext cx="8785225" cy="1440160"/>
          </a:xfrm>
          <a:prstGeom prst="roundRect">
            <a:avLst>
              <a:gd name="adj" fmla="val 9260"/>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660066"/>
                </a:solidFill>
                <a:latin typeface="Courier New"/>
                <a:cs typeface="Courier New"/>
              </a:rPr>
              <a:t>class </a:t>
            </a:r>
            <a:r>
              <a:rPr lang="en-US" sz="1600" b="1" dirty="0" err="1" smtClean="0">
                <a:solidFill>
                  <a:schemeClr val="tx1"/>
                </a:solidFill>
                <a:latin typeface="Courier New"/>
                <a:cs typeface="Courier New"/>
              </a:rPr>
              <a:t>SimpleTest</a:t>
            </a:r>
            <a:r>
              <a:rPr lang="en-US" sz="1600" b="1" dirty="0">
                <a:solidFill>
                  <a:schemeClr val="tx1"/>
                </a:solidFill>
                <a:latin typeface="Courier New"/>
                <a:cs typeface="Courier New"/>
              </a:rPr>
              <a:t> </a:t>
            </a:r>
            <a:r>
              <a:rPr lang="en-US" sz="1600" b="1" dirty="0">
                <a:solidFill>
                  <a:srgbClr val="660066"/>
                </a:solidFill>
                <a:latin typeface="Courier New"/>
                <a:cs typeface="Courier New"/>
              </a:rPr>
              <a:t>extends</a:t>
            </a:r>
            <a:r>
              <a:rPr lang="en-US" sz="1600" b="1" dirty="0">
                <a:solidFill>
                  <a:schemeClr val="tx1"/>
                </a:solidFill>
                <a:latin typeface="Courier New"/>
                <a:cs typeface="Courier New"/>
              </a:rPr>
              <a:t> </a:t>
            </a:r>
            <a:r>
              <a:rPr lang="en-US" sz="1600" b="1" dirty="0" err="1">
                <a:solidFill>
                  <a:schemeClr val="tx1"/>
                </a:solidFill>
                <a:latin typeface="Courier New"/>
                <a:cs typeface="Courier New"/>
              </a:rPr>
              <a:t>PHPUnit_Framework_TestCase</a:t>
            </a:r>
            <a:r>
              <a:rPr lang="en-US" sz="1600" b="1" dirty="0">
                <a:solidFill>
                  <a:schemeClr val="tx1"/>
                </a:solidFill>
                <a:latin typeface="Courier New"/>
                <a:cs typeface="Courier New"/>
              </a:rPr>
              <a:t> </a:t>
            </a:r>
            <a:r>
              <a:rPr lang="en-US" sz="1600" b="1" dirty="0" smtClean="0">
                <a:solidFill>
                  <a:schemeClr val="tx1"/>
                </a:solidFill>
                <a:latin typeface="Courier New"/>
                <a:cs typeface="Courier New"/>
              </a:rPr>
              <a:t>{</a:t>
            </a:r>
          </a:p>
          <a:p>
            <a:r>
              <a:rPr lang="en-US" sz="1600" b="1" dirty="0">
                <a:solidFill>
                  <a:srgbClr val="660066"/>
                </a:solidFill>
                <a:latin typeface="Courier New"/>
                <a:cs typeface="Courier New"/>
              </a:rPr>
              <a:t> </a:t>
            </a:r>
            <a:r>
              <a:rPr lang="en-US" sz="1600" b="1" dirty="0" smtClean="0">
                <a:solidFill>
                  <a:srgbClr val="660066"/>
                </a:solidFill>
                <a:latin typeface="Courier New"/>
                <a:cs typeface="Courier New"/>
              </a:rPr>
              <a:t> public function </a:t>
            </a:r>
            <a:r>
              <a:rPr lang="en-US" sz="1600" b="1" dirty="0" err="1" smtClean="0">
                <a:solidFill>
                  <a:srgbClr val="000000"/>
                </a:solidFill>
                <a:latin typeface="Courier New"/>
                <a:cs typeface="Courier New"/>
              </a:rPr>
              <a:t>testFileExists</a:t>
            </a:r>
            <a:r>
              <a:rPr lang="en-US" sz="1600" b="1" dirty="0" smtClean="0">
                <a:solidFill>
                  <a:srgbClr val="000000"/>
                </a:solidFill>
                <a:latin typeface="Courier New"/>
                <a:cs typeface="Courier New"/>
              </a:rPr>
              <a:t> () {</a:t>
            </a:r>
          </a:p>
          <a:p>
            <a:r>
              <a:rPr lang="en-US" sz="1600" b="1" dirty="0">
                <a:solidFill>
                  <a:srgbClr val="000000"/>
                </a:solidFill>
                <a:latin typeface="Courier New"/>
                <a:cs typeface="Courier New"/>
              </a:rPr>
              <a:t> </a:t>
            </a:r>
            <a:r>
              <a:rPr lang="en-US" sz="1600" b="1" dirty="0" smtClean="0">
                <a:solidFill>
                  <a:srgbClr val="000000"/>
                </a:solidFill>
                <a:latin typeface="Courier New"/>
                <a:cs typeface="Courier New"/>
              </a:rPr>
              <a:t>   $this-&gt;</a:t>
            </a:r>
            <a:r>
              <a:rPr lang="en-US" sz="1600" b="1" dirty="0" err="1" smtClean="0">
                <a:solidFill>
                  <a:srgbClr val="000000"/>
                </a:solidFill>
                <a:latin typeface="Courier New"/>
                <a:cs typeface="Courier New"/>
              </a:rPr>
              <a:t>assertFileExists</a:t>
            </a:r>
            <a:r>
              <a:rPr lang="en-US" sz="1600" b="1" dirty="0" smtClean="0">
                <a:solidFill>
                  <a:srgbClr val="000000"/>
                </a:solidFill>
                <a:latin typeface="Courier New"/>
                <a:cs typeface="Courier New"/>
              </a:rPr>
              <a:t>(</a:t>
            </a:r>
            <a:r>
              <a:rPr lang="en-US" sz="1600" b="1" dirty="0" smtClean="0">
                <a:solidFill>
                  <a:srgbClr val="479B8F"/>
                </a:solidFill>
                <a:latin typeface="Courier New"/>
                <a:cs typeface="Courier New"/>
              </a:rPr>
              <a:t>'path/to/my/file'</a:t>
            </a:r>
            <a:r>
              <a:rPr lang="en-US" sz="1600" b="1" dirty="0" smtClean="0">
                <a:solidFill>
                  <a:srgbClr val="000000"/>
                </a:solidFill>
                <a:latin typeface="Courier New"/>
                <a:cs typeface="Courier New"/>
              </a:rPr>
              <a:t>);</a:t>
            </a:r>
            <a:r>
              <a:rPr lang="en-US" sz="1600" b="1" dirty="0" smtClean="0">
                <a:solidFill>
                  <a:srgbClr val="660066"/>
                </a:solidFill>
                <a:latin typeface="Courier New"/>
                <a:cs typeface="Courier New"/>
              </a:rPr>
              <a:t> </a:t>
            </a:r>
            <a:r>
              <a:rPr lang="en-US" sz="1600" b="1" dirty="0">
                <a:solidFill>
                  <a:srgbClr val="660066"/>
                </a:solidFill>
                <a:latin typeface="Courier New"/>
                <a:cs typeface="Courier New"/>
              </a:rPr>
              <a:t>	</a:t>
            </a:r>
            <a:r>
              <a:rPr lang="en-US" sz="1600" b="1" dirty="0" smtClean="0">
                <a:solidFill>
                  <a:srgbClr val="008000"/>
                </a:solidFill>
                <a:latin typeface="Courier New"/>
                <a:cs typeface="Courier New"/>
              </a:rPr>
              <a:t>// False</a:t>
            </a:r>
          </a:p>
          <a:p>
            <a:r>
              <a:rPr lang="en-US" sz="1600" b="1" dirty="0" smtClean="0">
                <a:solidFill>
                  <a:srgbClr val="000000"/>
                </a:solidFill>
                <a:latin typeface="Courier New"/>
                <a:cs typeface="Courier New"/>
              </a:rPr>
              <a:t>  }</a:t>
            </a:r>
          </a:p>
          <a:p>
            <a:r>
              <a:rPr lang="en-US" sz="1600" b="1" dirty="0" smtClean="0">
                <a:solidFill>
                  <a:srgbClr val="000000"/>
                </a:solidFill>
                <a:latin typeface="Courier New"/>
                <a:cs typeface="Courier New"/>
              </a:rPr>
              <a:t>}</a:t>
            </a:r>
            <a:endParaRPr lang="en-US" sz="1600" b="1" dirty="0">
              <a:solidFill>
                <a:srgbClr val="000000"/>
              </a:solidFill>
              <a:latin typeface="Courier New"/>
              <a:cs typeface="Courier New"/>
            </a:endParaRPr>
          </a:p>
        </p:txBody>
      </p:sp>
      <p:sp>
        <p:nvSpPr>
          <p:cNvPr id="8" name="Rectangle à coins arrondis 5"/>
          <p:cNvSpPr/>
          <p:nvPr/>
        </p:nvSpPr>
        <p:spPr>
          <a:xfrm>
            <a:off x="179512" y="3865612"/>
            <a:ext cx="8785225" cy="1152128"/>
          </a:xfrm>
          <a:prstGeom prst="roundRect">
            <a:avLst>
              <a:gd name="adj" fmla="val 9260"/>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000000"/>
                </a:solidFill>
                <a:latin typeface="Courier New"/>
                <a:cs typeface="Courier New"/>
              </a:rPr>
              <a:t>F</a:t>
            </a:r>
          </a:p>
          <a:p>
            <a:r>
              <a:rPr lang="en-US" sz="1600" b="1" dirty="0">
                <a:solidFill>
                  <a:srgbClr val="000000"/>
                </a:solidFill>
                <a:latin typeface="Courier New"/>
                <a:cs typeface="Courier New"/>
              </a:rPr>
              <a:t>There was 1 failure</a:t>
            </a:r>
            <a:r>
              <a:rPr lang="en-US" sz="1600" b="1" dirty="0" smtClean="0">
                <a:solidFill>
                  <a:srgbClr val="000000"/>
                </a:solidFill>
                <a:latin typeface="Courier New"/>
                <a:cs typeface="Courier New"/>
              </a:rPr>
              <a:t>:</a:t>
            </a:r>
            <a:endParaRPr lang="en-US" sz="1600" b="1" dirty="0">
              <a:solidFill>
                <a:srgbClr val="000000"/>
              </a:solidFill>
              <a:latin typeface="Courier New"/>
              <a:cs typeface="Courier New"/>
            </a:endParaRPr>
          </a:p>
          <a:p>
            <a:r>
              <a:rPr lang="en-US" sz="1600" b="1" dirty="0">
                <a:solidFill>
                  <a:srgbClr val="000000"/>
                </a:solidFill>
                <a:latin typeface="Courier New"/>
                <a:cs typeface="Courier New"/>
              </a:rPr>
              <a:t>1) </a:t>
            </a:r>
            <a:r>
              <a:rPr lang="en-US" sz="1600" b="1" dirty="0" err="1">
                <a:solidFill>
                  <a:srgbClr val="000000"/>
                </a:solidFill>
                <a:latin typeface="Courier New"/>
                <a:cs typeface="Courier New"/>
              </a:rPr>
              <a:t>SimpleTest</a:t>
            </a:r>
            <a:r>
              <a:rPr lang="en-US" sz="1600" b="1" dirty="0">
                <a:solidFill>
                  <a:srgbClr val="000000"/>
                </a:solidFill>
                <a:latin typeface="Courier New"/>
                <a:cs typeface="Courier New"/>
              </a:rPr>
              <a:t>::</a:t>
            </a:r>
            <a:r>
              <a:rPr lang="en-US" sz="1600" b="1" dirty="0" err="1">
                <a:solidFill>
                  <a:srgbClr val="000000"/>
                </a:solidFill>
                <a:latin typeface="Courier New"/>
                <a:cs typeface="Courier New"/>
              </a:rPr>
              <a:t>testFileExists</a:t>
            </a:r>
            <a:endParaRPr lang="en-US" sz="1600" b="1" dirty="0">
              <a:solidFill>
                <a:srgbClr val="000000"/>
              </a:solidFill>
              <a:latin typeface="Courier New"/>
              <a:cs typeface="Courier New"/>
            </a:endParaRPr>
          </a:p>
          <a:p>
            <a:r>
              <a:rPr lang="en-US" sz="1600" b="1" dirty="0">
                <a:solidFill>
                  <a:srgbClr val="000000"/>
                </a:solidFill>
                <a:latin typeface="Courier New"/>
                <a:cs typeface="Courier New"/>
              </a:rPr>
              <a:t>Failed asserting that file "path/to/my/file" exists.</a:t>
            </a:r>
            <a:endParaRPr lang="en-US" sz="1600" b="1" dirty="0" smtClean="0">
              <a:solidFill>
                <a:srgbClr val="000000"/>
              </a:solidFill>
              <a:latin typeface="Courier New"/>
              <a:cs typeface="Courier New"/>
            </a:endParaRPr>
          </a:p>
        </p:txBody>
      </p:sp>
    </p:spTree>
    <p:extLst>
      <p:ext uri="{BB962C8B-B14F-4D97-AF65-F5344CB8AC3E}">
        <p14:creationId xmlns:p14="http://schemas.microsoft.com/office/powerpoint/2010/main" val="14846568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ea typeface="ＭＳ Ｐゴシック" pitchFamily="34" charset="-128"/>
              </a:rPr>
              <a:t>assertInstanceOf</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a:ea typeface="ＭＳ Ｐゴシック" pitchFamily="34" charset="-128"/>
              </a:rPr>
              <a:t>PHPUnit</a:t>
            </a:r>
            <a:r>
              <a:rPr lang="en-US" dirty="0">
                <a:ea typeface="ＭＳ Ｐゴシック" pitchFamily="34" charset="-128"/>
              </a:rPr>
              <a:t> Tests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à coins arrondis 5"/>
          <p:cNvSpPr/>
          <p:nvPr/>
        </p:nvSpPr>
        <p:spPr>
          <a:xfrm>
            <a:off x="179512" y="985292"/>
            <a:ext cx="8785225" cy="2664296"/>
          </a:xfrm>
          <a:prstGeom prst="roundRect">
            <a:avLst>
              <a:gd name="adj" fmla="val 9260"/>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rgbClr val="660066"/>
                </a:solidFill>
                <a:latin typeface="Courier New"/>
                <a:cs typeface="Courier New"/>
              </a:rPr>
              <a:t>class </a:t>
            </a:r>
            <a:r>
              <a:rPr lang="en-US" sz="1600" b="1" dirty="0">
                <a:solidFill>
                  <a:srgbClr val="000000"/>
                </a:solidFill>
                <a:latin typeface="Courier New"/>
                <a:cs typeface="Courier New"/>
              </a:rPr>
              <a:t>A {}</a:t>
            </a:r>
          </a:p>
          <a:p>
            <a:r>
              <a:rPr lang="en-US" sz="1600" b="1" dirty="0">
                <a:solidFill>
                  <a:srgbClr val="660066"/>
                </a:solidFill>
                <a:latin typeface="Courier New"/>
                <a:cs typeface="Courier New"/>
              </a:rPr>
              <a:t>class </a:t>
            </a:r>
            <a:r>
              <a:rPr lang="en-US" sz="1600" b="1" dirty="0">
                <a:solidFill>
                  <a:srgbClr val="000000"/>
                </a:solidFill>
                <a:latin typeface="Courier New"/>
                <a:cs typeface="Courier New"/>
              </a:rPr>
              <a:t>B</a:t>
            </a:r>
            <a:r>
              <a:rPr lang="en-US" sz="1600" b="1" dirty="0">
                <a:solidFill>
                  <a:srgbClr val="660066"/>
                </a:solidFill>
                <a:latin typeface="Courier New"/>
                <a:cs typeface="Courier New"/>
              </a:rPr>
              <a:t> extends</a:t>
            </a:r>
            <a:r>
              <a:rPr lang="en-US" sz="1600" b="1" dirty="0">
                <a:solidFill>
                  <a:srgbClr val="000000"/>
                </a:solidFill>
                <a:latin typeface="Courier New"/>
                <a:cs typeface="Courier New"/>
              </a:rPr>
              <a:t> A {}</a:t>
            </a:r>
          </a:p>
          <a:p>
            <a:r>
              <a:rPr lang="en-US" sz="1600" b="1" dirty="0" smtClean="0">
                <a:solidFill>
                  <a:srgbClr val="660066"/>
                </a:solidFill>
                <a:latin typeface="Courier New"/>
                <a:cs typeface="Courier New"/>
              </a:rPr>
              <a:t>class </a:t>
            </a:r>
            <a:r>
              <a:rPr lang="en-US" sz="1600" b="1" dirty="0" err="1" smtClean="0">
                <a:solidFill>
                  <a:schemeClr val="tx1"/>
                </a:solidFill>
                <a:latin typeface="Courier New"/>
                <a:cs typeface="Courier New"/>
              </a:rPr>
              <a:t>SimpleTest</a:t>
            </a:r>
            <a:r>
              <a:rPr lang="en-US" sz="1600" b="1" dirty="0">
                <a:solidFill>
                  <a:schemeClr val="tx1"/>
                </a:solidFill>
                <a:latin typeface="Courier New"/>
                <a:cs typeface="Courier New"/>
              </a:rPr>
              <a:t> </a:t>
            </a:r>
            <a:r>
              <a:rPr lang="en-US" sz="1600" b="1" dirty="0">
                <a:solidFill>
                  <a:srgbClr val="660066"/>
                </a:solidFill>
                <a:latin typeface="Courier New"/>
                <a:cs typeface="Courier New"/>
              </a:rPr>
              <a:t>extends</a:t>
            </a:r>
            <a:r>
              <a:rPr lang="en-US" sz="1600" b="1" dirty="0">
                <a:solidFill>
                  <a:schemeClr val="tx1"/>
                </a:solidFill>
                <a:latin typeface="Courier New"/>
                <a:cs typeface="Courier New"/>
              </a:rPr>
              <a:t> </a:t>
            </a:r>
            <a:r>
              <a:rPr lang="en-US" sz="1600" b="1" dirty="0" err="1">
                <a:solidFill>
                  <a:schemeClr val="tx1"/>
                </a:solidFill>
                <a:latin typeface="Courier New"/>
                <a:cs typeface="Courier New"/>
              </a:rPr>
              <a:t>PHPUnit_Framework_TestCase</a:t>
            </a:r>
            <a:r>
              <a:rPr lang="en-US" sz="1600" b="1" dirty="0">
                <a:solidFill>
                  <a:schemeClr val="tx1"/>
                </a:solidFill>
                <a:latin typeface="Courier New"/>
                <a:cs typeface="Courier New"/>
              </a:rPr>
              <a:t> </a:t>
            </a:r>
            <a:r>
              <a:rPr lang="en-US" sz="1600" b="1" dirty="0" smtClean="0">
                <a:solidFill>
                  <a:schemeClr val="tx1"/>
                </a:solidFill>
                <a:latin typeface="Courier New"/>
                <a:cs typeface="Courier New"/>
              </a:rPr>
              <a:t>{</a:t>
            </a:r>
          </a:p>
          <a:p>
            <a:r>
              <a:rPr lang="en-US" sz="1600" b="1" dirty="0">
                <a:solidFill>
                  <a:srgbClr val="660066"/>
                </a:solidFill>
                <a:latin typeface="Courier New"/>
                <a:cs typeface="Courier New"/>
              </a:rPr>
              <a:t> public function</a:t>
            </a:r>
            <a:r>
              <a:rPr lang="en-US" sz="1600" b="1" dirty="0">
                <a:solidFill>
                  <a:srgbClr val="000000"/>
                </a:solidFill>
                <a:latin typeface="Courier New"/>
                <a:cs typeface="Courier New"/>
              </a:rPr>
              <a:t> </a:t>
            </a:r>
            <a:r>
              <a:rPr lang="en-US" sz="1600" b="1" dirty="0" err="1">
                <a:solidFill>
                  <a:srgbClr val="000000"/>
                </a:solidFill>
                <a:latin typeface="Courier New"/>
                <a:cs typeface="Courier New"/>
              </a:rPr>
              <a:t>testInstanceOfSuccess</a:t>
            </a:r>
            <a:r>
              <a:rPr lang="en-US" sz="1600" b="1" dirty="0">
                <a:solidFill>
                  <a:srgbClr val="000000"/>
                </a:solidFill>
                <a:latin typeface="Courier New"/>
                <a:cs typeface="Courier New"/>
              </a:rPr>
              <a:t>() {</a:t>
            </a:r>
          </a:p>
          <a:p>
            <a:r>
              <a:rPr lang="en-US" sz="1600" b="1" dirty="0">
                <a:solidFill>
                  <a:srgbClr val="000000"/>
                </a:solidFill>
                <a:latin typeface="Courier New"/>
                <a:cs typeface="Courier New"/>
              </a:rPr>
              <a:t>    $this-&gt;</a:t>
            </a:r>
            <a:r>
              <a:rPr lang="en-US" sz="1600" b="1" dirty="0" err="1">
                <a:solidFill>
                  <a:srgbClr val="000000"/>
                </a:solidFill>
                <a:latin typeface="Courier New"/>
                <a:cs typeface="Courier New"/>
              </a:rPr>
              <a:t>assertInstanceOf</a:t>
            </a:r>
            <a:r>
              <a:rPr lang="en-US" sz="1600" b="1" dirty="0">
                <a:solidFill>
                  <a:srgbClr val="000000"/>
                </a:solidFill>
                <a:latin typeface="Courier New"/>
                <a:cs typeface="Courier New"/>
              </a:rPr>
              <a:t>(</a:t>
            </a:r>
            <a:r>
              <a:rPr lang="en-US" sz="1600" b="1" dirty="0">
                <a:solidFill>
                  <a:srgbClr val="479B8F"/>
                </a:solidFill>
                <a:latin typeface="Courier New"/>
                <a:cs typeface="Courier New"/>
              </a:rPr>
              <a:t>'A'</a:t>
            </a:r>
            <a:r>
              <a:rPr lang="en-US" sz="1600" b="1" dirty="0">
                <a:solidFill>
                  <a:srgbClr val="000000"/>
                </a:solidFill>
                <a:latin typeface="Courier New"/>
                <a:cs typeface="Courier New"/>
              </a:rPr>
              <a:t>,</a:t>
            </a:r>
            <a:r>
              <a:rPr lang="en-US" sz="1600" b="1" dirty="0">
                <a:solidFill>
                  <a:srgbClr val="660066"/>
                </a:solidFill>
                <a:latin typeface="Courier New"/>
                <a:cs typeface="Courier New"/>
              </a:rPr>
              <a:t> new </a:t>
            </a:r>
            <a:r>
              <a:rPr lang="en-US" sz="1600" b="1" dirty="0">
                <a:solidFill>
                  <a:srgbClr val="000000"/>
                </a:solidFill>
                <a:latin typeface="Courier New"/>
                <a:cs typeface="Courier New"/>
              </a:rPr>
              <a:t>B());</a:t>
            </a:r>
            <a:r>
              <a:rPr lang="en-US" sz="1600" b="1" dirty="0">
                <a:solidFill>
                  <a:srgbClr val="660066"/>
                </a:solidFill>
                <a:latin typeface="Courier New"/>
                <a:cs typeface="Courier New"/>
              </a:rPr>
              <a:t> 	</a:t>
            </a:r>
            <a:r>
              <a:rPr lang="en-US" sz="1600" b="1" dirty="0">
                <a:solidFill>
                  <a:srgbClr val="008000"/>
                </a:solidFill>
                <a:latin typeface="Courier New"/>
                <a:cs typeface="Courier New"/>
              </a:rPr>
              <a:t>// True</a:t>
            </a:r>
          </a:p>
          <a:p>
            <a:r>
              <a:rPr lang="en-US" sz="1600" b="1" dirty="0">
                <a:solidFill>
                  <a:srgbClr val="660066"/>
                </a:solidFill>
                <a:latin typeface="Courier New"/>
                <a:cs typeface="Courier New"/>
              </a:rPr>
              <a:t>  </a:t>
            </a:r>
            <a:r>
              <a:rPr lang="en-US" sz="1600" b="1" dirty="0">
                <a:solidFill>
                  <a:srgbClr val="000000"/>
                </a:solidFill>
                <a:latin typeface="Courier New"/>
                <a:cs typeface="Courier New"/>
              </a:rPr>
              <a:t>}</a:t>
            </a:r>
          </a:p>
          <a:p>
            <a:r>
              <a:rPr lang="en-US" sz="1600" b="1" dirty="0">
                <a:solidFill>
                  <a:srgbClr val="660066"/>
                </a:solidFill>
                <a:latin typeface="Courier New"/>
                <a:cs typeface="Courier New"/>
              </a:rPr>
              <a:t>  public function </a:t>
            </a:r>
            <a:r>
              <a:rPr lang="en-US" sz="1600" b="1" dirty="0" err="1">
                <a:solidFill>
                  <a:srgbClr val="000000"/>
                </a:solidFill>
                <a:latin typeface="Courier New"/>
                <a:cs typeface="Courier New"/>
              </a:rPr>
              <a:t>testInstanceOfFail</a:t>
            </a:r>
            <a:r>
              <a:rPr lang="en-US" sz="1600" b="1" dirty="0">
                <a:solidFill>
                  <a:srgbClr val="000000"/>
                </a:solidFill>
                <a:latin typeface="Courier New"/>
                <a:cs typeface="Courier New"/>
              </a:rPr>
              <a:t>() {</a:t>
            </a:r>
          </a:p>
          <a:p>
            <a:r>
              <a:rPr lang="en-US" sz="1600" b="1" dirty="0">
                <a:solidFill>
                  <a:srgbClr val="000000"/>
                </a:solidFill>
                <a:latin typeface="Courier New"/>
                <a:cs typeface="Courier New"/>
              </a:rPr>
              <a:t>    $this-&gt;</a:t>
            </a:r>
            <a:r>
              <a:rPr lang="en-US" sz="1600" b="1" dirty="0" err="1">
                <a:solidFill>
                  <a:srgbClr val="000000"/>
                </a:solidFill>
                <a:latin typeface="Courier New"/>
                <a:cs typeface="Courier New"/>
              </a:rPr>
              <a:t>assertInstanceOf</a:t>
            </a:r>
            <a:r>
              <a:rPr lang="en-US" sz="1600" b="1" dirty="0">
                <a:solidFill>
                  <a:srgbClr val="000000"/>
                </a:solidFill>
                <a:latin typeface="Courier New"/>
                <a:cs typeface="Courier New"/>
              </a:rPr>
              <a:t>(</a:t>
            </a:r>
            <a:r>
              <a:rPr lang="en-US" sz="1600" b="1" dirty="0">
                <a:solidFill>
                  <a:srgbClr val="479B8F"/>
                </a:solidFill>
                <a:latin typeface="Courier New"/>
                <a:cs typeface="Courier New"/>
              </a:rPr>
              <a:t>'B'</a:t>
            </a:r>
            <a:r>
              <a:rPr lang="en-US" sz="1600" b="1" dirty="0">
                <a:solidFill>
                  <a:srgbClr val="000000"/>
                </a:solidFill>
                <a:latin typeface="Courier New"/>
                <a:cs typeface="Courier New"/>
              </a:rPr>
              <a:t>,</a:t>
            </a:r>
            <a:r>
              <a:rPr lang="en-US" sz="1600" b="1" dirty="0">
                <a:solidFill>
                  <a:srgbClr val="660066"/>
                </a:solidFill>
                <a:latin typeface="Courier New"/>
                <a:cs typeface="Courier New"/>
              </a:rPr>
              <a:t> new</a:t>
            </a:r>
            <a:r>
              <a:rPr lang="en-US" sz="1600" b="1" dirty="0">
                <a:solidFill>
                  <a:srgbClr val="000000"/>
                </a:solidFill>
                <a:latin typeface="Courier New"/>
                <a:cs typeface="Courier New"/>
              </a:rPr>
              <a:t> A());</a:t>
            </a:r>
            <a:r>
              <a:rPr lang="en-US" sz="1600" b="1" dirty="0">
                <a:solidFill>
                  <a:srgbClr val="660066"/>
                </a:solidFill>
                <a:latin typeface="Courier New"/>
                <a:cs typeface="Courier New"/>
              </a:rPr>
              <a:t> 	</a:t>
            </a:r>
            <a:r>
              <a:rPr lang="en-US" sz="1600" b="1" dirty="0">
                <a:solidFill>
                  <a:srgbClr val="008000"/>
                </a:solidFill>
                <a:latin typeface="Courier New"/>
                <a:cs typeface="Courier New"/>
              </a:rPr>
              <a:t>// </a:t>
            </a:r>
            <a:r>
              <a:rPr lang="en-US" sz="1600" b="1" dirty="0" smtClean="0">
                <a:solidFill>
                  <a:srgbClr val="008000"/>
                </a:solidFill>
                <a:latin typeface="Courier New"/>
                <a:cs typeface="Courier New"/>
              </a:rPr>
              <a:t>False</a:t>
            </a:r>
            <a:endParaRPr lang="en-US" sz="1600" b="1" dirty="0">
              <a:solidFill>
                <a:srgbClr val="008000"/>
              </a:solidFill>
              <a:latin typeface="Courier New"/>
              <a:cs typeface="Courier New"/>
            </a:endParaRPr>
          </a:p>
          <a:p>
            <a:r>
              <a:rPr lang="en-US" sz="1600" b="1" dirty="0">
                <a:solidFill>
                  <a:srgbClr val="660066"/>
                </a:solidFill>
                <a:latin typeface="Courier New"/>
                <a:cs typeface="Courier New"/>
              </a:rPr>
              <a:t>  </a:t>
            </a:r>
            <a:r>
              <a:rPr lang="en-US" sz="1600" b="1" dirty="0" smtClean="0">
                <a:solidFill>
                  <a:srgbClr val="000000"/>
                </a:solidFill>
                <a:latin typeface="Courier New"/>
                <a:cs typeface="Courier New"/>
              </a:rPr>
              <a:t>}</a:t>
            </a:r>
          </a:p>
          <a:p>
            <a:r>
              <a:rPr lang="en-US" sz="1600" b="1" dirty="0" smtClean="0">
                <a:solidFill>
                  <a:srgbClr val="000000"/>
                </a:solidFill>
                <a:latin typeface="Courier New"/>
                <a:cs typeface="Courier New"/>
              </a:rPr>
              <a:t>}</a:t>
            </a:r>
            <a:endParaRPr lang="en-US" sz="1600" b="1" dirty="0">
              <a:solidFill>
                <a:srgbClr val="000000"/>
              </a:solidFill>
              <a:latin typeface="Courier New"/>
              <a:cs typeface="Courier New"/>
            </a:endParaRPr>
          </a:p>
        </p:txBody>
      </p:sp>
      <p:sp>
        <p:nvSpPr>
          <p:cNvPr id="8" name="Rectangle à coins arrondis 5"/>
          <p:cNvSpPr/>
          <p:nvPr/>
        </p:nvSpPr>
        <p:spPr>
          <a:xfrm>
            <a:off x="179512" y="3865612"/>
            <a:ext cx="8785225" cy="1152128"/>
          </a:xfrm>
          <a:prstGeom prst="roundRect">
            <a:avLst>
              <a:gd name="adj" fmla="val 9260"/>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rgbClr val="000000"/>
                </a:solidFill>
                <a:latin typeface="Courier New"/>
                <a:cs typeface="Courier New"/>
              </a:rPr>
              <a:t>.</a:t>
            </a:r>
            <a:r>
              <a:rPr lang="en-US" sz="1600" b="1" dirty="0" smtClean="0">
                <a:solidFill>
                  <a:srgbClr val="000000"/>
                </a:solidFill>
                <a:latin typeface="Courier New"/>
                <a:cs typeface="Courier New"/>
              </a:rPr>
              <a:t>F</a:t>
            </a:r>
          </a:p>
          <a:p>
            <a:r>
              <a:rPr lang="en-US" sz="1600" b="1" dirty="0">
                <a:solidFill>
                  <a:srgbClr val="000000"/>
                </a:solidFill>
                <a:latin typeface="Courier New"/>
                <a:cs typeface="Courier New"/>
              </a:rPr>
              <a:t>There was 1 failure</a:t>
            </a:r>
            <a:r>
              <a:rPr lang="en-US" sz="1600" b="1" dirty="0" smtClean="0">
                <a:solidFill>
                  <a:srgbClr val="000000"/>
                </a:solidFill>
                <a:latin typeface="Courier New"/>
                <a:cs typeface="Courier New"/>
              </a:rPr>
              <a:t>:</a:t>
            </a:r>
            <a:endParaRPr lang="en-US" sz="1600" b="1" dirty="0">
              <a:solidFill>
                <a:srgbClr val="000000"/>
              </a:solidFill>
              <a:latin typeface="Courier New"/>
              <a:cs typeface="Courier New"/>
            </a:endParaRPr>
          </a:p>
          <a:p>
            <a:r>
              <a:rPr lang="en-US" sz="1600" b="1" dirty="0">
                <a:solidFill>
                  <a:srgbClr val="000000"/>
                </a:solidFill>
                <a:latin typeface="Courier New"/>
                <a:cs typeface="Courier New"/>
              </a:rPr>
              <a:t>1) </a:t>
            </a:r>
            <a:r>
              <a:rPr lang="en-US" sz="1600" b="1" dirty="0" err="1">
                <a:solidFill>
                  <a:srgbClr val="000000"/>
                </a:solidFill>
                <a:latin typeface="Courier New"/>
                <a:cs typeface="Courier New"/>
              </a:rPr>
              <a:t>SimpleTest</a:t>
            </a:r>
            <a:r>
              <a:rPr lang="en-US" sz="1600" b="1" dirty="0">
                <a:solidFill>
                  <a:srgbClr val="000000"/>
                </a:solidFill>
                <a:latin typeface="Courier New"/>
                <a:cs typeface="Courier New"/>
              </a:rPr>
              <a:t>::</a:t>
            </a:r>
            <a:r>
              <a:rPr lang="en-US" sz="1600" b="1" dirty="0" err="1">
                <a:solidFill>
                  <a:srgbClr val="000000"/>
                </a:solidFill>
                <a:latin typeface="Courier New"/>
                <a:cs typeface="Courier New"/>
              </a:rPr>
              <a:t>testInstanceOfFail</a:t>
            </a:r>
            <a:endParaRPr lang="en-US" sz="1600" b="1" dirty="0">
              <a:solidFill>
                <a:srgbClr val="000000"/>
              </a:solidFill>
              <a:latin typeface="Courier New"/>
              <a:cs typeface="Courier New"/>
            </a:endParaRPr>
          </a:p>
          <a:p>
            <a:r>
              <a:rPr lang="en-US" sz="1600" b="1" dirty="0">
                <a:solidFill>
                  <a:srgbClr val="000000"/>
                </a:solidFill>
                <a:latin typeface="Courier New"/>
                <a:cs typeface="Courier New"/>
              </a:rPr>
              <a:t>Failed asserting that A Object () is an instance of class "B".</a:t>
            </a:r>
          </a:p>
        </p:txBody>
      </p:sp>
    </p:spTree>
    <p:extLst>
      <p:ext uri="{BB962C8B-B14F-4D97-AF65-F5344CB8AC3E}">
        <p14:creationId xmlns:p14="http://schemas.microsoft.com/office/powerpoint/2010/main" val="2268873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a:xfrm>
            <a:off x="1116013" y="336550"/>
            <a:ext cx="7777162" cy="504825"/>
          </a:xfrm>
        </p:spPr>
        <p:txBody>
          <a:bodyPr/>
          <a:lstStyle/>
          <a:p>
            <a:r>
              <a:rPr lang="en-US" smtClean="0">
                <a:ea typeface="ＭＳ Ｐゴシック" pitchFamily="34" charset="-128"/>
              </a:rPr>
              <a:t>Course plan</a:t>
            </a:r>
          </a:p>
        </p:txBody>
      </p:sp>
      <p:sp>
        <p:nvSpPr>
          <p:cNvPr id="35842" name="Espace réservé du contenu 2"/>
          <p:cNvSpPr>
            <a:spLocks noGrp="1"/>
          </p:cNvSpPr>
          <p:nvPr>
            <p:ph idx="1"/>
          </p:nvPr>
        </p:nvSpPr>
        <p:spPr>
          <a:xfrm>
            <a:off x="3635896" y="1128713"/>
            <a:ext cx="5257279" cy="4230687"/>
          </a:xfrm>
        </p:spPr>
        <p:txBody>
          <a:bodyPr/>
          <a:lstStyle/>
          <a:p>
            <a:pPr lvl="1" eaLnBrk="1" hangingPunct="1"/>
            <a:r>
              <a:rPr lang="en-US" dirty="0" smtClean="0"/>
              <a:t>Introduction</a:t>
            </a:r>
            <a:endParaRPr lang="en-US" dirty="0"/>
          </a:p>
          <a:p>
            <a:pPr lvl="1" eaLnBrk="1" hangingPunct="1"/>
            <a:endParaRPr lang="en-US" dirty="0" smtClean="0"/>
          </a:p>
          <a:p>
            <a:pPr lvl="1" eaLnBrk="1" hangingPunct="1"/>
            <a:r>
              <a:rPr lang="en-US" dirty="0" smtClean="0"/>
              <a:t>What is </a:t>
            </a:r>
            <a:r>
              <a:rPr lang="en-US" dirty="0" err="1" smtClean="0"/>
              <a:t>PHPUnit</a:t>
            </a:r>
            <a:r>
              <a:rPr lang="en-US" dirty="0" smtClean="0"/>
              <a:t>?</a:t>
            </a:r>
            <a:endParaRPr lang="en-US" dirty="0"/>
          </a:p>
          <a:p>
            <a:pPr lvl="1" eaLnBrk="1" hangingPunct="1"/>
            <a:endParaRPr lang="en-US" dirty="0" smtClean="0"/>
          </a:p>
          <a:p>
            <a:pPr lvl="1" eaLnBrk="1" hangingPunct="1"/>
            <a:r>
              <a:rPr lang="en-US" dirty="0" smtClean="0"/>
              <a:t>Syntax</a:t>
            </a:r>
          </a:p>
          <a:p>
            <a:pPr lvl="1" eaLnBrk="1" hangingPunct="1"/>
            <a:endParaRPr lang="en-US" dirty="0"/>
          </a:p>
          <a:p>
            <a:pPr lvl="1" eaLnBrk="1" hangingPunct="1"/>
            <a:r>
              <a:rPr lang="en-US" dirty="0" smtClean="0"/>
              <a:t>Test your tests!</a:t>
            </a:r>
            <a:endParaRPr lang="en-US" dirty="0"/>
          </a:p>
        </p:txBody>
      </p:sp>
      <p:sp>
        <p:nvSpPr>
          <p:cNvPr id="35843" name="Espace réservé du contenu 3"/>
          <p:cNvSpPr>
            <a:spLocks noGrp="1"/>
          </p:cNvSpPr>
          <p:nvPr>
            <p:ph sz="quarter" idx="13"/>
          </p:nvPr>
        </p:nvSpPr>
        <p:spPr/>
        <p:txBody>
          <a:bodyPr/>
          <a:lstStyle/>
          <a:p>
            <a:r>
              <a:rPr lang="en-US" dirty="0" smtClean="0">
                <a:ea typeface="ＭＳ Ｐゴシック" pitchFamily="34" charset="-128"/>
              </a:rPr>
              <a:t>Unit Tests with PHP</a:t>
            </a:r>
          </a:p>
        </p:txBody>
      </p:sp>
      <p:pic>
        <p:nvPicPr>
          <p:cNvPr id="7"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pic>
        <p:nvPicPr>
          <p:cNvPr id="2051" name="Picture 3" descr="D:\Users\Renaud\Desktop\StageFinEtudesSupinfo\Icons-New\v3\Min\Pl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ea typeface="ＭＳ Ｐゴシック" pitchFamily="34" charset="-128"/>
              </a:rPr>
              <a:t>assertRegExp</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a:ea typeface="ＭＳ Ｐゴシック" pitchFamily="34" charset="-128"/>
              </a:rPr>
              <a:t>PHPUnit</a:t>
            </a:r>
            <a:r>
              <a:rPr lang="en-US" dirty="0">
                <a:ea typeface="ＭＳ Ｐゴシック" pitchFamily="34" charset="-128"/>
              </a:rPr>
              <a:t> Tests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à coins arrondis 5"/>
          <p:cNvSpPr/>
          <p:nvPr/>
        </p:nvSpPr>
        <p:spPr>
          <a:xfrm>
            <a:off x="179512" y="985292"/>
            <a:ext cx="8785225" cy="2664296"/>
          </a:xfrm>
          <a:prstGeom prst="roundRect">
            <a:avLst>
              <a:gd name="adj" fmla="val 9260"/>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660066"/>
                </a:solidFill>
                <a:latin typeface="Courier New"/>
                <a:cs typeface="Courier New"/>
              </a:rPr>
              <a:t>class </a:t>
            </a:r>
            <a:r>
              <a:rPr lang="en-US" sz="1600" b="1" dirty="0" err="1" smtClean="0">
                <a:solidFill>
                  <a:schemeClr val="tx1"/>
                </a:solidFill>
                <a:latin typeface="Courier New"/>
                <a:cs typeface="Courier New"/>
              </a:rPr>
              <a:t>SimpleTest</a:t>
            </a:r>
            <a:r>
              <a:rPr lang="en-US" sz="1600" b="1" dirty="0">
                <a:solidFill>
                  <a:schemeClr val="tx1"/>
                </a:solidFill>
                <a:latin typeface="Courier New"/>
                <a:cs typeface="Courier New"/>
              </a:rPr>
              <a:t> </a:t>
            </a:r>
            <a:r>
              <a:rPr lang="en-US" sz="1600" b="1" dirty="0">
                <a:solidFill>
                  <a:srgbClr val="660066"/>
                </a:solidFill>
                <a:latin typeface="Courier New"/>
                <a:cs typeface="Courier New"/>
              </a:rPr>
              <a:t>extends</a:t>
            </a:r>
            <a:r>
              <a:rPr lang="en-US" sz="1600" b="1" dirty="0">
                <a:solidFill>
                  <a:schemeClr val="tx1"/>
                </a:solidFill>
                <a:latin typeface="Courier New"/>
                <a:cs typeface="Courier New"/>
              </a:rPr>
              <a:t> </a:t>
            </a:r>
            <a:r>
              <a:rPr lang="en-US" sz="1600" b="1" dirty="0" err="1">
                <a:solidFill>
                  <a:schemeClr val="tx1"/>
                </a:solidFill>
                <a:latin typeface="Courier New"/>
                <a:cs typeface="Courier New"/>
              </a:rPr>
              <a:t>PHPUnit_Framework_TestCase</a:t>
            </a:r>
            <a:r>
              <a:rPr lang="en-US" sz="1600" b="1" dirty="0">
                <a:solidFill>
                  <a:schemeClr val="tx1"/>
                </a:solidFill>
                <a:latin typeface="Courier New"/>
                <a:cs typeface="Courier New"/>
              </a:rPr>
              <a:t> </a:t>
            </a:r>
            <a:r>
              <a:rPr lang="en-US" sz="1600" b="1" dirty="0" smtClean="0">
                <a:solidFill>
                  <a:schemeClr val="tx1"/>
                </a:solidFill>
                <a:latin typeface="Courier New"/>
                <a:cs typeface="Courier New"/>
              </a:rPr>
              <a:t>{</a:t>
            </a:r>
          </a:p>
          <a:p>
            <a:r>
              <a:rPr lang="en-US" sz="1600" b="1" dirty="0">
                <a:solidFill>
                  <a:srgbClr val="660066"/>
                </a:solidFill>
                <a:latin typeface="Courier New"/>
                <a:cs typeface="Courier New"/>
              </a:rPr>
              <a:t> public function </a:t>
            </a:r>
            <a:r>
              <a:rPr lang="en-US" sz="1600" b="1" dirty="0" err="1" smtClean="0">
                <a:solidFill>
                  <a:srgbClr val="000000"/>
                </a:solidFill>
                <a:latin typeface="Courier New"/>
                <a:cs typeface="Courier New"/>
              </a:rPr>
              <a:t>testRegExpSuccess</a:t>
            </a:r>
            <a:r>
              <a:rPr lang="en-US" sz="1600" b="1" dirty="0">
                <a:solidFill>
                  <a:srgbClr val="000000"/>
                </a:solidFill>
                <a:latin typeface="Courier New"/>
                <a:cs typeface="Courier New"/>
              </a:rPr>
              <a:t>() {</a:t>
            </a:r>
          </a:p>
          <a:p>
            <a:r>
              <a:rPr lang="en-US" sz="1600" b="1" dirty="0">
                <a:solidFill>
                  <a:srgbClr val="000000"/>
                </a:solidFill>
                <a:latin typeface="Courier New"/>
                <a:cs typeface="Courier New"/>
              </a:rPr>
              <a:t>    $this-&gt;</a:t>
            </a:r>
            <a:r>
              <a:rPr lang="en-US" sz="1600" b="1" dirty="0" err="1" smtClean="0">
                <a:solidFill>
                  <a:srgbClr val="000000"/>
                </a:solidFill>
                <a:latin typeface="Courier New"/>
                <a:cs typeface="Courier New"/>
              </a:rPr>
              <a:t>assertRegExp</a:t>
            </a:r>
            <a:r>
              <a:rPr lang="en-US" sz="1600" b="1" dirty="0" smtClean="0">
                <a:solidFill>
                  <a:srgbClr val="000000"/>
                </a:solidFill>
                <a:latin typeface="Courier New"/>
                <a:cs typeface="Courier New"/>
              </a:rPr>
              <a:t>(</a:t>
            </a:r>
            <a:r>
              <a:rPr lang="en-US" sz="1600" b="1" dirty="0" smtClean="0">
                <a:solidFill>
                  <a:srgbClr val="479B8F"/>
                </a:solidFill>
                <a:latin typeface="Courier New"/>
                <a:cs typeface="Courier New"/>
              </a:rPr>
              <a:t>'/hello/'</a:t>
            </a:r>
            <a:r>
              <a:rPr lang="en-US" sz="1600" b="1" dirty="0" smtClean="0">
                <a:solidFill>
                  <a:srgbClr val="000000"/>
                </a:solidFill>
                <a:latin typeface="Courier New"/>
                <a:cs typeface="Courier New"/>
              </a:rPr>
              <a:t>,</a:t>
            </a:r>
            <a:r>
              <a:rPr lang="en-US" sz="1600" b="1" dirty="0" smtClean="0">
                <a:solidFill>
                  <a:srgbClr val="660066"/>
                </a:solidFill>
                <a:latin typeface="Courier New"/>
                <a:cs typeface="Courier New"/>
              </a:rPr>
              <a:t> </a:t>
            </a:r>
            <a:r>
              <a:rPr lang="en-US" sz="1600" b="1" dirty="0" smtClean="0">
                <a:solidFill>
                  <a:srgbClr val="479B8F"/>
                </a:solidFill>
                <a:latin typeface="Courier New"/>
                <a:cs typeface="Courier New"/>
              </a:rPr>
              <a:t>'hello world'</a:t>
            </a:r>
            <a:r>
              <a:rPr lang="en-US" sz="1600" b="1" dirty="0" smtClean="0">
                <a:solidFill>
                  <a:srgbClr val="000000"/>
                </a:solidFill>
                <a:latin typeface="Courier New"/>
                <a:cs typeface="Courier New"/>
              </a:rPr>
              <a:t>)</a:t>
            </a:r>
            <a:r>
              <a:rPr lang="en-US" sz="1600" b="1" dirty="0">
                <a:solidFill>
                  <a:srgbClr val="000000"/>
                </a:solidFill>
                <a:latin typeface="Courier New"/>
                <a:cs typeface="Courier New"/>
              </a:rPr>
              <a:t>;</a:t>
            </a:r>
            <a:r>
              <a:rPr lang="en-US" sz="1600" b="1" dirty="0">
                <a:solidFill>
                  <a:srgbClr val="660066"/>
                </a:solidFill>
                <a:latin typeface="Courier New"/>
                <a:cs typeface="Courier New"/>
              </a:rPr>
              <a:t> 	</a:t>
            </a:r>
            <a:r>
              <a:rPr lang="en-US" sz="1600" b="1" dirty="0">
                <a:solidFill>
                  <a:srgbClr val="008000"/>
                </a:solidFill>
                <a:latin typeface="Courier New"/>
                <a:cs typeface="Courier New"/>
              </a:rPr>
              <a:t>// True</a:t>
            </a:r>
          </a:p>
          <a:p>
            <a:r>
              <a:rPr lang="en-US" sz="1600" b="1" dirty="0">
                <a:solidFill>
                  <a:srgbClr val="660066"/>
                </a:solidFill>
                <a:latin typeface="Courier New"/>
                <a:cs typeface="Courier New"/>
              </a:rPr>
              <a:t>  </a:t>
            </a:r>
            <a:r>
              <a:rPr lang="en-US" sz="1600" b="1" dirty="0">
                <a:solidFill>
                  <a:srgbClr val="000000"/>
                </a:solidFill>
                <a:latin typeface="Courier New"/>
                <a:cs typeface="Courier New"/>
              </a:rPr>
              <a:t>}</a:t>
            </a:r>
          </a:p>
          <a:p>
            <a:r>
              <a:rPr lang="en-US" sz="1600" b="1" dirty="0">
                <a:solidFill>
                  <a:srgbClr val="660066"/>
                </a:solidFill>
                <a:latin typeface="Courier New"/>
                <a:cs typeface="Courier New"/>
              </a:rPr>
              <a:t>  public function </a:t>
            </a:r>
            <a:r>
              <a:rPr lang="en-US" sz="1600" b="1" dirty="0" err="1" smtClean="0">
                <a:solidFill>
                  <a:srgbClr val="000000"/>
                </a:solidFill>
                <a:latin typeface="Courier New"/>
                <a:cs typeface="Courier New"/>
              </a:rPr>
              <a:t>testRegExpFail</a:t>
            </a:r>
            <a:r>
              <a:rPr lang="en-US" sz="1600" b="1" dirty="0">
                <a:solidFill>
                  <a:srgbClr val="000000"/>
                </a:solidFill>
                <a:latin typeface="Courier New"/>
                <a:cs typeface="Courier New"/>
              </a:rPr>
              <a:t>() {</a:t>
            </a:r>
          </a:p>
          <a:p>
            <a:r>
              <a:rPr lang="en-US" sz="1600" b="1" dirty="0">
                <a:solidFill>
                  <a:srgbClr val="660066"/>
                </a:solidFill>
                <a:latin typeface="Courier New"/>
                <a:cs typeface="Courier New"/>
              </a:rPr>
              <a:t>    </a:t>
            </a:r>
            <a:r>
              <a:rPr lang="en-US" sz="1600" b="1" dirty="0">
                <a:solidFill>
                  <a:srgbClr val="000000"/>
                </a:solidFill>
                <a:latin typeface="Courier New"/>
                <a:cs typeface="Courier New"/>
              </a:rPr>
              <a:t>$this-&gt;</a:t>
            </a:r>
            <a:r>
              <a:rPr lang="en-US" sz="1600" b="1" dirty="0" err="1">
                <a:solidFill>
                  <a:srgbClr val="000000"/>
                </a:solidFill>
                <a:latin typeface="Courier New"/>
                <a:cs typeface="Courier New"/>
              </a:rPr>
              <a:t>assertRegExp</a:t>
            </a:r>
            <a:r>
              <a:rPr lang="en-US" sz="1600" b="1" dirty="0">
                <a:solidFill>
                  <a:srgbClr val="000000"/>
                </a:solidFill>
                <a:latin typeface="Courier New"/>
                <a:cs typeface="Courier New"/>
              </a:rPr>
              <a:t>(</a:t>
            </a:r>
            <a:r>
              <a:rPr lang="en-US" sz="1600" b="1" dirty="0">
                <a:solidFill>
                  <a:srgbClr val="479B8F"/>
                </a:solidFill>
                <a:latin typeface="Courier New"/>
                <a:cs typeface="Courier New"/>
              </a:rPr>
              <a:t>'/hello/'</a:t>
            </a:r>
            <a:r>
              <a:rPr lang="en-US" sz="1600" b="1" dirty="0">
                <a:solidFill>
                  <a:srgbClr val="000000"/>
                </a:solidFill>
                <a:latin typeface="Courier New"/>
                <a:cs typeface="Courier New"/>
              </a:rPr>
              <a:t>,</a:t>
            </a:r>
            <a:r>
              <a:rPr lang="en-US" sz="1600" b="1" dirty="0">
                <a:solidFill>
                  <a:srgbClr val="660066"/>
                </a:solidFill>
                <a:latin typeface="Courier New"/>
                <a:cs typeface="Courier New"/>
              </a:rPr>
              <a:t> </a:t>
            </a:r>
            <a:r>
              <a:rPr lang="en-US" sz="1600" b="1" dirty="0" smtClean="0">
                <a:solidFill>
                  <a:srgbClr val="479B8F"/>
                </a:solidFill>
                <a:latin typeface="Courier New"/>
                <a:cs typeface="Courier New"/>
              </a:rPr>
              <a:t>'world</a:t>
            </a:r>
            <a:r>
              <a:rPr lang="en-US" sz="1600" b="1" dirty="0">
                <a:solidFill>
                  <a:srgbClr val="479B8F"/>
                </a:solidFill>
                <a:latin typeface="Courier New"/>
                <a:cs typeface="Courier New"/>
              </a:rPr>
              <a:t>'</a:t>
            </a:r>
            <a:r>
              <a:rPr lang="en-US" sz="1600" b="1" dirty="0">
                <a:solidFill>
                  <a:srgbClr val="000000"/>
                </a:solidFill>
                <a:latin typeface="Courier New"/>
                <a:cs typeface="Courier New"/>
              </a:rPr>
              <a:t>);</a:t>
            </a:r>
            <a:r>
              <a:rPr lang="en-US" sz="1600" b="1" dirty="0">
                <a:solidFill>
                  <a:srgbClr val="660066"/>
                </a:solidFill>
                <a:latin typeface="Courier New"/>
                <a:cs typeface="Courier New"/>
              </a:rPr>
              <a:t> 	</a:t>
            </a:r>
            <a:r>
              <a:rPr lang="en-US" sz="1600" b="1" dirty="0">
                <a:solidFill>
                  <a:srgbClr val="008000"/>
                </a:solidFill>
                <a:latin typeface="Courier New"/>
                <a:cs typeface="Courier New"/>
              </a:rPr>
              <a:t>// </a:t>
            </a:r>
            <a:r>
              <a:rPr lang="en-US" sz="1600" b="1" dirty="0" smtClean="0">
                <a:solidFill>
                  <a:srgbClr val="008000"/>
                </a:solidFill>
                <a:latin typeface="Courier New"/>
                <a:cs typeface="Courier New"/>
              </a:rPr>
              <a:t>False</a:t>
            </a:r>
            <a:endParaRPr lang="en-US" sz="1600" b="1" dirty="0">
              <a:solidFill>
                <a:srgbClr val="008000"/>
              </a:solidFill>
              <a:latin typeface="Courier New"/>
              <a:cs typeface="Courier New"/>
            </a:endParaRPr>
          </a:p>
          <a:p>
            <a:r>
              <a:rPr lang="en-US" sz="1600" b="1" dirty="0">
                <a:solidFill>
                  <a:srgbClr val="660066"/>
                </a:solidFill>
                <a:latin typeface="Courier New"/>
                <a:cs typeface="Courier New"/>
              </a:rPr>
              <a:t>  </a:t>
            </a:r>
            <a:r>
              <a:rPr lang="en-US" sz="1600" b="1" dirty="0" smtClean="0">
                <a:solidFill>
                  <a:srgbClr val="000000"/>
                </a:solidFill>
                <a:latin typeface="Courier New"/>
                <a:cs typeface="Courier New"/>
              </a:rPr>
              <a:t>}</a:t>
            </a:r>
          </a:p>
          <a:p>
            <a:r>
              <a:rPr lang="en-US" sz="1600" b="1" dirty="0" smtClean="0">
                <a:solidFill>
                  <a:srgbClr val="000000"/>
                </a:solidFill>
                <a:latin typeface="Courier New"/>
                <a:cs typeface="Courier New"/>
              </a:rPr>
              <a:t>}</a:t>
            </a:r>
            <a:endParaRPr lang="en-US" sz="1600" b="1" dirty="0">
              <a:solidFill>
                <a:srgbClr val="000000"/>
              </a:solidFill>
              <a:latin typeface="Courier New"/>
              <a:cs typeface="Courier New"/>
            </a:endParaRPr>
          </a:p>
        </p:txBody>
      </p:sp>
      <p:sp>
        <p:nvSpPr>
          <p:cNvPr id="8" name="Rectangle à coins arrondis 5"/>
          <p:cNvSpPr/>
          <p:nvPr/>
        </p:nvSpPr>
        <p:spPr>
          <a:xfrm>
            <a:off x="179512" y="3865612"/>
            <a:ext cx="8785225" cy="1152128"/>
          </a:xfrm>
          <a:prstGeom prst="roundRect">
            <a:avLst>
              <a:gd name="adj" fmla="val 9260"/>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rgbClr val="000000"/>
                </a:solidFill>
                <a:latin typeface="Courier New"/>
                <a:cs typeface="Courier New"/>
              </a:rPr>
              <a:t>.</a:t>
            </a:r>
            <a:r>
              <a:rPr lang="en-US" sz="1600" b="1" dirty="0" smtClean="0">
                <a:solidFill>
                  <a:srgbClr val="000000"/>
                </a:solidFill>
                <a:latin typeface="Courier New"/>
                <a:cs typeface="Courier New"/>
              </a:rPr>
              <a:t>F</a:t>
            </a:r>
          </a:p>
          <a:p>
            <a:r>
              <a:rPr lang="en-US" sz="1600" b="1" dirty="0">
                <a:solidFill>
                  <a:srgbClr val="000000"/>
                </a:solidFill>
                <a:latin typeface="Courier New"/>
                <a:cs typeface="Courier New"/>
              </a:rPr>
              <a:t>There was 1 failure</a:t>
            </a:r>
            <a:r>
              <a:rPr lang="en-US" sz="1600" b="1" dirty="0" smtClean="0">
                <a:solidFill>
                  <a:srgbClr val="000000"/>
                </a:solidFill>
                <a:latin typeface="Courier New"/>
                <a:cs typeface="Courier New"/>
              </a:rPr>
              <a:t>:</a:t>
            </a:r>
            <a:endParaRPr lang="en-US" sz="1600" b="1" dirty="0">
              <a:solidFill>
                <a:srgbClr val="000000"/>
              </a:solidFill>
              <a:latin typeface="Courier New"/>
              <a:cs typeface="Courier New"/>
            </a:endParaRPr>
          </a:p>
          <a:p>
            <a:r>
              <a:rPr lang="en-US" sz="1600" b="1" dirty="0">
                <a:solidFill>
                  <a:srgbClr val="000000"/>
                </a:solidFill>
                <a:latin typeface="Courier New"/>
                <a:cs typeface="Courier New"/>
              </a:rPr>
              <a:t>1) </a:t>
            </a:r>
            <a:r>
              <a:rPr lang="en-US" sz="1600" b="1" dirty="0" err="1">
                <a:solidFill>
                  <a:srgbClr val="000000"/>
                </a:solidFill>
                <a:latin typeface="Courier New"/>
                <a:cs typeface="Courier New"/>
              </a:rPr>
              <a:t>SimpleTest</a:t>
            </a:r>
            <a:r>
              <a:rPr lang="en-US" sz="1600" b="1" dirty="0">
                <a:solidFill>
                  <a:srgbClr val="000000"/>
                </a:solidFill>
                <a:latin typeface="Courier New"/>
                <a:cs typeface="Courier New"/>
              </a:rPr>
              <a:t>::</a:t>
            </a:r>
            <a:r>
              <a:rPr lang="en-US" sz="1600" b="1" dirty="0" err="1">
                <a:solidFill>
                  <a:srgbClr val="000000"/>
                </a:solidFill>
                <a:latin typeface="Courier New"/>
                <a:cs typeface="Courier New"/>
              </a:rPr>
              <a:t>testRegExpFail</a:t>
            </a:r>
            <a:endParaRPr lang="en-US" sz="1600" b="1" dirty="0">
              <a:solidFill>
                <a:srgbClr val="000000"/>
              </a:solidFill>
              <a:latin typeface="Courier New"/>
              <a:cs typeface="Courier New"/>
            </a:endParaRPr>
          </a:p>
          <a:p>
            <a:r>
              <a:rPr lang="en-US" sz="1600" b="1" dirty="0">
                <a:solidFill>
                  <a:srgbClr val="000000"/>
                </a:solidFill>
                <a:latin typeface="Courier New"/>
                <a:cs typeface="Courier New"/>
              </a:rPr>
              <a:t>Failed asserting that 'world' matches PCRE pattern "/hello/".</a:t>
            </a:r>
          </a:p>
        </p:txBody>
      </p:sp>
    </p:spTree>
    <p:extLst>
      <p:ext uri="{BB962C8B-B14F-4D97-AF65-F5344CB8AC3E}">
        <p14:creationId xmlns:p14="http://schemas.microsoft.com/office/powerpoint/2010/main" val="368524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ea typeface="ＭＳ Ｐゴシック" pitchFamily="34" charset="-128"/>
              </a:rPr>
              <a:t>assertThat</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a:ea typeface="ＭＳ Ｐゴシック" pitchFamily="34" charset="-128"/>
              </a:rPr>
              <a:t>PHPUnit</a:t>
            </a:r>
            <a:r>
              <a:rPr lang="en-US" dirty="0">
                <a:ea typeface="ＭＳ Ｐゴシック" pitchFamily="34" charset="-128"/>
              </a:rPr>
              <a:t> Tests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à coins arrondis 5"/>
          <p:cNvSpPr/>
          <p:nvPr/>
        </p:nvSpPr>
        <p:spPr>
          <a:xfrm>
            <a:off x="179512" y="1201316"/>
            <a:ext cx="8785225" cy="3096344"/>
          </a:xfrm>
          <a:prstGeom prst="roundRect">
            <a:avLst>
              <a:gd name="adj" fmla="val 9260"/>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rgbClr val="660066"/>
                </a:solidFill>
                <a:latin typeface="Courier New"/>
                <a:cs typeface="Courier New"/>
              </a:rPr>
              <a:t>class </a:t>
            </a:r>
            <a:r>
              <a:rPr lang="en-US" sz="1600" b="1" dirty="0" err="1">
                <a:solidFill>
                  <a:srgbClr val="000000"/>
                </a:solidFill>
                <a:latin typeface="Courier New"/>
                <a:cs typeface="Courier New"/>
              </a:rPr>
              <a:t>SimpleTest</a:t>
            </a:r>
            <a:r>
              <a:rPr lang="en-US" sz="1600" b="1" dirty="0">
                <a:solidFill>
                  <a:srgbClr val="000000"/>
                </a:solidFill>
                <a:latin typeface="Courier New"/>
                <a:cs typeface="Courier New"/>
              </a:rPr>
              <a:t> </a:t>
            </a:r>
            <a:r>
              <a:rPr lang="en-US" sz="1600" b="1" dirty="0">
                <a:solidFill>
                  <a:srgbClr val="660066"/>
                </a:solidFill>
                <a:latin typeface="Courier New"/>
                <a:cs typeface="Courier New"/>
              </a:rPr>
              <a:t>extends </a:t>
            </a:r>
            <a:r>
              <a:rPr lang="en-US" sz="1600" b="1" dirty="0" err="1">
                <a:solidFill>
                  <a:srgbClr val="000000"/>
                </a:solidFill>
                <a:latin typeface="Courier New"/>
                <a:cs typeface="Courier New"/>
              </a:rPr>
              <a:t>PHPUnit_Framework_TestCase</a:t>
            </a:r>
            <a:r>
              <a:rPr lang="en-US" sz="1600" b="1" dirty="0">
                <a:solidFill>
                  <a:srgbClr val="000000"/>
                </a:solidFill>
                <a:latin typeface="Courier New"/>
                <a:cs typeface="Courier New"/>
              </a:rPr>
              <a:t> {</a:t>
            </a:r>
          </a:p>
          <a:p>
            <a:r>
              <a:rPr lang="en-US" sz="1600" b="1" dirty="0">
                <a:solidFill>
                  <a:srgbClr val="660066"/>
                </a:solidFill>
                <a:latin typeface="Courier New"/>
                <a:cs typeface="Courier New"/>
              </a:rPr>
              <a:t>  public function </a:t>
            </a:r>
            <a:r>
              <a:rPr lang="en-US" sz="1600" b="1" dirty="0" err="1">
                <a:solidFill>
                  <a:srgbClr val="000000"/>
                </a:solidFill>
                <a:latin typeface="Courier New"/>
                <a:cs typeface="Courier New"/>
              </a:rPr>
              <a:t>testThat</a:t>
            </a:r>
            <a:r>
              <a:rPr lang="en-US" sz="1600" b="1" dirty="0">
                <a:solidFill>
                  <a:srgbClr val="000000"/>
                </a:solidFill>
                <a:latin typeface="Courier New"/>
                <a:cs typeface="Courier New"/>
              </a:rPr>
              <a:t>() {</a:t>
            </a:r>
          </a:p>
          <a:p>
            <a:r>
              <a:rPr lang="en-US" sz="1600" b="1" dirty="0">
                <a:solidFill>
                  <a:srgbClr val="000000"/>
                </a:solidFill>
                <a:latin typeface="Courier New"/>
                <a:cs typeface="Courier New"/>
              </a:rPr>
              <a:t>   $</a:t>
            </a:r>
            <a:r>
              <a:rPr lang="en-US" sz="1600" b="1" dirty="0" err="1">
                <a:solidFill>
                  <a:srgbClr val="000000"/>
                </a:solidFill>
                <a:latin typeface="Courier New"/>
                <a:cs typeface="Courier New"/>
              </a:rPr>
              <a:t>oneString</a:t>
            </a:r>
            <a:r>
              <a:rPr lang="en-US" sz="1600" b="1" dirty="0">
                <a:solidFill>
                  <a:srgbClr val="000000"/>
                </a:solidFill>
                <a:latin typeface="Courier New"/>
                <a:cs typeface="Courier New"/>
              </a:rPr>
              <a:t> = </a:t>
            </a:r>
            <a:r>
              <a:rPr lang="en-US" sz="1600" b="1" dirty="0">
                <a:solidFill>
                  <a:srgbClr val="479B8F"/>
                </a:solidFill>
                <a:latin typeface="Courier New"/>
                <a:cs typeface="Courier New"/>
              </a:rPr>
              <a:t>"hello"</a:t>
            </a:r>
            <a:r>
              <a:rPr lang="en-US" sz="1600" b="1" dirty="0">
                <a:solidFill>
                  <a:srgbClr val="000000"/>
                </a:solidFill>
                <a:latin typeface="Courier New"/>
                <a:cs typeface="Courier New"/>
              </a:rPr>
              <a:t>;</a:t>
            </a:r>
          </a:p>
          <a:p>
            <a:r>
              <a:rPr lang="en-US" sz="1600" b="1" dirty="0">
                <a:solidFill>
                  <a:srgbClr val="000000"/>
                </a:solidFill>
                <a:latin typeface="Courier New"/>
                <a:cs typeface="Courier New"/>
              </a:rPr>
              <a:t>   $</a:t>
            </a:r>
            <a:r>
              <a:rPr lang="en-US" sz="1600" b="1" dirty="0" err="1">
                <a:solidFill>
                  <a:srgbClr val="000000"/>
                </a:solidFill>
                <a:latin typeface="Courier New"/>
                <a:cs typeface="Courier New"/>
              </a:rPr>
              <a:t>anotherString</a:t>
            </a:r>
            <a:r>
              <a:rPr lang="en-US" sz="1600" b="1" dirty="0">
                <a:solidFill>
                  <a:srgbClr val="000000"/>
                </a:solidFill>
                <a:latin typeface="Courier New"/>
                <a:cs typeface="Courier New"/>
              </a:rPr>
              <a:t> = </a:t>
            </a:r>
            <a:r>
              <a:rPr lang="en-US" sz="1600" b="1" dirty="0">
                <a:solidFill>
                  <a:srgbClr val="479B8F"/>
                </a:solidFill>
                <a:latin typeface="Courier New"/>
                <a:cs typeface="Courier New"/>
              </a:rPr>
              <a:t>"world"</a:t>
            </a:r>
            <a:r>
              <a:rPr lang="en-US" sz="1600" b="1" dirty="0">
                <a:solidFill>
                  <a:srgbClr val="000000"/>
                </a:solidFill>
                <a:latin typeface="Courier New"/>
                <a:cs typeface="Courier New"/>
              </a:rPr>
              <a:t>;</a:t>
            </a:r>
          </a:p>
          <a:p>
            <a:r>
              <a:rPr lang="en-US" sz="1600" b="1" dirty="0">
                <a:solidFill>
                  <a:srgbClr val="000000"/>
                </a:solidFill>
                <a:latin typeface="Courier New"/>
                <a:cs typeface="Courier New"/>
              </a:rPr>
              <a:t>   $this-&gt;</a:t>
            </a:r>
            <a:r>
              <a:rPr lang="en-US" sz="1600" b="1" dirty="0" err="1">
                <a:solidFill>
                  <a:srgbClr val="000000"/>
                </a:solidFill>
                <a:latin typeface="Courier New"/>
                <a:cs typeface="Courier New"/>
              </a:rPr>
              <a:t>assertThat</a:t>
            </a:r>
            <a:r>
              <a:rPr lang="en-US" sz="1600" b="1" dirty="0">
                <a:solidFill>
                  <a:srgbClr val="000000"/>
                </a:solidFill>
                <a:latin typeface="Courier New"/>
                <a:cs typeface="Courier New"/>
              </a:rPr>
              <a:t>(</a:t>
            </a:r>
          </a:p>
          <a:p>
            <a:r>
              <a:rPr lang="en-US" sz="1600" b="1" dirty="0">
                <a:solidFill>
                  <a:srgbClr val="000000"/>
                </a:solidFill>
                <a:latin typeface="Courier New"/>
                <a:cs typeface="Courier New"/>
              </a:rPr>
              <a:t>     $</a:t>
            </a:r>
            <a:r>
              <a:rPr lang="en-US" sz="1600" b="1" dirty="0" err="1">
                <a:solidFill>
                  <a:srgbClr val="000000"/>
                </a:solidFill>
                <a:latin typeface="Courier New"/>
                <a:cs typeface="Courier New"/>
              </a:rPr>
              <a:t>oneString</a:t>
            </a:r>
            <a:r>
              <a:rPr lang="en-US" sz="1600" b="1" dirty="0">
                <a:solidFill>
                  <a:srgbClr val="000000"/>
                </a:solidFill>
                <a:latin typeface="Courier New"/>
                <a:cs typeface="Courier New"/>
              </a:rPr>
              <a:t>,</a:t>
            </a:r>
          </a:p>
          <a:p>
            <a:r>
              <a:rPr lang="en-US" sz="1600" b="1" dirty="0">
                <a:solidFill>
                  <a:srgbClr val="000000"/>
                </a:solidFill>
                <a:latin typeface="Courier New"/>
                <a:cs typeface="Courier New"/>
              </a:rPr>
              <a:t>     $this-&gt;</a:t>
            </a:r>
            <a:r>
              <a:rPr lang="en-US" sz="1600" b="1" dirty="0" err="1">
                <a:solidFill>
                  <a:srgbClr val="000000"/>
                </a:solidFill>
                <a:latin typeface="Courier New"/>
                <a:cs typeface="Courier New"/>
              </a:rPr>
              <a:t>logicalNot</a:t>
            </a:r>
            <a:r>
              <a:rPr lang="en-US" sz="1600" b="1" dirty="0">
                <a:solidFill>
                  <a:srgbClr val="000000"/>
                </a:solidFill>
                <a:latin typeface="Courier New"/>
                <a:cs typeface="Courier New"/>
              </a:rPr>
              <a:t>(</a:t>
            </a:r>
          </a:p>
          <a:p>
            <a:r>
              <a:rPr lang="en-US" sz="1600" b="1" dirty="0">
                <a:solidFill>
                  <a:srgbClr val="000000"/>
                </a:solidFill>
                <a:latin typeface="Courier New"/>
                <a:cs typeface="Courier New"/>
              </a:rPr>
              <a:t>       $this-&gt;</a:t>
            </a:r>
            <a:r>
              <a:rPr lang="en-US" sz="1600" b="1" dirty="0" err="1">
                <a:solidFill>
                  <a:srgbClr val="000000"/>
                </a:solidFill>
                <a:latin typeface="Courier New"/>
                <a:cs typeface="Courier New"/>
              </a:rPr>
              <a:t>equalTo</a:t>
            </a:r>
            <a:r>
              <a:rPr lang="en-US" sz="1600" b="1" dirty="0">
                <a:solidFill>
                  <a:srgbClr val="000000"/>
                </a:solidFill>
                <a:latin typeface="Courier New"/>
                <a:cs typeface="Courier New"/>
              </a:rPr>
              <a:t>($</a:t>
            </a:r>
            <a:r>
              <a:rPr lang="en-US" sz="1600" b="1" dirty="0" err="1">
                <a:solidFill>
                  <a:srgbClr val="000000"/>
                </a:solidFill>
                <a:latin typeface="Courier New"/>
                <a:cs typeface="Courier New"/>
              </a:rPr>
              <a:t>anotherString</a:t>
            </a:r>
            <a:r>
              <a:rPr lang="en-US" sz="1600" b="1" dirty="0">
                <a:solidFill>
                  <a:srgbClr val="000000"/>
                </a:solidFill>
                <a:latin typeface="Courier New"/>
                <a:cs typeface="Courier New"/>
              </a:rPr>
              <a:t>)</a:t>
            </a:r>
          </a:p>
          <a:p>
            <a:r>
              <a:rPr lang="en-US" sz="1600" b="1" dirty="0">
                <a:solidFill>
                  <a:srgbClr val="000000"/>
                </a:solidFill>
                <a:latin typeface="Courier New"/>
                <a:cs typeface="Courier New"/>
              </a:rPr>
              <a:t>     )</a:t>
            </a:r>
          </a:p>
          <a:p>
            <a:r>
              <a:rPr lang="en-US" sz="1600" b="1" dirty="0">
                <a:solidFill>
                  <a:srgbClr val="000000"/>
                </a:solidFill>
                <a:latin typeface="Courier New"/>
                <a:cs typeface="Courier New"/>
              </a:rPr>
              <a:t>   );</a:t>
            </a:r>
          </a:p>
          <a:p>
            <a:r>
              <a:rPr lang="en-US" sz="1600" b="1" dirty="0">
                <a:solidFill>
                  <a:srgbClr val="000000"/>
                </a:solidFill>
                <a:latin typeface="Courier New"/>
                <a:cs typeface="Courier New"/>
              </a:rPr>
              <a:t>  }</a:t>
            </a:r>
          </a:p>
          <a:p>
            <a:r>
              <a:rPr lang="en-US" sz="1600" b="1" dirty="0">
                <a:solidFill>
                  <a:srgbClr val="000000"/>
                </a:solidFill>
                <a:latin typeface="Courier New"/>
                <a:cs typeface="Courier New"/>
              </a:rPr>
              <a:t>}</a:t>
            </a:r>
          </a:p>
        </p:txBody>
      </p:sp>
      <p:sp>
        <p:nvSpPr>
          <p:cNvPr id="2" name="TextBox 1"/>
          <p:cNvSpPr txBox="1"/>
          <p:nvPr/>
        </p:nvSpPr>
        <p:spPr>
          <a:xfrm>
            <a:off x="4211960" y="4513684"/>
            <a:ext cx="4752528" cy="523220"/>
          </a:xfrm>
          <a:prstGeom prst="rect">
            <a:avLst/>
          </a:prstGeom>
          <a:noFill/>
        </p:spPr>
        <p:txBody>
          <a:bodyPr wrap="square" rtlCol="0">
            <a:spAutoFit/>
          </a:bodyPr>
          <a:lstStyle/>
          <a:p>
            <a:pPr algn="r"/>
            <a:r>
              <a:rPr lang="en-US" sz="2800" dirty="0" smtClean="0">
                <a:latin typeface="+mn-lt"/>
              </a:rPr>
              <a:t>What will be the output?</a:t>
            </a:r>
            <a:endParaRPr lang="en-US" sz="2800" dirty="0">
              <a:latin typeface="+mn-lt"/>
            </a:endParaRPr>
          </a:p>
        </p:txBody>
      </p:sp>
    </p:spTree>
    <p:extLst>
      <p:ext uri="{BB962C8B-B14F-4D97-AF65-F5344CB8AC3E}">
        <p14:creationId xmlns:p14="http://schemas.microsoft.com/office/powerpoint/2010/main" val="23602888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ea typeface="ＭＳ Ｐゴシック" pitchFamily="34" charset="-128"/>
              </a:rPr>
              <a:t>assertThat</a:t>
            </a:r>
            <a:r>
              <a:rPr lang="en-US" dirty="0" smtClean="0">
                <a:ea typeface="ＭＳ Ｐゴシック" pitchFamily="34" charset="-128"/>
              </a:rPr>
              <a:t> – Level 2</a:t>
            </a:r>
          </a:p>
        </p:txBody>
      </p:sp>
      <p:sp>
        <p:nvSpPr>
          <p:cNvPr id="18435" name="Espace réservé du contenu 3"/>
          <p:cNvSpPr>
            <a:spLocks noGrp="1"/>
          </p:cNvSpPr>
          <p:nvPr>
            <p:ph sz="quarter" idx="13"/>
          </p:nvPr>
        </p:nvSpPr>
        <p:spPr/>
        <p:txBody>
          <a:bodyPr/>
          <a:lstStyle/>
          <a:p>
            <a:r>
              <a:rPr lang="en-US" dirty="0" err="1">
                <a:ea typeface="ＭＳ Ｐゴシック" pitchFamily="34" charset="-128"/>
              </a:rPr>
              <a:t>PHPUnit</a:t>
            </a:r>
            <a:r>
              <a:rPr lang="en-US" dirty="0">
                <a:ea typeface="ＭＳ Ｐゴシック" pitchFamily="34" charset="-128"/>
              </a:rPr>
              <a:t> Tests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à coins arrondis 5"/>
          <p:cNvSpPr/>
          <p:nvPr/>
        </p:nvSpPr>
        <p:spPr>
          <a:xfrm>
            <a:off x="179512" y="1057300"/>
            <a:ext cx="8785225" cy="3960440"/>
          </a:xfrm>
          <a:prstGeom prst="roundRect">
            <a:avLst>
              <a:gd name="adj" fmla="val 5848"/>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rgbClr val="660066"/>
                </a:solidFill>
                <a:latin typeface="Courier New"/>
                <a:cs typeface="Courier New"/>
              </a:rPr>
              <a:t>class </a:t>
            </a:r>
            <a:r>
              <a:rPr lang="en-US" sz="1600" b="1" dirty="0" err="1">
                <a:solidFill>
                  <a:srgbClr val="000000"/>
                </a:solidFill>
                <a:latin typeface="Courier New"/>
                <a:cs typeface="Courier New"/>
              </a:rPr>
              <a:t>SimpleTest</a:t>
            </a:r>
            <a:r>
              <a:rPr lang="en-US" sz="1600" b="1" dirty="0">
                <a:solidFill>
                  <a:srgbClr val="000000"/>
                </a:solidFill>
                <a:latin typeface="Courier New"/>
                <a:cs typeface="Courier New"/>
              </a:rPr>
              <a:t> </a:t>
            </a:r>
            <a:r>
              <a:rPr lang="en-US" sz="1600" b="1" dirty="0">
                <a:solidFill>
                  <a:srgbClr val="660066"/>
                </a:solidFill>
                <a:latin typeface="Courier New"/>
                <a:cs typeface="Courier New"/>
              </a:rPr>
              <a:t>extends </a:t>
            </a:r>
            <a:r>
              <a:rPr lang="en-US" sz="1600" b="1" dirty="0" err="1">
                <a:solidFill>
                  <a:srgbClr val="000000"/>
                </a:solidFill>
                <a:latin typeface="Courier New"/>
                <a:cs typeface="Courier New"/>
              </a:rPr>
              <a:t>PHPUnit_Framework_TestCase</a:t>
            </a:r>
            <a:r>
              <a:rPr lang="en-US" sz="1600" b="1" dirty="0">
                <a:solidFill>
                  <a:srgbClr val="000000"/>
                </a:solidFill>
                <a:latin typeface="Courier New"/>
                <a:cs typeface="Courier New"/>
              </a:rPr>
              <a:t> {</a:t>
            </a:r>
          </a:p>
          <a:p>
            <a:r>
              <a:rPr lang="en-US" sz="1600" b="1" dirty="0">
                <a:solidFill>
                  <a:srgbClr val="660066"/>
                </a:solidFill>
                <a:latin typeface="Courier New"/>
                <a:cs typeface="Courier New"/>
              </a:rPr>
              <a:t> </a:t>
            </a:r>
            <a:r>
              <a:rPr lang="en-US" sz="1600" b="1" dirty="0" smtClean="0">
                <a:solidFill>
                  <a:srgbClr val="660066"/>
                </a:solidFill>
                <a:latin typeface="Courier New"/>
                <a:cs typeface="Courier New"/>
              </a:rPr>
              <a:t> public </a:t>
            </a:r>
            <a:r>
              <a:rPr lang="en-US" sz="1600" b="1" dirty="0">
                <a:solidFill>
                  <a:srgbClr val="660066"/>
                </a:solidFill>
                <a:latin typeface="Courier New"/>
                <a:cs typeface="Courier New"/>
              </a:rPr>
              <a:t>function </a:t>
            </a:r>
            <a:r>
              <a:rPr lang="en-US" sz="1600" b="1" dirty="0" err="1">
                <a:solidFill>
                  <a:srgbClr val="000000"/>
                </a:solidFill>
                <a:latin typeface="Courier New"/>
                <a:cs typeface="Courier New"/>
              </a:rPr>
              <a:t>testThat</a:t>
            </a:r>
            <a:r>
              <a:rPr lang="en-US" sz="1600" b="1" dirty="0">
                <a:solidFill>
                  <a:srgbClr val="000000"/>
                </a:solidFill>
                <a:latin typeface="Courier New"/>
                <a:cs typeface="Courier New"/>
              </a:rPr>
              <a:t>() {</a:t>
            </a:r>
          </a:p>
          <a:p>
            <a:r>
              <a:rPr lang="en-US" sz="1600" b="1" dirty="0">
                <a:solidFill>
                  <a:srgbClr val="000000"/>
                </a:solidFill>
                <a:latin typeface="Courier New"/>
                <a:cs typeface="Courier New"/>
              </a:rPr>
              <a:t> </a:t>
            </a:r>
            <a:r>
              <a:rPr lang="en-US" sz="1600" b="1" dirty="0" smtClean="0">
                <a:solidFill>
                  <a:srgbClr val="000000"/>
                </a:solidFill>
                <a:latin typeface="Courier New"/>
                <a:cs typeface="Courier New"/>
              </a:rPr>
              <a:t>   $</a:t>
            </a:r>
            <a:r>
              <a:rPr lang="en-US" sz="1600" b="1" dirty="0">
                <a:solidFill>
                  <a:srgbClr val="000000"/>
                </a:solidFill>
                <a:latin typeface="Courier New"/>
                <a:cs typeface="Courier New"/>
              </a:rPr>
              <a:t>this-&gt;</a:t>
            </a:r>
            <a:r>
              <a:rPr lang="en-US" sz="1600" b="1" dirty="0" err="1">
                <a:solidFill>
                  <a:srgbClr val="000000"/>
                </a:solidFill>
                <a:latin typeface="Courier New"/>
                <a:cs typeface="Courier New"/>
              </a:rPr>
              <a:t>assertThat</a:t>
            </a:r>
            <a:r>
              <a:rPr lang="en-US" sz="1600" b="1" dirty="0">
                <a:solidFill>
                  <a:srgbClr val="000000"/>
                </a:solidFill>
                <a:latin typeface="Courier New"/>
                <a:cs typeface="Courier New"/>
              </a:rPr>
              <a:t>(</a:t>
            </a:r>
          </a:p>
          <a:p>
            <a:r>
              <a:rPr lang="en-US" sz="1600" b="1" dirty="0">
                <a:solidFill>
                  <a:srgbClr val="660066"/>
                </a:solidFill>
                <a:latin typeface="Courier New"/>
                <a:cs typeface="Courier New"/>
              </a:rPr>
              <a:t>  </a:t>
            </a:r>
            <a:r>
              <a:rPr lang="en-US" sz="1600" b="1" dirty="0" smtClean="0">
                <a:solidFill>
                  <a:srgbClr val="660066"/>
                </a:solidFill>
                <a:latin typeface="Courier New"/>
                <a:cs typeface="Courier New"/>
              </a:rPr>
              <a:t>    </a:t>
            </a:r>
            <a:r>
              <a:rPr lang="en-US" sz="1600" b="1" dirty="0" smtClean="0">
                <a:solidFill>
                  <a:srgbClr val="479B8F"/>
                </a:solidFill>
                <a:latin typeface="Courier New"/>
                <a:cs typeface="Courier New"/>
              </a:rPr>
              <a:t>"Kevin"</a:t>
            </a:r>
            <a:r>
              <a:rPr lang="en-US" sz="1600" b="1" dirty="0" smtClean="0">
                <a:solidFill>
                  <a:srgbClr val="660066"/>
                </a:solidFill>
                <a:latin typeface="Courier New"/>
                <a:cs typeface="Courier New"/>
              </a:rPr>
              <a:t>,</a:t>
            </a:r>
          </a:p>
          <a:p>
            <a:r>
              <a:rPr lang="en-US" sz="1600" b="1" dirty="0">
                <a:solidFill>
                  <a:srgbClr val="660066"/>
                </a:solidFill>
                <a:latin typeface="Courier New"/>
                <a:cs typeface="Courier New"/>
              </a:rPr>
              <a:t> </a:t>
            </a:r>
            <a:r>
              <a:rPr lang="en-US" sz="1600" b="1" dirty="0" smtClean="0">
                <a:solidFill>
                  <a:srgbClr val="660066"/>
                </a:solidFill>
                <a:latin typeface="Courier New"/>
                <a:cs typeface="Courier New"/>
              </a:rPr>
              <a:t>     </a:t>
            </a:r>
            <a:r>
              <a:rPr lang="en-US" sz="1600" b="1" dirty="0" smtClean="0">
                <a:solidFill>
                  <a:srgbClr val="000000"/>
                </a:solidFill>
                <a:latin typeface="Courier New"/>
                <a:cs typeface="Courier New"/>
              </a:rPr>
              <a:t>$</a:t>
            </a:r>
            <a:r>
              <a:rPr lang="en-US" sz="1600" b="1" dirty="0">
                <a:solidFill>
                  <a:srgbClr val="000000"/>
                </a:solidFill>
                <a:latin typeface="Courier New"/>
                <a:cs typeface="Courier New"/>
              </a:rPr>
              <a:t>this-&gt;</a:t>
            </a:r>
            <a:r>
              <a:rPr lang="en-US" sz="1600" b="1" dirty="0" err="1">
                <a:solidFill>
                  <a:srgbClr val="000000"/>
                </a:solidFill>
                <a:latin typeface="Courier New"/>
                <a:cs typeface="Courier New"/>
              </a:rPr>
              <a:t>logicalAnd</a:t>
            </a:r>
            <a:r>
              <a:rPr lang="en-US" sz="1600" b="1" dirty="0">
                <a:solidFill>
                  <a:srgbClr val="000000"/>
                </a:solidFill>
                <a:latin typeface="Courier New"/>
                <a:cs typeface="Courier New"/>
              </a:rPr>
              <a:t>(</a:t>
            </a:r>
          </a:p>
          <a:p>
            <a:r>
              <a:rPr lang="en-US" sz="1600" b="1" dirty="0">
                <a:solidFill>
                  <a:srgbClr val="000000"/>
                </a:solidFill>
                <a:latin typeface="Courier New"/>
                <a:cs typeface="Courier New"/>
              </a:rPr>
              <a:t> </a:t>
            </a:r>
            <a:r>
              <a:rPr lang="en-US" sz="1600" b="1" dirty="0" smtClean="0">
                <a:solidFill>
                  <a:srgbClr val="000000"/>
                </a:solidFill>
                <a:latin typeface="Courier New"/>
                <a:cs typeface="Courier New"/>
              </a:rPr>
              <a:t>       $</a:t>
            </a:r>
            <a:r>
              <a:rPr lang="en-US" sz="1600" b="1" dirty="0">
                <a:solidFill>
                  <a:srgbClr val="000000"/>
                </a:solidFill>
                <a:latin typeface="Courier New"/>
                <a:cs typeface="Courier New"/>
              </a:rPr>
              <a:t>this-&gt;</a:t>
            </a:r>
            <a:r>
              <a:rPr lang="en-US" sz="1600" b="1" dirty="0" err="1">
                <a:solidFill>
                  <a:srgbClr val="000000"/>
                </a:solidFill>
                <a:latin typeface="Courier New"/>
                <a:cs typeface="Courier New"/>
              </a:rPr>
              <a:t>isType</a:t>
            </a:r>
            <a:r>
              <a:rPr lang="en-US" sz="1600" b="1" dirty="0">
                <a:solidFill>
                  <a:srgbClr val="000000"/>
                </a:solidFill>
                <a:latin typeface="Courier New"/>
                <a:cs typeface="Courier New"/>
              </a:rPr>
              <a:t>(</a:t>
            </a:r>
            <a:r>
              <a:rPr lang="en-US" sz="1600" b="1" dirty="0">
                <a:solidFill>
                  <a:srgbClr val="479B8F"/>
                </a:solidFill>
                <a:latin typeface="Courier New"/>
                <a:cs typeface="Courier New"/>
              </a:rPr>
              <a:t>"string"</a:t>
            </a:r>
            <a:r>
              <a:rPr lang="en-US" sz="1600" b="1" dirty="0">
                <a:solidFill>
                  <a:srgbClr val="000000"/>
                </a:solidFill>
                <a:latin typeface="Courier New"/>
                <a:cs typeface="Courier New"/>
              </a:rPr>
              <a:t>),</a:t>
            </a:r>
          </a:p>
          <a:p>
            <a:r>
              <a:rPr lang="en-US" sz="1600" b="1" dirty="0" smtClean="0">
                <a:solidFill>
                  <a:srgbClr val="000000"/>
                </a:solidFill>
                <a:latin typeface="Courier New"/>
                <a:cs typeface="Courier New"/>
              </a:rPr>
              <a:t>        $</a:t>
            </a:r>
            <a:r>
              <a:rPr lang="en-US" sz="1600" b="1" dirty="0">
                <a:solidFill>
                  <a:srgbClr val="000000"/>
                </a:solidFill>
                <a:latin typeface="Courier New"/>
                <a:cs typeface="Courier New"/>
              </a:rPr>
              <a:t>this-&gt;</a:t>
            </a:r>
            <a:r>
              <a:rPr lang="en-US" sz="1600" b="1" dirty="0" err="1">
                <a:solidFill>
                  <a:srgbClr val="000000"/>
                </a:solidFill>
                <a:latin typeface="Courier New"/>
                <a:cs typeface="Courier New"/>
              </a:rPr>
              <a:t>logicalNot</a:t>
            </a:r>
            <a:r>
              <a:rPr lang="en-US" sz="1600" b="1" dirty="0">
                <a:solidFill>
                  <a:srgbClr val="000000"/>
                </a:solidFill>
                <a:latin typeface="Courier New"/>
                <a:cs typeface="Courier New"/>
              </a:rPr>
              <a:t>($this-&gt;</a:t>
            </a:r>
            <a:r>
              <a:rPr lang="en-US" sz="1600" b="1" dirty="0" err="1">
                <a:solidFill>
                  <a:srgbClr val="000000"/>
                </a:solidFill>
                <a:latin typeface="Courier New"/>
                <a:cs typeface="Courier New"/>
              </a:rPr>
              <a:t>equalTo</a:t>
            </a:r>
            <a:r>
              <a:rPr lang="en-US" sz="1600" b="1" dirty="0">
                <a:solidFill>
                  <a:srgbClr val="000000"/>
                </a:solidFill>
                <a:latin typeface="Courier New"/>
                <a:cs typeface="Courier New"/>
              </a:rPr>
              <a:t>(</a:t>
            </a:r>
            <a:r>
              <a:rPr lang="en-US" sz="1600" b="1" dirty="0">
                <a:solidFill>
                  <a:srgbClr val="479B8F"/>
                </a:solidFill>
                <a:latin typeface="Courier New"/>
                <a:cs typeface="Courier New"/>
              </a:rPr>
              <a:t>""</a:t>
            </a:r>
            <a:r>
              <a:rPr lang="en-US" sz="1600" b="1" dirty="0">
                <a:solidFill>
                  <a:srgbClr val="000000"/>
                </a:solidFill>
                <a:latin typeface="Courier New"/>
                <a:cs typeface="Courier New"/>
              </a:rPr>
              <a:t>)),</a:t>
            </a:r>
          </a:p>
          <a:p>
            <a:r>
              <a:rPr lang="en-US" sz="1600" b="1" dirty="0">
                <a:solidFill>
                  <a:srgbClr val="000000"/>
                </a:solidFill>
                <a:latin typeface="Courier New"/>
                <a:cs typeface="Courier New"/>
              </a:rPr>
              <a:t>  </a:t>
            </a:r>
            <a:r>
              <a:rPr lang="en-US" sz="1600" b="1" dirty="0" smtClean="0">
                <a:solidFill>
                  <a:srgbClr val="000000"/>
                </a:solidFill>
                <a:latin typeface="Courier New"/>
                <a:cs typeface="Courier New"/>
              </a:rPr>
              <a:t>      $</a:t>
            </a:r>
            <a:r>
              <a:rPr lang="en-US" sz="1600" b="1" dirty="0">
                <a:solidFill>
                  <a:srgbClr val="000000"/>
                </a:solidFill>
                <a:latin typeface="Courier New"/>
                <a:cs typeface="Courier New"/>
              </a:rPr>
              <a:t>this-&gt;</a:t>
            </a:r>
            <a:r>
              <a:rPr lang="en-US" sz="1600" b="1" dirty="0" err="1">
                <a:solidFill>
                  <a:srgbClr val="000000"/>
                </a:solidFill>
                <a:latin typeface="Courier New"/>
                <a:cs typeface="Courier New"/>
              </a:rPr>
              <a:t>logicalAnd</a:t>
            </a:r>
            <a:r>
              <a:rPr lang="en-US" sz="1600" b="1" dirty="0">
                <a:solidFill>
                  <a:srgbClr val="000000"/>
                </a:solidFill>
                <a:latin typeface="Courier New"/>
                <a:cs typeface="Courier New"/>
              </a:rPr>
              <a:t>(</a:t>
            </a:r>
          </a:p>
          <a:p>
            <a:r>
              <a:rPr lang="en-US" sz="1600" b="1" dirty="0">
                <a:solidFill>
                  <a:srgbClr val="000000"/>
                </a:solidFill>
                <a:latin typeface="Courier New"/>
                <a:cs typeface="Courier New"/>
              </a:rPr>
              <a:t> </a:t>
            </a:r>
            <a:r>
              <a:rPr lang="en-US" sz="1600" b="1" dirty="0" smtClean="0">
                <a:solidFill>
                  <a:srgbClr val="000000"/>
                </a:solidFill>
                <a:latin typeface="Courier New"/>
                <a:cs typeface="Courier New"/>
              </a:rPr>
              <a:t>         $</a:t>
            </a:r>
            <a:r>
              <a:rPr lang="en-US" sz="1600" b="1" dirty="0">
                <a:solidFill>
                  <a:srgbClr val="000000"/>
                </a:solidFill>
                <a:latin typeface="Courier New"/>
                <a:cs typeface="Courier New"/>
              </a:rPr>
              <a:t>this-&gt;</a:t>
            </a:r>
            <a:r>
              <a:rPr lang="en-US" sz="1600" b="1" dirty="0" err="1">
                <a:solidFill>
                  <a:srgbClr val="000000"/>
                </a:solidFill>
                <a:latin typeface="Courier New"/>
                <a:cs typeface="Courier New"/>
              </a:rPr>
              <a:t>logicalNot</a:t>
            </a:r>
            <a:r>
              <a:rPr lang="en-US" sz="1600" b="1" dirty="0">
                <a:solidFill>
                  <a:srgbClr val="000000"/>
                </a:solidFill>
                <a:latin typeface="Courier New"/>
                <a:cs typeface="Courier New"/>
              </a:rPr>
              <a:t>($this-&gt;</a:t>
            </a:r>
            <a:r>
              <a:rPr lang="en-US" sz="1600" b="1" dirty="0" err="1">
                <a:solidFill>
                  <a:srgbClr val="000000"/>
                </a:solidFill>
                <a:latin typeface="Courier New"/>
                <a:cs typeface="Courier New"/>
              </a:rPr>
              <a:t>equalTo</a:t>
            </a:r>
            <a:r>
              <a:rPr lang="en-US" sz="1600" b="1" dirty="0">
                <a:solidFill>
                  <a:srgbClr val="000000"/>
                </a:solidFill>
                <a:latin typeface="Courier New"/>
                <a:cs typeface="Courier New"/>
              </a:rPr>
              <a:t>(</a:t>
            </a:r>
            <a:r>
              <a:rPr lang="en-US" sz="1600" b="1" dirty="0">
                <a:solidFill>
                  <a:srgbClr val="479B8F"/>
                </a:solidFill>
                <a:latin typeface="Courier New"/>
                <a:cs typeface="Courier New"/>
              </a:rPr>
              <a:t>"John"</a:t>
            </a:r>
            <a:r>
              <a:rPr lang="en-US" sz="1600" b="1" dirty="0">
                <a:solidFill>
                  <a:srgbClr val="000000"/>
                </a:solidFill>
                <a:latin typeface="Courier New"/>
                <a:cs typeface="Courier New"/>
              </a:rPr>
              <a:t>)),</a:t>
            </a:r>
          </a:p>
          <a:p>
            <a:r>
              <a:rPr lang="en-US" sz="1600" b="1" dirty="0">
                <a:solidFill>
                  <a:srgbClr val="000000"/>
                </a:solidFill>
                <a:latin typeface="Courier New"/>
                <a:cs typeface="Courier New"/>
              </a:rPr>
              <a:t> </a:t>
            </a:r>
            <a:r>
              <a:rPr lang="en-US" sz="1600" b="1" dirty="0" smtClean="0">
                <a:solidFill>
                  <a:srgbClr val="000000"/>
                </a:solidFill>
                <a:latin typeface="Courier New"/>
                <a:cs typeface="Courier New"/>
              </a:rPr>
              <a:t>         $</a:t>
            </a:r>
            <a:r>
              <a:rPr lang="en-US" sz="1600" b="1" dirty="0">
                <a:solidFill>
                  <a:srgbClr val="000000"/>
                </a:solidFill>
                <a:latin typeface="Courier New"/>
                <a:cs typeface="Courier New"/>
              </a:rPr>
              <a:t>this-&gt;</a:t>
            </a:r>
            <a:r>
              <a:rPr lang="en-US" sz="1600" b="1" dirty="0" err="1">
                <a:solidFill>
                  <a:srgbClr val="000000"/>
                </a:solidFill>
                <a:latin typeface="Courier New"/>
                <a:cs typeface="Courier New"/>
              </a:rPr>
              <a:t>logicalNot</a:t>
            </a:r>
            <a:r>
              <a:rPr lang="en-US" sz="1600" b="1" dirty="0">
                <a:solidFill>
                  <a:srgbClr val="000000"/>
                </a:solidFill>
                <a:latin typeface="Courier New"/>
                <a:cs typeface="Courier New"/>
              </a:rPr>
              <a:t>($this-&gt;</a:t>
            </a:r>
            <a:r>
              <a:rPr lang="en-US" sz="1600" b="1" dirty="0" err="1">
                <a:solidFill>
                  <a:srgbClr val="000000"/>
                </a:solidFill>
                <a:latin typeface="Courier New"/>
                <a:cs typeface="Courier New"/>
              </a:rPr>
              <a:t>equalTo</a:t>
            </a:r>
            <a:r>
              <a:rPr lang="en-US" sz="1600" b="1" dirty="0">
                <a:solidFill>
                  <a:srgbClr val="000000"/>
                </a:solidFill>
                <a:latin typeface="Courier New"/>
                <a:cs typeface="Courier New"/>
              </a:rPr>
              <a:t>(</a:t>
            </a:r>
            <a:r>
              <a:rPr lang="en-US" sz="1600" b="1" dirty="0">
                <a:solidFill>
                  <a:srgbClr val="479B8F"/>
                </a:solidFill>
                <a:latin typeface="Courier New"/>
                <a:cs typeface="Courier New"/>
              </a:rPr>
              <a:t>"Mary"</a:t>
            </a:r>
            <a:r>
              <a:rPr lang="en-US" sz="1600" b="1" dirty="0">
                <a:solidFill>
                  <a:srgbClr val="000000"/>
                </a:solidFill>
                <a:latin typeface="Courier New"/>
                <a:cs typeface="Courier New"/>
              </a:rPr>
              <a:t>))</a:t>
            </a:r>
          </a:p>
          <a:p>
            <a:r>
              <a:rPr lang="en-US" sz="1600" b="1" dirty="0">
                <a:solidFill>
                  <a:srgbClr val="000000"/>
                </a:solidFill>
                <a:latin typeface="Courier New"/>
                <a:cs typeface="Courier New"/>
              </a:rPr>
              <a:t> </a:t>
            </a:r>
            <a:r>
              <a:rPr lang="en-US" sz="1600" b="1" dirty="0" smtClean="0">
                <a:solidFill>
                  <a:srgbClr val="000000"/>
                </a:solidFill>
                <a:latin typeface="Courier New"/>
                <a:cs typeface="Courier New"/>
              </a:rPr>
              <a:t>       )</a:t>
            </a:r>
            <a:endParaRPr lang="en-US" sz="1600" b="1" dirty="0">
              <a:solidFill>
                <a:srgbClr val="000000"/>
              </a:solidFill>
              <a:latin typeface="Courier New"/>
              <a:cs typeface="Courier New"/>
            </a:endParaRPr>
          </a:p>
          <a:p>
            <a:r>
              <a:rPr lang="en-US" sz="1600" b="1" dirty="0" smtClean="0">
                <a:solidFill>
                  <a:srgbClr val="000000"/>
                </a:solidFill>
                <a:latin typeface="Courier New"/>
                <a:cs typeface="Courier New"/>
              </a:rPr>
              <a:t>      )</a:t>
            </a:r>
            <a:endParaRPr lang="en-US" sz="1600" b="1" dirty="0">
              <a:solidFill>
                <a:srgbClr val="000000"/>
              </a:solidFill>
              <a:latin typeface="Courier New"/>
              <a:cs typeface="Courier New"/>
            </a:endParaRPr>
          </a:p>
          <a:p>
            <a:r>
              <a:rPr lang="en-US" sz="1600" b="1" dirty="0" smtClean="0">
                <a:solidFill>
                  <a:srgbClr val="000000"/>
                </a:solidFill>
                <a:latin typeface="Courier New"/>
                <a:cs typeface="Courier New"/>
              </a:rPr>
              <a:t>    )</a:t>
            </a:r>
            <a:r>
              <a:rPr lang="en-US" sz="1600" b="1" dirty="0">
                <a:solidFill>
                  <a:srgbClr val="000000"/>
                </a:solidFill>
                <a:latin typeface="Courier New"/>
                <a:cs typeface="Courier New"/>
              </a:rPr>
              <a:t>;</a:t>
            </a:r>
          </a:p>
          <a:p>
            <a:r>
              <a:rPr lang="en-US" sz="1600" b="1" dirty="0">
                <a:solidFill>
                  <a:srgbClr val="000000"/>
                </a:solidFill>
                <a:latin typeface="Courier New"/>
                <a:cs typeface="Courier New"/>
              </a:rPr>
              <a:t>  </a:t>
            </a:r>
            <a:r>
              <a:rPr lang="en-US" sz="1600" b="1" dirty="0" smtClean="0">
                <a:solidFill>
                  <a:srgbClr val="000000"/>
                </a:solidFill>
                <a:latin typeface="Courier New"/>
                <a:cs typeface="Courier New"/>
              </a:rPr>
              <a:t>}</a:t>
            </a:r>
          </a:p>
          <a:p>
            <a:r>
              <a:rPr lang="en-US" sz="1600" b="1" dirty="0" smtClean="0">
                <a:solidFill>
                  <a:srgbClr val="000000"/>
                </a:solidFill>
                <a:latin typeface="Courier New"/>
                <a:cs typeface="Courier New"/>
              </a:rPr>
              <a:t>}</a:t>
            </a:r>
            <a:endParaRPr lang="en-US" sz="1600" b="1" dirty="0">
              <a:solidFill>
                <a:srgbClr val="000000"/>
              </a:solidFill>
              <a:latin typeface="Courier New"/>
              <a:cs typeface="Courier New"/>
            </a:endParaRPr>
          </a:p>
        </p:txBody>
      </p:sp>
      <p:sp>
        <p:nvSpPr>
          <p:cNvPr id="2" name="TextBox 1"/>
          <p:cNvSpPr txBox="1"/>
          <p:nvPr/>
        </p:nvSpPr>
        <p:spPr>
          <a:xfrm>
            <a:off x="4211960" y="3991625"/>
            <a:ext cx="4752528" cy="954107"/>
          </a:xfrm>
          <a:prstGeom prst="rect">
            <a:avLst/>
          </a:prstGeom>
          <a:noFill/>
        </p:spPr>
        <p:txBody>
          <a:bodyPr wrap="square" rtlCol="0">
            <a:spAutoFit/>
          </a:bodyPr>
          <a:lstStyle/>
          <a:p>
            <a:pPr algn="r"/>
            <a:r>
              <a:rPr lang="en-US" sz="2800" dirty="0" smtClean="0">
                <a:latin typeface="+mn-lt"/>
              </a:rPr>
              <a:t>What will be the output? Which strings will work?</a:t>
            </a:r>
            <a:endParaRPr lang="en-US" sz="2800" dirty="0">
              <a:latin typeface="+mn-lt"/>
            </a:endParaRPr>
          </a:p>
        </p:txBody>
      </p:sp>
    </p:spTree>
    <p:extLst>
      <p:ext uri="{BB962C8B-B14F-4D97-AF65-F5344CB8AC3E}">
        <p14:creationId xmlns:p14="http://schemas.microsoft.com/office/powerpoint/2010/main" val="8809308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Annotations</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Some annotations available:</a:t>
            </a:r>
          </a:p>
          <a:p>
            <a:pPr lvl="1"/>
            <a:r>
              <a:rPr lang="en-US" dirty="0" smtClean="0">
                <a:ea typeface="ＭＳ Ｐゴシック" pitchFamily="34" charset="-128"/>
              </a:rPr>
              <a:t>@before/@after</a:t>
            </a:r>
          </a:p>
          <a:p>
            <a:pPr lvl="1"/>
            <a:r>
              <a:rPr lang="en-US" dirty="0" smtClean="0">
                <a:ea typeface="ＭＳ Ｐゴシック" pitchFamily="34" charset="-128"/>
              </a:rPr>
              <a:t>@</a:t>
            </a:r>
            <a:r>
              <a:rPr lang="en-US" dirty="0" err="1" smtClean="0">
                <a:ea typeface="ＭＳ Ｐゴシック" pitchFamily="34" charset="-128"/>
              </a:rPr>
              <a:t>dataProvider</a:t>
            </a:r>
            <a:endParaRPr lang="en-US" dirty="0" smtClean="0">
              <a:ea typeface="ＭＳ Ｐゴシック" pitchFamily="34" charset="-128"/>
            </a:endParaRPr>
          </a:p>
          <a:p>
            <a:pPr lvl="1"/>
            <a:r>
              <a:rPr lang="en-US" dirty="0" smtClean="0">
                <a:ea typeface="ＭＳ Ｐゴシック" pitchFamily="34" charset="-128"/>
              </a:rPr>
              <a:t>@depends</a:t>
            </a:r>
          </a:p>
          <a:p>
            <a:pPr lvl="1"/>
            <a:r>
              <a:rPr lang="en-US" dirty="0" smtClean="0">
                <a:ea typeface="ＭＳ Ｐゴシック" pitchFamily="34" charset="-128"/>
              </a:rPr>
              <a:t>@</a:t>
            </a:r>
            <a:r>
              <a:rPr lang="en-US" dirty="0" err="1" smtClean="0">
                <a:ea typeface="ＭＳ Ｐゴシック" pitchFamily="34" charset="-128"/>
              </a:rPr>
              <a:t>expectedException</a:t>
            </a:r>
            <a:endParaRPr lang="en-US" dirty="0" smtClean="0">
              <a:ea typeface="ＭＳ Ｐゴシック" pitchFamily="34" charset="-128"/>
            </a:endParaRPr>
          </a:p>
          <a:p>
            <a:pPr lvl="1"/>
            <a:r>
              <a:rPr lang="en-US" dirty="0" smtClean="0">
                <a:ea typeface="ＭＳ Ｐゴシック" pitchFamily="34" charset="-128"/>
              </a:rPr>
              <a:t>@test</a:t>
            </a:r>
          </a:p>
          <a:p>
            <a:pPr lvl="1"/>
            <a:endParaRPr lang="en-US" dirty="0" smtClean="0">
              <a:ea typeface="ＭＳ Ｐゴシック" pitchFamily="34" charset="-128"/>
            </a:endParaRPr>
          </a:p>
          <a:p>
            <a:r>
              <a:rPr lang="en-US" dirty="0" smtClean="0">
                <a:ea typeface="ＭＳ Ｐゴシック" pitchFamily="34" charset="-128"/>
              </a:rPr>
              <a:t>Check the documentation for a complete list!</a:t>
            </a:r>
            <a:endParaRPr lang="en-US" dirty="0">
              <a:ea typeface="ＭＳ Ｐゴシック" pitchFamily="34" charset="-128"/>
            </a:endParaRPr>
          </a:p>
          <a:p>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smtClean="0">
                <a:ea typeface="ＭＳ Ｐゴシック" pitchFamily="34" charset="-128"/>
              </a:rPr>
              <a:t>PHPUnit</a:t>
            </a:r>
            <a:r>
              <a:rPr lang="en-US" dirty="0" smtClean="0">
                <a:ea typeface="ＭＳ Ｐゴシック" pitchFamily="34" charset="-128"/>
              </a:rPr>
              <a:t> Tests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3181745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@before/@after</a:t>
            </a:r>
          </a:p>
        </p:txBody>
      </p:sp>
      <p:sp>
        <p:nvSpPr>
          <p:cNvPr id="18435" name="Espace réservé du contenu 3"/>
          <p:cNvSpPr>
            <a:spLocks noGrp="1"/>
          </p:cNvSpPr>
          <p:nvPr>
            <p:ph sz="quarter" idx="13"/>
          </p:nvPr>
        </p:nvSpPr>
        <p:spPr/>
        <p:txBody>
          <a:bodyPr/>
          <a:lstStyle/>
          <a:p>
            <a:r>
              <a:rPr lang="en-US" dirty="0" err="1" smtClean="0">
                <a:ea typeface="ＭＳ Ｐゴシック" pitchFamily="34" charset="-128"/>
              </a:rPr>
              <a:t>PHPUnit</a:t>
            </a:r>
            <a:r>
              <a:rPr lang="en-US" dirty="0" smtClean="0">
                <a:ea typeface="ＭＳ Ｐゴシック" pitchFamily="34" charset="-128"/>
              </a:rPr>
              <a:t> Tests</a:t>
            </a:r>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Not a test. Will be executed before/after each test</a:t>
            </a:r>
            <a:endParaRPr lang="en-US" dirty="0">
              <a:ea typeface="ＭＳ Ｐゴシック" pitchFamily="34" charset="-128"/>
            </a:endParaRPr>
          </a:p>
        </p:txBody>
      </p:sp>
      <p:sp>
        <p:nvSpPr>
          <p:cNvPr id="7" name="Rectangle à coins arrondis 5"/>
          <p:cNvSpPr/>
          <p:nvPr/>
        </p:nvSpPr>
        <p:spPr>
          <a:xfrm>
            <a:off x="179512" y="1777380"/>
            <a:ext cx="8785225" cy="3312368"/>
          </a:xfrm>
          <a:prstGeom prst="roundRect">
            <a:avLst>
              <a:gd name="adj" fmla="val 9260"/>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660066"/>
                </a:solidFill>
                <a:latin typeface="Courier New"/>
                <a:cs typeface="Courier New"/>
              </a:rPr>
              <a:t>class </a:t>
            </a:r>
            <a:r>
              <a:rPr lang="en-US" sz="1600" b="1" dirty="0" err="1" smtClean="0">
                <a:solidFill>
                  <a:schemeClr val="tx1"/>
                </a:solidFill>
                <a:latin typeface="Courier New"/>
                <a:cs typeface="Courier New"/>
              </a:rPr>
              <a:t>SimpleTest</a:t>
            </a:r>
            <a:r>
              <a:rPr lang="en-US" sz="1600" b="1" dirty="0">
                <a:solidFill>
                  <a:schemeClr val="tx1"/>
                </a:solidFill>
                <a:latin typeface="Courier New"/>
                <a:cs typeface="Courier New"/>
              </a:rPr>
              <a:t> </a:t>
            </a:r>
            <a:r>
              <a:rPr lang="en-US" sz="1600" b="1" dirty="0">
                <a:solidFill>
                  <a:srgbClr val="660066"/>
                </a:solidFill>
                <a:latin typeface="Courier New"/>
                <a:cs typeface="Courier New"/>
              </a:rPr>
              <a:t>extends</a:t>
            </a:r>
            <a:r>
              <a:rPr lang="en-US" sz="1600" b="1" dirty="0">
                <a:solidFill>
                  <a:schemeClr val="tx1"/>
                </a:solidFill>
                <a:latin typeface="Courier New"/>
                <a:cs typeface="Courier New"/>
              </a:rPr>
              <a:t> </a:t>
            </a:r>
            <a:r>
              <a:rPr lang="en-US" sz="1600" b="1" dirty="0" err="1">
                <a:solidFill>
                  <a:schemeClr val="tx1"/>
                </a:solidFill>
                <a:latin typeface="Courier New"/>
                <a:cs typeface="Courier New"/>
              </a:rPr>
              <a:t>PHPUnit_Framework_TestCase</a:t>
            </a:r>
            <a:r>
              <a:rPr lang="en-US" sz="1600" b="1" dirty="0">
                <a:solidFill>
                  <a:schemeClr val="tx1"/>
                </a:solidFill>
                <a:latin typeface="Courier New"/>
                <a:cs typeface="Courier New"/>
              </a:rPr>
              <a:t> </a:t>
            </a:r>
            <a:r>
              <a:rPr lang="en-US" sz="1600" b="1" dirty="0" smtClean="0">
                <a:solidFill>
                  <a:schemeClr val="tx1"/>
                </a:solidFill>
                <a:latin typeface="Courier New"/>
                <a:cs typeface="Courier New"/>
              </a:rPr>
              <a:t>{</a:t>
            </a:r>
            <a:br>
              <a:rPr lang="en-US" sz="1600" b="1" dirty="0" smtClean="0">
                <a:solidFill>
                  <a:schemeClr val="tx1"/>
                </a:solidFill>
                <a:latin typeface="Courier New"/>
                <a:cs typeface="Courier New"/>
              </a:rPr>
            </a:br>
            <a:r>
              <a:rPr lang="en-US" sz="1600" b="1" dirty="0" smtClean="0">
                <a:solidFill>
                  <a:schemeClr val="tx1"/>
                </a:solidFill>
                <a:latin typeface="Courier New"/>
                <a:cs typeface="Courier New"/>
              </a:rPr>
              <a:t>  </a:t>
            </a:r>
            <a:r>
              <a:rPr lang="en-US" sz="1600" b="1" dirty="0" smtClean="0">
                <a:solidFill>
                  <a:srgbClr val="660066"/>
                </a:solidFill>
                <a:latin typeface="Courier New"/>
                <a:cs typeface="Courier New"/>
              </a:rPr>
              <a:t>private</a:t>
            </a:r>
            <a:r>
              <a:rPr lang="en-US" sz="1600" b="1" dirty="0" smtClean="0">
                <a:solidFill>
                  <a:schemeClr val="tx1"/>
                </a:solidFill>
                <a:latin typeface="Courier New"/>
                <a:cs typeface="Courier New"/>
              </a:rPr>
              <a:t> $object; </a:t>
            </a:r>
          </a:p>
          <a:p>
            <a:r>
              <a:rPr lang="en-US" sz="1600" b="1" dirty="0" smtClean="0">
                <a:solidFill>
                  <a:srgbClr val="0000FF"/>
                </a:solidFill>
                <a:latin typeface="Courier New"/>
                <a:cs typeface="Courier New"/>
              </a:rPr>
              <a:t>  /**</a:t>
            </a:r>
          </a:p>
          <a:p>
            <a:r>
              <a:rPr lang="en-US" sz="1600" b="1" dirty="0">
                <a:solidFill>
                  <a:srgbClr val="0000FF"/>
                </a:solidFill>
                <a:latin typeface="Courier New"/>
                <a:cs typeface="Courier New"/>
              </a:rPr>
              <a:t> </a:t>
            </a:r>
            <a:r>
              <a:rPr lang="en-US" sz="1600" b="1" dirty="0" smtClean="0">
                <a:solidFill>
                  <a:srgbClr val="0000FF"/>
                </a:solidFill>
                <a:latin typeface="Courier New"/>
                <a:cs typeface="Courier New"/>
              </a:rPr>
              <a:t>  * @before</a:t>
            </a:r>
          </a:p>
          <a:p>
            <a:r>
              <a:rPr lang="en-US" sz="1600" b="1" dirty="0">
                <a:solidFill>
                  <a:srgbClr val="0000FF"/>
                </a:solidFill>
                <a:latin typeface="Courier New"/>
                <a:cs typeface="Courier New"/>
              </a:rPr>
              <a:t> </a:t>
            </a:r>
            <a:r>
              <a:rPr lang="en-US" sz="1600" b="1" dirty="0" smtClean="0">
                <a:solidFill>
                  <a:srgbClr val="0000FF"/>
                </a:solidFill>
                <a:latin typeface="Courier New"/>
                <a:cs typeface="Courier New"/>
              </a:rPr>
              <a:t>  */</a:t>
            </a:r>
          </a:p>
          <a:p>
            <a:r>
              <a:rPr lang="en-US" sz="1600" b="1" dirty="0">
                <a:solidFill>
                  <a:srgbClr val="660066"/>
                </a:solidFill>
                <a:latin typeface="Courier New"/>
                <a:cs typeface="Courier New"/>
              </a:rPr>
              <a:t> </a:t>
            </a:r>
            <a:r>
              <a:rPr lang="en-US" sz="1600" b="1" dirty="0" smtClean="0">
                <a:solidFill>
                  <a:srgbClr val="660066"/>
                </a:solidFill>
                <a:latin typeface="Courier New"/>
                <a:cs typeface="Courier New"/>
              </a:rPr>
              <a:t> public function </a:t>
            </a:r>
            <a:r>
              <a:rPr lang="en-US" sz="1600" b="1" dirty="0" err="1" smtClean="0">
                <a:solidFill>
                  <a:schemeClr val="tx1"/>
                </a:solidFill>
                <a:latin typeface="Courier New"/>
                <a:cs typeface="Courier New"/>
              </a:rPr>
              <a:t>initializeObject</a:t>
            </a:r>
            <a:r>
              <a:rPr lang="en-US" sz="1600" b="1" dirty="0" smtClean="0">
                <a:solidFill>
                  <a:schemeClr val="tx1"/>
                </a:solidFill>
                <a:latin typeface="Courier New"/>
                <a:cs typeface="Courier New"/>
              </a:rPr>
              <a:t>() {</a:t>
            </a:r>
          </a:p>
          <a:p>
            <a:r>
              <a:rPr lang="en-US" sz="1600" b="1" dirty="0">
                <a:solidFill>
                  <a:srgbClr val="000000"/>
                </a:solidFill>
                <a:latin typeface="Courier New"/>
                <a:cs typeface="Courier New"/>
              </a:rPr>
              <a:t> </a:t>
            </a:r>
            <a:r>
              <a:rPr lang="en-US" sz="1600" b="1" dirty="0" smtClean="0">
                <a:solidFill>
                  <a:srgbClr val="000000"/>
                </a:solidFill>
                <a:latin typeface="Courier New"/>
                <a:cs typeface="Courier New"/>
              </a:rPr>
              <a:t>   $this-&gt;object = </a:t>
            </a:r>
            <a:r>
              <a:rPr lang="en-US" sz="1600" b="1" dirty="0" smtClean="0">
                <a:solidFill>
                  <a:srgbClr val="660066"/>
                </a:solidFill>
                <a:latin typeface="Courier New"/>
                <a:cs typeface="Courier New"/>
              </a:rPr>
              <a:t>new</a:t>
            </a:r>
            <a:r>
              <a:rPr lang="en-US" sz="1600" b="1" dirty="0" smtClean="0">
                <a:solidFill>
                  <a:srgbClr val="000000"/>
                </a:solidFill>
                <a:latin typeface="Courier New"/>
                <a:cs typeface="Courier New"/>
              </a:rPr>
              <a:t> </a:t>
            </a:r>
            <a:r>
              <a:rPr lang="en-US" sz="1600" b="1" dirty="0" err="1" smtClean="0">
                <a:solidFill>
                  <a:srgbClr val="000000"/>
                </a:solidFill>
                <a:latin typeface="Courier New"/>
                <a:cs typeface="Courier New"/>
              </a:rPr>
              <a:t>stdClass</a:t>
            </a:r>
            <a:r>
              <a:rPr lang="en-US" sz="1600" b="1" dirty="0" smtClean="0">
                <a:solidFill>
                  <a:srgbClr val="000000"/>
                </a:solidFill>
                <a:latin typeface="Courier New"/>
                <a:cs typeface="Courier New"/>
              </a:rPr>
              <a:t>();</a:t>
            </a:r>
            <a:endParaRPr lang="en-US" sz="1600" b="1" dirty="0" smtClean="0">
              <a:solidFill>
                <a:srgbClr val="660066"/>
              </a:solidFill>
              <a:latin typeface="Courier New"/>
              <a:cs typeface="Courier New"/>
            </a:endParaRPr>
          </a:p>
          <a:p>
            <a:r>
              <a:rPr lang="en-US" sz="1600" b="1" dirty="0" smtClean="0">
                <a:solidFill>
                  <a:srgbClr val="000000"/>
                </a:solidFill>
                <a:latin typeface="Courier New"/>
                <a:cs typeface="Courier New"/>
              </a:rPr>
              <a:t>  }</a:t>
            </a:r>
            <a:endParaRPr lang="en-US" sz="1600" b="1" dirty="0">
              <a:solidFill>
                <a:srgbClr val="000000"/>
              </a:solidFill>
              <a:latin typeface="Courier New"/>
              <a:cs typeface="Courier New"/>
            </a:endParaRPr>
          </a:p>
          <a:p>
            <a:r>
              <a:rPr lang="en-US" sz="1600" b="1" dirty="0" smtClean="0">
                <a:solidFill>
                  <a:srgbClr val="000000"/>
                </a:solidFill>
                <a:latin typeface="Courier New"/>
                <a:cs typeface="Courier New"/>
              </a:rPr>
              <a:t>  </a:t>
            </a:r>
            <a:r>
              <a:rPr lang="en-US" sz="1600" b="1" dirty="0">
                <a:solidFill>
                  <a:srgbClr val="660066"/>
                </a:solidFill>
                <a:latin typeface="Courier New"/>
                <a:cs typeface="Courier New"/>
              </a:rPr>
              <a:t>public function </a:t>
            </a:r>
            <a:r>
              <a:rPr lang="en-US" sz="1600" b="1" dirty="0" err="1" smtClean="0">
                <a:solidFill>
                  <a:srgbClr val="000000"/>
                </a:solidFill>
                <a:latin typeface="Courier New"/>
                <a:cs typeface="Courier New"/>
              </a:rPr>
              <a:t>testObject</a:t>
            </a:r>
            <a:r>
              <a:rPr lang="en-US" sz="1600" b="1" dirty="0" smtClean="0">
                <a:solidFill>
                  <a:srgbClr val="000000"/>
                </a:solidFill>
                <a:latin typeface="Courier New"/>
                <a:cs typeface="Courier New"/>
              </a:rPr>
              <a:t>(</a:t>
            </a:r>
            <a:r>
              <a:rPr lang="en-US" sz="1600" b="1" dirty="0">
                <a:solidFill>
                  <a:srgbClr val="000000"/>
                </a:solidFill>
                <a:latin typeface="Courier New"/>
                <a:cs typeface="Courier New"/>
              </a:rPr>
              <a:t>) </a:t>
            </a:r>
            <a:r>
              <a:rPr lang="en-US" sz="1600" b="1" dirty="0" smtClean="0">
                <a:solidFill>
                  <a:srgbClr val="000000"/>
                </a:solidFill>
                <a:latin typeface="Courier New"/>
                <a:cs typeface="Courier New"/>
              </a:rPr>
              <a:t>{</a:t>
            </a:r>
            <a:endParaRPr lang="en-US" sz="1600" b="1" dirty="0">
              <a:solidFill>
                <a:srgbClr val="660066"/>
              </a:solidFill>
              <a:latin typeface="Courier New"/>
              <a:cs typeface="Courier New"/>
            </a:endParaRPr>
          </a:p>
          <a:p>
            <a:r>
              <a:rPr lang="en-US" sz="1600" b="1" dirty="0" smtClean="0">
                <a:solidFill>
                  <a:srgbClr val="660066"/>
                </a:solidFill>
                <a:latin typeface="Courier New"/>
                <a:cs typeface="Courier New"/>
              </a:rPr>
              <a:t>   </a:t>
            </a:r>
            <a:r>
              <a:rPr lang="en-US" sz="1600" b="1" dirty="0" smtClean="0">
                <a:solidFill>
                  <a:schemeClr val="tx1"/>
                </a:solidFill>
                <a:latin typeface="Courier New"/>
                <a:cs typeface="Courier New"/>
              </a:rPr>
              <a:t> $</a:t>
            </a:r>
            <a:r>
              <a:rPr lang="en-US" sz="1600" b="1" dirty="0">
                <a:solidFill>
                  <a:schemeClr val="tx1"/>
                </a:solidFill>
                <a:latin typeface="Courier New"/>
                <a:cs typeface="Courier New"/>
              </a:rPr>
              <a:t>this-&gt;</a:t>
            </a:r>
            <a:r>
              <a:rPr lang="en-US" sz="1600" b="1" dirty="0" err="1" smtClean="0">
                <a:solidFill>
                  <a:schemeClr val="tx1"/>
                </a:solidFill>
                <a:latin typeface="Courier New"/>
                <a:cs typeface="Courier New"/>
              </a:rPr>
              <a:t>assertNotNull</a:t>
            </a:r>
            <a:r>
              <a:rPr lang="en-US" sz="1600" b="1" dirty="0" smtClean="0">
                <a:solidFill>
                  <a:schemeClr val="tx1"/>
                </a:solidFill>
                <a:latin typeface="Courier New"/>
                <a:cs typeface="Courier New"/>
              </a:rPr>
              <a:t>($this-&gt;object)</a:t>
            </a:r>
            <a:r>
              <a:rPr lang="en-US" sz="1600" b="1" dirty="0">
                <a:solidFill>
                  <a:schemeClr val="tx1"/>
                </a:solidFill>
                <a:latin typeface="Courier New"/>
                <a:cs typeface="Courier New"/>
              </a:rPr>
              <a:t>; 	</a:t>
            </a:r>
            <a:r>
              <a:rPr lang="en-US" sz="1600" b="1" dirty="0">
                <a:solidFill>
                  <a:srgbClr val="008000"/>
                </a:solidFill>
                <a:latin typeface="Courier New"/>
                <a:cs typeface="Courier New"/>
              </a:rPr>
              <a:t>// </a:t>
            </a:r>
            <a:r>
              <a:rPr lang="en-US" sz="1600" b="1" dirty="0" smtClean="0">
                <a:solidFill>
                  <a:srgbClr val="008000"/>
                </a:solidFill>
                <a:latin typeface="Courier New"/>
                <a:cs typeface="Courier New"/>
              </a:rPr>
              <a:t>True</a:t>
            </a:r>
            <a:endParaRPr lang="en-US" sz="1600" b="1" dirty="0">
              <a:solidFill>
                <a:srgbClr val="008000"/>
              </a:solidFill>
              <a:latin typeface="Courier New"/>
              <a:cs typeface="Courier New"/>
            </a:endParaRPr>
          </a:p>
          <a:p>
            <a:r>
              <a:rPr lang="en-US" sz="1600" b="1" dirty="0" smtClean="0">
                <a:solidFill>
                  <a:srgbClr val="000000"/>
                </a:solidFill>
                <a:latin typeface="Courier New"/>
                <a:cs typeface="Courier New"/>
              </a:rPr>
              <a:t>  }</a:t>
            </a:r>
            <a:endParaRPr lang="en-US" sz="1600" b="1" dirty="0">
              <a:solidFill>
                <a:srgbClr val="000000"/>
              </a:solidFill>
              <a:latin typeface="Courier New"/>
              <a:cs typeface="Courier New"/>
            </a:endParaRPr>
          </a:p>
          <a:p>
            <a:r>
              <a:rPr lang="en-US" sz="1600" b="1" dirty="0" smtClean="0">
                <a:solidFill>
                  <a:srgbClr val="000000"/>
                </a:solidFill>
                <a:latin typeface="Courier New"/>
                <a:cs typeface="Courier New"/>
              </a:rPr>
              <a:t>}</a:t>
            </a:r>
            <a:endParaRPr lang="en-US" sz="1600" b="1" dirty="0">
              <a:solidFill>
                <a:srgbClr val="000000"/>
              </a:solidFill>
              <a:latin typeface="Courier New"/>
              <a:cs typeface="Courier New"/>
            </a:endParaRPr>
          </a:p>
        </p:txBody>
      </p:sp>
    </p:spTree>
    <p:extLst>
      <p:ext uri="{BB962C8B-B14F-4D97-AF65-F5344CB8AC3E}">
        <p14:creationId xmlns:p14="http://schemas.microsoft.com/office/powerpoint/2010/main" val="4340984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a:t>
            </a:r>
            <a:r>
              <a:rPr lang="en-US" dirty="0" err="1" smtClean="0">
                <a:ea typeface="ＭＳ Ｐゴシック" pitchFamily="34" charset="-128"/>
              </a:rPr>
              <a:t>dataProvider</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a:ea typeface="ＭＳ Ｐゴシック" pitchFamily="34" charset="-128"/>
              </a:rPr>
              <a:t>PHPUnit</a:t>
            </a:r>
            <a:r>
              <a:rPr lang="en-US" dirty="0">
                <a:ea typeface="ＭＳ Ｐゴシック" pitchFamily="34" charset="-128"/>
              </a:rPr>
              <a:t> Tests</a:t>
            </a:r>
          </a:p>
          <a:p>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Not a test. Send data to a test</a:t>
            </a:r>
            <a:endParaRPr lang="en-US" dirty="0">
              <a:ea typeface="ＭＳ Ｐゴシック" pitchFamily="34" charset="-128"/>
            </a:endParaRPr>
          </a:p>
        </p:txBody>
      </p:sp>
      <p:sp>
        <p:nvSpPr>
          <p:cNvPr id="7" name="Rectangle à coins arrondis 5"/>
          <p:cNvSpPr/>
          <p:nvPr/>
        </p:nvSpPr>
        <p:spPr>
          <a:xfrm>
            <a:off x="179512" y="1633364"/>
            <a:ext cx="8785225" cy="3600400"/>
          </a:xfrm>
          <a:prstGeom prst="roundRect">
            <a:avLst>
              <a:gd name="adj" fmla="val 9260"/>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660066"/>
                </a:solidFill>
                <a:latin typeface="Courier New"/>
                <a:cs typeface="Courier New"/>
              </a:rPr>
              <a:t>class </a:t>
            </a:r>
            <a:r>
              <a:rPr lang="en-US" sz="1600" b="1" dirty="0" err="1" smtClean="0">
                <a:solidFill>
                  <a:schemeClr val="tx1"/>
                </a:solidFill>
                <a:latin typeface="Courier New"/>
                <a:cs typeface="Courier New"/>
              </a:rPr>
              <a:t>SimpleTest</a:t>
            </a:r>
            <a:r>
              <a:rPr lang="en-US" sz="1600" b="1" dirty="0">
                <a:solidFill>
                  <a:schemeClr val="tx1"/>
                </a:solidFill>
                <a:latin typeface="Courier New"/>
                <a:cs typeface="Courier New"/>
              </a:rPr>
              <a:t> </a:t>
            </a:r>
            <a:r>
              <a:rPr lang="en-US" sz="1600" b="1" dirty="0">
                <a:solidFill>
                  <a:srgbClr val="660066"/>
                </a:solidFill>
                <a:latin typeface="Courier New"/>
                <a:cs typeface="Courier New"/>
              </a:rPr>
              <a:t>extends</a:t>
            </a:r>
            <a:r>
              <a:rPr lang="en-US" sz="1600" b="1" dirty="0">
                <a:solidFill>
                  <a:schemeClr val="tx1"/>
                </a:solidFill>
                <a:latin typeface="Courier New"/>
                <a:cs typeface="Courier New"/>
              </a:rPr>
              <a:t> </a:t>
            </a:r>
            <a:r>
              <a:rPr lang="en-US" sz="1600" b="1" dirty="0" err="1">
                <a:solidFill>
                  <a:schemeClr val="tx1"/>
                </a:solidFill>
                <a:latin typeface="Courier New"/>
                <a:cs typeface="Courier New"/>
              </a:rPr>
              <a:t>PHPUnit_Framework_TestCase</a:t>
            </a:r>
            <a:r>
              <a:rPr lang="en-US" sz="1600" b="1" dirty="0">
                <a:solidFill>
                  <a:schemeClr val="tx1"/>
                </a:solidFill>
                <a:latin typeface="Courier New"/>
                <a:cs typeface="Courier New"/>
              </a:rPr>
              <a:t> </a:t>
            </a:r>
            <a:r>
              <a:rPr lang="en-US" sz="1600" b="1" dirty="0" smtClean="0">
                <a:solidFill>
                  <a:schemeClr val="tx1"/>
                </a:solidFill>
                <a:latin typeface="Courier New"/>
                <a:cs typeface="Courier New"/>
              </a:rPr>
              <a:t>{</a:t>
            </a:r>
          </a:p>
          <a:p>
            <a:r>
              <a:rPr lang="en-US" sz="1600" b="1" dirty="0" smtClean="0">
                <a:solidFill>
                  <a:srgbClr val="0000FF"/>
                </a:solidFill>
                <a:latin typeface="Courier New"/>
                <a:cs typeface="Courier New"/>
              </a:rPr>
              <a:t>  /**</a:t>
            </a:r>
          </a:p>
          <a:p>
            <a:r>
              <a:rPr lang="en-US" sz="1600" b="1" dirty="0">
                <a:solidFill>
                  <a:srgbClr val="0000FF"/>
                </a:solidFill>
                <a:latin typeface="Courier New"/>
                <a:cs typeface="Courier New"/>
              </a:rPr>
              <a:t> </a:t>
            </a:r>
            <a:r>
              <a:rPr lang="en-US" sz="1600" b="1" dirty="0" smtClean="0">
                <a:solidFill>
                  <a:srgbClr val="0000FF"/>
                </a:solidFill>
                <a:latin typeface="Courier New"/>
                <a:cs typeface="Courier New"/>
              </a:rPr>
              <a:t>  * @</a:t>
            </a:r>
            <a:r>
              <a:rPr lang="en-US" sz="1600" b="1" dirty="0" err="1" smtClean="0">
                <a:solidFill>
                  <a:srgbClr val="0000FF"/>
                </a:solidFill>
                <a:latin typeface="Courier New"/>
                <a:cs typeface="Courier New"/>
              </a:rPr>
              <a:t>dataProvider</a:t>
            </a:r>
            <a:r>
              <a:rPr lang="en-US" sz="1600" b="1" dirty="0" smtClean="0">
                <a:solidFill>
                  <a:srgbClr val="0000FF"/>
                </a:solidFill>
                <a:latin typeface="Courier New"/>
                <a:cs typeface="Courier New"/>
              </a:rPr>
              <a:t> </a:t>
            </a:r>
            <a:r>
              <a:rPr lang="en-US" sz="1600" b="1" dirty="0" err="1" smtClean="0">
                <a:solidFill>
                  <a:srgbClr val="0000FF"/>
                </a:solidFill>
                <a:latin typeface="Courier New"/>
                <a:cs typeface="Courier New"/>
              </a:rPr>
              <a:t>stringProvider</a:t>
            </a:r>
            <a:endParaRPr lang="en-US" sz="1600" b="1" dirty="0" smtClean="0">
              <a:solidFill>
                <a:srgbClr val="0000FF"/>
              </a:solidFill>
              <a:latin typeface="Courier New"/>
              <a:cs typeface="Courier New"/>
            </a:endParaRPr>
          </a:p>
          <a:p>
            <a:r>
              <a:rPr lang="en-US" sz="1600" b="1" dirty="0">
                <a:solidFill>
                  <a:srgbClr val="0000FF"/>
                </a:solidFill>
                <a:latin typeface="Courier New"/>
                <a:cs typeface="Courier New"/>
              </a:rPr>
              <a:t> </a:t>
            </a:r>
            <a:r>
              <a:rPr lang="en-US" sz="1600" b="1" dirty="0" smtClean="0">
                <a:solidFill>
                  <a:srgbClr val="0000FF"/>
                </a:solidFill>
                <a:latin typeface="Courier New"/>
                <a:cs typeface="Courier New"/>
              </a:rPr>
              <a:t>  */</a:t>
            </a:r>
          </a:p>
          <a:p>
            <a:r>
              <a:rPr lang="en-US" sz="1600" b="1" dirty="0">
                <a:solidFill>
                  <a:srgbClr val="660066"/>
                </a:solidFill>
                <a:latin typeface="Courier New"/>
                <a:cs typeface="Courier New"/>
              </a:rPr>
              <a:t> </a:t>
            </a:r>
            <a:r>
              <a:rPr lang="en-US" sz="1600" b="1" dirty="0" smtClean="0">
                <a:solidFill>
                  <a:srgbClr val="660066"/>
                </a:solidFill>
                <a:latin typeface="Courier New"/>
                <a:cs typeface="Courier New"/>
              </a:rPr>
              <a:t> public function </a:t>
            </a:r>
            <a:r>
              <a:rPr lang="en-US" sz="1600" b="1" dirty="0" err="1" smtClean="0">
                <a:solidFill>
                  <a:schemeClr val="tx1"/>
                </a:solidFill>
                <a:latin typeface="Courier New"/>
                <a:cs typeface="Courier New"/>
              </a:rPr>
              <a:t>testConcat</a:t>
            </a:r>
            <a:r>
              <a:rPr lang="en-US" sz="1600" b="1" dirty="0" smtClean="0">
                <a:solidFill>
                  <a:srgbClr val="000000"/>
                </a:solidFill>
                <a:latin typeface="Courier New"/>
                <a:cs typeface="Courier New"/>
              </a:rPr>
              <a:t>($string1, $string2, $expected) {</a:t>
            </a:r>
          </a:p>
          <a:p>
            <a:r>
              <a:rPr lang="en-US" sz="1600" b="1" dirty="0">
                <a:solidFill>
                  <a:srgbClr val="000000"/>
                </a:solidFill>
                <a:latin typeface="Courier New"/>
                <a:cs typeface="Courier New"/>
              </a:rPr>
              <a:t> </a:t>
            </a:r>
            <a:r>
              <a:rPr lang="en-US" sz="1600" b="1" dirty="0" smtClean="0">
                <a:solidFill>
                  <a:srgbClr val="000000"/>
                </a:solidFill>
                <a:latin typeface="Courier New"/>
                <a:cs typeface="Courier New"/>
              </a:rPr>
              <a:t>   $this-&gt;</a:t>
            </a:r>
            <a:r>
              <a:rPr lang="en-US" sz="1600" b="1" dirty="0" err="1" smtClean="0">
                <a:solidFill>
                  <a:srgbClr val="000000"/>
                </a:solidFill>
                <a:latin typeface="Courier New"/>
                <a:cs typeface="Courier New"/>
              </a:rPr>
              <a:t>assertEquals</a:t>
            </a:r>
            <a:r>
              <a:rPr lang="en-US" sz="1600" b="1" dirty="0" smtClean="0">
                <a:solidFill>
                  <a:srgbClr val="000000"/>
                </a:solidFill>
                <a:latin typeface="Courier New"/>
                <a:cs typeface="Courier New"/>
              </a:rPr>
              <a:t>($expected, $string1 . $string2);</a:t>
            </a:r>
            <a:endParaRPr lang="en-US" sz="1600" b="1" dirty="0" smtClean="0">
              <a:solidFill>
                <a:srgbClr val="660066"/>
              </a:solidFill>
              <a:latin typeface="Courier New"/>
              <a:cs typeface="Courier New"/>
            </a:endParaRPr>
          </a:p>
          <a:p>
            <a:r>
              <a:rPr lang="en-US" sz="1600" b="1" dirty="0" smtClean="0">
                <a:solidFill>
                  <a:srgbClr val="000000"/>
                </a:solidFill>
                <a:latin typeface="Courier New"/>
                <a:cs typeface="Courier New"/>
              </a:rPr>
              <a:t>  }</a:t>
            </a:r>
            <a:endParaRPr lang="en-US" sz="1600" b="1" dirty="0">
              <a:solidFill>
                <a:srgbClr val="000000"/>
              </a:solidFill>
              <a:latin typeface="Courier New"/>
              <a:cs typeface="Courier New"/>
            </a:endParaRPr>
          </a:p>
          <a:p>
            <a:r>
              <a:rPr lang="en-US" sz="1600" b="1" dirty="0" smtClean="0">
                <a:solidFill>
                  <a:srgbClr val="000000"/>
                </a:solidFill>
                <a:latin typeface="Courier New"/>
                <a:cs typeface="Courier New"/>
              </a:rPr>
              <a:t>  </a:t>
            </a:r>
            <a:r>
              <a:rPr lang="en-US" sz="1600" b="1" dirty="0">
                <a:solidFill>
                  <a:srgbClr val="660066"/>
                </a:solidFill>
                <a:latin typeface="Courier New"/>
                <a:cs typeface="Courier New"/>
              </a:rPr>
              <a:t>public function </a:t>
            </a:r>
            <a:r>
              <a:rPr lang="en-US" sz="1600" b="1" dirty="0" err="1" smtClean="0">
                <a:solidFill>
                  <a:srgbClr val="000000"/>
                </a:solidFill>
                <a:latin typeface="Courier New"/>
                <a:cs typeface="Courier New"/>
              </a:rPr>
              <a:t>stringProvider</a:t>
            </a:r>
            <a:r>
              <a:rPr lang="en-US" sz="1600" b="1" dirty="0" smtClean="0">
                <a:solidFill>
                  <a:srgbClr val="000000"/>
                </a:solidFill>
                <a:latin typeface="Courier New"/>
                <a:cs typeface="Courier New"/>
              </a:rPr>
              <a:t>(</a:t>
            </a:r>
            <a:r>
              <a:rPr lang="en-US" sz="1600" b="1" dirty="0">
                <a:solidFill>
                  <a:srgbClr val="000000"/>
                </a:solidFill>
                <a:latin typeface="Courier New"/>
                <a:cs typeface="Courier New"/>
              </a:rPr>
              <a:t>) </a:t>
            </a:r>
            <a:r>
              <a:rPr lang="en-US" sz="1600" b="1" dirty="0" smtClean="0">
                <a:solidFill>
                  <a:srgbClr val="000000"/>
                </a:solidFill>
                <a:latin typeface="Courier New"/>
                <a:cs typeface="Courier New"/>
              </a:rPr>
              <a:t>{</a:t>
            </a:r>
            <a:endParaRPr lang="en-US" sz="1600" b="1" dirty="0">
              <a:solidFill>
                <a:srgbClr val="660066"/>
              </a:solidFill>
              <a:latin typeface="Courier New"/>
              <a:cs typeface="Courier New"/>
            </a:endParaRPr>
          </a:p>
          <a:p>
            <a:r>
              <a:rPr lang="en-US" sz="1600" b="1" dirty="0" smtClean="0">
                <a:solidFill>
                  <a:srgbClr val="660066"/>
                </a:solidFill>
                <a:latin typeface="Courier New"/>
                <a:cs typeface="Courier New"/>
              </a:rPr>
              <a:t>    return </a:t>
            </a:r>
            <a:r>
              <a:rPr lang="en-US" sz="1600" b="1" dirty="0" smtClean="0">
                <a:solidFill>
                  <a:srgbClr val="000000"/>
                </a:solidFill>
                <a:latin typeface="Courier New"/>
                <a:cs typeface="Courier New"/>
              </a:rPr>
              <a:t>array(</a:t>
            </a:r>
          </a:p>
          <a:p>
            <a:r>
              <a:rPr lang="en-US" sz="1600" b="1" dirty="0" smtClean="0">
                <a:solidFill>
                  <a:srgbClr val="000000"/>
                </a:solidFill>
                <a:latin typeface="Courier New"/>
                <a:cs typeface="Courier New"/>
              </a:rPr>
              <a:t>      array(</a:t>
            </a:r>
            <a:r>
              <a:rPr lang="en-US" sz="1600" b="1" dirty="0" smtClean="0">
                <a:solidFill>
                  <a:srgbClr val="479B8F"/>
                </a:solidFill>
                <a:latin typeface="Courier New"/>
                <a:cs typeface="Courier New"/>
              </a:rPr>
              <a:t>"hello"</a:t>
            </a:r>
            <a:r>
              <a:rPr lang="en-US" sz="1600" b="1" dirty="0" smtClean="0">
                <a:solidFill>
                  <a:srgbClr val="000000"/>
                </a:solidFill>
                <a:latin typeface="Courier New"/>
                <a:cs typeface="Courier New"/>
              </a:rPr>
              <a:t>, </a:t>
            </a:r>
            <a:r>
              <a:rPr lang="en-US" sz="1600" b="1" dirty="0" smtClean="0">
                <a:solidFill>
                  <a:srgbClr val="479B8F"/>
                </a:solidFill>
                <a:latin typeface="Courier New"/>
                <a:cs typeface="Courier New"/>
              </a:rPr>
              <a:t>"world"</a:t>
            </a:r>
            <a:r>
              <a:rPr lang="en-US" sz="1600" b="1" dirty="0" smtClean="0">
                <a:solidFill>
                  <a:srgbClr val="000000"/>
                </a:solidFill>
                <a:latin typeface="Courier New"/>
                <a:cs typeface="Courier New"/>
              </a:rPr>
              <a:t>, </a:t>
            </a:r>
            <a:r>
              <a:rPr lang="en-US" sz="1600" b="1" dirty="0" smtClean="0">
                <a:solidFill>
                  <a:srgbClr val="479B8F"/>
                </a:solidFill>
                <a:latin typeface="Courier New"/>
                <a:cs typeface="Courier New"/>
              </a:rPr>
              <a:t>"</a:t>
            </a:r>
            <a:r>
              <a:rPr lang="en-US" sz="1600" b="1" dirty="0" err="1" smtClean="0">
                <a:solidFill>
                  <a:srgbClr val="479B8F"/>
                </a:solidFill>
                <a:latin typeface="Courier New"/>
                <a:cs typeface="Courier New"/>
              </a:rPr>
              <a:t>helloworld</a:t>
            </a:r>
            <a:r>
              <a:rPr lang="en-US" sz="1600" b="1" dirty="0" smtClean="0">
                <a:solidFill>
                  <a:srgbClr val="479B8F"/>
                </a:solidFill>
                <a:latin typeface="Courier New"/>
                <a:cs typeface="Courier New"/>
              </a:rPr>
              <a:t>"</a:t>
            </a:r>
            <a:r>
              <a:rPr lang="en-US" sz="1600" b="1" dirty="0" smtClean="0">
                <a:solidFill>
                  <a:srgbClr val="000000"/>
                </a:solidFill>
                <a:latin typeface="Courier New"/>
                <a:cs typeface="Courier New"/>
              </a:rPr>
              <a:t>),</a:t>
            </a:r>
            <a:endParaRPr lang="en-US" sz="1600" b="1" dirty="0">
              <a:solidFill>
                <a:srgbClr val="000000"/>
              </a:solidFill>
              <a:latin typeface="Courier New"/>
              <a:cs typeface="Courier New"/>
            </a:endParaRPr>
          </a:p>
          <a:p>
            <a:r>
              <a:rPr lang="en-US" sz="1600" b="1" dirty="0">
                <a:solidFill>
                  <a:srgbClr val="000000"/>
                </a:solidFill>
                <a:latin typeface="Courier New"/>
                <a:cs typeface="Courier New"/>
              </a:rPr>
              <a:t>      array</a:t>
            </a:r>
            <a:r>
              <a:rPr lang="en-US" sz="1600" b="1" dirty="0" smtClean="0">
                <a:solidFill>
                  <a:srgbClr val="000000"/>
                </a:solidFill>
                <a:latin typeface="Courier New"/>
                <a:cs typeface="Courier New"/>
              </a:rPr>
              <a:t>(</a:t>
            </a:r>
            <a:r>
              <a:rPr lang="en-US" sz="1600" b="1" dirty="0" smtClean="0">
                <a:solidFill>
                  <a:srgbClr val="479B8F"/>
                </a:solidFill>
                <a:latin typeface="Courier New"/>
                <a:cs typeface="Courier New"/>
              </a:rPr>
              <a:t>"goodbye"</a:t>
            </a:r>
            <a:r>
              <a:rPr lang="en-US" sz="1600" b="1" dirty="0">
                <a:solidFill>
                  <a:srgbClr val="000000"/>
                </a:solidFill>
                <a:latin typeface="Courier New"/>
                <a:cs typeface="Courier New"/>
              </a:rPr>
              <a:t>, </a:t>
            </a:r>
            <a:r>
              <a:rPr lang="en-US" sz="1600" b="1" dirty="0">
                <a:solidFill>
                  <a:srgbClr val="479B8F"/>
                </a:solidFill>
                <a:latin typeface="Courier New"/>
                <a:cs typeface="Courier New"/>
              </a:rPr>
              <a:t>"world"</a:t>
            </a:r>
            <a:r>
              <a:rPr lang="en-US" sz="1600" b="1" dirty="0">
                <a:solidFill>
                  <a:srgbClr val="000000"/>
                </a:solidFill>
                <a:latin typeface="Courier New"/>
                <a:cs typeface="Courier New"/>
              </a:rPr>
              <a:t>, </a:t>
            </a:r>
            <a:r>
              <a:rPr lang="en-US" sz="1600" b="1" dirty="0" smtClean="0">
                <a:solidFill>
                  <a:srgbClr val="479B8F"/>
                </a:solidFill>
                <a:latin typeface="Courier New"/>
                <a:cs typeface="Courier New"/>
              </a:rPr>
              <a:t>"</a:t>
            </a:r>
            <a:r>
              <a:rPr lang="en-US" sz="1600" b="1" dirty="0" err="1" smtClean="0">
                <a:solidFill>
                  <a:srgbClr val="479B8F"/>
                </a:solidFill>
                <a:latin typeface="Courier New"/>
                <a:cs typeface="Courier New"/>
              </a:rPr>
              <a:t>goodbyeworld</a:t>
            </a:r>
            <a:r>
              <a:rPr lang="en-US" sz="1600" b="1" dirty="0" smtClean="0">
                <a:solidFill>
                  <a:srgbClr val="479B8F"/>
                </a:solidFill>
                <a:latin typeface="Courier New"/>
                <a:cs typeface="Courier New"/>
              </a:rPr>
              <a:t>"</a:t>
            </a:r>
            <a:r>
              <a:rPr lang="en-US" sz="1600" b="1" dirty="0" smtClean="0">
                <a:solidFill>
                  <a:srgbClr val="000000"/>
                </a:solidFill>
                <a:latin typeface="Courier New"/>
                <a:cs typeface="Courier New"/>
              </a:rPr>
              <a:t>)</a:t>
            </a:r>
            <a:endParaRPr lang="en-US" sz="1600" b="1" dirty="0">
              <a:solidFill>
                <a:srgbClr val="000000"/>
              </a:solidFill>
              <a:latin typeface="Courier New"/>
              <a:cs typeface="Courier New"/>
            </a:endParaRPr>
          </a:p>
          <a:p>
            <a:r>
              <a:rPr lang="en-US" sz="1600" b="1" dirty="0" smtClean="0">
                <a:solidFill>
                  <a:srgbClr val="000000"/>
                </a:solidFill>
                <a:latin typeface="Courier New"/>
                <a:cs typeface="Courier New"/>
              </a:rPr>
              <a:t>    );</a:t>
            </a:r>
            <a:endParaRPr lang="en-US" sz="1600" b="1" dirty="0">
              <a:solidFill>
                <a:srgbClr val="000000"/>
              </a:solidFill>
              <a:latin typeface="Courier New"/>
              <a:cs typeface="Courier New"/>
            </a:endParaRPr>
          </a:p>
          <a:p>
            <a:r>
              <a:rPr lang="en-US" sz="1600" b="1" dirty="0" smtClean="0">
                <a:solidFill>
                  <a:srgbClr val="000000"/>
                </a:solidFill>
                <a:latin typeface="Courier New"/>
                <a:cs typeface="Courier New"/>
              </a:rPr>
              <a:t>  }</a:t>
            </a:r>
            <a:endParaRPr lang="en-US" sz="1600" b="1" dirty="0">
              <a:solidFill>
                <a:srgbClr val="000000"/>
              </a:solidFill>
              <a:latin typeface="Courier New"/>
              <a:cs typeface="Courier New"/>
            </a:endParaRPr>
          </a:p>
          <a:p>
            <a:r>
              <a:rPr lang="en-US" sz="1600" b="1" dirty="0" smtClean="0">
                <a:solidFill>
                  <a:srgbClr val="000000"/>
                </a:solidFill>
                <a:latin typeface="Courier New"/>
                <a:cs typeface="Courier New"/>
              </a:rPr>
              <a:t>}</a:t>
            </a:r>
            <a:endParaRPr lang="en-US" sz="1600" b="1" dirty="0">
              <a:solidFill>
                <a:srgbClr val="000000"/>
              </a:solidFill>
              <a:latin typeface="Courier New"/>
              <a:cs typeface="Courier New"/>
            </a:endParaRPr>
          </a:p>
        </p:txBody>
      </p:sp>
    </p:spTree>
    <p:extLst>
      <p:ext uri="{BB962C8B-B14F-4D97-AF65-F5344CB8AC3E}">
        <p14:creationId xmlns:p14="http://schemas.microsoft.com/office/powerpoint/2010/main" val="30659602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@depends</a:t>
            </a:r>
          </a:p>
        </p:txBody>
      </p:sp>
      <p:sp>
        <p:nvSpPr>
          <p:cNvPr id="18435" name="Espace réservé du contenu 3"/>
          <p:cNvSpPr>
            <a:spLocks noGrp="1"/>
          </p:cNvSpPr>
          <p:nvPr>
            <p:ph sz="quarter" idx="13"/>
          </p:nvPr>
        </p:nvSpPr>
        <p:spPr/>
        <p:txBody>
          <a:bodyPr/>
          <a:lstStyle/>
          <a:p>
            <a:r>
              <a:rPr lang="en-US" dirty="0" err="1">
                <a:ea typeface="ＭＳ Ｐゴシック" pitchFamily="34" charset="-128"/>
              </a:rPr>
              <a:t>PHPUnit</a:t>
            </a:r>
            <a:r>
              <a:rPr lang="en-US" dirty="0">
                <a:ea typeface="ＭＳ Ｐゴシック" pitchFamily="34" charset="-128"/>
              </a:rPr>
              <a:t> Tests</a:t>
            </a:r>
          </a:p>
          <a:p>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A test that needs another test</a:t>
            </a:r>
            <a:endParaRPr lang="en-US" dirty="0">
              <a:ea typeface="ＭＳ Ｐゴシック" pitchFamily="34" charset="-128"/>
            </a:endParaRPr>
          </a:p>
        </p:txBody>
      </p:sp>
      <p:sp>
        <p:nvSpPr>
          <p:cNvPr id="7" name="Rectangle à coins arrondis 5"/>
          <p:cNvSpPr/>
          <p:nvPr/>
        </p:nvSpPr>
        <p:spPr>
          <a:xfrm>
            <a:off x="179512" y="1633364"/>
            <a:ext cx="8785225" cy="3600400"/>
          </a:xfrm>
          <a:prstGeom prst="roundRect">
            <a:avLst>
              <a:gd name="adj" fmla="val 9260"/>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660066"/>
                </a:solidFill>
                <a:latin typeface="Courier New"/>
                <a:cs typeface="Courier New"/>
              </a:rPr>
              <a:t>class </a:t>
            </a:r>
            <a:r>
              <a:rPr lang="en-US" sz="1600" b="1" dirty="0" err="1" smtClean="0">
                <a:solidFill>
                  <a:schemeClr val="tx1"/>
                </a:solidFill>
                <a:latin typeface="Courier New"/>
                <a:cs typeface="Courier New"/>
              </a:rPr>
              <a:t>SimpleTest</a:t>
            </a:r>
            <a:r>
              <a:rPr lang="en-US" sz="1600" b="1" dirty="0">
                <a:solidFill>
                  <a:schemeClr val="tx1"/>
                </a:solidFill>
                <a:latin typeface="Courier New"/>
                <a:cs typeface="Courier New"/>
              </a:rPr>
              <a:t> </a:t>
            </a:r>
            <a:r>
              <a:rPr lang="en-US" sz="1600" b="1" dirty="0">
                <a:solidFill>
                  <a:srgbClr val="660066"/>
                </a:solidFill>
                <a:latin typeface="Courier New"/>
                <a:cs typeface="Courier New"/>
              </a:rPr>
              <a:t>extends</a:t>
            </a:r>
            <a:r>
              <a:rPr lang="en-US" sz="1600" b="1" dirty="0">
                <a:solidFill>
                  <a:schemeClr val="tx1"/>
                </a:solidFill>
                <a:latin typeface="Courier New"/>
                <a:cs typeface="Courier New"/>
              </a:rPr>
              <a:t> </a:t>
            </a:r>
            <a:r>
              <a:rPr lang="en-US" sz="1600" b="1" dirty="0" err="1">
                <a:solidFill>
                  <a:schemeClr val="tx1"/>
                </a:solidFill>
                <a:latin typeface="Courier New"/>
                <a:cs typeface="Courier New"/>
              </a:rPr>
              <a:t>PHPUnit_Framework_TestCase</a:t>
            </a:r>
            <a:r>
              <a:rPr lang="en-US" sz="1600" b="1" dirty="0">
                <a:solidFill>
                  <a:schemeClr val="tx1"/>
                </a:solidFill>
                <a:latin typeface="Courier New"/>
                <a:cs typeface="Courier New"/>
              </a:rPr>
              <a:t> </a:t>
            </a:r>
            <a:r>
              <a:rPr lang="en-US" sz="1600" b="1" dirty="0" smtClean="0">
                <a:solidFill>
                  <a:schemeClr val="tx1"/>
                </a:solidFill>
                <a:latin typeface="Courier New"/>
                <a:cs typeface="Courier New"/>
              </a:rPr>
              <a:t>{</a:t>
            </a:r>
          </a:p>
          <a:p>
            <a:r>
              <a:rPr lang="en-US" sz="1600" b="1" dirty="0" smtClean="0">
                <a:solidFill>
                  <a:srgbClr val="660066"/>
                </a:solidFill>
                <a:latin typeface="Courier New"/>
                <a:cs typeface="Courier New"/>
              </a:rPr>
              <a:t>  public function </a:t>
            </a:r>
            <a:r>
              <a:rPr lang="en-US" sz="1600" b="1" dirty="0" err="1" smtClean="0">
                <a:solidFill>
                  <a:schemeClr val="tx1"/>
                </a:solidFill>
                <a:latin typeface="Courier New"/>
                <a:cs typeface="Courier New"/>
              </a:rPr>
              <a:t>testEmpty</a:t>
            </a:r>
            <a:r>
              <a:rPr lang="en-US" sz="1600" b="1" dirty="0" smtClean="0">
                <a:solidFill>
                  <a:schemeClr val="tx1"/>
                </a:solidFill>
                <a:latin typeface="Courier New"/>
                <a:cs typeface="Courier New"/>
              </a:rPr>
              <a:t>() {</a:t>
            </a:r>
          </a:p>
          <a:p>
            <a:r>
              <a:rPr lang="en-US" sz="1600" b="1" dirty="0">
                <a:solidFill>
                  <a:schemeClr val="tx1"/>
                </a:solidFill>
                <a:latin typeface="Courier New"/>
                <a:cs typeface="Courier New"/>
              </a:rPr>
              <a:t> </a:t>
            </a:r>
            <a:r>
              <a:rPr lang="en-US" sz="1600" b="1" dirty="0" smtClean="0">
                <a:solidFill>
                  <a:schemeClr val="tx1"/>
                </a:solidFill>
                <a:latin typeface="Courier New"/>
                <a:cs typeface="Courier New"/>
              </a:rPr>
              <a:t>   $array = array();</a:t>
            </a:r>
          </a:p>
          <a:p>
            <a:r>
              <a:rPr lang="en-US" sz="1600" b="1" dirty="0">
                <a:solidFill>
                  <a:schemeClr val="tx1"/>
                </a:solidFill>
                <a:latin typeface="Courier New"/>
                <a:cs typeface="Courier New"/>
              </a:rPr>
              <a:t> </a:t>
            </a:r>
            <a:r>
              <a:rPr lang="en-US" sz="1600" b="1" dirty="0" smtClean="0">
                <a:solidFill>
                  <a:schemeClr val="tx1"/>
                </a:solidFill>
                <a:latin typeface="Courier New"/>
                <a:cs typeface="Courier New"/>
              </a:rPr>
              <a:t>   $this-&gt;</a:t>
            </a:r>
            <a:r>
              <a:rPr lang="en-US" sz="1600" b="1" dirty="0" err="1" smtClean="0">
                <a:solidFill>
                  <a:schemeClr val="tx1"/>
                </a:solidFill>
                <a:latin typeface="Courier New"/>
                <a:cs typeface="Courier New"/>
              </a:rPr>
              <a:t>assertEmpty</a:t>
            </a:r>
            <a:r>
              <a:rPr lang="en-US" sz="1600" b="1" dirty="0" smtClean="0">
                <a:solidFill>
                  <a:schemeClr val="tx1"/>
                </a:solidFill>
                <a:latin typeface="Courier New"/>
                <a:cs typeface="Courier New"/>
              </a:rPr>
              <a:t>($array);</a:t>
            </a:r>
          </a:p>
          <a:p>
            <a:r>
              <a:rPr lang="en-US" sz="1600" b="1" dirty="0">
                <a:solidFill>
                  <a:srgbClr val="000000"/>
                </a:solidFill>
                <a:latin typeface="Courier New"/>
                <a:cs typeface="Courier New"/>
              </a:rPr>
              <a:t> </a:t>
            </a:r>
            <a:r>
              <a:rPr lang="en-US" sz="1600" b="1" dirty="0" smtClean="0">
                <a:solidFill>
                  <a:srgbClr val="000000"/>
                </a:solidFill>
                <a:latin typeface="Courier New"/>
                <a:cs typeface="Courier New"/>
              </a:rPr>
              <a:t>   </a:t>
            </a:r>
            <a:r>
              <a:rPr lang="en-US" sz="1600" b="1" dirty="0" smtClean="0">
                <a:solidFill>
                  <a:srgbClr val="660066"/>
                </a:solidFill>
                <a:latin typeface="Courier New"/>
                <a:cs typeface="Courier New"/>
              </a:rPr>
              <a:t>return</a:t>
            </a:r>
            <a:r>
              <a:rPr lang="en-US" sz="1600" b="1" dirty="0" smtClean="0">
                <a:solidFill>
                  <a:srgbClr val="000000"/>
                </a:solidFill>
                <a:latin typeface="Courier New"/>
                <a:cs typeface="Courier New"/>
              </a:rPr>
              <a:t> $array;</a:t>
            </a:r>
            <a:endParaRPr lang="en-US" sz="1600" b="1" dirty="0" smtClean="0">
              <a:solidFill>
                <a:srgbClr val="660066"/>
              </a:solidFill>
              <a:latin typeface="Courier New"/>
              <a:cs typeface="Courier New"/>
            </a:endParaRPr>
          </a:p>
          <a:p>
            <a:r>
              <a:rPr lang="en-US" sz="1600" b="1" dirty="0" smtClean="0">
                <a:solidFill>
                  <a:srgbClr val="000000"/>
                </a:solidFill>
                <a:latin typeface="Courier New"/>
                <a:cs typeface="Courier New"/>
              </a:rPr>
              <a:t>  }</a:t>
            </a:r>
            <a:endParaRPr lang="en-US" sz="1600" b="1" dirty="0">
              <a:solidFill>
                <a:srgbClr val="000000"/>
              </a:solidFill>
              <a:latin typeface="Courier New"/>
              <a:cs typeface="Courier New"/>
            </a:endParaRPr>
          </a:p>
          <a:p>
            <a:r>
              <a:rPr lang="en-US" sz="1600" b="1" dirty="0">
                <a:solidFill>
                  <a:srgbClr val="0000FF"/>
                </a:solidFill>
                <a:latin typeface="Courier New"/>
                <a:cs typeface="Courier New"/>
              </a:rPr>
              <a:t> </a:t>
            </a:r>
            <a:r>
              <a:rPr lang="en-US" sz="1600" b="1" dirty="0" smtClean="0">
                <a:solidFill>
                  <a:srgbClr val="0000FF"/>
                </a:solidFill>
                <a:latin typeface="Courier New"/>
                <a:cs typeface="Courier New"/>
              </a:rPr>
              <a:t> /</a:t>
            </a:r>
            <a:r>
              <a:rPr lang="en-US" sz="1600" b="1" dirty="0">
                <a:solidFill>
                  <a:srgbClr val="0000FF"/>
                </a:solidFill>
                <a:latin typeface="Courier New"/>
                <a:cs typeface="Courier New"/>
              </a:rPr>
              <a:t>**</a:t>
            </a:r>
          </a:p>
          <a:p>
            <a:r>
              <a:rPr lang="en-US" sz="1600" b="1" dirty="0">
                <a:solidFill>
                  <a:srgbClr val="0000FF"/>
                </a:solidFill>
                <a:latin typeface="Courier New"/>
                <a:cs typeface="Courier New"/>
              </a:rPr>
              <a:t>  </a:t>
            </a:r>
            <a:r>
              <a:rPr lang="en-US" sz="1600" b="1" dirty="0" smtClean="0">
                <a:solidFill>
                  <a:srgbClr val="0000FF"/>
                </a:solidFill>
                <a:latin typeface="Courier New"/>
                <a:cs typeface="Courier New"/>
              </a:rPr>
              <a:t> * </a:t>
            </a:r>
            <a:r>
              <a:rPr lang="en-US" sz="1600" b="1" dirty="0">
                <a:solidFill>
                  <a:srgbClr val="0000FF"/>
                </a:solidFill>
                <a:latin typeface="Courier New"/>
                <a:cs typeface="Courier New"/>
              </a:rPr>
              <a:t>@depends </a:t>
            </a:r>
            <a:r>
              <a:rPr lang="en-US" sz="1600" b="1" dirty="0" err="1" smtClean="0">
                <a:solidFill>
                  <a:srgbClr val="0000FF"/>
                </a:solidFill>
                <a:latin typeface="Courier New"/>
                <a:cs typeface="Courier New"/>
              </a:rPr>
              <a:t>testEmpty</a:t>
            </a:r>
            <a:endParaRPr lang="en-US" sz="1600" b="1" dirty="0">
              <a:solidFill>
                <a:srgbClr val="0000FF"/>
              </a:solidFill>
              <a:latin typeface="Courier New"/>
              <a:cs typeface="Courier New"/>
            </a:endParaRPr>
          </a:p>
          <a:p>
            <a:r>
              <a:rPr lang="en-US" sz="1600" b="1" dirty="0">
                <a:solidFill>
                  <a:srgbClr val="0000FF"/>
                </a:solidFill>
                <a:latin typeface="Courier New"/>
                <a:cs typeface="Courier New"/>
              </a:rPr>
              <a:t>  </a:t>
            </a:r>
            <a:r>
              <a:rPr lang="en-US" sz="1600" b="1" dirty="0" smtClean="0">
                <a:solidFill>
                  <a:srgbClr val="0000FF"/>
                </a:solidFill>
                <a:latin typeface="Courier New"/>
                <a:cs typeface="Courier New"/>
              </a:rPr>
              <a:t> *</a:t>
            </a:r>
            <a:r>
              <a:rPr lang="en-US" sz="1600" b="1" dirty="0">
                <a:solidFill>
                  <a:srgbClr val="0000FF"/>
                </a:solidFill>
                <a:latin typeface="Courier New"/>
                <a:cs typeface="Courier New"/>
              </a:rPr>
              <a:t>/</a:t>
            </a:r>
            <a:endParaRPr lang="en-US" sz="1600" b="1" dirty="0" smtClean="0">
              <a:solidFill>
                <a:srgbClr val="0000FF"/>
              </a:solidFill>
              <a:latin typeface="Courier New"/>
              <a:cs typeface="Courier New"/>
            </a:endParaRPr>
          </a:p>
          <a:p>
            <a:r>
              <a:rPr lang="en-US" sz="1600" b="1" dirty="0" smtClean="0">
                <a:solidFill>
                  <a:srgbClr val="000000"/>
                </a:solidFill>
                <a:latin typeface="Courier New"/>
                <a:cs typeface="Courier New"/>
              </a:rPr>
              <a:t>  </a:t>
            </a:r>
            <a:r>
              <a:rPr lang="en-US" sz="1600" b="1" dirty="0">
                <a:solidFill>
                  <a:srgbClr val="660066"/>
                </a:solidFill>
                <a:latin typeface="Courier New"/>
                <a:cs typeface="Courier New"/>
              </a:rPr>
              <a:t>public function </a:t>
            </a:r>
            <a:r>
              <a:rPr lang="en-US" sz="1600" b="1" dirty="0" err="1" smtClean="0">
                <a:solidFill>
                  <a:srgbClr val="000000"/>
                </a:solidFill>
                <a:latin typeface="Courier New"/>
                <a:cs typeface="Courier New"/>
              </a:rPr>
              <a:t>testAdd</a:t>
            </a:r>
            <a:r>
              <a:rPr lang="en-US" sz="1600" b="1" dirty="0" smtClean="0">
                <a:solidFill>
                  <a:srgbClr val="000000"/>
                </a:solidFill>
                <a:latin typeface="Courier New"/>
                <a:cs typeface="Courier New"/>
              </a:rPr>
              <a:t>(array $array) {</a:t>
            </a:r>
            <a:endParaRPr lang="en-US" sz="1600" b="1" dirty="0">
              <a:solidFill>
                <a:srgbClr val="660066"/>
              </a:solidFill>
              <a:latin typeface="Courier New"/>
              <a:cs typeface="Courier New"/>
            </a:endParaRPr>
          </a:p>
          <a:p>
            <a:r>
              <a:rPr lang="en-US" sz="1600" b="1" dirty="0" smtClean="0">
                <a:solidFill>
                  <a:srgbClr val="660066"/>
                </a:solidFill>
                <a:latin typeface="Courier New"/>
                <a:cs typeface="Courier New"/>
              </a:rPr>
              <a:t>    </a:t>
            </a:r>
            <a:r>
              <a:rPr lang="en-US" sz="1600" b="1" dirty="0" err="1" smtClean="0">
                <a:solidFill>
                  <a:srgbClr val="000000"/>
                </a:solidFill>
                <a:latin typeface="Courier New"/>
                <a:cs typeface="Courier New"/>
              </a:rPr>
              <a:t>array_push</a:t>
            </a:r>
            <a:r>
              <a:rPr lang="en-US" sz="1600" b="1" dirty="0" smtClean="0">
                <a:solidFill>
                  <a:srgbClr val="000000"/>
                </a:solidFill>
                <a:latin typeface="Courier New"/>
                <a:cs typeface="Courier New"/>
              </a:rPr>
              <a:t>($array, </a:t>
            </a:r>
            <a:r>
              <a:rPr lang="en-US" sz="1600" b="1" dirty="0" smtClean="0">
                <a:solidFill>
                  <a:srgbClr val="FF6600"/>
                </a:solidFill>
                <a:latin typeface="Courier New"/>
                <a:cs typeface="Courier New"/>
              </a:rPr>
              <a:t>2209</a:t>
            </a:r>
            <a:r>
              <a:rPr lang="en-US" sz="1600" b="1" dirty="0" smtClean="0">
                <a:solidFill>
                  <a:srgbClr val="000000"/>
                </a:solidFill>
                <a:latin typeface="Courier New"/>
                <a:cs typeface="Courier New"/>
              </a:rPr>
              <a:t>);</a:t>
            </a:r>
          </a:p>
          <a:p>
            <a:r>
              <a:rPr lang="en-US" sz="1600" b="1" dirty="0">
                <a:solidFill>
                  <a:srgbClr val="660066"/>
                </a:solidFill>
                <a:latin typeface="Courier New"/>
                <a:cs typeface="Courier New"/>
              </a:rPr>
              <a:t> </a:t>
            </a:r>
            <a:r>
              <a:rPr lang="en-US" sz="1600" b="1" dirty="0" smtClean="0">
                <a:solidFill>
                  <a:srgbClr val="660066"/>
                </a:solidFill>
                <a:latin typeface="Courier New"/>
                <a:cs typeface="Courier New"/>
              </a:rPr>
              <a:t>   </a:t>
            </a:r>
            <a:r>
              <a:rPr lang="en-US" sz="1600" b="1" dirty="0" smtClean="0">
                <a:solidFill>
                  <a:srgbClr val="000000"/>
                </a:solidFill>
                <a:latin typeface="Courier New"/>
                <a:cs typeface="Courier New"/>
              </a:rPr>
              <a:t>$this-&gt;</a:t>
            </a:r>
            <a:r>
              <a:rPr lang="en-US" sz="1600" b="1" dirty="0" err="1" smtClean="0">
                <a:solidFill>
                  <a:srgbClr val="000000"/>
                </a:solidFill>
                <a:latin typeface="Courier New"/>
                <a:cs typeface="Courier New"/>
              </a:rPr>
              <a:t>assertContains</a:t>
            </a:r>
            <a:r>
              <a:rPr lang="en-US" sz="1600" b="1" dirty="0" smtClean="0">
                <a:solidFill>
                  <a:srgbClr val="000000"/>
                </a:solidFill>
                <a:latin typeface="Courier New"/>
                <a:cs typeface="Courier New"/>
              </a:rPr>
              <a:t>(</a:t>
            </a:r>
            <a:r>
              <a:rPr lang="en-US" sz="1600" b="1" dirty="0" smtClean="0">
                <a:solidFill>
                  <a:srgbClr val="FF6600"/>
                </a:solidFill>
                <a:latin typeface="Courier New"/>
                <a:cs typeface="Courier New"/>
              </a:rPr>
              <a:t>2209</a:t>
            </a:r>
            <a:r>
              <a:rPr lang="en-US" sz="1600" b="1" dirty="0" smtClean="0">
                <a:solidFill>
                  <a:srgbClr val="000000"/>
                </a:solidFill>
                <a:latin typeface="Courier New"/>
                <a:cs typeface="Courier New"/>
              </a:rPr>
              <a:t>, $array);</a:t>
            </a:r>
            <a:endParaRPr lang="en-US" sz="1600" b="1" dirty="0">
              <a:solidFill>
                <a:srgbClr val="000000"/>
              </a:solidFill>
              <a:latin typeface="Courier New"/>
              <a:cs typeface="Courier New"/>
            </a:endParaRPr>
          </a:p>
          <a:p>
            <a:r>
              <a:rPr lang="en-US" sz="1600" b="1" dirty="0" smtClean="0">
                <a:solidFill>
                  <a:srgbClr val="000000"/>
                </a:solidFill>
                <a:latin typeface="Courier New"/>
                <a:cs typeface="Courier New"/>
              </a:rPr>
              <a:t>  }</a:t>
            </a:r>
            <a:endParaRPr lang="en-US" sz="1600" b="1" dirty="0">
              <a:solidFill>
                <a:srgbClr val="000000"/>
              </a:solidFill>
              <a:latin typeface="Courier New"/>
              <a:cs typeface="Courier New"/>
            </a:endParaRPr>
          </a:p>
          <a:p>
            <a:r>
              <a:rPr lang="en-US" sz="1600" b="1" dirty="0" smtClean="0">
                <a:solidFill>
                  <a:srgbClr val="000000"/>
                </a:solidFill>
                <a:latin typeface="Courier New"/>
                <a:cs typeface="Courier New"/>
              </a:rPr>
              <a:t>}</a:t>
            </a:r>
            <a:endParaRPr lang="en-US" sz="1600" b="1" dirty="0">
              <a:solidFill>
                <a:srgbClr val="000000"/>
              </a:solidFill>
              <a:latin typeface="Courier New"/>
              <a:cs typeface="Courier New"/>
            </a:endParaRPr>
          </a:p>
        </p:txBody>
      </p:sp>
    </p:spTree>
    <p:extLst>
      <p:ext uri="{BB962C8B-B14F-4D97-AF65-F5344CB8AC3E}">
        <p14:creationId xmlns:p14="http://schemas.microsoft.com/office/powerpoint/2010/main" val="2040728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a:t>
            </a:r>
            <a:r>
              <a:rPr lang="en-US" dirty="0" err="1" smtClean="0">
                <a:ea typeface="ＭＳ Ｐゴシック" pitchFamily="34" charset="-128"/>
              </a:rPr>
              <a:t>expectedException</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a:ea typeface="ＭＳ Ｐゴシック" pitchFamily="34" charset="-128"/>
              </a:rPr>
              <a:t>PHPUnit</a:t>
            </a:r>
            <a:r>
              <a:rPr lang="en-US" dirty="0">
                <a:ea typeface="ＭＳ Ｐゴシック" pitchFamily="34" charset="-128"/>
              </a:rPr>
              <a:t> Tests</a:t>
            </a:r>
          </a:p>
          <a:p>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A test that must throw a specific Exception</a:t>
            </a:r>
            <a:endParaRPr lang="en-US" dirty="0">
              <a:ea typeface="ＭＳ Ｐゴシック" pitchFamily="34" charset="-128"/>
            </a:endParaRPr>
          </a:p>
        </p:txBody>
      </p:sp>
      <p:sp>
        <p:nvSpPr>
          <p:cNvPr id="7" name="Rectangle à coins arrondis 5"/>
          <p:cNvSpPr/>
          <p:nvPr/>
        </p:nvSpPr>
        <p:spPr>
          <a:xfrm>
            <a:off x="179512" y="1777380"/>
            <a:ext cx="8785225" cy="3312368"/>
          </a:xfrm>
          <a:prstGeom prst="roundRect">
            <a:avLst>
              <a:gd name="adj" fmla="val 9260"/>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660066"/>
                </a:solidFill>
                <a:latin typeface="Courier New"/>
                <a:cs typeface="Courier New"/>
              </a:rPr>
              <a:t>class </a:t>
            </a:r>
            <a:r>
              <a:rPr lang="en-US" sz="1600" b="1" dirty="0" err="1" smtClean="0">
                <a:solidFill>
                  <a:schemeClr val="tx1"/>
                </a:solidFill>
                <a:latin typeface="Courier New"/>
                <a:cs typeface="Courier New"/>
              </a:rPr>
              <a:t>SimpleTest</a:t>
            </a:r>
            <a:r>
              <a:rPr lang="en-US" sz="1600" b="1" dirty="0">
                <a:solidFill>
                  <a:schemeClr val="tx1"/>
                </a:solidFill>
                <a:latin typeface="Courier New"/>
                <a:cs typeface="Courier New"/>
              </a:rPr>
              <a:t> </a:t>
            </a:r>
            <a:r>
              <a:rPr lang="en-US" sz="1600" b="1" dirty="0">
                <a:solidFill>
                  <a:srgbClr val="660066"/>
                </a:solidFill>
                <a:latin typeface="Courier New"/>
                <a:cs typeface="Courier New"/>
              </a:rPr>
              <a:t>extends</a:t>
            </a:r>
            <a:r>
              <a:rPr lang="en-US" sz="1600" b="1" dirty="0">
                <a:solidFill>
                  <a:schemeClr val="tx1"/>
                </a:solidFill>
                <a:latin typeface="Courier New"/>
                <a:cs typeface="Courier New"/>
              </a:rPr>
              <a:t> </a:t>
            </a:r>
            <a:r>
              <a:rPr lang="en-US" sz="1600" b="1" dirty="0" err="1">
                <a:solidFill>
                  <a:schemeClr val="tx1"/>
                </a:solidFill>
                <a:latin typeface="Courier New"/>
                <a:cs typeface="Courier New"/>
              </a:rPr>
              <a:t>PHPUnit_Framework_TestCase</a:t>
            </a:r>
            <a:r>
              <a:rPr lang="en-US" sz="1600" b="1" dirty="0">
                <a:solidFill>
                  <a:schemeClr val="tx1"/>
                </a:solidFill>
                <a:latin typeface="Courier New"/>
                <a:cs typeface="Courier New"/>
              </a:rPr>
              <a:t> </a:t>
            </a:r>
            <a:r>
              <a:rPr lang="en-US" sz="1600" b="1" dirty="0" smtClean="0">
                <a:solidFill>
                  <a:schemeClr val="tx1"/>
                </a:solidFill>
                <a:latin typeface="Courier New"/>
                <a:cs typeface="Courier New"/>
              </a:rPr>
              <a:t>{</a:t>
            </a:r>
          </a:p>
          <a:p>
            <a:r>
              <a:rPr lang="en-US" sz="1600" b="1" dirty="0" smtClean="0">
                <a:solidFill>
                  <a:srgbClr val="0000FF"/>
                </a:solidFill>
                <a:latin typeface="Courier New"/>
                <a:cs typeface="Courier New"/>
              </a:rPr>
              <a:t>  /</a:t>
            </a:r>
            <a:r>
              <a:rPr lang="en-US" sz="1600" b="1" dirty="0">
                <a:solidFill>
                  <a:srgbClr val="0000FF"/>
                </a:solidFill>
                <a:latin typeface="Courier New"/>
                <a:cs typeface="Courier New"/>
              </a:rPr>
              <a:t>**</a:t>
            </a:r>
          </a:p>
          <a:p>
            <a:r>
              <a:rPr lang="en-US" sz="1600" b="1" dirty="0">
                <a:solidFill>
                  <a:srgbClr val="0000FF"/>
                </a:solidFill>
                <a:latin typeface="Courier New"/>
                <a:cs typeface="Courier New"/>
              </a:rPr>
              <a:t>  </a:t>
            </a:r>
            <a:r>
              <a:rPr lang="en-US" sz="1600" b="1" dirty="0" smtClean="0">
                <a:solidFill>
                  <a:srgbClr val="0000FF"/>
                </a:solidFill>
                <a:latin typeface="Courier New"/>
                <a:cs typeface="Courier New"/>
              </a:rPr>
              <a:t> * @</a:t>
            </a:r>
            <a:r>
              <a:rPr lang="en-US" sz="1600" b="1" dirty="0" err="1" smtClean="0">
                <a:solidFill>
                  <a:srgbClr val="0000FF"/>
                </a:solidFill>
                <a:latin typeface="Courier New"/>
                <a:cs typeface="Courier New"/>
              </a:rPr>
              <a:t>expectedException</a:t>
            </a:r>
            <a:r>
              <a:rPr lang="en-US" sz="1600" b="1" dirty="0" smtClean="0">
                <a:solidFill>
                  <a:srgbClr val="0000FF"/>
                </a:solidFill>
                <a:latin typeface="Courier New"/>
                <a:cs typeface="Courier New"/>
              </a:rPr>
              <a:t> </a:t>
            </a:r>
            <a:r>
              <a:rPr lang="en-US" sz="1600" b="1" dirty="0" err="1" smtClean="0">
                <a:solidFill>
                  <a:srgbClr val="0000FF"/>
                </a:solidFill>
                <a:latin typeface="Courier New"/>
                <a:cs typeface="Courier New"/>
              </a:rPr>
              <a:t>PDOException</a:t>
            </a:r>
            <a:endParaRPr lang="en-US" sz="1600" b="1" dirty="0">
              <a:solidFill>
                <a:srgbClr val="0000FF"/>
              </a:solidFill>
              <a:latin typeface="Courier New"/>
              <a:cs typeface="Courier New"/>
            </a:endParaRPr>
          </a:p>
          <a:p>
            <a:r>
              <a:rPr lang="en-US" sz="1600" b="1" dirty="0">
                <a:solidFill>
                  <a:srgbClr val="0000FF"/>
                </a:solidFill>
                <a:latin typeface="Courier New"/>
                <a:cs typeface="Courier New"/>
              </a:rPr>
              <a:t>  </a:t>
            </a:r>
            <a:r>
              <a:rPr lang="en-US" sz="1600" b="1" dirty="0" smtClean="0">
                <a:solidFill>
                  <a:srgbClr val="0000FF"/>
                </a:solidFill>
                <a:latin typeface="Courier New"/>
                <a:cs typeface="Courier New"/>
              </a:rPr>
              <a:t> *</a:t>
            </a:r>
            <a:r>
              <a:rPr lang="en-US" sz="1600" b="1" dirty="0">
                <a:solidFill>
                  <a:srgbClr val="0000FF"/>
                </a:solidFill>
                <a:latin typeface="Courier New"/>
                <a:cs typeface="Courier New"/>
              </a:rPr>
              <a:t>/</a:t>
            </a:r>
            <a:endParaRPr lang="en-US" sz="1600" b="1" dirty="0" smtClean="0">
              <a:solidFill>
                <a:srgbClr val="0000FF"/>
              </a:solidFill>
              <a:latin typeface="Courier New"/>
              <a:cs typeface="Courier New"/>
            </a:endParaRPr>
          </a:p>
          <a:p>
            <a:r>
              <a:rPr lang="en-US" sz="1600" b="1" dirty="0" smtClean="0">
                <a:solidFill>
                  <a:srgbClr val="000000"/>
                </a:solidFill>
                <a:latin typeface="Courier New"/>
                <a:cs typeface="Courier New"/>
              </a:rPr>
              <a:t>  </a:t>
            </a:r>
            <a:r>
              <a:rPr lang="en-US" sz="1600" b="1" dirty="0">
                <a:solidFill>
                  <a:srgbClr val="660066"/>
                </a:solidFill>
                <a:latin typeface="Courier New"/>
                <a:cs typeface="Courier New"/>
              </a:rPr>
              <a:t>public function </a:t>
            </a:r>
            <a:r>
              <a:rPr lang="en-US" sz="1600" b="1" dirty="0" err="1" smtClean="0">
                <a:solidFill>
                  <a:srgbClr val="000000"/>
                </a:solidFill>
                <a:latin typeface="Courier New"/>
                <a:cs typeface="Courier New"/>
              </a:rPr>
              <a:t>testBadQuery</a:t>
            </a:r>
            <a:r>
              <a:rPr lang="en-US" sz="1600" b="1" dirty="0" smtClean="0">
                <a:solidFill>
                  <a:srgbClr val="000000"/>
                </a:solidFill>
                <a:latin typeface="Courier New"/>
                <a:cs typeface="Courier New"/>
              </a:rPr>
              <a:t>() {</a:t>
            </a:r>
            <a:endParaRPr lang="en-US" sz="1600" b="1" dirty="0">
              <a:solidFill>
                <a:srgbClr val="660066"/>
              </a:solidFill>
              <a:latin typeface="Courier New"/>
              <a:cs typeface="Courier New"/>
            </a:endParaRPr>
          </a:p>
          <a:p>
            <a:r>
              <a:rPr lang="en-US" sz="1600" b="1" dirty="0" smtClean="0">
                <a:solidFill>
                  <a:srgbClr val="660066"/>
                </a:solidFill>
                <a:latin typeface="Courier New"/>
                <a:cs typeface="Courier New"/>
              </a:rPr>
              <a:t>    </a:t>
            </a:r>
            <a:r>
              <a:rPr lang="en-US" sz="1600" b="1" dirty="0" smtClean="0">
                <a:solidFill>
                  <a:srgbClr val="000000"/>
                </a:solidFill>
                <a:latin typeface="Courier New"/>
                <a:cs typeface="Courier New"/>
              </a:rPr>
              <a:t>$</a:t>
            </a:r>
            <a:r>
              <a:rPr lang="en-US" sz="1600" b="1" dirty="0" err="1" smtClean="0">
                <a:solidFill>
                  <a:srgbClr val="000000"/>
                </a:solidFill>
                <a:latin typeface="Courier New"/>
                <a:cs typeface="Courier New"/>
              </a:rPr>
              <a:t>db</a:t>
            </a:r>
            <a:r>
              <a:rPr lang="en-US" sz="1600" b="1" dirty="0" smtClean="0">
                <a:solidFill>
                  <a:srgbClr val="000000"/>
                </a:solidFill>
                <a:latin typeface="Courier New"/>
                <a:cs typeface="Courier New"/>
              </a:rPr>
              <a:t> = </a:t>
            </a:r>
            <a:r>
              <a:rPr lang="en-US" sz="1600" b="1" dirty="0" smtClean="0">
                <a:solidFill>
                  <a:srgbClr val="660066"/>
                </a:solidFill>
                <a:latin typeface="Courier New"/>
                <a:cs typeface="Courier New"/>
              </a:rPr>
              <a:t>new </a:t>
            </a:r>
            <a:r>
              <a:rPr lang="en-US" sz="1600" b="1" dirty="0">
                <a:solidFill>
                  <a:srgbClr val="000000"/>
                </a:solidFill>
                <a:latin typeface="Courier New"/>
                <a:cs typeface="Courier New"/>
              </a:rPr>
              <a:t>PDO</a:t>
            </a:r>
            <a:r>
              <a:rPr lang="en-US" sz="1600" b="1" dirty="0" smtClean="0">
                <a:solidFill>
                  <a:srgbClr val="000000"/>
                </a:solidFill>
                <a:latin typeface="Courier New"/>
                <a:cs typeface="Courier New"/>
              </a:rPr>
              <a:t>(</a:t>
            </a:r>
            <a:r>
              <a:rPr lang="en-US" sz="1600" b="1" dirty="0" smtClean="0">
                <a:solidFill>
                  <a:srgbClr val="479B8F"/>
                </a:solidFill>
                <a:latin typeface="Courier New"/>
                <a:cs typeface="Courier New"/>
              </a:rPr>
              <a:t>"</a:t>
            </a:r>
            <a:r>
              <a:rPr lang="en-US" sz="1600" b="1" dirty="0" err="1" smtClean="0">
                <a:solidFill>
                  <a:srgbClr val="479B8F"/>
                </a:solidFill>
                <a:latin typeface="Courier New"/>
                <a:cs typeface="Courier New"/>
              </a:rPr>
              <a:t>mysql:host</a:t>
            </a:r>
            <a:r>
              <a:rPr lang="en-US" sz="1600" b="1" dirty="0">
                <a:solidFill>
                  <a:srgbClr val="479B8F"/>
                </a:solidFill>
                <a:latin typeface="Courier New"/>
                <a:cs typeface="Courier New"/>
              </a:rPr>
              <a:t>=</a:t>
            </a:r>
            <a:r>
              <a:rPr lang="en-US" sz="1600" b="1" dirty="0" err="1">
                <a:solidFill>
                  <a:srgbClr val="479B8F"/>
                </a:solidFill>
                <a:latin typeface="Courier New"/>
                <a:cs typeface="Courier New"/>
              </a:rPr>
              <a:t>localhost</a:t>
            </a:r>
            <a:r>
              <a:rPr lang="en-US" sz="1600" b="1" dirty="0" err="1" smtClean="0">
                <a:solidFill>
                  <a:srgbClr val="479B8F"/>
                </a:solidFill>
                <a:latin typeface="Courier New"/>
                <a:cs typeface="Courier New"/>
              </a:rPr>
              <a:t>;dbname</a:t>
            </a:r>
            <a:r>
              <a:rPr lang="en-US" sz="1600" b="1" dirty="0">
                <a:solidFill>
                  <a:srgbClr val="479B8F"/>
                </a:solidFill>
                <a:latin typeface="Courier New"/>
                <a:cs typeface="Courier New"/>
              </a:rPr>
              <a:t>=</a:t>
            </a:r>
            <a:r>
              <a:rPr lang="en-US" sz="1600" b="1" dirty="0" smtClean="0">
                <a:solidFill>
                  <a:srgbClr val="479B8F"/>
                </a:solidFill>
                <a:latin typeface="Courier New"/>
                <a:cs typeface="Courier New"/>
              </a:rPr>
              <a:t>example"</a:t>
            </a:r>
            <a:r>
              <a:rPr lang="en-US" sz="1600" b="1" dirty="0" smtClean="0">
                <a:solidFill>
                  <a:srgbClr val="000000"/>
                </a:solidFill>
                <a:latin typeface="Courier New"/>
                <a:cs typeface="Courier New"/>
              </a:rPr>
              <a:t>, </a:t>
            </a:r>
          </a:p>
          <a:p>
            <a:r>
              <a:rPr lang="en-US" sz="1600" b="1" dirty="0">
                <a:solidFill>
                  <a:srgbClr val="000000"/>
                </a:solidFill>
                <a:latin typeface="Courier New"/>
                <a:cs typeface="Courier New"/>
              </a:rPr>
              <a:t> </a:t>
            </a:r>
            <a:r>
              <a:rPr lang="en-US" sz="1600" b="1" dirty="0" smtClean="0">
                <a:solidFill>
                  <a:srgbClr val="000000"/>
                </a:solidFill>
                <a:latin typeface="Courier New"/>
                <a:cs typeface="Courier New"/>
              </a:rPr>
              <a:t>             </a:t>
            </a:r>
            <a:r>
              <a:rPr lang="en-US" sz="1600" b="1" dirty="0" smtClean="0">
                <a:solidFill>
                  <a:srgbClr val="479B8F"/>
                </a:solidFill>
                <a:latin typeface="Courier New"/>
                <a:cs typeface="Courier New"/>
              </a:rPr>
              <a:t>"root"</a:t>
            </a:r>
            <a:r>
              <a:rPr lang="en-US" sz="1600" b="1" dirty="0" smtClean="0">
                <a:solidFill>
                  <a:srgbClr val="000000"/>
                </a:solidFill>
                <a:latin typeface="Courier New"/>
                <a:cs typeface="Courier New"/>
              </a:rPr>
              <a:t>, </a:t>
            </a:r>
            <a:r>
              <a:rPr lang="en-US" sz="1600" b="1" dirty="0" smtClean="0">
                <a:solidFill>
                  <a:srgbClr val="479B8F"/>
                </a:solidFill>
                <a:latin typeface="Courier New"/>
                <a:cs typeface="Courier New"/>
              </a:rPr>
              <a:t>"root"</a:t>
            </a:r>
            <a:r>
              <a:rPr lang="en-US" sz="1600" b="1" dirty="0" smtClean="0">
                <a:solidFill>
                  <a:srgbClr val="000000"/>
                </a:solidFill>
                <a:latin typeface="Courier New"/>
                <a:cs typeface="Courier New"/>
              </a:rPr>
              <a:t>,</a:t>
            </a:r>
          </a:p>
          <a:p>
            <a:r>
              <a:rPr lang="en-US" sz="1600" b="1" dirty="0" smtClean="0">
                <a:solidFill>
                  <a:srgbClr val="000000"/>
                </a:solidFill>
                <a:latin typeface="Courier New"/>
                <a:cs typeface="Courier New"/>
              </a:rPr>
              <a:t>              array</a:t>
            </a:r>
            <a:r>
              <a:rPr lang="en-US" sz="1600" b="1" dirty="0">
                <a:solidFill>
                  <a:srgbClr val="000000"/>
                </a:solidFill>
                <a:latin typeface="Courier New"/>
                <a:cs typeface="Courier New"/>
              </a:rPr>
              <a:t>(PDO::ATTR_ERRMODE =&gt; PDO::ERRMODE_EXCEPTION));</a:t>
            </a:r>
          </a:p>
          <a:p>
            <a:r>
              <a:rPr lang="en-US" sz="1600" b="1" dirty="0" smtClean="0">
                <a:solidFill>
                  <a:srgbClr val="000000"/>
                </a:solidFill>
                <a:latin typeface="Courier New"/>
                <a:cs typeface="Courier New"/>
              </a:rPr>
              <a:t>    $</a:t>
            </a:r>
            <a:r>
              <a:rPr lang="en-US" sz="1600" b="1" dirty="0" err="1" smtClean="0">
                <a:solidFill>
                  <a:srgbClr val="000000"/>
                </a:solidFill>
                <a:latin typeface="Courier New"/>
                <a:cs typeface="Courier New"/>
              </a:rPr>
              <a:t>db</a:t>
            </a:r>
            <a:r>
              <a:rPr lang="en-US" sz="1600" b="1" dirty="0" smtClean="0">
                <a:solidFill>
                  <a:srgbClr val="000000"/>
                </a:solidFill>
                <a:latin typeface="Courier New"/>
                <a:cs typeface="Courier New"/>
              </a:rPr>
              <a:t>-&gt;query(</a:t>
            </a:r>
            <a:r>
              <a:rPr lang="en-US" sz="1600" b="1" dirty="0" smtClean="0">
                <a:solidFill>
                  <a:srgbClr val="479B8F"/>
                </a:solidFill>
                <a:latin typeface="Courier New"/>
                <a:cs typeface="Courier New"/>
              </a:rPr>
              <a:t>"SELECT FROM"</a:t>
            </a:r>
            <a:r>
              <a:rPr lang="en-US" sz="1600" b="1" dirty="0" smtClean="0">
                <a:solidFill>
                  <a:srgbClr val="000000"/>
                </a:solidFill>
                <a:latin typeface="Courier New"/>
                <a:cs typeface="Courier New"/>
              </a:rPr>
              <a:t>); </a:t>
            </a:r>
            <a:r>
              <a:rPr lang="en-US" sz="1600" b="1" dirty="0" smtClean="0">
                <a:solidFill>
                  <a:srgbClr val="008000"/>
                </a:solidFill>
                <a:latin typeface="Courier New"/>
                <a:cs typeface="Courier New"/>
              </a:rPr>
              <a:t>// Obvious syntax error</a:t>
            </a:r>
          </a:p>
          <a:p>
            <a:r>
              <a:rPr lang="en-US" sz="1600" b="1" dirty="0">
                <a:solidFill>
                  <a:srgbClr val="000000"/>
                </a:solidFill>
                <a:latin typeface="Courier New"/>
                <a:cs typeface="Courier New"/>
              </a:rPr>
              <a:t> </a:t>
            </a:r>
            <a:r>
              <a:rPr lang="en-US" sz="1600" b="1" dirty="0" smtClean="0">
                <a:solidFill>
                  <a:srgbClr val="000000"/>
                </a:solidFill>
                <a:latin typeface="Courier New"/>
                <a:cs typeface="Courier New"/>
              </a:rPr>
              <a:t>   $this-&gt;fail(); </a:t>
            </a:r>
            <a:r>
              <a:rPr lang="en-US" sz="1600" b="1" dirty="0" smtClean="0">
                <a:solidFill>
                  <a:srgbClr val="008000"/>
                </a:solidFill>
                <a:latin typeface="Courier New"/>
                <a:cs typeface="Courier New"/>
              </a:rPr>
              <a:t>// An exception must have been thrown before</a:t>
            </a:r>
            <a:endParaRPr lang="en-US" sz="1600" b="1" dirty="0">
              <a:solidFill>
                <a:srgbClr val="008000"/>
              </a:solidFill>
              <a:latin typeface="Courier New"/>
              <a:cs typeface="Courier New"/>
            </a:endParaRPr>
          </a:p>
          <a:p>
            <a:r>
              <a:rPr lang="en-US" sz="1600" b="1" dirty="0" smtClean="0">
                <a:solidFill>
                  <a:srgbClr val="000000"/>
                </a:solidFill>
                <a:latin typeface="Courier New"/>
                <a:cs typeface="Courier New"/>
              </a:rPr>
              <a:t>  }</a:t>
            </a:r>
            <a:endParaRPr lang="en-US" sz="1600" b="1" dirty="0">
              <a:solidFill>
                <a:srgbClr val="000000"/>
              </a:solidFill>
              <a:latin typeface="Courier New"/>
              <a:cs typeface="Courier New"/>
            </a:endParaRPr>
          </a:p>
          <a:p>
            <a:r>
              <a:rPr lang="en-US" sz="1600" b="1" dirty="0" smtClean="0">
                <a:solidFill>
                  <a:srgbClr val="000000"/>
                </a:solidFill>
                <a:latin typeface="Courier New"/>
                <a:cs typeface="Courier New"/>
              </a:rPr>
              <a:t>}</a:t>
            </a:r>
            <a:endParaRPr lang="en-US" sz="1600" b="1" dirty="0">
              <a:solidFill>
                <a:srgbClr val="000000"/>
              </a:solidFill>
              <a:latin typeface="Courier New"/>
              <a:cs typeface="Courier New"/>
            </a:endParaRPr>
          </a:p>
        </p:txBody>
      </p:sp>
    </p:spTree>
    <p:extLst>
      <p:ext uri="{BB962C8B-B14F-4D97-AF65-F5344CB8AC3E}">
        <p14:creationId xmlns:p14="http://schemas.microsoft.com/office/powerpoint/2010/main" val="16860657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@test</a:t>
            </a:r>
          </a:p>
        </p:txBody>
      </p:sp>
      <p:sp>
        <p:nvSpPr>
          <p:cNvPr id="18435" name="Espace réservé du contenu 3"/>
          <p:cNvSpPr>
            <a:spLocks noGrp="1"/>
          </p:cNvSpPr>
          <p:nvPr>
            <p:ph sz="quarter" idx="13"/>
          </p:nvPr>
        </p:nvSpPr>
        <p:spPr/>
        <p:txBody>
          <a:bodyPr/>
          <a:lstStyle/>
          <a:p>
            <a:r>
              <a:rPr lang="en-US" dirty="0" err="1">
                <a:ea typeface="ＭＳ Ｐゴシック" pitchFamily="34" charset="-128"/>
              </a:rPr>
              <a:t>PHPUnit</a:t>
            </a:r>
            <a:r>
              <a:rPr lang="en-US" dirty="0">
                <a:ea typeface="ＭＳ Ｐゴシック" pitchFamily="34" charset="-128"/>
              </a:rPr>
              <a:t> Tests</a:t>
            </a:r>
          </a:p>
          <a:p>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No matter its name, this function is a test</a:t>
            </a:r>
            <a:endParaRPr lang="en-US" dirty="0">
              <a:ea typeface="ＭＳ Ｐゴシック" pitchFamily="34" charset="-128"/>
            </a:endParaRPr>
          </a:p>
        </p:txBody>
      </p:sp>
      <p:sp>
        <p:nvSpPr>
          <p:cNvPr id="7" name="Rectangle à coins arrondis 5"/>
          <p:cNvSpPr/>
          <p:nvPr/>
        </p:nvSpPr>
        <p:spPr>
          <a:xfrm>
            <a:off x="179512" y="1921396"/>
            <a:ext cx="8785225" cy="2304256"/>
          </a:xfrm>
          <a:prstGeom prst="roundRect">
            <a:avLst>
              <a:gd name="adj" fmla="val 9260"/>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660066"/>
                </a:solidFill>
                <a:latin typeface="Courier New"/>
                <a:cs typeface="Courier New"/>
              </a:rPr>
              <a:t>class </a:t>
            </a:r>
            <a:r>
              <a:rPr lang="en-US" sz="1600" b="1" dirty="0" err="1" smtClean="0">
                <a:solidFill>
                  <a:schemeClr val="tx1"/>
                </a:solidFill>
                <a:latin typeface="Courier New"/>
                <a:cs typeface="Courier New"/>
              </a:rPr>
              <a:t>SimpleTest</a:t>
            </a:r>
            <a:r>
              <a:rPr lang="en-US" sz="1600" b="1" dirty="0">
                <a:solidFill>
                  <a:schemeClr val="tx1"/>
                </a:solidFill>
                <a:latin typeface="Courier New"/>
                <a:cs typeface="Courier New"/>
              </a:rPr>
              <a:t> </a:t>
            </a:r>
            <a:r>
              <a:rPr lang="en-US" sz="1600" b="1" dirty="0">
                <a:solidFill>
                  <a:srgbClr val="660066"/>
                </a:solidFill>
                <a:latin typeface="Courier New"/>
                <a:cs typeface="Courier New"/>
              </a:rPr>
              <a:t>extends</a:t>
            </a:r>
            <a:r>
              <a:rPr lang="en-US" sz="1600" b="1" dirty="0">
                <a:solidFill>
                  <a:schemeClr val="tx1"/>
                </a:solidFill>
                <a:latin typeface="Courier New"/>
                <a:cs typeface="Courier New"/>
              </a:rPr>
              <a:t> </a:t>
            </a:r>
            <a:r>
              <a:rPr lang="en-US" sz="1600" b="1" dirty="0" err="1">
                <a:solidFill>
                  <a:schemeClr val="tx1"/>
                </a:solidFill>
                <a:latin typeface="Courier New"/>
                <a:cs typeface="Courier New"/>
              </a:rPr>
              <a:t>PHPUnit_Framework_TestCase</a:t>
            </a:r>
            <a:r>
              <a:rPr lang="en-US" sz="1600" b="1" dirty="0">
                <a:solidFill>
                  <a:schemeClr val="tx1"/>
                </a:solidFill>
                <a:latin typeface="Courier New"/>
                <a:cs typeface="Courier New"/>
              </a:rPr>
              <a:t> </a:t>
            </a:r>
            <a:r>
              <a:rPr lang="en-US" sz="1600" b="1" dirty="0" smtClean="0">
                <a:solidFill>
                  <a:schemeClr val="tx1"/>
                </a:solidFill>
                <a:latin typeface="Courier New"/>
                <a:cs typeface="Courier New"/>
              </a:rPr>
              <a:t>{</a:t>
            </a:r>
          </a:p>
          <a:p>
            <a:r>
              <a:rPr lang="en-US" sz="1600" b="1" dirty="0" smtClean="0">
                <a:solidFill>
                  <a:srgbClr val="0000FF"/>
                </a:solidFill>
                <a:latin typeface="Courier New"/>
                <a:cs typeface="Courier New"/>
              </a:rPr>
              <a:t>  /</a:t>
            </a:r>
            <a:r>
              <a:rPr lang="en-US" sz="1600" b="1" dirty="0">
                <a:solidFill>
                  <a:srgbClr val="0000FF"/>
                </a:solidFill>
                <a:latin typeface="Courier New"/>
                <a:cs typeface="Courier New"/>
              </a:rPr>
              <a:t>**</a:t>
            </a:r>
          </a:p>
          <a:p>
            <a:r>
              <a:rPr lang="en-US" sz="1600" b="1" dirty="0">
                <a:solidFill>
                  <a:srgbClr val="0000FF"/>
                </a:solidFill>
                <a:latin typeface="Courier New"/>
                <a:cs typeface="Courier New"/>
              </a:rPr>
              <a:t>  </a:t>
            </a:r>
            <a:r>
              <a:rPr lang="en-US" sz="1600" b="1" dirty="0" smtClean="0">
                <a:solidFill>
                  <a:srgbClr val="0000FF"/>
                </a:solidFill>
                <a:latin typeface="Courier New"/>
                <a:cs typeface="Courier New"/>
              </a:rPr>
              <a:t> * @test</a:t>
            </a:r>
            <a:endParaRPr lang="en-US" sz="1600" b="1" dirty="0">
              <a:solidFill>
                <a:srgbClr val="0000FF"/>
              </a:solidFill>
              <a:latin typeface="Courier New"/>
              <a:cs typeface="Courier New"/>
            </a:endParaRPr>
          </a:p>
          <a:p>
            <a:r>
              <a:rPr lang="en-US" sz="1600" b="1" dirty="0">
                <a:solidFill>
                  <a:srgbClr val="0000FF"/>
                </a:solidFill>
                <a:latin typeface="Courier New"/>
                <a:cs typeface="Courier New"/>
              </a:rPr>
              <a:t>  </a:t>
            </a:r>
            <a:r>
              <a:rPr lang="en-US" sz="1600" b="1" dirty="0" smtClean="0">
                <a:solidFill>
                  <a:srgbClr val="0000FF"/>
                </a:solidFill>
                <a:latin typeface="Courier New"/>
                <a:cs typeface="Courier New"/>
              </a:rPr>
              <a:t> *</a:t>
            </a:r>
            <a:r>
              <a:rPr lang="en-US" sz="1600" b="1" dirty="0">
                <a:solidFill>
                  <a:srgbClr val="0000FF"/>
                </a:solidFill>
                <a:latin typeface="Courier New"/>
                <a:cs typeface="Courier New"/>
              </a:rPr>
              <a:t>/</a:t>
            </a:r>
            <a:endParaRPr lang="en-US" sz="1600" b="1" dirty="0" smtClean="0">
              <a:solidFill>
                <a:srgbClr val="0000FF"/>
              </a:solidFill>
              <a:latin typeface="Courier New"/>
              <a:cs typeface="Courier New"/>
            </a:endParaRPr>
          </a:p>
          <a:p>
            <a:r>
              <a:rPr lang="en-US" sz="1600" b="1" dirty="0" smtClean="0">
                <a:solidFill>
                  <a:srgbClr val="000000"/>
                </a:solidFill>
                <a:latin typeface="Courier New"/>
                <a:cs typeface="Courier New"/>
              </a:rPr>
              <a:t>  </a:t>
            </a:r>
            <a:r>
              <a:rPr lang="en-US" sz="1600" b="1" dirty="0">
                <a:solidFill>
                  <a:srgbClr val="660066"/>
                </a:solidFill>
                <a:latin typeface="Courier New"/>
                <a:cs typeface="Courier New"/>
              </a:rPr>
              <a:t>public function </a:t>
            </a:r>
            <a:r>
              <a:rPr lang="en-US" sz="1600" b="1" dirty="0" err="1" smtClean="0">
                <a:solidFill>
                  <a:srgbClr val="000000"/>
                </a:solidFill>
                <a:latin typeface="Courier New"/>
                <a:cs typeface="Courier New"/>
              </a:rPr>
              <a:t>notStartingByTest</a:t>
            </a:r>
            <a:r>
              <a:rPr lang="en-US" sz="1600" b="1" dirty="0" smtClean="0">
                <a:solidFill>
                  <a:srgbClr val="000000"/>
                </a:solidFill>
                <a:latin typeface="Courier New"/>
                <a:cs typeface="Courier New"/>
              </a:rPr>
              <a:t>() {</a:t>
            </a:r>
            <a:endParaRPr lang="en-US" sz="1600" b="1" dirty="0">
              <a:solidFill>
                <a:srgbClr val="660066"/>
              </a:solidFill>
              <a:latin typeface="Courier New"/>
              <a:cs typeface="Courier New"/>
            </a:endParaRPr>
          </a:p>
          <a:p>
            <a:r>
              <a:rPr lang="en-US" sz="1600" b="1" dirty="0" smtClean="0">
                <a:solidFill>
                  <a:srgbClr val="660066"/>
                </a:solidFill>
                <a:latin typeface="Courier New"/>
                <a:cs typeface="Courier New"/>
              </a:rPr>
              <a:t>    </a:t>
            </a:r>
            <a:r>
              <a:rPr lang="en-US" sz="1600" b="1" dirty="0" smtClean="0">
                <a:solidFill>
                  <a:srgbClr val="000000"/>
                </a:solidFill>
                <a:latin typeface="Courier New"/>
                <a:cs typeface="Courier New"/>
              </a:rPr>
              <a:t>$this-&gt;</a:t>
            </a:r>
            <a:r>
              <a:rPr lang="en-US" sz="1600" b="1" dirty="0" err="1" smtClean="0">
                <a:solidFill>
                  <a:srgbClr val="000000"/>
                </a:solidFill>
                <a:latin typeface="Courier New"/>
                <a:cs typeface="Courier New"/>
              </a:rPr>
              <a:t>assertTrue</a:t>
            </a:r>
            <a:r>
              <a:rPr lang="en-US" sz="1600" b="1" dirty="0" smtClean="0">
                <a:solidFill>
                  <a:srgbClr val="000000"/>
                </a:solidFill>
                <a:latin typeface="Courier New"/>
                <a:cs typeface="Courier New"/>
              </a:rPr>
              <a:t>(</a:t>
            </a:r>
            <a:r>
              <a:rPr lang="en-US" sz="1600" b="1" dirty="0" smtClean="0">
                <a:solidFill>
                  <a:srgbClr val="660066"/>
                </a:solidFill>
                <a:latin typeface="Courier New"/>
                <a:cs typeface="Courier New"/>
              </a:rPr>
              <a:t>true</a:t>
            </a:r>
            <a:r>
              <a:rPr lang="en-US" sz="1600" b="1" dirty="0" smtClean="0">
                <a:solidFill>
                  <a:srgbClr val="000000"/>
                </a:solidFill>
                <a:latin typeface="Courier New"/>
                <a:cs typeface="Courier New"/>
              </a:rPr>
              <a:t>);</a:t>
            </a:r>
            <a:endParaRPr lang="en-US" sz="1600" b="1" dirty="0">
              <a:solidFill>
                <a:srgbClr val="000000"/>
              </a:solidFill>
              <a:latin typeface="Courier New"/>
              <a:cs typeface="Courier New"/>
            </a:endParaRPr>
          </a:p>
          <a:p>
            <a:r>
              <a:rPr lang="en-US" sz="1600" b="1" dirty="0" smtClean="0">
                <a:solidFill>
                  <a:srgbClr val="000000"/>
                </a:solidFill>
                <a:latin typeface="Courier New"/>
                <a:cs typeface="Courier New"/>
              </a:rPr>
              <a:t>  }</a:t>
            </a:r>
            <a:endParaRPr lang="en-US" sz="1600" b="1" dirty="0">
              <a:solidFill>
                <a:srgbClr val="000000"/>
              </a:solidFill>
              <a:latin typeface="Courier New"/>
              <a:cs typeface="Courier New"/>
            </a:endParaRPr>
          </a:p>
          <a:p>
            <a:r>
              <a:rPr lang="en-US" sz="1600" b="1" dirty="0" smtClean="0">
                <a:solidFill>
                  <a:srgbClr val="000000"/>
                </a:solidFill>
                <a:latin typeface="Courier New"/>
                <a:cs typeface="Courier New"/>
              </a:rPr>
              <a:t>}</a:t>
            </a:r>
            <a:endParaRPr lang="en-US" sz="1600" b="1" dirty="0">
              <a:solidFill>
                <a:srgbClr val="000000"/>
              </a:solidFill>
              <a:latin typeface="Courier New"/>
              <a:cs typeface="Courier New"/>
            </a:endParaRPr>
          </a:p>
        </p:txBody>
      </p:sp>
    </p:spTree>
    <p:extLst>
      <p:ext uri="{BB962C8B-B14F-4D97-AF65-F5344CB8AC3E}">
        <p14:creationId xmlns:p14="http://schemas.microsoft.com/office/powerpoint/2010/main" val="26802344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014553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4" name="Picture 6" descr="http://www.esibytes.com/wp-content/uploads/2010/04/Electronic_Discovery_Proce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1" y="2353444"/>
            <a:ext cx="3384376" cy="255022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re 1"/>
          <p:cNvSpPr>
            <a:spLocks noGrp="1"/>
          </p:cNvSpPr>
          <p:nvPr>
            <p:ph type="title"/>
          </p:nvPr>
        </p:nvSpPr>
        <p:spPr>
          <a:xfrm>
            <a:off x="722313" y="3671888"/>
            <a:ext cx="7772400" cy="1135062"/>
          </a:xfrm>
        </p:spPr>
        <p:txBody>
          <a:bodyPr/>
          <a:lstStyle/>
          <a:p>
            <a:pPr>
              <a:defRPr/>
            </a:pPr>
            <a:r>
              <a:rPr lang="en-US" dirty="0" smtClean="0"/>
              <a:t>Introduction</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en-US" dirty="0" smtClean="0"/>
              <a:t>Unit Tests with PHP</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(1/2)</a:t>
            </a:r>
            <a:endParaRPr lang="en-US" dirty="0"/>
          </a:p>
        </p:txBody>
      </p:sp>
      <p:sp>
        <p:nvSpPr>
          <p:cNvPr id="3" name="Espace réservé du contenu 2"/>
          <p:cNvSpPr>
            <a:spLocks noGrp="1"/>
          </p:cNvSpPr>
          <p:nvPr>
            <p:ph idx="1"/>
          </p:nvPr>
        </p:nvSpPr>
        <p:spPr/>
        <p:txBody>
          <a:bodyPr/>
          <a:lstStyle/>
          <a:p>
            <a:r>
              <a:rPr lang="en-US" sz="2800" dirty="0" smtClean="0"/>
              <a:t>Refactor your </a:t>
            </a:r>
            <a:r>
              <a:rPr lang="en-US" sz="2800" dirty="0" err="1" smtClean="0"/>
              <a:t>PHPBlog</a:t>
            </a:r>
            <a:r>
              <a:rPr lang="en-US" sz="2800" dirty="0" smtClean="0"/>
              <a:t> application</a:t>
            </a:r>
          </a:p>
          <a:p>
            <a:r>
              <a:rPr lang="en-US" dirty="0" smtClean="0"/>
              <a:t>Add tests for all classes</a:t>
            </a:r>
          </a:p>
          <a:p>
            <a:endParaRPr lang="en-US" dirty="0"/>
          </a:p>
          <a:p>
            <a:r>
              <a:rPr lang="en-US" dirty="0" smtClean="0"/>
              <a:t>Be careful while writing your tests:</a:t>
            </a:r>
          </a:p>
          <a:p>
            <a:pPr lvl="1"/>
            <a:r>
              <a:rPr lang="en-US" dirty="0" smtClean="0"/>
              <a:t>All tests should be a success</a:t>
            </a:r>
          </a:p>
          <a:p>
            <a:pPr lvl="2"/>
            <a:r>
              <a:rPr lang="en-US" dirty="0" smtClean="0"/>
              <a:t>if the test is meant to pass, it should obviously pass</a:t>
            </a:r>
          </a:p>
          <a:p>
            <a:pPr lvl="2"/>
            <a:r>
              <a:rPr lang="en-US" dirty="0" smtClean="0"/>
              <a:t>If it’s meant to fail, use </a:t>
            </a:r>
            <a:r>
              <a:rPr lang="en-US" dirty="0" err="1" smtClean="0"/>
              <a:t>assertation</a:t>
            </a:r>
            <a:r>
              <a:rPr lang="en-US" dirty="0" smtClean="0"/>
              <a:t>/annotation to explain this failure is in fact a success</a:t>
            </a:r>
          </a:p>
        </p:txBody>
      </p:sp>
      <p:sp>
        <p:nvSpPr>
          <p:cNvPr id="4" name="Espace réservé du contenu 3"/>
          <p:cNvSpPr>
            <a:spLocks noGrp="1"/>
          </p:cNvSpPr>
          <p:nvPr>
            <p:ph sz="quarter" idx="13"/>
          </p:nvPr>
        </p:nvSpPr>
        <p:spPr/>
        <p:txBody>
          <a:bodyPr/>
          <a:lstStyle/>
          <a:p>
            <a:r>
              <a:rPr lang="en-US" dirty="0" err="1" smtClean="0"/>
              <a:t>PHPUnit</a:t>
            </a:r>
            <a:r>
              <a:rPr lang="en-US" dirty="0" smtClean="0"/>
              <a:t> Tests</a:t>
            </a:r>
            <a:endParaRPr lang="en-US" dirty="0"/>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6175465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(2/2)</a:t>
            </a:r>
            <a:endParaRPr lang="en-US" dirty="0"/>
          </a:p>
        </p:txBody>
      </p:sp>
      <p:sp>
        <p:nvSpPr>
          <p:cNvPr id="3" name="Espace réservé du contenu 2"/>
          <p:cNvSpPr>
            <a:spLocks noGrp="1"/>
          </p:cNvSpPr>
          <p:nvPr>
            <p:ph idx="1"/>
          </p:nvPr>
        </p:nvSpPr>
        <p:spPr/>
        <p:txBody>
          <a:bodyPr/>
          <a:lstStyle/>
          <a:p>
            <a:r>
              <a:rPr lang="en-US" sz="2800" dirty="0" smtClean="0"/>
              <a:t>Refactor your </a:t>
            </a:r>
            <a:r>
              <a:rPr lang="en-US" sz="2800" dirty="0" err="1" smtClean="0"/>
              <a:t>PHPBlog</a:t>
            </a:r>
            <a:r>
              <a:rPr lang="en-US" sz="2800" dirty="0" smtClean="0"/>
              <a:t> application</a:t>
            </a:r>
          </a:p>
          <a:p>
            <a:r>
              <a:rPr lang="en-US" dirty="0" smtClean="0"/>
              <a:t>Add tests for all classes</a:t>
            </a:r>
          </a:p>
          <a:p>
            <a:endParaRPr lang="en-US" dirty="0"/>
          </a:p>
          <a:p>
            <a:r>
              <a:rPr lang="en-US" dirty="0" smtClean="0"/>
              <a:t>Use </a:t>
            </a:r>
            <a:r>
              <a:rPr lang="en-US" dirty="0" err="1" smtClean="0"/>
              <a:t>DataProviders</a:t>
            </a:r>
            <a:r>
              <a:rPr lang="en-US" dirty="0" smtClean="0"/>
              <a:t> and Depends annotations to create test series</a:t>
            </a:r>
            <a:endParaRPr lang="en-US" dirty="0"/>
          </a:p>
          <a:p>
            <a:pPr lvl="1"/>
            <a:r>
              <a:rPr lang="en-US" b="1" dirty="0" smtClean="0"/>
              <a:t>D</a:t>
            </a:r>
            <a:r>
              <a:rPr lang="en-US" dirty="0" smtClean="0"/>
              <a:t>on’t </a:t>
            </a:r>
            <a:r>
              <a:rPr lang="en-US" b="1" dirty="0" smtClean="0"/>
              <a:t>R</a:t>
            </a:r>
            <a:r>
              <a:rPr lang="en-US" dirty="0" smtClean="0"/>
              <a:t>epeat </a:t>
            </a:r>
            <a:r>
              <a:rPr lang="en-US" b="1" dirty="0" smtClean="0"/>
              <a:t>Y</a:t>
            </a:r>
            <a:r>
              <a:rPr lang="en-US" dirty="0" smtClean="0"/>
              <a:t>ourself!</a:t>
            </a:r>
          </a:p>
        </p:txBody>
      </p:sp>
      <p:sp>
        <p:nvSpPr>
          <p:cNvPr id="4" name="Espace réservé du contenu 3"/>
          <p:cNvSpPr>
            <a:spLocks noGrp="1"/>
          </p:cNvSpPr>
          <p:nvPr>
            <p:ph sz="quarter" idx="13"/>
          </p:nvPr>
        </p:nvSpPr>
        <p:spPr/>
        <p:txBody>
          <a:bodyPr/>
          <a:lstStyle/>
          <a:p>
            <a:r>
              <a:rPr lang="en-US" dirty="0" err="1" smtClean="0"/>
              <a:t>PHPUnit</a:t>
            </a:r>
            <a:r>
              <a:rPr lang="en-US" dirty="0" smtClean="0"/>
              <a:t> Tests</a:t>
            </a:r>
            <a:endParaRPr lang="en-US" dirty="0"/>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6133981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err="1" smtClean="0"/>
              <a:t>NetBeans</a:t>
            </a:r>
            <a:r>
              <a:rPr lang="en-US" dirty="0" smtClean="0"/>
              <a:t> Integration</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en-US" dirty="0" smtClean="0"/>
              <a:t>Unit Tests with PHP</a:t>
            </a:r>
            <a:endParaRPr lang="en-US" dirty="0"/>
          </a:p>
        </p:txBody>
      </p:sp>
      <p:pic>
        <p:nvPicPr>
          <p:cNvPr id="4" name="Picture 3"/>
          <p:cNvPicPr>
            <a:picLocks noChangeAspect="1"/>
          </p:cNvPicPr>
          <p:nvPr/>
        </p:nvPicPr>
        <p:blipFill>
          <a:blip r:embed="rId2"/>
          <a:stretch>
            <a:fillRect/>
          </a:stretch>
        </p:blipFill>
        <p:spPr>
          <a:xfrm>
            <a:off x="6767760" y="2965028"/>
            <a:ext cx="2052712" cy="2052712"/>
          </a:xfrm>
          <a:prstGeom prst="rect">
            <a:avLst/>
          </a:prstGeom>
        </p:spPr>
      </p:pic>
    </p:spTree>
    <p:extLst>
      <p:ext uri="{BB962C8B-B14F-4D97-AF65-F5344CB8AC3E}">
        <p14:creationId xmlns:p14="http://schemas.microsoft.com/office/powerpoint/2010/main" val="19937303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Create Tests Folder</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Right click on the “Source Files”</a:t>
            </a:r>
          </a:p>
          <a:p>
            <a:pPr lvl="1"/>
            <a:r>
              <a:rPr lang="en-US" dirty="0" smtClean="0">
                <a:ea typeface="ＭＳ Ｐゴシック" pitchFamily="34" charset="-128"/>
              </a:rPr>
              <a:t>“Tools” Option</a:t>
            </a:r>
          </a:p>
          <a:p>
            <a:pPr lvl="2"/>
            <a:r>
              <a:rPr lang="en-US" dirty="0" smtClean="0">
                <a:ea typeface="ＭＳ Ｐゴシック" pitchFamily="34" charset="-128"/>
              </a:rPr>
              <a:t>“Create Tests”</a:t>
            </a:r>
          </a:p>
          <a:p>
            <a:pPr lvl="2"/>
            <a:endParaRPr lang="en-US" dirty="0">
              <a:ea typeface="ＭＳ Ｐゴシック" pitchFamily="34" charset="-128"/>
            </a:endParaRPr>
          </a:p>
          <a:p>
            <a:pPr marL="0" indent="0" algn="ctr">
              <a:buNone/>
            </a:pPr>
            <a:r>
              <a:rPr lang="en-US" b="1" dirty="0" smtClean="0">
                <a:ea typeface="ＭＳ Ｐゴシック" pitchFamily="34" charset="-128"/>
              </a:rPr>
              <a:t>OR</a:t>
            </a:r>
            <a:endParaRPr lang="en-US" b="1" dirty="0">
              <a:ea typeface="ＭＳ Ｐゴシック" pitchFamily="34" charset="-128"/>
            </a:endParaRPr>
          </a:p>
          <a:p>
            <a:endParaRPr lang="en-US" dirty="0" smtClean="0">
              <a:ea typeface="ＭＳ Ｐゴシック" pitchFamily="34" charset="-128"/>
            </a:endParaRPr>
          </a:p>
          <a:p>
            <a:r>
              <a:rPr lang="en-US" dirty="0" smtClean="0">
                <a:ea typeface="ＭＳ Ｐゴシック" pitchFamily="34" charset="-128"/>
              </a:rPr>
              <a:t>Right click on the Project folder</a:t>
            </a:r>
          </a:p>
          <a:p>
            <a:pPr lvl="1"/>
            <a:r>
              <a:rPr lang="en-US" dirty="0" smtClean="0">
                <a:ea typeface="ＭＳ Ｐゴシック" pitchFamily="34" charset="-128"/>
              </a:rPr>
              <a:t>“Test”</a:t>
            </a:r>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smtClean="0">
                <a:ea typeface="ＭＳ Ｐゴシック" pitchFamily="34" charset="-128"/>
              </a:rPr>
              <a:t>NetBeans</a:t>
            </a:r>
            <a:r>
              <a:rPr lang="en-US" dirty="0" smtClean="0">
                <a:ea typeface="ＭＳ Ｐゴシック" pitchFamily="34" charset="-128"/>
              </a:rPr>
              <a:t> Integration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422087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Create Tests Folder</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It will display this message box:</a:t>
            </a:r>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smtClean="0">
                <a:ea typeface="ＭＳ Ｐゴシック" pitchFamily="34" charset="-128"/>
              </a:rPr>
              <a:t>NetBeans</a:t>
            </a:r>
            <a:r>
              <a:rPr lang="en-US" dirty="0" smtClean="0">
                <a:ea typeface="ＭＳ Ｐゴシック" pitchFamily="34" charset="-128"/>
              </a:rPr>
              <a:t> Integration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2" name="Picture 1" descr="Capture d’écran 2015-03-15 à 12.23.3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550" y="2137420"/>
            <a:ext cx="6946900" cy="2159000"/>
          </a:xfrm>
          <a:prstGeom prst="rect">
            <a:avLst/>
          </a:prstGeom>
          <a:ln w="12700" cap="sq" cmpd="sng">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617732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Create Tests Folder</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After folder creation, tick the “</a:t>
            </a:r>
            <a:r>
              <a:rPr lang="en-US" dirty="0" err="1" smtClean="0">
                <a:ea typeface="ＭＳ Ｐゴシック" pitchFamily="34" charset="-128"/>
              </a:rPr>
              <a:t>PHPUnit</a:t>
            </a:r>
            <a:r>
              <a:rPr lang="en-US" dirty="0" smtClean="0">
                <a:ea typeface="ＭＳ Ｐゴシック" pitchFamily="34" charset="-128"/>
              </a:rPr>
              <a:t>” box:</a:t>
            </a:r>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smtClean="0">
                <a:ea typeface="ＭＳ Ｐゴシック" pitchFamily="34" charset="-128"/>
              </a:rPr>
              <a:t>NetBeans</a:t>
            </a:r>
            <a:r>
              <a:rPr lang="en-US" dirty="0" smtClean="0">
                <a:ea typeface="ＭＳ Ｐゴシック" pitchFamily="34" charset="-128"/>
              </a:rPr>
              <a:t> Integration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3" descr="Capture d’écran 2015-03-15 à 12.26.4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3400" y="1921396"/>
            <a:ext cx="5537200" cy="2755900"/>
          </a:xfrm>
          <a:prstGeom prst="rect">
            <a:avLst/>
          </a:prstGeom>
          <a:ln w="12700" cap="sq" cmpd="sng">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45219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Link </a:t>
            </a:r>
            <a:r>
              <a:rPr lang="en-US" dirty="0" err="1" smtClean="0">
                <a:ea typeface="ＭＳ Ｐゴシック" pitchFamily="34" charset="-128"/>
              </a:rPr>
              <a:t>PHPUnit</a:t>
            </a:r>
            <a:r>
              <a:rPr lang="en-US" dirty="0" smtClean="0">
                <a:ea typeface="ＭＳ Ｐゴシック" pitchFamily="34" charset="-128"/>
              </a:rPr>
              <a:t> PHAR file</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Finally, </a:t>
            </a:r>
            <a:r>
              <a:rPr lang="en-US" dirty="0" err="1" smtClean="0">
                <a:ea typeface="ＭＳ Ｐゴシック" pitchFamily="34" charset="-128"/>
              </a:rPr>
              <a:t>NetBeans</a:t>
            </a:r>
            <a:r>
              <a:rPr lang="en-US" dirty="0" smtClean="0">
                <a:ea typeface="ＭＳ Ｐゴシック" pitchFamily="34" charset="-128"/>
              </a:rPr>
              <a:t> Options tab:</a:t>
            </a:r>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smtClean="0">
                <a:ea typeface="ＭＳ Ｐゴシック" pitchFamily="34" charset="-128"/>
              </a:rPr>
              <a:t>NetBeans</a:t>
            </a:r>
            <a:r>
              <a:rPr lang="en-US" dirty="0" smtClean="0">
                <a:ea typeface="ＭＳ Ｐゴシック" pitchFamily="34" charset="-128"/>
              </a:rPr>
              <a:t> Integration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descr="Capture d’écran 2015-03-15 à 12.29.1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1849388"/>
            <a:ext cx="7620000" cy="2667000"/>
          </a:xfrm>
          <a:prstGeom prst="rect">
            <a:avLst/>
          </a:prstGeom>
          <a:ln w="12700" cap="sq" cmpd="sng">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498725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ea typeface="ＭＳ Ｐゴシック" pitchFamily="34" charset="-128"/>
              </a:rPr>
              <a:t>NetBeans</a:t>
            </a:r>
            <a:r>
              <a:rPr lang="en-US" dirty="0" smtClean="0">
                <a:ea typeface="ＭＳ Ｐゴシック" pitchFamily="34" charset="-128"/>
              </a:rPr>
              <a:t> window</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Right-click “Test” on your project!</a:t>
            </a:r>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err="1" smtClean="0">
                <a:ea typeface="ＭＳ Ｐゴシック" pitchFamily="34" charset="-128"/>
              </a:rPr>
              <a:t>NetBeans</a:t>
            </a:r>
            <a:r>
              <a:rPr lang="en-US" dirty="0" smtClean="0">
                <a:ea typeface="ＭＳ Ｐゴシック" pitchFamily="34" charset="-128"/>
              </a:rPr>
              <a:t> Integration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2" name="Picture 1" descr="Capture d’écran 2015-03-15 à 12.31.3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3950" y="2209428"/>
            <a:ext cx="6896100" cy="2349500"/>
          </a:xfrm>
          <a:prstGeom prst="rect">
            <a:avLst/>
          </a:prstGeom>
          <a:ln w="12700" cap="sq" cmpd="sng">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920141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23521842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a:t>
            </a:r>
            <a:endParaRPr lang="en-US" dirty="0"/>
          </a:p>
        </p:txBody>
      </p:sp>
      <p:sp>
        <p:nvSpPr>
          <p:cNvPr id="3" name="Espace réservé du contenu 2"/>
          <p:cNvSpPr>
            <a:spLocks noGrp="1"/>
          </p:cNvSpPr>
          <p:nvPr>
            <p:ph idx="1"/>
          </p:nvPr>
        </p:nvSpPr>
        <p:spPr/>
        <p:txBody>
          <a:bodyPr/>
          <a:lstStyle/>
          <a:p>
            <a:pPr marL="0" indent="0">
              <a:buNone/>
            </a:pPr>
            <a:endParaRPr lang="en-US" sz="3200" b="1" dirty="0" smtClean="0"/>
          </a:p>
          <a:p>
            <a:pPr marL="0" indent="0" algn="ctr">
              <a:buNone/>
            </a:pPr>
            <a:r>
              <a:rPr lang="en-US" sz="3200" b="1" dirty="0" smtClean="0"/>
              <a:t>Integrate </a:t>
            </a:r>
            <a:r>
              <a:rPr lang="en-US" sz="3200" b="1" dirty="0" err="1" smtClean="0"/>
              <a:t>PHPUnit</a:t>
            </a:r>
            <a:r>
              <a:rPr lang="en-US" sz="3200" b="1" dirty="0" smtClean="0"/>
              <a:t> in </a:t>
            </a:r>
            <a:r>
              <a:rPr lang="en-US" sz="3200" b="1" dirty="0" err="1" smtClean="0"/>
              <a:t>NetBeans</a:t>
            </a:r>
            <a:r>
              <a:rPr lang="en-US" sz="3200" b="1" dirty="0" smtClean="0"/>
              <a:t> </a:t>
            </a:r>
            <a:br>
              <a:rPr lang="en-US" sz="3200" b="1" dirty="0" smtClean="0"/>
            </a:br>
            <a:r>
              <a:rPr lang="en-US" sz="3200" b="1" dirty="0" smtClean="0"/>
              <a:t>for your blog project!</a:t>
            </a:r>
          </a:p>
          <a:p>
            <a:pPr marL="0" indent="0" algn="ctr">
              <a:buNone/>
            </a:pPr>
            <a:endParaRPr lang="en-US" sz="3200" b="1" dirty="0"/>
          </a:p>
          <a:p>
            <a:pPr marL="0" indent="0" algn="ctr">
              <a:buNone/>
            </a:pPr>
            <a:r>
              <a:rPr lang="en-US" sz="3200" b="1" dirty="0" smtClean="0"/>
              <a:t>Finish writing Unit Tests for your </a:t>
            </a:r>
            <a:r>
              <a:rPr lang="en-US" sz="3200" b="1" dirty="0" err="1" smtClean="0"/>
              <a:t>PHPBlog</a:t>
            </a:r>
            <a:endParaRPr lang="en-US" sz="3200" b="1" dirty="0" smtClean="0"/>
          </a:p>
        </p:txBody>
      </p:sp>
      <p:sp>
        <p:nvSpPr>
          <p:cNvPr id="4" name="Espace réservé du contenu 3"/>
          <p:cNvSpPr>
            <a:spLocks noGrp="1"/>
          </p:cNvSpPr>
          <p:nvPr>
            <p:ph sz="quarter" idx="13"/>
          </p:nvPr>
        </p:nvSpPr>
        <p:spPr/>
        <p:txBody>
          <a:bodyPr/>
          <a:lstStyle/>
          <a:p>
            <a:r>
              <a:rPr lang="en-US" dirty="0" err="1" smtClean="0"/>
              <a:t>NetBeans</a:t>
            </a:r>
            <a:r>
              <a:rPr lang="en-US" dirty="0" smtClean="0"/>
              <a:t> Integration</a:t>
            </a:r>
            <a:endParaRPr lang="en-US" dirty="0"/>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969757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What are Unit Tests?</a:t>
            </a:r>
          </a:p>
        </p:txBody>
      </p:sp>
      <p:sp>
        <p:nvSpPr>
          <p:cNvPr id="18434" name="Espace réservé du contenu 2"/>
          <p:cNvSpPr>
            <a:spLocks noGrp="1"/>
          </p:cNvSpPr>
          <p:nvPr>
            <p:ph idx="1"/>
          </p:nvPr>
        </p:nvSpPr>
        <p:spPr>
          <a:xfrm>
            <a:off x="467544" y="1128713"/>
            <a:ext cx="8280920" cy="4230687"/>
          </a:xfrm>
        </p:spPr>
        <p:txBody>
          <a:bodyPr/>
          <a:lstStyle/>
          <a:p>
            <a:pPr marL="0" indent="0">
              <a:buNone/>
            </a:pPr>
            <a:endParaRPr lang="en-US" b="1" i="1" dirty="0" smtClean="0">
              <a:ea typeface="ＭＳ Ｐゴシック" pitchFamily="34" charset="-128"/>
            </a:endParaRPr>
          </a:p>
          <a:p>
            <a:pPr marL="0" indent="0">
              <a:buNone/>
            </a:pPr>
            <a:endParaRPr lang="en-US" b="1" i="1" dirty="0">
              <a:ea typeface="ＭＳ Ｐゴシック" pitchFamily="34" charset="-128"/>
            </a:endParaRPr>
          </a:p>
          <a:p>
            <a:pPr marL="0" indent="0">
              <a:buNone/>
            </a:pPr>
            <a:r>
              <a:rPr lang="en-US" b="1" i="1" dirty="0" smtClean="0">
                <a:ea typeface="ＭＳ Ｐゴシック" pitchFamily="34" charset="-128"/>
              </a:rPr>
              <a:t>“</a:t>
            </a:r>
            <a:r>
              <a:rPr lang="en-US" b="1" i="1" dirty="0">
                <a:ea typeface="ＭＳ Ｐゴシック" pitchFamily="34" charset="-128"/>
              </a:rPr>
              <a:t>The purpose of a unit test is to give a developer confidence that a particular part of their application behaves in the way that the developer expects</a:t>
            </a:r>
            <a:r>
              <a:rPr lang="en-US" b="1" i="1" dirty="0" smtClean="0">
                <a:ea typeface="ＭＳ Ｐゴシック" pitchFamily="34" charset="-128"/>
              </a:rPr>
              <a:t>.”</a:t>
            </a:r>
          </a:p>
          <a:p>
            <a:pPr marL="0" indent="0" algn="r">
              <a:buNone/>
            </a:pPr>
            <a:r>
              <a:rPr lang="en-US" b="1" dirty="0">
                <a:solidFill>
                  <a:schemeClr val="bg1">
                    <a:lumMod val="50000"/>
                  </a:schemeClr>
                </a:solidFill>
                <a:ea typeface="ＭＳ Ｐゴシック" pitchFamily="34" charset="-128"/>
              </a:rPr>
              <a:t>– </a:t>
            </a:r>
            <a:r>
              <a:rPr lang="en-US" b="1" dirty="0" smtClean="0">
                <a:solidFill>
                  <a:schemeClr val="bg1">
                    <a:lumMod val="50000"/>
                  </a:schemeClr>
                </a:solidFill>
                <a:ea typeface="ＭＳ Ｐゴシック" pitchFamily="34" charset="-128"/>
              </a:rPr>
              <a:t>Stephen Walther</a:t>
            </a:r>
            <a:r>
              <a:rPr lang="en-US" b="1" i="1" dirty="0" smtClean="0">
                <a:ea typeface="ＭＳ Ｐゴシック" pitchFamily="34" charset="-128"/>
              </a:rPr>
              <a:t> </a:t>
            </a:r>
          </a:p>
          <a:p>
            <a:endParaRPr lang="en-US" dirty="0">
              <a:ea typeface="ＭＳ Ｐゴシック" pitchFamily="34" charset="-128"/>
            </a:endParaRPr>
          </a:p>
          <a:p>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Introduction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The End</a:t>
            </a:r>
            <a:endParaRPr lang="en-US" dirty="0"/>
          </a:p>
        </p:txBody>
      </p:sp>
      <p:sp>
        <p:nvSpPr>
          <p:cNvPr id="4" name="Espace réservé du contenu 3"/>
          <p:cNvSpPr>
            <a:spLocks noGrp="1"/>
          </p:cNvSpPr>
          <p:nvPr>
            <p:ph sz="quarter" idx="13"/>
          </p:nvPr>
        </p:nvSpPr>
        <p:spPr/>
        <p:txBody>
          <a:bodyPr/>
          <a:lstStyle/>
          <a:p>
            <a:r>
              <a:rPr lang="en-US" dirty="0" smtClean="0"/>
              <a:t>Unit Tests with PHP</a:t>
            </a:r>
            <a:endParaRPr lang="en-US" dirty="0"/>
          </a:p>
        </p:txBody>
      </p:sp>
      <p:pic>
        <p:nvPicPr>
          <p:cNvPr id="16386" name="Picture 2" descr="D:\Users\Renaud\Desktop\StageFinEtudesSupinfo\Icons-New\v3\Min\Conclu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Espace réservé du contenu 2"/>
          <p:cNvSpPr>
            <a:spLocks noGrp="1"/>
          </p:cNvSpPr>
          <p:nvPr>
            <p:ph idx="1"/>
          </p:nvPr>
        </p:nvSpPr>
        <p:spPr>
          <a:xfrm>
            <a:off x="323528" y="1128713"/>
            <a:ext cx="8569647" cy="4230687"/>
          </a:xfrm>
        </p:spPr>
        <p:txBody>
          <a:bodyPr/>
          <a:lstStyle/>
          <a:p>
            <a:pPr marL="0" indent="0" algn="ctr">
              <a:buNone/>
            </a:pPr>
            <a:endParaRPr lang="en-US" sz="2400" dirty="0" smtClean="0"/>
          </a:p>
          <a:p>
            <a:pPr marL="0" indent="0" algn="ctr">
              <a:buNone/>
            </a:pPr>
            <a:endParaRPr lang="en-US" sz="2400" dirty="0" smtClean="0"/>
          </a:p>
          <a:p>
            <a:pPr marL="0" indent="0" algn="ctr">
              <a:buNone/>
            </a:pPr>
            <a:endParaRPr lang="en-US" sz="4000" dirty="0" smtClean="0"/>
          </a:p>
          <a:p>
            <a:pPr marL="0" indent="0" algn="ctr">
              <a:buNone/>
            </a:pPr>
            <a:endParaRPr lang="en-US" sz="6000" i="1" dirty="0" smtClean="0"/>
          </a:p>
          <a:p>
            <a:pPr marL="0" indent="0" algn="ctr">
              <a:buNone/>
            </a:pPr>
            <a:r>
              <a:rPr lang="en-US" sz="6000" i="1" dirty="0" smtClean="0"/>
              <a:t>That’s all folks!</a:t>
            </a:r>
            <a:endParaRPr lang="en-US" sz="6000" i="1" dirty="0"/>
          </a:p>
        </p:txBody>
      </p:sp>
      <p:pic>
        <p:nvPicPr>
          <p:cNvPr id="6" name="Image 5"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353444"/>
            <a:ext cx="3065323" cy="1620924"/>
          </a:xfrm>
          <a:prstGeom prst="rect">
            <a:avLst/>
          </a:prstGeom>
        </p:spPr>
      </p:pic>
    </p:spTree>
    <p:extLst>
      <p:ext uri="{BB962C8B-B14F-4D97-AF65-F5344CB8AC3E}">
        <p14:creationId xmlns:p14="http://schemas.microsoft.com/office/powerpoint/2010/main" val="15340380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What are Unit Tests?</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Tests:</a:t>
            </a:r>
          </a:p>
          <a:p>
            <a:pPr lvl="1"/>
            <a:r>
              <a:rPr lang="en-US" dirty="0" smtClean="0">
                <a:ea typeface="ＭＳ Ｐゴシック" pitchFamily="34" charset="-128"/>
              </a:rPr>
              <a:t>Ensures your application work the way you want</a:t>
            </a:r>
          </a:p>
          <a:p>
            <a:pPr lvl="1"/>
            <a:r>
              <a:rPr lang="en-US" dirty="0" smtClean="0">
                <a:ea typeface="ＭＳ Ｐゴシック" pitchFamily="34" charset="-128"/>
              </a:rPr>
              <a:t>Add consistency to your application</a:t>
            </a:r>
          </a:p>
          <a:p>
            <a:pPr lvl="1"/>
            <a:endParaRPr lang="en-US" dirty="0">
              <a:ea typeface="ＭＳ Ｐゴシック" pitchFamily="34" charset="-128"/>
            </a:endParaRPr>
          </a:p>
          <a:p>
            <a:r>
              <a:rPr lang="en-US" dirty="0" smtClean="0">
                <a:ea typeface="ＭＳ Ｐゴシック" pitchFamily="34" charset="-128"/>
              </a:rPr>
              <a:t>Unit:</a:t>
            </a:r>
          </a:p>
          <a:p>
            <a:pPr lvl="1"/>
            <a:r>
              <a:rPr lang="en-US" dirty="0" smtClean="0">
                <a:ea typeface="ＭＳ Ｐゴシック" pitchFamily="34" charset="-128"/>
              </a:rPr>
              <a:t>Create tests in smallest &amp; modular units</a:t>
            </a:r>
          </a:p>
          <a:p>
            <a:pPr lvl="1"/>
            <a:r>
              <a:rPr lang="en-US" dirty="0" smtClean="0">
                <a:ea typeface="ＭＳ Ｐゴシック" pitchFamily="34" charset="-128"/>
              </a:rPr>
              <a:t>Usually test directly classes</a:t>
            </a:r>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Introduction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6251674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Why use Unit Tests?</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Stops code regression</a:t>
            </a:r>
          </a:p>
          <a:p>
            <a:pPr lvl="1"/>
            <a:r>
              <a:rPr lang="en-US" dirty="0" smtClean="0">
                <a:ea typeface="ＭＳ Ｐゴシック" pitchFamily="34" charset="-128"/>
              </a:rPr>
              <a:t>After changing some part of your code, just run the tests to be sure nothing is broken</a:t>
            </a:r>
          </a:p>
          <a:p>
            <a:r>
              <a:rPr lang="en-US" dirty="0" smtClean="0">
                <a:ea typeface="ＭＳ Ｐゴシック" pitchFamily="34" charset="-128"/>
              </a:rPr>
              <a:t>Code verified twice</a:t>
            </a:r>
          </a:p>
          <a:p>
            <a:pPr lvl="1"/>
            <a:r>
              <a:rPr lang="en-US" dirty="0" smtClean="0">
                <a:ea typeface="ＭＳ Ｐゴシック" pitchFamily="34" charset="-128"/>
              </a:rPr>
              <a:t>Your code could be buggy. Your tests could be buggy. But there’s a small chance both are buggy!</a:t>
            </a:r>
          </a:p>
          <a:p>
            <a:r>
              <a:rPr lang="en-US" dirty="0" smtClean="0">
                <a:ea typeface="ＭＳ Ｐゴシック" pitchFamily="34" charset="-128"/>
              </a:rPr>
              <a:t>Live documentation</a:t>
            </a:r>
          </a:p>
          <a:p>
            <a:pPr lvl="1"/>
            <a:r>
              <a:rPr lang="en-US" dirty="0" smtClean="0">
                <a:ea typeface="ＭＳ Ｐゴシック" pitchFamily="34" charset="-128"/>
              </a:rPr>
              <a:t>Read tests is simple. It gives you many information of how the web application works</a:t>
            </a:r>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Introduction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1992727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When to use Unit Tests?</a:t>
            </a:r>
          </a:p>
        </p:txBody>
      </p:sp>
      <p:sp>
        <p:nvSpPr>
          <p:cNvPr id="18434" name="Espace réservé du contenu 2"/>
          <p:cNvSpPr>
            <a:spLocks noGrp="1"/>
          </p:cNvSpPr>
          <p:nvPr>
            <p:ph idx="1"/>
          </p:nvPr>
        </p:nvSpPr>
        <p:spPr>
          <a:xfrm>
            <a:off x="467544" y="1128713"/>
            <a:ext cx="8280920" cy="4230687"/>
          </a:xfrm>
        </p:spPr>
        <p:txBody>
          <a:bodyPr/>
          <a:lstStyle/>
          <a:p>
            <a:pPr marL="0" indent="0">
              <a:buNone/>
            </a:pPr>
            <a:endParaRPr lang="en-US" dirty="0" smtClean="0">
              <a:ea typeface="ＭＳ Ｐゴシック" pitchFamily="34" charset="-128"/>
            </a:endParaRPr>
          </a:p>
          <a:p>
            <a:pPr marL="0" indent="0">
              <a:buNone/>
            </a:pPr>
            <a:endParaRPr lang="en-US" b="1" i="1" dirty="0" smtClean="0">
              <a:ea typeface="ＭＳ Ｐゴシック" pitchFamily="34" charset="-128"/>
            </a:endParaRPr>
          </a:p>
          <a:p>
            <a:pPr marL="0" indent="0">
              <a:buNone/>
            </a:pPr>
            <a:r>
              <a:rPr lang="en-US" b="1" i="1" dirty="0" smtClean="0">
                <a:ea typeface="ＭＳ Ｐゴシック" pitchFamily="34" charset="-128"/>
              </a:rPr>
              <a:t>“Whenever </a:t>
            </a:r>
            <a:r>
              <a:rPr lang="en-US" b="1" i="1" dirty="0">
                <a:ea typeface="ＭＳ Ｐゴシック" pitchFamily="34" charset="-128"/>
              </a:rPr>
              <a:t>you are tempted to type something into a </a:t>
            </a:r>
            <a:r>
              <a:rPr lang="en-US" b="1" dirty="0">
                <a:latin typeface="Courier"/>
                <a:ea typeface="ＭＳ Ｐゴシック" pitchFamily="34" charset="-128"/>
                <a:cs typeface="Courier"/>
              </a:rPr>
              <a:t>print</a:t>
            </a:r>
            <a:r>
              <a:rPr lang="en-US" b="1" i="1" dirty="0">
                <a:ea typeface="ＭＳ Ｐゴシック" pitchFamily="34" charset="-128"/>
              </a:rPr>
              <a:t> statement or a </a:t>
            </a:r>
            <a:r>
              <a:rPr lang="en-US" b="1" i="1" dirty="0" smtClean="0">
                <a:ea typeface="ＭＳ Ｐゴシック" pitchFamily="34" charset="-128"/>
              </a:rPr>
              <a:t>debugger expression</a:t>
            </a:r>
            <a:r>
              <a:rPr lang="en-US" b="1" i="1" dirty="0">
                <a:ea typeface="ＭＳ Ｐゴシック" pitchFamily="34" charset="-128"/>
              </a:rPr>
              <a:t>, write it as a test </a:t>
            </a:r>
            <a:r>
              <a:rPr lang="en-US" b="1" i="1" dirty="0" smtClean="0">
                <a:ea typeface="ＭＳ Ｐゴシック" pitchFamily="34" charset="-128"/>
              </a:rPr>
              <a:t>instead”</a:t>
            </a:r>
          </a:p>
          <a:p>
            <a:pPr marL="0" indent="0" algn="r">
              <a:buNone/>
            </a:pPr>
            <a:r>
              <a:rPr lang="en-US" b="1" dirty="0" smtClean="0">
                <a:solidFill>
                  <a:schemeClr val="bg1">
                    <a:lumMod val="50000"/>
                  </a:schemeClr>
                </a:solidFill>
                <a:ea typeface="ＭＳ Ｐゴシック" pitchFamily="34" charset="-128"/>
              </a:rPr>
              <a:t>– Martin Fowler</a:t>
            </a:r>
          </a:p>
          <a:p>
            <a:pPr marL="0" indent="0">
              <a:buNone/>
            </a:pPr>
            <a:endParaRPr lang="en-US" dirty="0">
              <a:ea typeface="ＭＳ Ｐゴシック" pitchFamily="34" charset="-128"/>
            </a:endParaRPr>
          </a:p>
          <a:p>
            <a:pPr marL="0" indent="0">
              <a:buNone/>
            </a:pPr>
            <a:endParaRPr lang="en-US" dirty="0">
              <a:ea typeface="ＭＳ Ｐゴシック" pitchFamily="34" charset="-128"/>
            </a:endParaRPr>
          </a:p>
          <a:p>
            <a:pPr marL="0" indent="0">
              <a:buNone/>
            </a:pPr>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Introduction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3323688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When to use Unit Tests?</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Before or while writing code</a:t>
            </a:r>
          </a:p>
          <a:p>
            <a:pPr lvl="1"/>
            <a:r>
              <a:rPr lang="en-US" dirty="0" smtClean="0">
                <a:ea typeface="ＭＳ Ｐゴシック" pitchFamily="34" charset="-128"/>
              </a:rPr>
              <a:t>Write tests after can lead to a waste of time</a:t>
            </a:r>
          </a:p>
          <a:p>
            <a:endParaRPr lang="en-US" dirty="0">
              <a:ea typeface="ＭＳ Ｐゴシック" pitchFamily="34" charset="-128"/>
            </a:endParaRPr>
          </a:p>
          <a:p>
            <a:r>
              <a:rPr lang="en-US" dirty="0" smtClean="0">
                <a:ea typeface="ＭＳ Ｐゴシック" pitchFamily="34" charset="-128"/>
              </a:rPr>
              <a:t>Be careful: Unit Tests is a lot of work</a:t>
            </a:r>
          </a:p>
          <a:p>
            <a:pPr lvl="1"/>
            <a:r>
              <a:rPr lang="en-US" dirty="0" smtClean="0">
                <a:ea typeface="ＭＳ Ｐゴシック" pitchFamily="34" charset="-128"/>
              </a:rPr>
              <a:t>Might not be suited to small projects</a:t>
            </a:r>
          </a:p>
          <a:p>
            <a:pPr lvl="1"/>
            <a:endParaRPr lang="en-US" dirty="0">
              <a:ea typeface="ＭＳ Ｐゴシック" pitchFamily="34" charset="-128"/>
            </a:endParaRPr>
          </a:p>
          <a:p>
            <a:r>
              <a:rPr lang="en-US" dirty="0" smtClean="0">
                <a:ea typeface="ＭＳ Ｐゴシック" pitchFamily="34" charset="-128"/>
              </a:rPr>
              <a:t>If you want a project easy to read and without bugs…</a:t>
            </a:r>
          </a:p>
          <a:p>
            <a:pPr lvl="1"/>
            <a:r>
              <a:rPr lang="en-US" dirty="0" smtClean="0">
                <a:ea typeface="ＭＳ Ｐゴシック" pitchFamily="34" charset="-128"/>
              </a:rPr>
              <a:t>…Always then </a:t>
            </a:r>
            <a:r>
              <a:rPr lang="en-US" dirty="0" smtClean="0">
                <a:ea typeface="ＭＳ Ｐゴシック" pitchFamily="34" charset="-128"/>
                <a:sym typeface="Wingdings"/>
              </a:rPr>
              <a:t></a:t>
            </a:r>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Introduction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029948945"/>
      </p:ext>
    </p:extLst>
  </p:cSld>
  <p:clrMapOvr>
    <a:masterClrMapping/>
  </p:clrMapOvr>
  <p:timing>
    <p:tnLst>
      <p:par>
        <p:cT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EF76D274CBC944928D2890BF319710" ma:contentTypeVersion="3" ma:contentTypeDescription="Create a new document." ma:contentTypeScope="" ma:versionID="807a9fe6d7fb0ec9cad01db39b2be489">
  <xsd:schema xmlns:xsd="http://www.w3.org/2001/XMLSchema" xmlns:xs="http://www.w3.org/2001/XMLSchema" xmlns:p="http://schemas.microsoft.com/office/2006/metadata/properties" xmlns:ns2="cac1e2cd-caea-4862-842c-e8cbcf68099c" targetNamespace="http://schemas.microsoft.com/office/2006/metadata/properties" ma:root="true" ma:fieldsID="aba3cda69ea77da598ffc0c8bd04c3d1" ns2:_="">
    <xsd:import namespace="cac1e2cd-caea-4862-842c-e8cbcf68099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1e2cd-caea-4862-842c-e8cbcf68099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3DDD3C4-9C10-4393-8BA8-27B028DDEC2A}"/>
</file>

<file path=customXml/itemProps2.xml><?xml version="1.0" encoding="utf-8"?>
<ds:datastoreItem xmlns:ds="http://schemas.openxmlformats.org/officeDocument/2006/customXml" ds:itemID="{C639BF4D-B84F-48B9-A22E-009A0A755997}"/>
</file>

<file path=customXml/itemProps3.xml><?xml version="1.0" encoding="utf-8"?>
<ds:datastoreItem xmlns:ds="http://schemas.openxmlformats.org/officeDocument/2006/customXml" ds:itemID="{41779DA8-DBE3-47F5-9AE6-1A1EE7C04ABE}"/>
</file>

<file path=docProps/app.xml><?xml version="1.0" encoding="utf-8"?>
<Properties xmlns="http://schemas.openxmlformats.org/officeDocument/2006/extended-properties" xmlns:vt="http://schemas.openxmlformats.org/officeDocument/2006/docPropsVTypes">
  <Template>SUPINFOTheme.thmx</Template>
  <TotalTime>0</TotalTime>
  <Words>2570</Words>
  <Application>Microsoft Office PowerPoint</Application>
  <PresentationFormat>Affichage à l'écran (16:10)</PresentationFormat>
  <Paragraphs>628</Paragraphs>
  <Slides>50</Slides>
  <Notes>38</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50</vt:i4>
      </vt:variant>
    </vt:vector>
  </HeadingPairs>
  <TitlesOfParts>
    <vt:vector size="61" baseType="lpstr">
      <vt:lpstr>Arial</vt:lpstr>
      <vt:lpstr>Calibri</vt:lpstr>
      <vt:lpstr>Courier</vt:lpstr>
      <vt:lpstr>Courier New</vt:lpstr>
      <vt:lpstr>Lucida Grande</vt:lpstr>
      <vt:lpstr>ＭＳ Ｐゴシック</vt:lpstr>
      <vt:lpstr>ＭＳ Ｐゴシック</vt:lpstr>
      <vt:lpstr>Myriad Pro</vt:lpstr>
      <vt:lpstr>Verdana</vt:lpstr>
      <vt:lpstr>Wingdings</vt:lpstr>
      <vt:lpstr>SUPINFOTheme</vt:lpstr>
      <vt:lpstr>Présentation PowerPoint</vt:lpstr>
      <vt:lpstr>Objectives</vt:lpstr>
      <vt:lpstr>Course plan</vt:lpstr>
      <vt:lpstr>Introduction</vt:lpstr>
      <vt:lpstr>What are Unit Tests?</vt:lpstr>
      <vt:lpstr>What are Unit Tests?</vt:lpstr>
      <vt:lpstr>Why use Unit Tests?</vt:lpstr>
      <vt:lpstr>When to use Unit Tests?</vt:lpstr>
      <vt:lpstr>When to use Unit Tests?</vt:lpstr>
      <vt:lpstr>Unit Tests everywhere</vt:lpstr>
      <vt:lpstr>Test-Driven Development (TDD)</vt:lpstr>
      <vt:lpstr>TDD</vt:lpstr>
      <vt:lpstr>Questions?</vt:lpstr>
      <vt:lpstr>PHPUnit</vt:lpstr>
      <vt:lpstr>What is PHPUnit?</vt:lpstr>
      <vt:lpstr>What is PHPUnit?</vt:lpstr>
      <vt:lpstr>Simple example – MathClass</vt:lpstr>
      <vt:lpstr>Simple example – MathClassTest</vt:lpstr>
      <vt:lpstr>Installation</vt:lpstr>
      <vt:lpstr>Execution</vt:lpstr>
      <vt:lpstr>Questions?</vt:lpstr>
      <vt:lpstr>Exercise (1/2)</vt:lpstr>
      <vt:lpstr>Exercise (2/2)</vt:lpstr>
      <vt:lpstr>PHPUnit tests</vt:lpstr>
      <vt:lpstr>Assertions</vt:lpstr>
      <vt:lpstr>assertArrayHasKey</vt:lpstr>
      <vt:lpstr>assertContains</vt:lpstr>
      <vt:lpstr>assertFileExists</vt:lpstr>
      <vt:lpstr>assertInstanceOf</vt:lpstr>
      <vt:lpstr>assertRegExp</vt:lpstr>
      <vt:lpstr>assertThat</vt:lpstr>
      <vt:lpstr>assertThat – Level 2</vt:lpstr>
      <vt:lpstr>Annotations</vt:lpstr>
      <vt:lpstr>@before/@after</vt:lpstr>
      <vt:lpstr>@dataProvider</vt:lpstr>
      <vt:lpstr>@depends</vt:lpstr>
      <vt:lpstr>@expectedException</vt:lpstr>
      <vt:lpstr>@test</vt:lpstr>
      <vt:lpstr>Questions?</vt:lpstr>
      <vt:lpstr>Exercise (1/2)</vt:lpstr>
      <vt:lpstr>Exercise (2/2)</vt:lpstr>
      <vt:lpstr>NetBeans Integration</vt:lpstr>
      <vt:lpstr>Create Tests Folder</vt:lpstr>
      <vt:lpstr>Create Tests Folder</vt:lpstr>
      <vt:lpstr>Create Tests Folder</vt:lpstr>
      <vt:lpstr>Link PHPUnit PHAR file</vt:lpstr>
      <vt:lpstr>NetBeans window</vt:lpstr>
      <vt:lpstr>Questions?</vt:lpstr>
      <vt:lpstr>Exercise</vt:lpstr>
      <vt:lpstr>The End</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2016-02-29T16:52:03Z</dcterms:modified>
  <cp:category>SUPINFO 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0x0101001EEF76D274CBC944928D2890BF319710</vt:lpwstr>
  </property>
</Properties>
</file>