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1.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0.xml" ContentType="application/vnd.openxmlformats-officedocument.presentationml.slide+xml"/>
  <Override PartName="/ppt/slides/slide28.xml" ContentType="application/vnd.openxmlformats-officedocument.presentationml.slide+xml"/>
  <Override PartName="/ppt/slides/slide42.xml" ContentType="application/vnd.openxmlformats-officedocument.presentationml.slide+xml"/>
  <Override PartName="/ppt/slides/slide40.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41.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24.xml" ContentType="application/vnd.openxmlformats-officedocument.presentationml.notesSlide+xml"/>
  <Override PartName="/ppt/notesSlides/notesSlide31.xml" ContentType="application/vnd.openxmlformats-officedocument.presentationml.notesSlide+xml"/>
  <Override PartName="/ppt/notesSlides/notesSlide34.xml" ContentType="application/vnd.openxmlformats-officedocument.presentationml.notesSlide+xml"/>
  <Override PartName="/ppt/notesSlides/notesSlide40.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2.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3.xml" ContentType="application/vnd.openxmlformats-officedocument.presentationml.notesSlide+xml"/>
  <Override PartName="/ppt/notesSlides/notesSlide36.xml" ContentType="application/vnd.openxmlformats-officedocument.presentationml.notesSlide+xml"/>
  <Override PartName="/ppt/notesSlides/notesSlide39.xml" ContentType="application/vnd.openxmlformats-officedocument.presentationml.notesSlide+xml"/>
  <Override PartName="/ppt/notesSlides/notesSlide43.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56"/>
  </p:notesMasterIdLst>
  <p:handoutMasterIdLst>
    <p:handoutMasterId r:id="rId57"/>
  </p:handoutMasterIdLst>
  <p:sldIdLst>
    <p:sldId id="444" r:id="rId2"/>
    <p:sldId id="456" r:id="rId3"/>
    <p:sldId id="457" r:id="rId4"/>
    <p:sldId id="453" r:id="rId5"/>
    <p:sldId id="451" r:id="rId6"/>
    <p:sldId id="530" r:id="rId7"/>
    <p:sldId id="531" r:id="rId8"/>
    <p:sldId id="532" r:id="rId9"/>
    <p:sldId id="533" r:id="rId10"/>
    <p:sldId id="581" r:id="rId11"/>
    <p:sldId id="582" r:id="rId12"/>
    <p:sldId id="555" r:id="rId13"/>
    <p:sldId id="537" r:id="rId14"/>
    <p:sldId id="538" r:id="rId15"/>
    <p:sldId id="539" r:id="rId16"/>
    <p:sldId id="540" r:id="rId17"/>
    <p:sldId id="541" r:id="rId18"/>
    <p:sldId id="542" r:id="rId19"/>
    <p:sldId id="543" r:id="rId20"/>
    <p:sldId id="556" r:id="rId21"/>
    <p:sldId id="557" r:id="rId22"/>
    <p:sldId id="558" r:id="rId23"/>
    <p:sldId id="559" r:id="rId24"/>
    <p:sldId id="544" r:id="rId25"/>
    <p:sldId id="545" r:id="rId26"/>
    <p:sldId id="546" r:id="rId27"/>
    <p:sldId id="547" r:id="rId28"/>
    <p:sldId id="548" r:id="rId29"/>
    <p:sldId id="551" r:id="rId30"/>
    <p:sldId id="552" r:id="rId31"/>
    <p:sldId id="553" r:id="rId32"/>
    <p:sldId id="560" r:id="rId33"/>
    <p:sldId id="561" r:id="rId34"/>
    <p:sldId id="562" r:id="rId35"/>
    <p:sldId id="563" r:id="rId36"/>
    <p:sldId id="564" r:id="rId37"/>
    <p:sldId id="565" r:id="rId38"/>
    <p:sldId id="566" r:id="rId39"/>
    <p:sldId id="567" r:id="rId40"/>
    <p:sldId id="568" r:id="rId41"/>
    <p:sldId id="569" r:id="rId42"/>
    <p:sldId id="570" r:id="rId43"/>
    <p:sldId id="571" r:id="rId44"/>
    <p:sldId id="572" r:id="rId45"/>
    <p:sldId id="573" r:id="rId46"/>
    <p:sldId id="574" r:id="rId47"/>
    <p:sldId id="575" r:id="rId48"/>
    <p:sldId id="576" r:id="rId49"/>
    <p:sldId id="577" r:id="rId50"/>
    <p:sldId id="578" r:id="rId51"/>
    <p:sldId id="579" r:id="rId52"/>
    <p:sldId id="580" r:id="rId53"/>
    <p:sldId id="554" r:id="rId54"/>
    <p:sldId id="522" r:id="rId55"/>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92" autoAdjust="0"/>
  </p:normalViewPr>
  <p:slideViewPr>
    <p:cSldViewPr>
      <p:cViewPr varScale="1">
        <p:scale>
          <a:sx n="65" d="100"/>
          <a:sy n="65" d="100"/>
        </p:scale>
        <p:origin x="1716" y="4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1/12/2015</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1/12/2015</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757063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4005941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219432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297680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2639456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a:t>
            </a:r>
            <a:r>
              <a:rPr lang="en-US" baseline="0" dirty="0" smtClean="0"/>
              <a:t> http://</a:t>
            </a:r>
            <a:r>
              <a:rPr lang="en-US" baseline="0" dirty="0" err="1" smtClean="0"/>
              <a:t>gs.statcounter.com</a:t>
            </a:r>
            <a:r>
              <a:rPr lang="en-US" baseline="0" dirty="0" smtClean="0"/>
              <a:t>/</a:t>
            </a:r>
          </a:p>
          <a:p>
            <a:endParaRPr lang="en-US" dirty="0"/>
          </a:p>
        </p:txBody>
      </p:sp>
      <p:sp>
        <p:nvSpPr>
          <p:cNvPr id="4" name="Header Placeholder 3"/>
          <p:cNvSpPr>
            <a:spLocks noGrp="1"/>
          </p:cNvSpPr>
          <p:nvPr>
            <p:ph type="hdr" sz="quarter" idx="10"/>
          </p:nvPr>
        </p:nvSpPr>
        <p:spPr/>
        <p:txBody>
          <a:bodyPr/>
          <a:lstStyle/>
          <a:p>
            <a:pPr>
              <a:defRPr/>
            </a:pPr>
            <a:r>
              <a:rPr lang="en-US" smtClean="0"/>
              <a:t>[Title of the course]</a:t>
            </a:r>
            <a:endParaRPr lang="en-US"/>
          </a:p>
        </p:txBody>
      </p:sp>
      <p:sp>
        <p:nvSpPr>
          <p:cNvPr id="5" name="Date Placeholder 4"/>
          <p:cNvSpPr>
            <a:spLocks noGrp="1"/>
          </p:cNvSpPr>
          <p:nvPr>
            <p:ph type="dt" idx="11"/>
          </p:nvPr>
        </p:nvSpPr>
        <p:spPr/>
        <p:txBody>
          <a:bodyPr/>
          <a:lstStyle/>
          <a:p>
            <a:fld id="{7EF0411E-54B7-49D7-BF23-01683CC1CD67}" type="datetime1">
              <a:rPr lang="en-US" smtClean="0"/>
              <a:pPr/>
              <a:t>1/12/2015</a:t>
            </a:fld>
            <a:endParaRPr lang="en-US"/>
          </a:p>
        </p:txBody>
      </p:sp>
      <p:sp>
        <p:nvSpPr>
          <p:cNvPr id="6" name="Footer Placeholder 5"/>
          <p:cNvSpPr>
            <a:spLocks noGrp="1"/>
          </p:cNvSpPr>
          <p:nvPr>
            <p:ph type="ftr" sz="quarter" idx="12"/>
          </p:nvPr>
        </p:nvSpPr>
        <p:spPr/>
        <p:txBody>
          <a:bodyPr/>
          <a:lstStyle/>
          <a:p>
            <a:r>
              <a:rPr lang="en-US" smtClean="0"/>
              <a:t>Copyright © 2004-2005 NameOfTheOrganization. All rights reserved.</a:t>
            </a:r>
            <a:endParaRPr lang="en-US"/>
          </a:p>
        </p:txBody>
      </p:sp>
      <p:sp>
        <p:nvSpPr>
          <p:cNvPr id="7" name="Slide Number Placeholder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2187296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Roy Thomas Fielding is a co-creator of HTTP 1.0, HTTP 1.1, and URI RFCs</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2929339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3697812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33330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2632614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725515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986066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36682491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3893853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28409957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15665802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28590180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1527536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4073108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19336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259832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eaLnBrk="1" hangingPunct="1"/>
            <a:r>
              <a:rPr lang="en-US" dirty="0" smtClean="0"/>
              <a:t>The</a:t>
            </a:r>
            <a:r>
              <a:rPr lang="en-US" baseline="0" dirty="0" smtClean="0"/>
              <a:t> response of a POST request can contain a body but in that example we prefer use the 201 status code with a Location header with the new resource URI.</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3443943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1531314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504996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2342046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274541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58245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2135154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https</a:t>
            </a:r>
            <a:r>
              <a:rPr lang="fr-FR" dirty="0" smtClean="0"/>
              <a:t>://</a:t>
            </a:r>
            <a:r>
              <a:rPr lang="fr-FR" dirty="0" err="1" smtClean="0"/>
              <a:t>www.isc.org</a:t>
            </a:r>
            <a:r>
              <a:rPr lang="fr-FR" dirty="0" smtClean="0"/>
              <a:t>/services/</a:t>
            </a:r>
            <a:r>
              <a:rPr lang="fr-FR" dirty="0" err="1" smtClean="0"/>
              <a:t>survey</a:t>
            </a:r>
            <a:r>
              <a:rPr lang="fr-FR" dirty="0" smtClean="0"/>
              <a:t>/</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12/01/2015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12/01/2015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12/01/2015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12/01/2015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42091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12/01/2015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12/01/2015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12/01/2015</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12/01/2015</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12/01/2015</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12/01/2015</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12/01/2015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12/01/2015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 xmlns:a14="http://schemas.microsoft.com/office/drawing/2010/main">
                <a:solidFill>
                  <a:srgbClr val="FFFFFF">
                    <a:alpha val="72940"/>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 id="2147484495" r:id="rId12"/>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w3.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hyperlink" Target="http://restful-example.appspot.com/"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fr-FR" sz="3200" dirty="0" smtClean="0">
                <a:latin typeface="Myriad Pro"/>
                <a:ea typeface="MS PGothic" charset="0"/>
                <a:cs typeface="Myriad Pro"/>
              </a:rPr>
              <a:t>Web </a:t>
            </a:r>
            <a:r>
              <a:rPr lang="fr-FR" sz="3200" dirty="0" err="1" smtClean="0">
                <a:latin typeface="Myriad Pro"/>
                <a:ea typeface="MS PGothic" charset="0"/>
                <a:cs typeface="Myriad Pro"/>
              </a:rPr>
              <a:t>reminders</a:t>
            </a:r>
            <a:endParaRPr lang="fr-FR" sz="3200" dirty="0">
              <a:latin typeface="Myriad Pro"/>
              <a:ea typeface="MS PGothic" charset="0"/>
              <a:cs typeface="Myriad Pro"/>
            </a:endParaRPr>
          </a:p>
          <a:p>
            <a:pPr>
              <a:defRPr/>
            </a:pPr>
            <a:endParaRPr lang="fr-FR" dirty="0">
              <a:solidFill>
                <a:schemeClr val="tx1">
                  <a:lumMod val="95000"/>
                  <a:lumOff val="5000"/>
                </a:schemeClr>
              </a:solidFill>
              <a:latin typeface="Verdana" charset="0"/>
              <a:ea typeface="ＭＳ Ｐゴシック" charset="0"/>
              <a:cs typeface="ＭＳ Ｐゴシック" charset="0"/>
            </a:endParaRPr>
          </a:p>
          <a:p>
            <a:pPr>
              <a:defRPr/>
            </a:pPr>
            <a:r>
              <a:rPr lang="fr-FR" dirty="0" smtClean="0">
                <a:solidFill>
                  <a:schemeClr val="tx1">
                    <a:lumMod val="95000"/>
                    <a:lumOff val="5000"/>
                  </a:schemeClr>
                </a:solidFill>
                <a:latin typeface="Verdana" charset="0"/>
                <a:ea typeface="ＭＳ Ｐゴシック" charset="0"/>
                <a:cs typeface="ＭＳ Ｐゴシック" charset="0"/>
              </a:rPr>
              <a:t>Web </a:t>
            </a:r>
            <a:r>
              <a:rPr lang="fr-FR" dirty="0" err="1" smtClean="0">
                <a:solidFill>
                  <a:schemeClr val="tx1">
                    <a:lumMod val="95000"/>
                    <a:lumOff val="5000"/>
                  </a:schemeClr>
                </a:solidFill>
                <a:latin typeface="Verdana" charset="0"/>
                <a:ea typeface="ＭＳ Ｐゴシック" charset="0"/>
                <a:cs typeface="ＭＳ Ｐゴシック" charset="0"/>
              </a:rPr>
              <a:t>development</a:t>
            </a:r>
            <a:endParaRPr lang="fr-FR"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4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a:p>
            <a:pPr>
              <a:defRPr/>
            </a:pPr>
            <a:endParaRPr lang="fr-FR"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5" name="Rectangle 3080"/>
          <p:cNvPicPr>
            <a:picLocks noChangeAspect="1" noChangeArrowheads="1"/>
          </p:cNvPicPr>
          <p:nvPr/>
        </p:nvPicPr>
        <p:blipFill>
          <a:blip r:embed="rId4" cstate="print"/>
          <a:srcRect/>
          <a:stretch>
            <a:fillRect/>
          </a:stretch>
        </p:blipFill>
        <p:spPr bwMode="auto">
          <a:xfrm>
            <a:off x="6215063" y="2497460"/>
            <a:ext cx="2714625" cy="1785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CSS: </a:t>
            </a:r>
            <a:r>
              <a:rPr lang="fr-FR" dirty="0" smtClean="0">
                <a:ea typeface="ＭＳ Ｐゴシック" pitchFamily="34" charset="-128"/>
              </a:rPr>
              <a:t>The Web </a:t>
            </a:r>
            <a:r>
              <a:rPr lang="fr-FR" dirty="0" smtClean="0">
                <a:ea typeface="ＭＳ Ｐゴシック" pitchFamily="34" charset="-128"/>
              </a:rPr>
              <a:t>Beauty</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r>
              <a:rPr lang="fr-FR" b="1" dirty="0" err="1" smtClean="0"/>
              <a:t>C</a:t>
            </a:r>
            <a:r>
              <a:rPr lang="fr-FR" dirty="0" err="1" smtClean="0"/>
              <a:t>ascading</a:t>
            </a:r>
            <a:r>
              <a:rPr lang="fr-FR" dirty="0" smtClean="0"/>
              <a:t> </a:t>
            </a:r>
            <a:r>
              <a:rPr lang="fr-FR" b="1" dirty="0" smtClean="0"/>
              <a:t>S</a:t>
            </a:r>
            <a:r>
              <a:rPr lang="fr-FR" dirty="0" smtClean="0"/>
              <a:t>tyle </a:t>
            </a:r>
            <a:r>
              <a:rPr lang="fr-FR" b="1" dirty="0" err="1" smtClean="0"/>
              <a:t>S</a:t>
            </a:r>
            <a:r>
              <a:rPr lang="fr-FR" dirty="0" err="1" smtClean="0"/>
              <a:t>heet</a:t>
            </a:r>
            <a:endParaRPr lang="fr-FR" dirty="0"/>
          </a:p>
          <a:p>
            <a:pPr defTabSz="914400" eaLnBrk="1" hangingPunct="1"/>
            <a:r>
              <a:rPr lang="en-US" dirty="0" smtClean="0"/>
              <a:t>Used to </a:t>
            </a:r>
            <a:r>
              <a:rPr lang="en-US" dirty="0" smtClean="0"/>
              <a:t>add style to</a:t>
            </a:r>
            <a:r>
              <a:rPr lang="en-US" dirty="0" smtClean="0"/>
              <a:t> </a:t>
            </a:r>
            <a:r>
              <a:rPr lang="en-US" dirty="0"/>
              <a:t>a document</a:t>
            </a:r>
          </a:p>
          <a:p>
            <a:pPr defTabSz="914400" eaLnBrk="1" hangingPunct="1"/>
            <a:r>
              <a:rPr lang="en-US" dirty="0"/>
              <a:t>Descriptive language</a:t>
            </a:r>
          </a:p>
          <a:p>
            <a:pPr defTabSz="914400" eaLnBrk="1" hangingPunct="1"/>
            <a:r>
              <a:rPr lang="en-US" dirty="0" smtClean="0"/>
              <a:t>Clear and simple syntax</a:t>
            </a:r>
          </a:p>
          <a:p>
            <a:pPr defTabSz="914400" eaLnBrk="1" hangingPunct="1"/>
            <a:endParaRPr lang="en-US" dirty="0"/>
          </a:p>
          <a:p>
            <a:pPr defTabSz="914400" eaLnBrk="1" hangingPunct="1"/>
            <a:r>
              <a:rPr lang="en-US" dirty="0"/>
              <a:t>Current version : </a:t>
            </a:r>
            <a:r>
              <a:rPr lang="en-US" dirty="0" smtClean="0"/>
              <a:t>CSS3</a:t>
            </a:r>
            <a:endParaRPr lang="en-US" dirty="0"/>
          </a:p>
          <a:p>
            <a:pPr marL="457200" lvl="1" indent="0" defTabSz="914400" eaLnBrk="1" hangingPunct="1">
              <a:buNone/>
            </a:pPr>
            <a:endParaRPr lang="en-US" dirty="0"/>
          </a:p>
          <a:p>
            <a:pPr defTabSz="914400" eaLnBrk="1" hangingPunct="1"/>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https://codigofacilito.com/logos/4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2032" y="1489348"/>
            <a:ext cx="2726432" cy="272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374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JavaScript: </a:t>
            </a:r>
            <a:r>
              <a:rPr lang="fr-FR" dirty="0" smtClean="0">
                <a:ea typeface="ＭＳ Ｐゴシック" pitchFamily="34" charset="-128"/>
              </a:rPr>
              <a:t>The </a:t>
            </a:r>
            <a:r>
              <a:rPr lang="fr-FR" dirty="0" smtClean="0">
                <a:ea typeface="ＭＳ Ｐゴシック" pitchFamily="34" charset="-128"/>
              </a:rPr>
              <a:t>Web </a:t>
            </a:r>
            <a:r>
              <a:rPr lang="fr-FR" dirty="0" err="1" smtClean="0">
                <a:ea typeface="ＭＳ Ｐゴシック" pitchFamily="34" charset="-128"/>
              </a:rPr>
              <a:t>Logic</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r>
              <a:rPr lang="fr-FR" dirty="0" err="1" smtClean="0"/>
              <a:t>Created</a:t>
            </a:r>
            <a:r>
              <a:rPr lang="fr-FR" dirty="0" smtClean="0"/>
              <a:t> by Brendan Eich</a:t>
            </a:r>
            <a:endParaRPr lang="fr-FR" dirty="0"/>
          </a:p>
          <a:p>
            <a:pPr defTabSz="914400" eaLnBrk="1" hangingPunct="1"/>
            <a:r>
              <a:rPr lang="en-US" dirty="0" smtClean="0"/>
              <a:t>Used to </a:t>
            </a:r>
            <a:r>
              <a:rPr lang="en-US" dirty="0" smtClean="0"/>
              <a:t>add logic to</a:t>
            </a:r>
            <a:r>
              <a:rPr lang="en-US" dirty="0" smtClean="0"/>
              <a:t> </a:t>
            </a:r>
            <a:r>
              <a:rPr lang="en-US" dirty="0"/>
              <a:t>a document</a:t>
            </a:r>
          </a:p>
          <a:p>
            <a:pPr defTabSz="914400" eaLnBrk="1" hangingPunct="1"/>
            <a:r>
              <a:rPr lang="en-US" dirty="0" smtClean="0"/>
              <a:t>Interpreted language</a:t>
            </a:r>
            <a:endParaRPr lang="en-US" dirty="0"/>
          </a:p>
          <a:p>
            <a:pPr defTabSz="914400" eaLnBrk="1" hangingPunct="1"/>
            <a:r>
              <a:rPr lang="en-US" dirty="0" smtClean="0"/>
              <a:t>Uses:</a:t>
            </a:r>
            <a:endParaRPr lang="en-US" dirty="0"/>
          </a:p>
          <a:p>
            <a:pPr lvl="1" defTabSz="914400" eaLnBrk="1" hangingPunct="1"/>
            <a:r>
              <a:rPr lang="en-US" dirty="0" smtClean="0"/>
              <a:t>Weak-typing</a:t>
            </a:r>
          </a:p>
          <a:p>
            <a:pPr lvl="1" defTabSz="914400" eaLnBrk="1" hangingPunct="1"/>
            <a:r>
              <a:rPr lang="en-US" dirty="0" smtClean="0"/>
              <a:t>Callbacks</a:t>
            </a:r>
          </a:p>
          <a:p>
            <a:pPr lvl="1" defTabSz="914400" eaLnBrk="1" hangingPunct="1"/>
            <a:r>
              <a:rPr lang="en-US" dirty="0" smtClean="0"/>
              <a:t>Prototypes</a:t>
            </a:r>
            <a:endParaRPr lang="en-US" dirty="0"/>
          </a:p>
          <a:p>
            <a:pPr marL="457200" lvl="1" indent="0" defTabSz="914400" eaLnBrk="1" hangingPunct="1">
              <a:buNone/>
            </a:pPr>
            <a:endParaRPr lang="en-US" dirty="0"/>
          </a:p>
          <a:p>
            <a:pPr defTabSz="914400" eaLnBrk="1" hangingPunct="1"/>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2" descr="http://www.b2bweb.fr/wp-content/uploads/js-logo-badge-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8083" y="1417340"/>
            <a:ext cx="3264297" cy="3264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369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Internet Host Count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descr="Capture d’écran 2014-10-02 à 4.33.2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12" y="985292"/>
            <a:ext cx="7956376" cy="4065302"/>
          </a:xfrm>
          <a:prstGeom prst="rect">
            <a:avLst/>
          </a:prstGeom>
          <a:ln w="12700" cap="sq" cmpd="sng">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1050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816927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Client - Server</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Web </a:t>
            </a:r>
            <a:r>
              <a:rPr lang="fr-FR" dirty="0" err="1" smtClean="0"/>
              <a:t>development</a:t>
            </a:r>
            <a:endParaRPr lang="fr-FR" dirty="0"/>
          </a:p>
        </p:txBody>
      </p:sp>
      <p:pic>
        <p:nvPicPr>
          <p:cNvPr id="5" name="Picture 4"/>
          <p:cNvPicPr>
            <a:picLocks noChangeAspect="1"/>
          </p:cNvPicPr>
          <p:nvPr/>
        </p:nvPicPr>
        <p:blipFill>
          <a:blip r:embed="rId2"/>
          <a:stretch>
            <a:fillRect/>
          </a:stretch>
        </p:blipFill>
        <p:spPr>
          <a:xfrm>
            <a:off x="5244074" y="2353444"/>
            <a:ext cx="3648406" cy="2736304"/>
          </a:xfrm>
          <a:prstGeom prst="rect">
            <a:avLst/>
          </a:prstGeom>
        </p:spPr>
      </p:pic>
    </p:spTree>
    <p:extLst>
      <p:ext uri="{BB962C8B-B14F-4D97-AF65-F5344CB8AC3E}">
        <p14:creationId xmlns:p14="http://schemas.microsoft.com/office/powerpoint/2010/main" val="3390388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HTTP </a:t>
            </a:r>
            <a:r>
              <a:rPr lang="fr-FR" dirty="0" err="1" smtClean="0">
                <a:ea typeface="ＭＳ Ｐゴシック" pitchFamily="34" charset="-128"/>
              </a:rPr>
              <a:t>protocol</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b="1" dirty="0" err="1"/>
              <a:t>H</a:t>
            </a:r>
            <a:r>
              <a:rPr lang="en-US" dirty="0" err="1"/>
              <a:t>yper</a:t>
            </a:r>
            <a:r>
              <a:rPr lang="en-US" b="1" dirty="0" err="1"/>
              <a:t>T</a:t>
            </a:r>
            <a:r>
              <a:rPr lang="en-US" dirty="0" err="1"/>
              <a:t>ext</a:t>
            </a:r>
            <a:r>
              <a:rPr lang="en-US" dirty="0"/>
              <a:t> </a:t>
            </a:r>
            <a:r>
              <a:rPr lang="en-US" b="1" dirty="0"/>
              <a:t>T</a:t>
            </a:r>
            <a:r>
              <a:rPr lang="en-US" dirty="0"/>
              <a:t>ransfer </a:t>
            </a:r>
            <a:r>
              <a:rPr lang="en-US" b="1" dirty="0"/>
              <a:t>P</a:t>
            </a:r>
            <a:r>
              <a:rPr lang="en-US" dirty="0"/>
              <a:t>rotocol</a:t>
            </a:r>
            <a:endParaRPr lang="fr-FR" dirty="0"/>
          </a:p>
          <a:p>
            <a:pPr defTabSz="914400" eaLnBrk="1" hangingPunct="1"/>
            <a:r>
              <a:rPr lang="en-US" dirty="0"/>
              <a:t>Communications protocol developed for the Web</a:t>
            </a:r>
          </a:p>
          <a:p>
            <a:pPr defTabSz="914400" eaLnBrk="1" hangingPunct="1"/>
            <a:r>
              <a:rPr lang="en-US" dirty="0"/>
              <a:t>Request/Response protocol</a:t>
            </a:r>
          </a:p>
          <a:p>
            <a:pPr lvl="1" defTabSz="914400" eaLnBrk="1" hangingPunct="1"/>
            <a:r>
              <a:rPr lang="en-US" dirty="0"/>
              <a:t>Client (browser)</a:t>
            </a:r>
          </a:p>
          <a:p>
            <a:pPr lvl="1" defTabSz="914400" eaLnBrk="1" hangingPunct="1"/>
            <a:r>
              <a:rPr lang="en-US" dirty="0"/>
              <a:t>Server (Web server)</a:t>
            </a:r>
          </a:p>
          <a:p>
            <a:pPr defTabSz="914400" eaLnBrk="1" hangingPunct="1"/>
            <a:r>
              <a:rPr lang="en-US" dirty="0"/>
              <a:t>Data transfer between a browser </a:t>
            </a:r>
            <a:r>
              <a:rPr lang="en-US" dirty="0" smtClean="0"/>
              <a:t>and </a:t>
            </a:r>
            <a:r>
              <a:rPr lang="en-US" dirty="0"/>
              <a:t>a Web server</a:t>
            </a:r>
          </a:p>
          <a:p>
            <a:pPr defTabSz="914400" eaLnBrk="1" hangingPunct="1">
              <a:spcAft>
                <a:spcPts val="1200"/>
              </a:spcAft>
            </a:pPr>
            <a:r>
              <a:rPr lang="en-US" dirty="0" smtClean="0"/>
              <a:t>Stateless</a:t>
            </a:r>
          </a:p>
          <a:p>
            <a:pPr marL="0" indent="0" defTabSz="914400" eaLnBrk="1" hangingPunct="1">
              <a:spcBef>
                <a:spcPts val="1224"/>
              </a:spcBef>
              <a:buNone/>
            </a:pPr>
            <a:r>
              <a:rPr lang="en-US" dirty="0" smtClean="0"/>
              <a:t>Other protocols: FTP, POP, SMTP…</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34632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HTTP </a:t>
            </a:r>
            <a:r>
              <a:rPr lang="fr-FR" dirty="0" err="1" smtClean="0">
                <a:ea typeface="ＭＳ Ｐゴシック" pitchFamily="34" charset="-128"/>
              </a:rPr>
              <a:t>protocol</a:t>
            </a:r>
            <a:endParaRPr lang="fr-FR"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 name="Group 1"/>
          <p:cNvGrpSpPr/>
          <p:nvPr/>
        </p:nvGrpSpPr>
        <p:grpSpPr>
          <a:xfrm>
            <a:off x="1208088" y="1345332"/>
            <a:ext cx="7007225" cy="830997"/>
            <a:chOff x="1208088" y="1524000"/>
            <a:chExt cx="7007225" cy="830997"/>
          </a:xfrm>
        </p:grpSpPr>
        <p:sp>
          <p:nvSpPr>
            <p:cNvPr id="8" name="ZoneTexte 8"/>
            <p:cNvSpPr txBox="1">
              <a:spLocks noChangeArrowheads="1"/>
            </p:cNvSpPr>
            <p:nvPr/>
          </p:nvSpPr>
          <p:spPr bwMode="auto">
            <a:xfrm>
              <a:off x="1752600" y="1524000"/>
              <a:ext cx="6462713" cy="830997"/>
            </a:xfrm>
            <a:prstGeom prst="rect">
              <a:avLst/>
            </a:prstGeom>
            <a:noFill/>
            <a:ln w="9525">
              <a:noFill/>
              <a:miter lim="800000"/>
              <a:headEnd/>
              <a:tailEnd/>
            </a:ln>
          </p:spPr>
          <p:txBody>
            <a:bodyPr>
              <a:spAutoFit/>
            </a:bodyPr>
            <a:lstStyle/>
            <a:p>
              <a:pPr eaLnBrk="1" hangingPunct="1">
                <a:spcBef>
                  <a:spcPct val="50000"/>
                </a:spcBef>
              </a:pPr>
              <a:r>
                <a:rPr lang="en-US" sz="2400" b="1" dirty="0">
                  <a:solidFill>
                    <a:srgbClr val="7F7F7F"/>
                  </a:solidFill>
                  <a:latin typeface="+mn-lt"/>
                </a:rPr>
                <a:t>The client transmits </a:t>
              </a:r>
              <a:r>
                <a:rPr lang="en-US" sz="2400" b="1" dirty="0">
                  <a:latin typeface="+mn-lt"/>
                </a:rPr>
                <a:t>HTTP requests</a:t>
              </a:r>
              <a:r>
                <a:rPr lang="en-US" sz="2400" b="1" dirty="0">
                  <a:solidFill>
                    <a:srgbClr val="7F7F7F"/>
                  </a:solidFill>
                  <a:latin typeface="+mn-lt"/>
                </a:rPr>
                <a:t> to the Web server to reach a resource. </a:t>
              </a:r>
              <a:endParaRPr lang="fr-FR" sz="2400" dirty="0">
                <a:solidFill>
                  <a:srgbClr val="7F7F7F"/>
                </a:solidFill>
                <a:latin typeface="+mn-lt"/>
              </a:endParaRPr>
            </a:p>
          </p:txBody>
        </p:sp>
        <p:sp>
          <p:nvSpPr>
            <p:cNvPr id="10" name="Ellipse 10"/>
            <p:cNvSpPr>
              <a:spLocks noChangeArrowheads="1"/>
            </p:cNvSpPr>
            <p:nvPr/>
          </p:nvSpPr>
          <p:spPr bwMode="gray">
            <a:xfrm>
              <a:off x="1208088" y="1690315"/>
              <a:ext cx="519112" cy="519113"/>
            </a:xfrm>
            <a:prstGeom prst="ellipse">
              <a:avLst/>
            </a:prstGeom>
            <a:solidFill>
              <a:schemeClr val="hlink"/>
            </a:solidFill>
            <a:ln w="12700" algn="ctr">
              <a:solidFill>
                <a:schemeClr val="hlink"/>
              </a:solidFill>
              <a:round/>
              <a:headEnd/>
              <a:tailEnd/>
            </a:ln>
          </p:spPr>
          <p:txBody>
            <a:bodyPr wrap="none" anchor="ctr"/>
            <a:lstStyle/>
            <a:p>
              <a:pPr algn="ctr" eaLnBrk="1" hangingPunct="1"/>
              <a:r>
                <a:rPr lang="en-US" sz="2400" b="1" dirty="0">
                  <a:solidFill>
                    <a:schemeClr val="bg1"/>
                  </a:solidFill>
                </a:rPr>
                <a:t>1</a:t>
              </a:r>
              <a:endParaRPr lang="fr-FR" dirty="0">
                <a:solidFill>
                  <a:srgbClr val="000000"/>
                </a:solidFill>
              </a:endParaRPr>
            </a:p>
          </p:txBody>
        </p:sp>
      </p:grpSp>
      <p:grpSp>
        <p:nvGrpSpPr>
          <p:cNvPr id="3" name="Group 2"/>
          <p:cNvGrpSpPr/>
          <p:nvPr/>
        </p:nvGrpSpPr>
        <p:grpSpPr>
          <a:xfrm>
            <a:off x="1208088" y="2389448"/>
            <a:ext cx="7078662" cy="830997"/>
            <a:chOff x="1208088" y="2647950"/>
            <a:chExt cx="7078662" cy="830997"/>
          </a:xfrm>
        </p:grpSpPr>
        <p:sp>
          <p:nvSpPr>
            <p:cNvPr id="9" name="ZoneTexte 9"/>
            <p:cNvSpPr txBox="1">
              <a:spLocks noChangeArrowheads="1"/>
            </p:cNvSpPr>
            <p:nvPr/>
          </p:nvSpPr>
          <p:spPr bwMode="auto">
            <a:xfrm>
              <a:off x="1752600" y="2647950"/>
              <a:ext cx="6534150" cy="830997"/>
            </a:xfrm>
            <a:prstGeom prst="rect">
              <a:avLst/>
            </a:prstGeom>
            <a:noFill/>
            <a:ln w="9525">
              <a:noFill/>
              <a:miter lim="800000"/>
              <a:headEnd/>
              <a:tailEnd/>
            </a:ln>
          </p:spPr>
          <p:txBody>
            <a:bodyPr>
              <a:spAutoFit/>
            </a:bodyPr>
            <a:lstStyle/>
            <a:p>
              <a:pPr eaLnBrk="1" hangingPunct="1">
                <a:spcBef>
                  <a:spcPct val="50000"/>
                </a:spcBef>
              </a:pPr>
              <a:r>
                <a:rPr lang="en-US" sz="2400" b="1" dirty="0">
                  <a:solidFill>
                    <a:srgbClr val="7F7F7F"/>
                  </a:solidFill>
                  <a:latin typeface="+mn-lt"/>
                </a:rPr>
                <a:t>The Web server answers at the request of each client by a</a:t>
              </a:r>
              <a:r>
                <a:rPr lang="en-US" sz="2400" b="1" dirty="0" smtClean="0">
                  <a:solidFill>
                    <a:srgbClr val="000000"/>
                  </a:solidFill>
                  <a:latin typeface="+mn-lt"/>
                </a:rPr>
                <a:t> HTML </a:t>
              </a:r>
              <a:r>
                <a:rPr lang="en-US" sz="2400" b="1" dirty="0">
                  <a:solidFill>
                    <a:srgbClr val="000000"/>
                  </a:solidFill>
                  <a:latin typeface="+mn-lt"/>
                </a:rPr>
                <a:t>page</a:t>
              </a:r>
              <a:r>
                <a:rPr lang="en-US" sz="2400" b="1" dirty="0">
                  <a:solidFill>
                    <a:srgbClr val="7F7F7F"/>
                  </a:solidFill>
                  <a:latin typeface="+mn-lt"/>
                </a:rPr>
                <a:t> or </a:t>
              </a:r>
              <a:r>
                <a:rPr lang="en-US" sz="2400" b="1" dirty="0" smtClean="0">
                  <a:solidFill>
                    <a:srgbClr val="7F7F7F"/>
                  </a:solidFill>
                  <a:latin typeface="+mn-lt"/>
                </a:rPr>
                <a:t>other resource. </a:t>
              </a:r>
              <a:endParaRPr lang="fr-FR" sz="2400" dirty="0">
                <a:solidFill>
                  <a:srgbClr val="7F7F7F"/>
                </a:solidFill>
                <a:latin typeface="+mn-lt"/>
              </a:endParaRPr>
            </a:p>
          </p:txBody>
        </p:sp>
        <p:sp>
          <p:nvSpPr>
            <p:cNvPr id="11" name="Ellipse 11"/>
            <p:cNvSpPr>
              <a:spLocks noChangeArrowheads="1"/>
            </p:cNvSpPr>
            <p:nvPr/>
          </p:nvSpPr>
          <p:spPr bwMode="gray">
            <a:xfrm>
              <a:off x="1208088" y="2842443"/>
              <a:ext cx="519112" cy="519113"/>
            </a:xfrm>
            <a:prstGeom prst="ellipse">
              <a:avLst/>
            </a:prstGeom>
            <a:solidFill>
              <a:schemeClr val="hlink"/>
            </a:solidFill>
            <a:ln w="12700" algn="ctr">
              <a:solidFill>
                <a:schemeClr val="hlink"/>
              </a:solidFill>
              <a:round/>
              <a:headEnd/>
              <a:tailEnd/>
            </a:ln>
          </p:spPr>
          <p:txBody>
            <a:bodyPr wrap="none" anchor="ctr"/>
            <a:lstStyle/>
            <a:p>
              <a:pPr algn="ctr" eaLnBrk="1" hangingPunct="1"/>
              <a:r>
                <a:rPr lang="en-US" sz="2400" b="1">
                  <a:solidFill>
                    <a:schemeClr val="bg1"/>
                  </a:solidFill>
                </a:rPr>
                <a:t>2</a:t>
              </a:r>
              <a:endParaRPr lang="fr-FR">
                <a:solidFill>
                  <a:srgbClr val="000000"/>
                </a:solidFill>
              </a:endParaRPr>
            </a:p>
          </p:txBody>
        </p:sp>
      </p:grpSp>
      <p:grpSp>
        <p:nvGrpSpPr>
          <p:cNvPr id="4" name="Group 3"/>
          <p:cNvGrpSpPr/>
          <p:nvPr/>
        </p:nvGrpSpPr>
        <p:grpSpPr>
          <a:xfrm>
            <a:off x="2857500" y="3433564"/>
            <a:ext cx="4162425" cy="1609725"/>
            <a:chOff x="2857500" y="4000500"/>
            <a:chExt cx="4162425" cy="1609725"/>
          </a:xfrm>
        </p:grpSpPr>
        <p:pic>
          <p:nvPicPr>
            <p:cNvPr id="7" name="Rectangle 26628"/>
            <p:cNvPicPr>
              <a:picLocks noChangeAspect="1" noChangeArrowheads="1"/>
            </p:cNvPicPr>
            <p:nvPr/>
          </p:nvPicPr>
          <p:blipFill>
            <a:blip r:embed="rId4" cstate="print"/>
            <a:srcRect/>
            <a:stretch>
              <a:fillRect/>
            </a:stretch>
          </p:blipFill>
          <p:spPr bwMode="auto">
            <a:xfrm>
              <a:off x="2857500" y="4071938"/>
              <a:ext cx="4162425" cy="1457325"/>
            </a:xfrm>
            <a:prstGeom prst="rect">
              <a:avLst/>
            </a:prstGeom>
            <a:noFill/>
            <a:ln w="9525">
              <a:noFill/>
              <a:miter lim="800000"/>
              <a:headEnd/>
              <a:tailEnd/>
            </a:ln>
          </p:spPr>
        </p:pic>
        <p:sp>
          <p:nvSpPr>
            <p:cNvPr id="12" name="Ellipse 12"/>
            <p:cNvSpPr>
              <a:spLocks noChangeArrowheads="1"/>
            </p:cNvSpPr>
            <p:nvPr/>
          </p:nvSpPr>
          <p:spPr bwMode="gray">
            <a:xfrm>
              <a:off x="4376738" y="4000500"/>
              <a:ext cx="304800" cy="304800"/>
            </a:xfrm>
            <a:prstGeom prst="ellipse">
              <a:avLst/>
            </a:prstGeom>
            <a:solidFill>
              <a:schemeClr val="hlink"/>
            </a:solidFill>
            <a:ln w="12700" algn="ctr">
              <a:solidFill>
                <a:schemeClr val="hlink"/>
              </a:solidFill>
              <a:round/>
              <a:headEnd/>
              <a:tailEnd/>
            </a:ln>
          </p:spPr>
          <p:txBody>
            <a:bodyPr wrap="none" anchor="ctr"/>
            <a:lstStyle/>
            <a:p>
              <a:pPr algn="ctr" eaLnBrk="1" hangingPunct="1"/>
              <a:r>
                <a:rPr lang="en-US" sz="2400" b="1" dirty="0">
                  <a:solidFill>
                    <a:schemeClr val="bg1"/>
                  </a:solidFill>
                </a:rPr>
                <a:t>1</a:t>
              </a:r>
              <a:endParaRPr lang="fr-FR" dirty="0">
                <a:solidFill>
                  <a:srgbClr val="000000"/>
                </a:solidFill>
              </a:endParaRPr>
            </a:p>
          </p:txBody>
        </p:sp>
        <p:sp>
          <p:nvSpPr>
            <p:cNvPr id="13" name="Ellipse 13"/>
            <p:cNvSpPr>
              <a:spLocks noChangeArrowheads="1"/>
            </p:cNvSpPr>
            <p:nvPr/>
          </p:nvSpPr>
          <p:spPr bwMode="gray">
            <a:xfrm>
              <a:off x="5376863" y="5305425"/>
              <a:ext cx="304800" cy="304800"/>
            </a:xfrm>
            <a:prstGeom prst="ellipse">
              <a:avLst/>
            </a:prstGeom>
            <a:solidFill>
              <a:schemeClr val="hlink"/>
            </a:solidFill>
            <a:ln w="12700" algn="ctr">
              <a:solidFill>
                <a:schemeClr val="hlink"/>
              </a:solidFill>
              <a:round/>
              <a:headEnd/>
              <a:tailEnd/>
            </a:ln>
          </p:spPr>
          <p:txBody>
            <a:bodyPr wrap="none" anchor="ctr"/>
            <a:lstStyle/>
            <a:p>
              <a:pPr algn="ctr" eaLnBrk="1" hangingPunct="1"/>
              <a:r>
                <a:rPr lang="en-US" sz="2400" b="1">
                  <a:solidFill>
                    <a:schemeClr val="bg1"/>
                  </a:solidFill>
                </a:rPr>
                <a:t>2</a:t>
              </a:r>
              <a:endParaRPr lang="fr-FR">
                <a:solidFill>
                  <a:srgbClr val="000000"/>
                </a:solidFill>
              </a:endParaRPr>
            </a:p>
          </p:txBody>
        </p:sp>
        <p:sp>
          <p:nvSpPr>
            <p:cNvPr id="14" name="Connecteur droit 14"/>
            <p:cNvSpPr>
              <a:spLocks noChangeShapeType="1"/>
            </p:cNvSpPr>
            <p:nvPr/>
          </p:nvSpPr>
          <p:spPr bwMode="auto">
            <a:xfrm>
              <a:off x="5072063" y="5000625"/>
              <a:ext cx="285750" cy="285750"/>
            </a:xfrm>
            <a:prstGeom prst="line">
              <a:avLst/>
            </a:prstGeom>
            <a:noFill/>
            <a:ln w="38100" algn="ctr">
              <a:solidFill>
                <a:schemeClr val="hlink"/>
              </a:solidFill>
              <a:round/>
              <a:headEnd/>
              <a:tailEnd/>
            </a:ln>
          </p:spPr>
          <p:txBody>
            <a:bodyPr>
              <a:spAutoFit/>
            </a:bodyPr>
            <a:lstStyle/>
            <a:p>
              <a:endParaRPr lang="fr-FR"/>
            </a:p>
          </p:txBody>
        </p:sp>
        <p:sp>
          <p:nvSpPr>
            <p:cNvPr id="15" name="Connecteur droit 15"/>
            <p:cNvSpPr>
              <a:spLocks noChangeShapeType="1"/>
            </p:cNvSpPr>
            <p:nvPr/>
          </p:nvSpPr>
          <p:spPr bwMode="auto">
            <a:xfrm>
              <a:off x="4681538" y="4305300"/>
              <a:ext cx="247650" cy="247650"/>
            </a:xfrm>
            <a:prstGeom prst="line">
              <a:avLst/>
            </a:prstGeom>
            <a:noFill/>
            <a:ln w="38100" algn="ctr">
              <a:solidFill>
                <a:schemeClr val="hlink"/>
              </a:solidFill>
              <a:round/>
              <a:headEnd/>
              <a:tailEnd/>
            </a:ln>
          </p:spPr>
          <p:txBody>
            <a:bodyPr>
              <a:spAutoFit/>
            </a:bodyPr>
            <a:lstStyle/>
            <a:p>
              <a:endParaRPr lang="fr-FR"/>
            </a:p>
          </p:txBody>
        </p:sp>
      </p:grpSp>
    </p:spTree>
    <p:extLst>
      <p:ext uri="{BB962C8B-B14F-4D97-AF65-F5344CB8AC3E}">
        <p14:creationId xmlns:p14="http://schemas.microsoft.com/office/powerpoint/2010/main" val="80341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message</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Composed </a:t>
            </a:r>
            <a:r>
              <a:rPr lang="en-US" dirty="0" smtClean="0"/>
              <a:t>of:</a:t>
            </a:r>
            <a:endParaRPr lang="en-US" dirty="0"/>
          </a:p>
          <a:p>
            <a:pPr lvl="1" defTabSz="914400" eaLnBrk="1" hangingPunct="1"/>
            <a:r>
              <a:rPr lang="en-US" dirty="0"/>
              <a:t>A </a:t>
            </a:r>
            <a:r>
              <a:rPr lang="en-US" dirty="0">
                <a:solidFill>
                  <a:srgbClr val="0000FF"/>
                </a:solidFill>
              </a:rPr>
              <a:t>request line</a:t>
            </a:r>
            <a:r>
              <a:rPr lang="en-US" dirty="0"/>
              <a:t> composed </a:t>
            </a:r>
            <a:r>
              <a:rPr lang="en-US" dirty="0" smtClean="0"/>
              <a:t>of:</a:t>
            </a:r>
            <a:endParaRPr lang="en-US" dirty="0"/>
          </a:p>
          <a:p>
            <a:pPr lvl="2" defTabSz="914400" eaLnBrk="1" hangingPunct="1"/>
            <a:r>
              <a:rPr lang="en-US" dirty="0"/>
              <a:t>The request method used</a:t>
            </a:r>
          </a:p>
          <a:p>
            <a:pPr lvl="2" defTabSz="914400" eaLnBrk="1" hangingPunct="1"/>
            <a:r>
              <a:rPr lang="en-US" dirty="0"/>
              <a:t>The resource URI</a:t>
            </a:r>
          </a:p>
          <a:p>
            <a:pPr lvl="2" defTabSz="914400" eaLnBrk="1" hangingPunct="1"/>
            <a:r>
              <a:rPr lang="en-US" dirty="0"/>
              <a:t>The protocol and the version used</a:t>
            </a:r>
          </a:p>
          <a:p>
            <a:pPr lvl="1" defTabSz="914400" eaLnBrk="1" hangingPunct="1"/>
            <a:r>
              <a:rPr lang="en-US" dirty="0" smtClean="0">
                <a:solidFill>
                  <a:srgbClr val="000000"/>
                </a:solidFill>
              </a:rPr>
              <a:t>Several</a:t>
            </a:r>
            <a:r>
              <a:rPr lang="en-US" dirty="0" smtClean="0">
                <a:solidFill>
                  <a:srgbClr val="008000"/>
                </a:solidFill>
              </a:rPr>
              <a:t> Headers</a:t>
            </a:r>
            <a:endParaRPr lang="en-US" dirty="0">
              <a:solidFill>
                <a:srgbClr val="008000"/>
              </a:solidFill>
            </a:endParaRPr>
          </a:p>
          <a:p>
            <a:pPr lvl="1" defTabSz="914400" eaLnBrk="1" hangingPunct="1"/>
            <a:r>
              <a:rPr lang="en-US" dirty="0"/>
              <a:t>An empty line</a:t>
            </a:r>
          </a:p>
          <a:p>
            <a:pPr lvl="1" defTabSz="914400" eaLnBrk="1" hangingPunct="1"/>
            <a:r>
              <a:rPr lang="en-US" dirty="0"/>
              <a:t>An optional </a:t>
            </a:r>
            <a:r>
              <a:rPr lang="en-US" dirty="0">
                <a:solidFill>
                  <a:srgbClr val="FF6600"/>
                </a:solidFill>
              </a:rPr>
              <a:t>message body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34096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message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3"/>
          <p:cNvSpPr txBox="1">
            <a:spLocks noChangeArrowheads="1"/>
          </p:cNvSpPr>
          <p:nvPr/>
        </p:nvSpPr>
        <p:spPr bwMode="auto">
          <a:xfrm>
            <a:off x="684684" y="1057300"/>
            <a:ext cx="7774632" cy="4038600"/>
          </a:xfrm>
          <a:prstGeom prst="rect">
            <a:avLst/>
          </a:prstGeom>
          <a:solidFill>
            <a:schemeClr val="bg1">
              <a:lumMod val="85000"/>
            </a:schemeClr>
          </a:solidFill>
          <a:ln w="3175" cmpd="sng">
            <a:solidFill>
              <a:schemeClr val="tx1"/>
            </a:solidFill>
            <a:miter lim="800000"/>
            <a:headEnd/>
            <a:tailEnd/>
          </a:ln>
          <a:effectLst>
            <a:outerShdw blurRad="50800" dist="38100" dir="2700000">
              <a:srgbClr val="000000">
                <a:alpha val="43000"/>
              </a:srgbClr>
            </a:outerShdw>
          </a:effectLst>
        </p:spPr>
        <p:txBody>
          <a:bodyPr wrap="square" lIns="0"/>
          <a:lstStyle/>
          <a:p>
            <a:pPr lvl="1" defTabSz="914400" eaLnBrk="1" hangingPunct="1">
              <a:buNone/>
            </a:pPr>
            <a:r>
              <a:rPr lang="en-US" sz="1700" b="1" dirty="0" smtClean="0">
                <a:solidFill>
                  <a:srgbClr val="0000FF"/>
                </a:solidFill>
                <a:latin typeface="Courier New"/>
                <a:cs typeface="Courier New"/>
              </a:rPr>
              <a:t>POST /en/html/</a:t>
            </a:r>
            <a:r>
              <a:rPr lang="en-US" sz="1700" b="1" dirty="0" err="1" smtClean="0">
                <a:solidFill>
                  <a:srgbClr val="0000FF"/>
                </a:solidFill>
                <a:latin typeface="Courier New"/>
                <a:cs typeface="Courier New"/>
              </a:rPr>
              <a:t>index.html</a:t>
            </a:r>
            <a:r>
              <a:rPr lang="en-US" sz="1700" b="1" dirty="0" smtClean="0">
                <a:solidFill>
                  <a:srgbClr val="0000FF"/>
                </a:solidFill>
                <a:latin typeface="Courier New"/>
                <a:cs typeface="Courier New"/>
              </a:rPr>
              <a:t> HTTP/1.1</a:t>
            </a:r>
          </a:p>
          <a:p>
            <a:pPr lvl="1" defTabSz="914400" eaLnBrk="1" hangingPunct="1">
              <a:buNone/>
            </a:pPr>
            <a:r>
              <a:rPr lang="en-US" sz="1700" b="1" dirty="0" smtClean="0">
                <a:solidFill>
                  <a:srgbClr val="008000"/>
                </a:solidFill>
                <a:latin typeface="Courier New"/>
                <a:cs typeface="Courier New"/>
              </a:rPr>
              <a:t>Host: </a:t>
            </a:r>
            <a:r>
              <a:rPr lang="en-US" sz="1700" b="1" dirty="0" err="1" smtClean="0">
                <a:solidFill>
                  <a:srgbClr val="008000"/>
                </a:solidFill>
                <a:latin typeface="Courier New"/>
                <a:cs typeface="Courier New"/>
              </a:rPr>
              <a:t>www.website.com</a:t>
            </a:r>
            <a:endParaRPr lang="en-US" sz="1700" b="1" dirty="0" smtClean="0">
              <a:solidFill>
                <a:srgbClr val="008000"/>
              </a:solidFill>
              <a:latin typeface="Courier New"/>
              <a:cs typeface="Courier New"/>
            </a:endParaRPr>
          </a:p>
          <a:p>
            <a:pPr lvl="1" defTabSz="914400" eaLnBrk="1" hangingPunct="1">
              <a:buNone/>
            </a:pPr>
            <a:r>
              <a:rPr lang="en-US" sz="1700" b="1" dirty="0" smtClean="0">
                <a:solidFill>
                  <a:srgbClr val="008000"/>
                </a:solidFill>
                <a:latin typeface="Courier New"/>
                <a:cs typeface="Courier New"/>
              </a:rPr>
              <a:t>User-Agent: Mozilla/5.0 (</a:t>
            </a:r>
            <a:r>
              <a:rPr lang="en-US" sz="1700" b="1" dirty="0" err="1" smtClean="0">
                <a:solidFill>
                  <a:srgbClr val="008000"/>
                </a:solidFill>
                <a:latin typeface="Courier New"/>
                <a:cs typeface="Courier New"/>
              </a:rPr>
              <a:t>Windows;en</a:t>
            </a:r>
            <a:r>
              <a:rPr lang="en-US" sz="1700" b="1" dirty="0" smtClean="0">
                <a:solidFill>
                  <a:srgbClr val="008000"/>
                </a:solidFill>
                <a:latin typeface="Courier New"/>
                <a:cs typeface="Courier New"/>
              </a:rPr>
              <a:t>-GB; rv:1.8.0.11)</a:t>
            </a:r>
          </a:p>
          <a:p>
            <a:pPr lvl="1" defTabSz="914400" eaLnBrk="1" hangingPunct="1">
              <a:buNone/>
            </a:pPr>
            <a:r>
              <a:rPr lang="en-US" sz="1700" b="1" dirty="0" smtClean="0">
                <a:solidFill>
                  <a:srgbClr val="008000"/>
                </a:solidFill>
                <a:latin typeface="Courier New"/>
                <a:cs typeface="Courier New"/>
              </a:rPr>
              <a:t>Accept: text/</a:t>
            </a:r>
            <a:r>
              <a:rPr lang="en-US" sz="1700" b="1" dirty="0" err="1" smtClean="0">
                <a:solidFill>
                  <a:srgbClr val="008000"/>
                </a:solidFill>
                <a:latin typeface="Courier New"/>
                <a:cs typeface="Courier New"/>
              </a:rPr>
              <a:t>xml,text</a:t>
            </a:r>
            <a:r>
              <a:rPr lang="en-US" sz="1700" b="1" dirty="0" smtClean="0">
                <a:solidFill>
                  <a:srgbClr val="008000"/>
                </a:solidFill>
                <a:latin typeface="Courier New"/>
                <a:cs typeface="Courier New"/>
              </a:rPr>
              <a:t>/</a:t>
            </a:r>
            <a:r>
              <a:rPr lang="en-US" sz="1700" b="1" dirty="0" err="1" smtClean="0">
                <a:solidFill>
                  <a:srgbClr val="008000"/>
                </a:solidFill>
                <a:latin typeface="Courier New"/>
                <a:cs typeface="Courier New"/>
              </a:rPr>
              <a:t>html;q</a:t>
            </a:r>
            <a:r>
              <a:rPr lang="en-US" sz="1700" b="1" dirty="0" smtClean="0">
                <a:solidFill>
                  <a:srgbClr val="008000"/>
                </a:solidFill>
                <a:latin typeface="Courier New"/>
                <a:cs typeface="Courier New"/>
              </a:rPr>
              <a:t>=0.9,text/plain;q=0.8,image/png,*/*;q=0.5</a:t>
            </a:r>
          </a:p>
          <a:p>
            <a:pPr lvl="1" defTabSz="914400" eaLnBrk="1" hangingPunct="1">
              <a:buNone/>
            </a:pPr>
            <a:r>
              <a:rPr lang="en-US" sz="1700" b="1" dirty="0" smtClean="0">
                <a:solidFill>
                  <a:srgbClr val="008000"/>
                </a:solidFill>
                <a:latin typeface="Courier New"/>
                <a:cs typeface="Courier New"/>
              </a:rPr>
              <a:t>Accept-Language: en-</a:t>
            </a:r>
            <a:r>
              <a:rPr lang="en-US" sz="1700" b="1" dirty="0" err="1" smtClean="0">
                <a:solidFill>
                  <a:srgbClr val="008000"/>
                </a:solidFill>
                <a:latin typeface="Courier New"/>
                <a:cs typeface="Courier New"/>
              </a:rPr>
              <a:t>gb,en;q</a:t>
            </a:r>
            <a:r>
              <a:rPr lang="en-US" sz="1700" b="1" dirty="0" smtClean="0">
                <a:solidFill>
                  <a:srgbClr val="008000"/>
                </a:solidFill>
                <a:latin typeface="Courier New"/>
                <a:cs typeface="Courier New"/>
              </a:rPr>
              <a:t>=0.5</a:t>
            </a:r>
          </a:p>
          <a:p>
            <a:pPr lvl="1" defTabSz="914400" eaLnBrk="1" hangingPunct="1">
              <a:buNone/>
            </a:pPr>
            <a:r>
              <a:rPr lang="en-US" sz="1700" b="1" dirty="0" smtClean="0">
                <a:solidFill>
                  <a:srgbClr val="008000"/>
                </a:solidFill>
                <a:latin typeface="Courier New"/>
                <a:cs typeface="Courier New"/>
              </a:rPr>
              <a:t>Accept-Encoding: </a:t>
            </a:r>
            <a:r>
              <a:rPr lang="en-US" sz="1700" b="1" dirty="0" err="1" smtClean="0">
                <a:solidFill>
                  <a:srgbClr val="008000"/>
                </a:solidFill>
                <a:latin typeface="Courier New"/>
                <a:cs typeface="Courier New"/>
              </a:rPr>
              <a:t>gzip,deflate</a:t>
            </a:r>
            <a:endParaRPr lang="en-US" sz="1700" b="1" dirty="0" smtClean="0">
              <a:solidFill>
                <a:srgbClr val="008000"/>
              </a:solidFill>
              <a:latin typeface="Courier New"/>
              <a:cs typeface="Courier New"/>
            </a:endParaRPr>
          </a:p>
          <a:p>
            <a:pPr lvl="1" defTabSz="914400" eaLnBrk="1" hangingPunct="1">
              <a:buNone/>
            </a:pPr>
            <a:r>
              <a:rPr lang="en-US" sz="1700" b="1" dirty="0" smtClean="0">
                <a:solidFill>
                  <a:srgbClr val="008000"/>
                </a:solidFill>
                <a:latin typeface="Courier New"/>
                <a:cs typeface="Courier New"/>
              </a:rPr>
              <a:t>Accept-</a:t>
            </a:r>
            <a:r>
              <a:rPr lang="en-US" sz="1700" b="1" dirty="0" err="1" smtClean="0">
                <a:solidFill>
                  <a:srgbClr val="008000"/>
                </a:solidFill>
                <a:latin typeface="Courier New"/>
                <a:cs typeface="Courier New"/>
              </a:rPr>
              <a:t>Charset</a:t>
            </a:r>
            <a:r>
              <a:rPr lang="en-US" sz="1700" b="1" dirty="0" smtClean="0">
                <a:solidFill>
                  <a:srgbClr val="008000"/>
                </a:solidFill>
                <a:latin typeface="Courier New"/>
                <a:cs typeface="Courier New"/>
              </a:rPr>
              <a:t>: ISO-8859-1,utf-8;q=0.7,*;</a:t>
            </a:r>
            <a:r>
              <a:rPr lang="en-US" sz="1700" b="1" dirty="0" err="1" smtClean="0">
                <a:solidFill>
                  <a:srgbClr val="008000"/>
                </a:solidFill>
                <a:latin typeface="Courier New"/>
                <a:cs typeface="Courier New"/>
              </a:rPr>
              <a:t>q</a:t>
            </a:r>
            <a:r>
              <a:rPr lang="en-US" sz="1700" b="1" dirty="0" smtClean="0">
                <a:solidFill>
                  <a:srgbClr val="008000"/>
                </a:solidFill>
                <a:latin typeface="Courier New"/>
                <a:cs typeface="Courier New"/>
              </a:rPr>
              <a:t>=0.7</a:t>
            </a:r>
          </a:p>
          <a:p>
            <a:pPr lvl="1" defTabSz="914400" eaLnBrk="1" hangingPunct="1">
              <a:buNone/>
            </a:pPr>
            <a:r>
              <a:rPr lang="en-US" sz="1700" b="1" dirty="0" smtClean="0">
                <a:solidFill>
                  <a:srgbClr val="008000"/>
                </a:solidFill>
                <a:latin typeface="Courier New"/>
                <a:cs typeface="Courier New"/>
              </a:rPr>
              <a:t>Keep-Alive: 300</a:t>
            </a:r>
          </a:p>
          <a:p>
            <a:pPr lvl="1" defTabSz="914400" eaLnBrk="1" hangingPunct="1">
              <a:buNone/>
            </a:pPr>
            <a:r>
              <a:rPr lang="en-US" sz="1700" b="1" dirty="0" smtClean="0">
                <a:solidFill>
                  <a:srgbClr val="008000"/>
                </a:solidFill>
                <a:latin typeface="Courier New"/>
                <a:cs typeface="Courier New"/>
              </a:rPr>
              <a:t>Connection: keep-alive</a:t>
            </a:r>
          </a:p>
          <a:p>
            <a:pPr lvl="1" defTabSz="914400" eaLnBrk="1" hangingPunct="1">
              <a:buNone/>
            </a:pPr>
            <a:r>
              <a:rPr lang="en-US" sz="1700" b="1" dirty="0" smtClean="0">
                <a:solidFill>
                  <a:srgbClr val="008000"/>
                </a:solidFill>
                <a:latin typeface="Courier New"/>
                <a:cs typeface="Courier New"/>
              </a:rPr>
              <a:t>Content-Type: </a:t>
            </a:r>
            <a:r>
              <a:rPr lang="en-US" sz="1700" b="1" dirty="0" err="1" smtClean="0">
                <a:solidFill>
                  <a:srgbClr val="008000"/>
                </a:solidFill>
                <a:latin typeface="Courier New"/>
                <a:cs typeface="Courier New"/>
              </a:rPr>
              <a:t>application/x-www-form-urlencoded</a:t>
            </a:r>
            <a:endParaRPr lang="en-US" sz="1700" b="1" dirty="0" smtClean="0">
              <a:solidFill>
                <a:srgbClr val="008000"/>
              </a:solidFill>
              <a:latin typeface="Courier New"/>
              <a:cs typeface="Courier New"/>
            </a:endParaRPr>
          </a:p>
          <a:p>
            <a:pPr lvl="1" defTabSz="914400" eaLnBrk="1" hangingPunct="1">
              <a:buNone/>
            </a:pPr>
            <a:r>
              <a:rPr lang="en-US" sz="1700" b="1" dirty="0" smtClean="0">
                <a:solidFill>
                  <a:srgbClr val="008000"/>
                </a:solidFill>
                <a:latin typeface="Courier New"/>
                <a:cs typeface="Courier New"/>
              </a:rPr>
              <a:t>Content-Length: 39</a:t>
            </a:r>
          </a:p>
          <a:p>
            <a:pPr lvl="1" defTabSz="914400" eaLnBrk="1" hangingPunct="1">
              <a:buNone/>
            </a:pPr>
            <a:endParaRPr lang="en-US" sz="1700" b="1" dirty="0" smtClean="0">
              <a:latin typeface="Courier New"/>
              <a:cs typeface="Courier New"/>
            </a:endParaRPr>
          </a:p>
          <a:p>
            <a:pPr lvl="1" defTabSz="914400" eaLnBrk="1" hangingPunct="1">
              <a:buNone/>
            </a:pPr>
            <a:r>
              <a:rPr lang="en-US" sz="1700" b="1" dirty="0" smtClean="0">
                <a:solidFill>
                  <a:schemeClr val="accent6">
                    <a:lumMod val="75000"/>
                  </a:schemeClr>
                </a:solidFill>
                <a:latin typeface="Courier New"/>
                <a:cs typeface="Courier New"/>
              </a:rPr>
              <a:t>name=</a:t>
            </a:r>
            <a:r>
              <a:rPr lang="en-US" sz="1700" b="1" dirty="0" err="1" smtClean="0">
                <a:solidFill>
                  <a:schemeClr val="accent6">
                    <a:lumMod val="75000"/>
                  </a:schemeClr>
                </a:solidFill>
                <a:latin typeface="Courier New"/>
                <a:cs typeface="Courier New"/>
              </a:rPr>
              <a:t>MyName&amp;male</a:t>
            </a:r>
            <a:r>
              <a:rPr lang="en-US" sz="1700" b="1" dirty="0" smtClean="0">
                <a:solidFill>
                  <a:schemeClr val="accent6">
                    <a:lumMod val="75000"/>
                  </a:schemeClr>
                </a:solidFill>
                <a:latin typeface="Courier New"/>
                <a:cs typeface="Courier New"/>
              </a:rPr>
              <a:t>=yes</a:t>
            </a:r>
          </a:p>
        </p:txBody>
      </p:sp>
    </p:spTree>
    <p:extLst>
      <p:ext uri="{BB962C8B-B14F-4D97-AF65-F5344CB8AC3E}">
        <p14:creationId xmlns:p14="http://schemas.microsoft.com/office/powerpoint/2010/main" val="938771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HTTP </a:t>
            </a:r>
            <a:r>
              <a:rPr lang="fr-FR" dirty="0" err="1" smtClean="0">
                <a:ea typeface="ＭＳ Ｐゴシック" pitchFamily="34" charset="-128"/>
              </a:rPr>
              <a:t>request</a:t>
            </a:r>
            <a:r>
              <a:rPr lang="fr-FR" dirty="0" smtClean="0">
                <a:ea typeface="ＭＳ Ｐゴシック" pitchFamily="34" charset="-128"/>
              </a:rPr>
              <a:t> </a:t>
            </a:r>
            <a:r>
              <a:rPr lang="en-US" dirty="0"/>
              <a:t>methods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HTTP defines nine methods (or verbs</a:t>
            </a:r>
            <a:r>
              <a:rPr lang="en-US" dirty="0" smtClean="0"/>
              <a:t>):</a:t>
            </a:r>
            <a:endParaRPr lang="en-US" dirty="0"/>
          </a:p>
          <a:p>
            <a:pPr lvl="1" defTabSz="914400" eaLnBrk="1" hangingPunct="1"/>
            <a:r>
              <a:rPr lang="en-US" b="1" dirty="0" smtClean="0"/>
              <a:t>GET</a:t>
            </a:r>
            <a:r>
              <a:rPr lang="en-US" dirty="0" smtClean="0"/>
              <a:t>: </a:t>
            </a:r>
            <a:r>
              <a:rPr lang="en-US" dirty="0"/>
              <a:t>Request a representation of the resource</a:t>
            </a:r>
          </a:p>
          <a:p>
            <a:pPr lvl="1" defTabSz="914400" eaLnBrk="1" hangingPunct="1"/>
            <a:r>
              <a:rPr lang="en-US" b="1" dirty="0" smtClean="0"/>
              <a:t>POST</a:t>
            </a:r>
            <a:r>
              <a:rPr lang="en-US" dirty="0" smtClean="0"/>
              <a:t>: </a:t>
            </a:r>
            <a:r>
              <a:rPr lang="en-US" dirty="0"/>
              <a:t>Submit data to be processed to the identified resource</a:t>
            </a:r>
          </a:p>
          <a:p>
            <a:pPr lvl="2" defTabSz="914400" eaLnBrk="1" hangingPunct="1"/>
            <a:r>
              <a:rPr lang="en-US" dirty="0"/>
              <a:t>Data is included in the request body</a:t>
            </a:r>
          </a:p>
          <a:p>
            <a:pPr lvl="1" defTabSz="914400" eaLnBrk="1" hangingPunct="1"/>
            <a:r>
              <a:rPr lang="en-US" b="1" dirty="0" smtClean="0"/>
              <a:t>HEAD</a:t>
            </a:r>
            <a:r>
              <a:rPr lang="en-US" dirty="0" smtClean="0"/>
              <a:t>: </a:t>
            </a:r>
            <a:r>
              <a:rPr lang="en-US" dirty="0"/>
              <a:t>Like GET but return response headers only</a:t>
            </a:r>
          </a:p>
          <a:p>
            <a:pPr lvl="1" defTabSz="914400" eaLnBrk="1" hangingPunct="1"/>
            <a:r>
              <a:rPr lang="en-US" b="1" dirty="0" smtClean="0"/>
              <a:t>PUT:</a:t>
            </a:r>
            <a:r>
              <a:rPr lang="en-US" dirty="0" smtClean="0"/>
              <a:t> </a:t>
            </a:r>
            <a:r>
              <a:rPr lang="en-US" dirty="0"/>
              <a:t>Uploads a representation of the specified resource</a:t>
            </a:r>
          </a:p>
          <a:p>
            <a:pPr lvl="1" defTabSz="914400" eaLnBrk="1" hangingPunct="1"/>
            <a:r>
              <a:rPr lang="en-US" b="1" dirty="0" smtClean="0"/>
              <a:t>DELETE</a:t>
            </a:r>
            <a:r>
              <a:rPr lang="en-US" dirty="0" smtClean="0"/>
              <a:t>: </a:t>
            </a:r>
            <a:r>
              <a:rPr lang="en-US" dirty="0"/>
              <a:t>Deletes the specified resource</a:t>
            </a:r>
          </a:p>
          <a:p>
            <a:pPr lvl="1" defTabSz="914400" eaLnBrk="1" hangingPunct="1"/>
            <a:r>
              <a:rPr lang="en-US" dirty="0"/>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69317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marL="0" indent="0">
              <a:buNone/>
            </a:pPr>
            <a:r>
              <a:rPr lang="fr-FR" dirty="0" smtClean="0">
                <a:ea typeface="ＭＳ Ｐゴシック" pitchFamily="34" charset="-128"/>
              </a:rPr>
              <a:t>By </a:t>
            </a:r>
            <a:r>
              <a:rPr lang="fr-FR" dirty="0" err="1" smtClean="0">
                <a:ea typeface="ＭＳ Ｐゴシック" pitchFamily="34" charset="-128"/>
              </a:rPr>
              <a:t>following</a:t>
            </a:r>
            <a:r>
              <a:rPr lang="fr-FR" dirty="0" smtClean="0">
                <a:ea typeface="ＭＳ Ｐゴシック" pitchFamily="34" charset="-128"/>
              </a:rPr>
              <a:t> </a:t>
            </a:r>
            <a:r>
              <a:rPr lang="fr-FR" dirty="0" err="1" smtClean="0">
                <a:ea typeface="ＭＳ Ｐゴシック" pitchFamily="34" charset="-128"/>
              </a:rPr>
              <a:t>this</a:t>
            </a:r>
            <a:r>
              <a:rPr lang="fr-FR" dirty="0" smtClean="0">
                <a:ea typeface="ＭＳ Ｐゴシック" pitchFamily="34" charset="-128"/>
              </a:rPr>
              <a:t> course </a:t>
            </a:r>
            <a:r>
              <a:rPr lang="fr-FR" dirty="0" err="1" smtClean="0">
                <a:ea typeface="ＭＳ Ｐゴシック" pitchFamily="34" charset="-128"/>
              </a:rPr>
              <a:t>you</a:t>
            </a:r>
            <a:r>
              <a:rPr lang="fr-FR" dirty="0" smtClean="0">
                <a:ea typeface="ＭＳ Ｐゴシック" pitchFamily="34" charset="-128"/>
              </a:rPr>
              <a:t> </a:t>
            </a:r>
            <a:r>
              <a:rPr lang="fr-FR" dirty="0" err="1" smtClean="0">
                <a:ea typeface="ＭＳ Ｐゴシック" pitchFamily="34" charset="-128"/>
              </a:rPr>
              <a:t>will</a:t>
            </a:r>
            <a:r>
              <a:rPr lang="fr-FR" dirty="0" smtClean="0">
                <a:ea typeface="ＭＳ Ｐゴシック" pitchFamily="34" charset="-128"/>
              </a:rPr>
              <a:t> </a:t>
            </a:r>
            <a:r>
              <a:rPr lang="fr-FR" dirty="0" err="1" smtClean="0">
                <a:ea typeface="ＭＳ Ｐゴシック" pitchFamily="34" charset="-128"/>
              </a:rPr>
              <a:t>be</a:t>
            </a:r>
            <a:r>
              <a:rPr lang="fr-FR" dirty="0" smtClean="0">
                <a:ea typeface="ＭＳ Ｐゴシック" pitchFamily="34" charset="-128"/>
              </a:rPr>
              <a:t> able to: </a:t>
            </a:r>
          </a:p>
          <a:p>
            <a:pPr lvl="1" eaLnBrk="1" hangingPunct="1"/>
            <a:endParaRPr lang="en-US" sz="2400" dirty="0" smtClean="0"/>
          </a:p>
          <a:p>
            <a:pPr defTabSz="914400" eaLnBrk="1" hangingPunct="1"/>
            <a:r>
              <a:rPr lang="en-US" dirty="0" smtClean="0"/>
              <a:t>Remember what </a:t>
            </a:r>
            <a:r>
              <a:rPr lang="en-US" dirty="0"/>
              <a:t>is </a:t>
            </a:r>
            <a:r>
              <a:rPr lang="en-US" dirty="0" smtClean="0"/>
              <a:t>Internet</a:t>
            </a:r>
            <a:r>
              <a:rPr lang="en-US" dirty="0"/>
              <a:t> </a:t>
            </a:r>
            <a:r>
              <a:rPr lang="en-US" dirty="0" smtClean="0"/>
              <a:t>and its evolutions.</a:t>
            </a:r>
            <a:endParaRPr lang="fr-FR" dirty="0"/>
          </a:p>
          <a:p>
            <a:pPr defTabSz="914400" eaLnBrk="1" hangingPunct="1"/>
            <a:r>
              <a:rPr lang="en-US" dirty="0" smtClean="0"/>
              <a:t>Review </a:t>
            </a:r>
            <a:r>
              <a:rPr lang="en-US" dirty="0"/>
              <a:t>the client / server model</a:t>
            </a:r>
            <a:r>
              <a:rPr lang="en-US" dirty="0" smtClean="0"/>
              <a:t>.</a:t>
            </a:r>
            <a:endParaRPr lang="en-US" dirty="0"/>
          </a:p>
          <a:p>
            <a:pPr defTabSz="914400" eaLnBrk="1" hangingPunct="1">
              <a:spcAft>
                <a:spcPts val="120"/>
              </a:spcAft>
            </a:pPr>
            <a:r>
              <a:rPr lang="en-US" dirty="0" smtClean="0"/>
              <a:t>Review </a:t>
            </a:r>
            <a:r>
              <a:rPr lang="en-US" dirty="0"/>
              <a:t>what is </a:t>
            </a:r>
            <a:r>
              <a:rPr lang="en-US" dirty="0" smtClean="0"/>
              <a:t>W3C</a:t>
            </a:r>
          </a:p>
          <a:p>
            <a:pPr defTabSz="914400" eaLnBrk="1" hangingPunct="1">
              <a:spcAft>
                <a:spcPts val="120"/>
              </a:spcAft>
            </a:pPr>
            <a:r>
              <a:rPr lang="en-US" dirty="0" smtClean="0"/>
              <a:t>Review what is a REST architecture</a:t>
            </a:r>
            <a:endParaRPr lang="en-US" dirty="0"/>
          </a:p>
        </p:txBody>
      </p:sp>
      <p:sp>
        <p:nvSpPr>
          <p:cNvPr id="34819" name="Espace réservé du contenu 3"/>
          <p:cNvSpPr>
            <a:spLocks noGrp="1"/>
          </p:cNvSpPr>
          <p:nvPr>
            <p:ph sz="quarter" idx="13"/>
          </p:nvPr>
        </p:nvSpPr>
        <p:spPr/>
        <p:txBody>
          <a:bodyPr/>
          <a:lstStyle/>
          <a:p>
            <a:r>
              <a:rPr lang="fr-FR" dirty="0" smtClean="0">
                <a:ea typeface="ＭＳ Ｐゴシック" pitchFamily="34" charset="-128"/>
              </a:rPr>
              <a:t>Web </a:t>
            </a:r>
            <a:r>
              <a:rPr lang="fr-FR" dirty="0" err="1" smtClean="0">
                <a:ea typeface="ＭＳ Ｐゴシック" pitchFamily="34" charset="-128"/>
              </a:rPr>
              <a:t>reminders</a:t>
            </a:r>
            <a:endParaRPr lang="fr-FR" dirty="0" smtClean="0">
              <a:ea typeface="ＭＳ Ｐゴシック" pitchFamily="34" charset="-128"/>
            </a:endParaRP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r>
              <a:rPr lang="en-US" dirty="0"/>
              <a:t>1xx : Informational</a:t>
            </a:r>
          </a:p>
          <a:p>
            <a:pPr lvl="2"/>
            <a:r>
              <a:rPr lang="en-US" dirty="0"/>
              <a:t>Indicates a provisional </a:t>
            </a:r>
            <a:r>
              <a:rPr lang="en-US" dirty="0" smtClean="0"/>
              <a:t>response</a:t>
            </a:r>
            <a:endParaRPr lang="en-US" dirty="0"/>
          </a:p>
          <a:p>
            <a:pPr lvl="1"/>
            <a:r>
              <a:rPr lang="en-US" dirty="0"/>
              <a:t>2xx : Success</a:t>
            </a:r>
          </a:p>
          <a:p>
            <a:pPr lvl="2"/>
            <a:r>
              <a:rPr lang="en-US" dirty="0"/>
              <a:t>Indicates the request was received, understood, accepted and processed successfully</a:t>
            </a:r>
          </a:p>
          <a:p>
            <a:pPr lvl="2"/>
            <a:r>
              <a:rPr lang="en-US" dirty="0"/>
              <a:t>Examples :</a:t>
            </a:r>
          </a:p>
          <a:p>
            <a:pPr lvl="3"/>
            <a:r>
              <a:rPr lang="en-US" dirty="0"/>
              <a:t>200 OK</a:t>
            </a:r>
          </a:p>
          <a:p>
            <a:pPr lvl="3"/>
            <a:r>
              <a:rPr lang="en-US" dirty="0"/>
              <a:t>201 Created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23399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smtClean="0"/>
              <a:t>3xx </a:t>
            </a:r>
            <a:r>
              <a:rPr lang="en-US" dirty="0"/>
              <a:t>: Redirection</a:t>
            </a:r>
          </a:p>
          <a:p>
            <a:pPr lvl="2"/>
            <a:r>
              <a:rPr lang="en-US" dirty="0"/>
              <a:t>Indicates that further action needs to be taken by the user agent in order to fulfill the request</a:t>
            </a:r>
          </a:p>
          <a:p>
            <a:pPr lvl="2"/>
            <a:r>
              <a:rPr lang="en-US" dirty="0"/>
              <a:t>Example : </a:t>
            </a:r>
          </a:p>
          <a:p>
            <a:pPr lvl="3"/>
            <a:r>
              <a:rPr lang="en-US" dirty="0"/>
              <a:t>301 Moved Permanently</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88807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4xx : Client Error</a:t>
            </a:r>
          </a:p>
          <a:p>
            <a:pPr lvl="2"/>
            <a:r>
              <a:rPr lang="en-US" dirty="0"/>
              <a:t>Intended for cases in which the client seems to have erred</a:t>
            </a:r>
          </a:p>
          <a:p>
            <a:pPr lvl="2"/>
            <a:r>
              <a:rPr lang="en-US" dirty="0"/>
              <a:t>Examples :</a:t>
            </a:r>
          </a:p>
          <a:p>
            <a:pPr lvl="3"/>
            <a:r>
              <a:rPr lang="en-US" dirty="0"/>
              <a:t>403 Forbidden</a:t>
            </a:r>
          </a:p>
          <a:p>
            <a:pPr lvl="3"/>
            <a:r>
              <a:rPr lang="en-US" dirty="0"/>
              <a:t>404 Not Found</a:t>
            </a:r>
          </a:p>
          <a:p>
            <a:pPr lvl="3"/>
            <a:r>
              <a:rPr lang="en-US" dirty="0"/>
              <a:t>405 Method Not Allowed</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6508023523_34d095963a_o.jpe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6" y="3145532"/>
            <a:ext cx="2520280" cy="2081263"/>
          </a:xfrm>
          <a:prstGeom prst="rect">
            <a:avLst/>
          </a:prstGeom>
        </p:spPr>
      </p:pic>
    </p:spTree>
    <p:extLst>
      <p:ext uri="{BB962C8B-B14F-4D97-AF65-F5344CB8AC3E}">
        <p14:creationId xmlns:p14="http://schemas.microsoft.com/office/powerpoint/2010/main" val="34140833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Response</a:t>
            </a:r>
            <a:r>
              <a:rPr lang="fr-FR" dirty="0" smtClean="0">
                <a:ea typeface="ＭＳ Ｐゴシック" pitchFamily="34" charset="-128"/>
              </a:rPr>
              <a:t> </a:t>
            </a:r>
            <a:r>
              <a:rPr lang="fr-FR" dirty="0" err="1" smtClean="0">
                <a:ea typeface="ＭＳ Ｐゴシック" pitchFamily="34" charset="-128"/>
              </a:rPr>
              <a:t>Status</a:t>
            </a:r>
            <a:r>
              <a:rPr lang="fr-FR" dirty="0" smtClean="0">
                <a:ea typeface="ＭＳ Ｐゴシック" pitchFamily="34" charset="-128"/>
              </a:rPr>
              <a:t> Codes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Status codes are divided into five classes </a:t>
            </a:r>
            <a:r>
              <a:rPr lang="en-US" dirty="0" smtClean="0"/>
              <a:t>:</a:t>
            </a:r>
            <a:endParaRPr lang="en-US" dirty="0"/>
          </a:p>
          <a:p>
            <a:pPr lvl="1"/>
            <a:endParaRPr lang="en-US" dirty="0" smtClean="0"/>
          </a:p>
          <a:p>
            <a:pPr lvl="1"/>
            <a:r>
              <a:rPr lang="en-US" dirty="0"/>
              <a:t>5xx : Server Error</a:t>
            </a:r>
          </a:p>
          <a:p>
            <a:pPr lvl="2"/>
            <a:r>
              <a:rPr lang="en-US" dirty="0"/>
              <a:t>Indicate the server is aware that it has encountered an error or is otherwise incapable of performing the request</a:t>
            </a:r>
          </a:p>
          <a:p>
            <a:pPr lvl="2"/>
            <a:r>
              <a:rPr lang="en-US" dirty="0"/>
              <a:t>Examples :</a:t>
            </a:r>
          </a:p>
          <a:p>
            <a:pPr lvl="3"/>
            <a:r>
              <a:rPr lang="en-US" dirty="0"/>
              <a:t>500 Internal Server Error</a:t>
            </a:r>
          </a:p>
          <a:p>
            <a:pPr lvl="3"/>
            <a:r>
              <a:rPr lang="en-US" dirty="0"/>
              <a:t>501 Not </a:t>
            </a:r>
            <a:r>
              <a:rPr lang="en-US" dirty="0" smtClean="0"/>
              <a:t>Implemented</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6948264" y="3505572"/>
            <a:ext cx="2016224" cy="1670586"/>
          </a:xfrm>
          <a:prstGeom prst="rect">
            <a:avLst/>
          </a:prstGeom>
        </p:spPr>
      </p:pic>
    </p:spTree>
    <p:extLst>
      <p:ext uri="{BB962C8B-B14F-4D97-AF65-F5344CB8AC3E}">
        <p14:creationId xmlns:p14="http://schemas.microsoft.com/office/powerpoint/2010/main" val="948553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The Web Server</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Receives HTTP requests and returns HTML pages or </a:t>
            </a:r>
            <a:r>
              <a:rPr lang="en-US" dirty="0" smtClean="0"/>
              <a:t>others (such as images, sounds, …)</a:t>
            </a:r>
          </a:p>
          <a:p>
            <a:pPr defTabSz="914400" eaLnBrk="1" hangingPunct="1"/>
            <a:endParaRPr lang="fr-FR" dirty="0"/>
          </a:p>
          <a:p>
            <a:pPr defTabSz="914400" eaLnBrk="1" hangingPunct="1"/>
            <a:endParaRPr lang="en-US" dirty="0" smtClean="0"/>
          </a:p>
          <a:p>
            <a:pPr defTabSz="914400" eaLnBrk="1" hangingPunct="1"/>
            <a:r>
              <a:rPr lang="en-US" dirty="0" smtClean="0"/>
              <a:t>Three </a:t>
            </a:r>
            <a:r>
              <a:rPr lang="en-US" dirty="0"/>
              <a:t>servers dominate the market :</a:t>
            </a:r>
          </a:p>
          <a:p>
            <a:pPr marL="860425" lvl="1" indent="-342900" defTabSz="914400" eaLnBrk="1" hangingPunct="1"/>
            <a:r>
              <a:rPr lang="en-US" dirty="0"/>
              <a:t>Apache HTTP Server (</a:t>
            </a:r>
            <a:r>
              <a:rPr lang="en-US" dirty="0" smtClean="0"/>
              <a:t>52.3%)</a:t>
            </a:r>
          </a:p>
          <a:p>
            <a:pPr marL="860425" lvl="1" indent="-342900" defTabSz="914400" eaLnBrk="1" hangingPunct="1"/>
            <a:r>
              <a:rPr lang="en-US" dirty="0" err="1" smtClean="0"/>
              <a:t>NginX</a:t>
            </a:r>
            <a:r>
              <a:rPr lang="en-US" dirty="0" smtClean="0"/>
              <a:t> (14.4%)</a:t>
            </a:r>
            <a:endParaRPr lang="en-US" dirty="0"/>
          </a:p>
          <a:p>
            <a:pPr marL="860425" lvl="1" indent="-342900" defTabSz="914400" eaLnBrk="1" hangingPunct="1"/>
            <a:r>
              <a:rPr lang="en-US" dirty="0"/>
              <a:t>Microsoft IIS </a:t>
            </a:r>
            <a:r>
              <a:rPr lang="en-US" dirty="0" smtClean="0"/>
              <a:t>(11.3%</a:t>
            </a:r>
            <a:r>
              <a:rPr lang="en-US" dirty="0"/>
              <a: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Rectangle 27653"/>
          <p:cNvPicPr>
            <a:picLocks noChangeAspect="1" noChangeArrowheads="1"/>
          </p:cNvPicPr>
          <p:nvPr/>
        </p:nvPicPr>
        <p:blipFill>
          <a:blip r:embed="rId4" cstate="print"/>
          <a:srcRect/>
          <a:stretch>
            <a:fillRect/>
          </a:stretch>
        </p:blipFill>
        <p:spPr bwMode="auto">
          <a:xfrm>
            <a:off x="7004155" y="2065412"/>
            <a:ext cx="1960333" cy="3072954"/>
          </a:xfrm>
          <a:prstGeom prst="rect">
            <a:avLst/>
          </a:prstGeom>
          <a:noFill/>
          <a:ln w="9525">
            <a:noFill/>
            <a:miter lim="800000"/>
            <a:headEnd/>
            <a:tailEnd/>
          </a:ln>
        </p:spPr>
      </p:pic>
    </p:spTree>
    <p:extLst>
      <p:ext uri="{BB962C8B-B14F-4D97-AF65-F5344CB8AC3E}">
        <p14:creationId xmlns:p14="http://schemas.microsoft.com/office/powerpoint/2010/main" val="14549944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Browsers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fr-FR" dirty="0" err="1" smtClean="0"/>
              <a:t>Three</a:t>
            </a:r>
            <a:r>
              <a:rPr lang="fr-FR" dirty="0" smtClean="0"/>
              <a:t> main browsers:</a:t>
            </a:r>
            <a:endParaRPr lang="fr-FR" dirty="0"/>
          </a:p>
          <a:p>
            <a:pPr lvl="1" defTabSz="914400" eaLnBrk="1" hangingPunct="1"/>
            <a:r>
              <a:rPr lang="fr-FR" dirty="0" smtClean="0"/>
              <a:t>Internet Explorer</a:t>
            </a:r>
          </a:p>
          <a:p>
            <a:pPr lvl="1" defTabSz="914400" eaLnBrk="1" hangingPunct="1"/>
            <a:endParaRPr lang="fr-FR" dirty="0" smtClean="0"/>
          </a:p>
          <a:p>
            <a:pPr lvl="1" defTabSz="914400" eaLnBrk="1" hangingPunct="1"/>
            <a:endParaRPr lang="fr-FR" dirty="0"/>
          </a:p>
          <a:p>
            <a:pPr lvl="1" defTabSz="914400" eaLnBrk="1" hangingPunct="1"/>
            <a:r>
              <a:rPr lang="fr-FR" dirty="0" smtClean="0"/>
              <a:t>Mozilla Firefox</a:t>
            </a:r>
          </a:p>
          <a:p>
            <a:pPr lvl="1" defTabSz="914400" eaLnBrk="1" hangingPunct="1"/>
            <a:endParaRPr lang="fr-FR" dirty="0" smtClean="0"/>
          </a:p>
          <a:p>
            <a:pPr lvl="1" defTabSz="914400" eaLnBrk="1" hangingPunct="1"/>
            <a:endParaRPr lang="fr-FR" dirty="0"/>
          </a:p>
          <a:p>
            <a:pPr lvl="1" defTabSz="914400" eaLnBrk="1" hangingPunct="1"/>
            <a:r>
              <a:rPr lang="fr-FR" dirty="0" smtClean="0"/>
              <a:t>Google Chrome</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Image 8" descr="firefox.png"/>
          <p:cNvPicPr>
            <a:picLocks noChangeAspect="1"/>
          </p:cNvPicPr>
          <p:nvPr/>
        </p:nvPicPr>
        <p:blipFill>
          <a:blip r:embed="rId3" cstate="print"/>
          <a:srcRect/>
          <a:stretch>
            <a:fillRect/>
          </a:stretch>
        </p:blipFill>
        <p:spPr bwMode="auto">
          <a:xfrm>
            <a:off x="4572000" y="2425452"/>
            <a:ext cx="1377280" cy="1335544"/>
          </a:xfrm>
          <a:prstGeom prst="rect">
            <a:avLst/>
          </a:prstGeom>
          <a:noFill/>
          <a:ln w="9525">
            <a:noFill/>
            <a:miter lim="800000"/>
            <a:headEnd/>
            <a:tailEnd/>
          </a:ln>
        </p:spPr>
      </p:pic>
      <p:pic>
        <p:nvPicPr>
          <p:cNvPr id="9" name="Image 9" descr="ie7.jpg"/>
          <p:cNvPicPr>
            <a:picLocks noChangeAspect="1"/>
          </p:cNvPicPr>
          <p:nvPr/>
        </p:nvPicPr>
        <p:blipFill>
          <a:blip r:embed="rId4" cstate="print"/>
          <a:srcRect/>
          <a:stretch>
            <a:fillRect/>
          </a:stretch>
        </p:blipFill>
        <p:spPr bwMode="auto">
          <a:xfrm>
            <a:off x="6300192" y="1057300"/>
            <a:ext cx="1377280" cy="1377280"/>
          </a:xfrm>
          <a:prstGeom prst="rect">
            <a:avLst/>
          </a:prstGeom>
          <a:noFill/>
          <a:ln w="9525">
            <a:noFill/>
            <a:miter lim="800000"/>
            <a:headEnd/>
            <a:tailEnd/>
          </a:ln>
        </p:spPr>
      </p:pic>
      <p:pic>
        <p:nvPicPr>
          <p:cNvPr id="10" name="Picture 2"/>
          <p:cNvPicPr>
            <a:picLocks noChangeAspect="1" noChangeArrowheads="1"/>
          </p:cNvPicPr>
          <p:nvPr/>
        </p:nvPicPr>
        <p:blipFill>
          <a:blip r:embed="rId5"/>
          <a:srcRect b="28483"/>
          <a:stretch>
            <a:fillRect/>
          </a:stretch>
        </p:blipFill>
        <p:spPr bwMode="auto">
          <a:xfrm>
            <a:off x="6300192" y="3721596"/>
            <a:ext cx="1624690" cy="1335545"/>
          </a:xfrm>
          <a:prstGeom prst="rect">
            <a:avLst/>
          </a:prstGeom>
          <a:noFill/>
          <a:ln w="9525">
            <a:noFill/>
            <a:miter lim="800000"/>
            <a:headEnd/>
            <a:tailEnd/>
          </a:ln>
          <a:effectLst/>
        </p:spPr>
      </p:pic>
      <p:pic>
        <p:nvPicPr>
          <p:cNvPr id="11" name="Picture 2" descr="D:\Users\Renaud\Desktop\StageFinEtudesSupinfo\Icons-New\v3\Min\Focus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15822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Browsers</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fr-FR" dirty="0" err="1" smtClean="0"/>
              <a:t>Other</a:t>
            </a:r>
            <a:r>
              <a:rPr lang="fr-FR" dirty="0" smtClean="0"/>
              <a:t> browsers…</a:t>
            </a: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Client - Server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1" name="Image 12" descr="Safari.png"/>
          <p:cNvPicPr>
            <a:picLocks noChangeAspect="1"/>
          </p:cNvPicPr>
          <p:nvPr/>
        </p:nvPicPr>
        <p:blipFill>
          <a:blip r:embed="rId3" cstate="print"/>
          <a:srcRect/>
          <a:stretch>
            <a:fillRect/>
          </a:stretch>
        </p:blipFill>
        <p:spPr bwMode="auto">
          <a:xfrm>
            <a:off x="4579665" y="1506463"/>
            <a:ext cx="1360487" cy="1539875"/>
          </a:xfrm>
          <a:prstGeom prst="rect">
            <a:avLst/>
          </a:prstGeom>
          <a:noFill/>
          <a:ln w="9525">
            <a:noFill/>
            <a:miter lim="800000"/>
            <a:headEnd/>
            <a:tailEnd/>
          </a:ln>
        </p:spPr>
      </p:pic>
      <p:pic>
        <p:nvPicPr>
          <p:cNvPr id="12" name="Image 13" descr="Opera.png"/>
          <p:cNvPicPr>
            <a:picLocks noChangeAspect="1"/>
          </p:cNvPicPr>
          <p:nvPr/>
        </p:nvPicPr>
        <p:blipFill>
          <a:blip r:embed="rId4" cstate="print"/>
          <a:srcRect/>
          <a:stretch>
            <a:fillRect/>
          </a:stretch>
        </p:blipFill>
        <p:spPr bwMode="auto">
          <a:xfrm>
            <a:off x="6953002" y="2221780"/>
            <a:ext cx="1795462" cy="1571625"/>
          </a:xfrm>
          <a:prstGeom prst="rect">
            <a:avLst/>
          </a:prstGeom>
          <a:noFill/>
          <a:ln w="9525">
            <a:noFill/>
            <a:miter lim="800000"/>
            <a:headEnd/>
            <a:tailEnd/>
          </a:ln>
        </p:spPr>
      </p:pic>
      <p:pic>
        <p:nvPicPr>
          <p:cNvPr id="13" name="Image 14" descr="konqueror.png"/>
          <p:cNvPicPr>
            <a:picLocks noChangeAspect="1"/>
          </p:cNvPicPr>
          <p:nvPr/>
        </p:nvPicPr>
        <p:blipFill>
          <a:blip r:embed="rId5" cstate="print"/>
          <a:srcRect/>
          <a:stretch>
            <a:fillRect/>
          </a:stretch>
        </p:blipFill>
        <p:spPr bwMode="auto">
          <a:xfrm>
            <a:off x="2929508" y="3001516"/>
            <a:ext cx="1714500" cy="1714500"/>
          </a:xfrm>
          <a:prstGeom prst="rect">
            <a:avLst/>
          </a:prstGeom>
          <a:noFill/>
          <a:ln w="9525">
            <a:noFill/>
            <a:miter lim="800000"/>
            <a:headEnd/>
            <a:tailEnd/>
          </a:ln>
        </p:spPr>
      </p:pic>
      <p:pic>
        <p:nvPicPr>
          <p:cNvPr id="14" name="Image 16" descr="Epiphany.png"/>
          <p:cNvPicPr>
            <a:picLocks noChangeAspect="1"/>
          </p:cNvPicPr>
          <p:nvPr/>
        </p:nvPicPr>
        <p:blipFill>
          <a:blip r:embed="rId6" cstate="print"/>
          <a:srcRect/>
          <a:stretch>
            <a:fillRect/>
          </a:stretch>
        </p:blipFill>
        <p:spPr bwMode="auto">
          <a:xfrm>
            <a:off x="1041897" y="1857747"/>
            <a:ext cx="1181100" cy="1181100"/>
          </a:xfrm>
          <a:prstGeom prst="rect">
            <a:avLst/>
          </a:prstGeom>
          <a:noFill/>
          <a:ln w="9525">
            <a:noFill/>
            <a:miter lim="800000"/>
            <a:headEnd/>
            <a:tailEnd/>
          </a:ln>
        </p:spPr>
      </p:pic>
      <p:sp>
        <p:nvSpPr>
          <p:cNvPr id="15" name="Forme 7"/>
          <p:cNvSpPr txBox="1">
            <a:spLocks noChangeArrowheads="1"/>
          </p:cNvSpPr>
          <p:nvPr/>
        </p:nvSpPr>
        <p:spPr bwMode="auto">
          <a:xfrm>
            <a:off x="4651102" y="3216200"/>
            <a:ext cx="1285875" cy="433388"/>
          </a:xfrm>
          <a:prstGeom prst="rect">
            <a:avLst/>
          </a:prstGeom>
          <a:noFill/>
          <a:ln w="9525">
            <a:noFill/>
            <a:miter lim="800000"/>
            <a:headEnd/>
            <a:tailEnd/>
          </a:ln>
        </p:spPr>
        <p:txBody>
          <a:bodyPr/>
          <a:lstStyle/>
          <a:p>
            <a:pPr marL="342900" indent="-342900" algn="ctr" eaLnBrk="1" hangingPunct="1">
              <a:spcBef>
                <a:spcPct val="20000"/>
              </a:spcBef>
              <a:spcAft>
                <a:spcPct val="30000"/>
              </a:spcAft>
              <a:buClr>
                <a:schemeClr val="hlink"/>
              </a:buClr>
              <a:defRPr/>
            </a:pPr>
            <a:r>
              <a:rPr lang="fr-FR" sz="2200" b="1" kern="0" dirty="0">
                <a:latin typeface="+mn-lt"/>
              </a:rPr>
              <a:t>Safari</a:t>
            </a:r>
          </a:p>
        </p:txBody>
      </p:sp>
      <p:sp>
        <p:nvSpPr>
          <p:cNvPr id="16" name="Forme 7"/>
          <p:cNvSpPr txBox="1">
            <a:spLocks noChangeArrowheads="1"/>
          </p:cNvSpPr>
          <p:nvPr/>
        </p:nvSpPr>
        <p:spPr bwMode="auto">
          <a:xfrm>
            <a:off x="7453064" y="3936280"/>
            <a:ext cx="1285875" cy="433388"/>
          </a:xfrm>
          <a:prstGeom prst="rect">
            <a:avLst/>
          </a:prstGeom>
          <a:noFill/>
          <a:ln w="9525">
            <a:noFill/>
            <a:miter lim="800000"/>
            <a:headEnd/>
            <a:tailEnd/>
          </a:ln>
        </p:spPr>
        <p:txBody>
          <a:bodyPr/>
          <a:lstStyle/>
          <a:p>
            <a:pPr marL="342900" indent="-342900" algn="ctr" eaLnBrk="1" hangingPunct="1">
              <a:spcBef>
                <a:spcPct val="20000"/>
              </a:spcBef>
              <a:spcAft>
                <a:spcPct val="30000"/>
              </a:spcAft>
              <a:buClr>
                <a:schemeClr val="hlink"/>
              </a:buClr>
              <a:defRPr/>
            </a:pPr>
            <a:r>
              <a:rPr lang="fr-FR" sz="2200" b="1" kern="0" dirty="0" err="1">
                <a:latin typeface="+mn-lt"/>
              </a:rPr>
              <a:t>Opera</a:t>
            </a:r>
            <a:endParaRPr lang="fr-FR" sz="2200" b="1" kern="0" dirty="0">
              <a:latin typeface="+mn-lt"/>
            </a:endParaRPr>
          </a:p>
        </p:txBody>
      </p:sp>
      <p:sp>
        <p:nvSpPr>
          <p:cNvPr id="17" name="Forme 7"/>
          <p:cNvSpPr txBox="1">
            <a:spLocks noChangeArrowheads="1"/>
          </p:cNvSpPr>
          <p:nvPr/>
        </p:nvSpPr>
        <p:spPr bwMode="auto">
          <a:xfrm>
            <a:off x="2858070" y="4787454"/>
            <a:ext cx="1785938" cy="433387"/>
          </a:xfrm>
          <a:prstGeom prst="rect">
            <a:avLst/>
          </a:prstGeom>
          <a:noFill/>
          <a:ln w="9525">
            <a:noFill/>
            <a:miter lim="800000"/>
            <a:headEnd/>
            <a:tailEnd/>
          </a:ln>
        </p:spPr>
        <p:txBody>
          <a:bodyPr/>
          <a:lstStyle/>
          <a:p>
            <a:pPr marL="342900" indent="-342900" algn="ctr" eaLnBrk="1" hangingPunct="1">
              <a:spcBef>
                <a:spcPct val="20000"/>
              </a:spcBef>
              <a:spcAft>
                <a:spcPct val="30000"/>
              </a:spcAft>
              <a:buClr>
                <a:schemeClr val="hlink"/>
              </a:buClr>
              <a:defRPr/>
            </a:pPr>
            <a:r>
              <a:rPr lang="fr-FR" sz="2200" b="1" kern="0" dirty="0" err="1">
                <a:latin typeface="+mn-lt"/>
              </a:rPr>
              <a:t>Konqueror</a:t>
            </a:r>
            <a:endParaRPr lang="fr-FR" sz="2200" b="1" kern="0" dirty="0">
              <a:latin typeface="+mn-lt"/>
            </a:endParaRPr>
          </a:p>
        </p:txBody>
      </p:sp>
      <p:sp>
        <p:nvSpPr>
          <p:cNvPr id="18" name="Forme 7"/>
          <p:cNvSpPr txBox="1">
            <a:spLocks noChangeArrowheads="1"/>
          </p:cNvSpPr>
          <p:nvPr/>
        </p:nvSpPr>
        <p:spPr bwMode="auto">
          <a:xfrm>
            <a:off x="827584" y="3072184"/>
            <a:ext cx="1714500" cy="433388"/>
          </a:xfrm>
          <a:prstGeom prst="rect">
            <a:avLst/>
          </a:prstGeom>
          <a:noFill/>
          <a:ln w="9525">
            <a:noFill/>
            <a:miter lim="800000"/>
            <a:headEnd/>
            <a:tailEnd/>
          </a:ln>
        </p:spPr>
        <p:txBody>
          <a:bodyPr/>
          <a:lstStyle/>
          <a:p>
            <a:pPr marL="342900" indent="-342900" algn="ctr" eaLnBrk="1" hangingPunct="1">
              <a:spcBef>
                <a:spcPct val="20000"/>
              </a:spcBef>
              <a:spcAft>
                <a:spcPct val="30000"/>
              </a:spcAft>
              <a:buClr>
                <a:schemeClr val="hlink"/>
              </a:buClr>
              <a:defRPr/>
            </a:pPr>
            <a:r>
              <a:rPr lang="fr-FR" sz="2200" b="1" kern="0" dirty="0" err="1">
                <a:latin typeface="+mn-lt"/>
              </a:rPr>
              <a:t>Epiphany</a:t>
            </a:r>
            <a:endParaRPr lang="fr-FR" sz="2200" b="1" kern="0" dirty="0">
              <a:latin typeface="+mn-lt"/>
            </a:endParaRPr>
          </a:p>
        </p:txBody>
      </p:sp>
      <p:sp>
        <p:nvSpPr>
          <p:cNvPr id="2" name="TextBox 1"/>
          <p:cNvSpPr txBox="1"/>
          <p:nvPr/>
        </p:nvSpPr>
        <p:spPr>
          <a:xfrm>
            <a:off x="8100392" y="4369668"/>
            <a:ext cx="864096" cy="707886"/>
          </a:xfrm>
          <a:prstGeom prst="rect">
            <a:avLst/>
          </a:prstGeom>
          <a:noFill/>
        </p:spPr>
        <p:txBody>
          <a:bodyPr wrap="square" rtlCol="0">
            <a:spAutoFit/>
          </a:bodyPr>
          <a:lstStyle/>
          <a:p>
            <a:r>
              <a:rPr lang="en-US" sz="4000" dirty="0" smtClean="0">
                <a:latin typeface="+mn-lt"/>
              </a:rPr>
              <a:t>. . .</a:t>
            </a:r>
            <a:endParaRPr lang="en-US" sz="4000" dirty="0">
              <a:latin typeface="+mn-lt"/>
            </a:endParaRPr>
          </a:p>
        </p:txBody>
      </p:sp>
      <p:pic>
        <p:nvPicPr>
          <p:cNvPr id="19" name="Picture 2" descr="D:\Users\Renaud\Desktop\StageFinEtudesSupinfo\Icons-New\v3\Min\Focus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9290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down)">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use chart</a:t>
            </a:r>
            <a:endParaRPr lang="en-US" dirty="0"/>
          </a:p>
        </p:txBody>
      </p:sp>
      <p:sp>
        <p:nvSpPr>
          <p:cNvPr id="4" name="Content Placeholder 3"/>
          <p:cNvSpPr>
            <a:spLocks noGrp="1"/>
          </p:cNvSpPr>
          <p:nvPr>
            <p:ph sz="quarter" idx="13"/>
          </p:nvPr>
        </p:nvSpPr>
        <p:spPr/>
        <p:txBody>
          <a:bodyPr/>
          <a:lstStyle/>
          <a:p>
            <a:r>
              <a:rPr lang="en-US" dirty="0" smtClean="0"/>
              <a:t>Client - Server</a:t>
            </a:r>
            <a:endParaRPr lang="en-US" dirty="0"/>
          </a:p>
        </p:txBody>
      </p:sp>
      <p:sp>
        <p:nvSpPr>
          <p:cNvPr id="11" name="TextBox 10"/>
          <p:cNvSpPr txBox="1"/>
          <p:nvPr/>
        </p:nvSpPr>
        <p:spPr>
          <a:xfrm>
            <a:off x="6876256" y="1167358"/>
            <a:ext cx="2088232" cy="3194721"/>
          </a:xfrm>
          <a:prstGeom prst="rect">
            <a:avLst/>
          </a:prstGeom>
          <a:noFill/>
        </p:spPr>
        <p:txBody>
          <a:bodyPr wrap="square" rtlCol="0">
            <a:spAutoFit/>
          </a:bodyPr>
          <a:lstStyle/>
          <a:p>
            <a:pPr marL="285750" indent="-285750">
              <a:lnSpc>
                <a:spcPct val="140000"/>
              </a:lnSpc>
              <a:buFont typeface="Arial"/>
              <a:buChar char="•"/>
            </a:pPr>
            <a:r>
              <a:rPr lang="en-US" sz="2400" dirty="0" smtClean="0">
                <a:solidFill>
                  <a:srgbClr val="0000FF"/>
                </a:solidFill>
                <a:latin typeface="+mn-lt"/>
              </a:rPr>
              <a:t>IE</a:t>
            </a:r>
          </a:p>
          <a:p>
            <a:pPr marL="285750" indent="-285750">
              <a:lnSpc>
                <a:spcPct val="140000"/>
              </a:lnSpc>
              <a:buFont typeface="Arial"/>
              <a:buChar char="•"/>
            </a:pPr>
            <a:r>
              <a:rPr lang="en-US" sz="2400" dirty="0" smtClean="0">
                <a:solidFill>
                  <a:srgbClr val="008000"/>
                </a:solidFill>
                <a:latin typeface="+mn-lt"/>
              </a:rPr>
              <a:t>Chrome</a:t>
            </a:r>
          </a:p>
          <a:p>
            <a:pPr marL="285750" indent="-285750">
              <a:lnSpc>
                <a:spcPct val="140000"/>
              </a:lnSpc>
              <a:buFont typeface="Arial"/>
              <a:buChar char="•"/>
            </a:pPr>
            <a:r>
              <a:rPr lang="en-US" sz="2400" dirty="0" smtClean="0">
                <a:solidFill>
                  <a:schemeClr val="accent6">
                    <a:lumMod val="75000"/>
                  </a:schemeClr>
                </a:solidFill>
                <a:latin typeface="+mn-lt"/>
              </a:rPr>
              <a:t>Firefox</a:t>
            </a:r>
          </a:p>
          <a:p>
            <a:pPr marL="285750" indent="-285750">
              <a:lnSpc>
                <a:spcPct val="140000"/>
              </a:lnSpc>
              <a:buFont typeface="Arial"/>
              <a:buChar char="•"/>
            </a:pPr>
            <a:r>
              <a:rPr lang="en-US" sz="2400" dirty="0" smtClean="0">
                <a:solidFill>
                  <a:schemeClr val="bg1">
                    <a:lumMod val="50000"/>
                  </a:schemeClr>
                </a:solidFill>
                <a:latin typeface="+mn-lt"/>
              </a:rPr>
              <a:t>Safari</a:t>
            </a:r>
          </a:p>
          <a:p>
            <a:pPr marL="285750" indent="-285750">
              <a:lnSpc>
                <a:spcPct val="140000"/>
              </a:lnSpc>
              <a:buFont typeface="Arial"/>
              <a:buChar char="•"/>
            </a:pPr>
            <a:r>
              <a:rPr lang="en-US" sz="2400" dirty="0" smtClean="0">
                <a:solidFill>
                  <a:srgbClr val="FF0000"/>
                </a:solidFill>
                <a:latin typeface="+mn-lt"/>
              </a:rPr>
              <a:t>Opera</a:t>
            </a:r>
          </a:p>
          <a:p>
            <a:pPr marL="285750" indent="-285750">
              <a:lnSpc>
                <a:spcPct val="140000"/>
              </a:lnSpc>
              <a:buFont typeface="Arial"/>
              <a:buChar char="•"/>
            </a:pPr>
            <a:r>
              <a:rPr lang="en-US" sz="2400" dirty="0" smtClean="0">
                <a:latin typeface="+mn-lt"/>
              </a:rPr>
              <a:t>Others (dot)</a:t>
            </a:r>
            <a:endParaRPr lang="en-US" sz="2400" dirty="0">
              <a:latin typeface="+mn-lt"/>
            </a:endParaRPr>
          </a:p>
        </p:txBody>
      </p:sp>
      <p:pic>
        <p:nvPicPr>
          <p:cNvPr id="15" name="Picture 2" descr="D:\Users\Renaud\Desktop\StageFinEtudesSupinfo\Icons-New\v3\PPT\Comparis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ZoneTexte 4"/>
          <p:cNvSpPr txBox="1"/>
          <p:nvPr/>
        </p:nvSpPr>
        <p:spPr>
          <a:xfrm>
            <a:off x="3657278" y="4741501"/>
            <a:ext cx="5307210" cy="369332"/>
          </a:xfrm>
          <a:prstGeom prst="rect">
            <a:avLst/>
          </a:prstGeom>
          <a:noFill/>
        </p:spPr>
        <p:txBody>
          <a:bodyPr wrap="square" rtlCol="0">
            <a:spAutoFit/>
          </a:bodyPr>
          <a:lstStyle/>
          <a:p>
            <a:pPr algn="r"/>
            <a:r>
              <a:rPr lang="fr-FR" i="1" dirty="0" err="1" smtClean="0">
                <a:solidFill>
                  <a:schemeClr val="bg1">
                    <a:lumMod val="50000"/>
                  </a:schemeClr>
                </a:solidFill>
                <a:latin typeface="+mn-lt"/>
              </a:rPr>
              <a:t>From</a:t>
            </a:r>
            <a:r>
              <a:rPr lang="fr-FR" i="1" dirty="0" smtClean="0">
                <a:solidFill>
                  <a:schemeClr val="bg1">
                    <a:lumMod val="50000"/>
                  </a:schemeClr>
                </a:solidFill>
                <a:latin typeface="+mn-lt"/>
              </a:rPr>
              <a:t> </a:t>
            </a:r>
            <a:r>
              <a:rPr lang="fr-FR" i="1" dirty="0" err="1" smtClean="0">
                <a:solidFill>
                  <a:schemeClr val="bg1">
                    <a:lumMod val="50000"/>
                  </a:schemeClr>
                </a:solidFill>
                <a:latin typeface="+mn-lt"/>
              </a:rPr>
              <a:t>september</a:t>
            </a:r>
            <a:r>
              <a:rPr lang="fr-FR" i="1" dirty="0" smtClean="0">
                <a:solidFill>
                  <a:schemeClr val="bg1">
                    <a:lumMod val="50000"/>
                  </a:schemeClr>
                </a:solidFill>
                <a:latin typeface="+mn-lt"/>
              </a:rPr>
              <a:t> 2013 to </a:t>
            </a:r>
            <a:r>
              <a:rPr lang="fr-FR" i="1" dirty="0" err="1" smtClean="0">
                <a:solidFill>
                  <a:schemeClr val="bg1">
                    <a:lumMod val="50000"/>
                  </a:schemeClr>
                </a:solidFill>
                <a:latin typeface="+mn-lt"/>
              </a:rPr>
              <a:t>september</a:t>
            </a:r>
            <a:r>
              <a:rPr lang="fr-FR" i="1" dirty="0" smtClean="0">
                <a:solidFill>
                  <a:schemeClr val="bg1">
                    <a:lumMod val="50000"/>
                  </a:schemeClr>
                </a:solidFill>
                <a:latin typeface="+mn-lt"/>
              </a:rPr>
              <a:t> 2014</a:t>
            </a:r>
            <a:endParaRPr lang="en-US" i="1" dirty="0">
              <a:solidFill>
                <a:schemeClr val="bg1">
                  <a:lumMod val="50000"/>
                </a:schemeClr>
              </a:solidFill>
              <a:latin typeface="+mn-lt"/>
            </a:endParaRPr>
          </a:p>
        </p:txBody>
      </p:sp>
      <p:pic>
        <p:nvPicPr>
          <p:cNvPr id="3" name="Picture 2" descr="Capture d’écran 2014-10-02 à 4.41.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032" y="1201316"/>
            <a:ext cx="6444208" cy="3427771"/>
          </a:xfrm>
          <a:prstGeom prst="rect">
            <a:avLst/>
          </a:prstGeom>
        </p:spPr>
      </p:pic>
    </p:spTree>
    <p:extLst>
      <p:ext uri="{BB962C8B-B14F-4D97-AF65-F5344CB8AC3E}">
        <p14:creationId xmlns:p14="http://schemas.microsoft.com/office/powerpoint/2010/main" val="2782249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897888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The W3C</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Web </a:t>
            </a:r>
            <a:r>
              <a:rPr lang="fr-FR" dirty="0" err="1" smtClean="0"/>
              <a:t>development</a:t>
            </a:r>
            <a:endParaRPr lang="fr-FR" dirty="0"/>
          </a:p>
        </p:txBody>
      </p:sp>
      <p:sp>
        <p:nvSpPr>
          <p:cNvPr id="5" name="TextBox 4"/>
          <p:cNvSpPr txBox="1"/>
          <p:nvPr/>
        </p:nvSpPr>
        <p:spPr>
          <a:xfrm>
            <a:off x="2519772" y="4369668"/>
            <a:ext cx="4104456" cy="400110"/>
          </a:xfrm>
          <a:prstGeom prst="rect">
            <a:avLst/>
          </a:prstGeom>
          <a:noFill/>
        </p:spPr>
        <p:txBody>
          <a:bodyPr wrap="square" rtlCol="0">
            <a:spAutoFit/>
          </a:bodyPr>
          <a:lstStyle/>
          <a:p>
            <a:pPr algn="ctr"/>
            <a:r>
              <a:rPr lang="en-US" sz="2000" i="1" dirty="0" smtClean="0">
                <a:latin typeface="+mn-lt"/>
              </a:rPr>
              <a:t>Discovering internet normalizations</a:t>
            </a:r>
            <a:endParaRPr lang="en-US" sz="2000" i="1" dirty="0">
              <a:latin typeface="+mn-lt"/>
            </a:endParaRPr>
          </a:p>
        </p:txBody>
      </p:sp>
      <p:pic>
        <p:nvPicPr>
          <p:cNvPr id="6" name="Picture 5"/>
          <p:cNvPicPr>
            <a:picLocks noChangeAspect="1"/>
          </p:cNvPicPr>
          <p:nvPr/>
        </p:nvPicPr>
        <p:blipFill>
          <a:blip r:embed="rId2"/>
          <a:stretch>
            <a:fillRect/>
          </a:stretch>
        </p:blipFill>
        <p:spPr>
          <a:xfrm>
            <a:off x="5713288" y="2209428"/>
            <a:ext cx="3251200" cy="2165350"/>
          </a:xfrm>
          <a:prstGeom prst="rect">
            <a:avLst/>
          </a:prstGeom>
        </p:spPr>
      </p:pic>
    </p:spTree>
    <p:extLst>
      <p:ext uri="{BB962C8B-B14F-4D97-AF65-F5344CB8AC3E}">
        <p14:creationId xmlns:p14="http://schemas.microsoft.com/office/powerpoint/2010/main" val="2297781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eaLnBrk="1" hangingPunct="1"/>
            <a:endParaRPr lang="en-US" dirty="0" smtClean="0"/>
          </a:p>
          <a:p>
            <a:pPr lvl="1" eaLnBrk="1" hangingPunct="1"/>
            <a:r>
              <a:rPr lang="en-US" dirty="0" smtClean="0"/>
              <a:t>Internet presentation</a:t>
            </a:r>
          </a:p>
          <a:p>
            <a:pPr lvl="1" eaLnBrk="1" hangingPunct="1"/>
            <a:endParaRPr lang="en-US" dirty="0"/>
          </a:p>
          <a:p>
            <a:pPr lvl="1" eaLnBrk="1" hangingPunct="1"/>
            <a:r>
              <a:rPr lang="en-US" dirty="0" smtClean="0"/>
              <a:t>Client/Server model</a:t>
            </a:r>
          </a:p>
          <a:p>
            <a:pPr lvl="1" eaLnBrk="1" hangingPunct="1"/>
            <a:endParaRPr lang="en-US" dirty="0" smtClean="0"/>
          </a:p>
          <a:p>
            <a:pPr lvl="1" eaLnBrk="1" hangingPunct="1"/>
            <a:r>
              <a:rPr lang="en-US" dirty="0" smtClean="0"/>
              <a:t>The W3C</a:t>
            </a:r>
          </a:p>
          <a:p>
            <a:pPr lvl="1" eaLnBrk="1" hangingPunct="1"/>
            <a:endParaRPr lang="en-US" dirty="0"/>
          </a:p>
          <a:p>
            <a:pPr lvl="1" eaLnBrk="1" hangingPunct="1"/>
            <a:r>
              <a:rPr lang="en-US" dirty="0" smtClean="0"/>
              <a:t>REST Architecture</a:t>
            </a:r>
          </a:p>
        </p:txBody>
      </p:sp>
      <p:sp>
        <p:nvSpPr>
          <p:cNvPr id="35843" name="Espace réservé du contenu 3"/>
          <p:cNvSpPr>
            <a:spLocks noGrp="1"/>
          </p:cNvSpPr>
          <p:nvPr>
            <p:ph sz="quarter" idx="13"/>
          </p:nvPr>
        </p:nvSpPr>
        <p:spPr/>
        <p:txBody>
          <a:bodyPr/>
          <a:lstStyle/>
          <a:p>
            <a:r>
              <a:rPr lang="fr-FR" dirty="0" smtClean="0">
                <a:ea typeface="ＭＳ Ｐゴシック" pitchFamily="34" charset="-128"/>
              </a:rPr>
              <a:t>Web </a:t>
            </a:r>
            <a:r>
              <a:rPr lang="fr-FR" dirty="0" err="1" smtClean="0">
                <a:ea typeface="ＭＳ Ｐゴシック" pitchFamily="34" charset="-128"/>
              </a:rPr>
              <a:t>reminders</a:t>
            </a:r>
            <a:endParaRPr lang="fr-FR" dirty="0" smtClean="0">
              <a:ea typeface="ＭＳ Ｐゴシック" pitchFamily="34" charset="-128"/>
            </a:endParaRP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the W3C?</a:t>
            </a:r>
          </a:p>
        </p:txBody>
      </p:sp>
      <p:sp>
        <p:nvSpPr>
          <p:cNvPr id="18434" name="Espace réservé du contenu 2"/>
          <p:cNvSpPr>
            <a:spLocks noGrp="1"/>
          </p:cNvSpPr>
          <p:nvPr>
            <p:ph idx="1"/>
          </p:nvPr>
        </p:nvSpPr>
        <p:spPr>
          <a:xfrm>
            <a:off x="467544" y="985292"/>
            <a:ext cx="8280920" cy="4230687"/>
          </a:xfrm>
        </p:spPr>
        <p:txBody>
          <a:bodyPr/>
          <a:lstStyle/>
          <a:p>
            <a:pPr>
              <a:lnSpc>
                <a:spcPct val="150000"/>
              </a:lnSpc>
            </a:pPr>
            <a:r>
              <a:rPr lang="fr-FR" dirty="0" smtClean="0"/>
              <a:t>Stands for </a:t>
            </a:r>
            <a:r>
              <a:rPr lang="en-US" dirty="0" smtClean="0"/>
              <a:t>World </a:t>
            </a:r>
            <a:r>
              <a:rPr lang="en-US" dirty="0"/>
              <a:t>Wide Web </a:t>
            </a:r>
            <a:r>
              <a:rPr lang="en-US" dirty="0" smtClean="0"/>
              <a:t>Consortium</a:t>
            </a:r>
          </a:p>
          <a:p>
            <a:endParaRPr lang="en-US" dirty="0"/>
          </a:p>
          <a:p>
            <a:r>
              <a:rPr lang="en-US" dirty="0"/>
              <a:t>Normalization organism</a:t>
            </a:r>
          </a:p>
          <a:p>
            <a:endParaRPr lang="en-US" dirty="0" smtClean="0"/>
          </a:p>
          <a:p>
            <a:r>
              <a:rPr lang="en-US" dirty="0" smtClean="0"/>
              <a:t>Created </a:t>
            </a:r>
            <a:r>
              <a:rPr lang="en-US" dirty="0"/>
              <a:t>in 1994</a:t>
            </a:r>
          </a:p>
          <a:p>
            <a:endParaRPr lang="en-US" dirty="0" smtClean="0"/>
          </a:p>
          <a:p>
            <a:r>
              <a:rPr lang="en-US" dirty="0" smtClean="0"/>
              <a:t>Managed </a:t>
            </a:r>
            <a:r>
              <a:rPr lang="en-US" dirty="0"/>
              <a:t>by MIT, ERCIM and Keio university</a:t>
            </a:r>
          </a:p>
          <a:p>
            <a:pPr defTabSz="914400" eaLnBrk="1" hangingPunct="1"/>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The W3C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32530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Purpose</a:t>
            </a:r>
            <a:r>
              <a:rPr lang="fr-FR" dirty="0" smtClean="0">
                <a:ea typeface="ＭＳ Ｐゴシック" pitchFamily="34" charset="-128"/>
              </a:rPr>
              <a:t> of the W3C</a:t>
            </a:r>
          </a:p>
        </p:txBody>
      </p:sp>
      <p:sp>
        <p:nvSpPr>
          <p:cNvPr id="18434" name="Espace réservé du contenu 2"/>
          <p:cNvSpPr>
            <a:spLocks noGrp="1"/>
          </p:cNvSpPr>
          <p:nvPr>
            <p:ph idx="1"/>
          </p:nvPr>
        </p:nvSpPr>
        <p:spPr>
          <a:xfrm>
            <a:off x="467544" y="985292"/>
            <a:ext cx="8280920" cy="4230687"/>
          </a:xfrm>
        </p:spPr>
        <p:txBody>
          <a:bodyPr/>
          <a:lstStyle/>
          <a:p>
            <a:endParaRPr lang="en-US" dirty="0" smtClean="0"/>
          </a:p>
          <a:p>
            <a:r>
              <a:rPr lang="en-US" dirty="0" smtClean="0"/>
              <a:t>He </a:t>
            </a:r>
            <a:r>
              <a:rPr lang="en-US" dirty="0"/>
              <a:t>promotes:</a:t>
            </a:r>
          </a:p>
          <a:p>
            <a:pPr lvl="1"/>
            <a:r>
              <a:rPr lang="en-US" dirty="0"/>
              <a:t>Web technologies compatibility (recommendations)</a:t>
            </a:r>
          </a:p>
          <a:p>
            <a:pPr lvl="1"/>
            <a:r>
              <a:rPr lang="en-US" dirty="0"/>
              <a:t>More information : </a:t>
            </a:r>
            <a:r>
              <a:rPr lang="en-US" dirty="0">
                <a:hlinkClick r:id="rId3"/>
              </a:rPr>
              <a:t>http://www.w3.org/</a:t>
            </a:r>
            <a:endParaRPr lang="en-US" dirty="0"/>
          </a:p>
          <a:p>
            <a:endParaRPr lang="en-US" dirty="0" smtClean="0"/>
          </a:p>
          <a:p>
            <a:r>
              <a:rPr lang="en-US" dirty="0" smtClean="0"/>
              <a:t>He </a:t>
            </a:r>
            <a:r>
              <a:rPr lang="en-US" dirty="0"/>
              <a:t>creates standards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The W3C</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8" descr="w3c.png"/>
          <p:cNvPicPr>
            <a:picLocks noChangeAspect="1"/>
          </p:cNvPicPr>
          <p:nvPr/>
        </p:nvPicPr>
        <p:blipFill>
          <a:blip r:embed="rId5" cstate="print"/>
          <a:srcRect/>
          <a:stretch>
            <a:fillRect/>
          </a:stretch>
        </p:blipFill>
        <p:spPr bwMode="auto">
          <a:xfrm>
            <a:off x="6590605" y="3361556"/>
            <a:ext cx="2301875" cy="1725613"/>
          </a:xfrm>
          <a:prstGeom prst="rect">
            <a:avLst/>
          </a:prstGeom>
          <a:noFill/>
          <a:ln w="9525">
            <a:noFill/>
            <a:miter lim="800000"/>
            <a:headEnd/>
            <a:tailEnd/>
          </a:ln>
        </p:spPr>
      </p:pic>
    </p:spTree>
    <p:extLst>
      <p:ext uri="{BB962C8B-B14F-4D97-AF65-F5344CB8AC3E}">
        <p14:creationId xmlns:p14="http://schemas.microsoft.com/office/powerpoint/2010/main" val="679599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RESTful</a:t>
            </a:r>
            <a:r>
              <a:rPr lang="en-US" dirty="0" smtClean="0"/>
              <a:t> Architecture</a:t>
            </a:r>
            <a:endParaRPr lang="en-US" dirty="0"/>
          </a:p>
        </p:txBody>
      </p:sp>
      <p:sp>
        <p:nvSpPr>
          <p:cNvPr id="3" name="Espace réservé du texte 2"/>
          <p:cNvSpPr>
            <a:spLocks noGrp="1"/>
          </p:cNvSpPr>
          <p:nvPr>
            <p:ph type="body" idx="1"/>
          </p:nvPr>
        </p:nvSpPr>
        <p:spPr/>
        <p:txBody>
          <a:bodyPr/>
          <a:lstStyle/>
          <a:p>
            <a:pPr>
              <a:defRPr/>
            </a:pPr>
            <a:r>
              <a:rPr lang="en-US" dirty="0">
                <a:latin typeface="Myriad Pro"/>
                <a:ea typeface="MS PGothic" charset="0"/>
                <a:cs typeface="Myriad Pro"/>
              </a:rPr>
              <a:t>Representational </a:t>
            </a:r>
            <a:r>
              <a:rPr lang="en-US" dirty="0" smtClean="0">
                <a:latin typeface="Myriad Pro"/>
                <a:ea typeface="MS PGothic" charset="0"/>
                <a:cs typeface="Myriad Pro"/>
              </a:rPr>
              <a:t>State </a:t>
            </a:r>
            <a:r>
              <a:rPr lang="en-US" dirty="0">
                <a:latin typeface="Myriad Pro"/>
                <a:ea typeface="MS PGothic" charset="0"/>
                <a:cs typeface="Myriad Pro"/>
              </a:rPr>
              <a:t>Transfer</a:t>
            </a:r>
          </a:p>
        </p:txBody>
      </p:sp>
    </p:spTree>
    <p:extLst>
      <p:ext uri="{BB962C8B-B14F-4D97-AF65-F5344CB8AC3E}">
        <p14:creationId xmlns:p14="http://schemas.microsoft.com/office/powerpoint/2010/main" val="3666229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REST ?</a:t>
            </a: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The </a:t>
            </a:r>
            <a:r>
              <a:rPr lang="en-US" dirty="0"/>
              <a:t>term comes from Roy Fielding’s doctoral </a:t>
            </a:r>
            <a:r>
              <a:rPr lang="en-US" dirty="0" smtClean="0"/>
              <a:t>dissertation</a:t>
            </a:r>
          </a:p>
          <a:p>
            <a:pPr lvl="1" defTabSz="914400" eaLnBrk="1" hangingPunct="1"/>
            <a:r>
              <a:rPr lang="en-US" b="1" dirty="0" err="1" smtClean="0"/>
              <a:t>RE</a:t>
            </a:r>
            <a:r>
              <a:rPr lang="en-US" dirty="0" err="1" smtClean="0"/>
              <a:t>presentational</a:t>
            </a:r>
            <a:r>
              <a:rPr lang="en-US" dirty="0" smtClean="0"/>
              <a:t> </a:t>
            </a:r>
            <a:r>
              <a:rPr lang="en-US" b="1" dirty="0"/>
              <a:t>S</a:t>
            </a:r>
            <a:r>
              <a:rPr lang="en-US" dirty="0"/>
              <a:t>tate </a:t>
            </a:r>
            <a:r>
              <a:rPr lang="en-US" b="1" dirty="0" smtClean="0"/>
              <a:t>T</a:t>
            </a:r>
            <a:r>
              <a:rPr lang="en-US" dirty="0" smtClean="0"/>
              <a:t>ransfer</a:t>
            </a:r>
          </a:p>
          <a:p>
            <a:endParaRPr lang="en-US" dirty="0" smtClean="0"/>
          </a:p>
          <a:p>
            <a:r>
              <a:rPr lang="en-US" dirty="0" smtClean="0"/>
              <a:t>REST </a:t>
            </a:r>
            <a:r>
              <a:rPr lang="en-US" dirty="0"/>
              <a:t>was initially described in the context of HTTP, but it is not limited to that protocol</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3021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REST ?</a:t>
            </a:r>
          </a:p>
        </p:txBody>
      </p:sp>
      <p:sp>
        <p:nvSpPr>
          <p:cNvPr id="18434" name="Espace réservé du contenu 2"/>
          <p:cNvSpPr>
            <a:spLocks noGrp="1"/>
          </p:cNvSpPr>
          <p:nvPr>
            <p:ph idx="1"/>
          </p:nvPr>
        </p:nvSpPr>
        <p:spPr>
          <a:xfrm>
            <a:off x="467544" y="985292"/>
            <a:ext cx="8280920" cy="4230687"/>
          </a:xfrm>
        </p:spPr>
        <p:txBody>
          <a:bodyPr/>
          <a:lstStyle/>
          <a:p>
            <a:r>
              <a:rPr lang="en-US" dirty="0" smtClean="0"/>
              <a:t>Roy defines </a:t>
            </a:r>
            <a:r>
              <a:rPr lang="en-US" dirty="0"/>
              <a:t>a </a:t>
            </a:r>
            <a:r>
              <a:rPr lang="en-US" dirty="0" err="1"/>
              <a:t>RESTful</a:t>
            </a:r>
            <a:r>
              <a:rPr lang="en-US" dirty="0"/>
              <a:t> system with the following constraints :</a:t>
            </a:r>
          </a:p>
          <a:p>
            <a:pPr lvl="1"/>
            <a:r>
              <a:rPr lang="en-US" dirty="0"/>
              <a:t>It must be a client-server system</a:t>
            </a:r>
          </a:p>
          <a:p>
            <a:pPr lvl="1"/>
            <a:r>
              <a:rPr lang="en-US" dirty="0"/>
              <a:t>It has to be stateless</a:t>
            </a:r>
          </a:p>
          <a:p>
            <a:pPr lvl="1"/>
            <a:r>
              <a:rPr lang="en-US" dirty="0"/>
              <a:t>It has to support a caching system</a:t>
            </a:r>
          </a:p>
          <a:p>
            <a:pPr lvl="1"/>
            <a:r>
              <a:rPr lang="en-US" dirty="0"/>
              <a:t>It has to be uniformly accessible</a:t>
            </a:r>
          </a:p>
          <a:p>
            <a:pPr lvl="1"/>
            <a:r>
              <a:rPr lang="en-US" dirty="0"/>
              <a:t>It has to be layered (support scalability</a:t>
            </a:r>
            <a:r>
              <a:rPr lang="en-US" dirty="0" smtClean="0"/>
              <a:t>)</a:t>
            </a:r>
          </a:p>
          <a:p>
            <a:pPr lvl="1"/>
            <a:r>
              <a:rPr lang="en-US" dirty="0" smtClean="0"/>
              <a:t>It may </a:t>
            </a:r>
            <a:r>
              <a:rPr lang="en-US" dirty="0"/>
              <a:t>be able to </a:t>
            </a:r>
            <a:r>
              <a:rPr lang="en-US" dirty="0" smtClean="0"/>
              <a:t>transfer </a:t>
            </a:r>
            <a:r>
              <a:rPr lang="en-US" dirty="0"/>
              <a:t>executable code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029199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Client-Server</a:t>
            </a:r>
            <a:r>
              <a:rPr lang="fr-FR" dirty="0" smtClean="0">
                <a:ea typeface="ＭＳ Ｐゴシック" pitchFamily="34" charset="-128"/>
              </a:rPr>
              <a:t> system</a:t>
            </a:r>
          </a:p>
        </p:txBody>
      </p:sp>
      <p:sp>
        <p:nvSpPr>
          <p:cNvPr id="18434" name="Espace réservé du contenu 2"/>
          <p:cNvSpPr>
            <a:spLocks noGrp="1"/>
          </p:cNvSpPr>
          <p:nvPr>
            <p:ph idx="1"/>
          </p:nvPr>
        </p:nvSpPr>
        <p:spPr>
          <a:xfrm>
            <a:off x="467544" y="985292"/>
            <a:ext cx="8280920" cy="4230687"/>
          </a:xfrm>
        </p:spPr>
        <p:txBody>
          <a:bodyPr/>
          <a:lstStyle/>
          <a:p>
            <a:pPr marL="304800" indent="-304800"/>
            <a:r>
              <a:rPr lang="en-US" dirty="0"/>
              <a:t>Separation of concerns</a:t>
            </a:r>
          </a:p>
          <a:p>
            <a:pPr lvl="1"/>
            <a:endParaRPr lang="en-US" dirty="0"/>
          </a:p>
          <a:p>
            <a:pPr lvl="1"/>
            <a:r>
              <a:rPr lang="en-US" dirty="0"/>
              <a:t>Separation between </a:t>
            </a:r>
            <a:r>
              <a:rPr lang="en-US" dirty="0" smtClean="0"/>
              <a:t>the clients &amp; data storage</a:t>
            </a:r>
            <a:endParaRPr lang="en-US" dirty="0"/>
          </a:p>
          <a:p>
            <a:pPr lvl="1"/>
            <a:endParaRPr lang="en-US" dirty="0"/>
          </a:p>
          <a:p>
            <a:pPr lvl="1"/>
            <a:r>
              <a:rPr lang="en-US" dirty="0"/>
              <a:t>Simple server components</a:t>
            </a:r>
          </a:p>
          <a:p>
            <a:pPr lvl="2"/>
            <a:r>
              <a:rPr lang="en-US" dirty="0"/>
              <a:t>Portability improvement</a:t>
            </a:r>
          </a:p>
          <a:p>
            <a:pPr lvl="2"/>
            <a:r>
              <a:rPr lang="en-US" dirty="0"/>
              <a:t>Scalability </a:t>
            </a:r>
            <a:r>
              <a:rPr lang="en-US" dirty="0" smtClean="0"/>
              <a:t>improvement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4652638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Stateless</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marL="304800" indent="-304800"/>
            <a:r>
              <a:rPr lang="en-US" dirty="0"/>
              <a:t>Each request </a:t>
            </a:r>
            <a:r>
              <a:rPr lang="en-US" dirty="0" smtClean="0"/>
              <a:t>must </a:t>
            </a:r>
            <a:r>
              <a:rPr lang="en-US" dirty="0"/>
              <a:t>contain all of the information necessary to understand </a:t>
            </a:r>
            <a:r>
              <a:rPr lang="en-US" dirty="0" smtClean="0"/>
              <a:t>it</a:t>
            </a:r>
            <a:endParaRPr lang="en-US" dirty="0"/>
          </a:p>
          <a:p>
            <a:pPr marL="304800" indent="-304800"/>
            <a:endParaRPr lang="en-US" dirty="0"/>
          </a:p>
          <a:p>
            <a:pPr marL="304800" indent="-304800"/>
            <a:r>
              <a:rPr lang="en-US" dirty="0"/>
              <a:t>No stored context on the server</a:t>
            </a:r>
          </a:p>
          <a:p>
            <a:pPr marL="304800" indent="-304800"/>
            <a:endParaRPr lang="en-US" dirty="0"/>
          </a:p>
          <a:p>
            <a:pPr marL="304800" indent="-304800"/>
            <a:r>
              <a:rPr lang="en-US" b="1" dirty="0"/>
              <a:t>Session state is on the client</a:t>
            </a:r>
            <a:endParaRPr lang="en-US" b="1" dirty="0">
              <a:ea typeface="ヒラギノ角ゴ ProN W6" charset="0"/>
              <a:cs typeface="ヒラギノ角ゴ ProN W6" charset="0"/>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8731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Cache</a:t>
            </a:r>
          </a:p>
        </p:txBody>
      </p:sp>
      <p:sp>
        <p:nvSpPr>
          <p:cNvPr id="18434" name="Espace réservé du contenu 2"/>
          <p:cNvSpPr>
            <a:spLocks noGrp="1"/>
          </p:cNvSpPr>
          <p:nvPr>
            <p:ph idx="1"/>
          </p:nvPr>
        </p:nvSpPr>
        <p:spPr>
          <a:xfrm>
            <a:off x="467544" y="985292"/>
            <a:ext cx="8280920" cy="4230687"/>
          </a:xfrm>
        </p:spPr>
        <p:txBody>
          <a:bodyPr/>
          <a:lstStyle/>
          <a:p>
            <a:pPr marL="304800" indent="-304800">
              <a:spcBef>
                <a:spcPct val="0"/>
              </a:spcBef>
            </a:pPr>
            <a:r>
              <a:rPr lang="en-US" dirty="0" smtClean="0"/>
              <a:t>Responses must </a:t>
            </a:r>
            <a:r>
              <a:rPr lang="en-US" dirty="0"/>
              <a:t>be implicitly or explicitly labeled as </a:t>
            </a:r>
            <a:r>
              <a:rPr lang="en-US" b="1" dirty="0"/>
              <a:t>cacheable</a:t>
            </a:r>
            <a:r>
              <a:rPr lang="en-US" dirty="0"/>
              <a:t> or </a:t>
            </a:r>
            <a:r>
              <a:rPr lang="en-US" b="1" dirty="0"/>
              <a:t>non-cacheable</a:t>
            </a:r>
            <a:endParaRPr lang="en-US" dirty="0"/>
          </a:p>
          <a:p>
            <a:pPr marL="304800" indent="-304800"/>
            <a:endParaRPr lang="en-US" dirty="0"/>
          </a:p>
          <a:p>
            <a:pPr marL="304800" indent="-304800"/>
            <a:r>
              <a:rPr lang="en-US" dirty="0"/>
              <a:t>Potential intermediary components:</a:t>
            </a:r>
          </a:p>
          <a:p>
            <a:pPr lvl="1"/>
            <a:r>
              <a:rPr lang="en-US" dirty="0"/>
              <a:t>Proxies, Shared caches</a:t>
            </a:r>
          </a:p>
          <a:p>
            <a:pPr marL="304800" indent="-304800"/>
            <a:endParaRPr lang="en-US" dirty="0"/>
          </a:p>
          <a:p>
            <a:pPr marL="304800" indent="-304800"/>
            <a:r>
              <a:rPr lang="en-US" dirty="0"/>
              <a:t>Always think about the durability</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430033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Resource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A </a:t>
            </a:r>
            <a:r>
              <a:rPr lang="en-US" dirty="0" err="1"/>
              <a:t>RESTful</a:t>
            </a:r>
            <a:r>
              <a:rPr lang="en-US" dirty="0"/>
              <a:t> </a:t>
            </a:r>
            <a:r>
              <a:rPr lang="en-US" dirty="0" smtClean="0"/>
              <a:t>resource </a:t>
            </a:r>
            <a:r>
              <a:rPr lang="en-US" dirty="0"/>
              <a:t>is anything that is addressable over the Web</a:t>
            </a:r>
          </a:p>
          <a:p>
            <a:pPr defTabSz="914400" eaLnBrk="1" hangingPunct="1"/>
            <a:endParaRPr lang="en-US" dirty="0"/>
          </a:p>
          <a:p>
            <a:pPr defTabSz="914400" eaLnBrk="1" hangingPunct="1"/>
            <a:r>
              <a:rPr lang="en-US" dirty="0"/>
              <a:t>Resource examples are :</a:t>
            </a:r>
          </a:p>
          <a:p>
            <a:pPr lvl="1"/>
            <a:r>
              <a:rPr lang="en-US" dirty="0"/>
              <a:t>The temperature in Paris at 8:00 PM</a:t>
            </a:r>
          </a:p>
          <a:p>
            <a:pPr lvl="1"/>
            <a:r>
              <a:rPr lang="en-US" dirty="0"/>
              <a:t>A blog post</a:t>
            </a:r>
          </a:p>
          <a:p>
            <a:pPr lvl="1"/>
            <a:r>
              <a:rPr lang="en-US" dirty="0"/>
              <a:t>A list of Bug Reports inside a BTS</a:t>
            </a:r>
          </a:p>
          <a:p>
            <a:pPr lvl="1"/>
            <a:r>
              <a:rPr lang="en-US" dirty="0"/>
              <a:t>A search result in Google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468672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A </a:t>
            </a:r>
            <a:r>
              <a:rPr lang="en-US" dirty="0"/>
              <a:t>Representation is typically a document that captures the current or intended state of a resource</a:t>
            </a:r>
          </a:p>
          <a:p>
            <a:pPr defTabSz="914400" eaLnBrk="1" hangingPunct="1"/>
            <a:endParaRPr lang="en-US" dirty="0" smtClean="0"/>
          </a:p>
          <a:p>
            <a:pPr defTabSz="914400" eaLnBrk="1" hangingPunct="1"/>
            <a:r>
              <a:rPr lang="en-US" dirty="0" smtClean="0"/>
              <a:t>It’s </a:t>
            </a:r>
            <a:r>
              <a:rPr lang="en-US" dirty="0"/>
              <a:t>what is sent back and forth between clients and </a:t>
            </a:r>
            <a:r>
              <a:rPr lang="en-US" dirty="0" smtClean="0"/>
              <a:t>servers</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07678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smtClean="0"/>
              <a:t>Internet </a:t>
            </a:r>
            <a:r>
              <a:rPr lang="fr-FR" dirty="0" err="1" smtClean="0"/>
              <a:t>Presentation</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smtClean="0"/>
              <a:t>Web </a:t>
            </a:r>
            <a:r>
              <a:rPr lang="fr-FR" dirty="0" err="1" smtClean="0"/>
              <a:t>reminders</a:t>
            </a:r>
            <a:endParaRPr lang="fr-FR" dirty="0"/>
          </a:p>
        </p:txBody>
      </p:sp>
      <p:pic>
        <p:nvPicPr>
          <p:cNvPr id="4" name="Picture 3"/>
          <p:cNvPicPr>
            <a:picLocks noChangeAspect="1"/>
          </p:cNvPicPr>
          <p:nvPr/>
        </p:nvPicPr>
        <p:blipFill>
          <a:blip r:embed="rId2"/>
          <a:stretch>
            <a:fillRect/>
          </a:stretch>
        </p:blipFill>
        <p:spPr>
          <a:xfrm>
            <a:off x="6372200" y="2558628"/>
            <a:ext cx="2531120" cy="253112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Can take various form such as :</a:t>
            </a:r>
          </a:p>
          <a:p>
            <a:pPr defTabSz="914400" eaLnBrk="1" hangingPunct="1"/>
            <a:endParaRPr lang="en-US" dirty="0"/>
          </a:p>
          <a:p>
            <a:pPr defTabSz="914400" eaLnBrk="1" hangingPunct="1"/>
            <a:endParaRPr lang="en-US" dirty="0"/>
          </a:p>
          <a:p>
            <a:pPr marL="0" indent="0" defTabSz="914400" eaLnBrk="1" hangingPunct="1">
              <a:buNone/>
            </a:pPr>
            <a:endParaRPr lang="en-US" dirty="0"/>
          </a:p>
          <a:p>
            <a:r>
              <a:rPr lang="en-US" dirty="0"/>
              <a:t>One resource can have more than one </a:t>
            </a:r>
            <a:r>
              <a:rPr lang="en-US" dirty="0" smtClean="0"/>
              <a:t>representation</a:t>
            </a:r>
          </a:p>
          <a:p>
            <a:pPr lvl="1"/>
            <a:r>
              <a:rPr lang="en-US" dirty="0" smtClean="0"/>
              <a:t>But with the same URI</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467544" y="1777380"/>
            <a:ext cx="8280920" cy="1384995"/>
          </a:xfrm>
          <a:prstGeom prst="rect">
            <a:avLst/>
          </a:prstGeom>
          <a:noFill/>
        </p:spPr>
        <p:txBody>
          <a:bodyPr wrap="square" numCol="2" rtlCol="0">
            <a:spAutoFit/>
          </a:bodyPr>
          <a:lstStyle/>
          <a:p>
            <a:pPr marL="742950" lvl="1" indent="-285750">
              <a:buFont typeface="Arial"/>
              <a:buChar char="•"/>
            </a:pPr>
            <a:r>
              <a:rPr lang="en-US" sz="2800" dirty="0">
                <a:latin typeface="Calibri"/>
                <a:cs typeface="Calibri"/>
              </a:rPr>
              <a:t>HTML Document</a:t>
            </a:r>
          </a:p>
          <a:p>
            <a:pPr marL="742950" lvl="1" indent="-285750">
              <a:buFont typeface="Arial"/>
              <a:buChar char="•"/>
            </a:pPr>
            <a:r>
              <a:rPr lang="en-US" sz="2800" dirty="0">
                <a:latin typeface="Calibri"/>
                <a:cs typeface="Calibri"/>
              </a:rPr>
              <a:t>Plain Text</a:t>
            </a:r>
          </a:p>
          <a:p>
            <a:pPr marL="742950" lvl="1" indent="-285750">
              <a:buFont typeface="Arial"/>
              <a:buChar char="•"/>
            </a:pPr>
            <a:r>
              <a:rPr lang="en-US" sz="2800" dirty="0">
                <a:latin typeface="Calibri"/>
                <a:cs typeface="Calibri"/>
              </a:rPr>
              <a:t>XML Stream</a:t>
            </a:r>
          </a:p>
          <a:p>
            <a:pPr marL="742950" lvl="1" indent="-285750">
              <a:buFont typeface="Arial"/>
              <a:buChar char="•"/>
            </a:pPr>
            <a:r>
              <a:rPr lang="en-US" sz="2800" dirty="0">
                <a:latin typeface="Calibri"/>
                <a:cs typeface="Calibri"/>
              </a:rPr>
              <a:t>JSON Stream</a:t>
            </a:r>
          </a:p>
          <a:p>
            <a:pPr marL="742950" lvl="1" indent="-285750">
              <a:buFont typeface="Arial"/>
              <a:buChar char="•"/>
            </a:pPr>
            <a:r>
              <a:rPr lang="en-US" sz="2800" dirty="0">
                <a:latin typeface="Calibri"/>
                <a:cs typeface="Calibri"/>
              </a:rPr>
              <a:t>…</a:t>
            </a:r>
          </a:p>
        </p:txBody>
      </p:sp>
    </p:spTree>
    <p:extLst>
      <p:ext uri="{BB962C8B-B14F-4D97-AF65-F5344CB8AC3E}">
        <p14:creationId xmlns:p14="http://schemas.microsoft.com/office/powerpoint/2010/main" val="679517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smtClean="0"/>
          </a:p>
          <a:p>
            <a:pPr defTabSz="914400" eaLnBrk="1" hangingPunct="1"/>
            <a:r>
              <a:rPr lang="en-US" dirty="0" smtClean="0"/>
              <a:t>Also </a:t>
            </a:r>
            <a:r>
              <a:rPr lang="en-US" dirty="0"/>
              <a:t>called </a:t>
            </a:r>
            <a:r>
              <a:rPr lang="en-US" dirty="0" err="1"/>
              <a:t>RESTful</a:t>
            </a:r>
            <a:r>
              <a:rPr lang="en-US" dirty="0"/>
              <a:t> web API, it’s a simple web service implemented using HTTP and the principles of REST</a:t>
            </a:r>
          </a:p>
          <a:p>
            <a:pPr defTabSz="914400" eaLnBrk="1" hangingPunct="1"/>
            <a:endParaRPr lang="en-US" dirty="0" smtClean="0"/>
          </a:p>
          <a:p>
            <a:pPr defTabSz="914400" eaLnBrk="1" hangingPunct="1"/>
            <a:r>
              <a:rPr lang="en-US" dirty="0"/>
              <a:t>The URI of </a:t>
            </a:r>
            <a:r>
              <a:rPr lang="en-US" dirty="0" smtClean="0"/>
              <a:t>a resource is </a:t>
            </a:r>
            <a:r>
              <a:rPr lang="en-US" dirty="0"/>
              <a:t>available </a:t>
            </a:r>
            <a:r>
              <a:rPr lang="en-US" dirty="0" smtClean="0"/>
              <a:t>as an hyperlink </a:t>
            </a:r>
            <a:r>
              <a:rPr lang="en-US" dirty="0"/>
              <a:t>in the representations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469968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The HTTP protocol provides methods on which we can map CRUD operations</a:t>
            </a:r>
          </a:p>
          <a:p>
            <a:pPr lvl="1"/>
            <a:r>
              <a:rPr lang="en-US" dirty="0" smtClean="0"/>
              <a:t>And </a:t>
            </a:r>
            <a:r>
              <a:rPr lang="en-US" dirty="0"/>
              <a:t>so apply different actions with the same URI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2" name="Table 1"/>
          <p:cNvGraphicFramePr>
            <a:graphicFrameLocks noGrp="1"/>
          </p:cNvGraphicFramePr>
          <p:nvPr>
            <p:extLst/>
          </p:nvPr>
        </p:nvGraphicFramePr>
        <p:xfrm>
          <a:off x="1475656" y="3019524"/>
          <a:ext cx="6096000" cy="1854200"/>
        </p:xfrm>
        <a:graphic>
          <a:graphicData uri="http://schemas.openxmlformats.org/drawingml/2006/table">
            <a:tbl>
              <a:tblPr firstRow="1" bandRow="1">
                <a:tableStyleId>{B301B821-A1FF-4177-AEE7-76D212191A09}</a:tableStyleId>
              </a:tblPr>
              <a:tblGrid>
                <a:gridCol w="3048000"/>
                <a:gridCol w="3048000"/>
              </a:tblGrid>
              <a:tr h="370840">
                <a:tc>
                  <a:txBody>
                    <a:bodyPr/>
                    <a:lstStyle/>
                    <a:p>
                      <a:r>
                        <a:rPr lang="en-US" dirty="0" smtClean="0"/>
                        <a:t>Data Action</a:t>
                      </a:r>
                      <a:endParaRPr lang="en-US" dirty="0"/>
                    </a:p>
                  </a:txBody>
                  <a:tcPr/>
                </a:tc>
                <a:tc>
                  <a:txBody>
                    <a:bodyPr/>
                    <a:lstStyle/>
                    <a:p>
                      <a:r>
                        <a:rPr lang="en-US" dirty="0" smtClean="0"/>
                        <a:t>HTTP protocol equivalent</a:t>
                      </a:r>
                      <a:endParaRPr lang="en-US" dirty="0"/>
                    </a:p>
                  </a:txBody>
                  <a:tcPr/>
                </a:tc>
              </a:tr>
              <a:tr h="370840">
                <a:tc>
                  <a:txBody>
                    <a:bodyPr/>
                    <a:lstStyle/>
                    <a:p>
                      <a:r>
                        <a:rPr lang="en-US" dirty="0" smtClean="0"/>
                        <a:t>CREATE</a:t>
                      </a:r>
                      <a:endParaRPr lang="en-US" dirty="0"/>
                    </a:p>
                  </a:txBody>
                  <a:tcPr/>
                </a:tc>
                <a:tc>
                  <a:txBody>
                    <a:bodyPr/>
                    <a:lstStyle/>
                    <a:p>
                      <a:r>
                        <a:rPr lang="en-US" dirty="0" smtClean="0"/>
                        <a:t>POST</a:t>
                      </a:r>
                      <a:endParaRPr lang="en-US" dirty="0"/>
                    </a:p>
                  </a:txBody>
                  <a:tcPr/>
                </a:tc>
              </a:tr>
              <a:tr h="370840">
                <a:tc>
                  <a:txBody>
                    <a:bodyPr/>
                    <a:lstStyle/>
                    <a:p>
                      <a:r>
                        <a:rPr lang="en-US" dirty="0" smtClean="0"/>
                        <a:t>RETRIEVE</a:t>
                      </a:r>
                      <a:endParaRPr lang="en-US" dirty="0"/>
                    </a:p>
                  </a:txBody>
                  <a:tcPr/>
                </a:tc>
                <a:tc>
                  <a:txBody>
                    <a:bodyPr/>
                    <a:lstStyle/>
                    <a:p>
                      <a:r>
                        <a:rPr lang="en-US" dirty="0" smtClean="0"/>
                        <a:t>GET</a:t>
                      </a:r>
                      <a:endParaRPr lang="en-US" dirty="0"/>
                    </a:p>
                  </a:txBody>
                  <a:tcPr/>
                </a:tc>
              </a:tr>
              <a:tr h="370840">
                <a:tc>
                  <a:txBody>
                    <a:bodyPr/>
                    <a:lstStyle/>
                    <a:p>
                      <a:r>
                        <a:rPr lang="en-US" dirty="0" smtClean="0"/>
                        <a:t>UPDATE</a:t>
                      </a:r>
                      <a:endParaRPr lang="en-US" dirty="0"/>
                    </a:p>
                  </a:txBody>
                  <a:tcPr/>
                </a:tc>
                <a:tc>
                  <a:txBody>
                    <a:bodyPr/>
                    <a:lstStyle/>
                    <a:p>
                      <a:r>
                        <a:rPr lang="en-US" dirty="0" smtClean="0"/>
                        <a:t>PUT</a:t>
                      </a:r>
                      <a:endParaRPr lang="en-US" dirty="0"/>
                    </a:p>
                  </a:txBody>
                  <a:tcPr/>
                </a:tc>
              </a:tr>
              <a:tr h="370840">
                <a:tc>
                  <a:txBody>
                    <a:bodyPr/>
                    <a:lstStyle/>
                    <a:p>
                      <a:r>
                        <a:rPr lang="en-US" dirty="0" smtClean="0"/>
                        <a:t>DELETE</a:t>
                      </a:r>
                      <a:endParaRPr lang="en-US" dirty="0"/>
                    </a:p>
                  </a:txBody>
                  <a:tcPr/>
                </a:tc>
                <a:tc>
                  <a:txBody>
                    <a:bodyPr/>
                    <a:lstStyle/>
                    <a:p>
                      <a:r>
                        <a:rPr lang="en-US" dirty="0" smtClean="0"/>
                        <a:t>DELETE</a:t>
                      </a:r>
                      <a:endParaRPr lang="en-US" dirty="0"/>
                    </a:p>
                  </a:txBody>
                  <a:tcPr/>
                </a:tc>
              </a:tr>
            </a:tbl>
          </a:graphicData>
        </a:graphic>
      </p:graphicFrame>
    </p:spTree>
    <p:extLst>
      <p:ext uri="{BB962C8B-B14F-4D97-AF65-F5344CB8AC3E}">
        <p14:creationId xmlns:p14="http://schemas.microsoft.com/office/powerpoint/2010/main" val="35320800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A Web API </a:t>
            </a:r>
            <a:r>
              <a:rPr lang="fr-FR" dirty="0" err="1" smtClean="0">
                <a:ea typeface="ＭＳ Ｐゴシック" pitchFamily="34" charset="-128"/>
              </a:rPr>
              <a:t>Example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An example </a:t>
            </a:r>
            <a:r>
              <a:rPr lang="en-US" dirty="0"/>
              <a:t>of </a:t>
            </a:r>
            <a:r>
              <a:rPr lang="en-US" dirty="0" smtClean="0"/>
              <a:t>a Web API is available </a:t>
            </a:r>
            <a:r>
              <a:rPr lang="en-US" dirty="0"/>
              <a:t>at the following URL :</a:t>
            </a:r>
          </a:p>
          <a:p>
            <a:pPr lvl="1"/>
            <a:r>
              <a:rPr lang="en-US" dirty="0">
                <a:hlinkClick r:id="rId3"/>
              </a:rPr>
              <a:t>http://restful-example.appspot.com/</a:t>
            </a:r>
            <a:endParaRPr lang="en-US" dirty="0"/>
          </a:p>
          <a:p>
            <a:endParaRPr lang="en-US" dirty="0" smtClean="0"/>
          </a:p>
          <a:p>
            <a:r>
              <a:rPr lang="en-US" dirty="0" smtClean="0"/>
              <a:t>It </a:t>
            </a:r>
            <a:r>
              <a:rPr lang="en-US" dirty="0"/>
              <a:t>provides CRUD operations on a student list</a:t>
            </a:r>
          </a:p>
          <a:p>
            <a:endParaRPr lang="en-US" dirty="0"/>
          </a:p>
          <a:p>
            <a:r>
              <a:rPr lang="en-US" dirty="0"/>
              <a:t>We’ll use them as example in the course</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437018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 / </a:t>
            </a:r>
            <a:r>
              <a:rPr lang="fr-FR" dirty="0" err="1" smtClean="0">
                <a:ea typeface="ＭＳ Ｐゴシック" pitchFamily="34" charset="-128"/>
              </a:rPr>
              <a:t>Retrieve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 </a:t>
            </a:r>
            <a:r>
              <a:rPr lang="en-US" dirty="0"/>
              <a:t>GET request to the URI </a:t>
            </a:r>
            <a:r>
              <a:rPr lang="en-US" i="1" dirty="0"/>
              <a:t>/students </a:t>
            </a:r>
            <a:r>
              <a:rPr lang="en-US" dirty="0"/>
              <a:t>return all the students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2209428"/>
            <a:ext cx="8785225" cy="29523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&lt;students&gt;</a:t>
            </a:r>
          </a:p>
          <a:p>
            <a:r>
              <a:rPr lang="en-US" b="1" dirty="0">
                <a:solidFill>
                  <a:srgbClr val="660066"/>
                </a:solidFill>
                <a:latin typeface="Courier New"/>
                <a:cs typeface="Courier New"/>
              </a:rPr>
              <a:t>  &lt;count&gt;</a:t>
            </a:r>
            <a:r>
              <a:rPr lang="en-US" b="1" dirty="0">
                <a:solidFill>
                  <a:srgbClr val="000000"/>
                </a:solidFill>
                <a:latin typeface="Courier New"/>
                <a:cs typeface="Courier New"/>
              </a:rPr>
              <a:t>2</a:t>
            </a:r>
            <a:r>
              <a:rPr lang="en-US" b="1" dirty="0">
                <a:solidFill>
                  <a:srgbClr val="660066"/>
                </a:solidFill>
                <a:latin typeface="Courier New"/>
                <a:cs typeface="Courier New"/>
              </a:rPr>
              <a:t>&lt;/count&gt;</a:t>
            </a:r>
          </a:p>
          <a:p>
            <a:r>
              <a:rPr lang="en-US" b="1" dirty="0">
                <a:solidFill>
                  <a:srgbClr val="660066"/>
                </a:solidFill>
                <a:latin typeface="Courier New"/>
                <a:cs typeface="Courier New"/>
              </a:rPr>
              <a:t>  &lt;student&gt;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5287-09-15T22:00:13.524Z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Jack</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59253</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err="1">
                <a:solidFill>
                  <a:srgbClr val="000000"/>
                </a:solidFill>
                <a:latin typeface="Courier New"/>
                <a:cs typeface="Courier New"/>
              </a:rPr>
              <a:t>Harkness</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&lt;/student&gt;</a:t>
            </a:r>
          </a:p>
          <a:p>
            <a:r>
              <a:rPr lang="en-US" b="1" dirty="0" smtClean="0">
                <a:solidFill>
                  <a:srgbClr val="4D4D4D"/>
                </a:solidFill>
                <a:latin typeface="Courier New"/>
                <a:cs typeface="Courier New"/>
              </a:rPr>
              <a:t>  </a:t>
            </a:r>
            <a:r>
              <a:rPr lang="en-US" b="1" dirty="0">
                <a:solidFill>
                  <a:srgbClr val="000000"/>
                </a:solidFill>
                <a:latin typeface="Courier New"/>
                <a:cs typeface="Courier New"/>
              </a:rPr>
              <a:t>...</a:t>
            </a:r>
          </a:p>
          <a:p>
            <a:r>
              <a:rPr lang="en-US" b="1" dirty="0" smtClean="0">
                <a:solidFill>
                  <a:srgbClr val="660066"/>
                </a:solidFill>
                <a:latin typeface="Courier New"/>
                <a:cs typeface="Courier New"/>
              </a:rPr>
              <a:t>&lt;</a:t>
            </a:r>
            <a:r>
              <a:rPr lang="en-US" b="1" dirty="0">
                <a:solidFill>
                  <a:srgbClr val="660066"/>
                </a:solidFill>
                <a:latin typeface="Courier New"/>
                <a:cs typeface="Courier New"/>
              </a:rPr>
              <a:t>/students&gt;</a:t>
            </a:r>
            <a:endParaRPr lang="fr-FR" b="1" dirty="0">
              <a:solidFill>
                <a:srgbClr val="660066"/>
              </a:solidFill>
              <a:latin typeface="Courier New"/>
              <a:cs typeface="Courier New"/>
            </a:endParaRPr>
          </a:p>
        </p:txBody>
      </p:sp>
    </p:spTree>
    <p:extLst>
      <p:ext uri="{BB962C8B-B14F-4D97-AF65-F5344CB8AC3E}">
        <p14:creationId xmlns:p14="http://schemas.microsoft.com/office/powerpoint/2010/main" val="25898628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GET / </a:t>
            </a:r>
            <a:r>
              <a:rPr lang="fr-FR" dirty="0" err="1" smtClean="0">
                <a:ea typeface="ＭＳ Ｐゴシック" pitchFamily="34" charset="-128"/>
              </a:rPr>
              <a:t>Retrieve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smtClean="0"/>
              <a:t>And </a:t>
            </a:r>
            <a:r>
              <a:rPr lang="en-US" dirty="0"/>
              <a:t>a GET request to the URI </a:t>
            </a:r>
            <a:r>
              <a:rPr lang="en-US" i="1" dirty="0"/>
              <a:t>/students/59253 </a:t>
            </a:r>
            <a:r>
              <a:rPr lang="en-US" dirty="0"/>
              <a:t>returns </a:t>
            </a:r>
            <a:r>
              <a:rPr lang="en-US" dirty="0" smtClean="0"/>
              <a:t>Jack:</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2569468"/>
            <a:ext cx="8785225" cy="216024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5287-09-15T22:00:13.524Z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Jack</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59253</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err="1">
                <a:solidFill>
                  <a:srgbClr val="000000"/>
                </a:solidFill>
                <a:latin typeface="Courier New"/>
                <a:cs typeface="Courier New"/>
              </a:rPr>
              <a:t>Harkness</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27992740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1-08-17 at 15.40.15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127" y="27654"/>
            <a:ext cx="7092281" cy="5278117"/>
          </a:xfrm>
          <a:prstGeom prst="rect">
            <a:avLst/>
          </a:prstGeom>
          <a:ln>
            <a:noFill/>
          </a:ln>
        </p:spPr>
      </p:pic>
    </p:spTree>
    <p:extLst>
      <p:ext uri="{BB962C8B-B14F-4D97-AF65-F5344CB8AC3E}">
        <p14:creationId xmlns:p14="http://schemas.microsoft.com/office/powerpoint/2010/main" val="2170323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POST / </a:t>
            </a:r>
            <a:r>
              <a:rPr lang="fr-FR" dirty="0" err="1" smtClean="0">
                <a:ea typeface="ＭＳ Ｐゴシック" pitchFamily="34" charset="-128"/>
              </a:rPr>
              <a:t>Create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W</a:t>
            </a:r>
            <a:r>
              <a:rPr lang="en-US" dirty="0" smtClean="0"/>
              <a:t>e </a:t>
            </a:r>
            <a:r>
              <a:rPr lang="en-US" dirty="0"/>
              <a:t>want to add </a:t>
            </a:r>
            <a:r>
              <a:rPr lang="en-US" dirty="0" smtClean="0"/>
              <a:t>Joe</a:t>
            </a:r>
          </a:p>
          <a:p>
            <a:pPr lvl="1" defTabSz="914400" eaLnBrk="1" hangingPunct="1"/>
            <a:endParaRPr lang="en-US" dirty="0" smtClean="0"/>
          </a:p>
          <a:p>
            <a:pPr lvl="1" defTabSz="914400" eaLnBrk="1" hangingPunct="1"/>
            <a:r>
              <a:rPr lang="en-US" dirty="0" smtClean="0"/>
              <a:t>A </a:t>
            </a:r>
            <a:r>
              <a:rPr lang="en-US" dirty="0"/>
              <a:t>Joe XML representation looks like this </a:t>
            </a:r>
            <a:r>
              <a:rPr lang="en-US" dirty="0" smtClean="0"/>
              <a: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2713484"/>
            <a:ext cx="8785225" cy="208823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1946-06-28T22:00:13.524Z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r>
              <a:rPr lang="en-US" b="1" dirty="0">
                <a:solidFill>
                  <a:srgbClr val="000000"/>
                </a:solidFill>
                <a:latin typeface="Courier New"/>
                <a:cs typeface="Courier New"/>
              </a:rPr>
              <a:t>Joe</a:t>
            </a:r>
            <a:r>
              <a:rPr lang="en-US" b="1" dirty="0">
                <a:solidFill>
                  <a:srgbClr val="660066"/>
                </a:solidFill>
                <a:latin typeface="Courier New"/>
                <a:cs typeface="Courier New"/>
              </a:rPr>
              <a:t>&lt;/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65442</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a:solidFill>
                  <a:srgbClr val="000000"/>
                </a:solidFill>
                <a:latin typeface="Courier New"/>
                <a:cs typeface="Courier New"/>
              </a:rPr>
              <a:t>Dalton</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10798525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Shot 2011-08-17 at 15.59.36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676"/>
            <a:ext cx="7056784" cy="5292096"/>
          </a:xfrm>
          <a:prstGeom prst="rect">
            <a:avLst/>
          </a:prstGeom>
          <a:ln w="3175" cmpd="sng">
            <a:noFill/>
          </a:ln>
        </p:spPr>
      </p:pic>
    </p:spTree>
    <p:extLst>
      <p:ext uri="{BB962C8B-B14F-4D97-AF65-F5344CB8AC3E}">
        <p14:creationId xmlns:p14="http://schemas.microsoft.com/office/powerpoint/2010/main" val="7890555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PUT / Update</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r>
              <a:rPr lang="en-US" dirty="0"/>
              <a:t>W</a:t>
            </a:r>
            <a:r>
              <a:rPr lang="en-US" dirty="0" smtClean="0"/>
              <a:t>e </a:t>
            </a:r>
            <a:r>
              <a:rPr lang="en-US" dirty="0"/>
              <a:t>want to </a:t>
            </a:r>
            <a:r>
              <a:rPr lang="en-US" dirty="0" smtClean="0"/>
              <a:t>update Joe</a:t>
            </a:r>
          </a:p>
          <a:p>
            <a:pPr lvl="1" defTabSz="914400" eaLnBrk="1" hangingPunct="1"/>
            <a:endParaRPr lang="en-US" dirty="0" smtClean="0"/>
          </a:p>
          <a:p>
            <a:pPr lvl="1" defTabSz="914400" eaLnBrk="1" hangingPunct="1"/>
            <a:r>
              <a:rPr lang="en-US" dirty="0" smtClean="0"/>
              <a:t>Updated Joe representation looks </a:t>
            </a:r>
            <a:r>
              <a:rPr lang="en-US" dirty="0"/>
              <a:t>like this </a:t>
            </a:r>
            <a:r>
              <a:rPr lang="en-US" dirty="0" smtClean="0"/>
              <a:t>:</a:t>
            </a:r>
            <a:endParaRPr lang="en-US"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2785492"/>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660066"/>
                </a:solidFill>
                <a:latin typeface="Courier New"/>
                <a:cs typeface="Courier New"/>
              </a:rPr>
              <a:t>&lt;student&gt;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r>
              <a:rPr lang="en-US" b="1" dirty="0">
                <a:solidFill>
                  <a:srgbClr val="000000"/>
                </a:solidFill>
                <a:latin typeface="Courier New"/>
                <a:cs typeface="Courier New"/>
              </a:rPr>
              <a:t>1946-06-28T22:00:13.524Z</a:t>
            </a:r>
            <a:r>
              <a:rPr lang="en-US" b="1" dirty="0">
                <a:solidFill>
                  <a:srgbClr val="660066"/>
                </a:solidFill>
                <a:latin typeface="Courier New"/>
                <a:cs typeface="Courier New"/>
              </a:rPr>
              <a:t>&lt;/</a:t>
            </a:r>
            <a:r>
              <a:rPr lang="en-US" b="1" dirty="0" err="1">
                <a:solidFill>
                  <a:srgbClr val="660066"/>
                </a:solidFill>
                <a:latin typeface="Courier New"/>
                <a:cs typeface="Courier New"/>
              </a:rPr>
              <a:t>birthDate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firstName</a:t>
            </a:r>
            <a:r>
              <a:rPr lang="en-US" b="1" dirty="0" smtClean="0">
                <a:solidFill>
                  <a:srgbClr val="660066"/>
                </a:solidFill>
                <a:latin typeface="Courier New"/>
                <a:cs typeface="Courier New"/>
              </a:rPr>
              <a:t>&gt;</a:t>
            </a:r>
            <a:r>
              <a:rPr lang="en-US" b="1" dirty="0" err="1">
                <a:solidFill>
                  <a:srgbClr val="FF0000"/>
                </a:solidFill>
                <a:latin typeface="Courier New"/>
                <a:cs typeface="Courier New"/>
              </a:rPr>
              <a:t>Joeffrey</a:t>
            </a:r>
            <a:r>
              <a:rPr lang="en-US" b="1" dirty="0" smtClean="0">
                <a:solidFill>
                  <a:srgbClr val="660066"/>
                </a:solidFill>
                <a:latin typeface="Courier New"/>
                <a:cs typeface="Courier New"/>
              </a:rPr>
              <a:t>&lt;</a:t>
            </a:r>
            <a:r>
              <a:rPr lang="en-US" b="1" dirty="0">
                <a:solidFill>
                  <a:srgbClr val="660066"/>
                </a:solidFill>
                <a:latin typeface="Courier New"/>
                <a:cs typeface="Courier New"/>
              </a:rPr>
              <a:t>/</a:t>
            </a:r>
            <a:r>
              <a:rPr lang="en-US" b="1" dirty="0" err="1">
                <a:solidFill>
                  <a:srgbClr val="660066"/>
                </a:solidFill>
                <a:latin typeface="Courier New"/>
                <a:cs typeface="Courier New"/>
              </a:rPr>
              <a:t>firstName</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r>
              <a:rPr lang="en-US" b="1" dirty="0">
                <a:solidFill>
                  <a:srgbClr val="000000"/>
                </a:solidFill>
                <a:latin typeface="Courier New"/>
                <a:cs typeface="Courier New"/>
              </a:rPr>
              <a:t>65442</a:t>
            </a:r>
            <a:r>
              <a:rPr lang="en-US" b="1" dirty="0">
                <a:solidFill>
                  <a:srgbClr val="660066"/>
                </a:solidFill>
                <a:latin typeface="Courier New"/>
                <a:cs typeface="Courier New"/>
              </a:rPr>
              <a:t>&lt;/</a:t>
            </a:r>
            <a:r>
              <a:rPr lang="en-US" b="1" dirty="0" err="1">
                <a:solidFill>
                  <a:srgbClr val="660066"/>
                </a:solidFill>
                <a:latin typeface="Courier New"/>
                <a:cs typeface="Courier New"/>
              </a:rPr>
              <a:t>idBooster</a:t>
            </a:r>
            <a:r>
              <a:rPr lang="en-US" b="1" dirty="0">
                <a:solidFill>
                  <a:srgbClr val="660066"/>
                </a:solidFill>
                <a:latin typeface="Courier New"/>
                <a:cs typeface="Courier New"/>
              </a:rPr>
              <a:t>&gt;</a:t>
            </a:r>
          </a:p>
          <a:p>
            <a:r>
              <a:rPr lang="en-US" b="1" dirty="0">
                <a:solidFill>
                  <a:srgbClr val="660066"/>
                </a:solidFill>
                <a:latin typeface="Courier New"/>
                <a:cs typeface="Courier New"/>
              </a:rPr>
              <a:t>  &lt;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r>
              <a:rPr lang="en-US" b="1" dirty="0">
                <a:solidFill>
                  <a:srgbClr val="000000"/>
                </a:solidFill>
                <a:latin typeface="Courier New"/>
                <a:cs typeface="Courier New"/>
              </a:rPr>
              <a:t>Dalton</a:t>
            </a:r>
            <a:r>
              <a:rPr lang="en-US" b="1" dirty="0">
                <a:solidFill>
                  <a:srgbClr val="660066"/>
                </a:solidFill>
                <a:latin typeface="Courier New"/>
                <a:cs typeface="Courier New"/>
              </a:rPr>
              <a:t>&lt;/</a:t>
            </a:r>
            <a:r>
              <a:rPr lang="en-US" b="1" dirty="0" err="1">
                <a:solidFill>
                  <a:srgbClr val="660066"/>
                </a:solidFill>
                <a:latin typeface="Courier New"/>
                <a:cs typeface="Courier New"/>
              </a:rPr>
              <a:t>lastName</a:t>
            </a:r>
            <a:r>
              <a:rPr lang="en-US" b="1" dirty="0">
                <a:solidFill>
                  <a:srgbClr val="660066"/>
                </a:solidFill>
                <a:latin typeface="Courier New"/>
                <a:cs typeface="Courier New"/>
              </a:rPr>
              <a:t>&gt;</a:t>
            </a:r>
          </a:p>
          <a:p>
            <a:r>
              <a:rPr lang="en-US" b="1" dirty="0">
                <a:solidFill>
                  <a:srgbClr val="660066"/>
                </a:solidFill>
                <a:latin typeface="Courier New"/>
                <a:cs typeface="Courier New"/>
              </a:rPr>
              <a:t>&lt;/student&gt;</a:t>
            </a:r>
          </a:p>
        </p:txBody>
      </p:sp>
    </p:spTree>
    <p:extLst>
      <p:ext uri="{BB962C8B-B14F-4D97-AF65-F5344CB8AC3E}">
        <p14:creationId xmlns:p14="http://schemas.microsoft.com/office/powerpoint/2010/main" val="1489806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Internet</a:t>
            </a: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spcBef>
                <a:spcPts val="2400"/>
              </a:spcBef>
            </a:pPr>
            <a:r>
              <a:rPr lang="en-US" dirty="0"/>
              <a:t>Internet is a public worldwide </a:t>
            </a:r>
            <a:br>
              <a:rPr lang="en-US" dirty="0"/>
            </a:br>
            <a:r>
              <a:rPr lang="en-US" dirty="0" smtClean="0"/>
              <a:t>computer </a:t>
            </a:r>
            <a:r>
              <a:rPr lang="en-US" dirty="0"/>
              <a:t>network system</a:t>
            </a:r>
          </a:p>
          <a:p>
            <a:pPr defTabSz="914400" eaLnBrk="1" hangingPunct="1">
              <a:spcBef>
                <a:spcPts val="2400"/>
              </a:spcBef>
            </a:pPr>
            <a:r>
              <a:rPr lang="en-US" dirty="0"/>
              <a:t>Use the standard Internet </a:t>
            </a:r>
            <a:r>
              <a:rPr lang="en-US" dirty="0" smtClean="0"/>
              <a:t/>
            </a:r>
            <a:br>
              <a:rPr lang="en-US" dirty="0" smtClean="0"/>
            </a:br>
            <a:r>
              <a:rPr lang="en-US" dirty="0" smtClean="0"/>
              <a:t>Protocol </a:t>
            </a:r>
            <a:r>
              <a:rPr lang="en-US" dirty="0"/>
              <a:t>Suite (TCP/IP)</a:t>
            </a:r>
          </a:p>
          <a:p>
            <a:pPr defTabSz="914400" eaLnBrk="1" hangingPunct="1">
              <a:spcBef>
                <a:spcPts val="2400"/>
              </a:spcBef>
            </a:pPr>
            <a:r>
              <a:rPr lang="en-US" dirty="0"/>
              <a:t>Network of networks</a:t>
            </a:r>
            <a:endParaRPr lang="fr-FR" dirty="0"/>
          </a:p>
          <a:p>
            <a:pPr defTabSz="914400" eaLnBrk="1" hangingPunct="1">
              <a:spcBef>
                <a:spcPts val="2400"/>
              </a:spcBef>
            </a:pPr>
            <a:r>
              <a:rPr lang="en-US" dirty="0"/>
              <a:t>Public access to many </a:t>
            </a:r>
            <a:r>
              <a:rPr lang="en-US" dirty="0" smtClean="0"/>
              <a:t>resources</a:t>
            </a:r>
            <a:br>
              <a:rPr lang="en-US" dirty="0" smtClean="0"/>
            </a:br>
            <a:r>
              <a:rPr lang="en-US" dirty="0" smtClean="0"/>
              <a:t> </a:t>
            </a:r>
            <a:r>
              <a:rPr lang="en-US" dirty="0"/>
              <a:t>and services</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5943600" y="1447800"/>
            <a:ext cx="3048000" cy="30480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1-08-17 at 16.13.55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3072"/>
            <a:ext cx="7056784" cy="5292700"/>
          </a:xfrm>
          <a:prstGeom prst="rect">
            <a:avLst/>
          </a:prstGeom>
          <a:ln w="3175" cmpd="sng">
            <a:noFill/>
          </a:ln>
        </p:spPr>
      </p:pic>
    </p:spTree>
    <p:extLst>
      <p:ext uri="{BB962C8B-B14F-4D97-AF65-F5344CB8AC3E}">
        <p14:creationId xmlns:p14="http://schemas.microsoft.com/office/powerpoint/2010/main" val="31781548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DELETE / </a:t>
            </a:r>
            <a:r>
              <a:rPr lang="fr-FR" dirty="0" err="1" smtClean="0">
                <a:ea typeface="ＭＳ Ｐゴシック" pitchFamily="34" charset="-128"/>
              </a:rPr>
              <a:t>Delete</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7" descr="Screen Shot 2011-08-17 at 16.24.42 .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680" y="1129308"/>
            <a:ext cx="6264696" cy="3859500"/>
          </a:xfrm>
          <a:prstGeom prst="rect">
            <a:avLst/>
          </a:prstGeom>
          <a:ln w="3175" cmpd="sng">
            <a:noFill/>
          </a:ln>
        </p:spPr>
      </p:pic>
    </p:spTree>
    <p:extLst>
      <p:ext uri="{BB962C8B-B14F-4D97-AF65-F5344CB8AC3E}">
        <p14:creationId xmlns:p14="http://schemas.microsoft.com/office/powerpoint/2010/main" val="27900715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err="1" smtClean="0">
                <a:ea typeface="ＭＳ Ｐゴシック" pitchFamily="34" charset="-128"/>
              </a:rPr>
              <a:t>RESTful</a:t>
            </a:r>
            <a:r>
              <a:rPr lang="fr-FR" dirty="0" smtClean="0">
                <a:ea typeface="ＭＳ Ｐゴシック" pitchFamily="34" charset="-128"/>
              </a:rPr>
              <a:t> Web Services</a:t>
            </a:r>
            <a:endParaRPr lang="fr-FR" dirty="0">
              <a:ea typeface="ＭＳ Ｐゴシック" pitchFamily="34" charset="-128"/>
            </a:endParaRPr>
          </a:p>
        </p:txBody>
      </p:sp>
      <p:sp>
        <p:nvSpPr>
          <p:cNvPr id="18434" name="Espace réservé du contenu 2"/>
          <p:cNvSpPr>
            <a:spLocks noGrp="1"/>
          </p:cNvSpPr>
          <p:nvPr>
            <p:ph idx="1"/>
          </p:nvPr>
        </p:nvSpPr>
        <p:spPr>
          <a:xfrm>
            <a:off x="467544" y="985292"/>
            <a:ext cx="8280920" cy="4230687"/>
          </a:xfrm>
        </p:spPr>
        <p:txBody>
          <a:bodyPr/>
          <a:lstStyle/>
          <a:p>
            <a:pPr defTabSz="914400" eaLnBrk="1" hangingPunct="1"/>
            <a:endParaRPr lang="en-US" dirty="0"/>
          </a:p>
          <a:p>
            <a:pPr defTabSz="914400" eaLnBrk="1" hangingPunct="1"/>
            <a:r>
              <a:rPr lang="en-US" dirty="0" smtClean="0"/>
              <a:t>Web API are not always simple CRUD</a:t>
            </a:r>
          </a:p>
          <a:p>
            <a:pPr lvl="1" defTabSz="914400" eaLnBrk="1" hangingPunct="1"/>
            <a:endParaRPr lang="en-US" dirty="0" smtClean="0"/>
          </a:p>
          <a:p>
            <a:pPr lvl="1" defTabSz="914400" eaLnBrk="1" hangingPunct="1"/>
            <a:r>
              <a:rPr lang="en-US" dirty="0" smtClean="0"/>
              <a:t>Choose </a:t>
            </a:r>
            <a:r>
              <a:rPr lang="en-US" dirty="0"/>
              <a:t>the verb that best matches to the behavior of your </a:t>
            </a:r>
            <a:r>
              <a:rPr lang="en-US" dirty="0" smtClean="0"/>
              <a:t>service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RESTful</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358739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5573098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smtClean="0"/>
              <a:t>Web </a:t>
            </a:r>
            <a:r>
              <a:rPr lang="fr-FR" smtClean="0"/>
              <a:t>reminders</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World Wide Web</a:t>
            </a: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r>
              <a:rPr lang="en-US" dirty="0"/>
              <a:t>Abbreviated as WWW</a:t>
            </a:r>
          </a:p>
          <a:p>
            <a:pPr defTabSz="914400" eaLnBrk="1" hangingPunct="1"/>
            <a:r>
              <a:rPr lang="en-US" dirty="0"/>
              <a:t>Commonly known as </a:t>
            </a:r>
            <a:r>
              <a:rPr lang="en-US" b="1" dirty="0"/>
              <a:t>the Web</a:t>
            </a:r>
          </a:p>
          <a:p>
            <a:pPr defTabSz="914400" eaLnBrk="1" hangingPunct="1"/>
            <a:r>
              <a:rPr lang="en-US" dirty="0"/>
              <a:t>Interlinked hypertext documents accessed via the Internet</a:t>
            </a:r>
          </a:p>
          <a:p>
            <a:pPr lvl="1" defTabSz="914400" eaLnBrk="1" hangingPunct="1"/>
            <a:r>
              <a:rPr lang="en-US" dirty="0"/>
              <a:t>May contain</a:t>
            </a:r>
          </a:p>
          <a:p>
            <a:pPr lvl="2" defTabSz="914400" eaLnBrk="1" hangingPunct="1"/>
            <a:r>
              <a:rPr lang="en-US" dirty="0"/>
              <a:t>Text</a:t>
            </a:r>
          </a:p>
          <a:p>
            <a:pPr lvl="2" defTabSz="914400" eaLnBrk="1" hangingPunct="1"/>
            <a:r>
              <a:rPr lang="en-US" dirty="0"/>
              <a:t>Images</a:t>
            </a:r>
          </a:p>
          <a:p>
            <a:pPr lvl="2" defTabSz="914400" eaLnBrk="1" hangingPunct="1"/>
            <a:r>
              <a:rPr lang="en-US" dirty="0"/>
              <a:t>Videos</a:t>
            </a:r>
          </a:p>
          <a:p>
            <a:pPr lvl="2" defTabSz="914400" eaLnBrk="1" hangingPunct="1"/>
            <a:r>
              <a:rPr lang="en-US" dirty="0"/>
              <a:t>Etc…</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Rectangle 20484"/>
          <p:cNvPicPr>
            <a:picLocks noChangeAspect="1" noChangeArrowheads="1"/>
          </p:cNvPicPr>
          <p:nvPr/>
        </p:nvPicPr>
        <p:blipFill>
          <a:blip r:embed="rId4" cstate="print"/>
          <a:srcRect t="15789" b="22456"/>
          <a:stretch>
            <a:fillRect/>
          </a:stretch>
        </p:blipFill>
        <p:spPr bwMode="auto">
          <a:xfrm>
            <a:off x="5639233" y="3036540"/>
            <a:ext cx="3123767" cy="1981200"/>
          </a:xfrm>
          <a:prstGeom prst="rect">
            <a:avLst/>
          </a:prstGeom>
          <a:noFill/>
          <a:ln w="9525">
            <a:noFill/>
            <a:miter lim="800000"/>
            <a:headEnd/>
            <a:tailEnd/>
          </a:ln>
        </p:spPr>
      </p:pic>
    </p:spTree>
    <p:extLst>
      <p:ext uri="{BB962C8B-B14F-4D97-AF65-F5344CB8AC3E}">
        <p14:creationId xmlns:p14="http://schemas.microsoft.com/office/powerpoint/2010/main" val="680953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Uniform Resource Identifier</a:t>
            </a:r>
          </a:p>
        </p:txBody>
      </p:sp>
      <p:sp>
        <p:nvSpPr>
          <p:cNvPr id="18434" name="Espace réservé du contenu 2"/>
          <p:cNvSpPr>
            <a:spLocks noGrp="1"/>
          </p:cNvSpPr>
          <p:nvPr>
            <p:ph idx="1"/>
          </p:nvPr>
        </p:nvSpPr>
        <p:spPr>
          <a:xfrm>
            <a:off x="467544" y="1128713"/>
            <a:ext cx="8280920" cy="4230687"/>
          </a:xfrm>
        </p:spPr>
        <p:txBody>
          <a:bodyPr/>
          <a:lstStyle/>
          <a:p>
            <a:pPr marL="0" indent="0" algn="ctr" defTabSz="914400" eaLnBrk="1" hangingPunct="1">
              <a:buNone/>
            </a:pPr>
            <a:r>
              <a:rPr lang="en-US" sz="2400" b="1" u="sng" dirty="0">
                <a:solidFill>
                  <a:srgbClr val="000000"/>
                </a:solidFill>
              </a:rPr>
              <a:t>URI : String of characters used to identify a resource on the Internet</a:t>
            </a:r>
            <a:endParaRPr lang="fr-FR" sz="2400" b="1" u="sng" dirty="0">
              <a:solidFill>
                <a:srgbClr val="000000"/>
              </a:solidFill>
            </a:endParaRPr>
          </a:p>
          <a:p>
            <a:pPr marL="0" indent="0" defTabSz="914400" eaLnBrk="1" hangingPunct="1">
              <a:buNone/>
            </a:pP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22" name="Group 21"/>
          <p:cNvGrpSpPr/>
          <p:nvPr/>
        </p:nvGrpSpPr>
        <p:grpSpPr>
          <a:xfrm>
            <a:off x="395536" y="2197129"/>
            <a:ext cx="8568952" cy="2892619"/>
            <a:chOff x="395536" y="2062405"/>
            <a:chExt cx="8568952" cy="2892619"/>
          </a:xfrm>
        </p:grpSpPr>
        <p:grpSp>
          <p:nvGrpSpPr>
            <p:cNvPr id="2" name="Group 1"/>
            <p:cNvGrpSpPr/>
            <p:nvPr/>
          </p:nvGrpSpPr>
          <p:grpSpPr>
            <a:xfrm>
              <a:off x="4355977" y="3921606"/>
              <a:ext cx="3312368" cy="1033418"/>
              <a:chOff x="4355977" y="3433564"/>
              <a:chExt cx="3312368" cy="1033418"/>
            </a:xfrm>
          </p:grpSpPr>
          <p:sp>
            <p:nvSpPr>
              <p:cNvPr id="8" name="Connecteur droit 823305"/>
              <p:cNvSpPr>
                <a:spLocks noChangeShapeType="1"/>
              </p:cNvSpPr>
              <p:nvPr/>
            </p:nvSpPr>
            <p:spPr bwMode="auto">
              <a:xfrm>
                <a:off x="5357813" y="3433564"/>
                <a:ext cx="1287462" cy="0"/>
              </a:xfrm>
              <a:prstGeom prst="line">
                <a:avLst/>
              </a:prstGeom>
              <a:noFill/>
              <a:ln w="76200" algn="ctr">
                <a:solidFill>
                  <a:srgbClr val="808080"/>
                </a:solidFill>
                <a:round/>
                <a:headEnd type="none" w="sm" len="sm"/>
                <a:tailEnd type="none" w="sm" len="sm"/>
              </a:ln>
            </p:spPr>
            <p:txBody>
              <a:bodyPr/>
              <a:lstStyle/>
              <a:p>
                <a:endParaRPr lang="fr-FR"/>
              </a:p>
            </p:txBody>
          </p:sp>
          <p:sp>
            <p:nvSpPr>
              <p:cNvPr id="10" name="Connecteur droit 823306"/>
              <p:cNvSpPr>
                <a:spLocks noChangeShapeType="1"/>
              </p:cNvSpPr>
              <p:nvPr/>
            </p:nvSpPr>
            <p:spPr bwMode="auto">
              <a:xfrm flipV="1">
                <a:off x="6000750" y="3449736"/>
                <a:ext cx="0" cy="331788"/>
              </a:xfrm>
              <a:prstGeom prst="line">
                <a:avLst/>
              </a:prstGeom>
              <a:noFill/>
              <a:ln w="25400" algn="ctr">
                <a:solidFill>
                  <a:srgbClr val="808080"/>
                </a:solidFill>
                <a:round/>
                <a:headEnd type="none" w="sm" len="sm"/>
                <a:tailEnd type="none" w="sm" len="sm"/>
              </a:ln>
            </p:spPr>
            <p:txBody>
              <a:bodyPr/>
              <a:lstStyle/>
              <a:p>
                <a:endParaRPr lang="fr-FR"/>
              </a:p>
            </p:txBody>
          </p:sp>
          <p:sp>
            <p:nvSpPr>
              <p:cNvPr id="11" name="Rectangle 10"/>
              <p:cNvSpPr>
                <a:spLocks noChangeArrowheads="1"/>
              </p:cNvSpPr>
              <p:nvPr/>
            </p:nvSpPr>
            <p:spPr bwMode="auto">
              <a:xfrm>
                <a:off x="5572125" y="3712458"/>
                <a:ext cx="844550"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dirty="0">
                    <a:solidFill>
                      <a:srgbClr val="3A9275"/>
                    </a:solidFill>
                  </a:rPr>
                  <a:t>Path</a:t>
                </a:r>
                <a:endParaRPr lang="fr-FR" dirty="0">
                  <a:solidFill>
                    <a:srgbClr val="000000"/>
                  </a:solidFill>
                </a:endParaRPr>
              </a:p>
            </p:txBody>
          </p:sp>
          <p:sp>
            <p:nvSpPr>
              <p:cNvPr id="12" name="ZoneTexte 823313"/>
              <p:cNvSpPr txBox="1">
                <a:spLocks noChangeArrowheads="1"/>
              </p:cNvSpPr>
              <p:nvPr/>
            </p:nvSpPr>
            <p:spPr bwMode="auto">
              <a:xfrm>
                <a:off x="4355977" y="4097650"/>
                <a:ext cx="3312368" cy="369332"/>
              </a:xfrm>
              <a:prstGeom prst="rect">
                <a:avLst/>
              </a:prstGeom>
              <a:noFill/>
              <a:ln w="9525">
                <a:noFill/>
                <a:miter lim="800000"/>
                <a:headEnd/>
                <a:tailEnd/>
              </a:ln>
            </p:spPr>
            <p:txBody>
              <a:bodyPr wrap="square">
                <a:spAutoFit/>
              </a:bodyPr>
              <a:lstStyle/>
              <a:p>
                <a:pPr algn="ctr" eaLnBrk="1" hangingPunct="1"/>
                <a:r>
                  <a:rPr lang="en-US" b="1" dirty="0">
                    <a:solidFill>
                      <a:schemeClr val="bg1">
                        <a:lumMod val="50000"/>
                      </a:schemeClr>
                    </a:solidFill>
                  </a:rPr>
                  <a:t>Path of access to a </a:t>
                </a:r>
                <a:r>
                  <a:rPr lang="en-US" b="1" dirty="0" smtClean="0">
                    <a:solidFill>
                      <a:schemeClr val="bg1">
                        <a:lumMod val="50000"/>
                      </a:schemeClr>
                    </a:solidFill>
                  </a:rPr>
                  <a:t>resource</a:t>
                </a:r>
                <a:endParaRPr lang="fr-FR" dirty="0">
                  <a:solidFill>
                    <a:schemeClr val="bg1">
                      <a:lumMod val="50000"/>
                    </a:schemeClr>
                  </a:solidFill>
                </a:endParaRPr>
              </a:p>
            </p:txBody>
          </p:sp>
        </p:grpSp>
        <p:grpSp>
          <p:nvGrpSpPr>
            <p:cNvPr id="3" name="Group 2"/>
            <p:cNvGrpSpPr/>
            <p:nvPr/>
          </p:nvGrpSpPr>
          <p:grpSpPr>
            <a:xfrm>
              <a:off x="6156176" y="2062405"/>
              <a:ext cx="2808312" cy="1198736"/>
              <a:chOff x="6156176" y="1620813"/>
              <a:chExt cx="2808312" cy="1198736"/>
            </a:xfrm>
          </p:grpSpPr>
          <p:sp>
            <p:nvSpPr>
              <p:cNvPr id="13" name="Connecteur droit 823308"/>
              <p:cNvSpPr>
                <a:spLocks noChangeShapeType="1"/>
              </p:cNvSpPr>
              <p:nvPr/>
            </p:nvSpPr>
            <p:spPr bwMode="auto">
              <a:xfrm>
                <a:off x="6786563" y="2775948"/>
                <a:ext cx="1785937" cy="0"/>
              </a:xfrm>
              <a:prstGeom prst="line">
                <a:avLst/>
              </a:prstGeom>
              <a:noFill/>
              <a:ln w="76200" algn="ctr">
                <a:solidFill>
                  <a:srgbClr val="808080"/>
                </a:solidFill>
                <a:round/>
                <a:headEnd type="none" w="sm" len="sm"/>
                <a:tailEnd type="none" w="sm" len="sm"/>
              </a:ln>
            </p:spPr>
            <p:txBody>
              <a:bodyPr/>
              <a:lstStyle/>
              <a:p>
                <a:endParaRPr lang="fr-FR"/>
              </a:p>
            </p:txBody>
          </p:sp>
          <p:sp>
            <p:nvSpPr>
              <p:cNvPr id="14" name="Connecteur droit 823309"/>
              <p:cNvSpPr>
                <a:spLocks noChangeShapeType="1"/>
              </p:cNvSpPr>
              <p:nvPr/>
            </p:nvSpPr>
            <p:spPr bwMode="auto">
              <a:xfrm flipV="1">
                <a:off x="7572375" y="2487761"/>
                <a:ext cx="0" cy="331788"/>
              </a:xfrm>
              <a:prstGeom prst="line">
                <a:avLst/>
              </a:prstGeom>
              <a:noFill/>
              <a:ln w="25400" algn="ctr">
                <a:solidFill>
                  <a:srgbClr val="808080"/>
                </a:solidFill>
                <a:round/>
                <a:headEnd type="none" w="sm" len="sm"/>
                <a:tailEnd type="none" w="sm" len="sm"/>
              </a:ln>
            </p:spPr>
            <p:txBody>
              <a:bodyPr/>
              <a:lstStyle/>
              <a:p>
                <a:endParaRPr lang="fr-FR"/>
              </a:p>
            </p:txBody>
          </p:sp>
          <p:sp>
            <p:nvSpPr>
              <p:cNvPr id="15" name="Rectangle 14"/>
              <p:cNvSpPr>
                <a:spLocks noChangeArrowheads="1"/>
              </p:cNvSpPr>
              <p:nvPr/>
            </p:nvSpPr>
            <p:spPr bwMode="auto">
              <a:xfrm>
                <a:off x="7234238" y="1987699"/>
                <a:ext cx="709612"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dirty="0">
                    <a:solidFill>
                      <a:srgbClr val="DE9400"/>
                    </a:solidFill>
                  </a:rPr>
                  <a:t>File</a:t>
                </a:r>
                <a:endParaRPr lang="fr-FR" dirty="0">
                  <a:solidFill>
                    <a:srgbClr val="000000"/>
                  </a:solidFill>
                </a:endParaRPr>
              </a:p>
            </p:txBody>
          </p:sp>
          <p:sp>
            <p:nvSpPr>
              <p:cNvPr id="16" name="ZoneTexte 823314"/>
              <p:cNvSpPr txBox="1">
                <a:spLocks noChangeArrowheads="1"/>
              </p:cNvSpPr>
              <p:nvPr/>
            </p:nvSpPr>
            <p:spPr bwMode="auto">
              <a:xfrm>
                <a:off x="6156176" y="1620813"/>
                <a:ext cx="2808312" cy="369332"/>
              </a:xfrm>
              <a:prstGeom prst="rect">
                <a:avLst/>
              </a:prstGeom>
              <a:noFill/>
              <a:ln w="9525">
                <a:noFill/>
                <a:miter lim="800000"/>
                <a:headEnd/>
                <a:tailEnd/>
              </a:ln>
            </p:spPr>
            <p:txBody>
              <a:bodyPr wrap="square">
                <a:spAutoFit/>
              </a:bodyPr>
              <a:lstStyle/>
              <a:p>
                <a:pPr algn="ctr" eaLnBrk="1" hangingPunct="1"/>
                <a:r>
                  <a:rPr lang="en-US" b="1" dirty="0">
                    <a:solidFill>
                      <a:srgbClr val="7F7F7F"/>
                    </a:solidFill>
                  </a:rPr>
                  <a:t>Name of the </a:t>
                </a:r>
                <a:r>
                  <a:rPr lang="en-US" b="1" dirty="0" smtClean="0">
                    <a:solidFill>
                      <a:srgbClr val="7F7F7F"/>
                    </a:solidFill>
                  </a:rPr>
                  <a:t>resource</a:t>
                </a:r>
                <a:endParaRPr lang="fr-FR" dirty="0">
                  <a:solidFill>
                    <a:srgbClr val="7F7F7F"/>
                  </a:solidFill>
                </a:endParaRPr>
              </a:p>
            </p:txBody>
          </p:sp>
        </p:grpSp>
        <p:grpSp>
          <p:nvGrpSpPr>
            <p:cNvPr id="4" name="Group 3"/>
            <p:cNvGrpSpPr/>
            <p:nvPr/>
          </p:nvGrpSpPr>
          <p:grpSpPr>
            <a:xfrm>
              <a:off x="3286125" y="2062405"/>
              <a:ext cx="2000250" cy="1164679"/>
              <a:chOff x="3286125" y="1620813"/>
              <a:chExt cx="2000250" cy="1164679"/>
            </a:xfrm>
          </p:grpSpPr>
          <p:sp>
            <p:nvSpPr>
              <p:cNvPr id="18" name="Connecteur droit 823302"/>
              <p:cNvSpPr>
                <a:spLocks noChangeShapeType="1"/>
              </p:cNvSpPr>
              <p:nvPr/>
            </p:nvSpPr>
            <p:spPr bwMode="auto">
              <a:xfrm>
                <a:off x="3286125" y="2785492"/>
                <a:ext cx="2000250" cy="0"/>
              </a:xfrm>
              <a:prstGeom prst="line">
                <a:avLst/>
              </a:prstGeom>
              <a:noFill/>
              <a:ln w="76200" algn="ctr">
                <a:solidFill>
                  <a:srgbClr val="808080"/>
                </a:solidFill>
                <a:round/>
                <a:headEnd type="none" w="sm" len="sm"/>
                <a:tailEnd type="none" w="sm" len="sm"/>
              </a:ln>
            </p:spPr>
            <p:txBody>
              <a:bodyPr/>
              <a:lstStyle/>
              <a:p>
                <a:endParaRPr lang="fr-FR"/>
              </a:p>
            </p:txBody>
          </p:sp>
          <p:sp>
            <p:nvSpPr>
              <p:cNvPr id="19" name="Connecteur droit 823303"/>
              <p:cNvSpPr>
                <a:spLocks noChangeShapeType="1"/>
              </p:cNvSpPr>
              <p:nvPr/>
            </p:nvSpPr>
            <p:spPr bwMode="auto">
              <a:xfrm flipV="1">
                <a:off x="4214813" y="2428304"/>
                <a:ext cx="0" cy="317500"/>
              </a:xfrm>
              <a:prstGeom prst="line">
                <a:avLst/>
              </a:prstGeom>
              <a:noFill/>
              <a:ln w="25400" algn="ctr">
                <a:solidFill>
                  <a:srgbClr val="808080"/>
                </a:solidFill>
                <a:round/>
                <a:headEnd type="none" w="sm" len="sm"/>
                <a:tailEnd type="none" w="sm" len="sm"/>
              </a:ln>
            </p:spPr>
            <p:txBody>
              <a:bodyPr/>
              <a:lstStyle/>
              <a:p>
                <a:endParaRPr lang="fr-FR"/>
              </a:p>
            </p:txBody>
          </p:sp>
          <p:sp>
            <p:nvSpPr>
              <p:cNvPr id="20" name="Rectangle 19"/>
              <p:cNvSpPr>
                <a:spLocks noChangeArrowheads="1"/>
              </p:cNvSpPr>
              <p:nvPr/>
            </p:nvSpPr>
            <p:spPr bwMode="auto">
              <a:xfrm>
                <a:off x="3857625" y="1999679"/>
                <a:ext cx="742950"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a:solidFill>
                      <a:srgbClr val="336699"/>
                    </a:solidFill>
                  </a:rPr>
                  <a:t>Site</a:t>
                </a:r>
                <a:endParaRPr lang="fr-FR">
                  <a:solidFill>
                    <a:srgbClr val="000000"/>
                  </a:solidFill>
                </a:endParaRPr>
              </a:p>
            </p:txBody>
          </p:sp>
          <p:sp>
            <p:nvSpPr>
              <p:cNvPr id="21" name="ZoneTexte 823312"/>
              <p:cNvSpPr txBox="1">
                <a:spLocks noChangeArrowheads="1"/>
              </p:cNvSpPr>
              <p:nvPr/>
            </p:nvSpPr>
            <p:spPr bwMode="auto">
              <a:xfrm>
                <a:off x="3357563" y="1620813"/>
                <a:ext cx="1878012" cy="366712"/>
              </a:xfrm>
              <a:prstGeom prst="rect">
                <a:avLst/>
              </a:prstGeom>
              <a:noFill/>
              <a:ln w="9525">
                <a:noFill/>
                <a:miter lim="800000"/>
                <a:headEnd/>
                <a:tailEnd/>
              </a:ln>
            </p:spPr>
            <p:txBody>
              <a:bodyPr>
                <a:spAutoFit/>
              </a:bodyPr>
              <a:lstStyle/>
              <a:p>
                <a:pPr algn="ctr" eaLnBrk="1" hangingPunct="1"/>
                <a:r>
                  <a:rPr lang="en-US" b="1" dirty="0">
                    <a:solidFill>
                      <a:srgbClr val="7F7F7F"/>
                    </a:solidFill>
                  </a:rPr>
                  <a:t>Domain </a:t>
                </a:r>
                <a:r>
                  <a:rPr lang="en-US" b="1" dirty="0" smtClean="0">
                    <a:solidFill>
                      <a:srgbClr val="7F7F7F"/>
                    </a:solidFill>
                  </a:rPr>
                  <a:t>name</a:t>
                </a:r>
                <a:endParaRPr lang="fr-FR" dirty="0">
                  <a:solidFill>
                    <a:srgbClr val="7F7F7F"/>
                  </a:solidFill>
                </a:endParaRPr>
              </a:p>
            </p:txBody>
          </p:sp>
        </p:grpSp>
        <p:grpSp>
          <p:nvGrpSpPr>
            <p:cNvPr id="6" name="Group 5"/>
            <p:cNvGrpSpPr/>
            <p:nvPr/>
          </p:nvGrpSpPr>
          <p:grpSpPr>
            <a:xfrm>
              <a:off x="395536" y="2062405"/>
              <a:ext cx="2880320" cy="1155135"/>
              <a:chOff x="395536" y="1611521"/>
              <a:chExt cx="2880320" cy="1155135"/>
            </a:xfrm>
          </p:grpSpPr>
          <p:sp>
            <p:nvSpPr>
              <p:cNvPr id="26" name="Connecteur droit 823299"/>
              <p:cNvSpPr>
                <a:spLocks noChangeShapeType="1"/>
              </p:cNvSpPr>
              <p:nvPr/>
            </p:nvSpPr>
            <p:spPr bwMode="auto">
              <a:xfrm>
                <a:off x="1214438" y="2766656"/>
                <a:ext cx="977900" cy="0"/>
              </a:xfrm>
              <a:prstGeom prst="line">
                <a:avLst/>
              </a:prstGeom>
              <a:noFill/>
              <a:ln w="76200" algn="ctr">
                <a:solidFill>
                  <a:srgbClr val="808080"/>
                </a:solidFill>
                <a:round/>
                <a:headEnd type="none" w="sm" len="sm"/>
                <a:tailEnd type="none" w="sm" len="sm"/>
              </a:ln>
            </p:spPr>
            <p:txBody>
              <a:bodyPr/>
              <a:lstStyle/>
              <a:p>
                <a:endParaRPr lang="fr-FR"/>
              </a:p>
            </p:txBody>
          </p:sp>
          <p:sp>
            <p:nvSpPr>
              <p:cNvPr id="27" name="Connecteur droit 823300"/>
              <p:cNvSpPr>
                <a:spLocks noChangeShapeType="1"/>
              </p:cNvSpPr>
              <p:nvPr/>
            </p:nvSpPr>
            <p:spPr bwMode="auto">
              <a:xfrm flipV="1">
                <a:off x="1735138" y="2433662"/>
                <a:ext cx="0" cy="331788"/>
              </a:xfrm>
              <a:prstGeom prst="line">
                <a:avLst/>
              </a:prstGeom>
              <a:noFill/>
              <a:ln w="25400" algn="ctr">
                <a:solidFill>
                  <a:srgbClr val="808080"/>
                </a:solidFill>
                <a:round/>
                <a:headEnd type="none" w="sm" len="sm"/>
                <a:tailEnd type="none" w="sm" len="sm"/>
              </a:ln>
            </p:spPr>
            <p:txBody>
              <a:bodyPr/>
              <a:lstStyle/>
              <a:p>
                <a:endParaRPr lang="fr-FR"/>
              </a:p>
            </p:txBody>
          </p:sp>
          <p:sp>
            <p:nvSpPr>
              <p:cNvPr id="28" name="Rectangle 27"/>
              <p:cNvSpPr>
                <a:spLocks noChangeArrowheads="1"/>
              </p:cNvSpPr>
              <p:nvPr/>
            </p:nvSpPr>
            <p:spPr bwMode="auto">
              <a:xfrm>
                <a:off x="1077913" y="1978050"/>
                <a:ext cx="1420812"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a:solidFill>
                      <a:srgbClr val="C95F5F"/>
                    </a:solidFill>
                  </a:rPr>
                  <a:t>Protocol</a:t>
                </a:r>
                <a:endParaRPr lang="fr-FR">
                  <a:solidFill>
                    <a:srgbClr val="000000"/>
                  </a:solidFill>
                </a:endParaRPr>
              </a:p>
            </p:txBody>
          </p:sp>
          <p:sp>
            <p:nvSpPr>
              <p:cNvPr id="29" name="ZoneTexte 823311"/>
              <p:cNvSpPr txBox="1">
                <a:spLocks noChangeArrowheads="1"/>
              </p:cNvSpPr>
              <p:nvPr/>
            </p:nvSpPr>
            <p:spPr bwMode="auto">
              <a:xfrm>
                <a:off x="395536" y="1611521"/>
                <a:ext cx="2880320" cy="369332"/>
              </a:xfrm>
              <a:prstGeom prst="rect">
                <a:avLst/>
              </a:prstGeom>
              <a:noFill/>
              <a:ln w="9525">
                <a:noFill/>
                <a:miter lim="800000"/>
                <a:headEnd/>
                <a:tailEnd/>
              </a:ln>
            </p:spPr>
            <p:txBody>
              <a:bodyPr wrap="square">
                <a:spAutoFit/>
              </a:bodyPr>
              <a:lstStyle/>
              <a:p>
                <a:pPr algn="ctr" eaLnBrk="1" hangingPunct="1"/>
                <a:r>
                  <a:rPr lang="en-US" b="1" dirty="0">
                    <a:solidFill>
                      <a:srgbClr val="7F7F7F"/>
                    </a:solidFill>
                  </a:rPr>
                  <a:t>Protocol used by </a:t>
                </a:r>
                <a:r>
                  <a:rPr lang="en-US" b="1" dirty="0" smtClean="0">
                    <a:solidFill>
                      <a:srgbClr val="7F7F7F"/>
                    </a:solidFill>
                  </a:rPr>
                  <a:t>server </a:t>
                </a:r>
                <a:endParaRPr lang="fr-FR" dirty="0">
                  <a:solidFill>
                    <a:srgbClr val="7F7F7F"/>
                  </a:solidFill>
                </a:endParaRPr>
              </a:p>
            </p:txBody>
          </p:sp>
        </p:grpSp>
        <p:grpSp>
          <p:nvGrpSpPr>
            <p:cNvPr id="7" name="Group 6"/>
            <p:cNvGrpSpPr/>
            <p:nvPr/>
          </p:nvGrpSpPr>
          <p:grpSpPr>
            <a:xfrm>
              <a:off x="2198448" y="3921606"/>
              <a:ext cx="873365" cy="694343"/>
              <a:chOff x="2198448" y="3649588"/>
              <a:chExt cx="873365" cy="694343"/>
            </a:xfrm>
          </p:grpSpPr>
          <p:grpSp>
            <p:nvGrpSpPr>
              <p:cNvPr id="5" name="Group 4"/>
              <p:cNvGrpSpPr/>
              <p:nvPr/>
            </p:nvGrpSpPr>
            <p:grpSpPr>
              <a:xfrm>
                <a:off x="2198448" y="3649588"/>
                <a:ext cx="873365" cy="694343"/>
                <a:chOff x="2198448" y="3649588"/>
                <a:chExt cx="873365" cy="694343"/>
              </a:xfrm>
            </p:grpSpPr>
            <p:sp>
              <p:nvSpPr>
                <p:cNvPr id="23" name="Connecteur droit 23"/>
                <p:cNvSpPr>
                  <a:spLocks noChangeShapeType="1"/>
                </p:cNvSpPr>
                <p:nvPr/>
              </p:nvSpPr>
              <p:spPr bwMode="auto">
                <a:xfrm>
                  <a:off x="2214563" y="3649588"/>
                  <a:ext cx="857250" cy="0"/>
                </a:xfrm>
                <a:prstGeom prst="line">
                  <a:avLst/>
                </a:prstGeom>
                <a:noFill/>
                <a:ln w="76200" algn="ctr">
                  <a:solidFill>
                    <a:srgbClr val="808080"/>
                  </a:solidFill>
                  <a:round/>
                  <a:headEnd type="none" w="sm" len="sm"/>
                  <a:tailEnd type="none" w="sm" len="sm"/>
                </a:ln>
              </p:spPr>
              <p:txBody>
                <a:bodyPr/>
                <a:lstStyle/>
                <a:p>
                  <a:endParaRPr lang="fr-FR"/>
                </a:p>
              </p:txBody>
            </p:sp>
            <p:sp>
              <p:nvSpPr>
                <p:cNvPr id="24" name="Rectangle 23"/>
                <p:cNvSpPr>
                  <a:spLocks noChangeArrowheads="1"/>
                </p:cNvSpPr>
                <p:nvPr/>
              </p:nvSpPr>
              <p:spPr bwMode="auto">
                <a:xfrm>
                  <a:off x="2198448" y="3881626"/>
                  <a:ext cx="870431" cy="462305"/>
                </a:xfrm>
                <a:prstGeom prst="rect">
                  <a:avLst/>
                </a:prstGeom>
                <a:noFill/>
                <a:ln w="9525">
                  <a:noFill/>
                  <a:miter lim="800000"/>
                  <a:headEnd/>
                  <a:tailEnd/>
                </a:ln>
              </p:spPr>
              <p:txBody>
                <a:bodyPr wrap="none" lIns="92075" tIns="46037" rIns="92075" bIns="46037">
                  <a:spAutoFit/>
                </a:bodyPr>
                <a:lstStyle/>
                <a:p>
                  <a:pPr algn="ctr" eaLnBrk="1" hangingPunct="1"/>
                  <a:r>
                    <a:rPr lang="fr-FR" sz="2400" b="1" dirty="0" smtClean="0">
                      <a:solidFill>
                        <a:srgbClr val="7030A0"/>
                      </a:solidFill>
                    </a:rPr>
                    <a:t>Host</a:t>
                  </a:r>
                  <a:endParaRPr lang="fr-FR" dirty="0">
                    <a:solidFill>
                      <a:srgbClr val="7030A0"/>
                    </a:solidFill>
                  </a:endParaRPr>
                </a:p>
              </p:txBody>
            </p:sp>
          </p:grpSp>
          <p:sp>
            <p:nvSpPr>
              <p:cNvPr id="31" name="Connecteur droit 24"/>
              <p:cNvSpPr>
                <a:spLocks noChangeShapeType="1"/>
              </p:cNvSpPr>
              <p:nvPr/>
            </p:nvSpPr>
            <p:spPr bwMode="auto">
              <a:xfrm flipV="1">
                <a:off x="2643188" y="3649588"/>
                <a:ext cx="0" cy="331787"/>
              </a:xfrm>
              <a:prstGeom prst="line">
                <a:avLst/>
              </a:prstGeom>
              <a:noFill/>
              <a:ln w="25400" algn="ctr">
                <a:solidFill>
                  <a:srgbClr val="808080"/>
                </a:solidFill>
                <a:round/>
                <a:headEnd type="none" w="sm" len="sm"/>
                <a:tailEnd type="none" w="sm" len="sm"/>
              </a:ln>
            </p:spPr>
            <p:txBody>
              <a:bodyPr/>
              <a:lstStyle/>
              <a:p>
                <a:endParaRPr lang="fr-FR"/>
              </a:p>
            </p:txBody>
          </p:sp>
        </p:grpSp>
        <p:sp>
          <p:nvSpPr>
            <p:cNvPr id="33" name="Rectangle 32"/>
            <p:cNvSpPr>
              <a:spLocks noChangeArrowheads="1"/>
            </p:cNvSpPr>
            <p:nvPr/>
          </p:nvSpPr>
          <p:spPr bwMode="auto">
            <a:xfrm>
              <a:off x="1043608" y="3289548"/>
              <a:ext cx="7573963" cy="519113"/>
            </a:xfrm>
            <a:prstGeom prst="rect">
              <a:avLst/>
            </a:prstGeom>
            <a:noFill/>
            <a:ln w="9525">
              <a:noFill/>
              <a:miter lim="800000"/>
              <a:headEnd/>
              <a:tailEnd/>
            </a:ln>
          </p:spPr>
          <p:txBody>
            <a:bodyPr wrap="none" lIns="92075" tIns="46037" rIns="92075" bIns="46037">
              <a:spAutoFit/>
            </a:bodyPr>
            <a:lstStyle/>
            <a:p>
              <a:pPr eaLnBrk="1" hangingPunct="1"/>
              <a:r>
                <a:rPr lang="fr-FR" sz="2800" b="1" dirty="0">
                  <a:solidFill>
                    <a:srgbClr val="C95F5F"/>
                  </a:solidFill>
                </a:rPr>
                <a:t>http://</a:t>
              </a:r>
              <a:r>
                <a:rPr lang="fr-FR" sz="2800" b="1" dirty="0">
                  <a:solidFill>
                    <a:srgbClr val="7030A0"/>
                  </a:solidFill>
                </a:rPr>
                <a:t>www.</a:t>
              </a:r>
              <a:r>
                <a:rPr lang="fr-FR" sz="2800" b="1" dirty="0">
                  <a:solidFill>
                    <a:srgbClr val="C95F5F"/>
                  </a:solidFill>
                </a:rPr>
                <a:t> </a:t>
              </a:r>
              <a:r>
                <a:rPr lang="fr-FR" sz="2800" b="1" dirty="0" err="1">
                  <a:solidFill>
                    <a:srgbClr val="336699"/>
                  </a:solidFill>
                </a:rPr>
                <a:t>webdev.com</a:t>
              </a:r>
              <a:r>
                <a:rPr lang="fr-FR" sz="2800" b="1" dirty="0">
                  <a:solidFill>
                    <a:srgbClr val="3A9275"/>
                  </a:solidFill>
                </a:rPr>
                <a:t>/Accueil/</a:t>
              </a:r>
              <a:r>
                <a:rPr lang="fr-FR" sz="2800" b="1" dirty="0" err="1">
                  <a:solidFill>
                    <a:srgbClr val="DE9400"/>
                  </a:solidFill>
                </a:rPr>
                <a:t>index.html</a:t>
              </a:r>
              <a:endParaRPr lang="fr-FR" sz="2800" dirty="0">
                <a:solidFill>
                  <a:srgbClr val="000000"/>
                </a:solidFill>
              </a:endParaRPr>
            </a:p>
          </p:txBody>
        </p:sp>
      </p:grpSp>
    </p:spTree>
    <p:extLst>
      <p:ext uri="{BB962C8B-B14F-4D97-AF65-F5344CB8AC3E}">
        <p14:creationId xmlns:p14="http://schemas.microsoft.com/office/powerpoint/2010/main" val="704650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Uniform Resource Identifier</a:t>
            </a:r>
          </a:p>
        </p:txBody>
      </p:sp>
      <p:sp>
        <p:nvSpPr>
          <p:cNvPr id="18434" name="Espace réservé du contenu 2"/>
          <p:cNvSpPr>
            <a:spLocks noGrp="1"/>
          </p:cNvSpPr>
          <p:nvPr>
            <p:ph idx="1"/>
          </p:nvPr>
        </p:nvSpPr>
        <p:spPr>
          <a:xfrm>
            <a:off x="467544" y="1128713"/>
            <a:ext cx="8280920" cy="4230687"/>
          </a:xfrm>
        </p:spPr>
        <p:txBody>
          <a:bodyPr/>
          <a:lstStyle/>
          <a:p>
            <a:pPr marL="0" indent="0" algn="ctr" defTabSz="914400" eaLnBrk="1" hangingPunct="1">
              <a:buNone/>
            </a:pPr>
            <a:r>
              <a:rPr lang="en-US" sz="2400" b="1" u="sng" dirty="0">
                <a:solidFill>
                  <a:srgbClr val="000000"/>
                </a:solidFill>
              </a:rPr>
              <a:t>URI </a:t>
            </a:r>
            <a:r>
              <a:rPr lang="fr-FR" sz="2400" b="1" u="sng" dirty="0" smtClean="0">
                <a:solidFill>
                  <a:srgbClr val="000000"/>
                </a:solidFill>
              </a:rPr>
              <a:t>= URL + URN</a:t>
            </a:r>
            <a:endParaRPr lang="fr-FR" sz="2400" b="1" u="sng" dirty="0">
              <a:solidFill>
                <a:srgbClr val="000000"/>
              </a:solidFill>
            </a:endParaRPr>
          </a:p>
          <a:p>
            <a:pPr marL="0" indent="0" defTabSz="914400" eaLnBrk="1" hangingPunct="1">
              <a:buNone/>
            </a:pPr>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2" name="Group 31"/>
          <p:cNvGrpSpPr/>
          <p:nvPr/>
        </p:nvGrpSpPr>
        <p:grpSpPr>
          <a:xfrm>
            <a:off x="1300932" y="1993404"/>
            <a:ext cx="6542137" cy="2957513"/>
            <a:chOff x="1905000" y="2209800"/>
            <a:chExt cx="6542137" cy="2957513"/>
          </a:xfrm>
        </p:grpSpPr>
        <p:grpSp>
          <p:nvGrpSpPr>
            <p:cNvPr id="9" name="Group 8"/>
            <p:cNvGrpSpPr/>
            <p:nvPr/>
          </p:nvGrpSpPr>
          <p:grpSpPr>
            <a:xfrm>
              <a:off x="1981200" y="2209800"/>
              <a:ext cx="6019800" cy="1069975"/>
              <a:chOff x="1981200" y="2209800"/>
              <a:chExt cx="6019800" cy="1069975"/>
            </a:xfrm>
          </p:grpSpPr>
          <p:sp>
            <p:nvSpPr>
              <p:cNvPr id="34" name="Connecteur droit 823302"/>
              <p:cNvSpPr>
                <a:spLocks noChangeShapeType="1"/>
              </p:cNvSpPr>
              <p:nvPr/>
            </p:nvSpPr>
            <p:spPr bwMode="auto">
              <a:xfrm>
                <a:off x="1981200" y="3276600"/>
                <a:ext cx="6019800" cy="0"/>
              </a:xfrm>
              <a:prstGeom prst="line">
                <a:avLst/>
              </a:prstGeom>
              <a:noFill/>
              <a:ln w="76200" algn="ctr">
                <a:solidFill>
                  <a:srgbClr val="808080"/>
                </a:solidFill>
                <a:round/>
                <a:headEnd type="none" w="sm" len="sm"/>
                <a:tailEnd type="none" w="sm" len="sm"/>
              </a:ln>
            </p:spPr>
            <p:txBody>
              <a:bodyPr/>
              <a:lstStyle/>
              <a:p>
                <a:endParaRPr lang="fr-FR"/>
              </a:p>
            </p:txBody>
          </p:sp>
          <p:sp>
            <p:nvSpPr>
              <p:cNvPr id="35" name="Connecteur droit 823303"/>
              <p:cNvSpPr>
                <a:spLocks noChangeShapeType="1"/>
              </p:cNvSpPr>
              <p:nvPr/>
            </p:nvSpPr>
            <p:spPr bwMode="auto">
              <a:xfrm flipV="1">
                <a:off x="4976813" y="2962275"/>
                <a:ext cx="0" cy="317500"/>
              </a:xfrm>
              <a:prstGeom prst="line">
                <a:avLst/>
              </a:prstGeom>
              <a:noFill/>
              <a:ln w="25400" algn="ctr">
                <a:solidFill>
                  <a:srgbClr val="808080"/>
                </a:solidFill>
                <a:round/>
                <a:headEnd type="none" w="sm" len="sm"/>
                <a:tailEnd type="none" w="sm" len="sm"/>
              </a:ln>
            </p:spPr>
            <p:txBody>
              <a:bodyPr/>
              <a:lstStyle/>
              <a:p>
                <a:endParaRPr lang="fr-FR"/>
              </a:p>
            </p:txBody>
          </p:sp>
          <p:sp>
            <p:nvSpPr>
              <p:cNvPr id="36" name="Rectangle 35"/>
              <p:cNvSpPr>
                <a:spLocks noChangeArrowheads="1"/>
              </p:cNvSpPr>
              <p:nvPr/>
            </p:nvSpPr>
            <p:spPr bwMode="auto">
              <a:xfrm>
                <a:off x="4637088" y="2533650"/>
                <a:ext cx="709612"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a:solidFill>
                      <a:srgbClr val="336699"/>
                    </a:solidFill>
                  </a:rPr>
                  <a:t>URI</a:t>
                </a:r>
                <a:endParaRPr lang="fr-FR">
                  <a:solidFill>
                    <a:srgbClr val="000000"/>
                  </a:solidFill>
                </a:endParaRPr>
              </a:p>
            </p:txBody>
          </p:sp>
          <p:sp>
            <p:nvSpPr>
              <p:cNvPr id="37" name="ZoneTexte 823313"/>
              <p:cNvSpPr txBox="1">
                <a:spLocks noChangeArrowheads="1"/>
              </p:cNvSpPr>
              <p:nvPr/>
            </p:nvSpPr>
            <p:spPr bwMode="auto">
              <a:xfrm>
                <a:off x="3581400" y="2209800"/>
                <a:ext cx="3324225" cy="366713"/>
              </a:xfrm>
              <a:prstGeom prst="rect">
                <a:avLst/>
              </a:prstGeom>
              <a:noFill/>
              <a:ln w="9525">
                <a:noFill/>
                <a:miter lim="800000"/>
                <a:headEnd/>
                <a:tailEnd/>
              </a:ln>
            </p:spPr>
            <p:txBody>
              <a:bodyPr>
                <a:spAutoFit/>
              </a:bodyPr>
              <a:lstStyle/>
              <a:p>
                <a:pPr eaLnBrk="1" hangingPunct="1"/>
                <a:r>
                  <a:rPr lang="en-US" b="1" dirty="0">
                    <a:solidFill>
                      <a:srgbClr val="7F7F7F"/>
                    </a:solidFill>
                  </a:rPr>
                  <a:t>Uniform Resource Identifier</a:t>
                </a:r>
                <a:endParaRPr lang="fr-FR" dirty="0">
                  <a:solidFill>
                    <a:srgbClr val="7F7F7F"/>
                  </a:solidFill>
                </a:endParaRPr>
              </a:p>
            </p:txBody>
          </p:sp>
        </p:grpSp>
        <p:grpSp>
          <p:nvGrpSpPr>
            <p:cNvPr id="25" name="Group 24"/>
            <p:cNvGrpSpPr/>
            <p:nvPr/>
          </p:nvGrpSpPr>
          <p:grpSpPr>
            <a:xfrm>
              <a:off x="1973560" y="4114800"/>
              <a:ext cx="4038600" cy="1052513"/>
              <a:chOff x="1981200" y="4114800"/>
              <a:chExt cx="4038600" cy="1052513"/>
            </a:xfrm>
          </p:grpSpPr>
          <p:sp>
            <p:nvSpPr>
              <p:cNvPr id="39" name="Connecteur droit 24"/>
              <p:cNvSpPr>
                <a:spLocks noChangeShapeType="1"/>
              </p:cNvSpPr>
              <p:nvPr/>
            </p:nvSpPr>
            <p:spPr bwMode="auto">
              <a:xfrm flipV="1">
                <a:off x="4000500" y="4114800"/>
                <a:ext cx="0" cy="331788"/>
              </a:xfrm>
              <a:prstGeom prst="line">
                <a:avLst/>
              </a:prstGeom>
              <a:noFill/>
              <a:ln w="25400" algn="ctr">
                <a:solidFill>
                  <a:srgbClr val="808080"/>
                </a:solidFill>
                <a:round/>
                <a:headEnd type="none" w="sm" len="sm"/>
                <a:tailEnd type="none" w="sm" len="sm"/>
              </a:ln>
            </p:spPr>
            <p:txBody>
              <a:bodyPr/>
              <a:lstStyle/>
              <a:p>
                <a:endParaRPr lang="fr-FR"/>
              </a:p>
            </p:txBody>
          </p:sp>
          <p:sp>
            <p:nvSpPr>
              <p:cNvPr id="40" name="Rectangle 39"/>
              <p:cNvSpPr>
                <a:spLocks noChangeArrowheads="1"/>
              </p:cNvSpPr>
              <p:nvPr/>
            </p:nvSpPr>
            <p:spPr bwMode="auto">
              <a:xfrm>
                <a:off x="3594894" y="4419600"/>
                <a:ext cx="811213" cy="457200"/>
              </a:xfrm>
              <a:prstGeom prst="rect">
                <a:avLst/>
              </a:prstGeom>
              <a:noFill/>
              <a:ln w="9525">
                <a:noFill/>
                <a:miter lim="800000"/>
                <a:headEnd/>
                <a:tailEnd/>
              </a:ln>
            </p:spPr>
            <p:txBody>
              <a:bodyPr wrap="none" lIns="92075" tIns="46037" rIns="92075" bIns="46037">
                <a:spAutoFit/>
              </a:bodyPr>
              <a:lstStyle/>
              <a:p>
                <a:pPr algn="ctr" eaLnBrk="1" hangingPunct="1"/>
                <a:r>
                  <a:rPr lang="fr-FR" sz="2400" b="1">
                    <a:solidFill>
                      <a:srgbClr val="7030A0"/>
                    </a:solidFill>
                  </a:rPr>
                  <a:t>URL</a:t>
                </a:r>
                <a:endParaRPr lang="fr-FR">
                  <a:solidFill>
                    <a:srgbClr val="7030A0"/>
                  </a:solidFill>
                </a:endParaRPr>
              </a:p>
            </p:txBody>
          </p:sp>
          <p:sp>
            <p:nvSpPr>
              <p:cNvPr id="41" name="ZoneTexte 823313"/>
              <p:cNvSpPr txBox="1">
                <a:spLocks noChangeArrowheads="1"/>
              </p:cNvSpPr>
              <p:nvPr/>
            </p:nvSpPr>
            <p:spPr bwMode="auto">
              <a:xfrm>
                <a:off x="2338388" y="4800600"/>
                <a:ext cx="3324225" cy="366713"/>
              </a:xfrm>
              <a:prstGeom prst="rect">
                <a:avLst/>
              </a:prstGeom>
              <a:noFill/>
              <a:ln w="9525">
                <a:noFill/>
                <a:miter lim="800000"/>
                <a:headEnd/>
                <a:tailEnd/>
              </a:ln>
            </p:spPr>
            <p:txBody>
              <a:bodyPr>
                <a:spAutoFit/>
              </a:bodyPr>
              <a:lstStyle/>
              <a:p>
                <a:pPr algn="ctr" eaLnBrk="1" hangingPunct="1"/>
                <a:r>
                  <a:rPr lang="en-US" b="1" dirty="0">
                    <a:solidFill>
                      <a:srgbClr val="7F7F7F"/>
                    </a:solidFill>
                  </a:rPr>
                  <a:t>Uniform Resource Locator</a:t>
                </a:r>
                <a:endParaRPr lang="fr-FR" dirty="0">
                  <a:solidFill>
                    <a:srgbClr val="7F7F7F"/>
                  </a:solidFill>
                </a:endParaRPr>
              </a:p>
            </p:txBody>
          </p:sp>
          <p:sp>
            <p:nvSpPr>
              <p:cNvPr id="42" name="Connecteur droit 823302"/>
              <p:cNvSpPr>
                <a:spLocks noChangeShapeType="1"/>
              </p:cNvSpPr>
              <p:nvPr/>
            </p:nvSpPr>
            <p:spPr bwMode="auto">
              <a:xfrm>
                <a:off x="1981200" y="4114800"/>
                <a:ext cx="4038600" cy="0"/>
              </a:xfrm>
              <a:prstGeom prst="line">
                <a:avLst/>
              </a:prstGeom>
              <a:noFill/>
              <a:ln w="76200" algn="ctr">
                <a:solidFill>
                  <a:srgbClr val="808080"/>
                </a:solidFill>
                <a:round/>
                <a:headEnd type="none" w="sm" len="sm"/>
                <a:tailEnd type="none" w="sm" len="sm"/>
              </a:ln>
            </p:spPr>
            <p:txBody>
              <a:bodyPr/>
              <a:lstStyle/>
              <a:p>
                <a:endParaRPr lang="fr-FR"/>
              </a:p>
            </p:txBody>
          </p:sp>
        </p:grpSp>
        <p:grpSp>
          <p:nvGrpSpPr>
            <p:cNvPr id="30" name="Group 29"/>
            <p:cNvGrpSpPr/>
            <p:nvPr/>
          </p:nvGrpSpPr>
          <p:grpSpPr>
            <a:xfrm>
              <a:off x="5580112" y="4114800"/>
              <a:ext cx="2867025" cy="1052513"/>
              <a:chOff x="5638800" y="4114800"/>
              <a:chExt cx="2867025" cy="1052513"/>
            </a:xfrm>
          </p:grpSpPr>
          <p:sp>
            <p:nvSpPr>
              <p:cNvPr id="45" name="Connecteur droit 823306"/>
              <p:cNvSpPr>
                <a:spLocks noChangeShapeType="1"/>
              </p:cNvSpPr>
              <p:nvPr/>
            </p:nvSpPr>
            <p:spPr bwMode="auto">
              <a:xfrm flipV="1">
                <a:off x="7072312" y="4114800"/>
                <a:ext cx="0" cy="331788"/>
              </a:xfrm>
              <a:prstGeom prst="line">
                <a:avLst/>
              </a:prstGeom>
              <a:noFill/>
              <a:ln w="25400" algn="ctr">
                <a:solidFill>
                  <a:srgbClr val="808080"/>
                </a:solidFill>
                <a:round/>
                <a:headEnd type="none" w="sm" len="sm"/>
                <a:tailEnd type="none" w="sm" len="sm"/>
              </a:ln>
            </p:spPr>
            <p:txBody>
              <a:bodyPr/>
              <a:lstStyle/>
              <a:p>
                <a:endParaRPr lang="fr-FR"/>
              </a:p>
            </p:txBody>
          </p:sp>
          <p:sp>
            <p:nvSpPr>
              <p:cNvPr id="46" name="Rectangle 45"/>
              <p:cNvSpPr>
                <a:spLocks noChangeArrowheads="1"/>
              </p:cNvSpPr>
              <p:nvPr/>
            </p:nvSpPr>
            <p:spPr bwMode="auto">
              <a:xfrm>
                <a:off x="6650037" y="4419600"/>
                <a:ext cx="844550" cy="457200"/>
              </a:xfrm>
              <a:prstGeom prst="rect">
                <a:avLst/>
              </a:prstGeom>
              <a:noFill/>
              <a:ln w="9525">
                <a:noFill/>
                <a:miter lim="800000"/>
                <a:headEnd/>
                <a:tailEnd/>
              </a:ln>
            </p:spPr>
            <p:txBody>
              <a:bodyPr wrap="none" lIns="92075" tIns="46037" rIns="92075" bIns="46037">
                <a:spAutoFit/>
              </a:bodyPr>
              <a:lstStyle/>
              <a:p>
                <a:pPr algn="ctr" eaLnBrk="1" hangingPunct="1"/>
                <a:r>
                  <a:rPr lang="en-US" sz="2400" b="1">
                    <a:solidFill>
                      <a:srgbClr val="479B8F"/>
                    </a:solidFill>
                  </a:rPr>
                  <a:t>URN</a:t>
                </a:r>
                <a:endParaRPr lang="fr-FR">
                  <a:solidFill>
                    <a:srgbClr val="000000"/>
                  </a:solidFill>
                </a:endParaRPr>
              </a:p>
            </p:txBody>
          </p:sp>
          <p:sp>
            <p:nvSpPr>
              <p:cNvPr id="47" name="ZoneTexte 823313"/>
              <p:cNvSpPr txBox="1">
                <a:spLocks noChangeArrowheads="1"/>
              </p:cNvSpPr>
              <p:nvPr/>
            </p:nvSpPr>
            <p:spPr bwMode="auto">
              <a:xfrm>
                <a:off x="5638800" y="4800600"/>
                <a:ext cx="2867025" cy="366713"/>
              </a:xfrm>
              <a:prstGeom prst="rect">
                <a:avLst/>
              </a:prstGeom>
              <a:noFill/>
              <a:ln w="9525">
                <a:noFill/>
                <a:miter lim="800000"/>
                <a:headEnd/>
                <a:tailEnd/>
              </a:ln>
            </p:spPr>
            <p:txBody>
              <a:bodyPr>
                <a:spAutoFit/>
              </a:bodyPr>
              <a:lstStyle/>
              <a:p>
                <a:pPr eaLnBrk="1" hangingPunct="1"/>
                <a:r>
                  <a:rPr lang="en-US" b="1" dirty="0">
                    <a:solidFill>
                      <a:srgbClr val="7F7F7F"/>
                    </a:solidFill>
                  </a:rPr>
                  <a:t>Uniform Resource Name</a:t>
                </a:r>
                <a:endParaRPr lang="fr-FR" dirty="0">
                  <a:solidFill>
                    <a:srgbClr val="7F7F7F"/>
                  </a:solidFill>
                </a:endParaRPr>
              </a:p>
            </p:txBody>
          </p:sp>
          <p:sp>
            <p:nvSpPr>
              <p:cNvPr id="48" name="Connecteur droit 823302"/>
              <p:cNvSpPr>
                <a:spLocks noChangeShapeType="1"/>
              </p:cNvSpPr>
              <p:nvPr/>
            </p:nvSpPr>
            <p:spPr bwMode="auto">
              <a:xfrm>
                <a:off x="6196012" y="4114800"/>
                <a:ext cx="1752600" cy="0"/>
              </a:xfrm>
              <a:prstGeom prst="line">
                <a:avLst/>
              </a:prstGeom>
              <a:noFill/>
              <a:ln w="76200" algn="ctr">
                <a:solidFill>
                  <a:srgbClr val="808080"/>
                </a:solidFill>
                <a:round/>
                <a:headEnd type="none" w="sm" len="sm"/>
                <a:tailEnd type="none" w="sm" len="sm"/>
              </a:ln>
            </p:spPr>
            <p:txBody>
              <a:bodyPr/>
              <a:lstStyle/>
              <a:p>
                <a:endParaRPr lang="fr-FR"/>
              </a:p>
            </p:txBody>
          </p:sp>
        </p:grpSp>
        <p:sp>
          <p:nvSpPr>
            <p:cNvPr id="50" name="Rectangle 49"/>
            <p:cNvSpPr>
              <a:spLocks noChangeArrowheads="1"/>
            </p:cNvSpPr>
            <p:nvPr/>
          </p:nvSpPr>
          <p:spPr bwMode="auto">
            <a:xfrm>
              <a:off x="1905000" y="3443288"/>
              <a:ext cx="6172200" cy="519112"/>
            </a:xfrm>
            <a:prstGeom prst="rect">
              <a:avLst/>
            </a:prstGeom>
            <a:noFill/>
            <a:ln w="9525">
              <a:noFill/>
              <a:miter lim="800000"/>
              <a:headEnd/>
              <a:tailEnd/>
            </a:ln>
          </p:spPr>
          <p:txBody>
            <a:bodyPr lIns="92075" tIns="46037" rIns="92075" bIns="46037">
              <a:spAutoFit/>
            </a:bodyPr>
            <a:lstStyle/>
            <a:p>
              <a:pPr eaLnBrk="1" hangingPunct="1"/>
              <a:r>
                <a:rPr lang="fr-FR" sz="2800" b="1" dirty="0">
                  <a:solidFill>
                    <a:srgbClr val="7030A0"/>
                  </a:solidFill>
                </a:rPr>
                <a:t>http://</a:t>
              </a:r>
              <a:r>
                <a:rPr lang="fr-FR" sz="2800" b="1" dirty="0" err="1">
                  <a:solidFill>
                    <a:srgbClr val="7030A0"/>
                  </a:solidFill>
                </a:rPr>
                <a:t>www.webdev.com</a:t>
              </a:r>
              <a:r>
                <a:rPr lang="fr-FR" sz="2800" b="1" dirty="0">
                  <a:solidFill>
                    <a:srgbClr val="7030A0"/>
                  </a:solidFill>
                </a:rPr>
                <a:t>/</a:t>
              </a:r>
              <a:r>
                <a:rPr lang="fr-FR" sz="2800" b="1" dirty="0" err="1">
                  <a:solidFill>
                    <a:srgbClr val="479B8F"/>
                  </a:solidFill>
                </a:rPr>
                <a:t>index.html</a:t>
              </a:r>
              <a:endParaRPr lang="fr-FR" sz="2800" dirty="0">
                <a:solidFill>
                  <a:srgbClr val="000000"/>
                </a:solidFill>
              </a:endParaRPr>
            </a:p>
          </p:txBody>
        </p:sp>
      </p:grpSp>
    </p:spTree>
    <p:extLst>
      <p:ext uri="{BB962C8B-B14F-4D97-AF65-F5344CB8AC3E}">
        <p14:creationId xmlns:p14="http://schemas.microsoft.com/office/powerpoint/2010/main" val="2612048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HTML: The Web </a:t>
            </a:r>
            <a:r>
              <a:rPr lang="fr-FR" dirty="0" err="1" smtClean="0">
                <a:ea typeface="ＭＳ Ｐゴシック" pitchFamily="34" charset="-128"/>
              </a:rPr>
              <a:t>language</a:t>
            </a:r>
            <a:endParaRPr lang="fr-FR"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r>
              <a:rPr lang="en-US" b="1" dirty="0" err="1"/>
              <a:t>H</a:t>
            </a:r>
            <a:r>
              <a:rPr lang="en-US" dirty="0" err="1"/>
              <a:t>yper</a:t>
            </a:r>
            <a:r>
              <a:rPr lang="en-US" b="1" dirty="0" err="1"/>
              <a:t>T</a:t>
            </a:r>
            <a:r>
              <a:rPr lang="en-US" dirty="0" err="1"/>
              <a:t>ext</a:t>
            </a:r>
            <a:r>
              <a:rPr lang="en-US" dirty="0"/>
              <a:t> </a:t>
            </a:r>
            <a:r>
              <a:rPr lang="en-US" b="1" dirty="0"/>
              <a:t>M</a:t>
            </a:r>
            <a:r>
              <a:rPr lang="en-US" dirty="0"/>
              <a:t>arkup </a:t>
            </a:r>
            <a:r>
              <a:rPr lang="en-US" b="1" dirty="0"/>
              <a:t>L</a:t>
            </a:r>
            <a:r>
              <a:rPr lang="en-US" dirty="0"/>
              <a:t>anguage</a:t>
            </a:r>
            <a:endParaRPr lang="fr-FR" dirty="0"/>
          </a:p>
          <a:p>
            <a:pPr defTabSz="914400" eaLnBrk="1" hangingPunct="1"/>
            <a:r>
              <a:rPr lang="en-US" dirty="0" smtClean="0"/>
              <a:t>Used to </a:t>
            </a:r>
            <a:r>
              <a:rPr lang="en-US" dirty="0"/>
              <a:t>format a document</a:t>
            </a:r>
          </a:p>
          <a:p>
            <a:pPr defTabSz="914400" eaLnBrk="1" hangingPunct="1"/>
            <a:r>
              <a:rPr lang="en-US" dirty="0"/>
              <a:t>Descriptive language</a:t>
            </a:r>
          </a:p>
          <a:p>
            <a:pPr defTabSz="914400" eaLnBrk="1" hangingPunct="1"/>
            <a:r>
              <a:rPr lang="en-US" dirty="0"/>
              <a:t>Hypertext concept</a:t>
            </a:r>
          </a:p>
          <a:p>
            <a:pPr lvl="1" defTabSz="914400" eaLnBrk="1" hangingPunct="1"/>
            <a:r>
              <a:rPr lang="en-US" dirty="0"/>
              <a:t>Easy to use</a:t>
            </a:r>
          </a:p>
          <a:p>
            <a:pPr lvl="1" defTabSz="914400" eaLnBrk="1" hangingPunct="1"/>
            <a:r>
              <a:rPr lang="en-US" dirty="0"/>
              <a:t>Light Format</a:t>
            </a:r>
          </a:p>
          <a:p>
            <a:pPr defTabSz="914400" eaLnBrk="1" hangingPunct="1"/>
            <a:r>
              <a:rPr lang="en-US" dirty="0"/>
              <a:t>Current version : </a:t>
            </a:r>
            <a:r>
              <a:rPr lang="en-US" dirty="0" smtClean="0"/>
              <a:t>HTML5</a:t>
            </a:r>
            <a:endParaRPr lang="en-US" dirty="0"/>
          </a:p>
          <a:p>
            <a:pPr lvl="1" defTabSz="914400" eaLnBrk="1" hangingPunct="1"/>
            <a:r>
              <a:rPr lang="en-US" dirty="0"/>
              <a:t>Draft: </a:t>
            </a:r>
            <a:r>
              <a:rPr lang="en-US" dirty="0" smtClean="0"/>
              <a:t>HTML5.1</a:t>
            </a:r>
            <a:endParaRPr lang="en-US" dirty="0"/>
          </a:p>
          <a:p>
            <a:pPr defTabSz="914400" eaLnBrk="1" hangingPunct="1"/>
            <a:endParaRPr lang="en-US"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Internet </a:t>
            </a:r>
            <a:r>
              <a:rPr lang="fr-FR" dirty="0" err="1" smtClean="0">
                <a:ea typeface="ＭＳ Ｐゴシック" pitchFamily="34" charset="-128"/>
              </a:rPr>
              <a:t>presentation</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6" name="Picture 2" descr="http://www.html5-css3.fr/wp-content/uploads/2011/01/logo-html5-officiel-w3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3216" y="1777380"/>
            <a:ext cx="2705248" cy="270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831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A719B0F9A0F047AFDFAEEE7580822F" ma:contentTypeVersion="3" ma:contentTypeDescription="Crée un document." ma:contentTypeScope="" ma:versionID="6907e0c51636234d98ef766f73ad95f5">
  <xsd:schema xmlns:xsd="http://www.w3.org/2001/XMLSchema" xmlns:xs="http://www.w3.org/2001/XMLSchema" xmlns:p="http://schemas.microsoft.com/office/2006/metadata/properties" xmlns:ns2="cac1e2cd-caea-4862-842c-e8cbcf68099c" targetNamespace="http://schemas.microsoft.com/office/2006/metadata/properties" ma:root="true" ma:fieldsID="36c4a443992d277df22de6cb712424a7"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cac1e2cd-caea-4862-842c-e8cbcf68099c">
      <UserInfo>
        <DisplayName/>
        <AccountId xsi:nil="true"/>
        <AccountType/>
      </UserInfo>
    </SharedWithUsers>
    <SharingHintHash xmlns="cac1e2cd-caea-4862-842c-e8cbcf68099c">218621816</SharingHintHash>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B76406-5356-46EC-872F-111609381EC7}"/>
</file>

<file path=customXml/itemProps2.xml><?xml version="1.0" encoding="utf-8"?>
<ds:datastoreItem xmlns:ds="http://schemas.openxmlformats.org/officeDocument/2006/customXml" ds:itemID="{7674BC50-E7F0-49AB-8C69-DBA684A8772A}"/>
</file>

<file path=customXml/itemProps3.xml><?xml version="1.0" encoding="utf-8"?>
<ds:datastoreItem xmlns:ds="http://schemas.openxmlformats.org/officeDocument/2006/customXml" ds:itemID="{2C3B7859-63D8-480B-AF3A-AFE99E37288C}"/>
</file>

<file path=docProps/app.xml><?xml version="1.0" encoding="utf-8"?>
<Properties xmlns="http://schemas.openxmlformats.org/officeDocument/2006/extended-properties" xmlns:vt="http://schemas.openxmlformats.org/officeDocument/2006/docPropsVTypes">
  <Template>SUPINFOTheme.thmx</Template>
  <TotalTime>0</TotalTime>
  <Words>2273</Words>
  <Application>Microsoft Office PowerPoint</Application>
  <PresentationFormat>Affichage à l'écran (16:10)</PresentationFormat>
  <Paragraphs>595</Paragraphs>
  <Slides>54</Slides>
  <Notes>44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54</vt:i4>
      </vt:variant>
    </vt:vector>
  </HeadingPairs>
  <TitlesOfParts>
    <vt:vector size="63" baseType="lpstr">
      <vt:lpstr>ＭＳ Ｐゴシック</vt:lpstr>
      <vt:lpstr>ＭＳ Ｐゴシック</vt:lpstr>
      <vt:lpstr>Arial</vt:lpstr>
      <vt:lpstr>Calibri</vt:lpstr>
      <vt:lpstr>Courier New</vt:lpstr>
      <vt:lpstr>Myriad Pro</vt:lpstr>
      <vt:lpstr>Verdana</vt:lpstr>
      <vt:lpstr>ヒラギノ角ゴ ProN W6</vt:lpstr>
      <vt:lpstr>SUPINFOTheme</vt:lpstr>
      <vt:lpstr>Présentation PowerPoint</vt:lpstr>
      <vt:lpstr>Course objectives</vt:lpstr>
      <vt:lpstr>Course plan</vt:lpstr>
      <vt:lpstr>Internet Presentation</vt:lpstr>
      <vt:lpstr>Internet</vt:lpstr>
      <vt:lpstr>World Wide Web</vt:lpstr>
      <vt:lpstr>Uniform Resource Identifier</vt:lpstr>
      <vt:lpstr>Uniform Resource Identifier</vt:lpstr>
      <vt:lpstr>HTML: The Web language</vt:lpstr>
      <vt:lpstr>CSS: The Web Beauty</vt:lpstr>
      <vt:lpstr>JavaScript: The Web Logic</vt:lpstr>
      <vt:lpstr>Internet Host Count</vt:lpstr>
      <vt:lpstr>Questions ?</vt:lpstr>
      <vt:lpstr>Client - Server</vt:lpstr>
      <vt:lpstr>The HTTP protocol</vt:lpstr>
      <vt:lpstr>The HTTP protocol</vt:lpstr>
      <vt:lpstr>HTTP request message</vt:lpstr>
      <vt:lpstr>HTTP request message</vt:lpstr>
      <vt:lpstr>HTTP request methods</vt:lpstr>
      <vt:lpstr>Response Status Codes</vt:lpstr>
      <vt:lpstr>Response Status Codes</vt:lpstr>
      <vt:lpstr>Response Status Codes</vt:lpstr>
      <vt:lpstr>Response Status Codes</vt:lpstr>
      <vt:lpstr>The Web Server</vt:lpstr>
      <vt:lpstr>Browsers</vt:lpstr>
      <vt:lpstr>Browsers</vt:lpstr>
      <vt:lpstr>Browser use chart</vt:lpstr>
      <vt:lpstr>Questions ?</vt:lpstr>
      <vt:lpstr>The W3C</vt:lpstr>
      <vt:lpstr>What is the W3C?</vt:lpstr>
      <vt:lpstr>Purpose of the W3C</vt:lpstr>
      <vt:lpstr>RESTful Architecture</vt:lpstr>
      <vt:lpstr>What is REST ?</vt:lpstr>
      <vt:lpstr>What is REST ?</vt:lpstr>
      <vt:lpstr>Client-Server system</vt:lpstr>
      <vt:lpstr>Stateless</vt:lpstr>
      <vt:lpstr>Cache</vt:lpstr>
      <vt:lpstr>Resource</vt:lpstr>
      <vt:lpstr>Representation</vt:lpstr>
      <vt:lpstr>Representation</vt:lpstr>
      <vt:lpstr>RESTful Web Services</vt:lpstr>
      <vt:lpstr>RESTful Web Services</vt:lpstr>
      <vt:lpstr>A Web API Example</vt:lpstr>
      <vt:lpstr>GET / Retrieve</vt:lpstr>
      <vt:lpstr>GET / Retrieve</vt:lpstr>
      <vt:lpstr>Présentation PowerPoint</vt:lpstr>
      <vt:lpstr>POST / Create</vt:lpstr>
      <vt:lpstr>Présentation PowerPoint</vt:lpstr>
      <vt:lpstr>PUT / Update</vt:lpstr>
      <vt:lpstr>Présentation PowerPoint</vt:lpstr>
      <vt:lpstr>DELETE / Delete</vt:lpstr>
      <vt:lpstr>RESTful Web Services</vt:lpstr>
      <vt:lpstr>Questions ?</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2015-01-12T01:33:02Z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0x010100D4A719B0F9A0F047AFDFAEEE7580822F</vt:lpwstr>
  </property>
</Properties>
</file>