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67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66.xml" ContentType="application/vnd.openxmlformats-officedocument.presentationml.slide+xml"/>
  <Override PartName="/ppt/slides/slide65.xml" ContentType="application/vnd.openxmlformats-officedocument.presentationml.slide+xml"/>
  <Override PartName="/ppt/slides/slide64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32.xml" ContentType="application/vnd.openxmlformats-officedocument.presentationml.slide+xml"/>
  <Override PartName="/ppt/slides/slide57.xml" ContentType="application/vnd.openxmlformats-officedocument.presentationml.slide+xml"/>
  <Override PartName="/ppt/slides/slide5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notesSlides/notesSlide28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59" r:id="rId1"/>
  </p:sldMasterIdLst>
  <p:notesMasterIdLst>
    <p:notesMasterId r:id="rId69"/>
  </p:notesMasterIdLst>
  <p:handoutMasterIdLst>
    <p:handoutMasterId r:id="rId70"/>
  </p:handoutMasterIdLst>
  <p:sldIdLst>
    <p:sldId id="444" r:id="rId2"/>
    <p:sldId id="485" r:id="rId3"/>
    <p:sldId id="486" r:id="rId4"/>
    <p:sldId id="850" r:id="rId5"/>
    <p:sldId id="851" r:id="rId6"/>
    <p:sldId id="852" r:id="rId7"/>
    <p:sldId id="853" r:id="rId8"/>
    <p:sldId id="854" r:id="rId9"/>
    <p:sldId id="855" r:id="rId10"/>
    <p:sldId id="856" r:id="rId11"/>
    <p:sldId id="857" r:id="rId12"/>
    <p:sldId id="858" r:id="rId13"/>
    <p:sldId id="859" r:id="rId14"/>
    <p:sldId id="860" r:id="rId15"/>
    <p:sldId id="861" r:id="rId16"/>
    <p:sldId id="862" r:id="rId17"/>
    <p:sldId id="863" r:id="rId18"/>
    <p:sldId id="864" r:id="rId19"/>
    <p:sldId id="865" r:id="rId20"/>
    <p:sldId id="866" r:id="rId21"/>
    <p:sldId id="867" r:id="rId22"/>
    <p:sldId id="868" r:id="rId23"/>
    <p:sldId id="869" r:id="rId24"/>
    <p:sldId id="870" r:id="rId25"/>
    <p:sldId id="871" r:id="rId26"/>
    <p:sldId id="872" r:id="rId27"/>
    <p:sldId id="873" r:id="rId28"/>
    <p:sldId id="874" r:id="rId29"/>
    <p:sldId id="875" r:id="rId30"/>
    <p:sldId id="876" r:id="rId31"/>
    <p:sldId id="877" r:id="rId32"/>
    <p:sldId id="878" r:id="rId33"/>
    <p:sldId id="879" r:id="rId34"/>
    <p:sldId id="880" r:id="rId35"/>
    <p:sldId id="881" r:id="rId36"/>
    <p:sldId id="882" r:id="rId37"/>
    <p:sldId id="883" r:id="rId38"/>
    <p:sldId id="884" r:id="rId39"/>
    <p:sldId id="885" r:id="rId40"/>
    <p:sldId id="886" r:id="rId41"/>
    <p:sldId id="887" r:id="rId42"/>
    <p:sldId id="888" r:id="rId43"/>
    <p:sldId id="780" r:id="rId44"/>
    <p:sldId id="781" r:id="rId45"/>
    <p:sldId id="782" r:id="rId46"/>
    <p:sldId id="787" r:id="rId47"/>
    <p:sldId id="783" r:id="rId48"/>
    <p:sldId id="800" r:id="rId49"/>
    <p:sldId id="784" r:id="rId50"/>
    <p:sldId id="785" r:id="rId51"/>
    <p:sldId id="786" r:id="rId52"/>
    <p:sldId id="788" r:id="rId53"/>
    <p:sldId id="789" r:id="rId54"/>
    <p:sldId id="790" r:id="rId55"/>
    <p:sldId id="791" r:id="rId56"/>
    <p:sldId id="792" r:id="rId57"/>
    <p:sldId id="793" r:id="rId58"/>
    <p:sldId id="794" r:id="rId59"/>
    <p:sldId id="795" r:id="rId60"/>
    <p:sldId id="796" r:id="rId61"/>
    <p:sldId id="797" r:id="rId62"/>
    <p:sldId id="798" r:id="rId63"/>
    <p:sldId id="799" r:id="rId64"/>
    <p:sldId id="847" r:id="rId65"/>
    <p:sldId id="848" r:id="rId66"/>
    <p:sldId id="849" r:id="rId67"/>
    <p:sldId id="603" r:id="rId68"/>
  </p:sldIdLst>
  <p:sldSz cx="9144000" cy="5715000" type="screen16x10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7B71"/>
    <a:srgbClr val="479B8F"/>
    <a:srgbClr val="FFFFCC"/>
    <a:srgbClr val="FFE2C5"/>
    <a:srgbClr val="5F5F5F"/>
    <a:srgbClr val="808080"/>
    <a:srgbClr val="A2AEBA"/>
    <a:srgbClr val="BFC7CF"/>
    <a:srgbClr val="D9DE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70" autoAdjust="0"/>
    <p:restoredTop sz="88115" autoAdjust="0"/>
  </p:normalViewPr>
  <p:slideViewPr>
    <p:cSldViewPr>
      <p:cViewPr>
        <p:scale>
          <a:sx n="88" d="100"/>
          <a:sy n="88" d="100"/>
        </p:scale>
        <p:origin x="-1200" y="-80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347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652" y="-102"/>
      </p:cViewPr>
      <p:guideLst>
        <p:guide orient="horz" pos="2928"/>
        <p:guide pos="216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21" Type="http://schemas.openxmlformats.org/officeDocument/2006/relationships/slide" Target="slides/slide20.xml"/><Relationship Id="rId16" Type="http://schemas.openxmlformats.org/officeDocument/2006/relationships/slide" Target="slides/slide15.xml"/><Relationship Id="rId66" Type="http://schemas.openxmlformats.org/officeDocument/2006/relationships/slide" Target="slides/slide65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24" Type="http://schemas.openxmlformats.org/officeDocument/2006/relationships/slide" Target="slides/slide23.xml"/><Relationship Id="rId74" Type="http://schemas.openxmlformats.org/officeDocument/2006/relationships/theme" Target="theme/theme1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56" Type="http://schemas.openxmlformats.org/officeDocument/2006/relationships/slide" Target="slides/slide55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77" Type="http://schemas.openxmlformats.org/officeDocument/2006/relationships/customXml" Target="../customXml/item2.xml"/><Relationship Id="rId51" Type="http://schemas.openxmlformats.org/officeDocument/2006/relationships/slide" Target="slides/slide50.xml"/><Relationship Id="rId8" Type="http://schemas.openxmlformats.org/officeDocument/2006/relationships/slide" Target="slides/slide7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7" Type="http://schemas.openxmlformats.org/officeDocument/2006/relationships/slide" Target="slides/slide16.xml"/><Relationship Id="rId67" Type="http://schemas.openxmlformats.org/officeDocument/2006/relationships/slide" Target="slides/slide66.xml"/><Relationship Id="rId59" Type="http://schemas.openxmlformats.org/officeDocument/2006/relationships/slide" Target="slides/slide58.xml"/><Relationship Id="rId46" Type="http://schemas.openxmlformats.org/officeDocument/2006/relationships/slide" Target="slides/slide45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5" Type="http://schemas.openxmlformats.org/officeDocument/2006/relationships/slide" Target="slides/slide24.xml"/><Relationship Id="rId12" Type="http://schemas.openxmlformats.org/officeDocument/2006/relationships/slide" Target="slides/slide11.xml"/><Relationship Id="rId54" Type="http://schemas.openxmlformats.org/officeDocument/2006/relationships/slide" Target="slides/slide53.xml"/><Relationship Id="rId41" Type="http://schemas.openxmlformats.org/officeDocument/2006/relationships/slide" Target="slides/slide40.xml"/><Relationship Id="rId70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75" Type="http://schemas.openxmlformats.org/officeDocument/2006/relationships/tableStyles" Target="tableStyles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57" Type="http://schemas.openxmlformats.org/officeDocument/2006/relationships/slide" Target="slides/slide56.xml"/><Relationship Id="rId49" Type="http://schemas.openxmlformats.org/officeDocument/2006/relationships/slide" Target="slides/slide48.xml"/><Relationship Id="rId36" Type="http://schemas.openxmlformats.org/officeDocument/2006/relationships/slide" Target="slides/slide3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65" Type="http://schemas.openxmlformats.org/officeDocument/2006/relationships/slide" Target="slides/slide64.xml"/><Relationship Id="rId52" Type="http://schemas.openxmlformats.org/officeDocument/2006/relationships/slide" Target="slides/slide51.xml"/><Relationship Id="rId44" Type="http://schemas.openxmlformats.org/officeDocument/2006/relationships/slide" Target="slides/slide43.xml"/><Relationship Id="rId31" Type="http://schemas.openxmlformats.org/officeDocument/2006/relationships/slide" Target="slides/slide30.xml"/><Relationship Id="rId73" Type="http://schemas.openxmlformats.org/officeDocument/2006/relationships/viewProps" Target="viewProps.xml"/><Relationship Id="rId60" Type="http://schemas.openxmlformats.org/officeDocument/2006/relationships/slide" Target="slides/slide59.xml"/><Relationship Id="rId10" Type="http://schemas.openxmlformats.org/officeDocument/2006/relationships/slide" Target="slides/slide9.xml"/><Relationship Id="rId78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34" Type="http://schemas.openxmlformats.org/officeDocument/2006/relationships/slide" Target="slides/slide33.xml"/><Relationship Id="rId76" Type="http://schemas.openxmlformats.org/officeDocument/2006/relationships/customXml" Target="../customXml/item1.xml"/><Relationship Id="rId7" Type="http://schemas.openxmlformats.org/officeDocument/2006/relationships/slide" Target="slides/slide6.xml"/><Relationship Id="rId71" Type="http://schemas.openxmlformats.org/officeDocument/2006/relationships/printerSettings" Target="printerSettings/printerSettings1.bin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370138" y="0"/>
            <a:ext cx="45116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>
                <a:solidFill>
                  <a:srgbClr val="5F5F5F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0" y="0"/>
            <a:ext cx="19113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 smtClean="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fld id="{D2311312-5453-4838-B29E-4EA3A882F044}" type="datetime1">
              <a:rPr lang="en-US"/>
              <a:pPr>
                <a:defRPr/>
              </a:pPr>
              <a:t>10/3/14</a:t>
            </a:fld>
            <a:endParaRPr lang="en-US"/>
          </a:p>
        </p:txBody>
      </p:sp>
      <p:sp>
        <p:nvSpPr>
          <p:cNvPr id="501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5811838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 smtClean="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r>
              <a:rPr lang="en-US"/>
              <a:t>Copyright © 2004-2005 NameOfTheOrganization. All rights reserved.</a:t>
            </a:r>
          </a:p>
        </p:txBody>
      </p:sp>
      <p:sp>
        <p:nvSpPr>
          <p:cNvPr id="501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348413" y="8831263"/>
            <a:ext cx="5334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 smtClean="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fld id="{72E45660-14A8-4B58-9D54-FCF5FD535C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78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293938" y="0"/>
            <a:ext cx="45878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>
                <a:solidFill>
                  <a:srgbClr val="5F5F5F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[Title of the course]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0" y="0"/>
            <a:ext cx="20653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 smtClean="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fld id="{DECD9CA4-4D38-43C9-9B39-98127E024D67}" type="datetime1">
              <a:rPr lang="en-US"/>
              <a:pPr>
                <a:defRPr/>
              </a:pPr>
              <a:t>10/3/14</a:t>
            </a:fld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54050" y="696913"/>
            <a:ext cx="55753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416425"/>
            <a:ext cx="55054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56578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 smtClean="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r>
              <a:rPr lang="en-US"/>
              <a:t>Copyright © 2004-2005 NameOfTheOrganization. All rights reserved.</a:t>
            </a:r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23025" y="8829675"/>
            <a:ext cx="4572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 smtClean="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fld id="{F7D2AE92-4CF7-4F2F-AFA6-368DD66A7D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0207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461963" eaLnBrk="1" hangingPunct="1">
              <a:spcBef>
                <a:spcPct val="0"/>
              </a:spcBef>
            </a:pPr>
            <a:endParaRPr lang="fr-FR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2772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C3C27A-FE85-4025-83C4-ED52E72ED52D}" type="slidenum">
              <a:rPr lang="fr-FR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ASCII art, which is really an image, appears to be text, and in the absence of appropriate annotations would end up being rendered by screen readers as a very painful reading of lots of punctuation. Using ARIA features, one can instead make the ATs skip the ASCII art and just read the caption.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the ARIA</a:t>
            </a:r>
            <a:r>
              <a:rPr lang="en-US" baseline="0" dirty="0" smtClean="0"/>
              <a:t> attributes are available here: http://www.w3.org/TR/</a:t>
            </a:r>
            <a:r>
              <a:rPr lang="en-US" baseline="0" dirty="0" err="1" smtClean="0"/>
              <a:t>wai</a:t>
            </a:r>
            <a:r>
              <a:rPr lang="en-US" baseline="0" dirty="0" smtClean="0"/>
              <a:t>-aria/</a:t>
            </a:r>
            <a:r>
              <a:rPr lang="en-US" baseline="0" smtClean="0"/>
              <a:t>states_and_properties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775359"/>
            <a:ext cx="7772400" cy="1225021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D658045C-28A7-48F6-9A39-0A68DC976A2B}" type="datetimeFigureOut">
              <a:rPr lang="fr-FR"/>
              <a:pPr>
                <a:defRPr/>
              </a:pPr>
              <a:t>10/3/14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C1FFD8CC-CFD6-4A8D-BE35-DE16CEECCC6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CFF91C60-3044-400C-A03F-634E1DB9EF37}" type="datetimeFigureOut">
              <a:rPr lang="fr-FR"/>
              <a:pPr>
                <a:defRPr/>
              </a:pPr>
              <a:t>10/3/14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D91D214D-10A5-4144-AFB0-EAE68476768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28870"/>
            <a:ext cx="2057400" cy="4876271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28870"/>
            <a:ext cx="6019800" cy="4876271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6838CE58-55A4-4F27-B112-23D282F2AE52}" type="datetimeFigureOut">
              <a:rPr lang="fr-FR"/>
              <a:pPr>
                <a:defRPr/>
              </a:pPr>
              <a:t>10/3/14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77992CC1-6A43-457B-A3C0-4C91109FC2F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9E81E79-DFAC-414F-9DD2-ED5820F0726F}" type="datetimeFigureOut">
              <a:rPr lang="fr-FR"/>
              <a:pPr/>
              <a:t>10/3/14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5EA7CBC-E766-4E40-8511-26A6BCD81354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6B26A8FD-4383-432C-89D1-4BA533796EDD}" type="datetimeFigureOut">
              <a:rPr lang="fr-FR"/>
              <a:pPr>
                <a:defRPr/>
              </a:pPr>
              <a:t>10/3/14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7D79EFE8-A335-4C9D-8EA4-806E0B95C1F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6BDB5007-CCCC-4269-8A8C-E90EFD1D1F2C}" type="datetimeFigureOut">
              <a:rPr lang="fr-FR"/>
              <a:pPr>
                <a:defRPr/>
              </a:pPr>
              <a:t>10/3/14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C7F2939D-07EB-4683-9024-903831CF447A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EEE36BC4-2A08-42D4-AC41-9DAC2E0B7D74}" type="datetimeFigureOut">
              <a:rPr lang="fr-FR"/>
              <a:pPr>
                <a:defRPr/>
              </a:pPr>
              <a:t>10/3/14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B46FE078-AF85-4CA7-BFF7-B2EB062AC05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33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33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1984081A-A807-4890-8799-B7AE6C296295}" type="datetimeFigureOut">
              <a:rPr lang="fr-FR"/>
              <a:pPr>
                <a:defRPr/>
              </a:pPr>
              <a:t>10/3/14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A116D2F4-A341-4E59-B839-45DF3B526D2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0433DD74-9DDF-4627-B2A8-BEF3B7014055}" type="datetimeFigureOut">
              <a:rPr lang="fr-FR"/>
              <a:pPr>
                <a:defRPr/>
              </a:pPr>
              <a:t>10/3/14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E46107D9-2CF4-4069-A4F9-F6BFE0B44D6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0B7234C6-9D10-4093-9543-312882F4F177}" type="datetimeFigureOut">
              <a:rPr lang="fr-FR"/>
              <a:pPr>
                <a:defRPr/>
              </a:pPr>
              <a:t>10/3/14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7ABC6178-461C-4BD0-9B54-309BB831267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11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27546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11" y="1195920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0F3D4983-7BA2-411E-B7C6-D727698C63A3}" type="datetimeFigureOut">
              <a:rPr lang="fr-FR"/>
              <a:pPr>
                <a:defRPr/>
              </a:pPr>
              <a:t>10/3/14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41A612C5-ADBE-407C-A149-5B7DBBCB9509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472786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81B4CFD4-017E-4D30-A3AD-20FFA767F724}" type="datetimeFigureOut">
              <a:rPr lang="fr-FR"/>
              <a:pPr>
                <a:defRPr/>
              </a:pPr>
              <a:t>10/3/14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013AB0C8-3393-415B-AA1D-514982E3CED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 4" descr="CarteDuMonde_AvecPoint.jp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148263" y="0"/>
            <a:ext cx="4002087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1116013" y="0"/>
            <a:ext cx="7956550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</a:p>
        </p:txBody>
      </p:sp>
      <p:sp>
        <p:nvSpPr>
          <p:cNvPr id="1028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128713"/>
            <a:ext cx="8435975" cy="423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2" name="Rectangle 1"/>
          <p:cNvSpPr>
            <a:spLocks noChangeArrowheads="1"/>
          </p:cNvSpPr>
          <p:nvPr userDrawn="1"/>
        </p:nvSpPr>
        <p:spPr bwMode="auto">
          <a:xfrm>
            <a:off x="0" y="5329238"/>
            <a:ext cx="9144000" cy="4079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fr-FR" sz="900">
                <a:solidFill>
                  <a:srgbClr val="FFFFFF"/>
                </a:solidFill>
                <a:latin typeface="Calibri" pitchFamily="34" charset="0"/>
              </a:rPr>
              <a:t>© SUPINFO International University – http://www.supinfo.com</a:t>
            </a:r>
          </a:p>
        </p:txBody>
      </p:sp>
      <p:pic>
        <p:nvPicPr>
          <p:cNvPr id="1030" name="Image 2"/>
          <p:cNvPicPr>
            <a:picLocks noChangeAspect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740650" y="5305425"/>
            <a:ext cx="1362075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62" r:id="rId1"/>
    <p:sldLayoutId id="2147484463" r:id="rId2"/>
    <p:sldLayoutId id="2147484464" r:id="rId3"/>
    <p:sldLayoutId id="2147484465" r:id="rId4"/>
    <p:sldLayoutId id="2147484466" r:id="rId5"/>
    <p:sldLayoutId id="2147484467" r:id="rId6"/>
    <p:sldLayoutId id="2147484468" r:id="rId7"/>
    <p:sldLayoutId id="2147484469" r:id="rId8"/>
    <p:sldLayoutId id="2147484470" r:id="rId9"/>
    <p:sldLayoutId id="2147484471" r:id="rId10"/>
    <p:sldLayoutId id="2147484472" r:id="rId11"/>
    <p:sldLayoutId id="2147484473" r:id="rId12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hema.org" TargetMode="External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webmasters/tools/richsnippets" TargetMode="External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9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9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9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9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9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9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9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9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9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aps/documentation/javascript/geocoding" TargetMode="External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Image 12" descr="SignOfSuccess_NoirSurFondTransparent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354013"/>
            <a:ext cx="3097212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ZoneTexte 15"/>
          <p:cNvSpPr txBox="1"/>
          <p:nvPr/>
        </p:nvSpPr>
        <p:spPr>
          <a:xfrm>
            <a:off x="898525" y="2603500"/>
            <a:ext cx="7916863" cy="18774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200" dirty="0" smtClean="0">
                <a:latin typeface="Myriad Pro"/>
                <a:ea typeface="MS PGothic" charset="0"/>
                <a:cs typeface="Myriad Pro"/>
              </a:rPr>
              <a:t>Advanced HTML5</a:t>
            </a:r>
          </a:p>
          <a:p>
            <a:pPr>
              <a:defRPr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charset="0"/>
                <a:ea typeface="ＭＳ Ｐゴシック" charset="0"/>
                <a:cs typeface="ＭＳ Ｐゴシック" charset="0"/>
              </a:rPr>
              <a:t>New Markups &amp; APIs</a:t>
            </a: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8717" y="2281436"/>
            <a:ext cx="3897339" cy="25202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W3C addressed this </a:t>
            </a:r>
            <a:r>
              <a:rPr lang="en-US" dirty="0"/>
              <a:t>issue </a:t>
            </a:r>
            <a:r>
              <a:rPr lang="en-US" dirty="0" smtClean="0"/>
              <a:t>in </a:t>
            </a:r>
            <a:r>
              <a:rPr lang="en-US" b="1" dirty="0" smtClean="0"/>
              <a:t>W</a:t>
            </a:r>
            <a:r>
              <a:rPr lang="en-US" dirty="0" smtClean="0"/>
              <a:t>eb </a:t>
            </a:r>
            <a:r>
              <a:rPr lang="en-US" b="1" dirty="0" smtClean="0"/>
              <a:t>C</a:t>
            </a:r>
            <a:r>
              <a:rPr lang="en-US" dirty="0" smtClean="0"/>
              <a:t>ontent </a:t>
            </a:r>
            <a:r>
              <a:rPr lang="en-US" b="1" dirty="0" smtClean="0"/>
              <a:t>A</a:t>
            </a:r>
            <a:r>
              <a:rPr lang="en-US" dirty="0" smtClean="0"/>
              <a:t>ccessibility </a:t>
            </a:r>
            <a:r>
              <a:rPr lang="en-US" b="1" dirty="0" smtClean="0"/>
              <a:t>G</a:t>
            </a:r>
            <a:r>
              <a:rPr lang="en-US" dirty="0" smtClean="0"/>
              <a:t>uidelines (WCAG) 2.0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With the ARIA specification 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457200">
              <a:defRPr/>
            </a:pPr>
            <a:r>
              <a:rPr lang="en-US" sz="3600" b="1" dirty="0">
                <a:solidFill>
                  <a:prstClr val="black"/>
                </a:solidFill>
                <a:latin typeface="Calibri"/>
                <a:cs typeface="ＭＳ Ｐゴシック" charset="0"/>
              </a:rPr>
              <a:t>Widget &amp; Accessibility</a:t>
            </a: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ARIA</a:t>
            </a:r>
            <a:endParaRPr kumimoji="0" lang="en-US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ＭＳ Ｐゴシック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2280" y="3361556"/>
            <a:ext cx="1854448" cy="185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559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ARIA</a:t>
            </a:r>
            <a:r>
              <a:rPr lang="en-US" dirty="0" smtClean="0"/>
              <a:t> </a:t>
            </a:r>
            <a:r>
              <a:rPr lang="en-US" dirty="0"/>
              <a:t>for </a:t>
            </a:r>
            <a:r>
              <a:rPr lang="en-US" b="1" dirty="0"/>
              <a:t>A</a:t>
            </a:r>
            <a:r>
              <a:rPr lang="en-US" dirty="0"/>
              <a:t>ccessible </a:t>
            </a:r>
            <a:r>
              <a:rPr lang="en-US" b="1" dirty="0"/>
              <a:t>R</a:t>
            </a:r>
            <a:r>
              <a:rPr lang="en-US" dirty="0"/>
              <a:t>ich </a:t>
            </a:r>
            <a:r>
              <a:rPr lang="en-US" b="1" dirty="0"/>
              <a:t>I</a:t>
            </a:r>
            <a:r>
              <a:rPr lang="en-US" dirty="0"/>
              <a:t>nternet </a:t>
            </a:r>
            <a:r>
              <a:rPr lang="en-US" b="1" dirty="0" smtClean="0"/>
              <a:t>A</a:t>
            </a:r>
            <a:r>
              <a:rPr lang="en-US" dirty="0" smtClean="0"/>
              <a:t>pplications</a:t>
            </a:r>
          </a:p>
          <a:p>
            <a:endParaRPr lang="en-US" dirty="0" smtClean="0"/>
          </a:p>
          <a:p>
            <a:r>
              <a:rPr lang="en-US" dirty="0" smtClean="0"/>
              <a:t>W3C specification to improve the accessibility of custom widgets</a:t>
            </a:r>
          </a:p>
          <a:p>
            <a:endParaRPr lang="en-US" dirty="0"/>
          </a:p>
          <a:p>
            <a:r>
              <a:rPr lang="en-US" dirty="0"/>
              <a:t>Focus on dynamic content and </a:t>
            </a:r>
            <a:r>
              <a:rPr lang="en-US" dirty="0" smtClean="0"/>
              <a:t>UI components </a:t>
            </a:r>
          </a:p>
          <a:p>
            <a:pPr lvl="1"/>
            <a:r>
              <a:rPr lang="en-US" dirty="0" smtClean="0"/>
              <a:t>Ajax</a:t>
            </a:r>
            <a:r>
              <a:rPr lang="en-US" dirty="0"/>
              <a:t>, HTML, JavaScript and related </a:t>
            </a:r>
            <a:r>
              <a:rPr lang="en-US" dirty="0" smtClean="0"/>
              <a:t>technologies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457200">
              <a:defRPr/>
            </a:pPr>
            <a:r>
              <a:rPr lang="en-US" sz="3600" b="1" dirty="0" smtClean="0">
                <a:solidFill>
                  <a:prstClr val="black"/>
                </a:solidFill>
                <a:latin typeface="Calibri"/>
                <a:cs typeface="ＭＳ Ｐゴシック" charset="0"/>
              </a:rPr>
              <a:t>Accessibility with ARIA</a:t>
            </a:r>
            <a:endParaRPr lang="en-US" sz="3600" b="1" dirty="0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ARIA</a:t>
            </a:r>
            <a:endParaRPr kumimoji="0" lang="en-US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14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rovides </a:t>
            </a:r>
            <a:r>
              <a:rPr lang="en-US" dirty="0"/>
              <a:t>additional semantics beyond what is available in current implementations of </a:t>
            </a:r>
            <a:r>
              <a:rPr lang="en-US" dirty="0" smtClean="0"/>
              <a:t>HTML</a:t>
            </a:r>
          </a:p>
          <a:p>
            <a:endParaRPr lang="en-US" dirty="0"/>
          </a:p>
          <a:p>
            <a:r>
              <a:rPr lang="en-US" dirty="0" smtClean="0"/>
              <a:t>Bridging technology filling </a:t>
            </a:r>
            <a:r>
              <a:rPr lang="en-US" dirty="0"/>
              <a:t>gaps between versions of the HTML </a:t>
            </a:r>
            <a:r>
              <a:rPr lang="en-US" dirty="0" smtClean="0"/>
              <a:t>specs</a:t>
            </a:r>
          </a:p>
          <a:p>
            <a:pPr lvl="1"/>
            <a:r>
              <a:rPr lang="en-US" dirty="0" smtClean="0"/>
              <a:t>Neither </a:t>
            </a:r>
            <a:r>
              <a:rPr lang="en-US" dirty="0"/>
              <a:t>HTML 4 or 5 provide a toolbar or dialog widget, but both can be declared using </a:t>
            </a:r>
            <a:r>
              <a:rPr lang="en-US" dirty="0" smtClean="0"/>
              <a:t>ARIA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457200">
              <a:defRPr/>
            </a:pPr>
            <a:r>
              <a:rPr lang="en-US" sz="3600" b="1" dirty="0">
                <a:solidFill>
                  <a:prstClr val="black"/>
                </a:solidFill>
                <a:latin typeface="Calibri"/>
                <a:cs typeface="ＭＳ Ｐゴシック" charset="0"/>
              </a:rPr>
              <a:t>Accessibility with ARIA</a:t>
            </a: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ARIA</a:t>
            </a:r>
            <a:endParaRPr kumimoji="0" lang="en-US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929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example, our previous toolbar can be declared like that: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Role attribute</a:t>
            </a:r>
            <a:endParaRPr kumimoji="0" lang="en-US" sz="3600" b="1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ARIA</a:t>
            </a:r>
            <a:endParaRPr kumimoji="0" lang="en-US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9" name="Rectangle à coins arrondis 4"/>
          <p:cNvSpPr/>
          <p:nvPr/>
        </p:nvSpPr>
        <p:spPr>
          <a:xfrm>
            <a:off x="323528" y="2641476"/>
            <a:ext cx="8460432" cy="20162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anchor="ctr"/>
          <a:lstStyle/>
          <a:p>
            <a:pPr marL="403225" indent="-342900"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>
                <a:latin typeface="Courier New"/>
                <a:cs typeface="Courier New"/>
              </a:rPr>
              <a:t>&lt;</a:t>
            </a:r>
            <a:r>
              <a:rPr lang="nl-NL" b="1" dirty="0">
                <a:solidFill>
                  <a:srgbClr val="3366FF"/>
                </a:solidFill>
                <a:latin typeface="Courier New"/>
                <a:cs typeface="Courier New"/>
              </a:rPr>
              <a:t>div</a:t>
            </a:r>
            <a:r>
              <a:rPr lang="nl-NL" b="1" dirty="0">
                <a:latin typeface="Courier New"/>
                <a:cs typeface="Courier New"/>
              </a:rPr>
              <a:t> </a:t>
            </a:r>
            <a:r>
              <a:rPr lang="nl-NL" b="1" dirty="0" err="1">
                <a:solidFill>
                  <a:srgbClr val="FF0000"/>
                </a:solidFill>
                <a:latin typeface="Courier New"/>
                <a:cs typeface="Courier New"/>
              </a:rPr>
              <a:t>id</a:t>
            </a:r>
            <a:r>
              <a:rPr lang="nl-NL" b="1" dirty="0">
                <a:latin typeface="Courier New"/>
                <a:cs typeface="Courier New"/>
              </a:rPr>
              <a:t>="</a:t>
            </a:r>
            <a:r>
              <a:rPr lang="nl-NL" b="1" dirty="0">
                <a:solidFill>
                  <a:srgbClr val="00CC00"/>
                </a:solidFill>
                <a:latin typeface="Courier New"/>
                <a:cs typeface="Courier New"/>
              </a:rPr>
              <a:t>tb-1</a:t>
            </a:r>
            <a:r>
              <a:rPr lang="nl-NL" b="1" dirty="0">
                <a:latin typeface="Courier New"/>
                <a:cs typeface="Courier New"/>
              </a:rPr>
              <a:t>" </a:t>
            </a:r>
            <a:r>
              <a:rPr lang="nl-NL" b="1" i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role</a:t>
            </a:r>
            <a:r>
              <a:rPr lang="nl-NL" b="1" i="1" dirty="0" smtClean="0">
                <a:latin typeface="Courier New"/>
                <a:cs typeface="Courier New"/>
              </a:rPr>
              <a:t>=</a:t>
            </a:r>
            <a:r>
              <a:rPr lang="nl-NL" b="1" i="1" dirty="0">
                <a:latin typeface="Courier New"/>
                <a:cs typeface="Courier New"/>
              </a:rPr>
              <a:t>"</a:t>
            </a:r>
            <a:r>
              <a:rPr lang="nl-NL" b="1" i="1" dirty="0" err="1">
                <a:solidFill>
                  <a:srgbClr val="00CC00"/>
                </a:solidFill>
                <a:latin typeface="Courier New"/>
                <a:cs typeface="Courier New"/>
              </a:rPr>
              <a:t>toolbar</a:t>
            </a:r>
            <a:r>
              <a:rPr lang="nl-NL" b="1" i="1" dirty="0">
                <a:latin typeface="Courier New"/>
                <a:cs typeface="Courier New"/>
              </a:rPr>
              <a:t>"</a:t>
            </a:r>
            <a:r>
              <a:rPr lang="nl-NL" b="1" dirty="0" smtClean="0">
                <a:latin typeface="Courier New"/>
                <a:cs typeface="Courier New"/>
              </a:rPr>
              <a:t>&gt;</a:t>
            </a:r>
          </a:p>
          <a:p>
            <a:pPr marL="403225" indent="-342900"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>
                <a:latin typeface="Courier New"/>
                <a:cs typeface="Courier New"/>
              </a:rPr>
              <a:t>	</a:t>
            </a:r>
            <a:r>
              <a:rPr lang="nl-NL" b="1" dirty="0" smtClean="0">
                <a:latin typeface="Courier New"/>
                <a:cs typeface="Courier New"/>
              </a:rPr>
              <a:t>&lt;</a:t>
            </a:r>
            <a:r>
              <a:rPr lang="nl-NL" b="1" dirty="0">
                <a:solidFill>
                  <a:srgbClr val="3366FF"/>
                </a:solidFill>
                <a:latin typeface="Courier New"/>
                <a:cs typeface="Courier New"/>
              </a:rPr>
              <a:t>button</a:t>
            </a:r>
            <a:r>
              <a:rPr lang="nl-NL" b="1" dirty="0">
                <a:latin typeface="Courier New"/>
                <a:cs typeface="Courier New"/>
              </a:rPr>
              <a:t> </a:t>
            </a:r>
            <a:r>
              <a:rPr lang="nl-NL" b="1" dirty="0">
                <a:solidFill>
                  <a:srgbClr val="FF0000"/>
                </a:solidFill>
                <a:latin typeface="Courier New"/>
                <a:cs typeface="Courier New"/>
              </a:rPr>
              <a:t>type</a:t>
            </a:r>
            <a:r>
              <a:rPr lang="nl-NL" b="1" dirty="0">
                <a:latin typeface="Courier New"/>
                <a:cs typeface="Courier New"/>
              </a:rPr>
              <a:t>="</a:t>
            </a:r>
            <a:r>
              <a:rPr lang="nl-NL" b="1" dirty="0">
                <a:solidFill>
                  <a:srgbClr val="00CC00"/>
                </a:solidFill>
                <a:latin typeface="Courier New"/>
                <a:cs typeface="Courier New"/>
              </a:rPr>
              <a:t>button</a:t>
            </a:r>
            <a:r>
              <a:rPr lang="nl-NL" b="1" dirty="0">
                <a:latin typeface="Courier New"/>
                <a:cs typeface="Courier New"/>
              </a:rPr>
              <a:t>"&gt;Print&lt;/</a:t>
            </a:r>
            <a:r>
              <a:rPr lang="nl-NL" b="1" dirty="0">
                <a:solidFill>
                  <a:srgbClr val="3366FF"/>
                </a:solidFill>
                <a:latin typeface="Courier New"/>
                <a:cs typeface="Courier New"/>
              </a:rPr>
              <a:t>button</a:t>
            </a:r>
            <a:r>
              <a:rPr lang="nl-NL" b="1" dirty="0" smtClean="0">
                <a:latin typeface="Courier New"/>
                <a:cs typeface="Courier New"/>
              </a:rPr>
              <a:t>&gt;</a:t>
            </a:r>
          </a:p>
          <a:p>
            <a:pPr marL="403225" indent="-342900"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>
                <a:latin typeface="Courier New"/>
                <a:cs typeface="Courier New"/>
              </a:rPr>
              <a:t>	</a:t>
            </a:r>
            <a:r>
              <a:rPr lang="nl-NL" b="1" dirty="0" smtClean="0">
                <a:latin typeface="Courier New"/>
                <a:cs typeface="Courier New"/>
              </a:rPr>
              <a:t>&lt;</a:t>
            </a:r>
            <a:r>
              <a:rPr lang="nl-NL" b="1" dirty="0">
                <a:solidFill>
                  <a:srgbClr val="3366FF"/>
                </a:solidFill>
                <a:latin typeface="Courier New"/>
                <a:cs typeface="Courier New"/>
              </a:rPr>
              <a:t>button</a:t>
            </a:r>
            <a:r>
              <a:rPr lang="nl-NL" b="1" dirty="0">
                <a:latin typeface="Courier New"/>
                <a:cs typeface="Courier New"/>
              </a:rPr>
              <a:t> </a:t>
            </a:r>
            <a:r>
              <a:rPr lang="nl-NL" b="1" dirty="0">
                <a:solidFill>
                  <a:srgbClr val="FF0000"/>
                </a:solidFill>
                <a:latin typeface="Courier New"/>
                <a:cs typeface="Courier New"/>
              </a:rPr>
              <a:t>type</a:t>
            </a:r>
            <a:r>
              <a:rPr lang="nl-NL" b="1" dirty="0">
                <a:latin typeface="Courier New"/>
                <a:cs typeface="Courier New"/>
              </a:rPr>
              <a:t>="</a:t>
            </a:r>
            <a:r>
              <a:rPr lang="nl-NL" b="1" dirty="0">
                <a:solidFill>
                  <a:srgbClr val="00CC00"/>
                </a:solidFill>
                <a:latin typeface="Courier New"/>
                <a:cs typeface="Courier New"/>
              </a:rPr>
              <a:t>button</a:t>
            </a:r>
            <a:r>
              <a:rPr lang="nl-NL" b="1" dirty="0">
                <a:latin typeface="Courier New"/>
                <a:cs typeface="Courier New"/>
              </a:rPr>
              <a:t>"&gt;Move&lt;/</a:t>
            </a:r>
            <a:r>
              <a:rPr lang="nl-NL" b="1" dirty="0">
                <a:solidFill>
                  <a:srgbClr val="3366FF"/>
                </a:solidFill>
                <a:latin typeface="Courier New"/>
                <a:cs typeface="Courier New"/>
              </a:rPr>
              <a:t>button</a:t>
            </a:r>
            <a:r>
              <a:rPr lang="nl-NL" b="1" dirty="0" smtClean="0">
                <a:latin typeface="Courier New"/>
                <a:cs typeface="Courier New"/>
              </a:rPr>
              <a:t>&gt;</a:t>
            </a:r>
          </a:p>
          <a:p>
            <a:pPr marL="403225" indent="-342900"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>
                <a:latin typeface="Courier New"/>
                <a:cs typeface="Courier New"/>
              </a:rPr>
              <a:t>	</a:t>
            </a:r>
            <a:r>
              <a:rPr lang="nl-NL" b="1" dirty="0" smtClean="0">
                <a:latin typeface="Courier New"/>
                <a:cs typeface="Courier New"/>
              </a:rPr>
              <a:t>&lt;</a:t>
            </a:r>
            <a:r>
              <a:rPr lang="nl-NL" b="1" dirty="0">
                <a:solidFill>
                  <a:srgbClr val="3366FF"/>
                </a:solidFill>
                <a:latin typeface="Courier New"/>
                <a:cs typeface="Courier New"/>
              </a:rPr>
              <a:t>button</a:t>
            </a:r>
            <a:r>
              <a:rPr lang="nl-NL" b="1" dirty="0">
                <a:latin typeface="Courier New"/>
                <a:cs typeface="Courier New"/>
              </a:rPr>
              <a:t> </a:t>
            </a:r>
            <a:r>
              <a:rPr lang="nl-NL" b="1" dirty="0">
                <a:solidFill>
                  <a:srgbClr val="FF0000"/>
                </a:solidFill>
                <a:latin typeface="Courier New"/>
                <a:cs typeface="Courier New"/>
              </a:rPr>
              <a:t>type</a:t>
            </a:r>
            <a:r>
              <a:rPr lang="nl-NL" b="1" dirty="0">
                <a:latin typeface="Courier New"/>
                <a:cs typeface="Courier New"/>
              </a:rPr>
              <a:t>="</a:t>
            </a:r>
            <a:r>
              <a:rPr lang="nl-NL" b="1" dirty="0">
                <a:solidFill>
                  <a:srgbClr val="00CC00"/>
                </a:solidFill>
                <a:latin typeface="Courier New"/>
                <a:cs typeface="Courier New"/>
              </a:rPr>
              <a:t>button</a:t>
            </a:r>
            <a:r>
              <a:rPr lang="nl-NL" b="1" dirty="0">
                <a:latin typeface="Courier New"/>
                <a:cs typeface="Courier New"/>
              </a:rPr>
              <a:t>"&gt;Delete&lt;/</a:t>
            </a:r>
            <a:r>
              <a:rPr lang="nl-NL" b="1" dirty="0">
                <a:solidFill>
                  <a:srgbClr val="3366FF"/>
                </a:solidFill>
                <a:latin typeface="Courier New"/>
                <a:cs typeface="Courier New"/>
              </a:rPr>
              <a:t>button</a:t>
            </a:r>
            <a:r>
              <a:rPr lang="nl-NL" b="1" dirty="0" smtClean="0">
                <a:latin typeface="Courier New"/>
                <a:cs typeface="Courier New"/>
              </a:rPr>
              <a:t>&gt;</a:t>
            </a:r>
          </a:p>
          <a:p>
            <a:pPr marL="403225" indent="-342900"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 smtClean="0">
                <a:latin typeface="Courier New"/>
                <a:cs typeface="Courier New"/>
              </a:rPr>
              <a:t>&lt;</a:t>
            </a:r>
            <a:r>
              <a:rPr lang="nl-NL" b="1" dirty="0">
                <a:latin typeface="Courier New"/>
                <a:cs typeface="Courier New"/>
              </a:rPr>
              <a:t>/</a:t>
            </a:r>
            <a:r>
              <a:rPr lang="nl-NL" b="1" dirty="0">
                <a:solidFill>
                  <a:srgbClr val="3366FF"/>
                </a:solidFill>
                <a:latin typeface="Courier New"/>
                <a:cs typeface="Courier New"/>
              </a:rPr>
              <a:t>div</a:t>
            </a:r>
            <a:r>
              <a:rPr lang="nl-NL" b="1" dirty="0">
                <a:latin typeface="Courier New"/>
                <a:cs typeface="Courier New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58683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i="1" dirty="0"/>
              <a:t>role </a:t>
            </a:r>
            <a:r>
              <a:rPr lang="en-US" dirty="0"/>
              <a:t>attribute </a:t>
            </a:r>
            <a:r>
              <a:rPr lang="en-US" dirty="0" smtClean="0"/>
              <a:t>document </a:t>
            </a:r>
            <a:r>
              <a:rPr lang="en-US" dirty="0"/>
              <a:t>the purpose of the </a:t>
            </a:r>
            <a:r>
              <a:rPr lang="en-US" dirty="0" smtClean="0"/>
              <a:t>control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only be set to one of several predefined </a:t>
            </a:r>
            <a:r>
              <a:rPr lang="en-US" dirty="0" smtClean="0"/>
              <a:t>values</a:t>
            </a:r>
          </a:p>
          <a:p>
            <a:endParaRPr lang="en-US" dirty="0"/>
          </a:p>
          <a:p>
            <a:r>
              <a:rPr lang="en-US" dirty="0" smtClean="0"/>
              <a:t>When </a:t>
            </a:r>
            <a:r>
              <a:rPr lang="en-US" dirty="0"/>
              <a:t>building custom widgets always start with the closest native semantics and supplement with ARIA</a:t>
            </a:r>
            <a:endParaRPr lang="en-US" dirty="0" smtClean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457200">
              <a:defRPr/>
            </a:pPr>
            <a:r>
              <a:rPr lang="en-US" sz="3600" b="1" dirty="0">
                <a:solidFill>
                  <a:prstClr val="black"/>
                </a:solidFill>
                <a:latin typeface="Calibri"/>
                <a:cs typeface="ＭＳ Ｐゴシック" charset="0"/>
              </a:rPr>
              <a:t>Role attribute</a:t>
            </a: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ARIA</a:t>
            </a:r>
            <a:endParaRPr kumimoji="0" lang="en-US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747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2"/>
          <p:cNvSpPr txBox="1">
            <a:spLocks/>
          </p:cNvSpPr>
          <p:nvPr/>
        </p:nvSpPr>
        <p:spPr bwMode="auto">
          <a:xfrm>
            <a:off x="457200" y="985292"/>
            <a:ext cx="8435975" cy="423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dirty="0" smtClean="0"/>
              <a:t>following roles act </a:t>
            </a:r>
            <a:r>
              <a:rPr lang="en-US" dirty="0"/>
              <a:t>as standalone </a:t>
            </a:r>
            <a:r>
              <a:rPr lang="en-US" dirty="0" smtClean="0"/>
              <a:t>UI </a:t>
            </a:r>
            <a:r>
              <a:rPr lang="en-US" dirty="0"/>
              <a:t>widgets or as part of </a:t>
            </a:r>
            <a:r>
              <a:rPr lang="en-US" dirty="0" smtClean="0"/>
              <a:t>composite widgets 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137420"/>
            <a:ext cx="9155360" cy="3096344"/>
          </a:xfrm>
        </p:spPr>
        <p:txBody>
          <a:bodyPr numCol="3"/>
          <a:lstStyle/>
          <a:p>
            <a:r>
              <a:rPr lang="en-US" sz="2000" dirty="0" smtClean="0"/>
              <a:t>alert</a:t>
            </a:r>
          </a:p>
          <a:p>
            <a:r>
              <a:rPr lang="en-US" sz="2000" dirty="0" err="1" smtClean="0"/>
              <a:t>alertdialog</a:t>
            </a:r>
            <a:endParaRPr lang="en-US" sz="2000" dirty="0" smtClean="0"/>
          </a:p>
          <a:p>
            <a:r>
              <a:rPr lang="en-US" sz="2000" dirty="0" smtClean="0"/>
              <a:t>button</a:t>
            </a:r>
          </a:p>
          <a:p>
            <a:r>
              <a:rPr lang="en-US" sz="2000" dirty="0" smtClean="0"/>
              <a:t>checkbox</a:t>
            </a:r>
          </a:p>
          <a:p>
            <a:r>
              <a:rPr lang="en-US" sz="2000" dirty="0" smtClean="0"/>
              <a:t>dialog</a:t>
            </a:r>
          </a:p>
          <a:p>
            <a:r>
              <a:rPr lang="en-US" sz="2000" dirty="0" err="1" smtClean="0"/>
              <a:t>gridcell</a:t>
            </a:r>
            <a:endParaRPr lang="en-US" sz="2000" dirty="0" smtClean="0"/>
          </a:p>
          <a:p>
            <a:r>
              <a:rPr lang="en-US" sz="2000" dirty="0" smtClean="0"/>
              <a:t>link</a:t>
            </a:r>
          </a:p>
          <a:p>
            <a:r>
              <a:rPr lang="en-US" sz="2000" dirty="0" smtClean="0"/>
              <a:t>marquee</a:t>
            </a:r>
          </a:p>
          <a:p>
            <a:r>
              <a:rPr lang="en-US" sz="2000" dirty="0" err="1" smtClean="0"/>
              <a:t>menuitem</a:t>
            </a:r>
            <a:endParaRPr lang="en-US" sz="2000" dirty="0" smtClean="0"/>
          </a:p>
          <a:p>
            <a:r>
              <a:rPr lang="en-US" sz="2000" dirty="0" err="1" smtClean="0"/>
              <a:t>menuitemcheckbox</a:t>
            </a:r>
            <a:endParaRPr lang="en-US" sz="2000" dirty="0" smtClean="0"/>
          </a:p>
          <a:p>
            <a:r>
              <a:rPr lang="en-US" sz="2000" dirty="0" err="1" smtClean="0"/>
              <a:t>menuitemradio</a:t>
            </a:r>
            <a:endParaRPr lang="en-US" sz="2000" dirty="0" smtClean="0"/>
          </a:p>
          <a:p>
            <a:r>
              <a:rPr lang="en-US" sz="2000" dirty="0" smtClean="0"/>
              <a:t>option</a:t>
            </a:r>
          </a:p>
          <a:p>
            <a:r>
              <a:rPr lang="en-US" sz="2000" dirty="0" err="1" smtClean="0"/>
              <a:t>progressbar</a:t>
            </a:r>
            <a:endParaRPr lang="en-US" sz="2000" dirty="0" smtClean="0"/>
          </a:p>
          <a:p>
            <a:r>
              <a:rPr lang="en-US" sz="2000" dirty="0" smtClean="0"/>
              <a:t>radio</a:t>
            </a:r>
          </a:p>
          <a:p>
            <a:r>
              <a:rPr lang="en-US" sz="2000" dirty="0" smtClean="0"/>
              <a:t>scrollbar</a:t>
            </a:r>
          </a:p>
          <a:p>
            <a:r>
              <a:rPr lang="en-US" sz="2000" dirty="0" smtClean="0"/>
              <a:t>slider</a:t>
            </a:r>
          </a:p>
          <a:p>
            <a:r>
              <a:rPr lang="en-US" sz="2000" dirty="0" err="1" smtClean="0"/>
              <a:t>spinbutton</a:t>
            </a:r>
            <a:endParaRPr lang="en-US" sz="2000" dirty="0" smtClean="0"/>
          </a:p>
          <a:p>
            <a:r>
              <a:rPr lang="en-US" sz="2000" dirty="0" smtClean="0"/>
              <a:t>status</a:t>
            </a:r>
          </a:p>
          <a:p>
            <a:r>
              <a:rPr lang="en-US" sz="2000" dirty="0" smtClean="0"/>
              <a:t>tab</a:t>
            </a:r>
          </a:p>
          <a:p>
            <a:r>
              <a:rPr lang="en-US" sz="2000" dirty="0" err="1" smtClean="0"/>
              <a:t>tabpanel</a:t>
            </a:r>
            <a:endParaRPr lang="en-US" sz="2000" dirty="0" smtClean="0"/>
          </a:p>
          <a:p>
            <a:r>
              <a:rPr lang="en-US" sz="2000" dirty="0" smtClean="0"/>
              <a:t>textbox</a:t>
            </a:r>
          </a:p>
          <a:p>
            <a:r>
              <a:rPr lang="en-US" sz="2000" dirty="0" smtClean="0"/>
              <a:t>timer</a:t>
            </a:r>
          </a:p>
          <a:p>
            <a:r>
              <a:rPr lang="en-US" sz="2000" dirty="0" smtClean="0"/>
              <a:t>tooltip</a:t>
            </a:r>
          </a:p>
          <a:p>
            <a:r>
              <a:rPr lang="en-US" sz="2000" dirty="0" err="1" smtClean="0"/>
              <a:t>treeitem</a:t>
            </a:r>
            <a:endParaRPr lang="en-US" sz="2000" dirty="0" smtClean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457200">
              <a:defRPr/>
            </a:pPr>
            <a:r>
              <a:rPr lang="en-US" sz="3600" b="1" dirty="0">
                <a:latin typeface="+mj-lt"/>
                <a:cs typeface="ＭＳ Ｐゴシック" charset="0"/>
              </a:rPr>
              <a:t>Role </a:t>
            </a:r>
            <a:r>
              <a:rPr lang="en-US" sz="3600" b="1" dirty="0" smtClean="0">
                <a:latin typeface="+mj-lt"/>
                <a:cs typeface="ＭＳ Ｐゴシック" charset="0"/>
              </a:rPr>
              <a:t>attribute: Widget Roles</a:t>
            </a:r>
            <a:endParaRPr kumimoji="0" lang="en-US" sz="3600" b="1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ARIA</a:t>
            </a:r>
            <a:endParaRPr kumimoji="0" lang="en-US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090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2"/>
          <p:cNvSpPr txBox="1">
            <a:spLocks/>
          </p:cNvSpPr>
          <p:nvPr/>
        </p:nvSpPr>
        <p:spPr bwMode="auto">
          <a:xfrm>
            <a:off x="457200" y="1129308"/>
            <a:ext cx="8435975" cy="423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following roles describe structures that organize content in a </a:t>
            </a:r>
            <a:r>
              <a:rPr lang="en-US" dirty="0" smtClean="0"/>
              <a:t>page</a:t>
            </a:r>
          </a:p>
          <a:p>
            <a:pPr lvl="1"/>
            <a:r>
              <a:rPr lang="en-US" dirty="0"/>
              <a:t>Document structures are not usually interactive</a:t>
            </a:r>
            <a:endParaRPr lang="en-US" dirty="0" smtClean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785492"/>
            <a:ext cx="9155360" cy="2376264"/>
          </a:xfrm>
        </p:spPr>
        <p:txBody>
          <a:bodyPr numCol="3"/>
          <a:lstStyle/>
          <a:p>
            <a:r>
              <a:rPr lang="en-US" sz="2000" dirty="0" smtClean="0"/>
              <a:t>article</a:t>
            </a:r>
          </a:p>
          <a:p>
            <a:r>
              <a:rPr lang="en-US" sz="2000" dirty="0" err="1" smtClean="0"/>
              <a:t>columnheader</a:t>
            </a:r>
            <a:endParaRPr lang="en-US" sz="2000" dirty="0" smtClean="0"/>
          </a:p>
          <a:p>
            <a:r>
              <a:rPr lang="en-US" sz="2000" dirty="0" smtClean="0"/>
              <a:t>definition</a:t>
            </a:r>
          </a:p>
          <a:p>
            <a:r>
              <a:rPr lang="en-US" sz="2000" dirty="0" smtClean="0"/>
              <a:t>directory</a:t>
            </a:r>
          </a:p>
          <a:p>
            <a:r>
              <a:rPr lang="en-US" sz="2000" dirty="0" smtClean="0"/>
              <a:t>document</a:t>
            </a:r>
          </a:p>
          <a:p>
            <a:r>
              <a:rPr lang="en-US" sz="2000" dirty="0" smtClean="0"/>
              <a:t>group</a:t>
            </a:r>
          </a:p>
          <a:p>
            <a:r>
              <a:rPr lang="en-US" sz="2000" dirty="0" smtClean="0"/>
              <a:t>heading</a:t>
            </a:r>
          </a:p>
          <a:p>
            <a:r>
              <a:rPr lang="en-US" sz="2000" dirty="0" err="1" smtClean="0"/>
              <a:t>img</a:t>
            </a:r>
            <a:endParaRPr lang="en-US" sz="2000" dirty="0" smtClean="0"/>
          </a:p>
          <a:p>
            <a:r>
              <a:rPr lang="en-US" sz="2000" dirty="0" smtClean="0"/>
              <a:t>list</a:t>
            </a:r>
          </a:p>
          <a:p>
            <a:r>
              <a:rPr lang="en-US" sz="2000" dirty="0" err="1" smtClean="0"/>
              <a:t>listitem</a:t>
            </a:r>
            <a:endParaRPr lang="en-US" sz="2000" dirty="0" smtClean="0"/>
          </a:p>
          <a:p>
            <a:r>
              <a:rPr lang="en-US" sz="2000" dirty="0" smtClean="0"/>
              <a:t>math</a:t>
            </a:r>
          </a:p>
          <a:p>
            <a:r>
              <a:rPr lang="en-US" sz="2000" dirty="0" smtClean="0"/>
              <a:t>note</a:t>
            </a:r>
          </a:p>
          <a:p>
            <a:r>
              <a:rPr lang="en-US" sz="2000" dirty="0" smtClean="0"/>
              <a:t>presentation</a:t>
            </a:r>
          </a:p>
          <a:p>
            <a:r>
              <a:rPr lang="en-US" sz="2000" dirty="0" smtClean="0"/>
              <a:t>region</a:t>
            </a:r>
          </a:p>
          <a:p>
            <a:r>
              <a:rPr lang="en-US" sz="2000" dirty="0" smtClean="0"/>
              <a:t>row</a:t>
            </a:r>
          </a:p>
          <a:p>
            <a:r>
              <a:rPr lang="en-US" sz="2000" dirty="0" err="1" smtClean="0"/>
              <a:t>rowheader</a:t>
            </a:r>
            <a:endParaRPr lang="en-US" sz="2000" dirty="0" smtClean="0"/>
          </a:p>
          <a:p>
            <a:r>
              <a:rPr lang="en-US" sz="2000" dirty="0" smtClean="0"/>
              <a:t>separator</a:t>
            </a:r>
          </a:p>
          <a:p>
            <a:r>
              <a:rPr lang="en-US" sz="2000" dirty="0" smtClean="0"/>
              <a:t>toolbar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457200">
              <a:defRPr/>
            </a:pPr>
            <a:r>
              <a:rPr lang="en-US" sz="3600" b="1" dirty="0">
                <a:latin typeface="+mj-lt"/>
                <a:cs typeface="ＭＳ Ｐゴシック" charset="0"/>
              </a:rPr>
              <a:t>Role </a:t>
            </a:r>
            <a:r>
              <a:rPr lang="en-US" sz="3600" b="1" dirty="0" smtClean="0">
                <a:latin typeface="+mj-lt"/>
                <a:cs typeface="ＭＳ Ｐゴシック" charset="0"/>
              </a:rPr>
              <a:t>attribute: Document Structure</a:t>
            </a:r>
            <a:endParaRPr kumimoji="0" lang="en-US" sz="3600" b="1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ARIA</a:t>
            </a:r>
            <a:endParaRPr kumimoji="0" lang="en-US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136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example: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457200">
              <a:defRPr/>
            </a:pPr>
            <a:r>
              <a:rPr lang="en-US" sz="3600" b="1" dirty="0">
                <a:solidFill>
                  <a:prstClr val="black"/>
                </a:solidFill>
                <a:latin typeface="Calibri"/>
                <a:cs typeface="ＭＳ Ｐゴシック" charset="0"/>
              </a:rPr>
              <a:t>Role attribute</a:t>
            </a: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ARIA</a:t>
            </a:r>
            <a:endParaRPr kumimoji="0" lang="en-US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7" name="Rectangle à coins arrondis 4"/>
          <p:cNvSpPr/>
          <p:nvPr/>
        </p:nvSpPr>
        <p:spPr>
          <a:xfrm>
            <a:off x="323528" y="1777380"/>
            <a:ext cx="8460432" cy="34563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anchor="ctr"/>
          <a:lstStyle/>
          <a:p>
            <a:pPr marL="403225" indent="-342900"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sz="1700" b="1" dirty="0">
                <a:latin typeface="Courier New"/>
                <a:cs typeface="Courier New"/>
              </a:rPr>
              <a:t>&lt;</a:t>
            </a:r>
            <a:r>
              <a:rPr lang="nl-NL" sz="1700" b="1" dirty="0" err="1">
                <a:solidFill>
                  <a:srgbClr val="3366FF"/>
                </a:solidFill>
                <a:latin typeface="Courier New"/>
                <a:cs typeface="Courier New"/>
              </a:rPr>
              <a:t>ul</a:t>
            </a:r>
            <a:r>
              <a:rPr lang="nl-NL" sz="1700" b="1" dirty="0">
                <a:latin typeface="Courier New"/>
                <a:cs typeface="Courier New"/>
              </a:rPr>
              <a:t> </a:t>
            </a:r>
            <a:r>
              <a:rPr lang="nl-NL" sz="17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role</a:t>
            </a:r>
            <a:r>
              <a:rPr lang="nl-NL" sz="1700" b="1" dirty="0" smtClean="0">
                <a:latin typeface="Courier New"/>
                <a:cs typeface="Courier New"/>
              </a:rPr>
              <a:t>=</a:t>
            </a:r>
            <a:r>
              <a:rPr lang="nl-NL" sz="1700" b="1" dirty="0">
                <a:latin typeface="Courier New"/>
                <a:cs typeface="Courier New"/>
              </a:rPr>
              <a:t>"</a:t>
            </a:r>
            <a:r>
              <a:rPr lang="nl-NL" sz="1700" b="1" dirty="0">
                <a:solidFill>
                  <a:srgbClr val="00CC00"/>
                </a:solidFill>
                <a:latin typeface="Courier New"/>
                <a:cs typeface="Courier New"/>
              </a:rPr>
              <a:t>tree</a:t>
            </a:r>
            <a:r>
              <a:rPr lang="nl-NL" sz="1700" b="1" dirty="0" smtClean="0">
                <a:latin typeface="Courier New"/>
                <a:cs typeface="Courier New"/>
              </a:rPr>
              <a:t>"&gt;</a:t>
            </a:r>
          </a:p>
          <a:p>
            <a:pPr marL="403225" indent="-342900"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sz="1700" b="1" dirty="0">
                <a:latin typeface="Courier New"/>
                <a:cs typeface="Courier New"/>
              </a:rPr>
              <a:t> </a:t>
            </a:r>
            <a:r>
              <a:rPr lang="nl-NL" sz="1700" b="1" dirty="0" smtClean="0">
                <a:latin typeface="Courier New"/>
                <a:cs typeface="Courier New"/>
              </a:rPr>
              <a:t>  &lt;</a:t>
            </a:r>
            <a:r>
              <a:rPr lang="nl-NL" sz="1700" b="1" dirty="0">
                <a:solidFill>
                  <a:srgbClr val="3366FF"/>
                </a:solidFill>
                <a:latin typeface="Courier New"/>
                <a:cs typeface="Courier New"/>
              </a:rPr>
              <a:t>li</a:t>
            </a:r>
            <a:r>
              <a:rPr lang="nl-NL" sz="1700" b="1" dirty="0">
                <a:latin typeface="Courier New"/>
                <a:cs typeface="Courier New"/>
              </a:rPr>
              <a:t> </a:t>
            </a:r>
            <a:r>
              <a:rPr lang="nl-NL" sz="17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role</a:t>
            </a:r>
            <a:r>
              <a:rPr lang="nl-NL" sz="1700" b="1" dirty="0" smtClean="0">
                <a:latin typeface="Courier New"/>
                <a:cs typeface="Courier New"/>
              </a:rPr>
              <a:t>=</a:t>
            </a:r>
            <a:r>
              <a:rPr lang="nl-NL" sz="1700" b="1" dirty="0">
                <a:latin typeface="Courier New"/>
                <a:cs typeface="Courier New"/>
              </a:rPr>
              <a:t>"</a:t>
            </a:r>
            <a:r>
              <a:rPr lang="nl-NL" sz="1700" b="1" dirty="0" err="1">
                <a:solidFill>
                  <a:srgbClr val="00CC00"/>
                </a:solidFill>
                <a:latin typeface="Courier New"/>
                <a:cs typeface="Courier New"/>
              </a:rPr>
              <a:t>treeitem</a:t>
            </a:r>
            <a:r>
              <a:rPr lang="nl-NL" sz="1700" b="1" dirty="0" smtClean="0">
                <a:latin typeface="Courier New"/>
                <a:cs typeface="Courier New"/>
              </a:rPr>
              <a:t>"&gt;</a:t>
            </a:r>
            <a:r>
              <a:rPr lang="nl-NL" sz="1700" b="1" dirty="0">
                <a:latin typeface="Courier New"/>
                <a:cs typeface="Courier New"/>
              </a:rPr>
              <a:t>Item 1&lt;/</a:t>
            </a:r>
            <a:r>
              <a:rPr lang="nl-NL" sz="1700" b="1" dirty="0">
                <a:solidFill>
                  <a:srgbClr val="3366FF"/>
                </a:solidFill>
                <a:latin typeface="Courier New"/>
                <a:cs typeface="Courier New"/>
              </a:rPr>
              <a:t>li</a:t>
            </a:r>
            <a:r>
              <a:rPr lang="nl-NL" sz="1700" b="1" dirty="0" smtClean="0">
                <a:latin typeface="Courier New"/>
                <a:cs typeface="Courier New"/>
              </a:rPr>
              <a:t>&gt;</a:t>
            </a:r>
          </a:p>
          <a:p>
            <a:pPr marL="403225" indent="-342900"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sz="1700" b="1" dirty="0">
                <a:latin typeface="Courier New"/>
                <a:cs typeface="Courier New"/>
              </a:rPr>
              <a:t> </a:t>
            </a:r>
            <a:r>
              <a:rPr lang="nl-NL" sz="1700" b="1" dirty="0" smtClean="0">
                <a:latin typeface="Courier New"/>
                <a:cs typeface="Courier New"/>
              </a:rPr>
              <a:t>  &lt;</a:t>
            </a:r>
            <a:r>
              <a:rPr lang="nl-NL" sz="1700" b="1" dirty="0">
                <a:solidFill>
                  <a:srgbClr val="3366FF"/>
                </a:solidFill>
                <a:latin typeface="Courier New"/>
                <a:cs typeface="Courier New"/>
              </a:rPr>
              <a:t>li</a:t>
            </a:r>
            <a:r>
              <a:rPr lang="nl-NL" sz="1700" b="1" dirty="0">
                <a:latin typeface="Courier New"/>
                <a:cs typeface="Courier New"/>
              </a:rPr>
              <a:t> </a:t>
            </a:r>
            <a:r>
              <a:rPr lang="nl-NL" sz="1700" b="1" dirty="0" err="1">
                <a:solidFill>
                  <a:srgbClr val="FF0000"/>
                </a:solidFill>
                <a:latin typeface="Courier New"/>
                <a:cs typeface="Courier New"/>
              </a:rPr>
              <a:t>role</a:t>
            </a:r>
            <a:r>
              <a:rPr lang="nl-NL" sz="1700" b="1" dirty="0" smtClean="0">
                <a:latin typeface="Courier New"/>
                <a:cs typeface="Courier New"/>
              </a:rPr>
              <a:t>=</a:t>
            </a:r>
            <a:r>
              <a:rPr lang="nl-NL" sz="1700" b="1" dirty="0">
                <a:latin typeface="Courier New"/>
                <a:cs typeface="Courier New"/>
              </a:rPr>
              <a:t>"</a:t>
            </a:r>
            <a:r>
              <a:rPr lang="nl-NL" sz="1700" b="1" dirty="0" err="1">
                <a:solidFill>
                  <a:srgbClr val="00CC00"/>
                </a:solidFill>
                <a:latin typeface="Courier New"/>
                <a:cs typeface="Courier New"/>
              </a:rPr>
              <a:t>presentation</a:t>
            </a:r>
            <a:r>
              <a:rPr lang="nl-NL" sz="1700" b="1" dirty="0">
                <a:latin typeface="Courier New"/>
                <a:cs typeface="Courier New"/>
              </a:rPr>
              <a:t>"</a:t>
            </a:r>
            <a:r>
              <a:rPr lang="nl-NL" sz="1700" b="1" dirty="0" smtClean="0">
                <a:latin typeface="Courier New"/>
                <a:cs typeface="Courier New"/>
              </a:rPr>
              <a:t>&gt;</a:t>
            </a:r>
          </a:p>
          <a:p>
            <a:pPr marL="403225" indent="-342900"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sz="1700" b="1" dirty="0" smtClean="0">
                <a:latin typeface="Courier New"/>
                <a:cs typeface="Courier New"/>
              </a:rPr>
              <a:t>      &lt;</a:t>
            </a:r>
            <a:r>
              <a:rPr lang="nl-NL" sz="1700" b="1" dirty="0">
                <a:solidFill>
                  <a:srgbClr val="3366FF"/>
                </a:solidFill>
                <a:latin typeface="Courier New"/>
                <a:cs typeface="Courier New"/>
              </a:rPr>
              <a:t>a</a:t>
            </a:r>
            <a:r>
              <a:rPr lang="nl-NL" sz="1700" b="1" dirty="0">
                <a:latin typeface="Courier New"/>
                <a:cs typeface="Courier New"/>
              </a:rPr>
              <a:t> </a:t>
            </a:r>
            <a:r>
              <a:rPr lang="nl-NL" sz="1700" b="1" dirty="0" err="1">
                <a:solidFill>
                  <a:srgbClr val="FF0000"/>
                </a:solidFill>
                <a:latin typeface="Courier New"/>
                <a:cs typeface="Courier New"/>
              </a:rPr>
              <a:t>href</a:t>
            </a:r>
            <a:r>
              <a:rPr lang="nl-NL" sz="1700" b="1" dirty="0">
                <a:latin typeface="Courier New"/>
                <a:cs typeface="Courier New"/>
              </a:rPr>
              <a:t>="</a:t>
            </a:r>
            <a:r>
              <a:rPr lang="nl-NL" sz="1700" b="1" dirty="0">
                <a:solidFill>
                  <a:srgbClr val="00CC00"/>
                </a:solidFill>
                <a:latin typeface="Courier New"/>
                <a:cs typeface="Courier New"/>
              </a:rPr>
              <a:t>#group-1</a:t>
            </a:r>
            <a:r>
              <a:rPr lang="nl-NL" sz="1700" b="1" dirty="0">
                <a:latin typeface="Courier New"/>
                <a:cs typeface="Courier New"/>
              </a:rPr>
              <a:t>" </a:t>
            </a:r>
            <a:r>
              <a:rPr lang="nl-NL" sz="1700" b="1" dirty="0" err="1">
                <a:solidFill>
                  <a:srgbClr val="FF0000"/>
                </a:solidFill>
                <a:latin typeface="Courier New"/>
                <a:cs typeface="Courier New"/>
              </a:rPr>
              <a:t>role</a:t>
            </a:r>
            <a:r>
              <a:rPr lang="nl-NL" sz="1700" b="1" dirty="0" smtClean="0">
                <a:latin typeface="Courier New"/>
                <a:cs typeface="Courier New"/>
              </a:rPr>
              <a:t>=</a:t>
            </a:r>
            <a:r>
              <a:rPr lang="nl-NL" sz="1700" b="1" dirty="0">
                <a:latin typeface="Courier New"/>
                <a:cs typeface="Courier New"/>
              </a:rPr>
              <a:t>"</a:t>
            </a:r>
            <a:r>
              <a:rPr lang="nl-NL" sz="1700" b="1" dirty="0" err="1">
                <a:solidFill>
                  <a:srgbClr val="00CC00"/>
                </a:solidFill>
                <a:latin typeface="Courier New"/>
                <a:cs typeface="Courier New"/>
              </a:rPr>
              <a:t>treeitem</a:t>
            </a:r>
            <a:r>
              <a:rPr lang="nl-NL" sz="1700" b="1" dirty="0" smtClean="0">
                <a:latin typeface="Courier New"/>
                <a:cs typeface="Courier New"/>
              </a:rPr>
              <a:t>"&gt;</a:t>
            </a:r>
            <a:r>
              <a:rPr lang="nl-NL" sz="1700" b="1" dirty="0">
                <a:latin typeface="Courier New"/>
                <a:cs typeface="Courier New"/>
              </a:rPr>
              <a:t>Item 2&lt;/</a:t>
            </a:r>
            <a:r>
              <a:rPr lang="nl-NL" sz="1700" b="1" dirty="0">
                <a:solidFill>
                  <a:srgbClr val="3366FF"/>
                </a:solidFill>
                <a:latin typeface="Courier New"/>
                <a:cs typeface="Courier New"/>
              </a:rPr>
              <a:t>a</a:t>
            </a:r>
            <a:r>
              <a:rPr lang="nl-NL" sz="1700" b="1" dirty="0" smtClean="0">
                <a:latin typeface="Courier New"/>
                <a:cs typeface="Courier New"/>
              </a:rPr>
              <a:t>&gt;</a:t>
            </a:r>
          </a:p>
          <a:p>
            <a:pPr marL="403225" indent="-342900"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sz="1700" b="1" dirty="0" smtClean="0">
                <a:latin typeface="Courier New"/>
                <a:cs typeface="Courier New"/>
              </a:rPr>
              <a:t>      &lt;</a:t>
            </a:r>
            <a:r>
              <a:rPr lang="nl-NL" sz="1700" b="1" dirty="0" err="1">
                <a:solidFill>
                  <a:srgbClr val="3366FF"/>
                </a:solidFill>
                <a:latin typeface="Courier New"/>
                <a:cs typeface="Courier New"/>
              </a:rPr>
              <a:t>ul</a:t>
            </a:r>
            <a:r>
              <a:rPr lang="nl-NL" sz="1700" b="1" dirty="0">
                <a:latin typeface="Courier New"/>
                <a:cs typeface="Courier New"/>
              </a:rPr>
              <a:t> </a:t>
            </a:r>
            <a:r>
              <a:rPr lang="nl-NL" sz="1700" b="1" dirty="0" err="1">
                <a:solidFill>
                  <a:srgbClr val="FF0000"/>
                </a:solidFill>
                <a:latin typeface="Courier New"/>
                <a:cs typeface="Courier New"/>
              </a:rPr>
              <a:t>role</a:t>
            </a:r>
            <a:r>
              <a:rPr lang="nl-NL" sz="1700" b="1" dirty="0" smtClean="0">
                <a:latin typeface="Courier New"/>
                <a:cs typeface="Courier New"/>
              </a:rPr>
              <a:t>="</a:t>
            </a:r>
            <a:r>
              <a:rPr lang="nl-NL" sz="1700" b="1" dirty="0" err="1">
                <a:solidFill>
                  <a:srgbClr val="00CC00"/>
                </a:solidFill>
                <a:latin typeface="Courier New"/>
                <a:cs typeface="Courier New"/>
              </a:rPr>
              <a:t>group</a:t>
            </a:r>
            <a:r>
              <a:rPr lang="nl-NL" sz="1700" b="1" dirty="0" smtClean="0">
                <a:latin typeface="Courier New"/>
                <a:cs typeface="Courier New"/>
              </a:rPr>
              <a:t>"&gt;</a:t>
            </a:r>
          </a:p>
          <a:p>
            <a:pPr marL="403225" indent="-342900"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sz="1700" b="1" dirty="0">
                <a:latin typeface="Courier New"/>
                <a:cs typeface="Courier New"/>
              </a:rPr>
              <a:t> </a:t>
            </a:r>
            <a:r>
              <a:rPr lang="nl-NL" sz="1700" b="1" dirty="0" smtClean="0">
                <a:latin typeface="Courier New"/>
                <a:cs typeface="Courier New"/>
              </a:rPr>
              <a:t>        &lt;</a:t>
            </a:r>
            <a:r>
              <a:rPr lang="nl-NL" sz="1700" b="1" dirty="0">
                <a:solidFill>
                  <a:srgbClr val="3366FF"/>
                </a:solidFill>
                <a:latin typeface="Courier New"/>
                <a:cs typeface="Courier New"/>
              </a:rPr>
              <a:t>li</a:t>
            </a:r>
            <a:r>
              <a:rPr lang="nl-NL" sz="1700" b="1" dirty="0">
                <a:latin typeface="Courier New"/>
                <a:cs typeface="Courier New"/>
              </a:rPr>
              <a:t> </a:t>
            </a:r>
            <a:r>
              <a:rPr lang="nl-NL" sz="1700" b="1" dirty="0" err="1">
                <a:solidFill>
                  <a:srgbClr val="FF0000"/>
                </a:solidFill>
                <a:latin typeface="Courier New"/>
                <a:cs typeface="Courier New"/>
              </a:rPr>
              <a:t>role</a:t>
            </a:r>
            <a:r>
              <a:rPr lang="nl-NL" sz="1700" b="1" dirty="0" smtClean="0">
                <a:latin typeface="Courier New"/>
                <a:cs typeface="Courier New"/>
              </a:rPr>
              <a:t>=</a:t>
            </a:r>
            <a:r>
              <a:rPr lang="nl-NL" sz="1700" b="1" dirty="0">
                <a:latin typeface="Courier New"/>
                <a:cs typeface="Courier New"/>
              </a:rPr>
              <a:t>"</a:t>
            </a:r>
            <a:r>
              <a:rPr lang="nl-NL" sz="1700" b="1" dirty="0" err="1">
                <a:solidFill>
                  <a:srgbClr val="00CC00"/>
                </a:solidFill>
                <a:latin typeface="Courier New"/>
                <a:cs typeface="Courier New"/>
              </a:rPr>
              <a:t>treeitem</a:t>
            </a:r>
            <a:r>
              <a:rPr lang="nl-NL" sz="1700" b="1" dirty="0" smtClean="0">
                <a:latin typeface="Courier New"/>
                <a:cs typeface="Courier New"/>
              </a:rPr>
              <a:t>"&gt;</a:t>
            </a:r>
            <a:r>
              <a:rPr lang="nl-NL" sz="1700" b="1" dirty="0">
                <a:latin typeface="Courier New"/>
                <a:cs typeface="Courier New"/>
              </a:rPr>
              <a:t>Item 2-1&lt;/</a:t>
            </a:r>
            <a:r>
              <a:rPr lang="nl-NL" sz="1700" b="1" dirty="0">
                <a:solidFill>
                  <a:srgbClr val="3366FF"/>
                </a:solidFill>
                <a:latin typeface="Courier New"/>
                <a:cs typeface="Courier New"/>
              </a:rPr>
              <a:t>li</a:t>
            </a:r>
            <a:r>
              <a:rPr lang="nl-NL" sz="1700" b="1" dirty="0" smtClean="0">
                <a:latin typeface="Courier New"/>
                <a:cs typeface="Courier New"/>
              </a:rPr>
              <a:t>&gt;</a:t>
            </a:r>
          </a:p>
          <a:p>
            <a:pPr marL="403225" indent="-342900"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sz="1700" b="1" dirty="0" smtClean="0">
                <a:latin typeface="Courier New"/>
                <a:cs typeface="Courier New"/>
              </a:rPr>
              <a:t>         &lt;</a:t>
            </a:r>
            <a:r>
              <a:rPr lang="nl-NL" sz="1700" b="1" dirty="0">
                <a:solidFill>
                  <a:srgbClr val="3366FF"/>
                </a:solidFill>
                <a:latin typeface="Courier New"/>
                <a:cs typeface="Courier New"/>
              </a:rPr>
              <a:t>li</a:t>
            </a:r>
            <a:r>
              <a:rPr lang="nl-NL" sz="1700" b="1" dirty="0">
                <a:latin typeface="Courier New"/>
                <a:cs typeface="Courier New"/>
              </a:rPr>
              <a:t> </a:t>
            </a:r>
            <a:r>
              <a:rPr lang="nl-NL" sz="1700" b="1" dirty="0" err="1">
                <a:solidFill>
                  <a:srgbClr val="FF0000"/>
                </a:solidFill>
                <a:latin typeface="Courier New"/>
                <a:cs typeface="Courier New"/>
              </a:rPr>
              <a:t>role</a:t>
            </a:r>
            <a:r>
              <a:rPr lang="nl-NL" sz="1700" b="1" dirty="0" smtClean="0">
                <a:latin typeface="Courier New"/>
                <a:cs typeface="Courier New"/>
              </a:rPr>
              <a:t>=</a:t>
            </a:r>
            <a:r>
              <a:rPr lang="nl-NL" sz="1700" b="1" dirty="0">
                <a:latin typeface="Courier New"/>
                <a:cs typeface="Courier New"/>
              </a:rPr>
              <a:t>"</a:t>
            </a:r>
            <a:r>
              <a:rPr lang="nl-NL" sz="1700" b="1" dirty="0" err="1">
                <a:solidFill>
                  <a:srgbClr val="00CC00"/>
                </a:solidFill>
                <a:latin typeface="Courier New"/>
                <a:cs typeface="Courier New"/>
              </a:rPr>
              <a:t>treeitem</a:t>
            </a:r>
            <a:r>
              <a:rPr lang="nl-NL" sz="1700" b="1" dirty="0" smtClean="0">
                <a:latin typeface="Courier New"/>
                <a:cs typeface="Courier New"/>
              </a:rPr>
              <a:t>"&gt;</a:t>
            </a:r>
            <a:r>
              <a:rPr lang="nl-NL" sz="1700" b="1" dirty="0">
                <a:latin typeface="Courier New"/>
                <a:cs typeface="Courier New"/>
              </a:rPr>
              <a:t>Item 2-2&lt;/</a:t>
            </a:r>
            <a:r>
              <a:rPr lang="nl-NL" sz="1700" b="1" dirty="0">
                <a:solidFill>
                  <a:srgbClr val="3366FF"/>
                </a:solidFill>
                <a:latin typeface="Courier New"/>
                <a:cs typeface="Courier New"/>
              </a:rPr>
              <a:t>li</a:t>
            </a:r>
            <a:r>
              <a:rPr lang="nl-NL" sz="1700" b="1" dirty="0" smtClean="0">
                <a:latin typeface="Courier New"/>
                <a:cs typeface="Courier New"/>
              </a:rPr>
              <a:t>&gt;</a:t>
            </a:r>
          </a:p>
          <a:p>
            <a:pPr marL="403225" indent="-342900"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sz="1700" b="1" dirty="0" smtClean="0">
                <a:latin typeface="Courier New"/>
                <a:cs typeface="Courier New"/>
              </a:rPr>
              <a:t>      &lt;</a:t>
            </a:r>
            <a:r>
              <a:rPr lang="nl-NL" sz="1700" b="1" dirty="0">
                <a:latin typeface="Courier New"/>
                <a:cs typeface="Courier New"/>
              </a:rPr>
              <a:t>/</a:t>
            </a:r>
            <a:r>
              <a:rPr lang="nl-NL" sz="1700" b="1" dirty="0" err="1">
                <a:solidFill>
                  <a:srgbClr val="3366FF"/>
                </a:solidFill>
                <a:latin typeface="Courier New"/>
                <a:cs typeface="Courier New"/>
              </a:rPr>
              <a:t>ul</a:t>
            </a:r>
            <a:r>
              <a:rPr lang="nl-NL" sz="1700" b="1" dirty="0" smtClean="0">
                <a:latin typeface="Courier New"/>
                <a:cs typeface="Courier New"/>
              </a:rPr>
              <a:t>&gt;</a:t>
            </a:r>
          </a:p>
          <a:p>
            <a:pPr marL="403225" indent="-342900"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sz="1700" b="1" dirty="0" smtClean="0">
                <a:latin typeface="Courier New"/>
                <a:cs typeface="Courier New"/>
              </a:rPr>
              <a:t>   &lt;</a:t>
            </a:r>
            <a:r>
              <a:rPr lang="nl-NL" sz="1700" b="1" dirty="0">
                <a:latin typeface="Courier New"/>
                <a:cs typeface="Courier New"/>
              </a:rPr>
              <a:t>/</a:t>
            </a:r>
            <a:r>
              <a:rPr lang="nl-NL" sz="1700" b="1" dirty="0">
                <a:solidFill>
                  <a:srgbClr val="3366FF"/>
                </a:solidFill>
                <a:latin typeface="Courier New"/>
                <a:cs typeface="Courier New"/>
              </a:rPr>
              <a:t>li</a:t>
            </a:r>
            <a:r>
              <a:rPr lang="nl-NL" sz="1700" b="1" dirty="0" smtClean="0">
                <a:latin typeface="Courier New"/>
                <a:cs typeface="Courier New"/>
              </a:rPr>
              <a:t>&gt;</a:t>
            </a:r>
          </a:p>
          <a:p>
            <a:pPr marL="403225" indent="-342900"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sz="1700" b="1" dirty="0" smtClean="0">
                <a:latin typeface="Courier New"/>
                <a:cs typeface="Courier New"/>
              </a:rPr>
              <a:t>&lt;</a:t>
            </a:r>
            <a:r>
              <a:rPr lang="nl-NL" sz="1700" b="1" dirty="0">
                <a:latin typeface="Courier New"/>
                <a:cs typeface="Courier New"/>
              </a:rPr>
              <a:t>/</a:t>
            </a:r>
            <a:r>
              <a:rPr lang="nl-NL" sz="1700" b="1" dirty="0" err="1">
                <a:solidFill>
                  <a:srgbClr val="3366FF"/>
                </a:solidFill>
                <a:latin typeface="Courier New"/>
                <a:cs typeface="Courier New"/>
              </a:rPr>
              <a:t>ul</a:t>
            </a:r>
            <a:r>
              <a:rPr lang="nl-NL" sz="1700" b="1" dirty="0">
                <a:latin typeface="Courier New"/>
                <a:cs typeface="Courier New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68409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example:</a:t>
            </a:r>
          </a:p>
        </p:txBody>
      </p:sp>
      <p:sp>
        <p:nvSpPr>
          <p:cNvPr id="7" name="Rectangle à coins arrondis 4"/>
          <p:cNvSpPr/>
          <p:nvPr/>
        </p:nvSpPr>
        <p:spPr>
          <a:xfrm>
            <a:off x="179512" y="193204"/>
            <a:ext cx="8784976" cy="49685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anchor="ctr"/>
          <a:lstStyle/>
          <a:p>
            <a:pPr marL="1317625" lvl="2" indent="-342900"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fr-FR" sz="1700" b="1" dirty="0">
                <a:latin typeface="Courier New"/>
                <a:cs typeface="Courier New"/>
              </a:rPr>
              <a:t>&lt;</a:t>
            </a:r>
            <a:r>
              <a:rPr lang="fr-FR" sz="1700" b="1" dirty="0">
                <a:solidFill>
                  <a:srgbClr val="3366FF"/>
                </a:solidFill>
                <a:latin typeface="Courier New"/>
                <a:cs typeface="Courier New"/>
              </a:rPr>
              <a:t>figure</a:t>
            </a:r>
            <a:r>
              <a:rPr lang="fr-FR" sz="1700" b="1" dirty="0">
                <a:latin typeface="Courier New"/>
                <a:cs typeface="Courier New"/>
              </a:rPr>
              <a:t> </a:t>
            </a:r>
            <a:r>
              <a:rPr lang="fr-FR" sz="1700" b="1" dirty="0" err="1">
                <a:solidFill>
                  <a:srgbClr val="FF0000"/>
                </a:solidFill>
                <a:latin typeface="Courier New"/>
                <a:cs typeface="Courier New"/>
              </a:rPr>
              <a:t>role</a:t>
            </a:r>
            <a:r>
              <a:rPr lang="fr-FR" sz="1700" b="1" dirty="0">
                <a:latin typeface="Courier New"/>
                <a:cs typeface="Courier New"/>
              </a:rPr>
              <a:t>="</a:t>
            </a:r>
            <a:r>
              <a:rPr lang="fr-FR" sz="1700" b="1" dirty="0" err="1" smtClean="0">
                <a:solidFill>
                  <a:srgbClr val="00CC00"/>
                </a:solidFill>
                <a:latin typeface="Courier New"/>
                <a:cs typeface="Courier New"/>
              </a:rPr>
              <a:t>img</a:t>
            </a:r>
            <a:r>
              <a:rPr lang="fr-FR" sz="1700" b="1" dirty="0">
                <a:latin typeface="Courier New"/>
                <a:cs typeface="Courier New"/>
              </a:rPr>
              <a:t>" </a:t>
            </a:r>
            <a:r>
              <a:rPr lang="fr-FR" sz="1700" b="1" dirty="0">
                <a:solidFill>
                  <a:srgbClr val="FF0000"/>
                </a:solidFill>
                <a:latin typeface="Courier New"/>
                <a:cs typeface="Courier New"/>
              </a:rPr>
              <a:t>aria-</a:t>
            </a:r>
            <a:r>
              <a:rPr lang="fr-FR" sz="1700" b="1" dirty="0" err="1">
                <a:solidFill>
                  <a:srgbClr val="FF0000"/>
                </a:solidFill>
                <a:latin typeface="Courier New"/>
                <a:cs typeface="Courier New"/>
              </a:rPr>
              <a:t>labelledby</a:t>
            </a:r>
            <a:r>
              <a:rPr lang="fr-FR" sz="1700" b="1" dirty="0">
                <a:latin typeface="Courier New"/>
                <a:cs typeface="Courier New"/>
              </a:rPr>
              <a:t>="</a:t>
            </a:r>
            <a:r>
              <a:rPr lang="fr-FR" sz="1700" b="1" dirty="0" err="1">
                <a:solidFill>
                  <a:srgbClr val="00CC00"/>
                </a:solidFill>
                <a:latin typeface="Courier New"/>
                <a:cs typeface="Courier New"/>
              </a:rPr>
              <a:t>fish-caption</a:t>
            </a:r>
            <a:r>
              <a:rPr lang="fr-FR" sz="1700" b="1" dirty="0">
                <a:latin typeface="Courier New"/>
                <a:cs typeface="Courier New"/>
              </a:rPr>
              <a:t>"&gt;</a:t>
            </a:r>
            <a:endParaRPr lang="fr-FR" sz="1700" b="1" dirty="0" smtClean="0">
              <a:latin typeface="Courier New"/>
              <a:cs typeface="Courier New"/>
            </a:endParaRPr>
          </a:p>
          <a:p>
            <a:pPr marL="1317625" lvl="2" indent="-342900"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fr-FR" sz="1700" b="1" dirty="0">
                <a:latin typeface="Courier New"/>
                <a:cs typeface="Courier New"/>
              </a:rPr>
              <a:t> </a:t>
            </a:r>
            <a:r>
              <a:rPr lang="fr-FR" sz="1700" b="1" dirty="0" smtClean="0">
                <a:latin typeface="Courier New"/>
                <a:cs typeface="Courier New"/>
              </a:rPr>
              <a:t>  &lt;</a:t>
            </a:r>
            <a:r>
              <a:rPr lang="fr-FR" sz="1700" b="1" dirty="0" err="1">
                <a:solidFill>
                  <a:srgbClr val="3366FF"/>
                </a:solidFill>
                <a:latin typeface="Courier New"/>
                <a:cs typeface="Courier New"/>
              </a:rPr>
              <a:t>pre</a:t>
            </a:r>
            <a:r>
              <a:rPr lang="fr-FR" sz="1700" b="1" dirty="0" smtClean="0">
                <a:latin typeface="Courier New"/>
                <a:cs typeface="Courier New"/>
              </a:rPr>
              <a:t>&gt;</a:t>
            </a:r>
            <a:endParaRPr lang="fr-FR" sz="1700" b="1" dirty="0">
              <a:latin typeface="Courier New"/>
              <a:cs typeface="Courier New"/>
            </a:endParaRPr>
          </a:p>
          <a:p>
            <a:pPr marL="2232025" lvl="4" indent="-342900"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fr-FR" sz="1700" b="1" dirty="0">
                <a:latin typeface="Courier New"/>
                <a:cs typeface="Courier New"/>
              </a:rPr>
              <a:t> o           .'`/</a:t>
            </a:r>
          </a:p>
          <a:p>
            <a:pPr marL="2232025" lvl="4" indent="-342900"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fr-FR" sz="1700" b="1" dirty="0">
                <a:latin typeface="Courier New"/>
                <a:cs typeface="Courier New"/>
              </a:rPr>
              <a:t>     '      /  (</a:t>
            </a:r>
          </a:p>
          <a:p>
            <a:pPr marL="2232025" lvl="4" indent="-342900"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fr-FR" sz="1700" b="1" dirty="0">
                <a:latin typeface="Courier New"/>
                <a:cs typeface="Courier New"/>
              </a:rPr>
              <a:t>   O    .-'` ` `'-._      .')</a:t>
            </a:r>
          </a:p>
          <a:p>
            <a:pPr marL="2232025" lvl="4" indent="-342900"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fr-FR" sz="1700" b="1" dirty="0">
                <a:latin typeface="Courier New"/>
                <a:cs typeface="Courier New"/>
              </a:rPr>
              <a:t>      _/ (o)        '.  .' /</a:t>
            </a:r>
          </a:p>
          <a:p>
            <a:pPr marL="2232025" lvl="4" indent="-342900"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fr-FR" sz="1700" b="1" dirty="0">
                <a:latin typeface="Courier New"/>
                <a:cs typeface="Courier New"/>
              </a:rPr>
              <a:t>      )       )))     </a:t>
            </a:r>
            <a:r>
              <a:rPr lang="fr-FR" sz="1700" b="1" dirty="0" smtClean="0">
                <a:latin typeface="Courier New"/>
                <a:cs typeface="Courier New"/>
              </a:rPr>
              <a:t>&gt;&lt;  &lt;</a:t>
            </a:r>
            <a:endParaRPr lang="fr-FR" sz="1700" b="1" dirty="0">
              <a:latin typeface="Courier New"/>
              <a:cs typeface="Courier New"/>
            </a:endParaRPr>
          </a:p>
          <a:p>
            <a:pPr marL="2232025" lvl="4" indent="-342900"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fr-FR" sz="1700" b="1" dirty="0">
                <a:latin typeface="Courier New"/>
                <a:cs typeface="Courier New"/>
              </a:rPr>
              <a:t>      `\  |_\      _.'  '. \</a:t>
            </a:r>
          </a:p>
          <a:p>
            <a:pPr marL="2232025" lvl="4" indent="-342900"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fr-FR" sz="1700" b="1" dirty="0">
                <a:latin typeface="Courier New"/>
                <a:cs typeface="Courier New"/>
              </a:rPr>
              <a:t>        '-._  _ .-'       '.)</a:t>
            </a:r>
          </a:p>
          <a:p>
            <a:pPr marL="2232025" lvl="4" indent="-342900"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fr-FR" sz="1700" b="1" dirty="0">
                <a:latin typeface="Courier New"/>
                <a:cs typeface="Courier New"/>
              </a:rPr>
              <a:t>    </a:t>
            </a:r>
            <a:r>
              <a:rPr lang="fr-FR" sz="1700" b="1" dirty="0" err="1">
                <a:latin typeface="Courier New"/>
                <a:cs typeface="Courier New"/>
              </a:rPr>
              <a:t>jgs</a:t>
            </a:r>
            <a:r>
              <a:rPr lang="fr-FR" sz="1700" b="1" dirty="0">
                <a:latin typeface="Courier New"/>
                <a:cs typeface="Courier New"/>
              </a:rPr>
              <a:t>     `\__\</a:t>
            </a:r>
          </a:p>
          <a:p>
            <a:pPr marL="1317625" lvl="2" indent="-342900"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fr-FR" sz="1700" b="1" dirty="0">
                <a:latin typeface="Courier New"/>
                <a:cs typeface="Courier New"/>
              </a:rPr>
              <a:t> </a:t>
            </a:r>
            <a:r>
              <a:rPr lang="fr-FR" sz="1700" b="1" dirty="0" smtClean="0">
                <a:latin typeface="Courier New"/>
                <a:cs typeface="Courier New"/>
              </a:rPr>
              <a:t>   &lt;/</a:t>
            </a:r>
            <a:r>
              <a:rPr lang="fr-FR" sz="1700" b="1" dirty="0" err="1">
                <a:solidFill>
                  <a:srgbClr val="3366FF"/>
                </a:solidFill>
                <a:latin typeface="Courier New"/>
                <a:cs typeface="Courier New"/>
              </a:rPr>
              <a:t>pre</a:t>
            </a:r>
            <a:r>
              <a:rPr lang="fr-FR" sz="1700" b="1" dirty="0" smtClean="0">
                <a:latin typeface="Courier New"/>
                <a:cs typeface="Courier New"/>
              </a:rPr>
              <a:t>&gt;</a:t>
            </a:r>
          </a:p>
          <a:p>
            <a:pPr marL="1317625" lvl="2" indent="-342900"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fr-FR" sz="1700" b="1" dirty="0">
                <a:latin typeface="Courier New"/>
                <a:cs typeface="Courier New"/>
              </a:rPr>
              <a:t>    &lt;</a:t>
            </a:r>
            <a:r>
              <a:rPr lang="fr-FR" sz="1700" b="1" dirty="0" err="1">
                <a:solidFill>
                  <a:srgbClr val="3366FF"/>
                </a:solidFill>
                <a:latin typeface="Courier New"/>
                <a:cs typeface="Courier New"/>
              </a:rPr>
              <a:t>figcaption</a:t>
            </a:r>
            <a:r>
              <a:rPr lang="fr-FR" sz="1700" b="1" dirty="0">
                <a:latin typeface="Courier New"/>
                <a:cs typeface="Courier New"/>
              </a:rPr>
              <a:t> </a:t>
            </a:r>
            <a:r>
              <a:rPr lang="fr-FR" sz="1700" b="1" dirty="0">
                <a:solidFill>
                  <a:srgbClr val="FF0000"/>
                </a:solidFill>
                <a:latin typeface="Courier New"/>
                <a:cs typeface="Courier New"/>
              </a:rPr>
              <a:t>id</a:t>
            </a:r>
            <a:r>
              <a:rPr lang="fr-FR" sz="1700" b="1" dirty="0">
                <a:latin typeface="Courier New"/>
                <a:cs typeface="Courier New"/>
              </a:rPr>
              <a:t>="</a:t>
            </a:r>
            <a:r>
              <a:rPr lang="fr-FR" sz="1700" b="1" dirty="0" err="1">
                <a:solidFill>
                  <a:srgbClr val="00CC00"/>
                </a:solidFill>
                <a:latin typeface="Courier New"/>
                <a:cs typeface="Courier New"/>
              </a:rPr>
              <a:t>fish-caption</a:t>
            </a:r>
            <a:r>
              <a:rPr lang="fr-FR" sz="1700" b="1" dirty="0">
                <a:latin typeface="Courier New"/>
                <a:cs typeface="Courier New"/>
              </a:rPr>
              <a:t>"</a:t>
            </a:r>
            <a:r>
              <a:rPr lang="fr-FR" sz="1700" b="1" dirty="0" smtClean="0">
                <a:latin typeface="Courier New"/>
                <a:cs typeface="Courier New"/>
              </a:rPr>
              <a:t>&gt;</a:t>
            </a:r>
          </a:p>
          <a:p>
            <a:pPr marL="1317625" lvl="2" indent="-342900"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fr-FR" sz="1700" b="1" dirty="0" smtClean="0">
                <a:latin typeface="Courier New"/>
                <a:cs typeface="Courier New"/>
              </a:rPr>
              <a:t>        Joan </a:t>
            </a:r>
            <a:r>
              <a:rPr lang="fr-FR" sz="1700" b="1" dirty="0">
                <a:latin typeface="Courier New"/>
                <a:cs typeface="Courier New"/>
              </a:rPr>
              <a:t>G. Stark, "&lt;</a:t>
            </a:r>
            <a:r>
              <a:rPr lang="fr-FR" sz="1700" b="1" dirty="0">
                <a:solidFill>
                  <a:srgbClr val="3366FF"/>
                </a:solidFill>
                <a:latin typeface="Courier New"/>
                <a:cs typeface="Courier New"/>
              </a:rPr>
              <a:t>cite</a:t>
            </a:r>
            <a:r>
              <a:rPr lang="fr-FR" sz="1700" b="1" dirty="0">
                <a:latin typeface="Courier New"/>
                <a:cs typeface="Courier New"/>
              </a:rPr>
              <a:t>&gt;</a:t>
            </a:r>
            <a:r>
              <a:rPr lang="fr-FR" sz="1700" b="1" dirty="0" err="1">
                <a:latin typeface="Courier New"/>
                <a:cs typeface="Courier New"/>
              </a:rPr>
              <a:t>fish</a:t>
            </a:r>
            <a:r>
              <a:rPr lang="fr-FR" sz="1700" b="1" dirty="0">
                <a:latin typeface="Courier New"/>
                <a:cs typeface="Courier New"/>
              </a:rPr>
              <a:t>&lt;/</a:t>
            </a:r>
            <a:r>
              <a:rPr lang="fr-FR" sz="1700" b="1" dirty="0">
                <a:solidFill>
                  <a:srgbClr val="3366FF"/>
                </a:solidFill>
                <a:latin typeface="Courier New"/>
                <a:cs typeface="Courier New"/>
              </a:rPr>
              <a:t>cite</a:t>
            </a:r>
            <a:r>
              <a:rPr lang="fr-FR" sz="1700" b="1" dirty="0" smtClean="0">
                <a:latin typeface="Courier New"/>
                <a:cs typeface="Courier New"/>
              </a:rPr>
              <a:t>&gt;". </a:t>
            </a:r>
          </a:p>
          <a:p>
            <a:pPr marL="1317625" lvl="2" indent="-342900"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fr-FR" sz="1700" b="1" dirty="0">
                <a:latin typeface="Courier New"/>
                <a:cs typeface="Courier New"/>
              </a:rPr>
              <a:t> </a:t>
            </a:r>
            <a:r>
              <a:rPr lang="fr-FR" sz="1700" b="1" dirty="0" smtClean="0">
                <a:latin typeface="Courier New"/>
                <a:cs typeface="Courier New"/>
              </a:rPr>
              <a:t>  &lt;</a:t>
            </a:r>
            <a:r>
              <a:rPr lang="fr-FR" sz="1700" b="1" dirty="0">
                <a:latin typeface="Courier New"/>
                <a:cs typeface="Courier New"/>
              </a:rPr>
              <a:t>/</a:t>
            </a:r>
            <a:r>
              <a:rPr lang="fr-FR" sz="1700" b="1" dirty="0" err="1">
                <a:solidFill>
                  <a:srgbClr val="3366FF"/>
                </a:solidFill>
                <a:latin typeface="Courier New"/>
                <a:cs typeface="Courier New"/>
              </a:rPr>
              <a:t>figcaption</a:t>
            </a:r>
            <a:r>
              <a:rPr lang="fr-FR" sz="1700" b="1" dirty="0">
                <a:latin typeface="Courier New"/>
                <a:cs typeface="Courier New"/>
              </a:rPr>
              <a:t>&gt;</a:t>
            </a:r>
          </a:p>
          <a:p>
            <a:pPr marL="1317625" lvl="2" indent="-342900"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fr-FR" sz="1700" b="1" dirty="0">
                <a:latin typeface="Courier New"/>
                <a:cs typeface="Courier New"/>
              </a:rPr>
              <a:t> </a:t>
            </a:r>
            <a:r>
              <a:rPr lang="fr-FR" sz="1700" b="1" dirty="0" smtClean="0">
                <a:latin typeface="Courier New"/>
                <a:cs typeface="Courier New"/>
              </a:rPr>
              <a:t>&lt;/</a:t>
            </a:r>
            <a:r>
              <a:rPr lang="fr-FR" sz="1700" b="1" dirty="0">
                <a:solidFill>
                  <a:srgbClr val="3366FF"/>
                </a:solidFill>
                <a:latin typeface="Courier New"/>
                <a:cs typeface="Courier New"/>
              </a:rPr>
              <a:t>figure</a:t>
            </a:r>
            <a:r>
              <a:rPr lang="fr-FR" sz="1700" b="1" dirty="0" smtClean="0">
                <a:latin typeface="Courier New"/>
                <a:cs typeface="Courier New"/>
              </a:rPr>
              <a:t>&gt;</a:t>
            </a:r>
            <a:endParaRPr lang="nl-NL" sz="1700" b="1" dirty="0">
              <a:latin typeface="Courier New"/>
              <a:cs typeface="Courier New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187624" y="193204"/>
            <a:ext cx="0" cy="4968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6200000">
            <a:off x="-918075" y="2344688"/>
            <a:ext cx="3047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Calibri"/>
                <a:cs typeface="Calibri"/>
              </a:rPr>
              <a:t>Other example</a:t>
            </a:r>
            <a:endParaRPr lang="en-US" sz="3600" b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19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you can see in the </a:t>
            </a:r>
            <a:r>
              <a:rPr lang="en-US" dirty="0"/>
              <a:t>last example, ARIA </a:t>
            </a:r>
            <a:r>
              <a:rPr lang="en-US" dirty="0" smtClean="0"/>
              <a:t>widgets can </a:t>
            </a:r>
            <a:r>
              <a:rPr lang="en-US" dirty="0"/>
              <a:t>have </a:t>
            </a:r>
            <a:r>
              <a:rPr lang="en-US" dirty="0" smtClean="0"/>
              <a:t>attributes</a:t>
            </a:r>
          </a:p>
          <a:p>
            <a:endParaRPr lang="en-US" dirty="0"/>
          </a:p>
          <a:p>
            <a:r>
              <a:rPr lang="en-US" dirty="0" smtClean="0"/>
              <a:t>ARIA attributes are always prefixed by </a:t>
            </a:r>
            <a:r>
              <a:rPr lang="en-US" i="1" dirty="0" smtClean="0"/>
              <a:t>"aria-"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ARIA attributes</a:t>
            </a:r>
            <a:endParaRPr kumimoji="0" lang="en-US" sz="3600" b="1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ARIA</a:t>
            </a:r>
            <a:endParaRPr kumimoji="0" lang="en-US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7" name="Rectangle à coins arrondis 4"/>
          <p:cNvSpPr/>
          <p:nvPr/>
        </p:nvSpPr>
        <p:spPr>
          <a:xfrm>
            <a:off x="323528" y="4153644"/>
            <a:ext cx="8460432" cy="5760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anchor="ctr"/>
          <a:lstStyle/>
          <a:p>
            <a:pPr marL="403225" indent="-342900"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>
                <a:latin typeface="Courier New"/>
                <a:cs typeface="Courier New"/>
              </a:rPr>
              <a:t>&lt;</a:t>
            </a:r>
            <a:r>
              <a:rPr lang="nl-NL" b="1" dirty="0" err="1">
                <a:solidFill>
                  <a:srgbClr val="3366FF"/>
                </a:solidFill>
                <a:latin typeface="Courier New"/>
                <a:cs typeface="Courier New"/>
              </a:rPr>
              <a:t>ul</a:t>
            </a:r>
            <a:r>
              <a:rPr lang="nl-NL" b="1" dirty="0">
                <a:latin typeface="Courier New"/>
                <a:cs typeface="Courier New"/>
              </a:rPr>
              <a:t> </a:t>
            </a:r>
            <a:r>
              <a:rPr lang="nl-NL" b="1" dirty="0" err="1">
                <a:solidFill>
                  <a:srgbClr val="FF0000"/>
                </a:solidFill>
                <a:latin typeface="Courier New"/>
                <a:cs typeface="Courier New"/>
              </a:rPr>
              <a:t>role</a:t>
            </a:r>
            <a:r>
              <a:rPr lang="nl-NL" b="1" dirty="0">
                <a:latin typeface="Courier New"/>
                <a:cs typeface="Courier New"/>
              </a:rPr>
              <a:t>="</a:t>
            </a:r>
            <a:r>
              <a:rPr lang="nl-NL" b="1" dirty="0">
                <a:solidFill>
                  <a:srgbClr val="00CC00"/>
                </a:solidFill>
                <a:latin typeface="Courier New"/>
                <a:cs typeface="Courier New"/>
              </a:rPr>
              <a:t>tree</a:t>
            </a:r>
            <a:r>
              <a:rPr lang="nl-NL" b="1" dirty="0">
                <a:latin typeface="Courier New"/>
                <a:cs typeface="Courier New"/>
              </a:rPr>
              <a:t>" </a:t>
            </a:r>
            <a:r>
              <a:rPr lang="nl-NL" b="1" dirty="0">
                <a:solidFill>
                  <a:srgbClr val="FF0000"/>
                </a:solidFill>
                <a:latin typeface="Courier New"/>
                <a:cs typeface="Courier New"/>
              </a:rPr>
              <a:t>aria-</a:t>
            </a:r>
            <a:r>
              <a:rPr lang="nl-NL" b="1" dirty="0" err="1">
                <a:solidFill>
                  <a:srgbClr val="FF0000"/>
                </a:solidFill>
                <a:latin typeface="Courier New"/>
                <a:cs typeface="Courier New"/>
              </a:rPr>
              <a:t>multiselectable</a:t>
            </a:r>
            <a:r>
              <a:rPr lang="nl-NL" b="1" dirty="0">
                <a:latin typeface="Courier New"/>
                <a:cs typeface="Courier New"/>
              </a:rPr>
              <a:t>="</a:t>
            </a:r>
            <a:r>
              <a:rPr lang="nl-NL" b="1" dirty="0" err="1">
                <a:solidFill>
                  <a:srgbClr val="00CC00"/>
                </a:solidFill>
                <a:latin typeface="Courier New"/>
                <a:cs typeface="Courier New"/>
              </a:rPr>
              <a:t>true</a:t>
            </a:r>
            <a:r>
              <a:rPr lang="nl-NL" b="1" dirty="0" smtClean="0">
                <a:latin typeface="Courier New"/>
                <a:cs typeface="Courier New"/>
              </a:rPr>
              <a:t>"&gt;...&lt;/</a:t>
            </a:r>
            <a:r>
              <a:rPr lang="nl-NL" b="1" dirty="0" err="1">
                <a:solidFill>
                  <a:srgbClr val="3366FF"/>
                </a:solidFill>
                <a:latin typeface="Courier New"/>
                <a:cs typeface="Courier New"/>
              </a:rPr>
              <a:t>ul</a:t>
            </a:r>
            <a:r>
              <a:rPr lang="nl-NL" b="1" dirty="0">
                <a:latin typeface="Courier New"/>
                <a:cs typeface="Courier New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56397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By completing this course, you will be able to: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Make </a:t>
            </a:r>
            <a:r>
              <a:rPr lang="en-US" dirty="0"/>
              <a:t>accessible widgets thanks to ARIA</a:t>
            </a:r>
          </a:p>
          <a:p>
            <a:pPr lvl="1"/>
            <a:r>
              <a:rPr lang="en-US" dirty="0"/>
              <a:t>Structure your data markup with </a:t>
            </a:r>
            <a:r>
              <a:rPr lang="en-US" dirty="0" err="1"/>
              <a:t>Microdatas</a:t>
            </a:r>
            <a:endParaRPr lang="en-US" dirty="0"/>
          </a:p>
          <a:p>
            <a:pPr lvl="1"/>
            <a:r>
              <a:rPr lang="en-US" dirty="0" smtClean="0"/>
              <a:t>Use </a:t>
            </a:r>
            <a:r>
              <a:rPr lang="en-US" dirty="0" smtClean="0"/>
              <a:t>Drag &amp; Drop features in your web apps</a:t>
            </a:r>
          </a:p>
          <a:p>
            <a:pPr lvl="1"/>
            <a:r>
              <a:rPr lang="en-US" dirty="0" err="1" smtClean="0"/>
              <a:t>Geolocalize</a:t>
            </a:r>
            <a:r>
              <a:rPr lang="en-US" dirty="0" smtClean="0"/>
              <a:t> a user of your web apps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63" y="49213"/>
            <a:ext cx="617537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ＭＳ Ｐゴシック" charset="0"/>
              </a:rPr>
              <a:t>Course objectives</a:t>
            </a:r>
          </a:p>
        </p:txBody>
      </p:sp>
      <p:sp>
        <p:nvSpPr>
          <p:cNvPr id="9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 smtClean="0">
                <a:latin typeface="+mn-lt"/>
                <a:cs typeface="ＭＳ Ｐゴシック" charset="0"/>
              </a:rPr>
              <a:t>HTML5 - New APIs</a:t>
            </a:r>
            <a:endParaRPr lang="en-US" dirty="0">
              <a:latin typeface="+mn-lt"/>
              <a:cs typeface="ＭＳ Ｐゴシック" charset="0"/>
            </a:endParaRPr>
          </a:p>
          <a:p>
            <a:pPr marL="342900" indent="-342900" defTabSz="457200">
              <a:spcBef>
                <a:spcPct val="20000"/>
              </a:spcBef>
              <a:defRPr/>
            </a:pPr>
            <a:endParaRPr kumimoji="0" lang="en-US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ARIA attributes can be :</a:t>
            </a:r>
          </a:p>
          <a:p>
            <a:pPr lvl="1"/>
            <a:r>
              <a:rPr lang="en-US" dirty="0" smtClean="0"/>
              <a:t>States</a:t>
            </a:r>
          </a:p>
          <a:p>
            <a:pPr lvl="1"/>
            <a:r>
              <a:rPr lang="en-US" dirty="0" smtClean="0"/>
              <a:t>Properties</a:t>
            </a:r>
            <a:endParaRPr lang="en-US" dirty="0"/>
          </a:p>
          <a:p>
            <a:r>
              <a:rPr lang="en-US" dirty="0" smtClean="0"/>
              <a:t>Some available attributes: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457200">
              <a:defRPr/>
            </a:pPr>
            <a:r>
              <a:rPr lang="en-US" sz="3600" b="1" dirty="0">
                <a:solidFill>
                  <a:prstClr val="black"/>
                </a:solidFill>
                <a:latin typeface="Calibri"/>
                <a:cs typeface="ＭＳ Ｐゴシック" charset="0"/>
              </a:rPr>
              <a:t>ARIA attributes</a:t>
            </a: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ARIA</a:t>
            </a:r>
            <a:endParaRPr kumimoji="0" lang="en-US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 bwMode="auto">
          <a:xfrm>
            <a:off x="467544" y="3595365"/>
            <a:ext cx="8435975" cy="14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3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aria-autocomplete</a:t>
            </a:r>
          </a:p>
          <a:p>
            <a:r>
              <a:rPr lang="en-US" sz="2400" dirty="0"/>
              <a:t>aria-</a:t>
            </a:r>
            <a:r>
              <a:rPr lang="en-US" sz="2400" dirty="0" smtClean="0"/>
              <a:t>checked</a:t>
            </a:r>
          </a:p>
          <a:p>
            <a:r>
              <a:rPr lang="en-US" sz="2400" dirty="0"/>
              <a:t>aria-</a:t>
            </a:r>
            <a:r>
              <a:rPr lang="en-US" sz="2400" dirty="0" err="1" smtClean="0"/>
              <a:t>describedby</a:t>
            </a:r>
            <a:endParaRPr lang="en-US" sz="2400" dirty="0" smtClean="0"/>
          </a:p>
          <a:p>
            <a:r>
              <a:rPr lang="en-US" sz="2400" dirty="0"/>
              <a:t>aria-</a:t>
            </a:r>
            <a:r>
              <a:rPr lang="en-US" sz="2400" dirty="0" smtClean="0"/>
              <a:t>disabled</a:t>
            </a:r>
          </a:p>
          <a:p>
            <a:r>
              <a:rPr lang="en-US" sz="2400" dirty="0"/>
              <a:t>aria-</a:t>
            </a:r>
            <a:r>
              <a:rPr lang="en-US" sz="2400" dirty="0" err="1" smtClean="0"/>
              <a:t>haspopup</a:t>
            </a:r>
            <a:endParaRPr lang="en-US" sz="2400" dirty="0" smtClean="0"/>
          </a:p>
          <a:p>
            <a:r>
              <a:rPr lang="en-US" sz="2400" dirty="0"/>
              <a:t>aria-</a:t>
            </a:r>
            <a:r>
              <a:rPr lang="en-US" sz="2400" dirty="0" smtClean="0"/>
              <a:t>label</a:t>
            </a:r>
          </a:p>
          <a:p>
            <a:r>
              <a:rPr lang="en-US" sz="2400" dirty="0"/>
              <a:t>aria-</a:t>
            </a:r>
            <a:r>
              <a:rPr lang="en-US" sz="2400" dirty="0" err="1" smtClean="0"/>
              <a:t>labelledby</a:t>
            </a:r>
            <a:endParaRPr lang="en-US" sz="2400" dirty="0" smtClean="0"/>
          </a:p>
          <a:p>
            <a:r>
              <a:rPr lang="en-US" sz="2400" dirty="0"/>
              <a:t>aria-</a:t>
            </a:r>
            <a:r>
              <a:rPr lang="en-US" sz="2400" dirty="0" smtClean="0"/>
              <a:t>selected</a:t>
            </a:r>
          </a:p>
          <a:p>
            <a:r>
              <a:rPr lang="en-US" sz="24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50454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ways to label a widget :</a:t>
            </a:r>
          </a:p>
          <a:p>
            <a:endParaRPr lang="en-US" i="1" dirty="0"/>
          </a:p>
          <a:p>
            <a:pPr lvl="1"/>
            <a:r>
              <a:rPr lang="en-US" dirty="0" smtClean="0"/>
              <a:t>&lt;label&gt; element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457200">
              <a:defRPr/>
            </a:pPr>
            <a:r>
              <a:rPr lang="en-US" sz="3600" b="1" dirty="0">
                <a:solidFill>
                  <a:prstClr val="black"/>
                </a:solidFill>
                <a:latin typeface="Calibri"/>
                <a:cs typeface="ＭＳ Ｐゴシック" charset="0"/>
              </a:rPr>
              <a:t>ARIA attributes</a:t>
            </a: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ARIA</a:t>
            </a:r>
            <a:endParaRPr kumimoji="0" lang="en-US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9" name="Rectangle à coins arrondis 4"/>
          <p:cNvSpPr/>
          <p:nvPr/>
        </p:nvSpPr>
        <p:spPr>
          <a:xfrm>
            <a:off x="323528" y="3145532"/>
            <a:ext cx="8460432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anchor="ctr"/>
          <a:lstStyle/>
          <a:p>
            <a:pPr marL="403225" indent="-342900"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>
                <a:latin typeface="Courier New"/>
                <a:cs typeface="Courier New"/>
              </a:rPr>
              <a:t>&lt;</a:t>
            </a:r>
            <a:r>
              <a:rPr lang="nl-NL" b="1" dirty="0">
                <a:solidFill>
                  <a:srgbClr val="3366FF"/>
                </a:solidFill>
                <a:latin typeface="Courier New"/>
                <a:cs typeface="Courier New"/>
              </a:rPr>
              <a:t>label</a:t>
            </a:r>
            <a:r>
              <a:rPr lang="nl-NL" b="1" dirty="0">
                <a:latin typeface="Courier New"/>
                <a:cs typeface="Courier New"/>
              </a:rPr>
              <a:t> </a:t>
            </a:r>
            <a:r>
              <a:rPr lang="nl-NL" b="1" dirty="0" err="1">
                <a:solidFill>
                  <a:srgbClr val="FF0000"/>
                </a:solidFill>
                <a:latin typeface="Courier New"/>
                <a:cs typeface="Courier New"/>
              </a:rPr>
              <a:t>for</a:t>
            </a:r>
            <a:r>
              <a:rPr lang="nl-NL" b="1" dirty="0">
                <a:latin typeface="Courier New"/>
                <a:cs typeface="Courier New"/>
              </a:rPr>
              <a:t>="</a:t>
            </a:r>
            <a:r>
              <a:rPr lang="nl-NL" b="1" dirty="0">
                <a:solidFill>
                  <a:srgbClr val="00CC00"/>
                </a:solidFill>
                <a:latin typeface="Courier New"/>
                <a:cs typeface="Courier New"/>
              </a:rPr>
              <a:t>male</a:t>
            </a:r>
            <a:r>
              <a:rPr lang="nl-NL" b="1" dirty="0">
                <a:latin typeface="Courier New"/>
                <a:cs typeface="Courier New"/>
              </a:rPr>
              <a:t>"&gt;Male&lt;/</a:t>
            </a:r>
            <a:r>
              <a:rPr lang="nl-NL" b="1" dirty="0">
                <a:solidFill>
                  <a:srgbClr val="3366FF"/>
                </a:solidFill>
                <a:latin typeface="Courier New"/>
                <a:cs typeface="Courier New"/>
              </a:rPr>
              <a:t>label</a:t>
            </a:r>
            <a:r>
              <a:rPr lang="nl-NL" b="1" dirty="0" smtClean="0">
                <a:latin typeface="Courier New"/>
                <a:cs typeface="Courier New"/>
              </a:rPr>
              <a:t>&gt;</a:t>
            </a:r>
          </a:p>
          <a:p>
            <a:pPr marL="403225" indent="-342900"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 smtClean="0">
                <a:latin typeface="Courier New"/>
                <a:cs typeface="Courier New"/>
              </a:rPr>
              <a:t>&lt;</a:t>
            </a:r>
            <a:r>
              <a:rPr lang="nl-NL" b="1" dirty="0">
                <a:solidFill>
                  <a:srgbClr val="3366FF"/>
                </a:solidFill>
                <a:latin typeface="Courier New"/>
                <a:cs typeface="Courier New"/>
              </a:rPr>
              <a:t>input</a:t>
            </a:r>
            <a:r>
              <a:rPr lang="nl-NL" b="1" dirty="0">
                <a:latin typeface="Courier New"/>
                <a:cs typeface="Courier New"/>
              </a:rPr>
              <a:t> </a:t>
            </a:r>
            <a:r>
              <a:rPr lang="nl-NL" b="1" dirty="0">
                <a:solidFill>
                  <a:srgbClr val="FF0000"/>
                </a:solidFill>
                <a:latin typeface="Courier New"/>
                <a:cs typeface="Courier New"/>
              </a:rPr>
              <a:t>type</a:t>
            </a:r>
            <a:r>
              <a:rPr lang="nl-NL" b="1" dirty="0">
                <a:latin typeface="Courier New"/>
                <a:cs typeface="Courier New"/>
              </a:rPr>
              <a:t>="</a:t>
            </a:r>
            <a:r>
              <a:rPr lang="nl-NL" b="1" dirty="0">
                <a:solidFill>
                  <a:srgbClr val="00CC00"/>
                </a:solidFill>
                <a:latin typeface="Courier New"/>
                <a:cs typeface="Courier New"/>
              </a:rPr>
              <a:t>radio</a:t>
            </a:r>
            <a:r>
              <a:rPr lang="nl-NL" b="1" dirty="0">
                <a:latin typeface="Courier New"/>
                <a:cs typeface="Courier New"/>
              </a:rPr>
              <a:t>" </a:t>
            </a:r>
            <a:r>
              <a:rPr lang="nl-NL" b="1" dirty="0">
                <a:solidFill>
                  <a:srgbClr val="FF0000"/>
                </a:solidFill>
                <a:latin typeface="Courier New"/>
                <a:cs typeface="Courier New"/>
              </a:rPr>
              <a:t>name</a:t>
            </a:r>
            <a:r>
              <a:rPr lang="nl-NL" b="1" dirty="0">
                <a:latin typeface="Courier New"/>
                <a:cs typeface="Courier New"/>
              </a:rPr>
              <a:t>="</a:t>
            </a:r>
            <a:r>
              <a:rPr lang="nl-NL" b="1" dirty="0" err="1">
                <a:solidFill>
                  <a:srgbClr val="00CC00"/>
                </a:solidFill>
                <a:latin typeface="Courier New"/>
                <a:cs typeface="Courier New"/>
              </a:rPr>
              <a:t>sex</a:t>
            </a:r>
            <a:r>
              <a:rPr lang="nl-NL" b="1" dirty="0">
                <a:latin typeface="Courier New"/>
                <a:cs typeface="Courier New"/>
              </a:rPr>
              <a:t>" </a:t>
            </a:r>
            <a:r>
              <a:rPr lang="nl-NL" b="1" dirty="0" err="1">
                <a:solidFill>
                  <a:srgbClr val="FF0000"/>
                </a:solidFill>
                <a:latin typeface="Courier New"/>
                <a:cs typeface="Courier New"/>
              </a:rPr>
              <a:t>id</a:t>
            </a:r>
            <a:r>
              <a:rPr lang="nl-NL" b="1" dirty="0">
                <a:latin typeface="Courier New"/>
                <a:cs typeface="Courier New"/>
              </a:rPr>
              <a:t>="</a:t>
            </a:r>
            <a:r>
              <a:rPr lang="nl-NL" b="1" dirty="0">
                <a:solidFill>
                  <a:srgbClr val="00CC00"/>
                </a:solidFill>
                <a:latin typeface="Courier New"/>
                <a:cs typeface="Courier New"/>
              </a:rPr>
              <a:t>male</a:t>
            </a:r>
            <a:r>
              <a:rPr lang="nl-NL" b="1" dirty="0">
                <a:latin typeface="Courier New"/>
                <a:cs typeface="Courier New"/>
              </a:rPr>
              <a:t>" /&gt;</a:t>
            </a:r>
          </a:p>
        </p:txBody>
      </p:sp>
    </p:spTree>
    <p:extLst>
      <p:ext uri="{BB962C8B-B14F-4D97-AF65-F5344CB8AC3E}">
        <p14:creationId xmlns:p14="http://schemas.microsoft.com/office/powerpoint/2010/main" val="1458040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ways to label a widget :</a:t>
            </a:r>
          </a:p>
          <a:p>
            <a:endParaRPr lang="en-US" i="1" dirty="0"/>
          </a:p>
          <a:p>
            <a:pPr lvl="1"/>
            <a:r>
              <a:rPr lang="en-US" i="1" dirty="0"/>
              <a:t>aria-label</a:t>
            </a:r>
            <a:r>
              <a:rPr lang="en-US" dirty="0"/>
              <a:t> attribute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457200">
              <a:defRPr/>
            </a:pPr>
            <a:r>
              <a:rPr lang="en-US" sz="3600" b="1" dirty="0">
                <a:solidFill>
                  <a:prstClr val="black"/>
                </a:solidFill>
                <a:latin typeface="Calibri"/>
                <a:cs typeface="ＭＳ Ｐゴシック" charset="0"/>
              </a:rPr>
              <a:t>ARIA attributes</a:t>
            </a: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ARIA</a:t>
            </a:r>
            <a:endParaRPr kumimoji="0" lang="en-US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9" name="Rectangle à coins arrondis 4"/>
          <p:cNvSpPr/>
          <p:nvPr/>
        </p:nvSpPr>
        <p:spPr>
          <a:xfrm>
            <a:off x="323528" y="3145532"/>
            <a:ext cx="8460432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anchor="ctr"/>
          <a:lstStyle/>
          <a:p>
            <a:pPr marL="403225" indent="-342900"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>
                <a:latin typeface="Courier New"/>
                <a:cs typeface="Courier New"/>
              </a:rPr>
              <a:t>&lt;</a:t>
            </a:r>
            <a:r>
              <a:rPr lang="nl-NL" b="1" dirty="0">
                <a:solidFill>
                  <a:srgbClr val="3366FF"/>
                </a:solidFill>
                <a:latin typeface="Courier New"/>
                <a:cs typeface="Courier New"/>
              </a:rPr>
              <a:t>input</a:t>
            </a:r>
            <a:r>
              <a:rPr lang="nl-NL" b="1" dirty="0">
                <a:latin typeface="Courier New"/>
                <a:cs typeface="Courier New"/>
              </a:rPr>
              <a:t> </a:t>
            </a:r>
            <a:r>
              <a:rPr lang="nl-NL" b="1" dirty="0">
                <a:solidFill>
                  <a:srgbClr val="FF0000"/>
                </a:solidFill>
                <a:latin typeface="Courier New"/>
                <a:cs typeface="Courier New"/>
              </a:rPr>
              <a:t>type</a:t>
            </a:r>
            <a:r>
              <a:rPr lang="nl-NL" b="1" dirty="0">
                <a:latin typeface="Courier New"/>
                <a:cs typeface="Courier New"/>
              </a:rPr>
              <a:t>="</a:t>
            </a:r>
            <a:r>
              <a:rPr lang="nl-NL" b="1" dirty="0" err="1">
                <a:solidFill>
                  <a:srgbClr val="00CC00"/>
                </a:solidFill>
                <a:latin typeface="Courier New"/>
                <a:cs typeface="Courier New"/>
              </a:rPr>
              <a:t>checkbox</a:t>
            </a:r>
            <a:r>
              <a:rPr lang="nl-NL" b="1" dirty="0">
                <a:latin typeface="Courier New"/>
                <a:cs typeface="Courier New"/>
              </a:rPr>
              <a:t>" </a:t>
            </a:r>
            <a:r>
              <a:rPr lang="nl-NL" b="1" dirty="0">
                <a:solidFill>
                  <a:srgbClr val="FF0000"/>
                </a:solidFill>
                <a:latin typeface="Courier New"/>
                <a:cs typeface="Courier New"/>
              </a:rPr>
              <a:t>aria-label</a:t>
            </a:r>
            <a:r>
              <a:rPr lang="nl-NL" b="1" dirty="0">
                <a:latin typeface="Courier New"/>
                <a:cs typeface="Courier New"/>
              </a:rPr>
              <a:t>="</a:t>
            </a:r>
            <a:r>
              <a:rPr lang="nl-NL" b="1" dirty="0">
                <a:solidFill>
                  <a:srgbClr val="00CC00"/>
                </a:solidFill>
                <a:latin typeface="Courier New"/>
                <a:cs typeface="Courier New"/>
              </a:rPr>
              <a:t>Message 1</a:t>
            </a:r>
            <a:r>
              <a:rPr lang="nl-NL" b="1" dirty="0">
                <a:latin typeface="Courier New"/>
                <a:cs typeface="Courier New"/>
              </a:rPr>
              <a:t>" </a:t>
            </a:r>
            <a:endParaRPr lang="nl-NL" b="1" dirty="0" smtClean="0">
              <a:latin typeface="Courier New"/>
              <a:cs typeface="Courier New"/>
            </a:endParaRPr>
          </a:p>
          <a:p>
            <a:pPr marL="403225" indent="-342900"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lang="nl-NL" b="1" dirty="0" smtClean="0">
                <a:solidFill>
                  <a:srgbClr val="FF0000"/>
                </a:solidFill>
                <a:latin typeface="Courier New"/>
                <a:cs typeface="Courier New"/>
              </a:rPr>
              <a:t>		</a:t>
            </a:r>
            <a:r>
              <a:rPr lang="nl-NL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title</a:t>
            </a:r>
            <a:r>
              <a:rPr lang="nl-NL" b="1" dirty="0">
                <a:latin typeface="Courier New"/>
                <a:cs typeface="Courier New"/>
              </a:rPr>
              <a:t>="</a:t>
            </a:r>
            <a:r>
              <a:rPr lang="nl-NL" b="1" dirty="0">
                <a:solidFill>
                  <a:srgbClr val="00CC00"/>
                </a:solidFill>
                <a:latin typeface="Courier New"/>
                <a:cs typeface="Courier New"/>
              </a:rPr>
              <a:t>Click </a:t>
            </a:r>
            <a:r>
              <a:rPr lang="nl-NL" b="1" dirty="0" err="1">
                <a:solidFill>
                  <a:srgbClr val="00CC00"/>
                </a:solidFill>
                <a:latin typeface="Courier New"/>
                <a:cs typeface="Courier New"/>
              </a:rPr>
              <a:t>to</a:t>
            </a:r>
            <a:r>
              <a:rPr lang="nl-NL" b="1" dirty="0">
                <a:solidFill>
                  <a:srgbClr val="00CC00"/>
                </a:solidFill>
                <a:latin typeface="Courier New"/>
                <a:cs typeface="Courier New"/>
              </a:rPr>
              <a:t> select </a:t>
            </a:r>
            <a:r>
              <a:rPr lang="nl-NL" b="1" dirty="0" err="1">
                <a:solidFill>
                  <a:srgbClr val="00CC00"/>
                </a:solidFill>
                <a:latin typeface="Courier New"/>
                <a:cs typeface="Courier New"/>
              </a:rPr>
              <a:t>this</a:t>
            </a:r>
            <a:r>
              <a:rPr lang="nl-NL" b="1" dirty="0">
                <a:solidFill>
                  <a:srgbClr val="00CC00"/>
                </a:solidFill>
                <a:latin typeface="Courier New"/>
                <a:cs typeface="Courier New"/>
              </a:rPr>
              <a:t> </a:t>
            </a:r>
            <a:r>
              <a:rPr lang="nl-NL" b="1" dirty="0" err="1">
                <a:solidFill>
                  <a:srgbClr val="00CC00"/>
                </a:solidFill>
                <a:latin typeface="Courier New"/>
                <a:cs typeface="Courier New"/>
              </a:rPr>
              <a:t>message</a:t>
            </a:r>
            <a:r>
              <a:rPr lang="nl-NL" b="1" dirty="0" smtClean="0">
                <a:latin typeface="Courier New"/>
                <a:cs typeface="Courier New"/>
              </a:rPr>
              <a:t>" /&gt;</a:t>
            </a:r>
            <a:endParaRPr lang="nl-NL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95338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8713"/>
            <a:ext cx="8435975" cy="4105051"/>
          </a:xfrm>
        </p:spPr>
        <p:txBody>
          <a:bodyPr/>
          <a:lstStyle/>
          <a:p>
            <a:r>
              <a:rPr lang="en-US" dirty="0" smtClean="0"/>
              <a:t>Three ways to label a widget :</a:t>
            </a:r>
          </a:p>
          <a:p>
            <a:pPr lvl="1"/>
            <a:r>
              <a:rPr lang="en-US" i="1" dirty="0" smtClean="0"/>
              <a:t>aria</a:t>
            </a:r>
            <a:r>
              <a:rPr lang="en-US" i="1" dirty="0"/>
              <a:t>-</a:t>
            </a:r>
            <a:r>
              <a:rPr lang="en-US" i="1" dirty="0" err="1"/>
              <a:t>labelledby</a:t>
            </a:r>
            <a:r>
              <a:rPr lang="en-US" i="1" dirty="0"/>
              <a:t> </a:t>
            </a:r>
            <a:r>
              <a:rPr lang="en-US" dirty="0"/>
              <a:t>attribute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457200">
              <a:defRPr/>
            </a:pPr>
            <a:r>
              <a:rPr lang="en-US" sz="3600" b="1" dirty="0">
                <a:solidFill>
                  <a:prstClr val="black"/>
                </a:solidFill>
                <a:latin typeface="Calibri"/>
                <a:cs typeface="ＭＳ Ｐゴシック" charset="0"/>
              </a:rPr>
              <a:t>ARIA attributes</a:t>
            </a: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ARIA</a:t>
            </a:r>
            <a:endParaRPr kumimoji="0" lang="en-US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9" name="Rectangle à coins arrondis 4"/>
          <p:cNvSpPr/>
          <p:nvPr/>
        </p:nvSpPr>
        <p:spPr>
          <a:xfrm>
            <a:off x="395536" y="2281436"/>
            <a:ext cx="8460432" cy="29523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anchor="ctr"/>
          <a:lstStyle/>
          <a:p>
            <a:pPr marL="403225" indent="-342900"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sz="1600" b="1" dirty="0">
                <a:latin typeface="Courier New"/>
                <a:cs typeface="Courier New"/>
              </a:rPr>
              <a:t>&lt;</a:t>
            </a:r>
            <a:r>
              <a:rPr lang="nl-NL" sz="1600" b="1" dirty="0">
                <a:solidFill>
                  <a:srgbClr val="3366FF"/>
                </a:solidFill>
                <a:latin typeface="Courier New"/>
                <a:cs typeface="Courier New"/>
              </a:rPr>
              <a:t>div</a:t>
            </a:r>
            <a:r>
              <a:rPr lang="nl-NL" sz="1600" b="1" dirty="0">
                <a:latin typeface="Courier New"/>
                <a:cs typeface="Courier New"/>
              </a:rPr>
              <a:t> </a:t>
            </a:r>
            <a:r>
              <a:rPr lang="nl-NL" sz="1600" b="1" dirty="0" err="1">
                <a:solidFill>
                  <a:srgbClr val="FF0000"/>
                </a:solidFill>
                <a:latin typeface="Courier New"/>
                <a:cs typeface="Courier New"/>
              </a:rPr>
              <a:t>role</a:t>
            </a:r>
            <a:r>
              <a:rPr lang="nl-NL" sz="1600" b="1" dirty="0">
                <a:latin typeface="Courier New"/>
                <a:cs typeface="Courier New"/>
              </a:rPr>
              <a:t>="</a:t>
            </a:r>
            <a:r>
              <a:rPr lang="nl-NL" sz="1600" b="1" dirty="0" err="1">
                <a:solidFill>
                  <a:srgbClr val="00CC00"/>
                </a:solidFill>
                <a:latin typeface="Courier New"/>
                <a:cs typeface="Courier New"/>
              </a:rPr>
              <a:t>alertdialog</a:t>
            </a:r>
            <a:r>
              <a:rPr lang="nl-NL" sz="1600" b="1" dirty="0">
                <a:latin typeface="Courier New"/>
                <a:cs typeface="Courier New"/>
              </a:rPr>
              <a:t>" </a:t>
            </a:r>
            <a:r>
              <a:rPr lang="nl-NL" sz="1600" b="1" dirty="0">
                <a:solidFill>
                  <a:srgbClr val="FF0000"/>
                </a:solidFill>
                <a:latin typeface="Courier New"/>
                <a:cs typeface="Courier New"/>
              </a:rPr>
              <a:t>aria-</a:t>
            </a:r>
            <a:r>
              <a:rPr lang="nl-NL" sz="1600" b="1" dirty="0" err="1">
                <a:solidFill>
                  <a:srgbClr val="FF0000"/>
                </a:solidFill>
                <a:latin typeface="Courier New"/>
                <a:cs typeface="Courier New"/>
              </a:rPr>
              <a:t>labelledby</a:t>
            </a:r>
            <a:r>
              <a:rPr lang="nl-NL" sz="1600" b="1" dirty="0">
                <a:latin typeface="Courier New"/>
                <a:cs typeface="Courier New"/>
              </a:rPr>
              <a:t>="</a:t>
            </a:r>
            <a:r>
              <a:rPr lang="nl-NL" sz="1600" b="1" dirty="0" err="1">
                <a:solidFill>
                  <a:srgbClr val="00CC00"/>
                </a:solidFill>
                <a:latin typeface="Courier New"/>
                <a:cs typeface="Courier New"/>
              </a:rPr>
              <a:t>hd</a:t>
            </a:r>
            <a:r>
              <a:rPr lang="nl-NL" sz="1600" b="1" dirty="0" smtClean="0">
                <a:latin typeface="Courier New"/>
                <a:cs typeface="Courier New"/>
              </a:rPr>
              <a:t>"&gt;</a:t>
            </a:r>
          </a:p>
          <a:p>
            <a:pPr marL="403225" indent="-342900"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sz="1600" b="1" dirty="0">
                <a:latin typeface="Courier New"/>
                <a:cs typeface="Courier New"/>
              </a:rPr>
              <a:t> </a:t>
            </a:r>
            <a:r>
              <a:rPr lang="nl-NL" sz="1600" b="1" dirty="0" smtClean="0">
                <a:latin typeface="Courier New"/>
                <a:cs typeface="Courier New"/>
              </a:rPr>
              <a:t> &lt;</a:t>
            </a:r>
            <a:r>
              <a:rPr lang="nl-NL" sz="1600" b="1" dirty="0">
                <a:solidFill>
                  <a:srgbClr val="3366FF"/>
                </a:solidFill>
                <a:latin typeface="Courier New"/>
                <a:cs typeface="Courier New"/>
              </a:rPr>
              <a:t>form</a:t>
            </a:r>
            <a:r>
              <a:rPr lang="nl-NL" sz="1600" b="1" dirty="0" smtClean="0">
                <a:latin typeface="Courier New"/>
                <a:cs typeface="Courier New"/>
              </a:rPr>
              <a:t>&gt;</a:t>
            </a:r>
          </a:p>
          <a:p>
            <a:pPr marL="403225" indent="-342900"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sz="1600" b="1" dirty="0">
                <a:latin typeface="Courier New"/>
                <a:cs typeface="Courier New"/>
              </a:rPr>
              <a:t> </a:t>
            </a:r>
            <a:r>
              <a:rPr lang="nl-NL" sz="1600" b="1" dirty="0" smtClean="0">
                <a:latin typeface="Courier New"/>
                <a:cs typeface="Courier New"/>
              </a:rPr>
              <a:t>   &lt;</a:t>
            </a:r>
            <a:r>
              <a:rPr lang="nl-NL" sz="1600" b="1" dirty="0" err="1">
                <a:solidFill>
                  <a:srgbClr val="3366FF"/>
                </a:solidFill>
                <a:latin typeface="Courier New"/>
                <a:cs typeface="Courier New"/>
              </a:rPr>
              <a:t>fieldset</a:t>
            </a:r>
            <a:r>
              <a:rPr lang="nl-NL" sz="1600" b="1" dirty="0" smtClean="0">
                <a:latin typeface="Courier New"/>
                <a:cs typeface="Courier New"/>
              </a:rPr>
              <a:t>&gt;</a:t>
            </a:r>
          </a:p>
          <a:p>
            <a:pPr marL="403225" indent="-342900"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sz="1600" b="1" dirty="0" smtClean="0">
                <a:latin typeface="Courier New"/>
                <a:cs typeface="Courier New"/>
              </a:rPr>
              <a:t>      &lt;</a:t>
            </a:r>
            <a:r>
              <a:rPr lang="nl-NL" sz="1600" b="1" dirty="0">
                <a:solidFill>
                  <a:srgbClr val="3366FF"/>
                </a:solidFill>
                <a:latin typeface="Courier New"/>
                <a:cs typeface="Courier New"/>
              </a:rPr>
              <a:t>legend</a:t>
            </a:r>
            <a:r>
              <a:rPr lang="nl-NL" sz="1600" b="1" dirty="0">
                <a:latin typeface="Courier New"/>
                <a:cs typeface="Courier New"/>
              </a:rPr>
              <a:t> </a:t>
            </a:r>
            <a:r>
              <a:rPr lang="nl-NL" sz="1600" b="1" dirty="0" err="1">
                <a:solidFill>
                  <a:srgbClr val="FF0000"/>
                </a:solidFill>
                <a:latin typeface="Courier New"/>
                <a:cs typeface="Courier New"/>
              </a:rPr>
              <a:t>id</a:t>
            </a:r>
            <a:r>
              <a:rPr lang="nl-NL" sz="1600" b="1" dirty="0">
                <a:latin typeface="Courier New"/>
                <a:cs typeface="Courier New"/>
              </a:rPr>
              <a:t>="</a:t>
            </a:r>
            <a:r>
              <a:rPr lang="nl-NL" sz="1600" b="1" dirty="0" err="1">
                <a:solidFill>
                  <a:srgbClr val="00CC00"/>
                </a:solidFill>
                <a:latin typeface="Courier New"/>
                <a:cs typeface="Courier New"/>
              </a:rPr>
              <a:t>hd</a:t>
            </a:r>
            <a:r>
              <a:rPr lang="nl-NL" sz="1600" b="1" dirty="0">
                <a:latin typeface="Courier New"/>
                <a:cs typeface="Courier New"/>
              </a:rPr>
              <a:t>"&gt;</a:t>
            </a:r>
            <a:r>
              <a:rPr lang="nl-NL" sz="1600" b="1" dirty="0" err="1">
                <a:latin typeface="Courier New"/>
                <a:cs typeface="Courier New"/>
              </a:rPr>
              <a:t>Confirm</a:t>
            </a:r>
            <a:r>
              <a:rPr lang="nl-NL" sz="1600" b="1" dirty="0">
                <a:latin typeface="Courier New"/>
                <a:cs typeface="Courier New"/>
              </a:rPr>
              <a:t> Action&lt;/</a:t>
            </a:r>
            <a:r>
              <a:rPr lang="nl-NL" sz="1600" b="1" dirty="0">
                <a:solidFill>
                  <a:srgbClr val="3366FF"/>
                </a:solidFill>
                <a:latin typeface="Courier New"/>
                <a:cs typeface="Courier New"/>
              </a:rPr>
              <a:t>legend</a:t>
            </a:r>
            <a:r>
              <a:rPr lang="nl-NL" sz="1600" b="1" dirty="0" smtClean="0">
                <a:latin typeface="Courier New"/>
                <a:cs typeface="Courier New"/>
              </a:rPr>
              <a:t>&gt;</a:t>
            </a:r>
          </a:p>
          <a:p>
            <a:pPr marL="403225" indent="-342900"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sz="1600" b="1" dirty="0" smtClean="0">
                <a:latin typeface="Courier New"/>
                <a:cs typeface="Courier New"/>
              </a:rPr>
              <a:t>      &lt;</a:t>
            </a:r>
            <a:r>
              <a:rPr lang="nl-NL" sz="1600" b="1" dirty="0">
                <a:solidFill>
                  <a:srgbClr val="3366FF"/>
                </a:solidFill>
                <a:latin typeface="Courier New"/>
                <a:cs typeface="Courier New"/>
              </a:rPr>
              <a:t>p</a:t>
            </a:r>
            <a:r>
              <a:rPr lang="nl-NL" sz="1600" b="1" dirty="0" smtClean="0">
                <a:latin typeface="Courier New"/>
                <a:cs typeface="Courier New"/>
              </a:rPr>
              <a:t>&gt;Are </a:t>
            </a:r>
            <a:r>
              <a:rPr lang="nl-NL" sz="1600" b="1" dirty="0" err="1">
                <a:latin typeface="Courier New"/>
                <a:cs typeface="Courier New"/>
              </a:rPr>
              <a:t>you</a:t>
            </a:r>
            <a:r>
              <a:rPr lang="nl-NL" sz="1600" b="1" dirty="0">
                <a:latin typeface="Courier New"/>
                <a:cs typeface="Courier New"/>
              </a:rPr>
              <a:t> </a:t>
            </a:r>
            <a:r>
              <a:rPr lang="nl-NL" sz="1600" b="1" dirty="0" err="1">
                <a:latin typeface="Courier New"/>
                <a:cs typeface="Courier New"/>
              </a:rPr>
              <a:t>sure</a:t>
            </a:r>
            <a:r>
              <a:rPr lang="nl-NL" sz="1600" b="1" dirty="0">
                <a:latin typeface="Courier New"/>
                <a:cs typeface="Courier New"/>
              </a:rPr>
              <a:t> </a:t>
            </a:r>
            <a:r>
              <a:rPr lang="nl-NL" sz="1600" b="1" dirty="0" err="1">
                <a:latin typeface="Courier New"/>
                <a:cs typeface="Courier New"/>
              </a:rPr>
              <a:t>you</a:t>
            </a:r>
            <a:r>
              <a:rPr lang="nl-NL" sz="1600" b="1" dirty="0">
                <a:latin typeface="Courier New"/>
                <a:cs typeface="Courier New"/>
              </a:rPr>
              <a:t> want </a:t>
            </a:r>
            <a:r>
              <a:rPr lang="nl-NL" sz="1600" b="1" dirty="0" err="1">
                <a:latin typeface="Courier New"/>
                <a:cs typeface="Courier New"/>
              </a:rPr>
              <a:t>to</a:t>
            </a:r>
            <a:r>
              <a:rPr lang="nl-NL" sz="1600" b="1" dirty="0">
                <a:latin typeface="Courier New"/>
                <a:cs typeface="Courier New"/>
              </a:rPr>
              <a:t> </a:t>
            </a:r>
            <a:r>
              <a:rPr lang="nl-NL" sz="1600" b="1" dirty="0" err="1">
                <a:latin typeface="Courier New"/>
                <a:cs typeface="Courier New"/>
              </a:rPr>
              <a:t>submit</a:t>
            </a:r>
            <a:r>
              <a:rPr lang="nl-NL" sz="1600" b="1" dirty="0">
                <a:latin typeface="Courier New"/>
                <a:cs typeface="Courier New"/>
              </a:rPr>
              <a:t> </a:t>
            </a:r>
            <a:r>
              <a:rPr lang="nl-NL" sz="1600" b="1" dirty="0" err="1">
                <a:latin typeface="Courier New"/>
                <a:cs typeface="Courier New"/>
              </a:rPr>
              <a:t>this</a:t>
            </a:r>
            <a:r>
              <a:rPr lang="nl-NL" sz="1600" b="1" dirty="0">
                <a:latin typeface="Courier New"/>
                <a:cs typeface="Courier New"/>
              </a:rPr>
              <a:t> form</a:t>
            </a:r>
            <a:r>
              <a:rPr lang="nl-NL" sz="1600" b="1" dirty="0" smtClean="0">
                <a:latin typeface="Courier New"/>
                <a:cs typeface="Courier New"/>
              </a:rPr>
              <a:t>?&lt;</a:t>
            </a:r>
            <a:r>
              <a:rPr lang="nl-NL" sz="1600" b="1" dirty="0">
                <a:latin typeface="Courier New"/>
                <a:cs typeface="Courier New"/>
              </a:rPr>
              <a:t>/</a:t>
            </a:r>
            <a:r>
              <a:rPr lang="nl-NL" sz="1600" b="1" dirty="0">
                <a:solidFill>
                  <a:srgbClr val="3366FF"/>
                </a:solidFill>
                <a:latin typeface="Courier New"/>
                <a:cs typeface="Courier New"/>
              </a:rPr>
              <a:t>p</a:t>
            </a:r>
            <a:r>
              <a:rPr lang="nl-NL" sz="1600" b="1" dirty="0" smtClean="0">
                <a:latin typeface="Courier New"/>
                <a:cs typeface="Courier New"/>
              </a:rPr>
              <a:t>&gt;</a:t>
            </a:r>
          </a:p>
          <a:p>
            <a:pPr marL="403225" indent="-342900"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sz="1600" b="1" dirty="0" smtClean="0">
                <a:latin typeface="Courier New"/>
                <a:cs typeface="Courier New"/>
              </a:rPr>
              <a:t>      &lt;</a:t>
            </a:r>
            <a:r>
              <a:rPr lang="nl-NL" sz="1600" b="1" dirty="0">
                <a:solidFill>
                  <a:srgbClr val="3366FF"/>
                </a:solidFill>
                <a:latin typeface="Courier New"/>
                <a:cs typeface="Courier New"/>
              </a:rPr>
              <a:t>input</a:t>
            </a:r>
            <a:r>
              <a:rPr lang="nl-NL" sz="1600" b="1" dirty="0">
                <a:latin typeface="Courier New"/>
                <a:cs typeface="Courier New"/>
              </a:rPr>
              <a:t> </a:t>
            </a:r>
            <a:r>
              <a:rPr lang="nl-NL" sz="1600" b="1" dirty="0">
                <a:solidFill>
                  <a:srgbClr val="FF0000"/>
                </a:solidFill>
                <a:latin typeface="Courier New"/>
                <a:cs typeface="Courier New"/>
              </a:rPr>
              <a:t>type</a:t>
            </a:r>
            <a:r>
              <a:rPr lang="nl-NL" sz="1600" b="1" dirty="0">
                <a:latin typeface="Courier New"/>
                <a:cs typeface="Courier New"/>
              </a:rPr>
              <a:t>="</a:t>
            </a:r>
            <a:r>
              <a:rPr lang="nl-NL" sz="1600" b="1" dirty="0">
                <a:solidFill>
                  <a:srgbClr val="00CC00"/>
                </a:solidFill>
                <a:latin typeface="Courier New"/>
                <a:cs typeface="Courier New"/>
              </a:rPr>
              <a:t>button</a:t>
            </a:r>
            <a:r>
              <a:rPr lang="nl-NL" sz="1600" b="1" dirty="0" smtClean="0">
                <a:latin typeface="Courier New"/>
                <a:cs typeface="Courier New"/>
              </a:rPr>
              <a:t>" </a:t>
            </a:r>
            <a:r>
              <a:rPr lang="nl-NL" sz="1600" b="1" dirty="0" err="1">
                <a:solidFill>
                  <a:srgbClr val="FF0000"/>
                </a:solidFill>
                <a:latin typeface="Courier New"/>
                <a:cs typeface="Courier New"/>
              </a:rPr>
              <a:t>value</a:t>
            </a:r>
            <a:r>
              <a:rPr lang="nl-NL" sz="1600" b="1" dirty="0">
                <a:latin typeface="Courier New"/>
                <a:cs typeface="Courier New"/>
              </a:rPr>
              <a:t>="</a:t>
            </a:r>
            <a:r>
              <a:rPr lang="nl-NL" sz="1600" b="1" dirty="0" smtClean="0">
                <a:solidFill>
                  <a:srgbClr val="00CC00"/>
                </a:solidFill>
                <a:latin typeface="Courier New"/>
                <a:cs typeface="Courier New"/>
              </a:rPr>
              <a:t>OK</a:t>
            </a:r>
            <a:r>
              <a:rPr lang="nl-NL" sz="1600" b="1" dirty="0" smtClean="0">
                <a:latin typeface="Courier New"/>
                <a:cs typeface="Courier New"/>
              </a:rPr>
              <a:t>"&gt; ...</a:t>
            </a:r>
          </a:p>
          <a:p>
            <a:pPr marL="403225" indent="-342900"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sz="1600" b="1" dirty="0" smtClean="0">
                <a:latin typeface="Courier New"/>
                <a:cs typeface="Courier New"/>
              </a:rPr>
              <a:t>    &lt;</a:t>
            </a:r>
            <a:r>
              <a:rPr lang="nl-NL" sz="1600" b="1" dirty="0">
                <a:latin typeface="Courier New"/>
                <a:cs typeface="Courier New"/>
              </a:rPr>
              <a:t>/</a:t>
            </a:r>
            <a:r>
              <a:rPr lang="nl-NL" sz="1600" b="1" dirty="0" err="1">
                <a:solidFill>
                  <a:srgbClr val="3366FF"/>
                </a:solidFill>
                <a:latin typeface="Courier New"/>
                <a:cs typeface="Courier New"/>
              </a:rPr>
              <a:t>fieldset</a:t>
            </a:r>
            <a:r>
              <a:rPr lang="nl-NL" sz="1600" b="1" dirty="0" smtClean="0">
                <a:latin typeface="Courier New"/>
                <a:cs typeface="Courier New"/>
              </a:rPr>
              <a:t>&gt;</a:t>
            </a:r>
          </a:p>
          <a:p>
            <a:pPr marL="403225" indent="-342900"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sz="1600" b="1" dirty="0">
                <a:latin typeface="Courier New"/>
                <a:cs typeface="Courier New"/>
              </a:rPr>
              <a:t> </a:t>
            </a:r>
            <a:r>
              <a:rPr lang="nl-NL" sz="1600" b="1" dirty="0" smtClean="0">
                <a:latin typeface="Courier New"/>
                <a:cs typeface="Courier New"/>
              </a:rPr>
              <a:t> &lt;/</a:t>
            </a:r>
            <a:r>
              <a:rPr lang="nl-NL" sz="1600" b="1" dirty="0">
                <a:solidFill>
                  <a:srgbClr val="3366FF"/>
                </a:solidFill>
                <a:latin typeface="Courier New"/>
                <a:cs typeface="Courier New"/>
              </a:rPr>
              <a:t>form</a:t>
            </a:r>
            <a:r>
              <a:rPr lang="nl-NL" sz="1600" b="1" dirty="0" smtClean="0">
                <a:latin typeface="Courier New"/>
                <a:cs typeface="Courier New"/>
              </a:rPr>
              <a:t>&gt;</a:t>
            </a:r>
          </a:p>
          <a:p>
            <a:pPr marL="403225" indent="-342900"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sz="1600" b="1" dirty="0" smtClean="0">
                <a:latin typeface="Courier New"/>
                <a:cs typeface="Courier New"/>
              </a:rPr>
              <a:t>&lt;</a:t>
            </a:r>
            <a:r>
              <a:rPr lang="nl-NL" sz="1600" b="1" dirty="0">
                <a:latin typeface="Courier New"/>
                <a:cs typeface="Courier New"/>
              </a:rPr>
              <a:t>/</a:t>
            </a:r>
            <a:r>
              <a:rPr lang="nl-NL" sz="1600" b="1" dirty="0">
                <a:solidFill>
                  <a:srgbClr val="3366FF"/>
                </a:solidFill>
                <a:latin typeface="Courier New"/>
                <a:cs typeface="Courier New"/>
              </a:rPr>
              <a:t>div</a:t>
            </a:r>
            <a:r>
              <a:rPr lang="nl-NL" sz="1600" b="1" dirty="0">
                <a:latin typeface="Courier New"/>
                <a:cs typeface="Courier New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740529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8713"/>
            <a:ext cx="8435975" cy="4105051"/>
          </a:xfrm>
        </p:spPr>
        <p:txBody>
          <a:bodyPr/>
          <a:lstStyle/>
          <a:p>
            <a:r>
              <a:rPr lang="en-US" dirty="0"/>
              <a:t>ARIA widgets states and properties are </a:t>
            </a:r>
            <a:r>
              <a:rPr lang="en-US" dirty="0" smtClean="0"/>
              <a:t>unmanaged</a:t>
            </a:r>
          </a:p>
          <a:p>
            <a:pPr lvl="1"/>
            <a:r>
              <a:rPr lang="en-US" dirty="0" smtClean="0"/>
              <a:t>Developers </a:t>
            </a:r>
            <a:r>
              <a:rPr lang="en-US" dirty="0"/>
              <a:t>are responsible for defining the visual style associated with widget states and </a:t>
            </a:r>
            <a:r>
              <a:rPr lang="en-US" dirty="0" smtClean="0"/>
              <a:t>properties</a:t>
            </a:r>
          </a:p>
          <a:p>
            <a:pPr lvl="1"/>
            <a:endParaRPr lang="en-US" dirty="0"/>
          </a:p>
          <a:p>
            <a:r>
              <a:rPr lang="en-US" dirty="0" smtClean="0"/>
              <a:t>In order to do that, you can use CSS Attribute Selectors using ARIA attributes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457200">
              <a:defRPr/>
            </a:pPr>
            <a:r>
              <a:rPr lang="en-US" sz="3600" b="1" dirty="0">
                <a:solidFill>
                  <a:prstClr val="black"/>
                </a:solidFill>
                <a:latin typeface="Calibri"/>
                <a:cs typeface="ＭＳ Ｐゴシック" charset="0"/>
              </a:rPr>
              <a:t>Styling States and Properties</a:t>
            </a: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ARIA</a:t>
            </a:r>
            <a:endParaRPr kumimoji="0" lang="en-US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897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8713"/>
            <a:ext cx="8435975" cy="4105051"/>
          </a:xfrm>
        </p:spPr>
        <p:txBody>
          <a:bodyPr/>
          <a:lstStyle/>
          <a:p>
            <a:r>
              <a:rPr lang="en-US" dirty="0" smtClean="0"/>
              <a:t>Example: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457200">
              <a:defRPr/>
            </a:pPr>
            <a:r>
              <a:rPr lang="en-US" sz="3600" b="1" dirty="0">
                <a:latin typeface="+mj-lt"/>
                <a:cs typeface="ＭＳ Ｐゴシック" charset="0"/>
              </a:rPr>
              <a:t>Styling States and Properties</a:t>
            </a:r>
            <a:endParaRPr kumimoji="0" lang="en-US" sz="3600" b="1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ARIA</a:t>
            </a:r>
            <a:endParaRPr kumimoji="0" lang="en-US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7" name="Rectangle à coins arrondis 4"/>
          <p:cNvSpPr/>
          <p:nvPr/>
        </p:nvSpPr>
        <p:spPr>
          <a:xfrm>
            <a:off x="323528" y="1849388"/>
            <a:ext cx="8460432" cy="32403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anchor="ctr"/>
          <a:lstStyle/>
          <a:p>
            <a:pPr marL="403225" indent="-342900"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>
                <a:solidFill>
                  <a:srgbClr val="3366FF"/>
                </a:solidFill>
                <a:latin typeface="Courier New"/>
                <a:cs typeface="Courier New"/>
              </a:rPr>
              <a:t>a</a:t>
            </a:r>
            <a:r>
              <a:rPr lang="nl-NL" b="1" dirty="0">
                <a:latin typeface="Courier New"/>
                <a:cs typeface="Courier New"/>
              </a:rPr>
              <a:t>[</a:t>
            </a:r>
            <a:r>
              <a:rPr lang="nl-NL" b="1" dirty="0">
                <a:solidFill>
                  <a:srgbClr val="FF0000"/>
                </a:solidFill>
                <a:latin typeface="Courier New"/>
                <a:cs typeface="Courier New"/>
              </a:rPr>
              <a:t>aria-expanded</a:t>
            </a:r>
            <a:r>
              <a:rPr lang="nl-NL" b="1" dirty="0">
                <a:latin typeface="Courier New"/>
                <a:cs typeface="Courier New"/>
              </a:rPr>
              <a:t>=</a:t>
            </a:r>
            <a:r>
              <a:rPr lang="nl-NL" b="1" dirty="0" err="1">
                <a:solidFill>
                  <a:srgbClr val="00CC00"/>
                </a:solidFill>
                <a:latin typeface="Courier New"/>
                <a:cs typeface="Courier New"/>
              </a:rPr>
              <a:t>true</a:t>
            </a:r>
            <a:r>
              <a:rPr lang="nl-NL" b="1" dirty="0">
                <a:latin typeface="Courier New"/>
                <a:cs typeface="Courier New"/>
              </a:rPr>
              <a:t>] + </a:t>
            </a:r>
            <a:r>
              <a:rPr lang="nl-NL" b="1" dirty="0" err="1">
                <a:solidFill>
                  <a:srgbClr val="3366FF"/>
                </a:solidFill>
                <a:latin typeface="Courier New"/>
                <a:cs typeface="Courier New"/>
              </a:rPr>
              <a:t>ul</a:t>
            </a:r>
            <a:r>
              <a:rPr lang="nl-NL" b="1" dirty="0">
                <a:latin typeface="Courier New"/>
                <a:cs typeface="Courier New"/>
              </a:rPr>
              <a:t>[</a:t>
            </a:r>
            <a:r>
              <a:rPr lang="nl-NL" b="1" dirty="0" err="1">
                <a:solidFill>
                  <a:srgbClr val="FF0000"/>
                </a:solidFill>
                <a:latin typeface="Courier New"/>
                <a:cs typeface="Courier New"/>
              </a:rPr>
              <a:t>role</a:t>
            </a:r>
            <a:r>
              <a:rPr lang="nl-NL" b="1" dirty="0">
                <a:latin typeface="Courier New"/>
                <a:cs typeface="Courier New"/>
              </a:rPr>
              <a:t>=</a:t>
            </a:r>
            <a:r>
              <a:rPr lang="nl-NL" b="1" dirty="0" err="1">
                <a:solidFill>
                  <a:srgbClr val="00CC00"/>
                </a:solidFill>
                <a:latin typeface="Courier New"/>
                <a:cs typeface="Courier New"/>
              </a:rPr>
              <a:t>group</a:t>
            </a:r>
            <a:r>
              <a:rPr lang="nl-NL" b="1" dirty="0">
                <a:latin typeface="Courier New"/>
                <a:cs typeface="Courier New"/>
              </a:rPr>
              <a:t>] </a:t>
            </a:r>
            <a:r>
              <a:rPr lang="nl-NL" b="1" dirty="0" smtClean="0">
                <a:latin typeface="Courier New"/>
                <a:cs typeface="Courier New"/>
              </a:rPr>
              <a:t>{</a:t>
            </a:r>
          </a:p>
          <a:p>
            <a:pPr marL="403225" indent="-342900"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>
                <a:latin typeface="Courier New"/>
                <a:cs typeface="Courier New"/>
              </a:rPr>
              <a:t>	</a:t>
            </a:r>
            <a:r>
              <a:rPr lang="nl-NL" b="1" dirty="0" smtClean="0">
                <a:latin typeface="Courier New"/>
                <a:cs typeface="Courier New"/>
              </a:rPr>
              <a:t>display</a:t>
            </a:r>
            <a:r>
              <a:rPr lang="nl-NL" b="1" dirty="0">
                <a:latin typeface="Courier New"/>
                <a:cs typeface="Courier New"/>
              </a:rPr>
              <a:t>: block</a:t>
            </a:r>
            <a:r>
              <a:rPr lang="nl-NL" b="1" dirty="0" smtClean="0">
                <a:latin typeface="Courier New"/>
                <a:cs typeface="Courier New"/>
              </a:rPr>
              <a:t>;</a:t>
            </a:r>
          </a:p>
          <a:p>
            <a:pPr marL="403225" indent="-342900"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 smtClean="0">
                <a:latin typeface="Courier New"/>
                <a:cs typeface="Courier New"/>
              </a:rPr>
              <a:t>}</a:t>
            </a:r>
          </a:p>
          <a:p>
            <a:pPr marL="403225" indent="-342900"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endParaRPr lang="nl-NL" b="1" dirty="0">
              <a:latin typeface="Courier New"/>
              <a:cs typeface="Courier New"/>
            </a:endParaRPr>
          </a:p>
          <a:p>
            <a:pPr marL="403225" indent="-342900"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>
                <a:solidFill>
                  <a:srgbClr val="3366FF"/>
                </a:solidFill>
                <a:latin typeface="Courier New"/>
                <a:cs typeface="Courier New"/>
              </a:rPr>
              <a:t>a</a:t>
            </a:r>
            <a:r>
              <a:rPr lang="nl-NL" b="1" dirty="0">
                <a:latin typeface="Courier New"/>
                <a:cs typeface="Courier New"/>
              </a:rPr>
              <a:t>[</a:t>
            </a:r>
            <a:r>
              <a:rPr lang="nl-NL" b="1" dirty="0">
                <a:solidFill>
                  <a:srgbClr val="FF0000"/>
                </a:solidFill>
                <a:latin typeface="Courier New"/>
                <a:cs typeface="Courier New"/>
              </a:rPr>
              <a:t>aria-expanded</a:t>
            </a:r>
            <a:r>
              <a:rPr lang="nl-NL" b="1" dirty="0">
                <a:latin typeface="Courier New"/>
                <a:cs typeface="Courier New"/>
              </a:rPr>
              <a:t>=</a:t>
            </a:r>
            <a:r>
              <a:rPr lang="nl-NL" b="1" dirty="0" err="1">
                <a:solidFill>
                  <a:srgbClr val="00CC00"/>
                </a:solidFill>
                <a:latin typeface="Courier New"/>
                <a:cs typeface="Courier New"/>
              </a:rPr>
              <a:t>false</a:t>
            </a:r>
            <a:r>
              <a:rPr lang="nl-NL" b="1" dirty="0">
                <a:latin typeface="Courier New"/>
                <a:cs typeface="Courier New"/>
              </a:rPr>
              <a:t>] + </a:t>
            </a:r>
            <a:r>
              <a:rPr lang="nl-NL" b="1" dirty="0" err="1">
                <a:solidFill>
                  <a:srgbClr val="3366FF"/>
                </a:solidFill>
                <a:latin typeface="Courier New"/>
                <a:cs typeface="Courier New"/>
              </a:rPr>
              <a:t>ul</a:t>
            </a:r>
            <a:r>
              <a:rPr lang="nl-NL" b="1" dirty="0">
                <a:latin typeface="Courier New"/>
                <a:cs typeface="Courier New"/>
              </a:rPr>
              <a:t>[</a:t>
            </a:r>
            <a:r>
              <a:rPr lang="nl-NL" b="1" dirty="0" err="1">
                <a:solidFill>
                  <a:srgbClr val="FF0000"/>
                </a:solidFill>
                <a:latin typeface="Courier New"/>
                <a:cs typeface="Courier New"/>
              </a:rPr>
              <a:t>role</a:t>
            </a:r>
            <a:r>
              <a:rPr lang="nl-NL" b="1" dirty="0">
                <a:latin typeface="Courier New"/>
                <a:cs typeface="Courier New"/>
              </a:rPr>
              <a:t>=</a:t>
            </a:r>
            <a:r>
              <a:rPr lang="nl-NL" b="1" dirty="0" err="1">
                <a:solidFill>
                  <a:srgbClr val="00CC00"/>
                </a:solidFill>
                <a:latin typeface="Courier New"/>
                <a:cs typeface="Courier New"/>
              </a:rPr>
              <a:t>group</a:t>
            </a:r>
            <a:r>
              <a:rPr lang="nl-NL" b="1" dirty="0">
                <a:latin typeface="Courier New"/>
                <a:cs typeface="Courier New"/>
              </a:rPr>
              <a:t>] </a:t>
            </a:r>
            <a:r>
              <a:rPr lang="nl-NL" b="1" dirty="0" smtClean="0">
                <a:latin typeface="Courier New"/>
                <a:cs typeface="Courier New"/>
              </a:rPr>
              <a:t>{</a:t>
            </a:r>
          </a:p>
          <a:p>
            <a:pPr marL="403225" indent="-342900"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>
                <a:latin typeface="Courier New"/>
                <a:cs typeface="Courier New"/>
              </a:rPr>
              <a:t>	</a:t>
            </a:r>
            <a:r>
              <a:rPr lang="nl-NL" b="1" dirty="0" smtClean="0">
                <a:latin typeface="Courier New"/>
                <a:cs typeface="Courier New"/>
              </a:rPr>
              <a:t>display</a:t>
            </a:r>
            <a:r>
              <a:rPr lang="nl-NL" b="1" dirty="0">
                <a:latin typeface="Courier New"/>
                <a:cs typeface="Courier New"/>
              </a:rPr>
              <a:t>: none</a:t>
            </a:r>
            <a:r>
              <a:rPr lang="nl-NL" b="1" dirty="0" smtClean="0">
                <a:latin typeface="Courier New"/>
                <a:cs typeface="Courier New"/>
              </a:rPr>
              <a:t>;</a:t>
            </a:r>
          </a:p>
          <a:p>
            <a:pPr marL="403225" indent="-342900"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 smtClean="0">
                <a:latin typeface="Courier New"/>
                <a:cs typeface="Courier New"/>
              </a:rPr>
              <a:t>}</a:t>
            </a:r>
            <a:endParaRPr lang="nl-NL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37722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129308"/>
            <a:ext cx="4241200" cy="383202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" name="Image 3" descr="icon_chron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21196"/>
            <a:ext cx="97895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1956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</a:t>
            </a:r>
            <a:r>
              <a:rPr lang="en-US" dirty="0" err="1" smtClean="0"/>
              <a:t>icrodata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Advanced HTML5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2209428"/>
            <a:ext cx="2934072" cy="293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429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8713"/>
            <a:ext cx="8435975" cy="4105051"/>
          </a:xfrm>
        </p:spPr>
        <p:txBody>
          <a:bodyPr/>
          <a:lstStyle/>
          <a:p>
            <a:r>
              <a:rPr lang="en-US" dirty="0" smtClean="0"/>
              <a:t>Specification </a:t>
            </a:r>
            <a:r>
              <a:rPr lang="en-US" dirty="0"/>
              <a:t>used to nest semantics within existing content on web </a:t>
            </a:r>
            <a:r>
              <a:rPr lang="en-US" dirty="0" smtClean="0"/>
              <a:t>pages</a:t>
            </a:r>
          </a:p>
          <a:p>
            <a:endParaRPr lang="en-US" dirty="0" smtClean="0"/>
          </a:p>
          <a:p>
            <a:r>
              <a:rPr lang="en-US" dirty="0"/>
              <a:t>U</a:t>
            </a:r>
            <a:r>
              <a:rPr lang="en-US" dirty="0" smtClean="0"/>
              <a:t>sed </a:t>
            </a:r>
            <a:r>
              <a:rPr lang="en-US" dirty="0"/>
              <a:t>to provide a richer browsing experience for </a:t>
            </a:r>
            <a:r>
              <a:rPr lang="en-US" dirty="0" smtClean="0"/>
              <a:t>users</a:t>
            </a:r>
          </a:p>
          <a:p>
            <a:pPr lvl="1"/>
            <a:r>
              <a:rPr lang="en-US" dirty="0"/>
              <a:t>Can be extracted and processed </a:t>
            </a:r>
            <a:r>
              <a:rPr lang="en-US" dirty="0" smtClean="0"/>
              <a:t>by: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457200">
              <a:defRPr/>
            </a:pPr>
            <a:r>
              <a:rPr lang="en-US" sz="3600" b="1" dirty="0" smtClean="0">
                <a:solidFill>
                  <a:prstClr val="black"/>
                </a:solidFill>
                <a:latin typeface="Calibri"/>
                <a:cs typeface="ＭＳ Ｐゴシック" charset="0"/>
              </a:rPr>
              <a:t>Presentation</a:t>
            </a:r>
            <a:endParaRPr lang="en-US" sz="3600" b="1" dirty="0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 err="1">
                <a:solidFill>
                  <a:prstClr val="black"/>
                </a:solidFill>
                <a:latin typeface="Calibri"/>
                <a:cs typeface="ＭＳ Ｐゴシック" charset="0"/>
              </a:rPr>
              <a:t>Microdata</a:t>
            </a:r>
            <a:endParaRPr kumimoji="0" lang="en-US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 bwMode="auto">
          <a:xfrm>
            <a:off x="456505" y="4297660"/>
            <a:ext cx="8435975" cy="936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dirty="0" smtClean="0"/>
              <a:t>Search engines</a:t>
            </a:r>
          </a:p>
          <a:p>
            <a:pPr lvl="2"/>
            <a:r>
              <a:rPr lang="en-US" dirty="0" smtClean="0"/>
              <a:t>Web crawlers</a:t>
            </a:r>
          </a:p>
          <a:p>
            <a:pPr lvl="2"/>
            <a:r>
              <a:rPr lang="en-US" dirty="0" smtClean="0"/>
              <a:t>Browsers</a:t>
            </a:r>
          </a:p>
          <a:p>
            <a:pPr lvl="2"/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92837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8713"/>
            <a:ext cx="8435975" cy="4105051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You can label your content to describe a specific type of information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457200">
              <a:defRPr/>
            </a:pPr>
            <a:r>
              <a:rPr lang="en-US" sz="3600" b="1" dirty="0" smtClean="0">
                <a:solidFill>
                  <a:prstClr val="black"/>
                </a:solidFill>
                <a:latin typeface="Calibri"/>
                <a:cs typeface="ＭＳ Ｐゴシック" charset="0"/>
              </a:rPr>
              <a:t>Presentation</a:t>
            </a:r>
            <a:endParaRPr lang="en-US" sz="3600" b="1" dirty="0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 err="1">
                <a:solidFill>
                  <a:prstClr val="black"/>
                </a:solidFill>
                <a:latin typeface="Calibri"/>
                <a:cs typeface="ＭＳ Ｐゴシック" charset="0"/>
              </a:rPr>
              <a:t>Microdata</a:t>
            </a:r>
            <a:endParaRPr kumimoji="0" lang="en-US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 bwMode="auto">
          <a:xfrm>
            <a:off x="456505" y="3001516"/>
            <a:ext cx="8435975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Articles</a:t>
            </a:r>
          </a:p>
          <a:p>
            <a:pPr lvl="1"/>
            <a:r>
              <a:rPr lang="en-US" dirty="0" smtClean="0"/>
              <a:t>Events</a:t>
            </a:r>
          </a:p>
          <a:p>
            <a:pPr lvl="1"/>
            <a:r>
              <a:rPr lang="en-US" dirty="0" smtClean="0"/>
              <a:t>Person information</a:t>
            </a:r>
          </a:p>
          <a:p>
            <a:pPr lvl="1"/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8021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63888" y="769268"/>
            <a:ext cx="5580112" cy="4446711"/>
          </a:xfrm>
        </p:spPr>
        <p:txBody>
          <a:bodyPr/>
          <a:lstStyle/>
          <a:p>
            <a:pPr>
              <a:lnSpc>
                <a:spcPct val="200000"/>
              </a:lnSpc>
              <a:buNone/>
            </a:pPr>
            <a:r>
              <a:rPr lang="en-US" dirty="0" smtClean="0"/>
              <a:t>Course’s plan:</a:t>
            </a:r>
          </a:p>
          <a:p>
            <a:pPr lvl="1"/>
            <a:r>
              <a:rPr lang="en-US" dirty="0" smtClean="0"/>
              <a:t>ARIA</a:t>
            </a:r>
          </a:p>
          <a:p>
            <a:pPr lvl="1"/>
            <a:r>
              <a:rPr lang="en-US" dirty="0" err="1" smtClean="0"/>
              <a:t>Microdata</a:t>
            </a:r>
            <a:endParaRPr lang="en-US" dirty="0" smtClean="0"/>
          </a:p>
          <a:p>
            <a:pPr lvl="1"/>
            <a:r>
              <a:rPr lang="en-US" dirty="0" smtClean="0"/>
              <a:t>Drag </a:t>
            </a:r>
            <a:r>
              <a:rPr lang="en-US" dirty="0" smtClean="0"/>
              <a:t>&amp; Drop</a:t>
            </a:r>
          </a:p>
          <a:p>
            <a:pPr lvl="1"/>
            <a:r>
              <a:rPr lang="en-US" dirty="0" err="1" smtClean="0"/>
              <a:t>Geolocation</a:t>
            </a:r>
            <a:endParaRPr lang="en-US" dirty="0" smtClean="0"/>
          </a:p>
        </p:txBody>
      </p:sp>
      <p:pic>
        <p:nvPicPr>
          <p:cNvPr id="4" name="Picture 8" descr="200138722-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17340"/>
            <a:ext cx="2472195" cy="3712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ＭＳ Ｐゴシック" charset="0"/>
              </a:rPr>
              <a:t>Course topics</a:t>
            </a:r>
          </a:p>
        </p:txBody>
      </p:sp>
      <p:sp>
        <p:nvSpPr>
          <p:cNvPr id="8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HTML5 - New </a:t>
            </a:r>
            <a:r>
              <a:rPr lang="en-US" dirty="0" smtClean="0">
                <a:solidFill>
                  <a:prstClr val="black"/>
                </a:solidFill>
                <a:latin typeface="Calibri"/>
                <a:cs typeface="ＭＳ Ｐゴシック" charset="0"/>
              </a:rPr>
              <a:t>APIs</a:t>
            </a:r>
            <a:endParaRPr lang="en-US" dirty="0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pic>
        <p:nvPicPr>
          <p:cNvPr id="9" name="Image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-95250"/>
            <a:ext cx="8636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8713"/>
            <a:ext cx="8435975" cy="4105051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information type describes a specific type of </a:t>
            </a:r>
            <a:r>
              <a:rPr lang="en-US" dirty="0" smtClean="0"/>
              <a:t>item</a:t>
            </a:r>
          </a:p>
          <a:p>
            <a:pPr lvl="1"/>
            <a:r>
              <a:rPr lang="en-US" dirty="0"/>
              <a:t>For example, an event has </a:t>
            </a:r>
            <a:r>
              <a:rPr lang="en-US" dirty="0" smtClean="0"/>
              <a:t>the properties :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457200">
              <a:defRPr/>
            </a:pPr>
            <a:r>
              <a:rPr lang="en-US" sz="3600" b="1" dirty="0" smtClean="0">
                <a:solidFill>
                  <a:prstClr val="black"/>
                </a:solidFill>
                <a:latin typeface="Calibri"/>
                <a:cs typeface="ＭＳ Ｐゴシック" charset="0"/>
              </a:rPr>
              <a:t>Presentation</a:t>
            </a:r>
            <a:endParaRPr lang="en-US" sz="3600" b="1" dirty="0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 err="1">
                <a:solidFill>
                  <a:prstClr val="black"/>
                </a:solidFill>
                <a:latin typeface="Calibri"/>
                <a:cs typeface="ＭＳ Ｐゴシック" charset="0"/>
              </a:rPr>
              <a:t>Microdata</a:t>
            </a:r>
            <a:endParaRPr kumimoji="0" lang="en-US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 bwMode="auto">
          <a:xfrm>
            <a:off x="456505" y="3361556"/>
            <a:ext cx="8435975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dirty="0" smtClean="0"/>
              <a:t>Venue</a:t>
            </a:r>
          </a:p>
          <a:p>
            <a:pPr lvl="2"/>
            <a:r>
              <a:rPr lang="en-US" dirty="0" smtClean="0"/>
              <a:t>Starting time</a:t>
            </a:r>
          </a:p>
          <a:p>
            <a:pPr lvl="2"/>
            <a:r>
              <a:rPr lang="en-US" dirty="0" smtClean="0"/>
              <a:t>Name</a:t>
            </a:r>
          </a:p>
          <a:p>
            <a:pPr lvl="2"/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9351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8713"/>
            <a:ext cx="8435975" cy="4105051"/>
          </a:xfrm>
        </p:spPr>
        <p:txBody>
          <a:bodyPr/>
          <a:lstStyle/>
          <a:p>
            <a:r>
              <a:rPr lang="en-US" dirty="0" smtClean="0"/>
              <a:t>The specification introduces simple </a:t>
            </a:r>
            <a:r>
              <a:rPr lang="en-US" dirty="0"/>
              <a:t>attributes in HTML </a:t>
            </a:r>
            <a:r>
              <a:rPr lang="en-US" dirty="0" smtClean="0"/>
              <a:t>tags:</a:t>
            </a:r>
          </a:p>
          <a:p>
            <a:pPr lvl="1"/>
            <a:r>
              <a:rPr lang="en-US" dirty="0" smtClean="0"/>
              <a:t>Assign </a:t>
            </a:r>
            <a:r>
              <a:rPr lang="en-US" dirty="0"/>
              <a:t>brief and descriptive names to items and </a:t>
            </a:r>
            <a:r>
              <a:rPr lang="en-US" dirty="0" smtClean="0"/>
              <a:t>properties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457200">
              <a:defRPr/>
            </a:pPr>
            <a:r>
              <a:rPr lang="en-US" sz="3600" b="1" dirty="0" smtClean="0">
                <a:solidFill>
                  <a:prstClr val="black"/>
                </a:solidFill>
                <a:latin typeface="Calibri"/>
                <a:cs typeface="ＭＳ Ｐゴシック" charset="0"/>
              </a:rPr>
              <a:t>Presentation</a:t>
            </a:r>
            <a:endParaRPr lang="en-US" sz="3600" b="1" dirty="0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 err="1">
                <a:solidFill>
                  <a:prstClr val="black"/>
                </a:solidFill>
                <a:latin typeface="Calibri"/>
                <a:cs typeface="ＭＳ Ｐゴシック" charset="0"/>
              </a:rPr>
              <a:t>Microdata</a:t>
            </a:r>
            <a:endParaRPr kumimoji="0" lang="en-US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9" name="Rectangle à coins arrondis 4"/>
          <p:cNvSpPr/>
          <p:nvPr/>
        </p:nvSpPr>
        <p:spPr>
          <a:xfrm>
            <a:off x="288032" y="2281436"/>
            <a:ext cx="8604448" cy="29523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anchor="ctr"/>
          <a:lstStyle/>
          <a:p>
            <a:pPr marL="403225" indent="-342900"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>
                <a:latin typeface="Courier New"/>
                <a:cs typeface="Courier New"/>
              </a:rPr>
              <a:t>&lt;</a:t>
            </a:r>
            <a:r>
              <a:rPr lang="nl-NL" b="1" dirty="0">
                <a:solidFill>
                  <a:srgbClr val="3366FF"/>
                </a:solidFill>
                <a:latin typeface="Courier New"/>
                <a:cs typeface="Courier New"/>
              </a:rPr>
              <a:t>div</a:t>
            </a:r>
            <a:r>
              <a:rPr lang="nl-NL" b="1" dirty="0">
                <a:latin typeface="Courier New"/>
                <a:cs typeface="Courier New"/>
              </a:rPr>
              <a:t> </a:t>
            </a:r>
            <a:r>
              <a:rPr lang="nl-NL" b="1" dirty="0">
                <a:solidFill>
                  <a:srgbClr val="FF0000"/>
                </a:solidFill>
                <a:latin typeface="Courier New"/>
                <a:cs typeface="Courier New"/>
              </a:rPr>
              <a:t>itemscope</a:t>
            </a:r>
            <a:r>
              <a:rPr lang="nl-NL" b="1" dirty="0">
                <a:latin typeface="Courier New"/>
                <a:cs typeface="Courier New"/>
              </a:rPr>
              <a:t> </a:t>
            </a:r>
            <a:r>
              <a:rPr lang="nl-NL" b="1" dirty="0" err="1">
                <a:solidFill>
                  <a:srgbClr val="FF0000"/>
                </a:solidFill>
                <a:latin typeface="Courier New"/>
                <a:cs typeface="Courier New"/>
              </a:rPr>
              <a:t>itemtype</a:t>
            </a:r>
            <a:r>
              <a:rPr lang="nl-NL" b="1" dirty="0">
                <a:latin typeface="Courier New"/>
                <a:cs typeface="Courier New"/>
              </a:rPr>
              <a:t>="</a:t>
            </a:r>
            <a:r>
              <a:rPr lang="nl-NL" b="1" dirty="0">
                <a:solidFill>
                  <a:srgbClr val="00CC00"/>
                </a:solidFill>
                <a:latin typeface="Courier New"/>
                <a:cs typeface="Courier New"/>
              </a:rPr>
              <a:t>http://data-</a:t>
            </a:r>
            <a:r>
              <a:rPr lang="nl-NL" b="1" dirty="0" err="1">
                <a:solidFill>
                  <a:srgbClr val="00CC00"/>
                </a:solidFill>
                <a:latin typeface="Courier New"/>
                <a:cs typeface="Courier New"/>
              </a:rPr>
              <a:t>vocabulary.org</a:t>
            </a:r>
            <a:r>
              <a:rPr lang="nl-NL" b="1" dirty="0">
                <a:solidFill>
                  <a:srgbClr val="00CC00"/>
                </a:solidFill>
                <a:latin typeface="Courier New"/>
                <a:cs typeface="Courier New"/>
              </a:rPr>
              <a:t>/Person</a:t>
            </a:r>
            <a:r>
              <a:rPr lang="nl-NL" b="1" dirty="0">
                <a:latin typeface="Courier New"/>
                <a:cs typeface="Courier New"/>
              </a:rPr>
              <a:t>"</a:t>
            </a:r>
            <a:r>
              <a:rPr lang="nl-NL" b="1" dirty="0" smtClean="0">
                <a:latin typeface="Courier New"/>
                <a:cs typeface="Courier New"/>
              </a:rPr>
              <a:t>&gt;</a:t>
            </a:r>
          </a:p>
          <a:p>
            <a:pPr marL="403225" indent="-342900"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 smtClean="0">
                <a:latin typeface="Courier New"/>
                <a:cs typeface="Courier New"/>
              </a:rPr>
              <a:t>  	My </a:t>
            </a:r>
            <a:r>
              <a:rPr lang="nl-NL" b="1" dirty="0">
                <a:latin typeface="Courier New"/>
                <a:cs typeface="Courier New"/>
              </a:rPr>
              <a:t>name is &lt;</a:t>
            </a:r>
            <a:r>
              <a:rPr lang="nl-NL" b="1" dirty="0">
                <a:solidFill>
                  <a:srgbClr val="3366FF"/>
                </a:solidFill>
                <a:latin typeface="Courier New"/>
                <a:cs typeface="Courier New"/>
              </a:rPr>
              <a:t>span</a:t>
            </a:r>
            <a:r>
              <a:rPr lang="nl-NL" b="1" dirty="0">
                <a:latin typeface="Courier New"/>
                <a:cs typeface="Courier New"/>
              </a:rPr>
              <a:t> </a:t>
            </a:r>
            <a:r>
              <a:rPr lang="nl-NL" b="1" dirty="0" err="1">
                <a:solidFill>
                  <a:srgbClr val="FF0000"/>
                </a:solidFill>
                <a:latin typeface="Courier New"/>
                <a:cs typeface="Courier New"/>
              </a:rPr>
              <a:t>itemprop</a:t>
            </a:r>
            <a:r>
              <a:rPr lang="nl-NL" b="1" dirty="0">
                <a:latin typeface="Courier New"/>
                <a:cs typeface="Courier New"/>
              </a:rPr>
              <a:t>="</a:t>
            </a:r>
            <a:r>
              <a:rPr lang="nl-NL" b="1" dirty="0">
                <a:solidFill>
                  <a:srgbClr val="00CC00"/>
                </a:solidFill>
                <a:latin typeface="Courier New"/>
                <a:cs typeface="Courier New"/>
              </a:rPr>
              <a:t>name</a:t>
            </a:r>
            <a:r>
              <a:rPr lang="nl-NL" b="1" dirty="0">
                <a:latin typeface="Courier New"/>
                <a:cs typeface="Courier New"/>
              </a:rPr>
              <a:t>"&gt;Bob Smith&lt;/</a:t>
            </a:r>
            <a:r>
              <a:rPr lang="nl-NL" b="1" dirty="0">
                <a:solidFill>
                  <a:srgbClr val="3366FF"/>
                </a:solidFill>
                <a:latin typeface="Courier New"/>
                <a:cs typeface="Courier New"/>
              </a:rPr>
              <a:t>span</a:t>
            </a:r>
            <a:r>
              <a:rPr lang="nl-NL" b="1" dirty="0" smtClean="0">
                <a:latin typeface="Courier New"/>
                <a:cs typeface="Courier New"/>
              </a:rPr>
              <a:t>&gt; but </a:t>
            </a:r>
            <a:r>
              <a:rPr lang="nl-NL" b="1" dirty="0" err="1">
                <a:latin typeface="Courier New"/>
                <a:cs typeface="Courier New"/>
              </a:rPr>
              <a:t>people</a:t>
            </a:r>
            <a:r>
              <a:rPr lang="nl-NL" b="1" dirty="0">
                <a:latin typeface="Courier New"/>
                <a:cs typeface="Courier New"/>
              </a:rPr>
              <a:t> </a:t>
            </a:r>
            <a:r>
              <a:rPr lang="nl-NL" b="1" dirty="0" smtClean="0">
                <a:latin typeface="Courier New"/>
                <a:cs typeface="Courier New"/>
              </a:rPr>
              <a:t>call me </a:t>
            </a:r>
            <a:r>
              <a:rPr lang="nl-NL" b="1" dirty="0">
                <a:latin typeface="Courier New"/>
                <a:cs typeface="Courier New"/>
              </a:rPr>
              <a:t>&lt;</a:t>
            </a:r>
            <a:r>
              <a:rPr lang="nl-NL" b="1" dirty="0">
                <a:solidFill>
                  <a:srgbClr val="3366FF"/>
                </a:solidFill>
                <a:latin typeface="Courier New"/>
                <a:cs typeface="Courier New"/>
              </a:rPr>
              <a:t>span</a:t>
            </a:r>
            <a:r>
              <a:rPr lang="nl-NL" b="1" dirty="0">
                <a:latin typeface="Courier New"/>
                <a:cs typeface="Courier New"/>
              </a:rPr>
              <a:t> </a:t>
            </a:r>
            <a:r>
              <a:rPr lang="nl-NL" b="1" dirty="0" err="1">
                <a:solidFill>
                  <a:srgbClr val="FF0000"/>
                </a:solidFill>
                <a:latin typeface="Courier New"/>
                <a:cs typeface="Courier New"/>
              </a:rPr>
              <a:t>itemprop</a:t>
            </a:r>
            <a:r>
              <a:rPr lang="nl-NL" b="1" dirty="0">
                <a:latin typeface="Courier New"/>
                <a:cs typeface="Courier New"/>
              </a:rPr>
              <a:t>="</a:t>
            </a:r>
            <a:r>
              <a:rPr lang="nl-NL" b="1" dirty="0" err="1">
                <a:solidFill>
                  <a:srgbClr val="00CC00"/>
                </a:solidFill>
                <a:latin typeface="Courier New"/>
                <a:cs typeface="Courier New"/>
              </a:rPr>
              <a:t>nickname</a:t>
            </a:r>
            <a:r>
              <a:rPr lang="nl-NL" b="1" dirty="0">
                <a:latin typeface="Courier New"/>
                <a:cs typeface="Courier New"/>
              </a:rPr>
              <a:t>"&gt;</a:t>
            </a:r>
            <a:r>
              <a:rPr lang="nl-NL" b="1" dirty="0" err="1">
                <a:latin typeface="Courier New"/>
                <a:cs typeface="Courier New"/>
              </a:rPr>
              <a:t>Smithy</a:t>
            </a:r>
            <a:r>
              <a:rPr lang="nl-NL" b="1" dirty="0">
                <a:latin typeface="Courier New"/>
                <a:cs typeface="Courier New"/>
              </a:rPr>
              <a:t>&lt;/</a:t>
            </a:r>
            <a:r>
              <a:rPr lang="nl-NL" b="1" dirty="0">
                <a:solidFill>
                  <a:srgbClr val="3366FF"/>
                </a:solidFill>
                <a:latin typeface="Courier New"/>
                <a:cs typeface="Courier New"/>
              </a:rPr>
              <a:t>span</a:t>
            </a:r>
            <a:r>
              <a:rPr lang="nl-NL" b="1" dirty="0" smtClean="0">
                <a:latin typeface="Courier New"/>
                <a:cs typeface="Courier New"/>
              </a:rPr>
              <a:t>&gt;.</a:t>
            </a:r>
            <a:br>
              <a:rPr lang="nl-NL" b="1" dirty="0" smtClean="0">
                <a:latin typeface="Courier New"/>
                <a:cs typeface="Courier New"/>
              </a:rPr>
            </a:br>
            <a:r>
              <a:rPr lang="nl-NL" b="1" dirty="0" err="1" smtClean="0">
                <a:latin typeface="Courier New"/>
                <a:cs typeface="Courier New"/>
              </a:rPr>
              <a:t>Here</a:t>
            </a:r>
            <a:r>
              <a:rPr lang="nl-NL" b="1" dirty="0" smtClean="0">
                <a:latin typeface="Courier New"/>
                <a:cs typeface="Courier New"/>
              </a:rPr>
              <a:t> </a:t>
            </a:r>
            <a:r>
              <a:rPr lang="nl-NL" b="1" dirty="0">
                <a:latin typeface="Courier New"/>
                <a:cs typeface="Courier New"/>
              </a:rPr>
              <a:t>is </a:t>
            </a:r>
            <a:r>
              <a:rPr lang="nl-NL" b="1" dirty="0" err="1">
                <a:latin typeface="Courier New"/>
                <a:cs typeface="Courier New"/>
              </a:rPr>
              <a:t>my</a:t>
            </a:r>
            <a:r>
              <a:rPr lang="nl-NL" b="1" dirty="0">
                <a:latin typeface="Courier New"/>
                <a:cs typeface="Courier New"/>
              </a:rPr>
              <a:t> home page</a:t>
            </a:r>
            <a:r>
              <a:rPr lang="nl-NL" b="1" dirty="0" smtClean="0">
                <a:latin typeface="Courier New"/>
                <a:cs typeface="Courier New"/>
              </a:rPr>
              <a:t>:</a:t>
            </a:r>
          </a:p>
          <a:p>
            <a:pPr marL="403225" indent="-342900"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>
                <a:latin typeface="Courier New"/>
                <a:cs typeface="Courier New"/>
              </a:rPr>
              <a:t>	</a:t>
            </a:r>
            <a:r>
              <a:rPr lang="nl-NL" b="1" dirty="0" smtClean="0">
                <a:latin typeface="Courier New"/>
                <a:cs typeface="Courier New"/>
              </a:rPr>
              <a:t>&lt;</a:t>
            </a:r>
            <a:r>
              <a:rPr lang="nl-NL" b="1" dirty="0">
                <a:solidFill>
                  <a:srgbClr val="3366FF"/>
                </a:solidFill>
                <a:latin typeface="Courier New"/>
                <a:cs typeface="Courier New"/>
              </a:rPr>
              <a:t>a</a:t>
            </a:r>
            <a:r>
              <a:rPr lang="nl-NL" b="1" dirty="0">
                <a:latin typeface="Courier New"/>
                <a:cs typeface="Courier New"/>
              </a:rPr>
              <a:t> </a:t>
            </a:r>
            <a:r>
              <a:rPr lang="nl-NL" b="1" dirty="0" err="1">
                <a:solidFill>
                  <a:srgbClr val="FF0000"/>
                </a:solidFill>
                <a:latin typeface="Courier New"/>
                <a:cs typeface="Courier New"/>
              </a:rPr>
              <a:t>href</a:t>
            </a:r>
            <a:r>
              <a:rPr lang="nl-NL" b="1" dirty="0" smtClean="0">
                <a:latin typeface="Courier New"/>
                <a:cs typeface="Courier New"/>
              </a:rPr>
              <a:t>="</a:t>
            </a:r>
            <a:r>
              <a:rPr lang="nl-NL" b="1" dirty="0" smtClean="0">
                <a:solidFill>
                  <a:srgbClr val="00CC00"/>
                </a:solidFill>
                <a:latin typeface="Courier New"/>
                <a:cs typeface="Courier New"/>
              </a:rPr>
              <a:t>http://</a:t>
            </a:r>
            <a:r>
              <a:rPr lang="nl-NL" b="1" dirty="0" err="1" smtClean="0">
                <a:solidFill>
                  <a:srgbClr val="00CC00"/>
                </a:solidFill>
                <a:latin typeface="Courier New"/>
                <a:cs typeface="Courier New"/>
              </a:rPr>
              <a:t>www.example.com</a:t>
            </a:r>
            <a:r>
              <a:rPr lang="nl-NL" b="1" dirty="0" smtClean="0">
                <a:latin typeface="Courier New"/>
                <a:cs typeface="Courier New"/>
              </a:rPr>
              <a:t>" </a:t>
            </a:r>
            <a:r>
              <a:rPr lang="nl-NL" b="1" dirty="0" err="1">
                <a:solidFill>
                  <a:srgbClr val="FF0000"/>
                </a:solidFill>
                <a:latin typeface="Courier New"/>
                <a:cs typeface="Courier New"/>
              </a:rPr>
              <a:t>itemprop</a:t>
            </a:r>
            <a:r>
              <a:rPr lang="nl-NL" b="1" dirty="0">
                <a:latin typeface="Courier New"/>
                <a:cs typeface="Courier New"/>
              </a:rPr>
              <a:t>="</a:t>
            </a:r>
            <a:r>
              <a:rPr lang="nl-NL" b="1" dirty="0" err="1">
                <a:solidFill>
                  <a:srgbClr val="00CC00"/>
                </a:solidFill>
                <a:latin typeface="Courier New"/>
                <a:cs typeface="Courier New"/>
              </a:rPr>
              <a:t>url</a:t>
            </a:r>
            <a:r>
              <a:rPr lang="nl-NL" b="1" dirty="0" smtClean="0">
                <a:latin typeface="Courier New"/>
                <a:cs typeface="Courier New"/>
              </a:rPr>
              <a:t>"&gt;</a:t>
            </a:r>
          </a:p>
          <a:p>
            <a:pPr marL="403225" indent="-342900"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>
                <a:latin typeface="Courier New"/>
                <a:cs typeface="Courier New"/>
              </a:rPr>
              <a:t>	</a:t>
            </a:r>
            <a:r>
              <a:rPr lang="nl-NL" b="1" dirty="0" smtClean="0">
                <a:latin typeface="Courier New"/>
                <a:cs typeface="Courier New"/>
              </a:rPr>
              <a:t>	www.example.com</a:t>
            </a:r>
          </a:p>
          <a:p>
            <a:pPr marL="403225" indent="-342900"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>
                <a:latin typeface="Courier New"/>
                <a:cs typeface="Courier New"/>
              </a:rPr>
              <a:t>	</a:t>
            </a:r>
            <a:r>
              <a:rPr lang="nl-NL" b="1" dirty="0" smtClean="0">
                <a:latin typeface="Courier New"/>
                <a:cs typeface="Courier New"/>
              </a:rPr>
              <a:t>&lt;</a:t>
            </a:r>
            <a:r>
              <a:rPr lang="nl-NL" b="1" dirty="0">
                <a:latin typeface="Courier New"/>
                <a:cs typeface="Courier New"/>
              </a:rPr>
              <a:t>/</a:t>
            </a:r>
            <a:r>
              <a:rPr lang="nl-NL" b="1" dirty="0">
                <a:solidFill>
                  <a:srgbClr val="3366FF"/>
                </a:solidFill>
                <a:latin typeface="Courier New"/>
                <a:cs typeface="Courier New"/>
              </a:rPr>
              <a:t>a</a:t>
            </a:r>
            <a:r>
              <a:rPr lang="nl-NL" b="1" dirty="0" smtClean="0">
                <a:latin typeface="Courier New"/>
                <a:cs typeface="Courier New"/>
              </a:rPr>
              <a:t>&gt;</a:t>
            </a:r>
          </a:p>
          <a:p>
            <a:pPr marL="403225" indent="-342900"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 smtClean="0">
                <a:latin typeface="Courier New"/>
                <a:cs typeface="Courier New"/>
              </a:rPr>
              <a:t>&lt;/</a:t>
            </a:r>
            <a:r>
              <a:rPr lang="nl-NL" b="1" dirty="0">
                <a:solidFill>
                  <a:srgbClr val="3366FF"/>
                </a:solidFill>
                <a:latin typeface="Courier New"/>
                <a:cs typeface="Courier New"/>
              </a:rPr>
              <a:t>div</a:t>
            </a:r>
            <a:r>
              <a:rPr lang="nl-NL" b="1" dirty="0" smtClean="0">
                <a:latin typeface="Courier New"/>
                <a:cs typeface="Courier New"/>
              </a:rPr>
              <a:t>&gt;</a:t>
            </a:r>
            <a:endParaRPr lang="nl-NL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89141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8713"/>
            <a:ext cx="8435975" cy="4105051"/>
          </a:xfrm>
        </p:spPr>
        <p:txBody>
          <a:bodyPr/>
          <a:lstStyle/>
          <a:p>
            <a:r>
              <a:rPr lang="en-US" i="1" dirty="0" err="1" smtClean="0"/>
              <a:t>itemscope</a:t>
            </a:r>
            <a:r>
              <a:rPr lang="en-US" i="1" dirty="0" smtClean="0"/>
              <a:t> 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An </a:t>
            </a:r>
            <a:r>
              <a:rPr lang="en-US" dirty="0"/>
              <a:t>element with </a:t>
            </a:r>
            <a:r>
              <a:rPr lang="en-US" dirty="0" smtClean="0"/>
              <a:t>this attribute </a:t>
            </a:r>
            <a:r>
              <a:rPr lang="en-US" dirty="0"/>
              <a:t>specified creates a new item, a group of name-value </a:t>
            </a:r>
            <a:r>
              <a:rPr lang="en-US" dirty="0" smtClean="0"/>
              <a:t>pairs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Elements creating new items may </a:t>
            </a:r>
            <a:r>
              <a:rPr lang="en-US" dirty="0"/>
              <a:t>have an </a:t>
            </a:r>
            <a:r>
              <a:rPr lang="en-US" i="1" dirty="0" err="1" smtClean="0"/>
              <a:t>itemtype</a:t>
            </a:r>
            <a:r>
              <a:rPr lang="en-US" i="1" dirty="0" smtClean="0"/>
              <a:t> </a:t>
            </a:r>
            <a:r>
              <a:rPr lang="en-US" dirty="0" smtClean="0"/>
              <a:t>attribute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457200">
              <a:defRPr/>
            </a:pPr>
            <a:r>
              <a:rPr lang="en-US" sz="3600" b="1" dirty="0" smtClean="0">
                <a:solidFill>
                  <a:prstClr val="black"/>
                </a:solidFill>
                <a:latin typeface="Calibri"/>
                <a:cs typeface="ＭＳ Ｐゴシック" charset="0"/>
              </a:rPr>
              <a:t>Attributes</a:t>
            </a:r>
            <a:endParaRPr lang="en-US" sz="3600" b="1" dirty="0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 err="1">
                <a:solidFill>
                  <a:prstClr val="black"/>
                </a:solidFill>
                <a:latin typeface="Calibri"/>
                <a:cs typeface="ＭＳ Ｐゴシック" charset="0"/>
              </a:rPr>
              <a:t>Microdata</a:t>
            </a:r>
            <a:endParaRPr kumimoji="0" lang="en-US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808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8713"/>
            <a:ext cx="8435975" cy="4105051"/>
          </a:xfrm>
        </p:spPr>
        <p:txBody>
          <a:bodyPr/>
          <a:lstStyle/>
          <a:p>
            <a:r>
              <a:rPr lang="en-US" i="1" dirty="0" err="1" smtClean="0"/>
              <a:t>itemtype</a:t>
            </a:r>
            <a:r>
              <a:rPr lang="en-US" i="1" dirty="0" smtClean="0"/>
              <a:t> 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A valid URL of a vocabulary that describes the item and its properties </a:t>
            </a:r>
            <a:r>
              <a:rPr lang="en-US" dirty="0" smtClean="0"/>
              <a:t>context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A collection of commonly used (and Google </a:t>
            </a:r>
            <a:r>
              <a:rPr lang="en-US" dirty="0" smtClean="0"/>
              <a:t>Supported) vocabularies are </a:t>
            </a:r>
            <a:r>
              <a:rPr lang="en-US" dirty="0"/>
              <a:t>located </a:t>
            </a:r>
            <a:r>
              <a:rPr lang="en-US" dirty="0" smtClean="0"/>
              <a:t>at: </a:t>
            </a:r>
          </a:p>
          <a:p>
            <a:pPr lvl="2"/>
            <a:r>
              <a:rPr lang="en-US" dirty="0" smtClean="0">
                <a:hlinkClick r:id="rId3"/>
              </a:rPr>
              <a:t>http://www.schema.org</a:t>
            </a:r>
            <a:endParaRPr lang="en-US" dirty="0" smtClean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457200">
              <a:defRPr/>
            </a:pPr>
            <a:r>
              <a:rPr lang="en-US" sz="3600" b="1" dirty="0" smtClean="0">
                <a:solidFill>
                  <a:prstClr val="black"/>
                </a:solidFill>
                <a:latin typeface="Calibri"/>
                <a:cs typeface="ＭＳ Ｐゴシック" charset="0"/>
              </a:rPr>
              <a:t>Attributes</a:t>
            </a:r>
            <a:endParaRPr lang="en-US" sz="3600" b="1" dirty="0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 err="1">
                <a:solidFill>
                  <a:prstClr val="black"/>
                </a:solidFill>
                <a:latin typeface="Calibri"/>
                <a:cs typeface="ＭＳ Ｐゴシック" charset="0"/>
              </a:rPr>
              <a:t>Microdata</a:t>
            </a:r>
            <a:endParaRPr kumimoji="0" lang="en-US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473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8713"/>
            <a:ext cx="8435975" cy="4105051"/>
          </a:xfrm>
        </p:spPr>
        <p:txBody>
          <a:bodyPr/>
          <a:lstStyle/>
          <a:p>
            <a:r>
              <a:rPr lang="en-US" i="1" dirty="0" err="1" smtClean="0"/>
              <a:t>itemid</a:t>
            </a:r>
            <a:r>
              <a:rPr lang="en-US" i="1" dirty="0" smtClean="0"/>
              <a:t> 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Optional, indicates a unique identifier of the item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457200">
              <a:defRPr/>
            </a:pPr>
            <a:r>
              <a:rPr lang="en-US" sz="3600" b="1" dirty="0" smtClean="0">
                <a:solidFill>
                  <a:prstClr val="black"/>
                </a:solidFill>
                <a:latin typeface="Calibri"/>
                <a:cs typeface="ＭＳ Ｐゴシック" charset="0"/>
              </a:rPr>
              <a:t>Attributes</a:t>
            </a:r>
            <a:endParaRPr lang="en-US" sz="3600" b="1" dirty="0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 err="1">
                <a:solidFill>
                  <a:prstClr val="black"/>
                </a:solidFill>
                <a:latin typeface="Calibri"/>
                <a:cs typeface="ＭＳ Ｐゴシック" charset="0"/>
              </a:rPr>
              <a:t>Microdata</a:t>
            </a:r>
            <a:endParaRPr kumimoji="0" lang="en-US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7" name="Rectangle à coins arrondis 4"/>
          <p:cNvSpPr/>
          <p:nvPr/>
        </p:nvSpPr>
        <p:spPr>
          <a:xfrm>
            <a:off x="251520" y="3289548"/>
            <a:ext cx="8604448" cy="15121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anchor="ctr"/>
          <a:lstStyle/>
          <a:p>
            <a:pPr marL="403225" indent="-342900"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 smtClean="0">
                <a:latin typeface="Courier New"/>
                <a:cs typeface="Courier New"/>
              </a:rPr>
              <a:t>&lt;</a:t>
            </a:r>
            <a:r>
              <a:rPr lang="nl-NL" b="1" dirty="0" smtClean="0">
                <a:solidFill>
                  <a:srgbClr val="3366FF"/>
                </a:solidFill>
                <a:latin typeface="Courier New"/>
                <a:cs typeface="Courier New"/>
              </a:rPr>
              <a:t>dl </a:t>
            </a:r>
            <a:r>
              <a:rPr lang="nl-NL" b="1" dirty="0" smtClean="0">
                <a:solidFill>
                  <a:srgbClr val="FF0000"/>
                </a:solidFill>
                <a:latin typeface="Courier New"/>
                <a:cs typeface="Courier New"/>
              </a:rPr>
              <a:t>itemscope</a:t>
            </a:r>
            <a:r>
              <a:rPr lang="nl-NL" b="1" dirty="0" smtClean="0">
                <a:latin typeface="Courier New"/>
                <a:cs typeface="Courier New"/>
              </a:rPr>
              <a:t> </a:t>
            </a:r>
            <a:r>
              <a:rPr lang="nl-NL" b="1" dirty="0" err="1">
                <a:solidFill>
                  <a:srgbClr val="FF0000"/>
                </a:solidFill>
                <a:latin typeface="Courier New"/>
                <a:cs typeface="Courier New"/>
              </a:rPr>
              <a:t>itemtype</a:t>
            </a:r>
            <a:r>
              <a:rPr lang="nl-NL" b="1" dirty="0" smtClean="0">
                <a:latin typeface="Courier New"/>
                <a:cs typeface="Courier New"/>
              </a:rPr>
              <a:t>="</a:t>
            </a:r>
            <a:r>
              <a:rPr lang="nl-NL" b="1" dirty="0" smtClean="0">
                <a:solidFill>
                  <a:srgbClr val="00CC00"/>
                </a:solidFill>
                <a:latin typeface="Courier New"/>
                <a:cs typeface="Courier New"/>
              </a:rPr>
              <a:t>http</a:t>
            </a:r>
            <a:r>
              <a:rPr lang="nl-NL" b="1" dirty="0">
                <a:solidFill>
                  <a:srgbClr val="00CC00"/>
                </a:solidFill>
                <a:latin typeface="Courier New"/>
                <a:cs typeface="Courier New"/>
              </a:rPr>
              <a:t>:/</a:t>
            </a:r>
            <a:r>
              <a:rPr lang="nl-NL" b="1" dirty="0" smtClean="0">
                <a:solidFill>
                  <a:srgbClr val="00CC00"/>
                </a:solidFill>
                <a:latin typeface="Courier New"/>
                <a:cs typeface="Courier New"/>
              </a:rPr>
              <a:t>/</a:t>
            </a:r>
            <a:r>
              <a:rPr lang="nl-NL" b="1" dirty="0" err="1" smtClean="0">
                <a:solidFill>
                  <a:srgbClr val="00CC00"/>
                </a:solidFill>
                <a:latin typeface="Courier New"/>
                <a:cs typeface="Courier New"/>
              </a:rPr>
              <a:t>vocab.example.net</a:t>
            </a:r>
            <a:r>
              <a:rPr lang="nl-NL" b="1" dirty="0" smtClean="0">
                <a:solidFill>
                  <a:srgbClr val="00CC00"/>
                </a:solidFill>
                <a:latin typeface="Courier New"/>
                <a:cs typeface="Courier New"/>
              </a:rPr>
              <a:t>/</a:t>
            </a:r>
            <a:r>
              <a:rPr lang="nl-NL" b="1" dirty="0" err="1" smtClean="0">
                <a:solidFill>
                  <a:srgbClr val="00CC00"/>
                </a:solidFill>
                <a:latin typeface="Courier New"/>
                <a:cs typeface="Courier New"/>
              </a:rPr>
              <a:t>book</a:t>
            </a:r>
            <a:r>
              <a:rPr lang="nl-NL" b="1" dirty="0" smtClean="0">
                <a:latin typeface="Courier New"/>
                <a:cs typeface="Courier New"/>
              </a:rPr>
              <a:t>"</a:t>
            </a:r>
          </a:p>
          <a:p>
            <a:pPr marL="403225" indent="-342900"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>
                <a:latin typeface="Courier New"/>
                <a:cs typeface="Courier New"/>
              </a:rPr>
              <a:t>	</a:t>
            </a:r>
            <a:r>
              <a:rPr lang="nl-NL" b="1" dirty="0" smtClean="0">
                <a:latin typeface="Courier New"/>
                <a:cs typeface="Courier New"/>
              </a:rPr>
              <a:t>	</a:t>
            </a:r>
            <a:r>
              <a:rPr lang="nl-NL" b="1" dirty="0" err="1">
                <a:solidFill>
                  <a:srgbClr val="FF0000"/>
                </a:solidFill>
                <a:latin typeface="Courier New"/>
                <a:cs typeface="Courier New"/>
              </a:rPr>
              <a:t>itemid</a:t>
            </a:r>
            <a:r>
              <a:rPr lang="nl-NL" b="1" dirty="0">
                <a:latin typeface="Courier New"/>
                <a:cs typeface="Courier New"/>
              </a:rPr>
              <a:t>="</a:t>
            </a:r>
            <a:r>
              <a:rPr lang="nl-NL" b="1" dirty="0">
                <a:solidFill>
                  <a:srgbClr val="00CC00"/>
                </a:solidFill>
                <a:latin typeface="Courier New"/>
                <a:cs typeface="Courier New"/>
              </a:rPr>
              <a:t>urn:isbn:0-330-34032-8</a:t>
            </a:r>
            <a:r>
              <a:rPr lang="nl-NL" b="1" dirty="0">
                <a:latin typeface="Courier New"/>
                <a:cs typeface="Courier New"/>
              </a:rPr>
              <a:t>"&gt;</a:t>
            </a:r>
            <a:endParaRPr lang="nl-NL" b="1" dirty="0" smtClean="0">
              <a:latin typeface="Courier New"/>
              <a:cs typeface="Courier New"/>
            </a:endParaRPr>
          </a:p>
          <a:p>
            <a:pPr marL="403225" indent="-342900"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 smtClean="0">
                <a:latin typeface="Courier New"/>
                <a:cs typeface="Courier New"/>
              </a:rPr>
              <a:t>	...</a:t>
            </a:r>
          </a:p>
          <a:p>
            <a:pPr marL="403225" indent="-342900"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 smtClean="0">
                <a:latin typeface="Courier New"/>
                <a:cs typeface="Courier New"/>
              </a:rPr>
              <a:t>&lt;/</a:t>
            </a:r>
            <a:r>
              <a:rPr lang="nl-NL" b="1" dirty="0" smtClean="0">
                <a:solidFill>
                  <a:srgbClr val="3366FF"/>
                </a:solidFill>
                <a:latin typeface="Courier New"/>
                <a:cs typeface="Courier New"/>
              </a:rPr>
              <a:t>dl</a:t>
            </a:r>
            <a:r>
              <a:rPr lang="nl-NL" b="1" dirty="0" smtClean="0">
                <a:latin typeface="Courier New"/>
                <a:cs typeface="Courier New"/>
              </a:rPr>
              <a:t>&gt;</a:t>
            </a:r>
            <a:endParaRPr lang="nl-NL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75086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8713"/>
            <a:ext cx="8435975" cy="4105051"/>
          </a:xfrm>
        </p:spPr>
        <p:txBody>
          <a:bodyPr/>
          <a:lstStyle/>
          <a:p>
            <a:r>
              <a:rPr lang="en-US" i="1" dirty="0" err="1" smtClean="0"/>
              <a:t>itemref</a:t>
            </a:r>
            <a:r>
              <a:rPr lang="en-US" i="1" dirty="0" smtClean="0"/>
              <a:t> 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Properties that are not descendants of the element with the </a:t>
            </a:r>
            <a:r>
              <a:rPr lang="en-US" dirty="0" err="1"/>
              <a:t>itemscope</a:t>
            </a:r>
            <a:r>
              <a:rPr lang="en-US" dirty="0"/>
              <a:t> attribute can be associated with the item using this </a:t>
            </a:r>
            <a:r>
              <a:rPr lang="en-US" dirty="0" smtClean="0"/>
              <a:t>attribute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Provides </a:t>
            </a:r>
            <a:r>
              <a:rPr lang="en-US" dirty="0"/>
              <a:t>a list of element </a:t>
            </a:r>
            <a:r>
              <a:rPr lang="en-US" i="1" dirty="0" err="1"/>
              <a:t>itemids</a:t>
            </a:r>
            <a:r>
              <a:rPr lang="en-US" dirty="0"/>
              <a:t> with additional properties elsewhere in the document</a:t>
            </a:r>
            <a:endParaRPr lang="en-US" dirty="0" smtClean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457200">
              <a:defRPr/>
            </a:pPr>
            <a:r>
              <a:rPr lang="en-US" sz="3600" b="1" dirty="0" smtClean="0">
                <a:solidFill>
                  <a:prstClr val="black"/>
                </a:solidFill>
                <a:latin typeface="Calibri"/>
                <a:cs typeface="ＭＳ Ｐゴシック" charset="0"/>
              </a:rPr>
              <a:t>Attributes</a:t>
            </a:r>
            <a:endParaRPr lang="en-US" sz="3600" b="1" dirty="0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 err="1">
                <a:solidFill>
                  <a:prstClr val="black"/>
                </a:solidFill>
                <a:latin typeface="Calibri"/>
                <a:cs typeface="ＭＳ Ｐゴシック" charset="0"/>
              </a:rPr>
              <a:t>Microdata</a:t>
            </a:r>
            <a:endParaRPr kumimoji="0" lang="en-US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825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8713"/>
            <a:ext cx="8435975" cy="4105051"/>
          </a:xfrm>
        </p:spPr>
        <p:txBody>
          <a:bodyPr/>
          <a:lstStyle/>
          <a:p>
            <a:r>
              <a:rPr lang="en-US" dirty="0" smtClean="0"/>
              <a:t>The following snippets are equivalent :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457200">
              <a:defRPr/>
            </a:pPr>
            <a:r>
              <a:rPr lang="en-US" sz="3600" b="1" dirty="0" smtClean="0">
                <a:solidFill>
                  <a:prstClr val="black"/>
                </a:solidFill>
                <a:latin typeface="Calibri"/>
                <a:cs typeface="ＭＳ Ｐゴシック" charset="0"/>
              </a:rPr>
              <a:t>Attributes</a:t>
            </a:r>
            <a:endParaRPr lang="en-US" sz="3600" b="1" dirty="0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 err="1">
                <a:solidFill>
                  <a:prstClr val="black"/>
                </a:solidFill>
                <a:latin typeface="Calibri"/>
                <a:cs typeface="ＭＳ Ｐゴシック" charset="0"/>
              </a:rPr>
              <a:t>Microdata</a:t>
            </a:r>
            <a:endParaRPr kumimoji="0" lang="en-US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7" name="Rectangle à coins arrondis 4"/>
          <p:cNvSpPr/>
          <p:nvPr/>
        </p:nvSpPr>
        <p:spPr>
          <a:xfrm>
            <a:off x="179512" y="1993404"/>
            <a:ext cx="4320480" cy="30243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anchor="ctr"/>
          <a:lstStyle/>
          <a:p>
            <a:pPr marL="403225" indent="-342900"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 smtClean="0">
                <a:latin typeface="Courier New"/>
                <a:cs typeface="Courier New"/>
              </a:rPr>
              <a:t>&lt;</a:t>
            </a:r>
            <a:r>
              <a:rPr lang="nl-NL" b="1" dirty="0" smtClean="0">
                <a:solidFill>
                  <a:srgbClr val="3366FF"/>
                </a:solidFill>
                <a:latin typeface="Courier New"/>
                <a:cs typeface="Courier New"/>
              </a:rPr>
              <a:t>div </a:t>
            </a:r>
            <a:r>
              <a:rPr lang="nl-NL" b="1" dirty="0" smtClean="0">
                <a:solidFill>
                  <a:srgbClr val="FF0000"/>
                </a:solidFill>
                <a:latin typeface="Courier New"/>
                <a:cs typeface="Courier New"/>
              </a:rPr>
              <a:t>itemscope</a:t>
            </a:r>
            <a:r>
              <a:rPr lang="nl-NL" b="1" dirty="0" smtClean="0">
                <a:latin typeface="Courier New"/>
                <a:cs typeface="Courier New"/>
              </a:rPr>
              <a:t>&gt;</a:t>
            </a:r>
          </a:p>
          <a:p>
            <a:pPr marL="403225" indent="-342900"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 smtClean="0">
                <a:latin typeface="Courier New"/>
                <a:cs typeface="Courier New"/>
              </a:rPr>
              <a:t>	&lt;</a:t>
            </a:r>
            <a:r>
              <a:rPr lang="nl-NL" b="1" dirty="0">
                <a:solidFill>
                  <a:srgbClr val="3366FF"/>
                </a:solidFill>
                <a:latin typeface="Courier New"/>
                <a:cs typeface="Courier New"/>
              </a:rPr>
              <a:t>p</a:t>
            </a:r>
            <a:r>
              <a:rPr lang="nl-NL" b="1" dirty="0" smtClean="0">
                <a:latin typeface="Courier New"/>
                <a:cs typeface="Courier New"/>
              </a:rPr>
              <a:t> </a:t>
            </a:r>
            <a:r>
              <a:rPr lang="nl-NL" b="1" dirty="0" err="1">
                <a:solidFill>
                  <a:srgbClr val="FF0000"/>
                </a:solidFill>
                <a:latin typeface="Courier New"/>
                <a:cs typeface="Courier New"/>
              </a:rPr>
              <a:t>itemprop</a:t>
            </a:r>
            <a:r>
              <a:rPr lang="nl-NL" b="1" dirty="0" smtClean="0">
                <a:latin typeface="Courier New"/>
                <a:cs typeface="Courier New"/>
              </a:rPr>
              <a:t>="</a:t>
            </a:r>
            <a:r>
              <a:rPr lang="nl-NL" b="1" dirty="0">
                <a:solidFill>
                  <a:srgbClr val="00CC00"/>
                </a:solidFill>
                <a:latin typeface="Courier New"/>
                <a:cs typeface="Courier New"/>
              </a:rPr>
              <a:t>a</a:t>
            </a:r>
            <a:r>
              <a:rPr lang="nl-NL" b="1" dirty="0" smtClean="0">
                <a:latin typeface="Courier New"/>
                <a:cs typeface="Courier New"/>
              </a:rPr>
              <a:t>"&gt;1&lt;/</a:t>
            </a:r>
            <a:r>
              <a:rPr lang="nl-NL" b="1" dirty="0">
                <a:solidFill>
                  <a:srgbClr val="3366FF"/>
                </a:solidFill>
                <a:latin typeface="Courier New"/>
                <a:cs typeface="Courier New"/>
              </a:rPr>
              <a:t>p</a:t>
            </a:r>
            <a:r>
              <a:rPr lang="nl-NL" b="1" dirty="0" smtClean="0">
                <a:latin typeface="Courier New"/>
                <a:cs typeface="Courier New"/>
              </a:rPr>
              <a:t>&gt;</a:t>
            </a:r>
          </a:p>
          <a:p>
            <a:pPr marL="403225" indent="-342900"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>
                <a:latin typeface="Courier New"/>
                <a:cs typeface="Courier New"/>
              </a:rPr>
              <a:t>	&lt;</a:t>
            </a:r>
            <a:r>
              <a:rPr lang="nl-NL" b="1" dirty="0">
                <a:solidFill>
                  <a:srgbClr val="3366FF"/>
                </a:solidFill>
                <a:latin typeface="Courier New"/>
                <a:cs typeface="Courier New"/>
              </a:rPr>
              <a:t>p</a:t>
            </a:r>
            <a:r>
              <a:rPr lang="nl-NL" b="1" dirty="0">
                <a:latin typeface="Courier New"/>
                <a:cs typeface="Courier New"/>
              </a:rPr>
              <a:t> </a:t>
            </a:r>
            <a:r>
              <a:rPr lang="nl-NL" b="1" dirty="0" err="1">
                <a:solidFill>
                  <a:srgbClr val="FF0000"/>
                </a:solidFill>
                <a:latin typeface="Courier New"/>
                <a:cs typeface="Courier New"/>
              </a:rPr>
              <a:t>itemprop</a:t>
            </a:r>
            <a:r>
              <a:rPr lang="nl-NL" b="1" dirty="0" smtClean="0">
                <a:latin typeface="Courier New"/>
                <a:cs typeface="Courier New"/>
              </a:rPr>
              <a:t>="</a:t>
            </a:r>
            <a:r>
              <a:rPr lang="nl-NL" b="1" dirty="0">
                <a:solidFill>
                  <a:srgbClr val="00CC00"/>
                </a:solidFill>
                <a:latin typeface="Courier New"/>
                <a:cs typeface="Courier New"/>
              </a:rPr>
              <a:t>a</a:t>
            </a:r>
            <a:r>
              <a:rPr lang="nl-NL" b="1" dirty="0" smtClean="0">
                <a:latin typeface="Courier New"/>
                <a:cs typeface="Courier New"/>
              </a:rPr>
              <a:t>"&gt;2&lt;</a:t>
            </a:r>
            <a:r>
              <a:rPr lang="nl-NL" b="1" dirty="0">
                <a:latin typeface="Courier New"/>
                <a:cs typeface="Courier New"/>
              </a:rPr>
              <a:t>/</a:t>
            </a:r>
            <a:r>
              <a:rPr lang="nl-NL" b="1" dirty="0">
                <a:solidFill>
                  <a:srgbClr val="3366FF"/>
                </a:solidFill>
                <a:latin typeface="Courier New"/>
                <a:cs typeface="Courier New"/>
              </a:rPr>
              <a:t>p</a:t>
            </a:r>
            <a:r>
              <a:rPr lang="nl-NL" b="1" dirty="0" smtClean="0">
                <a:latin typeface="Courier New"/>
                <a:cs typeface="Courier New"/>
              </a:rPr>
              <a:t>&gt;</a:t>
            </a:r>
          </a:p>
          <a:p>
            <a:pPr marL="403225" indent="-342900"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>
                <a:latin typeface="Courier New"/>
                <a:cs typeface="Courier New"/>
              </a:rPr>
              <a:t>	&lt;</a:t>
            </a:r>
            <a:r>
              <a:rPr lang="nl-NL" b="1" dirty="0">
                <a:solidFill>
                  <a:srgbClr val="3366FF"/>
                </a:solidFill>
                <a:latin typeface="Courier New"/>
                <a:cs typeface="Courier New"/>
              </a:rPr>
              <a:t>p</a:t>
            </a:r>
            <a:r>
              <a:rPr lang="nl-NL" b="1" dirty="0">
                <a:latin typeface="Courier New"/>
                <a:cs typeface="Courier New"/>
              </a:rPr>
              <a:t> </a:t>
            </a:r>
            <a:r>
              <a:rPr lang="nl-NL" b="1" dirty="0" err="1">
                <a:solidFill>
                  <a:srgbClr val="FF0000"/>
                </a:solidFill>
                <a:latin typeface="Courier New"/>
                <a:cs typeface="Courier New"/>
              </a:rPr>
              <a:t>itemprop</a:t>
            </a:r>
            <a:r>
              <a:rPr lang="nl-NL" b="1" dirty="0" smtClean="0">
                <a:latin typeface="Courier New"/>
                <a:cs typeface="Courier New"/>
              </a:rPr>
              <a:t>="</a:t>
            </a:r>
            <a:r>
              <a:rPr lang="nl-NL" b="1" dirty="0">
                <a:solidFill>
                  <a:srgbClr val="00CC00"/>
                </a:solidFill>
                <a:latin typeface="Courier New"/>
                <a:cs typeface="Courier New"/>
              </a:rPr>
              <a:t>b</a:t>
            </a:r>
            <a:r>
              <a:rPr lang="nl-NL" b="1" dirty="0" smtClean="0">
                <a:latin typeface="Courier New"/>
                <a:cs typeface="Courier New"/>
              </a:rPr>
              <a:t>"&gt;test&lt;</a:t>
            </a:r>
            <a:r>
              <a:rPr lang="nl-NL" b="1" dirty="0">
                <a:latin typeface="Courier New"/>
                <a:cs typeface="Courier New"/>
              </a:rPr>
              <a:t>/</a:t>
            </a:r>
            <a:r>
              <a:rPr lang="nl-NL" b="1" dirty="0">
                <a:solidFill>
                  <a:srgbClr val="3366FF"/>
                </a:solidFill>
                <a:latin typeface="Courier New"/>
                <a:cs typeface="Courier New"/>
              </a:rPr>
              <a:t>p</a:t>
            </a:r>
            <a:r>
              <a:rPr lang="nl-NL" b="1" dirty="0" smtClean="0">
                <a:latin typeface="Courier New"/>
                <a:cs typeface="Courier New"/>
              </a:rPr>
              <a:t>&gt;</a:t>
            </a:r>
          </a:p>
          <a:p>
            <a:pPr marL="403225" indent="-342900"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 smtClean="0">
                <a:latin typeface="Courier New"/>
                <a:cs typeface="Courier New"/>
              </a:rPr>
              <a:t>&lt;/</a:t>
            </a:r>
            <a:r>
              <a:rPr lang="nl-NL" b="1" dirty="0" smtClean="0">
                <a:solidFill>
                  <a:srgbClr val="3366FF"/>
                </a:solidFill>
                <a:latin typeface="Courier New"/>
                <a:cs typeface="Courier New"/>
              </a:rPr>
              <a:t>dl</a:t>
            </a:r>
            <a:r>
              <a:rPr lang="nl-NL" b="1" dirty="0" smtClean="0">
                <a:latin typeface="Courier New"/>
                <a:cs typeface="Courier New"/>
              </a:rPr>
              <a:t>&gt;</a:t>
            </a:r>
            <a:endParaRPr lang="nl-NL" b="1" dirty="0">
              <a:latin typeface="Courier New"/>
              <a:cs typeface="Courier New"/>
            </a:endParaRPr>
          </a:p>
        </p:txBody>
      </p:sp>
      <p:sp>
        <p:nvSpPr>
          <p:cNvPr id="9" name="Rectangle à coins arrondis 4"/>
          <p:cNvSpPr/>
          <p:nvPr/>
        </p:nvSpPr>
        <p:spPr>
          <a:xfrm>
            <a:off x="4716016" y="1993404"/>
            <a:ext cx="4320480" cy="30243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anchor="ctr"/>
          <a:lstStyle/>
          <a:p>
            <a:pPr marL="403225" indent="-342900"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>
                <a:latin typeface="Courier New"/>
                <a:cs typeface="Courier New"/>
              </a:rPr>
              <a:t>&lt;</a:t>
            </a:r>
            <a:r>
              <a:rPr lang="nl-NL" b="1" dirty="0">
                <a:solidFill>
                  <a:srgbClr val="3366FF"/>
                </a:solidFill>
                <a:latin typeface="Courier New"/>
                <a:cs typeface="Courier New"/>
              </a:rPr>
              <a:t>div</a:t>
            </a:r>
            <a:r>
              <a:rPr lang="nl-NL" b="1" dirty="0">
                <a:latin typeface="Courier New"/>
                <a:cs typeface="Courier New"/>
              </a:rPr>
              <a:t> </a:t>
            </a:r>
            <a:r>
              <a:rPr lang="nl-NL" b="1" dirty="0" err="1">
                <a:solidFill>
                  <a:srgbClr val="FF0000"/>
                </a:solidFill>
                <a:latin typeface="Courier New"/>
                <a:cs typeface="Courier New"/>
              </a:rPr>
              <a:t>id</a:t>
            </a:r>
            <a:r>
              <a:rPr lang="nl-NL" b="1" dirty="0">
                <a:latin typeface="Courier New"/>
                <a:cs typeface="Courier New"/>
              </a:rPr>
              <a:t>="</a:t>
            </a:r>
            <a:r>
              <a:rPr lang="nl-NL" b="1" dirty="0">
                <a:solidFill>
                  <a:srgbClr val="00CC00"/>
                </a:solidFill>
                <a:latin typeface="Courier New"/>
                <a:cs typeface="Courier New"/>
              </a:rPr>
              <a:t>x</a:t>
            </a:r>
            <a:r>
              <a:rPr lang="nl-NL" b="1" dirty="0">
                <a:latin typeface="Courier New"/>
                <a:cs typeface="Courier New"/>
              </a:rPr>
              <a:t>"</a:t>
            </a:r>
            <a:r>
              <a:rPr lang="nl-NL" b="1" dirty="0" smtClean="0">
                <a:latin typeface="Courier New"/>
                <a:cs typeface="Courier New"/>
              </a:rPr>
              <a:t>&gt;</a:t>
            </a:r>
          </a:p>
          <a:p>
            <a:pPr marL="403225" indent="-342900"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>
                <a:latin typeface="Courier New"/>
                <a:cs typeface="Courier New"/>
              </a:rPr>
              <a:t>	</a:t>
            </a:r>
            <a:r>
              <a:rPr lang="nl-NL" b="1" dirty="0" smtClean="0">
                <a:latin typeface="Courier New"/>
                <a:cs typeface="Courier New"/>
              </a:rPr>
              <a:t>&lt;</a:t>
            </a:r>
            <a:r>
              <a:rPr lang="nl-NL" b="1" dirty="0">
                <a:solidFill>
                  <a:srgbClr val="3366FF"/>
                </a:solidFill>
                <a:latin typeface="Courier New"/>
                <a:cs typeface="Courier New"/>
              </a:rPr>
              <a:t>p</a:t>
            </a:r>
            <a:r>
              <a:rPr lang="nl-NL" b="1" dirty="0">
                <a:latin typeface="Courier New"/>
                <a:cs typeface="Courier New"/>
              </a:rPr>
              <a:t> </a:t>
            </a:r>
            <a:r>
              <a:rPr lang="nl-NL" b="1" dirty="0" err="1">
                <a:solidFill>
                  <a:srgbClr val="FF0000"/>
                </a:solidFill>
                <a:latin typeface="Courier New"/>
                <a:cs typeface="Courier New"/>
              </a:rPr>
              <a:t>itemprop</a:t>
            </a:r>
            <a:r>
              <a:rPr lang="nl-NL" b="1" dirty="0">
                <a:latin typeface="Courier New"/>
                <a:cs typeface="Courier New"/>
              </a:rPr>
              <a:t>="</a:t>
            </a:r>
            <a:r>
              <a:rPr lang="nl-NL" b="1" dirty="0">
                <a:solidFill>
                  <a:srgbClr val="00CC00"/>
                </a:solidFill>
                <a:latin typeface="Courier New"/>
                <a:cs typeface="Courier New"/>
              </a:rPr>
              <a:t>a</a:t>
            </a:r>
            <a:r>
              <a:rPr lang="nl-NL" b="1" dirty="0">
                <a:latin typeface="Courier New"/>
                <a:cs typeface="Courier New"/>
              </a:rPr>
              <a:t>"&gt;1&lt;/</a:t>
            </a:r>
            <a:r>
              <a:rPr lang="nl-NL" b="1" dirty="0">
                <a:solidFill>
                  <a:srgbClr val="3366FF"/>
                </a:solidFill>
                <a:latin typeface="Courier New"/>
                <a:cs typeface="Courier New"/>
              </a:rPr>
              <a:t>p</a:t>
            </a:r>
            <a:r>
              <a:rPr lang="nl-NL" b="1" dirty="0" smtClean="0">
                <a:latin typeface="Courier New"/>
                <a:cs typeface="Courier New"/>
              </a:rPr>
              <a:t>&gt;</a:t>
            </a:r>
          </a:p>
          <a:p>
            <a:pPr marL="403225" indent="-342900"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 smtClean="0">
                <a:latin typeface="Courier New"/>
                <a:cs typeface="Courier New"/>
              </a:rPr>
              <a:t>&lt;</a:t>
            </a:r>
            <a:r>
              <a:rPr lang="nl-NL" b="1" dirty="0">
                <a:latin typeface="Courier New"/>
                <a:cs typeface="Courier New"/>
              </a:rPr>
              <a:t>/</a:t>
            </a:r>
            <a:r>
              <a:rPr lang="nl-NL" b="1" dirty="0">
                <a:solidFill>
                  <a:srgbClr val="3366FF"/>
                </a:solidFill>
                <a:latin typeface="Courier New"/>
                <a:cs typeface="Courier New"/>
              </a:rPr>
              <a:t>div</a:t>
            </a:r>
            <a:r>
              <a:rPr lang="nl-NL" b="1" dirty="0" smtClean="0">
                <a:latin typeface="Courier New"/>
                <a:cs typeface="Courier New"/>
              </a:rPr>
              <a:t>&gt;</a:t>
            </a:r>
          </a:p>
          <a:p>
            <a:pPr marL="403225" indent="-342900"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 smtClean="0">
                <a:latin typeface="Courier New"/>
                <a:cs typeface="Courier New"/>
              </a:rPr>
              <a:t>&lt;</a:t>
            </a:r>
            <a:r>
              <a:rPr lang="nl-NL" b="1" dirty="0">
                <a:solidFill>
                  <a:srgbClr val="3366FF"/>
                </a:solidFill>
                <a:latin typeface="Courier New"/>
                <a:cs typeface="Courier New"/>
              </a:rPr>
              <a:t>div</a:t>
            </a:r>
            <a:r>
              <a:rPr lang="nl-NL" b="1" dirty="0">
                <a:latin typeface="Courier New"/>
                <a:cs typeface="Courier New"/>
              </a:rPr>
              <a:t> </a:t>
            </a:r>
            <a:r>
              <a:rPr lang="nl-NL" b="1" dirty="0">
                <a:solidFill>
                  <a:srgbClr val="FF0000"/>
                </a:solidFill>
                <a:latin typeface="Courier New"/>
                <a:cs typeface="Courier New"/>
              </a:rPr>
              <a:t>itemscope</a:t>
            </a:r>
            <a:r>
              <a:rPr lang="nl-NL" b="1" dirty="0">
                <a:latin typeface="Courier New"/>
                <a:cs typeface="Courier New"/>
              </a:rPr>
              <a:t> </a:t>
            </a:r>
            <a:r>
              <a:rPr lang="nl-NL" b="1" dirty="0" err="1">
                <a:solidFill>
                  <a:srgbClr val="FF0000"/>
                </a:solidFill>
                <a:latin typeface="Courier New"/>
                <a:cs typeface="Courier New"/>
              </a:rPr>
              <a:t>itemref</a:t>
            </a:r>
            <a:r>
              <a:rPr lang="nl-NL" b="1" dirty="0">
                <a:latin typeface="Courier New"/>
                <a:cs typeface="Courier New"/>
              </a:rPr>
              <a:t>="</a:t>
            </a:r>
            <a:r>
              <a:rPr lang="nl-NL" b="1" dirty="0">
                <a:solidFill>
                  <a:srgbClr val="00CC00"/>
                </a:solidFill>
                <a:latin typeface="Courier New"/>
                <a:cs typeface="Courier New"/>
              </a:rPr>
              <a:t>x</a:t>
            </a:r>
            <a:r>
              <a:rPr lang="nl-NL" b="1" dirty="0">
                <a:latin typeface="Courier New"/>
                <a:cs typeface="Courier New"/>
              </a:rPr>
              <a:t>"</a:t>
            </a:r>
            <a:r>
              <a:rPr lang="nl-NL" b="1" dirty="0" smtClean="0">
                <a:latin typeface="Courier New"/>
                <a:cs typeface="Courier New"/>
              </a:rPr>
              <a:t>&gt;</a:t>
            </a:r>
          </a:p>
          <a:p>
            <a:pPr marL="403225" indent="-342900"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>
                <a:latin typeface="Courier New"/>
                <a:cs typeface="Courier New"/>
              </a:rPr>
              <a:t>	</a:t>
            </a:r>
            <a:r>
              <a:rPr lang="nl-NL" b="1" dirty="0" smtClean="0">
                <a:latin typeface="Courier New"/>
                <a:cs typeface="Courier New"/>
              </a:rPr>
              <a:t>&lt;</a:t>
            </a:r>
            <a:r>
              <a:rPr lang="nl-NL" b="1" dirty="0">
                <a:solidFill>
                  <a:srgbClr val="3366FF"/>
                </a:solidFill>
                <a:latin typeface="Courier New"/>
                <a:cs typeface="Courier New"/>
              </a:rPr>
              <a:t>p</a:t>
            </a:r>
            <a:r>
              <a:rPr lang="nl-NL" b="1" dirty="0">
                <a:latin typeface="Courier New"/>
                <a:cs typeface="Courier New"/>
              </a:rPr>
              <a:t> </a:t>
            </a:r>
            <a:r>
              <a:rPr lang="nl-NL" b="1" dirty="0" err="1">
                <a:solidFill>
                  <a:srgbClr val="FF0000"/>
                </a:solidFill>
                <a:latin typeface="Courier New"/>
                <a:cs typeface="Courier New"/>
              </a:rPr>
              <a:t>itemprop</a:t>
            </a:r>
            <a:r>
              <a:rPr lang="nl-NL" b="1" dirty="0">
                <a:latin typeface="Courier New"/>
                <a:cs typeface="Courier New"/>
              </a:rPr>
              <a:t>="</a:t>
            </a:r>
            <a:r>
              <a:rPr lang="nl-NL" b="1" dirty="0">
                <a:solidFill>
                  <a:srgbClr val="00CC00"/>
                </a:solidFill>
                <a:latin typeface="Courier New"/>
                <a:cs typeface="Courier New"/>
              </a:rPr>
              <a:t>b</a:t>
            </a:r>
            <a:r>
              <a:rPr lang="nl-NL" b="1" dirty="0">
                <a:latin typeface="Courier New"/>
                <a:cs typeface="Courier New"/>
              </a:rPr>
              <a:t>"&gt;test&lt;/</a:t>
            </a:r>
            <a:r>
              <a:rPr lang="nl-NL" b="1" dirty="0">
                <a:solidFill>
                  <a:srgbClr val="3366FF"/>
                </a:solidFill>
                <a:latin typeface="Courier New"/>
                <a:cs typeface="Courier New"/>
              </a:rPr>
              <a:t>p</a:t>
            </a:r>
            <a:r>
              <a:rPr lang="nl-NL" b="1" dirty="0" smtClean="0">
                <a:latin typeface="Courier New"/>
                <a:cs typeface="Courier New"/>
              </a:rPr>
              <a:t>&gt;</a:t>
            </a:r>
          </a:p>
          <a:p>
            <a:pPr marL="403225" indent="-342900"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>
                <a:latin typeface="Courier New"/>
                <a:cs typeface="Courier New"/>
              </a:rPr>
              <a:t>	</a:t>
            </a:r>
            <a:r>
              <a:rPr lang="nl-NL" b="1" dirty="0" smtClean="0">
                <a:latin typeface="Courier New"/>
                <a:cs typeface="Courier New"/>
              </a:rPr>
              <a:t>&lt;</a:t>
            </a:r>
            <a:r>
              <a:rPr lang="nl-NL" b="1" dirty="0">
                <a:solidFill>
                  <a:srgbClr val="3366FF"/>
                </a:solidFill>
                <a:latin typeface="Courier New"/>
                <a:cs typeface="Courier New"/>
              </a:rPr>
              <a:t>p</a:t>
            </a:r>
            <a:r>
              <a:rPr lang="nl-NL" b="1" dirty="0">
                <a:latin typeface="Courier New"/>
                <a:cs typeface="Courier New"/>
              </a:rPr>
              <a:t> </a:t>
            </a:r>
            <a:r>
              <a:rPr lang="nl-NL" b="1" dirty="0" err="1">
                <a:solidFill>
                  <a:srgbClr val="FF0000"/>
                </a:solidFill>
                <a:latin typeface="Courier New"/>
                <a:cs typeface="Courier New"/>
              </a:rPr>
              <a:t>itemprop</a:t>
            </a:r>
            <a:r>
              <a:rPr lang="nl-NL" b="1" dirty="0">
                <a:latin typeface="Courier New"/>
                <a:cs typeface="Courier New"/>
              </a:rPr>
              <a:t>="</a:t>
            </a:r>
            <a:r>
              <a:rPr lang="nl-NL" b="1" dirty="0">
                <a:solidFill>
                  <a:srgbClr val="00CC00"/>
                </a:solidFill>
                <a:latin typeface="Courier New"/>
                <a:cs typeface="Courier New"/>
              </a:rPr>
              <a:t>a</a:t>
            </a:r>
            <a:r>
              <a:rPr lang="nl-NL" b="1" dirty="0">
                <a:latin typeface="Courier New"/>
                <a:cs typeface="Courier New"/>
              </a:rPr>
              <a:t>"&gt;2&lt;/</a:t>
            </a:r>
            <a:r>
              <a:rPr lang="nl-NL" b="1" dirty="0">
                <a:solidFill>
                  <a:srgbClr val="3366FF"/>
                </a:solidFill>
                <a:latin typeface="Courier New"/>
                <a:cs typeface="Courier New"/>
              </a:rPr>
              <a:t>p</a:t>
            </a:r>
            <a:r>
              <a:rPr lang="nl-NL" b="1" dirty="0" smtClean="0">
                <a:latin typeface="Courier New"/>
                <a:cs typeface="Courier New"/>
              </a:rPr>
              <a:t>&gt;</a:t>
            </a:r>
          </a:p>
          <a:p>
            <a:pPr marL="403225" indent="-342900"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 smtClean="0">
                <a:latin typeface="Courier New"/>
                <a:cs typeface="Courier New"/>
              </a:rPr>
              <a:t>&lt;</a:t>
            </a:r>
            <a:r>
              <a:rPr lang="nl-NL" b="1" dirty="0">
                <a:latin typeface="Courier New"/>
                <a:cs typeface="Courier New"/>
              </a:rPr>
              <a:t>/</a:t>
            </a:r>
            <a:r>
              <a:rPr lang="nl-NL" b="1" dirty="0">
                <a:solidFill>
                  <a:srgbClr val="3366FF"/>
                </a:solidFill>
                <a:latin typeface="Courier New"/>
                <a:cs typeface="Courier New"/>
              </a:rPr>
              <a:t>div</a:t>
            </a:r>
            <a:r>
              <a:rPr lang="nl-NL" b="1" dirty="0">
                <a:latin typeface="Courier New"/>
                <a:cs typeface="Courier New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82380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8713"/>
            <a:ext cx="8435975" cy="4105051"/>
          </a:xfrm>
        </p:spPr>
        <p:txBody>
          <a:bodyPr/>
          <a:lstStyle/>
          <a:p>
            <a:r>
              <a:rPr lang="en-US" i="1" dirty="0" err="1" smtClean="0"/>
              <a:t>itemprop</a:t>
            </a:r>
            <a:r>
              <a:rPr lang="en-US" i="1" dirty="0" smtClean="0"/>
              <a:t> 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Indicates that its containing tag holds the value of the specified item </a:t>
            </a:r>
            <a:r>
              <a:rPr lang="en-US" dirty="0" smtClean="0"/>
              <a:t>property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properties name and value context are described by the </a:t>
            </a:r>
            <a:r>
              <a:rPr lang="en-US" dirty="0" smtClean="0"/>
              <a:t>item vocabulary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457200">
              <a:defRPr/>
            </a:pPr>
            <a:r>
              <a:rPr lang="en-US" sz="3600" b="1" dirty="0" smtClean="0">
                <a:solidFill>
                  <a:prstClr val="black"/>
                </a:solidFill>
                <a:latin typeface="Calibri"/>
                <a:cs typeface="ＭＳ Ｐゴシック" charset="0"/>
              </a:rPr>
              <a:t>Attributes</a:t>
            </a:r>
            <a:endParaRPr lang="en-US" sz="3600" b="1" dirty="0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 err="1">
                <a:solidFill>
                  <a:prstClr val="black"/>
                </a:solidFill>
                <a:latin typeface="Calibri"/>
                <a:cs typeface="ＭＳ Ｐゴシック" charset="0"/>
              </a:rPr>
              <a:t>Microdata</a:t>
            </a:r>
            <a:endParaRPr kumimoji="0" lang="en-US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868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8713"/>
            <a:ext cx="8435975" cy="4105051"/>
          </a:xfrm>
        </p:spPr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457200">
              <a:defRPr/>
            </a:pPr>
            <a:r>
              <a:rPr lang="en-US" sz="3600" b="1" dirty="0" smtClean="0">
                <a:solidFill>
                  <a:prstClr val="black"/>
                </a:solidFill>
                <a:latin typeface="Calibri"/>
                <a:cs typeface="ＭＳ Ｐゴシック" charset="0"/>
              </a:rPr>
              <a:t>Attributes</a:t>
            </a:r>
            <a:endParaRPr lang="en-US" sz="3600" b="1" dirty="0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 err="1">
                <a:solidFill>
                  <a:prstClr val="black"/>
                </a:solidFill>
                <a:latin typeface="Calibri"/>
                <a:cs typeface="ＭＳ Ｐゴシック" charset="0"/>
              </a:rPr>
              <a:t>Microdata</a:t>
            </a:r>
            <a:endParaRPr kumimoji="0" lang="en-US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7" name="Rectangle à coins arrondis 4"/>
          <p:cNvSpPr/>
          <p:nvPr/>
        </p:nvSpPr>
        <p:spPr>
          <a:xfrm>
            <a:off x="251520" y="2065412"/>
            <a:ext cx="8604448" cy="29523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anchor="ctr"/>
          <a:lstStyle/>
          <a:p>
            <a:pPr marL="403225" indent="-342900"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 smtClean="0">
                <a:latin typeface="Courier New"/>
                <a:cs typeface="Courier New"/>
              </a:rPr>
              <a:t>&lt;</a:t>
            </a:r>
            <a:r>
              <a:rPr lang="nl-NL" b="1" dirty="0" smtClean="0">
                <a:solidFill>
                  <a:srgbClr val="3366FF"/>
                </a:solidFill>
                <a:latin typeface="Courier New"/>
                <a:cs typeface="Courier New"/>
              </a:rPr>
              <a:t>dl </a:t>
            </a:r>
            <a:r>
              <a:rPr lang="nl-NL" b="1" dirty="0" smtClean="0">
                <a:solidFill>
                  <a:srgbClr val="FF0000"/>
                </a:solidFill>
                <a:latin typeface="Courier New"/>
                <a:cs typeface="Courier New"/>
              </a:rPr>
              <a:t>itemscope</a:t>
            </a:r>
            <a:r>
              <a:rPr lang="nl-NL" b="1" dirty="0" smtClean="0">
                <a:latin typeface="Courier New"/>
                <a:cs typeface="Courier New"/>
              </a:rPr>
              <a:t> </a:t>
            </a:r>
            <a:r>
              <a:rPr lang="nl-NL" b="1" dirty="0" err="1">
                <a:solidFill>
                  <a:srgbClr val="FF0000"/>
                </a:solidFill>
                <a:latin typeface="Courier New"/>
                <a:cs typeface="Courier New"/>
              </a:rPr>
              <a:t>itemtype</a:t>
            </a:r>
            <a:r>
              <a:rPr lang="nl-NL" b="1" dirty="0" smtClean="0">
                <a:latin typeface="Courier New"/>
                <a:cs typeface="Courier New"/>
              </a:rPr>
              <a:t>="</a:t>
            </a:r>
            <a:r>
              <a:rPr lang="nl-NL" b="1" dirty="0" smtClean="0">
                <a:solidFill>
                  <a:srgbClr val="00CC00"/>
                </a:solidFill>
                <a:latin typeface="Courier New"/>
                <a:cs typeface="Courier New"/>
              </a:rPr>
              <a:t>http</a:t>
            </a:r>
            <a:r>
              <a:rPr lang="nl-NL" b="1" dirty="0">
                <a:solidFill>
                  <a:srgbClr val="00CC00"/>
                </a:solidFill>
                <a:latin typeface="Courier New"/>
                <a:cs typeface="Courier New"/>
              </a:rPr>
              <a:t>:/</a:t>
            </a:r>
            <a:r>
              <a:rPr lang="nl-NL" b="1" dirty="0" smtClean="0">
                <a:solidFill>
                  <a:srgbClr val="00CC00"/>
                </a:solidFill>
                <a:latin typeface="Courier New"/>
                <a:cs typeface="Courier New"/>
              </a:rPr>
              <a:t>/</a:t>
            </a:r>
            <a:r>
              <a:rPr lang="nl-NL" b="1" dirty="0" err="1" smtClean="0">
                <a:solidFill>
                  <a:srgbClr val="00CC00"/>
                </a:solidFill>
                <a:latin typeface="Courier New"/>
                <a:cs typeface="Courier New"/>
              </a:rPr>
              <a:t>vocab.example.net</a:t>
            </a:r>
            <a:r>
              <a:rPr lang="nl-NL" b="1" dirty="0" smtClean="0">
                <a:solidFill>
                  <a:srgbClr val="00CC00"/>
                </a:solidFill>
                <a:latin typeface="Courier New"/>
                <a:cs typeface="Courier New"/>
              </a:rPr>
              <a:t>/</a:t>
            </a:r>
            <a:r>
              <a:rPr lang="nl-NL" b="1" dirty="0" err="1" smtClean="0">
                <a:solidFill>
                  <a:srgbClr val="00CC00"/>
                </a:solidFill>
                <a:latin typeface="Courier New"/>
                <a:cs typeface="Courier New"/>
              </a:rPr>
              <a:t>book</a:t>
            </a:r>
            <a:r>
              <a:rPr lang="nl-NL" b="1" dirty="0" smtClean="0">
                <a:latin typeface="Courier New"/>
                <a:cs typeface="Courier New"/>
              </a:rPr>
              <a:t>"</a:t>
            </a:r>
          </a:p>
          <a:p>
            <a:pPr marL="403225" indent="-342900"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>
                <a:latin typeface="Courier New"/>
                <a:cs typeface="Courier New"/>
              </a:rPr>
              <a:t>	</a:t>
            </a:r>
            <a:r>
              <a:rPr lang="nl-NL" b="1" dirty="0" smtClean="0">
                <a:latin typeface="Courier New"/>
                <a:cs typeface="Courier New"/>
              </a:rPr>
              <a:t>	</a:t>
            </a:r>
            <a:r>
              <a:rPr lang="nl-NL" b="1" dirty="0" err="1">
                <a:solidFill>
                  <a:srgbClr val="FF0000"/>
                </a:solidFill>
                <a:latin typeface="Courier New"/>
                <a:cs typeface="Courier New"/>
              </a:rPr>
              <a:t>itemid</a:t>
            </a:r>
            <a:r>
              <a:rPr lang="nl-NL" b="1" dirty="0">
                <a:latin typeface="Courier New"/>
                <a:cs typeface="Courier New"/>
              </a:rPr>
              <a:t>="</a:t>
            </a:r>
            <a:r>
              <a:rPr lang="nl-NL" b="1" dirty="0">
                <a:solidFill>
                  <a:srgbClr val="00CC00"/>
                </a:solidFill>
                <a:latin typeface="Courier New"/>
                <a:cs typeface="Courier New"/>
              </a:rPr>
              <a:t>urn:isbn:0-330-34032-8</a:t>
            </a:r>
            <a:r>
              <a:rPr lang="nl-NL" b="1" dirty="0">
                <a:latin typeface="Courier New"/>
                <a:cs typeface="Courier New"/>
              </a:rPr>
              <a:t>"&gt;</a:t>
            </a:r>
            <a:endParaRPr lang="nl-NL" b="1" dirty="0" smtClean="0">
              <a:latin typeface="Courier New"/>
              <a:cs typeface="Courier New"/>
            </a:endParaRPr>
          </a:p>
          <a:p>
            <a:pPr marL="403225" indent="-342900"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>
                <a:latin typeface="Courier New"/>
                <a:cs typeface="Courier New"/>
              </a:rPr>
              <a:t>	&lt;</a:t>
            </a:r>
            <a:r>
              <a:rPr lang="nl-NL" b="1" dirty="0" err="1">
                <a:solidFill>
                  <a:srgbClr val="3366FF"/>
                </a:solidFill>
                <a:latin typeface="Courier New"/>
                <a:cs typeface="Courier New"/>
              </a:rPr>
              <a:t>dt</a:t>
            </a:r>
            <a:r>
              <a:rPr lang="nl-NL" b="1" dirty="0">
                <a:latin typeface="Courier New"/>
                <a:cs typeface="Courier New"/>
              </a:rPr>
              <a:t>&gt;</a:t>
            </a:r>
            <a:r>
              <a:rPr lang="nl-NL" b="1" dirty="0" err="1" smtClean="0">
                <a:latin typeface="Courier New"/>
                <a:cs typeface="Courier New"/>
              </a:rPr>
              <a:t>Title</a:t>
            </a:r>
            <a:r>
              <a:rPr lang="nl-NL" b="1" dirty="0" smtClean="0">
                <a:latin typeface="Courier New"/>
                <a:cs typeface="Courier New"/>
              </a:rPr>
              <a:t>&lt;/</a:t>
            </a:r>
            <a:r>
              <a:rPr lang="nl-NL" b="1" dirty="0" err="1">
                <a:solidFill>
                  <a:srgbClr val="3366FF"/>
                </a:solidFill>
                <a:latin typeface="Courier New"/>
                <a:cs typeface="Courier New"/>
              </a:rPr>
              <a:t>dt</a:t>
            </a:r>
            <a:r>
              <a:rPr lang="nl-NL" b="1" dirty="0" smtClean="0">
                <a:latin typeface="Courier New"/>
                <a:cs typeface="Courier New"/>
              </a:rPr>
              <a:t>&gt;</a:t>
            </a:r>
          </a:p>
          <a:p>
            <a:pPr marL="403225" indent="-342900"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>
                <a:latin typeface="Courier New"/>
                <a:cs typeface="Courier New"/>
              </a:rPr>
              <a:t>	</a:t>
            </a:r>
            <a:r>
              <a:rPr lang="nl-NL" b="1" dirty="0" smtClean="0">
                <a:latin typeface="Courier New"/>
                <a:cs typeface="Courier New"/>
              </a:rPr>
              <a:t>&lt;</a:t>
            </a:r>
            <a:r>
              <a:rPr lang="nl-NL" b="1" dirty="0" err="1">
                <a:solidFill>
                  <a:srgbClr val="3366FF"/>
                </a:solidFill>
                <a:latin typeface="Courier New"/>
                <a:cs typeface="Courier New"/>
              </a:rPr>
              <a:t>dd</a:t>
            </a:r>
            <a:r>
              <a:rPr lang="nl-NL" b="1" dirty="0">
                <a:latin typeface="Courier New"/>
                <a:cs typeface="Courier New"/>
              </a:rPr>
              <a:t> </a:t>
            </a:r>
            <a:r>
              <a:rPr lang="nl-NL" b="1" dirty="0" err="1">
                <a:solidFill>
                  <a:srgbClr val="FF0000"/>
                </a:solidFill>
                <a:latin typeface="Courier New"/>
                <a:cs typeface="Courier New"/>
              </a:rPr>
              <a:t>itemprop</a:t>
            </a:r>
            <a:r>
              <a:rPr lang="nl-NL" b="1" dirty="0">
                <a:latin typeface="Courier New"/>
                <a:cs typeface="Courier New"/>
              </a:rPr>
              <a:t>="</a:t>
            </a:r>
            <a:r>
              <a:rPr lang="nl-NL" b="1" dirty="0" err="1">
                <a:solidFill>
                  <a:srgbClr val="00CC00"/>
                </a:solidFill>
                <a:latin typeface="Courier New"/>
                <a:cs typeface="Courier New"/>
              </a:rPr>
              <a:t>title</a:t>
            </a:r>
            <a:r>
              <a:rPr lang="nl-NL" b="1" dirty="0">
                <a:latin typeface="Courier New"/>
                <a:cs typeface="Courier New"/>
              </a:rPr>
              <a:t>"&gt;The </a:t>
            </a:r>
            <a:r>
              <a:rPr lang="nl-NL" b="1" dirty="0" err="1">
                <a:latin typeface="Courier New"/>
                <a:cs typeface="Courier New"/>
              </a:rPr>
              <a:t>Reality</a:t>
            </a:r>
            <a:r>
              <a:rPr lang="nl-NL" b="1" dirty="0">
                <a:latin typeface="Courier New"/>
                <a:cs typeface="Courier New"/>
              </a:rPr>
              <a:t> </a:t>
            </a:r>
            <a:r>
              <a:rPr lang="nl-NL" b="1" dirty="0" err="1" smtClean="0">
                <a:latin typeface="Courier New"/>
                <a:cs typeface="Courier New"/>
              </a:rPr>
              <a:t>Dysfunction</a:t>
            </a:r>
            <a:r>
              <a:rPr lang="nl-NL" b="1" dirty="0" smtClean="0">
                <a:latin typeface="Courier New"/>
                <a:cs typeface="Courier New"/>
              </a:rPr>
              <a:t>&lt;/</a:t>
            </a:r>
            <a:r>
              <a:rPr lang="nl-NL" b="1" dirty="0" err="1">
                <a:solidFill>
                  <a:srgbClr val="3366FF"/>
                </a:solidFill>
                <a:latin typeface="Courier New"/>
                <a:cs typeface="Courier New"/>
              </a:rPr>
              <a:t>dd</a:t>
            </a:r>
            <a:r>
              <a:rPr lang="nl-NL" b="1" dirty="0" smtClean="0">
                <a:latin typeface="Courier New"/>
                <a:cs typeface="Courier New"/>
              </a:rPr>
              <a:t>&gt;</a:t>
            </a:r>
          </a:p>
          <a:p>
            <a:pPr marL="403225" indent="-342900"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>
                <a:latin typeface="Courier New"/>
                <a:cs typeface="Courier New"/>
              </a:rPr>
              <a:t>	</a:t>
            </a:r>
            <a:r>
              <a:rPr lang="nl-NL" b="1" dirty="0" smtClean="0">
                <a:latin typeface="Courier New"/>
                <a:cs typeface="Courier New"/>
              </a:rPr>
              <a:t>&lt;</a:t>
            </a:r>
            <a:r>
              <a:rPr lang="nl-NL" b="1" dirty="0" err="1">
                <a:solidFill>
                  <a:srgbClr val="3366FF"/>
                </a:solidFill>
                <a:latin typeface="Courier New"/>
                <a:cs typeface="Courier New"/>
              </a:rPr>
              <a:t>dt</a:t>
            </a:r>
            <a:r>
              <a:rPr lang="nl-NL" b="1" dirty="0">
                <a:latin typeface="Courier New"/>
                <a:cs typeface="Courier New"/>
              </a:rPr>
              <a:t>&gt;</a:t>
            </a:r>
            <a:r>
              <a:rPr lang="nl-NL" b="1" dirty="0" smtClean="0">
                <a:latin typeface="Courier New"/>
                <a:cs typeface="Courier New"/>
              </a:rPr>
              <a:t>Author&lt;/</a:t>
            </a:r>
            <a:r>
              <a:rPr lang="nl-NL" b="1" dirty="0" err="1">
                <a:solidFill>
                  <a:srgbClr val="3366FF"/>
                </a:solidFill>
                <a:latin typeface="Courier New"/>
                <a:cs typeface="Courier New"/>
              </a:rPr>
              <a:t>dt</a:t>
            </a:r>
            <a:r>
              <a:rPr lang="nl-NL" b="1" dirty="0" smtClean="0">
                <a:latin typeface="Courier New"/>
                <a:cs typeface="Courier New"/>
              </a:rPr>
              <a:t>&gt;</a:t>
            </a:r>
          </a:p>
          <a:p>
            <a:pPr marL="403225" indent="-342900"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>
                <a:latin typeface="Courier New"/>
                <a:cs typeface="Courier New"/>
              </a:rPr>
              <a:t>	</a:t>
            </a:r>
            <a:r>
              <a:rPr lang="nl-NL" b="1" dirty="0" smtClean="0">
                <a:latin typeface="Courier New"/>
                <a:cs typeface="Courier New"/>
              </a:rPr>
              <a:t>&lt;</a:t>
            </a:r>
            <a:r>
              <a:rPr lang="nl-NL" b="1" dirty="0" err="1">
                <a:solidFill>
                  <a:srgbClr val="3366FF"/>
                </a:solidFill>
                <a:latin typeface="Courier New"/>
                <a:cs typeface="Courier New"/>
              </a:rPr>
              <a:t>dd</a:t>
            </a:r>
            <a:r>
              <a:rPr lang="nl-NL" b="1" dirty="0">
                <a:latin typeface="Courier New"/>
                <a:cs typeface="Courier New"/>
              </a:rPr>
              <a:t> </a:t>
            </a:r>
            <a:r>
              <a:rPr lang="nl-NL" b="1" dirty="0" err="1">
                <a:solidFill>
                  <a:srgbClr val="FF0000"/>
                </a:solidFill>
                <a:latin typeface="Courier New"/>
                <a:cs typeface="Courier New"/>
              </a:rPr>
              <a:t>itemprop</a:t>
            </a:r>
            <a:r>
              <a:rPr lang="nl-NL" b="1" dirty="0">
                <a:latin typeface="Courier New"/>
                <a:cs typeface="Courier New"/>
              </a:rPr>
              <a:t>="</a:t>
            </a:r>
            <a:r>
              <a:rPr lang="nl-NL" b="1" dirty="0" err="1">
                <a:solidFill>
                  <a:srgbClr val="00CC00"/>
                </a:solidFill>
                <a:latin typeface="Courier New"/>
                <a:cs typeface="Courier New"/>
              </a:rPr>
              <a:t>author</a:t>
            </a:r>
            <a:r>
              <a:rPr lang="nl-NL" b="1" dirty="0">
                <a:latin typeface="Courier New"/>
                <a:cs typeface="Courier New"/>
              </a:rPr>
              <a:t>"&gt;Peter F. </a:t>
            </a:r>
            <a:r>
              <a:rPr lang="nl-NL" b="1" dirty="0" smtClean="0">
                <a:latin typeface="Courier New"/>
                <a:cs typeface="Courier New"/>
              </a:rPr>
              <a:t>Hamilton&lt;/</a:t>
            </a:r>
            <a:r>
              <a:rPr lang="nl-NL" b="1" dirty="0" err="1">
                <a:solidFill>
                  <a:srgbClr val="3366FF"/>
                </a:solidFill>
                <a:latin typeface="Courier New"/>
                <a:cs typeface="Courier New"/>
              </a:rPr>
              <a:t>dd</a:t>
            </a:r>
            <a:r>
              <a:rPr lang="nl-NL" b="1" dirty="0" smtClean="0">
                <a:latin typeface="Courier New"/>
                <a:cs typeface="Courier New"/>
              </a:rPr>
              <a:t>&gt;</a:t>
            </a:r>
          </a:p>
          <a:p>
            <a:pPr marL="403225" indent="-342900"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 smtClean="0">
                <a:latin typeface="Courier New"/>
                <a:cs typeface="Courier New"/>
              </a:rPr>
              <a:t>&lt;/</a:t>
            </a:r>
            <a:r>
              <a:rPr lang="nl-NL" b="1" dirty="0" smtClean="0">
                <a:solidFill>
                  <a:srgbClr val="3366FF"/>
                </a:solidFill>
                <a:latin typeface="Courier New"/>
                <a:cs typeface="Courier New"/>
              </a:rPr>
              <a:t>dl</a:t>
            </a:r>
            <a:r>
              <a:rPr lang="nl-NL" b="1" dirty="0" smtClean="0">
                <a:latin typeface="Courier New"/>
                <a:cs typeface="Courier New"/>
              </a:rPr>
              <a:t>&gt;</a:t>
            </a:r>
            <a:endParaRPr lang="nl-NL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75028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8713"/>
            <a:ext cx="8435975" cy="4105051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Go to :</a:t>
            </a:r>
            <a:r>
              <a:rPr lang="en-US" i="1" dirty="0" smtClean="0"/>
              <a:t> </a:t>
            </a:r>
          </a:p>
          <a:p>
            <a:pPr marL="0" indent="0" algn="ctr">
              <a:buNone/>
            </a:pPr>
            <a:r>
              <a:rPr lang="en-US" sz="2800" i="1" dirty="0" smtClean="0">
                <a:hlinkClick r:id="rId3"/>
              </a:rPr>
              <a:t>http</a:t>
            </a:r>
            <a:r>
              <a:rPr lang="en-US" sz="2800" i="1" dirty="0">
                <a:hlinkClick r:id="rId3"/>
              </a:rPr>
              <a:t>://www.google.com/webmasters/tools/</a:t>
            </a:r>
            <a:r>
              <a:rPr lang="en-US" sz="2800" i="1" dirty="0" smtClean="0">
                <a:hlinkClick r:id="rId3"/>
              </a:rPr>
              <a:t>richsnippets</a:t>
            </a:r>
            <a:endParaRPr lang="en-US" sz="2800" i="1" dirty="0" smtClean="0"/>
          </a:p>
          <a:p>
            <a:pPr marL="0" indent="0" algn="ctr">
              <a:buNone/>
            </a:pPr>
            <a:endParaRPr lang="en-US" sz="2800" i="1" dirty="0"/>
          </a:p>
          <a:p>
            <a:endParaRPr lang="en-US" dirty="0" smtClean="0"/>
          </a:p>
          <a:p>
            <a:r>
              <a:rPr lang="en-US" dirty="0" smtClean="0"/>
              <a:t>Test some of the provided examples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457200">
              <a:defRPr/>
            </a:pPr>
            <a:r>
              <a:rPr lang="en-US" sz="3600" b="1" dirty="0" smtClean="0">
                <a:solidFill>
                  <a:prstClr val="black"/>
                </a:solidFill>
                <a:latin typeface="Calibri"/>
                <a:cs typeface="ＭＳ Ｐゴシック" charset="0"/>
              </a:rPr>
              <a:t>Rich Snippets Testing Tool</a:t>
            </a:r>
            <a:endParaRPr lang="en-US" sz="3600" b="1" dirty="0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 err="1">
                <a:solidFill>
                  <a:prstClr val="black"/>
                </a:solidFill>
                <a:latin typeface="Calibri"/>
                <a:cs typeface="ＭＳ Ｐゴシック" charset="0"/>
              </a:rPr>
              <a:t>Microdata</a:t>
            </a:r>
            <a:endParaRPr kumimoji="0" lang="en-US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44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ARIA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Advanced HTML5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2641476"/>
            <a:ext cx="2726308" cy="272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359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129308"/>
            <a:ext cx="4241200" cy="383202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" name="Image 3" descr="icon_chron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21196"/>
            <a:ext cx="97895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25165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8713"/>
            <a:ext cx="8435975" cy="4105051"/>
          </a:xfrm>
        </p:spPr>
        <p:txBody>
          <a:bodyPr/>
          <a:lstStyle/>
          <a:p>
            <a:r>
              <a:rPr lang="en-US" dirty="0" smtClean="0"/>
              <a:t>Let’s design a simple widget: an HTML5 event manager!</a:t>
            </a:r>
          </a:p>
          <a:p>
            <a:pPr lvl="1"/>
            <a:r>
              <a:rPr lang="en-US" dirty="0" smtClean="0"/>
              <a:t>Create a form asking some information:</a:t>
            </a:r>
          </a:p>
          <a:p>
            <a:pPr lvl="2"/>
            <a:r>
              <a:rPr lang="en-US" dirty="0" smtClean="0"/>
              <a:t>Event:</a:t>
            </a:r>
          </a:p>
          <a:p>
            <a:pPr lvl="3"/>
            <a:r>
              <a:rPr lang="en-US" dirty="0" smtClean="0"/>
              <a:t>Name, start date, end date</a:t>
            </a:r>
          </a:p>
          <a:p>
            <a:pPr lvl="2"/>
            <a:r>
              <a:rPr lang="en-US" dirty="0" smtClean="0"/>
              <a:t>Location:</a:t>
            </a:r>
          </a:p>
          <a:p>
            <a:pPr lvl="3"/>
            <a:r>
              <a:rPr lang="en-US" dirty="0" smtClean="0"/>
              <a:t>City, postal code, box number and street</a:t>
            </a:r>
          </a:p>
          <a:p>
            <a:pPr lvl="1"/>
            <a:r>
              <a:rPr lang="en-US" dirty="0" smtClean="0"/>
              <a:t>Use HTML5 new input types &amp; validation attributes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457200"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Exercise (1/2)</a:t>
            </a:r>
            <a:endParaRPr kumimoji="0" lang="en-US" sz="3600" b="1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 err="1" smtClean="0">
                <a:solidFill>
                  <a:prstClr val="black"/>
                </a:solidFill>
                <a:latin typeface="Calibri"/>
                <a:cs typeface="ＭＳ Ｐゴシック" charset="0"/>
              </a:rPr>
              <a:t>Microdata</a:t>
            </a:r>
            <a:endParaRPr kumimoji="0" lang="en-US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429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8713"/>
            <a:ext cx="8435975" cy="4105051"/>
          </a:xfrm>
        </p:spPr>
        <p:txBody>
          <a:bodyPr/>
          <a:lstStyle/>
          <a:p>
            <a:r>
              <a:rPr lang="en-US" dirty="0" smtClean="0"/>
              <a:t>Let’s design a simple widget: an HTML5 event manager!</a:t>
            </a:r>
          </a:p>
          <a:p>
            <a:pPr lvl="1"/>
            <a:r>
              <a:rPr lang="en-US" dirty="0" smtClean="0"/>
              <a:t>Display data inside an HTML dialog on submit</a:t>
            </a:r>
          </a:p>
          <a:p>
            <a:pPr lvl="2"/>
            <a:r>
              <a:rPr lang="en-US" dirty="0" smtClean="0"/>
              <a:t>Be creative for the design!</a:t>
            </a:r>
          </a:p>
          <a:p>
            <a:pPr lvl="2"/>
            <a:r>
              <a:rPr lang="en-US" dirty="0" smtClean="0"/>
              <a:t>Use </a:t>
            </a:r>
            <a:r>
              <a:rPr lang="en-US" dirty="0" err="1" smtClean="0"/>
              <a:t>microdata</a:t>
            </a:r>
            <a:r>
              <a:rPr lang="en-US" dirty="0" smtClean="0"/>
              <a:t> to each property</a:t>
            </a:r>
          </a:p>
          <a:p>
            <a:pPr lvl="2"/>
            <a:r>
              <a:rPr lang="en-US" dirty="0" smtClean="0"/>
              <a:t>Use ARIA role and label on dialog box</a:t>
            </a:r>
          </a:p>
          <a:p>
            <a:pPr lvl="1"/>
            <a:r>
              <a:rPr lang="en-US" dirty="0" smtClean="0"/>
              <a:t>Validate your HTML code with W3C validator and Rich Snippet Testing Tool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457200"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Exercise (2/2)</a:t>
            </a:r>
            <a:endParaRPr kumimoji="0" lang="en-US" sz="3600" b="1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 err="1" smtClean="0">
                <a:solidFill>
                  <a:prstClr val="black"/>
                </a:solidFill>
                <a:latin typeface="Calibri"/>
                <a:cs typeface="ＭＳ Ｐゴシック" charset="0"/>
              </a:rPr>
              <a:t>Microdata</a:t>
            </a:r>
            <a:endParaRPr kumimoji="0" lang="en-US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416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Drag &amp; drop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Advanced HTML5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2497460"/>
            <a:ext cx="4593613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957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Drag </a:t>
            </a:r>
            <a:r>
              <a:rPr lang="en-US" dirty="0"/>
              <a:t>and drop is a very common </a:t>
            </a:r>
            <a:r>
              <a:rPr lang="en-US" dirty="0" smtClean="0"/>
              <a:t>feature</a:t>
            </a:r>
          </a:p>
          <a:p>
            <a:pPr lvl="1"/>
            <a:r>
              <a:rPr lang="en-US" dirty="0" smtClean="0"/>
              <a:t>"</a:t>
            </a:r>
            <a:r>
              <a:rPr lang="en-US" dirty="0"/>
              <a:t>grab" an object and drag it to a different </a:t>
            </a:r>
            <a:r>
              <a:rPr lang="en-US" dirty="0" smtClean="0"/>
              <a:t>location</a:t>
            </a:r>
          </a:p>
          <a:p>
            <a:pPr lvl="1"/>
            <a:endParaRPr lang="en-US" dirty="0"/>
          </a:p>
          <a:p>
            <a:r>
              <a:rPr lang="en-US" dirty="0"/>
              <a:t>In HTML5, drag and drop is part of the standard, and any element can be </a:t>
            </a:r>
            <a:r>
              <a:rPr lang="en-US" dirty="0" err="1"/>
              <a:t>draggable</a:t>
            </a:r>
            <a:endParaRPr lang="en-US" dirty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Presentation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 smtClean="0">
                <a:latin typeface="+mn-lt"/>
                <a:cs typeface="ＭＳ Ｐゴシック" charset="0"/>
              </a:rPr>
              <a:t>Drag </a:t>
            </a:r>
            <a:r>
              <a:rPr lang="en-US" dirty="0">
                <a:latin typeface="+mn-lt"/>
                <a:cs typeface="ＭＳ Ｐゴシック" charset="0"/>
              </a:rPr>
              <a:t>&amp;</a:t>
            </a:r>
            <a:r>
              <a:rPr lang="en-US" dirty="0" smtClean="0">
                <a:latin typeface="+mn-lt"/>
                <a:cs typeface="ＭＳ Ｐゴシック" charset="0"/>
              </a:rPr>
              <a:t> Drop</a:t>
            </a:r>
            <a:endParaRPr kumimoji="0" lang="en-US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17355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make an element </a:t>
            </a:r>
            <a:r>
              <a:rPr lang="en-US" dirty="0" err="1"/>
              <a:t>draggable</a:t>
            </a:r>
            <a:r>
              <a:rPr lang="en-US" dirty="0"/>
              <a:t> is </a:t>
            </a:r>
            <a:r>
              <a:rPr lang="en-US" dirty="0" smtClean="0"/>
              <a:t>very simple :</a:t>
            </a:r>
          </a:p>
          <a:p>
            <a:pPr lvl="1"/>
            <a:r>
              <a:rPr lang="en-US" dirty="0" smtClean="0"/>
              <a:t>Give </a:t>
            </a:r>
            <a:r>
              <a:rPr lang="en-US" dirty="0"/>
              <a:t>the element a </a:t>
            </a:r>
            <a:r>
              <a:rPr lang="en-US" i="1" dirty="0" err="1"/>
              <a:t>draggable</a:t>
            </a:r>
            <a:r>
              <a:rPr lang="en-US" dirty="0"/>
              <a:t> </a:t>
            </a:r>
            <a:r>
              <a:rPr lang="en-US" dirty="0" smtClean="0"/>
              <a:t>attribute</a:t>
            </a:r>
          </a:p>
          <a:p>
            <a:pPr lvl="1"/>
            <a:r>
              <a:rPr lang="en-US" dirty="0" smtClean="0"/>
              <a:t>Set an event listener for </a:t>
            </a:r>
            <a:r>
              <a:rPr lang="en-US" i="1" dirty="0" err="1" smtClean="0"/>
              <a:t>dragstart</a:t>
            </a:r>
            <a:r>
              <a:rPr lang="en-US" i="1" dirty="0" smtClean="0"/>
              <a:t> </a:t>
            </a:r>
            <a:r>
              <a:rPr lang="en-US" dirty="0" smtClean="0"/>
              <a:t>event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err="1" smtClean="0">
                <a:latin typeface="+mj-lt"/>
                <a:cs typeface="ＭＳ Ｐゴシック" charset="0"/>
              </a:rPr>
              <a:t>Draggable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Drag &amp; Drop</a:t>
            </a: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à coins arrondis 4"/>
          <p:cNvSpPr/>
          <p:nvPr/>
        </p:nvSpPr>
        <p:spPr>
          <a:xfrm>
            <a:off x="179388" y="2929508"/>
            <a:ext cx="8785225" cy="22322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342900" lvl="0" indent="-342900" eaLnBrk="1" hangingPunct="1"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&lt;</a:t>
            </a:r>
            <a:r>
              <a:rPr lang="fr-FR" b="1" dirty="0">
                <a:solidFill>
                  <a:srgbClr val="3366FF"/>
                </a:solidFill>
                <a:latin typeface="Courier New"/>
                <a:cs typeface="Courier New"/>
              </a:rPr>
              <a:t>p</a:t>
            </a: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&gt;</a:t>
            </a:r>
            <a:r>
              <a:rPr lang="fr-FR" b="1" dirty="0" err="1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What</a:t>
            </a: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fruits do </a:t>
            </a:r>
            <a:r>
              <a:rPr lang="fr-FR" b="1" dirty="0" err="1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you</a:t>
            </a: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like</a:t>
            </a: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?&lt;/</a:t>
            </a:r>
            <a:r>
              <a:rPr lang="fr-FR" b="1" dirty="0">
                <a:solidFill>
                  <a:srgbClr val="3366FF"/>
                </a:solidFill>
                <a:latin typeface="Courier New"/>
                <a:cs typeface="Courier New"/>
              </a:rPr>
              <a:t>p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&gt;</a:t>
            </a: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&lt;</a:t>
            </a:r>
            <a:r>
              <a:rPr lang="fr-FR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ol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&gt;</a:t>
            </a: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	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&lt;</a:t>
            </a:r>
            <a:r>
              <a:rPr lang="fr-FR" b="1" dirty="0">
                <a:solidFill>
                  <a:srgbClr val="3366FF"/>
                </a:solidFill>
                <a:latin typeface="Courier New"/>
                <a:cs typeface="Courier New"/>
              </a:rPr>
              <a:t>li</a:t>
            </a: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fr-FR" b="1" dirty="0" err="1">
                <a:solidFill>
                  <a:srgbClr val="FF0000"/>
                </a:solidFill>
                <a:latin typeface="Courier New"/>
                <a:cs typeface="Courier New"/>
              </a:rPr>
              <a:t>draggable</a:t>
            </a: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="</a:t>
            </a:r>
            <a:r>
              <a:rPr lang="fr-FR" b="1" dirty="0" err="1" smtClean="0">
                <a:solidFill>
                  <a:srgbClr val="00CC00"/>
                </a:solidFill>
                <a:latin typeface="Courier New"/>
                <a:cs typeface="Courier New"/>
              </a:rPr>
              <a:t>true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"&gt; </a:t>
            </a:r>
            <a:r>
              <a:rPr lang="fr-FR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Apples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&lt;</a:t>
            </a: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/</a:t>
            </a:r>
            <a:r>
              <a:rPr lang="fr-FR" b="1" dirty="0">
                <a:solidFill>
                  <a:srgbClr val="3366FF"/>
                </a:solidFill>
                <a:latin typeface="Courier New"/>
                <a:cs typeface="Courier New"/>
              </a:rPr>
              <a:t>li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&gt;</a:t>
            </a: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	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&lt;</a:t>
            </a:r>
            <a:r>
              <a:rPr lang="fr-FR" b="1" dirty="0">
                <a:solidFill>
                  <a:srgbClr val="3366FF"/>
                </a:solidFill>
                <a:latin typeface="Courier New"/>
                <a:cs typeface="Courier New"/>
              </a:rPr>
              <a:t>li</a:t>
            </a: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fr-FR" b="1" dirty="0" err="1">
                <a:solidFill>
                  <a:srgbClr val="FF0000"/>
                </a:solidFill>
                <a:latin typeface="Courier New"/>
                <a:cs typeface="Courier New"/>
              </a:rPr>
              <a:t>draggable</a:t>
            </a: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="</a:t>
            </a:r>
            <a:r>
              <a:rPr lang="fr-FR" b="1" dirty="0" err="1" smtClean="0">
                <a:solidFill>
                  <a:srgbClr val="00CC00"/>
                </a:solidFill>
                <a:latin typeface="Courier New"/>
                <a:cs typeface="Courier New"/>
              </a:rPr>
              <a:t>true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"&gt; Oranges &lt;</a:t>
            </a: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/</a:t>
            </a:r>
            <a:r>
              <a:rPr lang="fr-FR" b="1" dirty="0">
                <a:solidFill>
                  <a:srgbClr val="3366FF"/>
                </a:solidFill>
                <a:latin typeface="Courier New"/>
                <a:cs typeface="Courier New"/>
              </a:rPr>
              <a:t>li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&gt;</a:t>
            </a: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	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&lt;</a:t>
            </a:r>
            <a:r>
              <a:rPr lang="fr-FR" b="1" dirty="0">
                <a:solidFill>
                  <a:srgbClr val="3366FF"/>
                </a:solidFill>
                <a:latin typeface="Courier New"/>
                <a:cs typeface="Courier New"/>
              </a:rPr>
              <a:t>li</a:t>
            </a: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fr-FR" b="1" dirty="0" err="1">
                <a:solidFill>
                  <a:srgbClr val="FF0000"/>
                </a:solidFill>
                <a:latin typeface="Courier New"/>
                <a:cs typeface="Courier New"/>
              </a:rPr>
              <a:t>draggable</a:t>
            </a: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="</a:t>
            </a:r>
            <a:r>
              <a:rPr lang="fr-FR" b="1" dirty="0" err="1" smtClean="0">
                <a:solidFill>
                  <a:srgbClr val="00CC00"/>
                </a:solidFill>
                <a:latin typeface="Courier New"/>
                <a:cs typeface="Courier New"/>
              </a:rPr>
              <a:t>true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"&gt; Pears &lt;</a:t>
            </a: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/</a:t>
            </a:r>
            <a:r>
              <a:rPr lang="fr-FR" b="1" dirty="0">
                <a:solidFill>
                  <a:srgbClr val="3366FF"/>
                </a:solidFill>
                <a:latin typeface="Courier New"/>
                <a:cs typeface="Courier New"/>
              </a:rPr>
              <a:t>li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&gt;</a:t>
            </a: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&lt;</a:t>
            </a: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/</a:t>
            </a:r>
            <a:r>
              <a:rPr lang="fr-FR" b="1" dirty="0" err="1">
                <a:solidFill>
                  <a:srgbClr val="3366FF"/>
                </a:solidFill>
                <a:latin typeface="Courier New"/>
                <a:cs typeface="Courier New"/>
              </a:rPr>
              <a:t>ol</a:t>
            </a: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&gt;</a:t>
            </a:r>
            <a:endParaRPr lang="fr-FR" b="1" dirty="0" smtClean="0">
              <a:solidFill>
                <a:schemeClr val="tx1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21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Handler :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err="1" smtClean="0">
                <a:latin typeface="+mj-lt"/>
                <a:cs typeface="ＭＳ Ｐゴシック" charset="0"/>
              </a:rPr>
              <a:t>Draggable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Drag &amp; Drop</a:t>
            </a: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à coins arrondis 4"/>
          <p:cNvSpPr/>
          <p:nvPr/>
        </p:nvSpPr>
        <p:spPr>
          <a:xfrm>
            <a:off x="179512" y="1921396"/>
            <a:ext cx="8784976" cy="30963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342900" lvl="0" indent="-342900" eaLnBrk="1" hangingPunct="1">
              <a:spcBef>
                <a:spcPts val="600"/>
              </a:spcBef>
            </a:pPr>
            <a:r>
              <a:rPr lang="fr-FR" b="1" dirty="0" smtClean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var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fruits = </a:t>
            </a:r>
            <a:r>
              <a:rPr lang="fr-FR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document.querySelectorAll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("</a:t>
            </a:r>
            <a:r>
              <a:rPr lang="fr-FR" b="1" dirty="0">
                <a:solidFill>
                  <a:srgbClr val="00B050"/>
                </a:solidFill>
                <a:latin typeface="Courier New" pitchFamily="1" charset="0"/>
              </a:rPr>
              <a:t>li</a:t>
            </a:r>
            <a:r>
              <a:rPr lang="fr-FR" b="1" dirty="0" smtClean="0">
                <a:solidFill>
                  <a:srgbClr val="00B050"/>
                </a:solidFill>
                <a:latin typeface="Courier New" pitchFamily="1" charset="0"/>
              </a:rPr>
              <a:t>[</a:t>
            </a:r>
            <a:r>
              <a:rPr lang="fr-FR" b="1" dirty="0" err="1" smtClean="0">
                <a:solidFill>
                  <a:srgbClr val="00B050"/>
                </a:solidFill>
                <a:latin typeface="Courier New" pitchFamily="1" charset="0"/>
              </a:rPr>
              <a:t>draggable</a:t>
            </a:r>
            <a:r>
              <a:rPr lang="fr-FR" b="1" dirty="0" smtClean="0">
                <a:solidFill>
                  <a:srgbClr val="00B050"/>
                </a:solidFill>
                <a:latin typeface="Courier New" pitchFamily="1" charset="0"/>
              </a:rPr>
              <a:t>]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"); </a:t>
            </a: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var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fruit = </a:t>
            </a:r>
            <a:r>
              <a:rPr lang="fr-FR" b="1" dirty="0" err="1" smtClean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null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;</a:t>
            </a: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b="1" dirty="0" smtClean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for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(</a:t>
            </a:r>
            <a:r>
              <a:rPr lang="fr-FR" b="1" dirty="0" smtClean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var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i = </a:t>
            </a:r>
            <a:r>
              <a:rPr lang="fr-FR" b="1" dirty="0" smtClean="0">
                <a:solidFill>
                  <a:srgbClr val="FF66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0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; i &lt; </a:t>
            </a:r>
            <a:r>
              <a:rPr lang="fr-FR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fruits.length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; i++) {</a:t>
            </a: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fruit = fruits[i];</a:t>
            </a: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</a:t>
            </a:r>
            <a:r>
              <a:rPr lang="fr-FR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fruit.addEventListener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("</a:t>
            </a:r>
            <a:r>
              <a:rPr lang="fr-FR" b="1" dirty="0" err="1" smtClean="0">
                <a:solidFill>
                  <a:srgbClr val="00B050"/>
                </a:solidFill>
                <a:latin typeface="Courier New" pitchFamily="1" charset="0"/>
              </a:rPr>
              <a:t>dragstart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", </a:t>
            </a:r>
            <a:r>
              <a:rPr lang="fr-FR" b="1" dirty="0" err="1" smtClean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</a:t>
            </a:r>
            <a:r>
              <a:rPr lang="fr-FR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event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 {</a:t>
            </a: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 </a:t>
            </a:r>
            <a:r>
              <a:rPr lang="fr-FR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console.log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("</a:t>
            </a:r>
            <a:r>
              <a:rPr lang="fr-FR" b="1" dirty="0" err="1">
                <a:solidFill>
                  <a:srgbClr val="00B050"/>
                </a:solidFill>
                <a:latin typeface="Courier New" pitchFamily="1" charset="0"/>
              </a:rPr>
              <a:t>dragstart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");</a:t>
            </a:r>
            <a:endParaRPr lang="fr-FR" b="1" dirty="0">
              <a:solidFill>
                <a:schemeClr val="tx1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});</a:t>
            </a: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745722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9308"/>
            <a:ext cx="8435975" cy="4230687"/>
          </a:xfrm>
        </p:spPr>
        <p:txBody>
          <a:bodyPr/>
          <a:lstStyle/>
          <a:p>
            <a:r>
              <a:rPr lang="en-US" dirty="0" smtClean="0"/>
              <a:t>To make an element accept a drop 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Give the element a </a:t>
            </a:r>
            <a:r>
              <a:rPr lang="en-US" i="1" dirty="0" err="1" smtClean="0"/>
              <a:t>dropzone</a:t>
            </a:r>
            <a:r>
              <a:rPr lang="en-US" i="1" dirty="0" smtClean="0"/>
              <a:t> </a:t>
            </a:r>
            <a:r>
              <a:rPr lang="en-US" dirty="0" smtClean="0"/>
              <a:t>attribute</a:t>
            </a:r>
          </a:p>
          <a:p>
            <a:pPr lvl="1"/>
            <a:r>
              <a:rPr lang="en-US" dirty="0" smtClean="0"/>
              <a:t>Set an event listener for </a:t>
            </a:r>
            <a:r>
              <a:rPr lang="en-US" i="1" dirty="0" err="1" smtClean="0"/>
              <a:t>dragover</a:t>
            </a:r>
            <a:r>
              <a:rPr lang="en-US" i="1" dirty="0" smtClean="0"/>
              <a:t> </a:t>
            </a:r>
            <a:r>
              <a:rPr lang="en-US" dirty="0"/>
              <a:t>event and </a:t>
            </a:r>
            <a:r>
              <a:rPr lang="en-US" dirty="0" smtClean="0"/>
              <a:t>cancel </a:t>
            </a:r>
            <a:r>
              <a:rPr lang="en-US" dirty="0"/>
              <a:t>the event </a:t>
            </a:r>
            <a:endParaRPr lang="en-US" dirty="0" smtClean="0"/>
          </a:p>
          <a:p>
            <a:pPr lvl="2"/>
            <a:r>
              <a:rPr lang="en-US" dirty="0"/>
              <a:t>O</a:t>
            </a:r>
            <a:r>
              <a:rPr lang="en-US" dirty="0" smtClean="0"/>
              <a:t>therwise</a:t>
            </a:r>
            <a:r>
              <a:rPr lang="en-US" dirty="0"/>
              <a:t>, no </a:t>
            </a:r>
            <a:r>
              <a:rPr lang="en-US" i="1" dirty="0"/>
              <a:t>drop</a:t>
            </a:r>
            <a:r>
              <a:rPr lang="en-US" dirty="0"/>
              <a:t> event </a:t>
            </a:r>
            <a:r>
              <a:rPr lang="en-US" dirty="0" smtClean="0"/>
              <a:t>will be triggered</a:t>
            </a:r>
            <a:endParaRPr lang="en-US" i="1" dirty="0" smtClean="0"/>
          </a:p>
          <a:p>
            <a:pPr lvl="1"/>
            <a:r>
              <a:rPr lang="en-US" dirty="0" smtClean="0"/>
              <a:t>Set an event listener for </a:t>
            </a:r>
            <a:r>
              <a:rPr lang="en-US" i="1" dirty="0" smtClean="0"/>
              <a:t>drop</a:t>
            </a:r>
            <a:r>
              <a:rPr lang="en-US" dirty="0" smtClean="0"/>
              <a:t> event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err="1" smtClean="0">
                <a:latin typeface="+mj-lt"/>
                <a:cs typeface="ＭＳ Ｐゴシック" charset="0"/>
              </a:rPr>
              <a:t>Dropzone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Drag &amp; Drop</a:t>
            </a: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19028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9308"/>
            <a:ext cx="8435975" cy="423068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Example :</a:t>
            </a:r>
            <a:endParaRPr lang="en-US" dirty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err="1" smtClean="0">
                <a:latin typeface="+mj-lt"/>
                <a:cs typeface="ＭＳ Ｐゴシック" charset="0"/>
              </a:rPr>
              <a:t>Dropzone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Drag &amp; Drop</a:t>
            </a: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à coins arrondis 4"/>
          <p:cNvSpPr/>
          <p:nvPr/>
        </p:nvSpPr>
        <p:spPr>
          <a:xfrm>
            <a:off x="179388" y="2641476"/>
            <a:ext cx="8785225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342900" lvl="0" indent="-342900" eaLnBrk="1" hangingPunct="1">
              <a:spcBef>
                <a:spcPts val="600"/>
              </a:spcBef>
            </a:pP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&lt;</a:t>
            </a:r>
            <a:r>
              <a:rPr lang="fr-FR" b="1" dirty="0" err="1">
                <a:solidFill>
                  <a:srgbClr val="3366FF"/>
                </a:solidFill>
                <a:latin typeface="Courier New"/>
                <a:cs typeface="Courier New"/>
              </a:rPr>
              <a:t>ol</a:t>
            </a: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fr-FR" b="1" dirty="0" err="1">
                <a:solidFill>
                  <a:srgbClr val="FF0000"/>
                </a:solidFill>
                <a:latin typeface="Courier New"/>
                <a:cs typeface="Courier New"/>
              </a:rPr>
              <a:t>dropzone</a:t>
            </a: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="</a:t>
            </a:r>
            <a:r>
              <a:rPr lang="fr-FR" b="1" dirty="0">
                <a:solidFill>
                  <a:srgbClr val="00CC00"/>
                </a:solidFill>
                <a:latin typeface="Courier New"/>
                <a:cs typeface="Courier New"/>
              </a:rPr>
              <a:t>move </a:t>
            </a:r>
            <a:r>
              <a:rPr lang="fr-FR" b="1" dirty="0" err="1">
                <a:solidFill>
                  <a:srgbClr val="00CC00"/>
                </a:solidFill>
                <a:latin typeface="Courier New"/>
                <a:cs typeface="Courier New"/>
              </a:rPr>
              <a:t>string:text</a:t>
            </a:r>
            <a:r>
              <a:rPr lang="fr-FR" b="1" dirty="0">
                <a:solidFill>
                  <a:srgbClr val="00CC00"/>
                </a:solidFill>
                <a:latin typeface="Courier New"/>
                <a:cs typeface="Courier New"/>
              </a:rPr>
              <a:t>/x-</a:t>
            </a:r>
            <a:r>
              <a:rPr lang="fr-FR" b="1" dirty="0" err="1" smtClean="0">
                <a:solidFill>
                  <a:srgbClr val="00CC00"/>
                </a:solidFill>
                <a:latin typeface="Courier New"/>
                <a:cs typeface="Courier New"/>
              </a:rPr>
              <a:t>example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 </a:t>
            </a:r>
            <a:r>
              <a:rPr lang="fr-FR" b="1" dirty="0" err="1">
                <a:solidFill>
                  <a:srgbClr val="FF0000"/>
                </a:solidFill>
                <a:latin typeface="Courier New"/>
                <a:cs typeface="Courier New"/>
              </a:rPr>
              <a:t>ondragover</a:t>
            </a: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="</a:t>
            </a:r>
            <a:r>
              <a:rPr lang="fr-FR" b="1" dirty="0" err="1" smtClean="0">
                <a:solidFill>
                  <a:srgbClr val="00CC00"/>
                </a:solidFill>
                <a:latin typeface="Courier New"/>
                <a:cs typeface="Courier New"/>
              </a:rPr>
              <a:t>event.preventDefault</a:t>
            </a:r>
            <a:r>
              <a:rPr lang="fr-FR" b="1" dirty="0">
                <a:solidFill>
                  <a:srgbClr val="00CC00"/>
                </a:solidFill>
                <a:latin typeface="Courier New"/>
                <a:cs typeface="Courier New"/>
              </a:rPr>
              <a:t>()</a:t>
            </a: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 </a:t>
            </a:r>
            <a:r>
              <a:rPr lang="fr-FR" b="1" dirty="0" err="1">
                <a:solidFill>
                  <a:srgbClr val="FF0000"/>
                </a:solidFill>
                <a:latin typeface="Courier New"/>
                <a:cs typeface="Courier New"/>
              </a:rPr>
              <a:t>ondrop</a:t>
            </a: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="</a:t>
            </a:r>
            <a:r>
              <a:rPr lang="fr-FR" b="1" dirty="0" err="1">
                <a:solidFill>
                  <a:srgbClr val="00CC00"/>
                </a:solidFill>
                <a:latin typeface="Courier New"/>
                <a:cs typeface="Courier New"/>
              </a:rPr>
              <a:t>dropHandler</a:t>
            </a:r>
            <a:r>
              <a:rPr lang="fr-FR" b="1" dirty="0">
                <a:solidFill>
                  <a:srgbClr val="00CC00"/>
                </a:solidFill>
                <a:latin typeface="Courier New"/>
                <a:cs typeface="Courier New"/>
              </a:rPr>
              <a:t>(</a:t>
            </a:r>
            <a:r>
              <a:rPr lang="fr-FR" b="1" dirty="0" err="1">
                <a:solidFill>
                  <a:srgbClr val="00CC00"/>
                </a:solidFill>
                <a:latin typeface="Courier New"/>
                <a:cs typeface="Courier New"/>
              </a:rPr>
              <a:t>event</a:t>
            </a:r>
            <a:r>
              <a:rPr lang="fr-FR" b="1" dirty="0" smtClean="0">
                <a:solidFill>
                  <a:srgbClr val="00CC00"/>
                </a:solidFill>
                <a:latin typeface="Courier New"/>
                <a:cs typeface="Courier New"/>
              </a:rPr>
              <a:t>)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"&gt;</a:t>
            </a: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&lt;</a:t>
            </a: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/</a:t>
            </a:r>
            <a:r>
              <a:rPr lang="fr-FR" b="1" dirty="0" err="1">
                <a:solidFill>
                  <a:srgbClr val="3366FF"/>
                </a:solidFill>
                <a:latin typeface="Courier New"/>
                <a:cs typeface="Courier New"/>
              </a:rPr>
              <a:t>ol</a:t>
            </a: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&gt;</a:t>
            </a:r>
            <a:endParaRPr lang="fr-FR" b="1" dirty="0" smtClean="0">
              <a:solidFill>
                <a:schemeClr val="tx1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102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57300"/>
            <a:ext cx="8435975" cy="4230687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i="1" dirty="0" err="1" smtClean="0"/>
              <a:t>dropzone</a:t>
            </a:r>
            <a:r>
              <a:rPr lang="en-US" dirty="0"/>
              <a:t> attribute specifies </a:t>
            </a:r>
            <a:endParaRPr lang="en-US" dirty="0" smtClean="0"/>
          </a:p>
          <a:p>
            <a:pPr lvl="1"/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kind of data to </a:t>
            </a:r>
            <a:r>
              <a:rPr lang="en-US" dirty="0" smtClean="0"/>
              <a:t>accept</a:t>
            </a:r>
          </a:p>
          <a:p>
            <a:pPr lvl="2"/>
            <a:r>
              <a:rPr lang="en-US" i="1" dirty="0" err="1"/>
              <a:t>string:text</a:t>
            </a:r>
            <a:r>
              <a:rPr lang="en-US" i="1" dirty="0"/>
              <a:t>/</a:t>
            </a:r>
            <a:r>
              <a:rPr lang="en-US" i="1" dirty="0" smtClean="0"/>
              <a:t>plain</a:t>
            </a:r>
          </a:p>
          <a:p>
            <a:pPr lvl="2"/>
            <a:r>
              <a:rPr lang="en-US" i="1" dirty="0" err="1"/>
              <a:t>file:image</a:t>
            </a:r>
            <a:r>
              <a:rPr lang="en-US" i="1" dirty="0"/>
              <a:t>/</a:t>
            </a:r>
            <a:r>
              <a:rPr lang="en-US" i="1" dirty="0" err="1" smtClean="0"/>
              <a:t>png</a:t>
            </a:r>
            <a:endParaRPr lang="en-US" i="1" dirty="0" smtClean="0"/>
          </a:p>
          <a:p>
            <a:pPr lvl="2"/>
            <a:r>
              <a:rPr lang="en-US" i="1" dirty="0" smtClean="0"/>
              <a:t>...</a:t>
            </a:r>
            <a:endParaRPr lang="en-US" dirty="0" smtClean="0"/>
          </a:p>
          <a:p>
            <a:pPr lvl="1"/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kind of feedback to </a:t>
            </a:r>
            <a:r>
              <a:rPr lang="en-US" dirty="0" smtClean="0"/>
              <a:t>give</a:t>
            </a:r>
          </a:p>
          <a:p>
            <a:pPr lvl="2"/>
            <a:r>
              <a:rPr lang="en-US" i="1" dirty="0" smtClean="0"/>
              <a:t>move</a:t>
            </a:r>
          </a:p>
          <a:p>
            <a:pPr lvl="2"/>
            <a:r>
              <a:rPr lang="en-US" i="1" dirty="0"/>
              <a:t>c</a:t>
            </a:r>
            <a:r>
              <a:rPr lang="en-US" i="1" dirty="0" smtClean="0"/>
              <a:t>opy</a:t>
            </a:r>
          </a:p>
          <a:p>
            <a:pPr lvl="2"/>
            <a:r>
              <a:rPr lang="en-US" i="1" dirty="0" smtClean="0"/>
              <a:t>…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err="1" smtClean="0">
                <a:latin typeface="+mj-lt"/>
                <a:cs typeface="ＭＳ Ｐゴシック" charset="0"/>
              </a:rPr>
              <a:t>Dropzone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Drag &amp; Drop</a:t>
            </a: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6135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has native support for only a few user interface controls </a:t>
            </a:r>
            <a:endParaRPr lang="en-US" dirty="0" smtClean="0"/>
          </a:p>
          <a:p>
            <a:pPr lvl="1"/>
            <a:r>
              <a:rPr lang="en-US" dirty="0"/>
              <a:t>L</a:t>
            </a:r>
            <a:r>
              <a:rPr lang="en-US" dirty="0" smtClean="0"/>
              <a:t>inks </a:t>
            </a:r>
            <a:r>
              <a:rPr lang="en-US" dirty="0"/>
              <a:t>and form </a:t>
            </a:r>
            <a:r>
              <a:rPr lang="en-US" dirty="0" smtClean="0"/>
              <a:t>elements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More and more </a:t>
            </a:r>
            <a:r>
              <a:rPr lang="en-US" dirty="0" err="1" smtClean="0"/>
              <a:t>webapps</a:t>
            </a:r>
            <a:r>
              <a:rPr lang="en-US" dirty="0" smtClean="0"/>
              <a:t> use widgets</a:t>
            </a:r>
          </a:p>
          <a:p>
            <a:pPr lvl="1"/>
            <a:r>
              <a:rPr lang="en-US" dirty="0" smtClean="0"/>
              <a:t>More complex controls</a:t>
            </a:r>
          </a:p>
          <a:p>
            <a:pPr lvl="1"/>
            <a:r>
              <a:rPr lang="en-US" dirty="0" smtClean="0"/>
              <a:t>Combination </a:t>
            </a:r>
            <a:r>
              <a:rPr lang="en-US" dirty="0"/>
              <a:t>of HTML elements and </a:t>
            </a:r>
            <a:r>
              <a:rPr lang="en-US" dirty="0" smtClean="0"/>
              <a:t>script</a:t>
            </a:r>
          </a:p>
          <a:p>
            <a:pPr lvl="1"/>
            <a:endParaRPr lang="en-US" dirty="0" smtClean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Introduction to widgets</a:t>
            </a:r>
            <a:endParaRPr kumimoji="0" lang="en-US" sz="3600" b="1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 smtClean="0">
                <a:latin typeface="+mn-lt"/>
                <a:cs typeface="ＭＳ Ｐゴシック" charset="0"/>
              </a:rPr>
              <a:t>ARIA</a:t>
            </a:r>
            <a:endParaRPr lang="en-US" dirty="0">
              <a:latin typeface="+mn-lt"/>
              <a:cs typeface="ＭＳ Ｐゴシック" charset="0"/>
            </a:endParaRPr>
          </a:p>
          <a:p>
            <a:pPr marL="342900" indent="-342900" defTabSz="457200">
              <a:spcBef>
                <a:spcPct val="20000"/>
              </a:spcBef>
              <a:defRPr/>
            </a:pPr>
            <a:endParaRPr kumimoji="0" lang="en-US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989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9308"/>
            <a:ext cx="8435975" cy="4230687"/>
          </a:xfrm>
        </p:spPr>
        <p:txBody>
          <a:bodyPr/>
          <a:lstStyle/>
          <a:p>
            <a:r>
              <a:rPr lang="en-US" dirty="0"/>
              <a:t>Instead of using the </a:t>
            </a:r>
            <a:r>
              <a:rPr lang="en-US" i="1" dirty="0" err="1"/>
              <a:t>dropzone</a:t>
            </a:r>
            <a:r>
              <a:rPr lang="en-US" dirty="0"/>
              <a:t> </a:t>
            </a:r>
            <a:r>
              <a:rPr lang="en-US" dirty="0" smtClean="0"/>
              <a:t>attribute, you can use :</a:t>
            </a:r>
          </a:p>
          <a:p>
            <a:pPr lvl="1"/>
            <a:r>
              <a:rPr lang="en-US" dirty="0" smtClean="0"/>
              <a:t>A </a:t>
            </a:r>
            <a:r>
              <a:rPr lang="en-US" i="1" dirty="0" err="1" smtClean="0"/>
              <a:t>dragenter</a:t>
            </a:r>
            <a:r>
              <a:rPr lang="en-US" dirty="0" smtClean="0"/>
              <a:t> </a:t>
            </a:r>
            <a:r>
              <a:rPr lang="en-US" dirty="0"/>
              <a:t>event </a:t>
            </a:r>
            <a:r>
              <a:rPr lang="en-US" dirty="0" smtClean="0"/>
              <a:t>handler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report whether or not the drop target is to accept the </a:t>
            </a:r>
            <a:r>
              <a:rPr lang="en-US" dirty="0" smtClean="0"/>
              <a:t>drop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i="1" dirty="0" err="1" smtClean="0"/>
              <a:t>dragover</a:t>
            </a:r>
            <a:r>
              <a:rPr lang="en-US" dirty="0" smtClean="0"/>
              <a:t> </a:t>
            </a:r>
            <a:r>
              <a:rPr lang="en-US" dirty="0"/>
              <a:t>event </a:t>
            </a:r>
            <a:r>
              <a:rPr lang="en-US" dirty="0" smtClean="0"/>
              <a:t>handler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specify what feedback is to be shown to the </a:t>
            </a:r>
            <a:r>
              <a:rPr lang="en-US" dirty="0" smtClean="0"/>
              <a:t>user</a:t>
            </a:r>
          </a:p>
          <a:p>
            <a:endParaRPr lang="en-US" i="1" dirty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err="1" smtClean="0">
                <a:latin typeface="+mj-lt"/>
                <a:cs typeface="ＭＳ Ｐゴシック" charset="0"/>
              </a:rPr>
              <a:t>Dropzone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Drag &amp; Drop</a:t>
            </a: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84350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9308"/>
            <a:ext cx="8435975" cy="4230687"/>
          </a:xfrm>
        </p:spPr>
        <p:txBody>
          <a:bodyPr/>
          <a:lstStyle/>
          <a:p>
            <a:r>
              <a:rPr lang="en-US" dirty="0" smtClean="0"/>
              <a:t>Example:</a:t>
            </a:r>
            <a:endParaRPr lang="en-US" i="1" dirty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err="1" smtClean="0">
                <a:latin typeface="+mj-lt"/>
                <a:cs typeface="ＭＳ Ｐゴシック" charset="0"/>
              </a:rPr>
              <a:t>Dropzone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Drag &amp; Drop</a:t>
            </a: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à coins arrondis 4"/>
          <p:cNvSpPr/>
          <p:nvPr/>
        </p:nvSpPr>
        <p:spPr>
          <a:xfrm>
            <a:off x="179512" y="2065412"/>
            <a:ext cx="8784976" cy="2520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342900" lvl="0" indent="-342900" eaLnBrk="1" hangingPunct="1">
              <a:spcBef>
                <a:spcPts val="600"/>
              </a:spcBef>
            </a:pPr>
            <a:r>
              <a:rPr lang="fr-FR" b="1" dirty="0" smtClean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var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zone = </a:t>
            </a:r>
            <a:r>
              <a:rPr lang="fr-FR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document.querySelector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("</a:t>
            </a:r>
            <a:r>
              <a:rPr lang="fr-FR" b="1" dirty="0" err="1" smtClean="0">
                <a:solidFill>
                  <a:srgbClr val="00B050"/>
                </a:solidFill>
                <a:latin typeface="Courier New" pitchFamily="1" charset="0"/>
              </a:rPr>
              <a:t>ol</a:t>
            </a:r>
            <a:r>
              <a:rPr lang="fr-FR" b="1" dirty="0" smtClean="0">
                <a:solidFill>
                  <a:srgbClr val="00B050"/>
                </a:solidFill>
                <a:latin typeface="Courier New" pitchFamily="1" charset="0"/>
              </a:rPr>
              <a:t>[</a:t>
            </a:r>
            <a:r>
              <a:rPr lang="fr-FR" b="1" dirty="0" err="1" smtClean="0">
                <a:solidFill>
                  <a:srgbClr val="00B050"/>
                </a:solidFill>
                <a:latin typeface="Courier New" pitchFamily="1" charset="0"/>
              </a:rPr>
              <a:t>dropzone</a:t>
            </a:r>
            <a:r>
              <a:rPr lang="fr-FR" b="1" dirty="0" smtClean="0">
                <a:solidFill>
                  <a:srgbClr val="00B050"/>
                </a:solidFill>
                <a:latin typeface="Courier New" pitchFamily="1" charset="0"/>
              </a:rPr>
              <a:t>]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");</a:t>
            </a:r>
          </a:p>
          <a:p>
            <a:pPr marL="342900" lvl="0" indent="-342900" eaLnBrk="1" hangingPunct="1">
              <a:spcBef>
                <a:spcPts val="600"/>
              </a:spcBef>
            </a:pPr>
            <a:endParaRPr lang="fr-FR" b="1" dirty="0" smtClean="0">
              <a:solidFill>
                <a:schemeClr val="tx1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zone.addEventListener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("</a:t>
            </a:r>
            <a:r>
              <a:rPr lang="fr-FR" b="1" dirty="0" err="1" smtClean="0">
                <a:solidFill>
                  <a:srgbClr val="00B050"/>
                </a:solidFill>
                <a:latin typeface="Courier New" pitchFamily="1" charset="0"/>
              </a:rPr>
              <a:t>dragover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", </a:t>
            </a:r>
            <a:r>
              <a:rPr lang="fr-FR" b="1" dirty="0" err="1" smtClean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</a:t>
            </a:r>
            <a:r>
              <a:rPr lang="fr-FR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event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 { ... });</a:t>
            </a: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zone.addEventListener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("</a:t>
            </a:r>
            <a:r>
              <a:rPr lang="fr-FR" b="1" dirty="0" err="1" smtClean="0">
                <a:solidFill>
                  <a:srgbClr val="00B050"/>
                </a:solidFill>
                <a:latin typeface="Courier New" pitchFamily="1" charset="0"/>
              </a:rPr>
              <a:t>dragenter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", </a:t>
            </a:r>
            <a:r>
              <a:rPr lang="fr-FR" b="1" dirty="0" err="1" smtClean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</a:t>
            </a:r>
            <a:r>
              <a:rPr lang="fr-FR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event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 { ... });</a:t>
            </a: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zone.addEventListener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("</a:t>
            </a:r>
            <a:r>
              <a:rPr lang="fr-FR" b="1" dirty="0" err="1" smtClean="0">
                <a:solidFill>
                  <a:srgbClr val="00B050"/>
                </a:solidFill>
                <a:latin typeface="Courier New" pitchFamily="1" charset="0"/>
              </a:rPr>
              <a:t>dragleave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", </a:t>
            </a:r>
            <a:r>
              <a:rPr lang="fr-FR" b="1" dirty="0" err="1" smtClean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</a:t>
            </a:r>
            <a:r>
              <a:rPr lang="fr-FR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event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 { ... });</a:t>
            </a: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zone.addEventListener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("</a:t>
            </a:r>
            <a:r>
              <a:rPr lang="fr-FR" b="1" dirty="0" smtClean="0">
                <a:solidFill>
                  <a:srgbClr val="00B050"/>
                </a:solidFill>
                <a:latin typeface="Courier New" pitchFamily="1" charset="0"/>
              </a:rPr>
              <a:t>drop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", </a:t>
            </a:r>
            <a:r>
              <a:rPr lang="fr-FR" b="1" dirty="0" err="1" smtClean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</a:t>
            </a:r>
            <a:r>
              <a:rPr lang="fr-FR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event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 { ... });</a:t>
            </a:r>
          </a:p>
        </p:txBody>
      </p:sp>
    </p:spTree>
    <p:extLst>
      <p:ext uri="{BB962C8B-B14F-4D97-AF65-F5344CB8AC3E}">
        <p14:creationId xmlns:p14="http://schemas.microsoft.com/office/powerpoint/2010/main" val="567692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9308"/>
            <a:ext cx="8435975" cy="4230687"/>
          </a:xfrm>
        </p:spPr>
        <p:txBody>
          <a:bodyPr/>
          <a:lstStyle/>
          <a:p>
            <a:r>
              <a:rPr lang="en-US" i="1" dirty="0" err="1" smtClean="0"/>
              <a:t>DataTransfer</a:t>
            </a:r>
            <a:r>
              <a:rPr lang="en-US" i="1" dirty="0" smtClean="0"/>
              <a:t> </a:t>
            </a:r>
            <a:r>
              <a:rPr lang="en-US" dirty="0" smtClean="0"/>
              <a:t>object is used to transfer information from the </a:t>
            </a:r>
            <a:r>
              <a:rPr lang="en-US" i="1" dirty="0" err="1" smtClean="0"/>
              <a:t>draggable</a:t>
            </a:r>
            <a:r>
              <a:rPr lang="en-US" dirty="0" smtClean="0"/>
              <a:t> element to the </a:t>
            </a:r>
            <a:r>
              <a:rPr lang="en-US" i="1" dirty="0" err="1" smtClean="0"/>
              <a:t>dropzone</a:t>
            </a:r>
            <a:endParaRPr lang="en-US" i="1" dirty="0"/>
          </a:p>
          <a:p>
            <a:pPr lvl="1"/>
            <a:r>
              <a:rPr lang="en-US" dirty="0" smtClean="0"/>
              <a:t>Accessible from the </a:t>
            </a:r>
            <a:r>
              <a:rPr lang="en-US" i="1" dirty="0" smtClean="0"/>
              <a:t>event</a:t>
            </a:r>
            <a:r>
              <a:rPr lang="en-US" dirty="0" smtClean="0"/>
              <a:t> parameter inside your handlers</a:t>
            </a:r>
            <a:endParaRPr lang="en-US" dirty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Data Transfer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Drag &amp; Drop</a:t>
            </a: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à coins arrondis 4"/>
          <p:cNvSpPr/>
          <p:nvPr/>
        </p:nvSpPr>
        <p:spPr>
          <a:xfrm>
            <a:off x="179512" y="3865612"/>
            <a:ext cx="8784976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342900" lvl="0" indent="-342900" eaLnBrk="1" hangingPunct="1">
              <a:spcBef>
                <a:spcPts val="600"/>
              </a:spcBef>
            </a:pPr>
            <a:r>
              <a:rPr lang="fr-FR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fruit.addEventListener</a:t>
            </a: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("</a:t>
            </a:r>
            <a:r>
              <a:rPr lang="fr-FR" b="1" dirty="0" err="1">
                <a:solidFill>
                  <a:srgbClr val="00B050"/>
                </a:solidFill>
                <a:latin typeface="Courier New" pitchFamily="1" charset="0"/>
              </a:rPr>
              <a:t>dragstart</a:t>
            </a: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", </a:t>
            </a:r>
            <a:r>
              <a:rPr lang="fr-FR" b="1" dirty="0" err="1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</a:t>
            </a:r>
            <a:r>
              <a:rPr lang="fr-FR" b="1" dirty="0" err="1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event</a:t>
            </a: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 {</a:t>
            </a: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	</a:t>
            </a:r>
            <a:r>
              <a:rPr lang="fr-FR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var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fr-FR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dataTransfer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= </a:t>
            </a:r>
            <a:r>
              <a:rPr lang="fr-FR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event.dataTransfer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;</a:t>
            </a:r>
            <a:endParaRPr lang="fr-FR" b="1" dirty="0">
              <a:solidFill>
                <a:schemeClr val="tx1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}</a:t>
            </a: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);</a:t>
            </a:r>
            <a:endParaRPr lang="fr-FR" b="1" dirty="0" smtClean="0">
              <a:solidFill>
                <a:schemeClr val="tx1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18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9308"/>
            <a:ext cx="8435975" cy="4230687"/>
          </a:xfrm>
        </p:spPr>
        <p:txBody>
          <a:bodyPr/>
          <a:lstStyle/>
          <a:p>
            <a:r>
              <a:rPr lang="en-US" dirty="0" smtClean="0"/>
              <a:t>The two main methods of the </a:t>
            </a:r>
            <a:r>
              <a:rPr lang="en-US" i="1" dirty="0" err="1" smtClean="0"/>
              <a:t>DataTransfer</a:t>
            </a:r>
            <a:r>
              <a:rPr lang="en-US" dirty="0" smtClean="0"/>
              <a:t> interface are :</a:t>
            </a:r>
          </a:p>
          <a:p>
            <a:pPr lvl="1"/>
            <a:r>
              <a:rPr lang="en-US" i="1" dirty="0" err="1"/>
              <a:t>getData</a:t>
            </a:r>
            <a:r>
              <a:rPr lang="en-US" i="1" dirty="0"/>
              <a:t>(type)</a:t>
            </a:r>
          </a:p>
          <a:p>
            <a:pPr lvl="2"/>
            <a:r>
              <a:rPr lang="en-US" dirty="0"/>
              <a:t>Retrieves the data for a given type, or an empty string if does not exist</a:t>
            </a:r>
          </a:p>
          <a:p>
            <a:pPr lvl="1"/>
            <a:endParaRPr lang="en-US" dirty="0"/>
          </a:p>
          <a:p>
            <a:pPr lvl="1"/>
            <a:r>
              <a:rPr lang="en-US" i="1" dirty="0" err="1" smtClean="0"/>
              <a:t>setData</a:t>
            </a:r>
            <a:r>
              <a:rPr lang="en-US" i="1" dirty="0" smtClean="0"/>
              <a:t>(type, data)</a:t>
            </a:r>
          </a:p>
          <a:p>
            <a:pPr lvl="2"/>
            <a:r>
              <a:rPr lang="en-US" dirty="0" smtClean="0"/>
              <a:t>Sets </a:t>
            </a:r>
            <a:r>
              <a:rPr lang="en-US" dirty="0"/>
              <a:t>the data for a given </a:t>
            </a:r>
            <a:r>
              <a:rPr lang="en-US" dirty="0" smtClean="0"/>
              <a:t>type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Data Transfer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Drag &amp; Drop</a:t>
            </a: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31780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Data Transfer - Example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Drag &amp; Drop</a:t>
            </a: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à coins arrondis 4"/>
          <p:cNvSpPr/>
          <p:nvPr/>
        </p:nvSpPr>
        <p:spPr>
          <a:xfrm>
            <a:off x="179512" y="1129308"/>
            <a:ext cx="8784976" cy="41044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342900" lvl="0" indent="-342900" eaLnBrk="1" hangingPunct="1">
              <a:spcBef>
                <a:spcPts val="600"/>
              </a:spcBef>
            </a:pPr>
            <a:r>
              <a:rPr lang="fr-FR" sz="1600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...</a:t>
            </a: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sz="1600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fruit.addEventListener</a:t>
            </a:r>
            <a:r>
              <a:rPr lang="fr-FR" sz="1600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("</a:t>
            </a:r>
            <a:r>
              <a:rPr lang="fr-FR" sz="1600" b="1" dirty="0" err="1">
                <a:solidFill>
                  <a:srgbClr val="00B050"/>
                </a:solidFill>
                <a:latin typeface="Courier New" pitchFamily="1" charset="0"/>
              </a:rPr>
              <a:t>dragstart</a:t>
            </a:r>
            <a:r>
              <a:rPr lang="fr-FR" sz="1600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", </a:t>
            </a:r>
            <a:r>
              <a:rPr lang="fr-FR" sz="1600" b="1" dirty="0" err="1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fr-FR" sz="1600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</a:t>
            </a:r>
            <a:r>
              <a:rPr lang="fr-FR" sz="1600" b="1" dirty="0" err="1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event</a:t>
            </a:r>
            <a:r>
              <a:rPr lang="fr-FR" sz="1600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 {</a:t>
            </a: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sz="1600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	</a:t>
            </a:r>
            <a:r>
              <a:rPr lang="fr-FR" sz="1600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event.dataTransfer.setData</a:t>
            </a:r>
            <a:r>
              <a:rPr lang="fr-FR" sz="1600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("</a:t>
            </a:r>
            <a:r>
              <a:rPr lang="fr-FR" sz="1600" b="1" dirty="0" err="1" smtClean="0">
                <a:solidFill>
                  <a:srgbClr val="00B050"/>
                </a:solidFill>
                <a:latin typeface="Courier New" pitchFamily="1" charset="0"/>
              </a:rPr>
              <a:t>text</a:t>
            </a:r>
            <a:r>
              <a:rPr lang="fr-FR" sz="1600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", </a:t>
            </a:r>
            <a:r>
              <a:rPr lang="fr-FR" sz="1600" b="1" dirty="0" err="1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this</a:t>
            </a:r>
            <a:r>
              <a:rPr lang="fr-FR" sz="1600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.id</a:t>
            </a:r>
            <a:r>
              <a:rPr lang="fr-FR" sz="1600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);</a:t>
            </a:r>
            <a:endParaRPr lang="fr-FR" sz="1600" b="1" dirty="0">
              <a:solidFill>
                <a:schemeClr val="tx1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sz="1600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}</a:t>
            </a:r>
            <a:r>
              <a:rPr lang="fr-FR" sz="1600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</a:t>
            </a:r>
            <a:r>
              <a:rPr lang="fr-FR" sz="1600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;</a:t>
            </a: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sz="1600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...</a:t>
            </a: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sz="1600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zone.addEventListener</a:t>
            </a:r>
            <a:r>
              <a:rPr lang="fr-FR" sz="1600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("</a:t>
            </a:r>
            <a:r>
              <a:rPr lang="fr-FR" sz="1600" b="1" dirty="0" err="1" smtClean="0">
                <a:solidFill>
                  <a:srgbClr val="00B050"/>
                </a:solidFill>
                <a:latin typeface="Courier New" pitchFamily="1" charset="0"/>
              </a:rPr>
              <a:t>dragover</a:t>
            </a:r>
            <a:r>
              <a:rPr lang="fr-FR" sz="1600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</a:t>
            </a:r>
            <a:r>
              <a:rPr lang="fr-FR" sz="1600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, </a:t>
            </a:r>
            <a:r>
              <a:rPr lang="fr-FR" sz="1600" b="1" dirty="0" err="1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fr-FR" sz="1600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</a:t>
            </a:r>
            <a:r>
              <a:rPr lang="fr-FR" sz="1600" b="1" dirty="0" err="1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event</a:t>
            </a:r>
            <a:r>
              <a:rPr lang="fr-FR" sz="1600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 {</a:t>
            </a:r>
          </a:p>
          <a:p>
            <a:pPr marL="342900" indent="-342900" eaLnBrk="1" hangingPunct="1">
              <a:spcBef>
                <a:spcPts val="600"/>
              </a:spcBef>
            </a:pPr>
            <a:r>
              <a:rPr lang="fr-FR" sz="1600" b="1" dirty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	</a:t>
            </a:r>
            <a:r>
              <a:rPr lang="fr-FR" sz="1600" b="1" dirty="0" err="1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event.preventDefault</a:t>
            </a:r>
            <a:r>
              <a:rPr lang="fr-FR" sz="1600" b="1" dirty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</a:t>
            </a:r>
            <a:r>
              <a:rPr lang="fr-FR" sz="1600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); </a:t>
            </a:r>
            <a:r>
              <a:rPr lang="fr-FR" sz="1600" b="1" dirty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// </a:t>
            </a:r>
            <a:r>
              <a:rPr lang="fr-FR" sz="1600" b="1" dirty="0" err="1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a</a:t>
            </a:r>
            <a:r>
              <a:rPr lang="fr-FR" sz="1600" b="1" dirty="0" err="1" smtClean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llows</a:t>
            </a:r>
            <a:r>
              <a:rPr lang="fr-FR" sz="1600" b="1" dirty="0" smtClean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fr-FR" sz="1600" b="1" dirty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us to </a:t>
            </a:r>
            <a:r>
              <a:rPr lang="fr-FR" sz="1600" b="1" dirty="0" smtClean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drop</a:t>
            </a:r>
          </a:p>
          <a:p>
            <a:pPr marL="342900" indent="-342900" eaLnBrk="1" hangingPunct="1">
              <a:spcBef>
                <a:spcPts val="600"/>
              </a:spcBef>
            </a:pPr>
            <a:r>
              <a:rPr lang="fr-FR" sz="1600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});</a:t>
            </a: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sz="1600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zone.addEventListener</a:t>
            </a:r>
            <a:r>
              <a:rPr lang="fr-FR" sz="1600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("</a:t>
            </a:r>
            <a:r>
              <a:rPr lang="fr-FR" sz="1600" b="1" dirty="0">
                <a:solidFill>
                  <a:srgbClr val="00B050"/>
                </a:solidFill>
                <a:latin typeface="Courier New" pitchFamily="1" charset="0"/>
              </a:rPr>
              <a:t>drop</a:t>
            </a:r>
            <a:r>
              <a:rPr lang="fr-FR" sz="1600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", </a:t>
            </a:r>
            <a:r>
              <a:rPr lang="fr-FR" sz="1600" b="1" dirty="0" err="1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fr-FR" sz="1600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</a:t>
            </a:r>
            <a:r>
              <a:rPr lang="fr-FR" sz="1600" b="1" dirty="0" err="1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event</a:t>
            </a:r>
            <a:r>
              <a:rPr lang="fr-FR" sz="1600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 </a:t>
            </a:r>
            <a:r>
              <a:rPr lang="fr-FR" sz="1600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{</a:t>
            </a: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sz="1600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	</a:t>
            </a:r>
            <a:r>
              <a:rPr lang="fr-FR" sz="1600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var</a:t>
            </a:r>
            <a:r>
              <a:rPr lang="fr-FR" sz="1600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fr-FR" sz="1600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fruitId</a:t>
            </a:r>
            <a:r>
              <a:rPr lang="fr-FR" sz="1600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= </a:t>
            </a:r>
            <a:r>
              <a:rPr lang="fr-FR" sz="1600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event.dataTransfer.getData</a:t>
            </a:r>
            <a:r>
              <a:rPr lang="fr-FR" sz="1600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("</a:t>
            </a:r>
            <a:r>
              <a:rPr lang="fr-FR" sz="1600" b="1" dirty="0" err="1" smtClean="0">
                <a:solidFill>
                  <a:srgbClr val="00B050"/>
                </a:solidFill>
                <a:latin typeface="Courier New" pitchFamily="1" charset="0"/>
              </a:rPr>
              <a:t>text</a:t>
            </a:r>
            <a:r>
              <a:rPr lang="fr-FR" sz="1600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");</a:t>
            </a: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sz="1600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	</a:t>
            </a:r>
            <a:r>
              <a:rPr lang="fr-FR" sz="1600" b="1" dirty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// Append the fruit to the </a:t>
            </a:r>
            <a:r>
              <a:rPr lang="fr-FR" sz="1600" b="1" dirty="0" err="1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dropzone</a:t>
            </a:r>
            <a:endParaRPr lang="fr-FR" sz="1600" b="1" dirty="0">
              <a:solidFill>
                <a:srgbClr val="479B8F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sz="1600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});</a:t>
            </a:r>
            <a:endParaRPr lang="fr-FR" sz="1600" b="1" dirty="0">
              <a:solidFill>
                <a:schemeClr val="tx1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331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129308"/>
            <a:ext cx="4241200" cy="383202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" name="Image 3" descr="icon_chron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21196"/>
            <a:ext cx="97895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92160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geolocation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Advanced HTML5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1921396"/>
            <a:ext cx="1706374" cy="336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3013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9308"/>
            <a:ext cx="8435975" cy="4230687"/>
          </a:xfrm>
        </p:spPr>
        <p:txBody>
          <a:bodyPr/>
          <a:lstStyle/>
          <a:p>
            <a:r>
              <a:rPr lang="en-US" dirty="0" smtClean="0"/>
              <a:t>The new </a:t>
            </a:r>
            <a:r>
              <a:rPr lang="en-US" dirty="0" err="1"/>
              <a:t>Geolocation</a:t>
            </a:r>
            <a:r>
              <a:rPr lang="en-US" dirty="0"/>
              <a:t> API defines a high-level interface to location information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API itself is agnostic of the underlying location information </a:t>
            </a:r>
            <a:r>
              <a:rPr lang="en-US" dirty="0" smtClean="0"/>
              <a:t>sources</a:t>
            </a:r>
          </a:p>
          <a:p>
            <a:pPr lvl="1"/>
            <a:r>
              <a:rPr lang="en-US" dirty="0" smtClean="0"/>
              <a:t>Can be GPS, location </a:t>
            </a:r>
            <a:r>
              <a:rPr lang="en-US" dirty="0"/>
              <a:t>inferred from network </a:t>
            </a:r>
            <a:r>
              <a:rPr lang="en-US" dirty="0" smtClean="0"/>
              <a:t>signals as </a:t>
            </a:r>
            <a:r>
              <a:rPr lang="en-US" dirty="0"/>
              <a:t>well as user input</a:t>
            </a:r>
            <a:endParaRPr lang="en-US" dirty="0" smtClean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Presentation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 err="1" smtClean="0">
                <a:solidFill>
                  <a:prstClr val="black"/>
                </a:solidFill>
                <a:latin typeface="Calibri"/>
                <a:cs typeface="ＭＳ Ｐゴシック" charset="0"/>
              </a:rPr>
              <a:t>Geolocation</a:t>
            </a:r>
            <a:endParaRPr lang="en-US" dirty="0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51161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9308"/>
            <a:ext cx="8435975" cy="4230687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API is designed to enable </a:t>
            </a:r>
            <a:endParaRPr lang="en-US" dirty="0" smtClean="0"/>
          </a:p>
          <a:p>
            <a:pPr lvl="1"/>
            <a:r>
              <a:rPr lang="en-US" dirty="0" smtClean="0"/>
              <a:t>"</a:t>
            </a:r>
            <a:r>
              <a:rPr lang="en-US" dirty="0"/>
              <a:t>one-shot" position requests </a:t>
            </a:r>
          </a:p>
          <a:p>
            <a:pPr lvl="1"/>
            <a:r>
              <a:rPr lang="en-US" dirty="0" smtClean="0"/>
              <a:t>repeated </a:t>
            </a:r>
            <a:r>
              <a:rPr lang="en-US" dirty="0"/>
              <a:t>position </a:t>
            </a:r>
            <a:r>
              <a:rPr lang="en-US" dirty="0" smtClean="0"/>
              <a:t>updates</a:t>
            </a:r>
          </a:p>
          <a:p>
            <a:pPr lvl="1"/>
            <a:endParaRPr lang="en-US" dirty="0"/>
          </a:p>
          <a:p>
            <a:r>
              <a:rPr lang="en-US" dirty="0" smtClean="0"/>
              <a:t>Location </a:t>
            </a:r>
            <a:r>
              <a:rPr lang="en-US" dirty="0"/>
              <a:t>information is represented by latitude and longitude </a:t>
            </a:r>
            <a:r>
              <a:rPr lang="en-US" dirty="0" smtClean="0"/>
              <a:t>coordinates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Presentation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 err="1" smtClean="0">
                <a:solidFill>
                  <a:prstClr val="black"/>
                </a:solidFill>
                <a:latin typeface="Calibri"/>
                <a:cs typeface="ＭＳ Ｐゴシック" charset="0"/>
              </a:rPr>
              <a:t>Geolocation</a:t>
            </a:r>
            <a:endParaRPr lang="en-US" dirty="0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44513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9308"/>
            <a:ext cx="8435975" cy="4230687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i="1" dirty="0" err="1"/>
              <a:t>G</a:t>
            </a:r>
            <a:r>
              <a:rPr lang="en-US" i="1" dirty="0" err="1" smtClean="0"/>
              <a:t>eolocation</a:t>
            </a:r>
            <a:r>
              <a:rPr lang="en-US" dirty="0" smtClean="0"/>
              <a:t> interface expose the following method to do that:</a:t>
            </a:r>
          </a:p>
          <a:p>
            <a:pPr lvl="1"/>
            <a:r>
              <a:rPr lang="en-US" i="1" dirty="0" err="1" smtClean="0"/>
              <a:t>getCurrentPosition</a:t>
            </a:r>
            <a:r>
              <a:rPr lang="en-US" i="1" dirty="0" smtClean="0"/>
              <a:t>(callback)</a:t>
            </a:r>
          </a:p>
          <a:p>
            <a:pPr lvl="1"/>
            <a:endParaRPr lang="en-US" i="1" dirty="0"/>
          </a:p>
          <a:p>
            <a:r>
              <a:rPr lang="en-US" dirty="0" smtClean="0"/>
              <a:t>The callback function take the user position as argument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One-shot position request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 err="1" smtClean="0">
                <a:solidFill>
                  <a:prstClr val="black"/>
                </a:solidFill>
                <a:latin typeface="Calibri"/>
                <a:cs typeface="ＭＳ Ｐゴシック" charset="0"/>
              </a:rPr>
              <a:t>Geolocation</a:t>
            </a:r>
            <a:endParaRPr lang="en-US" dirty="0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1054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control have:</a:t>
            </a:r>
          </a:p>
          <a:p>
            <a:pPr lvl="1"/>
            <a:r>
              <a:rPr lang="en-US" dirty="0" smtClean="0"/>
              <a:t>A role (purpose)</a:t>
            </a:r>
            <a:endParaRPr lang="en-US" dirty="0"/>
          </a:p>
          <a:p>
            <a:pPr lvl="1"/>
            <a:r>
              <a:rPr lang="en-US" dirty="0" smtClean="0"/>
              <a:t>Properties (state)</a:t>
            </a:r>
          </a:p>
          <a:p>
            <a:pPr lvl="1"/>
            <a:endParaRPr lang="en-US" dirty="0"/>
          </a:p>
          <a:p>
            <a:r>
              <a:rPr lang="en-US" dirty="0" smtClean="0"/>
              <a:t>A script can change them on native HTML elements in order to create custom widgets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457200">
              <a:defRPr/>
            </a:pPr>
            <a:r>
              <a:rPr lang="en-US" sz="3600" b="1" dirty="0">
                <a:latin typeface="Calibri"/>
                <a:cs typeface="Calibri"/>
              </a:rPr>
              <a:t>Introduction to widgets</a:t>
            </a: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ARIA</a:t>
            </a:r>
            <a:endParaRPr kumimoji="0" lang="en-US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349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9308"/>
            <a:ext cx="8435975" cy="423068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Example :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One-shot position request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 err="1" smtClean="0">
                <a:solidFill>
                  <a:prstClr val="black"/>
                </a:solidFill>
                <a:latin typeface="Calibri"/>
                <a:cs typeface="ＭＳ Ｐゴシック" charset="0"/>
              </a:rPr>
              <a:t>Geolocation</a:t>
            </a:r>
            <a:endParaRPr lang="en-US" dirty="0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à coins arrondis 4"/>
          <p:cNvSpPr/>
          <p:nvPr/>
        </p:nvSpPr>
        <p:spPr>
          <a:xfrm>
            <a:off x="179512" y="2497460"/>
            <a:ext cx="8784976" cy="1800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342900" lvl="0" indent="-342900" eaLnBrk="1" hangingPunct="1">
              <a:spcBef>
                <a:spcPts val="600"/>
              </a:spcBef>
            </a:pPr>
            <a:r>
              <a:rPr lang="fr-FR" b="1" dirty="0" err="1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navigator.geolocation.getCurrentPosition</a:t>
            </a:r>
            <a:r>
              <a:rPr lang="fr-FR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 </a:t>
            </a:r>
            <a:r>
              <a:rPr lang="fr-FR" b="1" dirty="0" err="1" smtClean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fr-FR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(position){</a:t>
            </a: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	</a:t>
            </a:r>
            <a:r>
              <a:rPr lang="fr-FR" b="1" dirty="0" err="1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console.log</a:t>
            </a:r>
            <a:r>
              <a:rPr lang="fr-FR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("</a:t>
            </a:r>
            <a:r>
              <a:rPr lang="fr-FR" b="1" dirty="0">
                <a:solidFill>
                  <a:srgbClr val="00B050"/>
                </a:solidFill>
                <a:latin typeface="Courier New" pitchFamily="1" charset="0"/>
              </a:rPr>
              <a:t>Latitude: </a:t>
            </a:r>
            <a:r>
              <a:rPr lang="fr-FR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 + </a:t>
            </a:r>
            <a:r>
              <a:rPr lang="fr-FR" b="1" dirty="0" err="1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position.coords.latitude</a:t>
            </a:r>
            <a:r>
              <a:rPr lang="fr-FR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);</a:t>
            </a:r>
          </a:p>
          <a:p>
            <a:pPr marL="342900" indent="-342900" eaLnBrk="1" hangingPunct="1">
              <a:spcBef>
                <a:spcPts val="600"/>
              </a:spcBef>
            </a:pPr>
            <a:r>
              <a:rPr lang="fr-FR" b="1" dirty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	</a:t>
            </a:r>
            <a:r>
              <a:rPr lang="fr-FR" b="1" dirty="0" err="1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console.log</a:t>
            </a:r>
            <a:r>
              <a:rPr lang="fr-FR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("</a:t>
            </a:r>
            <a:r>
              <a:rPr lang="fr-FR" b="1" dirty="0">
                <a:solidFill>
                  <a:srgbClr val="00B050"/>
                </a:solidFill>
                <a:latin typeface="Courier New" pitchFamily="1" charset="0"/>
              </a:rPr>
              <a:t>Longitude: </a:t>
            </a:r>
            <a:r>
              <a:rPr lang="fr-FR" b="1" dirty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 + </a:t>
            </a:r>
            <a:r>
              <a:rPr lang="fr-FR" b="1" dirty="0" err="1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position.coords.longitude</a:t>
            </a:r>
            <a:r>
              <a:rPr lang="fr-FR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);</a:t>
            </a:r>
            <a:endParaRPr lang="fr-FR" b="1" dirty="0">
              <a:solidFill>
                <a:srgbClr val="000000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841007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9308"/>
            <a:ext cx="8435975" cy="4230687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i="1" dirty="0" err="1"/>
              <a:t>G</a:t>
            </a:r>
            <a:r>
              <a:rPr lang="en-US" i="1" dirty="0" err="1" smtClean="0"/>
              <a:t>eolocation</a:t>
            </a:r>
            <a:r>
              <a:rPr lang="en-US" dirty="0" smtClean="0"/>
              <a:t> interface expose also the following methods :</a:t>
            </a:r>
          </a:p>
          <a:p>
            <a:pPr lvl="1"/>
            <a:endParaRPr lang="en-US" i="1" dirty="0" smtClean="0"/>
          </a:p>
          <a:p>
            <a:pPr lvl="1"/>
            <a:r>
              <a:rPr lang="en-US" i="1" dirty="0" err="1" smtClean="0"/>
              <a:t>watchPosition</a:t>
            </a:r>
            <a:r>
              <a:rPr lang="en-US" i="1" dirty="0" smtClean="0"/>
              <a:t>(callback, </a:t>
            </a:r>
            <a:r>
              <a:rPr lang="en-US" i="1" dirty="0" err="1" smtClean="0"/>
              <a:t>errorHandler</a:t>
            </a:r>
            <a:r>
              <a:rPr lang="en-US" i="1" dirty="0" smtClean="0"/>
              <a:t>)</a:t>
            </a:r>
          </a:p>
          <a:p>
            <a:pPr lvl="2"/>
            <a:r>
              <a:rPr lang="en-US" dirty="0" smtClean="0"/>
              <a:t>Request repeated updates and return a watcher ID</a:t>
            </a:r>
          </a:p>
          <a:p>
            <a:pPr lvl="1"/>
            <a:endParaRPr lang="en-US" dirty="0" smtClean="0"/>
          </a:p>
          <a:p>
            <a:pPr lvl="1"/>
            <a:r>
              <a:rPr lang="en-US" i="1" dirty="0" err="1" smtClean="0"/>
              <a:t>clearWatch</a:t>
            </a:r>
            <a:r>
              <a:rPr lang="en-US" i="1" dirty="0" smtClean="0"/>
              <a:t>(</a:t>
            </a:r>
            <a:r>
              <a:rPr lang="en-US" i="1" dirty="0" err="1" smtClean="0"/>
              <a:t>watchId</a:t>
            </a:r>
            <a:r>
              <a:rPr lang="en-US" i="1" dirty="0" smtClean="0"/>
              <a:t>)</a:t>
            </a:r>
            <a:endParaRPr lang="en-US" dirty="0" smtClean="0"/>
          </a:p>
          <a:p>
            <a:pPr lvl="2"/>
            <a:r>
              <a:rPr lang="en-US" dirty="0" smtClean="0"/>
              <a:t>Cancel the updates for a given watcher ID</a:t>
            </a:r>
            <a:endParaRPr lang="en-US" dirty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Repeated position updates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 err="1" smtClean="0">
                <a:solidFill>
                  <a:prstClr val="black"/>
                </a:solidFill>
                <a:latin typeface="Calibri"/>
                <a:cs typeface="ＭＳ Ｐゴシック" charset="0"/>
              </a:rPr>
              <a:t>Geolocation</a:t>
            </a:r>
            <a:endParaRPr lang="en-US" dirty="0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53668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457200">
              <a:defRPr/>
            </a:pPr>
            <a:r>
              <a:rPr lang="en-US" sz="3600" b="1">
                <a:latin typeface="+mj-lt"/>
                <a:cs typeface="ＭＳ Ｐゴシック" charset="0"/>
              </a:rPr>
              <a:t>Repeated position updates</a:t>
            </a: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smtClean="0">
                <a:solidFill>
                  <a:prstClr val="black"/>
                </a:solidFill>
                <a:latin typeface="Calibri"/>
                <a:cs typeface="ＭＳ Ｐゴシック" charset="0"/>
              </a:rPr>
              <a:t>Geolocation</a:t>
            </a:r>
            <a:endParaRPr lang="en-US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à coins arrondis 4"/>
          <p:cNvSpPr/>
          <p:nvPr/>
        </p:nvSpPr>
        <p:spPr>
          <a:xfrm>
            <a:off x="107504" y="1849388"/>
            <a:ext cx="8964488" cy="33843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342900" lvl="0" indent="-342900" eaLnBrk="1" hangingPunct="1">
              <a:spcBef>
                <a:spcPts val="600"/>
              </a:spcBef>
            </a:pPr>
            <a:r>
              <a:rPr lang="en-US" sz="1600" b="1" dirty="0" err="1" smtClean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var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geolocation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navigator.geolocation</a:t>
            </a:r>
            <a:endParaRPr lang="en-US" sz="1600" b="1" dirty="0" smtClean="0">
              <a:solidFill>
                <a:srgbClr val="000000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  <a:p>
            <a:pPr marL="342900" lvl="0" indent="-342900" eaLnBrk="1" hangingPunct="1">
              <a:spcBef>
                <a:spcPts val="600"/>
              </a:spcBef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,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watchId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geolocation.watchPosition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updateLocation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,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handleError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);</a:t>
            </a:r>
          </a:p>
          <a:p>
            <a:pPr marL="342900" lvl="0" indent="-342900" eaLnBrk="1" hangingPunct="1">
              <a:spcBef>
                <a:spcPts val="600"/>
              </a:spcBef>
            </a:pPr>
            <a:endParaRPr lang="en-US" sz="1600" b="1" dirty="0" smtClean="0">
              <a:solidFill>
                <a:srgbClr val="000000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  <a:p>
            <a:pPr marL="342900" lvl="0" indent="-342900" eaLnBrk="1" hangingPunct="1">
              <a:spcBef>
                <a:spcPts val="600"/>
              </a:spcBef>
            </a:pPr>
            <a:r>
              <a:rPr lang="en-US" sz="1600" b="1" dirty="0" smtClean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updateLocation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(position) {	</a:t>
            </a:r>
            <a:r>
              <a:rPr lang="en-US" sz="1600" b="1" dirty="0" smtClean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// Do something</a:t>
            </a:r>
            <a:r>
              <a:rPr lang="en-US" sz="1600" b="1" dirty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}</a:t>
            </a:r>
          </a:p>
          <a:p>
            <a:pPr marL="342900" lvl="0" indent="-342900" eaLnBrk="1" hangingPunct="1">
              <a:spcBef>
                <a:spcPts val="600"/>
              </a:spcBef>
            </a:pPr>
            <a:endParaRPr lang="en-US" sz="1600" b="1" dirty="0" smtClean="0">
              <a:solidFill>
                <a:srgbClr val="000000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  <a:p>
            <a:pPr marL="342900" lvl="0" indent="-342900" eaLnBrk="1" hangingPunct="1">
              <a:spcBef>
                <a:spcPts val="600"/>
              </a:spcBef>
            </a:pPr>
            <a:r>
              <a:rPr lang="en-US" sz="1600" b="1" dirty="0" smtClean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handleError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(error) {   </a:t>
            </a:r>
            <a:r>
              <a:rPr lang="en-US" sz="1600" b="1" dirty="0" smtClean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// Display an error message   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}</a:t>
            </a:r>
          </a:p>
          <a:p>
            <a:pPr marL="342900" lvl="0" indent="-342900" eaLnBrk="1" hangingPunct="1">
              <a:spcBef>
                <a:spcPts val="600"/>
              </a:spcBef>
            </a:pPr>
            <a:endParaRPr lang="en-US" sz="1600" b="1" dirty="0" smtClean="0">
              <a:solidFill>
                <a:srgbClr val="000000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  <a:p>
            <a:pPr marL="342900" lvl="0" indent="-342900" eaLnBrk="1" hangingPunct="1">
              <a:spcBef>
                <a:spcPts val="600"/>
              </a:spcBef>
            </a:pPr>
            <a:r>
              <a:rPr lang="en-US" sz="1600" b="1" dirty="0" err="1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document.getElementById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("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itchFamily="1" charset="0"/>
              </a:rPr>
              <a:t>cancelButton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").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onclick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=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() {</a:t>
            </a:r>
          </a:p>
          <a:p>
            <a:pPr marL="342900" lvl="0" indent="-342900" eaLnBrk="1" hangingPunct="1">
              <a:spcBef>
                <a:spcPts val="600"/>
              </a:spcBef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	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navigator.geolocation.clearWatch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watchId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);</a:t>
            </a:r>
          </a:p>
          <a:p>
            <a:pPr marL="342900" lvl="0" indent="-342900" eaLnBrk="1" hangingPunct="1">
              <a:spcBef>
                <a:spcPts val="600"/>
              </a:spcBef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}</a:t>
            </a:r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9308"/>
            <a:ext cx="8435975" cy="4230687"/>
          </a:xfrm>
        </p:spPr>
        <p:txBody>
          <a:bodyPr/>
          <a:lstStyle/>
          <a:p>
            <a:r>
              <a:rPr lang="en-US" dirty="0" smtClean="0"/>
              <a:t>Example :</a:t>
            </a:r>
          </a:p>
        </p:txBody>
      </p:sp>
    </p:spTree>
    <p:extLst>
      <p:ext uri="{BB962C8B-B14F-4D97-AF65-F5344CB8AC3E}">
        <p14:creationId xmlns:p14="http://schemas.microsoft.com/office/powerpoint/2010/main" val="3826639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129308"/>
            <a:ext cx="4241200" cy="383202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" name="Image 3" descr="icon_chron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21196"/>
            <a:ext cx="97895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39261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9308"/>
            <a:ext cx="8435975" cy="4230687"/>
          </a:xfrm>
        </p:spPr>
        <p:txBody>
          <a:bodyPr/>
          <a:lstStyle/>
          <a:p>
            <a:r>
              <a:rPr lang="en-US" dirty="0" smtClean="0"/>
              <a:t>Create a new page with a simple button as follow :</a:t>
            </a:r>
            <a:endParaRPr lang="en-US" dirty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Exercise (1/3)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 err="1" smtClean="0">
                <a:solidFill>
                  <a:prstClr val="black"/>
                </a:solidFill>
                <a:latin typeface="Calibri"/>
                <a:cs typeface="ＭＳ Ｐゴシック" charset="0"/>
              </a:rPr>
              <a:t>Geolocation</a:t>
            </a:r>
            <a:endParaRPr lang="en-US" dirty="0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Screen Shot 2012-10-17 at 5.22.2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633364"/>
            <a:ext cx="5438787" cy="408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754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9308"/>
            <a:ext cx="8435975" cy="4230687"/>
          </a:xfrm>
        </p:spPr>
        <p:txBody>
          <a:bodyPr/>
          <a:lstStyle/>
          <a:p>
            <a:r>
              <a:rPr lang="en-US" dirty="0" smtClean="0"/>
              <a:t>When the user clicks on the button, you have to display his address :</a:t>
            </a:r>
            <a:endParaRPr lang="en-US" dirty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Exercise (2/3)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 err="1" smtClean="0">
                <a:solidFill>
                  <a:prstClr val="black"/>
                </a:solidFill>
                <a:latin typeface="Calibri"/>
                <a:cs typeface="ＭＳ Ｐゴシック" charset="0"/>
              </a:rPr>
              <a:t>Geolocation</a:t>
            </a:r>
            <a:endParaRPr lang="en-US" dirty="0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Screen Shot 2012-10-17 at 5.22.3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633364"/>
            <a:ext cx="5400600" cy="405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193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9308"/>
            <a:ext cx="8435975" cy="423068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To convert coordinates to address, you can use the Google Maps </a:t>
            </a:r>
            <a:r>
              <a:rPr lang="en-US" dirty="0" err="1" smtClean="0"/>
              <a:t>Geocoder</a:t>
            </a:r>
            <a:r>
              <a:rPr lang="en-US" dirty="0" smtClean="0"/>
              <a:t> API: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2800" dirty="0">
                <a:hlinkClick r:id="rId3"/>
              </a:rPr>
              <a:t>https://developers.google.com/maps/documentation/javascript/</a:t>
            </a:r>
            <a:r>
              <a:rPr lang="en-US" sz="2800" dirty="0" smtClean="0">
                <a:hlinkClick r:id="rId3"/>
              </a:rPr>
              <a:t>geocoding</a:t>
            </a:r>
            <a:endParaRPr lang="en-US" sz="2800" dirty="0" smtClean="0"/>
          </a:p>
          <a:p>
            <a:pPr marL="0" indent="0" algn="ctr">
              <a:buNone/>
            </a:pPr>
            <a:endParaRPr lang="en-US" sz="2800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Exercise (3/3)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 err="1" smtClean="0">
                <a:solidFill>
                  <a:prstClr val="black"/>
                </a:solidFill>
                <a:latin typeface="Calibri"/>
                <a:cs typeface="ＭＳ Ｐゴシック" charset="0"/>
              </a:rPr>
              <a:t>Geolocation</a:t>
            </a:r>
            <a:endParaRPr lang="en-US" dirty="0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4976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80512" cy="537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945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example, look at the following HTML code 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With some styles and scripts, we can transform those elements into a widget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457200">
              <a:defRPr/>
            </a:pPr>
            <a:r>
              <a:rPr lang="en-US" sz="3600" b="1" dirty="0">
                <a:latin typeface="Calibri"/>
                <a:cs typeface="Calibri"/>
              </a:rPr>
              <a:t>Introduction to widgets</a:t>
            </a: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ARIA</a:t>
            </a:r>
            <a:endParaRPr kumimoji="0" lang="en-US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7" name="Rectangle à coins arrondis 4"/>
          <p:cNvSpPr/>
          <p:nvPr/>
        </p:nvSpPr>
        <p:spPr>
          <a:xfrm>
            <a:off x="323528" y="1849388"/>
            <a:ext cx="8460432" cy="20162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anchor="ctr"/>
          <a:lstStyle/>
          <a:p>
            <a:pPr marL="403225" indent="-342900"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>
                <a:latin typeface="Courier New"/>
                <a:cs typeface="Courier New"/>
              </a:rPr>
              <a:t>&lt;</a:t>
            </a:r>
            <a:r>
              <a:rPr lang="nl-NL" b="1" dirty="0">
                <a:solidFill>
                  <a:srgbClr val="3366FF"/>
                </a:solidFill>
                <a:latin typeface="Courier New"/>
                <a:cs typeface="Courier New"/>
              </a:rPr>
              <a:t>div</a:t>
            </a:r>
            <a:r>
              <a:rPr lang="nl-NL" b="1" dirty="0">
                <a:latin typeface="Courier New"/>
                <a:cs typeface="Courier New"/>
              </a:rPr>
              <a:t> </a:t>
            </a:r>
            <a:r>
              <a:rPr lang="nl-NL" b="1" dirty="0" err="1">
                <a:solidFill>
                  <a:srgbClr val="FF0000"/>
                </a:solidFill>
                <a:latin typeface="Courier New"/>
                <a:cs typeface="Courier New"/>
              </a:rPr>
              <a:t>id</a:t>
            </a:r>
            <a:r>
              <a:rPr lang="nl-NL" b="1" dirty="0">
                <a:latin typeface="Courier New"/>
                <a:cs typeface="Courier New"/>
              </a:rPr>
              <a:t>="</a:t>
            </a:r>
            <a:r>
              <a:rPr lang="nl-NL" b="1" dirty="0">
                <a:solidFill>
                  <a:srgbClr val="00CC00"/>
                </a:solidFill>
                <a:latin typeface="Courier New"/>
                <a:cs typeface="Courier New"/>
              </a:rPr>
              <a:t>tb-1</a:t>
            </a:r>
            <a:r>
              <a:rPr lang="nl-NL" b="1" dirty="0">
                <a:latin typeface="Courier New"/>
                <a:cs typeface="Courier New"/>
              </a:rPr>
              <a:t>" </a:t>
            </a:r>
            <a:r>
              <a:rPr lang="nl-NL" b="1" dirty="0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lang="nl-NL" b="1" dirty="0" smtClean="0">
                <a:latin typeface="Courier New"/>
                <a:cs typeface="Courier New"/>
              </a:rPr>
              <a:t>=</a:t>
            </a:r>
            <a:r>
              <a:rPr lang="nl-NL" b="1" dirty="0">
                <a:latin typeface="Courier New"/>
                <a:cs typeface="Courier New"/>
              </a:rPr>
              <a:t>"</a:t>
            </a:r>
            <a:r>
              <a:rPr lang="nl-NL" b="1" dirty="0" err="1">
                <a:solidFill>
                  <a:srgbClr val="00CC00"/>
                </a:solidFill>
                <a:latin typeface="Courier New"/>
                <a:cs typeface="Courier New"/>
              </a:rPr>
              <a:t>toolbar</a:t>
            </a:r>
            <a:r>
              <a:rPr lang="nl-NL" b="1" dirty="0">
                <a:latin typeface="Courier New"/>
                <a:cs typeface="Courier New"/>
              </a:rPr>
              <a:t>"</a:t>
            </a:r>
            <a:r>
              <a:rPr lang="nl-NL" b="1" dirty="0" smtClean="0">
                <a:latin typeface="Courier New"/>
                <a:cs typeface="Courier New"/>
              </a:rPr>
              <a:t>&gt;</a:t>
            </a:r>
          </a:p>
          <a:p>
            <a:pPr marL="403225" indent="-342900"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>
                <a:latin typeface="Courier New"/>
                <a:cs typeface="Courier New"/>
              </a:rPr>
              <a:t>	</a:t>
            </a:r>
            <a:r>
              <a:rPr lang="nl-NL" b="1" dirty="0" smtClean="0">
                <a:latin typeface="Courier New"/>
                <a:cs typeface="Courier New"/>
              </a:rPr>
              <a:t>&lt;</a:t>
            </a:r>
            <a:r>
              <a:rPr lang="nl-NL" b="1" dirty="0">
                <a:solidFill>
                  <a:srgbClr val="3366FF"/>
                </a:solidFill>
                <a:latin typeface="Courier New"/>
                <a:cs typeface="Courier New"/>
              </a:rPr>
              <a:t>button</a:t>
            </a:r>
            <a:r>
              <a:rPr lang="nl-NL" b="1" dirty="0">
                <a:latin typeface="Courier New"/>
                <a:cs typeface="Courier New"/>
              </a:rPr>
              <a:t> </a:t>
            </a:r>
            <a:r>
              <a:rPr lang="nl-NL" b="1" dirty="0">
                <a:solidFill>
                  <a:srgbClr val="FF0000"/>
                </a:solidFill>
                <a:latin typeface="Courier New"/>
                <a:cs typeface="Courier New"/>
              </a:rPr>
              <a:t>type</a:t>
            </a:r>
            <a:r>
              <a:rPr lang="nl-NL" b="1" dirty="0">
                <a:latin typeface="Courier New"/>
                <a:cs typeface="Courier New"/>
              </a:rPr>
              <a:t>="</a:t>
            </a:r>
            <a:r>
              <a:rPr lang="nl-NL" b="1" dirty="0">
                <a:solidFill>
                  <a:srgbClr val="00CC00"/>
                </a:solidFill>
                <a:latin typeface="Courier New"/>
                <a:cs typeface="Courier New"/>
              </a:rPr>
              <a:t>button</a:t>
            </a:r>
            <a:r>
              <a:rPr lang="nl-NL" b="1" dirty="0">
                <a:latin typeface="Courier New"/>
                <a:cs typeface="Courier New"/>
              </a:rPr>
              <a:t>"&gt;Print&lt;/</a:t>
            </a:r>
            <a:r>
              <a:rPr lang="nl-NL" b="1" dirty="0">
                <a:solidFill>
                  <a:srgbClr val="3366FF"/>
                </a:solidFill>
                <a:latin typeface="Courier New"/>
                <a:cs typeface="Courier New"/>
              </a:rPr>
              <a:t>button</a:t>
            </a:r>
            <a:r>
              <a:rPr lang="nl-NL" b="1" dirty="0" smtClean="0">
                <a:latin typeface="Courier New"/>
                <a:cs typeface="Courier New"/>
              </a:rPr>
              <a:t>&gt;</a:t>
            </a:r>
          </a:p>
          <a:p>
            <a:pPr marL="403225" indent="-342900"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>
                <a:latin typeface="Courier New"/>
                <a:cs typeface="Courier New"/>
              </a:rPr>
              <a:t>	</a:t>
            </a:r>
            <a:r>
              <a:rPr lang="nl-NL" b="1" dirty="0" smtClean="0">
                <a:latin typeface="Courier New"/>
                <a:cs typeface="Courier New"/>
              </a:rPr>
              <a:t>&lt;</a:t>
            </a:r>
            <a:r>
              <a:rPr lang="nl-NL" b="1" dirty="0">
                <a:solidFill>
                  <a:srgbClr val="3366FF"/>
                </a:solidFill>
                <a:latin typeface="Courier New"/>
                <a:cs typeface="Courier New"/>
              </a:rPr>
              <a:t>button</a:t>
            </a:r>
            <a:r>
              <a:rPr lang="nl-NL" b="1" dirty="0">
                <a:latin typeface="Courier New"/>
                <a:cs typeface="Courier New"/>
              </a:rPr>
              <a:t> </a:t>
            </a:r>
            <a:r>
              <a:rPr lang="nl-NL" b="1" dirty="0">
                <a:solidFill>
                  <a:srgbClr val="FF0000"/>
                </a:solidFill>
                <a:latin typeface="Courier New"/>
                <a:cs typeface="Courier New"/>
              </a:rPr>
              <a:t>type</a:t>
            </a:r>
            <a:r>
              <a:rPr lang="nl-NL" b="1" dirty="0">
                <a:latin typeface="Courier New"/>
                <a:cs typeface="Courier New"/>
              </a:rPr>
              <a:t>="</a:t>
            </a:r>
            <a:r>
              <a:rPr lang="nl-NL" b="1" dirty="0">
                <a:solidFill>
                  <a:srgbClr val="00CC00"/>
                </a:solidFill>
                <a:latin typeface="Courier New"/>
                <a:cs typeface="Courier New"/>
              </a:rPr>
              <a:t>button</a:t>
            </a:r>
            <a:r>
              <a:rPr lang="nl-NL" b="1" dirty="0">
                <a:latin typeface="Courier New"/>
                <a:cs typeface="Courier New"/>
              </a:rPr>
              <a:t>"&gt;Move&lt;/</a:t>
            </a:r>
            <a:r>
              <a:rPr lang="nl-NL" b="1" dirty="0">
                <a:solidFill>
                  <a:srgbClr val="3366FF"/>
                </a:solidFill>
                <a:latin typeface="Courier New"/>
                <a:cs typeface="Courier New"/>
              </a:rPr>
              <a:t>button</a:t>
            </a:r>
            <a:r>
              <a:rPr lang="nl-NL" b="1" dirty="0" smtClean="0">
                <a:latin typeface="Courier New"/>
                <a:cs typeface="Courier New"/>
              </a:rPr>
              <a:t>&gt;</a:t>
            </a:r>
          </a:p>
          <a:p>
            <a:pPr marL="403225" indent="-342900"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>
                <a:latin typeface="Courier New"/>
                <a:cs typeface="Courier New"/>
              </a:rPr>
              <a:t>	</a:t>
            </a:r>
            <a:r>
              <a:rPr lang="nl-NL" b="1" dirty="0" smtClean="0">
                <a:latin typeface="Courier New"/>
                <a:cs typeface="Courier New"/>
              </a:rPr>
              <a:t>&lt;</a:t>
            </a:r>
            <a:r>
              <a:rPr lang="nl-NL" b="1" dirty="0">
                <a:solidFill>
                  <a:srgbClr val="3366FF"/>
                </a:solidFill>
                <a:latin typeface="Courier New"/>
                <a:cs typeface="Courier New"/>
              </a:rPr>
              <a:t>button</a:t>
            </a:r>
            <a:r>
              <a:rPr lang="nl-NL" b="1" dirty="0">
                <a:latin typeface="Courier New"/>
                <a:cs typeface="Courier New"/>
              </a:rPr>
              <a:t> </a:t>
            </a:r>
            <a:r>
              <a:rPr lang="nl-NL" b="1" dirty="0">
                <a:solidFill>
                  <a:srgbClr val="FF0000"/>
                </a:solidFill>
                <a:latin typeface="Courier New"/>
                <a:cs typeface="Courier New"/>
              </a:rPr>
              <a:t>type</a:t>
            </a:r>
            <a:r>
              <a:rPr lang="nl-NL" b="1" dirty="0">
                <a:latin typeface="Courier New"/>
                <a:cs typeface="Courier New"/>
              </a:rPr>
              <a:t>="</a:t>
            </a:r>
            <a:r>
              <a:rPr lang="nl-NL" b="1" dirty="0">
                <a:solidFill>
                  <a:srgbClr val="00CC00"/>
                </a:solidFill>
                <a:latin typeface="Courier New"/>
                <a:cs typeface="Courier New"/>
              </a:rPr>
              <a:t>button</a:t>
            </a:r>
            <a:r>
              <a:rPr lang="nl-NL" b="1" dirty="0">
                <a:latin typeface="Courier New"/>
                <a:cs typeface="Courier New"/>
              </a:rPr>
              <a:t>"&gt;Delete&lt;/</a:t>
            </a:r>
            <a:r>
              <a:rPr lang="nl-NL" b="1" dirty="0">
                <a:solidFill>
                  <a:srgbClr val="3366FF"/>
                </a:solidFill>
                <a:latin typeface="Courier New"/>
                <a:cs typeface="Courier New"/>
              </a:rPr>
              <a:t>button</a:t>
            </a:r>
            <a:r>
              <a:rPr lang="nl-NL" b="1" dirty="0" smtClean="0">
                <a:latin typeface="Courier New"/>
                <a:cs typeface="Courier New"/>
              </a:rPr>
              <a:t>&gt;</a:t>
            </a:r>
          </a:p>
          <a:p>
            <a:pPr marL="403225" indent="-342900"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 smtClean="0">
                <a:latin typeface="Courier New"/>
                <a:cs typeface="Courier New"/>
              </a:rPr>
              <a:t>&lt;</a:t>
            </a:r>
            <a:r>
              <a:rPr lang="nl-NL" b="1" dirty="0">
                <a:latin typeface="Courier New"/>
                <a:cs typeface="Courier New"/>
              </a:rPr>
              <a:t>/</a:t>
            </a:r>
            <a:r>
              <a:rPr lang="nl-NL" b="1" dirty="0">
                <a:solidFill>
                  <a:srgbClr val="3366FF"/>
                </a:solidFill>
                <a:latin typeface="Courier New"/>
                <a:cs typeface="Courier New"/>
              </a:rPr>
              <a:t>div</a:t>
            </a:r>
            <a:r>
              <a:rPr lang="nl-NL" b="1" dirty="0">
                <a:latin typeface="Courier New"/>
                <a:cs typeface="Courier New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41787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example:</a:t>
            </a:r>
          </a:p>
          <a:p>
            <a:endParaRPr lang="en-US" dirty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457200">
              <a:defRPr/>
            </a:pPr>
            <a:r>
              <a:rPr lang="en-US" sz="3600" b="1" dirty="0">
                <a:solidFill>
                  <a:prstClr val="black"/>
                </a:solidFill>
                <a:latin typeface="Calibri"/>
                <a:cs typeface="ＭＳ Ｐゴシック" charset="0"/>
              </a:rPr>
              <a:t>Introduction to widgets</a:t>
            </a: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ARIA</a:t>
            </a:r>
            <a:endParaRPr kumimoji="0" lang="en-US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10" name="Rectangle à coins arrondis 4"/>
          <p:cNvSpPr/>
          <p:nvPr/>
        </p:nvSpPr>
        <p:spPr>
          <a:xfrm>
            <a:off x="323528" y="1777380"/>
            <a:ext cx="8460432" cy="34563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anchor="ctr"/>
          <a:lstStyle/>
          <a:p>
            <a:pPr marL="403225" indent="-342900"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sz="1700" b="1" dirty="0">
                <a:latin typeface="Courier New"/>
                <a:cs typeface="Courier New"/>
              </a:rPr>
              <a:t>&lt;</a:t>
            </a:r>
            <a:r>
              <a:rPr lang="nl-NL" sz="1700" b="1" dirty="0" err="1">
                <a:solidFill>
                  <a:srgbClr val="3366FF"/>
                </a:solidFill>
                <a:latin typeface="Courier New"/>
                <a:cs typeface="Courier New"/>
              </a:rPr>
              <a:t>ul</a:t>
            </a:r>
            <a:r>
              <a:rPr lang="nl-NL" sz="1700" b="1" dirty="0">
                <a:latin typeface="Courier New"/>
                <a:cs typeface="Courier New"/>
              </a:rPr>
              <a:t> </a:t>
            </a:r>
            <a:r>
              <a:rPr lang="nl-NL" sz="1700" b="1" dirty="0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lang="nl-NL" sz="1700" b="1" dirty="0" smtClean="0">
                <a:latin typeface="Courier New"/>
                <a:cs typeface="Courier New"/>
              </a:rPr>
              <a:t>=</a:t>
            </a:r>
            <a:r>
              <a:rPr lang="nl-NL" sz="1700" b="1" dirty="0">
                <a:latin typeface="Courier New"/>
                <a:cs typeface="Courier New"/>
              </a:rPr>
              <a:t>"</a:t>
            </a:r>
            <a:r>
              <a:rPr lang="nl-NL" sz="1700" b="1" dirty="0">
                <a:solidFill>
                  <a:srgbClr val="00CC00"/>
                </a:solidFill>
                <a:latin typeface="Courier New"/>
                <a:cs typeface="Courier New"/>
              </a:rPr>
              <a:t>tree</a:t>
            </a:r>
            <a:r>
              <a:rPr lang="nl-NL" sz="1700" b="1" dirty="0" smtClean="0">
                <a:latin typeface="Courier New"/>
                <a:cs typeface="Courier New"/>
              </a:rPr>
              <a:t>"&gt;</a:t>
            </a:r>
          </a:p>
          <a:p>
            <a:pPr marL="403225" indent="-342900"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sz="1700" b="1" dirty="0">
                <a:latin typeface="Courier New"/>
                <a:cs typeface="Courier New"/>
              </a:rPr>
              <a:t> </a:t>
            </a:r>
            <a:r>
              <a:rPr lang="nl-NL" sz="1700" b="1" dirty="0" smtClean="0">
                <a:latin typeface="Courier New"/>
                <a:cs typeface="Courier New"/>
              </a:rPr>
              <a:t>  &lt;</a:t>
            </a:r>
            <a:r>
              <a:rPr lang="nl-NL" sz="1700" b="1" dirty="0">
                <a:solidFill>
                  <a:srgbClr val="3366FF"/>
                </a:solidFill>
                <a:latin typeface="Courier New"/>
                <a:cs typeface="Courier New"/>
              </a:rPr>
              <a:t>li</a:t>
            </a:r>
            <a:r>
              <a:rPr lang="nl-NL" sz="1700" b="1" dirty="0">
                <a:latin typeface="Courier New"/>
                <a:cs typeface="Courier New"/>
              </a:rPr>
              <a:t> </a:t>
            </a:r>
            <a:r>
              <a:rPr lang="nl-NL" sz="1700" b="1" dirty="0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lang="nl-NL" sz="1700" b="1" dirty="0" smtClean="0">
                <a:latin typeface="Courier New"/>
                <a:cs typeface="Courier New"/>
              </a:rPr>
              <a:t>=</a:t>
            </a:r>
            <a:r>
              <a:rPr lang="nl-NL" sz="1700" b="1" dirty="0">
                <a:latin typeface="Courier New"/>
                <a:cs typeface="Courier New"/>
              </a:rPr>
              <a:t>"</a:t>
            </a:r>
            <a:r>
              <a:rPr lang="nl-NL" sz="1700" b="1" dirty="0" err="1">
                <a:solidFill>
                  <a:srgbClr val="00CC00"/>
                </a:solidFill>
                <a:latin typeface="Courier New"/>
                <a:cs typeface="Courier New"/>
              </a:rPr>
              <a:t>treeitem</a:t>
            </a:r>
            <a:r>
              <a:rPr lang="nl-NL" sz="1700" b="1" dirty="0" smtClean="0">
                <a:latin typeface="Courier New"/>
                <a:cs typeface="Courier New"/>
              </a:rPr>
              <a:t>"&gt;</a:t>
            </a:r>
            <a:r>
              <a:rPr lang="nl-NL" sz="1700" b="1" dirty="0">
                <a:latin typeface="Courier New"/>
                <a:cs typeface="Courier New"/>
              </a:rPr>
              <a:t>Item 1&lt;/</a:t>
            </a:r>
            <a:r>
              <a:rPr lang="nl-NL" sz="1700" b="1" dirty="0">
                <a:solidFill>
                  <a:srgbClr val="3366FF"/>
                </a:solidFill>
                <a:latin typeface="Courier New"/>
                <a:cs typeface="Courier New"/>
              </a:rPr>
              <a:t>li</a:t>
            </a:r>
            <a:r>
              <a:rPr lang="nl-NL" sz="1700" b="1" dirty="0" smtClean="0">
                <a:latin typeface="Courier New"/>
                <a:cs typeface="Courier New"/>
              </a:rPr>
              <a:t>&gt;</a:t>
            </a:r>
          </a:p>
          <a:p>
            <a:pPr marL="403225" indent="-342900"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sz="1700" b="1" dirty="0">
                <a:latin typeface="Courier New"/>
                <a:cs typeface="Courier New"/>
              </a:rPr>
              <a:t> </a:t>
            </a:r>
            <a:r>
              <a:rPr lang="nl-NL" sz="1700" b="1" dirty="0" smtClean="0">
                <a:latin typeface="Courier New"/>
                <a:cs typeface="Courier New"/>
              </a:rPr>
              <a:t>  &lt;</a:t>
            </a:r>
            <a:r>
              <a:rPr lang="nl-NL" sz="1700" b="1" dirty="0">
                <a:solidFill>
                  <a:srgbClr val="3366FF"/>
                </a:solidFill>
                <a:latin typeface="Courier New"/>
                <a:cs typeface="Courier New"/>
              </a:rPr>
              <a:t>li</a:t>
            </a:r>
            <a:r>
              <a:rPr lang="nl-NL" sz="1700" b="1" dirty="0">
                <a:latin typeface="Courier New"/>
                <a:cs typeface="Courier New"/>
              </a:rPr>
              <a:t> </a:t>
            </a:r>
            <a:r>
              <a:rPr lang="nl-NL" sz="1700" b="1" dirty="0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lang="nl-NL" sz="1700" b="1" dirty="0" smtClean="0">
                <a:latin typeface="Courier New"/>
                <a:cs typeface="Courier New"/>
              </a:rPr>
              <a:t>=</a:t>
            </a:r>
            <a:r>
              <a:rPr lang="nl-NL" sz="1700" b="1" dirty="0">
                <a:latin typeface="Courier New"/>
                <a:cs typeface="Courier New"/>
              </a:rPr>
              <a:t>"</a:t>
            </a:r>
            <a:r>
              <a:rPr lang="nl-NL" sz="1700" b="1" dirty="0" err="1">
                <a:solidFill>
                  <a:srgbClr val="00CC00"/>
                </a:solidFill>
                <a:latin typeface="Courier New"/>
                <a:cs typeface="Courier New"/>
              </a:rPr>
              <a:t>presentation</a:t>
            </a:r>
            <a:r>
              <a:rPr lang="nl-NL" sz="1700" b="1" dirty="0">
                <a:latin typeface="Courier New"/>
                <a:cs typeface="Courier New"/>
              </a:rPr>
              <a:t>"</a:t>
            </a:r>
            <a:r>
              <a:rPr lang="nl-NL" sz="1700" b="1" dirty="0" smtClean="0">
                <a:latin typeface="Courier New"/>
                <a:cs typeface="Courier New"/>
              </a:rPr>
              <a:t>&gt;</a:t>
            </a:r>
          </a:p>
          <a:p>
            <a:pPr marL="403225" indent="-342900"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sz="1700" b="1" dirty="0" smtClean="0">
                <a:latin typeface="Courier New"/>
                <a:cs typeface="Courier New"/>
              </a:rPr>
              <a:t>      &lt;</a:t>
            </a:r>
            <a:r>
              <a:rPr lang="nl-NL" sz="1700" b="1" dirty="0">
                <a:solidFill>
                  <a:srgbClr val="3366FF"/>
                </a:solidFill>
                <a:latin typeface="Courier New"/>
                <a:cs typeface="Courier New"/>
              </a:rPr>
              <a:t>a</a:t>
            </a:r>
            <a:r>
              <a:rPr lang="nl-NL" sz="1700" b="1" dirty="0">
                <a:latin typeface="Courier New"/>
                <a:cs typeface="Courier New"/>
              </a:rPr>
              <a:t> </a:t>
            </a:r>
            <a:r>
              <a:rPr lang="nl-NL" sz="1700" b="1" dirty="0" err="1">
                <a:solidFill>
                  <a:srgbClr val="FF0000"/>
                </a:solidFill>
                <a:latin typeface="Courier New"/>
                <a:cs typeface="Courier New"/>
              </a:rPr>
              <a:t>href</a:t>
            </a:r>
            <a:r>
              <a:rPr lang="nl-NL" sz="1700" b="1" dirty="0">
                <a:latin typeface="Courier New"/>
                <a:cs typeface="Courier New"/>
              </a:rPr>
              <a:t>="</a:t>
            </a:r>
            <a:r>
              <a:rPr lang="nl-NL" sz="1700" b="1" dirty="0">
                <a:solidFill>
                  <a:srgbClr val="00CC00"/>
                </a:solidFill>
                <a:latin typeface="Courier New"/>
                <a:cs typeface="Courier New"/>
              </a:rPr>
              <a:t>#group-1</a:t>
            </a:r>
            <a:r>
              <a:rPr lang="nl-NL" sz="1700" b="1" dirty="0">
                <a:latin typeface="Courier New"/>
                <a:cs typeface="Courier New"/>
              </a:rPr>
              <a:t>" </a:t>
            </a:r>
            <a:r>
              <a:rPr lang="nl-NL" sz="1700" b="1" dirty="0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lang="nl-NL" sz="1700" b="1" dirty="0" smtClean="0">
                <a:latin typeface="Courier New"/>
                <a:cs typeface="Courier New"/>
              </a:rPr>
              <a:t>=</a:t>
            </a:r>
            <a:r>
              <a:rPr lang="nl-NL" sz="1700" b="1" dirty="0">
                <a:latin typeface="Courier New"/>
                <a:cs typeface="Courier New"/>
              </a:rPr>
              <a:t>"</a:t>
            </a:r>
            <a:r>
              <a:rPr lang="nl-NL" sz="1700" b="1" dirty="0" err="1">
                <a:solidFill>
                  <a:srgbClr val="00CC00"/>
                </a:solidFill>
                <a:latin typeface="Courier New"/>
                <a:cs typeface="Courier New"/>
              </a:rPr>
              <a:t>treeitem</a:t>
            </a:r>
            <a:r>
              <a:rPr lang="nl-NL" sz="1700" b="1" dirty="0" smtClean="0">
                <a:latin typeface="Courier New"/>
                <a:cs typeface="Courier New"/>
              </a:rPr>
              <a:t>"&gt;</a:t>
            </a:r>
            <a:r>
              <a:rPr lang="nl-NL" sz="1700" b="1" dirty="0">
                <a:latin typeface="Courier New"/>
                <a:cs typeface="Courier New"/>
              </a:rPr>
              <a:t>Item 2&lt;/</a:t>
            </a:r>
            <a:r>
              <a:rPr lang="nl-NL" sz="1700" b="1" dirty="0">
                <a:solidFill>
                  <a:srgbClr val="3366FF"/>
                </a:solidFill>
                <a:latin typeface="Courier New"/>
                <a:cs typeface="Courier New"/>
              </a:rPr>
              <a:t>a</a:t>
            </a:r>
            <a:r>
              <a:rPr lang="nl-NL" sz="1700" b="1" dirty="0" smtClean="0">
                <a:latin typeface="Courier New"/>
                <a:cs typeface="Courier New"/>
              </a:rPr>
              <a:t>&gt;</a:t>
            </a:r>
          </a:p>
          <a:p>
            <a:pPr marL="403225" indent="-342900"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sz="1700" b="1" dirty="0" smtClean="0">
                <a:latin typeface="Courier New"/>
                <a:cs typeface="Courier New"/>
              </a:rPr>
              <a:t>      &lt;</a:t>
            </a:r>
            <a:r>
              <a:rPr lang="nl-NL" sz="1700" b="1" dirty="0" err="1">
                <a:solidFill>
                  <a:srgbClr val="3366FF"/>
                </a:solidFill>
                <a:latin typeface="Courier New"/>
                <a:cs typeface="Courier New"/>
              </a:rPr>
              <a:t>ul</a:t>
            </a:r>
            <a:r>
              <a:rPr lang="nl-NL" sz="1700" b="1" dirty="0">
                <a:latin typeface="Courier New"/>
                <a:cs typeface="Courier New"/>
              </a:rPr>
              <a:t> </a:t>
            </a:r>
            <a:r>
              <a:rPr lang="nl-NL" sz="1700" b="1" dirty="0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lang="nl-NL" sz="1700" b="1" dirty="0" smtClean="0">
                <a:latin typeface="Courier New"/>
                <a:cs typeface="Courier New"/>
              </a:rPr>
              <a:t>="</a:t>
            </a:r>
            <a:r>
              <a:rPr lang="nl-NL" sz="1700" b="1" dirty="0" err="1">
                <a:solidFill>
                  <a:srgbClr val="00CC00"/>
                </a:solidFill>
                <a:latin typeface="Courier New"/>
                <a:cs typeface="Courier New"/>
              </a:rPr>
              <a:t>group</a:t>
            </a:r>
            <a:r>
              <a:rPr lang="nl-NL" sz="1700" b="1" dirty="0" smtClean="0">
                <a:latin typeface="Courier New"/>
                <a:cs typeface="Courier New"/>
              </a:rPr>
              <a:t>"&gt;</a:t>
            </a:r>
          </a:p>
          <a:p>
            <a:pPr marL="403225" indent="-342900"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sz="1700" b="1" dirty="0">
                <a:latin typeface="Courier New"/>
                <a:cs typeface="Courier New"/>
              </a:rPr>
              <a:t> </a:t>
            </a:r>
            <a:r>
              <a:rPr lang="nl-NL" sz="1700" b="1" dirty="0" smtClean="0">
                <a:latin typeface="Courier New"/>
                <a:cs typeface="Courier New"/>
              </a:rPr>
              <a:t>        &lt;</a:t>
            </a:r>
            <a:r>
              <a:rPr lang="nl-NL" sz="1700" b="1" dirty="0">
                <a:solidFill>
                  <a:srgbClr val="3366FF"/>
                </a:solidFill>
                <a:latin typeface="Courier New"/>
                <a:cs typeface="Courier New"/>
              </a:rPr>
              <a:t>li</a:t>
            </a:r>
            <a:r>
              <a:rPr lang="nl-NL" sz="1700" b="1" dirty="0">
                <a:latin typeface="Courier New"/>
                <a:cs typeface="Courier New"/>
              </a:rPr>
              <a:t> </a:t>
            </a:r>
            <a:r>
              <a:rPr lang="nl-NL" sz="1700" b="1" dirty="0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lang="nl-NL" sz="1700" b="1" dirty="0" smtClean="0">
                <a:latin typeface="Courier New"/>
                <a:cs typeface="Courier New"/>
              </a:rPr>
              <a:t>=</a:t>
            </a:r>
            <a:r>
              <a:rPr lang="nl-NL" sz="1700" b="1" dirty="0">
                <a:latin typeface="Courier New"/>
                <a:cs typeface="Courier New"/>
              </a:rPr>
              <a:t>"</a:t>
            </a:r>
            <a:r>
              <a:rPr lang="nl-NL" sz="1700" b="1" dirty="0" err="1">
                <a:solidFill>
                  <a:srgbClr val="00CC00"/>
                </a:solidFill>
                <a:latin typeface="Courier New"/>
                <a:cs typeface="Courier New"/>
              </a:rPr>
              <a:t>treeitem</a:t>
            </a:r>
            <a:r>
              <a:rPr lang="nl-NL" sz="1700" b="1" dirty="0" smtClean="0">
                <a:latin typeface="Courier New"/>
                <a:cs typeface="Courier New"/>
              </a:rPr>
              <a:t>"&gt;</a:t>
            </a:r>
            <a:r>
              <a:rPr lang="nl-NL" sz="1700" b="1" dirty="0">
                <a:latin typeface="Courier New"/>
                <a:cs typeface="Courier New"/>
              </a:rPr>
              <a:t>Item 2-1&lt;/</a:t>
            </a:r>
            <a:r>
              <a:rPr lang="nl-NL" sz="1700" b="1" dirty="0">
                <a:solidFill>
                  <a:srgbClr val="3366FF"/>
                </a:solidFill>
                <a:latin typeface="Courier New"/>
                <a:cs typeface="Courier New"/>
              </a:rPr>
              <a:t>li</a:t>
            </a:r>
            <a:r>
              <a:rPr lang="nl-NL" sz="1700" b="1" dirty="0" smtClean="0">
                <a:latin typeface="Courier New"/>
                <a:cs typeface="Courier New"/>
              </a:rPr>
              <a:t>&gt;</a:t>
            </a:r>
          </a:p>
          <a:p>
            <a:pPr marL="403225" indent="-342900"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sz="1700" b="1" dirty="0" smtClean="0">
                <a:latin typeface="Courier New"/>
                <a:cs typeface="Courier New"/>
              </a:rPr>
              <a:t>         &lt;</a:t>
            </a:r>
            <a:r>
              <a:rPr lang="nl-NL" sz="1700" b="1" dirty="0">
                <a:solidFill>
                  <a:srgbClr val="3366FF"/>
                </a:solidFill>
                <a:latin typeface="Courier New"/>
                <a:cs typeface="Courier New"/>
              </a:rPr>
              <a:t>li</a:t>
            </a:r>
            <a:r>
              <a:rPr lang="nl-NL" sz="1700" b="1" dirty="0">
                <a:latin typeface="Courier New"/>
                <a:cs typeface="Courier New"/>
              </a:rPr>
              <a:t> </a:t>
            </a:r>
            <a:r>
              <a:rPr lang="nl-NL" sz="1700" b="1" dirty="0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lang="nl-NL" sz="1700" b="1" dirty="0" smtClean="0">
                <a:latin typeface="Courier New"/>
                <a:cs typeface="Courier New"/>
              </a:rPr>
              <a:t>=</a:t>
            </a:r>
            <a:r>
              <a:rPr lang="nl-NL" sz="1700" b="1" dirty="0">
                <a:latin typeface="Courier New"/>
                <a:cs typeface="Courier New"/>
              </a:rPr>
              <a:t>"</a:t>
            </a:r>
            <a:r>
              <a:rPr lang="nl-NL" sz="1700" b="1" dirty="0" err="1">
                <a:solidFill>
                  <a:srgbClr val="00CC00"/>
                </a:solidFill>
                <a:latin typeface="Courier New"/>
                <a:cs typeface="Courier New"/>
              </a:rPr>
              <a:t>treeitem</a:t>
            </a:r>
            <a:r>
              <a:rPr lang="nl-NL" sz="1700" b="1" dirty="0" smtClean="0">
                <a:latin typeface="Courier New"/>
                <a:cs typeface="Courier New"/>
              </a:rPr>
              <a:t>"&gt;</a:t>
            </a:r>
            <a:r>
              <a:rPr lang="nl-NL" sz="1700" b="1" dirty="0">
                <a:latin typeface="Courier New"/>
                <a:cs typeface="Courier New"/>
              </a:rPr>
              <a:t>Item 2-2&lt;/</a:t>
            </a:r>
            <a:r>
              <a:rPr lang="nl-NL" sz="1700" b="1" dirty="0">
                <a:solidFill>
                  <a:srgbClr val="3366FF"/>
                </a:solidFill>
                <a:latin typeface="Courier New"/>
                <a:cs typeface="Courier New"/>
              </a:rPr>
              <a:t>li</a:t>
            </a:r>
            <a:r>
              <a:rPr lang="nl-NL" sz="1700" b="1" dirty="0" smtClean="0">
                <a:latin typeface="Courier New"/>
                <a:cs typeface="Courier New"/>
              </a:rPr>
              <a:t>&gt;</a:t>
            </a:r>
          </a:p>
          <a:p>
            <a:pPr marL="403225" indent="-342900"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sz="1700" b="1" dirty="0" smtClean="0">
                <a:latin typeface="Courier New"/>
                <a:cs typeface="Courier New"/>
              </a:rPr>
              <a:t>      &lt;</a:t>
            </a:r>
            <a:r>
              <a:rPr lang="nl-NL" sz="1700" b="1" dirty="0">
                <a:latin typeface="Courier New"/>
                <a:cs typeface="Courier New"/>
              </a:rPr>
              <a:t>/</a:t>
            </a:r>
            <a:r>
              <a:rPr lang="nl-NL" sz="1700" b="1" dirty="0" err="1">
                <a:solidFill>
                  <a:srgbClr val="3366FF"/>
                </a:solidFill>
                <a:latin typeface="Courier New"/>
                <a:cs typeface="Courier New"/>
              </a:rPr>
              <a:t>ul</a:t>
            </a:r>
            <a:r>
              <a:rPr lang="nl-NL" sz="1700" b="1" dirty="0" smtClean="0">
                <a:latin typeface="Courier New"/>
                <a:cs typeface="Courier New"/>
              </a:rPr>
              <a:t>&gt;</a:t>
            </a:r>
          </a:p>
          <a:p>
            <a:pPr marL="403225" indent="-342900"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sz="1700" b="1" dirty="0" smtClean="0">
                <a:latin typeface="Courier New"/>
                <a:cs typeface="Courier New"/>
              </a:rPr>
              <a:t>   &lt;</a:t>
            </a:r>
            <a:r>
              <a:rPr lang="nl-NL" sz="1700" b="1" dirty="0">
                <a:latin typeface="Courier New"/>
                <a:cs typeface="Courier New"/>
              </a:rPr>
              <a:t>/</a:t>
            </a:r>
            <a:r>
              <a:rPr lang="nl-NL" sz="1700" b="1" dirty="0">
                <a:solidFill>
                  <a:srgbClr val="3366FF"/>
                </a:solidFill>
                <a:latin typeface="Courier New"/>
                <a:cs typeface="Courier New"/>
              </a:rPr>
              <a:t>li</a:t>
            </a:r>
            <a:r>
              <a:rPr lang="nl-NL" sz="1700" b="1" dirty="0" smtClean="0">
                <a:latin typeface="Courier New"/>
                <a:cs typeface="Courier New"/>
              </a:rPr>
              <a:t>&gt;</a:t>
            </a:r>
          </a:p>
          <a:p>
            <a:pPr marL="403225" indent="-342900"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sz="1700" b="1" dirty="0" smtClean="0">
                <a:latin typeface="Courier New"/>
                <a:cs typeface="Courier New"/>
              </a:rPr>
              <a:t>&lt;</a:t>
            </a:r>
            <a:r>
              <a:rPr lang="nl-NL" sz="1700" b="1" dirty="0">
                <a:latin typeface="Courier New"/>
                <a:cs typeface="Courier New"/>
              </a:rPr>
              <a:t>/</a:t>
            </a:r>
            <a:r>
              <a:rPr lang="nl-NL" sz="1700" b="1" dirty="0" err="1">
                <a:solidFill>
                  <a:srgbClr val="3366FF"/>
                </a:solidFill>
                <a:latin typeface="Courier New"/>
                <a:cs typeface="Courier New"/>
              </a:rPr>
              <a:t>ul</a:t>
            </a:r>
            <a:r>
              <a:rPr lang="nl-NL" sz="1700" b="1" dirty="0">
                <a:latin typeface="Courier New"/>
                <a:cs typeface="Courier New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56261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saw how to write HTML by using the proper semantic elements and </a:t>
            </a:r>
            <a:r>
              <a:rPr lang="en-US" dirty="0" smtClean="0"/>
              <a:t>attributes</a:t>
            </a:r>
          </a:p>
          <a:p>
            <a:pPr lvl="1"/>
            <a:r>
              <a:rPr lang="en-US" dirty="0" smtClean="0"/>
              <a:t>Necessary in order </a:t>
            </a:r>
            <a:r>
              <a:rPr lang="en-US" dirty="0"/>
              <a:t>to expose element semantics to assistive </a:t>
            </a:r>
            <a:r>
              <a:rPr lang="en-US" dirty="0" smtClean="0"/>
              <a:t>technology</a:t>
            </a:r>
          </a:p>
          <a:p>
            <a:pPr lvl="1"/>
            <a:endParaRPr lang="en-US" dirty="0"/>
          </a:p>
          <a:p>
            <a:r>
              <a:rPr lang="en-US" dirty="0"/>
              <a:t>But how </a:t>
            </a:r>
            <a:r>
              <a:rPr lang="en-US" dirty="0" smtClean="0"/>
              <a:t>to exposed widgets </a:t>
            </a:r>
            <a:r>
              <a:rPr lang="en-US" dirty="0"/>
              <a:t>to </a:t>
            </a:r>
            <a:r>
              <a:rPr lang="en-US" dirty="0" smtClean="0"/>
              <a:t>these technology ?</a:t>
            </a:r>
            <a:endParaRPr lang="en-US" dirty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Widget &amp; Accessibility</a:t>
            </a:r>
            <a:endParaRPr kumimoji="0" lang="en-US" sz="3600" b="1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ARIA</a:t>
            </a:r>
            <a:endParaRPr kumimoji="0" lang="en-US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246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UPINFOThem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A719B0F9A0F047AFDFAEEE7580822F" ma:contentTypeVersion="3" ma:contentTypeDescription="Crée un document." ma:contentTypeScope="" ma:versionID="6907e0c51636234d98ef766f73ad95f5">
  <xsd:schema xmlns:xsd="http://www.w3.org/2001/XMLSchema" xmlns:xs="http://www.w3.org/2001/XMLSchema" xmlns:p="http://schemas.microsoft.com/office/2006/metadata/properties" xmlns:ns2="cac1e2cd-caea-4862-842c-e8cbcf68099c" targetNamespace="http://schemas.microsoft.com/office/2006/metadata/properties" ma:root="true" ma:fieldsID="36c4a443992d277df22de6cb712424a7" ns2:_="">
    <xsd:import namespace="cac1e2cd-caea-4862-842c-e8cbcf68099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c1e2cd-caea-4862-842c-e8cbcf68099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Partage du hachage d’indicateur" ma:internalName="SharingHintHash" ma:readOnly="true">
      <xsd:simpleType>
        <xsd:restriction base="dms:Text"/>
      </xsd:simpleType>
    </xsd:element>
    <xsd:element name="SharedWithDetails" ma:index="10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cac1e2cd-caea-4862-842c-e8cbcf68099c">
      <UserInfo>
        <DisplayName/>
        <AccountId xsi:nil="true"/>
        <AccountType/>
      </UserInfo>
    </SharedWithUsers>
    <SharingHintHash xmlns="cac1e2cd-caea-4862-842c-e8cbcf68099c">218621816</SharingHintHash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04C07D-EE16-4B9B-83F6-835248F1893B}"/>
</file>

<file path=customXml/itemProps2.xml><?xml version="1.0" encoding="utf-8"?>
<ds:datastoreItem xmlns:ds="http://schemas.openxmlformats.org/officeDocument/2006/customXml" ds:itemID="{BE471347-8DD1-48C4-8B9D-7606B42FF5A1}"/>
</file>

<file path=customXml/itemProps3.xml><?xml version="1.0" encoding="utf-8"?>
<ds:datastoreItem xmlns:ds="http://schemas.openxmlformats.org/officeDocument/2006/customXml" ds:itemID="{3EB0E146-EEC8-43E8-A598-9A479BF72143}"/>
</file>

<file path=docProps/app.xml><?xml version="1.0" encoding="utf-8"?>
<Properties xmlns="http://schemas.openxmlformats.org/officeDocument/2006/extended-properties" xmlns:vt="http://schemas.openxmlformats.org/officeDocument/2006/docPropsVTypes">
  <Template>SUPINFOTheme.thmx</Template>
  <TotalTime>0</TotalTime>
  <Words>3514</Words>
  <Application>Microsoft Macintosh PowerPoint</Application>
  <PresentationFormat>On-screen Show (16:10)</PresentationFormat>
  <Paragraphs>768</Paragraphs>
  <Slides>67</Slides>
  <Notes>56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SUPINFOTheme</vt:lpstr>
      <vt:lpstr>PowerPoint Presentation</vt:lpstr>
      <vt:lpstr>PowerPoint Presentation</vt:lpstr>
      <vt:lpstr>PowerPoint Presentation</vt:lpstr>
      <vt:lpstr>ARIA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?</vt:lpstr>
      <vt:lpstr>Microdata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?</vt:lpstr>
      <vt:lpstr>PowerPoint Presentation</vt:lpstr>
      <vt:lpstr>PowerPoint Presentation</vt:lpstr>
      <vt:lpstr>Drag &amp; drop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?</vt:lpstr>
      <vt:lpstr>geolocation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?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SUPINFO E-Learning Course Template</dc:title>
  <dc:subject>Template 2006 for SUPINFo courses &amp; Presentations</dc:subject>
  <dc:creator/>
  <cp:keywords>SUPINFO E-Learning Template</cp:keywords>
  <cp:lastModifiedBy/>
  <cp:revision>276</cp:revision>
  <dcterms:created xsi:type="dcterms:W3CDTF">2010-02-28T17:00:24Z</dcterms:created>
  <dcterms:modified xsi:type="dcterms:W3CDTF">2014-10-03T12:44:15Z</dcterms:modified>
  <cp:category>SUPINFO PowerPoint Templates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0x010100D4A719B0F9A0F047AFDFAEEE7580822F</vt:lpwstr>
  </property>
</Properties>
</file>