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7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7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3.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4.xml" ContentType="application/vnd.openxmlformats-officedocument.presentationml.notesSlide+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Slides/notesSlide2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76"/>
  </p:notesMasterIdLst>
  <p:handoutMasterIdLst>
    <p:handoutMasterId r:id="rId77"/>
  </p:handoutMasterIdLst>
  <p:sldIdLst>
    <p:sldId id="601" r:id="rId2"/>
    <p:sldId id="599" r:id="rId3"/>
    <p:sldId id="600" r:id="rId4"/>
    <p:sldId id="453" r:id="rId5"/>
    <p:sldId id="451" r:id="rId6"/>
    <p:sldId id="603" r:id="rId7"/>
    <p:sldId id="604" r:id="rId8"/>
    <p:sldId id="530" r:id="rId9"/>
    <p:sldId id="531" r:id="rId10"/>
    <p:sldId id="520" r:id="rId11"/>
    <p:sldId id="532" r:id="rId12"/>
    <p:sldId id="533" r:id="rId13"/>
    <p:sldId id="534" r:id="rId14"/>
    <p:sldId id="535" r:id="rId15"/>
    <p:sldId id="537" r:id="rId16"/>
    <p:sldId id="538" r:id="rId17"/>
    <p:sldId id="565" r:id="rId18"/>
    <p:sldId id="539" r:id="rId19"/>
    <p:sldId id="542" r:id="rId20"/>
    <p:sldId id="543" r:id="rId21"/>
    <p:sldId id="544" r:id="rId22"/>
    <p:sldId id="545" r:id="rId23"/>
    <p:sldId id="551" r:id="rId24"/>
    <p:sldId id="546" r:id="rId25"/>
    <p:sldId id="547" r:id="rId26"/>
    <p:sldId id="548" r:id="rId27"/>
    <p:sldId id="549" r:id="rId28"/>
    <p:sldId id="550" r:id="rId29"/>
    <p:sldId id="552" r:id="rId30"/>
    <p:sldId id="553" r:id="rId31"/>
    <p:sldId id="554" r:id="rId32"/>
    <p:sldId id="556" r:id="rId33"/>
    <p:sldId id="557" r:id="rId34"/>
    <p:sldId id="555" r:id="rId35"/>
    <p:sldId id="558" r:id="rId36"/>
    <p:sldId id="559" r:id="rId37"/>
    <p:sldId id="560" r:id="rId38"/>
    <p:sldId id="567" r:id="rId39"/>
    <p:sldId id="566" r:id="rId40"/>
    <p:sldId id="571" r:id="rId41"/>
    <p:sldId id="592" r:id="rId42"/>
    <p:sldId id="607" r:id="rId43"/>
    <p:sldId id="568" r:id="rId44"/>
    <p:sldId id="569" r:id="rId45"/>
    <p:sldId id="570" r:id="rId46"/>
    <p:sldId id="581" r:id="rId47"/>
    <p:sldId id="573" r:id="rId48"/>
    <p:sldId id="575" r:id="rId49"/>
    <p:sldId id="582" r:id="rId50"/>
    <p:sldId id="593" r:id="rId51"/>
    <p:sldId id="583" r:id="rId52"/>
    <p:sldId id="594" r:id="rId53"/>
    <p:sldId id="577" r:id="rId54"/>
    <p:sldId id="584" r:id="rId55"/>
    <p:sldId id="587" r:id="rId56"/>
    <p:sldId id="572" r:id="rId57"/>
    <p:sldId id="585" r:id="rId58"/>
    <p:sldId id="586" r:id="rId59"/>
    <p:sldId id="598" r:id="rId60"/>
    <p:sldId id="588" r:id="rId61"/>
    <p:sldId id="589" r:id="rId62"/>
    <p:sldId id="590" r:id="rId63"/>
    <p:sldId id="596" r:id="rId64"/>
    <p:sldId id="597" r:id="rId65"/>
    <p:sldId id="605" r:id="rId66"/>
    <p:sldId id="606" r:id="rId67"/>
    <p:sldId id="591" r:id="rId68"/>
    <p:sldId id="564" r:id="rId69"/>
    <p:sldId id="561" r:id="rId70"/>
    <p:sldId id="562" r:id="rId71"/>
    <p:sldId id="563" r:id="rId72"/>
    <p:sldId id="476" r:id="rId73"/>
    <p:sldId id="608" r:id="rId74"/>
    <p:sldId id="602" r:id="rId75"/>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7B240"/>
    <a:srgbClr val="808080"/>
    <a:srgbClr val="FFFFCC"/>
    <a:srgbClr val="FFE2C5"/>
    <a:srgbClr val="5F5F5F"/>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0" autoAdjust="0"/>
  </p:normalViewPr>
  <p:slideViewPr>
    <p:cSldViewPr>
      <p:cViewPr>
        <p:scale>
          <a:sx n="87" d="100"/>
          <a:sy n="87" d="100"/>
        </p:scale>
        <p:origin x="-1720" y="-25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slide" Target="slides/slide62.xml"/><Relationship Id="rId68" Type="http://schemas.openxmlformats.org/officeDocument/2006/relationships/slide" Target="slides/slide67.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84" Type="http://schemas.openxmlformats.org/officeDocument/2006/relationships/customXml" Target="../customXml/item2.xml"/><Relationship Id="rId16" Type="http://schemas.openxmlformats.org/officeDocument/2006/relationships/slide" Target="slides/slide15.xml"/><Relationship Id="rId53" Type="http://schemas.openxmlformats.org/officeDocument/2006/relationships/slide" Target="slides/slide52.xml"/><Relationship Id="rId58" Type="http://schemas.openxmlformats.org/officeDocument/2006/relationships/slide" Target="slides/slide57.xml"/><Relationship Id="rId32" Type="http://schemas.openxmlformats.org/officeDocument/2006/relationships/slide" Target="slides/slide31.xml"/><Relationship Id="rId37" Type="http://schemas.openxmlformats.org/officeDocument/2006/relationships/slide" Target="slides/slide36.xml"/><Relationship Id="rId74" Type="http://schemas.openxmlformats.org/officeDocument/2006/relationships/slide" Target="slides/slide73.xml"/><Relationship Id="rId79" Type="http://schemas.openxmlformats.org/officeDocument/2006/relationships/presProps" Target="presProps.xml"/><Relationship Id="rId11" Type="http://schemas.openxmlformats.org/officeDocument/2006/relationships/slide" Target="slides/slide10.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slide" Target="slides/slide63.xml"/><Relationship Id="rId69" Type="http://schemas.openxmlformats.org/officeDocument/2006/relationships/slide" Target="slides/slide68.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77" Type="http://schemas.openxmlformats.org/officeDocument/2006/relationships/handoutMaster" Target="handoutMasters/handoutMaster1.xml"/><Relationship Id="rId51" Type="http://schemas.openxmlformats.org/officeDocument/2006/relationships/slide" Target="slides/slide50.xml"/><Relationship Id="rId8" Type="http://schemas.openxmlformats.org/officeDocument/2006/relationships/slide" Target="slides/slide7.xml"/><Relationship Id="rId80" Type="http://schemas.openxmlformats.org/officeDocument/2006/relationships/viewProps" Target="viewProps.xml"/><Relationship Id="rId72" Type="http://schemas.openxmlformats.org/officeDocument/2006/relationships/slide" Target="slides/slide71.xml"/><Relationship Id="rId85" Type="http://schemas.openxmlformats.org/officeDocument/2006/relationships/customXml" Target="../customXml/item3.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slide" Target="slides/slide66.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70" Type="http://schemas.openxmlformats.org/officeDocument/2006/relationships/slide" Target="slides/slide69.xml"/><Relationship Id="rId20" Type="http://schemas.openxmlformats.org/officeDocument/2006/relationships/slide" Target="slides/slide19.xml"/><Relationship Id="rId75" Type="http://schemas.openxmlformats.org/officeDocument/2006/relationships/slide" Target="slides/slide74.xml"/><Relationship Id="rId62" Type="http://schemas.openxmlformats.org/officeDocument/2006/relationships/slide" Target="slides/slide61.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slide" Target="slides/slide64.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81" Type="http://schemas.openxmlformats.org/officeDocument/2006/relationships/theme" Target="theme/theme1.xml"/><Relationship Id="rId73" Type="http://schemas.openxmlformats.org/officeDocument/2006/relationships/slide" Target="slides/slide72.xml"/><Relationship Id="rId78" Type="http://schemas.openxmlformats.org/officeDocument/2006/relationships/printerSettings" Target="printerSettings/printerSettings1.bin"/><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slide" Target="slides/slide65.xml"/><Relationship Id="rId40" Type="http://schemas.openxmlformats.org/officeDocument/2006/relationships/slide" Target="slides/slide39.xml"/><Relationship Id="rId45" Type="http://schemas.openxmlformats.org/officeDocument/2006/relationships/slide" Target="slides/slide44.xml"/><Relationship Id="rId24" Type="http://schemas.openxmlformats.org/officeDocument/2006/relationships/slide" Target="slides/slide23.xml"/><Relationship Id="rId82" Type="http://schemas.openxmlformats.org/officeDocument/2006/relationships/tableStyles" Target="tableStyles.xml"/><Relationship Id="rId61"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10/23/12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10/23/12</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www.svgbasics.com/filters4.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www.svgbasics.com/filters4.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www.svgbasics.com/filters4.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hyperlink" Target="http://www.svgbasics.com/filters4.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www.svgbasics.com/filters4.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html5rocks.com/en/tutorials/filters/understanding-cs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www.svgbasics.com/filters4.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can also define the same canvas</a:t>
            </a:r>
            <a:r>
              <a:rPr lang="en-US" baseline="0" dirty="0" smtClean="0"/>
              <a:t> in JavaScript, as follows:</a:t>
            </a:r>
          </a:p>
          <a:p>
            <a:r>
              <a:rPr lang="en-US" b="1" baseline="0" dirty="0" err="1" smtClean="0"/>
              <a:t>var</a:t>
            </a:r>
            <a:r>
              <a:rPr lang="en-US" b="1" baseline="0" dirty="0" smtClean="0"/>
              <a:t> canvas = </a:t>
            </a:r>
            <a:r>
              <a:rPr lang="en-US" b="1" baseline="0" dirty="0" err="1" smtClean="0"/>
              <a:t>document.createElement</a:t>
            </a:r>
            <a:r>
              <a:rPr lang="en-US" b="1" baseline="0" dirty="0" smtClean="0"/>
              <a:t>('canvas');</a:t>
            </a:r>
          </a:p>
          <a:p>
            <a:r>
              <a:rPr lang="en-US" b="1" baseline="0" dirty="0" err="1" smtClean="0"/>
              <a:t>canvas.id</a:t>
            </a:r>
            <a:r>
              <a:rPr lang="en-US" b="1" baseline="0" dirty="0" smtClean="0"/>
              <a:t> = "canvas1";</a:t>
            </a:r>
          </a:p>
          <a:p>
            <a:r>
              <a:rPr lang="en-US" b="1" baseline="0" dirty="0" err="1" smtClean="0"/>
              <a:t>var</a:t>
            </a:r>
            <a:r>
              <a:rPr lang="en-US" b="1" baseline="0" dirty="0" smtClean="0"/>
              <a:t> context = </a:t>
            </a:r>
            <a:r>
              <a:rPr lang="en-US" b="1" baseline="0" dirty="0" err="1" smtClean="0"/>
              <a:t>canvas.getContext</a:t>
            </a:r>
            <a:r>
              <a:rPr lang="en-US" b="1" baseline="0" dirty="0" smtClean="0"/>
              <a:t>("2d");</a:t>
            </a:r>
          </a:p>
          <a:p>
            <a:r>
              <a:rPr lang="en-US" b="1" baseline="0" dirty="0" err="1" smtClean="0"/>
              <a:t>document.body.appendChild</a:t>
            </a:r>
            <a:r>
              <a:rPr lang="en-US" b="1" baseline="0" dirty="0" smtClean="0"/>
              <a:t>(canvas);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10/23/12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551957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1941717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a:t>
            </a:r>
            <a:r>
              <a:rPr lang="fr-FR" dirty="0" err="1" smtClean="0"/>
              <a:t>fr.wikipedia.org</a:t>
            </a:r>
            <a:r>
              <a:rPr lang="fr-FR" dirty="0" smtClean="0"/>
              <a:t>/wiki/</a:t>
            </a:r>
            <a:r>
              <a:rPr lang="fr-FR" dirty="0" err="1" smtClean="0"/>
              <a:t>Scalable_Vector_Graphics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a:t>
            </a:r>
            <a:r>
              <a:rPr lang="fr-FR" dirty="0" err="1" smtClean="0"/>
              <a:t>www.gchagnon.fr</a:t>
            </a:r>
            <a:r>
              <a:rPr lang="fr-FR" dirty="0" smtClean="0"/>
              <a:t>/cours/</a:t>
            </a:r>
            <a:r>
              <a:rPr lang="fr-FR" dirty="0" err="1" smtClean="0"/>
              <a:t>xml</a:t>
            </a:r>
            <a:r>
              <a:rPr lang="fr-FR" dirty="0" smtClean="0"/>
              <a:t>/</a:t>
            </a:r>
            <a:r>
              <a:rPr lang="fr-FR" dirty="0" err="1" smtClean="0"/>
              <a:t>svg.html#histosvg</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328953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b="1" dirty="0" smtClean="0"/>
              <a:t>x</a:t>
            </a:r>
            <a:r>
              <a:rPr lang="fr-FR" dirty="0" smtClean="0"/>
              <a:t> and </a:t>
            </a:r>
            <a:r>
              <a:rPr lang="fr-FR" b="1" dirty="0" smtClean="0"/>
              <a:t>y</a:t>
            </a:r>
            <a:r>
              <a:rPr lang="fr-FR" dirty="0" smtClean="0"/>
              <a:t> </a:t>
            </a:r>
            <a:r>
              <a:rPr lang="fr-FR" dirty="0" err="1" smtClean="0"/>
              <a:t>don’t</a:t>
            </a:r>
            <a:r>
              <a:rPr lang="fr-FR" dirty="0" smtClean="0"/>
              <a:t> </a:t>
            </a:r>
            <a:r>
              <a:rPr lang="fr-FR" dirty="0" err="1" smtClean="0"/>
              <a:t>take</a:t>
            </a:r>
            <a:r>
              <a:rPr lang="fr-FR" baseline="0" dirty="0" smtClean="0"/>
              <a:t> </a:t>
            </a:r>
            <a:r>
              <a:rPr lang="fr-FR" b="1" baseline="0" dirty="0" err="1" smtClean="0"/>
              <a:t>fill</a:t>
            </a:r>
            <a:r>
              <a:rPr lang="fr-FR" b="1" baseline="0" dirty="0" smtClean="0"/>
              <a:t>-stroke</a:t>
            </a:r>
            <a:r>
              <a:rPr lang="fr-FR" baseline="0" dirty="0" smtClean="0"/>
              <a:t> </a:t>
            </a:r>
            <a:r>
              <a:rPr lang="fr-FR" baseline="0" dirty="0" err="1" smtClean="0"/>
              <a:t>attribute</a:t>
            </a:r>
            <a:r>
              <a:rPr lang="fr-FR" baseline="0" dirty="0" smtClean="0"/>
              <a:t> in </a:t>
            </a:r>
            <a:r>
              <a:rPr lang="fr-FR" baseline="0" dirty="0" err="1" smtClean="0"/>
              <a:t>consideration</a:t>
            </a:r>
            <a:r>
              <a:rPr lang="fr-FR" baseline="0" dirty="0" smtClean="0"/>
              <a:t>. </a:t>
            </a:r>
            <a:r>
              <a:rPr lang="fr-FR" baseline="0" dirty="0" err="1" smtClean="0"/>
              <a:t>Remove</a:t>
            </a:r>
            <a:r>
              <a:rPr lang="fr-FR" baseline="0" dirty="0" smtClean="0"/>
              <a:t> </a:t>
            </a:r>
            <a:r>
              <a:rPr lang="fr-FR" baseline="0" dirty="0" err="1" smtClean="0"/>
              <a:t>them</a:t>
            </a:r>
            <a:r>
              <a:rPr lang="fr-FR" baseline="0" dirty="0" smtClean="0"/>
              <a:t> if </a:t>
            </a:r>
            <a:r>
              <a:rPr lang="fr-FR" baseline="0" dirty="0" err="1" smtClean="0"/>
              <a:t>you</a:t>
            </a:r>
            <a:r>
              <a:rPr lang="fr-FR" baseline="0" dirty="0" smtClean="0"/>
              <a:t> </a:t>
            </a:r>
            <a:r>
              <a:rPr lang="fr-FR" baseline="0" dirty="0" err="1" smtClean="0"/>
              <a:t>planned</a:t>
            </a:r>
            <a:r>
              <a:rPr lang="fr-FR" baseline="0" dirty="0" smtClean="0"/>
              <a:t> to use </a:t>
            </a:r>
            <a:r>
              <a:rPr lang="fr-FR" baseline="0" dirty="0" err="1" smtClean="0"/>
              <a:t>this</a:t>
            </a:r>
            <a:r>
              <a:rPr lang="fr-FR" baseline="0" dirty="0" smtClean="0"/>
              <a:t> </a:t>
            </a:r>
            <a:r>
              <a:rPr lang="fr-FR" baseline="0" dirty="0" err="1" smtClean="0"/>
              <a:t>attribute</a:t>
            </a:r>
            <a:r>
              <a:rPr lang="fr-FR" baseline="0" dirty="0" smtClean="0"/>
              <a:t>, </a:t>
            </a:r>
            <a:r>
              <a:rPr lang="fr-FR" baseline="0" dirty="0" err="1" smtClean="0"/>
              <a:t>otherwise</a:t>
            </a:r>
            <a:r>
              <a:rPr lang="fr-FR" baseline="0" dirty="0" smtClean="0"/>
              <a:t> </a:t>
            </a:r>
            <a:r>
              <a:rPr lang="fr-FR" baseline="0" dirty="0" err="1" smtClean="0"/>
              <a:t>your</a:t>
            </a:r>
            <a:r>
              <a:rPr lang="fr-FR" baseline="0" dirty="0" smtClean="0"/>
              <a:t> border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truncated</a:t>
            </a:r>
            <a:r>
              <a:rPr lang="fr-FR" baseline="0"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274432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Some</a:t>
            </a:r>
            <a:r>
              <a:rPr lang="fr-FR" baseline="0" dirty="0" smtClean="0"/>
              <a:t> </a:t>
            </a:r>
            <a:r>
              <a:rPr lang="fr-FR" baseline="0" dirty="0" err="1" smtClean="0"/>
              <a:t>filters</a:t>
            </a:r>
            <a:r>
              <a:rPr lang="fr-FR" baseline="0" dirty="0" smtClean="0"/>
              <a:t> </a:t>
            </a:r>
            <a:r>
              <a:rPr lang="fr-FR" baseline="0" dirty="0" err="1" smtClean="0"/>
              <a:t>example</a:t>
            </a:r>
            <a:r>
              <a:rPr lang="fr-FR" baseline="0" dirty="0" smtClean="0"/>
              <a:t> </a:t>
            </a:r>
            <a:r>
              <a:rPr lang="fr-FR" baseline="0" dirty="0" err="1" smtClean="0"/>
              <a:t>here</a:t>
            </a:r>
            <a:r>
              <a:rPr lang="fr-FR" baseline="0" dirty="0" smtClean="0"/>
              <a:t>: </a:t>
            </a:r>
            <a:r>
              <a:rPr lang="fr-FR" dirty="0" smtClean="0">
                <a:hlinkClick r:id="rId3"/>
              </a:rPr>
              <a:t>http://www.html5rocks.com/en/tutorials/filters/understanding-css/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38672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267100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10/23/12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10/23/12</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10/23/12</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10/23/12</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10/23/12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10/23/12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10/23/12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SVG/filters.html" TargetMode="Externa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lorsontheweb.com/colorwizard.asp" TargetMode="Externa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31.jpe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hyperlink" Target="http://www.html5canvastutorials.com/" TargetMode="External"/><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html5canvastutorials.com/" TargetMode="External"/><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4.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hyperlink" Target="http://learningwebgl.com/blog/?page_id=1217" TargetMode="External"/><Relationship Id="rId4" Type="http://schemas.openxmlformats.org/officeDocument/2006/relationships/hyperlink" Target="http://triggerrally.com/" TargetMode="External"/><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mrdoob.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glib.no-ip.org/" TargetMode="External"/><Relationship Id="rId3"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4.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err="1" smtClean="0">
                <a:latin typeface="Myriad Pro"/>
                <a:ea typeface="MS PGothic" charset="0"/>
                <a:cs typeface="Myriad Pro"/>
              </a:rPr>
              <a:t>Graphics</a:t>
            </a:r>
            <a:r>
              <a:rPr lang="fr-FR" sz="3200" dirty="0" smtClean="0">
                <a:latin typeface="Myriad Pro"/>
                <a:ea typeface="MS PGothic" charset="0"/>
                <a:cs typeface="Myriad Pro"/>
              </a:rPr>
              <a:t> API</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HTML </a:t>
            </a:r>
            <a:r>
              <a:rPr lang="fr-FR" dirty="0" err="1" smtClean="0">
                <a:solidFill>
                  <a:schemeClr val="tx1">
                    <a:lumMod val="95000"/>
                    <a:lumOff val="5000"/>
                  </a:schemeClr>
                </a:solidFill>
                <a:latin typeface="Verdana" charset="0"/>
                <a:ea typeface="ＭＳ Ｐゴシック" charset="0"/>
                <a:cs typeface="ＭＳ Ｐゴシック" charset="0"/>
              </a:rPr>
              <a:t>drawing</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5145" y1="16484" x2="78744" y2="3984"/>
                        <a14:foregroundMark x1="32246" y1="16071" x2="26208" y2="16484"/>
                        <a14:foregroundMark x1="20894" y1="44780" x2="40459" y2="67720"/>
                        <a14:foregroundMark x1="20531" y1="53571" x2="44686" y2="77473"/>
                        <a14:foregroundMark x1="70290" y1="1511" x2="70290" y2="1511"/>
                        <a14:foregroundMark x1="6039" y1="86676" x2="8816" y2="91209"/>
                      </a14:backgroundRemoval>
                    </a14:imgEffect>
                  </a14:imgLayer>
                </a14:imgProps>
              </a:ext>
            </a:extLst>
          </a:blip>
          <a:stretch>
            <a:fillRect/>
          </a:stretch>
        </p:blipFill>
        <p:spPr>
          <a:xfrm>
            <a:off x="4923573" y="1471955"/>
            <a:ext cx="3968907" cy="3489570"/>
          </a:xfrm>
          <a:prstGeom prst="rect">
            <a:avLst/>
          </a:prstGeom>
        </p:spPr>
      </p:pic>
    </p:spTree>
    <p:extLst>
      <p:ext uri="{BB962C8B-B14F-4D97-AF65-F5344CB8AC3E}">
        <p14:creationId xmlns:p14="http://schemas.microsoft.com/office/powerpoint/2010/main" val="8724914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Line</a:t>
            </a:r>
            <a:endParaRPr lang="fr-FR" dirty="0"/>
          </a:p>
        </p:txBody>
      </p:sp>
      <p:sp>
        <p:nvSpPr>
          <p:cNvPr id="3" name="Espace réservé du contenu 2"/>
          <p:cNvSpPr>
            <a:spLocks noGrp="1"/>
          </p:cNvSpPr>
          <p:nvPr>
            <p:ph idx="1"/>
          </p:nvPr>
        </p:nvSpPr>
        <p:spPr/>
        <p:txBody>
          <a:bodyPr/>
          <a:lstStyle/>
          <a:p>
            <a:r>
              <a:rPr lang="en-US" dirty="0" smtClean="0"/>
              <a:t>Used to draw a line:</a:t>
            </a:r>
          </a:p>
          <a:p>
            <a:pPr lvl="1"/>
            <a:r>
              <a:rPr lang="en-US" dirty="0" smtClean="0"/>
              <a:t>x1 and y1 for departure coordinates</a:t>
            </a:r>
          </a:p>
          <a:p>
            <a:pPr lvl="1"/>
            <a:r>
              <a:rPr lang="en-US" dirty="0" smtClean="0"/>
              <a:t>x2 and y2 for arrival coordinates</a:t>
            </a:r>
            <a:endParaRPr lang="en-US"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85492"/>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&lt;line </a:t>
            </a:r>
            <a:r>
              <a:rPr lang="en-US" b="1" dirty="0">
                <a:solidFill>
                  <a:srgbClr val="FF0000"/>
                </a:solidFill>
                <a:latin typeface="Courier New"/>
                <a:cs typeface="Courier New"/>
              </a:rPr>
              <a:t>x1</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"0"</a:t>
            </a:r>
            <a:r>
              <a:rPr lang="en-US" b="1" dirty="0" smtClean="0">
                <a:solidFill>
                  <a:srgbClr val="660066"/>
                </a:solidFill>
                <a:latin typeface="Courier New"/>
                <a:cs typeface="Courier New"/>
              </a:rPr>
              <a:t> </a:t>
            </a:r>
            <a:r>
              <a:rPr lang="en-US" b="1" dirty="0">
                <a:solidFill>
                  <a:srgbClr val="FF0000"/>
                </a:solidFill>
                <a:latin typeface="Courier New"/>
                <a:cs typeface="Courier New"/>
              </a:rPr>
              <a:t>y1</a:t>
            </a:r>
            <a:r>
              <a:rPr lang="en-US" b="1" dirty="0">
                <a:solidFill>
                  <a:schemeClr val="tx1"/>
                </a:solidFill>
                <a:latin typeface="Courier New"/>
                <a:cs typeface="Courier New"/>
              </a:rPr>
              <a:t>=</a:t>
            </a:r>
            <a:r>
              <a:rPr lang="en-US" b="1" dirty="0">
                <a:solidFill>
                  <a:srgbClr val="17B240"/>
                </a:solidFill>
                <a:latin typeface="Courier New"/>
                <a:cs typeface="Courier New"/>
              </a:rPr>
              <a:t>"0"</a:t>
            </a:r>
            <a:r>
              <a:rPr lang="en-US" b="1" dirty="0" smtClean="0">
                <a:solidFill>
                  <a:srgbClr val="660066"/>
                </a:solidFill>
                <a:latin typeface="Courier New"/>
                <a:cs typeface="Courier New"/>
              </a:rPr>
              <a:t> </a:t>
            </a:r>
            <a:r>
              <a:rPr lang="en-US" b="1" dirty="0">
                <a:solidFill>
                  <a:srgbClr val="FF0000"/>
                </a:solidFill>
                <a:latin typeface="Courier New"/>
                <a:cs typeface="Courier New"/>
              </a:rPr>
              <a:t>x2</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600</a:t>
            </a:r>
            <a:r>
              <a:rPr lang="en-US" b="1" dirty="0">
                <a:solidFill>
                  <a:srgbClr val="17B240"/>
                </a:solidFill>
                <a:latin typeface="Courier New"/>
                <a:cs typeface="Courier New"/>
              </a:rPr>
              <a:t>"</a:t>
            </a:r>
            <a:r>
              <a:rPr lang="en-US" b="1" dirty="0">
                <a:solidFill>
                  <a:srgbClr val="660066"/>
                </a:solidFill>
                <a:latin typeface="Courier New"/>
                <a:cs typeface="Courier New"/>
              </a:rPr>
              <a:t> </a:t>
            </a:r>
            <a:r>
              <a:rPr lang="en-US" b="1" dirty="0" smtClean="0">
                <a:solidFill>
                  <a:srgbClr val="FF0000"/>
                </a:solidFill>
                <a:latin typeface="Courier New"/>
                <a:cs typeface="Courier New"/>
              </a:rPr>
              <a:t>y2</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"600</a:t>
            </a:r>
            <a:r>
              <a:rPr lang="en-US" b="1" dirty="0">
                <a:solidFill>
                  <a:srgbClr val="17B240"/>
                </a:solidFill>
                <a:latin typeface="Courier New"/>
                <a:cs typeface="Courier New"/>
              </a:rPr>
              <a:t>"</a:t>
            </a:r>
            <a:r>
              <a:rPr lang="en-US" b="1" dirty="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black"</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7236296" y="3721596"/>
            <a:ext cx="1368152" cy="136815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193339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Polyline</a:t>
            </a:r>
            <a:endParaRPr lang="fr-FR" dirty="0"/>
          </a:p>
        </p:txBody>
      </p:sp>
      <p:sp>
        <p:nvSpPr>
          <p:cNvPr id="3" name="Espace réservé du contenu 2"/>
          <p:cNvSpPr>
            <a:spLocks noGrp="1"/>
          </p:cNvSpPr>
          <p:nvPr>
            <p:ph idx="1"/>
          </p:nvPr>
        </p:nvSpPr>
        <p:spPr/>
        <p:txBody>
          <a:bodyPr/>
          <a:lstStyle/>
          <a:p>
            <a:r>
              <a:rPr lang="en-US" dirty="0" smtClean="0"/>
              <a:t>Special line including many points:</a:t>
            </a:r>
          </a:p>
          <a:p>
            <a:endParaRPr lang="fr-FR" dirty="0"/>
          </a:p>
          <a:p>
            <a:pPr marL="0" indent="0">
              <a:buNone/>
            </a:pPr>
            <a:endParaRPr lang="fr-FR" dirty="0" smtClean="0"/>
          </a:p>
          <a:p>
            <a:pPr>
              <a:spcBef>
                <a:spcPts val="3600"/>
              </a:spcBef>
            </a:pPr>
            <a:r>
              <a:rPr lang="en-US" dirty="0" smtClean="0"/>
              <a:t>Without fill attribute, just a multi-pointed line:</a:t>
            </a:r>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1705372"/>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&lt;polyline </a:t>
            </a:r>
            <a:endParaRPr lang="en-US" b="1" dirty="0" smtClean="0">
              <a:solidFill>
                <a:srgbClr val="0070C0"/>
              </a:solidFill>
              <a:latin typeface="Courier New"/>
              <a:cs typeface="Courier New"/>
            </a:endParaRPr>
          </a:p>
          <a:p>
            <a:pPr lvl="1"/>
            <a:r>
              <a:rPr lang="en-US" b="1" dirty="0" smtClean="0">
                <a:solidFill>
                  <a:srgbClr val="FF0000"/>
                </a:solidFill>
                <a:latin typeface="Courier New"/>
                <a:cs typeface="Courier New"/>
              </a:rPr>
              <a:t>points</a:t>
            </a:r>
            <a:r>
              <a:rPr lang="en-US" b="1" dirty="0" smtClean="0">
                <a:solidFill>
                  <a:schemeClr val="tx1"/>
                </a:solidFill>
                <a:latin typeface="Courier New"/>
                <a:cs typeface="Courier New"/>
              </a:rPr>
              <a:t>=</a:t>
            </a:r>
            <a:r>
              <a:rPr lang="en-US" b="1" dirty="0">
                <a:solidFill>
                  <a:srgbClr val="17B240"/>
                </a:solidFill>
                <a:latin typeface="Courier New"/>
                <a:cs typeface="Courier New"/>
              </a:rPr>
              <a:t>"0,10 20,10 30,20 50,0 </a:t>
            </a:r>
            <a:r>
              <a:rPr lang="en-US" b="1" dirty="0" smtClean="0">
                <a:solidFill>
                  <a:srgbClr val="17B240"/>
                </a:solidFill>
                <a:latin typeface="Courier New"/>
                <a:cs typeface="Courier New"/>
              </a:rPr>
              <a:t>70,20</a:t>
            </a:r>
          </a:p>
          <a:p>
            <a:pPr lvl="2"/>
            <a:r>
              <a:rPr lang="en-US" b="1" dirty="0" smtClean="0">
                <a:solidFill>
                  <a:srgbClr val="17B240"/>
                </a:solidFill>
                <a:latin typeface="Courier New"/>
                <a:cs typeface="Courier New"/>
              </a:rPr>
              <a:t>90,0 </a:t>
            </a:r>
            <a:r>
              <a:rPr lang="en-US" b="1" dirty="0">
                <a:solidFill>
                  <a:srgbClr val="17B240"/>
                </a:solidFill>
                <a:latin typeface="Courier New"/>
                <a:cs typeface="Courier New"/>
              </a:rPr>
              <a:t>110,20,120,10 150,10"</a:t>
            </a:r>
            <a:r>
              <a:rPr lang="en-US" b="1" dirty="0" smtClean="0">
                <a:solidFill>
                  <a:srgbClr val="17B240"/>
                </a:solidFill>
                <a:latin typeface="Courier New"/>
                <a:cs typeface="Courier New"/>
              </a:rPr>
              <a:t> </a:t>
            </a:r>
          </a:p>
          <a:p>
            <a:pPr lvl="1"/>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red"</a:t>
            </a:r>
            <a:r>
              <a:rPr lang="en-US" b="1" dirty="0" smtClean="0">
                <a:solidFill>
                  <a:srgbClr val="FF0000"/>
                </a:solidFill>
                <a:latin typeface="Courier New"/>
                <a:cs typeface="Courier New"/>
              </a:rPr>
              <a:t> stroke</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"black"</a:t>
            </a:r>
            <a:r>
              <a:rPr lang="en-US" b="1" dirty="0" smtClean="0">
                <a:solidFill>
                  <a:srgbClr val="FF0000"/>
                </a:solidFill>
                <a:latin typeface="Courier New"/>
                <a:cs typeface="Courier New"/>
              </a:rPr>
              <a:t> stroke-width</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9"/>
          <p:cNvSpPr/>
          <p:nvPr/>
        </p:nvSpPr>
        <p:spPr>
          <a:xfrm>
            <a:off x="179511" y="3793603"/>
            <a:ext cx="6552729" cy="115212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&lt;polyline </a:t>
            </a:r>
            <a:r>
              <a:rPr lang="en-US" b="1" dirty="0" smtClean="0">
                <a:solidFill>
                  <a:srgbClr val="FF0000"/>
                </a:solidFill>
                <a:latin typeface="Courier New"/>
                <a:cs typeface="Courier New"/>
              </a:rPr>
              <a:t>points</a:t>
            </a:r>
            <a:r>
              <a:rPr lang="en-US" b="1" dirty="0">
                <a:solidFill>
                  <a:schemeClr val="tx1"/>
                </a:solidFill>
                <a:latin typeface="Courier New"/>
                <a:cs typeface="Courier New"/>
              </a:rPr>
              <a:t>=</a:t>
            </a:r>
            <a:r>
              <a:rPr lang="en-US" b="1" dirty="0">
                <a:solidFill>
                  <a:srgbClr val="17B240"/>
                </a:solidFill>
                <a:latin typeface="Courier New"/>
                <a:cs typeface="Courier New"/>
              </a:rPr>
              <a:t>"20,20 40,25 60,40 80</a:t>
            </a:r>
            <a:r>
              <a:rPr lang="en-US" b="1" dirty="0" smtClean="0">
                <a:solidFill>
                  <a:srgbClr val="17B240"/>
                </a:solidFill>
                <a:latin typeface="Courier New"/>
                <a:cs typeface="Courier New"/>
              </a:rPr>
              <a:t>,</a:t>
            </a:r>
          </a:p>
          <a:p>
            <a:pPr lvl="5"/>
            <a:r>
              <a:rPr lang="en-US" b="1" dirty="0" smtClean="0">
                <a:solidFill>
                  <a:srgbClr val="17B240"/>
                </a:solidFill>
                <a:latin typeface="Courier New"/>
                <a:cs typeface="Courier New"/>
              </a:rPr>
              <a:t> 120 </a:t>
            </a:r>
            <a:r>
              <a:rPr lang="en-US" b="1" dirty="0">
                <a:solidFill>
                  <a:srgbClr val="17B240"/>
                </a:solidFill>
                <a:latin typeface="Courier New"/>
                <a:cs typeface="Courier New"/>
              </a:rPr>
              <a:t>120,140 </a:t>
            </a:r>
            <a:r>
              <a:rPr lang="en-US" b="1" dirty="0" smtClean="0">
                <a:solidFill>
                  <a:srgbClr val="17B240"/>
                </a:solidFill>
                <a:latin typeface="Courier New"/>
                <a:cs typeface="Courier New"/>
              </a:rPr>
              <a:t>200,180"</a:t>
            </a: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fill:none;stroke:black</a:t>
            </a:r>
            <a:r>
              <a:rPr lang="en-US" b="1" dirty="0" smtClean="0">
                <a:solidFill>
                  <a:srgbClr val="17B240"/>
                </a:solidFill>
                <a:latin typeface="Courier New"/>
                <a:cs typeface="Courier New"/>
              </a:rPr>
              <a:t>;</a:t>
            </a:r>
          </a:p>
          <a:p>
            <a:pPr lvl="2"/>
            <a:r>
              <a:rPr lang="en-US" b="1" dirty="0" smtClean="0">
                <a:solidFill>
                  <a:srgbClr val="17B240"/>
                </a:solidFill>
                <a:latin typeface="Courier New"/>
                <a:cs typeface="Courier New"/>
              </a:rPr>
              <a:t>stroke-width:3</a:t>
            </a:r>
            <a:r>
              <a:rPr lang="en-US" b="1" dirty="0">
                <a:solidFill>
                  <a:srgbClr val="17B240"/>
                </a:solidFill>
                <a:latin typeface="Courier New"/>
                <a:cs typeface="Courier New"/>
              </a:rPr>
              <a:t>" </a:t>
            </a:r>
            <a:r>
              <a:rPr lang="en-US" b="1" dirty="0">
                <a:solidFill>
                  <a:srgbClr val="0070C0"/>
                </a:solidFill>
                <a:latin typeface="Courier New"/>
                <a:cs typeface="Courier New"/>
              </a:rPr>
              <a:t>/&gt;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994260"/>
            <a:ext cx="2169774" cy="57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E:\Users\Renaud\Desktop\poly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3793604"/>
            <a:ext cx="1421483" cy="126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738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Rect</a:t>
            </a:r>
            <a:endParaRPr lang="fr-FR" dirty="0"/>
          </a:p>
        </p:txBody>
      </p:sp>
      <p:sp>
        <p:nvSpPr>
          <p:cNvPr id="3" name="Espace réservé du contenu 2"/>
          <p:cNvSpPr>
            <a:spLocks noGrp="1"/>
          </p:cNvSpPr>
          <p:nvPr>
            <p:ph idx="1"/>
          </p:nvPr>
        </p:nvSpPr>
        <p:spPr/>
        <p:txBody>
          <a:bodyPr/>
          <a:lstStyle/>
          <a:p>
            <a:r>
              <a:rPr lang="en-US" dirty="0" smtClean="0"/>
              <a:t>Used to draw a rectangle:</a:t>
            </a:r>
          </a:p>
          <a:p>
            <a:pPr lvl="1"/>
            <a:r>
              <a:rPr lang="en-US" dirty="0" smtClean="0"/>
              <a:t>x and y for coordinates</a:t>
            </a:r>
          </a:p>
          <a:p>
            <a:pPr lvl="1"/>
            <a:r>
              <a:rPr lang="en-US" dirty="0" smtClean="0"/>
              <a:t>width and height for dimensions</a:t>
            </a:r>
            <a:endParaRPr lang="en-US"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"550"</a:t>
            </a:r>
            <a:r>
              <a:rPr lang="en-US" b="1" dirty="0">
                <a:solidFill>
                  <a:srgbClr val="660066"/>
                </a:solidFill>
                <a:latin typeface="Courier New"/>
                <a:cs typeface="Courier New"/>
              </a:rPr>
              <a:t> </a:t>
            </a:r>
            <a:r>
              <a:rPr lang="en-US" b="1" dirty="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"0"</a:t>
            </a:r>
            <a:r>
              <a:rPr lang="en-US" b="1" dirty="0">
                <a:solidFill>
                  <a:srgbClr val="660066"/>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300"</a:t>
            </a:r>
            <a:r>
              <a:rPr lang="en-US" b="1" dirty="0" smtClean="0">
                <a:solidFill>
                  <a:srgbClr val="660066"/>
                </a:solidFill>
                <a:latin typeface="Courier New"/>
                <a:cs typeface="Courier New"/>
              </a:rPr>
              <a:t> </a:t>
            </a:r>
            <a:r>
              <a:rPr lang="en-US" b="1" dirty="0">
                <a:solidFill>
                  <a:srgbClr val="FF0000"/>
                </a:solidFill>
                <a:latin typeface="Courier New"/>
                <a:cs typeface="Courier New"/>
              </a:rPr>
              <a:t>height</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400"</a:t>
            </a:r>
            <a:r>
              <a:rPr lang="en-US" b="1" dirty="0" smtClean="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"black"</a:t>
            </a:r>
            <a:r>
              <a:rPr lang="en-US" b="1" dirty="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68344" y="3577580"/>
            <a:ext cx="1008112" cy="144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0095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Circle</a:t>
            </a:r>
            <a:endParaRPr lang="fr-FR" dirty="0"/>
          </a:p>
        </p:txBody>
      </p:sp>
      <p:sp>
        <p:nvSpPr>
          <p:cNvPr id="3" name="Espace réservé du contenu 2"/>
          <p:cNvSpPr>
            <a:spLocks noGrp="1"/>
          </p:cNvSpPr>
          <p:nvPr>
            <p:ph idx="1"/>
          </p:nvPr>
        </p:nvSpPr>
        <p:spPr/>
        <p:txBody>
          <a:bodyPr/>
          <a:lstStyle/>
          <a:p>
            <a:r>
              <a:rPr lang="fr-FR" dirty="0" err="1" smtClean="0"/>
              <a:t>Used</a:t>
            </a:r>
            <a:r>
              <a:rPr lang="fr-FR" dirty="0" smtClean="0"/>
              <a:t> to </a:t>
            </a:r>
            <a:r>
              <a:rPr lang="fr-FR" dirty="0" err="1" smtClean="0"/>
              <a:t>draw</a:t>
            </a:r>
            <a:r>
              <a:rPr lang="fr-FR" dirty="0" smtClean="0"/>
              <a:t> a </a:t>
            </a:r>
            <a:r>
              <a:rPr lang="fr-FR" dirty="0" err="1" smtClean="0"/>
              <a:t>circle</a:t>
            </a:r>
            <a:r>
              <a:rPr lang="fr-FR" dirty="0" smtClean="0"/>
              <a:t>:</a:t>
            </a:r>
          </a:p>
          <a:p>
            <a:pPr lvl="1"/>
            <a:r>
              <a:rPr lang="fr-FR" dirty="0"/>
              <a:t>cx and </a:t>
            </a:r>
            <a:r>
              <a:rPr lang="fr-FR" dirty="0" err="1"/>
              <a:t>cy</a:t>
            </a:r>
            <a:r>
              <a:rPr lang="fr-FR" dirty="0"/>
              <a:t> for </a:t>
            </a:r>
            <a:r>
              <a:rPr lang="fr-FR" dirty="0" err="1"/>
              <a:t>coordinates</a:t>
            </a:r>
            <a:endParaRPr lang="fr-FR" dirty="0"/>
          </a:p>
          <a:p>
            <a:pPr lvl="1"/>
            <a:r>
              <a:rPr lang="fr-FR" dirty="0"/>
              <a:t>r for </a:t>
            </a:r>
            <a:r>
              <a:rPr lang="fr-FR" dirty="0" smtClean="0"/>
              <a:t>radius</a:t>
            </a:r>
            <a:endParaRPr lang="fr-FR"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&lt;circle </a:t>
            </a:r>
            <a:r>
              <a:rPr lang="en-US" b="1" dirty="0">
                <a:solidFill>
                  <a:srgbClr val="FF0000"/>
                </a:solidFill>
                <a:latin typeface="Courier New"/>
                <a:cs typeface="Courier New"/>
              </a:rPr>
              <a:t>cx</a:t>
            </a:r>
            <a:r>
              <a:rPr lang="en-US" b="1" dirty="0">
                <a:solidFill>
                  <a:schemeClr val="tx1"/>
                </a:solidFill>
                <a:latin typeface="Courier New"/>
                <a:cs typeface="Courier New"/>
              </a:rPr>
              <a:t>=</a:t>
            </a:r>
            <a:r>
              <a:rPr lang="en-US" b="1" dirty="0">
                <a:solidFill>
                  <a:srgbClr val="17B240"/>
                </a:solidFill>
                <a:latin typeface="Courier New"/>
                <a:cs typeface="Courier New"/>
              </a:rPr>
              <a:t>"60"</a:t>
            </a:r>
            <a:r>
              <a:rPr lang="en-US" b="1" dirty="0">
                <a:solidFill>
                  <a:srgbClr val="660066"/>
                </a:solidFill>
                <a:latin typeface="Courier New"/>
                <a:cs typeface="Courier New"/>
              </a:rPr>
              <a:t> </a:t>
            </a:r>
            <a:r>
              <a:rPr lang="en-US" b="1" dirty="0">
                <a:solidFill>
                  <a:srgbClr val="FF0000"/>
                </a:solidFill>
                <a:latin typeface="Courier New"/>
                <a:cs typeface="Courier New"/>
              </a:rPr>
              <a:t>cy</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a:solidFill>
                  <a:srgbClr val="FF0000"/>
                </a:solidFill>
                <a:latin typeface="Courier New"/>
                <a:cs typeface="Courier New"/>
              </a:rPr>
              <a:t>r</a:t>
            </a:r>
            <a:r>
              <a:rPr lang="en-US" b="1" dirty="0">
                <a:solidFill>
                  <a:schemeClr val="tx1"/>
                </a:solidFill>
                <a:latin typeface="Courier New"/>
                <a:cs typeface="Courier New"/>
              </a:rPr>
              <a:t>=</a:t>
            </a:r>
            <a:r>
              <a:rPr lang="en-US" b="1" dirty="0">
                <a:solidFill>
                  <a:srgbClr val="17B240"/>
                </a:solidFill>
                <a:latin typeface="Courier New"/>
                <a:cs typeface="Courier New"/>
              </a:rPr>
              <a:t>"30"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rgba</a:t>
            </a:r>
            <a:r>
              <a:rPr lang="en-US" b="1" dirty="0">
                <a:solidFill>
                  <a:srgbClr val="17B240"/>
                </a:solidFill>
                <a:latin typeface="Courier New"/>
                <a:cs typeface="Courier New"/>
              </a:rPr>
              <a:t>(30, 150, 255, 1)"</a:t>
            </a:r>
            <a:r>
              <a:rPr lang="en-US" b="1" dirty="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3721596"/>
            <a:ext cx="1400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2429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Ellipse</a:t>
            </a:r>
            <a:endParaRPr lang="fr-FR" dirty="0"/>
          </a:p>
        </p:txBody>
      </p:sp>
      <p:sp>
        <p:nvSpPr>
          <p:cNvPr id="3" name="Espace réservé du contenu 2"/>
          <p:cNvSpPr>
            <a:spLocks noGrp="1"/>
          </p:cNvSpPr>
          <p:nvPr>
            <p:ph idx="1"/>
          </p:nvPr>
        </p:nvSpPr>
        <p:spPr/>
        <p:txBody>
          <a:bodyPr/>
          <a:lstStyle/>
          <a:p>
            <a:r>
              <a:rPr lang="fr-FR" dirty="0" err="1" smtClean="0"/>
              <a:t>Almost</a:t>
            </a:r>
            <a:r>
              <a:rPr lang="fr-FR" dirty="0" smtClean="0"/>
              <a:t> </a:t>
            </a:r>
            <a:r>
              <a:rPr lang="fr-FR" dirty="0" err="1" smtClean="0"/>
              <a:t>same</a:t>
            </a:r>
            <a:r>
              <a:rPr lang="fr-FR" dirty="0" smtClean="0"/>
              <a:t> </a:t>
            </a:r>
            <a:r>
              <a:rPr lang="fr-FR" dirty="0" err="1" smtClean="0"/>
              <a:t>than</a:t>
            </a:r>
            <a:r>
              <a:rPr lang="fr-FR" dirty="0" smtClean="0"/>
              <a:t> </a:t>
            </a:r>
            <a:r>
              <a:rPr lang="fr-FR" dirty="0" err="1" smtClean="0"/>
              <a:t>circle</a:t>
            </a:r>
            <a:r>
              <a:rPr lang="fr-FR" dirty="0" smtClean="0"/>
              <a:t>:</a:t>
            </a:r>
          </a:p>
          <a:p>
            <a:pPr lvl="1"/>
            <a:r>
              <a:rPr lang="fr-FR" dirty="0"/>
              <a:t>cx and </a:t>
            </a:r>
            <a:r>
              <a:rPr lang="fr-FR" dirty="0" err="1"/>
              <a:t>cy</a:t>
            </a:r>
            <a:r>
              <a:rPr lang="fr-FR" dirty="0"/>
              <a:t> for </a:t>
            </a:r>
            <a:r>
              <a:rPr lang="fr-FR" dirty="0" err="1"/>
              <a:t>coordinates</a:t>
            </a:r>
            <a:endParaRPr lang="fr-FR" dirty="0"/>
          </a:p>
          <a:p>
            <a:pPr lvl="1"/>
            <a:r>
              <a:rPr lang="fr-FR" dirty="0" err="1"/>
              <a:t>rx</a:t>
            </a:r>
            <a:r>
              <a:rPr lang="fr-FR" dirty="0"/>
              <a:t> and </a:t>
            </a:r>
            <a:r>
              <a:rPr lang="fr-FR" dirty="0" err="1"/>
              <a:t>ry</a:t>
            </a:r>
            <a:r>
              <a:rPr lang="fr-FR" dirty="0"/>
              <a:t> for </a:t>
            </a:r>
            <a:r>
              <a:rPr lang="fr-FR" dirty="0" smtClean="0"/>
              <a:t>radius</a:t>
            </a:r>
            <a:endParaRPr lang="fr-FR"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&lt;ellipse </a:t>
            </a:r>
            <a:r>
              <a:rPr lang="en-US" b="1" dirty="0" smtClean="0">
                <a:solidFill>
                  <a:srgbClr val="FF0000"/>
                </a:solidFill>
                <a:latin typeface="Courier New"/>
                <a:cs typeface="Courier New"/>
              </a:rPr>
              <a:t>cx</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a:solidFill>
                  <a:srgbClr val="FF0000"/>
                </a:solidFill>
                <a:latin typeface="Courier New"/>
                <a:cs typeface="Courier New"/>
              </a:rPr>
              <a:t>cy</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err="1" smtClean="0">
                <a:solidFill>
                  <a:srgbClr val="FF0000"/>
                </a:solidFill>
                <a:latin typeface="Courier New"/>
                <a:cs typeface="Courier New"/>
              </a:rPr>
              <a:t>rx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"30" </a:t>
            </a:r>
            <a:r>
              <a:rPr lang="en-US" b="1" dirty="0" err="1" smtClean="0">
                <a:solidFill>
                  <a:srgbClr val="FF0000"/>
                </a:solidFill>
                <a:latin typeface="Courier New"/>
                <a:cs typeface="Courier New"/>
              </a:rPr>
              <a:t>ry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"60" </a:t>
            </a:r>
            <a:r>
              <a:rPr lang="en-US" b="1" dirty="0" smtClean="0">
                <a:solidFill>
                  <a:srgbClr val="FF0000"/>
                </a:solidFill>
                <a:latin typeface="Courier New"/>
                <a:cs typeface="Courier New"/>
              </a:rPr>
              <a:t>fill</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"blue"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3721596"/>
            <a:ext cx="7905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6264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Polygon</a:t>
            </a:r>
            <a:endParaRPr lang="fr-FR" dirty="0"/>
          </a:p>
        </p:txBody>
      </p:sp>
      <p:sp>
        <p:nvSpPr>
          <p:cNvPr id="3" name="Espace réservé du contenu 2"/>
          <p:cNvSpPr>
            <a:spLocks noGrp="1"/>
          </p:cNvSpPr>
          <p:nvPr>
            <p:ph idx="1"/>
          </p:nvPr>
        </p:nvSpPr>
        <p:spPr/>
        <p:txBody>
          <a:bodyPr/>
          <a:lstStyle/>
          <a:p>
            <a:r>
              <a:rPr lang="fr-FR" dirty="0" smtClean="0"/>
              <a:t>Designs </a:t>
            </a:r>
            <a:r>
              <a:rPr lang="fr-FR" dirty="0" err="1" smtClean="0"/>
              <a:t>shapes</a:t>
            </a:r>
            <a:r>
              <a:rPr lang="fr-FR" dirty="0" smtClean="0"/>
              <a:t> </a:t>
            </a:r>
            <a:r>
              <a:rPr lang="fr-FR" dirty="0" err="1" smtClean="0"/>
              <a:t>with</a:t>
            </a:r>
            <a:r>
              <a:rPr lang="fr-FR" dirty="0" smtClean="0"/>
              <a:t> </a:t>
            </a:r>
            <a:r>
              <a:rPr lang="fr-FR" dirty="0" err="1" smtClean="0"/>
              <a:t>at</a:t>
            </a:r>
            <a:r>
              <a:rPr lang="fr-FR" dirty="0" smtClean="0"/>
              <a:t> least </a:t>
            </a:r>
            <a:r>
              <a:rPr lang="fr-FR" dirty="0" err="1" smtClean="0"/>
              <a:t>three</a:t>
            </a:r>
            <a:r>
              <a:rPr lang="fr-FR" dirty="0" smtClean="0"/>
              <a:t> points:</a:t>
            </a:r>
          </a:p>
          <a:p>
            <a:pPr lvl="1"/>
            <a:r>
              <a:rPr lang="fr-FR" dirty="0" err="1"/>
              <a:t>Unlike</a:t>
            </a:r>
            <a:r>
              <a:rPr lang="fr-FR" dirty="0"/>
              <a:t> </a:t>
            </a:r>
            <a:r>
              <a:rPr lang="fr-FR" dirty="0" err="1"/>
              <a:t>polyline</a:t>
            </a:r>
            <a:r>
              <a:rPr lang="fr-FR" dirty="0"/>
              <a:t>, all the </a:t>
            </a:r>
            <a:r>
              <a:rPr lang="fr-FR" dirty="0" err="1"/>
              <a:t>lines</a:t>
            </a:r>
            <a:r>
              <a:rPr lang="fr-FR" dirty="0"/>
              <a:t> </a:t>
            </a:r>
            <a:r>
              <a:rPr lang="fr-FR" dirty="0" err="1"/>
              <a:t>connect</a:t>
            </a:r>
            <a:r>
              <a:rPr lang="fr-FR" dirty="0"/>
              <a:t> up (ex: the first and the end point </a:t>
            </a:r>
            <a:r>
              <a:rPr lang="fr-FR" dirty="0" err="1"/>
              <a:t>is</a:t>
            </a:r>
            <a:r>
              <a:rPr lang="fr-FR" dirty="0"/>
              <a:t> </a:t>
            </a:r>
            <a:r>
              <a:rPr lang="fr-FR" dirty="0" err="1"/>
              <a:t>connected</a:t>
            </a:r>
            <a:r>
              <a:rPr lang="fr-FR" dirty="0"/>
              <a:t>)</a:t>
            </a:r>
          </a:p>
          <a:p>
            <a:pPr lvl="1"/>
            <a:r>
              <a:rPr lang="fr-FR" dirty="0" err="1"/>
              <a:t>Same</a:t>
            </a:r>
            <a:r>
              <a:rPr lang="fr-FR" dirty="0"/>
              <a:t> </a:t>
            </a:r>
            <a:r>
              <a:rPr lang="fr-FR" dirty="0" err="1"/>
              <a:t>attributes</a:t>
            </a:r>
            <a:r>
              <a:rPr lang="fr-FR" dirty="0"/>
              <a:t> </a:t>
            </a:r>
            <a:r>
              <a:rPr lang="fr-FR" dirty="0" err="1"/>
              <a:t>than</a:t>
            </a:r>
            <a:r>
              <a:rPr lang="fr-FR" dirty="0"/>
              <a:t> </a:t>
            </a:r>
            <a:r>
              <a:rPr lang="fr-FR" dirty="0" err="1"/>
              <a:t>polyline</a:t>
            </a: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3145532"/>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&lt;polygon </a:t>
            </a:r>
            <a:r>
              <a:rPr lang="en-US" b="1" dirty="0" smtClean="0">
                <a:solidFill>
                  <a:srgbClr val="FF0000"/>
                </a:solidFill>
                <a:latin typeface="Courier New"/>
                <a:cs typeface="Courier New"/>
              </a:rPr>
              <a:t>points</a:t>
            </a:r>
            <a:r>
              <a:rPr lang="en-US" b="1" dirty="0" smtClean="0">
                <a:solidFill>
                  <a:schemeClr val="tx1"/>
                </a:solidFill>
                <a:latin typeface="Courier New"/>
                <a:cs typeface="Courier New"/>
              </a:rPr>
              <a:t>=</a:t>
            </a:r>
            <a:r>
              <a:rPr lang="en-US" b="1" dirty="0">
                <a:solidFill>
                  <a:srgbClr val="17B240"/>
                </a:solidFill>
                <a:latin typeface="Courier New"/>
                <a:cs typeface="Courier New"/>
              </a:rPr>
              <a:t>"40,10 70,10 100,40 100,70 </a:t>
            </a:r>
            <a:endParaRPr lang="en-US" b="1" dirty="0" smtClean="0">
              <a:solidFill>
                <a:srgbClr val="17B240"/>
              </a:solidFill>
              <a:latin typeface="Courier New"/>
              <a:cs typeface="Courier New"/>
            </a:endParaRPr>
          </a:p>
          <a:p>
            <a:pPr lvl="5"/>
            <a:r>
              <a:rPr lang="en-US" b="1" dirty="0" smtClean="0">
                <a:solidFill>
                  <a:srgbClr val="17B240"/>
                </a:solidFill>
                <a:latin typeface="Courier New"/>
                <a:cs typeface="Courier New"/>
              </a:rPr>
              <a:t>70,100</a:t>
            </a:r>
            <a:r>
              <a:rPr lang="en-US" b="1" dirty="0">
                <a:solidFill>
                  <a:srgbClr val="17B240"/>
                </a:solidFill>
                <a:latin typeface="Courier New"/>
                <a:cs typeface="Courier New"/>
              </a:rPr>
              <a:t>, 40,100 10,70, 10,40"</a:t>
            </a:r>
            <a:endParaRPr lang="en-US" b="1" dirty="0" smtClean="0">
              <a:solidFill>
                <a:srgbClr val="17B240"/>
              </a:solidFill>
              <a:latin typeface="Courier New"/>
              <a:cs typeface="Courier New"/>
            </a:endParaRPr>
          </a:p>
          <a:p>
            <a:pPr lvl="1"/>
            <a:r>
              <a:rPr lang="en-US" b="1" dirty="0" smtClean="0">
                <a:solidFill>
                  <a:srgbClr val="FF0000"/>
                </a:solidFill>
                <a:latin typeface="Courier New"/>
                <a:cs typeface="Courier New"/>
              </a:rPr>
              <a:t>style</a:t>
            </a:r>
            <a:r>
              <a:rPr lang="en-US" b="1" dirty="0" smtClean="0">
                <a:solidFill>
                  <a:schemeClr val="tx1"/>
                </a:solidFill>
                <a:latin typeface="Courier New"/>
                <a:cs typeface="Courier New"/>
              </a:rPr>
              <a:t>=</a:t>
            </a:r>
            <a:r>
              <a:rPr lang="en-US" b="1" dirty="0">
                <a:solidFill>
                  <a:srgbClr val="17B240"/>
                </a:solidFill>
                <a:latin typeface="Courier New"/>
                <a:cs typeface="Courier New"/>
              </a:rPr>
              <a:t>"fill</a:t>
            </a:r>
            <a:r>
              <a:rPr lang="en-US" b="1" dirty="0" smtClean="0">
                <a:solidFill>
                  <a:srgbClr val="17B240"/>
                </a:solidFill>
                <a:latin typeface="Courier New"/>
                <a:cs typeface="Courier New"/>
              </a:rPr>
              <a:t>: red</a:t>
            </a:r>
            <a:r>
              <a:rPr lang="en-US" b="1" dirty="0">
                <a:solidFill>
                  <a:srgbClr val="17B240"/>
                </a:solidFill>
                <a:latin typeface="Courier New"/>
                <a:cs typeface="Courier New"/>
              </a:rPr>
              <a:t>; stroke</a:t>
            </a:r>
            <a:r>
              <a:rPr lang="en-US" b="1" dirty="0" smtClean="0">
                <a:solidFill>
                  <a:srgbClr val="17B240"/>
                </a:solidFill>
                <a:latin typeface="Courier New"/>
                <a:cs typeface="Courier New"/>
              </a:rPr>
              <a:t>: blue</a:t>
            </a:r>
            <a:r>
              <a:rPr lang="en-US" b="1" dirty="0">
                <a:solidFill>
                  <a:srgbClr val="17B240"/>
                </a:solidFill>
                <a:latin typeface="Courier New"/>
                <a:cs typeface="Courier New"/>
              </a:rPr>
              <a:t>; stroke-width</a:t>
            </a:r>
            <a:r>
              <a:rPr lang="en-US" b="1" dirty="0" smtClean="0">
                <a:solidFill>
                  <a:srgbClr val="17B240"/>
                </a:solidFill>
                <a:latin typeface="Courier New"/>
                <a:cs typeface="Courier New"/>
              </a:rPr>
              <a:t>: 4</a:t>
            </a:r>
            <a:r>
              <a:rPr lang="en-US" b="1" dirty="0">
                <a:solidFill>
                  <a:srgbClr val="17B240"/>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Renaud\Desktop\octog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283" y="3865612"/>
            <a:ext cx="1150205" cy="118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8193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r>
              <a:rPr lang="fr-FR" dirty="0" smtClean="0"/>
              <a:t>:</a:t>
            </a:r>
          </a:p>
          <a:p>
            <a:pPr lvl="1"/>
            <a:r>
              <a:rPr lang="fr-FR" dirty="0" err="1"/>
              <a:t>Mostly</a:t>
            </a:r>
            <a:r>
              <a:rPr lang="fr-FR" dirty="0"/>
              <a:t> </a:t>
            </a:r>
            <a:r>
              <a:rPr lang="fr-FR" dirty="0" err="1"/>
              <a:t>like</a:t>
            </a:r>
            <a:r>
              <a:rPr lang="fr-FR" dirty="0"/>
              <a:t> a &lt;</a:t>
            </a:r>
            <a:r>
              <a:rPr lang="fr-FR" dirty="0" err="1"/>
              <a:t>span</a:t>
            </a:r>
            <a:r>
              <a:rPr lang="fr-FR" dirty="0"/>
              <a:t>&gt; </a:t>
            </a:r>
            <a:r>
              <a:rPr lang="fr-FR" dirty="0" err="1"/>
              <a:t>element</a:t>
            </a:r>
            <a:r>
              <a:rPr lang="fr-FR" dirty="0"/>
              <a:t>, but in SVG!</a:t>
            </a:r>
          </a:p>
          <a:p>
            <a:pPr lvl="1"/>
            <a:r>
              <a:rPr lang="fr-FR" dirty="0"/>
              <a:t>Can </a:t>
            </a:r>
            <a:r>
              <a:rPr lang="fr-FR" dirty="0" err="1"/>
              <a:t>be</a:t>
            </a:r>
            <a:r>
              <a:rPr lang="fr-FR" dirty="0"/>
              <a:t> </a:t>
            </a:r>
            <a:r>
              <a:rPr lang="fr-FR" dirty="0" err="1"/>
              <a:t>reshaped</a:t>
            </a:r>
            <a:r>
              <a:rPr lang="fr-FR" dirty="0"/>
              <a:t> </a:t>
            </a:r>
            <a:r>
              <a:rPr lang="fr-FR" dirty="0" err="1"/>
              <a:t>thanks</a:t>
            </a:r>
            <a:r>
              <a:rPr lang="fr-FR" dirty="0"/>
              <a:t> to the « </a:t>
            </a:r>
            <a:r>
              <a:rPr lang="fr-FR" dirty="0" err="1"/>
              <a:t>transform</a:t>
            </a:r>
            <a:r>
              <a:rPr lang="fr-FR" dirty="0"/>
              <a:t> » </a:t>
            </a:r>
            <a:r>
              <a:rPr lang="fr-FR" dirty="0" err="1"/>
              <a:t>attribute</a:t>
            </a:r>
            <a:endParaRPr lang="fr-FR" dirty="0"/>
          </a:p>
          <a:p>
            <a:pPr lvl="1"/>
            <a:endParaRPr lang="fr-FR" dirty="0"/>
          </a:p>
          <a:p>
            <a:pPr marL="457200" lvl="1" indent="0">
              <a:buNone/>
            </a:pP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3047801"/>
            <a:ext cx="8785225" cy="1681907"/>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&lt;text </a:t>
            </a:r>
            <a:r>
              <a:rPr lang="en-US" b="1" dirty="0" smtClean="0">
                <a:solidFill>
                  <a:srgbClr val="FF0000"/>
                </a:solidFill>
                <a:latin typeface="Courier New"/>
                <a:cs typeface="Courier New"/>
              </a:rPr>
              <a:t>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"15"</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"15"</a:t>
            </a:r>
            <a:r>
              <a:rPr lang="en-US" b="1" dirty="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"brown"</a:t>
            </a:r>
            <a:r>
              <a:rPr lang="en-US" b="1" dirty="0">
                <a:solidFill>
                  <a:srgbClr val="660066"/>
                </a:solidFill>
                <a:latin typeface="Courier New"/>
                <a:cs typeface="Courier New"/>
              </a:rPr>
              <a:t> </a:t>
            </a:r>
            <a:endParaRPr lang="en-US" b="1" dirty="0" smtClean="0">
              <a:solidFill>
                <a:srgbClr val="660066"/>
              </a:solidFill>
              <a:latin typeface="Courier New"/>
              <a:cs typeface="Courier New"/>
            </a:endParaRPr>
          </a:p>
          <a:p>
            <a:pPr lvl="1"/>
            <a:r>
              <a:rPr lang="en-US" b="1" dirty="0" smtClean="0">
                <a:solidFill>
                  <a:srgbClr val="FF0000"/>
                </a:solidFill>
                <a:latin typeface="Courier New"/>
                <a:cs typeface="Courier New"/>
              </a:rPr>
              <a:t>transform</a:t>
            </a:r>
            <a:r>
              <a:rPr lang="en-US" b="1" dirty="0">
                <a:solidFill>
                  <a:schemeClr val="tx1"/>
                </a:solidFill>
                <a:latin typeface="Courier New"/>
                <a:cs typeface="Courier New"/>
              </a:rPr>
              <a:t>=</a:t>
            </a:r>
            <a:r>
              <a:rPr lang="en-US" b="1" dirty="0">
                <a:solidFill>
                  <a:srgbClr val="17B240"/>
                </a:solidFill>
                <a:latin typeface="Courier New"/>
                <a:cs typeface="Courier New"/>
              </a:rPr>
              <a:t>"rotate(45)"</a:t>
            </a:r>
            <a:r>
              <a:rPr lang="en-US" b="1" dirty="0">
                <a:solidFill>
                  <a:srgbClr val="660066"/>
                </a:solidFill>
                <a:latin typeface="Courier New"/>
                <a:cs typeface="Courier New"/>
              </a:rPr>
              <a:t> </a:t>
            </a:r>
            <a:endParaRPr lang="en-US" b="1" dirty="0" smtClean="0">
              <a:solidFill>
                <a:srgbClr val="660066"/>
              </a:solidFill>
              <a:latin typeface="Courier New"/>
              <a:cs typeface="Courier New"/>
            </a:endParaRP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"font-size: 24px;"</a:t>
            </a:r>
            <a:r>
              <a:rPr lang="en-US" b="1" dirty="0">
                <a:solidFill>
                  <a:srgbClr val="0070C0"/>
                </a:solidFill>
                <a:latin typeface="Courier New"/>
                <a:cs typeface="Courier New"/>
              </a:rPr>
              <a:t> &gt;</a:t>
            </a:r>
          </a:p>
          <a:p>
            <a:pPr lvl="2"/>
            <a:r>
              <a:rPr lang="en-US" b="1" dirty="0" smtClean="0">
                <a:solidFill>
                  <a:schemeClr val="tx1"/>
                </a:solidFill>
                <a:latin typeface="Courier New"/>
                <a:cs typeface="Courier New"/>
              </a:rPr>
              <a:t>Take </a:t>
            </a:r>
            <a:r>
              <a:rPr lang="en-US" b="1" dirty="0">
                <a:solidFill>
                  <a:schemeClr val="tx1"/>
                </a:solidFill>
                <a:latin typeface="Courier New"/>
                <a:cs typeface="Courier New"/>
              </a:rPr>
              <a:t>me to the top</a:t>
            </a:r>
            <a:r>
              <a:rPr lang="en-US" b="1" dirty="0" smtClean="0">
                <a:solidFill>
                  <a:schemeClr val="tx1"/>
                </a:solidFill>
                <a:latin typeface="Courier New"/>
                <a:cs typeface="Courier New"/>
              </a:rPr>
              <a:t>!</a:t>
            </a:r>
          </a:p>
          <a:p>
            <a:r>
              <a:rPr lang="en-US" b="1" dirty="0" smtClean="0">
                <a:solidFill>
                  <a:srgbClr val="0070C0"/>
                </a:solidFill>
                <a:latin typeface="Courier New"/>
                <a:cs typeface="Courier New"/>
              </a:rPr>
              <a:t>&lt;/</a:t>
            </a:r>
            <a:r>
              <a:rPr lang="en-US" b="1" dirty="0">
                <a:solidFill>
                  <a:srgbClr val="0070C0"/>
                </a:solidFill>
                <a:latin typeface="Courier New"/>
                <a:cs typeface="Courier New"/>
              </a:rPr>
              <a:t>text&gt;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145532"/>
            <a:ext cx="144016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328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r>
              <a:rPr lang="fr-FR" dirty="0" smtClean="0"/>
              <a:t>:</a:t>
            </a:r>
          </a:p>
          <a:p>
            <a:pPr lvl="1"/>
            <a:r>
              <a:rPr lang="fr-FR" dirty="0" smtClean="0"/>
              <a:t>If </a:t>
            </a:r>
            <a:r>
              <a:rPr lang="fr-FR" dirty="0" err="1" smtClean="0"/>
              <a:t>you</a:t>
            </a:r>
            <a:r>
              <a:rPr lang="fr-FR" dirty="0" smtClean="0"/>
              <a:t> </a:t>
            </a:r>
            <a:r>
              <a:rPr lang="fr-FR" dirty="0" err="1" smtClean="0"/>
              <a:t>want</a:t>
            </a:r>
            <a:r>
              <a:rPr lang="fr-FR" dirty="0" smtClean="0"/>
              <a:t> to jump </a:t>
            </a:r>
            <a:r>
              <a:rPr lang="fr-FR" dirty="0" err="1" smtClean="0"/>
              <a:t>lines</a:t>
            </a:r>
            <a:r>
              <a:rPr lang="fr-FR" dirty="0" smtClean="0"/>
              <a:t>, enclose </a:t>
            </a:r>
            <a:r>
              <a:rPr lang="fr-FR" dirty="0" err="1" smtClean="0"/>
              <a:t>each</a:t>
            </a:r>
            <a:r>
              <a:rPr lang="fr-FR" dirty="0" smtClean="0"/>
              <a:t> line by the &lt;</a:t>
            </a:r>
            <a:r>
              <a:rPr lang="fr-FR" dirty="0" err="1" smtClean="0"/>
              <a:t>tspan</a:t>
            </a:r>
            <a:r>
              <a:rPr lang="fr-FR" dirty="0" smtClean="0"/>
              <a:t>&gt; tag and </a:t>
            </a:r>
            <a:r>
              <a:rPr lang="fr-FR" dirty="0" err="1" smtClean="0"/>
              <a:t>specify</a:t>
            </a:r>
            <a:r>
              <a:rPr lang="fr-FR" dirty="0" smtClean="0"/>
              <a:t> </a:t>
            </a:r>
            <a:r>
              <a:rPr lang="fr-FR" dirty="0" err="1" smtClean="0"/>
              <a:t>their</a:t>
            </a:r>
            <a:r>
              <a:rPr lang="fr-FR" dirty="0" smtClean="0"/>
              <a:t> </a:t>
            </a:r>
            <a:r>
              <a:rPr lang="fr-FR" dirty="0" err="1" smtClean="0"/>
              <a:t>coordinates</a:t>
            </a:r>
            <a:r>
              <a:rPr lang="fr-FR" dirty="0" smtClean="0"/>
              <a:t>!</a:t>
            </a:r>
          </a:p>
          <a:p>
            <a:pPr lvl="2"/>
            <a:r>
              <a:rPr lang="fr-FR" dirty="0" smtClean="0"/>
              <a:t>x and y </a:t>
            </a:r>
            <a:r>
              <a:rPr lang="fr-FR" dirty="0" err="1" smtClean="0"/>
              <a:t>is</a:t>
            </a:r>
            <a:r>
              <a:rPr lang="fr-FR" dirty="0" smtClean="0"/>
              <a:t> </a:t>
            </a:r>
            <a:r>
              <a:rPr lang="fr-FR" dirty="0" err="1" smtClean="0"/>
              <a:t>related</a:t>
            </a:r>
            <a:r>
              <a:rPr lang="fr-FR" dirty="0" smtClean="0"/>
              <a:t> to the </a:t>
            </a:r>
            <a:r>
              <a:rPr lang="fr-FR" dirty="0" err="1" smtClean="0"/>
              <a:t>svg</a:t>
            </a:r>
            <a:r>
              <a:rPr lang="fr-FR" dirty="0" smtClean="0"/>
              <a:t> </a:t>
            </a:r>
            <a:r>
              <a:rPr lang="fr-FR" dirty="0" err="1" smtClean="0"/>
              <a:t>container’s</a:t>
            </a:r>
            <a:r>
              <a:rPr lang="fr-FR" dirty="0" smtClean="0"/>
              <a:t> </a:t>
            </a:r>
            <a:r>
              <a:rPr lang="fr-FR" dirty="0" err="1" smtClean="0"/>
              <a:t>coordinates</a:t>
            </a:r>
            <a:endParaRPr lang="fr-FR" dirty="0" smtClean="0"/>
          </a:p>
          <a:p>
            <a:pPr lvl="2"/>
            <a:r>
              <a:rPr lang="fr-FR" dirty="0" smtClean="0"/>
              <a:t>dx and </a:t>
            </a:r>
            <a:r>
              <a:rPr lang="fr-FR" dirty="0" err="1" smtClean="0"/>
              <a:t>dy</a:t>
            </a:r>
            <a:r>
              <a:rPr lang="fr-FR" dirty="0" smtClean="0"/>
              <a:t> </a:t>
            </a:r>
            <a:r>
              <a:rPr lang="fr-FR" dirty="0" err="1" smtClean="0"/>
              <a:t>is</a:t>
            </a:r>
            <a:r>
              <a:rPr lang="fr-FR" dirty="0" smtClean="0"/>
              <a:t> </a:t>
            </a:r>
            <a:r>
              <a:rPr lang="fr-FR" dirty="0" err="1" smtClean="0"/>
              <a:t>added</a:t>
            </a:r>
            <a:r>
              <a:rPr lang="fr-FR" dirty="0" smtClean="0"/>
              <a:t> to the </a:t>
            </a:r>
            <a:r>
              <a:rPr lang="fr-FR" dirty="0" err="1" smtClean="0"/>
              <a:t>previous</a:t>
            </a:r>
            <a:r>
              <a:rPr lang="fr-FR" dirty="0" smtClean="0"/>
              <a:t> </a:t>
            </a:r>
            <a:r>
              <a:rPr lang="fr-FR" dirty="0" err="1" smtClean="0"/>
              <a:t>element’s</a:t>
            </a:r>
            <a:r>
              <a:rPr lang="fr-FR" dirty="0" smtClean="0"/>
              <a:t> </a:t>
            </a:r>
            <a:r>
              <a:rPr lang="fr-FR" dirty="0" err="1" smtClean="0"/>
              <a:t>coordinates</a:t>
            </a:r>
            <a:endParaRPr lang="fr-FR" dirty="0" smtClean="0"/>
          </a:p>
          <a:p>
            <a:pPr lvl="1"/>
            <a:endParaRPr lang="fr-FR" dirty="0"/>
          </a:p>
          <a:p>
            <a:pPr lvl="1"/>
            <a:endParaRPr lang="fr-FR" dirty="0"/>
          </a:p>
          <a:p>
            <a:pPr marL="457200" lvl="1" indent="0">
              <a:buNone/>
            </a:pP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263" y="3361556"/>
            <a:ext cx="8785225" cy="180019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&lt;text </a:t>
            </a:r>
            <a:r>
              <a:rPr lang="en-US" b="1" dirty="0" smtClean="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"15" </a:t>
            </a:r>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"brown" </a:t>
            </a:r>
            <a:r>
              <a:rPr lang="en-US" b="1" dirty="0">
                <a:solidFill>
                  <a:srgbClr val="FF0000"/>
                </a:solidFill>
                <a:latin typeface="Courier New"/>
                <a:cs typeface="Courier New"/>
              </a:rPr>
              <a:t>transform</a:t>
            </a:r>
            <a:r>
              <a:rPr lang="en-US" b="1" dirty="0">
                <a:solidFill>
                  <a:schemeClr val="tx1"/>
                </a:solidFill>
                <a:latin typeface="Courier New"/>
                <a:cs typeface="Courier New"/>
              </a:rPr>
              <a:t>=</a:t>
            </a:r>
            <a:r>
              <a:rPr lang="en-US" b="1" dirty="0">
                <a:solidFill>
                  <a:srgbClr val="17B240"/>
                </a:solidFill>
                <a:latin typeface="Courier New"/>
                <a:cs typeface="Courier New"/>
              </a:rPr>
              <a:t>"rotate(45)" </a:t>
            </a:r>
            <a:endParaRPr lang="en-US" b="1" dirty="0" smtClean="0">
              <a:solidFill>
                <a:srgbClr val="17B240"/>
              </a:solidFill>
              <a:latin typeface="Courier New"/>
              <a:cs typeface="Courier New"/>
            </a:endParaRP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"font-size: 24px</a:t>
            </a:r>
            <a:r>
              <a:rPr lang="en-US" b="1" dirty="0" smtClean="0">
                <a:solidFill>
                  <a:srgbClr val="17B240"/>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SVG</a:t>
            </a:r>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B050"/>
                </a:solidFill>
                <a:latin typeface="Courier New"/>
                <a:cs typeface="Courier New"/>
              </a:rPr>
              <a:t> </a:t>
            </a:r>
            <a:r>
              <a:rPr lang="en-US" b="1" dirty="0" err="1">
                <a:solidFill>
                  <a:srgbClr val="FF0000"/>
                </a:solidFill>
                <a:latin typeface="Courier New"/>
                <a:cs typeface="Courier New"/>
              </a:rPr>
              <a:t>dy</a:t>
            </a:r>
            <a:r>
              <a:rPr lang="en-US" b="1" dirty="0">
                <a:solidFill>
                  <a:schemeClr val="tx1"/>
                </a:solidFill>
                <a:latin typeface="Courier New"/>
                <a:cs typeface="Courier New"/>
              </a:rPr>
              <a:t>=</a:t>
            </a:r>
            <a:r>
              <a:rPr lang="en-US" b="1" dirty="0">
                <a:solidFill>
                  <a:srgbClr val="17B240"/>
                </a:solidFill>
                <a:latin typeface="Courier New"/>
                <a:cs typeface="Courier New"/>
              </a:rPr>
              <a:t>"20"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is </a:t>
            </a:r>
            <a:r>
              <a:rPr lang="en-US" b="1" dirty="0" err="1">
                <a:solidFill>
                  <a:schemeClr val="tx1"/>
                </a:solidFill>
                <a:latin typeface="Courier New"/>
                <a:cs typeface="Courier New"/>
              </a:rPr>
              <a:t>soooo</a:t>
            </a:r>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B050"/>
                </a:solidFill>
                <a:latin typeface="Courier New"/>
                <a:cs typeface="Courier New"/>
              </a:rPr>
              <a:t> </a:t>
            </a:r>
            <a:r>
              <a:rPr lang="en-US" b="1" dirty="0" err="1">
                <a:solidFill>
                  <a:srgbClr val="FF0000"/>
                </a:solidFill>
                <a:latin typeface="Courier New"/>
                <a:cs typeface="Courier New"/>
              </a:rPr>
              <a:t>dy</a:t>
            </a:r>
            <a:r>
              <a:rPr lang="en-US" b="1" dirty="0">
                <a:solidFill>
                  <a:schemeClr val="tx1"/>
                </a:solidFill>
                <a:latin typeface="Courier New"/>
                <a:cs typeface="Courier New"/>
              </a:rPr>
              <a:t>=</a:t>
            </a:r>
            <a:r>
              <a:rPr lang="en-US" b="1" dirty="0">
                <a:solidFill>
                  <a:srgbClr val="17B240"/>
                </a:solidFill>
                <a:latin typeface="Courier New"/>
                <a:cs typeface="Courier New"/>
              </a:rPr>
              <a:t>"20"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cool</a:t>
            </a:r>
            <a:r>
              <a:rPr lang="en-US" b="1" dirty="0" smtClean="0">
                <a:solidFill>
                  <a:srgbClr val="0070C0"/>
                </a:solidFill>
                <a:latin typeface="Courier New"/>
                <a:cs typeface="Courier New"/>
              </a:rPr>
              <a:t>&lt;/</a:t>
            </a:r>
            <a:r>
              <a:rPr lang="en-US" b="1" dirty="0" err="1" smtClean="0">
                <a:solidFill>
                  <a:srgbClr val="0070C0"/>
                </a:solidFill>
                <a:latin typeface="Courier New"/>
                <a:cs typeface="Courier New"/>
              </a:rPr>
              <a:t>tspan</a:t>
            </a:r>
            <a:r>
              <a:rPr lang="en-US" b="1" dirty="0" smtClean="0">
                <a:solidFill>
                  <a:srgbClr val="0070C0"/>
                </a:solidFill>
                <a:latin typeface="Courier New"/>
                <a:cs typeface="Courier New"/>
              </a:rPr>
              <a:t>&gt;</a:t>
            </a:r>
          </a:p>
          <a:p>
            <a:r>
              <a:rPr lang="en-US" b="1" dirty="0" smtClean="0">
                <a:solidFill>
                  <a:srgbClr val="0070C0"/>
                </a:solidFill>
                <a:latin typeface="Courier New"/>
                <a:cs typeface="Courier New"/>
              </a:rPr>
              <a:t>&lt;/</a:t>
            </a:r>
            <a:r>
              <a:rPr lang="en-US" b="1" dirty="0">
                <a:solidFill>
                  <a:srgbClr val="0070C0"/>
                </a:solidFill>
                <a:latin typeface="Courier New"/>
                <a:cs typeface="Courier New"/>
              </a:rPr>
              <a:t>text&gt;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3617224"/>
            <a:ext cx="1440160" cy="133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7479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sz="2800" dirty="0" smtClean="0"/>
              <a:t>SVG </a:t>
            </a:r>
            <a:r>
              <a:rPr lang="fr-FR" sz="2800" dirty="0" err="1" smtClean="0"/>
              <a:t>also</a:t>
            </a:r>
            <a:r>
              <a:rPr lang="fr-FR" sz="2800" dirty="0" smtClean="0"/>
              <a:t> </a:t>
            </a:r>
            <a:r>
              <a:rPr lang="fr-FR" sz="2800" dirty="0" err="1" smtClean="0"/>
              <a:t>provides</a:t>
            </a:r>
            <a:r>
              <a:rPr lang="fr-FR" sz="2800" dirty="0" smtClean="0"/>
              <a:t> </a:t>
            </a:r>
            <a:r>
              <a:rPr lang="fr-FR" sz="2800" dirty="0" err="1" smtClean="0"/>
              <a:t>filters</a:t>
            </a:r>
            <a:r>
              <a:rPr lang="fr-FR" sz="2800" dirty="0" smtClean="0"/>
              <a:t>!</a:t>
            </a:r>
          </a:p>
          <a:p>
            <a:pPr lvl="1"/>
            <a:r>
              <a:rPr lang="fr-FR" dirty="0" smtClean="0"/>
              <a:t>Simple tags to </a:t>
            </a:r>
            <a:r>
              <a:rPr lang="fr-FR" dirty="0" err="1" smtClean="0"/>
              <a:t>apply</a:t>
            </a:r>
            <a:r>
              <a:rPr lang="fr-FR" dirty="0" smtClean="0"/>
              <a:t> over SVG components</a:t>
            </a:r>
          </a:p>
          <a:p>
            <a:pPr lvl="2"/>
            <a:r>
              <a:rPr lang="fr-FR" dirty="0" smtClean="0"/>
              <a:t>Change </a:t>
            </a:r>
            <a:r>
              <a:rPr lang="fr-FR" dirty="0" err="1" smtClean="0"/>
              <a:t>shapes</a:t>
            </a:r>
            <a:r>
              <a:rPr lang="fr-FR" dirty="0" smtClean="0"/>
              <a:t>, </a:t>
            </a:r>
            <a:r>
              <a:rPr lang="fr-FR" dirty="0" err="1" smtClean="0"/>
              <a:t>colors</a:t>
            </a:r>
            <a:r>
              <a:rPr lang="fr-FR" dirty="0" smtClean="0"/>
              <a:t>, </a:t>
            </a:r>
            <a:r>
              <a:rPr lang="fr-FR" dirty="0" err="1" smtClean="0"/>
              <a:t>opacity</a:t>
            </a:r>
            <a:r>
              <a:rPr lang="fr-FR" dirty="0" smtClean="0"/>
              <a:t>, …</a:t>
            </a:r>
          </a:p>
          <a:p>
            <a:pPr lvl="1"/>
            <a:r>
              <a:rPr lang="fr-FR" dirty="0" err="1" smtClean="0"/>
              <a:t>Useful</a:t>
            </a:r>
            <a:r>
              <a:rPr lang="fr-FR" dirty="0" smtClean="0"/>
              <a:t> for animations and </a:t>
            </a:r>
            <a:r>
              <a:rPr lang="fr-FR" dirty="0" err="1" smtClean="0"/>
              <a:t>picture</a:t>
            </a:r>
            <a:r>
              <a:rPr lang="fr-FR" dirty="0" smtClean="0"/>
              <a:t> </a:t>
            </a:r>
            <a:r>
              <a:rPr lang="fr-FR" dirty="0" err="1" smtClean="0"/>
              <a:t>retouching</a:t>
            </a:r>
            <a:r>
              <a:rPr lang="fr-FR" dirty="0" smtClean="0"/>
              <a:t>!</a:t>
            </a:r>
          </a:p>
          <a:p>
            <a:pPr lvl="1"/>
            <a:endParaRPr lang="fr-FR" sz="2400" dirty="0"/>
          </a:p>
          <a:p>
            <a:r>
              <a:rPr lang="fr-FR" sz="2800" dirty="0" smtClean="0"/>
              <a:t>Can </a:t>
            </a:r>
            <a:r>
              <a:rPr lang="fr-FR" sz="2800" dirty="0" err="1" smtClean="0"/>
              <a:t>be</a:t>
            </a:r>
            <a:r>
              <a:rPr lang="fr-FR" sz="2800" dirty="0" smtClean="0"/>
              <a:t> </a:t>
            </a:r>
            <a:r>
              <a:rPr lang="fr-FR" sz="2800" dirty="0" err="1" smtClean="0"/>
              <a:t>defined</a:t>
            </a:r>
            <a:r>
              <a:rPr lang="fr-FR" sz="2800" dirty="0" smtClean="0"/>
              <a:t> </a:t>
            </a:r>
            <a:r>
              <a:rPr lang="fr-FR" sz="2800" dirty="0" err="1" smtClean="0"/>
              <a:t>two</a:t>
            </a:r>
            <a:r>
              <a:rPr lang="fr-FR" sz="2800" dirty="0" smtClean="0"/>
              <a:t> </a:t>
            </a:r>
            <a:r>
              <a:rPr lang="fr-FR" sz="2800" dirty="0" err="1" smtClean="0"/>
              <a:t>ways</a:t>
            </a:r>
            <a:r>
              <a:rPr lang="fr-FR" sz="2800" dirty="0" smtClean="0"/>
              <a:t>:</a:t>
            </a:r>
          </a:p>
          <a:p>
            <a:pPr lvl="1"/>
            <a:r>
              <a:rPr lang="fr-FR" sz="2400" dirty="0" smtClean="0"/>
              <a:t>By the « </a:t>
            </a:r>
            <a:r>
              <a:rPr lang="fr-FR" sz="2400" dirty="0" err="1" smtClean="0"/>
              <a:t>filter</a:t>
            </a:r>
            <a:r>
              <a:rPr lang="fr-FR" sz="2400" dirty="0" smtClean="0"/>
              <a:t> » CSS </a:t>
            </a:r>
            <a:r>
              <a:rPr lang="fr-FR" sz="2400" dirty="0" err="1" smtClean="0"/>
              <a:t>property</a:t>
            </a:r>
            <a:endParaRPr lang="fr-FR" sz="2400" dirty="0" smtClean="0"/>
          </a:p>
          <a:p>
            <a:pPr lvl="1"/>
            <a:r>
              <a:rPr lang="fr-FR" dirty="0" err="1" smtClean="0"/>
              <a:t>Directly</a:t>
            </a:r>
            <a:r>
              <a:rPr lang="fr-FR" dirty="0" smtClean="0"/>
              <a:t> in the </a:t>
            </a:r>
            <a:r>
              <a:rPr lang="fr-FR" dirty="0" err="1" smtClean="0"/>
              <a:t>shape</a:t>
            </a:r>
            <a:r>
              <a:rPr lang="fr-FR" dirty="0" smtClean="0"/>
              <a:t> tag (</a:t>
            </a:r>
            <a:r>
              <a:rPr lang="fr-FR" dirty="0" err="1" smtClean="0"/>
              <a:t>circle</a:t>
            </a:r>
            <a:r>
              <a:rPr lang="fr-FR" dirty="0" smtClean="0"/>
              <a:t>, </a:t>
            </a:r>
            <a:r>
              <a:rPr lang="fr-FR" dirty="0" err="1" smtClean="0"/>
              <a:t>rect</a:t>
            </a:r>
            <a:r>
              <a:rPr lang="fr-FR" dirty="0" smtClean="0"/>
              <a:t>, …)</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2214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err="1" smtClean="0"/>
              <a:t>Filters</a:t>
            </a:r>
            <a:r>
              <a:rPr lang="fr-FR" dirty="0" smtClean="0"/>
              <a:t> are </a:t>
            </a:r>
            <a:r>
              <a:rPr lang="fr-FR" dirty="0" err="1" smtClean="0"/>
              <a:t>encapsulated</a:t>
            </a:r>
            <a:r>
              <a:rPr lang="fr-FR" dirty="0" smtClean="0"/>
              <a:t> </a:t>
            </a:r>
            <a:r>
              <a:rPr lang="fr-FR" dirty="0" err="1" smtClean="0"/>
              <a:t>inside</a:t>
            </a:r>
            <a:r>
              <a:rPr lang="fr-FR" dirty="0" smtClean="0"/>
              <a:t> the &lt;</a:t>
            </a:r>
            <a:r>
              <a:rPr lang="fr-FR" dirty="0" err="1" smtClean="0"/>
              <a:t>defs</a:t>
            </a:r>
            <a:r>
              <a:rPr lang="fr-FR" dirty="0" smtClean="0"/>
              <a:t>&gt; tag</a:t>
            </a:r>
          </a:p>
          <a:p>
            <a:pPr lvl="1"/>
            <a:r>
              <a:rPr lang="fr-FR" dirty="0" err="1" smtClean="0"/>
              <a:t>Containing</a:t>
            </a:r>
            <a:r>
              <a:rPr lang="fr-FR" dirty="0" smtClean="0"/>
              <a:t> all </a:t>
            </a:r>
            <a:r>
              <a:rPr lang="fr-FR" dirty="0" err="1" smtClean="0"/>
              <a:t>definitions</a:t>
            </a:r>
            <a:r>
              <a:rPr lang="fr-FR" dirty="0" smtClean="0"/>
              <a:t> for </a:t>
            </a:r>
            <a:r>
              <a:rPr lang="fr-FR" dirty="0" err="1" smtClean="0"/>
              <a:t>filters</a:t>
            </a:r>
            <a:r>
              <a:rPr lang="fr-FR" dirty="0" smtClean="0"/>
              <a:t> and gradients</a:t>
            </a:r>
          </a:p>
          <a:p>
            <a:pPr lvl="1"/>
            <a:endParaRPr lang="fr-FR" dirty="0"/>
          </a:p>
          <a:p>
            <a:r>
              <a:rPr lang="fr-FR" dirty="0" smtClean="0"/>
              <a:t>Usage:</a:t>
            </a:r>
            <a:endParaRPr lang="fr-FR" dirty="0"/>
          </a:p>
        </p:txBody>
      </p:sp>
      <p:sp>
        <p:nvSpPr>
          <p:cNvPr id="6" name="Rectangle à coins arrondis 5"/>
          <p:cNvSpPr/>
          <p:nvPr/>
        </p:nvSpPr>
        <p:spPr>
          <a:xfrm>
            <a:off x="179512" y="3073524"/>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smtClean="0">
                <a:solidFill>
                  <a:srgbClr val="0070C0"/>
                </a:solidFill>
                <a:latin typeface="Courier New"/>
                <a:cs typeface="Courier New"/>
              </a:rPr>
              <a:t>svg</a:t>
            </a:r>
            <a:r>
              <a:rPr lang="en-US" b="1" dirty="0" smtClean="0">
                <a:solidFill>
                  <a:srgbClr val="00B050"/>
                </a:solidFill>
                <a:latin typeface="Courier New"/>
                <a:cs typeface="Courier New"/>
              </a:rPr>
              <a:t>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defs</a:t>
            </a:r>
            <a:r>
              <a:rPr lang="en-US" b="1" dirty="0">
                <a:solidFill>
                  <a:srgbClr val="0070C0"/>
                </a:solidFill>
                <a:latin typeface="Courier New"/>
                <a:cs typeface="Courier New"/>
              </a:rPr>
              <a:t>&gt;</a:t>
            </a:r>
          </a:p>
          <a:p>
            <a:pPr lvl="2"/>
            <a:r>
              <a:rPr lang="en-US" b="1" dirty="0" smtClean="0">
                <a:solidFill>
                  <a:srgbClr val="00B050"/>
                </a:solidFill>
                <a:latin typeface="Courier New"/>
                <a:cs typeface="Courier New"/>
              </a:rPr>
              <a:t>&lt;!–- Filters and/or gradients --&gt;</a:t>
            </a: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defs</a:t>
            </a:r>
            <a:r>
              <a:rPr lang="en-US" b="1" dirty="0">
                <a:solidFill>
                  <a:srgbClr val="0070C0"/>
                </a:solidFill>
                <a:latin typeface="Courier New"/>
                <a:cs typeface="Courier New"/>
              </a:rPr>
              <a:t>&gt;</a:t>
            </a: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smtClean="0">
                <a:solidFill>
                  <a:srgbClr val="17B240"/>
                </a:solidFill>
                <a:latin typeface="Courier New"/>
                <a:cs typeface="Courier New"/>
              </a:rPr>
              <a:t>...</a:t>
            </a:r>
            <a:r>
              <a:rPr lang="en-US" b="1" dirty="0" smtClean="0">
                <a:solidFill>
                  <a:srgbClr val="0070C0"/>
                </a:solidFill>
                <a:latin typeface="Courier New"/>
                <a:cs typeface="Courier New"/>
              </a:rPr>
              <a:t> </a:t>
            </a:r>
            <a:r>
              <a:rPr lang="en-US" b="1" dirty="0">
                <a:solidFill>
                  <a:srgbClr val="0070C0"/>
                </a:solidFill>
                <a:latin typeface="Courier New"/>
                <a:cs typeface="Courier New"/>
              </a:rPr>
              <a:t>/&gt;</a:t>
            </a:r>
          </a:p>
          <a:p>
            <a:r>
              <a:rPr lang="en-US" b="1" dirty="0">
                <a:solidFill>
                  <a:srgbClr val="0070C0"/>
                </a:solidFill>
                <a:latin typeface="Courier New"/>
                <a:cs typeface="Courier New"/>
              </a:rPr>
              <a:t>&lt;/</a:t>
            </a:r>
            <a:r>
              <a:rPr lang="en-US" b="1" dirty="0" err="1">
                <a:solidFill>
                  <a:srgbClr val="0070C0"/>
                </a:solidFill>
                <a:latin typeface="Courier New"/>
                <a:cs typeface="Courier New"/>
              </a:rPr>
              <a:t>svg</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139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completing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endParaRPr lang="en-US" sz="2400" dirty="0" smtClean="0"/>
          </a:p>
          <a:p>
            <a:pPr lvl="1" eaLnBrk="1" hangingPunct="1">
              <a:lnSpc>
                <a:spcPct val="150000"/>
              </a:lnSpc>
            </a:pPr>
            <a:r>
              <a:rPr lang="en-US" dirty="0" smtClean="0"/>
              <a:t>Understand graphics API concept</a:t>
            </a:r>
          </a:p>
          <a:p>
            <a:pPr lvl="1" eaLnBrk="1" hangingPunct="1">
              <a:lnSpc>
                <a:spcPct val="150000"/>
              </a:lnSpc>
            </a:pPr>
            <a:r>
              <a:rPr lang="en-US" dirty="0" smtClean="0"/>
              <a:t>Draw shapes with SVG</a:t>
            </a:r>
          </a:p>
          <a:p>
            <a:pPr lvl="1" eaLnBrk="1" hangingPunct="1">
              <a:lnSpc>
                <a:spcPct val="150000"/>
              </a:lnSpc>
            </a:pPr>
            <a:r>
              <a:rPr lang="en-US" dirty="0" smtClean="0"/>
              <a:t>Draw shapes with Canvas</a:t>
            </a:r>
          </a:p>
          <a:p>
            <a:pPr lvl="1" eaLnBrk="1" hangingPunct="1">
              <a:lnSpc>
                <a:spcPct val="150000"/>
              </a:lnSpc>
            </a:pPr>
            <a:r>
              <a:rPr lang="en-US" dirty="0" smtClean="0"/>
              <a:t>Choose one or the other depending on what you need to do</a:t>
            </a:r>
          </a:p>
        </p:txBody>
      </p:sp>
      <p:sp>
        <p:nvSpPr>
          <p:cNvPr id="34819" name="Espace réservé du contenu 3"/>
          <p:cNvSpPr>
            <a:spLocks noGrp="1"/>
          </p:cNvSpPr>
          <p:nvPr>
            <p:ph sz="quarter" idx="13"/>
          </p:nvPr>
        </p:nvSpPr>
        <p:spPr/>
        <p:txBody>
          <a:bodyPr/>
          <a:lstStyle/>
          <a:p>
            <a:r>
              <a:rPr lang="fr-FR" dirty="0" err="1" smtClean="0">
                <a:ea typeface="ＭＳ Ｐゴシック" pitchFamily="34" charset="-128"/>
              </a:rPr>
              <a:t>Graphics</a:t>
            </a:r>
            <a:r>
              <a:rPr lang="fr-FR" dirty="0" smtClean="0">
                <a:ea typeface="ＭＳ Ｐゴシック" pitchFamily="34" charset="-128"/>
              </a:rPr>
              <a:t> API</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103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In </a:t>
            </a:r>
            <a:r>
              <a:rPr lang="fr-FR" dirty="0" err="1" smtClean="0"/>
              <a:t>order</a:t>
            </a:r>
            <a:r>
              <a:rPr lang="fr-FR" dirty="0" smtClean="0"/>
              <a:t> to use </a:t>
            </a:r>
            <a:r>
              <a:rPr lang="fr-FR" dirty="0" err="1" smtClean="0"/>
              <a:t>your</a:t>
            </a:r>
            <a:r>
              <a:rPr lang="fr-FR" dirty="0" smtClean="0"/>
              <a:t> </a:t>
            </a:r>
            <a:r>
              <a:rPr lang="fr-FR" dirty="0" err="1" smtClean="0"/>
              <a:t>filters</a:t>
            </a:r>
            <a:r>
              <a:rPr lang="fr-FR" dirty="0" smtClean="0"/>
              <a:t>:</a:t>
            </a:r>
          </a:p>
          <a:p>
            <a:pPr lvl="1"/>
            <a:r>
              <a:rPr lang="fr-FR" dirty="0" err="1" smtClean="0"/>
              <a:t>Define</a:t>
            </a:r>
            <a:r>
              <a:rPr lang="fr-FR" dirty="0" smtClean="0"/>
              <a:t> an id for </a:t>
            </a:r>
            <a:r>
              <a:rPr lang="fr-FR" dirty="0" err="1" smtClean="0"/>
              <a:t>each</a:t>
            </a:r>
            <a:r>
              <a:rPr lang="fr-FR" dirty="0" smtClean="0"/>
              <a:t> of </a:t>
            </a:r>
            <a:r>
              <a:rPr lang="fr-FR" dirty="0" err="1" smtClean="0"/>
              <a:t>them</a:t>
            </a:r>
            <a:r>
              <a:rPr lang="fr-FR" dirty="0" smtClean="0"/>
              <a:t>:</a:t>
            </a:r>
          </a:p>
          <a:p>
            <a:pPr lvl="1"/>
            <a:endParaRPr lang="fr-FR" dirty="0" smtClean="0"/>
          </a:p>
          <a:p>
            <a:pPr lvl="1"/>
            <a:endParaRPr lang="fr-FR" dirty="0"/>
          </a:p>
          <a:p>
            <a:pPr lvl="1"/>
            <a:endParaRPr lang="fr-FR" dirty="0" smtClean="0"/>
          </a:p>
          <a:p>
            <a:pPr lvl="1"/>
            <a:r>
              <a:rPr lang="fr-FR" dirty="0" smtClean="0"/>
              <a:t>Link the </a:t>
            </a:r>
            <a:r>
              <a:rPr lang="fr-FR" dirty="0" err="1" smtClean="0"/>
              <a:t>filter</a:t>
            </a:r>
            <a:r>
              <a:rPr lang="fr-FR" dirty="0" smtClean="0"/>
              <a:t> to </a:t>
            </a:r>
            <a:r>
              <a:rPr lang="fr-FR" dirty="0" err="1" smtClean="0"/>
              <a:t>your</a:t>
            </a:r>
            <a:r>
              <a:rPr lang="fr-FR" dirty="0" smtClean="0"/>
              <a:t> </a:t>
            </a:r>
            <a:r>
              <a:rPr lang="fr-FR" dirty="0" err="1" smtClean="0"/>
              <a:t>shape</a:t>
            </a:r>
            <a:r>
              <a:rPr lang="fr-FR" dirty="0" smtClean="0"/>
              <a:t> </a:t>
            </a:r>
            <a:r>
              <a:rPr lang="fr-FR" dirty="0" err="1" smtClean="0"/>
              <a:t>thanks</a:t>
            </a:r>
            <a:r>
              <a:rPr lang="fr-FR" dirty="0" smtClean="0"/>
              <a:t> to the </a:t>
            </a:r>
            <a:r>
              <a:rPr lang="fr-FR" dirty="0" err="1" smtClean="0"/>
              <a:t>filter</a:t>
            </a:r>
            <a:r>
              <a:rPr lang="fr-FR" dirty="0" smtClean="0"/>
              <a:t> </a:t>
            </a:r>
            <a:r>
              <a:rPr lang="fr-FR" dirty="0" err="1" smtClean="0"/>
              <a:t>attribute</a:t>
            </a:r>
            <a:r>
              <a:rPr lang="fr-FR" dirty="0" smtClean="0"/>
              <a:t>:</a:t>
            </a:r>
            <a:endParaRPr lang="fr-FR" dirty="0"/>
          </a:p>
        </p:txBody>
      </p:sp>
      <p:sp>
        <p:nvSpPr>
          <p:cNvPr id="6" name="Rectangle à coins arrondis 5"/>
          <p:cNvSpPr/>
          <p:nvPr/>
        </p:nvSpPr>
        <p:spPr>
          <a:xfrm>
            <a:off x="185675" y="2137420"/>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&lt;filter </a:t>
            </a:r>
            <a:r>
              <a:rPr lang="en-US" b="1" dirty="0">
                <a:solidFill>
                  <a:srgbClr val="FF0000"/>
                </a:solidFill>
                <a:latin typeface="Courier New"/>
                <a:cs typeface="Courier New"/>
              </a:rPr>
              <a:t>id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smtClean="0">
                <a:solidFill>
                  <a:schemeClr val="tx1"/>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My filter –-&gt;</a:t>
            </a:r>
          </a:p>
          <a:p>
            <a:r>
              <a:rPr lang="en-US" b="1" dirty="0" smtClean="0">
                <a:solidFill>
                  <a:srgbClr val="0070C0"/>
                </a:solidFill>
                <a:latin typeface="Courier New"/>
                <a:cs typeface="Courier New"/>
              </a:rPr>
              <a:t>&lt;/filter&gt;</a:t>
            </a:r>
            <a:endParaRPr lang="fr-FR" b="1" dirty="0">
              <a:solidFill>
                <a:srgbClr val="0070C0"/>
              </a:solidFill>
              <a:latin typeface="Courier New"/>
              <a:cs typeface="Courier New"/>
            </a:endParaRPr>
          </a:p>
        </p:txBody>
      </p:sp>
      <p:sp>
        <p:nvSpPr>
          <p:cNvPr id="7" name="Rectangle à coins arrondis 6"/>
          <p:cNvSpPr/>
          <p:nvPr/>
        </p:nvSpPr>
        <p:spPr>
          <a:xfrm>
            <a:off x="179512" y="408163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 </a:t>
            </a:r>
            <a:r>
              <a:rPr lang="en-US" b="1" dirty="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17B240"/>
                </a:solidFill>
                <a:latin typeface="Courier New"/>
                <a:cs typeface="Courier New"/>
              </a:rPr>
              <a:t>"90"</a:t>
            </a:r>
            <a:r>
              <a:rPr lang="en-US" b="1" dirty="0">
                <a:solidFill>
                  <a:srgbClr val="660066"/>
                </a:solidFill>
                <a:latin typeface="Courier New"/>
                <a:cs typeface="Courier New"/>
              </a:rPr>
              <a:t> </a:t>
            </a:r>
            <a:r>
              <a:rPr lang="en-US" b="1" dirty="0">
                <a:solidFill>
                  <a:srgbClr val="FF0000"/>
                </a:solidFill>
                <a:latin typeface="Courier New"/>
                <a:cs typeface="Courier New"/>
              </a:rPr>
              <a:t>height</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90"</a:t>
            </a:r>
            <a:r>
              <a:rPr lang="en-US" b="1" dirty="0" smtClean="0">
                <a:solidFill>
                  <a:srgbClr val="660066"/>
                </a:solidFill>
                <a:latin typeface="Courier New"/>
                <a:cs typeface="Courier New"/>
              </a:rPr>
              <a:t> </a:t>
            </a:r>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yellow"</a:t>
            </a:r>
            <a:endParaRPr lang="en-US" b="1" dirty="0">
              <a:solidFill>
                <a:srgbClr val="17B240"/>
              </a:solidFill>
              <a:latin typeface="Courier New"/>
              <a:cs typeface="Courier New"/>
            </a:endParaRPr>
          </a:p>
          <a:p>
            <a:pPr lvl="2"/>
            <a:r>
              <a:rPr lang="en-US" b="1" dirty="0" smtClean="0">
                <a:solidFill>
                  <a:srgbClr val="FF0000"/>
                </a:solidFill>
                <a:latin typeface="Courier New"/>
                <a:cs typeface="Courier New"/>
              </a:rPr>
              <a:t>filter</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url</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482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a:t>
            </a:r>
            <a:r>
              <a:rPr lang="fr-FR" dirty="0" smtClean="0">
                <a:ea typeface="ＭＳ Ｐゴシック" pitchFamily="34" charset="-128"/>
              </a:rPr>
              <a:t> </a:t>
            </a:r>
            <a:r>
              <a:rPr lang="fr-FR" dirty="0" err="1" smtClean="0">
                <a:ea typeface="ＭＳ Ｐゴシック" pitchFamily="34" charset="-128"/>
              </a:rPr>
              <a:t>common</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Four </a:t>
            </a:r>
            <a:r>
              <a:rPr lang="fr-FR" dirty="0" err="1" smtClean="0"/>
              <a:t>optionnal</a:t>
            </a:r>
            <a:r>
              <a:rPr lang="fr-FR" dirty="0" smtClean="0"/>
              <a:t> </a:t>
            </a:r>
            <a:r>
              <a:rPr lang="fr-FR" dirty="0" err="1" smtClean="0"/>
              <a:t>attributes</a:t>
            </a:r>
            <a:r>
              <a:rPr lang="fr-FR" dirty="0" smtClean="0"/>
              <a:t> to </a:t>
            </a:r>
            <a:r>
              <a:rPr lang="fr-FR" dirty="0" err="1" smtClean="0"/>
              <a:t>remember</a:t>
            </a:r>
            <a:r>
              <a:rPr lang="fr-FR" dirty="0" smtClean="0"/>
              <a:t>:</a:t>
            </a:r>
          </a:p>
          <a:p>
            <a:pPr lvl="1"/>
            <a:r>
              <a:rPr lang="fr-FR" dirty="0" smtClean="0"/>
              <a:t>You must </a:t>
            </a:r>
            <a:r>
              <a:rPr lang="fr-FR" dirty="0" err="1" smtClean="0"/>
              <a:t>specify</a:t>
            </a:r>
            <a:r>
              <a:rPr lang="fr-FR" dirty="0" smtClean="0"/>
              <a:t> </a:t>
            </a:r>
            <a:r>
              <a:rPr lang="fr-FR" dirty="0" err="1" smtClean="0"/>
              <a:t>their</a:t>
            </a:r>
            <a:r>
              <a:rPr lang="fr-FR" dirty="0" smtClean="0"/>
              <a:t> values in </a:t>
            </a:r>
            <a:r>
              <a:rPr lang="fr-FR" dirty="0" err="1" smtClean="0"/>
              <a:t>percentages</a:t>
            </a:r>
            <a:endParaRPr lang="fr-FR" dirty="0" smtClean="0"/>
          </a:p>
          <a:p>
            <a:pPr lvl="1"/>
            <a:r>
              <a:rPr lang="fr-FR" dirty="0" err="1" smtClean="0"/>
              <a:t>These</a:t>
            </a:r>
            <a:r>
              <a:rPr lang="fr-FR" dirty="0" smtClean="0"/>
              <a:t> </a:t>
            </a:r>
            <a:r>
              <a:rPr lang="fr-FR" dirty="0" err="1" smtClean="0"/>
              <a:t>attributes</a:t>
            </a:r>
            <a:r>
              <a:rPr lang="fr-FR" dirty="0" smtClean="0"/>
              <a:t> </a:t>
            </a:r>
            <a:r>
              <a:rPr lang="fr-FR" dirty="0" err="1" smtClean="0"/>
              <a:t>can</a:t>
            </a:r>
            <a:r>
              <a:rPr lang="fr-FR" dirty="0" smtClean="0"/>
              <a:t> </a:t>
            </a:r>
            <a:r>
              <a:rPr lang="fr-FR" dirty="0" err="1" smtClean="0"/>
              <a:t>truncate</a:t>
            </a:r>
            <a:r>
              <a:rPr lang="fr-FR" dirty="0" smtClean="0"/>
              <a:t> </a:t>
            </a:r>
            <a:r>
              <a:rPr lang="fr-FR" dirty="0" err="1" smtClean="0"/>
              <a:t>your</a:t>
            </a:r>
            <a:r>
              <a:rPr lang="fr-FR" dirty="0" smtClean="0"/>
              <a:t> SVG </a:t>
            </a:r>
            <a:r>
              <a:rPr lang="fr-FR" dirty="0" err="1" smtClean="0"/>
              <a:t>shape</a:t>
            </a:r>
            <a:endParaRPr lang="fr-FR" dirty="0" smtClean="0"/>
          </a:p>
          <a:p>
            <a:endParaRPr lang="fr-FR" dirty="0"/>
          </a:p>
          <a:p>
            <a:endParaRPr lang="fr-FR" dirty="0"/>
          </a:p>
        </p:txBody>
      </p:sp>
      <p:pic>
        <p:nvPicPr>
          <p:cNvPr id="8194"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Espace réservé du contenu 4"/>
          <p:cNvGraphicFramePr>
            <a:graphicFrameLocks/>
          </p:cNvGraphicFramePr>
          <p:nvPr>
            <p:extLst>
              <p:ext uri="{D42A27DB-BD31-4B8C-83A1-F6EECF244321}">
                <p14:modId xmlns:p14="http://schemas.microsoft.com/office/powerpoint/2010/main" val="937755944"/>
              </p:ext>
            </p:extLst>
          </p:nvPr>
        </p:nvGraphicFramePr>
        <p:xfrm>
          <a:off x="457200" y="2875733"/>
          <a:ext cx="8363271" cy="1853975"/>
        </p:xfrm>
        <a:graphic>
          <a:graphicData uri="http://schemas.openxmlformats.org/drawingml/2006/table">
            <a:tbl>
              <a:tblPr firstRow="1" bandRow="1">
                <a:tableStyleId>{5C22544A-7EE6-4342-B048-85BDC9FD1C3A}</a:tableStyleId>
              </a:tblPr>
              <a:tblGrid>
                <a:gridCol w="1810544"/>
                <a:gridCol w="1656184"/>
                <a:gridCol w="4896543"/>
              </a:tblGrid>
              <a:tr h="370795">
                <a:tc>
                  <a:txBody>
                    <a:bodyPr/>
                    <a:lstStyle/>
                    <a:p>
                      <a:r>
                        <a:rPr lang="fr-FR" sz="1800" dirty="0" err="1" smtClean="0"/>
                        <a:t>Property</a:t>
                      </a:r>
                      <a:endParaRPr lang="fr-FR" sz="1800" dirty="0"/>
                    </a:p>
                  </a:txBody>
                  <a:tcPr marT="45714" marB="45714"/>
                </a:tc>
                <a:tc>
                  <a:txBody>
                    <a:bodyPr/>
                    <a:lstStyle/>
                    <a:p>
                      <a:r>
                        <a:rPr lang="fr-FR" sz="1800" dirty="0" smtClean="0"/>
                        <a:t>Default</a:t>
                      </a:r>
                      <a:endParaRPr lang="fr-FR" sz="1800" dirty="0"/>
                    </a:p>
                  </a:txBody>
                  <a:tcPr marT="45714" marB="45714"/>
                </a:tc>
                <a:tc>
                  <a:txBody>
                    <a:bodyPr/>
                    <a:lstStyle/>
                    <a:p>
                      <a:r>
                        <a:rPr lang="fr-FR" sz="1800" dirty="0" smtClean="0"/>
                        <a:t>Use</a:t>
                      </a:r>
                      <a:endParaRPr lang="fr-FR" sz="1800" dirty="0"/>
                    </a:p>
                  </a:txBody>
                  <a:tcPr marT="45714" marB="45714"/>
                </a:tc>
              </a:tr>
              <a:tr h="370795">
                <a:tc>
                  <a:txBody>
                    <a:bodyPr/>
                    <a:lstStyle/>
                    <a:p>
                      <a:r>
                        <a:rPr lang="fr-FR" sz="1800" b="0" dirty="0" smtClean="0"/>
                        <a:t>x</a:t>
                      </a:r>
                      <a:endParaRPr lang="fr-FR" sz="1800" b="0" dirty="0"/>
                    </a:p>
                  </a:txBody>
                  <a:tcPr marT="45714" marB="45714"/>
                </a:tc>
                <a:tc>
                  <a:txBody>
                    <a:bodyPr/>
                    <a:lstStyle/>
                    <a:p>
                      <a:pPr algn="ctr"/>
                      <a:r>
                        <a:rPr lang="fr-FR" sz="1800" b="1" dirty="0" smtClean="0"/>
                        <a:t>0%</a:t>
                      </a:r>
                      <a:endParaRPr lang="fr-FR" sz="1800" b="1" dirty="0"/>
                    </a:p>
                  </a:txBody>
                  <a:tcPr marT="45714" marB="45714"/>
                </a:tc>
                <a:tc>
                  <a:txBody>
                    <a:bodyPr/>
                    <a:lstStyle/>
                    <a:p>
                      <a:r>
                        <a:rPr lang="fr-FR" sz="1800" b="0" dirty="0" smtClean="0"/>
                        <a:t>Moves the </a:t>
                      </a:r>
                      <a:r>
                        <a:rPr lang="fr-FR" sz="1800" b="0" dirty="0" err="1" smtClean="0"/>
                        <a:t>filter</a:t>
                      </a:r>
                      <a:r>
                        <a:rPr lang="fr-FR" sz="1800" b="0" dirty="0" smtClean="0"/>
                        <a:t> </a:t>
                      </a:r>
                      <a:r>
                        <a:rPr lang="fr-FR" sz="1800" b="0" dirty="0" err="1" smtClean="0"/>
                        <a:t>at</a:t>
                      </a:r>
                      <a:r>
                        <a:rPr lang="fr-FR" sz="1800" b="0" dirty="0" smtClean="0"/>
                        <a:t> right</a:t>
                      </a:r>
                      <a:endParaRPr lang="fr-FR" sz="1800" b="0" dirty="0"/>
                    </a:p>
                  </a:txBody>
                  <a:tcPr marT="45714" marB="45714"/>
                </a:tc>
              </a:tr>
              <a:tr h="370795">
                <a:tc>
                  <a:txBody>
                    <a:bodyPr/>
                    <a:lstStyle/>
                    <a:p>
                      <a:r>
                        <a:rPr lang="fr-FR" sz="1800" b="0" dirty="0" smtClean="0"/>
                        <a:t>y</a:t>
                      </a:r>
                      <a:endParaRPr lang="fr-FR" sz="1800" b="0" dirty="0"/>
                    </a:p>
                  </a:txBody>
                  <a:tcPr marT="45714" marB="45714"/>
                </a:tc>
                <a:tc>
                  <a:txBody>
                    <a:bodyPr/>
                    <a:lstStyle/>
                    <a:p>
                      <a:pPr algn="ctr"/>
                      <a:r>
                        <a:rPr lang="fr-FR" sz="1800" b="1" dirty="0" smtClean="0"/>
                        <a:t>0%</a:t>
                      </a:r>
                      <a:endParaRPr lang="fr-FR" sz="1800" b="1" dirty="0"/>
                    </a:p>
                  </a:txBody>
                  <a:tcPr marT="45714" marB="45714"/>
                </a:tc>
                <a:tc>
                  <a:txBody>
                    <a:bodyPr/>
                    <a:lstStyle/>
                    <a:p>
                      <a:r>
                        <a:rPr lang="fr-FR" sz="1800" b="0" dirty="0" smtClean="0"/>
                        <a:t>Moves the </a:t>
                      </a:r>
                      <a:r>
                        <a:rPr lang="fr-FR" sz="1800" b="0" dirty="0" err="1" smtClean="0"/>
                        <a:t>filter</a:t>
                      </a:r>
                      <a:r>
                        <a:rPr lang="fr-FR" sz="1800" b="0" baseline="0" dirty="0" smtClean="0"/>
                        <a:t> </a:t>
                      </a:r>
                      <a:r>
                        <a:rPr lang="fr-FR" sz="1800" b="0" baseline="0" dirty="0" err="1" smtClean="0"/>
                        <a:t>at</a:t>
                      </a:r>
                      <a:r>
                        <a:rPr lang="fr-FR" sz="1800" b="0" baseline="0" dirty="0" smtClean="0"/>
                        <a:t> </a:t>
                      </a:r>
                      <a:r>
                        <a:rPr lang="fr-FR" sz="1800" b="0" baseline="0" dirty="0" err="1" smtClean="0"/>
                        <a:t>bottom</a:t>
                      </a:r>
                      <a:endParaRPr lang="fr-FR" sz="1800" b="0" dirty="0"/>
                    </a:p>
                  </a:txBody>
                  <a:tcPr marT="45714" marB="45714"/>
                </a:tc>
              </a:tr>
              <a:tr h="370795">
                <a:tc>
                  <a:txBody>
                    <a:bodyPr/>
                    <a:lstStyle/>
                    <a:p>
                      <a:r>
                        <a:rPr lang="fr-FR" sz="1800" b="0" dirty="0" err="1" smtClean="0"/>
                        <a:t>width</a:t>
                      </a:r>
                      <a:endParaRPr lang="fr-FR" sz="1800" b="0" dirty="0"/>
                    </a:p>
                  </a:txBody>
                  <a:tcPr marT="45714" marB="45714"/>
                </a:tc>
                <a:tc>
                  <a:txBody>
                    <a:bodyPr/>
                    <a:lstStyle/>
                    <a:p>
                      <a:pPr algn="ctr"/>
                      <a:r>
                        <a:rPr lang="fr-FR" sz="1800" b="1" dirty="0" smtClean="0"/>
                        <a:t>100%</a:t>
                      </a:r>
                      <a:endParaRPr lang="fr-FR" sz="1800" b="1" dirty="0"/>
                    </a:p>
                  </a:txBody>
                  <a:tcPr marT="45714" marB="45714"/>
                </a:tc>
                <a:tc>
                  <a:txBody>
                    <a:bodyPr/>
                    <a:lstStyle/>
                    <a:p>
                      <a:r>
                        <a:rPr lang="fr-FR" sz="1800" b="0" dirty="0" err="1" smtClean="0"/>
                        <a:t>Specify</a:t>
                      </a:r>
                      <a:r>
                        <a:rPr lang="fr-FR" sz="1800" b="0" baseline="0" dirty="0" smtClean="0"/>
                        <a:t> the x-</a:t>
                      </a:r>
                      <a:r>
                        <a:rPr lang="fr-FR" sz="1800" b="0" baseline="0" dirty="0" err="1" smtClean="0"/>
                        <a:t>length</a:t>
                      </a:r>
                      <a:r>
                        <a:rPr lang="fr-FR" sz="1800" b="0" baseline="0" dirty="0" smtClean="0"/>
                        <a:t> of the </a:t>
                      </a:r>
                      <a:r>
                        <a:rPr lang="fr-FR" sz="1800" b="0" baseline="0" dirty="0" err="1" smtClean="0"/>
                        <a:t>filter</a:t>
                      </a:r>
                      <a:endParaRPr lang="fr-FR" sz="1800" b="0" dirty="0"/>
                    </a:p>
                  </a:txBody>
                  <a:tcPr marT="45714" marB="45714"/>
                </a:tc>
              </a:tr>
              <a:tr h="370795">
                <a:tc>
                  <a:txBody>
                    <a:bodyPr/>
                    <a:lstStyle/>
                    <a:p>
                      <a:r>
                        <a:rPr lang="fr-FR" sz="1800" b="0" dirty="0" err="1" smtClean="0"/>
                        <a:t>height</a:t>
                      </a:r>
                      <a:endParaRPr lang="fr-FR" sz="1800" b="0" dirty="0"/>
                    </a:p>
                  </a:txBody>
                  <a:tcPr marT="45714" marB="45714"/>
                </a:tc>
                <a:tc>
                  <a:txBody>
                    <a:bodyPr/>
                    <a:lstStyle/>
                    <a:p>
                      <a:pPr algn="ctr"/>
                      <a:r>
                        <a:rPr lang="fr-FR" sz="1800" b="1" dirty="0" smtClean="0"/>
                        <a:t>100%</a:t>
                      </a:r>
                      <a:endParaRPr lang="fr-FR" sz="1800" b="1" dirty="0"/>
                    </a:p>
                  </a:txBody>
                  <a:tcPr marT="45714" marB="45714"/>
                </a:tc>
                <a:tc>
                  <a:txBody>
                    <a:bodyPr/>
                    <a:lstStyle/>
                    <a:p>
                      <a:r>
                        <a:rPr lang="fr-FR" sz="1800" b="0" dirty="0" err="1" smtClean="0"/>
                        <a:t>Specify</a:t>
                      </a:r>
                      <a:r>
                        <a:rPr lang="fr-FR" sz="1800" b="0" baseline="0" dirty="0" smtClean="0"/>
                        <a:t> the y-</a:t>
                      </a:r>
                      <a:r>
                        <a:rPr lang="fr-FR" sz="1800" b="0" baseline="0" dirty="0" err="1" smtClean="0"/>
                        <a:t>length</a:t>
                      </a:r>
                      <a:r>
                        <a:rPr lang="fr-FR" sz="1800" b="0" baseline="0" dirty="0" smtClean="0"/>
                        <a:t> of the </a:t>
                      </a:r>
                      <a:r>
                        <a:rPr lang="fr-FR" sz="1800" b="0" baseline="0" dirty="0" err="1" smtClean="0"/>
                        <a:t>filter</a:t>
                      </a:r>
                      <a:r>
                        <a:rPr lang="fr-FR" sz="1800" b="0" baseline="0" dirty="0" smtClean="0"/>
                        <a:t> </a:t>
                      </a:r>
                      <a:endParaRPr lang="fr-FR" sz="1800" b="0" dirty="0"/>
                    </a:p>
                  </a:txBody>
                  <a:tcPr marT="45714" marB="45714"/>
                </a:tc>
              </a:tr>
            </a:tbl>
          </a:graphicData>
        </a:graphic>
      </p:graphicFrame>
    </p:spTree>
    <p:extLst>
      <p:ext uri="{BB962C8B-B14F-4D97-AF65-F5344CB8AC3E}">
        <p14:creationId xmlns:p14="http://schemas.microsoft.com/office/powerpoint/2010/main" val="42697363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a:t>
            </a:r>
            <a:r>
              <a:rPr lang="fr-FR" dirty="0" smtClean="0">
                <a:ea typeface="ＭＳ Ｐゴシック" pitchFamily="34" charset="-128"/>
              </a:rPr>
              <a:t> </a:t>
            </a:r>
            <a:r>
              <a:rPr lang="fr-FR" dirty="0" err="1" smtClean="0">
                <a:ea typeface="ＭＳ Ｐゴシック" pitchFamily="34" charset="-128"/>
              </a:rPr>
              <a:t>common</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pPr marL="0" indent="0">
              <a:buNone/>
            </a:pPr>
            <a:r>
              <a:rPr lang="fr-FR" dirty="0" smtClean="0"/>
              <a:t>Look </a:t>
            </a:r>
            <a:r>
              <a:rPr lang="fr-FR" dirty="0" err="1" smtClean="0"/>
              <a:t>at</a:t>
            </a:r>
            <a:r>
              <a:rPr lang="fr-FR" dirty="0" smtClean="0"/>
              <a:t> the </a:t>
            </a:r>
            <a:r>
              <a:rPr lang="fr-FR" dirty="0" err="1" smtClean="0"/>
              <a:t>following</a:t>
            </a:r>
            <a:r>
              <a:rPr lang="fr-FR" dirty="0" smtClean="0"/>
              <a:t> </a:t>
            </a:r>
            <a:r>
              <a:rPr lang="fr-FR" dirty="0" err="1" smtClean="0"/>
              <a:t>schema</a:t>
            </a:r>
            <a:r>
              <a:rPr lang="fr-FR" dirty="0" smtClean="0"/>
              <a:t>, and the </a:t>
            </a:r>
            <a:r>
              <a:rPr lang="fr-FR" dirty="0" err="1" smtClean="0"/>
              <a:t>example</a:t>
            </a:r>
            <a:r>
              <a:rPr lang="fr-FR" dirty="0" smtClean="0"/>
              <a:t>:</a:t>
            </a:r>
          </a:p>
          <a:p>
            <a:endParaRPr lang="fr-FR" dirty="0"/>
          </a:p>
          <a:p>
            <a:endParaRPr lang="fr-FR" dirty="0"/>
          </a:p>
        </p:txBody>
      </p:sp>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9882" y="1993404"/>
            <a:ext cx="2664296" cy="2016224"/>
          </a:xfrm>
          <a:prstGeom prst="rect">
            <a:avLst/>
          </a:prstGeom>
          <a:ln>
            <a:solidFill>
              <a:schemeClr val="tx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Rectangle 3"/>
          <p:cNvSpPr/>
          <p:nvPr/>
        </p:nvSpPr>
        <p:spPr>
          <a:xfrm>
            <a:off x="4013938" y="3001516"/>
            <a:ext cx="1872208" cy="10081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nvGrpSpPr>
          <p:cNvPr id="17" name="Groupe 16"/>
          <p:cNvGrpSpPr/>
          <p:nvPr/>
        </p:nvGrpSpPr>
        <p:grpSpPr>
          <a:xfrm>
            <a:off x="3509882" y="1489348"/>
            <a:ext cx="504056" cy="369332"/>
            <a:chOff x="1619672" y="1633364"/>
            <a:chExt cx="504056" cy="369332"/>
          </a:xfrm>
        </p:grpSpPr>
        <p:cxnSp>
          <p:nvCxnSpPr>
            <p:cNvPr id="7" name="Connecteur droit avec flèche 6"/>
            <p:cNvCxnSpPr/>
            <p:nvPr/>
          </p:nvCxnSpPr>
          <p:spPr>
            <a:xfrm>
              <a:off x="1619672" y="1993404"/>
              <a:ext cx="5040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27684" y="1633364"/>
              <a:ext cx="288032" cy="369332"/>
            </a:xfrm>
            <a:prstGeom prst="rect">
              <a:avLst/>
            </a:prstGeom>
            <a:noFill/>
          </p:spPr>
          <p:txBody>
            <a:bodyPr wrap="square" rtlCol="0">
              <a:spAutoFit/>
            </a:bodyPr>
            <a:lstStyle/>
            <a:p>
              <a:pPr algn="ctr"/>
              <a:r>
                <a:rPr lang="fr-FR" dirty="0" smtClean="0">
                  <a:solidFill>
                    <a:schemeClr val="accent1">
                      <a:lumMod val="75000"/>
                    </a:schemeClr>
                  </a:solidFill>
                </a:rPr>
                <a:t>x</a:t>
              </a:r>
              <a:endParaRPr lang="fr-FR" dirty="0">
                <a:solidFill>
                  <a:schemeClr val="accent1">
                    <a:lumMod val="75000"/>
                  </a:schemeClr>
                </a:solidFill>
              </a:endParaRPr>
            </a:p>
          </p:txBody>
        </p:sp>
      </p:grpSp>
      <p:grpSp>
        <p:nvGrpSpPr>
          <p:cNvPr id="18" name="Groupe 17"/>
          <p:cNvGrpSpPr/>
          <p:nvPr/>
        </p:nvGrpSpPr>
        <p:grpSpPr>
          <a:xfrm>
            <a:off x="3077834" y="1993404"/>
            <a:ext cx="288032" cy="1008112"/>
            <a:chOff x="1043608" y="2137420"/>
            <a:chExt cx="288032" cy="1008112"/>
          </a:xfrm>
        </p:grpSpPr>
        <p:cxnSp>
          <p:nvCxnSpPr>
            <p:cNvPr id="10" name="Connecteur droit avec flèche 9"/>
            <p:cNvCxnSpPr/>
            <p:nvPr/>
          </p:nvCxnSpPr>
          <p:spPr>
            <a:xfrm>
              <a:off x="1331640" y="2137420"/>
              <a:ext cx="0" cy="10081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1043608" y="2456810"/>
              <a:ext cx="288032" cy="369332"/>
            </a:xfrm>
            <a:prstGeom prst="rect">
              <a:avLst/>
            </a:prstGeom>
            <a:noFill/>
          </p:spPr>
          <p:txBody>
            <a:bodyPr wrap="square" rtlCol="0">
              <a:spAutoFit/>
            </a:bodyPr>
            <a:lstStyle/>
            <a:p>
              <a:pPr algn="ctr"/>
              <a:r>
                <a:rPr lang="fr-FR" dirty="0" smtClean="0">
                  <a:solidFill>
                    <a:schemeClr val="accent1">
                      <a:lumMod val="75000"/>
                    </a:schemeClr>
                  </a:solidFill>
                </a:rPr>
                <a:t>y</a:t>
              </a:r>
              <a:endParaRPr lang="fr-FR" dirty="0">
                <a:solidFill>
                  <a:schemeClr val="accent1">
                    <a:lumMod val="75000"/>
                  </a:schemeClr>
                </a:solidFill>
              </a:endParaRPr>
            </a:p>
          </p:txBody>
        </p:sp>
      </p:grpSp>
      <p:grpSp>
        <p:nvGrpSpPr>
          <p:cNvPr id="21" name="Groupe 20"/>
          <p:cNvGrpSpPr/>
          <p:nvPr/>
        </p:nvGrpSpPr>
        <p:grpSpPr>
          <a:xfrm>
            <a:off x="2969822" y="3001516"/>
            <a:ext cx="828092" cy="1008112"/>
            <a:chOff x="1079612" y="3145532"/>
            <a:chExt cx="828092" cy="1008112"/>
          </a:xfrm>
        </p:grpSpPr>
        <p:cxnSp>
          <p:nvCxnSpPr>
            <p:cNvPr id="14" name="Connecteur droit avec flèche 13"/>
            <p:cNvCxnSpPr/>
            <p:nvPr/>
          </p:nvCxnSpPr>
          <p:spPr>
            <a:xfrm>
              <a:off x="1871700" y="3145532"/>
              <a:ext cx="0" cy="100811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0" name="ZoneTexte 19"/>
            <p:cNvSpPr txBox="1"/>
            <p:nvPr/>
          </p:nvSpPr>
          <p:spPr>
            <a:xfrm>
              <a:off x="1079612" y="3433564"/>
              <a:ext cx="828092" cy="369332"/>
            </a:xfrm>
            <a:prstGeom prst="rect">
              <a:avLst/>
            </a:prstGeom>
            <a:noFill/>
          </p:spPr>
          <p:txBody>
            <a:bodyPr wrap="square" rtlCol="0">
              <a:spAutoFit/>
            </a:bodyPr>
            <a:lstStyle/>
            <a:p>
              <a:pPr algn="ctr"/>
              <a:r>
                <a:rPr lang="fr-FR" dirty="0" err="1" smtClean="0"/>
                <a:t>height</a:t>
              </a:r>
              <a:endParaRPr lang="fr-FR" dirty="0"/>
            </a:p>
          </p:txBody>
        </p:sp>
      </p:grpSp>
      <p:grpSp>
        <p:nvGrpSpPr>
          <p:cNvPr id="23" name="Groupe 22"/>
          <p:cNvGrpSpPr/>
          <p:nvPr/>
        </p:nvGrpSpPr>
        <p:grpSpPr>
          <a:xfrm>
            <a:off x="4013938" y="2497460"/>
            <a:ext cx="1872208" cy="369332"/>
            <a:chOff x="2123728" y="2641476"/>
            <a:chExt cx="1872208" cy="369332"/>
          </a:xfrm>
        </p:grpSpPr>
        <p:cxnSp>
          <p:nvCxnSpPr>
            <p:cNvPr id="12" name="Connecteur droit avec flèche 11"/>
            <p:cNvCxnSpPr/>
            <p:nvPr/>
          </p:nvCxnSpPr>
          <p:spPr>
            <a:xfrm>
              <a:off x="2123728" y="3001516"/>
              <a:ext cx="1872208"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ZoneTexte 21"/>
            <p:cNvSpPr txBox="1"/>
            <p:nvPr/>
          </p:nvSpPr>
          <p:spPr>
            <a:xfrm>
              <a:off x="2411760" y="2641476"/>
              <a:ext cx="1296144" cy="369332"/>
            </a:xfrm>
            <a:prstGeom prst="rect">
              <a:avLst/>
            </a:prstGeom>
            <a:noFill/>
          </p:spPr>
          <p:txBody>
            <a:bodyPr wrap="square" rtlCol="0">
              <a:spAutoFit/>
            </a:bodyPr>
            <a:lstStyle/>
            <a:p>
              <a:pPr algn="ctr"/>
              <a:r>
                <a:rPr lang="fr-FR" dirty="0" err="1" smtClean="0"/>
                <a:t>width</a:t>
              </a:r>
              <a:endParaRPr lang="fr-FR" dirty="0"/>
            </a:p>
          </p:txBody>
        </p:sp>
      </p:grpSp>
      <p:sp>
        <p:nvSpPr>
          <p:cNvPr id="28" name="Rectangle à coins arrondis 27"/>
          <p:cNvSpPr/>
          <p:nvPr/>
        </p:nvSpPr>
        <p:spPr>
          <a:xfrm>
            <a:off x="179512" y="4153644"/>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&lt;filter </a:t>
            </a:r>
            <a:r>
              <a:rPr lang="en-US" b="1" dirty="0" smtClean="0">
                <a:solidFill>
                  <a:srgbClr val="FF0000"/>
                </a:solidFill>
                <a:latin typeface="Courier New"/>
                <a:cs typeface="Courier New"/>
              </a:rPr>
              <a:t>id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smtClean="0">
                <a:solidFill>
                  <a:srgbClr val="FF0000"/>
                </a:solidFill>
                <a:latin typeface="Courier New"/>
                <a:cs typeface="Courier New"/>
              </a:rPr>
              <a:t>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"20%" </a:t>
            </a:r>
            <a:r>
              <a:rPr lang="en-US" b="1" dirty="0" smtClean="0">
                <a:solidFill>
                  <a:srgbClr val="FF0000"/>
                </a:solidFill>
                <a:latin typeface="Courier New"/>
                <a:cs typeface="Courier New"/>
              </a:rPr>
              <a:t>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"50%"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"70%" </a:t>
            </a:r>
            <a:r>
              <a:rPr lang="en-US" b="1" dirty="0" smtClean="0">
                <a:solidFill>
                  <a:srgbClr val="FF0000"/>
                </a:solidFill>
                <a:latin typeface="Courier New"/>
                <a:cs typeface="Courier New"/>
              </a:rPr>
              <a:t>height</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"50%"</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Some effects --&gt;</a:t>
            </a:r>
          </a:p>
          <a:p>
            <a:r>
              <a:rPr lang="en-US" b="1" dirty="0" smtClean="0">
                <a:solidFill>
                  <a:srgbClr val="0070C0"/>
                </a:solidFill>
                <a:latin typeface="Courier New"/>
                <a:cs typeface="Courier New"/>
              </a:rPr>
              <a:t>&lt;/filter&gt;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4502794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Filters</a:t>
            </a:r>
            <a:endParaRPr lang="fr-FR" dirty="0"/>
          </a:p>
        </p:txBody>
      </p:sp>
      <p:sp>
        <p:nvSpPr>
          <p:cNvPr id="3" name="Espace réservé du contenu 2"/>
          <p:cNvSpPr>
            <a:spLocks noGrp="1"/>
          </p:cNvSpPr>
          <p:nvPr>
            <p:ph idx="1"/>
          </p:nvPr>
        </p:nvSpPr>
        <p:spPr/>
        <p:txBody>
          <a:bodyPr/>
          <a:lstStyle/>
          <a:p>
            <a:r>
              <a:rPr lang="fr-FR" dirty="0" smtClean="0"/>
              <a:t>For the </a:t>
            </a:r>
            <a:r>
              <a:rPr lang="fr-FR" dirty="0" err="1" smtClean="0"/>
              <a:t>next</a:t>
            </a:r>
            <a:r>
              <a:rPr lang="fr-FR" dirty="0" smtClean="0"/>
              <a:t> </a:t>
            </a:r>
            <a:r>
              <a:rPr lang="fr-FR" dirty="0" err="1" smtClean="0"/>
              <a:t>examples</a:t>
            </a:r>
            <a:r>
              <a:rPr lang="fr-FR" dirty="0" smtClean="0"/>
              <a:t>, </a:t>
            </a:r>
            <a:r>
              <a:rPr lang="fr-FR" dirty="0" err="1" smtClean="0"/>
              <a:t>we’ll</a:t>
            </a:r>
            <a:r>
              <a:rPr lang="fr-FR" dirty="0" smtClean="0"/>
              <a:t> </a:t>
            </a:r>
            <a:r>
              <a:rPr lang="fr-FR" dirty="0" err="1" smtClean="0"/>
              <a:t>consider</a:t>
            </a:r>
            <a:r>
              <a:rPr lang="fr-FR" dirty="0" smtClean="0"/>
              <a:t> a single </a:t>
            </a:r>
            <a:r>
              <a:rPr lang="fr-FR" dirty="0" err="1" smtClean="0"/>
              <a:t>shape</a:t>
            </a:r>
            <a:r>
              <a:rPr lang="fr-FR" dirty="0" smtClean="0"/>
              <a:t> in </a:t>
            </a:r>
            <a:r>
              <a:rPr lang="fr-FR" dirty="0" err="1" smtClean="0"/>
              <a:t>our</a:t>
            </a:r>
            <a:r>
              <a:rPr lang="fr-FR" dirty="0" smtClean="0"/>
              <a:t> SVG </a:t>
            </a:r>
            <a:r>
              <a:rPr lang="fr-FR" dirty="0" err="1" smtClean="0"/>
              <a:t>element</a:t>
            </a:r>
            <a:r>
              <a:rPr lang="fr-FR" dirty="0" smtClean="0"/>
              <a:t>, </a:t>
            </a:r>
            <a:r>
              <a:rPr lang="fr-FR" dirty="0" err="1" smtClean="0"/>
              <a:t>described</a:t>
            </a:r>
            <a:r>
              <a:rPr lang="fr-FR" dirty="0" smtClean="0"/>
              <a:t> as </a:t>
            </a:r>
            <a:r>
              <a:rPr lang="fr-FR" dirty="0" err="1" smtClean="0"/>
              <a:t>follows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5" name="Rectangle à coins arrondis 4"/>
          <p:cNvSpPr/>
          <p:nvPr/>
        </p:nvSpPr>
        <p:spPr>
          <a:xfrm>
            <a:off x="179512" y="2137420"/>
            <a:ext cx="8785225" cy="28803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a:solidFill>
                  <a:srgbClr val="0070C0"/>
                </a:solidFill>
                <a:latin typeface="Courier New"/>
                <a:cs typeface="Courier New"/>
              </a:rPr>
              <a:t>&lt;</a:t>
            </a:r>
            <a:r>
              <a:rPr lang="fr-FR" sz="1600" b="1" dirty="0" err="1" smtClean="0">
                <a:solidFill>
                  <a:srgbClr val="0070C0"/>
                </a:solidFill>
                <a:latin typeface="Courier New"/>
                <a:cs typeface="Courier New"/>
              </a:rPr>
              <a:t>svg</a:t>
            </a:r>
            <a:r>
              <a:rPr lang="fr-FR" sz="1600" b="1" dirty="0" smtClean="0">
                <a:solidFill>
                  <a:srgbClr val="0070C0"/>
                </a:solidFill>
                <a:latin typeface="Courier New"/>
                <a:cs typeface="Courier New"/>
              </a:rPr>
              <a:t>&gt;</a:t>
            </a:r>
            <a:endParaRPr lang="fr-FR" sz="1600" b="1" dirty="0">
              <a:solidFill>
                <a:srgbClr val="0070C0"/>
              </a:solidFill>
              <a:latin typeface="Courier New"/>
              <a:cs typeface="Courier New"/>
            </a:endParaRP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defs</a:t>
            </a:r>
            <a:r>
              <a:rPr lang="fr-FR" b="1" dirty="0">
                <a:solidFill>
                  <a:srgbClr val="0070C0"/>
                </a:solidFill>
                <a:latin typeface="Courier New"/>
                <a:cs typeface="Courier New"/>
              </a:rPr>
              <a:t>&gt;</a:t>
            </a:r>
          </a:p>
          <a:p>
            <a:pPr lvl="2"/>
            <a:r>
              <a:rPr lang="fr-FR" b="1" dirty="0" smtClean="0">
                <a:solidFill>
                  <a:srgbClr val="0070C0"/>
                </a:solidFill>
                <a:latin typeface="Courier New"/>
                <a:cs typeface="Courier New"/>
              </a:rPr>
              <a:t>&lt;</a:t>
            </a:r>
            <a:r>
              <a:rPr lang="fr-FR" b="1" dirty="0" err="1">
                <a:solidFill>
                  <a:srgbClr val="0070C0"/>
                </a:solidFill>
                <a:latin typeface="Courier New"/>
                <a:cs typeface="Courier New"/>
              </a:rPr>
              <a:t>filter</a:t>
            </a:r>
            <a:r>
              <a:rPr lang="fr-FR" b="1" dirty="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"f1</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2"/>
            <a:r>
              <a:rPr lang="fr-FR" b="1" dirty="0" smtClean="0">
                <a:solidFill>
                  <a:srgbClr val="00B050"/>
                </a:solidFill>
                <a:latin typeface="Courier New"/>
                <a:cs typeface="Courier New"/>
              </a:rPr>
              <a:t>&lt;!–- </a:t>
            </a:r>
            <a:r>
              <a:rPr lang="fr-FR" b="1" dirty="0" err="1" smtClean="0">
                <a:solidFill>
                  <a:srgbClr val="00B050"/>
                </a:solidFill>
                <a:latin typeface="Courier New"/>
                <a:cs typeface="Courier New"/>
              </a:rPr>
              <a:t>We’ll</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define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our</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effects</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here</a:t>
            </a:r>
            <a:r>
              <a:rPr lang="fr-FR" b="1" dirty="0" smtClean="0">
                <a:solidFill>
                  <a:srgbClr val="00B050"/>
                </a:solidFill>
                <a:latin typeface="Courier New"/>
                <a:cs typeface="Courier New"/>
              </a:rPr>
              <a:t> --&gt; </a:t>
            </a:r>
            <a:endParaRPr lang="fr-FR" b="1" dirty="0">
              <a:solidFill>
                <a:srgbClr val="00B050"/>
              </a:solidFill>
              <a:latin typeface="Courier New"/>
              <a:cs typeface="Courier New"/>
            </a:endParaRPr>
          </a:p>
          <a:p>
            <a:pPr lvl="2"/>
            <a:r>
              <a:rPr lang="fr-FR" b="1" dirty="0" smtClean="0">
                <a:solidFill>
                  <a:srgbClr val="0070C0"/>
                </a:solidFill>
                <a:latin typeface="Courier New"/>
                <a:cs typeface="Courier New"/>
              </a:rPr>
              <a:t>&lt;/</a:t>
            </a:r>
            <a:r>
              <a:rPr lang="fr-FR" b="1" dirty="0" err="1">
                <a:solidFill>
                  <a:srgbClr val="0070C0"/>
                </a:solidFill>
                <a:latin typeface="Courier New"/>
                <a:cs typeface="Courier New"/>
              </a:rPr>
              <a:t>filter</a:t>
            </a:r>
            <a:r>
              <a:rPr lang="fr-FR" b="1" dirty="0">
                <a:solidFill>
                  <a:srgbClr val="0070C0"/>
                </a:solidFill>
                <a:latin typeface="Courier New"/>
                <a:cs typeface="Courier New"/>
              </a:rPr>
              <a:t>&gt;</a:t>
            </a: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defs</a:t>
            </a:r>
            <a:r>
              <a:rPr lang="fr-FR" b="1" dirty="0">
                <a:solidFill>
                  <a:srgbClr val="0070C0"/>
                </a:solidFill>
                <a:latin typeface="Courier New"/>
                <a:cs typeface="Courier New"/>
              </a:rPr>
              <a:t>&gt;</a:t>
            </a: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rect</a:t>
            </a:r>
            <a:r>
              <a:rPr lang="fr-FR" b="1" dirty="0">
                <a:solidFill>
                  <a:srgbClr val="0070C0"/>
                </a:solidFill>
                <a:latin typeface="Courier New"/>
                <a:cs typeface="Courier New"/>
              </a:rPr>
              <a:t> </a:t>
            </a:r>
            <a:r>
              <a:rPr lang="fr-FR" b="1" dirty="0" err="1">
                <a:solidFill>
                  <a:srgbClr val="FF0000"/>
                </a:solidFill>
                <a:latin typeface="Courier New"/>
                <a:cs typeface="Courier New"/>
              </a:rPr>
              <a:t>width</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"400</a:t>
            </a:r>
            <a:r>
              <a:rPr lang="fr-FR" b="1" dirty="0">
                <a:solidFill>
                  <a:srgbClr val="17B240"/>
                </a:solidFill>
                <a:latin typeface="Courier New"/>
                <a:cs typeface="Courier New"/>
              </a:rPr>
              <a:t>"</a:t>
            </a:r>
            <a:r>
              <a:rPr lang="fr-FR" b="1" dirty="0">
                <a:solidFill>
                  <a:srgbClr val="660066"/>
                </a:solidFill>
                <a:latin typeface="Courier New"/>
                <a:cs typeface="Courier New"/>
              </a:rPr>
              <a:t> </a:t>
            </a:r>
            <a:r>
              <a:rPr lang="fr-FR" b="1" dirty="0" err="1">
                <a:solidFill>
                  <a:srgbClr val="FF0000"/>
                </a:solidFill>
                <a:latin typeface="Courier New"/>
                <a:cs typeface="Courier New"/>
              </a:rPr>
              <a:t>height</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"400"</a:t>
            </a:r>
            <a:r>
              <a:rPr lang="fr-FR" b="1" dirty="0" smtClean="0">
                <a:solidFill>
                  <a:srgbClr val="660066"/>
                </a:solidFill>
                <a:latin typeface="Courier New"/>
                <a:cs typeface="Courier New"/>
              </a:rPr>
              <a:t> </a:t>
            </a:r>
            <a:r>
              <a:rPr lang="fr-FR" b="1" dirty="0" smtClean="0">
                <a:solidFill>
                  <a:srgbClr val="FF0000"/>
                </a:solidFill>
                <a:latin typeface="Courier New"/>
                <a:cs typeface="Courier New"/>
              </a:rPr>
              <a:t>x</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smtClean="0">
                <a:solidFill>
                  <a:srgbClr val="660066"/>
                </a:solidFill>
                <a:latin typeface="Courier New"/>
                <a:cs typeface="Courier New"/>
              </a:rPr>
              <a:t> </a:t>
            </a:r>
            <a:r>
              <a:rPr lang="fr-FR" b="1" dirty="0" smtClean="0">
                <a:solidFill>
                  <a:srgbClr val="FF0000"/>
                </a:solidFill>
                <a:latin typeface="Courier New"/>
                <a:cs typeface="Courier New"/>
              </a:rPr>
              <a:t>y</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smtClean="0">
                <a:solidFill>
                  <a:srgbClr val="660066"/>
                </a:solidFill>
                <a:latin typeface="Courier New"/>
                <a:cs typeface="Courier New"/>
              </a:rPr>
              <a:t> </a:t>
            </a:r>
          </a:p>
          <a:p>
            <a:pPr lvl="2"/>
            <a:r>
              <a:rPr lang="fr-FR" b="1" dirty="0" smtClean="0">
                <a:solidFill>
                  <a:srgbClr val="FF0000"/>
                </a:solidFill>
                <a:latin typeface="Courier New"/>
                <a:cs typeface="Courier New"/>
              </a:rPr>
              <a:t>stroke-</a:t>
            </a:r>
            <a:r>
              <a:rPr lang="fr-FR" b="1" dirty="0" err="1" smtClean="0">
                <a:solidFill>
                  <a:srgbClr val="FF0000"/>
                </a:solidFill>
                <a:latin typeface="Courier New"/>
                <a:cs typeface="Courier New"/>
              </a:rPr>
              <a:t>width</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a:solidFill>
                  <a:srgbClr val="660066"/>
                </a:solidFill>
                <a:latin typeface="Courier New"/>
                <a:cs typeface="Courier New"/>
              </a:rPr>
              <a:t> </a:t>
            </a:r>
            <a:r>
              <a:rPr lang="fr-FR" b="1" dirty="0">
                <a:solidFill>
                  <a:srgbClr val="FF0000"/>
                </a:solidFill>
                <a:latin typeface="Courier New"/>
                <a:cs typeface="Courier New"/>
              </a:rPr>
              <a:t>stroke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red</a:t>
            </a:r>
            <a:r>
              <a:rPr lang="fr-FR" b="1" dirty="0" smtClean="0">
                <a:solidFill>
                  <a:srgbClr val="17B240"/>
                </a:solidFill>
                <a:latin typeface="Courier New"/>
                <a:cs typeface="Courier New"/>
              </a:rPr>
              <a:t>"</a:t>
            </a:r>
            <a:endParaRPr lang="fr-FR" b="1" dirty="0">
              <a:solidFill>
                <a:srgbClr val="17B240"/>
              </a:solidFill>
              <a:latin typeface="Courier New"/>
              <a:cs typeface="Courier New"/>
            </a:endParaRPr>
          </a:p>
          <a:p>
            <a:pPr lvl="2"/>
            <a:r>
              <a:rPr lang="fr-FR" b="1" dirty="0" err="1" smtClean="0">
                <a:solidFill>
                  <a:srgbClr val="FF0000"/>
                </a:solidFill>
                <a:latin typeface="Courier New"/>
                <a:cs typeface="Courier New"/>
              </a:rPr>
              <a:t>fill</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yellow</a:t>
            </a:r>
            <a:r>
              <a:rPr lang="fr-FR" b="1" dirty="0" smtClean="0">
                <a:solidFill>
                  <a:srgbClr val="17B240"/>
                </a:solidFill>
                <a:latin typeface="Courier New"/>
                <a:cs typeface="Courier New"/>
              </a:rPr>
              <a:t>"</a:t>
            </a:r>
            <a:r>
              <a:rPr lang="fr-FR" b="1" dirty="0" smtClean="0">
                <a:solidFill>
                  <a:srgbClr val="660066"/>
                </a:solidFill>
                <a:latin typeface="Courier New"/>
                <a:cs typeface="Courier New"/>
              </a:rPr>
              <a:t> </a:t>
            </a:r>
            <a:r>
              <a:rPr lang="fr-FR" b="1" dirty="0" err="1">
                <a:solidFill>
                  <a:srgbClr val="FF0000"/>
                </a:solidFill>
                <a:latin typeface="Courier New"/>
                <a:cs typeface="Courier New"/>
              </a:rPr>
              <a:t>filter</a:t>
            </a:r>
            <a:r>
              <a:rPr lang="fr-FR" b="1" dirty="0">
                <a:solidFill>
                  <a:schemeClr val="tx1"/>
                </a:solidFill>
                <a:latin typeface="Courier New"/>
                <a:cs typeface="Courier New"/>
              </a:rPr>
              <a:t>=</a:t>
            </a:r>
            <a:r>
              <a:rPr lang="fr-FR" b="1" dirty="0">
                <a:solidFill>
                  <a:srgbClr val="17B240"/>
                </a:solidFill>
                <a:latin typeface="Courier New"/>
                <a:cs typeface="Courier New"/>
              </a:rPr>
              <a:t>"url(#f1)"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a:solidFill>
                  <a:srgbClr val="0070C0"/>
                </a:solidFill>
                <a:latin typeface="Courier New"/>
                <a:cs typeface="Courier New"/>
              </a:rPr>
              <a:t>svg</a:t>
            </a:r>
            <a:r>
              <a:rPr lang="fr-FR" b="1" dirty="0">
                <a:solidFill>
                  <a:srgbClr val="0070C0"/>
                </a:solidFill>
                <a:latin typeface="Courier New"/>
                <a:cs typeface="Courier New"/>
              </a:rPr>
              <a:t>&gt;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001516"/>
            <a:ext cx="2135087" cy="212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Min\Importa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565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Effects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err="1" smtClean="0"/>
              <a:t>Many</a:t>
            </a:r>
            <a:r>
              <a:rPr lang="fr-FR" dirty="0" smtClean="0"/>
              <a:t> </a:t>
            </a:r>
            <a:r>
              <a:rPr lang="fr-FR" dirty="0" err="1" smtClean="0"/>
              <a:t>effects</a:t>
            </a:r>
            <a:r>
              <a:rPr lang="fr-FR" dirty="0" smtClean="0"/>
              <a:t> are </a:t>
            </a:r>
            <a:r>
              <a:rPr lang="fr-FR" dirty="0" err="1" smtClean="0"/>
              <a:t>available</a:t>
            </a:r>
            <a:r>
              <a:rPr lang="fr-FR" dirty="0" smtClean="0"/>
              <a:t> in SVG:</a:t>
            </a:r>
          </a:p>
          <a:p>
            <a:pPr lvl="1"/>
            <a:r>
              <a:rPr lang="fr-FR" dirty="0" smtClean="0"/>
              <a:t>Flood</a:t>
            </a:r>
          </a:p>
          <a:p>
            <a:pPr lvl="1"/>
            <a:r>
              <a:rPr lang="fr-FR" dirty="0" err="1" smtClean="0"/>
              <a:t>GaussianBlur</a:t>
            </a:r>
            <a:endParaRPr lang="fr-FR" dirty="0" smtClean="0"/>
          </a:p>
          <a:p>
            <a:pPr lvl="1"/>
            <a:r>
              <a:rPr lang="fr-FR" dirty="0" err="1" smtClean="0"/>
              <a:t>ColorMatrix</a:t>
            </a:r>
            <a:endParaRPr lang="fr-FR" dirty="0" smtClean="0"/>
          </a:p>
          <a:p>
            <a:pPr lvl="1"/>
            <a:r>
              <a:rPr lang="fr-FR" dirty="0" smtClean="0"/>
              <a:t>…</a:t>
            </a:r>
          </a:p>
          <a:p>
            <a:pPr lvl="1"/>
            <a:endParaRPr lang="fr-FR" dirty="0" smtClean="0"/>
          </a:p>
          <a:p>
            <a:r>
              <a:rPr lang="fr-FR" dirty="0" err="1" smtClean="0"/>
              <a:t>We’ll</a:t>
            </a:r>
            <a:r>
              <a:rPr lang="fr-FR" dirty="0" smtClean="0"/>
              <a:t> </a:t>
            </a:r>
            <a:r>
              <a:rPr lang="fr-FR" dirty="0" err="1" smtClean="0"/>
              <a:t>concentrate</a:t>
            </a:r>
            <a:r>
              <a:rPr lang="fr-FR" dirty="0" smtClean="0"/>
              <a:t> on </a:t>
            </a:r>
            <a:r>
              <a:rPr lang="fr-FR" dirty="0" err="1" smtClean="0"/>
              <a:t>these</a:t>
            </a:r>
            <a:r>
              <a:rPr lang="fr-FR" dirty="0" smtClean="0"/>
              <a:t> </a:t>
            </a:r>
            <a:r>
              <a:rPr lang="fr-FR" dirty="0" err="1" smtClean="0"/>
              <a:t>three</a:t>
            </a:r>
            <a:r>
              <a:rPr lang="fr-FR" dirty="0" smtClean="0"/>
              <a:t>!</a:t>
            </a:r>
            <a:endParaRPr lang="fr-FR" dirty="0"/>
          </a:p>
          <a:p>
            <a:pPr lvl="1"/>
            <a:r>
              <a:rPr lang="fr-FR" dirty="0" err="1" smtClean="0"/>
              <a:t>Here</a:t>
            </a:r>
            <a:r>
              <a:rPr lang="fr-FR" dirty="0" smtClean="0"/>
              <a:t> </a:t>
            </a:r>
            <a:r>
              <a:rPr lang="fr-FR" dirty="0" err="1" smtClean="0"/>
              <a:t>is</a:t>
            </a:r>
            <a:r>
              <a:rPr lang="fr-FR" dirty="0" smtClean="0"/>
              <a:t> the </a:t>
            </a:r>
            <a:r>
              <a:rPr lang="fr-FR" dirty="0" err="1" smtClean="0"/>
              <a:t>complete</a:t>
            </a:r>
            <a:r>
              <a:rPr lang="fr-FR" dirty="0" smtClean="0"/>
              <a:t> </a:t>
            </a:r>
            <a:r>
              <a:rPr lang="fr-FR" dirty="0" err="1" smtClean="0"/>
              <a:t>list</a:t>
            </a:r>
            <a:r>
              <a:rPr lang="fr-FR" dirty="0" smtClean="0"/>
              <a:t>: </a:t>
            </a:r>
          </a:p>
          <a:p>
            <a:pPr marL="0" indent="0" algn="ctr">
              <a:buNone/>
            </a:pPr>
            <a:r>
              <a:rPr lang="fr-FR" sz="2400" dirty="0">
                <a:hlinkClick r:id="rId2"/>
              </a:rPr>
              <a:t>http://www.w3.org/TR/SVG/filters.html</a:t>
            </a:r>
            <a:endParaRPr lang="fr-FR" sz="2400" dirty="0"/>
          </a:p>
          <a:p>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835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FeFlood</a:t>
            </a:r>
            <a:endParaRPr lang="fr-FR" dirty="0"/>
          </a:p>
        </p:txBody>
      </p:sp>
      <p:sp>
        <p:nvSpPr>
          <p:cNvPr id="3" name="Espace réservé du contenu 2"/>
          <p:cNvSpPr>
            <a:spLocks noGrp="1"/>
          </p:cNvSpPr>
          <p:nvPr>
            <p:ph idx="1"/>
          </p:nvPr>
        </p:nvSpPr>
        <p:spPr/>
        <p:txBody>
          <a:bodyPr/>
          <a:lstStyle/>
          <a:p>
            <a:r>
              <a:rPr lang="fr-FR" dirty="0" err="1" smtClean="0"/>
              <a:t>Covers</a:t>
            </a:r>
            <a:r>
              <a:rPr lang="fr-FR" dirty="0" smtClean="0"/>
              <a:t> the </a:t>
            </a:r>
            <a:r>
              <a:rPr lang="fr-FR" dirty="0" err="1" smtClean="0"/>
              <a:t>shape</a:t>
            </a:r>
            <a:r>
              <a:rPr lang="fr-FR" dirty="0" smtClean="0"/>
              <a:t> </a:t>
            </a:r>
            <a:r>
              <a:rPr lang="fr-FR" dirty="0" err="1" smtClean="0"/>
              <a:t>with</a:t>
            </a:r>
            <a:r>
              <a:rPr lang="fr-FR" dirty="0" smtClean="0"/>
              <a:t> the </a:t>
            </a:r>
            <a:r>
              <a:rPr lang="fr-FR" dirty="0" err="1" smtClean="0"/>
              <a:t>specified</a:t>
            </a:r>
            <a:r>
              <a:rPr lang="fr-FR" dirty="0" smtClean="0"/>
              <a:t> </a:t>
            </a:r>
            <a:r>
              <a:rPr lang="fr-FR" dirty="0" err="1" smtClean="0"/>
              <a:t>color</a:t>
            </a:r>
            <a:r>
              <a:rPr lang="fr-FR" dirty="0" smtClean="0"/>
              <a:t>:</a:t>
            </a:r>
          </a:p>
          <a:p>
            <a:pPr lvl="1"/>
            <a:r>
              <a:rPr lang="fr-FR" dirty="0" smtClean="0"/>
              <a:t>Be </a:t>
            </a:r>
            <a:r>
              <a:rPr lang="fr-FR" dirty="0" err="1" smtClean="0"/>
              <a:t>careful</a:t>
            </a:r>
            <a:r>
              <a:rPr lang="fr-FR" dirty="0" smtClean="0"/>
              <a:t>: </a:t>
            </a:r>
            <a:r>
              <a:rPr lang="fr-FR" dirty="0" err="1" smtClean="0"/>
              <a:t>this</a:t>
            </a:r>
            <a:r>
              <a:rPr lang="fr-FR" dirty="0" smtClean="0"/>
              <a:t> </a:t>
            </a:r>
            <a:r>
              <a:rPr lang="fr-FR" dirty="0" err="1" smtClean="0"/>
              <a:t>will</a:t>
            </a:r>
            <a:r>
              <a:rPr lang="fr-FR" dirty="0" smtClean="0"/>
              <a:t> </a:t>
            </a:r>
            <a:r>
              <a:rPr lang="fr-FR" dirty="0" err="1" smtClean="0"/>
              <a:t>override</a:t>
            </a:r>
            <a:r>
              <a:rPr lang="fr-FR" dirty="0" smtClean="0"/>
              <a:t> </a:t>
            </a:r>
            <a:r>
              <a:rPr lang="fr-FR" dirty="0" err="1" smtClean="0"/>
              <a:t>fill</a:t>
            </a:r>
            <a:r>
              <a:rPr lang="fr-FR" dirty="0" smtClean="0"/>
              <a:t> and </a:t>
            </a:r>
            <a:r>
              <a:rPr lang="fr-FR" dirty="0" err="1" smtClean="0"/>
              <a:t>fill</a:t>
            </a:r>
            <a:r>
              <a:rPr lang="fr-FR" dirty="0" smtClean="0"/>
              <a:t>-stroke </a:t>
            </a:r>
            <a:r>
              <a:rPr lang="fr-FR" dirty="0" err="1" smtClean="0"/>
              <a:t>property</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49746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feFlood</a:t>
            </a:r>
            <a:r>
              <a:rPr lang="en-US" b="1" dirty="0">
                <a:solidFill>
                  <a:srgbClr val="0070C0"/>
                </a:solidFill>
                <a:latin typeface="Courier New"/>
                <a:cs typeface="Courier New"/>
              </a:rPr>
              <a:t> </a:t>
            </a:r>
            <a:r>
              <a:rPr lang="en-US" b="1" dirty="0">
                <a:solidFill>
                  <a:srgbClr val="FF0000"/>
                </a:solidFill>
                <a:latin typeface="Courier New"/>
                <a:cs typeface="Courier New"/>
              </a:rPr>
              <a:t>flood-color</a:t>
            </a:r>
            <a:r>
              <a:rPr lang="en-US" b="1" dirty="0">
                <a:solidFill>
                  <a:schemeClr val="tx1"/>
                </a:solidFill>
                <a:latin typeface="Courier New"/>
                <a:cs typeface="Courier New"/>
              </a:rPr>
              <a:t>=</a:t>
            </a:r>
            <a:r>
              <a:rPr lang="en-US" b="1" dirty="0">
                <a:solidFill>
                  <a:srgbClr val="17B240"/>
                </a:solidFill>
                <a:latin typeface="Courier New"/>
                <a:cs typeface="Courier New"/>
              </a:rPr>
              <a:t>"blue"</a:t>
            </a:r>
            <a:r>
              <a:rPr lang="en-US" b="1" dirty="0">
                <a:solidFill>
                  <a:srgbClr val="660066"/>
                </a:solidFill>
                <a:latin typeface="Courier New"/>
                <a:cs typeface="Courier New"/>
              </a:rPr>
              <a:t> </a:t>
            </a:r>
            <a:r>
              <a:rPr lang="en-US" b="1" dirty="0">
                <a:solidFill>
                  <a:srgbClr val="FF0000"/>
                </a:solidFill>
                <a:latin typeface="Courier New"/>
                <a:cs typeface="Courier New"/>
              </a:rPr>
              <a:t>flood-opacity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3232598"/>
            <a:ext cx="1878673" cy="188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586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FeGaussianBlur</a:t>
            </a:r>
            <a:endParaRPr lang="fr-FR" dirty="0"/>
          </a:p>
        </p:txBody>
      </p:sp>
      <p:sp>
        <p:nvSpPr>
          <p:cNvPr id="3" name="Espace réservé du contenu 2"/>
          <p:cNvSpPr>
            <a:spLocks noGrp="1"/>
          </p:cNvSpPr>
          <p:nvPr>
            <p:ph idx="1"/>
          </p:nvPr>
        </p:nvSpPr>
        <p:spPr/>
        <p:txBody>
          <a:bodyPr/>
          <a:lstStyle/>
          <a:p>
            <a:r>
              <a:rPr lang="fr-FR" dirty="0" err="1" smtClean="0"/>
              <a:t>Performs</a:t>
            </a:r>
            <a:r>
              <a:rPr lang="fr-FR" dirty="0" smtClean="0"/>
              <a:t> on a </a:t>
            </a:r>
            <a:r>
              <a:rPr lang="fr-FR" dirty="0" err="1" smtClean="0"/>
              <a:t>gaussian</a:t>
            </a:r>
            <a:r>
              <a:rPr lang="fr-FR" dirty="0" smtClean="0"/>
              <a:t> </a:t>
            </a:r>
            <a:r>
              <a:rPr lang="fr-FR" dirty="0" err="1" smtClean="0"/>
              <a:t>blur</a:t>
            </a:r>
            <a:r>
              <a:rPr lang="fr-FR" dirty="0" smtClean="0"/>
              <a:t>:</a:t>
            </a:r>
          </a:p>
          <a:p>
            <a:pPr lvl="1"/>
            <a:r>
              <a:rPr lang="fr-FR" dirty="0" err="1" smtClean="0"/>
              <a:t>Depending</a:t>
            </a:r>
            <a:r>
              <a:rPr lang="fr-FR" dirty="0" smtClean="0"/>
              <a:t> on the </a:t>
            </a:r>
            <a:r>
              <a:rPr lang="fr-FR" dirty="0" err="1" smtClean="0"/>
              <a:t>stdDevitation</a:t>
            </a:r>
            <a:r>
              <a:rPr lang="fr-FR" dirty="0" smtClean="0"/>
              <a:t> </a:t>
            </a:r>
            <a:r>
              <a:rPr lang="fr-FR" dirty="0" err="1" smtClean="0"/>
              <a:t>attribute</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232330"/>
            <a:ext cx="1878673" cy="188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à coins arrondis 7"/>
          <p:cNvSpPr/>
          <p:nvPr/>
        </p:nvSpPr>
        <p:spPr>
          <a:xfrm>
            <a:off x="179512" y="249746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feGaussianBlur</a:t>
            </a:r>
            <a:r>
              <a:rPr lang="en-US" b="1" dirty="0">
                <a:solidFill>
                  <a:srgbClr val="0070C0"/>
                </a:solidFill>
                <a:latin typeface="Courier New"/>
                <a:cs typeface="Courier New"/>
              </a:rPr>
              <a:t> </a:t>
            </a:r>
            <a:r>
              <a:rPr lang="en-US" b="1" dirty="0" err="1">
                <a:solidFill>
                  <a:srgbClr val="FF0000"/>
                </a:solidFill>
                <a:latin typeface="Courier New"/>
                <a:cs typeface="Courier New"/>
              </a:rPr>
              <a:t>stdDeviation</a:t>
            </a:r>
            <a:r>
              <a:rPr lang="en-US" b="1" dirty="0">
                <a:solidFill>
                  <a:schemeClr val="tx1"/>
                </a:solidFill>
                <a:latin typeface="Courier New"/>
                <a:cs typeface="Courier New"/>
              </a:rPr>
              <a:t>=</a:t>
            </a:r>
            <a:r>
              <a:rPr lang="en-US" b="1" dirty="0">
                <a:solidFill>
                  <a:srgbClr val="17B240"/>
                </a:solidFill>
                <a:latin typeface="Courier New"/>
                <a:cs typeface="Courier New"/>
              </a:rPr>
              <a:t>"10"</a:t>
            </a:r>
            <a:r>
              <a:rPr lang="en-US" b="1" dirty="0">
                <a:solidFill>
                  <a:srgbClr val="0070C0"/>
                </a:solidFill>
                <a:latin typeface="Courier New"/>
                <a:cs typeface="Courier New"/>
              </a:rPr>
              <a:t> /&gt;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5077201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Change </a:t>
            </a:r>
            <a:r>
              <a:rPr lang="fr-FR" dirty="0" err="1" smtClean="0"/>
              <a:t>your</a:t>
            </a:r>
            <a:r>
              <a:rPr lang="fr-FR" dirty="0" smtClean="0"/>
              <a:t> </a:t>
            </a:r>
            <a:r>
              <a:rPr lang="fr-FR" dirty="0" err="1" smtClean="0"/>
              <a:t>colors</a:t>
            </a:r>
            <a:r>
              <a:rPr lang="fr-FR" dirty="0" smtClean="0"/>
              <a:t> by:</a:t>
            </a:r>
          </a:p>
          <a:p>
            <a:pPr lvl="1"/>
            <a:r>
              <a:rPr lang="fr-FR" dirty="0" smtClean="0"/>
              <a:t>HUE</a:t>
            </a:r>
          </a:p>
          <a:p>
            <a:pPr lvl="1"/>
            <a:r>
              <a:rPr lang="fr-FR" dirty="0" smtClean="0"/>
              <a:t>Saturation</a:t>
            </a:r>
          </a:p>
          <a:p>
            <a:pPr lvl="1"/>
            <a:r>
              <a:rPr lang="fr-FR" dirty="0" smtClean="0"/>
              <a:t>Luminance</a:t>
            </a:r>
          </a:p>
          <a:p>
            <a:pPr lvl="1"/>
            <a:r>
              <a:rPr lang="fr-FR" dirty="0" smtClean="0"/>
              <a:t>A </a:t>
            </a:r>
            <a:r>
              <a:rPr lang="fr-FR" dirty="0" err="1" smtClean="0"/>
              <a:t>complete</a:t>
            </a:r>
            <a:r>
              <a:rPr lang="fr-FR" dirty="0" smtClean="0"/>
              <a:t> matrix </a:t>
            </a:r>
          </a:p>
          <a:p>
            <a:pPr lvl="1"/>
            <a:endParaRPr lang="fr-FR" dirty="0"/>
          </a:p>
          <a:p>
            <a:r>
              <a:rPr lang="fr-FR" dirty="0" err="1" smtClean="0"/>
              <a:t>Here</a:t>
            </a:r>
            <a:r>
              <a:rPr lang="fr-FR" dirty="0" smtClean="0"/>
              <a:t> </a:t>
            </a:r>
            <a:r>
              <a:rPr lang="fr-FR" dirty="0" err="1" smtClean="0"/>
              <a:t>is</a:t>
            </a:r>
            <a:r>
              <a:rPr lang="fr-FR" dirty="0" smtClean="0"/>
              <a:t> a </a:t>
            </a:r>
            <a:r>
              <a:rPr lang="fr-FR" dirty="0" err="1" smtClean="0"/>
              <a:t>tool</a:t>
            </a:r>
            <a:r>
              <a:rPr lang="fr-FR" dirty="0" smtClean="0"/>
              <a:t> for </a:t>
            </a:r>
            <a:r>
              <a:rPr lang="fr-FR" dirty="0" err="1" smtClean="0"/>
              <a:t>better</a:t>
            </a:r>
            <a:r>
              <a:rPr lang="fr-FR" dirty="0" smtClean="0"/>
              <a:t> </a:t>
            </a:r>
            <a:r>
              <a:rPr lang="fr-FR" dirty="0" err="1" smtClean="0"/>
              <a:t>understanding</a:t>
            </a:r>
            <a:r>
              <a:rPr lang="fr-FR" dirty="0" smtClean="0"/>
              <a:t>:</a:t>
            </a:r>
          </a:p>
          <a:p>
            <a:pPr marL="0" indent="0" algn="ctr">
              <a:buNone/>
            </a:pPr>
            <a:r>
              <a:rPr lang="fr-FR" dirty="0">
                <a:hlinkClick r:id="rId2"/>
              </a:rPr>
              <a:t>http://www.colorsontheweb.com/colorwizard.asp</a:t>
            </a: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201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HUE:</a:t>
            </a:r>
          </a:p>
          <a:p>
            <a:pPr lvl="1"/>
            <a:r>
              <a:rPr lang="fr-FR" dirty="0" err="1" smtClean="0"/>
              <a:t>Takes</a:t>
            </a:r>
            <a:r>
              <a:rPr lang="fr-FR" dirty="0" smtClean="0"/>
              <a:t> one </a:t>
            </a:r>
            <a:r>
              <a:rPr lang="fr-FR" dirty="0" err="1" smtClean="0"/>
              <a:t>int</a:t>
            </a:r>
            <a:r>
              <a:rPr lang="fr-FR" dirty="0" smtClean="0"/>
              <a:t> argument as values</a:t>
            </a:r>
          </a:p>
          <a:p>
            <a:pPr lvl="1"/>
            <a:r>
              <a:rPr lang="fr-FR" dirty="0" smtClean="0"/>
              <a:t>« </a:t>
            </a:r>
            <a:r>
              <a:rPr lang="fr-FR" dirty="0" err="1" smtClean="0"/>
              <a:t>Rotate</a:t>
            </a:r>
            <a:r>
              <a:rPr lang="fr-FR" dirty="0" smtClean="0"/>
              <a:t> » the base </a:t>
            </a:r>
            <a:r>
              <a:rPr lang="fr-FR" dirty="0" err="1" smtClean="0"/>
              <a:t>color</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hueRotate</a:t>
            </a:r>
            <a:r>
              <a:rPr lang="fr-FR" b="1" dirty="0">
                <a:solidFill>
                  <a:srgbClr val="17B240"/>
                </a:solidFill>
                <a:latin typeface="Courier New"/>
                <a:cs typeface="Courier New"/>
              </a:rPr>
              <a:t>" </a:t>
            </a:r>
            <a:r>
              <a:rPr lang="fr-FR" b="1" dirty="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"90"</a:t>
            </a:r>
            <a:r>
              <a:rPr lang="fr-FR" b="1" dirty="0" smtClean="0">
                <a:solidFill>
                  <a:srgbClr val="0070C0"/>
                </a:solidFill>
                <a:latin typeface="Courier New"/>
                <a:cs typeface="Courier New"/>
              </a:rPr>
              <a:t> /&gt;</a:t>
            </a:r>
            <a:endParaRPr lang="fr-FR" b="1" dirty="0">
              <a:solidFill>
                <a:srgbClr val="0070C0"/>
              </a:solidFill>
              <a:latin typeface="Courier New"/>
              <a:cs typeface="Courier New"/>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217540"/>
            <a:ext cx="1878673" cy="187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23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Saturation:</a:t>
            </a:r>
          </a:p>
          <a:p>
            <a:pPr lvl="1"/>
            <a:r>
              <a:rPr lang="fr-FR" dirty="0" err="1" smtClean="0"/>
              <a:t>Takes</a:t>
            </a:r>
            <a:r>
              <a:rPr lang="fr-FR" dirty="0" smtClean="0"/>
              <a:t> one real argument as values (</a:t>
            </a:r>
            <a:r>
              <a:rPr lang="fr-FR" dirty="0" err="1" smtClean="0"/>
              <a:t>from</a:t>
            </a:r>
            <a:r>
              <a:rPr lang="fr-FR" dirty="0" smtClean="0"/>
              <a:t> 0 to 1)</a:t>
            </a:r>
          </a:p>
          <a:p>
            <a:pPr lvl="1"/>
            <a:r>
              <a:rPr lang="fr-FR" dirty="0" err="1" smtClean="0"/>
              <a:t>Saturates</a:t>
            </a:r>
            <a:r>
              <a:rPr lang="fr-FR" dirty="0" smtClean="0"/>
              <a:t> the base </a:t>
            </a:r>
            <a:r>
              <a:rPr lang="fr-FR" dirty="0" err="1" smtClean="0"/>
              <a:t>color</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saturate</a:t>
            </a:r>
            <a:r>
              <a:rPr lang="fr-FR" b="1" dirty="0">
                <a:solidFill>
                  <a:srgbClr val="17B240"/>
                </a:solidFill>
                <a:latin typeface="Courier New"/>
                <a:cs typeface="Courier New"/>
              </a:rPr>
              <a:t>"</a:t>
            </a:r>
            <a:r>
              <a:rPr lang="fr-FR" b="1" dirty="0">
                <a:solidFill>
                  <a:srgbClr val="660066"/>
                </a:solidFill>
                <a:latin typeface="Courier New"/>
                <a:cs typeface="Courier New"/>
              </a:rPr>
              <a:t> </a:t>
            </a:r>
            <a:r>
              <a:rPr lang="fr-FR" b="1" dirty="0">
                <a:solidFill>
                  <a:srgbClr val="FF0000"/>
                </a:solidFill>
                <a:latin typeface="Courier New"/>
                <a:cs typeface="Courier New"/>
              </a:rPr>
              <a:t>values</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smtClean="0">
                <a:solidFill>
                  <a:srgbClr val="17B240"/>
                </a:solidFill>
                <a:latin typeface="Courier New"/>
                <a:cs typeface="Courier New"/>
              </a:rPr>
              <a:t>0.1"</a:t>
            </a:r>
            <a:r>
              <a:rPr lang="fr-FR" b="1" dirty="0" smtClean="0">
                <a:solidFill>
                  <a:srgbClr val="660066"/>
                </a:solidFill>
                <a:latin typeface="Courier New"/>
                <a:cs typeface="Courier New"/>
              </a:rPr>
              <a:t>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216437"/>
            <a:ext cx="1877814" cy="187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9462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endParaRPr lang="en-US" dirty="0" smtClean="0"/>
          </a:p>
          <a:p>
            <a:pPr lvl="1" eaLnBrk="1" hangingPunct="1"/>
            <a:endParaRPr lang="en-US" dirty="0"/>
          </a:p>
          <a:p>
            <a:pPr lvl="1" eaLnBrk="1" hangingPunct="1"/>
            <a:r>
              <a:rPr lang="en-US" dirty="0" smtClean="0"/>
              <a:t>SVG</a:t>
            </a:r>
          </a:p>
          <a:p>
            <a:pPr lvl="1" eaLnBrk="1" hangingPunct="1"/>
            <a:endParaRPr lang="en-US" dirty="0"/>
          </a:p>
          <a:p>
            <a:pPr lvl="1" eaLnBrk="1" hangingPunct="1"/>
            <a:r>
              <a:rPr lang="en-US" dirty="0" smtClean="0"/>
              <a:t>Canvas</a:t>
            </a:r>
          </a:p>
          <a:p>
            <a:pPr lvl="1" eaLnBrk="1" hangingPunct="1"/>
            <a:endParaRPr lang="en-US" dirty="0" smtClean="0"/>
          </a:p>
          <a:p>
            <a:pPr lvl="1" eaLnBrk="1" hangingPunct="1"/>
            <a:r>
              <a:rPr lang="en-US" dirty="0" smtClean="0"/>
              <a:t>SVG or Canvas ?</a:t>
            </a:r>
          </a:p>
        </p:txBody>
      </p:sp>
      <p:sp>
        <p:nvSpPr>
          <p:cNvPr id="35843" name="Espace réservé du contenu 3"/>
          <p:cNvSpPr>
            <a:spLocks noGrp="1"/>
          </p:cNvSpPr>
          <p:nvPr>
            <p:ph sz="quarter" idx="13"/>
          </p:nvPr>
        </p:nvSpPr>
        <p:spPr/>
        <p:txBody>
          <a:bodyPr/>
          <a:lstStyle/>
          <a:p>
            <a:r>
              <a:rPr lang="fr-FR" dirty="0" err="1" smtClean="0">
                <a:ea typeface="ＭＳ Ｐゴシック" pitchFamily="34" charset="-128"/>
              </a:rPr>
              <a:t>Graphics</a:t>
            </a:r>
            <a:r>
              <a:rPr lang="fr-FR" dirty="0" smtClean="0">
                <a:ea typeface="ＭＳ Ｐゴシック" pitchFamily="34" charset="-128"/>
              </a:rPr>
              <a:t> API</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105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Luminance:</a:t>
            </a:r>
          </a:p>
          <a:p>
            <a:pPr lvl="1"/>
            <a:r>
              <a:rPr lang="fr-FR" dirty="0" err="1" smtClean="0"/>
              <a:t>Invert</a:t>
            </a:r>
            <a:r>
              <a:rPr lang="fr-FR" dirty="0" smtClean="0"/>
              <a:t> </a:t>
            </a:r>
            <a:r>
              <a:rPr lang="fr-FR" dirty="0" err="1" smtClean="0"/>
              <a:t>colors</a:t>
            </a:r>
            <a:r>
              <a:rPr lang="fr-FR" dirty="0" smtClean="0"/>
              <a:t> and </a:t>
            </a:r>
            <a:r>
              <a:rPr lang="fr-FR" dirty="0" err="1" smtClean="0"/>
              <a:t>associates</a:t>
            </a:r>
            <a:r>
              <a:rPr lang="fr-FR" dirty="0" smtClean="0"/>
              <a:t> </a:t>
            </a:r>
            <a:r>
              <a:rPr lang="fr-FR" dirty="0" err="1" smtClean="0"/>
              <a:t>them</a:t>
            </a:r>
            <a:r>
              <a:rPr lang="fr-FR" dirty="0" smtClean="0"/>
              <a:t> to a </a:t>
            </a:r>
            <a:r>
              <a:rPr lang="fr-FR" dirty="0" err="1" smtClean="0"/>
              <a:t>grey</a:t>
            </a:r>
            <a:r>
              <a:rPr lang="fr-FR" dirty="0" smtClean="0"/>
              <a:t> </a:t>
            </a:r>
            <a:r>
              <a:rPr lang="fr-FR" dirty="0" err="1" smtClean="0"/>
              <a:t>tone</a:t>
            </a:r>
            <a:r>
              <a:rPr lang="fr-FR" dirty="0" smtClean="0"/>
              <a:t>, </a:t>
            </a:r>
            <a:r>
              <a:rPr lang="fr-FR" dirty="0" err="1" smtClean="0"/>
              <a:t>depending</a:t>
            </a:r>
            <a:r>
              <a:rPr lang="fr-FR" dirty="0" smtClean="0"/>
              <a:t> on </a:t>
            </a:r>
            <a:r>
              <a:rPr lang="fr-FR" dirty="0" err="1" smtClean="0"/>
              <a:t>their</a:t>
            </a:r>
            <a:r>
              <a:rPr lang="fr-FR" dirty="0" smtClean="0"/>
              <a:t> luminance</a:t>
            </a:r>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smtClean="0">
                <a:solidFill>
                  <a:srgbClr val="17B240"/>
                </a:solidFill>
                <a:latin typeface="Courier New"/>
                <a:cs typeface="Courier New"/>
              </a:rPr>
              <a:t>luminanceToAlpha</a:t>
            </a:r>
            <a:r>
              <a:rPr lang="fr-FR" b="1" dirty="0" smtClean="0">
                <a:solidFill>
                  <a:srgbClr val="17B240"/>
                </a:solidFill>
                <a:latin typeface="Courier New"/>
                <a:cs typeface="Courier New"/>
              </a:rPr>
              <a:t>"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7" y="3214796"/>
            <a:ext cx="1892981" cy="1874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2818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a:t>
            </a:r>
          </a:p>
          <a:p>
            <a:pPr lvl="1"/>
            <a:r>
              <a:rPr lang="fr-FR" dirty="0" err="1" smtClean="0"/>
              <a:t>Takes</a:t>
            </a:r>
            <a:r>
              <a:rPr lang="fr-FR" dirty="0" smtClean="0"/>
              <a:t> a </a:t>
            </a:r>
            <a:r>
              <a:rPr lang="fr-FR" dirty="0" err="1" smtClean="0"/>
              <a:t>complete</a:t>
            </a:r>
            <a:r>
              <a:rPr lang="fr-FR" dirty="0" smtClean="0"/>
              <a:t> 5 x 4 matrix:</a:t>
            </a:r>
          </a:p>
          <a:p>
            <a:pPr lvl="2"/>
            <a:r>
              <a:rPr lang="fr-FR" dirty="0" err="1" smtClean="0"/>
              <a:t>Transforms</a:t>
            </a:r>
            <a:r>
              <a:rPr lang="fr-FR" dirty="0" smtClean="0"/>
              <a:t> base </a:t>
            </a:r>
            <a:r>
              <a:rPr lang="fr-FR" dirty="0" err="1" smtClean="0"/>
              <a:t>color</a:t>
            </a:r>
            <a:r>
              <a:rPr lang="fr-FR" dirty="0" smtClean="0"/>
              <a:t> by matrix multiplication</a:t>
            </a:r>
          </a:p>
          <a:p>
            <a:pPr lvl="2"/>
            <a:endParaRPr lang="fr-FR" dirty="0"/>
          </a:p>
          <a:p>
            <a:pPr lvl="1"/>
            <a:r>
              <a:rPr lang="fr-FR" dirty="0" err="1" smtClean="0"/>
              <a:t>Example</a:t>
            </a:r>
            <a:r>
              <a:rPr lang="fr-FR" dirty="0" smtClean="0"/>
              <a:t> </a:t>
            </a:r>
            <a:r>
              <a:rPr lang="fr-FR" dirty="0" err="1" smtClean="0"/>
              <a:t>with</a:t>
            </a:r>
            <a:r>
              <a:rPr lang="fr-FR" dirty="0" smtClean="0"/>
              <a:t> a </a:t>
            </a:r>
            <a:r>
              <a:rPr lang="fr-FR" dirty="0" err="1" smtClean="0"/>
              <a:t>random</a:t>
            </a:r>
            <a:r>
              <a:rPr lang="fr-FR" dirty="0" smtClean="0"/>
              <a:t> base </a:t>
            </a:r>
            <a:r>
              <a:rPr lang="fr-FR" dirty="0" err="1" smtClean="0"/>
              <a:t>color</a:t>
            </a:r>
            <a:r>
              <a:rPr lang="fr-FR" dirty="0" smtClean="0"/>
              <a:t>: </a:t>
            </a:r>
            <a:r>
              <a:rPr lang="fr-FR" dirty="0" err="1" smtClean="0"/>
              <a:t>rgba</a:t>
            </a:r>
            <a:r>
              <a:rPr lang="fr-FR" dirty="0" smtClean="0"/>
              <a:t>(255, 0, 127, 0.7)</a:t>
            </a:r>
          </a:p>
          <a:p>
            <a:pPr lvl="2"/>
            <a:r>
              <a:rPr lang="fr-FR" dirty="0" err="1" smtClean="0"/>
              <a:t>Transformed</a:t>
            </a:r>
            <a:r>
              <a:rPr lang="fr-FR" dirty="0" smtClean="0"/>
              <a:t> </a:t>
            </a:r>
            <a:r>
              <a:rPr lang="fr-FR" dirty="0" err="1" smtClean="0"/>
              <a:t>into</a:t>
            </a:r>
            <a:r>
              <a:rPr lang="fr-FR" dirty="0" smtClean="0"/>
              <a:t> </a:t>
            </a:r>
            <a:r>
              <a:rPr lang="fr-FR" smtClean="0"/>
              <a:t>matrix:</a:t>
            </a:r>
            <a:endParaRPr lang="fr-FR" dirty="0" smtClean="0"/>
          </a:p>
          <a:p>
            <a:pPr lvl="1"/>
            <a:endParaRPr lang="fr-FR" dirty="0" smtClean="0"/>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3289548"/>
            <a:ext cx="2086856"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14691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 </a:t>
            </a:r>
            <a:r>
              <a:rPr lang="fr-FR" dirty="0" err="1" smtClean="0"/>
              <a:t>reminders</a:t>
            </a:r>
            <a:r>
              <a:rPr lang="fr-FR" dirty="0" smtClean="0"/>
              <a:t>:</a:t>
            </a:r>
          </a:p>
          <a:p>
            <a:pPr lvl="1"/>
            <a:r>
              <a:rPr lang="fr-FR" dirty="0" err="1" smtClean="0"/>
              <a:t>Let’s</a:t>
            </a:r>
            <a:r>
              <a:rPr lang="fr-FR" dirty="0" smtClean="0"/>
              <a:t> </a:t>
            </a:r>
            <a:r>
              <a:rPr lang="fr-FR" dirty="0" err="1" smtClean="0"/>
              <a:t>specify</a:t>
            </a:r>
            <a:r>
              <a:rPr lang="fr-FR" dirty="0" smtClean="0"/>
              <a:t> </a:t>
            </a:r>
            <a:r>
              <a:rPr lang="fr-FR" dirty="0" err="1" smtClean="0"/>
              <a:t>this</a:t>
            </a:r>
            <a:r>
              <a:rPr lang="fr-FR" dirty="0" smtClean="0"/>
              <a:t> </a:t>
            </a:r>
            <a:r>
              <a:rPr lang="fr-FR" dirty="0" err="1" smtClean="0"/>
              <a:t>random</a:t>
            </a:r>
            <a:r>
              <a:rPr lang="fr-FR" dirty="0" smtClean="0"/>
              <a:t> matrix:</a:t>
            </a:r>
          </a:p>
          <a:p>
            <a:pPr lvl="1"/>
            <a:endParaRPr lang="fr-FR" dirty="0" smtClean="0"/>
          </a:p>
          <a:p>
            <a:pPr lvl="1">
              <a:spcBef>
                <a:spcPts val="2400"/>
              </a:spcBef>
            </a:pPr>
            <a:r>
              <a:rPr lang="fr-FR" dirty="0" smtClean="0"/>
              <a:t>Multiplication </a:t>
            </a:r>
            <a:r>
              <a:rPr lang="fr-FR" dirty="0" err="1" smtClean="0"/>
              <a:t>result</a:t>
            </a:r>
            <a:r>
              <a:rPr lang="fr-FR" dirty="0"/>
              <a:t>:</a:t>
            </a:r>
            <a:endParaRPr lang="fr-FR" dirty="0" smtClean="0"/>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35" y="3361555"/>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7297" y="3361555"/>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3361555"/>
            <a:ext cx="1920871"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903" y="1129308"/>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ultiplier 4"/>
          <p:cNvSpPr/>
          <p:nvPr/>
        </p:nvSpPr>
        <p:spPr>
          <a:xfrm>
            <a:off x="2596864" y="3693614"/>
            <a:ext cx="1080120" cy="108012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Égal 5"/>
          <p:cNvSpPr/>
          <p:nvPr/>
        </p:nvSpPr>
        <p:spPr>
          <a:xfrm>
            <a:off x="5761826" y="3693614"/>
            <a:ext cx="972108" cy="1080120"/>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1219240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487" y="1129308"/>
            <a:ext cx="2202632" cy="173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 </a:t>
            </a:r>
            <a:r>
              <a:rPr lang="fr-FR" dirty="0" err="1" smtClean="0"/>
              <a:t>reminders</a:t>
            </a:r>
            <a:r>
              <a:rPr lang="fr-FR" dirty="0" smtClean="0"/>
              <a:t>:</a:t>
            </a:r>
          </a:p>
          <a:p>
            <a:pPr lvl="1"/>
            <a:r>
              <a:rPr lang="fr-FR" dirty="0" err="1" smtClean="0"/>
              <a:t>Now</a:t>
            </a:r>
            <a:r>
              <a:rPr lang="fr-FR" dirty="0" smtClean="0"/>
              <a:t> </a:t>
            </a:r>
            <a:r>
              <a:rPr lang="fr-FR" dirty="0" err="1" smtClean="0"/>
              <a:t>that</a:t>
            </a:r>
            <a:r>
              <a:rPr lang="fr-FR" dirty="0" smtClean="0"/>
              <a:t> </a:t>
            </a:r>
            <a:r>
              <a:rPr lang="fr-FR" dirty="0" err="1" smtClean="0"/>
              <a:t>we</a:t>
            </a:r>
            <a:r>
              <a:rPr lang="fr-FR" dirty="0" smtClean="0"/>
              <a:t> have the </a:t>
            </a:r>
            <a:r>
              <a:rPr lang="fr-FR" dirty="0" err="1" smtClean="0"/>
              <a:t>following</a:t>
            </a:r>
            <a:r>
              <a:rPr lang="fr-FR" dirty="0" smtClean="0"/>
              <a:t> </a:t>
            </a:r>
            <a:r>
              <a:rPr lang="fr-FR" dirty="0" err="1" smtClean="0"/>
              <a:t>result</a:t>
            </a:r>
            <a:r>
              <a:rPr lang="fr-FR" dirty="0" smtClean="0"/>
              <a:t>:</a:t>
            </a:r>
          </a:p>
          <a:p>
            <a:pPr lvl="1"/>
            <a:endParaRPr lang="fr-FR" dirty="0" smtClean="0"/>
          </a:p>
          <a:p>
            <a:pPr lvl="1">
              <a:spcBef>
                <a:spcPts val="2400"/>
              </a:spcBef>
            </a:pPr>
            <a:r>
              <a:rPr lang="fr-FR" dirty="0" smtClean="0"/>
              <a:t>The </a:t>
            </a:r>
            <a:r>
              <a:rPr lang="fr-FR" dirty="0" err="1" smtClean="0"/>
              <a:t>resulting</a:t>
            </a:r>
            <a:r>
              <a:rPr lang="fr-FR" dirty="0" smtClean="0"/>
              <a:t> </a:t>
            </a:r>
            <a:r>
              <a:rPr lang="fr-FR" dirty="0" err="1" smtClean="0"/>
              <a:t>color</a:t>
            </a:r>
            <a:r>
              <a:rPr lang="fr-FR" dirty="0" smtClean="0"/>
              <a:t> </a:t>
            </a:r>
            <a:r>
              <a:rPr lang="fr-FR" dirty="0" err="1" smtClean="0"/>
              <a:t>will</a:t>
            </a:r>
            <a:r>
              <a:rPr lang="fr-FR" dirty="0" smtClean="0"/>
              <a:t> </a:t>
            </a:r>
            <a:r>
              <a:rPr lang="fr-FR" dirty="0" err="1" smtClean="0"/>
              <a:t>be</a:t>
            </a:r>
            <a:r>
              <a:rPr lang="fr-FR" dirty="0" smtClean="0"/>
              <a:t>:</a:t>
            </a:r>
          </a:p>
          <a:p>
            <a:pPr lvl="2">
              <a:spcBef>
                <a:spcPts val="0"/>
              </a:spcBef>
            </a:pPr>
            <a:r>
              <a:rPr lang="fr-FR" dirty="0" err="1" smtClean="0"/>
              <a:t>Red</a:t>
            </a:r>
            <a:r>
              <a:rPr lang="fr-FR" dirty="0" smtClean="0"/>
              <a:t> = 		255 x  	(1 + 0 + 0 + 0 + 0) 		= 255</a:t>
            </a:r>
          </a:p>
          <a:p>
            <a:pPr lvl="2">
              <a:spcBef>
                <a:spcPts val="0"/>
              </a:spcBef>
            </a:pPr>
            <a:r>
              <a:rPr lang="fr-FR" dirty="0" smtClean="0"/>
              <a:t>Blue = 	255 x 	(0 + 0 + 0.25 + 0 + 0) 	= 63</a:t>
            </a:r>
          </a:p>
          <a:p>
            <a:pPr lvl="2">
              <a:spcBef>
                <a:spcPts val="0"/>
              </a:spcBef>
            </a:pPr>
            <a:r>
              <a:rPr lang="fr-FR" dirty="0" smtClean="0"/>
              <a:t>Green = 	255 x 	(0 + 0 + 0.3 + 0 + 0) 	= 76</a:t>
            </a:r>
          </a:p>
          <a:p>
            <a:pPr lvl="2">
              <a:spcBef>
                <a:spcPts val="0"/>
              </a:spcBef>
            </a:pPr>
            <a:r>
              <a:rPr lang="fr-FR" dirty="0" smtClean="0"/>
              <a:t>Alpha = 	1     x	(0 + 0 + 0.5 + 0 + 0) 	= 0.5</a:t>
            </a:r>
          </a:p>
          <a:p>
            <a:pPr marL="914400" lvl="2" indent="0">
              <a:spcBef>
                <a:spcPts val="0"/>
              </a:spcBef>
              <a:buNone/>
            </a:pPr>
            <a:endParaRPr lang="fr-FR" dirty="0" smtClean="0"/>
          </a:p>
          <a:p>
            <a:pPr marL="0" indent="0" algn="ctr">
              <a:spcBef>
                <a:spcPts val="0"/>
              </a:spcBef>
              <a:buNone/>
            </a:pPr>
            <a:r>
              <a:rPr lang="fr-FR" dirty="0" err="1" smtClean="0"/>
              <a:t>rgba</a:t>
            </a:r>
            <a:r>
              <a:rPr lang="fr-FR" dirty="0" smtClean="0"/>
              <a:t>(255,63,76,0.5)</a:t>
            </a:r>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2027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a:t>
            </a:r>
          </a:p>
          <a:p>
            <a:pPr lvl="1"/>
            <a:r>
              <a:rPr lang="fr-FR" dirty="0" smtClean="0"/>
              <a:t>SVG </a:t>
            </a:r>
            <a:r>
              <a:rPr lang="fr-FR" dirty="0" err="1" smtClean="0"/>
              <a:t>example</a:t>
            </a:r>
            <a:r>
              <a:rPr lang="fr-FR" dirty="0" smtClean="0"/>
              <a:t>:</a:t>
            </a:r>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785492"/>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"matrix" </a:t>
            </a:r>
            <a:endParaRPr lang="fr-FR" b="1" dirty="0" smtClean="0">
              <a:solidFill>
                <a:srgbClr val="17B240"/>
              </a:solidFill>
              <a:latin typeface="Courier New"/>
              <a:cs typeface="Courier New"/>
            </a:endParaRPr>
          </a:p>
          <a:p>
            <a:pPr lvl="1"/>
            <a:r>
              <a:rPr lang="fr-FR" b="1" dirty="0" smtClean="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"0 </a:t>
            </a:r>
            <a:r>
              <a:rPr lang="fr-FR" b="1" dirty="0">
                <a:solidFill>
                  <a:srgbClr val="17B240"/>
                </a:solidFill>
                <a:latin typeface="Courier New"/>
                <a:cs typeface="Courier New"/>
              </a:rPr>
              <a:t>0 0 .33 0 </a:t>
            </a:r>
          </a:p>
          <a:p>
            <a:pPr lvl="3"/>
            <a:r>
              <a:rPr lang="fr-FR" b="1" dirty="0" smtClean="0">
                <a:solidFill>
                  <a:srgbClr val="17B240"/>
                </a:solidFill>
                <a:latin typeface="Courier New"/>
                <a:cs typeface="Courier New"/>
              </a:rPr>
              <a:t> 0 </a:t>
            </a:r>
            <a:r>
              <a:rPr lang="fr-FR" b="1" dirty="0">
                <a:solidFill>
                  <a:srgbClr val="17B240"/>
                </a:solidFill>
                <a:latin typeface="Courier New"/>
                <a:cs typeface="Courier New"/>
              </a:rPr>
              <a:t>.33 0 0 0 </a:t>
            </a:r>
          </a:p>
          <a:p>
            <a:pPr lvl="3"/>
            <a:r>
              <a:rPr lang="fr-FR" b="1" dirty="0" smtClean="0">
                <a:solidFill>
                  <a:srgbClr val="17B240"/>
                </a:solidFill>
                <a:latin typeface="Courier New"/>
                <a:cs typeface="Courier New"/>
              </a:rPr>
              <a:t> 1 </a:t>
            </a:r>
            <a:r>
              <a:rPr lang="fr-FR" b="1" dirty="0">
                <a:solidFill>
                  <a:srgbClr val="17B240"/>
                </a:solidFill>
                <a:latin typeface="Courier New"/>
                <a:cs typeface="Courier New"/>
              </a:rPr>
              <a:t>0 0 0 0 </a:t>
            </a:r>
          </a:p>
          <a:p>
            <a:pPr lvl="3"/>
            <a:r>
              <a:rPr lang="fr-FR" b="1" dirty="0" smtClean="0">
                <a:solidFill>
                  <a:srgbClr val="17B240"/>
                </a:solidFill>
                <a:latin typeface="Courier New"/>
                <a:cs typeface="Courier New"/>
              </a:rPr>
              <a:t> 0 </a:t>
            </a:r>
            <a:r>
              <a:rPr lang="fr-FR" b="1" dirty="0">
                <a:solidFill>
                  <a:srgbClr val="17B240"/>
                </a:solidFill>
                <a:latin typeface="Courier New"/>
                <a:cs typeface="Courier New"/>
              </a:rPr>
              <a:t>0 0 .7 </a:t>
            </a:r>
            <a:r>
              <a:rPr lang="fr-FR" b="1" dirty="0" smtClean="0">
                <a:solidFill>
                  <a:srgbClr val="17B240"/>
                </a:solidFill>
                <a:latin typeface="Courier New"/>
                <a:cs typeface="Courier New"/>
              </a:rPr>
              <a:t>0"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243558"/>
            <a:ext cx="1769938" cy="177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3927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Gradients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As CSS3 gradient </a:t>
            </a:r>
            <a:r>
              <a:rPr lang="fr-FR" dirty="0" err="1" smtClean="0"/>
              <a:t>property</a:t>
            </a:r>
            <a:r>
              <a:rPr lang="fr-FR" dirty="0" smtClean="0"/>
              <a:t>:</a:t>
            </a:r>
          </a:p>
          <a:p>
            <a:pPr lvl="1"/>
            <a:r>
              <a:rPr lang="fr-FR" dirty="0" smtClean="0"/>
              <a:t>Radial</a:t>
            </a:r>
          </a:p>
          <a:p>
            <a:pPr lvl="1"/>
            <a:r>
              <a:rPr lang="fr-FR" dirty="0" err="1" smtClean="0"/>
              <a:t>Linear</a:t>
            </a:r>
            <a:endParaRPr lang="fr-FR" dirty="0" smtClean="0"/>
          </a:p>
          <a:p>
            <a:pPr lvl="1"/>
            <a:endParaRPr lang="fr-FR" dirty="0" smtClean="0"/>
          </a:p>
          <a:p>
            <a:r>
              <a:rPr lang="fr-FR" dirty="0" err="1" smtClean="0"/>
              <a:t>Also</a:t>
            </a:r>
            <a:r>
              <a:rPr lang="fr-FR" dirty="0" smtClean="0"/>
              <a:t> </a:t>
            </a:r>
            <a:r>
              <a:rPr lang="fr-FR" dirty="0" err="1" smtClean="0"/>
              <a:t>defined</a:t>
            </a:r>
            <a:r>
              <a:rPr lang="fr-FR" dirty="0" smtClean="0"/>
              <a:t> in &lt;</a:t>
            </a:r>
            <a:r>
              <a:rPr lang="fr-FR" dirty="0" err="1" smtClean="0"/>
              <a:t>defs</a:t>
            </a:r>
            <a:r>
              <a:rPr lang="fr-FR" dirty="0" smtClean="0"/>
              <a:t>&gt; tag</a:t>
            </a:r>
          </a:p>
          <a:p>
            <a:endParaRPr lang="fr-FR" dirty="0"/>
          </a:p>
          <a:p>
            <a:r>
              <a:rPr lang="fr-FR" dirty="0" err="1" smtClean="0"/>
              <a:t>Used</a:t>
            </a:r>
            <a:r>
              <a:rPr lang="fr-FR" dirty="0" smtClean="0"/>
              <a:t> </a:t>
            </a:r>
            <a:r>
              <a:rPr lang="fr-FR" dirty="0" err="1" smtClean="0"/>
              <a:t>with</a:t>
            </a:r>
            <a:r>
              <a:rPr lang="fr-FR" dirty="0" smtClean="0"/>
              <a:t> </a:t>
            </a:r>
            <a:r>
              <a:rPr lang="fr-FR" dirty="0" err="1" smtClean="0"/>
              <a:t>fill</a:t>
            </a:r>
            <a:r>
              <a:rPr lang="fr-FR" dirty="0" smtClean="0"/>
              <a:t> </a:t>
            </a:r>
            <a:r>
              <a:rPr lang="fr-FR" dirty="0" err="1" smtClean="0"/>
              <a:t>attribute</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www.rodsbot.com/images_maps_cache/3657-map-asso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81436"/>
            <a:ext cx="27432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131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a:t>
            </a:r>
            <a:r>
              <a:rPr lang="fr-FR" dirty="0" smtClean="0"/>
              <a:t> Gradient</a:t>
            </a:r>
            <a:endParaRPr lang="fr-FR" dirty="0"/>
          </a:p>
        </p:txBody>
      </p:sp>
      <p:sp>
        <p:nvSpPr>
          <p:cNvPr id="3" name="Espace réservé du contenu 2"/>
          <p:cNvSpPr>
            <a:spLocks noGrp="1"/>
          </p:cNvSpPr>
          <p:nvPr>
            <p:ph idx="1"/>
          </p:nvPr>
        </p:nvSpPr>
        <p:spPr/>
        <p:txBody>
          <a:bodyPr/>
          <a:lstStyle/>
          <a:p>
            <a:r>
              <a:rPr lang="fr-FR" dirty="0" err="1" smtClean="0"/>
              <a:t>LinearGradient</a:t>
            </a:r>
            <a:r>
              <a:rPr lang="fr-FR" dirty="0" smtClean="0"/>
              <a:t>:</a:t>
            </a:r>
          </a:p>
          <a:p>
            <a:pPr lvl="1"/>
            <a:r>
              <a:rPr lang="fr-FR" dirty="0" err="1" smtClean="0"/>
              <a:t>Don’t</a:t>
            </a:r>
            <a:r>
              <a:rPr lang="fr-FR" dirty="0" smtClean="0"/>
              <a:t> </a:t>
            </a:r>
            <a:r>
              <a:rPr lang="fr-FR" dirty="0" err="1" smtClean="0"/>
              <a:t>forget</a:t>
            </a:r>
            <a:r>
              <a:rPr lang="fr-FR" dirty="0" smtClean="0"/>
              <a:t> to change </a:t>
            </a:r>
            <a:r>
              <a:rPr lang="fr-FR" dirty="0" err="1" smtClean="0"/>
              <a:t>fill</a:t>
            </a:r>
            <a:r>
              <a:rPr lang="fr-FR" dirty="0" smtClean="0"/>
              <a:t> </a:t>
            </a:r>
            <a:r>
              <a:rPr lang="fr-FR" dirty="0" err="1" smtClean="0"/>
              <a:t>attribute</a:t>
            </a:r>
            <a:r>
              <a:rPr lang="fr-FR" dirty="0" smtClean="0"/>
              <a:t> on </a:t>
            </a:r>
            <a:r>
              <a:rPr lang="fr-FR" dirty="0" err="1" smtClean="0"/>
              <a:t>shape</a:t>
            </a:r>
            <a:r>
              <a:rPr lang="fr-FR" dirty="0" smtClean="0"/>
              <a:t>: </a:t>
            </a:r>
          </a:p>
          <a:p>
            <a:pPr marL="0" indent="0" algn="ctr">
              <a:buNone/>
            </a:pPr>
            <a:r>
              <a:rPr lang="fr-FR" i="1" dirty="0" err="1" smtClean="0">
                <a:solidFill>
                  <a:srgbClr val="FF0000"/>
                </a:solidFill>
              </a:rPr>
              <a:t>fill</a:t>
            </a:r>
            <a:r>
              <a:rPr lang="fr-FR" i="1" dirty="0" smtClean="0"/>
              <a:t>="url(#grad1)"</a:t>
            </a:r>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713484"/>
            <a:ext cx="8785225"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linearGradient</a:t>
            </a:r>
            <a:r>
              <a:rPr lang="fr-FR" b="1" dirty="0" smtClean="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"grad1"</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660066"/>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stop-color:rgb</a:t>
            </a:r>
            <a:r>
              <a:rPr lang="fr-FR" b="1" dirty="0">
                <a:solidFill>
                  <a:srgbClr val="17B240"/>
                </a:solidFill>
                <a:latin typeface="Courier New"/>
                <a:cs typeface="Courier New"/>
              </a:rPr>
              <a:t>(255,255,0);</a:t>
            </a:r>
          </a:p>
          <a:p>
            <a:pPr lvl="2"/>
            <a:r>
              <a:rPr lang="fr-FR" b="1" dirty="0">
                <a:solidFill>
                  <a:srgbClr val="17B240"/>
                </a:solidFill>
                <a:latin typeface="Courier New"/>
                <a:cs typeface="Courier New"/>
              </a:rPr>
              <a:t>stop-opacity:1"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00B050"/>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"100%"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"stop-opacity:1;</a:t>
            </a:r>
          </a:p>
          <a:p>
            <a:pPr lvl="2"/>
            <a:r>
              <a:rPr lang="fr-FR" b="1" dirty="0" err="1" smtClean="0">
                <a:solidFill>
                  <a:srgbClr val="17B240"/>
                </a:solidFill>
                <a:latin typeface="Courier New"/>
                <a:cs typeface="Courier New"/>
              </a:rPr>
              <a:t>stop-color:rgb</a:t>
            </a:r>
            <a:r>
              <a:rPr lang="fr-FR" b="1" dirty="0" smtClean="0">
                <a:solidFill>
                  <a:srgbClr val="17B240"/>
                </a:solidFill>
                <a:latin typeface="Courier New"/>
                <a:cs typeface="Courier New"/>
              </a:rPr>
              <a:t>(255,0,0);"</a:t>
            </a:r>
            <a:r>
              <a:rPr lang="fr-FR" b="1" dirty="0" smtClean="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linearGradient</a:t>
            </a:r>
            <a:r>
              <a:rPr lang="fr-FR"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3433564"/>
            <a:ext cx="1769938" cy="177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2583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Radial Gradient</a:t>
            </a:r>
            <a:endParaRPr lang="fr-FR" dirty="0"/>
          </a:p>
        </p:txBody>
      </p:sp>
      <p:sp>
        <p:nvSpPr>
          <p:cNvPr id="3" name="Espace réservé du contenu 2"/>
          <p:cNvSpPr>
            <a:spLocks noGrp="1"/>
          </p:cNvSpPr>
          <p:nvPr>
            <p:ph idx="1"/>
          </p:nvPr>
        </p:nvSpPr>
        <p:spPr/>
        <p:txBody>
          <a:bodyPr/>
          <a:lstStyle/>
          <a:p>
            <a:r>
              <a:rPr lang="fr-FR" dirty="0" err="1" smtClean="0"/>
              <a:t>RadialGradient</a:t>
            </a:r>
            <a:r>
              <a:rPr lang="fr-FR" dirty="0" smtClean="0"/>
              <a:t>:</a:t>
            </a:r>
          </a:p>
          <a:p>
            <a:pPr lvl="1"/>
            <a:r>
              <a:rPr lang="fr-FR" dirty="0" err="1"/>
              <a:t>Don’t</a:t>
            </a:r>
            <a:r>
              <a:rPr lang="fr-FR" dirty="0"/>
              <a:t> </a:t>
            </a:r>
            <a:r>
              <a:rPr lang="fr-FR" dirty="0" err="1"/>
              <a:t>forget</a:t>
            </a:r>
            <a:r>
              <a:rPr lang="fr-FR" dirty="0"/>
              <a:t> to change </a:t>
            </a:r>
            <a:r>
              <a:rPr lang="fr-FR" dirty="0" err="1"/>
              <a:t>fill</a:t>
            </a:r>
            <a:r>
              <a:rPr lang="fr-FR" dirty="0"/>
              <a:t> </a:t>
            </a:r>
            <a:r>
              <a:rPr lang="fr-FR" dirty="0" err="1"/>
              <a:t>attribute</a:t>
            </a:r>
            <a:r>
              <a:rPr lang="fr-FR" dirty="0"/>
              <a:t> on </a:t>
            </a:r>
            <a:r>
              <a:rPr lang="fr-FR" dirty="0" err="1"/>
              <a:t>shape</a:t>
            </a:r>
            <a:r>
              <a:rPr lang="fr-FR" dirty="0"/>
              <a:t>: </a:t>
            </a:r>
          </a:p>
          <a:p>
            <a:pPr marL="0" indent="0" algn="ctr">
              <a:buNone/>
            </a:pPr>
            <a:r>
              <a:rPr lang="fr-FR" i="1" dirty="0" err="1" smtClean="0">
                <a:solidFill>
                  <a:srgbClr val="FF0000"/>
                </a:solidFill>
              </a:rPr>
              <a:t>fill</a:t>
            </a:r>
            <a:r>
              <a:rPr lang="fr-FR" i="1" dirty="0" smtClean="0"/>
              <a:t>="url(#grad1)"</a:t>
            </a:r>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5"/>
          <p:cNvSpPr/>
          <p:nvPr/>
        </p:nvSpPr>
        <p:spPr>
          <a:xfrm>
            <a:off x="179512" y="2713484"/>
            <a:ext cx="8785225"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radialGradient</a:t>
            </a:r>
            <a:r>
              <a:rPr lang="fr-FR" b="1" dirty="0" smtClean="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"grad1"</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660066"/>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stop-color:rgb</a:t>
            </a:r>
            <a:r>
              <a:rPr lang="fr-FR" b="1" dirty="0">
                <a:solidFill>
                  <a:srgbClr val="17B240"/>
                </a:solidFill>
                <a:latin typeface="Courier New"/>
                <a:cs typeface="Courier New"/>
              </a:rPr>
              <a:t>(255,255,0);</a:t>
            </a:r>
          </a:p>
          <a:p>
            <a:pPr lvl="2"/>
            <a:r>
              <a:rPr lang="fr-FR" b="1" dirty="0">
                <a:solidFill>
                  <a:srgbClr val="17B240"/>
                </a:solidFill>
                <a:latin typeface="Courier New"/>
                <a:cs typeface="Courier New"/>
              </a:rPr>
              <a:t>stop-opacity:1"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00B050"/>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"100%"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"stop-opacity:1;</a:t>
            </a:r>
          </a:p>
          <a:p>
            <a:pPr lvl="2"/>
            <a:r>
              <a:rPr lang="fr-FR" b="1" dirty="0" err="1" smtClean="0">
                <a:solidFill>
                  <a:srgbClr val="17B240"/>
                </a:solidFill>
                <a:latin typeface="Courier New"/>
                <a:cs typeface="Courier New"/>
              </a:rPr>
              <a:t>stop-color:rgb</a:t>
            </a:r>
            <a:r>
              <a:rPr lang="fr-FR" b="1" dirty="0" smtClean="0">
                <a:solidFill>
                  <a:srgbClr val="17B240"/>
                </a:solidFill>
                <a:latin typeface="Courier New"/>
                <a:cs typeface="Courier New"/>
              </a:rPr>
              <a:t>(0,0,255);"</a:t>
            </a:r>
            <a:r>
              <a:rPr lang="fr-FR" b="1" dirty="0" smtClean="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radialGradient</a:t>
            </a:r>
            <a:r>
              <a:rPr lang="fr-FR" b="1" dirty="0">
                <a:solidFill>
                  <a:srgbClr val="0070C0"/>
                </a:solidFill>
                <a:latin typeface="Courier New"/>
                <a:cs typeface="Courier New"/>
              </a:rPr>
              <a:t>&gt;</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3433564"/>
            <a:ext cx="1745019" cy="174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258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CSS </a:t>
            </a:r>
            <a:r>
              <a:rPr lang="fr-FR" dirty="0" err="1" smtClean="0"/>
              <a:t>with</a:t>
            </a:r>
            <a:r>
              <a:rPr lang="fr-FR" dirty="0" smtClean="0"/>
              <a:t> SVG</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Of course </a:t>
            </a:r>
            <a:r>
              <a:rPr lang="fr-FR" dirty="0" err="1" smtClean="0"/>
              <a:t>you</a:t>
            </a:r>
            <a:r>
              <a:rPr lang="fr-FR" dirty="0" smtClean="0"/>
              <a:t> </a:t>
            </a:r>
            <a:r>
              <a:rPr lang="fr-FR" dirty="0" err="1" smtClean="0"/>
              <a:t>can</a:t>
            </a:r>
            <a:r>
              <a:rPr lang="fr-FR" dirty="0" smtClean="0"/>
              <a:t> </a:t>
            </a:r>
            <a:r>
              <a:rPr lang="fr-FR" dirty="0" err="1" smtClean="0"/>
              <a:t>take</a:t>
            </a:r>
            <a:r>
              <a:rPr lang="fr-FR" dirty="0" smtClean="0"/>
              <a:t> </a:t>
            </a:r>
            <a:r>
              <a:rPr lang="fr-FR" dirty="0" err="1" smtClean="0"/>
              <a:t>advantage</a:t>
            </a:r>
            <a:r>
              <a:rPr lang="fr-FR" dirty="0" smtClean="0"/>
              <a:t> of CSS </a:t>
            </a:r>
            <a:r>
              <a:rPr lang="fr-FR" dirty="0" err="1" smtClean="0"/>
              <a:t>with</a:t>
            </a:r>
            <a:r>
              <a:rPr lang="fr-FR" dirty="0" smtClean="0"/>
              <a:t> SVG</a:t>
            </a:r>
          </a:p>
          <a:p>
            <a:pPr lvl="1"/>
            <a:r>
              <a:rPr lang="fr-FR" dirty="0" err="1" smtClean="0"/>
              <a:t>Even</a:t>
            </a:r>
            <a:r>
              <a:rPr lang="fr-FR" dirty="0" smtClean="0"/>
              <a:t> use CSS3 </a:t>
            </a:r>
            <a:r>
              <a:rPr lang="fr-FR" dirty="0" err="1" smtClean="0"/>
              <a:t>namespaces</a:t>
            </a:r>
            <a:r>
              <a:rPr lang="fr-FR" dirty="0" smtClean="0"/>
              <a:t>!</a:t>
            </a:r>
          </a:p>
          <a:p>
            <a:pPr lvl="1"/>
            <a:endParaRPr lang="fr-FR" dirty="0"/>
          </a:p>
          <a:p>
            <a:r>
              <a:rPr lang="fr-FR" dirty="0" err="1" smtClean="0"/>
              <a:t>Like</a:t>
            </a:r>
            <a:r>
              <a:rPr lang="fr-FR" dirty="0" smtClean="0"/>
              <a:t> all </a:t>
            </a:r>
            <a:r>
              <a:rPr lang="fr-FR" dirty="0" err="1" smtClean="0"/>
              <a:t>other</a:t>
            </a:r>
            <a:r>
              <a:rPr lang="fr-FR" dirty="0" smtClean="0"/>
              <a:t> tags, SVG </a:t>
            </a:r>
            <a:r>
              <a:rPr lang="fr-FR" dirty="0" err="1" smtClean="0"/>
              <a:t>is</a:t>
            </a:r>
            <a:r>
              <a:rPr lang="fr-FR" dirty="0" smtClean="0"/>
              <a:t> part of the DOM</a:t>
            </a:r>
          </a:p>
          <a:p>
            <a:pPr lvl="1"/>
            <a:r>
              <a:rPr lang="fr-FR" dirty="0" err="1" smtClean="0"/>
              <a:t>Easily</a:t>
            </a:r>
            <a:r>
              <a:rPr lang="fr-FR" dirty="0" smtClean="0"/>
              <a:t> accessible </a:t>
            </a:r>
            <a:r>
              <a:rPr lang="fr-FR" dirty="0" err="1" smtClean="0"/>
              <a:t>with</a:t>
            </a:r>
            <a:r>
              <a:rPr lang="fr-FR" dirty="0" smtClean="0"/>
              <a:t> CSS…</a:t>
            </a:r>
          </a:p>
          <a:p>
            <a:pPr lvl="1"/>
            <a:r>
              <a:rPr lang="fr-FR" dirty="0" smtClean="0"/>
              <a:t>…and JavaScript!</a:t>
            </a:r>
          </a:p>
          <a:p>
            <a:pPr lvl="1"/>
            <a:endParaRPr lang="fr-FR" dirty="0"/>
          </a:p>
          <a:p>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182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2" y="193204"/>
            <a:ext cx="8785225" cy="494253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70C0"/>
                </a:solidFill>
                <a:latin typeface="Courier New"/>
                <a:cs typeface="Courier New"/>
              </a:rPr>
              <a:t>&lt;html&gt;</a:t>
            </a:r>
          </a:p>
          <a:p>
            <a:pPr lvl="2"/>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head</a:t>
            </a:r>
            <a:r>
              <a:rPr lang="fr-FR" b="1" dirty="0" smtClean="0">
                <a:solidFill>
                  <a:srgbClr val="0070C0"/>
                </a:solidFill>
                <a:latin typeface="Courier New"/>
                <a:cs typeface="Courier New"/>
              </a:rPr>
              <a:t>&gt;</a:t>
            </a:r>
          </a:p>
          <a:p>
            <a:pPr lvl="3"/>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title</a:t>
            </a:r>
            <a:r>
              <a:rPr lang="fr-FR" b="1" dirty="0" smtClean="0">
                <a:solidFill>
                  <a:srgbClr val="0070C0"/>
                </a:solidFill>
                <a:latin typeface="Courier New"/>
                <a:cs typeface="Courier New"/>
              </a:rPr>
              <a:t>&gt;</a:t>
            </a:r>
            <a:r>
              <a:rPr lang="fr-FR" b="1" dirty="0" smtClean="0">
                <a:solidFill>
                  <a:schemeClr val="tx1"/>
                </a:solidFill>
                <a:latin typeface="Courier New"/>
                <a:cs typeface="Courier New"/>
              </a:rPr>
              <a:t>SVG </a:t>
            </a:r>
            <a:r>
              <a:rPr lang="fr-FR" b="1" dirty="0" err="1" smtClean="0">
                <a:solidFill>
                  <a:schemeClr val="tx1"/>
                </a:solidFill>
                <a:latin typeface="Courier New"/>
                <a:cs typeface="Courier New"/>
              </a:rPr>
              <a:t>example</a:t>
            </a:r>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title</a:t>
            </a:r>
            <a:r>
              <a:rPr lang="fr-FR" b="1" dirty="0" smtClean="0">
                <a:solidFill>
                  <a:srgbClr val="0070C0"/>
                </a:solidFill>
                <a:latin typeface="Courier New"/>
                <a:cs typeface="Courier New"/>
              </a:rPr>
              <a:t>&gt;</a:t>
            </a:r>
          </a:p>
          <a:p>
            <a:pPr lvl="3"/>
            <a:r>
              <a:rPr lang="pl-PL" b="1" dirty="0" smtClean="0">
                <a:solidFill>
                  <a:srgbClr val="0070C0"/>
                </a:solidFill>
                <a:latin typeface="Courier New"/>
                <a:cs typeface="Courier New"/>
              </a:rPr>
              <a:t>&lt;</a:t>
            </a:r>
            <a:r>
              <a:rPr lang="pl-PL" b="1" dirty="0">
                <a:solidFill>
                  <a:srgbClr val="0070C0"/>
                </a:solidFill>
                <a:latin typeface="Courier New"/>
                <a:cs typeface="Courier New"/>
              </a:rPr>
              <a:t>style</a:t>
            </a:r>
            <a:r>
              <a:rPr lang="pl-PL" b="1" dirty="0" smtClean="0">
                <a:solidFill>
                  <a:srgbClr val="0070C0"/>
                </a:solidFill>
                <a:latin typeface="Courier New"/>
                <a:cs typeface="Courier New"/>
              </a:rPr>
              <a:t>&gt;</a:t>
            </a:r>
            <a:endParaRPr lang="fr-FR" b="1" dirty="0" smtClean="0">
              <a:solidFill>
                <a:srgbClr val="0070C0"/>
              </a:solidFill>
              <a:latin typeface="Courier New"/>
              <a:cs typeface="Courier New"/>
            </a:endParaRPr>
          </a:p>
          <a:p>
            <a:pPr lvl="4"/>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Define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namespaces</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before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anything</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else</a:t>
            </a:r>
            <a:r>
              <a:rPr lang="fr-FR" b="1" dirty="0" smtClean="0">
                <a:solidFill>
                  <a:srgbClr val="00B050"/>
                </a:solidFill>
                <a:latin typeface="Courier New"/>
                <a:cs typeface="Courier New"/>
              </a:rPr>
              <a:t> */</a:t>
            </a:r>
          </a:p>
          <a:p>
            <a:pPr lvl="4"/>
            <a:r>
              <a:rPr lang="pl-PL" b="1" dirty="0">
                <a:solidFill>
                  <a:srgbClr val="0070C0"/>
                </a:solidFill>
                <a:latin typeface="Courier New"/>
                <a:cs typeface="Courier New"/>
              </a:rPr>
              <a:t>@namespace </a:t>
            </a:r>
            <a:r>
              <a:rPr lang="pl-PL" b="1" dirty="0">
                <a:solidFill>
                  <a:schemeClr val="accent6">
                    <a:lumMod val="75000"/>
                  </a:schemeClr>
                </a:solidFill>
                <a:latin typeface="Courier New"/>
                <a:cs typeface="Courier New"/>
              </a:rPr>
              <a:t>"http://www.w3.org/1999/xhtml</a:t>
            </a:r>
            <a:r>
              <a:rPr lang="pl-PL" b="1" dirty="0" smtClean="0">
                <a:solidFill>
                  <a:schemeClr val="accent6">
                    <a:lumMod val="75000"/>
                  </a:schemeClr>
                </a:solidFill>
                <a:latin typeface="Courier New"/>
                <a:cs typeface="Courier New"/>
              </a:rPr>
              <a:t>"</a:t>
            </a:r>
            <a:r>
              <a:rPr lang="pl-PL" b="1" dirty="0" smtClean="0">
                <a:solidFill>
                  <a:schemeClr val="tx1"/>
                </a:solidFill>
                <a:latin typeface="Courier New"/>
                <a:cs typeface="Courier New"/>
              </a:rPr>
              <a:t>;</a:t>
            </a:r>
            <a:endParaRPr lang="pl-PL" b="1" dirty="0">
              <a:solidFill>
                <a:schemeClr val="tx1"/>
              </a:solidFill>
              <a:latin typeface="Courier New"/>
              <a:cs typeface="Courier New"/>
            </a:endParaRPr>
          </a:p>
          <a:p>
            <a:pPr lvl="4"/>
            <a:r>
              <a:rPr lang="pl-PL" b="1" dirty="0">
                <a:solidFill>
                  <a:srgbClr val="0070C0"/>
                </a:solidFill>
                <a:latin typeface="Courier New"/>
                <a:cs typeface="Courier New"/>
              </a:rPr>
              <a:t>@namespace s </a:t>
            </a:r>
            <a:r>
              <a:rPr lang="pl-PL" b="1" dirty="0">
                <a:solidFill>
                  <a:schemeClr val="accent6">
                    <a:lumMod val="75000"/>
                  </a:schemeClr>
                </a:solidFill>
                <a:latin typeface="Courier New"/>
                <a:cs typeface="Courier New"/>
              </a:rPr>
              <a:t>"http://www.w3.org/2000/svg</a:t>
            </a:r>
            <a:r>
              <a:rPr lang="pl-PL" b="1" dirty="0" smtClean="0">
                <a:solidFill>
                  <a:schemeClr val="accent6">
                    <a:lumMod val="75000"/>
                  </a:schemeClr>
                </a:solidFill>
                <a:latin typeface="Courier New"/>
                <a:cs typeface="Courier New"/>
              </a:rPr>
              <a:t>"</a:t>
            </a:r>
            <a:r>
              <a:rPr lang="pl-PL" b="1" dirty="0" smtClean="0">
                <a:solidFill>
                  <a:schemeClr val="tx1"/>
                </a:solidFill>
                <a:latin typeface="Courier New"/>
                <a:cs typeface="Courier New"/>
              </a:rPr>
              <a:t>;</a:t>
            </a:r>
            <a:endParaRPr lang="fr-FR" b="1" dirty="0" smtClean="0">
              <a:solidFill>
                <a:schemeClr val="tx1"/>
              </a:solidFill>
              <a:latin typeface="Courier New"/>
              <a:cs typeface="Courier New"/>
            </a:endParaRPr>
          </a:p>
          <a:p>
            <a:pPr lvl="4"/>
            <a:endParaRPr lang="fr-FR" b="1" dirty="0" smtClean="0">
              <a:solidFill>
                <a:schemeClr val="tx1"/>
              </a:solidFill>
              <a:latin typeface="Courier New"/>
              <a:cs typeface="Courier New"/>
            </a:endParaRPr>
          </a:p>
          <a:p>
            <a:pPr lvl="4"/>
            <a:r>
              <a:rPr lang="en-US" b="1" dirty="0">
                <a:solidFill>
                  <a:schemeClr val="tx1"/>
                </a:solidFill>
                <a:latin typeface="Courier New"/>
                <a:cs typeface="Courier New"/>
              </a:rPr>
              <a:t>figure {</a:t>
            </a:r>
            <a:r>
              <a:rPr lang="en-US" b="1" dirty="0">
                <a:solidFill>
                  <a:srgbClr val="00B050"/>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0070C0"/>
                </a:solidFill>
                <a:latin typeface="Courier New"/>
                <a:cs typeface="Courier New"/>
              </a:rPr>
              <a:t>180px</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FF0000"/>
                </a:solidFill>
                <a:latin typeface="Courier New"/>
                <a:cs typeface="Courier New"/>
              </a:rPr>
              <a:t>text-align</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0070C0"/>
                </a:solidFill>
                <a:latin typeface="Courier New"/>
                <a:cs typeface="Courier New"/>
              </a:rPr>
              <a:t>center</a:t>
            </a:r>
            <a:r>
              <a:rPr lang="en-US" b="1" dirty="0">
                <a:solidFill>
                  <a:schemeClr val="tx1"/>
                </a:solidFill>
                <a:latin typeface="Courier New"/>
                <a:cs typeface="Courier New"/>
              </a:rPr>
              <a:t>; }</a:t>
            </a:r>
            <a:endParaRPr lang="fr-FR" b="1" dirty="0" smtClean="0">
              <a:solidFill>
                <a:schemeClr val="tx1"/>
              </a:solidFill>
              <a:latin typeface="Courier New"/>
              <a:cs typeface="Courier New"/>
            </a:endParaRPr>
          </a:p>
          <a:p>
            <a:pPr lvl="4"/>
            <a:r>
              <a:rPr lang="fr-FR" b="1" dirty="0" err="1">
                <a:solidFill>
                  <a:schemeClr val="tx1"/>
                </a:solidFill>
                <a:latin typeface="Courier New"/>
                <a:cs typeface="Courier New"/>
              </a:rPr>
              <a:t>s</a:t>
            </a:r>
            <a:r>
              <a:rPr lang="fr-FR" b="1" dirty="0" err="1" smtClean="0">
                <a:solidFill>
                  <a:schemeClr val="tx1"/>
                </a:solidFill>
                <a:latin typeface="Courier New"/>
                <a:cs typeface="Courier New"/>
              </a:rPr>
              <a:t>|svg</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FF0000"/>
                </a:solidFill>
                <a:latin typeface="Courier New"/>
                <a:cs typeface="Courier New"/>
              </a:rPr>
              <a:t>margin</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10px</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30px</a:t>
            </a:r>
            <a:r>
              <a:rPr lang="fr-FR" b="1" dirty="0" smtClean="0">
                <a:solidFill>
                  <a:schemeClr val="tx1"/>
                </a:solidFill>
                <a:latin typeface="Courier New"/>
                <a:cs typeface="Courier New"/>
              </a:rPr>
              <a:t>; </a:t>
            </a:r>
            <a:r>
              <a:rPr lang="fr-FR" b="1" dirty="0" err="1" smtClean="0">
                <a:solidFill>
                  <a:srgbClr val="FF0000"/>
                </a:solidFill>
                <a:latin typeface="Courier New"/>
                <a:cs typeface="Courier New"/>
              </a:rPr>
              <a:t>height</a:t>
            </a:r>
            <a:r>
              <a:rPr lang="fr-FR" b="1" dirty="0" smtClean="0">
                <a:solidFill>
                  <a:schemeClr val="tx1"/>
                </a:solidFill>
                <a:latin typeface="Courier New"/>
                <a:cs typeface="Courier New"/>
              </a:rPr>
              <a:t>: </a:t>
            </a:r>
            <a:r>
              <a:rPr lang="fr-FR" b="1" dirty="0" smtClean="0">
                <a:solidFill>
                  <a:srgbClr val="0070C0"/>
                </a:solidFill>
                <a:latin typeface="Courier New"/>
                <a:cs typeface="Courier New"/>
              </a:rPr>
              <a:t>120px</a:t>
            </a:r>
            <a:r>
              <a:rPr lang="fr-FR" b="1" dirty="0" smtClean="0">
                <a:solidFill>
                  <a:schemeClr val="tx1"/>
                </a:solidFill>
                <a:latin typeface="Courier New"/>
                <a:cs typeface="Courier New"/>
              </a:rPr>
              <a:t>; }</a:t>
            </a:r>
            <a:endParaRPr lang="pl-PL" b="1" dirty="0">
              <a:solidFill>
                <a:srgbClr val="00B050"/>
              </a:solidFill>
              <a:latin typeface="Courier New"/>
              <a:cs typeface="Courier New"/>
            </a:endParaRPr>
          </a:p>
          <a:p>
            <a:pPr lvl="4"/>
            <a:r>
              <a:rPr lang="pl-PL" b="1" dirty="0">
                <a:solidFill>
                  <a:schemeClr val="tx1"/>
                </a:solidFill>
                <a:latin typeface="Courier New"/>
                <a:cs typeface="Courier New"/>
              </a:rPr>
              <a:t>s|svg polygon {</a:t>
            </a:r>
            <a:r>
              <a:rPr lang="pl-PL" b="1" dirty="0">
                <a:solidFill>
                  <a:srgbClr val="00B050"/>
                </a:solidFill>
                <a:latin typeface="Courier New"/>
                <a:cs typeface="Courier New"/>
              </a:rPr>
              <a:t> </a:t>
            </a:r>
            <a:r>
              <a:rPr lang="pl-PL" b="1" dirty="0">
                <a:solidFill>
                  <a:srgbClr val="FF0000"/>
                </a:solidFill>
                <a:latin typeface="Courier New"/>
                <a:cs typeface="Courier New"/>
              </a:rPr>
              <a:t>opacity</a:t>
            </a:r>
            <a:r>
              <a:rPr lang="pl-PL" b="1" dirty="0">
                <a:solidFill>
                  <a:schemeClr val="tx1"/>
                </a:solidFill>
                <a:latin typeface="Courier New"/>
                <a:cs typeface="Courier New"/>
              </a:rPr>
              <a:t>:</a:t>
            </a:r>
            <a:r>
              <a:rPr lang="pl-PL" b="1" dirty="0">
                <a:solidFill>
                  <a:srgbClr val="00B050"/>
                </a:solidFill>
                <a:latin typeface="Courier New"/>
                <a:cs typeface="Courier New"/>
              </a:rPr>
              <a:t> </a:t>
            </a:r>
            <a:r>
              <a:rPr lang="pl-PL" b="1" dirty="0">
                <a:solidFill>
                  <a:srgbClr val="0070C0"/>
                </a:solidFill>
                <a:latin typeface="Courier New"/>
                <a:cs typeface="Courier New"/>
              </a:rPr>
              <a:t>.5</a:t>
            </a:r>
            <a:r>
              <a:rPr lang="pl-PL" b="1" dirty="0">
                <a:solidFill>
                  <a:schemeClr val="tx1"/>
                </a:solidFill>
                <a:latin typeface="Courier New"/>
                <a:cs typeface="Courier New"/>
              </a:rPr>
              <a:t>; }</a:t>
            </a:r>
          </a:p>
          <a:p>
            <a:pPr lvl="3"/>
            <a:r>
              <a:rPr lang="pl-PL" b="1" dirty="0">
                <a:solidFill>
                  <a:srgbClr val="0070C0"/>
                </a:solidFill>
                <a:latin typeface="Courier New"/>
                <a:cs typeface="Courier New"/>
              </a:rPr>
              <a:t>&lt;/style</a:t>
            </a:r>
            <a:r>
              <a:rPr lang="pl-PL" b="1" dirty="0" smtClean="0">
                <a:solidFill>
                  <a:srgbClr val="0070C0"/>
                </a:solidFill>
                <a:latin typeface="Courier New"/>
                <a:cs typeface="Courier New"/>
              </a:rPr>
              <a:t>&gt;</a:t>
            </a:r>
            <a:endParaRPr lang="fr-FR" b="1" dirty="0" smtClean="0">
              <a:solidFill>
                <a:srgbClr val="0070C0"/>
              </a:solidFill>
              <a:latin typeface="Courier New"/>
              <a:cs typeface="Courier New"/>
            </a:endParaRPr>
          </a:p>
          <a:p>
            <a:pPr lvl="2"/>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head</a:t>
            </a:r>
            <a:r>
              <a:rPr lang="fr-FR" b="1" dirty="0" smtClean="0">
                <a:solidFill>
                  <a:srgbClr val="0070C0"/>
                </a:solidFill>
                <a:latin typeface="Courier New"/>
                <a:cs typeface="Courier New"/>
              </a:rPr>
              <a:t>&gt;</a:t>
            </a:r>
          </a:p>
          <a:p>
            <a:pPr lvl="2"/>
            <a:r>
              <a:rPr lang="fr-FR" b="1" dirty="0" smtClean="0">
                <a:solidFill>
                  <a:srgbClr val="0070C0"/>
                </a:solidFill>
                <a:latin typeface="Courier New"/>
                <a:cs typeface="Courier New"/>
              </a:rPr>
              <a:t>&lt;body&gt;</a:t>
            </a:r>
          </a:p>
          <a:p>
            <a:pPr lvl="2"/>
            <a:r>
              <a:rPr lang="fr-FR" b="1" dirty="0" smtClean="0">
                <a:solidFill>
                  <a:srgbClr val="0070C0"/>
                </a:solidFill>
                <a:latin typeface="Courier New"/>
                <a:cs typeface="Courier New"/>
              </a:rPr>
              <a:t>&lt;h1&gt;</a:t>
            </a:r>
            <a:r>
              <a:rPr lang="fr-FR" b="1" dirty="0" smtClean="0">
                <a:solidFill>
                  <a:schemeClr val="tx1"/>
                </a:solidFill>
                <a:latin typeface="Courier New"/>
                <a:cs typeface="Courier New"/>
              </a:rPr>
              <a:t>Look </a:t>
            </a:r>
            <a:r>
              <a:rPr lang="fr-FR" b="1" dirty="0" err="1" smtClean="0">
                <a:solidFill>
                  <a:schemeClr val="tx1"/>
                </a:solidFill>
                <a:latin typeface="Courier New"/>
                <a:cs typeface="Courier New"/>
              </a:rPr>
              <a:t>at</a:t>
            </a:r>
            <a:r>
              <a:rPr lang="fr-FR" b="1" dirty="0" smtClean="0">
                <a:solidFill>
                  <a:schemeClr val="tx1"/>
                </a:solidFill>
                <a:latin typeface="Courier New"/>
                <a:cs typeface="Courier New"/>
              </a:rPr>
              <a:t> </a:t>
            </a:r>
            <a:r>
              <a:rPr lang="fr-FR" b="1" dirty="0" err="1" smtClean="0">
                <a:solidFill>
                  <a:schemeClr val="tx1"/>
                </a:solidFill>
                <a:latin typeface="Courier New"/>
                <a:cs typeface="Courier New"/>
              </a:rPr>
              <a:t>my</a:t>
            </a:r>
            <a:r>
              <a:rPr lang="fr-FR" b="1" dirty="0" smtClean="0">
                <a:solidFill>
                  <a:schemeClr val="tx1"/>
                </a:solidFill>
                <a:latin typeface="Courier New"/>
                <a:cs typeface="Courier New"/>
              </a:rPr>
              <a:t> SVG!</a:t>
            </a:r>
            <a:r>
              <a:rPr lang="fr-FR" b="1" dirty="0" smtClean="0">
                <a:solidFill>
                  <a:srgbClr val="0070C0"/>
                </a:solidFill>
                <a:latin typeface="Courier New"/>
                <a:cs typeface="Courier New"/>
              </a:rPr>
              <a:t>&lt;/h1&gt;</a:t>
            </a:r>
          </a:p>
          <a:p>
            <a:pPr lvl="2"/>
            <a:endParaRPr lang="fr-FR" b="1" dirty="0">
              <a:solidFill>
                <a:srgbClr val="00B050"/>
              </a:solidFill>
              <a:latin typeface="Courier New"/>
              <a:cs typeface="Courier New"/>
            </a:endParaRPr>
          </a:p>
          <a:p>
            <a:pPr lvl="2"/>
            <a:r>
              <a:rPr lang="fr-FR" b="1" dirty="0" smtClean="0">
                <a:solidFill>
                  <a:srgbClr val="00B050"/>
                </a:solidFill>
                <a:latin typeface="Courier New"/>
                <a:cs typeface="Courier New"/>
              </a:rPr>
              <a:t>&lt;!-- ... --&gt;</a:t>
            </a:r>
            <a:endParaRPr lang="fr-FR" b="1" dirty="0">
              <a:solidFill>
                <a:srgbClr val="00B050"/>
              </a:solidFill>
              <a:latin typeface="Courier New"/>
              <a:cs typeface="Courier New"/>
            </a:endParaRPr>
          </a:p>
        </p:txBody>
      </p:sp>
      <p:cxnSp>
        <p:nvCxnSpPr>
          <p:cNvPr id="11" name="Connecteur droit 10"/>
          <p:cNvCxnSpPr/>
          <p:nvPr/>
        </p:nvCxnSpPr>
        <p:spPr>
          <a:xfrm>
            <a:off x="1043608" y="193204"/>
            <a:ext cx="0" cy="4942534"/>
          </a:xfrm>
          <a:prstGeom prst="line">
            <a:avLst/>
          </a:prstGeom>
        </p:spPr>
        <p:style>
          <a:lnRef idx="2">
            <a:schemeClr val="dk1"/>
          </a:lnRef>
          <a:fillRef idx="0">
            <a:schemeClr val="dk1"/>
          </a:fillRef>
          <a:effectRef idx="1">
            <a:schemeClr val="dk1"/>
          </a:effectRef>
          <a:fontRef idx="minor">
            <a:schemeClr val="tx1"/>
          </a:fontRef>
        </p:style>
      </p:cxnSp>
      <p:sp>
        <p:nvSpPr>
          <p:cNvPr id="12" name="ZoneTexte 11"/>
          <p:cNvSpPr txBox="1"/>
          <p:nvPr/>
        </p:nvSpPr>
        <p:spPr>
          <a:xfrm rot="16200000">
            <a:off x="-1173832" y="2433638"/>
            <a:ext cx="3600400" cy="461665"/>
          </a:xfrm>
          <a:prstGeom prst="rect">
            <a:avLst/>
          </a:prstGeom>
          <a:noFill/>
        </p:spPr>
        <p:txBody>
          <a:bodyPr wrap="square" rtlCol="0">
            <a:spAutoFit/>
          </a:bodyPr>
          <a:lstStyle/>
          <a:p>
            <a:pPr algn="ctr"/>
            <a:r>
              <a:rPr lang="fr-FR" sz="2400" b="1" dirty="0" smtClean="0">
                <a:latin typeface="+mj-lt"/>
              </a:rPr>
              <a:t>CSS3 </a:t>
            </a:r>
            <a:r>
              <a:rPr lang="fr-FR" sz="2400" b="1" dirty="0" err="1" smtClean="0">
                <a:latin typeface="+mj-lt"/>
              </a:rPr>
              <a:t>namespaces</a:t>
            </a:r>
            <a:r>
              <a:rPr lang="fr-FR" sz="2400" b="1" dirty="0" smtClean="0">
                <a:latin typeface="+mj-lt"/>
              </a:rPr>
              <a:t> and SVG</a:t>
            </a:r>
            <a:endParaRPr lang="fr-FR" sz="2400" b="1" dirty="0">
              <a:latin typeface="+mj-lt"/>
            </a:endParaRPr>
          </a:p>
        </p:txBody>
      </p:sp>
    </p:spTree>
    <p:extLst>
      <p:ext uri="{BB962C8B-B14F-4D97-AF65-F5344CB8AC3E}">
        <p14:creationId xmlns:p14="http://schemas.microsoft.com/office/powerpoint/2010/main" val="13520193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SVG</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Graphics</a:t>
            </a:r>
            <a:r>
              <a:rPr lang="fr-FR" dirty="0" smtClean="0"/>
              <a:t> API</a:t>
            </a:r>
            <a:endParaRPr lang="fr-FR" dirty="0"/>
          </a:p>
        </p:txBody>
      </p:sp>
      <p:pic>
        <p:nvPicPr>
          <p:cNvPr id="1026" name="Picture 2" descr="http://www.inakis.fr/image-habitat-decoration-ecologique/papeterie-et-fournitures-bureau-ecologiques/ecolier-rentree-scolaire-ecologique/zoom-265341-equerre-rapporteu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353444"/>
            <a:ext cx="2847975" cy="230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2" y="193204"/>
            <a:ext cx="8785225" cy="494253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B050"/>
                </a:solidFill>
                <a:latin typeface="Courier New"/>
                <a:cs typeface="Courier New"/>
              </a:rPr>
              <a:t>&lt;!-- ... --&gt;</a:t>
            </a:r>
          </a:p>
          <a:p>
            <a:pPr lvl="2"/>
            <a:endParaRPr lang="fr-FR" b="1" dirty="0" smtClean="0">
              <a:solidFill>
                <a:srgbClr val="00B050"/>
              </a:solidFill>
              <a:latin typeface="Courier New"/>
              <a:cs typeface="Courier New"/>
            </a:endParaRPr>
          </a:p>
          <a:p>
            <a:pPr lvl="2"/>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&lt;figure&gt;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svg</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defs</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filter</a:t>
            </a:r>
            <a:r>
              <a:rPr lang="fr-FR" b="1" dirty="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"f1</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2"/>
            <a:r>
              <a:rPr lang="fr-FR" b="1" dirty="0">
                <a:solidFill>
                  <a:srgbClr val="00B050"/>
                </a:solidFill>
                <a:latin typeface="Courier New"/>
                <a:cs typeface="Courier New"/>
              </a:rPr>
              <a:t> </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smtClean="0">
                <a:solidFill>
                  <a:srgbClr val="FF0000"/>
                </a:solidFill>
                <a:latin typeface="Courier New"/>
                <a:cs typeface="Courier New"/>
              </a:rPr>
              <a:t>type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hueRotate</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 </a:t>
            </a:r>
            <a:endParaRPr lang="fr-FR" b="1" dirty="0">
              <a:solidFill>
                <a:srgbClr val="00B050"/>
              </a:solidFill>
              <a:latin typeface="Courier New"/>
              <a:cs typeface="Courier New"/>
            </a:endParaRPr>
          </a:p>
          <a:p>
            <a:pPr lvl="6"/>
            <a:r>
              <a:rPr lang="fr-FR" b="1" dirty="0" smtClean="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"90"</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feGaussianBlur</a:t>
            </a:r>
            <a:r>
              <a:rPr lang="fr-FR" b="1" dirty="0">
                <a:solidFill>
                  <a:srgbClr val="0070C0"/>
                </a:solidFill>
                <a:latin typeface="Courier New"/>
                <a:cs typeface="Courier New"/>
              </a:rPr>
              <a:t> </a:t>
            </a:r>
            <a:r>
              <a:rPr lang="fr-FR" b="1" dirty="0" err="1" smtClean="0">
                <a:solidFill>
                  <a:srgbClr val="FF0000"/>
                </a:solidFill>
                <a:latin typeface="Courier New"/>
                <a:cs typeface="Courier New"/>
              </a:rPr>
              <a:t>stdDeviation</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"5"</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filter</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defs</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polygon</a:t>
            </a:r>
            <a:r>
              <a:rPr lang="fr-FR" b="1" dirty="0">
                <a:solidFill>
                  <a:srgbClr val="0070C0"/>
                </a:solidFill>
                <a:latin typeface="Courier New"/>
                <a:cs typeface="Courier New"/>
              </a:rPr>
              <a:t> </a:t>
            </a:r>
            <a:r>
              <a:rPr lang="fr-FR" b="1" dirty="0" smtClean="0">
                <a:solidFill>
                  <a:srgbClr val="0070C0"/>
                </a:solidFill>
                <a:latin typeface="Courier New"/>
                <a:cs typeface="Courier New"/>
              </a:rPr>
              <a:t>…</a:t>
            </a:r>
            <a:r>
              <a:rPr lang="fr-FR" b="1" dirty="0" smtClean="0">
                <a:solidFill>
                  <a:srgbClr val="FF0000"/>
                </a:solidFill>
                <a:latin typeface="Courier New"/>
                <a:cs typeface="Courier New"/>
              </a:rPr>
              <a:t> </a:t>
            </a:r>
            <a:r>
              <a:rPr lang="fr-FR" b="1" dirty="0" err="1" smtClean="0">
                <a:solidFill>
                  <a:srgbClr val="FF0000"/>
                </a:solidFill>
                <a:latin typeface="Courier New"/>
                <a:cs typeface="Courier New"/>
              </a:rPr>
              <a:t>filter</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"url(#f1)"</a:t>
            </a:r>
            <a:r>
              <a:rPr lang="fr-FR" b="1" dirty="0" smtClean="0">
                <a:solidFill>
                  <a:srgbClr val="0070C0"/>
                </a:solidFill>
                <a:latin typeface="Courier New"/>
                <a:cs typeface="Courier New"/>
              </a:rPr>
              <a:t> /&gt;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svg</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smtClean="0">
                <a:solidFill>
                  <a:srgbClr val="0070C0"/>
                </a:solidFill>
                <a:latin typeface="Courier New"/>
                <a:cs typeface="Courier New"/>
              </a:rPr>
              <a:t>figcaption</a:t>
            </a:r>
            <a:r>
              <a:rPr lang="fr-FR" b="1" dirty="0" smtClean="0">
                <a:solidFill>
                  <a:srgbClr val="0070C0"/>
                </a:solidFill>
                <a:latin typeface="Courier New"/>
                <a:cs typeface="Courier New"/>
              </a:rPr>
              <a:t>&gt;</a:t>
            </a:r>
            <a:r>
              <a:rPr lang="fr-FR" b="1" dirty="0" smtClean="0">
                <a:solidFill>
                  <a:schemeClr val="tx1"/>
                </a:solidFill>
                <a:latin typeface="Courier New"/>
                <a:cs typeface="Courier New"/>
              </a:rPr>
              <a:t>SVG rocks</a:t>
            </a:r>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figcaption</a:t>
            </a:r>
            <a:r>
              <a:rPr lang="fr-FR" b="1" dirty="0" smtClean="0">
                <a:solidFill>
                  <a:srgbClr val="0070C0"/>
                </a:solidFill>
                <a:latin typeface="Courier New"/>
                <a:cs typeface="Courier New"/>
              </a:rPr>
              <a:t>&gt;</a:t>
            </a:r>
          </a:p>
          <a:p>
            <a:pPr lvl="2"/>
            <a:r>
              <a:rPr lang="fr-FR" b="1" dirty="0" smtClean="0">
                <a:solidFill>
                  <a:srgbClr val="0070C0"/>
                </a:solidFill>
                <a:latin typeface="Courier New"/>
                <a:cs typeface="Courier New"/>
              </a:rPr>
              <a:t>  &lt;/figure&gt;</a:t>
            </a:r>
          </a:p>
          <a:p>
            <a:pPr lvl="2"/>
            <a:r>
              <a:rPr lang="fr-FR" b="1" dirty="0" smtClean="0">
                <a:solidFill>
                  <a:srgbClr val="0070C0"/>
                </a:solidFill>
                <a:latin typeface="Courier New"/>
                <a:cs typeface="Courier New"/>
              </a:rPr>
              <a:t>&lt;/body&gt;</a:t>
            </a:r>
          </a:p>
          <a:p>
            <a:pPr lvl="2"/>
            <a:r>
              <a:rPr lang="fr-FR" b="1" dirty="0" smtClean="0">
                <a:solidFill>
                  <a:srgbClr val="0070C0"/>
                </a:solidFill>
                <a:latin typeface="Courier New"/>
                <a:cs typeface="Courier New"/>
              </a:rPr>
              <a:t>&lt;/html&gt;</a:t>
            </a:r>
          </a:p>
        </p:txBody>
      </p:sp>
      <p:cxnSp>
        <p:nvCxnSpPr>
          <p:cNvPr id="11" name="Connecteur droit 10"/>
          <p:cNvCxnSpPr/>
          <p:nvPr/>
        </p:nvCxnSpPr>
        <p:spPr>
          <a:xfrm>
            <a:off x="1043608" y="193204"/>
            <a:ext cx="0" cy="4942534"/>
          </a:xfrm>
          <a:prstGeom prst="line">
            <a:avLst/>
          </a:prstGeom>
        </p:spPr>
        <p:style>
          <a:lnRef idx="2">
            <a:schemeClr val="dk1"/>
          </a:lnRef>
          <a:fillRef idx="0">
            <a:schemeClr val="dk1"/>
          </a:fillRef>
          <a:effectRef idx="1">
            <a:schemeClr val="dk1"/>
          </a:effectRef>
          <a:fontRef idx="minor">
            <a:schemeClr val="tx1"/>
          </a:fontRef>
        </p:style>
      </p:cxnSp>
      <p:sp>
        <p:nvSpPr>
          <p:cNvPr id="12" name="ZoneTexte 11"/>
          <p:cNvSpPr txBox="1"/>
          <p:nvPr/>
        </p:nvSpPr>
        <p:spPr>
          <a:xfrm rot="16200000">
            <a:off x="-1173832" y="2433638"/>
            <a:ext cx="3600400" cy="461665"/>
          </a:xfrm>
          <a:prstGeom prst="rect">
            <a:avLst/>
          </a:prstGeom>
          <a:noFill/>
        </p:spPr>
        <p:txBody>
          <a:bodyPr wrap="square" rtlCol="0">
            <a:spAutoFit/>
          </a:bodyPr>
          <a:lstStyle/>
          <a:p>
            <a:pPr algn="ctr"/>
            <a:r>
              <a:rPr lang="fr-FR" sz="2400" b="1" dirty="0" smtClean="0">
                <a:latin typeface="+mj-lt"/>
              </a:rPr>
              <a:t>CSS3 </a:t>
            </a:r>
            <a:r>
              <a:rPr lang="fr-FR" sz="2400" b="1" dirty="0" err="1" smtClean="0">
                <a:latin typeface="+mj-lt"/>
              </a:rPr>
              <a:t>namespaces</a:t>
            </a:r>
            <a:r>
              <a:rPr lang="fr-FR" sz="2400" b="1" dirty="0" smtClean="0">
                <a:latin typeface="+mj-lt"/>
              </a:rPr>
              <a:t> and SVG</a:t>
            </a:r>
            <a:endParaRPr lang="fr-FR" sz="2400" b="1" dirty="0">
              <a:latin typeface="+mj-lt"/>
            </a:endParaRPr>
          </a:p>
        </p:txBody>
      </p:sp>
    </p:spTree>
    <p:extLst>
      <p:ext uri="{BB962C8B-B14F-4D97-AF65-F5344CB8AC3E}">
        <p14:creationId xmlns:p14="http://schemas.microsoft.com/office/powerpoint/2010/main" val="190192689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420241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err="1" smtClean="0"/>
              <a:t>Reproduce</a:t>
            </a:r>
            <a:r>
              <a:rPr lang="fr-FR" dirty="0" smtClean="0"/>
              <a:t> </a:t>
            </a:r>
            <a:r>
              <a:rPr lang="fr-FR" dirty="0" err="1" smtClean="0"/>
              <a:t>this</a:t>
            </a:r>
            <a:r>
              <a:rPr lang="fr-FR" dirty="0" smtClean="0"/>
              <a:t> image:</a:t>
            </a:r>
            <a:endParaRPr lang="fr-FR" dirty="0"/>
          </a:p>
          <a:p>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6"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pture d’écran 2012-10-11 à 2.06.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526468"/>
            <a:ext cx="4824536" cy="4612468"/>
          </a:xfrm>
          <a:prstGeom prst="rect">
            <a:avLst/>
          </a:prstGeom>
        </p:spPr>
      </p:pic>
    </p:spTree>
    <p:extLst>
      <p:ext uri="{BB962C8B-B14F-4D97-AF65-F5344CB8AC3E}">
        <p14:creationId xmlns:p14="http://schemas.microsoft.com/office/powerpoint/2010/main" val="2307197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API</a:t>
            </a:r>
            <a:endParaRPr lang="fr-FR" dirty="0"/>
          </a:p>
        </p:txBody>
      </p:sp>
      <p:sp>
        <p:nvSpPr>
          <p:cNvPr id="3" name="Espace réservé du texte 2"/>
          <p:cNvSpPr>
            <a:spLocks noGrp="1"/>
          </p:cNvSpPr>
          <p:nvPr>
            <p:ph type="body" idx="1"/>
          </p:nvPr>
        </p:nvSpPr>
        <p:spPr/>
        <p:txBody>
          <a:bodyPr/>
          <a:lstStyle/>
          <a:p>
            <a:r>
              <a:rPr lang="fr-FR" dirty="0" err="1" smtClean="0"/>
              <a:t>Graphics</a:t>
            </a:r>
            <a:r>
              <a:rPr lang="fr-FR" dirty="0" smtClean="0"/>
              <a:t> API</a:t>
            </a:r>
            <a:endParaRPr lang="fr-FR" dirty="0"/>
          </a:p>
        </p:txBody>
      </p:sp>
      <p:pic>
        <p:nvPicPr>
          <p:cNvPr id="1028" name="Picture 4" descr="http://www.hellopro.fr/images/produit-2/0/3/9/ardoise-numerique-avec-stylet-ref-eno2120-24509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425451"/>
            <a:ext cx="31432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11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JavaScript API</a:t>
            </a:r>
          </a:p>
          <a:p>
            <a:pPr lvl="1"/>
            <a:r>
              <a:rPr lang="fr-FR" dirty="0" err="1" smtClean="0"/>
              <a:t>Only</a:t>
            </a:r>
            <a:r>
              <a:rPr lang="fr-FR" dirty="0" smtClean="0"/>
              <a:t> one DOM </a:t>
            </a:r>
            <a:r>
              <a:rPr lang="fr-FR" dirty="0" err="1" smtClean="0"/>
              <a:t>node</a:t>
            </a:r>
            <a:r>
              <a:rPr lang="fr-FR" dirty="0" smtClean="0"/>
              <a:t>: &lt;</a:t>
            </a:r>
            <a:r>
              <a:rPr lang="fr-FR" dirty="0" err="1" smtClean="0"/>
              <a:t>canvas</a:t>
            </a:r>
            <a:r>
              <a:rPr lang="fr-FR" dirty="0" smtClean="0"/>
              <a:t>&gt;</a:t>
            </a:r>
            <a:endParaRPr lang="en-US" dirty="0" smtClean="0"/>
          </a:p>
          <a:p>
            <a:pPr lvl="1"/>
            <a:r>
              <a:rPr lang="fr-FR" dirty="0" smtClean="0"/>
              <a:t>All </a:t>
            </a:r>
            <a:r>
              <a:rPr lang="en-US" dirty="0" smtClean="0"/>
              <a:t>your</a:t>
            </a:r>
            <a:r>
              <a:rPr lang="fr-FR" dirty="0" smtClean="0"/>
              <a:t> </a:t>
            </a:r>
            <a:r>
              <a:rPr lang="en-US" dirty="0" smtClean="0"/>
              <a:t>shapes</a:t>
            </a:r>
            <a:r>
              <a:rPr lang="fr-FR" dirty="0" smtClean="0"/>
              <a:t> are </a:t>
            </a:r>
            <a:r>
              <a:rPr lang="en-US" dirty="0" smtClean="0"/>
              <a:t>created</a:t>
            </a:r>
            <a:r>
              <a:rPr lang="fr-FR" dirty="0" smtClean="0"/>
              <a:t> </a:t>
            </a:r>
            <a:r>
              <a:rPr lang="en-US" dirty="0" smtClean="0"/>
              <a:t>programmatically</a:t>
            </a:r>
          </a:p>
          <a:p>
            <a:endParaRPr lang="en-US" dirty="0" smtClean="0"/>
          </a:p>
          <a:p>
            <a:r>
              <a:rPr lang="en-US" dirty="0" smtClean="0"/>
              <a:t>Bitmap rendering</a:t>
            </a:r>
          </a:p>
          <a:p>
            <a:endParaRPr lang="en-US" dirty="0"/>
          </a:p>
          <a:p>
            <a:r>
              <a:rPr lang="en-US" dirty="0" smtClean="0"/>
              <a:t>Can draw in two and in three dimensions</a:t>
            </a:r>
          </a:p>
          <a:p>
            <a:pPr lvl="1"/>
            <a:r>
              <a:rPr lang="en-US" dirty="0" smtClean="0"/>
              <a:t>Called respectively 2D and </a:t>
            </a:r>
            <a:r>
              <a:rPr lang="en-US" dirty="0" err="1" smtClean="0"/>
              <a:t>WebGL</a:t>
            </a:r>
            <a:endParaRPr lang="en-US"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62427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a:t>
            </a:r>
            <a:r>
              <a:rPr lang="fr-FR" dirty="0" err="1" smtClean="0"/>
              <a:t>context</a:t>
            </a:r>
            <a:endParaRPr lang="fr-FR" dirty="0"/>
          </a:p>
        </p:txBody>
      </p:sp>
      <p:sp>
        <p:nvSpPr>
          <p:cNvPr id="3" name="Espace réservé du contenu 2"/>
          <p:cNvSpPr>
            <a:spLocks noGrp="1"/>
          </p:cNvSpPr>
          <p:nvPr>
            <p:ph idx="1"/>
          </p:nvPr>
        </p:nvSpPr>
        <p:spPr/>
        <p:txBody>
          <a:bodyPr/>
          <a:lstStyle/>
          <a:p>
            <a:r>
              <a:rPr lang="en-US" dirty="0" smtClean="0"/>
              <a:t>The c</a:t>
            </a:r>
            <a:r>
              <a:rPr lang="fr-FR" dirty="0" err="1" smtClean="0"/>
              <a:t>anvas</a:t>
            </a:r>
            <a:r>
              <a:rPr lang="fr-FR" dirty="0" smtClean="0"/>
              <a:t> tag:</a:t>
            </a:r>
          </a:p>
          <a:p>
            <a:pPr lvl="1"/>
            <a:r>
              <a:rPr lang="fr-FR" dirty="0" err="1" smtClean="0"/>
              <a:t>Defines</a:t>
            </a:r>
            <a:r>
              <a:rPr lang="fr-FR" dirty="0" smtClean="0"/>
              <a:t> a </a:t>
            </a:r>
            <a:r>
              <a:rPr lang="fr-FR" dirty="0" err="1" smtClean="0"/>
              <a:t>drawable</a:t>
            </a:r>
            <a:r>
              <a:rPr lang="fr-FR" dirty="0" smtClean="0"/>
              <a:t> area</a:t>
            </a:r>
          </a:p>
          <a:p>
            <a:pPr lvl="1"/>
            <a:r>
              <a:rPr lang="fr-FR" dirty="0" smtClean="0"/>
              <a:t>Has </a:t>
            </a:r>
            <a:r>
              <a:rPr lang="fr-FR" dirty="0" err="1" smtClean="0"/>
              <a:t>two</a:t>
            </a:r>
            <a:r>
              <a:rPr lang="fr-FR" dirty="0" smtClean="0"/>
              <a:t> </a:t>
            </a:r>
            <a:r>
              <a:rPr lang="fr-FR" dirty="0" err="1" smtClean="0"/>
              <a:t>contexts</a:t>
            </a:r>
            <a:r>
              <a:rPr lang="fr-FR" dirty="0" smtClean="0"/>
              <a:t> (one for 2D, the </a:t>
            </a:r>
            <a:r>
              <a:rPr lang="fr-FR" dirty="0" err="1" smtClean="0"/>
              <a:t>other</a:t>
            </a:r>
            <a:r>
              <a:rPr lang="fr-FR" dirty="0" smtClean="0"/>
              <a:t> for 3D)</a:t>
            </a:r>
          </a:p>
          <a:p>
            <a:pPr lvl="2"/>
            <a:r>
              <a:rPr lang="fr-FR" dirty="0" err="1" smtClean="0"/>
              <a:t>Mandatory</a:t>
            </a:r>
            <a:r>
              <a:rPr lang="fr-FR" dirty="0" smtClean="0"/>
              <a:t> to </a:t>
            </a:r>
            <a:r>
              <a:rPr lang="fr-FR" dirty="0" err="1" smtClean="0"/>
              <a:t>create</a:t>
            </a:r>
            <a:r>
              <a:rPr lang="fr-FR" dirty="0" smtClean="0"/>
              <a:t> </a:t>
            </a:r>
            <a:r>
              <a:rPr lang="fr-FR" dirty="0" err="1" smtClean="0"/>
              <a:t>shapes</a:t>
            </a:r>
            <a:endParaRPr lang="en-US" dirty="0" smtClean="0"/>
          </a:p>
          <a:p>
            <a:endParaRPr lang="en-US" dirty="0"/>
          </a:p>
          <a:p>
            <a:endParaRPr lang="en-US"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3073524"/>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canvas</a:t>
            </a:r>
            <a:r>
              <a:rPr lang="fr-FR" b="1" dirty="0" smtClean="0">
                <a:solidFill>
                  <a:srgbClr val="0070C0"/>
                </a:solidFill>
                <a:latin typeface="Courier New"/>
                <a:cs typeface="Courier New"/>
              </a:rPr>
              <a:t> </a:t>
            </a:r>
            <a:r>
              <a:rPr lang="fr-FR" b="1" dirty="0" smtClean="0">
                <a:solidFill>
                  <a:srgbClr val="FF0000"/>
                </a:solidFill>
                <a:latin typeface="Courier New"/>
                <a:cs typeface="Courier New"/>
              </a:rPr>
              <a:t>id</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"canvas1"</a:t>
            </a:r>
            <a:r>
              <a:rPr lang="fr-FR" b="1" dirty="0" smtClean="0">
                <a:solidFill>
                  <a:srgbClr val="0070C0"/>
                </a:solidFill>
                <a:latin typeface="Courier New"/>
                <a:cs typeface="Courier New"/>
              </a:rPr>
              <a:t>&gt;&lt;/</a:t>
            </a:r>
            <a:r>
              <a:rPr lang="fr-FR" b="1" dirty="0" err="1" smtClean="0">
                <a:solidFill>
                  <a:srgbClr val="0070C0"/>
                </a:solidFill>
                <a:latin typeface="Courier New"/>
                <a:cs typeface="Courier New"/>
              </a:rPr>
              <a:t>canvas</a:t>
            </a:r>
            <a:r>
              <a:rPr lang="fr-FR" b="1" dirty="0" smtClean="0">
                <a:solidFill>
                  <a:srgbClr val="0070C0"/>
                </a:solidFill>
                <a:latin typeface="Courier New"/>
                <a:cs typeface="Courier New"/>
              </a:rPr>
              <a:t>&gt;</a:t>
            </a:r>
          </a:p>
          <a:p>
            <a:endParaRPr lang="fr-FR" b="1" dirty="0" smtClean="0">
              <a:solidFill>
                <a:srgbClr val="0070C0"/>
              </a:solidFill>
              <a:latin typeface="Courier New"/>
              <a:cs typeface="Courier New"/>
            </a:endParaRPr>
          </a:p>
          <a:p>
            <a:r>
              <a:rPr lang="fr-FR" b="1" dirty="0" smtClean="0">
                <a:solidFill>
                  <a:srgbClr val="0070C0"/>
                </a:solidFill>
                <a:latin typeface="Courier New"/>
                <a:cs typeface="Courier New"/>
              </a:rPr>
              <a:t>&lt;script</a:t>
            </a:r>
            <a:r>
              <a:rPr lang="fr-FR" b="1" dirty="0" smtClean="0">
                <a:solidFill>
                  <a:srgbClr val="00B050"/>
                </a:solidFill>
                <a:latin typeface="Courier New"/>
                <a:cs typeface="Courier New"/>
              </a:rPr>
              <a:t> </a:t>
            </a:r>
            <a:r>
              <a:rPr lang="fr-FR" b="1" dirty="0" smtClean="0">
                <a:solidFill>
                  <a:srgbClr val="FF0000"/>
                </a:solidFill>
                <a:latin typeface="Courier New"/>
                <a:cs typeface="Courier New"/>
              </a:rPr>
              <a:t>type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text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javascript</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1"/>
            <a:r>
              <a:rPr lang="fr-FR" b="1" dirty="0" smtClean="0">
                <a:solidFill>
                  <a:srgbClr val="0070C0"/>
                </a:solidFill>
                <a:latin typeface="Courier New"/>
                <a:cs typeface="Courier New"/>
              </a:rPr>
              <a:t>var</a:t>
            </a:r>
            <a:r>
              <a:rPr lang="fr-FR" b="1" dirty="0" smtClean="0">
                <a:solidFill>
                  <a:srgbClr val="00B050"/>
                </a:solidFill>
                <a:latin typeface="Courier New"/>
                <a:cs typeface="Courier New"/>
              </a:rPr>
              <a:t> </a:t>
            </a:r>
            <a:r>
              <a:rPr lang="fr-FR" b="1" dirty="0" err="1" smtClean="0">
                <a:solidFill>
                  <a:schemeClr val="tx1"/>
                </a:solidFill>
                <a:latin typeface="Courier New"/>
                <a:cs typeface="Courier New"/>
              </a:rPr>
              <a:t>context</a:t>
            </a:r>
            <a:r>
              <a:rPr lang="fr-FR" b="1" dirty="0" smtClean="0">
                <a:solidFill>
                  <a:schemeClr val="tx1"/>
                </a:solidFill>
                <a:latin typeface="Courier New"/>
                <a:cs typeface="Courier New"/>
              </a:rPr>
              <a:t> =</a:t>
            </a:r>
          </a:p>
          <a:p>
            <a:pPr lvl="2"/>
            <a:r>
              <a:rPr lang="fr-FR" b="1" dirty="0" err="1" smtClean="0">
                <a:solidFill>
                  <a:schemeClr val="tx1"/>
                </a:solidFill>
                <a:latin typeface="Courier New"/>
                <a:cs typeface="Courier New"/>
              </a:rPr>
              <a:t>document.getElementById</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"canvas1"</a:t>
            </a:r>
            <a:r>
              <a:rPr lang="fr-FR" b="1" dirty="0" smtClean="0">
                <a:solidFill>
                  <a:schemeClr val="tx1"/>
                </a:solidFill>
                <a:latin typeface="Courier New"/>
                <a:cs typeface="Courier New"/>
              </a:rPr>
              <a:t>).</a:t>
            </a:r>
            <a:r>
              <a:rPr lang="fr-FR" b="1" dirty="0" err="1" smtClean="0">
                <a:solidFill>
                  <a:schemeClr val="tx1"/>
                </a:solidFill>
                <a:latin typeface="Courier New"/>
                <a:cs typeface="Courier New"/>
              </a:rPr>
              <a:t>getContext</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"2d</a:t>
            </a:r>
            <a:r>
              <a:rPr lang="fr-FR" b="1" dirty="0" smtClean="0">
                <a:solidFill>
                  <a:srgbClr val="808080"/>
                </a:solidFill>
                <a:latin typeface="Courier New"/>
                <a:cs typeface="Courier New"/>
              </a:rPr>
              <a:t>"</a:t>
            </a:r>
            <a:r>
              <a:rPr lang="fr-FR" b="1" dirty="0" smtClean="0">
                <a:solidFill>
                  <a:schemeClr val="tx1"/>
                </a:solidFill>
                <a:latin typeface="Courier New"/>
                <a:cs typeface="Courier New"/>
              </a:rPr>
              <a:t>);</a:t>
            </a:r>
            <a:endParaRPr lang="fr-FR" b="1" dirty="0">
              <a:solidFill>
                <a:schemeClr val="tx1"/>
              </a:solidFill>
              <a:latin typeface="Courier New"/>
              <a:cs typeface="Courier New"/>
            </a:endParaRPr>
          </a:p>
          <a:p>
            <a:r>
              <a:rPr lang="fr-FR" b="1" dirty="0" smtClean="0">
                <a:solidFill>
                  <a:srgbClr val="0070C0"/>
                </a:solidFill>
                <a:latin typeface="Courier New"/>
                <a:cs typeface="Courier New"/>
              </a:rPr>
              <a:t>&lt;/script&gt;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267891639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basics</a:t>
            </a:r>
            <a:endParaRPr lang="fr-FR" dirty="0"/>
          </a:p>
        </p:txBody>
      </p:sp>
      <p:sp>
        <p:nvSpPr>
          <p:cNvPr id="3" name="Espace réservé du contenu 2"/>
          <p:cNvSpPr>
            <a:spLocks noGrp="1"/>
          </p:cNvSpPr>
          <p:nvPr>
            <p:ph idx="1"/>
          </p:nvPr>
        </p:nvSpPr>
        <p:spPr/>
        <p:txBody>
          <a:bodyPr/>
          <a:lstStyle/>
          <a:p>
            <a:r>
              <a:rPr lang="fr-FR" dirty="0" err="1" smtClean="0"/>
              <a:t>Shapes</a:t>
            </a:r>
            <a:r>
              <a:rPr lang="fr-FR" dirty="0" smtClean="0"/>
              <a:t>’ </a:t>
            </a:r>
            <a:r>
              <a:rPr lang="fr-FR" dirty="0" err="1" smtClean="0"/>
              <a:t>origin</a:t>
            </a:r>
            <a:r>
              <a:rPr lang="fr-FR" dirty="0" smtClean="0"/>
              <a:t> are </a:t>
            </a:r>
            <a:r>
              <a:rPr lang="fr-FR" dirty="0" err="1" smtClean="0"/>
              <a:t>usually</a:t>
            </a:r>
            <a:r>
              <a:rPr lang="fr-FR" dirty="0" smtClean="0"/>
              <a:t> </a:t>
            </a:r>
            <a:r>
              <a:rPr lang="fr-FR" dirty="0" err="1" smtClean="0"/>
              <a:t>defined</a:t>
            </a:r>
            <a:r>
              <a:rPr lang="fr-FR" dirty="0" smtClean="0"/>
              <a:t> by a </a:t>
            </a:r>
            <a:r>
              <a:rPr lang="fr-FR" dirty="0" err="1" smtClean="0"/>
              <a:t>kind</a:t>
            </a:r>
            <a:r>
              <a:rPr lang="fr-FR" dirty="0" smtClean="0"/>
              <a:t> of </a:t>
            </a:r>
            <a:r>
              <a:rPr lang="fr-FR" dirty="0" err="1" smtClean="0"/>
              <a:t>cursor</a:t>
            </a:r>
            <a:endParaRPr lang="fr-FR" dirty="0"/>
          </a:p>
          <a:p>
            <a:pPr lvl="1"/>
            <a:r>
              <a:rPr lang="fr-FR" dirty="0" smtClean="0"/>
              <a:t>You </a:t>
            </a:r>
            <a:r>
              <a:rPr lang="fr-FR" dirty="0" err="1" smtClean="0"/>
              <a:t>can</a:t>
            </a:r>
            <a:r>
              <a:rPr lang="fr-FR" dirty="0" smtClean="0"/>
              <a:t> move </a:t>
            </a:r>
            <a:r>
              <a:rPr lang="fr-FR" dirty="0" err="1" smtClean="0"/>
              <a:t>this</a:t>
            </a:r>
            <a:r>
              <a:rPr lang="fr-FR" dirty="0" smtClean="0"/>
              <a:t> </a:t>
            </a:r>
            <a:r>
              <a:rPr lang="fr-FR" dirty="0" err="1" smtClean="0"/>
              <a:t>cursor</a:t>
            </a:r>
            <a:r>
              <a:rPr lang="fr-FR" dirty="0" smtClean="0"/>
              <a:t>!</a:t>
            </a:r>
          </a:p>
          <a:p>
            <a:pPr lvl="1"/>
            <a:r>
              <a:rPr lang="fr-FR" dirty="0" smtClean="0"/>
              <a:t>Just </a:t>
            </a:r>
            <a:r>
              <a:rPr lang="fr-FR" dirty="0" err="1" smtClean="0"/>
              <a:t>like</a:t>
            </a:r>
            <a:r>
              <a:rPr lang="fr-FR" dirty="0" smtClean="0"/>
              <a:t> </a:t>
            </a:r>
            <a:r>
              <a:rPr lang="fr-FR" dirty="0" err="1" smtClean="0"/>
              <a:t>hovering</a:t>
            </a:r>
            <a:r>
              <a:rPr lang="fr-FR" dirty="0" smtClean="0"/>
              <a:t> </a:t>
            </a:r>
            <a:r>
              <a:rPr lang="fr-FR" dirty="0" err="1" smtClean="0"/>
              <a:t>your</a:t>
            </a:r>
            <a:r>
              <a:rPr lang="fr-FR" dirty="0" smtClean="0"/>
              <a:t> </a:t>
            </a:r>
            <a:r>
              <a:rPr lang="fr-FR" dirty="0" err="1" smtClean="0"/>
              <a:t>pencil</a:t>
            </a:r>
            <a:r>
              <a:rPr lang="fr-FR" dirty="0" smtClean="0"/>
              <a:t> over </a:t>
            </a:r>
            <a:r>
              <a:rPr lang="fr-FR" dirty="0" err="1" smtClean="0"/>
              <a:t>your</a:t>
            </a:r>
            <a:r>
              <a:rPr lang="fr-FR" dirty="0" smtClean="0"/>
              <a:t> </a:t>
            </a:r>
            <a:r>
              <a:rPr lang="fr-FR" dirty="0" err="1" smtClean="0"/>
              <a:t>sheet</a:t>
            </a:r>
            <a:endParaRPr lang="fr-FR" dirty="0" smtClean="0"/>
          </a:p>
          <a:p>
            <a:pPr lvl="1"/>
            <a:endParaRPr lang="fr-FR" dirty="0"/>
          </a:p>
          <a:p>
            <a:pPr lvl="1"/>
            <a:endParaRPr lang="fr-FR" dirty="0" smtClean="0"/>
          </a:p>
          <a:p>
            <a:pPr lvl="1"/>
            <a:endParaRPr lang="fr-FR" dirty="0"/>
          </a:p>
          <a:p>
            <a:r>
              <a:rPr lang="fr-FR" dirty="0" smtClean="0"/>
              <a:t>Call « stroke() » </a:t>
            </a:r>
            <a:r>
              <a:rPr lang="fr-FR" dirty="0" err="1" smtClean="0"/>
              <a:t>at</a:t>
            </a:r>
            <a:r>
              <a:rPr lang="fr-FR" dirty="0" smtClean="0"/>
              <a:t> the end of </a:t>
            </a:r>
            <a:r>
              <a:rPr lang="fr-FR" dirty="0" err="1" smtClean="0"/>
              <a:t>your</a:t>
            </a:r>
            <a:r>
              <a:rPr lang="fr-FR" dirty="0" smtClean="0"/>
              <a:t> </a:t>
            </a:r>
            <a:r>
              <a:rPr lang="fr-FR" dirty="0" err="1" smtClean="0"/>
              <a:t>drawing</a:t>
            </a:r>
            <a:r>
              <a:rPr lang="fr-FR" dirty="0" smtClean="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713484"/>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var</a:t>
            </a:r>
            <a:r>
              <a:rPr lang="fr-FR" b="1" dirty="0">
                <a:solidFill>
                  <a:srgbClr val="00B050"/>
                </a:solidFill>
                <a:latin typeface="Courier New"/>
                <a:cs typeface="Courier New"/>
              </a:rPr>
              <a:t> </a:t>
            </a:r>
            <a:r>
              <a:rPr lang="fr-FR" b="1" dirty="0" err="1">
                <a:solidFill>
                  <a:schemeClr val="tx1"/>
                </a:solidFill>
                <a:latin typeface="Courier New"/>
                <a:cs typeface="Courier New"/>
              </a:rPr>
              <a:t>context</a:t>
            </a:r>
            <a:r>
              <a:rPr lang="fr-FR" b="1" dirty="0">
                <a:solidFill>
                  <a:schemeClr val="tx1"/>
                </a:solidFill>
                <a:latin typeface="Courier New"/>
                <a:cs typeface="Courier New"/>
              </a:rPr>
              <a:t> =</a:t>
            </a:r>
          </a:p>
          <a:p>
            <a:pPr lvl="1"/>
            <a:r>
              <a:rPr lang="fr-FR" b="1" dirty="0" err="1">
                <a:solidFill>
                  <a:schemeClr val="tx1"/>
                </a:solidFill>
                <a:latin typeface="Courier New"/>
                <a:cs typeface="Courier New"/>
              </a:rPr>
              <a:t>document.getElementById</a:t>
            </a:r>
            <a:r>
              <a:rPr lang="fr-FR" b="1" dirty="0">
                <a:solidFill>
                  <a:schemeClr val="tx1"/>
                </a:solidFill>
                <a:latin typeface="Courier New"/>
                <a:cs typeface="Courier New"/>
              </a:rPr>
              <a:t>(</a:t>
            </a:r>
            <a:r>
              <a:rPr lang="fr-FR" b="1" dirty="0">
                <a:solidFill>
                  <a:srgbClr val="00B050"/>
                </a:solidFill>
                <a:latin typeface="Courier New"/>
                <a:cs typeface="Courier New"/>
              </a:rPr>
              <a:t>"canvas1"</a:t>
            </a:r>
            <a:r>
              <a:rPr lang="fr-FR" b="1" dirty="0">
                <a:solidFill>
                  <a:schemeClr val="tx1"/>
                </a:solidFill>
                <a:latin typeface="Courier New"/>
                <a:cs typeface="Courier New"/>
              </a:rPr>
              <a:t>).</a:t>
            </a:r>
            <a:r>
              <a:rPr lang="fr-FR" b="1" dirty="0" err="1">
                <a:solidFill>
                  <a:schemeClr val="tx1"/>
                </a:solidFill>
                <a:latin typeface="Courier New"/>
                <a:cs typeface="Courier New"/>
              </a:rPr>
              <a:t>getContext</a:t>
            </a:r>
            <a:r>
              <a:rPr lang="fr-FR" b="1" dirty="0">
                <a:solidFill>
                  <a:schemeClr val="tx1"/>
                </a:solidFill>
                <a:latin typeface="Courier New"/>
                <a:cs typeface="Courier New"/>
              </a:rPr>
              <a:t>(</a:t>
            </a:r>
            <a:r>
              <a:rPr lang="fr-FR" b="1" dirty="0">
                <a:solidFill>
                  <a:srgbClr val="00B050"/>
                </a:solidFill>
                <a:latin typeface="Courier New"/>
                <a:cs typeface="Courier New"/>
              </a:rPr>
              <a:t>"2d</a:t>
            </a:r>
            <a:r>
              <a:rPr lang="fr-FR" b="1" dirty="0">
                <a:solidFill>
                  <a:srgbClr val="808080"/>
                </a:solidFill>
                <a:latin typeface="Courier New"/>
                <a:cs typeface="Courier New"/>
              </a:rPr>
              <a:t>"</a:t>
            </a:r>
            <a:r>
              <a:rPr lang="fr-FR" b="1" dirty="0">
                <a:solidFill>
                  <a:schemeClr val="tx1"/>
                </a:solidFill>
                <a:latin typeface="Courier New"/>
                <a:cs typeface="Courier New"/>
              </a:rPr>
              <a:t>)</a:t>
            </a:r>
            <a:r>
              <a:rPr lang="fr-FR" b="1" dirty="0" smtClean="0">
                <a:solidFill>
                  <a:schemeClr val="tx1"/>
                </a:solidFill>
                <a:latin typeface="Courier New"/>
                <a:cs typeface="Courier New"/>
              </a:rPr>
              <a:t>;</a:t>
            </a:r>
          </a:p>
          <a:p>
            <a:pPr>
              <a:spcAft>
                <a:spcPts val="600"/>
              </a:spcAft>
            </a:pPr>
            <a:r>
              <a:rPr lang="fr-FR" b="1" dirty="0" err="1" smtClean="0">
                <a:solidFill>
                  <a:schemeClr val="tx1"/>
                </a:solidFill>
                <a:latin typeface="Courier New"/>
                <a:cs typeface="Courier New"/>
              </a:rPr>
              <a:t>context.moveTo</a:t>
            </a:r>
            <a:r>
              <a:rPr lang="fr-FR" b="1" dirty="0" smtClean="0">
                <a:solidFill>
                  <a:schemeClr val="tx1"/>
                </a:solidFill>
                <a:latin typeface="Courier New"/>
                <a:cs typeface="Courier New"/>
              </a:rPr>
              <a:t>(100, 50); </a:t>
            </a:r>
            <a:r>
              <a:rPr lang="fr-FR" b="1" dirty="0" smtClean="0">
                <a:solidFill>
                  <a:srgbClr val="00B050"/>
                </a:solidFill>
                <a:latin typeface="Courier New"/>
                <a:cs typeface="Courier New"/>
              </a:rPr>
              <a:t>// 100px </a:t>
            </a:r>
            <a:r>
              <a:rPr lang="fr-FR" b="1" dirty="0" err="1" smtClean="0">
                <a:solidFill>
                  <a:srgbClr val="00B050"/>
                </a:solidFill>
                <a:latin typeface="Courier New"/>
                <a:cs typeface="Courier New"/>
              </a:rPr>
              <a:t>from</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left</a:t>
            </a:r>
            <a:r>
              <a:rPr lang="fr-FR" b="1" dirty="0" smtClean="0">
                <a:solidFill>
                  <a:srgbClr val="00B050"/>
                </a:solidFill>
                <a:latin typeface="Courier New"/>
                <a:cs typeface="Courier New"/>
              </a:rPr>
              <a:t>, 50px </a:t>
            </a:r>
            <a:r>
              <a:rPr lang="fr-FR" b="1" dirty="0" err="1" smtClean="0">
                <a:solidFill>
                  <a:srgbClr val="00B050"/>
                </a:solidFill>
                <a:latin typeface="Courier New"/>
                <a:cs typeface="Courier New"/>
              </a:rPr>
              <a:t>from</a:t>
            </a:r>
            <a:r>
              <a:rPr lang="fr-FR" b="1" dirty="0" smtClean="0">
                <a:solidFill>
                  <a:srgbClr val="00B050"/>
                </a:solidFill>
                <a:latin typeface="Courier New"/>
                <a:cs typeface="Courier New"/>
              </a:rPr>
              <a:t> top</a:t>
            </a:r>
            <a:endParaRPr lang="fr-FR" b="1" dirty="0">
              <a:solidFill>
                <a:srgbClr val="00B050"/>
              </a:solidFill>
              <a:latin typeface="Courier New"/>
              <a:cs typeface="Courier New"/>
            </a:endParaRPr>
          </a:p>
        </p:txBody>
      </p:sp>
      <p:sp>
        <p:nvSpPr>
          <p:cNvPr id="9" name="Rectangle à coins arrondis 6"/>
          <p:cNvSpPr/>
          <p:nvPr/>
        </p:nvSpPr>
        <p:spPr>
          <a:xfrm>
            <a:off x="179512" y="4513684"/>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a:solidFill>
                  <a:schemeClr val="tx1"/>
                </a:solidFill>
                <a:latin typeface="Courier New"/>
                <a:cs typeface="Courier New"/>
              </a:rPr>
              <a:t>context.stroke</a:t>
            </a:r>
            <a:r>
              <a:rPr lang="fr-FR" b="1" dirty="0">
                <a:solidFill>
                  <a:schemeClr val="tx1"/>
                </a:solidFill>
                <a:latin typeface="Courier New"/>
                <a:cs typeface="Courier New"/>
              </a:rPr>
              <a:t>(); </a:t>
            </a:r>
            <a:r>
              <a:rPr lang="fr-FR" b="1" dirty="0">
                <a:solidFill>
                  <a:srgbClr val="00B050"/>
                </a:solidFill>
                <a:latin typeface="Courier New"/>
                <a:cs typeface="Courier New"/>
              </a:rPr>
              <a:t>// Outputs the </a:t>
            </a:r>
            <a:r>
              <a:rPr lang="fr-FR" b="1" dirty="0" err="1">
                <a:solidFill>
                  <a:srgbClr val="00B050"/>
                </a:solidFill>
                <a:latin typeface="Courier New"/>
                <a:cs typeface="Courier New"/>
              </a:rPr>
              <a:t>shape</a:t>
            </a:r>
            <a:endParaRPr lang="fr-FR" b="1" dirty="0">
              <a:solidFill>
                <a:srgbClr val="00B050"/>
              </a:solidFill>
              <a:latin typeface="Courier New"/>
              <a:cs typeface="Courier New"/>
            </a:endParaRPr>
          </a:p>
        </p:txBody>
      </p:sp>
    </p:spTree>
    <p:extLst>
      <p:ext uri="{BB962C8B-B14F-4D97-AF65-F5344CB8AC3E}">
        <p14:creationId xmlns:p14="http://schemas.microsoft.com/office/powerpoint/2010/main" val="27126573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Line</a:t>
            </a:r>
            <a:endParaRPr lang="fr-FR" dirty="0"/>
          </a:p>
        </p:txBody>
      </p:sp>
      <p:sp>
        <p:nvSpPr>
          <p:cNvPr id="3" name="Espace réservé du contenu 2"/>
          <p:cNvSpPr>
            <a:spLocks noGrp="1"/>
          </p:cNvSpPr>
          <p:nvPr>
            <p:ph idx="1"/>
          </p:nvPr>
        </p:nvSpPr>
        <p:spPr/>
        <p:txBody>
          <a:bodyPr/>
          <a:lstStyle/>
          <a:p>
            <a:r>
              <a:rPr lang="en-US" dirty="0" smtClean="0"/>
              <a:t>Used to draw a line:</a:t>
            </a:r>
          </a:p>
          <a:p>
            <a:pPr lvl="1"/>
            <a:r>
              <a:rPr lang="en-US" dirty="0" smtClean="0"/>
              <a:t>Departure coordinates are defined by your cursor</a:t>
            </a:r>
          </a:p>
          <a:p>
            <a:pPr marL="0" indent="0" algn="ctr">
              <a:buNone/>
            </a:pPr>
            <a:r>
              <a:rPr lang="fr-FR" i="1" dirty="0" err="1" smtClean="0"/>
              <a:t>context.</a:t>
            </a:r>
            <a:r>
              <a:rPr lang="fr-FR" i="1" dirty="0" err="1" smtClean="0">
                <a:solidFill>
                  <a:srgbClr val="FF0000"/>
                </a:solidFill>
              </a:rPr>
              <a:t>lineTo</a:t>
            </a:r>
            <a:r>
              <a:rPr lang="fr-FR" i="1" dirty="0" smtClean="0"/>
              <a:t>(x, y);</a:t>
            </a:r>
            <a:endParaRPr lang="en-US"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	</a:t>
            </a:r>
            <a:endParaRPr lang="fr-FR" dirty="0"/>
          </a:p>
        </p:txBody>
      </p:sp>
      <p:sp>
        <p:nvSpPr>
          <p:cNvPr id="6" name="Rectangle à coins arrondis 5"/>
          <p:cNvSpPr/>
          <p:nvPr/>
        </p:nvSpPr>
        <p:spPr>
          <a:xfrm>
            <a:off x="179263" y="2785492"/>
            <a:ext cx="8785225"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chemeClr val="tx1"/>
                </a:solidFill>
                <a:latin typeface="Courier New"/>
                <a:cs typeface="Courier New"/>
              </a:rPr>
              <a:t>c</a:t>
            </a:r>
            <a:r>
              <a:rPr lang="en-US" b="1" dirty="0" err="1" smtClean="0">
                <a:solidFill>
                  <a:schemeClr val="tx1"/>
                </a:solidFill>
                <a:latin typeface="Courier New"/>
                <a:cs typeface="Courier New"/>
              </a:rPr>
              <a:t>ontext.moveTo</a:t>
            </a:r>
            <a:r>
              <a:rPr lang="en-US" b="1" dirty="0" smtClean="0">
                <a:solidFill>
                  <a:schemeClr val="tx1"/>
                </a:solidFill>
                <a:latin typeface="Courier New"/>
                <a:cs typeface="Courier New"/>
              </a:rPr>
              <a:t>(0, 0); </a:t>
            </a:r>
            <a:r>
              <a:rPr lang="en-US" b="1" dirty="0" smtClean="0">
                <a:solidFill>
                  <a:srgbClr val="17B240"/>
                </a:solidFill>
                <a:latin typeface="Courier New"/>
                <a:cs typeface="Courier New"/>
              </a:rPr>
              <a:t>// Move cursor at top left corner</a:t>
            </a:r>
          </a:p>
          <a:p>
            <a:r>
              <a:rPr lang="en-US" b="1" dirty="0" err="1" smtClean="0">
                <a:solidFill>
                  <a:schemeClr val="tx1"/>
                </a:solidFill>
                <a:latin typeface="Courier New"/>
                <a:cs typeface="Courier New"/>
              </a:rPr>
              <a:t>context.lineTo</a:t>
            </a:r>
            <a:r>
              <a:rPr lang="en-US" b="1" dirty="0" smtClean="0">
                <a:solidFill>
                  <a:schemeClr val="tx1"/>
                </a:solidFill>
                <a:latin typeface="Courier New"/>
                <a:cs typeface="Courier New"/>
              </a:rPr>
              <a:t>(50</a:t>
            </a:r>
            <a:r>
              <a:rPr lang="en-US" b="1" dirty="0">
                <a:solidFill>
                  <a:schemeClr val="tx1"/>
                </a:solidFill>
                <a:latin typeface="Courier New"/>
                <a:cs typeface="Courier New"/>
              </a:rPr>
              <a:t>, </a:t>
            </a:r>
            <a:r>
              <a:rPr lang="en-US" b="1" dirty="0" smtClean="0">
                <a:solidFill>
                  <a:schemeClr val="tx1"/>
                </a:solidFill>
                <a:latin typeface="Courier New"/>
                <a:cs typeface="Courier New"/>
              </a:rPr>
              <a:t>50); </a:t>
            </a:r>
            <a:r>
              <a:rPr lang="en-US" b="1" dirty="0" smtClean="0">
                <a:solidFill>
                  <a:srgbClr val="17B240"/>
                </a:solidFill>
                <a:latin typeface="Courier New"/>
                <a:cs typeface="Courier New"/>
              </a:rPr>
              <a:t>// From 0,0 to 50,50</a:t>
            </a:r>
            <a:endParaRPr lang="en-US" b="1" dirty="0">
              <a:solidFill>
                <a:srgbClr val="17B24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7236296" y="3721596"/>
            <a:ext cx="1368152" cy="136815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988975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Rect</a:t>
            </a:r>
            <a:endParaRPr lang="fr-FR" dirty="0"/>
          </a:p>
        </p:txBody>
      </p:sp>
      <p:sp>
        <p:nvSpPr>
          <p:cNvPr id="3" name="Espace réservé du contenu 2"/>
          <p:cNvSpPr>
            <a:spLocks noGrp="1"/>
          </p:cNvSpPr>
          <p:nvPr>
            <p:ph idx="1"/>
          </p:nvPr>
        </p:nvSpPr>
        <p:spPr/>
        <p:txBody>
          <a:bodyPr/>
          <a:lstStyle/>
          <a:p>
            <a:r>
              <a:rPr lang="en-US" dirty="0" smtClean="0"/>
              <a:t>Used to draw a rectangle:</a:t>
            </a:r>
          </a:p>
          <a:p>
            <a:pPr lvl="1"/>
            <a:endParaRPr lang="fr-FR" dirty="0"/>
          </a:p>
          <a:p>
            <a:pPr marL="0" indent="0" algn="ctr">
              <a:buNone/>
            </a:pPr>
            <a:r>
              <a:rPr lang="fr-FR" i="1" dirty="0" err="1" smtClean="0"/>
              <a:t>context.</a:t>
            </a:r>
            <a:r>
              <a:rPr lang="fr-FR" i="1" dirty="0" err="1" smtClean="0">
                <a:solidFill>
                  <a:srgbClr val="FF0000"/>
                </a:solidFill>
              </a:rPr>
              <a:t>rect</a:t>
            </a:r>
            <a:r>
              <a:rPr lang="fr-FR" i="1" dirty="0" smtClean="0"/>
              <a:t>(x, y, </a:t>
            </a:r>
            <a:r>
              <a:rPr lang="fr-FR" i="1" dirty="0" err="1" smtClean="0"/>
              <a:t>width</a:t>
            </a:r>
            <a:r>
              <a:rPr lang="fr-FR" i="1" dirty="0" smtClean="0"/>
              <a:t>, </a:t>
            </a:r>
            <a:r>
              <a:rPr lang="fr-FR" i="1" dirty="0" err="1" smtClean="0"/>
              <a:t>height</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context.rect</a:t>
            </a:r>
            <a:r>
              <a:rPr lang="en-US" b="1" dirty="0" smtClean="0">
                <a:solidFill>
                  <a:schemeClr val="tx1"/>
                </a:solidFill>
                <a:latin typeface="Courier New"/>
                <a:cs typeface="Courier New"/>
              </a:rPr>
              <a:t>(550, 0, 300, 400);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68344" y="3577580"/>
            <a:ext cx="1008112" cy="144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401476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Used to draw an arc:</a:t>
            </a:r>
          </a:p>
          <a:p>
            <a:endParaRPr lang="fr-FR" dirty="0"/>
          </a:p>
          <a:p>
            <a:r>
              <a:rPr lang="fr-FR" dirty="0" err="1" smtClean="0"/>
              <a:t>Before</a:t>
            </a:r>
            <a:r>
              <a:rPr lang="fr-FR" dirty="0" smtClean="0"/>
              <a:t> </a:t>
            </a:r>
            <a:r>
              <a:rPr lang="fr-FR" dirty="0" err="1" smtClean="0"/>
              <a:t>viewing</a:t>
            </a:r>
            <a:r>
              <a:rPr lang="fr-FR" dirty="0" smtClean="0"/>
              <a:t> the </a:t>
            </a:r>
            <a:r>
              <a:rPr lang="fr-FR" dirty="0" err="1" smtClean="0"/>
              <a:t>syntax</a:t>
            </a:r>
            <a:r>
              <a:rPr lang="fr-FR" dirty="0" smtClean="0"/>
              <a:t>, </a:t>
            </a:r>
            <a:r>
              <a:rPr lang="fr-FR" dirty="0" err="1" smtClean="0"/>
              <a:t>take</a:t>
            </a:r>
            <a:r>
              <a:rPr lang="fr-FR" dirty="0" smtClean="0"/>
              <a:t> a look </a:t>
            </a:r>
            <a:r>
              <a:rPr lang="fr-FR" dirty="0" err="1" smtClean="0"/>
              <a:t>at</a:t>
            </a:r>
            <a:r>
              <a:rPr lang="fr-FR" dirty="0" smtClean="0"/>
              <a:t> the </a:t>
            </a:r>
            <a:r>
              <a:rPr lang="fr-FR" dirty="0" err="1" smtClean="0"/>
              <a:t>following</a:t>
            </a:r>
            <a:r>
              <a:rPr lang="fr-FR" dirty="0" smtClean="0"/>
              <a:t> </a:t>
            </a:r>
            <a:r>
              <a:rPr lang="fr-FR" dirty="0" err="1" smtClean="0"/>
              <a:t>schema</a:t>
            </a:r>
            <a:r>
              <a:rPr lang="fr-FR" dirty="0" smtClean="0"/>
              <a:t>:</a:t>
            </a:r>
            <a:endParaRPr lang="en-US" dirty="0" smtClean="0"/>
          </a:p>
          <a:p>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tml5canvastutorials.com/wp-content/uploads/2010/11/html5_canvas_ar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24" y="2843536"/>
            <a:ext cx="4968552" cy="217918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283968" y="4945732"/>
            <a:ext cx="4824536" cy="338554"/>
          </a:xfrm>
          <a:prstGeom prst="rect">
            <a:avLst/>
          </a:prstGeom>
          <a:noFill/>
        </p:spPr>
        <p:txBody>
          <a:bodyPr wrap="square" rtlCol="0">
            <a:spAutoFit/>
          </a:bodyPr>
          <a:lstStyle/>
          <a:p>
            <a:pPr algn="r"/>
            <a:r>
              <a:rPr lang="fr-FR" sz="1600" dirty="0" smtClean="0">
                <a:latin typeface="+mn-lt"/>
              </a:rPr>
              <a:t>Source: </a:t>
            </a:r>
            <a:r>
              <a:rPr lang="en-US" sz="1600" dirty="0">
                <a:latin typeface="+mn-lt"/>
                <a:hlinkClick r:id="rId4"/>
              </a:rPr>
              <a:t>http://www.html5canvastutorials.com</a:t>
            </a:r>
            <a:endParaRPr lang="en-US" sz="1600" dirty="0">
              <a:latin typeface="+mn-lt"/>
            </a:endParaRPr>
          </a:p>
        </p:txBody>
      </p:sp>
    </p:spTree>
    <p:extLst>
      <p:ext uri="{BB962C8B-B14F-4D97-AF65-F5344CB8AC3E}">
        <p14:creationId xmlns:p14="http://schemas.microsoft.com/office/powerpoint/2010/main" val="27381654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Presentation</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Graphics in HTML5</a:t>
            </a:r>
          </a:p>
          <a:p>
            <a:pPr lvl="1"/>
            <a:r>
              <a:rPr lang="en-US" sz="2400" dirty="0" smtClean="0">
                <a:ea typeface="ＭＳ Ｐゴシック" pitchFamily="34" charset="-128"/>
              </a:rPr>
              <a:t>Done by markups</a:t>
            </a:r>
          </a:p>
          <a:p>
            <a:endParaRPr lang="en-US" dirty="0" smtClean="0">
              <a:ea typeface="ＭＳ Ｐゴシック" pitchFamily="34" charset="-128"/>
            </a:endParaRPr>
          </a:p>
          <a:p>
            <a:r>
              <a:rPr lang="en-US" dirty="0" smtClean="0">
                <a:ea typeface="ＭＳ Ｐゴシック" pitchFamily="34" charset="-128"/>
              </a:rPr>
              <a:t>Simple and quick rendering</a:t>
            </a:r>
          </a:p>
          <a:p>
            <a:pPr lvl="1"/>
            <a:r>
              <a:rPr lang="en-US" dirty="0" smtClean="0">
                <a:ea typeface="ＭＳ Ｐゴシック" pitchFamily="34" charset="-128"/>
              </a:rPr>
              <a:t>Suitable for lightweight graphics</a:t>
            </a:r>
          </a:p>
          <a:p>
            <a:pPr lvl="1"/>
            <a:r>
              <a:rPr lang="en-US" dirty="0" smtClean="0">
                <a:ea typeface="ＭＳ Ｐゴシック" pitchFamily="34" charset="-128"/>
              </a:rPr>
              <a:t>Preferred for static design</a:t>
            </a:r>
          </a:p>
          <a:p>
            <a:pPr lvl="1"/>
            <a:endParaRPr lang="en-US" sz="2800" dirty="0" smtClean="0">
              <a:ea typeface="ＭＳ Ｐゴシック" pitchFamily="34" charset="-128"/>
            </a:endParaRPr>
          </a:p>
          <a:p>
            <a:r>
              <a:rPr lang="en-US" dirty="0" smtClean="0">
                <a:ea typeface="ＭＳ Ｐゴシック" pitchFamily="34" charset="-128"/>
              </a:rPr>
              <a:t>Already recommended by W3C</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Used to draw an arc:</a:t>
            </a:r>
          </a:p>
          <a:p>
            <a:pPr lvl="1"/>
            <a:endParaRPr lang="fr-FR" dirty="0"/>
          </a:p>
          <a:p>
            <a:pPr marL="0" indent="0" algn="ctr">
              <a:buNone/>
            </a:pPr>
            <a:r>
              <a:rPr lang="fr-FR" i="1" dirty="0" smtClean="0"/>
              <a:t>context.</a:t>
            </a:r>
            <a:r>
              <a:rPr lang="fr-FR" i="1" dirty="0" smtClean="0">
                <a:solidFill>
                  <a:srgbClr val="FF0000"/>
                </a:solidFill>
              </a:rPr>
              <a:t>arc</a:t>
            </a:r>
            <a:r>
              <a:rPr lang="fr-FR" i="1" dirty="0" smtClean="0"/>
              <a:t>(x, y, radius, </a:t>
            </a:r>
            <a:r>
              <a:rPr lang="fr-FR" i="1" dirty="0" err="1" smtClean="0"/>
              <a:t>start</a:t>
            </a:r>
            <a:r>
              <a:rPr lang="fr-FR" i="1" dirty="0" smtClean="0"/>
              <a:t>, end, </a:t>
            </a:r>
            <a:r>
              <a:rPr lang="fr-FR" i="1" dirty="0" err="1" smtClean="0"/>
              <a:t>counterClockWise</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context.arc(250, 200, 75, </a:t>
            </a:r>
            <a:r>
              <a:rPr lang="en-US" b="1" dirty="0" err="1">
                <a:solidFill>
                  <a:schemeClr val="tx1"/>
                </a:solidFill>
                <a:latin typeface="Courier New"/>
                <a:cs typeface="Courier New"/>
              </a:rPr>
              <a:t>Math.PI</a:t>
            </a:r>
            <a:r>
              <a:rPr lang="en-US" b="1" dirty="0">
                <a:solidFill>
                  <a:schemeClr val="tx1"/>
                </a:solidFill>
                <a:latin typeface="Courier New"/>
                <a:cs typeface="Courier New"/>
              </a:rPr>
              <a:t>, 0, true);</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865612"/>
            <a:ext cx="20002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3932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Also possible to draw circles:</a:t>
            </a:r>
          </a:p>
          <a:p>
            <a:pPr lvl="1"/>
            <a:endParaRPr lang="fr-FR" dirty="0"/>
          </a:p>
          <a:p>
            <a:pPr marL="0" indent="0" algn="ctr">
              <a:buNone/>
            </a:pPr>
            <a:r>
              <a:rPr lang="fr-FR" i="1" dirty="0" smtClean="0"/>
              <a:t>context.</a:t>
            </a:r>
            <a:r>
              <a:rPr lang="fr-FR" i="1" dirty="0" smtClean="0">
                <a:solidFill>
                  <a:srgbClr val="FF0000"/>
                </a:solidFill>
              </a:rPr>
              <a:t>arc</a:t>
            </a:r>
            <a:r>
              <a:rPr lang="fr-FR" i="1" dirty="0" smtClean="0"/>
              <a:t>(x, y, radius, </a:t>
            </a:r>
            <a:r>
              <a:rPr lang="fr-FR" i="1" dirty="0" err="1" smtClean="0"/>
              <a:t>start</a:t>
            </a:r>
            <a:r>
              <a:rPr lang="fr-FR" i="1" dirty="0" smtClean="0"/>
              <a:t>, end, </a:t>
            </a:r>
            <a:r>
              <a:rPr lang="fr-FR" i="1" dirty="0" err="1" smtClean="0"/>
              <a:t>counterClockWise</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context.arc(250, 200, 75, </a:t>
            </a:r>
            <a:r>
              <a:rPr lang="en-US" b="1" dirty="0" smtClean="0">
                <a:solidFill>
                  <a:srgbClr val="FF0000"/>
                </a:solidFill>
                <a:latin typeface="Courier New"/>
                <a:cs typeface="Courier New"/>
              </a:rPr>
              <a:t>2 *</a:t>
            </a:r>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Math.PI</a:t>
            </a:r>
            <a:r>
              <a:rPr lang="en-US" b="1" dirty="0">
                <a:solidFill>
                  <a:schemeClr val="tx1"/>
                </a:solidFill>
                <a:latin typeface="Courier New"/>
                <a:cs typeface="Courier New"/>
              </a:rPr>
              <a:t>, 0, true);</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513" y="3505572"/>
            <a:ext cx="20859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14108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Two</a:t>
            </a:r>
            <a:r>
              <a:rPr lang="fr-FR" dirty="0" smtClean="0"/>
              <a:t> types of </a:t>
            </a:r>
            <a:r>
              <a:rPr lang="fr-FR" dirty="0" err="1" smtClean="0"/>
              <a:t>curves</a:t>
            </a:r>
            <a:r>
              <a:rPr lang="fr-FR" dirty="0" smtClean="0"/>
              <a:t>: </a:t>
            </a:r>
            <a:r>
              <a:rPr lang="fr-FR" dirty="0" err="1" smtClean="0"/>
              <a:t>quadratic</a:t>
            </a:r>
            <a:r>
              <a:rPr lang="fr-FR" dirty="0" smtClean="0"/>
              <a:t> and </a:t>
            </a:r>
            <a:r>
              <a:rPr lang="fr-FR" dirty="0" err="1" smtClean="0"/>
              <a:t>Bezier</a:t>
            </a:r>
            <a:endParaRPr lang="fr-FR" dirty="0"/>
          </a:p>
          <a:p>
            <a:endParaRPr lang="fr-FR" dirty="0" smtClean="0"/>
          </a:p>
          <a:p>
            <a:r>
              <a:rPr lang="fr-FR" dirty="0" err="1" smtClean="0"/>
              <a:t>Before</a:t>
            </a:r>
            <a:r>
              <a:rPr lang="fr-FR" dirty="0" smtClean="0"/>
              <a:t> </a:t>
            </a:r>
            <a:r>
              <a:rPr lang="fr-FR" dirty="0" err="1" smtClean="0"/>
              <a:t>viewing</a:t>
            </a:r>
            <a:r>
              <a:rPr lang="fr-FR" dirty="0" smtClean="0"/>
              <a:t> the </a:t>
            </a:r>
            <a:r>
              <a:rPr lang="fr-FR" dirty="0" err="1" smtClean="0"/>
              <a:t>syntax</a:t>
            </a:r>
            <a:r>
              <a:rPr lang="fr-FR" dirty="0" smtClean="0"/>
              <a:t>, </a:t>
            </a:r>
            <a:r>
              <a:rPr lang="fr-FR" dirty="0" err="1" smtClean="0"/>
              <a:t>take</a:t>
            </a:r>
            <a:r>
              <a:rPr lang="fr-FR" dirty="0" smtClean="0"/>
              <a:t> a look </a:t>
            </a:r>
            <a:r>
              <a:rPr lang="fr-FR" dirty="0" err="1" smtClean="0"/>
              <a:t>at</a:t>
            </a:r>
            <a:r>
              <a:rPr lang="fr-FR" dirty="0" smtClean="0"/>
              <a:t> the </a:t>
            </a:r>
            <a:r>
              <a:rPr lang="fr-FR" dirty="0" err="1" smtClean="0"/>
              <a:t>following</a:t>
            </a:r>
            <a:r>
              <a:rPr lang="fr-FR" dirty="0" smtClean="0"/>
              <a:t> </a:t>
            </a:r>
            <a:r>
              <a:rPr lang="fr-FR" dirty="0" err="1" smtClean="0"/>
              <a:t>quadratic</a:t>
            </a:r>
            <a:r>
              <a:rPr lang="fr-FR" dirty="0" smtClean="0"/>
              <a:t> </a:t>
            </a:r>
            <a:r>
              <a:rPr lang="fr-FR" dirty="0" err="1" smtClean="0"/>
              <a:t>curve</a:t>
            </a:r>
            <a:r>
              <a:rPr lang="fr-FR" dirty="0" smtClean="0"/>
              <a:t> </a:t>
            </a:r>
            <a:r>
              <a:rPr lang="fr-FR" dirty="0" err="1" smtClean="0"/>
              <a:t>schema</a:t>
            </a:r>
            <a:r>
              <a:rPr lang="fr-FR" dirty="0" smtClean="0"/>
              <a:t>:</a:t>
            </a:r>
            <a:endParaRPr lang="en-US" dirty="0" smtClean="0"/>
          </a:p>
          <a:p>
            <a:endParaRPr lang="fr-FR" dirty="0"/>
          </a:p>
        </p:txBody>
      </p:sp>
      <p:pic>
        <p:nvPicPr>
          <p:cNvPr id="5" name="Picture 4"/>
          <p:cNvPicPr>
            <a:picLocks noChangeAspect="1"/>
          </p:cNvPicPr>
          <p:nvPr/>
        </p:nvPicPr>
        <p:blipFill>
          <a:blip r:embed="rId2"/>
          <a:stretch>
            <a:fillRect/>
          </a:stretch>
        </p:blipFill>
        <p:spPr>
          <a:xfrm>
            <a:off x="2294198" y="3163684"/>
            <a:ext cx="4555604" cy="1998072"/>
          </a:xfrm>
          <a:prstGeom prst="rect">
            <a:avLst/>
          </a:prstGeom>
        </p:spPr>
      </p:pic>
      <p:sp>
        <p:nvSpPr>
          <p:cNvPr id="2" name="Titre 1"/>
          <p:cNvSpPr>
            <a:spLocks noGrp="1"/>
          </p:cNvSpPr>
          <p:nvPr>
            <p:ph type="title"/>
          </p:nvPr>
        </p:nvSpPr>
        <p:spPr/>
        <p:txBody>
          <a:bodyPr/>
          <a:lstStyle/>
          <a:p>
            <a:r>
              <a:rPr lang="fr-FR" dirty="0" err="1" smtClean="0"/>
              <a:t>Curves</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283968" y="4945732"/>
            <a:ext cx="4824536" cy="338554"/>
          </a:xfrm>
          <a:prstGeom prst="rect">
            <a:avLst/>
          </a:prstGeom>
          <a:noFill/>
        </p:spPr>
        <p:txBody>
          <a:bodyPr wrap="square" rtlCol="0">
            <a:spAutoFit/>
          </a:bodyPr>
          <a:lstStyle/>
          <a:p>
            <a:pPr algn="r"/>
            <a:r>
              <a:rPr lang="fr-FR" sz="1600" dirty="0" smtClean="0">
                <a:latin typeface="+mn-lt"/>
              </a:rPr>
              <a:t>Source: </a:t>
            </a:r>
            <a:r>
              <a:rPr lang="en-US" sz="1600" dirty="0">
                <a:latin typeface="+mn-lt"/>
                <a:hlinkClick r:id="rId4"/>
              </a:rPr>
              <a:t>http://www.html5canvastutorials.com</a:t>
            </a:r>
            <a:endParaRPr lang="en-US" sz="1600" dirty="0">
              <a:latin typeface="+mn-lt"/>
            </a:endParaRPr>
          </a:p>
        </p:txBody>
      </p:sp>
    </p:spTree>
    <p:extLst>
      <p:ext uri="{BB962C8B-B14F-4D97-AF65-F5344CB8AC3E}">
        <p14:creationId xmlns:p14="http://schemas.microsoft.com/office/powerpoint/2010/main" val="110568380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Quadratic</a:t>
            </a:r>
            <a:r>
              <a:rPr lang="fr-FR" dirty="0" smtClean="0"/>
              <a:t> </a:t>
            </a:r>
            <a:r>
              <a:rPr lang="fr-FR" dirty="0" err="1" smtClean="0"/>
              <a:t>Curve</a:t>
            </a:r>
            <a:endParaRPr lang="fr-FR" dirty="0"/>
          </a:p>
        </p:txBody>
      </p:sp>
      <p:sp>
        <p:nvSpPr>
          <p:cNvPr id="3" name="Espace réservé du contenu 2"/>
          <p:cNvSpPr>
            <a:spLocks noGrp="1"/>
          </p:cNvSpPr>
          <p:nvPr>
            <p:ph idx="1"/>
          </p:nvPr>
        </p:nvSpPr>
        <p:spPr/>
        <p:txBody>
          <a:bodyPr/>
          <a:lstStyle/>
          <a:p>
            <a:r>
              <a:rPr lang="fr-FR" dirty="0" err="1" smtClean="0"/>
              <a:t>Curve</a:t>
            </a:r>
            <a:r>
              <a:rPr lang="fr-FR" dirty="0" smtClean="0"/>
              <a:t> </a:t>
            </a:r>
            <a:r>
              <a:rPr lang="fr-FR" dirty="0" err="1" smtClean="0"/>
              <a:t>with</a:t>
            </a:r>
            <a:r>
              <a:rPr lang="fr-FR" dirty="0" smtClean="0"/>
              <a:t> one control point</a:t>
            </a:r>
          </a:p>
          <a:p>
            <a:pPr lvl="1"/>
            <a:r>
              <a:rPr lang="fr-FR" dirty="0" err="1" smtClean="0"/>
              <a:t>Origin</a:t>
            </a:r>
            <a:r>
              <a:rPr lang="fr-FR" dirty="0" smtClean="0"/>
              <a:t> </a:t>
            </a:r>
            <a:r>
              <a:rPr lang="fr-FR" dirty="0" err="1" smtClean="0"/>
              <a:t>defined</a:t>
            </a:r>
            <a:r>
              <a:rPr lang="fr-FR" dirty="0" smtClean="0"/>
              <a:t> by </a:t>
            </a:r>
            <a:r>
              <a:rPr lang="fr-FR" dirty="0" err="1" smtClean="0"/>
              <a:t>your</a:t>
            </a:r>
            <a:r>
              <a:rPr lang="fr-FR" dirty="0" smtClean="0"/>
              <a:t> </a:t>
            </a:r>
            <a:r>
              <a:rPr lang="fr-FR" dirty="0" err="1" smtClean="0"/>
              <a:t>current</a:t>
            </a:r>
            <a:r>
              <a:rPr lang="fr-FR" dirty="0" smtClean="0"/>
              <a:t> </a:t>
            </a:r>
            <a:r>
              <a:rPr lang="fr-FR" dirty="0" err="1" smtClean="0"/>
              <a:t>cursor</a:t>
            </a:r>
            <a:r>
              <a:rPr lang="fr-FR" dirty="0" smtClean="0"/>
              <a:t> position</a:t>
            </a:r>
            <a:endParaRPr lang="fr-FR" dirty="0"/>
          </a:p>
          <a:p>
            <a:pPr marL="0" indent="0" algn="ctr">
              <a:buNone/>
            </a:pPr>
            <a:r>
              <a:rPr lang="fr-FR" i="1" dirty="0" err="1" smtClean="0"/>
              <a:t>context.</a:t>
            </a:r>
            <a:r>
              <a:rPr lang="fr-FR" i="1" dirty="0" err="1" smtClean="0">
                <a:solidFill>
                  <a:srgbClr val="FF0000"/>
                </a:solidFill>
              </a:rPr>
              <a:t>quadraticCurveTo</a:t>
            </a:r>
            <a:r>
              <a:rPr lang="fr-FR" i="1" dirty="0" smtClean="0"/>
              <a:t>(</a:t>
            </a:r>
            <a:r>
              <a:rPr lang="fr-FR" i="1" dirty="0" err="1" smtClean="0"/>
              <a:t>cX</a:t>
            </a:r>
            <a:r>
              <a:rPr lang="fr-FR" i="1" dirty="0"/>
              <a:t>, </a:t>
            </a:r>
            <a:r>
              <a:rPr lang="fr-FR" i="1" dirty="0" err="1" smtClean="0"/>
              <a:t>cY</a:t>
            </a:r>
            <a:r>
              <a:rPr lang="fr-FR" i="1" dirty="0"/>
              <a:t>, </a:t>
            </a:r>
            <a:r>
              <a:rPr lang="fr-FR" i="1" dirty="0" err="1"/>
              <a:t>endX</a:t>
            </a:r>
            <a:r>
              <a:rPr lang="fr-FR" i="1" dirty="0"/>
              <a:t>, </a:t>
            </a:r>
            <a:r>
              <a:rPr lang="fr-FR" i="1" dirty="0" err="1"/>
              <a:t>endY</a:t>
            </a:r>
            <a:r>
              <a:rPr lang="fr-FR" i="1" dirty="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85750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context.moveTo</a:t>
            </a:r>
            <a:r>
              <a:rPr lang="en-US" b="1" dirty="0" smtClean="0">
                <a:solidFill>
                  <a:schemeClr val="tx1"/>
                </a:solidFill>
                <a:latin typeface="Courier New"/>
                <a:cs typeface="Courier New"/>
              </a:rPr>
              <a:t>(200, 0);</a:t>
            </a:r>
          </a:p>
          <a:p>
            <a:r>
              <a:rPr lang="en-US" b="1" dirty="0" err="1" smtClean="0">
                <a:solidFill>
                  <a:schemeClr val="tx1"/>
                </a:solidFill>
                <a:latin typeface="Courier New"/>
                <a:cs typeface="Courier New"/>
              </a:rPr>
              <a:t>context.quadraticCurveTo</a:t>
            </a:r>
            <a:r>
              <a:rPr lang="en-US" b="1" dirty="0">
                <a:solidFill>
                  <a:schemeClr val="tx1"/>
                </a:solidFill>
                <a:latin typeface="Courier New"/>
                <a:cs typeface="Courier New"/>
              </a:rPr>
              <a:t>(50, 300, 150, 150);</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3793604"/>
            <a:ext cx="1038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42277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Bezier</a:t>
            </a:r>
            <a:r>
              <a:rPr lang="fr-FR" dirty="0" smtClean="0"/>
              <a:t> </a:t>
            </a:r>
            <a:r>
              <a:rPr lang="fr-FR" dirty="0" err="1" smtClean="0"/>
              <a:t>Curve</a:t>
            </a:r>
            <a:endParaRPr lang="fr-FR" dirty="0"/>
          </a:p>
        </p:txBody>
      </p:sp>
      <p:sp>
        <p:nvSpPr>
          <p:cNvPr id="3" name="Espace réservé du contenu 2"/>
          <p:cNvSpPr>
            <a:spLocks noGrp="1"/>
          </p:cNvSpPr>
          <p:nvPr>
            <p:ph idx="1"/>
          </p:nvPr>
        </p:nvSpPr>
        <p:spPr/>
        <p:txBody>
          <a:bodyPr/>
          <a:lstStyle/>
          <a:p>
            <a:r>
              <a:rPr lang="fr-FR" dirty="0" err="1" smtClean="0"/>
              <a:t>Curve</a:t>
            </a:r>
            <a:r>
              <a:rPr lang="fr-FR" dirty="0" smtClean="0"/>
              <a:t> </a:t>
            </a:r>
            <a:r>
              <a:rPr lang="fr-FR" dirty="0" err="1" smtClean="0"/>
              <a:t>with</a:t>
            </a:r>
            <a:r>
              <a:rPr lang="fr-FR" dirty="0" smtClean="0"/>
              <a:t> </a:t>
            </a:r>
            <a:r>
              <a:rPr lang="fr-FR" dirty="0" err="1" smtClean="0"/>
              <a:t>two</a:t>
            </a:r>
            <a:r>
              <a:rPr lang="fr-FR" dirty="0" smtClean="0"/>
              <a:t> </a:t>
            </a:r>
            <a:r>
              <a:rPr lang="fr-FR" dirty="0"/>
              <a:t>control points</a:t>
            </a:r>
          </a:p>
          <a:p>
            <a:pPr lvl="1"/>
            <a:r>
              <a:rPr lang="fr-FR" dirty="0" err="1"/>
              <a:t>Origin</a:t>
            </a:r>
            <a:r>
              <a:rPr lang="fr-FR" dirty="0"/>
              <a:t> </a:t>
            </a:r>
            <a:r>
              <a:rPr lang="fr-FR" dirty="0" err="1"/>
              <a:t>defined</a:t>
            </a:r>
            <a:r>
              <a:rPr lang="fr-FR" dirty="0"/>
              <a:t> by </a:t>
            </a:r>
            <a:r>
              <a:rPr lang="fr-FR" dirty="0" err="1"/>
              <a:t>your</a:t>
            </a:r>
            <a:r>
              <a:rPr lang="fr-FR" dirty="0"/>
              <a:t> </a:t>
            </a:r>
            <a:r>
              <a:rPr lang="fr-FR" dirty="0" err="1"/>
              <a:t>current</a:t>
            </a:r>
            <a:r>
              <a:rPr lang="fr-FR" dirty="0"/>
              <a:t> </a:t>
            </a:r>
            <a:r>
              <a:rPr lang="fr-FR" dirty="0" err="1"/>
              <a:t>cursor</a:t>
            </a:r>
            <a:r>
              <a:rPr lang="fr-FR" dirty="0"/>
              <a:t> </a:t>
            </a:r>
            <a:r>
              <a:rPr lang="fr-FR" dirty="0" smtClean="0"/>
              <a:t>position</a:t>
            </a:r>
          </a:p>
          <a:p>
            <a:pPr marL="0" indent="0" algn="ctr">
              <a:buNone/>
            </a:pPr>
            <a:r>
              <a:rPr lang="fr-FR" i="1" dirty="0" err="1" smtClean="0"/>
              <a:t>context.</a:t>
            </a:r>
            <a:r>
              <a:rPr lang="fr-FR" i="1" dirty="0" err="1" smtClean="0">
                <a:solidFill>
                  <a:srgbClr val="FF0000"/>
                </a:solidFill>
              </a:rPr>
              <a:t>bezierCurveTo</a:t>
            </a:r>
            <a:r>
              <a:rPr lang="fr-FR" i="1" dirty="0" smtClean="0"/>
              <a:t>(cX1, cY1, cX2, cY2, </a:t>
            </a:r>
            <a:r>
              <a:rPr lang="fr-FR" i="1" dirty="0" err="1"/>
              <a:t>endX</a:t>
            </a:r>
            <a:r>
              <a:rPr lang="fr-FR" i="1" dirty="0"/>
              <a:t>, </a:t>
            </a:r>
            <a:r>
              <a:rPr lang="fr-FR" i="1" dirty="0" err="1"/>
              <a:t>endY</a:t>
            </a:r>
            <a:r>
              <a:rPr lang="fr-FR" i="1" dirty="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85750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err="1" smtClean="0">
                <a:solidFill>
                  <a:schemeClr val="tx1"/>
                </a:solidFill>
                <a:latin typeface="Courier New"/>
                <a:cs typeface="Courier New"/>
              </a:rPr>
              <a:t>context.moveTo</a:t>
            </a:r>
            <a:r>
              <a:rPr lang="pt-BR" b="1" dirty="0" smtClean="0">
                <a:solidFill>
                  <a:schemeClr val="tx1"/>
                </a:solidFill>
                <a:latin typeface="Courier New"/>
                <a:cs typeface="Courier New"/>
              </a:rPr>
              <a:t>(200, 0);</a:t>
            </a:r>
          </a:p>
          <a:p>
            <a:r>
              <a:rPr lang="pt-BR" b="1" dirty="0" err="1" smtClean="0">
                <a:solidFill>
                  <a:schemeClr val="tx1"/>
                </a:solidFill>
                <a:latin typeface="Courier New"/>
                <a:cs typeface="Courier New"/>
              </a:rPr>
              <a:t>context.bezierCurveTo</a:t>
            </a:r>
            <a:r>
              <a:rPr lang="pt-BR" b="1" dirty="0">
                <a:solidFill>
                  <a:schemeClr val="tx1"/>
                </a:solidFill>
                <a:latin typeface="Courier New"/>
                <a:cs typeface="Courier New"/>
              </a:rPr>
              <a:t>(300, 250, 150, 0, 300, 100);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3721596"/>
            <a:ext cx="22955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4278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Context</a:t>
            </a:r>
            <a:r>
              <a:rPr lang="fr-FR" dirty="0" smtClean="0"/>
              <a:t> </a:t>
            </a:r>
            <a:r>
              <a:rPr lang="fr-FR" dirty="0" err="1" smtClean="0"/>
              <a:t>attributes</a:t>
            </a:r>
            <a:endParaRPr lang="fr-FR" dirty="0"/>
          </a:p>
        </p:txBody>
      </p:sp>
      <p:sp>
        <p:nvSpPr>
          <p:cNvPr id="3" name="Espace réservé du contenu 2"/>
          <p:cNvSpPr>
            <a:spLocks noGrp="1"/>
          </p:cNvSpPr>
          <p:nvPr>
            <p:ph idx="1"/>
          </p:nvPr>
        </p:nvSpPr>
        <p:spPr/>
        <p:txBody>
          <a:bodyPr/>
          <a:lstStyle/>
          <a:p>
            <a:r>
              <a:rPr lang="fr-FR" dirty="0" smtClean="0"/>
              <a:t>Change </a:t>
            </a:r>
            <a:r>
              <a:rPr lang="fr-FR" dirty="0" err="1" smtClean="0"/>
              <a:t>drawing</a:t>
            </a:r>
            <a:r>
              <a:rPr lang="fr-FR" dirty="0" smtClean="0"/>
              <a:t> style:</a:t>
            </a:r>
          </a:p>
          <a:p>
            <a:pPr lvl="1"/>
            <a:r>
              <a:rPr lang="fr-FR" dirty="0" smtClean="0"/>
              <a:t>Be sure to set </a:t>
            </a:r>
            <a:r>
              <a:rPr lang="fr-FR" dirty="0" err="1" smtClean="0"/>
              <a:t>it</a:t>
            </a:r>
            <a:r>
              <a:rPr lang="fr-FR" dirty="0" smtClean="0"/>
              <a:t> up </a:t>
            </a:r>
            <a:r>
              <a:rPr lang="fr-FR" dirty="0" err="1" smtClean="0"/>
              <a:t>before</a:t>
            </a:r>
            <a:r>
              <a:rPr lang="fr-FR" dirty="0" smtClean="0"/>
              <a:t> « </a:t>
            </a:r>
            <a:r>
              <a:rPr lang="fr-FR" dirty="0" err="1" smtClean="0"/>
              <a:t>fill</a:t>
            </a:r>
            <a:r>
              <a:rPr lang="fr-FR" dirty="0" smtClean="0"/>
              <a:t>() » and/or « stroke() »!</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smtClean="0">
                <a:solidFill>
                  <a:schemeClr val="tx1"/>
                </a:solidFill>
                <a:latin typeface="Courier New"/>
                <a:cs typeface="Courier New"/>
              </a:rPr>
              <a:t>context.rect(100, 150, 100, 150); </a:t>
            </a:r>
            <a:r>
              <a:rPr lang="pt-BR" b="1" dirty="0" smtClean="0">
                <a:solidFill>
                  <a:srgbClr val="00B050"/>
                </a:solidFill>
                <a:latin typeface="Courier New"/>
                <a:cs typeface="Courier New"/>
              </a:rPr>
              <a:t>// Draw a rectangle</a:t>
            </a:r>
          </a:p>
          <a:p>
            <a:r>
              <a:rPr lang="pt-BR" b="1" dirty="0" smtClean="0">
                <a:solidFill>
                  <a:schemeClr val="tx1"/>
                </a:solidFill>
                <a:latin typeface="Courier New"/>
                <a:cs typeface="Courier New"/>
              </a:rPr>
              <a:t>context.lineWidth </a:t>
            </a:r>
            <a:r>
              <a:rPr lang="pt-BR" b="1" dirty="0">
                <a:solidFill>
                  <a:schemeClr val="tx1"/>
                </a:solidFill>
                <a:latin typeface="Courier New"/>
                <a:cs typeface="Courier New"/>
              </a:rPr>
              <a:t>= 15</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Width in pixels</a:t>
            </a:r>
          </a:p>
          <a:p>
            <a:r>
              <a:rPr lang="pt-BR" b="1" dirty="0" smtClean="0">
                <a:solidFill>
                  <a:schemeClr val="tx1"/>
                </a:solidFill>
                <a:latin typeface="Courier New"/>
                <a:cs typeface="Courier New"/>
              </a:rPr>
              <a:t>context.strokeStyle </a:t>
            </a:r>
            <a:r>
              <a:rPr lang="pt-BR" b="1" dirty="0">
                <a:solidFill>
                  <a:schemeClr val="tx1"/>
                </a:solidFill>
                <a:latin typeface="Courier New"/>
                <a:cs typeface="Courier New"/>
              </a:rPr>
              <a:t>= </a:t>
            </a:r>
            <a:r>
              <a:rPr lang="pt-BR" b="1" dirty="0" smtClean="0">
                <a:solidFill>
                  <a:srgbClr val="00B050"/>
                </a:solidFill>
                <a:latin typeface="Courier New"/>
                <a:cs typeface="Courier New"/>
              </a:rPr>
              <a:t>"rgba(0, 0, 0, 1)"</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Black</a:t>
            </a:r>
          </a:p>
          <a:p>
            <a:r>
              <a:rPr lang="pt-BR" b="1" dirty="0" smtClean="0">
                <a:solidFill>
                  <a:schemeClr val="tx1"/>
                </a:solidFill>
                <a:latin typeface="Courier New"/>
                <a:cs typeface="Courier New"/>
              </a:rPr>
              <a:t>context.fillStyle =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Change inner color</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Fill</a:t>
            </a:r>
            <a:r>
              <a:rPr lang="fr-FR" b="1" dirty="0" smtClean="0">
                <a:solidFill>
                  <a:srgbClr val="00B050"/>
                </a:solidFill>
                <a:latin typeface="Courier New"/>
                <a:cs typeface="Courier New"/>
              </a:rPr>
              <a:t> rectangle</a:t>
            </a:r>
          </a:p>
          <a:p>
            <a:r>
              <a:rPr lang="fr-FR" b="1" dirty="0" err="1" smtClean="0">
                <a:solidFill>
                  <a:schemeClr val="tx1"/>
                </a:solidFill>
                <a:latin typeface="Courier New"/>
                <a:cs typeface="Courier New"/>
              </a:rPr>
              <a:t>Context.stroke</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Draw</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borders</a:t>
            </a:r>
            <a:endParaRPr lang="en-US" b="1" dirty="0">
              <a:solidFill>
                <a:srgbClr val="00B05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941694"/>
            <a:ext cx="1152128" cy="1559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15047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basics</a:t>
            </a:r>
            <a:endParaRPr lang="fr-FR" dirty="0"/>
          </a:p>
        </p:txBody>
      </p:sp>
      <p:sp>
        <p:nvSpPr>
          <p:cNvPr id="3" name="Espace réservé du contenu 2"/>
          <p:cNvSpPr>
            <a:spLocks noGrp="1"/>
          </p:cNvSpPr>
          <p:nvPr>
            <p:ph idx="1"/>
          </p:nvPr>
        </p:nvSpPr>
        <p:spPr/>
        <p:txBody>
          <a:bodyPr/>
          <a:lstStyle/>
          <a:p>
            <a:r>
              <a:rPr lang="fr-FR" dirty="0" err="1" smtClean="0"/>
              <a:t>Canvas</a:t>
            </a:r>
            <a:r>
              <a:rPr lang="fr-FR" dirty="0" smtClean="0"/>
              <a:t> </a:t>
            </a:r>
            <a:r>
              <a:rPr lang="fr-FR" dirty="0" err="1" smtClean="0"/>
              <a:t>allows</a:t>
            </a:r>
            <a:r>
              <a:rPr lang="fr-FR" dirty="0" smtClean="0"/>
              <a:t> to « auto-close » </a:t>
            </a:r>
            <a:r>
              <a:rPr lang="fr-FR" dirty="0" err="1" smtClean="0"/>
              <a:t>your</a:t>
            </a:r>
            <a:r>
              <a:rPr lang="fr-FR" dirty="0" smtClean="0"/>
              <a:t> </a:t>
            </a:r>
            <a:r>
              <a:rPr lang="fr-FR" dirty="0" err="1" smtClean="0"/>
              <a:t>shapes</a:t>
            </a:r>
            <a:endParaRPr lang="fr-FR" dirty="0" smtClean="0"/>
          </a:p>
          <a:p>
            <a:pPr lvl="1"/>
            <a:r>
              <a:rPr lang="fr-FR" dirty="0" smtClean="0"/>
              <a:t>Last point </a:t>
            </a:r>
            <a:r>
              <a:rPr lang="fr-FR" dirty="0" err="1" smtClean="0"/>
              <a:t>will</a:t>
            </a:r>
            <a:r>
              <a:rPr lang="fr-FR" dirty="0" smtClean="0"/>
              <a:t> </a:t>
            </a:r>
            <a:r>
              <a:rPr lang="fr-FR" dirty="0" err="1" smtClean="0"/>
              <a:t>be</a:t>
            </a:r>
            <a:r>
              <a:rPr lang="fr-FR" dirty="0" smtClean="0"/>
              <a:t> </a:t>
            </a:r>
            <a:r>
              <a:rPr lang="fr-FR" dirty="0" err="1" smtClean="0"/>
              <a:t>linked</a:t>
            </a:r>
            <a:r>
              <a:rPr lang="fr-FR" dirty="0" smtClean="0"/>
              <a:t> to first one by a straight line</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2353444"/>
            <a:ext cx="8785225"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smtClean="0">
                <a:solidFill>
                  <a:schemeClr val="tx1"/>
                </a:solidFill>
                <a:latin typeface="Courier New"/>
                <a:cs typeface="Courier New"/>
              </a:rPr>
              <a:t>context.beginPath</a:t>
            </a:r>
            <a:r>
              <a:rPr lang="fr-FR" b="1" dirty="0" smtClean="0">
                <a:solidFill>
                  <a:schemeClr val="tx1"/>
                </a:solidFill>
                <a:latin typeface="Courier New"/>
                <a:cs typeface="Courier New"/>
              </a:rPr>
              <a:t>(); </a:t>
            </a:r>
            <a:r>
              <a:rPr lang="fr-FR" b="1" dirty="0">
                <a:solidFill>
                  <a:srgbClr val="00B050"/>
                </a:solidFill>
                <a:latin typeface="Courier New"/>
                <a:cs typeface="Courier New"/>
              </a:rPr>
              <a:t>// Start </a:t>
            </a:r>
            <a:r>
              <a:rPr lang="fr-FR" b="1" dirty="0" err="1">
                <a:solidFill>
                  <a:srgbClr val="00B050"/>
                </a:solidFill>
                <a:latin typeface="Courier New"/>
                <a:cs typeface="Courier New"/>
              </a:rPr>
              <a:t>drawing</a:t>
            </a:r>
            <a:r>
              <a:rPr lang="fr-FR" b="1" dirty="0">
                <a:solidFill>
                  <a:srgbClr val="00B050"/>
                </a:solidFill>
                <a:latin typeface="Courier New"/>
                <a:cs typeface="Courier New"/>
              </a:rPr>
              <a:t> </a:t>
            </a:r>
            <a:r>
              <a:rPr lang="fr-FR" b="1" dirty="0" smtClean="0">
                <a:solidFill>
                  <a:srgbClr val="00B050"/>
                </a:solidFill>
                <a:latin typeface="Courier New"/>
                <a:cs typeface="Courier New"/>
              </a:rPr>
              <a:t>the </a:t>
            </a:r>
            <a:r>
              <a:rPr lang="fr-FR" b="1" dirty="0" err="1">
                <a:solidFill>
                  <a:srgbClr val="00B050"/>
                </a:solidFill>
                <a:latin typeface="Courier New"/>
                <a:cs typeface="Courier New"/>
              </a:rPr>
              <a:t>shape</a:t>
            </a:r>
            <a:endParaRPr lang="fr-FR" b="1" dirty="0" smtClean="0">
              <a:solidFill>
                <a:srgbClr val="00B050"/>
              </a:solidFill>
              <a:latin typeface="Courier New"/>
              <a:cs typeface="Courier New"/>
            </a:endParaRPr>
          </a:p>
          <a:p>
            <a:r>
              <a:rPr lang="fr-FR" b="1" dirty="0" err="1" smtClean="0">
                <a:solidFill>
                  <a:schemeClr val="tx1"/>
                </a:solidFill>
                <a:latin typeface="Courier New"/>
                <a:cs typeface="Courier New"/>
              </a:rPr>
              <a:t>context.moveTo</a:t>
            </a:r>
            <a:r>
              <a:rPr lang="fr-FR" b="1" dirty="0" smtClean="0">
                <a:solidFill>
                  <a:schemeClr val="tx1"/>
                </a:solidFill>
                <a:latin typeface="Courier New"/>
                <a:cs typeface="Courier New"/>
              </a:rPr>
              <a:t>(100, 300);</a:t>
            </a:r>
          </a:p>
          <a:p>
            <a:r>
              <a:rPr lang="fr-FR" b="1" dirty="0" err="1" smtClean="0">
                <a:solidFill>
                  <a:schemeClr val="tx1"/>
                </a:solidFill>
                <a:latin typeface="Courier New"/>
                <a:cs typeface="Courier New"/>
              </a:rPr>
              <a:t>context.lineTo</a:t>
            </a:r>
            <a:r>
              <a:rPr lang="fr-FR" b="1" dirty="0" smtClean="0">
                <a:solidFill>
                  <a:schemeClr val="tx1"/>
                </a:solidFill>
                <a:latin typeface="Courier New"/>
                <a:cs typeface="Courier New"/>
              </a:rPr>
              <a:t>(200, 200);</a:t>
            </a:r>
          </a:p>
          <a:p>
            <a:r>
              <a:rPr lang="fr-FR" b="1" dirty="0" err="1" smtClean="0">
                <a:solidFill>
                  <a:schemeClr val="tx1"/>
                </a:solidFill>
                <a:latin typeface="Courier New"/>
                <a:cs typeface="Courier New"/>
              </a:rPr>
              <a:t>context.lineTo</a:t>
            </a:r>
            <a:r>
              <a:rPr lang="fr-FR" b="1" dirty="0" smtClean="0">
                <a:solidFill>
                  <a:schemeClr val="tx1"/>
                </a:solidFill>
                <a:latin typeface="Courier New"/>
                <a:cs typeface="Courier New"/>
              </a:rPr>
              <a:t>(300, 300);</a:t>
            </a:r>
          </a:p>
          <a:p>
            <a:r>
              <a:rPr lang="fr-FR" b="1" dirty="0" err="1" smtClean="0">
                <a:solidFill>
                  <a:schemeClr val="tx1"/>
                </a:solidFill>
                <a:latin typeface="Courier New"/>
                <a:cs typeface="Courier New"/>
              </a:rPr>
              <a:t>context.strokeStyle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red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context.lineWidth</a:t>
            </a:r>
            <a:r>
              <a:rPr lang="fr-FR" b="1" dirty="0" smtClean="0">
                <a:solidFill>
                  <a:schemeClr val="tx1"/>
                </a:solidFill>
                <a:latin typeface="Courier New"/>
                <a:cs typeface="Courier New"/>
              </a:rPr>
              <a:t> = 15;</a:t>
            </a:r>
          </a:p>
          <a:p>
            <a:r>
              <a:rPr lang="fr-FR" b="1" dirty="0" err="1" smtClean="0">
                <a:solidFill>
                  <a:schemeClr val="tx1"/>
                </a:solidFill>
                <a:latin typeface="Courier New"/>
                <a:cs typeface="Courier New"/>
              </a:rPr>
              <a:t>context.closePath</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End </a:t>
            </a:r>
            <a:r>
              <a:rPr lang="fr-FR" b="1" dirty="0" err="1" smtClean="0">
                <a:solidFill>
                  <a:srgbClr val="00B050"/>
                </a:solidFill>
                <a:latin typeface="Courier New"/>
                <a:cs typeface="Courier New"/>
              </a:rPr>
              <a:t>drawing</a:t>
            </a:r>
            <a:r>
              <a:rPr lang="fr-FR" b="1" dirty="0" smtClean="0">
                <a:solidFill>
                  <a:srgbClr val="00B050"/>
                </a:solidFill>
                <a:latin typeface="Courier New"/>
                <a:cs typeface="Courier New"/>
              </a:rPr>
              <a:t> the </a:t>
            </a:r>
            <a:r>
              <a:rPr lang="fr-FR" b="1" dirty="0" err="1" smtClean="0">
                <a:solidFill>
                  <a:srgbClr val="00B050"/>
                </a:solidFill>
                <a:latin typeface="Courier New"/>
                <a:cs typeface="Courier New"/>
              </a:rPr>
              <a:t>shape</a:t>
            </a:r>
            <a:endParaRPr lang="fr-FR" b="1" dirty="0" smtClean="0">
              <a:solidFill>
                <a:srgbClr val="00B050"/>
              </a:solidFill>
              <a:latin typeface="Courier New"/>
              <a:cs typeface="Courier New"/>
            </a:endParaRPr>
          </a:p>
          <a:p>
            <a:r>
              <a:rPr lang="fr-FR" b="1" dirty="0" err="1" smtClean="0">
                <a:solidFill>
                  <a:srgbClr val="000000"/>
                </a:solidFill>
                <a:latin typeface="Courier New"/>
                <a:cs typeface="Courier New"/>
              </a:rPr>
              <a:t>context.stroke</a:t>
            </a:r>
            <a:r>
              <a:rPr lang="fr-FR" b="1" dirty="0" smtClean="0">
                <a:solidFill>
                  <a:srgbClr val="000000"/>
                </a:solidFill>
                <a:latin typeface="Courier New"/>
                <a:cs typeface="Courier New"/>
              </a:rPr>
              <a:t>();</a:t>
            </a:r>
            <a:endParaRPr lang="fr-FR" b="1" dirty="0">
              <a:solidFill>
                <a:srgbClr val="000000"/>
              </a:solidFill>
              <a:latin typeface="Courier New"/>
              <a:cs typeface="Courier New"/>
            </a:endParaRPr>
          </a:p>
        </p:txBody>
      </p:sp>
      <p:pic>
        <p:nvPicPr>
          <p:cNvPr id="7" name="Picture 6" descr="Screen Shot 2012-08-22 at 12.57.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080" y="2908435"/>
            <a:ext cx="2241376" cy="1245209"/>
          </a:xfrm>
          <a:prstGeom prst="rect">
            <a:avLst/>
          </a:prstGeom>
        </p:spPr>
      </p:pic>
    </p:spTree>
    <p:extLst>
      <p:ext uri="{BB962C8B-B14F-4D97-AF65-F5344CB8AC3E}">
        <p14:creationId xmlns:p14="http://schemas.microsoft.com/office/powerpoint/2010/main" val="309430481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endParaRPr lang="fr-FR" dirty="0" smtClean="0"/>
          </a:p>
          <a:p>
            <a:pPr lvl="1"/>
            <a:r>
              <a:rPr lang="fr-FR" dirty="0" smtClean="0"/>
              <a:t>No </a:t>
            </a:r>
            <a:r>
              <a:rPr lang="fr-FR" dirty="0" err="1" smtClean="0"/>
              <a:t>need</a:t>
            </a:r>
            <a:r>
              <a:rPr lang="fr-FR" dirty="0" smtClean="0"/>
              <a:t> to use « stroke() » </a:t>
            </a:r>
            <a:r>
              <a:rPr lang="fr-FR" dirty="0" err="1" smtClean="0"/>
              <a:t>function</a:t>
            </a:r>
            <a:endParaRPr lang="fr-FR" dirty="0"/>
          </a:p>
          <a:p>
            <a:pPr marL="0" indent="0" algn="ctr">
              <a:buNone/>
            </a:pPr>
            <a:r>
              <a:rPr lang="fr-FR" i="1" dirty="0" err="1" smtClean="0"/>
              <a:t>context.</a:t>
            </a:r>
            <a:r>
              <a:rPr lang="fr-FR" i="1" dirty="0" err="1" smtClean="0">
                <a:solidFill>
                  <a:srgbClr val="FF0000"/>
                </a:solidFill>
              </a:rPr>
              <a:t>fillText</a:t>
            </a:r>
            <a:r>
              <a:rPr lang="fr-FR" i="1" dirty="0" smtClean="0"/>
              <a:t>(</a:t>
            </a:r>
            <a:r>
              <a:rPr lang="fr-FR" i="1" dirty="0" err="1" smtClean="0"/>
              <a:t>text</a:t>
            </a:r>
            <a:r>
              <a:rPr lang="fr-FR" i="1" dirty="0" smtClean="0"/>
              <a:t>, x, y);</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chemeClr val="tx1"/>
                </a:solidFill>
                <a:latin typeface="Courier New"/>
                <a:cs typeface="Courier New"/>
              </a:rPr>
              <a:t>context.fillText(</a:t>
            </a:r>
            <a:r>
              <a:rPr lang="pt-BR" b="1" dirty="0">
                <a:solidFill>
                  <a:srgbClr val="00B050"/>
                </a:solidFill>
                <a:latin typeface="Courier New"/>
                <a:cs typeface="Courier New"/>
              </a:rPr>
              <a:t>"Canvas rocks!"</a:t>
            </a:r>
            <a:r>
              <a:rPr lang="pt-BR" b="1" dirty="0">
                <a:solidFill>
                  <a:schemeClr val="tx1"/>
                </a:solidFill>
                <a:latin typeface="Courier New"/>
                <a:cs typeface="Courier New"/>
              </a:rPr>
              <a:t>, 100, 100);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90962"/>
            <a:ext cx="2343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68498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Change font defaults:</a:t>
            </a:r>
          </a:p>
          <a:p>
            <a:endParaRPr lang="fr-FR" dirty="0"/>
          </a:p>
          <a:p>
            <a:pPr marL="0" indent="0" algn="ctr">
              <a:buNone/>
            </a:pPr>
            <a:r>
              <a:rPr lang="fr-FR" i="1" dirty="0" err="1" smtClean="0"/>
              <a:t>context.font</a:t>
            </a:r>
            <a:r>
              <a:rPr lang="fr-FR" i="1" dirty="0" smtClean="0"/>
              <a:t> = </a:t>
            </a:r>
            <a:r>
              <a:rPr lang="fr-FR" i="1" dirty="0" err="1" smtClean="0"/>
              <a:t>attributes</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chemeClr val="tx1"/>
                </a:solidFill>
                <a:latin typeface="Courier New"/>
                <a:cs typeface="Courier New"/>
              </a:rPr>
              <a:t>context.font = </a:t>
            </a:r>
            <a:r>
              <a:rPr lang="pt-BR" b="1" dirty="0">
                <a:solidFill>
                  <a:srgbClr val="00B050"/>
                </a:solidFill>
                <a:latin typeface="Courier New"/>
                <a:cs typeface="Courier New"/>
              </a:rPr>
              <a:t>"italic 40px Calibri"</a:t>
            </a:r>
            <a:r>
              <a:rPr lang="pt-BR" b="1" dirty="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90962"/>
            <a:ext cx="2343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98742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a:t>
            </a:r>
            <a:endParaRPr lang="fr-FR" dirty="0"/>
          </a:p>
        </p:txBody>
      </p:sp>
      <p:sp>
        <p:nvSpPr>
          <p:cNvPr id="3" name="Espace réservé du contenu 2"/>
          <p:cNvSpPr>
            <a:spLocks noGrp="1"/>
          </p:cNvSpPr>
          <p:nvPr>
            <p:ph idx="1"/>
          </p:nvPr>
        </p:nvSpPr>
        <p:spPr/>
        <p:txBody>
          <a:bodyPr/>
          <a:lstStyle/>
          <a:p>
            <a:r>
              <a:rPr lang="fr-FR" dirty="0" err="1" smtClean="0"/>
              <a:t>Drawing</a:t>
            </a:r>
            <a:r>
              <a:rPr lang="fr-FR" dirty="0" smtClean="0"/>
              <a:t> an image:</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1849388"/>
            <a:ext cx="8785225" cy="22322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rgbClr val="0070C0"/>
                </a:solidFill>
                <a:latin typeface="Courier New"/>
                <a:cs typeface="Courier New"/>
              </a:rPr>
              <a:t>var</a:t>
            </a:r>
            <a:r>
              <a:rPr lang="pt-BR" b="1" dirty="0">
                <a:solidFill>
                  <a:schemeClr val="tx1"/>
                </a:solidFill>
                <a:latin typeface="Courier New"/>
                <a:cs typeface="Courier New"/>
              </a:rPr>
              <a:t> </a:t>
            </a:r>
            <a:r>
              <a:rPr lang="pt-BR" b="1" dirty="0" err="1" smtClean="0">
                <a:solidFill>
                  <a:schemeClr val="tx1"/>
                </a:solidFill>
                <a:latin typeface="Courier New"/>
                <a:cs typeface="Courier New"/>
              </a:rPr>
              <a:t>oImage</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a:solidFill>
                  <a:srgbClr val="660066"/>
                </a:solidFill>
                <a:latin typeface="Courier New"/>
                <a:cs typeface="Courier New"/>
              </a:rPr>
              <a:t>new</a:t>
            </a:r>
            <a:r>
              <a:rPr lang="pt-BR" b="1" dirty="0">
                <a:solidFill>
                  <a:schemeClr val="tx1"/>
                </a:solidFill>
                <a:latin typeface="Courier New"/>
                <a:cs typeface="Courier New"/>
              </a:rPr>
              <a:t> </a:t>
            </a:r>
            <a:r>
              <a:rPr lang="pt-BR" b="1" dirty="0" err="1">
                <a:solidFill>
                  <a:schemeClr val="tx1"/>
                </a:solidFill>
                <a:latin typeface="Courier New"/>
                <a:cs typeface="Courier New"/>
              </a:rPr>
              <a:t>Image</a:t>
            </a:r>
            <a:r>
              <a:rPr lang="pt-BR" b="1" dirty="0">
                <a:solidFill>
                  <a:schemeClr val="tx1"/>
                </a:solidFill>
                <a:latin typeface="Courier New"/>
                <a:cs typeface="Courier New"/>
              </a:rPr>
              <a:t>();</a:t>
            </a:r>
          </a:p>
          <a:p>
            <a:r>
              <a:rPr lang="pt-BR" b="1" dirty="0" err="1" smtClean="0">
                <a:solidFill>
                  <a:schemeClr val="tx1"/>
                </a:solidFill>
                <a:latin typeface="Courier New"/>
                <a:cs typeface="Courier New"/>
              </a:rPr>
              <a:t>oImage.onload</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err="1">
                <a:solidFill>
                  <a:srgbClr val="0070C0"/>
                </a:solidFill>
                <a:latin typeface="Courier New"/>
                <a:cs typeface="Courier New"/>
              </a:rPr>
              <a:t>function</a:t>
            </a:r>
            <a:r>
              <a:rPr lang="pt-BR" b="1" dirty="0">
                <a:solidFill>
                  <a:schemeClr val="tx1"/>
                </a:solidFill>
                <a:latin typeface="Courier New"/>
                <a:cs typeface="Courier New"/>
              </a:rPr>
              <a:t>() {</a:t>
            </a:r>
          </a:p>
          <a:p>
            <a:pPr lvl="1"/>
            <a:r>
              <a:rPr lang="pt-BR" b="1" dirty="0" err="1" smtClean="0">
                <a:solidFill>
                  <a:schemeClr val="tx1"/>
                </a:solidFill>
                <a:latin typeface="Courier New"/>
                <a:cs typeface="Courier New"/>
              </a:rPr>
              <a:t>context.drawImage</a:t>
            </a:r>
            <a:r>
              <a:rPr lang="pt-BR" b="1" dirty="0" smtClean="0">
                <a:solidFill>
                  <a:schemeClr val="tx1"/>
                </a:solidFill>
                <a:latin typeface="Courier New"/>
                <a:cs typeface="Courier New"/>
              </a:rPr>
              <a:t>(</a:t>
            </a:r>
            <a:r>
              <a:rPr lang="pt-BR" b="1" dirty="0" err="1" smtClean="0">
                <a:solidFill>
                  <a:schemeClr val="tx1"/>
                </a:solidFill>
                <a:latin typeface="Courier New"/>
                <a:cs typeface="Courier New"/>
              </a:rPr>
              <a:t>oImage</a:t>
            </a:r>
            <a:r>
              <a:rPr lang="pt-BR" b="1" dirty="0" smtClean="0">
                <a:solidFill>
                  <a:schemeClr val="tx1"/>
                </a:solidFill>
                <a:latin typeface="Courier New"/>
                <a:cs typeface="Courier New"/>
              </a:rPr>
              <a:t>, 700, </a:t>
            </a:r>
            <a:r>
              <a:rPr lang="pt-BR" b="1" dirty="0">
                <a:solidFill>
                  <a:schemeClr val="tx1"/>
                </a:solidFill>
                <a:latin typeface="Courier New"/>
                <a:cs typeface="Courier New"/>
              </a:rPr>
              <a:t>50);</a:t>
            </a:r>
          </a:p>
          <a:p>
            <a:r>
              <a:rPr lang="pt-BR" b="1" dirty="0" smtClean="0">
                <a:solidFill>
                  <a:schemeClr val="tx1"/>
                </a:solidFill>
                <a:latin typeface="Courier New"/>
                <a:cs typeface="Courier New"/>
              </a:rPr>
              <a:t>}</a:t>
            </a:r>
            <a:r>
              <a:rPr lang="pt-BR" b="1" dirty="0">
                <a:solidFill>
                  <a:schemeClr val="tx1"/>
                </a:solidFill>
                <a:latin typeface="Courier New"/>
                <a:cs typeface="Courier New"/>
              </a:rPr>
              <a:t>;</a:t>
            </a:r>
          </a:p>
          <a:p>
            <a:r>
              <a:rPr lang="pt-BR" b="1" dirty="0" err="1" smtClean="0">
                <a:solidFill>
                  <a:schemeClr val="tx1"/>
                </a:solidFill>
                <a:latin typeface="Courier New"/>
                <a:cs typeface="Courier New"/>
              </a:rPr>
              <a:t>oImage.src</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smtClean="0">
                <a:solidFill>
                  <a:srgbClr val="17B240"/>
                </a:solidFill>
                <a:latin typeface="Courier New"/>
                <a:cs typeface="Courier New"/>
              </a:rPr>
              <a:t>"/</a:t>
            </a:r>
            <a:r>
              <a:rPr lang="pt-BR" b="1" dirty="0" err="1" smtClean="0">
                <a:solidFill>
                  <a:srgbClr val="17B240"/>
                </a:solidFill>
                <a:latin typeface="Courier New"/>
                <a:cs typeface="Courier New"/>
              </a:rPr>
              <a:t>img</a:t>
            </a:r>
            <a:r>
              <a:rPr lang="pt-BR" b="1" dirty="0" smtClean="0">
                <a:solidFill>
                  <a:srgbClr val="17B240"/>
                </a:solidFill>
                <a:latin typeface="Courier New"/>
                <a:cs typeface="Courier New"/>
              </a:rPr>
              <a:t>/</a:t>
            </a:r>
            <a:r>
              <a:rPr lang="pt-BR" b="1" dirty="0" err="1" smtClean="0">
                <a:solidFill>
                  <a:srgbClr val="17B240"/>
                </a:solidFill>
                <a:latin typeface="Courier New"/>
                <a:cs typeface="Courier New"/>
              </a:rPr>
              <a:t>success.png</a:t>
            </a:r>
            <a:r>
              <a:rPr lang="pt-BR" b="1" dirty="0" smtClean="0">
                <a:solidFill>
                  <a:srgbClr val="17B240"/>
                </a:solidFill>
                <a:latin typeface="Courier New"/>
                <a:cs typeface="Courier New"/>
              </a:rPr>
              <a:t>"</a:t>
            </a:r>
            <a:r>
              <a:rPr lang="pt-BR" b="1" dirty="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865416" y="3001516"/>
            <a:ext cx="2027064" cy="2027064"/>
          </a:xfrm>
          <a:prstGeom prst="rect">
            <a:avLst/>
          </a:prstGeom>
        </p:spPr>
      </p:pic>
    </p:spTree>
    <p:extLst>
      <p:ext uri="{BB962C8B-B14F-4D97-AF65-F5344CB8AC3E}">
        <p14:creationId xmlns:p14="http://schemas.microsoft.com/office/powerpoint/2010/main" val="3075125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History</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In the late nineties, there were two different markup languages for graphics:</a:t>
            </a:r>
          </a:p>
          <a:p>
            <a:pPr lvl="1"/>
            <a:r>
              <a:rPr lang="en-US" dirty="0" smtClean="0">
                <a:ea typeface="ＭＳ Ｐゴシック" pitchFamily="34" charset="-128"/>
              </a:rPr>
              <a:t>PGML (Precision Graphics Markup Language)</a:t>
            </a:r>
          </a:p>
          <a:p>
            <a:pPr lvl="2"/>
            <a:r>
              <a:rPr lang="en-US" dirty="0" smtClean="0">
                <a:ea typeface="ＭＳ Ｐゴシック" pitchFamily="34" charset="-128"/>
              </a:rPr>
              <a:t>Created by </a:t>
            </a:r>
            <a:r>
              <a:rPr lang="en-US" dirty="0" smtClean="0">
                <a:ea typeface="ＭＳ Ｐゴシック" pitchFamily="34" charset="-128"/>
              </a:rPr>
              <a:t>Adobe</a:t>
            </a:r>
          </a:p>
          <a:p>
            <a:pPr lvl="2"/>
            <a:r>
              <a:rPr lang="en-US" dirty="0">
                <a:ea typeface="ＭＳ Ｐゴシック" pitchFamily="34" charset="-128"/>
              </a:rPr>
              <a:t>S</a:t>
            </a:r>
            <a:r>
              <a:rPr lang="en-US" dirty="0" smtClean="0">
                <a:ea typeface="ＭＳ Ｐゴシック" pitchFamily="34" charset="-128"/>
              </a:rPr>
              <a:t>upported by IBM, Netscape and Sun</a:t>
            </a:r>
          </a:p>
          <a:p>
            <a:pPr lvl="2"/>
            <a:r>
              <a:rPr lang="en-US" dirty="0" smtClean="0">
                <a:ea typeface="ＭＳ Ｐゴシック" pitchFamily="34" charset="-128"/>
              </a:rPr>
              <a:t>Based on PDF and PostScript formats</a:t>
            </a:r>
          </a:p>
          <a:p>
            <a:pPr lvl="1"/>
            <a:r>
              <a:rPr lang="en-US" dirty="0" smtClean="0">
                <a:ea typeface="ＭＳ Ｐゴシック" pitchFamily="34" charset="-128"/>
              </a:rPr>
              <a:t>VML (Vector Markup Language)</a:t>
            </a:r>
          </a:p>
          <a:p>
            <a:pPr lvl="2"/>
            <a:r>
              <a:rPr lang="en-US" dirty="0" smtClean="0">
                <a:ea typeface="ＭＳ Ｐゴシック" pitchFamily="34" charset="-128"/>
              </a:rPr>
              <a:t>Created by </a:t>
            </a:r>
            <a:r>
              <a:rPr lang="en-US" dirty="0" smtClean="0">
                <a:ea typeface="ＭＳ Ｐゴシック" pitchFamily="34" charset="-128"/>
              </a:rPr>
              <a:t>Microsoft, Macromedia, Autodesk, Hewlett-Packard and Visio</a:t>
            </a:r>
          </a:p>
          <a:p>
            <a:pPr lvl="2"/>
            <a:r>
              <a:rPr lang="en-US" dirty="0" smtClean="0">
                <a:ea typeface="ＭＳ Ｐゴシック" pitchFamily="34" charset="-128"/>
              </a:rPr>
              <a:t>Implemented in Internet Explorer, Microsoft Office and Silverlight</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5303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LinearGradient</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gradient by </a:t>
            </a:r>
            <a:r>
              <a:rPr lang="fr-FR" dirty="0" err="1" smtClean="0"/>
              <a:t>relying</a:t>
            </a:r>
            <a:r>
              <a:rPr lang="fr-FR" dirty="0" smtClean="0"/>
              <a:t> on an </a:t>
            </a:r>
            <a:r>
              <a:rPr lang="fr-FR" dirty="0" err="1" smtClean="0"/>
              <a:t>imaginary</a:t>
            </a:r>
            <a:r>
              <a:rPr lang="fr-FR" dirty="0" smtClean="0"/>
              <a:t> line:</a:t>
            </a:r>
          </a:p>
          <a:p>
            <a:endParaRPr lang="fr-FR" dirty="0"/>
          </a:p>
          <a:p>
            <a:pPr marL="0" indent="0" algn="ctr">
              <a:buNone/>
            </a:pPr>
            <a:r>
              <a:rPr lang="fr-FR" i="1" dirty="0" err="1" smtClean="0"/>
              <a:t>context.</a:t>
            </a:r>
            <a:r>
              <a:rPr lang="fr-FR" i="1" dirty="0" err="1" smtClean="0">
                <a:solidFill>
                  <a:srgbClr val="FF0000"/>
                </a:solidFill>
              </a:rPr>
              <a:t>createLinearGradient</a:t>
            </a:r>
            <a:r>
              <a:rPr lang="fr-FR" i="1" dirty="0" smtClean="0"/>
              <a:t>(x1</a:t>
            </a:r>
            <a:r>
              <a:rPr lang="fr-FR" i="1" dirty="0"/>
              <a:t>, y1, x2, y2);</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smtClean="0">
                <a:solidFill>
                  <a:schemeClr val="tx1"/>
                </a:solidFill>
                <a:latin typeface="Courier New"/>
                <a:cs typeface="Courier New"/>
              </a:rPr>
              <a:t>var </a:t>
            </a:r>
            <a:r>
              <a:rPr lang="pt-BR" b="1" dirty="0">
                <a:solidFill>
                  <a:schemeClr val="tx1"/>
                </a:solidFill>
                <a:latin typeface="Courier New"/>
                <a:cs typeface="Courier New"/>
              </a:rPr>
              <a:t>grd = </a:t>
            </a:r>
            <a:r>
              <a:rPr lang="pt-BR" b="1" dirty="0" smtClean="0">
                <a:solidFill>
                  <a:schemeClr val="tx1"/>
                </a:solidFill>
                <a:latin typeface="Courier New"/>
                <a:cs typeface="Courier New"/>
              </a:rPr>
              <a:t>context.createLinearGradient(100, 100, 500, 100);</a:t>
            </a:r>
          </a:p>
          <a:p>
            <a:r>
              <a:rPr lang="pt-BR" b="1" dirty="0" smtClean="0">
                <a:solidFill>
                  <a:schemeClr val="tx1"/>
                </a:solidFill>
                <a:latin typeface="Courier New"/>
                <a:cs typeface="Courier New"/>
              </a:rPr>
              <a:t>grd.addColorStop(0,</a:t>
            </a:r>
            <a:r>
              <a:rPr lang="pt-BR" b="1" dirty="0" smtClean="0">
                <a:solidFill>
                  <a:srgbClr val="00B050"/>
                </a:solidFill>
                <a:latin typeface="Courier New"/>
                <a:cs typeface="Courier New"/>
              </a:rPr>
              <a:t>"red"</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grd.addColorStop(.5, </a:t>
            </a:r>
            <a:r>
              <a:rPr lang="pt-BR" b="1" dirty="0" smtClean="0">
                <a:solidFill>
                  <a:srgbClr val="00B050"/>
                </a:solidFill>
                <a:latin typeface="Courier New"/>
                <a:cs typeface="Courier New"/>
              </a:rPr>
              <a:t>"yellow"</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grd.addColorStop(1,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a:t>
            </a:r>
          </a:p>
          <a:p>
            <a:r>
              <a:rPr lang="fr-FR" b="1" dirty="0" err="1" smtClean="0">
                <a:solidFill>
                  <a:schemeClr val="tx1"/>
                </a:solidFill>
                <a:latin typeface="Courier New"/>
                <a:cs typeface="Courier New"/>
              </a:rPr>
              <a:t>context.rect</a:t>
            </a:r>
            <a:r>
              <a:rPr lang="fr-FR" b="1" dirty="0" smtClean="0">
                <a:solidFill>
                  <a:schemeClr val="tx1"/>
                </a:solidFill>
                <a:latin typeface="Courier New"/>
                <a:cs typeface="Courier New"/>
              </a:rPr>
              <a:t>(100, 100, 500, 500);</a:t>
            </a:r>
          </a:p>
          <a:p>
            <a:r>
              <a:rPr lang="fr-FR" b="1" dirty="0" err="1" smtClean="0">
                <a:solidFill>
                  <a:schemeClr val="tx1"/>
                </a:solidFill>
                <a:latin typeface="Courier New"/>
                <a:cs typeface="Courier New"/>
              </a:rPr>
              <a:t>context.fillStyle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grd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210788"/>
            <a:ext cx="1512168" cy="1515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9785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RadialGradient</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gradient by </a:t>
            </a:r>
            <a:r>
              <a:rPr lang="fr-FR" dirty="0" err="1" smtClean="0"/>
              <a:t>relying</a:t>
            </a:r>
            <a:r>
              <a:rPr lang="fr-FR" dirty="0" smtClean="0"/>
              <a:t> on </a:t>
            </a:r>
            <a:r>
              <a:rPr lang="fr-FR" dirty="0" err="1" smtClean="0"/>
              <a:t>two</a:t>
            </a:r>
            <a:r>
              <a:rPr lang="fr-FR" dirty="0" smtClean="0"/>
              <a:t> </a:t>
            </a:r>
            <a:r>
              <a:rPr lang="fr-FR" dirty="0" err="1" smtClean="0"/>
              <a:t>imaginary</a:t>
            </a:r>
            <a:r>
              <a:rPr lang="fr-FR" dirty="0" smtClean="0"/>
              <a:t> </a:t>
            </a:r>
            <a:r>
              <a:rPr lang="fr-FR" dirty="0" err="1" smtClean="0"/>
              <a:t>circles</a:t>
            </a:r>
            <a:r>
              <a:rPr lang="fr-FR" dirty="0" smtClean="0"/>
              <a:t>:</a:t>
            </a:r>
          </a:p>
          <a:p>
            <a:endParaRPr lang="fr-FR" dirty="0"/>
          </a:p>
          <a:p>
            <a:pPr marL="0" indent="0" algn="ctr">
              <a:buNone/>
            </a:pPr>
            <a:r>
              <a:rPr lang="fr-FR" i="1" dirty="0" err="1" smtClean="0"/>
              <a:t>context.</a:t>
            </a:r>
            <a:r>
              <a:rPr lang="fr-FR" i="1" dirty="0" err="1" smtClean="0">
                <a:solidFill>
                  <a:srgbClr val="FF0000"/>
                </a:solidFill>
              </a:rPr>
              <a:t>createRadialGradient</a:t>
            </a:r>
            <a:r>
              <a:rPr lang="fr-FR" i="1" dirty="0" smtClean="0"/>
              <a:t>(x1</a:t>
            </a:r>
            <a:r>
              <a:rPr lang="fr-FR" i="1" dirty="0"/>
              <a:t>, y1, </a:t>
            </a:r>
            <a:r>
              <a:rPr lang="fr-FR" i="1" dirty="0" smtClean="0"/>
              <a:t>r1, x2</a:t>
            </a:r>
            <a:r>
              <a:rPr lang="fr-FR" i="1" dirty="0"/>
              <a:t>, </a:t>
            </a:r>
            <a:r>
              <a:rPr lang="fr-FR" i="1" dirty="0" smtClean="0"/>
              <a:t>y2, r2);</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23042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chemeClr val="tx1"/>
                </a:solidFill>
                <a:latin typeface="Courier New"/>
                <a:cs typeface="Courier New"/>
              </a:rPr>
              <a:t>var </a:t>
            </a:r>
            <a:r>
              <a:rPr lang="fr-FR" b="1" dirty="0" err="1">
                <a:solidFill>
                  <a:schemeClr val="tx1"/>
                </a:solidFill>
                <a:latin typeface="Courier New"/>
                <a:cs typeface="Courier New"/>
              </a:rPr>
              <a:t>grd</a:t>
            </a:r>
            <a:r>
              <a:rPr lang="fr-FR" b="1" dirty="0">
                <a:solidFill>
                  <a:schemeClr val="tx1"/>
                </a:solidFill>
                <a:latin typeface="Courier New"/>
                <a:cs typeface="Courier New"/>
              </a:rPr>
              <a:t> = </a:t>
            </a:r>
            <a:r>
              <a:rPr lang="fr-FR" b="1" dirty="0" err="1">
                <a:solidFill>
                  <a:schemeClr val="tx1"/>
                </a:solidFill>
                <a:latin typeface="Courier New"/>
                <a:cs typeface="Courier New"/>
              </a:rPr>
              <a:t>context.createRadialGradient</a:t>
            </a:r>
            <a:r>
              <a:rPr lang="fr-FR" b="1" dirty="0">
                <a:solidFill>
                  <a:schemeClr val="tx1"/>
                </a:solidFill>
                <a:latin typeface="Courier New"/>
                <a:cs typeface="Courier New"/>
              </a:rPr>
              <a:t>(250, 250, 30, </a:t>
            </a:r>
            <a:r>
              <a:rPr lang="fr-FR" b="1" dirty="0" smtClean="0">
                <a:solidFill>
                  <a:schemeClr val="tx1"/>
                </a:solidFill>
                <a:latin typeface="Courier New"/>
                <a:cs typeface="Courier New"/>
              </a:rPr>
              <a:t>250,</a:t>
            </a:r>
          </a:p>
          <a:p>
            <a:pPr lvl="1"/>
            <a:r>
              <a:rPr lang="fr-FR" b="1" dirty="0" smtClean="0">
                <a:solidFill>
                  <a:schemeClr val="tx1"/>
                </a:solidFill>
                <a:latin typeface="Courier New"/>
                <a:cs typeface="Courier New"/>
              </a:rPr>
              <a:t>250</a:t>
            </a:r>
            <a:r>
              <a:rPr lang="fr-FR" b="1" dirty="0">
                <a:solidFill>
                  <a:schemeClr val="tx1"/>
                </a:solidFill>
                <a:latin typeface="Courier New"/>
                <a:cs typeface="Courier New"/>
              </a:rPr>
              <a:t>, 150</a:t>
            </a:r>
            <a:r>
              <a:rPr lang="fr-F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grd.addColorStop(0,</a:t>
            </a:r>
            <a:r>
              <a:rPr lang="pt-BR" b="1" dirty="0" smtClean="0">
                <a:solidFill>
                  <a:srgbClr val="00B050"/>
                </a:solidFill>
                <a:latin typeface="Courier New"/>
                <a:cs typeface="Courier New"/>
              </a:rPr>
              <a:t>"red"</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grd.addColorStop(.5, </a:t>
            </a:r>
            <a:r>
              <a:rPr lang="pt-BR" b="1" dirty="0" smtClean="0">
                <a:solidFill>
                  <a:srgbClr val="00B050"/>
                </a:solidFill>
                <a:latin typeface="Courier New"/>
                <a:cs typeface="Courier New"/>
              </a:rPr>
              <a:t>"yellow"</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grd.addColorStop(1,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a:t>
            </a:r>
          </a:p>
          <a:p>
            <a:r>
              <a:rPr lang="fr-FR" b="1" dirty="0" err="1" smtClean="0">
                <a:solidFill>
                  <a:schemeClr val="tx1"/>
                </a:solidFill>
                <a:latin typeface="Courier New"/>
                <a:cs typeface="Courier New"/>
              </a:rPr>
              <a:t>context.rect</a:t>
            </a:r>
            <a:r>
              <a:rPr lang="fr-FR" b="1" dirty="0" smtClean="0">
                <a:solidFill>
                  <a:schemeClr val="tx1"/>
                </a:solidFill>
                <a:latin typeface="Courier New"/>
                <a:cs typeface="Courier New"/>
              </a:rPr>
              <a:t>(100, 100, 500, 500);</a:t>
            </a:r>
          </a:p>
          <a:p>
            <a:r>
              <a:rPr lang="fr-FR" b="1" dirty="0" err="1" smtClean="0">
                <a:solidFill>
                  <a:schemeClr val="tx1"/>
                </a:solidFill>
                <a:latin typeface="Courier New"/>
                <a:cs typeface="Courier New"/>
              </a:rPr>
              <a:t>context.fillStyle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grd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113" y="3205071"/>
            <a:ext cx="1520927" cy="152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44192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03322"/>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err="1" smtClean="0"/>
              <a:t>RadialGradient</a:t>
            </a:r>
            <a:endParaRPr lang="fr-FR" dirty="0"/>
          </a:p>
        </p:txBody>
      </p:sp>
      <p:sp>
        <p:nvSpPr>
          <p:cNvPr id="3" name="Espace réservé du contenu 2"/>
          <p:cNvSpPr>
            <a:spLocks noGrp="1"/>
          </p:cNvSpPr>
          <p:nvPr>
            <p:ph idx="1"/>
          </p:nvPr>
        </p:nvSpPr>
        <p:spPr/>
        <p:txBody>
          <a:bodyPr/>
          <a:lstStyle/>
          <a:p>
            <a:r>
              <a:rPr lang="fr-FR" dirty="0" err="1" smtClean="0"/>
              <a:t>With</a:t>
            </a:r>
            <a:r>
              <a:rPr lang="fr-FR" dirty="0" smtClean="0"/>
              <a:t> radial gradients, </a:t>
            </a:r>
            <a:r>
              <a:rPr lang="fr-FR" dirty="0" err="1" smtClean="0"/>
              <a:t>you</a:t>
            </a:r>
            <a:r>
              <a:rPr lang="fr-FR" dirty="0" smtClean="0"/>
              <a:t> </a:t>
            </a:r>
            <a:r>
              <a:rPr lang="fr-FR" dirty="0" err="1" smtClean="0"/>
              <a:t>can</a:t>
            </a:r>
            <a:r>
              <a:rPr lang="fr-FR" dirty="0" smtClean="0"/>
              <a:t> put the </a:t>
            </a:r>
            <a:r>
              <a:rPr lang="fr-FR" dirty="0" err="1" smtClean="0"/>
              <a:t>two</a:t>
            </a:r>
            <a:r>
              <a:rPr lang="fr-FR" dirty="0" smtClean="0"/>
              <a:t> </a:t>
            </a:r>
            <a:r>
              <a:rPr lang="fr-FR" dirty="0" err="1" smtClean="0"/>
              <a:t>circles</a:t>
            </a:r>
            <a:r>
              <a:rPr lang="fr-FR" dirty="0" smtClean="0"/>
              <a:t> </a:t>
            </a:r>
            <a:r>
              <a:rPr lang="fr-FR" dirty="0" err="1" smtClean="0"/>
              <a:t>where</a:t>
            </a:r>
            <a:r>
              <a:rPr lang="fr-FR" dirty="0" smtClean="0"/>
              <a:t> </a:t>
            </a:r>
            <a:r>
              <a:rPr lang="fr-FR" dirty="0" err="1" smtClean="0"/>
              <a:t>you</a:t>
            </a:r>
            <a:r>
              <a:rPr lang="fr-FR" dirty="0" smtClean="0"/>
              <a:t> </a:t>
            </a:r>
            <a:r>
              <a:rPr lang="fr-FR" dirty="0" err="1" smtClean="0"/>
              <a:t>want</a:t>
            </a:r>
            <a:endParaRPr lang="fr-FR" dirty="0" smtClean="0"/>
          </a:p>
          <a:p>
            <a:pPr lvl="1"/>
            <a:r>
              <a:rPr lang="fr-FR" dirty="0" err="1" smtClean="0"/>
              <a:t>Allows</a:t>
            </a:r>
            <a:r>
              <a:rPr lang="fr-FR" dirty="0" smtClean="0"/>
              <a:t> all gradient types </a:t>
            </a:r>
            <a:r>
              <a:rPr lang="fr-FR" dirty="0" err="1" smtClean="0"/>
              <a:t>you</a:t>
            </a:r>
            <a:r>
              <a:rPr lang="fr-FR" dirty="0" smtClean="0"/>
              <a:t> </a:t>
            </a:r>
            <a:r>
              <a:rPr lang="fr-FR" dirty="0" err="1" smtClean="0"/>
              <a:t>need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608300"/>
            <a:ext cx="2016224" cy="201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608300"/>
            <a:ext cx="2016224" cy="20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35496" y="4657700"/>
            <a:ext cx="3096344" cy="400110"/>
          </a:xfrm>
          <a:prstGeom prst="rect">
            <a:avLst/>
          </a:prstGeom>
          <a:noFill/>
        </p:spPr>
        <p:txBody>
          <a:bodyPr wrap="square" rtlCol="0">
            <a:spAutoFit/>
          </a:bodyPr>
          <a:lstStyle/>
          <a:p>
            <a:pPr algn="ctr"/>
            <a:r>
              <a:rPr lang="en-US" sz="2000" dirty="0">
                <a:latin typeface="+mn-lt"/>
              </a:rPr>
              <a:t>(100, 100, 30, 500, 100, 70</a:t>
            </a:r>
            <a:r>
              <a:rPr lang="en-US" sz="2000" dirty="0" smtClean="0">
                <a:latin typeface="+mn-lt"/>
              </a:rPr>
              <a:t>)</a:t>
            </a:r>
            <a:endParaRPr lang="en-US" sz="2000" dirty="0">
              <a:latin typeface="+mn-lt"/>
            </a:endParaRPr>
          </a:p>
        </p:txBody>
      </p:sp>
      <p:sp>
        <p:nvSpPr>
          <p:cNvPr id="12" name="ZoneTexte 11"/>
          <p:cNvSpPr txBox="1"/>
          <p:nvPr/>
        </p:nvSpPr>
        <p:spPr>
          <a:xfrm>
            <a:off x="2987824" y="4657700"/>
            <a:ext cx="3168352" cy="400110"/>
          </a:xfrm>
          <a:prstGeom prst="rect">
            <a:avLst/>
          </a:prstGeom>
          <a:noFill/>
        </p:spPr>
        <p:txBody>
          <a:bodyPr wrap="square" rtlCol="0">
            <a:spAutoFit/>
          </a:bodyPr>
          <a:lstStyle/>
          <a:p>
            <a:pPr algn="ctr"/>
            <a:r>
              <a:rPr lang="en-US" sz="2000" dirty="0">
                <a:latin typeface="+mn-lt"/>
              </a:rPr>
              <a:t>(500, 500, 75, 100, 500, 500)</a:t>
            </a:r>
          </a:p>
        </p:txBody>
      </p:sp>
      <p:sp>
        <p:nvSpPr>
          <p:cNvPr id="13" name="ZoneTexte 12"/>
          <p:cNvSpPr txBox="1"/>
          <p:nvPr/>
        </p:nvSpPr>
        <p:spPr>
          <a:xfrm>
            <a:off x="6084168" y="4657700"/>
            <a:ext cx="3096344" cy="400110"/>
          </a:xfrm>
          <a:prstGeom prst="rect">
            <a:avLst/>
          </a:prstGeom>
          <a:noFill/>
        </p:spPr>
        <p:txBody>
          <a:bodyPr wrap="square" rtlCol="0">
            <a:spAutoFit/>
          </a:bodyPr>
          <a:lstStyle/>
          <a:p>
            <a:pPr algn="ctr"/>
            <a:r>
              <a:rPr lang="en-US" sz="2000" dirty="0">
                <a:latin typeface="+mn-lt"/>
              </a:rPr>
              <a:t>(150, 150, 5, 450, 450, 10)</a:t>
            </a:r>
          </a:p>
        </p:txBody>
      </p:sp>
    </p:spTree>
    <p:extLst>
      <p:ext uri="{BB962C8B-B14F-4D97-AF65-F5344CB8AC3E}">
        <p14:creationId xmlns:p14="http://schemas.microsoft.com/office/powerpoint/2010/main" val="84753974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WebGL</a:t>
            </a:r>
            <a:r>
              <a:rPr lang="fr-FR" dirty="0" smtClean="0"/>
              <a:t> (</a:t>
            </a:r>
            <a:r>
              <a:rPr lang="fr-FR" dirty="0" err="1" smtClean="0"/>
              <a:t>Canvas</a:t>
            </a:r>
            <a:r>
              <a:rPr lang="fr-FR" dirty="0" smtClean="0"/>
              <a:t> 3D)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5" name="Content Placeholder 4"/>
          <p:cNvSpPr>
            <a:spLocks noGrp="1"/>
          </p:cNvSpPr>
          <p:nvPr>
            <p:ph idx="1"/>
          </p:nvPr>
        </p:nvSpPr>
        <p:spPr/>
        <p:txBody>
          <a:bodyPr/>
          <a:lstStyle/>
          <a:p>
            <a:pPr marL="0" indent="0">
              <a:buNone/>
            </a:pPr>
            <a:r>
              <a:rPr lang="en-US" dirty="0" smtClean="0"/>
              <a:t>Canvas 3D API (</a:t>
            </a:r>
            <a:r>
              <a:rPr lang="en-US" dirty="0" err="1" smtClean="0"/>
              <a:t>WebGL</a:t>
            </a:r>
            <a:r>
              <a:rPr lang="en-US" dirty="0" smtClean="0"/>
              <a:t>):</a:t>
            </a:r>
          </a:p>
          <a:p>
            <a:r>
              <a:rPr lang="en-US" dirty="0" smtClean="0"/>
              <a:t>Based on OpenGL</a:t>
            </a:r>
          </a:p>
          <a:p>
            <a:pPr marL="0" indent="0">
              <a:buNone/>
            </a:pPr>
            <a:endParaRPr lang="en-US" dirty="0" smtClean="0"/>
          </a:p>
          <a:p>
            <a:r>
              <a:rPr lang="en-US" dirty="0" smtClean="0"/>
              <a:t>Built in modern browsers without any plug-ins use</a:t>
            </a:r>
          </a:p>
          <a:p>
            <a:endParaRPr lang="en-US" dirty="0" smtClean="0"/>
          </a:p>
          <a:p>
            <a:r>
              <a:rPr lang="en-US" dirty="0" smtClean="0"/>
              <a:t>Use graphic processing unit (GPU) through GLSL language</a:t>
            </a:r>
          </a:p>
          <a:p>
            <a:endParaRPr lang="en-US" dirty="0"/>
          </a:p>
          <a:p>
            <a:endParaRPr lang="en-US" dirty="0"/>
          </a:p>
        </p:txBody>
      </p:sp>
      <p:pic>
        <p:nvPicPr>
          <p:cNvPr id="6" name="Picture 5"/>
          <p:cNvPicPr>
            <a:picLocks noChangeAspect="1"/>
          </p:cNvPicPr>
          <p:nvPr/>
        </p:nvPicPr>
        <p:blipFill>
          <a:blip r:embed="rId2"/>
          <a:stretch>
            <a:fillRect/>
          </a:stretch>
        </p:blipFill>
        <p:spPr>
          <a:xfrm>
            <a:off x="6732240" y="4297660"/>
            <a:ext cx="2070100" cy="952500"/>
          </a:xfrm>
          <a:prstGeom prst="rect">
            <a:avLst/>
          </a:prstGeom>
        </p:spPr>
      </p:pic>
      <p:pic>
        <p:nvPicPr>
          <p:cNvPr id="7"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7491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WebGL</a:t>
            </a:r>
            <a:r>
              <a:rPr lang="fr-FR" dirty="0" smtClean="0"/>
              <a:t> (</a:t>
            </a:r>
            <a:r>
              <a:rPr lang="fr-FR" dirty="0" err="1" smtClean="0"/>
              <a:t>Canvas</a:t>
            </a:r>
            <a:r>
              <a:rPr lang="fr-FR" dirty="0" smtClean="0"/>
              <a:t> 3D)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5" name="Content Placeholder 4"/>
          <p:cNvSpPr>
            <a:spLocks noGrp="1"/>
          </p:cNvSpPr>
          <p:nvPr>
            <p:ph idx="1"/>
          </p:nvPr>
        </p:nvSpPr>
        <p:spPr/>
        <p:txBody>
          <a:bodyPr/>
          <a:lstStyle/>
          <a:p>
            <a:pPr marL="0" indent="0">
              <a:buNone/>
            </a:pPr>
            <a:r>
              <a:rPr lang="en-US" dirty="0" smtClean="0"/>
              <a:t>Canvas 3D API (</a:t>
            </a:r>
            <a:r>
              <a:rPr lang="en-US" dirty="0" err="1" smtClean="0"/>
              <a:t>WebGL</a:t>
            </a:r>
            <a:r>
              <a:rPr lang="en-US" dirty="0" smtClean="0"/>
              <a:t>):</a:t>
            </a:r>
          </a:p>
          <a:p>
            <a:pPr marL="0" indent="0">
              <a:buNone/>
            </a:pPr>
            <a:endParaRPr lang="en-US" dirty="0" smtClean="0"/>
          </a:p>
          <a:p>
            <a:r>
              <a:rPr lang="en-US" dirty="0" smtClean="0"/>
              <a:t>Some examples:</a:t>
            </a:r>
          </a:p>
          <a:p>
            <a:pPr lvl="1"/>
            <a:r>
              <a:rPr lang="en-US" dirty="0">
                <a:hlinkClick r:id="rId2"/>
              </a:rPr>
              <a:t>http://mrdoob.com</a:t>
            </a:r>
            <a:r>
              <a:rPr lang="en-US" dirty="0" smtClean="0">
                <a:hlinkClick r:id="rId2"/>
              </a:rPr>
              <a:t>/</a:t>
            </a:r>
            <a:endParaRPr lang="en-US" dirty="0" smtClean="0">
              <a:hlinkClick r:id="rId3"/>
            </a:endParaRPr>
          </a:p>
          <a:p>
            <a:pPr lvl="1"/>
            <a:r>
              <a:rPr lang="en-US" dirty="0" smtClean="0">
                <a:hlinkClick r:id="rId3"/>
              </a:rPr>
              <a:t>http</a:t>
            </a:r>
            <a:r>
              <a:rPr lang="en-US" dirty="0">
                <a:hlinkClick r:id="rId3"/>
              </a:rPr>
              <a:t>://learningwebgl.com/blog/?page_id=</a:t>
            </a:r>
            <a:r>
              <a:rPr lang="en-US" dirty="0" smtClean="0">
                <a:hlinkClick r:id="rId3"/>
              </a:rPr>
              <a:t>1217</a:t>
            </a:r>
            <a:endParaRPr lang="en-US" dirty="0" smtClean="0">
              <a:hlinkClick r:id="rId4"/>
            </a:endParaRPr>
          </a:p>
          <a:p>
            <a:pPr lvl="1"/>
            <a:r>
              <a:rPr lang="en-US" dirty="0" smtClean="0">
                <a:hlinkClick r:id="rId4"/>
              </a:rPr>
              <a:t>http</a:t>
            </a:r>
            <a:r>
              <a:rPr lang="en-US" dirty="0">
                <a:hlinkClick r:id="rId4"/>
              </a:rPr>
              <a:t>://triggerrally.com</a:t>
            </a:r>
            <a:r>
              <a:rPr lang="en-US" dirty="0" smtClean="0">
                <a:hlinkClick r:id="rId4"/>
              </a:rPr>
              <a:t>/</a:t>
            </a:r>
            <a:endParaRPr lang="en-US" dirty="0" smtClean="0"/>
          </a:p>
          <a:p>
            <a:pPr lvl="1"/>
            <a:endParaRPr lang="en-US" dirty="0" smtClean="0"/>
          </a:p>
          <a:p>
            <a:endParaRPr lang="en-US" dirty="0"/>
          </a:p>
          <a:p>
            <a:endParaRPr lang="en-US" dirty="0"/>
          </a:p>
        </p:txBody>
      </p:sp>
      <p:pic>
        <p:nvPicPr>
          <p:cNvPr id="6" name="Picture 2" descr="D:\Users\Renaud\Desktop\StageFinEtudesSupinfo\Icons-New\v3\Min\Focus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1932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a:t>
            </a:r>
            <a:r>
              <a:rPr lang="fr-FR" dirty="0" smtClean="0"/>
              <a:t> </a:t>
            </a:r>
            <a:r>
              <a:rPr lang="fr-FR" dirty="0" err="1" smtClean="0"/>
              <a:t>need</a:t>
            </a:r>
            <a:r>
              <a:rPr lang="fr-FR" dirty="0" smtClean="0"/>
              <a:t> to go </a:t>
            </a:r>
            <a:r>
              <a:rPr lang="fr-FR" dirty="0" err="1" smtClean="0"/>
              <a:t>deeper</a:t>
            </a:r>
            <a:r>
              <a:rPr lang="fr-FR" dirty="0" smtClean="0"/>
              <a:t>…</a:t>
            </a:r>
            <a:endParaRPr lang="fr-FR" dirty="0"/>
          </a:p>
        </p:txBody>
      </p:sp>
      <p:sp>
        <p:nvSpPr>
          <p:cNvPr id="3" name="Espace réservé du contenu 2"/>
          <p:cNvSpPr>
            <a:spLocks noGrp="1"/>
          </p:cNvSpPr>
          <p:nvPr>
            <p:ph idx="1"/>
          </p:nvPr>
        </p:nvSpPr>
        <p:spPr/>
        <p:txBody>
          <a:bodyPr/>
          <a:lstStyle/>
          <a:p>
            <a:r>
              <a:rPr lang="fr-FR" dirty="0" err="1" smtClean="0"/>
              <a:t>Canvas</a:t>
            </a:r>
            <a:r>
              <a:rPr lang="fr-FR" dirty="0" smtClean="0"/>
              <a:t> </a:t>
            </a:r>
            <a:r>
              <a:rPr lang="fr-FR" dirty="0" err="1" smtClean="0"/>
              <a:t>is</a:t>
            </a:r>
            <a:r>
              <a:rPr lang="fr-FR" dirty="0" smtClean="0"/>
              <a:t> </a:t>
            </a:r>
            <a:r>
              <a:rPr lang="fr-FR" dirty="0" err="1" smtClean="0"/>
              <a:t>enriched</a:t>
            </a:r>
            <a:r>
              <a:rPr lang="fr-FR" dirty="0" smtClean="0"/>
              <a:t> by open source </a:t>
            </a:r>
            <a:r>
              <a:rPr lang="fr-FR" dirty="0" err="1" smtClean="0"/>
              <a:t>libraries</a:t>
            </a:r>
            <a:endParaRPr lang="fr-FR" dirty="0" smtClean="0"/>
          </a:p>
          <a:p>
            <a:endParaRPr lang="fr-FR" dirty="0"/>
          </a:p>
          <a:p>
            <a:r>
              <a:rPr lang="fr-FR" dirty="0" err="1" smtClean="0"/>
              <a:t>Here</a:t>
            </a:r>
            <a:r>
              <a:rPr lang="fr-FR" dirty="0" smtClean="0"/>
              <a:t> are </a:t>
            </a:r>
            <a:r>
              <a:rPr lang="fr-FR" dirty="0" err="1" smtClean="0"/>
              <a:t>some</a:t>
            </a:r>
            <a:r>
              <a:rPr lang="fr-FR" dirty="0" smtClean="0"/>
              <a:t> of </a:t>
            </a:r>
            <a:r>
              <a:rPr lang="fr-FR" dirty="0" err="1" smtClean="0"/>
              <a:t>them</a:t>
            </a:r>
            <a:r>
              <a:rPr lang="fr-FR" dirty="0" smtClean="0"/>
              <a:t>:</a:t>
            </a:r>
          </a:p>
          <a:p>
            <a:pPr lvl="1"/>
            <a:r>
              <a:rPr lang="fr-FR" dirty="0" err="1" smtClean="0"/>
              <a:t>Processing.js</a:t>
            </a:r>
            <a:endParaRPr lang="fr-FR" dirty="0" smtClean="0"/>
          </a:p>
          <a:p>
            <a:pPr lvl="1"/>
            <a:r>
              <a:rPr lang="fr-FR" dirty="0" err="1" smtClean="0"/>
              <a:t>KineticJS</a:t>
            </a:r>
            <a:endParaRPr lang="fr-FR" dirty="0" smtClean="0"/>
          </a:p>
          <a:p>
            <a:pPr lvl="1"/>
            <a:r>
              <a:rPr lang="fr-FR" dirty="0" err="1" smtClean="0"/>
              <a:t>Fabric.js</a:t>
            </a:r>
            <a:endParaRPr lang="fr-FR" dirty="0" smtClean="0"/>
          </a:p>
          <a:p>
            <a:pPr lvl="1"/>
            <a:r>
              <a:rPr lang="fr-FR" dirty="0" err="1" smtClean="0"/>
              <a:t>Easel.js</a:t>
            </a:r>
            <a:endParaRPr lang="fr-FR" dirty="0" smtClean="0"/>
          </a:p>
          <a:p>
            <a:pPr lvl="1"/>
            <a:r>
              <a:rPr lang="fr-FR" dirty="0" smtClean="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7"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7063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 </a:t>
            </a:r>
            <a:r>
              <a:rPr lang="fr-FR" dirty="0" err="1" smtClean="0"/>
              <a:t>Laboratory</a:t>
            </a:r>
            <a:r>
              <a:rPr lang="fr-FR" dirty="0" smtClean="0"/>
              <a:t> </a:t>
            </a:r>
            <a:r>
              <a:rPr lang="fr-FR" dirty="0" err="1" smtClean="0"/>
              <a:t>example</a:t>
            </a:r>
            <a:endParaRPr lang="fr-FR" dirty="0"/>
          </a:p>
        </p:txBody>
      </p:sp>
      <p:sp>
        <p:nvSpPr>
          <p:cNvPr id="3" name="Espace réservé du contenu 2"/>
          <p:cNvSpPr>
            <a:spLocks noGrp="1"/>
          </p:cNvSpPr>
          <p:nvPr>
            <p:ph idx="1"/>
          </p:nvPr>
        </p:nvSpPr>
        <p:spPr/>
        <p:txBody>
          <a:bodyPr/>
          <a:lstStyle/>
          <a:p>
            <a:r>
              <a:rPr lang="fr-FR" dirty="0" err="1" smtClean="0"/>
              <a:t>Discover</a:t>
            </a:r>
            <a:r>
              <a:rPr lang="fr-FR" dirty="0" smtClean="0"/>
              <a:t> a SUPINFO </a:t>
            </a:r>
            <a:r>
              <a:rPr lang="fr-FR" dirty="0" err="1" smtClean="0"/>
              <a:t>student</a:t>
            </a:r>
            <a:r>
              <a:rPr lang="fr-FR" dirty="0" smtClean="0"/>
              <a:t> gaming </a:t>
            </a:r>
            <a:r>
              <a:rPr lang="fr-FR" dirty="0" err="1" smtClean="0"/>
              <a:t>library</a:t>
            </a:r>
            <a:endParaRPr lang="fr-FR" dirty="0" smtClean="0"/>
          </a:p>
          <a:p>
            <a:pPr lvl="1"/>
            <a:r>
              <a:rPr lang="fr-FR" dirty="0" smtClean="0"/>
              <a:t>Use </a:t>
            </a:r>
            <a:r>
              <a:rPr lang="fr-FR" dirty="0" err="1" smtClean="0"/>
              <a:t>canvas</a:t>
            </a:r>
            <a:r>
              <a:rPr lang="fr-FR" dirty="0" smtClean="0"/>
              <a:t> to </a:t>
            </a:r>
            <a:r>
              <a:rPr lang="fr-FR" dirty="0" err="1" smtClean="0"/>
              <a:t>reproduce</a:t>
            </a:r>
            <a:r>
              <a:rPr lang="fr-FR" dirty="0" smtClean="0"/>
              <a:t> </a:t>
            </a:r>
            <a:r>
              <a:rPr lang="fr-FR" dirty="0" err="1" smtClean="0"/>
              <a:t>game</a:t>
            </a:r>
            <a:r>
              <a:rPr lang="fr-FR" dirty="0" smtClean="0"/>
              <a:t> </a:t>
            </a:r>
            <a:r>
              <a:rPr lang="fr-FR" dirty="0" err="1" smtClean="0"/>
              <a:t>environment</a:t>
            </a:r>
            <a:endParaRPr lang="fr-FR" dirty="0" smtClean="0"/>
          </a:p>
          <a:p>
            <a:pPr lvl="2"/>
            <a:r>
              <a:rPr lang="fr-FR" dirty="0" err="1" smtClean="0"/>
              <a:t>Gravity</a:t>
            </a:r>
            <a:r>
              <a:rPr lang="fr-FR" dirty="0" smtClean="0"/>
              <a:t>, collisions, </a:t>
            </a:r>
            <a:r>
              <a:rPr lang="fr-FR" dirty="0" err="1" smtClean="0"/>
              <a:t>object</a:t>
            </a:r>
            <a:r>
              <a:rPr lang="fr-FR" dirty="0" smtClean="0"/>
              <a:t> </a:t>
            </a:r>
            <a:r>
              <a:rPr lang="fr-FR" dirty="0" err="1" smtClean="0"/>
              <a:t>moving</a:t>
            </a:r>
            <a:r>
              <a:rPr lang="fr-FR" dirty="0" smtClean="0"/>
              <a:t>, NPC interactions…</a:t>
            </a:r>
          </a:p>
          <a:p>
            <a:pPr lvl="1"/>
            <a:r>
              <a:rPr lang="fr-FR" dirty="0" smtClean="0"/>
              <a:t>Four classes for </a:t>
            </a:r>
            <a:r>
              <a:rPr lang="fr-FR" dirty="0" err="1" smtClean="0"/>
              <a:t>most</a:t>
            </a:r>
            <a:r>
              <a:rPr lang="fr-FR" dirty="0" smtClean="0"/>
              <a:t> cases </a:t>
            </a:r>
            <a:r>
              <a:rPr lang="fr-FR" dirty="0" err="1" smtClean="0"/>
              <a:t>handling</a:t>
            </a:r>
            <a:endParaRPr lang="fr-FR" dirty="0" smtClean="0"/>
          </a:p>
          <a:p>
            <a:pPr lvl="2"/>
            <a:r>
              <a:rPr lang="fr-FR" dirty="0" err="1" smtClean="0"/>
              <a:t>Element</a:t>
            </a:r>
            <a:r>
              <a:rPr lang="fr-FR" dirty="0" smtClean="0"/>
              <a:t>, </a:t>
            </a:r>
            <a:r>
              <a:rPr lang="fr-FR" dirty="0" err="1" smtClean="0"/>
              <a:t>Sprite</a:t>
            </a:r>
            <a:r>
              <a:rPr lang="fr-FR" dirty="0" smtClean="0"/>
              <a:t>, Game, Room</a:t>
            </a:r>
          </a:p>
          <a:p>
            <a:endParaRPr lang="fr-FR" dirty="0"/>
          </a:p>
          <a:p>
            <a:r>
              <a:rPr lang="fr-FR" dirty="0" err="1" smtClean="0"/>
              <a:t>Discover</a:t>
            </a:r>
            <a:r>
              <a:rPr lang="fr-FR" dirty="0" smtClean="0"/>
              <a:t> </a:t>
            </a:r>
            <a:r>
              <a:rPr lang="fr-FR" dirty="0" err="1" smtClean="0"/>
              <a:t>it</a:t>
            </a:r>
            <a:r>
              <a:rPr lang="fr-FR" dirty="0" smtClean="0"/>
              <a:t> </a:t>
            </a:r>
            <a:r>
              <a:rPr lang="fr-FR" dirty="0" err="1" smtClean="0"/>
              <a:t>at</a:t>
            </a:r>
            <a:r>
              <a:rPr lang="fr-FR" dirty="0"/>
              <a:t> </a:t>
            </a:r>
            <a:r>
              <a:rPr lang="fr-FR" dirty="0">
                <a:hlinkClick r:id="rId2"/>
              </a:rPr>
              <a:t>http://jsglib.no-ip.org</a:t>
            </a:r>
            <a:r>
              <a:rPr lang="fr-FR" dirty="0" smtClean="0">
                <a:hlinkClick r:id="rId2"/>
              </a:rPr>
              <a:t>/</a:t>
            </a:r>
            <a:endParaRPr lang="fr-FR" dirty="0" smtClean="0"/>
          </a:p>
          <a:p>
            <a:pPr lvl="1"/>
            <a:r>
              <a:rPr lang="fr-FR" dirty="0" err="1" smtClean="0"/>
              <a:t>Actually</a:t>
            </a:r>
            <a:r>
              <a:rPr lang="fr-FR" dirty="0" smtClean="0"/>
              <a:t> in version 2.1</a:t>
            </a:r>
          </a:p>
          <a:p>
            <a:pPr lvl="1"/>
            <a:r>
              <a:rPr lang="fr-FR" dirty="0" smtClean="0"/>
              <a:t>For more informations, </a:t>
            </a:r>
            <a:r>
              <a:rPr lang="fr-FR" dirty="0" err="1" smtClean="0"/>
              <a:t>please</a:t>
            </a:r>
            <a:r>
              <a:rPr lang="fr-FR" dirty="0" smtClean="0"/>
              <a:t> contact Adrien Guéret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7"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900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4202418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SVG or </a:t>
            </a:r>
            <a:r>
              <a:rPr lang="fr-FR" dirty="0" err="1" smtClean="0"/>
              <a:t>Canvas</a:t>
            </a:r>
            <a:r>
              <a:rPr lang="fr-FR" dirty="0" smtClean="0"/>
              <a:t> ?</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Graphics</a:t>
            </a:r>
            <a:r>
              <a:rPr lang="fr-FR" dirty="0" smtClean="0"/>
              <a:t> API</a:t>
            </a:r>
            <a:endParaRPr lang="fr-FR" dirty="0"/>
          </a:p>
        </p:txBody>
      </p:sp>
      <p:sp>
        <p:nvSpPr>
          <p:cNvPr id="5" name="ZoneTexte 4"/>
          <p:cNvSpPr txBox="1"/>
          <p:nvPr/>
        </p:nvSpPr>
        <p:spPr>
          <a:xfrm>
            <a:off x="2123728" y="4513684"/>
            <a:ext cx="4680520" cy="369332"/>
          </a:xfrm>
          <a:prstGeom prst="rect">
            <a:avLst/>
          </a:prstGeom>
          <a:noFill/>
        </p:spPr>
        <p:txBody>
          <a:bodyPr wrap="square" rtlCol="0">
            <a:spAutoFit/>
          </a:bodyPr>
          <a:lstStyle/>
          <a:p>
            <a:r>
              <a:rPr lang="fr-FR" dirty="0" err="1"/>
              <a:t>Both</a:t>
            </a:r>
            <a:r>
              <a:rPr lang="fr-FR" dirty="0"/>
              <a:t> </a:t>
            </a:r>
            <a:r>
              <a:rPr lang="fr-FR" dirty="0" err="1"/>
              <a:t>can</a:t>
            </a:r>
            <a:r>
              <a:rPr lang="fr-FR" dirty="0"/>
              <a:t> </a:t>
            </a:r>
            <a:r>
              <a:rPr lang="fr-FR" dirty="0" err="1"/>
              <a:t>draw</a:t>
            </a:r>
            <a:r>
              <a:rPr lang="fr-FR" dirty="0"/>
              <a:t>, </a:t>
            </a:r>
            <a:r>
              <a:rPr lang="fr-FR" dirty="0" err="1"/>
              <a:t>so</a:t>
            </a:r>
            <a:r>
              <a:rPr lang="fr-FR" dirty="0"/>
              <a:t> </a:t>
            </a:r>
            <a:r>
              <a:rPr lang="fr-FR" dirty="0" err="1"/>
              <a:t>which</a:t>
            </a:r>
            <a:r>
              <a:rPr lang="fr-FR" dirty="0"/>
              <a:t> one to use</a:t>
            </a:r>
            <a:r>
              <a:rPr lang="fr-FR" dirty="0" smtClean="0"/>
              <a:t>?</a:t>
            </a:r>
            <a:endParaRPr lang="fr-FR" dirty="0"/>
          </a:p>
        </p:txBody>
      </p:sp>
      <p:pic>
        <p:nvPicPr>
          <p:cNvPr id="6" name="Picture 2" descr="http://www.scriptol.fr/xml/images/svg-canv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785492"/>
            <a:ext cx="24384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2290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Advantages</a:t>
            </a:r>
            <a:endParaRPr lang="fr-FR" dirty="0"/>
          </a:p>
        </p:txBody>
      </p:sp>
      <p:sp>
        <p:nvSpPr>
          <p:cNvPr id="3" name="Espace réservé du contenu 2"/>
          <p:cNvSpPr>
            <a:spLocks noGrp="1"/>
          </p:cNvSpPr>
          <p:nvPr>
            <p:ph idx="1"/>
          </p:nvPr>
        </p:nvSpPr>
        <p:spPr/>
        <p:txBody>
          <a:bodyPr/>
          <a:lstStyle/>
          <a:p>
            <a:r>
              <a:rPr lang="fr-FR" dirty="0" smtClean="0"/>
              <a:t>SVG </a:t>
            </a:r>
            <a:r>
              <a:rPr lang="fr-FR" dirty="0" err="1" smtClean="0"/>
              <a:t>is</a:t>
            </a:r>
            <a:r>
              <a:rPr lang="fr-FR" dirty="0" smtClean="0"/>
              <a:t> </a:t>
            </a:r>
            <a:r>
              <a:rPr lang="fr-FR" dirty="0" err="1" smtClean="0"/>
              <a:t>great</a:t>
            </a:r>
            <a:r>
              <a:rPr lang="fr-FR" dirty="0" smtClean="0"/>
              <a:t> </a:t>
            </a:r>
            <a:r>
              <a:rPr lang="fr-FR" dirty="0" err="1" smtClean="0"/>
              <a:t>because</a:t>
            </a:r>
            <a:r>
              <a:rPr lang="fr-FR" dirty="0" smtClean="0"/>
              <a:t>:</a:t>
            </a:r>
          </a:p>
          <a:p>
            <a:pPr lvl="1"/>
            <a:r>
              <a:rPr lang="fr-FR" dirty="0" smtClean="0"/>
              <a:t>Simple </a:t>
            </a:r>
            <a:r>
              <a:rPr lang="fr-FR" dirty="0" err="1" smtClean="0"/>
              <a:t>syntax</a:t>
            </a:r>
            <a:endParaRPr lang="fr-FR" dirty="0" smtClean="0"/>
          </a:p>
          <a:p>
            <a:pPr lvl="1"/>
            <a:r>
              <a:rPr lang="fr-FR" dirty="0" smtClean="0"/>
              <a:t>DOM </a:t>
            </a:r>
            <a:r>
              <a:rPr lang="fr-FR" dirty="0" err="1" smtClean="0"/>
              <a:t>elements</a:t>
            </a:r>
            <a:r>
              <a:rPr lang="fr-FR" dirty="0" smtClean="0"/>
              <a:t> </a:t>
            </a:r>
            <a:r>
              <a:rPr lang="fr-FR" dirty="0" err="1" smtClean="0"/>
              <a:t>allowing</a:t>
            </a:r>
            <a:r>
              <a:rPr lang="fr-FR" dirty="0" smtClean="0"/>
              <a:t> to use CSS and JS</a:t>
            </a:r>
          </a:p>
          <a:p>
            <a:pPr lvl="1">
              <a:spcAft>
                <a:spcPts val="1800"/>
              </a:spcAft>
            </a:pPr>
            <a:r>
              <a:rPr lang="fr-FR" dirty="0" smtClean="0"/>
              <a:t>More accessible as </a:t>
            </a:r>
            <a:r>
              <a:rPr lang="fr-FR" dirty="0" err="1" smtClean="0"/>
              <a:t>everything</a:t>
            </a:r>
            <a:r>
              <a:rPr lang="fr-FR" dirty="0" smtClean="0"/>
              <a:t> </a:t>
            </a:r>
            <a:r>
              <a:rPr lang="fr-FR" dirty="0" err="1" smtClean="0"/>
              <a:t>is</a:t>
            </a:r>
            <a:r>
              <a:rPr lang="fr-FR" dirty="0" smtClean="0"/>
              <a:t> </a:t>
            </a:r>
            <a:r>
              <a:rPr lang="fr-FR" dirty="0" err="1" smtClean="0"/>
              <a:t>written</a:t>
            </a:r>
            <a:r>
              <a:rPr lang="fr-FR" dirty="0" smtClean="0"/>
              <a:t> in </a:t>
            </a:r>
            <a:r>
              <a:rPr lang="fr-FR" dirty="0" err="1" smtClean="0"/>
              <a:t>markups</a:t>
            </a:r>
            <a:endParaRPr lang="fr-FR" dirty="0"/>
          </a:p>
          <a:p>
            <a:r>
              <a:rPr lang="fr-FR" dirty="0" err="1" smtClean="0"/>
              <a:t>Canvas</a:t>
            </a:r>
            <a:r>
              <a:rPr lang="fr-FR" dirty="0" smtClean="0"/>
              <a:t> </a:t>
            </a:r>
            <a:r>
              <a:rPr lang="fr-FR" dirty="0" err="1" smtClean="0"/>
              <a:t>is</a:t>
            </a:r>
            <a:r>
              <a:rPr lang="fr-FR" dirty="0" smtClean="0"/>
              <a:t> </a:t>
            </a:r>
            <a:r>
              <a:rPr lang="fr-FR" dirty="0" err="1" smtClean="0"/>
              <a:t>great</a:t>
            </a:r>
            <a:r>
              <a:rPr lang="fr-FR" dirty="0" smtClean="0"/>
              <a:t> </a:t>
            </a:r>
            <a:r>
              <a:rPr lang="fr-FR" dirty="0" err="1" smtClean="0"/>
              <a:t>because</a:t>
            </a:r>
            <a:r>
              <a:rPr lang="fr-FR" dirty="0" smtClean="0"/>
              <a:t>:</a:t>
            </a:r>
          </a:p>
          <a:p>
            <a:pPr lvl="1"/>
            <a:r>
              <a:rPr lang="fr-FR" dirty="0" err="1" smtClean="0"/>
              <a:t>It’s</a:t>
            </a:r>
            <a:r>
              <a:rPr lang="fr-FR" dirty="0" smtClean="0"/>
              <a:t> all </a:t>
            </a:r>
            <a:r>
              <a:rPr lang="fr-FR" dirty="0" err="1" smtClean="0"/>
              <a:t>dynamic</a:t>
            </a:r>
            <a:endParaRPr lang="fr-FR" dirty="0" smtClean="0"/>
          </a:p>
          <a:p>
            <a:pPr lvl="1"/>
            <a:r>
              <a:rPr lang="fr-FR" dirty="0" err="1" smtClean="0"/>
              <a:t>Everything</a:t>
            </a:r>
            <a:r>
              <a:rPr lang="fr-FR" dirty="0" smtClean="0"/>
              <a:t> </a:t>
            </a:r>
            <a:r>
              <a:rPr lang="fr-FR" dirty="0" err="1" smtClean="0"/>
              <a:t>is</a:t>
            </a:r>
            <a:r>
              <a:rPr lang="fr-FR" dirty="0" smtClean="0"/>
              <a:t> a pixel</a:t>
            </a:r>
          </a:p>
          <a:p>
            <a:pPr lvl="1"/>
            <a:r>
              <a:rPr lang="fr-FR" dirty="0" err="1" smtClean="0"/>
              <a:t>It’s</a:t>
            </a:r>
            <a:r>
              <a:rPr lang="fr-FR" dirty="0" smtClean="0"/>
              <a:t> </a:t>
            </a:r>
            <a:r>
              <a:rPr lang="fr-FR" dirty="0" err="1" smtClean="0"/>
              <a:t>really</a:t>
            </a:r>
            <a:r>
              <a:rPr lang="fr-FR" dirty="0" smtClean="0"/>
              <a:t> </a:t>
            </a:r>
            <a:r>
              <a:rPr lang="fr-FR" dirty="0" err="1" smtClean="0"/>
              <a:t>fast</a:t>
            </a:r>
            <a:r>
              <a:rPr lang="fr-FR" dirty="0" smtClean="0"/>
              <a:t>!</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011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History</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The war between these two formats was bad for developers usage</a:t>
            </a:r>
          </a:p>
          <a:p>
            <a:endParaRPr lang="en-US" dirty="0">
              <a:ea typeface="ＭＳ Ｐゴシック" pitchFamily="34" charset="-128"/>
            </a:endParaRPr>
          </a:p>
          <a:p>
            <a:r>
              <a:rPr lang="en-US" dirty="0" smtClean="0">
                <a:ea typeface="ＭＳ Ｐゴシック" pitchFamily="34" charset="-128"/>
              </a:rPr>
              <a:t>W3C spent a long time to define a normalization and take advantages from both of them</a:t>
            </a:r>
          </a:p>
          <a:p>
            <a:endParaRPr lang="en-US" dirty="0">
              <a:ea typeface="ＭＳ Ｐゴシック" pitchFamily="34" charset="-128"/>
            </a:endParaRPr>
          </a:p>
          <a:p>
            <a:r>
              <a:rPr lang="en-US" dirty="0" smtClean="0">
                <a:ea typeface="ＭＳ Ｐゴシック" pitchFamily="34" charset="-128"/>
              </a:rPr>
              <a:t>In 2000, SVG 1.0 specification was born ! </a:t>
            </a:r>
            <a:r>
              <a:rPr lang="en-US" dirty="0" smtClean="0">
                <a:ea typeface="ＭＳ Ｐゴシック" pitchFamily="34" charset="-128"/>
                <a:sym typeface="Wingdings"/>
              </a:rPr>
              <a:t></a:t>
            </a:r>
          </a:p>
          <a:p>
            <a:pPr lvl="1"/>
            <a:r>
              <a:rPr lang="en-US" dirty="0" smtClean="0">
                <a:ea typeface="ＭＳ Ｐゴシック" pitchFamily="34" charset="-128"/>
                <a:sym typeface="Wingdings"/>
              </a:rPr>
              <a:t>Now SVG 1.1 is natively supported by all major browsers</a:t>
            </a:r>
            <a:endParaRPr lang="en-US" dirty="0" smtClean="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8818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Disadvantages</a:t>
            </a:r>
            <a:endParaRPr lang="fr-FR" dirty="0"/>
          </a:p>
        </p:txBody>
      </p:sp>
      <p:sp>
        <p:nvSpPr>
          <p:cNvPr id="3" name="Espace réservé du contenu 2"/>
          <p:cNvSpPr>
            <a:spLocks noGrp="1"/>
          </p:cNvSpPr>
          <p:nvPr>
            <p:ph idx="1"/>
          </p:nvPr>
        </p:nvSpPr>
        <p:spPr/>
        <p:txBody>
          <a:bodyPr/>
          <a:lstStyle/>
          <a:p>
            <a:r>
              <a:rPr lang="fr-FR" dirty="0" smtClean="0"/>
              <a:t>But SVG </a:t>
            </a:r>
            <a:r>
              <a:rPr lang="fr-FR" dirty="0" err="1" smtClean="0"/>
              <a:t>is</a:t>
            </a:r>
            <a:r>
              <a:rPr lang="fr-FR" dirty="0" smtClean="0"/>
              <a:t>:</a:t>
            </a:r>
          </a:p>
          <a:p>
            <a:pPr lvl="1"/>
            <a:r>
              <a:rPr lang="fr-FR" dirty="0" smtClean="0"/>
              <a:t>Slow </a:t>
            </a:r>
            <a:r>
              <a:rPr lang="fr-FR" dirty="0" err="1" smtClean="0"/>
              <a:t>when</a:t>
            </a:r>
            <a:r>
              <a:rPr lang="fr-FR" dirty="0" smtClean="0"/>
              <a:t> DOM </a:t>
            </a:r>
            <a:r>
              <a:rPr lang="fr-FR" dirty="0" err="1" smtClean="0"/>
              <a:t>complexity</a:t>
            </a:r>
            <a:r>
              <a:rPr lang="fr-FR" dirty="0" smtClean="0"/>
              <a:t> </a:t>
            </a:r>
            <a:r>
              <a:rPr lang="fr-FR" dirty="0" err="1" smtClean="0"/>
              <a:t>increases</a:t>
            </a:r>
            <a:endParaRPr lang="fr-FR" dirty="0" smtClean="0"/>
          </a:p>
          <a:p>
            <a:pPr lvl="2"/>
            <a:r>
              <a:rPr lang="fr-FR" dirty="0" smtClean="0"/>
              <a:t>DOM API </a:t>
            </a:r>
            <a:r>
              <a:rPr lang="fr-FR" dirty="0" err="1" smtClean="0"/>
              <a:t>remains</a:t>
            </a:r>
            <a:r>
              <a:rPr lang="fr-FR" dirty="0" smtClean="0"/>
              <a:t> </a:t>
            </a:r>
            <a:r>
              <a:rPr lang="fr-FR" dirty="0" err="1" smtClean="0"/>
              <a:t>slightly</a:t>
            </a:r>
            <a:r>
              <a:rPr lang="fr-FR" dirty="0" smtClean="0"/>
              <a:t> slow</a:t>
            </a:r>
          </a:p>
          <a:p>
            <a:pPr lvl="1">
              <a:spcAft>
                <a:spcPts val="1800"/>
              </a:spcAft>
            </a:pPr>
            <a:r>
              <a:rPr lang="fr-FR" dirty="0" err="1" smtClean="0"/>
              <a:t>Only</a:t>
            </a:r>
            <a:r>
              <a:rPr lang="fr-FR" dirty="0" smtClean="0"/>
              <a:t> bi-</a:t>
            </a:r>
            <a:r>
              <a:rPr lang="fr-FR" dirty="0" err="1" smtClean="0"/>
              <a:t>dimensional</a:t>
            </a:r>
            <a:endParaRPr lang="fr-FR" dirty="0"/>
          </a:p>
          <a:p>
            <a:r>
              <a:rPr lang="fr-FR" dirty="0" smtClean="0"/>
              <a:t>But </a:t>
            </a:r>
            <a:r>
              <a:rPr lang="fr-FR" dirty="0" err="1" smtClean="0"/>
              <a:t>Canvas</a:t>
            </a:r>
            <a:r>
              <a:rPr lang="fr-FR" dirty="0" smtClean="0"/>
              <a:t> has:</a:t>
            </a:r>
          </a:p>
          <a:p>
            <a:pPr lvl="1"/>
            <a:r>
              <a:rPr lang="fr-FR" dirty="0" smtClean="0"/>
              <a:t>No native animation API</a:t>
            </a:r>
          </a:p>
          <a:p>
            <a:pPr lvl="1"/>
            <a:r>
              <a:rPr lang="fr-FR" dirty="0" smtClean="0"/>
              <a:t>Poor </a:t>
            </a:r>
            <a:r>
              <a:rPr lang="fr-FR" dirty="0" err="1" smtClean="0"/>
              <a:t>text</a:t>
            </a:r>
            <a:r>
              <a:rPr lang="fr-FR" dirty="0" smtClean="0"/>
              <a:t> </a:t>
            </a:r>
            <a:r>
              <a:rPr lang="fr-FR" dirty="0" err="1" smtClean="0"/>
              <a:t>rendering</a:t>
            </a:r>
            <a:r>
              <a:rPr lang="fr-FR" dirty="0" smtClean="0"/>
              <a:t> </a:t>
            </a:r>
            <a:r>
              <a:rPr lang="fr-FR" dirty="0" err="1" smtClean="0"/>
              <a:t>capabilities</a:t>
            </a:r>
            <a:endParaRPr lang="fr-FR" dirty="0" smtClean="0"/>
          </a:p>
          <a:p>
            <a:pPr lvl="1"/>
            <a:r>
              <a:rPr lang="fr-FR" dirty="0" smtClean="0"/>
              <a:t>No ARIA support</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898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SVG </a:t>
            </a:r>
            <a:r>
              <a:rPr lang="fr-FR" dirty="0" err="1" smtClean="0"/>
              <a:t>is</a:t>
            </a:r>
            <a:r>
              <a:rPr lang="fr-FR" dirty="0" smtClean="0"/>
              <a:t> </a:t>
            </a:r>
            <a:r>
              <a:rPr lang="fr-FR" dirty="0" err="1" smtClean="0"/>
              <a:t>designed</a:t>
            </a:r>
            <a:r>
              <a:rPr lang="fr-FR" dirty="0" smtClean="0"/>
              <a:t> for:</a:t>
            </a:r>
          </a:p>
          <a:p>
            <a:pPr lvl="1"/>
            <a:r>
              <a:rPr lang="fr-FR" dirty="0" smtClean="0"/>
              <a:t>Cross-</a:t>
            </a:r>
            <a:r>
              <a:rPr lang="fr-FR" dirty="0" err="1" smtClean="0"/>
              <a:t>platform</a:t>
            </a:r>
            <a:r>
              <a:rPr lang="fr-FR" dirty="0" smtClean="0"/>
              <a:t> </a:t>
            </a:r>
            <a:r>
              <a:rPr lang="fr-FR" dirty="0" err="1" smtClean="0"/>
              <a:t>rendering</a:t>
            </a:r>
            <a:endParaRPr lang="fr-FR" dirty="0" smtClean="0"/>
          </a:p>
          <a:p>
            <a:pPr lvl="1"/>
            <a:r>
              <a:rPr lang="fr-FR" dirty="0" smtClean="0"/>
              <a:t>Data </a:t>
            </a:r>
            <a:r>
              <a:rPr lang="fr-FR" dirty="0" err="1" smtClean="0"/>
              <a:t>charts</a:t>
            </a:r>
            <a:r>
              <a:rPr lang="fr-FR" dirty="0" smtClean="0"/>
              <a:t>, interactive UI, …</a:t>
            </a:r>
          </a:p>
          <a:p>
            <a:pPr lvl="1"/>
            <a:endParaRPr lang="fr-FR" dirty="0"/>
          </a:p>
          <a:p>
            <a:r>
              <a:rPr lang="fr-FR" dirty="0" err="1" smtClean="0"/>
              <a:t>Canvas</a:t>
            </a:r>
            <a:r>
              <a:rPr lang="fr-FR" dirty="0" smtClean="0"/>
              <a:t> </a:t>
            </a:r>
            <a:r>
              <a:rPr lang="fr-FR" dirty="0" err="1" smtClean="0"/>
              <a:t>is</a:t>
            </a:r>
            <a:r>
              <a:rPr lang="fr-FR" dirty="0" smtClean="0"/>
              <a:t> </a:t>
            </a:r>
            <a:r>
              <a:rPr lang="fr-FR" dirty="0" err="1" smtClean="0"/>
              <a:t>designed</a:t>
            </a:r>
            <a:r>
              <a:rPr lang="fr-FR" dirty="0" smtClean="0"/>
              <a:t> for:</a:t>
            </a:r>
          </a:p>
          <a:p>
            <a:pPr lvl="1"/>
            <a:r>
              <a:rPr lang="fr-FR" dirty="0" smtClean="0"/>
              <a:t>High speed </a:t>
            </a:r>
            <a:r>
              <a:rPr lang="fr-FR" dirty="0" err="1" smtClean="0"/>
              <a:t>rendering</a:t>
            </a:r>
            <a:r>
              <a:rPr lang="fr-FR" dirty="0" smtClean="0"/>
              <a:t> (for </a:t>
            </a:r>
            <a:r>
              <a:rPr lang="fr-FR" dirty="0" err="1" smtClean="0"/>
              <a:t>example</a:t>
            </a:r>
            <a:r>
              <a:rPr lang="fr-FR" dirty="0" smtClean="0"/>
              <a:t> </a:t>
            </a:r>
            <a:r>
              <a:rPr lang="fr-FR" dirty="0" err="1" smtClean="0"/>
              <a:t>games</a:t>
            </a:r>
            <a:r>
              <a:rPr lang="fr-FR" dirty="0" smtClean="0"/>
              <a:t>)</a:t>
            </a:r>
          </a:p>
          <a:p>
            <a:pPr lvl="1"/>
            <a:r>
              <a:rPr lang="fr-FR" dirty="0" smtClean="0"/>
              <a:t>Image </a:t>
            </a:r>
            <a:r>
              <a:rPr lang="fr-FR" dirty="0" err="1" smtClean="0"/>
              <a:t>editing</a:t>
            </a:r>
            <a:r>
              <a:rPr lang="fr-FR" dirty="0" smtClean="0"/>
              <a:t>, </a:t>
            </a:r>
            <a:r>
              <a:rPr lang="fr-FR" dirty="0" err="1" smtClean="0"/>
              <a:t>color</a:t>
            </a:r>
            <a:r>
              <a:rPr lang="fr-FR" dirty="0" smtClean="0"/>
              <a:t> </a:t>
            </a:r>
            <a:r>
              <a:rPr lang="fr-FR" dirty="0" err="1" smtClean="0"/>
              <a:t>picker</a:t>
            </a:r>
            <a:r>
              <a:rPr lang="fr-FR" dirty="0" smtClean="0"/>
              <a:t>, …</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898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err="1" smtClean="0"/>
              <a:t>Reproduce</a:t>
            </a:r>
            <a:r>
              <a:rPr lang="fr-FR" dirty="0" smtClean="0"/>
              <a:t> </a:t>
            </a:r>
            <a:r>
              <a:rPr lang="fr-FR" dirty="0" err="1" smtClean="0"/>
              <a:t>this</a:t>
            </a:r>
            <a:r>
              <a:rPr lang="fr-FR" dirty="0" smtClean="0"/>
              <a:t> image:</a:t>
            </a:r>
          </a:p>
          <a:p>
            <a:endParaRPr lang="fr-FR" dirty="0"/>
          </a:p>
          <a:p>
            <a:pPr marL="0" indent="0">
              <a:buNone/>
            </a:pPr>
            <a:r>
              <a:rPr lang="fr-FR" sz="2000" dirty="0" smtClean="0"/>
              <a:t>Notes: </a:t>
            </a:r>
          </a:p>
          <a:p>
            <a:pPr marL="0" indent="0">
              <a:buNone/>
            </a:pPr>
            <a:r>
              <a:rPr lang="fr-FR" sz="2000" dirty="0" smtClean="0"/>
              <a:t>- </a:t>
            </a:r>
            <a:r>
              <a:rPr lang="fr-FR" sz="2000" dirty="0" err="1" smtClean="0"/>
              <a:t>Canvas</a:t>
            </a:r>
            <a:r>
              <a:rPr lang="fr-FR" sz="2000" dirty="0" smtClean="0"/>
              <a:t> </a:t>
            </a:r>
            <a:r>
              <a:rPr lang="fr-FR" sz="2000" dirty="0" err="1" smtClean="0"/>
              <a:t>can’t</a:t>
            </a:r>
            <a:r>
              <a:rPr lang="fr-FR" sz="2000" dirty="0" smtClean="0"/>
              <a:t> </a:t>
            </a:r>
            <a:r>
              <a:rPr lang="fr-FR" sz="2000" dirty="0" err="1" smtClean="0"/>
              <a:t>draw</a:t>
            </a:r>
            <a:r>
              <a:rPr lang="fr-FR" sz="2000" dirty="0" smtClean="0"/>
              <a:t> an ellipse as </a:t>
            </a:r>
          </a:p>
          <a:p>
            <a:pPr marL="0" indent="0">
              <a:buNone/>
            </a:pPr>
            <a:r>
              <a:rPr lang="fr-FR" sz="2000" dirty="0" err="1" smtClean="0"/>
              <a:t>easily</a:t>
            </a:r>
            <a:r>
              <a:rPr lang="fr-FR" sz="2000" dirty="0" smtClean="0"/>
              <a:t> as SVG </a:t>
            </a:r>
            <a:r>
              <a:rPr lang="fr-FR" sz="2000" dirty="0" err="1" smtClean="0"/>
              <a:t>can</a:t>
            </a:r>
            <a:r>
              <a:rPr lang="fr-FR" sz="2000" dirty="0" smtClean="0"/>
              <a:t>. </a:t>
            </a:r>
            <a:r>
              <a:rPr lang="fr-FR" sz="2000" dirty="0" err="1" smtClean="0"/>
              <a:t>You’ll</a:t>
            </a:r>
            <a:r>
              <a:rPr lang="fr-FR" sz="2000" dirty="0" smtClean="0"/>
              <a:t> </a:t>
            </a:r>
            <a:r>
              <a:rPr lang="fr-FR" sz="2000" dirty="0" err="1" smtClean="0"/>
              <a:t>need</a:t>
            </a:r>
            <a:r>
              <a:rPr lang="fr-FR" sz="2000" dirty="0"/>
              <a:t> </a:t>
            </a:r>
            <a:r>
              <a:rPr lang="fr-FR" sz="2000" dirty="0" smtClean="0"/>
              <a:t>to </a:t>
            </a:r>
          </a:p>
          <a:p>
            <a:pPr marL="0" indent="0">
              <a:buNone/>
            </a:pPr>
            <a:r>
              <a:rPr lang="fr-FR" sz="2000" dirty="0" smtClean="0"/>
              <a:t>use </a:t>
            </a:r>
            <a:r>
              <a:rPr lang="fr-FR" sz="2000" dirty="0" err="1" smtClean="0"/>
              <a:t>two</a:t>
            </a:r>
            <a:r>
              <a:rPr lang="fr-FR" sz="2000" dirty="0" smtClean="0"/>
              <a:t> </a:t>
            </a:r>
            <a:r>
              <a:rPr lang="fr-FR" sz="2000" dirty="0" err="1" smtClean="0"/>
              <a:t>curves</a:t>
            </a:r>
            <a:r>
              <a:rPr lang="fr-FR" sz="2000" dirty="0" smtClean="0"/>
              <a:t> </a:t>
            </a:r>
            <a:r>
              <a:rPr lang="fr-FR" sz="2000" dirty="0" err="1" smtClean="0"/>
              <a:t>instead</a:t>
            </a:r>
            <a:endParaRPr lang="fr-FR" sz="2000" dirty="0"/>
          </a:p>
          <a:p>
            <a:pPr marL="0" indent="0">
              <a:buNone/>
            </a:pPr>
            <a:endParaRPr lang="fr-FR" sz="2000" dirty="0" smtClean="0"/>
          </a:p>
          <a:p>
            <a:pPr marL="0" indent="0">
              <a:buNone/>
            </a:pPr>
            <a:r>
              <a:rPr lang="fr-FR" sz="2000" dirty="0" smtClean="0"/>
              <a:t>- </a:t>
            </a:r>
            <a:r>
              <a:rPr lang="fr-FR" sz="2000" dirty="0" err="1" smtClean="0"/>
              <a:t>Filters</a:t>
            </a:r>
            <a:r>
              <a:rPr lang="fr-FR" sz="2000" dirty="0" smtClean="0"/>
              <a:t> are </a:t>
            </a:r>
            <a:r>
              <a:rPr lang="fr-FR" sz="2000" dirty="0" err="1" smtClean="0"/>
              <a:t>way</a:t>
            </a:r>
            <a:r>
              <a:rPr lang="fr-FR" sz="2000" dirty="0" smtClean="0"/>
              <a:t> more hard to do in</a:t>
            </a:r>
          </a:p>
          <a:p>
            <a:pPr marL="0" indent="0">
              <a:buNone/>
            </a:pPr>
            <a:r>
              <a:rPr lang="fr-FR" sz="2000" dirty="0" err="1" smtClean="0"/>
              <a:t>canvas</a:t>
            </a:r>
            <a:r>
              <a:rPr lang="fr-FR" sz="2000" dirty="0" smtClean="0"/>
              <a:t>, </a:t>
            </a:r>
            <a:r>
              <a:rPr lang="fr-FR" sz="2000" dirty="0" err="1" smtClean="0"/>
              <a:t>so</a:t>
            </a:r>
            <a:r>
              <a:rPr lang="fr-FR" sz="2000" dirty="0" smtClean="0"/>
              <a:t> drop the </a:t>
            </a:r>
            <a:r>
              <a:rPr lang="fr-FR" sz="2000" dirty="0" err="1" smtClean="0"/>
              <a:t>cheekbones</a:t>
            </a:r>
            <a:r>
              <a:rPr lang="fr-FR" sz="2000" dirty="0" smtClean="0"/>
              <a:t>!</a:t>
            </a:r>
          </a:p>
          <a:p>
            <a:pPr marL="0" indent="0">
              <a:buNone/>
            </a:pP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endParaRPr lang="fr-FR" dirty="0"/>
          </a:p>
        </p:txBody>
      </p:sp>
      <p:pic>
        <p:nvPicPr>
          <p:cNvPr id="6"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apture d’écran 2012-10-11 à 2.16.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696996"/>
            <a:ext cx="4735943" cy="4536768"/>
          </a:xfrm>
          <a:prstGeom prst="rect">
            <a:avLst/>
          </a:prstGeom>
        </p:spPr>
      </p:pic>
    </p:spTree>
    <p:extLst>
      <p:ext uri="{BB962C8B-B14F-4D97-AF65-F5344CB8AC3E}">
        <p14:creationId xmlns:p14="http://schemas.microsoft.com/office/powerpoint/2010/main" val="30224946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err="1" smtClean="0"/>
              <a:t>Graphics</a:t>
            </a:r>
            <a:r>
              <a:rPr lang="fr-FR" dirty="0" smtClean="0"/>
              <a:t> API</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1170425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Syntax</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Tag &lt;</a:t>
            </a:r>
            <a:r>
              <a:rPr lang="en-US" dirty="0" err="1" smtClean="0">
                <a:ea typeface="ＭＳ Ｐゴシック" pitchFamily="34" charset="-128"/>
              </a:rPr>
              <a:t>svg</a:t>
            </a:r>
            <a:r>
              <a:rPr lang="en-US" dirty="0" smtClean="0">
                <a:ea typeface="ＭＳ Ｐゴシック" pitchFamily="34" charset="-128"/>
              </a:rPr>
              <a:t>&gt;</a:t>
            </a:r>
          </a:p>
          <a:p>
            <a:pPr lvl="1"/>
            <a:r>
              <a:rPr lang="en-US" dirty="0" smtClean="0">
                <a:ea typeface="ＭＳ Ｐゴシック" pitchFamily="34" charset="-128"/>
              </a:rPr>
              <a:t>Acts as a &lt;div&gt; element</a:t>
            </a:r>
          </a:p>
          <a:p>
            <a:pPr lvl="1"/>
            <a:r>
              <a:rPr lang="en-US" sz="2400" dirty="0" smtClean="0">
                <a:ea typeface="ＭＳ Ｐゴシック" pitchFamily="34" charset="-128"/>
              </a:rPr>
              <a:t>Can contain several shapes</a:t>
            </a:r>
          </a:p>
          <a:p>
            <a:endParaRPr lang="en-US" dirty="0" smtClean="0">
              <a:ea typeface="ＭＳ Ｐゴシック" pitchFamily="34" charset="-128"/>
            </a:endParaRPr>
          </a:p>
          <a:p>
            <a:r>
              <a:rPr lang="en-US" dirty="0" smtClean="0">
                <a:ea typeface="ＭＳ Ｐゴシック" pitchFamily="34" charset="-128"/>
              </a:rPr>
              <a:t>One tag by shape: &lt;circle&gt;, &lt;line&gt;, …</a:t>
            </a:r>
          </a:p>
          <a:p>
            <a:pPr lvl="1"/>
            <a:r>
              <a:rPr lang="en-US" dirty="0" smtClean="0">
                <a:ea typeface="ＭＳ Ｐゴシック" pitchFamily="34" charset="-128"/>
              </a:rPr>
              <a:t>Enhanced by attributes</a:t>
            </a:r>
          </a:p>
          <a:p>
            <a:pPr lvl="1"/>
            <a:r>
              <a:rPr lang="en-US" dirty="0" smtClean="0">
                <a:ea typeface="ＭＳ Ｐゴシック" pitchFamily="34" charset="-128"/>
              </a:rPr>
              <a:t>Specify origins, and dimensions</a:t>
            </a: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739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SVG tag</a:t>
            </a:r>
            <a:endParaRPr lang="fr-FR" dirty="0"/>
          </a:p>
        </p:txBody>
      </p:sp>
      <p:sp>
        <p:nvSpPr>
          <p:cNvPr id="3" name="Espace réservé du contenu 2"/>
          <p:cNvSpPr>
            <a:spLocks noGrp="1"/>
          </p:cNvSpPr>
          <p:nvPr>
            <p:ph idx="1"/>
          </p:nvPr>
        </p:nvSpPr>
        <p:spPr/>
        <p:txBody>
          <a:bodyPr/>
          <a:lstStyle/>
          <a:p>
            <a:r>
              <a:rPr lang="fr-FR" sz="2800" dirty="0" smtClean="0"/>
              <a:t>The &lt;</a:t>
            </a:r>
            <a:r>
              <a:rPr lang="fr-FR" sz="2800" dirty="0" err="1" smtClean="0"/>
              <a:t>svg</a:t>
            </a:r>
            <a:r>
              <a:rPr lang="fr-FR" sz="2800" dirty="0" smtClean="0"/>
              <a:t>&gt; tag</a:t>
            </a:r>
          </a:p>
          <a:p>
            <a:endParaRPr lang="fr-FR" dirty="0"/>
          </a:p>
          <a:p>
            <a:endParaRPr lang="fr-FR" sz="2000" dirty="0" smtClean="0"/>
          </a:p>
          <a:p>
            <a:endParaRPr lang="fr-FR" sz="2000" dirty="0"/>
          </a:p>
          <a:p>
            <a:endParaRPr lang="fr-FR" sz="2000" dirty="0" smtClean="0"/>
          </a:p>
          <a:p>
            <a:r>
              <a:rPr lang="en-US" dirty="0" smtClean="0"/>
              <a:t>Root element for your shapes defined inside</a:t>
            </a:r>
          </a:p>
          <a:p>
            <a:pPr lvl="1"/>
            <a:r>
              <a:rPr lang="en-US" dirty="0" smtClean="0"/>
              <a:t>Their coordinates will be calculated from the SVG top left corner element</a:t>
            </a:r>
          </a:p>
          <a:p>
            <a:pPr lvl="1"/>
            <a:endParaRPr lang="fr-FR" sz="2400" dirty="0" smtClean="0"/>
          </a:p>
          <a:p>
            <a:pPr lvl="1"/>
            <a:endParaRPr lang="fr-FR" dirty="0"/>
          </a:p>
          <a:p>
            <a:endParaRPr lang="fr-FR" sz="2800"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5" name="Rectangle à coins arrondis 4"/>
          <p:cNvSpPr/>
          <p:nvPr/>
        </p:nvSpPr>
        <p:spPr>
          <a:xfrm>
            <a:off x="179512" y="192139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smtClean="0">
                <a:solidFill>
                  <a:srgbClr val="0070C0"/>
                </a:solidFill>
                <a:latin typeface="Courier New"/>
                <a:cs typeface="Courier New"/>
              </a:rPr>
              <a:t>svg</a:t>
            </a:r>
            <a:r>
              <a:rPr lang="en-US" b="1" dirty="0" smtClean="0">
                <a:solidFill>
                  <a:srgbClr val="00B050"/>
                </a:solidFill>
                <a:latin typeface="Courier New"/>
                <a:cs typeface="Courier New"/>
              </a:rPr>
              <a:t> </a:t>
            </a:r>
            <a:r>
              <a:rPr lang="en-US" b="1" dirty="0" err="1">
                <a:solidFill>
                  <a:srgbClr val="FF0000"/>
                </a:solidFill>
                <a:latin typeface="Courier New"/>
                <a:cs typeface="Courier New"/>
              </a:rPr>
              <a:t>xmlns</a:t>
            </a:r>
            <a:r>
              <a:rPr lang="en-US" b="1" dirty="0">
                <a:solidFill>
                  <a:schemeClr val="tx1"/>
                </a:solidFill>
                <a:latin typeface="Courier New"/>
                <a:cs typeface="Courier New"/>
              </a:rPr>
              <a:t>=</a:t>
            </a:r>
            <a:r>
              <a:rPr lang="en-US" b="1" dirty="0">
                <a:solidFill>
                  <a:srgbClr val="17B240"/>
                </a:solidFill>
                <a:latin typeface="Courier New"/>
                <a:cs typeface="Courier New"/>
              </a:rPr>
              <a:t>"http://www.w3.org/2000/svg" version="1.1"</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Your shapes here --&gt;</a:t>
            </a:r>
            <a:endParaRPr lang="en-US" b="1" dirty="0">
              <a:solidFill>
                <a:srgbClr val="00B050"/>
              </a:solidFill>
              <a:latin typeface="Courier New"/>
              <a:cs typeface="Courier New"/>
            </a:endParaRPr>
          </a:p>
          <a:p>
            <a:r>
              <a:rPr lang="en-US" b="1" dirty="0" smtClean="0">
                <a:solidFill>
                  <a:srgbClr val="660066"/>
                </a:solidFill>
                <a:latin typeface="Courier New"/>
                <a:cs typeface="Courier New"/>
              </a:rPr>
              <a:t> </a:t>
            </a:r>
            <a:r>
              <a:rPr lang="en-US" b="1" dirty="0">
                <a:solidFill>
                  <a:srgbClr val="0070C0"/>
                </a:solidFill>
                <a:latin typeface="Courier New"/>
                <a:cs typeface="Courier New"/>
              </a:rPr>
              <a:t>&lt;/</a:t>
            </a:r>
            <a:r>
              <a:rPr lang="en-US" b="1" dirty="0" err="1">
                <a:solidFill>
                  <a:srgbClr val="0070C0"/>
                </a:solidFill>
                <a:latin typeface="Courier New"/>
                <a:cs typeface="Courier New"/>
              </a:rPr>
              <a:t>svg</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876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SharingHintHash xmlns="cac1e2cd-caea-4862-842c-e8cbcf68099c">218621816</SharingHintHash>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993796-BBB0-410B-AD10-D2F175F35857}"/>
</file>

<file path=customXml/itemProps2.xml><?xml version="1.0" encoding="utf-8"?>
<ds:datastoreItem xmlns:ds="http://schemas.openxmlformats.org/officeDocument/2006/customXml" ds:itemID="{FDA9723D-E648-4D26-9FBB-0DFFEA3B55C4}"/>
</file>

<file path=customXml/itemProps3.xml><?xml version="1.0" encoding="utf-8"?>
<ds:datastoreItem xmlns:ds="http://schemas.openxmlformats.org/officeDocument/2006/customXml" ds:itemID="{6E8E90C0-C3EE-487E-A6D3-8CA64B5A4A94}"/>
</file>

<file path=docProps/app.xml><?xml version="1.0" encoding="utf-8"?>
<Properties xmlns="http://schemas.openxmlformats.org/officeDocument/2006/extended-properties" xmlns:vt="http://schemas.openxmlformats.org/officeDocument/2006/docPropsVTypes">
  <Template>SUPINFOTheme.thmx</Template>
  <TotalTime>0</TotalTime>
  <Words>4201</Words>
  <Application>Microsoft Macintosh PowerPoint</Application>
  <PresentationFormat>On-screen Show (16:10)</PresentationFormat>
  <Paragraphs>785</Paragraphs>
  <Slides>74</Slides>
  <Notes>24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SUPINFOTheme</vt:lpstr>
      <vt:lpstr>PowerPoint Presentation</vt:lpstr>
      <vt:lpstr>Course objectives</vt:lpstr>
      <vt:lpstr>Course plan</vt:lpstr>
      <vt:lpstr>SVG</vt:lpstr>
      <vt:lpstr>Presentation</vt:lpstr>
      <vt:lpstr>History</vt:lpstr>
      <vt:lpstr>History</vt:lpstr>
      <vt:lpstr>Syntax</vt:lpstr>
      <vt:lpstr>The SVG tag</vt:lpstr>
      <vt:lpstr>Line</vt:lpstr>
      <vt:lpstr>Polyline</vt:lpstr>
      <vt:lpstr>Rect</vt:lpstr>
      <vt:lpstr>Circle</vt:lpstr>
      <vt:lpstr>Ellipse</vt:lpstr>
      <vt:lpstr>Polygon</vt:lpstr>
      <vt:lpstr>Text</vt:lpstr>
      <vt:lpstr>Text</vt:lpstr>
      <vt:lpstr>Filters</vt:lpstr>
      <vt:lpstr>Filters</vt:lpstr>
      <vt:lpstr>Filters</vt:lpstr>
      <vt:lpstr>Filter common attributes</vt:lpstr>
      <vt:lpstr>Filter common attributes</vt:lpstr>
      <vt:lpstr>Filters</vt:lpstr>
      <vt:lpstr>Effects</vt:lpstr>
      <vt:lpstr>FeFlood</vt:lpstr>
      <vt:lpstr>FeGaussianBlur</vt:lpstr>
      <vt:lpstr>FeColorMatrix</vt:lpstr>
      <vt:lpstr>FeColorMatrix</vt:lpstr>
      <vt:lpstr>FeColorMatrix</vt:lpstr>
      <vt:lpstr>FeColorMatrix</vt:lpstr>
      <vt:lpstr>FeColorMatrix</vt:lpstr>
      <vt:lpstr>FeColorMatrix</vt:lpstr>
      <vt:lpstr>FeColorMatrix</vt:lpstr>
      <vt:lpstr>FeColorMatrix</vt:lpstr>
      <vt:lpstr>Gradients</vt:lpstr>
      <vt:lpstr>Linear Gradient</vt:lpstr>
      <vt:lpstr>Radial Gradient</vt:lpstr>
      <vt:lpstr>CSS with SVG</vt:lpstr>
      <vt:lpstr>PowerPoint Presentation</vt:lpstr>
      <vt:lpstr>PowerPoint Presentation</vt:lpstr>
      <vt:lpstr>Questions?</vt:lpstr>
      <vt:lpstr>Exercise</vt:lpstr>
      <vt:lpstr>Canvas API</vt:lpstr>
      <vt:lpstr>Presentation</vt:lpstr>
      <vt:lpstr>Canvas context</vt:lpstr>
      <vt:lpstr>Canvas basics</vt:lpstr>
      <vt:lpstr>Line</vt:lpstr>
      <vt:lpstr>Rect</vt:lpstr>
      <vt:lpstr>Arc</vt:lpstr>
      <vt:lpstr>Arc</vt:lpstr>
      <vt:lpstr>Arc</vt:lpstr>
      <vt:lpstr>Curves</vt:lpstr>
      <vt:lpstr>Quadratic Curve</vt:lpstr>
      <vt:lpstr>Bezier Curve</vt:lpstr>
      <vt:lpstr>Context attributes</vt:lpstr>
      <vt:lpstr>Canvas basics</vt:lpstr>
      <vt:lpstr>Text</vt:lpstr>
      <vt:lpstr>Text</vt:lpstr>
      <vt:lpstr>Image</vt:lpstr>
      <vt:lpstr>LinearGradient</vt:lpstr>
      <vt:lpstr>RadialGradient</vt:lpstr>
      <vt:lpstr>RadialGradient</vt:lpstr>
      <vt:lpstr>WebGL (Canvas 3D)</vt:lpstr>
      <vt:lpstr>WebGL (Canvas 3D)</vt:lpstr>
      <vt:lpstr>We need to go deeper…</vt:lpstr>
      <vt:lpstr>Web Laboratory example</vt:lpstr>
      <vt:lpstr>Questions?</vt:lpstr>
      <vt:lpstr>SVG or Canvas ?</vt:lpstr>
      <vt:lpstr>Advantages</vt:lpstr>
      <vt:lpstr>Disadvantages</vt:lpstr>
      <vt:lpstr>Conclusion</vt:lpstr>
      <vt:lpstr>Questions?</vt:lpstr>
      <vt:lpstr>Exercise</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2012-10-23T17:53:21Z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