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9.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115.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11.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101.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100.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48.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1.xml" ContentType="application/vnd.openxmlformats-officedocument.presentationml.notesSlide+xml"/>
  <Override PartName="/ppt/notesSlides/notesSlide28.xml" ContentType="application/vnd.openxmlformats-officedocument.presentationml.notesSlide+xml"/>
  <Override PartName="/ppt/notesSlides/notesSlide86.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42.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65.xml" ContentType="application/vnd.openxmlformats-officedocument.presentationml.notesSlide+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0.xml" ContentType="application/vnd.openxmlformats-officedocument.presentationml.notesSlide+xml"/>
  <Override PartName="/ppt/notesSlides/notesSlide79.xml" ContentType="application/vnd.openxmlformats-officedocument.presentationml.notesSlide+xml"/>
  <Override PartName="/ppt/notesSlides/notesSlide78.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58.xml" ContentType="application/vnd.openxmlformats-officedocument.presentationml.notesSlide+xml"/>
  <Override PartName="/ppt/notesSlides/notesSlide68.xml" ContentType="application/vnd.openxmlformats-officedocument.presentationml.notesSlide+xml"/>
  <Override PartName="/ppt/notesSlides/notesSlide51.xml" ContentType="application/vnd.openxmlformats-officedocument.presentationml.notesSlide+xml"/>
  <Override PartName="/ppt/notesSlides/notesSlide49.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3.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0.xml" ContentType="application/vnd.openxmlformats-officedocument.presentationml.notesSlide+xml"/>
  <Override PartName="/ppt/notesSlides/notesSlide57.xml" ContentType="application/vnd.openxmlformats-officedocument.presentationml.notesSlide+xml"/>
  <Override PartName="/ppt/notesSlides/notesSlide52.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117"/>
  </p:notesMasterIdLst>
  <p:handoutMasterIdLst>
    <p:handoutMasterId r:id="rId118"/>
  </p:handoutMasterIdLst>
  <p:sldIdLst>
    <p:sldId id="444" r:id="rId2"/>
    <p:sldId id="485" r:id="rId3"/>
    <p:sldId id="486" r:id="rId4"/>
    <p:sldId id="705" r:id="rId5"/>
    <p:sldId id="916" r:id="rId6"/>
    <p:sldId id="814" r:id="rId7"/>
    <p:sldId id="807" r:id="rId8"/>
    <p:sldId id="805" r:id="rId9"/>
    <p:sldId id="809" r:id="rId10"/>
    <p:sldId id="810" r:id="rId11"/>
    <p:sldId id="812" r:id="rId12"/>
    <p:sldId id="811" r:id="rId13"/>
    <p:sldId id="826" r:id="rId14"/>
    <p:sldId id="813" r:id="rId15"/>
    <p:sldId id="843" r:id="rId16"/>
    <p:sldId id="844" r:id="rId17"/>
    <p:sldId id="817" r:id="rId18"/>
    <p:sldId id="917" r:id="rId19"/>
    <p:sldId id="918" r:id="rId20"/>
    <p:sldId id="919" r:id="rId21"/>
    <p:sldId id="920" r:id="rId22"/>
    <p:sldId id="921" r:id="rId23"/>
    <p:sldId id="922" r:id="rId24"/>
    <p:sldId id="923" r:id="rId25"/>
    <p:sldId id="924" r:id="rId26"/>
    <p:sldId id="845" r:id="rId27"/>
    <p:sldId id="815" r:id="rId28"/>
    <p:sldId id="816" r:id="rId29"/>
    <p:sldId id="847" r:id="rId30"/>
    <p:sldId id="848" r:id="rId31"/>
    <p:sldId id="850" r:id="rId32"/>
    <p:sldId id="851" r:id="rId33"/>
    <p:sldId id="852" r:id="rId34"/>
    <p:sldId id="854" r:id="rId35"/>
    <p:sldId id="855" r:id="rId36"/>
    <p:sldId id="853" r:id="rId37"/>
    <p:sldId id="862" r:id="rId38"/>
    <p:sldId id="864" r:id="rId39"/>
    <p:sldId id="856" r:id="rId40"/>
    <p:sldId id="870" r:id="rId41"/>
    <p:sldId id="871" r:id="rId42"/>
    <p:sldId id="872" r:id="rId43"/>
    <p:sldId id="859" r:id="rId44"/>
    <p:sldId id="865" r:id="rId45"/>
    <p:sldId id="866" r:id="rId46"/>
    <p:sldId id="867" r:id="rId47"/>
    <p:sldId id="874" r:id="rId48"/>
    <p:sldId id="868" r:id="rId49"/>
    <p:sldId id="876" r:id="rId50"/>
    <p:sldId id="877" r:id="rId51"/>
    <p:sldId id="878" r:id="rId52"/>
    <p:sldId id="869" r:id="rId53"/>
    <p:sldId id="873" r:id="rId54"/>
    <p:sldId id="875" r:id="rId55"/>
    <p:sldId id="882" r:id="rId56"/>
    <p:sldId id="883" r:id="rId57"/>
    <p:sldId id="879" r:id="rId58"/>
    <p:sldId id="880" r:id="rId59"/>
    <p:sldId id="881" r:id="rId60"/>
    <p:sldId id="885" r:id="rId61"/>
    <p:sldId id="884" r:id="rId62"/>
    <p:sldId id="886" r:id="rId63"/>
    <p:sldId id="887" r:id="rId64"/>
    <p:sldId id="925" r:id="rId65"/>
    <p:sldId id="888" r:id="rId66"/>
    <p:sldId id="889" r:id="rId67"/>
    <p:sldId id="890" r:id="rId68"/>
    <p:sldId id="891" r:id="rId69"/>
    <p:sldId id="892" r:id="rId70"/>
    <p:sldId id="893" r:id="rId71"/>
    <p:sldId id="894" r:id="rId72"/>
    <p:sldId id="954" r:id="rId73"/>
    <p:sldId id="896" r:id="rId74"/>
    <p:sldId id="897" r:id="rId75"/>
    <p:sldId id="899" r:id="rId76"/>
    <p:sldId id="900" r:id="rId77"/>
    <p:sldId id="898" r:id="rId78"/>
    <p:sldId id="901" r:id="rId79"/>
    <p:sldId id="902" r:id="rId80"/>
    <p:sldId id="903" r:id="rId81"/>
    <p:sldId id="904" r:id="rId82"/>
    <p:sldId id="905" r:id="rId83"/>
    <p:sldId id="906" r:id="rId84"/>
    <p:sldId id="907" r:id="rId85"/>
    <p:sldId id="827" r:id="rId86"/>
    <p:sldId id="909" r:id="rId87"/>
    <p:sldId id="910" r:id="rId88"/>
    <p:sldId id="911" r:id="rId89"/>
    <p:sldId id="912" r:id="rId90"/>
    <p:sldId id="936" r:id="rId91"/>
    <p:sldId id="929" r:id="rId92"/>
    <p:sldId id="930" r:id="rId93"/>
    <p:sldId id="931" r:id="rId94"/>
    <p:sldId id="913" r:id="rId95"/>
    <p:sldId id="932" r:id="rId96"/>
    <p:sldId id="933" r:id="rId97"/>
    <p:sldId id="934" r:id="rId98"/>
    <p:sldId id="935" r:id="rId99"/>
    <p:sldId id="926" r:id="rId100"/>
    <p:sldId id="927" r:id="rId101"/>
    <p:sldId id="937" r:id="rId102"/>
    <p:sldId id="938" r:id="rId103"/>
    <p:sldId id="950" r:id="rId104"/>
    <p:sldId id="951" r:id="rId105"/>
    <p:sldId id="952" r:id="rId106"/>
    <p:sldId id="953" r:id="rId107"/>
    <p:sldId id="941" r:id="rId108"/>
    <p:sldId id="942" r:id="rId109"/>
    <p:sldId id="943" r:id="rId110"/>
    <p:sldId id="944" r:id="rId111"/>
    <p:sldId id="945" r:id="rId112"/>
    <p:sldId id="947" r:id="rId113"/>
    <p:sldId id="948" r:id="rId114"/>
    <p:sldId id="949" r:id="rId115"/>
    <p:sldId id="603" r:id="rId116"/>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B050"/>
    <a:srgbClr val="479B8F"/>
    <a:srgbClr val="377B71"/>
    <a:srgbClr val="FFFFCC"/>
    <a:srgbClr val="FFE2C5"/>
    <a:srgbClr val="5F5F5F"/>
    <a:srgbClr val="808080"/>
    <a:srgbClr val="A2AEBA"/>
    <a:srgbClr val="BFC7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0" autoAdjust="0"/>
    <p:restoredTop sz="88115" autoAdjust="0"/>
  </p:normalViewPr>
  <p:slideViewPr>
    <p:cSldViewPr>
      <p:cViewPr>
        <p:scale>
          <a:sx n="90" d="100"/>
          <a:sy n="90" d="100"/>
        </p:scale>
        <p:origin x="-276" y="-84"/>
      </p:cViewPr>
      <p:guideLst>
        <p:guide orient="horz" pos="1800"/>
        <p:guide pos="2880"/>
      </p:guideLst>
    </p:cSldViewPr>
  </p:slideViewPr>
  <p:outlineViewPr>
    <p:cViewPr>
      <p:scale>
        <a:sx n="33" d="100"/>
        <a:sy n="33" d="100"/>
      </p:scale>
      <p:origin x="0" y="3472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652" y="-102"/>
      </p:cViewPr>
      <p:guideLst>
        <p:guide orient="horz" pos="2928"/>
        <p:guide pos="216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customXml" Target="../customXml/item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customXml" Target="../customXml/item2.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125"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2311312-5453-4838-B29E-4EA3A882F044}" type="datetime1">
              <a:rPr lang="en-US"/>
              <a:pPr>
                <a:defRPr/>
              </a:pPr>
              <a:t>10/14/2014</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72E45660-14A8-4B58-9D54-FCF5FD535C8A}" type="slidenum">
              <a:rPr lang="en-US"/>
              <a:pPr>
                <a:defRPr/>
              </a:pPr>
              <a:t>‹N°›</a:t>
            </a:fld>
            <a:endParaRPr lang="en-US"/>
          </a:p>
        </p:txBody>
      </p:sp>
    </p:spTree>
    <p:extLst>
      <p:ext uri="{BB962C8B-B14F-4D97-AF65-F5344CB8AC3E}">
        <p14:creationId xmlns:p14="http://schemas.microsoft.com/office/powerpoint/2010/main" val="22592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dirty="0"/>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ECD9CA4-4D38-43C9-9B39-98127E024D67}" type="datetime1">
              <a:rPr lang="en-US"/>
              <a:pPr>
                <a:defRPr/>
              </a:pPr>
              <a:t>10/14/2014</a:t>
            </a:fld>
            <a:endParaRPr lang="en-US"/>
          </a:p>
        </p:txBody>
      </p:sp>
      <p:sp>
        <p:nvSpPr>
          <p:cNvPr id="31748"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F7D2AE92-4CF7-4F2F-AFA6-368DD66A7D63}" type="slidenum">
              <a:rPr lang="en-US"/>
              <a:pPr>
                <a:defRPr/>
              </a:pPr>
              <a:t>‹N°›</a:t>
            </a:fld>
            <a:endParaRPr lang="en-US"/>
          </a:p>
        </p:txBody>
      </p:sp>
    </p:spTree>
    <p:extLst>
      <p:ext uri="{BB962C8B-B14F-4D97-AF65-F5344CB8AC3E}">
        <p14:creationId xmlns:p14="http://schemas.microsoft.com/office/powerpoint/2010/main" val="296750207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e l'image des diapositives 1"/>
          <p:cNvSpPr>
            <a:spLocks noGrp="1" noRot="1" noChangeAspect="1" noTextEdit="1"/>
          </p:cNvSpPr>
          <p:nvPr>
            <p:ph type="sldImg"/>
          </p:nvPr>
        </p:nvSpPr>
        <p:spPr>
          <a:ln/>
        </p:spPr>
      </p:sp>
      <p:sp>
        <p:nvSpPr>
          <p:cNvPr id="32771" name="Espace réservé des commentaires 2"/>
          <p:cNvSpPr>
            <a:spLocks noGrp="1"/>
          </p:cNvSpPr>
          <p:nvPr>
            <p:ph type="body" idx="1"/>
          </p:nvPr>
        </p:nvSpPr>
        <p:spPr>
          <a:noFill/>
          <a:ln/>
        </p:spPr>
        <p:txBody>
          <a:bodyP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dirty="0" smtClean="0">
                <a:ea typeface="ＭＳ Ｐゴシック" charset="0"/>
                <a:cs typeface="ＭＳ Ｐゴシック" charset="0"/>
              </a:rPr>
              <a:t> </a:t>
            </a:r>
          </a:p>
          <a:p>
            <a:pPr defTabSz="461963" eaLnBrk="1" hangingPunct="1">
              <a:spcBef>
                <a:spcPct val="0"/>
              </a:spcBef>
            </a:pPr>
            <a:endParaRPr lang="fr-FR" smtClean="0">
              <a:latin typeface="Arial" pitchFamily="34" charset="0"/>
              <a:ea typeface="ＭＳ Ｐゴシック" pitchFamily="34" charset="-128"/>
            </a:endParaRPr>
          </a:p>
          <a:p>
            <a:pPr defTabSz="461963" eaLnBrk="1" hangingPunct="1">
              <a:spcBef>
                <a:spcPct val="0"/>
              </a:spcBef>
            </a:pPr>
            <a:endParaRPr lang="fr-FR" smtClean="0">
              <a:latin typeface="Arial" pitchFamily="34" charset="0"/>
              <a:ea typeface="ＭＳ Ｐゴシック" pitchFamily="34" charset="-128"/>
            </a:endParaRPr>
          </a:p>
        </p:txBody>
      </p:sp>
      <p:sp>
        <p:nvSpPr>
          <p:cNvPr id="32772" name="Espace réservé du numéro de diapositive 3"/>
          <p:cNvSpPr>
            <a:spLocks noGrp="1"/>
          </p:cNvSpPr>
          <p:nvPr>
            <p:ph type="sldNum" sz="quarter" idx="5"/>
          </p:nvPr>
        </p:nvSpPr>
        <p:spPr>
          <a:noFill/>
        </p:spPr>
        <p:txBody>
          <a:bodyPr/>
          <a:lstStyle/>
          <a:p>
            <a:fld id="{84C3C27A-FE85-4025-83C4-ED52E72ED52D}" type="slidenum">
              <a:rPr lang="fr-FR"/>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dailyjs.com</a:t>
            </a:r>
            <a:r>
              <a:rPr lang="en-US" dirty="0" smtClean="0"/>
              <a:t>/2010/08/10/</a:t>
            </a:r>
            <a:r>
              <a:rPr lang="en-US" dirty="0" err="1" smtClean="0"/>
              <a:t>ryan</a:t>
            </a:r>
            <a:r>
              <a:rPr lang="en-US" dirty="0" smtClean="0"/>
              <a:t>-</a:t>
            </a:r>
            <a:r>
              <a:rPr lang="en-US" dirty="0" err="1" smtClean="0"/>
              <a:t>dahl</a:t>
            </a:r>
            <a:r>
              <a:rPr lang="en-US" dirty="0" smtClean="0"/>
              <a:t>-interview/</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13</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14</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npmjs.org</a:t>
            </a:r>
            <a:r>
              <a:rPr lang="en-US" dirty="0" smtClean="0"/>
              <a:t>/</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Might need to add </a:t>
            </a:r>
            <a:r>
              <a:rPr lang="en-US" dirty="0" err="1" smtClean="0"/>
              <a:t>sudo</a:t>
            </a:r>
            <a:r>
              <a:rPr lang="en-US" dirty="0" smtClean="0"/>
              <a:t> </a:t>
            </a:r>
            <a:r>
              <a:rPr lang="en-US" dirty="0" smtClean="0">
                <a:sym typeface="Wingdings"/>
              </a:rPr>
              <a:t></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10/14/2014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10/14/2014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10/14/2014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10/14/2014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10/14/2014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10/14/2014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10/14/2014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10/14/2014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29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32</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33</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34</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38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44</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54</a:t>
            </a:fld>
            <a:endParaRPr lang="en-US"/>
          </a:p>
        </p:txBody>
      </p:sp>
    </p:spTree>
    <p:extLst>
      <p:ext uri="{BB962C8B-B14F-4D97-AF65-F5344CB8AC3E}">
        <p14:creationId xmlns:p14="http://schemas.microsoft.com/office/powerpoint/2010/main" val="38237998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evanhahn.com</a:t>
            </a:r>
            <a:r>
              <a:rPr lang="en-US" dirty="0" smtClean="0"/>
              <a:t>/understanding-express/</a:t>
            </a:r>
          </a:p>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57</a:t>
            </a:fld>
            <a:endParaRPr lang="en-US"/>
          </a:p>
        </p:txBody>
      </p:sp>
    </p:spTree>
    <p:extLst>
      <p:ext uri="{BB962C8B-B14F-4D97-AF65-F5344CB8AC3E}">
        <p14:creationId xmlns:p14="http://schemas.microsoft.com/office/powerpoint/2010/main" val="42873383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59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62</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63</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64</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69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70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71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72</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77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78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79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80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81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82</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84</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86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87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88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89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90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91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smtClean="0"/>
              <a:t>What</a:t>
            </a:r>
            <a:r>
              <a:rPr lang="fr-FR" dirty="0" smtClean="0"/>
              <a:t> </a:t>
            </a:r>
            <a:r>
              <a:rPr lang="fr-FR" dirty="0" err="1" smtClean="0"/>
              <a:t>will</a:t>
            </a:r>
            <a:r>
              <a:rPr lang="fr-FR" baseline="0" dirty="0" smtClean="0"/>
              <a:t> </a:t>
            </a:r>
            <a:r>
              <a:rPr lang="fr-FR" baseline="0" dirty="0" err="1" smtClean="0"/>
              <a:t>these</a:t>
            </a:r>
            <a:r>
              <a:rPr lang="fr-FR" baseline="0" dirty="0" smtClean="0"/>
              <a:t> </a:t>
            </a:r>
            <a:r>
              <a:rPr lang="fr-FR" baseline="0" dirty="0" err="1" smtClean="0"/>
              <a:t>examples</a:t>
            </a:r>
            <a:r>
              <a:rPr lang="fr-FR" baseline="0" dirty="0" smtClean="0"/>
              <a:t> output?</a:t>
            </a:r>
          </a:p>
          <a:p>
            <a:endParaRPr lang="fr-FR" baseline="0" dirty="0" smtClean="0"/>
          </a:p>
          <a:p>
            <a:endParaRPr lang="fr-FR" baseline="0" dirty="0" smtClean="0"/>
          </a:p>
          <a:p>
            <a:r>
              <a:rPr lang="fr-FR" baseline="0" dirty="0" smtClean="0"/>
              <a:t>Solution:</a:t>
            </a:r>
          </a:p>
          <a:p>
            <a:r>
              <a:rPr lang="fr-FR" baseline="0" dirty="0" smtClean="0"/>
              <a:t>1/</a:t>
            </a:r>
          </a:p>
          <a:p>
            <a:r>
              <a:rPr lang="fr-FR" baseline="0" dirty="0" smtClean="0"/>
              <a:t>&lt;li&gt;item&lt;/li&gt;</a:t>
            </a:r>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&lt;li&gt;item&lt;/li&gt;</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baseline="0" dirty="0" smtClean="0"/>
              <a:t>&lt;li&gt;item&lt;/li&gt;</a:t>
            </a:r>
            <a:endParaRPr lang="en-US" dirty="0" smtClean="0"/>
          </a:p>
          <a:p>
            <a:endParaRPr lang="fr-FR" dirty="0" smtClean="0"/>
          </a:p>
          <a:p>
            <a:r>
              <a:rPr lang="fr-FR" dirty="0" smtClean="0"/>
              <a:t>2/</a:t>
            </a:r>
          </a:p>
          <a:p>
            <a:r>
              <a:rPr lang="fr-FR" dirty="0" smtClean="0"/>
              <a:t>&lt;p&gt;</a:t>
            </a:r>
            <a:r>
              <a:rPr lang="fr-FR" dirty="0" err="1" smtClean="0"/>
              <a:t>Welcome</a:t>
            </a:r>
            <a:r>
              <a:rPr lang="fr-FR" dirty="0" smtClean="0"/>
              <a:t> Forbes </a:t>
            </a:r>
            <a:r>
              <a:rPr lang="fr-FR" dirty="0" err="1" smtClean="0"/>
              <a:t>Lindesay</a:t>
            </a:r>
            <a:r>
              <a:rPr lang="fr-FR" dirty="0" smtClean="0"/>
              <a:t>&lt;/p&gt;</a:t>
            </a:r>
          </a:p>
          <a:p>
            <a:endParaRPr lang="fr-FR" dirty="0" smtClean="0"/>
          </a:p>
          <a:p>
            <a:r>
              <a:rPr lang="fr-FR" dirty="0" smtClean="0"/>
              <a:t>3/</a:t>
            </a:r>
          </a:p>
          <a:p>
            <a:r>
              <a:rPr lang="it-IT" dirty="0" smtClean="0"/>
              <a:t>&lt;ul&gt;</a:t>
            </a:r>
          </a:p>
          <a:p>
            <a:r>
              <a:rPr lang="it-IT" dirty="0" smtClean="0"/>
              <a:t>  &lt;li class="pet"&gt;cat&lt;/li&gt;</a:t>
            </a:r>
          </a:p>
          <a:p>
            <a:r>
              <a:rPr lang="it-IT" dirty="0" smtClean="0"/>
              <a:t>  &lt;li class="pet"&gt;dog&lt;/li&gt;</a:t>
            </a:r>
          </a:p>
          <a:p>
            <a:r>
              <a:rPr lang="it-IT" dirty="0" smtClean="0"/>
              <a:t>&lt;/ul&gt;</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92</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93</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100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101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102</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103</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104</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105</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106</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107</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http://mongoosejs.com/docs/queries.html</a:t>
            </a:r>
            <a:endParaRPr lang="en-US" baseline="0" dirty="0" smtClean="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108</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http://mongoosejs.com/docs/queries.html</a:t>
            </a:r>
            <a:endParaRPr lang="en-US" baseline="0" dirty="0" smtClean="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109</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110</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111</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112</a:t>
            </a:fld>
            <a:endParaRPr lang="en-US"/>
          </a:p>
        </p:txBody>
      </p:sp>
    </p:spTree>
    <p:extLst>
      <p:ext uri="{BB962C8B-B14F-4D97-AF65-F5344CB8AC3E}">
        <p14:creationId xmlns:p14="http://schemas.microsoft.com/office/powerpoint/2010/main" val="3847584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10/14/2014</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12</a:t>
            </a:fld>
            <a:endParaRPr lang="en-US"/>
          </a:p>
        </p:txBody>
      </p:sp>
    </p:spTree>
    <p:extLst>
      <p:ext uri="{BB962C8B-B14F-4D97-AF65-F5344CB8AC3E}">
        <p14:creationId xmlns:p14="http://schemas.microsoft.com/office/powerpoint/2010/main" val="3847584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658045C-28A7-48F6-9A39-0A68DC976A2B}" type="datetimeFigureOut">
              <a:rPr lang="fr-FR"/>
              <a:pPr>
                <a:defRPr/>
              </a:pPr>
              <a:t>14/10/2014</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1FFD8CC-CFD6-4A8D-BE35-DE16CEECCC64}"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FF91C60-3044-400C-A03F-634E1DB9EF37}" type="datetimeFigureOut">
              <a:rPr lang="fr-FR"/>
              <a:pPr>
                <a:defRPr/>
              </a:pPr>
              <a:t>14/10/2014</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91D214D-10A5-4144-AFB0-EAE684767683}"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838CE58-55A4-4F27-B112-23D282F2AE52}" type="datetimeFigureOut">
              <a:rPr lang="fr-FR"/>
              <a:pPr>
                <a:defRPr/>
              </a:pPr>
              <a:t>14/10/2014</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7992CC1-6A43-457B-A3C0-4C91109FC2F1}" type="slidenum">
              <a:rPr lang="fr-FR"/>
              <a:pPr>
                <a:defRPr/>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9E81E79-DFAC-414F-9DD2-ED5820F0726F}" type="datetimeFigureOut">
              <a:rPr lang="fr-FR"/>
              <a:pPr/>
              <a:t>14/10/2014</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EA7CBC-E766-4E40-8511-26A6BCD81354}" type="slidenum">
              <a:rPr lang="fr-FR"/>
              <a:pPr/>
              <a:t>‹N°›</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14/10/2014</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3594718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14/10/2014</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245486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14/10/2014</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522080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14/10/2014</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2996970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14/10/2014</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2579323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26A8FD-4383-432C-89D1-4BA533796EDD}" type="datetimeFigureOut">
              <a:rPr lang="fr-FR"/>
              <a:pPr>
                <a:defRPr/>
              </a:pPr>
              <a:t>14/10/2014</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D79EFE8-A335-4C9D-8EA4-806E0B95C1F1}"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DB5007-CCCC-4269-8A8C-E90EFD1D1F2C}" type="datetimeFigureOut">
              <a:rPr lang="fr-FR"/>
              <a:pPr>
                <a:defRPr/>
              </a:pPr>
              <a:t>14/10/2014</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7F2939D-07EB-4683-9024-903831CF447A}"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EE36BC4-2A08-42D4-AC41-9DAC2E0B7D74}" type="datetimeFigureOut">
              <a:rPr lang="fr-FR"/>
              <a:pPr>
                <a:defRPr/>
              </a:pPr>
              <a:t>14/10/2014</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B46FE078-AF85-4CA7-BFF7-B2EB062AC052}"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1984081A-A807-4890-8799-B7AE6C296295}" type="datetimeFigureOut">
              <a:rPr lang="fr-FR"/>
              <a:pPr>
                <a:defRPr/>
              </a:pPr>
              <a:t>14/10/2014</a:t>
            </a:fld>
            <a:endParaRPr lang="fr-FR"/>
          </a:p>
        </p:txBody>
      </p:sp>
      <p:sp>
        <p:nvSpPr>
          <p:cNvPr id="8" name="Espace réservé du pied de page 7"/>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9" name="Espace réservé du numéro de diapositive 8"/>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A116D2F4-A341-4E59-B839-45DF3B526D2E}"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433DD74-9DDF-4627-B2A8-BEF3B7014055}" type="datetimeFigureOut">
              <a:rPr lang="fr-FR"/>
              <a:pPr>
                <a:defRPr/>
              </a:pPr>
              <a:t>14/10/2014</a:t>
            </a:fld>
            <a:endParaRPr lang="fr-FR"/>
          </a:p>
        </p:txBody>
      </p:sp>
      <p:sp>
        <p:nvSpPr>
          <p:cNvPr id="4" name="Espace réservé du pied de page 3"/>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5" name="Espace réservé du numéro de diapositive 4"/>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46107D9-2CF4-4069-A4F9-F6BFE0B44D6C}"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B7234C6-9D10-4093-9543-312882F4F177}" type="datetimeFigureOut">
              <a:rPr lang="fr-FR"/>
              <a:pPr>
                <a:defRPr/>
              </a:pPr>
              <a:t>14/10/2014</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ABC6178-461C-4BD0-9B54-309BB8312672}"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F3D4983-7BA2-411E-B7C6-D727698C63A3}" type="datetimeFigureOut">
              <a:rPr lang="fr-FR"/>
              <a:pPr>
                <a:defRPr/>
              </a:pPr>
              <a:t>14/10/2014</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1A612C5-ADBE-407C-A149-5B7DBBCB9509}"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81B4CFD4-017E-4D30-A3AD-20FFA767F724}" type="datetimeFigureOut">
              <a:rPr lang="fr-FR"/>
              <a:pPr>
                <a:defRPr/>
              </a:pPr>
              <a:t>14/10/2014</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13AB0C8-3393-415B-AA1D-514982E3CED1}"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9" cstate="print"/>
          <a:srcRect/>
          <a:stretch>
            <a:fillRect/>
          </a:stretch>
        </p:blipFill>
        <p:spPr bwMode="auto">
          <a:xfrm>
            <a:off x="5148263" y="0"/>
            <a:ext cx="4002087" cy="1990725"/>
          </a:xfrm>
          <a:prstGeom prst="rect">
            <a:avLst/>
          </a:prstGeom>
          <a:noFill/>
          <a:ln w="9525">
            <a:noFill/>
            <a:miter lim="800000"/>
            <a:headEnd/>
            <a:tailEnd/>
          </a:ln>
        </p:spPr>
      </p:pic>
      <p:sp>
        <p:nvSpPr>
          <p:cNvPr id="1027" name="Espace réservé du titre 1"/>
          <p:cNvSpPr>
            <a:spLocks noGrp="1"/>
          </p:cNvSpPr>
          <p:nvPr>
            <p:ph type="title"/>
          </p:nvPr>
        </p:nvSpPr>
        <p:spPr bwMode="auto">
          <a:xfrm>
            <a:off x="1116013" y="0"/>
            <a:ext cx="7956550" cy="8080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dist="23000" dir="5400000" rotWithShape="0">
              <a:srgbClr val="808080">
                <a:alpha val="34999"/>
              </a:srgbClr>
            </a:outerShdw>
          </a:effectLst>
        </p:spPr>
        <p:txBody>
          <a:bodyPr anchor="ctr"/>
          <a:lstStyle/>
          <a:p>
            <a:pPr>
              <a:defRPr/>
            </a:pPr>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20" cstate="print"/>
          <a:srcRect/>
          <a:stretch>
            <a:fillRect/>
          </a:stretch>
        </p:blipFill>
        <p:spPr bwMode="auto">
          <a:xfrm>
            <a:off x="7740650" y="5305425"/>
            <a:ext cx="1362075" cy="433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 id="2147484473" r:id="rId12"/>
    <p:sldLayoutId id="2147484474" r:id="rId13"/>
    <p:sldLayoutId id="2147484475" r:id="rId14"/>
    <p:sldLayoutId id="2147484476" r:id="rId15"/>
    <p:sldLayoutId id="2147484477" r:id="rId16"/>
    <p:sldLayoutId id="2147484478" r:id="rId17"/>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hyperlink" Target="http://mongoosejs.com/docs/schematypes.html" TargetMode="External"/></Relationships>
</file>

<file path=ppt/slides/_rels/slide10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7.xml"/><Relationship Id="rId5" Type="http://schemas.openxmlformats.org/officeDocument/2006/relationships/image" Target="../media/image16.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nodeschool.io/" TargetMode="Externa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hyperlink" Target="http://www.expressjs.com"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82.xml.rels><?xml version="1.0" encoding="UTF-8" standalone="yes"?>
<Relationships xmlns="http://schemas.openxmlformats.org/package/2006/relationships"><Relationship Id="rId3" Type="http://schemas.openxmlformats.org/officeDocument/2006/relationships/hyperlink" Target="https://github.com/senchalabs/connect#middleware"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hyperlink" Target="http://www.forbeslindesay.co.uk/"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jade-lang.com/reference/"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3" Type="http://schemas.openxmlformats.org/officeDocument/2006/relationships/hyperlink" Target="https://github.com/expressjs/cookie-session" TargetMode="External"/><Relationship Id="rId2" Type="http://schemas.openxmlformats.org/officeDocument/2006/relationships/hyperlink" Target="https://github.com/expressjs/morgan" TargetMode="Externa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hyperlink" Target="https://github.com/expressjs/body-parser" TargetMode="External"/></Relationships>
</file>

<file path=ppt/slides/_rels/slide9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Image 12" descr="SignOfSuccess_NoirSurFondTransparent.png"/>
          <p:cNvPicPr>
            <a:picLocks noChangeAspect="1"/>
          </p:cNvPicPr>
          <p:nvPr/>
        </p:nvPicPr>
        <p:blipFill>
          <a:blip r:embed="rId3" cstate="print"/>
          <a:srcRect/>
          <a:stretch>
            <a:fillRect/>
          </a:stretch>
        </p:blipFill>
        <p:spPr bwMode="auto">
          <a:xfrm>
            <a:off x="395288" y="354013"/>
            <a:ext cx="3097212" cy="1457325"/>
          </a:xfrm>
          <a:prstGeom prst="rect">
            <a:avLst/>
          </a:prstGeom>
          <a:noFill/>
          <a:ln w="9525">
            <a:noFill/>
            <a:miter lim="800000"/>
            <a:headEnd/>
            <a:tailEnd/>
          </a:ln>
        </p:spPr>
      </p:pic>
      <p:sp>
        <p:nvSpPr>
          <p:cNvPr id="16" name="ZoneTexte 15"/>
          <p:cNvSpPr txBox="1"/>
          <p:nvPr/>
        </p:nvSpPr>
        <p:spPr>
          <a:xfrm>
            <a:off x="898525" y="2603500"/>
            <a:ext cx="7916863" cy="1969770"/>
          </a:xfrm>
          <a:prstGeom prst="rect">
            <a:avLst/>
          </a:prstGeom>
          <a:noFill/>
        </p:spPr>
        <p:txBody>
          <a:bodyPr>
            <a:spAutoFit/>
          </a:bodyPr>
          <a:lstStyle/>
          <a:p>
            <a:pPr>
              <a:defRPr/>
            </a:pPr>
            <a:r>
              <a:rPr lang="en-US" sz="3200" dirty="0" err="1" smtClean="0">
                <a:latin typeface="Myriad Pro"/>
                <a:ea typeface="MS PGothic" charset="0"/>
                <a:cs typeface="Myriad Pro"/>
              </a:rPr>
              <a:t>Node.js</a:t>
            </a:r>
            <a:endParaRPr lang="en-US" sz="3200" dirty="0" smtClean="0">
              <a:latin typeface="Myriad Pro"/>
              <a:ea typeface="MS PGothic" charset="0"/>
              <a:cs typeface="Myriad Pro"/>
            </a:endParaRP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pPr>
              <a:defRPr/>
            </a:pPr>
            <a:r>
              <a:rPr lang="en-US" dirty="0" smtClean="0">
                <a:solidFill>
                  <a:schemeClr val="tx1">
                    <a:lumMod val="95000"/>
                    <a:lumOff val="5000"/>
                  </a:schemeClr>
                </a:solidFill>
                <a:latin typeface="Verdana" charset="0"/>
                <a:ea typeface="ＭＳ Ｐゴシック" charset="0"/>
                <a:cs typeface="ＭＳ Ｐゴシック" charset="0"/>
              </a:rPr>
              <a:t>An </a:t>
            </a:r>
            <a:r>
              <a:rPr lang="en-US" dirty="0">
                <a:solidFill>
                  <a:schemeClr val="tx1">
                    <a:lumMod val="95000"/>
                    <a:lumOff val="5000"/>
                  </a:schemeClr>
                </a:solidFill>
                <a:latin typeface="Verdana" charset="0"/>
                <a:ea typeface="ＭＳ Ｐゴシック" charset="0"/>
                <a:cs typeface="ＭＳ Ｐゴシック" charset="0"/>
              </a:rPr>
              <a:t>event-</a:t>
            </a:r>
            <a:r>
              <a:rPr lang="en-US" dirty="0" smtClean="0">
                <a:solidFill>
                  <a:schemeClr val="tx1">
                    <a:lumMod val="95000"/>
                    <a:lumOff val="5000"/>
                  </a:schemeClr>
                </a:solidFill>
                <a:latin typeface="Verdana" charset="0"/>
                <a:ea typeface="ＭＳ Ｐゴシック" charset="0"/>
                <a:cs typeface="ＭＳ Ｐゴシック" charset="0"/>
              </a:rPr>
              <a:t>driven, </a:t>
            </a:r>
          </a:p>
          <a:p>
            <a:pPr>
              <a:defRPr/>
            </a:pPr>
            <a:r>
              <a:rPr lang="en-US" dirty="0" smtClean="0">
                <a:solidFill>
                  <a:schemeClr val="tx1">
                    <a:lumMod val="95000"/>
                    <a:lumOff val="5000"/>
                  </a:schemeClr>
                </a:solidFill>
                <a:latin typeface="Verdana" charset="0"/>
                <a:ea typeface="ＭＳ Ｐゴシック" charset="0"/>
                <a:cs typeface="ＭＳ Ｐゴシック" charset="0"/>
              </a:rPr>
              <a:t>non</a:t>
            </a:r>
            <a:r>
              <a:rPr lang="en-US" dirty="0">
                <a:solidFill>
                  <a:schemeClr val="tx1">
                    <a:lumMod val="95000"/>
                    <a:lumOff val="5000"/>
                  </a:schemeClr>
                </a:solidFill>
                <a:latin typeface="Verdana" charset="0"/>
                <a:ea typeface="ＭＳ Ｐゴシック" charset="0"/>
                <a:cs typeface="ＭＳ Ｐゴシック" charset="0"/>
              </a:rPr>
              <a:t>-blocking I/O model</a:t>
            </a: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a:solidFill>
                <a:schemeClr val="tx1">
                  <a:lumMod val="95000"/>
                  <a:lumOff val="5000"/>
                </a:schemeClr>
              </a:solidFill>
              <a:latin typeface="Verdana" charset="0"/>
              <a:ea typeface="ＭＳ Ｐゴシック" charset="0"/>
              <a:cs typeface="ＭＳ Ｐゴシック" charset="0"/>
            </a:endParaRPr>
          </a:p>
        </p:txBody>
      </p:sp>
      <p:pic>
        <p:nvPicPr>
          <p:cNvPr id="6" name="Picture 5" descr="Screen Shot 2013-02-19 at 3.04.1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0072" y="2785492"/>
            <a:ext cx="3492500" cy="1219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Now, look at the the following version :</a:t>
            </a:r>
          </a:p>
          <a:p>
            <a:endParaRPr lang="en-US" dirty="0"/>
          </a:p>
          <a:p>
            <a:endParaRPr lang="en-US" dirty="0" smtClean="0"/>
          </a:p>
          <a:p>
            <a:endParaRPr lang="en-US" dirty="0"/>
          </a:p>
          <a:p>
            <a:r>
              <a:rPr lang="en-US" dirty="0" smtClean="0"/>
              <a:t>In that example, only the second instruction will wait the first one to finish</a:t>
            </a:r>
          </a:p>
          <a:p>
            <a:pPr lvl="1"/>
            <a:r>
              <a:rPr lang="en-US" dirty="0" smtClean="0"/>
              <a:t>The second instruction is called callback</a:t>
            </a:r>
          </a:p>
          <a:p>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Blocking VS non-blocking</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sp>
        <p:nvSpPr>
          <p:cNvPr id="6" name="Rectangle à coins arrondis 4"/>
          <p:cNvSpPr/>
          <p:nvPr/>
        </p:nvSpPr>
        <p:spPr>
          <a:xfrm>
            <a:off x="827584" y="1921396"/>
            <a:ext cx="7488832"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Retrieve all the articles from a Database</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When complete, display them</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Do something else…</a:t>
            </a:r>
          </a:p>
        </p:txBody>
      </p:sp>
      <p:pic>
        <p:nvPicPr>
          <p:cNvPr id="7"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56425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err="1" smtClean="0"/>
              <a:t>MongoDB</a:t>
            </a:r>
            <a:r>
              <a:rPr lang="en-US" dirty="0" smtClean="0"/>
              <a:t> is a document database</a:t>
            </a:r>
          </a:p>
          <a:p>
            <a:pPr lvl="1"/>
            <a:r>
              <a:rPr lang="en-US" dirty="0" smtClean="0"/>
              <a:t>Store items in JSON</a:t>
            </a:r>
          </a:p>
          <a:p>
            <a:pPr lvl="1"/>
            <a:r>
              <a:rPr lang="en-US" dirty="0" smtClean="0"/>
              <a:t>Quite handy with </a:t>
            </a:r>
            <a:r>
              <a:rPr lang="en-US" dirty="0" err="1" smtClean="0"/>
              <a:t>NodeJS</a:t>
            </a:r>
            <a:r>
              <a:rPr lang="en-US" dirty="0" smtClean="0"/>
              <a:t>!</a:t>
            </a:r>
          </a:p>
          <a:p>
            <a:pPr lvl="1"/>
            <a:endParaRPr lang="en-US" dirty="0"/>
          </a:p>
          <a:p>
            <a:r>
              <a:rPr lang="en-US" dirty="0" smtClean="0"/>
              <a:t>No-SQL database</a:t>
            </a:r>
          </a:p>
          <a:p>
            <a:pPr lvl="1"/>
            <a:r>
              <a:rPr lang="en-US" dirty="0" smtClean="0"/>
              <a:t>Query </a:t>
            </a:r>
            <a:r>
              <a:rPr lang="en-US" dirty="0" err="1" smtClean="0"/>
              <a:t>MongoDB</a:t>
            </a:r>
            <a:r>
              <a:rPr lang="en-US" dirty="0" smtClean="0"/>
              <a:t> with functions</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Introduction to </a:t>
            </a:r>
            <a:r>
              <a:rPr lang="en-US" sz="3600" b="1" dirty="0" err="1" smtClean="0">
                <a:latin typeface="+mj-lt"/>
                <a:cs typeface="ＭＳ Ｐゴシック" charset="0"/>
              </a:rPr>
              <a:t>mongoDB</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err="1" smtClean="0">
                <a:latin typeface="+mn-lt"/>
                <a:cs typeface="ＭＳ Ｐゴシック" charset="0"/>
              </a:rPr>
              <a:t>NodeJS</a:t>
            </a:r>
            <a:r>
              <a:rPr lang="en-US" dirty="0" smtClean="0">
                <a:latin typeface="+mn-lt"/>
                <a:cs typeface="ＭＳ Ｐゴシック" charset="0"/>
              </a:rPr>
              <a:t> &amp; </a:t>
            </a:r>
            <a:r>
              <a:rPr lang="en-US" dirty="0" err="1" smtClean="0">
                <a:latin typeface="+mn-lt"/>
                <a:cs typeface="ＭＳ Ｐゴシック" charset="0"/>
              </a:rPr>
              <a:t>MongoDB</a:t>
            </a:r>
            <a:endParaRPr lang="en-US" dirty="0">
              <a:latin typeface="+mn-lt"/>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3151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We </a:t>
            </a:r>
            <a:r>
              <a:rPr lang="en-US" dirty="0" smtClean="0"/>
              <a:t>just need </a:t>
            </a:r>
            <a:r>
              <a:rPr lang="en-US" dirty="0" smtClean="0"/>
              <a:t>to require </a:t>
            </a:r>
            <a:r>
              <a:rPr lang="en-US" dirty="0" smtClean="0"/>
              <a:t>mongoose</a:t>
            </a: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How to use </a:t>
            </a:r>
            <a:r>
              <a:rPr lang="en-US" sz="3600" b="1" dirty="0" err="1" smtClean="0">
                <a:latin typeface="+mj-lt"/>
                <a:cs typeface="ＭＳ Ｐゴシック" charset="0"/>
              </a:rPr>
              <a:t>mongoDB</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err="1" smtClean="0">
                <a:latin typeface="+mn-lt"/>
                <a:cs typeface="ＭＳ Ｐゴシック" charset="0"/>
              </a:rPr>
              <a:t>NodeJS</a:t>
            </a:r>
            <a:r>
              <a:rPr lang="en-US" dirty="0" smtClean="0">
                <a:latin typeface="+mn-lt"/>
                <a:cs typeface="ＭＳ Ｐゴシック" charset="0"/>
              </a:rPr>
              <a:t> &amp; </a:t>
            </a:r>
            <a:r>
              <a:rPr lang="en-US" dirty="0" err="1" smtClean="0">
                <a:latin typeface="+mn-lt"/>
                <a:cs typeface="ＭＳ Ｐゴシック" charset="0"/>
              </a:rPr>
              <a:t>MongoDB</a:t>
            </a:r>
            <a:endParaRPr lang="en-US" dirty="0">
              <a:latin typeface="+mn-lt"/>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31354" y="1849388"/>
            <a:ext cx="8208912" cy="3096344"/>
          </a:xfrm>
          <a:prstGeom prst="roundRect">
            <a:avLst>
              <a:gd name="adj" fmla="val 9624"/>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a:solidFill>
                  <a:srgbClr val="0070C0"/>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mongo = require('</a:t>
            </a:r>
            <a:r>
              <a:rPr lang="en-GB" b="1" dirty="0" err="1">
                <a:solidFill>
                  <a:srgbClr val="00B050"/>
                </a:solidFill>
                <a:latin typeface="Courier New" pitchFamily="-106" charset="0"/>
                <a:ea typeface="ＭＳ Ｐゴシック" pitchFamily="-106" charset="-128"/>
                <a:cs typeface="Courier New" pitchFamily="-106" charset="0"/>
              </a:rPr>
              <a:t>mongodb</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mongoose = </a:t>
            </a:r>
            <a:r>
              <a:rPr lang="en-GB" b="1" dirty="0">
                <a:solidFill>
                  <a:schemeClr val="tx1"/>
                </a:solidFill>
                <a:latin typeface="Courier New" pitchFamily="-106" charset="0"/>
                <a:ea typeface="ＭＳ Ｐゴシック" pitchFamily="-106" charset="-128"/>
                <a:cs typeface="Courier New" pitchFamily="-106" charset="0"/>
              </a:rPr>
              <a:t>require(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mongoose</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mongoose.connect</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localhost</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rgbClr val="00B050"/>
                </a:solidFill>
                <a:latin typeface="Courier New" pitchFamily="-106" charset="0"/>
                <a:ea typeface="ＭＳ Ｐゴシック" pitchFamily="-106" charset="-128"/>
                <a:cs typeface="Courier New" pitchFamily="-106" charset="0"/>
              </a:rPr>
              <a:t>dbname</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smtClean="0">
                <a:solidFill>
                  <a:srgbClr val="0070C0"/>
                </a:solidFill>
                <a:latin typeface="Courier New" pitchFamily="-106" charset="0"/>
                <a:ea typeface="ＭＳ Ｐゴシック" pitchFamily="-106" charset="-128"/>
                <a:cs typeface="Courier New" pitchFamily="-106" charset="0"/>
              </a:rPr>
              <a:t>var</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db</a:t>
            </a:r>
            <a:r>
              <a:rPr lang="en-GB" b="1" dirty="0" smtClean="0">
                <a:solidFill>
                  <a:schemeClr val="tx1"/>
                </a:solidFill>
                <a:latin typeface="Courier New" pitchFamily="-106" charset="0"/>
                <a:ea typeface="ＭＳ Ｐゴシック" pitchFamily="-106" charset="-128"/>
                <a:cs typeface="Courier New" pitchFamily="-106" charset="0"/>
              </a:rPr>
              <a:t> = </a:t>
            </a:r>
            <a:r>
              <a:rPr lang="en-GB" b="1" dirty="0" err="1" smtClean="0">
                <a:solidFill>
                  <a:schemeClr val="tx1"/>
                </a:solidFill>
                <a:latin typeface="Courier New" pitchFamily="-106" charset="0"/>
                <a:ea typeface="ＭＳ Ｐゴシック" pitchFamily="-106" charset="-128"/>
                <a:cs typeface="Courier New" pitchFamily="-106" charset="0"/>
              </a:rPr>
              <a:t>mongoose.connection</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a:solidFill>
                  <a:schemeClr val="tx1"/>
                </a:solidFill>
                <a:latin typeface="Courier New" pitchFamily="-106" charset="0"/>
                <a:ea typeface="ＭＳ Ｐゴシック" pitchFamily="-106" charset="-128"/>
                <a:cs typeface="Courier New" pitchFamily="-106" charset="0"/>
              </a:rPr>
              <a:t>db.on</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error</a:t>
            </a: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console.log('</a:t>
            </a:r>
            <a:r>
              <a:rPr lang="en-GB" b="1" dirty="0" smtClean="0">
                <a:solidFill>
                  <a:srgbClr val="00B050"/>
                </a:solidFill>
                <a:latin typeface="Courier New" pitchFamily="-106" charset="0"/>
                <a:ea typeface="ＭＳ Ｐゴシック" pitchFamily="-106" charset="-128"/>
                <a:cs typeface="Courier New" pitchFamily="-106" charset="0"/>
              </a:rPr>
              <a:t>connection error</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a:solidFill>
                  <a:schemeClr val="tx1"/>
                </a:solidFill>
                <a:latin typeface="Courier New" pitchFamily="-106" charset="0"/>
                <a:ea typeface="ＭＳ Ｐゴシック" pitchFamily="-106" charset="-128"/>
                <a:cs typeface="Courier New" pitchFamily="-106" charset="0"/>
              </a:rPr>
              <a:t>db.once</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open</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479B8F"/>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Do what you </a:t>
            </a:r>
            <a:r>
              <a:rPr lang="en-GB" b="1" dirty="0" err="1" smtClean="0">
                <a:solidFill>
                  <a:srgbClr val="479B8F"/>
                </a:solidFill>
                <a:latin typeface="Courier New" pitchFamily="-106" charset="0"/>
                <a:ea typeface="ＭＳ Ｐゴシック" pitchFamily="-106" charset="-128"/>
                <a:cs typeface="Courier New" pitchFamily="-106" charset="0"/>
              </a:rPr>
              <a:t>wanna</a:t>
            </a:r>
            <a:r>
              <a:rPr lang="en-GB" b="1" dirty="0" smtClean="0">
                <a:solidFill>
                  <a:srgbClr val="479B8F"/>
                </a:solidFill>
                <a:latin typeface="Courier New" pitchFamily="-106" charset="0"/>
                <a:ea typeface="ＭＳ Ｐゴシック" pitchFamily="-106" charset="-128"/>
                <a:cs typeface="Courier New" pitchFamily="-106" charset="0"/>
              </a:rPr>
              <a:t> do</a:t>
            </a:r>
            <a:endParaRPr lang="en-GB" b="1" dirty="0">
              <a:solidFill>
                <a:srgbClr val="479B8F"/>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74290275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For ease, we add the </a:t>
            </a:r>
            <a:r>
              <a:rPr lang="en-US" dirty="0" err="1" smtClean="0"/>
              <a:t>db</a:t>
            </a:r>
            <a:r>
              <a:rPr lang="en-US" dirty="0" smtClean="0"/>
              <a:t> variable to the request</a:t>
            </a:r>
          </a:p>
          <a:p>
            <a:pPr lvl="1"/>
            <a:r>
              <a:rPr lang="en-US" dirty="0"/>
              <a:t>B</a:t>
            </a:r>
            <a:r>
              <a:rPr lang="en-US" dirty="0" smtClean="0"/>
              <a:t>efore any route!</a:t>
            </a:r>
          </a:p>
          <a:p>
            <a:pPr lvl="1"/>
            <a:endParaRPr lang="en-US" dirty="0"/>
          </a:p>
          <a:p>
            <a:pPr lvl="1"/>
            <a:endParaRPr lang="en-US" dirty="0" smtClean="0"/>
          </a:p>
          <a:p>
            <a:pPr lvl="1"/>
            <a:endParaRPr lang="en-US" dirty="0"/>
          </a:p>
          <a:p>
            <a:r>
              <a:rPr lang="en-US" dirty="0" smtClean="0"/>
              <a:t>Now you can use </a:t>
            </a:r>
            <a:r>
              <a:rPr lang="en-US" dirty="0" err="1" smtClean="0"/>
              <a:t>db</a:t>
            </a:r>
            <a:r>
              <a:rPr lang="en-US" dirty="0" smtClean="0"/>
              <a:t> in every page</a:t>
            </a:r>
          </a:p>
          <a:p>
            <a:pPr lvl="1"/>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How to use </a:t>
            </a:r>
            <a:r>
              <a:rPr lang="en-US" sz="3600" b="1" dirty="0" err="1" smtClean="0">
                <a:latin typeface="+mj-lt"/>
                <a:cs typeface="ＭＳ Ｐゴシック" charset="0"/>
              </a:rPr>
              <a:t>mongoDB</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err="1" smtClean="0">
                <a:latin typeface="+mn-lt"/>
                <a:cs typeface="ＭＳ Ｐゴシック" charset="0"/>
              </a:rPr>
              <a:t>NodeJS</a:t>
            </a:r>
            <a:r>
              <a:rPr lang="en-US" dirty="0" smtClean="0">
                <a:latin typeface="+mn-lt"/>
                <a:cs typeface="ＭＳ Ｐゴシック" charset="0"/>
              </a:rPr>
              <a:t> &amp; </a:t>
            </a:r>
            <a:r>
              <a:rPr lang="en-US" dirty="0" err="1" smtClean="0">
                <a:latin typeface="+mn-lt"/>
                <a:cs typeface="ＭＳ Ｐゴシック" charset="0"/>
              </a:rPr>
              <a:t>MongoDB</a:t>
            </a:r>
            <a:endParaRPr lang="en-US" dirty="0">
              <a:latin typeface="+mn-lt"/>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31354" y="2353444"/>
            <a:ext cx="8208912" cy="1224136"/>
          </a:xfrm>
          <a:prstGeom prst="roundRect">
            <a:avLst>
              <a:gd name="adj" fmla="val 13401"/>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chemeClr val="tx1"/>
                </a:solidFill>
                <a:latin typeface="Courier New" pitchFamily="-106" charset="0"/>
                <a:ea typeface="ＭＳ Ｐゴシック" pitchFamily="-106" charset="-128"/>
                <a:cs typeface="Courier New" pitchFamily="-106" charset="0"/>
              </a:rPr>
              <a:t>app.use</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rgbClr val="000000"/>
                </a:solidFill>
                <a:latin typeface="Courier New" pitchFamily="-106" charset="0"/>
                <a:ea typeface="ＭＳ Ｐゴシック" pitchFamily="-106" charset="-128"/>
                <a:cs typeface="Courier New" pitchFamily="-106" charset="0"/>
              </a:rPr>
              <a:t>(</a:t>
            </a:r>
            <a:r>
              <a:rPr lang="en-GB" b="1" dirty="0" err="1">
                <a:solidFill>
                  <a:srgbClr val="000000"/>
                </a:solidFill>
                <a:latin typeface="Courier New" pitchFamily="-106" charset="0"/>
                <a:ea typeface="ＭＳ Ｐゴシック" pitchFamily="-106" charset="-128"/>
                <a:cs typeface="Courier New" pitchFamily="-106" charset="0"/>
              </a:rPr>
              <a:t>req,res,next</a:t>
            </a:r>
            <a:r>
              <a:rPr lang="en-GB" b="1" dirty="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rgbClr val="000000"/>
                </a:solidFill>
                <a:latin typeface="Courier New" pitchFamily="-106" charset="0"/>
                <a:ea typeface="ＭＳ Ｐゴシック" pitchFamily="-106" charset="-128"/>
                <a:cs typeface="Courier New" pitchFamily="-106" charset="0"/>
              </a:rPr>
              <a:t>    </a:t>
            </a:r>
            <a:r>
              <a:rPr lang="en-GB" b="1" dirty="0" err="1">
                <a:solidFill>
                  <a:srgbClr val="000000"/>
                </a:solidFill>
                <a:latin typeface="Courier New" pitchFamily="-106" charset="0"/>
                <a:ea typeface="ＭＳ Ｐゴシック" pitchFamily="-106" charset="-128"/>
                <a:cs typeface="Courier New" pitchFamily="-106" charset="0"/>
              </a:rPr>
              <a:t>req.db</a:t>
            </a:r>
            <a:r>
              <a:rPr lang="en-GB" b="1" dirty="0">
                <a:solidFill>
                  <a:srgbClr val="000000"/>
                </a:solidFill>
                <a:latin typeface="Courier New" pitchFamily="-106" charset="0"/>
                <a:ea typeface="ＭＳ Ｐゴシック" pitchFamily="-106" charset="-128"/>
                <a:cs typeface="Courier New" pitchFamily="-106" charset="0"/>
              </a:rPr>
              <a:t> = </a:t>
            </a:r>
            <a:r>
              <a:rPr lang="en-GB" b="1" dirty="0" err="1">
                <a:solidFill>
                  <a:srgbClr val="000000"/>
                </a:solidFill>
                <a:latin typeface="Courier New" pitchFamily="-106" charset="0"/>
                <a:ea typeface="ＭＳ Ｐゴシック" pitchFamily="-106" charset="-128"/>
                <a:cs typeface="Courier New" pitchFamily="-106" charset="0"/>
              </a:rPr>
              <a:t>db</a:t>
            </a:r>
            <a:r>
              <a:rPr lang="en-GB" b="1" dirty="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rgbClr val="000000"/>
                </a:solidFill>
                <a:latin typeface="Courier New" pitchFamily="-106" charset="0"/>
                <a:ea typeface="ＭＳ Ｐゴシック" pitchFamily="-106" charset="-128"/>
                <a:cs typeface="Courier New" pitchFamily="-106" charset="0"/>
              </a:rPr>
              <a:t>    next();</a:t>
            </a:r>
          </a:p>
          <a:p>
            <a:pPr eaLnBrk="1" hangingPunct="1">
              <a:buFont typeface="Wingdings" pitchFamily="1" charset="2"/>
              <a:buNone/>
            </a:pPr>
            <a:r>
              <a:rPr lang="en-GB" b="1" dirty="0">
                <a:solidFill>
                  <a:srgbClr val="000000"/>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148736929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All your items stored are based on a schema:</a:t>
            </a: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Mongoose Schemas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err="1" smtClean="0">
                <a:latin typeface="+mn-lt"/>
                <a:cs typeface="ＭＳ Ｐゴシック" charset="0"/>
              </a:rPr>
              <a:t>NodeJS</a:t>
            </a:r>
            <a:r>
              <a:rPr lang="en-US" dirty="0" smtClean="0">
                <a:latin typeface="+mn-lt"/>
                <a:cs typeface="ＭＳ Ｐゴシック" charset="0"/>
              </a:rPr>
              <a:t> &amp; </a:t>
            </a:r>
            <a:r>
              <a:rPr lang="en-US" dirty="0" err="1" smtClean="0">
                <a:latin typeface="+mn-lt"/>
                <a:cs typeface="ＭＳ Ｐゴシック" charset="0"/>
              </a:rPr>
              <a:t>MongoDB</a:t>
            </a:r>
            <a:endParaRPr lang="en-US" dirty="0">
              <a:latin typeface="+mn-lt"/>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31354" y="1849388"/>
            <a:ext cx="8208912" cy="2088232"/>
          </a:xfrm>
          <a:prstGeom prst="roundRect">
            <a:avLst>
              <a:gd name="adj" fmla="val 13401"/>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Schema = </a:t>
            </a:r>
            <a:r>
              <a:rPr lang="en-GB" b="1" dirty="0" err="1" smtClean="0">
                <a:solidFill>
                  <a:schemeClr val="tx1"/>
                </a:solidFill>
                <a:latin typeface="Courier New" pitchFamily="-106" charset="0"/>
                <a:ea typeface="ＭＳ Ｐゴシック" pitchFamily="-106" charset="-128"/>
                <a:cs typeface="Courier New" pitchFamily="-106" charset="0"/>
              </a:rPr>
              <a:t>mongoose.Schema</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smtClean="0">
              <a:solidFill>
                <a:srgbClr val="0070C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endParaRPr lang="en-GB" b="1" dirty="0">
              <a:solidFill>
                <a:srgbClr val="0070C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smtClean="0">
                <a:solidFill>
                  <a:srgbClr val="0070C0"/>
                </a:solidFill>
                <a:latin typeface="Courier New" pitchFamily="-106" charset="0"/>
                <a:ea typeface="ＭＳ Ｐゴシック" pitchFamily="-106" charset="-128"/>
                <a:cs typeface="Courier New" pitchFamily="-106" charset="0"/>
              </a:rPr>
              <a:t>var</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carSchema</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new Schema({</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model: String,</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brand: String,</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price: Number,</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rgbClr val="00000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86590960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Mongoose Schema Types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err="1" smtClean="0">
                <a:latin typeface="+mn-lt"/>
                <a:cs typeface="ＭＳ Ｐゴシック" charset="0"/>
              </a:rPr>
              <a:t>NodeJS</a:t>
            </a:r>
            <a:r>
              <a:rPr lang="en-US" dirty="0" smtClean="0">
                <a:latin typeface="+mn-lt"/>
                <a:cs typeface="ＭＳ Ｐゴシック" charset="0"/>
              </a:rPr>
              <a:t> &amp; </a:t>
            </a:r>
            <a:r>
              <a:rPr lang="en-US" dirty="0" err="1" smtClean="0">
                <a:latin typeface="+mn-lt"/>
                <a:cs typeface="ＭＳ Ｐゴシック" charset="0"/>
              </a:rPr>
              <a:t>MongoDB</a:t>
            </a:r>
            <a:endParaRPr lang="en-US" dirty="0">
              <a:latin typeface="+mn-lt"/>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au 6"/>
          <p:cNvGraphicFramePr>
            <a:graphicFrameLocks noGrp="1"/>
          </p:cNvGraphicFramePr>
          <p:nvPr>
            <p:extLst>
              <p:ext uri="{D42A27DB-BD31-4B8C-83A1-F6EECF244321}">
                <p14:modId xmlns:p14="http://schemas.microsoft.com/office/powerpoint/2010/main" val="3226534998"/>
              </p:ext>
            </p:extLst>
          </p:nvPr>
        </p:nvGraphicFramePr>
        <p:xfrm>
          <a:off x="1109192" y="1723380"/>
          <a:ext cx="6996286" cy="1854200"/>
        </p:xfrm>
        <a:graphic>
          <a:graphicData uri="http://schemas.openxmlformats.org/drawingml/2006/table">
            <a:tbl>
              <a:tblPr firstRow="1" bandRow="1">
                <a:tableStyleId>{5C22544A-7EE6-4342-B048-85BDC9FD1C3A}</a:tableStyleId>
              </a:tblPr>
              <a:tblGrid>
                <a:gridCol w="3498143"/>
                <a:gridCol w="3498143"/>
              </a:tblGrid>
              <a:tr h="370840">
                <a:tc>
                  <a:txBody>
                    <a:bodyPr/>
                    <a:lstStyle/>
                    <a:p>
                      <a:pPr algn="ctr"/>
                      <a:r>
                        <a:rPr lang="fr-FR" dirty="0" err="1" smtClean="0"/>
                        <a:t>Schema</a:t>
                      </a:r>
                      <a:r>
                        <a:rPr lang="fr-FR" dirty="0" smtClean="0"/>
                        <a:t> </a:t>
                      </a:r>
                      <a:r>
                        <a:rPr lang="fr-FR" baseline="0" dirty="0" smtClean="0"/>
                        <a:t>Type</a:t>
                      </a:r>
                      <a:endParaRPr lang="en-US" dirty="0"/>
                    </a:p>
                  </a:txBody>
                  <a:tcPr/>
                </a:tc>
                <a:tc>
                  <a:txBody>
                    <a:bodyPr/>
                    <a:lstStyle/>
                    <a:p>
                      <a:pPr algn="ctr"/>
                      <a:r>
                        <a:rPr lang="fr-FR" dirty="0" err="1" smtClean="0"/>
                        <a:t>Schema</a:t>
                      </a:r>
                      <a:r>
                        <a:rPr lang="fr-FR" dirty="0" smtClean="0"/>
                        <a:t> Type</a:t>
                      </a:r>
                      <a:endParaRPr lang="en-US" dirty="0"/>
                    </a:p>
                  </a:txBody>
                  <a:tcPr/>
                </a:tc>
              </a:tr>
              <a:tr h="370840">
                <a:tc>
                  <a:txBody>
                    <a:bodyPr/>
                    <a:lstStyle/>
                    <a:p>
                      <a:pPr algn="ctr"/>
                      <a:r>
                        <a:rPr lang="fr-FR" dirty="0" smtClean="0"/>
                        <a:t>String</a:t>
                      </a:r>
                      <a:endParaRPr lang="en-US" dirty="0"/>
                    </a:p>
                  </a:txBody>
                  <a:tcPr/>
                </a:tc>
                <a:tc>
                  <a:txBody>
                    <a:bodyPr/>
                    <a:lstStyle/>
                    <a:p>
                      <a:pPr algn="ctr"/>
                      <a:r>
                        <a:rPr lang="fr-FR" dirty="0" err="1" smtClean="0"/>
                        <a:t>Number</a:t>
                      </a:r>
                      <a:endParaRPr lang="en-US" dirty="0"/>
                    </a:p>
                  </a:txBody>
                  <a:tcPr/>
                </a:tc>
              </a:tr>
              <a:tr h="370840">
                <a:tc>
                  <a:txBody>
                    <a:bodyPr/>
                    <a:lstStyle/>
                    <a:p>
                      <a:pPr algn="ctr"/>
                      <a:r>
                        <a:rPr lang="fr-FR" dirty="0" smtClean="0"/>
                        <a:t>Date</a:t>
                      </a:r>
                      <a:endParaRPr lang="en-US" dirty="0"/>
                    </a:p>
                  </a:txBody>
                  <a:tcPr/>
                </a:tc>
                <a:tc>
                  <a:txBody>
                    <a:bodyPr/>
                    <a:lstStyle/>
                    <a:p>
                      <a:pPr algn="ctr"/>
                      <a:r>
                        <a:rPr lang="fr-FR" dirty="0" smtClean="0"/>
                        <a:t>Buffer</a:t>
                      </a:r>
                      <a:endParaRPr lang="en-US" dirty="0"/>
                    </a:p>
                  </a:txBody>
                  <a:tcPr/>
                </a:tc>
              </a:tr>
              <a:tr h="370840">
                <a:tc>
                  <a:txBody>
                    <a:bodyPr/>
                    <a:lstStyle/>
                    <a:p>
                      <a:pPr algn="ctr"/>
                      <a:r>
                        <a:rPr lang="fr-FR" dirty="0" err="1" smtClean="0"/>
                        <a:t>Boolean</a:t>
                      </a:r>
                      <a:endParaRPr lang="en-US" dirty="0"/>
                    </a:p>
                  </a:txBody>
                  <a:tcPr/>
                </a:tc>
                <a:tc>
                  <a:txBody>
                    <a:bodyPr/>
                    <a:lstStyle/>
                    <a:p>
                      <a:pPr algn="ctr"/>
                      <a:r>
                        <a:rPr lang="fr-FR" dirty="0" smtClean="0"/>
                        <a:t>Mixed</a:t>
                      </a:r>
                      <a:endParaRPr lang="en-US" dirty="0"/>
                    </a:p>
                  </a:txBody>
                  <a:tcPr/>
                </a:tc>
              </a:tr>
              <a:tr h="370840">
                <a:tc>
                  <a:txBody>
                    <a:bodyPr/>
                    <a:lstStyle/>
                    <a:p>
                      <a:pPr algn="ctr"/>
                      <a:r>
                        <a:rPr lang="fr-FR" dirty="0" err="1" smtClean="0"/>
                        <a:t>ObjectId</a:t>
                      </a:r>
                      <a:endParaRPr lang="en-US" dirty="0"/>
                    </a:p>
                  </a:txBody>
                  <a:tcPr/>
                </a:tc>
                <a:tc>
                  <a:txBody>
                    <a:bodyPr/>
                    <a:lstStyle/>
                    <a:p>
                      <a:pPr algn="ctr"/>
                      <a:r>
                        <a:rPr lang="fr-FR" dirty="0" err="1" smtClean="0"/>
                        <a:t>Array</a:t>
                      </a:r>
                      <a:endParaRPr lang="en-US" dirty="0"/>
                    </a:p>
                  </a:txBody>
                  <a:tcPr/>
                </a:tc>
              </a:tr>
            </a:tbl>
          </a:graphicData>
        </a:graphic>
      </p:graphicFrame>
      <p:sp>
        <p:nvSpPr>
          <p:cNvPr id="8" name="ZoneTexte 7"/>
          <p:cNvSpPr txBox="1"/>
          <p:nvPr/>
        </p:nvSpPr>
        <p:spPr>
          <a:xfrm>
            <a:off x="1691680" y="4153644"/>
            <a:ext cx="7020966" cy="830997"/>
          </a:xfrm>
          <a:prstGeom prst="rect">
            <a:avLst/>
          </a:prstGeom>
          <a:noFill/>
        </p:spPr>
        <p:txBody>
          <a:bodyPr wrap="square" rtlCol="0">
            <a:spAutoFit/>
          </a:bodyPr>
          <a:lstStyle/>
          <a:p>
            <a:pPr algn="r"/>
            <a:r>
              <a:rPr lang="fr-FR" sz="2400" i="1" dirty="0" smtClean="0">
                <a:latin typeface="+mn-lt"/>
              </a:rPr>
              <a:t>More information at:</a:t>
            </a:r>
          </a:p>
          <a:p>
            <a:pPr algn="r"/>
            <a:r>
              <a:rPr lang="en-US" sz="2400" i="1" dirty="0">
                <a:latin typeface="+mn-lt"/>
                <a:hlinkClick r:id="rId4"/>
              </a:rPr>
              <a:t>http://</a:t>
            </a:r>
            <a:r>
              <a:rPr lang="en-US" sz="2400" i="1" dirty="0" smtClean="0">
                <a:latin typeface="+mn-lt"/>
                <a:hlinkClick r:id="rId4"/>
              </a:rPr>
              <a:t>mongoosejs.com/docs/schematypes.html</a:t>
            </a:r>
            <a:endParaRPr lang="en-US" sz="2400" i="1" dirty="0">
              <a:latin typeface="+mn-lt"/>
            </a:endParaRPr>
          </a:p>
        </p:txBody>
      </p:sp>
    </p:spTree>
    <p:extLst>
      <p:ext uri="{BB962C8B-B14F-4D97-AF65-F5344CB8AC3E}">
        <p14:creationId xmlns:p14="http://schemas.microsoft.com/office/powerpoint/2010/main" val="363063542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You can also add behaviors to schemas:</a:t>
            </a:r>
          </a:p>
          <a:p>
            <a:endParaRPr lang="fr-FR" dirty="0"/>
          </a:p>
          <a:p>
            <a:endParaRPr lang="fr-FR" dirty="0" smtClean="0"/>
          </a:p>
          <a:p>
            <a:endParaRPr lang="fr-FR" dirty="0"/>
          </a:p>
          <a:p>
            <a:pPr lvl="3"/>
            <a:endParaRPr lang="fr-FR" dirty="0" smtClean="0"/>
          </a:p>
          <a:p>
            <a:r>
              <a:rPr lang="fr-FR" dirty="0" smtClean="0"/>
              <a:t>Use </a:t>
            </a:r>
            <a:r>
              <a:rPr lang="fr-FR" dirty="0" err="1" smtClean="0"/>
              <a:t>both</a:t>
            </a:r>
            <a:r>
              <a:rPr lang="fr-FR" dirty="0" smtClean="0"/>
              <a:t> </a:t>
            </a:r>
            <a:r>
              <a:rPr lang="fr-FR" dirty="0" err="1" smtClean="0"/>
              <a:t>properties</a:t>
            </a:r>
            <a:r>
              <a:rPr lang="fr-FR" dirty="0" smtClean="0"/>
              <a:t> and </a:t>
            </a:r>
            <a:r>
              <a:rPr lang="fr-FR" dirty="0" err="1" smtClean="0"/>
              <a:t>attributes</a:t>
            </a:r>
            <a:r>
              <a:rPr lang="fr-FR" dirty="0" smtClean="0"/>
              <a:t> </a:t>
            </a:r>
            <a:br>
              <a:rPr lang="fr-FR" dirty="0" smtClean="0"/>
            </a:br>
            <a:r>
              <a:rPr lang="fr-FR" dirty="0" smtClean="0"/>
              <a:t>to </a:t>
            </a:r>
            <a:r>
              <a:rPr lang="fr-FR" dirty="0" err="1" smtClean="0"/>
              <a:t>create</a:t>
            </a:r>
            <a:r>
              <a:rPr lang="fr-FR" dirty="0" smtClean="0"/>
              <a:t> </a:t>
            </a:r>
            <a:r>
              <a:rPr lang="fr-FR" dirty="0" err="1" smtClean="0"/>
              <a:t>entities</a:t>
            </a:r>
            <a:r>
              <a:rPr lang="fr-FR" dirty="0" smtClean="0"/>
              <a:t> to store!</a:t>
            </a: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Mongoose Schemas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err="1" smtClean="0">
                <a:latin typeface="+mn-lt"/>
                <a:cs typeface="ＭＳ Ｐゴシック" charset="0"/>
              </a:rPr>
              <a:t>NodeJS</a:t>
            </a:r>
            <a:r>
              <a:rPr lang="en-US" dirty="0" smtClean="0">
                <a:latin typeface="+mn-lt"/>
                <a:cs typeface="ＭＳ Ｐゴシック" charset="0"/>
              </a:rPr>
              <a:t> &amp; </a:t>
            </a:r>
            <a:r>
              <a:rPr lang="en-US" dirty="0" err="1" smtClean="0">
                <a:latin typeface="+mn-lt"/>
                <a:cs typeface="ＭＳ Ｐゴシック" charset="0"/>
              </a:rPr>
              <a:t>MongoDB</a:t>
            </a:r>
            <a:endParaRPr lang="en-US" dirty="0">
              <a:latin typeface="+mn-lt"/>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31354" y="1921396"/>
            <a:ext cx="8208912" cy="1728192"/>
          </a:xfrm>
          <a:prstGeom prst="roundRect">
            <a:avLst>
              <a:gd name="adj" fmla="val 13401"/>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rgbClr val="0070C0"/>
                </a:solidFill>
                <a:latin typeface="Courier New" pitchFamily="-106" charset="0"/>
                <a:ea typeface="ＭＳ Ｐゴシック" pitchFamily="-106" charset="-128"/>
                <a:cs typeface="Courier New" pitchFamily="-106" charset="0"/>
              </a:rPr>
              <a:t>var</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carSchema</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carSchema.methods.start</a:t>
            </a:r>
            <a:r>
              <a:rPr lang="en-GB" b="1" dirty="0" smtClean="0">
                <a:solidFill>
                  <a:schemeClr val="tx1"/>
                </a:solidFill>
                <a:latin typeface="Courier New" pitchFamily="-106" charset="0"/>
                <a:ea typeface="ＭＳ Ｐゴシック" pitchFamily="-106" charset="-128"/>
                <a:cs typeface="Courier New" pitchFamily="-106" charset="0"/>
              </a:rPr>
              <a:t> = </a:t>
            </a:r>
            <a:r>
              <a:rPr lang="en-GB" b="1" dirty="0" smtClean="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console.log('</a:t>
            </a:r>
            <a:r>
              <a:rPr lang="en-GB" b="1" dirty="0" smtClean="0">
                <a:solidFill>
                  <a:srgbClr val="00B050"/>
                </a:solidFill>
                <a:latin typeface="Courier New" pitchFamily="-106" charset="0"/>
                <a:ea typeface="ＭＳ Ｐゴシック" pitchFamily="-106" charset="-128"/>
                <a:cs typeface="Courier New" pitchFamily="-106" charset="0"/>
              </a:rPr>
              <a:t>Vroom</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rgbClr val="00000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67689942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Schemas are just data structures</a:t>
            </a:r>
          </a:p>
          <a:p>
            <a:pPr lvl="1"/>
            <a:r>
              <a:rPr lang="fr-FR" dirty="0" smtClean="0"/>
              <a:t>Must </a:t>
            </a:r>
            <a:r>
              <a:rPr lang="fr-FR" dirty="0" err="1" smtClean="0"/>
              <a:t>be</a:t>
            </a:r>
            <a:r>
              <a:rPr lang="fr-FR" dirty="0" smtClean="0"/>
              <a:t> « </a:t>
            </a:r>
            <a:r>
              <a:rPr lang="fr-FR" dirty="0" err="1" smtClean="0"/>
              <a:t>compiled</a:t>
            </a:r>
            <a:r>
              <a:rPr lang="fr-FR" dirty="0" smtClean="0"/>
              <a:t> » to </a:t>
            </a:r>
            <a:r>
              <a:rPr lang="fr-FR" dirty="0" err="1" smtClean="0"/>
              <a:t>work</a:t>
            </a:r>
            <a:r>
              <a:rPr lang="fr-FR" dirty="0" smtClean="0"/>
              <a:t> </a:t>
            </a:r>
            <a:r>
              <a:rPr lang="fr-FR" dirty="0" err="1" smtClean="0"/>
              <a:t>with</a:t>
            </a:r>
            <a:endParaRPr lang="fr-FR" dirty="0" smtClean="0"/>
          </a:p>
          <a:p>
            <a:pPr lvl="1"/>
            <a:endParaRPr lang="fr-FR" dirty="0"/>
          </a:p>
          <a:p>
            <a:r>
              <a:rPr lang="fr-FR" dirty="0" err="1" smtClean="0"/>
              <a:t>Compiled</a:t>
            </a:r>
            <a:r>
              <a:rPr lang="fr-FR" dirty="0" smtClean="0"/>
              <a:t> </a:t>
            </a:r>
            <a:r>
              <a:rPr lang="fr-FR" dirty="0" err="1" smtClean="0"/>
              <a:t>schemas</a:t>
            </a:r>
            <a:r>
              <a:rPr lang="fr-FR" dirty="0" smtClean="0"/>
              <a:t> are </a:t>
            </a:r>
            <a:r>
              <a:rPr lang="fr-FR" dirty="0" err="1" smtClean="0"/>
              <a:t>called</a:t>
            </a:r>
            <a:r>
              <a:rPr lang="fr-FR" dirty="0" smtClean="0"/>
              <a:t> </a:t>
            </a:r>
            <a:r>
              <a:rPr lang="fr-FR" dirty="0" err="1" smtClean="0"/>
              <a:t>Models</a:t>
            </a: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Mongoose Models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err="1" smtClean="0">
                <a:latin typeface="+mn-lt"/>
                <a:cs typeface="ＭＳ Ｐゴシック" charset="0"/>
              </a:rPr>
              <a:t>NodeJS</a:t>
            </a:r>
            <a:r>
              <a:rPr lang="en-US" dirty="0" smtClean="0">
                <a:latin typeface="+mn-lt"/>
                <a:cs typeface="ＭＳ Ｐゴシック" charset="0"/>
              </a:rPr>
              <a:t> &amp; </a:t>
            </a:r>
            <a:r>
              <a:rPr lang="en-US" dirty="0" err="1" smtClean="0">
                <a:latin typeface="+mn-lt"/>
                <a:cs typeface="ＭＳ Ｐゴシック" charset="0"/>
              </a:rPr>
              <a:t>MongoDB</a:t>
            </a:r>
            <a:endParaRPr lang="en-US" dirty="0">
              <a:latin typeface="+mn-lt"/>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31354" y="3505572"/>
            <a:ext cx="8208912" cy="1440160"/>
          </a:xfrm>
          <a:prstGeom prst="roundRect">
            <a:avLst>
              <a:gd name="adj" fmla="val 13401"/>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rgbClr val="0070C0"/>
                </a:solidFill>
                <a:latin typeface="Courier New" pitchFamily="-106" charset="0"/>
                <a:ea typeface="ＭＳ Ｐゴシック" pitchFamily="-106" charset="-128"/>
                <a:cs typeface="Courier New" pitchFamily="-106" charset="0"/>
              </a:rPr>
              <a:t>var</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carSchema</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endParaRPr lang="en-GB" b="1" dirty="0" smtClean="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rgbClr val="479B8F"/>
                </a:solidFill>
                <a:latin typeface="Courier New" pitchFamily="-106" charset="0"/>
                <a:ea typeface="ＭＳ Ｐゴシック" pitchFamily="-106" charset="-128"/>
                <a:cs typeface="Courier New" pitchFamily="-106" charset="0"/>
              </a:rPr>
              <a:t>// Create a Car model to work with</a:t>
            </a:r>
            <a:endParaRPr lang="en-GB" b="1" dirty="0">
              <a:solidFill>
                <a:srgbClr val="479B8F"/>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Car = </a:t>
            </a:r>
            <a:r>
              <a:rPr lang="en-GB" b="1" dirty="0" err="1">
                <a:solidFill>
                  <a:schemeClr val="tx1"/>
                </a:solidFill>
                <a:latin typeface="Courier New" pitchFamily="-106" charset="0"/>
                <a:ea typeface="ＭＳ Ｐゴシック" pitchFamily="-106" charset="-128"/>
                <a:cs typeface="Courier New" pitchFamily="-106" charset="0"/>
              </a:rPr>
              <a:t>mongoose.model</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Car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carSchema</a:t>
            </a:r>
            <a:r>
              <a:rPr lang="en-GB" b="1" dirty="0">
                <a:solidFill>
                  <a:schemeClr val="tx1"/>
                </a:solidFill>
                <a:latin typeface="Courier New" pitchFamily="-106" charset="0"/>
                <a:ea typeface="ＭＳ Ｐゴシック" pitchFamily="-106" charset="-128"/>
                <a:cs typeface="Courier New" pitchFamily="-106" charset="0"/>
              </a:rPr>
              <a:t>)</a:t>
            </a:r>
            <a:endParaRPr lang="en-GB" b="1" dirty="0">
              <a:solidFill>
                <a:srgbClr val="00000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137345216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2"/>
          <p:cNvSpPr>
            <a:spLocks noGrp="1"/>
          </p:cNvSpPr>
          <p:nvPr>
            <p:ph idx="1"/>
          </p:nvPr>
        </p:nvSpPr>
        <p:spPr>
          <a:xfrm>
            <a:off x="457200" y="1128713"/>
            <a:ext cx="8435975" cy="4230687"/>
          </a:xfrm>
        </p:spPr>
        <p:txBody>
          <a:bodyPr/>
          <a:lstStyle/>
          <a:p>
            <a:r>
              <a:rPr lang="fr-FR" dirty="0" err="1" smtClean="0"/>
              <a:t>Create</a:t>
            </a:r>
            <a:r>
              <a:rPr lang="fr-FR" dirty="0" smtClean="0"/>
              <a:t>:</a:t>
            </a: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CRUD</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err="1" smtClean="0">
                <a:latin typeface="+mn-lt"/>
                <a:cs typeface="ＭＳ Ｐゴシック" charset="0"/>
              </a:rPr>
              <a:t>NodeJS</a:t>
            </a:r>
            <a:r>
              <a:rPr lang="en-US" dirty="0" smtClean="0">
                <a:latin typeface="+mn-lt"/>
                <a:cs typeface="ＭＳ Ｐゴシック" charset="0"/>
              </a:rPr>
              <a:t> &amp; </a:t>
            </a:r>
            <a:r>
              <a:rPr lang="en-US" dirty="0" err="1" smtClean="0">
                <a:latin typeface="+mn-lt"/>
                <a:cs typeface="ＭＳ Ｐゴシック" charset="0"/>
              </a:rPr>
              <a:t>MongoDB</a:t>
            </a:r>
            <a:endParaRPr lang="en-US" dirty="0">
              <a:latin typeface="+mn-lt"/>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31354" y="1993404"/>
            <a:ext cx="8208912" cy="2592288"/>
          </a:xfrm>
          <a:prstGeom prst="roundRect">
            <a:avLst>
              <a:gd name="adj" fmla="val 7595"/>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rgbClr val="0070C0"/>
                </a:solidFill>
                <a:latin typeface="Courier New" pitchFamily="-106" charset="0"/>
                <a:ea typeface="ＭＳ Ｐゴシック" pitchFamily="-106" charset="-128"/>
                <a:cs typeface="Courier New" pitchFamily="-106" charset="0"/>
              </a:rPr>
              <a:t>var</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myCar</a:t>
            </a:r>
            <a:r>
              <a:rPr lang="en-GB" b="1" dirty="0" smtClean="0">
                <a:solidFill>
                  <a:schemeClr val="tx1"/>
                </a:solidFill>
                <a:latin typeface="Courier New" pitchFamily="-106" charset="0"/>
                <a:ea typeface="ＭＳ Ｐゴシック" pitchFamily="-106" charset="-128"/>
                <a:cs typeface="Courier New" pitchFamily="-106" charset="0"/>
              </a:rPr>
              <a:t> = </a:t>
            </a:r>
            <a:r>
              <a:rPr lang="en-GB" b="1" dirty="0" smtClean="0">
                <a:solidFill>
                  <a:srgbClr val="7030A0"/>
                </a:solidFill>
                <a:latin typeface="Courier New" pitchFamily="-106" charset="0"/>
                <a:ea typeface="ＭＳ Ｐゴシック" pitchFamily="-106" charset="-128"/>
                <a:cs typeface="Courier New" pitchFamily="-106" charset="0"/>
              </a:rPr>
              <a:t>new</a:t>
            </a:r>
            <a:r>
              <a:rPr lang="en-GB" b="1" dirty="0" smtClean="0">
                <a:solidFill>
                  <a:schemeClr val="tx1"/>
                </a:solidFill>
                <a:latin typeface="Courier New" pitchFamily="-106" charset="0"/>
                <a:ea typeface="ＭＳ Ｐゴシック" pitchFamily="-106" charset="-128"/>
                <a:cs typeface="Courier New" pitchFamily="-106" charset="0"/>
              </a:rPr>
              <a:t> Car({</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model: '</a:t>
            </a:r>
            <a:r>
              <a:rPr lang="en-GB" b="1" dirty="0" smtClean="0">
                <a:solidFill>
                  <a:srgbClr val="00B050"/>
                </a:solidFill>
                <a:latin typeface="Courier New" pitchFamily="-106" charset="0"/>
                <a:ea typeface="ＭＳ Ｐゴシック" pitchFamily="-106" charset="-128"/>
                <a:cs typeface="Courier New" pitchFamily="-106" charset="0"/>
              </a:rPr>
              <a:t>Focus</a:t>
            </a:r>
            <a:r>
              <a:rPr lang="en-GB" b="1" dirty="0" smtClean="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brand: '</a:t>
            </a:r>
            <a:r>
              <a:rPr lang="en-GB" b="1" dirty="0" smtClean="0">
                <a:solidFill>
                  <a:srgbClr val="00B050"/>
                </a:solidFill>
                <a:latin typeface="Courier New" pitchFamily="-106" charset="0"/>
                <a:ea typeface="ＭＳ Ｐゴシック" pitchFamily="-106" charset="-128"/>
                <a:cs typeface="Courier New" pitchFamily="-106" charset="0"/>
              </a:rPr>
              <a:t>Ford</a:t>
            </a:r>
            <a:r>
              <a:rPr lang="en-GB" b="1" dirty="0" smtClean="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price: </a:t>
            </a:r>
            <a:r>
              <a:rPr lang="en-GB" b="1" dirty="0" smtClean="0">
                <a:solidFill>
                  <a:schemeClr val="accent6">
                    <a:lumMod val="75000"/>
                  </a:schemeClr>
                </a:solidFill>
                <a:latin typeface="Courier New" pitchFamily="-106" charset="0"/>
                <a:ea typeface="ＭＳ Ｐゴシック" pitchFamily="-106" charset="-128"/>
                <a:cs typeface="Courier New" pitchFamily="-106" charset="0"/>
              </a:rPr>
              <a:t>8500</a:t>
            </a:r>
            <a:endParaRPr lang="en-GB" b="1" dirty="0">
              <a:solidFill>
                <a:schemeClr val="accent6">
                  <a:lumMod val="75000"/>
                </a:schemeClr>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endParaRPr lang="en-GB" b="1" dirty="0" smtClean="0">
              <a:solidFill>
                <a:schemeClr val="tx1"/>
              </a:solidFill>
              <a:latin typeface="Courier New" pitchFamily="-106" charset="0"/>
              <a:ea typeface="ＭＳ Ｐゴシック" pitchFamily="-106" charset="-128"/>
              <a:cs typeface="Courier New" pitchFamily="-106" charset="0"/>
            </a:endParaRPr>
          </a:p>
          <a:p>
            <a:pPr eaLnBrk="1" hangingPunct="1"/>
            <a:r>
              <a:rPr lang="en-GB" b="1" dirty="0" smtClean="0">
                <a:solidFill>
                  <a:srgbClr val="479B8F"/>
                </a:solidFill>
                <a:latin typeface="Courier New" pitchFamily="-106" charset="0"/>
                <a:ea typeface="ＭＳ Ｐゴシック" pitchFamily="-106" charset="-128"/>
                <a:cs typeface="Courier New" pitchFamily="-106" charset="0"/>
              </a:rPr>
              <a:t>// Create</a:t>
            </a: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myCar</a:t>
            </a:r>
            <a:r>
              <a:rPr lang="en-GB" b="1" dirty="0" err="1" smtClean="0">
                <a:solidFill>
                  <a:schemeClr val="tx1"/>
                </a:solidFill>
                <a:latin typeface="Courier New" pitchFamily="-106" charset="0"/>
                <a:ea typeface="ＭＳ Ｐゴシック" pitchFamily="-106" charset="-128"/>
                <a:cs typeface="Courier New" pitchFamily="-106" charset="0"/>
              </a:rPr>
              <a:t>.save</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smtClean="0">
              <a:solidFill>
                <a:schemeClr val="tx1"/>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105456218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2"/>
          <p:cNvSpPr>
            <a:spLocks noGrp="1"/>
          </p:cNvSpPr>
          <p:nvPr>
            <p:ph idx="1"/>
          </p:nvPr>
        </p:nvSpPr>
        <p:spPr>
          <a:xfrm>
            <a:off x="457200" y="1128713"/>
            <a:ext cx="8435975" cy="4230687"/>
          </a:xfrm>
        </p:spPr>
        <p:txBody>
          <a:bodyPr/>
          <a:lstStyle/>
          <a:p>
            <a:endParaRPr lang="en-US" dirty="0" smtClean="0"/>
          </a:p>
          <a:p>
            <a:endParaRPr lang="en-US" dirty="0" smtClean="0"/>
          </a:p>
          <a:p>
            <a:endParaRPr lang="en-US" dirty="0"/>
          </a:p>
          <a:p>
            <a:r>
              <a:rPr lang="en-US" dirty="0" smtClean="0"/>
              <a:t>First argument is criteria</a:t>
            </a:r>
          </a:p>
          <a:p>
            <a:pPr lvl="1"/>
            <a:r>
              <a:rPr lang="en-US" dirty="0" smtClean="0"/>
              <a:t>Like WHERE &amp; AND MySQL clause in JSON format</a:t>
            </a:r>
          </a:p>
          <a:p>
            <a:r>
              <a:rPr lang="fr-FR" dirty="0" smtClean="0"/>
              <a:t>Chain </a:t>
            </a:r>
            <a:r>
              <a:rPr lang="fr-FR" dirty="0" err="1" smtClean="0"/>
              <a:t>functions</a:t>
            </a:r>
            <a:r>
              <a:rPr lang="fr-FR" dirty="0" smtClean="0"/>
              <a:t> to </a:t>
            </a:r>
            <a:r>
              <a:rPr lang="fr-FR" dirty="0" err="1" smtClean="0"/>
              <a:t>get</a:t>
            </a:r>
            <a:r>
              <a:rPr lang="fr-FR" dirty="0" smtClean="0"/>
              <a:t> </a:t>
            </a:r>
            <a:r>
              <a:rPr lang="fr-FR" dirty="0" err="1" smtClean="0"/>
              <a:t>what</a:t>
            </a:r>
            <a:r>
              <a:rPr lang="fr-FR" dirty="0" smtClean="0"/>
              <a:t> </a:t>
            </a:r>
            <a:r>
              <a:rPr lang="fr-FR" dirty="0" err="1" smtClean="0"/>
              <a:t>you</a:t>
            </a:r>
            <a:r>
              <a:rPr lang="fr-FR" dirty="0" smtClean="0"/>
              <a:t> </a:t>
            </a:r>
            <a:r>
              <a:rPr lang="fr-FR" dirty="0" err="1" smtClean="0"/>
              <a:t>want</a:t>
            </a:r>
            <a:endParaRPr lang="en-US" dirty="0" smtClean="0"/>
          </a:p>
          <a:p>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CRUD</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err="1" smtClean="0">
                <a:latin typeface="+mn-lt"/>
                <a:cs typeface="ＭＳ Ｐゴシック" charset="0"/>
              </a:rPr>
              <a:t>NodeJS</a:t>
            </a:r>
            <a:r>
              <a:rPr lang="en-US" dirty="0" smtClean="0">
                <a:latin typeface="+mn-lt"/>
                <a:cs typeface="ＭＳ Ｐゴシック" charset="0"/>
              </a:rPr>
              <a:t> &amp; </a:t>
            </a:r>
            <a:r>
              <a:rPr lang="en-US" dirty="0" err="1" smtClean="0">
                <a:latin typeface="+mn-lt"/>
                <a:cs typeface="ＭＳ Ｐゴシック" charset="0"/>
              </a:rPr>
              <a:t>MongoDB</a:t>
            </a:r>
            <a:endParaRPr lang="en-US" dirty="0">
              <a:latin typeface="+mn-lt"/>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31354" y="1057300"/>
            <a:ext cx="8208912" cy="1584176"/>
          </a:xfrm>
          <a:prstGeom prst="roundRect">
            <a:avLst>
              <a:gd name="adj" fmla="val 7595"/>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rgbClr val="479B8F"/>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Read</a:t>
            </a: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Car.find</a:t>
            </a:r>
            <a:r>
              <a:rPr lang="en-GB" b="1" dirty="0" smtClean="0">
                <a:solidFill>
                  <a:schemeClr val="tx1"/>
                </a:solidFill>
                <a:latin typeface="Courier New" pitchFamily="-106" charset="0"/>
                <a:ea typeface="ＭＳ Ｐゴシック" pitchFamily="-106" charset="-128"/>
                <a:cs typeface="Courier New" pitchFamily="-106" charset="0"/>
              </a:rPr>
              <a:t>({model: '</a:t>
            </a:r>
            <a:r>
              <a:rPr lang="en-GB" b="1" dirty="0" smtClean="0">
                <a:solidFill>
                  <a:srgbClr val="00B050"/>
                </a:solidFill>
                <a:latin typeface="Courier New" pitchFamily="-106" charset="0"/>
                <a:ea typeface="ＭＳ Ｐゴシック" pitchFamily="-106" charset="-128"/>
                <a:cs typeface="Courier New" pitchFamily="-106" charset="0"/>
              </a:rPr>
              <a:t>Focus</a:t>
            </a:r>
            <a:r>
              <a:rPr lang="en-GB" b="1" dirty="0" smtClean="0">
                <a:solidFill>
                  <a:schemeClr val="tx1"/>
                </a:solidFill>
                <a:latin typeface="Courier New" pitchFamily="-106" charset="0"/>
                <a:ea typeface="ＭＳ Ｐゴシック" pitchFamily="-106" charset="-128"/>
                <a:cs typeface="Courier New" pitchFamily="-106" charset="0"/>
              </a:rPr>
              <a:t>'}).where('</a:t>
            </a:r>
            <a:r>
              <a:rPr lang="en-GB" b="1" dirty="0" smtClean="0">
                <a:solidFill>
                  <a:srgbClr val="00B050"/>
                </a:solidFill>
                <a:latin typeface="Courier New" pitchFamily="-106" charset="0"/>
                <a:ea typeface="ＭＳ Ｐゴシック" pitchFamily="-106" charset="-128"/>
                <a:cs typeface="Courier New" pitchFamily="-106" charset="0"/>
              </a:rPr>
              <a:t>price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chemeClr val="tx1"/>
                </a:solidFill>
                <a:latin typeface="Courier New" pitchFamily="-106" charset="0"/>
                <a:ea typeface="ＭＳ Ｐゴシック" pitchFamily="-106" charset="-128"/>
                <a:cs typeface="Courier New" pitchFamily="-106" charset="0"/>
              </a:rPr>
              <a:t>gt</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chemeClr val="accent6">
                    <a:lumMod val="75000"/>
                  </a:schemeClr>
                </a:solidFill>
                <a:latin typeface="Courier New" pitchFamily="-106" charset="0"/>
                <a:ea typeface="ＭＳ Ｐゴシック" pitchFamily="-106" charset="-128"/>
                <a:cs typeface="Courier New" pitchFamily="-106" charset="0"/>
              </a:rPr>
              <a:t>5000</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.exec(</a:t>
            </a:r>
            <a:r>
              <a:rPr lang="en-GB" b="1" dirty="0" smtClean="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(err, </a:t>
            </a:r>
            <a:r>
              <a:rPr lang="en-GB" b="1" dirty="0" err="1" smtClean="0">
                <a:solidFill>
                  <a:schemeClr val="tx1"/>
                </a:solidFill>
                <a:latin typeface="Courier New" pitchFamily="-106" charset="0"/>
                <a:ea typeface="ＭＳ Ｐゴシック" pitchFamily="-106" charset="-128"/>
                <a:cs typeface="Courier New" pitchFamily="-106" charset="0"/>
              </a:rPr>
              <a:t>myCar</a:t>
            </a:r>
            <a:r>
              <a:rPr lang="en-GB" b="1" dirty="0" smtClean="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smtClean="0">
              <a:solidFill>
                <a:schemeClr val="tx1"/>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157883897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2"/>
          <p:cNvSpPr>
            <a:spLocks noGrp="1"/>
          </p:cNvSpPr>
          <p:nvPr>
            <p:ph idx="1"/>
          </p:nvPr>
        </p:nvSpPr>
        <p:spPr>
          <a:xfrm>
            <a:off x="457200" y="1128713"/>
            <a:ext cx="8435975" cy="4230687"/>
          </a:xfrm>
        </p:spPr>
        <p:txBody>
          <a:bodyPr/>
          <a:lstStyle/>
          <a:p>
            <a:endParaRPr lang="en-US" dirty="0" smtClean="0"/>
          </a:p>
          <a:p>
            <a:endParaRPr lang="en-US" dirty="0" smtClean="0"/>
          </a:p>
          <a:p>
            <a:endParaRPr lang="en-US" dirty="0"/>
          </a:p>
          <a:p>
            <a:r>
              <a:rPr lang="en-US" dirty="0" smtClean="0"/>
              <a:t>First argument is discriminant field</a:t>
            </a:r>
          </a:p>
          <a:p>
            <a:pPr lvl="1"/>
            <a:r>
              <a:rPr lang="en-US" dirty="0" smtClean="0"/>
              <a:t>Like WHERE &amp; AND MySQL clause in JSON format</a:t>
            </a:r>
          </a:p>
          <a:p>
            <a:r>
              <a:rPr lang="en-US" dirty="0" smtClean="0"/>
              <a:t>Second argument is </a:t>
            </a:r>
            <a:r>
              <a:rPr lang="en-US" dirty="0" smtClean="0"/>
              <a:t>updated fields</a:t>
            </a:r>
            <a:endParaRPr lang="en-US" dirty="0" smtClean="0"/>
          </a:p>
          <a:p>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CRUD</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err="1" smtClean="0">
                <a:latin typeface="+mn-lt"/>
                <a:cs typeface="ＭＳ Ｐゴシック" charset="0"/>
              </a:rPr>
              <a:t>NodeJS</a:t>
            </a:r>
            <a:r>
              <a:rPr lang="en-US" dirty="0" smtClean="0">
                <a:latin typeface="+mn-lt"/>
                <a:cs typeface="ＭＳ Ｐゴシック" charset="0"/>
              </a:rPr>
              <a:t> &amp; </a:t>
            </a:r>
            <a:r>
              <a:rPr lang="en-US" dirty="0" err="1" smtClean="0">
                <a:latin typeface="+mn-lt"/>
                <a:cs typeface="ＭＳ Ｐゴシック" charset="0"/>
              </a:rPr>
              <a:t>MongoDB</a:t>
            </a:r>
            <a:endParaRPr lang="en-US" dirty="0">
              <a:latin typeface="+mn-lt"/>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31354" y="1345332"/>
            <a:ext cx="8208912" cy="1080120"/>
          </a:xfrm>
          <a:prstGeom prst="roundRect">
            <a:avLst>
              <a:gd name="adj" fmla="val 7595"/>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rgbClr val="479B8F"/>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Update</a:t>
            </a:r>
          </a:p>
          <a:p>
            <a:pPr eaLnBrk="1" hangingPunct="1">
              <a:buFont typeface="Wingdings" pitchFamily="1" charset="2"/>
              <a:buNone/>
            </a:pPr>
            <a:r>
              <a:rPr lang="en-GB" b="1" dirty="0" err="1" smtClean="0">
                <a:solidFill>
                  <a:srgbClr val="000000"/>
                </a:solidFill>
                <a:latin typeface="Courier New" pitchFamily="-106" charset="0"/>
                <a:ea typeface="ＭＳ Ｐゴシック" pitchFamily="-106" charset="-128"/>
                <a:cs typeface="Courier New" pitchFamily="-106" charset="0"/>
              </a:rPr>
              <a:t>Model.update</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err="1" smtClean="0">
                <a:solidFill>
                  <a:srgbClr val="000000"/>
                </a:solidFill>
                <a:latin typeface="Courier New" pitchFamily="-106" charset="0"/>
                <a:ea typeface="ＭＳ Ｐゴシック" pitchFamily="-106" charset="-128"/>
                <a:cs typeface="Courier New" pitchFamily="-106" charset="0"/>
              </a:rPr>
              <a:t>model:'</a:t>
            </a:r>
            <a:r>
              <a:rPr lang="en-GB" b="1" dirty="0" err="1" smtClean="0">
                <a:solidFill>
                  <a:srgbClr val="00B050"/>
                </a:solidFill>
                <a:latin typeface="Courier New" pitchFamily="-106" charset="0"/>
                <a:ea typeface="ＭＳ Ｐゴシック" pitchFamily="-106" charset="-128"/>
                <a:cs typeface="Courier New" pitchFamily="-106" charset="0"/>
              </a:rPr>
              <a:t>Focus</a:t>
            </a:r>
            <a:r>
              <a:rPr lang="en-GB" b="1" dirty="0" smtClean="0">
                <a:solidFill>
                  <a:srgbClr val="000000"/>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price</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chemeClr val="accent6">
                    <a:lumMod val="75000"/>
                  </a:schemeClr>
                </a:solidFill>
                <a:latin typeface="Courier New" pitchFamily="-106" charset="0"/>
                <a:ea typeface="ＭＳ Ｐゴシック" pitchFamily="-106" charset="-128"/>
                <a:cs typeface="Courier New" pitchFamily="-106" charset="0"/>
              </a:rPr>
              <a:t>9000</a:t>
            </a:r>
            <a:r>
              <a:rPr lang="en-GB" b="1" dirty="0" smtClean="0">
                <a:solidFill>
                  <a:schemeClr val="tx1"/>
                </a:solidFill>
                <a:latin typeface="Courier New" pitchFamily="-106" charset="0"/>
                <a:ea typeface="ＭＳ Ｐゴシック" pitchFamily="-106" charset="-128"/>
                <a:cs typeface="Courier New" pitchFamily="-106" charset="0"/>
              </a:rPr>
              <a:t> });</a:t>
            </a:r>
            <a:endParaRPr lang="en-GB" b="1" dirty="0" smtClean="0">
              <a:solidFill>
                <a:schemeClr val="tx1"/>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1578838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smtClean="0"/>
              <a:t>Why non-blocking model is better ?</a:t>
            </a:r>
          </a:p>
          <a:p>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Blocking VS non-blocking</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sp>
        <p:nvSpPr>
          <p:cNvPr id="2" name="Right Arrow 1"/>
          <p:cNvSpPr/>
          <p:nvPr/>
        </p:nvSpPr>
        <p:spPr>
          <a:xfrm>
            <a:off x="1691680" y="2281436"/>
            <a:ext cx="7200800" cy="2808312"/>
          </a:xfrm>
          <a:prstGeom prst="rightArrow">
            <a:avLst>
              <a:gd name="adj1" fmla="val 50000"/>
              <a:gd name="adj2" fmla="val 2622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9" name="Straight Connector 8"/>
          <p:cNvCxnSpPr>
            <a:stCxn id="2" idx="1"/>
            <a:endCxn id="2" idx="3"/>
          </p:cNvCxnSpPr>
          <p:nvPr/>
        </p:nvCxnSpPr>
        <p:spPr>
          <a:xfrm>
            <a:off x="1691680" y="3685592"/>
            <a:ext cx="7200800" cy="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23528" y="3217540"/>
            <a:ext cx="1057163" cy="369332"/>
          </a:xfrm>
          <a:prstGeom prst="rect">
            <a:avLst/>
          </a:prstGeom>
          <a:noFill/>
        </p:spPr>
        <p:txBody>
          <a:bodyPr wrap="none" rtlCol="0">
            <a:spAutoFit/>
          </a:bodyPr>
          <a:lstStyle/>
          <a:p>
            <a:r>
              <a:rPr lang="en-US" dirty="0" smtClean="0"/>
              <a:t>Blocking</a:t>
            </a:r>
            <a:endParaRPr lang="en-US" dirty="0"/>
          </a:p>
        </p:txBody>
      </p:sp>
      <p:sp>
        <p:nvSpPr>
          <p:cNvPr id="12" name="TextBox 11"/>
          <p:cNvSpPr txBox="1"/>
          <p:nvPr/>
        </p:nvSpPr>
        <p:spPr>
          <a:xfrm>
            <a:off x="107504" y="3865612"/>
            <a:ext cx="1531902" cy="369332"/>
          </a:xfrm>
          <a:prstGeom prst="rect">
            <a:avLst/>
          </a:prstGeom>
          <a:noFill/>
        </p:spPr>
        <p:txBody>
          <a:bodyPr wrap="none" rtlCol="0">
            <a:spAutoFit/>
          </a:bodyPr>
          <a:lstStyle/>
          <a:p>
            <a:r>
              <a:rPr lang="en-US" dirty="0" smtClean="0"/>
              <a:t>Non-blocking</a:t>
            </a:r>
            <a:endParaRPr lang="en-US" dirty="0"/>
          </a:p>
        </p:txBody>
      </p:sp>
      <p:cxnSp>
        <p:nvCxnSpPr>
          <p:cNvPr id="20" name="Straight Connector 19"/>
          <p:cNvCxnSpPr/>
          <p:nvPr/>
        </p:nvCxnSpPr>
        <p:spPr>
          <a:xfrm>
            <a:off x="205172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41176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77180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13184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349188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385192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21196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7200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93204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29208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65212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012160" y="3505572"/>
            <a:ext cx="0" cy="936104"/>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637220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73224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709228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7452320" y="3001516"/>
            <a:ext cx="0" cy="864096"/>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812360" y="3505572"/>
            <a:ext cx="0" cy="36004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691680" y="3145532"/>
            <a:ext cx="1800200"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Instruction 1</a:t>
            </a:r>
            <a:endParaRPr lang="en-US" sz="1600" dirty="0"/>
          </a:p>
        </p:txBody>
      </p:sp>
      <p:sp>
        <p:nvSpPr>
          <p:cNvPr id="40" name="Rectangle 39"/>
          <p:cNvSpPr/>
          <p:nvPr/>
        </p:nvSpPr>
        <p:spPr>
          <a:xfrm>
            <a:off x="1691680" y="4009628"/>
            <a:ext cx="1800200"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600" dirty="0">
                <a:solidFill>
                  <a:prstClr val="white"/>
                </a:solidFill>
              </a:rPr>
              <a:t>Instruction 1</a:t>
            </a:r>
          </a:p>
        </p:txBody>
      </p:sp>
      <p:sp>
        <p:nvSpPr>
          <p:cNvPr id="41" name="Rectangle 40"/>
          <p:cNvSpPr/>
          <p:nvPr/>
        </p:nvSpPr>
        <p:spPr>
          <a:xfrm>
            <a:off x="4932040" y="3145532"/>
            <a:ext cx="1080120"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err="1" smtClean="0"/>
              <a:t>Instr</a:t>
            </a:r>
            <a:r>
              <a:rPr lang="en-US" sz="1600" dirty="0" smtClean="0"/>
              <a:t> 2</a:t>
            </a:r>
            <a:endParaRPr lang="en-US" sz="1600" dirty="0"/>
          </a:p>
        </p:txBody>
      </p:sp>
      <p:sp>
        <p:nvSpPr>
          <p:cNvPr id="42" name="Rectangle 41"/>
          <p:cNvSpPr/>
          <p:nvPr/>
        </p:nvSpPr>
        <p:spPr>
          <a:xfrm>
            <a:off x="6012160" y="3145532"/>
            <a:ext cx="1440160" cy="2160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err="1" smtClean="0"/>
              <a:t>Instr</a:t>
            </a:r>
            <a:r>
              <a:rPr lang="en-US" sz="1600" dirty="0" smtClean="0"/>
              <a:t> 3</a:t>
            </a:r>
            <a:endParaRPr lang="en-US" sz="1600" dirty="0"/>
          </a:p>
        </p:txBody>
      </p:sp>
      <p:sp>
        <p:nvSpPr>
          <p:cNvPr id="43" name="Rectangle 42"/>
          <p:cNvSpPr/>
          <p:nvPr/>
        </p:nvSpPr>
        <p:spPr>
          <a:xfrm>
            <a:off x="3491880" y="4009628"/>
            <a:ext cx="1440160" cy="21602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err="1" smtClean="0"/>
              <a:t>Instr</a:t>
            </a:r>
            <a:r>
              <a:rPr lang="en-US" sz="1600" dirty="0" smtClean="0"/>
              <a:t> 3</a:t>
            </a:r>
            <a:endParaRPr lang="en-US" sz="1600" dirty="0"/>
          </a:p>
        </p:txBody>
      </p:sp>
      <p:sp>
        <p:nvSpPr>
          <p:cNvPr id="44" name="Rectangle 43"/>
          <p:cNvSpPr/>
          <p:nvPr/>
        </p:nvSpPr>
        <p:spPr>
          <a:xfrm>
            <a:off x="4932040" y="4009628"/>
            <a:ext cx="1080120"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err="1" smtClean="0"/>
              <a:t>Instr</a:t>
            </a:r>
            <a:r>
              <a:rPr lang="en-US" sz="1600" dirty="0" smtClean="0"/>
              <a:t> 2</a:t>
            </a:r>
            <a:endParaRPr lang="en-US" sz="1600" dirty="0"/>
          </a:p>
        </p:txBody>
      </p:sp>
      <p:sp>
        <p:nvSpPr>
          <p:cNvPr id="49" name="Rectangle 48"/>
          <p:cNvSpPr/>
          <p:nvPr/>
        </p:nvSpPr>
        <p:spPr>
          <a:xfrm>
            <a:off x="3491880" y="3145532"/>
            <a:ext cx="1440160" cy="216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Wait…</a:t>
            </a:r>
            <a:endParaRPr lang="en-US" sz="1600" dirty="0"/>
          </a:p>
        </p:txBody>
      </p:sp>
      <p:pic>
        <p:nvPicPr>
          <p:cNvPr id="45"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91660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2"/>
          <p:cNvSpPr>
            <a:spLocks noGrp="1"/>
          </p:cNvSpPr>
          <p:nvPr>
            <p:ph idx="1"/>
          </p:nvPr>
        </p:nvSpPr>
        <p:spPr>
          <a:xfrm>
            <a:off x="457200" y="1128713"/>
            <a:ext cx="8435975" cy="4230687"/>
          </a:xfrm>
        </p:spPr>
        <p:txBody>
          <a:bodyPr/>
          <a:lstStyle/>
          <a:p>
            <a:r>
              <a:rPr lang="fr-FR" dirty="0" err="1" smtClean="0"/>
              <a:t>Delete</a:t>
            </a: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CRUD</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err="1" smtClean="0">
                <a:latin typeface="+mn-lt"/>
                <a:cs typeface="ＭＳ Ｐゴシック" charset="0"/>
              </a:rPr>
              <a:t>NodeJS</a:t>
            </a:r>
            <a:r>
              <a:rPr lang="en-US" dirty="0" smtClean="0">
                <a:latin typeface="+mn-lt"/>
                <a:cs typeface="ＭＳ Ｐゴシック" charset="0"/>
              </a:rPr>
              <a:t> &amp; </a:t>
            </a:r>
            <a:r>
              <a:rPr lang="en-US" dirty="0" err="1" smtClean="0">
                <a:latin typeface="+mn-lt"/>
                <a:cs typeface="ＭＳ Ｐゴシック" charset="0"/>
              </a:rPr>
              <a:t>MongoDB</a:t>
            </a:r>
            <a:endParaRPr lang="en-US" dirty="0">
              <a:latin typeface="+mn-lt"/>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31354" y="2353444"/>
            <a:ext cx="8208912" cy="1224136"/>
          </a:xfrm>
          <a:prstGeom prst="roundRect">
            <a:avLst>
              <a:gd name="adj" fmla="val 7595"/>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endParaRPr lang="en-GB" b="1" dirty="0" smtClean="0">
              <a:solidFill>
                <a:srgbClr val="0070C0"/>
              </a:solidFill>
              <a:latin typeface="Courier New" pitchFamily="-106" charset="0"/>
              <a:ea typeface="ＭＳ Ｐゴシック" pitchFamily="-106" charset="-128"/>
              <a:cs typeface="Courier New" pitchFamily="-106" charset="0"/>
            </a:endParaRPr>
          </a:p>
          <a:p>
            <a:pPr eaLnBrk="1" hangingPunct="1"/>
            <a:r>
              <a:rPr lang="en-GB" b="1" dirty="0" smtClean="0">
                <a:solidFill>
                  <a:srgbClr val="479B8F"/>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Delete</a:t>
            </a:r>
          </a:p>
          <a:p>
            <a:pPr eaLnBrk="1" hangingPunct="1"/>
            <a:r>
              <a:rPr lang="en-GB" b="1" dirty="0" err="1" smtClean="0">
                <a:solidFill>
                  <a:srgbClr val="000000"/>
                </a:solidFill>
                <a:latin typeface="Courier New" pitchFamily="-106" charset="0"/>
                <a:ea typeface="ＭＳ Ｐゴシック" pitchFamily="-106" charset="-128"/>
                <a:cs typeface="Courier New" pitchFamily="-106" charset="0"/>
              </a:rPr>
              <a:t>myCar.remove</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endParaRPr lang="en-GB" b="1" dirty="0">
              <a:solidFill>
                <a:srgbClr val="00000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157883897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2"/>
          <p:cNvSpPr>
            <a:spLocks noGrp="1"/>
          </p:cNvSpPr>
          <p:nvPr>
            <p:ph idx="1"/>
          </p:nvPr>
        </p:nvSpPr>
        <p:spPr>
          <a:xfrm>
            <a:off x="457200" y="1128713"/>
            <a:ext cx="8435975" cy="4230687"/>
          </a:xfrm>
        </p:spPr>
        <p:txBody>
          <a:bodyPr/>
          <a:lstStyle/>
          <a:p>
            <a:r>
              <a:rPr lang="en-US" dirty="0" smtClean="0"/>
              <a:t>Don’t forget asynchronous in JavaScript</a:t>
            </a:r>
          </a:p>
          <a:p>
            <a:endParaRPr lang="en-US" dirty="0"/>
          </a:p>
          <a:p>
            <a:r>
              <a:rPr lang="en-US" dirty="0" smtClean="0"/>
              <a:t>Almost all functions provides a callback</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Best Practices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err="1" smtClean="0">
                <a:latin typeface="+mn-lt"/>
                <a:cs typeface="ＭＳ Ｐゴシック" charset="0"/>
              </a:rPr>
              <a:t>NodeJS</a:t>
            </a:r>
            <a:r>
              <a:rPr lang="en-US" dirty="0" smtClean="0">
                <a:latin typeface="+mn-lt"/>
                <a:cs typeface="ＭＳ Ｐゴシック" charset="0"/>
              </a:rPr>
              <a:t> &amp; </a:t>
            </a:r>
            <a:r>
              <a:rPr lang="en-US" dirty="0" err="1" smtClean="0">
                <a:latin typeface="+mn-lt"/>
                <a:cs typeface="ＭＳ Ｐゴシック" charset="0"/>
              </a:rPr>
              <a:t>MongoDB</a:t>
            </a:r>
            <a:endParaRPr lang="en-US" dirty="0">
              <a:latin typeface="+mn-lt"/>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31354" y="3073524"/>
            <a:ext cx="8208912" cy="1872208"/>
          </a:xfrm>
          <a:prstGeom prst="roundRect">
            <a:avLst>
              <a:gd name="adj" fmla="val 7595"/>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endParaRPr lang="en-GB" b="1" dirty="0" smtClean="0">
              <a:solidFill>
                <a:srgbClr val="0070C0"/>
              </a:solidFill>
              <a:latin typeface="Courier New" pitchFamily="-106" charset="0"/>
              <a:ea typeface="ＭＳ Ｐゴシック" pitchFamily="-106" charset="-128"/>
              <a:cs typeface="Courier New" pitchFamily="-106" charset="0"/>
            </a:endParaRPr>
          </a:p>
          <a:p>
            <a:pPr eaLnBrk="1" hangingPunct="1"/>
            <a:r>
              <a:rPr lang="en-GB" b="1" dirty="0" smtClean="0">
                <a:solidFill>
                  <a:srgbClr val="479B8F"/>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Delete</a:t>
            </a:r>
          </a:p>
          <a:p>
            <a:pPr eaLnBrk="1" hangingPunct="1"/>
            <a:r>
              <a:rPr lang="en-GB" b="1" dirty="0" err="1" smtClean="0">
                <a:solidFill>
                  <a:srgbClr val="000000"/>
                </a:solidFill>
                <a:latin typeface="Courier New" pitchFamily="-106" charset="0"/>
                <a:ea typeface="ＭＳ Ｐゴシック" pitchFamily="-106" charset="-128"/>
                <a:cs typeface="Courier New" pitchFamily="-106" charset="0"/>
              </a:rPr>
              <a:t>myCar</a:t>
            </a:r>
            <a:r>
              <a:rPr lang="en-GB" b="1" dirty="0" err="1" smtClean="0">
                <a:solidFill>
                  <a:srgbClr val="000000"/>
                </a:solidFill>
                <a:latin typeface="Courier New" pitchFamily="-106" charset="0"/>
                <a:ea typeface="ＭＳ Ｐゴシック" pitchFamily="-106" charset="-128"/>
                <a:cs typeface="Courier New" pitchFamily="-106" charset="0"/>
              </a:rPr>
              <a:t>.remove</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smtClean="0">
                <a:solidFill>
                  <a:srgbClr val="0070C0"/>
                </a:solidFill>
                <a:latin typeface="Courier New" pitchFamily="-106" charset="0"/>
                <a:ea typeface="ＭＳ Ｐゴシック" pitchFamily="-106" charset="-128"/>
                <a:cs typeface="Courier New" pitchFamily="-106" charset="0"/>
              </a:rPr>
              <a:t>function</a:t>
            </a:r>
            <a:r>
              <a:rPr lang="en-GB" b="1" dirty="0" smtClean="0">
                <a:solidFill>
                  <a:srgbClr val="000000"/>
                </a:solidFill>
                <a:latin typeface="Courier New" pitchFamily="-106" charset="0"/>
                <a:ea typeface="ＭＳ Ｐゴシック" pitchFamily="-106" charset="-128"/>
                <a:cs typeface="Courier New" pitchFamily="-106" charset="0"/>
              </a:rPr>
              <a:t>(err</a:t>
            </a:r>
            <a:r>
              <a:rPr lang="en-GB" b="1" dirty="0" smtClean="0">
                <a:solidFill>
                  <a:srgbClr val="000000"/>
                </a:solidFill>
                <a:latin typeface="Courier New" pitchFamily="-106" charset="0"/>
                <a:ea typeface="ＭＳ Ｐゴシック" pitchFamily="-106" charset="-128"/>
                <a:cs typeface="Courier New" pitchFamily="-106" charset="0"/>
              </a:rPr>
              <a:t>, result) {</a:t>
            </a:r>
          </a:p>
          <a:p>
            <a:pPr eaLnBrk="1" hangingPunct="1"/>
            <a:r>
              <a:rPr lang="en-GB" b="1" dirty="0" smtClean="0">
                <a:solidFill>
                  <a:srgbClr val="000000"/>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Do things</a:t>
            </a:r>
            <a:endParaRPr lang="en-GB" b="1" dirty="0">
              <a:solidFill>
                <a:srgbClr val="479B8F"/>
              </a:solidFill>
              <a:latin typeface="Courier New" pitchFamily="-106" charset="0"/>
              <a:ea typeface="ＭＳ Ｐゴシック" pitchFamily="-106" charset="-128"/>
              <a:cs typeface="Courier New" pitchFamily="-106" charset="0"/>
            </a:endParaRPr>
          </a:p>
          <a:p>
            <a:pPr eaLnBrk="1" hangingPunct="1"/>
            <a:r>
              <a:rPr lang="en-GB" b="1" dirty="0" smtClean="0">
                <a:solidFill>
                  <a:srgbClr val="000000"/>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endParaRPr lang="en-GB" b="1" dirty="0">
              <a:solidFill>
                <a:srgbClr val="00000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361596896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2"/>
          <p:cNvSpPr>
            <a:spLocks noGrp="1"/>
          </p:cNvSpPr>
          <p:nvPr>
            <p:ph idx="1"/>
          </p:nvPr>
        </p:nvSpPr>
        <p:spPr>
          <a:xfrm>
            <a:off x="457200" y="1128713"/>
            <a:ext cx="8435975" cy="4230687"/>
          </a:xfrm>
        </p:spPr>
        <p:txBody>
          <a:bodyPr/>
          <a:lstStyle/>
          <a:p>
            <a:r>
              <a:rPr lang="en-US" dirty="0" smtClean="0"/>
              <a:t>As always, don’t forget to close your </a:t>
            </a:r>
            <a:r>
              <a:rPr lang="en-US" dirty="0" err="1" smtClean="0"/>
              <a:t>db</a:t>
            </a:r>
            <a:r>
              <a:rPr lang="en-US" dirty="0" smtClean="0"/>
              <a:t> link</a:t>
            </a:r>
          </a:p>
          <a:p>
            <a:pPr lvl="1"/>
            <a:r>
              <a:rPr lang="en-US" dirty="0" smtClean="0"/>
              <a:t>If you put it in </a:t>
            </a:r>
            <a:r>
              <a:rPr lang="en-US" dirty="0" err="1" smtClean="0"/>
              <a:t>ClientRequest</a:t>
            </a:r>
            <a:r>
              <a:rPr lang="en-US" dirty="0" smtClean="0"/>
              <a:t>:</a:t>
            </a:r>
          </a:p>
          <a:p>
            <a:pPr lvl="2"/>
            <a:r>
              <a:rPr lang="en-US" sz="2800" dirty="0" smtClean="0"/>
              <a:t>Create a </a:t>
            </a:r>
            <a:r>
              <a:rPr lang="en-US" sz="2800" dirty="0" err="1" smtClean="0"/>
              <a:t>app.all</a:t>
            </a:r>
            <a:r>
              <a:rPr lang="en-US" sz="2800" dirty="0" smtClean="0"/>
              <a:t> filter at the end to close it</a:t>
            </a:r>
          </a:p>
          <a:p>
            <a:pPr lvl="1"/>
            <a:r>
              <a:rPr lang="en-US" dirty="0" smtClean="0"/>
              <a:t>If you initialize it each time you need</a:t>
            </a:r>
          </a:p>
          <a:p>
            <a:pPr lvl="2"/>
            <a:r>
              <a:rPr lang="en-US" sz="2800" dirty="0" smtClean="0"/>
              <a:t>Use callbacks to close it</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Best Practices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err="1" smtClean="0">
                <a:latin typeface="+mn-lt"/>
                <a:cs typeface="ＭＳ Ｐゴシック" charset="0"/>
              </a:rPr>
              <a:t>NodeJS</a:t>
            </a:r>
            <a:r>
              <a:rPr lang="en-US" dirty="0" smtClean="0">
                <a:latin typeface="+mn-lt"/>
                <a:cs typeface="ＭＳ Ｐゴシック" charset="0"/>
              </a:rPr>
              <a:t> &amp; </a:t>
            </a:r>
            <a:r>
              <a:rPr lang="en-US" dirty="0" err="1" smtClean="0">
                <a:latin typeface="+mn-lt"/>
                <a:cs typeface="ＭＳ Ｐゴシック" charset="0"/>
              </a:rPr>
              <a:t>MongoDB</a:t>
            </a:r>
            <a:endParaRPr lang="en-US" dirty="0">
              <a:latin typeface="+mn-lt"/>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395536" y="3721596"/>
            <a:ext cx="8208912" cy="1512168"/>
          </a:xfrm>
          <a:prstGeom prst="roundRect">
            <a:avLst>
              <a:gd name="adj" fmla="val 7595"/>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db.once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open</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rgbClr val="479B8F"/>
              </a:solidFill>
              <a:latin typeface="Courier New" pitchFamily="-106" charset="0"/>
              <a:ea typeface="ＭＳ Ｐゴシック" pitchFamily="-106" charset="-128"/>
              <a:cs typeface="Courier New" pitchFamily="-106" charset="0"/>
            </a:endParaRPr>
          </a:p>
          <a:p>
            <a:pPr eaLnBrk="1" hangingPunct="1"/>
            <a:r>
              <a:rPr lang="en-GB" b="1" dirty="0" smtClean="0">
                <a:solidFill>
                  <a:srgbClr val="000000"/>
                </a:solidFill>
                <a:latin typeface="Courier New" pitchFamily="-106" charset="0"/>
                <a:ea typeface="ＭＳ Ｐゴシック" pitchFamily="-106" charset="-128"/>
                <a:cs typeface="Courier New" pitchFamily="-106" charset="0"/>
              </a:rPr>
              <a:t>  </a:t>
            </a:r>
            <a:r>
              <a:rPr lang="en-GB" b="1" dirty="0" err="1" smtClean="0">
                <a:solidFill>
                  <a:srgbClr val="000000"/>
                </a:solidFill>
                <a:latin typeface="Courier New" pitchFamily="-106" charset="0"/>
                <a:ea typeface="ＭＳ Ｐゴシック" pitchFamily="-106" charset="-128"/>
                <a:cs typeface="Courier New" pitchFamily="-106" charset="0"/>
              </a:rPr>
              <a:t>myCar.save</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smtClean="0">
                <a:solidFill>
                  <a:srgbClr val="0070C0"/>
                </a:solidFill>
                <a:latin typeface="Courier New" pitchFamily="-106" charset="0"/>
                <a:ea typeface="ＭＳ Ｐゴシック" pitchFamily="-106" charset="-128"/>
                <a:cs typeface="Courier New" pitchFamily="-106" charset="0"/>
              </a:rPr>
              <a:t>function</a:t>
            </a:r>
            <a:r>
              <a:rPr lang="en-GB" b="1" dirty="0" smtClean="0">
                <a:solidFill>
                  <a:srgbClr val="000000"/>
                </a:solidFill>
                <a:latin typeface="Courier New" pitchFamily="-106" charset="0"/>
                <a:ea typeface="ＭＳ Ｐゴシック" pitchFamily="-106" charset="-128"/>
                <a:cs typeface="Courier New" pitchFamily="-106" charset="0"/>
              </a:rPr>
              <a:t>(err) { </a:t>
            </a:r>
            <a:r>
              <a:rPr lang="en-GB" b="1" dirty="0" err="1" smtClean="0">
                <a:solidFill>
                  <a:srgbClr val="FF0000"/>
                </a:solidFill>
                <a:latin typeface="Courier New" pitchFamily="-106" charset="0"/>
                <a:ea typeface="ＭＳ Ｐゴシック" pitchFamily="-106" charset="-128"/>
                <a:cs typeface="Courier New" pitchFamily="-106" charset="0"/>
              </a:rPr>
              <a:t>db.close</a:t>
            </a:r>
            <a:r>
              <a:rPr lang="en-GB" b="1" dirty="0" smtClean="0">
                <a:solidFill>
                  <a:srgbClr val="FF0000"/>
                </a:solidFill>
                <a:latin typeface="Courier New" pitchFamily="-106" charset="0"/>
                <a:ea typeface="ＭＳ Ｐゴシック" pitchFamily="-106" charset="-128"/>
                <a:cs typeface="Courier New" pitchFamily="-106" charset="0"/>
              </a:rPr>
              <a:t>();</a:t>
            </a: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267524861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91893159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endParaRPr lang="fr-FR" dirty="0"/>
          </a:p>
        </p:txBody>
      </p:sp>
      <p:sp>
        <p:nvSpPr>
          <p:cNvPr id="3" name="Espace réservé du contenu 2"/>
          <p:cNvSpPr>
            <a:spLocks noGrp="1"/>
          </p:cNvSpPr>
          <p:nvPr>
            <p:ph idx="1"/>
          </p:nvPr>
        </p:nvSpPr>
        <p:spPr>
          <a:xfrm>
            <a:off x="457200" y="1128713"/>
            <a:ext cx="8579296" cy="4230687"/>
          </a:xfrm>
        </p:spPr>
        <p:txBody>
          <a:bodyPr/>
          <a:lstStyle/>
          <a:p>
            <a:r>
              <a:rPr lang="fr-FR" dirty="0" smtClean="0"/>
              <a:t>Update </a:t>
            </a:r>
            <a:r>
              <a:rPr lang="fr-FR" dirty="0" err="1" smtClean="0"/>
              <a:t>your</a:t>
            </a:r>
            <a:r>
              <a:rPr lang="fr-FR" dirty="0" smtClean="0"/>
              <a:t> /</a:t>
            </a:r>
            <a:r>
              <a:rPr lang="fr-FR" dirty="0" err="1" smtClean="0"/>
              <a:t>form</a:t>
            </a:r>
            <a:r>
              <a:rPr lang="fr-FR" dirty="0" smtClean="0"/>
              <a:t> POST route</a:t>
            </a:r>
          </a:p>
          <a:p>
            <a:endParaRPr lang="fr-FR" dirty="0"/>
          </a:p>
          <a:p>
            <a:r>
              <a:rPr lang="fr-FR" dirty="0" smtClean="0"/>
              <a:t>Use </a:t>
            </a:r>
            <a:r>
              <a:rPr lang="fr-FR" dirty="0" err="1" smtClean="0"/>
              <a:t>mongoDB</a:t>
            </a:r>
            <a:r>
              <a:rPr lang="fr-FR" dirty="0" smtClean="0"/>
              <a:t> </a:t>
            </a:r>
            <a:r>
              <a:rPr lang="fr-FR" dirty="0" err="1" smtClean="0"/>
              <a:t>instead</a:t>
            </a:r>
            <a:r>
              <a:rPr lang="fr-FR" dirty="0" smtClean="0"/>
              <a:t> of session to store data!</a:t>
            </a:r>
          </a:p>
        </p:txBody>
      </p:sp>
      <p:sp>
        <p:nvSpPr>
          <p:cNvPr id="4" name="Espace réservé du contenu 3"/>
          <p:cNvSpPr>
            <a:spLocks noGrp="1"/>
          </p:cNvSpPr>
          <p:nvPr>
            <p:ph sz="quarter" idx="13"/>
          </p:nvPr>
        </p:nvSpPr>
        <p:spPr/>
        <p:txBody>
          <a:bodyPr/>
          <a:lstStyle/>
          <a:p>
            <a:pPr lvl="0"/>
            <a:r>
              <a:rPr lang="fr-FR" dirty="0" err="1" smtClean="0">
                <a:ea typeface="ＭＳ Ｐゴシック" pitchFamily="34" charset="-128"/>
              </a:rPr>
              <a:t>NodeJS</a:t>
            </a:r>
            <a:r>
              <a:rPr lang="fr-FR" dirty="0" smtClean="0">
                <a:ea typeface="ＭＳ Ｐゴシック" pitchFamily="34" charset="-128"/>
              </a:rPr>
              <a:t> &amp; </a:t>
            </a:r>
            <a:r>
              <a:rPr lang="fr-FR" dirty="0" err="1" smtClean="0">
                <a:ea typeface="ＭＳ Ｐゴシック" pitchFamily="34" charset="-128"/>
              </a:rPr>
              <a:t>MongoDB</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4788024" y="3649588"/>
            <a:ext cx="4104456" cy="1440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4739144" y="3728204"/>
            <a:ext cx="4124960" cy="1178560"/>
          </a:xfrm>
          <a:prstGeom prst="rect">
            <a:avLst/>
          </a:prstGeom>
        </p:spPr>
      </p:pic>
    </p:spTree>
    <p:extLst>
      <p:ext uri="{BB962C8B-B14F-4D97-AF65-F5344CB8AC3E}">
        <p14:creationId xmlns:p14="http://schemas.microsoft.com/office/powerpoint/2010/main" val="17322679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80512" cy="5715000"/>
          </a:xfrm>
          <a:prstGeom prst="rect">
            <a:avLst/>
          </a:prstGeom>
        </p:spPr>
      </p:pic>
    </p:spTree>
    <p:extLst>
      <p:ext uri="{BB962C8B-B14F-4D97-AF65-F5344CB8AC3E}">
        <p14:creationId xmlns:p14="http://schemas.microsoft.com/office/powerpoint/2010/main" val="3080945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sz="2800" dirty="0" err="1" smtClean="0"/>
              <a:t>Node.js</a:t>
            </a:r>
            <a:r>
              <a:rPr lang="en-US" sz="2800" dirty="0" smtClean="0"/>
              <a:t> libraries are designed to be non-blocking</a:t>
            </a:r>
          </a:p>
          <a:p>
            <a:pPr lvl="1"/>
            <a:endParaRPr lang="en-US" dirty="0" smtClean="0"/>
          </a:p>
          <a:p>
            <a:pPr lvl="1"/>
            <a:endParaRPr lang="en-US" dirty="0"/>
          </a:p>
          <a:p>
            <a:pPr lvl="1"/>
            <a:endParaRPr lang="en-US" dirty="0" smtClean="0"/>
          </a:p>
          <a:p>
            <a:pPr lvl="1"/>
            <a:r>
              <a:rPr lang="en-US" sz="2400" dirty="0" smtClean="0"/>
              <a:t>But some blocking version are available too</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Blocking VS non-blocking</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sp>
        <p:nvSpPr>
          <p:cNvPr id="6" name="Rectangle à coins arrondis 4"/>
          <p:cNvSpPr/>
          <p:nvPr/>
        </p:nvSpPr>
        <p:spPr>
          <a:xfrm>
            <a:off x="827584" y="1777380"/>
            <a:ext cx="7488832"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fs.readFile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 charset="0"/>
              </a:rPr>
              <a:t>myFile.csv</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(err, contents)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(contents);</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Do something else…</a:t>
            </a:r>
            <a:r>
              <a:rPr lang="en-GB" b="1" dirty="0" smtClean="0">
                <a:solidFill>
                  <a:schemeClr val="tx1"/>
                </a:solidFill>
                <a:latin typeface="Courier New" pitchFamily="-106" charset="0"/>
                <a:ea typeface="ＭＳ Ｐゴシック" pitchFamily="-106" charset="-128"/>
                <a:cs typeface="Courier New" pitchFamily="-106" charset="0"/>
              </a:rPr>
              <a:t>');</a:t>
            </a:r>
          </a:p>
        </p:txBody>
      </p:sp>
      <p:sp>
        <p:nvSpPr>
          <p:cNvPr id="7" name="Rectangle à coins arrondis 4"/>
          <p:cNvSpPr/>
          <p:nvPr/>
        </p:nvSpPr>
        <p:spPr>
          <a:xfrm>
            <a:off x="827584" y="3793604"/>
            <a:ext cx="7488832"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smtClean="0">
                <a:solidFill>
                  <a:schemeClr val="tx1"/>
                </a:solidFill>
                <a:latin typeface="Courier New" pitchFamily="-106" charset="0"/>
                <a:ea typeface="ＭＳ Ｐゴシック" pitchFamily="-106" charset="-128"/>
                <a:cs typeface="Courier New" pitchFamily="-106" charset="0"/>
              </a:rPr>
              <a:t> contents = </a:t>
            </a:r>
            <a:r>
              <a:rPr lang="en-GB" b="1" dirty="0" err="1" smtClean="0">
                <a:solidFill>
                  <a:schemeClr val="tx1"/>
                </a:solidFill>
                <a:latin typeface="Courier New" pitchFamily="-106" charset="0"/>
                <a:ea typeface="ＭＳ Ｐゴシック" pitchFamily="-106" charset="-128"/>
                <a:cs typeface="Courier New" pitchFamily="-106" charset="0"/>
              </a:rPr>
              <a:t>fs.readFileSync</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 charset="0"/>
              </a:rPr>
              <a:t>myFile.csv</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(contents);</a:t>
            </a: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Do something else…</a:t>
            </a:r>
            <a:r>
              <a:rPr lang="en-GB" b="1" dirty="0" smtClean="0">
                <a:solidFill>
                  <a:schemeClr val="tx1"/>
                </a:solidFill>
                <a:latin typeface="Courier New" pitchFamily="-106" charset="0"/>
                <a:ea typeface="ＭＳ Ｐゴシック" pitchFamily="-106" charset="-128"/>
                <a:cs typeface="Courier New" pitchFamily="-106" charset="0"/>
              </a:rPr>
              <a:t>');</a:t>
            </a:r>
          </a:p>
        </p:txBody>
      </p:sp>
      <p:pic>
        <p:nvPicPr>
          <p:cNvPr id="10" name="Picture 9" descr="CodeSnippe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21196"/>
            <a:ext cx="648000" cy="648000"/>
          </a:xfrm>
          <a:prstGeom prst="rect">
            <a:avLst/>
          </a:prstGeom>
        </p:spPr>
      </p:pic>
    </p:spTree>
    <p:extLst>
      <p:ext uri="{BB962C8B-B14F-4D97-AF65-F5344CB8AC3E}">
        <p14:creationId xmlns:p14="http://schemas.microsoft.com/office/powerpoint/2010/main" val="4081745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lgn="ctr">
              <a:buNone/>
            </a:pPr>
            <a:endParaRPr lang="en-US" sz="2800" i="1" dirty="0" smtClean="0"/>
          </a:p>
          <a:p>
            <a:pPr marL="0" indent="0" algn="ctr">
              <a:buNone/>
            </a:pPr>
            <a:r>
              <a:rPr lang="en-US" sz="2800" i="1" dirty="0" smtClean="0"/>
              <a:t>“JavaScript </a:t>
            </a:r>
            <a:r>
              <a:rPr lang="en-US" sz="2800" i="1" dirty="0"/>
              <a:t>has certain characteristics that make it very different than other dynamic languages, namely that it has no concept of threads. Its model of concurrency is completely based around </a:t>
            </a:r>
            <a:r>
              <a:rPr lang="en-US" sz="2800" b="1" i="1" dirty="0"/>
              <a:t>events</a:t>
            </a:r>
            <a:r>
              <a:rPr lang="en-US" sz="2800" i="1" dirty="0" smtClean="0"/>
              <a:t>.”</a:t>
            </a:r>
          </a:p>
          <a:p>
            <a:pPr marL="0" indent="0" algn="ctr">
              <a:buNone/>
            </a:pPr>
            <a:endParaRPr lang="en-US" sz="2800" i="1" dirty="0" smtClean="0"/>
          </a:p>
          <a:p>
            <a:pPr marL="0" indent="0" algn="ctr">
              <a:buNone/>
            </a:pPr>
            <a:r>
              <a:rPr lang="en-US" i="1" dirty="0" smtClean="0"/>
              <a:t> </a:t>
            </a:r>
            <a:r>
              <a:rPr lang="en-US" dirty="0"/>
              <a:t>- </a:t>
            </a:r>
            <a:r>
              <a:rPr lang="en-US" dirty="0" smtClean="0"/>
              <a:t>Ryan Dahl, creator of </a:t>
            </a:r>
            <a:r>
              <a:rPr lang="en-US" dirty="0" err="1" smtClean="0"/>
              <a:t>Node.js</a:t>
            </a:r>
            <a:endParaRPr lang="en-US" i="1"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Why JavaScript ?</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7" name="Picture 2" descr="D:\Users\Renaud\Desktop\StageFinEtudesSupinfo\Icons-New\v3\PPT\Quotation_ForMo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416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err="1" smtClean="0"/>
              <a:t>Node.js</a:t>
            </a:r>
            <a:r>
              <a:rPr lang="en-US" dirty="0" smtClean="0"/>
              <a:t> implements </a:t>
            </a:r>
            <a:r>
              <a:rPr lang="en-US" dirty="0" err="1" smtClean="0"/>
              <a:t>CommonJS</a:t>
            </a:r>
            <a:r>
              <a:rPr lang="en-US" dirty="0" smtClean="0"/>
              <a:t> specification</a:t>
            </a:r>
          </a:p>
          <a:p>
            <a:endParaRPr lang="en-US" dirty="0"/>
          </a:p>
          <a:p>
            <a:r>
              <a:rPr lang="en-US" dirty="0" smtClean="0"/>
              <a:t>Libraries are just </a:t>
            </a:r>
            <a:r>
              <a:rPr lang="en-US" dirty="0" err="1" smtClean="0"/>
              <a:t>CommonJS</a:t>
            </a:r>
            <a:r>
              <a:rPr lang="en-US" dirty="0" smtClean="0"/>
              <a:t> modules</a:t>
            </a:r>
            <a:endParaRPr lang="en-US" dirty="0"/>
          </a:p>
          <a:p>
            <a:pPr lvl="1"/>
            <a:r>
              <a:rPr lang="en-US" dirty="0" smtClean="0"/>
              <a:t>And you already know </a:t>
            </a:r>
          </a:p>
          <a:p>
            <a:pPr lvl="2"/>
            <a:r>
              <a:rPr lang="en-US" dirty="0"/>
              <a:t>H</a:t>
            </a:r>
            <a:r>
              <a:rPr lang="en-US" dirty="0" smtClean="0"/>
              <a:t>ow to use them</a:t>
            </a:r>
          </a:p>
          <a:p>
            <a:pPr lvl="2"/>
            <a:r>
              <a:rPr lang="en-US" dirty="0" smtClean="0"/>
              <a:t>How to create your owns</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CommonJS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263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err="1" smtClean="0"/>
              <a:t>Node.js</a:t>
            </a:r>
            <a:r>
              <a:rPr lang="en-US" dirty="0" smtClean="0"/>
              <a:t> use </a:t>
            </a:r>
            <a:r>
              <a:rPr lang="en-US" b="1" dirty="0" err="1" smtClean="0"/>
              <a:t>npm</a:t>
            </a:r>
            <a:r>
              <a:rPr lang="en-US" dirty="0" smtClean="0"/>
              <a:t> as </a:t>
            </a:r>
            <a:r>
              <a:rPr lang="en-US" dirty="0"/>
              <a:t>package </a:t>
            </a:r>
            <a:r>
              <a:rPr lang="en-US" dirty="0" smtClean="0"/>
              <a:t>manager</a:t>
            </a:r>
          </a:p>
          <a:p>
            <a:endParaRPr lang="en-US" dirty="0" smtClean="0"/>
          </a:p>
          <a:p>
            <a:r>
              <a:rPr lang="en-US" dirty="0" smtClean="0"/>
              <a:t>Manage dependencies/modules </a:t>
            </a:r>
            <a:r>
              <a:rPr lang="en-US" dirty="0"/>
              <a:t>for an </a:t>
            </a:r>
            <a:r>
              <a:rPr lang="en-US" dirty="0" smtClean="0"/>
              <a:t>application</a:t>
            </a:r>
          </a:p>
          <a:p>
            <a:endParaRPr lang="en-US" b="1" dirty="0" smtClean="0"/>
          </a:p>
          <a:p>
            <a:r>
              <a:rPr lang="en-US" dirty="0" smtClean="0"/>
              <a:t>Deployed and </a:t>
            </a:r>
            <a:r>
              <a:rPr lang="en-US" dirty="0"/>
              <a:t>installed automatically with </a:t>
            </a:r>
            <a:r>
              <a:rPr lang="en-US" dirty="0" smtClean="0"/>
              <a:t>node environment</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a:latin typeface="+mj-lt"/>
                <a:cs typeface="ＭＳ Ｐゴシック" charset="0"/>
              </a:rPr>
              <a:t>Node Packaged Modules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lang="en-US" dirty="0">
              <a:latin typeface="+mn-lt"/>
              <a:cs typeface="ＭＳ Ｐゴシック" charset="0"/>
            </a:endParaRPr>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700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457200">
              <a:defRPr/>
            </a:pPr>
            <a:r>
              <a:rPr lang="en-US" sz="3600" b="1" dirty="0">
                <a:latin typeface="+mj-lt"/>
                <a:cs typeface="ＭＳ Ｐゴシック" charset="0"/>
              </a:rPr>
              <a:t>Node Packaged Modules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lang="en-US" dirty="0">
              <a:latin typeface="+mn-lt"/>
              <a:cs typeface="ＭＳ Ｐゴシック" charset="0"/>
            </a:endParaRPr>
          </a:p>
        </p:txBody>
      </p:sp>
      <p:pic>
        <p:nvPicPr>
          <p:cNvPr id="2" name="Picture 1" descr="Screen Shot 2013-02-21 at 5.28.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046070"/>
            <a:ext cx="8928992" cy="4259702"/>
          </a:xfrm>
          <a:prstGeom prst="rect">
            <a:avLst/>
          </a:prstGeom>
        </p:spPr>
      </p:pic>
      <p:pic>
        <p:nvPicPr>
          <p:cNvPr id="7" name="Picture 6" descr="CodeSnippe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121196"/>
            <a:ext cx="648000" cy="648000"/>
          </a:xfrm>
          <a:prstGeom prst="rect">
            <a:avLst/>
          </a:prstGeom>
        </p:spPr>
      </p:pic>
    </p:spTree>
    <p:extLst>
      <p:ext uri="{BB962C8B-B14F-4D97-AF65-F5344CB8AC3E}">
        <p14:creationId xmlns:p14="http://schemas.microsoft.com/office/powerpoint/2010/main" val="1425185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A Web Framework</a:t>
            </a:r>
          </a:p>
          <a:p>
            <a:pPr lvl="1"/>
            <a:r>
              <a:rPr lang="en-US" dirty="0" smtClean="0"/>
              <a:t>Don’t compare it to Rails, </a:t>
            </a:r>
            <a:r>
              <a:rPr lang="en-US" dirty="0" err="1" smtClean="0"/>
              <a:t>Django</a:t>
            </a:r>
            <a:r>
              <a:rPr lang="en-US" dirty="0" smtClean="0"/>
              <a:t> or other</a:t>
            </a:r>
          </a:p>
          <a:p>
            <a:pPr lvl="1"/>
            <a:r>
              <a:rPr lang="en-US" dirty="0" smtClean="0"/>
              <a:t>Node is very low level</a:t>
            </a:r>
          </a:p>
          <a:p>
            <a:pPr lvl="1"/>
            <a:endParaRPr lang="en-US" dirty="0"/>
          </a:p>
          <a:p>
            <a:r>
              <a:rPr lang="en-US" dirty="0" smtClean="0"/>
              <a:t>Multi-threaded</a:t>
            </a:r>
          </a:p>
          <a:p>
            <a:pPr lvl="1"/>
            <a:r>
              <a:rPr lang="en-US" dirty="0" smtClean="0"/>
              <a:t>Think of it as a single threaded server</a:t>
            </a:r>
          </a:p>
          <a:p>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Node.js</a:t>
            </a:r>
            <a:r>
              <a:rPr lang="en-US" sz="3600" b="1" dirty="0" smtClean="0">
                <a:latin typeface="+mj-lt"/>
                <a:cs typeface="ＭＳ Ｐゴシック" charset="0"/>
              </a:rPr>
              <a:t> is not…</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375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Remember</a:t>
            </a:r>
            <a:r>
              <a:rPr lang="fr-FR" dirty="0" smtClean="0">
                <a:ea typeface="ＭＳ Ｐゴシック" pitchFamily="34" charset="-128"/>
              </a:rPr>
              <a:t> HTTP?</a:t>
            </a:r>
          </a:p>
        </p:txBody>
      </p:sp>
      <p:sp>
        <p:nvSpPr>
          <p:cNvPr id="18434" name="Espace réservé du contenu 2"/>
          <p:cNvSpPr>
            <a:spLocks noGrp="1"/>
          </p:cNvSpPr>
          <p:nvPr>
            <p:ph idx="1"/>
          </p:nvPr>
        </p:nvSpPr>
        <p:spPr>
          <a:xfrm>
            <a:off x="467544" y="985292"/>
            <a:ext cx="8280920" cy="4230687"/>
          </a:xfrm>
        </p:spPr>
        <p:txBody>
          <a:bodyPr/>
          <a:lstStyle/>
          <a:p>
            <a:r>
              <a:rPr lang="en-US" dirty="0"/>
              <a:t>HTTP knowledge is mandatory to go farther</a:t>
            </a:r>
          </a:p>
          <a:p>
            <a:pPr lvl="1"/>
            <a:r>
              <a:rPr lang="en-US" dirty="0"/>
              <a:t>Let’s review it </a:t>
            </a:r>
            <a:r>
              <a:rPr lang="en-US" dirty="0" smtClean="0"/>
              <a:t>quickly </a:t>
            </a:r>
            <a:r>
              <a:rPr lang="en-US" dirty="0" smtClean="0">
                <a:sym typeface="Wingdings"/>
              </a:rPr>
              <a:t></a:t>
            </a:r>
            <a:endParaRPr lang="en-US" dirty="0"/>
          </a:p>
          <a:p>
            <a:pPr defTabSz="914400" eaLnBrk="1" hangingPunct="1"/>
            <a:endParaRPr lang="en-US" b="1" dirty="0" smtClean="0"/>
          </a:p>
          <a:p>
            <a:pPr defTabSz="914400" eaLnBrk="1" hangingPunct="1"/>
            <a:r>
              <a:rPr lang="en-US" b="1" dirty="0" err="1" smtClean="0"/>
              <a:t>H</a:t>
            </a:r>
            <a:r>
              <a:rPr lang="en-US" dirty="0" err="1" smtClean="0"/>
              <a:t>yper</a:t>
            </a:r>
            <a:r>
              <a:rPr lang="en-US" b="1" dirty="0" err="1" smtClean="0"/>
              <a:t>T</a:t>
            </a:r>
            <a:r>
              <a:rPr lang="en-US" dirty="0" err="1" smtClean="0"/>
              <a:t>ext</a:t>
            </a:r>
            <a:r>
              <a:rPr lang="en-US" dirty="0" smtClean="0"/>
              <a:t> </a:t>
            </a:r>
            <a:r>
              <a:rPr lang="en-US" b="1" dirty="0"/>
              <a:t>T</a:t>
            </a:r>
            <a:r>
              <a:rPr lang="en-US" dirty="0"/>
              <a:t>ransfer </a:t>
            </a:r>
            <a:r>
              <a:rPr lang="en-US" b="1" dirty="0" smtClean="0"/>
              <a:t>P</a:t>
            </a:r>
            <a:r>
              <a:rPr lang="en-US" dirty="0" smtClean="0"/>
              <a:t>rotocol</a:t>
            </a:r>
            <a:endParaRPr lang="en-US" sz="2000" dirty="0" smtClean="0"/>
          </a:p>
          <a:p>
            <a:pPr defTabSz="914400" eaLnBrk="1" hangingPunct="1"/>
            <a:r>
              <a:rPr lang="en-US" dirty="0" smtClean="0"/>
              <a:t>Communications </a:t>
            </a:r>
            <a:r>
              <a:rPr lang="en-US" dirty="0"/>
              <a:t>protocol developed for </a:t>
            </a:r>
            <a:r>
              <a:rPr lang="en-US" dirty="0" smtClean="0"/>
              <a:t>Web</a:t>
            </a:r>
            <a:endParaRPr lang="en-US" sz="2000" dirty="0" smtClean="0"/>
          </a:p>
          <a:p>
            <a:pPr defTabSz="914400" eaLnBrk="1" hangingPunct="1"/>
            <a:r>
              <a:rPr lang="en-US" dirty="0" smtClean="0"/>
              <a:t>Request</a:t>
            </a:r>
            <a:r>
              <a:rPr lang="en-US" dirty="0"/>
              <a:t>/Response </a:t>
            </a:r>
            <a:r>
              <a:rPr lang="en-US" dirty="0" smtClean="0"/>
              <a:t>protocol</a:t>
            </a:r>
            <a:endParaRPr lang="en-US" sz="2000" dirty="0" smtClean="0"/>
          </a:p>
          <a:p>
            <a:pPr defTabSz="914400" eaLnBrk="1" hangingPunct="1">
              <a:spcAft>
                <a:spcPts val="1200"/>
              </a:spcAft>
            </a:pPr>
            <a:r>
              <a:rPr lang="en-US" dirty="0" smtClean="0"/>
              <a:t>Stateless</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 name="Picture 2" descr="Reminder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21196"/>
            <a:ext cx="648000" cy="648000"/>
          </a:xfrm>
          <a:prstGeom prst="rect">
            <a:avLst/>
          </a:prstGeom>
        </p:spPr>
      </p:pic>
    </p:spTree>
    <p:extLst>
      <p:ext uri="{BB962C8B-B14F-4D97-AF65-F5344CB8AC3E}">
        <p14:creationId xmlns:p14="http://schemas.microsoft.com/office/powerpoint/2010/main" val="177869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Request</a:t>
            </a:r>
            <a:r>
              <a:rPr lang="fr-FR" dirty="0" smtClean="0">
                <a:ea typeface="ＭＳ Ｐゴシック" pitchFamily="34" charset="-128"/>
              </a:rPr>
              <a:t> </a:t>
            </a:r>
            <a:r>
              <a:rPr lang="fr-FR" dirty="0">
                <a:ea typeface="ＭＳ Ｐゴシック" pitchFamily="34" charset="-128"/>
              </a:rPr>
              <a:t>M</a:t>
            </a:r>
            <a:r>
              <a:rPr lang="fr-FR" dirty="0" smtClean="0">
                <a:ea typeface="ＭＳ Ｐゴシック" pitchFamily="34" charset="-128"/>
              </a:rPr>
              <a:t>essage</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Composed </a:t>
            </a:r>
            <a:r>
              <a:rPr lang="en-US" dirty="0" smtClean="0"/>
              <a:t>of:</a:t>
            </a:r>
            <a:endParaRPr lang="en-US" dirty="0"/>
          </a:p>
          <a:p>
            <a:pPr lvl="1" defTabSz="914400" eaLnBrk="1" hangingPunct="1"/>
            <a:r>
              <a:rPr lang="en-US" dirty="0"/>
              <a:t>A </a:t>
            </a:r>
            <a:r>
              <a:rPr lang="en-US" dirty="0">
                <a:solidFill>
                  <a:srgbClr val="0000FF"/>
                </a:solidFill>
              </a:rPr>
              <a:t>request line</a:t>
            </a:r>
            <a:r>
              <a:rPr lang="en-US" dirty="0"/>
              <a:t> composed </a:t>
            </a:r>
            <a:r>
              <a:rPr lang="en-US" dirty="0" smtClean="0"/>
              <a:t>of:</a:t>
            </a:r>
            <a:endParaRPr lang="en-US" dirty="0"/>
          </a:p>
          <a:p>
            <a:pPr lvl="2" defTabSz="914400" eaLnBrk="1" hangingPunct="1"/>
            <a:r>
              <a:rPr lang="en-US" dirty="0"/>
              <a:t>The request method used</a:t>
            </a:r>
          </a:p>
          <a:p>
            <a:pPr lvl="2" defTabSz="914400" eaLnBrk="1" hangingPunct="1"/>
            <a:r>
              <a:rPr lang="en-US" dirty="0"/>
              <a:t>The resource URI</a:t>
            </a:r>
          </a:p>
          <a:p>
            <a:pPr lvl="2" defTabSz="914400" eaLnBrk="1" hangingPunct="1"/>
            <a:r>
              <a:rPr lang="en-US" dirty="0"/>
              <a:t>The protocol and the version used</a:t>
            </a:r>
          </a:p>
          <a:p>
            <a:pPr lvl="1" defTabSz="914400" eaLnBrk="1" hangingPunct="1"/>
            <a:r>
              <a:rPr lang="en-US" dirty="0" smtClean="0">
                <a:solidFill>
                  <a:srgbClr val="000000"/>
                </a:solidFill>
              </a:rPr>
              <a:t>Several</a:t>
            </a:r>
            <a:r>
              <a:rPr lang="en-US" dirty="0" smtClean="0">
                <a:solidFill>
                  <a:srgbClr val="008000"/>
                </a:solidFill>
              </a:rPr>
              <a:t> Headers</a:t>
            </a:r>
            <a:endParaRPr lang="en-US" dirty="0">
              <a:solidFill>
                <a:srgbClr val="008000"/>
              </a:solidFill>
            </a:endParaRPr>
          </a:p>
          <a:p>
            <a:pPr lvl="1" defTabSz="914400" eaLnBrk="1" hangingPunct="1"/>
            <a:r>
              <a:rPr lang="en-US" dirty="0"/>
              <a:t>An empty line</a:t>
            </a:r>
          </a:p>
          <a:p>
            <a:pPr lvl="1" defTabSz="914400" eaLnBrk="1" hangingPunct="1"/>
            <a:r>
              <a:rPr lang="en-US" dirty="0"/>
              <a:t>An optional </a:t>
            </a:r>
            <a:r>
              <a:rPr lang="en-US" dirty="0">
                <a:solidFill>
                  <a:srgbClr val="FF6600"/>
                </a:solidFill>
              </a:rPr>
              <a:t>message body</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6" descr="Reminder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21196"/>
            <a:ext cx="648000" cy="648000"/>
          </a:xfrm>
          <a:prstGeom prst="rect">
            <a:avLst/>
          </a:prstGeom>
        </p:spPr>
      </p:pic>
      <p:pic>
        <p:nvPicPr>
          <p:cNvPr id="8" name="Rectangle 25605"/>
          <p:cNvPicPr>
            <a:picLocks noChangeAspect="1" noChangeArrowheads="1"/>
          </p:cNvPicPr>
          <p:nvPr/>
        </p:nvPicPr>
        <p:blipFill>
          <a:blip r:embed="rId4" cstate="print"/>
          <a:srcRect/>
          <a:stretch>
            <a:fillRect/>
          </a:stretch>
        </p:blipFill>
        <p:spPr bwMode="auto">
          <a:xfrm>
            <a:off x="6419688" y="3505572"/>
            <a:ext cx="2572324" cy="1656184"/>
          </a:xfrm>
          <a:prstGeom prst="rect">
            <a:avLst/>
          </a:prstGeom>
          <a:noFill/>
          <a:ln w="3175" cmpd="sng">
            <a:solidFill>
              <a:schemeClr val="tx1"/>
            </a:solidFill>
            <a:miter lim="800000"/>
            <a:headEnd/>
            <a:tailEnd/>
          </a:ln>
        </p:spPr>
      </p:pic>
    </p:spTree>
    <p:extLst>
      <p:ext uri="{BB962C8B-B14F-4D97-AF65-F5344CB8AC3E}">
        <p14:creationId xmlns:p14="http://schemas.microsoft.com/office/powerpoint/2010/main" val="4000702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en-US" dirty="0" smtClean="0"/>
              <a:t>By completing this course, you will be able to:</a:t>
            </a:r>
          </a:p>
          <a:p>
            <a:pPr lvl="1"/>
            <a:endParaRPr lang="en-US" dirty="0" smtClean="0"/>
          </a:p>
          <a:p>
            <a:pPr lvl="1"/>
            <a:r>
              <a:rPr lang="en-US" dirty="0" smtClean="0"/>
              <a:t>Explain what </a:t>
            </a:r>
            <a:r>
              <a:rPr lang="en-US" dirty="0" err="1" smtClean="0"/>
              <a:t>NodeJS</a:t>
            </a:r>
            <a:r>
              <a:rPr lang="en-US" dirty="0" smtClean="0"/>
              <a:t> is and what it’s not</a:t>
            </a:r>
          </a:p>
          <a:p>
            <a:pPr lvl="1"/>
            <a:endParaRPr lang="en-US" dirty="0" smtClean="0"/>
          </a:p>
          <a:p>
            <a:pPr lvl="1"/>
            <a:r>
              <a:rPr lang="en-US" dirty="0" smtClean="0"/>
              <a:t>Use it to create a JavaScript server</a:t>
            </a:r>
          </a:p>
        </p:txBody>
      </p:sp>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smtClean="0">
                <a:ln>
                  <a:noFill/>
                </a:ln>
                <a:solidFill>
                  <a:schemeClr val="tx1"/>
                </a:solidFill>
                <a:effectLst/>
                <a:uLnTx/>
                <a:uFillTx/>
                <a:latin typeface="+mj-lt"/>
                <a:ea typeface="ＭＳ Ｐゴシック" pitchFamily="34" charset="-128"/>
                <a:cs typeface="ＭＳ Ｐゴシック" charset="0"/>
              </a:rPr>
              <a:t>Course objectives</a:t>
            </a:r>
          </a:p>
        </p:txBody>
      </p:sp>
      <p:sp>
        <p:nvSpPr>
          <p:cNvPr id="9"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err="1" smtClean="0">
                <a:solidFill>
                  <a:prstClr val="black"/>
                </a:solidFill>
                <a:latin typeface="Calibri"/>
                <a:cs typeface="ＭＳ Ｐゴシック" charset="0"/>
              </a:rPr>
              <a:t>Node.js</a:t>
            </a:r>
            <a:endParaRPr lang="en-US" dirty="0">
              <a:solidFill>
                <a:prstClr val="black"/>
              </a:solidFill>
              <a:latin typeface="Calibri"/>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pic>
        <p:nvPicPr>
          <p:cNvPr id="6"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HTTP </a:t>
            </a:r>
            <a:r>
              <a:rPr lang="fr-FR" dirty="0" err="1" smtClean="0">
                <a:ea typeface="ＭＳ Ｐゴシック" pitchFamily="34" charset="-128"/>
              </a:rPr>
              <a:t>request</a:t>
            </a:r>
            <a:r>
              <a:rPr lang="fr-FR" dirty="0" smtClean="0">
                <a:ea typeface="ＭＳ Ｐゴシック" pitchFamily="34" charset="-128"/>
              </a:rPr>
              <a:t> message</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3"/>
          <p:cNvSpPr txBox="1">
            <a:spLocks noChangeArrowheads="1"/>
          </p:cNvSpPr>
          <p:nvPr/>
        </p:nvSpPr>
        <p:spPr bwMode="auto">
          <a:xfrm>
            <a:off x="684684" y="1057300"/>
            <a:ext cx="7774632" cy="4038600"/>
          </a:xfrm>
          <a:prstGeom prst="rect">
            <a:avLst/>
          </a:prstGeom>
          <a:solidFill>
            <a:schemeClr val="bg1">
              <a:lumMod val="85000"/>
            </a:schemeClr>
          </a:solidFill>
          <a:ln w="3175" cmpd="sng">
            <a:solidFill>
              <a:schemeClr val="tx1"/>
            </a:solidFill>
            <a:miter lim="800000"/>
            <a:headEnd/>
            <a:tailEnd/>
          </a:ln>
          <a:effectLst>
            <a:outerShdw blurRad="50800" dist="38100" dir="2700000">
              <a:srgbClr val="000000">
                <a:alpha val="43000"/>
              </a:srgbClr>
            </a:outerShdw>
          </a:effectLst>
        </p:spPr>
        <p:txBody>
          <a:bodyPr wrap="square" lIns="0"/>
          <a:lstStyle/>
          <a:p>
            <a:pPr lvl="1" defTabSz="914400" eaLnBrk="1" hangingPunct="1">
              <a:buNone/>
            </a:pPr>
            <a:r>
              <a:rPr lang="en-US" b="1" dirty="0" smtClean="0">
                <a:solidFill>
                  <a:srgbClr val="0000FF"/>
                </a:solidFill>
                <a:latin typeface="Courier New"/>
                <a:cs typeface="Courier New"/>
              </a:rPr>
              <a:t>POST /en/html/</a:t>
            </a:r>
            <a:r>
              <a:rPr lang="en-US" b="1" dirty="0" err="1" smtClean="0">
                <a:solidFill>
                  <a:srgbClr val="0000FF"/>
                </a:solidFill>
                <a:latin typeface="Courier New"/>
                <a:cs typeface="Courier New"/>
              </a:rPr>
              <a:t>index.html</a:t>
            </a:r>
            <a:r>
              <a:rPr lang="en-US" b="1" dirty="0" smtClean="0">
                <a:solidFill>
                  <a:srgbClr val="0000FF"/>
                </a:solidFill>
                <a:latin typeface="Courier New"/>
                <a:cs typeface="Courier New"/>
              </a:rPr>
              <a:t> HTTP/1.1</a:t>
            </a:r>
          </a:p>
          <a:p>
            <a:pPr lvl="1" defTabSz="914400" eaLnBrk="1" hangingPunct="1">
              <a:buNone/>
            </a:pPr>
            <a:r>
              <a:rPr lang="en-US" b="1" dirty="0" smtClean="0">
                <a:solidFill>
                  <a:srgbClr val="008000"/>
                </a:solidFill>
                <a:latin typeface="Courier New"/>
                <a:cs typeface="Courier New"/>
              </a:rPr>
              <a:t>Host: </a:t>
            </a:r>
            <a:r>
              <a:rPr lang="en-US" b="1" dirty="0" err="1" smtClean="0">
                <a:solidFill>
                  <a:srgbClr val="008000"/>
                </a:solidFill>
                <a:latin typeface="Courier New"/>
                <a:cs typeface="Courier New"/>
              </a:rPr>
              <a:t>www.website.com</a:t>
            </a:r>
            <a:endParaRPr lang="en-US" b="1" dirty="0" smtClean="0">
              <a:solidFill>
                <a:srgbClr val="008000"/>
              </a:solidFill>
              <a:latin typeface="Courier New"/>
              <a:cs typeface="Courier New"/>
            </a:endParaRPr>
          </a:p>
          <a:p>
            <a:pPr lvl="1" defTabSz="914400" eaLnBrk="1" hangingPunct="1">
              <a:buNone/>
            </a:pPr>
            <a:r>
              <a:rPr lang="en-US" b="1" dirty="0" smtClean="0">
                <a:solidFill>
                  <a:srgbClr val="008000"/>
                </a:solidFill>
                <a:latin typeface="Courier New"/>
                <a:cs typeface="Courier New"/>
              </a:rPr>
              <a:t>User-Agent: Mozilla/5.0 (</a:t>
            </a:r>
            <a:r>
              <a:rPr lang="en-US" b="1" dirty="0" err="1" smtClean="0">
                <a:solidFill>
                  <a:srgbClr val="008000"/>
                </a:solidFill>
                <a:latin typeface="Courier New"/>
                <a:cs typeface="Courier New"/>
              </a:rPr>
              <a:t>Windows;en</a:t>
            </a:r>
            <a:r>
              <a:rPr lang="en-US" b="1" dirty="0" smtClean="0">
                <a:solidFill>
                  <a:srgbClr val="008000"/>
                </a:solidFill>
                <a:latin typeface="Courier New"/>
                <a:cs typeface="Courier New"/>
              </a:rPr>
              <a:t>-GB; rv:1.8.0.11)</a:t>
            </a:r>
          </a:p>
          <a:p>
            <a:pPr lvl="1" defTabSz="914400" eaLnBrk="1" hangingPunct="1">
              <a:buNone/>
            </a:pPr>
            <a:r>
              <a:rPr lang="en-US" b="1" dirty="0" smtClean="0">
                <a:solidFill>
                  <a:srgbClr val="008000"/>
                </a:solidFill>
                <a:latin typeface="Courier New"/>
                <a:cs typeface="Courier New"/>
              </a:rPr>
              <a:t>Accept: text/</a:t>
            </a:r>
            <a:r>
              <a:rPr lang="en-US" b="1" dirty="0" err="1" smtClean="0">
                <a:solidFill>
                  <a:srgbClr val="008000"/>
                </a:solidFill>
                <a:latin typeface="Courier New"/>
                <a:cs typeface="Courier New"/>
              </a:rPr>
              <a:t>xml,text/html;q</a:t>
            </a:r>
            <a:r>
              <a:rPr lang="en-US" b="1" dirty="0" smtClean="0">
                <a:solidFill>
                  <a:srgbClr val="008000"/>
                </a:solidFill>
                <a:latin typeface="Courier New"/>
                <a:cs typeface="Courier New"/>
              </a:rPr>
              <a:t>=0.9,text/plain;q=0.8,image/png,*/*;</a:t>
            </a:r>
            <a:r>
              <a:rPr lang="en-US" b="1" dirty="0" err="1" smtClean="0">
                <a:solidFill>
                  <a:srgbClr val="008000"/>
                </a:solidFill>
                <a:latin typeface="Courier New"/>
                <a:cs typeface="Courier New"/>
              </a:rPr>
              <a:t>q</a:t>
            </a:r>
            <a:r>
              <a:rPr lang="en-US" b="1" dirty="0" smtClean="0">
                <a:solidFill>
                  <a:srgbClr val="008000"/>
                </a:solidFill>
                <a:latin typeface="Courier New"/>
                <a:cs typeface="Courier New"/>
              </a:rPr>
              <a:t>=0.5</a:t>
            </a:r>
          </a:p>
          <a:p>
            <a:pPr lvl="1" defTabSz="914400" eaLnBrk="1" hangingPunct="1">
              <a:buNone/>
            </a:pPr>
            <a:r>
              <a:rPr lang="en-US" b="1" dirty="0" smtClean="0">
                <a:solidFill>
                  <a:srgbClr val="008000"/>
                </a:solidFill>
                <a:latin typeface="Courier New"/>
                <a:cs typeface="Courier New"/>
              </a:rPr>
              <a:t>Accept-Language: en-</a:t>
            </a:r>
            <a:r>
              <a:rPr lang="en-US" b="1" dirty="0" err="1" smtClean="0">
                <a:solidFill>
                  <a:srgbClr val="008000"/>
                </a:solidFill>
                <a:latin typeface="Courier New"/>
                <a:cs typeface="Courier New"/>
              </a:rPr>
              <a:t>gb,en;q</a:t>
            </a:r>
            <a:r>
              <a:rPr lang="en-US" b="1" dirty="0" smtClean="0">
                <a:solidFill>
                  <a:srgbClr val="008000"/>
                </a:solidFill>
                <a:latin typeface="Courier New"/>
                <a:cs typeface="Courier New"/>
              </a:rPr>
              <a:t>=0.5</a:t>
            </a:r>
          </a:p>
          <a:p>
            <a:pPr lvl="1" defTabSz="914400" eaLnBrk="1" hangingPunct="1">
              <a:buNone/>
            </a:pPr>
            <a:r>
              <a:rPr lang="en-US" b="1" dirty="0" smtClean="0">
                <a:solidFill>
                  <a:srgbClr val="008000"/>
                </a:solidFill>
                <a:latin typeface="Courier New"/>
                <a:cs typeface="Courier New"/>
              </a:rPr>
              <a:t>Accept-Encoding: </a:t>
            </a:r>
            <a:r>
              <a:rPr lang="en-US" b="1" dirty="0" err="1" smtClean="0">
                <a:solidFill>
                  <a:srgbClr val="008000"/>
                </a:solidFill>
                <a:latin typeface="Courier New"/>
                <a:cs typeface="Courier New"/>
              </a:rPr>
              <a:t>gzip,deflate</a:t>
            </a:r>
            <a:endParaRPr lang="en-US" b="1" dirty="0" smtClean="0">
              <a:solidFill>
                <a:srgbClr val="008000"/>
              </a:solidFill>
              <a:latin typeface="Courier New"/>
              <a:cs typeface="Courier New"/>
            </a:endParaRPr>
          </a:p>
          <a:p>
            <a:pPr lvl="1" defTabSz="914400" eaLnBrk="1" hangingPunct="1">
              <a:buNone/>
            </a:pPr>
            <a:r>
              <a:rPr lang="en-US" b="1" dirty="0" smtClean="0">
                <a:solidFill>
                  <a:srgbClr val="008000"/>
                </a:solidFill>
                <a:latin typeface="Courier New"/>
                <a:cs typeface="Courier New"/>
              </a:rPr>
              <a:t>Accept-</a:t>
            </a:r>
            <a:r>
              <a:rPr lang="en-US" b="1" dirty="0" err="1" smtClean="0">
                <a:solidFill>
                  <a:srgbClr val="008000"/>
                </a:solidFill>
                <a:latin typeface="Courier New"/>
                <a:cs typeface="Courier New"/>
              </a:rPr>
              <a:t>Charset</a:t>
            </a:r>
            <a:r>
              <a:rPr lang="en-US" b="1" dirty="0" smtClean="0">
                <a:solidFill>
                  <a:srgbClr val="008000"/>
                </a:solidFill>
                <a:latin typeface="Courier New"/>
                <a:cs typeface="Courier New"/>
              </a:rPr>
              <a:t>: ISO-8859-1,utf-8;q=0.7,*;</a:t>
            </a:r>
            <a:r>
              <a:rPr lang="en-US" b="1" dirty="0" err="1" smtClean="0">
                <a:solidFill>
                  <a:srgbClr val="008000"/>
                </a:solidFill>
                <a:latin typeface="Courier New"/>
                <a:cs typeface="Courier New"/>
              </a:rPr>
              <a:t>q</a:t>
            </a:r>
            <a:r>
              <a:rPr lang="en-US" b="1" dirty="0" smtClean="0">
                <a:solidFill>
                  <a:srgbClr val="008000"/>
                </a:solidFill>
                <a:latin typeface="Courier New"/>
                <a:cs typeface="Courier New"/>
              </a:rPr>
              <a:t>=0.7</a:t>
            </a:r>
          </a:p>
          <a:p>
            <a:pPr lvl="1" defTabSz="914400" eaLnBrk="1" hangingPunct="1">
              <a:buNone/>
            </a:pPr>
            <a:r>
              <a:rPr lang="en-US" b="1" dirty="0" smtClean="0">
                <a:solidFill>
                  <a:srgbClr val="008000"/>
                </a:solidFill>
                <a:latin typeface="Courier New"/>
                <a:cs typeface="Courier New"/>
              </a:rPr>
              <a:t>Keep-Alive: 300</a:t>
            </a:r>
          </a:p>
          <a:p>
            <a:pPr lvl="1" defTabSz="914400" eaLnBrk="1" hangingPunct="1">
              <a:buNone/>
            </a:pPr>
            <a:r>
              <a:rPr lang="en-US" b="1" dirty="0" smtClean="0">
                <a:solidFill>
                  <a:srgbClr val="008000"/>
                </a:solidFill>
                <a:latin typeface="Courier New"/>
                <a:cs typeface="Courier New"/>
              </a:rPr>
              <a:t>Connection: keep-alive</a:t>
            </a:r>
          </a:p>
          <a:p>
            <a:pPr lvl="1" defTabSz="914400" eaLnBrk="1" hangingPunct="1">
              <a:buNone/>
            </a:pPr>
            <a:r>
              <a:rPr lang="en-US" b="1" dirty="0" smtClean="0">
                <a:solidFill>
                  <a:srgbClr val="008000"/>
                </a:solidFill>
                <a:latin typeface="Courier New"/>
                <a:cs typeface="Courier New"/>
              </a:rPr>
              <a:t>Content-Type: </a:t>
            </a:r>
            <a:r>
              <a:rPr lang="en-US" b="1" dirty="0" err="1" smtClean="0">
                <a:solidFill>
                  <a:srgbClr val="008000"/>
                </a:solidFill>
                <a:latin typeface="Courier New"/>
                <a:cs typeface="Courier New"/>
              </a:rPr>
              <a:t>application/x-www-form-urlencoded</a:t>
            </a:r>
            <a:endParaRPr lang="en-US" b="1" dirty="0" smtClean="0">
              <a:solidFill>
                <a:srgbClr val="008000"/>
              </a:solidFill>
              <a:latin typeface="Courier New"/>
              <a:cs typeface="Courier New"/>
            </a:endParaRPr>
          </a:p>
          <a:p>
            <a:pPr lvl="1" defTabSz="914400" eaLnBrk="1" hangingPunct="1">
              <a:buNone/>
            </a:pPr>
            <a:r>
              <a:rPr lang="en-US" b="1" dirty="0" smtClean="0">
                <a:solidFill>
                  <a:srgbClr val="008000"/>
                </a:solidFill>
                <a:latin typeface="Courier New"/>
                <a:cs typeface="Courier New"/>
              </a:rPr>
              <a:t>Content-Length: 39</a:t>
            </a:r>
          </a:p>
          <a:p>
            <a:pPr lvl="1" defTabSz="914400" eaLnBrk="1" hangingPunct="1">
              <a:buNone/>
            </a:pPr>
            <a:endParaRPr lang="en-US" b="1" dirty="0" smtClean="0">
              <a:latin typeface="Courier New"/>
              <a:cs typeface="Courier New"/>
            </a:endParaRPr>
          </a:p>
          <a:p>
            <a:pPr lvl="1" defTabSz="914400" eaLnBrk="1" hangingPunct="1">
              <a:buNone/>
            </a:pPr>
            <a:r>
              <a:rPr lang="en-US" b="1" dirty="0" smtClean="0">
                <a:solidFill>
                  <a:schemeClr val="accent6">
                    <a:lumMod val="75000"/>
                  </a:schemeClr>
                </a:solidFill>
                <a:latin typeface="Courier New"/>
                <a:cs typeface="Courier New"/>
              </a:rPr>
              <a:t>name=</a:t>
            </a:r>
            <a:r>
              <a:rPr lang="en-US" b="1" dirty="0" err="1" smtClean="0">
                <a:solidFill>
                  <a:schemeClr val="accent6">
                    <a:lumMod val="75000"/>
                  </a:schemeClr>
                </a:solidFill>
                <a:latin typeface="Courier New"/>
                <a:cs typeface="Courier New"/>
              </a:rPr>
              <a:t>MyName&amp;male</a:t>
            </a:r>
            <a:r>
              <a:rPr lang="en-US" b="1" dirty="0" smtClean="0">
                <a:solidFill>
                  <a:schemeClr val="accent6">
                    <a:lumMod val="75000"/>
                  </a:schemeClr>
                </a:solidFill>
                <a:latin typeface="Courier New"/>
                <a:cs typeface="Courier New"/>
              </a:rPr>
              <a:t>=yes</a:t>
            </a:r>
          </a:p>
        </p:txBody>
      </p:sp>
      <p:pic>
        <p:nvPicPr>
          <p:cNvPr id="8" name="Picture 7" descr="Reminder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21196"/>
            <a:ext cx="648000" cy="648000"/>
          </a:xfrm>
          <a:prstGeom prst="rect">
            <a:avLst/>
          </a:prstGeom>
        </p:spPr>
      </p:pic>
    </p:spTree>
    <p:extLst>
      <p:ext uri="{BB962C8B-B14F-4D97-AF65-F5344CB8AC3E}">
        <p14:creationId xmlns:p14="http://schemas.microsoft.com/office/powerpoint/2010/main" val="1026081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HTTP </a:t>
            </a:r>
            <a:r>
              <a:rPr lang="fr-FR" dirty="0" err="1" smtClean="0">
                <a:ea typeface="ＭＳ Ｐゴシック" pitchFamily="34" charset="-128"/>
              </a:rPr>
              <a:t>request</a:t>
            </a:r>
            <a:r>
              <a:rPr lang="fr-FR" dirty="0" smtClean="0">
                <a:ea typeface="ＭＳ Ｐゴシック" pitchFamily="34" charset="-128"/>
              </a:rPr>
              <a:t> </a:t>
            </a:r>
            <a:r>
              <a:rPr lang="en-US" dirty="0"/>
              <a:t>methods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HTTP defines nine methods (or verbs</a:t>
            </a:r>
            <a:r>
              <a:rPr lang="en-US" dirty="0" smtClean="0"/>
              <a:t>):</a:t>
            </a:r>
            <a:endParaRPr lang="en-US" dirty="0"/>
          </a:p>
          <a:p>
            <a:pPr lvl="1" defTabSz="914400" eaLnBrk="1" hangingPunct="1"/>
            <a:r>
              <a:rPr lang="en-US" b="1" dirty="0" smtClean="0"/>
              <a:t>GET</a:t>
            </a:r>
            <a:r>
              <a:rPr lang="en-US" dirty="0" smtClean="0"/>
              <a:t>: </a:t>
            </a:r>
            <a:r>
              <a:rPr lang="en-US" dirty="0"/>
              <a:t>Request a representation of the resource</a:t>
            </a:r>
          </a:p>
          <a:p>
            <a:pPr lvl="1" defTabSz="914400" eaLnBrk="1" hangingPunct="1"/>
            <a:r>
              <a:rPr lang="en-US" b="1" dirty="0" smtClean="0"/>
              <a:t>POST</a:t>
            </a:r>
            <a:r>
              <a:rPr lang="en-US" dirty="0" smtClean="0"/>
              <a:t>: </a:t>
            </a:r>
            <a:r>
              <a:rPr lang="en-US" dirty="0"/>
              <a:t>Submit data to be processed to the identified resource</a:t>
            </a:r>
          </a:p>
          <a:p>
            <a:pPr lvl="1" defTabSz="914400" eaLnBrk="1" hangingPunct="1"/>
            <a:r>
              <a:rPr lang="en-US" b="1" dirty="0" smtClean="0"/>
              <a:t>PUT:</a:t>
            </a:r>
            <a:r>
              <a:rPr lang="en-US" dirty="0" smtClean="0"/>
              <a:t> </a:t>
            </a:r>
            <a:r>
              <a:rPr lang="en-US" dirty="0"/>
              <a:t>Uploads a representation of the specified resource</a:t>
            </a:r>
          </a:p>
          <a:p>
            <a:pPr lvl="1" defTabSz="914400" eaLnBrk="1" hangingPunct="1"/>
            <a:r>
              <a:rPr lang="en-US" b="1" dirty="0" smtClean="0"/>
              <a:t>DELETE</a:t>
            </a:r>
            <a:r>
              <a:rPr lang="en-US" dirty="0" smtClean="0"/>
              <a:t>: </a:t>
            </a:r>
            <a:r>
              <a:rPr lang="en-US" dirty="0"/>
              <a:t>Deletes the specified resource</a:t>
            </a:r>
          </a:p>
          <a:p>
            <a:pPr lvl="1" defTabSz="914400" eaLnBrk="1" hangingPunct="1"/>
            <a:r>
              <a:rPr lang="en-US" dirty="0"/>
              <a: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6" descr="Reminder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21196"/>
            <a:ext cx="648000" cy="648000"/>
          </a:xfrm>
          <a:prstGeom prst="rect">
            <a:avLst/>
          </a:prstGeom>
        </p:spPr>
      </p:pic>
    </p:spTree>
    <p:extLst>
      <p:ext uri="{BB962C8B-B14F-4D97-AF65-F5344CB8AC3E}">
        <p14:creationId xmlns:p14="http://schemas.microsoft.com/office/powerpoint/2010/main" val="1565654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r>
              <a:rPr lang="en-US" dirty="0"/>
              <a:t>1xx : Informational</a:t>
            </a:r>
          </a:p>
          <a:p>
            <a:pPr lvl="2"/>
            <a:r>
              <a:rPr lang="en-US" dirty="0"/>
              <a:t>Indicates a provisional </a:t>
            </a:r>
            <a:r>
              <a:rPr lang="en-US" dirty="0" smtClean="0"/>
              <a:t>response</a:t>
            </a:r>
            <a:endParaRPr lang="en-US" dirty="0"/>
          </a:p>
          <a:p>
            <a:pPr lvl="1"/>
            <a:r>
              <a:rPr lang="en-US" dirty="0"/>
              <a:t>2xx : Success</a:t>
            </a:r>
          </a:p>
          <a:p>
            <a:pPr lvl="2"/>
            <a:r>
              <a:rPr lang="en-US" dirty="0"/>
              <a:t>Indicates the request was received, understood, accepted and processed successfully</a:t>
            </a:r>
          </a:p>
          <a:p>
            <a:pPr lvl="2"/>
            <a:r>
              <a:rPr lang="en-US" dirty="0"/>
              <a:t>Examples :</a:t>
            </a:r>
          </a:p>
          <a:p>
            <a:pPr lvl="3"/>
            <a:r>
              <a:rPr lang="en-US" dirty="0"/>
              <a:t>200 OK</a:t>
            </a:r>
          </a:p>
          <a:p>
            <a:pPr lvl="3"/>
            <a:r>
              <a:rPr lang="en-US" dirty="0"/>
              <a:t>201 Created</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6" descr="Reminder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21196"/>
            <a:ext cx="648000" cy="648000"/>
          </a:xfrm>
          <a:prstGeom prst="rect">
            <a:avLst/>
          </a:prstGeom>
        </p:spPr>
      </p:pic>
    </p:spTree>
    <p:extLst>
      <p:ext uri="{BB962C8B-B14F-4D97-AF65-F5344CB8AC3E}">
        <p14:creationId xmlns:p14="http://schemas.microsoft.com/office/powerpoint/2010/main" val="994302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endParaRPr lang="en-US" dirty="0" smtClean="0"/>
          </a:p>
          <a:p>
            <a:pPr lvl="1"/>
            <a:r>
              <a:rPr lang="en-US" dirty="0" smtClean="0"/>
              <a:t>3xx </a:t>
            </a:r>
            <a:r>
              <a:rPr lang="en-US" dirty="0"/>
              <a:t>: Redirection</a:t>
            </a:r>
          </a:p>
          <a:p>
            <a:pPr lvl="2"/>
            <a:r>
              <a:rPr lang="en-US" dirty="0"/>
              <a:t>Indicates that further action needs to be taken by the user agent in order to fulfill the request</a:t>
            </a:r>
          </a:p>
          <a:p>
            <a:pPr lvl="2"/>
            <a:r>
              <a:rPr lang="en-US" dirty="0"/>
              <a:t>Example : </a:t>
            </a:r>
          </a:p>
          <a:p>
            <a:pPr lvl="3"/>
            <a:r>
              <a:rPr lang="en-US" dirty="0"/>
              <a:t>301 Moved Permanently</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6" descr="Reminder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21196"/>
            <a:ext cx="648000" cy="648000"/>
          </a:xfrm>
          <a:prstGeom prst="rect">
            <a:avLst/>
          </a:prstGeom>
        </p:spPr>
      </p:pic>
    </p:spTree>
    <p:extLst>
      <p:ext uri="{BB962C8B-B14F-4D97-AF65-F5344CB8AC3E}">
        <p14:creationId xmlns:p14="http://schemas.microsoft.com/office/powerpoint/2010/main" val="2555197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endParaRPr lang="en-US" dirty="0" smtClean="0"/>
          </a:p>
          <a:p>
            <a:pPr lvl="1"/>
            <a:r>
              <a:rPr lang="en-US" dirty="0"/>
              <a:t>4xx : Client Error</a:t>
            </a:r>
          </a:p>
          <a:p>
            <a:pPr lvl="2"/>
            <a:r>
              <a:rPr lang="en-US" dirty="0"/>
              <a:t>Intended for cases in which the client seems to have erred</a:t>
            </a:r>
          </a:p>
          <a:p>
            <a:pPr lvl="2"/>
            <a:r>
              <a:rPr lang="en-US" dirty="0"/>
              <a:t>Examples :</a:t>
            </a:r>
          </a:p>
          <a:p>
            <a:pPr lvl="3"/>
            <a:r>
              <a:rPr lang="en-US" dirty="0"/>
              <a:t>403 Forbidden</a:t>
            </a:r>
          </a:p>
          <a:p>
            <a:pPr lvl="3"/>
            <a:r>
              <a:rPr lang="en-US" dirty="0"/>
              <a:t>404 Not Found</a:t>
            </a:r>
          </a:p>
          <a:p>
            <a:pPr lvl="3"/>
            <a:r>
              <a:rPr lang="en-US" dirty="0"/>
              <a:t>405 Method Not Allowed</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6" descr="6508023523_34d095963a_o.jpe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6216" y="3145532"/>
            <a:ext cx="2520280" cy="2081263"/>
          </a:xfrm>
          <a:prstGeom prst="rect">
            <a:avLst/>
          </a:prstGeom>
        </p:spPr>
      </p:pic>
      <p:pic>
        <p:nvPicPr>
          <p:cNvPr id="8" name="Picture 7" descr="Reminder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121196"/>
            <a:ext cx="648000" cy="648000"/>
          </a:xfrm>
          <a:prstGeom prst="rect">
            <a:avLst/>
          </a:prstGeom>
        </p:spPr>
      </p:pic>
    </p:spTree>
    <p:extLst>
      <p:ext uri="{BB962C8B-B14F-4D97-AF65-F5344CB8AC3E}">
        <p14:creationId xmlns:p14="http://schemas.microsoft.com/office/powerpoint/2010/main" val="2869795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endParaRPr lang="en-US" dirty="0" smtClean="0"/>
          </a:p>
          <a:p>
            <a:pPr lvl="1"/>
            <a:r>
              <a:rPr lang="en-US" dirty="0"/>
              <a:t>5xx : Server Error</a:t>
            </a:r>
          </a:p>
          <a:p>
            <a:pPr lvl="2"/>
            <a:r>
              <a:rPr lang="en-US" dirty="0"/>
              <a:t>Indicate the server is aware that it has encountered an error or is otherwise incapable of performing the request</a:t>
            </a:r>
          </a:p>
          <a:p>
            <a:pPr lvl="2"/>
            <a:r>
              <a:rPr lang="en-US" dirty="0"/>
              <a:t>Examples :</a:t>
            </a:r>
          </a:p>
          <a:p>
            <a:pPr lvl="3"/>
            <a:r>
              <a:rPr lang="en-US" dirty="0"/>
              <a:t>500 Internal Server Error</a:t>
            </a:r>
          </a:p>
          <a:p>
            <a:pPr lvl="3"/>
            <a:r>
              <a:rPr lang="en-US" dirty="0"/>
              <a:t>501 Not </a:t>
            </a:r>
            <a:r>
              <a:rPr lang="en-US" dirty="0" smtClean="0"/>
              <a:t>Implemented</a:t>
            </a:r>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Introduction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6948264" y="3505572"/>
            <a:ext cx="2016224" cy="1670586"/>
          </a:xfrm>
          <a:prstGeom prst="rect">
            <a:avLst/>
          </a:prstGeom>
        </p:spPr>
      </p:pic>
      <p:pic>
        <p:nvPicPr>
          <p:cNvPr id="9" name="Picture 8" descr="Reminder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04" y="121196"/>
            <a:ext cx="648000" cy="648000"/>
          </a:xfrm>
          <a:prstGeom prst="rect">
            <a:avLst/>
          </a:prstGeom>
        </p:spPr>
      </p:pic>
    </p:spTree>
    <p:extLst>
      <p:ext uri="{BB962C8B-B14F-4D97-AF65-F5344CB8AC3E}">
        <p14:creationId xmlns:p14="http://schemas.microsoft.com/office/powerpoint/2010/main" val="2232534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8030212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HTTP Request </a:t>
            </a:r>
            <a:br>
              <a:rPr lang="en-US" dirty="0" smtClean="0"/>
            </a:br>
            <a:r>
              <a:rPr lang="en-US" dirty="0" smtClean="0"/>
              <a:t>&amp; Response</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err="1" smtClean="0"/>
              <a:t>Node.js</a:t>
            </a:r>
            <a:endParaRPr lang="en-US" dirty="0"/>
          </a:p>
        </p:txBody>
      </p:sp>
      <p:sp>
        <p:nvSpPr>
          <p:cNvPr id="6" name="Cloud 5"/>
          <p:cNvSpPr/>
          <p:nvPr/>
        </p:nvSpPr>
        <p:spPr>
          <a:xfrm>
            <a:off x="5076056" y="2497460"/>
            <a:ext cx="3888432" cy="2088232"/>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5652120" y="2705844"/>
            <a:ext cx="2692400" cy="1447800"/>
          </a:xfrm>
          <a:prstGeom prst="rect">
            <a:avLst/>
          </a:prstGeom>
        </p:spPr>
      </p:pic>
      <p:pic>
        <p:nvPicPr>
          <p:cNvPr id="7" name="Picture 6"/>
          <p:cNvPicPr>
            <a:picLocks noChangeAspect="1"/>
          </p:cNvPicPr>
          <p:nvPr/>
        </p:nvPicPr>
        <p:blipFill>
          <a:blip r:embed="rId3"/>
          <a:stretch>
            <a:fillRect/>
          </a:stretch>
        </p:blipFill>
        <p:spPr>
          <a:xfrm>
            <a:off x="7380312" y="4009628"/>
            <a:ext cx="1363350" cy="1129308"/>
          </a:xfrm>
          <a:prstGeom prst="rect">
            <a:avLst/>
          </a:prstGeom>
        </p:spPr>
      </p:pic>
    </p:spTree>
    <p:extLst>
      <p:ext uri="{BB962C8B-B14F-4D97-AF65-F5344CB8AC3E}">
        <p14:creationId xmlns:p14="http://schemas.microsoft.com/office/powerpoint/2010/main" val="1535022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To create an HTTP Server, </a:t>
            </a:r>
            <a:r>
              <a:rPr lang="en-US" dirty="0" err="1" smtClean="0"/>
              <a:t>Node.js</a:t>
            </a:r>
            <a:r>
              <a:rPr lang="en-US" dirty="0" smtClean="0"/>
              <a:t> provides the </a:t>
            </a:r>
            <a:r>
              <a:rPr lang="en-US" i="1" dirty="0" smtClean="0"/>
              <a:t>HTTP</a:t>
            </a:r>
            <a:r>
              <a:rPr lang="en-US" dirty="0" smtClean="0"/>
              <a:t> module</a:t>
            </a:r>
          </a:p>
          <a:p>
            <a:endParaRPr lang="en-US" dirty="0"/>
          </a:p>
          <a:p>
            <a:endParaRPr lang="en-US" dirty="0" smtClean="0"/>
          </a:p>
          <a:p>
            <a:r>
              <a:rPr lang="en-US" dirty="0" smtClean="0"/>
              <a:t>Won’t be available until “listen()” method call</a:t>
            </a:r>
          </a:p>
          <a:p>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HTTP module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HTTP Request &amp; Response</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sp>
        <p:nvSpPr>
          <p:cNvPr id="6" name="Rectangle à coins arrondis 4"/>
          <p:cNvSpPr/>
          <p:nvPr/>
        </p:nvSpPr>
        <p:spPr>
          <a:xfrm>
            <a:off x="467544" y="2281436"/>
            <a:ext cx="8208912" cy="79208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http = require('</a:t>
            </a:r>
            <a:r>
              <a:rPr lang="en-GB" b="1" dirty="0">
                <a:solidFill>
                  <a:srgbClr val="00B050"/>
                </a:solidFill>
                <a:latin typeface="Courier New" pitchFamily="1" charset="0"/>
              </a:rPr>
              <a:t>http</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Loads the HTTP module</a:t>
            </a:r>
            <a:br>
              <a:rPr lang="en-GB" b="1" dirty="0" smtClean="0">
                <a:solidFill>
                  <a:srgbClr val="479B8F"/>
                </a:solidFill>
                <a:latin typeface="Courier New" pitchFamily="-106" charset="0"/>
                <a:ea typeface="ＭＳ Ｐゴシック" pitchFamily="-106" charset="-128"/>
                <a:cs typeface="Courier New" pitchFamily="-106" charset="0"/>
              </a:rPr>
            </a:br>
            <a:r>
              <a:rPr lang="en-GB" b="1" dirty="0" err="1" smtClean="0">
                <a:solidFill>
                  <a:srgbClr val="0070C0"/>
                </a:solidFill>
                <a:latin typeface="Courier New" pitchFamily="-106" charset="0"/>
                <a:ea typeface="ＭＳ Ｐゴシック" pitchFamily="-106" charset="-128"/>
                <a:cs typeface="Courier New" pitchFamily="-106" charset="0"/>
              </a:rPr>
              <a:t>var</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server = </a:t>
            </a:r>
            <a:r>
              <a:rPr lang="en-GB" b="1" dirty="0" err="1" smtClean="0">
                <a:solidFill>
                  <a:schemeClr val="tx1"/>
                </a:solidFill>
                <a:latin typeface="Courier New" pitchFamily="-106" charset="0"/>
                <a:ea typeface="ＭＳ Ｐゴシック" pitchFamily="-106" charset="-128"/>
                <a:cs typeface="Courier New" pitchFamily="-106" charset="0"/>
              </a:rPr>
              <a:t>http.createServer</a:t>
            </a:r>
            <a:r>
              <a:rPr lang="en-GB" b="1" dirty="0" smtClean="0">
                <a:solidFill>
                  <a:schemeClr val="tx1"/>
                </a:solidFill>
                <a:latin typeface="Courier New" pitchFamily="-106" charset="0"/>
                <a:ea typeface="ＭＳ Ｐゴシック" pitchFamily="-106" charset="-128"/>
                <a:cs typeface="Courier New" pitchFamily="-106" charset="0"/>
              </a:rPr>
              <a:t>();</a:t>
            </a:r>
          </a:p>
        </p:txBody>
      </p:sp>
      <p:pic>
        <p:nvPicPr>
          <p:cNvPr id="7" name="Picture 6" descr="CodeSnippe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21196"/>
            <a:ext cx="648000" cy="648000"/>
          </a:xfrm>
          <a:prstGeom prst="rect">
            <a:avLst/>
          </a:prstGeom>
        </p:spPr>
      </p:pic>
      <p:sp>
        <p:nvSpPr>
          <p:cNvPr id="9" name="Rectangle à coins arrondis 4"/>
          <p:cNvSpPr/>
          <p:nvPr/>
        </p:nvSpPr>
        <p:spPr>
          <a:xfrm>
            <a:off x="467544" y="4153644"/>
            <a:ext cx="8208912" cy="57606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server.listen</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FF6600"/>
                </a:solidFill>
                <a:latin typeface="Courier New" pitchFamily="-106" charset="0"/>
                <a:ea typeface="ＭＳ Ｐゴシック" pitchFamily="-106" charset="-128"/>
                <a:cs typeface="Courier New" pitchFamily="-106" charset="0"/>
              </a:rPr>
              <a:t>3000</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Listen to port 3000 </a:t>
            </a:r>
          </a:p>
        </p:txBody>
      </p:sp>
    </p:spTree>
    <p:extLst>
      <p:ext uri="{BB962C8B-B14F-4D97-AF65-F5344CB8AC3E}">
        <p14:creationId xmlns:p14="http://schemas.microsoft.com/office/powerpoint/2010/main" val="8698103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i="1" dirty="0" err="1" smtClean="0"/>
              <a:t>http.createServer</a:t>
            </a:r>
            <a:r>
              <a:rPr lang="en-US" i="1" dirty="0"/>
              <a:t>([</a:t>
            </a:r>
            <a:r>
              <a:rPr lang="en-US" i="1" dirty="0" err="1"/>
              <a:t>requestListener</a:t>
            </a:r>
            <a:r>
              <a:rPr lang="en-US" i="1" dirty="0"/>
              <a:t>]</a:t>
            </a:r>
            <a:r>
              <a:rPr lang="en-US" i="1" dirty="0" smtClean="0"/>
              <a:t>)</a:t>
            </a:r>
            <a:endParaRPr lang="en-US" i="1" dirty="0"/>
          </a:p>
          <a:p>
            <a:pPr lvl="1"/>
            <a:r>
              <a:rPr lang="en-US" dirty="0" smtClean="0"/>
              <a:t>Create a new web server object</a:t>
            </a:r>
          </a:p>
          <a:p>
            <a:pPr lvl="1"/>
            <a:r>
              <a:rPr lang="en-US" dirty="0" smtClean="0"/>
              <a:t>The function passed in argument handle client requests</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http.Server</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a:solidFill>
                  <a:prstClr val="black"/>
                </a:solidFill>
                <a:latin typeface="Calibri"/>
                <a:cs typeface="ＭＳ Ｐゴシック" charset="0"/>
              </a:rPr>
              <a:t>HTTP Request &amp; Response</a:t>
            </a:r>
          </a:p>
        </p:txBody>
      </p:sp>
      <p:sp>
        <p:nvSpPr>
          <p:cNvPr id="7" name="Rectangle à coins arrondis 4"/>
          <p:cNvSpPr/>
          <p:nvPr/>
        </p:nvSpPr>
        <p:spPr>
          <a:xfrm>
            <a:off x="467544" y="3649588"/>
            <a:ext cx="8208912"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rgbClr val="FF0000"/>
                </a:solidFill>
                <a:latin typeface="Courier New" pitchFamily="-106" charset="0"/>
                <a:ea typeface="ＭＳ Ｐゴシック" pitchFamily="-106" charset="-128"/>
                <a:cs typeface="Courier New" pitchFamily="-106" charset="0"/>
              </a:rPr>
              <a:t>http.createServer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(request, response)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704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63888" y="769268"/>
            <a:ext cx="5580112" cy="4446711"/>
          </a:xfrm>
        </p:spPr>
        <p:txBody>
          <a:bodyPr/>
          <a:lstStyle/>
          <a:p>
            <a:pPr lvl="1"/>
            <a:endParaRPr lang="en-US" dirty="0" smtClean="0"/>
          </a:p>
          <a:p>
            <a:pPr lvl="1"/>
            <a:r>
              <a:rPr lang="en-US" dirty="0" smtClean="0"/>
              <a:t>Introduction</a:t>
            </a:r>
          </a:p>
          <a:p>
            <a:pPr lvl="1"/>
            <a:r>
              <a:rPr lang="en-US" dirty="0" smtClean="0"/>
              <a:t>HTTP Request &amp; Response</a:t>
            </a:r>
            <a:endParaRPr lang="en-US" dirty="0"/>
          </a:p>
          <a:p>
            <a:pPr lvl="1"/>
            <a:r>
              <a:rPr lang="en-US" dirty="0" smtClean="0"/>
              <a:t>FS &amp; URL modules</a:t>
            </a:r>
          </a:p>
          <a:p>
            <a:pPr lvl="1"/>
            <a:r>
              <a:rPr lang="en-US" dirty="0" err="1" smtClean="0"/>
              <a:t>LearnYouNode</a:t>
            </a:r>
            <a:endParaRPr lang="en-US" dirty="0" smtClean="0"/>
          </a:p>
          <a:p>
            <a:pPr lvl="1"/>
            <a:r>
              <a:rPr lang="en-US" dirty="0" smtClean="0"/>
              <a:t>Express module</a:t>
            </a:r>
          </a:p>
          <a:p>
            <a:pPr lvl="1"/>
            <a:r>
              <a:rPr lang="en-US" dirty="0" smtClean="0"/>
              <a:t>Jade</a:t>
            </a:r>
          </a:p>
          <a:p>
            <a:pPr lvl="1"/>
            <a:r>
              <a:rPr lang="en-US" dirty="0" err="1" smtClean="0"/>
              <a:t>NodeJS</a:t>
            </a:r>
            <a:r>
              <a:rPr lang="en-US" dirty="0" smtClean="0"/>
              <a:t> &amp; </a:t>
            </a:r>
            <a:r>
              <a:rPr lang="en-US" dirty="0" err="1" smtClean="0"/>
              <a:t>MongoDB</a:t>
            </a:r>
            <a:endParaRPr lang="en-US" dirty="0"/>
          </a:p>
        </p:txBody>
      </p:sp>
      <p:pic>
        <p:nvPicPr>
          <p:cNvPr id="4"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smtClean="0">
                <a:ln>
                  <a:noFill/>
                </a:ln>
                <a:solidFill>
                  <a:schemeClr val="tx1"/>
                </a:solidFill>
                <a:effectLst/>
                <a:uLnTx/>
                <a:uFillTx/>
                <a:latin typeface="+mj-lt"/>
                <a:ea typeface="ＭＳ Ｐゴシック" pitchFamily="34" charset="-128"/>
                <a:cs typeface="ＭＳ Ｐゴシック" charset="0"/>
              </a:rPr>
              <a:t>Course topics</a:t>
            </a:r>
          </a:p>
        </p:txBody>
      </p:sp>
      <p:sp>
        <p:nvSpPr>
          <p:cNvPr id="8"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err="1">
                <a:solidFill>
                  <a:prstClr val="black"/>
                </a:solidFill>
                <a:latin typeface="Calibri"/>
                <a:cs typeface="ＭＳ Ｐゴシック" charset="0"/>
              </a:rPr>
              <a:t>Node.js</a:t>
            </a:r>
            <a:endParaRPr lang="en-US" dirty="0">
              <a:solidFill>
                <a:prstClr val="black"/>
              </a:solidFill>
              <a:latin typeface="Calibri"/>
              <a:cs typeface="ＭＳ Ｐゴシック" charset="0"/>
            </a:endParaRPr>
          </a:p>
        </p:txBody>
      </p:sp>
      <p:pic>
        <p:nvPicPr>
          <p:cNvPr id="10"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Object created internally by a HTTP server</a:t>
            </a:r>
          </a:p>
          <a:p>
            <a:r>
              <a:rPr lang="en-US" dirty="0" smtClean="0"/>
              <a:t>Represent a client request</a:t>
            </a:r>
          </a:p>
          <a:p>
            <a:r>
              <a:rPr lang="en-US" dirty="0" smtClean="0"/>
              <a:t>Passed as the first argument to a </a:t>
            </a:r>
            <a:r>
              <a:rPr lang="en-US" i="1" dirty="0" smtClean="0"/>
              <a:t>request listener</a:t>
            </a:r>
          </a:p>
          <a:p>
            <a:endParaRPr lang="en-US" i="1" dirty="0"/>
          </a:p>
          <a:p>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http.ClientRequest</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a:solidFill>
                  <a:prstClr val="black"/>
                </a:solidFill>
                <a:latin typeface="Calibri"/>
                <a:cs typeface="ＭＳ Ｐゴシック" charset="0"/>
              </a:rPr>
              <a:t>HTTP Request &amp; Response</a:t>
            </a:r>
          </a:p>
        </p:txBody>
      </p:sp>
      <p:sp>
        <p:nvSpPr>
          <p:cNvPr id="9" name="Rectangle à coins arrondis 4"/>
          <p:cNvSpPr/>
          <p:nvPr/>
        </p:nvSpPr>
        <p:spPr>
          <a:xfrm>
            <a:off x="467544" y="3649588"/>
            <a:ext cx="8208912"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http.createServer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FF0000"/>
                </a:solidFill>
                <a:latin typeface="Courier New" pitchFamily="-106" charset="0"/>
                <a:ea typeface="ＭＳ Ｐゴシック" pitchFamily="-106" charset="-128"/>
                <a:cs typeface="Courier New" pitchFamily="-106" charset="0"/>
              </a:rPr>
              <a:t>request</a:t>
            </a:r>
            <a:r>
              <a:rPr lang="en-GB" b="1" dirty="0" smtClean="0">
                <a:solidFill>
                  <a:schemeClr val="tx1"/>
                </a:solidFill>
                <a:latin typeface="Courier New" pitchFamily="-106" charset="0"/>
                <a:ea typeface="ＭＳ Ｐゴシック" pitchFamily="-106" charset="-128"/>
                <a:cs typeface="Courier New" pitchFamily="-106" charset="0"/>
              </a:rPr>
              <a:t>, response)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p:txBody>
      </p:sp>
      <p:pic>
        <p:nvPicPr>
          <p:cNvPr id="7"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3230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Contains several useful properties:</a:t>
            </a:r>
          </a:p>
          <a:p>
            <a:pPr lvl="1"/>
            <a:r>
              <a:rPr lang="en-US" dirty="0" smtClean="0"/>
              <a:t>headers: HTTP headers</a:t>
            </a:r>
          </a:p>
          <a:p>
            <a:pPr lvl="1"/>
            <a:r>
              <a:rPr lang="en-US" dirty="0" smtClean="0"/>
              <a:t>method: Method used (GET, POST, …)</a:t>
            </a:r>
          </a:p>
          <a:p>
            <a:pPr lvl="1"/>
            <a:r>
              <a:rPr lang="en-US" dirty="0" err="1" smtClean="0"/>
              <a:t>url</a:t>
            </a:r>
            <a:r>
              <a:rPr lang="en-US" dirty="0" smtClean="0"/>
              <a:t>: URL given</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ClientRequest</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a:solidFill>
                  <a:prstClr val="black"/>
                </a:solidFill>
                <a:latin typeface="Calibri"/>
                <a:cs typeface="ＭＳ Ｐゴシック" charset="0"/>
              </a:rPr>
              <a:t>HTTP Request &amp; Response</a:t>
            </a:r>
          </a:p>
        </p:txBody>
      </p:sp>
      <p:pic>
        <p:nvPicPr>
          <p:cNvPr id="7" name="Picture 6" descr="CodeSnippe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21196"/>
            <a:ext cx="648000" cy="648000"/>
          </a:xfrm>
          <a:prstGeom prst="rect">
            <a:avLst/>
          </a:prstGeom>
        </p:spPr>
      </p:pic>
      <p:sp>
        <p:nvSpPr>
          <p:cNvPr id="9" name="Rectangle à coins arrondis 4"/>
          <p:cNvSpPr/>
          <p:nvPr/>
        </p:nvSpPr>
        <p:spPr>
          <a:xfrm>
            <a:off x="467544" y="3433564"/>
            <a:ext cx="8208912" cy="151216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chemeClr val="tx1"/>
                </a:solidFill>
                <a:latin typeface="Courier New" pitchFamily="-106" charset="0"/>
                <a:ea typeface="ＭＳ Ｐゴシック" pitchFamily="-106" charset="-128"/>
                <a:cs typeface="Courier New" pitchFamily="-106" charset="0"/>
              </a:rPr>
              <a:t>http.createServer</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chemeClr val="tx1"/>
                </a:solidFill>
                <a:latin typeface="Courier New" pitchFamily="-106" charset="0"/>
                <a:ea typeface="ＭＳ Ｐゴシック" pitchFamily="-106" charset="-128"/>
                <a:cs typeface="Courier New" pitchFamily="-106" charset="0"/>
              </a:rPr>
              <a:t>(request, response)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chemeClr val="tx1"/>
                </a:solidFill>
                <a:latin typeface="Courier New" pitchFamily="-106" charset="0"/>
                <a:ea typeface="ＭＳ Ｐゴシック" pitchFamily="-106" charset="-128"/>
                <a:cs typeface="Courier New" pitchFamily="-106" charset="0"/>
              </a:rPr>
              <a:t>request.headers</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METHOD:</a:t>
            </a:r>
            <a:r>
              <a:rPr lang="en-GB" b="1" dirty="0" smtClean="0">
                <a:solidFill>
                  <a:schemeClr val="tx1"/>
                </a:solidFill>
                <a:latin typeface="Courier New" pitchFamily="-106" charset="0"/>
                <a:ea typeface="ＭＳ Ｐゴシック" pitchFamily="-106" charset="-128"/>
                <a:cs typeface="Courier New" pitchFamily="-106" charset="0"/>
              </a:rPr>
              <a:t> ', </a:t>
            </a:r>
            <a:r>
              <a:rPr lang="en-GB" b="1" dirty="0" err="1" smtClean="0">
                <a:solidFill>
                  <a:schemeClr val="tx1"/>
                </a:solidFill>
                <a:latin typeface="Courier New" pitchFamily="-106" charset="0"/>
                <a:ea typeface="ＭＳ Ｐゴシック" pitchFamily="-106" charset="-128"/>
                <a:cs typeface="Courier New" pitchFamily="-106" charset="0"/>
              </a:rPr>
              <a:t>request.method</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URL: </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chemeClr val="tx1"/>
                </a:solidFill>
                <a:latin typeface="Courier New" pitchFamily="-106" charset="0"/>
                <a:ea typeface="ＭＳ Ｐゴシック" pitchFamily="-106" charset="-128"/>
                <a:cs typeface="Courier New" pitchFamily="-106" charset="0"/>
              </a:rPr>
              <a:t>request.url</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}).listen(</a:t>
            </a:r>
            <a:r>
              <a:rPr lang="en-GB" b="1" dirty="0">
                <a:solidFill>
                  <a:srgbClr val="FF6600"/>
                </a:solidFill>
                <a:latin typeface="Courier New" pitchFamily="-106" charset="0"/>
                <a:ea typeface="ＭＳ Ｐゴシック" pitchFamily="-106" charset="-128"/>
                <a:cs typeface="Courier New" pitchFamily="-106" charset="0"/>
              </a:rPr>
              <a:t>1337</a:t>
            </a:r>
            <a:r>
              <a:rPr lang="en-GB" b="1" dirty="0">
                <a:solidFill>
                  <a:schemeClr val="tx1"/>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41466971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ClientRequest</a:t>
            </a:r>
            <a:r>
              <a:rPr lang="en-US" sz="3600" b="1" dirty="0" smtClean="0">
                <a:latin typeface="+mj-lt"/>
                <a:cs typeface="ＭＳ Ｐゴシック" charset="0"/>
              </a:rPr>
              <a:t> example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solidFill>
                  <a:prstClr val="black"/>
                </a:solidFill>
                <a:latin typeface="Calibri"/>
                <a:cs typeface="ＭＳ Ｐゴシック" charset="0"/>
              </a:rPr>
              <a:t>HTTP Request </a:t>
            </a:r>
            <a:r>
              <a:rPr lang="en-US" dirty="0">
                <a:solidFill>
                  <a:prstClr val="black"/>
                </a:solidFill>
                <a:latin typeface="Calibri"/>
                <a:cs typeface="ＭＳ Ｐゴシック" charset="0"/>
              </a:rPr>
              <a:t>&amp; Response</a:t>
            </a:r>
          </a:p>
          <a:p>
            <a:pPr marL="342900" lvl="0" indent="-342900" defTabSz="457200">
              <a:spcBef>
                <a:spcPct val="20000"/>
              </a:spcBef>
              <a:defRPr/>
            </a:pPr>
            <a:endParaRPr lang="en-US" dirty="0">
              <a:solidFill>
                <a:prstClr val="black"/>
              </a:solidFill>
              <a:latin typeface="Calibri"/>
              <a:cs typeface="ＭＳ Ｐゴシック" charset="0"/>
            </a:endParaRPr>
          </a:p>
        </p:txBody>
      </p:sp>
      <p:pic>
        <p:nvPicPr>
          <p:cNvPr id="7" name="Picture 6" descr="CodeSnippe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21196"/>
            <a:ext cx="648000" cy="648000"/>
          </a:xfrm>
          <a:prstGeom prst="rect">
            <a:avLst/>
          </a:prstGeom>
        </p:spPr>
      </p:pic>
      <p:pic>
        <p:nvPicPr>
          <p:cNvPr id="8" name="Picture 7" descr="Capture d’écran 2014-10-04 à 12.40.5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784" y="985292"/>
            <a:ext cx="5867400" cy="2336800"/>
          </a:xfrm>
          <a:prstGeom prst="rect">
            <a:avLst/>
          </a:prstGeom>
          <a:ln w="12700" cap="sq" cmpd="sng">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Capture d’écran 2014-10-04 à 12.39.35 PM.png"/>
          <p:cNvPicPr>
            <a:picLocks noChangeAspect="1"/>
          </p:cNvPicPr>
          <p:nvPr/>
        </p:nvPicPr>
        <p:blipFill rotWithShape="1">
          <a:blip r:embed="rId5">
            <a:extLst>
              <a:ext uri="{28A0092B-C50C-407E-A947-70E740481C1C}">
                <a14:useLocalDpi xmlns:a14="http://schemas.microsoft.com/office/drawing/2010/main" val="0"/>
              </a:ext>
            </a:extLst>
          </a:blip>
          <a:srcRect l="1952" r="23656"/>
          <a:stretch/>
        </p:blipFill>
        <p:spPr>
          <a:xfrm>
            <a:off x="1637674" y="2569468"/>
            <a:ext cx="7254806" cy="2232248"/>
          </a:xfrm>
          <a:prstGeom prst="rect">
            <a:avLst/>
          </a:prstGeom>
          <a:ln w="12700" cap="sq" cmpd="sng">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504403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Object created internally by a HTTP server</a:t>
            </a:r>
          </a:p>
          <a:p>
            <a:r>
              <a:rPr lang="en-US" dirty="0" smtClean="0"/>
              <a:t>Represent a response that will be send to a client</a:t>
            </a:r>
          </a:p>
          <a:p>
            <a:r>
              <a:rPr lang="en-US" dirty="0" smtClean="0"/>
              <a:t>Passed as the 2</a:t>
            </a:r>
            <a:r>
              <a:rPr lang="en-US" baseline="30000" dirty="0" smtClean="0"/>
              <a:t>nd</a:t>
            </a:r>
            <a:r>
              <a:rPr lang="en-US" dirty="0" smtClean="0"/>
              <a:t> argument to a </a:t>
            </a:r>
            <a:r>
              <a:rPr lang="en-US" i="1" dirty="0" smtClean="0"/>
              <a:t>request listener</a:t>
            </a:r>
          </a:p>
          <a:p>
            <a:endParaRPr lang="en-US" i="1" dirty="0"/>
          </a:p>
          <a:p>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http.ServerResponse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9" name="Rectangle à coins arrondis 4"/>
          <p:cNvSpPr/>
          <p:nvPr/>
        </p:nvSpPr>
        <p:spPr>
          <a:xfrm>
            <a:off x="467544" y="3649588"/>
            <a:ext cx="8208912"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http.createServer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(request, </a:t>
            </a:r>
            <a:r>
              <a:rPr lang="en-GB" b="1" dirty="0" smtClean="0">
                <a:solidFill>
                  <a:srgbClr val="FF0000"/>
                </a:solidFill>
                <a:latin typeface="Courier New" pitchFamily="-106" charset="0"/>
                <a:ea typeface="ＭＳ Ｐゴシック" pitchFamily="-106" charset="-128"/>
                <a:cs typeface="Courier New" pitchFamily="-106" charset="0"/>
              </a:rPr>
              <a:t>response</a:t>
            </a:r>
            <a:r>
              <a:rPr lang="en-GB" b="1" dirty="0" smtClean="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p:txBody>
      </p:sp>
      <p:sp>
        <p:nvSpPr>
          <p:cNvPr id="7"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a:latin typeface="+mn-lt"/>
                <a:cs typeface="ＭＳ Ｐゴシック" charset="0"/>
              </a:rPr>
              <a:t>HTTP </a:t>
            </a:r>
            <a:r>
              <a:rPr lang="en-US" dirty="0">
                <a:solidFill>
                  <a:prstClr val="black"/>
                </a:solidFill>
                <a:latin typeface="Calibri"/>
                <a:cs typeface="ＭＳ Ｐゴシック" charset="0"/>
              </a:rPr>
              <a:t>Request &amp; </a:t>
            </a:r>
            <a:r>
              <a:rPr lang="en-US" dirty="0" smtClean="0">
                <a:solidFill>
                  <a:prstClr val="black"/>
                </a:solidFill>
                <a:latin typeface="Calibri"/>
                <a:cs typeface="ＭＳ Ｐゴシック" charset="0"/>
              </a:rPr>
              <a:t>Response</a:t>
            </a:r>
            <a:endParaRPr lang="en-US" dirty="0">
              <a:solidFill>
                <a:prstClr val="black"/>
              </a:solidFill>
              <a:latin typeface="Calibri"/>
              <a:cs typeface="ＭＳ Ｐゴシック" charset="0"/>
            </a:endParaRPr>
          </a:p>
        </p:txBody>
      </p:sp>
      <p:pic>
        <p:nvPicPr>
          <p:cNvPr id="10"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5661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Contains several useful methods:</a:t>
            </a:r>
          </a:p>
          <a:p>
            <a:pPr lvl="1"/>
            <a:r>
              <a:rPr lang="en-US" dirty="0" err="1" smtClean="0"/>
              <a:t>writeHead</a:t>
            </a:r>
            <a:r>
              <a:rPr lang="en-US" dirty="0" smtClean="0"/>
              <a:t>: Send HTTP headers to client</a:t>
            </a:r>
          </a:p>
          <a:p>
            <a:pPr lvl="1"/>
            <a:r>
              <a:rPr lang="en-US" dirty="0" smtClean="0"/>
              <a:t>write: Send some content</a:t>
            </a:r>
          </a:p>
          <a:p>
            <a:pPr lvl="1"/>
            <a:r>
              <a:rPr lang="en-US" dirty="0" smtClean="0"/>
              <a:t>end: Finish response</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ServerResponse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latin typeface="+mn-lt"/>
                <a:cs typeface="ＭＳ Ｐゴシック" charset="0"/>
              </a:rPr>
              <a:t>HTTP </a:t>
            </a:r>
            <a:r>
              <a:rPr lang="en-US" dirty="0">
                <a:solidFill>
                  <a:prstClr val="black"/>
                </a:solidFill>
                <a:latin typeface="Calibri"/>
                <a:cs typeface="ＭＳ Ｐゴシック" charset="0"/>
              </a:rPr>
              <a:t>Request &amp; </a:t>
            </a:r>
            <a:r>
              <a:rPr lang="en-US" dirty="0" smtClean="0">
                <a:solidFill>
                  <a:prstClr val="black"/>
                </a:solidFill>
                <a:latin typeface="Calibri"/>
                <a:cs typeface="ＭＳ Ｐゴシック" charset="0"/>
              </a:rPr>
              <a:t>Response</a:t>
            </a:r>
            <a:endParaRPr lang="en-US" dirty="0">
              <a:solidFill>
                <a:prstClr val="black"/>
              </a:solidFill>
              <a:latin typeface="Calibri"/>
              <a:cs typeface="ＭＳ Ｐゴシック" charset="0"/>
            </a:endParaRPr>
          </a:p>
        </p:txBody>
      </p:sp>
      <p:pic>
        <p:nvPicPr>
          <p:cNvPr id="7" name="Picture 6" descr="CodeSnippe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21196"/>
            <a:ext cx="648000" cy="648000"/>
          </a:xfrm>
          <a:prstGeom prst="rect">
            <a:avLst/>
          </a:prstGeom>
        </p:spPr>
      </p:pic>
      <p:sp>
        <p:nvSpPr>
          <p:cNvPr id="8" name="Rectangle à coins arrondis 4"/>
          <p:cNvSpPr/>
          <p:nvPr/>
        </p:nvSpPr>
        <p:spPr>
          <a:xfrm>
            <a:off x="467544" y="3505572"/>
            <a:ext cx="8208912" cy="144016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http.createServer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(request, response)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response.end</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Hello</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B050"/>
                </a:solidFill>
                <a:latin typeface="Courier New" pitchFamily="1" charset="0"/>
              </a:rPr>
              <a:t>world</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}).listen(</a:t>
            </a:r>
            <a:r>
              <a:rPr lang="en-GB" b="1" dirty="0" smtClean="0">
                <a:solidFill>
                  <a:srgbClr val="FF6600"/>
                </a:solidFill>
                <a:latin typeface="Courier New" pitchFamily="-106" charset="0"/>
                <a:ea typeface="ＭＳ Ｐゴシック" pitchFamily="-106" charset="-128"/>
                <a:cs typeface="Courier New" pitchFamily="-106" charset="0"/>
              </a:rPr>
              <a:t>1337</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a:solidFill>
                  <a:schemeClr val="tx1"/>
                </a:solidFill>
                <a:latin typeface="Courier New" pitchFamily="-106" charset="0"/>
                <a:ea typeface="ＭＳ Ｐゴシック" pitchFamily="-106" charset="-128"/>
                <a:cs typeface="Courier New" pitchFamily="-106" charset="0"/>
              </a:rPr>
              <a:t>console.log</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 charset="0"/>
              </a:rPr>
              <a:t>Server running </a:t>
            </a:r>
            <a:r>
              <a:rPr lang="en-GB" b="1" dirty="0" smtClean="0">
                <a:solidFill>
                  <a:srgbClr val="00B050"/>
                </a:solidFill>
                <a:latin typeface="Courier New" pitchFamily="1" charset="0"/>
              </a:rPr>
              <a:t>on port 1337</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chemeClr val="tx1"/>
                </a:solidFill>
                <a:latin typeface="Courier New" pitchFamily="-106" charset="0"/>
                <a:ea typeface="ＭＳ Ｐゴシック" pitchFamily="-106" charset="-128"/>
                <a:cs typeface="Courier New" pitchFamily="-106" charset="0"/>
              </a:rPr>
              <a:t>);</a:t>
            </a:r>
            <a:endParaRPr lang="en-GB" b="1" dirty="0" smtClean="0">
              <a:solidFill>
                <a:schemeClr val="tx1"/>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1742781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ServerResponse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10" name="Rectangle à coins arrondis 4"/>
          <p:cNvSpPr/>
          <p:nvPr/>
        </p:nvSpPr>
        <p:spPr>
          <a:xfrm>
            <a:off x="179512" y="1201316"/>
            <a:ext cx="8784976" cy="396044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http.createServer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(request, response) {</a:t>
            </a:r>
          </a:p>
          <a:p>
            <a:pPr eaLnBrk="1" hangingPunct="1">
              <a:buFont typeface="Wingdings" pitchFamily="1" charset="2"/>
              <a:buNone/>
            </a:pPr>
            <a:r>
              <a:rPr lang="en-GB" b="1" dirty="0" smtClean="0">
                <a:solidFill>
                  <a:srgbClr val="479B8F"/>
                </a:solidFill>
                <a:latin typeface="Courier New" pitchFamily="-106" charset="0"/>
                <a:ea typeface="ＭＳ Ｐゴシック" pitchFamily="-106" charset="-128"/>
                <a:cs typeface="Courier New" pitchFamily="-106" charset="0"/>
              </a:rPr>
              <a:t>   // Specify HTTP status code and HTTP headers</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response.writeHead</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FF6600"/>
                </a:solidFill>
                <a:latin typeface="Courier New" pitchFamily="-106" charset="0"/>
                <a:ea typeface="ＭＳ Ｐゴシック" pitchFamily="-106" charset="-128"/>
                <a:cs typeface="Courier New" pitchFamily="-106" charset="0"/>
              </a:rPr>
              <a:t>200</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B050"/>
                </a:solidFill>
                <a:latin typeface="Courier New" pitchFamily="1" charset="0"/>
              </a:rPr>
              <a:t>Content-Type</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B050"/>
                </a:solidFill>
                <a:latin typeface="Courier New" pitchFamily="1" charset="0"/>
              </a:rPr>
              <a:t>text/plain</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rgbClr val="479B8F"/>
                </a:solidFill>
                <a:latin typeface="Courier New" pitchFamily="-106" charset="0"/>
                <a:ea typeface="ＭＳ Ｐゴシック" pitchFamily="-106" charset="-128"/>
                <a:cs typeface="Courier New" pitchFamily="-106" charset="0"/>
              </a:rPr>
              <a:t>   // Sends a chunk of the response body</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response.write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 charset="0"/>
              </a:rPr>
              <a:t>Hello </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479B8F"/>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Signals </a:t>
            </a:r>
            <a:r>
              <a:rPr lang="en-GB" b="1" dirty="0">
                <a:solidFill>
                  <a:srgbClr val="479B8F"/>
                </a:solidFill>
                <a:latin typeface="Courier New" pitchFamily="-106" charset="0"/>
                <a:ea typeface="ＭＳ Ｐゴシック" pitchFamily="-106" charset="-128"/>
                <a:cs typeface="Courier New" pitchFamily="-106" charset="0"/>
              </a:rPr>
              <a:t>to the server that all of </a:t>
            </a:r>
            <a:endParaRPr lang="en-GB" b="1" dirty="0" smtClean="0">
              <a:solidFill>
                <a:srgbClr val="479B8F"/>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rgbClr val="479B8F"/>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 the </a:t>
            </a:r>
            <a:r>
              <a:rPr lang="en-GB" b="1" dirty="0">
                <a:solidFill>
                  <a:srgbClr val="479B8F"/>
                </a:solidFill>
                <a:latin typeface="Courier New" pitchFamily="-106" charset="0"/>
                <a:ea typeface="ＭＳ Ｐゴシック" pitchFamily="-106" charset="-128"/>
                <a:cs typeface="Courier New" pitchFamily="-106" charset="0"/>
              </a:rPr>
              <a:t>response headers and body have been sent</a:t>
            </a:r>
            <a:endParaRPr lang="en-GB" b="1" dirty="0" smtClean="0">
              <a:solidFill>
                <a:srgbClr val="479B8F"/>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response.end</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 charset="0"/>
              </a:rPr>
              <a:t>world!</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p:txBody>
      </p:sp>
      <p:sp>
        <p:nvSpPr>
          <p:cNvPr id="6"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a:latin typeface="+mn-lt"/>
                <a:cs typeface="ＭＳ Ｐゴシック" charset="0"/>
              </a:rPr>
              <a:t>HTTP </a:t>
            </a:r>
            <a:r>
              <a:rPr lang="en-US" dirty="0">
                <a:solidFill>
                  <a:prstClr val="black"/>
                </a:solidFill>
                <a:latin typeface="Calibri"/>
                <a:cs typeface="ＭＳ Ｐゴシック" charset="0"/>
              </a:rPr>
              <a:t>Request &amp; </a:t>
            </a:r>
            <a:r>
              <a:rPr lang="en-US" dirty="0" smtClean="0">
                <a:solidFill>
                  <a:prstClr val="black"/>
                </a:solidFill>
                <a:latin typeface="Calibri"/>
                <a:cs typeface="ＭＳ Ｐゴシック" charset="0"/>
              </a:rPr>
              <a:t>Response</a:t>
            </a:r>
            <a:endParaRPr lang="en-US" dirty="0">
              <a:solidFill>
                <a:prstClr val="black"/>
              </a:solidFill>
              <a:latin typeface="Calibri"/>
              <a:cs typeface="ＭＳ Ｐゴシック" charset="0"/>
            </a:endParaRPr>
          </a:p>
        </p:txBody>
      </p:sp>
      <p:pic>
        <p:nvPicPr>
          <p:cNvPr id="7" name="Picture 6" descr="CodeSnippe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21196"/>
            <a:ext cx="648000" cy="648000"/>
          </a:xfrm>
          <a:prstGeom prst="rect">
            <a:avLst/>
          </a:prstGeom>
        </p:spPr>
      </p:pic>
    </p:spTree>
    <p:extLst>
      <p:ext uri="{BB962C8B-B14F-4D97-AF65-F5344CB8AC3E}">
        <p14:creationId xmlns:p14="http://schemas.microsoft.com/office/powerpoint/2010/main" val="15613514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ServerResponse</a:t>
            </a:r>
            <a:r>
              <a:rPr lang="en-US" sz="3600" b="1" dirty="0" smtClean="0">
                <a:latin typeface="+mj-lt"/>
                <a:cs typeface="ＭＳ Ｐゴシック" charset="0"/>
              </a:rPr>
              <a:t> example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latin typeface="+mn-lt"/>
                <a:cs typeface="ＭＳ Ｐゴシック" charset="0"/>
              </a:rPr>
              <a:t>HTTP </a:t>
            </a:r>
            <a:r>
              <a:rPr lang="en-US" dirty="0">
                <a:solidFill>
                  <a:prstClr val="black"/>
                </a:solidFill>
                <a:latin typeface="Calibri"/>
                <a:cs typeface="ＭＳ Ｐゴシック" charset="0"/>
              </a:rPr>
              <a:t>Request &amp; </a:t>
            </a:r>
            <a:r>
              <a:rPr lang="en-US" dirty="0" smtClean="0">
                <a:solidFill>
                  <a:prstClr val="black"/>
                </a:solidFill>
                <a:latin typeface="Calibri"/>
                <a:cs typeface="ＭＳ Ｐゴシック" charset="0"/>
              </a:rPr>
              <a:t>Response</a:t>
            </a:r>
            <a:endParaRPr lang="en-US" dirty="0">
              <a:solidFill>
                <a:prstClr val="black"/>
              </a:solidFill>
              <a:latin typeface="Calibri"/>
              <a:cs typeface="ＭＳ Ｐゴシック" charset="0"/>
            </a:endParaRPr>
          </a:p>
        </p:txBody>
      </p:sp>
      <p:pic>
        <p:nvPicPr>
          <p:cNvPr id="10" name="Picture 9" descr="Screen Shot 2013-02-19 at 6.16.5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149" y="1129308"/>
            <a:ext cx="6266203" cy="4297660"/>
          </a:xfrm>
          <a:prstGeom prst="rect">
            <a:avLst/>
          </a:prstGeom>
        </p:spPr>
      </p:pic>
      <p:pic>
        <p:nvPicPr>
          <p:cNvPr id="9"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79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Allow more control request handling</a:t>
            </a:r>
            <a:endParaRPr lang="en-US" dirty="0"/>
          </a:p>
          <a:p>
            <a:pPr lvl="1"/>
            <a:r>
              <a:rPr lang="en-US" dirty="0" smtClean="0"/>
              <a:t>Based on the on() function</a:t>
            </a:r>
          </a:p>
          <a:p>
            <a:pPr lvl="1"/>
            <a:endParaRPr lang="en-US" dirty="0" smtClean="0"/>
          </a:p>
          <a:p>
            <a:pPr lvl="1"/>
            <a:r>
              <a:rPr lang="en-US" dirty="0" smtClean="0"/>
              <a:t>Two most important events are </a:t>
            </a:r>
            <a:r>
              <a:rPr lang="en-US" b="1" dirty="0" smtClean="0"/>
              <a:t>'data'</a:t>
            </a:r>
            <a:r>
              <a:rPr lang="en-US" dirty="0" smtClean="0"/>
              <a:t> and </a:t>
            </a:r>
            <a:r>
              <a:rPr lang="en-US" b="1" dirty="0" smtClean="0"/>
              <a:t>'end'</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ClientRequest</a:t>
            </a:r>
            <a:r>
              <a:rPr lang="en-US" sz="3600" b="1" dirty="0" smtClean="0">
                <a:latin typeface="+mj-lt"/>
                <a:cs typeface="ＭＳ Ｐゴシック" charset="0"/>
              </a:rPr>
              <a:t> events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a:solidFill>
                  <a:prstClr val="black"/>
                </a:solidFill>
                <a:latin typeface="Calibri"/>
                <a:cs typeface="ＭＳ Ｐゴシック" charset="0"/>
              </a:rPr>
              <a:t>HTTP </a:t>
            </a:r>
            <a:r>
              <a:rPr lang="en-US" dirty="0" smtClean="0">
                <a:solidFill>
                  <a:prstClr val="black"/>
                </a:solidFill>
                <a:latin typeface="Calibri"/>
                <a:cs typeface="ＭＳ Ｐゴシック" charset="0"/>
              </a:rPr>
              <a:t>Processing</a:t>
            </a:r>
            <a:endParaRPr lang="en-US" dirty="0">
              <a:solidFill>
                <a:prstClr val="black"/>
              </a:solidFill>
              <a:latin typeface="Calibri"/>
              <a:cs typeface="ＭＳ Ｐゴシック" charset="0"/>
            </a:endParaRPr>
          </a:p>
        </p:txBody>
      </p:sp>
      <p:sp>
        <p:nvSpPr>
          <p:cNvPr id="7" name="Rectangle à coins arrondis 4"/>
          <p:cNvSpPr/>
          <p:nvPr/>
        </p:nvSpPr>
        <p:spPr>
          <a:xfrm>
            <a:off x="467544" y="3577580"/>
            <a:ext cx="8208912"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http.createServer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(request, response)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request.on</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data</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chemeClr val="tx1"/>
                </a:solidFill>
                <a:latin typeface="Courier New" pitchFamily="-106" charset="0"/>
                <a:ea typeface="ＭＳ Ｐゴシック" pitchFamily="-106" charset="-128"/>
                <a:cs typeface="Courier New" pitchFamily="-106" charset="0"/>
              </a:rPr>
              <a:t>, function</a:t>
            </a:r>
            <a:r>
              <a:rPr lang="en-GB" b="1" dirty="0" smtClean="0">
                <a:solidFill>
                  <a:schemeClr val="tx1"/>
                </a:solidFill>
                <a:latin typeface="Courier New" pitchFamily="-106" charset="0"/>
                <a:ea typeface="ＭＳ Ｐゴシック" pitchFamily="-106" charset="-128"/>
                <a:cs typeface="Courier New" pitchFamily="-106" charset="0"/>
              </a:rPr>
              <a:t>() { ... }</a:t>
            </a:r>
            <a:r>
              <a:rPr lang="en-GB" b="1" dirty="0">
                <a:solidFill>
                  <a:schemeClr val="tx1"/>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0717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Get POST parameters:</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Get POST parameters example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a:solidFill>
                  <a:prstClr val="black"/>
                </a:solidFill>
                <a:latin typeface="Calibri"/>
                <a:cs typeface="ＭＳ Ｐゴシック" charset="0"/>
              </a:rPr>
              <a:t>HTTP </a:t>
            </a:r>
            <a:r>
              <a:rPr lang="en-US" dirty="0" smtClean="0">
                <a:solidFill>
                  <a:prstClr val="black"/>
                </a:solidFill>
                <a:latin typeface="Calibri"/>
                <a:cs typeface="ＭＳ Ｐゴシック" charset="0"/>
              </a:rPr>
              <a:t>Processing</a:t>
            </a:r>
            <a:endParaRPr lang="en-US" dirty="0">
              <a:solidFill>
                <a:prstClr val="black"/>
              </a:solidFill>
              <a:latin typeface="Calibri"/>
              <a:cs typeface="ＭＳ Ｐゴシック" charset="0"/>
            </a:endParaRPr>
          </a:p>
        </p:txBody>
      </p:sp>
      <p:sp>
        <p:nvSpPr>
          <p:cNvPr id="7" name="Rectangle à coins arrondis 4"/>
          <p:cNvSpPr/>
          <p:nvPr/>
        </p:nvSpPr>
        <p:spPr>
          <a:xfrm>
            <a:off x="467544" y="1705372"/>
            <a:ext cx="8208912" cy="3456384"/>
          </a:xfrm>
          <a:prstGeom prst="roundRect">
            <a:avLst>
              <a:gd name="adj" fmla="val 11768"/>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http.createServer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(request, response)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rgbClr val="0070C0"/>
                </a:solidFill>
                <a:latin typeface="Courier New" pitchFamily="-106" charset="0"/>
                <a:ea typeface="ＭＳ Ｐゴシック" pitchFamily="-106" charset="-128"/>
                <a:cs typeface="Courier New" pitchFamily="-106" charset="0"/>
              </a:rPr>
              <a:t>var</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data = "";  </a:t>
            </a:r>
            <a:br>
              <a:rPr lang="en-GB" b="1" dirty="0" smtClean="0">
                <a:solidFill>
                  <a:schemeClr val="tx1"/>
                </a:solidFill>
                <a:latin typeface="Courier New" pitchFamily="-106" charset="0"/>
                <a:ea typeface="ＭＳ Ｐゴシック" pitchFamily="-106" charset="-128"/>
                <a:cs typeface="Courier New" pitchFamily="-106" charset="0"/>
              </a:rPr>
            </a:br>
            <a:r>
              <a:rPr lang="en-GB" b="1" dirty="0" smtClean="0">
                <a:solidFill>
                  <a:schemeClr val="tx1"/>
                </a:solidFill>
                <a:latin typeface="Courier New" pitchFamily="-106" charset="0"/>
                <a:ea typeface="ＭＳ Ｐゴシック" pitchFamily="-106" charset="-128"/>
                <a:cs typeface="Courier New" pitchFamily="-106" charset="0"/>
              </a:rPr>
              <a:t>  if(</a:t>
            </a:r>
            <a:r>
              <a:rPr lang="en-GB" b="1" dirty="0" err="1" smtClean="0">
                <a:solidFill>
                  <a:schemeClr val="tx1"/>
                </a:solidFill>
                <a:latin typeface="Courier New" pitchFamily="-106" charset="0"/>
                <a:ea typeface="ＭＳ Ｐゴシック" pitchFamily="-106" charset="-128"/>
                <a:cs typeface="Courier New" pitchFamily="-106" charset="0"/>
              </a:rPr>
              <a:t>request.method</a:t>
            </a:r>
            <a:r>
              <a:rPr lang="en-GB" b="1" dirty="0" smtClean="0">
                <a:solidFill>
                  <a:schemeClr val="tx1"/>
                </a:solidFill>
                <a:latin typeface="Courier New" pitchFamily="-106" charset="0"/>
                <a:ea typeface="ＭＳ Ｐゴシック" pitchFamily="-106" charset="-128"/>
                <a:cs typeface="Courier New" pitchFamily="-106" charset="0"/>
              </a:rPr>
              <a:t> == '</a:t>
            </a:r>
            <a:r>
              <a:rPr lang="en-GB" b="1" dirty="0" smtClean="0">
                <a:solidFill>
                  <a:srgbClr val="00B050"/>
                </a:solidFill>
                <a:latin typeface="Courier New" pitchFamily="-106" charset="0"/>
                <a:ea typeface="ＭＳ Ｐゴシック" pitchFamily="-106" charset="-128"/>
                <a:cs typeface="Courier New" pitchFamily="-106" charset="0"/>
              </a:rPr>
              <a:t>POST</a:t>
            </a:r>
            <a:r>
              <a:rPr lang="en-GB" b="1" dirty="0" smtClean="0">
                <a:solidFill>
                  <a:schemeClr val="tx1"/>
                </a:solidFill>
                <a:latin typeface="Courier New" pitchFamily="-106" charset="0"/>
                <a:ea typeface="ＭＳ Ｐゴシック" pitchFamily="-106" charset="-128"/>
                <a:cs typeface="Courier New" pitchFamily="-106" charset="0"/>
              </a:rPr>
              <a:t>') {   </a:t>
            </a:r>
            <a:br>
              <a:rPr lang="en-GB" b="1" dirty="0" smtClean="0">
                <a:solidFill>
                  <a:schemeClr val="tx1"/>
                </a:solidFill>
                <a:latin typeface="Courier New" pitchFamily="-106" charset="0"/>
                <a:ea typeface="ＭＳ Ｐゴシック" pitchFamily="-106" charset="-128"/>
                <a:cs typeface="Courier New" pitchFamily="-106" charset="0"/>
              </a:rPr>
            </a:b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request.on</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data</a:t>
            </a:r>
            <a:r>
              <a:rPr lang="en-GB" b="1" dirty="0" smtClean="0">
                <a:solidFill>
                  <a:schemeClr val="tx1"/>
                </a:solidFill>
                <a:latin typeface="Courier New" pitchFamily="-106" charset="0"/>
                <a:ea typeface="ＭＳ Ｐゴシック" pitchFamily="-106" charset="-128"/>
                <a:cs typeface="Courier New" pitchFamily="-106" charset="0"/>
              </a:rPr>
              <a:t>', function(chunk)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Received data:</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chunk.toString</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data += </a:t>
            </a:r>
            <a:r>
              <a:rPr lang="en-GB" b="1" dirty="0" err="1" smtClean="0">
                <a:solidFill>
                  <a:schemeClr val="tx1"/>
                </a:solidFill>
                <a:latin typeface="Courier New" pitchFamily="-106" charset="0"/>
                <a:ea typeface="ＭＳ Ｐゴシック" pitchFamily="-106" charset="-128"/>
                <a:cs typeface="Courier New" pitchFamily="-106" charset="0"/>
              </a:rPr>
              <a:t>chunk.toString</a:t>
            </a:r>
            <a:r>
              <a:rPr lang="en-GB" b="1" dirty="0">
                <a:solidFill>
                  <a:schemeClr val="tx1"/>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request.on</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end</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chemeClr val="tx1"/>
                </a:solidFill>
                <a:latin typeface="Courier New" pitchFamily="-106" charset="0"/>
                <a:ea typeface="ＭＳ Ｐゴシック" pitchFamily="-106" charset="-128"/>
                <a:cs typeface="Courier New" pitchFamily="-106" charset="0"/>
              </a:rPr>
              <a:t>, function</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Complete data:</a:t>
            </a:r>
            <a:r>
              <a:rPr lang="en-GB" b="1" dirty="0" smtClean="0">
                <a:solidFill>
                  <a:schemeClr val="tx1"/>
                </a:solidFill>
                <a:latin typeface="Courier New" pitchFamily="-106" charset="0"/>
                <a:ea typeface="ＭＳ Ｐゴシック" pitchFamily="-106" charset="-128"/>
                <a:cs typeface="Courier New" pitchFamily="-106" charset="0"/>
              </a:rPr>
              <a:t>', data);</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a:t>
            </a:r>
            <a:endParaRPr lang="en-GB" b="1" dirty="0" smtClean="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2730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241480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905" y="-1"/>
            <a:ext cx="5049151" cy="3754497"/>
          </a:xfrm>
          <a:prstGeom prst="rect">
            <a:avLst/>
          </a:prstGeom>
        </p:spPr>
      </p:pic>
      <p:sp>
        <p:nvSpPr>
          <p:cNvPr id="2" name="Titre 1"/>
          <p:cNvSpPr>
            <a:spLocks noGrp="1"/>
          </p:cNvSpPr>
          <p:nvPr>
            <p:ph type="title"/>
          </p:nvPr>
        </p:nvSpPr>
        <p:spPr>
          <a:xfrm>
            <a:off x="722313" y="3671888"/>
            <a:ext cx="7772400" cy="1135062"/>
          </a:xfrm>
        </p:spPr>
        <p:txBody>
          <a:bodyPr/>
          <a:lstStyle/>
          <a:p>
            <a:pPr>
              <a:defRPr/>
            </a:pPr>
            <a:r>
              <a:rPr lang="en-US" dirty="0" smtClean="0"/>
              <a:t>Introduction</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err="1" smtClean="0"/>
              <a:t>Node.js</a:t>
            </a:r>
            <a:endParaRPr lang="en-US" dirty="0"/>
          </a:p>
        </p:txBody>
      </p:sp>
    </p:spTree>
    <p:extLst>
      <p:ext uri="{BB962C8B-B14F-4D97-AF65-F5344CB8AC3E}">
        <p14:creationId xmlns:p14="http://schemas.microsoft.com/office/powerpoint/2010/main" val="3037802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(1/3)</a:t>
            </a:r>
            <a:endParaRPr lang="fr-FR" dirty="0"/>
          </a:p>
        </p:txBody>
      </p:sp>
      <p:sp>
        <p:nvSpPr>
          <p:cNvPr id="3" name="Espace réservé du contenu 2"/>
          <p:cNvSpPr>
            <a:spLocks noGrp="1"/>
          </p:cNvSpPr>
          <p:nvPr>
            <p:ph idx="1"/>
          </p:nvPr>
        </p:nvSpPr>
        <p:spPr/>
        <p:txBody>
          <a:bodyPr/>
          <a:lstStyle/>
          <a:p>
            <a:r>
              <a:rPr lang="fr-FR" sz="3200" dirty="0" err="1" smtClean="0"/>
              <a:t>Create</a:t>
            </a:r>
            <a:r>
              <a:rPr lang="fr-FR" sz="3200" dirty="0" smtClean="0"/>
              <a:t> an "</a:t>
            </a:r>
            <a:r>
              <a:rPr lang="fr-FR" sz="3200" dirty="0" err="1" smtClean="0"/>
              <a:t>app</a:t>
            </a:r>
            <a:r>
              <a:rPr lang="fr-FR" dirty="0" err="1" smtClean="0"/>
              <a:t>.js</a:t>
            </a:r>
            <a:r>
              <a:rPr lang="fr-FR" dirty="0" smtClean="0"/>
              <a:t>" file</a:t>
            </a:r>
          </a:p>
          <a:p>
            <a:pPr lvl="1"/>
            <a:r>
              <a:rPr lang="fr-FR" dirty="0" smtClean="0"/>
              <a:t>Route GET "/</a:t>
            </a:r>
            <a:r>
              <a:rPr lang="fr-FR" dirty="0" err="1" smtClean="0"/>
              <a:t>form</a:t>
            </a:r>
            <a:r>
              <a:rPr lang="fr-FR" dirty="0" smtClean="0"/>
              <a:t>" to an HTML </a:t>
            </a:r>
            <a:r>
              <a:rPr lang="fr-FR" dirty="0" err="1" smtClean="0"/>
              <a:t>form</a:t>
            </a:r>
            <a:endParaRPr lang="fr-FR" dirty="0" smtClean="0"/>
          </a:p>
          <a:p>
            <a:pPr lvl="2"/>
            <a:r>
              <a:rPr lang="fr-FR" dirty="0" smtClean="0"/>
              <a:t>The HTML code </a:t>
            </a:r>
            <a:r>
              <a:rPr lang="fr-FR" dirty="0" err="1" smtClean="0"/>
              <a:t>is</a:t>
            </a:r>
            <a:r>
              <a:rPr lang="fr-FR" dirty="0" smtClean="0"/>
              <a:t> </a:t>
            </a:r>
            <a:r>
              <a:rPr lang="fr-FR" dirty="0" err="1" smtClean="0"/>
              <a:t>available</a:t>
            </a:r>
            <a:r>
              <a:rPr lang="fr-FR" dirty="0" smtClean="0"/>
              <a:t> on </a:t>
            </a:r>
            <a:r>
              <a:rPr lang="fr-FR" dirty="0" err="1" smtClean="0"/>
              <a:t>third</a:t>
            </a:r>
            <a:r>
              <a:rPr lang="fr-FR" dirty="0" smtClean="0"/>
              <a:t> </a:t>
            </a:r>
            <a:r>
              <a:rPr lang="fr-FR" dirty="0" err="1" smtClean="0"/>
              <a:t>slide</a:t>
            </a:r>
            <a:endParaRPr lang="fr-FR" dirty="0" smtClean="0"/>
          </a:p>
          <a:p>
            <a:pPr lvl="2"/>
            <a:r>
              <a:rPr lang="fr-FR" dirty="0" smtClean="0"/>
              <a:t>Data </a:t>
            </a:r>
            <a:r>
              <a:rPr lang="fr-FR" dirty="0" err="1" smtClean="0"/>
              <a:t>will</a:t>
            </a:r>
            <a:r>
              <a:rPr lang="fr-FR" dirty="0" smtClean="0"/>
              <a:t> </a:t>
            </a:r>
            <a:r>
              <a:rPr lang="fr-FR" dirty="0" err="1" smtClean="0"/>
              <a:t>be</a:t>
            </a:r>
            <a:r>
              <a:rPr lang="fr-FR" dirty="0" smtClean="0"/>
              <a:t> sent to "/</a:t>
            </a:r>
            <a:r>
              <a:rPr lang="fr-FR" dirty="0" err="1" smtClean="0"/>
              <a:t>completed</a:t>
            </a:r>
            <a:r>
              <a:rPr lang="fr-FR" dirty="0" smtClean="0"/>
              <a:t>"</a:t>
            </a:r>
          </a:p>
          <a:p>
            <a:pPr lvl="1"/>
            <a:endParaRPr lang="fr-FR" dirty="0" smtClean="0"/>
          </a:p>
          <a:p>
            <a:pPr lvl="1"/>
            <a:r>
              <a:rPr lang="fr-FR" dirty="0" smtClean="0"/>
              <a:t>Route POST "/</a:t>
            </a:r>
            <a:r>
              <a:rPr lang="fr-FR" dirty="0" err="1" smtClean="0"/>
              <a:t>completed</a:t>
            </a:r>
            <a:r>
              <a:rPr lang="fr-FR" dirty="0" smtClean="0"/>
              <a:t>"</a:t>
            </a:r>
          </a:p>
          <a:p>
            <a:pPr lvl="2"/>
            <a:r>
              <a:rPr lang="fr-FR" dirty="0" smtClean="0"/>
              <a:t>Display sent </a:t>
            </a:r>
            <a:r>
              <a:rPr lang="fr-FR" dirty="0" err="1" smtClean="0"/>
              <a:t>parameters</a:t>
            </a:r>
            <a:r>
              <a:rPr lang="fr-FR" dirty="0" smtClean="0"/>
              <a:t> on the page</a:t>
            </a:r>
          </a:p>
        </p:txBody>
      </p:sp>
      <p:sp>
        <p:nvSpPr>
          <p:cNvPr id="4" name="Espace réservé du contenu 3"/>
          <p:cNvSpPr>
            <a:spLocks noGrp="1"/>
          </p:cNvSpPr>
          <p:nvPr>
            <p:ph sz="quarter" idx="13"/>
          </p:nvPr>
        </p:nvSpPr>
        <p:spPr/>
        <p:txBody>
          <a:bodyPr/>
          <a:lstStyle/>
          <a:p>
            <a:pPr lvl="0"/>
            <a:r>
              <a:rPr lang="fr-FR" dirty="0" smtClean="0">
                <a:ea typeface="ＭＳ Ｐゴシック" pitchFamily="34" charset="-128"/>
              </a:rPr>
              <a:t>HTTP </a:t>
            </a:r>
            <a:r>
              <a:rPr lang="en-US" dirty="0">
                <a:solidFill>
                  <a:prstClr val="black"/>
                </a:solidFill>
              </a:rPr>
              <a:t>Request &amp; </a:t>
            </a:r>
            <a:r>
              <a:rPr lang="en-US" dirty="0" smtClean="0">
                <a:solidFill>
                  <a:prstClr val="black"/>
                </a:solidFill>
              </a:rPr>
              <a:t>Response</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63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(2/3)</a:t>
            </a:r>
            <a:endParaRPr lang="fr-FR" dirty="0"/>
          </a:p>
        </p:txBody>
      </p:sp>
      <p:sp>
        <p:nvSpPr>
          <p:cNvPr id="3" name="Espace réservé du contenu 2"/>
          <p:cNvSpPr>
            <a:spLocks noGrp="1"/>
          </p:cNvSpPr>
          <p:nvPr>
            <p:ph idx="1"/>
          </p:nvPr>
        </p:nvSpPr>
        <p:spPr/>
        <p:txBody>
          <a:bodyPr/>
          <a:lstStyle/>
          <a:p>
            <a:r>
              <a:rPr lang="fr-FR" sz="3200" dirty="0" err="1" smtClean="0"/>
              <a:t>Create</a:t>
            </a:r>
            <a:r>
              <a:rPr lang="fr-FR" sz="3200" dirty="0" smtClean="0"/>
              <a:t> an "</a:t>
            </a:r>
            <a:r>
              <a:rPr lang="fr-FR" sz="3200" dirty="0" err="1" smtClean="0"/>
              <a:t>app</a:t>
            </a:r>
            <a:r>
              <a:rPr lang="fr-FR" dirty="0" err="1" smtClean="0"/>
              <a:t>.js</a:t>
            </a:r>
            <a:r>
              <a:rPr lang="fr-FR" dirty="0" smtClean="0"/>
              <a:t>" file</a:t>
            </a:r>
          </a:p>
          <a:p>
            <a:pPr lvl="1"/>
            <a:r>
              <a:rPr lang="fr-FR" dirty="0" err="1" smtClean="0"/>
              <a:t>Other</a:t>
            </a:r>
            <a:r>
              <a:rPr lang="fr-FR" dirty="0" smtClean="0"/>
              <a:t> options </a:t>
            </a:r>
            <a:r>
              <a:rPr lang="fr-FR" dirty="0" err="1" smtClean="0"/>
              <a:t>should</a:t>
            </a:r>
            <a:r>
              <a:rPr lang="fr-FR" dirty="0" smtClean="0"/>
              <a:t> lead to:</a:t>
            </a:r>
          </a:p>
          <a:p>
            <a:pPr lvl="2"/>
            <a:r>
              <a:rPr lang="fr-FR" dirty="0" smtClean="0"/>
              <a:t>A "</a:t>
            </a:r>
            <a:r>
              <a:rPr lang="fr-FR" dirty="0" err="1" smtClean="0"/>
              <a:t>Forbidden</a:t>
            </a:r>
            <a:r>
              <a:rPr lang="fr-FR" dirty="0" smtClean="0"/>
              <a:t>" message </a:t>
            </a:r>
            <a:r>
              <a:rPr lang="fr-FR" dirty="0" err="1" smtClean="0"/>
              <a:t>written</a:t>
            </a:r>
            <a:r>
              <a:rPr lang="fr-FR" dirty="0" smtClean="0"/>
              <a:t> on page</a:t>
            </a:r>
          </a:p>
          <a:p>
            <a:pPr lvl="2"/>
            <a:r>
              <a:rPr lang="fr-FR" dirty="0" smtClean="0"/>
              <a:t>A 403 HTTP </a:t>
            </a:r>
            <a:r>
              <a:rPr lang="fr-FR" dirty="0" err="1" smtClean="0"/>
              <a:t>status</a:t>
            </a:r>
            <a:r>
              <a:rPr lang="fr-FR" dirty="0" smtClean="0"/>
              <a:t> code</a:t>
            </a:r>
          </a:p>
          <a:p>
            <a:pPr lvl="1"/>
            <a:endParaRPr lang="fr-FR" dirty="0" smtClean="0"/>
          </a:p>
          <a:p>
            <a:pPr lvl="1"/>
            <a:r>
              <a:rPr lang="fr-FR" dirty="0" err="1" smtClean="0"/>
              <a:t>Verify</a:t>
            </a:r>
            <a:r>
              <a:rPr lang="fr-FR" dirty="0" smtClean="0"/>
              <a:t> </a:t>
            </a:r>
            <a:r>
              <a:rPr lang="fr-FR" dirty="0" err="1" smtClean="0"/>
              <a:t>your</a:t>
            </a:r>
            <a:r>
              <a:rPr lang="fr-FR" dirty="0" smtClean="0"/>
              <a:t> </a:t>
            </a:r>
            <a:r>
              <a:rPr lang="fr-FR" dirty="0" err="1" smtClean="0"/>
              <a:t>app</a:t>
            </a:r>
            <a:r>
              <a:rPr lang="fr-FR" dirty="0" smtClean="0"/>
              <a:t>!</a:t>
            </a:r>
          </a:p>
        </p:txBody>
      </p:sp>
      <p:sp>
        <p:nvSpPr>
          <p:cNvPr id="4" name="Espace réservé du contenu 3"/>
          <p:cNvSpPr>
            <a:spLocks noGrp="1"/>
          </p:cNvSpPr>
          <p:nvPr>
            <p:ph sz="quarter" idx="13"/>
          </p:nvPr>
        </p:nvSpPr>
        <p:spPr/>
        <p:txBody>
          <a:bodyPr/>
          <a:lstStyle/>
          <a:p>
            <a:pPr lvl="0"/>
            <a:r>
              <a:rPr lang="fr-FR" dirty="0" smtClean="0">
                <a:ea typeface="ＭＳ Ｐゴシック" pitchFamily="34" charset="-128"/>
              </a:rPr>
              <a:t>HTTP </a:t>
            </a:r>
            <a:r>
              <a:rPr lang="en-US" dirty="0">
                <a:solidFill>
                  <a:prstClr val="black"/>
                </a:solidFill>
              </a:rPr>
              <a:t>Request &amp; </a:t>
            </a:r>
            <a:r>
              <a:rPr lang="en-US" dirty="0" smtClean="0">
                <a:solidFill>
                  <a:prstClr val="black"/>
                </a:solidFill>
              </a:rPr>
              <a:t>Response</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68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(3/3)</a:t>
            </a:r>
            <a:endParaRPr lang="fr-FR" dirty="0"/>
          </a:p>
        </p:txBody>
      </p:sp>
      <p:sp>
        <p:nvSpPr>
          <p:cNvPr id="4" name="Espace réservé du contenu 3"/>
          <p:cNvSpPr>
            <a:spLocks noGrp="1"/>
          </p:cNvSpPr>
          <p:nvPr>
            <p:ph sz="quarter" idx="13"/>
          </p:nvPr>
        </p:nvSpPr>
        <p:spPr/>
        <p:txBody>
          <a:bodyPr/>
          <a:lstStyle/>
          <a:p>
            <a:pPr lvl="0"/>
            <a:r>
              <a:rPr lang="fr-FR" dirty="0" smtClean="0">
                <a:ea typeface="ＭＳ Ｐゴシック" pitchFamily="34" charset="-128"/>
              </a:rPr>
              <a:t>HTTP </a:t>
            </a:r>
            <a:r>
              <a:rPr lang="en-US" dirty="0">
                <a:solidFill>
                  <a:prstClr val="black"/>
                </a:solidFill>
              </a:rPr>
              <a:t>Request &amp; </a:t>
            </a:r>
            <a:r>
              <a:rPr lang="en-US" dirty="0" smtClean="0">
                <a:solidFill>
                  <a:prstClr val="black"/>
                </a:solidFill>
              </a:rPr>
              <a:t>Response</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1201316"/>
            <a:ext cx="8784976" cy="331236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r>
              <a:rPr lang="en-GB" b="1" dirty="0" err="1">
                <a:solidFill>
                  <a:schemeClr val="tx1"/>
                </a:solidFill>
                <a:latin typeface="Courier New" pitchFamily="-106" charset="0"/>
                <a:ea typeface="ＭＳ Ｐゴシック" pitchFamily="-106" charset="-128"/>
                <a:cs typeface="Courier New" pitchFamily="-106" charset="0"/>
              </a:rPr>
              <a:t>response.writeHead</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FF6600"/>
                </a:solidFill>
                <a:latin typeface="Courier New" pitchFamily="-106" charset="0"/>
                <a:ea typeface="ＭＳ Ｐゴシック" pitchFamily="-106" charset="-128"/>
                <a:cs typeface="Courier New" pitchFamily="-106" charset="0"/>
              </a:rPr>
              <a:t>200</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B050"/>
                </a:solidFill>
                <a:latin typeface="Courier New" pitchFamily="1" charset="0"/>
              </a:rPr>
              <a:t>Content-Type</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B050"/>
                </a:solidFill>
                <a:latin typeface="Courier New" pitchFamily="1" charset="0"/>
              </a:rPr>
              <a:t>text</a:t>
            </a:r>
            <a:r>
              <a:rPr lang="en-GB" b="1" dirty="0" smtClean="0">
                <a:solidFill>
                  <a:srgbClr val="00B050"/>
                </a:solidFill>
                <a:latin typeface="Courier New" pitchFamily="1" charset="0"/>
              </a:rPr>
              <a:t>/html</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chemeClr val="tx1"/>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response.write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&lt;!</a:t>
            </a:r>
            <a:r>
              <a:rPr lang="en-GB" b="1" dirty="0" err="1">
                <a:solidFill>
                  <a:srgbClr val="00B050"/>
                </a:solidFill>
                <a:latin typeface="Courier New" pitchFamily="-106" charset="0"/>
                <a:ea typeface="ＭＳ Ｐゴシック" pitchFamily="-106" charset="-128"/>
                <a:cs typeface="Courier New" pitchFamily="-106" charset="0"/>
              </a:rPr>
              <a:t>doctype</a:t>
            </a:r>
            <a:r>
              <a:rPr lang="en-GB" b="1" dirty="0">
                <a:solidFill>
                  <a:srgbClr val="00B050"/>
                </a:solidFill>
                <a:latin typeface="Courier New" pitchFamily="-106" charset="0"/>
                <a:ea typeface="ＭＳ Ｐゴシック" pitchFamily="-106" charset="-128"/>
                <a:cs typeface="Courier New" pitchFamily="-106" charset="0"/>
              </a:rPr>
              <a:t> html</a:t>
            </a:r>
            <a:r>
              <a:rPr lang="en-GB" b="1" dirty="0" smtClean="0">
                <a:solidFill>
                  <a:srgbClr val="00B050"/>
                </a:solidFill>
                <a:latin typeface="Courier New" pitchFamily="-106" charset="0"/>
                <a:ea typeface="ＭＳ Ｐゴシック" pitchFamily="-106" charset="-128"/>
                <a:cs typeface="Courier New" pitchFamily="-106" charset="0"/>
              </a:rPr>
              <a:t>&gt;</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response.write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&lt;</a:t>
            </a:r>
            <a:r>
              <a:rPr lang="en-GB" b="1" dirty="0">
                <a:solidFill>
                  <a:srgbClr val="00B050"/>
                </a:solidFill>
                <a:latin typeface="Courier New" pitchFamily="-106" charset="0"/>
                <a:ea typeface="ＭＳ Ｐゴシック" pitchFamily="-106" charset="-128"/>
                <a:cs typeface="Courier New" pitchFamily="-106" charset="0"/>
              </a:rPr>
              <a:t>html&gt;&lt;body</a:t>
            </a:r>
            <a:r>
              <a:rPr lang="en-GB" b="1" dirty="0" smtClean="0">
                <a:solidFill>
                  <a:srgbClr val="00B050"/>
                </a:solidFill>
                <a:latin typeface="Courier New" pitchFamily="-106" charset="0"/>
                <a:ea typeface="ＭＳ Ｐゴシック" pitchFamily="-106" charset="-128"/>
                <a:cs typeface="Courier New" pitchFamily="-106" charset="0"/>
              </a:rPr>
              <a:t>&gt;</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response.write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&lt;</a:t>
            </a:r>
            <a:r>
              <a:rPr lang="en-GB" b="1" dirty="0">
                <a:solidFill>
                  <a:srgbClr val="00B050"/>
                </a:solidFill>
                <a:latin typeface="Courier New" pitchFamily="-106" charset="0"/>
                <a:ea typeface="ＭＳ Ｐゴシック" pitchFamily="-106" charset="-128"/>
                <a:cs typeface="Courier New" pitchFamily="-106" charset="0"/>
              </a:rPr>
              <a:t>form method='POST' action='/</a:t>
            </a:r>
            <a:r>
              <a:rPr lang="en-GB" b="1" dirty="0" smtClean="0">
                <a:solidFill>
                  <a:srgbClr val="00B050"/>
                </a:solidFill>
                <a:latin typeface="Courier New" pitchFamily="-106" charset="0"/>
                <a:ea typeface="ＭＳ Ｐゴシック" pitchFamily="-106" charset="-128"/>
                <a:cs typeface="Courier New" pitchFamily="-106" charset="0"/>
              </a:rPr>
              <a:t>data'&gt;</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response.write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&lt;</a:t>
            </a:r>
            <a:r>
              <a:rPr lang="en-GB" b="1" dirty="0">
                <a:solidFill>
                  <a:srgbClr val="00B050"/>
                </a:solidFill>
                <a:latin typeface="Courier New" pitchFamily="-106" charset="0"/>
                <a:ea typeface="ＭＳ Ｐゴシック" pitchFamily="-106" charset="-128"/>
                <a:cs typeface="Courier New" pitchFamily="-106" charset="0"/>
              </a:rPr>
              <a:t>input type='text' name</a:t>
            </a:r>
            <a:r>
              <a:rPr lang="en-GB" b="1" dirty="0" smtClean="0">
                <a:solidFill>
                  <a:srgbClr val="00B050"/>
                </a:solidFill>
                <a:latin typeface="Courier New" pitchFamily="-106" charset="0"/>
                <a:ea typeface="ＭＳ Ｐゴシック" pitchFamily="-106" charset="-128"/>
                <a:cs typeface="Courier New" pitchFamily="-106" charset="0"/>
              </a:rPr>
              <a:t>='data1'</a:t>
            </a:r>
            <a:r>
              <a:rPr lang="en-GB" b="1" dirty="0">
                <a:solidFill>
                  <a:srgbClr val="00B050"/>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&gt;</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r>
              <a:rPr lang="en-GB" b="1" dirty="0" err="1">
                <a:solidFill>
                  <a:schemeClr val="tx1"/>
                </a:solidFill>
                <a:latin typeface="Courier New" pitchFamily="-106" charset="0"/>
                <a:ea typeface="ＭＳ Ｐゴシック" pitchFamily="-106" charset="-128"/>
                <a:cs typeface="Courier New" pitchFamily="-106" charset="0"/>
              </a:rPr>
              <a:t>response.write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&lt;</a:t>
            </a:r>
            <a:r>
              <a:rPr lang="en-GB" b="1" dirty="0">
                <a:solidFill>
                  <a:srgbClr val="00B050"/>
                </a:solidFill>
                <a:latin typeface="Courier New" pitchFamily="-106" charset="0"/>
                <a:ea typeface="ＭＳ Ｐゴシック" pitchFamily="-106" charset="-128"/>
                <a:cs typeface="Courier New" pitchFamily="-106" charset="0"/>
              </a:rPr>
              <a:t>input type='text' name=</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data</a:t>
            </a:r>
            <a:r>
              <a:rPr lang="en-GB" b="1" dirty="0" smtClean="0">
                <a:solidFill>
                  <a:srgbClr val="00B050"/>
                </a:solidFill>
                <a:latin typeface="Courier New" pitchFamily="-106" charset="0"/>
                <a:ea typeface="ＭＳ Ｐゴシック" pitchFamily="-106" charset="-128"/>
                <a:cs typeface="Courier New" pitchFamily="-106" charset="0"/>
              </a:rPr>
              <a:t>2'</a:t>
            </a:r>
            <a:r>
              <a:rPr lang="en-GB" b="1" dirty="0">
                <a:solidFill>
                  <a:srgbClr val="00B050"/>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&gt;</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r>
              <a:rPr lang="en-GB" b="1" dirty="0" err="1">
                <a:solidFill>
                  <a:schemeClr val="tx1"/>
                </a:solidFill>
                <a:latin typeface="Courier New" pitchFamily="-106" charset="0"/>
                <a:ea typeface="ＭＳ Ｐゴシック" pitchFamily="-106" charset="-128"/>
                <a:cs typeface="Courier New" pitchFamily="-106" charset="0"/>
              </a:rPr>
              <a:t>response.write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&lt;</a:t>
            </a:r>
            <a:r>
              <a:rPr lang="en-GB" b="1" dirty="0">
                <a:solidFill>
                  <a:srgbClr val="00B050"/>
                </a:solidFill>
                <a:latin typeface="Courier New" pitchFamily="-106" charset="0"/>
                <a:ea typeface="ＭＳ Ｐゴシック" pitchFamily="-106" charset="-128"/>
                <a:cs typeface="Courier New" pitchFamily="-106" charset="0"/>
              </a:rPr>
              <a:t>input type='text' name=</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data</a:t>
            </a:r>
            <a:r>
              <a:rPr lang="en-GB" b="1" dirty="0" smtClean="0">
                <a:solidFill>
                  <a:srgbClr val="00B050"/>
                </a:solidFill>
                <a:latin typeface="Courier New" pitchFamily="-106" charset="0"/>
                <a:ea typeface="ＭＳ Ｐゴシック" pitchFamily="-106" charset="-128"/>
                <a:cs typeface="Courier New" pitchFamily="-106" charset="0"/>
              </a:rPr>
              <a:t>3'</a:t>
            </a:r>
            <a:r>
              <a:rPr lang="en-GB" b="1" dirty="0">
                <a:solidFill>
                  <a:srgbClr val="00B050"/>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&gt;</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r>
              <a:rPr lang="en-GB" b="1" dirty="0" err="1">
                <a:solidFill>
                  <a:schemeClr val="tx1"/>
                </a:solidFill>
                <a:latin typeface="Courier New" pitchFamily="-106" charset="0"/>
                <a:ea typeface="ＭＳ Ｐゴシック" pitchFamily="-106" charset="-128"/>
                <a:cs typeface="Courier New" pitchFamily="-106" charset="0"/>
              </a:rPr>
              <a:t>response.write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&lt;</a:t>
            </a:r>
            <a:r>
              <a:rPr lang="en-GB" b="1" dirty="0">
                <a:solidFill>
                  <a:srgbClr val="00B050"/>
                </a:solidFill>
                <a:latin typeface="Courier New" pitchFamily="-106" charset="0"/>
                <a:ea typeface="ＭＳ Ｐゴシック" pitchFamily="-106" charset="-128"/>
                <a:cs typeface="Courier New" pitchFamily="-106" charset="0"/>
              </a:rPr>
              <a:t>input type='text' name=</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data</a:t>
            </a:r>
            <a:r>
              <a:rPr lang="en-GB" b="1" dirty="0" smtClean="0">
                <a:solidFill>
                  <a:srgbClr val="00B050"/>
                </a:solidFill>
                <a:latin typeface="Courier New" pitchFamily="-106" charset="0"/>
                <a:ea typeface="ＭＳ Ｐゴシック" pitchFamily="-106" charset="-128"/>
                <a:cs typeface="Courier New" pitchFamily="-106" charset="0"/>
              </a:rPr>
              <a:t>4'</a:t>
            </a:r>
            <a:r>
              <a:rPr lang="en-GB" b="1" dirty="0">
                <a:solidFill>
                  <a:srgbClr val="00B050"/>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&gt;</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response.write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&lt;</a:t>
            </a:r>
            <a:r>
              <a:rPr lang="en-GB" b="1" dirty="0">
                <a:solidFill>
                  <a:srgbClr val="00B050"/>
                </a:solidFill>
                <a:latin typeface="Courier New" pitchFamily="-106" charset="0"/>
                <a:ea typeface="ＭＳ Ｐゴシック" pitchFamily="-106" charset="-128"/>
                <a:cs typeface="Courier New" pitchFamily="-106" charset="0"/>
              </a:rPr>
              <a:t>input type='submit' value</a:t>
            </a:r>
            <a:r>
              <a:rPr lang="en-GB" b="1" dirty="0" smtClean="0">
                <a:solidFill>
                  <a:srgbClr val="00B050"/>
                </a:solidFill>
                <a:latin typeface="Courier New" pitchFamily="-106" charset="0"/>
                <a:ea typeface="ＭＳ Ｐゴシック" pitchFamily="-106" charset="-128"/>
                <a:cs typeface="Courier New" pitchFamily="-106" charset="0"/>
              </a:rPr>
              <a:t>='Send'</a:t>
            </a:r>
            <a:r>
              <a:rPr lang="en-GB" b="1" dirty="0">
                <a:solidFill>
                  <a:srgbClr val="00B050"/>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&gt;</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response.end</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&lt;</a:t>
            </a:r>
            <a:r>
              <a:rPr lang="en-GB" b="1" dirty="0">
                <a:solidFill>
                  <a:srgbClr val="00B050"/>
                </a:solidFill>
                <a:latin typeface="Courier New" pitchFamily="-106" charset="0"/>
                <a:ea typeface="ＭＳ Ｐゴシック" pitchFamily="-106" charset="-128"/>
                <a:cs typeface="Courier New" pitchFamily="-106" charset="0"/>
              </a:rPr>
              <a:t>/form&gt;&lt;/body&gt;&lt;/html</a:t>
            </a:r>
            <a:r>
              <a:rPr lang="en-GB" b="1" dirty="0" smtClean="0">
                <a:solidFill>
                  <a:srgbClr val="00B050"/>
                </a:solidFill>
                <a:latin typeface="Courier New" pitchFamily="-106" charset="0"/>
                <a:ea typeface="ＭＳ Ｐゴシック" pitchFamily="-106" charset="-128"/>
                <a:cs typeface="Courier New" pitchFamily="-106" charset="0"/>
              </a:rPr>
              <a:t>&gt;</a:t>
            </a:r>
            <a:r>
              <a:rPr lang="en-GB" b="1" dirty="0" smtClean="0">
                <a:solidFill>
                  <a:schemeClr val="tx1"/>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19497002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FS &amp; URL modules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err="1" smtClean="0"/>
              <a:t>Node.js</a:t>
            </a:r>
            <a:endParaRPr lang="en-US" dirty="0"/>
          </a:p>
        </p:txBody>
      </p:sp>
      <p:pic>
        <p:nvPicPr>
          <p:cNvPr id="5" name="Picture 4"/>
          <p:cNvPicPr>
            <a:picLocks noChangeAspect="1"/>
          </p:cNvPicPr>
          <p:nvPr/>
        </p:nvPicPr>
        <p:blipFill>
          <a:blip r:embed="rId2"/>
          <a:stretch>
            <a:fillRect/>
          </a:stretch>
        </p:blipFill>
        <p:spPr>
          <a:xfrm>
            <a:off x="6156176" y="3793604"/>
            <a:ext cx="2692400" cy="1447800"/>
          </a:xfrm>
          <a:prstGeom prst="rect">
            <a:avLst/>
          </a:prstGeom>
        </p:spPr>
      </p:pic>
    </p:spTree>
    <p:extLst>
      <p:ext uri="{BB962C8B-B14F-4D97-AF65-F5344CB8AC3E}">
        <p14:creationId xmlns:p14="http://schemas.microsoft.com/office/powerpoint/2010/main" val="3991872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Handles </a:t>
            </a:r>
            <a:r>
              <a:rPr lang="en-US" dirty="0" err="1" smtClean="0"/>
              <a:t>filesystem</a:t>
            </a:r>
            <a:r>
              <a:rPr lang="en-US" dirty="0" smtClean="0"/>
              <a:t> interactions</a:t>
            </a:r>
          </a:p>
          <a:p>
            <a:pPr lvl="1"/>
            <a:r>
              <a:rPr lang="en-US" dirty="0" err="1" smtClean="0"/>
              <a:t>res.write</a:t>
            </a:r>
            <a:r>
              <a:rPr lang="en-US" dirty="0" smtClean="0"/>
              <a:t> is bad for serving HTML files</a:t>
            </a:r>
          </a:p>
          <a:p>
            <a:pPr lvl="1"/>
            <a:endParaRPr lang="en-US" dirty="0"/>
          </a:p>
          <a:p>
            <a:r>
              <a:rPr lang="en-US" dirty="0" smtClean="0"/>
              <a:t>First step: require the </a:t>
            </a:r>
            <a:r>
              <a:rPr lang="en-US" dirty="0" err="1" smtClean="0"/>
              <a:t>fs</a:t>
            </a:r>
            <a:r>
              <a:rPr lang="en-US" dirty="0" smtClean="0"/>
              <a:t> module</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Introduction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FS &amp; URL modules</a:t>
            </a:r>
            <a:endParaRPr lang="en-US" dirty="0">
              <a:solidFill>
                <a:prstClr val="black"/>
              </a:solidFill>
              <a:latin typeface="Calibri"/>
              <a:cs typeface="ＭＳ Ｐゴシック" charset="0"/>
            </a:endParaRPr>
          </a:p>
        </p:txBody>
      </p:sp>
      <p:sp>
        <p:nvSpPr>
          <p:cNvPr id="7" name="Rectangle à coins arrondis 4"/>
          <p:cNvSpPr/>
          <p:nvPr/>
        </p:nvSpPr>
        <p:spPr>
          <a:xfrm>
            <a:off x="467544" y="3793604"/>
            <a:ext cx="8208912" cy="79208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t>
            </a:r>
            <a:r>
              <a:rPr lang="en-GB" b="1" dirty="0" err="1" smtClean="0">
                <a:solidFill>
                  <a:srgbClr val="0070C0"/>
                </a:solidFill>
                <a:latin typeface="Courier New" pitchFamily="-106" charset="0"/>
                <a:ea typeface="ＭＳ Ｐゴシック" pitchFamily="-106" charset="-128"/>
                <a:cs typeface="Courier New" pitchFamily="-106" charset="0"/>
              </a:rPr>
              <a:t>ar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fs</a:t>
            </a:r>
            <a:r>
              <a:rPr lang="en-GB" b="1" dirty="0" smtClean="0">
                <a:solidFill>
                  <a:schemeClr val="tx1"/>
                </a:solidFill>
                <a:latin typeface="Courier New" pitchFamily="-106" charset="0"/>
                <a:ea typeface="ＭＳ Ｐゴシック" pitchFamily="-106" charset="-128"/>
                <a:cs typeface="Courier New" pitchFamily="-106" charset="0"/>
              </a:rPr>
              <a:t> = require('</a:t>
            </a:r>
            <a:r>
              <a:rPr lang="en-GB" b="1" dirty="0" err="1" smtClean="0">
                <a:solidFill>
                  <a:srgbClr val="00B050"/>
                </a:solidFill>
                <a:latin typeface="Courier New" pitchFamily="-106" charset="0"/>
                <a:ea typeface="ＭＳ Ｐゴシック" pitchFamily="-106" charset="-128"/>
                <a:cs typeface="Courier New" pitchFamily="-106" charset="0"/>
              </a:rPr>
              <a:t>fs</a:t>
            </a:r>
            <a:r>
              <a:rPr lang="en-GB" b="1" dirty="0" smtClean="0">
                <a:solidFill>
                  <a:schemeClr val="tx1"/>
                </a:solidFill>
                <a:latin typeface="Courier New" pitchFamily="-106" charset="0"/>
                <a:ea typeface="ＭＳ Ｐゴシック" pitchFamily="-106" charset="-128"/>
                <a:cs typeface="Courier New" pitchFamily="-106" charset="0"/>
              </a:rPr>
              <a:t>');</a:t>
            </a: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5936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Asynchronous reading:</a:t>
            </a:r>
          </a:p>
          <a:p>
            <a:endParaRPr lang="en-US" dirty="0"/>
          </a:p>
          <a:p>
            <a:endParaRPr lang="en-US" dirty="0" smtClean="0"/>
          </a:p>
          <a:p>
            <a:endParaRPr lang="en-US" dirty="0"/>
          </a:p>
          <a:p>
            <a:r>
              <a:rPr lang="en-US" dirty="0" smtClean="0"/>
              <a:t>Synchronous reading:</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Introduction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solidFill>
                  <a:prstClr val="black"/>
                </a:solidFill>
                <a:latin typeface="Calibri"/>
                <a:cs typeface="ＭＳ Ｐゴシック" charset="0"/>
              </a:rPr>
              <a:t>FS </a:t>
            </a:r>
            <a:r>
              <a:rPr lang="en-US" dirty="0">
                <a:solidFill>
                  <a:prstClr val="black"/>
                </a:solidFill>
                <a:latin typeface="Calibri"/>
                <a:cs typeface="ＭＳ Ｐゴシック" charset="0"/>
              </a:rPr>
              <a:t>&amp; URL </a:t>
            </a:r>
            <a:r>
              <a:rPr lang="en-US" dirty="0" smtClean="0">
                <a:solidFill>
                  <a:prstClr val="black"/>
                </a:solidFill>
                <a:latin typeface="Calibri"/>
                <a:cs typeface="ＭＳ Ｐゴシック" charset="0"/>
              </a:rPr>
              <a:t>modules</a:t>
            </a:r>
            <a:endParaRPr lang="en-US" dirty="0">
              <a:solidFill>
                <a:prstClr val="black"/>
              </a:solidFill>
              <a:latin typeface="Calibri"/>
              <a:cs typeface="ＭＳ Ｐゴシック" charset="0"/>
            </a:endParaRPr>
          </a:p>
        </p:txBody>
      </p:sp>
      <p:sp>
        <p:nvSpPr>
          <p:cNvPr id="7" name="Rectangle à coins arrondis 4"/>
          <p:cNvSpPr/>
          <p:nvPr/>
        </p:nvSpPr>
        <p:spPr>
          <a:xfrm>
            <a:off x="467544" y="1849388"/>
            <a:ext cx="8208912" cy="136815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fs.readFile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index.html</a:t>
            </a:r>
            <a:r>
              <a:rPr lang="en-GB" b="1" dirty="0" smtClean="0">
                <a:solidFill>
                  <a:schemeClr val="tx1"/>
                </a:solidFill>
                <a:latin typeface="Courier New" pitchFamily="-106" charset="0"/>
                <a:ea typeface="ＭＳ Ｐゴシック" pitchFamily="-106" charset="-128"/>
                <a:cs typeface="Courier New" pitchFamily="-106" charset="0"/>
              </a:rPr>
              <a:t>', function(err, data) {</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if(err) </a:t>
            </a:r>
            <a:r>
              <a:rPr lang="en-GB" b="1" dirty="0" err="1" smtClean="0">
                <a:solidFill>
                  <a:schemeClr val="tx1"/>
                </a:solidFill>
                <a:latin typeface="Courier New" pitchFamily="-106" charset="0"/>
                <a:ea typeface="ＭＳ Ｐゴシック" pitchFamily="-106" charset="-128"/>
                <a:cs typeface="Courier New" pitchFamily="-106" charset="0"/>
              </a:rPr>
              <a:t>res.end</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Error reading index</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chemeClr val="tx1"/>
                </a:solidFill>
                <a:latin typeface="Courier New" pitchFamily="-106" charset="0"/>
                <a:ea typeface="ＭＳ Ｐゴシック" pitchFamily="-106" charset="-128"/>
                <a:cs typeface="Courier New" pitchFamily="-106" charset="0"/>
              </a:rPr>
              <a:t>data.toString</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chemeClr val="tx1"/>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Display file contents</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4"/>
          <p:cNvSpPr/>
          <p:nvPr/>
        </p:nvSpPr>
        <p:spPr>
          <a:xfrm>
            <a:off x="467544" y="4225652"/>
            <a:ext cx="8208912"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rgbClr val="0070C0"/>
                </a:solidFill>
                <a:latin typeface="Courier New" pitchFamily="-106" charset="0"/>
                <a:ea typeface="ＭＳ Ｐゴシック" pitchFamily="-106" charset="-128"/>
                <a:cs typeface="Courier New" pitchFamily="-106" charset="0"/>
              </a:rPr>
              <a:t>var</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data = </a:t>
            </a:r>
            <a:r>
              <a:rPr lang="en-GB" b="1" dirty="0" err="1" smtClean="0">
                <a:solidFill>
                  <a:schemeClr val="tx1"/>
                </a:solidFill>
                <a:latin typeface="Courier New" pitchFamily="-106" charset="0"/>
                <a:ea typeface="ＭＳ Ｐゴシック" pitchFamily="-106" charset="-128"/>
                <a:cs typeface="Courier New" pitchFamily="-106" charset="0"/>
              </a:rPr>
              <a:t>fs.readFileSync</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index.html</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a:solidFill>
                  <a:schemeClr val="tx1"/>
                </a:solidFill>
                <a:latin typeface="Courier New" pitchFamily="-106" charset="0"/>
                <a:ea typeface="ＭＳ Ｐゴシック" pitchFamily="-106" charset="-128"/>
                <a:cs typeface="Courier New" pitchFamily="-106" charset="0"/>
              </a:rPr>
              <a:t>c</a:t>
            </a:r>
            <a:r>
              <a:rPr lang="en-GB" b="1" dirty="0" err="1" smtClean="0">
                <a:solidFill>
                  <a:schemeClr val="tx1"/>
                </a:solidFill>
                <a:latin typeface="Courier New" pitchFamily="-106" charset="0"/>
                <a:ea typeface="ＭＳ Ｐゴシック" pitchFamily="-106" charset="-128"/>
                <a:cs typeface="Courier New" pitchFamily="-106" charset="0"/>
              </a:rPr>
              <a:t>onsole.log</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chemeClr val="tx1"/>
                </a:solidFill>
                <a:latin typeface="Courier New" pitchFamily="-106" charset="0"/>
                <a:ea typeface="ＭＳ Ｐゴシック" pitchFamily="-106" charset="-128"/>
                <a:cs typeface="Courier New" pitchFamily="-106" charset="0"/>
              </a:rPr>
              <a:t>data.toString</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Display file contents</a:t>
            </a:r>
          </a:p>
        </p:txBody>
      </p:sp>
    </p:spTree>
    <p:extLst>
      <p:ext uri="{BB962C8B-B14F-4D97-AF65-F5344CB8AC3E}">
        <p14:creationId xmlns:p14="http://schemas.microsoft.com/office/powerpoint/2010/main" val="30343552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Did you notice the </a:t>
            </a:r>
            <a:r>
              <a:rPr lang="en-US" dirty="0" err="1" smtClean="0"/>
              <a:t>toString</a:t>
            </a:r>
            <a:r>
              <a:rPr lang="en-US" dirty="0" smtClean="0"/>
              <a:t>() method?</a:t>
            </a:r>
          </a:p>
          <a:p>
            <a:pPr lvl="1"/>
            <a:r>
              <a:rPr lang="en-US" dirty="0" err="1" smtClean="0"/>
              <a:t>fs</a:t>
            </a:r>
            <a:r>
              <a:rPr lang="en-US" dirty="0"/>
              <a:t> </a:t>
            </a:r>
            <a:r>
              <a:rPr lang="en-US" dirty="0" smtClean="0"/>
              <a:t>reading methods returns a buffer object</a:t>
            </a:r>
          </a:p>
          <a:p>
            <a:pPr lvl="1"/>
            <a:r>
              <a:rPr lang="en-US" dirty="0" err="1" smtClean="0"/>
              <a:t>toString</a:t>
            </a:r>
            <a:r>
              <a:rPr lang="en-US" dirty="0" smtClean="0"/>
              <a:t>() returns the actual content</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Introduction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FS </a:t>
            </a:r>
            <a:r>
              <a:rPr lang="en-US" dirty="0">
                <a:solidFill>
                  <a:prstClr val="black"/>
                </a:solidFill>
                <a:latin typeface="Calibri"/>
                <a:cs typeface="ＭＳ Ｐゴシック" charset="0"/>
              </a:rPr>
              <a:t>&amp; URL modules</a:t>
            </a: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4"/>
          <p:cNvSpPr/>
          <p:nvPr/>
        </p:nvSpPr>
        <p:spPr>
          <a:xfrm>
            <a:off x="467544" y="3361556"/>
            <a:ext cx="8208912"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rgbClr val="0070C0"/>
                </a:solidFill>
                <a:latin typeface="Courier New" pitchFamily="-106" charset="0"/>
                <a:ea typeface="ＭＳ Ｐゴシック" pitchFamily="-106" charset="-128"/>
                <a:cs typeface="Courier New" pitchFamily="-106" charset="0"/>
              </a:rPr>
              <a:t>var</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data = </a:t>
            </a:r>
            <a:r>
              <a:rPr lang="en-GB" b="1" dirty="0" err="1" smtClean="0">
                <a:solidFill>
                  <a:schemeClr val="tx1"/>
                </a:solidFill>
                <a:latin typeface="Courier New" pitchFamily="-106" charset="0"/>
                <a:ea typeface="ＭＳ Ｐゴシック" pitchFamily="-106" charset="-128"/>
                <a:cs typeface="Courier New" pitchFamily="-106" charset="0"/>
              </a:rPr>
              <a:t>fs.readFileSync</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index.html</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a:solidFill>
                  <a:schemeClr val="tx1"/>
                </a:solidFill>
                <a:latin typeface="Courier New" pitchFamily="-106" charset="0"/>
                <a:ea typeface="ＭＳ Ｐゴシック" pitchFamily="-106" charset="-128"/>
                <a:cs typeface="Courier New" pitchFamily="-106" charset="0"/>
              </a:rPr>
              <a:t>c</a:t>
            </a:r>
            <a:r>
              <a:rPr lang="en-GB" b="1" dirty="0" err="1" smtClean="0">
                <a:solidFill>
                  <a:schemeClr val="tx1"/>
                </a:solidFill>
                <a:latin typeface="Courier New" pitchFamily="-106" charset="0"/>
                <a:ea typeface="ＭＳ Ｐゴシック" pitchFamily="-106" charset="-128"/>
                <a:cs typeface="Courier New" pitchFamily="-106" charset="0"/>
              </a:rPr>
              <a:t>onsole.log</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chemeClr val="tx1"/>
                </a:solidFill>
                <a:latin typeface="Courier New" pitchFamily="-106" charset="0"/>
                <a:ea typeface="ＭＳ Ｐゴシック" pitchFamily="-106" charset="-128"/>
                <a:cs typeface="Courier New" pitchFamily="-106" charset="0"/>
              </a:rPr>
              <a:t>data.toString</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Display file contents</a:t>
            </a:r>
          </a:p>
        </p:txBody>
      </p:sp>
    </p:spTree>
    <p:extLst>
      <p:ext uri="{BB962C8B-B14F-4D97-AF65-F5344CB8AC3E}">
        <p14:creationId xmlns:p14="http://schemas.microsoft.com/office/powerpoint/2010/main" val="41914683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Link file reading and response processing</a:t>
            </a:r>
          </a:p>
          <a:p>
            <a:endParaRPr lang="en-US" dirty="0" smtClean="0"/>
          </a:p>
          <a:p>
            <a:r>
              <a:rPr lang="en-US" dirty="0" err="1" smtClean="0"/>
              <a:t>response.end</a:t>
            </a:r>
            <a:r>
              <a:rPr lang="en-US" dirty="0" smtClean="0"/>
              <a:t>() can take a buffer as parameter</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Serving files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FS </a:t>
            </a:r>
            <a:r>
              <a:rPr lang="en-US" dirty="0">
                <a:solidFill>
                  <a:prstClr val="black"/>
                </a:solidFill>
                <a:latin typeface="Calibri"/>
                <a:cs typeface="ＭＳ Ｐゴシック" charset="0"/>
              </a:rPr>
              <a:t>&amp; URL modules</a:t>
            </a: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3649588"/>
            <a:ext cx="8208912"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rgbClr val="0070C0"/>
                </a:solidFill>
                <a:latin typeface="Courier New" pitchFamily="-106" charset="0"/>
                <a:ea typeface="ＭＳ Ｐゴシック" pitchFamily="-106" charset="-128"/>
                <a:cs typeface="Courier New" pitchFamily="-106" charset="0"/>
              </a:rPr>
              <a:t>var</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data = </a:t>
            </a:r>
            <a:r>
              <a:rPr lang="en-GB" b="1" dirty="0" err="1" smtClean="0">
                <a:solidFill>
                  <a:schemeClr val="tx1"/>
                </a:solidFill>
                <a:latin typeface="Courier New" pitchFamily="-106" charset="0"/>
                <a:ea typeface="ＭＳ Ｐゴシック" pitchFamily="-106" charset="-128"/>
                <a:cs typeface="Courier New" pitchFamily="-106" charset="0"/>
              </a:rPr>
              <a:t>fs.readFileSync</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index.html</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response.end</a:t>
            </a:r>
            <a:r>
              <a:rPr lang="en-GB" b="1" dirty="0" smtClean="0">
                <a:solidFill>
                  <a:schemeClr val="tx1"/>
                </a:solidFill>
                <a:latin typeface="Courier New" pitchFamily="-106" charset="0"/>
                <a:ea typeface="ＭＳ Ｐゴシック" pitchFamily="-106" charset="-128"/>
                <a:cs typeface="Courier New" pitchFamily="-106" charset="0"/>
              </a:rPr>
              <a:t>(data); </a:t>
            </a:r>
            <a:r>
              <a:rPr lang="en-GB" b="1" dirty="0" smtClean="0">
                <a:solidFill>
                  <a:srgbClr val="479B8F"/>
                </a:solidFill>
                <a:latin typeface="Courier New" pitchFamily="-106" charset="0"/>
                <a:ea typeface="ＭＳ Ｐゴシック" pitchFamily="-106" charset="-128"/>
                <a:cs typeface="Courier New" pitchFamily="-106" charset="0"/>
              </a:rPr>
              <a:t>// Display file contents</a:t>
            </a:r>
          </a:p>
        </p:txBody>
      </p:sp>
    </p:spTree>
    <p:extLst>
      <p:ext uri="{BB962C8B-B14F-4D97-AF65-F5344CB8AC3E}">
        <p14:creationId xmlns:p14="http://schemas.microsoft.com/office/powerpoint/2010/main" val="27491748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FS module can also:</a:t>
            </a:r>
          </a:p>
          <a:p>
            <a:pPr lvl="1"/>
            <a:r>
              <a:rPr lang="en-US" dirty="0" smtClean="0"/>
              <a:t>Write files: </a:t>
            </a:r>
            <a:r>
              <a:rPr lang="en-US" dirty="0" err="1" smtClean="0"/>
              <a:t>writeFile</a:t>
            </a:r>
            <a:r>
              <a:rPr lang="en-US" dirty="0" smtClean="0"/>
              <a:t>() and </a:t>
            </a:r>
            <a:r>
              <a:rPr lang="en-US" dirty="0" err="1" smtClean="0"/>
              <a:t>writeFileSync</a:t>
            </a:r>
            <a:r>
              <a:rPr lang="en-US" dirty="0" smtClean="0"/>
              <a:t>()</a:t>
            </a:r>
          </a:p>
          <a:p>
            <a:pPr lvl="1"/>
            <a:r>
              <a:rPr lang="en-US" dirty="0" smtClean="0"/>
              <a:t>Rename files: rename() and </a:t>
            </a:r>
            <a:r>
              <a:rPr lang="en-US" dirty="0" err="1" smtClean="0"/>
              <a:t>renameSync</a:t>
            </a:r>
            <a:r>
              <a:rPr lang="en-US" dirty="0" smtClean="0"/>
              <a:t>()</a:t>
            </a:r>
          </a:p>
          <a:p>
            <a:pPr lvl="1"/>
            <a:r>
              <a:rPr lang="en-US" dirty="0" smtClean="0"/>
              <a:t>Delete a file or directory: unlink() and </a:t>
            </a:r>
            <a:r>
              <a:rPr lang="en-US" dirty="0" err="1" smtClean="0"/>
              <a:t>rmdir</a:t>
            </a:r>
            <a:r>
              <a:rPr lang="en-US" dirty="0" smtClean="0"/>
              <a:t>()</a:t>
            </a:r>
          </a:p>
          <a:p>
            <a:pPr lvl="1"/>
            <a:r>
              <a:rPr lang="en-US" dirty="0" smtClean="0"/>
              <a:t>Change permissions: </a:t>
            </a:r>
            <a:r>
              <a:rPr lang="en-US" dirty="0" err="1" smtClean="0"/>
              <a:t>chmod</a:t>
            </a:r>
            <a:r>
              <a:rPr lang="en-US" dirty="0" smtClean="0"/>
              <a:t>() and </a:t>
            </a:r>
            <a:r>
              <a:rPr lang="en-US" dirty="0" err="1" smtClean="0"/>
              <a:t>chown</a:t>
            </a:r>
            <a:r>
              <a:rPr lang="en-US" dirty="0" smtClean="0"/>
              <a:t>()</a:t>
            </a:r>
          </a:p>
          <a:p>
            <a:pPr lvl="1"/>
            <a:r>
              <a:rPr lang="en-US" dirty="0" smtClean="0"/>
              <a:t>…</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Serving files, but not only</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FS </a:t>
            </a:r>
            <a:r>
              <a:rPr lang="en-US" dirty="0">
                <a:solidFill>
                  <a:prstClr val="black"/>
                </a:solidFill>
                <a:latin typeface="Calibri"/>
                <a:cs typeface="ＭＳ Ｐゴシック" charset="0"/>
              </a:rPr>
              <a:t>&amp; URL modules</a:t>
            </a: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7050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Handles URL manipulations</a:t>
            </a:r>
          </a:p>
          <a:p>
            <a:pPr lvl="1"/>
            <a:r>
              <a:rPr lang="en-US" dirty="0" smtClean="0"/>
              <a:t>Stop parsing data manually!</a:t>
            </a:r>
          </a:p>
          <a:p>
            <a:pPr lvl="1"/>
            <a:endParaRPr lang="en-US" dirty="0"/>
          </a:p>
          <a:p>
            <a:r>
              <a:rPr lang="en-US" dirty="0" smtClean="0"/>
              <a:t>First step: require the </a:t>
            </a:r>
            <a:r>
              <a:rPr lang="en-US" dirty="0" err="1" smtClean="0"/>
              <a:t>url</a:t>
            </a:r>
            <a:r>
              <a:rPr lang="en-US" dirty="0" smtClean="0"/>
              <a:t> module</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URL module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FS </a:t>
            </a:r>
            <a:r>
              <a:rPr lang="en-US" dirty="0">
                <a:solidFill>
                  <a:prstClr val="black"/>
                </a:solidFill>
                <a:latin typeface="Calibri"/>
                <a:cs typeface="ＭＳ Ｐゴシック" charset="0"/>
              </a:rPr>
              <a:t>&amp; URL modules</a:t>
            </a: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3793604"/>
            <a:ext cx="8208912" cy="79208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t>
            </a:r>
            <a:r>
              <a:rPr lang="en-GB" b="1" dirty="0" err="1" smtClean="0">
                <a:solidFill>
                  <a:srgbClr val="0070C0"/>
                </a:solidFill>
                <a:latin typeface="Courier New" pitchFamily="-106" charset="0"/>
                <a:ea typeface="ＭＳ Ｐゴシック" pitchFamily="-106" charset="-128"/>
                <a:cs typeface="Courier New" pitchFamily="-106" charset="0"/>
              </a:rPr>
              <a:t>ar</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url</a:t>
            </a:r>
            <a:r>
              <a:rPr lang="en-GB" b="1" dirty="0" smtClean="0">
                <a:solidFill>
                  <a:schemeClr val="tx1"/>
                </a:solidFill>
                <a:latin typeface="Courier New" pitchFamily="-106" charset="0"/>
                <a:ea typeface="ＭＳ Ｐゴシック" pitchFamily="-106" charset="-128"/>
                <a:cs typeface="Courier New" pitchFamily="-106" charset="0"/>
              </a:rPr>
              <a:t> = require('</a:t>
            </a:r>
            <a:r>
              <a:rPr lang="en-GB" b="1" dirty="0" err="1" smtClean="0">
                <a:solidFill>
                  <a:srgbClr val="00B050"/>
                </a:solidFill>
                <a:latin typeface="Courier New" pitchFamily="-106" charset="0"/>
                <a:ea typeface="ＭＳ Ｐゴシック" pitchFamily="-106" charset="-128"/>
                <a:cs typeface="Courier New" pitchFamily="-106" charset="0"/>
              </a:rPr>
              <a:t>url</a:t>
            </a:r>
            <a:r>
              <a:rPr lang="en-GB" b="1" dirty="0" smtClean="0">
                <a:solidFill>
                  <a:schemeClr val="tx1"/>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3377279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smtClean="0"/>
              <a:t>Some time ago, JavaScript lived mainly in browsers</a:t>
            </a:r>
          </a:p>
          <a:p>
            <a:endParaRPr lang="en-US" dirty="0"/>
          </a:p>
          <a:p>
            <a:r>
              <a:rPr lang="en-US" dirty="0" err="1" smtClean="0"/>
              <a:t>Node.js</a:t>
            </a:r>
            <a:r>
              <a:rPr lang="en-US" dirty="0" smtClean="0"/>
              <a:t> is a new context granting JavaScript as a server-side language too</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From the browser to the server</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6"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4908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parse(</a:t>
            </a:r>
            <a:r>
              <a:rPr lang="en-US" dirty="0" err="1" smtClean="0"/>
              <a:t>url</a:t>
            </a:r>
            <a:r>
              <a:rPr lang="en-US" dirty="0" smtClean="0"/>
              <a:t> [, </a:t>
            </a:r>
            <a:r>
              <a:rPr lang="en-US" dirty="0" err="1" smtClean="0"/>
              <a:t>parseQueryString</a:t>
            </a:r>
            <a:r>
              <a:rPr lang="en-US" dirty="0" smtClean="0"/>
              <a:t>])</a:t>
            </a:r>
          </a:p>
          <a:p>
            <a:pPr lvl="1"/>
            <a:r>
              <a:rPr lang="en-US" dirty="0" smtClean="0"/>
              <a:t>Set the second </a:t>
            </a:r>
            <a:r>
              <a:rPr lang="en-US" dirty="0" err="1" smtClean="0"/>
              <a:t>arg</a:t>
            </a:r>
            <a:r>
              <a:rPr lang="en-US" dirty="0" smtClean="0"/>
              <a:t> to “true” to return a JSON literal</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URL module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FS </a:t>
            </a:r>
            <a:r>
              <a:rPr lang="en-US" dirty="0">
                <a:solidFill>
                  <a:prstClr val="black"/>
                </a:solidFill>
                <a:latin typeface="Calibri"/>
                <a:cs typeface="ＭＳ Ｐゴシック" charset="0"/>
              </a:rPr>
              <a:t>&amp; URL modules</a:t>
            </a: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2569468"/>
            <a:ext cx="8208912" cy="79208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d = </a:t>
            </a:r>
            <a:r>
              <a:rPr lang="en-GB" b="1" dirty="0" err="1" smtClean="0">
                <a:solidFill>
                  <a:schemeClr val="tx1"/>
                </a:solidFill>
                <a:latin typeface="Courier New" pitchFamily="-106" charset="0"/>
                <a:ea typeface="ＭＳ Ｐゴシック" pitchFamily="-106" charset="-128"/>
                <a:cs typeface="Courier New" pitchFamily="-106" charset="0"/>
              </a:rPr>
              <a:t>url.parse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chemeClr val="tx1"/>
                </a:solidFill>
                <a:latin typeface="Courier New" pitchFamily="-106" charset="0"/>
                <a:ea typeface="ＭＳ Ｐゴシック" pitchFamily="-106" charset="-128"/>
                <a:cs typeface="Courier New" pitchFamily="-106" charset="0"/>
              </a:rPr>
              <a:t>request.url</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true</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(d);</a:t>
            </a:r>
          </a:p>
        </p:txBody>
      </p:sp>
      <p:pic>
        <p:nvPicPr>
          <p:cNvPr id="7" name="Picture 6" descr="Capture d’écran 2014-10-04 à 2.18.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6588" y="2710656"/>
            <a:ext cx="3517900" cy="2451100"/>
          </a:xfrm>
          <a:prstGeom prst="rect">
            <a:avLst/>
          </a:prstGeom>
        </p:spPr>
      </p:pic>
    </p:spTree>
    <p:extLst>
      <p:ext uri="{BB962C8B-B14F-4D97-AF65-F5344CB8AC3E}">
        <p14:creationId xmlns:p14="http://schemas.microsoft.com/office/powerpoint/2010/main" val="662000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resolve(from, to)</a:t>
            </a:r>
          </a:p>
          <a:p>
            <a:pPr lvl="1"/>
            <a:r>
              <a:rPr lang="en-US" dirty="0" smtClean="0"/>
              <a:t>Returns URL from url1 to url2</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URL module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FS </a:t>
            </a:r>
            <a:r>
              <a:rPr lang="en-US" dirty="0">
                <a:solidFill>
                  <a:prstClr val="black"/>
                </a:solidFill>
                <a:latin typeface="Calibri"/>
                <a:cs typeface="ＭＳ Ｐゴシック" charset="0"/>
              </a:rPr>
              <a:t>&amp; URL modules</a:t>
            </a: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2425452"/>
            <a:ext cx="8208912" cy="2592288"/>
          </a:xfrm>
          <a:prstGeom prst="roundRect">
            <a:avLst>
              <a:gd name="adj" fmla="val 12365"/>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rgbClr val="0070C0"/>
                </a:solidFill>
                <a:latin typeface="Courier New" pitchFamily="-106" charset="0"/>
                <a:ea typeface="ＭＳ Ｐゴシック" pitchFamily="-106" charset="-128"/>
                <a:cs typeface="Courier New" pitchFamily="-106" charset="0"/>
              </a:rPr>
              <a:t>var</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a = </a:t>
            </a:r>
            <a:r>
              <a:rPr lang="en-GB" b="1" dirty="0" err="1" smtClean="0">
                <a:solidFill>
                  <a:schemeClr val="tx1"/>
                </a:solidFill>
                <a:latin typeface="Courier New" pitchFamily="-106" charset="0"/>
                <a:ea typeface="ＭＳ Ｐゴシック" pitchFamily="-106" charset="-128"/>
                <a:cs typeface="Courier New" pitchFamily="-106" charset="0"/>
              </a:rPr>
              <a:t>url.resolve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js</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main.js</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rgbClr val="00B050"/>
                </a:solidFill>
                <a:latin typeface="Courier New" pitchFamily="-106" charset="0"/>
                <a:ea typeface="ＭＳ Ｐゴシック" pitchFamily="-106" charset="-128"/>
                <a:cs typeface="Courier New" pitchFamily="-106" charset="0"/>
              </a:rPr>
              <a:t>func.js</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smtClean="0">
                <a:solidFill>
                  <a:srgbClr val="479B8F"/>
                </a:solidFill>
                <a:latin typeface="Courier New" pitchFamily="-106" charset="0"/>
                <a:ea typeface="ＭＳ Ｐゴシック" pitchFamily="-106" charset="-128"/>
                <a:cs typeface="Courier New" pitchFamily="-106" charset="0"/>
              </a:rPr>
              <a:t>// /</a:t>
            </a:r>
            <a:r>
              <a:rPr lang="en-GB" b="1" dirty="0" err="1" smtClean="0">
                <a:solidFill>
                  <a:srgbClr val="479B8F"/>
                </a:solidFill>
                <a:latin typeface="Courier New" pitchFamily="-106" charset="0"/>
                <a:ea typeface="ＭＳ Ｐゴシック" pitchFamily="-106" charset="-128"/>
                <a:cs typeface="Courier New" pitchFamily="-106" charset="0"/>
              </a:rPr>
              <a:t>js</a:t>
            </a:r>
            <a:r>
              <a:rPr lang="en-GB" b="1" dirty="0" smtClean="0">
                <a:solidFill>
                  <a:srgbClr val="479B8F"/>
                </a:solidFill>
                <a:latin typeface="Courier New" pitchFamily="-106" charset="0"/>
                <a:ea typeface="ＭＳ Ｐゴシック" pitchFamily="-106" charset="-128"/>
                <a:cs typeface="Courier New" pitchFamily="-106" charset="0"/>
              </a:rPr>
              <a:t>/</a:t>
            </a:r>
            <a:r>
              <a:rPr lang="en-GB" b="1" dirty="0" err="1" smtClean="0">
                <a:solidFill>
                  <a:srgbClr val="479B8F"/>
                </a:solidFill>
                <a:latin typeface="Courier New" pitchFamily="-106" charset="0"/>
                <a:ea typeface="ＭＳ Ｐゴシック" pitchFamily="-106" charset="-128"/>
                <a:cs typeface="Courier New" pitchFamily="-106" charset="0"/>
              </a:rPr>
              <a:t>func.js</a:t>
            </a:r>
            <a:endParaRPr lang="en-GB" b="1" dirty="0" smtClean="0">
              <a:solidFill>
                <a:srgbClr val="479B8F"/>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smtClean="0">
                <a:solidFill>
                  <a:srgbClr val="0070C0"/>
                </a:solidFill>
                <a:latin typeface="Courier New" pitchFamily="-106" charset="0"/>
                <a:ea typeface="ＭＳ Ｐゴシック" pitchFamily="-106" charset="-128"/>
                <a:cs typeface="Courier New" pitchFamily="-106" charset="0"/>
              </a:rPr>
              <a:t>var</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b = </a:t>
            </a:r>
            <a:r>
              <a:rPr lang="en-GB" b="1" dirty="0" err="1" smtClean="0">
                <a:solidFill>
                  <a:schemeClr val="tx1"/>
                </a:solidFill>
                <a:latin typeface="Courier New" pitchFamily="-106" charset="0"/>
                <a:ea typeface="ＭＳ Ｐゴシック" pitchFamily="-106" charset="-128"/>
                <a:cs typeface="Courier New" pitchFamily="-106" charset="0"/>
              </a:rPr>
              <a:t>url.resolve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http://localhost:3000/</a:t>
            </a:r>
            <a:r>
              <a:rPr lang="en-GB" b="1" dirty="0" smtClean="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css</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main.css</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smtClean="0">
                <a:solidFill>
                  <a:srgbClr val="479B8F"/>
                </a:solidFill>
                <a:latin typeface="Courier New" pitchFamily="-106" charset="0"/>
                <a:ea typeface="ＭＳ Ｐゴシック" pitchFamily="-106" charset="-128"/>
                <a:cs typeface="Courier New" pitchFamily="-106" charset="0"/>
              </a:rPr>
              <a:t>// http://localhost:3000/</a:t>
            </a:r>
            <a:r>
              <a:rPr lang="en-GB" b="1" dirty="0" err="1" smtClean="0">
                <a:solidFill>
                  <a:srgbClr val="479B8F"/>
                </a:solidFill>
                <a:latin typeface="Courier New" pitchFamily="-106" charset="0"/>
                <a:ea typeface="ＭＳ Ｐゴシック" pitchFamily="-106" charset="-128"/>
                <a:cs typeface="Courier New" pitchFamily="-106" charset="0"/>
              </a:rPr>
              <a:t>css</a:t>
            </a:r>
            <a:r>
              <a:rPr lang="en-GB" b="1" dirty="0" smtClean="0">
                <a:solidFill>
                  <a:srgbClr val="479B8F"/>
                </a:solidFill>
                <a:latin typeface="Courier New" pitchFamily="-106" charset="0"/>
                <a:ea typeface="ＭＳ Ｐゴシック" pitchFamily="-106" charset="-128"/>
                <a:cs typeface="Courier New" pitchFamily="-106" charset="0"/>
              </a:rPr>
              <a:t>/</a:t>
            </a:r>
            <a:r>
              <a:rPr lang="en-GB" b="1" dirty="0" err="1" smtClean="0">
                <a:solidFill>
                  <a:srgbClr val="479B8F"/>
                </a:solidFill>
                <a:latin typeface="Courier New" pitchFamily="-106" charset="0"/>
                <a:ea typeface="ＭＳ Ｐゴシック" pitchFamily="-106" charset="-128"/>
                <a:cs typeface="Courier New" pitchFamily="-106" charset="0"/>
              </a:rPr>
              <a:t>main.css</a:t>
            </a:r>
            <a:endParaRPr lang="en-GB" b="1" dirty="0" smtClean="0">
              <a:solidFill>
                <a:srgbClr val="479B8F"/>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smtClean="0">
                <a:solidFill>
                  <a:srgbClr val="0070C0"/>
                </a:solidFill>
                <a:latin typeface="Courier New" pitchFamily="-106" charset="0"/>
                <a:ea typeface="ＭＳ Ｐゴシック" pitchFamily="-106" charset="-128"/>
                <a:cs typeface="Courier New" pitchFamily="-106" charset="0"/>
              </a:rPr>
              <a:t>var</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c </a:t>
            </a: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url.resolve</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http://localhost:3000</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js</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main.js</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chemeClr val="tx1"/>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B050"/>
                </a:solidFill>
                <a:latin typeface="Courier New" pitchFamily="-106" charset="0"/>
                <a:ea typeface="ＭＳ Ｐゴシック" pitchFamily="-106" charset="-128"/>
                <a:cs typeface="Courier New" pitchFamily="-106" charset="0"/>
              </a:rPr>
              <a:t>/</a:t>
            </a:r>
            <a:r>
              <a:rPr lang="en-GB" b="1" dirty="0" err="1">
                <a:solidFill>
                  <a:srgbClr val="00B050"/>
                </a:solidFill>
                <a:latin typeface="Courier New" pitchFamily="-106" charset="0"/>
                <a:ea typeface="ＭＳ Ｐゴシック" pitchFamily="-106" charset="-128"/>
                <a:cs typeface="Courier New" pitchFamily="-106" charset="0"/>
              </a:rPr>
              <a:t>css</a:t>
            </a:r>
            <a:r>
              <a:rPr lang="en-GB" b="1" dirty="0">
                <a:solidFill>
                  <a:srgbClr val="00B050"/>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main.css</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smtClean="0">
                <a:solidFill>
                  <a:srgbClr val="479B8F"/>
                </a:solidFill>
                <a:latin typeface="Courier New" pitchFamily="-106" charset="0"/>
                <a:ea typeface="ＭＳ Ｐゴシック" pitchFamily="-106" charset="-128"/>
                <a:cs typeface="Courier New" pitchFamily="-106" charset="0"/>
              </a:rPr>
              <a:t>// http://localhost:3000/</a:t>
            </a:r>
            <a:r>
              <a:rPr lang="en-GB" b="1" dirty="0" err="1" smtClean="0">
                <a:solidFill>
                  <a:srgbClr val="479B8F"/>
                </a:solidFill>
                <a:latin typeface="Courier New" pitchFamily="-106" charset="0"/>
                <a:ea typeface="ＭＳ Ｐゴシック" pitchFamily="-106" charset="-128"/>
                <a:cs typeface="Courier New" pitchFamily="-106" charset="0"/>
              </a:rPr>
              <a:t>css</a:t>
            </a:r>
            <a:r>
              <a:rPr lang="en-GB" b="1" dirty="0" smtClean="0">
                <a:solidFill>
                  <a:srgbClr val="479B8F"/>
                </a:solidFill>
                <a:latin typeface="Courier New" pitchFamily="-106" charset="0"/>
                <a:ea typeface="ＭＳ Ｐゴシック" pitchFamily="-106" charset="-128"/>
                <a:cs typeface="Courier New" pitchFamily="-106" charset="0"/>
              </a:rPr>
              <a:t>/</a:t>
            </a:r>
            <a:r>
              <a:rPr lang="en-GB" b="1" dirty="0" err="1" smtClean="0">
                <a:solidFill>
                  <a:srgbClr val="479B8F"/>
                </a:solidFill>
                <a:latin typeface="Courier New" pitchFamily="-106" charset="0"/>
                <a:ea typeface="ＭＳ Ｐゴシック" pitchFamily="-106" charset="-128"/>
                <a:cs typeface="Courier New" pitchFamily="-106" charset="0"/>
              </a:rPr>
              <a:t>main.css</a:t>
            </a:r>
            <a:endParaRPr lang="en-GB" b="1" dirty="0">
              <a:solidFill>
                <a:srgbClr val="479B8F"/>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12198360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1509959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(1/2)</a:t>
            </a:r>
            <a:endParaRPr lang="fr-FR" dirty="0"/>
          </a:p>
        </p:txBody>
      </p:sp>
      <p:sp>
        <p:nvSpPr>
          <p:cNvPr id="3" name="Espace réservé du contenu 2"/>
          <p:cNvSpPr>
            <a:spLocks noGrp="1"/>
          </p:cNvSpPr>
          <p:nvPr>
            <p:ph idx="1"/>
          </p:nvPr>
        </p:nvSpPr>
        <p:spPr>
          <a:xfrm>
            <a:off x="457200" y="1128713"/>
            <a:ext cx="8579296" cy="4230687"/>
          </a:xfrm>
        </p:spPr>
        <p:txBody>
          <a:bodyPr/>
          <a:lstStyle/>
          <a:p>
            <a:r>
              <a:rPr lang="fr-FR" sz="3200" dirty="0" smtClean="0"/>
              <a:t>Update </a:t>
            </a:r>
            <a:r>
              <a:rPr lang="fr-FR" sz="3200" dirty="0" err="1" smtClean="0"/>
              <a:t>your</a:t>
            </a:r>
            <a:r>
              <a:rPr lang="fr-FR" sz="3200" dirty="0" smtClean="0"/>
              <a:t> "</a:t>
            </a:r>
            <a:r>
              <a:rPr lang="fr-FR" sz="3200" dirty="0" err="1" smtClean="0"/>
              <a:t>app</a:t>
            </a:r>
            <a:r>
              <a:rPr lang="fr-FR" dirty="0" err="1" smtClean="0"/>
              <a:t>.js</a:t>
            </a:r>
            <a:r>
              <a:rPr lang="fr-FR" dirty="0" smtClean="0"/>
              <a:t>" file</a:t>
            </a:r>
          </a:p>
          <a:p>
            <a:pPr lvl="1"/>
            <a:r>
              <a:rPr lang="fr-FR" dirty="0" smtClean="0"/>
              <a:t>GET "/</a:t>
            </a:r>
            <a:r>
              <a:rPr lang="fr-FR" dirty="0" err="1" smtClean="0"/>
              <a:t>form</a:t>
            </a:r>
            <a:r>
              <a:rPr lang="fr-FR" dirty="0" smtClean="0"/>
              <a:t>" </a:t>
            </a:r>
            <a:r>
              <a:rPr lang="fr-FR" dirty="0" err="1" smtClean="0"/>
              <a:t>should</a:t>
            </a:r>
            <a:r>
              <a:rPr lang="fr-FR" dirty="0" smtClean="0"/>
              <a:t> serve </a:t>
            </a:r>
            <a:r>
              <a:rPr lang="fr-FR" dirty="0" err="1" smtClean="0"/>
              <a:t>form.html</a:t>
            </a:r>
            <a:r>
              <a:rPr lang="fr-FR" dirty="0" smtClean="0"/>
              <a:t> file (</a:t>
            </a:r>
            <a:r>
              <a:rPr lang="fr-FR" dirty="0" err="1" smtClean="0"/>
              <a:t>next</a:t>
            </a:r>
            <a:r>
              <a:rPr lang="fr-FR" dirty="0" smtClean="0"/>
              <a:t> </a:t>
            </a:r>
            <a:r>
              <a:rPr lang="fr-FR" dirty="0" err="1" smtClean="0"/>
              <a:t>slide</a:t>
            </a:r>
            <a:r>
              <a:rPr lang="fr-FR" dirty="0" smtClean="0"/>
              <a:t>)</a:t>
            </a:r>
          </a:p>
          <a:p>
            <a:pPr lvl="2"/>
            <a:r>
              <a:rPr lang="fr-FR" dirty="0" err="1" smtClean="0"/>
              <a:t>Don’t</a:t>
            </a:r>
            <a:r>
              <a:rPr lang="fr-FR" dirty="0" smtClean="0"/>
              <a:t> </a:t>
            </a:r>
            <a:r>
              <a:rPr lang="fr-FR" dirty="0" err="1" smtClean="0"/>
              <a:t>forget</a:t>
            </a:r>
            <a:r>
              <a:rPr lang="fr-FR" dirty="0" smtClean="0"/>
              <a:t> to </a:t>
            </a:r>
            <a:r>
              <a:rPr lang="fr-FR" dirty="0" err="1" smtClean="0"/>
              <a:t>send</a:t>
            </a:r>
            <a:r>
              <a:rPr lang="fr-FR" dirty="0" smtClean="0"/>
              <a:t> headers (200 if ok)</a:t>
            </a:r>
          </a:p>
          <a:p>
            <a:pPr lvl="2"/>
            <a:r>
              <a:rPr lang="fr-FR" dirty="0" smtClean="0"/>
              <a:t>Display an </a:t>
            </a:r>
            <a:r>
              <a:rPr lang="fr-FR" dirty="0" err="1" smtClean="0"/>
              <a:t>error</a:t>
            </a:r>
            <a:r>
              <a:rPr lang="fr-FR" dirty="0" smtClean="0"/>
              <a:t> </a:t>
            </a:r>
            <a:r>
              <a:rPr lang="fr-FR" dirty="0" err="1" smtClean="0"/>
              <a:t>with</a:t>
            </a:r>
            <a:r>
              <a:rPr lang="fr-FR" dirty="0" smtClean="0"/>
              <a:t> header 500 if file </a:t>
            </a:r>
            <a:r>
              <a:rPr lang="fr-FR" dirty="0" err="1" smtClean="0"/>
              <a:t>doesn’t</a:t>
            </a:r>
            <a:r>
              <a:rPr lang="fr-FR" dirty="0" smtClean="0"/>
              <a:t> </a:t>
            </a:r>
            <a:r>
              <a:rPr lang="fr-FR" dirty="0" err="1" smtClean="0"/>
              <a:t>exist</a:t>
            </a:r>
            <a:endParaRPr lang="fr-FR" dirty="0" smtClean="0"/>
          </a:p>
          <a:p>
            <a:pPr lvl="1"/>
            <a:r>
              <a:rPr lang="fr-FR" dirty="0" smtClean="0"/>
              <a:t>POST "/</a:t>
            </a:r>
            <a:r>
              <a:rPr lang="fr-FR" dirty="0" err="1" smtClean="0"/>
              <a:t>completed</a:t>
            </a:r>
            <a:r>
              <a:rPr lang="fr-FR" dirty="0" smtClean="0"/>
              <a:t>" </a:t>
            </a:r>
            <a:r>
              <a:rPr lang="fr-FR" dirty="0" err="1" smtClean="0"/>
              <a:t>should</a:t>
            </a:r>
            <a:r>
              <a:rPr lang="fr-FR" dirty="0" smtClean="0"/>
              <a:t> serve a JSON data</a:t>
            </a:r>
          </a:p>
          <a:p>
            <a:pPr lvl="2"/>
            <a:r>
              <a:rPr lang="fr-FR" dirty="0" err="1" smtClean="0"/>
              <a:t>Send</a:t>
            </a:r>
            <a:r>
              <a:rPr lang="fr-FR" dirty="0" smtClean="0"/>
              <a:t> headers 200 </a:t>
            </a:r>
            <a:r>
              <a:rPr lang="fr-FR" dirty="0" err="1" smtClean="0"/>
              <a:t>with</a:t>
            </a:r>
            <a:r>
              <a:rPr lang="fr-FR" dirty="0" smtClean="0"/>
              <a:t> an application/</a:t>
            </a:r>
            <a:r>
              <a:rPr lang="fr-FR" dirty="0" err="1" smtClean="0"/>
              <a:t>json</a:t>
            </a:r>
            <a:r>
              <a:rPr lang="fr-FR" dirty="0" smtClean="0"/>
              <a:t> Content-Type</a:t>
            </a:r>
          </a:p>
          <a:p>
            <a:pPr lvl="2"/>
            <a:r>
              <a:rPr lang="fr-FR" dirty="0" smtClean="0"/>
              <a:t>Display sent </a:t>
            </a:r>
            <a:r>
              <a:rPr lang="fr-FR" dirty="0" err="1" smtClean="0"/>
              <a:t>parameters</a:t>
            </a:r>
            <a:r>
              <a:rPr lang="fr-FR" dirty="0" smtClean="0"/>
              <a:t> on the page as a </a:t>
            </a:r>
            <a:r>
              <a:rPr lang="fr-FR" dirty="0" err="1" smtClean="0"/>
              <a:t>litteral</a:t>
            </a:r>
            <a:endParaRPr lang="fr-FR" dirty="0" smtClean="0"/>
          </a:p>
          <a:p>
            <a:pPr lvl="3"/>
            <a:r>
              <a:rPr lang="fr-FR" dirty="0" smtClean="0"/>
              <a:t>Use url module for </a:t>
            </a:r>
            <a:r>
              <a:rPr lang="fr-FR" dirty="0" err="1" smtClean="0"/>
              <a:t>this</a:t>
            </a:r>
            <a:r>
              <a:rPr lang="fr-FR" dirty="0" smtClean="0"/>
              <a:t> </a:t>
            </a:r>
            <a:r>
              <a:rPr lang="fr-FR" dirty="0" err="1" smtClean="0"/>
              <a:t>purpose</a:t>
            </a:r>
            <a:endParaRPr lang="fr-FR" dirty="0" smtClean="0"/>
          </a:p>
        </p:txBody>
      </p:sp>
      <p:sp>
        <p:nvSpPr>
          <p:cNvPr id="4" name="Espace réservé du contenu 3"/>
          <p:cNvSpPr>
            <a:spLocks noGrp="1"/>
          </p:cNvSpPr>
          <p:nvPr>
            <p:ph sz="quarter" idx="13"/>
          </p:nvPr>
        </p:nvSpPr>
        <p:spPr/>
        <p:txBody>
          <a:bodyPr/>
          <a:lstStyle/>
          <a:p>
            <a:pPr lvl="0"/>
            <a:r>
              <a:rPr lang="fr-FR" dirty="0" smtClean="0">
                <a:ea typeface="ＭＳ Ｐゴシック" pitchFamily="34" charset="-128"/>
              </a:rPr>
              <a:t>FS &amp; URL modules</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7854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(2/2)</a:t>
            </a:r>
            <a:endParaRPr lang="fr-FR" dirty="0"/>
          </a:p>
        </p:txBody>
      </p:sp>
      <p:sp>
        <p:nvSpPr>
          <p:cNvPr id="4" name="Espace réservé du contenu 3"/>
          <p:cNvSpPr>
            <a:spLocks noGrp="1"/>
          </p:cNvSpPr>
          <p:nvPr>
            <p:ph sz="quarter" idx="13"/>
          </p:nvPr>
        </p:nvSpPr>
        <p:spPr/>
        <p:txBody>
          <a:bodyPr/>
          <a:lstStyle/>
          <a:p>
            <a:pPr lvl="0"/>
            <a:r>
              <a:rPr lang="fr-FR" dirty="0" smtClean="0">
                <a:ea typeface="ＭＳ Ｐゴシック" pitchFamily="34" charset="-128"/>
              </a:rPr>
              <a:t>FS &amp; URL modules</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467544" y="985292"/>
            <a:ext cx="8208912" cy="4176464"/>
          </a:xfrm>
          <a:prstGeom prst="roundRect">
            <a:avLst>
              <a:gd name="adj" fmla="val 10029"/>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&lt;!</a:t>
            </a:r>
            <a:r>
              <a:rPr lang="en-GB" b="1" dirty="0" err="1">
                <a:solidFill>
                  <a:schemeClr val="tx1"/>
                </a:solidFill>
                <a:latin typeface="Courier New" pitchFamily="-106" charset="0"/>
                <a:ea typeface="ＭＳ Ｐゴシック" pitchFamily="-106" charset="-128"/>
                <a:cs typeface="Courier New" pitchFamily="-106" charset="0"/>
              </a:rPr>
              <a:t>doctype</a:t>
            </a:r>
            <a:r>
              <a:rPr lang="en-GB" b="1" dirty="0">
                <a:solidFill>
                  <a:schemeClr val="tx1"/>
                </a:solidFill>
                <a:latin typeface="Courier New" pitchFamily="-106" charset="0"/>
                <a:ea typeface="ＭＳ Ｐゴシック" pitchFamily="-106" charset="-128"/>
                <a:cs typeface="Courier New" pitchFamily="-106" charset="0"/>
              </a:rPr>
              <a:t> html</a:t>
            </a:r>
            <a:r>
              <a:rPr lang="en-GB" b="1" dirty="0" smtClean="0">
                <a:solidFill>
                  <a:schemeClr val="tx1"/>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&lt;</a:t>
            </a:r>
            <a:r>
              <a:rPr lang="en-GB" b="1" dirty="0">
                <a:solidFill>
                  <a:schemeClr val="tx1"/>
                </a:solidFill>
                <a:latin typeface="Courier New" pitchFamily="-106" charset="0"/>
                <a:ea typeface="ＭＳ Ｐゴシック" pitchFamily="-106" charset="-128"/>
                <a:cs typeface="Courier New" pitchFamily="-106" charset="0"/>
              </a:rPr>
              <a:t>html</a:t>
            </a:r>
            <a:r>
              <a:rPr lang="en-GB" b="1" dirty="0" smtClean="0">
                <a:solidFill>
                  <a:schemeClr val="tx1"/>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&lt;</a:t>
            </a:r>
            <a:r>
              <a:rPr lang="en-GB" b="1" dirty="0">
                <a:solidFill>
                  <a:schemeClr val="tx1"/>
                </a:solidFill>
                <a:latin typeface="Courier New" pitchFamily="-106" charset="0"/>
                <a:ea typeface="ＭＳ Ｐゴシック" pitchFamily="-106" charset="-128"/>
                <a:cs typeface="Courier New" pitchFamily="-106" charset="0"/>
              </a:rPr>
              <a:t>head&gt;</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&lt;</a:t>
            </a:r>
            <a:r>
              <a:rPr lang="en-GB" b="1" dirty="0">
                <a:solidFill>
                  <a:schemeClr val="tx1"/>
                </a:solidFill>
                <a:latin typeface="Courier New" pitchFamily="-106" charset="0"/>
                <a:ea typeface="ＭＳ Ｐゴシック" pitchFamily="-106" charset="-128"/>
                <a:cs typeface="Courier New" pitchFamily="-106" charset="0"/>
              </a:rPr>
              <a:t>meta charset="UTF-8" /&gt;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&lt;/head</a:t>
            </a:r>
            <a:r>
              <a:rPr lang="en-GB" b="1" dirty="0" smtClean="0">
                <a:solidFill>
                  <a:schemeClr val="tx1"/>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&lt;</a:t>
            </a:r>
            <a:r>
              <a:rPr lang="en-GB" b="1" dirty="0">
                <a:solidFill>
                  <a:schemeClr val="tx1"/>
                </a:solidFill>
                <a:latin typeface="Courier New" pitchFamily="-106" charset="0"/>
                <a:ea typeface="ＭＳ Ｐゴシック" pitchFamily="-106" charset="-128"/>
                <a:cs typeface="Courier New" pitchFamily="-106" charset="0"/>
              </a:rPr>
              <a:t>body&gt;</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&lt;</a:t>
            </a:r>
            <a:r>
              <a:rPr lang="en-GB" b="1" dirty="0">
                <a:solidFill>
                  <a:schemeClr val="tx1"/>
                </a:solidFill>
                <a:latin typeface="Courier New" pitchFamily="-106" charset="0"/>
                <a:ea typeface="ＭＳ Ｐゴシック" pitchFamily="-106" charset="-128"/>
                <a:cs typeface="Courier New" pitchFamily="-106" charset="0"/>
              </a:rPr>
              <a:t>form method='POST' action='/data'&gt;</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&lt;</a:t>
            </a:r>
            <a:r>
              <a:rPr lang="en-GB" b="1" dirty="0">
                <a:solidFill>
                  <a:schemeClr val="tx1"/>
                </a:solidFill>
                <a:latin typeface="Courier New" pitchFamily="-106" charset="0"/>
                <a:ea typeface="ＭＳ Ｐゴシック" pitchFamily="-106" charset="-128"/>
                <a:cs typeface="Courier New" pitchFamily="-106" charset="0"/>
              </a:rPr>
              <a:t>input type='text' name='data1'/&gt;</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&lt;</a:t>
            </a:r>
            <a:r>
              <a:rPr lang="en-GB" b="1" dirty="0">
                <a:solidFill>
                  <a:schemeClr val="tx1"/>
                </a:solidFill>
                <a:latin typeface="Courier New" pitchFamily="-106" charset="0"/>
                <a:ea typeface="ＭＳ Ｐゴシック" pitchFamily="-106" charset="-128"/>
                <a:cs typeface="Courier New" pitchFamily="-106" charset="0"/>
              </a:rPr>
              <a:t>input type='text' name='data2'/&gt;</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&lt;</a:t>
            </a:r>
            <a:r>
              <a:rPr lang="en-GB" b="1" dirty="0">
                <a:solidFill>
                  <a:schemeClr val="tx1"/>
                </a:solidFill>
                <a:latin typeface="Courier New" pitchFamily="-106" charset="0"/>
                <a:ea typeface="ＭＳ Ｐゴシック" pitchFamily="-106" charset="-128"/>
                <a:cs typeface="Courier New" pitchFamily="-106" charset="0"/>
              </a:rPr>
              <a:t>input type='text' name='data3'/&gt;</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&lt;</a:t>
            </a:r>
            <a:r>
              <a:rPr lang="en-GB" b="1" dirty="0">
                <a:solidFill>
                  <a:schemeClr val="tx1"/>
                </a:solidFill>
                <a:latin typeface="Courier New" pitchFamily="-106" charset="0"/>
                <a:ea typeface="ＭＳ Ｐゴシック" pitchFamily="-106" charset="-128"/>
                <a:cs typeface="Courier New" pitchFamily="-106" charset="0"/>
              </a:rPr>
              <a:t>input type='text' name='data4'/</a:t>
            </a:r>
            <a:r>
              <a:rPr lang="en-GB" b="1" dirty="0" smtClean="0">
                <a:solidFill>
                  <a:schemeClr val="tx1"/>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&lt;</a:t>
            </a:r>
            <a:r>
              <a:rPr lang="en-GB" b="1" dirty="0">
                <a:solidFill>
                  <a:schemeClr val="tx1"/>
                </a:solidFill>
                <a:latin typeface="Courier New" pitchFamily="-106" charset="0"/>
                <a:ea typeface="ＭＳ Ｐゴシック" pitchFamily="-106" charset="-128"/>
                <a:cs typeface="Courier New" pitchFamily="-106" charset="0"/>
              </a:rPr>
              <a:t>input type='submit' value='Send'/&gt;</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  &lt;</a:t>
            </a:r>
            <a:r>
              <a:rPr lang="en-GB" b="1" dirty="0">
                <a:solidFill>
                  <a:schemeClr val="tx1"/>
                </a:solidFill>
                <a:latin typeface="Courier New" pitchFamily="-106" charset="0"/>
                <a:ea typeface="ＭＳ Ｐゴシック" pitchFamily="-106" charset="-128"/>
                <a:cs typeface="Courier New" pitchFamily="-106" charset="0"/>
              </a:rPr>
              <a:t>/form&gt;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&lt;/body</a:t>
            </a:r>
            <a:r>
              <a:rPr lang="en-GB" b="1" dirty="0" smtClean="0">
                <a:solidFill>
                  <a:schemeClr val="tx1"/>
                </a:solidFill>
                <a:latin typeface="Courier New" pitchFamily="-106" charset="0"/>
                <a:ea typeface="ＭＳ Ｐゴシック" pitchFamily="-106" charset="-128"/>
                <a:cs typeface="Courier New" pitchFamily="-106" charset="0"/>
              </a:rPr>
              <a:t>&gt;</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&lt;</a:t>
            </a:r>
            <a:r>
              <a:rPr lang="en-GB" b="1" dirty="0">
                <a:solidFill>
                  <a:schemeClr val="tx1"/>
                </a:solidFill>
                <a:latin typeface="Courier New" pitchFamily="-106" charset="0"/>
                <a:ea typeface="ＭＳ Ｐゴシック" pitchFamily="-106" charset="-128"/>
                <a:cs typeface="Courier New" pitchFamily="-106" charset="0"/>
              </a:rPr>
              <a:t>/html&gt;</a:t>
            </a:r>
            <a:endParaRPr lang="en-GB" b="1" dirty="0" smtClean="0">
              <a:solidFill>
                <a:schemeClr val="tx1"/>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35557188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Learn You</a:t>
            </a:r>
            <a:br>
              <a:rPr lang="en-US" dirty="0" smtClean="0"/>
            </a:br>
            <a:r>
              <a:rPr lang="en-US" dirty="0" smtClean="0"/>
              <a:t>Node</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err="1" smtClean="0"/>
              <a:t>Node.js</a:t>
            </a:r>
            <a:endParaRPr lang="en-US" dirty="0"/>
          </a:p>
        </p:txBody>
      </p:sp>
      <p:pic>
        <p:nvPicPr>
          <p:cNvPr id="4" name="Picture 3" descr="Capture d’écran 2014-10-04 à 6.25.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456" y="2425452"/>
            <a:ext cx="4946032" cy="2160240"/>
          </a:xfrm>
          <a:prstGeom prst="rect">
            <a:avLst/>
          </a:prstGeom>
        </p:spPr>
      </p:pic>
    </p:spTree>
    <p:extLst>
      <p:ext uri="{BB962C8B-B14F-4D97-AF65-F5344CB8AC3E}">
        <p14:creationId xmlns:p14="http://schemas.microsoft.com/office/powerpoint/2010/main" val="3131180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Exercises</a:t>
            </a:r>
            <a:endParaRPr lang="fr-FR" dirty="0"/>
          </a:p>
        </p:txBody>
      </p:sp>
      <p:sp>
        <p:nvSpPr>
          <p:cNvPr id="3" name="Espace réservé du contenu 2"/>
          <p:cNvSpPr>
            <a:spLocks noGrp="1"/>
          </p:cNvSpPr>
          <p:nvPr>
            <p:ph idx="1"/>
          </p:nvPr>
        </p:nvSpPr>
        <p:spPr>
          <a:xfrm>
            <a:off x="457200" y="1128713"/>
            <a:ext cx="8579296" cy="4230687"/>
          </a:xfrm>
        </p:spPr>
        <p:txBody>
          <a:bodyPr/>
          <a:lstStyle/>
          <a:p>
            <a:r>
              <a:rPr lang="fr-FR" dirty="0" smtClean="0"/>
              <a:t>Type in </a:t>
            </a:r>
            <a:r>
              <a:rPr lang="fr-FR" dirty="0" err="1" smtClean="0"/>
              <a:t>your</a:t>
            </a:r>
            <a:r>
              <a:rPr lang="fr-FR" dirty="0" smtClean="0"/>
              <a:t> command prompt:</a:t>
            </a:r>
          </a:p>
          <a:p>
            <a:pPr marL="0" indent="0" algn="ctr">
              <a:buNone/>
            </a:pPr>
            <a:r>
              <a:rPr lang="fr-FR" dirty="0" err="1">
                <a:latin typeface="Courier New" panose="02070309020205020404" pitchFamily="49" charset="0"/>
                <a:cs typeface="Courier New" panose="02070309020205020404" pitchFamily="49" charset="0"/>
              </a:rPr>
              <a:t>npm</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install</a:t>
            </a:r>
            <a:r>
              <a:rPr lang="fr-FR" dirty="0">
                <a:latin typeface="Courier New" panose="02070309020205020404" pitchFamily="49" charset="0"/>
                <a:cs typeface="Courier New" panose="02070309020205020404" pitchFamily="49" charset="0"/>
              </a:rPr>
              <a:t> -g </a:t>
            </a:r>
            <a:r>
              <a:rPr lang="fr-FR" dirty="0" err="1" smtClean="0">
                <a:latin typeface="Courier New" panose="02070309020205020404" pitchFamily="49" charset="0"/>
                <a:cs typeface="Courier New" panose="02070309020205020404" pitchFamily="49" charset="0"/>
              </a:rPr>
              <a:t>learnyounode</a:t>
            </a:r>
            <a:endParaRPr lang="fr-FR" dirty="0" smtClean="0">
              <a:latin typeface="Courier New" panose="02070309020205020404" pitchFamily="49" charset="0"/>
              <a:cs typeface="Courier New" panose="02070309020205020404" pitchFamily="49" charset="0"/>
            </a:endParaRPr>
          </a:p>
          <a:p>
            <a:endParaRPr lang="fr-FR" dirty="0"/>
          </a:p>
          <a:p>
            <a:r>
              <a:rPr lang="fr-FR" dirty="0" smtClean="0"/>
              <a:t>Do </a:t>
            </a:r>
            <a:r>
              <a:rPr lang="fr-FR" dirty="0" err="1" smtClean="0"/>
              <a:t>at</a:t>
            </a:r>
            <a:r>
              <a:rPr lang="fr-FR" dirty="0" smtClean="0"/>
              <a:t> least the first five </a:t>
            </a:r>
            <a:r>
              <a:rPr lang="fr-FR" dirty="0" err="1" smtClean="0"/>
              <a:t>exercises</a:t>
            </a:r>
            <a:endParaRPr lang="fr-FR" dirty="0" smtClean="0"/>
          </a:p>
          <a:p>
            <a:endParaRPr lang="fr-FR" dirty="0"/>
          </a:p>
          <a:p>
            <a:pPr marL="0" indent="0" algn="r">
              <a:buNone/>
            </a:pPr>
            <a:r>
              <a:rPr lang="fr-FR" i="1" dirty="0" err="1" smtClean="0"/>
              <a:t>From</a:t>
            </a:r>
            <a:r>
              <a:rPr lang="fr-FR" i="1" dirty="0"/>
              <a:t> </a:t>
            </a:r>
            <a:r>
              <a:rPr lang="fr-FR" i="1" dirty="0">
                <a:hlinkClick r:id="rId2"/>
              </a:rPr>
              <a:t>http://nodeschool.io</a:t>
            </a:r>
            <a:r>
              <a:rPr lang="fr-FR" i="1" dirty="0" smtClean="0">
                <a:hlinkClick r:id="rId2"/>
              </a:rPr>
              <a:t>/</a:t>
            </a:r>
            <a:endParaRPr lang="fr-FR" i="1" dirty="0" smtClean="0"/>
          </a:p>
          <a:p>
            <a:pPr marL="0" indent="0" algn="r">
              <a:buNone/>
            </a:pPr>
            <a:endParaRPr lang="fr-FR" dirty="0" smtClean="0"/>
          </a:p>
        </p:txBody>
      </p:sp>
      <p:sp>
        <p:nvSpPr>
          <p:cNvPr id="4" name="Espace réservé du contenu 3"/>
          <p:cNvSpPr>
            <a:spLocks noGrp="1"/>
          </p:cNvSpPr>
          <p:nvPr>
            <p:ph sz="quarter" idx="13"/>
          </p:nvPr>
        </p:nvSpPr>
        <p:spPr/>
        <p:txBody>
          <a:bodyPr/>
          <a:lstStyle/>
          <a:p>
            <a:pPr lvl="0"/>
            <a:r>
              <a:rPr lang="fr-FR" dirty="0" err="1" smtClean="0">
                <a:ea typeface="ＭＳ Ｐゴシック" pitchFamily="34" charset="-128"/>
              </a:rPr>
              <a:t>Learn</a:t>
            </a:r>
            <a:r>
              <a:rPr lang="fr-FR" dirty="0" smtClean="0">
                <a:ea typeface="ＭＳ Ｐゴシック" pitchFamily="34" charset="-128"/>
              </a:rPr>
              <a:t> You </a:t>
            </a:r>
            <a:r>
              <a:rPr lang="fr-FR" dirty="0" err="1" smtClean="0">
                <a:ea typeface="ＭＳ Ｐゴシック" pitchFamily="34" charset="-128"/>
              </a:rPr>
              <a:t>Node</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0142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Express module</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err="1" smtClean="0"/>
              <a:t>Node.js</a:t>
            </a:r>
            <a:endParaRPr lang="en-US" dirty="0"/>
          </a:p>
        </p:txBody>
      </p:sp>
      <p:pic>
        <p:nvPicPr>
          <p:cNvPr id="8" name="Picture 7"/>
          <p:cNvPicPr>
            <a:picLocks noChangeAspect="1"/>
          </p:cNvPicPr>
          <p:nvPr/>
        </p:nvPicPr>
        <p:blipFill>
          <a:blip r:embed="rId3"/>
          <a:stretch>
            <a:fillRect/>
          </a:stretch>
        </p:blipFill>
        <p:spPr>
          <a:xfrm>
            <a:off x="6444208" y="2713484"/>
            <a:ext cx="2265040" cy="2265040"/>
          </a:xfrm>
          <a:prstGeom prst="rect">
            <a:avLst/>
          </a:prstGeom>
        </p:spPr>
      </p:pic>
    </p:spTree>
    <p:extLst>
      <p:ext uri="{BB962C8B-B14F-4D97-AF65-F5344CB8AC3E}">
        <p14:creationId xmlns:p14="http://schemas.microsoft.com/office/powerpoint/2010/main" val="40195761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lgn="r">
              <a:buNone/>
            </a:pPr>
            <a:r>
              <a:rPr lang="en-US" i="1" dirty="0" smtClean="0"/>
              <a:t>“Express </a:t>
            </a:r>
            <a:r>
              <a:rPr lang="en-US" i="1" dirty="0"/>
              <a:t>is a minimal and flexible </a:t>
            </a:r>
            <a:r>
              <a:rPr lang="en-US" i="1" dirty="0" err="1"/>
              <a:t>Node.js</a:t>
            </a:r>
            <a:r>
              <a:rPr lang="en-US" i="1" dirty="0"/>
              <a:t> web application framework that provides a robust set of features for web and mobile applications</a:t>
            </a:r>
            <a:r>
              <a:rPr lang="en-US" i="1" dirty="0" smtClean="0"/>
              <a:t>.”</a:t>
            </a:r>
          </a:p>
          <a:p>
            <a:pPr marL="0" indent="0" algn="r">
              <a:buNone/>
            </a:pPr>
            <a:r>
              <a:rPr lang="en-US" dirty="0" smtClean="0"/>
              <a:t> </a:t>
            </a:r>
            <a:r>
              <a:rPr lang="en-US" dirty="0" smtClean="0">
                <a:hlinkClick r:id="rId3"/>
              </a:rPr>
              <a:t>http://www.expressjs.com</a:t>
            </a:r>
            <a:endParaRPr lang="en-US" dirty="0" smtClean="0"/>
          </a:p>
          <a:p>
            <a:pPr marL="0" indent="0" algn="r">
              <a:buNone/>
            </a:pP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Introduction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Express module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3793604"/>
            <a:ext cx="8208912" cy="79208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t>
            </a:r>
            <a:r>
              <a:rPr lang="en-GB" b="1" dirty="0" err="1" smtClean="0">
                <a:solidFill>
                  <a:srgbClr val="0070C0"/>
                </a:solidFill>
                <a:latin typeface="Courier New" pitchFamily="-106" charset="0"/>
                <a:ea typeface="ＭＳ Ｐゴシック" pitchFamily="-106" charset="-128"/>
                <a:cs typeface="Courier New" pitchFamily="-106" charset="0"/>
              </a:rPr>
              <a:t>ar</a:t>
            </a:r>
            <a:r>
              <a:rPr lang="en-GB" b="1" dirty="0" smtClean="0">
                <a:solidFill>
                  <a:schemeClr val="tx1"/>
                </a:solidFill>
                <a:latin typeface="Courier New" pitchFamily="-106" charset="0"/>
                <a:ea typeface="ＭＳ Ｐゴシック" pitchFamily="-106" charset="-128"/>
                <a:cs typeface="Courier New" pitchFamily="-106" charset="0"/>
              </a:rPr>
              <a:t> express = require('</a:t>
            </a:r>
            <a:r>
              <a:rPr lang="en-GB" b="1" dirty="0" smtClean="0">
                <a:solidFill>
                  <a:srgbClr val="00B050"/>
                </a:solidFill>
                <a:latin typeface="Courier New" pitchFamily="-106" charset="0"/>
                <a:ea typeface="ＭＳ Ｐゴシック" pitchFamily="-106" charset="-128"/>
                <a:cs typeface="Courier New" pitchFamily="-106" charset="0"/>
              </a:rPr>
              <a:t>express</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smtClean="0">
                <a:solidFill>
                  <a:srgbClr val="0070C0"/>
                </a:solidFill>
                <a:latin typeface="Courier New" pitchFamily="-106" charset="0"/>
                <a:ea typeface="ＭＳ Ｐゴシック" pitchFamily="-106" charset="-128"/>
                <a:cs typeface="Courier New" pitchFamily="-106" charset="0"/>
              </a:rPr>
              <a:t>var</a:t>
            </a:r>
            <a:r>
              <a:rPr lang="en-GB" b="1" dirty="0" smtClean="0">
                <a:solidFill>
                  <a:schemeClr val="tx1"/>
                </a:solidFill>
                <a:latin typeface="Courier New" pitchFamily="-106" charset="0"/>
                <a:ea typeface="ＭＳ Ｐゴシック" pitchFamily="-106" charset="-128"/>
                <a:cs typeface="Courier New" pitchFamily="-106" charset="0"/>
              </a:rPr>
              <a:t> app = express();</a:t>
            </a:r>
          </a:p>
        </p:txBody>
      </p:sp>
    </p:spTree>
    <p:extLst>
      <p:ext uri="{BB962C8B-B14F-4D97-AF65-F5344CB8AC3E}">
        <p14:creationId xmlns:p14="http://schemas.microsoft.com/office/powerpoint/2010/main" val="27349987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In two words, main features are:</a:t>
            </a:r>
          </a:p>
          <a:p>
            <a:pPr lvl="1"/>
            <a:r>
              <a:rPr lang="en-US" dirty="0" smtClean="0"/>
              <a:t>Handle requests more easily</a:t>
            </a:r>
            <a:endParaRPr lang="en-US" dirty="0"/>
          </a:p>
          <a:p>
            <a:pPr lvl="1"/>
            <a:r>
              <a:rPr lang="en-US" dirty="0"/>
              <a:t>Use </a:t>
            </a:r>
            <a:r>
              <a:rPr lang="en-US" dirty="0" err="1" smtClean="0"/>
              <a:t>middlewares</a:t>
            </a:r>
            <a:endParaRPr lang="en-US" dirty="0" smtClean="0"/>
          </a:p>
          <a:p>
            <a:pPr lvl="1"/>
            <a:r>
              <a:rPr lang="en-US" dirty="0" smtClean="0"/>
              <a:t>Use </a:t>
            </a:r>
            <a:r>
              <a:rPr lang="en-US" dirty="0" err="1" smtClean="0"/>
              <a:t>templating</a:t>
            </a:r>
            <a:r>
              <a:rPr lang="en-US" dirty="0" smtClean="0"/>
              <a:t> engines</a:t>
            </a:r>
          </a:p>
          <a:p>
            <a:pPr lvl="1"/>
            <a:endParaRPr lang="en-US" dirty="0"/>
          </a:p>
          <a:p>
            <a:r>
              <a:rPr lang="en-US" dirty="0" smtClean="0"/>
              <a:t>And we’ll see all of them </a:t>
            </a:r>
            <a:r>
              <a:rPr lang="en-US" dirty="0" smtClean="0">
                <a:sym typeface="Wingdings"/>
              </a:rPr>
              <a:t></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That didn’t explain anything!</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Express module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664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err="1" smtClean="0"/>
              <a:t>Node.js</a:t>
            </a:r>
            <a:r>
              <a:rPr lang="en-US" dirty="0" smtClean="0"/>
              <a:t> is built on the V8 JavaScript engine</a:t>
            </a:r>
          </a:p>
          <a:p>
            <a:pPr lvl="1"/>
            <a:r>
              <a:rPr lang="en-US" dirty="0" smtClean="0"/>
              <a:t>Developed by Google and </a:t>
            </a:r>
            <a:r>
              <a:rPr lang="en-US" dirty="0"/>
              <a:t>u</a:t>
            </a:r>
            <a:r>
              <a:rPr lang="en-US" dirty="0" smtClean="0"/>
              <a:t>sed by Chrome</a:t>
            </a:r>
          </a:p>
          <a:p>
            <a:pPr lvl="1"/>
            <a:r>
              <a:rPr lang="en-US" dirty="0" smtClean="0"/>
              <a:t>Fast: Compiles </a:t>
            </a:r>
            <a:r>
              <a:rPr lang="en-US" dirty="0"/>
              <a:t>JavaScript to native machine code</a:t>
            </a:r>
          </a:p>
          <a:p>
            <a:pPr lvl="1"/>
            <a:r>
              <a:rPr lang="en-US" dirty="0" smtClean="0"/>
              <a:t>Open Source</a:t>
            </a:r>
          </a:p>
          <a:p>
            <a:pPr lvl="1"/>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V8 Runtime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sp>
        <p:nvSpPr>
          <p:cNvPr id="2" name="Rounded Rectangle 1"/>
          <p:cNvSpPr/>
          <p:nvPr/>
        </p:nvSpPr>
        <p:spPr>
          <a:xfrm>
            <a:off x="4355976" y="3073524"/>
            <a:ext cx="4392488" cy="2016224"/>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sz="2400" b="1" dirty="0" err="1" smtClean="0">
                <a:solidFill>
                  <a:schemeClr val="tx1">
                    <a:lumMod val="75000"/>
                    <a:lumOff val="25000"/>
                  </a:schemeClr>
                </a:solidFill>
              </a:rPr>
              <a:t>Node.js</a:t>
            </a:r>
            <a:endParaRPr lang="en-US" sz="2400" b="1" dirty="0">
              <a:solidFill>
                <a:schemeClr val="tx1">
                  <a:lumMod val="75000"/>
                  <a:lumOff val="25000"/>
                </a:schemeClr>
              </a:solidFill>
            </a:endParaRPr>
          </a:p>
        </p:txBody>
      </p:sp>
      <p:sp>
        <p:nvSpPr>
          <p:cNvPr id="7" name="Rounded Rectangle 6"/>
          <p:cNvSpPr/>
          <p:nvPr/>
        </p:nvSpPr>
        <p:spPr>
          <a:xfrm>
            <a:off x="4572000" y="3729980"/>
            <a:ext cx="3952056" cy="1215752"/>
          </a:xfrm>
          <a:prstGeom prst="roundRect">
            <a:avLst/>
          </a:prstGeom>
        </p:spPr>
        <p:style>
          <a:lnRef idx="1">
            <a:schemeClr val="accent2"/>
          </a:lnRef>
          <a:fillRef idx="3">
            <a:schemeClr val="accent2"/>
          </a:fillRef>
          <a:effectRef idx="2">
            <a:schemeClr val="accent2"/>
          </a:effectRef>
          <a:fontRef idx="minor">
            <a:schemeClr val="lt1"/>
          </a:fontRef>
        </p:style>
        <p:txBody>
          <a:bodyPr rtlCol="0" anchor="t"/>
          <a:lstStyle/>
          <a:p>
            <a:r>
              <a:rPr lang="en-US" sz="2000" b="1" dirty="0" smtClean="0">
                <a:solidFill>
                  <a:schemeClr val="tx1">
                    <a:lumMod val="75000"/>
                    <a:lumOff val="25000"/>
                  </a:schemeClr>
                </a:solidFill>
              </a:rPr>
              <a:t>V8 JavaScript Runtime</a:t>
            </a:r>
            <a:endParaRPr lang="en-US" sz="2000" b="1" dirty="0">
              <a:solidFill>
                <a:schemeClr val="tx1">
                  <a:lumMod val="75000"/>
                  <a:lumOff val="25000"/>
                </a:schemeClr>
              </a:solidFill>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6768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Returned by express() call</a:t>
            </a:r>
          </a:p>
          <a:p>
            <a:endParaRPr lang="en-US" dirty="0"/>
          </a:p>
          <a:p>
            <a:r>
              <a:rPr lang="en-US" dirty="0" smtClean="0"/>
              <a:t>Represents your web app</a:t>
            </a:r>
          </a:p>
          <a:p>
            <a:pPr lvl="1"/>
            <a:r>
              <a:rPr lang="en-US" dirty="0" smtClean="0"/>
              <a:t>Just your </a:t>
            </a:r>
            <a:r>
              <a:rPr lang="en-US" dirty="0" err="1"/>
              <a:t>H</a:t>
            </a:r>
            <a:r>
              <a:rPr lang="en-US" dirty="0" err="1" smtClean="0"/>
              <a:t>ttpServer</a:t>
            </a:r>
            <a:r>
              <a:rPr lang="en-US" dirty="0" smtClean="0"/>
              <a:t>…</a:t>
            </a:r>
          </a:p>
          <a:p>
            <a:pPr lvl="1"/>
            <a:r>
              <a:rPr lang="en-US" dirty="0" smtClean="0"/>
              <a:t>Enriched with express properties &amp; functions!</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The express app</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Express module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4081636"/>
            <a:ext cx="8208912" cy="79208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rgbClr val="0070C0"/>
                </a:solidFill>
                <a:latin typeface="Courier New" pitchFamily="-106" charset="0"/>
                <a:ea typeface="ＭＳ Ｐゴシック" pitchFamily="-106" charset="-128"/>
                <a:cs typeface="Courier New" pitchFamily="-106" charset="0"/>
              </a:rPr>
              <a:t>var</a:t>
            </a:r>
            <a:r>
              <a:rPr lang="en-GB" b="1" dirty="0" smtClean="0">
                <a:solidFill>
                  <a:schemeClr val="tx1"/>
                </a:solidFill>
                <a:latin typeface="Courier New" pitchFamily="-106" charset="0"/>
                <a:ea typeface="ＭＳ Ｐゴシック" pitchFamily="-106" charset="-128"/>
                <a:cs typeface="Courier New" pitchFamily="-106" charset="0"/>
              </a:rPr>
              <a:t> app = express();</a:t>
            </a:r>
          </a:p>
        </p:txBody>
      </p:sp>
    </p:spTree>
    <p:extLst>
      <p:ext uri="{BB962C8B-B14F-4D97-AF65-F5344CB8AC3E}">
        <p14:creationId xmlns:p14="http://schemas.microsoft.com/office/powerpoint/2010/main" val="9052716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Express catches requests depending on:</a:t>
            </a:r>
          </a:p>
          <a:p>
            <a:pPr lvl="1"/>
            <a:r>
              <a:rPr lang="en-US" dirty="0" smtClean="0"/>
              <a:t>HTTP Verbs</a:t>
            </a:r>
          </a:p>
          <a:p>
            <a:pPr lvl="1"/>
            <a:r>
              <a:rPr lang="en-US" dirty="0" smtClean="0"/>
              <a:t>URLs</a:t>
            </a:r>
          </a:p>
          <a:p>
            <a:r>
              <a:rPr lang="en-US" dirty="0" smtClean="0"/>
              <a:t>And use a callback to process logic</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Handle requests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Express module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3793604"/>
            <a:ext cx="8208912" cy="79208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app.</a:t>
            </a:r>
            <a:r>
              <a:rPr lang="en-GB" b="1" dirty="0" err="1" smtClean="0">
                <a:solidFill>
                  <a:srgbClr val="FF0000"/>
                </a:solidFill>
                <a:latin typeface="Courier New" pitchFamily="-106" charset="0"/>
                <a:ea typeface="ＭＳ Ｐゴシック" pitchFamily="-106" charset="-128"/>
                <a:cs typeface="Courier New" pitchFamily="-106" charset="0"/>
              </a:rPr>
              <a:t>verb</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rgbClr val="FF0000"/>
                </a:solidFill>
                <a:latin typeface="Courier New" pitchFamily="-106" charset="0"/>
                <a:ea typeface="ＭＳ Ｐゴシック" pitchFamily="-106" charset="-128"/>
                <a:cs typeface="Courier New" pitchFamily="-106" charset="0"/>
              </a:rPr>
              <a:t>url</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err="1" smtClean="0">
                <a:solidFill>
                  <a:srgbClr val="FF0000"/>
                </a:solidFill>
                <a:latin typeface="Courier New" pitchFamily="-106" charset="0"/>
                <a:ea typeface="ＭＳ Ｐゴシック" pitchFamily="-106" charset="-128"/>
                <a:cs typeface="Courier New" pitchFamily="-106" charset="0"/>
              </a:rPr>
              <a:t>callback</a:t>
            </a:r>
            <a:r>
              <a:rPr lang="en-GB" b="1" dirty="0" smtClean="0">
                <a:solidFill>
                  <a:schemeClr val="tx1"/>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41805126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Without express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Express module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985292"/>
            <a:ext cx="8208912" cy="4248472"/>
          </a:xfrm>
          <a:prstGeom prst="roundRect">
            <a:avLst>
              <a:gd name="adj" fmla="val 7383"/>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switch</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err="1" smtClean="0">
                <a:solidFill>
                  <a:srgbClr val="000000"/>
                </a:solidFill>
                <a:latin typeface="Courier New" pitchFamily="-106" charset="0"/>
                <a:ea typeface="ＭＳ Ｐゴシック" pitchFamily="-106" charset="-128"/>
                <a:cs typeface="Courier New" pitchFamily="-106" charset="0"/>
              </a:rPr>
              <a:t>request.method</a:t>
            </a:r>
            <a:r>
              <a:rPr lang="en-GB" b="1" dirty="0" smtClean="0">
                <a:solidFill>
                  <a:srgbClr val="000000"/>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case </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smtClean="0">
                <a:solidFill>
                  <a:srgbClr val="0070C0"/>
                </a:solidFill>
                <a:latin typeface="Courier New" pitchFamily="-106" charset="0"/>
                <a:ea typeface="ＭＳ Ｐゴシック" pitchFamily="-106" charset="-128"/>
                <a:cs typeface="Courier New" pitchFamily="-106" charset="0"/>
              </a:rPr>
              <a:t>GET</a:t>
            </a:r>
            <a:r>
              <a:rPr lang="en-GB" b="1" dirty="0" smtClean="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switch</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err="1" smtClean="0">
                <a:solidFill>
                  <a:srgbClr val="000000"/>
                </a:solidFill>
                <a:latin typeface="Courier New" pitchFamily="-106" charset="0"/>
                <a:ea typeface="ＭＳ Ｐゴシック" pitchFamily="-106" charset="-128"/>
                <a:cs typeface="Courier New" pitchFamily="-106" charset="0"/>
              </a:rPr>
              <a:t>request.url</a:t>
            </a:r>
            <a:r>
              <a:rPr lang="en-GB" b="1" dirty="0" smtClean="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     case </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 */</a:t>
            </a:r>
            <a:r>
              <a:rPr lang="en-GB" b="1" dirty="0" smtClean="0">
                <a:solidFill>
                  <a:srgbClr val="0070C0"/>
                </a:solidFill>
                <a:latin typeface="Courier New" pitchFamily="-106" charset="0"/>
                <a:ea typeface="ＭＳ Ｐゴシック" pitchFamily="-106" charset="-128"/>
                <a:cs typeface="Courier New" pitchFamily="-106" charset="0"/>
              </a:rPr>
              <a:t> break</a:t>
            </a:r>
            <a:r>
              <a:rPr lang="en-GB" b="1" dirty="0" smtClean="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     case </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/about</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 */</a:t>
            </a:r>
            <a:r>
              <a:rPr lang="en-GB" b="1" dirty="0" smtClean="0">
                <a:solidFill>
                  <a:srgbClr val="0070C0"/>
                </a:solidFill>
                <a:latin typeface="Courier New" pitchFamily="-106" charset="0"/>
                <a:ea typeface="ＭＳ Ｐゴシック" pitchFamily="-106" charset="-128"/>
                <a:cs typeface="Courier New" pitchFamily="-106" charset="0"/>
              </a:rPr>
              <a:t> break</a:t>
            </a:r>
            <a:r>
              <a:rPr lang="en-GB" b="1" dirty="0" smtClean="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     case </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/contact</a:t>
            </a:r>
            <a:r>
              <a:rPr lang="en-GB" b="1" dirty="0" smtClean="0">
                <a:solidFill>
                  <a:srgbClr val="000000"/>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 */ </a:t>
            </a:r>
            <a:r>
              <a:rPr lang="en-GB" b="1" dirty="0" smtClean="0">
                <a:solidFill>
                  <a:srgbClr val="0070C0"/>
                </a:solidFill>
                <a:latin typeface="Courier New" pitchFamily="-106" charset="0"/>
                <a:ea typeface="ＭＳ Ｐゴシック" pitchFamily="-106" charset="-128"/>
                <a:cs typeface="Courier New" pitchFamily="-106" charset="0"/>
              </a:rPr>
              <a:t>break</a:t>
            </a:r>
            <a:r>
              <a:rPr lang="en-GB" b="1" dirty="0" smtClean="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 break</a:t>
            </a:r>
            <a:r>
              <a:rPr lang="en-GB" b="1" dirty="0" smtClean="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 case </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smtClean="0">
                <a:solidFill>
                  <a:srgbClr val="0070C0"/>
                </a:solidFill>
                <a:latin typeface="Courier New" pitchFamily="-106" charset="0"/>
                <a:ea typeface="ＭＳ Ｐゴシック" pitchFamily="-106" charset="-128"/>
                <a:cs typeface="Courier New" pitchFamily="-106" charset="0"/>
              </a:rPr>
              <a:t>POST"</a:t>
            </a:r>
            <a:r>
              <a:rPr lang="en-GB" b="1" dirty="0" smtClean="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   switch</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err="1" smtClean="0">
                <a:solidFill>
                  <a:srgbClr val="000000"/>
                </a:solidFill>
                <a:latin typeface="Courier New" pitchFamily="-106" charset="0"/>
                <a:ea typeface="ＭＳ Ｐゴシック" pitchFamily="-106" charset="-128"/>
                <a:cs typeface="Courier New" pitchFamily="-106" charset="0"/>
              </a:rPr>
              <a:t>request.url</a:t>
            </a:r>
            <a:r>
              <a:rPr lang="en-GB" b="1" dirty="0" smtClean="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     case </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/data</a:t>
            </a:r>
            <a:r>
              <a:rPr lang="en-GB" b="1" dirty="0" smtClean="0">
                <a:solidFill>
                  <a:srgbClr val="000000"/>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 */</a:t>
            </a:r>
            <a:r>
              <a:rPr lang="en-GB" b="1" dirty="0" smtClean="0">
                <a:solidFill>
                  <a:srgbClr val="0070C0"/>
                </a:solidFill>
                <a:latin typeface="Courier New" pitchFamily="-106" charset="0"/>
                <a:ea typeface="ＭＳ Ｐゴシック" pitchFamily="-106" charset="-128"/>
                <a:cs typeface="Courier New" pitchFamily="-106" charset="0"/>
              </a:rPr>
              <a:t> break</a:t>
            </a:r>
            <a:r>
              <a:rPr lang="en-GB" b="1" dirty="0" smtClean="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 break</a:t>
            </a:r>
            <a:r>
              <a:rPr lang="en-GB" b="1" dirty="0" smtClean="0">
                <a:solidFill>
                  <a:srgbClr val="000000"/>
                </a:solidFill>
                <a:latin typeface="Courier New" pitchFamily="-106" charset="0"/>
                <a:ea typeface="ＭＳ Ｐゴシック" pitchFamily="-106" charset="-128"/>
                <a:cs typeface="Courier New" pitchFamily="-106" charset="0"/>
              </a:rPr>
              <a:t>;</a:t>
            </a:r>
            <a:endParaRPr lang="en-GB" b="1" dirty="0">
              <a:solidFill>
                <a:srgbClr val="00000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rgbClr val="000000"/>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91713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With express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Express module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985292"/>
            <a:ext cx="8208912" cy="4248472"/>
          </a:xfrm>
          <a:prstGeom prst="roundRect">
            <a:avLst>
              <a:gd name="adj" fmla="val 7383"/>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smtClean="0">
                <a:solidFill>
                  <a:srgbClr val="000000"/>
                </a:solidFill>
                <a:latin typeface="Courier New" pitchFamily="-106" charset="0"/>
                <a:ea typeface="ＭＳ Ｐゴシック" pitchFamily="-106" charset="-128"/>
                <a:cs typeface="Courier New" pitchFamily="-106" charset="0"/>
              </a:rPr>
              <a:t>app.get</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smtClean="0">
                <a:solidFill>
                  <a:srgbClr val="000000"/>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function</a:t>
            </a:r>
            <a:r>
              <a:rPr lang="en-GB" b="1" dirty="0" smtClean="0">
                <a:solidFill>
                  <a:srgbClr val="000000"/>
                </a:solidFill>
                <a:latin typeface="Courier New" pitchFamily="-106" charset="0"/>
                <a:ea typeface="ＭＳ Ｐゴシック" pitchFamily="-106" charset="-128"/>
                <a:cs typeface="Courier New" pitchFamily="-106" charset="0"/>
              </a:rPr>
              <a:t>(request, response) { </a:t>
            </a:r>
          </a:p>
          <a:p>
            <a:pPr eaLnBrk="1" hangingPunct="1">
              <a:buFont typeface="Wingdings" pitchFamily="1" charset="2"/>
              <a:buNone/>
            </a:pPr>
            <a:r>
              <a:rPr lang="en-GB" b="1" dirty="0" smtClean="0">
                <a:solidFill>
                  <a:srgbClr val="000000"/>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 */</a:t>
            </a:r>
            <a:r>
              <a:rPr lang="en-GB" b="1" dirty="0" smtClean="0">
                <a:solidFill>
                  <a:srgbClr val="0070C0"/>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smtClean="0">
                <a:solidFill>
                  <a:srgbClr val="000000"/>
                </a:solidFill>
                <a:latin typeface="Courier New" pitchFamily="-106" charset="0"/>
                <a:ea typeface="ＭＳ Ｐゴシック" pitchFamily="-106" charset="-128"/>
                <a:cs typeface="Courier New" pitchFamily="-106" charset="0"/>
              </a:rPr>
              <a:t>app.get</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/about</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a:solidFill>
                  <a:srgbClr val="000000"/>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rgbClr val="000000"/>
                </a:solidFill>
                <a:latin typeface="Courier New" pitchFamily="-106" charset="0"/>
                <a:ea typeface="ＭＳ Ｐゴシック" pitchFamily="-106" charset="-128"/>
                <a:cs typeface="Courier New" pitchFamily="-106" charset="0"/>
              </a:rPr>
              <a:t>(request</a:t>
            </a:r>
            <a:r>
              <a:rPr lang="en-GB" b="1" dirty="0">
                <a:solidFill>
                  <a:srgbClr val="000000"/>
                </a:solidFill>
                <a:latin typeface="Courier New" pitchFamily="-106" charset="0"/>
                <a:ea typeface="ＭＳ Ｐゴシック" pitchFamily="-106" charset="-128"/>
                <a:cs typeface="Courier New" pitchFamily="-106" charset="0"/>
              </a:rPr>
              <a:t>, response</a:t>
            </a:r>
            <a:r>
              <a:rPr lang="en-GB" b="1" dirty="0" smtClean="0">
                <a:solidFill>
                  <a:srgbClr val="000000"/>
                </a:solidFill>
                <a:latin typeface="Courier New" pitchFamily="-106" charset="0"/>
                <a:ea typeface="ＭＳ Ｐゴシック" pitchFamily="-106" charset="-128"/>
                <a:cs typeface="Courier New" pitchFamily="-106" charset="0"/>
              </a:rPr>
              <a:t>) </a:t>
            </a:r>
            <a:r>
              <a:rPr lang="en-GB" b="1" dirty="0">
                <a:solidFill>
                  <a:srgbClr val="000000"/>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a:solidFill>
                  <a:srgbClr val="000000"/>
                </a:solidFill>
                <a:latin typeface="Courier New" pitchFamily="-106" charset="0"/>
                <a:ea typeface="ＭＳ Ｐゴシック" pitchFamily="-106" charset="-128"/>
                <a:cs typeface="Courier New" pitchFamily="-106" charset="0"/>
              </a:rPr>
              <a:t>  </a:t>
            </a:r>
            <a:r>
              <a:rPr lang="en-GB" b="1" dirty="0">
                <a:solidFill>
                  <a:srgbClr val="479B8F"/>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a:t>
            </a:r>
            <a:r>
              <a:rPr lang="en-GB" b="1" dirty="0">
                <a:solidFill>
                  <a:srgbClr val="479B8F"/>
                </a:solidFill>
                <a:latin typeface="Courier New" pitchFamily="-106" charset="0"/>
                <a:ea typeface="ＭＳ Ｐゴシック" pitchFamily="-106" charset="-128"/>
                <a:cs typeface="Courier New" pitchFamily="-106" charset="0"/>
              </a:rPr>
              <a:t>*/</a:t>
            </a:r>
            <a:r>
              <a:rPr lang="en-GB" b="1" dirty="0">
                <a:solidFill>
                  <a:srgbClr val="0070C0"/>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a:t>
            </a:r>
            <a:r>
              <a:rPr lang="en-GB" b="1" dirty="0" smtClean="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smtClean="0">
                <a:solidFill>
                  <a:srgbClr val="000000"/>
                </a:solidFill>
                <a:latin typeface="Courier New" pitchFamily="-106" charset="0"/>
                <a:ea typeface="ＭＳ Ｐゴシック" pitchFamily="-106" charset="-128"/>
                <a:cs typeface="Courier New" pitchFamily="-106" charset="0"/>
              </a:rPr>
              <a:t>app.get</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/contact</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a:solidFill>
                  <a:srgbClr val="000000"/>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rgbClr val="000000"/>
                </a:solidFill>
                <a:latin typeface="Courier New" pitchFamily="-106" charset="0"/>
                <a:ea typeface="ＭＳ Ｐゴシック" pitchFamily="-106" charset="-128"/>
                <a:cs typeface="Courier New" pitchFamily="-106" charset="0"/>
              </a:rPr>
              <a:t>(request</a:t>
            </a:r>
            <a:r>
              <a:rPr lang="en-GB" b="1" dirty="0">
                <a:solidFill>
                  <a:srgbClr val="000000"/>
                </a:solidFill>
                <a:latin typeface="Courier New" pitchFamily="-106" charset="0"/>
                <a:ea typeface="ＭＳ Ｐゴシック" pitchFamily="-106" charset="-128"/>
                <a:cs typeface="Courier New" pitchFamily="-106" charset="0"/>
              </a:rPr>
              <a:t>, response</a:t>
            </a:r>
            <a:r>
              <a:rPr lang="en-GB" b="1" dirty="0" smtClean="0">
                <a:solidFill>
                  <a:srgbClr val="000000"/>
                </a:solidFill>
                <a:latin typeface="Courier New" pitchFamily="-106" charset="0"/>
                <a:ea typeface="ＭＳ Ｐゴシック" pitchFamily="-106" charset="-128"/>
                <a:cs typeface="Courier New" pitchFamily="-106" charset="0"/>
              </a:rPr>
              <a:t>) </a:t>
            </a:r>
            <a:r>
              <a:rPr lang="en-GB" b="1" dirty="0">
                <a:solidFill>
                  <a:srgbClr val="000000"/>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a:solidFill>
                  <a:srgbClr val="000000"/>
                </a:solidFill>
                <a:latin typeface="Courier New" pitchFamily="-106" charset="0"/>
                <a:ea typeface="ＭＳ Ｐゴシック" pitchFamily="-106" charset="-128"/>
                <a:cs typeface="Courier New" pitchFamily="-106" charset="0"/>
              </a:rPr>
              <a:t>  </a:t>
            </a:r>
            <a:r>
              <a:rPr lang="en-GB" b="1" dirty="0">
                <a:solidFill>
                  <a:srgbClr val="479B8F"/>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a:t>
            </a:r>
            <a:r>
              <a:rPr lang="en-GB" b="1" dirty="0">
                <a:solidFill>
                  <a:srgbClr val="479B8F"/>
                </a:solidFill>
                <a:latin typeface="Courier New" pitchFamily="-106" charset="0"/>
                <a:ea typeface="ＭＳ Ｐゴシック" pitchFamily="-106" charset="-128"/>
                <a:cs typeface="Courier New" pitchFamily="-106" charset="0"/>
              </a:rPr>
              <a:t>*/</a:t>
            </a:r>
            <a:r>
              <a:rPr lang="en-GB" b="1" dirty="0">
                <a:solidFill>
                  <a:srgbClr val="0070C0"/>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smtClean="0">
                <a:solidFill>
                  <a:srgbClr val="000000"/>
                </a:solidFill>
                <a:latin typeface="Courier New" pitchFamily="-106" charset="0"/>
                <a:ea typeface="ＭＳ Ｐゴシック" pitchFamily="-106" charset="-128"/>
                <a:cs typeface="Courier New" pitchFamily="-106" charset="0"/>
              </a:rPr>
              <a:t>app.post</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/data</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a:solidFill>
                  <a:srgbClr val="000000"/>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rgbClr val="000000"/>
                </a:solidFill>
                <a:latin typeface="Courier New" pitchFamily="-106" charset="0"/>
                <a:ea typeface="ＭＳ Ｐゴシック" pitchFamily="-106" charset="-128"/>
                <a:cs typeface="Courier New" pitchFamily="-106" charset="0"/>
              </a:rPr>
              <a:t>(request</a:t>
            </a:r>
            <a:r>
              <a:rPr lang="en-GB" b="1" dirty="0">
                <a:solidFill>
                  <a:srgbClr val="000000"/>
                </a:solidFill>
                <a:latin typeface="Courier New" pitchFamily="-106" charset="0"/>
                <a:ea typeface="ＭＳ Ｐゴシック" pitchFamily="-106" charset="-128"/>
                <a:cs typeface="Courier New" pitchFamily="-106" charset="0"/>
              </a:rPr>
              <a:t>, response</a:t>
            </a:r>
            <a:r>
              <a:rPr lang="en-GB" b="1" dirty="0" smtClean="0">
                <a:solidFill>
                  <a:srgbClr val="000000"/>
                </a:solidFill>
                <a:latin typeface="Courier New" pitchFamily="-106" charset="0"/>
                <a:ea typeface="ＭＳ Ｐゴシック" pitchFamily="-106" charset="-128"/>
                <a:cs typeface="Courier New" pitchFamily="-106" charset="0"/>
              </a:rPr>
              <a:t>) </a:t>
            </a:r>
            <a:r>
              <a:rPr lang="en-GB" b="1" dirty="0">
                <a:solidFill>
                  <a:srgbClr val="000000"/>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a:solidFill>
                  <a:srgbClr val="000000"/>
                </a:solidFill>
                <a:latin typeface="Courier New" pitchFamily="-106" charset="0"/>
                <a:ea typeface="ＭＳ Ｐゴシック" pitchFamily="-106" charset="-128"/>
                <a:cs typeface="Courier New" pitchFamily="-106" charset="0"/>
              </a:rPr>
              <a:t>  </a:t>
            </a:r>
            <a:r>
              <a:rPr lang="en-GB" b="1" dirty="0">
                <a:solidFill>
                  <a:srgbClr val="479B8F"/>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a:t>
            </a:r>
            <a:r>
              <a:rPr lang="en-GB" b="1" dirty="0">
                <a:solidFill>
                  <a:srgbClr val="479B8F"/>
                </a:solidFill>
                <a:latin typeface="Courier New" pitchFamily="-106" charset="0"/>
                <a:ea typeface="ＭＳ Ｐゴシック" pitchFamily="-106" charset="-128"/>
                <a:cs typeface="Courier New" pitchFamily="-106" charset="0"/>
              </a:rPr>
              <a:t>*/</a:t>
            </a:r>
            <a:r>
              <a:rPr lang="en-GB" b="1" dirty="0">
                <a:solidFill>
                  <a:srgbClr val="0070C0"/>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a:t>
            </a:r>
            <a:r>
              <a:rPr lang="en-GB" b="1" dirty="0" smtClean="0">
                <a:solidFill>
                  <a:srgbClr val="000000"/>
                </a:solidFill>
                <a:latin typeface="Courier New" pitchFamily="-106" charset="0"/>
                <a:ea typeface="ＭＳ Ｐゴシック" pitchFamily="-106" charset="-128"/>
                <a:cs typeface="Courier New" pitchFamily="-106" charset="0"/>
              </a:rPr>
              <a:t>;</a:t>
            </a:r>
            <a:endParaRPr lang="en-GB" b="1" dirty="0">
              <a:solidFill>
                <a:srgbClr val="00000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28125320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Use of “:” character</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Handle </a:t>
            </a:r>
            <a:r>
              <a:rPr lang="en-US" sz="3600" b="1" dirty="0" err="1" smtClean="0">
                <a:latin typeface="+mj-lt"/>
                <a:cs typeface="ＭＳ Ｐゴシック" charset="0"/>
              </a:rPr>
              <a:t>params</a:t>
            </a:r>
            <a:r>
              <a:rPr lang="en-US" sz="3600" b="1" dirty="0" smtClean="0">
                <a:latin typeface="+mj-lt"/>
                <a:cs typeface="ＭＳ Ｐゴシック" charset="0"/>
              </a:rPr>
              <a:t> in request</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Express module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2209428"/>
            <a:ext cx="8208912" cy="18002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rgbClr val="479B8F"/>
                </a:solidFill>
                <a:latin typeface="Courier New" pitchFamily="-106" charset="0"/>
                <a:ea typeface="ＭＳ Ｐゴシック" pitchFamily="-106" charset="-128"/>
                <a:cs typeface="Courier New" pitchFamily="-106" charset="0"/>
              </a:rPr>
              <a:t>// Will match /commits/3def5 and /commits/abcd567</a:t>
            </a: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app.get</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/commits/:</a:t>
            </a:r>
            <a:r>
              <a:rPr lang="en-GB" b="1" dirty="0" err="1">
                <a:solidFill>
                  <a:srgbClr val="00B050"/>
                </a:solidFill>
                <a:latin typeface="Courier New" pitchFamily="-106" charset="0"/>
                <a:ea typeface="ＭＳ Ｐゴシック" pitchFamily="-106" charset="-128"/>
                <a:cs typeface="Courier New" pitchFamily="-106" charset="0"/>
              </a:rPr>
              <a:t>commitid</a:t>
            </a:r>
            <a:r>
              <a:rPr lang="en-GB" b="1" dirty="0">
                <a:solidFill>
                  <a:schemeClr val="tx1"/>
                </a:solidFill>
                <a:latin typeface="Courier New" pitchFamily="-106" charset="0"/>
                <a:ea typeface="ＭＳ Ｐゴシック" pitchFamily="-106" charset="-128"/>
                <a:cs typeface="Courier New" pitchFamily="-106" charset="0"/>
              </a:rPr>
              <a:t>', function(</a:t>
            </a:r>
            <a:r>
              <a:rPr lang="en-GB" b="1" dirty="0" err="1">
                <a:solidFill>
                  <a:schemeClr val="tx1"/>
                </a:solidFill>
                <a:latin typeface="Courier New" pitchFamily="-106" charset="0"/>
                <a:ea typeface="ＭＳ Ｐゴシック" pitchFamily="-106" charset="-128"/>
                <a:cs typeface="Courier New" pitchFamily="-106" charset="0"/>
              </a:rPr>
              <a:t>req</a:t>
            </a:r>
            <a:r>
              <a:rPr lang="en-GB" b="1" dirty="0">
                <a:solidFill>
                  <a:schemeClr val="tx1"/>
                </a:solidFill>
                <a:latin typeface="Courier New" pitchFamily="-106" charset="0"/>
                <a:ea typeface="ＭＳ Ｐゴシック" pitchFamily="-106" charset="-128"/>
                <a:cs typeface="Courier New" pitchFamily="-106" charset="0"/>
              </a:rPr>
              <a:t>, res)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rgbClr val="0070C0"/>
                </a:solidFill>
                <a:latin typeface="Courier New" pitchFamily="-106" charset="0"/>
                <a:ea typeface="ＭＳ Ｐゴシック" pitchFamily="-106" charset="-128"/>
                <a:cs typeface="Courier New" pitchFamily="-106" charset="0"/>
              </a:rPr>
              <a:t>var</a:t>
            </a:r>
            <a:r>
              <a:rPr lang="en-GB" b="1" dirty="0">
                <a:solidFill>
                  <a:srgbClr val="0070C0"/>
                </a:solidFill>
                <a:latin typeface="Courier New" pitchFamily="-106" charset="0"/>
                <a:ea typeface="ＭＳ Ｐゴシック" pitchFamily="-106" charset="-128"/>
                <a:cs typeface="Courier New" pitchFamily="-106" charset="0"/>
              </a:rPr>
              <a:t> </a:t>
            </a:r>
            <a:r>
              <a:rPr lang="en-GB" b="1" dirty="0" err="1" smtClean="0">
                <a:solidFill>
                  <a:schemeClr val="tx1"/>
                </a:solidFill>
                <a:latin typeface="Courier New" pitchFamily="-106" charset="0"/>
                <a:ea typeface="ＭＳ Ｐゴシック" pitchFamily="-106" charset="-128"/>
                <a:cs typeface="Courier New" pitchFamily="-106" charset="0"/>
              </a:rPr>
              <a:t>commitId</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req.params.commitid</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479B8F"/>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39461696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Of course, all verbs are handled (put, delete…)</a:t>
            </a:r>
          </a:p>
          <a:p>
            <a:endParaRPr lang="en-US" dirty="0" smtClean="0"/>
          </a:p>
          <a:p>
            <a:r>
              <a:rPr lang="en-US" dirty="0" err="1" smtClean="0"/>
              <a:t>app.all</a:t>
            </a:r>
            <a:r>
              <a:rPr lang="en-US" dirty="0" smtClean="0"/>
              <a:t>: Catch all requests verbs on a pattern</a:t>
            </a:r>
          </a:p>
          <a:p>
            <a:pPr lvl="1"/>
            <a:r>
              <a:rPr lang="en-US" dirty="0" smtClean="0"/>
              <a:t>Can work with wildcard character (</a:t>
            </a:r>
            <a:r>
              <a:rPr lang="en-US" dirty="0" err="1" smtClean="0"/>
              <a:t>eg</a:t>
            </a:r>
            <a:r>
              <a:rPr lang="en-US" dirty="0" smtClean="0"/>
              <a:t>. ‘*’)</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Handle requests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Express module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3793604"/>
            <a:ext cx="8208912"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chemeClr val="tx1"/>
                </a:solidFill>
                <a:latin typeface="Courier New" pitchFamily="-106" charset="0"/>
                <a:ea typeface="ＭＳ Ｐゴシック" pitchFamily="-106" charset="-128"/>
                <a:cs typeface="Courier New" pitchFamily="-106" charset="0"/>
              </a:rPr>
              <a:t>a</a:t>
            </a:r>
            <a:r>
              <a:rPr lang="en-GB" b="1" dirty="0" err="1" smtClean="0">
                <a:solidFill>
                  <a:schemeClr val="tx1"/>
                </a:solidFill>
                <a:latin typeface="Courier New" pitchFamily="-106" charset="0"/>
                <a:ea typeface="ＭＳ Ｐゴシック" pitchFamily="-106" charset="-128"/>
                <a:cs typeface="Courier New" pitchFamily="-106" charset="0"/>
              </a:rPr>
              <a:t>pp.all</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chemeClr val="tx1"/>
                </a:solidFill>
                <a:latin typeface="Courier New" pitchFamily="-106" charset="0"/>
                <a:ea typeface="ＭＳ Ｐゴシック" pitchFamily="-106" charset="-128"/>
                <a:cs typeface="Courier New" pitchFamily="-106" charset="0"/>
              </a:rPr>
              <a:t>req</a:t>
            </a:r>
            <a:r>
              <a:rPr lang="en-GB" b="1" dirty="0" smtClean="0">
                <a:solidFill>
                  <a:schemeClr val="tx1"/>
                </a:solidFill>
                <a:latin typeface="Courier New" pitchFamily="-106" charset="0"/>
                <a:ea typeface="ＭＳ Ｐゴシック" pitchFamily="-106" charset="-128"/>
                <a:cs typeface="Courier New" pitchFamily="-106" charset="0"/>
              </a:rPr>
              <a:t>, res) { ... });</a:t>
            </a:r>
          </a:p>
          <a:p>
            <a:pPr eaLnBrk="1" hangingPunct="1"/>
            <a:r>
              <a:rPr lang="en-GB" b="1" dirty="0" err="1">
                <a:solidFill>
                  <a:schemeClr val="tx1"/>
                </a:solidFill>
                <a:latin typeface="Courier New" pitchFamily="-106" charset="0"/>
                <a:ea typeface="ＭＳ Ｐゴシック" pitchFamily="-106" charset="-128"/>
                <a:cs typeface="Courier New" pitchFamily="-106" charset="0"/>
              </a:rPr>
              <a:t>app.all</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api</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chemeClr val="tx1"/>
                </a:solidFill>
                <a:latin typeface="Courier New" pitchFamily="-106" charset="0"/>
                <a:ea typeface="ＭＳ Ｐゴシック" pitchFamily="-106" charset="-128"/>
                <a:cs typeface="Courier New" pitchFamily="-106" charset="0"/>
              </a:rPr>
              <a:t>req</a:t>
            </a:r>
            <a:r>
              <a:rPr lang="en-GB" b="1" dirty="0" smtClean="0">
                <a:solidFill>
                  <a:schemeClr val="tx1"/>
                </a:solidFill>
                <a:latin typeface="Courier New" pitchFamily="-106" charset="0"/>
                <a:ea typeface="ＭＳ Ｐゴシック" pitchFamily="-106" charset="-128"/>
                <a:cs typeface="Courier New" pitchFamily="-106" charset="0"/>
              </a:rPr>
              <a:t>, res) </a:t>
            </a:r>
            <a:r>
              <a:rPr lang="en-GB" b="1" dirty="0">
                <a:solidFill>
                  <a:schemeClr val="tx1"/>
                </a:solidFill>
                <a:latin typeface="Courier New" pitchFamily="-106" charset="0"/>
                <a:ea typeface="ＭＳ Ｐゴシック" pitchFamily="-106" charset="-128"/>
                <a:cs typeface="Courier New" pitchFamily="-106" charset="0"/>
              </a:rPr>
              <a:t>{ ... })</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r>
              <a:rPr lang="en-GB" b="1" dirty="0" err="1" smtClean="0">
                <a:solidFill>
                  <a:schemeClr val="tx1"/>
                </a:solidFill>
                <a:latin typeface="Courier New" pitchFamily="-106" charset="0"/>
                <a:ea typeface="ＭＳ Ｐゴシック" pitchFamily="-106" charset="-128"/>
                <a:cs typeface="Courier New" pitchFamily="-106" charset="0"/>
              </a:rPr>
              <a:t>app.all</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url</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0070C0"/>
                </a:solidFill>
                <a:latin typeface="Courier New" pitchFamily="-106" charset="0"/>
                <a:ea typeface="ＭＳ Ｐゴシック" pitchFamily="-106" charset="-128"/>
                <a:cs typeface="Courier New" pitchFamily="-106" charset="0"/>
              </a:rPr>
              <a:t>function</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chemeClr val="tx1"/>
                </a:solidFill>
                <a:latin typeface="Courier New" pitchFamily="-106" charset="0"/>
                <a:ea typeface="ＭＳ Ｐゴシック" pitchFamily="-106" charset="-128"/>
                <a:cs typeface="Courier New" pitchFamily="-106" charset="0"/>
              </a:rPr>
              <a:t>req</a:t>
            </a:r>
            <a:r>
              <a:rPr lang="en-GB" b="1" dirty="0" smtClean="0">
                <a:solidFill>
                  <a:schemeClr val="tx1"/>
                </a:solidFill>
                <a:latin typeface="Courier New" pitchFamily="-106" charset="0"/>
                <a:ea typeface="ＭＳ Ｐゴシック" pitchFamily="-106" charset="-128"/>
                <a:cs typeface="Courier New" pitchFamily="-106" charset="0"/>
              </a:rPr>
              <a:t>, res) { ... });</a:t>
            </a:r>
            <a:endParaRPr lang="en-GB" b="1" dirty="0">
              <a:solidFill>
                <a:schemeClr val="tx1"/>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10392997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What will this do when going to “/</a:t>
            </a:r>
            <a:r>
              <a:rPr lang="en-US" dirty="0" err="1" smtClean="0"/>
              <a:t>url</a:t>
            </a:r>
            <a:r>
              <a:rPr lang="en-US" dirty="0" smtClean="0"/>
              <a:t>”?</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app.all</a:t>
            </a:r>
            <a:r>
              <a:rPr lang="en-US" sz="3600" b="1" dirty="0" smtClean="0">
                <a:latin typeface="+mj-lt"/>
                <a:cs typeface="ＭＳ Ｐゴシック" charset="0"/>
              </a:rPr>
              <a:t> question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Express module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1849388"/>
            <a:ext cx="8208912" cy="3024336"/>
          </a:xfrm>
          <a:prstGeom prst="roundRect">
            <a:avLst>
              <a:gd name="adj" fmla="val 13401"/>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a:solidFill>
                  <a:srgbClr val="0070C0"/>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express = require('</a:t>
            </a:r>
            <a:r>
              <a:rPr lang="en-GB" b="1" dirty="0">
                <a:solidFill>
                  <a:srgbClr val="00B050"/>
                </a:solidFill>
                <a:latin typeface="Courier New" pitchFamily="-106" charset="0"/>
                <a:ea typeface="ＭＳ Ｐゴシック" pitchFamily="-106" charset="-128"/>
                <a:cs typeface="Courier New" pitchFamily="-106" charset="0"/>
              </a:rPr>
              <a:t>express</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a:solidFill>
                  <a:srgbClr val="0070C0"/>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app = express()</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a:solidFill>
                  <a:schemeClr val="tx1"/>
                </a:solidFill>
                <a:latin typeface="Courier New" pitchFamily="-106" charset="0"/>
                <a:ea typeface="ＭＳ Ｐゴシック" pitchFamily="-106" charset="-128"/>
                <a:cs typeface="Courier New" pitchFamily="-106" charset="0"/>
              </a:rPr>
              <a:t>app.all</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chemeClr val="tx1"/>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request, response) </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app.all</a:t>
            </a:r>
            <a:r>
              <a:rPr lang="en-GB" b="1" dirty="0" smtClean="0">
                <a:solidFill>
                  <a:srgbClr val="00B050"/>
                </a:solidFill>
                <a:latin typeface="Courier New" pitchFamily="-106" charset="0"/>
                <a:ea typeface="ＭＳ Ｐゴシック" pitchFamily="-106" charset="-128"/>
                <a:cs typeface="Courier New" pitchFamily="-106" charset="0"/>
              </a:rPr>
              <a:t> match!</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a:solidFill>
                  <a:schemeClr val="tx1"/>
                </a:solidFill>
                <a:latin typeface="Courier New" pitchFamily="-106" charset="0"/>
                <a:ea typeface="ＭＳ Ｐゴシック" pitchFamily="-106" charset="-128"/>
                <a:cs typeface="Courier New" pitchFamily="-106" charset="0"/>
              </a:rPr>
              <a:t>app.get</a:t>
            </a:r>
            <a:r>
              <a:rPr lang="en-GB" b="1" dirty="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url</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chemeClr val="tx1"/>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request, response) </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res.send</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Hello world!</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a:solidFill>
                  <a:schemeClr val="tx1"/>
                </a:solidFill>
                <a:latin typeface="Courier New" pitchFamily="-106" charset="0"/>
                <a:ea typeface="ＭＳ Ｐゴシック" pitchFamily="-106" charset="-128"/>
                <a:cs typeface="Courier New" pitchFamily="-106" charset="0"/>
              </a:rPr>
              <a:t>app.listen</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FF6600"/>
                </a:solidFill>
                <a:latin typeface="Courier New" pitchFamily="-106" charset="0"/>
                <a:ea typeface="ＭＳ Ｐゴシック" pitchFamily="-106" charset="-128"/>
                <a:cs typeface="Courier New" pitchFamily="-106" charset="0"/>
              </a:rPr>
              <a:t>8000</a:t>
            </a:r>
            <a:r>
              <a:rPr lang="en-GB" b="1" dirty="0">
                <a:solidFill>
                  <a:schemeClr val="tx1"/>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32588454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It won’t send anything to the client!</a:t>
            </a:r>
          </a:p>
          <a:p>
            <a:pPr lvl="1"/>
            <a:r>
              <a:rPr lang="en-US" dirty="0" smtClean="0"/>
              <a:t>Only write “</a:t>
            </a:r>
            <a:r>
              <a:rPr lang="en-US" dirty="0" err="1" smtClean="0"/>
              <a:t>app.all</a:t>
            </a:r>
            <a:r>
              <a:rPr lang="en-US" dirty="0" smtClean="0"/>
              <a:t> match!” in the server console</a:t>
            </a:r>
          </a:p>
          <a:p>
            <a:pPr lvl="1"/>
            <a:endParaRPr lang="en-US" dirty="0"/>
          </a:p>
          <a:p>
            <a:r>
              <a:rPr lang="en-US" dirty="0" smtClean="0"/>
              <a:t>First route (</a:t>
            </a:r>
            <a:r>
              <a:rPr lang="en-US" dirty="0" err="1" smtClean="0"/>
              <a:t>app.all</a:t>
            </a:r>
            <a:r>
              <a:rPr lang="en-US" dirty="0" smtClean="0"/>
              <a:t>) matched the request</a:t>
            </a:r>
          </a:p>
          <a:p>
            <a:pPr lvl="1"/>
            <a:r>
              <a:rPr lang="en-US" dirty="0" smtClean="0"/>
              <a:t>Therefore other are ignored!</a:t>
            </a:r>
          </a:p>
          <a:p>
            <a:pPr lvl="1"/>
            <a:endParaRPr lang="en-US" dirty="0"/>
          </a:p>
          <a:p>
            <a:r>
              <a:rPr lang="en-US" dirty="0" smtClean="0"/>
              <a:t>How to pass request on next routes?</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app.all</a:t>
            </a:r>
            <a:r>
              <a:rPr lang="en-US" sz="3600" b="1" dirty="0" smtClean="0">
                <a:latin typeface="+mj-lt"/>
                <a:cs typeface="ＭＳ Ｐゴシック" charset="0"/>
              </a:rPr>
              <a:t> answer</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Express module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9237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Third parameter in callback called “next”</a:t>
            </a:r>
          </a:p>
          <a:p>
            <a:pPr lvl="1"/>
            <a:r>
              <a:rPr lang="en-US" dirty="0" smtClean="0"/>
              <a:t>Trigger it to follow routes</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The next callback</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Express module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2281436"/>
            <a:ext cx="8208912" cy="2808312"/>
          </a:xfrm>
          <a:prstGeom prst="roundRect">
            <a:avLst>
              <a:gd name="adj" fmla="val 13401"/>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smtClean="0">
                <a:solidFill>
                  <a:schemeClr val="tx1"/>
                </a:solidFill>
                <a:latin typeface="Courier New" pitchFamily="-106" charset="0"/>
                <a:ea typeface="ＭＳ Ｐゴシック" pitchFamily="-106" charset="-128"/>
                <a:cs typeface="Courier New" pitchFamily="-106" charset="0"/>
              </a:rPr>
              <a:t>app.all</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chemeClr val="tx1"/>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request, response, </a:t>
            </a:r>
            <a:r>
              <a:rPr lang="en-GB" b="1" dirty="0" smtClean="0">
                <a:solidFill>
                  <a:srgbClr val="FF0000"/>
                </a:solidFill>
                <a:latin typeface="Courier New" pitchFamily="-106" charset="0"/>
                <a:ea typeface="ＭＳ Ｐゴシック" pitchFamily="-106" charset="-128"/>
                <a:cs typeface="Courier New" pitchFamily="-106" charset="0"/>
              </a:rPr>
              <a:t>next</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console.log</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app.all</a:t>
            </a:r>
            <a:r>
              <a:rPr lang="en-GB" b="1" dirty="0" smtClean="0">
                <a:solidFill>
                  <a:srgbClr val="00B050"/>
                </a:solidFill>
                <a:latin typeface="Courier New" pitchFamily="-106" charset="0"/>
                <a:ea typeface="ＭＳ Ｐゴシック" pitchFamily="-106" charset="-128"/>
                <a:cs typeface="Courier New" pitchFamily="-106" charset="0"/>
              </a:rPr>
              <a:t> match!</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chemeClr val="tx1"/>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      </a:t>
            </a:r>
            <a:r>
              <a:rPr lang="en-GB" b="1" dirty="0" smtClean="0">
                <a:solidFill>
                  <a:srgbClr val="FF0000"/>
                </a:solidFill>
                <a:latin typeface="Courier New" pitchFamily="-106" charset="0"/>
                <a:ea typeface="ＭＳ Ｐゴシック" pitchFamily="-106" charset="-128"/>
                <a:cs typeface="Courier New" pitchFamily="-106" charset="0"/>
              </a:rPr>
              <a:t>next();</a:t>
            </a:r>
            <a:endParaRPr lang="en-GB" b="1" dirty="0">
              <a:solidFill>
                <a:srgbClr val="FF000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a:solidFill>
                  <a:schemeClr val="tx1"/>
                </a:solidFill>
                <a:latin typeface="Courier New" pitchFamily="-106" charset="0"/>
                <a:ea typeface="ＭＳ Ｐゴシック" pitchFamily="-106" charset="-128"/>
                <a:cs typeface="Courier New" pitchFamily="-106" charset="0"/>
              </a:rPr>
              <a:t>app.get</a:t>
            </a:r>
            <a:r>
              <a:rPr lang="en-GB" b="1" dirty="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url</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chemeClr val="tx1"/>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request, response) </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res.send</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Hello world!</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a:t>
            </a:r>
            <a:r>
              <a:rPr lang="en-GB" b="1" dirty="0" smtClean="0">
                <a:solidFill>
                  <a:schemeClr val="tx1"/>
                </a:solidFill>
                <a:latin typeface="Courier New" pitchFamily="-106" charset="0"/>
                <a:ea typeface="ＭＳ Ｐゴシック" pitchFamily="-106" charset="-128"/>
                <a:cs typeface="Courier New" pitchFamily="-106" charset="0"/>
              </a:rPr>
              <a:t>);</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a:solidFill>
                  <a:schemeClr val="tx1"/>
                </a:solidFill>
                <a:latin typeface="Courier New" pitchFamily="-106" charset="0"/>
                <a:ea typeface="ＭＳ Ｐゴシック" pitchFamily="-106" charset="-128"/>
                <a:cs typeface="Courier New" pitchFamily="-106" charset="0"/>
              </a:rPr>
              <a:t>app.listen</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FF6600"/>
                </a:solidFill>
                <a:latin typeface="Courier New" pitchFamily="-106" charset="0"/>
                <a:ea typeface="ＭＳ Ｐゴシック" pitchFamily="-106" charset="-128"/>
                <a:cs typeface="Courier New" pitchFamily="-106" charset="0"/>
              </a:rPr>
              <a:t>8000</a:t>
            </a:r>
            <a:r>
              <a:rPr lang="en-GB" b="1" dirty="0">
                <a:solidFill>
                  <a:schemeClr val="tx1"/>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3374472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Counting page hit example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Express module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1273324"/>
            <a:ext cx="8208912" cy="3816424"/>
          </a:xfrm>
          <a:prstGeom prst="roundRect">
            <a:avLst>
              <a:gd name="adj" fmla="val 10443"/>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a:solidFill>
                  <a:srgbClr val="0070C0"/>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pageHits</a:t>
            </a:r>
            <a:r>
              <a:rPr lang="en-GB" b="1" dirty="0">
                <a:solidFill>
                  <a:schemeClr val="tx1"/>
                </a:solidFill>
                <a:latin typeface="Courier New" pitchFamily="-106" charset="0"/>
                <a:ea typeface="ＭＳ Ｐゴシック" pitchFamily="-106" charset="-128"/>
                <a:cs typeface="Courier New" pitchFamily="-106" charset="0"/>
              </a:rPr>
              <a:t> = [];</a:t>
            </a:r>
          </a:p>
          <a:p>
            <a:pPr eaLnBrk="1" hangingPunct="1">
              <a:buFont typeface="Wingdings" pitchFamily="1" charset="2"/>
              <a:buNone/>
            </a:pPr>
            <a:r>
              <a:rPr lang="en-GB" b="1" dirty="0" err="1">
                <a:solidFill>
                  <a:schemeClr val="tx1"/>
                </a:solidFill>
                <a:latin typeface="Courier New" pitchFamily="-106" charset="0"/>
                <a:ea typeface="ＭＳ Ｐゴシック" pitchFamily="-106" charset="-128"/>
                <a:cs typeface="Courier New" pitchFamily="-106" charset="0"/>
              </a:rPr>
              <a:t>app.all</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chemeClr val="tx1"/>
                </a:solidFill>
                <a:latin typeface="Courier New" pitchFamily="-106" charset="0"/>
                <a:ea typeface="ＭＳ Ｐゴシック" pitchFamily="-106" charset="-128"/>
                <a:cs typeface="Courier New" pitchFamily="-106" charset="0"/>
              </a:rPr>
              <a:t>(</a:t>
            </a:r>
            <a:r>
              <a:rPr lang="en-GB" b="1" dirty="0" err="1" smtClean="0">
                <a:solidFill>
                  <a:schemeClr val="tx1"/>
                </a:solidFill>
                <a:latin typeface="Courier New" pitchFamily="-106" charset="0"/>
                <a:ea typeface="ＭＳ Ｐゴシック" pitchFamily="-106" charset="-128"/>
                <a:cs typeface="Courier New" pitchFamily="-106" charset="0"/>
              </a:rPr>
              <a:t>req</a:t>
            </a:r>
            <a:r>
              <a:rPr lang="en-GB" b="1" dirty="0" smtClean="0">
                <a:solidFill>
                  <a:schemeClr val="tx1"/>
                </a:solidFill>
                <a:latin typeface="Courier New" pitchFamily="-106" charset="0"/>
                <a:ea typeface="ＭＳ Ｐゴシック" pitchFamily="-106" charset="-128"/>
                <a:cs typeface="Courier New" pitchFamily="-106" charset="0"/>
              </a:rPr>
              <a:t>, res, </a:t>
            </a:r>
            <a:r>
              <a:rPr lang="en-GB" b="1" dirty="0">
                <a:solidFill>
                  <a:schemeClr val="tx1"/>
                </a:solidFill>
                <a:latin typeface="Courier New" pitchFamily="-106" charset="0"/>
                <a:ea typeface="ＭＳ Ｐゴシック" pitchFamily="-106" charset="-128"/>
                <a:cs typeface="Courier New" pitchFamily="-106" charset="0"/>
              </a:rPr>
              <a:t>next)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pageHits</a:t>
            </a:r>
            <a:r>
              <a:rPr lang="en-GB" b="1" dirty="0">
                <a:solidFill>
                  <a:schemeClr val="tx1"/>
                </a:solidFill>
                <a:latin typeface="Courier New" pitchFamily="-106" charset="0"/>
                <a:ea typeface="ＭＳ Ｐゴシック" pitchFamily="-106" charset="-128"/>
                <a:cs typeface="Courier New" pitchFamily="-106" charset="0"/>
              </a:rPr>
              <a:t>[</a:t>
            </a:r>
            <a:r>
              <a:rPr lang="en-GB" b="1" dirty="0" err="1" smtClean="0">
                <a:solidFill>
                  <a:schemeClr val="tx1"/>
                </a:solidFill>
                <a:latin typeface="Courier New" pitchFamily="-106" charset="0"/>
                <a:ea typeface="ＭＳ Ｐゴシック" pitchFamily="-106" charset="-128"/>
                <a:cs typeface="Courier New" pitchFamily="-106" charset="0"/>
              </a:rPr>
              <a:t>req.url</a:t>
            </a:r>
            <a:r>
              <a:rPr lang="en-GB" b="1" dirty="0">
                <a:solidFill>
                  <a:schemeClr val="tx1"/>
                </a:solidFill>
                <a:latin typeface="Courier New" pitchFamily="-106" charset="0"/>
                <a:ea typeface="ＭＳ Ｐゴシック" pitchFamily="-106" charset="-128"/>
                <a:cs typeface="Courier New" pitchFamily="-106" charset="0"/>
              </a:rPr>
              <a:t>] = </a:t>
            </a:r>
            <a:r>
              <a:rPr lang="en-GB" b="1" dirty="0" err="1">
                <a:solidFill>
                  <a:schemeClr val="tx1"/>
                </a:solidFill>
                <a:latin typeface="Courier New" pitchFamily="-106" charset="0"/>
                <a:ea typeface="ＭＳ Ｐゴシック" pitchFamily="-106" charset="-128"/>
                <a:cs typeface="Courier New" pitchFamily="-106" charset="0"/>
              </a:rPr>
              <a:t>pageHits</a:t>
            </a:r>
            <a:r>
              <a:rPr lang="en-GB" b="1" dirty="0">
                <a:solidFill>
                  <a:schemeClr val="tx1"/>
                </a:solidFill>
                <a:latin typeface="Courier New" pitchFamily="-106" charset="0"/>
                <a:ea typeface="ＭＳ Ｐゴシック" pitchFamily="-106" charset="-128"/>
                <a:cs typeface="Courier New" pitchFamily="-106" charset="0"/>
              </a:rPr>
              <a:t>[</a:t>
            </a:r>
            <a:r>
              <a:rPr lang="en-GB" b="1" dirty="0" err="1" smtClean="0">
                <a:solidFill>
                  <a:schemeClr val="tx1"/>
                </a:solidFill>
                <a:latin typeface="Courier New" pitchFamily="-106" charset="0"/>
                <a:ea typeface="ＭＳ Ｐゴシック" pitchFamily="-106" charset="-128"/>
                <a:cs typeface="Courier New" pitchFamily="-106" charset="0"/>
              </a:rPr>
              <a:t>req.url</a:t>
            </a:r>
            <a:r>
              <a:rPr lang="en-GB" b="1" dirty="0">
                <a:solidFill>
                  <a:schemeClr val="tx1"/>
                </a:solidFill>
                <a:latin typeface="Courier New" pitchFamily="-106" charset="0"/>
                <a:ea typeface="ＭＳ Ｐゴシック" pitchFamily="-106" charset="-128"/>
                <a:cs typeface="Courier New" pitchFamily="-106" charset="0"/>
              </a:rPr>
              <a:t>] + </a:t>
            </a:r>
            <a:r>
              <a:rPr lang="en-GB" b="1" dirty="0">
                <a:solidFill>
                  <a:srgbClr val="FF6600"/>
                </a:solidFill>
                <a:latin typeface="Courier New" pitchFamily="-106" charset="0"/>
                <a:ea typeface="ＭＳ Ｐゴシック" pitchFamily="-106" charset="-128"/>
                <a:cs typeface="Courier New" pitchFamily="-106" charset="0"/>
              </a:rPr>
              <a:t>1</a:t>
            </a:r>
            <a:r>
              <a:rPr lang="en-GB" b="1" dirty="0">
                <a:solidFill>
                  <a:schemeClr val="tx1"/>
                </a:solidFill>
                <a:latin typeface="Courier New" pitchFamily="-106" charset="0"/>
                <a:ea typeface="ＭＳ Ｐゴシック" pitchFamily="-106" charset="-128"/>
                <a:cs typeface="Courier New" pitchFamily="-106" charset="0"/>
              </a:rPr>
              <a:t> || </a:t>
            </a:r>
            <a:r>
              <a:rPr lang="en-GB" b="1" dirty="0">
                <a:solidFill>
                  <a:srgbClr val="FF6600"/>
                </a:solidFill>
                <a:latin typeface="Courier New" pitchFamily="-106" charset="0"/>
                <a:ea typeface="ＭＳ Ｐゴシック" pitchFamily="-106" charset="-128"/>
                <a:cs typeface="Courier New" pitchFamily="-106" charset="0"/>
              </a:rPr>
              <a:t>1</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console.log</a:t>
            </a:r>
            <a:r>
              <a:rPr lang="en-GB" b="1" dirty="0">
                <a:solidFill>
                  <a:schemeClr val="tx1"/>
                </a:solidFill>
                <a:latin typeface="Courier New" pitchFamily="-106" charset="0"/>
                <a:ea typeface="ＭＳ Ｐゴシック" pitchFamily="-106" charset="-128"/>
                <a:cs typeface="Courier New" pitchFamily="-106" charset="0"/>
              </a:rPr>
              <a:t>(</a:t>
            </a:r>
            <a:r>
              <a:rPr lang="en-GB" b="1" dirty="0" err="1">
                <a:solidFill>
                  <a:schemeClr val="tx1"/>
                </a:solidFill>
                <a:latin typeface="Courier New" pitchFamily="-106" charset="0"/>
                <a:ea typeface="ＭＳ Ｐゴシック" pitchFamily="-106" charset="-128"/>
                <a:cs typeface="Courier New" pitchFamily="-106" charset="0"/>
              </a:rPr>
              <a:t>pageHits</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next();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a:solidFill>
                  <a:schemeClr val="tx1"/>
                </a:solidFill>
                <a:latin typeface="Courier New" pitchFamily="-106" charset="0"/>
                <a:ea typeface="ＭＳ Ｐゴシック" pitchFamily="-106" charset="-128"/>
                <a:cs typeface="Courier New" pitchFamily="-106" charset="0"/>
              </a:rPr>
              <a:t>app.get</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/hello</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chemeClr val="tx1"/>
                </a:solidFill>
                <a:latin typeface="Courier New" pitchFamily="-106" charset="0"/>
                <a:ea typeface="ＭＳ Ｐゴシック" pitchFamily="-106" charset="-128"/>
                <a:cs typeface="Courier New" pitchFamily="-106" charset="0"/>
              </a:rPr>
              <a:t>(request, response)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response.send</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Hello world!</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a:solidFill>
                  <a:schemeClr val="tx1"/>
                </a:solidFill>
                <a:latin typeface="Courier New" pitchFamily="-106" charset="0"/>
                <a:ea typeface="ＭＳ Ｐゴシック" pitchFamily="-106" charset="-128"/>
                <a:cs typeface="Courier New" pitchFamily="-106" charset="0"/>
              </a:rPr>
              <a:t>app.get</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/goodbye</a:t>
            </a: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chemeClr val="tx1"/>
                </a:solidFill>
                <a:latin typeface="Courier New" pitchFamily="-106" charset="0"/>
                <a:ea typeface="ＭＳ Ｐゴシック" pitchFamily="-106" charset="-128"/>
                <a:cs typeface="Courier New" pitchFamily="-106" charset="0"/>
              </a:rPr>
              <a:t>(request, response)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response.send</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Goodbye!</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2551448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Node.js</a:t>
            </a:r>
            <a:r>
              <a:rPr lang="en-US" sz="3600" b="1" dirty="0" smtClean="0">
                <a:latin typeface="+mj-lt"/>
                <a:cs typeface="ＭＳ Ｐゴシック" charset="0"/>
              </a:rPr>
              <a:t> environment </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pic>
        <p:nvPicPr>
          <p:cNvPr id="6" name="Picture 5" descr="Screen Shot 2013-02-19 at 3.35.0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697260"/>
            <a:ext cx="9144000" cy="5221767"/>
          </a:xfrm>
          <a:prstGeom prst="rect">
            <a:avLst/>
          </a:prstGeom>
        </p:spPr>
      </p:pic>
      <p:pic>
        <p:nvPicPr>
          <p:cNvPr id="7"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11188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Page generation time example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Express module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913284"/>
            <a:ext cx="8208912" cy="4320480"/>
          </a:xfrm>
          <a:prstGeom prst="roundRect">
            <a:avLst>
              <a:gd name="adj" fmla="val 10443"/>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a:solidFill>
                  <a:srgbClr val="0070C0"/>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time;</a:t>
            </a:r>
          </a:p>
          <a:p>
            <a:pPr eaLnBrk="1" hangingPunct="1">
              <a:buFont typeface="Wingdings" pitchFamily="1" charset="2"/>
              <a:buNone/>
            </a:pPr>
            <a:r>
              <a:rPr lang="en-GB" b="1" dirty="0" err="1">
                <a:solidFill>
                  <a:schemeClr val="tx1"/>
                </a:solidFill>
                <a:latin typeface="Courier New" pitchFamily="-106" charset="0"/>
                <a:ea typeface="ＭＳ Ｐゴシック" pitchFamily="-106" charset="-128"/>
                <a:cs typeface="Courier New" pitchFamily="-106" charset="0"/>
              </a:rPr>
              <a:t>app.all</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a:t>
            </a:r>
            <a:r>
              <a:rPr lang="en-GB" b="1" dirty="0">
                <a:solidFill>
                  <a:srgbClr val="000000"/>
                </a:solidFill>
                <a:latin typeface="Courier New" pitchFamily="-106" charset="0"/>
                <a:ea typeface="ＭＳ Ｐゴシック" pitchFamily="-106" charset="-128"/>
                <a:cs typeface="Courier New" pitchFamily="-106" charset="0"/>
              </a:rPr>
              <a:t>',</a:t>
            </a:r>
            <a:r>
              <a:rPr lang="en-GB" b="1" dirty="0">
                <a:solidFill>
                  <a:srgbClr val="0070C0"/>
                </a:solidFill>
                <a:latin typeface="Courier New" pitchFamily="-106" charset="0"/>
                <a:ea typeface="ＭＳ Ｐゴシック" pitchFamily="-106" charset="-128"/>
                <a:cs typeface="Courier New" pitchFamily="-106" charset="0"/>
              </a:rPr>
              <a:t> function</a:t>
            </a:r>
            <a:r>
              <a:rPr lang="en-GB" b="1" dirty="0">
                <a:solidFill>
                  <a:srgbClr val="000000"/>
                </a:solidFill>
                <a:latin typeface="Courier New" pitchFamily="-106" charset="0"/>
                <a:ea typeface="ＭＳ Ｐゴシック" pitchFamily="-106" charset="-128"/>
                <a:cs typeface="Courier New" pitchFamily="-106" charset="0"/>
              </a:rPr>
              <a:t>(request, response, next) {</a:t>
            </a:r>
          </a:p>
          <a:p>
            <a:pPr eaLnBrk="1" hangingPunct="1">
              <a:buFont typeface="Wingdings" pitchFamily="1" charset="2"/>
              <a:buNone/>
            </a:pPr>
            <a:r>
              <a:rPr lang="en-GB" b="1" dirty="0">
                <a:solidFill>
                  <a:srgbClr val="000000"/>
                </a:solidFill>
                <a:latin typeface="Courier New" pitchFamily="-106" charset="0"/>
                <a:ea typeface="ＭＳ Ｐゴシック" pitchFamily="-106" charset="-128"/>
                <a:cs typeface="Courier New" pitchFamily="-106" charset="0"/>
              </a:rPr>
              <a:t>  time = </a:t>
            </a:r>
            <a:r>
              <a:rPr lang="en-GB" b="1" dirty="0">
                <a:solidFill>
                  <a:srgbClr val="0070C0"/>
                </a:solidFill>
                <a:latin typeface="Courier New" pitchFamily="-106" charset="0"/>
                <a:ea typeface="ＭＳ Ｐゴシック" pitchFamily="-106" charset="-128"/>
                <a:cs typeface="Courier New" pitchFamily="-106" charset="0"/>
              </a:rPr>
              <a:t>new </a:t>
            </a:r>
            <a:r>
              <a:rPr lang="en-GB" b="1" dirty="0">
                <a:solidFill>
                  <a:srgbClr val="000000"/>
                </a:solidFill>
                <a:latin typeface="Courier New" pitchFamily="-106" charset="0"/>
                <a:ea typeface="ＭＳ Ｐゴシック" pitchFamily="-106" charset="-128"/>
                <a:cs typeface="Courier New" pitchFamily="-106" charset="0"/>
              </a:rPr>
              <a:t>Date().</a:t>
            </a:r>
            <a:r>
              <a:rPr lang="en-GB" b="1" dirty="0" err="1">
                <a:solidFill>
                  <a:srgbClr val="000000"/>
                </a:solidFill>
                <a:latin typeface="Courier New" pitchFamily="-106" charset="0"/>
                <a:ea typeface="ＭＳ Ｐゴシック" pitchFamily="-106" charset="-128"/>
                <a:cs typeface="Courier New" pitchFamily="-106" charset="0"/>
              </a:rPr>
              <a:t>getTime</a:t>
            </a:r>
            <a:r>
              <a:rPr lang="en-GB" b="1" dirty="0">
                <a:solidFill>
                  <a:srgbClr val="000000"/>
                </a:solidFill>
                <a:latin typeface="Courier New" pitchFamily="-106" charset="0"/>
                <a:ea typeface="ＭＳ Ｐゴシック" pitchFamily="-106" charset="-128"/>
                <a:cs typeface="Courier New" pitchFamily="-106" charset="0"/>
              </a:rPr>
              <a:t>()</a:t>
            </a:r>
            <a:r>
              <a:rPr lang="en-GB" b="1" dirty="0" smtClean="0">
                <a:solidFill>
                  <a:srgbClr val="000000"/>
                </a:solidFill>
                <a:latin typeface="Courier New" pitchFamily="-106" charset="0"/>
                <a:ea typeface="ＭＳ Ｐゴシック" pitchFamily="-106" charset="-128"/>
                <a:cs typeface="Courier New" pitchFamily="-106" charset="0"/>
              </a:rPr>
              <a:t>; next</a:t>
            </a:r>
            <a:r>
              <a:rPr lang="en-GB" b="1" dirty="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a:solidFill>
                  <a:srgbClr val="000000"/>
                </a:solidFill>
                <a:latin typeface="Courier New" pitchFamily="-106" charset="0"/>
                <a:ea typeface="ＭＳ Ｐゴシック" pitchFamily="-106" charset="-128"/>
                <a:cs typeface="Courier New" pitchFamily="-106" charset="0"/>
              </a:rPr>
              <a:t>app.get</a:t>
            </a:r>
            <a:r>
              <a:rPr lang="en-GB" b="1" dirty="0">
                <a:solidFill>
                  <a:srgbClr val="000000"/>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/hello</a:t>
            </a:r>
            <a:r>
              <a:rPr lang="en-GB" b="1" dirty="0">
                <a:solidFill>
                  <a:srgbClr val="000000"/>
                </a:solidFill>
                <a:latin typeface="Courier New" pitchFamily="-106" charset="0"/>
                <a:ea typeface="ＭＳ Ｐゴシック" pitchFamily="-106" charset="-128"/>
                <a:cs typeface="Courier New" pitchFamily="-106" charset="0"/>
              </a:rPr>
              <a:t>',</a:t>
            </a:r>
            <a:r>
              <a:rPr lang="en-GB" b="1" dirty="0">
                <a:solidFill>
                  <a:srgbClr val="0070C0"/>
                </a:solidFill>
                <a:latin typeface="Courier New" pitchFamily="-106" charset="0"/>
                <a:ea typeface="ＭＳ Ｐゴシック" pitchFamily="-106" charset="-128"/>
                <a:cs typeface="Courier New" pitchFamily="-106" charset="0"/>
              </a:rPr>
              <a:t> function</a:t>
            </a:r>
            <a:r>
              <a:rPr lang="en-GB" b="1" dirty="0">
                <a:solidFill>
                  <a:srgbClr val="000000"/>
                </a:solidFill>
                <a:latin typeface="Courier New" pitchFamily="-106" charset="0"/>
                <a:ea typeface="ＭＳ Ｐゴシック" pitchFamily="-106" charset="-128"/>
                <a:cs typeface="Courier New" pitchFamily="-106" charset="0"/>
              </a:rPr>
              <a:t>(request, response, next) {</a:t>
            </a:r>
          </a:p>
          <a:p>
            <a:pPr eaLnBrk="1" hangingPunct="1">
              <a:buFont typeface="Wingdings" pitchFamily="1" charset="2"/>
              <a:buNone/>
            </a:pPr>
            <a:r>
              <a:rPr lang="en-GB" b="1" dirty="0" smtClean="0">
                <a:solidFill>
                  <a:srgbClr val="000000"/>
                </a:solidFill>
                <a:latin typeface="Courier New" pitchFamily="-106" charset="0"/>
                <a:ea typeface="ＭＳ Ｐゴシック" pitchFamily="-106" charset="-128"/>
                <a:cs typeface="Courier New" pitchFamily="-106" charset="0"/>
              </a:rPr>
              <a:t>  </a:t>
            </a:r>
            <a:r>
              <a:rPr lang="en-GB" b="1" dirty="0" err="1" smtClean="0">
                <a:solidFill>
                  <a:srgbClr val="000000"/>
                </a:solidFill>
                <a:latin typeface="Courier New" pitchFamily="-106" charset="0"/>
                <a:ea typeface="ＭＳ Ｐゴシック" pitchFamily="-106" charset="-128"/>
                <a:cs typeface="Courier New" pitchFamily="-106" charset="0"/>
              </a:rPr>
              <a:t>response.send</a:t>
            </a:r>
            <a:r>
              <a:rPr lang="en-GB" b="1" dirty="0">
                <a:solidFill>
                  <a:srgbClr val="000000"/>
                </a:solidFill>
                <a:latin typeface="Courier New" pitchFamily="-106" charset="0"/>
                <a:ea typeface="ＭＳ Ｐゴシック" pitchFamily="-106" charset="-128"/>
                <a:cs typeface="Courier New" pitchFamily="-106" charset="0"/>
              </a:rPr>
              <a:t>(</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Hello world!</a:t>
            </a:r>
            <a:r>
              <a:rPr lang="en-GB" b="1" dirty="0">
                <a:solidFill>
                  <a:srgbClr val="000000"/>
                </a:solidFill>
                <a:latin typeface="Courier New" pitchFamily="-106" charset="0"/>
                <a:ea typeface="ＭＳ Ｐゴシック" pitchFamily="-106" charset="-128"/>
                <a:cs typeface="Courier New" pitchFamily="-106" charset="0"/>
              </a:rPr>
              <a:t>'); next();</a:t>
            </a:r>
          </a:p>
          <a:p>
            <a:pPr eaLnBrk="1" hangingPunct="1">
              <a:buFont typeface="Wingdings" pitchFamily="1" charset="2"/>
              <a:buNone/>
            </a:pPr>
            <a:r>
              <a:rPr lang="en-GB" b="1" dirty="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a:solidFill>
                  <a:srgbClr val="000000"/>
                </a:solidFill>
                <a:latin typeface="Courier New" pitchFamily="-106" charset="0"/>
                <a:ea typeface="ＭＳ Ｐゴシック" pitchFamily="-106" charset="-128"/>
                <a:cs typeface="Courier New" pitchFamily="-106" charset="0"/>
              </a:rPr>
              <a:t>app.get</a:t>
            </a:r>
            <a:r>
              <a:rPr lang="en-GB" b="1" dirty="0">
                <a:solidFill>
                  <a:srgbClr val="000000"/>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/goodbye</a:t>
            </a:r>
            <a:r>
              <a:rPr lang="en-GB" b="1" dirty="0">
                <a:solidFill>
                  <a:srgbClr val="000000"/>
                </a:solidFill>
                <a:latin typeface="Courier New" pitchFamily="-106" charset="0"/>
                <a:ea typeface="ＭＳ Ｐゴシック" pitchFamily="-106" charset="-128"/>
                <a:cs typeface="Courier New" pitchFamily="-106" charset="0"/>
              </a:rPr>
              <a:t>',</a:t>
            </a:r>
            <a:r>
              <a:rPr lang="en-GB" b="1" dirty="0">
                <a:solidFill>
                  <a:srgbClr val="0070C0"/>
                </a:solidFill>
                <a:latin typeface="Courier New" pitchFamily="-106" charset="0"/>
                <a:ea typeface="ＭＳ Ｐゴシック" pitchFamily="-106" charset="-128"/>
                <a:cs typeface="Courier New" pitchFamily="-106" charset="0"/>
              </a:rPr>
              <a:t> function</a:t>
            </a:r>
            <a:r>
              <a:rPr lang="en-GB" b="1" dirty="0">
                <a:solidFill>
                  <a:srgbClr val="000000"/>
                </a:solidFill>
                <a:latin typeface="Courier New" pitchFamily="-106" charset="0"/>
                <a:ea typeface="ＭＳ Ｐゴシック" pitchFamily="-106" charset="-128"/>
                <a:cs typeface="Courier New" pitchFamily="-106" charset="0"/>
              </a:rPr>
              <a:t>(request, response, next) {</a:t>
            </a:r>
          </a:p>
          <a:p>
            <a:pPr eaLnBrk="1" hangingPunct="1">
              <a:buFont typeface="Wingdings" pitchFamily="1" charset="2"/>
              <a:buNone/>
            </a:pPr>
            <a:r>
              <a:rPr lang="en-GB" b="1" dirty="0" smtClean="0">
                <a:solidFill>
                  <a:srgbClr val="000000"/>
                </a:solidFill>
                <a:latin typeface="Courier New" pitchFamily="-106" charset="0"/>
                <a:ea typeface="ＭＳ Ｐゴシック" pitchFamily="-106" charset="-128"/>
                <a:cs typeface="Courier New" pitchFamily="-106" charset="0"/>
              </a:rPr>
              <a:t>  </a:t>
            </a:r>
            <a:r>
              <a:rPr lang="en-GB" b="1" dirty="0" err="1" smtClean="0">
                <a:solidFill>
                  <a:srgbClr val="000000"/>
                </a:solidFill>
                <a:latin typeface="Courier New" pitchFamily="-106" charset="0"/>
                <a:ea typeface="ＭＳ Ｐゴシック" pitchFamily="-106" charset="-128"/>
                <a:cs typeface="Courier New" pitchFamily="-106" charset="0"/>
              </a:rPr>
              <a:t>response.send</a:t>
            </a:r>
            <a:r>
              <a:rPr lang="en-GB" b="1" dirty="0">
                <a:solidFill>
                  <a:srgbClr val="000000"/>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Goodbye!</a:t>
            </a:r>
            <a:r>
              <a:rPr lang="en-GB" b="1" dirty="0">
                <a:solidFill>
                  <a:srgbClr val="000000"/>
                </a:solidFill>
                <a:latin typeface="Courier New" pitchFamily="-106" charset="0"/>
                <a:ea typeface="ＭＳ Ｐゴシック" pitchFamily="-106" charset="-128"/>
                <a:cs typeface="Courier New" pitchFamily="-106" charset="0"/>
              </a:rPr>
              <a:t>'); next();</a:t>
            </a:r>
          </a:p>
          <a:p>
            <a:pPr eaLnBrk="1" hangingPunct="1">
              <a:buFont typeface="Wingdings" pitchFamily="1" charset="2"/>
              <a:buNone/>
            </a:pPr>
            <a:r>
              <a:rPr lang="en-GB" b="1" dirty="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a:solidFill>
                  <a:srgbClr val="000000"/>
                </a:solidFill>
                <a:latin typeface="Courier New" pitchFamily="-106" charset="0"/>
                <a:ea typeface="ＭＳ Ｐゴシック" pitchFamily="-106" charset="-128"/>
                <a:cs typeface="Courier New" pitchFamily="-106" charset="0"/>
              </a:rPr>
              <a:t>app.all</a:t>
            </a:r>
            <a:r>
              <a:rPr lang="en-GB" b="1" dirty="0">
                <a:solidFill>
                  <a:srgbClr val="000000"/>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a:t>
            </a:r>
            <a:r>
              <a:rPr lang="en-GB" b="1" dirty="0">
                <a:solidFill>
                  <a:srgbClr val="000000"/>
                </a:solidFill>
                <a:latin typeface="Courier New" pitchFamily="-106" charset="0"/>
                <a:ea typeface="ＭＳ Ｐゴシック" pitchFamily="-106" charset="-128"/>
                <a:cs typeface="Courier New" pitchFamily="-106" charset="0"/>
              </a:rPr>
              <a:t>',</a:t>
            </a:r>
            <a:r>
              <a:rPr lang="en-GB" b="1" dirty="0">
                <a:solidFill>
                  <a:srgbClr val="0070C0"/>
                </a:solidFill>
                <a:latin typeface="Courier New" pitchFamily="-106" charset="0"/>
                <a:ea typeface="ＭＳ Ｐゴシック" pitchFamily="-106" charset="-128"/>
                <a:cs typeface="Courier New" pitchFamily="-106" charset="0"/>
              </a:rPr>
              <a:t> function</a:t>
            </a:r>
            <a:r>
              <a:rPr lang="en-GB" b="1" dirty="0">
                <a:solidFill>
                  <a:srgbClr val="000000"/>
                </a:solidFill>
                <a:latin typeface="Courier New" pitchFamily="-106" charset="0"/>
                <a:ea typeface="ＭＳ Ｐゴシック" pitchFamily="-106" charset="-128"/>
                <a:cs typeface="Courier New" pitchFamily="-106" charset="0"/>
              </a:rPr>
              <a:t>(request, response) {</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err="1" smtClean="0">
                <a:solidFill>
                  <a:srgbClr val="0070C0"/>
                </a:solidFill>
                <a:latin typeface="Courier New" pitchFamily="-106" charset="0"/>
                <a:ea typeface="ＭＳ Ｐゴシック" pitchFamily="-106" charset="-128"/>
                <a:cs typeface="Courier New" pitchFamily="-106" charset="0"/>
              </a:rPr>
              <a:t>var</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err="1" smtClean="0">
                <a:solidFill>
                  <a:srgbClr val="000000"/>
                </a:solidFill>
                <a:latin typeface="Courier New" pitchFamily="-106" charset="0"/>
                <a:ea typeface="ＭＳ Ｐゴシック" pitchFamily="-106" charset="-128"/>
                <a:cs typeface="Courier New" pitchFamily="-106" charset="0"/>
              </a:rPr>
              <a:t>genTime</a:t>
            </a:r>
            <a:r>
              <a:rPr lang="en-GB" b="1" dirty="0" smtClean="0">
                <a:solidFill>
                  <a:srgbClr val="000000"/>
                </a:solidFill>
                <a:latin typeface="Courier New" pitchFamily="-106" charset="0"/>
                <a:ea typeface="ＭＳ Ｐゴシック" pitchFamily="-106" charset="-128"/>
                <a:cs typeface="Courier New" pitchFamily="-106" charset="0"/>
              </a:rPr>
              <a:t> </a:t>
            </a:r>
            <a:r>
              <a:rPr lang="en-GB" b="1" dirty="0">
                <a:solidFill>
                  <a:srgbClr val="000000"/>
                </a:solidFill>
                <a:latin typeface="Courier New" pitchFamily="-106" charset="0"/>
                <a:ea typeface="ＭＳ Ｐゴシック" pitchFamily="-106" charset="-128"/>
                <a:cs typeface="Courier New" pitchFamily="-106" charset="0"/>
              </a:rPr>
              <a:t>=</a:t>
            </a:r>
            <a:r>
              <a:rPr lang="en-GB" b="1" dirty="0">
                <a:solidFill>
                  <a:srgbClr val="0070C0"/>
                </a:solidFill>
                <a:latin typeface="Courier New" pitchFamily="-106" charset="0"/>
                <a:ea typeface="ＭＳ Ｐゴシック" pitchFamily="-106" charset="-128"/>
                <a:cs typeface="Courier New" pitchFamily="-106" charset="0"/>
              </a:rPr>
              <a:t> new </a:t>
            </a:r>
            <a:r>
              <a:rPr lang="en-GB" b="1" dirty="0">
                <a:solidFill>
                  <a:srgbClr val="000000"/>
                </a:solidFill>
                <a:latin typeface="Courier New" pitchFamily="-106" charset="0"/>
                <a:ea typeface="ＭＳ Ｐゴシック" pitchFamily="-106" charset="-128"/>
                <a:cs typeface="Courier New" pitchFamily="-106" charset="0"/>
              </a:rPr>
              <a:t>Date().</a:t>
            </a:r>
            <a:r>
              <a:rPr lang="en-GB" b="1" dirty="0" err="1">
                <a:solidFill>
                  <a:srgbClr val="000000"/>
                </a:solidFill>
                <a:latin typeface="Courier New" pitchFamily="-106" charset="0"/>
                <a:ea typeface="ＭＳ Ｐゴシック" pitchFamily="-106" charset="-128"/>
                <a:cs typeface="Courier New" pitchFamily="-106" charset="0"/>
              </a:rPr>
              <a:t>getTime</a:t>
            </a:r>
            <a:r>
              <a:rPr lang="en-GB" b="1" dirty="0">
                <a:solidFill>
                  <a:srgbClr val="000000"/>
                </a:solidFill>
                <a:latin typeface="Courier New" pitchFamily="-106" charset="0"/>
                <a:ea typeface="ＭＳ Ｐゴシック" pitchFamily="-106" charset="-128"/>
                <a:cs typeface="Courier New" pitchFamily="-106" charset="0"/>
              </a:rPr>
              <a:t>() - time;</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err="1" smtClean="0">
                <a:solidFill>
                  <a:srgbClr val="000000"/>
                </a:solidFill>
                <a:latin typeface="Courier New" pitchFamily="-106" charset="0"/>
                <a:ea typeface="ＭＳ Ｐゴシック" pitchFamily="-106" charset="-128"/>
                <a:cs typeface="Courier New" pitchFamily="-106" charset="0"/>
              </a:rPr>
              <a:t>console.log</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Generated </a:t>
            </a:r>
            <a:r>
              <a:rPr lang="en-GB" b="1" dirty="0">
                <a:solidFill>
                  <a:srgbClr val="00B050"/>
                </a:solidFill>
                <a:latin typeface="Courier New" pitchFamily="-106" charset="0"/>
                <a:ea typeface="ＭＳ Ｐゴシック" pitchFamily="-106" charset="-128"/>
                <a:cs typeface="Courier New" pitchFamily="-106" charset="0"/>
              </a:rPr>
              <a:t>in </a:t>
            </a:r>
            <a:r>
              <a:rPr lang="en-GB" b="1" dirty="0">
                <a:solidFill>
                  <a:srgbClr val="000000"/>
                </a:solidFill>
                <a:latin typeface="Courier New" pitchFamily="-106" charset="0"/>
                <a:ea typeface="ＭＳ Ｐゴシック" pitchFamily="-106" charset="-128"/>
                <a:cs typeface="Courier New" pitchFamily="-106" charset="0"/>
              </a:rPr>
              <a:t>'</a:t>
            </a:r>
            <a:r>
              <a:rPr lang="en-GB" b="1" dirty="0">
                <a:solidFill>
                  <a:srgbClr val="0070C0"/>
                </a:solidFill>
                <a:latin typeface="Courier New" pitchFamily="-106" charset="0"/>
                <a:ea typeface="ＭＳ Ｐゴシック" pitchFamily="-106" charset="-128"/>
                <a:cs typeface="Courier New" pitchFamily="-106" charset="0"/>
              </a:rPr>
              <a:t> </a:t>
            </a:r>
            <a:r>
              <a:rPr lang="en-GB" b="1" dirty="0">
                <a:solidFill>
                  <a:srgbClr val="000000"/>
                </a:solidFill>
                <a:latin typeface="Courier New" pitchFamily="-106" charset="0"/>
                <a:ea typeface="ＭＳ Ｐゴシック" pitchFamily="-106" charset="-128"/>
                <a:cs typeface="Courier New" pitchFamily="-106" charset="0"/>
              </a:rPr>
              <a:t>+ </a:t>
            </a:r>
            <a:r>
              <a:rPr lang="en-GB" b="1" dirty="0" err="1" smtClean="0">
                <a:solidFill>
                  <a:srgbClr val="000000"/>
                </a:solidFill>
                <a:latin typeface="Courier New" pitchFamily="-106" charset="0"/>
                <a:ea typeface="ＭＳ Ｐゴシック" pitchFamily="-106" charset="-128"/>
                <a:cs typeface="Courier New" pitchFamily="-106" charset="0"/>
              </a:rPr>
              <a:t>genTime</a:t>
            </a:r>
            <a:r>
              <a:rPr lang="en-GB" b="1" dirty="0" smtClean="0">
                <a:solidFill>
                  <a:srgbClr val="000000"/>
                </a:solidFill>
                <a:latin typeface="Courier New" pitchFamily="-106" charset="0"/>
                <a:ea typeface="ＭＳ Ｐゴシック" pitchFamily="-106" charset="-128"/>
                <a:cs typeface="Courier New" pitchFamily="-106" charset="0"/>
              </a:rPr>
              <a:t> </a:t>
            </a:r>
            <a:r>
              <a:rPr lang="en-GB" b="1" dirty="0">
                <a:solidFill>
                  <a:srgbClr val="000000"/>
                </a:solidFill>
                <a:latin typeface="Courier New" pitchFamily="-106" charset="0"/>
                <a:ea typeface="ＭＳ Ｐゴシック" pitchFamily="-106" charset="-128"/>
                <a:cs typeface="Courier New" pitchFamily="-106" charset="0"/>
              </a:rPr>
              <a:t>+ </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rgbClr val="00B050"/>
                </a:solidFill>
                <a:latin typeface="Courier New" pitchFamily="-106" charset="0"/>
                <a:ea typeface="ＭＳ Ｐゴシック" pitchFamily="-106" charset="-128"/>
                <a:cs typeface="Courier New" pitchFamily="-106" charset="0"/>
              </a:rPr>
              <a:t>seconds</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rgbClr val="000000"/>
                </a:solidFill>
                <a:latin typeface="Courier New" pitchFamily="-106" charset="0"/>
                <a:ea typeface="ＭＳ Ｐゴシック" pitchFamily="-106" charset="-128"/>
                <a:cs typeface="Courier New" pitchFamily="-106" charset="0"/>
              </a:rPr>
              <a:t>}</a:t>
            </a:r>
            <a:r>
              <a:rPr lang="en-GB" b="1" dirty="0" smtClean="0">
                <a:solidFill>
                  <a:srgbClr val="000000"/>
                </a:solidFill>
                <a:latin typeface="Courier New" pitchFamily="-106" charset="0"/>
                <a:ea typeface="ＭＳ Ｐゴシック" pitchFamily="-106" charset="-128"/>
                <a:cs typeface="Courier New" pitchFamily="-106" charset="0"/>
              </a:rPr>
              <a:t>);</a:t>
            </a:r>
            <a:endParaRPr lang="en-GB" b="1" dirty="0">
              <a:solidFill>
                <a:srgbClr val="00000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a:solidFill>
                  <a:srgbClr val="000000"/>
                </a:solidFill>
                <a:latin typeface="Courier New" pitchFamily="-106" charset="0"/>
                <a:ea typeface="ＭＳ Ｐゴシック" pitchFamily="-106" charset="-128"/>
                <a:cs typeface="Courier New" pitchFamily="-106" charset="0"/>
              </a:rPr>
              <a:t>app.listen</a:t>
            </a:r>
            <a:r>
              <a:rPr lang="en-GB" b="1" dirty="0">
                <a:solidFill>
                  <a:srgbClr val="000000"/>
                </a:solidFill>
                <a:latin typeface="Courier New" pitchFamily="-106" charset="0"/>
                <a:ea typeface="ＭＳ Ｐゴシック" pitchFamily="-106" charset="-128"/>
                <a:cs typeface="Courier New" pitchFamily="-106" charset="0"/>
              </a:rPr>
              <a:t>(</a:t>
            </a:r>
            <a:r>
              <a:rPr lang="en-GB" b="1" dirty="0">
                <a:solidFill>
                  <a:srgbClr val="FF6600"/>
                </a:solidFill>
                <a:latin typeface="Courier New" pitchFamily="-106" charset="0"/>
                <a:ea typeface="ＭＳ Ｐゴシック" pitchFamily="-106" charset="-128"/>
                <a:cs typeface="Courier New" pitchFamily="-106" charset="0"/>
              </a:rPr>
              <a:t>8000</a:t>
            </a:r>
            <a:r>
              <a:rPr lang="en-GB" b="1" dirty="0">
                <a:solidFill>
                  <a:srgbClr val="000000"/>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39856595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One page often needs GET &amp; POST bindings</a:t>
            </a:r>
          </a:p>
          <a:p>
            <a:pPr lvl="1"/>
            <a:r>
              <a:rPr lang="en-US" dirty="0" smtClean="0"/>
              <a:t>But no other verbs</a:t>
            </a:r>
          </a:p>
          <a:p>
            <a:endParaRPr lang="en-US" dirty="0"/>
          </a:p>
          <a:p>
            <a:r>
              <a:rPr lang="en-US" dirty="0" smtClean="0"/>
              <a:t>Using </a:t>
            </a:r>
            <a:r>
              <a:rPr lang="en-US" dirty="0" err="1" smtClean="0"/>
              <a:t>app.get</a:t>
            </a:r>
            <a:r>
              <a:rPr lang="en-US" dirty="0" smtClean="0"/>
              <a:t> and </a:t>
            </a:r>
            <a:r>
              <a:rPr lang="en-US" dirty="0" err="1" smtClean="0"/>
              <a:t>app.post</a:t>
            </a:r>
            <a:r>
              <a:rPr lang="en-US" dirty="0" smtClean="0"/>
              <a:t> isn’t the best way</a:t>
            </a:r>
          </a:p>
          <a:p>
            <a:pPr lvl="1"/>
            <a:r>
              <a:rPr lang="en-US" dirty="0" smtClean="0"/>
              <a:t>Duplicated route names</a:t>
            </a:r>
          </a:p>
          <a:p>
            <a:pPr lvl="1"/>
            <a:r>
              <a:rPr lang="en-US" dirty="0" smtClean="0"/>
              <a:t>Increases error risks (ex: typos)</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Express.router</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Express module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98440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Use the Express router!</a:t>
            </a: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smtClean="0">
                <a:latin typeface="+mj-lt"/>
                <a:cs typeface="ＭＳ Ｐゴシック" charset="0"/>
              </a:rPr>
              <a:t>Express.router</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Express module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1849388"/>
            <a:ext cx="8208912" cy="3312368"/>
          </a:xfrm>
          <a:prstGeom prst="roundRect">
            <a:avLst>
              <a:gd name="adj" fmla="val 7623"/>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t>
            </a:r>
            <a:r>
              <a:rPr lang="en-GB" b="1" dirty="0" err="1" smtClean="0">
                <a:solidFill>
                  <a:srgbClr val="0070C0"/>
                </a:solidFill>
                <a:latin typeface="Courier New" pitchFamily="-106" charset="0"/>
                <a:ea typeface="ＭＳ Ｐゴシック" pitchFamily="-106" charset="-128"/>
                <a:cs typeface="Courier New" pitchFamily="-106" charset="0"/>
              </a:rPr>
              <a:t>ar</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rgbClr val="000000"/>
                </a:solidFill>
                <a:latin typeface="Courier New" pitchFamily="-106" charset="0"/>
                <a:ea typeface="ＭＳ Ｐゴシック" pitchFamily="-106" charset="-128"/>
                <a:cs typeface="Courier New" pitchFamily="-106" charset="0"/>
              </a:rPr>
              <a:t>router = </a:t>
            </a:r>
            <a:r>
              <a:rPr lang="en-GB" b="1" dirty="0" err="1" smtClean="0">
                <a:solidFill>
                  <a:srgbClr val="000000"/>
                </a:solidFill>
                <a:latin typeface="Courier New" pitchFamily="-106" charset="0"/>
                <a:ea typeface="ＭＳ Ｐゴシック" pitchFamily="-106" charset="-128"/>
                <a:cs typeface="Courier New" pitchFamily="-106" charset="0"/>
              </a:rPr>
              <a:t>express.Router</a:t>
            </a:r>
            <a:r>
              <a:rPr lang="en-GB" b="1" dirty="0" smtClean="0">
                <a:solidFill>
                  <a:srgbClr val="000000"/>
                </a:solidFill>
                <a:latin typeface="Courier New" pitchFamily="-106" charset="0"/>
                <a:ea typeface="ＭＳ Ｐゴシック" pitchFamily="-106" charset="-128"/>
                <a:cs typeface="Courier New" pitchFamily="-106" charset="0"/>
              </a:rPr>
              <a:t>();</a:t>
            </a:r>
            <a:endParaRPr lang="en-GB" b="1" dirty="0" smtClean="0">
              <a:solidFill>
                <a:srgbClr val="00000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smtClean="0">
                <a:solidFill>
                  <a:srgbClr val="000000"/>
                </a:solidFill>
                <a:latin typeface="Courier New" pitchFamily="-106" charset="0"/>
                <a:ea typeface="ＭＳ Ｐゴシック" pitchFamily="-106" charset="-128"/>
                <a:cs typeface="Courier New" pitchFamily="-106" charset="0"/>
              </a:rPr>
              <a:t>router.route</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a:solidFill>
                  <a:srgbClr val="000000"/>
                </a:solidFill>
                <a:latin typeface="Courier New" pitchFamily="-106" charset="0"/>
                <a:ea typeface="ＭＳ Ｐゴシック" pitchFamily="-106" charset="-128"/>
                <a:cs typeface="Courier New" pitchFamily="-106" charset="0"/>
              </a:rPr>
              <a:t>all(</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rgbClr val="000000"/>
                </a:solidFill>
                <a:latin typeface="Courier New" pitchFamily="-106" charset="0"/>
                <a:ea typeface="ＭＳ Ｐゴシック" pitchFamily="-106" charset="-128"/>
                <a:cs typeface="Courier New" pitchFamily="-106" charset="0"/>
              </a:rPr>
              <a:t>(</a:t>
            </a:r>
            <a:r>
              <a:rPr lang="en-GB" b="1" dirty="0" err="1" smtClean="0">
                <a:solidFill>
                  <a:srgbClr val="000000"/>
                </a:solidFill>
                <a:latin typeface="Courier New" pitchFamily="-106" charset="0"/>
                <a:ea typeface="ＭＳ Ｐゴシック" pitchFamily="-106" charset="-128"/>
                <a:cs typeface="Courier New" pitchFamily="-106" charset="0"/>
              </a:rPr>
              <a:t>req</a:t>
            </a:r>
            <a:r>
              <a:rPr lang="en-GB" b="1" dirty="0" smtClean="0">
                <a:solidFill>
                  <a:srgbClr val="000000"/>
                </a:solidFill>
                <a:latin typeface="Courier New" pitchFamily="-106" charset="0"/>
                <a:ea typeface="ＭＳ Ｐゴシック" pitchFamily="-106" charset="-128"/>
                <a:cs typeface="Courier New" pitchFamily="-106" charset="0"/>
              </a:rPr>
              <a:t>, res, </a:t>
            </a:r>
            <a:r>
              <a:rPr lang="en-GB" b="1" dirty="0">
                <a:solidFill>
                  <a:srgbClr val="000000"/>
                </a:solidFill>
                <a:latin typeface="Courier New" pitchFamily="-106" charset="0"/>
                <a:ea typeface="ＭＳ Ｐゴシック" pitchFamily="-106" charset="-128"/>
                <a:cs typeface="Courier New" pitchFamily="-106" charset="0"/>
              </a:rPr>
              <a:t>next) </a:t>
            </a:r>
            <a:r>
              <a:rPr lang="en-GB" b="1" dirty="0" smtClean="0">
                <a:solidFill>
                  <a:srgbClr val="000000"/>
                </a:solidFill>
                <a:latin typeface="Courier New" pitchFamily="-106" charset="0"/>
                <a:ea typeface="ＭＳ Ｐゴシック" pitchFamily="-106" charset="-128"/>
                <a:cs typeface="Courier New" pitchFamily="-106" charset="0"/>
              </a:rPr>
              <a:t>{ ... }</a:t>
            </a:r>
            <a:r>
              <a:rPr lang="en-GB" b="1" dirty="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endParaRPr lang="en-GB" b="1" dirty="0" smtClean="0">
              <a:solidFill>
                <a:srgbClr val="0070C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smtClean="0">
                <a:solidFill>
                  <a:srgbClr val="000000"/>
                </a:solidFill>
                <a:latin typeface="Courier New" pitchFamily="-106" charset="0"/>
                <a:ea typeface="ＭＳ Ｐゴシック" pitchFamily="-106" charset="-128"/>
                <a:cs typeface="Courier New" pitchFamily="-106" charset="0"/>
              </a:rPr>
              <a:t>router</a:t>
            </a:r>
            <a:r>
              <a:rPr lang="en-GB" b="1" dirty="0" err="1" smtClean="0">
                <a:solidFill>
                  <a:srgbClr val="000000"/>
                </a:solidFill>
                <a:latin typeface="Courier New" pitchFamily="-106" charset="0"/>
                <a:ea typeface="ＭＳ Ｐゴシック" pitchFamily="-106" charset="-128"/>
                <a:cs typeface="Courier New" pitchFamily="-106" charset="0"/>
              </a:rPr>
              <a:t>.route</a:t>
            </a:r>
            <a:r>
              <a:rPr lang="en-GB" b="1" dirty="0">
                <a:solidFill>
                  <a:srgbClr val="000000"/>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/form</a:t>
            </a:r>
            <a:r>
              <a:rPr lang="en-GB" b="1" dirty="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rgbClr val="000000"/>
                </a:solidFill>
                <a:latin typeface="Courier New" pitchFamily="-106" charset="0"/>
                <a:ea typeface="ＭＳ Ｐゴシック" pitchFamily="-106" charset="-128"/>
                <a:cs typeface="Courier New" pitchFamily="-106" charset="0"/>
              </a:rPr>
              <a:t>  .get(</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rgbClr val="000000"/>
                </a:solidFill>
                <a:latin typeface="Courier New" pitchFamily="-106" charset="0"/>
                <a:ea typeface="ＭＳ Ｐゴシック" pitchFamily="-106" charset="-128"/>
                <a:cs typeface="Courier New" pitchFamily="-106" charset="0"/>
              </a:rPr>
              <a:t>(</a:t>
            </a:r>
            <a:r>
              <a:rPr lang="en-GB" b="1" dirty="0" err="1" smtClean="0">
                <a:solidFill>
                  <a:srgbClr val="000000"/>
                </a:solidFill>
                <a:latin typeface="Courier New" pitchFamily="-106" charset="0"/>
                <a:ea typeface="ＭＳ Ｐゴシック" pitchFamily="-106" charset="-128"/>
                <a:cs typeface="Courier New" pitchFamily="-106" charset="0"/>
              </a:rPr>
              <a:t>req</a:t>
            </a:r>
            <a:r>
              <a:rPr lang="en-GB" b="1" dirty="0" smtClean="0">
                <a:solidFill>
                  <a:srgbClr val="000000"/>
                </a:solidFill>
                <a:latin typeface="Courier New" pitchFamily="-106" charset="0"/>
                <a:ea typeface="ＭＳ Ｐゴシック" pitchFamily="-106" charset="-128"/>
                <a:cs typeface="Courier New" pitchFamily="-106" charset="0"/>
              </a:rPr>
              <a:t>, res) {</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Send form */</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rgbClr val="000000"/>
                </a:solidFill>
                <a:latin typeface="Courier New" pitchFamily="-106" charset="0"/>
                <a:ea typeface="ＭＳ Ｐゴシック" pitchFamily="-106" charset="-128"/>
                <a:cs typeface="Courier New" pitchFamily="-106" charset="0"/>
              </a:rPr>
              <a:t>  .post(</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rgbClr val="000000"/>
                </a:solidFill>
                <a:latin typeface="Courier New" pitchFamily="-106" charset="0"/>
                <a:ea typeface="ＭＳ Ｐゴシック" pitchFamily="-106" charset="-128"/>
                <a:cs typeface="Courier New" pitchFamily="-106" charset="0"/>
              </a:rPr>
              <a:t>(</a:t>
            </a:r>
            <a:r>
              <a:rPr lang="en-GB" b="1" dirty="0" err="1" smtClean="0">
                <a:solidFill>
                  <a:srgbClr val="000000"/>
                </a:solidFill>
                <a:latin typeface="Courier New" pitchFamily="-106" charset="0"/>
                <a:ea typeface="ＭＳ Ｐゴシック" pitchFamily="-106" charset="-128"/>
                <a:cs typeface="Courier New" pitchFamily="-106" charset="0"/>
              </a:rPr>
              <a:t>req</a:t>
            </a:r>
            <a:r>
              <a:rPr lang="en-GB" b="1" dirty="0" smtClean="0">
                <a:solidFill>
                  <a:srgbClr val="000000"/>
                </a:solidFill>
                <a:latin typeface="Courier New" pitchFamily="-106" charset="0"/>
                <a:ea typeface="ＭＳ Ｐゴシック" pitchFamily="-106" charset="-128"/>
                <a:cs typeface="Courier New" pitchFamily="-106" charset="0"/>
              </a:rPr>
              <a:t>, res) {</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Save data */</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smtClean="0">
                <a:solidFill>
                  <a:srgbClr val="000000"/>
                </a:solidFill>
                <a:latin typeface="Courier New" pitchFamily="-106" charset="0"/>
                <a:ea typeface="ＭＳ Ｐゴシック" pitchFamily="-106" charset="-128"/>
                <a:cs typeface="Courier New" pitchFamily="-106" charset="0"/>
              </a:rPr>
              <a:t>router</a:t>
            </a:r>
            <a:r>
              <a:rPr lang="en-GB" b="1" dirty="0" err="1" smtClean="0">
                <a:solidFill>
                  <a:srgbClr val="000000"/>
                </a:solidFill>
                <a:latin typeface="Courier New" pitchFamily="-106" charset="0"/>
                <a:ea typeface="ＭＳ Ｐゴシック" pitchFamily="-106" charset="-128"/>
                <a:cs typeface="Courier New" pitchFamily="-106" charset="0"/>
              </a:rPr>
              <a:t>.get</a:t>
            </a:r>
            <a:r>
              <a:rPr lang="en-GB" b="1" dirty="0">
                <a:solidFill>
                  <a:srgbClr val="000000"/>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/index</a:t>
            </a:r>
            <a:r>
              <a:rPr lang="en-GB" b="1" dirty="0">
                <a:solidFill>
                  <a:srgbClr val="000000"/>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rgbClr val="000000"/>
                </a:solidFill>
                <a:latin typeface="Courier New" pitchFamily="-106" charset="0"/>
                <a:ea typeface="ＭＳ Ｐゴシック" pitchFamily="-106" charset="-128"/>
                <a:cs typeface="Courier New" pitchFamily="-106" charset="0"/>
              </a:rPr>
              <a:t>(</a:t>
            </a:r>
            <a:r>
              <a:rPr lang="en-GB" b="1" dirty="0" err="1" smtClean="0">
                <a:solidFill>
                  <a:srgbClr val="000000"/>
                </a:solidFill>
                <a:latin typeface="Courier New" pitchFamily="-106" charset="0"/>
                <a:ea typeface="ＭＳ Ｐゴシック" pitchFamily="-106" charset="-128"/>
                <a:cs typeface="Courier New" pitchFamily="-106" charset="0"/>
              </a:rPr>
              <a:t>req</a:t>
            </a:r>
            <a:r>
              <a:rPr lang="en-GB" b="1" dirty="0" smtClean="0">
                <a:solidFill>
                  <a:srgbClr val="000000"/>
                </a:solidFill>
                <a:latin typeface="Courier New" pitchFamily="-106" charset="0"/>
                <a:ea typeface="ＭＳ Ｐゴシック" pitchFamily="-106" charset="-128"/>
                <a:cs typeface="Courier New" pitchFamily="-106" charset="0"/>
              </a:rPr>
              <a:t>, res) {</a:t>
            </a:r>
          </a:p>
          <a:p>
            <a:pPr eaLnBrk="1" hangingPunct="1">
              <a:buFont typeface="Wingdings" pitchFamily="1" charset="2"/>
              <a:buNone/>
            </a:pP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rgbClr val="479B8F"/>
                </a:solidFill>
                <a:latin typeface="Courier New" pitchFamily="-106" charset="0"/>
                <a:ea typeface="ＭＳ Ｐゴシック" pitchFamily="-106" charset="-128"/>
                <a:cs typeface="Courier New" pitchFamily="-106" charset="0"/>
              </a:rPr>
              <a:t>// Display index</a:t>
            </a:r>
          </a:p>
          <a:p>
            <a:pPr eaLnBrk="1" hangingPunct="1">
              <a:buFont typeface="Wingdings" pitchFamily="1" charset="2"/>
              <a:buNone/>
            </a:pPr>
            <a:r>
              <a:rPr lang="en-GB" b="1" dirty="0" smtClean="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a:solidFill>
                  <a:srgbClr val="FF0000"/>
                </a:solidFill>
                <a:latin typeface="Courier New" pitchFamily="-106" charset="0"/>
                <a:ea typeface="ＭＳ Ｐゴシック" pitchFamily="-106" charset="-128"/>
                <a:cs typeface="Courier New" pitchFamily="-106" charset="0"/>
              </a:rPr>
              <a:t>app.use</a:t>
            </a:r>
            <a:r>
              <a:rPr lang="en-GB" b="1" dirty="0">
                <a:solidFill>
                  <a:srgbClr val="FF0000"/>
                </a:solidFill>
                <a:latin typeface="Courier New" pitchFamily="-106" charset="0"/>
                <a:ea typeface="ＭＳ Ｐゴシック" pitchFamily="-106" charset="-128"/>
                <a:cs typeface="Courier New" pitchFamily="-106" charset="0"/>
              </a:rPr>
              <a:t>(router);</a:t>
            </a:r>
          </a:p>
          <a:p>
            <a:pPr eaLnBrk="1" hangingPunct="1">
              <a:buFont typeface="Wingdings" pitchFamily="1" charset="2"/>
              <a:buNone/>
            </a:pPr>
            <a:r>
              <a:rPr lang="en-GB" b="1" dirty="0" smtClean="0">
                <a:solidFill>
                  <a:srgbClr val="000000"/>
                </a:solidFill>
                <a:latin typeface="Courier New" pitchFamily="-106" charset="0"/>
                <a:ea typeface="ＭＳ Ｐゴシック" pitchFamily="-106" charset="-128"/>
                <a:cs typeface="Courier New" pitchFamily="-106" charset="0"/>
              </a:rPr>
              <a:t>...</a:t>
            </a:r>
            <a:endParaRPr lang="en-GB" b="1" dirty="0">
              <a:solidFill>
                <a:srgbClr val="00000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3907402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90603168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(1/3)</a:t>
            </a:r>
            <a:endParaRPr lang="fr-FR" dirty="0"/>
          </a:p>
        </p:txBody>
      </p:sp>
      <p:sp>
        <p:nvSpPr>
          <p:cNvPr id="3" name="Espace réservé du contenu 2"/>
          <p:cNvSpPr>
            <a:spLocks noGrp="1"/>
          </p:cNvSpPr>
          <p:nvPr>
            <p:ph idx="1"/>
          </p:nvPr>
        </p:nvSpPr>
        <p:spPr>
          <a:xfrm>
            <a:off x="457200" y="1128713"/>
            <a:ext cx="8579296" cy="4230687"/>
          </a:xfrm>
        </p:spPr>
        <p:txBody>
          <a:bodyPr/>
          <a:lstStyle/>
          <a:p>
            <a:r>
              <a:rPr lang="fr-FR" dirty="0" err="1" smtClean="0"/>
              <a:t>We’ll</a:t>
            </a:r>
            <a:r>
              <a:rPr lang="fr-FR" dirty="0" smtClean="0"/>
              <a:t> design a simple </a:t>
            </a:r>
            <a:r>
              <a:rPr lang="fr-FR" dirty="0" err="1" smtClean="0"/>
              <a:t>app</a:t>
            </a:r>
            <a:r>
              <a:rPr lang="fr-FR" dirty="0" smtClean="0"/>
              <a:t> system</a:t>
            </a:r>
          </a:p>
          <a:p>
            <a:r>
              <a:rPr lang="fr-FR" dirty="0" err="1" smtClean="0"/>
              <a:t>Create</a:t>
            </a:r>
            <a:r>
              <a:rPr lang="fr-FR" dirty="0" smtClean="0"/>
              <a:t> a </a:t>
            </a:r>
            <a:r>
              <a:rPr lang="fr-FR" dirty="0" err="1" smtClean="0"/>
              <a:t>controller.js</a:t>
            </a:r>
            <a:r>
              <a:rPr lang="fr-FR" dirty="0" smtClean="0"/>
              <a:t> file</a:t>
            </a:r>
          </a:p>
          <a:p>
            <a:pPr lvl="1"/>
            <a:r>
              <a:rPr lang="fr-FR" dirty="0" err="1" smtClean="0"/>
              <a:t>Should</a:t>
            </a:r>
            <a:r>
              <a:rPr lang="fr-FR" dirty="0" smtClean="0"/>
              <a:t> return an </a:t>
            </a:r>
            <a:r>
              <a:rPr lang="fr-FR" dirty="0" err="1" smtClean="0"/>
              <a:t>object</a:t>
            </a:r>
            <a:r>
              <a:rPr lang="fr-FR" dirty="0" smtClean="0"/>
              <a:t> </a:t>
            </a:r>
            <a:r>
              <a:rPr lang="fr-FR" dirty="0" err="1" smtClean="0"/>
              <a:t>with</a:t>
            </a:r>
            <a:r>
              <a:rPr lang="fr-FR" dirty="0" smtClean="0"/>
              <a:t> </a:t>
            </a:r>
            <a:r>
              <a:rPr lang="fr-FR" dirty="0" err="1" smtClean="0"/>
              <a:t>several</a:t>
            </a:r>
            <a:r>
              <a:rPr lang="fr-FR" dirty="0" smtClean="0"/>
              <a:t> </a:t>
            </a:r>
            <a:r>
              <a:rPr lang="fr-FR" dirty="0" err="1" smtClean="0"/>
              <a:t>functions</a:t>
            </a:r>
            <a:r>
              <a:rPr lang="fr-FR" dirty="0" smtClean="0"/>
              <a:t>:</a:t>
            </a:r>
          </a:p>
          <a:p>
            <a:pPr lvl="2"/>
            <a:r>
              <a:rPr lang="fr-FR" dirty="0" err="1" smtClean="0"/>
              <a:t>allInit</a:t>
            </a:r>
            <a:r>
              <a:rPr lang="fr-FR" dirty="0" smtClean="0"/>
              <a:t>(): </a:t>
            </a:r>
            <a:r>
              <a:rPr lang="fr-FR" dirty="0" err="1" smtClean="0"/>
              <a:t>Called</a:t>
            </a:r>
            <a:r>
              <a:rPr lang="fr-FR" dirty="0" smtClean="0"/>
              <a:t> </a:t>
            </a:r>
            <a:r>
              <a:rPr lang="fr-FR" dirty="0" err="1" smtClean="0"/>
              <a:t>at</a:t>
            </a:r>
            <a:r>
              <a:rPr lang="fr-FR" dirty="0" smtClean="0"/>
              <a:t> </a:t>
            </a:r>
            <a:r>
              <a:rPr lang="fr-FR" dirty="0" err="1" smtClean="0"/>
              <a:t>each</a:t>
            </a:r>
            <a:r>
              <a:rPr lang="fr-FR" dirty="0" smtClean="0"/>
              <a:t> </a:t>
            </a:r>
            <a:r>
              <a:rPr lang="fr-FR" dirty="0" err="1" smtClean="0"/>
              <a:t>request</a:t>
            </a:r>
            <a:endParaRPr lang="fr-FR" dirty="0" smtClean="0"/>
          </a:p>
          <a:p>
            <a:pPr lvl="2"/>
            <a:r>
              <a:rPr lang="fr-FR" dirty="0" err="1" smtClean="0"/>
              <a:t>allAuth</a:t>
            </a:r>
            <a:r>
              <a:rPr lang="fr-FR" dirty="0" smtClean="0"/>
              <a:t>(): </a:t>
            </a:r>
            <a:r>
              <a:rPr lang="fr-FR" dirty="0" err="1" smtClean="0"/>
              <a:t>Called</a:t>
            </a:r>
            <a:r>
              <a:rPr lang="fr-FR" dirty="0" smtClean="0"/>
              <a:t> </a:t>
            </a:r>
            <a:r>
              <a:rPr lang="fr-FR" dirty="0" err="1" smtClean="0"/>
              <a:t>at</a:t>
            </a:r>
            <a:r>
              <a:rPr lang="fr-FR" dirty="0" smtClean="0"/>
              <a:t> </a:t>
            </a:r>
            <a:r>
              <a:rPr lang="fr-FR" dirty="0" err="1" smtClean="0"/>
              <a:t>each</a:t>
            </a:r>
            <a:r>
              <a:rPr lang="fr-FR" dirty="0" smtClean="0"/>
              <a:t> </a:t>
            </a:r>
            <a:r>
              <a:rPr lang="fr-FR" dirty="0" err="1" smtClean="0"/>
              <a:t>request</a:t>
            </a:r>
            <a:r>
              <a:rPr lang="fr-FR" dirty="0" smtClean="0"/>
              <a:t> to </a:t>
            </a:r>
            <a:r>
              <a:rPr lang="fr-FR" b="1" dirty="0" smtClean="0"/>
              <a:t>/</a:t>
            </a:r>
            <a:r>
              <a:rPr lang="fr-FR" b="1" dirty="0" err="1" smtClean="0"/>
              <a:t>auth</a:t>
            </a:r>
            <a:r>
              <a:rPr lang="fr-FR" b="1" dirty="0" smtClean="0"/>
              <a:t>/*</a:t>
            </a:r>
          </a:p>
          <a:p>
            <a:pPr lvl="2"/>
            <a:r>
              <a:rPr lang="fr-FR" dirty="0" err="1" smtClean="0"/>
              <a:t>getIndex</a:t>
            </a:r>
            <a:r>
              <a:rPr lang="fr-FR" dirty="0" smtClean="0"/>
              <a:t>(): </a:t>
            </a:r>
            <a:r>
              <a:rPr lang="fr-FR" dirty="0" err="1" smtClean="0"/>
              <a:t>Called</a:t>
            </a:r>
            <a:r>
              <a:rPr lang="fr-FR" dirty="0" smtClean="0"/>
              <a:t> </a:t>
            </a:r>
            <a:r>
              <a:rPr lang="fr-FR" dirty="0" err="1" smtClean="0"/>
              <a:t>at</a:t>
            </a:r>
            <a:r>
              <a:rPr lang="fr-FR" dirty="0" smtClean="0"/>
              <a:t> </a:t>
            </a:r>
            <a:r>
              <a:rPr lang="fr-FR" b="1" dirty="0" smtClean="0"/>
              <a:t>/</a:t>
            </a:r>
            <a:r>
              <a:rPr lang="fr-FR" dirty="0" smtClean="0"/>
              <a:t> and </a:t>
            </a:r>
            <a:r>
              <a:rPr lang="fr-FR" b="1" dirty="0" smtClean="0"/>
              <a:t>/index</a:t>
            </a:r>
            <a:r>
              <a:rPr lang="fr-FR" dirty="0" smtClean="0"/>
              <a:t> </a:t>
            </a:r>
            <a:r>
              <a:rPr lang="fr-FR" dirty="0" err="1" smtClean="0"/>
              <a:t>with</a:t>
            </a:r>
            <a:r>
              <a:rPr lang="fr-FR" dirty="0" smtClean="0"/>
              <a:t> GET</a:t>
            </a:r>
          </a:p>
          <a:p>
            <a:pPr lvl="2"/>
            <a:r>
              <a:rPr lang="fr-FR" dirty="0" err="1" smtClean="0"/>
              <a:t>getForm</a:t>
            </a:r>
            <a:r>
              <a:rPr lang="fr-FR" dirty="0" smtClean="0"/>
              <a:t>(): </a:t>
            </a:r>
            <a:r>
              <a:rPr lang="fr-FR" dirty="0" err="1" smtClean="0"/>
              <a:t>Called</a:t>
            </a:r>
            <a:r>
              <a:rPr lang="fr-FR" dirty="0" smtClean="0"/>
              <a:t> </a:t>
            </a:r>
            <a:r>
              <a:rPr lang="fr-FR" dirty="0" err="1" smtClean="0"/>
              <a:t>at</a:t>
            </a:r>
            <a:r>
              <a:rPr lang="fr-FR" dirty="0" smtClean="0"/>
              <a:t> </a:t>
            </a:r>
            <a:r>
              <a:rPr lang="fr-FR" b="1" dirty="0" smtClean="0"/>
              <a:t>/</a:t>
            </a:r>
            <a:r>
              <a:rPr lang="fr-FR" b="1" dirty="0" err="1" smtClean="0"/>
              <a:t>form</a:t>
            </a:r>
            <a:r>
              <a:rPr lang="fr-FR" dirty="0" smtClean="0"/>
              <a:t> </a:t>
            </a:r>
            <a:r>
              <a:rPr lang="fr-FR" dirty="0" err="1" smtClean="0"/>
              <a:t>with</a:t>
            </a:r>
            <a:r>
              <a:rPr lang="fr-FR" dirty="0" smtClean="0"/>
              <a:t> GET</a:t>
            </a:r>
          </a:p>
          <a:p>
            <a:pPr lvl="2"/>
            <a:r>
              <a:rPr lang="fr-FR" dirty="0" err="1" smtClean="0"/>
              <a:t>postForm</a:t>
            </a:r>
            <a:r>
              <a:rPr lang="fr-FR" dirty="0" smtClean="0"/>
              <a:t>(): </a:t>
            </a:r>
            <a:r>
              <a:rPr lang="fr-FR" dirty="0" err="1" smtClean="0"/>
              <a:t>Called</a:t>
            </a:r>
            <a:r>
              <a:rPr lang="fr-FR" dirty="0" smtClean="0"/>
              <a:t> </a:t>
            </a:r>
            <a:r>
              <a:rPr lang="fr-FR" dirty="0" err="1" smtClean="0"/>
              <a:t>at</a:t>
            </a:r>
            <a:r>
              <a:rPr lang="fr-FR" dirty="0" smtClean="0"/>
              <a:t> </a:t>
            </a:r>
            <a:r>
              <a:rPr lang="fr-FR" b="1" dirty="0" smtClean="0"/>
              <a:t>/</a:t>
            </a:r>
            <a:r>
              <a:rPr lang="fr-FR" b="1" dirty="0" err="1" smtClean="0"/>
              <a:t>form</a:t>
            </a:r>
            <a:r>
              <a:rPr lang="fr-FR" dirty="0" smtClean="0"/>
              <a:t> </a:t>
            </a:r>
            <a:r>
              <a:rPr lang="fr-FR" dirty="0" err="1" smtClean="0"/>
              <a:t>with</a:t>
            </a:r>
            <a:r>
              <a:rPr lang="fr-FR" dirty="0" smtClean="0"/>
              <a:t> POST</a:t>
            </a:r>
          </a:p>
        </p:txBody>
      </p:sp>
      <p:sp>
        <p:nvSpPr>
          <p:cNvPr id="4" name="Espace réservé du contenu 3"/>
          <p:cNvSpPr>
            <a:spLocks noGrp="1"/>
          </p:cNvSpPr>
          <p:nvPr>
            <p:ph sz="quarter" idx="13"/>
          </p:nvPr>
        </p:nvSpPr>
        <p:spPr/>
        <p:txBody>
          <a:bodyPr/>
          <a:lstStyle/>
          <a:p>
            <a:pPr lvl="0"/>
            <a:r>
              <a:rPr lang="fr-FR" dirty="0" smtClean="0">
                <a:ea typeface="ＭＳ Ｐゴシック" pitchFamily="34" charset="-128"/>
              </a:rPr>
              <a:t>Express module</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698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(2/3)</a:t>
            </a:r>
            <a:endParaRPr lang="fr-FR" dirty="0"/>
          </a:p>
        </p:txBody>
      </p:sp>
      <p:sp>
        <p:nvSpPr>
          <p:cNvPr id="3" name="Espace réservé du contenu 2"/>
          <p:cNvSpPr>
            <a:spLocks noGrp="1"/>
          </p:cNvSpPr>
          <p:nvPr>
            <p:ph idx="1"/>
          </p:nvPr>
        </p:nvSpPr>
        <p:spPr>
          <a:xfrm>
            <a:off x="457200" y="1128713"/>
            <a:ext cx="8579296" cy="4230687"/>
          </a:xfrm>
        </p:spPr>
        <p:txBody>
          <a:bodyPr/>
          <a:lstStyle/>
          <a:p>
            <a:r>
              <a:rPr lang="fr-FR" dirty="0" err="1" smtClean="0"/>
              <a:t>Function</a:t>
            </a:r>
            <a:r>
              <a:rPr lang="fr-FR" dirty="0" smtClean="0"/>
              <a:t> </a:t>
            </a:r>
            <a:r>
              <a:rPr lang="fr-FR" dirty="0" err="1" smtClean="0"/>
              <a:t>details</a:t>
            </a:r>
            <a:r>
              <a:rPr lang="fr-FR" dirty="0"/>
              <a:t>:</a:t>
            </a:r>
            <a:endParaRPr lang="fr-FR" dirty="0" smtClean="0"/>
          </a:p>
          <a:p>
            <a:pPr lvl="1"/>
            <a:r>
              <a:rPr lang="fr-FR" b="1" dirty="0" err="1" smtClean="0"/>
              <a:t>allInit</a:t>
            </a:r>
            <a:r>
              <a:rPr lang="fr-FR" dirty="0" smtClean="0"/>
              <a:t>: </a:t>
            </a:r>
            <a:r>
              <a:rPr lang="fr-FR" dirty="0" err="1" smtClean="0"/>
              <a:t>Should</a:t>
            </a:r>
            <a:r>
              <a:rPr lang="fr-FR" dirty="0" smtClean="0"/>
              <a:t> log « All </a:t>
            </a:r>
            <a:r>
              <a:rPr lang="fr-FR" dirty="0" err="1" smtClean="0"/>
              <a:t>init</a:t>
            </a:r>
            <a:r>
              <a:rPr lang="fr-FR" dirty="0" smtClean="0"/>
              <a:t> »</a:t>
            </a:r>
          </a:p>
          <a:p>
            <a:pPr lvl="1"/>
            <a:r>
              <a:rPr lang="fr-FR" b="1" dirty="0" err="1" smtClean="0"/>
              <a:t>allAuth</a:t>
            </a:r>
            <a:r>
              <a:rPr lang="fr-FR" dirty="0" smtClean="0"/>
              <a:t>: </a:t>
            </a:r>
            <a:r>
              <a:rPr lang="fr-FR" dirty="0" err="1" smtClean="0"/>
              <a:t>Should</a:t>
            </a:r>
            <a:r>
              <a:rPr lang="fr-FR" dirty="0" smtClean="0"/>
              <a:t> log « All </a:t>
            </a:r>
            <a:r>
              <a:rPr lang="fr-FR" dirty="0" err="1" smtClean="0"/>
              <a:t>auth</a:t>
            </a:r>
            <a:r>
              <a:rPr lang="fr-FR" dirty="0" smtClean="0"/>
              <a:t> »</a:t>
            </a:r>
          </a:p>
          <a:p>
            <a:pPr lvl="1"/>
            <a:r>
              <a:rPr lang="fr-FR" b="1" dirty="0" err="1" smtClean="0"/>
              <a:t>getIndex</a:t>
            </a:r>
            <a:r>
              <a:rPr lang="fr-FR" dirty="0" smtClean="0"/>
              <a:t>: </a:t>
            </a:r>
            <a:r>
              <a:rPr lang="fr-FR" dirty="0" err="1" smtClean="0"/>
              <a:t>Should</a:t>
            </a:r>
            <a:r>
              <a:rPr lang="fr-FR" dirty="0" smtClean="0"/>
              <a:t> </a:t>
            </a:r>
            <a:r>
              <a:rPr lang="fr-FR" dirty="0" err="1" smtClean="0"/>
              <a:t>send</a:t>
            </a:r>
            <a:r>
              <a:rPr lang="fr-FR" dirty="0" smtClean="0"/>
              <a:t> </a:t>
            </a:r>
            <a:r>
              <a:rPr lang="fr-FR" b="1" i="1" dirty="0" err="1" smtClean="0"/>
              <a:t>index.html</a:t>
            </a:r>
            <a:r>
              <a:rPr lang="fr-FR" dirty="0" smtClean="0"/>
              <a:t> file</a:t>
            </a:r>
          </a:p>
          <a:p>
            <a:pPr lvl="1"/>
            <a:r>
              <a:rPr lang="fr-FR" b="1" dirty="0" err="1" smtClean="0"/>
              <a:t>getForm</a:t>
            </a:r>
            <a:r>
              <a:rPr lang="fr-FR" dirty="0" smtClean="0"/>
              <a:t>: </a:t>
            </a:r>
            <a:r>
              <a:rPr lang="fr-FR" dirty="0" err="1" smtClean="0"/>
              <a:t>Should</a:t>
            </a:r>
            <a:r>
              <a:rPr lang="fr-FR" dirty="0" smtClean="0"/>
              <a:t> </a:t>
            </a:r>
            <a:r>
              <a:rPr lang="fr-FR" dirty="0" err="1" smtClean="0"/>
              <a:t>send</a:t>
            </a:r>
            <a:r>
              <a:rPr lang="fr-FR" dirty="0" smtClean="0"/>
              <a:t> </a:t>
            </a:r>
            <a:r>
              <a:rPr lang="fr-FR" b="1" i="1" dirty="0" err="1" smtClean="0"/>
              <a:t>form.html</a:t>
            </a:r>
            <a:r>
              <a:rPr lang="fr-FR" dirty="0" smtClean="0"/>
              <a:t> file</a:t>
            </a:r>
          </a:p>
          <a:p>
            <a:pPr lvl="1"/>
            <a:r>
              <a:rPr lang="fr-FR" b="1" dirty="0" err="1" smtClean="0"/>
              <a:t>postForm</a:t>
            </a:r>
            <a:r>
              <a:rPr lang="fr-FR" dirty="0" smtClean="0"/>
              <a:t>: </a:t>
            </a:r>
            <a:r>
              <a:rPr lang="fr-FR" dirty="0" err="1" smtClean="0"/>
              <a:t>Should</a:t>
            </a:r>
            <a:r>
              <a:rPr lang="fr-FR" dirty="0" smtClean="0"/>
              <a:t> return JSON { </a:t>
            </a:r>
            <a:r>
              <a:rPr lang="fr-FR" dirty="0" err="1" smtClean="0"/>
              <a:t>result</a:t>
            </a:r>
            <a:r>
              <a:rPr lang="fr-FR" dirty="0" smtClean="0"/>
              <a:t>: "</a:t>
            </a:r>
            <a:r>
              <a:rPr lang="fr-FR" dirty="0" err="1" smtClean="0"/>
              <a:t>Success</a:t>
            </a:r>
            <a:r>
              <a:rPr lang="fr-FR" dirty="0" smtClean="0"/>
              <a:t>" }</a:t>
            </a:r>
          </a:p>
        </p:txBody>
      </p:sp>
      <p:sp>
        <p:nvSpPr>
          <p:cNvPr id="4" name="Espace réservé du contenu 3"/>
          <p:cNvSpPr>
            <a:spLocks noGrp="1"/>
          </p:cNvSpPr>
          <p:nvPr>
            <p:ph sz="quarter" idx="13"/>
          </p:nvPr>
        </p:nvSpPr>
        <p:spPr/>
        <p:txBody>
          <a:bodyPr/>
          <a:lstStyle/>
          <a:p>
            <a:pPr lvl="0"/>
            <a:r>
              <a:rPr lang="fr-FR" dirty="0" smtClean="0">
                <a:ea typeface="ＭＳ Ｐゴシック" pitchFamily="34" charset="-128"/>
              </a:rPr>
              <a:t>Express module</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2422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(3/3)</a:t>
            </a:r>
            <a:endParaRPr lang="fr-FR" dirty="0"/>
          </a:p>
        </p:txBody>
      </p:sp>
      <p:sp>
        <p:nvSpPr>
          <p:cNvPr id="3" name="Espace réservé du contenu 2"/>
          <p:cNvSpPr>
            <a:spLocks noGrp="1"/>
          </p:cNvSpPr>
          <p:nvPr>
            <p:ph idx="1"/>
          </p:nvPr>
        </p:nvSpPr>
        <p:spPr>
          <a:xfrm>
            <a:off x="457200" y="1128713"/>
            <a:ext cx="8579296" cy="4230687"/>
          </a:xfrm>
        </p:spPr>
        <p:txBody>
          <a:bodyPr/>
          <a:lstStyle/>
          <a:p>
            <a:r>
              <a:rPr lang="fr-FR" dirty="0" err="1" smtClean="0"/>
              <a:t>Create</a:t>
            </a:r>
            <a:r>
              <a:rPr lang="fr-FR" dirty="0" smtClean="0"/>
              <a:t> an </a:t>
            </a:r>
            <a:r>
              <a:rPr lang="fr-FR" dirty="0" err="1" smtClean="0"/>
              <a:t>app.js</a:t>
            </a:r>
            <a:r>
              <a:rPr lang="fr-FR" dirty="0" smtClean="0"/>
              <a:t> file</a:t>
            </a:r>
          </a:p>
          <a:p>
            <a:pPr lvl="1"/>
            <a:r>
              <a:rPr lang="fr-FR" dirty="0" err="1" smtClean="0"/>
              <a:t>Include</a:t>
            </a:r>
            <a:r>
              <a:rPr lang="fr-FR" dirty="0" smtClean="0"/>
              <a:t> </a:t>
            </a:r>
            <a:r>
              <a:rPr lang="fr-FR" dirty="0" err="1" smtClean="0"/>
              <a:t>your</a:t>
            </a:r>
            <a:r>
              <a:rPr lang="fr-FR" dirty="0" smtClean="0"/>
              <a:t> </a:t>
            </a:r>
            <a:r>
              <a:rPr lang="fr-FR" dirty="0" err="1" smtClean="0"/>
              <a:t>controller.js</a:t>
            </a:r>
            <a:r>
              <a:rPr lang="fr-FR" dirty="0" smtClean="0"/>
              <a:t> as a module</a:t>
            </a:r>
          </a:p>
          <a:p>
            <a:pPr lvl="1"/>
            <a:endParaRPr lang="fr-FR" dirty="0" smtClean="0"/>
          </a:p>
          <a:p>
            <a:r>
              <a:rPr lang="fr-FR" dirty="0" smtClean="0"/>
              <a:t>Be </a:t>
            </a:r>
            <a:r>
              <a:rPr lang="fr-FR" dirty="0" err="1" smtClean="0"/>
              <a:t>careful</a:t>
            </a:r>
            <a:r>
              <a:rPr lang="fr-FR" dirty="0" smtClean="0"/>
              <a:t> about </a:t>
            </a:r>
            <a:r>
              <a:rPr lang="fr-FR" dirty="0" err="1" smtClean="0"/>
              <a:t>your</a:t>
            </a:r>
            <a:r>
              <a:rPr lang="fr-FR" dirty="0" smtClean="0"/>
              <a:t> application structure:</a:t>
            </a:r>
            <a:endParaRPr lang="fr-FR" dirty="0"/>
          </a:p>
          <a:p>
            <a:pPr lvl="1"/>
            <a:r>
              <a:rPr lang="fr-FR" dirty="0" smtClean="0"/>
              <a:t>Use express </a:t>
            </a:r>
            <a:r>
              <a:rPr lang="fr-FR" dirty="0" err="1" smtClean="0"/>
              <a:t>routing</a:t>
            </a:r>
            <a:r>
              <a:rPr lang="fr-FR" dirty="0" smtClean="0"/>
              <a:t> </a:t>
            </a:r>
            <a:r>
              <a:rPr lang="fr-FR" dirty="0" err="1" smtClean="0"/>
              <a:t>functions</a:t>
            </a:r>
            <a:r>
              <a:rPr lang="fr-FR" dirty="0" smtClean="0"/>
              <a:t> </a:t>
            </a:r>
            <a:r>
              <a:rPr lang="fr-FR" dirty="0" err="1" smtClean="0"/>
              <a:t>wisely</a:t>
            </a:r>
            <a:r>
              <a:rPr lang="fr-FR" dirty="0" smtClean="0"/>
              <a:t> in </a:t>
            </a:r>
            <a:r>
              <a:rPr lang="fr-FR" dirty="0" err="1" smtClean="0"/>
              <a:t>app.js</a:t>
            </a:r>
            <a:endParaRPr lang="fr-FR" dirty="0" smtClean="0"/>
          </a:p>
          <a:p>
            <a:pPr lvl="1"/>
            <a:r>
              <a:rPr lang="fr-FR" dirty="0" smtClean="0"/>
              <a:t>Do </a:t>
            </a:r>
            <a:r>
              <a:rPr lang="fr-FR" dirty="0" err="1" smtClean="0"/>
              <a:t>processing</a:t>
            </a:r>
            <a:r>
              <a:rPr lang="fr-FR" dirty="0" smtClean="0"/>
              <a:t> </a:t>
            </a:r>
            <a:r>
              <a:rPr lang="fr-FR" dirty="0" err="1" smtClean="0"/>
              <a:t>logic</a:t>
            </a:r>
            <a:r>
              <a:rPr lang="fr-FR" dirty="0" smtClean="0"/>
              <a:t> in </a:t>
            </a:r>
            <a:r>
              <a:rPr lang="fr-FR" dirty="0" err="1" smtClean="0"/>
              <a:t>controller.js</a:t>
            </a:r>
            <a:endParaRPr lang="fr-FR" dirty="0" smtClean="0"/>
          </a:p>
        </p:txBody>
      </p:sp>
      <p:sp>
        <p:nvSpPr>
          <p:cNvPr id="4" name="Espace réservé du contenu 3"/>
          <p:cNvSpPr>
            <a:spLocks noGrp="1"/>
          </p:cNvSpPr>
          <p:nvPr>
            <p:ph sz="quarter" idx="13"/>
          </p:nvPr>
        </p:nvSpPr>
        <p:spPr/>
        <p:txBody>
          <a:bodyPr/>
          <a:lstStyle/>
          <a:p>
            <a:pPr lvl="0"/>
            <a:r>
              <a:rPr lang="fr-FR" dirty="0" smtClean="0">
                <a:ea typeface="ＭＳ Ｐゴシック" pitchFamily="34" charset="-128"/>
              </a:rPr>
              <a:t>Express module</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0478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A middleware is a stackable piece of code</a:t>
            </a:r>
          </a:p>
          <a:p>
            <a:pPr lvl="1"/>
            <a:r>
              <a:rPr lang="en-US" dirty="0" smtClean="0"/>
              <a:t>Just as </a:t>
            </a:r>
            <a:r>
              <a:rPr lang="en-US" dirty="0" smtClean="0"/>
              <a:t>express Router is!</a:t>
            </a:r>
            <a:endParaRPr lang="en-US" dirty="0" smtClean="0"/>
          </a:p>
          <a:p>
            <a:endParaRPr lang="en-US" dirty="0"/>
          </a:p>
          <a:p>
            <a:r>
              <a:rPr lang="en-US" dirty="0" smtClean="0"/>
              <a:t>Stackable means that order is important!</a:t>
            </a:r>
          </a:p>
          <a:p>
            <a:endParaRPr lang="en-US" dirty="0"/>
          </a:p>
          <a:p>
            <a:r>
              <a:rPr lang="en-US" dirty="0" smtClean="0"/>
              <a:t>Callable by </a:t>
            </a:r>
            <a:r>
              <a:rPr lang="en-US" dirty="0" err="1" smtClean="0"/>
              <a:t>app.use</a:t>
            </a:r>
            <a:r>
              <a:rPr lang="en-US" dirty="0" smtClean="0"/>
              <a:t> method</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Middlewares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Express module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6553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Usable with </a:t>
            </a:r>
            <a:r>
              <a:rPr lang="en-US" dirty="0" err="1" smtClean="0"/>
              <a:t>module.exports</a:t>
            </a:r>
            <a:endParaRPr lang="en-US" dirty="0" smtClean="0"/>
          </a:p>
          <a:p>
            <a:endParaRPr lang="en-US" dirty="0"/>
          </a:p>
          <a:p>
            <a:r>
              <a:rPr lang="en-US" dirty="0" smtClean="0"/>
              <a:t>Get access to request, response and next</a:t>
            </a:r>
          </a:p>
          <a:p>
            <a:endParaRPr lang="en-US" dirty="0"/>
          </a:p>
          <a:p>
            <a:r>
              <a:rPr lang="en-US" dirty="0" smtClean="0"/>
              <a:t>Can call another modules by require</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Middlewares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Express module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0492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err="1"/>
              <a:t>a</a:t>
            </a:r>
            <a:r>
              <a:rPr lang="en-US" dirty="0" err="1" smtClean="0"/>
              <a:t>pp.js</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Middlewares</a:t>
            </a:r>
            <a:r>
              <a:rPr lang="en-US" sz="3600" b="1" dirty="0" smtClean="0">
                <a:latin typeface="+mj-lt"/>
                <a:cs typeface="ＭＳ Ｐゴシック" charset="0"/>
              </a:rPr>
              <a:t> example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Express module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2065412"/>
            <a:ext cx="8208912" cy="2160240"/>
          </a:xfrm>
          <a:prstGeom prst="roundRect">
            <a:avLst>
              <a:gd name="adj" fmla="val 13401"/>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a:solidFill>
                  <a:srgbClr val="0070C0"/>
                </a:solidFill>
                <a:latin typeface="Courier New" pitchFamily="-106" charset="0"/>
                <a:ea typeface="ＭＳ Ｐゴシック" pitchFamily="-106" charset="-128"/>
                <a:cs typeface="Courier New" pitchFamily="-106" charset="0"/>
              </a:rPr>
              <a:t> </a:t>
            </a:r>
            <a:r>
              <a:rPr lang="en-GB" b="1" dirty="0">
                <a:solidFill>
                  <a:srgbClr val="000000"/>
                </a:solidFill>
                <a:latin typeface="Courier New" pitchFamily="-106" charset="0"/>
                <a:ea typeface="ＭＳ Ｐゴシック" pitchFamily="-106" charset="-128"/>
                <a:cs typeface="Courier New" pitchFamily="-106" charset="0"/>
              </a:rPr>
              <a:t>express = require('</a:t>
            </a:r>
            <a:r>
              <a:rPr lang="en-GB" b="1" dirty="0">
                <a:solidFill>
                  <a:srgbClr val="00B050"/>
                </a:solidFill>
                <a:latin typeface="Courier New" pitchFamily="-106" charset="0"/>
                <a:ea typeface="ＭＳ Ｐゴシック" pitchFamily="-106" charset="-128"/>
                <a:cs typeface="Courier New" pitchFamily="-106" charset="0"/>
              </a:rPr>
              <a:t>express</a:t>
            </a:r>
            <a:r>
              <a:rPr lang="en-GB" b="1" dirty="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a:solidFill>
                  <a:srgbClr val="0070C0"/>
                </a:solidFill>
                <a:latin typeface="Courier New" pitchFamily="-106" charset="0"/>
                <a:ea typeface="ＭＳ Ｐゴシック" pitchFamily="-106" charset="-128"/>
                <a:cs typeface="Courier New" pitchFamily="-106" charset="0"/>
              </a:rPr>
              <a:t> </a:t>
            </a:r>
            <a:r>
              <a:rPr lang="en-GB" b="1" dirty="0">
                <a:solidFill>
                  <a:srgbClr val="000000"/>
                </a:solidFill>
                <a:latin typeface="Courier New" pitchFamily="-106" charset="0"/>
                <a:ea typeface="ＭＳ Ｐゴシック" pitchFamily="-106" charset="-128"/>
                <a:cs typeface="Courier New" pitchFamily="-106" charset="0"/>
              </a:rPr>
              <a:t>app = express();</a:t>
            </a:r>
          </a:p>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a:solidFill>
                  <a:srgbClr val="0070C0"/>
                </a:solidFill>
                <a:latin typeface="Courier New" pitchFamily="-106" charset="0"/>
                <a:ea typeface="ＭＳ Ｐゴシック" pitchFamily="-106" charset="-128"/>
                <a:cs typeface="Courier New" pitchFamily="-106" charset="0"/>
              </a:rPr>
              <a:t> </a:t>
            </a:r>
            <a:r>
              <a:rPr lang="en-GB" b="1" dirty="0">
                <a:solidFill>
                  <a:srgbClr val="000000"/>
                </a:solidFill>
                <a:latin typeface="Courier New" pitchFamily="-106" charset="0"/>
                <a:ea typeface="ＭＳ Ｐゴシック" pitchFamily="-106" charset="-128"/>
                <a:cs typeface="Courier New" pitchFamily="-106" charset="0"/>
              </a:rPr>
              <a:t>middleware = require('</a:t>
            </a:r>
            <a:r>
              <a:rPr lang="en-GB" b="1" dirty="0">
                <a:solidFill>
                  <a:srgbClr val="00B050"/>
                </a:solidFill>
                <a:latin typeface="Courier New" pitchFamily="-106" charset="0"/>
                <a:ea typeface="ＭＳ Ｐゴシック" pitchFamily="-106" charset="-128"/>
                <a:cs typeface="Courier New" pitchFamily="-106" charset="0"/>
              </a:rPr>
              <a:t>./middleware</a:t>
            </a:r>
            <a:r>
              <a:rPr lang="en-GB" b="1" dirty="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endParaRPr lang="en-GB" b="1" dirty="0">
              <a:solidFill>
                <a:srgbClr val="00000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a:solidFill>
                  <a:srgbClr val="000000"/>
                </a:solidFill>
                <a:latin typeface="Courier New" pitchFamily="-106" charset="0"/>
                <a:ea typeface="ＭＳ Ｐゴシック" pitchFamily="-106" charset="-128"/>
                <a:cs typeface="Courier New" pitchFamily="-106" charset="0"/>
              </a:rPr>
              <a:t>app.use</a:t>
            </a:r>
            <a:r>
              <a:rPr lang="en-GB" b="1" dirty="0">
                <a:solidFill>
                  <a:srgbClr val="000000"/>
                </a:solidFill>
                <a:latin typeface="Courier New" pitchFamily="-106" charset="0"/>
                <a:ea typeface="ＭＳ Ｐゴシック" pitchFamily="-106" charset="-128"/>
                <a:cs typeface="Courier New" pitchFamily="-106" charset="0"/>
              </a:rPr>
              <a:t>(middleware);</a:t>
            </a:r>
          </a:p>
          <a:p>
            <a:pPr eaLnBrk="1" hangingPunct="1">
              <a:buFont typeface="Wingdings" pitchFamily="1" charset="2"/>
              <a:buNone/>
            </a:pPr>
            <a:r>
              <a:rPr lang="en-GB" b="1" dirty="0" err="1">
                <a:solidFill>
                  <a:srgbClr val="000000"/>
                </a:solidFill>
                <a:latin typeface="Courier New" pitchFamily="-106" charset="0"/>
                <a:ea typeface="ＭＳ Ｐゴシック" pitchFamily="-106" charset="-128"/>
                <a:cs typeface="Courier New" pitchFamily="-106" charset="0"/>
              </a:rPr>
              <a:t>app.get</a:t>
            </a:r>
            <a:r>
              <a:rPr lang="en-GB" b="1" dirty="0">
                <a:solidFill>
                  <a:srgbClr val="000000"/>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rgbClr val="000000"/>
                </a:solidFill>
                <a:latin typeface="Courier New" pitchFamily="-106" charset="0"/>
                <a:ea typeface="ＭＳ Ｐゴシック" pitchFamily="-106" charset="-128"/>
                <a:cs typeface="Courier New" pitchFamily="-106" charset="0"/>
              </a:rPr>
              <a:t>(</a:t>
            </a:r>
            <a:r>
              <a:rPr lang="en-GB" b="1" dirty="0" err="1">
                <a:solidFill>
                  <a:srgbClr val="000000"/>
                </a:solidFill>
                <a:latin typeface="Courier New" pitchFamily="-106" charset="0"/>
                <a:ea typeface="ＭＳ Ｐゴシック" pitchFamily="-106" charset="-128"/>
                <a:cs typeface="Courier New" pitchFamily="-106" charset="0"/>
              </a:rPr>
              <a:t>req</a:t>
            </a:r>
            <a:r>
              <a:rPr lang="en-GB" b="1" dirty="0">
                <a:solidFill>
                  <a:srgbClr val="000000"/>
                </a:solidFill>
                <a:latin typeface="Courier New" pitchFamily="-106" charset="0"/>
                <a:ea typeface="ＭＳ Ｐゴシック" pitchFamily="-106" charset="-128"/>
                <a:cs typeface="Courier New" pitchFamily="-106" charset="0"/>
              </a:rPr>
              <a:t>, res) { </a:t>
            </a:r>
            <a:r>
              <a:rPr lang="en-GB" b="1" dirty="0" err="1">
                <a:solidFill>
                  <a:srgbClr val="000000"/>
                </a:solidFill>
                <a:latin typeface="Courier New" pitchFamily="-106" charset="0"/>
                <a:ea typeface="ＭＳ Ｐゴシック" pitchFamily="-106" charset="-128"/>
                <a:cs typeface="Courier New" pitchFamily="-106" charset="0"/>
              </a:rPr>
              <a:t>req.send</a:t>
            </a:r>
            <a:r>
              <a:rPr lang="en-GB" b="1" dirty="0">
                <a:solidFill>
                  <a:srgbClr val="000000"/>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Hello</a:t>
            </a:r>
            <a:r>
              <a:rPr lang="en-GB" b="1" dirty="0">
                <a:solidFill>
                  <a:srgbClr val="000000"/>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err="1">
                <a:solidFill>
                  <a:srgbClr val="000000"/>
                </a:solidFill>
                <a:latin typeface="Courier New" pitchFamily="-106" charset="0"/>
                <a:ea typeface="ＭＳ Ｐゴシック" pitchFamily="-106" charset="-128"/>
                <a:cs typeface="Courier New" pitchFamily="-106" charset="0"/>
              </a:rPr>
              <a:t>app.listen</a:t>
            </a:r>
            <a:r>
              <a:rPr lang="en-GB" b="1" dirty="0">
                <a:solidFill>
                  <a:srgbClr val="000000"/>
                </a:solidFill>
                <a:latin typeface="Courier New" pitchFamily="-106" charset="0"/>
                <a:ea typeface="ＭＳ Ｐゴシック" pitchFamily="-106" charset="-128"/>
                <a:cs typeface="Courier New" pitchFamily="-106" charset="0"/>
              </a:rPr>
              <a:t>(8000);</a:t>
            </a:r>
          </a:p>
        </p:txBody>
      </p:sp>
    </p:spTree>
    <p:extLst>
      <p:ext uri="{BB962C8B-B14F-4D97-AF65-F5344CB8AC3E}">
        <p14:creationId xmlns:p14="http://schemas.microsoft.com/office/powerpoint/2010/main" val="389999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endParaRPr lang="en-US" dirty="0" smtClean="0"/>
          </a:p>
          <a:p>
            <a:r>
              <a:rPr lang="en-US" dirty="0" err="1" smtClean="0"/>
              <a:t>Node.js</a:t>
            </a:r>
            <a:r>
              <a:rPr lang="en-US" dirty="0" smtClean="0"/>
              <a:t> </a:t>
            </a:r>
            <a:r>
              <a:rPr lang="en-US" dirty="0"/>
              <a:t>is d</a:t>
            </a:r>
            <a:r>
              <a:rPr lang="en-US" dirty="0" smtClean="0"/>
              <a:t>esigned </a:t>
            </a:r>
            <a:r>
              <a:rPr lang="en-US" dirty="0"/>
              <a:t>for writing scalable Internet </a:t>
            </a:r>
            <a:r>
              <a:rPr lang="en-US" dirty="0" smtClean="0"/>
              <a:t>applications !</a:t>
            </a:r>
          </a:p>
          <a:p>
            <a:endParaRPr lang="en-US" dirty="0"/>
          </a:p>
          <a:p>
            <a:pPr lvl="1"/>
            <a:r>
              <a:rPr lang="en-US" dirty="0"/>
              <a:t>E</a:t>
            </a:r>
            <a:r>
              <a:rPr lang="en-US" dirty="0" smtClean="0"/>
              <a:t>vent</a:t>
            </a:r>
            <a:r>
              <a:rPr lang="en-US" dirty="0"/>
              <a:t>-</a:t>
            </a:r>
            <a:r>
              <a:rPr lang="en-US" dirty="0" smtClean="0"/>
              <a:t>driven and </a:t>
            </a:r>
            <a:r>
              <a:rPr lang="en-US" dirty="0"/>
              <a:t>asynchronous I/</a:t>
            </a:r>
            <a:r>
              <a:rPr lang="en-US" dirty="0" smtClean="0"/>
              <a:t>O model</a:t>
            </a:r>
          </a:p>
          <a:p>
            <a:pPr lvl="1"/>
            <a:r>
              <a:rPr lang="en-US" dirty="0" smtClean="0"/>
              <a:t>Minimize </a:t>
            </a:r>
            <a:r>
              <a:rPr lang="en-US" dirty="0"/>
              <a:t>overhead and maximize </a:t>
            </a:r>
            <a:r>
              <a:rPr lang="en-US" dirty="0" smtClean="0"/>
              <a:t>scalability</a:t>
            </a:r>
          </a:p>
          <a:p>
            <a:pPr lvl="1"/>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Real Time Web</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a:solidFill>
                  <a:prstClr val="black"/>
                </a:solidFill>
                <a:latin typeface="Calibri"/>
                <a:cs typeface="ＭＳ Ｐゴシック" charset="0"/>
              </a:rPr>
              <a:t>Introduction</a:t>
            </a:r>
          </a:p>
        </p:txBody>
      </p:sp>
      <p:pic>
        <p:nvPicPr>
          <p:cNvPr id="7" name="Picture 6" descr="Importa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21196"/>
            <a:ext cx="648000" cy="648000"/>
          </a:xfrm>
          <a:prstGeom prst="rect">
            <a:avLst/>
          </a:prstGeom>
        </p:spPr>
      </p:pic>
    </p:spTree>
    <p:extLst>
      <p:ext uri="{BB962C8B-B14F-4D97-AF65-F5344CB8AC3E}">
        <p14:creationId xmlns:p14="http://schemas.microsoft.com/office/powerpoint/2010/main" val="10225667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err="1" smtClean="0"/>
              <a:t>middleware.js</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Middlewares</a:t>
            </a:r>
            <a:r>
              <a:rPr lang="en-US" sz="3600" b="1" dirty="0" smtClean="0">
                <a:latin typeface="+mj-lt"/>
                <a:cs typeface="ＭＳ Ｐゴシック" charset="0"/>
              </a:rPr>
              <a:t> example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Express module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2065412"/>
            <a:ext cx="8208912" cy="2160240"/>
          </a:xfrm>
          <a:prstGeom prst="roundRect">
            <a:avLst>
              <a:gd name="adj" fmla="val 13401"/>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a:solidFill>
                  <a:srgbClr val="000000"/>
                </a:solidFill>
                <a:latin typeface="Courier New" pitchFamily="-106" charset="0"/>
                <a:ea typeface="ＭＳ Ｐゴシック" pitchFamily="-106" charset="-128"/>
                <a:cs typeface="Courier New" pitchFamily="-106" charset="0"/>
              </a:rPr>
              <a:t> middleware2 = require('</a:t>
            </a:r>
            <a:r>
              <a:rPr lang="en-GB" b="1" dirty="0">
                <a:solidFill>
                  <a:srgbClr val="00B050"/>
                </a:solidFill>
                <a:latin typeface="Courier New" pitchFamily="-106" charset="0"/>
                <a:ea typeface="ＭＳ Ｐゴシック" pitchFamily="-106" charset="-128"/>
                <a:cs typeface="Courier New" pitchFamily="-106" charset="0"/>
              </a:rPr>
              <a:t>./middleware2</a:t>
            </a:r>
            <a:r>
              <a:rPr lang="en-GB" b="1" dirty="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err="1">
                <a:solidFill>
                  <a:srgbClr val="000000"/>
                </a:solidFill>
                <a:latin typeface="Courier New" pitchFamily="-106" charset="0"/>
                <a:ea typeface="ＭＳ Ｐゴシック" pitchFamily="-106" charset="-128"/>
                <a:cs typeface="Courier New" pitchFamily="-106" charset="0"/>
              </a:rPr>
              <a:t>module.exports</a:t>
            </a:r>
            <a:r>
              <a:rPr lang="en-GB" b="1" dirty="0">
                <a:solidFill>
                  <a:srgbClr val="000000"/>
                </a:solidFill>
                <a:latin typeface="Courier New" pitchFamily="-106" charset="0"/>
                <a:ea typeface="ＭＳ Ｐゴシック" pitchFamily="-106" charset="-128"/>
                <a:cs typeface="Courier New" pitchFamily="-106" charset="0"/>
              </a:rPr>
              <a:t> =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rgbClr val="000000"/>
                </a:solidFill>
                <a:latin typeface="Courier New" pitchFamily="-106" charset="0"/>
                <a:ea typeface="ＭＳ Ｐゴシック" pitchFamily="-106" charset="-128"/>
                <a:cs typeface="Courier New" pitchFamily="-106" charset="0"/>
              </a:rPr>
              <a:t> (</a:t>
            </a:r>
            <a:r>
              <a:rPr lang="en-GB" b="1" dirty="0" err="1">
                <a:solidFill>
                  <a:srgbClr val="000000"/>
                </a:solidFill>
                <a:latin typeface="Courier New" pitchFamily="-106" charset="0"/>
                <a:ea typeface="ＭＳ Ｐゴシック" pitchFamily="-106" charset="-128"/>
                <a:cs typeface="Courier New" pitchFamily="-106" charset="0"/>
              </a:rPr>
              <a:t>req</a:t>
            </a:r>
            <a:r>
              <a:rPr lang="en-GB" b="1" dirty="0">
                <a:solidFill>
                  <a:srgbClr val="000000"/>
                </a:solidFill>
                <a:latin typeface="Courier New" pitchFamily="-106" charset="0"/>
                <a:ea typeface="ＭＳ Ｐゴシック" pitchFamily="-106" charset="-128"/>
                <a:cs typeface="Courier New" pitchFamily="-106" charset="0"/>
              </a:rPr>
              <a:t>, res, next) {</a:t>
            </a:r>
          </a:p>
          <a:p>
            <a:pPr eaLnBrk="1" hangingPunct="1">
              <a:buFont typeface="Wingdings" pitchFamily="1" charset="2"/>
              <a:buNone/>
            </a:pPr>
            <a:r>
              <a:rPr lang="en-GB" b="1" dirty="0" smtClean="0">
                <a:solidFill>
                  <a:srgbClr val="000000"/>
                </a:solidFill>
                <a:latin typeface="Courier New" pitchFamily="-106" charset="0"/>
                <a:ea typeface="ＭＳ Ｐゴシック" pitchFamily="-106" charset="-128"/>
                <a:cs typeface="Courier New" pitchFamily="-106" charset="0"/>
              </a:rPr>
              <a:t>  </a:t>
            </a:r>
            <a:r>
              <a:rPr lang="en-GB" b="1" dirty="0" err="1" smtClean="0">
                <a:solidFill>
                  <a:srgbClr val="000000"/>
                </a:solidFill>
                <a:latin typeface="Courier New" pitchFamily="-106" charset="0"/>
                <a:ea typeface="ＭＳ Ｐゴシック" pitchFamily="-106" charset="-128"/>
                <a:cs typeface="Courier New" pitchFamily="-106" charset="0"/>
              </a:rPr>
              <a:t>console.log</a:t>
            </a:r>
            <a:r>
              <a:rPr lang="en-GB" b="1" dirty="0">
                <a:solidFill>
                  <a:srgbClr val="000000"/>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Middleware 1:</a:t>
            </a:r>
            <a:r>
              <a:rPr lang="en-GB" b="1" dirty="0">
                <a:solidFill>
                  <a:srgbClr val="000000"/>
                </a:solidFill>
                <a:latin typeface="Courier New" pitchFamily="-106" charset="0"/>
                <a:ea typeface="ＭＳ Ｐゴシック" pitchFamily="-106" charset="-128"/>
                <a:cs typeface="Courier New" pitchFamily="-106" charset="0"/>
              </a:rPr>
              <a:t>" </a:t>
            </a:r>
            <a:endParaRPr lang="en-GB" b="1" dirty="0" smtClean="0">
              <a:solidFill>
                <a:srgbClr val="00000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rgbClr val="000000"/>
                </a:solidFill>
                <a:latin typeface="Courier New" pitchFamily="-106" charset="0"/>
                <a:ea typeface="ＭＳ Ｐゴシック" pitchFamily="-106" charset="-128"/>
                <a:cs typeface="Courier New" pitchFamily="-106" charset="0"/>
              </a:rPr>
              <a:t>      + </a:t>
            </a:r>
            <a:r>
              <a:rPr lang="en-GB" b="1" dirty="0" err="1">
                <a:solidFill>
                  <a:srgbClr val="000000"/>
                </a:solidFill>
                <a:latin typeface="Courier New" pitchFamily="-106" charset="0"/>
                <a:ea typeface="ＭＳ Ｐゴシック" pitchFamily="-106" charset="-128"/>
                <a:cs typeface="Courier New" pitchFamily="-106" charset="0"/>
              </a:rPr>
              <a:t>req.method</a:t>
            </a:r>
            <a:r>
              <a:rPr lang="en-GB" b="1" dirty="0">
                <a:solidFill>
                  <a:srgbClr val="000000"/>
                </a:solidFill>
                <a:latin typeface="Courier New" pitchFamily="-106" charset="0"/>
                <a:ea typeface="ＭＳ Ｐゴシック" pitchFamily="-106" charset="-128"/>
                <a:cs typeface="Courier New" pitchFamily="-106" charset="0"/>
              </a:rPr>
              <a:t> + " " + </a:t>
            </a:r>
            <a:r>
              <a:rPr lang="en-GB" b="1" dirty="0" err="1">
                <a:solidFill>
                  <a:srgbClr val="000000"/>
                </a:solidFill>
                <a:latin typeface="Courier New" pitchFamily="-106" charset="0"/>
                <a:ea typeface="ＭＳ Ｐゴシック" pitchFamily="-106" charset="-128"/>
                <a:cs typeface="Courier New" pitchFamily="-106" charset="0"/>
              </a:rPr>
              <a:t>req.url</a:t>
            </a:r>
            <a:r>
              <a:rPr lang="en-GB" b="1" dirty="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smtClean="0">
                <a:solidFill>
                  <a:srgbClr val="000000"/>
                </a:solidFill>
                <a:latin typeface="Courier New" pitchFamily="-106" charset="0"/>
                <a:ea typeface="ＭＳ Ｐゴシック" pitchFamily="-106" charset="-128"/>
                <a:cs typeface="Courier New" pitchFamily="-106" charset="0"/>
              </a:rPr>
              <a:t>  middleware2</a:t>
            </a:r>
            <a:r>
              <a:rPr lang="en-GB" b="1" dirty="0">
                <a:solidFill>
                  <a:srgbClr val="000000"/>
                </a:solidFill>
                <a:latin typeface="Courier New" pitchFamily="-106" charset="0"/>
                <a:ea typeface="ＭＳ Ｐゴシック" pitchFamily="-106" charset="-128"/>
                <a:cs typeface="Courier New" pitchFamily="-106" charset="0"/>
              </a:rPr>
              <a:t>.myMethod(</a:t>
            </a:r>
            <a:r>
              <a:rPr lang="en-GB" b="1" dirty="0" err="1">
                <a:solidFill>
                  <a:srgbClr val="000000"/>
                </a:solidFill>
                <a:latin typeface="Courier New" pitchFamily="-106" charset="0"/>
                <a:ea typeface="ＭＳ Ｐゴシック" pitchFamily="-106" charset="-128"/>
                <a:cs typeface="Courier New" pitchFamily="-106" charset="0"/>
              </a:rPr>
              <a:t>req</a:t>
            </a:r>
            <a:r>
              <a:rPr lang="en-GB" b="1" dirty="0">
                <a:solidFill>
                  <a:srgbClr val="000000"/>
                </a:solidFill>
                <a:latin typeface="Courier New" pitchFamily="-106" charset="0"/>
                <a:ea typeface="ＭＳ Ｐゴシック" pitchFamily="-106" charset="-128"/>
                <a:cs typeface="Courier New" pitchFamily="-106" charset="0"/>
              </a:rPr>
              <a:t>, res, next);</a:t>
            </a:r>
          </a:p>
          <a:p>
            <a:pPr eaLnBrk="1" hangingPunct="1">
              <a:buFont typeface="Wingdings" pitchFamily="1" charset="2"/>
              <a:buNone/>
            </a:pPr>
            <a:r>
              <a:rPr lang="en-GB" b="1" dirty="0" smtClean="0">
                <a:solidFill>
                  <a:srgbClr val="000000"/>
                </a:solidFill>
                <a:latin typeface="Courier New" pitchFamily="-106" charset="0"/>
                <a:ea typeface="ＭＳ Ｐゴシック" pitchFamily="-106" charset="-128"/>
                <a:cs typeface="Courier New" pitchFamily="-106" charset="0"/>
              </a:rPr>
              <a:t>  next</a:t>
            </a:r>
            <a:r>
              <a:rPr lang="en-GB" b="1" dirty="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rgbClr val="000000"/>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56845602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middleware2.js</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Middlewares</a:t>
            </a:r>
            <a:r>
              <a:rPr lang="en-US" sz="3600" b="1" dirty="0" smtClean="0">
                <a:latin typeface="+mj-lt"/>
                <a:cs typeface="ＭＳ Ｐゴシック" charset="0"/>
              </a:rPr>
              <a:t> example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Express module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1849388"/>
            <a:ext cx="8208912" cy="2160240"/>
          </a:xfrm>
          <a:prstGeom prst="roundRect">
            <a:avLst>
              <a:gd name="adj" fmla="val 13401"/>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0000"/>
                </a:solidFill>
                <a:latin typeface="Courier New" pitchFamily="-106" charset="0"/>
                <a:ea typeface="ＭＳ Ｐゴシック" pitchFamily="-106" charset="-128"/>
                <a:cs typeface="Courier New" pitchFamily="-106" charset="0"/>
              </a:rPr>
              <a:t>module.exports</a:t>
            </a:r>
            <a:r>
              <a:rPr lang="en-GB" b="1" dirty="0">
                <a:solidFill>
                  <a:srgbClr val="000000"/>
                </a:solidFill>
                <a:latin typeface="Courier New" pitchFamily="-106" charset="0"/>
                <a:ea typeface="ＭＳ Ｐゴシック" pitchFamily="-106" charset="-128"/>
                <a:cs typeface="Courier New" pitchFamily="-106" charset="0"/>
              </a:rPr>
              <a:t> = {</a:t>
            </a:r>
          </a:p>
          <a:p>
            <a:pPr eaLnBrk="1" hangingPunct="1">
              <a:buFont typeface="Wingdings" pitchFamily="1" charset="2"/>
              <a:buNone/>
            </a:pPr>
            <a:r>
              <a:rPr lang="en-GB" b="1" dirty="0" smtClean="0">
                <a:solidFill>
                  <a:srgbClr val="000000"/>
                </a:solidFill>
                <a:latin typeface="Courier New" pitchFamily="-106" charset="0"/>
                <a:ea typeface="ＭＳ Ｐゴシック" pitchFamily="-106" charset="-128"/>
                <a:cs typeface="Courier New" pitchFamily="-106" charset="0"/>
              </a:rPr>
              <a:t>  </a:t>
            </a:r>
            <a:r>
              <a:rPr lang="en-GB" b="1" dirty="0" err="1" smtClean="0">
                <a:solidFill>
                  <a:srgbClr val="000000"/>
                </a:solidFill>
                <a:latin typeface="Courier New" pitchFamily="-106" charset="0"/>
                <a:ea typeface="ＭＳ Ｐゴシック" pitchFamily="-106" charset="-128"/>
                <a:cs typeface="Courier New" pitchFamily="-106" charset="0"/>
              </a:rPr>
              <a:t>myMethod</a:t>
            </a:r>
            <a:r>
              <a:rPr lang="en-GB" b="1" dirty="0">
                <a:solidFill>
                  <a:srgbClr val="000000"/>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function</a:t>
            </a:r>
            <a:r>
              <a:rPr lang="en-GB" b="1" dirty="0">
                <a:solidFill>
                  <a:srgbClr val="000000"/>
                </a:solidFill>
                <a:latin typeface="Courier New" pitchFamily="-106" charset="0"/>
                <a:ea typeface="ＭＳ Ｐゴシック" pitchFamily="-106" charset="-128"/>
                <a:cs typeface="Courier New" pitchFamily="-106" charset="0"/>
              </a:rPr>
              <a:t> (</a:t>
            </a:r>
            <a:r>
              <a:rPr lang="en-GB" b="1" dirty="0" err="1">
                <a:solidFill>
                  <a:srgbClr val="000000"/>
                </a:solidFill>
                <a:latin typeface="Courier New" pitchFamily="-106" charset="0"/>
                <a:ea typeface="ＭＳ Ｐゴシック" pitchFamily="-106" charset="-128"/>
                <a:cs typeface="Courier New" pitchFamily="-106" charset="0"/>
              </a:rPr>
              <a:t>req</a:t>
            </a:r>
            <a:r>
              <a:rPr lang="en-GB" b="1" dirty="0">
                <a:solidFill>
                  <a:srgbClr val="000000"/>
                </a:solidFill>
                <a:latin typeface="Courier New" pitchFamily="-106" charset="0"/>
                <a:ea typeface="ＭＳ Ｐゴシック" pitchFamily="-106" charset="-128"/>
                <a:cs typeface="Courier New" pitchFamily="-106" charset="0"/>
              </a:rPr>
              <a:t>, res, next) {</a:t>
            </a:r>
          </a:p>
          <a:p>
            <a:pPr eaLnBrk="1" hangingPunct="1">
              <a:buFont typeface="Wingdings" pitchFamily="1" charset="2"/>
              <a:buNone/>
            </a:pPr>
            <a:r>
              <a:rPr lang="en-GB" b="1" dirty="0" smtClean="0">
                <a:solidFill>
                  <a:srgbClr val="000000"/>
                </a:solidFill>
                <a:latin typeface="Courier New" pitchFamily="-106" charset="0"/>
                <a:ea typeface="ＭＳ Ｐゴシック" pitchFamily="-106" charset="-128"/>
                <a:cs typeface="Courier New" pitchFamily="-106" charset="0"/>
              </a:rPr>
              <a:t>    </a:t>
            </a:r>
            <a:r>
              <a:rPr lang="en-GB" b="1" dirty="0" err="1" smtClean="0">
                <a:solidFill>
                  <a:srgbClr val="000000"/>
                </a:solidFill>
                <a:latin typeface="Courier New" pitchFamily="-106" charset="0"/>
                <a:ea typeface="ＭＳ Ｐゴシック" pitchFamily="-106" charset="-128"/>
                <a:cs typeface="Courier New" pitchFamily="-106" charset="0"/>
              </a:rPr>
              <a:t>console.log</a:t>
            </a:r>
            <a:r>
              <a:rPr lang="en-GB" b="1" dirty="0">
                <a:solidFill>
                  <a:srgbClr val="000000"/>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Middleware 2:</a:t>
            </a:r>
            <a:r>
              <a:rPr lang="en-GB" b="1" dirty="0">
                <a:solidFill>
                  <a:srgbClr val="000000"/>
                </a:solidFill>
                <a:latin typeface="Courier New" pitchFamily="-106" charset="0"/>
                <a:ea typeface="ＭＳ Ｐゴシック" pitchFamily="-106" charset="-128"/>
                <a:cs typeface="Courier New" pitchFamily="-106" charset="0"/>
              </a:rPr>
              <a:t>" </a:t>
            </a:r>
            <a:endParaRPr lang="en-GB" b="1" dirty="0" smtClean="0">
              <a:solidFill>
                <a:srgbClr val="00000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smtClean="0">
                <a:solidFill>
                  <a:srgbClr val="000000"/>
                </a:solidFill>
                <a:latin typeface="Courier New" pitchFamily="-106" charset="0"/>
                <a:ea typeface="ＭＳ Ｐゴシック" pitchFamily="-106" charset="-128"/>
                <a:cs typeface="Courier New" pitchFamily="-106" charset="0"/>
              </a:rPr>
              <a:t>        + </a:t>
            </a:r>
            <a:r>
              <a:rPr lang="en-GB" b="1" dirty="0" err="1">
                <a:solidFill>
                  <a:srgbClr val="000000"/>
                </a:solidFill>
                <a:latin typeface="Courier New" pitchFamily="-106" charset="0"/>
                <a:ea typeface="ＭＳ Ｐゴシック" pitchFamily="-106" charset="-128"/>
                <a:cs typeface="Courier New" pitchFamily="-106" charset="0"/>
              </a:rPr>
              <a:t>req.method</a:t>
            </a:r>
            <a:r>
              <a:rPr lang="en-GB" b="1" dirty="0">
                <a:solidFill>
                  <a:srgbClr val="000000"/>
                </a:solidFill>
                <a:latin typeface="Courier New" pitchFamily="-106" charset="0"/>
                <a:ea typeface="ＭＳ Ｐゴシック" pitchFamily="-106" charset="-128"/>
                <a:cs typeface="Courier New" pitchFamily="-106" charset="0"/>
              </a:rPr>
              <a:t> + " " + </a:t>
            </a:r>
            <a:r>
              <a:rPr lang="en-GB" b="1" dirty="0" err="1">
                <a:solidFill>
                  <a:srgbClr val="000000"/>
                </a:solidFill>
                <a:latin typeface="Courier New" pitchFamily="-106" charset="0"/>
                <a:ea typeface="ＭＳ Ｐゴシック" pitchFamily="-106" charset="-128"/>
                <a:cs typeface="Courier New" pitchFamily="-106" charset="0"/>
              </a:rPr>
              <a:t>req.url</a:t>
            </a:r>
            <a:r>
              <a:rPr lang="en-GB" b="1" dirty="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smtClean="0">
                <a:solidFill>
                  <a:srgbClr val="000000"/>
                </a:solidFill>
                <a:latin typeface="Courier New" pitchFamily="-106" charset="0"/>
                <a:ea typeface="ＭＳ Ｐゴシック" pitchFamily="-106" charset="-128"/>
                <a:cs typeface="Courier New" pitchFamily="-106" charset="0"/>
              </a:rPr>
              <a:t>  }</a:t>
            </a:r>
            <a:endParaRPr lang="en-GB" b="1" dirty="0">
              <a:solidFill>
                <a:srgbClr val="00000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rgbClr val="000000"/>
                </a:solidFill>
                <a:latin typeface="Courier New" pitchFamily="-106" charset="0"/>
                <a:ea typeface="ＭＳ Ｐゴシック" pitchFamily="-106" charset="-128"/>
                <a:cs typeface="Courier New" pitchFamily="-106" charset="0"/>
              </a:rPr>
              <a:t>};</a:t>
            </a:r>
          </a:p>
        </p:txBody>
      </p:sp>
      <p:pic>
        <p:nvPicPr>
          <p:cNvPr id="2" name="Picture 1" descr="Capture d’écran 2014-10-05 à 4.39.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5896" y="3721596"/>
            <a:ext cx="5105427" cy="1062401"/>
          </a:xfrm>
          <a:prstGeom prst="rect">
            <a:avLst/>
          </a:prstGeom>
          <a:ln w="12700" cap="sq" cmpd="sng">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854923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Lot of third-party </a:t>
            </a:r>
            <a:r>
              <a:rPr lang="en-US" dirty="0" err="1" smtClean="0"/>
              <a:t>middlewares</a:t>
            </a:r>
            <a:endParaRPr lang="en-US" dirty="0" smtClean="0"/>
          </a:p>
          <a:p>
            <a:pPr lvl="1"/>
            <a:r>
              <a:rPr lang="en-US" dirty="0" smtClean="0"/>
              <a:t>Use them to add features to your application</a:t>
            </a:r>
          </a:p>
          <a:p>
            <a:pPr lvl="1"/>
            <a:r>
              <a:rPr lang="en-US" dirty="0" smtClean="0"/>
              <a:t>Find a list at this URL:</a:t>
            </a:r>
          </a:p>
          <a:p>
            <a:pPr marL="57150" indent="0" algn="ctr">
              <a:buNone/>
            </a:pPr>
            <a:r>
              <a:rPr lang="en-US" sz="2800" dirty="0" smtClean="0">
                <a:hlinkClick r:id="rId3"/>
              </a:rPr>
              <a:t>https://github.com/senchalabs/connect#middleware</a:t>
            </a:r>
            <a:endParaRPr lang="en-US" sz="2800" dirty="0" smtClean="0"/>
          </a:p>
          <a:p>
            <a:pPr marL="57150" indent="0" algn="ctr">
              <a:buNone/>
            </a:pPr>
            <a:endParaRPr lang="en-US" sz="2800" dirty="0"/>
          </a:p>
          <a:p>
            <a:pPr marL="514350" indent="-457200"/>
            <a:r>
              <a:rPr lang="en-US" dirty="0" smtClean="0"/>
              <a:t>And remember: Make it modular!</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Middlewares</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Express module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84689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86988924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Usable with </a:t>
            </a:r>
            <a:r>
              <a:rPr lang="en-US" dirty="0" err="1" smtClean="0"/>
              <a:t>app.set</a:t>
            </a:r>
            <a:endParaRPr lang="en-US" dirty="0" smtClean="0"/>
          </a:p>
          <a:p>
            <a:pPr lvl="1"/>
            <a:r>
              <a:rPr lang="en-US" dirty="0" smtClean="0"/>
              <a:t>Function defining application properties</a:t>
            </a:r>
          </a:p>
          <a:p>
            <a:endParaRPr lang="fr-FR" dirty="0" smtClean="0"/>
          </a:p>
          <a:p>
            <a:r>
              <a:rPr lang="fr-FR" dirty="0" err="1" smtClean="0"/>
              <a:t>Many</a:t>
            </a:r>
            <a:r>
              <a:rPr lang="fr-FR" dirty="0" smtClean="0"/>
              <a:t> </a:t>
            </a:r>
            <a:r>
              <a:rPr lang="fr-FR" dirty="0" err="1" smtClean="0"/>
              <a:t>templating</a:t>
            </a:r>
            <a:r>
              <a:rPr lang="fr-FR" dirty="0" smtClean="0"/>
              <a:t> </a:t>
            </a:r>
            <a:r>
              <a:rPr lang="fr-FR" dirty="0" err="1" smtClean="0"/>
              <a:t>systems</a:t>
            </a:r>
            <a:r>
              <a:rPr lang="fr-FR" dirty="0" smtClean="0"/>
              <a:t>: Jade, EJS, </a:t>
            </a:r>
            <a:r>
              <a:rPr lang="fr-FR" dirty="0" err="1" smtClean="0"/>
              <a:t>Swig</a:t>
            </a:r>
            <a:r>
              <a:rPr lang="fr-FR" dirty="0" smtClean="0"/>
              <a:t>…</a:t>
            </a:r>
            <a:endParaRPr lang="en-US" dirty="0"/>
          </a:p>
          <a:p>
            <a:pPr marL="0" indent="0">
              <a:buNone/>
            </a:pPr>
            <a:endParaRPr lang="en-US" dirty="0" smtClean="0"/>
          </a:p>
          <a:p>
            <a:pPr marL="0" indent="0" algn="ctr">
              <a:buNone/>
            </a:pPr>
            <a:r>
              <a:rPr lang="en-US" dirty="0" smtClean="0"/>
              <a:t>Let’s discover </a:t>
            </a:r>
            <a:r>
              <a:rPr lang="en-US" dirty="0" err="1" smtClean="0"/>
              <a:t>templating</a:t>
            </a:r>
            <a:r>
              <a:rPr lang="en-US" dirty="0" smtClean="0"/>
              <a:t> system through Jade</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err="1" smtClean="0">
                <a:latin typeface="+mj-lt"/>
                <a:cs typeface="ＭＳ Ｐゴシック" charset="0"/>
              </a:rPr>
              <a:t>Templating</a:t>
            </a:r>
            <a:r>
              <a:rPr lang="en-US" sz="3600" b="1" dirty="0" smtClean="0">
                <a:latin typeface="+mj-lt"/>
                <a:cs typeface="ＭＳ Ｐゴシック" charset="0"/>
              </a:rPr>
              <a:t> System</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Express module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859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Jade</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err="1" smtClean="0"/>
              <a:t>Node.js</a:t>
            </a:r>
            <a:endParaRPr lang="en-US" dirty="0"/>
          </a:p>
        </p:txBody>
      </p:sp>
      <p:sp>
        <p:nvSpPr>
          <p:cNvPr id="4" name="Rectangle à coins arrondis 3"/>
          <p:cNvSpPr/>
          <p:nvPr/>
        </p:nvSpPr>
        <p:spPr>
          <a:xfrm>
            <a:off x="6444208" y="3505572"/>
            <a:ext cx="2232248" cy="1368152"/>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6" name="Picture 2" descr="http://jade-lang.com/styl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6870" y="3618148"/>
            <a:ext cx="2066925"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7268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Jade is a terse language for writing HTML</a:t>
            </a:r>
            <a:endParaRPr lang="en-US" dirty="0"/>
          </a:p>
          <a:p>
            <a:pPr lvl="1"/>
            <a:r>
              <a:rPr lang="en-US" dirty="0" err="1" smtClean="0"/>
              <a:t>Templating</a:t>
            </a:r>
            <a:r>
              <a:rPr lang="en-US" dirty="0" smtClean="0"/>
              <a:t> system</a:t>
            </a:r>
            <a:endParaRPr lang="en-US" dirty="0"/>
          </a:p>
          <a:p>
            <a:pPr lvl="1"/>
            <a:r>
              <a:rPr lang="en-US" dirty="0" smtClean="0"/>
              <a:t>Coffee-script/Zen coding style</a:t>
            </a:r>
            <a:endParaRPr lang="fr-FR" dirty="0"/>
          </a:p>
          <a:p>
            <a:pPr lvl="1"/>
            <a:r>
              <a:rPr lang="fr-FR" dirty="0" err="1" smtClean="0"/>
              <a:t>Strong</a:t>
            </a:r>
            <a:r>
              <a:rPr lang="fr-FR" dirty="0" smtClean="0"/>
              <a:t> JavaScript support (oh, </a:t>
            </a:r>
            <a:r>
              <a:rPr lang="fr-FR" dirty="0" err="1" smtClean="0"/>
              <a:t>really</a:t>
            </a:r>
            <a:r>
              <a:rPr lang="fr-FR" dirty="0" smtClean="0"/>
              <a:t>?)</a:t>
            </a:r>
            <a:endParaRPr lang="fr-FR" dirty="0"/>
          </a:p>
          <a:p>
            <a:r>
              <a:rPr lang="fr-FR" dirty="0" err="1" smtClean="0"/>
              <a:t>Maintained</a:t>
            </a:r>
            <a:r>
              <a:rPr lang="fr-FR" dirty="0" smtClean="0"/>
              <a:t> by </a:t>
            </a:r>
            <a:r>
              <a:rPr lang="en-US" b="1" dirty="0">
                <a:hlinkClick r:id="rId3"/>
              </a:rPr>
              <a:t>Forbes Lindesay</a:t>
            </a:r>
            <a:endParaRPr lang="en-US" b="1" dirty="0"/>
          </a:p>
          <a:p>
            <a:endParaRPr lang="fr-FR" dirty="0" smtClean="0"/>
          </a:p>
          <a:p>
            <a:r>
              <a:rPr lang="fr-FR" dirty="0" smtClean="0"/>
              <a:t>This course </a:t>
            </a:r>
            <a:r>
              <a:rPr lang="fr-FR" dirty="0" err="1" smtClean="0"/>
              <a:t>is</a:t>
            </a:r>
            <a:r>
              <a:rPr lang="fr-FR" dirty="0" smtClean="0"/>
              <a:t> not about Jade </a:t>
            </a:r>
            <a:r>
              <a:rPr lang="fr-FR" dirty="0" err="1" smtClean="0"/>
              <a:t>so</a:t>
            </a:r>
            <a:r>
              <a:rPr lang="fr-FR" dirty="0" smtClean="0"/>
              <a:t> </a:t>
            </a:r>
            <a:r>
              <a:rPr lang="fr-FR" dirty="0" err="1" smtClean="0"/>
              <a:t>it’ll</a:t>
            </a:r>
            <a:r>
              <a:rPr lang="fr-FR" dirty="0" smtClean="0"/>
              <a:t> </a:t>
            </a:r>
            <a:r>
              <a:rPr lang="fr-FR" dirty="0" err="1" smtClean="0"/>
              <a:t>be</a:t>
            </a:r>
            <a:r>
              <a:rPr lang="fr-FR" dirty="0" smtClean="0"/>
              <a:t> quick </a:t>
            </a:r>
            <a:r>
              <a:rPr lang="fr-FR" dirty="0" smtClean="0">
                <a:sym typeface="Wingdings" panose="05000000000000000000" pitchFamily="2" charset="2"/>
              </a:rPr>
              <a:t></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What is Jade?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Jade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91485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With Express, thanks to </a:t>
            </a:r>
            <a:r>
              <a:rPr lang="en-US" dirty="0" err="1" smtClean="0"/>
              <a:t>app.set</a:t>
            </a:r>
            <a:r>
              <a:rPr lang="en-US" dirty="0" smtClean="0"/>
              <a:t> function:</a:t>
            </a:r>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How to use Jade?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Jade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2065412"/>
            <a:ext cx="8208912" cy="1728192"/>
          </a:xfrm>
          <a:prstGeom prst="roundRect">
            <a:avLst>
              <a:gd name="adj" fmla="val 13401"/>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t>
            </a:r>
            <a:r>
              <a:rPr lang="en-GB" b="1" dirty="0" err="1" smtClean="0">
                <a:solidFill>
                  <a:srgbClr val="0070C0"/>
                </a:solidFill>
                <a:latin typeface="Courier New" pitchFamily="-106" charset="0"/>
                <a:ea typeface="ＭＳ Ｐゴシック" pitchFamily="-106" charset="-128"/>
                <a:cs typeface="Courier New" pitchFamily="-106" charset="0"/>
              </a:rPr>
              <a:t>ar</a:t>
            </a:r>
            <a:r>
              <a:rPr lang="en-GB" b="1" dirty="0" smtClean="0">
                <a:solidFill>
                  <a:srgbClr val="0070C0"/>
                </a:solidFill>
                <a:latin typeface="Courier New" pitchFamily="-106" charset="0"/>
                <a:ea typeface="ＭＳ Ｐゴシック" pitchFamily="-106" charset="-128"/>
                <a:cs typeface="Courier New" pitchFamily="-106" charset="0"/>
              </a:rPr>
              <a:t> </a:t>
            </a:r>
            <a:r>
              <a:rPr lang="en-GB" b="1" dirty="0" smtClean="0">
                <a:solidFill>
                  <a:srgbClr val="000000"/>
                </a:solidFill>
                <a:latin typeface="Courier New" pitchFamily="-106" charset="0"/>
                <a:ea typeface="ＭＳ Ｐゴシック" pitchFamily="-106" charset="-128"/>
                <a:cs typeface="Courier New" pitchFamily="-106" charset="0"/>
              </a:rPr>
              <a:t>path = require('</a:t>
            </a:r>
            <a:r>
              <a:rPr lang="en-GB" b="1" dirty="0" smtClean="0">
                <a:solidFill>
                  <a:srgbClr val="00B050"/>
                </a:solidFill>
                <a:latin typeface="Courier New" pitchFamily="-106" charset="0"/>
                <a:ea typeface="ＭＳ Ｐゴシック" pitchFamily="-106" charset="-128"/>
                <a:cs typeface="Courier New" pitchFamily="-106" charset="0"/>
              </a:rPr>
              <a:t>path</a:t>
            </a:r>
            <a:r>
              <a:rPr lang="en-GB" b="1" dirty="0" smtClean="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smtClean="0">
                <a:solidFill>
                  <a:srgbClr val="479B8F"/>
                </a:solidFill>
                <a:latin typeface="Courier New" pitchFamily="-106" charset="0"/>
                <a:ea typeface="ＭＳ Ｐゴシック" pitchFamily="-106" charset="-128"/>
                <a:cs typeface="Courier New" pitchFamily="-106" charset="0"/>
              </a:rPr>
              <a:t>// Set Jade as the template engine</a:t>
            </a:r>
          </a:p>
          <a:p>
            <a:pPr eaLnBrk="1" hangingPunct="1">
              <a:buFont typeface="Wingdings" pitchFamily="1" charset="2"/>
              <a:buNone/>
            </a:pPr>
            <a:r>
              <a:rPr lang="en-GB" b="1" dirty="0" err="1" smtClean="0">
                <a:solidFill>
                  <a:srgbClr val="000000"/>
                </a:solidFill>
                <a:latin typeface="Courier New" pitchFamily="-106" charset="0"/>
                <a:ea typeface="ＭＳ Ｐゴシック" pitchFamily="-106" charset="-128"/>
                <a:cs typeface="Courier New" pitchFamily="-106" charset="0"/>
              </a:rPr>
              <a:t>app.set</a:t>
            </a:r>
            <a:r>
              <a:rPr lang="en-GB" b="1" dirty="0">
                <a:solidFill>
                  <a:srgbClr val="000000"/>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view engine</a:t>
            </a:r>
            <a:r>
              <a:rPr lang="en-GB" b="1" dirty="0">
                <a:solidFill>
                  <a:srgbClr val="000000"/>
                </a:solidFill>
                <a:latin typeface="Courier New" pitchFamily="-106" charset="0"/>
                <a:ea typeface="ＭＳ Ｐゴシック" pitchFamily="-106" charset="-128"/>
                <a:cs typeface="Courier New" pitchFamily="-106" charset="0"/>
              </a:rPr>
              <a:t>', '</a:t>
            </a:r>
            <a:r>
              <a:rPr lang="en-GB" b="1" dirty="0">
                <a:solidFill>
                  <a:srgbClr val="00B050"/>
                </a:solidFill>
                <a:latin typeface="Courier New" pitchFamily="-106" charset="0"/>
                <a:ea typeface="ＭＳ Ｐゴシック" pitchFamily="-106" charset="-128"/>
                <a:cs typeface="Courier New" pitchFamily="-106" charset="0"/>
              </a:rPr>
              <a:t>jade</a:t>
            </a:r>
            <a:r>
              <a:rPr lang="en-GB" b="1" dirty="0">
                <a:solidFill>
                  <a:srgbClr val="000000"/>
                </a:solidFill>
                <a:latin typeface="Courier New" pitchFamily="-106" charset="0"/>
                <a:ea typeface="ＭＳ Ｐゴシック" pitchFamily="-106" charset="-128"/>
                <a:cs typeface="Courier New" pitchFamily="-106" charset="0"/>
              </a:rPr>
              <a:t>'</a:t>
            </a:r>
            <a:r>
              <a:rPr lang="en-GB" b="1" dirty="0" smtClean="0">
                <a:solidFill>
                  <a:srgbClr val="000000"/>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smtClean="0">
                <a:solidFill>
                  <a:srgbClr val="479B8F"/>
                </a:solidFill>
                <a:latin typeface="Courier New" pitchFamily="-106" charset="0"/>
                <a:ea typeface="ＭＳ Ｐゴシック" pitchFamily="-106" charset="-128"/>
                <a:cs typeface="Courier New" pitchFamily="-106" charset="0"/>
              </a:rPr>
              <a:t>// Tells where to find Jade views</a:t>
            </a:r>
          </a:p>
          <a:p>
            <a:pPr eaLnBrk="1" hangingPunct="1">
              <a:buFont typeface="Wingdings" pitchFamily="1" charset="2"/>
              <a:buNone/>
            </a:pPr>
            <a:r>
              <a:rPr lang="en-GB" b="1" dirty="0" err="1">
                <a:solidFill>
                  <a:srgbClr val="000000"/>
                </a:solidFill>
                <a:latin typeface="Courier New" pitchFamily="-106" charset="0"/>
                <a:ea typeface="ＭＳ Ｐゴシック" pitchFamily="-106" charset="-128"/>
                <a:cs typeface="Courier New" pitchFamily="-106" charset="0"/>
              </a:rPr>
              <a:t>app.set</a:t>
            </a:r>
            <a:r>
              <a:rPr lang="en-GB" b="1" dirty="0">
                <a:solidFill>
                  <a:srgbClr val="000000"/>
                </a:solidFill>
                <a:latin typeface="Courier New" pitchFamily="-106" charset="0"/>
                <a:ea typeface="ＭＳ Ｐゴシック" pitchFamily="-106" charset="-128"/>
                <a:cs typeface="Courier New" pitchFamily="-106" charset="0"/>
              </a:rPr>
              <a:t>('</a:t>
            </a:r>
            <a:r>
              <a:rPr lang="en-GB" b="1" dirty="0">
                <a:solidFill>
                  <a:srgbClr val="00B050"/>
                </a:solidFill>
                <a:latin typeface="Courier New" pitchFamily="-106" charset="0"/>
                <a:ea typeface="ＭＳ Ｐゴシック" pitchFamily="-106" charset="-128"/>
                <a:cs typeface="Courier New" pitchFamily="-106" charset="0"/>
              </a:rPr>
              <a:t>views</a:t>
            </a:r>
            <a:r>
              <a:rPr lang="en-GB" b="1" dirty="0">
                <a:solidFill>
                  <a:srgbClr val="000000"/>
                </a:solidFill>
                <a:latin typeface="Courier New" pitchFamily="-106" charset="0"/>
                <a:ea typeface="ＭＳ Ｐゴシック" pitchFamily="-106" charset="-128"/>
                <a:cs typeface="Courier New" pitchFamily="-106" charset="0"/>
              </a:rPr>
              <a:t>', </a:t>
            </a:r>
            <a:r>
              <a:rPr lang="en-GB" b="1" dirty="0" err="1">
                <a:solidFill>
                  <a:srgbClr val="000000"/>
                </a:solidFill>
                <a:latin typeface="Courier New" pitchFamily="-106" charset="0"/>
                <a:ea typeface="ＭＳ Ｐゴシック" pitchFamily="-106" charset="-128"/>
                <a:cs typeface="Courier New" pitchFamily="-106" charset="0"/>
              </a:rPr>
              <a:t>path.join</a:t>
            </a:r>
            <a:r>
              <a:rPr lang="en-GB" b="1" dirty="0">
                <a:solidFill>
                  <a:srgbClr val="000000"/>
                </a:solidFill>
                <a:latin typeface="Courier New" pitchFamily="-106" charset="0"/>
                <a:ea typeface="ＭＳ Ｐゴシック" pitchFamily="-106" charset="-128"/>
                <a:cs typeface="Courier New" pitchFamily="-106" charset="0"/>
              </a:rPr>
              <a:t>(__</a:t>
            </a:r>
            <a:r>
              <a:rPr lang="en-GB" b="1" dirty="0" err="1">
                <a:solidFill>
                  <a:srgbClr val="000000"/>
                </a:solidFill>
                <a:latin typeface="Courier New" pitchFamily="-106" charset="0"/>
                <a:ea typeface="ＭＳ Ｐゴシック" pitchFamily="-106" charset="-128"/>
                <a:cs typeface="Courier New" pitchFamily="-106" charset="0"/>
              </a:rPr>
              <a:t>dirname</a:t>
            </a:r>
            <a:r>
              <a:rPr lang="en-GB" b="1" dirty="0">
                <a:solidFill>
                  <a:srgbClr val="000000"/>
                </a:solidFill>
                <a:latin typeface="Courier New" pitchFamily="-106" charset="0"/>
                <a:ea typeface="ＭＳ Ｐゴシック" pitchFamily="-106" charset="-128"/>
                <a:cs typeface="Courier New" pitchFamily="-106" charset="0"/>
              </a:rPr>
              <a:t>, '</a:t>
            </a:r>
            <a:r>
              <a:rPr lang="en-GB" b="1" dirty="0">
                <a:solidFill>
                  <a:srgbClr val="00B050"/>
                </a:solidFill>
                <a:latin typeface="Courier New" pitchFamily="-106" charset="0"/>
                <a:ea typeface="ＭＳ Ｐゴシック" pitchFamily="-106" charset="-128"/>
                <a:cs typeface="Courier New" pitchFamily="-106" charset="0"/>
              </a:rPr>
              <a:t>templates</a:t>
            </a:r>
            <a:r>
              <a:rPr lang="en-GB" b="1" dirty="0">
                <a:solidFill>
                  <a:srgbClr val="000000"/>
                </a:solidFill>
                <a:latin typeface="Courier New" pitchFamily="-106" charset="0"/>
                <a:ea typeface="ＭＳ Ｐゴシック" pitchFamily="-106" charset="-128"/>
                <a:cs typeface="Courier New" pitchFamily="-106" charset="0"/>
              </a:rPr>
              <a:t>')</a:t>
            </a:r>
            <a:r>
              <a:rPr lang="en-GB" b="1" dirty="0" smtClean="0">
                <a:solidFill>
                  <a:srgbClr val="000000"/>
                </a:solidFill>
                <a:latin typeface="Courier New" pitchFamily="-106" charset="0"/>
                <a:ea typeface="ＭＳ Ｐゴシック" pitchFamily="-106" charset="-128"/>
                <a:cs typeface="Courier New" pitchFamily="-106" charset="0"/>
              </a:rPr>
              <a:t>);</a:t>
            </a:r>
            <a:endParaRPr lang="en-GB" b="1" dirty="0">
              <a:solidFill>
                <a:srgbClr val="00000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35687511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Extension .jade</a:t>
            </a:r>
          </a:p>
          <a:p>
            <a:endParaRPr lang="en-US" dirty="0" smtClean="0"/>
          </a:p>
          <a:p>
            <a:r>
              <a:rPr lang="en-US" dirty="0" smtClean="0"/>
              <a:t>Syntax rules:</a:t>
            </a:r>
            <a:endParaRPr lang="en-US" dirty="0"/>
          </a:p>
          <a:p>
            <a:pPr lvl="1"/>
            <a:r>
              <a:rPr lang="en-US" dirty="0"/>
              <a:t>Works thanks to </a:t>
            </a:r>
            <a:r>
              <a:rPr lang="en-US" dirty="0" smtClean="0"/>
              <a:t>indentation</a:t>
            </a:r>
          </a:p>
          <a:p>
            <a:pPr lvl="1"/>
            <a:r>
              <a:rPr lang="en-US" dirty="0" smtClean="0"/>
              <a:t>The tag is the first word on a line</a:t>
            </a:r>
          </a:p>
          <a:p>
            <a:pPr lvl="1"/>
            <a:r>
              <a:rPr lang="en-US" dirty="0" smtClean="0"/>
              <a:t>Attributes are inside parenthesis</a:t>
            </a:r>
          </a:p>
          <a:p>
            <a:pPr lvl="1"/>
            <a:r>
              <a:rPr lang="en-US" dirty="0" smtClean="0"/>
              <a:t>Text following is the content</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Some information</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Jade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2718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What a Jade file look like</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Jade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251520" y="1057300"/>
            <a:ext cx="4896544" cy="3888432"/>
          </a:xfrm>
          <a:prstGeom prst="roundRect">
            <a:avLst>
              <a:gd name="adj" fmla="val 9046"/>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chemeClr val="tx1"/>
                </a:solidFill>
                <a:latin typeface="Courier New" pitchFamily="-106" charset="0"/>
                <a:ea typeface="ＭＳ Ｐゴシック" pitchFamily="-106" charset="-128"/>
                <a:cs typeface="Courier New" pitchFamily="-106" charset="0"/>
              </a:rPr>
              <a:t>doctype</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html</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head</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title My Jade File</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style .red { </a:t>
            </a:r>
            <a:r>
              <a:rPr lang="en-GB" b="1" dirty="0" err="1">
                <a:solidFill>
                  <a:schemeClr val="tx1"/>
                </a:solidFill>
                <a:latin typeface="Courier New" pitchFamily="-106" charset="0"/>
                <a:ea typeface="ＭＳ Ｐゴシック" pitchFamily="-106" charset="-128"/>
                <a:cs typeface="Courier New" pitchFamily="-106" charset="0"/>
              </a:rPr>
              <a:t>color</a:t>
            </a:r>
            <a:r>
              <a:rPr lang="en-GB" b="1" dirty="0">
                <a:solidFill>
                  <a:schemeClr val="tx1"/>
                </a:solidFill>
                <a:latin typeface="Courier New" pitchFamily="-106" charset="0"/>
                <a:ea typeface="ＭＳ Ｐゴシック" pitchFamily="-106" charset="-128"/>
                <a:cs typeface="Courier New" pitchFamily="-106" charset="0"/>
              </a:rPr>
              <a:t>: red; }</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body</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h1 This is my Jade file</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div</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p(class='red') </a:t>
            </a:r>
            <a:r>
              <a:rPr lang="en-GB" b="1" dirty="0" err="1">
                <a:solidFill>
                  <a:schemeClr val="tx1"/>
                </a:solidFill>
                <a:latin typeface="Courier New" pitchFamily="-106" charset="0"/>
                <a:ea typeface="ＭＳ Ｐゴシック" pitchFamily="-106" charset="-128"/>
                <a:cs typeface="Courier New" pitchFamily="-106" charset="0"/>
              </a:rPr>
              <a:t>Lorem</a:t>
            </a:r>
            <a:r>
              <a:rPr lang="en-GB" b="1" dirty="0">
                <a:solidFill>
                  <a:schemeClr val="tx1"/>
                </a:solidFill>
                <a:latin typeface="Courier New" pitchFamily="-106" charset="0"/>
                <a:ea typeface="ＭＳ Ｐゴシック" pitchFamily="-106" charset="-128"/>
                <a:cs typeface="Courier New" pitchFamily="-106" charset="0"/>
              </a:rPr>
              <a:t> </a:t>
            </a:r>
            <a:r>
              <a:rPr lang="en-GB" b="1" dirty="0" err="1">
                <a:solidFill>
                  <a:schemeClr val="tx1"/>
                </a:solidFill>
                <a:latin typeface="Courier New" pitchFamily="-106" charset="0"/>
                <a:ea typeface="ＭＳ Ｐゴシック" pitchFamily="-106" charset="-128"/>
                <a:cs typeface="Courier New" pitchFamily="-106" charset="0"/>
              </a:rPr>
              <a:t>ipsum</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p </a:t>
            </a:r>
            <a:r>
              <a:rPr lang="en-GB" b="1" dirty="0" err="1">
                <a:solidFill>
                  <a:schemeClr val="tx1"/>
                </a:solidFill>
                <a:latin typeface="Courier New" pitchFamily="-106" charset="0"/>
                <a:ea typeface="ＭＳ Ｐゴシック" pitchFamily="-106" charset="-128"/>
                <a:cs typeface="Courier New" pitchFamily="-106" charset="0"/>
              </a:rPr>
              <a:t>Dolor</a:t>
            </a:r>
            <a:r>
              <a:rPr lang="en-GB" b="1" dirty="0">
                <a:solidFill>
                  <a:schemeClr val="tx1"/>
                </a:solidFill>
                <a:latin typeface="Courier New" pitchFamily="-106" charset="0"/>
                <a:ea typeface="ＭＳ Ｐゴシック" pitchFamily="-106" charset="-128"/>
                <a:cs typeface="Courier New" pitchFamily="-106" charset="0"/>
              </a:rPr>
              <a:t> sit </a:t>
            </a:r>
            <a:r>
              <a:rPr lang="en-GB" b="1" dirty="0" err="1">
                <a:solidFill>
                  <a:schemeClr val="tx1"/>
                </a:solidFill>
                <a:latin typeface="Courier New" pitchFamily="-106" charset="0"/>
                <a:ea typeface="ＭＳ Ｐゴシック" pitchFamily="-106" charset="-128"/>
                <a:cs typeface="Courier New" pitchFamily="-106" charset="0"/>
              </a:rPr>
              <a:t>amet</a:t>
            </a: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footer</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span Copyright me</a:t>
            </a:r>
          </a:p>
        </p:txBody>
      </p:sp>
      <p:pic>
        <p:nvPicPr>
          <p:cNvPr id="10" name="Picture 9" descr="Capture d’écran 2014-10-05 à 5.12.2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4380" y="1385292"/>
            <a:ext cx="3848100" cy="3200400"/>
          </a:xfrm>
          <a:prstGeom prst="rect">
            <a:avLst/>
          </a:prstGeom>
          <a:ln w="12700" cap="sq" cmpd="sng">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08477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Imagine the following program :</a:t>
            </a:r>
          </a:p>
          <a:p>
            <a:endParaRPr lang="en-US" dirty="0"/>
          </a:p>
          <a:p>
            <a:endParaRPr lang="en-US" dirty="0" smtClean="0"/>
          </a:p>
          <a:p>
            <a:endParaRPr lang="en-US" dirty="0"/>
          </a:p>
          <a:p>
            <a:r>
              <a:rPr lang="en-US" dirty="0" smtClean="0"/>
              <a:t>In that example, the program is blocked until the DB return the query result</a:t>
            </a:r>
          </a:p>
          <a:p>
            <a:pPr lvl="1"/>
            <a:r>
              <a:rPr lang="en-US" dirty="0" smtClean="0"/>
              <a:t>It is called a blocking I/O operation</a:t>
            </a:r>
          </a:p>
          <a:p>
            <a:endParaRPr lang="en-US" dirty="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Blocking VS non-blocking</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Introduction</a:t>
            </a:r>
            <a:endParaRPr kumimoji="0" lang="en-US" i="0" u="none" strike="noStrike" kern="1200" cap="none" spc="0" normalizeH="0" baseline="0" dirty="0" smtClean="0">
              <a:ln>
                <a:noFill/>
              </a:ln>
              <a:solidFill>
                <a:schemeClr val="tx1"/>
              </a:solidFill>
              <a:effectLst/>
              <a:uLnTx/>
              <a:uFillTx/>
              <a:latin typeface="+mn-lt"/>
              <a:cs typeface="ＭＳ Ｐゴシック" charset="0"/>
            </a:endParaRPr>
          </a:p>
        </p:txBody>
      </p:sp>
      <p:sp>
        <p:nvSpPr>
          <p:cNvPr id="6" name="Rectangle à coins arrondis 4"/>
          <p:cNvSpPr/>
          <p:nvPr/>
        </p:nvSpPr>
        <p:spPr>
          <a:xfrm>
            <a:off x="827584" y="1921396"/>
            <a:ext cx="7488832"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Retrieve all the articles from a Database</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Display them</a:t>
            </a:r>
          </a:p>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Do something else…</a:t>
            </a:r>
          </a:p>
        </p:txBody>
      </p:sp>
      <p:pic>
        <p:nvPicPr>
          <p:cNvPr id="7"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0495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err="1" smtClean="0"/>
              <a:t>ServerResponse</a:t>
            </a:r>
            <a:r>
              <a:rPr lang="en-US" dirty="0" smtClean="0"/>
              <a:t> object uses render function</a:t>
            </a:r>
          </a:p>
          <a:p>
            <a:pPr lvl="1"/>
            <a:r>
              <a:rPr lang="en-US" dirty="0" smtClean="0"/>
              <a:t>Ability to pass through views data</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Pass data through view</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Jade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4"/>
          <p:cNvSpPr/>
          <p:nvPr/>
        </p:nvSpPr>
        <p:spPr>
          <a:xfrm>
            <a:off x="467544" y="2353444"/>
            <a:ext cx="8208912" cy="936104"/>
          </a:xfrm>
          <a:prstGeom prst="roundRect">
            <a:avLst>
              <a:gd name="adj" fmla="val 13401"/>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var</a:t>
            </a: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rgbClr val="000000"/>
                </a:solidFill>
                <a:latin typeface="Courier New" pitchFamily="-106" charset="0"/>
                <a:ea typeface="ＭＳ Ｐゴシック" pitchFamily="-106" charset="-128"/>
                <a:cs typeface="Courier New" pitchFamily="-106" charset="0"/>
              </a:rPr>
              <a:t>data = {'</a:t>
            </a:r>
            <a:r>
              <a:rPr lang="en-GB" b="1" dirty="0" smtClean="0">
                <a:solidFill>
                  <a:srgbClr val="00B050"/>
                </a:solidFill>
                <a:latin typeface="Courier New" pitchFamily="-106" charset="0"/>
                <a:ea typeface="ＭＳ Ｐゴシック" pitchFamily="-106" charset="-128"/>
                <a:cs typeface="Courier New" pitchFamily="-106" charset="0"/>
              </a:rPr>
              <a:t>title</a:t>
            </a:r>
            <a:r>
              <a:rPr lang="en-GB" b="1" dirty="0" smtClean="0">
                <a:solidFill>
                  <a:srgbClr val="000000"/>
                </a:solidFill>
                <a:latin typeface="Courier New" pitchFamily="-106" charset="0"/>
                <a:ea typeface="ＭＳ Ｐゴシック" pitchFamily="-106" charset="-128"/>
                <a:cs typeface="Courier New" pitchFamily="-106" charset="0"/>
              </a:rPr>
              <a:t>': '</a:t>
            </a:r>
            <a:r>
              <a:rPr lang="en-GB" b="1" dirty="0" smtClean="0">
                <a:solidFill>
                  <a:srgbClr val="00B050"/>
                </a:solidFill>
                <a:latin typeface="Courier New" pitchFamily="-106" charset="0"/>
                <a:ea typeface="ＭＳ Ｐゴシック" pitchFamily="-106" charset="-128"/>
                <a:cs typeface="Courier New" pitchFamily="-106" charset="0"/>
              </a:rPr>
              <a:t>My Title</a:t>
            </a:r>
            <a:r>
              <a:rPr lang="en-GB" b="1" dirty="0" smtClean="0">
                <a:solidFill>
                  <a:srgbClr val="000000"/>
                </a:solidFill>
                <a:latin typeface="Courier New" pitchFamily="-106" charset="0"/>
                <a:ea typeface="ＭＳ Ｐゴシック" pitchFamily="-106" charset="-128"/>
                <a:cs typeface="Courier New" pitchFamily="-106" charset="0"/>
              </a:rPr>
              <a:t>' };</a:t>
            </a:r>
          </a:p>
          <a:p>
            <a:pPr eaLnBrk="1" hangingPunct="1">
              <a:buFont typeface="Wingdings" pitchFamily="1" charset="2"/>
              <a:buNone/>
            </a:pPr>
            <a:r>
              <a:rPr lang="en-GB" b="1" dirty="0" err="1" smtClean="0">
                <a:solidFill>
                  <a:srgbClr val="000000"/>
                </a:solidFill>
                <a:latin typeface="Courier New" pitchFamily="-106" charset="0"/>
                <a:ea typeface="ＭＳ Ｐゴシック" pitchFamily="-106" charset="-128"/>
                <a:cs typeface="Courier New" pitchFamily="-106" charset="0"/>
              </a:rPr>
              <a:t>response.render</a:t>
            </a:r>
            <a:r>
              <a:rPr lang="en-GB" b="1" dirty="0" smtClean="0">
                <a:solidFill>
                  <a:srgbClr val="000000"/>
                </a:solidFill>
                <a:latin typeface="Courier New" pitchFamily="-106" charset="0"/>
                <a:ea typeface="ＭＳ Ｐゴシック" pitchFamily="-106" charset="-128"/>
                <a:cs typeface="Courier New" pitchFamily="-106" charset="0"/>
              </a:rPr>
              <a:t>('</a:t>
            </a:r>
            <a:r>
              <a:rPr lang="en-GB" b="1" dirty="0" err="1" smtClean="0">
                <a:solidFill>
                  <a:srgbClr val="00B050"/>
                </a:solidFill>
                <a:latin typeface="Courier New" pitchFamily="-106" charset="0"/>
                <a:ea typeface="ＭＳ Ｐゴシック" pitchFamily="-106" charset="-128"/>
                <a:cs typeface="Courier New" pitchFamily="-106" charset="0"/>
              </a:rPr>
              <a:t>myFile</a:t>
            </a:r>
            <a:r>
              <a:rPr lang="en-GB" b="1" dirty="0" smtClean="0">
                <a:solidFill>
                  <a:srgbClr val="000000"/>
                </a:solidFill>
                <a:latin typeface="Courier New" pitchFamily="-106" charset="0"/>
                <a:ea typeface="ＭＳ Ｐゴシック" pitchFamily="-106" charset="-128"/>
                <a:cs typeface="Courier New" pitchFamily="-106" charset="0"/>
              </a:rPr>
              <a:t>', { '</a:t>
            </a:r>
            <a:r>
              <a:rPr lang="en-GB" b="1" dirty="0" err="1" smtClean="0">
                <a:solidFill>
                  <a:srgbClr val="00B050"/>
                </a:solidFill>
                <a:latin typeface="Courier New" pitchFamily="-106" charset="0"/>
                <a:ea typeface="ＭＳ Ｐゴシック" pitchFamily="-106" charset="-128"/>
                <a:cs typeface="Courier New" pitchFamily="-106" charset="0"/>
              </a:rPr>
              <a:t>myTitle</a:t>
            </a:r>
            <a:r>
              <a:rPr lang="en-GB" b="1" dirty="0" smtClean="0">
                <a:solidFill>
                  <a:srgbClr val="000000"/>
                </a:solidFill>
                <a:latin typeface="Courier New" pitchFamily="-106" charset="0"/>
                <a:ea typeface="ＭＳ Ｐゴシック" pitchFamily="-106" charset="-128"/>
                <a:cs typeface="Courier New" pitchFamily="-106" charset="0"/>
              </a:rPr>
              <a:t>': data } );</a:t>
            </a:r>
            <a:endParaRPr lang="en-GB" b="1" dirty="0">
              <a:solidFill>
                <a:srgbClr val="000000"/>
              </a:solidFill>
              <a:latin typeface="Courier New" pitchFamily="-106" charset="0"/>
              <a:ea typeface="ＭＳ Ｐゴシック" pitchFamily="-106" charset="-128"/>
              <a:cs typeface="Courier New" pitchFamily="-106" charset="0"/>
            </a:endParaRPr>
          </a:p>
        </p:txBody>
      </p:sp>
      <p:sp>
        <p:nvSpPr>
          <p:cNvPr id="7" name="Rectangle à coins arrondis 4"/>
          <p:cNvSpPr/>
          <p:nvPr/>
        </p:nvSpPr>
        <p:spPr>
          <a:xfrm>
            <a:off x="467544" y="3865612"/>
            <a:ext cx="8208912" cy="936104"/>
          </a:xfrm>
          <a:prstGeom prst="roundRect">
            <a:avLst>
              <a:gd name="adj" fmla="val 13401"/>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smtClean="0">
                <a:solidFill>
                  <a:schemeClr val="tx1"/>
                </a:solidFill>
                <a:latin typeface="Courier New" pitchFamily="-106" charset="0"/>
                <a:ea typeface="ＭＳ Ｐゴシック" pitchFamily="-106" charset="-128"/>
                <a:cs typeface="Courier New" pitchFamily="-106" charset="0"/>
              </a:rPr>
              <a:t>head</a:t>
            </a:r>
          </a:p>
          <a:p>
            <a:pPr eaLnBrk="1" hangingPunct="1">
              <a:buFont typeface="Wingdings" pitchFamily="1" charset="2"/>
              <a:buNone/>
            </a:pPr>
            <a:r>
              <a:rPr lang="en-GB" b="1" dirty="0" smtClean="0">
                <a:solidFill>
                  <a:srgbClr val="000000"/>
                </a:solidFill>
                <a:latin typeface="Courier New" pitchFamily="-106" charset="0"/>
                <a:ea typeface="ＭＳ Ｐゴシック" pitchFamily="-106" charset="-128"/>
                <a:cs typeface="Courier New" pitchFamily="-106" charset="0"/>
              </a:rPr>
              <a:t>  title </a:t>
            </a:r>
            <a:r>
              <a:rPr lang="en-GB" b="1" dirty="0" smtClean="0">
                <a:solidFill>
                  <a:srgbClr val="FF0000"/>
                </a:solidFill>
                <a:latin typeface="Courier New" pitchFamily="-106" charset="0"/>
                <a:ea typeface="ＭＳ Ｐゴシック" pitchFamily="-106" charset="-128"/>
                <a:cs typeface="Courier New" pitchFamily="-106" charset="0"/>
              </a:rPr>
              <a:t>#{</a:t>
            </a:r>
            <a:r>
              <a:rPr lang="en-GB" b="1" dirty="0" err="1" smtClean="0">
                <a:solidFill>
                  <a:srgbClr val="FF0000"/>
                </a:solidFill>
                <a:latin typeface="Courier New" pitchFamily="-106" charset="0"/>
                <a:ea typeface="ＭＳ Ｐゴシック" pitchFamily="-106" charset="-128"/>
                <a:cs typeface="Courier New" pitchFamily="-106" charset="0"/>
              </a:rPr>
              <a:t>myTitle</a:t>
            </a:r>
            <a:r>
              <a:rPr lang="en-GB" b="1" dirty="0" smtClean="0">
                <a:solidFill>
                  <a:srgbClr val="FF0000"/>
                </a:solidFill>
                <a:latin typeface="Courier New" pitchFamily="-106" charset="0"/>
                <a:ea typeface="ＭＳ Ｐゴシック" pitchFamily="-106" charset="-128"/>
                <a:cs typeface="Courier New" pitchFamily="-106" charset="0"/>
              </a:rPr>
              <a:t>}</a:t>
            </a:r>
            <a:endParaRPr lang="en-GB" b="1" dirty="0">
              <a:solidFill>
                <a:srgbClr val="FF0000"/>
              </a:solidFill>
              <a:latin typeface="Courier New" pitchFamily="-106" charset="0"/>
              <a:ea typeface="ＭＳ Ｐゴシック" pitchFamily="-106" charset="-128"/>
              <a:cs typeface="Courier New" pitchFamily="-106" charset="0"/>
            </a:endParaRPr>
          </a:p>
        </p:txBody>
      </p:sp>
    </p:spTree>
    <p:extLst>
      <p:ext uri="{BB962C8B-B14F-4D97-AF65-F5344CB8AC3E}">
        <p14:creationId xmlns:p14="http://schemas.microsoft.com/office/powerpoint/2010/main" val="308023894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Structural features:</a:t>
            </a:r>
          </a:p>
          <a:p>
            <a:pPr lvl="1"/>
            <a:r>
              <a:rPr lang="fr-FR" dirty="0" smtClean="0"/>
              <a:t>File inclusion</a:t>
            </a:r>
          </a:p>
          <a:p>
            <a:pPr lvl="1"/>
            <a:r>
              <a:rPr lang="fr-FR" dirty="0" smtClean="0"/>
              <a:t>Template extension</a:t>
            </a:r>
          </a:p>
          <a:p>
            <a:pPr lvl="1"/>
            <a:r>
              <a:rPr lang="fr-FR" dirty="0" err="1" smtClean="0"/>
              <a:t>Mixins</a:t>
            </a:r>
            <a:endParaRPr lang="en-US" dirty="0"/>
          </a:p>
          <a:p>
            <a:pPr lvl="3"/>
            <a:endParaRPr lang="en-US" dirty="0" smtClean="0"/>
          </a:p>
          <a:p>
            <a:r>
              <a:rPr lang="en-US" dirty="0" smtClean="0"/>
              <a:t>Algorithmic features:</a:t>
            </a:r>
            <a:endParaRPr lang="en-US" dirty="0"/>
          </a:p>
          <a:p>
            <a:pPr lvl="1"/>
            <a:r>
              <a:rPr lang="fr-FR" dirty="0" smtClean="0"/>
              <a:t>Variables</a:t>
            </a:r>
            <a:endParaRPr lang="en-US" dirty="0" smtClean="0"/>
          </a:p>
          <a:p>
            <a:pPr lvl="1"/>
            <a:r>
              <a:rPr lang="en-US" dirty="0" smtClean="0"/>
              <a:t>If/Else, Switch/When, For… In</a:t>
            </a:r>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Advanced</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Jade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91904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en-US" sz="3600" b="1" dirty="0" smtClean="0">
                <a:latin typeface="+mj-lt"/>
                <a:cs typeface="ＭＳ Ｐゴシック" charset="0"/>
              </a:rPr>
              <a:t>Blind Quiz</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Jade</a:t>
            </a:r>
            <a:endParaRPr lang="en-US" dirty="0">
              <a:solidFill>
                <a:prstClr val="black"/>
              </a:solidFill>
              <a:latin typeface="Calibri"/>
              <a:cs typeface="ＭＳ Ｐゴシック" charset="0"/>
            </a:endParaRPr>
          </a:p>
        </p:txBody>
      </p:sp>
      <p:sp>
        <p:nvSpPr>
          <p:cNvPr id="7" name="Rectangle à coins arrondis 4"/>
          <p:cNvSpPr/>
          <p:nvPr/>
        </p:nvSpPr>
        <p:spPr>
          <a:xfrm>
            <a:off x="431354" y="1201316"/>
            <a:ext cx="8208912" cy="864096"/>
          </a:xfrm>
          <a:prstGeom prst="roundRect">
            <a:avLst>
              <a:gd name="adj" fmla="val 13401"/>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a:t>
            </a:r>
            <a:r>
              <a:rPr lang="en-GB" b="1" dirty="0">
                <a:solidFill>
                  <a:srgbClr val="0070C0"/>
                </a:solidFill>
                <a:latin typeface="Courier New" pitchFamily="-106" charset="0"/>
                <a:ea typeface="ＭＳ Ｐゴシック" pitchFamily="-106" charset="-128"/>
                <a:cs typeface="Courier New" pitchFamily="-106" charset="0"/>
              </a:rPr>
              <a:t>for </a:t>
            </a:r>
            <a:r>
              <a:rPr lang="en-GB" b="1" dirty="0">
                <a:solidFill>
                  <a:schemeClr val="tx1"/>
                </a:solidFill>
                <a:latin typeface="Courier New" pitchFamily="-106" charset="0"/>
                <a:ea typeface="ＭＳ Ｐゴシック" pitchFamily="-106" charset="-128"/>
                <a:cs typeface="Courier New" pitchFamily="-106" charset="0"/>
              </a:rPr>
              <a:t>(</a:t>
            </a:r>
            <a:r>
              <a:rPr lang="en-GB" b="1" dirty="0" err="1">
                <a:solidFill>
                  <a:srgbClr val="0070C0"/>
                </a:solidFill>
                <a:latin typeface="Courier New" pitchFamily="-106" charset="0"/>
                <a:ea typeface="ＭＳ Ｐゴシック" pitchFamily="-106" charset="-128"/>
                <a:cs typeface="Courier New" pitchFamily="-106" charset="0"/>
              </a:rPr>
              <a:t>var</a:t>
            </a:r>
            <a:r>
              <a:rPr lang="en-GB" b="1" dirty="0">
                <a:solidFill>
                  <a:srgbClr val="0070C0"/>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x =</a:t>
            </a:r>
            <a:r>
              <a:rPr lang="en-GB" b="1" dirty="0">
                <a:solidFill>
                  <a:srgbClr val="0070C0"/>
                </a:solidFill>
                <a:latin typeface="Courier New" pitchFamily="-106" charset="0"/>
                <a:ea typeface="ＭＳ Ｐゴシック" pitchFamily="-106" charset="-128"/>
                <a:cs typeface="Courier New" pitchFamily="-106" charset="0"/>
              </a:rPr>
              <a:t> </a:t>
            </a:r>
            <a:r>
              <a:rPr lang="en-GB" b="1" dirty="0">
                <a:solidFill>
                  <a:schemeClr val="accent6">
                    <a:lumMod val="75000"/>
                  </a:schemeClr>
                </a:solidFill>
                <a:latin typeface="Courier New" pitchFamily="-106" charset="0"/>
                <a:ea typeface="ＭＳ Ｐゴシック" pitchFamily="-106" charset="-128"/>
                <a:cs typeface="Courier New" pitchFamily="-106" charset="0"/>
              </a:rPr>
              <a:t>0</a:t>
            </a:r>
            <a:r>
              <a:rPr lang="en-GB" b="1" dirty="0">
                <a:solidFill>
                  <a:schemeClr val="tx1"/>
                </a:solidFill>
                <a:latin typeface="Courier New" pitchFamily="-106" charset="0"/>
                <a:ea typeface="ＭＳ Ｐゴシック" pitchFamily="-106" charset="-128"/>
                <a:cs typeface="Courier New" pitchFamily="-106" charset="0"/>
              </a:rPr>
              <a:t>; x &lt;</a:t>
            </a:r>
            <a:r>
              <a:rPr lang="en-GB" b="1" dirty="0">
                <a:solidFill>
                  <a:srgbClr val="0070C0"/>
                </a:solidFill>
                <a:latin typeface="Courier New" pitchFamily="-106" charset="0"/>
                <a:ea typeface="ＭＳ Ｐゴシック" pitchFamily="-106" charset="-128"/>
                <a:cs typeface="Courier New" pitchFamily="-106" charset="0"/>
              </a:rPr>
              <a:t> </a:t>
            </a:r>
            <a:r>
              <a:rPr lang="en-GB" b="1" dirty="0">
                <a:solidFill>
                  <a:schemeClr val="accent6">
                    <a:lumMod val="75000"/>
                  </a:schemeClr>
                </a:solidFill>
                <a:latin typeface="Courier New" pitchFamily="-106" charset="0"/>
                <a:ea typeface="ＭＳ Ｐゴシック" pitchFamily="-106" charset="-128"/>
                <a:cs typeface="Courier New" pitchFamily="-106" charset="0"/>
              </a:rPr>
              <a:t>3</a:t>
            </a:r>
            <a:r>
              <a:rPr lang="en-GB" b="1" dirty="0">
                <a:solidFill>
                  <a:schemeClr val="tx1"/>
                </a:solidFill>
                <a:latin typeface="Courier New" pitchFamily="-106" charset="0"/>
                <a:ea typeface="ＭＳ Ｐゴシック" pitchFamily="-106" charset="-128"/>
                <a:cs typeface="Courier New" pitchFamily="-106" charset="0"/>
              </a:rPr>
              <a:t>; x++)</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a:solidFill>
                  <a:srgbClr val="00B050"/>
                </a:solidFill>
                <a:latin typeface="Courier New" pitchFamily="-106" charset="0"/>
                <a:ea typeface="ＭＳ Ｐゴシック" pitchFamily="-106" charset="-128"/>
                <a:cs typeface="Courier New" pitchFamily="-106" charset="0"/>
              </a:rPr>
              <a:t>li</a:t>
            </a:r>
            <a:r>
              <a:rPr lang="en-GB" b="1" dirty="0">
                <a:solidFill>
                  <a:srgbClr val="0070C0"/>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item</a:t>
            </a:r>
          </a:p>
        </p:txBody>
      </p:sp>
      <p:pic>
        <p:nvPicPr>
          <p:cNvPr id="8" name="Picture 2" descr="D:\Users\Renaud\Desktop\StageFinEtudesSupinfo\Icons-New\v3\Min\Ques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à coins arrondis 4"/>
          <p:cNvSpPr/>
          <p:nvPr/>
        </p:nvSpPr>
        <p:spPr>
          <a:xfrm>
            <a:off x="395536" y="2281436"/>
            <a:ext cx="8208912" cy="864096"/>
          </a:xfrm>
          <a:prstGeom prst="roundRect">
            <a:avLst>
              <a:gd name="adj" fmla="val 13401"/>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70C0"/>
                </a:solidFill>
                <a:latin typeface="Courier New" pitchFamily="-106" charset="0"/>
                <a:ea typeface="ＭＳ Ｐゴシック" pitchFamily="-106" charset="-128"/>
                <a:cs typeface="Courier New" pitchFamily="-106" charset="0"/>
              </a:rPr>
              <a:t> </a:t>
            </a:r>
            <a:r>
              <a:rPr lang="en-GB" b="1" dirty="0" err="1">
                <a:solidFill>
                  <a:srgbClr val="0070C0"/>
                </a:solidFill>
                <a:latin typeface="Courier New" pitchFamily="-106" charset="0"/>
                <a:ea typeface="ＭＳ Ｐゴシック" pitchFamily="-106" charset="-128"/>
                <a:cs typeface="Courier New" pitchFamily="-106" charset="0"/>
              </a:rPr>
              <a:t>var</a:t>
            </a: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user </a:t>
            </a:r>
            <a:r>
              <a:rPr lang="en-GB" b="1" dirty="0">
                <a:solidFill>
                  <a:schemeClr val="tx1"/>
                </a:solidFill>
                <a:latin typeface="Courier New" pitchFamily="-106" charset="0"/>
                <a:ea typeface="ＭＳ Ｐゴシック" pitchFamily="-106" charset="-128"/>
                <a:cs typeface="Courier New" pitchFamily="-106" charset="0"/>
              </a:rPr>
              <a:t>= {name: '</a:t>
            </a:r>
            <a:r>
              <a:rPr lang="en-GB" b="1" dirty="0">
                <a:solidFill>
                  <a:srgbClr val="00B050"/>
                </a:solidFill>
                <a:latin typeface="Courier New" pitchFamily="-106" charset="0"/>
                <a:ea typeface="ＭＳ Ｐゴシック" pitchFamily="-106" charset="-128"/>
                <a:cs typeface="Courier New" pitchFamily="-106" charset="0"/>
              </a:rPr>
              <a:t>Forbes Lindesay</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rgbClr val="00B050"/>
                </a:solidFill>
                <a:latin typeface="Courier New" pitchFamily="-106" charset="0"/>
                <a:ea typeface="ＭＳ Ｐゴシック" pitchFamily="-106" charset="-128"/>
                <a:cs typeface="Courier New" pitchFamily="-106" charset="0"/>
              </a:rPr>
              <a:t>p</a:t>
            </a:r>
            <a:r>
              <a:rPr lang="en-GB" b="1" dirty="0">
                <a:solidFill>
                  <a:srgbClr val="0070C0"/>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Welcome </a:t>
            </a:r>
            <a:r>
              <a:rPr lang="en-GB" b="1" dirty="0">
                <a:solidFill>
                  <a:srgbClr val="FF0000"/>
                </a:solidFill>
                <a:latin typeface="Courier New" pitchFamily="-106" charset="0"/>
                <a:ea typeface="ＭＳ Ｐゴシック" pitchFamily="-106" charset="-128"/>
                <a:cs typeface="Courier New" pitchFamily="-106" charset="0"/>
              </a:rPr>
              <a:t>#{user.name}</a:t>
            </a:r>
          </a:p>
        </p:txBody>
      </p:sp>
      <p:sp>
        <p:nvSpPr>
          <p:cNvPr id="11" name="Rectangle à coins arrondis 4"/>
          <p:cNvSpPr/>
          <p:nvPr/>
        </p:nvSpPr>
        <p:spPr>
          <a:xfrm>
            <a:off x="395536" y="3361556"/>
            <a:ext cx="8208912" cy="1800200"/>
          </a:xfrm>
          <a:prstGeom prst="roundRect">
            <a:avLst>
              <a:gd name="adj" fmla="val 13401"/>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Wingdings" pitchFamily="1" charset="2"/>
              <a:buNone/>
            </a:pPr>
            <a:r>
              <a:rPr lang="en-GB" b="1" dirty="0" err="1">
                <a:solidFill>
                  <a:srgbClr val="0070C0"/>
                </a:solidFill>
                <a:latin typeface="Courier New" pitchFamily="-106" charset="0"/>
                <a:ea typeface="ＭＳ Ｐゴシック" pitchFamily="-106" charset="-128"/>
                <a:cs typeface="Courier New" pitchFamily="-106" charset="0"/>
              </a:rPr>
              <a:t>mixin</a:t>
            </a:r>
            <a:r>
              <a:rPr lang="en-GB" b="1" dirty="0">
                <a:solidFill>
                  <a:srgbClr val="0070C0"/>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pet(name)</a:t>
            </a: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err="1">
                <a:solidFill>
                  <a:srgbClr val="00B050"/>
                </a:solidFill>
                <a:latin typeface="Courier New" pitchFamily="-106" charset="0"/>
                <a:ea typeface="ＭＳ Ｐゴシック" pitchFamily="-106" charset="-128"/>
                <a:cs typeface="Courier New" pitchFamily="-106" charset="0"/>
              </a:rPr>
              <a:t>li</a:t>
            </a:r>
            <a:r>
              <a:rPr lang="en-GB" b="1" dirty="0" err="1">
                <a:solidFill>
                  <a:srgbClr val="FF0000"/>
                </a:solidFill>
                <a:latin typeface="Courier New" pitchFamily="-106" charset="0"/>
                <a:ea typeface="ＭＳ Ｐゴシック" pitchFamily="-106" charset="-128"/>
                <a:cs typeface="Courier New" pitchFamily="-106" charset="0"/>
              </a:rPr>
              <a:t>.pet</a:t>
            </a:r>
            <a:r>
              <a:rPr lang="en-GB" b="1" dirty="0">
                <a:solidFill>
                  <a:schemeClr val="tx1"/>
                </a:solidFill>
                <a:latin typeface="Courier New" pitchFamily="-106" charset="0"/>
                <a:ea typeface="ＭＳ Ｐゴシック" pitchFamily="-106" charset="-128"/>
                <a:cs typeface="Courier New" pitchFamily="-106" charset="0"/>
              </a:rPr>
              <a:t>=</a:t>
            </a:r>
            <a:r>
              <a:rPr lang="en-GB" b="1" dirty="0">
                <a:solidFill>
                  <a:srgbClr val="0070C0"/>
                </a:solidFill>
                <a:latin typeface="Courier New" pitchFamily="-106" charset="0"/>
                <a:ea typeface="ＭＳ Ｐゴシック" pitchFamily="-106" charset="-128"/>
                <a:cs typeface="Courier New" pitchFamily="-106" charset="0"/>
              </a:rPr>
              <a:t> </a:t>
            </a:r>
            <a:r>
              <a:rPr lang="en-GB" b="1" dirty="0" smtClean="0">
                <a:solidFill>
                  <a:schemeClr val="tx1"/>
                </a:solidFill>
                <a:latin typeface="Courier New" pitchFamily="-106" charset="0"/>
                <a:ea typeface="ＭＳ Ｐゴシック" pitchFamily="-106" charset="-128"/>
                <a:cs typeface="Courier New" pitchFamily="-106" charset="0"/>
              </a:rPr>
              <a:t>name</a:t>
            </a:r>
          </a:p>
          <a:p>
            <a:pPr eaLnBrk="1" hangingPunct="1">
              <a:buFont typeface="Wingdings" pitchFamily="1" charset="2"/>
              <a:buNone/>
            </a:pPr>
            <a:endParaRPr lang="en-GB" b="1" dirty="0">
              <a:solidFill>
                <a:schemeClr val="tx1"/>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err="1">
                <a:solidFill>
                  <a:srgbClr val="00B050"/>
                </a:solidFill>
                <a:latin typeface="Courier New" pitchFamily="-106" charset="0"/>
                <a:ea typeface="ＭＳ Ｐゴシック" pitchFamily="-106" charset="-128"/>
                <a:cs typeface="Courier New" pitchFamily="-106" charset="0"/>
              </a:rPr>
              <a:t>ul</a:t>
            </a:r>
            <a:endParaRPr lang="en-GB" b="1" dirty="0">
              <a:solidFill>
                <a:srgbClr val="00B050"/>
              </a:solidFill>
              <a:latin typeface="Courier New" pitchFamily="-106" charset="0"/>
              <a:ea typeface="ＭＳ Ｐゴシック" pitchFamily="-106" charset="-128"/>
              <a:cs typeface="Courier New" pitchFamily="-106" charset="0"/>
            </a:endParaRPr>
          </a:p>
          <a:p>
            <a:pPr eaLnBrk="1" hangingPunct="1">
              <a:buFont typeface="Wingdings" pitchFamily="1" charset="2"/>
              <a:buNone/>
            </a:pPr>
            <a:r>
              <a:rPr lang="en-GB" b="1" dirty="0">
                <a:solidFill>
                  <a:srgbClr val="0070C0"/>
                </a:solidFill>
                <a:latin typeface="Courier New" pitchFamily="-106" charset="0"/>
                <a:ea typeface="ＭＳ Ｐゴシック" pitchFamily="-106" charset="-128"/>
                <a:cs typeface="Courier New" pitchFamily="-106" charset="0"/>
              </a:rPr>
              <a:t>  </a:t>
            </a:r>
            <a:r>
              <a:rPr lang="en-GB" b="1" dirty="0">
                <a:solidFill>
                  <a:schemeClr val="tx1"/>
                </a:solidFill>
                <a:latin typeface="Courier New" pitchFamily="-106" charset="0"/>
                <a:ea typeface="ＭＳ Ｐゴシック" pitchFamily="-106" charset="-128"/>
                <a:cs typeface="Courier New" pitchFamily="-106" charset="0"/>
              </a:rPr>
              <a:t>+pet</a:t>
            </a:r>
            <a:r>
              <a:rPr lang="en-GB" b="1" dirty="0" smtClean="0">
                <a:solidFill>
                  <a:schemeClr val="tx1"/>
                </a:solidFill>
                <a:latin typeface="Courier New" pitchFamily="-106" charset="0"/>
                <a:ea typeface="ＭＳ Ｐゴシック" pitchFamily="-106" charset="-128"/>
                <a:cs typeface="Courier New" pitchFamily="-106" charset="0"/>
              </a:rPr>
              <a:t>('</a:t>
            </a:r>
            <a:r>
              <a:rPr lang="en-GB" b="1" dirty="0" smtClean="0">
                <a:solidFill>
                  <a:srgbClr val="00B050"/>
                </a:solidFill>
                <a:latin typeface="Courier New" pitchFamily="-106" charset="0"/>
                <a:ea typeface="ＭＳ Ｐゴシック" pitchFamily="-106" charset="-128"/>
                <a:cs typeface="Courier New" pitchFamily="-106" charset="0"/>
              </a:rPr>
              <a:t>cat</a:t>
            </a:r>
            <a:r>
              <a:rPr lang="en-GB" b="1" dirty="0">
                <a:solidFill>
                  <a:schemeClr val="tx1"/>
                </a:solidFill>
                <a:latin typeface="Courier New" pitchFamily="-106" charset="0"/>
                <a:ea typeface="ＭＳ Ｐゴシック" pitchFamily="-106" charset="-128"/>
                <a:cs typeface="Courier New" pitchFamily="-106" charset="0"/>
              </a:rPr>
              <a:t>')</a:t>
            </a:r>
          </a:p>
          <a:p>
            <a:pPr eaLnBrk="1" hangingPunct="1">
              <a:buFont typeface="Wingdings" pitchFamily="1" charset="2"/>
              <a:buNone/>
            </a:pPr>
            <a:r>
              <a:rPr lang="en-GB" b="1" dirty="0">
                <a:solidFill>
                  <a:schemeClr val="tx1"/>
                </a:solidFill>
                <a:latin typeface="Courier New" pitchFamily="-106" charset="0"/>
                <a:ea typeface="ＭＳ Ｐゴシック" pitchFamily="-106" charset="-128"/>
                <a:cs typeface="Courier New" pitchFamily="-106" charset="0"/>
              </a:rPr>
              <a:t>  +pet('</a:t>
            </a:r>
            <a:r>
              <a:rPr lang="en-GB" b="1" dirty="0">
                <a:solidFill>
                  <a:srgbClr val="00B050"/>
                </a:solidFill>
                <a:latin typeface="Courier New" pitchFamily="-106" charset="0"/>
                <a:ea typeface="ＭＳ Ｐゴシック" pitchFamily="-106" charset="-128"/>
                <a:cs typeface="Courier New" pitchFamily="-106" charset="0"/>
              </a:rPr>
              <a:t>dog</a:t>
            </a:r>
            <a:r>
              <a:rPr lang="en-GB" b="1" dirty="0">
                <a:solidFill>
                  <a:schemeClr val="tx1"/>
                </a:solidFill>
                <a:latin typeface="Courier New" pitchFamily="-106" charset="0"/>
                <a:ea typeface="ＭＳ Ｐゴシック" pitchFamily="-106" charset="-128"/>
                <a:cs typeface="Courier New" pitchFamily="-106" charset="0"/>
              </a:rPr>
              <a:t>')</a:t>
            </a:r>
          </a:p>
        </p:txBody>
      </p:sp>
    </p:spTree>
    <p:extLst>
      <p:ext uri="{BB962C8B-B14F-4D97-AF65-F5344CB8AC3E}">
        <p14:creationId xmlns:p14="http://schemas.microsoft.com/office/powerpoint/2010/main" val="189511204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err="1" smtClean="0"/>
              <a:t>We</a:t>
            </a:r>
            <a:r>
              <a:rPr lang="fr-FR" dirty="0" smtClean="0"/>
              <a:t> </a:t>
            </a:r>
            <a:r>
              <a:rPr lang="fr-FR" dirty="0" err="1" smtClean="0"/>
              <a:t>won’t</a:t>
            </a:r>
            <a:r>
              <a:rPr lang="fr-FR" dirty="0" smtClean="0"/>
              <a:t> </a:t>
            </a:r>
            <a:r>
              <a:rPr lang="fr-FR" dirty="0" err="1" smtClean="0"/>
              <a:t>list</a:t>
            </a:r>
            <a:r>
              <a:rPr lang="fr-FR" dirty="0" smtClean="0"/>
              <a:t> all </a:t>
            </a:r>
            <a:r>
              <a:rPr lang="fr-FR" dirty="0" err="1" smtClean="0"/>
              <a:t>features</a:t>
            </a:r>
            <a:r>
              <a:rPr lang="fr-FR" dirty="0" smtClean="0"/>
              <a:t> </a:t>
            </a:r>
            <a:r>
              <a:rPr lang="fr-FR" dirty="0" err="1" smtClean="0"/>
              <a:t>here</a:t>
            </a:r>
            <a:endParaRPr lang="fr-FR" dirty="0" smtClean="0"/>
          </a:p>
          <a:p>
            <a:pPr lvl="1"/>
            <a:r>
              <a:rPr lang="fr-FR" dirty="0" smtClean="0"/>
              <a:t>It </a:t>
            </a:r>
            <a:r>
              <a:rPr lang="fr-FR" dirty="0" err="1" smtClean="0"/>
              <a:t>would</a:t>
            </a:r>
            <a:r>
              <a:rPr lang="fr-FR" dirty="0" smtClean="0"/>
              <a:t> </a:t>
            </a:r>
            <a:r>
              <a:rPr lang="fr-FR" dirty="0" err="1" smtClean="0"/>
              <a:t>be</a:t>
            </a:r>
            <a:r>
              <a:rPr lang="fr-FR" dirty="0" smtClean="0"/>
              <a:t> </a:t>
            </a:r>
            <a:r>
              <a:rPr lang="fr-FR" dirty="0" err="1" smtClean="0"/>
              <a:t>boring</a:t>
            </a:r>
            <a:r>
              <a:rPr lang="fr-FR" dirty="0"/>
              <a:t>!</a:t>
            </a:r>
            <a:endParaRPr lang="fr-FR" dirty="0" smtClean="0">
              <a:sym typeface="Wingdings" panose="05000000000000000000" pitchFamily="2" charset="2"/>
            </a:endParaRPr>
          </a:p>
          <a:p>
            <a:pPr lvl="1"/>
            <a:endParaRPr lang="fr-FR" dirty="0">
              <a:sym typeface="Wingdings" panose="05000000000000000000" pitchFamily="2" charset="2"/>
            </a:endParaRPr>
          </a:p>
          <a:p>
            <a:r>
              <a:rPr lang="fr-FR" dirty="0" smtClean="0"/>
              <a:t>Jade </a:t>
            </a:r>
            <a:r>
              <a:rPr lang="fr-FR" dirty="0" err="1" smtClean="0"/>
              <a:t>is</a:t>
            </a:r>
            <a:r>
              <a:rPr lang="fr-FR" dirty="0" smtClean="0"/>
              <a:t> </a:t>
            </a:r>
            <a:r>
              <a:rPr lang="fr-FR" dirty="0" err="1" smtClean="0"/>
              <a:t>very</a:t>
            </a:r>
            <a:r>
              <a:rPr lang="fr-FR" dirty="0" smtClean="0"/>
              <a:t> simple to </a:t>
            </a:r>
            <a:r>
              <a:rPr lang="fr-FR" dirty="0" err="1" smtClean="0"/>
              <a:t>understand</a:t>
            </a:r>
            <a:endParaRPr lang="fr-FR" dirty="0" smtClean="0"/>
          </a:p>
          <a:p>
            <a:r>
              <a:rPr lang="fr-FR" dirty="0" smtClean="0"/>
              <a:t>The documentation </a:t>
            </a:r>
            <a:r>
              <a:rPr lang="fr-FR" dirty="0" err="1" smtClean="0"/>
              <a:t>is</a:t>
            </a:r>
            <a:r>
              <a:rPr lang="fr-FR" dirty="0" smtClean="0"/>
              <a:t> </a:t>
            </a:r>
            <a:r>
              <a:rPr lang="fr-FR" dirty="0" err="1" smtClean="0"/>
              <a:t>easily</a:t>
            </a:r>
            <a:r>
              <a:rPr lang="fr-FR" dirty="0" smtClean="0"/>
              <a:t> </a:t>
            </a:r>
            <a:r>
              <a:rPr lang="fr-FR" dirty="0" err="1" smtClean="0"/>
              <a:t>readable</a:t>
            </a:r>
            <a:endParaRPr lang="fr-FR" dirty="0" smtClean="0"/>
          </a:p>
          <a:p>
            <a:pPr marL="0" indent="0" algn="ctr">
              <a:buNone/>
            </a:pPr>
            <a:r>
              <a:rPr lang="en-US" sz="2800" dirty="0" smtClean="0">
                <a:hlinkClick r:id="rId3"/>
              </a:rPr>
              <a:t>http</a:t>
            </a:r>
            <a:r>
              <a:rPr lang="en-US" sz="2800" dirty="0">
                <a:hlinkClick r:id="rId3"/>
              </a:rPr>
              <a:t>://jade-lang.com/reference</a:t>
            </a:r>
            <a:r>
              <a:rPr lang="en-US" sz="2800" dirty="0" smtClean="0">
                <a:hlinkClick r:id="rId3"/>
              </a:rPr>
              <a:t>/</a:t>
            </a:r>
            <a:endParaRPr lang="en-US" sz="2800" dirty="0" smtClean="0"/>
          </a:p>
          <a:p>
            <a:pPr marL="0" indent="0">
              <a:buNone/>
            </a:pPr>
            <a:endParaRPr lang="en-US" dirty="0" smtClean="0"/>
          </a:p>
        </p:txBody>
      </p:sp>
      <p:sp>
        <p:nvSpPr>
          <p:cNvPr id="4"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lang="fr-FR" sz="3600" b="1" dirty="0" err="1" smtClean="0">
                <a:latin typeface="+mj-lt"/>
                <a:cs typeface="ＭＳ Ｐゴシック" charset="0"/>
              </a:rPr>
              <a:t>It’s</a:t>
            </a:r>
            <a:r>
              <a:rPr lang="fr-FR" sz="3600" b="1" dirty="0" smtClean="0">
                <a:latin typeface="+mj-lt"/>
                <a:cs typeface="ＭＳ Ｐゴシック" charset="0"/>
              </a:rPr>
              <a:t> simple, </a:t>
            </a:r>
            <a:r>
              <a:rPr lang="fr-FR" sz="3600" b="1" dirty="0" err="1" smtClean="0">
                <a:latin typeface="+mj-lt"/>
                <a:cs typeface="ＭＳ Ｐゴシック" charset="0"/>
              </a:rPr>
              <a:t>you</a:t>
            </a:r>
            <a:r>
              <a:rPr lang="fr-FR" sz="3600" b="1" dirty="0" smtClean="0">
                <a:latin typeface="+mj-lt"/>
                <a:cs typeface="ＭＳ Ｐゴシック" charset="0"/>
              </a:rPr>
              <a:t> </a:t>
            </a:r>
            <a:r>
              <a:rPr lang="fr-FR" sz="3600" b="1" dirty="0" err="1" smtClean="0">
                <a:latin typeface="+mj-lt"/>
                <a:cs typeface="ＭＳ Ｐゴシック" charset="0"/>
              </a:rPr>
              <a:t>just</a:t>
            </a:r>
            <a:r>
              <a:rPr lang="fr-FR" sz="3600" b="1" dirty="0" smtClean="0">
                <a:latin typeface="+mj-lt"/>
                <a:cs typeface="ＭＳ Ｐゴシック" charset="0"/>
              </a:rPr>
              <a:t> </a:t>
            </a:r>
            <a:r>
              <a:rPr lang="fr-FR" sz="3600" b="1" dirty="0" err="1" smtClean="0">
                <a:latin typeface="+mj-lt"/>
                <a:cs typeface="ＭＳ Ｐゴシック" charset="0"/>
              </a:rPr>
              <a:t>need</a:t>
            </a:r>
            <a:r>
              <a:rPr lang="fr-FR" sz="3600" b="1" dirty="0" smtClean="0">
                <a:latin typeface="+mj-lt"/>
                <a:cs typeface="ＭＳ Ｐゴシック" charset="0"/>
              </a:rPr>
              <a:t> to </a:t>
            </a:r>
            <a:r>
              <a:rPr lang="fr-FR" sz="3600" b="1" dirty="0" err="1" smtClean="0">
                <a:latin typeface="+mj-lt"/>
                <a:cs typeface="ＭＳ Ｐゴシック" charset="0"/>
              </a:rPr>
              <a:t>read</a:t>
            </a:r>
            <a:r>
              <a:rPr lang="fr-FR" sz="3600" b="1" dirty="0" smtClean="0">
                <a:latin typeface="+mj-lt"/>
                <a:cs typeface="ＭＳ Ｐゴシック" charset="0"/>
              </a:rPr>
              <a:t>!</a:t>
            </a:r>
            <a:endPar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endParaRPr>
          </a:p>
        </p:txBody>
      </p:sp>
      <p:sp>
        <p:nvSpPr>
          <p:cNvPr id="5" name="Espace réservé du contenu 3"/>
          <p:cNvSpPr txBox="1">
            <a:spLocks/>
          </p:cNvSpPr>
          <p:nvPr/>
        </p:nvSpPr>
        <p:spPr>
          <a:xfrm>
            <a:off x="1116013" y="0"/>
            <a:ext cx="7777162" cy="336550"/>
          </a:xfrm>
          <a:prstGeom prst="rect">
            <a:avLst/>
          </a:prstGeom>
        </p:spPr>
        <p:txBody>
          <a:bodyPr/>
          <a:lstStyle/>
          <a:p>
            <a:pPr marL="342900" lvl="0" indent="-342900" defTabSz="457200">
              <a:spcBef>
                <a:spcPct val="20000"/>
              </a:spcBef>
              <a:defRPr/>
            </a:pPr>
            <a:r>
              <a:rPr lang="en-US" dirty="0" smtClean="0">
                <a:solidFill>
                  <a:prstClr val="black"/>
                </a:solidFill>
                <a:latin typeface="Calibri"/>
                <a:cs typeface="ＭＳ Ｐゴシック" charset="0"/>
              </a:rPr>
              <a:t>Jade</a:t>
            </a:r>
            <a:endParaRPr lang="en-US" dirty="0">
              <a:solidFill>
                <a:prstClr val="black"/>
              </a:solidFill>
              <a:latin typeface="Calibri"/>
              <a:cs typeface="ＭＳ Ｐゴシック" charset="0"/>
            </a:endParaRPr>
          </a:p>
        </p:txBody>
      </p:sp>
      <p:pic>
        <p:nvPicPr>
          <p:cNvPr id="9"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53980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84532674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(1/4)</a:t>
            </a:r>
            <a:endParaRPr lang="fr-FR" dirty="0"/>
          </a:p>
        </p:txBody>
      </p:sp>
      <p:sp>
        <p:nvSpPr>
          <p:cNvPr id="3" name="Espace réservé du contenu 2"/>
          <p:cNvSpPr>
            <a:spLocks noGrp="1"/>
          </p:cNvSpPr>
          <p:nvPr>
            <p:ph idx="1"/>
          </p:nvPr>
        </p:nvSpPr>
        <p:spPr>
          <a:xfrm>
            <a:off x="457200" y="1128713"/>
            <a:ext cx="8579296" cy="4230687"/>
          </a:xfrm>
        </p:spPr>
        <p:txBody>
          <a:bodyPr/>
          <a:lstStyle/>
          <a:p>
            <a:r>
              <a:rPr lang="fr-FR" dirty="0" smtClean="0"/>
              <a:t>Use </a:t>
            </a:r>
            <a:r>
              <a:rPr lang="fr-FR" dirty="0" err="1" smtClean="0"/>
              <a:t>these</a:t>
            </a:r>
            <a:r>
              <a:rPr lang="fr-FR" dirty="0" smtClean="0"/>
              <a:t> </a:t>
            </a:r>
            <a:r>
              <a:rPr lang="fr-FR" dirty="0" err="1" smtClean="0"/>
              <a:t>three</a:t>
            </a:r>
            <a:r>
              <a:rPr lang="fr-FR" dirty="0" smtClean="0"/>
              <a:t> middlewares in </a:t>
            </a:r>
            <a:r>
              <a:rPr lang="fr-FR" dirty="0" err="1" smtClean="0"/>
              <a:t>your</a:t>
            </a:r>
            <a:r>
              <a:rPr lang="fr-FR" dirty="0" smtClean="0"/>
              <a:t> </a:t>
            </a:r>
            <a:r>
              <a:rPr lang="fr-FR" dirty="0" err="1" smtClean="0"/>
              <a:t>app</a:t>
            </a:r>
            <a:r>
              <a:rPr lang="fr-FR" dirty="0" smtClean="0"/>
              <a:t>:</a:t>
            </a:r>
          </a:p>
          <a:p>
            <a:pPr lvl="1"/>
            <a:r>
              <a:rPr lang="fr-FR" dirty="0"/>
              <a:t>Morgan: </a:t>
            </a:r>
            <a:endParaRPr lang="fr-FR" dirty="0" smtClean="0"/>
          </a:p>
          <a:p>
            <a:pPr marL="0" indent="0" algn="ctr">
              <a:buNone/>
            </a:pPr>
            <a:r>
              <a:rPr lang="fr-FR" sz="2400" dirty="0" smtClean="0">
                <a:hlinkClick r:id="rId2"/>
              </a:rPr>
              <a:t>https</a:t>
            </a:r>
            <a:r>
              <a:rPr lang="fr-FR" sz="2400" dirty="0">
                <a:hlinkClick r:id="rId2"/>
              </a:rPr>
              <a:t>://</a:t>
            </a:r>
            <a:r>
              <a:rPr lang="fr-FR" sz="2400" dirty="0" smtClean="0">
                <a:hlinkClick r:id="rId2"/>
              </a:rPr>
              <a:t>github.com/expressjs/morgan</a:t>
            </a:r>
            <a:endParaRPr lang="fr-FR" sz="2800" dirty="0" smtClean="0"/>
          </a:p>
          <a:p>
            <a:pPr lvl="1"/>
            <a:r>
              <a:rPr lang="fr-FR" dirty="0" smtClean="0"/>
              <a:t>Cookie-Session:</a:t>
            </a:r>
          </a:p>
          <a:p>
            <a:pPr marL="0" indent="0" algn="ctr">
              <a:buNone/>
            </a:pPr>
            <a:r>
              <a:rPr lang="fr-FR" sz="2400" dirty="0" smtClean="0">
                <a:hlinkClick r:id="rId3"/>
              </a:rPr>
              <a:t>https</a:t>
            </a:r>
            <a:r>
              <a:rPr lang="fr-FR" sz="2400" dirty="0">
                <a:hlinkClick r:id="rId3"/>
              </a:rPr>
              <a:t>://</a:t>
            </a:r>
            <a:r>
              <a:rPr lang="fr-FR" sz="2400" dirty="0" smtClean="0">
                <a:hlinkClick r:id="rId3"/>
              </a:rPr>
              <a:t>github.com/expressjs/cookie-session</a:t>
            </a:r>
            <a:endParaRPr lang="fr-FR" sz="2400" dirty="0" smtClean="0"/>
          </a:p>
          <a:p>
            <a:pPr lvl="1"/>
            <a:r>
              <a:rPr lang="fr-FR" dirty="0" err="1" smtClean="0"/>
              <a:t>BodyParser</a:t>
            </a:r>
            <a:r>
              <a:rPr lang="fr-FR" dirty="0" smtClean="0"/>
              <a:t>:</a:t>
            </a:r>
          </a:p>
          <a:p>
            <a:pPr marL="0" indent="0" algn="ctr">
              <a:buNone/>
            </a:pPr>
            <a:r>
              <a:rPr lang="fr-FR" sz="2400" dirty="0">
                <a:hlinkClick r:id="rId4"/>
              </a:rPr>
              <a:t>https://github.com/expressjs/body-</a:t>
            </a:r>
            <a:r>
              <a:rPr lang="fr-FR" sz="2400" dirty="0" smtClean="0">
                <a:hlinkClick r:id="rId4"/>
              </a:rPr>
              <a:t>parser</a:t>
            </a:r>
            <a:endParaRPr lang="fr-FR" sz="2400" dirty="0"/>
          </a:p>
          <a:p>
            <a:r>
              <a:rPr lang="fr-FR" sz="2800" dirty="0" smtClean="0"/>
              <a:t>Use Jade</a:t>
            </a:r>
            <a:endParaRPr lang="fr-FR" dirty="0" smtClean="0"/>
          </a:p>
        </p:txBody>
      </p:sp>
      <p:sp>
        <p:nvSpPr>
          <p:cNvPr id="4" name="Espace réservé du contenu 3"/>
          <p:cNvSpPr>
            <a:spLocks noGrp="1"/>
          </p:cNvSpPr>
          <p:nvPr>
            <p:ph sz="quarter" idx="13"/>
          </p:nvPr>
        </p:nvSpPr>
        <p:spPr/>
        <p:txBody>
          <a:bodyPr/>
          <a:lstStyle/>
          <a:p>
            <a:pPr lvl="0"/>
            <a:r>
              <a:rPr lang="fr-FR" dirty="0" smtClean="0">
                <a:ea typeface="ＭＳ Ｐゴシック" pitchFamily="34" charset="-128"/>
              </a:rPr>
              <a:t>Jade</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3206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(2/4)</a:t>
            </a:r>
            <a:endParaRPr lang="fr-FR" dirty="0"/>
          </a:p>
        </p:txBody>
      </p:sp>
      <p:sp>
        <p:nvSpPr>
          <p:cNvPr id="3" name="Espace réservé du contenu 2"/>
          <p:cNvSpPr>
            <a:spLocks noGrp="1"/>
          </p:cNvSpPr>
          <p:nvPr>
            <p:ph idx="1"/>
          </p:nvPr>
        </p:nvSpPr>
        <p:spPr>
          <a:xfrm>
            <a:off x="457200" y="1128713"/>
            <a:ext cx="8579296" cy="4230687"/>
          </a:xfrm>
        </p:spPr>
        <p:txBody>
          <a:bodyPr/>
          <a:lstStyle/>
          <a:p>
            <a:r>
              <a:rPr lang="fr-FR" dirty="0" err="1" smtClean="0"/>
              <a:t>Function</a:t>
            </a:r>
            <a:r>
              <a:rPr lang="fr-FR" dirty="0" smtClean="0"/>
              <a:t> </a:t>
            </a:r>
            <a:r>
              <a:rPr lang="fr-FR" dirty="0" err="1" smtClean="0"/>
              <a:t>details</a:t>
            </a:r>
            <a:r>
              <a:rPr lang="fr-FR" dirty="0" smtClean="0"/>
              <a:t>:</a:t>
            </a:r>
          </a:p>
          <a:p>
            <a:pPr lvl="1"/>
            <a:r>
              <a:rPr lang="fr-FR" b="1" dirty="0" err="1" smtClean="0"/>
              <a:t>allInit</a:t>
            </a:r>
            <a:r>
              <a:rPr lang="fr-FR" dirty="0" smtClean="0"/>
              <a:t>: </a:t>
            </a:r>
            <a:r>
              <a:rPr lang="fr-FR" dirty="0" err="1" smtClean="0"/>
              <a:t>Should</a:t>
            </a:r>
            <a:r>
              <a:rPr lang="fr-FR" dirty="0" smtClean="0"/>
              <a:t> log « All </a:t>
            </a:r>
            <a:r>
              <a:rPr lang="fr-FR" dirty="0" err="1" smtClean="0"/>
              <a:t>init</a:t>
            </a:r>
            <a:r>
              <a:rPr lang="fr-FR" dirty="0" smtClean="0"/>
              <a:t> » </a:t>
            </a:r>
            <a:r>
              <a:rPr lang="fr-FR" dirty="0" err="1" smtClean="0"/>
              <a:t>with</a:t>
            </a:r>
            <a:r>
              <a:rPr lang="fr-FR" dirty="0" smtClean="0"/>
              <a:t> console.log</a:t>
            </a:r>
          </a:p>
          <a:p>
            <a:pPr lvl="1"/>
            <a:r>
              <a:rPr lang="fr-FR" b="1" dirty="0" err="1" smtClean="0"/>
              <a:t>allAuth</a:t>
            </a:r>
            <a:r>
              <a:rPr lang="fr-FR" dirty="0" smtClean="0"/>
              <a:t>: </a:t>
            </a:r>
            <a:r>
              <a:rPr lang="fr-FR" dirty="0" err="1" smtClean="0"/>
              <a:t>Should</a:t>
            </a:r>
            <a:r>
              <a:rPr lang="fr-FR" dirty="0" smtClean="0"/>
              <a:t> log « All </a:t>
            </a:r>
            <a:r>
              <a:rPr lang="fr-FR" dirty="0" err="1" smtClean="0"/>
              <a:t>auth</a:t>
            </a:r>
            <a:r>
              <a:rPr lang="fr-FR" dirty="0" smtClean="0"/>
              <a:t> » </a:t>
            </a:r>
            <a:r>
              <a:rPr lang="fr-FR" dirty="0" err="1" smtClean="0"/>
              <a:t>with</a:t>
            </a:r>
            <a:r>
              <a:rPr lang="fr-FR" dirty="0" smtClean="0"/>
              <a:t> console.log</a:t>
            </a:r>
          </a:p>
          <a:p>
            <a:pPr lvl="1"/>
            <a:r>
              <a:rPr lang="fr-FR" b="1" dirty="0" err="1" smtClean="0"/>
              <a:t>getIndex</a:t>
            </a:r>
            <a:r>
              <a:rPr lang="fr-FR" dirty="0" smtClean="0"/>
              <a:t>: </a:t>
            </a:r>
            <a:r>
              <a:rPr lang="fr-FR" dirty="0" err="1" smtClean="0"/>
              <a:t>Should</a:t>
            </a:r>
            <a:r>
              <a:rPr lang="fr-FR" dirty="0" smtClean="0"/>
              <a:t> </a:t>
            </a:r>
            <a:r>
              <a:rPr lang="fr-FR" dirty="0" err="1" smtClean="0"/>
              <a:t>send</a:t>
            </a:r>
            <a:r>
              <a:rPr lang="fr-FR" dirty="0" smtClean="0"/>
              <a:t> </a:t>
            </a:r>
            <a:r>
              <a:rPr lang="fr-FR" b="1" i="1" dirty="0" err="1" smtClean="0"/>
              <a:t>index.jade</a:t>
            </a:r>
            <a:r>
              <a:rPr lang="fr-FR" dirty="0" smtClean="0"/>
              <a:t> file</a:t>
            </a:r>
          </a:p>
          <a:p>
            <a:pPr lvl="1"/>
            <a:r>
              <a:rPr lang="fr-FR" b="1" dirty="0" err="1" smtClean="0"/>
              <a:t>getForm</a:t>
            </a:r>
            <a:r>
              <a:rPr lang="fr-FR" dirty="0" smtClean="0"/>
              <a:t>: </a:t>
            </a:r>
            <a:r>
              <a:rPr lang="fr-FR" dirty="0" err="1" smtClean="0"/>
              <a:t>Should</a:t>
            </a:r>
            <a:r>
              <a:rPr lang="fr-FR" dirty="0" smtClean="0"/>
              <a:t> </a:t>
            </a:r>
            <a:r>
              <a:rPr lang="fr-FR" dirty="0" err="1" smtClean="0"/>
              <a:t>send</a:t>
            </a:r>
            <a:r>
              <a:rPr lang="fr-FR" dirty="0" smtClean="0"/>
              <a:t> </a:t>
            </a:r>
            <a:r>
              <a:rPr lang="fr-FR" b="1" i="1" dirty="0" err="1" smtClean="0"/>
              <a:t>form.jade</a:t>
            </a:r>
            <a:r>
              <a:rPr lang="fr-FR" dirty="0" smtClean="0"/>
              <a:t> file</a:t>
            </a:r>
          </a:p>
        </p:txBody>
      </p:sp>
      <p:sp>
        <p:nvSpPr>
          <p:cNvPr id="4" name="Espace réservé du contenu 3"/>
          <p:cNvSpPr>
            <a:spLocks noGrp="1"/>
          </p:cNvSpPr>
          <p:nvPr>
            <p:ph sz="quarter" idx="13"/>
          </p:nvPr>
        </p:nvSpPr>
        <p:spPr/>
        <p:txBody>
          <a:bodyPr/>
          <a:lstStyle/>
          <a:p>
            <a:pPr lvl="0"/>
            <a:r>
              <a:rPr lang="fr-FR" dirty="0" smtClean="0">
                <a:ea typeface="ＭＳ Ｐゴシック" pitchFamily="34" charset="-128"/>
              </a:rPr>
              <a:t>Jade</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4880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(3/4)</a:t>
            </a:r>
            <a:endParaRPr lang="fr-FR" dirty="0"/>
          </a:p>
        </p:txBody>
      </p:sp>
      <p:sp>
        <p:nvSpPr>
          <p:cNvPr id="3" name="Espace réservé du contenu 2"/>
          <p:cNvSpPr>
            <a:spLocks noGrp="1"/>
          </p:cNvSpPr>
          <p:nvPr>
            <p:ph idx="1"/>
          </p:nvPr>
        </p:nvSpPr>
        <p:spPr>
          <a:xfrm>
            <a:off x="457200" y="1128713"/>
            <a:ext cx="8579296" cy="4230687"/>
          </a:xfrm>
        </p:spPr>
        <p:txBody>
          <a:bodyPr/>
          <a:lstStyle/>
          <a:p>
            <a:r>
              <a:rPr lang="fr-FR" dirty="0" smtClean="0"/>
              <a:t>Update </a:t>
            </a:r>
            <a:r>
              <a:rPr lang="fr-FR" dirty="0" err="1" smtClean="0"/>
              <a:t>your</a:t>
            </a:r>
            <a:r>
              <a:rPr lang="fr-FR" dirty="0" smtClean="0"/>
              <a:t> </a:t>
            </a:r>
            <a:r>
              <a:rPr lang="fr-FR" dirty="0" err="1" smtClean="0"/>
              <a:t>postForm</a:t>
            </a:r>
            <a:r>
              <a:rPr lang="fr-FR" dirty="0" smtClean="0"/>
              <a:t> </a:t>
            </a:r>
            <a:r>
              <a:rPr lang="fr-FR" dirty="0" err="1" smtClean="0"/>
              <a:t>function</a:t>
            </a:r>
            <a:r>
              <a:rPr lang="fr-FR" dirty="0" smtClean="0"/>
              <a:t>:</a:t>
            </a:r>
          </a:p>
          <a:p>
            <a:pPr lvl="1"/>
            <a:r>
              <a:rPr lang="fr-FR" dirty="0" err="1" smtClean="0"/>
              <a:t>Should</a:t>
            </a:r>
            <a:r>
              <a:rPr lang="fr-FR" dirty="0" smtClean="0"/>
              <a:t> display </a:t>
            </a:r>
            <a:r>
              <a:rPr lang="fr-FR" dirty="0" err="1" smtClean="0"/>
              <a:t>formReturn.jade</a:t>
            </a:r>
            <a:endParaRPr lang="fr-FR" dirty="0" smtClean="0"/>
          </a:p>
          <a:p>
            <a:endParaRPr lang="fr-FR" dirty="0"/>
          </a:p>
          <a:p>
            <a:r>
              <a:rPr lang="fr-FR" dirty="0" err="1" smtClean="0"/>
              <a:t>formReturn.jade</a:t>
            </a:r>
            <a:r>
              <a:rPr lang="fr-FR" dirty="0" smtClean="0"/>
              <a:t> file:</a:t>
            </a:r>
          </a:p>
          <a:p>
            <a:pPr lvl="1"/>
            <a:r>
              <a:rPr lang="fr-FR" dirty="0" smtClean="0"/>
              <a:t>Display all </a:t>
            </a:r>
            <a:r>
              <a:rPr lang="fr-FR" dirty="0" err="1" smtClean="0"/>
              <a:t>submitted</a:t>
            </a:r>
            <a:r>
              <a:rPr lang="fr-FR" dirty="0" smtClean="0"/>
              <a:t> values on </a:t>
            </a:r>
            <a:r>
              <a:rPr lang="fr-FR" dirty="0" err="1" smtClean="0"/>
              <a:t>separated</a:t>
            </a:r>
            <a:r>
              <a:rPr lang="fr-FR" dirty="0" smtClean="0"/>
              <a:t> </a:t>
            </a:r>
            <a:r>
              <a:rPr lang="fr-FR" dirty="0" err="1" smtClean="0"/>
              <a:t>lines</a:t>
            </a:r>
            <a:endParaRPr lang="fr-FR" dirty="0" smtClean="0"/>
          </a:p>
          <a:p>
            <a:pPr lvl="1"/>
            <a:r>
              <a:rPr lang="fr-FR" dirty="0" smtClean="0"/>
              <a:t>Display a </a:t>
            </a:r>
            <a:r>
              <a:rPr lang="fr-FR" dirty="0" err="1" smtClean="0"/>
              <a:t>delete</a:t>
            </a:r>
            <a:r>
              <a:rPr lang="fr-FR" dirty="0" smtClean="0"/>
              <a:t> </a:t>
            </a:r>
            <a:r>
              <a:rPr lang="fr-FR" dirty="0" err="1" smtClean="0"/>
              <a:t>button</a:t>
            </a:r>
            <a:r>
              <a:rPr lang="fr-FR" dirty="0" smtClean="0"/>
              <a:t> </a:t>
            </a:r>
            <a:r>
              <a:rPr lang="fr-FR" dirty="0" err="1" smtClean="0"/>
              <a:t>next</a:t>
            </a:r>
            <a:r>
              <a:rPr lang="fr-FR" dirty="0" smtClean="0"/>
              <a:t> to </a:t>
            </a:r>
            <a:r>
              <a:rPr lang="fr-FR" dirty="0" err="1" smtClean="0"/>
              <a:t>each</a:t>
            </a:r>
            <a:r>
              <a:rPr lang="fr-FR" dirty="0" smtClean="0"/>
              <a:t> line</a:t>
            </a:r>
          </a:p>
        </p:txBody>
      </p:sp>
      <p:sp>
        <p:nvSpPr>
          <p:cNvPr id="4" name="Espace réservé du contenu 3"/>
          <p:cNvSpPr>
            <a:spLocks noGrp="1"/>
          </p:cNvSpPr>
          <p:nvPr>
            <p:ph sz="quarter" idx="13"/>
          </p:nvPr>
        </p:nvSpPr>
        <p:spPr/>
        <p:txBody>
          <a:bodyPr/>
          <a:lstStyle/>
          <a:p>
            <a:pPr lvl="0"/>
            <a:r>
              <a:rPr lang="fr-FR" dirty="0" smtClean="0">
                <a:ea typeface="ＭＳ Ｐゴシック" pitchFamily="34" charset="-128"/>
              </a:rPr>
              <a:t>Jade</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1187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(4/4)</a:t>
            </a:r>
            <a:endParaRPr lang="fr-FR" dirty="0"/>
          </a:p>
        </p:txBody>
      </p:sp>
      <p:sp>
        <p:nvSpPr>
          <p:cNvPr id="3" name="Espace réservé du contenu 2"/>
          <p:cNvSpPr>
            <a:spLocks noGrp="1"/>
          </p:cNvSpPr>
          <p:nvPr>
            <p:ph idx="1"/>
          </p:nvPr>
        </p:nvSpPr>
        <p:spPr>
          <a:xfrm>
            <a:off x="457200" y="1128713"/>
            <a:ext cx="8579296" cy="4230687"/>
          </a:xfrm>
        </p:spPr>
        <p:txBody>
          <a:bodyPr/>
          <a:lstStyle/>
          <a:p>
            <a:r>
              <a:rPr lang="fr-FR" dirty="0" err="1" smtClean="0"/>
              <a:t>formReturn.jade</a:t>
            </a:r>
            <a:r>
              <a:rPr lang="fr-FR" dirty="0" smtClean="0"/>
              <a:t>:</a:t>
            </a:r>
          </a:p>
          <a:p>
            <a:pPr lvl="1"/>
            <a:r>
              <a:rPr lang="fr-FR" dirty="0"/>
              <a:t>This </a:t>
            </a:r>
            <a:r>
              <a:rPr lang="fr-FR" dirty="0" err="1"/>
              <a:t>button</a:t>
            </a:r>
            <a:r>
              <a:rPr lang="fr-FR" dirty="0"/>
              <a:t> </a:t>
            </a:r>
            <a:r>
              <a:rPr lang="fr-FR" dirty="0" err="1"/>
              <a:t>should</a:t>
            </a:r>
            <a:r>
              <a:rPr lang="fr-FR" dirty="0"/>
              <a:t> </a:t>
            </a:r>
            <a:r>
              <a:rPr lang="fr-FR" dirty="0" err="1"/>
              <a:t>delete</a:t>
            </a:r>
            <a:r>
              <a:rPr lang="fr-FR" dirty="0"/>
              <a:t> </a:t>
            </a:r>
            <a:r>
              <a:rPr lang="fr-FR" dirty="0" err="1"/>
              <a:t>with</a:t>
            </a:r>
            <a:r>
              <a:rPr lang="fr-FR" dirty="0"/>
              <a:t> AJAX session record</a:t>
            </a:r>
          </a:p>
          <a:p>
            <a:pPr lvl="1"/>
            <a:endParaRPr lang="fr-FR" dirty="0" smtClean="0"/>
          </a:p>
          <a:p>
            <a:r>
              <a:rPr lang="fr-FR" dirty="0" smtClean="0"/>
              <a:t>AJAX </a:t>
            </a:r>
            <a:r>
              <a:rPr lang="fr-FR" dirty="0" err="1" smtClean="0"/>
              <a:t>implementation</a:t>
            </a:r>
            <a:r>
              <a:rPr lang="fr-FR" dirty="0" smtClean="0"/>
              <a:t>:</a:t>
            </a:r>
          </a:p>
          <a:p>
            <a:pPr lvl="1"/>
            <a:r>
              <a:rPr lang="fr-FR" dirty="0" smtClean="0"/>
              <a:t>URL </a:t>
            </a:r>
            <a:r>
              <a:rPr lang="fr-FR" dirty="0" err="1" smtClean="0"/>
              <a:t>should</a:t>
            </a:r>
            <a:r>
              <a:rPr lang="fr-FR" dirty="0" smtClean="0"/>
              <a:t> </a:t>
            </a:r>
            <a:r>
              <a:rPr lang="fr-FR" dirty="0" err="1" smtClean="0"/>
              <a:t>be</a:t>
            </a:r>
            <a:r>
              <a:rPr lang="fr-FR" dirty="0" smtClean="0"/>
              <a:t> /</a:t>
            </a:r>
            <a:r>
              <a:rPr lang="fr-FR" dirty="0" err="1" smtClean="0"/>
              <a:t>delete</a:t>
            </a:r>
            <a:r>
              <a:rPr lang="fr-FR" dirty="0" smtClean="0"/>
              <a:t>/:id</a:t>
            </a:r>
          </a:p>
          <a:p>
            <a:pPr lvl="1"/>
            <a:r>
              <a:rPr lang="fr-FR" dirty="0" smtClean="0"/>
              <a:t>ID </a:t>
            </a:r>
            <a:r>
              <a:rPr lang="fr-FR" dirty="0" err="1" smtClean="0"/>
              <a:t>is</a:t>
            </a:r>
            <a:r>
              <a:rPr lang="fr-FR" dirty="0" smtClean="0"/>
              <a:t> the </a:t>
            </a:r>
            <a:r>
              <a:rPr lang="fr-FR" dirty="0" err="1" smtClean="0"/>
              <a:t>row</a:t>
            </a:r>
            <a:r>
              <a:rPr lang="fr-FR" dirty="0" smtClean="0"/>
              <a:t> </a:t>
            </a:r>
            <a:r>
              <a:rPr lang="fr-FR" dirty="0" err="1" smtClean="0"/>
              <a:t>number</a:t>
            </a:r>
            <a:r>
              <a:rPr lang="fr-FR" dirty="0" smtClean="0"/>
              <a:t> in </a:t>
            </a:r>
            <a:r>
              <a:rPr lang="fr-FR" dirty="0" err="1" smtClean="0"/>
              <a:t>your</a:t>
            </a:r>
            <a:r>
              <a:rPr lang="fr-FR" dirty="0" smtClean="0"/>
              <a:t> session </a:t>
            </a:r>
            <a:r>
              <a:rPr lang="fr-FR" dirty="0" err="1" smtClean="0"/>
              <a:t>array</a:t>
            </a:r>
            <a:endParaRPr lang="fr-FR" dirty="0" smtClean="0"/>
          </a:p>
        </p:txBody>
      </p:sp>
      <p:sp>
        <p:nvSpPr>
          <p:cNvPr id="4" name="Espace réservé du contenu 3"/>
          <p:cNvSpPr>
            <a:spLocks noGrp="1"/>
          </p:cNvSpPr>
          <p:nvPr>
            <p:ph sz="quarter" idx="13"/>
          </p:nvPr>
        </p:nvSpPr>
        <p:spPr/>
        <p:txBody>
          <a:bodyPr/>
          <a:lstStyle/>
          <a:p>
            <a:pPr lvl="0"/>
            <a:r>
              <a:rPr lang="fr-FR" dirty="0" smtClean="0">
                <a:ea typeface="ＭＳ Ｐゴシック" pitchFamily="34" charset="-128"/>
              </a:rPr>
              <a:t>Jade</a:t>
            </a:r>
            <a:endParaRPr lang="en-US" dirty="0">
              <a:solidFill>
                <a:prstClr val="black"/>
              </a:solidFill>
            </a:endParaRP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0059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err="1" smtClean="0"/>
              <a:t>NodeJS</a:t>
            </a:r>
            <a:r>
              <a:rPr lang="en-US" dirty="0" smtClean="0"/>
              <a:t> &amp; </a:t>
            </a:r>
            <a:r>
              <a:rPr lang="en-US" dirty="0" err="1" smtClean="0"/>
              <a:t>MongoDB</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err="1" smtClean="0"/>
              <a:t>Node.js</a:t>
            </a:r>
            <a:endParaRPr lang="en-US" dirty="0"/>
          </a:p>
        </p:txBody>
      </p:sp>
      <p:sp>
        <p:nvSpPr>
          <p:cNvPr id="5" name="Rounded Rectangle 4"/>
          <p:cNvSpPr/>
          <p:nvPr/>
        </p:nvSpPr>
        <p:spPr>
          <a:xfrm>
            <a:off x="3059832" y="3361556"/>
            <a:ext cx="4104456" cy="1440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010952" y="3440172"/>
            <a:ext cx="4124960" cy="1178560"/>
          </a:xfrm>
          <a:prstGeom prst="rect">
            <a:avLst/>
          </a:prstGeom>
        </p:spPr>
      </p:pic>
    </p:spTree>
    <p:extLst>
      <p:ext uri="{BB962C8B-B14F-4D97-AF65-F5344CB8AC3E}">
        <p14:creationId xmlns:p14="http://schemas.microsoft.com/office/powerpoint/2010/main" val="572795077"/>
      </p:ext>
    </p:extLst>
  </p:cSld>
  <p:clrMapOvr>
    <a:masterClrMapping/>
  </p:clrMapOvr>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cac1e2cd-caea-4862-842c-e8cbcf68099c">
      <UserInfo>
        <DisplayName/>
        <AccountId xsi:nil="true"/>
        <AccountType/>
      </UserInfo>
    </SharedWithUsers>
    <SharingHintHash xmlns="cac1e2cd-caea-4862-842c-e8cbcf68099c">218621816</SharingHintHash>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4A719B0F9A0F047AFDFAEEE7580822F" ma:contentTypeVersion="3" ma:contentTypeDescription="Crée un document." ma:contentTypeScope="" ma:versionID="6907e0c51636234d98ef766f73ad95f5">
  <xsd:schema xmlns:xsd="http://www.w3.org/2001/XMLSchema" xmlns:xs="http://www.w3.org/2001/XMLSchema" xmlns:p="http://schemas.microsoft.com/office/2006/metadata/properties" xmlns:ns2="cac1e2cd-caea-4862-842c-e8cbcf68099c" targetNamespace="http://schemas.microsoft.com/office/2006/metadata/properties" ma:root="true" ma:fieldsID="36c4a443992d277df22de6cb712424a7"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850EB-8D07-4C8C-B9E1-05F6D6C9F9BE}"/>
</file>

<file path=customXml/itemProps2.xml><?xml version="1.0" encoding="utf-8"?>
<ds:datastoreItem xmlns:ds="http://schemas.openxmlformats.org/officeDocument/2006/customXml" ds:itemID="{2FDC0416-BD30-4B0F-B2CB-86DD1FEFCE29}"/>
</file>

<file path=customXml/itemProps3.xml><?xml version="1.0" encoding="utf-8"?>
<ds:datastoreItem xmlns:ds="http://schemas.openxmlformats.org/officeDocument/2006/customXml" ds:itemID="{556B7F23-7C56-4BD2-84BC-1647E42BE385}"/>
</file>

<file path=docProps/app.xml><?xml version="1.0" encoding="utf-8"?>
<Properties xmlns="http://schemas.openxmlformats.org/officeDocument/2006/extended-properties" xmlns:vt="http://schemas.openxmlformats.org/officeDocument/2006/docPropsVTypes">
  <Template>SUPINFOTheme.thmx</Template>
  <TotalTime>0</TotalTime>
  <Words>5383</Words>
  <Application>Microsoft Office PowerPoint</Application>
  <PresentationFormat>Affichage à l'écran (16:10)</PresentationFormat>
  <Paragraphs>1333</Paragraphs>
  <Slides>115</Slides>
  <Notes>86</Notes>
  <HiddenSlides>0</HiddenSlides>
  <MMClips>0</MMClips>
  <ScaleCrop>false</ScaleCrop>
  <HeadingPairs>
    <vt:vector size="4" baseType="variant">
      <vt:variant>
        <vt:lpstr>Thème</vt:lpstr>
      </vt:variant>
      <vt:variant>
        <vt:i4>1</vt:i4>
      </vt:variant>
      <vt:variant>
        <vt:lpstr>Titres des diapositives</vt:lpstr>
      </vt:variant>
      <vt:variant>
        <vt:i4>115</vt:i4>
      </vt:variant>
    </vt:vector>
  </HeadingPairs>
  <TitlesOfParts>
    <vt:vector size="116" baseType="lpstr">
      <vt:lpstr>SUPINFOTheme</vt:lpstr>
      <vt:lpstr>Présentation PowerPoint</vt:lpstr>
      <vt:lpstr>Présentation PowerPoint</vt:lpstr>
      <vt:lpstr>Présentation PowerPoint</vt:lpstr>
      <vt:lpstr>Introduction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Remember HTTP?</vt:lpstr>
      <vt:lpstr>Request Message</vt:lpstr>
      <vt:lpstr>HTTP request message</vt:lpstr>
      <vt:lpstr>HTTP request methods</vt:lpstr>
      <vt:lpstr>Response Status Codes</vt:lpstr>
      <vt:lpstr>Response Status Codes</vt:lpstr>
      <vt:lpstr>Response Status Codes</vt:lpstr>
      <vt:lpstr>Response Status Codes</vt:lpstr>
      <vt:lpstr>Questions ?</vt:lpstr>
      <vt:lpstr>HTTP Request  &amp; Response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Questions ?</vt:lpstr>
      <vt:lpstr>Exercise (1/3)</vt:lpstr>
      <vt:lpstr>Exercise (2/3)</vt:lpstr>
      <vt:lpstr>Exercise (3/3)</vt:lpstr>
      <vt:lpstr>FS &amp; URL modules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Questions ?</vt:lpstr>
      <vt:lpstr>Exercise (1/2)</vt:lpstr>
      <vt:lpstr>Exercise (2/2)</vt:lpstr>
      <vt:lpstr>Learn You Node</vt:lpstr>
      <vt:lpstr>Exercises</vt:lpstr>
      <vt:lpstr>Express module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Questions ?</vt:lpstr>
      <vt:lpstr>Exercise (1/3)</vt:lpstr>
      <vt:lpstr>Exercise (2/3)</vt:lpstr>
      <vt:lpstr>Exercise (3/3)</vt:lpstr>
      <vt:lpstr>Présentation PowerPoint</vt:lpstr>
      <vt:lpstr>Présentation PowerPoint</vt:lpstr>
      <vt:lpstr>Présentation PowerPoint</vt:lpstr>
      <vt:lpstr>Présentation PowerPoint</vt:lpstr>
      <vt:lpstr>Présentation PowerPoint</vt:lpstr>
      <vt:lpstr>Présentation PowerPoint</vt:lpstr>
      <vt:lpstr>Questions ?</vt:lpstr>
      <vt:lpstr>Présentation PowerPoint</vt:lpstr>
      <vt:lpstr>Jade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Questions ?</vt:lpstr>
      <vt:lpstr>Exercise (1/4)</vt:lpstr>
      <vt:lpstr>Exercise (2/4)</vt:lpstr>
      <vt:lpstr>Exercise (3/4)</vt:lpstr>
      <vt:lpstr>Exercise (4/4)</vt:lpstr>
      <vt:lpstr>NodeJS &amp; MongoDB</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Questions ?</vt:lpstr>
      <vt:lpstr>Exercise</vt:lpstr>
      <vt:lpstr>Présentation PowerPoint</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2014-10-14T15:26:32Z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0x010100D4A719B0F9A0F047AFDFAEEE7580822F</vt:lpwstr>
  </property>
</Properties>
</file>