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60"/>
  </p:notesMasterIdLst>
  <p:handoutMasterIdLst>
    <p:handoutMasterId r:id="rId61"/>
  </p:handoutMasterIdLst>
  <p:sldIdLst>
    <p:sldId id="444" r:id="rId2"/>
    <p:sldId id="485" r:id="rId3"/>
    <p:sldId id="486" r:id="rId4"/>
    <p:sldId id="830" r:id="rId5"/>
    <p:sldId id="831" r:id="rId6"/>
    <p:sldId id="832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6" r:id="rId17"/>
    <p:sldId id="843" r:id="rId18"/>
    <p:sldId id="844" r:id="rId19"/>
    <p:sldId id="845" r:id="rId20"/>
    <p:sldId id="705" r:id="rId21"/>
    <p:sldId id="713" r:id="rId22"/>
    <p:sldId id="780" r:id="rId23"/>
    <p:sldId id="781" r:id="rId24"/>
    <p:sldId id="782" r:id="rId25"/>
    <p:sldId id="783" r:id="rId26"/>
    <p:sldId id="771" r:id="rId27"/>
    <p:sldId id="847" r:id="rId28"/>
    <p:sldId id="795" r:id="rId29"/>
    <p:sldId id="801" r:id="rId30"/>
    <p:sldId id="802" r:id="rId31"/>
    <p:sldId id="803" r:id="rId32"/>
    <p:sldId id="804" r:id="rId33"/>
    <p:sldId id="806" r:id="rId34"/>
    <p:sldId id="808" r:id="rId35"/>
    <p:sldId id="809" r:id="rId36"/>
    <p:sldId id="810" r:id="rId37"/>
    <p:sldId id="811" r:id="rId38"/>
    <p:sldId id="812" r:id="rId39"/>
    <p:sldId id="848" r:id="rId40"/>
    <p:sldId id="800" r:id="rId41"/>
    <p:sldId id="784" r:id="rId42"/>
    <p:sldId id="787" r:id="rId43"/>
    <p:sldId id="785" r:id="rId44"/>
    <p:sldId id="773" r:id="rId45"/>
    <p:sldId id="786" r:id="rId46"/>
    <p:sldId id="788" r:id="rId47"/>
    <p:sldId id="790" r:id="rId48"/>
    <p:sldId id="791" r:id="rId49"/>
    <p:sldId id="792" r:id="rId50"/>
    <p:sldId id="793" r:id="rId51"/>
    <p:sldId id="849" r:id="rId52"/>
    <p:sldId id="821" r:id="rId53"/>
    <p:sldId id="822" r:id="rId54"/>
    <p:sldId id="823" r:id="rId55"/>
    <p:sldId id="824" r:id="rId56"/>
    <p:sldId id="850" r:id="rId57"/>
    <p:sldId id="829" r:id="rId58"/>
    <p:sldId id="603" r:id="rId59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336" y="-12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14/10/2014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14/10/2014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Workers &amp; Server Events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Server Sent Event &amp;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WebSocket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32" y="2137420"/>
            <a:ext cx="3001516" cy="3001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following properties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onmessage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 message</a:t>
            </a:r>
          </a:p>
          <a:p>
            <a:pPr lvl="2"/>
            <a:endParaRPr lang="en-US" dirty="0"/>
          </a:p>
          <a:p>
            <a:pPr lvl="1"/>
            <a:r>
              <a:rPr lang="en-US" i="1" dirty="0" err="1" smtClean="0"/>
              <a:t>onerror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an 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executed by Workers have access to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Returns a message to the </a:t>
            </a:r>
            <a:r>
              <a:rPr lang="en-US" i="1" dirty="0" smtClean="0"/>
              <a:t>message </a:t>
            </a:r>
            <a:r>
              <a:rPr lang="en-US" dirty="0" smtClean="0"/>
              <a:t>handler of the main thread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 smtClean="0"/>
              <a:t>onmessage</a:t>
            </a:r>
            <a:r>
              <a:rPr lang="en-US" i="1" dirty="0" smtClean="0"/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/>
              <a:t>which will receive messages sent when the worker object's </a:t>
            </a:r>
            <a:r>
              <a:rPr lang="en-US" dirty="0" err="1"/>
              <a:t>postMessage</a:t>
            </a:r>
            <a:r>
              <a:rPr lang="en-US" dirty="0"/>
              <a:t>() is </a:t>
            </a:r>
            <a:r>
              <a:rPr lang="en-US" dirty="0" smtClean="0"/>
              <a:t>called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scope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principle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1345332"/>
            <a:ext cx="4752528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thread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new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Worker("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worker.js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worker.postMessage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(message);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worker.onmessage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(event)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1345332"/>
            <a:ext cx="3816424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err="1">
                <a:solidFill>
                  <a:srgbClr val="404040"/>
                </a:solidFill>
              </a:rPr>
              <a:t>w</a:t>
            </a:r>
            <a:r>
              <a:rPr lang="en-US" sz="2400" b="1" u="sng" dirty="0" err="1" smtClean="0">
                <a:solidFill>
                  <a:srgbClr val="404040"/>
                </a:solidFill>
              </a:rPr>
              <a:t>orker.js</a:t>
            </a:r>
            <a:endParaRPr lang="en-US" sz="2400" b="1" u="sng" dirty="0" smtClean="0">
              <a:solidFill>
                <a:srgbClr val="404040"/>
              </a:solidFill>
            </a:endParaRPr>
          </a:p>
          <a:p>
            <a:pPr algn="ctr"/>
            <a:endParaRPr lang="en-US" dirty="0">
              <a:solidFill>
                <a:srgbClr val="404040"/>
              </a:solidFill>
            </a:endParaRPr>
          </a:p>
          <a:p>
            <a:r>
              <a:rPr lang="en-US" sz="1600" b="1" dirty="0" smtClean="0">
                <a:solidFill>
                  <a:srgbClr val="404040"/>
                </a:solidFill>
              </a:rPr>
              <a:t>...</a:t>
            </a:r>
          </a:p>
          <a:p>
            <a:endParaRPr lang="en-US" sz="1600" b="1" dirty="0" smtClean="0">
              <a:solidFill>
                <a:srgbClr val="404040"/>
              </a:solidFill>
            </a:endParaRPr>
          </a:p>
          <a:p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onmessage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(event) {</a:t>
            </a:r>
          </a:p>
          <a:p>
            <a:endParaRPr lang="en-US" sz="1600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// Do something else</a:t>
            </a:r>
          </a:p>
          <a:p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postMessage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(message);</a:t>
            </a: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51920" y="264147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9992" y="3649588"/>
            <a:ext cx="129614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179512" y="265212"/>
            <a:ext cx="882047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"&gt;&lt;/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b="1" dirty="0" smtClean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javascript</a:t>
            </a:r>
            <a:r>
              <a:rPr lang="nl-NL" b="1" dirty="0" smtClean="0">
                <a:latin typeface="Courier New"/>
                <a:cs typeface="Courier New"/>
              </a:rPr>
              <a:t>"&gt;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		</a:t>
            </a:r>
            <a:r>
              <a:rPr lang="nl-NL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('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factorial.js</a:t>
            </a:r>
            <a:r>
              <a:rPr lang="nl-NL" b="1" dirty="0">
                <a:latin typeface="Courier New"/>
                <a:cs typeface="Courier New"/>
              </a:rPr>
              <a:t>');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</a:t>
            </a:r>
            <a:r>
              <a:rPr lang="nl-NL" b="1" dirty="0" err="1" smtClean="0">
                <a:latin typeface="Courier New"/>
                <a:cs typeface="Courier New"/>
              </a:rPr>
              <a:t>worker.onmessage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b="1" dirty="0">
                <a:latin typeface="Courier New"/>
                <a:cs typeface="Courier New"/>
              </a:rPr>
              <a:t>(event) {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 err="1">
                <a:latin typeface="Courier New"/>
                <a:cs typeface="Courier New"/>
              </a:rPr>
              <a:t>event.data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li =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&lt;li&gt;Factorial(</a:t>
            </a:r>
            <a:r>
              <a:rPr lang="nl-NL" b="1" dirty="0" smtClean="0">
                <a:latin typeface="Courier New"/>
                <a:cs typeface="Courier New"/>
              </a:rPr>
              <a:t>" + </a:t>
            </a:r>
            <a:r>
              <a:rPr lang="nl-NL" b="1" dirty="0" err="1" smtClean="0">
                <a:latin typeface="Courier New"/>
                <a:cs typeface="Courier New"/>
              </a:rPr>
              <a:t>result.n</a:t>
            </a:r>
            <a:r>
              <a:rPr lang="nl-NL" b="1" dirty="0" smtClean="0">
                <a:latin typeface="Courier New"/>
                <a:cs typeface="Courier New"/>
              </a:rPr>
              <a:t> 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): 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li += </a:t>
            </a:r>
            <a:r>
              <a:rPr lang="nl-NL" b="1" dirty="0" err="1" smtClean="0">
                <a:latin typeface="Courier New"/>
                <a:cs typeface="Courier New"/>
              </a:rPr>
              <a:t>result.factorial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&lt;/li&gt;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err="1" smtClean="0">
                <a:latin typeface="Courier New"/>
                <a:cs typeface="Courier New"/>
              </a:rPr>
              <a:t>document.getElementById</a:t>
            </a:r>
            <a:r>
              <a:rPr lang="nl-NL" b="1" dirty="0" smtClean="0">
                <a:latin typeface="Courier New"/>
                <a:cs typeface="Courier New"/>
              </a:rPr>
              <a:t>("</a:t>
            </a:r>
            <a:r>
              <a:rPr lang="nl-NL" b="1" dirty="0" err="1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")</a:t>
            </a:r>
            <a:r>
              <a:rPr lang="nl-NL" b="1" dirty="0" smtClean="0">
                <a:latin typeface="Courier New"/>
                <a:cs typeface="Courier New"/>
              </a:rPr>
              <a:t>.</a:t>
            </a:r>
            <a:r>
              <a:rPr lang="nl-NL" b="1" dirty="0" err="1" smtClean="0">
                <a:latin typeface="Courier New"/>
                <a:cs typeface="Courier New"/>
              </a:rPr>
              <a:t>innerHTML</a:t>
            </a:r>
            <a:r>
              <a:rPr lang="nl-NL" b="1" dirty="0" smtClean="0">
                <a:latin typeface="Courier New"/>
                <a:cs typeface="Courier New"/>
              </a:rPr>
              <a:t> = li;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}</a:t>
            </a:r>
            <a:r>
              <a:rPr lang="nl-NL" b="1" dirty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</a:t>
            </a:r>
            <a:r>
              <a:rPr lang="nl-NL" b="1" dirty="0" err="1" smtClean="0">
                <a:latin typeface="Courier New"/>
                <a:cs typeface="Courier New"/>
              </a:rPr>
              <a:t>worker.postMessage</a:t>
            </a:r>
            <a:r>
              <a:rPr lang="nl-NL" b="1" dirty="0">
                <a:latin typeface="Courier New"/>
                <a:cs typeface="Courier New"/>
              </a:rPr>
              <a:t>(prompt("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Number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: </a:t>
            </a:r>
            <a:r>
              <a:rPr lang="nl-NL" b="1" dirty="0">
                <a:latin typeface="Courier New"/>
                <a:cs typeface="Courier New"/>
              </a:rPr>
              <a:t>"));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7624" y="265212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/>
          <p:cNvSpPr txBox="1">
            <a:spLocks/>
          </p:cNvSpPr>
          <p:nvPr/>
        </p:nvSpPr>
        <p:spPr bwMode="auto">
          <a:xfrm rot="16200000">
            <a:off x="-1440284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index.html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323528" y="265212"/>
            <a:ext cx="856895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factorial(n,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((n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nl-NL" sz="1600" b="1" dirty="0">
                <a:latin typeface="Courier New"/>
                <a:cs typeface="Courier New"/>
              </a:rPr>
              <a:t>) || 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))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smtClean="0">
                <a:latin typeface="Courier New"/>
                <a:cs typeface="Courier New"/>
              </a:rPr>
              <a:t>n 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smtClean="0">
                <a:latin typeface="Courier New"/>
                <a:cs typeface="Courier New"/>
              </a:rPr>
              <a:t>(n </a:t>
            </a:r>
            <a:r>
              <a:rPr lang="nl-NL" sz="1600" b="1" dirty="0">
                <a:latin typeface="Courier New"/>
                <a:cs typeface="Courier New"/>
              </a:rPr>
              <a:t>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nl-NL" sz="1600" b="1" dirty="0" smtClean="0">
                <a:latin typeface="Courier New"/>
                <a:cs typeface="Courier New"/>
              </a:rPr>
              <a:t>, </a:t>
            </a:r>
            <a:r>
              <a:rPr lang="nl-NL" sz="1600" b="1" dirty="0">
                <a:latin typeface="Courier New"/>
                <a:cs typeface="Courier New"/>
              </a:rPr>
              <a:t>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result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*= n;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setTimeout</a:t>
            </a:r>
            <a:r>
              <a:rPr lang="nl-NL" sz="1600" b="1" dirty="0" smtClean="0">
                <a:latin typeface="Courier New"/>
                <a:cs typeface="Courier New"/>
              </a:rPr>
              <a:t>(</a:t>
            </a:r>
            <a:r>
              <a:rPr lang="nl-NL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() {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},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2000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endParaRPr lang="nl-NL" sz="1600" b="1" dirty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sz="1600" b="1" dirty="0" smtClean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 smtClean="0">
                <a:latin typeface="Courier New"/>
                <a:cs typeface="Courier New"/>
              </a:rPr>
              <a:t>self.onmessage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(event)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1640" y="337220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 bwMode="auto">
          <a:xfrm rot="16200000">
            <a:off x="-1296268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factoral.js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7" name="Picture 6" descr="Screen Shot 2012-08-23 at 3.5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3284"/>
            <a:ext cx="4978553" cy="2736304"/>
          </a:xfrm>
          <a:prstGeom prst="rect">
            <a:avLst/>
          </a:prstGeom>
        </p:spPr>
      </p:pic>
      <p:pic>
        <p:nvPicPr>
          <p:cNvPr id="10" name="Picture 9" descr="Screen Shot 2012-08-23 at 4.52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1396"/>
            <a:ext cx="3779912" cy="31916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exercise, we will develop a simple page which will </a:t>
            </a:r>
          </a:p>
          <a:p>
            <a:pPr lvl="1"/>
            <a:r>
              <a:rPr lang="en-US" dirty="0" smtClean="0"/>
              <a:t>Fetch data from Node server every 30 seconds</a:t>
            </a:r>
          </a:p>
          <a:p>
            <a:pPr lvl="1"/>
            <a:r>
              <a:rPr lang="en-US" dirty="0" smtClean="0"/>
              <a:t>Display them</a:t>
            </a:r>
          </a:p>
          <a:p>
            <a:pPr lvl="1"/>
            <a:endParaRPr lang="en-US" i="1" dirty="0"/>
          </a:p>
          <a:p>
            <a:r>
              <a:rPr lang="en-US" dirty="0"/>
              <a:t>The script fetching </a:t>
            </a:r>
            <a:r>
              <a:rPr lang="en-US" dirty="0" smtClean="0"/>
              <a:t>data </a:t>
            </a:r>
            <a:r>
              <a:rPr lang="en-US" dirty="0"/>
              <a:t>must be execute by a </a:t>
            </a:r>
            <a:r>
              <a:rPr lang="en-US" i="1" dirty="0" err="1"/>
              <a:t>WebWorker</a:t>
            </a:r>
            <a:endParaRPr lang="en-US" i="1" dirty="0"/>
          </a:p>
          <a:p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</a:t>
            </a:r>
            <a:r>
              <a:rPr lang="en-US" sz="3600" b="1" smtClean="0">
                <a:latin typeface="+mj-lt"/>
                <a:cs typeface="ＭＳ Ｐゴシック" charset="0"/>
              </a:rPr>
              <a:t>(1/3)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simple </a:t>
            </a:r>
            <a:r>
              <a:rPr lang="en-US" dirty="0" err="1" smtClean="0"/>
              <a:t>NodeJS</a:t>
            </a:r>
            <a:r>
              <a:rPr lang="en-US" dirty="0" smtClean="0"/>
              <a:t> endpoint</a:t>
            </a:r>
          </a:p>
          <a:p>
            <a:pPr lvl="1"/>
            <a:r>
              <a:rPr lang="en-US" sz="2400" dirty="0" smtClean="0"/>
              <a:t>Accessible at /</a:t>
            </a:r>
            <a:r>
              <a:rPr lang="en-US" sz="2400" dirty="0" err="1" smtClean="0"/>
              <a:t>workerData</a:t>
            </a:r>
            <a:endParaRPr lang="en-US" sz="2400" dirty="0"/>
          </a:p>
          <a:p>
            <a:pPr lvl="1"/>
            <a:r>
              <a:rPr lang="en-US" dirty="0" smtClean="0"/>
              <a:t>Create a JSON structure with these properties: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pPr lvl="2"/>
            <a:r>
              <a:rPr lang="en-US" dirty="0" smtClean="0"/>
              <a:t>timestamp</a:t>
            </a:r>
            <a:endParaRPr lang="en-US" dirty="0"/>
          </a:p>
          <a:p>
            <a:r>
              <a:rPr lang="en-US" dirty="0" smtClean="0"/>
              <a:t>Add a record in this array each three seconds</a:t>
            </a:r>
          </a:p>
          <a:p>
            <a:pPr lvl="1"/>
            <a:r>
              <a:rPr lang="en-US" dirty="0" smtClean="0"/>
              <a:t>Id must be incremented</a:t>
            </a:r>
          </a:p>
          <a:p>
            <a:pPr lvl="1"/>
            <a:r>
              <a:rPr lang="en-US" dirty="0" smtClean="0"/>
              <a:t>Timestamp is the current timestamp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</a:t>
            </a:r>
            <a:r>
              <a:rPr lang="en-US" sz="3600" b="1" dirty="0">
                <a:latin typeface="+mj-lt"/>
                <a:cs typeface="ＭＳ Ｐゴシック" charset="0"/>
              </a:rPr>
              <a:t>2</a:t>
            </a:r>
            <a:r>
              <a:rPr lang="en-US" sz="3600" b="1" dirty="0" smtClean="0">
                <a:latin typeface="+mj-lt"/>
                <a:cs typeface="ＭＳ Ｐゴシック" charset="0"/>
              </a:rPr>
              <a:t>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client script must check every 5 seconds if new data is available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</a:t>
            </a:r>
            <a:r>
              <a:rPr lang="en-US" dirty="0" smtClean="0"/>
              <a:t>are, you must send them to the UI thread to display them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r>
              <a:rPr lang="en-US" dirty="0" smtClean="0"/>
              <a:t>Develop workers</a:t>
            </a:r>
          </a:p>
          <a:p>
            <a:pPr lvl="1"/>
            <a:r>
              <a:rPr lang="en-US" dirty="0" smtClean="0"/>
              <a:t>Explain the different ways to manage server events</a:t>
            </a:r>
          </a:p>
          <a:p>
            <a:pPr lvl="1"/>
            <a:r>
              <a:rPr lang="en-US" dirty="0" smtClean="0"/>
              <a:t>Use Server Sent Event</a:t>
            </a:r>
            <a:endParaRPr lang="en-US" dirty="0"/>
          </a:p>
          <a:p>
            <a:pPr lvl="1"/>
            <a:r>
              <a:rPr lang="en-US" dirty="0" smtClean="0"/>
              <a:t>Explain what are the advantages of </a:t>
            </a:r>
            <a:r>
              <a:rPr lang="en-US" dirty="0" err="1" smtClean="0"/>
              <a:t>WebSockets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WebSockets</a:t>
            </a:r>
            <a:endParaRPr lang="en-US" dirty="0" smtClean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Workers &amp; Server </a:t>
            </a: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Events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6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 - 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Workers &amp; Server 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53444"/>
            <a:ext cx="2357964" cy="26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when a browser visits a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HTTP request is sent to the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 acknowledges this request and sends back the </a:t>
            </a:r>
            <a:r>
              <a:rPr lang="en-US" dirty="0" smtClean="0"/>
              <a:t>response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cases, the </a:t>
            </a:r>
            <a:r>
              <a:rPr lang="en-US" dirty="0"/>
              <a:t>response could be stale by the time the browser renders the </a:t>
            </a:r>
            <a:r>
              <a:rPr lang="en-US" dirty="0" smtClean="0"/>
              <a:t>page…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SE - 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get the most up-to-date "real-time" </a:t>
            </a:r>
            <a:r>
              <a:rPr lang="en-US" dirty="0" smtClean="0"/>
              <a:t>information without refreshing manually, you can use: 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Long-polling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And since recently, </a:t>
            </a:r>
            <a:r>
              <a:rPr lang="en-US" dirty="0" err="1" smtClean="0"/>
              <a:t>WebSockets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 - Introduction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441676"/>
            <a:ext cx="8435975" cy="127835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/>
              <a:t>With </a:t>
            </a:r>
            <a:r>
              <a:rPr lang="en-US" sz="2400" i="1" dirty="0"/>
              <a:t>polling, the browser sends HTTP requests at regular intervals and immediately receives a </a:t>
            </a:r>
            <a:r>
              <a:rPr lang="en-US" sz="2400" i="1" dirty="0" smtClean="0"/>
              <a:t>respons</a:t>
            </a:r>
            <a:r>
              <a:rPr lang="en-US" sz="2400" i="1" dirty="0"/>
              <a:t>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 - Introduction</a:t>
            </a:r>
          </a:p>
        </p:txBody>
      </p:sp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35344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35226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364029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1489348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170537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21596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37621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82932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4415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64029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22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long-polling, the browser sends a request to the server and the server keeps the request open for a set period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Long-Polling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 - Introduction</a:t>
            </a:r>
          </a:p>
        </p:txBody>
      </p:sp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28954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20216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22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streaming, the browser sends a complete request, but the server </a:t>
            </a:r>
            <a:r>
              <a:rPr lang="en-US" sz="2400" i="1" dirty="0" smtClean="0"/>
              <a:t>maintains </a:t>
            </a:r>
            <a:r>
              <a:rPr lang="en-US" sz="2400" i="1" dirty="0"/>
              <a:t>an open response that is continuously </a:t>
            </a:r>
            <a:r>
              <a:rPr lang="en-US" sz="2400" i="1" dirty="0" smtClean="0"/>
              <a:t>updated</a:t>
            </a:r>
            <a:endParaRPr lang="en-US" sz="2400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Streaming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 - Introduction</a:t>
            </a:r>
          </a:p>
        </p:txBody>
      </p:sp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20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18349"/>
              </p:ext>
            </p:extLst>
          </p:nvPr>
        </p:nvGraphicFramePr>
        <p:xfrm>
          <a:off x="395536" y="1057300"/>
          <a:ext cx="8435976" cy="366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992"/>
                <a:gridCol w="2811992"/>
                <a:gridCol w="2811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solution if the exact interval of message delivery is known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 connections are opened and closed needlessly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Long-polling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 message updates immediately after they are</a:t>
                      </a:r>
                      <a:r>
                        <a:rPr lang="en-US" baseline="0" dirty="0" smtClean="0"/>
                        <a:t> delivered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Hold requests increases server load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Streaming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need to send several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Hold requests and increases server load and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browsers need to close and reconnect the channel to release memory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Benefits &amp; Drawbacks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 -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111" y="4873724"/>
            <a:ext cx="82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common drawback of the three solutions, is that they use the </a:t>
            </a:r>
            <a:r>
              <a:rPr lang="en-US" i="1" dirty="0" smtClean="0"/>
              <a:t>HTTP protocol</a:t>
            </a:r>
            <a:endParaRPr lang="en-US" i="1" dirty="0"/>
          </a:p>
        </p:txBody>
      </p:sp>
      <p:pic>
        <p:nvPicPr>
          <p:cNvPr id="7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sent event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80" y="2857500"/>
            <a:ext cx="2988015" cy="1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Sent Event (SSE) is a new specification for event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Unidirectional channel</a:t>
            </a:r>
            <a:endParaRPr lang="en-US" dirty="0"/>
          </a:p>
          <a:p>
            <a:pPr lvl="1"/>
            <a:r>
              <a:rPr lang="en-US" dirty="0" smtClean="0"/>
              <a:t>Use HTTP </a:t>
            </a:r>
            <a:r>
              <a:rPr lang="en-US" dirty="0"/>
              <a:t>connection for receiving push </a:t>
            </a:r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Events </a:t>
            </a:r>
            <a:r>
              <a:rPr lang="en-US" dirty="0"/>
              <a:t>in the form of DOM </a:t>
            </a:r>
            <a:r>
              <a:rPr lang="en-US" dirty="0" smtClean="0"/>
              <a:t>events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SE Introduction</a:t>
            </a:r>
          </a:p>
          <a:p>
            <a:pPr lvl="1"/>
            <a:r>
              <a:rPr lang="en-US" dirty="0" smtClean="0"/>
              <a:t>Server Sent Event</a:t>
            </a:r>
            <a:endParaRPr lang="en-US" dirty="0"/>
          </a:p>
          <a:p>
            <a:pPr lvl="1"/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Socket IO</a:t>
            </a:r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Server Events</a:t>
            </a:r>
          </a:p>
        </p:txBody>
      </p:sp>
      <p:pic>
        <p:nvPicPr>
          <p:cNvPr id="10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SSE API provides the </a:t>
            </a:r>
            <a:r>
              <a:rPr lang="en-US" i="1" dirty="0" err="1" smtClean="0"/>
              <a:t>EventSource</a:t>
            </a:r>
            <a:r>
              <a:rPr lang="en-US" i="1" dirty="0" smtClean="0"/>
              <a:t> </a:t>
            </a:r>
            <a:r>
              <a:rPr lang="en-US" dirty="0" smtClean="0"/>
              <a:t>interface to open a connection to a stream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6" name="Rectangle à coins arrondis 4"/>
          <p:cNvSpPr/>
          <p:nvPr/>
        </p:nvSpPr>
        <p:spPr>
          <a:xfrm>
            <a:off x="251520" y="2641476"/>
            <a:ext cx="8712968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source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EventSource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/stream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(event)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pic>
        <p:nvPicPr>
          <p:cNvPr id="7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constructor require an URL to a valid stream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an absolute or relative URL</a:t>
            </a:r>
          </a:p>
          <a:p>
            <a:pPr lvl="2"/>
            <a:r>
              <a:rPr lang="en-US" dirty="0" smtClean="0"/>
              <a:t>If absolute, its origin must match that of the calling page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created, you can set up handlers for the following events :</a:t>
            </a:r>
            <a:endParaRPr lang="en-US" i="1" dirty="0" smtClean="0"/>
          </a:p>
          <a:p>
            <a:pPr lvl="1"/>
            <a:r>
              <a:rPr lang="en-US" i="1" dirty="0" smtClean="0"/>
              <a:t>open</a:t>
            </a:r>
          </a:p>
          <a:p>
            <a:pPr lvl="1"/>
            <a:r>
              <a:rPr lang="en-US" i="1" dirty="0" err="1" smtClean="0"/>
              <a:t>messsage</a:t>
            </a:r>
            <a:endParaRPr lang="en-US" i="1" dirty="0" smtClean="0"/>
          </a:p>
          <a:p>
            <a:pPr lvl="1"/>
            <a:r>
              <a:rPr lang="en-US" i="1" dirty="0" smtClean="0"/>
              <a:t>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51520" y="3865612"/>
            <a:ext cx="871296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open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error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pic>
        <p:nvPicPr>
          <p:cNvPr id="9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SSE event stream</a:t>
            </a:r>
            <a:r>
              <a:rPr lang="en-US" dirty="0"/>
              <a:t> </a:t>
            </a:r>
            <a:r>
              <a:rPr lang="en-US" dirty="0" smtClean="0"/>
              <a:t>must be :</a:t>
            </a:r>
          </a:p>
          <a:p>
            <a:pPr lvl="1"/>
            <a:r>
              <a:rPr lang="en-US" dirty="0" smtClean="0"/>
              <a:t>A plaintext response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erved with a </a:t>
            </a:r>
            <a:r>
              <a:rPr lang="en-US" i="1" dirty="0"/>
              <a:t>text/event-stream</a:t>
            </a:r>
            <a:r>
              <a:rPr lang="en-US" dirty="0"/>
              <a:t> Content-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Each message must be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refixed by </a:t>
            </a:r>
            <a:r>
              <a:rPr lang="en-US" i="1" dirty="0" smtClean="0"/>
              <a:t>"data: "</a:t>
            </a:r>
          </a:p>
          <a:p>
            <a:pPr lvl="2"/>
            <a:r>
              <a:rPr lang="en-US" dirty="0" smtClean="0"/>
              <a:t>Followed by two </a:t>
            </a:r>
            <a:r>
              <a:rPr lang="en-US" i="1" dirty="0" smtClean="0"/>
              <a:t>"\n" </a:t>
            </a:r>
            <a:r>
              <a:rPr lang="en-US" dirty="0" smtClean="0"/>
              <a:t>characters to end the </a:t>
            </a:r>
            <a:r>
              <a:rPr lang="en-US" dirty="0" err="1" smtClean="0"/>
              <a:t>sream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51520" y="4297660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My message\n\n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pic>
        <p:nvPicPr>
          <p:cNvPr id="7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send multiline message as follow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dirty="0"/>
              <a:t>produce "</a:t>
            </a:r>
            <a:r>
              <a:rPr lang="en-US" i="1" dirty="0"/>
              <a:t>first line\</a:t>
            </a:r>
            <a:r>
              <a:rPr lang="en-US" i="1" dirty="0" err="1"/>
              <a:t>nsecond</a:t>
            </a:r>
            <a:r>
              <a:rPr lang="en-US" i="1" dirty="0"/>
              <a:t> line</a:t>
            </a:r>
            <a:r>
              <a:rPr lang="en-US" dirty="0"/>
              <a:t>" in </a:t>
            </a:r>
            <a:r>
              <a:rPr lang="en-US" i="1" dirty="0" err="1" smtClean="0"/>
              <a:t>event.data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51520" y="2569468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First line\n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Second line\n\n</a:t>
            </a:r>
          </a:p>
        </p:txBody>
      </p:sp>
      <p:pic>
        <p:nvPicPr>
          <p:cNvPr id="7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also send JSON message as follow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51520" y="2569468"/>
            <a:ext cx="8712968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{\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"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msg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 world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id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12345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}\n\n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pic>
        <p:nvPicPr>
          <p:cNvPr id="7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associate an event to a unique ID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Lets the browser keep track of the last event fired</a:t>
            </a:r>
          </a:p>
          <a:p>
            <a:pPr lvl="1"/>
            <a:r>
              <a:rPr lang="en-US" dirty="0" smtClean="0"/>
              <a:t>If the connection is dropped, a special </a:t>
            </a:r>
            <a:r>
              <a:rPr lang="en-US" dirty="0"/>
              <a:t>HTTP header (</a:t>
            </a:r>
            <a:r>
              <a:rPr lang="en-US" i="1" dirty="0"/>
              <a:t>Last-Event-ID</a:t>
            </a:r>
            <a:r>
              <a:rPr lang="en-US" dirty="0"/>
              <a:t>) is set with the new </a:t>
            </a:r>
            <a:r>
              <a:rPr lang="en-US" dirty="0" smtClean="0"/>
              <a:t>request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ID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51520" y="1921396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id: 12345\n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Azerty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\n\n</a:t>
            </a:r>
          </a:p>
        </p:txBody>
      </p:sp>
      <p:pic>
        <p:nvPicPr>
          <p:cNvPr id="9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associate an event to a name 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On the client, an event listener can be setup to listen to that particular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Name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51520" y="1849388"/>
            <a:ext cx="871296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</a:t>
            </a: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userlogon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{"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username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John123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"}\n\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update\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{"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username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John123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emotion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happy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"}\n\n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51520" y="4585692"/>
            <a:ext cx="871296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userlogon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});</a:t>
            </a:r>
          </a:p>
        </p:txBody>
      </p:sp>
      <p:pic>
        <p:nvPicPr>
          <p:cNvPr id="10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SSEs </a:t>
            </a:r>
            <a:r>
              <a:rPr lang="en-US" dirty="0"/>
              <a:t>are sent over traditional </a:t>
            </a:r>
            <a:r>
              <a:rPr lang="en-US" dirty="0" smtClean="0"/>
              <a:t>HTTP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require a special protocol or server implementation to get </a:t>
            </a:r>
            <a:r>
              <a:rPr lang="en-US" dirty="0" smtClean="0"/>
              <a:t>working !</a:t>
            </a:r>
          </a:p>
          <a:p>
            <a:pPr lvl="1"/>
            <a:endParaRPr lang="en-US" dirty="0"/>
          </a:p>
          <a:p>
            <a:r>
              <a:rPr lang="en-US" dirty="0" smtClean="0"/>
              <a:t>You can easily implement server-side code to use it</a:t>
            </a:r>
          </a:p>
          <a:p>
            <a:pPr lvl="1"/>
            <a:r>
              <a:rPr lang="en-US" dirty="0" smtClean="0"/>
              <a:t>Just render the event stream as described by the specification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SSE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Workers &amp; Server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8" y="1993404"/>
            <a:ext cx="2404492" cy="2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0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065412"/>
            <a:ext cx="2637780" cy="26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6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low-level</a:t>
            </a:r>
            <a:r>
              <a:rPr lang="fr-FR" dirty="0" smtClean="0"/>
              <a:t>…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Sockets represents the next evolution of web </a:t>
            </a:r>
            <a:r>
              <a:rPr lang="en-US" dirty="0" smtClean="0"/>
              <a:t>communications</a:t>
            </a:r>
            <a:endParaRPr lang="en-US" dirty="0" smtClean="0"/>
          </a:p>
          <a:p>
            <a:pPr lvl="1"/>
            <a:r>
              <a:rPr lang="en-US" dirty="0" smtClean="0"/>
              <a:t>Bidirectional </a:t>
            </a:r>
            <a:r>
              <a:rPr lang="en-US" dirty="0"/>
              <a:t>communications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a single socket over the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/>
              <a:t>To establish a connection</a:t>
            </a:r>
          </a:p>
          <a:p>
            <a:pPr lvl="2"/>
            <a:r>
              <a:rPr lang="en-US" dirty="0"/>
              <a:t>HTTP protocol is upgraded to the </a:t>
            </a:r>
            <a:r>
              <a:rPr lang="en-US" dirty="0" err="1"/>
              <a:t>WebSocket</a:t>
            </a:r>
            <a:r>
              <a:rPr lang="en-US" dirty="0"/>
              <a:t> protocol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8355" y="1662981"/>
            <a:ext cx="8643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1201316"/>
            <a:ext cx="131343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Browser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09366" y="1662981"/>
            <a:ext cx="0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0258" y="1201316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6998" y="220942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6998" y="259908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96998" y="3856320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61494" y="2281436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309366" y="252707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1494" y="3577580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09366" y="380841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1054" y="1840096"/>
            <a:ext cx="231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Upgrade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5070" y="2589792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3856320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79712" y="479242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4513684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292080" y="474451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10498" y="4792424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</a:p>
        </p:txBody>
      </p:sp>
      <p:pic>
        <p:nvPicPr>
          <p:cNvPr id="23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WebSocket</a:t>
            </a:r>
            <a:r>
              <a:rPr lang="en-US" dirty="0" smtClean="0"/>
              <a:t> handshake: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Handshake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6" name="Rectangle à coins arrondis 4"/>
          <p:cNvSpPr/>
          <p:nvPr/>
        </p:nvSpPr>
        <p:spPr>
          <a:xfrm>
            <a:off x="323528" y="1849388"/>
            <a:ext cx="8568952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GET /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HTTP/1.1\r\n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Host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www.websocket.org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r\</a:t>
            </a: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3721596"/>
            <a:ext cx="8568952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HTTP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/1.1 101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 Protocol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Handshake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r\n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4328" y="2601406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328" y="4297660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throughput overhead </a:t>
            </a:r>
            <a:r>
              <a:rPr lang="en-US" dirty="0" smtClean="0"/>
              <a:t>of the polling: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39030"/>
              </p:ext>
            </p:extLst>
          </p:nvPr>
        </p:nvGraphicFramePr>
        <p:xfrm>
          <a:off x="395536" y="2742292"/>
          <a:ext cx="84359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polling every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665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7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throughput </a:t>
            </a:r>
            <a:r>
              <a:rPr lang="en-US" dirty="0"/>
              <a:t>overhead of </a:t>
            </a:r>
            <a:r>
              <a:rPr lang="en-US" dirty="0" err="1" smtClean="0"/>
              <a:t>WebSocket</a:t>
            </a:r>
            <a:r>
              <a:rPr lang="en-US" dirty="0"/>
              <a:t>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10910"/>
              </p:ext>
            </p:extLst>
          </p:nvPr>
        </p:nvGraphicFramePr>
        <p:xfrm>
          <a:off x="395536" y="2689076"/>
          <a:ext cx="84359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receiving </a:t>
                      </a:r>
                    </a:p>
                    <a:p>
                      <a:pPr algn="ctr"/>
                      <a:r>
                        <a:rPr lang="en-US" dirty="0" smtClean="0"/>
                        <a:t>1 message/second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1.526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WebSocket</a:t>
            </a:r>
            <a:r>
              <a:rPr lang="en-US" dirty="0" smtClean="0"/>
              <a:t> interface propose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WebSocket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protocol)</a:t>
            </a:r>
          </a:p>
          <a:p>
            <a:pPr lvl="2"/>
            <a:r>
              <a:rPr lang="en-US" i="1" dirty="0" err="1" smtClean="0"/>
              <a:t>url</a:t>
            </a:r>
            <a:r>
              <a:rPr lang="en-US" i="1" dirty="0" smtClean="0"/>
              <a:t> </a:t>
            </a:r>
            <a:r>
              <a:rPr lang="en-US" dirty="0" smtClean="0"/>
              <a:t>specifies the URL to which to connect</a:t>
            </a:r>
          </a:p>
          <a:p>
            <a:pPr lvl="2"/>
            <a:r>
              <a:rPr lang="en-US" i="1" dirty="0" smtClean="0"/>
              <a:t>protocol</a:t>
            </a:r>
            <a:r>
              <a:rPr lang="en-US" dirty="0" smtClean="0"/>
              <a:t> specifies a sub-protocol that the server must support for the connection (optional)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Interface - Constructor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readyState</a:t>
            </a:r>
            <a:r>
              <a:rPr lang="en-US" i="1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attribute </a:t>
            </a:r>
            <a:r>
              <a:rPr lang="en-US" dirty="0" smtClean="0"/>
              <a:t>represents the state of the connection</a:t>
            </a:r>
          </a:p>
          <a:p>
            <a:endParaRPr lang="en-US" dirty="0" smtClean="0"/>
          </a:p>
          <a:p>
            <a:r>
              <a:rPr lang="en-US" dirty="0" smtClean="0"/>
              <a:t>Can have the following values :</a:t>
            </a:r>
          </a:p>
          <a:p>
            <a:pPr lvl="1"/>
            <a:r>
              <a:rPr lang="en-US" i="1" dirty="0"/>
              <a:t>CONNECTING</a:t>
            </a:r>
            <a:r>
              <a:rPr lang="en-US" dirty="0"/>
              <a:t> (numeric </a:t>
            </a:r>
            <a:r>
              <a:rPr lang="en-US" dirty="0" smtClean="0"/>
              <a:t>value 0)</a:t>
            </a:r>
          </a:p>
          <a:p>
            <a:pPr lvl="1"/>
            <a:r>
              <a:rPr lang="en-US" i="1" dirty="0"/>
              <a:t>OPEN</a:t>
            </a:r>
            <a:r>
              <a:rPr lang="en-US" dirty="0"/>
              <a:t> (numeric </a:t>
            </a:r>
            <a:r>
              <a:rPr lang="en-US" dirty="0" smtClean="0"/>
              <a:t>value 1)</a:t>
            </a:r>
          </a:p>
          <a:p>
            <a:pPr lvl="1"/>
            <a:r>
              <a:rPr lang="en-US" i="1" dirty="0"/>
              <a:t>CLOSED</a:t>
            </a:r>
            <a:r>
              <a:rPr lang="en-US" dirty="0"/>
              <a:t> (numeric </a:t>
            </a:r>
            <a:r>
              <a:rPr lang="en-US" dirty="0" smtClean="0"/>
              <a:t>value 2)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 Interface - </a:t>
            </a: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send(data) </a:t>
            </a:r>
            <a:r>
              <a:rPr lang="en-US" dirty="0" smtClean="0"/>
              <a:t>method allows you </a:t>
            </a:r>
            <a:r>
              <a:rPr lang="en-US" dirty="0"/>
              <a:t>to </a:t>
            </a:r>
            <a:r>
              <a:rPr lang="en-US" dirty="0" smtClean="0"/>
              <a:t>transmit </a:t>
            </a:r>
            <a:r>
              <a:rPr lang="en-US" dirty="0"/>
              <a:t>data using the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 err="1"/>
              <a:t>readyState</a:t>
            </a:r>
            <a:r>
              <a:rPr lang="en-US" dirty="0"/>
              <a:t> attribute is </a:t>
            </a:r>
            <a:r>
              <a:rPr lang="en-US" i="1" dirty="0"/>
              <a:t>CONNECTING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INVALID_STATE_ERR </a:t>
            </a:r>
            <a:r>
              <a:rPr lang="en-US" dirty="0" smtClean="0"/>
              <a:t>exception is raised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Interface - Method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interface provide four event handlers :</a:t>
            </a:r>
            <a:endParaRPr lang="en-US" dirty="0"/>
          </a:p>
          <a:p>
            <a:pPr lvl="1"/>
            <a:r>
              <a:rPr lang="en-US" i="1" dirty="0" err="1" smtClean="0"/>
              <a:t>onopen</a:t>
            </a:r>
            <a:endParaRPr lang="en-US" i="1" dirty="0" smtClean="0"/>
          </a:p>
          <a:p>
            <a:pPr lvl="1"/>
            <a:r>
              <a:rPr lang="en-US" i="1" dirty="0" err="1" smtClean="0"/>
              <a:t>onmessage</a:t>
            </a:r>
            <a:endParaRPr lang="en-US" i="1" dirty="0" smtClean="0"/>
          </a:p>
          <a:p>
            <a:pPr lvl="1"/>
            <a:r>
              <a:rPr lang="en-US" i="1" dirty="0" err="1" smtClean="0"/>
              <a:t>onclose</a:t>
            </a:r>
            <a:endParaRPr lang="en-US" i="1" dirty="0" smtClean="0"/>
          </a:p>
          <a:p>
            <a:pPr lvl="1"/>
            <a:r>
              <a:rPr lang="en-US" i="1" dirty="0" err="1" smtClean="0"/>
              <a:t>onerror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handlers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10440"/>
            <a:ext cx="3419872" cy="2279915"/>
          </a:xfrm>
          <a:prstGeom prst="rect">
            <a:avLst/>
          </a:prstGeom>
        </p:spPr>
      </p:pic>
      <p:pic>
        <p:nvPicPr>
          <p:cNvPr id="7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Workers API allows you to run scripts in </a:t>
            </a:r>
            <a:r>
              <a:rPr lang="en-US" dirty="0"/>
              <a:t>the background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ndependently </a:t>
            </a:r>
            <a:r>
              <a:rPr lang="en-US" dirty="0"/>
              <a:t>of any user interface </a:t>
            </a:r>
            <a:r>
              <a:rPr lang="en-US" dirty="0" smtClean="0"/>
              <a:t>scripts !</a:t>
            </a:r>
          </a:p>
          <a:p>
            <a:pPr lvl="1"/>
            <a:endParaRPr lang="en-US" dirty="0"/>
          </a:p>
          <a:p>
            <a:r>
              <a:rPr lang="en-US" dirty="0" smtClean="0"/>
              <a:t>Useful for long-running scripts</a:t>
            </a:r>
          </a:p>
          <a:p>
            <a:pPr lvl="1"/>
            <a:r>
              <a:rPr lang="en-US" dirty="0" smtClean="0"/>
              <a:t>Don’t need to manage yielding to keep the page responsive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Web Worker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179512" y="985292"/>
            <a:ext cx="8785225" cy="4248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WS_URL =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ws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://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www.host.com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,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(WS_URL,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echo-protocol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websocket.onopen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websocket.send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 Socket!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websocket.onmessage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Socket says: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evt.data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websocket.onclose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You are disconnected from the socket.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pic>
        <p:nvPicPr>
          <p:cNvPr id="6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Events</a:t>
            </a:r>
            <a:endParaRPr lang="en-US" dirty="0"/>
          </a:p>
        </p:txBody>
      </p:sp>
      <p:pic>
        <p:nvPicPr>
          <p:cNvPr id="5" name="Picture 4" descr="Screen Shot 2013-02-27 at 3.5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01516"/>
            <a:ext cx="4801220" cy="14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Socket.IO</a:t>
            </a:r>
            <a:r>
              <a:rPr lang="en-US" dirty="0" smtClean="0"/>
              <a:t> </a:t>
            </a:r>
            <a:r>
              <a:rPr lang="en-US" dirty="0"/>
              <a:t>aims to make </a:t>
            </a:r>
            <a:r>
              <a:rPr lang="en-US" dirty="0" err="1"/>
              <a:t>realtime</a:t>
            </a:r>
            <a:r>
              <a:rPr lang="en-US" dirty="0"/>
              <a:t> apps possible in every browser and mobile </a:t>
            </a:r>
            <a:r>
              <a:rPr lang="en-US" dirty="0" smtClean="0"/>
              <a:t>device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Blur </a:t>
            </a:r>
            <a:r>
              <a:rPr lang="en-US" dirty="0"/>
              <a:t>the differences between the different transport </a:t>
            </a:r>
            <a:r>
              <a:rPr lang="en-US" dirty="0" smtClean="0"/>
              <a:t>mechanisms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is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Socket.IO</a:t>
            </a:r>
            <a:r>
              <a:rPr lang="en-US" sz="3600" b="1" dirty="0" smtClean="0">
                <a:latin typeface="+mj-lt"/>
                <a:cs typeface="ＭＳ Ｐゴシック" charset="0"/>
              </a:rPr>
              <a:t>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latin typeface="+mn-lt"/>
                <a:cs typeface="ＭＳ Ｐゴシック" charset="0"/>
              </a:rPr>
              <a:t>Socket.IO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unique API for </a:t>
            </a:r>
            <a:r>
              <a:rPr lang="en-US" dirty="0" err="1" smtClean="0"/>
              <a:t>realtime</a:t>
            </a:r>
            <a:r>
              <a:rPr lang="en-US" dirty="0" smtClean="0"/>
              <a:t> applications using in function of the browser compatibility 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protocol </a:t>
            </a:r>
          </a:p>
          <a:p>
            <a:pPr lvl="1"/>
            <a:r>
              <a:rPr lang="en-US" dirty="0" smtClean="0"/>
              <a:t>Adobe </a:t>
            </a:r>
            <a:r>
              <a:rPr lang="en-US" dirty="0"/>
              <a:t>Flash </a:t>
            </a:r>
            <a:r>
              <a:rPr lang="en-US" dirty="0" smtClean="0"/>
              <a:t>sockets</a:t>
            </a:r>
            <a:endParaRPr lang="en-US" dirty="0"/>
          </a:p>
          <a:p>
            <a:pPr lvl="1"/>
            <a:r>
              <a:rPr lang="en-US" dirty="0" smtClean="0"/>
              <a:t>JSONP polling</a:t>
            </a:r>
            <a:endParaRPr lang="en-US" dirty="0"/>
          </a:p>
          <a:p>
            <a:pPr lvl="1"/>
            <a:r>
              <a:rPr lang="en-US" dirty="0" smtClean="0"/>
              <a:t>AJAX </a:t>
            </a:r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is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Socket.IO</a:t>
            </a:r>
            <a:r>
              <a:rPr lang="en-US" sz="3600" b="1" dirty="0" smtClean="0">
                <a:latin typeface="+mj-lt"/>
                <a:cs typeface="ＭＳ Ｐゴシック" charset="0"/>
              </a:rPr>
              <a:t>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Socket.IO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Simple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latin typeface="+mn-lt"/>
                <a:cs typeface="ＭＳ Ｐゴシック" charset="0"/>
              </a:rPr>
              <a:t>Socket.IO</a:t>
            </a:r>
            <a:endParaRPr lang="en-US" dirty="0">
              <a:latin typeface="+mn-lt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16024" y="1057300"/>
            <a:ext cx="8676456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io.sockets.on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connection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socket.emit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news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{ hello: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my other event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216024" y="2929508"/>
            <a:ext cx="8676456" cy="2304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&lt;script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src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socket.io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socket.io.js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"&gt;&lt;/script&gt;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&lt;script&gt;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socket =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io.connect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http://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localhost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news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socket.emit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my other event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{ my: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2353444"/>
            <a:ext cx="16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NodeJS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720416"/>
            <a:ext cx="142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Client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6" descr="CodeSnipp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a chat project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Socket.IO or </a:t>
            </a:r>
            <a:r>
              <a:rPr lang="en-US" dirty="0" err="1" smtClean="0"/>
              <a:t>WebSockets</a:t>
            </a:r>
            <a:r>
              <a:rPr lang="en-US" dirty="0" smtClean="0"/>
              <a:t> to achieve your goal</a:t>
            </a: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After choosing an username, you’ll be able to post messages</a:t>
            </a:r>
          </a:p>
          <a:p>
            <a:pPr eaLnBrk="1" hangingPunct="1">
              <a:lnSpc>
                <a:spcPct val="90000"/>
              </a:lnSpc>
            </a:pPr>
            <a:endParaRPr lang="fr-FR" dirty="0"/>
          </a:p>
          <a:p>
            <a:pPr eaLnBrk="1" hangingPunct="1">
              <a:lnSpc>
                <a:spcPct val="90000"/>
              </a:lnSpc>
            </a:pPr>
            <a:r>
              <a:rPr lang="fr-FR" dirty="0" smtClean="0"/>
              <a:t>Invite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classmate</a:t>
            </a:r>
            <a:r>
              <a:rPr lang="fr-FR" dirty="0" smtClean="0"/>
              <a:t> to chat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to test </a:t>
            </a:r>
            <a:r>
              <a:rPr lang="fr-FR" dirty="0" err="1" smtClean="0"/>
              <a:t>it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endParaRPr lang="fr-FR" dirty="0"/>
          </a:p>
        </p:txBody>
      </p:sp>
      <p:pic>
        <p:nvPicPr>
          <p:cNvPr id="6" name="Picture 6" descr="CodeSnipp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11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Workers use real OS-level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in other technologies, bad concurrency code can cause starvations, dead locks and other side effects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these issues, the API provides 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carefully </a:t>
            </a:r>
            <a:r>
              <a:rPr lang="en-US" dirty="0"/>
              <a:t>controlled communication </a:t>
            </a:r>
            <a:r>
              <a:rPr lang="en-US" dirty="0" smtClean="0"/>
              <a:t>between threads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access to non-thread safe components </a:t>
            </a:r>
            <a:r>
              <a:rPr lang="en-US" dirty="0" smtClean="0"/>
              <a:t>or the DOM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the API is the Worker 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provides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Worker(</a:t>
            </a:r>
            <a:r>
              <a:rPr lang="en-US" i="1" dirty="0" err="1" smtClean="0"/>
              <a:t>scriptUrl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Creates </a:t>
            </a:r>
            <a:r>
              <a:rPr lang="en-US" dirty="0"/>
              <a:t>a web worker that executes the script at the specified </a:t>
            </a:r>
            <a:r>
              <a:rPr lang="en-US" dirty="0" smtClean="0"/>
              <a:t>URL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also provides the following methods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Sends a message to the worker's inner </a:t>
            </a:r>
            <a:r>
              <a:rPr lang="en-US" dirty="0" smtClean="0"/>
              <a:t>scope</a:t>
            </a:r>
          </a:p>
          <a:p>
            <a:pPr lvl="2"/>
            <a:endParaRPr lang="en-US" dirty="0"/>
          </a:p>
          <a:p>
            <a:pPr lvl="1"/>
            <a:r>
              <a:rPr lang="en-US" i="1" dirty="0" smtClean="0"/>
              <a:t>terminate()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Immediately terminates the </a:t>
            </a:r>
            <a:r>
              <a:rPr lang="en-US" dirty="0" smtClean="0"/>
              <a:t>worker without offers </a:t>
            </a:r>
            <a:r>
              <a:rPr lang="en-US" dirty="0"/>
              <a:t>the worker an opportunity to finish its operations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719B0F9A0F047AFDFAEEE7580822F" ma:contentTypeVersion="3" ma:contentTypeDescription="Crée un document." ma:contentTypeScope="" ma:versionID="6907e0c51636234d98ef766f73ad95f5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36c4a443992d277df22de6cb712424a7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ac1e2cd-caea-4862-842c-e8cbcf68099c">
      <UserInfo>
        <DisplayName/>
        <AccountId xsi:nil="true"/>
        <AccountType/>
      </UserInfo>
    </SharedWithUsers>
    <SharingHintHash xmlns="cac1e2cd-caea-4862-842c-e8cbcf68099c">218621816</SharingHintHash>
  </documentManagement>
</p:properties>
</file>

<file path=customXml/itemProps1.xml><?xml version="1.0" encoding="utf-8"?>
<ds:datastoreItem xmlns:ds="http://schemas.openxmlformats.org/officeDocument/2006/customXml" ds:itemID="{EA9BDFD4-3529-4B2D-9864-094676938ED7}"/>
</file>

<file path=customXml/itemProps2.xml><?xml version="1.0" encoding="utf-8"?>
<ds:datastoreItem xmlns:ds="http://schemas.openxmlformats.org/officeDocument/2006/customXml" ds:itemID="{40B0A99A-E476-415A-8338-989A433938E2}"/>
</file>

<file path=customXml/itemProps3.xml><?xml version="1.0" encoding="utf-8"?>
<ds:datastoreItem xmlns:ds="http://schemas.openxmlformats.org/officeDocument/2006/customXml" ds:itemID="{A9DAF10C-9E52-4891-B64F-1D54E395D59B}"/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2509</Words>
  <Application>Microsoft Office PowerPoint</Application>
  <PresentationFormat>Affichage à l'écran (16:10)</PresentationFormat>
  <Paragraphs>638</Paragraphs>
  <Slides>58</Slides>
  <Notes>44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59" baseType="lpstr">
      <vt:lpstr>SUPINFOTheme</vt:lpstr>
      <vt:lpstr>Présentation PowerPoint</vt:lpstr>
      <vt:lpstr>Présentation PowerPoint</vt:lpstr>
      <vt:lpstr>Présentation PowerPoint</vt:lpstr>
      <vt:lpstr>Web worker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  <vt:lpstr>Présentation PowerPoint</vt:lpstr>
      <vt:lpstr>Présentation PowerPoint</vt:lpstr>
      <vt:lpstr>Présentation PowerPoint</vt:lpstr>
      <vt:lpstr>SE -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  <vt:lpstr>Server sent event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  <vt:lpstr>Websocket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  <vt:lpstr>Socket.io</vt:lpstr>
      <vt:lpstr>Présentation PowerPoint</vt:lpstr>
      <vt:lpstr>Présentation PowerPoint</vt:lpstr>
      <vt:lpstr>Présentation PowerPoint</vt:lpstr>
      <vt:lpstr>Questions ?</vt:lpstr>
      <vt:lpstr>Exercises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2014-10-14T15:40:59Z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0x010100D4A719B0F9A0F047AFDFAEEE7580822F</vt:lpwstr>
  </property>
</Properties>
</file>