
<file path=[Content_Types].xml><?xml version="1.0" encoding="utf-8"?>
<Types xmlns="http://schemas.openxmlformats.org/package/2006/content-types">
  <Default Extension="bin" ContentType="application/vnd.openxmlformats-officedocument.presentationml.printerSetting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32.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8.xml" ContentType="application/vnd.openxmlformats-officedocument.presentationml.slide+xml"/>
  <Override PartName="/ppt/slides/slide13.xml" ContentType="application/vnd.openxmlformats-officedocument.presentationml.slide+xml"/>
  <Override PartName="/ppt/slides/slide20.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19.xml" ContentType="application/vnd.openxmlformats-officedocument.presentationml.slide+xml"/>
  <Override PartName="/ppt/slides/slide33.xml" ContentType="application/vnd.openxmlformats-officedocument.presentationml.slide+xml"/>
  <Override PartName="/ppt/slides/slide29.xml" ContentType="application/vnd.openxmlformats-officedocument.presentationml.slide+xml"/>
  <Override PartName="/ppt/slides/slide34.xml" ContentType="application/vnd.openxmlformats-officedocument.presentationml.slide+xml"/>
  <Override PartName="/ppt/slides/slide27.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8.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6.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Slides/notesSlide3.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10.xml" ContentType="application/vnd.openxmlformats-officedocument.presentationml.notesSlide+xml"/>
  <Override PartName="/ppt/notesSlides/notesSlide13.xml" ContentType="application/vnd.openxmlformats-officedocument.presentationml.notesSlide+xml"/>
  <Override PartName="/ppt/notesSlides/notesSlide9.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6.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3.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059" r:id="rId1"/>
  </p:sldMasterIdLst>
  <p:notesMasterIdLst>
    <p:notesMasterId r:id="rId39"/>
  </p:notesMasterIdLst>
  <p:handoutMasterIdLst>
    <p:handoutMasterId r:id="rId40"/>
  </p:handoutMasterIdLst>
  <p:sldIdLst>
    <p:sldId id="444" r:id="rId2"/>
    <p:sldId id="485" r:id="rId3"/>
    <p:sldId id="486" r:id="rId4"/>
    <p:sldId id="604" r:id="rId5"/>
    <p:sldId id="605" r:id="rId6"/>
    <p:sldId id="633" r:id="rId7"/>
    <p:sldId id="606" r:id="rId8"/>
    <p:sldId id="607" r:id="rId9"/>
    <p:sldId id="608" r:id="rId10"/>
    <p:sldId id="609" r:id="rId11"/>
    <p:sldId id="610" r:id="rId12"/>
    <p:sldId id="611" r:id="rId13"/>
    <p:sldId id="612" r:id="rId14"/>
    <p:sldId id="613" r:id="rId15"/>
    <p:sldId id="614" r:id="rId16"/>
    <p:sldId id="615" r:id="rId17"/>
    <p:sldId id="616" r:id="rId18"/>
    <p:sldId id="618" r:id="rId19"/>
    <p:sldId id="619" r:id="rId20"/>
    <p:sldId id="620" r:id="rId21"/>
    <p:sldId id="621" r:id="rId22"/>
    <p:sldId id="622" r:id="rId23"/>
    <p:sldId id="623" r:id="rId24"/>
    <p:sldId id="624" r:id="rId25"/>
    <p:sldId id="634" r:id="rId26"/>
    <p:sldId id="625" r:id="rId27"/>
    <p:sldId id="627" r:id="rId28"/>
    <p:sldId id="626" r:id="rId29"/>
    <p:sldId id="628" r:id="rId30"/>
    <p:sldId id="639" r:id="rId31"/>
    <p:sldId id="629" r:id="rId32"/>
    <p:sldId id="630" r:id="rId33"/>
    <p:sldId id="631" r:id="rId34"/>
    <p:sldId id="636" r:id="rId35"/>
    <p:sldId id="637" r:id="rId36"/>
    <p:sldId id="638" r:id="rId37"/>
    <p:sldId id="603" r:id="rId38"/>
  </p:sldIdLst>
  <p:sldSz cx="9144000" cy="5715000" type="screen16x10"/>
  <p:notesSz cx="6881813" cy="92964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1F80C"/>
    <a:srgbClr val="377B71"/>
    <a:srgbClr val="479B8F"/>
    <a:srgbClr val="FFFFCC"/>
    <a:srgbClr val="FFE2C5"/>
    <a:srgbClr val="5F5F5F"/>
    <a:srgbClr val="808080"/>
    <a:srgbClr val="A2AEBA"/>
    <a:srgbClr val="BFC7CF"/>
    <a:srgbClr val="D9DE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70" autoAdjust="0"/>
    <p:restoredTop sz="88115" autoAdjust="0"/>
  </p:normalViewPr>
  <p:slideViewPr>
    <p:cSldViewPr>
      <p:cViewPr>
        <p:scale>
          <a:sx n="88" d="100"/>
          <a:sy n="88" d="100"/>
        </p:scale>
        <p:origin x="-88" y="648"/>
      </p:cViewPr>
      <p:guideLst>
        <p:guide orient="horz" pos="1800"/>
        <p:guide pos="2880"/>
      </p:guideLst>
    </p:cSldViewPr>
  </p:slideViewPr>
  <p:outlineViewPr>
    <p:cViewPr>
      <p:scale>
        <a:sx n="33" d="100"/>
        <a:sy n="33" d="100"/>
      </p:scale>
      <p:origin x="0" y="34728"/>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8" d="100"/>
          <a:sy n="58" d="100"/>
        </p:scale>
        <p:origin x="-2652" y="-102"/>
      </p:cViewPr>
      <p:guideLst>
        <p:guide orient="horz" pos="2928"/>
        <p:guide pos="2167"/>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47" Type="http://schemas.openxmlformats.org/officeDocument/2006/relationships/customXml" Target="../customXml/item2.xml"/><Relationship Id="rId7" Type="http://schemas.openxmlformats.org/officeDocument/2006/relationships/slide" Target="slides/slide6.xml"/><Relationship Id="rId29" Type="http://schemas.openxmlformats.org/officeDocument/2006/relationships/slide" Target="slides/slide28.xml"/><Relationship Id="rId2" Type="http://schemas.openxmlformats.org/officeDocument/2006/relationships/slide" Target="slides/slide1.xml"/><Relationship Id="rId16" Type="http://schemas.openxmlformats.org/officeDocument/2006/relationships/slide" Target="slides/slide15.xml"/><Relationship Id="rId24" Type="http://schemas.openxmlformats.org/officeDocument/2006/relationships/slide" Target="slides/slide23.xml"/><Relationship Id="rId1" Type="http://schemas.openxmlformats.org/officeDocument/2006/relationships/slideMaster" Target="slideMasters/slideMaster1.xml"/><Relationship Id="rId32" Type="http://schemas.openxmlformats.org/officeDocument/2006/relationships/slide" Target="slides/slide31.xml"/><Relationship Id="rId6" Type="http://schemas.openxmlformats.org/officeDocument/2006/relationships/slide" Target="slides/slide5.xml"/><Relationship Id="rId11" Type="http://schemas.openxmlformats.org/officeDocument/2006/relationships/slide" Target="slides/slide10.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openxmlformats.org/officeDocument/2006/relationships/tableStyles" Target="tableStyles.xml"/><Relationship Id="rId23" Type="http://schemas.openxmlformats.org/officeDocument/2006/relationships/slide" Target="slides/slide22.xml"/><Relationship Id="rId28" Type="http://schemas.openxmlformats.org/officeDocument/2006/relationships/slide" Target="slides/slide27.xml"/><Relationship Id="rId5" Type="http://schemas.openxmlformats.org/officeDocument/2006/relationships/slide" Target="slides/slide4.xml"/><Relationship Id="rId36" Type="http://schemas.openxmlformats.org/officeDocument/2006/relationships/slide" Target="slides/slide35.xml"/><Relationship Id="rId15" Type="http://schemas.openxmlformats.org/officeDocument/2006/relationships/slide" Target="slides/slide14.xml"/><Relationship Id="rId31" Type="http://schemas.openxmlformats.org/officeDocument/2006/relationships/slide" Target="slides/slide30.xml"/><Relationship Id="rId10" Type="http://schemas.openxmlformats.org/officeDocument/2006/relationships/slide" Target="slides/slide9.xml"/><Relationship Id="rId19" Type="http://schemas.openxmlformats.org/officeDocument/2006/relationships/slide" Target="slides/slide18.xml"/><Relationship Id="rId44"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 Type="http://schemas.openxmlformats.org/officeDocument/2006/relationships/slide" Target="slides/slide3.xml"/><Relationship Id="rId30" Type="http://schemas.openxmlformats.org/officeDocument/2006/relationships/slide" Target="slides/slide29.xml"/><Relationship Id="rId9" Type="http://schemas.openxmlformats.org/officeDocument/2006/relationships/slide" Target="slides/slide8.xml"/><Relationship Id="rId35" Type="http://schemas.openxmlformats.org/officeDocument/2006/relationships/slide" Target="slides/slide34.xml"/><Relationship Id="rId14" Type="http://schemas.openxmlformats.org/officeDocument/2006/relationships/slide" Target="slides/slide13.xml"/><Relationship Id="rId43" Type="http://schemas.openxmlformats.org/officeDocument/2006/relationships/viewProps" Target="viewProps.xml"/><Relationship Id="rId48" Type="http://schemas.openxmlformats.org/officeDocument/2006/relationships/customXml" Target="../customXml/item3.xml"/><Relationship Id="rId8" Type="http://schemas.openxmlformats.org/officeDocument/2006/relationships/slide" Target="slides/slide7.xml"/><Relationship Id="rId3" Type="http://schemas.openxmlformats.org/officeDocument/2006/relationships/slide" Target="slides/slide2.xml"/><Relationship Id="rId25" Type="http://schemas.openxmlformats.org/officeDocument/2006/relationships/slide" Target="slides/slide24.xml"/><Relationship Id="rId33" Type="http://schemas.openxmlformats.org/officeDocument/2006/relationships/slide" Target="slides/slide32.xml"/><Relationship Id="rId12" Type="http://schemas.openxmlformats.org/officeDocument/2006/relationships/slide" Target="slides/slide11.xml"/><Relationship Id="rId17" Type="http://schemas.openxmlformats.org/officeDocument/2006/relationships/slide" Target="slides/slide16.xml"/><Relationship Id="rId38" Type="http://schemas.openxmlformats.org/officeDocument/2006/relationships/slide" Target="slides/slide37.xml"/><Relationship Id="rId46" Type="http://schemas.openxmlformats.org/officeDocument/2006/relationships/customXml" Target="../customXml/item1.xml"/><Relationship Id="rId20" Type="http://schemas.openxmlformats.org/officeDocument/2006/relationships/slide" Target="slides/slide19.xml"/><Relationship Id="rId41" Type="http://schemas.openxmlformats.org/officeDocument/2006/relationships/printerSettings" Target="printerSettings/printerSettings1.bin"/></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62" name="Rectangle 2"/>
          <p:cNvSpPr>
            <a:spLocks noGrp="1" noChangeArrowheads="1"/>
          </p:cNvSpPr>
          <p:nvPr>
            <p:ph type="hdr" sz="quarter"/>
          </p:nvPr>
        </p:nvSpPr>
        <p:spPr bwMode="auto">
          <a:xfrm>
            <a:off x="2370138" y="0"/>
            <a:ext cx="4511675"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defTabSz="923925" eaLnBrk="1" hangingPunct="1">
              <a:defRPr sz="900">
                <a:solidFill>
                  <a:srgbClr val="5F5F5F"/>
                </a:solidFill>
                <a:latin typeface="Arial" charset="0"/>
                <a:ea typeface="+mn-ea"/>
                <a:cs typeface="+mn-cs"/>
              </a:defRPr>
            </a:lvl1pPr>
          </a:lstStyle>
          <a:p>
            <a:pPr>
              <a:defRPr/>
            </a:pPr>
            <a:r>
              <a:rPr lang="en-US"/>
              <a:t>[Title of the course]</a:t>
            </a:r>
          </a:p>
        </p:txBody>
      </p:sp>
      <p:sp>
        <p:nvSpPr>
          <p:cNvPr id="501763" name="Rectangle 3"/>
          <p:cNvSpPr>
            <a:spLocks noGrp="1" noChangeArrowheads="1"/>
          </p:cNvSpPr>
          <p:nvPr>
            <p:ph type="dt" sz="quarter" idx="1"/>
          </p:nvPr>
        </p:nvSpPr>
        <p:spPr bwMode="auto">
          <a:xfrm>
            <a:off x="0" y="0"/>
            <a:ext cx="1911350"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defTabSz="923925" eaLnBrk="1" hangingPunct="1">
              <a:defRPr sz="900" smtClean="0">
                <a:solidFill>
                  <a:srgbClr val="5F5F5F"/>
                </a:solidFill>
              </a:defRPr>
            </a:lvl1pPr>
          </a:lstStyle>
          <a:p>
            <a:pPr>
              <a:defRPr/>
            </a:pPr>
            <a:fld id="{D2311312-5453-4838-B29E-4EA3A882F044}" type="datetime1">
              <a:rPr lang="en-US"/>
              <a:pPr>
                <a:defRPr/>
              </a:pPr>
              <a:t>3/22/15</a:t>
            </a:fld>
            <a:endParaRPr lang="en-US"/>
          </a:p>
        </p:txBody>
      </p:sp>
      <p:sp>
        <p:nvSpPr>
          <p:cNvPr id="501764" name="Rectangle 4"/>
          <p:cNvSpPr>
            <a:spLocks noGrp="1" noChangeArrowheads="1"/>
          </p:cNvSpPr>
          <p:nvPr>
            <p:ph type="ftr" sz="quarter" idx="2"/>
          </p:nvPr>
        </p:nvSpPr>
        <p:spPr bwMode="auto">
          <a:xfrm>
            <a:off x="0" y="8831263"/>
            <a:ext cx="5811838" cy="465137"/>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defTabSz="923925" eaLnBrk="1" hangingPunct="1">
              <a:defRPr sz="900" smtClean="0">
                <a:solidFill>
                  <a:srgbClr val="5F5F5F"/>
                </a:solidFill>
              </a:defRPr>
            </a:lvl1pPr>
          </a:lstStyle>
          <a:p>
            <a:pPr>
              <a:defRPr/>
            </a:pPr>
            <a:r>
              <a:rPr lang="en-US"/>
              <a:t>Copyright © 2004-2005 NameOfTheOrganization. All rights reserved.</a:t>
            </a:r>
          </a:p>
        </p:txBody>
      </p:sp>
      <p:sp>
        <p:nvSpPr>
          <p:cNvPr id="501765" name="Rectangle 5"/>
          <p:cNvSpPr>
            <a:spLocks noGrp="1" noChangeArrowheads="1"/>
          </p:cNvSpPr>
          <p:nvPr>
            <p:ph type="sldNum" sz="quarter" idx="3"/>
          </p:nvPr>
        </p:nvSpPr>
        <p:spPr bwMode="auto">
          <a:xfrm>
            <a:off x="6348413" y="8831263"/>
            <a:ext cx="533400" cy="465137"/>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defTabSz="923925" eaLnBrk="1" hangingPunct="1">
              <a:defRPr sz="900" smtClean="0">
                <a:solidFill>
                  <a:srgbClr val="5F5F5F"/>
                </a:solidFill>
              </a:defRPr>
            </a:lvl1pPr>
          </a:lstStyle>
          <a:p>
            <a:pPr>
              <a:defRPr/>
            </a:pPr>
            <a:fld id="{72E45660-14A8-4B58-9D54-FCF5FD535C8A}" type="slidenum">
              <a:rPr lang="en-US"/>
              <a:pPr>
                <a:defRPr/>
              </a:pPr>
              <a:t>‹#›</a:t>
            </a:fld>
            <a:endParaRPr lang="en-US"/>
          </a:p>
        </p:txBody>
      </p:sp>
    </p:spTree>
    <p:extLst>
      <p:ext uri="{BB962C8B-B14F-4D97-AF65-F5344CB8AC3E}">
        <p14:creationId xmlns:p14="http://schemas.microsoft.com/office/powerpoint/2010/main" val="2259278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2293938" y="0"/>
            <a:ext cx="4587875"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defTabSz="923925" eaLnBrk="1" hangingPunct="1">
              <a:defRPr sz="900">
                <a:solidFill>
                  <a:srgbClr val="5F5F5F"/>
                </a:solidFill>
                <a:latin typeface="Arial" charset="0"/>
                <a:ea typeface="+mn-ea"/>
                <a:cs typeface="+mn-cs"/>
              </a:defRPr>
            </a:lvl1pPr>
          </a:lstStyle>
          <a:p>
            <a:pPr>
              <a:defRPr/>
            </a:pPr>
            <a:r>
              <a:rPr lang="en-US" dirty="0"/>
              <a:t>[Title of the course]</a:t>
            </a:r>
          </a:p>
        </p:txBody>
      </p:sp>
      <p:sp>
        <p:nvSpPr>
          <p:cNvPr id="16387" name="Rectangle 3"/>
          <p:cNvSpPr>
            <a:spLocks noGrp="1" noChangeArrowheads="1"/>
          </p:cNvSpPr>
          <p:nvPr>
            <p:ph type="dt" idx="1"/>
          </p:nvPr>
        </p:nvSpPr>
        <p:spPr bwMode="auto">
          <a:xfrm>
            <a:off x="0" y="0"/>
            <a:ext cx="2065338"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defTabSz="923925" eaLnBrk="1" hangingPunct="1">
              <a:defRPr sz="900" smtClean="0">
                <a:solidFill>
                  <a:srgbClr val="5F5F5F"/>
                </a:solidFill>
              </a:defRPr>
            </a:lvl1pPr>
          </a:lstStyle>
          <a:p>
            <a:pPr>
              <a:defRPr/>
            </a:pPr>
            <a:fld id="{DECD9CA4-4D38-43C9-9B39-98127E024D67}" type="datetime1">
              <a:rPr lang="en-US"/>
              <a:pPr>
                <a:defRPr/>
              </a:pPr>
              <a:t>3/22/15</a:t>
            </a:fld>
            <a:endParaRPr lang="en-US"/>
          </a:p>
        </p:txBody>
      </p:sp>
      <p:sp>
        <p:nvSpPr>
          <p:cNvPr id="31748" name="Rectangle 4"/>
          <p:cNvSpPr>
            <a:spLocks noGrp="1" noRot="1" noChangeAspect="1" noChangeArrowheads="1" noTextEdit="1"/>
          </p:cNvSpPr>
          <p:nvPr>
            <p:ph type="sldImg" idx="2"/>
          </p:nvPr>
        </p:nvSpPr>
        <p:spPr bwMode="auto">
          <a:xfrm>
            <a:off x="654050" y="696913"/>
            <a:ext cx="5575300" cy="3486150"/>
          </a:xfrm>
          <a:prstGeom prst="rect">
            <a:avLst/>
          </a:prstGeom>
          <a:noFill/>
          <a:ln w="9525">
            <a:solidFill>
              <a:srgbClr val="000000"/>
            </a:solidFill>
            <a:miter lim="800000"/>
            <a:headEnd/>
            <a:tailEnd/>
          </a:ln>
        </p:spPr>
      </p:sp>
      <p:sp>
        <p:nvSpPr>
          <p:cNvPr id="16389" name="Rectangle 5"/>
          <p:cNvSpPr>
            <a:spLocks noGrp="1" noChangeArrowheads="1"/>
          </p:cNvSpPr>
          <p:nvPr>
            <p:ph type="body" sz="quarter" idx="3"/>
          </p:nvPr>
        </p:nvSpPr>
        <p:spPr bwMode="auto">
          <a:xfrm>
            <a:off x="688975" y="4416425"/>
            <a:ext cx="5505450" cy="4183063"/>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6390" name="Rectangle 6"/>
          <p:cNvSpPr>
            <a:spLocks noGrp="1" noChangeArrowheads="1"/>
          </p:cNvSpPr>
          <p:nvPr>
            <p:ph type="ftr" sz="quarter" idx="4"/>
          </p:nvPr>
        </p:nvSpPr>
        <p:spPr bwMode="auto">
          <a:xfrm>
            <a:off x="0" y="8829675"/>
            <a:ext cx="5657850" cy="465138"/>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defTabSz="923925" eaLnBrk="1" hangingPunct="1">
              <a:defRPr sz="900" smtClean="0">
                <a:solidFill>
                  <a:srgbClr val="5F5F5F"/>
                </a:solidFill>
              </a:defRPr>
            </a:lvl1pPr>
          </a:lstStyle>
          <a:p>
            <a:pPr>
              <a:defRPr/>
            </a:pPr>
            <a:r>
              <a:rPr lang="en-US"/>
              <a:t>Copyright © 2004-2005 NameOfTheOrganization. All rights reserved.</a:t>
            </a:r>
          </a:p>
        </p:txBody>
      </p:sp>
      <p:sp>
        <p:nvSpPr>
          <p:cNvPr id="16391" name="Rectangle 7"/>
          <p:cNvSpPr>
            <a:spLocks noGrp="1" noChangeArrowheads="1"/>
          </p:cNvSpPr>
          <p:nvPr>
            <p:ph type="sldNum" sz="quarter" idx="5"/>
          </p:nvPr>
        </p:nvSpPr>
        <p:spPr bwMode="auto">
          <a:xfrm>
            <a:off x="6423025" y="8829675"/>
            <a:ext cx="457200" cy="465138"/>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defTabSz="923925" eaLnBrk="1" hangingPunct="1">
              <a:defRPr sz="900" smtClean="0">
                <a:solidFill>
                  <a:srgbClr val="5F5F5F"/>
                </a:solidFill>
              </a:defRPr>
            </a:lvl1pPr>
          </a:lstStyle>
          <a:p>
            <a:pPr>
              <a:defRPr/>
            </a:pPr>
            <a:fld id="{F7D2AE92-4CF7-4F2F-AFA6-368DD66A7D63}" type="slidenum">
              <a:rPr lang="en-US"/>
              <a:pPr>
                <a:defRPr/>
              </a:pPr>
              <a:t>‹#›</a:t>
            </a:fld>
            <a:endParaRPr lang="en-US"/>
          </a:p>
        </p:txBody>
      </p:sp>
    </p:spTree>
    <p:extLst>
      <p:ext uri="{BB962C8B-B14F-4D97-AF65-F5344CB8AC3E}">
        <p14:creationId xmlns:p14="http://schemas.microsoft.com/office/powerpoint/2010/main" val="2967502077"/>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Espace réservé de l'image des diapositives 1"/>
          <p:cNvSpPr>
            <a:spLocks noGrp="1" noRot="1" noChangeAspect="1" noTextEdit="1"/>
          </p:cNvSpPr>
          <p:nvPr>
            <p:ph type="sldImg"/>
          </p:nvPr>
        </p:nvSpPr>
        <p:spPr>
          <a:ln/>
        </p:spPr>
      </p:sp>
      <p:sp>
        <p:nvSpPr>
          <p:cNvPr id="32771" name="Espace réservé des commentaires 2"/>
          <p:cNvSpPr>
            <a:spLocks noGrp="1"/>
          </p:cNvSpPr>
          <p:nvPr>
            <p:ph type="body" idx="1"/>
          </p:nvPr>
        </p:nvSpPr>
        <p:spPr>
          <a:noFill/>
          <a:ln/>
        </p:spPr>
        <p:txBody>
          <a:bodyPr/>
          <a:lstStyle/>
          <a:p>
            <a:pPr defTabSz="461963" eaLnBrk="1" hangingPunct="1">
              <a:spcBef>
                <a:spcPct val="0"/>
              </a:spcBef>
              <a:defRPr/>
            </a:pPr>
            <a:r>
              <a:rPr lang="fr-FR" b="1" dirty="0" smtClean="0">
                <a:ea typeface="ＭＳ Ｐゴシック" charset="0"/>
                <a:cs typeface="ＭＳ Ｐゴシック" charset="0"/>
              </a:rPr>
              <a:t>© SUPINFO International </a:t>
            </a:r>
            <a:r>
              <a:rPr lang="fr-FR" b="1" dirty="0" err="1" smtClean="0">
                <a:ea typeface="ＭＳ Ｐゴシック" charset="0"/>
                <a:cs typeface="ＭＳ Ｐゴシック" charset="0"/>
              </a:rPr>
              <a:t>University</a:t>
            </a:r>
            <a:r>
              <a:rPr lang="fr-FR" b="1" dirty="0" smtClean="0">
                <a:ea typeface="ＭＳ Ｐゴシック" charset="0"/>
                <a:cs typeface="ＭＳ Ｐゴシック" charset="0"/>
              </a:rPr>
              <a:t> </a:t>
            </a:r>
            <a:r>
              <a:rPr lang="fr-FR" dirty="0" smtClean="0">
                <a:ea typeface="ＭＳ Ｐゴシック" charset="0"/>
                <a:cs typeface="ＭＳ Ｐゴシック" charset="0"/>
              </a:rPr>
              <a:t>- http://</a:t>
            </a:r>
            <a:r>
              <a:rPr lang="fr-FR" dirty="0" err="1" smtClean="0">
                <a:ea typeface="ＭＳ Ｐゴシック" charset="0"/>
                <a:cs typeface="ＭＳ Ｐゴシック" charset="0"/>
              </a:rPr>
              <a:t>www.supinfo.com</a:t>
            </a:r>
            <a:endParaRPr lang="fr-FR" dirty="0" smtClean="0">
              <a:ea typeface="ＭＳ Ｐゴシック" charset="0"/>
              <a:cs typeface="ＭＳ Ｐゴシック" charset="0"/>
            </a:endParaRP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SUPINFO vous permet de partager ce document</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Vous êtes libre de :</a:t>
            </a:r>
          </a:p>
          <a:p>
            <a:pPr defTabSz="461963" eaLnBrk="1" hangingPunct="1">
              <a:spcBef>
                <a:spcPct val="0"/>
              </a:spcBef>
              <a:defRPr/>
            </a:pPr>
            <a:r>
              <a:rPr lang="fr-FR" i="1" dirty="0" smtClean="0">
                <a:ea typeface="ＭＳ Ｐゴシック" charset="0"/>
                <a:cs typeface="ＭＳ Ｐゴシック" charset="0"/>
              </a:rPr>
              <a:t>Partager — reproduire, distribuer et communiquer ce document</a:t>
            </a:r>
            <a:br>
              <a:rPr lang="fr-FR" i="1" dirty="0" smtClean="0">
                <a:ea typeface="ＭＳ Ｐゴシック" charset="0"/>
                <a:cs typeface="ＭＳ Ｐゴシック" charset="0"/>
              </a:rPr>
            </a:br>
            <a:r>
              <a:rPr lang="fr-FR" i="1" dirty="0" smtClean="0">
                <a:ea typeface="ＭＳ Ｐゴシック" charset="0"/>
                <a:cs typeface="ＭＳ Ｐゴシック" charset="0"/>
              </a:rPr>
              <a:t>Remixer — modifier ce document</a:t>
            </a:r>
          </a:p>
          <a:p>
            <a:pPr defTabSz="461963" eaLnBrk="1" hangingPunct="1">
              <a:spcBef>
                <a:spcPct val="0"/>
              </a:spcBef>
              <a:defRPr/>
            </a:pPr>
            <a:endParaRPr lang="fr-FR" i="1" dirty="0" smtClean="0">
              <a:ea typeface="ＭＳ Ｐゴシック" charset="0"/>
              <a:cs typeface="ＭＳ Ｐゴシック" charset="0"/>
            </a:endParaRPr>
          </a:p>
          <a:p>
            <a:pPr marL="171450" indent="-171450" defTabSz="461963" eaLnBrk="1" hangingPunct="1">
              <a:spcBef>
                <a:spcPct val="0"/>
              </a:spcBef>
              <a:buFont typeface="Arial"/>
              <a:buChar char="•"/>
              <a:defRPr/>
            </a:pPr>
            <a:r>
              <a:rPr lang="fr-FR" i="1" dirty="0" smtClean="0">
                <a:ea typeface="ＭＳ Ｐゴシック" charset="0"/>
                <a:cs typeface="ＭＳ Ｐゴシック" charset="0"/>
              </a:rPr>
              <a:t>A condition de respecter les règles suivantes :</a:t>
            </a:r>
          </a:p>
          <a:p>
            <a:pPr marL="628650" lvl="1" indent="-171450" defTabSz="461963" eaLnBrk="1" hangingPunct="1">
              <a:spcBef>
                <a:spcPct val="0"/>
              </a:spcBef>
              <a:buFont typeface="Arial"/>
              <a:buChar char="•"/>
              <a:defRPr/>
            </a:pPr>
            <a:r>
              <a:rPr lang="fr-FR" i="1" dirty="0" smtClean="0">
                <a:ea typeface="ＭＳ Ｐゴシック" charset="0"/>
                <a:cs typeface="ＭＳ Ｐゴシック" charset="0"/>
              </a:rPr>
              <a:t>Indication obligatoire de la paternité — Vous devez obligatoirement préciser l’origine « SUPINFO » du document au début de celui-ci de la même manière qu’indiqué par SUPINFO International </a:t>
            </a:r>
            <a:r>
              <a:rPr lang="fr-FR" i="1" dirty="0" err="1" smtClean="0">
                <a:ea typeface="ＭＳ Ｐゴシック" charset="0"/>
                <a:cs typeface="ＭＳ Ｐゴシック" charset="0"/>
              </a:rPr>
              <a:t>University</a:t>
            </a:r>
            <a:r>
              <a:rPr lang="fr-FR" i="1" dirty="0" smtClean="0">
                <a:ea typeface="ＭＳ Ｐゴシック" charset="0"/>
                <a:cs typeface="ＭＳ Ｐゴシック" charset="0"/>
              </a:rPr>
              <a:t> – Notamment en laissant obligatoirement la première et la dernière page du document, mais pas d'une manière qui suggérerait que SUPINFO International </a:t>
            </a:r>
            <a:r>
              <a:rPr lang="fr-FR" i="1" dirty="0" err="1" smtClean="0">
                <a:ea typeface="ＭＳ Ｐゴシック" charset="0"/>
                <a:cs typeface="ＭＳ Ｐゴシック" charset="0"/>
              </a:rPr>
              <a:t>University</a:t>
            </a:r>
            <a:r>
              <a:rPr lang="fr-FR" i="1" dirty="0" smtClean="0">
                <a:ea typeface="ＭＳ Ｐゴシック" charset="0"/>
                <a:cs typeface="ＭＳ Ｐゴシック" charset="0"/>
              </a:rPr>
              <a:t> vous soutiennent ou approuvent votre utilisation du document, surtout si vous le modifiez. Dans ce dernier cas, il vous faudra obligatoirement supprimer le texte « SUPINFO Official Document » en tête de page et préciser notamment la page indiquant votre identité et les modifications principales apportées. </a:t>
            </a:r>
          </a:p>
          <a:p>
            <a:pPr marL="628650" lvl="1" indent="-171450" defTabSz="461963" eaLnBrk="1" hangingPunct="1">
              <a:spcBef>
                <a:spcPct val="0"/>
              </a:spcBef>
              <a:buFont typeface="Arial"/>
              <a:buChar char="•"/>
              <a:defRPr/>
            </a:pPr>
            <a:r>
              <a:rPr lang="fr-FR" i="1" dirty="0" smtClean="0">
                <a:ea typeface="ＭＳ Ｐゴシック" charset="0"/>
                <a:cs typeface="ＭＳ Ｐゴシック" charset="0"/>
              </a:rPr>
              <a:t>En dehors de ces dispositions, aucune autre modification de la première et de la dernière page du document n’est autorisée.</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NOTE IMPORTANTE : Ce document est mis à disposition selon le contrat CC-BY-NC-SA </a:t>
            </a:r>
            <a:r>
              <a:rPr lang="fr-FR" i="1" dirty="0" err="1" smtClean="0">
                <a:ea typeface="ＭＳ Ｐゴシック" charset="0"/>
                <a:cs typeface="ＭＳ Ｐゴシック" charset="0"/>
              </a:rPr>
              <a:t>Creative</a:t>
            </a:r>
            <a:r>
              <a:rPr lang="fr-FR" i="1" dirty="0" smtClean="0">
                <a:ea typeface="ＭＳ Ｐゴシック" charset="0"/>
                <a:cs typeface="ＭＳ Ｐゴシック" charset="0"/>
              </a:rPr>
              <a:t> Commons disponible en ligne http://</a:t>
            </a:r>
            <a:r>
              <a:rPr lang="fr-FR" i="1" dirty="0" err="1" smtClean="0">
                <a:ea typeface="ＭＳ Ｐゴシック" charset="0"/>
                <a:cs typeface="ＭＳ Ｐゴシック" charset="0"/>
              </a:rPr>
              <a:t>creativecommons.org</a:t>
            </a:r>
            <a:r>
              <a:rPr lang="fr-FR" i="1" dirty="0" smtClean="0">
                <a:ea typeface="ＭＳ Ｐゴシック" charset="0"/>
                <a:cs typeface="ＭＳ Ｐゴシック" charset="0"/>
              </a:rPr>
              <a:t>/</a:t>
            </a:r>
            <a:r>
              <a:rPr lang="fr-FR" i="1" dirty="0" err="1" smtClean="0">
                <a:ea typeface="ＭＳ Ｐゴシック" charset="0"/>
                <a:cs typeface="ＭＳ Ｐゴシック" charset="0"/>
              </a:rPr>
              <a:t>licenses</a:t>
            </a:r>
            <a:r>
              <a:rPr lang="fr-FR" i="1" dirty="0" smtClean="0">
                <a:ea typeface="ＭＳ Ｐゴシック" charset="0"/>
                <a:cs typeface="ＭＳ Ｐゴシック" charset="0"/>
              </a:rPr>
              <a:t> ou par courrier postal à </a:t>
            </a:r>
            <a:r>
              <a:rPr lang="fr-FR" i="1" dirty="0" err="1" smtClean="0">
                <a:ea typeface="ＭＳ Ｐゴシック" charset="0"/>
                <a:cs typeface="ＭＳ Ｐゴシック" charset="0"/>
              </a:rPr>
              <a:t>Creative</a:t>
            </a:r>
            <a:r>
              <a:rPr lang="fr-FR" i="1" dirty="0" smtClean="0">
                <a:ea typeface="ＭＳ Ｐゴシック" charset="0"/>
                <a:cs typeface="ＭＳ Ｐゴシック" charset="0"/>
              </a:rPr>
              <a:t> Commons, 171 Second Street, Suite 300, San Francisco, </a:t>
            </a:r>
            <a:r>
              <a:rPr lang="fr-FR" i="1" dirty="0" err="1" smtClean="0">
                <a:ea typeface="ＭＳ Ｐゴシック" charset="0"/>
                <a:cs typeface="ＭＳ Ｐゴシック" charset="0"/>
              </a:rPr>
              <a:t>California</a:t>
            </a:r>
            <a:r>
              <a:rPr lang="fr-FR" i="1" dirty="0" smtClean="0">
                <a:ea typeface="ＭＳ Ｐゴシック" charset="0"/>
                <a:cs typeface="ＭＳ Ｐゴシック" charset="0"/>
              </a:rPr>
              <a:t> 94105, USA modifié en ce sens que la première et la dernière page du document ne peuvent être supprimées en cas de reproduction, distribution, communication ou modification. Vous pouvez donc reproduire, remixer, arranger et adapter ce document à des fins non commerciales tant que vous respectez les règles de paternité et que les nouveaux documents sont protégés selon des termes identiques. Les autorisations au-delà du champ de cette licence peuvent être obtenues à </a:t>
            </a:r>
            <a:r>
              <a:rPr lang="fr-FR" i="1" dirty="0" err="1" smtClean="0">
                <a:ea typeface="ＭＳ Ｐゴシック" charset="0"/>
                <a:cs typeface="ＭＳ Ｐゴシック" charset="0"/>
              </a:rPr>
              <a:t>support@supinfo.com</a:t>
            </a:r>
            <a:r>
              <a:rPr lang="fr-FR" i="1" dirty="0" smtClean="0">
                <a:ea typeface="ＭＳ Ｐゴシック" charset="0"/>
                <a:cs typeface="ＭＳ Ｐゴシック" charset="0"/>
              </a:rPr>
              <a:t>.</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 SUPINFO International </a:t>
            </a:r>
            <a:r>
              <a:rPr lang="fr-FR" i="1" dirty="0" err="1" smtClean="0">
                <a:ea typeface="ＭＳ Ｐゴシック" charset="0"/>
                <a:cs typeface="ＭＳ Ｐゴシック" charset="0"/>
              </a:rPr>
              <a:t>University</a:t>
            </a:r>
            <a:r>
              <a:rPr lang="fr-FR" i="1" dirty="0" smtClean="0">
                <a:ea typeface="ＭＳ Ｐゴシック" charset="0"/>
                <a:cs typeface="ＭＳ Ｐゴシック" charset="0"/>
              </a:rPr>
              <a:t> – EDUCINVEST - Rue Ducale, 29 - 1000 Brussels </a:t>
            </a:r>
            <a:r>
              <a:rPr lang="fr-FR" i="1" dirty="0" err="1" smtClean="0">
                <a:ea typeface="ＭＳ Ｐゴシック" charset="0"/>
                <a:cs typeface="ＭＳ Ｐゴシック" charset="0"/>
              </a:rPr>
              <a:t>Belgium</a:t>
            </a:r>
            <a:r>
              <a:rPr lang="fr-FR" i="1" dirty="0" smtClean="0">
                <a:ea typeface="ＭＳ Ｐゴシック" charset="0"/>
                <a:cs typeface="ＭＳ Ｐゴシック" charset="0"/>
              </a:rPr>
              <a:t> . </a:t>
            </a:r>
            <a:r>
              <a:rPr lang="fr-FR" i="1" dirty="0" err="1" smtClean="0">
                <a:ea typeface="ＭＳ Ｐゴシック" charset="0"/>
                <a:cs typeface="ＭＳ Ｐゴシック" charset="0"/>
              </a:rPr>
              <a:t>www.supinfo.com</a:t>
            </a:r>
            <a:r>
              <a:rPr lang="fr-FR" i="1" dirty="0" smtClean="0">
                <a:ea typeface="ＭＳ Ｐゴシック" charset="0"/>
                <a:cs typeface="ＭＳ Ｐゴシック" charset="0"/>
              </a:rPr>
              <a:t> </a:t>
            </a:r>
          </a:p>
          <a:p>
            <a:pPr defTabSz="461963" eaLnBrk="1" hangingPunct="1">
              <a:spcBef>
                <a:spcPct val="0"/>
              </a:spcBef>
            </a:pPr>
            <a:endParaRPr lang="fr-FR" smtClean="0">
              <a:latin typeface="Arial" pitchFamily="34" charset="0"/>
              <a:ea typeface="ＭＳ Ｐゴシック" pitchFamily="34" charset="-128"/>
            </a:endParaRPr>
          </a:p>
          <a:p>
            <a:pPr defTabSz="461963" eaLnBrk="1" hangingPunct="1">
              <a:spcBef>
                <a:spcPct val="0"/>
              </a:spcBef>
            </a:pPr>
            <a:endParaRPr lang="fr-FR" smtClean="0">
              <a:latin typeface="Arial" pitchFamily="34" charset="0"/>
              <a:ea typeface="ＭＳ Ｐゴシック" pitchFamily="34" charset="-128"/>
            </a:endParaRPr>
          </a:p>
        </p:txBody>
      </p:sp>
      <p:sp>
        <p:nvSpPr>
          <p:cNvPr id="32772" name="Espace réservé du numéro de diapositive 3"/>
          <p:cNvSpPr>
            <a:spLocks noGrp="1"/>
          </p:cNvSpPr>
          <p:nvPr>
            <p:ph type="sldNum" sz="quarter" idx="5"/>
          </p:nvPr>
        </p:nvSpPr>
        <p:spPr>
          <a:noFill/>
        </p:spPr>
        <p:txBody>
          <a:bodyPr/>
          <a:lstStyle/>
          <a:p>
            <a:fld id="{84C3C27A-FE85-4025-83C4-ED52E72ED52D}" type="slidenum">
              <a:rPr lang="fr-FR"/>
              <a:pPr/>
              <a:t>1</a:t>
            </a:fld>
            <a:endParaRPr lang="fr-F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3/22/15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13</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3/22/15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14</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3/22/15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17</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http://www.diveintohtml5.info/</a:t>
            </a:r>
            <a:r>
              <a:rPr lang="fr-FR" dirty="0" err="1" smtClean="0"/>
              <a:t>storage.html</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3/22/15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20</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http://www.diveintohtml5.info/</a:t>
            </a:r>
            <a:r>
              <a:rPr lang="fr-FR" dirty="0" err="1" smtClean="0"/>
              <a:t>storage.html</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3/22/15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21</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http://www.diveintohtml5.info/</a:t>
            </a:r>
            <a:r>
              <a:rPr lang="fr-FR" dirty="0" err="1" smtClean="0"/>
              <a:t>storage.html</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3/22/15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22</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http://www.diveintohtml5.info/</a:t>
            </a:r>
            <a:r>
              <a:rPr lang="fr-FR" dirty="0" err="1" smtClean="0"/>
              <a:t>storage.html</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3/22/15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23</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http://www.diveintohtml5.info/</a:t>
            </a:r>
            <a:r>
              <a:rPr lang="fr-FR" dirty="0" err="1" smtClean="0"/>
              <a:t>storage.html</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3/22/15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24</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http://www.diveintohtml5.info/</a:t>
            </a:r>
            <a:r>
              <a:rPr lang="fr-FR" dirty="0" err="1" smtClean="0"/>
              <a:t>storage.html</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3/22/15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25</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http://www.diveintohtml5.info/</a:t>
            </a:r>
            <a:r>
              <a:rPr lang="fr-FR" dirty="0" err="1" smtClean="0"/>
              <a:t>storage.html</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3/22/15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26</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http://www.diveintohtml5.info/</a:t>
            </a:r>
            <a:r>
              <a:rPr lang="fr-FR" dirty="0" err="1" smtClean="0"/>
              <a:t>storage.html</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3/22/15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5</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http://www.diveintohtml5.info/</a:t>
            </a:r>
            <a:r>
              <a:rPr lang="fr-FR" dirty="0" err="1" smtClean="0"/>
              <a:t>storage.html</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3/22/15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27</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fr-FR" dirty="0" smtClean="0"/>
              <a:t>http://www.diveintohtml5.info/</a:t>
            </a:r>
            <a:r>
              <a:rPr lang="fr-FR" dirty="0" err="1" smtClean="0"/>
              <a:t>storage.html</a:t>
            </a:r>
            <a:r>
              <a:rPr lang="fr-FR" dirty="0" smtClean="0"/>
              <a:t> </a:t>
            </a:r>
            <a:r>
              <a:rPr lang="en-US" dirty="0" smtClean="0"/>
              <a:t>, </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3/22/15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28</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http://www.diveintohtml5.info/</a:t>
            </a:r>
            <a:r>
              <a:rPr lang="fr-FR" dirty="0" err="1" smtClean="0"/>
              <a:t>storage.html</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3/22/15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29</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http://www.diveintohtml5.info/</a:t>
            </a:r>
            <a:r>
              <a:rPr lang="fr-FR" dirty="0" err="1" smtClean="0"/>
              <a:t>storage.html</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3/22/15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30</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http://www.diveintohtml5.info/</a:t>
            </a:r>
            <a:r>
              <a:rPr lang="fr-FR" dirty="0" err="1" smtClean="0"/>
              <a:t>storage.html</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3/22/15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31</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http://www.diveintohtml5.info/</a:t>
            </a:r>
            <a:r>
              <a:rPr lang="fr-FR" dirty="0" err="1" smtClean="0"/>
              <a:t>storage.html</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3/22/15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32</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http://www.diveintohtml5.info/</a:t>
            </a:r>
            <a:r>
              <a:rPr lang="fr-FR" dirty="0" err="1" smtClean="0"/>
              <a:t>storage.html</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3/22/15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6</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3/22/15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7</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3/22/15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8</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3/22/15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9</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3/22/15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10</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3/22/15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11</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3/22/15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12</a:t>
            </a:fld>
            <a:endParaRPr lang="en-US"/>
          </a:p>
        </p:txBody>
      </p:sp>
    </p:spTree>
    <p:extLst>
      <p:ext uri="{BB962C8B-B14F-4D97-AF65-F5344CB8AC3E}">
        <p14:creationId xmlns:p14="http://schemas.microsoft.com/office/powerpoint/2010/main" val="1690875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1775359"/>
            <a:ext cx="7772400" cy="1225021"/>
          </a:xfrm>
        </p:spPr>
        <p:txBody>
          <a:bodyPr/>
          <a:lstStyle/>
          <a:p>
            <a:r>
              <a:rPr lang="fr-FR" smtClean="0"/>
              <a:t>Cliquez et modifiez le titre</a:t>
            </a:r>
            <a:endParaRPr lang="fr-FR"/>
          </a:p>
        </p:txBody>
      </p:sp>
      <p:sp>
        <p:nvSpPr>
          <p:cNvPr id="3" name="Sous-titre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D658045C-28A7-48F6-9A39-0A68DC976A2B}" type="datetimeFigureOut">
              <a:rPr lang="fr-FR"/>
              <a:pPr>
                <a:defRPr/>
              </a:pPr>
              <a:t>3/22/15</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C1FFD8CC-CFD6-4A8D-BE35-DE16CEECCC64}" type="slidenum">
              <a:rPr lang="fr-FR"/>
              <a:pPr>
                <a:defRPr/>
              </a:pPr>
              <a:t>‹#›</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CFF91C60-3044-400C-A03F-634E1DB9EF37}" type="datetimeFigureOut">
              <a:rPr lang="fr-FR"/>
              <a:pPr>
                <a:defRPr/>
              </a:pPr>
              <a:t>3/22/15</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D91D214D-10A5-4144-AFB0-EAE684767683}" type="slidenum">
              <a:rPr lang="fr-FR"/>
              <a:pPr>
                <a:defRPr/>
              </a:pPr>
              <a:t>‹#›</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28870"/>
            <a:ext cx="2057400" cy="4876271"/>
          </a:xfrm>
        </p:spPr>
        <p:txBody>
          <a:bodyPr vert="eaVert"/>
          <a:lstStyle/>
          <a:p>
            <a:r>
              <a:rPr lang="fr-FR" smtClean="0"/>
              <a:t>Cliquez et modifiez le titre</a:t>
            </a:r>
            <a:endParaRPr lang="fr-FR"/>
          </a:p>
        </p:txBody>
      </p:sp>
      <p:sp>
        <p:nvSpPr>
          <p:cNvPr id="3" name="Espace réservé du texte vertical 2"/>
          <p:cNvSpPr>
            <a:spLocks noGrp="1"/>
          </p:cNvSpPr>
          <p:nvPr>
            <p:ph type="body" orient="vert" idx="1"/>
          </p:nvPr>
        </p:nvSpPr>
        <p:spPr>
          <a:xfrm>
            <a:off x="457200" y="228870"/>
            <a:ext cx="6019800" cy="4876271"/>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6838CE58-55A4-4F27-B112-23D282F2AE52}" type="datetimeFigureOut">
              <a:rPr lang="fr-FR"/>
              <a:pPr>
                <a:defRPr/>
              </a:pPr>
              <a:t>3/22/15</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77992CC1-6A43-457B-A3C0-4C91109FC2F1}" type="slidenum">
              <a:rPr lang="fr-FR"/>
              <a:pPr>
                <a:defRPr/>
              </a:pPr>
              <a:t>‹#›</a:t>
            </a:fld>
            <a:endParaRPr lang="fr-F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dirty="0" smtClean="0"/>
              <a:t>Cliquez et modifiez le titre</a:t>
            </a:r>
            <a:endParaRPr lang="fr-FR" dirty="0"/>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5" name="Espace réservé de la date 3"/>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29E81E79-DFAC-414F-9DD2-ED5820F0726F}" type="datetimeFigureOut">
              <a:rPr lang="fr-FR"/>
              <a:pPr/>
              <a:t>3/22/15</a:t>
            </a:fld>
            <a:endParaRPr lang="fr-FR"/>
          </a:p>
        </p:txBody>
      </p:sp>
      <p:sp>
        <p:nvSpPr>
          <p:cNvPr id="6" name="Espace réservé du pied de page 4"/>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5"/>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35EA7CBC-E766-4E40-8511-26A6BCD81354}" type="slidenum">
              <a:rPr lang="fr-FR"/>
              <a:pPr/>
              <a:t>‹#›</a:t>
            </a:fld>
            <a:endParaRPr lang="fr-F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dirty="0" smtClean="0"/>
              <a:t>Cliquez et modifiez le titre</a:t>
            </a:r>
            <a:endParaRPr lang="fr-FR" dirty="0"/>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5" name="Espace réservé de la date 3"/>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58F3536A-E70C-492D-8B6C-9516539BB90B}" type="datetimeFigureOut">
              <a:rPr lang="fr-FR"/>
              <a:pPr/>
              <a:t>3/22/15</a:t>
            </a:fld>
            <a:endParaRPr lang="fr-FR"/>
          </a:p>
        </p:txBody>
      </p:sp>
      <p:sp>
        <p:nvSpPr>
          <p:cNvPr id="6" name="Espace réservé du pied de page 4"/>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5"/>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2292AB4E-4968-48F9-A167-C51B46BC94FD}" type="slidenum">
              <a:rPr lang="fr-FR"/>
              <a:pPr/>
              <a:t>‹#›</a:t>
            </a:fld>
            <a:endParaRPr lang="fr-FR"/>
          </a:p>
        </p:txBody>
      </p:sp>
    </p:spTree>
    <p:extLst>
      <p:ext uri="{BB962C8B-B14F-4D97-AF65-F5344CB8AC3E}">
        <p14:creationId xmlns:p14="http://schemas.microsoft.com/office/powerpoint/2010/main" val="4099590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dirty="0" smtClean="0"/>
              <a:t>Cliquez et modifiez le titre</a:t>
            </a:r>
            <a:endParaRPr lang="fr-FR" dirty="0"/>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5" name="Espace réservé de la date 3"/>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58F3536A-E70C-492D-8B6C-9516539BB90B}" type="datetimeFigureOut">
              <a:rPr lang="fr-FR"/>
              <a:pPr/>
              <a:t>3/22/15</a:t>
            </a:fld>
            <a:endParaRPr lang="fr-FR"/>
          </a:p>
        </p:txBody>
      </p:sp>
      <p:sp>
        <p:nvSpPr>
          <p:cNvPr id="6" name="Espace réservé du pied de page 4"/>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5"/>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2292AB4E-4968-48F9-A167-C51B46BC94FD}" type="slidenum">
              <a:rPr lang="fr-FR"/>
              <a:pPr/>
              <a:t>‹#›</a:t>
            </a:fld>
            <a:endParaRPr lang="fr-FR"/>
          </a:p>
        </p:txBody>
      </p:sp>
    </p:spTree>
    <p:extLst>
      <p:ext uri="{BB962C8B-B14F-4D97-AF65-F5344CB8AC3E}">
        <p14:creationId xmlns:p14="http://schemas.microsoft.com/office/powerpoint/2010/main" val="4099590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dirty="0" smtClean="0"/>
              <a:t>Cliquez et modifiez le titre</a:t>
            </a:r>
            <a:endParaRPr lang="fr-FR" dirty="0"/>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5" name="Espace réservé de la date 3"/>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58F3536A-E70C-492D-8B6C-9516539BB90B}" type="datetimeFigureOut">
              <a:rPr lang="fr-FR"/>
              <a:pPr/>
              <a:t>3/22/15</a:t>
            </a:fld>
            <a:endParaRPr lang="fr-FR"/>
          </a:p>
        </p:txBody>
      </p:sp>
      <p:sp>
        <p:nvSpPr>
          <p:cNvPr id="6" name="Espace réservé du pied de page 4"/>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5"/>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2292AB4E-4968-48F9-A167-C51B46BC94FD}" type="slidenum">
              <a:rPr lang="fr-FR"/>
              <a:pPr/>
              <a:t>‹#›</a:t>
            </a:fld>
            <a:endParaRPr lang="fr-FR"/>
          </a:p>
        </p:txBody>
      </p:sp>
    </p:spTree>
    <p:extLst>
      <p:ext uri="{BB962C8B-B14F-4D97-AF65-F5344CB8AC3E}">
        <p14:creationId xmlns:p14="http://schemas.microsoft.com/office/powerpoint/2010/main" val="4099590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dirty="0" smtClean="0"/>
              <a:t>Cliquez et modifiez le titre</a:t>
            </a:r>
            <a:endParaRPr lang="fr-FR" dirty="0"/>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5" name="Espace réservé de la date 3"/>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58F3536A-E70C-492D-8B6C-9516539BB90B}" type="datetimeFigureOut">
              <a:rPr lang="fr-FR"/>
              <a:pPr/>
              <a:t>3/22/15</a:t>
            </a:fld>
            <a:endParaRPr lang="fr-FR"/>
          </a:p>
        </p:txBody>
      </p:sp>
      <p:sp>
        <p:nvSpPr>
          <p:cNvPr id="6" name="Espace réservé du pied de page 4"/>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5"/>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2292AB4E-4968-48F9-A167-C51B46BC94FD}" type="slidenum">
              <a:rPr lang="fr-FR"/>
              <a:pPr/>
              <a:t>‹#›</a:t>
            </a:fld>
            <a:endParaRPr lang="fr-FR"/>
          </a:p>
        </p:txBody>
      </p:sp>
    </p:spTree>
    <p:extLst>
      <p:ext uri="{BB962C8B-B14F-4D97-AF65-F5344CB8AC3E}">
        <p14:creationId xmlns:p14="http://schemas.microsoft.com/office/powerpoint/2010/main" val="4099590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6_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dirty="0" smtClean="0"/>
              <a:t>Cliquez et modifiez le titre</a:t>
            </a:r>
            <a:endParaRPr lang="fr-FR" dirty="0"/>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5" name="Espace réservé de la date 3"/>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58F3536A-E70C-492D-8B6C-9516539BB90B}" type="datetimeFigureOut">
              <a:rPr lang="fr-FR"/>
              <a:pPr/>
              <a:t>3/22/15</a:t>
            </a:fld>
            <a:endParaRPr lang="fr-FR"/>
          </a:p>
        </p:txBody>
      </p:sp>
      <p:sp>
        <p:nvSpPr>
          <p:cNvPr id="6" name="Espace réservé du pied de page 4"/>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5"/>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2292AB4E-4968-48F9-A167-C51B46BC94FD}" type="slidenum">
              <a:rPr lang="fr-FR"/>
              <a:pPr/>
              <a:t>‹#›</a:t>
            </a:fld>
            <a:endParaRPr lang="fr-FR"/>
          </a:p>
        </p:txBody>
      </p:sp>
    </p:spTree>
    <p:extLst>
      <p:ext uri="{BB962C8B-B14F-4D97-AF65-F5344CB8AC3E}">
        <p14:creationId xmlns:p14="http://schemas.microsoft.com/office/powerpoint/2010/main" val="4099590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7_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dirty="0" smtClean="0"/>
              <a:t>Cliquez et modifiez le titre</a:t>
            </a:r>
            <a:endParaRPr lang="fr-FR" dirty="0"/>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5" name="Espace réservé de la date 3"/>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58F3536A-E70C-492D-8B6C-9516539BB90B}" type="datetimeFigureOut">
              <a:rPr lang="fr-FR"/>
              <a:pPr/>
              <a:t>3/22/15</a:t>
            </a:fld>
            <a:endParaRPr lang="fr-FR"/>
          </a:p>
        </p:txBody>
      </p:sp>
      <p:sp>
        <p:nvSpPr>
          <p:cNvPr id="6" name="Espace réservé du pied de page 4"/>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5"/>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2292AB4E-4968-48F9-A167-C51B46BC94FD}" type="slidenum">
              <a:rPr lang="fr-FR"/>
              <a:pPr/>
              <a:t>‹#›</a:t>
            </a:fld>
            <a:endParaRPr lang="fr-FR"/>
          </a:p>
        </p:txBody>
      </p:sp>
    </p:spTree>
    <p:extLst>
      <p:ext uri="{BB962C8B-B14F-4D97-AF65-F5344CB8AC3E}">
        <p14:creationId xmlns:p14="http://schemas.microsoft.com/office/powerpoint/2010/main" val="4099590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8_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dirty="0" smtClean="0"/>
              <a:t>Cliquez et modifiez le titre</a:t>
            </a:r>
            <a:endParaRPr lang="fr-FR" dirty="0"/>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5" name="Espace réservé de la date 3"/>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58F3536A-E70C-492D-8B6C-9516539BB90B}" type="datetimeFigureOut">
              <a:rPr lang="fr-FR"/>
              <a:pPr/>
              <a:t>3/22/15</a:t>
            </a:fld>
            <a:endParaRPr lang="fr-FR"/>
          </a:p>
        </p:txBody>
      </p:sp>
      <p:sp>
        <p:nvSpPr>
          <p:cNvPr id="6" name="Espace réservé du pied de page 4"/>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5"/>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2292AB4E-4968-48F9-A167-C51B46BC94FD}" type="slidenum">
              <a:rPr lang="fr-FR"/>
              <a:pPr/>
              <a:t>‹#›</a:t>
            </a:fld>
            <a:endParaRPr lang="fr-FR"/>
          </a:p>
        </p:txBody>
      </p:sp>
    </p:spTree>
    <p:extLst>
      <p:ext uri="{BB962C8B-B14F-4D97-AF65-F5344CB8AC3E}">
        <p14:creationId xmlns:p14="http://schemas.microsoft.com/office/powerpoint/2010/main" val="409959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6B26A8FD-4383-432C-89D1-4BA533796EDD}" type="datetimeFigureOut">
              <a:rPr lang="fr-FR"/>
              <a:pPr>
                <a:defRPr/>
              </a:pPr>
              <a:t>3/22/15</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7D79EFE8-A335-4C9D-8EA4-806E0B95C1F1}" type="slidenum">
              <a:rPr lang="fr-FR"/>
              <a:pPr>
                <a:defRPr/>
              </a:pPr>
              <a:t>‹#›</a:t>
            </a:fld>
            <a:endParaRPr lang="fr-F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9_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dirty="0" smtClean="0"/>
              <a:t>Cliquez et modifiez le titre</a:t>
            </a:r>
            <a:endParaRPr lang="fr-FR" dirty="0"/>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5" name="Espace réservé de la date 3"/>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58F3536A-E70C-492D-8B6C-9516539BB90B}" type="datetimeFigureOut">
              <a:rPr lang="fr-FR"/>
              <a:pPr/>
              <a:t>3/22/15</a:t>
            </a:fld>
            <a:endParaRPr lang="fr-FR"/>
          </a:p>
        </p:txBody>
      </p:sp>
      <p:sp>
        <p:nvSpPr>
          <p:cNvPr id="6" name="Espace réservé du pied de page 4"/>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5"/>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2292AB4E-4968-48F9-A167-C51B46BC94FD}" type="slidenum">
              <a:rPr lang="fr-FR"/>
              <a:pPr/>
              <a:t>‹#›</a:t>
            </a:fld>
            <a:endParaRPr lang="fr-FR"/>
          </a:p>
        </p:txBody>
      </p:sp>
    </p:spTree>
    <p:extLst>
      <p:ext uri="{BB962C8B-B14F-4D97-AF65-F5344CB8AC3E}">
        <p14:creationId xmlns:p14="http://schemas.microsoft.com/office/powerpoint/2010/main" val="4099590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0_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dirty="0" smtClean="0"/>
              <a:t>Cliquez et modifiez le titre</a:t>
            </a:r>
            <a:endParaRPr lang="fr-FR" dirty="0"/>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5" name="Espace réservé de la date 3"/>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58F3536A-E70C-492D-8B6C-9516539BB90B}" type="datetimeFigureOut">
              <a:rPr lang="fr-FR"/>
              <a:pPr/>
              <a:t>3/22/15</a:t>
            </a:fld>
            <a:endParaRPr lang="fr-FR"/>
          </a:p>
        </p:txBody>
      </p:sp>
      <p:sp>
        <p:nvSpPr>
          <p:cNvPr id="6" name="Espace réservé du pied de page 4"/>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5"/>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2292AB4E-4968-48F9-A167-C51B46BC94FD}" type="slidenum">
              <a:rPr lang="fr-FR"/>
              <a:pPr/>
              <a:t>‹#›</a:t>
            </a:fld>
            <a:endParaRPr lang="fr-FR"/>
          </a:p>
        </p:txBody>
      </p:sp>
    </p:spTree>
    <p:extLst>
      <p:ext uri="{BB962C8B-B14F-4D97-AF65-F5344CB8AC3E}">
        <p14:creationId xmlns:p14="http://schemas.microsoft.com/office/powerpoint/2010/main" val="4099590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1_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dirty="0" smtClean="0"/>
              <a:t>Cliquez et modifiez le titre</a:t>
            </a:r>
            <a:endParaRPr lang="fr-FR" dirty="0"/>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5" name="Espace réservé de la date 3"/>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58F3536A-E70C-492D-8B6C-9516539BB90B}" type="datetimeFigureOut">
              <a:rPr lang="fr-FR"/>
              <a:pPr/>
              <a:t>3/22/15</a:t>
            </a:fld>
            <a:endParaRPr lang="fr-FR"/>
          </a:p>
        </p:txBody>
      </p:sp>
      <p:sp>
        <p:nvSpPr>
          <p:cNvPr id="6" name="Espace réservé du pied de page 4"/>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5"/>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2292AB4E-4968-48F9-A167-C51B46BC94FD}" type="slidenum">
              <a:rPr lang="fr-FR"/>
              <a:pPr/>
              <a:t>‹#›</a:t>
            </a:fld>
            <a:endParaRPr lang="fr-FR"/>
          </a:p>
        </p:txBody>
      </p:sp>
    </p:spTree>
    <p:extLst>
      <p:ext uri="{BB962C8B-B14F-4D97-AF65-F5344CB8AC3E}">
        <p14:creationId xmlns:p14="http://schemas.microsoft.com/office/powerpoint/2010/main" val="40995908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2_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dirty="0" smtClean="0"/>
              <a:t>Cliquez et modifiez le titre</a:t>
            </a:r>
            <a:endParaRPr lang="fr-FR" dirty="0"/>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5" name="Espace réservé de la date 3"/>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58F3536A-E70C-492D-8B6C-9516539BB90B}" type="datetimeFigureOut">
              <a:rPr lang="fr-FR"/>
              <a:pPr/>
              <a:t>3/22/15</a:t>
            </a:fld>
            <a:endParaRPr lang="fr-FR"/>
          </a:p>
        </p:txBody>
      </p:sp>
      <p:sp>
        <p:nvSpPr>
          <p:cNvPr id="6" name="Espace réservé du pied de page 4"/>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5"/>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2292AB4E-4968-48F9-A167-C51B46BC94FD}" type="slidenum">
              <a:rPr lang="fr-FR"/>
              <a:pPr/>
              <a:t>‹#›</a:t>
            </a:fld>
            <a:endParaRPr lang="fr-FR"/>
          </a:p>
        </p:txBody>
      </p:sp>
    </p:spTree>
    <p:extLst>
      <p:ext uri="{BB962C8B-B14F-4D97-AF65-F5344CB8AC3E}">
        <p14:creationId xmlns:p14="http://schemas.microsoft.com/office/powerpoint/2010/main" val="4099590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3_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dirty="0" smtClean="0"/>
              <a:t>Cliquez et modifiez le titre</a:t>
            </a:r>
            <a:endParaRPr lang="fr-FR" dirty="0"/>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5" name="Espace réservé de la date 3"/>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58F3536A-E70C-492D-8B6C-9516539BB90B}" type="datetimeFigureOut">
              <a:rPr lang="fr-FR"/>
              <a:pPr/>
              <a:t>3/22/15</a:t>
            </a:fld>
            <a:endParaRPr lang="fr-FR"/>
          </a:p>
        </p:txBody>
      </p:sp>
      <p:sp>
        <p:nvSpPr>
          <p:cNvPr id="6" name="Espace réservé du pied de page 4"/>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5"/>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2292AB4E-4968-48F9-A167-C51B46BC94FD}" type="slidenum">
              <a:rPr lang="fr-FR"/>
              <a:pPr/>
              <a:t>‹#›</a:t>
            </a:fld>
            <a:endParaRPr lang="fr-FR"/>
          </a:p>
        </p:txBody>
      </p:sp>
    </p:spTree>
    <p:extLst>
      <p:ext uri="{BB962C8B-B14F-4D97-AF65-F5344CB8AC3E}">
        <p14:creationId xmlns:p14="http://schemas.microsoft.com/office/powerpoint/2010/main" val="40995908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5_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dirty="0" smtClean="0"/>
              <a:t>Cliquez et modifiez le titre</a:t>
            </a:r>
            <a:endParaRPr lang="fr-FR" dirty="0"/>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5" name="Espace réservé de la date 3"/>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58F3536A-E70C-492D-8B6C-9516539BB90B}" type="datetimeFigureOut">
              <a:rPr lang="fr-FR"/>
              <a:pPr/>
              <a:t>3/22/15</a:t>
            </a:fld>
            <a:endParaRPr lang="fr-FR"/>
          </a:p>
        </p:txBody>
      </p:sp>
      <p:sp>
        <p:nvSpPr>
          <p:cNvPr id="6" name="Espace réservé du pied de page 4"/>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5"/>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2292AB4E-4968-48F9-A167-C51B46BC94FD}" type="slidenum">
              <a:rPr lang="fr-FR"/>
              <a:pPr/>
              <a:t>‹#›</a:t>
            </a:fld>
            <a:endParaRPr lang="fr-FR"/>
          </a:p>
        </p:txBody>
      </p:sp>
    </p:spTree>
    <p:extLst>
      <p:ext uri="{BB962C8B-B14F-4D97-AF65-F5344CB8AC3E}">
        <p14:creationId xmlns:p14="http://schemas.microsoft.com/office/powerpoint/2010/main" val="40995908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6_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dirty="0" smtClean="0"/>
              <a:t>Cliquez et modifiez le titre</a:t>
            </a:r>
            <a:endParaRPr lang="fr-FR" dirty="0"/>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5" name="Espace réservé de la date 3"/>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58F3536A-E70C-492D-8B6C-9516539BB90B}" type="datetimeFigureOut">
              <a:rPr lang="fr-FR"/>
              <a:pPr/>
              <a:t>3/22/15</a:t>
            </a:fld>
            <a:endParaRPr lang="fr-FR"/>
          </a:p>
        </p:txBody>
      </p:sp>
      <p:sp>
        <p:nvSpPr>
          <p:cNvPr id="6" name="Espace réservé du pied de page 4"/>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5"/>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2292AB4E-4968-48F9-A167-C51B46BC94FD}" type="slidenum">
              <a:rPr lang="fr-FR"/>
              <a:pPr/>
              <a:t>‹#›</a:t>
            </a:fld>
            <a:endParaRPr lang="fr-FR"/>
          </a:p>
        </p:txBody>
      </p:sp>
    </p:spTree>
    <p:extLst>
      <p:ext uri="{BB962C8B-B14F-4D97-AF65-F5344CB8AC3E}">
        <p14:creationId xmlns:p14="http://schemas.microsoft.com/office/powerpoint/2010/main" val="40995908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7_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dirty="0" smtClean="0"/>
              <a:t>Cliquez et modifiez le titre</a:t>
            </a:r>
            <a:endParaRPr lang="fr-FR" dirty="0"/>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5" name="Espace réservé de la date 3"/>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58F3536A-E70C-492D-8B6C-9516539BB90B}" type="datetimeFigureOut">
              <a:rPr lang="fr-FR"/>
              <a:pPr/>
              <a:t>3/22/15</a:t>
            </a:fld>
            <a:endParaRPr lang="fr-FR"/>
          </a:p>
        </p:txBody>
      </p:sp>
      <p:sp>
        <p:nvSpPr>
          <p:cNvPr id="6" name="Espace réservé du pied de page 4"/>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5"/>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2292AB4E-4968-48F9-A167-C51B46BC94FD}" type="slidenum">
              <a:rPr lang="fr-FR"/>
              <a:pPr/>
              <a:t>‹#›</a:t>
            </a:fld>
            <a:endParaRPr lang="fr-FR"/>
          </a:p>
        </p:txBody>
      </p:sp>
    </p:spTree>
    <p:extLst>
      <p:ext uri="{BB962C8B-B14F-4D97-AF65-F5344CB8AC3E}">
        <p14:creationId xmlns:p14="http://schemas.microsoft.com/office/powerpoint/2010/main" val="40995908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8_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dirty="0" smtClean="0"/>
              <a:t>Cliquez et modifiez le titre</a:t>
            </a:r>
            <a:endParaRPr lang="fr-FR" dirty="0"/>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5" name="Espace réservé de la date 3"/>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58F3536A-E70C-492D-8B6C-9516539BB90B}" type="datetimeFigureOut">
              <a:rPr lang="fr-FR"/>
              <a:pPr/>
              <a:t>3/22/15</a:t>
            </a:fld>
            <a:endParaRPr lang="fr-FR"/>
          </a:p>
        </p:txBody>
      </p:sp>
      <p:sp>
        <p:nvSpPr>
          <p:cNvPr id="6" name="Espace réservé du pied de page 4"/>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5"/>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2292AB4E-4968-48F9-A167-C51B46BC94FD}" type="slidenum">
              <a:rPr lang="fr-FR"/>
              <a:pPr/>
              <a:t>‹#›</a:t>
            </a:fld>
            <a:endParaRPr lang="fr-FR"/>
          </a:p>
        </p:txBody>
      </p:sp>
    </p:spTree>
    <p:extLst>
      <p:ext uri="{BB962C8B-B14F-4D97-AF65-F5344CB8AC3E}">
        <p14:creationId xmlns:p14="http://schemas.microsoft.com/office/powerpoint/2010/main" val="40995908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9_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dirty="0" smtClean="0"/>
              <a:t>Cliquez et modifiez le titre</a:t>
            </a:r>
            <a:endParaRPr lang="fr-FR" dirty="0"/>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5" name="Espace réservé de la date 3"/>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58F3536A-E70C-492D-8B6C-9516539BB90B}" type="datetimeFigureOut">
              <a:rPr lang="fr-FR"/>
              <a:pPr/>
              <a:t>3/22/15</a:t>
            </a:fld>
            <a:endParaRPr lang="fr-FR"/>
          </a:p>
        </p:txBody>
      </p:sp>
      <p:sp>
        <p:nvSpPr>
          <p:cNvPr id="6" name="Espace réservé du pied de page 4"/>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5"/>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2292AB4E-4968-48F9-A167-C51B46BC94FD}" type="slidenum">
              <a:rPr lang="fr-FR"/>
              <a:pPr/>
              <a:t>‹#›</a:t>
            </a:fld>
            <a:endParaRPr lang="fr-FR"/>
          </a:p>
        </p:txBody>
      </p:sp>
    </p:spTree>
    <p:extLst>
      <p:ext uri="{BB962C8B-B14F-4D97-AF65-F5344CB8AC3E}">
        <p14:creationId xmlns:p14="http://schemas.microsoft.com/office/powerpoint/2010/main" val="409959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3672419"/>
            <a:ext cx="7772400" cy="1135063"/>
          </a:xfrm>
        </p:spPr>
        <p:txBody>
          <a:bodyPr anchor="t"/>
          <a:lstStyle>
            <a:lvl1pPr algn="l">
              <a:defRPr sz="4000" b="1" cap="all"/>
            </a:lvl1pPr>
          </a:lstStyle>
          <a:p>
            <a:r>
              <a:rPr lang="fr-FR" smtClean="0"/>
              <a:t>Cliquez et modifiez le titre</a:t>
            </a:r>
            <a:endParaRPr lang="fr-FR"/>
          </a:p>
        </p:txBody>
      </p:sp>
      <p:sp>
        <p:nvSpPr>
          <p:cNvPr id="3" name="Espace réservé du texte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6BDB5007-CCCC-4269-8A8C-E90EFD1D1F2C}" type="datetimeFigureOut">
              <a:rPr lang="fr-FR"/>
              <a:pPr>
                <a:defRPr/>
              </a:pPr>
              <a:t>3/22/15</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C7F2939D-07EB-4683-9024-903831CF447A}" type="slidenum">
              <a:rPr lang="fr-FR"/>
              <a:pPr>
                <a:defRPr/>
              </a:pPr>
              <a:t>‹#›</a:t>
            </a:fld>
            <a:endParaRPr lang="fr-F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20_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dirty="0" smtClean="0"/>
              <a:t>Cliquez et modifiez le titre</a:t>
            </a:r>
            <a:endParaRPr lang="fr-FR" dirty="0"/>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5" name="Espace réservé de la date 3"/>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58F3536A-E70C-492D-8B6C-9516539BB90B}" type="datetimeFigureOut">
              <a:rPr lang="fr-FR"/>
              <a:pPr/>
              <a:t>3/22/15</a:t>
            </a:fld>
            <a:endParaRPr lang="fr-FR"/>
          </a:p>
        </p:txBody>
      </p:sp>
      <p:sp>
        <p:nvSpPr>
          <p:cNvPr id="6" name="Espace réservé du pied de page 4"/>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5"/>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2292AB4E-4968-48F9-A167-C51B46BC94FD}" type="slidenum">
              <a:rPr lang="fr-FR"/>
              <a:pPr/>
              <a:t>‹#›</a:t>
            </a:fld>
            <a:endParaRPr lang="fr-FR"/>
          </a:p>
        </p:txBody>
      </p:sp>
    </p:spTree>
    <p:extLst>
      <p:ext uri="{BB962C8B-B14F-4D97-AF65-F5344CB8AC3E}">
        <p14:creationId xmlns:p14="http://schemas.microsoft.com/office/powerpoint/2010/main" val="40995908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1_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dirty="0" smtClean="0"/>
              <a:t>Cliquez et modifiez le titre</a:t>
            </a:r>
            <a:endParaRPr lang="fr-FR" dirty="0"/>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5" name="Espace réservé de la date 3"/>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58F3536A-E70C-492D-8B6C-9516539BB90B}" type="datetimeFigureOut">
              <a:rPr lang="fr-FR"/>
              <a:pPr/>
              <a:t>3/22/15</a:t>
            </a:fld>
            <a:endParaRPr lang="fr-FR"/>
          </a:p>
        </p:txBody>
      </p:sp>
      <p:sp>
        <p:nvSpPr>
          <p:cNvPr id="6" name="Espace réservé du pied de page 4"/>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5"/>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2292AB4E-4968-48F9-A167-C51B46BC94FD}" type="slidenum">
              <a:rPr lang="fr-FR"/>
              <a:pPr/>
              <a:t>‹#›</a:t>
            </a:fld>
            <a:endParaRPr lang="fr-FR"/>
          </a:p>
        </p:txBody>
      </p:sp>
    </p:spTree>
    <p:extLst>
      <p:ext uri="{BB962C8B-B14F-4D97-AF65-F5344CB8AC3E}">
        <p14:creationId xmlns:p14="http://schemas.microsoft.com/office/powerpoint/2010/main" val="40995908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2_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dirty="0" smtClean="0"/>
              <a:t>Cliquez et modifiez le titre</a:t>
            </a:r>
            <a:endParaRPr lang="fr-FR" dirty="0"/>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5" name="Espace réservé de la date 3"/>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58F3536A-E70C-492D-8B6C-9516539BB90B}" type="datetimeFigureOut">
              <a:rPr lang="fr-FR"/>
              <a:pPr/>
              <a:t>3/22/15</a:t>
            </a:fld>
            <a:endParaRPr lang="fr-FR"/>
          </a:p>
        </p:txBody>
      </p:sp>
      <p:sp>
        <p:nvSpPr>
          <p:cNvPr id="6" name="Espace réservé du pied de page 4"/>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5"/>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2292AB4E-4968-48F9-A167-C51B46BC94FD}" type="slidenum">
              <a:rPr lang="fr-FR"/>
              <a:pPr/>
              <a:t>‹#›</a:t>
            </a:fld>
            <a:endParaRPr lang="fr-FR"/>
          </a:p>
        </p:txBody>
      </p:sp>
    </p:spTree>
    <p:extLst>
      <p:ext uri="{BB962C8B-B14F-4D97-AF65-F5344CB8AC3E}">
        <p14:creationId xmlns:p14="http://schemas.microsoft.com/office/powerpoint/2010/main" val="40995908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3_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dirty="0" smtClean="0"/>
              <a:t>Cliquez et modifiez le titre</a:t>
            </a:r>
            <a:endParaRPr lang="fr-FR" dirty="0"/>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5" name="Espace réservé de la date 3"/>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58F3536A-E70C-492D-8B6C-9516539BB90B}" type="datetimeFigureOut">
              <a:rPr lang="fr-FR"/>
              <a:pPr/>
              <a:t>3/22/15</a:t>
            </a:fld>
            <a:endParaRPr lang="fr-FR"/>
          </a:p>
        </p:txBody>
      </p:sp>
      <p:sp>
        <p:nvSpPr>
          <p:cNvPr id="6" name="Espace réservé du pied de page 4"/>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5"/>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2292AB4E-4968-48F9-A167-C51B46BC94FD}" type="slidenum">
              <a:rPr lang="fr-FR"/>
              <a:pPr/>
              <a:t>‹#›</a:t>
            </a:fld>
            <a:endParaRPr lang="fr-FR"/>
          </a:p>
        </p:txBody>
      </p:sp>
    </p:spTree>
    <p:extLst>
      <p:ext uri="{BB962C8B-B14F-4D97-AF65-F5344CB8AC3E}">
        <p14:creationId xmlns:p14="http://schemas.microsoft.com/office/powerpoint/2010/main" val="40995908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4_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dirty="0" smtClean="0"/>
              <a:t>Cliquez et modifiez le titre</a:t>
            </a:r>
            <a:endParaRPr lang="fr-FR" dirty="0"/>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5" name="Espace réservé de la date 3"/>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58F3536A-E70C-492D-8B6C-9516539BB90B}" type="datetimeFigureOut">
              <a:rPr lang="fr-FR"/>
              <a:pPr/>
              <a:t>3/22/15</a:t>
            </a:fld>
            <a:endParaRPr lang="fr-FR"/>
          </a:p>
        </p:txBody>
      </p:sp>
      <p:sp>
        <p:nvSpPr>
          <p:cNvPr id="6" name="Espace réservé du pied de page 4"/>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5"/>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2292AB4E-4968-48F9-A167-C51B46BC94FD}" type="slidenum">
              <a:rPr lang="fr-FR"/>
              <a:pPr/>
              <a:t>‹#›</a:t>
            </a:fld>
            <a:endParaRPr lang="fr-FR"/>
          </a:p>
        </p:txBody>
      </p:sp>
    </p:spTree>
    <p:extLst>
      <p:ext uri="{BB962C8B-B14F-4D97-AF65-F5344CB8AC3E}">
        <p14:creationId xmlns:p14="http://schemas.microsoft.com/office/powerpoint/2010/main" val="40995908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25_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dirty="0" smtClean="0"/>
              <a:t>Cliquez et modifiez le titre</a:t>
            </a:r>
            <a:endParaRPr lang="fr-FR" dirty="0"/>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5" name="Espace réservé de la date 3"/>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58F3536A-E70C-492D-8B6C-9516539BB90B}" type="datetimeFigureOut">
              <a:rPr lang="fr-FR"/>
              <a:pPr/>
              <a:t>3/22/15</a:t>
            </a:fld>
            <a:endParaRPr lang="fr-FR"/>
          </a:p>
        </p:txBody>
      </p:sp>
      <p:sp>
        <p:nvSpPr>
          <p:cNvPr id="6" name="Espace réservé du pied de page 4"/>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5"/>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2292AB4E-4968-48F9-A167-C51B46BC94FD}" type="slidenum">
              <a:rPr lang="fr-FR"/>
              <a:pPr/>
              <a:t>‹#›</a:t>
            </a:fld>
            <a:endParaRPr lang="fr-FR"/>
          </a:p>
        </p:txBody>
      </p:sp>
    </p:spTree>
    <p:extLst>
      <p:ext uri="{BB962C8B-B14F-4D97-AF65-F5344CB8AC3E}">
        <p14:creationId xmlns:p14="http://schemas.microsoft.com/office/powerpoint/2010/main" val="40995908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26_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dirty="0" smtClean="0"/>
              <a:t>Cliquez et modifiez le titre</a:t>
            </a:r>
            <a:endParaRPr lang="fr-FR" dirty="0"/>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5" name="Espace réservé de la date 3"/>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58F3536A-E70C-492D-8B6C-9516539BB90B}" type="datetimeFigureOut">
              <a:rPr lang="fr-FR"/>
              <a:pPr/>
              <a:t>3/22/15</a:t>
            </a:fld>
            <a:endParaRPr lang="fr-FR"/>
          </a:p>
        </p:txBody>
      </p:sp>
      <p:sp>
        <p:nvSpPr>
          <p:cNvPr id="6" name="Espace réservé du pied de page 4"/>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5"/>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2292AB4E-4968-48F9-A167-C51B46BC94FD}" type="slidenum">
              <a:rPr lang="fr-FR"/>
              <a:pPr/>
              <a:t>‹#›</a:t>
            </a:fld>
            <a:endParaRPr lang="fr-FR"/>
          </a:p>
        </p:txBody>
      </p:sp>
    </p:spTree>
    <p:extLst>
      <p:ext uri="{BB962C8B-B14F-4D97-AF65-F5344CB8AC3E}">
        <p14:creationId xmlns:p14="http://schemas.microsoft.com/office/powerpoint/2010/main" val="40995908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7_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dirty="0" smtClean="0"/>
              <a:t>Cliquez et modifiez le titre</a:t>
            </a:r>
            <a:endParaRPr lang="fr-FR" dirty="0"/>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5" name="Espace réservé de la date 3"/>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58F3536A-E70C-492D-8B6C-9516539BB90B}" type="datetimeFigureOut">
              <a:rPr lang="fr-FR"/>
              <a:pPr/>
              <a:t>3/22/15</a:t>
            </a:fld>
            <a:endParaRPr lang="fr-FR"/>
          </a:p>
        </p:txBody>
      </p:sp>
      <p:sp>
        <p:nvSpPr>
          <p:cNvPr id="6" name="Espace réservé du pied de page 4"/>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5"/>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2292AB4E-4968-48F9-A167-C51B46BC94FD}" type="slidenum">
              <a:rPr lang="fr-FR"/>
              <a:pPr/>
              <a:t>‹#›</a:t>
            </a:fld>
            <a:endParaRPr lang="fr-FR"/>
          </a:p>
        </p:txBody>
      </p:sp>
    </p:spTree>
    <p:extLst>
      <p:ext uri="{BB962C8B-B14F-4D97-AF65-F5344CB8AC3E}">
        <p14:creationId xmlns:p14="http://schemas.microsoft.com/office/powerpoint/2010/main" val="409959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sz="half" idx="1"/>
          </p:nvPr>
        </p:nvSpPr>
        <p:spPr>
          <a:xfrm>
            <a:off x="457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EEE36BC4-2A08-42D4-AC41-9DAC2E0B7D74}" type="datetimeFigureOut">
              <a:rPr lang="fr-FR"/>
              <a:pPr>
                <a:defRPr/>
              </a:pPr>
              <a:t>3/22/15</a:t>
            </a:fld>
            <a:endParaRPr lang="fr-FR"/>
          </a:p>
        </p:txBody>
      </p:sp>
      <p:sp>
        <p:nvSpPr>
          <p:cNvPr id="6" name="Espace réservé du pied de page 5"/>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r>
              <a:rPr lang="en-US"/>
              <a:t>Copyright © 2004-2005 NameOfTheOrganization.  All rights reserved.</a:t>
            </a:r>
          </a:p>
        </p:txBody>
      </p:sp>
      <p:sp>
        <p:nvSpPr>
          <p:cNvPr id="7" name="Espace réservé du numéro de diapositive 6"/>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B46FE078-AF85-4CA7-BFF7-B2EB062AC052}" type="slidenum">
              <a:rPr lang="fr-FR"/>
              <a:pPr>
                <a:defRPr/>
              </a:pPr>
              <a:t>‹#›</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et modifiez le titre</a:t>
            </a:r>
            <a:endParaRPr lang="fr-FR"/>
          </a:p>
        </p:txBody>
      </p:sp>
      <p:sp>
        <p:nvSpPr>
          <p:cNvPr id="3" name="Espace réservé du texte 2"/>
          <p:cNvSpPr>
            <a:spLocks noGrp="1"/>
          </p:cNvSpPr>
          <p:nvPr>
            <p:ph type="body" idx="1"/>
          </p:nvPr>
        </p:nvSpPr>
        <p:spPr>
          <a:xfrm>
            <a:off x="457200" y="1279261"/>
            <a:ext cx="4040188"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33" y="1279261"/>
            <a:ext cx="4041775"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33"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1984081A-A807-4890-8799-B7AE6C296295}" type="datetimeFigureOut">
              <a:rPr lang="fr-FR"/>
              <a:pPr>
                <a:defRPr/>
              </a:pPr>
              <a:t>3/22/15</a:t>
            </a:fld>
            <a:endParaRPr lang="fr-FR"/>
          </a:p>
        </p:txBody>
      </p:sp>
      <p:sp>
        <p:nvSpPr>
          <p:cNvPr id="8" name="Espace réservé du pied de page 7"/>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r>
              <a:rPr lang="en-US"/>
              <a:t>Copyright © 2004-2005 NameOfTheOrganization.  All rights reserved.</a:t>
            </a:r>
          </a:p>
        </p:txBody>
      </p:sp>
      <p:sp>
        <p:nvSpPr>
          <p:cNvPr id="9" name="Espace réservé du numéro de diapositive 8"/>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A116D2F4-A341-4E59-B839-45DF3B526D2E}" type="slidenum">
              <a:rPr lang="fr-FR"/>
              <a:pPr>
                <a:defRPr/>
              </a:pPr>
              <a:t>‹#›</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e la date 2"/>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0433DD74-9DDF-4627-B2A8-BEF3B7014055}" type="datetimeFigureOut">
              <a:rPr lang="fr-FR"/>
              <a:pPr>
                <a:defRPr/>
              </a:pPr>
              <a:t>3/22/15</a:t>
            </a:fld>
            <a:endParaRPr lang="fr-FR"/>
          </a:p>
        </p:txBody>
      </p:sp>
      <p:sp>
        <p:nvSpPr>
          <p:cNvPr id="4" name="Espace réservé du pied de page 3"/>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r>
              <a:rPr lang="en-US"/>
              <a:t>Copyright © 2004-2005 NameOfTheOrganization.  All rights reserved.</a:t>
            </a:r>
          </a:p>
        </p:txBody>
      </p:sp>
      <p:sp>
        <p:nvSpPr>
          <p:cNvPr id="5" name="Espace réservé du numéro de diapositive 4"/>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E46107D9-2CF4-4069-A4F9-F6BFE0B44D6C}" type="slidenum">
              <a:rPr lang="fr-FR"/>
              <a:pPr>
                <a:defRPr/>
              </a:pPr>
              <a:t>‹#›</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0B7234C6-9D10-4093-9543-312882F4F177}" type="datetimeFigureOut">
              <a:rPr lang="fr-FR"/>
              <a:pPr>
                <a:defRPr/>
              </a:pPr>
              <a:t>3/22/15</a:t>
            </a:fld>
            <a:endParaRPr lang="fr-FR"/>
          </a:p>
        </p:txBody>
      </p:sp>
      <p:sp>
        <p:nvSpPr>
          <p:cNvPr id="3" name="Espace réservé du pied de page 2"/>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r>
              <a:rPr lang="en-US"/>
              <a:t>Copyright © 2004-2005 NameOfTheOrganization.  All rights reserved.</a:t>
            </a:r>
          </a:p>
        </p:txBody>
      </p:sp>
      <p:sp>
        <p:nvSpPr>
          <p:cNvPr id="4" name="Espace réservé du numéro de diapositive 3"/>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7ABC6178-461C-4BD0-9B54-309BB8312672}" type="slidenum">
              <a:rPr lang="fr-FR"/>
              <a:pPr>
                <a:defRPr/>
              </a:pPr>
              <a:t>‹#›</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11" y="227541"/>
            <a:ext cx="3008313" cy="968376"/>
          </a:xfrm>
        </p:spPr>
        <p:txBody>
          <a:bodyPr anchor="b"/>
          <a:lstStyle>
            <a:lvl1pPr algn="l">
              <a:defRPr sz="2000" b="1"/>
            </a:lvl1pPr>
          </a:lstStyle>
          <a:p>
            <a:r>
              <a:rPr lang="fr-FR" smtClean="0"/>
              <a:t>Cliquez et modifiez le titre</a:t>
            </a:r>
            <a:endParaRPr lang="fr-FR"/>
          </a:p>
        </p:txBody>
      </p:sp>
      <p:sp>
        <p:nvSpPr>
          <p:cNvPr id="3" name="Espace réservé du contenu 2"/>
          <p:cNvSpPr>
            <a:spLocks noGrp="1"/>
          </p:cNvSpPr>
          <p:nvPr>
            <p:ph idx="1"/>
          </p:nvPr>
        </p:nvSpPr>
        <p:spPr>
          <a:xfrm>
            <a:off x="3575050" y="227546"/>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11" y="1195920"/>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0F3D4983-7BA2-411E-B7C6-D727698C63A3}" type="datetimeFigureOut">
              <a:rPr lang="fr-FR"/>
              <a:pPr>
                <a:defRPr/>
              </a:pPr>
              <a:t>3/22/15</a:t>
            </a:fld>
            <a:endParaRPr lang="fr-FR"/>
          </a:p>
        </p:txBody>
      </p:sp>
      <p:sp>
        <p:nvSpPr>
          <p:cNvPr id="6" name="Espace réservé du pied de page 5"/>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r>
              <a:rPr lang="en-US"/>
              <a:t>Copyright © 2004-2005 NameOfTheOrganization.  All rights reserved.</a:t>
            </a:r>
          </a:p>
        </p:txBody>
      </p:sp>
      <p:sp>
        <p:nvSpPr>
          <p:cNvPr id="7" name="Espace réservé du numéro de diapositive 6"/>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41A612C5-ADBE-407C-A149-5B7DBBCB9509}" type="slidenum">
              <a:rPr lang="fr-FR"/>
              <a:pPr>
                <a:defRPr/>
              </a:pPr>
              <a:t>‹#›</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000500"/>
            <a:ext cx="5486400" cy="472283"/>
          </a:xfrm>
        </p:spPr>
        <p:txBody>
          <a:bodyPr anchor="b"/>
          <a:lstStyle>
            <a:lvl1pPr algn="l">
              <a:defRPr sz="2000" b="1"/>
            </a:lvl1pPr>
          </a:lstStyle>
          <a:p>
            <a:r>
              <a:rPr lang="fr-FR" smtClean="0"/>
              <a:t>Cliquez et modifiez le titre</a:t>
            </a:r>
            <a:endParaRPr lang="fr-FR"/>
          </a:p>
        </p:txBody>
      </p:sp>
      <p:sp>
        <p:nvSpPr>
          <p:cNvPr id="3" name="Espace réservé pour une image  2"/>
          <p:cNvSpPr>
            <a:spLocks noGrp="1"/>
          </p:cNvSpPr>
          <p:nvPr>
            <p:ph type="pic" idx="1"/>
          </p:nvPr>
        </p:nvSpPr>
        <p:spPr>
          <a:xfrm>
            <a:off x="1792288" y="510646"/>
            <a:ext cx="5486400" cy="34290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r-FR" noProof="0" smtClean="0"/>
              <a:t>Faire glisser l'image vers l'espace réservé ou cliquer sur l'icône pour l'ajouter</a:t>
            </a:r>
            <a:endParaRPr lang="fr-FR" noProof="0"/>
          </a:p>
        </p:txBody>
      </p:sp>
      <p:sp>
        <p:nvSpPr>
          <p:cNvPr id="4" name="Espace réservé du texte 3"/>
          <p:cNvSpPr>
            <a:spLocks noGrp="1"/>
          </p:cNvSpPr>
          <p:nvPr>
            <p:ph type="body" sz="half" idx="2"/>
          </p:nvPr>
        </p:nvSpPr>
        <p:spPr>
          <a:xfrm>
            <a:off x="1792288" y="4472786"/>
            <a:ext cx="5486400" cy="6707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81B4CFD4-017E-4D30-A3AD-20FFA767F724}" type="datetimeFigureOut">
              <a:rPr lang="fr-FR"/>
              <a:pPr>
                <a:defRPr/>
              </a:pPr>
              <a:t>3/22/15</a:t>
            </a:fld>
            <a:endParaRPr lang="fr-FR"/>
          </a:p>
        </p:txBody>
      </p:sp>
      <p:sp>
        <p:nvSpPr>
          <p:cNvPr id="6" name="Espace réservé du pied de page 5"/>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r>
              <a:rPr lang="en-US"/>
              <a:t>Copyright © 2004-2005 NameOfTheOrganization.  All rights reserved.</a:t>
            </a:r>
          </a:p>
        </p:txBody>
      </p:sp>
      <p:sp>
        <p:nvSpPr>
          <p:cNvPr id="7" name="Espace réservé du numéro de diapositive 6"/>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013AB0C8-3393-415B-AA1D-514982E3CED1}" type="slidenum">
              <a:rPr lang="fr-FR"/>
              <a:pPr>
                <a:defRPr/>
              </a:pPr>
              <a:t>‹#›</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9" Type="http://schemas.openxmlformats.org/officeDocument/2006/relationships/slideLayout" Target="../slideLayouts/slideLayout9.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3" Type="http://schemas.openxmlformats.org/officeDocument/2006/relationships/slideLayout" Target="../slideLayouts/slideLayout33.xml"/><Relationship Id="rId34" Type="http://schemas.openxmlformats.org/officeDocument/2006/relationships/slideLayout" Target="../slideLayouts/slideLayout34.xml"/><Relationship Id="rId35" Type="http://schemas.openxmlformats.org/officeDocument/2006/relationships/slideLayout" Target="../slideLayouts/slideLayout35.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37" Type="http://schemas.openxmlformats.org/officeDocument/2006/relationships/slideLayout" Target="../slideLayouts/slideLayout37.xml"/><Relationship Id="rId38" Type="http://schemas.openxmlformats.org/officeDocument/2006/relationships/theme" Target="../theme/theme1.xml"/><Relationship Id="rId39" Type="http://schemas.openxmlformats.org/officeDocument/2006/relationships/image" Target="../media/image1.jpeg"/><Relationship Id="rId40"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Image 4" descr="CarteDuMonde_AvecPoint.jpg"/>
          <p:cNvPicPr>
            <a:picLocks noChangeAspect="1"/>
          </p:cNvPicPr>
          <p:nvPr userDrawn="1"/>
        </p:nvPicPr>
        <p:blipFill>
          <a:blip r:embed="rId39" cstate="print"/>
          <a:srcRect/>
          <a:stretch>
            <a:fillRect/>
          </a:stretch>
        </p:blipFill>
        <p:spPr bwMode="auto">
          <a:xfrm>
            <a:off x="5148263" y="0"/>
            <a:ext cx="4002087" cy="1990725"/>
          </a:xfrm>
          <a:prstGeom prst="rect">
            <a:avLst/>
          </a:prstGeom>
          <a:noFill/>
          <a:ln w="9525">
            <a:noFill/>
            <a:miter lim="800000"/>
            <a:headEnd/>
            <a:tailEnd/>
          </a:ln>
        </p:spPr>
      </p:pic>
      <p:sp>
        <p:nvSpPr>
          <p:cNvPr id="1027" name="Espace réservé du titre 1"/>
          <p:cNvSpPr>
            <a:spLocks noGrp="1"/>
          </p:cNvSpPr>
          <p:nvPr>
            <p:ph type="title"/>
          </p:nvPr>
        </p:nvSpPr>
        <p:spPr bwMode="auto">
          <a:xfrm>
            <a:off x="1116013" y="0"/>
            <a:ext cx="7956550" cy="8080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r-FR" smtClean="0"/>
              <a:t>Cliquez et modifiez le titre</a:t>
            </a:r>
          </a:p>
        </p:txBody>
      </p:sp>
      <p:sp>
        <p:nvSpPr>
          <p:cNvPr id="1028" name="Espace réservé du texte 2"/>
          <p:cNvSpPr>
            <a:spLocks noGrp="1"/>
          </p:cNvSpPr>
          <p:nvPr>
            <p:ph type="body" idx="1"/>
          </p:nvPr>
        </p:nvSpPr>
        <p:spPr bwMode="auto">
          <a:xfrm>
            <a:off x="457200" y="1128713"/>
            <a:ext cx="8435975" cy="42306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p>
        </p:txBody>
      </p:sp>
      <p:sp>
        <p:nvSpPr>
          <p:cNvPr id="2" name="Rectangle 1"/>
          <p:cNvSpPr>
            <a:spLocks noChangeArrowheads="1"/>
          </p:cNvSpPr>
          <p:nvPr userDrawn="1"/>
        </p:nvSpPr>
        <p:spPr bwMode="auto">
          <a:xfrm>
            <a:off x="0" y="5329238"/>
            <a:ext cx="9144000" cy="407987"/>
          </a:xfrm>
          <a:prstGeom prst="rect">
            <a:avLst/>
          </a:prstGeom>
          <a:solidFill>
            <a:schemeClr val="tx1"/>
          </a:solidFill>
          <a:ln w="9525">
            <a:solidFill>
              <a:srgbClr val="000000"/>
            </a:solidFill>
            <a:miter lim="800000"/>
            <a:headEnd/>
            <a:tailEnd/>
          </a:ln>
          <a:effectLst>
            <a:outerShdw dist="23000" dir="5400000" rotWithShape="0">
              <a:srgbClr val="808080">
                <a:alpha val="34999"/>
              </a:srgbClr>
            </a:outerShdw>
          </a:effectLst>
        </p:spPr>
        <p:txBody>
          <a:bodyPr anchor="ctr"/>
          <a:lstStyle/>
          <a:p>
            <a:pPr>
              <a:defRPr/>
            </a:pPr>
            <a:r>
              <a:rPr lang="fr-FR" sz="900">
                <a:solidFill>
                  <a:srgbClr val="FFFFFF"/>
                </a:solidFill>
                <a:latin typeface="Calibri" pitchFamily="34" charset="0"/>
              </a:rPr>
              <a:t>© SUPINFO International University – http://www.supinfo.com</a:t>
            </a:r>
          </a:p>
        </p:txBody>
      </p:sp>
      <p:pic>
        <p:nvPicPr>
          <p:cNvPr id="1030" name="Image 2"/>
          <p:cNvPicPr>
            <a:picLocks noChangeAspect="1"/>
          </p:cNvPicPr>
          <p:nvPr userDrawn="1"/>
        </p:nvPicPr>
        <p:blipFill>
          <a:blip r:embed="rId40" cstate="print"/>
          <a:srcRect/>
          <a:stretch>
            <a:fillRect/>
          </a:stretch>
        </p:blipFill>
        <p:spPr bwMode="auto">
          <a:xfrm>
            <a:off x="7740650" y="5305425"/>
            <a:ext cx="1362075" cy="43338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462" r:id="rId1"/>
    <p:sldLayoutId id="2147484463" r:id="rId2"/>
    <p:sldLayoutId id="2147484464" r:id="rId3"/>
    <p:sldLayoutId id="2147484465" r:id="rId4"/>
    <p:sldLayoutId id="2147484466" r:id="rId5"/>
    <p:sldLayoutId id="2147484467" r:id="rId6"/>
    <p:sldLayoutId id="2147484468" r:id="rId7"/>
    <p:sldLayoutId id="2147484469" r:id="rId8"/>
    <p:sldLayoutId id="2147484470" r:id="rId9"/>
    <p:sldLayoutId id="2147484471" r:id="rId10"/>
    <p:sldLayoutId id="2147484472" r:id="rId11"/>
    <p:sldLayoutId id="2147484473" r:id="rId12"/>
    <p:sldLayoutId id="2147484474" r:id="rId13"/>
    <p:sldLayoutId id="2147484475" r:id="rId14"/>
    <p:sldLayoutId id="2147484476" r:id="rId15"/>
    <p:sldLayoutId id="2147484477" r:id="rId16"/>
    <p:sldLayoutId id="2147484478" r:id="rId17"/>
    <p:sldLayoutId id="2147484479" r:id="rId18"/>
    <p:sldLayoutId id="2147484480" r:id="rId19"/>
    <p:sldLayoutId id="2147484481" r:id="rId20"/>
    <p:sldLayoutId id="2147484482" r:id="rId21"/>
    <p:sldLayoutId id="2147484483" r:id="rId22"/>
    <p:sldLayoutId id="2147484484" r:id="rId23"/>
    <p:sldLayoutId id="2147484485" r:id="rId24"/>
    <p:sldLayoutId id="2147484487" r:id="rId25"/>
    <p:sldLayoutId id="2147484488" r:id="rId26"/>
    <p:sldLayoutId id="2147484489" r:id="rId27"/>
    <p:sldLayoutId id="2147484490" r:id="rId28"/>
    <p:sldLayoutId id="2147484491" r:id="rId29"/>
    <p:sldLayoutId id="2147484492" r:id="rId30"/>
    <p:sldLayoutId id="2147484493" r:id="rId31"/>
    <p:sldLayoutId id="2147484494" r:id="rId32"/>
    <p:sldLayoutId id="2147484495" r:id="rId33"/>
    <p:sldLayoutId id="2147484496" r:id="rId34"/>
    <p:sldLayoutId id="2147484497" r:id="rId35"/>
    <p:sldLayoutId id="2147484498" r:id="rId36"/>
    <p:sldLayoutId id="2147484499" r:id="rId37"/>
  </p:sldLayoutIdLst>
  <p:txStyles>
    <p:titleStyle>
      <a:lvl1pPr algn="l" defTabSz="457200" rtl="0" eaLnBrk="0" fontAlgn="base" hangingPunct="0">
        <a:spcBef>
          <a:spcPct val="0"/>
        </a:spcBef>
        <a:spcAft>
          <a:spcPct val="0"/>
        </a:spcAft>
        <a:defRPr sz="3600" b="1" kern="1200">
          <a:solidFill>
            <a:schemeClr val="tx1"/>
          </a:solidFill>
          <a:latin typeface="+mj-lt"/>
          <a:ea typeface="ＭＳ Ｐゴシック" charset="0"/>
          <a:cs typeface="ＭＳ Ｐゴシック" charset="0"/>
        </a:defRPr>
      </a:lvl1pPr>
      <a:lvl2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2pPr>
      <a:lvl3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3pPr>
      <a:lvl4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4pPr>
      <a:lvl5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5pPr>
      <a:lvl6pPr marL="4572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image" Target="../media/image11.png"/><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13.png"/><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0.png"/><Relationship Id="rId1" Type="http://schemas.openxmlformats.org/officeDocument/2006/relationships/slideLayout" Target="../slideLayouts/slideLayout34.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 Id="rId3"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hyperlink" Target="http://www.manifest-validator.com" TargetMode="External"/><Relationship Id="rId4" Type="http://schemas.openxmlformats.org/officeDocument/2006/relationships/image" Target="../media/image10.png"/><Relationship Id="rId1" Type="http://schemas.openxmlformats.org/officeDocument/2006/relationships/slideLayout" Target="../slideLayouts/slideLayout34.xml"/><Relationship Id="rId2" Type="http://schemas.openxmlformats.org/officeDocument/2006/relationships/notesSlide" Target="../notesSlides/notesSlide2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24.xml"/><Relationship Id="rId3"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25.xml"/><Relationship Id="rId3" Type="http://schemas.openxmlformats.org/officeDocument/2006/relationships/image" Target="../media/image1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image" Target="../media/image13.png"/><Relationship Id="rId3" Type="http://schemas.openxmlformats.org/officeDocument/2006/relationships/image" Target="../media/image1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Image 12" descr="SignOfSuccess_NoirSurFondTransparent.png"/>
          <p:cNvPicPr>
            <a:picLocks noChangeAspect="1"/>
          </p:cNvPicPr>
          <p:nvPr/>
        </p:nvPicPr>
        <p:blipFill>
          <a:blip r:embed="rId3" cstate="print"/>
          <a:srcRect/>
          <a:stretch>
            <a:fillRect/>
          </a:stretch>
        </p:blipFill>
        <p:spPr bwMode="auto">
          <a:xfrm>
            <a:off x="395288" y="354013"/>
            <a:ext cx="3097212" cy="1457325"/>
          </a:xfrm>
          <a:prstGeom prst="rect">
            <a:avLst/>
          </a:prstGeom>
          <a:noFill/>
          <a:ln w="9525">
            <a:noFill/>
            <a:miter lim="800000"/>
            <a:headEnd/>
            <a:tailEnd/>
          </a:ln>
        </p:spPr>
      </p:pic>
      <p:sp>
        <p:nvSpPr>
          <p:cNvPr id="16" name="ZoneTexte 15"/>
          <p:cNvSpPr txBox="1"/>
          <p:nvPr/>
        </p:nvSpPr>
        <p:spPr>
          <a:xfrm>
            <a:off x="898525" y="2603500"/>
            <a:ext cx="7916863" cy="2062103"/>
          </a:xfrm>
          <a:prstGeom prst="rect">
            <a:avLst/>
          </a:prstGeom>
          <a:noFill/>
        </p:spPr>
        <p:txBody>
          <a:bodyPr>
            <a:spAutoFit/>
          </a:bodyPr>
          <a:lstStyle/>
          <a:p>
            <a:pPr>
              <a:defRPr/>
            </a:pPr>
            <a:r>
              <a:rPr lang="en-US" sz="3200" dirty="0" smtClean="0">
                <a:latin typeface="Myriad Pro"/>
                <a:ea typeface="MS PGothic" charset="0"/>
                <a:cs typeface="Myriad Pro"/>
              </a:rPr>
              <a:t>HTML 5</a:t>
            </a:r>
          </a:p>
          <a:p>
            <a:pPr>
              <a:defRPr/>
            </a:pPr>
            <a:endParaRPr lang="en-US" dirty="0" smtClean="0">
              <a:solidFill>
                <a:schemeClr val="tx1">
                  <a:lumMod val="95000"/>
                  <a:lumOff val="5000"/>
                </a:schemeClr>
              </a:solidFill>
              <a:latin typeface="Verdana" charset="0"/>
              <a:ea typeface="ＭＳ Ｐゴシック" charset="0"/>
              <a:cs typeface="ＭＳ Ｐゴシック" charset="0"/>
            </a:endParaRPr>
          </a:p>
          <a:p>
            <a:pPr>
              <a:defRPr/>
            </a:pPr>
            <a:r>
              <a:rPr lang="en-US" dirty="0" smtClean="0">
                <a:solidFill>
                  <a:schemeClr val="tx1">
                    <a:lumMod val="95000"/>
                    <a:lumOff val="5000"/>
                  </a:schemeClr>
                </a:solidFill>
                <a:latin typeface="Verdana" charset="0"/>
                <a:ea typeface="ＭＳ Ｐゴシック" charset="0"/>
                <a:cs typeface="ＭＳ Ｐゴシック" charset="0"/>
              </a:rPr>
              <a:t>Offline features</a:t>
            </a:r>
            <a:endParaRPr lang="en-US" sz="1200" dirty="0" smtClean="0">
              <a:solidFill>
                <a:schemeClr val="tx1">
                  <a:lumMod val="95000"/>
                  <a:lumOff val="5000"/>
                </a:schemeClr>
              </a:solidFill>
              <a:latin typeface="Verdana" charset="0"/>
              <a:ea typeface="ＭＳ Ｐゴシック" charset="0"/>
              <a:cs typeface="ＭＳ Ｐゴシック" charset="0"/>
            </a:endParaRPr>
          </a:p>
          <a:p>
            <a:pPr>
              <a:defRPr/>
            </a:pPr>
            <a:endParaRPr lang="en-US" sz="1200" dirty="0" smtClean="0">
              <a:solidFill>
                <a:schemeClr val="tx1">
                  <a:lumMod val="95000"/>
                  <a:lumOff val="5000"/>
                </a:schemeClr>
              </a:solidFill>
              <a:latin typeface="Verdana" charset="0"/>
              <a:ea typeface="ＭＳ Ｐゴシック" charset="0"/>
              <a:cs typeface="ＭＳ Ｐゴシック" charset="0"/>
            </a:endParaRPr>
          </a:p>
          <a:p>
            <a:pPr>
              <a:defRPr/>
            </a:pPr>
            <a:endParaRPr lang="en-US" sz="1200" dirty="0" smtClean="0">
              <a:solidFill>
                <a:schemeClr val="tx1">
                  <a:lumMod val="95000"/>
                  <a:lumOff val="5000"/>
                </a:schemeClr>
              </a:solidFill>
              <a:latin typeface="Verdana" charset="0"/>
              <a:ea typeface="ＭＳ Ｐゴシック" charset="0"/>
              <a:cs typeface="ＭＳ Ｐゴシック" charset="0"/>
            </a:endParaRPr>
          </a:p>
          <a:p>
            <a:pPr>
              <a:defRPr/>
            </a:pPr>
            <a:endParaRPr lang="en-US" sz="1200" dirty="0" smtClean="0">
              <a:solidFill>
                <a:schemeClr val="tx1">
                  <a:lumMod val="95000"/>
                  <a:lumOff val="5000"/>
                </a:schemeClr>
              </a:solidFill>
              <a:latin typeface="Verdana" charset="0"/>
              <a:ea typeface="ＭＳ Ｐゴシック" charset="0"/>
              <a:cs typeface="ＭＳ Ｐゴシック" charset="0"/>
            </a:endParaRPr>
          </a:p>
          <a:p>
            <a:pPr>
              <a:defRPr/>
            </a:pPr>
            <a:endParaRPr lang="en-US" sz="1200" dirty="0" smtClean="0">
              <a:solidFill>
                <a:schemeClr val="tx1">
                  <a:lumMod val="95000"/>
                  <a:lumOff val="5000"/>
                </a:schemeClr>
              </a:solidFill>
              <a:latin typeface="Verdana" charset="0"/>
              <a:ea typeface="ＭＳ Ｐゴシック" charset="0"/>
              <a:cs typeface="ＭＳ Ｐゴシック" charset="0"/>
            </a:endParaRPr>
          </a:p>
          <a:p>
            <a:pPr>
              <a:defRPr/>
            </a:pPr>
            <a:endParaRPr lang="en-US" sz="1200" dirty="0">
              <a:solidFill>
                <a:schemeClr val="tx1">
                  <a:lumMod val="95000"/>
                  <a:lumOff val="5000"/>
                </a:schemeClr>
              </a:solidFill>
              <a:latin typeface="Verdana" charset="0"/>
              <a:ea typeface="ＭＳ Ｐゴシック" charset="0"/>
              <a:cs typeface="ＭＳ Ｐゴシック" charset="0"/>
            </a:endParaRPr>
          </a:p>
        </p:txBody>
      </p:sp>
      <p:pic>
        <p:nvPicPr>
          <p:cNvPr id="5" name="Picture 4"/>
          <p:cNvPicPr>
            <a:picLocks noChangeAspect="1"/>
          </p:cNvPicPr>
          <p:nvPr/>
        </p:nvPicPr>
        <p:blipFill>
          <a:blip r:embed="rId4"/>
          <a:stretch>
            <a:fillRect/>
          </a:stretch>
        </p:blipFill>
        <p:spPr>
          <a:xfrm>
            <a:off x="3851920" y="1993404"/>
            <a:ext cx="4824536" cy="2412268"/>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Advantages</a:t>
            </a:r>
            <a:endParaRPr lang="fr-FR"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Web Storage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2" name="Espace réservé du contenu 1"/>
          <p:cNvSpPr>
            <a:spLocks noGrp="1"/>
          </p:cNvSpPr>
          <p:nvPr>
            <p:ph idx="1"/>
          </p:nvPr>
        </p:nvSpPr>
        <p:spPr>
          <a:xfrm>
            <a:off x="457200" y="913284"/>
            <a:ext cx="8435975" cy="4230687"/>
          </a:xfrm>
        </p:spPr>
        <p:txBody>
          <a:bodyPr/>
          <a:lstStyle/>
          <a:p>
            <a:endParaRPr lang="en-US" dirty="0" smtClean="0"/>
          </a:p>
          <a:p>
            <a:endParaRPr lang="en-US" dirty="0" smtClean="0"/>
          </a:p>
          <a:p>
            <a:r>
              <a:rPr lang="en-US" dirty="0" smtClean="0"/>
              <a:t>Bandwidth</a:t>
            </a:r>
            <a:r>
              <a:rPr lang="en-US" dirty="0"/>
              <a:t>-safe and offline compliant</a:t>
            </a:r>
          </a:p>
          <a:p>
            <a:pPr marL="0" indent="0">
              <a:buNone/>
            </a:pPr>
            <a:endParaRPr lang="en-US" dirty="0"/>
          </a:p>
          <a:p>
            <a:r>
              <a:rPr lang="en-US" dirty="0" smtClean="0"/>
              <a:t>Last but not least, it’s a standard !</a:t>
            </a:r>
          </a:p>
          <a:p>
            <a:endParaRPr lang="en-US" dirty="0" smtClean="0"/>
          </a:p>
        </p:txBody>
      </p:sp>
    </p:spTree>
    <p:extLst>
      <p:ext uri="{BB962C8B-B14F-4D97-AF65-F5344CB8AC3E}">
        <p14:creationId xmlns:p14="http://schemas.microsoft.com/office/powerpoint/2010/main" val="77650413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Local Storage</a:t>
            </a: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Web Storage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2" name="Espace réservé du contenu 1"/>
          <p:cNvSpPr>
            <a:spLocks noGrp="1"/>
          </p:cNvSpPr>
          <p:nvPr>
            <p:ph idx="1"/>
          </p:nvPr>
        </p:nvSpPr>
        <p:spPr>
          <a:xfrm>
            <a:off x="457200" y="913284"/>
            <a:ext cx="8435975" cy="4230687"/>
          </a:xfrm>
        </p:spPr>
        <p:txBody>
          <a:bodyPr/>
          <a:lstStyle/>
          <a:p>
            <a:r>
              <a:rPr lang="en-US" dirty="0" smtClean="0"/>
              <a:t>Defines a single origin storage area</a:t>
            </a:r>
          </a:p>
          <a:p>
            <a:pPr lvl="1"/>
            <a:r>
              <a:rPr lang="en-US" dirty="0" smtClean="0"/>
              <a:t>Available no matter what</a:t>
            </a:r>
          </a:p>
          <a:p>
            <a:pPr lvl="2"/>
            <a:r>
              <a:rPr lang="en-US" dirty="0" smtClean="0"/>
              <a:t>Browser crash</a:t>
            </a:r>
          </a:p>
          <a:p>
            <a:pPr lvl="2"/>
            <a:r>
              <a:rPr lang="en-US" dirty="0" smtClean="0"/>
              <a:t>Computer shutdown</a:t>
            </a:r>
          </a:p>
          <a:p>
            <a:pPr lvl="2"/>
            <a:r>
              <a:rPr lang="en-US" dirty="0" smtClean="0"/>
              <a:t>…</a:t>
            </a:r>
          </a:p>
          <a:p>
            <a:pPr lvl="2"/>
            <a:endParaRPr lang="en-US" dirty="0"/>
          </a:p>
          <a:p>
            <a:r>
              <a:rPr lang="en-US" dirty="0" err="1" smtClean="0"/>
              <a:t>Datas</a:t>
            </a:r>
            <a:r>
              <a:rPr lang="en-US" dirty="0" smtClean="0"/>
              <a:t> saved in browser indefinitely</a:t>
            </a:r>
          </a:p>
          <a:p>
            <a:pPr lvl="1"/>
            <a:r>
              <a:rPr lang="en-US" dirty="0" smtClean="0"/>
              <a:t>Until user decide to clear it</a:t>
            </a:r>
          </a:p>
        </p:txBody>
      </p:sp>
    </p:spTree>
    <p:extLst>
      <p:ext uri="{BB962C8B-B14F-4D97-AF65-F5344CB8AC3E}">
        <p14:creationId xmlns:p14="http://schemas.microsoft.com/office/powerpoint/2010/main" val="315578372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Local Storage </a:t>
            </a:r>
            <a:r>
              <a:rPr lang="fr-FR" dirty="0" err="1" smtClean="0">
                <a:ea typeface="ＭＳ Ｐゴシック" pitchFamily="34" charset="-128"/>
              </a:rPr>
              <a:t>methods</a:t>
            </a:r>
            <a:endParaRPr lang="fr-FR"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Web Storage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3" name="Espace réservé du contenu 2"/>
          <p:cNvSpPr>
            <a:spLocks noGrp="1"/>
          </p:cNvSpPr>
          <p:nvPr>
            <p:ph idx="1"/>
          </p:nvPr>
        </p:nvSpPr>
        <p:spPr>
          <a:xfrm>
            <a:off x="457200" y="913284"/>
            <a:ext cx="8435975" cy="4230687"/>
          </a:xfrm>
        </p:spPr>
        <p:txBody>
          <a:bodyPr/>
          <a:lstStyle/>
          <a:p>
            <a:r>
              <a:rPr lang="en-US" dirty="0" smtClean="0"/>
              <a:t>Verify local storage browser support:</a:t>
            </a:r>
            <a:endParaRPr lang="en-US" dirty="0"/>
          </a:p>
          <a:p>
            <a:endParaRPr lang="en-US" dirty="0"/>
          </a:p>
          <a:p>
            <a:pPr>
              <a:spcBef>
                <a:spcPts val="3000"/>
              </a:spcBef>
            </a:pPr>
            <a:r>
              <a:rPr lang="en-US" dirty="0" smtClean="0"/>
              <a:t>Set </a:t>
            </a:r>
            <a:r>
              <a:rPr lang="en-US" dirty="0"/>
              <a:t>a value:</a:t>
            </a:r>
          </a:p>
          <a:p>
            <a:endParaRPr lang="en-US" dirty="0"/>
          </a:p>
          <a:p>
            <a:pPr>
              <a:spcBef>
                <a:spcPts val="3000"/>
              </a:spcBef>
            </a:pPr>
            <a:r>
              <a:rPr lang="en-US" dirty="0" smtClean="0"/>
              <a:t>Get a value:</a:t>
            </a:r>
            <a:endParaRPr lang="en-US" dirty="0"/>
          </a:p>
        </p:txBody>
      </p:sp>
      <p:sp>
        <p:nvSpPr>
          <p:cNvPr id="8" name="Rectangle à coins arrondis 7"/>
          <p:cNvSpPr/>
          <p:nvPr/>
        </p:nvSpPr>
        <p:spPr>
          <a:xfrm>
            <a:off x="179512" y="1633364"/>
            <a:ext cx="8785225" cy="64807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smtClean="0">
                <a:solidFill>
                  <a:srgbClr val="0070C0"/>
                </a:solidFill>
                <a:latin typeface="Courier New"/>
                <a:cs typeface="Courier New"/>
              </a:rPr>
              <a:t>if</a:t>
            </a:r>
            <a:r>
              <a:rPr lang="en-US" b="1" dirty="0" smtClean="0">
                <a:solidFill>
                  <a:schemeClr val="tx1"/>
                </a:solidFill>
                <a:latin typeface="Courier New"/>
                <a:cs typeface="Courier New"/>
              </a:rPr>
              <a:t>(</a:t>
            </a:r>
            <a:r>
              <a:rPr lang="en-US" b="1" dirty="0" err="1" smtClean="0">
                <a:solidFill>
                  <a:schemeClr val="tx1"/>
                </a:solidFill>
                <a:latin typeface="Courier New"/>
                <a:cs typeface="Courier New"/>
              </a:rPr>
              <a:t>window.localStorage</a:t>
            </a:r>
            <a:r>
              <a:rPr lang="en-US" b="1" dirty="0" smtClean="0">
                <a:solidFill>
                  <a:schemeClr val="tx1"/>
                </a:solidFill>
                <a:latin typeface="Courier New"/>
                <a:cs typeface="Courier New"/>
              </a:rPr>
              <a:t>) { ... }</a:t>
            </a:r>
            <a:endParaRPr lang="en-US" b="1" dirty="0">
              <a:solidFill>
                <a:schemeClr val="tx1"/>
              </a:solidFill>
              <a:latin typeface="Courier New"/>
              <a:cs typeface="Courier New"/>
            </a:endParaRPr>
          </a:p>
        </p:txBody>
      </p:sp>
      <p:sp>
        <p:nvSpPr>
          <p:cNvPr id="9" name="Rectangle à coins arrondis 8"/>
          <p:cNvSpPr/>
          <p:nvPr/>
        </p:nvSpPr>
        <p:spPr>
          <a:xfrm>
            <a:off x="179512" y="3073524"/>
            <a:ext cx="8785225" cy="64807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err="1" smtClean="0">
                <a:solidFill>
                  <a:schemeClr val="tx1"/>
                </a:solidFill>
                <a:latin typeface="Courier New"/>
                <a:cs typeface="Courier New"/>
              </a:rPr>
              <a:t>localStorage.setItem</a:t>
            </a:r>
            <a:r>
              <a:rPr lang="en-US" b="1" dirty="0" smtClean="0">
                <a:solidFill>
                  <a:schemeClr val="tx1"/>
                </a:solidFill>
                <a:latin typeface="Courier New"/>
                <a:cs typeface="Courier New"/>
              </a:rPr>
              <a:t>(</a:t>
            </a:r>
            <a:r>
              <a:rPr lang="en-US" b="1" dirty="0" smtClean="0">
                <a:solidFill>
                  <a:srgbClr val="00B050"/>
                </a:solidFill>
                <a:latin typeface="Courier New"/>
                <a:cs typeface="Courier New"/>
              </a:rPr>
              <a:t>"key"</a:t>
            </a:r>
            <a:r>
              <a:rPr lang="en-US" b="1" dirty="0" smtClean="0">
                <a:solidFill>
                  <a:schemeClr val="tx1"/>
                </a:solidFill>
                <a:latin typeface="Courier New"/>
                <a:cs typeface="Courier New"/>
              </a:rPr>
              <a:t>, value);</a:t>
            </a:r>
          </a:p>
          <a:p>
            <a:r>
              <a:rPr lang="en-US" b="1" dirty="0" err="1" smtClean="0">
                <a:solidFill>
                  <a:schemeClr val="tx1"/>
                </a:solidFill>
                <a:latin typeface="Courier New"/>
                <a:cs typeface="Courier New"/>
              </a:rPr>
              <a:t>localStorage</a:t>
            </a:r>
            <a:r>
              <a:rPr lang="en-US" b="1" dirty="0" smtClean="0">
                <a:solidFill>
                  <a:schemeClr val="tx1"/>
                </a:solidFill>
                <a:latin typeface="Courier New"/>
                <a:cs typeface="Courier New"/>
              </a:rPr>
              <a:t>[</a:t>
            </a:r>
            <a:r>
              <a:rPr lang="en-US" b="1" dirty="0" smtClean="0">
                <a:solidFill>
                  <a:srgbClr val="00B050"/>
                </a:solidFill>
                <a:latin typeface="Courier New"/>
                <a:cs typeface="Courier New"/>
              </a:rPr>
              <a:t>"key"</a:t>
            </a:r>
            <a:r>
              <a:rPr lang="en-US" b="1" dirty="0" smtClean="0">
                <a:solidFill>
                  <a:schemeClr val="tx1"/>
                </a:solidFill>
                <a:latin typeface="Courier New"/>
                <a:cs typeface="Courier New"/>
              </a:rPr>
              <a:t>] = value;</a:t>
            </a:r>
            <a:endParaRPr lang="en-US" b="1" dirty="0">
              <a:solidFill>
                <a:schemeClr val="tx1"/>
              </a:solidFill>
              <a:latin typeface="Courier New"/>
              <a:cs typeface="Courier New"/>
            </a:endParaRPr>
          </a:p>
        </p:txBody>
      </p:sp>
      <p:sp>
        <p:nvSpPr>
          <p:cNvPr id="10" name="Rectangle à coins arrondis 9"/>
          <p:cNvSpPr/>
          <p:nvPr/>
        </p:nvSpPr>
        <p:spPr>
          <a:xfrm>
            <a:off x="179512" y="4441676"/>
            <a:ext cx="8785225" cy="64807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err="1" smtClean="0">
                <a:solidFill>
                  <a:schemeClr val="tx1"/>
                </a:solidFill>
                <a:latin typeface="Courier New"/>
                <a:cs typeface="Courier New"/>
              </a:rPr>
              <a:t>localStorage.getItem</a:t>
            </a:r>
            <a:r>
              <a:rPr lang="en-US" b="1" dirty="0">
                <a:solidFill>
                  <a:schemeClr val="tx1"/>
                </a:solidFill>
                <a:latin typeface="Courier New"/>
                <a:cs typeface="Courier New"/>
              </a:rPr>
              <a:t>(</a:t>
            </a:r>
            <a:r>
              <a:rPr lang="en-US" b="1" dirty="0">
                <a:solidFill>
                  <a:srgbClr val="00B050"/>
                </a:solidFill>
                <a:latin typeface="Courier New"/>
                <a:cs typeface="Courier New"/>
              </a:rPr>
              <a:t>"</a:t>
            </a:r>
            <a:r>
              <a:rPr lang="en-US" b="1" dirty="0" smtClean="0">
                <a:solidFill>
                  <a:srgbClr val="00B050"/>
                </a:solidFill>
                <a:latin typeface="Courier New"/>
                <a:cs typeface="Courier New"/>
              </a:rPr>
              <a:t>key"</a:t>
            </a:r>
            <a:r>
              <a:rPr lang="en-US" b="1" dirty="0" smtClean="0">
                <a:solidFill>
                  <a:schemeClr val="tx1"/>
                </a:solidFill>
                <a:latin typeface="Courier New"/>
                <a:cs typeface="Courier New"/>
              </a:rPr>
              <a:t>);</a:t>
            </a:r>
          </a:p>
          <a:p>
            <a:r>
              <a:rPr lang="en-US" b="1" dirty="0" err="1">
                <a:solidFill>
                  <a:srgbClr val="0070C0"/>
                </a:solidFill>
                <a:latin typeface="Courier New"/>
                <a:cs typeface="Courier New"/>
              </a:rPr>
              <a:t>v</a:t>
            </a:r>
            <a:r>
              <a:rPr lang="en-US" b="1" dirty="0" err="1" smtClean="0">
                <a:solidFill>
                  <a:srgbClr val="0070C0"/>
                </a:solidFill>
                <a:latin typeface="Courier New"/>
                <a:cs typeface="Courier New"/>
              </a:rPr>
              <a:t>ar</a:t>
            </a:r>
            <a:r>
              <a:rPr lang="en-US" b="1" dirty="0" smtClean="0">
                <a:solidFill>
                  <a:srgbClr val="00B050"/>
                </a:solidFill>
                <a:latin typeface="Courier New"/>
                <a:cs typeface="Courier New"/>
              </a:rPr>
              <a:t> </a:t>
            </a:r>
            <a:r>
              <a:rPr lang="en-US" b="1" dirty="0" smtClean="0">
                <a:solidFill>
                  <a:schemeClr val="tx1"/>
                </a:solidFill>
                <a:latin typeface="Courier New"/>
                <a:cs typeface="Courier New"/>
              </a:rPr>
              <a:t>result = </a:t>
            </a:r>
            <a:r>
              <a:rPr lang="en-US" b="1" dirty="0" err="1">
                <a:solidFill>
                  <a:schemeClr val="tx1"/>
                </a:solidFill>
                <a:latin typeface="Courier New"/>
                <a:cs typeface="Courier New"/>
              </a:rPr>
              <a:t>localStorage</a:t>
            </a:r>
            <a:r>
              <a:rPr lang="en-US" b="1" dirty="0">
                <a:solidFill>
                  <a:schemeClr val="tx1"/>
                </a:solidFill>
                <a:latin typeface="Courier New"/>
                <a:cs typeface="Courier New"/>
              </a:rPr>
              <a:t>[</a:t>
            </a:r>
            <a:r>
              <a:rPr lang="en-US" b="1" dirty="0">
                <a:solidFill>
                  <a:srgbClr val="00B050"/>
                </a:solidFill>
                <a:latin typeface="Courier New"/>
                <a:cs typeface="Courier New"/>
              </a:rPr>
              <a:t>"key</a:t>
            </a:r>
            <a:r>
              <a:rPr lang="en-US" b="1" dirty="0" smtClean="0">
                <a:solidFill>
                  <a:srgbClr val="00B050"/>
                </a:solidFill>
                <a:latin typeface="Courier New"/>
                <a:cs typeface="Courier New"/>
              </a:rPr>
              <a:t>"</a:t>
            </a:r>
            <a:r>
              <a:rPr lang="en-US" b="1" dirty="0" smtClean="0">
                <a:solidFill>
                  <a:schemeClr val="tx1"/>
                </a:solidFill>
                <a:latin typeface="Courier New"/>
                <a:cs typeface="Courier New"/>
              </a:rPr>
              <a:t>];</a:t>
            </a:r>
            <a:r>
              <a:rPr lang="en-US" b="1" dirty="0" smtClean="0">
                <a:solidFill>
                  <a:srgbClr val="00B050"/>
                </a:solidFill>
                <a:latin typeface="Courier New"/>
                <a:cs typeface="Courier New"/>
              </a:rPr>
              <a:t> // Returns null if unknown</a:t>
            </a:r>
            <a:endParaRPr lang="en-US" b="1" dirty="0">
              <a:solidFill>
                <a:srgbClr val="00B050"/>
              </a:solidFill>
              <a:latin typeface="Courier New"/>
              <a:cs typeface="Courier New"/>
            </a:endParaRPr>
          </a:p>
        </p:txBody>
      </p:sp>
    </p:spTree>
    <p:extLst>
      <p:ext uri="{BB962C8B-B14F-4D97-AF65-F5344CB8AC3E}">
        <p14:creationId xmlns:p14="http://schemas.microsoft.com/office/powerpoint/2010/main" val="308651119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Local Storage </a:t>
            </a:r>
            <a:r>
              <a:rPr lang="fr-FR" dirty="0" err="1" smtClean="0">
                <a:ea typeface="ＭＳ Ｐゴシック" pitchFamily="34" charset="-128"/>
              </a:rPr>
              <a:t>methods</a:t>
            </a:r>
            <a:endParaRPr lang="fr-FR"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Web Storage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3" name="Espace réservé du contenu 2"/>
          <p:cNvSpPr>
            <a:spLocks noGrp="1"/>
          </p:cNvSpPr>
          <p:nvPr>
            <p:ph idx="1"/>
          </p:nvPr>
        </p:nvSpPr>
        <p:spPr>
          <a:xfrm>
            <a:off x="457200" y="913284"/>
            <a:ext cx="8435975" cy="4230687"/>
          </a:xfrm>
        </p:spPr>
        <p:txBody>
          <a:bodyPr/>
          <a:lstStyle/>
          <a:p>
            <a:r>
              <a:rPr lang="en-US" dirty="0" smtClean="0"/>
              <a:t>Use index based getter:</a:t>
            </a:r>
          </a:p>
          <a:p>
            <a:endParaRPr lang="en-US" dirty="0"/>
          </a:p>
          <a:p>
            <a:pPr>
              <a:spcBef>
                <a:spcPts val="3000"/>
              </a:spcBef>
            </a:pPr>
            <a:r>
              <a:rPr lang="en-US" dirty="0" smtClean="0"/>
              <a:t>Remove a value:</a:t>
            </a:r>
          </a:p>
          <a:p>
            <a:endParaRPr lang="en-US" dirty="0"/>
          </a:p>
          <a:p>
            <a:pPr>
              <a:spcBef>
                <a:spcPts val="3000"/>
              </a:spcBef>
            </a:pPr>
            <a:r>
              <a:rPr lang="en-US" dirty="0" smtClean="0"/>
              <a:t>Clear all values:</a:t>
            </a:r>
            <a:endParaRPr lang="en-US" dirty="0"/>
          </a:p>
        </p:txBody>
      </p:sp>
      <p:sp>
        <p:nvSpPr>
          <p:cNvPr id="7" name="Rectangle à coins arrondis 6"/>
          <p:cNvSpPr/>
          <p:nvPr/>
        </p:nvSpPr>
        <p:spPr>
          <a:xfrm>
            <a:off x="179512" y="1705372"/>
            <a:ext cx="8785225" cy="64807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sz="1600" b="1" dirty="0" err="1" smtClean="0">
                <a:solidFill>
                  <a:srgbClr val="0070C0"/>
                </a:solidFill>
                <a:latin typeface="Courier New"/>
                <a:cs typeface="Courier New"/>
              </a:rPr>
              <a:t>var</a:t>
            </a:r>
            <a:r>
              <a:rPr lang="en-US" sz="1600" b="1" dirty="0" smtClean="0">
                <a:solidFill>
                  <a:srgbClr val="00B050"/>
                </a:solidFill>
                <a:latin typeface="Courier New"/>
                <a:cs typeface="Courier New"/>
              </a:rPr>
              <a:t> </a:t>
            </a:r>
            <a:r>
              <a:rPr lang="en-US" sz="1600" b="1" dirty="0" smtClean="0">
                <a:solidFill>
                  <a:schemeClr val="tx1"/>
                </a:solidFill>
                <a:latin typeface="Courier New"/>
                <a:cs typeface="Courier New"/>
              </a:rPr>
              <a:t>result = </a:t>
            </a:r>
            <a:r>
              <a:rPr lang="en-US" sz="1600" b="1" dirty="0" err="1" smtClean="0">
                <a:solidFill>
                  <a:schemeClr val="tx1"/>
                </a:solidFill>
                <a:latin typeface="Courier New"/>
                <a:cs typeface="Courier New"/>
              </a:rPr>
              <a:t>localStorage.key</a:t>
            </a:r>
            <a:r>
              <a:rPr lang="en-US" sz="1600" b="1" dirty="0" smtClean="0">
                <a:solidFill>
                  <a:schemeClr val="tx1"/>
                </a:solidFill>
                <a:latin typeface="Courier New"/>
                <a:cs typeface="Courier New"/>
              </a:rPr>
              <a:t>(0);</a:t>
            </a:r>
            <a:r>
              <a:rPr lang="en-US" sz="1600" b="1" dirty="0" smtClean="0">
                <a:solidFill>
                  <a:srgbClr val="00B050"/>
                </a:solidFill>
                <a:latin typeface="Courier New"/>
                <a:cs typeface="Courier New"/>
              </a:rPr>
              <a:t> // Returns 1st value stored or null</a:t>
            </a:r>
          </a:p>
        </p:txBody>
      </p:sp>
      <p:sp>
        <p:nvSpPr>
          <p:cNvPr id="8" name="Rectangle à coins arrondis 7"/>
          <p:cNvSpPr/>
          <p:nvPr/>
        </p:nvSpPr>
        <p:spPr>
          <a:xfrm>
            <a:off x="179512" y="3073524"/>
            <a:ext cx="8785225" cy="64807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sz="1600" b="1" dirty="0" err="1" smtClean="0">
                <a:solidFill>
                  <a:schemeClr val="tx1"/>
                </a:solidFill>
                <a:latin typeface="Courier New"/>
                <a:cs typeface="Courier New"/>
              </a:rPr>
              <a:t>localStorage.removeItem</a:t>
            </a:r>
            <a:r>
              <a:rPr lang="en-US" sz="1600" b="1" dirty="0" smtClean="0">
                <a:solidFill>
                  <a:schemeClr val="tx1"/>
                </a:solidFill>
                <a:latin typeface="Courier New"/>
                <a:cs typeface="Courier New"/>
              </a:rPr>
              <a:t>(</a:t>
            </a:r>
            <a:r>
              <a:rPr lang="en-US" sz="1600" b="1" dirty="0" smtClean="0">
                <a:solidFill>
                  <a:srgbClr val="00B050"/>
                </a:solidFill>
                <a:latin typeface="Courier New"/>
                <a:cs typeface="Courier New"/>
              </a:rPr>
              <a:t>"key"</a:t>
            </a:r>
            <a:r>
              <a:rPr lang="en-US" sz="1600" b="1" dirty="0" smtClean="0">
                <a:solidFill>
                  <a:schemeClr val="tx1"/>
                </a:solidFill>
                <a:latin typeface="Courier New"/>
                <a:cs typeface="Courier New"/>
              </a:rPr>
              <a:t>);</a:t>
            </a:r>
            <a:r>
              <a:rPr lang="en-US" sz="1600" b="1" dirty="0" smtClean="0">
                <a:solidFill>
                  <a:srgbClr val="00B050"/>
                </a:solidFill>
                <a:latin typeface="Courier New"/>
                <a:cs typeface="Courier New"/>
              </a:rPr>
              <a:t> // Silently does nothing if unknown</a:t>
            </a:r>
            <a:endParaRPr lang="en-US" sz="1600" b="1" dirty="0">
              <a:solidFill>
                <a:srgbClr val="00B050"/>
              </a:solidFill>
              <a:latin typeface="Courier New"/>
              <a:cs typeface="Courier New"/>
            </a:endParaRPr>
          </a:p>
        </p:txBody>
      </p:sp>
      <p:sp>
        <p:nvSpPr>
          <p:cNvPr id="9" name="Rectangle à coins arrondis 8"/>
          <p:cNvSpPr/>
          <p:nvPr/>
        </p:nvSpPr>
        <p:spPr>
          <a:xfrm>
            <a:off x="179512" y="4441676"/>
            <a:ext cx="8785225" cy="64807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sz="1600" b="1" dirty="0" err="1" smtClean="0">
                <a:solidFill>
                  <a:schemeClr val="tx1"/>
                </a:solidFill>
                <a:latin typeface="Courier New"/>
                <a:cs typeface="Courier New"/>
              </a:rPr>
              <a:t>localStorage.clear</a:t>
            </a:r>
            <a:r>
              <a:rPr lang="en-US" sz="1600" b="1" dirty="0" smtClean="0">
                <a:solidFill>
                  <a:schemeClr val="tx1"/>
                </a:solidFill>
                <a:latin typeface="Courier New"/>
                <a:cs typeface="Courier New"/>
              </a:rPr>
              <a:t>();</a:t>
            </a:r>
            <a:endParaRPr lang="en-US" sz="1600" b="1" dirty="0">
              <a:solidFill>
                <a:schemeClr val="tx1"/>
              </a:solidFill>
              <a:latin typeface="Courier New"/>
              <a:cs typeface="Courier New"/>
            </a:endParaRPr>
          </a:p>
        </p:txBody>
      </p:sp>
    </p:spTree>
    <p:extLst>
      <p:ext uri="{BB962C8B-B14F-4D97-AF65-F5344CB8AC3E}">
        <p14:creationId xmlns:p14="http://schemas.microsoft.com/office/powerpoint/2010/main" val="17603138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Events</a:t>
            </a: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Web Storage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2" name="Espace réservé du contenu 1"/>
          <p:cNvSpPr>
            <a:spLocks noGrp="1"/>
          </p:cNvSpPr>
          <p:nvPr>
            <p:ph idx="1"/>
          </p:nvPr>
        </p:nvSpPr>
        <p:spPr>
          <a:xfrm>
            <a:off x="457200" y="913284"/>
            <a:ext cx="8435975" cy="4230687"/>
          </a:xfrm>
        </p:spPr>
        <p:txBody>
          <a:bodyPr/>
          <a:lstStyle/>
          <a:p>
            <a:r>
              <a:rPr lang="en-US" dirty="0" smtClean="0"/>
              <a:t>Each time a modification is made on the storage</a:t>
            </a:r>
            <a:endParaRPr lang="en-US" dirty="0"/>
          </a:p>
          <a:p>
            <a:pPr lvl="1"/>
            <a:r>
              <a:rPr lang="en-US" dirty="0"/>
              <a:t>A</a:t>
            </a:r>
            <a:r>
              <a:rPr lang="en-US" dirty="0" smtClean="0"/>
              <a:t>n event </a:t>
            </a:r>
            <a:r>
              <a:rPr lang="en-US" dirty="0"/>
              <a:t>is </a:t>
            </a:r>
            <a:r>
              <a:rPr lang="en-US" dirty="0" smtClean="0"/>
              <a:t>triggered on all other pages using it</a:t>
            </a:r>
          </a:p>
          <a:p>
            <a:pPr lvl="1"/>
            <a:r>
              <a:rPr lang="en-US" dirty="0" smtClean="0"/>
              <a:t>Done after the change, so you can’t interfere with it</a:t>
            </a:r>
          </a:p>
          <a:p>
            <a:pPr lvl="1"/>
            <a:endParaRPr lang="en-US" dirty="0" smtClean="0"/>
          </a:p>
          <a:p>
            <a:r>
              <a:rPr lang="en-US" dirty="0" smtClean="0"/>
              <a:t>Callback function takes a “</a:t>
            </a:r>
            <a:r>
              <a:rPr lang="en-US" dirty="0" err="1" smtClean="0"/>
              <a:t>StorageEvent</a:t>
            </a:r>
            <a:r>
              <a:rPr lang="en-US" dirty="0" smtClean="0"/>
              <a:t>” object as argument</a:t>
            </a:r>
          </a:p>
          <a:p>
            <a:pPr lvl="1"/>
            <a:r>
              <a:rPr lang="en-US" dirty="0" smtClean="0"/>
              <a:t>Contains all values related to previous transaction</a:t>
            </a:r>
          </a:p>
        </p:txBody>
      </p:sp>
    </p:spTree>
    <p:extLst>
      <p:ext uri="{BB962C8B-B14F-4D97-AF65-F5344CB8AC3E}">
        <p14:creationId xmlns:p14="http://schemas.microsoft.com/office/powerpoint/2010/main" val="198901539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Events</a:t>
            </a:r>
          </a:p>
        </p:txBody>
      </p:sp>
      <p:sp>
        <p:nvSpPr>
          <p:cNvPr id="21540" name="Espace réservé du contenu 1"/>
          <p:cNvSpPr>
            <a:spLocks noGrp="1"/>
          </p:cNvSpPr>
          <p:nvPr>
            <p:ph sz="quarter" idx="13"/>
          </p:nvPr>
        </p:nvSpPr>
        <p:spPr/>
        <p:txBody>
          <a:bodyPr/>
          <a:lstStyle/>
          <a:p>
            <a:r>
              <a:rPr lang="fr-FR" dirty="0" smtClean="0">
                <a:ea typeface="ＭＳ Ｐゴシック" pitchFamily="34" charset="-128"/>
              </a:rPr>
              <a:t>Web Storage</a:t>
            </a:r>
          </a:p>
        </p:txBody>
      </p:sp>
      <p:sp>
        <p:nvSpPr>
          <p:cNvPr id="2" name="Espace réservé du contenu 1"/>
          <p:cNvSpPr>
            <a:spLocks noGrp="1"/>
          </p:cNvSpPr>
          <p:nvPr>
            <p:ph idx="1"/>
          </p:nvPr>
        </p:nvSpPr>
        <p:spPr>
          <a:xfrm>
            <a:off x="457200" y="913284"/>
            <a:ext cx="8435975" cy="4230687"/>
          </a:xfrm>
        </p:spPr>
        <p:txBody>
          <a:bodyPr/>
          <a:lstStyle/>
          <a:p>
            <a:endParaRPr lang="fr-FR" sz="2800" dirty="0" smtClean="0"/>
          </a:p>
          <a:p>
            <a:r>
              <a:rPr lang="fr-FR" dirty="0" err="1" smtClean="0"/>
              <a:t>StorageEvent</a:t>
            </a:r>
            <a:r>
              <a:rPr lang="fr-FR" dirty="0" smtClean="0"/>
              <a:t> </a:t>
            </a:r>
            <a:r>
              <a:rPr lang="fr-FR" dirty="0" err="1" smtClean="0"/>
              <a:t>overview</a:t>
            </a:r>
            <a:r>
              <a:rPr lang="fr-FR" dirty="0" smtClean="0"/>
              <a:t>:</a:t>
            </a:r>
            <a:endParaRPr lang="fr-FR" dirty="0"/>
          </a:p>
        </p:txBody>
      </p:sp>
      <p:graphicFrame>
        <p:nvGraphicFramePr>
          <p:cNvPr id="7" name="Espace réservé du contenu 4"/>
          <p:cNvGraphicFramePr>
            <a:graphicFrameLocks/>
          </p:cNvGraphicFramePr>
          <p:nvPr>
            <p:extLst>
              <p:ext uri="{D42A27DB-BD31-4B8C-83A1-F6EECF244321}">
                <p14:modId xmlns:p14="http://schemas.microsoft.com/office/powerpoint/2010/main" val="2006147160"/>
              </p:ext>
            </p:extLst>
          </p:nvPr>
        </p:nvGraphicFramePr>
        <p:xfrm>
          <a:off x="457200" y="2360922"/>
          <a:ext cx="8363272" cy="2224770"/>
        </p:xfrm>
        <a:graphic>
          <a:graphicData uri="http://schemas.openxmlformats.org/drawingml/2006/table">
            <a:tbl>
              <a:tblPr firstRow="1" bandRow="1">
                <a:tableStyleId>{5C22544A-7EE6-4342-B048-85BDC9FD1C3A}</a:tableStyleId>
              </a:tblPr>
              <a:tblGrid>
                <a:gridCol w="1234480"/>
                <a:gridCol w="1296144"/>
                <a:gridCol w="5832648"/>
              </a:tblGrid>
              <a:tr h="370795">
                <a:tc>
                  <a:txBody>
                    <a:bodyPr/>
                    <a:lstStyle/>
                    <a:p>
                      <a:r>
                        <a:rPr lang="fr-FR" sz="1800" dirty="0" smtClean="0"/>
                        <a:t>Field</a:t>
                      </a:r>
                      <a:endParaRPr lang="fr-FR" sz="1800" dirty="0"/>
                    </a:p>
                  </a:txBody>
                  <a:tcPr marT="45714" marB="45714"/>
                </a:tc>
                <a:tc>
                  <a:txBody>
                    <a:bodyPr/>
                    <a:lstStyle/>
                    <a:p>
                      <a:r>
                        <a:rPr lang="fr-FR" sz="1800" dirty="0" smtClean="0"/>
                        <a:t>Type</a:t>
                      </a:r>
                      <a:endParaRPr lang="fr-FR" sz="1800" dirty="0"/>
                    </a:p>
                  </a:txBody>
                  <a:tcPr marT="45714" marB="45714"/>
                </a:tc>
                <a:tc>
                  <a:txBody>
                    <a:bodyPr/>
                    <a:lstStyle/>
                    <a:p>
                      <a:r>
                        <a:rPr lang="fr-FR" sz="1800" dirty="0" err="1" smtClean="0"/>
                        <a:t>Contains</a:t>
                      </a:r>
                      <a:endParaRPr lang="fr-FR" sz="1800" dirty="0"/>
                    </a:p>
                  </a:txBody>
                  <a:tcPr marT="45714" marB="45714"/>
                </a:tc>
              </a:tr>
              <a:tr h="370795">
                <a:tc>
                  <a:txBody>
                    <a:bodyPr/>
                    <a:lstStyle/>
                    <a:p>
                      <a:r>
                        <a:rPr lang="fr-FR" sz="1800" b="1" dirty="0" smtClean="0"/>
                        <a:t>key</a:t>
                      </a:r>
                      <a:endParaRPr lang="fr-FR" sz="1800" b="1" dirty="0"/>
                    </a:p>
                  </a:txBody>
                  <a:tcPr marT="45714" marB="45714"/>
                </a:tc>
                <a:tc>
                  <a:txBody>
                    <a:bodyPr/>
                    <a:lstStyle/>
                    <a:p>
                      <a:r>
                        <a:rPr lang="fr-FR" sz="1800" dirty="0" smtClean="0"/>
                        <a:t>string</a:t>
                      </a:r>
                      <a:endParaRPr lang="fr-FR" sz="1800" dirty="0"/>
                    </a:p>
                  </a:txBody>
                  <a:tcPr marT="45714" marB="45714"/>
                </a:tc>
                <a:tc>
                  <a:txBody>
                    <a:bodyPr/>
                    <a:lstStyle/>
                    <a:p>
                      <a:r>
                        <a:rPr lang="fr-FR" sz="1800" dirty="0" smtClean="0"/>
                        <a:t>Key </a:t>
                      </a:r>
                      <a:r>
                        <a:rPr lang="fr-FR" sz="1800" dirty="0" err="1" smtClean="0"/>
                        <a:t>related</a:t>
                      </a:r>
                      <a:r>
                        <a:rPr lang="fr-FR" sz="1800" dirty="0" smtClean="0"/>
                        <a:t> to modification</a:t>
                      </a:r>
                      <a:endParaRPr lang="fr-FR" sz="1800" dirty="0"/>
                    </a:p>
                  </a:txBody>
                  <a:tcPr marT="45714" marB="45714"/>
                </a:tc>
              </a:tr>
              <a:tr h="370795">
                <a:tc>
                  <a:txBody>
                    <a:bodyPr/>
                    <a:lstStyle/>
                    <a:p>
                      <a:r>
                        <a:rPr lang="fr-FR" sz="1800" b="1" dirty="0" err="1" smtClean="0"/>
                        <a:t>newValue</a:t>
                      </a:r>
                      <a:endParaRPr lang="fr-FR" sz="1800" b="1" dirty="0"/>
                    </a:p>
                  </a:txBody>
                  <a:tcPr marT="45714" marB="45714"/>
                </a:tc>
                <a:tc>
                  <a:txBody>
                    <a:bodyPr/>
                    <a:lstStyle/>
                    <a:p>
                      <a:r>
                        <a:rPr lang="fr-FR" sz="1800" dirty="0" smtClean="0"/>
                        <a:t>mixed</a:t>
                      </a:r>
                      <a:endParaRPr lang="fr-FR" sz="1800" dirty="0"/>
                    </a:p>
                  </a:txBody>
                  <a:tcPr marT="45714" marB="45714"/>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800" dirty="0" err="1" smtClean="0"/>
                        <a:t>Actual</a:t>
                      </a:r>
                      <a:r>
                        <a:rPr lang="fr-FR" sz="1800" dirty="0" smtClean="0"/>
                        <a:t> value or </a:t>
                      </a:r>
                      <a:r>
                        <a:rPr lang="fr-FR" sz="1800" dirty="0" err="1" smtClean="0"/>
                        <a:t>null</a:t>
                      </a:r>
                      <a:r>
                        <a:rPr lang="fr-FR" sz="1800" dirty="0" smtClean="0"/>
                        <a:t> if the</a:t>
                      </a:r>
                      <a:r>
                        <a:rPr lang="fr-FR" sz="1800" baseline="0" dirty="0" smtClean="0"/>
                        <a:t> item </a:t>
                      </a:r>
                      <a:r>
                        <a:rPr lang="fr-FR" sz="1800" baseline="0" dirty="0" err="1" smtClean="0"/>
                        <a:t>was</a:t>
                      </a:r>
                      <a:r>
                        <a:rPr lang="fr-FR" sz="1800" baseline="0" dirty="0" smtClean="0"/>
                        <a:t> </a:t>
                      </a:r>
                      <a:r>
                        <a:rPr lang="fr-FR" sz="1800" baseline="0" dirty="0" err="1" smtClean="0"/>
                        <a:t>removed</a:t>
                      </a:r>
                      <a:endParaRPr lang="fr-FR" sz="1800" dirty="0" smtClean="0"/>
                    </a:p>
                  </a:txBody>
                  <a:tcPr marT="45714" marB="45714"/>
                </a:tc>
              </a:tr>
              <a:tr h="370795">
                <a:tc>
                  <a:txBody>
                    <a:bodyPr/>
                    <a:lstStyle/>
                    <a:p>
                      <a:r>
                        <a:rPr lang="fr-FR" sz="1800" b="1" dirty="0" err="1" smtClean="0"/>
                        <a:t>oldValue</a:t>
                      </a:r>
                      <a:endParaRPr lang="fr-FR" sz="1800" b="1" dirty="0"/>
                    </a:p>
                  </a:txBody>
                  <a:tcPr marT="45714" marB="45714"/>
                </a:tc>
                <a:tc>
                  <a:txBody>
                    <a:bodyPr/>
                    <a:lstStyle/>
                    <a:p>
                      <a:r>
                        <a:rPr lang="fr-FR" sz="1800" dirty="0" smtClean="0"/>
                        <a:t>mixed</a:t>
                      </a:r>
                      <a:endParaRPr lang="fr-FR" sz="1800" dirty="0"/>
                    </a:p>
                  </a:txBody>
                  <a:tcPr marT="45714" marB="45714"/>
                </a:tc>
                <a:tc>
                  <a:txBody>
                    <a:bodyPr/>
                    <a:lstStyle/>
                    <a:p>
                      <a:r>
                        <a:rPr lang="fr-FR" sz="1800" dirty="0" err="1" smtClean="0"/>
                        <a:t>Previous</a:t>
                      </a:r>
                      <a:r>
                        <a:rPr lang="fr-FR" sz="1800" dirty="0" smtClean="0"/>
                        <a:t> value or </a:t>
                      </a:r>
                      <a:r>
                        <a:rPr lang="fr-FR" sz="1800" dirty="0" err="1" smtClean="0"/>
                        <a:t>null</a:t>
                      </a:r>
                      <a:r>
                        <a:rPr lang="fr-FR" sz="1800" dirty="0" smtClean="0"/>
                        <a:t> if a new item </a:t>
                      </a:r>
                      <a:r>
                        <a:rPr lang="fr-FR" sz="1800" dirty="0" err="1" smtClean="0"/>
                        <a:t>was</a:t>
                      </a:r>
                      <a:r>
                        <a:rPr lang="fr-FR" sz="1800" dirty="0" smtClean="0"/>
                        <a:t> </a:t>
                      </a:r>
                      <a:r>
                        <a:rPr lang="fr-FR" sz="1800" dirty="0" err="1" smtClean="0"/>
                        <a:t>added</a:t>
                      </a:r>
                      <a:r>
                        <a:rPr lang="fr-FR" sz="1800" dirty="0" smtClean="0"/>
                        <a:t> </a:t>
                      </a:r>
                      <a:endParaRPr lang="fr-FR" sz="1800" dirty="0"/>
                    </a:p>
                  </a:txBody>
                  <a:tcPr marT="45714" marB="45714"/>
                </a:tc>
              </a:tr>
              <a:tr h="370795">
                <a:tc>
                  <a:txBody>
                    <a:bodyPr/>
                    <a:lstStyle/>
                    <a:p>
                      <a:r>
                        <a:rPr lang="fr-FR" sz="1800" b="1" dirty="0" err="1" smtClean="0"/>
                        <a:t>timestamp</a:t>
                      </a:r>
                      <a:endParaRPr lang="fr-FR" sz="1800" b="1" dirty="0"/>
                    </a:p>
                  </a:txBody>
                  <a:tcPr marT="45714" marB="45714"/>
                </a:tc>
                <a:tc>
                  <a:txBody>
                    <a:bodyPr/>
                    <a:lstStyle/>
                    <a:p>
                      <a:r>
                        <a:rPr lang="fr-FR" sz="1800" dirty="0" err="1" smtClean="0"/>
                        <a:t>int</a:t>
                      </a:r>
                      <a:endParaRPr lang="fr-FR" sz="1800" dirty="0"/>
                    </a:p>
                  </a:txBody>
                  <a:tcPr marT="45714" marB="45714"/>
                </a:tc>
                <a:tc>
                  <a:txBody>
                    <a:bodyPr/>
                    <a:lstStyle/>
                    <a:p>
                      <a:r>
                        <a:rPr lang="fr-FR" sz="1800" dirty="0" smtClean="0"/>
                        <a:t>Date on</a:t>
                      </a:r>
                      <a:r>
                        <a:rPr lang="fr-FR" sz="1800" baseline="0" dirty="0" smtClean="0"/>
                        <a:t> </a:t>
                      </a:r>
                      <a:r>
                        <a:rPr lang="fr-FR" sz="1800" baseline="0" dirty="0" err="1" smtClean="0"/>
                        <a:t>which</a:t>
                      </a:r>
                      <a:r>
                        <a:rPr lang="fr-FR" sz="1800" baseline="0" dirty="0" smtClean="0"/>
                        <a:t> the transaction </a:t>
                      </a:r>
                      <a:r>
                        <a:rPr lang="fr-FR" sz="1800" baseline="0" dirty="0" err="1" smtClean="0"/>
                        <a:t>occured</a:t>
                      </a:r>
                      <a:endParaRPr lang="fr-FR" sz="1800" dirty="0"/>
                    </a:p>
                  </a:txBody>
                  <a:tcPr marT="45714" marB="45714"/>
                </a:tc>
              </a:tr>
              <a:tr h="370795">
                <a:tc>
                  <a:txBody>
                    <a:bodyPr/>
                    <a:lstStyle/>
                    <a:p>
                      <a:r>
                        <a:rPr lang="fr-FR" sz="1800" b="1" dirty="0" smtClean="0"/>
                        <a:t>url</a:t>
                      </a:r>
                      <a:endParaRPr lang="fr-FR" sz="1800" b="1" dirty="0"/>
                    </a:p>
                  </a:txBody>
                  <a:tcPr marT="45714" marB="45714"/>
                </a:tc>
                <a:tc>
                  <a:txBody>
                    <a:bodyPr/>
                    <a:lstStyle/>
                    <a:p>
                      <a:r>
                        <a:rPr lang="fr-FR" sz="1800" dirty="0" smtClean="0"/>
                        <a:t>string</a:t>
                      </a:r>
                      <a:endParaRPr lang="fr-FR" sz="1800" dirty="0"/>
                    </a:p>
                  </a:txBody>
                  <a:tcPr marT="45714" marB="45714"/>
                </a:tc>
                <a:tc>
                  <a:txBody>
                    <a:bodyPr/>
                    <a:lstStyle/>
                    <a:p>
                      <a:r>
                        <a:rPr lang="fr-FR" sz="1800" dirty="0" err="1" smtClean="0"/>
                        <a:t>Event’s</a:t>
                      </a:r>
                      <a:r>
                        <a:rPr lang="fr-FR" sz="1800" dirty="0" smtClean="0"/>
                        <a:t> page URL</a:t>
                      </a:r>
                      <a:endParaRPr lang="fr-FR" sz="1800" dirty="0"/>
                    </a:p>
                  </a:txBody>
                  <a:tcPr marT="45714" marB="45714"/>
                </a:tc>
              </a:tr>
            </a:tbl>
          </a:graphicData>
        </a:graphic>
      </p:graphicFrame>
      <p:pic>
        <p:nvPicPr>
          <p:cNvPr id="8194" name="Picture 2" descr="D:\Users\Renaud\Desktop\StageFinEtudesSupinfo\Icons-New\v3\Min\Focus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602867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Events</a:t>
            </a:r>
          </a:p>
        </p:txBody>
      </p:sp>
      <p:sp>
        <p:nvSpPr>
          <p:cNvPr id="21540" name="Espace réservé du contenu 1"/>
          <p:cNvSpPr>
            <a:spLocks noGrp="1"/>
          </p:cNvSpPr>
          <p:nvPr>
            <p:ph sz="quarter" idx="13"/>
          </p:nvPr>
        </p:nvSpPr>
        <p:spPr/>
        <p:txBody>
          <a:bodyPr/>
          <a:lstStyle/>
          <a:p>
            <a:r>
              <a:rPr lang="fr-FR" dirty="0" smtClean="0">
                <a:ea typeface="ＭＳ Ｐゴシック" pitchFamily="34" charset="-128"/>
              </a:rPr>
              <a:t>Web Storage</a:t>
            </a:r>
          </a:p>
        </p:txBody>
      </p:sp>
      <p:sp>
        <p:nvSpPr>
          <p:cNvPr id="2" name="Espace réservé du contenu 1"/>
          <p:cNvSpPr>
            <a:spLocks noGrp="1"/>
          </p:cNvSpPr>
          <p:nvPr>
            <p:ph idx="1"/>
          </p:nvPr>
        </p:nvSpPr>
        <p:spPr>
          <a:xfrm>
            <a:off x="457200" y="1075085"/>
            <a:ext cx="8435975" cy="4230687"/>
          </a:xfrm>
        </p:spPr>
        <p:txBody>
          <a:bodyPr/>
          <a:lstStyle/>
          <a:p>
            <a:r>
              <a:rPr lang="fr-FR" dirty="0" err="1" smtClean="0"/>
              <a:t>Consider</a:t>
            </a:r>
            <a:r>
              <a:rPr lang="fr-FR" dirty="0" smtClean="0"/>
              <a:t> </a:t>
            </a:r>
            <a:r>
              <a:rPr lang="fr-FR" dirty="0" err="1" smtClean="0"/>
              <a:t>this</a:t>
            </a:r>
            <a:r>
              <a:rPr lang="fr-FR" dirty="0" smtClean="0"/>
              <a:t> code in a page </a:t>
            </a:r>
            <a:r>
              <a:rPr lang="fr-FR" dirty="0" err="1"/>
              <a:t>o</a:t>
            </a:r>
            <a:r>
              <a:rPr lang="fr-FR" dirty="0" err="1" smtClean="0"/>
              <a:t>pened</a:t>
            </a:r>
            <a:r>
              <a:rPr lang="fr-FR" dirty="0" smtClean="0"/>
              <a:t> </a:t>
            </a:r>
            <a:r>
              <a:rPr lang="fr-FR" dirty="0" err="1" smtClean="0"/>
              <a:t>twice</a:t>
            </a:r>
            <a:r>
              <a:rPr lang="fr-FR" dirty="0" smtClean="0"/>
              <a:t> in a browser :</a:t>
            </a:r>
          </a:p>
          <a:p>
            <a:pPr lvl="1"/>
            <a:endParaRPr lang="fr-FR" dirty="0"/>
          </a:p>
          <a:p>
            <a:pPr lvl="1"/>
            <a:endParaRPr lang="fr-FR" sz="2400" dirty="0" smtClean="0"/>
          </a:p>
          <a:p>
            <a:pPr lvl="1"/>
            <a:endParaRPr lang="fr-FR" dirty="0"/>
          </a:p>
          <a:p>
            <a:pPr lvl="1"/>
            <a:endParaRPr lang="fr-FR" sz="2400" dirty="0" smtClean="0"/>
          </a:p>
          <a:p>
            <a:pPr lvl="1"/>
            <a:endParaRPr lang="fr-FR" dirty="0" smtClean="0"/>
          </a:p>
          <a:p>
            <a:endParaRPr lang="fr-FR" dirty="0"/>
          </a:p>
        </p:txBody>
      </p:sp>
      <p:pic>
        <p:nvPicPr>
          <p:cNvPr id="8"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à coins arrondis 10"/>
          <p:cNvSpPr/>
          <p:nvPr/>
        </p:nvSpPr>
        <p:spPr>
          <a:xfrm>
            <a:off x="179388" y="2425452"/>
            <a:ext cx="8785225" cy="2592288"/>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rgbClr val="0070C0"/>
                </a:solidFill>
                <a:latin typeface="Courier New"/>
                <a:ea typeface="ＭＳ Ｐゴシック" pitchFamily="1" charset="-128"/>
                <a:cs typeface="Courier New"/>
              </a:rPr>
              <a:t>if</a:t>
            </a:r>
            <a:r>
              <a:rPr lang="en-US" b="1" dirty="0">
                <a:solidFill>
                  <a:schemeClr val="tx1"/>
                </a:solidFill>
                <a:latin typeface="Courier New"/>
                <a:ea typeface="ＭＳ Ｐゴシック" pitchFamily="1" charset="-128"/>
                <a:cs typeface="Courier New"/>
              </a:rPr>
              <a:t>(</a:t>
            </a:r>
            <a:r>
              <a:rPr lang="en-US" b="1" dirty="0" err="1">
                <a:solidFill>
                  <a:schemeClr val="tx1"/>
                </a:solidFill>
                <a:latin typeface="Courier New"/>
                <a:ea typeface="ＭＳ Ｐゴシック" pitchFamily="1" charset="-128"/>
                <a:cs typeface="Courier New"/>
              </a:rPr>
              <a:t>window.localStorage</a:t>
            </a:r>
            <a:r>
              <a:rPr lang="en-US" b="1" dirty="0">
                <a:solidFill>
                  <a:schemeClr val="tx1"/>
                </a:solidFill>
                <a:latin typeface="Courier New"/>
                <a:ea typeface="ＭＳ Ｐゴシック" pitchFamily="1" charset="-128"/>
                <a:cs typeface="Courier New"/>
              </a:rPr>
              <a:t>) {</a:t>
            </a:r>
          </a:p>
          <a:p>
            <a:pPr lvl="1"/>
            <a:r>
              <a:rPr lang="en-US" b="1" dirty="0" err="1" smtClean="0">
                <a:solidFill>
                  <a:schemeClr val="tx1"/>
                </a:solidFill>
                <a:latin typeface="Courier New"/>
                <a:ea typeface="ＭＳ Ｐゴシック" pitchFamily="1" charset="-128"/>
                <a:cs typeface="Courier New"/>
              </a:rPr>
              <a:t>window.addEventListener</a:t>
            </a:r>
            <a:r>
              <a:rPr lang="en-US" b="1" dirty="0">
                <a:solidFill>
                  <a:schemeClr val="tx1"/>
                </a:solidFill>
                <a:latin typeface="Courier New"/>
                <a:ea typeface="ＭＳ Ｐゴシック" pitchFamily="1" charset="-128"/>
                <a:cs typeface="Courier New"/>
              </a:rPr>
              <a:t>(</a:t>
            </a:r>
            <a:r>
              <a:rPr lang="en-US" b="1" dirty="0">
                <a:solidFill>
                  <a:srgbClr val="00B050"/>
                </a:solidFill>
                <a:latin typeface="Courier New"/>
                <a:ea typeface="ＭＳ Ｐゴシック" pitchFamily="1" charset="-128"/>
                <a:cs typeface="Courier New"/>
              </a:rPr>
              <a:t>'</a:t>
            </a:r>
            <a:r>
              <a:rPr lang="en-US" b="1" dirty="0" smtClean="0">
                <a:solidFill>
                  <a:srgbClr val="00B050"/>
                </a:solidFill>
                <a:latin typeface="Courier New"/>
                <a:ea typeface="ＭＳ Ｐゴシック" pitchFamily="1" charset="-128"/>
                <a:cs typeface="Courier New"/>
              </a:rPr>
              <a:t>storage'</a:t>
            </a:r>
            <a:r>
              <a:rPr lang="en-US" b="1" dirty="0" smtClean="0">
                <a:solidFill>
                  <a:schemeClr val="tx1"/>
                </a:solidFill>
                <a:latin typeface="Courier New"/>
                <a:ea typeface="ＭＳ Ｐゴシック" pitchFamily="1" charset="-128"/>
                <a:cs typeface="Courier New"/>
              </a:rPr>
              <a:t>, </a:t>
            </a:r>
            <a:r>
              <a:rPr lang="en-US" b="1" dirty="0" smtClean="0">
                <a:solidFill>
                  <a:srgbClr val="0070C0"/>
                </a:solidFill>
                <a:latin typeface="Courier New"/>
                <a:ea typeface="ＭＳ Ｐゴシック" pitchFamily="1" charset="-128"/>
                <a:cs typeface="Courier New"/>
              </a:rPr>
              <a:t>function</a:t>
            </a:r>
            <a:r>
              <a:rPr lang="en-US" b="1" dirty="0" smtClean="0">
                <a:solidFill>
                  <a:schemeClr val="tx1"/>
                </a:solidFill>
                <a:latin typeface="Courier New"/>
                <a:ea typeface="ＭＳ Ｐゴシック" pitchFamily="1" charset="-128"/>
                <a:cs typeface="Courier New"/>
              </a:rPr>
              <a:t>(event){</a:t>
            </a:r>
          </a:p>
          <a:p>
            <a:pPr lvl="1"/>
            <a:r>
              <a:rPr lang="en-US" b="1" dirty="0">
                <a:solidFill>
                  <a:schemeClr val="tx1"/>
                </a:solidFill>
                <a:latin typeface="Courier New"/>
                <a:ea typeface="ＭＳ Ｐゴシック" pitchFamily="1" charset="-128"/>
                <a:cs typeface="Courier New"/>
              </a:rPr>
              <a:t>	</a:t>
            </a:r>
            <a:r>
              <a:rPr lang="en-US" b="1" dirty="0" err="1" smtClean="0">
                <a:solidFill>
                  <a:schemeClr val="tx1"/>
                </a:solidFill>
                <a:latin typeface="Courier New"/>
                <a:ea typeface="ＭＳ Ｐゴシック" pitchFamily="1" charset="-128"/>
                <a:cs typeface="Courier New"/>
              </a:rPr>
              <a:t>console.log</a:t>
            </a:r>
            <a:r>
              <a:rPr lang="en-US" b="1" dirty="0">
                <a:solidFill>
                  <a:schemeClr val="tx1"/>
                </a:solidFill>
                <a:latin typeface="Courier New"/>
                <a:ea typeface="ＭＳ Ｐゴシック" pitchFamily="1" charset="-128"/>
                <a:cs typeface="Courier New"/>
              </a:rPr>
              <a:t>(</a:t>
            </a:r>
            <a:r>
              <a:rPr lang="en-US" b="1" dirty="0" smtClean="0">
                <a:solidFill>
                  <a:schemeClr val="tx1"/>
                </a:solidFill>
                <a:latin typeface="Courier New"/>
                <a:ea typeface="ＭＳ Ｐゴシック" pitchFamily="1" charset="-128"/>
                <a:cs typeface="Courier New"/>
              </a:rPr>
              <a:t>event);</a:t>
            </a:r>
          </a:p>
          <a:p>
            <a:pPr lvl="1"/>
            <a:r>
              <a:rPr lang="en-US" b="1" dirty="0" smtClean="0">
                <a:solidFill>
                  <a:schemeClr val="tx1"/>
                </a:solidFill>
                <a:latin typeface="Courier New"/>
                <a:ea typeface="ＭＳ Ｐゴシック" pitchFamily="1" charset="-128"/>
                <a:cs typeface="Courier New"/>
              </a:rPr>
              <a:t>}</a:t>
            </a:r>
            <a:r>
              <a:rPr lang="en-US" b="1" dirty="0">
                <a:solidFill>
                  <a:schemeClr val="tx1"/>
                </a:solidFill>
                <a:latin typeface="Courier New"/>
                <a:ea typeface="ＭＳ Ｐゴシック" pitchFamily="1" charset="-128"/>
                <a:cs typeface="Courier New"/>
              </a:rPr>
              <a:t>,</a:t>
            </a:r>
            <a:r>
              <a:rPr lang="en-US" b="1" dirty="0">
                <a:solidFill>
                  <a:srgbClr val="0070C0"/>
                </a:solidFill>
                <a:latin typeface="Courier New"/>
                <a:ea typeface="ＭＳ Ｐゴシック" pitchFamily="1" charset="-128"/>
                <a:cs typeface="Courier New"/>
              </a:rPr>
              <a:t> false</a:t>
            </a:r>
            <a:r>
              <a:rPr lang="en-US" b="1" dirty="0">
                <a:solidFill>
                  <a:schemeClr val="tx1"/>
                </a:solidFill>
                <a:latin typeface="Courier New"/>
                <a:ea typeface="ＭＳ Ｐゴシック" pitchFamily="1" charset="-128"/>
                <a:cs typeface="Courier New"/>
              </a:rPr>
              <a:t>);</a:t>
            </a:r>
          </a:p>
          <a:p>
            <a:pPr lvl="1"/>
            <a:r>
              <a:rPr lang="en-US" b="1" dirty="0" err="1" smtClean="0">
                <a:solidFill>
                  <a:schemeClr val="tx1"/>
                </a:solidFill>
                <a:latin typeface="Courier New"/>
                <a:ea typeface="ＭＳ Ｐゴシック" pitchFamily="1" charset="-128"/>
                <a:cs typeface="Courier New"/>
              </a:rPr>
              <a:t>localStorage</a:t>
            </a:r>
            <a:r>
              <a:rPr lang="en-US" b="1" dirty="0" smtClean="0">
                <a:solidFill>
                  <a:schemeClr val="tx1"/>
                </a:solidFill>
                <a:latin typeface="Courier New"/>
                <a:ea typeface="ＭＳ Ｐゴシック" pitchFamily="1" charset="-128"/>
                <a:cs typeface="Courier New"/>
              </a:rPr>
              <a:t>[</a:t>
            </a:r>
            <a:r>
              <a:rPr lang="en-US" b="1" dirty="0" smtClean="0">
                <a:solidFill>
                  <a:srgbClr val="00B050"/>
                </a:solidFill>
                <a:latin typeface="Courier New"/>
                <a:ea typeface="ＭＳ Ｐゴシック" pitchFamily="1" charset="-128"/>
                <a:cs typeface="Courier New"/>
              </a:rPr>
              <a:t>"Bob"</a:t>
            </a:r>
            <a:r>
              <a:rPr lang="en-US" b="1" dirty="0" smtClean="0">
                <a:solidFill>
                  <a:schemeClr val="tx1"/>
                </a:solidFill>
                <a:latin typeface="Courier New"/>
                <a:ea typeface="ＭＳ Ｐゴシック" pitchFamily="1" charset="-128"/>
                <a:cs typeface="Courier New"/>
              </a:rPr>
              <a:t>] </a:t>
            </a:r>
            <a:r>
              <a:rPr lang="en-US" b="1" dirty="0">
                <a:solidFill>
                  <a:schemeClr val="tx1"/>
                </a:solidFill>
                <a:latin typeface="Courier New"/>
                <a:ea typeface="ＭＳ Ｐゴシック" pitchFamily="1" charset="-128"/>
                <a:cs typeface="Courier New"/>
              </a:rPr>
              <a:t>= </a:t>
            </a:r>
            <a:r>
              <a:rPr lang="en-US" b="1" dirty="0" smtClean="0">
                <a:solidFill>
                  <a:srgbClr val="00B050"/>
                </a:solidFill>
                <a:latin typeface="Courier New"/>
                <a:ea typeface="ＭＳ Ｐゴシック" pitchFamily="1" charset="-128"/>
                <a:cs typeface="Courier New"/>
              </a:rPr>
              <a:t>"Dylan"</a:t>
            </a:r>
            <a:r>
              <a:rPr lang="en-US" b="1" dirty="0" smtClean="0">
                <a:solidFill>
                  <a:schemeClr val="tx1"/>
                </a:solidFill>
                <a:latin typeface="Courier New"/>
                <a:ea typeface="ＭＳ Ｐゴシック" pitchFamily="1" charset="-128"/>
                <a:cs typeface="Courier New"/>
              </a:rPr>
              <a:t>;</a:t>
            </a:r>
            <a:endParaRPr lang="en-US" b="1" dirty="0">
              <a:solidFill>
                <a:schemeClr val="tx1"/>
              </a:solidFill>
              <a:latin typeface="Courier New"/>
              <a:ea typeface="ＭＳ Ｐゴシック" pitchFamily="1" charset="-128"/>
              <a:cs typeface="Courier New"/>
            </a:endParaRPr>
          </a:p>
          <a:p>
            <a:pPr lvl="1"/>
            <a:r>
              <a:rPr lang="en-US" b="1" dirty="0" err="1" smtClean="0">
                <a:solidFill>
                  <a:schemeClr val="tx1"/>
                </a:solidFill>
                <a:latin typeface="Courier New"/>
                <a:ea typeface="ＭＳ Ｐゴシック" pitchFamily="1" charset="-128"/>
                <a:cs typeface="Courier New"/>
              </a:rPr>
              <a:t>localStorage.setItem</a:t>
            </a:r>
            <a:r>
              <a:rPr lang="en-US" b="1" dirty="0" smtClean="0">
                <a:solidFill>
                  <a:schemeClr val="tx1"/>
                </a:solidFill>
                <a:latin typeface="Courier New"/>
                <a:ea typeface="ＭＳ Ｐゴシック" pitchFamily="1" charset="-128"/>
                <a:cs typeface="Courier New"/>
              </a:rPr>
              <a:t>(</a:t>
            </a:r>
            <a:r>
              <a:rPr lang="en-US" b="1" dirty="0" smtClean="0">
                <a:solidFill>
                  <a:srgbClr val="00B050"/>
                </a:solidFill>
                <a:latin typeface="Courier New"/>
                <a:ea typeface="ＭＳ Ｐゴシック" pitchFamily="1" charset="-128"/>
                <a:cs typeface="Courier New"/>
              </a:rPr>
              <a:t>"Bob"</a:t>
            </a:r>
            <a:r>
              <a:rPr lang="en-US" b="1" dirty="0" smtClean="0">
                <a:solidFill>
                  <a:schemeClr val="tx1"/>
                </a:solidFill>
                <a:latin typeface="Courier New"/>
                <a:ea typeface="ＭＳ Ｐゴシック" pitchFamily="1" charset="-128"/>
                <a:cs typeface="Courier New"/>
              </a:rPr>
              <a:t>, </a:t>
            </a:r>
            <a:r>
              <a:rPr lang="en-US" b="1" dirty="0" smtClean="0">
                <a:solidFill>
                  <a:srgbClr val="00B050"/>
                </a:solidFill>
                <a:latin typeface="Courier New"/>
                <a:ea typeface="ＭＳ Ｐゴシック" pitchFamily="1" charset="-128"/>
                <a:cs typeface="Courier New"/>
              </a:rPr>
              <a:t>"Lennon"</a:t>
            </a:r>
            <a:r>
              <a:rPr lang="en-US" b="1" dirty="0" smtClean="0">
                <a:solidFill>
                  <a:schemeClr val="tx1"/>
                </a:solidFill>
                <a:latin typeface="Courier New"/>
                <a:ea typeface="ＭＳ Ｐゴシック" pitchFamily="1" charset="-128"/>
                <a:cs typeface="Courier New"/>
              </a:rPr>
              <a:t>);</a:t>
            </a:r>
            <a:endParaRPr lang="en-US" b="1" dirty="0">
              <a:solidFill>
                <a:schemeClr val="tx1"/>
              </a:solidFill>
              <a:latin typeface="Courier New"/>
              <a:ea typeface="ＭＳ Ｐゴシック" pitchFamily="1" charset="-128"/>
              <a:cs typeface="Courier New"/>
            </a:endParaRPr>
          </a:p>
          <a:p>
            <a:pPr lvl="1"/>
            <a:r>
              <a:rPr lang="en-US" b="1" dirty="0" err="1" smtClean="0">
                <a:solidFill>
                  <a:schemeClr val="tx1"/>
                </a:solidFill>
                <a:latin typeface="Courier New"/>
                <a:ea typeface="ＭＳ Ｐゴシック" pitchFamily="1" charset="-128"/>
                <a:cs typeface="Courier New"/>
              </a:rPr>
              <a:t>localStorage.removeItem</a:t>
            </a:r>
            <a:r>
              <a:rPr lang="en-US" b="1" dirty="0" smtClean="0">
                <a:solidFill>
                  <a:schemeClr val="tx1"/>
                </a:solidFill>
                <a:latin typeface="Courier New"/>
                <a:ea typeface="ＭＳ Ｐゴシック" pitchFamily="1" charset="-128"/>
                <a:cs typeface="Courier New"/>
              </a:rPr>
              <a:t>(</a:t>
            </a:r>
            <a:r>
              <a:rPr lang="en-US" b="1" dirty="0" smtClean="0">
                <a:solidFill>
                  <a:srgbClr val="00B050"/>
                </a:solidFill>
                <a:latin typeface="Courier New"/>
                <a:ea typeface="ＭＳ Ｐゴシック" pitchFamily="1" charset="-128"/>
                <a:cs typeface="Courier New"/>
              </a:rPr>
              <a:t>"Bob"</a:t>
            </a:r>
            <a:r>
              <a:rPr lang="en-US" b="1" dirty="0" smtClean="0">
                <a:solidFill>
                  <a:schemeClr val="tx1"/>
                </a:solidFill>
                <a:latin typeface="Courier New"/>
                <a:ea typeface="ＭＳ Ｐゴシック" pitchFamily="1" charset="-128"/>
                <a:cs typeface="Courier New"/>
              </a:rPr>
              <a:t>);</a:t>
            </a:r>
            <a:endParaRPr lang="en-US" b="1" dirty="0">
              <a:solidFill>
                <a:schemeClr val="tx1"/>
              </a:solidFill>
              <a:latin typeface="Courier New"/>
              <a:ea typeface="ＭＳ Ｐゴシック" pitchFamily="1" charset="-128"/>
              <a:cs typeface="Courier New"/>
            </a:endParaRPr>
          </a:p>
          <a:p>
            <a:r>
              <a:rPr lang="en-US" b="1" dirty="0">
                <a:solidFill>
                  <a:schemeClr val="tx1"/>
                </a:solidFill>
                <a:latin typeface="Courier New"/>
                <a:ea typeface="ＭＳ Ｐゴシック" pitchFamily="1" charset="-128"/>
                <a:cs typeface="Courier New"/>
              </a:rPr>
              <a:t>}</a:t>
            </a:r>
            <a:endParaRPr lang="en-US" b="1" dirty="0" smtClean="0">
              <a:solidFill>
                <a:schemeClr val="tx1"/>
              </a:solidFill>
              <a:latin typeface="Courier New"/>
              <a:ea typeface="ＭＳ Ｐゴシック" pitchFamily="1" charset="-128"/>
              <a:cs typeface="Courier New"/>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2796" y="3828256"/>
            <a:ext cx="2933700" cy="13335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6819109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Session Storage</a:t>
            </a: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Web Storage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2" name="Espace réservé du contenu 1"/>
          <p:cNvSpPr>
            <a:spLocks noGrp="1"/>
          </p:cNvSpPr>
          <p:nvPr>
            <p:ph idx="1"/>
          </p:nvPr>
        </p:nvSpPr>
        <p:spPr>
          <a:xfrm>
            <a:off x="457200" y="913284"/>
            <a:ext cx="8435975" cy="4230687"/>
          </a:xfrm>
        </p:spPr>
        <p:txBody>
          <a:bodyPr/>
          <a:lstStyle/>
          <a:p>
            <a:r>
              <a:rPr lang="en-US" dirty="0" smtClean="0"/>
              <a:t>Define a single window storage area</a:t>
            </a:r>
          </a:p>
          <a:p>
            <a:pPr lvl="1"/>
            <a:r>
              <a:rPr lang="en-US" dirty="0" smtClean="0"/>
              <a:t>Available across refresh and same-domain redirections</a:t>
            </a:r>
          </a:p>
          <a:p>
            <a:pPr lvl="1"/>
            <a:r>
              <a:rPr lang="en-US" dirty="0" smtClean="0"/>
              <a:t>Limited to your tab current context</a:t>
            </a:r>
          </a:p>
          <a:p>
            <a:pPr lvl="1"/>
            <a:endParaRPr lang="en-US" dirty="0"/>
          </a:p>
          <a:p>
            <a:r>
              <a:rPr lang="en-US" dirty="0" smtClean="0"/>
              <a:t>Data saved until user closes the tab</a:t>
            </a:r>
          </a:p>
          <a:p>
            <a:endParaRPr lang="en-US" dirty="0"/>
          </a:p>
          <a:p>
            <a:r>
              <a:rPr lang="en-US" dirty="0" smtClean="0"/>
              <a:t>Same methods as local storage</a:t>
            </a:r>
          </a:p>
          <a:p>
            <a:pPr lvl="1"/>
            <a:r>
              <a:rPr lang="en-US" dirty="0" smtClean="0"/>
              <a:t>But without cross-tab event!</a:t>
            </a:r>
          </a:p>
          <a:p>
            <a:pPr lvl="1"/>
            <a:endParaRPr lang="en-US" dirty="0"/>
          </a:p>
        </p:txBody>
      </p:sp>
    </p:spTree>
    <p:extLst>
      <p:ext uri="{BB962C8B-B14F-4D97-AF65-F5344CB8AC3E}">
        <p14:creationId xmlns:p14="http://schemas.microsoft.com/office/powerpoint/2010/main" val="328524345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fr-FR" dirty="0" smtClean="0"/>
              <a:t>Questions ?</a:t>
            </a:r>
            <a:endParaRPr lang="fr-FR" dirty="0"/>
          </a:p>
        </p:txBody>
      </p:sp>
      <p:pic>
        <p:nvPicPr>
          <p:cNvPr id="8" name="Picture 2" descr="D:\Users\Renaud\Desktop\StageFinEtudesSupinfo\Icons-New\v3\Min\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descr="interrogation4.png"/>
          <p:cNvPicPr>
            <a:picLocks noChangeAspect="1"/>
          </p:cNvPicPr>
          <p:nvPr/>
        </p:nvPicPr>
        <p:blipFill rotWithShape="1">
          <a:blip r:embed="rId3">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370691962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2313" y="3671888"/>
            <a:ext cx="7772400" cy="1135062"/>
          </a:xfrm>
        </p:spPr>
        <p:txBody>
          <a:bodyPr/>
          <a:lstStyle/>
          <a:p>
            <a:pPr>
              <a:defRPr/>
            </a:pPr>
            <a:r>
              <a:rPr lang="fr-FR" dirty="0" smtClean="0"/>
              <a:t>Application </a:t>
            </a:r>
            <a:r>
              <a:rPr lang="fr-FR" dirty="0" err="1" smtClean="0"/>
              <a:t>Caching</a:t>
            </a:r>
            <a:endParaRPr lang="fr-FR" dirty="0"/>
          </a:p>
        </p:txBody>
      </p:sp>
      <p:sp>
        <p:nvSpPr>
          <p:cNvPr id="3" name="Espace réservé du texte 2"/>
          <p:cNvSpPr>
            <a:spLocks noGrp="1"/>
          </p:cNvSpPr>
          <p:nvPr>
            <p:ph type="body" idx="1"/>
          </p:nvPr>
        </p:nvSpPr>
        <p:spPr>
          <a:xfrm>
            <a:off x="722313" y="2422525"/>
            <a:ext cx="7772400" cy="1249363"/>
          </a:xfrm>
        </p:spPr>
        <p:txBody>
          <a:bodyPr/>
          <a:lstStyle/>
          <a:p>
            <a:pPr>
              <a:buFont typeface="Arial" charset="0"/>
              <a:buNone/>
              <a:defRPr/>
            </a:pPr>
            <a:r>
              <a:rPr lang="fr-FR" dirty="0" smtClean="0"/>
              <a:t>Offline </a:t>
            </a:r>
            <a:r>
              <a:rPr lang="fr-FR" dirty="0" err="1" smtClean="0"/>
              <a:t>features</a:t>
            </a:r>
            <a:endParaRPr lang="fr-FR" dirty="0"/>
          </a:p>
        </p:txBody>
      </p:sp>
    </p:spTree>
    <p:extLst>
      <p:ext uri="{BB962C8B-B14F-4D97-AF65-F5344CB8AC3E}">
        <p14:creationId xmlns:p14="http://schemas.microsoft.com/office/powerpoint/2010/main" val="178064830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a:buNone/>
            </a:pPr>
            <a:r>
              <a:rPr lang="en-US" dirty="0" smtClean="0"/>
              <a:t>By completing this course, you will be able to:</a:t>
            </a:r>
          </a:p>
          <a:p>
            <a:pPr lvl="1"/>
            <a:endParaRPr lang="en-US" dirty="0" smtClean="0"/>
          </a:p>
          <a:p>
            <a:pPr lvl="1"/>
            <a:r>
              <a:rPr lang="en-US" dirty="0" smtClean="0"/>
              <a:t>Explain how local and session storage works</a:t>
            </a:r>
          </a:p>
          <a:p>
            <a:pPr lvl="1"/>
            <a:endParaRPr lang="en-US" dirty="0"/>
          </a:p>
          <a:p>
            <a:pPr lvl="1"/>
            <a:r>
              <a:rPr lang="en-US" dirty="0" smtClean="0"/>
              <a:t>Control caching policy on your websites</a:t>
            </a:r>
          </a:p>
        </p:txBody>
      </p:sp>
      <p:sp>
        <p:nvSpPr>
          <p:cNvPr id="7"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en-US" sz="3600" b="1" i="0" u="none" strike="noStrike" kern="1200" cap="none" spc="0" normalizeH="0" baseline="0" smtClean="0">
                <a:ln>
                  <a:noFill/>
                </a:ln>
                <a:solidFill>
                  <a:schemeClr val="tx1"/>
                </a:solidFill>
                <a:effectLst/>
                <a:uLnTx/>
                <a:uFillTx/>
                <a:latin typeface="+mj-lt"/>
                <a:ea typeface="ＭＳ Ｐゴシック" pitchFamily="34" charset="-128"/>
                <a:cs typeface="ＭＳ Ｐゴシック" charset="0"/>
              </a:rPr>
              <a:t>Course objectives</a:t>
            </a:r>
          </a:p>
        </p:txBody>
      </p:sp>
      <p:sp>
        <p:nvSpPr>
          <p:cNvPr id="9"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smtClean="0">
                <a:solidFill>
                  <a:prstClr val="black"/>
                </a:solidFill>
                <a:latin typeface="Calibri"/>
                <a:cs typeface="ＭＳ Ｐゴシック" charset="0"/>
              </a:rPr>
              <a:t>Offline features</a:t>
            </a:r>
            <a:endParaRPr kumimoji="0" lang="en-US" b="0" i="0" u="none" strike="noStrike" kern="1200" cap="none" spc="0" normalizeH="0" baseline="0" dirty="0" smtClean="0">
              <a:ln>
                <a:noFill/>
              </a:ln>
              <a:solidFill>
                <a:schemeClr val="tx1"/>
              </a:solidFill>
              <a:effectLst/>
              <a:uLnTx/>
              <a:uFillTx/>
              <a:latin typeface="+mn-lt"/>
              <a:ea typeface="ＭＳ Ｐゴシック" pitchFamily="34" charset="-128"/>
              <a:cs typeface="ＭＳ Ｐゴシック" charset="0"/>
            </a:endParaRPr>
          </a:p>
        </p:txBody>
      </p:sp>
      <p:pic>
        <p:nvPicPr>
          <p:cNvPr id="6" name="Picture 3" descr="D:\Users\Renaud\Desktop\StageFinEtudesSupinfo\Icons-New\v3\Objectiv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5" y="121197"/>
            <a:ext cx="648072" cy="64807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Caching</a:t>
            </a:r>
            <a:r>
              <a:rPr lang="fr-FR" dirty="0" smtClean="0">
                <a:ea typeface="ＭＳ Ｐゴシック" pitchFamily="34" charset="-128"/>
              </a:rPr>
              <a:t> </a:t>
            </a:r>
            <a:r>
              <a:rPr lang="fr-FR" dirty="0" err="1" smtClean="0">
                <a:ea typeface="ＭＳ Ｐゴシック" pitchFamily="34" charset="-128"/>
              </a:rPr>
              <a:t>logic</a:t>
            </a:r>
            <a:endParaRPr lang="fr-FR"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a:t>Application </a:t>
            </a:r>
            <a:r>
              <a:rPr lang="fr-FR" dirty="0" err="1"/>
              <a:t>Caching</a:t>
            </a:r>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2" name="Espace réservé du contenu 1"/>
          <p:cNvSpPr>
            <a:spLocks noGrp="1"/>
          </p:cNvSpPr>
          <p:nvPr>
            <p:ph idx="1"/>
          </p:nvPr>
        </p:nvSpPr>
        <p:spPr>
          <a:xfrm>
            <a:off x="457200" y="1075085"/>
            <a:ext cx="8435975" cy="4230687"/>
          </a:xfrm>
        </p:spPr>
        <p:txBody>
          <a:bodyPr/>
          <a:lstStyle/>
          <a:p>
            <a:r>
              <a:rPr lang="en-US" dirty="0" smtClean="0"/>
              <a:t>All browsers now implement a cache:</a:t>
            </a:r>
          </a:p>
          <a:p>
            <a:pPr lvl="1"/>
            <a:r>
              <a:rPr lang="en-US" dirty="0" smtClean="0"/>
              <a:t>Reduce page loading with less requests</a:t>
            </a:r>
          </a:p>
          <a:p>
            <a:pPr lvl="1"/>
            <a:r>
              <a:rPr lang="en-US" dirty="0" smtClean="0"/>
              <a:t>Allows to browse a known website while offline</a:t>
            </a:r>
          </a:p>
          <a:p>
            <a:pPr lvl="1"/>
            <a:endParaRPr lang="en-US" dirty="0"/>
          </a:p>
          <a:p>
            <a:r>
              <a:rPr lang="en-US" dirty="0" smtClean="0"/>
              <a:t>But many browsers (even mobiles one) stores caching data for a small time</a:t>
            </a:r>
          </a:p>
          <a:p>
            <a:pPr lvl="1"/>
            <a:r>
              <a:rPr lang="en-US" dirty="0" smtClean="0"/>
              <a:t>Resulting in a bad-looking “Not found” or “No connection” error</a:t>
            </a:r>
            <a:endParaRPr lang="en-US" dirty="0"/>
          </a:p>
        </p:txBody>
      </p:sp>
    </p:spTree>
    <p:extLst>
      <p:ext uri="{BB962C8B-B14F-4D97-AF65-F5344CB8AC3E}">
        <p14:creationId xmlns:p14="http://schemas.microsoft.com/office/powerpoint/2010/main" val="180228548"/>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Control the cache</a:t>
            </a:r>
          </a:p>
        </p:txBody>
      </p:sp>
      <p:sp>
        <p:nvSpPr>
          <p:cNvPr id="18435" name="Espace réservé du contenu 3"/>
          <p:cNvSpPr>
            <a:spLocks noGrp="1"/>
          </p:cNvSpPr>
          <p:nvPr>
            <p:ph sz="quarter" idx="13"/>
          </p:nvPr>
        </p:nvSpPr>
        <p:spPr/>
        <p:txBody>
          <a:bodyPr/>
          <a:lstStyle/>
          <a:p>
            <a:r>
              <a:rPr lang="fr-FR" dirty="0"/>
              <a:t>Application </a:t>
            </a:r>
            <a:r>
              <a:rPr lang="fr-FR" dirty="0" err="1"/>
              <a:t>Caching</a:t>
            </a:r>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2" name="Espace réservé du contenu 1"/>
          <p:cNvSpPr>
            <a:spLocks noGrp="1"/>
          </p:cNvSpPr>
          <p:nvPr>
            <p:ph idx="1"/>
          </p:nvPr>
        </p:nvSpPr>
        <p:spPr>
          <a:xfrm>
            <a:off x="457200" y="1075085"/>
            <a:ext cx="8435975" cy="4230687"/>
          </a:xfrm>
        </p:spPr>
        <p:txBody>
          <a:bodyPr/>
          <a:lstStyle/>
          <a:p>
            <a:r>
              <a:rPr lang="en-US" dirty="0" smtClean="0"/>
              <a:t>HTML5 adds a way to tell the browser which files to store in cache for a long term usage</a:t>
            </a:r>
          </a:p>
          <a:p>
            <a:pPr lvl="1"/>
            <a:r>
              <a:rPr lang="en-US" dirty="0" smtClean="0"/>
              <a:t>While not destroyed manually by the user</a:t>
            </a:r>
          </a:p>
          <a:p>
            <a:pPr lvl="1"/>
            <a:endParaRPr lang="en-US" dirty="0"/>
          </a:p>
          <a:p>
            <a:r>
              <a:rPr lang="en-US" dirty="0" smtClean="0"/>
              <a:t>Need to be declared in a manifest file</a:t>
            </a:r>
          </a:p>
          <a:p>
            <a:pPr lvl="1"/>
            <a:r>
              <a:rPr lang="en-US" dirty="0" smtClean="0"/>
              <a:t>Declared in the “html” tag</a:t>
            </a:r>
          </a:p>
          <a:p>
            <a:pPr lvl="1"/>
            <a:r>
              <a:rPr lang="en-US" dirty="0" smtClean="0"/>
              <a:t>Handled by major mobile and desktop browsers</a:t>
            </a:r>
            <a:endParaRPr lang="en-US" dirty="0"/>
          </a:p>
        </p:txBody>
      </p:sp>
    </p:spTree>
    <p:extLst>
      <p:ext uri="{BB962C8B-B14F-4D97-AF65-F5344CB8AC3E}">
        <p14:creationId xmlns:p14="http://schemas.microsoft.com/office/powerpoint/2010/main" val="3867993099"/>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Declare</a:t>
            </a:r>
            <a:r>
              <a:rPr lang="fr-FR" dirty="0" smtClean="0">
                <a:ea typeface="ＭＳ Ｐゴシック" pitchFamily="34" charset="-128"/>
              </a:rPr>
              <a:t> </a:t>
            </a:r>
            <a:r>
              <a:rPr lang="fr-FR" dirty="0" err="1" smtClean="0">
                <a:ea typeface="ＭＳ Ｐゴシック" pitchFamily="34" charset="-128"/>
              </a:rPr>
              <a:t>manifest</a:t>
            </a:r>
            <a:endParaRPr lang="fr-FR"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a:t>Application </a:t>
            </a:r>
            <a:r>
              <a:rPr lang="fr-FR" dirty="0" err="1"/>
              <a:t>Caching</a:t>
            </a:r>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2" name="Espace réservé du contenu 1"/>
          <p:cNvSpPr>
            <a:spLocks noGrp="1"/>
          </p:cNvSpPr>
          <p:nvPr>
            <p:ph idx="1"/>
          </p:nvPr>
        </p:nvSpPr>
        <p:spPr>
          <a:xfrm>
            <a:off x="457200" y="1075085"/>
            <a:ext cx="8435975" cy="4230687"/>
          </a:xfrm>
        </p:spPr>
        <p:txBody>
          <a:bodyPr/>
          <a:lstStyle/>
          <a:p>
            <a:r>
              <a:rPr lang="en-US" dirty="0" smtClean="0"/>
              <a:t>Manifest inclusion:</a:t>
            </a:r>
          </a:p>
          <a:p>
            <a:endParaRPr lang="en-US" dirty="0"/>
          </a:p>
          <a:p>
            <a:endParaRPr lang="en-US" dirty="0" smtClean="0"/>
          </a:p>
          <a:p>
            <a:endParaRPr lang="en-US" dirty="0"/>
          </a:p>
          <a:p>
            <a:endParaRPr lang="en-US" dirty="0" smtClean="0"/>
          </a:p>
          <a:p>
            <a:r>
              <a:rPr lang="en-US" dirty="0" smtClean="0"/>
              <a:t>Note: Any file that may be accessible offline must have the above manifest inclusion</a:t>
            </a:r>
          </a:p>
        </p:txBody>
      </p:sp>
      <p:sp>
        <p:nvSpPr>
          <p:cNvPr id="7" name="Rectangle à coins arrondis 4"/>
          <p:cNvSpPr/>
          <p:nvPr/>
        </p:nvSpPr>
        <p:spPr>
          <a:xfrm>
            <a:off x="323404" y="1993404"/>
            <a:ext cx="8569076" cy="1440160"/>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sz="2000" b="1" dirty="0" smtClean="0">
                <a:solidFill>
                  <a:schemeClr val="tx1"/>
                </a:solidFill>
                <a:latin typeface="Courier New"/>
                <a:ea typeface="ＭＳ Ｐゴシック" pitchFamily="1" charset="-128"/>
                <a:cs typeface="Courier New"/>
              </a:rPr>
              <a:t>&lt;!DOCTYPE html&gt;</a:t>
            </a:r>
          </a:p>
          <a:p>
            <a:r>
              <a:rPr lang="en-US" sz="2000" b="1" dirty="0" smtClean="0">
                <a:solidFill>
                  <a:srgbClr val="000000"/>
                </a:solidFill>
                <a:latin typeface="Courier New"/>
                <a:ea typeface="ＭＳ Ｐゴシック" pitchFamily="1" charset="-128"/>
                <a:cs typeface="Courier New"/>
              </a:rPr>
              <a:t>&lt;</a:t>
            </a:r>
            <a:r>
              <a:rPr lang="en-US" sz="2000" b="1" dirty="0" smtClean="0">
                <a:solidFill>
                  <a:srgbClr val="0070C0"/>
                </a:solidFill>
                <a:latin typeface="Courier New"/>
                <a:ea typeface="ＭＳ Ｐゴシック" pitchFamily="1" charset="-128"/>
                <a:cs typeface="Courier New"/>
              </a:rPr>
              <a:t>html </a:t>
            </a:r>
            <a:r>
              <a:rPr lang="en-US" sz="2000" b="1" dirty="0" smtClean="0">
                <a:solidFill>
                  <a:srgbClr val="FF0000"/>
                </a:solidFill>
                <a:latin typeface="Courier New"/>
                <a:ea typeface="ＭＳ Ｐゴシック" pitchFamily="1" charset="-128"/>
                <a:cs typeface="Courier New"/>
              </a:rPr>
              <a:t>manifest</a:t>
            </a:r>
            <a:r>
              <a:rPr lang="en-US" sz="2000" b="1" dirty="0" smtClean="0">
                <a:solidFill>
                  <a:srgbClr val="000000"/>
                </a:solidFill>
                <a:latin typeface="Courier New"/>
                <a:ea typeface="ＭＳ Ｐゴシック" pitchFamily="1" charset="-128"/>
                <a:cs typeface="Courier New"/>
              </a:rPr>
              <a:t>="</a:t>
            </a:r>
            <a:r>
              <a:rPr lang="en-US" sz="2000" b="1" dirty="0" err="1" smtClean="0">
                <a:solidFill>
                  <a:srgbClr val="00B050"/>
                </a:solidFill>
                <a:latin typeface="Courier New"/>
                <a:cs typeface="Courier New"/>
              </a:rPr>
              <a:t>manifest.appcache</a:t>
            </a:r>
            <a:r>
              <a:rPr lang="en-US" sz="2000" b="1" dirty="0" smtClean="0">
                <a:solidFill>
                  <a:srgbClr val="000000"/>
                </a:solidFill>
                <a:latin typeface="Courier New"/>
                <a:ea typeface="ＭＳ Ｐゴシック" pitchFamily="1" charset="-128"/>
                <a:cs typeface="Courier New"/>
              </a:rPr>
              <a:t>"&gt;</a:t>
            </a:r>
          </a:p>
          <a:p>
            <a:r>
              <a:rPr lang="en-US" sz="2000" b="1" dirty="0" smtClean="0">
                <a:solidFill>
                  <a:srgbClr val="000000"/>
                </a:solidFill>
                <a:latin typeface="Courier New"/>
                <a:ea typeface="ＭＳ Ｐゴシック" pitchFamily="1" charset="-128"/>
                <a:cs typeface="Courier New"/>
              </a:rPr>
              <a:t>...</a:t>
            </a:r>
          </a:p>
          <a:p>
            <a:r>
              <a:rPr lang="en-US" sz="2000" b="1" dirty="0">
                <a:solidFill>
                  <a:srgbClr val="000000"/>
                </a:solidFill>
                <a:latin typeface="Courier New"/>
                <a:ea typeface="ＭＳ Ｐゴシック" pitchFamily="1" charset="-128"/>
                <a:cs typeface="Courier New"/>
              </a:rPr>
              <a:t>&lt;</a:t>
            </a:r>
            <a:r>
              <a:rPr lang="en-US" sz="2000" b="1" dirty="0" smtClean="0">
                <a:solidFill>
                  <a:srgbClr val="000000"/>
                </a:solidFill>
                <a:latin typeface="Courier New"/>
                <a:ea typeface="ＭＳ Ｐゴシック" pitchFamily="1" charset="-128"/>
                <a:cs typeface="Courier New"/>
              </a:rPr>
              <a:t>/</a:t>
            </a:r>
            <a:r>
              <a:rPr lang="en-US" sz="2000" b="1" dirty="0">
                <a:solidFill>
                  <a:srgbClr val="0070C0"/>
                </a:solidFill>
                <a:latin typeface="Courier New"/>
                <a:ea typeface="ＭＳ Ｐゴシック" pitchFamily="1" charset="-128"/>
                <a:cs typeface="Courier New"/>
              </a:rPr>
              <a:t>html</a:t>
            </a:r>
            <a:r>
              <a:rPr lang="en-US" sz="2000" b="1" dirty="0" smtClean="0">
                <a:solidFill>
                  <a:srgbClr val="000000"/>
                </a:solidFill>
                <a:latin typeface="Courier New"/>
                <a:ea typeface="ＭＳ Ｐゴシック" pitchFamily="1" charset="-128"/>
                <a:cs typeface="Courier New"/>
              </a:rPr>
              <a:t>&gt;</a:t>
            </a:r>
          </a:p>
        </p:txBody>
      </p:sp>
    </p:spTree>
    <p:extLst>
      <p:ext uri="{BB962C8B-B14F-4D97-AF65-F5344CB8AC3E}">
        <p14:creationId xmlns:p14="http://schemas.microsoft.com/office/powerpoint/2010/main" val="1027018078"/>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Manifest</a:t>
            </a:r>
            <a:r>
              <a:rPr lang="fr-FR" dirty="0" smtClean="0">
                <a:ea typeface="ＭＳ Ｐゴシック" pitchFamily="34" charset="-128"/>
              </a:rPr>
              <a:t> </a:t>
            </a:r>
            <a:r>
              <a:rPr lang="fr-FR" dirty="0" err="1" smtClean="0">
                <a:ea typeface="ＭＳ Ｐゴシック" pitchFamily="34" charset="-128"/>
              </a:rPr>
              <a:t>syntax</a:t>
            </a:r>
            <a:endParaRPr lang="fr-FR"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a:t>Application </a:t>
            </a:r>
            <a:r>
              <a:rPr lang="fr-FR" dirty="0" err="1"/>
              <a:t>Caching</a:t>
            </a:r>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2" name="Espace réservé du contenu 1"/>
          <p:cNvSpPr>
            <a:spLocks noGrp="1"/>
          </p:cNvSpPr>
          <p:nvPr>
            <p:ph idx="1"/>
          </p:nvPr>
        </p:nvSpPr>
        <p:spPr>
          <a:xfrm>
            <a:off x="457200" y="913284"/>
            <a:ext cx="8435975" cy="4230687"/>
          </a:xfrm>
        </p:spPr>
        <p:txBody>
          <a:bodyPr/>
          <a:lstStyle/>
          <a:p>
            <a:endParaRPr lang="en-US" dirty="0" smtClean="0"/>
          </a:p>
          <a:p>
            <a:r>
              <a:rPr lang="en-US" dirty="0" smtClean="0"/>
              <a:t>Your “</a:t>
            </a:r>
            <a:r>
              <a:rPr lang="en-US" dirty="0" err="1" smtClean="0"/>
              <a:t>manifest.appcache</a:t>
            </a:r>
            <a:r>
              <a:rPr lang="en-US" dirty="0" smtClean="0"/>
              <a:t>” file will contain</a:t>
            </a:r>
          </a:p>
          <a:p>
            <a:pPr lvl="1"/>
            <a:r>
              <a:rPr lang="en-US" dirty="0" smtClean="0"/>
              <a:t>The “CACHE MANIFEST” declaration on the first line</a:t>
            </a:r>
          </a:p>
          <a:p>
            <a:pPr lvl="1"/>
            <a:r>
              <a:rPr lang="en-US" dirty="0" smtClean="0"/>
              <a:t>Some files to store, separated by a line break</a:t>
            </a:r>
            <a:endParaRPr lang="en-US" dirty="0"/>
          </a:p>
        </p:txBody>
      </p:sp>
      <p:sp>
        <p:nvSpPr>
          <p:cNvPr id="7" name="Rectangle à coins arrondis 4"/>
          <p:cNvSpPr/>
          <p:nvPr/>
        </p:nvSpPr>
        <p:spPr>
          <a:xfrm>
            <a:off x="323528" y="3433564"/>
            <a:ext cx="8497068" cy="1656184"/>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sz="2000" b="1" dirty="0" smtClean="0">
                <a:solidFill>
                  <a:schemeClr val="tx1"/>
                </a:solidFill>
                <a:latin typeface="Courier New"/>
                <a:ea typeface="ＭＳ Ｐゴシック" pitchFamily="1" charset="-128"/>
                <a:cs typeface="Courier New"/>
              </a:rPr>
              <a:t>CACHE MANIFEST</a:t>
            </a:r>
          </a:p>
          <a:p>
            <a:r>
              <a:rPr lang="en-US" sz="2000" b="1" dirty="0" smtClean="0">
                <a:solidFill>
                  <a:srgbClr val="008000"/>
                </a:solidFill>
                <a:latin typeface="Courier New"/>
                <a:ea typeface="ＭＳ Ｐゴシック" pitchFamily="1" charset="-128"/>
                <a:cs typeface="Courier New"/>
              </a:rPr>
              <a:t># This is a comment</a:t>
            </a:r>
          </a:p>
          <a:p>
            <a:r>
              <a:rPr lang="en-US" sz="2000" b="1" dirty="0" smtClean="0">
                <a:solidFill>
                  <a:srgbClr val="008000"/>
                </a:solidFill>
                <a:latin typeface="Courier New"/>
                <a:ea typeface="ＭＳ Ｐゴシック" pitchFamily="1" charset="-128"/>
                <a:cs typeface="Courier New"/>
              </a:rPr>
              <a:t># </a:t>
            </a:r>
            <a:r>
              <a:rPr lang="en-US" sz="2000" b="1" dirty="0" err="1" smtClean="0">
                <a:solidFill>
                  <a:srgbClr val="008000"/>
                </a:solidFill>
                <a:latin typeface="Courier New"/>
                <a:ea typeface="ＭＳ Ｐゴシック" pitchFamily="1" charset="-128"/>
                <a:cs typeface="Courier New"/>
              </a:rPr>
              <a:t>Implicitely</a:t>
            </a:r>
            <a:r>
              <a:rPr lang="en-US" sz="2000" b="1" dirty="0" smtClean="0">
                <a:solidFill>
                  <a:srgbClr val="008000"/>
                </a:solidFill>
                <a:latin typeface="Courier New"/>
                <a:ea typeface="ＭＳ Ｐゴシック" pitchFamily="1" charset="-128"/>
                <a:cs typeface="Courier New"/>
              </a:rPr>
              <a:t> </a:t>
            </a:r>
            <a:r>
              <a:rPr lang="en-US" sz="2000" b="1" dirty="0">
                <a:solidFill>
                  <a:srgbClr val="008000"/>
                </a:solidFill>
                <a:latin typeface="Courier New"/>
                <a:ea typeface="ＭＳ Ｐゴシック" pitchFamily="1" charset="-128"/>
                <a:cs typeface="Courier New"/>
              </a:rPr>
              <a:t>force cache for the specified </a:t>
            </a:r>
            <a:r>
              <a:rPr lang="en-US" sz="2000" b="1" dirty="0" smtClean="0">
                <a:solidFill>
                  <a:srgbClr val="008000"/>
                </a:solidFill>
                <a:latin typeface="Courier New"/>
                <a:ea typeface="ＭＳ Ｐゴシック" pitchFamily="1" charset="-128"/>
                <a:cs typeface="Courier New"/>
              </a:rPr>
              <a:t>files</a:t>
            </a:r>
          </a:p>
          <a:p>
            <a:r>
              <a:rPr lang="en-US" sz="2000" b="1" dirty="0" err="1" smtClean="0">
                <a:solidFill>
                  <a:schemeClr val="tx1"/>
                </a:solidFill>
                <a:latin typeface="Courier New"/>
                <a:ea typeface="ＭＳ Ｐゴシック" pitchFamily="1" charset="-128"/>
                <a:cs typeface="Courier New"/>
              </a:rPr>
              <a:t>index.html</a:t>
            </a:r>
            <a:endParaRPr lang="en-US" sz="2000" b="1" dirty="0" smtClean="0">
              <a:solidFill>
                <a:schemeClr val="tx1"/>
              </a:solidFill>
              <a:latin typeface="Courier New"/>
              <a:ea typeface="ＭＳ Ｐゴシック" pitchFamily="1" charset="-128"/>
              <a:cs typeface="Courier New"/>
            </a:endParaRPr>
          </a:p>
          <a:p>
            <a:r>
              <a:rPr lang="en-US" sz="2000" b="1" dirty="0" err="1" smtClean="0">
                <a:solidFill>
                  <a:schemeClr val="tx1"/>
                </a:solidFill>
                <a:latin typeface="Courier New"/>
                <a:ea typeface="ＭＳ Ｐゴシック" pitchFamily="1" charset="-128"/>
                <a:cs typeface="Courier New"/>
              </a:rPr>
              <a:t>style.css</a:t>
            </a:r>
            <a:endParaRPr lang="en-US" sz="2000" b="1" dirty="0" smtClean="0">
              <a:solidFill>
                <a:schemeClr val="tx1"/>
              </a:solidFill>
              <a:latin typeface="Courier New"/>
              <a:ea typeface="ＭＳ Ｐゴシック" pitchFamily="1" charset="-128"/>
              <a:cs typeface="Courier New"/>
            </a:endParaRPr>
          </a:p>
        </p:txBody>
      </p:sp>
    </p:spTree>
    <p:extLst>
      <p:ext uri="{BB962C8B-B14F-4D97-AF65-F5344CB8AC3E}">
        <p14:creationId xmlns:p14="http://schemas.microsoft.com/office/powerpoint/2010/main" val="3275747813"/>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Manifest</a:t>
            </a:r>
            <a:r>
              <a:rPr lang="fr-FR" dirty="0" smtClean="0">
                <a:ea typeface="ＭＳ Ｐゴシック" pitchFamily="34" charset="-128"/>
              </a:rPr>
              <a:t> </a:t>
            </a:r>
            <a:r>
              <a:rPr lang="fr-FR" dirty="0" err="1" smtClean="0">
                <a:ea typeface="ＭＳ Ｐゴシック" pitchFamily="34" charset="-128"/>
              </a:rPr>
              <a:t>syntax</a:t>
            </a:r>
            <a:endParaRPr lang="fr-FR"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a:t>Application </a:t>
            </a:r>
            <a:r>
              <a:rPr lang="fr-FR" dirty="0" err="1"/>
              <a:t>Caching</a:t>
            </a:r>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2" name="Espace réservé du contenu 1"/>
          <p:cNvSpPr>
            <a:spLocks noGrp="1"/>
          </p:cNvSpPr>
          <p:nvPr>
            <p:ph idx="1"/>
          </p:nvPr>
        </p:nvSpPr>
        <p:spPr>
          <a:xfrm>
            <a:off x="457200" y="1075085"/>
            <a:ext cx="8435975" cy="4230687"/>
          </a:xfrm>
        </p:spPr>
        <p:txBody>
          <a:bodyPr/>
          <a:lstStyle/>
          <a:p>
            <a:r>
              <a:rPr lang="en-US" dirty="0" smtClean="0"/>
              <a:t>Can also have declarations followed by a “:” character:</a:t>
            </a:r>
          </a:p>
          <a:p>
            <a:endParaRPr lang="en-US" dirty="0" smtClean="0"/>
          </a:p>
          <a:p>
            <a:pPr lvl="1"/>
            <a:r>
              <a:rPr lang="en-US" dirty="0" smtClean="0"/>
              <a:t>“CACHE” : </a:t>
            </a:r>
            <a:r>
              <a:rPr lang="en-US" dirty="0" err="1" smtClean="0"/>
              <a:t>Explicitely</a:t>
            </a:r>
            <a:r>
              <a:rPr lang="en-US" dirty="0" smtClean="0"/>
              <a:t> tell which files to cache</a:t>
            </a:r>
          </a:p>
          <a:p>
            <a:pPr lvl="1"/>
            <a:endParaRPr lang="en-US" dirty="0" smtClean="0"/>
          </a:p>
          <a:p>
            <a:pPr lvl="1"/>
            <a:r>
              <a:rPr lang="en-US" dirty="0" smtClean="0"/>
              <a:t>“NETWORK” : Files accessible with connection only</a:t>
            </a:r>
          </a:p>
        </p:txBody>
      </p:sp>
    </p:spTree>
    <p:extLst>
      <p:ext uri="{BB962C8B-B14F-4D97-AF65-F5344CB8AC3E}">
        <p14:creationId xmlns:p14="http://schemas.microsoft.com/office/powerpoint/2010/main" val="568189238"/>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Manifest</a:t>
            </a:r>
            <a:r>
              <a:rPr lang="fr-FR" dirty="0" smtClean="0">
                <a:ea typeface="ＭＳ Ｐゴシック" pitchFamily="34" charset="-128"/>
              </a:rPr>
              <a:t> </a:t>
            </a:r>
            <a:r>
              <a:rPr lang="fr-FR" dirty="0" err="1" smtClean="0">
                <a:ea typeface="ＭＳ Ｐゴシック" pitchFamily="34" charset="-128"/>
              </a:rPr>
              <a:t>syntax</a:t>
            </a:r>
            <a:endParaRPr lang="fr-FR"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a:t>Application </a:t>
            </a:r>
            <a:r>
              <a:rPr lang="fr-FR" dirty="0" err="1"/>
              <a:t>Caching</a:t>
            </a:r>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2" name="Espace réservé du contenu 1"/>
          <p:cNvSpPr>
            <a:spLocks noGrp="1"/>
          </p:cNvSpPr>
          <p:nvPr>
            <p:ph idx="1"/>
          </p:nvPr>
        </p:nvSpPr>
        <p:spPr>
          <a:xfrm>
            <a:off x="457200" y="1075085"/>
            <a:ext cx="8435975" cy="4230687"/>
          </a:xfrm>
        </p:spPr>
        <p:txBody>
          <a:bodyPr/>
          <a:lstStyle/>
          <a:p>
            <a:r>
              <a:rPr lang="en-US" dirty="0" smtClean="0"/>
              <a:t>Can also have declarations followed by a “:” character:</a:t>
            </a:r>
          </a:p>
          <a:p>
            <a:pPr lvl="1"/>
            <a:endParaRPr lang="en-US" dirty="0" smtClean="0"/>
          </a:p>
          <a:p>
            <a:pPr lvl="1"/>
            <a:r>
              <a:rPr lang="en-US" dirty="0" smtClean="0"/>
              <a:t>“FALLBACK” : Redirect the user to a special file if he tries to access an un-cached resource</a:t>
            </a:r>
          </a:p>
          <a:p>
            <a:pPr lvl="2"/>
            <a:endParaRPr lang="en-US" dirty="0" smtClean="0"/>
          </a:p>
          <a:p>
            <a:pPr lvl="2"/>
            <a:r>
              <a:rPr lang="en-US" dirty="0" smtClean="0"/>
              <a:t>The first argument is an URL pattern</a:t>
            </a:r>
            <a:endParaRPr lang="en-US" dirty="0"/>
          </a:p>
          <a:p>
            <a:pPr lvl="2"/>
            <a:r>
              <a:rPr lang="en-US" dirty="0" smtClean="0"/>
              <a:t>The second one is the path to the special file</a:t>
            </a:r>
          </a:p>
        </p:txBody>
      </p:sp>
    </p:spTree>
    <p:extLst>
      <p:ext uri="{BB962C8B-B14F-4D97-AF65-F5344CB8AC3E}">
        <p14:creationId xmlns:p14="http://schemas.microsoft.com/office/powerpoint/2010/main" val="3550537228"/>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Manifest</a:t>
            </a:r>
            <a:r>
              <a:rPr lang="fr-FR" dirty="0" smtClean="0">
                <a:ea typeface="ＭＳ Ｐゴシック" pitchFamily="34" charset="-128"/>
              </a:rPr>
              <a:t> </a:t>
            </a:r>
            <a:r>
              <a:rPr lang="fr-FR" dirty="0" err="1" smtClean="0">
                <a:ea typeface="ＭＳ Ｐゴシック" pitchFamily="34" charset="-128"/>
              </a:rPr>
              <a:t>syntax</a:t>
            </a:r>
            <a:r>
              <a:rPr lang="fr-FR" dirty="0" smtClean="0">
                <a:ea typeface="ＭＳ Ｐゴシック" pitchFamily="34" charset="-128"/>
              </a:rPr>
              <a:t> </a:t>
            </a:r>
            <a:r>
              <a:rPr lang="fr-FR" dirty="0" err="1" smtClean="0">
                <a:ea typeface="ＭＳ Ｐゴシック" pitchFamily="34" charset="-128"/>
              </a:rPr>
              <a:t>complex</a:t>
            </a:r>
            <a:r>
              <a:rPr lang="fr-FR" dirty="0" smtClean="0">
                <a:ea typeface="ＭＳ Ｐゴシック" pitchFamily="34" charset="-128"/>
              </a:rPr>
              <a:t> </a:t>
            </a:r>
            <a:r>
              <a:rPr lang="fr-FR" dirty="0" err="1" smtClean="0">
                <a:ea typeface="ＭＳ Ｐゴシック" pitchFamily="34" charset="-128"/>
              </a:rPr>
              <a:t>example</a:t>
            </a:r>
            <a:endParaRPr lang="fr-FR"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a:t>Application </a:t>
            </a:r>
            <a:r>
              <a:rPr lang="fr-FR" dirty="0" err="1"/>
              <a:t>Caching</a:t>
            </a:r>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sp>
        <p:nvSpPr>
          <p:cNvPr id="9" name="Rectangle à coins arrondis 4"/>
          <p:cNvSpPr/>
          <p:nvPr/>
        </p:nvSpPr>
        <p:spPr>
          <a:xfrm>
            <a:off x="179388" y="985292"/>
            <a:ext cx="8785225" cy="4176463"/>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smtClean="0">
                <a:solidFill>
                  <a:srgbClr val="000000"/>
                </a:solidFill>
                <a:latin typeface="Courier New"/>
                <a:ea typeface="ＭＳ Ｐゴシック" pitchFamily="1" charset="-128"/>
                <a:cs typeface="Courier New"/>
              </a:rPr>
              <a:t>CACHE MANIFEST</a:t>
            </a:r>
          </a:p>
          <a:p>
            <a:r>
              <a:rPr lang="en-US" b="1" dirty="0" smtClean="0">
                <a:solidFill>
                  <a:srgbClr val="008000"/>
                </a:solidFill>
                <a:latin typeface="Courier New"/>
                <a:ea typeface="ＭＳ Ｐゴシック" pitchFamily="1" charset="-128"/>
                <a:cs typeface="Courier New"/>
              </a:rPr>
              <a:t># </a:t>
            </a:r>
            <a:r>
              <a:rPr lang="en-US" b="1" dirty="0" err="1" smtClean="0">
                <a:solidFill>
                  <a:srgbClr val="008000"/>
                </a:solidFill>
                <a:latin typeface="Courier New"/>
                <a:ea typeface="ＭＳ Ｐゴシック" pitchFamily="1" charset="-128"/>
                <a:cs typeface="Courier New"/>
              </a:rPr>
              <a:t>Implicitely</a:t>
            </a:r>
            <a:r>
              <a:rPr lang="en-US" b="1" dirty="0" smtClean="0">
                <a:solidFill>
                  <a:srgbClr val="008000"/>
                </a:solidFill>
                <a:latin typeface="Courier New"/>
                <a:ea typeface="ＭＳ Ｐゴシック" pitchFamily="1" charset="-128"/>
                <a:cs typeface="Courier New"/>
              </a:rPr>
              <a:t> </a:t>
            </a:r>
            <a:r>
              <a:rPr lang="en-US" b="1" dirty="0">
                <a:solidFill>
                  <a:srgbClr val="008000"/>
                </a:solidFill>
                <a:latin typeface="Courier New"/>
                <a:ea typeface="ＭＳ Ｐゴシック" pitchFamily="1" charset="-128"/>
                <a:cs typeface="Courier New"/>
              </a:rPr>
              <a:t>force cache for the specified </a:t>
            </a:r>
            <a:r>
              <a:rPr lang="en-US" b="1" dirty="0" smtClean="0">
                <a:solidFill>
                  <a:srgbClr val="008000"/>
                </a:solidFill>
                <a:latin typeface="Courier New"/>
                <a:ea typeface="ＭＳ Ｐゴシック" pitchFamily="1" charset="-128"/>
                <a:cs typeface="Courier New"/>
              </a:rPr>
              <a:t>file</a:t>
            </a:r>
          </a:p>
          <a:p>
            <a:r>
              <a:rPr lang="en-US" b="1" dirty="0" err="1" smtClean="0">
                <a:solidFill>
                  <a:schemeClr val="tx1"/>
                </a:solidFill>
                <a:latin typeface="Courier New"/>
                <a:ea typeface="ＭＳ Ｐゴシック" pitchFamily="1" charset="-128"/>
                <a:cs typeface="Courier New"/>
              </a:rPr>
              <a:t>style.css</a:t>
            </a:r>
            <a:endParaRPr lang="en-US" b="1" dirty="0" smtClean="0">
              <a:solidFill>
                <a:schemeClr val="tx1"/>
              </a:solidFill>
              <a:latin typeface="Courier New"/>
              <a:ea typeface="ＭＳ Ｐゴシック" pitchFamily="1" charset="-128"/>
              <a:cs typeface="Courier New"/>
            </a:endParaRPr>
          </a:p>
          <a:p>
            <a:r>
              <a:rPr lang="en-US" b="1" dirty="0" smtClean="0">
                <a:solidFill>
                  <a:srgbClr val="008000"/>
                </a:solidFill>
                <a:latin typeface="Courier New"/>
                <a:ea typeface="ＭＳ Ｐゴシック" pitchFamily="1" charset="-128"/>
                <a:cs typeface="Courier New"/>
              </a:rPr>
              <a:t># All other files need to be accessed with a connection</a:t>
            </a:r>
            <a:endParaRPr lang="en-US" b="1" dirty="0">
              <a:solidFill>
                <a:srgbClr val="008000"/>
              </a:solidFill>
              <a:latin typeface="Courier New"/>
              <a:ea typeface="ＭＳ Ｐゴシック" pitchFamily="1" charset="-128"/>
              <a:cs typeface="Courier New"/>
            </a:endParaRPr>
          </a:p>
          <a:p>
            <a:r>
              <a:rPr lang="en-US" b="1" dirty="0" smtClean="0">
                <a:solidFill>
                  <a:schemeClr val="tx1"/>
                </a:solidFill>
                <a:latin typeface="Courier New"/>
                <a:ea typeface="ＭＳ Ｐゴシック" pitchFamily="1" charset="-128"/>
                <a:cs typeface="Courier New"/>
              </a:rPr>
              <a:t>NETWORK:</a:t>
            </a:r>
          </a:p>
          <a:p>
            <a:r>
              <a:rPr lang="en-US" b="1" dirty="0" smtClean="0">
                <a:solidFill>
                  <a:schemeClr val="tx1"/>
                </a:solidFill>
                <a:latin typeface="Courier New"/>
                <a:ea typeface="ＭＳ Ｐゴシック" pitchFamily="1" charset="-128"/>
                <a:cs typeface="Courier New"/>
              </a:rPr>
              <a:t>* </a:t>
            </a:r>
          </a:p>
          <a:p>
            <a:r>
              <a:rPr lang="en-US" b="1" dirty="0" smtClean="0">
                <a:solidFill>
                  <a:srgbClr val="008000"/>
                </a:solidFill>
                <a:latin typeface="Courier New"/>
                <a:ea typeface="ＭＳ Ｐゴシック" pitchFamily="1" charset="-128"/>
                <a:cs typeface="Courier New"/>
              </a:rPr>
              <a:t># User tries to access an un-cached file anywhere on the</a:t>
            </a:r>
          </a:p>
          <a:p>
            <a:r>
              <a:rPr lang="en-US" b="1" dirty="0" smtClean="0">
                <a:solidFill>
                  <a:srgbClr val="008000"/>
                </a:solidFill>
                <a:latin typeface="Courier New"/>
                <a:ea typeface="ＭＳ Ｐゴシック" pitchFamily="1" charset="-128"/>
                <a:cs typeface="Courier New"/>
              </a:rPr>
              <a:t># website,</a:t>
            </a:r>
            <a:r>
              <a:rPr lang="en-US" b="1" dirty="0">
                <a:solidFill>
                  <a:srgbClr val="008000"/>
                </a:solidFill>
                <a:latin typeface="Courier New"/>
                <a:ea typeface="ＭＳ Ｐゴシック" pitchFamily="1" charset="-128"/>
                <a:cs typeface="Courier New"/>
              </a:rPr>
              <a:t> </a:t>
            </a:r>
            <a:r>
              <a:rPr lang="en-US" b="1" dirty="0" smtClean="0">
                <a:solidFill>
                  <a:srgbClr val="008000"/>
                </a:solidFill>
                <a:latin typeface="Courier New"/>
                <a:ea typeface="ＭＳ Ｐゴシック" pitchFamily="1" charset="-128"/>
                <a:cs typeface="Courier New"/>
              </a:rPr>
              <a:t>displays </a:t>
            </a:r>
            <a:r>
              <a:rPr lang="en-US" b="1" dirty="0" err="1" smtClean="0">
                <a:solidFill>
                  <a:srgbClr val="008000"/>
                </a:solidFill>
                <a:latin typeface="Courier New"/>
                <a:ea typeface="ＭＳ Ｐゴシック" pitchFamily="1" charset="-128"/>
                <a:cs typeface="Courier New"/>
              </a:rPr>
              <a:t>offline.html</a:t>
            </a:r>
            <a:r>
              <a:rPr lang="en-US" b="1" dirty="0" smtClean="0">
                <a:solidFill>
                  <a:srgbClr val="008000"/>
                </a:solidFill>
                <a:latin typeface="Courier New"/>
                <a:ea typeface="ＭＳ Ｐゴシック" pitchFamily="1" charset="-128"/>
                <a:cs typeface="Courier New"/>
              </a:rPr>
              <a:t> instead of 404 error</a:t>
            </a:r>
          </a:p>
          <a:p>
            <a:r>
              <a:rPr lang="en-US" b="1" dirty="0" smtClean="0">
                <a:solidFill>
                  <a:srgbClr val="000000"/>
                </a:solidFill>
                <a:latin typeface="Courier New"/>
                <a:ea typeface="ＭＳ Ｐゴシック" pitchFamily="1" charset="-128"/>
                <a:cs typeface="Courier New"/>
              </a:rPr>
              <a:t>FALLBACK:</a:t>
            </a:r>
          </a:p>
          <a:p>
            <a:r>
              <a:rPr lang="en-US" b="1" dirty="0" smtClean="0">
                <a:solidFill>
                  <a:srgbClr val="000000"/>
                </a:solidFill>
                <a:latin typeface="Courier New"/>
                <a:ea typeface="ＭＳ Ｐゴシック" pitchFamily="1" charset="-128"/>
                <a:cs typeface="Courier New"/>
              </a:rPr>
              <a:t>/ /</a:t>
            </a:r>
            <a:r>
              <a:rPr lang="en-US" b="1" dirty="0" err="1" smtClean="0">
                <a:solidFill>
                  <a:srgbClr val="000000"/>
                </a:solidFill>
                <a:latin typeface="Courier New"/>
                <a:ea typeface="ＭＳ Ｐゴシック" pitchFamily="1" charset="-128"/>
                <a:cs typeface="Courier New"/>
              </a:rPr>
              <a:t>offline.html</a:t>
            </a:r>
            <a:endParaRPr lang="en-US" b="1" dirty="0" smtClean="0">
              <a:solidFill>
                <a:srgbClr val="000000"/>
              </a:solidFill>
              <a:latin typeface="Courier New"/>
              <a:ea typeface="ＭＳ Ｐゴシック" pitchFamily="1" charset="-128"/>
              <a:cs typeface="Courier New"/>
            </a:endParaRPr>
          </a:p>
          <a:p>
            <a:r>
              <a:rPr lang="en-US" b="1" dirty="0" smtClean="0">
                <a:solidFill>
                  <a:srgbClr val="008000"/>
                </a:solidFill>
                <a:latin typeface="Courier New"/>
                <a:ea typeface="ＭＳ Ｐゴシック" pitchFamily="1" charset="-128"/>
                <a:cs typeface="Courier New"/>
              </a:rPr>
              <a:t># </a:t>
            </a:r>
            <a:r>
              <a:rPr lang="en-US" b="1" dirty="0" err="1" smtClean="0">
                <a:solidFill>
                  <a:srgbClr val="008000"/>
                </a:solidFill>
                <a:latin typeface="Courier New"/>
                <a:ea typeface="ＭＳ Ｐゴシック" pitchFamily="1" charset="-128"/>
                <a:cs typeface="Courier New"/>
              </a:rPr>
              <a:t>Explicitely</a:t>
            </a:r>
            <a:r>
              <a:rPr lang="en-US" b="1" dirty="0" smtClean="0">
                <a:solidFill>
                  <a:srgbClr val="008000"/>
                </a:solidFill>
                <a:latin typeface="Courier New"/>
                <a:ea typeface="ＭＳ Ｐゴシック" pitchFamily="1" charset="-128"/>
                <a:cs typeface="Courier New"/>
              </a:rPr>
              <a:t> force cache for the specified file</a:t>
            </a:r>
          </a:p>
          <a:p>
            <a:r>
              <a:rPr lang="en-US" b="1" dirty="0" smtClean="0">
                <a:solidFill>
                  <a:srgbClr val="000000"/>
                </a:solidFill>
                <a:latin typeface="Courier New"/>
                <a:ea typeface="ＭＳ Ｐゴシック" pitchFamily="1" charset="-128"/>
                <a:cs typeface="Courier New"/>
              </a:rPr>
              <a:t>CACHE:</a:t>
            </a:r>
          </a:p>
          <a:p>
            <a:r>
              <a:rPr lang="en-US" b="1" dirty="0" err="1" smtClean="0">
                <a:solidFill>
                  <a:srgbClr val="000000"/>
                </a:solidFill>
                <a:latin typeface="Courier New"/>
                <a:ea typeface="ＭＳ Ｐゴシック" pitchFamily="1" charset="-128"/>
                <a:cs typeface="Courier New"/>
              </a:rPr>
              <a:t>index.html</a:t>
            </a:r>
            <a:endParaRPr lang="en-US" b="1" dirty="0">
              <a:solidFill>
                <a:srgbClr val="000000"/>
              </a:solidFill>
              <a:latin typeface="Courier New"/>
              <a:ea typeface="ＭＳ Ｐゴシック" pitchFamily="1" charset="-128"/>
              <a:cs typeface="Courier New"/>
            </a:endParaRPr>
          </a:p>
        </p:txBody>
      </p:sp>
      <p:pic>
        <p:nvPicPr>
          <p:cNvPr id="10" name="Picture 2" descr="D:\Users\Renaud\Desktop\StageFinEtudesSupinfo\Icons-New\v3\Test\Snippet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5018861"/>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Beware</a:t>
            </a:r>
            <a:r>
              <a:rPr lang="fr-FR" dirty="0" smtClean="0">
                <a:ea typeface="ＭＳ Ｐゴシック" pitchFamily="34" charset="-128"/>
              </a:rPr>
              <a:t> </a:t>
            </a:r>
            <a:r>
              <a:rPr lang="fr-FR" dirty="0" err="1" smtClean="0">
                <a:ea typeface="ＭＳ Ｐゴシック" pitchFamily="34" charset="-128"/>
              </a:rPr>
              <a:t>manifest</a:t>
            </a:r>
            <a:r>
              <a:rPr lang="fr-FR" dirty="0" smtClean="0">
                <a:ea typeface="ＭＳ Ｐゴシック" pitchFamily="34" charset="-128"/>
              </a:rPr>
              <a:t> </a:t>
            </a:r>
            <a:r>
              <a:rPr lang="fr-FR" dirty="0" err="1" smtClean="0">
                <a:ea typeface="ＭＳ Ｐゴシック" pitchFamily="34" charset="-128"/>
              </a:rPr>
              <a:t>caching</a:t>
            </a:r>
            <a:r>
              <a:rPr lang="fr-FR" dirty="0" smtClean="0">
                <a:ea typeface="ＭＳ Ｐゴシック" pitchFamily="34" charset="-128"/>
              </a:rPr>
              <a:t>!</a:t>
            </a:r>
          </a:p>
        </p:txBody>
      </p:sp>
      <p:sp>
        <p:nvSpPr>
          <p:cNvPr id="18435" name="Espace réservé du contenu 3"/>
          <p:cNvSpPr>
            <a:spLocks noGrp="1"/>
          </p:cNvSpPr>
          <p:nvPr>
            <p:ph sz="quarter" idx="13"/>
          </p:nvPr>
        </p:nvSpPr>
        <p:spPr/>
        <p:txBody>
          <a:bodyPr/>
          <a:lstStyle/>
          <a:p>
            <a:r>
              <a:rPr lang="fr-FR" dirty="0"/>
              <a:t>Application </a:t>
            </a:r>
            <a:r>
              <a:rPr lang="fr-FR" dirty="0" err="1"/>
              <a:t>Caching</a:t>
            </a:r>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sp>
        <p:nvSpPr>
          <p:cNvPr id="2" name="Espace réservé du contenu 1"/>
          <p:cNvSpPr>
            <a:spLocks noGrp="1"/>
          </p:cNvSpPr>
          <p:nvPr>
            <p:ph idx="1"/>
          </p:nvPr>
        </p:nvSpPr>
        <p:spPr>
          <a:xfrm>
            <a:off x="457200" y="985292"/>
            <a:ext cx="8435975" cy="4230687"/>
          </a:xfrm>
        </p:spPr>
        <p:txBody>
          <a:bodyPr/>
          <a:lstStyle/>
          <a:p>
            <a:r>
              <a:rPr lang="en-US" dirty="0" smtClean="0"/>
              <a:t>If you change any file declared in your manifest, trigger reloading by changing something inside</a:t>
            </a:r>
          </a:p>
          <a:p>
            <a:pPr lvl="1"/>
            <a:endParaRPr lang="en-US" dirty="0" smtClean="0"/>
          </a:p>
          <a:p>
            <a:pPr lvl="1"/>
            <a:r>
              <a:rPr lang="en-US" dirty="0" smtClean="0"/>
              <a:t>You can use a comment with your manifest version, a timestamp or a GUID</a:t>
            </a:r>
          </a:p>
        </p:txBody>
      </p:sp>
      <p:sp>
        <p:nvSpPr>
          <p:cNvPr id="8" name="Rectangle à coins arrondis 4"/>
          <p:cNvSpPr/>
          <p:nvPr/>
        </p:nvSpPr>
        <p:spPr>
          <a:xfrm>
            <a:off x="251520" y="3865612"/>
            <a:ext cx="8569076" cy="1152128"/>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smtClean="0">
                <a:solidFill>
                  <a:srgbClr val="000000"/>
                </a:solidFill>
                <a:latin typeface="Courier New"/>
                <a:ea typeface="ＭＳ Ｐゴシック" pitchFamily="1" charset="-128"/>
                <a:cs typeface="Courier New"/>
              </a:rPr>
              <a:t>CACHE MANIFEST</a:t>
            </a:r>
          </a:p>
          <a:p>
            <a:r>
              <a:rPr lang="en-US" b="1" dirty="0" smtClean="0">
                <a:solidFill>
                  <a:srgbClr val="008000"/>
                </a:solidFill>
                <a:latin typeface="Courier New"/>
                <a:ea typeface="ＭＳ Ｐゴシック" pitchFamily="1" charset="-128"/>
                <a:cs typeface="Courier New"/>
              </a:rPr>
              <a:t># v0.1 (Change this version to re-cache </a:t>
            </a:r>
            <a:r>
              <a:rPr lang="en-US" b="1" dirty="0" err="1" smtClean="0">
                <a:solidFill>
                  <a:srgbClr val="008000"/>
                </a:solidFill>
                <a:latin typeface="Courier New"/>
                <a:ea typeface="ＭＳ Ｐゴシック" pitchFamily="1" charset="-128"/>
                <a:cs typeface="Courier New"/>
              </a:rPr>
              <a:t>style.css</a:t>
            </a:r>
            <a:r>
              <a:rPr lang="en-US" b="1" dirty="0" smtClean="0">
                <a:solidFill>
                  <a:srgbClr val="008000"/>
                </a:solidFill>
                <a:latin typeface="Courier New"/>
                <a:ea typeface="ＭＳ Ｐゴシック" pitchFamily="1" charset="-128"/>
                <a:cs typeface="Courier New"/>
              </a:rPr>
              <a:t> file)</a:t>
            </a:r>
          </a:p>
          <a:p>
            <a:r>
              <a:rPr lang="en-US" b="1" dirty="0" err="1" smtClean="0">
                <a:solidFill>
                  <a:srgbClr val="000000"/>
                </a:solidFill>
                <a:latin typeface="Courier New"/>
                <a:ea typeface="ＭＳ Ｐゴシック" pitchFamily="1" charset="-128"/>
                <a:cs typeface="Courier New"/>
              </a:rPr>
              <a:t>style.css</a:t>
            </a:r>
            <a:endParaRPr lang="en-US" b="1" dirty="0" smtClean="0">
              <a:solidFill>
                <a:srgbClr val="000000"/>
              </a:solidFill>
              <a:latin typeface="Courier New"/>
              <a:ea typeface="ＭＳ Ｐゴシック" pitchFamily="1" charset="-128"/>
              <a:cs typeface="Courier New"/>
            </a:endParaRPr>
          </a:p>
        </p:txBody>
      </p:sp>
      <p:pic>
        <p:nvPicPr>
          <p:cNvPr id="9" name="Picture 2" descr="D:\Users\Renaud\Desktop\StageFinEtudesSupinfo\Icons-New\v3\Min\Importa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6" y="121196"/>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6449783"/>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Beware</a:t>
            </a:r>
            <a:r>
              <a:rPr lang="fr-FR" dirty="0" smtClean="0">
                <a:ea typeface="ＭＳ Ｐゴシック" pitchFamily="34" charset="-128"/>
              </a:rPr>
              <a:t> </a:t>
            </a:r>
            <a:r>
              <a:rPr lang="fr-FR" dirty="0" err="1" smtClean="0">
                <a:ea typeface="ＭＳ Ｐゴシック" pitchFamily="34" charset="-128"/>
              </a:rPr>
              <a:t>manifest</a:t>
            </a:r>
            <a:r>
              <a:rPr lang="fr-FR" dirty="0" smtClean="0">
                <a:ea typeface="ＭＳ Ｐゴシック" pitchFamily="34" charset="-128"/>
              </a:rPr>
              <a:t> </a:t>
            </a:r>
            <a:r>
              <a:rPr lang="fr-FR" dirty="0" err="1" smtClean="0">
                <a:ea typeface="ＭＳ Ｐゴシック" pitchFamily="34" charset="-128"/>
              </a:rPr>
              <a:t>caching</a:t>
            </a:r>
            <a:r>
              <a:rPr lang="fr-FR" dirty="0" smtClean="0">
                <a:ea typeface="ＭＳ Ｐゴシック" pitchFamily="34" charset="-128"/>
              </a:rPr>
              <a:t>!</a:t>
            </a:r>
          </a:p>
        </p:txBody>
      </p:sp>
      <p:sp>
        <p:nvSpPr>
          <p:cNvPr id="18435" name="Espace réservé du contenu 3"/>
          <p:cNvSpPr>
            <a:spLocks noGrp="1"/>
          </p:cNvSpPr>
          <p:nvPr>
            <p:ph sz="quarter" idx="13"/>
          </p:nvPr>
        </p:nvSpPr>
        <p:spPr/>
        <p:txBody>
          <a:bodyPr/>
          <a:lstStyle/>
          <a:p>
            <a:r>
              <a:rPr lang="fr-FR" dirty="0"/>
              <a:t>Application </a:t>
            </a:r>
            <a:r>
              <a:rPr lang="fr-FR" dirty="0" err="1"/>
              <a:t>Caching</a:t>
            </a:r>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sp>
        <p:nvSpPr>
          <p:cNvPr id="2" name="Espace réservé du contenu 1"/>
          <p:cNvSpPr>
            <a:spLocks noGrp="1"/>
          </p:cNvSpPr>
          <p:nvPr>
            <p:ph idx="1"/>
          </p:nvPr>
        </p:nvSpPr>
        <p:spPr>
          <a:xfrm>
            <a:off x="457200" y="1075085"/>
            <a:ext cx="8435975" cy="4230687"/>
          </a:xfrm>
        </p:spPr>
        <p:txBody>
          <a:bodyPr/>
          <a:lstStyle/>
          <a:p>
            <a:r>
              <a:rPr lang="en-US" dirty="0" smtClean="0"/>
              <a:t>Never cache your manifest!</a:t>
            </a:r>
          </a:p>
          <a:p>
            <a:pPr lvl="1"/>
            <a:r>
              <a:rPr lang="en-US" dirty="0" smtClean="0"/>
              <a:t>To disable it on Apache-based servers:</a:t>
            </a:r>
          </a:p>
          <a:p>
            <a:pPr lvl="1"/>
            <a:endParaRPr lang="en-US" dirty="0" smtClean="0"/>
          </a:p>
          <a:p>
            <a:pPr lvl="1"/>
            <a:endParaRPr lang="en-US" dirty="0"/>
          </a:p>
          <a:p>
            <a:pPr lvl="1"/>
            <a:endParaRPr lang="en-US" dirty="0" smtClean="0"/>
          </a:p>
          <a:p>
            <a:r>
              <a:rPr lang="en-US" dirty="0" smtClean="0"/>
              <a:t>Never declare your manifest in your manifest!</a:t>
            </a:r>
          </a:p>
          <a:p>
            <a:pPr lvl="1"/>
            <a:r>
              <a:rPr lang="en-US" dirty="0" smtClean="0"/>
              <a:t>Nearly impossible to update browser caching rules</a:t>
            </a:r>
          </a:p>
        </p:txBody>
      </p:sp>
      <p:sp>
        <p:nvSpPr>
          <p:cNvPr id="7" name="Rectangle à coins arrondis 4"/>
          <p:cNvSpPr/>
          <p:nvPr/>
        </p:nvSpPr>
        <p:spPr>
          <a:xfrm>
            <a:off x="395536" y="2497460"/>
            <a:ext cx="8280920" cy="504055"/>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lgn="ctr"/>
            <a:r>
              <a:rPr lang="en-US" b="1" dirty="0" err="1" smtClean="0">
                <a:solidFill>
                  <a:srgbClr val="000000"/>
                </a:solidFill>
                <a:latin typeface="Courier New"/>
                <a:ea typeface="ＭＳ Ｐゴシック" pitchFamily="1" charset="-128"/>
                <a:cs typeface="Courier New"/>
              </a:rPr>
              <a:t>ExpiresByType</a:t>
            </a:r>
            <a:r>
              <a:rPr lang="en-US" b="1" dirty="0" smtClean="0">
                <a:solidFill>
                  <a:srgbClr val="000000"/>
                </a:solidFill>
                <a:latin typeface="Courier New"/>
                <a:ea typeface="ＭＳ Ｐゴシック" pitchFamily="1" charset="-128"/>
                <a:cs typeface="Courier New"/>
              </a:rPr>
              <a:t> text/cache-manifest</a:t>
            </a:r>
            <a:r>
              <a:rPr lang="en-US" b="1" dirty="0" smtClean="0">
                <a:solidFill>
                  <a:srgbClr val="0070C0"/>
                </a:solidFill>
                <a:latin typeface="Courier New"/>
                <a:ea typeface="ＭＳ Ｐゴシック" pitchFamily="1" charset="-128"/>
                <a:cs typeface="Courier New"/>
              </a:rPr>
              <a:t> </a:t>
            </a:r>
            <a:r>
              <a:rPr lang="en-US" b="1" dirty="0" smtClean="0">
                <a:solidFill>
                  <a:srgbClr val="000000"/>
                </a:solidFill>
                <a:latin typeface="Courier New"/>
                <a:ea typeface="ＭＳ Ｐゴシック" pitchFamily="1" charset="-128"/>
                <a:cs typeface="Courier New"/>
              </a:rPr>
              <a:t>"access plus 0 seconds"</a:t>
            </a:r>
            <a:endParaRPr lang="en-US" b="1" dirty="0">
              <a:solidFill>
                <a:srgbClr val="000000"/>
              </a:solidFill>
              <a:latin typeface="Courier New"/>
              <a:ea typeface="ＭＳ Ｐゴシック" pitchFamily="1" charset="-128"/>
              <a:cs typeface="Courier New"/>
            </a:endParaRPr>
          </a:p>
        </p:txBody>
      </p:sp>
      <p:pic>
        <p:nvPicPr>
          <p:cNvPr id="8" name="Picture 2" descr="D:\Users\Renaud\Desktop\StageFinEtudesSupinfo\Icons-New\v3\Min\Importa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6" y="121196"/>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499947"/>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Is </a:t>
            </a:r>
            <a:r>
              <a:rPr lang="fr-FR" dirty="0" err="1" smtClean="0">
                <a:ea typeface="ＭＳ Ｐゴシック" pitchFamily="34" charset="-128"/>
              </a:rPr>
              <a:t>your</a:t>
            </a:r>
            <a:r>
              <a:rPr lang="fr-FR" dirty="0" smtClean="0">
                <a:ea typeface="ＭＳ Ｐゴシック" pitchFamily="34" charset="-128"/>
              </a:rPr>
              <a:t> </a:t>
            </a:r>
            <a:r>
              <a:rPr lang="fr-FR" dirty="0" err="1" smtClean="0">
                <a:ea typeface="ＭＳ Ｐゴシック" pitchFamily="34" charset="-128"/>
              </a:rPr>
              <a:t>caching</a:t>
            </a:r>
            <a:r>
              <a:rPr lang="fr-FR" dirty="0" smtClean="0">
                <a:ea typeface="ＭＳ Ｐゴシック" pitchFamily="34" charset="-128"/>
              </a:rPr>
              <a:t> </a:t>
            </a:r>
            <a:r>
              <a:rPr lang="fr-FR" dirty="0" err="1" smtClean="0">
                <a:ea typeface="ＭＳ Ｐゴシック" pitchFamily="34" charset="-128"/>
              </a:rPr>
              <a:t>strategy</a:t>
            </a:r>
            <a:r>
              <a:rPr lang="fr-FR" dirty="0" smtClean="0">
                <a:ea typeface="ＭＳ Ｐゴシック" pitchFamily="34" charset="-128"/>
              </a:rPr>
              <a:t> </a:t>
            </a:r>
            <a:r>
              <a:rPr lang="fr-FR" dirty="0" err="1" smtClean="0">
                <a:ea typeface="ＭＳ Ｐゴシック" pitchFamily="34" charset="-128"/>
              </a:rPr>
              <a:t>working</a:t>
            </a:r>
            <a:r>
              <a:rPr lang="fr-FR" dirty="0">
                <a:ea typeface="ＭＳ Ｐゴシック" pitchFamily="34" charset="-128"/>
              </a:rPr>
              <a:t>?</a:t>
            </a:r>
            <a:endParaRPr lang="fr-FR"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a:t>Application </a:t>
            </a:r>
            <a:r>
              <a:rPr lang="fr-FR" dirty="0" err="1"/>
              <a:t>Caching</a:t>
            </a:r>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sp>
        <p:nvSpPr>
          <p:cNvPr id="2" name="Espace réservé du contenu 1"/>
          <p:cNvSpPr>
            <a:spLocks noGrp="1"/>
          </p:cNvSpPr>
          <p:nvPr>
            <p:ph idx="1"/>
          </p:nvPr>
        </p:nvSpPr>
        <p:spPr>
          <a:xfrm>
            <a:off x="457200" y="1075085"/>
            <a:ext cx="8435975" cy="4230687"/>
          </a:xfrm>
        </p:spPr>
        <p:txBody>
          <a:bodyPr/>
          <a:lstStyle/>
          <a:p>
            <a:r>
              <a:rPr lang="en-US" dirty="0" smtClean="0"/>
              <a:t>Verify your caching rules by:</a:t>
            </a:r>
          </a:p>
          <a:p>
            <a:pPr lvl="1"/>
            <a:endParaRPr lang="en-US" dirty="0" smtClean="0"/>
          </a:p>
          <a:p>
            <a:pPr lvl="1"/>
            <a:r>
              <a:rPr lang="en-US" dirty="0" smtClean="0"/>
              <a:t>Using your browser’s developer tools</a:t>
            </a:r>
          </a:p>
        </p:txBody>
      </p:sp>
      <p:pic>
        <p:nvPicPr>
          <p:cNvPr id="3" name="Picture 2" descr="manifes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600" y="3001516"/>
            <a:ext cx="7088259" cy="1580692"/>
          </a:xfrm>
          <a:prstGeom prst="rect">
            <a:avLst/>
          </a:prstGeom>
          <a:ln>
            <a:solidFill>
              <a:schemeClr val="tx1"/>
            </a:solidFill>
          </a:ln>
        </p:spPr>
      </p:pic>
      <p:pic>
        <p:nvPicPr>
          <p:cNvPr id="9" name="Picture 2" descr="D:\Users\Renaud\Desktop\StageFinEtudesSupinfo\Icons-New\v3\Min\Focus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264745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563888" y="769268"/>
            <a:ext cx="5580112" cy="4446711"/>
          </a:xfrm>
        </p:spPr>
        <p:txBody>
          <a:bodyPr/>
          <a:lstStyle/>
          <a:p>
            <a:pPr>
              <a:lnSpc>
                <a:spcPct val="200000"/>
              </a:lnSpc>
              <a:buNone/>
            </a:pPr>
            <a:r>
              <a:rPr lang="en-US" dirty="0" smtClean="0"/>
              <a:t>Course’s plan:</a:t>
            </a:r>
          </a:p>
          <a:p>
            <a:pPr lvl="1"/>
            <a:endParaRPr lang="en-US" dirty="0" smtClean="0"/>
          </a:p>
          <a:p>
            <a:pPr lvl="1"/>
            <a:r>
              <a:rPr lang="en-US" dirty="0" smtClean="0"/>
              <a:t>Web storage</a:t>
            </a:r>
          </a:p>
          <a:p>
            <a:pPr lvl="1"/>
            <a:endParaRPr lang="en-US" dirty="0"/>
          </a:p>
          <a:p>
            <a:pPr lvl="1"/>
            <a:r>
              <a:rPr lang="en-US" dirty="0" smtClean="0"/>
              <a:t>Application caching</a:t>
            </a:r>
          </a:p>
          <a:p>
            <a:pPr lvl="1"/>
            <a:endParaRPr lang="en-US" dirty="0" smtClean="0"/>
          </a:p>
        </p:txBody>
      </p:sp>
      <p:pic>
        <p:nvPicPr>
          <p:cNvPr id="4" name="Picture 8" descr="200138722-001"/>
          <p:cNvPicPr>
            <a:picLocks noChangeAspect="1" noChangeArrowheads="1"/>
          </p:cNvPicPr>
          <p:nvPr/>
        </p:nvPicPr>
        <p:blipFill>
          <a:blip r:embed="rId2" cstate="print"/>
          <a:srcRect/>
          <a:stretch>
            <a:fillRect/>
          </a:stretch>
        </p:blipFill>
        <p:spPr bwMode="auto">
          <a:xfrm>
            <a:off x="539552" y="1417340"/>
            <a:ext cx="2472195" cy="3712096"/>
          </a:xfrm>
          <a:prstGeom prst="rect">
            <a:avLst/>
          </a:prstGeom>
          <a:noFill/>
          <a:ln w="9525">
            <a:noFill/>
            <a:miter lim="800000"/>
            <a:headEnd/>
            <a:tailEnd/>
          </a:ln>
        </p:spPr>
      </p:pic>
      <p:sp>
        <p:nvSpPr>
          <p:cNvPr id="7"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en-US" sz="3600" b="1" i="0" u="none" strike="noStrike" kern="1200" cap="none" spc="0" normalizeH="0" baseline="0" smtClean="0">
                <a:ln>
                  <a:noFill/>
                </a:ln>
                <a:solidFill>
                  <a:schemeClr val="tx1"/>
                </a:solidFill>
                <a:effectLst/>
                <a:uLnTx/>
                <a:uFillTx/>
                <a:latin typeface="+mj-lt"/>
                <a:ea typeface="ＭＳ Ｐゴシック" pitchFamily="34" charset="-128"/>
                <a:cs typeface="ＭＳ Ｐゴシック" charset="0"/>
              </a:rPr>
              <a:t>Course topics</a:t>
            </a:r>
          </a:p>
        </p:txBody>
      </p:sp>
      <p:sp>
        <p:nvSpPr>
          <p:cNvPr id="8" name="Espace réservé du contenu 3"/>
          <p:cNvSpPr txBox="1">
            <a:spLocks/>
          </p:cNvSpPr>
          <p:nvPr/>
        </p:nvSpPr>
        <p:spPr>
          <a:xfrm>
            <a:off x="1116013" y="0"/>
            <a:ext cx="7777162" cy="336550"/>
          </a:xfrm>
          <a:prstGeom prst="rect">
            <a:avLst/>
          </a:prstGeom>
        </p:spPr>
        <p:txBody>
          <a:bodyPr/>
          <a:lstStyle/>
          <a:p>
            <a:pPr marL="342900" lvl="0" indent="-342900" defTabSz="457200">
              <a:spcBef>
                <a:spcPct val="20000"/>
              </a:spcBef>
              <a:defRPr/>
            </a:pPr>
            <a:r>
              <a:rPr lang="en-US" dirty="0" err="1" smtClean="0">
                <a:solidFill>
                  <a:prstClr val="black"/>
                </a:solidFill>
                <a:latin typeface="Calibri"/>
                <a:cs typeface="ＭＳ Ｐゴシック" charset="0"/>
              </a:rPr>
              <a:t>WebSocket</a:t>
            </a:r>
            <a:endParaRPr lang="en-US" dirty="0">
              <a:solidFill>
                <a:prstClr val="black"/>
              </a:solidFill>
              <a:latin typeface="Calibri"/>
              <a:cs typeface="ＭＳ Ｐゴシック" charset="0"/>
            </a:endParaRPr>
          </a:p>
        </p:txBody>
      </p:sp>
      <p:pic>
        <p:nvPicPr>
          <p:cNvPr id="10" name="Picture 3" descr="D:\Users\Renaud\Desktop\StageFinEtudesSupinfo\Icons-New\v3\Min\Pla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Is </a:t>
            </a:r>
            <a:r>
              <a:rPr lang="fr-FR" dirty="0" err="1" smtClean="0">
                <a:ea typeface="ＭＳ Ｐゴシック" pitchFamily="34" charset="-128"/>
              </a:rPr>
              <a:t>your</a:t>
            </a:r>
            <a:r>
              <a:rPr lang="fr-FR" dirty="0" smtClean="0">
                <a:ea typeface="ＭＳ Ｐゴシック" pitchFamily="34" charset="-128"/>
              </a:rPr>
              <a:t> </a:t>
            </a:r>
            <a:r>
              <a:rPr lang="fr-FR" dirty="0" err="1" smtClean="0">
                <a:ea typeface="ＭＳ Ｐゴシック" pitchFamily="34" charset="-128"/>
              </a:rPr>
              <a:t>caching</a:t>
            </a:r>
            <a:r>
              <a:rPr lang="fr-FR" dirty="0" smtClean="0">
                <a:ea typeface="ＭＳ Ｐゴシック" pitchFamily="34" charset="-128"/>
              </a:rPr>
              <a:t> </a:t>
            </a:r>
            <a:r>
              <a:rPr lang="fr-FR" dirty="0" err="1" smtClean="0">
                <a:ea typeface="ＭＳ Ｐゴシック" pitchFamily="34" charset="-128"/>
              </a:rPr>
              <a:t>strategy</a:t>
            </a:r>
            <a:r>
              <a:rPr lang="fr-FR" dirty="0" smtClean="0">
                <a:ea typeface="ＭＳ Ｐゴシック" pitchFamily="34" charset="-128"/>
              </a:rPr>
              <a:t> </a:t>
            </a:r>
            <a:r>
              <a:rPr lang="fr-FR" dirty="0" err="1" smtClean="0">
                <a:ea typeface="ＭＳ Ｐゴシック" pitchFamily="34" charset="-128"/>
              </a:rPr>
              <a:t>working</a:t>
            </a:r>
            <a:r>
              <a:rPr lang="fr-FR" dirty="0">
                <a:ea typeface="ＭＳ Ｐゴシック" pitchFamily="34" charset="-128"/>
              </a:rPr>
              <a:t>?</a:t>
            </a:r>
            <a:endParaRPr lang="fr-FR"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a:t>Application </a:t>
            </a:r>
            <a:r>
              <a:rPr lang="fr-FR" dirty="0" err="1"/>
              <a:t>Caching</a:t>
            </a:r>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sp>
        <p:nvSpPr>
          <p:cNvPr id="2" name="Espace réservé du contenu 1"/>
          <p:cNvSpPr>
            <a:spLocks noGrp="1"/>
          </p:cNvSpPr>
          <p:nvPr>
            <p:ph idx="1"/>
          </p:nvPr>
        </p:nvSpPr>
        <p:spPr>
          <a:xfrm>
            <a:off x="457200" y="1075085"/>
            <a:ext cx="8435975" cy="4230687"/>
          </a:xfrm>
        </p:spPr>
        <p:txBody>
          <a:bodyPr/>
          <a:lstStyle/>
          <a:p>
            <a:r>
              <a:rPr lang="en-US" dirty="0" smtClean="0"/>
              <a:t>Verify your caching rules by:</a:t>
            </a:r>
          </a:p>
          <a:p>
            <a:pPr lvl="1"/>
            <a:endParaRPr lang="en-US" dirty="0"/>
          </a:p>
          <a:p>
            <a:pPr lvl="1">
              <a:spcBef>
                <a:spcPts val="1824"/>
              </a:spcBef>
            </a:pPr>
            <a:r>
              <a:rPr lang="en-US" dirty="0" smtClean="0"/>
              <a:t>Validating your manifest syntax:</a:t>
            </a:r>
          </a:p>
          <a:p>
            <a:pPr marL="0" indent="0" algn="ctr">
              <a:buNone/>
            </a:pPr>
            <a:r>
              <a:rPr lang="en-US" sz="2400" dirty="0" smtClean="0">
                <a:hlinkClick r:id="rId3"/>
              </a:rPr>
              <a:t>http://www.manifest-validator.com</a:t>
            </a:r>
            <a:endParaRPr lang="en-US" sz="2400" dirty="0"/>
          </a:p>
          <a:p>
            <a:pPr marL="0" indent="0" algn="ctr">
              <a:buNone/>
            </a:pPr>
            <a:endParaRPr lang="en-US" dirty="0" smtClean="0"/>
          </a:p>
        </p:txBody>
      </p:sp>
      <p:pic>
        <p:nvPicPr>
          <p:cNvPr id="9" name="Picture 2" descr="D:\Users\Renaud\Desktop\StageFinEtudesSupinfo\Icons-New\v3\Min\Focus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141420"/>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Manifest</a:t>
            </a:r>
            <a:r>
              <a:rPr lang="fr-FR" dirty="0" smtClean="0">
                <a:ea typeface="ＭＳ Ｐゴシック" pitchFamily="34" charset="-128"/>
              </a:rPr>
              <a:t> </a:t>
            </a:r>
            <a:r>
              <a:rPr lang="fr-FR" dirty="0" err="1" smtClean="0">
                <a:ea typeface="ＭＳ Ｐゴシック" pitchFamily="34" charset="-128"/>
              </a:rPr>
              <a:t>events</a:t>
            </a:r>
            <a:endParaRPr lang="fr-FR"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a:t>Application </a:t>
            </a:r>
            <a:r>
              <a:rPr lang="fr-FR" dirty="0" err="1"/>
              <a:t>Caching</a:t>
            </a:r>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2" name="Espace réservé du contenu 1"/>
          <p:cNvSpPr>
            <a:spLocks noGrp="1"/>
          </p:cNvSpPr>
          <p:nvPr>
            <p:ph idx="1"/>
          </p:nvPr>
        </p:nvSpPr>
        <p:spPr>
          <a:xfrm>
            <a:off x="457200" y="985292"/>
            <a:ext cx="8435975" cy="4230687"/>
          </a:xfrm>
        </p:spPr>
        <p:txBody>
          <a:bodyPr/>
          <a:lstStyle/>
          <a:p>
            <a:r>
              <a:rPr lang="en-US" dirty="0" smtClean="0"/>
              <a:t>Some events are triggered when using caching</a:t>
            </a:r>
          </a:p>
          <a:p>
            <a:endParaRPr lang="en-US" dirty="0" smtClean="0"/>
          </a:p>
          <a:p>
            <a:pPr lvl="1"/>
            <a:r>
              <a:rPr lang="en-US" dirty="0" smtClean="0"/>
              <a:t>Handled by the object “</a:t>
            </a:r>
            <a:r>
              <a:rPr lang="en-US" dirty="0" err="1" smtClean="0"/>
              <a:t>applicationCache</a:t>
            </a:r>
            <a:r>
              <a:rPr lang="en-US" dirty="0" smtClean="0"/>
              <a:t>”</a:t>
            </a:r>
          </a:p>
          <a:p>
            <a:pPr lvl="1"/>
            <a:endParaRPr lang="en-US" dirty="0" smtClean="0"/>
          </a:p>
          <a:p>
            <a:pPr lvl="1"/>
            <a:r>
              <a:rPr lang="en-US" dirty="0" smtClean="0"/>
              <a:t>Five states:</a:t>
            </a:r>
          </a:p>
        </p:txBody>
      </p:sp>
      <p:sp>
        <p:nvSpPr>
          <p:cNvPr id="7" name="Espace réservé du contenu 1"/>
          <p:cNvSpPr txBox="1">
            <a:spLocks/>
          </p:cNvSpPr>
          <p:nvPr/>
        </p:nvSpPr>
        <p:spPr bwMode="auto">
          <a:xfrm>
            <a:off x="323528" y="3739381"/>
            <a:ext cx="8435975" cy="1278359"/>
          </a:xfrm>
          <a:prstGeom prst="rect">
            <a:avLst/>
          </a:prstGeom>
          <a:noFill/>
          <a:ln w="9525">
            <a:noFill/>
            <a:miter lim="800000"/>
            <a:headEnd/>
            <a:tailEnd/>
          </a:ln>
        </p:spPr>
        <p:txBody>
          <a:bodyPr vert="horz" wrap="square" lIns="91440" tIns="45720" rIns="91440" bIns="45720" numCol="2" anchor="t" anchorCtr="0" compatLnSpc="1">
            <a:prstTxWarp prst="textNoShape">
              <a:avLst/>
            </a:prstTxWarp>
          </a:bodyPr>
          <a:lst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2"/>
            <a:r>
              <a:rPr lang="en-US" dirty="0" smtClean="0"/>
              <a:t>UNCACHED</a:t>
            </a:r>
          </a:p>
          <a:p>
            <a:pPr lvl="2"/>
            <a:r>
              <a:rPr lang="en-US" dirty="0" smtClean="0"/>
              <a:t>IDLE</a:t>
            </a:r>
          </a:p>
          <a:p>
            <a:pPr lvl="2"/>
            <a:r>
              <a:rPr lang="en-US" dirty="0" smtClean="0"/>
              <a:t>CHECKING</a:t>
            </a:r>
          </a:p>
          <a:p>
            <a:pPr lvl="2"/>
            <a:r>
              <a:rPr lang="en-US" dirty="0" smtClean="0"/>
              <a:t>DOWNLOADING</a:t>
            </a:r>
          </a:p>
          <a:p>
            <a:pPr lvl="2"/>
            <a:r>
              <a:rPr lang="en-US" dirty="0" smtClean="0"/>
              <a:t>OBSOLETE</a:t>
            </a:r>
          </a:p>
        </p:txBody>
      </p:sp>
    </p:spTree>
    <p:extLst>
      <p:ext uri="{BB962C8B-B14F-4D97-AF65-F5344CB8AC3E}">
        <p14:creationId xmlns:p14="http://schemas.microsoft.com/office/powerpoint/2010/main" val="3135121319"/>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JavaScript </a:t>
            </a:r>
            <a:r>
              <a:rPr lang="fr-FR" dirty="0" err="1" smtClean="0">
                <a:ea typeface="ＭＳ Ｐゴシック" pitchFamily="34" charset="-128"/>
              </a:rPr>
              <a:t>caching</a:t>
            </a:r>
            <a:r>
              <a:rPr lang="fr-FR" dirty="0" smtClean="0">
                <a:ea typeface="ＭＳ Ｐゴシック" pitchFamily="34" charset="-128"/>
              </a:rPr>
              <a:t> management</a:t>
            </a:r>
          </a:p>
        </p:txBody>
      </p:sp>
      <p:sp>
        <p:nvSpPr>
          <p:cNvPr id="18435" name="Espace réservé du contenu 3"/>
          <p:cNvSpPr>
            <a:spLocks noGrp="1"/>
          </p:cNvSpPr>
          <p:nvPr>
            <p:ph sz="quarter" idx="13"/>
          </p:nvPr>
        </p:nvSpPr>
        <p:spPr/>
        <p:txBody>
          <a:bodyPr/>
          <a:lstStyle/>
          <a:p>
            <a:r>
              <a:rPr lang="fr-FR" dirty="0"/>
              <a:t>Application </a:t>
            </a:r>
            <a:r>
              <a:rPr lang="fr-FR" dirty="0" err="1"/>
              <a:t>Caching</a:t>
            </a:r>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sp>
        <p:nvSpPr>
          <p:cNvPr id="8" name="Rectangle à coins arrondis 4"/>
          <p:cNvSpPr/>
          <p:nvPr/>
        </p:nvSpPr>
        <p:spPr>
          <a:xfrm>
            <a:off x="179388" y="913284"/>
            <a:ext cx="8857108" cy="4248473"/>
          </a:xfrm>
          <a:prstGeom prst="roundRect">
            <a:avLst>
              <a:gd name="adj" fmla="val 11235"/>
            </a:avLst>
          </a:prstGeom>
        </p:spPr>
        <p:style>
          <a:lnRef idx="2">
            <a:schemeClr val="dk1"/>
          </a:lnRef>
          <a:fillRef idx="1">
            <a:schemeClr val="lt1"/>
          </a:fillRef>
          <a:effectRef idx="0">
            <a:schemeClr val="dk1"/>
          </a:effectRef>
          <a:fontRef idx="minor">
            <a:schemeClr val="dk1"/>
          </a:fontRef>
        </p:style>
        <p:txBody>
          <a:bodyPr anchor="ctr"/>
          <a:lstStyle/>
          <a:p>
            <a:r>
              <a:rPr lang="en-US" b="1" dirty="0" smtClean="0">
                <a:solidFill>
                  <a:srgbClr val="0070C0"/>
                </a:solidFill>
                <a:latin typeface="Courier New"/>
                <a:ea typeface="ＭＳ Ｐゴシック" pitchFamily="1" charset="-128"/>
                <a:cs typeface="Courier New"/>
              </a:rPr>
              <a:t>function </a:t>
            </a:r>
            <a:r>
              <a:rPr lang="en-US" b="1" dirty="0" err="1" smtClean="0">
                <a:solidFill>
                  <a:schemeClr val="tx1"/>
                </a:solidFill>
                <a:latin typeface="Courier New"/>
                <a:ea typeface="ＭＳ Ｐゴシック" pitchFamily="1" charset="-128"/>
                <a:cs typeface="Courier New"/>
              </a:rPr>
              <a:t>onDownload</a:t>
            </a:r>
            <a:r>
              <a:rPr lang="en-US" b="1" dirty="0" smtClean="0">
                <a:solidFill>
                  <a:schemeClr val="tx1"/>
                </a:solidFill>
                <a:latin typeface="Courier New"/>
                <a:ea typeface="ＭＳ Ｐゴシック" pitchFamily="1" charset="-128"/>
                <a:cs typeface="Courier New"/>
              </a:rPr>
              <a:t>() {</a:t>
            </a:r>
          </a:p>
          <a:p>
            <a:pPr lvl="1"/>
            <a:r>
              <a:rPr lang="en-US" b="1" dirty="0" err="1">
                <a:solidFill>
                  <a:schemeClr val="tx1"/>
                </a:solidFill>
                <a:latin typeface="Courier New"/>
                <a:ea typeface="ＭＳ Ｐゴシック" pitchFamily="1" charset="-128"/>
                <a:cs typeface="Courier New"/>
              </a:rPr>
              <a:t>c</a:t>
            </a:r>
            <a:r>
              <a:rPr lang="en-US" b="1" dirty="0" err="1" smtClean="0">
                <a:solidFill>
                  <a:schemeClr val="tx1"/>
                </a:solidFill>
                <a:latin typeface="Courier New"/>
                <a:ea typeface="ＭＳ Ｐゴシック" pitchFamily="1" charset="-128"/>
                <a:cs typeface="Courier New"/>
              </a:rPr>
              <a:t>onsole.log</a:t>
            </a:r>
            <a:r>
              <a:rPr lang="en-US" b="1" dirty="0" smtClean="0">
                <a:solidFill>
                  <a:schemeClr val="tx1"/>
                </a:solidFill>
                <a:latin typeface="Courier New"/>
                <a:ea typeface="ＭＳ Ｐゴシック" pitchFamily="1" charset="-128"/>
                <a:cs typeface="Courier New"/>
              </a:rPr>
              <a:t>(</a:t>
            </a:r>
            <a:r>
              <a:rPr lang="en-US" b="1" dirty="0" smtClean="0">
                <a:solidFill>
                  <a:srgbClr val="A2AEBA"/>
                </a:solidFill>
                <a:latin typeface="Courier New"/>
                <a:ea typeface="ＭＳ Ｐゴシック" pitchFamily="1" charset="-128"/>
                <a:cs typeface="Courier New"/>
              </a:rPr>
              <a:t>"</a:t>
            </a:r>
            <a:r>
              <a:rPr lang="en-US" b="1" dirty="0" smtClean="0">
                <a:solidFill>
                  <a:srgbClr val="00B050"/>
                </a:solidFill>
                <a:latin typeface="Courier New"/>
                <a:ea typeface="ＭＳ Ｐゴシック" pitchFamily="1" charset="-128"/>
                <a:cs typeface="Courier New"/>
              </a:rPr>
              <a:t>Downloading new version!</a:t>
            </a:r>
            <a:r>
              <a:rPr lang="en-US" b="1" dirty="0" smtClean="0">
                <a:solidFill>
                  <a:srgbClr val="A2AEBA"/>
                </a:solidFill>
                <a:latin typeface="Courier New"/>
                <a:ea typeface="ＭＳ Ｐゴシック" pitchFamily="1" charset="-128"/>
                <a:cs typeface="Courier New"/>
              </a:rPr>
              <a:t>"</a:t>
            </a:r>
            <a:r>
              <a:rPr lang="en-US" b="1" dirty="0" smtClean="0">
                <a:solidFill>
                  <a:srgbClr val="000000"/>
                </a:solidFill>
                <a:latin typeface="Courier New"/>
                <a:ea typeface="ＭＳ Ｐゴシック" pitchFamily="1" charset="-128"/>
                <a:cs typeface="Courier New"/>
              </a:rPr>
              <a:t>);</a:t>
            </a:r>
          </a:p>
          <a:p>
            <a:pPr>
              <a:spcAft>
                <a:spcPts val="1800"/>
              </a:spcAft>
            </a:pPr>
            <a:r>
              <a:rPr lang="en-US" b="1" dirty="0" smtClean="0">
                <a:solidFill>
                  <a:srgbClr val="000000"/>
                </a:solidFill>
                <a:latin typeface="Courier New"/>
                <a:ea typeface="ＭＳ Ｐゴシック" pitchFamily="1" charset="-128"/>
                <a:cs typeface="Courier New"/>
              </a:rPr>
              <a:t>}</a:t>
            </a:r>
          </a:p>
          <a:p>
            <a:r>
              <a:rPr lang="en-US" b="1" dirty="0" err="1" smtClean="0">
                <a:solidFill>
                  <a:srgbClr val="000000"/>
                </a:solidFill>
                <a:latin typeface="Courier New"/>
                <a:ea typeface="ＭＳ Ｐゴシック" pitchFamily="1" charset="-128"/>
                <a:cs typeface="Courier New"/>
              </a:rPr>
              <a:t>applicationCache.addEventListener</a:t>
            </a:r>
            <a:r>
              <a:rPr lang="en-US" b="1" dirty="0" smtClean="0">
                <a:solidFill>
                  <a:srgbClr val="000000"/>
                </a:solidFill>
                <a:latin typeface="Courier New"/>
                <a:ea typeface="ＭＳ Ｐゴシック" pitchFamily="1" charset="-128"/>
                <a:cs typeface="Courier New"/>
              </a:rPr>
              <a:t>(</a:t>
            </a:r>
            <a:r>
              <a:rPr lang="en-US" b="1" dirty="0" smtClean="0">
                <a:solidFill>
                  <a:srgbClr val="A2AEBA"/>
                </a:solidFill>
                <a:latin typeface="Courier New"/>
                <a:ea typeface="ＭＳ Ｐゴシック" pitchFamily="1" charset="-128"/>
                <a:cs typeface="Courier New"/>
              </a:rPr>
              <a:t>"</a:t>
            </a:r>
            <a:r>
              <a:rPr lang="en-US" b="1" dirty="0" smtClean="0">
                <a:solidFill>
                  <a:srgbClr val="00B050"/>
                </a:solidFill>
                <a:latin typeface="Courier New"/>
                <a:ea typeface="ＭＳ Ｐゴシック" pitchFamily="1" charset="-128"/>
                <a:cs typeface="Courier New"/>
              </a:rPr>
              <a:t>downloading</a:t>
            </a:r>
            <a:r>
              <a:rPr lang="en-US" b="1" dirty="0" smtClean="0">
                <a:solidFill>
                  <a:srgbClr val="A2AEBA"/>
                </a:solidFill>
                <a:latin typeface="Courier New"/>
                <a:ea typeface="ＭＳ Ｐゴシック" pitchFamily="1" charset="-128"/>
                <a:cs typeface="Courier New"/>
              </a:rPr>
              <a:t>"</a:t>
            </a:r>
            <a:r>
              <a:rPr lang="en-US" b="1" dirty="0" smtClean="0">
                <a:solidFill>
                  <a:schemeClr val="tx1"/>
                </a:solidFill>
                <a:latin typeface="Courier New"/>
                <a:ea typeface="ＭＳ Ｐゴシック" pitchFamily="1" charset="-128"/>
                <a:cs typeface="Courier New"/>
              </a:rPr>
              <a:t>, </a:t>
            </a:r>
            <a:r>
              <a:rPr lang="en-US" b="1" dirty="0" err="1" smtClean="0">
                <a:solidFill>
                  <a:schemeClr val="tx1"/>
                </a:solidFill>
                <a:latin typeface="Courier New"/>
                <a:ea typeface="ＭＳ Ｐゴシック" pitchFamily="1" charset="-128"/>
                <a:cs typeface="Courier New"/>
              </a:rPr>
              <a:t>onDownload</a:t>
            </a:r>
            <a:r>
              <a:rPr lang="en-US" b="1" dirty="0" smtClean="0">
                <a:solidFill>
                  <a:schemeClr val="tx1"/>
                </a:solidFill>
                <a:latin typeface="Courier New"/>
                <a:ea typeface="ＭＳ Ｐゴシック" pitchFamily="1" charset="-128"/>
                <a:cs typeface="Courier New"/>
              </a:rPr>
              <a:t>);</a:t>
            </a:r>
          </a:p>
          <a:p>
            <a:r>
              <a:rPr lang="en-US" b="1" dirty="0" smtClean="0">
                <a:solidFill>
                  <a:srgbClr val="008000"/>
                </a:solidFill>
                <a:latin typeface="Courier New"/>
                <a:ea typeface="ＭＳ Ｐゴシック" pitchFamily="1" charset="-128"/>
                <a:cs typeface="Courier New"/>
              </a:rPr>
              <a:t>// Since the browser may download before JS execution, check</a:t>
            </a:r>
          </a:p>
          <a:p>
            <a:r>
              <a:rPr lang="en-US" b="1" dirty="0" smtClean="0">
                <a:solidFill>
                  <a:srgbClr val="008000"/>
                </a:solidFill>
                <a:latin typeface="Courier New"/>
                <a:ea typeface="ＭＳ Ｐゴシック" pitchFamily="1" charset="-128"/>
                <a:cs typeface="Courier New"/>
              </a:rPr>
              <a:t>// the application cache status no matter what</a:t>
            </a:r>
          </a:p>
          <a:p>
            <a:endParaRPr lang="en-US" b="1" dirty="0" smtClean="0">
              <a:solidFill>
                <a:srgbClr val="0070C0"/>
              </a:solidFill>
              <a:latin typeface="Courier New"/>
              <a:ea typeface="ＭＳ Ｐゴシック" pitchFamily="1" charset="-128"/>
              <a:cs typeface="Courier New"/>
            </a:endParaRPr>
          </a:p>
          <a:p>
            <a:r>
              <a:rPr lang="en-US" b="1" dirty="0" smtClean="0">
                <a:solidFill>
                  <a:srgbClr val="0070C0"/>
                </a:solidFill>
                <a:latin typeface="Courier New"/>
                <a:ea typeface="ＭＳ Ｐゴシック" pitchFamily="1" charset="-128"/>
                <a:cs typeface="Courier New"/>
              </a:rPr>
              <a:t>if</a:t>
            </a:r>
            <a:r>
              <a:rPr lang="en-US" b="1" dirty="0" smtClean="0">
                <a:solidFill>
                  <a:schemeClr val="tx1"/>
                </a:solidFill>
                <a:latin typeface="Courier New"/>
                <a:ea typeface="ＭＳ Ｐゴシック" pitchFamily="1" charset="-128"/>
                <a:cs typeface="Courier New"/>
              </a:rPr>
              <a:t>(</a:t>
            </a:r>
            <a:r>
              <a:rPr lang="en-US" b="1" dirty="0" err="1" smtClean="0">
                <a:solidFill>
                  <a:schemeClr val="tx1"/>
                </a:solidFill>
                <a:latin typeface="Courier New"/>
                <a:ea typeface="ＭＳ Ｐゴシック" pitchFamily="1" charset="-128"/>
                <a:cs typeface="Courier New"/>
              </a:rPr>
              <a:t>applicationCache.status</a:t>
            </a:r>
            <a:r>
              <a:rPr lang="en-US" b="1" dirty="0" smtClean="0">
                <a:solidFill>
                  <a:schemeClr val="tx1"/>
                </a:solidFill>
                <a:latin typeface="Courier New"/>
                <a:ea typeface="ＭＳ Ｐゴシック" pitchFamily="1" charset="-128"/>
                <a:cs typeface="Courier New"/>
              </a:rPr>
              <a:t> === </a:t>
            </a:r>
            <a:r>
              <a:rPr lang="en-US" b="1" dirty="0" err="1" smtClean="0">
                <a:solidFill>
                  <a:schemeClr val="tx1"/>
                </a:solidFill>
                <a:latin typeface="Courier New"/>
                <a:ea typeface="ＭＳ Ｐゴシック" pitchFamily="1" charset="-128"/>
                <a:cs typeface="Courier New"/>
              </a:rPr>
              <a:t>applicationCache.DOWNLOADING</a:t>
            </a:r>
            <a:r>
              <a:rPr lang="en-US" b="1" dirty="0" smtClean="0">
                <a:solidFill>
                  <a:schemeClr val="tx1"/>
                </a:solidFill>
                <a:latin typeface="Courier New"/>
                <a:ea typeface="ＭＳ Ｐゴシック" pitchFamily="1" charset="-128"/>
                <a:cs typeface="Courier New"/>
              </a:rPr>
              <a:t>){</a:t>
            </a:r>
          </a:p>
          <a:p>
            <a:pPr lvl="1"/>
            <a:r>
              <a:rPr lang="en-US" b="1" dirty="0" err="1" smtClean="0">
                <a:solidFill>
                  <a:schemeClr val="tx1"/>
                </a:solidFill>
                <a:latin typeface="Courier New"/>
                <a:ea typeface="ＭＳ Ｐゴシック" pitchFamily="1" charset="-128"/>
                <a:cs typeface="Courier New"/>
              </a:rPr>
              <a:t>onDownload</a:t>
            </a:r>
            <a:r>
              <a:rPr lang="en-US" b="1" dirty="0" smtClean="0">
                <a:solidFill>
                  <a:schemeClr val="tx1"/>
                </a:solidFill>
                <a:latin typeface="Courier New"/>
                <a:ea typeface="ＭＳ Ｐゴシック" pitchFamily="1" charset="-128"/>
                <a:cs typeface="Courier New"/>
              </a:rPr>
              <a:t>();</a:t>
            </a:r>
          </a:p>
          <a:p>
            <a:pPr>
              <a:spcAft>
                <a:spcPts val="1800"/>
              </a:spcAft>
            </a:pPr>
            <a:r>
              <a:rPr lang="en-US" b="1" dirty="0" smtClean="0">
                <a:solidFill>
                  <a:schemeClr val="tx1"/>
                </a:solidFill>
                <a:latin typeface="Courier New"/>
                <a:ea typeface="ＭＳ Ｐゴシック" pitchFamily="1" charset="-128"/>
                <a:cs typeface="Courier New"/>
              </a:rPr>
              <a:t>}</a:t>
            </a:r>
          </a:p>
          <a:p>
            <a:r>
              <a:rPr lang="en-US" b="1" dirty="0" smtClean="0">
                <a:solidFill>
                  <a:srgbClr val="008000"/>
                </a:solidFill>
                <a:latin typeface="Courier New"/>
                <a:ea typeface="ＭＳ Ｐゴシック" pitchFamily="1" charset="-128"/>
                <a:cs typeface="Courier New"/>
              </a:rPr>
              <a:t>// Force manifest update</a:t>
            </a:r>
          </a:p>
          <a:p>
            <a:r>
              <a:rPr lang="en-US" b="1" dirty="0" err="1" smtClean="0">
                <a:solidFill>
                  <a:srgbClr val="000000"/>
                </a:solidFill>
                <a:latin typeface="Courier New"/>
                <a:ea typeface="ＭＳ Ｐゴシック" pitchFamily="1" charset="-128"/>
                <a:cs typeface="Courier New"/>
              </a:rPr>
              <a:t>applicationCache.update</a:t>
            </a:r>
            <a:r>
              <a:rPr lang="en-US" b="1" dirty="0" smtClean="0">
                <a:solidFill>
                  <a:srgbClr val="000000"/>
                </a:solidFill>
                <a:latin typeface="Courier New"/>
                <a:ea typeface="ＭＳ Ｐゴシック" pitchFamily="1" charset="-128"/>
                <a:cs typeface="Courier New"/>
              </a:rPr>
              <a:t>();</a:t>
            </a:r>
            <a:endParaRPr lang="en-US" b="1" dirty="0">
              <a:solidFill>
                <a:srgbClr val="000000"/>
              </a:solidFill>
              <a:latin typeface="Courier New"/>
              <a:ea typeface="ＭＳ Ｐゴシック" pitchFamily="1" charset="-128"/>
              <a:cs typeface="Courier New"/>
            </a:endParaRPr>
          </a:p>
        </p:txBody>
      </p:sp>
      <p:pic>
        <p:nvPicPr>
          <p:cNvPr id="9" name="Picture 2" descr="D:\Users\Renaud\Desktop\StageFinEtudesSupinfo\Icons-New\v3\Test\Snippet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2323884"/>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fr-FR" dirty="0" smtClean="0"/>
              <a:t>Questions ?</a:t>
            </a:r>
            <a:endParaRPr lang="fr-FR" dirty="0"/>
          </a:p>
        </p:txBody>
      </p:sp>
      <p:pic>
        <p:nvPicPr>
          <p:cNvPr id="8" name="Picture 2" descr="D:\Users\Renaud\Desktop\StageFinEtudesSupinfo\Icons-New\v3\Min\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descr="interrogation4.png"/>
          <p:cNvPicPr>
            <a:picLocks noChangeAspect="1"/>
          </p:cNvPicPr>
          <p:nvPr/>
        </p:nvPicPr>
        <p:blipFill rotWithShape="1">
          <a:blip r:embed="rId3">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418145726"/>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Exercise (1/3)</a:t>
            </a:r>
            <a:endParaRPr lang="en-US" dirty="0"/>
          </a:p>
        </p:txBody>
      </p:sp>
      <p:sp>
        <p:nvSpPr>
          <p:cNvPr id="3" name="Espace réservé du contenu 2"/>
          <p:cNvSpPr>
            <a:spLocks noGrp="1"/>
          </p:cNvSpPr>
          <p:nvPr>
            <p:ph idx="1"/>
          </p:nvPr>
        </p:nvSpPr>
        <p:spPr>
          <a:xfrm>
            <a:off x="323528" y="1128713"/>
            <a:ext cx="8569647" cy="4230687"/>
          </a:xfrm>
        </p:spPr>
        <p:txBody>
          <a:bodyPr/>
          <a:lstStyle/>
          <a:p>
            <a:pPr eaLnBrk="1" hangingPunct="1">
              <a:lnSpc>
                <a:spcPct val="90000"/>
              </a:lnSpc>
            </a:pPr>
            <a:r>
              <a:rPr lang="en-US" dirty="0" smtClean="0"/>
              <a:t>Update one of your chat application to make it support offline mode :</a:t>
            </a:r>
          </a:p>
          <a:p>
            <a:pPr marL="457200" lvl="1" indent="0" eaLnBrk="1" hangingPunct="1">
              <a:lnSpc>
                <a:spcPct val="90000"/>
              </a:lnSpc>
              <a:buNone/>
            </a:pPr>
            <a:endParaRPr lang="en-US" dirty="0" smtClean="0"/>
          </a:p>
          <a:p>
            <a:pPr lvl="1" eaLnBrk="1" hangingPunct="1">
              <a:lnSpc>
                <a:spcPct val="90000"/>
              </a:lnSpc>
            </a:pPr>
            <a:endParaRPr lang="en-US" dirty="0" smtClean="0"/>
          </a:p>
          <a:p>
            <a:pPr lvl="1" eaLnBrk="1" hangingPunct="1">
              <a:lnSpc>
                <a:spcPct val="90000"/>
              </a:lnSpc>
            </a:pPr>
            <a:r>
              <a:rPr lang="en-US" dirty="0" smtClean="0"/>
              <a:t>Store in local storage the last received messages from the server to render them even if the server is unreachable</a:t>
            </a:r>
          </a:p>
          <a:p>
            <a:pPr eaLnBrk="1" hangingPunct="1">
              <a:lnSpc>
                <a:spcPct val="90000"/>
              </a:lnSpc>
            </a:pPr>
            <a:endParaRPr lang="en-US" dirty="0"/>
          </a:p>
        </p:txBody>
      </p:sp>
      <p:sp>
        <p:nvSpPr>
          <p:cNvPr id="4" name="Espace réservé du contenu 3"/>
          <p:cNvSpPr>
            <a:spLocks noGrp="1"/>
          </p:cNvSpPr>
          <p:nvPr>
            <p:ph sz="quarter" idx="13"/>
          </p:nvPr>
        </p:nvSpPr>
        <p:spPr/>
        <p:txBody>
          <a:bodyPr/>
          <a:lstStyle/>
          <a:p>
            <a:r>
              <a:rPr lang="en-US" dirty="0" smtClean="0"/>
              <a:t>Offline features</a:t>
            </a:r>
            <a:endParaRPr lang="fr-FR" dirty="0"/>
          </a:p>
        </p:txBody>
      </p:sp>
      <p:pic>
        <p:nvPicPr>
          <p:cNvPr id="8" name="Image 5"/>
          <p:cNvPicPr>
            <a:picLocks noChangeAspect="1"/>
          </p:cNvPicPr>
          <p:nvPr/>
        </p:nvPicPr>
        <p:blipFill>
          <a:blip r:embed="rId2" cstate="print"/>
          <a:srcRect/>
          <a:stretch>
            <a:fillRect/>
          </a:stretch>
        </p:blipFill>
        <p:spPr bwMode="auto">
          <a:xfrm>
            <a:off x="34925" y="49213"/>
            <a:ext cx="677863" cy="787400"/>
          </a:xfrm>
          <a:prstGeom prst="rect">
            <a:avLst/>
          </a:prstGeom>
          <a:noFill/>
          <a:ln w="9525">
            <a:noFill/>
            <a:miter lim="800000"/>
            <a:headEnd/>
            <a:tailEnd/>
          </a:ln>
        </p:spPr>
      </p:pic>
    </p:spTree>
    <p:extLst>
      <p:ext uri="{BB962C8B-B14F-4D97-AF65-F5344CB8AC3E}">
        <p14:creationId xmlns:p14="http://schemas.microsoft.com/office/powerpoint/2010/main" val="2080757310"/>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Exercise (2/3)</a:t>
            </a:r>
            <a:endParaRPr lang="en-US" dirty="0"/>
          </a:p>
        </p:txBody>
      </p:sp>
      <p:sp>
        <p:nvSpPr>
          <p:cNvPr id="3" name="Espace réservé du contenu 2"/>
          <p:cNvSpPr>
            <a:spLocks noGrp="1"/>
          </p:cNvSpPr>
          <p:nvPr>
            <p:ph idx="1"/>
          </p:nvPr>
        </p:nvSpPr>
        <p:spPr>
          <a:xfrm>
            <a:off x="323528" y="1128713"/>
            <a:ext cx="8569647" cy="4230687"/>
          </a:xfrm>
        </p:spPr>
        <p:txBody>
          <a:bodyPr/>
          <a:lstStyle/>
          <a:p>
            <a:pPr eaLnBrk="1" hangingPunct="1">
              <a:lnSpc>
                <a:spcPct val="90000"/>
              </a:lnSpc>
            </a:pPr>
            <a:r>
              <a:rPr lang="en-US" dirty="0" smtClean="0"/>
              <a:t>Update one of your chat application to make it support offline mode :</a:t>
            </a:r>
          </a:p>
          <a:p>
            <a:pPr marL="457200" lvl="1" indent="0" eaLnBrk="1" hangingPunct="1">
              <a:lnSpc>
                <a:spcPct val="90000"/>
              </a:lnSpc>
              <a:buNone/>
            </a:pPr>
            <a:endParaRPr lang="en-US" dirty="0" smtClean="0"/>
          </a:p>
          <a:p>
            <a:pPr lvl="1" eaLnBrk="1" hangingPunct="1">
              <a:lnSpc>
                <a:spcPct val="90000"/>
              </a:lnSpc>
            </a:pPr>
            <a:endParaRPr lang="en-US" dirty="0" smtClean="0"/>
          </a:p>
          <a:p>
            <a:pPr lvl="1" eaLnBrk="1" hangingPunct="1">
              <a:lnSpc>
                <a:spcPct val="90000"/>
              </a:lnSpc>
            </a:pPr>
            <a:r>
              <a:rPr lang="en-US" dirty="0" smtClean="0"/>
              <a:t>Store in local storage the messages posted when the client is offline in order to send them to the server when it will be reachable again</a:t>
            </a:r>
          </a:p>
          <a:p>
            <a:pPr eaLnBrk="1" hangingPunct="1">
              <a:lnSpc>
                <a:spcPct val="90000"/>
              </a:lnSpc>
            </a:pPr>
            <a:endParaRPr lang="en-US" dirty="0"/>
          </a:p>
        </p:txBody>
      </p:sp>
      <p:sp>
        <p:nvSpPr>
          <p:cNvPr id="4" name="Espace réservé du contenu 3"/>
          <p:cNvSpPr>
            <a:spLocks noGrp="1"/>
          </p:cNvSpPr>
          <p:nvPr>
            <p:ph sz="quarter" idx="13"/>
          </p:nvPr>
        </p:nvSpPr>
        <p:spPr/>
        <p:txBody>
          <a:bodyPr/>
          <a:lstStyle/>
          <a:p>
            <a:r>
              <a:rPr lang="en-US" dirty="0" smtClean="0"/>
              <a:t>Offline features</a:t>
            </a:r>
            <a:endParaRPr lang="fr-FR" dirty="0"/>
          </a:p>
        </p:txBody>
      </p:sp>
      <p:pic>
        <p:nvPicPr>
          <p:cNvPr id="8" name="Image 5"/>
          <p:cNvPicPr>
            <a:picLocks noChangeAspect="1"/>
          </p:cNvPicPr>
          <p:nvPr/>
        </p:nvPicPr>
        <p:blipFill>
          <a:blip r:embed="rId2" cstate="print"/>
          <a:srcRect/>
          <a:stretch>
            <a:fillRect/>
          </a:stretch>
        </p:blipFill>
        <p:spPr bwMode="auto">
          <a:xfrm>
            <a:off x="34925" y="49213"/>
            <a:ext cx="677863" cy="787400"/>
          </a:xfrm>
          <a:prstGeom prst="rect">
            <a:avLst/>
          </a:prstGeom>
          <a:noFill/>
          <a:ln w="9525">
            <a:noFill/>
            <a:miter lim="800000"/>
            <a:headEnd/>
            <a:tailEnd/>
          </a:ln>
        </p:spPr>
      </p:pic>
    </p:spTree>
    <p:extLst>
      <p:ext uri="{BB962C8B-B14F-4D97-AF65-F5344CB8AC3E}">
        <p14:creationId xmlns:p14="http://schemas.microsoft.com/office/powerpoint/2010/main" val="2266560023"/>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Exercise (3/3)</a:t>
            </a:r>
            <a:endParaRPr lang="en-US" dirty="0"/>
          </a:p>
        </p:txBody>
      </p:sp>
      <p:sp>
        <p:nvSpPr>
          <p:cNvPr id="3" name="Espace réservé du contenu 2"/>
          <p:cNvSpPr>
            <a:spLocks noGrp="1"/>
          </p:cNvSpPr>
          <p:nvPr>
            <p:ph idx="1"/>
          </p:nvPr>
        </p:nvSpPr>
        <p:spPr>
          <a:xfrm>
            <a:off x="323528" y="1128713"/>
            <a:ext cx="8569647" cy="4230687"/>
          </a:xfrm>
        </p:spPr>
        <p:txBody>
          <a:bodyPr/>
          <a:lstStyle/>
          <a:p>
            <a:pPr eaLnBrk="1" hangingPunct="1">
              <a:lnSpc>
                <a:spcPct val="90000"/>
              </a:lnSpc>
            </a:pPr>
            <a:r>
              <a:rPr lang="en-US" dirty="0" smtClean="0"/>
              <a:t>Update one of your chat application to make it support offline mode :</a:t>
            </a:r>
          </a:p>
          <a:p>
            <a:pPr marL="457200" lvl="1" indent="0" eaLnBrk="1" hangingPunct="1">
              <a:lnSpc>
                <a:spcPct val="90000"/>
              </a:lnSpc>
              <a:buNone/>
            </a:pPr>
            <a:endParaRPr lang="en-US" dirty="0" smtClean="0"/>
          </a:p>
          <a:p>
            <a:pPr lvl="1" eaLnBrk="1" hangingPunct="1">
              <a:lnSpc>
                <a:spcPct val="90000"/>
              </a:lnSpc>
            </a:pPr>
            <a:endParaRPr lang="en-US" dirty="0" smtClean="0"/>
          </a:p>
          <a:p>
            <a:pPr lvl="1" eaLnBrk="1" hangingPunct="1">
              <a:lnSpc>
                <a:spcPct val="90000"/>
              </a:lnSpc>
            </a:pPr>
            <a:r>
              <a:rPr lang="en-US" dirty="0" smtClean="0"/>
              <a:t>Use application caching to make the static application resources available in offline mode</a:t>
            </a:r>
          </a:p>
          <a:p>
            <a:pPr eaLnBrk="1" hangingPunct="1">
              <a:lnSpc>
                <a:spcPct val="90000"/>
              </a:lnSpc>
            </a:pPr>
            <a:endParaRPr lang="en-US" dirty="0"/>
          </a:p>
        </p:txBody>
      </p:sp>
      <p:sp>
        <p:nvSpPr>
          <p:cNvPr id="4" name="Espace réservé du contenu 3"/>
          <p:cNvSpPr>
            <a:spLocks noGrp="1"/>
          </p:cNvSpPr>
          <p:nvPr>
            <p:ph sz="quarter" idx="13"/>
          </p:nvPr>
        </p:nvSpPr>
        <p:spPr/>
        <p:txBody>
          <a:bodyPr/>
          <a:lstStyle/>
          <a:p>
            <a:r>
              <a:rPr lang="en-US" dirty="0" smtClean="0"/>
              <a:t>Offline features</a:t>
            </a:r>
            <a:endParaRPr lang="fr-FR" dirty="0"/>
          </a:p>
        </p:txBody>
      </p:sp>
      <p:pic>
        <p:nvPicPr>
          <p:cNvPr id="8" name="Image 5"/>
          <p:cNvPicPr>
            <a:picLocks noChangeAspect="1"/>
          </p:cNvPicPr>
          <p:nvPr/>
        </p:nvPicPr>
        <p:blipFill>
          <a:blip r:embed="rId2" cstate="print"/>
          <a:srcRect/>
          <a:stretch>
            <a:fillRect/>
          </a:stretch>
        </p:blipFill>
        <p:spPr bwMode="auto">
          <a:xfrm>
            <a:off x="34925" y="49213"/>
            <a:ext cx="677863" cy="787400"/>
          </a:xfrm>
          <a:prstGeom prst="rect">
            <a:avLst/>
          </a:prstGeom>
          <a:noFill/>
          <a:ln w="9525">
            <a:noFill/>
            <a:miter lim="800000"/>
            <a:headEnd/>
            <a:tailEnd/>
          </a:ln>
        </p:spPr>
      </p:pic>
    </p:spTree>
    <p:extLst>
      <p:ext uri="{BB962C8B-B14F-4D97-AF65-F5344CB8AC3E}">
        <p14:creationId xmlns:p14="http://schemas.microsoft.com/office/powerpoint/2010/main" val="3757505603"/>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stretch>
            <a:fillRect/>
          </a:stretch>
        </p:blipFill>
        <p:spPr>
          <a:xfrm>
            <a:off x="0" y="0"/>
            <a:ext cx="9180512" cy="5377780"/>
          </a:xfrm>
          <a:prstGeom prst="rect">
            <a:avLst/>
          </a:prstGeom>
        </p:spPr>
      </p:pic>
    </p:spTree>
    <p:extLst>
      <p:ext uri="{BB962C8B-B14F-4D97-AF65-F5344CB8AC3E}">
        <p14:creationId xmlns:p14="http://schemas.microsoft.com/office/powerpoint/2010/main" val="308094525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2313" y="3671888"/>
            <a:ext cx="7772400" cy="1135062"/>
          </a:xfrm>
        </p:spPr>
        <p:txBody>
          <a:bodyPr/>
          <a:lstStyle/>
          <a:p>
            <a:pPr>
              <a:defRPr/>
            </a:pPr>
            <a:r>
              <a:rPr lang="fr-FR" dirty="0" smtClean="0"/>
              <a:t>Web Storage</a:t>
            </a:r>
            <a:endParaRPr lang="fr-FR" dirty="0"/>
          </a:p>
        </p:txBody>
      </p:sp>
      <p:sp>
        <p:nvSpPr>
          <p:cNvPr id="3" name="Espace réservé du texte 2"/>
          <p:cNvSpPr>
            <a:spLocks noGrp="1"/>
          </p:cNvSpPr>
          <p:nvPr>
            <p:ph type="body" idx="1"/>
          </p:nvPr>
        </p:nvSpPr>
        <p:spPr>
          <a:xfrm>
            <a:off x="722313" y="2422525"/>
            <a:ext cx="7772400" cy="1249363"/>
          </a:xfrm>
        </p:spPr>
        <p:txBody>
          <a:bodyPr/>
          <a:lstStyle/>
          <a:p>
            <a:pPr>
              <a:buFont typeface="Arial" charset="0"/>
              <a:buNone/>
              <a:defRPr/>
            </a:pPr>
            <a:r>
              <a:rPr lang="fr-FR" dirty="0" smtClean="0"/>
              <a:t>Offline </a:t>
            </a:r>
            <a:r>
              <a:rPr lang="fr-FR" dirty="0" err="1" smtClean="0"/>
              <a:t>features</a:t>
            </a:r>
            <a:endParaRPr lang="fr-FR" dirty="0"/>
          </a:p>
        </p:txBody>
      </p:sp>
      <p:pic>
        <p:nvPicPr>
          <p:cNvPr id="1026" name="Picture 2" descr="http://t1.gstatic.com/images?q=tbn:ANd9GcTZuD8Q6yOUsp08Q3gVIIY9uPNUwQjQdvtM8HcWQT4n6mzZQnY2&amp;t=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176" y="2353444"/>
            <a:ext cx="2592288" cy="2592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196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At</a:t>
            </a:r>
            <a:r>
              <a:rPr lang="fr-FR" dirty="0" smtClean="0">
                <a:ea typeface="ＭＳ Ｐゴシック" pitchFamily="34" charset="-128"/>
              </a:rPr>
              <a:t> the </a:t>
            </a:r>
            <a:r>
              <a:rPr lang="fr-FR" dirty="0" err="1" smtClean="0">
                <a:ea typeface="ＭＳ Ｐゴシック" pitchFamily="34" charset="-128"/>
              </a:rPr>
              <a:t>beginning</a:t>
            </a:r>
            <a:r>
              <a:rPr lang="fr-FR" dirty="0" smtClean="0">
                <a:ea typeface="ＭＳ Ｐゴシック" pitchFamily="34" charset="-128"/>
              </a:rPr>
              <a:t>…</a:t>
            </a: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Web Storage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2" name="Espace réservé du contenu 1"/>
          <p:cNvSpPr>
            <a:spLocks noGrp="1"/>
          </p:cNvSpPr>
          <p:nvPr>
            <p:ph idx="1"/>
          </p:nvPr>
        </p:nvSpPr>
        <p:spPr>
          <a:xfrm>
            <a:off x="457200" y="913284"/>
            <a:ext cx="8435975" cy="4230687"/>
          </a:xfrm>
        </p:spPr>
        <p:txBody>
          <a:bodyPr/>
          <a:lstStyle/>
          <a:p>
            <a:r>
              <a:rPr lang="en-US" dirty="0" smtClean="0"/>
              <a:t>No features allowing developers to store data on client side (except cookies)</a:t>
            </a:r>
            <a:endParaRPr lang="en-US" dirty="0"/>
          </a:p>
          <a:p>
            <a:r>
              <a:rPr lang="en-US" dirty="0" smtClean="0"/>
              <a:t>So, some native browsers implementations were born:</a:t>
            </a:r>
          </a:p>
          <a:p>
            <a:pPr lvl="1"/>
            <a:r>
              <a:rPr lang="en-US" dirty="0" err="1" smtClean="0"/>
              <a:t>userData</a:t>
            </a:r>
            <a:r>
              <a:rPr lang="en-US" dirty="0" smtClean="0"/>
              <a:t> with Trident</a:t>
            </a:r>
          </a:p>
          <a:p>
            <a:pPr lvl="1"/>
            <a:r>
              <a:rPr lang="en-US" dirty="0" err="1" smtClean="0"/>
              <a:t>IndexedDB</a:t>
            </a:r>
            <a:r>
              <a:rPr lang="en-US" dirty="0" smtClean="0"/>
              <a:t> with Gecko</a:t>
            </a:r>
          </a:p>
          <a:p>
            <a:pPr lvl="1"/>
            <a:r>
              <a:rPr lang="en-US" dirty="0" smtClean="0"/>
              <a:t>Web SQL Database with </a:t>
            </a:r>
            <a:r>
              <a:rPr lang="en-US" dirty="0" err="1" smtClean="0"/>
              <a:t>Webkit</a:t>
            </a:r>
            <a:endParaRPr lang="en-US" dirty="0" smtClean="0"/>
          </a:p>
          <a:p>
            <a:pPr lvl="1"/>
            <a:r>
              <a:rPr lang="en-US" dirty="0" smtClean="0"/>
              <a:t>“Flash cookies” with Flash</a:t>
            </a:r>
          </a:p>
        </p:txBody>
      </p:sp>
    </p:spTree>
    <p:extLst>
      <p:ext uri="{BB962C8B-B14F-4D97-AF65-F5344CB8AC3E}">
        <p14:creationId xmlns:p14="http://schemas.microsoft.com/office/powerpoint/2010/main" val="407566847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At</a:t>
            </a:r>
            <a:r>
              <a:rPr lang="fr-FR" dirty="0" smtClean="0">
                <a:ea typeface="ＭＳ Ｐゴシック" pitchFamily="34" charset="-128"/>
              </a:rPr>
              <a:t> the </a:t>
            </a:r>
            <a:r>
              <a:rPr lang="fr-FR" dirty="0" err="1" smtClean="0">
                <a:ea typeface="ＭＳ Ｐゴシック" pitchFamily="34" charset="-128"/>
              </a:rPr>
              <a:t>beginning</a:t>
            </a:r>
            <a:r>
              <a:rPr lang="fr-FR" dirty="0" smtClean="0">
                <a:ea typeface="ＭＳ Ｐゴシック" pitchFamily="34" charset="-128"/>
              </a:rPr>
              <a:t>…</a:t>
            </a: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Web Storage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2" name="Espace réservé du contenu 1"/>
          <p:cNvSpPr>
            <a:spLocks noGrp="1"/>
          </p:cNvSpPr>
          <p:nvPr>
            <p:ph idx="1"/>
          </p:nvPr>
        </p:nvSpPr>
        <p:spPr>
          <a:xfrm>
            <a:off x="457200" y="913284"/>
            <a:ext cx="8435975" cy="4230687"/>
          </a:xfrm>
        </p:spPr>
        <p:txBody>
          <a:bodyPr/>
          <a:lstStyle/>
          <a:p>
            <a:r>
              <a:rPr lang="en-US" dirty="0" smtClean="0"/>
              <a:t>These features were specific to the browser</a:t>
            </a:r>
          </a:p>
          <a:p>
            <a:pPr lvl="1"/>
            <a:r>
              <a:rPr lang="en-US" dirty="0" smtClean="0"/>
              <a:t>No standard</a:t>
            </a:r>
          </a:p>
          <a:p>
            <a:pPr lvl="1"/>
            <a:endParaRPr lang="en-US" dirty="0"/>
          </a:p>
          <a:p>
            <a:r>
              <a:rPr lang="en-US" dirty="0" smtClean="0"/>
              <a:t>Implementation was difficult</a:t>
            </a:r>
            <a:endParaRPr lang="en-US" dirty="0"/>
          </a:p>
          <a:p>
            <a:endParaRPr lang="en-US" dirty="0" smtClean="0"/>
          </a:p>
          <a:p>
            <a:r>
              <a:rPr lang="en-US" dirty="0" smtClean="0"/>
              <a:t>So a new standard specification was created: </a:t>
            </a:r>
            <a:endParaRPr lang="en-US" dirty="0"/>
          </a:p>
          <a:p>
            <a:pPr marL="0" indent="0" algn="ctr">
              <a:buNone/>
            </a:pPr>
            <a:r>
              <a:rPr lang="en-US" b="1" dirty="0" smtClean="0"/>
              <a:t>Web Storage</a:t>
            </a:r>
            <a:endParaRPr lang="en-US" dirty="0" smtClean="0"/>
          </a:p>
          <a:p>
            <a:endParaRPr lang="en-US" dirty="0"/>
          </a:p>
        </p:txBody>
      </p:sp>
    </p:spTree>
    <p:extLst>
      <p:ext uri="{BB962C8B-B14F-4D97-AF65-F5344CB8AC3E}">
        <p14:creationId xmlns:p14="http://schemas.microsoft.com/office/powerpoint/2010/main" val="394641935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Presentation</a:t>
            </a:r>
            <a:endParaRPr lang="fr-FR" dirty="0" smtClean="0">
              <a:ea typeface="ＭＳ Ｐゴシック" pitchFamily="34" charset="-128"/>
            </a:endParaRPr>
          </a:p>
        </p:txBody>
      </p:sp>
      <p:sp>
        <p:nvSpPr>
          <p:cNvPr id="18434" name="Espace réservé du contenu 2"/>
          <p:cNvSpPr>
            <a:spLocks noGrp="1"/>
          </p:cNvSpPr>
          <p:nvPr>
            <p:ph idx="1"/>
          </p:nvPr>
        </p:nvSpPr>
        <p:spPr>
          <a:xfrm>
            <a:off x="467544" y="913284"/>
            <a:ext cx="8280920" cy="4230687"/>
          </a:xfrm>
        </p:spPr>
        <p:txBody>
          <a:bodyPr/>
          <a:lstStyle/>
          <a:p>
            <a:r>
              <a:rPr lang="en-US" dirty="0" smtClean="0">
                <a:ea typeface="ＭＳ Ｐゴシック" pitchFamily="34" charset="-128"/>
              </a:rPr>
              <a:t>Part of HTML5</a:t>
            </a:r>
          </a:p>
          <a:p>
            <a:pPr lvl="1"/>
            <a:r>
              <a:rPr lang="en-US" dirty="0" smtClean="0">
                <a:ea typeface="ＭＳ Ｐゴシック" pitchFamily="34" charset="-128"/>
              </a:rPr>
              <a:t>But has its own specification</a:t>
            </a:r>
            <a:endParaRPr lang="en-US" dirty="0">
              <a:ea typeface="ＭＳ Ｐゴシック" pitchFamily="34" charset="-128"/>
            </a:endParaRPr>
          </a:p>
          <a:p>
            <a:pPr>
              <a:spcBef>
                <a:spcPts val="1800"/>
              </a:spcBef>
            </a:pPr>
            <a:r>
              <a:rPr lang="en-US" dirty="0" smtClean="0">
                <a:ea typeface="ＭＳ Ｐゴシック" pitchFamily="34" charset="-128"/>
              </a:rPr>
              <a:t>Allows to store data only on client side</a:t>
            </a:r>
          </a:p>
          <a:p>
            <a:pPr lvl="1"/>
            <a:r>
              <a:rPr lang="en-US" dirty="0" smtClean="0">
                <a:ea typeface="ＭＳ Ｐゴシック" pitchFamily="34" charset="-128"/>
              </a:rPr>
              <a:t>Complements server cookies</a:t>
            </a:r>
            <a:endParaRPr lang="en-US" dirty="0">
              <a:ea typeface="ＭＳ Ｐゴシック" pitchFamily="34" charset="-128"/>
            </a:endParaRPr>
          </a:p>
          <a:p>
            <a:pPr>
              <a:spcBef>
                <a:spcPts val="1800"/>
              </a:spcBef>
            </a:pPr>
            <a:r>
              <a:rPr lang="en-US" dirty="0" smtClean="0">
                <a:ea typeface="ＭＳ Ｐゴシック" pitchFamily="34" charset="-128"/>
              </a:rPr>
              <a:t>Two storages methods:</a:t>
            </a:r>
          </a:p>
          <a:p>
            <a:pPr lvl="1"/>
            <a:r>
              <a:rPr lang="en-US" dirty="0" smtClean="0">
                <a:ea typeface="ＭＳ Ｐゴシック" pitchFamily="34" charset="-128"/>
              </a:rPr>
              <a:t>Session Storage</a:t>
            </a:r>
          </a:p>
          <a:p>
            <a:pPr lvl="1"/>
            <a:r>
              <a:rPr lang="en-US" dirty="0" smtClean="0">
                <a:ea typeface="ＭＳ Ｐゴシック" pitchFamily="34" charset="-128"/>
              </a:rPr>
              <a:t>Local Storage</a:t>
            </a: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Web Storage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454571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Why</a:t>
            </a:r>
            <a:r>
              <a:rPr lang="fr-FR" dirty="0" smtClean="0">
                <a:ea typeface="ＭＳ Ｐゴシック" pitchFamily="34" charset="-128"/>
              </a:rPr>
              <a:t> a new API?</a:t>
            </a: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Web Storage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2" name="Espace réservé du contenu 1"/>
          <p:cNvSpPr>
            <a:spLocks noGrp="1"/>
          </p:cNvSpPr>
          <p:nvPr>
            <p:ph idx="1"/>
          </p:nvPr>
        </p:nvSpPr>
        <p:spPr>
          <a:xfrm>
            <a:off x="457200" y="913284"/>
            <a:ext cx="8435975" cy="4230687"/>
          </a:xfrm>
        </p:spPr>
        <p:txBody>
          <a:bodyPr/>
          <a:lstStyle/>
          <a:p>
            <a:r>
              <a:rPr lang="en-US" dirty="0" smtClean="0"/>
              <a:t>Cookies are great but:</a:t>
            </a:r>
          </a:p>
          <a:p>
            <a:pPr lvl="1"/>
            <a:r>
              <a:rPr lang="en-US" dirty="0"/>
              <a:t>L</a:t>
            </a:r>
            <a:r>
              <a:rPr lang="en-US" dirty="0" smtClean="0"/>
              <a:t>imited to 64 Kbits of data</a:t>
            </a:r>
          </a:p>
          <a:p>
            <a:pPr lvl="1"/>
            <a:r>
              <a:rPr lang="en-US" dirty="0" smtClean="0"/>
              <a:t>Send to the server with client requests</a:t>
            </a:r>
          </a:p>
          <a:p>
            <a:pPr lvl="1"/>
            <a:r>
              <a:rPr lang="en-US" dirty="0" smtClean="0"/>
              <a:t>Weights HTTP headers down</a:t>
            </a:r>
          </a:p>
          <a:p>
            <a:pPr lvl="1"/>
            <a:endParaRPr lang="en-US" dirty="0"/>
          </a:p>
          <a:p>
            <a:r>
              <a:rPr lang="en-US" dirty="0" smtClean="0"/>
              <a:t>Web storage allows you to store data that don’t need to be sent to the web server</a:t>
            </a:r>
          </a:p>
          <a:p>
            <a:pPr lvl="1"/>
            <a:r>
              <a:rPr lang="en-US" dirty="0" smtClean="0"/>
              <a:t>If so, call the server by form submission or AJAX!</a:t>
            </a:r>
          </a:p>
          <a:p>
            <a:pPr lvl="1"/>
            <a:endParaRPr lang="en-US" dirty="0"/>
          </a:p>
        </p:txBody>
      </p:sp>
    </p:spTree>
    <p:extLst>
      <p:ext uri="{BB962C8B-B14F-4D97-AF65-F5344CB8AC3E}">
        <p14:creationId xmlns:p14="http://schemas.microsoft.com/office/powerpoint/2010/main" val="287575809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Advantages</a:t>
            </a:r>
            <a:endParaRPr lang="fr-FR"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Web Storage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2" name="Espace réservé du contenu 1"/>
          <p:cNvSpPr>
            <a:spLocks noGrp="1"/>
          </p:cNvSpPr>
          <p:nvPr>
            <p:ph idx="1"/>
          </p:nvPr>
        </p:nvSpPr>
        <p:spPr>
          <a:xfrm>
            <a:off x="457200" y="913284"/>
            <a:ext cx="8435975" cy="4230687"/>
          </a:xfrm>
        </p:spPr>
        <p:txBody>
          <a:bodyPr/>
          <a:lstStyle/>
          <a:p>
            <a:endParaRPr lang="en-US" dirty="0" smtClean="0"/>
          </a:p>
          <a:p>
            <a:r>
              <a:rPr lang="en-US" dirty="0" smtClean="0"/>
              <a:t>Available </a:t>
            </a:r>
            <a:r>
              <a:rPr lang="en-US" dirty="0"/>
              <a:t>space up to 5 megabytes</a:t>
            </a:r>
          </a:p>
          <a:p>
            <a:pPr lvl="1"/>
            <a:r>
              <a:rPr lang="en-US" dirty="0"/>
              <a:t>W3C advice, but browser </a:t>
            </a:r>
            <a:r>
              <a:rPr lang="en-US" dirty="0" smtClean="0"/>
              <a:t>dependent</a:t>
            </a:r>
          </a:p>
          <a:p>
            <a:endParaRPr lang="en-US" dirty="0" smtClean="0"/>
          </a:p>
          <a:p>
            <a:r>
              <a:rPr lang="en-US" dirty="0" smtClean="0"/>
              <a:t>Secured area</a:t>
            </a:r>
          </a:p>
          <a:p>
            <a:pPr lvl="1"/>
            <a:r>
              <a:rPr lang="en-US" dirty="0" smtClean="0"/>
              <a:t>Shared </a:t>
            </a:r>
            <a:r>
              <a:rPr lang="en-US" dirty="0"/>
              <a:t>storage </a:t>
            </a:r>
            <a:r>
              <a:rPr lang="en-US" dirty="0" smtClean="0"/>
              <a:t>by specific origin</a:t>
            </a:r>
            <a:endParaRPr lang="en-US" dirty="0"/>
          </a:p>
          <a:p>
            <a:pPr lvl="1"/>
            <a:r>
              <a:rPr lang="en-US" dirty="0" smtClean="0"/>
              <a:t>Example</a:t>
            </a:r>
            <a:r>
              <a:rPr lang="en-US" dirty="0"/>
              <a:t>: </a:t>
            </a:r>
            <a:r>
              <a:rPr lang="en-US" i="1" dirty="0"/>
              <a:t>sub.site.com</a:t>
            </a:r>
            <a:r>
              <a:rPr lang="en-US" dirty="0"/>
              <a:t> and </a:t>
            </a:r>
            <a:r>
              <a:rPr lang="en-US" i="1" dirty="0"/>
              <a:t>site.com</a:t>
            </a:r>
            <a:r>
              <a:rPr lang="en-US" dirty="0"/>
              <a:t> share the same </a:t>
            </a:r>
            <a:r>
              <a:rPr lang="en-US" dirty="0" smtClean="0"/>
              <a:t>storage</a:t>
            </a:r>
            <a:endParaRPr lang="en-US" dirty="0"/>
          </a:p>
        </p:txBody>
      </p:sp>
    </p:spTree>
    <p:extLst>
      <p:ext uri="{BB962C8B-B14F-4D97-AF65-F5344CB8AC3E}">
        <p14:creationId xmlns:p14="http://schemas.microsoft.com/office/powerpoint/2010/main" val="181435461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SUPINFOThem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4A719B0F9A0F047AFDFAEEE7580822F" ma:contentTypeVersion="3" ma:contentTypeDescription="Crée un document." ma:contentTypeScope="" ma:versionID="6907e0c51636234d98ef766f73ad95f5">
  <xsd:schema xmlns:xsd="http://www.w3.org/2001/XMLSchema" xmlns:xs="http://www.w3.org/2001/XMLSchema" xmlns:p="http://schemas.microsoft.com/office/2006/metadata/properties" xmlns:ns2="cac1e2cd-caea-4862-842c-e8cbcf68099c" targetNamespace="http://schemas.microsoft.com/office/2006/metadata/properties" ma:root="true" ma:fieldsID="36c4a443992d277df22de6cb712424a7" ns2:_="">
    <xsd:import namespace="cac1e2cd-caea-4862-842c-e8cbcf68099c"/>
    <xsd:element name="properties">
      <xsd:complexType>
        <xsd:sequence>
          <xsd:element name="documentManagement">
            <xsd:complexType>
              <xsd:all>
                <xsd:element ref="ns2:SharedWithUsers" minOccurs="0"/>
                <xsd:element ref="ns2:SharingHintHash"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ac1e2cd-caea-4862-842c-e8cbcf68099c" elementFormDefault="qualified">
    <xsd:import namespace="http://schemas.microsoft.com/office/2006/documentManagement/types"/>
    <xsd:import namespace="http://schemas.microsoft.com/office/infopath/2007/PartnerControls"/>
    <xsd:element name="SharedWithUsers" ma:index="8"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Partage du hachage d’indicateur" ma:internalName="SharingHintHash" ma:readOnly="true">
      <xsd:simpleType>
        <xsd:restriction base="dms:Text"/>
      </xsd:simpleType>
    </xsd:element>
    <xsd:element name="SharedWithDetails" ma:index="10"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haringHintHash xmlns="cac1e2cd-caea-4862-842c-e8cbcf68099c">218621816</SharingHintHash>
    <SharedWithUsers xmlns="cac1e2cd-caea-4862-842c-e8cbcf68099c">
      <UserInfo>
        <DisplayName/>
        <AccountId xsi:nil="true"/>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E78F485-5A68-40BA-88FE-629562C5CA47}"/>
</file>

<file path=customXml/itemProps2.xml><?xml version="1.0" encoding="utf-8"?>
<ds:datastoreItem xmlns:ds="http://schemas.openxmlformats.org/officeDocument/2006/customXml" ds:itemID="{36AD1C64-34F4-4730-B332-F00990C8AB66}"/>
</file>

<file path=customXml/itemProps3.xml><?xml version="1.0" encoding="utf-8"?>
<ds:datastoreItem xmlns:ds="http://schemas.openxmlformats.org/officeDocument/2006/customXml" ds:itemID="{16B3D69D-6320-49EE-AEF4-003423FCFE74}"/>
</file>

<file path=docProps/app.xml><?xml version="1.0" encoding="utf-8"?>
<Properties xmlns="http://schemas.openxmlformats.org/officeDocument/2006/extended-properties" xmlns:vt="http://schemas.openxmlformats.org/officeDocument/2006/docPropsVTypes">
  <Template>SUPINFOTheme.thmx</Template>
  <TotalTime>0</TotalTime>
  <Words>1939</Words>
  <Application>Microsoft Macintosh PowerPoint</Application>
  <PresentationFormat>On-screen Show (16:10)</PresentationFormat>
  <Paragraphs>433</Paragraphs>
  <Slides>37</Slides>
  <Notes>25</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SUPINFOTheme</vt:lpstr>
      <vt:lpstr>PowerPoint Presentation</vt:lpstr>
      <vt:lpstr>PowerPoint Presentation</vt:lpstr>
      <vt:lpstr>PowerPoint Presentation</vt:lpstr>
      <vt:lpstr>Web Storage</vt:lpstr>
      <vt:lpstr>At the beginning…</vt:lpstr>
      <vt:lpstr>At the beginning…</vt:lpstr>
      <vt:lpstr>Presentation</vt:lpstr>
      <vt:lpstr>Why a new API?</vt:lpstr>
      <vt:lpstr>Advantages</vt:lpstr>
      <vt:lpstr>Advantages</vt:lpstr>
      <vt:lpstr>Local Storage</vt:lpstr>
      <vt:lpstr>Local Storage methods</vt:lpstr>
      <vt:lpstr>Local Storage methods</vt:lpstr>
      <vt:lpstr>Events</vt:lpstr>
      <vt:lpstr>Events</vt:lpstr>
      <vt:lpstr>Events</vt:lpstr>
      <vt:lpstr>Session Storage</vt:lpstr>
      <vt:lpstr>Questions ?</vt:lpstr>
      <vt:lpstr>Application Caching</vt:lpstr>
      <vt:lpstr>Caching logic</vt:lpstr>
      <vt:lpstr>Control the cache</vt:lpstr>
      <vt:lpstr>Declare manifest</vt:lpstr>
      <vt:lpstr>Manifest syntax</vt:lpstr>
      <vt:lpstr>Manifest syntax</vt:lpstr>
      <vt:lpstr>Manifest syntax</vt:lpstr>
      <vt:lpstr>Manifest syntax complex example</vt:lpstr>
      <vt:lpstr>Beware manifest caching!</vt:lpstr>
      <vt:lpstr>Beware manifest caching!</vt:lpstr>
      <vt:lpstr>Is your caching strategy working?</vt:lpstr>
      <vt:lpstr>Is your caching strategy working?</vt:lpstr>
      <vt:lpstr>Manifest events</vt:lpstr>
      <vt:lpstr>JavaScript caching management</vt:lpstr>
      <vt:lpstr>Questions ?</vt:lpstr>
      <vt:lpstr>Exercise (1/3)</vt:lpstr>
      <vt:lpstr>Exercise (2/3)</vt:lpstr>
      <vt:lpstr>Exercise (3/3)</vt:lpstr>
      <vt:lpstr>PowerPoint Presentation</vt:lpstr>
    </vt:vector>
  </TitlesOfParts>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SUPINFO E-Learning Course Template</dc:title>
  <dc:subject>Template 2006 for SUPINFo courses &amp; Presentations</dc:subject>
  <dc:creator/>
  <cp:keywords>SUPINFO E-Learning Template</cp:keywords>
  <cp:lastModifiedBy/>
  <cp:revision>276</cp:revision>
  <dcterms:created xsi:type="dcterms:W3CDTF">2010-02-28T17:00:24Z</dcterms:created>
  <dcterms:modified xsi:type="dcterms:W3CDTF">2015-03-22T09:20:51Z</dcterms:modified>
  <cp:category>SUPINFO PowerPoint Templates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0x010100D4A719B0F9A0F047AFDFAEEE7580822F</vt:lpwstr>
  </property>
</Properties>
</file>