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notesSlides/notesSlide21.xml" ContentType="application/vnd.openxmlformats-officedocument.presentationml.notesSlide+xml"/>
  <Override PartName="/ppt/slideLayouts/slideLayout7.xml" ContentType="application/vnd.openxmlformats-officedocument.presentationml.slideLayout+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6.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65"/>
  </p:notesMasterIdLst>
  <p:handoutMasterIdLst>
    <p:handoutMasterId r:id="rId66"/>
  </p:handoutMasterIdLst>
  <p:sldIdLst>
    <p:sldId id="444" r:id="rId2"/>
    <p:sldId id="485" r:id="rId3"/>
    <p:sldId id="486" r:id="rId4"/>
    <p:sldId id="705" r:id="rId5"/>
    <p:sldId id="916" r:id="rId6"/>
    <p:sldId id="814" r:id="rId7"/>
    <p:sldId id="807" r:id="rId8"/>
    <p:sldId id="957" r:id="rId9"/>
    <p:sldId id="845" r:id="rId10"/>
    <p:sldId id="815" r:id="rId11"/>
    <p:sldId id="816" r:id="rId12"/>
    <p:sldId id="955" r:id="rId13"/>
    <p:sldId id="956" r:id="rId14"/>
    <p:sldId id="958" r:id="rId15"/>
    <p:sldId id="959" r:id="rId16"/>
    <p:sldId id="859" r:id="rId17"/>
    <p:sldId id="972" r:id="rId18"/>
    <p:sldId id="961" r:id="rId19"/>
    <p:sldId id="865" r:id="rId20"/>
    <p:sldId id="962" r:id="rId21"/>
    <p:sldId id="963" r:id="rId22"/>
    <p:sldId id="964" r:id="rId23"/>
    <p:sldId id="866" r:id="rId24"/>
    <p:sldId id="965" r:id="rId25"/>
    <p:sldId id="968" r:id="rId26"/>
    <p:sldId id="969" r:id="rId27"/>
    <p:sldId id="970" r:id="rId28"/>
    <p:sldId id="971" r:id="rId29"/>
    <p:sldId id="974" r:id="rId30"/>
    <p:sldId id="975" r:id="rId31"/>
    <p:sldId id="979" r:id="rId32"/>
    <p:sldId id="980" r:id="rId33"/>
    <p:sldId id="981" r:id="rId34"/>
    <p:sldId id="982" r:id="rId35"/>
    <p:sldId id="973" r:id="rId36"/>
    <p:sldId id="976" r:id="rId37"/>
    <p:sldId id="977" r:id="rId38"/>
    <p:sldId id="978" r:id="rId39"/>
    <p:sldId id="983" r:id="rId40"/>
    <p:sldId id="985" r:id="rId41"/>
    <p:sldId id="987" r:id="rId42"/>
    <p:sldId id="988" r:id="rId43"/>
    <p:sldId id="989" r:id="rId44"/>
    <p:sldId id="990" r:id="rId45"/>
    <p:sldId id="991" r:id="rId46"/>
    <p:sldId id="992" r:id="rId47"/>
    <p:sldId id="966" r:id="rId48"/>
    <p:sldId id="967" r:id="rId49"/>
    <p:sldId id="993" r:id="rId50"/>
    <p:sldId id="994" r:id="rId51"/>
    <p:sldId id="999" r:id="rId52"/>
    <p:sldId id="1000" r:id="rId53"/>
    <p:sldId id="984" r:id="rId54"/>
    <p:sldId id="867" r:id="rId55"/>
    <p:sldId id="874" r:id="rId56"/>
    <p:sldId id="995" r:id="rId57"/>
    <p:sldId id="869" r:id="rId58"/>
    <p:sldId id="882" r:id="rId59"/>
    <p:sldId id="883" r:id="rId60"/>
    <p:sldId id="996" r:id="rId61"/>
    <p:sldId id="997" r:id="rId62"/>
    <p:sldId id="998" r:id="rId63"/>
    <p:sldId id="603" r:id="rId6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479B8F"/>
    <a:srgbClr val="0070C0"/>
    <a:srgbClr val="377B71"/>
    <a:srgbClr val="5F5F5F"/>
    <a:srgbClr val="FFFFCC"/>
    <a:srgbClr val="FFE2C5"/>
    <a:srgbClr val="808080"/>
    <a:srgbClr val="A2AEBA"/>
    <a:srgbClr val="BFC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0" autoAdjust="0"/>
    <p:restoredTop sz="88115" autoAdjust="0"/>
  </p:normalViewPr>
  <p:slideViewPr>
    <p:cSldViewPr>
      <p:cViewPr varScale="1">
        <p:scale>
          <a:sx n="82" d="100"/>
          <a:sy n="82" d="100"/>
        </p:scale>
        <p:origin x="1338" y="72"/>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1/11/2015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‹N°›</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1/11/2015</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‹N°›</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smtClean="0">
              <a:latin typeface="Arial" pitchFamily="34" charset="0"/>
              <a:ea typeface="ＭＳ Ｐゴシック" pitchFamily="34" charset="-128"/>
            </a:endParaRPr>
          </a:p>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extLst>
      <p:ext uri="{BB962C8B-B14F-4D97-AF65-F5344CB8AC3E}">
        <p14:creationId xmlns:p14="http://schemas.microsoft.com/office/powerpoint/2010/main" val="279692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18</a:t>
            </a:fld>
            <a:endParaRPr lang="en-US"/>
          </a:p>
        </p:txBody>
      </p:sp>
    </p:spTree>
    <p:extLst>
      <p:ext uri="{BB962C8B-B14F-4D97-AF65-F5344CB8AC3E}">
        <p14:creationId xmlns:p14="http://schemas.microsoft.com/office/powerpoint/2010/main" val="192826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20</a:t>
            </a:fld>
            <a:endParaRPr lang="en-US"/>
          </a:p>
        </p:txBody>
      </p:sp>
    </p:spTree>
    <p:extLst>
      <p:ext uri="{BB962C8B-B14F-4D97-AF65-F5344CB8AC3E}">
        <p14:creationId xmlns:p14="http://schemas.microsoft.com/office/powerpoint/2010/main" val="2263463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21</a:t>
            </a:fld>
            <a:endParaRPr lang="en-US"/>
          </a:p>
        </p:txBody>
      </p:sp>
    </p:spTree>
    <p:extLst>
      <p:ext uri="{BB962C8B-B14F-4D97-AF65-F5344CB8AC3E}">
        <p14:creationId xmlns:p14="http://schemas.microsoft.com/office/powerpoint/2010/main" val="2981481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22</a:t>
            </a:fld>
            <a:endParaRPr lang="en-US"/>
          </a:p>
        </p:txBody>
      </p:sp>
    </p:spTree>
    <p:extLst>
      <p:ext uri="{BB962C8B-B14F-4D97-AF65-F5344CB8AC3E}">
        <p14:creationId xmlns:p14="http://schemas.microsoft.com/office/powerpoint/2010/main" val="82175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24</a:t>
            </a:fld>
            <a:endParaRPr lang="en-US"/>
          </a:p>
        </p:txBody>
      </p:sp>
    </p:spTree>
    <p:extLst>
      <p:ext uri="{BB962C8B-B14F-4D97-AF65-F5344CB8AC3E}">
        <p14:creationId xmlns:p14="http://schemas.microsoft.com/office/powerpoint/2010/main" val="185832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25</a:t>
            </a:fld>
            <a:endParaRPr lang="en-US"/>
          </a:p>
        </p:txBody>
      </p:sp>
    </p:spTree>
    <p:extLst>
      <p:ext uri="{BB962C8B-B14F-4D97-AF65-F5344CB8AC3E}">
        <p14:creationId xmlns:p14="http://schemas.microsoft.com/office/powerpoint/2010/main" val="294218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could do a demonstration here:</a:t>
            </a:r>
          </a:p>
          <a:p>
            <a:r>
              <a:rPr lang="en-US" dirty="0" smtClean="0"/>
              <a:t>&lt;div ng-repeat="</a:t>
            </a:r>
            <a:r>
              <a:rPr lang="en-US" dirty="0" err="1" smtClean="0"/>
              <a:t>en</a:t>
            </a:r>
            <a:r>
              <a:rPr lang="en-US" dirty="0" smtClean="0"/>
              <a:t> in entities"&gt;</a:t>
            </a:r>
          </a:p>
          <a:p>
            <a:r>
              <a:rPr lang="en-US" dirty="0" smtClean="0"/>
              <a:t>Type a name:&lt;input type="text" ng-model="en.name"/&gt;&lt;span&gt;{{ en.name }}&lt;/span&gt;&lt;</a:t>
            </a:r>
            <a:r>
              <a:rPr lang="en-US" dirty="0" err="1" smtClean="0"/>
              <a:t>br</a:t>
            </a:r>
            <a:r>
              <a:rPr lang="en-US" dirty="0" smtClean="0"/>
              <a:t>/&gt;</a:t>
            </a:r>
          </a:p>
          <a:p>
            <a:r>
              <a:rPr lang="en-US" dirty="0" smtClean="0"/>
              <a:t>&lt;/div&gt;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26</a:t>
            </a:fld>
            <a:endParaRPr lang="en-US"/>
          </a:p>
        </p:txBody>
      </p:sp>
    </p:spTree>
    <p:extLst>
      <p:ext uri="{BB962C8B-B14F-4D97-AF65-F5344CB8AC3E}">
        <p14:creationId xmlns:p14="http://schemas.microsoft.com/office/powerpoint/2010/main" val="120511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27</a:t>
            </a:fld>
            <a:endParaRPr lang="en-US"/>
          </a:p>
        </p:txBody>
      </p:sp>
    </p:spTree>
    <p:extLst>
      <p:ext uri="{BB962C8B-B14F-4D97-AF65-F5344CB8AC3E}">
        <p14:creationId xmlns:p14="http://schemas.microsoft.com/office/powerpoint/2010/main" val="291709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28</a:t>
            </a:fld>
            <a:endParaRPr lang="en-US"/>
          </a:p>
        </p:txBody>
      </p:sp>
    </p:spTree>
    <p:extLst>
      <p:ext uri="{BB962C8B-B14F-4D97-AF65-F5344CB8AC3E}">
        <p14:creationId xmlns:p14="http://schemas.microsoft.com/office/powerpoint/2010/main" val="1065241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Ng-if is </a:t>
            </a:r>
            <a:r>
              <a:rPr lang="en-US" dirty="0" err="1" smtClean="0"/>
              <a:t>binded</a:t>
            </a:r>
            <a:r>
              <a:rPr lang="en-US" baseline="0" dirty="0" smtClean="0"/>
              <a:t> to elements. You might do a demonstration here:</a:t>
            </a:r>
          </a:p>
          <a:p>
            <a:r>
              <a:rPr lang="en-US" dirty="0" smtClean="0"/>
              <a:t>&lt;div ng-model="</a:t>
            </a:r>
            <a:r>
              <a:rPr lang="en-US" dirty="0" err="1" smtClean="0"/>
              <a:t>MyModel</a:t>
            </a:r>
            <a:r>
              <a:rPr lang="en-US" dirty="0" smtClean="0"/>
              <a:t>"&gt;</a:t>
            </a:r>
          </a:p>
          <a:p>
            <a:r>
              <a:rPr lang="en-US" dirty="0" smtClean="0"/>
              <a:t>	&lt;input type="text" ng-model="MyModel.name" /&gt;</a:t>
            </a:r>
          </a:p>
          <a:p>
            <a:r>
              <a:rPr lang="en-US" dirty="0" smtClean="0"/>
              <a:t>	&lt;input type="text" ng-model="</a:t>
            </a:r>
            <a:r>
              <a:rPr lang="en-US" dirty="0" err="1" smtClean="0"/>
              <a:t>MyModel.desc</a:t>
            </a:r>
            <a:r>
              <a:rPr lang="en-US" dirty="0" smtClean="0"/>
              <a:t>" /&gt;</a:t>
            </a:r>
          </a:p>
          <a:p>
            <a:r>
              <a:rPr lang="en-US" dirty="0" smtClean="0"/>
              <a:t>	&lt;strong&gt;{{MyModel.name}}&lt;/strong&gt;&lt;span&gt;{{</a:t>
            </a:r>
            <a:r>
              <a:rPr lang="en-US" dirty="0" err="1" smtClean="0"/>
              <a:t>MyModel.desc</a:t>
            </a:r>
            <a:r>
              <a:rPr lang="en-US" dirty="0" smtClean="0"/>
              <a:t>}}&lt;/span&gt;</a:t>
            </a:r>
          </a:p>
          <a:p>
            <a:r>
              <a:rPr lang="en-US" dirty="0" smtClean="0"/>
              <a:t>	&lt;div ng-if="true"&gt;</a:t>
            </a:r>
          </a:p>
          <a:p>
            <a:r>
              <a:rPr lang="en-US" dirty="0" smtClean="0"/>
              <a:t>		&lt;span&gt;True&lt;/span&gt;</a:t>
            </a:r>
          </a:p>
          <a:p>
            <a:r>
              <a:rPr lang="en-US" dirty="0" smtClean="0"/>
              <a:t>	&lt;/div&gt;</a:t>
            </a:r>
          </a:p>
          <a:p>
            <a:r>
              <a:rPr lang="en-US" dirty="0" smtClean="0"/>
              <a:t>	&lt;div ng-if="MyModel.name"&gt;</a:t>
            </a:r>
          </a:p>
          <a:p>
            <a:r>
              <a:rPr lang="en-US" dirty="0" smtClean="0"/>
              <a:t>		&lt;span&gt;The</a:t>
            </a:r>
            <a:r>
              <a:rPr lang="en-US" baseline="0" dirty="0" smtClean="0"/>
              <a:t> name has been set!</a:t>
            </a:r>
            <a:r>
              <a:rPr lang="en-US" dirty="0" smtClean="0"/>
              <a:t>&lt;/span&gt;</a:t>
            </a:r>
          </a:p>
          <a:p>
            <a:r>
              <a:rPr lang="en-US" dirty="0" smtClean="0"/>
              <a:t>	&lt;/div&gt;</a:t>
            </a:r>
          </a:p>
          <a:p>
            <a:r>
              <a:rPr lang="en-US" dirty="0" smtClean="0"/>
              <a:t>&lt;/div&gt;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29</a:t>
            </a:fld>
            <a:endParaRPr lang="en-US"/>
          </a:p>
        </p:txBody>
      </p:sp>
    </p:spTree>
    <p:extLst>
      <p:ext uri="{BB962C8B-B14F-4D97-AF65-F5344CB8AC3E}">
        <p14:creationId xmlns:p14="http://schemas.microsoft.com/office/powerpoint/2010/main" val="681537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30</a:t>
            </a:fld>
            <a:endParaRPr lang="en-US"/>
          </a:p>
        </p:txBody>
      </p:sp>
    </p:spTree>
    <p:extLst>
      <p:ext uri="{BB962C8B-B14F-4D97-AF65-F5344CB8AC3E}">
        <p14:creationId xmlns:p14="http://schemas.microsoft.com/office/powerpoint/2010/main" val="606926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221615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18405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33</a:t>
            </a:fld>
            <a:endParaRPr lang="en-US"/>
          </a:p>
        </p:txBody>
      </p:sp>
    </p:spTree>
    <p:extLst>
      <p:ext uri="{BB962C8B-B14F-4D97-AF65-F5344CB8AC3E}">
        <p14:creationId xmlns:p14="http://schemas.microsoft.com/office/powerpoint/2010/main" val="4019378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34</a:t>
            </a:fld>
            <a:endParaRPr lang="en-US"/>
          </a:p>
        </p:txBody>
      </p:sp>
    </p:spTree>
    <p:extLst>
      <p:ext uri="{BB962C8B-B14F-4D97-AF65-F5344CB8AC3E}">
        <p14:creationId xmlns:p14="http://schemas.microsoft.com/office/powerpoint/2010/main" val="731098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35</a:t>
            </a:fld>
            <a:endParaRPr lang="en-US"/>
          </a:p>
        </p:txBody>
      </p:sp>
    </p:spTree>
    <p:extLst>
      <p:ext uri="{BB962C8B-B14F-4D97-AF65-F5344CB8AC3E}">
        <p14:creationId xmlns:p14="http://schemas.microsoft.com/office/powerpoint/2010/main" val="3188101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40</a:t>
            </a:fld>
            <a:endParaRPr lang="en-US"/>
          </a:p>
        </p:txBody>
      </p:sp>
    </p:spTree>
    <p:extLst>
      <p:ext uri="{BB962C8B-B14F-4D97-AF65-F5344CB8AC3E}">
        <p14:creationId xmlns:p14="http://schemas.microsoft.com/office/powerpoint/2010/main" val="801119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41</a:t>
            </a:fld>
            <a:endParaRPr lang="en-US"/>
          </a:p>
        </p:txBody>
      </p:sp>
    </p:spTree>
    <p:extLst>
      <p:ext uri="{BB962C8B-B14F-4D97-AF65-F5344CB8AC3E}">
        <p14:creationId xmlns:p14="http://schemas.microsoft.com/office/powerpoint/2010/main" val="167862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2640415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https://docs.angularjs.org/api/ng/filter/date</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43</a:t>
            </a:fld>
            <a:endParaRPr lang="en-US"/>
          </a:p>
        </p:txBody>
      </p:sp>
    </p:spTree>
    <p:extLst>
      <p:ext uri="{BB962C8B-B14F-4D97-AF65-F5344CB8AC3E}">
        <p14:creationId xmlns:p14="http://schemas.microsoft.com/office/powerpoint/2010/main" val="229223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https://docs.angularjs.org/api/ng/filter/date</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44</a:t>
            </a:fld>
            <a:endParaRPr lang="en-US"/>
          </a:p>
        </p:txBody>
      </p:sp>
    </p:spTree>
    <p:extLst>
      <p:ext uri="{BB962C8B-B14F-4D97-AF65-F5344CB8AC3E}">
        <p14:creationId xmlns:p14="http://schemas.microsoft.com/office/powerpoint/2010/main" val="3580656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https://docs.angularjs.org/api/ng/filter/date</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45</a:t>
            </a:fld>
            <a:endParaRPr lang="en-US"/>
          </a:p>
        </p:txBody>
      </p:sp>
    </p:spTree>
    <p:extLst>
      <p:ext uri="{BB962C8B-B14F-4D97-AF65-F5344CB8AC3E}">
        <p14:creationId xmlns:p14="http://schemas.microsoft.com/office/powerpoint/2010/main" val="3336716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https://docs.angularjs.org/api/ng/filter/date</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2214291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47</a:t>
            </a:fld>
            <a:endParaRPr lang="en-US"/>
          </a:p>
        </p:txBody>
      </p:sp>
    </p:spTree>
    <p:extLst>
      <p:ext uri="{BB962C8B-B14F-4D97-AF65-F5344CB8AC3E}">
        <p14:creationId xmlns:p14="http://schemas.microsoft.com/office/powerpoint/2010/main" val="317723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48</a:t>
            </a:fld>
            <a:endParaRPr lang="en-US"/>
          </a:p>
        </p:txBody>
      </p:sp>
    </p:spTree>
    <p:extLst>
      <p:ext uri="{BB962C8B-B14F-4D97-AF65-F5344CB8AC3E}">
        <p14:creationId xmlns:p14="http://schemas.microsoft.com/office/powerpoint/2010/main" val="117271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49</a:t>
            </a:fld>
            <a:endParaRPr lang="en-US"/>
          </a:p>
        </p:txBody>
      </p:sp>
    </p:spTree>
    <p:extLst>
      <p:ext uri="{BB962C8B-B14F-4D97-AF65-F5344CB8AC3E}">
        <p14:creationId xmlns:p14="http://schemas.microsoft.com/office/powerpoint/2010/main" val="1087816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https://docs.angularjs.org/api/ng/service/$http</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Declarative programming: Put</a:t>
            </a:r>
            <a:r>
              <a:rPr lang="en-US" baseline="0" dirty="0" smtClean="0"/>
              <a:t> attributes in HTML</a:t>
            </a:r>
          </a:p>
          <a:p>
            <a:r>
              <a:rPr lang="en-US" baseline="0" dirty="0" smtClean="0"/>
              <a:t>Opposite is imperative programming, based on business logic</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https://docs.angularjs.org/api/ng/service/$http</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1/12/2015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56</a:t>
            </a:fld>
            <a:endParaRPr lang="en-US"/>
          </a:p>
        </p:txBody>
      </p:sp>
    </p:spTree>
    <p:extLst>
      <p:ext uri="{BB962C8B-B14F-4D97-AF65-F5344CB8AC3E}">
        <p14:creationId xmlns:p14="http://schemas.microsoft.com/office/powerpoint/2010/main" val="422465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Declarative programming: Put</a:t>
            </a:r>
            <a:r>
              <a:rPr lang="en-US" baseline="0" dirty="0" smtClean="0"/>
              <a:t> attributes in HTML</a:t>
            </a:r>
          </a:p>
          <a:p>
            <a:r>
              <a:rPr lang="en-US" baseline="0" dirty="0" smtClean="0"/>
              <a:t>Opposite is imperative programming, based on business logic</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a:t>
            </a:fld>
            <a:endParaRPr lang="en-US"/>
          </a:p>
        </p:txBody>
      </p:sp>
    </p:spTree>
    <p:extLst>
      <p:ext uri="{BB962C8B-B14F-4D97-AF65-F5344CB8AC3E}">
        <p14:creationId xmlns:p14="http://schemas.microsoft.com/office/powerpoint/2010/main" val="408411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12</a:t>
            </a:fld>
            <a:endParaRPr lang="en-US"/>
          </a:p>
        </p:txBody>
      </p:sp>
    </p:spTree>
    <p:extLst>
      <p:ext uri="{BB962C8B-B14F-4D97-AF65-F5344CB8AC3E}">
        <p14:creationId xmlns:p14="http://schemas.microsoft.com/office/powerpoint/2010/main" val="340523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13</a:t>
            </a:fld>
            <a:endParaRPr lang="en-US"/>
          </a:p>
        </p:txBody>
      </p:sp>
    </p:spTree>
    <p:extLst>
      <p:ext uri="{BB962C8B-B14F-4D97-AF65-F5344CB8AC3E}">
        <p14:creationId xmlns:p14="http://schemas.microsoft.com/office/powerpoint/2010/main" val="36801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1/11/2015</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17</a:t>
            </a:fld>
            <a:endParaRPr lang="en-US"/>
          </a:p>
        </p:txBody>
      </p:sp>
    </p:spTree>
    <p:extLst>
      <p:ext uri="{BB962C8B-B14F-4D97-AF65-F5344CB8AC3E}">
        <p14:creationId xmlns:p14="http://schemas.microsoft.com/office/powerpoint/2010/main" val="85625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11/01/2015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11/01/2015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11/01/2015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11/01/2015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359471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24548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52208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11/01/2015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11/01/2015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11/01/2015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11/01/2015</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11/01/2015</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11/01/2015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11/01/2015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11/01/2015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7"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8"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campus.codeschool.com/courses/shaping-up-with-angular-js/level/1/section/1/video/1"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1600438"/>
          </a:xfrm>
          <a:prstGeom prst="rect">
            <a:avLst/>
          </a:prstGeom>
          <a:noFill/>
        </p:spPr>
        <p:txBody>
          <a:bodyPr>
            <a:spAutoFit/>
          </a:bodyPr>
          <a:lstStyle/>
          <a:p>
            <a:pPr>
              <a:defRPr/>
            </a:pPr>
            <a:r>
              <a:rPr lang="en-US" sz="3200" dirty="0" smtClean="0">
                <a:latin typeface="Myriad Pro"/>
                <a:ea typeface="MS PGothic" charset="0"/>
                <a:cs typeface="Myriad Pro"/>
              </a:rPr>
              <a:t>Angular.js</a:t>
            </a:r>
            <a:endParaRPr lang="en-US" sz="3200" dirty="0" smtClean="0">
              <a:latin typeface="Myriad Pro"/>
              <a:ea typeface="MS PGothic" charset="0"/>
              <a:cs typeface="Myriad Pro"/>
            </a:endParaRP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err="1" smtClean="0">
                <a:solidFill>
                  <a:schemeClr val="tx1">
                    <a:lumMod val="95000"/>
                    <a:lumOff val="5000"/>
                  </a:schemeClr>
                </a:solidFill>
                <a:latin typeface="Verdana" charset="0"/>
                <a:ea typeface="ＭＳ Ｐゴシック" charset="0"/>
                <a:cs typeface="ＭＳ Ｐゴシック" charset="0"/>
              </a:rPr>
              <a:t>Superheroic</a:t>
            </a:r>
            <a:r>
              <a:rPr lang="en-US" dirty="0" smtClean="0">
                <a:solidFill>
                  <a:schemeClr val="tx1">
                    <a:lumMod val="95000"/>
                    <a:lumOff val="5000"/>
                  </a:schemeClr>
                </a:solidFill>
                <a:latin typeface="Verdana" charset="0"/>
                <a:ea typeface="ＭＳ Ｐゴシック" charset="0"/>
                <a:cs typeface="ＭＳ Ｐゴシック" charset="0"/>
              </a:rPr>
              <a:t> JavaScript</a:t>
            </a:r>
            <a:br>
              <a:rPr lang="en-US" dirty="0" smtClean="0">
                <a:solidFill>
                  <a:schemeClr val="tx1">
                    <a:lumMod val="95000"/>
                    <a:lumOff val="5000"/>
                  </a:schemeClr>
                </a:solidFill>
                <a:latin typeface="Verdana" charset="0"/>
                <a:ea typeface="ＭＳ Ｐゴシック" charset="0"/>
                <a:cs typeface="ＭＳ Ｐゴシック" charset="0"/>
              </a:rPr>
            </a:br>
            <a:r>
              <a:rPr lang="en-US" dirty="0" smtClean="0">
                <a:solidFill>
                  <a:schemeClr val="tx1">
                    <a:lumMod val="95000"/>
                    <a:lumOff val="5000"/>
                  </a:schemeClr>
                </a:solidFill>
                <a:latin typeface="Verdana" charset="0"/>
                <a:ea typeface="ＭＳ Ｐゴシック" charset="0"/>
                <a:cs typeface="ＭＳ Ｐゴシック" charset="0"/>
              </a:rPr>
              <a:t>MVW Framework</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p:txBody>
      </p:sp>
      <p:pic>
        <p:nvPicPr>
          <p:cNvPr id="1026" name="Picture 2"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956" y="3175237"/>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My first Angular page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Tree>
    <p:extLst>
      <p:ext uri="{BB962C8B-B14F-4D97-AF65-F5344CB8AC3E}">
        <p14:creationId xmlns:p14="http://schemas.microsoft.com/office/powerpoint/2010/main" val="153502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Encapsulates all your Angular application</a:t>
            </a:r>
          </a:p>
          <a:p>
            <a:pPr lvl="1"/>
            <a:r>
              <a:rPr lang="en-US" dirty="0" smtClean="0"/>
              <a:t>Usually put on html tag</a:t>
            </a:r>
          </a:p>
          <a:p>
            <a:pPr lvl="1"/>
            <a:endParaRPr lang="en-US" dirty="0"/>
          </a:p>
          <a:p>
            <a:pPr lvl="1"/>
            <a:endParaRPr lang="en-US" dirty="0" smtClean="0"/>
          </a:p>
          <a:p>
            <a:pPr lvl="1"/>
            <a:endParaRPr lang="en-US" dirty="0"/>
          </a:p>
          <a:p>
            <a:pPr lvl="1"/>
            <a:endParaRPr lang="en-US" dirty="0" smtClean="0"/>
          </a:p>
          <a:p>
            <a:r>
              <a:rPr lang="en-US" dirty="0" smtClean="0"/>
              <a:t>Now your webpage is Angular ready! Almost…</a:t>
            </a:r>
            <a:endParaRPr lang="en-US" dirty="0" smtClean="0"/>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First step: </a:t>
            </a:r>
            <a:r>
              <a:rPr lang="en-US" sz="3600" b="1" dirty="0" err="1" smtClean="0">
                <a:latin typeface="+mj-lt"/>
                <a:cs typeface="ＭＳ Ｐゴシック" charset="0"/>
              </a:rPr>
              <a:t>ngApp</a:t>
            </a:r>
            <a:r>
              <a:rPr lang="en-US" sz="3600" b="1" dirty="0" smtClean="0">
                <a:latin typeface="+mj-lt"/>
                <a:cs typeface="ＭＳ Ｐゴシック" charset="0"/>
              </a:rPr>
              <a:t> directive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My First Angular Page</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8" name="Rectangle à coins arrondis 4"/>
          <p:cNvSpPr/>
          <p:nvPr/>
        </p:nvSpPr>
        <p:spPr>
          <a:xfrm>
            <a:off x="467544" y="2425452"/>
            <a:ext cx="8208912" cy="1368152"/>
          </a:xfrm>
          <a:prstGeom prst="roundRect">
            <a:avLst>
              <a:gd name="adj" fmla="val 1002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a:t>
            </a:r>
            <a:r>
              <a:rPr lang="en-GB" b="1" dirty="0" err="1">
                <a:solidFill>
                  <a:srgbClr val="0070C0"/>
                </a:solidFill>
                <a:latin typeface="Courier New" pitchFamily="-106" charset="0"/>
                <a:ea typeface="ＭＳ Ｐゴシック" pitchFamily="-106" charset="-128"/>
                <a:cs typeface="Courier New" pitchFamily="-106" charset="0"/>
              </a:rPr>
              <a:t>doctype</a:t>
            </a:r>
            <a:r>
              <a:rPr lang="en-GB" b="1" dirty="0">
                <a:solidFill>
                  <a:srgbClr val="0070C0"/>
                </a:solidFill>
                <a:latin typeface="Courier New" pitchFamily="-106" charset="0"/>
                <a:ea typeface="ＭＳ Ｐゴシック" pitchFamily="-106" charset="-128"/>
                <a:cs typeface="Courier New" pitchFamily="-106" charset="0"/>
              </a:rPr>
              <a:t> html</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smtClean="0">
                <a:solidFill>
                  <a:srgbClr val="0070C0"/>
                </a:solidFill>
                <a:latin typeface="Courier New" pitchFamily="-106" charset="0"/>
                <a:ea typeface="ＭＳ Ｐゴシック" pitchFamily="-106" charset="-128"/>
                <a:cs typeface="Courier New" pitchFamily="-106" charset="0"/>
              </a:rPr>
              <a:t>html</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ng-app</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a:solidFill>
                  <a:srgbClr val="0070C0"/>
                </a:solidFill>
                <a:latin typeface="Courier New" pitchFamily="-106" charset="0"/>
                <a:ea typeface="ＭＳ Ｐゴシック" pitchFamily="-106" charset="-128"/>
                <a:cs typeface="Courier New" pitchFamily="-106" charset="0"/>
              </a:rPr>
              <a:t>head&gt;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86981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Don’t forget to link Angular script!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First step: Angular script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My First Angular Page</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8" name="Rectangle à coins arrondis 4"/>
          <p:cNvSpPr/>
          <p:nvPr/>
        </p:nvSpPr>
        <p:spPr>
          <a:xfrm>
            <a:off x="467544" y="1849388"/>
            <a:ext cx="8208912" cy="3096344"/>
          </a:xfrm>
          <a:prstGeom prst="roundRect">
            <a:avLst>
              <a:gd name="adj" fmla="val 1002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a:t>
            </a:r>
            <a:r>
              <a:rPr lang="en-GB" b="1" dirty="0" err="1">
                <a:solidFill>
                  <a:srgbClr val="0070C0"/>
                </a:solidFill>
                <a:latin typeface="Courier New" pitchFamily="-106" charset="0"/>
                <a:ea typeface="ＭＳ Ｐゴシック" pitchFamily="-106" charset="-128"/>
                <a:cs typeface="Courier New" pitchFamily="-106" charset="0"/>
              </a:rPr>
              <a:t>doctype</a:t>
            </a:r>
            <a:r>
              <a:rPr lang="en-GB" b="1" dirty="0">
                <a:solidFill>
                  <a:srgbClr val="0070C0"/>
                </a:solidFill>
                <a:latin typeface="Courier New" pitchFamily="-106" charset="0"/>
                <a:ea typeface="ＭＳ Ｐゴシック" pitchFamily="-106" charset="-128"/>
                <a:cs typeface="Courier New" pitchFamily="-106" charset="0"/>
              </a:rPr>
              <a:t> html</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smtClean="0">
                <a:solidFill>
                  <a:srgbClr val="0070C0"/>
                </a:solidFill>
                <a:latin typeface="Courier New" pitchFamily="-106" charset="0"/>
                <a:ea typeface="ＭＳ Ｐゴシック" pitchFamily="-106" charset="-128"/>
                <a:cs typeface="Courier New" pitchFamily="-106" charset="0"/>
              </a:rPr>
              <a:t>html</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ng-app</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a:solidFill>
                  <a:srgbClr val="0070C0"/>
                </a:solidFill>
                <a:latin typeface="Courier New" pitchFamily="-106" charset="0"/>
                <a:ea typeface="ＭＳ Ｐゴシック" pitchFamily="-106" charset="-128"/>
                <a:cs typeface="Courier New" pitchFamily="-106" charset="0"/>
              </a:rPr>
              <a:t>head&gt;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&lt;script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FF0000"/>
                </a:solidFill>
                <a:latin typeface="Courier New" pitchFamily="-106" charset="0"/>
                <a:ea typeface="ＭＳ Ｐゴシック" pitchFamily="-106" charset="-128"/>
                <a:cs typeface="Courier New" pitchFamily="-106" charset="0"/>
              </a:rPr>
              <a:t>src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"angular.js"</a:t>
            </a:r>
            <a:r>
              <a:rPr lang="en-GB" b="1" dirty="0" smtClean="0">
                <a:solidFill>
                  <a:srgbClr val="0070C0"/>
                </a:solidFill>
                <a:latin typeface="Courier New" pitchFamily="-106" charset="0"/>
                <a:ea typeface="ＭＳ Ｐゴシック" pitchFamily="-106" charset="-128"/>
                <a:cs typeface="Courier New" pitchFamily="-106" charset="0"/>
              </a:rPr>
              <a:t>&gt;&lt;/script&gt;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&lt;/head&gt;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&lt;body&gt;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&lt;/body&gt;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&lt;/html&gt;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254854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Same as Twig, .NET or Java </a:t>
            </a:r>
            <a:r>
              <a:rPr lang="en-US" dirty="0" err="1" smtClean="0"/>
              <a:t>scriptlets</a:t>
            </a:r>
            <a:endParaRPr lang="en-US" dirty="0" smtClean="0"/>
          </a:p>
          <a:p>
            <a:pPr lvl="1"/>
            <a:r>
              <a:rPr lang="en-US" dirty="0" smtClean="0"/>
              <a:t>Encapsulates small operations</a:t>
            </a:r>
          </a:p>
          <a:p>
            <a:pPr lvl="1"/>
            <a:r>
              <a:rPr lang="en-US" dirty="0" smtClean="0"/>
              <a:t>Automatically displays the result</a:t>
            </a:r>
          </a:p>
          <a:p>
            <a:endParaRPr lang="en-US" dirty="0"/>
          </a:p>
          <a:p>
            <a:r>
              <a:rPr lang="en-US" dirty="0" smtClean="0"/>
              <a:t>Syntax: </a:t>
            </a:r>
            <a:r>
              <a:rPr lang="en-US" b="1" dirty="0" smtClean="0">
                <a:latin typeface="Courier"/>
                <a:cs typeface="Courier New" panose="02070309020205020404" pitchFamily="49" charset="0"/>
              </a:rPr>
              <a:t>{{ operation }}</a:t>
            </a:r>
          </a:p>
          <a:p>
            <a:endParaRPr lang="en-US" b="1" dirty="0" smtClean="0">
              <a:latin typeface="Courier"/>
              <a:cs typeface="Courier New" panose="02070309020205020404" pitchFamily="49" charset="0"/>
            </a:endParaRP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Bindings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My First Angular Page</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847161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961773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an </a:t>
            </a:r>
            <a:r>
              <a:rPr lang="fr-FR" sz="3200" dirty="0" smtClean="0"/>
              <a:t>"index.html</a:t>
            </a:r>
            <a:r>
              <a:rPr lang="fr-FR" dirty="0" smtClean="0"/>
              <a:t>" </a:t>
            </a:r>
            <a:r>
              <a:rPr lang="fr-FR" dirty="0" smtClean="0"/>
              <a:t>file</a:t>
            </a:r>
          </a:p>
          <a:p>
            <a:pPr lvl="1"/>
            <a:r>
              <a:rPr lang="fr-FR" dirty="0" smtClean="0"/>
              <a:t>Insert </a:t>
            </a:r>
            <a:r>
              <a:rPr lang="fr-FR" dirty="0" err="1" smtClean="0"/>
              <a:t>needed</a:t>
            </a:r>
            <a:r>
              <a:rPr lang="fr-FR" dirty="0" smtClean="0"/>
              <a:t> code to </a:t>
            </a:r>
            <a:r>
              <a:rPr lang="fr-FR" dirty="0" err="1" smtClean="0"/>
              <a:t>make</a:t>
            </a:r>
            <a:r>
              <a:rPr lang="fr-FR" dirty="0" smtClean="0"/>
              <a:t> </a:t>
            </a:r>
            <a:r>
              <a:rPr lang="fr-FR" dirty="0" err="1" smtClean="0"/>
              <a:t>it</a:t>
            </a:r>
            <a:r>
              <a:rPr lang="fr-FR" dirty="0" smtClean="0"/>
              <a:t> </a:t>
            </a:r>
            <a:r>
              <a:rPr lang="fr-FR" dirty="0" err="1" smtClean="0"/>
              <a:t>work</a:t>
            </a:r>
            <a:endParaRPr lang="fr-FR" dirty="0" smtClean="0"/>
          </a:p>
          <a:p>
            <a:pPr lvl="1"/>
            <a:endParaRPr lang="fr-FR" dirty="0" smtClean="0"/>
          </a:p>
          <a:p>
            <a:pPr lvl="1"/>
            <a:r>
              <a:rPr lang="fr-FR" dirty="0" smtClean="0"/>
              <a:t>Use {{ 1 + 2 }} in </a:t>
            </a:r>
            <a:r>
              <a:rPr lang="fr-FR" dirty="0" err="1" smtClean="0"/>
              <a:t>your</a:t>
            </a:r>
            <a:r>
              <a:rPr lang="fr-FR" dirty="0" smtClean="0"/>
              <a:t> code</a:t>
            </a:r>
          </a:p>
          <a:p>
            <a:pPr lvl="2"/>
            <a:r>
              <a:rPr lang="fr-FR" dirty="0" err="1" smtClean="0"/>
              <a:t>What</a:t>
            </a:r>
            <a:r>
              <a:rPr lang="fr-FR" dirty="0" smtClean="0"/>
              <a:t> </a:t>
            </a:r>
            <a:r>
              <a:rPr lang="fr-FR" dirty="0" err="1" smtClean="0"/>
              <a:t>does</a:t>
            </a:r>
            <a:r>
              <a:rPr lang="fr-FR" dirty="0" smtClean="0"/>
              <a:t> </a:t>
            </a:r>
            <a:r>
              <a:rPr lang="fr-FR" dirty="0" err="1" smtClean="0"/>
              <a:t>it</a:t>
            </a:r>
            <a:r>
              <a:rPr lang="fr-FR" dirty="0" smtClean="0"/>
              <a:t> </a:t>
            </a:r>
            <a:r>
              <a:rPr lang="fr-FR" dirty="0" err="1" smtClean="0"/>
              <a:t>make</a:t>
            </a:r>
            <a:r>
              <a:rPr lang="fr-FR" dirty="0" smtClean="0"/>
              <a:t>?</a:t>
            </a:r>
          </a:p>
          <a:p>
            <a:pPr lvl="2"/>
            <a:endParaRPr lang="fr-FR" dirty="0"/>
          </a:p>
          <a:p>
            <a:pPr lvl="1"/>
            <a:r>
              <a:rPr lang="fr-FR" dirty="0" err="1" smtClean="0"/>
              <a:t>Try</a:t>
            </a:r>
            <a:r>
              <a:rPr lang="fr-FR" dirty="0" smtClean="0"/>
              <a:t> to display a local variable </a:t>
            </a:r>
            <a:r>
              <a:rPr lang="fr-FR" dirty="0" err="1" smtClean="0"/>
              <a:t>with</a:t>
            </a:r>
            <a:r>
              <a:rPr lang="fr-FR" dirty="0" smtClean="0"/>
              <a:t> binding</a:t>
            </a:r>
          </a:p>
          <a:p>
            <a:pPr lvl="2"/>
            <a:r>
              <a:rPr lang="fr-FR" dirty="0" err="1" smtClean="0"/>
              <a:t>What</a:t>
            </a:r>
            <a:r>
              <a:rPr lang="fr-FR" dirty="0" smtClean="0"/>
              <a:t> </a:t>
            </a:r>
            <a:r>
              <a:rPr lang="fr-FR" dirty="0" err="1" smtClean="0"/>
              <a:t>does</a:t>
            </a:r>
            <a:r>
              <a:rPr lang="fr-FR" dirty="0" smtClean="0"/>
              <a:t> </a:t>
            </a:r>
            <a:r>
              <a:rPr lang="fr-FR" dirty="0" err="1" smtClean="0"/>
              <a:t>it</a:t>
            </a:r>
            <a:r>
              <a:rPr lang="fr-FR" dirty="0" smtClean="0"/>
              <a:t> </a:t>
            </a:r>
            <a:r>
              <a:rPr lang="fr-FR" dirty="0" err="1" smtClean="0"/>
              <a:t>make</a:t>
            </a:r>
            <a:r>
              <a:rPr lang="fr-FR" dirty="0" smtClean="0"/>
              <a:t>?</a:t>
            </a:r>
            <a:endParaRPr lang="fr-FR" dirty="0" smtClean="0"/>
          </a:p>
        </p:txBody>
      </p:sp>
      <p:sp>
        <p:nvSpPr>
          <p:cNvPr id="4" name="Espace réservé du contenu 3"/>
          <p:cNvSpPr>
            <a:spLocks noGrp="1"/>
          </p:cNvSpPr>
          <p:nvPr>
            <p:ph sz="quarter" idx="13"/>
          </p:nvPr>
        </p:nvSpPr>
        <p:spPr/>
        <p:txBody>
          <a:bodyPr/>
          <a:lstStyle/>
          <a:p>
            <a:pPr lvl="0"/>
            <a:r>
              <a:rPr lang="fr-FR" dirty="0" err="1" smtClean="0">
                <a:ea typeface="ＭＳ Ｐゴシック" pitchFamily="34" charset="-128"/>
              </a:rPr>
              <a:t>My</a:t>
            </a:r>
            <a:r>
              <a:rPr lang="fr-FR" dirty="0" smtClean="0">
                <a:ea typeface="ＭＳ Ｐゴシック" pitchFamily="34" charset="-128"/>
              </a:rPr>
              <a:t> first </a:t>
            </a:r>
            <a:r>
              <a:rPr lang="fr-FR" dirty="0" err="1" smtClean="0">
                <a:ea typeface="ＭＳ Ｐゴシック" pitchFamily="34" charset="-128"/>
              </a:rPr>
              <a:t>Angular</a:t>
            </a:r>
            <a:r>
              <a:rPr lang="fr-FR" dirty="0" smtClean="0">
                <a:ea typeface="ＭＳ Ｐゴシック" pitchFamily="34" charset="-128"/>
              </a:rPr>
              <a:t> App</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4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MVC in angular</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Angular.js</a:t>
            </a:r>
            <a:endParaRPr lang="en-US" dirty="0"/>
          </a:p>
        </p:txBody>
      </p:sp>
    </p:spTree>
    <p:extLst>
      <p:ext uri="{BB962C8B-B14F-4D97-AF65-F5344CB8AC3E}">
        <p14:creationId xmlns:p14="http://schemas.microsoft.com/office/powerpoint/2010/main" val="399187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Directive ng-app</a:t>
            </a:r>
          </a:p>
          <a:p>
            <a:pPr lvl="1"/>
            <a:r>
              <a:rPr lang="en-US" dirty="0" smtClean="0"/>
              <a:t>Takes a module as argument</a:t>
            </a:r>
          </a:p>
          <a:p>
            <a:pPr lvl="1"/>
            <a:endParaRPr lang="en-US" dirty="0" smtClean="0"/>
          </a:p>
          <a:p>
            <a:r>
              <a:rPr lang="en-US" dirty="0" smtClean="0"/>
              <a:t>We can (and will) specify the module name</a:t>
            </a:r>
          </a:p>
          <a:p>
            <a:pPr lvl="1"/>
            <a:r>
              <a:rPr lang="en-US" dirty="0" smtClean="0"/>
              <a:t>Creates a scope dedicated to this app</a:t>
            </a:r>
          </a:p>
          <a:p>
            <a:pPr lvl="1"/>
            <a:r>
              <a:rPr lang="en-US" dirty="0" smtClean="0"/>
              <a:t>Allows to use controllers in it</a:t>
            </a:r>
            <a:endParaRPr lang="en-US"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Application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4513684"/>
            <a:ext cx="8208912"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&lt;html </a:t>
            </a:r>
            <a:r>
              <a:rPr lang="en-GB" b="1" dirty="0" smtClean="0">
                <a:solidFill>
                  <a:srgbClr val="FF0000"/>
                </a:solidFill>
                <a:latin typeface="Courier New" pitchFamily="-106" charset="0"/>
                <a:ea typeface="ＭＳ Ｐゴシック" pitchFamily="-106" charset="-128"/>
                <a:cs typeface="Courier New" pitchFamily="-106" charset="0"/>
              </a:rPr>
              <a:t>ng-app</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a:t>
            </a:r>
            <a:r>
              <a:rPr lang="en-GB" b="1" dirty="0" err="1" smtClean="0">
                <a:solidFill>
                  <a:srgbClr val="00B050"/>
                </a:solidFill>
                <a:latin typeface="Courier New" pitchFamily="-106" charset="0"/>
                <a:ea typeface="ＭＳ Ｐゴシック" pitchFamily="-106" charset="-128"/>
                <a:cs typeface="Courier New" pitchFamily="-106" charset="0"/>
              </a:rPr>
              <a:t>yModule</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smtClean="0">
              <a:solidFill>
                <a:srgbClr val="479B8F"/>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43990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Module registering: </a:t>
            </a:r>
            <a:r>
              <a:rPr lang="en-US" dirty="0" err="1" smtClean="0"/>
              <a:t>angular.module</a:t>
            </a:r>
            <a:endParaRPr lang="en-US" dirty="0" smtClean="0"/>
          </a:p>
          <a:p>
            <a:pPr lvl="1"/>
            <a:endParaRPr lang="en-US" dirty="0" smtClean="0"/>
          </a:p>
          <a:p>
            <a:r>
              <a:rPr lang="en-US" dirty="0" smtClean="0"/>
              <a:t>First argument: the module name</a:t>
            </a:r>
          </a:p>
          <a:p>
            <a:pPr lvl="1"/>
            <a:r>
              <a:rPr lang="en-US" dirty="0" smtClean="0"/>
              <a:t>As in the ng-app directive!</a:t>
            </a:r>
          </a:p>
          <a:p>
            <a:r>
              <a:rPr lang="en-US" dirty="0" smtClean="0"/>
              <a:t>Second argument: module dependencies</a:t>
            </a:r>
            <a:endParaRPr lang="en-US"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Application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4513684"/>
            <a:ext cx="8208912"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7030A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myApp</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err="1" smtClean="0">
                <a:solidFill>
                  <a:schemeClr val="tx1"/>
                </a:solidFill>
                <a:latin typeface="Courier New" pitchFamily="-106" charset="0"/>
                <a:ea typeface="ＭＳ Ｐゴシック" pitchFamily="-106" charset="-128"/>
                <a:cs typeface="Courier New" pitchFamily="-106" charset="0"/>
              </a:rPr>
              <a:t>angular.module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MyModule</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smtClean="0">
                <a:solidFill>
                  <a:srgbClr val="377B71"/>
                </a:solidFill>
                <a:latin typeface="Courier New" pitchFamily="-106" charset="0"/>
                <a:ea typeface="ＭＳ Ｐゴシック" pitchFamily="-106" charset="-128"/>
                <a:cs typeface="Courier New" pitchFamily="-106" charset="0"/>
              </a:rPr>
              <a:t>// app.js</a:t>
            </a:r>
            <a:endParaRPr lang="en-GB" b="1" dirty="0" smtClean="0">
              <a:solidFill>
                <a:srgbClr val="377B7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90171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As always, application logic</a:t>
            </a:r>
          </a:p>
          <a:p>
            <a:pPr lvl="1"/>
            <a:r>
              <a:rPr lang="en-US" dirty="0" smtClean="0"/>
              <a:t>Linked with the view by directives</a:t>
            </a:r>
          </a:p>
          <a:p>
            <a:pPr lvl="1"/>
            <a:r>
              <a:rPr lang="en-US" dirty="0" smtClean="0"/>
              <a:t>Provides data to fill the view</a:t>
            </a:r>
          </a:p>
          <a:p>
            <a:endParaRPr lang="en-US" dirty="0" smtClean="0"/>
          </a:p>
          <a:p>
            <a:r>
              <a:rPr lang="en-US" dirty="0" smtClean="0"/>
              <a:t>Good practice: End the name with </a:t>
            </a:r>
            <a:r>
              <a:rPr lang="en-US" dirty="0" smtClean="0">
                <a:solidFill>
                  <a:srgbClr val="FF0000"/>
                </a:solidFill>
              </a:rPr>
              <a:t>Ctrl</a:t>
            </a:r>
            <a:endParaRPr lang="en-US" dirty="0" smtClean="0">
              <a:solidFill>
                <a:srgbClr val="FF0000"/>
              </a:solidFill>
            </a:endParaRP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Controllers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9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what </a:t>
            </a:r>
            <a:r>
              <a:rPr lang="en-US" dirty="0" err="1" smtClean="0"/>
              <a:t>AngularJS</a:t>
            </a:r>
            <a:r>
              <a:rPr lang="en-US" dirty="0" smtClean="0"/>
              <a:t> is </a:t>
            </a:r>
            <a:r>
              <a:rPr lang="en-US" dirty="0" smtClean="0"/>
              <a:t>and what it’s not</a:t>
            </a:r>
          </a:p>
          <a:p>
            <a:pPr lvl="1"/>
            <a:endParaRPr lang="en-US" dirty="0" smtClean="0"/>
          </a:p>
          <a:p>
            <a:pPr lvl="1"/>
            <a:r>
              <a:rPr lang="en-US" dirty="0" smtClean="0"/>
              <a:t>Use it to create a </a:t>
            </a:r>
            <a:r>
              <a:rPr lang="en-US" dirty="0" smtClean="0"/>
              <a:t>web application</a:t>
            </a:r>
            <a:endParaRPr lang="en-US" dirty="0" smtClean="0"/>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Angular.js</a:t>
            </a:r>
            <a:endParaRPr lang="en-US" dirty="0">
              <a:solidFill>
                <a:prstClr val="black"/>
              </a:solidFill>
              <a:latin typeface="Calibri"/>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Use your application: </a:t>
            </a:r>
            <a:r>
              <a:rPr lang="en-US" i="1" dirty="0" err="1" smtClean="0">
                <a:solidFill>
                  <a:srgbClr val="5F5F5F"/>
                </a:solidFill>
              </a:rPr>
              <a:t>myApp</a:t>
            </a:r>
            <a:r>
              <a:rPr lang="en-US" dirty="0" err="1" smtClean="0"/>
              <a:t>.controller</a:t>
            </a:r>
            <a:endParaRPr lang="en-US" dirty="0" smtClean="0"/>
          </a:p>
          <a:p>
            <a:endParaRPr lang="en-US" dirty="0">
              <a:solidFill>
                <a:srgbClr val="FF0000"/>
              </a:solidFill>
            </a:endParaRPr>
          </a:p>
          <a:p>
            <a:r>
              <a:rPr lang="en-US" dirty="0" smtClean="0"/>
              <a:t>First argument: the controller name</a:t>
            </a:r>
          </a:p>
          <a:p>
            <a:r>
              <a:rPr lang="en-US" dirty="0" smtClean="0"/>
              <a:t>Second argument: callback on creation</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Controllers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721596"/>
            <a:ext cx="8208912" cy="13681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myApp.controller</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BasicCtrl</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7030A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($scope)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Wow, I'm starting to do cool things</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377B71"/>
                </a:solidFill>
                <a:latin typeface="Courier New" pitchFamily="-106" charset="0"/>
                <a:ea typeface="ＭＳ Ｐゴシック" pitchFamily="-106" charset="-128"/>
                <a:cs typeface="Courier New" pitchFamily="-106" charset="0"/>
              </a:rPr>
              <a:t>// app.js</a:t>
            </a:r>
            <a:endParaRPr lang="en-GB" b="1" dirty="0" smtClean="0">
              <a:solidFill>
                <a:srgbClr val="377B7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7317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Noticed the $scope variable?</a:t>
            </a:r>
          </a:p>
          <a:p>
            <a:pPr lvl="1"/>
            <a:r>
              <a:rPr lang="en-US" dirty="0" smtClean="0"/>
              <a:t>Your controller variable accessible in the view</a:t>
            </a:r>
          </a:p>
          <a:p>
            <a:pPr lvl="2"/>
            <a:r>
              <a:rPr lang="en-US" dirty="0" smtClean="0"/>
              <a:t>Called a </a:t>
            </a:r>
            <a:r>
              <a:rPr lang="en-US" dirty="0" err="1" smtClean="0"/>
              <a:t>ViewModel</a:t>
            </a:r>
            <a:r>
              <a:rPr lang="en-US" dirty="0" smtClean="0"/>
              <a:t>!</a:t>
            </a:r>
          </a:p>
          <a:p>
            <a:pPr lvl="1"/>
            <a:r>
              <a:rPr lang="en-US" dirty="0" smtClean="0"/>
              <a:t>Attach things in it to use them</a:t>
            </a:r>
            <a:endParaRPr lang="en-US" dirty="0">
              <a:solidFill>
                <a:srgbClr val="FF0000"/>
              </a:solidFill>
            </a:endParaRP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Controllers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289548"/>
            <a:ext cx="8208912" cy="1872208"/>
          </a:xfrm>
          <a:prstGeom prst="roundRect">
            <a:avLst>
              <a:gd name="adj" fmla="val 977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myApp.controller</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ThingsCtrl</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7030A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($scope)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scope.things</a:t>
            </a:r>
            <a:r>
              <a:rPr lang="en-GB" b="1" dirty="0" smtClean="0">
                <a:solidFill>
                  <a:schemeClr val="tx1"/>
                </a:solidFill>
                <a:latin typeface="Courier New" pitchFamily="-106" charset="0"/>
                <a:ea typeface="ＭＳ Ｐゴシック" pitchFamily="-106" charset="-128"/>
                <a:cs typeface="Courier New" pitchFamily="-106" charset="0"/>
              </a:rPr>
              <a:t> = [</a:t>
            </a:r>
            <a:br>
              <a:rPr lang="en-GB" b="1" dirty="0" smtClean="0">
                <a:solidFill>
                  <a:schemeClr val="tx1"/>
                </a:solidFill>
                <a:latin typeface="Courier New" pitchFamily="-106" charset="0"/>
                <a:ea typeface="ＭＳ Ｐゴシック" pitchFamily="-106" charset="-128"/>
                <a:cs typeface="Courier New" pitchFamily="-106" charset="0"/>
              </a:rPr>
            </a:br>
            <a:r>
              <a:rPr lang="en-GB" b="1" dirty="0" smtClean="0">
                <a:solidFill>
                  <a:schemeClr val="tx1"/>
                </a:solidFill>
                <a:latin typeface="Courier New" pitchFamily="-106" charset="0"/>
                <a:ea typeface="ＭＳ Ｐゴシック" pitchFamily="-106" charset="-128"/>
                <a:cs typeface="Courier New" pitchFamily="-106" charset="0"/>
              </a:rPr>
              <a:t>    { name: </a:t>
            </a:r>
            <a:r>
              <a:rPr lang="en-GB" b="1" dirty="0" smtClean="0">
                <a:solidFill>
                  <a:srgbClr val="00B050"/>
                </a:solidFill>
                <a:latin typeface="Courier New" pitchFamily="-106" charset="0"/>
                <a:ea typeface="ＭＳ Ｐゴシック" pitchFamily="-106" charset="-128"/>
                <a:cs typeface="Courier New" pitchFamily="-106" charset="0"/>
              </a:rPr>
              <a:t>"A thing"</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desc</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B050"/>
                </a:solidFill>
                <a:latin typeface="Courier New" pitchFamily="-106" charset="0"/>
                <a:ea typeface="ＭＳ Ｐゴシック" pitchFamily="-106" charset="-128"/>
                <a:cs typeface="Courier New" pitchFamily="-106" charset="0"/>
              </a:rPr>
              <a:t>"It's a thing"</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a:solidFill>
                  <a:schemeClr val="tx1"/>
                </a:solidFill>
                <a:latin typeface="Courier New" pitchFamily="-106" charset="0"/>
                <a:ea typeface="ＭＳ Ｐゴシック" pitchFamily="-106" charset="-128"/>
                <a:cs typeface="Courier New" pitchFamily="-106" charset="0"/>
              </a:rPr>
              <a:t/>
            </a:r>
            <a:br>
              <a:rPr lang="en-GB" b="1" dirty="0">
                <a:solidFill>
                  <a:schemeClr val="tx1"/>
                </a:solidFill>
                <a:latin typeface="Courier New" pitchFamily="-106" charset="0"/>
                <a:ea typeface="ＭＳ Ｐゴシック" pitchFamily="-106" charset="-128"/>
                <a:cs typeface="Courier New" pitchFamily="-106" charset="0"/>
              </a:rPr>
            </a:b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name</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Another </a:t>
            </a:r>
            <a:r>
              <a:rPr lang="en-GB" b="1" dirty="0">
                <a:solidFill>
                  <a:srgbClr val="00B050"/>
                </a:solidFill>
                <a:latin typeface="Courier New" pitchFamily="-106" charset="0"/>
                <a:ea typeface="ＭＳ Ｐゴシック" pitchFamily="-106" charset="-128"/>
                <a:cs typeface="Courier New" pitchFamily="-106" charset="0"/>
              </a:rPr>
              <a:t>thing"</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desc</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"It's </a:t>
            </a:r>
            <a:r>
              <a:rPr lang="en-GB" b="1" dirty="0" smtClean="0">
                <a:solidFill>
                  <a:srgbClr val="00B050"/>
                </a:solidFill>
                <a:latin typeface="Courier New" pitchFamily="-106" charset="0"/>
                <a:ea typeface="ＭＳ Ｐゴシック" pitchFamily="-106" charset="-128"/>
                <a:cs typeface="Courier New" pitchFamily="-106" charset="0"/>
              </a:rPr>
              <a:t>also a thing"</a:t>
            </a:r>
            <a:r>
              <a:rPr lang="en-GB" b="1" dirty="0" smtClean="0">
                <a:solidFill>
                  <a:schemeClr val="tx1"/>
                </a:solidFill>
                <a:latin typeface="Courier New" pitchFamily="-106" charset="0"/>
                <a:ea typeface="ＭＳ Ｐゴシック" pitchFamily="-106" charset="-128"/>
                <a:cs typeface="Courier New" pitchFamily="-106" charset="0"/>
              </a:rPr>
              <a:t> }</a:t>
            </a:r>
            <a:br>
              <a:rPr lang="en-GB" b="1" dirty="0" smtClean="0">
                <a:solidFill>
                  <a:schemeClr val="tx1"/>
                </a:solidFill>
                <a:latin typeface="Courier New" pitchFamily="-106" charset="0"/>
                <a:ea typeface="ＭＳ Ｐゴシック" pitchFamily="-106" charset="-128"/>
                <a:cs typeface="Courier New" pitchFamily="-106" charset="0"/>
              </a:rPr>
            </a:br>
            <a:r>
              <a:rPr lang="en-GB" b="1" dirty="0" smtClean="0">
                <a:solidFill>
                  <a:schemeClr val="tx1"/>
                </a:solidFill>
                <a:latin typeface="Courier New" pitchFamily="-106" charset="0"/>
                <a:ea typeface="ＭＳ Ｐゴシック" pitchFamily="-106" charset="-128"/>
                <a:cs typeface="Courier New" pitchFamily="-106" charset="0"/>
              </a:rPr>
              <a:t>  ];</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377B71"/>
                </a:solidFill>
                <a:latin typeface="Courier New" pitchFamily="-106" charset="0"/>
                <a:ea typeface="ＭＳ Ｐゴシック" pitchFamily="-106" charset="-128"/>
                <a:cs typeface="Courier New" pitchFamily="-106" charset="0"/>
              </a:rPr>
              <a:t>// app.js</a:t>
            </a:r>
            <a:endParaRPr lang="en-GB" b="1" dirty="0" smtClean="0">
              <a:solidFill>
                <a:srgbClr val="377B7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814355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How to use your controller scope?</a:t>
            </a:r>
          </a:p>
          <a:p>
            <a:pPr lvl="1"/>
            <a:r>
              <a:rPr lang="en-US" dirty="0" smtClean="0"/>
              <a:t>Directive ng-controller</a:t>
            </a:r>
          </a:p>
          <a:p>
            <a:pPr lvl="1"/>
            <a:endParaRPr lang="en-US" dirty="0">
              <a:solidFill>
                <a:srgbClr val="FF0000"/>
              </a:solidFill>
            </a:endParaRP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Controller to the view</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713484"/>
            <a:ext cx="8208912" cy="1872208"/>
          </a:xfrm>
          <a:prstGeom prst="roundRect">
            <a:avLst>
              <a:gd name="adj" fmla="val 977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&lt;!–- index.html --&gt;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 </a:t>
            </a:r>
            <a:r>
              <a:rPr lang="en-GB" b="1" dirty="0" smtClean="0">
                <a:solidFill>
                  <a:srgbClr val="FF0000"/>
                </a:solidFill>
                <a:latin typeface="Courier New" pitchFamily="-106" charset="0"/>
                <a:ea typeface="ＭＳ Ｐゴシック" pitchFamily="-106" charset="-128"/>
                <a:cs typeface="Courier New" pitchFamily="-106" charset="0"/>
              </a:rPr>
              <a:t>ng-controller</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ThingsCtrl</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things[</a:t>
            </a:r>
            <a:r>
              <a:rPr lang="en-GB" b="1" dirty="0" smtClean="0">
                <a:solidFill>
                  <a:schemeClr val="accent6">
                    <a:lumMod val="75000"/>
                  </a:schemeClr>
                </a:solidFill>
                <a:latin typeface="Courier New" pitchFamily="-106" charset="0"/>
                <a:ea typeface="ＭＳ Ｐゴシック" pitchFamily="-106" charset="-128"/>
                <a:cs typeface="Courier New" pitchFamily="-106" charset="0"/>
              </a:rPr>
              <a:t>0</a:t>
            </a:r>
            <a:r>
              <a:rPr lang="en-GB" b="1" dirty="0" smtClean="0">
                <a:solidFill>
                  <a:schemeClr val="tx1"/>
                </a:solidFill>
                <a:latin typeface="Courier New" pitchFamily="-106" charset="0"/>
                <a:ea typeface="ＭＳ Ｐゴシック" pitchFamily="-106" charset="-128"/>
                <a:cs typeface="Courier New" pitchFamily="-106" charset="0"/>
              </a:rPr>
              <a:t>].name }}</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995247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Loops:</a:t>
            </a:r>
          </a:p>
          <a:p>
            <a:pPr lvl="1"/>
            <a:r>
              <a:rPr lang="en-US" dirty="0" smtClean="0"/>
              <a:t>Directive ng-repeat</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Loops? Of course yes!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2425452"/>
            <a:ext cx="8208912"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err="1" smtClean="0">
                <a:solidFill>
                  <a:srgbClr val="0070C0"/>
                </a:solidFill>
                <a:latin typeface="Courier New" pitchFamily="-106" charset="0"/>
                <a:ea typeface="ＭＳ Ｐゴシック" pitchFamily="-106" charset="-128"/>
                <a:cs typeface="Courier New" pitchFamily="-106" charset="0"/>
              </a:rPr>
              <a:t>ul</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&lt;li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"thing in things"</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&lt;strong&gt;</a:t>
            </a:r>
            <a:r>
              <a:rPr lang="en-GB" b="1" dirty="0" smtClean="0">
                <a:solidFill>
                  <a:schemeClr val="tx1"/>
                </a:solidFill>
                <a:latin typeface="Courier New" pitchFamily="-106" charset="0"/>
                <a:ea typeface="ＭＳ Ｐゴシック" pitchFamily="-106" charset="-128"/>
                <a:cs typeface="Courier New" pitchFamily="-106" charset="0"/>
              </a:rPr>
              <a:t>{{ thing.name }}</a:t>
            </a:r>
            <a:r>
              <a:rPr lang="en-GB" b="1" dirty="0" smtClean="0">
                <a:solidFill>
                  <a:srgbClr val="0070C0"/>
                </a:solidFill>
                <a:latin typeface="Courier New" pitchFamily="-106" charset="0"/>
                <a:ea typeface="ＭＳ Ｐゴシック" pitchFamily="-106" charset="-128"/>
                <a:cs typeface="Courier New" pitchFamily="-106" charset="0"/>
              </a:rPr>
              <a:t>&lt;/strong&gt;: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&lt;span&gt;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thing.desc</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&lt;/span&gt;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&lt;/li&gt;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err="1" smtClean="0">
                <a:solidFill>
                  <a:srgbClr val="0070C0"/>
                </a:solidFill>
                <a:latin typeface="Courier New" pitchFamily="-106" charset="0"/>
                <a:ea typeface="ＭＳ Ｐゴシック" pitchFamily="-106" charset="-128"/>
                <a:cs typeface="Courier New" pitchFamily="-106" charset="0"/>
              </a:rPr>
              <a:t>ul</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smtClean="0">
              <a:solidFill>
                <a:srgbClr val="479B8F"/>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034355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Dynamic assignment l</a:t>
            </a:r>
            <a:r>
              <a:rPr lang="en-US" dirty="0" smtClean="0"/>
              <a:t>oops:</a:t>
            </a:r>
          </a:p>
          <a:p>
            <a:endParaRPr lang="en-US" dirty="0"/>
          </a:p>
          <a:p>
            <a:endParaRPr lang="en-US" dirty="0" smtClean="0"/>
          </a:p>
          <a:p>
            <a:endParaRPr lang="en-US" dirty="0"/>
          </a:p>
          <a:p>
            <a:endParaRPr lang="en-US" dirty="0" smtClean="0"/>
          </a:p>
          <a:p>
            <a:pPr marL="0" indent="0">
              <a:buNone/>
            </a:pPr>
            <a:endParaRPr lang="en-US" sz="2000" dirty="0" smtClean="0"/>
          </a:p>
          <a:p>
            <a:pPr marL="0" indent="0">
              <a:buNone/>
            </a:pPr>
            <a:r>
              <a:rPr lang="en-US" i="1" dirty="0" smtClean="0"/>
              <a:t>Note: You can use $index for the current index</a:t>
            </a:r>
            <a:endParaRPr lang="en-US" i="1"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Loops? Of course yes!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1777380"/>
            <a:ext cx="8208912"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err="1" smtClean="0">
                <a:solidFill>
                  <a:srgbClr val="0070C0"/>
                </a:solidFill>
                <a:latin typeface="Courier New" pitchFamily="-106" charset="0"/>
                <a:ea typeface="ＭＳ Ｐゴシック" pitchFamily="-106" charset="-128"/>
                <a:cs typeface="Courier New" pitchFamily="-106" charset="0"/>
              </a:rPr>
              <a:t>ul</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&lt;li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"i</a:t>
            </a:r>
            <a:r>
              <a:rPr lang="en-GB" b="1" dirty="0" smtClean="0">
                <a:solidFill>
                  <a:srgbClr val="00B050"/>
                </a:solidFill>
                <a:latin typeface="Courier New" pitchFamily="-106" charset="0"/>
                <a:ea typeface="ＭＳ Ｐゴシック" pitchFamily="-106" charset="-128"/>
                <a:cs typeface="Courier New" pitchFamily="-106" charset="0"/>
              </a:rPr>
              <a:t> in ['foo', 'bar', 'boom', '</a:t>
            </a:r>
            <a:r>
              <a:rPr lang="en-GB" b="1" dirty="0" err="1" smtClean="0">
                <a:solidFill>
                  <a:srgbClr val="00B050"/>
                </a:solidFill>
                <a:latin typeface="Courier New" pitchFamily="-106" charset="0"/>
                <a:ea typeface="ＭＳ Ｐゴシック" pitchFamily="-106" charset="-128"/>
                <a:cs typeface="Courier New" pitchFamily="-106" charset="0"/>
              </a:rPr>
              <a:t>baz</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&lt;strong&gt;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i</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&lt;/strong&gt;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&lt;/li&gt;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err="1" smtClean="0">
                <a:solidFill>
                  <a:srgbClr val="0070C0"/>
                </a:solidFill>
                <a:latin typeface="Courier New" pitchFamily="-106" charset="0"/>
                <a:ea typeface="ＭＳ Ｐゴシック" pitchFamily="-106" charset="-128"/>
                <a:cs typeface="Courier New" pitchFamily="-106" charset="0"/>
              </a:rPr>
              <a:t>ul</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smtClean="0">
              <a:solidFill>
                <a:srgbClr val="479B8F"/>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841318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As always, your entities</a:t>
            </a:r>
          </a:p>
          <a:p>
            <a:endParaRPr lang="en-US" dirty="0"/>
          </a:p>
          <a:p>
            <a:endParaRPr lang="en-US" dirty="0" smtClean="0"/>
          </a:p>
          <a:p>
            <a:pPr lvl="3"/>
            <a:endParaRPr lang="en-US" dirty="0"/>
          </a:p>
          <a:p>
            <a:r>
              <a:rPr lang="en-US" dirty="0" smtClean="0"/>
              <a:t>As always, </a:t>
            </a:r>
            <a:r>
              <a:rPr lang="en-US" dirty="0" smtClean="0"/>
              <a:t>inserted into controllers</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Models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1777380"/>
            <a:ext cx="82089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7030A0"/>
                </a:solidFill>
                <a:latin typeface="Courier New" pitchFamily="-106" charset="0"/>
                <a:ea typeface="ＭＳ Ｐゴシック" pitchFamily="-106" charset="-128"/>
                <a:cs typeface="Courier New" pitchFamily="-106" charset="0"/>
              </a:rPr>
              <a:t>function</a:t>
            </a:r>
            <a:r>
              <a:rPr lang="en-GB" b="1" dirty="0" smtClean="0">
                <a:solidFill>
                  <a:srgbClr val="0070C0"/>
                </a:solidFill>
                <a:latin typeface="Courier New" pitchFamily="-106" charset="0"/>
                <a:ea typeface="ＭＳ Ｐゴシック" pitchFamily="-106" charset="-128"/>
                <a:cs typeface="Courier New" pitchFamily="-106" charset="0"/>
              </a:rPr>
              <a:t> </a:t>
            </a:r>
            <a:r>
              <a:rPr lang="pt-BR" b="1" dirty="0">
                <a:solidFill>
                  <a:schemeClr val="tx1"/>
                </a:solidFill>
                <a:latin typeface="Courier New" pitchFamily="-106" charset="0"/>
                <a:ea typeface="ＭＳ Ｐゴシック" pitchFamily="-106" charset="-128"/>
                <a:cs typeface="Courier New" pitchFamily="-106" charset="0"/>
              </a:rPr>
              <a:t>Entity(n, d) {</a:t>
            </a:r>
          </a:p>
          <a:p>
            <a:pPr eaLnBrk="1" hangingPunct="1">
              <a:buFont typeface="Wingdings" pitchFamily="1" charset="2"/>
              <a:buNone/>
            </a:pPr>
            <a:r>
              <a:rPr lang="pt-BR" b="1" dirty="0" smtClean="0">
                <a:solidFill>
                  <a:srgbClr val="0070C0"/>
                </a:solidFill>
                <a:latin typeface="Courier New" pitchFamily="-106" charset="0"/>
                <a:ea typeface="ＭＳ Ｐゴシック" pitchFamily="-106" charset="-128"/>
                <a:cs typeface="Courier New" pitchFamily="-106" charset="0"/>
              </a:rPr>
              <a:t>  </a:t>
            </a:r>
            <a:r>
              <a:rPr lang="pt-BR" b="1" dirty="0" smtClean="0">
                <a:solidFill>
                  <a:srgbClr val="7030A0"/>
                </a:solidFill>
                <a:latin typeface="Courier New" pitchFamily="-106" charset="0"/>
                <a:ea typeface="ＭＳ Ｐゴシック" pitchFamily="-106" charset="-128"/>
                <a:cs typeface="Courier New" pitchFamily="-106" charset="0"/>
              </a:rPr>
              <a:t>this</a:t>
            </a:r>
            <a:r>
              <a:rPr lang="pt-BR" b="1" dirty="0" smtClean="0">
                <a:solidFill>
                  <a:schemeClr val="tx1"/>
                </a:solidFill>
                <a:latin typeface="Courier New" pitchFamily="-106" charset="0"/>
                <a:ea typeface="ＭＳ Ｐゴシック" pitchFamily="-106" charset="-128"/>
                <a:cs typeface="Courier New" pitchFamily="-106" charset="0"/>
              </a:rPr>
              <a:t>.name </a:t>
            </a:r>
            <a:r>
              <a:rPr lang="pt-BR" b="1" dirty="0">
                <a:solidFill>
                  <a:schemeClr val="tx1"/>
                </a:solidFill>
                <a:latin typeface="Courier New" pitchFamily="-106" charset="0"/>
                <a:ea typeface="ＭＳ Ｐゴシック" pitchFamily="-106" charset="-128"/>
                <a:cs typeface="Courier New" pitchFamily="-106" charset="0"/>
              </a:rPr>
              <a:t>= n;</a:t>
            </a:r>
          </a:p>
          <a:p>
            <a:pPr eaLnBrk="1" hangingPunct="1">
              <a:buFont typeface="Wingdings" pitchFamily="1" charset="2"/>
              <a:buNone/>
            </a:pPr>
            <a:r>
              <a:rPr lang="pt-BR" b="1" dirty="0" smtClean="0">
                <a:solidFill>
                  <a:srgbClr val="7030A0"/>
                </a:solidFill>
                <a:latin typeface="Courier New" pitchFamily="-106" charset="0"/>
                <a:ea typeface="ＭＳ Ｐゴシック" pitchFamily="-106" charset="-128"/>
                <a:cs typeface="Courier New" pitchFamily="-106" charset="0"/>
              </a:rPr>
              <a:t>  this</a:t>
            </a:r>
            <a:r>
              <a:rPr lang="pt-BR" b="1" dirty="0" smtClean="0">
                <a:solidFill>
                  <a:schemeClr val="tx1"/>
                </a:solidFill>
                <a:latin typeface="Courier New" pitchFamily="-106" charset="0"/>
                <a:ea typeface="ＭＳ Ｐゴシック" pitchFamily="-106" charset="-128"/>
                <a:cs typeface="Courier New" pitchFamily="-106" charset="0"/>
              </a:rPr>
              <a:t>.desc </a:t>
            </a:r>
            <a:r>
              <a:rPr lang="pt-BR" b="1" dirty="0">
                <a:solidFill>
                  <a:schemeClr val="tx1"/>
                </a:solidFill>
                <a:latin typeface="Courier New" pitchFamily="-106" charset="0"/>
                <a:ea typeface="ＭＳ Ｐゴシック" pitchFamily="-106" charset="-128"/>
                <a:cs typeface="Courier New" pitchFamily="-106" charset="0"/>
              </a:rPr>
              <a:t>= d;</a:t>
            </a:r>
          </a:p>
          <a:p>
            <a:pPr eaLnBrk="1" hangingPunct="1">
              <a:buFont typeface="Wingdings" pitchFamily="1" charset="2"/>
              <a:buNone/>
            </a:pPr>
            <a:r>
              <a:rPr lang="pt-BR" b="1" dirty="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
        <p:nvSpPr>
          <p:cNvPr id="7" name="Rectangle à coins arrondis 4"/>
          <p:cNvSpPr/>
          <p:nvPr/>
        </p:nvSpPr>
        <p:spPr>
          <a:xfrm>
            <a:off x="467544" y="3865612"/>
            <a:ext cx="82089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fr-FR" b="1" dirty="0" smtClean="0">
                <a:solidFill>
                  <a:schemeClr val="tx1"/>
                </a:solidFill>
                <a:latin typeface="Courier New" pitchFamily="-106" charset="0"/>
                <a:ea typeface="ＭＳ Ｐゴシック" pitchFamily="-106" charset="-128"/>
                <a:cs typeface="Courier New" pitchFamily="-106" charset="0"/>
              </a:rPr>
              <a:t>$</a:t>
            </a:r>
            <a:r>
              <a:rPr lang="fr-FR" b="1" dirty="0" err="1" smtClean="0">
                <a:solidFill>
                  <a:schemeClr val="tx1"/>
                </a:solidFill>
                <a:latin typeface="Courier New" pitchFamily="-106" charset="0"/>
                <a:ea typeface="ＭＳ Ｐゴシック" pitchFamily="-106" charset="-128"/>
                <a:cs typeface="Courier New" pitchFamily="-106" charset="0"/>
              </a:rPr>
              <a:t>scope.entities</a:t>
            </a:r>
            <a:r>
              <a:rPr lang="fr-FR" b="1" dirty="0" smtClean="0">
                <a:solidFill>
                  <a:schemeClr val="tx1"/>
                </a:solidFill>
                <a:latin typeface="Courier New" pitchFamily="-106" charset="0"/>
                <a:ea typeface="ＭＳ Ｐゴシック" pitchFamily="-106" charset="-128"/>
                <a:cs typeface="Courier New" pitchFamily="-106" charset="0"/>
              </a:rPr>
              <a:t> = [</a:t>
            </a:r>
          </a:p>
          <a:p>
            <a:pPr eaLnBrk="1" hangingPunct="1">
              <a:buFont typeface="Wingdings" pitchFamily="1" charset="2"/>
              <a:buNone/>
            </a:pPr>
            <a:r>
              <a:rPr lang="fr-FR" b="1" dirty="0" smtClean="0">
                <a:solidFill>
                  <a:srgbClr val="7030A0"/>
                </a:solidFill>
                <a:latin typeface="Courier New" pitchFamily="-106" charset="0"/>
                <a:ea typeface="ＭＳ Ｐゴシック" pitchFamily="-106" charset="-128"/>
                <a:cs typeface="Courier New" pitchFamily="-106" charset="0"/>
              </a:rPr>
              <a:t>  new </a:t>
            </a:r>
            <a:r>
              <a:rPr lang="fr-FR" b="1" dirty="0" err="1" smtClean="0">
                <a:solidFill>
                  <a:schemeClr val="tx1"/>
                </a:solidFill>
                <a:latin typeface="Courier New" pitchFamily="-106" charset="0"/>
                <a:ea typeface="ＭＳ Ｐゴシック" pitchFamily="-106" charset="-128"/>
                <a:cs typeface="Courier New" pitchFamily="-106" charset="0"/>
              </a:rPr>
              <a:t>Entity</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"An </a:t>
            </a:r>
            <a:r>
              <a:rPr lang="fr-FR" b="1" dirty="0" err="1" smtClean="0">
                <a:solidFill>
                  <a:srgbClr val="00B050"/>
                </a:solidFill>
                <a:latin typeface="Courier New" pitchFamily="-106" charset="0"/>
                <a:ea typeface="ＭＳ Ｐゴシック" pitchFamily="-106" charset="-128"/>
                <a:cs typeface="Courier New" pitchFamily="-106" charset="0"/>
              </a:rPr>
              <a:t>entity</a:t>
            </a:r>
            <a:r>
              <a:rPr lang="fr-FR" b="1" dirty="0" smtClean="0">
                <a:solidFill>
                  <a:srgbClr val="00B050"/>
                </a:solidFill>
                <a:latin typeface="Courier New" pitchFamily="-106" charset="0"/>
                <a:ea typeface="ＭＳ Ｐゴシック" pitchFamily="-106" charset="-128"/>
                <a:cs typeface="Courier New" pitchFamily="-106" charset="0"/>
              </a:rPr>
              <a:t>"</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7030A0"/>
                </a:solidFill>
                <a:latin typeface="Courier New" pitchFamily="-106" charset="0"/>
                <a:ea typeface="ＭＳ Ｐゴシック" pitchFamily="-106" charset="-128"/>
                <a:cs typeface="Courier New" pitchFamily="-106" charset="0"/>
              </a:rPr>
              <a:t> </a:t>
            </a:r>
            <a:r>
              <a:rPr lang="fr-FR" b="1" dirty="0" smtClean="0">
                <a:solidFill>
                  <a:srgbClr val="00B050"/>
                </a:solidFill>
                <a:latin typeface="Courier New" pitchFamily="-106" charset="0"/>
                <a:ea typeface="ＭＳ Ｐゴシック" pitchFamily="-106" charset="-128"/>
                <a:cs typeface="Courier New" pitchFamily="-106" charset="0"/>
              </a:rPr>
              <a:t>"A description"</a:t>
            </a:r>
            <a:r>
              <a:rPr lang="fr-FR"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fr-FR" b="1" dirty="0">
                <a:solidFill>
                  <a:srgbClr val="7030A0"/>
                </a:solidFill>
                <a:latin typeface="Courier New" pitchFamily="-106" charset="0"/>
                <a:ea typeface="ＭＳ Ｐゴシック" pitchFamily="-106" charset="-128"/>
                <a:cs typeface="Courier New" pitchFamily="-106" charset="0"/>
              </a:rPr>
              <a:t> </a:t>
            </a:r>
            <a:r>
              <a:rPr lang="fr-FR" b="1" dirty="0" smtClean="0">
                <a:solidFill>
                  <a:srgbClr val="7030A0"/>
                </a:solidFill>
                <a:latin typeface="Courier New" pitchFamily="-106" charset="0"/>
                <a:ea typeface="ＭＳ Ｐゴシック" pitchFamily="-106" charset="-128"/>
                <a:cs typeface="Courier New" pitchFamily="-106" charset="0"/>
              </a:rPr>
              <a:t> new </a:t>
            </a:r>
            <a:r>
              <a:rPr lang="fr-FR" b="1" dirty="0" err="1" smtClean="0">
                <a:solidFill>
                  <a:schemeClr val="tx1"/>
                </a:solidFill>
                <a:latin typeface="Courier New" pitchFamily="-106" charset="0"/>
                <a:ea typeface="ＭＳ Ｐゴシック" pitchFamily="-106" charset="-128"/>
                <a:cs typeface="Courier New" pitchFamily="-106" charset="0"/>
              </a:rPr>
              <a:t>Entity</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00B050"/>
                </a:solidFill>
                <a:latin typeface="Courier New" pitchFamily="-106" charset="0"/>
                <a:ea typeface="ＭＳ Ｐゴシック" pitchFamily="-106" charset="-128"/>
                <a:cs typeface="Courier New" pitchFamily="-106" charset="0"/>
              </a:rPr>
              <a:t>"</a:t>
            </a:r>
            <a:r>
              <a:rPr lang="fr-FR" b="1" dirty="0" err="1" smtClean="0">
                <a:solidFill>
                  <a:srgbClr val="00B050"/>
                </a:solidFill>
                <a:latin typeface="Courier New" pitchFamily="-106" charset="0"/>
                <a:ea typeface="ＭＳ Ｐゴシック" pitchFamily="-106" charset="-128"/>
                <a:cs typeface="Courier New" pitchFamily="-106" charset="0"/>
              </a:rPr>
              <a:t>Another</a:t>
            </a:r>
            <a:r>
              <a:rPr lang="fr-FR" b="1" dirty="0" smtClean="0">
                <a:solidFill>
                  <a:srgbClr val="00B050"/>
                </a:solidFill>
                <a:latin typeface="Courier New" pitchFamily="-106" charset="0"/>
                <a:ea typeface="ＭＳ Ｐゴシック" pitchFamily="-106" charset="-128"/>
                <a:cs typeface="Courier New" pitchFamily="-106" charset="0"/>
              </a:rPr>
              <a:t> </a:t>
            </a:r>
            <a:r>
              <a:rPr lang="fr-FR" b="1" dirty="0" err="1" smtClean="0">
                <a:solidFill>
                  <a:srgbClr val="00B050"/>
                </a:solidFill>
                <a:latin typeface="Courier New" pitchFamily="-106" charset="0"/>
                <a:ea typeface="ＭＳ Ｐゴシック" pitchFamily="-106" charset="-128"/>
                <a:cs typeface="Courier New" pitchFamily="-106" charset="0"/>
              </a:rPr>
              <a:t>entity</a:t>
            </a:r>
            <a:r>
              <a:rPr lang="fr-FR" b="1" dirty="0" smtClean="0">
                <a:solidFill>
                  <a:srgbClr val="00B050"/>
                </a:solidFill>
                <a:latin typeface="Courier New" pitchFamily="-106" charset="0"/>
                <a:ea typeface="ＭＳ Ｐゴシック" pitchFamily="-106" charset="-128"/>
                <a:cs typeface="Courier New" pitchFamily="-106" charset="0"/>
              </a:rPr>
              <a:t>"</a:t>
            </a:r>
            <a:r>
              <a:rPr lang="fr-FR" b="1" dirty="0" smtClean="0">
                <a:solidFill>
                  <a:schemeClr val="tx1"/>
                </a:solidFill>
                <a:latin typeface="Courier New" pitchFamily="-106" charset="0"/>
                <a:ea typeface="ＭＳ Ｐゴシック" pitchFamily="-106" charset="-128"/>
                <a:cs typeface="Courier New" pitchFamily="-106" charset="0"/>
              </a:rPr>
              <a:t>,</a:t>
            </a:r>
            <a:r>
              <a:rPr lang="fr-FR" b="1" dirty="0" smtClean="0">
                <a:solidFill>
                  <a:srgbClr val="7030A0"/>
                </a:solidFill>
                <a:latin typeface="Courier New" pitchFamily="-106" charset="0"/>
                <a:ea typeface="ＭＳ Ｐゴシック" pitchFamily="-106" charset="-128"/>
                <a:cs typeface="Courier New" pitchFamily="-106" charset="0"/>
              </a:rPr>
              <a:t> </a:t>
            </a:r>
            <a:r>
              <a:rPr lang="fr-FR" b="1" dirty="0" smtClean="0">
                <a:solidFill>
                  <a:srgbClr val="00B050"/>
                </a:solidFill>
                <a:latin typeface="Courier New" pitchFamily="-106" charset="0"/>
                <a:ea typeface="ＭＳ Ｐゴシック" pitchFamily="-106" charset="-128"/>
                <a:cs typeface="Courier New" pitchFamily="-106" charset="0"/>
              </a:rPr>
              <a:t>"</a:t>
            </a:r>
            <a:r>
              <a:rPr lang="fr-FR" b="1" dirty="0" err="1" smtClean="0">
                <a:solidFill>
                  <a:srgbClr val="00B050"/>
                </a:solidFill>
                <a:latin typeface="Courier New" pitchFamily="-106" charset="0"/>
                <a:ea typeface="ＭＳ Ｐゴシック" pitchFamily="-106" charset="-128"/>
                <a:cs typeface="Courier New" pitchFamily="-106" charset="0"/>
              </a:rPr>
              <a:t>Another</a:t>
            </a:r>
            <a:r>
              <a:rPr lang="fr-FR" b="1" dirty="0" smtClean="0">
                <a:solidFill>
                  <a:srgbClr val="00B050"/>
                </a:solidFill>
                <a:latin typeface="Courier New" pitchFamily="-106" charset="0"/>
                <a:ea typeface="ＭＳ Ｐゴシック" pitchFamily="-106" charset="-128"/>
                <a:cs typeface="Courier New" pitchFamily="-106" charset="0"/>
              </a:rPr>
              <a:t> description"</a:t>
            </a:r>
            <a:r>
              <a:rPr lang="fr-FR" b="1" dirty="0" smtClean="0">
                <a:solidFill>
                  <a:schemeClr val="tx1"/>
                </a:solidFill>
                <a:latin typeface="Courier New" pitchFamily="-106" charset="0"/>
                <a:ea typeface="ＭＳ Ｐゴシック" pitchFamily="-106" charset="-128"/>
                <a:cs typeface="Courier New" pitchFamily="-106" charset="0"/>
              </a:rPr>
              <a:t>)</a:t>
            </a:r>
            <a:endParaRPr lang="fr-FR"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fr-FR"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783934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Directive ng-model: </a:t>
            </a:r>
          </a:p>
          <a:p>
            <a:pPr lvl="1"/>
            <a:r>
              <a:rPr lang="en-US" dirty="0"/>
              <a:t>M</a:t>
            </a:r>
            <a:r>
              <a:rPr lang="en-US" dirty="0" smtClean="0"/>
              <a:t>ake reference in a form element</a:t>
            </a:r>
            <a:endParaRPr lang="en-US" dirty="0"/>
          </a:p>
          <a:p>
            <a:endParaRPr lang="en-US" dirty="0" smtClean="0"/>
          </a:p>
          <a:p>
            <a:pPr lvl="3"/>
            <a:endParaRPr lang="en-US" dirty="0"/>
          </a:p>
          <a:p>
            <a:endParaRPr lang="en-US" dirty="0" smtClean="0"/>
          </a:p>
          <a:p>
            <a:r>
              <a:rPr lang="en-US" dirty="0" smtClean="0"/>
              <a:t>Cool thing here:</a:t>
            </a:r>
          </a:p>
          <a:p>
            <a:pPr lvl="1"/>
            <a:r>
              <a:rPr lang="en-US" dirty="0" smtClean="0"/>
              <a:t>Your models are automatically updated!</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Models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2353444"/>
            <a:ext cx="82089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&lt;div </a:t>
            </a:r>
            <a:r>
              <a:rPr lang="nl-NL" b="1" dirty="0" err="1">
                <a:solidFill>
                  <a:srgbClr val="FF0000"/>
                </a:solidFill>
                <a:latin typeface="Courier New" pitchFamily="-106" charset="0"/>
                <a:ea typeface="ＭＳ Ｐゴシック" pitchFamily="-106" charset="-128"/>
                <a:cs typeface="Courier New" pitchFamily="-106" charset="0"/>
              </a:rPr>
              <a:t>ng-repeat</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B050"/>
                </a:solidFill>
                <a:latin typeface="Courier New" pitchFamily="-106" charset="0"/>
                <a:ea typeface="ＭＳ Ｐゴシック" pitchFamily="-106" charset="-128"/>
                <a:cs typeface="Courier New" pitchFamily="-106" charset="0"/>
              </a:rPr>
              <a:t>"en in </a:t>
            </a:r>
            <a:r>
              <a:rPr lang="nl-NL" b="1" dirty="0" err="1">
                <a:solidFill>
                  <a:srgbClr val="00B050"/>
                </a:solidFill>
                <a:latin typeface="Courier New" pitchFamily="-106" charset="0"/>
                <a:ea typeface="ＭＳ Ｐゴシック" pitchFamily="-106" charset="-128"/>
                <a:cs typeface="Courier New" pitchFamily="-106" charset="0"/>
              </a:rPr>
              <a:t>entities</a:t>
            </a:r>
            <a:r>
              <a:rPr lang="nl-NL" b="1" dirty="0" smtClean="0">
                <a:solidFill>
                  <a:srgbClr val="00B050"/>
                </a:solidFill>
                <a:latin typeface="Courier New" pitchFamily="-106" charset="0"/>
                <a:ea typeface="ＭＳ Ｐゴシック" pitchFamily="-106" charset="-128"/>
                <a:cs typeface="Courier New" pitchFamily="-106" charset="0"/>
              </a:rPr>
              <a:t>"</a:t>
            </a:r>
            <a:r>
              <a:rPr lang="nl-NL"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Type a name</a:t>
            </a:r>
            <a:r>
              <a:rPr lang="en-US"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input </a:t>
            </a:r>
            <a:r>
              <a:rPr lang="en-US" b="1" dirty="0">
                <a:solidFill>
                  <a:srgbClr val="FF0000"/>
                </a:solidFill>
                <a:latin typeface="Courier New" pitchFamily="-106" charset="0"/>
                <a:ea typeface="ＭＳ Ｐゴシック" pitchFamily="-106" charset="-128"/>
                <a:cs typeface="Courier New" pitchFamily="-106" charset="0"/>
              </a:rPr>
              <a:t>type</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"text"</a:t>
            </a: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rgbClr val="FF0000"/>
                </a:solidFill>
                <a:latin typeface="Courier New" pitchFamily="-106" charset="0"/>
                <a:ea typeface="ＭＳ Ｐゴシック" pitchFamily="-106" charset="-128"/>
                <a:cs typeface="Courier New" pitchFamily="-106" charset="0"/>
              </a:rPr>
              <a:t>ng-model</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"en.name</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nl-NL" b="1" dirty="0" smtClean="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203286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ng-model can also create a property</a:t>
            </a:r>
          </a:p>
          <a:p>
            <a:endParaRPr lang="en-US" dirty="0"/>
          </a:p>
          <a:p>
            <a:endParaRPr lang="en-US" dirty="0" smtClean="0"/>
          </a:p>
          <a:p>
            <a:pPr lvl="3"/>
            <a:endParaRPr lang="en-US" dirty="0"/>
          </a:p>
          <a:p>
            <a:endParaRPr lang="en-US" dirty="0" smtClean="0"/>
          </a:p>
          <a:p>
            <a:r>
              <a:rPr lang="en-US" dirty="0" smtClean="0"/>
              <a:t>Cool thing here:</a:t>
            </a:r>
          </a:p>
          <a:p>
            <a:pPr lvl="1"/>
            <a:r>
              <a:rPr lang="en-US" dirty="0" smtClean="0"/>
              <a:t>Automatically created in the scope!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Models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1777380"/>
            <a:ext cx="8208912"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&lt;</a:t>
            </a:r>
            <a:r>
              <a:rPr lang="nl-NL" b="1" dirty="0" smtClean="0">
                <a:solidFill>
                  <a:srgbClr val="0070C0"/>
                </a:solidFill>
                <a:latin typeface="Courier New" pitchFamily="-106" charset="0"/>
                <a:ea typeface="ＭＳ Ｐゴシック" pitchFamily="-106" charset="-128"/>
                <a:cs typeface="Courier New" pitchFamily="-106" charset="0"/>
              </a:rPr>
              <a:t>div&gt;</a:t>
            </a:r>
          </a:p>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Type a name</a:t>
            </a:r>
            <a:r>
              <a:rPr lang="en-US"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input </a:t>
            </a:r>
            <a:r>
              <a:rPr lang="en-US" b="1" dirty="0">
                <a:solidFill>
                  <a:srgbClr val="FF0000"/>
                </a:solidFill>
                <a:latin typeface="Courier New" pitchFamily="-106" charset="0"/>
                <a:ea typeface="ＭＳ Ｐゴシック" pitchFamily="-106" charset="-128"/>
                <a:cs typeface="Courier New" pitchFamily="-106" charset="0"/>
              </a:rPr>
              <a:t>type</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"text"</a:t>
            </a: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rgbClr val="FF0000"/>
                </a:solidFill>
                <a:latin typeface="Courier New" pitchFamily="-106" charset="0"/>
                <a:ea typeface="ＭＳ Ｐゴシック" pitchFamily="-106" charset="-128"/>
                <a:cs typeface="Courier New" pitchFamily="-106" charset="0"/>
              </a:rPr>
              <a:t>ng-model</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err="1" smtClean="0">
                <a:solidFill>
                  <a:srgbClr val="00B050"/>
                </a:solidFill>
                <a:latin typeface="Courier New" pitchFamily="-106" charset="0"/>
                <a:ea typeface="ＭＳ Ｐゴシック" pitchFamily="-106" charset="-128"/>
                <a:cs typeface="Courier New" pitchFamily="-106" charset="0"/>
              </a:rPr>
              <a:t>undefinedProperty</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smtClean="0">
                <a:solidFill>
                  <a:srgbClr val="0070C0"/>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undefinedProperty</a:t>
            </a:r>
            <a:r>
              <a:rPr lang="en-US"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nl-NL" b="1" dirty="0" smtClean="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628404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ng-model can create an object literal</a:t>
            </a:r>
          </a:p>
          <a:p>
            <a:endParaRPr lang="en-US" dirty="0"/>
          </a:p>
          <a:p>
            <a:endParaRPr lang="en-US" dirty="0" smtClean="0"/>
          </a:p>
          <a:p>
            <a:pPr lvl="3"/>
            <a:endParaRPr lang="en-US" dirty="0"/>
          </a:p>
          <a:p>
            <a:endParaRPr lang="en-US" dirty="0" smtClean="0"/>
          </a:p>
          <a:p>
            <a:r>
              <a:rPr lang="en-US" dirty="0" smtClean="0"/>
              <a:t>Cool thing here:</a:t>
            </a:r>
          </a:p>
          <a:p>
            <a:pPr lvl="1"/>
            <a:r>
              <a:rPr lang="en-US" dirty="0" smtClean="0"/>
              <a:t>Automatically created in the scope!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Models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1705372"/>
            <a:ext cx="8208912" cy="2088232"/>
          </a:xfrm>
          <a:prstGeom prst="roundRect">
            <a:avLst>
              <a:gd name="adj" fmla="val 768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&lt;div </a:t>
            </a:r>
            <a:r>
              <a:rPr lang="nl-NL" b="1" dirty="0" err="1">
                <a:solidFill>
                  <a:srgbClr val="FF0000"/>
                </a:solidFill>
                <a:latin typeface="Courier New" pitchFamily="-106" charset="0"/>
                <a:ea typeface="ＭＳ Ｐゴシック" pitchFamily="-106" charset="-128"/>
                <a:cs typeface="Courier New" pitchFamily="-106" charset="0"/>
              </a:rPr>
              <a:t>ng</a:t>
            </a:r>
            <a:r>
              <a:rPr lang="nl-NL" b="1" dirty="0">
                <a:solidFill>
                  <a:srgbClr val="FF0000"/>
                </a:solidFill>
                <a:latin typeface="Courier New" pitchFamily="-106" charset="0"/>
                <a:ea typeface="ＭＳ Ｐゴシック" pitchFamily="-106" charset="-128"/>
                <a:cs typeface="Courier New" pitchFamily="-106" charset="0"/>
              </a:rPr>
              <a:t>-model</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B050"/>
                </a:solidFill>
                <a:latin typeface="Courier New" pitchFamily="-106" charset="0"/>
                <a:ea typeface="ＭＳ Ｐゴシック" pitchFamily="-106" charset="-128"/>
                <a:cs typeface="Courier New" pitchFamily="-106" charset="0"/>
              </a:rPr>
              <a:t>"</a:t>
            </a:r>
            <a:r>
              <a:rPr lang="nl-NL" b="1" dirty="0" err="1">
                <a:solidFill>
                  <a:srgbClr val="00B050"/>
                </a:solidFill>
                <a:latin typeface="Courier New" pitchFamily="-106" charset="0"/>
                <a:ea typeface="ＭＳ Ｐゴシック" pitchFamily="-106" charset="-128"/>
                <a:cs typeface="Courier New" pitchFamily="-106" charset="0"/>
              </a:rPr>
              <a:t>MyModel</a:t>
            </a:r>
            <a:r>
              <a:rPr lang="nl-NL" b="1" dirty="0">
                <a:solidFill>
                  <a:srgbClr val="00B050"/>
                </a:solidFill>
                <a:latin typeface="Courier New" pitchFamily="-106" charset="0"/>
                <a:ea typeface="ＭＳ Ｐゴシック" pitchFamily="-106" charset="-128"/>
                <a:cs typeface="Courier New" pitchFamily="-106" charset="0"/>
              </a:rPr>
              <a:t>"</a:t>
            </a:r>
            <a:r>
              <a:rPr lang="nl-NL"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nl-NL" b="1" dirty="0" smtClean="0">
                <a:solidFill>
                  <a:srgbClr val="0070C0"/>
                </a:solidFill>
                <a:latin typeface="Courier New" pitchFamily="-106" charset="0"/>
                <a:ea typeface="ＭＳ Ｐゴシック" pitchFamily="-106" charset="-128"/>
                <a:cs typeface="Courier New" pitchFamily="-106" charset="0"/>
              </a:rPr>
              <a:t>  &lt;</a:t>
            </a:r>
            <a:r>
              <a:rPr lang="nl-NL" b="1" dirty="0">
                <a:solidFill>
                  <a:srgbClr val="0070C0"/>
                </a:solidFill>
                <a:latin typeface="Courier New" pitchFamily="-106" charset="0"/>
                <a:ea typeface="ＭＳ Ｐゴシック" pitchFamily="-106" charset="-128"/>
                <a:cs typeface="Courier New" pitchFamily="-106" charset="0"/>
              </a:rPr>
              <a:t>input </a:t>
            </a:r>
            <a:r>
              <a:rPr lang="nl-NL" b="1" dirty="0">
                <a:solidFill>
                  <a:srgbClr val="FF0000"/>
                </a:solidFill>
                <a:latin typeface="Courier New" pitchFamily="-106" charset="0"/>
                <a:ea typeface="ＭＳ Ｐゴシック" pitchFamily="-106" charset="-128"/>
                <a:cs typeface="Courier New" pitchFamily="-106" charset="0"/>
              </a:rPr>
              <a:t>type</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70C0"/>
                </a:solidFill>
                <a:latin typeface="Courier New" pitchFamily="-106" charset="0"/>
                <a:ea typeface="ＭＳ Ｐゴシック" pitchFamily="-106" charset="-128"/>
                <a:cs typeface="Courier New" pitchFamily="-106" charset="0"/>
              </a:rPr>
              <a:t>"</a:t>
            </a:r>
            <a:r>
              <a:rPr lang="nl-NL" b="1" dirty="0" err="1">
                <a:solidFill>
                  <a:srgbClr val="0070C0"/>
                </a:solidFill>
                <a:latin typeface="Courier New" pitchFamily="-106" charset="0"/>
                <a:ea typeface="ＭＳ Ｐゴシック" pitchFamily="-106" charset="-128"/>
                <a:cs typeface="Courier New" pitchFamily="-106" charset="0"/>
              </a:rPr>
              <a:t>text</a:t>
            </a:r>
            <a:r>
              <a:rPr lang="nl-NL" b="1" dirty="0">
                <a:solidFill>
                  <a:srgbClr val="0070C0"/>
                </a:solidFill>
                <a:latin typeface="Courier New" pitchFamily="-106" charset="0"/>
                <a:ea typeface="ＭＳ Ｐゴシック" pitchFamily="-106" charset="-128"/>
                <a:cs typeface="Courier New" pitchFamily="-106" charset="0"/>
              </a:rPr>
              <a:t>" </a:t>
            </a:r>
            <a:r>
              <a:rPr lang="nl-NL" b="1" dirty="0" err="1">
                <a:solidFill>
                  <a:srgbClr val="FF0000"/>
                </a:solidFill>
                <a:latin typeface="Courier New" pitchFamily="-106" charset="0"/>
                <a:ea typeface="ＭＳ Ｐゴシック" pitchFamily="-106" charset="-128"/>
                <a:cs typeface="Courier New" pitchFamily="-106" charset="0"/>
              </a:rPr>
              <a:t>ng</a:t>
            </a:r>
            <a:r>
              <a:rPr lang="nl-NL" b="1" dirty="0">
                <a:solidFill>
                  <a:srgbClr val="FF0000"/>
                </a:solidFill>
                <a:latin typeface="Courier New" pitchFamily="-106" charset="0"/>
                <a:ea typeface="ＭＳ Ｐゴシック" pitchFamily="-106" charset="-128"/>
                <a:cs typeface="Courier New" pitchFamily="-106" charset="0"/>
              </a:rPr>
              <a:t>-model</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B050"/>
                </a:solidFill>
                <a:latin typeface="Courier New" pitchFamily="-106" charset="0"/>
                <a:ea typeface="ＭＳ Ｐゴシック" pitchFamily="-106" charset="-128"/>
                <a:cs typeface="Courier New" pitchFamily="-106" charset="0"/>
              </a:rPr>
              <a:t>"MyModel.name"</a:t>
            </a:r>
            <a:r>
              <a:rPr lang="nl-NL" b="1" dirty="0">
                <a:solidFill>
                  <a:srgbClr val="0070C0"/>
                </a:solidFill>
                <a:latin typeface="Courier New" pitchFamily="-106" charset="0"/>
                <a:ea typeface="ＭＳ Ｐゴシック" pitchFamily="-106" charset="-128"/>
                <a:cs typeface="Courier New" pitchFamily="-106" charset="0"/>
              </a:rPr>
              <a:t> /&gt;</a:t>
            </a:r>
          </a:p>
          <a:p>
            <a:pPr eaLnBrk="1" hangingPunct="1">
              <a:buFont typeface="Wingdings" pitchFamily="1" charset="2"/>
              <a:buNone/>
            </a:pPr>
            <a:r>
              <a:rPr lang="nl-NL" b="1" dirty="0" smtClean="0">
                <a:solidFill>
                  <a:srgbClr val="0070C0"/>
                </a:solidFill>
                <a:latin typeface="Courier New" pitchFamily="-106" charset="0"/>
                <a:ea typeface="ＭＳ Ｐゴシック" pitchFamily="-106" charset="-128"/>
                <a:cs typeface="Courier New" pitchFamily="-106" charset="0"/>
              </a:rPr>
              <a:t>  &lt;</a:t>
            </a:r>
            <a:r>
              <a:rPr lang="nl-NL" b="1" dirty="0">
                <a:solidFill>
                  <a:srgbClr val="0070C0"/>
                </a:solidFill>
                <a:latin typeface="Courier New" pitchFamily="-106" charset="0"/>
                <a:ea typeface="ＭＳ Ｐゴシック" pitchFamily="-106" charset="-128"/>
                <a:cs typeface="Courier New" pitchFamily="-106" charset="0"/>
              </a:rPr>
              <a:t>input </a:t>
            </a:r>
            <a:r>
              <a:rPr lang="nl-NL" b="1" dirty="0">
                <a:solidFill>
                  <a:srgbClr val="FF0000"/>
                </a:solidFill>
                <a:latin typeface="Courier New" pitchFamily="-106" charset="0"/>
                <a:ea typeface="ＭＳ Ｐゴシック" pitchFamily="-106" charset="-128"/>
                <a:cs typeface="Courier New" pitchFamily="-106" charset="0"/>
              </a:rPr>
              <a:t>type</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70C0"/>
                </a:solidFill>
                <a:latin typeface="Courier New" pitchFamily="-106" charset="0"/>
                <a:ea typeface="ＭＳ Ｐゴシック" pitchFamily="-106" charset="-128"/>
                <a:cs typeface="Courier New" pitchFamily="-106" charset="0"/>
              </a:rPr>
              <a:t>"</a:t>
            </a:r>
            <a:r>
              <a:rPr lang="nl-NL" b="1" dirty="0" err="1">
                <a:solidFill>
                  <a:srgbClr val="0070C0"/>
                </a:solidFill>
                <a:latin typeface="Courier New" pitchFamily="-106" charset="0"/>
                <a:ea typeface="ＭＳ Ｐゴシック" pitchFamily="-106" charset="-128"/>
                <a:cs typeface="Courier New" pitchFamily="-106" charset="0"/>
              </a:rPr>
              <a:t>text</a:t>
            </a:r>
            <a:r>
              <a:rPr lang="nl-NL" b="1" dirty="0">
                <a:solidFill>
                  <a:srgbClr val="0070C0"/>
                </a:solidFill>
                <a:latin typeface="Courier New" pitchFamily="-106" charset="0"/>
                <a:ea typeface="ＭＳ Ｐゴシック" pitchFamily="-106" charset="-128"/>
                <a:cs typeface="Courier New" pitchFamily="-106" charset="0"/>
              </a:rPr>
              <a:t>" </a:t>
            </a:r>
            <a:r>
              <a:rPr lang="nl-NL" b="1" dirty="0" err="1">
                <a:solidFill>
                  <a:srgbClr val="FF0000"/>
                </a:solidFill>
                <a:latin typeface="Courier New" pitchFamily="-106" charset="0"/>
                <a:ea typeface="ＭＳ Ｐゴシック" pitchFamily="-106" charset="-128"/>
                <a:cs typeface="Courier New" pitchFamily="-106" charset="0"/>
              </a:rPr>
              <a:t>ng</a:t>
            </a:r>
            <a:r>
              <a:rPr lang="nl-NL" b="1" dirty="0">
                <a:solidFill>
                  <a:srgbClr val="FF0000"/>
                </a:solidFill>
                <a:latin typeface="Courier New" pitchFamily="-106" charset="0"/>
                <a:ea typeface="ＭＳ Ｐゴシック" pitchFamily="-106" charset="-128"/>
                <a:cs typeface="Courier New" pitchFamily="-106" charset="0"/>
              </a:rPr>
              <a:t>-model</a:t>
            </a:r>
            <a:r>
              <a:rPr lang="nl-NL" b="1" dirty="0">
                <a:solidFill>
                  <a:schemeClr val="tx1"/>
                </a:solidFill>
                <a:latin typeface="Courier New" pitchFamily="-106" charset="0"/>
                <a:ea typeface="ＭＳ Ｐゴシック" pitchFamily="-106" charset="-128"/>
                <a:cs typeface="Courier New" pitchFamily="-106" charset="0"/>
              </a:rPr>
              <a:t>=</a:t>
            </a:r>
            <a:r>
              <a:rPr lang="nl-NL" b="1" dirty="0">
                <a:solidFill>
                  <a:srgbClr val="00B050"/>
                </a:solidFill>
                <a:latin typeface="Courier New" pitchFamily="-106" charset="0"/>
                <a:ea typeface="ＭＳ Ｐゴシック" pitchFamily="-106" charset="-128"/>
                <a:cs typeface="Courier New" pitchFamily="-106" charset="0"/>
              </a:rPr>
              <a:t>"</a:t>
            </a:r>
            <a:r>
              <a:rPr lang="nl-NL" b="1" dirty="0" err="1">
                <a:solidFill>
                  <a:srgbClr val="00B050"/>
                </a:solidFill>
                <a:latin typeface="Courier New" pitchFamily="-106" charset="0"/>
                <a:ea typeface="ＭＳ Ｐゴシック" pitchFamily="-106" charset="-128"/>
                <a:cs typeface="Courier New" pitchFamily="-106" charset="0"/>
              </a:rPr>
              <a:t>MyModel.desc</a:t>
            </a:r>
            <a:r>
              <a:rPr lang="nl-NL" b="1" dirty="0">
                <a:solidFill>
                  <a:srgbClr val="00B050"/>
                </a:solidFill>
                <a:latin typeface="Courier New" pitchFamily="-106" charset="0"/>
                <a:ea typeface="ＭＳ Ｐゴシック" pitchFamily="-106" charset="-128"/>
                <a:cs typeface="Courier New" pitchFamily="-106" charset="0"/>
              </a:rPr>
              <a:t>"</a:t>
            </a:r>
            <a:r>
              <a:rPr lang="nl-NL" b="1" dirty="0">
                <a:solidFill>
                  <a:srgbClr val="0070C0"/>
                </a:solidFill>
                <a:latin typeface="Courier New" pitchFamily="-106" charset="0"/>
                <a:ea typeface="ＭＳ Ｐゴシック" pitchFamily="-106" charset="-128"/>
                <a:cs typeface="Courier New" pitchFamily="-106" charset="0"/>
              </a:rPr>
              <a:t> </a:t>
            </a:r>
            <a:r>
              <a:rPr lang="nl-NL"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endParaRPr lang="nl-NL"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nl-NL" b="1" dirty="0" smtClean="0">
                <a:solidFill>
                  <a:srgbClr val="0070C0"/>
                </a:solidFill>
                <a:latin typeface="Courier New" pitchFamily="-106" charset="0"/>
                <a:ea typeface="ＭＳ Ｐゴシック" pitchFamily="-106" charset="-128"/>
                <a:cs typeface="Courier New" pitchFamily="-106" charset="0"/>
              </a:rPr>
              <a:t>  &lt;</a:t>
            </a:r>
            <a:r>
              <a:rPr lang="nl-NL" b="1" dirty="0">
                <a:solidFill>
                  <a:srgbClr val="0070C0"/>
                </a:solidFill>
                <a:latin typeface="Courier New" pitchFamily="-106" charset="0"/>
                <a:ea typeface="ＭＳ Ｐゴシック" pitchFamily="-106" charset="-128"/>
                <a:cs typeface="Courier New" pitchFamily="-106" charset="0"/>
              </a:rPr>
              <a:t>strong</a:t>
            </a:r>
            <a:r>
              <a:rPr lang="nl-NL" b="1" dirty="0" smtClean="0">
                <a:solidFill>
                  <a:srgbClr val="0070C0"/>
                </a:solidFill>
                <a:latin typeface="Courier New" pitchFamily="-106" charset="0"/>
                <a:ea typeface="ＭＳ Ｐゴシック" pitchFamily="-106" charset="-128"/>
                <a:cs typeface="Courier New" pitchFamily="-106" charset="0"/>
              </a:rPr>
              <a:t>&gt;</a:t>
            </a:r>
            <a:r>
              <a:rPr lang="nl-NL" b="1" dirty="0" smtClean="0">
                <a:solidFill>
                  <a:schemeClr val="tx1"/>
                </a:solidFill>
                <a:latin typeface="Courier New" pitchFamily="-106" charset="0"/>
                <a:ea typeface="ＭＳ Ｐゴシック" pitchFamily="-106" charset="-128"/>
                <a:cs typeface="Courier New" pitchFamily="-106" charset="0"/>
              </a:rPr>
              <a:t>{{ MyModel.name }}</a:t>
            </a:r>
            <a:r>
              <a:rPr lang="nl-NL" b="1" dirty="0" smtClean="0">
                <a:solidFill>
                  <a:srgbClr val="0070C0"/>
                </a:solidFill>
                <a:latin typeface="Courier New" pitchFamily="-106" charset="0"/>
                <a:ea typeface="ＭＳ Ｐゴシック" pitchFamily="-106" charset="-128"/>
                <a:cs typeface="Courier New" pitchFamily="-106" charset="0"/>
              </a:rPr>
              <a:t>&lt;/</a:t>
            </a:r>
            <a:r>
              <a:rPr lang="nl-NL" b="1" dirty="0">
                <a:solidFill>
                  <a:srgbClr val="0070C0"/>
                </a:solidFill>
                <a:latin typeface="Courier New" pitchFamily="-106" charset="0"/>
                <a:ea typeface="ＭＳ Ｐゴシック" pitchFamily="-106" charset="-128"/>
                <a:cs typeface="Courier New" pitchFamily="-106" charset="0"/>
              </a:rPr>
              <a:t>strong</a:t>
            </a:r>
            <a:r>
              <a:rPr lang="nl-NL"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 </a:t>
            </a:r>
            <a:r>
              <a:rPr lang="nl-NL" b="1" dirty="0" smtClean="0">
                <a:solidFill>
                  <a:srgbClr val="0070C0"/>
                </a:solidFill>
                <a:latin typeface="Courier New" pitchFamily="-106" charset="0"/>
                <a:ea typeface="ＭＳ Ｐゴシック" pitchFamily="-106" charset="-128"/>
                <a:cs typeface="Courier New" pitchFamily="-106" charset="0"/>
              </a:rPr>
              <a:t> &lt;</a:t>
            </a:r>
            <a:r>
              <a:rPr lang="nl-NL" b="1" dirty="0">
                <a:solidFill>
                  <a:srgbClr val="0070C0"/>
                </a:solidFill>
                <a:latin typeface="Courier New" pitchFamily="-106" charset="0"/>
                <a:ea typeface="ＭＳ Ｐゴシック" pitchFamily="-106" charset="-128"/>
                <a:cs typeface="Courier New" pitchFamily="-106" charset="0"/>
              </a:rPr>
              <a:t>span</a:t>
            </a:r>
            <a:r>
              <a:rPr lang="nl-NL" b="1" dirty="0" smtClean="0">
                <a:solidFill>
                  <a:srgbClr val="0070C0"/>
                </a:solidFill>
                <a:latin typeface="Courier New" pitchFamily="-106" charset="0"/>
                <a:ea typeface="ＭＳ Ｐゴシック" pitchFamily="-106" charset="-128"/>
                <a:cs typeface="Courier New" pitchFamily="-106" charset="0"/>
              </a:rPr>
              <a:t>&gt;</a:t>
            </a:r>
            <a:r>
              <a:rPr lang="nl-NL" b="1" dirty="0" smtClean="0">
                <a:solidFill>
                  <a:schemeClr val="tx1"/>
                </a:solidFill>
                <a:latin typeface="Courier New" pitchFamily="-106" charset="0"/>
                <a:ea typeface="ＭＳ Ｐゴシック" pitchFamily="-106" charset="-128"/>
                <a:cs typeface="Courier New" pitchFamily="-106" charset="0"/>
              </a:rPr>
              <a:t>{{ </a:t>
            </a:r>
            <a:r>
              <a:rPr lang="nl-NL" b="1" dirty="0" err="1" smtClean="0">
                <a:solidFill>
                  <a:schemeClr val="tx1"/>
                </a:solidFill>
                <a:latin typeface="Courier New" pitchFamily="-106" charset="0"/>
                <a:ea typeface="ＭＳ Ｐゴシック" pitchFamily="-106" charset="-128"/>
                <a:cs typeface="Courier New" pitchFamily="-106" charset="0"/>
              </a:rPr>
              <a:t>MyModel.desc</a:t>
            </a:r>
            <a:r>
              <a:rPr lang="nl-NL" b="1" dirty="0" smtClean="0">
                <a:solidFill>
                  <a:schemeClr val="tx1"/>
                </a:solidFill>
                <a:latin typeface="Courier New" pitchFamily="-106" charset="0"/>
                <a:ea typeface="ＭＳ Ｐゴシック" pitchFamily="-106" charset="-128"/>
                <a:cs typeface="Courier New" pitchFamily="-106" charset="0"/>
              </a:rPr>
              <a:t> }}</a:t>
            </a:r>
            <a:r>
              <a:rPr lang="nl-NL" b="1" dirty="0" smtClean="0">
                <a:solidFill>
                  <a:srgbClr val="0070C0"/>
                </a:solidFill>
                <a:latin typeface="Courier New" pitchFamily="-106" charset="0"/>
                <a:ea typeface="ＭＳ Ｐゴシック" pitchFamily="-106" charset="-128"/>
                <a:cs typeface="Courier New" pitchFamily="-106" charset="0"/>
              </a:rPr>
              <a:t>&lt;/</a:t>
            </a:r>
            <a:r>
              <a:rPr lang="nl-NL" b="1" dirty="0">
                <a:solidFill>
                  <a:srgbClr val="0070C0"/>
                </a:solidFill>
                <a:latin typeface="Courier New" pitchFamily="-106" charset="0"/>
                <a:ea typeface="ＭＳ Ｐゴシック" pitchFamily="-106" charset="-128"/>
                <a:cs typeface="Courier New" pitchFamily="-106" charset="0"/>
              </a:rPr>
              <a:t>span&gt;</a:t>
            </a:r>
          </a:p>
          <a:p>
            <a:pPr eaLnBrk="1" hangingPunct="1">
              <a:buFont typeface="Wingdings" pitchFamily="1" charset="2"/>
              <a:buNone/>
            </a:pPr>
            <a:r>
              <a:rPr lang="nl-NL" b="1" dirty="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922965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ng-if: Conditional</a:t>
            </a:r>
          </a:p>
          <a:p>
            <a:pPr lvl="1"/>
            <a:r>
              <a:rPr lang="en-US" dirty="0" smtClean="0"/>
              <a:t>Note: It’s pure JS in there</a:t>
            </a:r>
          </a:p>
          <a:p>
            <a:pPr lvl="1"/>
            <a:r>
              <a:rPr lang="en-US" dirty="0" smtClean="0"/>
              <a:t>No binding syntax in condition</a:t>
            </a:r>
          </a:p>
          <a:p>
            <a:endParaRPr lang="en-US"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Other directives: ng-if</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2929508"/>
            <a:ext cx="8208912" cy="2088232"/>
          </a:xfrm>
          <a:prstGeom prst="roundRect">
            <a:avLst>
              <a:gd name="adj" fmla="val 768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&lt;</a:t>
            </a:r>
            <a:r>
              <a:rPr lang="en-US" b="1" dirty="0">
                <a:solidFill>
                  <a:srgbClr val="0070C0"/>
                </a:solidFill>
                <a:latin typeface="Courier New" pitchFamily="-106" charset="0"/>
                <a:ea typeface="ＭＳ Ｐゴシック" pitchFamily="-106" charset="-128"/>
                <a:cs typeface="Courier New" pitchFamily="-106" charset="0"/>
              </a:rPr>
              <a:t>div </a:t>
            </a:r>
            <a:r>
              <a:rPr lang="en-US" b="1" dirty="0">
                <a:solidFill>
                  <a:srgbClr val="FF0000"/>
                </a:solidFill>
                <a:latin typeface="Courier New" pitchFamily="-106" charset="0"/>
                <a:ea typeface="ＭＳ Ｐゴシック" pitchFamily="-106" charset="-128"/>
                <a:cs typeface="Courier New" pitchFamily="-106" charset="0"/>
              </a:rPr>
              <a:t>ng-if</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"true"</a:t>
            </a:r>
            <a:r>
              <a:rPr lang="en-US"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span&gt;</a:t>
            </a:r>
            <a:r>
              <a:rPr lang="en-US" b="1" dirty="0">
                <a:solidFill>
                  <a:schemeClr val="tx1"/>
                </a:solidFill>
                <a:latin typeface="Courier New" pitchFamily="-106" charset="0"/>
                <a:ea typeface="ＭＳ Ｐゴシック" pitchFamily="-106" charset="-128"/>
                <a:cs typeface="Courier New" pitchFamily="-106" charset="0"/>
              </a:rPr>
              <a:t>True</a:t>
            </a:r>
            <a:r>
              <a:rPr lang="en-US" b="1" dirty="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&lt;/</a:t>
            </a:r>
            <a:r>
              <a:rPr lang="en-US" b="1" dirty="0">
                <a:solidFill>
                  <a:srgbClr val="0070C0"/>
                </a:solidFill>
                <a:latin typeface="Courier New" pitchFamily="-106" charset="0"/>
                <a:ea typeface="ＭＳ Ｐゴシック" pitchFamily="-106" charset="-128"/>
                <a:cs typeface="Courier New" pitchFamily="-106" charset="0"/>
              </a:rPr>
              <a:t>div</a:t>
            </a:r>
            <a:r>
              <a:rPr lang="en-US"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&lt;div </a:t>
            </a:r>
            <a:r>
              <a:rPr lang="en-US" b="1" dirty="0" smtClean="0">
                <a:solidFill>
                  <a:srgbClr val="FF0000"/>
                </a:solidFill>
                <a:latin typeface="Courier New" pitchFamily="-106" charset="0"/>
                <a:ea typeface="ＭＳ Ｐゴシック" pitchFamily="-106" charset="-128"/>
                <a:cs typeface="Courier New" pitchFamily="-106" charset="0"/>
              </a:rPr>
              <a:t>ng-if</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err="1" smtClean="0">
                <a:solidFill>
                  <a:srgbClr val="00B050"/>
                </a:solidFill>
                <a:latin typeface="Courier New" pitchFamily="-106" charset="0"/>
                <a:ea typeface="ＭＳ Ｐゴシック" pitchFamily="-106" charset="-128"/>
                <a:cs typeface="Courier New" pitchFamily="-106" charset="0"/>
              </a:rPr>
              <a:t>things.length</a:t>
            </a:r>
            <a:r>
              <a:rPr lang="en-US" b="1" dirty="0" smtClean="0">
                <a:solidFill>
                  <a:srgbClr val="00B050"/>
                </a:solidFill>
                <a:latin typeface="Courier New" pitchFamily="-106" charset="0"/>
                <a:ea typeface="ＭＳ Ｐゴシック" pitchFamily="-106" charset="-128"/>
                <a:cs typeface="Courier New" pitchFamily="-106" charset="0"/>
              </a:rPr>
              <a:t> &gt; 2"</a:t>
            </a:r>
            <a:r>
              <a:rPr lang="en-US" b="1" dirty="0" smtClean="0">
                <a:solidFill>
                  <a:srgbClr val="0070C0"/>
                </a:solidFill>
                <a:latin typeface="Courier New" pitchFamily="-106" charset="0"/>
                <a:ea typeface="ＭＳ Ｐゴシック" pitchFamily="-106" charset="-128"/>
                <a:cs typeface="Courier New" pitchFamily="-106" charset="0"/>
              </a:rPr>
              <a:t>&gt; </a:t>
            </a:r>
            <a:r>
              <a:rPr lang="en-US" b="1" dirty="0" smtClean="0">
                <a:solidFill>
                  <a:srgbClr val="479B8F"/>
                </a:solidFill>
                <a:latin typeface="Courier New" pitchFamily="-106" charset="0"/>
                <a:ea typeface="ＭＳ Ｐゴシック" pitchFamily="-106" charset="-128"/>
                <a:cs typeface="Courier New" pitchFamily="-106" charset="0"/>
              </a:rPr>
              <a:t>&lt;!-- $</a:t>
            </a:r>
            <a:r>
              <a:rPr lang="en-US" b="1" dirty="0" err="1" smtClean="0">
                <a:solidFill>
                  <a:srgbClr val="479B8F"/>
                </a:solidFill>
                <a:latin typeface="Courier New" pitchFamily="-106" charset="0"/>
                <a:ea typeface="ＭＳ Ｐゴシック" pitchFamily="-106" charset="-128"/>
                <a:cs typeface="Courier New" pitchFamily="-106" charset="0"/>
              </a:rPr>
              <a:t>scope.things</a:t>
            </a:r>
            <a:r>
              <a:rPr lang="en-US" b="1" dirty="0" smtClean="0">
                <a:solidFill>
                  <a:srgbClr val="479B8F"/>
                </a:solidFill>
                <a:latin typeface="Courier New" pitchFamily="-106" charset="0"/>
                <a:ea typeface="ＭＳ Ｐゴシック" pitchFamily="-106" charset="-128"/>
                <a:cs typeface="Courier New" pitchFamily="-106" charset="0"/>
              </a:rPr>
              <a:t> --&gt;</a:t>
            </a:r>
            <a:endParaRPr lang="en-US"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&lt;</a:t>
            </a:r>
            <a:r>
              <a:rPr lang="en-US" b="1" dirty="0" smtClean="0">
                <a:solidFill>
                  <a:srgbClr val="0070C0"/>
                </a:solidFill>
                <a:latin typeface="Courier New" pitchFamily="-106" charset="0"/>
                <a:ea typeface="ＭＳ Ｐゴシック" pitchFamily="-106" charset="-128"/>
                <a:cs typeface="Courier New" pitchFamily="-106" charset="0"/>
              </a:rPr>
              <a:t>span&gt;</a:t>
            </a:r>
            <a:r>
              <a:rPr lang="en-US" b="1" dirty="0" smtClean="0">
                <a:solidFill>
                  <a:schemeClr val="tx1"/>
                </a:solidFill>
                <a:latin typeface="Courier New" pitchFamily="-106" charset="0"/>
                <a:ea typeface="ＭＳ Ｐゴシック" pitchFamily="-106" charset="-128"/>
                <a:cs typeface="Courier New" pitchFamily="-106" charset="0"/>
              </a:rPr>
              <a:t>More than two elements in things</a:t>
            </a:r>
            <a:r>
              <a:rPr lang="en-US" b="1" dirty="0" smtClean="0">
                <a:solidFill>
                  <a:srgbClr val="0070C0"/>
                </a:solidFill>
                <a:latin typeface="Courier New" pitchFamily="-106" charset="0"/>
                <a:ea typeface="ＭＳ Ｐゴシック" pitchFamily="-106" charset="-128"/>
                <a:cs typeface="Courier New" pitchFamily="-106" charset="0"/>
              </a:rPr>
              <a:t>&lt;/</a:t>
            </a:r>
            <a:r>
              <a:rPr lang="en-US" b="1" dirty="0">
                <a:solidFill>
                  <a:srgbClr val="0070C0"/>
                </a:solidFill>
                <a:latin typeface="Courier New" pitchFamily="-106" charset="0"/>
                <a:ea typeface="ＭＳ Ｐゴシック" pitchFamily="-106" charset="-128"/>
                <a:cs typeface="Courier New" pitchFamily="-106" charset="0"/>
              </a:rPr>
              <a:t>span&gt;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&lt;/div</a:t>
            </a:r>
            <a:r>
              <a:rPr lang="en-US"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057844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lvl="1"/>
            <a:endParaRPr lang="en-US" dirty="0" smtClean="0"/>
          </a:p>
          <a:p>
            <a:pPr lvl="1"/>
            <a:r>
              <a:rPr lang="en-US" dirty="0" smtClean="0"/>
              <a:t>Introduction</a:t>
            </a:r>
            <a:endParaRPr lang="en-US" dirty="0" smtClean="0"/>
          </a:p>
          <a:p>
            <a:pPr lvl="1"/>
            <a:r>
              <a:rPr lang="en-US" dirty="0" smtClean="0"/>
              <a:t>My first Angular page</a:t>
            </a:r>
            <a:endParaRPr lang="en-US" dirty="0"/>
          </a:p>
          <a:p>
            <a:pPr lvl="1"/>
            <a:r>
              <a:rPr lang="en-US" dirty="0" smtClean="0"/>
              <a:t>MVC in Angular</a:t>
            </a:r>
            <a:endParaRPr lang="en-US" dirty="0" smtClean="0"/>
          </a:p>
          <a:p>
            <a:pPr lvl="1"/>
            <a:r>
              <a:rPr lang="en-US" dirty="0" smtClean="0"/>
              <a:t>Filters</a:t>
            </a:r>
            <a:endParaRPr lang="en-US" dirty="0" smtClean="0"/>
          </a:p>
          <a:p>
            <a:pPr lvl="1"/>
            <a:r>
              <a:rPr lang="en-US" dirty="0" smtClean="0"/>
              <a:t>HTTP Request</a:t>
            </a:r>
            <a:endParaRPr lang="en-US" dirty="0" smtClean="0"/>
          </a:p>
          <a:p>
            <a:pPr lvl="1"/>
            <a:r>
              <a:rPr lang="en-US" dirty="0" smtClean="0"/>
              <a:t>Combine them all</a:t>
            </a:r>
            <a:endParaRPr lang="en-US" dirty="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Angular.js</a:t>
            </a:r>
            <a:endParaRPr lang="en-US" dirty="0">
              <a:solidFill>
                <a:prstClr val="black"/>
              </a:solidFill>
              <a:latin typeface="Calibri"/>
              <a:cs typeface="ＭＳ Ｐゴシック" charset="0"/>
            </a:endParaRP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Ng-switch</a:t>
            </a:r>
            <a:r>
              <a:rPr lang="en-US" dirty="0" smtClean="0"/>
              <a:t>: Conditional</a:t>
            </a:r>
          </a:p>
          <a:p>
            <a:pPr lvl="1"/>
            <a:r>
              <a:rPr lang="en-US" dirty="0" smtClean="0"/>
              <a:t>Same as ng-if, no binding in it</a:t>
            </a:r>
          </a:p>
          <a:p>
            <a:pPr lvl="1"/>
            <a:r>
              <a:rPr lang="en-US" dirty="0" smtClean="0"/>
              <a:t>String comparison</a:t>
            </a:r>
          </a:p>
          <a:p>
            <a:endParaRPr lang="en-US"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Other directives: ng-switch</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2929508"/>
            <a:ext cx="8208912" cy="2088232"/>
          </a:xfrm>
          <a:prstGeom prst="roundRect">
            <a:avLst>
              <a:gd name="adj" fmla="val 768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&lt;div </a:t>
            </a:r>
            <a:r>
              <a:rPr lang="en-US" b="1" dirty="0">
                <a:solidFill>
                  <a:srgbClr val="FF0000"/>
                </a:solidFill>
                <a:latin typeface="Courier New" pitchFamily="-106" charset="0"/>
                <a:ea typeface="ＭＳ Ｐゴシック" pitchFamily="-106" charset="-128"/>
                <a:cs typeface="Courier New" pitchFamily="-106" charset="0"/>
              </a:rPr>
              <a:t>ng-switch</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a:t>
            </a:r>
            <a:r>
              <a:rPr lang="en-US" b="1" dirty="0" err="1">
                <a:solidFill>
                  <a:srgbClr val="00B050"/>
                </a:solidFill>
                <a:latin typeface="Courier New" pitchFamily="-106" charset="0"/>
                <a:ea typeface="ＭＳ Ｐゴシック" pitchFamily="-106" charset="-128"/>
                <a:cs typeface="Courier New" pitchFamily="-106" charset="0"/>
              </a:rPr>
              <a:t>switchValue</a:t>
            </a:r>
            <a:r>
              <a:rPr lang="en-US" b="1" dirty="0">
                <a:solidFill>
                  <a:srgbClr val="00B050"/>
                </a:solidFill>
                <a:latin typeface="Courier New" pitchFamily="-106" charset="0"/>
                <a:ea typeface="ＭＳ Ｐゴシック" pitchFamily="-106" charset="-128"/>
                <a:cs typeface="Courier New" pitchFamily="-106" charset="0"/>
              </a:rPr>
              <a:t>"</a:t>
            </a:r>
            <a:r>
              <a:rPr lang="en-US"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div </a:t>
            </a:r>
            <a:r>
              <a:rPr lang="en-US" b="1" dirty="0">
                <a:solidFill>
                  <a:srgbClr val="FF0000"/>
                </a:solidFill>
                <a:latin typeface="Courier New" pitchFamily="-106" charset="0"/>
                <a:ea typeface="ＭＳ Ｐゴシック" pitchFamily="-106" charset="-128"/>
                <a:cs typeface="Courier New" pitchFamily="-106" charset="0"/>
              </a:rPr>
              <a:t>ng-switch-when</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"a"</a:t>
            </a:r>
            <a:r>
              <a:rPr lang="en-US" b="1" dirty="0">
                <a:solidFill>
                  <a:srgbClr val="0070C0"/>
                </a:solidFill>
                <a:latin typeface="Courier New" pitchFamily="-106" charset="0"/>
                <a:ea typeface="ＭＳ Ｐゴシック" pitchFamily="-106" charset="-128"/>
                <a:cs typeface="Courier New" pitchFamily="-106" charset="0"/>
              </a:rPr>
              <a:t>&gt;</a:t>
            </a:r>
            <a:r>
              <a:rPr lang="en-US" b="1" dirty="0">
                <a:solidFill>
                  <a:schemeClr val="tx1"/>
                </a:solidFill>
                <a:latin typeface="Courier New" pitchFamily="-106" charset="0"/>
                <a:ea typeface="ＭＳ Ｐゴシック" pitchFamily="-106" charset="-128"/>
                <a:cs typeface="Courier New" pitchFamily="-106" charset="0"/>
              </a:rPr>
              <a:t>You wrote "a"</a:t>
            </a:r>
            <a:r>
              <a:rPr lang="en-US" b="1" dirty="0">
                <a:solidFill>
                  <a:srgbClr val="0070C0"/>
                </a:solidFill>
                <a:latin typeface="Courier New" pitchFamily="-106" charset="0"/>
                <a:ea typeface="ＭＳ Ｐゴシック" pitchFamily="-106" charset="-128"/>
                <a:cs typeface="Courier New" pitchFamily="-106" charset="0"/>
              </a:rPr>
              <a:t>&lt;/div</a:t>
            </a:r>
            <a:r>
              <a:rPr lang="en-US"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div </a:t>
            </a:r>
            <a:r>
              <a:rPr lang="en-US" b="1" dirty="0">
                <a:solidFill>
                  <a:srgbClr val="FF0000"/>
                </a:solidFill>
                <a:latin typeface="Courier New" pitchFamily="-106" charset="0"/>
                <a:ea typeface="ＭＳ Ｐゴシック" pitchFamily="-106" charset="-128"/>
                <a:cs typeface="Courier New" pitchFamily="-106" charset="0"/>
              </a:rPr>
              <a:t>ng-switch-when</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"b"</a:t>
            </a:r>
            <a:r>
              <a:rPr lang="en-US" b="1" dirty="0">
                <a:solidFill>
                  <a:srgbClr val="0070C0"/>
                </a:solidFill>
                <a:latin typeface="Courier New" pitchFamily="-106" charset="0"/>
                <a:ea typeface="ＭＳ Ｐゴシック" pitchFamily="-106" charset="-128"/>
                <a:cs typeface="Courier New" pitchFamily="-106" charset="0"/>
              </a:rPr>
              <a:t>&gt;</a:t>
            </a:r>
            <a:r>
              <a:rPr lang="en-US" b="1" dirty="0" smtClean="0">
                <a:solidFill>
                  <a:schemeClr val="tx1"/>
                </a:solidFill>
                <a:latin typeface="Courier New" pitchFamily="-106" charset="0"/>
                <a:ea typeface="ＭＳ Ｐゴシック" pitchFamily="-106" charset="-128"/>
                <a:cs typeface="Courier New" pitchFamily="-106" charset="0"/>
              </a:rPr>
              <a:t>You </a:t>
            </a:r>
            <a:r>
              <a:rPr lang="en-US" b="1" dirty="0">
                <a:solidFill>
                  <a:schemeClr val="tx1"/>
                </a:solidFill>
                <a:latin typeface="Courier New" pitchFamily="-106" charset="0"/>
                <a:ea typeface="ＭＳ Ｐゴシック" pitchFamily="-106" charset="-128"/>
                <a:cs typeface="Courier New" pitchFamily="-106" charset="0"/>
              </a:rPr>
              <a:t>wrote "b"</a:t>
            </a:r>
            <a:r>
              <a:rPr lang="en-US" b="1" dirty="0">
                <a:solidFill>
                  <a:srgbClr val="0070C0"/>
                </a:solidFill>
                <a:latin typeface="Courier New" pitchFamily="-106" charset="0"/>
                <a:ea typeface="ＭＳ Ｐゴシック" pitchFamily="-106" charset="-128"/>
                <a:cs typeface="Courier New" pitchFamily="-106" charset="0"/>
              </a:rPr>
              <a:t>&lt;/div&gt;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  &lt;</a:t>
            </a:r>
            <a:r>
              <a:rPr lang="en-US" b="1" dirty="0">
                <a:solidFill>
                  <a:srgbClr val="0070C0"/>
                </a:solidFill>
                <a:latin typeface="Courier New" pitchFamily="-106" charset="0"/>
                <a:ea typeface="ＭＳ Ｐゴシック" pitchFamily="-106" charset="-128"/>
                <a:cs typeface="Courier New" pitchFamily="-106" charset="0"/>
              </a:rPr>
              <a:t>div </a:t>
            </a:r>
            <a:r>
              <a:rPr lang="en-US" b="1" dirty="0" smtClean="0">
                <a:solidFill>
                  <a:srgbClr val="FF0000"/>
                </a:solidFill>
                <a:latin typeface="Courier New" pitchFamily="-106" charset="0"/>
                <a:ea typeface="ＭＳ Ｐゴシック" pitchFamily="-106" charset="-128"/>
                <a:cs typeface="Courier New" pitchFamily="-106" charset="0"/>
              </a:rPr>
              <a:t>ng-switch-default</a:t>
            </a:r>
            <a:r>
              <a:rPr lang="en-US"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smtClean="0">
                <a:solidFill>
                  <a:srgbClr val="0070C0"/>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You wrote something different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smtClean="0">
                <a:solidFill>
                  <a:srgbClr val="0070C0"/>
                </a:solidFill>
                <a:latin typeface="Courier New" pitchFamily="-106" charset="0"/>
                <a:ea typeface="ＭＳ Ｐゴシック" pitchFamily="-106" charset="-128"/>
                <a:cs typeface="Courier New" pitchFamily="-106" charset="0"/>
              </a:rPr>
              <a:t>&lt;/</a:t>
            </a:r>
            <a:r>
              <a:rPr lang="en-US" b="1" dirty="0">
                <a:solidFill>
                  <a:srgbClr val="0070C0"/>
                </a:solidFill>
                <a:latin typeface="Courier New" pitchFamily="-106" charset="0"/>
                <a:ea typeface="ＭＳ Ｐゴシック" pitchFamily="-106" charset="-128"/>
                <a:cs typeface="Courier New" pitchFamily="-106" charset="0"/>
              </a:rPr>
              <a:t>div&gt;</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886330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Angular takes care of all events:</a:t>
            </a:r>
          </a:p>
          <a:p>
            <a:endParaRPr lang="en-US" dirty="0"/>
          </a:p>
          <a:p>
            <a:endParaRPr lang="en-US" dirty="0" smtClean="0"/>
          </a:p>
          <a:p>
            <a:endParaRPr lang="en-US" dirty="0"/>
          </a:p>
          <a:p>
            <a:pPr marL="0" indent="0">
              <a:buNone/>
            </a:pPr>
            <a:endParaRPr lang="en-US" dirty="0" smtClean="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Events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490809" y="1908036"/>
            <a:ext cx="8208912" cy="2677656"/>
          </a:xfrm>
          <a:prstGeom prst="rect">
            <a:avLst/>
          </a:prstGeom>
          <a:noFill/>
        </p:spPr>
        <p:txBody>
          <a:bodyPr wrap="square" numCol="2" rtlCol="0">
            <a:spAutoFit/>
          </a:bodyPr>
          <a:lstStyle/>
          <a:p>
            <a:pPr marL="742950" lvl="1" indent="-285750">
              <a:buFont typeface="Arial" panose="020B0604020202020204" pitchFamily="34" charset="0"/>
              <a:buChar char="–"/>
            </a:pPr>
            <a:r>
              <a:rPr lang="en-US" sz="2800" dirty="0" err="1">
                <a:latin typeface="+mn-lt"/>
              </a:rPr>
              <a:t>ngMouseDown</a:t>
            </a:r>
            <a:endParaRPr lang="en-US" sz="2800" dirty="0">
              <a:latin typeface="+mn-lt"/>
            </a:endParaRPr>
          </a:p>
          <a:p>
            <a:pPr marL="742950" lvl="1" indent="-285750">
              <a:buFont typeface="Arial" panose="020B0604020202020204" pitchFamily="34" charset="0"/>
              <a:buChar char="–"/>
            </a:pPr>
            <a:r>
              <a:rPr lang="en-US" sz="2800" dirty="0" err="1">
                <a:latin typeface="+mn-lt"/>
              </a:rPr>
              <a:t>ngMouseUp</a:t>
            </a:r>
            <a:endParaRPr lang="en-US" sz="2800" dirty="0">
              <a:latin typeface="+mn-lt"/>
            </a:endParaRPr>
          </a:p>
          <a:p>
            <a:pPr marL="742950" lvl="1" indent="-285750">
              <a:buFont typeface="Arial" panose="020B0604020202020204" pitchFamily="34" charset="0"/>
              <a:buChar char="–"/>
            </a:pPr>
            <a:r>
              <a:rPr lang="en-US" sz="2800" dirty="0" err="1">
                <a:latin typeface="+mn-lt"/>
              </a:rPr>
              <a:t>ngMouseEnter</a:t>
            </a:r>
            <a:endParaRPr lang="en-US" sz="2800" dirty="0">
              <a:latin typeface="+mn-lt"/>
            </a:endParaRPr>
          </a:p>
          <a:p>
            <a:pPr marL="742950" lvl="1" indent="-285750">
              <a:buFont typeface="Arial" panose="020B0604020202020204" pitchFamily="34" charset="0"/>
              <a:buChar char="–"/>
            </a:pPr>
            <a:r>
              <a:rPr lang="en-US" sz="2800" dirty="0" err="1" smtClean="0">
                <a:latin typeface="+mn-lt"/>
              </a:rPr>
              <a:t>ngMouseLeave</a:t>
            </a:r>
            <a:endParaRPr lang="en-US" sz="2800" dirty="0" smtClean="0">
              <a:latin typeface="+mn-lt"/>
            </a:endParaRPr>
          </a:p>
          <a:p>
            <a:pPr marL="742950" lvl="1" indent="-285750">
              <a:buFont typeface="Arial" panose="020B0604020202020204" pitchFamily="34" charset="0"/>
              <a:buChar char="–"/>
            </a:pPr>
            <a:endParaRPr lang="en-US" sz="2800" dirty="0">
              <a:latin typeface="+mn-lt"/>
            </a:endParaRPr>
          </a:p>
          <a:p>
            <a:pPr marL="742950" lvl="1" indent="-285750">
              <a:buFont typeface="Arial" panose="020B0604020202020204" pitchFamily="34" charset="0"/>
              <a:buChar char="–"/>
            </a:pPr>
            <a:endParaRPr lang="en-US" sz="2800" dirty="0">
              <a:latin typeface="+mn-lt"/>
            </a:endParaRPr>
          </a:p>
          <a:p>
            <a:pPr marL="742950" lvl="1" indent="-285750">
              <a:buFont typeface="Arial" panose="020B0604020202020204" pitchFamily="34" charset="0"/>
              <a:buChar char="–"/>
            </a:pPr>
            <a:r>
              <a:rPr lang="en-US" sz="2800" dirty="0" err="1">
                <a:latin typeface="+mn-lt"/>
              </a:rPr>
              <a:t>ngMouseMove</a:t>
            </a:r>
            <a:endParaRPr lang="en-US" sz="2800" dirty="0">
              <a:latin typeface="+mn-lt"/>
            </a:endParaRPr>
          </a:p>
          <a:p>
            <a:pPr marL="742950" lvl="1" indent="-285750">
              <a:buFont typeface="Arial" panose="020B0604020202020204" pitchFamily="34" charset="0"/>
              <a:buChar char="–"/>
            </a:pPr>
            <a:r>
              <a:rPr lang="en-US" sz="2800" dirty="0" err="1" smtClean="0">
                <a:latin typeface="+mn-lt"/>
              </a:rPr>
              <a:t>ngMouseOver</a:t>
            </a:r>
            <a:endParaRPr lang="en-US" sz="2800" dirty="0" smtClean="0">
              <a:latin typeface="+mn-lt"/>
            </a:endParaRPr>
          </a:p>
          <a:p>
            <a:pPr marL="742950" lvl="1" indent="-285750">
              <a:buFont typeface="Arial" panose="020B0604020202020204" pitchFamily="34" charset="0"/>
              <a:buChar char="–"/>
            </a:pPr>
            <a:r>
              <a:rPr lang="en-US" sz="2800" dirty="0" err="1" smtClean="0">
                <a:latin typeface="+mn-lt"/>
              </a:rPr>
              <a:t>ngClick</a:t>
            </a:r>
            <a:endParaRPr lang="en-US" sz="2800" dirty="0" smtClean="0">
              <a:latin typeface="+mn-lt"/>
            </a:endParaRPr>
          </a:p>
          <a:p>
            <a:pPr marL="742950" lvl="1" indent="-285750">
              <a:buFont typeface="Arial" panose="020B0604020202020204" pitchFamily="34" charset="0"/>
              <a:buChar char="–"/>
            </a:pPr>
            <a:r>
              <a:rPr lang="en-US" sz="2800" dirty="0" err="1" smtClean="0">
                <a:latin typeface="+mn-lt"/>
              </a:rPr>
              <a:t>ngDblClick</a:t>
            </a:r>
            <a:endParaRPr lang="en-US" sz="2800" dirty="0">
              <a:latin typeface="+mn-lt"/>
            </a:endParaRPr>
          </a:p>
          <a:p>
            <a:pPr marL="285750" indent="-285750">
              <a:buFont typeface="Arial" panose="020B0604020202020204" pitchFamily="34" charset="0"/>
              <a:buChar char="–"/>
            </a:pPr>
            <a:endParaRPr lang="fr-FR" sz="2800" dirty="0">
              <a:latin typeface="+mn-lt"/>
            </a:endParaRPr>
          </a:p>
        </p:txBody>
      </p:sp>
    </p:spTree>
    <p:extLst>
      <p:ext uri="{BB962C8B-B14F-4D97-AF65-F5344CB8AC3E}">
        <p14:creationId xmlns:p14="http://schemas.microsoft.com/office/powerpoint/2010/main" val="1049164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Usually takes a function </a:t>
            </a:r>
          </a:p>
          <a:p>
            <a:pPr lvl="1"/>
            <a:r>
              <a:rPr lang="en-US" dirty="0" smtClean="0"/>
              <a:t>Defined in the Controller</a:t>
            </a:r>
          </a:p>
          <a:p>
            <a:pPr lvl="1"/>
            <a:endParaRPr lang="en-US" dirty="0"/>
          </a:p>
          <a:p>
            <a:pPr lvl="1"/>
            <a:endParaRPr lang="en-US" dirty="0"/>
          </a:p>
          <a:p>
            <a:pPr marL="457200" lvl="1" indent="0">
              <a:buNone/>
            </a:pPr>
            <a:endParaRPr lang="en-US" dirty="0"/>
          </a:p>
          <a:p>
            <a:pPr lvl="1"/>
            <a:r>
              <a:rPr lang="en-US" dirty="0" smtClean="0"/>
              <a:t>Called in the view</a:t>
            </a:r>
          </a:p>
          <a:p>
            <a:endParaRPr lang="en-US" dirty="0"/>
          </a:p>
          <a:p>
            <a:endParaRPr lang="en-US" dirty="0" smtClean="0"/>
          </a:p>
          <a:p>
            <a:endParaRPr lang="en-US" dirty="0"/>
          </a:p>
          <a:p>
            <a:pPr marL="0" indent="0">
              <a:buNone/>
            </a:pPr>
            <a:endParaRPr lang="en-US" dirty="0" smtClean="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Events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467544" y="2281436"/>
            <a:ext cx="8208912" cy="1080120"/>
          </a:xfrm>
          <a:prstGeom prst="roundRect">
            <a:avLst>
              <a:gd name="adj" fmla="val 768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a:t>
            </a:r>
            <a:r>
              <a:rPr lang="en-US" b="1" dirty="0" err="1" smtClean="0">
                <a:solidFill>
                  <a:schemeClr val="tx1"/>
                </a:solidFill>
                <a:latin typeface="Courier New" pitchFamily="-106" charset="0"/>
                <a:ea typeface="ＭＳ Ｐゴシック" pitchFamily="-106" charset="-128"/>
                <a:cs typeface="Courier New" pitchFamily="-106" charset="0"/>
              </a:rPr>
              <a:t>scope.onMyButtonClick</a:t>
            </a:r>
            <a:r>
              <a:rPr lang="en-US" b="1" dirty="0" smtClean="0">
                <a:solidFill>
                  <a:schemeClr val="tx1"/>
                </a:solidFill>
                <a:latin typeface="Courier New" pitchFamily="-106" charset="0"/>
                <a:ea typeface="ＭＳ Ｐゴシック" pitchFamily="-106" charset="-128"/>
                <a:cs typeface="Courier New" pitchFamily="-106" charset="0"/>
              </a:rPr>
              <a:t> = </a:t>
            </a:r>
            <a:r>
              <a:rPr lang="en-US" b="1" dirty="0" smtClean="0">
                <a:solidFill>
                  <a:srgbClr val="7030A0"/>
                </a:solidFill>
                <a:latin typeface="Courier New" pitchFamily="-106" charset="0"/>
                <a:ea typeface="ＭＳ Ｐゴシック" pitchFamily="-106" charset="-128"/>
                <a:cs typeface="Courier New" pitchFamily="-106" charset="0"/>
              </a:rPr>
              <a:t>function</a:t>
            </a:r>
            <a:r>
              <a:rPr lang="en-US" b="1" dirty="0" smtClean="0">
                <a:solidFill>
                  <a:schemeClr val="tx1"/>
                </a:solidFill>
                <a:latin typeface="Courier New" pitchFamily="-106" charset="0"/>
                <a:ea typeface="ＭＳ Ｐゴシック" pitchFamily="-106" charset="-128"/>
                <a:cs typeface="Courier New" pitchFamily="-106" charset="0"/>
              </a:rPr>
              <a:t>() { </a:t>
            </a:r>
            <a:r>
              <a:rPr lang="en-US" b="1" dirty="0" smtClean="0">
                <a:solidFill>
                  <a:srgbClr val="377B71"/>
                </a:solidFill>
                <a:latin typeface="Courier New" pitchFamily="-106" charset="0"/>
                <a:ea typeface="ＭＳ Ｐゴシック" pitchFamily="-106" charset="-128"/>
                <a:cs typeface="Courier New" pitchFamily="-106" charset="0"/>
              </a:rPr>
              <a:t>// app.js</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smtClean="0">
                <a:solidFill>
                  <a:srgbClr val="377B71"/>
                </a:solidFill>
                <a:latin typeface="Courier New" pitchFamily="-106" charset="0"/>
                <a:ea typeface="ＭＳ Ｐゴシック" pitchFamily="-106" charset="-128"/>
                <a:cs typeface="Courier New" pitchFamily="-106" charset="0"/>
              </a:rPr>
              <a:t>// Do awesome things</a:t>
            </a:r>
            <a:endParaRPr lang="en-US" b="1" dirty="0">
              <a:solidFill>
                <a:srgbClr val="377B7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
        <p:nvSpPr>
          <p:cNvPr id="8" name="Rectangle à coins arrondis 4"/>
          <p:cNvSpPr/>
          <p:nvPr/>
        </p:nvSpPr>
        <p:spPr>
          <a:xfrm>
            <a:off x="467544" y="4297660"/>
            <a:ext cx="8208912" cy="792088"/>
          </a:xfrm>
          <a:prstGeom prst="roundRect">
            <a:avLst>
              <a:gd name="adj" fmla="val 768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smtClean="0">
                <a:solidFill>
                  <a:srgbClr val="479B8F"/>
                </a:solidFill>
                <a:latin typeface="Courier New" pitchFamily="-106" charset="0"/>
                <a:ea typeface="ＭＳ Ｐゴシック" pitchFamily="-106" charset="-128"/>
                <a:cs typeface="Courier New" pitchFamily="-106" charset="0"/>
              </a:rPr>
              <a:t>&lt;!-- index.html --&gt;</a:t>
            </a:r>
          </a:p>
          <a:p>
            <a:pPr eaLnBrk="1" hangingPunct="1">
              <a:buFont typeface="Wingdings" pitchFamily="1" charset="2"/>
              <a:buNone/>
            </a:pPr>
            <a:r>
              <a:rPr lang="en-US" b="1" dirty="0" smtClean="0">
                <a:solidFill>
                  <a:srgbClr val="0070C0"/>
                </a:solidFill>
                <a:latin typeface="Courier New" pitchFamily="-106" charset="0"/>
                <a:ea typeface="ＭＳ Ｐゴシック" pitchFamily="-106" charset="-128"/>
                <a:cs typeface="Courier New" pitchFamily="-106" charset="0"/>
              </a:rPr>
              <a:t>&lt;button</a:t>
            </a: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smtClean="0">
                <a:solidFill>
                  <a:srgbClr val="FF0000"/>
                </a:solidFill>
                <a:latin typeface="Courier New" pitchFamily="-106" charset="0"/>
                <a:ea typeface="ＭＳ Ｐゴシック" pitchFamily="-106" charset="-128"/>
                <a:cs typeface="Courier New" pitchFamily="-106" charset="0"/>
              </a:rPr>
              <a:t>ng-click</a:t>
            </a:r>
            <a:r>
              <a:rPr lang="en-US" b="1" dirty="0" smtClean="0">
                <a:solidFill>
                  <a:schemeClr val="tx1"/>
                </a:solidFill>
                <a:latin typeface="Courier New" pitchFamily="-106" charset="0"/>
                <a:ea typeface="ＭＳ Ｐゴシック" pitchFamily="-106" charset="-128"/>
                <a:cs typeface="Courier New" pitchFamily="-106" charset="0"/>
              </a:rPr>
              <a:t>=</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err="1" smtClean="0">
                <a:solidFill>
                  <a:srgbClr val="00B050"/>
                </a:solidFill>
                <a:latin typeface="Courier New" pitchFamily="-106" charset="0"/>
                <a:ea typeface="ＭＳ Ｐゴシック" pitchFamily="-106" charset="-128"/>
                <a:cs typeface="Courier New" pitchFamily="-106" charset="0"/>
              </a:rPr>
              <a:t>onMyButtonClick</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smtClean="0">
                <a:solidFill>
                  <a:srgbClr val="0070C0"/>
                </a:solidFill>
                <a:latin typeface="Courier New" pitchFamily="-106" charset="0"/>
                <a:ea typeface="ＭＳ Ｐゴシック" pitchFamily="-106" charset="-128"/>
                <a:cs typeface="Courier New" pitchFamily="-106" charset="0"/>
              </a:rPr>
              <a:t>&gt;</a:t>
            </a:r>
            <a:r>
              <a:rPr lang="en-US" b="1" dirty="0" smtClean="0">
                <a:solidFill>
                  <a:schemeClr val="tx1"/>
                </a:solidFill>
                <a:latin typeface="Courier New" pitchFamily="-106" charset="0"/>
                <a:ea typeface="ＭＳ Ｐゴシック" pitchFamily="-106" charset="-128"/>
                <a:cs typeface="Courier New" pitchFamily="-106" charset="0"/>
              </a:rPr>
              <a:t>Do a thing</a:t>
            </a:r>
            <a:r>
              <a:rPr lang="en-US" b="1" dirty="0" smtClean="0">
                <a:solidFill>
                  <a:srgbClr val="0070C0"/>
                </a:solidFill>
                <a:latin typeface="Courier New" pitchFamily="-106" charset="0"/>
                <a:ea typeface="ＭＳ Ｐゴシック" pitchFamily="-106" charset="-128"/>
                <a:cs typeface="Courier New" pitchFamily="-106" charset="0"/>
              </a:rPr>
              <a:t>&lt;/button&gt; </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358083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Events example:</a:t>
            </a:r>
            <a:r>
              <a:rPr kumimoji="0" lang="en-US" sz="3600" b="1" i="0" u="none" strike="noStrike" kern="1200" cap="none" spc="0" normalizeH="0" dirty="0" smtClean="0">
                <a:ln>
                  <a:noFill/>
                </a:ln>
                <a:solidFill>
                  <a:schemeClr val="tx1"/>
                </a:solidFill>
                <a:effectLst/>
                <a:uLnTx/>
                <a:uFillTx/>
                <a:latin typeface="+mj-lt"/>
                <a:ea typeface="ＭＳ Ｐゴシック" pitchFamily="34" charset="-128"/>
                <a:cs typeface="ＭＳ Ｐゴシック" charset="0"/>
              </a:rPr>
              <a:t> Add data to $scope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539552" y="932358"/>
            <a:ext cx="8208912" cy="4301406"/>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06" charset="0"/>
                <a:ea typeface="ＭＳ Ｐゴシック" pitchFamily="-106" charset="-128"/>
                <a:cs typeface="Courier New" pitchFamily="-106" charset="0"/>
              </a:rPr>
              <a:t>elToPush</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input </a:t>
            </a:r>
            <a:r>
              <a:rPr lang="en-GB" b="1" dirty="0">
                <a:solidFill>
                  <a:srgbClr val="FF0000"/>
                </a:solidFill>
                <a:latin typeface="Courier New" pitchFamily="-106" charset="0"/>
                <a:ea typeface="ＭＳ Ｐゴシック" pitchFamily="-106" charset="-128"/>
                <a:cs typeface="Courier New" pitchFamily="-106" charset="0"/>
              </a:rPr>
              <a:t>type</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"text"</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"elToPush.name"</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input </a:t>
            </a:r>
            <a:r>
              <a:rPr lang="en-GB" b="1" dirty="0">
                <a:solidFill>
                  <a:srgbClr val="FF0000"/>
                </a:solidFill>
                <a:latin typeface="Courier New" pitchFamily="-106" charset="0"/>
                <a:ea typeface="ＭＳ Ｐゴシック" pitchFamily="-106" charset="-128"/>
                <a:cs typeface="Courier New" pitchFamily="-106" charset="0"/>
              </a:rPr>
              <a:t>type</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"text"</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06" charset="0"/>
                <a:ea typeface="ＭＳ Ｐゴシック" pitchFamily="-106" charset="-128"/>
                <a:cs typeface="Courier New" pitchFamily="-106" charset="0"/>
              </a:rPr>
              <a:t>elToPush.desc</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button </a:t>
            </a:r>
            <a:r>
              <a:rPr lang="en-GB" b="1" dirty="0">
                <a:solidFill>
                  <a:srgbClr val="FF0000"/>
                </a:solidFill>
                <a:latin typeface="Courier New" pitchFamily="-106" charset="0"/>
                <a:ea typeface="ＭＳ Ｐゴシック" pitchFamily="-106" charset="-128"/>
                <a:cs typeface="Courier New" pitchFamily="-106" charset="0"/>
              </a:rPr>
              <a:t>ng-click</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06" charset="0"/>
                <a:ea typeface="ＭＳ Ｐゴシック" pitchFamily="-106" charset="-128"/>
                <a:cs typeface="Courier New" pitchFamily="-106" charset="0"/>
              </a:rPr>
              <a:t>pushEl</a:t>
            </a:r>
            <a:r>
              <a:rPr lang="en-GB" b="1" dirty="0">
                <a:solidFill>
                  <a:srgbClr val="00B050"/>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06" charset="0"/>
                <a:ea typeface="ＭＳ Ｐゴシック" pitchFamily="-106" charset="-128"/>
                <a:cs typeface="Courier New" pitchFamily="-106" charset="0"/>
              </a:rPr>
              <a:t>elToPush</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&gt;</a:t>
            </a:r>
            <a:r>
              <a:rPr lang="en-GB" b="1" dirty="0">
                <a:solidFill>
                  <a:schemeClr val="tx1"/>
                </a:solidFill>
                <a:latin typeface="Courier New" pitchFamily="-106" charset="0"/>
                <a:ea typeface="ＭＳ Ｐゴシック" pitchFamily="-106" charset="-128"/>
                <a:cs typeface="Courier New" pitchFamily="-106" charset="0"/>
              </a:rPr>
              <a:t>Push</a:t>
            </a:r>
            <a:r>
              <a:rPr lang="en-GB" b="1" dirty="0">
                <a:solidFill>
                  <a:srgbClr val="0070C0"/>
                </a:solidFill>
                <a:latin typeface="Courier New" pitchFamily="-106" charset="0"/>
                <a:ea typeface="ＭＳ Ｐゴシック" pitchFamily="-106" charset="-128"/>
                <a:cs typeface="Courier New" pitchFamily="-106" charset="0"/>
              </a:rPr>
              <a:t>&lt;/button&gt;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&lt;table&gt;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err="1">
                <a:solidFill>
                  <a:srgbClr val="0070C0"/>
                </a:solidFill>
                <a:latin typeface="Courier New" pitchFamily="-106" charset="0"/>
                <a:ea typeface="ＭＳ Ｐゴシック" pitchFamily="-106" charset="-128"/>
                <a:cs typeface="Courier New" pitchFamily="-106" charset="0"/>
              </a:rPr>
              <a:t>tr</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td&gt;</a:t>
            </a:r>
            <a:r>
              <a:rPr lang="en-GB" b="1" dirty="0">
                <a:solidFill>
                  <a:schemeClr val="tx1"/>
                </a:solidFill>
                <a:latin typeface="Courier New" pitchFamily="-106" charset="0"/>
                <a:ea typeface="ＭＳ Ｐゴシック" pitchFamily="-106" charset="-128"/>
                <a:cs typeface="Courier New" pitchFamily="-106" charset="0"/>
              </a:rPr>
              <a:t>Name</a:t>
            </a:r>
            <a:r>
              <a:rPr lang="en-GB" b="1" dirty="0">
                <a:solidFill>
                  <a:srgbClr val="0070C0"/>
                </a:solidFill>
                <a:latin typeface="Courier New" pitchFamily="-106" charset="0"/>
                <a:ea typeface="ＭＳ Ｐゴシック" pitchFamily="-106" charset="-128"/>
                <a:cs typeface="Courier New" pitchFamily="-106" charset="0"/>
              </a:rPr>
              <a:t>&lt;/td&gt;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td&gt;</a:t>
            </a:r>
            <a:r>
              <a:rPr lang="en-GB" b="1" dirty="0">
                <a:solidFill>
                  <a:schemeClr val="tx1"/>
                </a:solidFill>
                <a:latin typeface="Courier New" pitchFamily="-106" charset="0"/>
                <a:ea typeface="ＭＳ Ｐゴシック" pitchFamily="-106" charset="-128"/>
                <a:cs typeface="Courier New" pitchFamily="-106" charset="0"/>
              </a:rPr>
              <a:t>Description</a:t>
            </a:r>
            <a:r>
              <a:rPr lang="en-GB" b="1" dirty="0">
                <a:solidFill>
                  <a:srgbClr val="0070C0"/>
                </a:solidFill>
                <a:latin typeface="Courier New" pitchFamily="-106" charset="0"/>
                <a:ea typeface="ＭＳ Ｐゴシック" pitchFamily="-106" charset="-128"/>
                <a:cs typeface="Courier New" pitchFamily="-106" charset="0"/>
              </a:rPr>
              <a:t>&lt;/td&gt;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err="1">
                <a:solidFill>
                  <a:srgbClr val="0070C0"/>
                </a:solidFill>
                <a:latin typeface="Courier New" pitchFamily="-106" charset="0"/>
                <a:ea typeface="ＭＳ Ｐゴシック" pitchFamily="-106" charset="-128"/>
                <a:cs typeface="Courier New" pitchFamily="-106" charset="0"/>
              </a:rPr>
              <a:t>tr</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err="1">
                <a:solidFill>
                  <a:srgbClr val="0070C0"/>
                </a:solidFill>
                <a:latin typeface="Courier New" pitchFamily="-106" charset="0"/>
                <a:ea typeface="ＭＳ Ｐゴシック" pitchFamily="-106" charset="-128"/>
                <a:cs typeface="Courier New" pitchFamily="-106" charset="0"/>
              </a:rPr>
              <a:t>tr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FF0000"/>
                </a:solidFill>
                <a:latin typeface="Courier New" pitchFamily="-106" charset="0"/>
                <a:ea typeface="ＭＳ Ｐゴシック" pitchFamily="-106" charset="-128"/>
                <a:cs typeface="Courier New" pitchFamily="-106" charset="0"/>
              </a:rPr>
              <a:t>ng-repeat</a:t>
            </a:r>
            <a:r>
              <a:rPr lang="en-GB" b="1" dirty="0">
                <a:solidFill>
                  <a:srgbClr val="0070C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"el in </a:t>
            </a:r>
            <a:r>
              <a:rPr lang="en-GB" b="1" dirty="0" err="1">
                <a:solidFill>
                  <a:srgbClr val="00B050"/>
                </a:solidFill>
                <a:latin typeface="Courier New" pitchFamily="-106" charset="0"/>
                <a:ea typeface="ＭＳ Ｐゴシック" pitchFamily="-106" charset="-128"/>
                <a:cs typeface="Courier New" pitchFamily="-106" charset="0"/>
              </a:rPr>
              <a:t>toPush</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td&gt;</a:t>
            </a:r>
            <a:r>
              <a:rPr lang="en-GB" b="1" dirty="0">
                <a:solidFill>
                  <a:schemeClr val="tx1"/>
                </a:solidFill>
                <a:latin typeface="Courier New" pitchFamily="-106" charset="0"/>
                <a:ea typeface="ＭＳ Ｐゴシック" pitchFamily="-106" charset="-128"/>
                <a:cs typeface="Courier New" pitchFamily="-106" charset="0"/>
              </a:rPr>
              <a:t>{{ el.name }}</a:t>
            </a:r>
            <a:r>
              <a:rPr lang="en-GB" b="1" dirty="0">
                <a:solidFill>
                  <a:srgbClr val="0070C0"/>
                </a:solidFill>
                <a:latin typeface="Courier New" pitchFamily="-106" charset="0"/>
                <a:ea typeface="ＭＳ Ｐゴシック" pitchFamily="-106" charset="-128"/>
                <a:cs typeface="Courier New" pitchFamily="-106" charset="0"/>
              </a:rPr>
              <a:t>&lt;/td&gt;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td&gt;</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el.desc</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&lt;/td&gt;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err="1">
                <a:solidFill>
                  <a:srgbClr val="0070C0"/>
                </a:solidFill>
                <a:latin typeface="Courier New" pitchFamily="-106" charset="0"/>
                <a:ea typeface="ＭＳ Ｐゴシック" pitchFamily="-106" charset="-128"/>
                <a:cs typeface="Courier New" pitchFamily="-106" charset="0"/>
              </a:rPr>
              <a:t>tr</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&lt;/table&gt;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451859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457200" y="1128713"/>
            <a:ext cx="8435975" cy="4230687"/>
          </a:xfrm>
        </p:spPr>
        <p:txBody>
          <a:bodyPr/>
          <a:lstStyle/>
          <a:p>
            <a:endParaRPr lang="en-US" dirty="0"/>
          </a:p>
          <a:p>
            <a:endParaRPr lang="en-US" dirty="0" smtClean="0"/>
          </a:p>
          <a:p>
            <a:endParaRPr lang="en-US" dirty="0"/>
          </a:p>
          <a:p>
            <a:pPr marL="0" indent="0">
              <a:buNone/>
            </a:pPr>
            <a:endParaRPr lang="en-US" dirty="0" smtClean="0"/>
          </a:p>
          <a:p>
            <a:pPr marL="0" indent="0">
              <a:buNone/>
            </a:pPr>
            <a:r>
              <a:rPr lang="en-US" i="1" dirty="0" smtClean="0"/>
              <a:t>If you understood well, you noticed it’s not mandatory to pass </a:t>
            </a:r>
            <a:r>
              <a:rPr lang="en-US" b="1" i="1" dirty="0" err="1" smtClean="0"/>
              <a:t>elToPush</a:t>
            </a:r>
            <a:r>
              <a:rPr lang="en-US" i="1" dirty="0" smtClean="0"/>
              <a:t> in this function</a:t>
            </a:r>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Events example:</a:t>
            </a:r>
            <a:r>
              <a:rPr kumimoji="0" lang="en-US" sz="3600" b="1" i="0" u="none" strike="noStrike" kern="1200" cap="none" spc="0" normalizeH="0" dirty="0" smtClean="0">
                <a:ln>
                  <a:noFill/>
                </a:ln>
                <a:solidFill>
                  <a:schemeClr val="tx1"/>
                </a:solidFill>
                <a:effectLst/>
                <a:uLnTx/>
                <a:uFillTx/>
                <a:latin typeface="+mj-lt"/>
                <a:ea typeface="ＭＳ Ｐゴシック" pitchFamily="34" charset="-128"/>
                <a:cs typeface="ＭＳ Ｐゴシック" charset="0"/>
              </a:rPr>
              <a:t> Add data to $scope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539552" y="1436414"/>
            <a:ext cx="8208912" cy="149309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a:solidFill>
                  <a:schemeClr val="tx1"/>
                </a:solidFill>
                <a:latin typeface="Courier New" pitchFamily="-106" charset="0"/>
                <a:ea typeface="ＭＳ Ｐゴシック" pitchFamily="-106" charset="-128"/>
                <a:cs typeface="Courier New" pitchFamily="-106" charset="0"/>
              </a:rPr>
              <a:t>scope.pushEl</a:t>
            </a:r>
            <a:r>
              <a:rPr lang="en-GB" b="1" dirty="0">
                <a:solidFill>
                  <a:schemeClr val="tx1"/>
                </a:solidFill>
                <a:latin typeface="Courier New" pitchFamily="-106" charset="0"/>
                <a:ea typeface="ＭＳ Ｐゴシック" pitchFamily="-106" charset="-128"/>
                <a:cs typeface="Courier New" pitchFamily="-106" charset="0"/>
              </a:rPr>
              <a:t> = </a:t>
            </a:r>
            <a:r>
              <a:rPr lang="en-GB" b="1" dirty="0">
                <a:solidFill>
                  <a:srgbClr val="7030A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(el)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this refers to the scope</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7030A0"/>
                </a:solidFill>
                <a:latin typeface="Courier New" pitchFamily="-106" charset="0"/>
                <a:ea typeface="ＭＳ Ｐゴシック" pitchFamily="-106" charset="-128"/>
                <a:cs typeface="Courier New" pitchFamily="-106" charset="0"/>
              </a:rPr>
              <a:t>this</a:t>
            </a:r>
            <a:r>
              <a:rPr lang="en-GB" b="1" dirty="0" err="1" smtClean="0">
                <a:solidFill>
                  <a:schemeClr val="tx1"/>
                </a:solidFill>
                <a:latin typeface="Courier New" pitchFamily="-106" charset="0"/>
                <a:ea typeface="ＭＳ Ｐゴシック" pitchFamily="-106" charset="-128"/>
                <a:cs typeface="Courier New" pitchFamily="-106" charset="0"/>
              </a:rPr>
              <a:t>.toPush</a:t>
            </a:r>
            <a:r>
              <a:rPr lang="en-GB" b="1" dirty="0">
                <a:solidFill>
                  <a:schemeClr val="tx1"/>
                </a:solidFill>
                <a:latin typeface="Courier New" pitchFamily="-106" charset="0"/>
                <a:ea typeface="ＭＳ Ｐゴシック" pitchFamily="-106" charset="-128"/>
                <a:cs typeface="Courier New" pitchFamily="-106" charset="0"/>
              </a:rPr>
              <a:t>[$</a:t>
            </a:r>
            <a:r>
              <a:rPr lang="en-GB" b="1" dirty="0" err="1">
                <a:solidFill>
                  <a:schemeClr val="tx1"/>
                </a:solidFill>
                <a:latin typeface="Courier New" pitchFamily="-106" charset="0"/>
                <a:ea typeface="ＭＳ Ｐゴシック" pitchFamily="-106" charset="-128"/>
                <a:cs typeface="Courier New" pitchFamily="-106" charset="0"/>
              </a:rPr>
              <a:t>scope.toPush.length</a:t>
            </a:r>
            <a:r>
              <a:rPr lang="en-GB" b="1" dirty="0">
                <a:solidFill>
                  <a:schemeClr val="tx1"/>
                </a:solidFill>
                <a:latin typeface="Courier New" pitchFamily="-106" charset="0"/>
                <a:ea typeface="ＭＳ Ｐゴシック" pitchFamily="-106" charset="-128"/>
                <a:cs typeface="Courier New" pitchFamily="-106" charset="0"/>
              </a:rPr>
              <a:t>] = el;</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7030A0"/>
                </a:solidFill>
                <a:latin typeface="Courier New" pitchFamily="-106" charset="0"/>
                <a:ea typeface="ＭＳ Ｐゴシック" pitchFamily="-106" charset="-128"/>
                <a:cs typeface="Courier New" pitchFamily="-106" charset="0"/>
              </a:rPr>
              <a:t>this</a:t>
            </a:r>
            <a:r>
              <a:rPr lang="en-GB" b="1" dirty="0" err="1" smtClean="0">
                <a:solidFill>
                  <a:schemeClr val="tx1"/>
                </a:solidFill>
                <a:latin typeface="Courier New" pitchFamily="-106" charset="0"/>
                <a:ea typeface="ＭＳ Ｐゴシック" pitchFamily="-106" charset="-128"/>
                <a:cs typeface="Courier New" pitchFamily="-106" charset="0"/>
              </a:rPr>
              <a:t>.elToPush</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 </a:t>
            </a:r>
            <a:r>
              <a:rPr lang="en-GB" b="1" dirty="0">
                <a:solidFill>
                  <a:srgbClr val="479B8F"/>
                </a:solidFill>
                <a:latin typeface="Courier New" pitchFamily="-106" charset="0"/>
                <a:ea typeface="ＭＳ Ｐゴシック" pitchFamily="-106" charset="-128"/>
                <a:cs typeface="Courier New" pitchFamily="-106" charset="0"/>
              </a:rPr>
              <a:t>// Reset the current element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4074130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b="1" dirty="0" smtClean="0"/>
              <a:t>Directives</a:t>
            </a:r>
            <a:r>
              <a:rPr lang="en-US" dirty="0" smtClean="0"/>
              <a:t> learn HTML new </a:t>
            </a:r>
            <a:r>
              <a:rPr lang="en-US" b="1" dirty="0" smtClean="0"/>
              <a:t>tricks</a:t>
            </a:r>
          </a:p>
          <a:p>
            <a:r>
              <a:rPr lang="en-US" dirty="0" smtClean="0"/>
              <a:t>Controllers &amp; Views are </a:t>
            </a:r>
            <a:r>
              <a:rPr lang="en-US" b="1" dirty="0" smtClean="0"/>
              <a:t>connected</a:t>
            </a:r>
            <a:r>
              <a:rPr lang="en-US" dirty="0" smtClean="0"/>
              <a:t> by $scope</a:t>
            </a:r>
          </a:p>
          <a:p>
            <a:r>
              <a:rPr lang="en-US" dirty="0" smtClean="0"/>
              <a:t>$scope is an </a:t>
            </a:r>
            <a:r>
              <a:rPr lang="en-US" b="1" dirty="0" smtClean="0"/>
              <a:t>object</a:t>
            </a:r>
            <a:r>
              <a:rPr lang="en-US" dirty="0" smtClean="0"/>
              <a:t> also called a </a:t>
            </a:r>
            <a:r>
              <a:rPr lang="en-US" b="1" dirty="0" err="1" smtClean="0"/>
              <a:t>ViewModel</a:t>
            </a:r>
            <a:endParaRPr lang="en-US" b="1" dirty="0" smtClean="0"/>
          </a:p>
          <a:p>
            <a:endParaRPr lang="en-US" dirty="0"/>
          </a:p>
          <a:p>
            <a:r>
              <a:rPr lang="en-US" dirty="0" smtClean="0"/>
              <a:t>Business </a:t>
            </a:r>
            <a:r>
              <a:rPr lang="en-US" b="1" dirty="0" smtClean="0"/>
              <a:t>logic</a:t>
            </a:r>
            <a:r>
              <a:rPr lang="en-US" dirty="0" smtClean="0"/>
              <a:t> stays in </a:t>
            </a:r>
            <a:r>
              <a:rPr lang="en-US" b="1" dirty="0" smtClean="0"/>
              <a:t>Controllers</a:t>
            </a:r>
          </a:p>
          <a:p>
            <a:r>
              <a:rPr lang="en-US" dirty="0" smtClean="0"/>
              <a:t>Use directives to display your data</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Long story short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MVC in Angular</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29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794092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t>
            </a:r>
            <a:r>
              <a:rPr lang="fr-FR" sz="3200" dirty="0" smtClean="0"/>
              <a:t>a file « controllers.js »</a:t>
            </a:r>
          </a:p>
          <a:p>
            <a:pPr lvl="1"/>
            <a:r>
              <a:rPr lang="fr-FR" sz="2800" dirty="0" smtClean="0"/>
              <a:t>Inside, a </a:t>
            </a:r>
            <a:r>
              <a:rPr lang="fr-FR" sz="2800" dirty="0" err="1" smtClean="0"/>
              <a:t>controller</a:t>
            </a:r>
            <a:r>
              <a:rPr lang="fr-FR" sz="2800" dirty="0" smtClean="0"/>
              <a:t> </a:t>
            </a:r>
            <a:r>
              <a:rPr lang="fr-FR" sz="2800" dirty="0" err="1" smtClean="0"/>
              <a:t>called</a:t>
            </a:r>
            <a:r>
              <a:rPr lang="fr-FR" sz="2800" dirty="0" smtClean="0"/>
              <a:t> </a:t>
            </a:r>
            <a:r>
              <a:rPr lang="fr-FR" sz="2800" dirty="0" err="1" smtClean="0"/>
              <a:t>ProductsCtrl</a:t>
            </a:r>
            <a:endParaRPr lang="fr-FR" sz="2800" dirty="0" smtClean="0"/>
          </a:p>
          <a:p>
            <a:pPr lvl="1"/>
            <a:r>
              <a:rPr lang="fr-FR" dirty="0" err="1" smtClean="0"/>
              <a:t>Create</a:t>
            </a:r>
            <a:r>
              <a:rPr lang="fr-FR" dirty="0" smtClean="0"/>
              <a:t> </a:t>
            </a:r>
            <a:r>
              <a:rPr lang="fr-FR" dirty="0" err="1" smtClean="0"/>
              <a:t>some</a:t>
            </a:r>
            <a:r>
              <a:rPr lang="fr-FR" dirty="0" smtClean="0"/>
              <a:t> data and </a:t>
            </a:r>
            <a:r>
              <a:rPr lang="fr-FR" dirty="0" err="1" smtClean="0"/>
              <a:t>bind</a:t>
            </a:r>
            <a:r>
              <a:rPr lang="fr-FR" dirty="0" smtClean="0"/>
              <a:t> </a:t>
            </a:r>
            <a:r>
              <a:rPr lang="fr-FR" dirty="0" err="1" smtClean="0"/>
              <a:t>them</a:t>
            </a:r>
            <a:r>
              <a:rPr lang="fr-FR" dirty="0" smtClean="0"/>
              <a:t> to the scope</a:t>
            </a:r>
          </a:p>
          <a:p>
            <a:r>
              <a:rPr lang="fr-FR" dirty="0" err="1" smtClean="0"/>
              <a:t>Create</a:t>
            </a:r>
            <a:r>
              <a:rPr lang="fr-FR" dirty="0" smtClean="0"/>
              <a:t> a file « models.js »</a:t>
            </a:r>
          </a:p>
          <a:p>
            <a:pPr lvl="1"/>
            <a:r>
              <a:rPr lang="fr-FR" dirty="0" smtClean="0"/>
              <a:t>Inside, a Product model </a:t>
            </a:r>
            <a:r>
              <a:rPr lang="fr-FR" dirty="0" err="1" smtClean="0"/>
              <a:t>with</a:t>
            </a:r>
            <a:r>
              <a:rPr lang="fr-FR" dirty="0" smtClean="0"/>
              <a:t> </a:t>
            </a:r>
            <a:r>
              <a:rPr lang="fr-FR" dirty="0" err="1" smtClean="0"/>
              <a:t>these</a:t>
            </a:r>
            <a:r>
              <a:rPr lang="fr-FR" dirty="0" smtClean="0"/>
              <a:t> </a:t>
            </a:r>
            <a:r>
              <a:rPr lang="fr-FR" dirty="0" err="1" smtClean="0"/>
              <a:t>properties</a:t>
            </a:r>
            <a:r>
              <a:rPr lang="fr-FR" dirty="0" smtClean="0"/>
              <a:t>:</a:t>
            </a:r>
          </a:p>
          <a:p>
            <a:pPr lvl="2"/>
            <a:r>
              <a:rPr lang="fr-FR" dirty="0" smtClean="0"/>
              <a:t>Name</a:t>
            </a:r>
          </a:p>
          <a:p>
            <a:pPr lvl="2"/>
            <a:r>
              <a:rPr lang="fr-FR" dirty="0" smtClean="0"/>
              <a:t>Description</a:t>
            </a:r>
          </a:p>
          <a:p>
            <a:pPr lvl="2"/>
            <a:r>
              <a:rPr lang="fr-FR" dirty="0" smtClean="0"/>
              <a:t>Price</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MVC in </a:t>
            </a:r>
            <a:r>
              <a:rPr lang="fr-FR" dirty="0" err="1" smtClean="0">
                <a:ea typeface="ＭＳ Ｐゴシック" pitchFamily="34" charset="-128"/>
              </a:rPr>
              <a:t>Angular</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03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t>
            </a:r>
            <a:r>
              <a:rPr lang="fr-FR" sz="3200" dirty="0" smtClean="0"/>
              <a:t>a file « app.js »</a:t>
            </a:r>
          </a:p>
          <a:p>
            <a:pPr lvl="1"/>
            <a:r>
              <a:rPr lang="fr-FR" sz="2800" dirty="0" smtClean="0"/>
              <a:t>Inside, the module </a:t>
            </a:r>
            <a:r>
              <a:rPr lang="fr-FR" sz="2800" dirty="0" err="1" smtClean="0"/>
              <a:t>declaration</a:t>
            </a:r>
            <a:endParaRPr lang="fr-FR" dirty="0" smtClean="0"/>
          </a:p>
          <a:p>
            <a:endParaRPr lang="fr-FR" dirty="0" smtClean="0"/>
          </a:p>
          <a:p>
            <a:r>
              <a:rPr lang="fr-FR" dirty="0" err="1" smtClean="0"/>
              <a:t>Create</a:t>
            </a:r>
            <a:r>
              <a:rPr lang="fr-FR" dirty="0" smtClean="0"/>
              <a:t> a file « index.html »</a:t>
            </a:r>
          </a:p>
          <a:p>
            <a:pPr lvl="1"/>
            <a:r>
              <a:rPr lang="fr-FR" dirty="0" smtClean="0"/>
              <a:t>Use all </a:t>
            </a:r>
            <a:r>
              <a:rPr lang="fr-FR" dirty="0" err="1" smtClean="0"/>
              <a:t>you</a:t>
            </a:r>
            <a:r>
              <a:rPr lang="fr-FR" dirty="0" smtClean="0"/>
              <a:t> </a:t>
            </a:r>
            <a:r>
              <a:rPr lang="fr-FR" dirty="0" err="1" smtClean="0"/>
              <a:t>saw</a:t>
            </a:r>
            <a:r>
              <a:rPr lang="fr-FR" dirty="0" smtClean="0"/>
              <a:t> to </a:t>
            </a:r>
            <a:r>
              <a:rPr lang="fr-FR" dirty="0" err="1" smtClean="0"/>
              <a:t>create</a:t>
            </a:r>
            <a:r>
              <a:rPr lang="fr-FR" dirty="0" smtClean="0"/>
              <a:t> a CRUD system on </a:t>
            </a:r>
            <a:r>
              <a:rPr lang="fr-FR" dirty="0" err="1" smtClean="0"/>
              <a:t>these</a:t>
            </a:r>
            <a:r>
              <a:rPr lang="fr-FR" dirty="0" smtClean="0"/>
              <a:t> </a:t>
            </a:r>
            <a:r>
              <a:rPr lang="fr-FR" dirty="0" err="1" smtClean="0"/>
              <a:t>products</a:t>
            </a:r>
            <a:endParaRPr lang="fr-FR" dirty="0" smtClean="0"/>
          </a:p>
          <a:p>
            <a:pPr lvl="1"/>
            <a:r>
              <a:rPr lang="fr-FR" dirty="0" smtClean="0"/>
              <a:t>Note: CRUD </a:t>
            </a:r>
            <a:r>
              <a:rPr lang="fr-FR" dirty="0" err="1" smtClean="0"/>
              <a:t>also</a:t>
            </a:r>
            <a:r>
              <a:rPr lang="fr-FR" dirty="0" smtClean="0"/>
              <a:t> </a:t>
            </a:r>
            <a:r>
              <a:rPr lang="fr-FR" dirty="0" err="1" smtClean="0"/>
              <a:t>contains</a:t>
            </a:r>
            <a:r>
              <a:rPr lang="fr-FR" dirty="0" smtClean="0"/>
              <a:t> "update</a:t>
            </a:r>
            <a:r>
              <a:rPr lang="fr-FR" dirty="0" smtClean="0"/>
              <a:t>"</a:t>
            </a:r>
            <a:r>
              <a:rPr lang="fr-FR" dirty="0" smtClean="0"/>
              <a:t>!</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MVC in </a:t>
            </a:r>
            <a:r>
              <a:rPr lang="fr-FR" dirty="0" err="1" smtClean="0">
                <a:ea typeface="ＭＳ Ｐゴシック" pitchFamily="34" charset="-128"/>
              </a:rPr>
              <a:t>Angular</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5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Filters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Angular.js</a:t>
            </a:r>
            <a:endParaRPr lang="en-US" dirty="0"/>
          </a:p>
        </p:txBody>
      </p:sp>
    </p:spTree>
    <p:extLst>
      <p:ext uri="{BB962C8B-B14F-4D97-AF65-F5344CB8AC3E}">
        <p14:creationId xmlns:p14="http://schemas.microsoft.com/office/powerpoint/2010/main" val="251335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Introduction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Angular.js</a:t>
            </a:r>
            <a:endParaRPr lang="en-US" dirty="0"/>
          </a:p>
        </p:txBody>
      </p:sp>
    </p:spTree>
    <p:extLst>
      <p:ext uri="{BB962C8B-B14F-4D97-AF65-F5344CB8AC3E}">
        <p14:creationId xmlns:p14="http://schemas.microsoft.com/office/powerpoint/2010/main" val="303780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Angular has built-in filters</a:t>
            </a:r>
          </a:p>
          <a:p>
            <a:pPr lvl="1"/>
            <a:r>
              <a:rPr lang="en-US" dirty="0" smtClean="0"/>
              <a:t>Able to transform data to render them</a:t>
            </a:r>
          </a:p>
          <a:p>
            <a:pPr lvl="1"/>
            <a:r>
              <a:rPr lang="en-US" dirty="0" smtClean="0"/>
              <a:t>Placed in views</a:t>
            </a:r>
          </a:p>
          <a:p>
            <a:endParaRPr lang="en-US" dirty="0"/>
          </a:p>
          <a:p>
            <a:r>
              <a:rPr lang="en-US" dirty="0" smtClean="0"/>
              <a:t>Syntax:</a:t>
            </a:r>
          </a:p>
          <a:p>
            <a:pPr marL="0" indent="0" algn="ctr">
              <a:buNone/>
            </a:pPr>
            <a:r>
              <a:rPr lang="en-US" sz="2800" b="1" dirty="0">
                <a:latin typeface="Courier"/>
              </a:rPr>
              <a:t>e</a:t>
            </a:r>
            <a:r>
              <a:rPr lang="en-US" sz="2800" b="1" dirty="0" smtClean="0">
                <a:latin typeface="Courier"/>
              </a:rPr>
              <a:t>lement | filter[:</a:t>
            </a:r>
            <a:r>
              <a:rPr lang="en-US" sz="2800" b="1" dirty="0" err="1" smtClean="0">
                <a:latin typeface="Courier"/>
              </a:rPr>
              <a:t>param</a:t>
            </a:r>
            <a:r>
              <a:rPr lang="en-US" sz="2800" b="1" dirty="0" smtClean="0">
                <a:latin typeface="Courier"/>
              </a:rPr>
              <a:t>]</a:t>
            </a:r>
            <a:endParaRPr lang="en-US" sz="2800" b="1" dirty="0" smtClean="0">
              <a:latin typeface="Courier"/>
            </a:endParaRP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 to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78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Lowercase and uppercase</a:t>
            </a:r>
          </a:p>
          <a:p>
            <a:pPr lvl="1"/>
            <a:r>
              <a:rPr lang="en-US" sz="2400" dirty="0" smtClean="0"/>
              <a:t>Change text case</a:t>
            </a:r>
            <a:endParaRPr lang="en-US" sz="2400"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Text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2516534"/>
            <a:ext cx="8208912" cy="149309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"text in texts"</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&lt;span&gt;</a:t>
            </a:r>
            <a:r>
              <a:rPr lang="en-GB" b="1" dirty="0" smtClean="0">
                <a:solidFill>
                  <a:schemeClr val="tx1"/>
                </a:solidFill>
                <a:latin typeface="Courier New" pitchFamily="-106" charset="0"/>
                <a:ea typeface="ＭＳ Ｐゴシック" pitchFamily="-106" charset="-128"/>
                <a:cs typeface="Courier New" pitchFamily="-106" charset="0"/>
              </a:rPr>
              <a:t>{{ text | lowercase }}</a:t>
            </a:r>
            <a:r>
              <a:rPr lang="en-GB" b="1" dirty="0" smtClean="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span&gt;</a:t>
            </a:r>
            <a:r>
              <a:rPr lang="en-GB" b="1" dirty="0">
                <a:solidFill>
                  <a:schemeClr val="tx1"/>
                </a:solidFill>
                <a:latin typeface="Courier New" pitchFamily="-106" charset="0"/>
                <a:ea typeface="ＭＳ Ｐゴシック" pitchFamily="-106" charset="-128"/>
                <a:cs typeface="Courier New" pitchFamily="-106" charset="0"/>
              </a:rPr>
              <a:t>{{ text | </a:t>
            </a:r>
            <a:r>
              <a:rPr lang="en-GB" b="1" dirty="0" smtClean="0">
                <a:solidFill>
                  <a:schemeClr val="tx1"/>
                </a:solidFill>
                <a:latin typeface="Courier New" pitchFamily="-106" charset="0"/>
                <a:ea typeface="ＭＳ Ｐゴシック" pitchFamily="-106" charset="-128"/>
                <a:cs typeface="Courier New" pitchFamily="-106" charset="0"/>
              </a:rPr>
              <a:t>uppercase </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489433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Currency</a:t>
            </a:r>
          </a:p>
          <a:p>
            <a:pPr lvl="1"/>
            <a:r>
              <a:rPr lang="en-US" sz="2400" dirty="0" smtClean="0"/>
              <a:t>No parameter:  current locale currency</a:t>
            </a:r>
          </a:p>
          <a:p>
            <a:pPr lvl="1"/>
            <a:r>
              <a:rPr lang="en-US" sz="2400" dirty="0" smtClean="0"/>
              <a:t>First parameter: currency symbol</a:t>
            </a:r>
          </a:p>
          <a:p>
            <a:pPr lvl="1"/>
            <a:r>
              <a:rPr lang="en-US" sz="2400" dirty="0" smtClean="0"/>
              <a:t>Second parameter: Round number to </a:t>
            </a:r>
            <a:r>
              <a:rPr lang="en-US" sz="2400" b="1" i="1" dirty="0" smtClean="0"/>
              <a:t>n</a:t>
            </a:r>
            <a:r>
              <a:rPr lang="en-US" sz="2400" dirty="0" smtClean="0"/>
              <a:t> digits</a:t>
            </a:r>
            <a:endParaRPr lang="en-US" sz="2400"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Text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3505572"/>
            <a:ext cx="8208912" cy="149309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"price in prices"</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&lt;span&gt;</a:t>
            </a:r>
            <a:r>
              <a:rPr lang="en-GB" b="1" dirty="0" smtClean="0">
                <a:solidFill>
                  <a:schemeClr val="tx1"/>
                </a:solidFill>
                <a:latin typeface="Courier New" pitchFamily="-106" charset="0"/>
                <a:ea typeface="ＭＳ Ｐゴシック" pitchFamily="-106" charset="-128"/>
                <a:cs typeface="Courier New" pitchFamily="-106" charset="0"/>
              </a:rPr>
              <a:t>{{ price | currency }}</a:t>
            </a:r>
            <a:r>
              <a:rPr lang="en-GB" b="1" dirty="0" smtClean="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span&gt;</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price | currency:</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&lt;/span</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&lt;span&gt;</a:t>
            </a:r>
            <a:r>
              <a:rPr lang="en-GB" b="1" dirty="0">
                <a:solidFill>
                  <a:schemeClr val="tx1"/>
                </a:solidFill>
                <a:latin typeface="Courier New" pitchFamily="-106" charset="0"/>
                <a:ea typeface="ＭＳ Ｐゴシック" pitchFamily="-106" charset="-128"/>
                <a:cs typeface="Courier New" pitchFamily="-106" charset="0"/>
              </a:rPr>
              <a:t>{{ price | </a:t>
            </a:r>
            <a:r>
              <a:rPr lang="en-GB" b="1" dirty="0" err="1">
                <a:solidFill>
                  <a:schemeClr val="tx1"/>
                </a:solidFill>
                <a:latin typeface="Courier New" pitchFamily="-106" charset="0"/>
                <a:ea typeface="ＭＳ Ｐゴシック" pitchFamily="-106" charset="-128"/>
                <a:cs typeface="Courier New" pitchFamily="-106" charset="0"/>
              </a:rPr>
              <a:t>currency</a:t>
            </a:r>
            <a:r>
              <a:rPr lang="en-GB" b="1" dirty="0" err="1"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"USD</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chemeClr val="accent6">
                    <a:lumMod val="75000"/>
                  </a:schemeClr>
                </a:solidFill>
                <a:latin typeface="Courier New" pitchFamily="-106" charset="0"/>
                <a:ea typeface="ＭＳ Ｐゴシック" pitchFamily="-106" charset="-128"/>
                <a:cs typeface="Courier New" pitchFamily="-106" charset="0"/>
              </a:rPr>
              <a:t>2</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&lt;/span</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936435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d</a:t>
            </a:r>
            <a:r>
              <a:rPr lang="en-US" dirty="0" smtClean="0"/>
              <a:t>ate: Date object, timestamp or String</a:t>
            </a:r>
          </a:p>
          <a:p>
            <a:pPr lvl="1"/>
            <a:r>
              <a:rPr lang="en-US" sz="2400" dirty="0" smtClean="0"/>
              <a:t>No parameter: </a:t>
            </a:r>
            <a:r>
              <a:rPr lang="en-US" sz="2400" b="1" i="1" dirty="0" smtClean="0"/>
              <a:t> </a:t>
            </a:r>
            <a:r>
              <a:rPr lang="en-US" sz="2400" b="1" i="1" dirty="0" err="1" smtClean="0"/>
              <a:t>mediumDate</a:t>
            </a:r>
            <a:r>
              <a:rPr lang="en-US" sz="2400" dirty="0" smtClean="0"/>
              <a:t> format is used</a:t>
            </a:r>
          </a:p>
          <a:p>
            <a:pPr lvl="1"/>
            <a:r>
              <a:rPr lang="en-US" sz="2400" dirty="0" smtClean="0"/>
              <a:t>First parameter: format</a:t>
            </a:r>
          </a:p>
          <a:p>
            <a:pPr lvl="1"/>
            <a:r>
              <a:rPr lang="en-US" sz="2400" dirty="0" smtClean="0"/>
              <a:t>Second parameter: </a:t>
            </a:r>
            <a:r>
              <a:rPr lang="en-US" sz="2400" dirty="0" err="1" smtClean="0"/>
              <a:t>Timezone</a:t>
            </a:r>
            <a:endParaRPr lang="en-US" sz="2400"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Text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3505572"/>
            <a:ext cx="8208912" cy="149309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"date in dates"</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&lt;span&gt;</a:t>
            </a:r>
            <a:r>
              <a:rPr lang="en-GB" b="1" dirty="0" smtClean="0">
                <a:solidFill>
                  <a:schemeClr val="tx1"/>
                </a:solidFill>
                <a:latin typeface="Courier New" pitchFamily="-106" charset="0"/>
                <a:ea typeface="ＭＳ Ｐゴシック" pitchFamily="-106" charset="-128"/>
                <a:cs typeface="Courier New" pitchFamily="-106" charset="0"/>
              </a:rPr>
              <a:t>{{ 1288323623006 </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date:</a:t>
            </a:r>
            <a:r>
              <a:rPr lang="en-GB" b="1" dirty="0" err="1" smtClean="0">
                <a:solidFill>
                  <a:schemeClr val="tx1"/>
                </a:solidFill>
                <a:latin typeface="Courier New" pitchFamily="-106" charset="0"/>
                <a:ea typeface="ＭＳ Ｐゴシック" pitchFamily="-106" charset="-128"/>
                <a:cs typeface="Courier New" pitchFamily="-106" charset="0"/>
              </a:rPr>
              <a:t>'medium</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&lt;</a:t>
            </a:r>
            <a:r>
              <a:rPr lang="en-GB" b="1" dirty="0">
                <a:solidFill>
                  <a:srgbClr val="0070C0"/>
                </a:solidFill>
                <a:latin typeface="Courier New" pitchFamily="-106" charset="0"/>
                <a:ea typeface="ＭＳ Ｐゴシック" pitchFamily="-106" charset="-128"/>
                <a:cs typeface="Courier New" pitchFamily="-106" charset="0"/>
              </a:rPr>
              <a:t>span</a:t>
            </a:r>
            <a:r>
              <a:rPr lang="en-GB" b="1" dirty="0" smtClean="0">
                <a:solidFill>
                  <a:srgbClr val="0070C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myDate</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date:'MM</a:t>
            </a:r>
            <a:r>
              <a:rPr lang="en-GB" b="1" dirty="0">
                <a:solidFill>
                  <a:schemeClr val="tx1"/>
                </a:solidFill>
                <a:latin typeface="Courier New" pitchFamily="-106" charset="0"/>
                <a:ea typeface="ＭＳ Ｐゴシック" pitchFamily="-106" charset="-128"/>
                <a:cs typeface="Courier New" pitchFamily="-106" charset="0"/>
              </a:rPr>
              <a:t>/</a:t>
            </a:r>
            <a:r>
              <a:rPr lang="en-GB" b="1" dirty="0" err="1">
                <a:solidFill>
                  <a:schemeClr val="tx1"/>
                </a:solidFill>
                <a:latin typeface="Courier New" pitchFamily="-106" charset="0"/>
                <a:ea typeface="ＭＳ Ｐゴシック" pitchFamily="-106" charset="-128"/>
                <a:cs typeface="Courier New" pitchFamily="-106" charset="0"/>
              </a:rPr>
              <a:t>dd</a:t>
            </a:r>
            <a:r>
              <a:rPr lang="en-GB" b="1" dirty="0">
                <a:solidFill>
                  <a:schemeClr val="tx1"/>
                </a:solidFill>
                <a:latin typeface="Courier New" pitchFamily="-106" charset="0"/>
                <a:ea typeface="ＭＳ Ｐゴシック" pitchFamily="-106" charset="-128"/>
                <a:cs typeface="Courier New" pitchFamily="-106" charset="0"/>
              </a:rPr>
              <a:t>/</a:t>
            </a:r>
            <a:r>
              <a:rPr lang="en-GB" b="1" dirty="0" err="1">
                <a:solidFill>
                  <a:schemeClr val="tx1"/>
                </a:solidFill>
                <a:latin typeface="Courier New" pitchFamily="-106" charset="0"/>
                <a:ea typeface="ＭＳ Ｐゴシック" pitchFamily="-106" charset="-128"/>
                <a:cs typeface="Courier New" pitchFamily="-106" charset="0"/>
              </a:rPr>
              <a:t>yyyy</a:t>
            </a:r>
            <a:r>
              <a:rPr lang="en-GB" b="1" dirty="0">
                <a:solidFill>
                  <a:schemeClr val="tx1"/>
                </a:solidFill>
                <a:latin typeface="Courier New" pitchFamily="-106" charset="0"/>
                <a:ea typeface="ＭＳ Ｐゴシック" pitchFamily="-106" charset="-128"/>
                <a:cs typeface="Courier New" pitchFamily="-106" charset="0"/>
              </a:rPr>
              <a:t> @ </a:t>
            </a:r>
            <a:r>
              <a:rPr lang="en-GB" b="1" dirty="0" smtClean="0">
                <a:solidFill>
                  <a:schemeClr val="tx1"/>
                </a:solidFill>
                <a:latin typeface="Courier New" pitchFamily="-106" charset="0"/>
                <a:ea typeface="ＭＳ Ｐゴシック" pitchFamily="-106" charset="-128"/>
                <a:cs typeface="Courier New" pitchFamily="-106" charset="0"/>
              </a:rPr>
              <a:t>h:mma' }}</a:t>
            </a:r>
            <a:r>
              <a:rPr lang="en-GB" b="1" dirty="0" smtClean="0">
                <a:solidFill>
                  <a:srgbClr val="0070C0"/>
                </a:solidFill>
                <a:latin typeface="Courier New" pitchFamily="-106" charset="0"/>
                <a:ea typeface="ＭＳ Ｐゴシック" pitchFamily="-106" charset="-128"/>
                <a:cs typeface="Courier New" pitchFamily="-106" charset="0"/>
              </a:rPr>
              <a:t>&lt;/</a:t>
            </a:r>
            <a:r>
              <a:rPr lang="en-GB" b="1" dirty="0">
                <a:solidFill>
                  <a:srgbClr val="0070C0"/>
                </a:solidFill>
                <a:latin typeface="Courier New" pitchFamily="-106" charset="0"/>
                <a:ea typeface="ＭＳ Ｐゴシック" pitchFamily="-106" charset="-128"/>
                <a:cs typeface="Courier New" pitchFamily="-106" charset="0"/>
              </a:rPr>
              <a:t>span</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308962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json</a:t>
            </a:r>
            <a:endParaRPr lang="en-US" dirty="0" smtClean="0"/>
          </a:p>
          <a:p>
            <a:endParaRPr lang="en-US" dirty="0"/>
          </a:p>
          <a:p>
            <a:endParaRPr lang="en-US" dirty="0" smtClean="0"/>
          </a:p>
          <a:p>
            <a:pPr marL="0" indent="0" algn="just">
              <a:buNone/>
            </a:pPr>
            <a:endParaRPr lang="en-US" sz="2800" dirty="0" smtClean="0"/>
          </a:p>
          <a:p>
            <a:pPr marL="0" indent="0" algn="just">
              <a:buNone/>
            </a:pPr>
            <a:r>
              <a:rPr lang="en-US" sz="2800" i="1" dirty="0" smtClean="0"/>
              <a:t>Note: An argument can be added to define how many spaces you want per indentation, default to 2.</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Array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2156494"/>
            <a:ext cx="8208912" cy="628998"/>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&lt;span&gt;</a:t>
            </a:r>
            <a:r>
              <a:rPr lang="en-GB" b="1" dirty="0" smtClean="0">
                <a:solidFill>
                  <a:schemeClr val="tx1"/>
                </a:solidFill>
                <a:latin typeface="Courier New" pitchFamily="-106" charset="0"/>
                <a:ea typeface="ＭＳ Ｐゴシック" pitchFamily="-106" charset="-128"/>
                <a:cs typeface="Courier New" pitchFamily="-106" charset="0"/>
              </a:rPr>
              <a:t>{{ prices </a:t>
            </a: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json</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&lt;/span&gt;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4353822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orderBy</a:t>
            </a:r>
            <a:endParaRPr lang="en-US" dirty="0" smtClean="0"/>
          </a:p>
          <a:p>
            <a:pPr lvl="1"/>
            <a:r>
              <a:rPr lang="en-US" dirty="0" smtClean="0"/>
              <a:t>Argument can be a function or the object property</a:t>
            </a:r>
          </a:p>
          <a:p>
            <a:pPr lvl="1"/>
            <a:r>
              <a:rPr lang="en-US" dirty="0" smtClean="0"/>
              <a:t>Add a ‘-’ (minus) sign to reverse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Array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3217540"/>
            <a:ext cx="8208912" cy="129614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"product in products | </a:t>
            </a:r>
            <a:r>
              <a:rPr lang="en-GB" b="1" dirty="0" err="1" smtClean="0">
                <a:solidFill>
                  <a:srgbClr val="00B050"/>
                </a:solidFill>
                <a:latin typeface="Courier New" pitchFamily="-106" charset="0"/>
                <a:ea typeface="ＭＳ Ｐゴシック" pitchFamily="-106" charset="-128"/>
                <a:cs typeface="Courier New" pitchFamily="-106" charset="0"/>
              </a:rPr>
              <a:t>orderBy</a:t>
            </a:r>
            <a:r>
              <a:rPr lang="en-GB" b="1" dirty="0" smtClean="0">
                <a:solidFill>
                  <a:srgbClr val="00B050"/>
                </a:solidFill>
                <a:latin typeface="Courier New" pitchFamily="-106" charset="0"/>
                <a:ea typeface="ＭＳ Ｐゴシック" pitchFamily="-106" charset="-128"/>
                <a:cs typeface="Courier New" pitchFamily="-106" charset="0"/>
              </a:rPr>
              <a:t>: 'price'"</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&lt;h2&gt;</a:t>
            </a:r>
            <a:r>
              <a:rPr lang="en-GB" b="1" dirty="0" smtClean="0">
                <a:solidFill>
                  <a:schemeClr val="tx1"/>
                </a:solidFill>
                <a:latin typeface="Courier New" pitchFamily="-106" charset="0"/>
                <a:ea typeface="ＭＳ Ｐゴシック" pitchFamily="-106" charset="-128"/>
                <a:cs typeface="Courier New" pitchFamily="-106" charset="0"/>
              </a:rPr>
              <a:t>{{ product.name }}</a:t>
            </a:r>
            <a:r>
              <a:rPr lang="en-GB" b="1" dirty="0" smtClean="0">
                <a:solidFill>
                  <a:srgbClr val="0070C0"/>
                </a:solidFill>
                <a:latin typeface="Courier New" pitchFamily="-106" charset="0"/>
                <a:ea typeface="ＭＳ Ｐゴシック" pitchFamily="-106" charset="-128"/>
                <a:cs typeface="Courier New" pitchFamily="-106" charset="0"/>
              </a:rPr>
              <a:t>&lt;/h2&gt;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&lt;span&gt;</a:t>
            </a: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product.price</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614234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limitTo</a:t>
            </a:r>
            <a:endParaRPr lang="en-US" dirty="0" smtClean="0"/>
          </a:p>
          <a:p>
            <a:pPr lvl="1"/>
            <a:r>
              <a:rPr lang="en-US" dirty="0" smtClean="0"/>
              <a:t>Argument is the number of items displayed</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Array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539552" y="2929508"/>
            <a:ext cx="8208912" cy="1296144"/>
          </a:xfrm>
          <a:prstGeom prst="roundRect">
            <a:avLst>
              <a:gd name="adj" fmla="val 5232"/>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"product in products | </a:t>
            </a:r>
            <a:r>
              <a:rPr lang="en-GB" b="1" dirty="0" err="1" smtClean="0">
                <a:solidFill>
                  <a:srgbClr val="00B050"/>
                </a:solidFill>
                <a:latin typeface="Courier New" pitchFamily="-106" charset="0"/>
                <a:ea typeface="ＭＳ Ｐゴシック" pitchFamily="-106" charset="-128"/>
                <a:cs typeface="Courier New" pitchFamily="-106" charset="0"/>
              </a:rPr>
              <a:t>limitTo</a:t>
            </a:r>
            <a:r>
              <a:rPr lang="en-GB" b="1" dirty="0" smtClean="0">
                <a:solidFill>
                  <a:srgbClr val="00B050"/>
                </a:solidFill>
                <a:latin typeface="Courier New" pitchFamily="-106" charset="0"/>
                <a:ea typeface="ＭＳ Ｐゴシック" pitchFamily="-106" charset="-128"/>
                <a:cs typeface="Courier New" pitchFamily="-106" charset="0"/>
              </a:rPr>
              <a:t>: 5"</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&lt;h2&gt;</a:t>
            </a:r>
            <a:r>
              <a:rPr lang="en-GB" b="1" dirty="0" smtClean="0">
                <a:solidFill>
                  <a:schemeClr val="tx1"/>
                </a:solidFill>
                <a:latin typeface="Courier New" pitchFamily="-106" charset="0"/>
                <a:ea typeface="ＭＳ Ｐゴシック" pitchFamily="-106" charset="-128"/>
                <a:cs typeface="Courier New" pitchFamily="-106" charset="0"/>
              </a:rPr>
              <a:t>{{ product.name }}</a:t>
            </a:r>
            <a:r>
              <a:rPr lang="en-GB" b="1" dirty="0" smtClean="0">
                <a:solidFill>
                  <a:srgbClr val="0070C0"/>
                </a:solidFill>
                <a:latin typeface="Courier New" pitchFamily="-106" charset="0"/>
                <a:ea typeface="ＭＳ Ｐゴシック" pitchFamily="-106" charset="-128"/>
                <a:cs typeface="Courier New" pitchFamily="-106" charset="0"/>
              </a:rPr>
              <a:t>&lt;/h2&gt;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&lt;span&gt;</a:t>
            </a: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product.price</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&lt;/div&gt;</a:t>
            </a:r>
            <a:endParaRPr lang="en-GB" b="1" dirty="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7880726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Dynamic search</a:t>
            </a:r>
            <a:r>
              <a:rPr lang="en-US" dirty="0" smtClean="0"/>
              <a:t>:</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Searching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1993404"/>
            <a:ext cx="8208912"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Search: </a:t>
            </a:r>
            <a:r>
              <a:rPr lang="en-GB" b="1" dirty="0">
                <a:solidFill>
                  <a:srgbClr val="0070C0"/>
                </a:solidFill>
                <a:latin typeface="Courier New" pitchFamily="-106" charset="0"/>
                <a:ea typeface="ＭＳ Ｐゴシック" pitchFamily="-106" charset="-128"/>
                <a:cs typeface="Courier New" pitchFamily="-106" charset="0"/>
              </a:rPr>
              <a:t>&lt;input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query" </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"el in data | </a:t>
            </a:r>
            <a:r>
              <a:rPr lang="en-GB" b="1" dirty="0" err="1" smtClean="0">
                <a:solidFill>
                  <a:srgbClr val="00B050"/>
                </a:solidFill>
                <a:latin typeface="Courier New" pitchFamily="-106" charset="0"/>
                <a:ea typeface="ＭＳ Ｐゴシック" pitchFamily="-106" charset="-128"/>
                <a:cs typeface="Courier New" pitchFamily="-106" charset="0"/>
              </a:rPr>
              <a:t>filter:query</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&lt;p&gt;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el.property</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&lt;/p&gt;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378779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Display search results number</a:t>
            </a:r>
            <a:r>
              <a:rPr lang="en-US" dirty="0" smtClean="0"/>
              <a:t>:</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Searching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467544" y="1849388"/>
            <a:ext cx="8208912" cy="3240360"/>
          </a:xfrm>
          <a:prstGeom prst="roundRect">
            <a:avLst>
              <a:gd name="adj" fmla="val 8346"/>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Search</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&lt;input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query" </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 </a:t>
            </a:r>
            <a:r>
              <a:rPr lang="en-GB" b="1" dirty="0" smtClean="0">
                <a:solidFill>
                  <a:srgbClr val="FF0000"/>
                </a:solidFill>
                <a:latin typeface="Courier New" pitchFamily="-106" charset="0"/>
                <a:ea typeface="ＭＳ Ｐゴシック" pitchFamily="-106" charset="-128"/>
                <a:cs typeface="Courier New" pitchFamily="-106" charset="0"/>
              </a:rPr>
              <a:t>ng-repeat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"el in filtered = (data | </a:t>
            </a:r>
            <a:r>
              <a:rPr lang="en-GB" b="1" dirty="0" err="1" smtClean="0">
                <a:solidFill>
                  <a:srgbClr val="00B050"/>
                </a:solidFill>
                <a:latin typeface="Courier New" pitchFamily="-106" charset="0"/>
                <a:ea typeface="ＭＳ Ｐゴシック" pitchFamily="-106" charset="-128"/>
                <a:cs typeface="Courier New" pitchFamily="-106" charset="0"/>
              </a:rPr>
              <a:t>filter:query</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&lt;p&gt;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el.property</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&lt;/p&gt;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&lt;/div&gt;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Displaying {{ </a:t>
            </a:r>
            <a:r>
              <a:rPr lang="en-GB" b="1" dirty="0" err="1" smtClean="0">
                <a:solidFill>
                  <a:schemeClr val="tx1"/>
                </a:solidFill>
                <a:latin typeface="Courier New" pitchFamily="-106" charset="0"/>
                <a:ea typeface="ＭＳ Ｐゴシック" pitchFamily="-106" charset="-128"/>
                <a:cs typeface="Courier New" pitchFamily="-106" charset="0"/>
              </a:rPr>
              <a:t>filtered.length</a:t>
            </a:r>
            <a:r>
              <a:rPr lang="en-GB" b="1" dirty="0" smtClean="0">
                <a:solidFill>
                  <a:schemeClr val="tx1"/>
                </a:solidFill>
                <a:latin typeface="Courier New" pitchFamily="-106" charset="0"/>
                <a:ea typeface="ＭＳ Ｐゴシック" pitchFamily="-106" charset="-128"/>
                <a:cs typeface="Courier New" pitchFamily="-106" charset="0"/>
              </a:rPr>
              <a:t> }}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out of {{ </a:t>
            </a:r>
            <a:r>
              <a:rPr lang="en-GB" b="1" dirty="0" err="1" smtClean="0">
                <a:solidFill>
                  <a:schemeClr val="tx1"/>
                </a:solidFill>
                <a:latin typeface="Courier New" pitchFamily="-106" charset="0"/>
                <a:ea typeface="ＭＳ Ｐゴシック" pitchFamily="-106" charset="-128"/>
                <a:cs typeface="Courier New" pitchFamily="-106" charset="0"/>
              </a:rPr>
              <a:t>data.length</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results!</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425024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It’s possible to combine</a:t>
            </a:r>
            <a:r>
              <a:rPr lang="en-US" dirty="0" smtClean="0"/>
              <a:t>:</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Combining filters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solidFill>
                  <a:prstClr val="black"/>
                </a:solidFill>
                <a:latin typeface="Calibri"/>
                <a:cs typeface="ＭＳ Ｐゴシック" charset="0"/>
              </a:rPr>
              <a:t>Filters</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467544" y="2065412"/>
            <a:ext cx="8208912" cy="2592288"/>
          </a:xfrm>
          <a:prstGeom prst="roundRect">
            <a:avLst>
              <a:gd name="adj" fmla="val 8346"/>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Search</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&lt;input </a:t>
            </a:r>
            <a:r>
              <a:rPr lang="en-GB" b="1" dirty="0">
                <a:solidFill>
                  <a:srgbClr val="FF0000"/>
                </a:solidFill>
                <a:latin typeface="Courier New" pitchFamily="-106" charset="0"/>
                <a:ea typeface="ＭＳ Ｐゴシック" pitchFamily="-106" charset="-128"/>
                <a:cs typeface="Courier New" pitchFamily="-106" charset="0"/>
              </a:rPr>
              <a:t>ng-model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query" </a:t>
            </a:r>
            <a:r>
              <a:rPr lang="en-GB" b="1" dirty="0" smtClean="0">
                <a:solidFill>
                  <a:srgbClr val="0070C0"/>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&lt;/p&gt;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 </a:t>
            </a:r>
            <a:r>
              <a:rPr lang="en-GB" b="1" dirty="0">
                <a:solidFill>
                  <a:srgbClr val="FF0000"/>
                </a:solidFill>
                <a:latin typeface="Courier New" pitchFamily="-106" charset="0"/>
                <a:ea typeface="ＭＳ Ｐゴシック" pitchFamily="-106" charset="-128"/>
                <a:cs typeface="Courier New" pitchFamily="-106" charset="0"/>
              </a:rPr>
              <a:t>ng-repeat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"product in products | </a:t>
            </a:r>
            <a:r>
              <a:rPr lang="en-GB" b="1" dirty="0" err="1" smtClean="0">
                <a:solidFill>
                  <a:srgbClr val="00B050"/>
                </a:solidFill>
                <a:latin typeface="Courier New" pitchFamily="-106" charset="0"/>
                <a:ea typeface="ＭＳ Ｐゴシック" pitchFamily="-106" charset="-128"/>
                <a:cs typeface="Courier New" pitchFamily="-106" charset="0"/>
              </a:rPr>
              <a:t>filter:query</a:t>
            </a:r>
            <a:r>
              <a:rPr lang="en-GB" b="1" dirty="0" smtClean="0">
                <a:solidFill>
                  <a:srgbClr val="00B050"/>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 </a:t>
            </a:r>
            <a:r>
              <a:rPr lang="en-GB" b="1" dirty="0" err="1">
                <a:solidFill>
                  <a:srgbClr val="00B050"/>
                </a:solidFill>
                <a:latin typeface="Courier New" pitchFamily="-106" charset="0"/>
                <a:ea typeface="ＭＳ Ｐゴシック" pitchFamily="-106" charset="-128"/>
                <a:cs typeface="Courier New" pitchFamily="-106" charset="0"/>
              </a:rPr>
              <a:t>orderBy</a:t>
            </a:r>
            <a:r>
              <a:rPr lang="en-GB" b="1" dirty="0">
                <a:solidFill>
                  <a:srgbClr val="00B050"/>
                </a:solidFill>
                <a:latin typeface="Courier New" pitchFamily="-106" charset="0"/>
                <a:ea typeface="ＭＳ Ｐゴシック" pitchFamily="-106" charset="-128"/>
                <a:cs typeface="Courier New" pitchFamily="-106" charset="0"/>
              </a:rPr>
              <a:t>:'name' | </a:t>
            </a:r>
            <a:r>
              <a:rPr lang="en-GB" b="1" dirty="0" err="1">
                <a:solidFill>
                  <a:srgbClr val="00B050"/>
                </a:solidFill>
                <a:latin typeface="Courier New" pitchFamily="-106" charset="0"/>
                <a:ea typeface="ＭＳ Ｐゴシック" pitchFamily="-106" charset="-128"/>
                <a:cs typeface="Courier New" pitchFamily="-106" charset="0"/>
              </a:rPr>
              <a:t>limitTo</a:t>
            </a:r>
            <a:r>
              <a:rPr lang="en-GB" b="1" dirty="0">
                <a:solidFill>
                  <a:srgbClr val="00B050"/>
                </a:solidFill>
                <a:latin typeface="Courier New" pitchFamily="-106" charset="0"/>
                <a:ea typeface="ＭＳ Ｐゴシック" pitchFamily="-106" charset="-128"/>
                <a:cs typeface="Courier New" pitchFamily="-106" charset="0"/>
              </a:rPr>
              <a:t>: </a:t>
            </a:r>
            <a:r>
              <a:rPr lang="en-GB" b="1" dirty="0" smtClean="0">
                <a:solidFill>
                  <a:srgbClr val="00B050"/>
                </a:solidFill>
                <a:latin typeface="Courier New" pitchFamily="-106" charset="0"/>
                <a:ea typeface="ＭＳ Ｐゴシック" pitchFamily="-106" charset="-128"/>
                <a:cs typeface="Courier New" pitchFamily="-106" charset="0"/>
              </a:rPr>
              <a:t>2"</a:t>
            </a:r>
            <a:r>
              <a:rPr lang="en-GB" b="1" dirty="0" smtClean="0">
                <a:solidFill>
                  <a:srgbClr val="0070C0"/>
                </a:solidFill>
                <a:latin typeface="Courier New" pitchFamily="-106" charset="0"/>
                <a:ea typeface="ＭＳ Ｐゴシック" pitchFamily="-106" charset="-128"/>
                <a:cs typeface="Courier New" pitchFamily="-106" charset="0"/>
              </a:rPr>
              <a:t>&gt;</a:t>
            </a: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&lt;h2&gt;</a:t>
            </a:r>
            <a:r>
              <a:rPr lang="en-GB" b="1" dirty="0">
                <a:solidFill>
                  <a:schemeClr val="tx1"/>
                </a:solidFill>
                <a:latin typeface="Courier New" pitchFamily="-106" charset="0"/>
                <a:ea typeface="ＭＳ Ｐゴシック" pitchFamily="-106" charset="-128"/>
                <a:cs typeface="Courier New" pitchFamily="-106" charset="0"/>
              </a:rPr>
              <a:t>{{ product.name }}</a:t>
            </a:r>
            <a:r>
              <a:rPr lang="en-GB" b="1" dirty="0">
                <a:solidFill>
                  <a:srgbClr val="0070C0"/>
                </a:solidFill>
                <a:latin typeface="Courier New" pitchFamily="-106" charset="0"/>
                <a:ea typeface="ＭＳ Ｐゴシック" pitchFamily="-106" charset="-128"/>
                <a:cs typeface="Courier New" pitchFamily="-106" charset="0"/>
              </a:rPr>
              <a:t>&lt;/h2&gt;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&lt;span&gt;</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product.price</a:t>
            </a:r>
            <a:r>
              <a:rPr lang="en-GB" b="1" dirty="0">
                <a:solidFill>
                  <a:schemeClr val="tx1"/>
                </a:solidFill>
                <a:latin typeface="Courier New" pitchFamily="-106" charset="0"/>
                <a:ea typeface="ＭＳ Ｐゴシック" pitchFamily="-106" charset="-128"/>
                <a:cs typeface="Courier New" pitchFamily="-106" charset="0"/>
              </a:rPr>
              <a:t> | currency }}</a:t>
            </a:r>
            <a:r>
              <a:rPr lang="en-GB" b="1" dirty="0">
                <a:solidFill>
                  <a:srgbClr val="0070C0"/>
                </a:solidFill>
                <a:latin typeface="Courier New" pitchFamily="-106" charset="0"/>
                <a:ea typeface="ＭＳ Ｐゴシック" pitchFamily="-106" charset="-128"/>
                <a:cs typeface="Courier New" pitchFamily="-106" charset="0"/>
              </a:rPr>
              <a:t>&lt;/span&gt;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&lt;/div&gt;</a:t>
            </a:r>
            <a:endParaRPr lang="en-GB" b="1" dirty="0" smtClean="0">
              <a:solidFill>
                <a:srgbClr val="0070C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904736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To begin with…</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p:txBody>
          <a:bodyPr/>
          <a:lstStyle/>
          <a:p>
            <a:pPr marL="0" indent="0" algn="ctr">
              <a:buNone/>
            </a:pPr>
            <a:endParaRPr lang="fr-FR" dirty="0" smtClean="0"/>
          </a:p>
          <a:p>
            <a:pPr marL="0" indent="0" algn="ctr">
              <a:buNone/>
            </a:pPr>
            <a:r>
              <a:rPr lang="fr-FR" b="1" dirty="0" smtClean="0"/>
              <a:t>Watch </a:t>
            </a:r>
            <a:r>
              <a:rPr lang="fr-FR" b="1" dirty="0" err="1" smtClean="0"/>
              <a:t>this</a:t>
            </a:r>
            <a:r>
              <a:rPr lang="fr-FR" b="1" dirty="0" smtClean="0"/>
              <a:t> </a:t>
            </a:r>
            <a:r>
              <a:rPr lang="fr-FR" b="1" dirty="0" err="1" smtClean="0"/>
              <a:t>video</a:t>
            </a:r>
            <a:endParaRPr lang="fr-FR" b="1" dirty="0" smtClean="0"/>
          </a:p>
          <a:p>
            <a:pPr marL="0" indent="0" algn="ctr">
              <a:buNone/>
            </a:pPr>
            <a:endParaRPr lang="fr-FR" dirty="0" smtClean="0"/>
          </a:p>
          <a:p>
            <a:pPr marL="0" indent="0" algn="ctr">
              <a:buNone/>
            </a:pPr>
            <a:r>
              <a:rPr lang="fr-FR" dirty="0">
                <a:hlinkClick r:id="rId4"/>
              </a:rPr>
              <a:t>http://</a:t>
            </a:r>
            <a:r>
              <a:rPr lang="fr-FR" dirty="0" smtClean="0">
                <a:hlinkClick r:id="rId4"/>
              </a:rPr>
              <a:t>campus.codeschool.com/courses/shaping-up-with-angular-js/level/1/section/1/video/1</a:t>
            </a:r>
            <a:endParaRPr lang="fr-FR" dirty="0" smtClean="0"/>
          </a:p>
          <a:p>
            <a:pPr marL="0" indent="0" algn="ctr">
              <a:buNone/>
            </a:pPr>
            <a:endParaRPr lang="fr-FR" dirty="0"/>
          </a:p>
        </p:txBody>
      </p:sp>
    </p:spTree>
    <p:extLst>
      <p:ext uri="{BB962C8B-B14F-4D97-AF65-F5344CB8AC3E}">
        <p14:creationId xmlns:p14="http://schemas.microsoft.com/office/powerpoint/2010/main" val="1472490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843542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sz="3200" dirty="0" smtClean="0"/>
              <a:t>Update </a:t>
            </a:r>
            <a:r>
              <a:rPr lang="fr-FR" sz="3200" dirty="0" err="1" smtClean="0"/>
              <a:t>your</a:t>
            </a:r>
            <a:r>
              <a:rPr lang="fr-FR" sz="3200" dirty="0" smtClean="0"/>
              <a:t> </a:t>
            </a:r>
            <a:r>
              <a:rPr lang="fr-FR" sz="3200" dirty="0" err="1" smtClean="0"/>
              <a:t>view</a:t>
            </a:r>
            <a:endParaRPr lang="fr-FR" sz="3200" dirty="0" smtClean="0"/>
          </a:p>
          <a:p>
            <a:pPr lvl="1"/>
            <a:r>
              <a:rPr lang="fr-FR" sz="2800" dirty="0" err="1" smtClean="0"/>
              <a:t>Create</a:t>
            </a:r>
            <a:r>
              <a:rPr lang="fr-FR" sz="2800" dirty="0" smtClean="0"/>
              <a:t> four buttons:</a:t>
            </a:r>
          </a:p>
          <a:p>
            <a:pPr lvl="2"/>
            <a:r>
              <a:rPr lang="fr-FR" sz="2400" dirty="0" smtClean="0"/>
              <a:t>Name ASC</a:t>
            </a:r>
          </a:p>
          <a:p>
            <a:pPr lvl="2"/>
            <a:r>
              <a:rPr lang="fr-FR" dirty="0" smtClean="0"/>
              <a:t>Name DESC</a:t>
            </a:r>
          </a:p>
          <a:p>
            <a:pPr lvl="2"/>
            <a:r>
              <a:rPr lang="fr-FR" sz="2400" dirty="0" smtClean="0"/>
              <a:t>Price ASC</a:t>
            </a:r>
          </a:p>
          <a:p>
            <a:pPr lvl="2"/>
            <a:r>
              <a:rPr lang="fr-FR" dirty="0" smtClean="0"/>
              <a:t>Price DESC</a:t>
            </a:r>
          </a:p>
          <a:p>
            <a:pPr lvl="1"/>
            <a:r>
              <a:rPr lang="fr-FR" sz="2800" dirty="0" err="1" smtClean="0"/>
              <a:t>Each</a:t>
            </a:r>
            <a:r>
              <a:rPr lang="fr-FR" sz="2800" dirty="0" smtClean="0"/>
              <a:t> one </a:t>
            </a:r>
            <a:r>
              <a:rPr lang="fr-FR" sz="2800" dirty="0" err="1" smtClean="0"/>
              <a:t>should</a:t>
            </a:r>
            <a:r>
              <a:rPr lang="fr-FR" sz="2800" dirty="0" smtClean="0"/>
              <a:t> sort the </a:t>
            </a:r>
            <a:r>
              <a:rPr lang="fr-FR" sz="2800" dirty="0" err="1" smtClean="0"/>
              <a:t>product</a:t>
            </a:r>
            <a:r>
              <a:rPr lang="fr-FR" sz="2800" dirty="0" smtClean="0"/>
              <a:t> </a:t>
            </a:r>
            <a:r>
              <a:rPr lang="fr-FR" sz="2800" dirty="0" err="1" smtClean="0"/>
              <a:t>list</a:t>
            </a:r>
            <a:r>
              <a:rPr lang="fr-FR" sz="2800" dirty="0" smtClean="0"/>
              <a:t> </a:t>
            </a:r>
            <a:r>
              <a:rPr lang="fr-FR" sz="2800" dirty="0" err="1" smtClean="0"/>
              <a:t>accordingly</a:t>
            </a:r>
            <a:endParaRPr lang="fr-FR" sz="2800" dirty="0" smtClean="0"/>
          </a:p>
        </p:txBody>
      </p:sp>
      <p:sp>
        <p:nvSpPr>
          <p:cNvPr id="4" name="Espace réservé du contenu 3"/>
          <p:cNvSpPr>
            <a:spLocks noGrp="1"/>
          </p:cNvSpPr>
          <p:nvPr>
            <p:ph sz="quarter" idx="13"/>
          </p:nvPr>
        </p:nvSpPr>
        <p:spPr/>
        <p:txBody>
          <a:bodyPr/>
          <a:lstStyle/>
          <a:p>
            <a:pPr lvl="0"/>
            <a:r>
              <a:rPr lang="fr-FR" dirty="0" err="1" smtClean="0">
                <a:ea typeface="ＭＳ Ｐゴシック" pitchFamily="34" charset="-128"/>
              </a:rPr>
              <a:t>Filters</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67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sz="3200" dirty="0" smtClean="0"/>
              <a:t>Update </a:t>
            </a:r>
            <a:r>
              <a:rPr lang="fr-FR" sz="3200" dirty="0" err="1" smtClean="0"/>
              <a:t>your</a:t>
            </a:r>
            <a:r>
              <a:rPr lang="fr-FR" sz="3200" dirty="0" smtClean="0"/>
              <a:t> </a:t>
            </a:r>
            <a:r>
              <a:rPr lang="fr-FR" sz="3200" dirty="0" err="1" smtClean="0"/>
              <a:t>view</a:t>
            </a:r>
            <a:endParaRPr lang="fr-FR" sz="3200" dirty="0" smtClean="0"/>
          </a:p>
          <a:p>
            <a:pPr lvl="1"/>
            <a:r>
              <a:rPr lang="fr-FR" sz="2800" dirty="0" err="1" smtClean="0"/>
              <a:t>Create</a:t>
            </a:r>
            <a:r>
              <a:rPr lang="fr-FR" sz="2800" dirty="0" smtClean="0"/>
              <a:t> </a:t>
            </a:r>
            <a:r>
              <a:rPr lang="fr-FR" dirty="0" err="1" smtClean="0"/>
              <a:t>two</a:t>
            </a:r>
            <a:r>
              <a:rPr lang="fr-FR" dirty="0" smtClean="0"/>
              <a:t> </a:t>
            </a:r>
            <a:r>
              <a:rPr lang="fr-FR" dirty="0" err="1" smtClean="0"/>
              <a:t>text</a:t>
            </a:r>
            <a:r>
              <a:rPr lang="fr-FR" dirty="0" smtClean="0"/>
              <a:t> inputs </a:t>
            </a:r>
            <a:r>
              <a:rPr lang="fr-FR" dirty="0" err="1" smtClean="0"/>
              <a:t>with</a:t>
            </a:r>
            <a:r>
              <a:rPr lang="fr-FR" dirty="0" smtClean="0"/>
              <a:t> labels</a:t>
            </a:r>
            <a:r>
              <a:rPr lang="fr-FR" sz="2800" dirty="0" smtClean="0"/>
              <a:t>:</a:t>
            </a:r>
          </a:p>
          <a:p>
            <a:pPr lvl="2"/>
            <a:r>
              <a:rPr lang="fr-FR" dirty="0" err="1" smtClean="0"/>
              <a:t>Limit</a:t>
            </a:r>
            <a:r>
              <a:rPr lang="fr-FR" dirty="0" smtClean="0"/>
              <a:t> </a:t>
            </a:r>
            <a:r>
              <a:rPr lang="fr-FR" dirty="0" err="1" smtClean="0"/>
              <a:t>results</a:t>
            </a:r>
            <a:r>
              <a:rPr lang="fr-FR" dirty="0" smtClean="0"/>
              <a:t> to</a:t>
            </a:r>
            <a:endParaRPr lang="fr-FR" sz="2400" dirty="0" smtClean="0"/>
          </a:p>
          <a:p>
            <a:pPr lvl="2"/>
            <a:r>
              <a:rPr lang="fr-FR" dirty="0" err="1" smtClean="0"/>
              <a:t>Search</a:t>
            </a:r>
            <a:r>
              <a:rPr lang="fr-FR" dirty="0" smtClean="0"/>
              <a:t> </a:t>
            </a:r>
            <a:r>
              <a:rPr lang="fr-FR" dirty="0" err="1" smtClean="0"/>
              <a:t>products</a:t>
            </a:r>
            <a:endParaRPr lang="fr-FR" dirty="0" smtClean="0"/>
          </a:p>
          <a:p>
            <a:pPr lvl="1"/>
            <a:r>
              <a:rPr lang="fr-FR" dirty="0" err="1" smtClean="0"/>
              <a:t>Each</a:t>
            </a:r>
            <a:r>
              <a:rPr lang="fr-FR" dirty="0" smtClean="0"/>
              <a:t> one </a:t>
            </a:r>
            <a:r>
              <a:rPr lang="fr-FR" dirty="0" err="1" smtClean="0"/>
              <a:t>should</a:t>
            </a:r>
            <a:r>
              <a:rPr lang="fr-FR" dirty="0" smtClean="0"/>
              <a:t> display </a:t>
            </a:r>
            <a:r>
              <a:rPr lang="fr-FR" dirty="0" err="1" smtClean="0"/>
              <a:t>product</a:t>
            </a:r>
            <a:r>
              <a:rPr lang="fr-FR" dirty="0" smtClean="0"/>
              <a:t> </a:t>
            </a:r>
            <a:r>
              <a:rPr lang="fr-FR" dirty="0" err="1" smtClean="0"/>
              <a:t>list</a:t>
            </a:r>
            <a:r>
              <a:rPr lang="fr-FR" dirty="0" smtClean="0"/>
              <a:t> </a:t>
            </a:r>
            <a:r>
              <a:rPr lang="fr-FR" dirty="0" err="1" smtClean="0"/>
              <a:t>accordingly</a:t>
            </a:r>
            <a:endParaRPr lang="fr-FR" dirty="0" smtClean="0"/>
          </a:p>
          <a:p>
            <a:pPr lvl="1"/>
            <a:endParaRPr lang="fr-FR" dirty="0" smtClean="0"/>
          </a:p>
        </p:txBody>
      </p:sp>
      <p:sp>
        <p:nvSpPr>
          <p:cNvPr id="4" name="Espace réservé du contenu 3"/>
          <p:cNvSpPr>
            <a:spLocks noGrp="1"/>
          </p:cNvSpPr>
          <p:nvPr>
            <p:ph sz="quarter" idx="13"/>
          </p:nvPr>
        </p:nvSpPr>
        <p:spPr/>
        <p:txBody>
          <a:bodyPr/>
          <a:lstStyle/>
          <a:p>
            <a:pPr lvl="0"/>
            <a:r>
              <a:rPr lang="fr-FR" dirty="0" err="1" smtClean="0">
                <a:ea typeface="ＭＳ Ｐゴシック" pitchFamily="34" charset="-128"/>
              </a:rPr>
              <a:t>Filters</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67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HTTP request</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Angular.js</a:t>
            </a:r>
            <a:endParaRPr lang="en-US" dirty="0"/>
          </a:p>
        </p:txBody>
      </p:sp>
    </p:spTree>
    <p:extLst>
      <p:ext uri="{BB962C8B-B14F-4D97-AF65-F5344CB8AC3E}">
        <p14:creationId xmlns:p14="http://schemas.microsoft.com/office/powerpoint/2010/main" val="1239199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Remember $scope?</a:t>
            </a:r>
          </a:p>
          <a:p>
            <a:endParaRPr lang="en-US" dirty="0"/>
          </a:p>
          <a:p>
            <a:pPr marL="0" indent="0">
              <a:buNone/>
            </a:pPr>
            <a:endParaRPr lang="en-US" dirty="0"/>
          </a:p>
          <a:p>
            <a:r>
              <a:rPr lang="en-US" dirty="0" smtClean="0"/>
              <a:t>You can append another Angular variable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Request </a:t>
            </a:r>
            <a:r>
              <a:rPr lang="en-US" sz="3600" b="1" dirty="0" smtClean="0">
                <a:latin typeface="+mj-lt"/>
                <a:cs typeface="ＭＳ Ｐゴシック" charset="0"/>
              </a:rPr>
              <a:t>the</a:t>
            </a:r>
            <a:r>
              <a:rPr lang="en-US" sz="3600" b="1" dirty="0" smtClean="0">
                <a:latin typeface="+mj-lt"/>
                <a:cs typeface="ＭＳ Ｐゴシック" charset="0"/>
              </a:rPr>
              <a:t> 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HTTP Request</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467544" y="1705372"/>
            <a:ext cx="8208912"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myApp.controller</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BasicCtrl</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7030A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($scope)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Wow, I'm starting to do cool things</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377B71"/>
                </a:solidFill>
                <a:latin typeface="Courier New" pitchFamily="-106" charset="0"/>
                <a:ea typeface="ＭＳ Ｐゴシック" pitchFamily="-106" charset="-128"/>
                <a:cs typeface="Courier New" pitchFamily="-106" charset="0"/>
              </a:rPr>
              <a:t>// app.js</a:t>
            </a:r>
            <a:endParaRPr lang="en-GB" b="1" dirty="0" smtClean="0">
              <a:solidFill>
                <a:srgbClr val="377B71"/>
              </a:solidFill>
              <a:latin typeface="Courier New" pitchFamily="-106" charset="0"/>
              <a:ea typeface="ＭＳ Ｐゴシック" pitchFamily="-106" charset="-128"/>
              <a:cs typeface="Courier New" pitchFamily="-106" charset="0"/>
            </a:endParaRPr>
          </a:p>
        </p:txBody>
      </p:sp>
      <p:sp>
        <p:nvSpPr>
          <p:cNvPr id="10" name="Rectangle à coins arrondis 4"/>
          <p:cNvSpPr/>
          <p:nvPr/>
        </p:nvSpPr>
        <p:spPr>
          <a:xfrm>
            <a:off x="467544" y="3577580"/>
            <a:ext cx="8208912" cy="13681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myApp.controller</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BasicCtrl</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7030A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($scope, </a:t>
            </a:r>
            <a:r>
              <a:rPr lang="en-GB" b="1" dirty="0" smtClean="0">
                <a:solidFill>
                  <a:srgbClr val="FF0000"/>
                </a:solidFill>
                <a:latin typeface="Courier New" pitchFamily="-106" charset="0"/>
                <a:ea typeface="ＭＳ Ｐゴシック" pitchFamily="-106" charset="-128"/>
                <a:cs typeface="Courier New" pitchFamily="-106" charset="0"/>
              </a:rPr>
              <a:t>$http</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Wow, I'm starting to do cool things</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377B71"/>
                </a:solidFill>
                <a:latin typeface="Courier New" pitchFamily="-106" charset="0"/>
                <a:ea typeface="ＭＳ Ｐゴシック" pitchFamily="-106" charset="-128"/>
                <a:cs typeface="Courier New" pitchFamily="-106" charset="0"/>
              </a:rPr>
              <a:t>// app.js</a:t>
            </a:r>
            <a:endParaRPr lang="en-GB" b="1" dirty="0" smtClean="0">
              <a:solidFill>
                <a:srgbClr val="377B7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4191468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$http is like jQuery $.</a:t>
            </a:r>
            <a:r>
              <a:rPr lang="en-US" dirty="0" err="1" smtClean="0"/>
              <a:t>ajax</a:t>
            </a:r>
            <a:r>
              <a:rPr lang="en-US" dirty="0" smtClean="0"/>
              <a:t> method</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Request the 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HTTP Request</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777554"/>
            <a:ext cx="8208912" cy="3024162"/>
          </a:xfrm>
          <a:prstGeom prst="roundRect">
            <a:avLst>
              <a:gd name="adj" fmla="val 893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a:solidFill>
                  <a:srgbClr val="479B8F"/>
                </a:solidFill>
                <a:latin typeface="Courier New" pitchFamily="-106" charset="0"/>
                <a:ea typeface="ＭＳ Ｐゴシック" pitchFamily="-106" charset="-128"/>
                <a:cs typeface="Courier New" pitchFamily="-106" charset="0"/>
              </a:rPr>
              <a:t>// Simple GET request example :</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a:t>
            </a:r>
            <a:r>
              <a:rPr lang="en-US" b="1" dirty="0" err="1">
                <a:solidFill>
                  <a:schemeClr val="tx1"/>
                </a:solidFill>
                <a:latin typeface="Courier New" pitchFamily="-106" charset="0"/>
                <a:ea typeface="ＭＳ Ｐゴシック" pitchFamily="-106" charset="-128"/>
                <a:cs typeface="Courier New" pitchFamily="-106" charset="0"/>
              </a:rPr>
              <a:t>http.get</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a:t>
            </a:r>
            <a:r>
              <a:rPr lang="en-US" b="1" dirty="0" err="1">
                <a:solidFill>
                  <a:srgbClr val="00B050"/>
                </a:solidFill>
                <a:latin typeface="Courier New" pitchFamily="-106" charset="0"/>
                <a:ea typeface="ＭＳ Ｐゴシック" pitchFamily="-106" charset="-128"/>
                <a:cs typeface="Courier New" pitchFamily="-106" charset="0"/>
              </a:rPr>
              <a:t>someUrl</a:t>
            </a:r>
            <a:r>
              <a:rPr lang="en-US" b="1" dirty="0">
                <a:solidFill>
                  <a:srgbClr val="00B050"/>
                </a:solidFill>
                <a:latin typeface="Courier New" pitchFamily="-106" charset="0"/>
                <a:ea typeface="ＭＳ Ｐゴシック" pitchFamily="-106" charset="-128"/>
                <a:cs typeface="Courier New" pitchFamily="-106" charset="0"/>
              </a:rPr>
              <a:t>'</a:t>
            </a:r>
            <a:r>
              <a:rPr lang="en-US"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success(</a:t>
            </a:r>
            <a:r>
              <a:rPr lang="en-US" b="1" dirty="0">
                <a:solidFill>
                  <a:srgbClr val="7030A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(data, status, headers, </a:t>
            </a:r>
            <a:r>
              <a:rPr lang="en-US" b="1" dirty="0" err="1">
                <a:solidFill>
                  <a:schemeClr val="tx1"/>
                </a:solidFill>
                <a:latin typeface="Courier New" pitchFamily="-106" charset="0"/>
                <a:ea typeface="ＭＳ Ｐゴシック" pitchFamily="-106" charset="-128"/>
                <a:cs typeface="Courier New" pitchFamily="-106" charset="0"/>
              </a:rPr>
              <a:t>config</a:t>
            </a:r>
            <a:r>
              <a:rPr lang="en-US"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US" b="1" dirty="0">
                <a:solidFill>
                  <a:srgbClr val="479B8F"/>
                </a:solidFill>
                <a:latin typeface="Courier New" pitchFamily="-106" charset="0"/>
                <a:ea typeface="ＭＳ Ｐゴシック" pitchFamily="-106" charset="-128"/>
                <a:cs typeface="Courier New" pitchFamily="-106" charset="0"/>
              </a:rPr>
              <a:t>    // this callback will be called asynchronously</a:t>
            </a:r>
          </a:p>
          <a:p>
            <a:pPr eaLnBrk="1" hangingPunct="1">
              <a:buFont typeface="Wingdings" pitchFamily="1" charset="2"/>
              <a:buNone/>
            </a:pPr>
            <a:r>
              <a:rPr lang="en-US" b="1" dirty="0">
                <a:solidFill>
                  <a:srgbClr val="479B8F"/>
                </a:solidFill>
                <a:latin typeface="Courier New" pitchFamily="-106" charset="0"/>
                <a:ea typeface="ＭＳ Ｐゴシック" pitchFamily="-106" charset="-128"/>
                <a:cs typeface="Courier New" pitchFamily="-106" charset="0"/>
              </a:rPr>
              <a:t>    // when the response is available</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  error(</a:t>
            </a:r>
            <a:r>
              <a:rPr lang="en-US" b="1" dirty="0">
                <a:solidFill>
                  <a:srgbClr val="7030A0"/>
                </a:solidFill>
                <a:latin typeface="Courier New" pitchFamily="-106" charset="0"/>
                <a:ea typeface="ＭＳ Ｐゴシック" pitchFamily="-106" charset="-128"/>
                <a:cs typeface="Courier New" pitchFamily="-106" charset="0"/>
              </a:rPr>
              <a:t>function</a:t>
            </a:r>
            <a:r>
              <a:rPr lang="en-US" b="1" dirty="0">
                <a:solidFill>
                  <a:schemeClr val="tx1"/>
                </a:solidFill>
                <a:latin typeface="Courier New" pitchFamily="-106" charset="0"/>
                <a:ea typeface="ＭＳ Ｐゴシック" pitchFamily="-106" charset="-128"/>
                <a:cs typeface="Courier New" pitchFamily="-106" charset="0"/>
              </a:rPr>
              <a:t>(data, status, headers, </a:t>
            </a:r>
            <a:r>
              <a:rPr lang="en-US" b="1" dirty="0" err="1">
                <a:solidFill>
                  <a:schemeClr val="tx1"/>
                </a:solidFill>
                <a:latin typeface="Courier New" pitchFamily="-106" charset="0"/>
                <a:ea typeface="ＭＳ Ｐゴシック" pitchFamily="-106" charset="-128"/>
                <a:cs typeface="Courier New" pitchFamily="-106" charset="0"/>
              </a:rPr>
              <a:t>config</a:t>
            </a:r>
            <a:r>
              <a:rPr lang="en-US"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rgbClr val="479B8F"/>
                </a:solidFill>
                <a:latin typeface="Courier New" pitchFamily="-106" charset="0"/>
                <a:ea typeface="ＭＳ Ｐゴシック" pitchFamily="-106" charset="-128"/>
                <a:cs typeface="Courier New" pitchFamily="-106" charset="0"/>
              </a:rPr>
              <a:t>// called asynchronously if an error occurs</a:t>
            </a:r>
          </a:p>
          <a:p>
            <a:pPr eaLnBrk="1" hangingPunct="1">
              <a:buFont typeface="Wingdings" pitchFamily="1" charset="2"/>
              <a:buNone/>
            </a:pPr>
            <a:r>
              <a:rPr lang="en-US" b="1" dirty="0">
                <a:solidFill>
                  <a:srgbClr val="479B8F"/>
                </a:solidFill>
                <a:latin typeface="Courier New" pitchFamily="-106" charset="0"/>
                <a:ea typeface="ＭＳ Ｐゴシック" pitchFamily="-106" charset="-128"/>
                <a:cs typeface="Courier New" pitchFamily="-106" charset="0"/>
              </a:rPr>
              <a:t>    // or server returns response with an error status.</a:t>
            </a:r>
          </a:p>
          <a:p>
            <a:pPr eaLnBrk="1" hangingPunct="1">
              <a:buFont typeface="Wingdings" pitchFamily="1" charset="2"/>
              <a:buNone/>
            </a:pPr>
            <a:r>
              <a:rPr lang="en-US" b="1" dirty="0">
                <a:solidFill>
                  <a:srgbClr val="0070C0"/>
                </a:solidFill>
                <a:latin typeface="Courier New" pitchFamily="-106" charset="0"/>
                <a:ea typeface="ＭＳ Ｐゴシック" pitchFamily="-106" charset="-128"/>
                <a:cs typeface="Courier New" pitchFamily="-106" charset="0"/>
              </a:rPr>
              <a:t>  </a:t>
            </a:r>
            <a:r>
              <a:rPr lang="en-US" b="1" dirty="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7491748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In your controller, you can do this:</a:t>
            </a:r>
          </a:p>
          <a:p>
            <a:endParaRPr lang="en-US" dirty="0"/>
          </a:p>
          <a:p>
            <a:endParaRPr lang="en-US" dirty="0" smtClean="0"/>
          </a:p>
          <a:p>
            <a:endParaRPr lang="en-US" dirty="0"/>
          </a:p>
          <a:p>
            <a:r>
              <a:rPr lang="en-US" dirty="0" smtClean="0"/>
              <a:t>And g</a:t>
            </a:r>
            <a:r>
              <a:rPr lang="en-US" dirty="0" smtClean="0"/>
              <a:t>et your results straight from </a:t>
            </a:r>
            <a:r>
              <a:rPr lang="en-US" dirty="0" err="1" smtClean="0"/>
              <a:t>mongoDB</a:t>
            </a:r>
            <a:r>
              <a:rPr lang="en-US" dirty="0" smtClean="0"/>
              <a:t>, an API or a flat file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Request the 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HTTP Request</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849388"/>
            <a:ext cx="8208912" cy="1440160"/>
          </a:xfrm>
          <a:prstGeom prst="roundRect">
            <a:avLst>
              <a:gd name="adj" fmla="val 893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a:solidFill>
                  <a:schemeClr val="tx1"/>
                </a:solidFill>
                <a:latin typeface="Courier New" pitchFamily="-106" charset="0"/>
                <a:ea typeface="ＭＳ Ｐゴシック" pitchFamily="-106" charset="-128"/>
                <a:cs typeface="Courier New" pitchFamily="-106" charset="0"/>
              </a:rPr>
              <a:t>$</a:t>
            </a:r>
            <a:r>
              <a:rPr lang="en-US" b="1" dirty="0" err="1">
                <a:solidFill>
                  <a:schemeClr val="tx1"/>
                </a:solidFill>
                <a:latin typeface="Courier New" pitchFamily="-106" charset="0"/>
                <a:ea typeface="ＭＳ Ｐゴシック" pitchFamily="-106" charset="-128"/>
                <a:cs typeface="Courier New" pitchFamily="-106" charset="0"/>
              </a:rPr>
              <a:t>http.get</a:t>
            </a:r>
            <a:r>
              <a:rPr lang="en-US" b="1" dirty="0">
                <a:solidFill>
                  <a:schemeClr val="tx1"/>
                </a:solidFill>
                <a:latin typeface="Courier New" pitchFamily="-106" charset="0"/>
                <a:ea typeface="ＭＳ Ｐゴシック" pitchFamily="-106" charset="-128"/>
                <a:cs typeface="Courier New" pitchFamily="-106" charset="0"/>
              </a:rPr>
              <a:t>(</a:t>
            </a:r>
            <a:r>
              <a:rPr lang="en-US" b="1" dirty="0">
                <a:solidFill>
                  <a:srgbClr val="00B050"/>
                </a:solidFill>
                <a:latin typeface="Courier New" pitchFamily="-106" charset="0"/>
                <a:ea typeface="ＭＳ Ｐゴシック" pitchFamily="-106" charset="-128"/>
                <a:cs typeface="Courier New" pitchFamily="-106" charset="0"/>
              </a:rPr>
              <a:t>'/</a:t>
            </a:r>
            <a:r>
              <a:rPr lang="en-US" b="1" dirty="0" err="1">
                <a:solidFill>
                  <a:srgbClr val="00B050"/>
                </a:solidFill>
                <a:latin typeface="Courier New" pitchFamily="-106" charset="0"/>
                <a:ea typeface="ＭＳ Ｐゴシック" pitchFamily="-106" charset="-128"/>
                <a:cs typeface="Courier New" pitchFamily="-106" charset="0"/>
              </a:rPr>
              <a:t>someUrl</a:t>
            </a:r>
            <a:r>
              <a:rPr lang="en-US" b="1" dirty="0" smtClean="0">
                <a:solidFill>
                  <a:srgbClr val="00B050"/>
                </a:solidFill>
                <a:latin typeface="Courier New" pitchFamily="-106" charset="0"/>
                <a:ea typeface="ＭＳ Ｐゴシック" pitchFamily="-106" charset="-128"/>
                <a:cs typeface="Courier New" pitchFamily="-106" charset="0"/>
              </a:rPr>
              <a:t>'</a:t>
            </a:r>
            <a:r>
              <a:rPr lang="en-US" b="1" dirty="0" smtClean="0">
                <a:solidFill>
                  <a:schemeClr val="tx1"/>
                </a:solidFill>
                <a:latin typeface="Courier New" pitchFamily="-106" charset="0"/>
                <a:ea typeface="ＭＳ Ｐゴシック" pitchFamily="-106" charset="-128"/>
                <a:cs typeface="Courier New" pitchFamily="-106" charset="0"/>
              </a:rPr>
              <a:t>).success(</a:t>
            </a:r>
            <a:r>
              <a:rPr lang="en-US" b="1" dirty="0" smtClean="0">
                <a:solidFill>
                  <a:srgbClr val="7030A0"/>
                </a:solidFill>
                <a:latin typeface="Courier New" pitchFamily="-106" charset="0"/>
                <a:ea typeface="ＭＳ Ｐゴシック" pitchFamily="-106" charset="-128"/>
                <a:cs typeface="Courier New" pitchFamily="-106" charset="0"/>
              </a:rPr>
              <a:t>function</a:t>
            </a:r>
            <a:r>
              <a:rPr lang="en-US" b="1" dirty="0" smtClean="0">
                <a:solidFill>
                  <a:schemeClr val="tx1"/>
                </a:solidFill>
                <a:latin typeface="Courier New" pitchFamily="-106" charset="0"/>
                <a:ea typeface="ＭＳ Ｐゴシック" pitchFamily="-106" charset="-128"/>
                <a:cs typeface="Courier New" pitchFamily="-106" charset="0"/>
              </a:rPr>
              <a:t>(data) {</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  $</a:t>
            </a:r>
            <a:r>
              <a:rPr lang="en-US" b="1" dirty="0" err="1" smtClean="0">
                <a:solidFill>
                  <a:schemeClr val="tx1"/>
                </a:solidFill>
                <a:latin typeface="Courier New" pitchFamily="-106" charset="0"/>
                <a:ea typeface="ＭＳ Ｐゴシック" pitchFamily="-106" charset="-128"/>
                <a:cs typeface="Courier New" pitchFamily="-106" charset="0"/>
              </a:rPr>
              <a:t>scope.products</a:t>
            </a:r>
            <a:r>
              <a:rPr lang="en-US" b="1" dirty="0" smtClean="0">
                <a:solidFill>
                  <a:schemeClr val="tx1"/>
                </a:solidFill>
                <a:latin typeface="Courier New" pitchFamily="-106" charset="0"/>
                <a:ea typeface="ＭＳ Ｐゴシック" pitchFamily="-106" charset="-128"/>
                <a:cs typeface="Courier New" pitchFamily="-106" charset="0"/>
              </a:rPr>
              <a:t> = data;</a:t>
            </a:r>
            <a:endParaRPr lang="en-US"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US"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7399615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509959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Combine them all</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Angular.js</a:t>
            </a:r>
            <a:endParaRPr lang="en-US" dirty="0"/>
          </a:p>
        </p:txBody>
      </p:sp>
      <p:pic>
        <p:nvPicPr>
          <p:cNvPr id="7170" name="Picture 2" descr="https://s3.amazonaws.com/media-p.slid.es/uploads/jbpionnier/images/196683/mean_small_vertic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2357438"/>
            <a:ext cx="14954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18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We’ll</a:t>
            </a:r>
            <a:r>
              <a:rPr lang="fr-FR" dirty="0" smtClean="0"/>
              <a:t> </a:t>
            </a:r>
            <a:r>
              <a:rPr lang="fr-FR" dirty="0" err="1" smtClean="0"/>
              <a:t>create</a:t>
            </a:r>
            <a:r>
              <a:rPr lang="fr-FR" dirty="0" smtClean="0"/>
              <a:t> a full </a:t>
            </a:r>
            <a:r>
              <a:rPr lang="fr-FR" dirty="0" err="1" smtClean="0"/>
              <a:t>customer</a:t>
            </a:r>
            <a:r>
              <a:rPr lang="fr-FR" dirty="0" smtClean="0"/>
              <a:t> management</a:t>
            </a:r>
          </a:p>
          <a:p>
            <a:endParaRPr lang="fr-FR" dirty="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Combine </a:t>
            </a:r>
            <a:r>
              <a:rPr lang="fr-FR" dirty="0" err="1" smtClean="0">
                <a:ea typeface="ＭＳ Ｐゴシック" pitchFamily="34" charset="-128"/>
              </a:rPr>
              <a:t>them</a:t>
            </a:r>
            <a:r>
              <a:rPr lang="fr-FR" dirty="0" smtClean="0">
                <a:ea typeface="ＭＳ Ｐゴシック" pitchFamily="34" charset="-128"/>
              </a:rPr>
              <a:t> all</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p:cNvGraphicFramePr>
            <a:graphicFrameLocks noGrp="1"/>
          </p:cNvGraphicFramePr>
          <p:nvPr>
            <p:extLst>
              <p:ext uri="{D42A27DB-BD31-4B8C-83A1-F6EECF244321}">
                <p14:modId xmlns:p14="http://schemas.microsoft.com/office/powerpoint/2010/main" val="1784612314"/>
              </p:ext>
            </p:extLst>
          </p:nvPr>
        </p:nvGraphicFramePr>
        <p:xfrm>
          <a:off x="1547664" y="1993404"/>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fr-FR" dirty="0" smtClean="0"/>
                        <a:t>Field</a:t>
                      </a:r>
                      <a:endParaRPr lang="fr-FR" dirty="0"/>
                    </a:p>
                  </a:txBody>
                  <a:tcPr/>
                </a:tc>
                <a:tc>
                  <a:txBody>
                    <a:bodyPr/>
                    <a:lstStyle/>
                    <a:p>
                      <a:r>
                        <a:rPr lang="fr-FR" dirty="0" smtClean="0"/>
                        <a:t>Type</a:t>
                      </a:r>
                      <a:endParaRPr lang="fr-FR" dirty="0"/>
                    </a:p>
                  </a:txBody>
                  <a:tcPr/>
                </a:tc>
              </a:tr>
              <a:tr h="370840">
                <a:tc>
                  <a:txBody>
                    <a:bodyPr/>
                    <a:lstStyle/>
                    <a:p>
                      <a:r>
                        <a:rPr lang="fr-FR" dirty="0" smtClean="0"/>
                        <a:t>ID</a:t>
                      </a:r>
                      <a:endParaRPr lang="fr-FR" dirty="0"/>
                    </a:p>
                  </a:txBody>
                  <a:tcPr/>
                </a:tc>
                <a:tc>
                  <a:txBody>
                    <a:bodyPr/>
                    <a:lstStyle/>
                    <a:p>
                      <a:r>
                        <a:rPr lang="fr-FR" dirty="0" smtClean="0"/>
                        <a:t>Int</a:t>
                      </a:r>
                      <a:endParaRPr lang="fr-FR" dirty="0"/>
                    </a:p>
                  </a:txBody>
                  <a:tcPr/>
                </a:tc>
              </a:tr>
              <a:tr h="370840">
                <a:tc>
                  <a:txBody>
                    <a:bodyPr/>
                    <a:lstStyle/>
                    <a:p>
                      <a:r>
                        <a:rPr lang="fr-FR" dirty="0" err="1" smtClean="0"/>
                        <a:t>FirstName</a:t>
                      </a:r>
                      <a:endParaRPr lang="fr-FR" dirty="0"/>
                    </a:p>
                  </a:txBody>
                  <a:tcPr/>
                </a:tc>
                <a:tc>
                  <a:txBody>
                    <a:bodyPr/>
                    <a:lstStyle/>
                    <a:p>
                      <a:r>
                        <a:rPr lang="fr-FR" dirty="0" smtClean="0"/>
                        <a:t>String</a:t>
                      </a:r>
                      <a:endParaRPr lang="fr-FR" dirty="0"/>
                    </a:p>
                  </a:txBody>
                  <a:tcPr/>
                </a:tc>
              </a:tr>
              <a:tr h="370840">
                <a:tc>
                  <a:txBody>
                    <a:bodyPr/>
                    <a:lstStyle/>
                    <a:p>
                      <a:r>
                        <a:rPr lang="fr-FR" dirty="0" err="1" smtClean="0"/>
                        <a:t>LastName</a:t>
                      </a:r>
                      <a:endParaRPr lang="fr-FR" dirty="0"/>
                    </a:p>
                  </a:txBody>
                  <a:tcPr/>
                </a:tc>
                <a:tc>
                  <a:txBody>
                    <a:bodyPr/>
                    <a:lstStyle/>
                    <a:p>
                      <a:r>
                        <a:rPr lang="fr-FR" dirty="0" smtClean="0"/>
                        <a:t>String</a:t>
                      </a:r>
                      <a:endParaRPr lang="fr-FR" dirty="0"/>
                    </a:p>
                  </a:txBody>
                  <a:tcPr/>
                </a:tc>
              </a:tr>
              <a:tr h="370840">
                <a:tc>
                  <a:txBody>
                    <a:bodyPr/>
                    <a:lstStyle/>
                    <a:p>
                      <a:r>
                        <a:rPr lang="fr-FR" dirty="0" err="1" smtClean="0"/>
                        <a:t>CreationDate</a:t>
                      </a:r>
                      <a:endParaRPr lang="fr-FR" dirty="0"/>
                    </a:p>
                  </a:txBody>
                  <a:tcPr/>
                </a:tc>
                <a:tc>
                  <a:txBody>
                    <a:bodyPr/>
                    <a:lstStyle/>
                    <a:p>
                      <a:r>
                        <a:rPr lang="fr-FR" dirty="0" smtClean="0"/>
                        <a:t>Date</a:t>
                      </a:r>
                      <a:endParaRPr lang="fr-FR" dirty="0"/>
                    </a:p>
                  </a:txBody>
                  <a:tcPr/>
                </a:tc>
              </a:tr>
              <a:tr h="370840">
                <a:tc>
                  <a:txBody>
                    <a:bodyPr/>
                    <a:lstStyle/>
                    <a:p>
                      <a:r>
                        <a:rPr lang="fr-FR" dirty="0" err="1" smtClean="0"/>
                        <a:t>Website</a:t>
                      </a:r>
                      <a:endParaRPr lang="fr-FR" dirty="0"/>
                    </a:p>
                  </a:txBody>
                  <a:tcPr/>
                </a:tc>
                <a:tc>
                  <a:txBody>
                    <a:bodyPr/>
                    <a:lstStyle/>
                    <a:p>
                      <a:r>
                        <a:rPr lang="fr-FR" dirty="0" smtClean="0"/>
                        <a:t>String</a:t>
                      </a:r>
                      <a:endParaRPr lang="fr-FR" dirty="0"/>
                    </a:p>
                  </a:txBody>
                  <a:tcPr/>
                </a:tc>
              </a:tr>
            </a:tbl>
          </a:graphicData>
        </a:graphic>
      </p:graphicFrame>
    </p:spTree>
    <p:extLst>
      <p:ext uri="{BB962C8B-B14F-4D97-AF65-F5344CB8AC3E}">
        <p14:creationId xmlns:p14="http://schemas.microsoft.com/office/powerpoint/2010/main" val="47301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Free</a:t>
            </a:r>
          </a:p>
          <a:p>
            <a:r>
              <a:rPr lang="en-US" dirty="0" smtClean="0"/>
              <a:t>Open-Source</a:t>
            </a:r>
          </a:p>
          <a:p>
            <a:endParaRPr lang="en-US" dirty="0" smtClean="0"/>
          </a:p>
          <a:p>
            <a:r>
              <a:rPr lang="en-US" dirty="0" smtClean="0"/>
              <a:t>Developed by Google</a:t>
            </a:r>
          </a:p>
          <a:p>
            <a:r>
              <a:rPr lang="en-US" dirty="0" smtClean="0"/>
              <a:t>Enriched by the community</a:t>
            </a:r>
          </a:p>
          <a:p>
            <a:endParaRPr lang="en-US" dirty="0"/>
          </a:p>
          <a:p>
            <a:r>
              <a:rPr lang="en-US" dirty="0" smtClean="0"/>
              <a:t>First version in 2009</a:t>
            </a:r>
            <a:endParaRPr lang="en-US" dirty="0" smtClean="0"/>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History</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AngularJS</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6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a:t>Create</a:t>
            </a:r>
            <a:r>
              <a:rPr lang="fr-FR" dirty="0"/>
              <a:t> a </a:t>
            </a:r>
            <a:r>
              <a:rPr lang="fr-FR" dirty="0" err="1"/>
              <a:t>node</a:t>
            </a:r>
            <a:r>
              <a:rPr lang="fr-FR" dirty="0"/>
              <a:t> application </a:t>
            </a:r>
            <a:r>
              <a:rPr lang="fr-FR" dirty="0" err="1"/>
              <a:t>with</a:t>
            </a:r>
            <a:r>
              <a:rPr lang="fr-FR" dirty="0"/>
              <a:t> Express</a:t>
            </a:r>
          </a:p>
          <a:p>
            <a:pPr lvl="1"/>
            <a:r>
              <a:rPr lang="fr-FR" dirty="0"/>
              <a:t>/ pattern: </a:t>
            </a:r>
            <a:r>
              <a:rPr lang="fr-FR" dirty="0" err="1"/>
              <a:t>Get</a:t>
            </a:r>
            <a:r>
              <a:rPr lang="fr-FR" dirty="0"/>
              <a:t> all </a:t>
            </a:r>
            <a:r>
              <a:rPr lang="fr-FR" dirty="0" err="1" smtClean="0"/>
              <a:t>customers</a:t>
            </a:r>
            <a:endParaRPr lang="fr-FR" dirty="0" smtClean="0"/>
          </a:p>
          <a:p>
            <a:pPr lvl="1"/>
            <a:r>
              <a:rPr lang="fr-FR" dirty="0" smtClean="0"/>
              <a:t>/</a:t>
            </a:r>
            <a:r>
              <a:rPr lang="fr-FR" dirty="0" err="1" smtClean="0"/>
              <a:t>add</a:t>
            </a:r>
            <a:r>
              <a:rPr lang="fr-FR" dirty="0" smtClean="0"/>
              <a:t>: </a:t>
            </a:r>
            <a:r>
              <a:rPr lang="fr-FR" dirty="0" err="1" smtClean="0"/>
              <a:t>Add</a:t>
            </a:r>
            <a:r>
              <a:rPr lang="fr-FR" dirty="0" smtClean="0"/>
              <a:t> a </a:t>
            </a:r>
            <a:r>
              <a:rPr lang="fr-FR" dirty="0" err="1" smtClean="0"/>
              <a:t>customer</a:t>
            </a:r>
            <a:endParaRPr lang="fr-FR" dirty="0"/>
          </a:p>
          <a:p>
            <a:pPr lvl="1"/>
            <a:r>
              <a:rPr lang="fr-FR" dirty="0"/>
              <a:t>/update/{id}: Update a </a:t>
            </a:r>
            <a:r>
              <a:rPr lang="fr-FR" dirty="0" err="1"/>
              <a:t>customer</a:t>
            </a:r>
            <a:endParaRPr lang="fr-FR" dirty="0"/>
          </a:p>
          <a:p>
            <a:pPr lvl="1"/>
            <a:r>
              <a:rPr lang="fr-FR" dirty="0"/>
              <a:t>/</a:t>
            </a:r>
            <a:r>
              <a:rPr lang="fr-FR" dirty="0" err="1"/>
              <a:t>delete</a:t>
            </a:r>
            <a:r>
              <a:rPr lang="fr-FR" dirty="0"/>
              <a:t>/{id}: </a:t>
            </a:r>
            <a:r>
              <a:rPr lang="fr-FR" dirty="0" err="1"/>
              <a:t>Delete</a:t>
            </a:r>
            <a:r>
              <a:rPr lang="fr-FR" dirty="0"/>
              <a:t> a </a:t>
            </a:r>
            <a:r>
              <a:rPr lang="fr-FR" dirty="0" err="1" smtClean="0"/>
              <a:t>customer</a:t>
            </a:r>
            <a:endParaRPr lang="fr-FR" dirty="0"/>
          </a:p>
          <a:p>
            <a:pPr lvl="1"/>
            <a:r>
              <a:rPr lang="fr-FR" dirty="0"/>
              <a:t>/{id}: </a:t>
            </a:r>
            <a:r>
              <a:rPr lang="fr-FR" dirty="0" err="1"/>
              <a:t>Get</a:t>
            </a:r>
            <a:r>
              <a:rPr lang="fr-FR" dirty="0"/>
              <a:t> a </a:t>
            </a:r>
            <a:r>
              <a:rPr lang="fr-FR" dirty="0" err="1" smtClean="0"/>
              <a:t>customer</a:t>
            </a:r>
            <a:endParaRPr lang="fr-FR" dirty="0" smtClean="0"/>
          </a:p>
          <a:p>
            <a:r>
              <a:rPr lang="fr-FR" dirty="0" err="1" smtClean="0"/>
              <a:t>These</a:t>
            </a:r>
            <a:r>
              <a:rPr lang="fr-FR" dirty="0" smtClean="0"/>
              <a:t> data must </a:t>
            </a:r>
            <a:r>
              <a:rPr lang="fr-FR" dirty="0" err="1" smtClean="0"/>
              <a:t>be</a:t>
            </a:r>
            <a:r>
              <a:rPr lang="fr-FR" dirty="0" smtClean="0"/>
              <a:t> </a:t>
            </a:r>
            <a:r>
              <a:rPr lang="fr-FR" dirty="0" err="1" smtClean="0"/>
              <a:t>stored</a:t>
            </a:r>
            <a:r>
              <a:rPr lang="fr-FR" dirty="0" smtClean="0"/>
              <a:t> in </a:t>
            </a:r>
            <a:r>
              <a:rPr lang="fr-FR" dirty="0" err="1" smtClean="0"/>
              <a:t>mongoDB</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Combine </a:t>
            </a:r>
            <a:r>
              <a:rPr lang="fr-FR" dirty="0" err="1" smtClean="0">
                <a:ea typeface="ＭＳ Ｐゴシック" pitchFamily="34" charset="-128"/>
              </a:rPr>
              <a:t>them</a:t>
            </a:r>
            <a:r>
              <a:rPr lang="fr-FR" dirty="0" smtClean="0">
                <a:ea typeface="ＭＳ Ｐゴシック" pitchFamily="34" charset="-128"/>
              </a:rPr>
              <a:t> all</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24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NodeJS</a:t>
            </a:r>
            <a:r>
              <a:rPr lang="fr-FR" dirty="0" smtClean="0"/>
              <a:t> </a:t>
            </a:r>
            <a:r>
              <a:rPr lang="fr-FR" dirty="0" err="1" smtClean="0"/>
              <a:t>will</a:t>
            </a:r>
            <a:r>
              <a:rPr lang="fr-FR" dirty="0" smtClean="0"/>
              <a:t> </a:t>
            </a:r>
            <a:r>
              <a:rPr lang="fr-FR" dirty="0" err="1" smtClean="0"/>
              <a:t>just</a:t>
            </a:r>
            <a:r>
              <a:rPr lang="fr-FR" dirty="0" smtClean="0"/>
              <a:t> </a:t>
            </a:r>
            <a:r>
              <a:rPr lang="fr-FR" dirty="0" err="1" smtClean="0"/>
              <a:t>be</a:t>
            </a:r>
            <a:r>
              <a:rPr lang="fr-FR" dirty="0" smtClean="0"/>
              <a:t> </a:t>
            </a:r>
            <a:r>
              <a:rPr lang="fr-FR" dirty="0" err="1" smtClean="0"/>
              <a:t>there</a:t>
            </a:r>
            <a:r>
              <a:rPr lang="fr-FR" dirty="0" smtClean="0"/>
              <a:t> to </a:t>
            </a:r>
            <a:r>
              <a:rPr lang="fr-FR" dirty="0" err="1" smtClean="0"/>
              <a:t>pass</a:t>
            </a:r>
            <a:r>
              <a:rPr lang="fr-FR" dirty="0" smtClean="0"/>
              <a:t> data </a:t>
            </a:r>
            <a:r>
              <a:rPr lang="fr-FR" dirty="0" err="1" smtClean="0"/>
              <a:t>through</a:t>
            </a:r>
            <a:endParaRPr lang="fr-FR" dirty="0" smtClean="0"/>
          </a:p>
          <a:p>
            <a:pPr lvl="1"/>
            <a:r>
              <a:rPr lang="fr-FR" dirty="0" smtClean="0"/>
              <a:t>Return all data in JSON</a:t>
            </a:r>
          </a:p>
          <a:p>
            <a:pPr lvl="1"/>
            <a:r>
              <a:rPr lang="fr-FR" dirty="0" smtClean="0"/>
              <a:t>Log information </a:t>
            </a:r>
            <a:r>
              <a:rPr lang="fr-FR" dirty="0" err="1" smtClean="0"/>
              <a:t>with</a:t>
            </a:r>
            <a:r>
              <a:rPr lang="fr-FR" dirty="0" smtClean="0"/>
              <a:t> Morgan for </a:t>
            </a:r>
            <a:r>
              <a:rPr lang="fr-FR" dirty="0" err="1" smtClean="0"/>
              <a:t>each</a:t>
            </a:r>
            <a:r>
              <a:rPr lang="fr-FR" dirty="0" smtClean="0"/>
              <a:t> call</a:t>
            </a:r>
          </a:p>
          <a:p>
            <a:pPr lvl="1"/>
            <a:endParaRPr lang="fr-FR" dirty="0"/>
          </a:p>
          <a:p>
            <a:r>
              <a:rPr lang="fr-FR" dirty="0" err="1" smtClean="0"/>
              <a:t>Get</a:t>
            </a:r>
            <a:r>
              <a:rPr lang="fr-FR" dirty="0" smtClean="0"/>
              <a:t> </a:t>
            </a:r>
            <a:r>
              <a:rPr lang="fr-FR" dirty="0" err="1" smtClean="0"/>
              <a:t>needed</a:t>
            </a:r>
            <a:r>
              <a:rPr lang="fr-FR" dirty="0" smtClean="0"/>
              <a:t> data </a:t>
            </a:r>
            <a:r>
              <a:rPr lang="fr-FR" dirty="0" err="1" smtClean="0"/>
              <a:t>with</a:t>
            </a:r>
            <a:r>
              <a:rPr lang="fr-FR" dirty="0" smtClean="0"/>
              <a:t> </a:t>
            </a:r>
            <a:r>
              <a:rPr lang="fr-FR" dirty="0" err="1" smtClean="0"/>
              <a:t>Angular</a:t>
            </a:r>
            <a:r>
              <a:rPr lang="fr-FR" dirty="0" smtClean="0"/>
              <a:t> and display </a:t>
            </a:r>
            <a:r>
              <a:rPr lang="fr-FR" dirty="0" err="1" smtClean="0"/>
              <a:t>them</a:t>
            </a:r>
            <a:endParaRPr lang="fr-FR" dirty="0" smtClean="0"/>
          </a:p>
          <a:p>
            <a:pPr lvl="1"/>
            <a:r>
              <a:rPr lang="fr-FR" dirty="0" smtClean="0"/>
              <a:t>Use </a:t>
            </a:r>
            <a:r>
              <a:rPr lang="fr-FR" dirty="0" err="1" smtClean="0"/>
              <a:t>filters</a:t>
            </a:r>
            <a:r>
              <a:rPr lang="fr-FR" dirty="0" smtClean="0"/>
              <a:t> for the index page</a:t>
            </a:r>
          </a:p>
          <a:p>
            <a:pPr lvl="1"/>
            <a:r>
              <a:rPr lang="fr-FR" dirty="0" smtClean="0"/>
              <a:t>Use HTML validation for </a:t>
            </a:r>
            <a:r>
              <a:rPr lang="fr-FR" dirty="0" err="1" smtClean="0"/>
              <a:t>every</a:t>
            </a:r>
            <a:r>
              <a:rPr lang="fr-FR" dirty="0" smtClean="0"/>
              <a:t> </a:t>
            </a:r>
            <a:r>
              <a:rPr lang="fr-FR" dirty="0" err="1" smtClean="0"/>
              <a:t>field</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Combine </a:t>
            </a:r>
            <a:r>
              <a:rPr lang="fr-FR" dirty="0" err="1" smtClean="0">
                <a:ea typeface="ＭＳ Ｐゴシック" pitchFamily="34" charset="-128"/>
              </a:rPr>
              <a:t>them</a:t>
            </a:r>
            <a:r>
              <a:rPr lang="fr-FR" dirty="0" smtClean="0">
                <a:ea typeface="ＭＳ Ｐゴシック" pitchFamily="34" charset="-128"/>
              </a:rPr>
              <a:t> all</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51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Bonuses</a:t>
            </a:r>
            <a:r>
              <a:rPr lang="fr-FR" dirty="0" smtClean="0"/>
              <a:t>:</a:t>
            </a:r>
          </a:p>
          <a:p>
            <a:pPr lvl="1"/>
            <a:r>
              <a:rPr lang="fr-FR" dirty="0" smtClean="0"/>
              <a:t>Use the </a:t>
            </a:r>
            <a:r>
              <a:rPr lang="fr-FR" dirty="0" err="1" smtClean="0"/>
              <a:t>linky</a:t>
            </a:r>
            <a:r>
              <a:rPr lang="fr-FR" dirty="0" smtClean="0"/>
              <a:t> </a:t>
            </a:r>
            <a:r>
              <a:rPr lang="fr-FR" dirty="0" err="1" smtClean="0"/>
              <a:t>filter</a:t>
            </a:r>
            <a:r>
              <a:rPr lang="fr-FR" dirty="0" smtClean="0"/>
              <a:t> to display the </a:t>
            </a:r>
            <a:r>
              <a:rPr lang="fr-FR" dirty="0" err="1" smtClean="0"/>
              <a:t>website</a:t>
            </a:r>
            <a:r>
              <a:rPr lang="fr-FR" dirty="0" smtClean="0"/>
              <a:t> URL</a:t>
            </a:r>
          </a:p>
          <a:p>
            <a:pPr lvl="1"/>
            <a:r>
              <a:rPr lang="fr-FR" dirty="0" smtClean="0"/>
              <a:t>Use </a:t>
            </a:r>
            <a:r>
              <a:rPr lang="fr-FR" dirty="0" err="1" smtClean="0"/>
              <a:t>Passport</a:t>
            </a:r>
            <a:r>
              <a:rPr lang="fr-FR" dirty="0" smtClean="0"/>
              <a:t> middleware to </a:t>
            </a:r>
            <a:r>
              <a:rPr lang="fr-FR" dirty="0" err="1" smtClean="0"/>
              <a:t>add</a:t>
            </a:r>
            <a:r>
              <a:rPr lang="fr-FR" dirty="0" smtClean="0"/>
              <a:t> </a:t>
            </a:r>
            <a:r>
              <a:rPr lang="fr-FR" dirty="0" err="1" smtClean="0"/>
              <a:t>authentication</a:t>
            </a:r>
            <a:endParaRPr lang="fr-FR" dirty="0"/>
          </a:p>
          <a:p>
            <a:pPr lvl="1"/>
            <a:r>
              <a:rPr lang="fr-FR" dirty="0"/>
              <a:t>Store </a:t>
            </a:r>
            <a:r>
              <a:rPr lang="fr-FR" dirty="0" err="1"/>
              <a:t>your</a:t>
            </a:r>
            <a:r>
              <a:rPr lang="fr-FR" dirty="0"/>
              <a:t> labels in flat files and </a:t>
            </a:r>
            <a:r>
              <a:rPr lang="fr-FR" dirty="0" err="1"/>
              <a:t>make</a:t>
            </a:r>
            <a:r>
              <a:rPr lang="fr-FR" dirty="0"/>
              <a:t> </a:t>
            </a:r>
            <a:r>
              <a:rPr lang="fr-FR" dirty="0" err="1"/>
              <a:t>it</a:t>
            </a:r>
            <a:r>
              <a:rPr lang="fr-FR" dirty="0"/>
              <a:t> </a:t>
            </a:r>
            <a:r>
              <a:rPr lang="fr-FR" dirty="0" smtClean="0"/>
              <a:t>i18n</a:t>
            </a:r>
          </a:p>
          <a:p>
            <a:pPr lvl="1"/>
            <a:r>
              <a:rPr lang="fr-FR" dirty="0" smtClean="0"/>
              <a:t>Use CSS Twitter </a:t>
            </a:r>
            <a:r>
              <a:rPr lang="fr-FR" dirty="0" err="1" smtClean="0"/>
              <a:t>Bootstrap</a:t>
            </a:r>
            <a:r>
              <a:rPr lang="fr-FR" dirty="0" smtClean="0"/>
              <a:t> to </a:t>
            </a:r>
            <a:r>
              <a:rPr lang="fr-FR" dirty="0" err="1" smtClean="0"/>
              <a:t>make</a:t>
            </a:r>
            <a:r>
              <a:rPr lang="fr-FR" dirty="0" smtClean="0"/>
              <a:t> cool pages</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Combine </a:t>
            </a:r>
            <a:r>
              <a:rPr lang="fr-FR" dirty="0" err="1" smtClean="0">
                <a:ea typeface="ＭＳ Ｐゴシック" pitchFamily="34" charset="-128"/>
              </a:rPr>
              <a:t>them</a:t>
            </a:r>
            <a:r>
              <a:rPr lang="fr-FR" dirty="0" smtClean="0">
                <a:ea typeface="ＭＳ Ｐゴシック" pitchFamily="34" charset="-128"/>
              </a:rPr>
              <a:t> all</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376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blog.langoor.mobi/wp-content/uploads/2013/07/meanstack-624x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66875"/>
            <a:ext cx="59436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45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Some features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AngularJS</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435975" cy="4230687"/>
          </a:xfrm>
        </p:spPr>
        <p:txBody>
          <a:bodyPr/>
          <a:lstStyle/>
          <a:p>
            <a:r>
              <a:rPr lang="en-US" dirty="0" smtClean="0"/>
              <a:t>Based on declarative programming</a:t>
            </a:r>
          </a:p>
          <a:p>
            <a:pPr lvl="1"/>
            <a:r>
              <a:rPr lang="en-US" dirty="0" smtClean="0"/>
              <a:t>HTML attributes</a:t>
            </a:r>
          </a:p>
          <a:p>
            <a:pPr lvl="1"/>
            <a:r>
              <a:rPr lang="en-US" dirty="0" err="1" smtClean="0"/>
              <a:t>Scriplets</a:t>
            </a:r>
            <a:endParaRPr lang="en-US" dirty="0"/>
          </a:p>
          <a:p>
            <a:r>
              <a:rPr lang="en-US" dirty="0" smtClean="0"/>
              <a:t>Rich view features</a:t>
            </a:r>
          </a:p>
          <a:p>
            <a:pPr lvl="1"/>
            <a:r>
              <a:rPr lang="en-US" dirty="0" smtClean="0"/>
              <a:t>Data Binding</a:t>
            </a:r>
          </a:p>
          <a:p>
            <a:pPr lvl="1"/>
            <a:r>
              <a:rPr lang="en-US" dirty="0" smtClean="0"/>
              <a:t>Controllers</a:t>
            </a:r>
          </a:p>
          <a:p>
            <a:pPr lvl="1"/>
            <a:r>
              <a:rPr lang="en-US" dirty="0" smtClean="0"/>
              <a:t>Plain JavaScript</a:t>
            </a:r>
          </a:p>
          <a:p>
            <a:endParaRPr lang="en-US" dirty="0" smtClean="0"/>
          </a:p>
          <a:p>
            <a:pPr lvl="1"/>
            <a:endParaRPr lang="en-US" dirty="0"/>
          </a:p>
        </p:txBody>
      </p:sp>
    </p:spTree>
    <p:extLst>
      <p:ext uri="{BB962C8B-B14F-4D97-AF65-F5344CB8AC3E}">
        <p14:creationId xmlns:p14="http://schemas.microsoft.com/office/powerpoint/2010/main" val="74011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The MEAN stack</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AngularJS</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435975" cy="4230687"/>
          </a:xfrm>
        </p:spPr>
        <p:txBody>
          <a:bodyPr/>
          <a:lstStyle/>
          <a:p>
            <a:r>
              <a:rPr lang="en-US" dirty="0" smtClean="0"/>
              <a:t>A stack is raising nowadays:</a:t>
            </a:r>
          </a:p>
          <a:p>
            <a:pPr lvl="1"/>
            <a:r>
              <a:rPr lang="en-US" sz="3600" b="1" dirty="0" err="1" smtClean="0"/>
              <a:t>M</a:t>
            </a:r>
            <a:r>
              <a:rPr lang="en-US" dirty="0" err="1" smtClean="0"/>
              <a:t>ongoDB</a:t>
            </a:r>
            <a:endParaRPr lang="en-US" dirty="0" smtClean="0"/>
          </a:p>
          <a:p>
            <a:pPr lvl="1"/>
            <a:r>
              <a:rPr lang="en-US" sz="3600" b="1" dirty="0" err="1" smtClean="0"/>
              <a:t>E</a:t>
            </a:r>
            <a:r>
              <a:rPr lang="en-US" dirty="0" err="1" smtClean="0"/>
              <a:t>xpressJS</a:t>
            </a:r>
            <a:endParaRPr lang="en-US" dirty="0" smtClean="0"/>
          </a:p>
          <a:p>
            <a:pPr lvl="1"/>
            <a:r>
              <a:rPr lang="en-US" sz="3600" b="1" dirty="0" err="1" smtClean="0"/>
              <a:t>A</a:t>
            </a:r>
            <a:r>
              <a:rPr lang="en-US" dirty="0" err="1" smtClean="0"/>
              <a:t>ngularJS</a:t>
            </a:r>
            <a:endParaRPr lang="en-US" dirty="0" smtClean="0"/>
          </a:p>
          <a:p>
            <a:pPr lvl="1"/>
            <a:r>
              <a:rPr lang="en-US" sz="3600" b="1" dirty="0" err="1" smtClean="0"/>
              <a:t>N</a:t>
            </a:r>
            <a:r>
              <a:rPr lang="en-US" dirty="0" err="1" smtClean="0"/>
              <a:t>odeJS</a:t>
            </a:r>
            <a:endParaRPr lang="en-US" dirty="0" smtClean="0"/>
          </a:p>
          <a:p>
            <a:r>
              <a:rPr lang="en-US" dirty="0" smtClean="0"/>
              <a:t>Let’s discover the last one!</a:t>
            </a:r>
            <a:endParaRPr lang="en-US" dirty="0"/>
          </a:p>
          <a:p>
            <a:pPr lvl="1"/>
            <a:endParaRPr lang="en-US" dirty="0"/>
          </a:p>
        </p:txBody>
      </p:sp>
    </p:spTree>
    <p:extLst>
      <p:ext uri="{BB962C8B-B14F-4D97-AF65-F5344CB8AC3E}">
        <p14:creationId xmlns:p14="http://schemas.microsoft.com/office/powerpoint/2010/main" val="1139859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803021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Props1.xml><?xml version="1.0" encoding="utf-8"?>
<ds:datastoreItem xmlns:ds="http://schemas.openxmlformats.org/officeDocument/2006/customXml" ds:itemID="{7937C34B-FE48-4088-BD9E-A0A482B93E0E}"/>
</file>

<file path=customXml/itemProps2.xml><?xml version="1.0" encoding="utf-8"?>
<ds:datastoreItem xmlns:ds="http://schemas.openxmlformats.org/officeDocument/2006/customXml" ds:itemID="{3AD8EF37-B8CB-4F9C-8C47-D19C4F9F202B}"/>
</file>

<file path=customXml/itemProps3.xml><?xml version="1.0" encoding="utf-8"?>
<ds:datastoreItem xmlns:ds="http://schemas.openxmlformats.org/officeDocument/2006/customXml" ds:itemID="{8AFF6564-0EAF-4DE1-A7D5-B97D9C9E02E9}"/>
</file>

<file path=docProps/app.xml><?xml version="1.0" encoding="utf-8"?>
<Properties xmlns="http://schemas.openxmlformats.org/officeDocument/2006/extended-properties" xmlns:vt="http://schemas.openxmlformats.org/officeDocument/2006/docPropsVTypes">
  <Template>SUPINFOTheme.thmx</Template>
  <TotalTime>0</TotalTime>
  <Words>2998</Words>
  <Application>Microsoft Office PowerPoint</Application>
  <PresentationFormat>Affichage à l'écran (16:10)</PresentationFormat>
  <Paragraphs>738</Paragraphs>
  <Slides>63</Slides>
  <Notes>40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63</vt:i4>
      </vt:variant>
    </vt:vector>
  </HeadingPairs>
  <TitlesOfParts>
    <vt:vector size="73" baseType="lpstr">
      <vt:lpstr>MS PGothic</vt:lpstr>
      <vt:lpstr>MS PGothic</vt:lpstr>
      <vt:lpstr>Arial</vt:lpstr>
      <vt:lpstr>Calibri</vt:lpstr>
      <vt:lpstr>Courier</vt:lpstr>
      <vt:lpstr>Courier New</vt:lpstr>
      <vt:lpstr>Myriad Pro</vt:lpstr>
      <vt:lpstr>Verdana</vt:lpstr>
      <vt:lpstr>Wingdings</vt:lpstr>
      <vt:lpstr>SUPINFOTheme</vt:lpstr>
      <vt:lpstr>Présentation PowerPoint</vt:lpstr>
      <vt:lpstr>Présentation PowerPoint</vt:lpstr>
      <vt:lpstr>Présentation PowerPoint</vt:lpstr>
      <vt:lpstr>Introduction</vt:lpstr>
      <vt:lpstr>Présentation PowerPoint</vt:lpstr>
      <vt:lpstr>Présentation PowerPoint</vt:lpstr>
      <vt:lpstr>Présentation PowerPoint</vt:lpstr>
      <vt:lpstr>Présentation PowerPoint</vt:lpstr>
      <vt:lpstr>Questions ?</vt:lpstr>
      <vt:lpstr>My first Angular page</vt:lpstr>
      <vt:lpstr>Présentation PowerPoint</vt:lpstr>
      <vt:lpstr>Présentation PowerPoint</vt:lpstr>
      <vt:lpstr>Présentation PowerPoint</vt:lpstr>
      <vt:lpstr>Questions ?</vt:lpstr>
      <vt:lpstr>Exercise</vt:lpstr>
      <vt:lpstr>MVC in angular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 (1/2)</vt:lpstr>
      <vt:lpstr>Exercise (2/2)</vt:lpstr>
      <vt:lpstr>Filters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vt:lpstr>
      <vt:lpstr>Exercise</vt:lpstr>
      <vt:lpstr>HTTP request</vt:lpstr>
      <vt:lpstr>Présentation PowerPoint</vt:lpstr>
      <vt:lpstr>Présentation PowerPoint</vt:lpstr>
      <vt:lpstr>Présentation PowerPoint</vt:lpstr>
      <vt:lpstr>Questions ?</vt:lpstr>
      <vt:lpstr>Combine them all</vt:lpstr>
      <vt:lpstr>Exercise (1/4)</vt:lpstr>
      <vt:lpstr>Exercise (2/4)</vt:lpstr>
      <vt:lpstr>Exercise (3/4)</vt:lpstr>
      <vt:lpstr>Exercise (4/4)</vt:lpstr>
      <vt:lpstr>Présentation PowerPoint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2015-01-12T01:20:11Z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