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s/slide4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21.xml" ContentType="application/vnd.openxmlformats-officedocument.presentationml.notesSlide+xml"/>
  <Override PartName="/ppt/notesSlides/notesSlide38.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29.xml" ContentType="application/vnd.openxmlformats-officedocument.presentationml.notesSlide+xml"/>
  <Override PartName="/ppt/notesSlides/notesSlide37.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63"/>
  </p:notesMasterIdLst>
  <p:handoutMasterIdLst>
    <p:handoutMasterId r:id="rId64"/>
  </p:handoutMasterIdLst>
  <p:sldIdLst>
    <p:sldId id="444" r:id="rId2"/>
    <p:sldId id="456" r:id="rId3"/>
    <p:sldId id="457" r:id="rId4"/>
    <p:sldId id="453" r:id="rId5"/>
    <p:sldId id="451" r:id="rId6"/>
    <p:sldId id="530" r:id="rId7"/>
    <p:sldId id="531" r:id="rId8"/>
    <p:sldId id="532" r:id="rId9"/>
    <p:sldId id="536" r:id="rId10"/>
    <p:sldId id="533" r:id="rId11"/>
    <p:sldId id="537" r:id="rId12"/>
    <p:sldId id="534" r:id="rId13"/>
    <p:sldId id="538" r:id="rId14"/>
    <p:sldId id="535" r:id="rId15"/>
    <p:sldId id="539" r:id="rId16"/>
    <p:sldId id="543" r:id="rId17"/>
    <p:sldId id="540" r:id="rId18"/>
    <p:sldId id="541" r:id="rId19"/>
    <p:sldId id="542" r:id="rId20"/>
    <p:sldId id="546" r:id="rId21"/>
    <p:sldId id="544" r:id="rId22"/>
    <p:sldId id="545" r:id="rId23"/>
    <p:sldId id="547" r:id="rId24"/>
    <p:sldId id="548" r:id="rId25"/>
    <p:sldId id="549" r:id="rId26"/>
    <p:sldId id="551" r:id="rId27"/>
    <p:sldId id="550" r:id="rId28"/>
    <p:sldId id="552" r:id="rId29"/>
    <p:sldId id="553" r:id="rId30"/>
    <p:sldId id="556" r:id="rId31"/>
    <p:sldId id="557" r:id="rId32"/>
    <p:sldId id="559" r:id="rId33"/>
    <p:sldId id="587" r:id="rId34"/>
    <p:sldId id="558" r:id="rId35"/>
    <p:sldId id="562" r:id="rId36"/>
    <p:sldId id="560" r:id="rId37"/>
    <p:sldId id="561" r:id="rId38"/>
    <p:sldId id="563" r:id="rId39"/>
    <p:sldId id="565" r:id="rId40"/>
    <p:sldId id="575" r:id="rId41"/>
    <p:sldId id="567" r:id="rId42"/>
    <p:sldId id="568" r:id="rId43"/>
    <p:sldId id="576" r:id="rId44"/>
    <p:sldId id="577" r:id="rId45"/>
    <p:sldId id="578" r:id="rId46"/>
    <p:sldId id="579" r:id="rId47"/>
    <p:sldId id="586" r:id="rId48"/>
    <p:sldId id="580" r:id="rId49"/>
    <p:sldId id="581" r:id="rId50"/>
    <p:sldId id="566" r:id="rId51"/>
    <p:sldId id="582" r:id="rId52"/>
    <p:sldId id="583" r:id="rId53"/>
    <p:sldId id="584" r:id="rId54"/>
    <p:sldId id="591" r:id="rId55"/>
    <p:sldId id="592" r:id="rId56"/>
    <p:sldId id="595" r:id="rId57"/>
    <p:sldId id="593" r:id="rId58"/>
    <p:sldId id="594" r:id="rId59"/>
    <p:sldId id="574" r:id="rId60"/>
    <p:sldId id="596" r:id="rId61"/>
    <p:sldId id="522" r:id="rId62"/>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24" autoAdjust="0"/>
  </p:normalViewPr>
  <p:slideViewPr>
    <p:cSldViewPr>
      <p:cViewPr varScale="1">
        <p:scale>
          <a:sx n="62" d="100"/>
          <a:sy n="62" d="100"/>
        </p:scale>
        <p:origin x="-1152" y="-112"/>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63" Type="http://schemas.openxmlformats.org/officeDocument/2006/relationships/notesMaster" Target="notesMasters/notesMaster1.xml"/><Relationship Id="rId68" Type="http://schemas.openxmlformats.org/officeDocument/2006/relationships/theme" Target="theme/theme1.xml"/><Relationship Id="rId42" Type="http://schemas.openxmlformats.org/officeDocument/2006/relationships/slide" Target="slides/slide41.xml"/><Relationship Id="rId47" Type="http://schemas.openxmlformats.org/officeDocument/2006/relationships/slide" Target="slides/slide46.xml"/><Relationship Id="rId21" Type="http://schemas.openxmlformats.org/officeDocument/2006/relationships/slide" Target="slides/slide20.xml"/><Relationship Id="rId7" Type="http://schemas.openxmlformats.org/officeDocument/2006/relationships/slide" Target="slides/slide6.xml"/><Relationship Id="rId71" Type="http://schemas.openxmlformats.org/officeDocument/2006/relationships/customXml" Target="../customXml/item2.xml"/><Relationship Id="rId16" Type="http://schemas.openxmlformats.org/officeDocument/2006/relationships/slide" Target="slides/slide15.xml"/><Relationship Id="rId2" Type="http://schemas.openxmlformats.org/officeDocument/2006/relationships/slide" Target="slides/slide1.xml"/><Relationship Id="rId29" Type="http://schemas.openxmlformats.org/officeDocument/2006/relationships/slide" Target="slides/slide28.xml"/><Relationship Id="rId66" Type="http://schemas.openxmlformats.org/officeDocument/2006/relationships/presProps" Target="presProps.xml"/><Relationship Id="rId53" Type="http://schemas.openxmlformats.org/officeDocument/2006/relationships/slide" Target="slides/slide52.xml"/><Relationship Id="rId58" Type="http://schemas.openxmlformats.org/officeDocument/2006/relationships/slide" Target="slides/slide57.xml"/><Relationship Id="rId40" Type="http://schemas.openxmlformats.org/officeDocument/2006/relationships/slide" Target="slides/slide39.xml"/><Relationship Id="rId45" Type="http://schemas.openxmlformats.org/officeDocument/2006/relationships/slide" Target="slides/slide44.xml"/><Relationship Id="rId32" Type="http://schemas.openxmlformats.org/officeDocument/2006/relationships/slide" Target="slides/slide31.xml"/><Relationship Id="rId37" Type="http://schemas.openxmlformats.org/officeDocument/2006/relationships/slide" Target="slides/slide36.xml"/><Relationship Id="rId24" Type="http://schemas.openxmlformats.org/officeDocument/2006/relationships/slide" Target="slides/slide23.xml"/><Relationship Id="rId11" Type="http://schemas.openxmlformats.org/officeDocument/2006/relationships/slide" Target="slides/slide10.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64" Type="http://schemas.openxmlformats.org/officeDocument/2006/relationships/handoutMaster" Target="handoutMasters/handoutMaster1.xml"/><Relationship Id="rId69" Type="http://schemas.openxmlformats.org/officeDocument/2006/relationships/tableStyles" Target="tableStyles.xml"/><Relationship Id="rId56" Type="http://schemas.openxmlformats.org/officeDocument/2006/relationships/slide" Target="slides/slide55.xml"/><Relationship Id="rId43" Type="http://schemas.openxmlformats.org/officeDocument/2006/relationships/slide" Target="slides/slide42.xml"/><Relationship Id="rId48" Type="http://schemas.openxmlformats.org/officeDocument/2006/relationships/slide" Target="slides/slide47.xml"/><Relationship Id="rId30" Type="http://schemas.openxmlformats.org/officeDocument/2006/relationships/slide" Target="slides/slide29.xml"/><Relationship Id="rId35" Type="http://schemas.openxmlformats.org/officeDocument/2006/relationships/slide" Target="slides/slide34.xml"/><Relationship Id="rId22" Type="http://schemas.openxmlformats.org/officeDocument/2006/relationships/slide" Target="slides/slide21.xml"/><Relationship Id="rId27" Type="http://schemas.openxmlformats.org/officeDocument/2006/relationships/slide" Target="slides/slide26.xml"/><Relationship Id="rId51" Type="http://schemas.openxmlformats.org/officeDocument/2006/relationships/slide" Target="slides/slide50.xml"/><Relationship Id="rId8" Type="http://schemas.openxmlformats.org/officeDocument/2006/relationships/slide" Target="slides/slide7.xml"/><Relationship Id="rId72" Type="http://schemas.openxmlformats.org/officeDocument/2006/relationships/customXml" Target="../customXml/item3.xml"/><Relationship Id="rId3" Type="http://schemas.openxmlformats.org/officeDocument/2006/relationships/slide" Target="slides/slide2.xml"/><Relationship Id="rId17" Type="http://schemas.openxmlformats.org/officeDocument/2006/relationships/slide" Target="slides/slide16.xml"/><Relationship Id="rId67" Type="http://schemas.openxmlformats.org/officeDocument/2006/relationships/viewProps" Target="viewProps.xml"/><Relationship Id="rId59" Type="http://schemas.openxmlformats.org/officeDocument/2006/relationships/slide" Target="slides/slide58.xml"/><Relationship Id="rId46" Type="http://schemas.openxmlformats.org/officeDocument/2006/relationships/slide" Target="slides/slide45.xml"/><Relationship Id="rId33" Type="http://schemas.openxmlformats.org/officeDocument/2006/relationships/slide" Target="slides/slide32.xml"/><Relationship Id="rId38" Type="http://schemas.openxmlformats.org/officeDocument/2006/relationships/slide" Target="slides/slide37.xml"/><Relationship Id="rId25" Type="http://schemas.openxmlformats.org/officeDocument/2006/relationships/slide" Target="slides/slide24.xml"/><Relationship Id="rId12" Type="http://schemas.openxmlformats.org/officeDocument/2006/relationships/slide" Target="slides/slide11.xml"/><Relationship Id="rId54" Type="http://schemas.openxmlformats.org/officeDocument/2006/relationships/slide" Target="slides/slide53.xml"/><Relationship Id="rId41" Type="http://schemas.openxmlformats.org/officeDocument/2006/relationships/slide" Target="slides/slide40.xml"/><Relationship Id="rId20" Type="http://schemas.openxmlformats.org/officeDocument/2006/relationships/slide" Target="slides/slide19.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7" Type="http://schemas.openxmlformats.org/officeDocument/2006/relationships/slide" Target="slides/slide56.xml"/><Relationship Id="rId49" Type="http://schemas.openxmlformats.org/officeDocument/2006/relationships/slide" Target="slides/slide48.xml"/><Relationship Id="rId36" Type="http://schemas.openxmlformats.org/officeDocument/2006/relationships/slide" Target="slides/slide35.xml"/><Relationship Id="rId23" Type="http://schemas.openxmlformats.org/officeDocument/2006/relationships/slide" Target="slides/slide22.xml"/><Relationship Id="rId28" Type="http://schemas.openxmlformats.org/officeDocument/2006/relationships/slide" Target="slides/slide27.xml"/><Relationship Id="rId65" Type="http://schemas.openxmlformats.org/officeDocument/2006/relationships/printerSettings" Target="printerSettings/printerSettings1.bin"/><Relationship Id="rId52" Type="http://schemas.openxmlformats.org/officeDocument/2006/relationships/slide" Target="slides/slide51.xml"/><Relationship Id="rId44" Type="http://schemas.openxmlformats.org/officeDocument/2006/relationships/slide" Target="slides/slide43.xml"/><Relationship Id="rId31" Type="http://schemas.openxmlformats.org/officeDocument/2006/relationships/slide" Target="slides/slide30.xml"/><Relationship Id="rId60" Type="http://schemas.openxmlformats.org/officeDocument/2006/relationships/slide" Target="slides/slide59.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55" Type="http://schemas.openxmlformats.org/officeDocument/2006/relationships/slide" Target="slides/slide54.xml"/><Relationship Id="rId34"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10/4/14</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10/4/14</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Clicking</a:t>
            </a:r>
            <a:r>
              <a:rPr lang="fr-FR" dirty="0" smtClean="0"/>
              <a:t> on</a:t>
            </a:r>
            <a:r>
              <a:rPr lang="fr-FR" baseline="0" dirty="0" smtClean="0"/>
              <a:t> </a:t>
            </a:r>
            <a:r>
              <a:rPr lang="fr-FR" baseline="0" dirty="0" err="1" smtClean="0"/>
              <a:t>Calculator</a:t>
            </a:r>
            <a:r>
              <a:rPr lang="fr-FR" baseline="0" dirty="0" smtClean="0"/>
              <a:t> </a:t>
            </a:r>
            <a:r>
              <a:rPr lang="fr-FR" baseline="0" dirty="0" err="1" smtClean="0"/>
              <a:t>app</a:t>
            </a:r>
            <a:r>
              <a:rPr lang="fr-FR" baseline="0" dirty="0" smtClean="0"/>
              <a:t> </a:t>
            </a:r>
            <a:r>
              <a:rPr lang="fr-FR" baseline="0" dirty="0" err="1" smtClean="0"/>
              <a:t>will</a:t>
            </a:r>
            <a:r>
              <a:rPr lang="fr-FR" baseline="0" dirty="0" smtClean="0"/>
              <a:t> </a:t>
            </a:r>
            <a:r>
              <a:rPr lang="fr-FR" baseline="0" dirty="0" err="1" smtClean="0"/>
              <a:t>launch</a:t>
            </a:r>
            <a:r>
              <a:rPr lang="fr-FR" baseline="0" dirty="0" smtClean="0"/>
              <a:t> the </a:t>
            </a:r>
            <a:r>
              <a:rPr lang="fr-FR" baseline="0" dirty="0" err="1" smtClean="0"/>
              <a:t>calculator</a:t>
            </a:r>
            <a:r>
              <a:rPr lang="fr-FR" baseline="0" dirty="0" smtClean="0"/>
              <a:t> in a new </a:t>
            </a:r>
            <a:r>
              <a:rPr lang="fr-FR" baseline="0" dirty="0" err="1" smtClean="0"/>
              <a:t>window</a:t>
            </a:r>
            <a:r>
              <a:rPr lang="fr-FR" baseline="0" dirty="0" smtClean="0"/>
              <a:t>, </a:t>
            </a:r>
            <a:r>
              <a:rPr lang="fr-FR" baseline="0" dirty="0" err="1" smtClean="0"/>
              <a:t>with</a:t>
            </a:r>
            <a:r>
              <a:rPr lang="fr-FR" baseline="0" dirty="0" smtClean="0"/>
              <a:t> an unique </a:t>
            </a:r>
            <a:r>
              <a:rPr lang="fr-FR" baseline="0" dirty="0" err="1" smtClean="0"/>
              <a:t>icon</a:t>
            </a:r>
            <a:r>
              <a:rPr lang="fr-FR" baseline="0" dirty="0" smtClean="0"/>
              <a:t> (as </a:t>
            </a:r>
            <a:r>
              <a:rPr lang="fr-FR" baseline="0" dirty="0" err="1" smtClean="0"/>
              <a:t>classic</a:t>
            </a:r>
            <a:r>
              <a:rPr lang="fr-FR" baseline="0" dirty="0" smtClean="0"/>
              <a:t> software)</a:t>
            </a:r>
          </a:p>
          <a:p>
            <a:r>
              <a:rPr lang="fr-FR" baseline="0" dirty="0" smtClean="0"/>
              <a:t>Be </a:t>
            </a:r>
            <a:r>
              <a:rPr lang="fr-FR" baseline="0" dirty="0" err="1" smtClean="0"/>
              <a:t>careful</a:t>
            </a:r>
            <a:r>
              <a:rPr lang="fr-FR" baseline="0" dirty="0" smtClean="0"/>
              <a:t>, </a:t>
            </a:r>
            <a:r>
              <a:rPr lang="fr-FR" baseline="0" dirty="0" err="1" smtClean="0"/>
              <a:t>this</a:t>
            </a:r>
            <a:r>
              <a:rPr lang="fr-FR" baseline="0" dirty="0" smtClean="0"/>
              <a:t> </a:t>
            </a:r>
            <a:r>
              <a:rPr lang="fr-FR" baseline="0" dirty="0" err="1" smtClean="0"/>
              <a:t>opening</a:t>
            </a:r>
            <a:r>
              <a:rPr lang="fr-FR" baseline="0" dirty="0" smtClean="0"/>
              <a:t> </a:t>
            </a:r>
            <a:r>
              <a:rPr lang="fr-FR" baseline="0" dirty="0" err="1" smtClean="0"/>
              <a:t>way</a:t>
            </a:r>
            <a:r>
              <a:rPr lang="fr-FR" baseline="0" dirty="0" smtClean="0"/>
              <a:t> </a:t>
            </a:r>
            <a:r>
              <a:rPr lang="fr-FR" baseline="0" dirty="0" err="1" smtClean="0"/>
              <a:t>is</a:t>
            </a:r>
            <a:r>
              <a:rPr lang="fr-FR" baseline="0" dirty="0" smtClean="0"/>
              <a:t> not </a:t>
            </a:r>
            <a:r>
              <a:rPr lang="fr-FR" baseline="0" dirty="0" err="1" smtClean="0"/>
              <a:t>held</a:t>
            </a:r>
            <a:r>
              <a:rPr lang="fr-FR" baseline="0" dirty="0" smtClean="0"/>
              <a:t> by </a:t>
            </a:r>
            <a:r>
              <a:rPr lang="fr-FR" baseline="0" dirty="0" err="1" smtClean="0"/>
              <a:t>packaged</a:t>
            </a:r>
            <a:r>
              <a:rPr lang="fr-FR" baseline="0" dirty="0" smtClean="0"/>
              <a:t> </a:t>
            </a:r>
            <a:r>
              <a:rPr lang="fr-FR" baseline="0" dirty="0" err="1" smtClean="0"/>
              <a:t>apps</a:t>
            </a:r>
            <a:r>
              <a:rPr lang="fr-FR" baseline="0" dirty="0" smtClean="0"/>
              <a:t>: </a:t>
            </a:r>
            <a:r>
              <a:rPr lang="fr-FR" baseline="0" dirty="0" err="1" smtClean="0"/>
              <a:t>hosted</a:t>
            </a:r>
            <a:r>
              <a:rPr lang="fr-FR" baseline="0" dirty="0" smtClean="0"/>
              <a:t> </a:t>
            </a:r>
            <a:r>
              <a:rPr lang="fr-FR" baseline="0" dirty="0" err="1" smtClean="0"/>
              <a:t>apps</a:t>
            </a:r>
            <a:r>
              <a:rPr lang="fr-FR" baseline="0" dirty="0" smtClean="0"/>
              <a:t> </a:t>
            </a:r>
            <a:r>
              <a:rPr lang="fr-FR" baseline="0" dirty="0" err="1" smtClean="0"/>
              <a:t>can</a:t>
            </a:r>
            <a:r>
              <a:rPr lang="fr-FR" baseline="0" dirty="0" smtClean="0"/>
              <a:t> do </a:t>
            </a:r>
            <a:r>
              <a:rPr lang="fr-FR" baseline="0" dirty="0" err="1" smtClean="0"/>
              <a:t>this</a:t>
            </a:r>
            <a:r>
              <a:rPr lang="fr-FR" baseline="0" dirty="0" smtClean="0"/>
              <a:t> </a:t>
            </a:r>
            <a:r>
              <a:rPr lang="fr-FR" baseline="0" dirty="0" err="1" smtClean="0"/>
              <a:t>too</a:t>
            </a:r>
            <a:endParaRPr lang="fr-FR" baseline="0"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Developer</a:t>
            </a:r>
            <a:r>
              <a:rPr lang="fr-FR" baseline="0" dirty="0" smtClean="0"/>
              <a:t> Program </a:t>
            </a:r>
            <a:r>
              <a:rPr lang="fr-FR" baseline="0" dirty="0" err="1" smtClean="0"/>
              <a:t>Policies</a:t>
            </a:r>
            <a:r>
              <a:rPr lang="fr-FR" baseline="0" dirty="0" smtClean="0"/>
              <a:t>: https://developers.google.com/chrome/web-store/program_policies</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Clicking</a:t>
            </a:r>
            <a:r>
              <a:rPr lang="fr-FR" dirty="0" smtClean="0"/>
              <a:t> on</a:t>
            </a:r>
            <a:r>
              <a:rPr lang="fr-FR" baseline="0" dirty="0" smtClean="0"/>
              <a:t> </a:t>
            </a:r>
            <a:r>
              <a:rPr lang="fr-FR" baseline="0" dirty="0" err="1" smtClean="0"/>
              <a:t>this</a:t>
            </a:r>
            <a:r>
              <a:rPr lang="fr-FR" baseline="0" dirty="0" smtClean="0"/>
              <a:t> </a:t>
            </a:r>
            <a:r>
              <a:rPr lang="fr-FR" baseline="0" dirty="0" err="1" smtClean="0"/>
              <a:t>app</a:t>
            </a:r>
            <a:r>
              <a:rPr lang="fr-FR" baseline="0" dirty="0" smtClean="0"/>
              <a:t> </a:t>
            </a:r>
            <a:r>
              <a:rPr lang="fr-FR" baseline="0" dirty="0" err="1" smtClean="0"/>
              <a:t>will</a:t>
            </a:r>
            <a:r>
              <a:rPr lang="fr-FR" baseline="0" dirty="0" smtClean="0"/>
              <a:t> </a:t>
            </a:r>
            <a:r>
              <a:rPr lang="fr-FR" baseline="0" dirty="0" err="1" smtClean="0"/>
              <a:t>launch</a:t>
            </a:r>
            <a:r>
              <a:rPr lang="fr-FR" baseline="0" dirty="0" smtClean="0"/>
              <a:t> http://maps.google.com</a:t>
            </a:r>
            <a:r>
              <a:rPr lang="fr-FR" baseline="0" dirty="0"/>
              <a:t> </a:t>
            </a:r>
            <a:r>
              <a:rPr lang="fr-FR" baseline="0" dirty="0" smtClean="0"/>
              <a:t>in a new tab</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https://developer.chrome.com/apps/app_lifecycle.html</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https://developer.chrome.com/extensions/storage.html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https://developers.google.com/chrome/web-store/articles/apps_vs_extensions</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https://developer.chrome.com/extensions/i18n.html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developer.chrome.com</a:t>
            </a:r>
            <a:r>
              <a:rPr lang="en-US" dirty="0" smtClean="0"/>
              <a:t>/apps/</a:t>
            </a:r>
            <a:r>
              <a:rPr lang="en-US" dirty="0" err="1" smtClean="0"/>
              <a:t>idle.html</a:t>
            </a:r>
            <a:endParaRPr lang="en-US" dirty="0" smtClean="0"/>
          </a:p>
          <a:p>
            <a:r>
              <a:rPr lang="en-US" dirty="0" smtClean="0"/>
              <a:t>https://</a:t>
            </a:r>
            <a:r>
              <a:rPr lang="en-US" dirty="0" err="1" smtClean="0"/>
              <a:t>developer.chrome.com</a:t>
            </a:r>
            <a:r>
              <a:rPr lang="en-US" dirty="0" smtClean="0"/>
              <a:t>/apps/</a:t>
            </a:r>
            <a:r>
              <a:rPr lang="en-US" dirty="0" err="1" smtClean="0"/>
              <a:t>notifications.html</a:t>
            </a:r>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10/4/14</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119687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https://chrome.google.com/webstore/detail/responsive-tester/apjlfpjacfkcckoimkbfhliehbkbnblm</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Licensing</a:t>
            </a:r>
            <a:r>
              <a:rPr lang="fr-FR" dirty="0" smtClean="0"/>
              <a:t> API: https://developers.google.com/chrome/web-store/docs/check_for_payment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Clicking</a:t>
            </a:r>
            <a:r>
              <a:rPr lang="fr-FR" dirty="0" smtClean="0"/>
              <a:t> on</a:t>
            </a:r>
            <a:r>
              <a:rPr lang="fr-FR" baseline="0" dirty="0" smtClean="0"/>
              <a:t> </a:t>
            </a:r>
            <a:r>
              <a:rPr lang="fr-FR" baseline="0" dirty="0" err="1" smtClean="0"/>
              <a:t>this</a:t>
            </a:r>
            <a:r>
              <a:rPr lang="fr-FR" baseline="0" dirty="0" smtClean="0"/>
              <a:t> </a:t>
            </a:r>
            <a:r>
              <a:rPr lang="fr-FR" baseline="0" dirty="0" err="1" smtClean="0"/>
              <a:t>app</a:t>
            </a:r>
            <a:r>
              <a:rPr lang="fr-FR" baseline="0" dirty="0" smtClean="0"/>
              <a:t> </a:t>
            </a:r>
            <a:r>
              <a:rPr lang="fr-FR" baseline="0" dirty="0" err="1" smtClean="0"/>
              <a:t>will</a:t>
            </a:r>
            <a:r>
              <a:rPr lang="fr-FR" baseline="0" dirty="0" smtClean="0"/>
              <a:t> </a:t>
            </a:r>
            <a:r>
              <a:rPr lang="fr-FR" baseline="0" dirty="0" err="1" smtClean="0"/>
              <a:t>launch</a:t>
            </a:r>
            <a:r>
              <a:rPr lang="fr-FR" baseline="0" dirty="0" smtClean="0"/>
              <a:t> http://maps.google.com</a:t>
            </a:r>
            <a:r>
              <a:rPr lang="fr-FR" baseline="0" dirty="0"/>
              <a:t> </a:t>
            </a:r>
            <a:r>
              <a:rPr lang="fr-FR" baseline="0" dirty="0" smtClean="0"/>
              <a:t>in a new tab</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10/4/14</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10/4/14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10/4/14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10/4/14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10/4/14</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10/4/14</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10/4/14</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10/4/14</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10/4/14</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10/4/14</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10/4/14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10/4/14</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chrome/web-store/docs/choosing"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https://chrome.google.com/webstore/developer/dashboard"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google.com/intl/fr/chrome/browser/" TargetMode="Externa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ourses.supinfo.com/" TargetMode="Externa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092881"/>
          </a:xfrm>
          <a:prstGeom prst="rect">
            <a:avLst/>
          </a:prstGeom>
          <a:noFill/>
        </p:spPr>
        <p:txBody>
          <a:bodyPr>
            <a:spAutoFit/>
          </a:bodyPr>
          <a:lstStyle/>
          <a:p>
            <a:pPr>
              <a:defRPr/>
            </a:pPr>
            <a:r>
              <a:rPr lang="fr-FR" sz="3200" dirty="0" smtClean="0">
                <a:latin typeface="Myriad Pro"/>
                <a:ea typeface="MS PGothic" charset="0"/>
                <a:cs typeface="Myriad Pro"/>
              </a:rPr>
              <a:t>Chrome Apps</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a:t>
            </a:r>
            <a:r>
              <a:rPr lang="fr-FR" dirty="0" err="1" smtClean="0">
                <a:solidFill>
                  <a:schemeClr val="tx1">
                    <a:lumMod val="95000"/>
                    <a:lumOff val="5000"/>
                  </a:schemeClr>
                </a:solidFill>
                <a:latin typeface="Verdana" charset="0"/>
                <a:ea typeface="ＭＳ Ｐゴシック" charset="0"/>
                <a:cs typeface="ＭＳ Ｐゴシック" charset="0"/>
              </a:rPr>
              <a:t>enhancement</a:t>
            </a: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cdn4.alouit-multimedia.com/wp-content/uploads/2013/02/chrome-ic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7295" y="2713484"/>
            <a:ext cx="2303177" cy="230317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519293" y="510678"/>
            <a:ext cx="3419475" cy="1674812"/>
            <a:chOff x="5519293" y="510678"/>
            <a:chExt cx="3419475" cy="1674812"/>
          </a:xfrm>
        </p:grpSpPr>
        <p:sp>
          <p:nvSpPr>
            <p:cNvPr id="7" name="AutoShape 12"/>
            <p:cNvSpPr>
              <a:spLocks noChangeArrowheads="1"/>
            </p:cNvSpPr>
            <p:nvPr/>
          </p:nvSpPr>
          <p:spPr bwMode="auto">
            <a:xfrm rot="1014825">
              <a:off x="5660735" y="591829"/>
              <a:ext cx="3117850" cy="1455616"/>
            </a:xfrm>
            <a:prstGeom prst="roundRect">
              <a:avLst>
                <a:gd name="adj" fmla="val 16667"/>
              </a:avLst>
            </a:prstGeom>
            <a:noFill/>
            <a:ln w="152400">
              <a:solidFill>
                <a:srgbClr val="9900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GB" sz="3600" b="1" dirty="0" smtClean="0">
                  <a:solidFill>
                    <a:srgbClr val="990033"/>
                  </a:solidFill>
                </a:rPr>
                <a:t>EXTRA</a:t>
              </a:r>
              <a:br>
                <a:rPr lang="en-GB" sz="3600" b="1" dirty="0" smtClean="0">
                  <a:solidFill>
                    <a:srgbClr val="990033"/>
                  </a:solidFill>
                </a:rPr>
              </a:br>
              <a:r>
                <a:rPr lang="en-GB" sz="3600" b="1" dirty="0" smtClean="0">
                  <a:solidFill>
                    <a:srgbClr val="990033"/>
                  </a:solidFill>
                </a:rPr>
                <a:t>RESOURCE</a:t>
              </a:r>
              <a:endParaRPr lang="en-GB" sz="3600" b="1" dirty="0">
                <a:solidFill>
                  <a:srgbClr val="990033"/>
                </a:solidFill>
              </a:endParaRPr>
            </a:p>
          </p:txBody>
        </p:sp>
        <p:pic>
          <p:nvPicPr>
            <p:cNvPr id="8" name="Picture 13" descr="stamp-effects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15555">
              <a:off x="5519293" y="510678"/>
              <a:ext cx="34194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Designed</a:t>
            </a:r>
            <a:r>
              <a:rPr lang="fr-FR" sz="3200" dirty="0" smtClean="0">
                <a:ea typeface="ＭＳ Ｐゴシック" pitchFamily="34" charset="-128"/>
              </a:rPr>
              <a:t> to </a:t>
            </a:r>
            <a:r>
              <a:rPr lang="fr-FR" sz="3200" dirty="0" err="1" smtClean="0">
                <a:ea typeface="ＭＳ Ｐゴシック" pitchFamily="34" charset="-128"/>
              </a:rPr>
              <a:t>be</a:t>
            </a:r>
            <a:r>
              <a:rPr lang="fr-FR" sz="3200" dirty="0" smtClean="0">
                <a:ea typeface="ＭＳ Ｐゴシック" pitchFamily="34" charset="-128"/>
              </a:rPr>
              <a:t> large </a:t>
            </a:r>
            <a:r>
              <a:rPr lang="fr-FR" sz="3200" dirty="0" err="1" smtClean="0">
                <a:ea typeface="ＭＳ Ｐゴシック" pitchFamily="34" charset="-128"/>
              </a:rPr>
              <a:t>width</a:t>
            </a:r>
            <a:r>
              <a:rPr lang="fr-FR" sz="3200" dirty="0" smtClean="0">
                <a:ea typeface="ＭＳ Ｐゴシック" pitchFamily="34" charset="-128"/>
              </a:rPr>
              <a:t> UI</a:t>
            </a:r>
          </a:p>
          <a:p>
            <a:pPr>
              <a:spcBef>
                <a:spcPts val="3000"/>
              </a:spcBef>
            </a:pPr>
            <a:r>
              <a:rPr lang="fr-FR" sz="3200" dirty="0" smtClean="0">
                <a:ea typeface="ＭＳ Ｐゴシック" pitchFamily="34" charset="-128"/>
              </a:rPr>
              <a:t>Can </a:t>
            </a:r>
            <a:r>
              <a:rPr lang="fr-FR" sz="3200" dirty="0" err="1" smtClean="0">
                <a:ea typeface="ＭＳ Ｐゴシック" pitchFamily="34" charset="-128"/>
              </a:rPr>
              <a:t>work</a:t>
            </a:r>
            <a:r>
              <a:rPr lang="fr-FR" sz="3200" dirty="0" smtClean="0">
                <a:ea typeface="ＭＳ Ｐゴシック" pitchFamily="34" charset="-128"/>
              </a:rPr>
              <a:t> in all </a:t>
            </a:r>
            <a:r>
              <a:rPr lang="fr-FR" sz="3200" dirty="0" err="1" smtClean="0">
                <a:ea typeface="ＭＳ Ｐゴシック" pitchFamily="34" charset="-128"/>
              </a:rPr>
              <a:t>recent</a:t>
            </a:r>
            <a:r>
              <a:rPr lang="fr-FR" sz="3200" dirty="0" smtClean="0">
                <a:ea typeface="ＭＳ Ｐゴシック" pitchFamily="34" charset="-128"/>
              </a:rPr>
              <a:t> web browsers</a:t>
            </a:r>
          </a:p>
          <a:p>
            <a:pPr>
              <a:spcBef>
                <a:spcPts val="3000"/>
              </a:spcBef>
            </a:pPr>
            <a:r>
              <a:rPr lang="fr-FR" sz="3200" dirty="0" smtClean="0">
                <a:ea typeface="ＭＳ Ｐゴシック" pitchFamily="34" charset="-128"/>
              </a:rPr>
              <a:t>Have no size </a:t>
            </a:r>
            <a:r>
              <a:rPr lang="fr-FR" sz="3200" dirty="0" err="1" smtClean="0">
                <a:ea typeface="ＭＳ Ｐゴシック" pitchFamily="34" charset="-128"/>
              </a:rPr>
              <a:t>limit</a:t>
            </a:r>
            <a:endParaRPr lang="fr-FR" sz="3200" dirty="0" smtClean="0">
              <a:ea typeface="ＭＳ Ｐゴシック" pitchFamily="34" charset="-128"/>
            </a:endParaRPr>
          </a:p>
          <a:p>
            <a:pPr>
              <a:spcBef>
                <a:spcPts val="3000"/>
              </a:spcBef>
            </a:pPr>
            <a:r>
              <a:rPr lang="fr-FR" sz="3200" dirty="0" smtClean="0">
                <a:ea typeface="ＭＳ Ｐゴシック" pitchFamily="34" charset="-128"/>
              </a:rPr>
              <a:t>More </a:t>
            </a:r>
            <a:r>
              <a:rPr lang="fr-FR" sz="3200" dirty="0" err="1" smtClean="0">
                <a:ea typeface="ＭＳ Ｐゴシック" pitchFamily="34" charset="-128"/>
              </a:rPr>
              <a:t>secure</a:t>
            </a:r>
            <a:r>
              <a:rPr lang="fr-FR" sz="3200" dirty="0" smtClean="0">
                <a:ea typeface="ＭＳ Ｐゴシック" pitchFamily="34" charset="-128"/>
              </a:rPr>
              <a:t> as </a:t>
            </a:r>
            <a:r>
              <a:rPr lang="fr-FR" sz="3200" dirty="0" err="1" smtClean="0">
                <a:ea typeface="ＭＳ Ｐゴシック" pitchFamily="34" charset="-128"/>
              </a:rPr>
              <a:t>logic</a:t>
            </a:r>
            <a:r>
              <a:rPr lang="fr-FR" sz="3200" dirty="0" smtClean="0">
                <a:ea typeface="ＭＳ Ｐゴシック" pitchFamily="34" charset="-128"/>
              </a:rPr>
              <a:t> </a:t>
            </a:r>
            <a:r>
              <a:rPr lang="fr-FR" sz="3200" dirty="0" err="1" smtClean="0">
                <a:ea typeface="ＭＳ Ｐゴシック" pitchFamily="34" charset="-128"/>
              </a:rPr>
              <a:t>stays</a:t>
            </a:r>
            <a:r>
              <a:rPr lang="fr-FR" sz="3200" dirty="0" smtClean="0">
                <a:ea typeface="ＭＳ Ｐゴシック" pitchFamily="34" charset="-128"/>
              </a:rPr>
              <a:t> on server-</a:t>
            </a:r>
            <a:r>
              <a:rPr lang="fr-FR" sz="3200" dirty="0" err="1" smtClean="0">
                <a:ea typeface="ＭＳ Ｐゴシック" pitchFamily="34" charset="-128"/>
              </a:rPr>
              <a:t>side</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Can </a:t>
            </a:r>
            <a:r>
              <a:rPr lang="fr-FR" sz="2800" dirty="0" err="1" smtClean="0">
                <a:ea typeface="ＭＳ Ｐゴシック" pitchFamily="34" charset="-128"/>
              </a:rPr>
              <a:t>be</a:t>
            </a:r>
            <a:r>
              <a:rPr lang="fr-FR" sz="2800" dirty="0" smtClean="0">
                <a:ea typeface="ＭＳ Ｐゴシック" pitchFamily="34" charset="-128"/>
              </a:rPr>
              <a:t> </a:t>
            </a:r>
            <a:r>
              <a:rPr lang="fr-FR" sz="2800" dirty="0" err="1" smtClean="0">
                <a:ea typeface="ＭＳ Ｐゴシック" pitchFamily="34" charset="-128"/>
              </a:rPr>
              <a:t>securely</a:t>
            </a:r>
            <a:r>
              <a:rPr lang="fr-FR" sz="2800" dirty="0" smtClean="0">
                <a:ea typeface="ＭＳ Ｐゴシック" pitchFamily="34" charset="-128"/>
              </a:rPr>
              <a:t> </a:t>
            </a:r>
            <a:r>
              <a:rPr lang="fr-FR" sz="2800" dirty="0" err="1" smtClean="0">
                <a:ea typeface="ＭＳ Ｐゴシック" pitchFamily="34" charset="-128"/>
              </a:rPr>
              <a:t>sold</a:t>
            </a:r>
            <a:r>
              <a:rPr lang="fr-FR" sz="2800" dirty="0" smtClean="0">
                <a:ea typeface="ＭＳ Ｐゴシック" pitchFamily="34" charset="-128"/>
              </a:rPr>
              <a:t> </a:t>
            </a:r>
            <a:r>
              <a:rPr lang="fr-FR" sz="2800" dirty="0" err="1" smtClean="0">
                <a:ea typeface="ＭＳ Ｐゴシック" pitchFamily="34" charset="-128"/>
              </a:rPr>
              <a:t>with</a:t>
            </a:r>
            <a:r>
              <a:rPr lang="fr-FR" sz="2800" dirty="0" smtClean="0">
                <a:ea typeface="ＭＳ Ｐゴシック" pitchFamily="34" charset="-128"/>
              </a:rPr>
              <a:t> the </a:t>
            </a:r>
            <a:r>
              <a:rPr lang="fr-FR" sz="2800" dirty="0" err="1" smtClean="0">
                <a:ea typeface="ＭＳ Ｐゴシック" pitchFamily="34" charset="-128"/>
              </a:rPr>
              <a:t>Licensing</a:t>
            </a:r>
            <a:r>
              <a:rPr lang="fr-FR" sz="2800" dirty="0" smtClean="0">
                <a:ea typeface="ＭＳ Ｐゴシック" pitchFamily="34" charset="-128"/>
              </a:rPr>
              <a:t> API</a:t>
            </a:r>
          </a:p>
          <a:p>
            <a:pPr>
              <a:spcBef>
                <a:spcPts val="30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7158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 Google </a:t>
            </a:r>
            <a:r>
              <a:rPr lang="fr-FR" dirty="0" err="1" smtClean="0">
                <a:ea typeface="ＭＳ Ｐゴシック" pitchFamily="34" charset="-128"/>
              </a:rPr>
              <a:t>Maps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273324"/>
            <a:ext cx="6853585" cy="3623138"/>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811154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No </a:t>
            </a:r>
            <a:r>
              <a:rPr lang="fr-FR" sz="3200" dirty="0" err="1" smtClean="0">
                <a:ea typeface="ＭＳ Ｐゴシック" pitchFamily="34" charset="-128"/>
              </a:rPr>
              <a:t>need</a:t>
            </a:r>
            <a:r>
              <a:rPr lang="fr-FR" sz="3200" dirty="0" smtClean="0">
                <a:ea typeface="ＭＳ Ｐゴシック" pitchFamily="34" charset="-128"/>
              </a:rPr>
              <a:t> for internet </a:t>
            </a:r>
            <a:r>
              <a:rPr lang="fr-FR" sz="3200" dirty="0" err="1" smtClean="0">
                <a:ea typeface="ＭＳ Ｐゴシック" pitchFamily="34" charset="-128"/>
              </a:rPr>
              <a:t>access</a:t>
            </a:r>
            <a:r>
              <a:rPr lang="fr-FR" sz="3200" dirty="0" smtClean="0">
                <a:ea typeface="ＭＳ Ｐゴシック" pitchFamily="34" charset="-128"/>
              </a:rPr>
              <a:t> </a:t>
            </a:r>
            <a:r>
              <a:rPr lang="fr-FR" sz="3200" dirty="0" err="1" smtClean="0">
                <a:ea typeface="ＭＳ Ｐゴシック" pitchFamily="34" charset="-128"/>
              </a:rPr>
              <a:t>at</a:t>
            </a:r>
            <a:r>
              <a:rPr lang="fr-FR" sz="3200" dirty="0" smtClean="0">
                <a:ea typeface="ＭＳ Ｐゴシック" pitchFamily="34" charset="-128"/>
              </a:rPr>
              <a:t> all</a:t>
            </a:r>
          </a:p>
          <a:p>
            <a:pPr>
              <a:spcBef>
                <a:spcPts val="3000"/>
              </a:spcBef>
            </a:pPr>
            <a:r>
              <a:rPr lang="fr-FR" sz="3200" dirty="0" err="1" smtClean="0">
                <a:ea typeface="ＭＳ Ｐゴシック" pitchFamily="34" charset="-128"/>
              </a:rPr>
              <a:t>Stored</a:t>
            </a:r>
            <a:r>
              <a:rPr lang="fr-FR" sz="3200" dirty="0" smtClean="0">
                <a:ea typeface="ＭＳ Ｐゴシック" pitchFamily="34" charset="-128"/>
              </a:rPr>
              <a:t> on the user hard drive</a:t>
            </a:r>
          </a:p>
          <a:p>
            <a:pPr>
              <a:spcBef>
                <a:spcPts val="3000"/>
              </a:spcBef>
            </a:pPr>
            <a:r>
              <a:rPr lang="fr-FR" sz="3200" dirty="0" smtClean="0">
                <a:ea typeface="ＭＳ Ｐゴシック" pitchFamily="34" charset="-128"/>
              </a:rPr>
              <a:t>Can </a:t>
            </a:r>
            <a:r>
              <a:rPr lang="fr-FR" sz="3200" dirty="0" err="1" smtClean="0">
                <a:ea typeface="ＭＳ Ｐゴシック" pitchFamily="34" charset="-128"/>
              </a:rPr>
              <a:t>run</a:t>
            </a:r>
            <a:r>
              <a:rPr lang="fr-FR" sz="3200" dirty="0" smtClean="0">
                <a:ea typeface="ＭＳ Ｐゴシック" pitchFamily="34" charset="-128"/>
              </a:rPr>
              <a:t> as a background service</a:t>
            </a:r>
          </a:p>
          <a:p>
            <a:pPr>
              <a:spcBef>
                <a:spcPts val="3000"/>
              </a:spcBef>
            </a:pPr>
            <a:r>
              <a:rPr lang="fr-FR" sz="3200" dirty="0" err="1" smtClean="0">
                <a:ea typeface="ＭＳ Ｐゴシック" pitchFamily="34" charset="-128"/>
              </a:rPr>
              <a:t>Kind</a:t>
            </a:r>
            <a:r>
              <a:rPr lang="fr-FR" sz="3200" dirty="0" smtClean="0">
                <a:ea typeface="ＭＳ Ｐゴシック" pitchFamily="34" charset="-128"/>
              </a:rPr>
              <a:t> of </a:t>
            </a:r>
            <a:r>
              <a:rPr lang="fr-FR" sz="3200" dirty="0" err="1" smtClean="0">
                <a:ea typeface="ＭＳ Ｐゴシック" pitchFamily="34" charset="-128"/>
              </a:rPr>
              <a:t>missing</a:t>
            </a:r>
            <a:r>
              <a:rPr lang="fr-FR" sz="3200" dirty="0" smtClean="0">
                <a:ea typeface="ＭＳ Ｐゴシック" pitchFamily="34" charset="-128"/>
              </a:rPr>
              <a:t> </a:t>
            </a:r>
            <a:r>
              <a:rPr lang="fr-FR" sz="3200" dirty="0" err="1" smtClean="0">
                <a:ea typeface="ＭＳ Ｐゴシック" pitchFamily="34" charset="-128"/>
              </a:rPr>
              <a:t>link</a:t>
            </a:r>
            <a:r>
              <a:rPr lang="fr-FR" sz="3200" dirty="0" smtClean="0">
                <a:ea typeface="ＭＳ Ｐゴシック" pitchFamily="34" charset="-128"/>
              </a:rPr>
              <a:t> </a:t>
            </a:r>
            <a:r>
              <a:rPr lang="fr-FR" sz="3200" dirty="0" err="1" smtClean="0">
                <a:ea typeface="ＭＳ Ｐゴシック" pitchFamily="34" charset="-128"/>
              </a:rPr>
              <a:t>between</a:t>
            </a:r>
            <a:r>
              <a:rPr lang="fr-FR" sz="3200" dirty="0" smtClean="0">
                <a:ea typeface="ＭＳ Ｐゴシック" pitchFamily="34" charset="-128"/>
              </a:rPr>
              <a:t> the </a:t>
            </a:r>
            <a:r>
              <a:rPr lang="fr-FR" sz="3200" dirty="0" err="1" smtClean="0">
                <a:ea typeface="ＭＳ Ｐゴシック" pitchFamily="34" charset="-128"/>
              </a:rPr>
              <a:t>two</a:t>
            </a:r>
            <a:r>
              <a:rPr lang="fr-FR" sz="3200" dirty="0" smtClean="0">
                <a:ea typeface="ＭＳ Ｐゴシック" pitchFamily="34" charset="-128"/>
              </a:rPr>
              <a:t> </a:t>
            </a:r>
            <a:r>
              <a:rPr lang="fr-FR" sz="3200" dirty="0" err="1" smtClean="0">
                <a:ea typeface="ＭＳ Ｐゴシック" pitchFamily="34" charset="-128"/>
              </a:rPr>
              <a:t>others</a:t>
            </a:r>
            <a:r>
              <a:rPr lang="fr-FR" sz="3200" dirty="0" smtClean="0">
                <a:ea typeface="ＭＳ Ｐゴシック" pitchFamily="34" charset="-128"/>
              </a:rPr>
              <a:t>:</a:t>
            </a:r>
          </a:p>
          <a:p>
            <a:pPr lvl="1">
              <a:spcBef>
                <a:spcPts val="600"/>
              </a:spcBef>
            </a:pPr>
            <a:r>
              <a:rPr lang="fr-FR" dirty="0" smtClean="0">
                <a:ea typeface="ＭＳ Ｐゴシック" pitchFamily="34" charset="-128"/>
              </a:rPr>
              <a:t>Use of Chrome API as extensions</a:t>
            </a:r>
          </a:p>
          <a:p>
            <a:pPr lvl="1">
              <a:spcBef>
                <a:spcPts val="600"/>
              </a:spcBef>
            </a:pPr>
            <a:r>
              <a:rPr lang="fr-FR" dirty="0" err="1" smtClean="0">
                <a:ea typeface="ＭＳ Ｐゴシック" pitchFamily="34" charset="-128"/>
              </a:rPr>
              <a:t>Same</a:t>
            </a:r>
            <a:r>
              <a:rPr lang="fr-FR" dirty="0" smtClean="0">
                <a:ea typeface="ＭＳ Ｐゴシック" pitchFamily="34" charset="-128"/>
              </a:rPr>
              <a:t> look-and-</a:t>
            </a:r>
            <a:r>
              <a:rPr lang="fr-FR" dirty="0" err="1" smtClean="0">
                <a:ea typeface="ＭＳ Ｐゴシック" pitchFamily="34" charset="-128"/>
              </a:rPr>
              <a:t>feel</a:t>
            </a:r>
            <a:r>
              <a:rPr lang="fr-FR" dirty="0" smtClean="0">
                <a:ea typeface="ＭＳ Ｐゴシック" pitchFamily="34" charset="-128"/>
              </a:rPr>
              <a:t> as </a:t>
            </a:r>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a:p>
            <a:pPr>
              <a:spcBef>
                <a:spcPts val="30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1254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example</a:t>
            </a:r>
            <a:r>
              <a:rPr lang="fr-FR" dirty="0" smtClean="0">
                <a:ea typeface="ＭＳ Ｐゴシック" pitchFamily="34" charset="-128"/>
              </a:rPr>
              <a:t> – </a:t>
            </a:r>
            <a:r>
              <a:rPr lang="fr-FR" dirty="0" err="1" smtClean="0">
                <a:ea typeface="ＭＳ Ｐゴシック" pitchFamily="34" charset="-128"/>
              </a:rPr>
              <a:t>Calculator</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12" y="1114803"/>
            <a:ext cx="7575376" cy="3916814"/>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009438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One </a:t>
            </a:r>
            <a:r>
              <a:rPr lang="fr-FR" dirty="0" err="1" smtClean="0">
                <a:ea typeface="ＭＳ Ｐゴシック" pitchFamily="34" charset="-128"/>
              </a:rPr>
              <a:t>app</a:t>
            </a:r>
            <a:r>
              <a:rPr lang="fr-FR" dirty="0" smtClean="0">
                <a:ea typeface="ＭＳ Ｐゴシック" pitchFamily="34" charset="-128"/>
              </a:rPr>
              <a:t> to </a:t>
            </a:r>
            <a:r>
              <a:rPr lang="fr-FR" dirty="0" err="1" smtClean="0">
                <a:ea typeface="ＭＳ Ｐゴシック" pitchFamily="34" charset="-128"/>
              </a:rPr>
              <a:t>rule</a:t>
            </a:r>
            <a:r>
              <a:rPr lang="fr-FR" dirty="0" smtClean="0">
                <a:ea typeface="ＭＳ Ｐゴシック" pitchFamily="34" charset="-128"/>
              </a:rPr>
              <a:t> </a:t>
            </a:r>
            <a:r>
              <a:rPr lang="fr-FR" dirty="0" err="1" smtClean="0">
                <a:ea typeface="ＭＳ Ｐゴシック" pitchFamily="34" charset="-128"/>
              </a:rPr>
              <a:t>them</a:t>
            </a:r>
            <a:r>
              <a:rPr lang="fr-FR" dirty="0" smtClean="0">
                <a:ea typeface="ＭＳ Ｐゴシック" pitchFamily="34" charset="-128"/>
              </a:rPr>
              <a:t> all</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Different</a:t>
            </a:r>
            <a:r>
              <a:rPr lang="fr-FR" sz="3200" dirty="0" smtClean="0">
                <a:ea typeface="ＭＳ Ｐゴシック" pitchFamily="34" charset="-128"/>
              </a:rPr>
              <a:t> </a:t>
            </a:r>
            <a:r>
              <a:rPr lang="fr-FR" sz="3200" dirty="0" err="1" smtClean="0">
                <a:ea typeface="ＭＳ Ｐゴシック" pitchFamily="34" charset="-128"/>
              </a:rPr>
              <a:t>systems</a:t>
            </a:r>
            <a:r>
              <a:rPr lang="fr-FR" sz="3200" dirty="0" smtClean="0">
                <a:ea typeface="ＭＳ Ｐゴシック" pitchFamily="34" charset="-128"/>
              </a:rPr>
              <a:t> for </a:t>
            </a:r>
            <a:r>
              <a:rPr lang="fr-FR" sz="3200" dirty="0" err="1" smtClean="0">
                <a:ea typeface="ＭＳ Ｐゴシック" pitchFamily="34" charset="-128"/>
              </a:rPr>
              <a:t>different</a:t>
            </a:r>
            <a:r>
              <a:rPr lang="fr-FR" sz="3200" dirty="0" smtClean="0">
                <a:ea typeface="ＭＳ Ｐゴシック" pitchFamily="34" charset="-128"/>
              </a:rPr>
              <a:t> uses</a:t>
            </a:r>
          </a:p>
          <a:p>
            <a:pPr>
              <a:spcBef>
                <a:spcPts val="3000"/>
              </a:spcBef>
            </a:pPr>
            <a:r>
              <a:rPr lang="fr-FR" sz="3200" dirty="0" err="1" smtClean="0">
                <a:ea typeface="ＭＳ Ｐゴシック" pitchFamily="34" charset="-128"/>
              </a:rPr>
              <a:t>Choose</a:t>
            </a:r>
            <a:r>
              <a:rPr lang="fr-FR" sz="3200" dirty="0" smtClean="0">
                <a:ea typeface="ＭＳ Ｐゴシック" pitchFamily="34" charset="-128"/>
              </a:rPr>
              <a:t> </a:t>
            </a:r>
            <a:r>
              <a:rPr lang="fr-FR" sz="3200" dirty="0" err="1" smtClean="0">
                <a:ea typeface="ＭＳ Ｐゴシック" pitchFamily="34" charset="-128"/>
              </a:rPr>
              <a:t>wisely</a:t>
            </a:r>
            <a:r>
              <a:rPr lang="fr-FR" sz="3200" dirty="0" smtClean="0">
                <a:ea typeface="ＭＳ Ｐゴシック" pitchFamily="34" charset="-128"/>
              </a:rPr>
              <a:t>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want</a:t>
            </a:r>
            <a:r>
              <a:rPr lang="fr-FR" sz="3200" dirty="0" smtClean="0">
                <a:ea typeface="ＭＳ Ｐゴシック" pitchFamily="34" charset="-128"/>
              </a:rPr>
              <a:t> to do</a:t>
            </a:r>
          </a:p>
          <a:p>
            <a:pPr>
              <a:spcBef>
                <a:spcPts val="3000"/>
              </a:spcBef>
            </a:pPr>
            <a:r>
              <a:rPr lang="fr-FR" sz="3200" dirty="0" smtClean="0">
                <a:ea typeface="ＭＳ Ｐゴシック" pitchFamily="34" charset="-128"/>
              </a:rPr>
              <a:t>This </a:t>
            </a:r>
            <a:r>
              <a:rPr lang="fr-FR" sz="3200" dirty="0" err="1" smtClean="0">
                <a:ea typeface="ＭＳ Ｐゴシック" pitchFamily="34" charset="-128"/>
              </a:rPr>
              <a:t>flowchart</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help </a:t>
            </a:r>
            <a:r>
              <a:rPr lang="fr-FR" sz="3200" dirty="0" err="1" smtClean="0">
                <a:ea typeface="ＭＳ Ｐゴシック" pitchFamily="34" charset="-128"/>
              </a:rPr>
              <a:t>you</a:t>
            </a:r>
            <a:r>
              <a:rPr lang="fr-FR" sz="3200" dirty="0" smtClean="0">
                <a:ea typeface="ＭＳ Ｐゴシック" pitchFamily="34" charset="-128"/>
              </a:rPr>
              <a:t>:</a:t>
            </a:r>
          </a:p>
          <a:p>
            <a:pPr marL="0" indent="0" algn="ctr">
              <a:spcBef>
                <a:spcPts val="600"/>
              </a:spcBef>
              <a:buNone/>
            </a:pPr>
            <a:r>
              <a:rPr lang="fr-FR" dirty="0">
                <a:ea typeface="ＭＳ Ｐゴシック" pitchFamily="34" charset="-128"/>
                <a:hlinkClick r:id="rId3"/>
              </a:rPr>
              <a:t>https://</a:t>
            </a:r>
            <a:r>
              <a:rPr lang="fr-FR" dirty="0" smtClean="0">
                <a:ea typeface="ＭＳ Ｐゴシック" pitchFamily="34" charset="-128"/>
                <a:hlinkClick r:id="rId3"/>
              </a:rPr>
              <a:t>developers.google.com/chrome/web-store/docs/choosing</a:t>
            </a:r>
            <a:endParaRPr lang="fr-FR" dirty="0" smtClean="0">
              <a:ea typeface="ＭＳ Ｐゴシック" pitchFamily="34" charset="-128"/>
            </a:endParaRPr>
          </a:p>
          <a:p>
            <a:pPr marL="0" indent="0" algn="ctr">
              <a:spcBef>
                <a:spcPts val="600"/>
              </a:spcBef>
              <a:buNone/>
            </a:pPr>
            <a:endParaRPr lang="fr-FR" sz="3200" dirty="0" smtClean="0">
              <a:ea typeface="ＭＳ Ｐゴシック" pitchFamily="34" charset="-128"/>
            </a:endParaRPr>
          </a:p>
          <a:p>
            <a:pPr>
              <a:spcBef>
                <a:spcPts val="3000"/>
              </a:spcBef>
            </a:pPr>
            <a:endParaRPr lang="fr-FR" dirty="0" smtClean="0">
              <a:ea typeface="ＭＳ Ｐゴシック" pitchFamily="34" charset="-128"/>
            </a:endParaRPr>
          </a:p>
          <a:p>
            <a:pPr>
              <a:spcBef>
                <a:spcPts val="30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5776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Technical</a:t>
            </a:r>
            <a:r>
              <a:rPr lang="fr-FR" dirty="0" smtClean="0">
                <a:ea typeface="ＭＳ Ｐゴシック" pitchFamily="34" charset="-128"/>
              </a:rPr>
              <a:t> informations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three</a:t>
            </a:r>
            <a:r>
              <a:rPr lang="fr-FR" sz="3200" dirty="0" smtClean="0">
                <a:ea typeface="ＭＳ Ｐゴシック" pitchFamily="34" charset="-128"/>
              </a:rPr>
              <a:t> are </a:t>
            </a:r>
            <a:r>
              <a:rPr lang="fr-FR" sz="3200" dirty="0" err="1" smtClean="0">
                <a:ea typeface="ＭＳ Ｐゴシック" pitchFamily="34" charset="-128"/>
              </a:rPr>
              <a:t>designed</a:t>
            </a:r>
            <a:r>
              <a:rPr lang="fr-FR" sz="3200" dirty="0" smtClean="0">
                <a:ea typeface="ＭＳ Ｐゴシック" pitchFamily="34" charset="-128"/>
              </a:rPr>
              <a:t> </a:t>
            </a:r>
            <a:r>
              <a:rPr lang="fr-FR" sz="3200" dirty="0" err="1" smtClean="0">
                <a:ea typeface="ＭＳ Ｐゴシック" pitchFamily="34" charset="-128"/>
              </a:rPr>
              <a:t>with</a:t>
            </a:r>
            <a:r>
              <a:rPr lang="fr-FR" sz="3200" dirty="0" smtClean="0">
                <a:ea typeface="ＭＳ Ｐゴシック" pitchFamily="34" charset="-128"/>
              </a:rPr>
              <a:t> web standards</a:t>
            </a:r>
          </a:p>
          <a:p>
            <a:pPr lvl="1">
              <a:spcBef>
                <a:spcPts val="600"/>
              </a:spcBef>
            </a:pPr>
            <a:r>
              <a:rPr lang="fr-FR" sz="2800" dirty="0" smtClean="0">
                <a:ea typeface="ＭＳ Ｐゴシック" pitchFamily="34" charset="-128"/>
              </a:rPr>
              <a:t>HTML, CSS and JavaScript</a:t>
            </a:r>
          </a:p>
          <a:p>
            <a:pPr>
              <a:spcBef>
                <a:spcPts val="3000"/>
              </a:spcBef>
            </a:pPr>
            <a:r>
              <a:rPr lang="fr-FR" sz="3200" dirty="0" smtClean="0">
                <a:ea typeface="ＭＳ Ｐゴシック" pitchFamily="34" charset="-128"/>
              </a:rPr>
              <a:t>Apps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mostly</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t>
            </a:r>
            <a:r>
              <a:rPr lang="fr-FR" sz="3200" dirty="0" err="1" smtClean="0">
                <a:ea typeface="ＭＳ Ｐゴシック" pitchFamily="34" charset="-128"/>
              </a:rPr>
              <a:t>launched</a:t>
            </a:r>
            <a:r>
              <a:rPr lang="fr-FR" sz="3200" dirty="0" smtClean="0">
                <a:ea typeface="ＭＳ Ｐゴシック" pitchFamily="34" charset="-128"/>
              </a:rPr>
              <a:t> </a:t>
            </a: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Webkit</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Be </a:t>
            </a:r>
            <a:r>
              <a:rPr lang="fr-FR" sz="2800" dirty="0" err="1" smtClean="0">
                <a:ea typeface="ＭＳ Ｐゴシック" pitchFamily="34" charset="-128"/>
              </a:rPr>
              <a:t>careful</a:t>
            </a:r>
            <a:r>
              <a:rPr lang="fr-FR" sz="2800" dirty="0" smtClean="0">
                <a:ea typeface="ＭＳ Ｐゴシック" pitchFamily="34" charset="-128"/>
              </a:rPr>
              <a:t> to use </a:t>
            </a:r>
            <a:r>
              <a:rPr lang="fr-FR" sz="2800" dirty="0" err="1" smtClean="0">
                <a:ea typeface="ＭＳ Ｐゴシック" pitchFamily="34" charset="-128"/>
              </a:rPr>
              <a:t>Webkit</a:t>
            </a:r>
            <a:r>
              <a:rPr lang="fr-FR" sz="2800" dirty="0" smtClean="0">
                <a:ea typeface="ＭＳ Ｐゴシック" pitchFamily="34" charset="-128"/>
              </a:rPr>
              <a:t> </a:t>
            </a:r>
            <a:r>
              <a:rPr lang="fr-FR" sz="2800" dirty="0" err="1" smtClean="0">
                <a:ea typeface="ＭＳ Ｐゴシック" pitchFamily="34" charset="-128"/>
              </a:rPr>
              <a:t>supported</a:t>
            </a:r>
            <a:r>
              <a:rPr lang="fr-FR" sz="2800" dirty="0" smtClean="0">
                <a:ea typeface="ＭＳ Ｐゴシック" pitchFamily="34" charset="-128"/>
              </a:rPr>
              <a:t> APIs</a:t>
            </a:r>
          </a:p>
          <a:p>
            <a:pPr lvl="1">
              <a:spcBef>
                <a:spcPts val="600"/>
              </a:spcBef>
            </a:pPr>
            <a:endParaRPr lang="fr-FR" sz="2800" dirty="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apps</a:t>
            </a:r>
            <a:r>
              <a:rPr lang="fr-FR" sz="3200" dirty="0" smtClean="0">
                <a:ea typeface="ＭＳ Ｐゴシック" pitchFamily="34" charset="-128"/>
              </a:rPr>
              <a:t> in </a:t>
            </a:r>
            <a:r>
              <a:rPr lang="fr-FR" sz="3200" dirty="0" err="1" smtClean="0">
                <a:ea typeface="ＭＳ Ｐゴシック" pitchFamily="34" charset="-128"/>
              </a:rPr>
              <a:t>this</a:t>
            </a:r>
            <a:r>
              <a:rPr lang="fr-FR" sz="3200" dirty="0" smtClean="0">
                <a:ea typeface="ＭＳ Ｐゴシック" pitchFamily="34" charset="-128"/>
              </a:rPr>
              <a:t> course, not extensions</a:t>
            </a: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2574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Upload</a:t>
            </a:r>
            <a:r>
              <a:rPr lang="fr-FR" dirty="0" smtClean="0">
                <a:ea typeface="ＭＳ Ｐゴシック" pitchFamily="34" charset="-128"/>
              </a:rPr>
              <a:t> informations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When</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done</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a:t>
            </a:r>
            <a:r>
              <a:rPr lang="fr-FR" sz="3200" dirty="0" err="1" smtClean="0">
                <a:ea typeface="ＭＳ Ｐゴシック" pitchFamily="34" charset="-128"/>
              </a:rPr>
              <a:t>upload</a:t>
            </a:r>
            <a:r>
              <a:rPr lang="fr-FR" sz="3200" dirty="0" smtClean="0">
                <a:ea typeface="ＭＳ Ｐゴシック" pitchFamily="34" charset="-128"/>
              </a:rPr>
              <a:t> </a:t>
            </a:r>
            <a:r>
              <a:rPr lang="fr-FR" sz="3200" dirty="0" err="1" smtClean="0">
                <a:ea typeface="ＭＳ Ｐゴシック" pitchFamily="34" charset="-128"/>
              </a:rPr>
              <a:t>it</a:t>
            </a:r>
            <a:r>
              <a:rPr lang="fr-FR" sz="3200" dirty="0" smtClean="0">
                <a:ea typeface="ＭＳ Ｐゴシック" pitchFamily="34" charset="-128"/>
              </a:rPr>
              <a:t> to the </a:t>
            </a:r>
            <a:r>
              <a:rPr lang="fr-FR" sz="3200" b="1" dirty="0" smtClean="0">
                <a:ea typeface="ＭＳ Ｐゴシック" pitchFamily="34" charset="-128"/>
              </a:rPr>
              <a:t>Chrome Web Store</a:t>
            </a:r>
          </a:p>
          <a:p>
            <a:pPr lvl="1">
              <a:spcBef>
                <a:spcPts val="600"/>
              </a:spcBef>
            </a:pPr>
            <a:r>
              <a:rPr lang="fr-FR" dirty="0" smtClean="0">
                <a:ea typeface="ＭＳ Ｐゴシック" pitchFamily="34" charset="-128"/>
              </a:rPr>
              <a:t>App must </a:t>
            </a:r>
            <a:r>
              <a:rPr lang="fr-FR" dirty="0" err="1" smtClean="0">
                <a:ea typeface="ＭＳ Ｐゴシック" pitchFamily="34" charset="-128"/>
              </a:rPr>
              <a:t>be</a:t>
            </a:r>
            <a:r>
              <a:rPr lang="fr-FR" dirty="0" smtClean="0">
                <a:ea typeface="ＭＳ Ｐゴシック" pitchFamily="34" charset="-128"/>
              </a:rPr>
              <a:t> </a:t>
            </a:r>
            <a:r>
              <a:rPr lang="fr-FR" dirty="0" err="1" smtClean="0">
                <a:ea typeface="ＭＳ Ｐゴシック" pitchFamily="34" charset="-128"/>
              </a:rPr>
              <a:t>valid</a:t>
            </a:r>
            <a:r>
              <a:rPr lang="fr-FR" dirty="0" smtClean="0">
                <a:ea typeface="ＭＳ Ｐゴシック" pitchFamily="34" charset="-128"/>
              </a:rPr>
              <a:t> </a:t>
            </a:r>
            <a:r>
              <a:rPr lang="fr-FR" dirty="0" err="1" smtClean="0">
                <a:ea typeface="ＭＳ Ｐゴシック" pitchFamily="34" charset="-128"/>
              </a:rPr>
              <a:t>regarding</a:t>
            </a:r>
            <a:r>
              <a:rPr lang="fr-FR" dirty="0" smtClean="0">
                <a:ea typeface="ＭＳ Ｐゴシック" pitchFamily="34" charset="-128"/>
              </a:rPr>
              <a:t> to </a:t>
            </a:r>
            <a:r>
              <a:rPr lang="fr-FR" dirty="0" err="1" smtClean="0">
                <a:ea typeface="ＭＳ Ｐゴシック" pitchFamily="34" charset="-128"/>
              </a:rPr>
              <a:t>Developer</a:t>
            </a:r>
            <a:r>
              <a:rPr lang="fr-FR" dirty="0" smtClean="0">
                <a:ea typeface="ＭＳ Ｐゴシック" pitchFamily="34" charset="-128"/>
              </a:rPr>
              <a:t> Program </a:t>
            </a:r>
            <a:r>
              <a:rPr lang="fr-FR" dirty="0" err="1" smtClean="0">
                <a:ea typeface="ＭＳ Ｐゴシック" pitchFamily="34" charset="-128"/>
              </a:rPr>
              <a:t>Policies</a:t>
            </a:r>
            <a:endParaRPr lang="fr-FR" dirty="0" smtClean="0">
              <a:ea typeface="ＭＳ Ｐゴシック" pitchFamily="34" charset="-128"/>
            </a:endParaRPr>
          </a:p>
          <a:p>
            <a:pPr lvl="1">
              <a:spcBef>
                <a:spcPts val="600"/>
              </a:spcBef>
            </a:pPr>
            <a:r>
              <a:rPr lang="fr-FR" dirty="0" err="1" smtClean="0">
                <a:ea typeface="ＭＳ Ｐゴシック" pitchFamily="34" charset="-128"/>
              </a:rPr>
              <a:t>Mandatory</a:t>
            </a:r>
            <a:r>
              <a:rPr lang="fr-FR" dirty="0" smtClean="0">
                <a:ea typeface="ＭＳ Ｐゴシック" pitchFamily="34" charset="-128"/>
              </a:rPr>
              <a:t> to </a:t>
            </a:r>
            <a:r>
              <a:rPr lang="fr-FR" dirty="0" err="1" smtClean="0">
                <a:ea typeface="ＭＳ Ｐゴシック" pitchFamily="34" charset="-128"/>
              </a:rPr>
              <a:t>pay</a:t>
            </a:r>
            <a:r>
              <a:rPr lang="fr-FR" dirty="0" smtClean="0">
                <a:ea typeface="ＭＳ Ｐゴシック" pitchFamily="34" charset="-128"/>
              </a:rPr>
              <a:t> a $5 </a:t>
            </a:r>
            <a:r>
              <a:rPr lang="fr-FR" dirty="0" err="1" smtClean="0">
                <a:ea typeface="ＭＳ Ｐゴシック" pitchFamily="34" charset="-128"/>
              </a:rPr>
              <a:t>fee</a:t>
            </a:r>
            <a:r>
              <a:rPr lang="fr-FR" dirty="0" smtClean="0">
                <a:ea typeface="ＭＳ Ｐゴシック" pitchFamily="34" charset="-128"/>
              </a:rPr>
              <a:t> for </a:t>
            </a:r>
            <a:r>
              <a:rPr lang="fr-FR" dirty="0" err="1" smtClean="0">
                <a:ea typeface="ＭＳ Ｐゴシック" pitchFamily="34" charset="-128"/>
              </a:rPr>
              <a:t>your</a:t>
            </a:r>
            <a:r>
              <a:rPr lang="fr-FR" dirty="0" smtClean="0">
                <a:ea typeface="ＭＳ Ｐゴシック" pitchFamily="34" charset="-128"/>
              </a:rPr>
              <a:t> first </a:t>
            </a:r>
            <a:r>
              <a:rPr lang="fr-FR" dirty="0" err="1" smtClean="0">
                <a:ea typeface="ＭＳ Ｐゴシック" pitchFamily="34" charset="-128"/>
              </a:rPr>
              <a:t>upload</a:t>
            </a:r>
            <a:endParaRPr lang="fr-FR" dirty="0" smtClean="0">
              <a:ea typeface="ＭＳ Ｐゴシック" pitchFamily="34" charset="-128"/>
            </a:endParaRPr>
          </a:p>
          <a:p>
            <a:pPr>
              <a:spcBef>
                <a:spcPts val="3000"/>
              </a:spcBef>
            </a:pPr>
            <a:r>
              <a:rPr lang="fr-FR" sz="3200" dirty="0" err="1" smtClean="0">
                <a:ea typeface="ＭＳ Ｐゴシック" pitchFamily="34" charset="-128"/>
              </a:rPr>
              <a:t>Developer</a:t>
            </a:r>
            <a:r>
              <a:rPr lang="fr-FR" sz="3200" dirty="0" smtClean="0">
                <a:ea typeface="ＭＳ Ｐゴシック" pitchFamily="34" charset="-128"/>
              </a:rPr>
              <a:t> </a:t>
            </a:r>
            <a:r>
              <a:rPr lang="fr-FR" sz="3200" dirty="0" err="1" smtClean="0">
                <a:ea typeface="ＭＳ Ｐゴシック" pitchFamily="34" charset="-128"/>
              </a:rPr>
              <a:t>dashboard</a:t>
            </a:r>
            <a:r>
              <a:rPr lang="fr-FR" sz="3200" dirty="0" smtClean="0">
                <a:ea typeface="ＭＳ Ｐゴシック" pitchFamily="34" charset="-128"/>
              </a:rPr>
              <a:t> accessible </a:t>
            </a:r>
            <a:r>
              <a:rPr lang="fr-FR" sz="3200" dirty="0" err="1" smtClean="0">
                <a:ea typeface="ＭＳ Ｐゴシック" pitchFamily="34" charset="-128"/>
              </a:rPr>
              <a:t>at</a:t>
            </a:r>
            <a:r>
              <a:rPr lang="fr-FR" sz="3200" dirty="0" smtClean="0">
                <a:ea typeface="ＭＳ Ｐゴシック" pitchFamily="34" charset="-128"/>
              </a:rPr>
              <a:t>:</a:t>
            </a:r>
            <a:endParaRPr lang="fr-FR" dirty="0" smtClean="0">
              <a:ea typeface="ＭＳ Ｐゴシック" pitchFamily="34" charset="-128"/>
            </a:endParaRPr>
          </a:p>
          <a:p>
            <a:pPr marL="0" indent="0" algn="ctr">
              <a:spcBef>
                <a:spcPts val="600"/>
              </a:spcBef>
              <a:buNone/>
            </a:pPr>
            <a:r>
              <a:rPr lang="fr-FR" dirty="0">
                <a:ea typeface="ＭＳ Ｐゴシック" pitchFamily="34" charset="-128"/>
                <a:hlinkClick r:id="rId3"/>
              </a:rPr>
              <a:t>https://</a:t>
            </a:r>
            <a:r>
              <a:rPr lang="fr-FR" dirty="0" smtClean="0">
                <a:ea typeface="ＭＳ Ｐゴシック" pitchFamily="34" charset="-128"/>
                <a:hlinkClick r:id="rId3"/>
              </a:rPr>
              <a:t>chrome.google.com/webstore/developer/dashboard</a:t>
            </a:r>
            <a:endParaRPr lang="fr-FR"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3000"/>
              </a:spcBef>
            </a:pP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4355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1014754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Apps structure</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commondatastorage.googleapis.com/mkupriyanov/svg/logo_google_developer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569468"/>
            <a:ext cx="24860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88788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App basics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App </a:t>
            </a:r>
            <a:r>
              <a:rPr lang="fr-FR" sz="3200" dirty="0" err="1" smtClean="0">
                <a:ea typeface="ＭＳ Ｐゴシック" pitchFamily="34" charset="-128"/>
              </a:rPr>
              <a:t>packaged</a:t>
            </a:r>
            <a:r>
              <a:rPr lang="fr-FR" sz="3200" dirty="0" smtClean="0">
                <a:ea typeface="ＭＳ Ｐゴシック" pitchFamily="34" charset="-128"/>
              </a:rPr>
              <a:t> in a *.</a:t>
            </a:r>
            <a:r>
              <a:rPr lang="fr-FR" sz="3200" dirty="0" err="1" smtClean="0">
                <a:ea typeface="ＭＳ Ｐゴシック" pitchFamily="34" charset="-128"/>
              </a:rPr>
              <a:t>crx</a:t>
            </a:r>
            <a:r>
              <a:rPr lang="fr-FR" sz="3200" dirty="0" smtClean="0">
                <a:ea typeface="ＭＳ Ｐゴシック" pitchFamily="34" charset="-128"/>
              </a:rPr>
              <a:t> file</a:t>
            </a:r>
          </a:p>
          <a:p>
            <a:pPr lvl="1">
              <a:spcBef>
                <a:spcPts val="600"/>
              </a:spcBef>
            </a:pPr>
            <a:r>
              <a:rPr lang="fr-FR" sz="2800" dirty="0" smtClean="0">
                <a:ea typeface="ＭＳ Ｐゴシック" pitchFamily="34" charset="-128"/>
              </a:rPr>
              <a:t>Variation of ZIP file </a:t>
            </a:r>
            <a:r>
              <a:rPr lang="fr-FR" sz="2800" dirty="0" err="1" smtClean="0">
                <a:ea typeface="ＭＳ Ｐゴシック" pitchFamily="34" charset="-128"/>
              </a:rPr>
              <a:t>used</a:t>
            </a:r>
            <a:r>
              <a:rPr lang="fr-FR" sz="2800" dirty="0" smtClean="0">
                <a:ea typeface="ＭＳ Ｐゴシック" pitchFamily="34" charset="-128"/>
              </a:rPr>
              <a:t> by Chrome</a:t>
            </a:r>
          </a:p>
          <a:p>
            <a:pPr lvl="1">
              <a:spcBef>
                <a:spcPts val="600"/>
              </a:spcBef>
            </a:pPr>
            <a:r>
              <a:rPr lang="fr-FR" sz="2800" dirty="0" smtClean="0">
                <a:ea typeface="ＭＳ Ｐゴシック" pitchFamily="34" charset="-128"/>
              </a:rPr>
              <a:t>Can </a:t>
            </a:r>
            <a:r>
              <a:rPr lang="fr-FR" sz="2800" dirty="0" err="1" smtClean="0">
                <a:ea typeface="ＭＳ Ｐゴシック" pitchFamily="34" charset="-128"/>
              </a:rPr>
              <a:t>be</a:t>
            </a:r>
            <a:r>
              <a:rPr lang="fr-FR" sz="2800" dirty="0" smtClean="0">
                <a:ea typeface="ＭＳ Ｐゴシック" pitchFamily="34" charset="-128"/>
              </a:rPr>
              <a:t> </a:t>
            </a:r>
            <a:r>
              <a:rPr lang="fr-FR" sz="2800" dirty="0" err="1" smtClean="0">
                <a:ea typeface="ＭＳ Ｐゴシック" pitchFamily="34" charset="-128"/>
              </a:rPr>
              <a:t>stored</a:t>
            </a:r>
            <a:r>
              <a:rPr lang="fr-FR" sz="2800" dirty="0" smtClean="0">
                <a:ea typeface="ＭＳ Ｐゴシック" pitchFamily="34" charset="-128"/>
              </a:rPr>
              <a:t> in the store or </a:t>
            </a:r>
            <a:r>
              <a:rPr lang="fr-FR" sz="2800" dirty="0" err="1" smtClean="0">
                <a:ea typeface="ＭＳ Ｐゴシック" pitchFamily="34" charset="-128"/>
              </a:rPr>
              <a:t>elsewhere</a:t>
            </a:r>
            <a:endParaRPr lang="en-US" sz="2800" dirty="0">
              <a:ea typeface="ＭＳ Ｐゴシック" pitchFamily="34" charset="-128"/>
            </a:endParaRPr>
          </a:p>
          <a:p>
            <a:pPr lvl="1">
              <a:spcBef>
                <a:spcPts val="600"/>
              </a:spcBef>
            </a:pPr>
            <a:endParaRPr lang="fr-FR" sz="2800" dirty="0" smtClean="0">
              <a:ea typeface="ＭＳ Ｐゴシック" pitchFamily="34" charset="-128"/>
            </a:endParaRPr>
          </a:p>
          <a:p>
            <a:pPr>
              <a:spcBef>
                <a:spcPts val="600"/>
              </a:spcBef>
            </a:pPr>
            <a:r>
              <a:rPr lang="fr-FR" sz="3200" dirty="0" smtClean="0">
                <a:ea typeface="ＭＳ Ｐゴシック" pitchFamily="34" charset="-128"/>
              </a:rPr>
              <a:t>Must </a:t>
            </a:r>
            <a:r>
              <a:rPr lang="fr-FR" sz="3200" dirty="0" err="1" smtClean="0">
                <a:ea typeface="ＭＳ Ｐゴシック" pitchFamily="34" charset="-128"/>
              </a:rPr>
              <a:t>contain</a:t>
            </a:r>
            <a:r>
              <a:rPr lang="fr-FR" sz="3200" dirty="0" smtClean="0">
                <a:ea typeface="ＭＳ Ｐゴシック" pitchFamily="34" charset="-128"/>
              </a:rPr>
              <a:t>:</a:t>
            </a:r>
          </a:p>
          <a:p>
            <a:pPr lvl="1">
              <a:spcBef>
                <a:spcPts val="600"/>
              </a:spcBef>
            </a:pPr>
            <a:r>
              <a:rPr lang="fr-FR" sz="2800" dirty="0" smtClean="0">
                <a:ea typeface="ＭＳ Ｐゴシック" pitchFamily="34" charset="-128"/>
              </a:rPr>
              <a:t>A </a:t>
            </a:r>
            <a:r>
              <a:rPr lang="fr-FR" sz="2800" dirty="0" err="1" smtClean="0">
                <a:ea typeface="ＭＳ Ｐゴシック" pitchFamily="34" charset="-128"/>
              </a:rPr>
              <a:t>manifest</a:t>
            </a:r>
            <a:r>
              <a:rPr lang="fr-FR" sz="2800" dirty="0" smtClean="0">
                <a:ea typeface="ＭＳ Ｐゴシック" pitchFamily="34" charset="-128"/>
              </a:rPr>
              <a:t> file (</a:t>
            </a:r>
            <a:r>
              <a:rPr lang="fr-FR" sz="2800" dirty="0" err="1" smtClean="0">
                <a:ea typeface="ＭＳ Ｐゴシック" pitchFamily="34" charset="-128"/>
              </a:rPr>
              <a:t>details</a:t>
            </a:r>
            <a:r>
              <a:rPr lang="fr-FR" sz="2800" dirty="0" smtClean="0">
                <a:ea typeface="ＭＳ Ｐゴシック" pitchFamily="34" charset="-128"/>
              </a:rPr>
              <a:t> about the </a:t>
            </a:r>
            <a:r>
              <a:rPr lang="fr-FR" sz="2800" dirty="0" err="1" smtClean="0">
                <a:ea typeface="ＭＳ Ｐゴシック" pitchFamily="34" charset="-128"/>
              </a:rPr>
              <a:t>app</a:t>
            </a:r>
            <a:r>
              <a:rPr lang="fr-FR" sz="2800" dirty="0" smtClean="0">
                <a:ea typeface="ＭＳ Ｐゴシック" pitchFamily="34" charset="-128"/>
              </a:rPr>
              <a:t>)</a:t>
            </a:r>
          </a:p>
          <a:p>
            <a:pPr>
              <a:spcBef>
                <a:spcPts val="600"/>
              </a:spcBef>
            </a:pPr>
            <a:r>
              <a:rPr lang="fr-FR" sz="3200" dirty="0" err="1" smtClean="0">
                <a:ea typeface="ＭＳ Ｐゴシック" pitchFamily="34" charset="-128"/>
              </a:rPr>
              <a:t>At</a:t>
            </a:r>
            <a:r>
              <a:rPr lang="fr-FR" sz="3200" dirty="0" smtClean="0">
                <a:ea typeface="ＭＳ Ｐゴシック" pitchFamily="34" charset="-128"/>
              </a:rPr>
              <a:t> least one </a:t>
            </a:r>
            <a:r>
              <a:rPr lang="fr-FR" sz="3200" dirty="0" err="1" smtClean="0">
                <a:ea typeface="ＭＳ Ｐゴシック" pitchFamily="34" charset="-128"/>
              </a:rPr>
              <a:t>icon</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strongly</a:t>
            </a:r>
            <a:r>
              <a:rPr lang="fr-FR" sz="3200" dirty="0" smtClean="0">
                <a:ea typeface="ＭＳ Ｐゴシック" pitchFamily="34" charset="-128"/>
              </a:rPr>
              <a:t> </a:t>
            </a:r>
            <a:r>
              <a:rPr lang="fr-FR" sz="3200" dirty="0" err="1" smtClean="0">
                <a:ea typeface="ＭＳ Ｐゴシック" pitchFamily="34" charset="-128"/>
              </a:rPr>
              <a:t>recommended</a:t>
            </a:r>
            <a:endParaRPr lang="en-US"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1947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sz="3200" dirty="0" smtClean="0">
                <a:ea typeface="ＭＳ Ｐゴシック" pitchFamily="34" charset="-128"/>
              </a:rPr>
              <a:t>By </a:t>
            </a:r>
            <a:r>
              <a:rPr lang="fr-FR" sz="3200" dirty="0" err="1" smtClean="0">
                <a:ea typeface="ＭＳ Ｐゴシック" pitchFamily="34" charset="-128"/>
              </a:rPr>
              <a:t>completing</a:t>
            </a:r>
            <a:r>
              <a:rPr lang="fr-FR" sz="3200" dirty="0" smtClean="0">
                <a:ea typeface="ＭＳ Ｐゴシック" pitchFamily="34" charset="-128"/>
              </a:rPr>
              <a:t> </a:t>
            </a:r>
            <a:r>
              <a:rPr lang="fr-FR" sz="3200" dirty="0" err="1" smtClean="0">
                <a:ea typeface="ＭＳ Ｐゴシック" pitchFamily="34" charset="-128"/>
              </a:rPr>
              <a:t>this</a:t>
            </a:r>
            <a:r>
              <a:rPr lang="fr-FR" sz="3200" dirty="0" smtClean="0">
                <a:ea typeface="ＭＳ Ｐゴシック" pitchFamily="34" charset="-128"/>
              </a:rPr>
              <a:t> course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will</a:t>
            </a:r>
            <a:r>
              <a:rPr lang="fr-FR" sz="3200" dirty="0" smtClean="0">
                <a:ea typeface="ＭＳ Ｐゴシック" pitchFamily="34" charset="-128"/>
              </a:rPr>
              <a:t> </a:t>
            </a:r>
            <a:r>
              <a:rPr lang="fr-FR" sz="3200" dirty="0" err="1" smtClean="0">
                <a:ea typeface="ＭＳ Ｐゴシック" pitchFamily="34" charset="-128"/>
              </a:rPr>
              <a:t>be</a:t>
            </a:r>
            <a:r>
              <a:rPr lang="fr-FR" sz="3200" dirty="0" smtClean="0">
                <a:ea typeface="ＭＳ Ｐゴシック" pitchFamily="34" charset="-128"/>
              </a:rPr>
              <a:t> able to: </a:t>
            </a:r>
          </a:p>
          <a:p>
            <a:pPr lvl="1" eaLnBrk="1" hangingPunct="1"/>
            <a:endParaRPr lang="en-US" sz="2400" dirty="0" smtClean="0"/>
          </a:p>
          <a:p>
            <a:pPr lvl="1" eaLnBrk="1" hangingPunct="1"/>
            <a:r>
              <a:rPr lang="en-US" sz="2800" dirty="0" smtClean="0"/>
              <a:t>Explain why apps are useful</a:t>
            </a:r>
            <a:endParaRPr lang="fr-FR" sz="2800" dirty="0" smtClean="0"/>
          </a:p>
          <a:p>
            <a:pPr lvl="1" eaLnBrk="1" hangingPunct="1"/>
            <a:r>
              <a:rPr lang="fr-FR" sz="2800" dirty="0" err="1" smtClean="0"/>
              <a:t>Distinguish</a:t>
            </a:r>
            <a:r>
              <a:rPr lang="fr-FR" sz="2800" dirty="0" smtClean="0"/>
              <a:t> </a:t>
            </a:r>
            <a:r>
              <a:rPr lang="fr-FR" sz="2800" dirty="0" err="1" smtClean="0"/>
              <a:t>apps</a:t>
            </a:r>
            <a:r>
              <a:rPr lang="fr-FR" sz="2800" dirty="0" smtClean="0"/>
              <a:t> and extensions</a:t>
            </a:r>
          </a:p>
          <a:p>
            <a:pPr lvl="1" eaLnBrk="1" hangingPunct="1"/>
            <a:r>
              <a:rPr lang="fr-FR" sz="2800" dirty="0" smtClean="0"/>
              <a:t>Use CRX files and Chrome API</a:t>
            </a:r>
          </a:p>
          <a:p>
            <a:pPr lvl="1" eaLnBrk="1" hangingPunct="1"/>
            <a:r>
              <a:rPr lang="fr-FR" sz="2800" dirty="0" err="1" smtClean="0"/>
              <a:t>Develop</a:t>
            </a:r>
            <a:r>
              <a:rPr lang="fr-FR" sz="2800" dirty="0" smtClean="0"/>
              <a:t> </a:t>
            </a:r>
            <a:r>
              <a:rPr lang="fr-FR" sz="2800" dirty="0"/>
              <a:t>a simple </a:t>
            </a:r>
            <a:r>
              <a:rPr lang="fr-FR" sz="2800" dirty="0" err="1" smtClean="0"/>
              <a:t>app</a:t>
            </a:r>
            <a:endParaRPr lang="fr-FR" sz="2800" dirty="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Chrome Apps</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App basics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What</a:t>
            </a:r>
            <a:r>
              <a:rPr lang="fr-FR" sz="3200" dirty="0" smtClean="0">
                <a:ea typeface="ＭＳ Ｐゴシック" pitchFamily="34" charset="-128"/>
              </a:rPr>
              <a:t> </a:t>
            </a:r>
            <a:r>
              <a:rPr lang="fr-FR" sz="3200" b="1" i="1" dirty="0" err="1" smtClean="0">
                <a:ea typeface="ＭＳ Ｐゴシック" pitchFamily="34" charset="-128"/>
              </a:rPr>
              <a:t>might</a:t>
            </a:r>
            <a:r>
              <a:rPr lang="fr-FR" sz="3200" dirty="0" smtClean="0">
                <a:ea typeface="ＭＳ Ｐゴシック" pitchFamily="34" charset="-128"/>
              </a:rPr>
              <a:t> </a:t>
            </a:r>
            <a:r>
              <a:rPr lang="fr-FR" sz="3200" dirty="0" err="1" smtClean="0">
                <a:ea typeface="ＭＳ Ｐゴシック" pitchFamily="34" charset="-128"/>
              </a:rPr>
              <a:t>contain</a:t>
            </a:r>
            <a:r>
              <a:rPr lang="fr-FR" sz="3200" dirty="0" smtClean="0">
                <a:ea typeface="ＭＳ Ｐゴシック" pitchFamily="34" charset="-128"/>
              </a:rPr>
              <a:t> an </a:t>
            </a:r>
            <a:r>
              <a:rPr lang="fr-FR" sz="3200" dirty="0" err="1" smtClean="0">
                <a:ea typeface="ＭＳ Ｐゴシック" pitchFamily="34" charset="-128"/>
              </a:rPr>
              <a:t>app</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Manifest</a:t>
            </a:r>
            <a:r>
              <a:rPr lang="fr-FR" sz="2800" dirty="0" smtClean="0">
                <a:ea typeface="ＭＳ Ｐゴシック" pitchFamily="34" charset="-128"/>
              </a:rPr>
              <a:t> file		</a:t>
            </a:r>
            <a:r>
              <a:rPr lang="fr-FR" i="1" dirty="0" err="1" smtClean="0">
                <a:solidFill>
                  <a:srgbClr val="FF0000"/>
                </a:solidFill>
                <a:ea typeface="ＭＳ Ｐゴシック" pitchFamily="34" charset="-128"/>
              </a:rPr>
              <a:t>required</a:t>
            </a:r>
            <a:endParaRPr lang="fr-FR" sz="2800" i="1" dirty="0" smtClean="0">
              <a:solidFill>
                <a:srgbClr val="FF0000"/>
              </a:solidFill>
              <a:ea typeface="ＭＳ Ｐゴシック" pitchFamily="34" charset="-128"/>
            </a:endParaRPr>
          </a:p>
          <a:p>
            <a:pPr lvl="1">
              <a:spcBef>
                <a:spcPts val="600"/>
              </a:spcBef>
            </a:pPr>
            <a:r>
              <a:rPr lang="fr-FR" sz="2800" dirty="0" err="1" smtClean="0">
                <a:ea typeface="ＭＳ Ｐゴシック" pitchFamily="34" charset="-128"/>
              </a:rPr>
              <a:t>Icons</a:t>
            </a:r>
            <a:r>
              <a:rPr lang="fr-FR" sz="2800" dirty="0">
                <a:ea typeface="ＭＳ Ｐゴシック" pitchFamily="34" charset="-128"/>
              </a:rPr>
              <a:t>	</a:t>
            </a:r>
            <a:r>
              <a:rPr lang="fr-FR" sz="2800" dirty="0" smtClean="0">
                <a:ea typeface="ＭＳ Ｐゴシック" pitchFamily="34" charset="-128"/>
              </a:rPr>
              <a:t>	</a:t>
            </a:r>
            <a:r>
              <a:rPr lang="fr-FR" sz="2800" dirty="0">
                <a:ea typeface="ＭＳ Ｐゴシック" pitchFamily="34" charset="-128"/>
              </a:rPr>
              <a:t>	</a:t>
            </a:r>
            <a:r>
              <a:rPr lang="fr-FR" sz="2800" dirty="0" smtClean="0">
                <a:ea typeface="ＭＳ Ｐゴシック" pitchFamily="34" charset="-128"/>
              </a:rPr>
              <a:t>	</a:t>
            </a:r>
            <a:r>
              <a:rPr lang="fr-FR" i="1" dirty="0" err="1" smtClean="0">
                <a:solidFill>
                  <a:schemeClr val="accent6">
                    <a:lumMod val="75000"/>
                  </a:schemeClr>
                </a:solidFill>
                <a:ea typeface="ＭＳ Ｐゴシック" pitchFamily="34" charset="-128"/>
              </a:rPr>
              <a:t>strongly</a:t>
            </a:r>
            <a:r>
              <a:rPr lang="fr-FR" i="1" dirty="0" smtClean="0">
                <a:solidFill>
                  <a:schemeClr val="accent6">
                    <a:lumMod val="75000"/>
                  </a:schemeClr>
                </a:solidFill>
                <a:ea typeface="ＭＳ Ｐゴシック" pitchFamily="34" charset="-128"/>
              </a:rPr>
              <a:t> </a:t>
            </a:r>
            <a:r>
              <a:rPr lang="fr-FR" i="1" dirty="0" err="1" smtClean="0">
                <a:solidFill>
                  <a:schemeClr val="accent6">
                    <a:lumMod val="75000"/>
                  </a:schemeClr>
                </a:solidFill>
                <a:ea typeface="ＭＳ Ｐゴシック" pitchFamily="34" charset="-128"/>
              </a:rPr>
              <a:t>recommended</a:t>
            </a:r>
            <a:endParaRPr lang="fr-FR" i="1" dirty="0" smtClean="0">
              <a:solidFill>
                <a:schemeClr val="accent6">
                  <a:lumMod val="75000"/>
                </a:schemeClr>
              </a:solidFill>
              <a:ea typeface="ＭＳ Ｐゴシック" pitchFamily="34" charset="-128"/>
            </a:endParaRPr>
          </a:p>
          <a:p>
            <a:pPr lvl="1">
              <a:spcBef>
                <a:spcPts val="600"/>
              </a:spcBef>
            </a:pPr>
            <a:r>
              <a:rPr lang="fr-FR" sz="2800" dirty="0" smtClean="0">
                <a:ea typeface="ＭＳ Ｐゴシック" pitchFamily="34" charset="-128"/>
              </a:rPr>
              <a:t>HTML, JavaScript and CSS files</a:t>
            </a:r>
          </a:p>
          <a:p>
            <a:pPr lvl="1">
              <a:spcBef>
                <a:spcPts val="600"/>
              </a:spcBef>
            </a:pPr>
            <a:r>
              <a:rPr lang="fr-FR" sz="2800" dirty="0" err="1" smtClean="0">
                <a:ea typeface="ＭＳ Ｐゴシック" pitchFamily="34" charset="-128"/>
              </a:rPr>
              <a:t>Embeddable</a:t>
            </a:r>
            <a:r>
              <a:rPr lang="fr-FR" sz="2800" dirty="0" smtClean="0">
                <a:ea typeface="ＭＳ Ｐゴシック" pitchFamily="34" charset="-128"/>
              </a:rPr>
              <a:t> </a:t>
            </a:r>
            <a:r>
              <a:rPr lang="fr-FR" sz="2800" dirty="0" err="1" smtClean="0">
                <a:ea typeface="ＭＳ Ｐゴシック" pitchFamily="34" charset="-128"/>
              </a:rPr>
              <a:t>objects</a:t>
            </a:r>
            <a:r>
              <a:rPr lang="fr-FR" sz="2800" dirty="0" smtClean="0">
                <a:ea typeface="ＭＳ Ｐゴシック" pitchFamily="34" charset="-128"/>
              </a:rPr>
              <a:t> (Flash/Silverlight/…)</a:t>
            </a:r>
          </a:p>
          <a:p>
            <a:pPr lvl="1">
              <a:spcBef>
                <a:spcPts val="600"/>
              </a:spcBef>
            </a:pPr>
            <a:r>
              <a:rPr lang="fr-FR" sz="2800" dirty="0" smtClean="0">
                <a:ea typeface="ＭＳ Ｐゴシック" pitchFamily="34" charset="-128"/>
              </a:rPr>
              <a:t>Translation </a:t>
            </a:r>
            <a:r>
              <a:rPr lang="fr-FR" sz="2800" dirty="0" err="1" smtClean="0">
                <a:ea typeface="ＭＳ Ｐゴシック" pitchFamily="34" charset="-128"/>
              </a:rPr>
              <a:t>folders</a:t>
            </a:r>
            <a:endParaRPr lang="fr-FR" sz="2800" dirty="0" smtClean="0">
              <a:ea typeface="ＭＳ Ｐゴシック" pitchFamily="34" charset="-128"/>
            </a:endParaRPr>
          </a:p>
          <a:p>
            <a:pPr lvl="1">
              <a:spcBef>
                <a:spcPts val="600"/>
              </a:spcBef>
            </a:pPr>
            <a:r>
              <a:rPr lang="fr-FR" sz="2800" dirty="0" smtClean="0">
                <a:ea typeface="ＭＳ Ｐゴシック" pitchFamily="34" charset="-128"/>
              </a:rPr>
              <a:t>…</a:t>
            </a: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2412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file</a:t>
            </a: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smtClean="0">
                <a:ea typeface="ＭＳ Ｐゴシック" pitchFamily="34" charset="-128"/>
              </a:rPr>
              <a:t>Must </a:t>
            </a:r>
            <a:r>
              <a:rPr lang="fr-FR" sz="3200" dirty="0" err="1" smtClean="0">
                <a:ea typeface="ＭＳ Ｐゴシック" pitchFamily="34" charset="-128"/>
              </a:rPr>
              <a:t>be</a:t>
            </a:r>
            <a:r>
              <a:rPr lang="fr-FR" sz="3200" dirty="0" smtClean="0">
                <a:ea typeface="ＭＳ Ｐゴシック" pitchFamily="34" charset="-128"/>
              </a:rPr>
              <a:t> </a:t>
            </a:r>
            <a:r>
              <a:rPr lang="fr-FR" sz="3200" dirty="0" err="1" smtClean="0">
                <a:ea typeface="ＭＳ Ｐゴシック" pitchFamily="34" charset="-128"/>
              </a:rPr>
              <a:t>called</a:t>
            </a:r>
            <a:r>
              <a:rPr lang="fr-FR" sz="4000" dirty="0">
                <a:ea typeface="ＭＳ Ｐゴシック" pitchFamily="34" charset="-128"/>
              </a:rPr>
              <a:t> </a:t>
            </a:r>
            <a:r>
              <a:rPr lang="en-US" sz="3200" dirty="0" smtClean="0">
                <a:ea typeface="ＭＳ Ｐゴシック" pitchFamily="34" charset="-128"/>
              </a:rPr>
              <a:t>“</a:t>
            </a:r>
            <a:r>
              <a:rPr lang="en-US" sz="3200" dirty="0" err="1" smtClean="0">
                <a:ea typeface="ＭＳ Ｐゴシック" pitchFamily="34" charset="-128"/>
              </a:rPr>
              <a:t>manifest.json</a:t>
            </a:r>
            <a:r>
              <a:rPr lang="en-US" sz="3200" dirty="0" smtClean="0">
                <a:ea typeface="ＭＳ Ｐゴシック" pitchFamily="34" charset="-128"/>
              </a:rPr>
              <a:t>”</a:t>
            </a:r>
            <a:endParaRPr lang="en-US" sz="2800" dirty="0" smtClean="0">
              <a:ea typeface="ＭＳ Ｐゴシック" pitchFamily="34" charset="-128"/>
            </a:endParaRPr>
          </a:p>
          <a:p>
            <a:r>
              <a:rPr lang="fr-FR" sz="3200" dirty="0" err="1" smtClean="0">
                <a:ea typeface="ＭＳ Ｐゴシック" pitchFamily="34" charset="-128"/>
              </a:rPr>
              <a:t>Contains</a:t>
            </a:r>
            <a:r>
              <a:rPr lang="fr-FR" sz="3200" dirty="0" smtClean="0">
                <a:ea typeface="ＭＳ Ｐゴシック" pitchFamily="34" charset="-128"/>
              </a:rPr>
              <a:t> informations </a:t>
            </a:r>
            <a:r>
              <a:rPr lang="fr-FR" sz="3200" dirty="0" err="1" smtClean="0">
                <a:ea typeface="ＭＳ Ｐゴシック" pitchFamily="34" charset="-128"/>
              </a:rPr>
              <a:t>like</a:t>
            </a:r>
            <a:r>
              <a:rPr lang="fr-FR" sz="3200" dirty="0" smtClean="0">
                <a:ea typeface="ＭＳ Ｐゴシック" pitchFamily="34" charset="-128"/>
              </a:rPr>
              <a:t>:</a:t>
            </a:r>
          </a:p>
          <a:p>
            <a:pPr lvl="1"/>
            <a:r>
              <a:rPr lang="fr-FR" sz="2800" dirty="0" err="1" smtClean="0">
                <a:ea typeface="ＭＳ Ｐゴシック" pitchFamily="34" charset="-128"/>
              </a:rPr>
              <a:t>Texts</a:t>
            </a:r>
            <a:r>
              <a:rPr lang="fr-FR" sz="2800" dirty="0" smtClean="0">
                <a:ea typeface="ＭＳ Ｐゴシック" pitchFamily="34" charset="-128"/>
              </a:rPr>
              <a:t>: </a:t>
            </a:r>
            <a:r>
              <a:rPr lang="fr-FR" sz="2800" dirty="0" err="1" smtClean="0">
                <a:ea typeface="ＭＳ Ｐゴシック" pitchFamily="34" charset="-128"/>
              </a:rPr>
              <a:t>name</a:t>
            </a:r>
            <a:r>
              <a:rPr lang="fr-FR" sz="2800" dirty="0" smtClean="0">
                <a:ea typeface="ＭＳ Ｐゴシック" pitchFamily="34" charset="-128"/>
              </a:rPr>
              <a:t>, description, version…</a:t>
            </a:r>
          </a:p>
          <a:p>
            <a:pPr lvl="1"/>
            <a:r>
              <a:rPr lang="fr-FR" sz="2800" dirty="0" err="1" smtClean="0">
                <a:ea typeface="ＭＳ Ｐゴシック" pitchFamily="34" charset="-128"/>
              </a:rPr>
              <a:t>Logic</a:t>
            </a:r>
            <a:r>
              <a:rPr lang="fr-FR" sz="2800" dirty="0" smtClean="0">
                <a:ea typeface="ＭＳ Ｐゴシック" pitchFamily="34" charset="-128"/>
              </a:rPr>
              <a:t>: </a:t>
            </a:r>
            <a:r>
              <a:rPr lang="fr-FR" sz="2800" dirty="0" err="1" smtClean="0">
                <a:ea typeface="ＭＳ Ｐゴシック" pitchFamily="34" charset="-128"/>
              </a:rPr>
              <a:t>page_action</a:t>
            </a:r>
            <a:r>
              <a:rPr lang="fr-FR" sz="2800" dirty="0" smtClean="0">
                <a:ea typeface="ＭＳ Ｐゴシック" pitchFamily="34" charset="-128"/>
              </a:rPr>
              <a:t>, permissions, </a:t>
            </a:r>
            <a:r>
              <a:rPr lang="fr-FR" sz="2800" dirty="0" err="1" smtClean="0">
                <a:ea typeface="ＭＳ Ｐゴシック" pitchFamily="34" charset="-128"/>
              </a:rPr>
              <a:t>app</a:t>
            </a:r>
            <a:r>
              <a:rPr lang="fr-FR" sz="2800" dirty="0" smtClean="0">
                <a:ea typeface="ＭＳ Ｐゴシック" pitchFamily="34" charset="-128"/>
              </a:rPr>
              <a:t>…</a:t>
            </a:r>
          </a:p>
          <a:p>
            <a:pPr lvl="1"/>
            <a:endParaRPr lang="fr-FR" sz="2800" dirty="0" smtClean="0">
              <a:ea typeface="ＭＳ Ｐゴシック" pitchFamily="34" charset="-128"/>
            </a:endParaRPr>
          </a:p>
          <a:p>
            <a:r>
              <a:rPr lang="fr-FR" sz="3200" dirty="0" err="1" smtClean="0">
                <a:ea typeface="ＭＳ Ｐゴシック" pitchFamily="34" charset="-128"/>
              </a:rPr>
              <a:t>Some</a:t>
            </a:r>
            <a:r>
              <a:rPr lang="fr-FR" sz="3200" dirty="0" smtClean="0">
                <a:ea typeface="ＭＳ Ｐゴシック" pitchFamily="34" charset="-128"/>
              </a:rPr>
              <a:t> keys </a:t>
            </a:r>
            <a:r>
              <a:rPr lang="fr-FR" sz="3200" dirty="0" err="1" smtClean="0">
                <a:ea typeface="ＭＳ Ｐゴシック" pitchFamily="34" charset="-128"/>
              </a:rPr>
              <a:t>may</a:t>
            </a:r>
            <a:r>
              <a:rPr lang="fr-FR" sz="3200" dirty="0" smtClean="0">
                <a:ea typeface="ＭＳ Ｐゴシック" pitchFamily="34" charset="-128"/>
              </a:rPr>
              <a:t> </a:t>
            </a:r>
            <a:r>
              <a:rPr lang="fr-FR" sz="3200" dirty="0" err="1" smtClean="0">
                <a:ea typeface="ＭＳ Ｐゴシック" pitchFamily="34" charset="-128"/>
              </a:rPr>
              <a:t>depend</a:t>
            </a:r>
            <a:r>
              <a:rPr lang="fr-FR" sz="3200" dirty="0" smtClean="0">
                <a:ea typeface="ＭＳ Ｐゴシック" pitchFamily="34" charset="-128"/>
              </a:rPr>
              <a:t> on </a:t>
            </a:r>
            <a:r>
              <a:rPr lang="fr-FR" sz="3200" dirty="0" err="1" smtClean="0">
                <a:ea typeface="ＭＳ Ｐゴシック" pitchFamily="34" charset="-128"/>
              </a:rPr>
              <a:t>apps</a:t>
            </a:r>
            <a:r>
              <a:rPr lang="fr-FR" sz="3200" dirty="0" smtClean="0">
                <a:ea typeface="ＭＳ Ｐゴシック" pitchFamily="34" charset="-128"/>
              </a:rPr>
              <a:t> type</a:t>
            </a:r>
            <a:endParaRPr lang="en-US" dirty="0" smtClean="0">
              <a:ea typeface="ＭＳ Ｐゴシック" pitchFamily="34" charset="-128"/>
            </a:endParaRPr>
          </a:p>
          <a:p>
            <a:pPr lvl="1"/>
            <a:r>
              <a:rPr lang="fr-FR" sz="2800" dirty="0" smtClean="0">
                <a:ea typeface="ＭＳ Ｐゴシック" pitchFamily="34" charset="-128"/>
              </a:rPr>
              <a:t>Be patient, </a:t>
            </a:r>
            <a:r>
              <a:rPr lang="fr-FR" sz="2800" dirty="0" err="1" smtClean="0">
                <a:ea typeface="ＭＳ Ｐゴシック" pitchFamily="34" charset="-128"/>
              </a:rPr>
              <a:t>we’ll</a:t>
            </a:r>
            <a:r>
              <a:rPr lang="fr-FR" sz="2800" dirty="0" smtClean="0">
                <a:ea typeface="ＭＳ Ｐゴシック" pitchFamily="34" charset="-128"/>
              </a:rPr>
              <a:t> </a:t>
            </a:r>
            <a:r>
              <a:rPr lang="fr-FR" sz="2800" dirty="0" err="1" smtClean="0">
                <a:ea typeface="ＭＳ Ｐゴシック" pitchFamily="34" charset="-128"/>
              </a:rPr>
              <a:t>see</a:t>
            </a:r>
            <a:r>
              <a:rPr lang="fr-FR" sz="2800" dirty="0" smtClean="0">
                <a:ea typeface="ＭＳ Ｐゴシック" pitchFamily="34" charset="-128"/>
              </a:rPr>
              <a:t> keys </a:t>
            </a:r>
            <a:r>
              <a:rPr lang="fr-FR" sz="2800" dirty="0" err="1" smtClean="0">
                <a:ea typeface="ＭＳ Ｐゴシック" pitchFamily="34" charset="-128"/>
              </a:rPr>
              <a:t>later</a:t>
            </a:r>
            <a:r>
              <a:rPr lang="fr-FR" sz="2800" dirty="0" smtClean="0">
                <a:ea typeface="ＭＳ Ｐゴシック" pitchFamily="34" charset="-128"/>
              </a:rPr>
              <a:t> in </a:t>
            </a:r>
            <a:r>
              <a:rPr lang="fr-FR" sz="2800" dirty="0" err="1" smtClean="0">
                <a:ea typeface="ＭＳ Ｐゴシック" pitchFamily="34" charset="-128"/>
              </a:rPr>
              <a:t>this</a:t>
            </a:r>
            <a:r>
              <a:rPr lang="fr-FR" sz="2800" dirty="0" smtClean="0">
                <a:ea typeface="ＭＳ Ｐゴシック" pitchFamily="34" charset="-128"/>
              </a:rPr>
              <a:t> course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716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Manifest</a:t>
            </a:r>
            <a:r>
              <a:rPr lang="fr-FR" dirty="0" smtClean="0"/>
              <a:t> </a:t>
            </a:r>
            <a:r>
              <a:rPr lang="fr-FR" dirty="0" err="1" smtClean="0"/>
              <a:t>example</a:t>
            </a:r>
            <a:r>
              <a:rPr lang="fr-FR" dirty="0" smtClean="0"/>
              <a:t> (</a:t>
            </a:r>
            <a:r>
              <a:rPr lang="fr-FR" dirty="0" err="1" smtClean="0"/>
              <a:t>Hosted</a:t>
            </a:r>
            <a:r>
              <a:rPr lang="fr-FR" dirty="0" smtClean="0"/>
              <a:t> </a:t>
            </a:r>
            <a:r>
              <a:rPr lang="fr-FR" dirty="0" err="1" smtClean="0"/>
              <a:t>app</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sp>
        <p:nvSpPr>
          <p:cNvPr id="5" name="Rectangle à coins arrondis 4"/>
          <p:cNvSpPr/>
          <p:nvPr/>
        </p:nvSpPr>
        <p:spPr>
          <a:xfrm>
            <a:off x="179388" y="1057301"/>
            <a:ext cx="8785225" cy="3888432"/>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"name"</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"Google Maps"</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"version"</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"3"</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"icons"</a:t>
            </a:r>
            <a:r>
              <a:rPr lang="en-US" sz="1600" b="1" dirty="0">
                <a:solidFill>
                  <a:schemeClr val="tx1"/>
                </a:solidFill>
                <a:latin typeface="Courier New"/>
                <a:ea typeface="ＭＳ Ｐゴシック" pitchFamily="1" charset="-128"/>
                <a:cs typeface="Courier New"/>
              </a:rPr>
              <a:t>: { </a:t>
            </a:r>
            <a:r>
              <a:rPr lang="en-US" sz="1600" b="1" dirty="0" smtClean="0">
                <a:solidFill>
                  <a:srgbClr val="00B050"/>
                </a:solidFill>
                <a:latin typeface="Courier New"/>
                <a:ea typeface="ＭＳ Ｐゴシック" pitchFamily="1" charset="-128"/>
                <a:cs typeface="Courier New"/>
              </a:rPr>
              <a:t>"48"</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"icon48.png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"128"</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"icon128.png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"app"</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urls</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"launch"</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web_url</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"permissions"</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geolocation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manifest_version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2</a:t>
            </a: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9" name="Picture 2" descr="D:\Users\Renaud\Desktop\StageFinEtudesSupinfo\Icons-New\v3\Test\Snippe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9106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Packaging </a:t>
            </a:r>
            <a:r>
              <a:rPr lang="fr-FR" dirty="0" err="1" smtClean="0">
                <a:ea typeface="ＭＳ Ｐゴシック" pitchFamily="34" charset="-128"/>
              </a:rPr>
              <a:t>app</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smtClean="0">
                <a:ea typeface="ＭＳ Ｐゴシック" pitchFamily="34" charset="-128"/>
              </a:rPr>
              <a:t>Chrome </a:t>
            </a:r>
            <a:r>
              <a:rPr lang="fr-FR" sz="3200" dirty="0" err="1" smtClean="0">
                <a:ea typeface="ＭＳ Ｐゴシック" pitchFamily="34" charset="-128"/>
              </a:rPr>
              <a:t>will</a:t>
            </a:r>
            <a:r>
              <a:rPr lang="fr-FR" sz="3200" dirty="0" smtClean="0">
                <a:ea typeface="ＭＳ Ｐゴシック" pitchFamily="34" charset="-128"/>
              </a:rPr>
              <a:t> package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apps</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Tools </a:t>
            </a:r>
            <a:r>
              <a:rPr lang="fr-FR" dirty="0" smtClean="0">
                <a:ea typeface="ＭＳ Ｐゴシック" pitchFamily="34" charset="-128"/>
                <a:sym typeface="Wingdings" pitchFamily="2" charset="2"/>
              </a:rPr>
              <a:t></a:t>
            </a:r>
            <a:r>
              <a:rPr lang="fr-FR" sz="2800" dirty="0" smtClean="0">
                <a:ea typeface="ＭＳ Ｐゴシック" pitchFamily="34" charset="-128"/>
              </a:rPr>
              <a:t> Extension panel</a:t>
            </a:r>
          </a:p>
          <a:p>
            <a:pPr lvl="1">
              <a:spcBef>
                <a:spcPts val="600"/>
              </a:spcBef>
            </a:pPr>
            <a:r>
              <a:rPr lang="fr-FR" sz="2800" dirty="0" smtClean="0">
                <a:ea typeface="ＭＳ Ｐゴシック" pitchFamily="34" charset="-128"/>
              </a:rPr>
              <a:t>Must </a:t>
            </a:r>
            <a:r>
              <a:rPr lang="fr-FR" sz="2800" dirty="0" err="1" smtClean="0">
                <a:ea typeface="ＭＳ Ｐゴシック" pitchFamily="34" charset="-128"/>
              </a:rPr>
              <a:t>activate</a:t>
            </a:r>
            <a:r>
              <a:rPr lang="fr-FR" sz="2800" dirty="0" smtClean="0">
                <a:ea typeface="ＭＳ Ｐゴシック" pitchFamily="34" charset="-128"/>
              </a:rPr>
              <a:t> the </a:t>
            </a:r>
            <a:r>
              <a:rPr lang="en-US" sz="2800" dirty="0" smtClean="0">
                <a:ea typeface="ＭＳ Ｐゴシック" pitchFamily="34" charset="-128"/>
              </a:rPr>
              <a:t>“Developer mode”</a:t>
            </a:r>
            <a:endParaRPr lang="fr-FR" sz="3200" dirty="0" smtClean="0">
              <a:ea typeface="ＭＳ Ｐゴシック" pitchFamily="34" charset="-128"/>
            </a:endParaRPr>
          </a:p>
          <a:p>
            <a:pPr>
              <a:spcBef>
                <a:spcPts val="600"/>
              </a:spcBef>
            </a:pPr>
            <a:r>
              <a:rPr lang="fr-FR" sz="3200" dirty="0" smtClean="0">
                <a:ea typeface="ＭＳ Ｐゴシック" pitchFamily="34" charset="-128"/>
              </a:rPr>
              <a:t>In </a:t>
            </a:r>
            <a:r>
              <a:rPr lang="fr-FR" sz="3200" dirty="0" err="1" smtClean="0">
                <a:ea typeface="ＭＳ Ｐゴシック" pitchFamily="34" charset="-128"/>
              </a:rPr>
              <a:t>this</a:t>
            </a:r>
            <a:r>
              <a:rPr lang="fr-FR" sz="3200" dirty="0" smtClean="0">
                <a:ea typeface="ＭＳ Ｐゴシック" pitchFamily="34" charset="-128"/>
              </a:rPr>
              <a:t> tab,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Load</a:t>
            </a:r>
            <a:r>
              <a:rPr lang="fr-FR" sz="2800" dirty="0" smtClean="0">
                <a:ea typeface="ＭＳ Ｐゴシック" pitchFamily="34" charset="-128"/>
              </a:rPr>
              <a:t> an </a:t>
            </a:r>
            <a:r>
              <a:rPr lang="fr-FR" sz="2800" dirty="0" err="1" smtClean="0">
                <a:ea typeface="ＭＳ Ｐゴシック" pitchFamily="34" charset="-128"/>
              </a:rPr>
              <a:t>unpacked</a:t>
            </a:r>
            <a:r>
              <a:rPr lang="fr-FR" sz="2800" dirty="0" smtClean="0">
                <a:ea typeface="ＭＳ Ｐゴシック" pitchFamily="34" charset="-128"/>
              </a:rPr>
              <a:t> extension</a:t>
            </a:r>
          </a:p>
          <a:p>
            <a:pPr lvl="2">
              <a:spcBef>
                <a:spcPts val="600"/>
              </a:spcBef>
            </a:pPr>
            <a:r>
              <a:rPr lang="fr-FR" sz="2400" dirty="0" err="1" smtClean="0">
                <a:ea typeface="ＭＳ Ｐゴシック" pitchFamily="34" charset="-128"/>
              </a:rPr>
              <a:t>Development</a:t>
            </a:r>
            <a:r>
              <a:rPr lang="fr-FR" sz="2400" dirty="0" smtClean="0">
                <a:ea typeface="ＭＳ Ｐゴシック" pitchFamily="34" charset="-128"/>
              </a:rPr>
              <a:t> </a:t>
            </a:r>
            <a:r>
              <a:rPr lang="fr-FR" sz="2400" dirty="0" err="1" smtClean="0">
                <a:ea typeface="ＭＳ Ｐゴシック" pitchFamily="34" charset="-128"/>
              </a:rPr>
              <a:t>only</a:t>
            </a:r>
            <a:r>
              <a:rPr lang="fr-FR" sz="2400" dirty="0" smtClean="0">
                <a:ea typeface="ＭＳ Ｐゴシック" pitchFamily="34" charset="-128"/>
              </a:rPr>
              <a:t>, </a:t>
            </a:r>
            <a:r>
              <a:rPr lang="fr-FR" sz="2400" dirty="0" err="1" smtClean="0">
                <a:ea typeface="ＭＳ Ｐゴシック" pitchFamily="34" charset="-128"/>
              </a:rPr>
              <a:t>enable</a:t>
            </a:r>
            <a:r>
              <a:rPr lang="fr-FR" sz="2400" dirty="0" smtClean="0">
                <a:ea typeface="ＭＳ Ｐゴシック" pitchFamily="34" charset="-128"/>
              </a:rPr>
              <a:t> </a:t>
            </a:r>
            <a:r>
              <a:rPr lang="fr-FR" sz="2400" dirty="0" err="1" smtClean="0">
                <a:ea typeface="ＭＳ Ｐゴシック" pitchFamily="34" charset="-128"/>
              </a:rPr>
              <a:t>your</a:t>
            </a:r>
            <a:r>
              <a:rPr lang="fr-FR" sz="2400" dirty="0" smtClean="0">
                <a:ea typeface="ＭＳ Ｐゴシック" pitchFamily="34" charset="-128"/>
              </a:rPr>
              <a:t> </a:t>
            </a:r>
            <a:r>
              <a:rPr lang="fr-FR" sz="2400" dirty="0" err="1" smtClean="0">
                <a:ea typeface="ＭＳ Ｐゴシック" pitchFamily="34" charset="-128"/>
              </a:rPr>
              <a:t>app</a:t>
            </a:r>
            <a:r>
              <a:rPr lang="fr-FR" sz="2400" dirty="0" smtClean="0">
                <a:ea typeface="ＭＳ Ｐゴシック" pitchFamily="34" charset="-128"/>
              </a:rPr>
              <a:t> in Chrome</a:t>
            </a:r>
          </a:p>
          <a:p>
            <a:pPr lvl="1">
              <a:spcBef>
                <a:spcPts val="600"/>
              </a:spcBef>
            </a:pPr>
            <a:r>
              <a:rPr lang="fr-FR" sz="2800" dirty="0" smtClean="0">
                <a:ea typeface="ＭＳ Ｐゴシック" pitchFamily="34" charset="-128"/>
              </a:rPr>
              <a:t>Pack extension</a:t>
            </a:r>
          </a:p>
          <a:p>
            <a:pPr lvl="2">
              <a:spcBef>
                <a:spcPts val="600"/>
              </a:spcBef>
            </a:pPr>
            <a:r>
              <a:rPr lang="fr-FR" sz="2400" dirty="0" err="1" smtClean="0">
                <a:ea typeface="ＭＳ Ｐゴシック" pitchFamily="34" charset="-128"/>
              </a:rPr>
              <a:t>Create</a:t>
            </a:r>
            <a:r>
              <a:rPr lang="fr-FR" sz="2400" dirty="0" smtClean="0">
                <a:ea typeface="ＭＳ Ｐゴシック" pitchFamily="34" charset="-128"/>
              </a:rPr>
              <a:t> .</a:t>
            </a:r>
            <a:r>
              <a:rPr lang="fr-FR" sz="2400" dirty="0" err="1" smtClean="0">
                <a:ea typeface="ＭＳ Ｐゴシック" pitchFamily="34" charset="-128"/>
              </a:rPr>
              <a:t>crx</a:t>
            </a:r>
            <a:r>
              <a:rPr lang="fr-FR" sz="2400" dirty="0" smtClean="0">
                <a:ea typeface="ＭＳ Ｐゴシック" pitchFamily="34" charset="-128"/>
              </a:rPr>
              <a:t> file, and </a:t>
            </a:r>
            <a:r>
              <a:rPr lang="fr-FR" sz="2400" dirty="0" err="1" smtClean="0">
                <a:ea typeface="ＭＳ Ｐゴシック" pitchFamily="34" charset="-128"/>
              </a:rPr>
              <a:t>share</a:t>
            </a:r>
            <a:r>
              <a:rPr lang="fr-FR" sz="2400" dirty="0" smtClean="0">
                <a:ea typeface="ＭＳ Ｐゴシック" pitchFamily="34" charset="-128"/>
              </a:rPr>
              <a:t> </a:t>
            </a:r>
            <a:r>
              <a:rPr lang="fr-FR" sz="2400" dirty="0" err="1" smtClean="0">
                <a:ea typeface="ＭＳ Ｐゴシック" pitchFamily="34" charset="-128"/>
              </a:rPr>
              <a:t>your</a:t>
            </a:r>
            <a:r>
              <a:rPr lang="fr-FR" sz="2400" dirty="0" smtClean="0">
                <a:ea typeface="ＭＳ Ｐゴシック" pitchFamily="34" charset="-128"/>
              </a:rPr>
              <a:t> </a:t>
            </a:r>
            <a:r>
              <a:rPr lang="fr-FR" sz="2400" dirty="0" err="1" smtClean="0">
                <a:ea typeface="ＭＳ Ｐゴシック" pitchFamily="34" charset="-128"/>
              </a:rPr>
              <a:t>app</a:t>
            </a:r>
            <a:r>
              <a:rPr lang="fr-FR" sz="2400" dirty="0" smtClean="0">
                <a:ea typeface="ＭＳ Ｐゴシック" pitchFamily="34" charset="-128"/>
              </a:rPr>
              <a:t> </a:t>
            </a:r>
            <a:r>
              <a:rPr lang="fr-FR" sz="2400" dirty="0" err="1" smtClean="0">
                <a:ea typeface="ＭＳ Ｐゴシック" pitchFamily="34" charset="-128"/>
              </a:rPr>
              <a:t>with</a:t>
            </a:r>
            <a:r>
              <a:rPr lang="fr-FR" sz="2400" dirty="0" smtClean="0">
                <a:ea typeface="ＭＳ Ｐゴシック" pitchFamily="34" charset="-128"/>
              </a:rPr>
              <a:t> </a:t>
            </a:r>
            <a:r>
              <a:rPr lang="fr-FR" sz="2400" dirty="0" err="1" smtClean="0">
                <a:ea typeface="ＭＳ Ｐゴシック" pitchFamily="34" charset="-128"/>
              </a:rPr>
              <a:t>others</a:t>
            </a:r>
            <a:r>
              <a:rPr lang="fr-FR" sz="2400" dirty="0" smtClean="0">
                <a:ea typeface="ＭＳ Ｐゴシック" pitchFamily="34" charset="-128"/>
              </a:rPr>
              <a:t>!</a:t>
            </a:r>
          </a:p>
          <a:p>
            <a:pPr>
              <a:spcBef>
                <a:spcPts val="600"/>
              </a:spcBef>
            </a:pP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Apps Structure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40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7032633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Exercises</a:t>
            </a:r>
            <a:r>
              <a:rPr lang="fr-FR" dirty="0" smtClean="0"/>
              <a:t> (1/3)</a:t>
            </a:r>
            <a:endParaRPr lang="fr-FR" dirty="0"/>
          </a:p>
        </p:txBody>
      </p:sp>
      <p:sp>
        <p:nvSpPr>
          <p:cNvPr id="3" name="Espace réservé du contenu 2"/>
          <p:cNvSpPr>
            <a:spLocks noGrp="1"/>
          </p:cNvSpPr>
          <p:nvPr>
            <p:ph idx="1"/>
          </p:nvPr>
        </p:nvSpPr>
        <p:spPr/>
        <p:txBody>
          <a:bodyPr/>
          <a:lstStyle/>
          <a:p>
            <a:r>
              <a:rPr lang="fr-FR" sz="3200" dirty="0" err="1" smtClean="0"/>
              <a:t>Now</a:t>
            </a:r>
            <a:r>
              <a:rPr lang="fr-FR" sz="3200" dirty="0" smtClean="0"/>
              <a:t> </a:t>
            </a:r>
            <a:r>
              <a:rPr lang="fr-FR" sz="3200" dirty="0" err="1" smtClean="0"/>
              <a:t>you</a:t>
            </a:r>
            <a:r>
              <a:rPr lang="fr-FR" sz="3200" dirty="0" smtClean="0"/>
              <a:t> </a:t>
            </a:r>
            <a:r>
              <a:rPr lang="fr-FR" sz="3200" dirty="0" err="1" smtClean="0"/>
              <a:t>can</a:t>
            </a:r>
            <a:r>
              <a:rPr lang="fr-FR" sz="3200" dirty="0" smtClean="0"/>
              <a:t> </a:t>
            </a:r>
            <a:r>
              <a:rPr lang="fr-FR" sz="3200" dirty="0" err="1" smtClean="0"/>
              <a:t>create</a:t>
            </a:r>
            <a:r>
              <a:rPr lang="fr-FR" sz="3200" dirty="0" smtClean="0"/>
              <a:t> a simple </a:t>
            </a:r>
            <a:r>
              <a:rPr lang="fr-FR" sz="3200" dirty="0" err="1" smtClean="0"/>
              <a:t>hosted</a:t>
            </a:r>
            <a:r>
              <a:rPr lang="fr-FR" sz="3200" dirty="0" smtClean="0"/>
              <a:t> </a:t>
            </a:r>
            <a:r>
              <a:rPr lang="fr-FR" sz="3200" dirty="0" err="1" smtClean="0"/>
              <a:t>app</a:t>
            </a:r>
            <a:r>
              <a:rPr lang="fr-FR" sz="3200" dirty="0" smtClean="0"/>
              <a:t>!</a:t>
            </a:r>
          </a:p>
          <a:p>
            <a:r>
              <a:rPr lang="fr-FR" sz="3200" dirty="0" err="1" smtClean="0"/>
              <a:t>Let’s</a:t>
            </a:r>
            <a:r>
              <a:rPr lang="fr-FR" sz="3200" dirty="0" smtClean="0"/>
              <a:t> </a:t>
            </a:r>
            <a:r>
              <a:rPr lang="fr-FR" sz="3200" dirty="0" err="1" smtClean="0"/>
              <a:t>access</a:t>
            </a:r>
            <a:r>
              <a:rPr lang="fr-FR" sz="3200" dirty="0" smtClean="0"/>
              <a:t> to </a:t>
            </a:r>
            <a:r>
              <a:rPr lang="fr-FR" sz="3200" i="1" dirty="0" smtClean="0"/>
              <a:t>courses.supinfo.com</a:t>
            </a:r>
            <a:r>
              <a:rPr lang="fr-FR" sz="3200" dirty="0" smtClean="0"/>
              <a:t> </a:t>
            </a:r>
            <a:r>
              <a:rPr lang="fr-FR" sz="3200" dirty="0" err="1" smtClean="0"/>
              <a:t>easily</a:t>
            </a:r>
            <a:endParaRPr lang="fr-FR" sz="3200" dirty="0" smtClean="0"/>
          </a:p>
          <a:p>
            <a:endParaRPr lang="fr-FR" sz="3200" dirty="0" smtClean="0"/>
          </a:p>
          <a:p>
            <a:r>
              <a:rPr lang="fr-FR" sz="3200" dirty="0" err="1" smtClean="0"/>
              <a:t>Download</a:t>
            </a:r>
            <a:r>
              <a:rPr lang="fr-FR" sz="3200" dirty="0" smtClean="0"/>
              <a:t> the Chrome </a:t>
            </a:r>
            <a:r>
              <a:rPr lang="fr-FR" sz="3200" dirty="0" err="1" smtClean="0"/>
              <a:t>latest</a:t>
            </a:r>
            <a:r>
              <a:rPr lang="fr-FR" sz="3200" dirty="0" smtClean="0"/>
              <a:t> version: </a:t>
            </a:r>
            <a:r>
              <a:rPr lang="fr-FR" sz="2800" dirty="0" smtClean="0">
                <a:hlinkClick r:id="rId2"/>
              </a:rPr>
              <a:t>https</a:t>
            </a:r>
            <a:r>
              <a:rPr lang="fr-FR" sz="2800" dirty="0">
                <a:hlinkClick r:id="rId2"/>
              </a:rPr>
              <a:t>://www.google.com/intl/fr/chrome/browser</a:t>
            </a:r>
            <a:r>
              <a:rPr lang="fr-FR" sz="2800" dirty="0" smtClean="0">
                <a:hlinkClick r:id="rId2"/>
              </a:rPr>
              <a:t>/</a:t>
            </a:r>
            <a:endParaRPr lang="fr-FR" sz="2800" dirty="0" smtClean="0"/>
          </a:p>
          <a:p>
            <a:endParaRPr lang="fr-FR" sz="3200" dirty="0" smtClean="0"/>
          </a:p>
          <a:p>
            <a:r>
              <a:rPr lang="fr-FR" sz="3200" dirty="0" err="1" smtClean="0"/>
              <a:t>Create</a:t>
            </a:r>
            <a:r>
              <a:rPr lang="fr-FR" sz="3200" dirty="0" smtClean="0"/>
              <a:t> </a:t>
            </a:r>
            <a:r>
              <a:rPr lang="fr-FR" sz="3200" dirty="0"/>
              <a:t>a </a:t>
            </a:r>
            <a:r>
              <a:rPr lang="fr-FR" sz="3200" dirty="0" smtClean="0"/>
              <a:t>‘</a:t>
            </a:r>
            <a:r>
              <a:rPr lang="fr-FR" sz="3200" dirty="0" err="1" smtClean="0"/>
              <a:t>SupinfoCourses</a:t>
            </a:r>
            <a:r>
              <a:rPr lang="fr-FR" sz="3200" dirty="0" smtClean="0"/>
              <a:t>’ </a:t>
            </a:r>
            <a:r>
              <a:rPr lang="fr-FR" sz="3200" dirty="0" err="1" smtClean="0"/>
              <a:t>folder</a:t>
            </a:r>
            <a:r>
              <a:rPr lang="fr-FR" sz="3200" dirty="0" smtClean="0"/>
              <a:t> </a:t>
            </a:r>
            <a:r>
              <a:rPr lang="fr-FR" sz="3200" dirty="0" err="1" smtClean="0"/>
              <a:t>somewhere</a:t>
            </a:r>
            <a:endParaRPr lang="fr-FR" sz="3200" dirty="0" smtClean="0"/>
          </a:p>
          <a:p>
            <a:endParaRPr lang="fr-FR" sz="3200" dirty="0" smtClean="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43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Exercises</a:t>
            </a:r>
            <a:r>
              <a:rPr lang="fr-FR" dirty="0" smtClean="0"/>
              <a:t> (2/3)</a:t>
            </a:r>
            <a:endParaRPr lang="fr-FR" dirty="0"/>
          </a:p>
        </p:txBody>
      </p:sp>
      <p:sp>
        <p:nvSpPr>
          <p:cNvPr id="3" name="Espace réservé du contenu 2"/>
          <p:cNvSpPr>
            <a:spLocks noGrp="1"/>
          </p:cNvSpPr>
          <p:nvPr>
            <p:ph idx="1"/>
          </p:nvPr>
        </p:nvSpPr>
        <p:spPr/>
        <p:txBody>
          <a:bodyPr/>
          <a:lstStyle/>
          <a:p>
            <a:r>
              <a:rPr lang="fr-FR" sz="3200" dirty="0" err="1" smtClean="0"/>
              <a:t>Add</a:t>
            </a:r>
            <a:r>
              <a:rPr lang="fr-FR" sz="3200" dirty="0" smtClean="0"/>
              <a:t> </a:t>
            </a:r>
            <a:r>
              <a:rPr lang="fr-FR" sz="3200" dirty="0"/>
              <a:t>a </a:t>
            </a:r>
            <a:r>
              <a:rPr lang="fr-FR" sz="3200" dirty="0" smtClean="0"/>
              <a:t>‘</a:t>
            </a:r>
            <a:r>
              <a:rPr lang="fr-FR" sz="3200" dirty="0" err="1" smtClean="0"/>
              <a:t>manifest.json</a:t>
            </a:r>
            <a:r>
              <a:rPr lang="fr-FR" sz="3200" dirty="0" smtClean="0"/>
              <a:t>’ </a:t>
            </a:r>
            <a:r>
              <a:rPr lang="fr-FR" sz="3200" dirty="0" err="1" smtClean="0"/>
              <a:t>inside</a:t>
            </a:r>
            <a:r>
              <a:rPr lang="fr-FR" sz="3200" dirty="0" smtClean="0"/>
              <a:t> </a:t>
            </a:r>
            <a:r>
              <a:rPr lang="fr-FR" sz="3200" dirty="0" err="1" smtClean="0"/>
              <a:t>this</a:t>
            </a:r>
            <a:r>
              <a:rPr lang="fr-FR" sz="3200" dirty="0" smtClean="0"/>
              <a:t> </a:t>
            </a:r>
            <a:r>
              <a:rPr lang="fr-FR" sz="3200" dirty="0" err="1" smtClean="0"/>
              <a:t>folder</a:t>
            </a:r>
            <a:endParaRPr lang="fr-FR" sz="3200" dirty="0" smtClean="0"/>
          </a:p>
          <a:p>
            <a:r>
              <a:rPr lang="fr-FR" sz="3200" dirty="0" smtClean="0"/>
              <a:t>Copy the </a:t>
            </a:r>
            <a:r>
              <a:rPr lang="fr-FR" sz="3200" dirty="0" err="1" smtClean="0"/>
              <a:t>manifest</a:t>
            </a:r>
            <a:r>
              <a:rPr lang="fr-FR" sz="3200" dirty="0" smtClean="0"/>
              <a:t> </a:t>
            </a:r>
            <a:r>
              <a:rPr lang="fr-FR" sz="3200" dirty="0" err="1" smtClean="0"/>
              <a:t>example</a:t>
            </a:r>
            <a:r>
              <a:rPr lang="fr-FR" sz="3200" dirty="0" smtClean="0"/>
              <a:t> </a:t>
            </a:r>
            <a:r>
              <a:rPr lang="fr-FR" sz="3200" dirty="0" err="1" smtClean="0"/>
              <a:t>seen</a:t>
            </a:r>
            <a:r>
              <a:rPr lang="fr-FR" sz="3200" dirty="0" smtClean="0"/>
              <a:t> </a:t>
            </a:r>
            <a:r>
              <a:rPr lang="fr-FR" sz="3200" dirty="0" err="1" smtClean="0"/>
              <a:t>before</a:t>
            </a:r>
            <a:endParaRPr lang="fr-FR" sz="3200" dirty="0" smtClean="0"/>
          </a:p>
          <a:p>
            <a:r>
              <a:rPr lang="fr-FR" sz="3200" dirty="0" err="1" smtClean="0"/>
              <a:t>Modify</a:t>
            </a:r>
            <a:r>
              <a:rPr lang="fr-FR" sz="3200" dirty="0" smtClean="0"/>
              <a:t> </a:t>
            </a:r>
            <a:r>
              <a:rPr lang="fr-FR" sz="3200" dirty="0" err="1" smtClean="0"/>
              <a:t>it</a:t>
            </a:r>
            <a:r>
              <a:rPr lang="fr-FR" sz="3200" dirty="0" smtClean="0"/>
              <a:t>:</a:t>
            </a:r>
          </a:p>
          <a:p>
            <a:pPr lvl="1"/>
            <a:r>
              <a:rPr lang="fr-FR" sz="2800" dirty="0" smtClean="0"/>
              <a:t>Change </a:t>
            </a:r>
            <a:r>
              <a:rPr lang="fr-FR" sz="2800" b="1" i="1" dirty="0" err="1" smtClean="0"/>
              <a:t>name</a:t>
            </a:r>
            <a:r>
              <a:rPr lang="fr-FR" sz="2800" dirty="0" smtClean="0"/>
              <a:t>, </a:t>
            </a:r>
            <a:r>
              <a:rPr lang="fr-FR" sz="2800" b="1" i="1" dirty="0" smtClean="0"/>
              <a:t>version</a:t>
            </a:r>
            <a:r>
              <a:rPr lang="fr-FR" sz="2800" dirty="0"/>
              <a:t> </a:t>
            </a:r>
            <a:r>
              <a:rPr lang="fr-FR" sz="2800" dirty="0" smtClean="0"/>
              <a:t>and </a:t>
            </a:r>
            <a:r>
              <a:rPr lang="fr-FR" sz="2800" b="1" i="1" dirty="0" err="1" smtClean="0"/>
              <a:t>app</a:t>
            </a:r>
            <a:r>
              <a:rPr lang="fr-FR" sz="2800" dirty="0" smtClean="0"/>
              <a:t> </a:t>
            </a:r>
            <a:r>
              <a:rPr lang="fr-FR" sz="2800" dirty="0" err="1" smtClean="0"/>
              <a:t>properties</a:t>
            </a:r>
            <a:endParaRPr lang="fr-FR" sz="2800" dirty="0" smtClean="0"/>
          </a:p>
          <a:p>
            <a:pPr lvl="1"/>
            <a:r>
              <a:rPr lang="fr-FR" sz="2800" dirty="0" err="1" smtClean="0"/>
              <a:t>Remove</a:t>
            </a:r>
            <a:r>
              <a:rPr lang="fr-FR" sz="2800" dirty="0" smtClean="0"/>
              <a:t> </a:t>
            </a:r>
            <a:r>
              <a:rPr lang="fr-FR" sz="2800" b="1" i="1" dirty="0" smtClean="0"/>
              <a:t>permissions</a:t>
            </a:r>
            <a:r>
              <a:rPr lang="fr-FR" sz="2800" dirty="0" smtClean="0"/>
              <a:t> </a:t>
            </a:r>
            <a:r>
              <a:rPr lang="fr-FR" sz="2800" dirty="0" err="1" smtClean="0"/>
              <a:t>property</a:t>
            </a:r>
            <a:endParaRPr lang="fr-FR" sz="2800" dirty="0" smtClean="0"/>
          </a:p>
          <a:p>
            <a:pPr lvl="1"/>
            <a:r>
              <a:rPr lang="fr-FR" sz="2800" dirty="0" err="1" smtClean="0"/>
              <a:t>Keep</a:t>
            </a:r>
            <a:r>
              <a:rPr lang="fr-FR" sz="2800" dirty="0" smtClean="0"/>
              <a:t> </a:t>
            </a:r>
            <a:r>
              <a:rPr lang="fr-FR" sz="2800" b="1" i="1" dirty="0" err="1" smtClean="0"/>
              <a:t>icons</a:t>
            </a:r>
            <a:r>
              <a:rPr lang="fr-FR" sz="2800" b="1" i="1" dirty="0" smtClean="0"/>
              <a:t> </a:t>
            </a:r>
            <a:r>
              <a:rPr lang="fr-FR" sz="2800" dirty="0" smtClean="0"/>
              <a:t>and </a:t>
            </a:r>
            <a:r>
              <a:rPr lang="fr-FR" sz="2800" b="1" i="1" dirty="0" err="1" smtClean="0"/>
              <a:t>manifest_version</a:t>
            </a:r>
            <a:r>
              <a:rPr lang="fr-FR" sz="2800" b="1" i="1" dirty="0" smtClean="0"/>
              <a:t> </a:t>
            </a:r>
            <a:r>
              <a:rPr lang="fr-FR" sz="2800" dirty="0" err="1" smtClean="0"/>
              <a:t>properties</a:t>
            </a:r>
            <a:endParaRPr lang="fr-FR" sz="2800" dirty="0" smtClean="0"/>
          </a:p>
          <a:p>
            <a:endParaRPr lang="fr-FR" sz="3200" dirty="0" smtClean="0"/>
          </a:p>
          <a:p>
            <a:endParaRPr lang="fr-FR" sz="3200" dirty="0" smtClean="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424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Exercises</a:t>
            </a:r>
            <a:r>
              <a:rPr lang="fr-FR" dirty="0" smtClean="0"/>
              <a:t> (3/3)</a:t>
            </a:r>
            <a:endParaRPr lang="fr-FR" dirty="0"/>
          </a:p>
        </p:txBody>
      </p:sp>
      <p:sp>
        <p:nvSpPr>
          <p:cNvPr id="3" name="Espace réservé du contenu 2"/>
          <p:cNvSpPr>
            <a:spLocks noGrp="1"/>
          </p:cNvSpPr>
          <p:nvPr>
            <p:ph idx="1"/>
          </p:nvPr>
        </p:nvSpPr>
        <p:spPr/>
        <p:txBody>
          <a:bodyPr/>
          <a:lstStyle/>
          <a:p>
            <a:r>
              <a:rPr lang="fr-FR" sz="3200" dirty="0" err="1" smtClean="0"/>
              <a:t>Get</a:t>
            </a:r>
            <a:r>
              <a:rPr lang="fr-FR" sz="3200" dirty="0" smtClean="0"/>
              <a:t> </a:t>
            </a:r>
            <a:r>
              <a:rPr lang="fr-FR" sz="3200" dirty="0" err="1" smtClean="0"/>
              <a:t>icons</a:t>
            </a:r>
            <a:r>
              <a:rPr lang="fr-FR" sz="3200" dirty="0" smtClean="0"/>
              <a:t> </a:t>
            </a:r>
            <a:r>
              <a:rPr lang="fr-FR" sz="3200" dirty="0" err="1" smtClean="0"/>
              <a:t>at</a:t>
            </a:r>
            <a:r>
              <a:rPr lang="fr-FR" sz="3200" dirty="0"/>
              <a:t> </a:t>
            </a:r>
            <a:r>
              <a:rPr lang="fr-FR" sz="3200" dirty="0">
                <a:hlinkClick r:id="rId2"/>
              </a:rPr>
              <a:t>http://courses.supinfo.com/#</a:t>
            </a:r>
            <a:r>
              <a:rPr lang="fr-FR" sz="3200" dirty="0" smtClean="0">
                <a:hlinkClick r:id="rId2"/>
              </a:rPr>
              <a:t>3480</a:t>
            </a:r>
            <a:endParaRPr lang="fr-FR" sz="3200" dirty="0" smtClean="0"/>
          </a:p>
          <a:p>
            <a:r>
              <a:rPr lang="fr-FR" sz="3200" dirty="0" err="1" smtClean="0"/>
              <a:t>Load</a:t>
            </a:r>
            <a:r>
              <a:rPr lang="fr-FR" sz="3200" dirty="0" smtClean="0"/>
              <a:t> </a:t>
            </a:r>
            <a:r>
              <a:rPr lang="fr-FR" sz="3200" dirty="0" err="1" smtClean="0"/>
              <a:t>this</a:t>
            </a:r>
            <a:r>
              <a:rPr lang="fr-FR" sz="3200" dirty="0" smtClean="0"/>
              <a:t> </a:t>
            </a:r>
            <a:r>
              <a:rPr lang="fr-FR" sz="3200" dirty="0" err="1" smtClean="0"/>
              <a:t>unpacked</a:t>
            </a:r>
            <a:r>
              <a:rPr lang="fr-FR" sz="3200" dirty="0" smtClean="0"/>
              <a:t> extension in Chrome</a:t>
            </a:r>
          </a:p>
          <a:p>
            <a:endParaRPr lang="fr-FR" sz="3200" dirty="0"/>
          </a:p>
          <a:p>
            <a:r>
              <a:rPr lang="fr-FR" sz="3200" dirty="0" smtClean="0"/>
              <a:t>Check if </a:t>
            </a:r>
            <a:r>
              <a:rPr lang="fr-FR" sz="3200" dirty="0" err="1" smtClean="0"/>
              <a:t>it</a:t>
            </a:r>
            <a:r>
              <a:rPr lang="fr-FR" sz="3200" dirty="0" smtClean="0"/>
              <a:t> </a:t>
            </a:r>
            <a:r>
              <a:rPr lang="fr-FR" sz="3200" dirty="0" err="1" smtClean="0"/>
              <a:t>works</a:t>
            </a:r>
            <a:r>
              <a:rPr lang="fr-FR" sz="3200" dirty="0" smtClean="0"/>
              <a:t>!</a:t>
            </a:r>
          </a:p>
          <a:p>
            <a:pPr lvl="1"/>
            <a:r>
              <a:rPr lang="fr-FR" sz="2800" dirty="0" smtClean="0"/>
              <a:t>Chrome extensions tab </a:t>
            </a:r>
            <a:r>
              <a:rPr lang="fr-FR" sz="2800" dirty="0" err="1" smtClean="0"/>
              <a:t>didn’t</a:t>
            </a:r>
            <a:r>
              <a:rPr lang="fr-FR" sz="2800" dirty="0" smtClean="0"/>
              <a:t> </a:t>
            </a:r>
            <a:r>
              <a:rPr lang="fr-FR" sz="2800" dirty="0" err="1" smtClean="0"/>
              <a:t>warn</a:t>
            </a:r>
            <a:r>
              <a:rPr lang="fr-FR" sz="2800" dirty="0" smtClean="0"/>
              <a:t> </a:t>
            </a:r>
            <a:r>
              <a:rPr lang="fr-FR" sz="2800" dirty="0" err="1" smtClean="0"/>
              <a:t>you</a:t>
            </a:r>
            <a:endParaRPr lang="fr-FR" sz="2800" dirty="0" smtClean="0"/>
          </a:p>
          <a:p>
            <a:pPr lvl="1"/>
            <a:r>
              <a:rPr lang="fr-FR" sz="2800" dirty="0" err="1" smtClean="0"/>
              <a:t>Opening</a:t>
            </a:r>
            <a:r>
              <a:rPr lang="fr-FR" sz="2800" dirty="0" smtClean="0"/>
              <a:t> a new tab shows </a:t>
            </a:r>
            <a:r>
              <a:rPr lang="fr-FR" sz="2800" dirty="0" err="1" smtClean="0"/>
              <a:t>your</a:t>
            </a:r>
            <a:r>
              <a:rPr lang="fr-FR" sz="2800" dirty="0" smtClean="0"/>
              <a:t> new </a:t>
            </a:r>
            <a:r>
              <a:rPr lang="fr-FR" sz="2800" dirty="0" err="1" smtClean="0"/>
              <a:t>hosted</a:t>
            </a:r>
            <a:r>
              <a:rPr lang="fr-FR" sz="2800" dirty="0" smtClean="0"/>
              <a:t> </a:t>
            </a:r>
            <a:r>
              <a:rPr lang="fr-FR" sz="2800" dirty="0" err="1" smtClean="0"/>
              <a:t>app</a:t>
            </a:r>
            <a:endParaRPr lang="fr-FR" sz="2800" dirty="0" smtClean="0"/>
          </a:p>
          <a:p>
            <a:pPr lvl="1"/>
            <a:r>
              <a:rPr lang="fr-FR" sz="2800" dirty="0" err="1" smtClean="0"/>
              <a:t>Clicking</a:t>
            </a:r>
            <a:r>
              <a:rPr lang="fr-FR" sz="2800" dirty="0" smtClean="0"/>
              <a:t> on </a:t>
            </a:r>
            <a:r>
              <a:rPr lang="fr-FR" sz="2800" dirty="0" err="1" smtClean="0"/>
              <a:t>it</a:t>
            </a:r>
            <a:r>
              <a:rPr lang="fr-FR" sz="2800" dirty="0" smtClean="0"/>
              <a:t> </a:t>
            </a:r>
            <a:r>
              <a:rPr lang="fr-FR" sz="2800" dirty="0" err="1" smtClean="0"/>
              <a:t>redirects</a:t>
            </a:r>
            <a:r>
              <a:rPr lang="fr-FR" sz="2800" dirty="0" smtClean="0"/>
              <a:t> </a:t>
            </a:r>
            <a:r>
              <a:rPr lang="fr-FR" sz="2800" dirty="0" err="1" smtClean="0"/>
              <a:t>you</a:t>
            </a:r>
            <a:r>
              <a:rPr lang="fr-FR" sz="2800" dirty="0" smtClean="0"/>
              <a:t> </a:t>
            </a:r>
            <a:r>
              <a:rPr lang="fr-FR" sz="2800" dirty="0" err="1" smtClean="0"/>
              <a:t>at</a:t>
            </a:r>
            <a:r>
              <a:rPr lang="fr-FR" sz="2800" dirty="0" smtClean="0"/>
              <a:t> the right URL</a:t>
            </a:r>
          </a:p>
          <a:p>
            <a:endParaRPr lang="fr-FR" sz="3200" dirty="0" smtClean="0"/>
          </a:p>
          <a:p>
            <a:endParaRPr lang="fr-FR" sz="3200" dirty="0" smtClean="0"/>
          </a:p>
        </p:txBody>
      </p:sp>
      <p:sp>
        <p:nvSpPr>
          <p:cNvPr id="4" name="Espace réservé du contenu 3"/>
          <p:cNvSpPr>
            <a:spLocks noGrp="1"/>
          </p:cNvSpPr>
          <p:nvPr>
            <p:ph sz="quarter" idx="13"/>
          </p:nvPr>
        </p:nvSpPr>
        <p:spPr/>
        <p:txBody>
          <a:bodyPr/>
          <a:lstStyle/>
          <a:p>
            <a:r>
              <a:rPr lang="fr-FR" dirty="0" smtClean="0"/>
              <a:t>Apps Structure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37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Manifest</a:t>
            </a:r>
            <a:r>
              <a:rPr lang="fr-FR" dirty="0" smtClean="0"/>
              <a:t> in </a:t>
            </a:r>
            <a:r>
              <a:rPr lang="fr-FR" dirty="0" err="1" smtClean="0"/>
              <a:t>depth</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commondatastorage.googleapis.com/mkupriyanov/svg/logo_google_developer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upload.wikimedia.org/wikipedia/commons/thumb/f/f3/Diver2.jpg/220px-Div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590555" cy="1884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836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Understanding</a:t>
            </a:r>
            <a:r>
              <a:rPr lang="fr-FR" dirty="0" smtClean="0">
                <a:ea typeface="ＭＳ Ｐゴシック" pitchFamily="34" charset="-128"/>
              </a:rPr>
              <a:t> </a:t>
            </a:r>
            <a:r>
              <a:rPr lang="fr-FR" dirty="0" err="1" smtClean="0">
                <a:ea typeface="ＭＳ Ｐゴシック" pitchFamily="34" charset="-128"/>
              </a:rPr>
              <a:t>manifest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en-US" sz="3200" dirty="0" smtClean="0">
                <a:ea typeface="ＭＳ Ｐゴシック" pitchFamily="34" charset="-128"/>
              </a:rPr>
              <a:t>Explains what your app should do:</a:t>
            </a:r>
            <a:endParaRPr lang="en-US" sz="2800" dirty="0" smtClean="0">
              <a:ea typeface="ＭＳ Ｐゴシック" pitchFamily="34" charset="-128"/>
            </a:endParaRPr>
          </a:p>
          <a:p>
            <a:pPr lvl="1">
              <a:spcBef>
                <a:spcPts val="600"/>
              </a:spcBef>
            </a:pPr>
            <a:endParaRPr lang="en-US" sz="2800" dirty="0" smtClean="0">
              <a:ea typeface="ＭＳ Ｐゴシック" pitchFamily="34" charset="-128"/>
            </a:endParaRPr>
          </a:p>
          <a:p>
            <a:pPr lvl="1">
              <a:spcBef>
                <a:spcPts val="600"/>
              </a:spcBef>
            </a:pPr>
            <a:r>
              <a:rPr lang="en-US" sz="2800" dirty="0" smtClean="0">
                <a:ea typeface="ＭＳ Ｐゴシック" pitchFamily="34" charset="-128"/>
              </a:rPr>
              <a:t>Information to the users :</a:t>
            </a:r>
          </a:p>
          <a:p>
            <a:pPr lvl="2">
              <a:spcBef>
                <a:spcPts val="600"/>
              </a:spcBef>
            </a:pPr>
            <a:r>
              <a:rPr lang="en-US" sz="2400" dirty="0" smtClean="0">
                <a:ea typeface="ＭＳ Ｐゴシック" pitchFamily="34" charset="-128"/>
              </a:rPr>
              <a:t>Name, Description, Icons, …</a:t>
            </a:r>
          </a:p>
          <a:p>
            <a:pPr lvl="1">
              <a:spcBef>
                <a:spcPts val="600"/>
              </a:spcBef>
            </a:pPr>
            <a:r>
              <a:rPr lang="fr-FR" sz="2800" dirty="0">
                <a:ea typeface="ＭＳ Ｐゴシック" pitchFamily="34" charset="-128"/>
              </a:rPr>
              <a:t>Information </a:t>
            </a:r>
            <a:r>
              <a:rPr lang="fr-FR" sz="2800" dirty="0" smtClean="0">
                <a:ea typeface="ＭＳ Ｐゴシック" pitchFamily="34" charset="-128"/>
              </a:rPr>
              <a:t>to the Chrome </a:t>
            </a:r>
            <a:r>
              <a:rPr lang="fr-FR" sz="2800" dirty="0" err="1" smtClean="0">
                <a:ea typeface="ＭＳ Ｐゴシック" pitchFamily="34" charset="-128"/>
              </a:rPr>
              <a:t>engine</a:t>
            </a:r>
            <a:r>
              <a:rPr lang="fr-FR" sz="2800" dirty="0" smtClean="0">
                <a:ea typeface="ＭＳ Ｐゴシック" pitchFamily="34" charset="-128"/>
              </a:rPr>
              <a:t> :</a:t>
            </a:r>
          </a:p>
          <a:p>
            <a:pPr lvl="2">
              <a:spcBef>
                <a:spcPts val="600"/>
              </a:spcBef>
            </a:pPr>
            <a:r>
              <a:rPr lang="fr-FR" sz="2400" dirty="0" err="1" smtClean="0">
                <a:ea typeface="ＭＳ Ｐゴシック" pitchFamily="34" charset="-128"/>
              </a:rPr>
              <a:t>Manifest_version</a:t>
            </a:r>
            <a:r>
              <a:rPr lang="fr-FR" sz="2400" dirty="0" smtClean="0">
                <a:ea typeface="ＭＳ Ｐゴシック" pitchFamily="34" charset="-128"/>
              </a:rPr>
              <a:t>, Version, Permissions, …</a:t>
            </a:r>
          </a:p>
          <a:p>
            <a:pPr lvl="1">
              <a:spcBef>
                <a:spcPts val="600"/>
              </a:spcBef>
            </a:pPr>
            <a:r>
              <a:rPr lang="fr-FR" sz="2800" dirty="0" err="1">
                <a:ea typeface="ＭＳ Ｐゴシック" pitchFamily="34" charset="-128"/>
              </a:rPr>
              <a:t>Behavior</a:t>
            </a:r>
            <a:r>
              <a:rPr lang="fr-FR" sz="2800" dirty="0">
                <a:ea typeface="ＭＳ Ｐゴシック" pitchFamily="34" charset="-128"/>
              </a:rPr>
              <a:t> </a:t>
            </a:r>
            <a:r>
              <a:rPr lang="fr-FR" sz="2800" dirty="0" err="1">
                <a:ea typeface="ＭＳ Ｐゴシック" pitchFamily="34" charset="-128"/>
              </a:rPr>
              <a:t>executed</a:t>
            </a:r>
            <a:r>
              <a:rPr lang="fr-FR" sz="2800" dirty="0">
                <a:ea typeface="ＭＳ Ｐゴシック" pitchFamily="34" charset="-128"/>
              </a:rPr>
              <a:t> by Chrome </a:t>
            </a:r>
            <a:r>
              <a:rPr lang="fr-FR" sz="2800" dirty="0" err="1" smtClean="0">
                <a:ea typeface="ＭＳ Ｐゴシック" pitchFamily="34" charset="-128"/>
              </a:rPr>
              <a:t>engine</a:t>
            </a:r>
            <a:r>
              <a:rPr lang="fr-FR" sz="2800" dirty="0" smtClean="0">
                <a:ea typeface="ＭＳ Ｐゴシック" pitchFamily="34" charset="-128"/>
              </a:rPr>
              <a:t> :</a:t>
            </a:r>
          </a:p>
          <a:p>
            <a:pPr lvl="2">
              <a:spcBef>
                <a:spcPts val="600"/>
              </a:spcBef>
            </a:pPr>
            <a:r>
              <a:rPr lang="fr-FR" sz="2400" dirty="0">
                <a:ea typeface="ＭＳ Ｐゴシック" pitchFamily="34" charset="-128"/>
              </a:rPr>
              <a:t>Locale, App, </a:t>
            </a:r>
            <a:r>
              <a:rPr lang="fr-FR" sz="2400" dirty="0" err="1">
                <a:ea typeface="ＭＳ Ｐゴシック" pitchFamily="34" charset="-128"/>
              </a:rPr>
              <a:t>Minimum_chrome_version</a:t>
            </a:r>
            <a:r>
              <a:rPr lang="fr-FR" sz="2400" dirty="0">
                <a:ea typeface="ＭＳ Ｐゴシック" pitchFamily="34" charset="-128"/>
              </a:rPr>
              <a:t>, </a:t>
            </a:r>
            <a:r>
              <a:rPr lang="fr-FR" sz="2400" dirty="0" smtClean="0">
                <a:ea typeface="ＭＳ Ｐゴシック" pitchFamily="34" charset="-128"/>
              </a:rPr>
              <a:t>…</a:t>
            </a:r>
            <a:endParaRPr lang="fr-FR" sz="2400" dirty="0">
              <a:ea typeface="ＭＳ Ｐゴシック" pitchFamily="34" charset="-128"/>
            </a:endParaRPr>
          </a:p>
          <a:p>
            <a:pPr lvl="2">
              <a:spcBef>
                <a:spcPts val="600"/>
              </a:spcBef>
            </a:pPr>
            <a:endParaRPr lang="fr-FR" dirty="0" smtClean="0">
              <a:ea typeface="ＭＳ Ｐゴシック" pitchFamily="34" charset="-128"/>
            </a:endParaRPr>
          </a:p>
          <a:p>
            <a:pPr lvl="1">
              <a:spcBef>
                <a:spcPts val="600"/>
              </a:spcBef>
            </a:pPr>
            <a:endParaRPr lang="fr-FR" dirty="0">
              <a:ea typeface="ＭＳ Ｐゴシック" pitchFamily="34" charset="-128"/>
            </a:endParaRPr>
          </a:p>
          <a:p>
            <a:pPr lvl="2">
              <a:spcBef>
                <a:spcPts val="600"/>
              </a:spcBef>
            </a:pPr>
            <a:endParaRPr lang="en-US" dirty="0" smtClean="0">
              <a:ea typeface="ＭＳ Ｐゴシック" pitchFamily="34" charset="-128"/>
            </a:endParaRPr>
          </a:p>
          <a:p>
            <a:pPr lvl="1">
              <a:spcBef>
                <a:spcPts val="600"/>
              </a:spcBef>
            </a:pP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0998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r>
              <a:rPr lang="en-US" dirty="0" smtClean="0"/>
              <a:t>What’s an app?</a:t>
            </a:r>
          </a:p>
          <a:p>
            <a:pPr lvl="1" eaLnBrk="1" hangingPunct="1"/>
            <a:endParaRPr lang="fr-FR" dirty="0" smtClean="0"/>
          </a:p>
          <a:p>
            <a:pPr lvl="1" eaLnBrk="1" hangingPunct="1"/>
            <a:r>
              <a:rPr lang="fr-FR" dirty="0" smtClean="0"/>
              <a:t>Apps structure</a:t>
            </a:r>
          </a:p>
          <a:p>
            <a:pPr lvl="1" eaLnBrk="1" hangingPunct="1"/>
            <a:endParaRPr lang="fr-FR" dirty="0"/>
          </a:p>
          <a:p>
            <a:pPr lvl="1" eaLnBrk="1" hangingPunct="1"/>
            <a:r>
              <a:rPr lang="fr-FR" dirty="0" err="1" smtClean="0"/>
              <a:t>Manifest</a:t>
            </a:r>
            <a:r>
              <a:rPr lang="fr-FR" dirty="0" smtClean="0"/>
              <a:t> in </a:t>
            </a:r>
            <a:r>
              <a:rPr lang="fr-FR" dirty="0" err="1" smtClean="0"/>
              <a:t>depth</a:t>
            </a:r>
            <a:endParaRPr lang="fr-FR" dirty="0" smtClean="0"/>
          </a:p>
          <a:p>
            <a:pPr lvl="1" eaLnBrk="1" hangingPunct="1"/>
            <a:endParaRPr lang="en-US" dirty="0" smtClean="0"/>
          </a:p>
          <a:p>
            <a:pPr lvl="1" eaLnBrk="1" hangingPunct="1"/>
            <a:r>
              <a:rPr lang="en-US" dirty="0" smtClean="0"/>
              <a:t>Chrome.* API</a:t>
            </a: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Chrome Apps</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required</a:t>
            </a:r>
            <a:r>
              <a:rPr lang="fr-FR" sz="3200" dirty="0">
                <a:ea typeface="ＭＳ Ｐゴシック" pitchFamily="34" charset="-128"/>
              </a:rPr>
              <a:t> </a:t>
            </a:r>
            <a:r>
              <a:rPr lang="fr-FR" sz="3200" dirty="0" err="1" smtClean="0">
                <a:ea typeface="ＭＳ Ｐゴシック" pitchFamily="34" charset="-128"/>
              </a:rPr>
              <a:t>properties</a:t>
            </a:r>
            <a:r>
              <a:rPr lang="fr-FR" sz="3200" dirty="0" smtClean="0">
                <a:ea typeface="ＭＳ Ｐゴシック" pitchFamily="34" charset="-128"/>
              </a:rPr>
              <a:t>:</a:t>
            </a:r>
          </a:p>
          <a:p>
            <a:pPr>
              <a:spcBef>
                <a:spcPts val="3000"/>
              </a:spcBef>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1983856173"/>
              </p:ext>
            </p:extLst>
          </p:nvPr>
        </p:nvGraphicFramePr>
        <p:xfrm>
          <a:off x="457200" y="1806368"/>
          <a:ext cx="8363271" cy="1483180"/>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err="1" smtClean="0"/>
                        <a:t>name</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Your</a:t>
                      </a:r>
                      <a:r>
                        <a:rPr lang="fr-FR" sz="1800" b="0" dirty="0" smtClean="0"/>
                        <a:t> </a:t>
                      </a:r>
                      <a:r>
                        <a:rPr lang="fr-FR" sz="1800" b="0" dirty="0" err="1" smtClean="0"/>
                        <a:t>app</a:t>
                      </a:r>
                      <a:r>
                        <a:rPr lang="fr-FR" sz="1800" b="0" dirty="0" smtClean="0"/>
                        <a:t> </a:t>
                      </a:r>
                      <a:r>
                        <a:rPr lang="fr-FR" sz="1800" b="0" dirty="0" err="1" smtClean="0"/>
                        <a:t>name</a:t>
                      </a:r>
                      <a:endParaRPr lang="fr-FR" sz="1800" b="0" dirty="0"/>
                    </a:p>
                  </a:txBody>
                  <a:tcPr marT="45714" marB="45714"/>
                </a:tc>
              </a:tr>
              <a:tr h="370795">
                <a:tc>
                  <a:txBody>
                    <a:bodyPr/>
                    <a:lstStyle/>
                    <a:p>
                      <a:r>
                        <a:rPr lang="fr-FR" sz="1800" b="0" dirty="0" smtClean="0"/>
                        <a:t>version</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Your</a:t>
                      </a:r>
                      <a:r>
                        <a:rPr lang="fr-FR" sz="1800" b="0" dirty="0" smtClean="0"/>
                        <a:t> </a:t>
                      </a:r>
                      <a:r>
                        <a:rPr lang="fr-FR" sz="1800" b="0" dirty="0" err="1" smtClean="0"/>
                        <a:t>app</a:t>
                      </a:r>
                      <a:r>
                        <a:rPr lang="fr-FR" sz="1800" b="0" dirty="0" smtClean="0"/>
                        <a:t> version (</a:t>
                      </a:r>
                      <a:r>
                        <a:rPr lang="fr-FR" sz="1800" b="0" dirty="0" err="1" smtClean="0"/>
                        <a:t>used</a:t>
                      </a:r>
                      <a:r>
                        <a:rPr lang="fr-FR" sz="1800" b="0" dirty="0" smtClean="0"/>
                        <a:t> for auto-updates)</a:t>
                      </a:r>
                      <a:endParaRPr lang="fr-FR" sz="1800" b="0" dirty="0"/>
                    </a:p>
                  </a:txBody>
                  <a:tcPr marT="45714" marB="45714"/>
                </a:tc>
              </a:tr>
              <a:tr h="370795">
                <a:tc>
                  <a:txBody>
                    <a:bodyPr/>
                    <a:lstStyle/>
                    <a:p>
                      <a:r>
                        <a:rPr lang="fr-FR" sz="1800" b="0" dirty="0" err="1" smtClean="0"/>
                        <a:t>manifest_version</a:t>
                      </a:r>
                      <a:endParaRPr lang="fr-FR" sz="1800" b="0" dirty="0"/>
                    </a:p>
                  </a:txBody>
                  <a:tcPr marT="45714" marB="45714"/>
                </a:tc>
                <a:tc>
                  <a:txBody>
                    <a:bodyPr/>
                    <a:lstStyle/>
                    <a:p>
                      <a:r>
                        <a:rPr lang="fr-FR" sz="1800" b="0" dirty="0" smtClean="0"/>
                        <a:t>Int</a:t>
                      </a:r>
                      <a:endParaRPr lang="fr-FR" sz="1800" b="0" dirty="0"/>
                    </a:p>
                  </a:txBody>
                  <a:tcPr marT="45714" marB="45714"/>
                </a:tc>
                <a:tc>
                  <a:txBody>
                    <a:bodyPr/>
                    <a:lstStyle/>
                    <a:p>
                      <a:r>
                        <a:rPr lang="fr-FR" sz="1800" b="0" dirty="0" smtClean="0"/>
                        <a:t>Must</a:t>
                      </a:r>
                      <a:r>
                        <a:rPr lang="fr-FR" sz="1800" b="0" baseline="0" dirty="0" smtClean="0"/>
                        <a:t> </a:t>
                      </a:r>
                      <a:r>
                        <a:rPr lang="fr-FR" sz="1800" b="0" baseline="0" dirty="0" err="1" smtClean="0"/>
                        <a:t>be</a:t>
                      </a:r>
                      <a:r>
                        <a:rPr lang="fr-FR" sz="1800" b="0" baseline="0" dirty="0" smtClean="0"/>
                        <a:t> </a:t>
                      </a:r>
                      <a:r>
                        <a:rPr lang="fr-FR" sz="1800" b="0" baseline="0" dirty="0" err="1" smtClean="0"/>
                        <a:t>equals</a:t>
                      </a:r>
                      <a:r>
                        <a:rPr lang="fr-FR" sz="1800" b="0" baseline="0" dirty="0" smtClean="0"/>
                        <a:t> to 2 (no </a:t>
                      </a:r>
                      <a:r>
                        <a:rPr lang="fr-FR" sz="1800" b="0" baseline="0" dirty="0" err="1" smtClean="0"/>
                        <a:t>quotes</a:t>
                      </a:r>
                      <a:r>
                        <a:rPr lang="fr-FR" sz="1800" b="0" baseline="0" dirty="0" smtClean="0"/>
                        <a:t>) </a:t>
                      </a:r>
                      <a:r>
                        <a:rPr lang="fr-FR" sz="1800" b="0" baseline="0" dirty="0" err="1" smtClean="0"/>
                        <a:t>at</a:t>
                      </a:r>
                      <a:r>
                        <a:rPr lang="fr-FR" sz="1800" b="0" baseline="0" dirty="0" smtClean="0"/>
                        <a:t> the moment</a:t>
                      </a:r>
                      <a:endParaRPr lang="fr-FR" sz="1800" b="0" dirty="0"/>
                    </a:p>
                  </a:txBody>
                  <a:tcPr marT="45714" marB="45714"/>
                </a:tc>
              </a:tr>
            </a:tbl>
          </a:graphicData>
        </a:graphic>
      </p:graphicFrame>
      <p:sp>
        <p:nvSpPr>
          <p:cNvPr id="8" name="Rectangle à coins arrondis 7"/>
          <p:cNvSpPr/>
          <p:nvPr/>
        </p:nvSpPr>
        <p:spPr>
          <a:xfrm>
            <a:off x="179388" y="3649588"/>
            <a:ext cx="8785225" cy="1440160"/>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smtClean="0">
                <a:solidFill>
                  <a:schemeClr val="tx1"/>
                </a:solidFill>
                <a:latin typeface="Courier New"/>
                <a:ea typeface="ＭＳ Ｐゴシック" pitchFamily="1" charset="-128"/>
                <a:cs typeface="Courier New"/>
              </a:rPr>
              <a:t>{ </a:t>
            </a:r>
            <a:r>
              <a:rPr lang="en-US" sz="1600" b="1" dirty="0" smtClean="0">
                <a:solidFill>
                  <a:srgbClr val="479B8F"/>
                </a:solidFill>
                <a:latin typeface="Courier New"/>
                <a:ea typeface="ＭＳ Ｐゴシック" pitchFamily="1" charset="-128"/>
                <a:cs typeface="Courier New"/>
              </a:rPr>
              <a:t>// Tiniest manifest file ever </a:t>
            </a:r>
            <a:endParaRPr lang="en-US" sz="1600" b="1" dirty="0">
              <a:solidFill>
                <a:srgbClr val="479B8F"/>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"name"</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"My super app"</a:t>
            </a:r>
            <a:r>
              <a:rPr lang="en-US" sz="1600" b="1" dirty="0" smtClean="0">
                <a:solidFill>
                  <a:schemeClr val="tx1"/>
                </a:solidFill>
                <a:latin typeface="Courier New"/>
                <a:ea typeface="ＭＳ Ｐゴシック" pitchFamily="1" charset="-128"/>
                <a:cs typeface="Courier New"/>
              </a:rPr>
              <a:t>,</a:t>
            </a:r>
            <a:endParaRPr lang="en-US" sz="1600" b="1" dirty="0">
              <a:solidFill>
                <a:schemeClr val="tx1"/>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"version"</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"0.0.0.1"</a:t>
            </a:r>
            <a:r>
              <a:rPr lang="en-US" sz="1600" b="1" dirty="0" smtClean="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smtClean="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manifest_version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2</a:t>
            </a: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211639511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recommended</a:t>
            </a:r>
            <a:r>
              <a:rPr lang="fr-FR" sz="3200" dirty="0" smtClean="0">
                <a:ea typeface="ＭＳ Ｐゴシック" pitchFamily="34" charset="-128"/>
              </a:rPr>
              <a:t> </a:t>
            </a:r>
            <a:r>
              <a:rPr lang="fr-FR" sz="3200" dirty="0" err="1" smtClean="0">
                <a:ea typeface="ＭＳ Ｐゴシック" pitchFamily="34" charset="-128"/>
              </a:rPr>
              <a:t>properties</a:t>
            </a:r>
            <a:r>
              <a:rPr lang="fr-FR" sz="3200" dirty="0" smtClean="0">
                <a:ea typeface="ＭＳ Ｐゴシック" pitchFamily="34" charset="-128"/>
              </a:rPr>
              <a:t>:</a:t>
            </a:r>
          </a:p>
          <a:p>
            <a:pPr>
              <a:spcBef>
                <a:spcPts val="3000"/>
              </a:spcBef>
            </a:pPr>
            <a:endParaRPr lang="fr-FR" sz="3200" dirty="0">
              <a:ea typeface="ＭＳ Ｐゴシック" pitchFamily="34" charset="-128"/>
            </a:endParaRPr>
          </a:p>
          <a:p>
            <a:pPr>
              <a:spcBef>
                <a:spcPts val="3000"/>
              </a:spcBef>
            </a:pPr>
            <a:endParaRPr lang="fr-FR" sz="3200" dirty="0" smtClean="0">
              <a:ea typeface="ＭＳ Ｐゴシック" pitchFamily="34" charset="-128"/>
            </a:endParaRPr>
          </a:p>
          <a:p>
            <a:pPr>
              <a:spcBef>
                <a:spcPts val="1200"/>
              </a:spcBef>
            </a:pPr>
            <a:r>
              <a:rPr lang="fr-FR" sz="3200" dirty="0" err="1" smtClean="0">
                <a:ea typeface="ＭＳ Ｐゴシック" pitchFamily="34" charset="-128"/>
              </a:rPr>
              <a:t>Create</a:t>
            </a:r>
            <a:r>
              <a:rPr lang="fr-FR" sz="3200" dirty="0" smtClean="0">
                <a:ea typeface="ＭＳ Ｐゴシック" pitchFamily="34" charset="-128"/>
              </a:rPr>
              <a:t> </a:t>
            </a:r>
            <a:r>
              <a:rPr lang="fr-FR" sz="3200" dirty="0" err="1" smtClean="0">
                <a:ea typeface="ＭＳ Ｐゴシック" pitchFamily="34" charset="-128"/>
              </a:rPr>
              <a:t>needed</a:t>
            </a:r>
            <a:r>
              <a:rPr lang="fr-FR" sz="3200" dirty="0" smtClean="0">
                <a:ea typeface="ＭＳ Ｐゴシック" pitchFamily="34" charset="-128"/>
              </a:rPr>
              <a:t> </a:t>
            </a:r>
            <a:r>
              <a:rPr lang="fr-FR" sz="3200" dirty="0" err="1" smtClean="0">
                <a:ea typeface="ＭＳ Ｐゴシック" pitchFamily="34" charset="-128"/>
              </a:rPr>
              <a:t>folders</a:t>
            </a:r>
            <a:r>
              <a:rPr lang="fr-FR" sz="3200" dirty="0" smtClean="0">
                <a:ea typeface="ＭＳ Ｐゴシック" pitchFamily="34" charset="-128"/>
              </a:rPr>
              <a:t> </a:t>
            </a:r>
            <a:r>
              <a:rPr lang="fr-FR" sz="3200" dirty="0" err="1" smtClean="0">
                <a:ea typeface="ＭＳ Ｐゴシック" pitchFamily="34" charset="-128"/>
              </a:rPr>
              <a:t>before</a:t>
            </a:r>
            <a:r>
              <a:rPr lang="fr-FR" sz="3200" dirty="0" smtClean="0">
                <a:ea typeface="ＭＳ Ｐゴシック" pitchFamily="34" charset="-128"/>
              </a:rPr>
              <a:t> </a:t>
            </a:r>
            <a:r>
              <a:rPr lang="fr-FR" sz="3200" dirty="0" err="1" smtClean="0">
                <a:ea typeface="ＭＳ Ｐゴシック" pitchFamily="34" charset="-128"/>
              </a:rPr>
              <a:t>pointing</a:t>
            </a:r>
            <a:r>
              <a:rPr lang="fr-FR" sz="3200" dirty="0" smtClean="0">
                <a:ea typeface="ＭＳ Ｐゴシック" pitchFamily="34" charset="-128"/>
              </a:rPr>
              <a:t> </a:t>
            </a:r>
            <a:r>
              <a:rPr lang="fr-FR" sz="3200" dirty="0" err="1" smtClean="0">
                <a:ea typeface="ＭＳ Ｐゴシック" pitchFamily="34" charset="-128"/>
              </a:rPr>
              <a:t>default_locale</a:t>
            </a:r>
            <a:r>
              <a:rPr lang="fr-FR" sz="3200" dirty="0" smtClean="0">
                <a:ea typeface="ＭＳ Ｐゴシック" pitchFamily="34" charset="-128"/>
              </a:rPr>
              <a:t>, </a:t>
            </a:r>
            <a:r>
              <a:rPr lang="fr-FR" sz="3200" dirty="0" err="1" smtClean="0">
                <a:ea typeface="ＭＳ Ｐゴシック" pitchFamily="34" charset="-128"/>
              </a:rPr>
              <a:t>otherwise</a:t>
            </a:r>
            <a:r>
              <a:rPr lang="fr-FR" sz="3200" dirty="0" smtClean="0">
                <a:ea typeface="ＭＳ Ｐゴシック" pitchFamily="34" charset="-128"/>
              </a:rPr>
              <a:t> a warning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thrown</a:t>
            </a:r>
            <a:endParaRPr lang="fr-FR" sz="3200" dirty="0" smtClean="0">
              <a:ea typeface="ＭＳ Ｐゴシック" pitchFamily="34" charset="-128"/>
            </a:endParaRPr>
          </a:p>
          <a:p>
            <a:pPr lvl="1">
              <a:spcBef>
                <a:spcPts val="600"/>
              </a:spcBef>
            </a:pPr>
            <a:r>
              <a:rPr lang="fr-FR" sz="2800" dirty="0" err="1" smtClean="0">
                <a:ea typeface="ＭＳ Ｐゴシック" pitchFamily="34" charset="-128"/>
              </a:rPr>
              <a:t>We’ll</a:t>
            </a:r>
            <a:r>
              <a:rPr lang="fr-FR" sz="2800" dirty="0" smtClean="0">
                <a:ea typeface="ＭＳ Ｐゴシック" pitchFamily="34" charset="-128"/>
              </a:rPr>
              <a:t> </a:t>
            </a:r>
            <a:r>
              <a:rPr lang="fr-FR" sz="2800" dirty="0" err="1" smtClean="0">
                <a:ea typeface="ＭＳ Ｐゴシック" pitchFamily="34" charset="-128"/>
              </a:rPr>
              <a:t>see</a:t>
            </a:r>
            <a:r>
              <a:rPr lang="fr-FR" sz="2800" dirty="0" smtClean="0">
                <a:ea typeface="ＭＳ Ｐゴシック" pitchFamily="34" charset="-128"/>
              </a:rPr>
              <a:t> </a:t>
            </a:r>
            <a:r>
              <a:rPr lang="fr-FR" sz="2800" dirty="0" err="1" smtClean="0">
                <a:ea typeface="ＭＳ Ｐゴシック" pitchFamily="34" charset="-128"/>
              </a:rPr>
              <a:t>later</a:t>
            </a:r>
            <a:r>
              <a:rPr lang="fr-FR" sz="2800" dirty="0" smtClean="0">
                <a:ea typeface="ＭＳ Ｐゴシック" pitchFamily="34" charset="-128"/>
              </a:rPr>
              <a:t> in </a:t>
            </a:r>
            <a:r>
              <a:rPr lang="fr-FR" sz="2800" dirty="0" err="1" smtClean="0">
                <a:ea typeface="ＭＳ Ｐゴシック" pitchFamily="34" charset="-128"/>
              </a:rPr>
              <a:t>this</a:t>
            </a:r>
            <a:r>
              <a:rPr lang="fr-FR" sz="2800" dirty="0" smtClean="0">
                <a:ea typeface="ＭＳ Ｐゴシック" pitchFamily="34" charset="-128"/>
              </a:rPr>
              <a:t> course for i18n</a:t>
            </a:r>
          </a:p>
          <a:p>
            <a:pPr>
              <a:spcBef>
                <a:spcPts val="3000"/>
              </a:spcBef>
            </a:pP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1121815552"/>
              </p:ext>
            </p:extLst>
          </p:nvPr>
        </p:nvGraphicFramePr>
        <p:xfrm>
          <a:off x="457200" y="1921396"/>
          <a:ext cx="8363271" cy="1483180"/>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smtClean="0"/>
                        <a:t>description</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Your</a:t>
                      </a:r>
                      <a:r>
                        <a:rPr lang="fr-FR" sz="1800" b="0" dirty="0" smtClean="0"/>
                        <a:t> </a:t>
                      </a:r>
                      <a:r>
                        <a:rPr lang="fr-FR" sz="1800" b="0" dirty="0" err="1" smtClean="0"/>
                        <a:t>app</a:t>
                      </a:r>
                      <a:r>
                        <a:rPr lang="fr-FR" sz="1800" b="0" dirty="0" smtClean="0"/>
                        <a:t> description</a:t>
                      </a:r>
                      <a:endParaRPr lang="fr-FR" sz="1800" b="0" dirty="0"/>
                    </a:p>
                  </a:txBody>
                  <a:tcPr marT="45714" marB="45714"/>
                </a:tc>
              </a:tr>
              <a:tr h="370795">
                <a:tc>
                  <a:txBody>
                    <a:bodyPr/>
                    <a:lstStyle/>
                    <a:p>
                      <a:r>
                        <a:rPr lang="fr-FR" sz="1800" b="0" dirty="0" err="1" smtClean="0"/>
                        <a:t>icons</a:t>
                      </a:r>
                      <a:endParaRPr lang="fr-FR" sz="1800" b="0" dirty="0"/>
                    </a:p>
                  </a:txBody>
                  <a:tcPr marT="45714" marB="45714"/>
                </a:tc>
                <a:tc>
                  <a:txBody>
                    <a:bodyPr/>
                    <a:lstStyle/>
                    <a:p>
                      <a:r>
                        <a:rPr lang="fr-FR" sz="1800" b="0" dirty="0" err="1" smtClean="0"/>
                        <a:t>Array</a:t>
                      </a:r>
                      <a:endParaRPr lang="fr-FR" sz="1800" b="0" dirty="0"/>
                    </a:p>
                  </a:txBody>
                  <a:tcPr marT="45714" marB="45714"/>
                </a:tc>
                <a:tc>
                  <a:txBody>
                    <a:bodyPr/>
                    <a:lstStyle/>
                    <a:p>
                      <a:r>
                        <a:rPr lang="fr-FR" sz="1800" b="0" dirty="0" smtClean="0"/>
                        <a:t>Key</a:t>
                      </a:r>
                      <a:r>
                        <a:rPr lang="fr-FR" sz="1800" b="0" baseline="0" dirty="0" smtClean="0"/>
                        <a:t> for the size (in px), value for the </a:t>
                      </a:r>
                      <a:r>
                        <a:rPr lang="fr-FR" sz="1800" b="0" baseline="0" dirty="0" err="1" smtClean="0"/>
                        <a:t>icon</a:t>
                      </a:r>
                      <a:r>
                        <a:rPr lang="fr-FR" sz="1800" b="0" baseline="0" dirty="0" smtClean="0"/>
                        <a:t> URL</a:t>
                      </a:r>
                      <a:endParaRPr lang="fr-FR" sz="1800" b="0" dirty="0"/>
                    </a:p>
                  </a:txBody>
                  <a:tcPr marT="45714" marB="45714"/>
                </a:tc>
              </a:tr>
              <a:tr h="370795">
                <a:tc>
                  <a:txBody>
                    <a:bodyPr/>
                    <a:lstStyle/>
                    <a:p>
                      <a:r>
                        <a:rPr lang="fr-FR" sz="1800" b="0" dirty="0" err="1" smtClean="0"/>
                        <a:t>default_locale</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Used</a:t>
                      </a:r>
                      <a:r>
                        <a:rPr lang="fr-FR" sz="1800" b="0" dirty="0" smtClean="0"/>
                        <a:t> for</a:t>
                      </a:r>
                      <a:r>
                        <a:rPr lang="fr-FR" sz="1800" b="0" baseline="0" dirty="0" smtClean="0"/>
                        <a:t> </a:t>
                      </a:r>
                      <a:r>
                        <a:rPr lang="fr-FR" sz="1800" b="0" baseline="0" dirty="0" err="1" smtClean="0"/>
                        <a:t>internationalization</a:t>
                      </a:r>
                      <a:endParaRPr lang="fr-FR" sz="1800" b="0" dirty="0"/>
                    </a:p>
                  </a:txBody>
                  <a:tcPr marT="45714" marB="45714"/>
                </a:tc>
              </a:tr>
            </a:tbl>
          </a:graphicData>
        </a:graphic>
      </p:graphicFrame>
    </p:spTree>
    <p:extLst>
      <p:ext uri="{BB962C8B-B14F-4D97-AF65-F5344CB8AC3E}">
        <p14:creationId xmlns:p14="http://schemas.microsoft.com/office/powerpoint/2010/main" val="23089626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Manifest</a:t>
            </a:r>
            <a:r>
              <a:rPr lang="fr-FR" dirty="0" smtClean="0">
                <a:ea typeface="ＭＳ Ｐゴシック" pitchFamily="34" charset="-128"/>
              </a:rPr>
              <a:t> </a:t>
            </a:r>
            <a:r>
              <a:rPr lang="fr-FR" dirty="0" err="1" smtClean="0">
                <a:ea typeface="ＭＳ Ｐゴシック" pitchFamily="34" charset="-128"/>
              </a:rPr>
              <a:t>attributes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Manifest</a:t>
            </a:r>
            <a:r>
              <a:rPr lang="fr-FR" dirty="0">
                <a:ea typeface="ＭＳ Ｐゴシック" pitchFamily="34" charset="-128"/>
              </a:rPr>
              <a:t> in </a:t>
            </a:r>
            <a:r>
              <a:rPr lang="fr-FR" dirty="0" err="1">
                <a:ea typeface="ＭＳ Ｐゴシック" pitchFamily="34" charset="-128"/>
              </a:rPr>
              <a:t>depth</a:t>
            </a:r>
            <a:endParaRPr lang="fr-FR" dirty="0">
              <a:ea typeface="ＭＳ Ｐゴシック" pitchFamily="34" charset="-128"/>
            </a:endParaRP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44472"/>
          <a:stretch/>
        </p:blipFill>
        <p:spPr bwMode="auto">
          <a:xfrm>
            <a:off x="828675" y="2767186"/>
            <a:ext cx="4157159" cy="131445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cxnSp>
        <p:nvCxnSpPr>
          <p:cNvPr id="5" name="Connecteur droit avec flèche 4"/>
          <p:cNvCxnSpPr>
            <a:stCxn id="10" idx="1"/>
          </p:cNvCxnSpPr>
          <p:nvPr/>
        </p:nvCxnSpPr>
        <p:spPr>
          <a:xfrm flipH="1">
            <a:off x="2411760" y="2235850"/>
            <a:ext cx="1224019" cy="63188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Connecteur droit avec flèche 11"/>
          <p:cNvCxnSpPr>
            <a:stCxn id="21" idx="1"/>
          </p:cNvCxnSpPr>
          <p:nvPr/>
        </p:nvCxnSpPr>
        <p:spPr>
          <a:xfrm flipH="1">
            <a:off x="2907254" y="2867731"/>
            <a:ext cx="3413634" cy="11759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Connecteur droit avec flèche 12"/>
          <p:cNvCxnSpPr>
            <a:stCxn id="26" idx="1"/>
          </p:cNvCxnSpPr>
          <p:nvPr/>
        </p:nvCxnSpPr>
        <p:spPr>
          <a:xfrm flipH="1" flipV="1">
            <a:off x="3851920" y="3273357"/>
            <a:ext cx="2304256" cy="54666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Connecteur droit avec flèche 13"/>
          <p:cNvCxnSpPr/>
          <p:nvPr/>
        </p:nvCxnSpPr>
        <p:spPr>
          <a:xfrm flipH="1" flipV="1">
            <a:off x="1187623" y="3424411"/>
            <a:ext cx="1" cy="87324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ZoneTexte 9"/>
          <p:cNvSpPr txBox="1"/>
          <p:nvPr/>
        </p:nvSpPr>
        <p:spPr>
          <a:xfrm>
            <a:off x="3635779" y="1974240"/>
            <a:ext cx="1296261" cy="523220"/>
          </a:xfrm>
          <a:prstGeom prst="rect">
            <a:avLst/>
          </a:prstGeom>
          <a:noFill/>
        </p:spPr>
        <p:txBody>
          <a:bodyPr wrap="square" rtlCol="0">
            <a:spAutoFit/>
          </a:bodyPr>
          <a:lstStyle/>
          <a:p>
            <a:r>
              <a:rPr lang="fr-FR" sz="2800" dirty="0" smtClean="0">
                <a:latin typeface="+mn-lt"/>
              </a:rPr>
              <a:t>"</a:t>
            </a:r>
            <a:r>
              <a:rPr lang="fr-FR" sz="2800" dirty="0" err="1" smtClean="0">
                <a:latin typeface="+mn-lt"/>
              </a:rPr>
              <a:t>name</a:t>
            </a:r>
            <a:r>
              <a:rPr lang="fr-FR" sz="2800" dirty="0" smtClean="0">
                <a:latin typeface="+mn-lt"/>
              </a:rPr>
              <a:t>"</a:t>
            </a:r>
            <a:endParaRPr lang="en-US" sz="2800" dirty="0">
              <a:latin typeface="+mn-lt"/>
            </a:endParaRPr>
          </a:p>
        </p:txBody>
      </p:sp>
      <p:sp>
        <p:nvSpPr>
          <p:cNvPr id="21" name="ZoneTexte 20"/>
          <p:cNvSpPr txBox="1"/>
          <p:nvPr/>
        </p:nvSpPr>
        <p:spPr>
          <a:xfrm>
            <a:off x="6320888" y="2606121"/>
            <a:ext cx="1545265" cy="523220"/>
          </a:xfrm>
          <a:prstGeom prst="rect">
            <a:avLst/>
          </a:prstGeom>
          <a:noFill/>
        </p:spPr>
        <p:txBody>
          <a:bodyPr wrap="square" rtlCol="0">
            <a:spAutoFit/>
          </a:bodyPr>
          <a:lstStyle/>
          <a:p>
            <a:r>
              <a:rPr lang="fr-FR" sz="2800" dirty="0" smtClean="0">
                <a:latin typeface="+mn-lt"/>
              </a:rPr>
              <a:t>"version"</a:t>
            </a:r>
            <a:endParaRPr lang="en-US" sz="2800" dirty="0">
              <a:latin typeface="+mn-lt"/>
            </a:endParaRPr>
          </a:p>
        </p:txBody>
      </p:sp>
      <p:sp>
        <p:nvSpPr>
          <p:cNvPr id="26" name="ZoneTexte 25"/>
          <p:cNvSpPr txBox="1"/>
          <p:nvPr/>
        </p:nvSpPr>
        <p:spPr>
          <a:xfrm>
            <a:off x="6156176" y="3558416"/>
            <a:ext cx="2088232" cy="523220"/>
          </a:xfrm>
          <a:prstGeom prst="rect">
            <a:avLst/>
          </a:prstGeom>
          <a:noFill/>
        </p:spPr>
        <p:txBody>
          <a:bodyPr wrap="square" rtlCol="0">
            <a:spAutoFit/>
          </a:bodyPr>
          <a:lstStyle/>
          <a:p>
            <a:r>
              <a:rPr lang="fr-FR" sz="2800" dirty="0" smtClean="0">
                <a:latin typeface="+mn-lt"/>
              </a:rPr>
              <a:t>"description"</a:t>
            </a:r>
            <a:endParaRPr lang="en-US" sz="2800" dirty="0">
              <a:latin typeface="+mn-lt"/>
            </a:endParaRPr>
          </a:p>
        </p:txBody>
      </p:sp>
      <p:sp>
        <p:nvSpPr>
          <p:cNvPr id="39" name="ZoneTexte 38"/>
          <p:cNvSpPr txBox="1"/>
          <p:nvPr/>
        </p:nvSpPr>
        <p:spPr>
          <a:xfrm>
            <a:off x="539493" y="4441676"/>
            <a:ext cx="1296261" cy="523220"/>
          </a:xfrm>
          <a:prstGeom prst="rect">
            <a:avLst/>
          </a:prstGeom>
          <a:noFill/>
        </p:spPr>
        <p:txBody>
          <a:bodyPr wrap="square" rtlCol="0">
            <a:spAutoFit/>
          </a:bodyPr>
          <a:lstStyle/>
          <a:p>
            <a:r>
              <a:rPr lang="fr-FR" sz="2800" dirty="0" smtClean="0">
                <a:latin typeface="+mn-lt"/>
              </a:rPr>
              <a:t>"</a:t>
            </a:r>
            <a:r>
              <a:rPr lang="fr-FR" sz="2800" dirty="0" err="1" smtClean="0">
                <a:latin typeface="+mn-lt"/>
              </a:rPr>
              <a:t>icons</a:t>
            </a:r>
            <a:r>
              <a:rPr lang="fr-FR" sz="2800" dirty="0" smtClean="0">
                <a:latin typeface="+mn-lt"/>
              </a:rPr>
              <a:t>"</a:t>
            </a:r>
            <a:endParaRPr lang="en-US" sz="2800" dirty="0">
              <a:latin typeface="+mn-lt"/>
            </a:endParaRPr>
          </a:p>
        </p:txBody>
      </p:sp>
      <p:sp>
        <p:nvSpPr>
          <p:cNvPr id="34" name="ZoneTexte 33"/>
          <p:cNvSpPr txBox="1"/>
          <p:nvPr/>
        </p:nvSpPr>
        <p:spPr>
          <a:xfrm>
            <a:off x="467544" y="1120597"/>
            <a:ext cx="6625916" cy="584775"/>
          </a:xfrm>
          <a:prstGeom prst="rect">
            <a:avLst/>
          </a:prstGeom>
          <a:noFill/>
        </p:spPr>
        <p:txBody>
          <a:bodyPr wrap="none" rtlCol="0">
            <a:spAutoFit/>
          </a:bodyPr>
          <a:lstStyle/>
          <a:p>
            <a:r>
              <a:rPr lang="fr-FR" sz="3200" dirty="0" smtClean="0">
                <a:latin typeface="+mn-lt"/>
              </a:rPr>
              <a:t>As </a:t>
            </a:r>
            <a:r>
              <a:rPr lang="fr-FR" sz="3200" dirty="0" err="1" smtClean="0">
                <a:latin typeface="+mn-lt"/>
              </a:rPr>
              <a:t>shown</a:t>
            </a:r>
            <a:r>
              <a:rPr lang="fr-FR" sz="3200" dirty="0" smtClean="0">
                <a:latin typeface="+mn-lt"/>
              </a:rPr>
              <a:t> in Tools </a:t>
            </a:r>
            <a:r>
              <a:rPr lang="fr-FR" sz="2800" dirty="0" smtClean="0">
                <a:latin typeface="+mn-lt"/>
                <a:sym typeface="Wingdings" pitchFamily="2" charset="2"/>
              </a:rPr>
              <a:t></a:t>
            </a:r>
            <a:r>
              <a:rPr lang="fr-FR" sz="3200" dirty="0" smtClean="0">
                <a:latin typeface="+mn-lt"/>
                <a:sym typeface="Wingdings" pitchFamily="2" charset="2"/>
              </a:rPr>
              <a:t> Extensions panel:</a:t>
            </a:r>
            <a:endParaRPr lang="en-US" sz="3200" dirty="0">
              <a:latin typeface="+mn-lt"/>
            </a:endParaRPr>
          </a:p>
        </p:txBody>
      </p:sp>
    </p:spTree>
    <p:extLst>
      <p:ext uri="{BB962C8B-B14F-4D97-AF65-F5344CB8AC3E}">
        <p14:creationId xmlns:p14="http://schemas.microsoft.com/office/powerpoint/2010/main" val="366059116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endParaRPr lang="fr-FR" sz="3200" dirty="0" smtClean="0">
              <a:ea typeface="ＭＳ Ｐゴシック" pitchFamily="34" charset="-128"/>
            </a:endParaRPr>
          </a:p>
          <a:p>
            <a:pPr>
              <a:spcBef>
                <a:spcPts val="30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some</a:t>
            </a:r>
            <a:r>
              <a:rPr lang="fr-FR" sz="3200" dirty="0" smtClean="0">
                <a:ea typeface="ＭＳ Ｐゴシック" pitchFamily="34" charset="-128"/>
              </a:rPr>
              <a:t> </a:t>
            </a:r>
            <a:r>
              <a:rPr lang="fr-FR" sz="3200" dirty="0" err="1" smtClean="0">
                <a:ea typeface="ＭＳ Ｐゴシック" pitchFamily="34" charset="-128"/>
              </a:rPr>
              <a:t>other</a:t>
            </a:r>
            <a:r>
              <a:rPr lang="fr-FR" sz="3200" dirty="0" smtClean="0">
                <a:ea typeface="ＭＳ Ｐゴシック" pitchFamily="34" charset="-128"/>
              </a:rPr>
              <a:t> </a:t>
            </a:r>
            <a:r>
              <a:rPr lang="fr-FR" sz="3200" dirty="0" err="1" smtClean="0">
                <a:ea typeface="ＭＳ Ｐゴシック" pitchFamily="34" charset="-128"/>
              </a:rPr>
              <a:t>properties</a:t>
            </a:r>
            <a:r>
              <a:rPr lang="fr-FR" sz="3200" dirty="0" smtClean="0">
                <a:ea typeface="ＭＳ Ｐゴシック" pitchFamily="34" charset="-128"/>
              </a:rPr>
              <a:t>:</a:t>
            </a:r>
          </a:p>
          <a:p>
            <a:pPr>
              <a:spcBef>
                <a:spcPts val="3000"/>
              </a:spcBef>
            </a:pPr>
            <a:endParaRPr lang="fr-FR" sz="3200" dirty="0">
              <a:ea typeface="ＭＳ Ｐゴシック" pitchFamily="34" charset="-128"/>
            </a:endParaRPr>
          </a:p>
          <a:p>
            <a:pPr>
              <a:spcBef>
                <a:spcPts val="30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2290061932"/>
              </p:ext>
            </p:extLst>
          </p:nvPr>
        </p:nvGraphicFramePr>
        <p:xfrm>
          <a:off x="457200" y="2886488"/>
          <a:ext cx="8363271" cy="1483180"/>
        </p:xfrm>
        <a:graphic>
          <a:graphicData uri="http://schemas.openxmlformats.org/drawingml/2006/table">
            <a:tbl>
              <a:tblPr firstRow="1" bandRow="1">
                <a:tableStyleId>{5C22544A-7EE6-4342-B048-85BDC9FD1C3A}</a:tableStyleId>
              </a:tblPr>
              <a:tblGrid>
                <a:gridCol w="2458616"/>
                <a:gridCol w="936104"/>
                <a:gridCol w="496855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smtClean="0"/>
                        <a:t>permissions</a:t>
                      </a:r>
                      <a:endParaRPr lang="fr-FR" sz="1800" b="0" dirty="0"/>
                    </a:p>
                  </a:txBody>
                  <a:tcPr marT="45714" marB="45714"/>
                </a:tc>
                <a:tc>
                  <a:txBody>
                    <a:bodyPr/>
                    <a:lstStyle/>
                    <a:p>
                      <a:r>
                        <a:rPr lang="fr-FR" sz="1800" b="0" dirty="0" err="1" smtClean="0"/>
                        <a:t>Array</a:t>
                      </a:r>
                      <a:endParaRPr lang="fr-FR" sz="1800" b="0" dirty="0"/>
                    </a:p>
                  </a:txBody>
                  <a:tcPr marT="45714" marB="45714"/>
                </a:tc>
                <a:tc>
                  <a:txBody>
                    <a:bodyPr/>
                    <a:lstStyle/>
                    <a:p>
                      <a:r>
                        <a:rPr lang="fr-FR" sz="1800" b="0" dirty="0" err="1" smtClean="0"/>
                        <a:t>Asks</a:t>
                      </a:r>
                      <a:r>
                        <a:rPr lang="fr-FR" sz="1800" b="0" baseline="0" dirty="0" smtClean="0"/>
                        <a:t> Chrome to gain </a:t>
                      </a:r>
                      <a:r>
                        <a:rPr lang="fr-FR" sz="1800" b="0" baseline="0" dirty="0" err="1" smtClean="0"/>
                        <a:t>privileges</a:t>
                      </a:r>
                      <a:endParaRPr lang="fr-FR" sz="1800" b="0" dirty="0"/>
                    </a:p>
                  </a:txBody>
                  <a:tcPr marT="45714" marB="45714"/>
                </a:tc>
              </a:tr>
              <a:tr h="370795">
                <a:tc>
                  <a:txBody>
                    <a:bodyPr/>
                    <a:lstStyle/>
                    <a:p>
                      <a:r>
                        <a:rPr lang="fr-FR" sz="1800" b="0" dirty="0" err="1" smtClean="0"/>
                        <a:t>content_security_policy</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Specifies</a:t>
                      </a:r>
                      <a:r>
                        <a:rPr lang="fr-FR" sz="1800" b="0" dirty="0" smtClean="0"/>
                        <a:t> CSP</a:t>
                      </a:r>
                      <a:r>
                        <a:rPr lang="fr-FR" sz="1800" b="0" baseline="0" dirty="0" smtClean="0"/>
                        <a:t> for </a:t>
                      </a:r>
                      <a:r>
                        <a:rPr lang="fr-FR" sz="1800" b="0" baseline="0" dirty="0" err="1" smtClean="0"/>
                        <a:t>this</a:t>
                      </a:r>
                      <a:r>
                        <a:rPr lang="fr-FR" sz="1800" b="0" baseline="0" dirty="0" smtClean="0"/>
                        <a:t> </a:t>
                      </a:r>
                      <a:r>
                        <a:rPr lang="fr-FR" sz="1800" b="0" baseline="0" dirty="0" err="1" smtClean="0"/>
                        <a:t>app</a:t>
                      </a:r>
                      <a:endParaRPr lang="fr-FR" sz="1800" b="0" dirty="0"/>
                    </a:p>
                  </a:txBody>
                  <a:tcPr marT="45714" marB="45714"/>
                </a:tc>
              </a:tr>
              <a:tr h="370795">
                <a:tc>
                  <a:txBody>
                    <a:bodyPr/>
                    <a:lstStyle/>
                    <a:p>
                      <a:r>
                        <a:rPr lang="fr-FR" sz="1800" b="0" dirty="0" smtClean="0"/>
                        <a:t>key</a:t>
                      </a:r>
                      <a:endParaRPr lang="fr-FR" sz="1800" b="0" dirty="0"/>
                    </a:p>
                  </a:txBody>
                  <a:tcPr marT="45714" marB="45714"/>
                </a:tc>
                <a:tc>
                  <a:txBody>
                    <a:bodyPr/>
                    <a:lstStyle/>
                    <a:p>
                      <a:r>
                        <a:rPr lang="fr-FR" sz="1800" b="0" dirty="0" smtClean="0"/>
                        <a:t>String</a:t>
                      </a:r>
                      <a:endParaRPr lang="fr-FR" sz="1800" b="0" dirty="0"/>
                    </a:p>
                  </a:txBody>
                  <a:tcPr marT="45714" marB="45714"/>
                </a:tc>
                <a:tc>
                  <a:txBody>
                    <a:bodyPr/>
                    <a:lstStyle/>
                    <a:p>
                      <a:r>
                        <a:rPr lang="fr-FR" sz="1800" b="0" dirty="0" err="1" smtClean="0"/>
                        <a:t>Mandatory</a:t>
                      </a:r>
                      <a:r>
                        <a:rPr lang="fr-FR" sz="1800" b="0" dirty="0" smtClean="0"/>
                        <a:t> to </a:t>
                      </a:r>
                      <a:r>
                        <a:rPr lang="fr-FR" sz="1800" b="0" dirty="0" err="1" smtClean="0"/>
                        <a:t>publish</a:t>
                      </a:r>
                      <a:r>
                        <a:rPr lang="fr-FR" sz="1800" b="0" baseline="0" dirty="0" smtClean="0"/>
                        <a:t> on Web Store</a:t>
                      </a:r>
                      <a:endParaRPr lang="fr-FR" sz="1800" b="0" dirty="0"/>
                    </a:p>
                  </a:txBody>
                  <a:tcPr marT="45714" marB="45714"/>
                </a:tc>
              </a:tr>
            </a:tbl>
          </a:graphicData>
        </a:graphic>
      </p:graphicFrame>
    </p:spTree>
    <p:extLst>
      <p:ext uri="{BB962C8B-B14F-4D97-AF65-F5344CB8AC3E}">
        <p14:creationId xmlns:p14="http://schemas.microsoft.com/office/powerpoint/2010/main" val="4191706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Plenty</a:t>
            </a:r>
            <a:r>
              <a:rPr lang="fr-FR" dirty="0" smtClean="0">
                <a:ea typeface="ＭＳ Ｐゴシック" pitchFamily="34" charset="-128"/>
              </a:rPr>
              <a:t> of keys, </a:t>
            </a:r>
            <a:r>
              <a:rPr lang="fr-FR" dirty="0" err="1" smtClean="0">
                <a:ea typeface="ＭＳ Ｐゴシック" pitchFamily="34" charset="-128"/>
              </a:rPr>
              <a:t>now</a:t>
            </a:r>
            <a:r>
              <a:rPr lang="fr-FR" dirty="0" smtClean="0">
                <a:ea typeface="ＭＳ Ｐゴシック" pitchFamily="34" charset="-128"/>
              </a:rPr>
              <a:t> </a:t>
            </a:r>
            <a:r>
              <a:rPr lang="fr-FR" dirty="0" err="1" smtClean="0">
                <a:ea typeface="ＭＳ Ｐゴシック" pitchFamily="34" charset="-128"/>
              </a:rPr>
              <a:t>what</a:t>
            </a:r>
            <a:r>
              <a:rPr lang="fr-FR" dirty="0" smtClean="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attributes</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a:t>
            </a:r>
            <a:r>
              <a:rPr lang="fr-FR" sz="3200" dirty="0" err="1" smtClean="0">
                <a:ea typeface="ＭＳ Ｐゴシック" pitchFamily="34" charset="-128"/>
              </a:rPr>
              <a:t>register</a:t>
            </a:r>
            <a:r>
              <a:rPr lang="fr-FR" sz="3200" dirty="0">
                <a:ea typeface="ＭＳ Ｐゴシック" pitchFamily="34" charset="-128"/>
              </a:rPr>
              <a:t> </a:t>
            </a:r>
            <a:r>
              <a:rPr lang="fr-FR" sz="3200" dirty="0" smtClean="0">
                <a:ea typeface="ＭＳ Ｐゴシック" pitchFamily="34" charset="-128"/>
              </a:rPr>
              <a:t>‘</a:t>
            </a:r>
            <a:r>
              <a:rPr lang="fr-FR" sz="3200" dirty="0" err="1" smtClean="0">
                <a:ea typeface="ＭＳ Ｐゴシック" pitchFamily="34" charset="-128"/>
              </a:rPr>
              <a:t>something</a:t>
            </a:r>
            <a:r>
              <a:rPr lang="fr-FR" sz="3200" dirty="0" smtClean="0">
                <a:ea typeface="ＭＳ Ｐゴシック" pitchFamily="34" charset="-128"/>
              </a:rPr>
              <a:t>’…</a:t>
            </a:r>
          </a:p>
          <a:p>
            <a:pPr lvl="1">
              <a:spcBef>
                <a:spcPts val="600"/>
              </a:spcBef>
            </a:pPr>
            <a:r>
              <a:rPr lang="fr-FR" dirty="0" smtClean="0">
                <a:ea typeface="ＭＳ Ｐゴシック" pitchFamily="34" charset="-128"/>
              </a:rPr>
              <a:t>Is </a:t>
            </a:r>
            <a:r>
              <a:rPr lang="fr-FR" dirty="0" err="1" smtClean="0">
                <a:ea typeface="ＭＳ Ｐゴシック" pitchFamily="34" charset="-128"/>
              </a:rPr>
              <a:t>it</a:t>
            </a:r>
            <a:r>
              <a:rPr lang="fr-FR" dirty="0" smtClean="0">
                <a:ea typeface="ＭＳ Ｐゴシック" pitchFamily="34" charset="-128"/>
              </a:rPr>
              <a:t> an </a:t>
            </a:r>
            <a:r>
              <a:rPr lang="fr-FR" dirty="0" err="1" smtClean="0">
                <a:ea typeface="ＭＳ Ｐゴシック" pitchFamily="34" charset="-128"/>
              </a:rPr>
              <a:t>app</a:t>
            </a:r>
            <a:r>
              <a:rPr lang="fr-FR" dirty="0" smtClean="0">
                <a:ea typeface="ＭＳ Ｐゴシック" pitchFamily="34" charset="-128"/>
              </a:rPr>
              <a:t>? No, </a:t>
            </a:r>
            <a:r>
              <a:rPr lang="fr-FR" dirty="0" err="1" smtClean="0">
                <a:ea typeface="ＭＳ Ｐゴシック" pitchFamily="34" charset="-128"/>
              </a:rPr>
              <a:t>nothing</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shown</a:t>
            </a:r>
            <a:r>
              <a:rPr lang="fr-FR" dirty="0" smtClean="0">
                <a:ea typeface="ＭＳ Ｐゴシック" pitchFamily="34" charset="-128"/>
              </a:rPr>
              <a:t> on the </a:t>
            </a:r>
            <a:r>
              <a:rPr lang="fr-FR" dirty="0" err="1" smtClean="0">
                <a:ea typeface="ＭＳ Ｐゴシック" pitchFamily="34" charset="-128"/>
              </a:rPr>
              <a:t>dashboard</a:t>
            </a:r>
            <a:endParaRPr lang="fr-FR" dirty="0" smtClean="0">
              <a:ea typeface="ＭＳ Ｐゴシック" pitchFamily="34" charset="-128"/>
            </a:endParaRPr>
          </a:p>
          <a:p>
            <a:pPr lvl="1">
              <a:spcBef>
                <a:spcPts val="600"/>
              </a:spcBef>
            </a:pPr>
            <a:r>
              <a:rPr lang="fr-FR" dirty="0" smtClean="0">
                <a:ea typeface="ＭＳ Ｐゴシック" pitchFamily="34" charset="-128"/>
              </a:rPr>
              <a:t>Is </a:t>
            </a:r>
            <a:r>
              <a:rPr lang="fr-FR" dirty="0" err="1" smtClean="0">
                <a:ea typeface="ＭＳ Ｐゴシック" pitchFamily="34" charset="-128"/>
              </a:rPr>
              <a:t>it</a:t>
            </a:r>
            <a:r>
              <a:rPr lang="fr-FR" dirty="0" smtClean="0">
                <a:ea typeface="ＭＳ Ｐゴシック" pitchFamily="34" charset="-128"/>
              </a:rPr>
              <a:t> an extension? No, </a:t>
            </a:r>
            <a:r>
              <a:rPr lang="fr-FR" dirty="0" err="1" smtClean="0">
                <a:ea typeface="ＭＳ Ｐゴシック" pitchFamily="34" charset="-128"/>
              </a:rPr>
              <a:t>zero</a:t>
            </a:r>
            <a:r>
              <a:rPr lang="fr-FR" dirty="0" smtClean="0">
                <a:ea typeface="ＭＳ Ｐゴシック" pitchFamily="34" charset="-128"/>
              </a:rPr>
              <a:t> </a:t>
            </a:r>
            <a:r>
              <a:rPr lang="fr-FR" dirty="0" err="1" smtClean="0">
                <a:ea typeface="ＭＳ Ｐゴシック" pitchFamily="34" charset="-128"/>
              </a:rPr>
              <a:t>icon</a:t>
            </a:r>
            <a:r>
              <a:rPr lang="fr-FR" dirty="0" smtClean="0">
                <a:ea typeface="ＭＳ Ｐゴシック" pitchFamily="34" charset="-128"/>
              </a:rPr>
              <a:t> </a:t>
            </a:r>
            <a:r>
              <a:rPr lang="fr-FR" dirty="0" err="1" smtClean="0">
                <a:ea typeface="ＭＳ Ｐゴシック" pitchFamily="34" charset="-128"/>
              </a:rPr>
              <a:t>at</a:t>
            </a:r>
            <a:r>
              <a:rPr lang="fr-FR" dirty="0" smtClean="0">
                <a:ea typeface="ＭＳ Ｐゴシック" pitchFamily="34" charset="-128"/>
              </a:rPr>
              <a:t> top-right corner</a:t>
            </a:r>
          </a:p>
          <a:p>
            <a:pPr lvl="1">
              <a:spcBef>
                <a:spcPts val="600"/>
              </a:spcBef>
            </a:pPr>
            <a:r>
              <a:rPr lang="fr-FR" dirty="0" err="1" smtClean="0">
                <a:ea typeface="ＭＳ Ｐゴシック" pitchFamily="34" charset="-128"/>
              </a:rPr>
              <a:t>Actually</a:t>
            </a:r>
            <a:r>
              <a:rPr lang="fr-FR" dirty="0" smtClean="0">
                <a:ea typeface="ＭＳ Ｐゴシック" pitchFamily="34" charset="-128"/>
              </a:rPr>
              <a:t>, </a:t>
            </a:r>
            <a:r>
              <a:rPr lang="fr-FR" dirty="0" err="1" smtClean="0">
                <a:ea typeface="ＭＳ Ｐゴシック" pitchFamily="34" charset="-128"/>
              </a:rPr>
              <a:t>it’s</a:t>
            </a:r>
            <a:r>
              <a:rPr lang="fr-FR" dirty="0" smtClean="0">
                <a:ea typeface="ＭＳ Ｐゴシック" pitchFamily="34" charset="-128"/>
              </a:rPr>
              <a:t> </a:t>
            </a:r>
            <a:r>
              <a:rPr lang="fr-FR" dirty="0" err="1" smtClean="0">
                <a:ea typeface="ＭＳ Ｐゴシック" pitchFamily="34" charset="-128"/>
              </a:rPr>
              <a:t>nothing</a:t>
            </a:r>
            <a:r>
              <a:rPr lang="fr-FR" dirty="0" smtClean="0">
                <a:ea typeface="ＭＳ Ｐゴシック" pitchFamily="34" charset="-128"/>
              </a:rPr>
              <a:t> usable</a:t>
            </a:r>
          </a:p>
          <a:p>
            <a:pPr lvl="1">
              <a:spcBef>
                <a:spcPts val="600"/>
              </a:spcBef>
            </a:pPr>
            <a:endParaRPr lang="fr-FR" dirty="0" smtClean="0">
              <a:ea typeface="ＭＳ Ｐゴシック" pitchFamily="34" charset="-128"/>
            </a:endParaRPr>
          </a:p>
          <a:p>
            <a:pPr>
              <a:spcBef>
                <a:spcPts val="600"/>
              </a:spcBef>
            </a:pPr>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defines</a:t>
            </a:r>
            <a:r>
              <a:rPr lang="fr-FR" dirty="0" smtClean="0">
                <a:ea typeface="ＭＳ Ｐゴシック" pitchFamily="34" charset="-128"/>
              </a:rPr>
              <a:t> an </a:t>
            </a:r>
            <a:r>
              <a:rPr lang="fr-FR" dirty="0" err="1" smtClean="0">
                <a:ea typeface="ＭＳ Ｐゴシック" pitchFamily="34" charset="-128"/>
              </a:rPr>
              <a:t>app</a:t>
            </a:r>
            <a:r>
              <a:rPr lang="fr-FR" dirty="0" smtClean="0">
                <a:ea typeface="ＭＳ Ｐゴシック" pitchFamily="34" charset="-128"/>
              </a:rPr>
              <a:t>?</a:t>
            </a:r>
          </a:p>
          <a:p>
            <a:pPr lvl="1">
              <a:spcBef>
                <a:spcPts val="600"/>
              </a:spcBef>
            </a:pPr>
            <a:r>
              <a:rPr lang="fr-FR" dirty="0" smtClean="0">
                <a:ea typeface="ＭＳ Ｐゴシック" pitchFamily="34" charset="-128"/>
              </a:rPr>
              <a:t>The </a:t>
            </a:r>
            <a:r>
              <a:rPr lang="fr-FR" dirty="0" err="1" smtClean="0">
                <a:ea typeface="ＭＳ Ｐゴシック" pitchFamily="34" charset="-128"/>
              </a:rPr>
              <a:t>property</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in the </a:t>
            </a:r>
            <a:r>
              <a:rPr lang="fr-FR" dirty="0" err="1" smtClean="0">
                <a:ea typeface="ＭＳ Ｐゴシック" pitchFamily="34" charset="-128"/>
              </a:rPr>
              <a:t>manifest</a:t>
            </a:r>
            <a:r>
              <a:rPr lang="fr-FR" dirty="0" smtClean="0">
                <a:ea typeface="ＭＳ Ｐゴシック" pitchFamily="34" charset="-128"/>
              </a:rPr>
              <a:t> of course!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68805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a:t>
            </a:r>
            <a:r>
              <a:rPr lang="fr-FR" dirty="0" smtClean="0">
                <a:ea typeface="ＭＳ Ｐゴシック" pitchFamily="34" charset="-128"/>
              </a:rPr>
              <a:t> or </a:t>
            </a:r>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a:t>
            </a:r>
            <a:r>
              <a:rPr lang="fr-FR" dirty="0">
                <a:ea typeface="ＭＳ Ｐゴシック" pitchFamily="34" charset="-128"/>
              </a:rPr>
              <a:t>?</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smtClean="0">
                <a:ea typeface="ＭＳ Ｐゴシック" pitchFamily="34" charset="-128"/>
              </a:rPr>
              <a:t>The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property</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common</a:t>
            </a:r>
            <a:r>
              <a:rPr lang="fr-FR" sz="3200" dirty="0" smtClean="0">
                <a:ea typeface="ＭＳ Ｐゴシック" pitchFamily="34" charset="-128"/>
              </a:rPr>
              <a:t> for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two</a:t>
            </a:r>
            <a:endParaRPr lang="fr-FR" sz="3200" dirty="0" smtClean="0">
              <a:ea typeface="ＭＳ Ｐゴシック" pitchFamily="34" charset="-128"/>
            </a:endParaRPr>
          </a:p>
          <a:p>
            <a:pPr lvl="1">
              <a:spcBef>
                <a:spcPts val="600"/>
              </a:spcBef>
            </a:pPr>
            <a:r>
              <a:rPr lang="fr-FR" dirty="0" smtClean="0">
                <a:ea typeface="ＭＳ Ｐゴシック" pitchFamily="34" charset="-128"/>
              </a:rPr>
              <a:t>But </a:t>
            </a:r>
            <a:r>
              <a:rPr lang="fr-FR" dirty="0" err="1" smtClean="0">
                <a:ea typeface="ＭＳ Ｐゴシック" pitchFamily="34" charset="-128"/>
              </a:rPr>
              <a:t>inside</a:t>
            </a:r>
            <a:r>
              <a:rPr lang="fr-FR" dirty="0" smtClean="0">
                <a:ea typeface="ＭＳ Ｐゴシック" pitchFamily="34" charset="-128"/>
              </a:rPr>
              <a:t>, </a:t>
            </a:r>
            <a:r>
              <a:rPr lang="fr-FR" dirty="0" err="1" smtClean="0">
                <a:ea typeface="ＭＳ Ｐゴシック" pitchFamily="34" charset="-128"/>
              </a:rPr>
              <a:t>it’s</a:t>
            </a:r>
            <a:r>
              <a:rPr lang="fr-FR" dirty="0" smtClean="0">
                <a:ea typeface="ＭＳ Ｐゴシック" pitchFamily="34" charset="-128"/>
              </a:rPr>
              <a:t> </a:t>
            </a:r>
            <a:r>
              <a:rPr lang="fr-FR" dirty="0" err="1" smtClean="0">
                <a:ea typeface="ＭＳ Ｐゴシック" pitchFamily="34" charset="-128"/>
              </a:rPr>
              <a:t>completely</a:t>
            </a:r>
            <a:r>
              <a:rPr lang="fr-FR" dirty="0" smtClean="0">
                <a:ea typeface="ＭＳ Ｐゴシック" pitchFamily="34" charset="-128"/>
              </a:rPr>
              <a:t> </a:t>
            </a:r>
            <a:r>
              <a:rPr lang="fr-FR" dirty="0" err="1" smtClean="0">
                <a:ea typeface="ＭＳ Ｐゴシック" pitchFamily="34" charset="-128"/>
              </a:rPr>
              <a:t>different</a:t>
            </a:r>
            <a:r>
              <a:rPr lang="fr-FR" dirty="0" smtClean="0">
                <a:ea typeface="ＭＳ Ｐゴシック" pitchFamily="34" charset="-128"/>
              </a:rPr>
              <a:t>!</a:t>
            </a:r>
          </a:p>
          <a:p>
            <a:pPr>
              <a:spcBef>
                <a:spcPts val="600"/>
              </a:spcBef>
            </a:pPr>
            <a:endParaRPr lang="fr-FR" dirty="0" smtClean="0">
              <a:ea typeface="ＭＳ Ｐゴシック" pitchFamily="34" charset="-128"/>
            </a:endParaRPr>
          </a:p>
          <a:p>
            <a:pPr>
              <a:spcBef>
                <a:spcPts val="6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first for </a:t>
            </a:r>
            <a:r>
              <a:rPr lang="fr-FR" sz="3200" dirty="0" err="1" smtClean="0">
                <a:ea typeface="ＭＳ Ｐゴシック" pitchFamily="34" charset="-128"/>
              </a:rPr>
              <a:t>hosted</a:t>
            </a:r>
            <a:r>
              <a:rPr lang="fr-FR" sz="3200" dirty="0" smtClean="0">
                <a:ea typeface="ＭＳ Ｐゴシック" pitchFamily="34" charset="-128"/>
              </a:rPr>
              <a:t> </a:t>
            </a:r>
            <a:r>
              <a:rPr lang="fr-FR" sz="3200" dirty="0" err="1" smtClean="0">
                <a:ea typeface="ＭＳ Ｐゴシック" pitchFamily="34" charset="-128"/>
              </a:rPr>
              <a:t>app</a:t>
            </a:r>
            <a:endParaRPr lang="fr-FR" sz="3200" dirty="0">
              <a:ea typeface="ＭＳ Ｐゴシック" pitchFamily="34" charset="-128"/>
            </a:endParaRPr>
          </a:p>
          <a:p>
            <a:pPr lvl="1">
              <a:spcBef>
                <a:spcPts val="600"/>
              </a:spcBef>
            </a:pPr>
            <a:r>
              <a:rPr lang="fr-FR" sz="2800" dirty="0" smtClean="0">
                <a:ea typeface="ＭＳ Ｐゴシック" pitchFamily="34" charset="-128"/>
              </a:rPr>
              <a:t>As </a:t>
            </a:r>
            <a:r>
              <a:rPr lang="fr-FR" sz="2800" dirty="0" err="1" smtClean="0">
                <a:ea typeface="ＭＳ Ｐゴシック" pitchFamily="34" charset="-128"/>
              </a:rPr>
              <a:t>our</a:t>
            </a:r>
            <a:r>
              <a:rPr lang="fr-FR" sz="2800" dirty="0" smtClean="0">
                <a:ea typeface="ＭＳ Ｐゴシック" pitchFamily="34" charset="-128"/>
              </a:rPr>
              <a:t> </a:t>
            </a:r>
            <a:r>
              <a:rPr lang="fr-FR" sz="2800" dirty="0" err="1" smtClean="0">
                <a:ea typeface="ＭＳ Ｐゴシック" pitchFamily="34" charset="-128"/>
              </a:rPr>
              <a:t>wondeful</a:t>
            </a:r>
            <a:r>
              <a:rPr lang="fr-FR" sz="2800" dirty="0" smtClean="0">
                <a:ea typeface="ＭＳ Ｐゴシック" pitchFamily="34" charset="-128"/>
              </a:rPr>
              <a:t> Courses </a:t>
            </a:r>
            <a:r>
              <a:rPr lang="fr-FR" sz="2800" dirty="0" err="1" smtClean="0">
                <a:ea typeface="ＭＳ Ｐゴシック" pitchFamily="34" charset="-128"/>
              </a:rPr>
              <a:t>example</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a:t>
            </a:r>
            <a:r>
              <a:rPr lang="fr-FR" sz="3200" dirty="0" err="1" smtClean="0">
                <a:ea typeface="ＭＳ Ｐゴシック" pitchFamily="34" charset="-128"/>
              </a:rPr>
              <a:t>after</a:t>
            </a:r>
            <a:r>
              <a:rPr lang="fr-FR" sz="3200" dirty="0" smtClean="0">
                <a:ea typeface="ＭＳ Ｐゴシック" pitchFamily="34" charset="-128"/>
              </a:rPr>
              <a:t> for </a:t>
            </a: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27572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property</a:t>
            </a:r>
            <a:r>
              <a:rPr lang="fr-FR" dirty="0" smtClean="0">
                <a:ea typeface="ＭＳ Ｐゴシック" pitchFamily="34" charset="-128"/>
              </a:rPr>
              <a:t> – </a:t>
            </a:r>
            <a:r>
              <a:rPr lang="fr-FR" dirty="0" err="1" smtClean="0">
                <a:ea typeface="ＭＳ Ｐゴシック" pitchFamily="34" charset="-128"/>
              </a:rPr>
              <a:t>Hosted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 JSON </a:t>
            </a:r>
            <a:r>
              <a:rPr lang="fr-FR" sz="3200" dirty="0" err="1" smtClean="0">
                <a:ea typeface="ＭＳ Ｐゴシック" pitchFamily="34" charset="-128"/>
              </a:rPr>
              <a:t>property</a:t>
            </a:r>
            <a:r>
              <a:rPr lang="fr-FR" sz="3200" dirty="0" smtClean="0">
                <a:ea typeface="ＭＳ Ｐゴシック" pitchFamily="34" charset="-128"/>
              </a:rPr>
              <a:t> </a:t>
            </a:r>
            <a:r>
              <a:rPr lang="fr-FR" sz="3200" dirty="0" err="1" smtClean="0">
                <a:ea typeface="ＭＳ Ｐゴシック" pitchFamily="34" charset="-128"/>
              </a:rPr>
              <a:t>containing</a:t>
            </a:r>
            <a:r>
              <a:rPr lang="fr-FR" sz="3200"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751932100"/>
              </p:ext>
            </p:extLst>
          </p:nvPr>
        </p:nvGraphicFramePr>
        <p:xfrm>
          <a:off x="457200" y="1945970"/>
          <a:ext cx="8363271" cy="2783738"/>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r>
                        <a:rPr lang="fr-FR" sz="1800" b="0" dirty="0" err="1" smtClean="0"/>
                        <a:t>urls</a:t>
                      </a:r>
                      <a:endParaRPr lang="fr-FR" sz="1800" b="0" dirty="0"/>
                    </a:p>
                  </a:txBody>
                  <a:tcPr marT="45714" marB="45714"/>
                </a:tc>
                <a:tc>
                  <a:txBody>
                    <a:bodyPr/>
                    <a:lstStyle/>
                    <a:p>
                      <a:r>
                        <a:rPr lang="fr-FR" sz="1800" b="0" dirty="0" err="1" smtClean="0"/>
                        <a:t>Array</a:t>
                      </a:r>
                      <a:endParaRPr lang="fr-FR" sz="1800" b="0" dirty="0"/>
                    </a:p>
                  </a:txBody>
                  <a:tcPr marT="45714" marB="45714"/>
                </a:tc>
                <a:tc>
                  <a:txBody>
                    <a:bodyPr/>
                    <a:lstStyle/>
                    <a:p>
                      <a:r>
                        <a:rPr lang="fr-FR" sz="1800" b="0" dirty="0" smtClean="0"/>
                        <a:t>Pages of</a:t>
                      </a:r>
                      <a:r>
                        <a:rPr lang="fr-FR" sz="1800" b="0" baseline="0" dirty="0" smtClean="0"/>
                        <a:t> the </a:t>
                      </a:r>
                      <a:r>
                        <a:rPr lang="fr-FR" sz="1800" b="0" baseline="0" dirty="0" err="1" smtClean="0"/>
                        <a:t>hosted</a:t>
                      </a:r>
                      <a:r>
                        <a:rPr lang="fr-FR" sz="1800" b="0" baseline="0" dirty="0" smtClean="0"/>
                        <a:t> </a:t>
                      </a:r>
                      <a:r>
                        <a:rPr lang="fr-FR" sz="1800" b="0" baseline="0" dirty="0" err="1" smtClean="0"/>
                        <a:t>app</a:t>
                      </a:r>
                      <a:r>
                        <a:rPr lang="fr-FR" sz="1800" b="0" baseline="0" dirty="0" smtClean="0"/>
                        <a:t> (</a:t>
                      </a:r>
                      <a:r>
                        <a:rPr lang="fr-FR" sz="1800" b="0" baseline="0" dirty="0" err="1" smtClean="0"/>
                        <a:t>wildcards</a:t>
                      </a:r>
                      <a:r>
                        <a:rPr lang="fr-FR" sz="1800" b="0" baseline="0" dirty="0" smtClean="0"/>
                        <a:t> </a:t>
                      </a:r>
                      <a:r>
                        <a:rPr lang="fr-FR" sz="1800" b="0" baseline="0" dirty="0" err="1" smtClean="0"/>
                        <a:t>accepted</a:t>
                      </a:r>
                      <a:r>
                        <a:rPr lang="fr-FR" sz="1800" b="0" baseline="0" dirty="0" smtClean="0"/>
                        <a:t>)</a:t>
                      </a:r>
                      <a:endParaRPr lang="fr-FR" sz="1800" b="0" dirty="0"/>
                    </a:p>
                  </a:txBody>
                  <a:tcPr marT="45714" marB="45714"/>
                </a:tc>
              </a:tr>
              <a:tr h="370795">
                <a:tc>
                  <a:txBody>
                    <a:bodyPr/>
                    <a:lstStyle/>
                    <a:p>
                      <a:pPr>
                        <a:spcAft>
                          <a:spcPts val="600"/>
                        </a:spcAft>
                      </a:pPr>
                      <a:r>
                        <a:rPr lang="fr-FR" sz="1800" b="0" dirty="0" err="1" smtClean="0"/>
                        <a:t>launch</a:t>
                      </a:r>
                      <a:endParaRPr lang="fr-FR" sz="1800" b="0" dirty="0" smtClean="0"/>
                    </a:p>
                    <a:p>
                      <a:pPr marL="285750" indent="-285750">
                        <a:spcAft>
                          <a:spcPts val="600"/>
                        </a:spcAft>
                        <a:buFont typeface="Arial" pitchFamily="34" charset="0"/>
                        <a:buChar char="•"/>
                      </a:pPr>
                      <a:r>
                        <a:rPr lang="fr-FR" sz="1800" b="0" dirty="0" err="1" smtClean="0">
                          <a:sym typeface="Wingdings" pitchFamily="2" charset="2"/>
                        </a:rPr>
                        <a:t>web_url</a:t>
                      </a:r>
                      <a:endParaRPr lang="fr-FR" sz="1800" b="0" dirty="0" smtClean="0">
                        <a:sym typeface="Wingdings" pitchFamily="2" charset="2"/>
                      </a:endParaRPr>
                    </a:p>
                    <a:p>
                      <a:pPr marL="285750" indent="-285750">
                        <a:spcAft>
                          <a:spcPts val="0"/>
                        </a:spcAft>
                        <a:buFont typeface="Arial" pitchFamily="34" charset="0"/>
                        <a:buChar char="•"/>
                      </a:pPr>
                      <a:r>
                        <a:rPr lang="fr-FR" sz="1800" b="0" dirty="0" smtClean="0">
                          <a:sym typeface="Wingdings" pitchFamily="2" charset="2"/>
                        </a:rPr>
                        <a:t>container</a:t>
                      </a:r>
                    </a:p>
                    <a:p>
                      <a:pPr marL="285750" indent="-285750">
                        <a:spcAft>
                          <a:spcPts val="600"/>
                        </a:spcAft>
                        <a:buFont typeface="Arial" pitchFamily="34" charset="0"/>
                        <a:buChar char="•"/>
                      </a:pPr>
                      <a:endParaRPr lang="fr-FR" sz="1800" b="0" dirty="0" smtClean="0">
                        <a:sym typeface="Wingdings" pitchFamily="2" charset="2"/>
                      </a:endParaRPr>
                    </a:p>
                    <a:p>
                      <a:pPr marL="285750" indent="-285750">
                        <a:spcAft>
                          <a:spcPts val="600"/>
                        </a:spcAft>
                        <a:buFont typeface="Arial" pitchFamily="34" charset="0"/>
                        <a:buChar char="•"/>
                      </a:pPr>
                      <a:r>
                        <a:rPr lang="fr-FR" sz="1800" b="0" dirty="0" err="1" smtClean="0">
                          <a:sym typeface="Wingdings" pitchFamily="2" charset="2"/>
                        </a:rPr>
                        <a:t>height</a:t>
                      </a:r>
                      <a:endParaRPr lang="fr-FR" sz="1800" b="0" dirty="0" smtClean="0">
                        <a:sym typeface="Wingdings" pitchFamily="2" charset="2"/>
                      </a:endParaRPr>
                    </a:p>
                    <a:p>
                      <a:pPr marL="285750" indent="-285750">
                        <a:spcAft>
                          <a:spcPts val="600"/>
                        </a:spcAft>
                        <a:buFont typeface="Arial" pitchFamily="34" charset="0"/>
                        <a:buChar char="•"/>
                      </a:pPr>
                      <a:r>
                        <a:rPr lang="fr-FR" sz="1800" b="0" dirty="0" err="1" smtClean="0">
                          <a:sym typeface="Wingdings" pitchFamily="2" charset="2"/>
                        </a:rPr>
                        <a:t>width</a:t>
                      </a:r>
                      <a:endParaRPr lang="fr-FR" sz="1800" b="0" dirty="0"/>
                    </a:p>
                  </a:txBody>
                  <a:tcPr marT="45714" marB="45714"/>
                </a:tc>
                <a:tc>
                  <a:txBody>
                    <a:bodyPr/>
                    <a:lstStyle/>
                    <a:p>
                      <a:pPr>
                        <a:spcAft>
                          <a:spcPts val="600"/>
                        </a:spcAft>
                      </a:pPr>
                      <a:r>
                        <a:rPr lang="fr-FR" sz="1800" b="0" dirty="0" smtClean="0"/>
                        <a:t>JSON</a:t>
                      </a:r>
                    </a:p>
                    <a:p>
                      <a:pPr>
                        <a:spcAft>
                          <a:spcPts val="600"/>
                        </a:spcAft>
                      </a:pPr>
                      <a:r>
                        <a:rPr lang="fr-FR" sz="1800" b="0" dirty="0" smtClean="0"/>
                        <a:t>String</a:t>
                      </a:r>
                    </a:p>
                    <a:p>
                      <a:pPr>
                        <a:spcAft>
                          <a:spcPts val="0"/>
                        </a:spcAft>
                      </a:pPr>
                      <a:r>
                        <a:rPr lang="fr-FR" sz="1800" b="0" dirty="0" err="1" smtClean="0"/>
                        <a:t>Enum</a:t>
                      </a:r>
                      <a:endParaRPr lang="fr-FR" sz="1800" b="0" dirty="0" smtClean="0"/>
                    </a:p>
                    <a:p>
                      <a:pPr>
                        <a:spcAft>
                          <a:spcPts val="600"/>
                        </a:spcAft>
                      </a:pPr>
                      <a:endParaRPr lang="fr-FR" sz="1800" b="0" dirty="0" smtClean="0"/>
                    </a:p>
                    <a:p>
                      <a:pPr>
                        <a:spcAft>
                          <a:spcPts val="600"/>
                        </a:spcAft>
                      </a:pPr>
                      <a:r>
                        <a:rPr lang="fr-FR" sz="1800" b="0" dirty="0" smtClean="0"/>
                        <a:t>Int</a:t>
                      </a:r>
                    </a:p>
                    <a:p>
                      <a:pPr>
                        <a:spcAft>
                          <a:spcPts val="600"/>
                        </a:spcAft>
                      </a:pPr>
                      <a:r>
                        <a:rPr lang="fr-FR" sz="1800" b="0" dirty="0" smtClean="0"/>
                        <a:t>Int</a:t>
                      </a:r>
                      <a:endParaRPr lang="fr-FR" sz="1800" b="0" dirty="0"/>
                    </a:p>
                  </a:txBody>
                  <a:tcPr marT="45714" marB="45714"/>
                </a:tc>
                <a:tc>
                  <a:txBody>
                    <a:bodyPr/>
                    <a:lstStyle/>
                    <a:p>
                      <a:pPr>
                        <a:spcAft>
                          <a:spcPts val="600"/>
                        </a:spcAft>
                      </a:pPr>
                      <a:r>
                        <a:rPr lang="fr-FR" sz="1800" b="0" dirty="0" err="1" smtClean="0"/>
                        <a:t>What</a:t>
                      </a:r>
                      <a:r>
                        <a:rPr lang="fr-FR" sz="1800" b="0" dirty="0" smtClean="0"/>
                        <a:t> </a:t>
                      </a:r>
                      <a:r>
                        <a:rPr lang="fr-FR" sz="1800" b="0" dirty="0" err="1" smtClean="0"/>
                        <a:t>we</a:t>
                      </a:r>
                      <a:r>
                        <a:rPr lang="fr-FR" sz="1800" b="0" dirty="0" smtClean="0"/>
                        <a:t> do </a:t>
                      </a:r>
                      <a:r>
                        <a:rPr lang="fr-FR" sz="1800" b="0" dirty="0" err="1" smtClean="0"/>
                        <a:t>at</a:t>
                      </a:r>
                      <a:r>
                        <a:rPr lang="fr-FR" sz="1800" b="0" dirty="0" smtClean="0"/>
                        <a:t> </a:t>
                      </a:r>
                      <a:r>
                        <a:rPr lang="fr-FR" sz="1800" b="0" dirty="0" err="1" smtClean="0"/>
                        <a:t>app</a:t>
                      </a:r>
                      <a:r>
                        <a:rPr lang="fr-FR" sz="1800" b="0" dirty="0" smtClean="0"/>
                        <a:t> </a:t>
                      </a:r>
                      <a:r>
                        <a:rPr lang="fr-FR" sz="1800" b="0" dirty="0" err="1" smtClean="0"/>
                        <a:t>launch</a:t>
                      </a:r>
                      <a:endParaRPr lang="fr-FR" sz="1800" b="0" dirty="0" smtClean="0"/>
                    </a:p>
                    <a:p>
                      <a:pPr>
                        <a:spcAft>
                          <a:spcPts val="600"/>
                        </a:spcAft>
                      </a:pPr>
                      <a:r>
                        <a:rPr lang="fr-FR" sz="1800" b="0" dirty="0" smtClean="0"/>
                        <a:t>    URL </a:t>
                      </a:r>
                      <a:r>
                        <a:rPr lang="fr-FR" sz="1800" b="0" dirty="0" err="1" smtClean="0"/>
                        <a:t>accessed</a:t>
                      </a:r>
                      <a:endParaRPr lang="fr-FR" sz="1800" b="0" dirty="0" smtClean="0"/>
                    </a:p>
                    <a:p>
                      <a:pPr>
                        <a:spcAft>
                          <a:spcPts val="0"/>
                        </a:spcAft>
                      </a:pPr>
                      <a:r>
                        <a:rPr lang="fr-FR" sz="1800" b="0" dirty="0" smtClean="0"/>
                        <a:t>    "panel"  opens</a:t>
                      </a:r>
                      <a:r>
                        <a:rPr lang="fr-FR" sz="1800" b="0" baseline="0" dirty="0" smtClean="0"/>
                        <a:t> </a:t>
                      </a:r>
                      <a:r>
                        <a:rPr lang="fr-FR" sz="1800" b="0" baseline="0" dirty="0" err="1" smtClean="0"/>
                        <a:t>app</a:t>
                      </a:r>
                      <a:r>
                        <a:rPr lang="fr-FR" sz="1800" b="0" baseline="0" dirty="0" smtClean="0"/>
                        <a:t> out of the box</a:t>
                      </a:r>
                    </a:p>
                    <a:p>
                      <a:pPr>
                        <a:spcAft>
                          <a:spcPts val="600"/>
                        </a:spcAft>
                      </a:pPr>
                      <a:r>
                        <a:rPr lang="fr-FR" sz="1800" b="0" baseline="0" dirty="0" smtClean="0"/>
                        <a:t>    "tab" opens </a:t>
                      </a:r>
                      <a:r>
                        <a:rPr lang="fr-FR" sz="1800" b="0" baseline="0" dirty="0" err="1" smtClean="0"/>
                        <a:t>app</a:t>
                      </a:r>
                      <a:r>
                        <a:rPr lang="fr-FR" sz="1800" b="0" baseline="0" dirty="0" smtClean="0"/>
                        <a:t> in a new tab</a:t>
                      </a:r>
                    </a:p>
                    <a:p>
                      <a:pPr>
                        <a:spcAft>
                          <a:spcPts val="600"/>
                        </a:spcAft>
                      </a:pPr>
                      <a:r>
                        <a:rPr lang="fr-FR" sz="1800" b="0" baseline="0" dirty="0" smtClean="0"/>
                        <a:t>    </a:t>
                      </a:r>
                      <a:r>
                        <a:rPr lang="fr-FR" sz="1800" b="0" baseline="0" dirty="0" err="1" smtClean="0"/>
                        <a:t>Height</a:t>
                      </a:r>
                      <a:r>
                        <a:rPr lang="fr-FR" sz="1800" b="0" baseline="0" dirty="0" smtClean="0"/>
                        <a:t> of </a:t>
                      </a:r>
                      <a:r>
                        <a:rPr lang="fr-FR" sz="1800" b="0" baseline="0" dirty="0" err="1" smtClean="0"/>
                        <a:t>app</a:t>
                      </a:r>
                      <a:r>
                        <a:rPr lang="fr-FR" sz="1800" b="0" baseline="0" dirty="0" smtClean="0"/>
                        <a:t> (</a:t>
                      </a:r>
                      <a:r>
                        <a:rPr lang="fr-FR" sz="1800" b="0" baseline="0" dirty="0" err="1" smtClean="0"/>
                        <a:t>only</a:t>
                      </a:r>
                      <a:r>
                        <a:rPr lang="fr-FR" sz="1800" b="0" baseline="0" dirty="0" smtClean="0"/>
                        <a:t> for panel container)</a:t>
                      </a:r>
                    </a:p>
                    <a:p>
                      <a:pPr>
                        <a:spcAft>
                          <a:spcPts val="600"/>
                        </a:spcAft>
                      </a:pPr>
                      <a:r>
                        <a:rPr lang="fr-FR" sz="1800" b="0" baseline="0" dirty="0" smtClean="0"/>
                        <a:t>    </a:t>
                      </a:r>
                      <a:r>
                        <a:rPr lang="fr-FR" sz="1800" b="0" baseline="0" dirty="0" err="1" smtClean="0"/>
                        <a:t>Width</a:t>
                      </a:r>
                      <a:r>
                        <a:rPr lang="fr-FR" sz="1800" b="0" baseline="0" dirty="0" smtClean="0"/>
                        <a:t> of </a:t>
                      </a:r>
                      <a:r>
                        <a:rPr lang="fr-FR" sz="1800" b="0" baseline="0" dirty="0" err="1" smtClean="0"/>
                        <a:t>app</a:t>
                      </a:r>
                      <a:r>
                        <a:rPr lang="fr-FR" sz="1800" b="0" baseline="0" dirty="0" smtClean="0"/>
                        <a:t> (</a:t>
                      </a:r>
                      <a:r>
                        <a:rPr lang="fr-FR" sz="1800" b="0" baseline="0" dirty="0" err="1" smtClean="0"/>
                        <a:t>only</a:t>
                      </a:r>
                      <a:r>
                        <a:rPr lang="fr-FR" sz="1800" b="0" baseline="0" dirty="0" smtClean="0"/>
                        <a:t> for panel container)</a:t>
                      </a:r>
                      <a:endParaRPr lang="fr-FR" sz="1800" b="0" dirty="0"/>
                    </a:p>
                  </a:txBody>
                  <a:tcPr marT="45714" marB="45714"/>
                </a:tc>
              </a:tr>
            </a:tbl>
          </a:graphicData>
        </a:graphic>
      </p:graphicFrame>
    </p:spTree>
    <p:extLst>
      <p:ext uri="{BB962C8B-B14F-4D97-AF65-F5344CB8AC3E}">
        <p14:creationId xmlns:p14="http://schemas.microsoft.com/office/powerpoint/2010/main" val="25532903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Manifest</a:t>
            </a:r>
            <a:r>
              <a:rPr lang="fr-FR" dirty="0" smtClean="0"/>
              <a:t> </a:t>
            </a:r>
            <a:r>
              <a:rPr lang="fr-FR" dirty="0" err="1" smtClean="0"/>
              <a:t>example</a:t>
            </a:r>
            <a:r>
              <a:rPr lang="fr-FR" dirty="0" smtClean="0"/>
              <a:t> (</a:t>
            </a:r>
            <a:r>
              <a:rPr lang="fr-FR" dirty="0" err="1" smtClean="0"/>
              <a:t>Hosted</a:t>
            </a:r>
            <a:r>
              <a:rPr lang="fr-FR" dirty="0" smtClean="0"/>
              <a:t> </a:t>
            </a:r>
            <a:r>
              <a:rPr lang="fr-FR" dirty="0" err="1" smtClean="0"/>
              <a:t>app</a:t>
            </a:r>
            <a:r>
              <a:rPr lang="fr-FR" dirty="0" smtClean="0"/>
              <a:t>)</a:t>
            </a:r>
            <a:endParaRPr lang="fr-FR" dirty="0"/>
          </a:p>
        </p:txBody>
      </p:sp>
      <p:sp>
        <p:nvSpPr>
          <p:cNvPr id="4" name="Espace réservé du contenu 3"/>
          <p:cNvSpPr>
            <a:spLocks noGrp="1"/>
          </p:cNvSpPr>
          <p:nvPr>
            <p:ph sz="quarter" idx="13"/>
          </p:nvPr>
        </p:nvSpPr>
        <p:spPr/>
        <p:txBody>
          <a:bodyPr/>
          <a:lstStyle/>
          <a:p>
            <a:r>
              <a:rPr lang="fr-FR" dirty="0" err="1">
                <a:ea typeface="ＭＳ Ｐゴシック" pitchFamily="34" charset="-128"/>
              </a:rPr>
              <a:t>Manifest</a:t>
            </a:r>
            <a:r>
              <a:rPr lang="fr-FR" dirty="0">
                <a:ea typeface="ＭＳ Ｐゴシック" pitchFamily="34" charset="-128"/>
              </a:rPr>
              <a:t> in </a:t>
            </a:r>
            <a:r>
              <a:rPr lang="fr-FR" dirty="0" err="1">
                <a:ea typeface="ＭＳ Ｐゴシック" pitchFamily="34" charset="-128"/>
              </a:rPr>
              <a:t>depth</a:t>
            </a:r>
            <a:endParaRPr lang="fr-FR" dirty="0">
              <a:ea typeface="ＭＳ Ｐゴシック" pitchFamily="34" charset="-128"/>
            </a:endParaRPr>
          </a:p>
        </p:txBody>
      </p:sp>
      <p:sp>
        <p:nvSpPr>
          <p:cNvPr id="5" name="Rectangle à coins arrondis 4"/>
          <p:cNvSpPr/>
          <p:nvPr/>
        </p:nvSpPr>
        <p:spPr>
          <a:xfrm>
            <a:off x="179388" y="1057301"/>
            <a:ext cx="8785225" cy="3888432"/>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"name"</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"Google Maps"</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"version"</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"3"</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"icons"</a:t>
            </a:r>
            <a:r>
              <a:rPr lang="en-US" sz="1600" b="1" dirty="0">
                <a:solidFill>
                  <a:schemeClr val="tx1"/>
                </a:solidFill>
                <a:latin typeface="Courier New"/>
                <a:ea typeface="ＭＳ Ｐゴシック" pitchFamily="1" charset="-128"/>
                <a:cs typeface="Courier New"/>
              </a:rPr>
              <a:t>: { </a:t>
            </a:r>
            <a:r>
              <a:rPr lang="en-US" sz="1600" b="1" dirty="0" smtClean="0">
                <a:solidFill>
                  <a:srgbClr val="00B050"/>
                </a:solidFill>
                <a:latin typeface="Courier New"/>
                <a:ea typeface="ＭＳ Ｐゴシック" pitchFamily="1" charset="-128"/>
                <a:cs typeface="Courier New"/>
              </a:rPr>
              <a:t>"48"</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"icon48.png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"128"</a:t>
            </a:r>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"icon128.png</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"app"</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urls</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"launch"</a:t>
            </a:r>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web_url</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"http://maps.google.com/"</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"permissions"</a:t>
            </a:r>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geolocation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a:t>
            </a:r>
          </a:p>
          <a:p>
            <a:r>
              <a:rPr lang="en-US" sz="1600" b="1" dirty="0">
                <a:solidFill>
                  <a:schemeClr val="tx1"/>
                </a:solidFill>
                <a:latin typeface="Courier New"/>
                <a:ea typeface="ＭＳ Ｐゴシック" pitchFamily="1" charset="-128"/>
                <a:cs typeface="Courier New"/>
              </a:rPr>
              <a:t>  </a:t>
            </a:r>
            <a:r>
              <a:rPr lang="en-US" sz="1600" b="1" dirty="0">
                <a:solidFill>
                  <a:srgbClr val="00B050"/>
                </a:solidFill>
                <a:latin typeface="Courier New"/>
                <a:ea typeface="ＭＳ Ｐゴシック" pitchFamily="1" charset="-128"/>
                <a:cs typeface="Courier New"/>
              </a:rPr>
              <a:t>"</a:t>
            </a:r>
            <a:r>
              <a:rPr lang="en-US" sz="1600" b="1" dirty="0" err="1">
                <a:solidFill>
                  <a:srgbClr val="00B050"/>
                </a:solidFill>
                <a:latin typeface="Courier New"/>
                <a:ea typeface="ＭＳ Ｐゴシック" pitchFamily="1" charset="-128"/>
                <a:cs typeface="Courier New"/>
              </a:rPr>
              <a:t>manifest_version</a:t>
            </a:r>
            <a:r>
              <a:rPr lang="en-US" sz="1600" b="1" dirty="0">
                <a:solidFill>
                  <a:srgbClr val="00B050"/>
                </a:solidFill>
                <a:latin typeface="Courier New"/>
                <a:ea typeface="ＭＳ Ｐゴシック" pitchFamily="1" charset="-128"/>
                <a:cs typeface="Courier New"/>
              </a:rPr>
              <a:t>"</a:t>
            </a:r>
            <a:r>
              <a:rPr lang="en-US" sz="1600" b="1" dirty="0">
                <a:solidFill>
                  <a:schemeClr val="tx1"/>
                </a:solidFill>
                <a:latin typeface="Courier New"/>
                <a:ea typeface="ＭＳ Ｐゴシック" pitchFamily="1" charset="-128"/>
                <a:cs typeface="Courier New"/>
              </a:rPr>
              <a:t>: </a:t>
            </a:r>
            <a:r>
              <a:rPr lang="en-US" sz="1600" b="1" dirty="0">
                <a:solidFill>
                  <a:schemeClr val="accent6">
                    <a:lumMod val="75000"/>
                  </a:schemeClr>
                </a:solidFill>
                <a:latin typeface="Courier New"/>
                <a:ea typeface="ＭＳ Ｐゴシック" pitchFamily="1" charset="-128"/>
                <a:cs typeface="Courier New"/>
              </a:rPr>
              <a:t>2</a:t>
            </a:r>
          </a:p>
          <a:p>
            <a:r>
              <a:rPr lang="en-US" sz="1600" b="1" dirty="0">
                <a:solidFill>
                  <a:schemeClr val="tx1"/>
                </a:solidFill>
                <a:latin typeface="Courier New"/>
                <a:ea typeface="ＭＳ Ｐゴシック" pitchFamily="1" charset="-128"/>
                <a:cs typeface="Courier New"/>
              </a:rPr>
              <a:t>}</a:t>
            </a:r>
            <a:endParaRPr lang="en-US" sz="1600" b="1" dirty="0" smtClean="0">
              <a:solidFill>
                <a:schemeClr val="tx1"/>
              </a:solidFill>
              <a:latin typeface="Courier New"/>
              <a:ea typeface="ＭＳ Ｐゴシック" pitchFamily="1" charset="-128"/>
              <a:cs typeface="Courier New"/>
            </a:endParaRPr>
          </a:p>
        </p:txBody>
      </p:sp>
      <p:pic>
        <p:nvPicPr>
          <p:cNvPr id="6" name="Picture 2" descr="D:\Users\Renaud\Desktop\StageFinEtudesSupinfo\Icons-New\v3\PPT\Remind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50670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apps</a:t>
            </a:r>
            <a:r>
              <a:rPr lang="fr-FR" sz="3200" dirty="0" smtClean="0">
                <a:ea typeface="ＭＳ Ｐゴシック" pitchFamily="34" charset="-128"/>
              </a:rPr>
              <a:t> </a:t>
            </a:r>
            <a:r>
              <a:rPr lang="fr-FR" sz="3200" dirty="0" err="1" smtClean="0">
                <a:ea typeface="ＭＳ Ｐゴシック" pitchFamily="34" charset="-128"/>
              </a:rPr>
              <a:t>contains</a:t>
            </a:r>
            <a:r>
              <a:rPr lang="fr-FR" sz="3200" dirty="0" smtClean="0">
                <a:ea typeface="ＭＳ Ｐゴシック" pitchFamily="34" charset="-128"/>
              </a:rPr>
              <a:t> all </a:t>
            </a:r>
            <a:r>
              <a:rPr lang="fr-FR" sz="3200" dirty="0" err="1" smtClean="0">
                <a:ea typeface="ＭＳ Ｐゴシック" pitchFamily="34" charset="-128"/>
              </a:rPr>
              <a:t>processing</a:t>
            </a:r>
            <a:endParaRPr lang="fr-FR" sz="3200" dirty="0">
              <a:ea typeface="ＭＳ Ｐゴシック" pitchFamily="34" charset="-128"/>
            </a:endParaRPr>
          </a:p>
          <a:p>
            <a:pPr>
              <a:spcBef>
                <a:spcPts val="600"/>
              </a:spcBef>
            </a:pPr>
            <a:r>
              <a:rPr lang="fr-FR" sz="3200" dirty="0" smtClean="0">
                <a:ea typeface="ＭＳ Ｐゴシック" pitchFamily="34" charset="-128"/>
              </a:rPr>
              <a:t>As a </a:t>
            </a:r>
            <a:r>
              <a:rPr lang="fr-FR" sz="3200" dirty="0" err="1" smtClean="0">
                <a:ea typeface="ＭＳ Ｐゴシック" pitchFamily="34" charset="-128"/>
              </a:rPr>
              <a:t>result</a:t>
            </a:r>
            <a:r>
              <a:rPr lang="fr-FR" sz="3200" dirty="0" smtClean="0">
                <a:ea typeface="ＭＳ Ｐゴシック" pitchFamily="34" charset="-128"/>
              </a:rPr>
              <a:t>, </a:t>
            </a:r>
            <a:r>
              <a:rPr lang="fr-FR" sz="3200" dirty="0" err="1" smtClean="0">
                <a:ea typeface="ＭＳ Ｐゴシック" pitchFamily="34" charset="-128"/>
              </a:rPr>
              <a:t>it’s</a:t>
            </a:r>
            <a:r>
              <a:rPr lang="fr-FR" sz="3200" dirty="0" smtClean="0">
                <a:ea typeface="ＭＳ Ｐゴシック" pitchFamily="34" charset="-128"/>
              </a:rPr>
              <a:t> not a web URL…</a:t>
            </a:r>
          </a:p>
          <a:p>
            <a:pPr lvl="1">
              <a:spcBef>
                <a:spcPts val="600"/>
              </a:spcBef>
            </a:pPr>
            <a:r>
              <a:rPr lang="fr-FR" sz="2800" dirty="0" err="1" smtClean="0">
                <a:ea typeface="ＭＳ Ｐゴシック" pitchFamily="34" charset="-128"/>
              </a:rPr>
              <a:t>It’s</a:t>
            </a:r>
            <a:r>
              <a:rPr lang="fr-FR" sz="2800" dirty="0" smtClean="0">
                <a:ea typeface="ＭＳ Ｐゴシック" pitchFamily="34" charset="-128"/>
              </a:rPr>
              <a:t> a relative </a:t>
            </a:r>
            <a:r>
              <a:rPr lang="fr-FR" sz="2800" dirty="0" err="1" smtClean="0">
                <a:ea typeface="ＭＳ Ｐゴシック" pitchFamily="34" charset="-128"/>
              </a:rPr>
              <a:t>link</a:t>
            </a:r>
            <a:r>
              <a:rPr lang="fr-FR" sz="2800" dirty="0" smtClean="0">
                <a:ea typeface="ＭＳ Ｐゴシック" pitchFamily="34" charset="-128"/>
              </a:rPr>
              <a:t> to a JavaScript file</a:t>
            </a: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You </a:t>
            </a:r>
            <a:r>
              <a:rPr lang="fr-FR" sz="3200" dirty="0" err="1" smtClean="0">
                <a:ea typeface="ＭＳ Ｐゴシック" pitchFamily="34" charset="-128"/>
              </a:rPr>
              <a:t>can’t</a:t>
            </a:r>
            <a:r>
              <a:rPr lang="fr-FR" sz="3200" dirty="0" smtClean="0">
                <a:ea typeface="ＭＳ Ｐゴシック" pitchFamily="34" charset="-128"/>
              </a:rPr>
              <a:t> </a:t>
            </a:r>
            <a:r>
              <a:rPr lang="fr-FR" sz="3200" dirty="0" err="1" smtClean="0">
                <a:ea typeface="ＭＳ Ｐゴシック" pitchFamily="34" charset="-128"/>
              </a:rPr>
              <a:t>register</a:t>
            </a:r>
            <a:r>
              <a:rPr lang="fr-FR" sz="3200" dirty="0" smtClean="0">
                <a:ea typeface="ＭＳ Ｐゴシック" pitchFamily="34" charset="-128"/>
              </a:rPr>
              <a:t> an HTML file for </a:t>
            </a:r>
            <a:r>
              <a:rPr lang="fr-FR" sz="3200" dirty="0" err="1" smtClean="0">
                <a:ea typeface="ＭＳ Ｐゴシック" pitchFamily="34" charset="-128"/>
              </a:rPr>
              <a:t>these</a:t>
            </a:r>
            <a:r>
              <a:rPr lang="fr-FR" sz="3200" dirty="0" smtClean="0">
                <a:ea typeface="ＭＳ Ｐゴシック" pitchFamily="34" charset="-128"/>
              </a:rPr>
              <a:t> </a:t>
            </a:r>
            <a:r>
              <a:rPr lang="fr-FR" sz="3200" dirty="0" err="1" smtClean="0">
                <a:ea typeface="ＭＳ Ｐゴシック" pitchFamily="34" charset="-128"/>
              </a:rPr>
              <a:t>apps</a:t>
            </a:r>
            <a:endParaRPr lang="fr-FR" sz="3200" dirty="0" smtClean="0">
              <a:ea typeface="ＭＳ Ｐゴシック" pitchFamily="34" charset="-128"/>
            </a:endParaRPr>
          </a:p>
          <a:p>
            <a:pPr lvl="1">
              <a:spcBef>
                <a:spcPts val="600"/>
              </a:spcBef>
            </a:pPr>
            <a:r>
              <a:rPr lang="fr-FR" sz="2800" dirty="0" err="1" smtClean="0">
                <a:ea typeface="ＭＳ Ｐゴシック" pitchFamily="34" charset="-128"/>
              </a:rPr>
              <a:t>Create</a:t>
            </a:r>
            <a:r>
              <a:rPr lang="fr-FR" sz="2800" dirty="0" smtClean="0">
                <a:ea typeface="ＭＳ Ｐゴシック" pitchFamily="34" charset="-128"/>
              </a:rPr>
              <a:t> </a:t>
            </a:r>
            <a:r>
              <a:rPr lang="fr-FR" sz="2800" dirty="0" err="1" smtClean="0">
                <a:ea typeface="ＭＳ Ｐゴシック" pitchFamily="34" charset="-128"/>
              </a:rPr>
              <a:t>window</a:t>
            </a:r>
            <a:r>
              <a:rPr lang="fr-FR" sz="2800" dirty="0" smtClean="0">
                <a:ea typeface="ＭＳ Ｐゴシック" pitchFamily="34" charset="-128"/>
              </a:rPr>
              <a:t> </a:t>
            </a:r>
            <a:r>
              <a:rPr lang="fr-FR" sz="2800" dirty="0" err="1" smtClean="0">
                <a:ea typeface="ＭＳ Ｐゴシック" pitchFamily="34" charset="-128"/>
              </a:rPr>
              <a:t>with</a:t>
            </a:r>
            <a:r>
              <a:rPr lang="fr-FR" sz="2800" dirty="0" smtClean="0">
                <a:ea typeface="ＭＳ Ｐゴシック" pitchFamily="34" charset="-128"/>
              </a:rPr>
              <a:t> the Chrome API in JavaScript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64662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a:t>
            </a:r>
            <a:r>
              <a:rPr lang="fr-FR" dirty="0" err="1" smtClean="0">
                <a:ea typeface="ＭＳ Ｐゴシック" pitchFamily="34" charset="-128"/>
              </a:rPr>
              <a:t>app</a:t>
            </a:r>
            <a:r>
              <a:rPr lang="fr-FR" dirty="0" smtClean="0">
                <a:ea typeface="ＭＳ Ｐゴシック" pitchFamily="34" charset="-128"/>
              </a:rPr>
              <a:t>’ </a:t>
            </a:r>
            <a:r>
              <a:rPr lang="fr-FR" dirty="0" err="1" smtClean="0">
                <a:ea typeface="ＭＳ Ｐゴシック" pitchFamily="34" charset="-128"/>
              </a:rPr>
              <a:t>property</a:t>
            </a:r>
            <a:r>
              <a:rPr lang="fr-FR" dirty="0" smtClean="0">
                <a:ea typeface="ＭＳ Ｐゴシック" pitchFamily="34" charset="-128"/>
              </a:rPr>
              <a:t> – </a:t>
            </a:r>
            <a:r>
              <a:rPr lang="fr-FR" dirty="0" err="1" smtClean="0">
                <a:ea typeface="ＭＳ Ｐゴシック" pitchFamily="34" charset="-128"/>
              </a:rPr>
              <a:t>Packaged</a:t>
            </a:r>
            <a:r>
              <a:rPr lang="fr-FR" dirty="0" smtClean="0">
                <a:ea typeface="ＭＳ Ｐゴシック" pitchFamily="34" charset="-128"/>
              </a:rPr>
              <a:t> </a:t>
            </a:r>
            <a:r>
              <a:rPr lang="fr-FR" dirty="0" err="1" smtClean="0">
                <a:ea typeface="ＭＳ Ｐゴシック" pitchFamily="34" charset="-128"/>
              </a:rPr>
              <a:t>apps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 JSON </a:t>
            </a:r>
            <a:r>
              <a:rPr lang="fr-FR" sz="3200" dirty="0" err="1" smtClean="0">
                <a:ea typeface="ＭＳ Ｐゴシック" pitchFamily="34" charset="-128"/>
              </a:rPr>
              <a:t>property</a:t>
            </a:r>
            <a:r>
              <a:rPr lang="fr-FR" sz="3200" dirty="0" smtClean="0">
                <a:ea typeface="ＭＳ Ｐゴシック" pitchFamily="34" charset="-128"/>
              </a:rPr>
              <a:t> </a:t>
            </a:r>
            <a:r>
              <a:rPr lang="fr-FR" sz="3200" dirty="0" err="1" smtClean="0">
                <a:ea typeface="ＭＳ Ｐゴシック" pitchFamily="34" charset="-128"/>
              </a:rPr>
              <a:t>containing</a:t>
            </a:r>
            <a:r>
              <a:rPr lang="fr-FR" sz="3200"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Espace réservé du contenu 4"/>
          <p:cNvGraphicFramePr>
            <a:graphicFrameLocks/>
          </p:cNvGraphicFramePr>
          <p:nvPr>
            <p:extLst>
              <p:ext uri="{D42A27DB-BD31-4B8C-83A1-F6EECF244321}">
                <p14:modId xmlns:p14="http://schemas.microsoft.com/office/powerpoint/2010/main" val="2224608627"/>
              </p:ext>
            </p:extLst>
          </p:nvPr>
        </p:nvGraphicFramePr>
        <p:xfrm>
          <a:off x="457200" y="1945970"/>
          <a:ext cx="8363271" cy="1087063"/>
        </p:xfrm>
        <a:graphic>
          <a:graphicData uri="http://schemas.openxmlformats.org/drawingml/2006/table">
            <a:tbl>
              <a:tblPr firstRow="1" bandRow="1">
                <a:tableStyleId>{5C22544A-7EE6-4342-B048-85BDC9FD1C3A}</a:tableStyleId>
              </a:tblPr>
              <a:tblGrid>
                <a:gridCol w="1954560"/>
                <a:gridCol w="1080120"/>
                <a:gridCol w="5328591"/>
              </a:tblGrid>
              <a:tr h="370795">
                <a:tc>
                  <a:txBody>
                    <a:bodyPr/>
                    <a:lstStyle/>
                    <a:p>
                      <a:r>
                        <a:rPr lang="fr-FR" sz="1800" dirty="0" err="1" smtClean="0"/>
                        <a:t>Property</a:t>
                      </a:r>
                      <a:endParaRPr lang="fr-FR" sz="1800" dirty="0"/>
                    </a:p>
                  </a:txBody>
                  <a:tcPr marT="45714" marB="45714"/>
                </a:tc>
                <a:tc>
                  <a:txBody>
                    <a:bodyPr/>
                    <a:lstStyle/>
                    <a:p>
                      <a:r>
                        <a:rPr lang="fr-FR" sz="1800" dirty="0" smtClean="0"/>
                        <a:t>Type</a:t>
                      </a:r>
                      <a:endParaRPr lang="fr-FR" sz="1800" dirty="0"/>
                    </a:p>
                  </a:txBody>
                  <a:tcPr marT="45714" marB="45714"/>
                </a:tc>
                <a:tc>
                  <a:txBody>
                    <a:bodyPr/>
                    <a:lstStyle/>
                    <a:p>
                      <a:r>
                        <a:rPr lang="fr-FR" sz="1800" dirty="0" err="1" smtClean="0"/>
                        <a:t>Explanation</a:t>
                      </a:r>
                      <a:endParaRPr lang="fr-FR" sz="1800" dirty="0"/>
                    </a:p>
                  </a:txBody>
                  <a:tcPr marT="45714" marB="45714"/>
                </a:tc>
              </a:tr>
              <a:tr h="370795">
                <a:tc>
                  <a:txBody>
                    <a:bodyPr/>
                    <a:lstStyle/>
                    <a:p>
                      <a:pPr>
                        <a:spcAft>
                          <a:spcPts val="600"/>
                        </a:spcAft>
                      </a:pPr>
                      <a:r>
                        <a:rPr lang="fr-FR" sz="1800" b="0" dirty="0" smtClean="0"/>
                        <a:t>background</a:t>
                      </a:r>
                    </a:p>
                    <a:p>
                      <a:pPr marL="285750" indent="-285750">
                        <a:spcAft>
                          <a:spcPts val="600"/>
                        </a:spcAft>
                        <a:buFont typeface="Arial" pitchFamily="34" charset="0"/>
                        <a:buChar char="•"/>
                      </a:pPr>
                      <a:r>
                        <a:rPr lang="fr-FR" sz="1800" b="0" dirty="0" smtClean="0">
                          <a:sym typeface="Wingdings" pitchFamily="2" charset="2"/>
                        </a:rPr>
                        <a:t>scripts</a:t>
                      </a:r>
                    </a:p>
                  </a:txBody>
                  <a:tcPr marT="45714" marB="45714"/>
                </a:tc>
                <a:tc>
                  <a:txBody>
                    <a:bodyPr/>
                    <a:lstStyle/>
                    <a:p>
                      <a:pPr>
                        <a:spcAft>
                          <a:spcPts val="600"/>
                        </a:spcAft>
                      </a:pPr>
                      <a:r>
                        <a:rPr lang="fr-FR" sz="1800" b="0" dirty="0" smtClean="0"/>
                        <a:t>JSON</a:t>
                      </a:r>
                    </a:p>
                    <a:p>
                      <a:pPr>
                        <a:spcAft>
                          <a:spcPts val="600"/>
                        </a:spcAft>
                      </a:pPr>
                      <a:r>
                        <a:rPr lang="fr-FR" sz="1800" b="0" dirty="0" err="1" smtClean="0"/>
                        <a:t>Array</a:t>
                      </a:r>
                      <a:endParaRPr lang="fr-FR" sz="1800" b="0" dirty="0" smtClean="0"/>
                    </a:p>
                  </a:txBody>
                  <a:tcPr marT="45714" marB="45714"/>
                </a:tc>
                <a:tc>
                  <a:txBody>
                    <a:bodyPr/>
                    <a:lstStyle/>
                    <a:p>
                      <a:pPr>
                        <a:spcAft>
                          <a:spcPts val="600"/>
                        </a:spcAft>
                      </a:pPr>
                      <a:r>
                        <a:rPr lang="fr-FR" sz="1800" b="0" dirty="0" err="1" smtClean="0"/>
                        <a:t>What</a:t>
                      </a:r>
                      <a:r>
                        <a:rPr lang="fr-FR" sz="1800" b="0" dirty="0" smtClean="0"/>
                        <a:t> </a:t>
                      </a:r>
                      <a:r>
                        <a:rPr lang="fr-FR" sz="1800" b="0" dirty="0" err="1" smtClean="0"/>
                        <a:t>we</a:t>
                      </a:r>
                      <a:r>
                        <a:rPr lang="fr-FR" sz="1800" b="0" dirty="0" smtClean="0"/>
                        <a:t> do </a:t>
                      </a:r>
                      <a:r>
                        <a:rPr lang="fr-FR" sz="1800" b="0" dirty="0" err="1" smtClean="0"/>
                        <a:t>while</a:t>
                      </a:r>
                      <a:r>
                        <a:rPr lang="fr-FR" sz="1800" b="0" baseline="0" dirty="0" smtClean="0"/>
                        <a:t> </a:t>
                      </a:r>
                      <a:r>
                        <a:rPr lang="fr-FR" sz="1800" b="0" dirty="0" err="1" smtClean="0"/>
                        <a:t>app</a:t>
                      </a:r>
                      <a:r>
                        <a:rPr lang="fr-FR" sz="1800" b="0" dirty="0" smtClean="0"/>
                        <a:t> </a:t>
                      </a:r>
                      <a:r>
                        <a:rPr lang="fr-FR" sz="1800" b="0" dirty="0" err="1" smtClean="0"/>
                        <a:t>is</a:t>
                      </a:r>
                      <a:r>
                        <a:rPr lang="fr-FR" sz="1800" b="0" dirty="0" smtClean="0"/>
                        <a:t> active</a:t>
                      </a:r>
                    </a:p>
                    <a:p>
                      <a:pPr>
                        <a:spcAft>
                          <a:spcPts val="600"/>
                        </a:spcAft>
                      </a:pPr>
                      <a:r>
                        <a:rPr lang="fr-FR" sz="1800" b="0" dirty="0" smtClean="0"/>
                        <a:t>    </a:t>
                      </a:r>
                      <a:r>
                        <a:rPr lang="fr-FR" sz="1800" b="0" dirty="0" err="1" smtClean="0"/>
                        <a:t>Which</a:t>
                      </a:r>
                      <a:r>
                        <a:rPr lang="fr-FR" sz="1800" b="0" dirty="0" smtClean="0"/>
                        <a:t> scripts to </a:t>
                      </a:r>
                      <a:r>
                        <a:rPr lang="fr-FR" sz="1800" b="0" dirty="0" err="1" smtClean="0"/>
                        <a:t>load</a:t>
                      </a:r>
                      <a:r>
                        <a:rPr lang="fr-FR" sz="1800" b="0" dirty="0" smtClean="0"/>
                        <a:t> </a:t>
                      </a:r>
                      <a:r>
                        <a:rPr lang="fr-FR" sz="1800" b="0" dirty="0" err="1" smtClean="0"/>
                        <a:t>at</a:t>
                      </a:r>
                      <a:r>
                        <a:rPr lang="fr-FR" sz="1800" b="0" dirty="0" smtClean="0"/>
                        <a:t> first</a:t>
                      </a:r>
                    </a:p>
                  </a:txBody>
                  <a:tcPr marT="45714" marB="45714"/>
                </a:tc>
              </a:tr>
            </a:tbl>
          </a:graphicData>
        </a:graphic>
      </p:graphicFrame>
      <p:sp>
        <p:nvSpPr>
          <p:cNvPr id="8" name="Rectangle à coins arrondis 7"/>
          <p:cNvSpPr/>
          <p:nvPr/>
        </p:nvSpPr>
        <p:spPr>
          <a:xfrm>
            <a:off x="179388" y="3433564"/>
            <a:ext cx="8785225" cy="1440160"/>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fr-FR" sz="1600" b="1" dirty="0" smtClean="0">
                <a:solidFill>
                  <a:srgbClr val="479B8F"/>
                </a:solidFill>
                <a:latin typeface="Courier New"/>
                <a:ea typeface="ＭＳ Ｐゴシック" pitchFamily="1" charset="-128"/>
                <a:cs typeface="Courier New"/>
              </a:rPr>
              <a:t>// ...</a:t>
            </a:r>
            <a:endParaRPr lang="en-US" sz="1600" b="1" dirty="0" smtClean="0">
              <a:solidFill>
                <a:srgbClr val="479B8F"/>
              </a:solidFill>
              <a:latin typeface="Courier New"/>
              <a:ea typeface="ＭＳ Ｐゴシック" pitchFamily="1" charset="-128"/>
              <a:cs typeface="Courier New"/>
            </a:endParaRPr>
          </a:p>
          <a:p>
            <a:r>
              <a:rPr lang="en-US" sz="1600" b="1" dirty="0" smtClean="0">
                <a:solidFill>
                  <a:srgbClr val="00B050"/>
                </a:solidFill>
                <a:latin typeface="Courier New"/>
                <a:ea typeface="ＭＳ Ｐゴシック" pitchFamily="1" charset="-128"/>
                <a:cs typeface="Courier New"/>
              </a:rPr>
              <a:t>"background"</a:t>
            </a:r>
            <a:r>
              <a:rPr lang="en-US" sz="1600" b="1" dirty="0" smtClean="0">
                <a:solidFill>
                  <a:schemeClr val="tx1"/>
                </a:solidFill>
                <a:latin typeface="Courier New"/>
                <a:ea typeface="ＭＳ Ｐゴシック" pitchFamily="1" charset="-128"/>
                <a:cs typeface="Courier New"/>
              </a:rPr>
              <a:t>: {</a:t>
            </a:r>
            <a:endParaRPr lang="en-US" sz="1600" b="1" dirty="0">
              <a:solidFill>
                <a:srgbClr val="479B8F"/>
              </a:solidFill>
              <a:latin typeface="Courier New"/>
              <a:ea typeface="ＭＳ Ｐゴシック" pitchFamily="1" charset="-128"/>
              <a:cs typeface="Courier New"/>
            </a:endParaRPr>
          </a:p>
          <a:p>
            <a:r>
              <a:rPr lang="en-US" sz="1600" b="1" dirty="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"scripts"</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00B050"/>
                </a:solidFill>
                <a:latin typeface="Courier New"/>
                <a:ea typeface="ＭＳ Ｐゴシック" pitchFamily="1" charset="-128"/>
                <a:cs typeface="Courier New"/>
              </a:rPr>
              <a:t>"background.js"</a:t>
            </a:r>
            <a:r>
              <a:rPr lang="en-US" sz="1600" b="1" dirty="0" smtClean="0">
                <a:solidFill>
                  <a:schemeClr val="tx1"/>
                </a:solidFill>
                <a:latin typeface="Courier New"/>
                <a:ea typeface="ＭＳ Ｐゴシック" pitchFamily="1" charset="-128"/>
                <a:cs typeface="Courier New"/>
              </a:rPr>
              <a:t>] </a:t>
            </a:r>
            <a:r>
              <a:rPr lang="en-US" sz="1600" b="1" dirty="0" smtClean="0">
                <a:solidFill>
                  <a:srgbClr val="479B8F"/>
                </a:solidFill>
                <a:latin typeface="Courier New"/>
                <a:ea typeface="ＭＳ Ｐゴシック" pitchFamily="1" charset="-128"/>
                <a:cs typeface="Courier New"/>
              </a:rPr>
              <a:t>// Load it!</a:t>
            </a:r>
          </a:p>
          <a:p>
            <a:r>
              <a:rPr lang="en-US" sz="1600" b="1" dirty="0" smtClean="0">
                <a:solidFill>
                  <a:schemeClr val="tx1"/>
                </a:solidFill>
                <a:latin typeface="Courier New"/>
                <a:ea typeface="ＭＳ Ｐゴシック" pitchFamily="1" charset="-128"/>
                <a:cs typeface="Courier New"/>
              </a:rPr>
              <a:t>}</a:t>
            </a:r>
          </a:p>
          <a:p>
            <a:r>
              <a:rPr lang="fr-FR" sz="1600" b="1" dirty="0" smtClean="0">
                <a:solidFill>
                  <a:srgbClr val="479B8F"/>
                </a:solidFill>
                <a:latin typeface="Courier New"/>
                <a:ea typeface="ＭＳ Ｐゴシック" pitchFamily="1" charset="-128"/>
                <a:cs typeface="Courier New"/>
              </a:rPr>
              <a:t>// ...</a:t>
            </a:r>
            <a:endParaRPr lang="en-US" sz="1600" b="1" dirty="0" smtClean="0">
              <a:solidFill>
                <a:srgbClr val="479B8F"/>
              </a:solidFill>
              <a:latin typeface="Courier New"/>
              <a:ea typeface="ＭＳ Ｐゴシック" pitchFamily="1" charset="-128"/>
              <a:cs typeface="Courier New"/>
            </a:endParaRPr>
          </a:p>
        </p:txBody>
      </p:sp>
    </p:spTree>
    <p:extLst>
      <p:ext uri="{BB962C8B-B14F-4D97-AF65-F5344CB8AC3E}">
        <p14:creationId xmlns:p14="http://schemas.microsoft.com/office/powerpoint/2010/main" val="18532928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What’s</a:t>
            </a:r>
            <a:r>
              <a:rPr lang="fr-FR" dirty="0" smtClean="0"/>
              <a:t> an </a:t>
            </a:r>
            <a:r>
              <a:rPr lang="fr-FR" dirty="0" err="1" smtClean="0"/>
              <a:t>app</a:t>
            </a:r>
            <a:r>
              <a:rPr lang="fr-FR" dirty="0" smtClean="0"/>
              <a:t>?</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http://www.xn--icne-wqa.com/images/icones/6/3/jigsaw-piec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42545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Background scripts</a:t>
            </a:r>
          </a:p>
        </p:txBody>
      </p:sp>
      <p:sp>
        <p:nvSpPr>
          <p:cNvPr id="18434" name="Espace réservé du contenu 2"/>
          <p:cNvSpPr>
            <a:spLocks noGrp="1"/>
          </p:cNvSpPr>
          <p:nvPr>
            <p:ph idx="1"/>
          </p:nvPr>
        </p:nvSpPr>
        <p:spPr>
          <a:xfrm>
            <a:off x="467544" y="1128713"/>
            <a:ext cx="8280920" cy="4230687"/>
          </a:xfrm>
        </p:spPr>
        <p:txBody>
          <a:bodyPr/>
          <a:lstStyle/>
          <a:p>
            <a:pPr>
              <a:spcBef>
                <a:spcPts val="600"/>
              </a:spcBef>
            </a:pPr>
            <a:r>
              <a:rPr lang="fr-FR" sz="3600" i="1" dirty="0">
                <a:ea typeface="ＭＳ Ｐゴシック" pitchFamily="34" charset="-128"/>
              </a:rPr>
              <a:t>b</a:t>
            </a:r>
            <a:r>
              <a:rPr lang="fr-FR" sz="3600" i="1" dirty="0" smtClean="0">
                <a:ea typeface="ＭＳ Ｐゴシック" pitchFamily="34" charset="-128"/>
              </a:rPr>
              <a:t>ackground</a:t>
            </a:r>
            <a:r>
              <a:rPr lang="fr-FR" sz="3600" dirty="0" smtClean="0">
                <a:ea typeface="ＭＳ Ｐゴシック" pitchFamily="34" charset="-128"/>
              </a:rPr>
              <a:t> </a:t>
            </a:r>
            <a:r>
              <a:rPr lang="fr-FR" sz="3600" dirty="0" err="1" smtClean="0">
                <a:ea typeface="ＭＳ Ｐゴシック" pitchFamily="34" charset="-128"/>
              </a:rPr>
              <a:t>property</a:t>
            </a:r>
            <a:r>
              <a:rPr lang="fr-FR" sz="3600" dirty="0" smtClean="0">
                <a:ea typeface="ＭＳ Ｐゴシック" pitchFamily="34" charset="-128"/>
              </a:rPr>
              <a:t> </a:t>
            </a:r>
            <a:r>
              <a:rPr lang="fr-FR" sz="3600" dirty="0" err="1" smtClean="0">
                <a:ea typeface="ＭＳ Ｐゴシック" pitchFamily="34" charset="-128"/>
              </a:rPr>
              <a:t>works</a:t>
            </a:r>
            <a:r>
              <a:rPr lang="fr-FR" sz="3600" dirty="0" smtClean="0">
                <a:ea typeface="ＭＳ Ｐゴシック" pitchFamily="34" charset="-128"/>
              </a:rPr>
              <a:t> </a:t>
            </a:r>
            <a:r>
              <a:rPr lang="fr-FR" sz="3600" dirty="0" err="1" smtClean="0">
                <a:ea typeface="ＭＳ Ｐゴシック" pitchFamily="34" charset="-128"/>
              </a:rPr>
              <a:t>well</a:t>
            </a:r>
            <a:r>
              <a:rPr lang="fr-FR" sz="3600" dirty="0" smtClean="0">
                <a:ea typeface="ＭＳ Ｐゴシック" pitchFamily="34" charset="-128"/>
              </a:rPr>
              <a:t>…</a:t>
            </a:r>
          </a:p>
          <a:p>
            <a:pPr lvl="1">
              <a:spcBef>
                <a:spcPts val="600"/>
              </a:spcBef>
            </a:pPr>
            <a:r>
              <a:rPr lang="fr-FR" sz="2800" dirty="0" smtClean="0">
                <a:ea typeface="ＭＳ Ｐゴシック" pitchFamily="34" charset="-128"/>
              </a:rPr>
              <a:t>But how to use Chrome </a:t>
            </a:r>
            <a:r>
              <a:rPr lang="fr-FR" sz="2800" dirty="0" err="1" smtClean="0">
                <a:ea typeface="ＭＳ Ｐゴシック" pitchFamily="34" charset="-128"/>
              </a:rPr>
              <a:t>with</a:t>
            </a:r>
            <a:r>
              <a:rPr lang="fr-FR" sz="2800" dirty="0" smtClean="0">
                <a:ea typeface="ＭＳ Ｐゴシック" pitchFamily="34" charset="-128"/>
              </a:rPr>
              <a:t> </a:t>
            </a:r>
            <a:r>
              <a:rPr lang="fr-FR" sz="2800" dirty="0" err="1" smtClean="0">
                <a:ea typeface="ＭＳ Ｐゴシック" pitchFamily="34" charset="-128"/>
              </a:rPr>
              <a:t>this</a:t>
            </a:r>
            <a:r>
              <a:rPr lang="fr-FR" sz="2800" dirty="0" smtClean="0">
                <a:ea typeface="ＭＳ Ｐゴシック" pitchFamily="34" charset="-128"/>
              </a:rPr>
              <a:t> script?</a:t>
            </a:r>
          </a:p>
          <a:p>
            <a:pPr lvl="1">
              <a:spcBef>
                <a:spcPts val="600"/>
              </a:spcBef>
            </a:pPr>
            <a:endParaRPr lang="fr-FR" dirty="0">
              <a:ea typeface="ＭＳ Ｐゴシック" pitchFamily="34" charset="-128"/>
            </a:endParaRPr>
          </a:p>
          <a:p>
            <a:pPr>
              <a:spcBef>
                <a:spcPts val="600"/>
              </a:spcBef>
            </a:pPr>
            <a:r>
              <a:rPr lang="fr-FR" sz="3200" dirty="0" smtClean="0">
                <a:ea typeface="ＭＳ Ｐゴシック" pitchFamily="34" charset="-128"/>
              </a:rPr>
              <a:t>All </a:t>
            </a: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apps</a:t>
            </a:r>
            <a:r>
              <a:rPr lang="fr-FR" sz="3200" dirty="0" smtClean="0">
                <a:ea typeface="ＭＳ Ｐゴシック" pitchFamily="34" charset="-128"/>
              </a:rPr>
              <a:t> </a:t>
            </a:r>
            <a:r>
              <a:rPr lang="fr-FR" sz="3200" dirty="0" err="1" smtClean="0">
                <a:ea typeface="ＭＳ Ｐゴシック" pitchFamily="34" charset="-128"/>
              </a:rPr>
              <a:t>logic</a:t>
            </a:r>
            <a:r>
              <a:rPr lang="fr-FR" sz="3200" dirty="0" smtClean="0">
                <a:ea typeface="ＭＳ Ｐゴシック" pitchFamily="34" charset="-128"/>
              </a:rPr>
              <a:t> </a:t>
            </a:r>
            <a:r>
              <a:rPr lang="fr-FR" sz="3200" dirty="0" err="1" smtClean="0">
                <a:ea typeface="ＭＳ Ｐゴシック" pitchFamily="34" charset="-128"/>
              </a:rPr>
              <a:t>stays</a:t>
            </a:r>
            <a:r>
              <a:rPr lang="fr-FR" sz="3200" dirty="0" smtClean="0">
                <a:ea typeface="ＭＳ Ｐゴシック" pitchFamily="34" charset="-128"/>
              </a:rPr>
              <a:t> in JavaScript</a:t>
            </a:r>
          </a:p>
          <a:p>
            <a:pPr lvl="1">
              <a:spcBef>
                <a:spcPts val="600"/>
              </a:spcBef>
            </a:pPr>
            <a:r>
              <a:rPr lang="fr-FR" sz="2800" dirty="0" err="1" smtClean="0">
                <a:ea typeface="ＭＳ Ｐゴシック" pitchFamily="34" charset="-128"/>
              </a:rPr>
              <a:t>Even</a:t>
            </a:r>
            <a:r>
              <a:rPr lang="fr-FR" sz="2800" dirty="0">
                <a:ea typeface="ＭＳ Ｐゴシック" pitchFamily="34" charset="-128"/>
              </a:rPr>
              <a:t> </a:t>
            </a:r>
            <a:r>
              <a:rPr lang="fr-FR" sz="2800" dirty="0" err="1" smtClean="0">
                <a:ea typeface="ＭＳ Ｐゴシック" pitchFamily="34" charset="-128"/>
              </a:rPr>
              <a:t>which</a:t>
            </a:r>
            <a:r>
              <a:rPr lang="fr-FR" sz="2800" dirty="0" smtClean="0">
                <a:ea typeface="ＭＳ Ｐゴシック" pitchFamily="34" charset="-128"/>
              </a:rPr>
              <a:t> HTML page to show</a:t>
            </a: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This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done</a:t>
            </a:r>
            <a:r>
              <a:rPr lang="fr-FR" sz="3200" dirty="0" smtClean="0">
                <a:ea typeface="ＭＳ Ｐゴシック" pitchFamily="34" charset="-128"/>
              </a:rPr>
              <a:t> </a:t>
            </a:r>
            <a:r>
              <a:rPr lang="fr-FR" sz="3200" dirty="0" err="1" smtClean="0">
                <a:ea typeface="ＭＳ Ｐゴシック" pitchFamily="34" charset="-128"/>
              </a:rPr>
              <a:t>through</a:t>
            </a:r>
            <a:r>
              <a:rPr lang="fr-FR" sz="3200" dirty="0" smtClean="0">
                <a:ea typeface="ＭＳ Ｐゴシック" pitchFamily="34" charset="-128"/>
              </a:rPr>
              <a:t> Chrome APIs</a:t>
            </a:r>
          </a:p>
          <a:p>
            <a:pPr lvl="1">
              <a:spcBef>
                <a:spcPts val="600"/>
              </a:spcBef>
            </a:pP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Manifest</a:t>
            </a:r>
            <a:r>
              <a:rPr lang="fr-FR" dirty="0" smtClean="0">
                <a:ea typeface="ＭＳ Ｐゴシック" pitchFamily="34" charset="-128"/>
              </a:rPr>
              <a:t> in </a:t>
            </a:r>
            <a:r>
              <a:rPr lang="fr-FR" dirty="0" err="1" smtClean="0">
                <a:ea typeface="ＭＳ Ｐゴシック" pitchFamily="34" charset="-128"/>
              </a:rPr>
              <a:t>depth</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13347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499916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Chrome.* api</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Chrome Apps</a:t>
            </a:r>
            <a:endParaRPr lang="fr-FR" dirty="0"/>
          </a:p>
        </p:txBody>
      </p:sp>
      <p:sp>
        <p:nvSpPr>
          <p:cNvPr id="4" name="AutoShape 2" descr="data:image/jpeg;base64,/9j/4AAQSkZJRgABAQAAAQABAAD/2wCEAAkGBhAPDw8QDQ8NDxAQDxAQDw8QDxAQEBANFBQVFBUQFBcXHSYeFxklGhIUHy8gIycpLCwsFR4xNTAqNSYrLCkBCQoKDgwOGg8PGikkHyQuKjI1NS0tLzQqLC4pKi8qNTAwLDUtKSksLywsKjApKS8yLCkpLTUsLCw0KiksLCosLP/AABEIAMwAzAMBIgACEQEDEQH/xAAbAAEAAgMBAQAAAAAAAAAAAAAAAQIDBAYFB//EAEAQAAIBAgEHCAUKBgMAAAAAAAABAgMRBAUSITFBUWEGInGBkbHB0RMUMkJSFjM0YnJzdJKh4SMkQ1OC8BWDsv/EABsBAQACAwEBAAAAAAAAAAAAAAABBQIDBAYH/8QAOBEAAgEDAAYHBgUEAwAAAAAAAAECAwQRBRIhMUFxBlFhkaGx0RMiQlLB4RUyM4HwNFNy8RQWQ//aAAwDAQACEQMRAD8A+4gAAAAAAAAAAAAAAAAAAAAAAAAAAAAAAAAAAAAAAAAAAAAAAAAAAAAA1Mo5RjQim05Sk7QgtcpeXE8udarPTVquC+Cm81Lg5a2Ycp1H65LO9yisxcXrf6s15ybd3pPDaVvbmtXlShJxhHZs3tltRoKMU+LWf9GaVKjtvLi5TfiQqFP3KlSm/q1Jrv0GAgpPYyTypyzzOnVfWzc9exNHnKSxFNa1JWmlwa1ns5OylDEQz6fRKL1xe5nO0qzi9GrajY5Pxti66h7Gbd7s66/cv9EaQuY140KstaL70c9ehGUHLGGtuVx5nSgA9qVAAAAAAAAAAAAAAAAAAAAAAAAAAAB4fKTCPmV4rTT0TW+m9vUecndXR1c4KSaaummmt6Zx2GjmupT1+jqSivs30HktNWyp1FVXxb+a9UW1pU16eq/h8mZSJO2sszDhsBLFVnTu406dnNru6Skp05VJKEFls7FjDcnhIrRc60szDxzntm9EYrfc6fJGS1h4ZqedKTvOW9+RsYXCQpRUKcVGK3beL3szHsbDRkLb35bZeC5epVXF06i1Y7I+L5gAFucQAAAAAAAAAAAAAAAAAANbF5SpUfnakYvde8n1LSa+WcfKnGMKdvS1Xmw+qtsuo8qnhadPTLnzemU5c6Te/gee0pppWcvZU460/I66NupLWnu7N7N6XKil7kK0+Kho/Ur8po/2MR+VeZg9aW5j1pbmUD0/fv4EdXsafyPvM3yphto11/ivMsuVNDbGsummYPWI7n2D1iH+oLpBfLfDwHsaXyPvMlblTFq1GlVnLZeNlfieZRw0oJup7dSTnLhfYb0sUtifca05tu7OatfXV5NOtsS4G6nFQWIrHmVLYfETw03UjB1KdRL0ij7UZLairMlKu48VuMPaVaUlUov3kZvasYyja+V1P+1X/KvMn5W0/wC1X/KvMxrGR23RPrcN/wCjOh9IL9fD4fY5/Y0vkfeJcro7KFZ9iKPlfuw8/wA37FnjIb32Mq8fDj2GP49pB8PBehkqVL+34smPK/fh6i6HfwN3C8paE2k3Km3sqKy7dR57yjHdIiValV5s0tPxLuZsh0hvoPM45XL0wRKhSfwNcmdKnuJObyLi5UK3q023CSvSb2P4e86Q9rY3sLyiqsP9FdXoulLG9cAADtNIAAAAAAAABz2Up3xnCnQuumTNa5lyh9Lrfcw7zEfO7vbd1ZPrx3F3Be5HkgADSZggkgAEEkAkEMkhkAgqyxVgyIZVlmVZBmijKMuyjIM0ZMXWdsPV96FSzfRZ+B2qZwuM+j/9q/8ALO3pezHoXceh6NvCqw4Jr6lZfr3Y839C4APWFWAAAACk68V7UorpaRDaW8lLJcEJ31aSSSDmcov+cqfcR8DEZMov+en9x4GM+d3f9XV/yL2P5I8kSCAaSSSAAAQAQSGQySrBJBBLIBkirKssyrIMkVZRlmVZBsQxfzEVvreB3EFZLoRxFVXjQW+v5eZ3B6Lo5HZVfavqVd/uiv8AL6AAxTxUIu0pwT3OSTPVOSW8rEm9xlBCd9Wkkkg8LLWU5uaw+HdpNXqT+CO5cTzf+Mor5xyqS2ybesph8Rnekqe9VqSbe6KehFz5ve1ql5Wc5SajwS6i/hB0lqR2dfW2ZKFOdJ3wtV8aVR3i/I9bBcoKc3mVf4NTbGehPoepnjIitSU1aautm9G+yvbi02RlrR6n9GYVKUan5+/j9/5tM+PaljZOLTSoaWndJ7jGMNCFNNQglna3dtg5Z1JVa06sljLMsYwlwSRNxcgEkk3IAIAAIABAIYMiGQySrIJIZVksqwZohlGWZRmJsRkqSzY0JvVGtd9Gh+B1VfLFCEc6VWFrXSTUm+hI5WnirRcJRjOL2M1Jxje8YKPa+87LDSFWzU4xinlmipbKs1r52Z3dp7WKyxVxHzb9Xo/HJ2nJcP2NB0sLH2nOo9sucaU5N6230mKTOK5q1rmWtVm/23I6KduorEXhdnrvZ7mGxEsNapQm6lC/Ppt3zVvW5nVUa0ZxjKLvGSTT4M+eYbFunK60xeicdko7jpeT2UFGjKGtRqSUX9TQ13l5oK9nTm6FR5jjK7Ow4L61eNdb/Pn2o8fBKylF64zkn1M2S+WsM6Fdz/p1tN9kam1ePWY0ysr0XRqSpy4M6NZTSmuJYlGCtiVHRrb1RWltm5heT9ass6tN0YvVBaZW47iaFCpXlq045/nWYycYLWm8IxkmL/jnQxEqWc5RdNzi3/vBl7mqScJypyWGt4ePheUWuLlbk3IIwSQRcAYJuQCLgkEAi4JDZVktlWyDJENlWyWyrZBmiGUZLZVsgzRVmORmlSUlSjdp1Kma3ujdLxPYxHI5W/g1ZX3T0p9a1HRb2la5jKVJZwYyr06eFN4yc9JmOTM+LwlSjLNrRcdz919DNaTOWcZQerJYZ1waayijOr5MYDOoOT21JW6EkvBnL0aMpyjGCvKTSS4n0TAYRUqUKa92KV972vtLzQdt7Sq5yWxLxZX6TralNRW9l8ThoVIuFSKlF60zxJ8kY35lapGPw6HbrOgB6qvZ0bjbUjkoqdxUpbIPB52TshUqGmKcp/HLS+rceiAbqVKFKOrBYRhOpKb1pPLOeyhK+NS3UPFmjc28Z9On9zE07nz28eb2tz9S6pL3Y8kTcXIBqNuCbi5BFwCQRci5BJNyLjtKtPiMkhsq2GyrZBkkGyrYbKtkGaQbKNktlGyDYkZ6a04b77xid0cPR1Yb8R4o7g9P0c/Tqc/UptI/D+/mY6+HjUi41IqUXrTRz+J5GxbvSqOK+GSzrdDudIC+uLOjcfqxz595xUripR/I8Hl5JyBTw/OTc56s9rUtyWw9QA20aMKMdSmsI11KkqktabywADaYAAAHOYz6bU+5iaFzex7/AJur9zHuZ51z5zd/1lXn9WX9Je6uS8i9xcrcXNJtwWuRci5FwTg2MPQzrtu0VrYjinJuOFouq1rnbm9ow9P086eHTajZzqta81PRHr0HVUaEYRUYRUYrUkrI7tH6JlfZqVZYgnhJccHHXrKk9qy+rh+5zscn46X9iHDX5kvA42OyhU4J2fgdIC9/65ZYxh9/2OP/AJkvlj3HI1K8b5mIpSoTeqVua+s1q1NxbT7d63nY4rCQqwcKkVKL/TitzONxEHTnOk3neik4xe1welFFfaKdi1KEswfXvTLC1rKrnGxrh6FGyjYbKNlcd6QbKNktlGyDYkb1DVhvxHkdwcNh9WG/EeR3J6jo3+nU5+pR6R3x/fzAAPUFWAAAAAAAAAc1lL6ZU40FY8257eX6GZOliLc2N6dThB6pdrPErQzZNbNae+Oxnz3SNN0r2opcdqL+2kpQWOryFxcpcXOQ6cF7i5S4uBg28iVlDFRb1VIuF/ra13HXnBVFdaNDWlPc1qZ12Rcoenoxk/aXNmvrL/bnqNBXKw6D3719St0hSeyouRvgHiZfy96H+HS01Wrt7IJ7ekvri4hbwdSo9hXUqUqstWJtZXyzDDx02lNrmw29L3I46NSUpSnN3lN3ZDi23Ko3KT0tt30ktnh7+/ndy27IrcvU9Db20aEcLa3vZLZVshsq2Vx1JBso2GysU5NKKbb0JIxbNiR6OF1Yb8R5HdHI5JwmdXo01pVC86jWr0j2dtuxnXHrejkGqEpvc3sPO6RknJJdviwAD0pWgAAAAAAAAFZwUk1JJpqzT1NbjnsdyfqR+jtThspTemP2ZbuB0YOO7sqN1HFRcnxRupV50n7pwtWWZoq0q1N79a/XzIjVpPVUS+1Fruud01fXpNarkujL2qVJ/wCCuefqdHpf+dTvRYx0hH4otcn6nJKjf2Z0pdE14kvB1Phv0NM6WXJ3DP8Aox6nJeJjlyYw3wSXROXmcz0DdrdKPiZq/p9vd9zmKsHH2049J7nI+D9HVlslU5vUtPebC5KYa97TfBzdj1aNGMIqMEoxSsktSLHRuiq1vW9rVa2Z3dpqubyE6epHO3+dpc4bKsX63Wztblzb7Y6LW6juTUx2S6Vf52CbWqWqS60WOk7KV3SUYPDTzt3HNZ3CoTbktjRxLpy+GXYyPQzeqMvys6f5J0dk6y4Kf7F48lqHvell9qozzX4Hdv5e8tPxCiuvu+5yrw8tto/alFFXTivaqQ6I3kztaWQsNHVRh/ks7vNqnhYR9mEI9EUjoj0eqv8APUS5I1PSceCfl6nB0sMpexTxFTojmrxPVwWQa8vdhh4vW/aqNbuH6HWA7aXR6hF5qScvBHPU0lOSxFY8ft4Gtk/J8KEMymuLb1ye9myAehhCMIqMVhIrpScnl7wADIxAAAAAAAAAAAAAAAAAAAAAAAAAAAAAAAAAAAAAAAAAA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http://commondatastorage.googleapis.com/mkupriyanov/svg/logo_google_developers.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0041959"/>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Chrome API </a:t>
            </a:r>
            <a:r>
              <a:rPr lang="fr-FR" sz="3200" dirty="0" err="1" smtClean="0">
                <a:ea typeface="ＭＳ Ｐゴシック" pitchFamily="34" charset="-128"/>
              </a:rPr>
              <a:t>is</a:t>
            </a:r>
            <a:r>
              <a:rPr lang="fr-FR" sz="3200" dirty="0" smtClean="0">
                <a:ea typeface="ＭＳ Ｐゴシック" pitchFamily="34" charset="-128"/>
              </a:rPr>
              <a:t> a set of JavaScript </a:t>
            </a:r>
            <a:r>
              <a:rPr lang="fr-FR" sz="3200" dirty="0" err="1" smtClean="0">
                <a:ea typeface="ＭＳ Ｐゴシック" pitchFamily="34" charset="-128"/>
              </a:rPr>
              <a:t>functions</a:t>
            </a:r>
            <a:r>
              <a:rPr lang="fr-FR" sz="3200" dirty="0" smtClean="0">
                <a:ea typeface="ＭＳ Ｐゴシック" pitchFamily="34" charset="-128"/>
              </a:rPr>
              <a:t> </a:t>
            </a:r>
            <a:r>
              <a:rPr lang="fr-FR" sz="3200" dirty="0" err="1" smtClean="0">
                <a:ea typeface="ＭＳ Ｐゴシック" pitchFamily="34" charset="-128"/>
              </a:rPr>
              <a:t>understood</a:t>
            </a:r>
            <a:r>
              <a:rPr lang="fr-FR" sz="3200" dirty="0" smtClean="0">
                <a:ea typeface="ＭＳ Ｐゴシック" pitchFamily="34" charset="-128"/>
              </a:rPr>
              <a:t> by the browser</a:t>
            </a:r>
          </a:p>
          <a:p>
            <a:pPr>
              <a:spcBef>
                <a:spcPts val="2400"/>
              </a:spcBef>
            </a:pPr>
            <a:r>
              <a:rPr lang="fr-FR" sz="3200" dirty="0" err="1" smtClean="0">
                <a:ea typeface="ＭＳ Ｐゴシック" pitchFamily="34" charset="-128"/>
              </a:rPr>
              <a:t>Ability</a:t>
            </a:r>
            <a:r>
              <a:rPr lang="fr-FR" sz="3200" dirty="0" smtClean="0">
                <a:ea typeface="ＭＳ Ｐゴシック" pitchFamily="34" charset="-128"/>
              </a:rPr>
              <a:t> to </a:t>
            </a:r>
            <a:r>
              <a:rPr lang="fr-FR" sz="3200" dirty="0" err="1" smtClean="0">
                <a:ea typeface="ＭＳ Ｐゴシック" pitchFamily="34" charset="-128"/>
              </a:rPr>
              <a:t>interact</a:t>
            </a:r>
            <a:r>
              <a:rPr lang="fr-FR" sz="3200" dirty="0" smtClean="0">
                <a:ea typeface="ＭＳ Ｐゴシック" pitchFamily="34" charset="-128"/>
              </a:rPr>
              <a:t> </a:t>
            </a: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plenty</a:t>
            </a:r>
            <a:r>
              <a:rPr lang="fr-FR" sz="3200" dirty="0" smtClean="0">
                <a:ea typeface="ＭＳ Ｐゴシック" pitchFamily="34" charset="-128"/>
              </a:rPr>
              <a:t> of </a:t>
            </a:r>
            <a:r>
              <a:rPr lang="fr-FR" sz="3200" dirty="0" err="1" smtClean="0">
                <a:ea typeface="ＭＳ Ｐゴシック" pitchFamily="34" charset="-128"/>
              </a:rPr>
              <a:t>features</a:t>
            </a:r>
            <a:r>
              <a:rPr lang="fr-FR" sz="3200" dirty="0" smtClean="0">
                <a:ea typeface="ＭＳ Ｐゴシック" pitchFamily="34" charset="-128"/>
              </a:rPr>
              <a:t>:</a:t>
            </a:r>
          </a:p>
          <a:p>
            <a:pPr lvl="1">
              <a:spcBef>
                <a:spcPts val="600"/>
              </a:spcBef>
            </a:pPr>
            <a:r>
              <a:rPr lang="fr-FR" sz="2800" dirty="0" smtClean="0">
                <a:ea typeface="ＭＳ Ｐゴシック" pitchFamily="34" charset="-128"/>
              </a:rPr>
              <a:t>Debugger</a:t>
            </a:r>
          </a:p>
          <a:p>
            <a:pPr lvl="1">
              <a:spcBef>
                <a:spcPts val="600"/>
              </a:spcBef>
            </a:pPr>
            <a:r>
              <a:rPr lang="fr-FR" sz="2800" dirty="0" err="1" smtClean="0">
                <a:ea typeface="ＭＳ Ｐゴシック" pitchFamily="34" charset="-128"/>
              </a:rPr>
              <a:t>Downloads</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History</a:t>
            </a:r>
            <a:endParaRPr lang="fr-FR" sz="2800" dirty="0" smtClean="0">
              <a:ea typeface="ＭＳ Ｐゴシック" pitchFamily="34" charset="-128"/>
            </a:endParaRPr>
          </a:p>
          <a:p>
            <a:pPr lvl="1">
              <a:spcBef>
                <a:spcPts val="600"/>
              </a:spcBef>
            </a:pPr>
            <a:r>
              <a:rPr lang="fr-FR" sz="28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0473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Overview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JavaScript </a:t>
            </a:r>
            <a:r>
              <a:rPr lang="fr-FR" sz="3200" dirty="0" err="1" smtClean="0">
                <a:ea typeface="ＭＳ Ｐゴシック" pitchFamily="34" charset="-128"/>
              </a:rPr>
              <a:t>only</a:t>
            </a:r>
            <a:r>
              <a:rPr lang="fr-FR" sz="3200" dirty="0" smtClean="0">
                <a:ea typeface="ＭＳ Ｐゴシック" pitchFamily="34" charset="-128"/>
              </a:rPr>
              <a:t>, of course!</a:t>
            </a:r>
          </a:p>
          <a:p>
            <a:pPr lvl="1">
              <a:spcBef>
                <a:spcPts val="600"/>
              </a:spcBef>
            </a:pPr>
            <a:r>
              <a:rPr lang="fr-FR" sz="2800" dirty="0" smtClean="0">
                <a:ea typeface="ＭＳ Ｐゴシック" pitchFamily="34" charset="-128"/>
              </a:rPr>
              <a:t>Accessible via the ‘chrome’ global variable</a:t>
            </a:r>
          </a:p>
          <a:p>
            <a:pPr marL="0" indent="0">
              <a:spcBef>
                <a:spcPts val="600"/>
              </a:spcBef>
              <a:buNone/>
            </a:pPr>
            <a:endParaRPr lang="fr-FR" sz="3200" dirty="0">
              <a:ea typeface="ＭＳ Ｐゴシック" pitchFamily="34" charset="-128"/>
            </a:endParaRPr>
          </a:p>
          <a:p>
            <a:pPr>
              <a:spcBef>
                <a:spcPts val="600"/>
              </a:spcBef>
            </a:pPr>
            <a:r>
              <a:rPr lang="fr-FR" sz="3200" dirty="0" smtClean="0">
                <a:ea typeface="ＭＳ Ｐゴシック" pitchFamily="34" charset="-128"/>
              </a:rPr>
              <a:t>Incompatible </a:t>
            </a:r>
            <a:r>
              <a:rPr lang="fr-FR" sz="3200" dirty="0" err="1" smtClean="0">
                <a:ea typeface="ＭＳ Ｐゴシック" pitchFamily="34" charset="-128"/>
              </a:rPr>
              <a:t>with</a:t>
            </a:r>
            <a:r>
              <a:rPr lang="fr-FR" sz="3200" dirty="0" smtClean="0">
                <a:ea typeface="ＭＳ Ｐゴシック" pitchFamily="34" charset="-128"/>
              </a:rPr>
              <a:t> </a:t>
            </a:r>
            <a:r>
              <a:rPr lang="fr-FR" sz="3200" dirty="0" err="1" smtClean="0">
                <a:ea typeface="ＭＳ Ｐゴシック" pitchFamily="34" charset="-128"/>
              </a:rPr>
              <a:t>hosted</a:t>
            </a:r>
            <a:r>
              <a:rPr lang="fr-FR" sz="3200" dirty="0" smtClean="0">
                <a:ea typeface="ＭＳ Ｐゴシック" pitchFamily="34" charset="-128"/>
              </a:rPr>
              <a:t> </a:t>
            </a:r>
            <a:r>
              <a:rPr lang="fr-FR" sz="3200" dirty="0" err="1" smtClean="0">
                <a:ea typeface="ＭＳ Ｐゴシック" pitchFamily="34" charset="-128"/>
              </a:rPr>
              <a:t>apps</a:t>
            </a:r>
            <a:endParaRPr lang="fr-FR" sz="3200" dirty="0" smtClean="0">
              <a:ea typeface="ＭＳ Ｐゴシック" pitchFamily="34" charset="-128"/>
            </a:endParaRPr>
          </a:p>
          <a:p>
            <a:pPr>
              <a:spcBef>
                <a:spcPts val="600"/>
              </a:spcBef>
            </a:pPr>
            <a:endParaRPr lang="fr-FR" sz="3200" dirty="0">
              <a:ea typeface="ＭＳ Ｐゴシック" pitchFamily="34" charset="-128"/>
            </a:endParaRPr>
          </a:p>
          <a:p>
            <a:pPr>
              <a:spcBef>
                <a:spcPts val="600"/>
              </a:spcBef>
            </a:pPr>
            <a:r>
              <a:rPr lang="fr-FR" sz="3200" dirty="0" err="1" smtClean="0">
                <a:ea typeface="ＭＳ Ｐゴシック" pitchFamily="34" charset="-128"/>
              </a:rPr>
              <a:t>Contains</a:t>
            </a:r>
            <a:r>
              <a:rPr lang="fr-FR" sz="3200" dirty="0" smtClean="0">
                <a:ea typeface="ＭＳ Ｐゴシック" pitchFamily="34" charset="-128"/>
              </a:rPr>
              <a:t> </a:t>
            </a:r>
            <a:r>
              <a:rPr lang="fr-FR" sz="3200" dirty="0" err="1" smtClean="0">
                <a:ea typeface="ＭＳ Ｐゴシック" pitchFamily="34" charset="-128"/>
              </a:rPr>
              <a:t>many</a:t>
            </a:r>
            <a:r>
              <a:rPr lang="fr-FR" sz="3200" dirty="0" smtClean="0">
                <a:ea typeface="ＭＳ Ｐゴシック" pitchFamily="34" charset="-128"/>
              </a:rPr>
              <a:t> </a:t>
            </a:r>
            <a:r>
              <a:rPr lang="fr-FR" sz="3200" dirty="0" err="1" smtClean="0">
                <a:ea typeface="ＭＳ Ｐゴシック" pitchFamily="34" charset="-128"/>
              </a:rPr>
              <a:t>attributes</a:t>
            </a:r>
            <a:r>
              <a:rPr lang="fr-FR" sz="3200" dirty="0" smtClean="0">
                <a:ea typeface="ＭＳ Ｐゴシック" pitchFamily="34" charset="-128"/>
              </a:rPr>
              <a:t> and </a:t>
            </a:r>
            <a:r>
              <a:rPr lang="fr-FR" sz="3200" dirty="0" err="1" smtClean="0">
                <a:ea typeface="ＭＳ Ｐゴシック" pitchFamily="34" charset="-128"/>
              </a:rPr>
              <a:t>methods</a:t>
            </a:r>
            <a:endParaRPr lang="fr-FR" sz="3200" dirty="0" smtClean="0">
              <a:ea typeface="ＭＳ Ｐゴシック" pitchFamily="34" charset="-128"/>
            </a:endParaRPr>
          </a:p>
          <a:p>
            <a:pPr lvl="1">
              <a:spcBef>
                <a:spcPts val="600"/>
              </a:spcBef>
            </a:pPr>
            <a:r>
              <a:rPr lang="fr-FR" sz="2800" dirty="0" err="1" smtClean="0">
                <a:ea typeface="ＭＳ Ｐゴシック" pitchFamily="34" charset="-128"/>
              </a:rPr>
              <a:t>We’ll</a:t>
            </a:r>
            <a:r>
              <a:rPr lang="fr-FR" sz="2800" dirty="0" smtClean="0">
                <a:ea typeface="ＭＳ Ｐゴシック" pitchFamily="34" charset="-128"/>
              </a:rPr>
              <a:t> </a:t>
            </a:r>
            <a:r>
              <a:rPr lang="fr-FR" sz="2800" dirty="0" err="1" smtClean="0">
                <a:ea typeface="ＭＳ Ｐゴシック" pitchFamily="34" charset="-128"/>
              </a:rPr>
              <a:t>see</a:t>
            </a:r>
            <a:r>
              <a:rPr lang="fr-FR" sz="2800" dirty="0" smtClean="0">
                <a:ea typeface="ＭＳ Ｐゴシック" pitchFamily="34" charset="-128"/>
              </a:rPr>
              <a:t> </a:t>
            </a:r>
            <a:r>
              <a:rPr lang="fr-FR" sz="2800" dirty="0" err="1" smtClean="0">
                <a:ea typeface="ＭＳ Ｐゴシック" pitchFamily="34" charset="-128"/>
              </a:rPr>
              <a:t>only</a:t>
            </a:r>
            <a:r>
              <a:rPr lang="fr-FR" sz="2800" dirty="0" smtClean="0">
                <a:ea typeface="ＭＳ Ｐゴシック" pitchFamily="34" charset="-128"/>
              </a:rPr>
              <a:t> </a:t>
            </a:r>
            <a:r>
              <a:rPr lang="fr-FR" sz="2800" dirty="0" err="1" smtClean="0">
                <a:ea typeface="ＭＳ Ｐゴシック" pitchFamily="34" charset="-128"/>
              </a:rPr>
              <a:t>some</a:t>
            </a:r>
            <a:r>
              <a:rPr lang="fr-FR" sz="2800" dirty="0" smtClean="0">
                <a:ea typeface="ＭＳ Ｐゴシック" pitchFamily="34" charset="-128"/>
              </a:rPr>
              <a:t> key </a:t>
            </a:r>
            <a:r>
              <a:rPr lang="fr-FR" sz="2800" dirty="0" err="1" smtClean="0">
                <a:ea typeface="ＭＳ Ｐゴシック" pitchFamily="34" charset="-128"/>
              </a:rPr>
              <a:t>features</a:t>
            </a:r>
            <a:endParaRPr lang="fr-FR"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6609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Chrome.app.*</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Contains</a:t>
            </a:r>
            <a:r>
              <a:rPr lang="fr-FR" sz="3200" dirty="0" smtClean="0">
                <a:ea typeface="ＭＳ Ｐゴシック" pitchFamily="34" charset="-128"/>
              </a:rPr>
              <a:t> all </a:t>
            </a:r>
            <a:r>
              <a:rPr lang="fr-FR" sz="3200" dirty="0" err="1" smtClean="0">
                <a:ea typeface="ＭＳ Ｐゴシック" pitchFamily="34" charset="-128"/>
              </a:rPr>
              <a:t>apps-related</a:t>
            </a:r>
            <a:r>
              <a:rPr lang="fr-FR" sz="3200" dirty="0" smtClean="0">
                <a:ea typeface="ＭＳ Ｐゴシック" pitchFamily="34" charset="-128"/>
              </a:rPr>
              <a:t> </a:t>
            </a:r>
            <a:r>
              <a:rPr lang="fr-FR" sz="3200" dirty="0" err="1" smtClean="0">
                <a:ea typeface="ＭＳ Ｐゴシック" pitchFamily="34" charset="-128"/>
              </a:rPr>
              <a:t>objects</a:t>
            </a:r>
            <a:r>
              <a:rPr lang="fr-FR" sz="3200" dirty="0" smtClean="0">
                <a:ea typeface="ＭＳ Ｐゴシック" pitchFamily="34" charset="-128"/>
              </a:rPr>
              <a:t> and </a:t>
            </a:r>
            <a:r>
              <a:rPr lang="fr-FR" sz="3200" dirty="0" err="1" smtClean="0">
                <a:ea typeface="ＭＳ Ｐゴシック" pitchFamily="34" charset="-128"/>
              </a:rPr>
              <a:t>methods</a:t>
            </a:r>
            <a:endParaRPr lang="fr-FR" sz="3200" dirty="0" smtClean="0">
              <a:ea typeface="ＭＳ Ｐゴシック" pitchFamily="34" charset="-128"/>
            </a:endParaRPr>
          </a:p>
          <a:p>
            <a:pPr>
              <a:spcBef>
                <a:spcPts val="600"/>
              </a:spcBef>
            </a:pPr>
            <a:endParaRPr lang="fr-FR" sz="3200" dirty="0">
              <a:ea typeface="ＭＳ Ｐゴシック" pitchFamily="34" charset="-128"/>
            </a:endParaRPr>
          </a:p>
          <a:p>
            <a:pPr>
              <a:spcBef>
                <a:spcPts val="600"/>
              </a:spcBef>
            </a:pPr>
            <a:r>
              <a:rPr lang="fr-FR" sz="3200" dirty="0" err="1" smtClean="0">
                <a:ea typeface="ＭＳ Ｐゴシック" pitchFamily="34" charset="-128"/>
              </a:rPr>
              <a:t>Two</a:t>
            </a:r>
            <a:r>
              <a:rPr lang="fr-FR" sz="3200" dirty="0" smtClean="0">
                <a:ea typeface="ＭＳ Ｐゴシック" pitchFamily="34" charset="-128"/>
              </a:rPr>
              <a:t> </a:t>
            </a:r>
            <a:r>
              <a:rPr lang="fr-FR" sz="3200" dirty="0" err="1" smtClean="0">
                <a:ea typeface="ＭＳ Ｐゴシック" pitchFamily="34" charset="-128"/>
              </a:rPr>
              <a:t>objects</a:t>
            </a:r>
            <a:r>
              <a:rPr lang="fr-FR" sz="3200" dirty="0" smtClean="0">
                <a:ea typeface="ＭＳ Ｐゴシック" pitchFamily="34" charset="-128"/>
              </a:rPr>
              <a:t> </a:t>
            </a:r>
            <a:r>
              <a:rPr lang="fr-FR" sz="3200" dirty="0" err="1" smtClean="0">
                <a:ea typeface="ＭＳ Ｐゴシック" pitchFamily="34" charset="-128"/>
              </a:rPr>
              <a:t>defined</a:t>
            </a:r>
            <a:r>
              <a:rPr lang="fr-FR" sz="3200" dirty="0" smtClean="0">
                <a:ea typeface="ＭＳ Ｐゴシック" pitchFamily="34" charset="-128"/>
              </a:rPr>
              <a:t> </a:t>
            </a:r>
            <a:r>
              <a:rPr lang="fr-FR" sz="3200" dirty="0" err="1" smtClean="0">
                <a:ea typeface="ＭＳ Ｐゴシック" pitchFamily="34" charset="-128"/>
              </a:rPr>
              <a:t>inside</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Runtime</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Window</a:t>
            </a:r>
            <a:endParaRPr lang="fr-FR" sz="2800" dirty="0" smtClean="0">
              <a:ea typeface="ＭＳ Ｐゴシック" pitchFamily="34" charset="-128"/>
            </a:endParaRPr>
          </a:p>
          <a:p>
            <a:pPr lvl="1">
              <a:spcBef>
                <a:spcPts val="600"/>
              </a:spcBef>
            </a:pPr>
            <a:endParaRPr lang="fr-FR" sz="24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10240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Chrome.app.runtime.*</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Useful</a:t>
            </a:r>
            <a:r>
              <a:rPr lang="fr-FR" sz="3200" dirty="0" smtClean="0">
                <a:ea typeface="ＭＳ Ｐゴシック" pitchFamily="34" charset="-128"/>
              </a:rPr>
              <a:t> to manage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lifecycle</a:t>
            </a:r>
            <a:endParaRPr lang="fr-FR" sz="3200" dirty="0">
              <a:ea typeface="ＭＳ Ｐゴシック" pitchFamily="34" charset="-128"/>
            </a:endParaRPr>
          </a:p>
          <a:p>
            <a:pPr>
              <a:spcBef>
                <a:spcPts val="600"/>
              </a:spcBef>
            </a:pPr>
            <a:r>
              <a:rPr lang="fr-FR" sz="3200" dirty="0" err="1" smtClean="0">
                <a:ea typeface="ＭＳ Ｐゴシック" pitchFamily="34" charset="-128"/>
              </a:rPr>
              <a:t>Contains</a:t>
            </a:r>
            <a:r>
              <a:rPr lang="fr-FR" sz="3200" dirty="0" smtClean="0">
                <a:ea typeface="ＭＳ Ｐゴシック" pitchFamily="34" charset="-128"/>
              </a:rPr>
              <a:t> </a:t>
            </a:r>
            <a:r>
              <a:rPr lang="fr-FR" sz="3200" dirty="0" err="1" smtClean="0">
                <a:ea typeface="ＭＳ Ｐゴシック" pitchFamily="34" charset="-128"/>
              </a:rPr>
              <a:t>two</a:t>
            </a:r>
            <a:r>
              <a:rPr lang="fr-FR" sz="3200" dirty="0" smtClean="0">
                <a:ea typeface="ＭＳ Ｐゴシック" pitchFamily="34" charset="-128"/>
              </a:rPr>
              <a:t> </a:t>
            </a:r>
            <a:r>
              <a:rPr lang="fr-FR" sz="3200" dirty="0" err="1" smtClean="0">
                <a:ea typeface="ＭＳ Ｐゴシック" pitchFamily="34" charset="-128"/>
              </a:rPr>
              <a:t>overridable</a:t>
            </a:r>
            <a:r>
              <a:rPr lang="fr-FR" sz="3200" dirty="0" smtClean="0">
                <a:ea typeface="ＭＳ Ｐゴシック" pitchFamily="34" charset="-128"/>
              </a:rPr>
              <a:t> </a:t>
            </a:r>
            <a:r>
              <a:rPr lang="fr-FR" sz="3200" dirty="0" err="1" smtClean="0">
                <a:ea typeface="ＭＳ Ｐゴシック" pitchFamily="34" charset="-128"/>
              </a:rPr>
              <a:t>events</a:t>
            </a:r>
            <a:r>
              <a:rPr lang="fr-FR" sz="3200" dirty="0" smtClean="0">
                <a:ea typeface="ＭＳ Ｐゴシック" pitchFamily="34" charset="-128"/>
              </a:rPr>
              <a:t>:</a:t>
            </a:r>
          </a:p>
          <a:p>
            <a:pPr lvl="1">
              <a:spcBef>
                <a:spcPts val="600"/>
              </a:spcBef>
            </a:pPr>
            <a:r>
              <a:rPr lang="fr-FR" sz="2800" b="1" i="1" dirty="0" err="1" smtClean="0">
                <a:ea typeface="ＭＳ Ｐゴシック" pitchFamily="34" charset="-128"/>
              </a:rPr>
              <a:t>onLaunched</a:t>
            </a:r>
            <a:endParaRPr lang="fr-FR" sz="2800" b="1" i="1" dirty="0" smtClean="0">
              <a:ea typeface="ＭＳ Ｐゴシック" pitchFamily="34" charset="-128"/>
            </a:endParaRPr>
          </a:p>
          <a:p>
            <a:pPr lvl="1">
              <a:spcBef>
                <a:spcPts val="600"/>
              </a:spcBef>
            </a:pPr>
            <a:r>
              <a:rPr lang="fr-FR" sz="2800" b="1" i="1" dirty="0" err="1" smtClean="0">
                <a:ea typeface="ＭＳ Ｐゴシック" pitchFamily="34" charset="-128"/>
              </a:rPr>
              <a:t>onRestarted</a:t>
            </a:r>
            <a:endParaRPr lang="fr-FR" sz="2800" b="1" i="1" dirty="0" smtClean="0">
              <a:ea typeface="ＭＳ Ｐゴシック" pitchFamily="34" charset="-128"/>
            </a:endParaRP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Use the </a:t>
            </a:r>
            <a:r>
              <a:rPr lang="fr-FR" sz="3200" dirty="0" err="1" smtClean="0">
                <a:ea typeface="ＭＳ Ｐゴシック" pitchFamily="34" charset="-128"/>
              </a:rPr>
              <a:t>function</a:t>
            </a:r>
            <a:r>
              <a:rPr lang="fr-FR" sz="3200" dirty="0" smtClean="0">
                <a:ea typeface="ＭＳ Ｐゴシック" pitchFamily="34" charset="-128"/>
              </a:rPr>
              <a:t> </a:t>
            </a:r>
            <a:r>
              <a:rPr lang="fr-FR" sz="3200" b="1" i="1" dirty="0" err="1" smtClean="0">
                <a:ea typeface="ＭＳ Ｐゴシック" pitchFamily="34" charset="-128"/>
              </a:rPr>
              <a:t>addListener</a:t>
            </a:r>
            <a:r>
              <a:rPr lang="fr-FR" sz="3200" dirty="0" smtClean="0">
                <a:ea typeface="ＭＳ Ｐゴシック" pitchFamily="34" charset="-128"/>
              </a:rPr>
              <a:t> to use </a:t>
            </a:r>
            <a:r>
              <a:rPr lang="fr-FR" sz="3200" dirty="0" err="1" smtClean="0">
                <a:ea typeface="ＭＳ Ｐゴシック" pitchFamily="34" charset="-128"/>
              </a:rPr>
              <a:t>them</a:t>
            </a: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17099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App </a:t>
            </a:r>
            <a:r>
              <a:rPr lang="fr-FR" dirty="0" err="1" smtClean="0">
                <a:ea typeface="ＭＳ Ｐゴシック" pitchFamily="34" charset="-128"/>
              </a:rPr>
              <a:t>lifecycle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endParaRPr lang="fr-FR" dirty="0">
              <a:ea typeface="ＭＳ Ｐゴシック" pitchFamily="34" charset="-128"/>
            </a:endParaRP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3" name="Rectangle à coins arrondis 2"/>
          <p:cNvSpPr/>
          <p:nvPr/>
        </p:nvSpPr>
        <p:spPr>
          <a:xfrm>
            <a:off x="899220" y="1201316"/>
            <a:ext cx="3168724"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Event page </a:t>
            </a:r>
            <a:r>
              <a:rPr lang="fr-FR" sz="2800" dirty="0" err="1" smtClean="0"/>
              <a:t>loaded</a:t>
            </a:r>
            <a:endParaRPr lang="en-US" sz="2800" dirty="0"/>
          </a:p>
        </p:txBody>
      </p:sp>
      <p:cxnSp>
        <p:nvCxnSpPr>
          <p:cNvPr id="5" name="Connecteur droit avec flèche 4"/>
          <p:cNvCxnSpPr>
            <a:stCxn id="3" idx="3"/>
            <a:endCxn id="6" idx="1"/>
          </p:cNvCxnSpPr>
          <p:nvPr/>
        </p:nvCxnSpPr>
        <p:spPr>
          <a:xfrm>
            <a:off x="4067944" y="1669368"/>
            <a:ext cx="15841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5652120" y="1201316"/>
            <a:ext cx="2304256" cy="936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800" dirty="0" err="1" smtClean="0"/>
              <a:t>onLaunch</a:t>
            </a:r>
            <a:r>
              <a:rPr lang="fr-FR" sz="2800" dirty="0" smtClean="0"/>
              <a:t>()</a:t>
            </a:r>
            <a:endParaRPr lang="en-US" sz="2800" dirty="0"/>
          </a:p>
        </p:txBody>
      </p:sp>
      <p:sp>
        <p:nvSpPr>
          <p:cNvPr id="14" name="Rectangle à coins arrondis 13"/>
          <p:cNvSpPr/>
          <p:nvPr/>
        </p:nvSpPr>
        <p:spPr>
          <a:xfrm>
            <a:off x="899219" y="2641476"/>
            <a:ext cx="3168724"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App use</a:t>
            </a:r>
            <a:endParaRPr lang="en-US" sz="2800" dirty="0"/>
          </a:p>
        </p:txBody>
      </p:sp>
      <p:cxnSp>
        <p:nvCxnSpPr>
          <p:cNvPr id="9" name="Connecteur en angle 8"/>
          <p:cNvCxnSpPr>
            <a:stCxn id="6" idx="2"/>
            <a:endCxn id="14" idx="0"/>
          </p:cNvCxnSpPr>
          <p:nvPr/>
        </p:nvCxnSpPr>
        <p:spPr>
          <a:xfrm rot="5400000">
            <a:off x="4391887" y="229115"/>
            <a:ext cx="504056" cy="4320667"/>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à coins arrondis 16"/>
          <p:cNvSpPr/>
          <p:nvPr/>
        </p:nvSpPr>
        <p:spPr>
          <a:xfrm>
            <a:off x="899220" y="4153644"/>
            <a:ext cx="3168724" cy="9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No </a:t>
            </a:r>
            <a:r>
              <a:rPr lang="fr-FR" sz="2800" dirty="0" err="1" smtClean="0"/>
              <a:t>windows</a:t>
            </a:r>
            <a:r>
              <a:rPr lang="fr-FR" sz="2800" dirty="0" smtClean="0"/>
              <a:t> open</a:t>
            </a:r>
            <a:endParaRPr lang="en-US" sz="2800" dirty="0"/>
          </a:p>
        </p:txBody>
      </p:sp>
      <p:cxnSp>
        <p:nvCxnSpPr>
          <p:cNvPr id="11" name="Connecteur droit avec flèche 10"/>
          <p:cNvCxnSpPr>
            <a:stCxn id="14" idx="2"/>
            <a:endCxn id="17" idx="0"/>
          </p:cNvCxnSpPr>
          <p:nvPr/>
        </p:nvCxnSpPr>
        <p:spPr>
          <a:xfrm>
            <a:off x="2483581" y="3577580"/>
            <a:ext cx="1" cy="5760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5652120" y="4153644"/>
            <a:ext cx="2304256" cy="936104"/>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2800" dirty="0" err="1" smtClean="0"/>
              <a:t>onSuspend</a:t>
            </a:r>
            <a:r>
              <a:rPr lang="fr-FR" sz="2800" dirty="0" smtClean="0"/>
              <a:t>()</a:t>
            </a:r>
            <a:endParaRPr lang="en-US" sz="2800" dirty="0"/>
          </a:p>
        </p:txBody>
      </p:sp>
      <p:cxnSp>
        <p:nvCxnSpPr>
          <p:cNvPr id="13" name="Connecteur droit avec flèche 12"/>
          <p:cNvCxnSpPr>
            <a:stCxn id="17" idx="3"/>
            <a:endCxn id="20" idx="1"/>
          </p:cNvCxnSpPr>
          <p:nvPr/>
        </p:nvCxnSpPr>
        <p:spPr>
          <a:xfrm>
            <a:off x="4067944" y="4621696"/>
            <a:ext cx="158417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50539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Overriding</a:t>
            </a:r>
            <a:r>
              <a:rPr lang="fr-FR" dirty="0" smtClean="0">
                <a:ea typeface="ＭＳ Ｐゴシック" pitchFamily="34" charset="-128"/>
              </a:rPr>
              <a:t> </a:t>
            </a:r>
            <a:r>
              <a:rPr lang="fr-FR" dirty="0" err="1" smtClean="0">
                <a:ea typeface="ＭＳ Ｐゴシック" pitchFamily="34" charset="-128"/>
              </a:rPr>
              <a:t>events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Startup handling </a:t>
            </a:r>
            <a:r>
              <a:rPr lang="fr-FR" sz="3200" dirty="0" err="1" smtClean="0">
                <a:ea typeface="ＭＳ Ｐゴシック" pitchFamily="34" charset="-128"/>
              </a:rPr>
              <a:t>example</a:t>
            </a:r>
            <a:r>
              <a:rPr lang="fr-FR" sz="32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849388"/>
            <a:ext cx="8785225" cy="3384376"/>
          </a:xfrm>
          <a:prstGeom prst="roundRect">
            <a:avLst>
              <a:gd name="adj" fmla="val 7561"/>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chemeClr val="tx1"/>
                </a:solidFill>
                <a:latin typeface="Courier New"/>
                <a:ea typeface="ＭＳ Ｐゴシック" pitchFamily="1" charset="-128"/>
                <a:cs typeface="Courier New"/>
              </a:rPr>
              <a:t>chrome.app.runtime.onLaunched.addListener</a:t>
            </a:r>
            <a:r>
              <a:rPr lang="en-US" b="1" dirty="0">
                <a:solidFill>
                  <a:schemeClr val="tx1"/>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launchMyApp</a:t>
            </a:r>
            <a:r>
              <a:rPr lang="en-US" b="1" dirty="0" smtClean="0">
                <a:solidFill>
                  <a:schemeClr val="tx1"/>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false</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a:t>
            </a:r>
          </a:p>
          <a:p>
            <a:endParaRPr lang="fr-FR" b="1" dirty="0">
              <a:solidFill>
                <a:schemeClr val="tx1"/>
              </a:solidFill>
              <a:latin typeface="Courier New"/>
              <a:ea typeface="ＭＳ Ｐゴシック" pitchFamily="1" charset="-128"/>
              <a:cs typeface="Courier New"/>
            </a:endParaRPr>
          </a:p>
          <a:p>
            <a:r>
              <a:rPr lang="en-US" b="1" dirty="0" err="1" smtClean="0">
                <a:solidFill>
                  <a:schemeClr val="tx1"/>
                </a:solidFill>
                <a:latin typeface="Courier New"/>
                <a:ea typeface="ＭＳ Ｐゴシック" pitchFamily="1" charset="-128"/>
                <a:cs typeface="Courier New"/>
              </a:rPr>
              <a:t>chrome.app.runtime.onRestarted.addListener</a:t>
            </a:r>
            <a:r>
              <a:rPr lang="en-US" b="1" dirty="0" smtClean="0">
                <a:solidFill>
                  <a:schemeClr val="tx1"/>
                </a:solidFill>
                <a:latin typeface="Courier New"/>
                <a:ea typeface="ＭＳ Ｐゴシック" pitchFamily="1" charset="-128"/>
                <a:cs typeface="Courier New"/>
              </a:rPr>
              <a:t>(</a:t>
            </a:r>
            <a:r>
              <a:rPr lang="en-US" b="1" dirty="0">
                <a:solidFill>
                  <a:srgbClr val="0070C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launchMyApp</a:t>
            </a:r>
            <a:r>
              <a:rPr lang="en-US" b="1" dirty="0" smtClean="0">
                <a:solidFill>
                  <a:schemeClr val="tx1"/>
                </a:solidFill>
                <a:latin typeface="Courier New"/>
                <a:ea typeface="ＭＳ Ｐゴシック" pitchFamily="1" charset="-128"/>
                <a:cs typeface="Courier New"/>
              </a:rPr>
              <a:t>(</a:t>
            </a:r>
            <a:r>
              <a:rPr lang="en-US" b="1" dirty="0" smtClean="0">
                <a:solidFill>
                  <a:srgbClr val="0070C0"/>
                </a:solidFill>
                <a:latin typeface="Courier New"/>
                <a:ea typeface="ＭＳ Ｐゴシック" pitchFamily="1" charset="-128"/>
                <a:cs typeface="Courier New"/>
              </a:rPr>
              <a:t>true</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a:solidFill>
                  <a:schemeClr val="tx1"/>
                </a:solidFill>
                <a:latin typeface="Courier New"/>
                <a:ea typeface="ＭＳ Ｐゴシック" pitchFamily="1" charset="-128"/>
                <a:cs typeface="Courier New"/>
              </a:rPr>
              <a:t>});</a:t>
            </a:r>
          </a:p>
          <a:p>
            <a:endParaRPr lang="fr-FR" b="1" dirty="0" smtClean="0">
              <a:solidFill>
                <a:schemeClr val="tx1"/>
              </a:solidFill>
              <a:latin typeface="Courier New"/>
              <a:ea typeface="ＭＳ Ｐゴシック" pitchFamily="1" charset="-128"/>
              <a:cs typeface="Courier New"/>
            </a:endParaRPr>
          </a:p>
          <a:p>
            <a:r>
              <a:rPr lang="fr-FR" b="1" dirty="0" err="1">
                <a:solidFill>
                  <a:srgbClr val="0070C0"/>
                </a:solidFill>
                <a:latin typeface="Courier New"/>
                <a:ea typeface="ＭＳ Ｐゴシック" pitchFamily="1" charset="-128"/>
                <a:cs typeface="Courier New"/>
              </a:rPr>
              <a:t>function</a:t>
            </a:r>
            <a:r>
              <a:rPr lang="fr-FR" b="1" dirty="0" smtClean="0">
                <a:solidFill>
                  <a:srgbClr val="7030A0"/>
                </a:solidFill>
                <a:latin typeface="Courier New"/>
                <a:ea typeface="ＭＳ Ｐゴシック" pitchFamily="1" charset="-128"/>
                <a:cs typeface="Courier New"/>
              </a:rPr>
              <a:t> </a:t>
            </a:r>
            <a:r>
              <a:rPr lang="fr-FR" b="1" dirty="0" err="1" smtClean="0">
                <a:solidFill>
                  <a:schemeClr val="tx1"/>
                </a:solidFill>
                <a:latin typeface="Courier New"/>
                <a:ea typeface="ＭＳ Ｐゴシック" pitchFamily="1" charset="-128"/>
                <a:cs typeface="Courier New"/>
              </a:rPr>
              <a:t>launchMyApp</a:t>
            </a:r>
            <a:r>
              <a:rPr lang="fr-FR" b="1" dirty="0" smtClean="0">
                <a:solidFill>
                  <a:schemeClr val="tx1"/>
                </a:solidFill>
                <a:latin typeface="Courier New"/>
                <a:ea typeface="ＭＳ Ｐゴシック" pitchFamily="1" charset="-128"/>
                <a:cs typeface="Courier New"/>
              </a:rPr>
              <a:t>(</a:t>
            </a:r>
            <a:r>
              <a:rPr lang="fr-FR" b="1" dirty="0" err="1" smtClean="0">
                <a:solidFill>
                  <a:schemeClr val="tx1"/>
                </a:solidFill>
                <a:latin typeface="Courier New"/>
                <a:ea typeface="ＭＳ Ｐゴシック" pitchFamily="1" charset="-128"/>
                <a:cs typeface="Courier New"/>
              </a:rPr>
              <a:t>isResumed</a:t>
            </a:r>
            <a:r>
              <a:rPr lang="fr-FR" b="1" dirty="0" smtClean="0">
                <a:solidFill>
                  <a:schemeClr val="tx1"/>
                </a:solidFill>
                <a:latin typeface="Courier New"/>
                <a:ea typeface="ＭＳ Ｐゴシック" pitchFamily="1" charset="-128"/>
                <a:cs typeface="Courier New"/>
              </a:rPr>
              <a:t>) {</a:t>
            </a:r>
          </a:p>
          <a:p>
            <a:r>
              <a:rPr lang="fr-FR" b="1" dirty="0">
                <a:solidFill>
                  <a:schemeClr val="tx1"/>
                </a:solidFill>
                <a:latin typeface="Courier New"/>
                <a:ea typeface="ＭＳ Ｐゴシック" pitchFamily="1" charset="-128"/>
                <a:cs typeface="Courier New"/>
              </a:rPr>
              <a:t> </a:t>
            </a:r>
            <a:r>
              <a:rPr lang="fr-FR" b="1" dirty="0" smtClean="0">
                <a:solidFill>
                  <a:schemeClr val="tx1"/>
                </a:solidFill>
                <a:latin typeface="Courier New"/>
                <a:ea typeface="ＭＳ Ｐゴシック" pitchFamily="1" charset="-128"/>
                <a:cs typeface="Courier New"/>
              </a:rPr>
              <a:t> </a:t>
            </a:r>
            <a:r>
              <a:rPr lang="fr-FR" b="1" dirty="0" smtClean="0">
                <a:solidFill>
                  <a:srgbClr val="479B8F"/>
                </a:solidFill>
                <a:latin typeface="Courier New"/>
                <a:ea typeface="ＭＳ Ｐゴシック" pitchFamily="1" charset="-128"/>
                <a:cs typeface="Courier New"/>
              </a:rPr>
              <a:t>// </a:t>
            </a:r>
            <a:r>
              <a:rPr lang="fr-FR" b="1" dirty="0" err="1" smtClean="0">
                <a:solidFill>
                  <a:srgbClr val="479B8F"/>
                </a:solidFill>
                <a:latin typeface="Courier New"/>
                <a:ea typeface="ＭＳ Ｐゴシック" pitchFamily="1" charset="-128"/>
                <a:cs typeface="Courier New"/>
              </a:rPr>
              <a:t>Load</a:t>
            </a:r>
            <a:r>
              <a:rPr lang="fr-FR" b="1" dirty="0" smtClean="0">
                <a:solidFill>
                  <a:srgbClr val="479B8F"/>
                </a:solidFill>
                <a:latin typeface="Courier New"/>
                <a:ea typeface="ＭＳ Ｐゴシック" pitchFamily="1" charset="-128"/>
                <a:cs typeface="Courier New"/>
              </a:rPr>
              <a:t> </a:t>
            </a:r>
            <a:r>
              <a:rPr lang="fr-FR" b="1" dirty="0" err="1" smtClean="0">
                <a:solidFill>
                  <a:srgbClr val="479B8F"/>
                </a:solidFill>
                <a:latin typeface="Courier New"/>
                <a:ea typeface="ＭＳ Ｐゴシック" pitchFamily="1" charset="-128"/>
                <a:cs typeface="Courier New"/>
              </a:rPr>
              <a:t>things</a:t>
            </a:r>
            <a:r>
              <a:rPr lang="fr-FR" b="1" dirty="0">
                <a:solidFill>
                  <a:srgbClr val="479B8F"/>
                </a:solidFill>
                <a:latin typeface="Courier New"/>
                <a:ea typeface="ＭＳ Ｐゴシック" pitchFamily="1" charset="-128"/>
                <a:cs typeface="Courier New"/>
              </a:rPr>
              <a:t> </a:t>
            </a:r>
            <a:r>
              <a:rPr lang="fr-FR" b="1" dirty="0" smtClean="0">
                <a:solidFill>
                  <a:srgbClr val="479B8F"/>
                </a:solidFill>
                <a:latin typeface="Courier New"/>
                <a:ea typeface="ＭＳ Ｐゴシック" pitchFamily="1" charset="-128"/>
                <a:cs typeface="Courier New"/>
              </a:rPr>
              <a:t>if </a:t>
            </a:r>
            <a:r>
              <a:rPr lang="fr-FR" b="1" dirty="0" err="1" smtClean="0">
                <a:solidFill>
                  <a:srgbClr val="479B8F"/>
                </a:solidFill>
                <a:latin typeface="Courier New"/>
                <a:ea typeface="ＭＳ Ｐゴシック" pitchFamily="1" charset="-128"/>
                <a:cs typeface="Courier New"/>
              </a:rPr>
              <a:t>isResumed</a:t>
            </a:r>
            <a:r>
              <a:rPr lang="fr-FR" b="1" dirty="0" smtClean="0">
                <a:solidFill>
                  <a:srgbClr val="479B8F"/>
                </a:solidFill>
                <a:latin typeface="Courier New"/>
                <a:ea typeface="ＭＳ Ｐゴシック" pitchFamily="1" charset="-128"/>
                <a:cs typeface="Courier New"/>
              </a:rPr>
              <a:t> </a:t>
            </a:r>
            <a:r>
              <a:rPr lang="fr-FR" b="1" dirty="0" err="1" smtClean="0">
                <a:solidFill>
                  <a:srgbClr val="479B8F"/>
                </a:solidFill>
                <a:latin typeface="Courier New"/>
                <a:ea typeface="ＭＳ Ｐゴシック" pitchFamily="1" charset="-128"/>
                <a:cs typeface="Courier New"/>
              </a:rPr>
              <a:t>is</a:t>
            </a:r>
            <a:r>
              <a:rPr lang="fr-FR" b="1" dirty="0" smtClean="0">
                <a:solidFill>
                  <a:srgbClr val="479B8F"/>
                </a:solidFill>
                <a:latin typeface="Courier New"/>
                <a:ea typeface="ＭＳ Ｐゴシック" pitchFamily="1" charset="-128"/>
                <a:cs typeface="Courier New"/>
              </a:rPr>
              <a:t> set to </a:t>
            </a:r>
            <a:r>
              <a:rPr lang="fr-FR" b="1" dirty="0" err="1" smtClean="0">
                <a:solidFill>
                  <a:srgbClr val="479B8F"/>
                </a:solidFill>
                <a:latin typeface="Courier New"/>
                <a:ea typeface="ＭＳ Ｐゴシック" pitchFamily="1" charset="-128"/>
                <a:cs typeface="Courier New"/>
              </a:rPr>
              <a:t>true</a:t>
            </a:r>
            <a:endParaRPr lang="fr-FR" b="1" dirty="0" smtClean="0">
              <a:solidFill>
                <a:srgbClr val="479B8F"/>
              </a:solidFill>
              <a:latin typeface="Courier New"/>
              <a:ea typeface="ＭＳ Ｐゴシック" pitchFamily="1" charset="-128"/>
              <a:cs typeface="Courier New"/>
            </a:endParaRPr>
          </a:p>
          <a:p>
            <a:r>
              <a:rPr lang="fr-FR" b="1" dirty="0">
                <a:solidFill>
                  <a:srgbClr val="479B8F"/>
                </a:solidFill>
                <a:latin typeface="Courier New"/>
                <a:ea typeface="ＭＳ Ｐゴシック" pitchFamily="1" charset="-128"/>
                <a:cs typeface="Courier New"/>
              </a:rPr>
              <a:t> </a:t>
            </a:r>
            <a:r>
              <a:rPr lang="fr-FR" b="1" dirty="0" smtClean="0">
                <a:solidFill>
                  <a:srgbClr val="479B8F"/>
                </a:solidFill>
                <a:latin typeface="Courier New"/>
                <a:ea typeface="ＭＳ Ｐゴシック" pitchFamily="1" charset="-128"/>
                <a:cs typeface="Courier New"/>
              </a:rPr>
              <a:t> // Do </a:t>
            </a:r>
            <a:r>
              <a:rPr lang="fr-FR" b="1" dirty="0" err="1" smtClean="0">
                <a:solidFill>
                  <a:srgbClr val="479B8F"/>
                </a:solidFill>
                <a:latin typeface="Courier New"/>
                <a:ea typeface="ＭＳ Ｐゴシック" pitchFamily="1" charset="-128"/>
                <a:cs typeface="Courier New"/>
              </a:rPr>
              <a:t>something</a:t>
            </a:r>
            <a:endParaRPr lang="fr-FR" b="1" dirty="0">
              <a:solidFill>
                <a:srgbClr val="479B8F"/>
              </a:solidFill>
              <a:latin typeface="Courier New"/>
              <a:ea typeface="ＭＳ Ｐゴシック" pitchFamily="1" charset="-128"/>
              <a:cs typeface="Courier New"/>
            </a:endParaRPr>
          </a:p>
          <a:p>
            <a:r>
              <a:rPr lang="fr-FR" b="1" dirty="0" smtClean="0">
                <a:solidFill>
                  <a:schemeClr val="tx1"/>
                </a:solidFill>
                <a:latin typeface="Courier New"/>
                <a:ea typeface="ＭＳ Ｐゴシック" pitchFamily="1" charset="-128"/>
                <a:cs typeface="Courier New"/>
              </a:rPr>
              <a:t>}</a:t>
            </a:r>
            <a:endParaRPr lang="en-US"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931806947"/>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Chrome.app.window.*</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Useful</a:t>
            </a:r>
            <a:r>
              <a:rPr lang="fr-FR" sz="3200" dirty="0" smtClean="0">
                <a:ea typeface="ＭＳ Ｐゴシック" pitchFamily="34" charset="-128"/>
              </a:rPr>
              <a:t> to </a:t>
            </a:r>
            <a:r>
              <a:rPr lang="fr-FR" sz="3200" dirty="0" err="1" smtClean="0">
                <a:ea typeface="ＭＳ Ｐゴシック" pitchFamily="34" charset="-128"/>
              </a:rPr>
              <a:t>handle</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a:t>
            </a:r>
            <a:r>
              <a:rPr lang="fr-FR" sz="3200" dirty="0" err="1" smtClean="0">
                <a:ea typeface="ＭＳ Ｐゴシック" pitchFamily="34" charset="-128"/>
              </a:rPr>
              <a:t>window</a:t>
            </a:r>
            <a:endParaRPr lang="fr-FR" sz="3200" dirty="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the </a:t>
            </a:r>
            <a:r>
              <a:rPr lang="fr-FR" sz="3200" dirty="0" err="1" smtClean="0">
                <a:ea typeface="ＭＳ Ｐゴシック" pitchFamily="34" charset="-128"/>
              </a:rPr>
              <a:t>method</a:t>
            </a:r>
            <a:r>
              <a:rPr lang="fr-FR" sz="3200" dirty="0" smtClean="0">
                <a:ea typeface="ＭＳ Ｐゴシック" pitchFamily="34" charset="-128"/>
              </a:rPr>
              <a:t>:</a:t>
            </a:r>
          </a:p>
          <a:p>
            <a:pPr lvl="1">
              <a:spcBef>
                <a:spcPts val="600"/>
              </a:spcBef>
            </a:pPr>
            <a:r>
              <a:rPr lang="fr-FR" sz="2800" b="1" i="1" dirty="0" err="1" smtClean="0">
                <a:ea typeface="ＭＳ Ｐゴシック" pitchFamily="34" charset="-128"/>
              </a:rPr>
              <a:t>create</a:t>
            </a:r>
            <a:r>
              <a:rPr lang="fr-FR" sz="2800" b="1" i="1" dirty="0" smtClean="0">
                <a:ea typeface="ＭＳ Ｐゴシック" pitchFamily="34" charset="-128"/>
              </a:rPr>
              <a:t>(file, arguments, callback)</a:t>
            </a:r>
          </a:p>
          <a:p>
            <a:pPr lvl="1">
              <a:spcBef>
                <a:spcPts val="600"/>
              </a:spcBef>
            </a:pPr>
            <a:endParaRPr lang="fr-FR" sz="2800" dirty="0">
              <a:ea typeface="ＭＳ Ｐゴシック" pitchFamily="34" charset="-128"/>
            </a:endParaRPr>
          </a:p>
          <a:p>
            <a:pPr>
              <a:spcBef>
                <a:spcPts val="600"/>
              </a:spcBef>
            </a:pPr>
            <a:r>
              <a:rPr lang="fr-FR" sz="3200" dirty="0" err="1" smtClean="0">
                <a:ea typeface="ＭＳ Ｐゴシック" pitchFamily="34" charset="-128"/>
              </a:rPr>
              <a:t>Ability</a:t>
            </a:r>
            <a:r>
              <a:rPr lang="fr-FR" sz="3200" dirty="0" smtClean="0">
                <a:ea typeface="ＭＳ Ｐゴシック" pitchFamily="34" charset="-128"/>
              </a:rPr>
              <a:t> to open one or more </a:t>
            </a:r>
            <a:r>
              <a:rPr lang="fr-FR" sz="3200" dirty="0" err="1" smtClean="0">
                <a:ea typeface="ＭＳ Ｐゴシック" pitchFamily="34" charset="-128"/>
              </a:rPr>
              <a:t>windows</a:t>
            </a:r>
            <a:endParaRPr lang="fr-FR" sz="3200" dirty="0" smtClean="0">
              <a:ea typeface="ＭＳ Ｐゴシック" pitchFamily="34" charset="-128"/>
            </a:endParaRPr>
          </a:p>
          <a:p>
            <a:pPr>
              <a:spcBef>
                <a:spcPts val="6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426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Introduction</a:t>
            </a:r>
          </a:p>
        </p:txBody>
      </p:sp>
      <p:sp>
        <p:nvSpPr>
          <p:cNvPr id="18434" name="Espace réservé du contenu 2"/>
          <p:cNvSpPr>
            <a:spLocks noGrp="1"/>
          </p:cNvSpPr>
          <p:nvPr>
            <p:ph idx="1"/>
          </p:nvPr>
        </p:nvSpPr>
        <p:spPr>
          <a:xfrm>
            <a:off x="467544" y="1128713"/>
            <a:ext cx="8280920" cy="4230687"/>
          </a:xfrm>
        </p:spPr>
        <p:txBody>
          <a:bodyPr/>
          <a:lstStyle/>
          <a:p>
            <a:r>
              <a:rPr lang="en-US" sz="3200" dirty="0" smtClean="0">
                <a:ea typeface="ＭＳ Ｐゴシック" pitchFamily="34" charset="-128"/>
              </a:rPr>
              <a:t>The famous browser has “plug-ins”</a:t>
            </a:r>
          </a:p>
          <a:p>
            <a:pPr lvl="1"/>
            <a:r>
              <a:rPr lang="fr-FR" sz="2800" dirty="0" err="1" smtClean="0">
                <a:ea typeface="ＭＳ Ｐゴシック" pitchFamily="34" charset="-128"/>
              </a:rPr>
              <a:t>Piece</a:t>
            </a:r>
            <a:r>
              <a:rPr lang="fr-FR" sz="2800" dirty="0" smtClean="0">
                <a:ea typeface="ＭＳ Ｐゴシック" pitchFamily="34" charset="-128"/>
              </a:rPr>
              <a:t> of code </a:t>
            </a:r>
            <a:r>
              <a:rPr lang="fr-FR" sz="2800" dirty="0" err="1" smtClean="0">
                <a:ea typeface="ＭＳ Ｐゴシック" pitchFamily="34" charset="-128"/>
              </a:rPr>
              <a:t>enhancing</a:t>
            </a:r>
            <a:r>
              <a:rPr lang="fr-FR" sz="2800" dirty="0" smtClean="0">
                <a:ea typeface="ＭＳ Ｐゴシック" pitchFamily="34" charset="-128"/>
              </a:rPr>
              <a:t> native </a:t>
            </a:r>
            <a:r>
              <a:rPr lang="fr-FR" sz="2800" dirty="0" err="1" smtClean="0">
                <a:ea typeface="ＭＳ Ｐゴシック" pitchFamily="34" charset="-128"/>
              </a:rPr>
              <a:t>functionnalities</a:t>
            </a:r>
            <a:endParaRPr lang="fr-FR" sz="2800" dirty="0" smtClean="0">
              <a:ea typeface="ＭＳ Ｐゴシック" pitchFamily="34" charset="-128"/>
            </a:endParaRPr>
          </a:p>
          <a:p>
            <a:pPr lvl="1"/>
            <a:r>
              <a:rPr lang="fr-FR" sz="2800" dirty="0" err="1" smtClean="0">
                <a:ea typeface="ＭＳ Ｐゴシック" pitchFamily="34" charset="-128"/>
              </a:rPr>
              <a:t>Three</a:t>
            </a:r>
            <a:r>
              <a:rPr lang="fr-FR" sz="2800" dirty="0" smtClean="0">
                <a:ea typeface="ＭＳ Ｐゴシック" pitchFamily="34" charset="-128"/>
              </a:rPr>
              <a:t> types:</a:t>
            </a:r>
          </a:p>
          <a:p>
            <a:pPr lvl="2"/>
            <a:r>
              <a:rPr lang="fr-FR" sz="2400" dirty="0" smtClean="0">
                <a:ea typeface="ＭＳ Ｐゴシック" pitchFamily="34" charset="-128"/>
              </a:rPr>
              <a:t>Extensions</a:t>
            </a:r>
          </a:p>
          <a:p>
            <a:pPr lvl="2"/>
            <a:r>
              <a:rPr lang="fr-FR" sz="2400" dirty="0" err="1" smtClean="0">
                <a:ea typeface="ＭＳ Ｐゴシック" pitchFamily="34" charset="-128"/>
              </a:rPr>
              <a:t>Hosted</a:t>
            </a:r>
            <a:r>
              <a:rPr lang="fr-FR" sz="2400" dirty="0" smtClean="0">
                <a:ea typeface="ＭＳ Ｐゴシック" pitchFamily="34" charset="-128"/>
              </a:rPr>
              <a:t> </a:t>
            </a:r>
            <a:r>
              <a:rPr lang="fr-FR" sz="2400" dirty="0" err="1" smtClean="0">
                <a:ea typeface="ＭＳ Ｐゴシック" pitchFamily="34" charset="-128"/>
              </a:rPr>
              <a:t>apps</a:t>
            </a:r>
            <a:endParaRPr lang="fr-FR" sz="2400" dirty="0" smtClean="0">
              <a:ea typeface="ＭＳ Ｐゴシック" pitchFamily="34" charset="-128"/>
            </a:endParaRPr>
          </a:p>
          <a:p>
            <a:pPr lvl="2"/>
            <a:r>
              <a:rPr lang="fr-FR" sz="2400" dirty="0" err="1" smtClean="0">
                <a:ea typeface="ＭＳ Ｐゴシック" pitchFamily="34" charset="-128"/>
              </a:rPr>
              <a:t>Packaged</a:t>
            </a:r>
            <a:r>
              <a:rPr lang="fr-FR" sz="2400" dirty="0" smtClean="0">
                <a:ea typeface="ＭＳ Ｐゴシック" pitchFamily="34" charset="-128"/>
              </a:rPr>
              <a:t> </a:t>
            </a:r>
            <a:r>
              <a:rPr lang="fr-FR" sz="2400" dirty="0" err="1" smtClean="0">
                <a:ea typeface="ＭＳ Ｐゴシック" pitchFamily="34" charset="-128"/>
              </a:rPr>
              <a:t>apps</a:t>
            </a:r>
            <a:endParaRPr lang="fr-FR" sz="3200" dirty="0">
              <a:ea typeface="ＭＳ Ｐゴシック" pitchFamily="34" charset="-128"/>
            </a:endParaRPr>
          </a:p>
          <a:p>
            <a:r>
              <a:rPr lang="fr-FR" sz="3200" dirty="0" err="1" smtClean="0">
                <a:ea typeface="ＭＳ Ｐゴシック" pitchFamily="34" charset="-128"/>
              </a:rPr>
              <a:t>Gathered</a:t>
            </a:r>
            <a:r>
              <a:rPr lang="fr-FR" sz="3200" dirty="0" smtClean="0">
                <a:ea typeface="ＭＳ Ｐゴシック" pitchFamily="34" charset="-128"/>
              </a:rPr>
              <a:t> </a:t>
            </a:r>
            <a:r>
              <a:rPr lang="fr-FR" sz="3200" dirty="0" err="1" smtClean="0">
                <a:ea typeface="ＭＳ Ｐゴシック" pitchFamily="34" charset="-128"/>
              </a:rPr>
              <a:t>into</a:t>
            </a:r>
            <a:r>
              <a:rPr lang="fr-FR" sz="3200" dirty="0" smtClean="0">
                <a:ea typeface="ＭＳ Ｐゴシック" pitchFamily="34" charset="-128"/>
              </a:rPr>
              <a:t> a single place </a:t>
            </a:r>
            <a:r>
              <a:rPr lang="fr-FR" sz="3200" dirty="0" err="1" smtClean="0">
                <a:ea typeface="ＭＳ Ｐゴシック" pitchFamily="34" charset="-128"/>
              </a:rPr>
              <a:t>called</a:t>
            </a:r>
            <a:r>
              <a:rPr lang="fr-FR" sz="3200" dirty="0">
                <a:ea typeface="ＭＳ Ｐゴシック" pitchFamily="34" charset="-128"/>
              </a:rPr>
              <a:t> </a:t>
            </a:r>
            <a:r>
              <a:rPr lang="fr-FR" sz="3200" dirty="0" smtClean="0">
                <a:ea typeface="ＭＳ Ｐゴシック" pitchFamily="34" charset="-128"/>
              </a:rPr>
              <a:t>:</a:t>
            </a:r>
          </a:p>
          <a:p>
            <a:pPr marL="0" indent="0" algn="ctr">
              <a:buNone/>
            </a:pPr>
            <a:r>
              <a:rPr lang="fr-FR" sz="3200" b="1" dirty="0" smtClean="0">
                <a:ea typeface="ＭＳ Ｐゴシック" pitchFamily="34" charset="-128"/>
              </a:rPr>
              <a:t>Chrome Web Store</a:t>
            </a:r>
            <a:endParaRPr lang="fr-FR" sz="3200" b="1" dirty="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What’s</a:t>
            </a:r>
            <a:r>
              <a:rPr lang="fr-FR" dirty="0" smtClean="0">
                <a:ea typeface="ＭＳ Ｐゴシック" pitchFamily="34" charset="-128"/>
              </a:rPr>
              <a:t> an </a:t>
            </a:r>
            <a:r>
              <a:rPr lang="fr-FR" dirty="0" err="1" smtClean="0">
                <a:ea typeface="ＭＳ Ｐゴシック" pitchFamily="34" charset="-128"/>
              </a:rPr>
              <a:t>app</a:t>
            </a:r>
            <a:r>
              <a:rPr lang="fr-FR"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Opening</a:t>
            </a:r>
            <a:r>
              <a:rPr lang="fr-FR" dirty="0" smtClean="0">
                <a:ea typeface="ＭＳ Ｐゴシック" pitchFamily="34" charset="-128"/>
              </a:rPr>
              <a:t> a </a:t>
            </a:r>
            <a:r>
              <a:rPr lang="fr-FR" dirty="0" err="1" smtClean="0">
                <a:ea typeface="ＭＳ Ｐゴシック" pitchFamily="34" charset="-128"/>
              </a:rPr>
              <a:t>window</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Useful</a:t>
            </a:r>
            <a:r>
              <a:rPr lang="fr-FR" sz="3200" dirty="0" smtClean="0">
                <a:ea typeface="ＭＳ Ｐゴシック" pitchFamily="34" charset="-128"/>
              </a:rPr>
              <a:t> </a:t>
            </a:r>
            <a:r>
              <a:rPr lang="fr-FR" sz="3200" dirty="0" err="1" smtClean="0">
                <a:ea typeface="ＭＳ Ｐゴシック" pitchFamily="34" charset="-128"/>
              </a:rPr>
              <a:t>at</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packaged</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 startup:</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849388"/>
            <a:ext cx="8785225" cy="3312368"/>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en-US" b="1" dirty="0" err="1">
                <a:solidFill>
                  <a:schemeClr val="tx1"/>
                </a:solidFill>
                <a:latin typeface="Courier New"/>
                <a:ea typeface="ＭＳ Ｐゴシック" pitchFamily="1" charset="-128"/>
                <a:cs typeface="Courier New"/>
              </a:rPr>
              <a:t>chrome.app.runtime.onLaunched.addListener</a:t>
            </a:r>
            <a:r>
              <a:rPr lang="en-US" b="1" dirty="0" smtClean="0">
                <a:solidFill>
                  <a:schemeClr val="tx1"/>
                </a:solidFill>
                <a:latin typeface="Courier New"/>
                <a:ea typeface="ＭＳ Ｐゴシック" pitchFamily="1" charset="-128"/>
                <a:cs typeface="Courier New"/>
              </a:rPr>
              <a:t>( </a:t>
            </a:r>
            <a:r>
              <a:rPr lang="en-US" b="1" dirty="0" smtClean="0">
                <a:solidFill>
                  <a:srgbClr val="0070C0"/>
                </a:solidFill>
                <a:latin typeface="Courier New"/>
                <a:ea typeface="ＭＳ Ｐゴシック" pitchFamily="1" charset="-128"/>
                <a:cs typeface="Courier New"/>
              </a:rPr>
              <a:t>function</a:t>
            </a:r>
            <a:r>
              <a:rPr lang="en-US" b="1" dirty="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a:t>
            </a:r>
            <a:r>
              <a:rPr lang="en-US" b="1" dirty="0" err="1">
                <a:solidFill>
                  <a:schemeClr val="tx1"/>
                </a:solidFill>
                <a:latin typeface="Courier New"/>
                <a:ea typeface="ＭＳ Ｐゴシック" pitchFamily="1" charset="-128"/>
                <a:cs typeface="Courier New"/>
              </a:rPr>
              <a:t>chrome.app.window.create</a:t>
            </a:r>
            <a:r>
              <a:rPr lang="en-US" b="1" dirty="0">
                <a:solidFill>
                  <a:schemeClr val="tx1"/>
                </a:solidFill>
                <a:latin typeface="Courier New"/>
                <a:ea typeface="ＭＳ Ｐゴシック" pitchFamily="1" charset="-128"/>
                <a:cs typeface="Courier New"/>
              </a:rPr>
              <a:t>(</a:t>
            </a:r>
            <a:r>
              <a:rPr lang="en-US" b="1" dirty="0">
                <a:solidFill>
                  <a:srgbClr val="00B050"/>
                </a:solidFill>
                <a:latin typeface="Courier New"/>
                <a:ea typeface="ＭＳ Ｐゴシック" pitchFamily="1" charset="-128"/>
                <a:cs typeface="Courier New"/>
              </a:rPr>
              <a:t>'main.html'</a:t>
            </a:r>
            <a:r>
              <a:rPr lang="en-US" b="1" dirty="0">
                <a:solidFill>
                  <a:schemeClr val="tx1"/>
                </a:solidFill>
                <a:latin typeface="Courier New"/>
                <a:ea typeface="ＭＳ Ｐゴシック" pitchFamily="1" charset="-128"/>
                <a:cs typeface="Courier New"/>
              </a:rPr>
              <a:t>, {</a:t>
            </a:r>
          </a:p>
          <a:p>
            <a:r>
              <a:rPr lang="en-US" b="1" dirty="0">
                <a:solidFill>
                  <a:schemeClr val="tx1"/>
                </a:solidFill>
                <a:latin typeface="Courier New"/>
                <a:ea typeface="ＭＳ Ｐゴシック" pitchFamily="1" charset="-128"/>
                <a:cs typeface="Courier New"/>
              </a:rPr>
              <a:t>    width: </a:t>
            </a:r>
            <a:r>
              <a:rPr lang="en-US" b="1" dirty="0">
                <a:solidFill>
                  <a:schemeClr val="accent6">
                    <a:lumMod val="75000"/>
                  </a:schemeClr>
                </a:solidFill>
                <a:latin typeface="Courier New"/>
                <a:ea typeface="ＭＳ Ｐゴシック" pitchFamily="1" charset="-128"/>
                <a:cs typeface="Courier New"/>
              </a:rPr>
              <a:t>800</a:t>
            </a:r>
            <a:r>
              <a:rPr lang="en-US" b="1" dirty="0" smtClean="0">
                <a:solidFill>
                  <a:schemeClr val="tx1"/>
                </a:solidFill>
                <a:latin typeface="Courier New"/>
                <a:ea typeface="ＭＳ Ｐゴシック" pitchFamily="1" charset="-128"/>
                <a:cs typeface="Courier New"/>
              </a:rPr>
              <a:t>,</a:t>
            </a:r>
            <a:endParaRPr lang="en-US" b="1" dirty="0">
              <a:solidFill>
                <a:schemeClr val="tx1"/>
              </a:solidFill>
              <a:latin typeface="Courier New"/>
              <a:ea typeface="ＭＳ Ｐゴシック" pitchFamily="1" charset="-128"/>
              <a:cs typeface="Courier New"/>
            </a:endParaRPr>
          </a:p>
          <a:p>
            <a:r>
              <a:rPr lang="en-US" b="1" dirty="0">
                <a:solidFill>
                  <a:schemeClr val="tx1"/>
                </a:solidFill>
                <a:latin typeface="Courier New"/>
                <a:ea typeface="ＭＳ Ｐゴシック" pitchFamily="1" charset="-128"/>
                <a:cs typeface="Courier New"/>
              </a:rPr>
              <a:t>    height: </a:t>
            </a:r>
            <a:r>
              <a:rPr lang="en-US" b="1" dirty="0">
                <a:solidFill>
                  <a:schemeClr val="accent6">
                    <a:lumMod val="75000"/>
                  </a:schemeClr>
                </a:solidFill>
                <a:latin typeface="Courier New"/>
                <a:ea typeface="ＭＳ Ｐゴシック" pitchFamily="1" charset="-128"/>
                <a:cs typeface="Courier New"/>
              </a:rPr>
              <a:t>600</a:t>
            </a:r>
            <a:r>
              <a:rPr lang="en-US" b="1" dirty="0">
                <a:solidFill>
                  <a:schemeClr val="tx1"/>
                </a:solidFill>
                <a:latin typeface="Courier New"/>
                <a:ea typeface="ＭＳ Ｐゴシック" pitchFamily="1" charset="-128"/>
                <a:cs typeface="Courier New"/>
              </a:rPr>
              <a:t>,</a:t>
            </a:r>
          </a:p>
          <a:p>
            <a:r>
              <a:rPr lang="en-US" b="1" dirty="0">
                <a:solidFill>
                  <a:schemeClr val="tx1"/>
                </a:solidFill>
                <a:latin typeface="Courier New"/>
                <a:ea typeface="ＭＳ Ｐゴシック" pitchFamily="1" charset="-128"/>
                <a:cs typeface="Courier New"/>
              </a:rPr>
              <a:t>    </a:t>
            </a:r>
            <a:r>
              <a:rPr lang="en-US" b="1" dirty="0" err="1">
                <a:solidFill>
                  <a:schemeClr val="tx1"/>
                </a:solidFill>
                <a:latin typeface="Courier New"/>
                <a:ea typeface="ＭＳ Ｐゴシック" pitchFamily="1" charset="-128"/>
                <a:cs typeface="Courier New"/>
              </a:rPr>
              <a:t>minWidth</a:t>
            </a:r>
            <a:r>
              <a:rPr lang="en-US" b="1" dirty="0">
                <a:solidFill>
                  <a:schemeClr val="tx1"/>
                </a:solidFill>
                <a:latin typeface="Courier New"/>
                <a:ea typeface="ＭＳ Ｐゴシック" pitchFamily="1" charset="-128"/>
                <a:cs typeface="Courier New"/>
              </a:rPr>
              <a:t>: </a:t>
            </a:r>
            <a:r>
              <a:rPr lang="en-US" b="1" dirty="0">
                <a:solidFill>
                  <a:schemeClr val="accent6">
                    <a:lumMod val="75000"/>
                  </a:schemeClr>
                </a:solidFill>
                <a:latin typeface="Courier New"/>
                <a:ea typeface="ＭＳ Ｐゴシック" pitchFamily="1" charset="-128"/>
                <a:cs typeface="Courier New"/>
              </a:rPr>
              <a:t>800</a:t>
            </a:r>
            <a:r>
              <a:rPr lang="en-US" b="1" dirty="0">
                <a:solidFill>
                  <a:schemeClr val="tx1"/>
                </a:solidFill>
                <a:latin typeface="Courier New"/>
                <a:ea typeface="ＭＳ Ｐゴシック" pitchFamily="1" charset="-128"/>
                <a:cs typeface="Courier New"/>
              </a:rPr>
              <a:t>,</a:t>
            </a:r>
          </a:p>
          <a:p>
            <a:r>
              <a:rPr lang="en-US" b="1" dirty="0">
                <a:solidFill>
                  <a:schemeClr val="tx1"/>
                </a:solidFill>
                <a:latin typeface="Courier New"/>
                <a:ea typeface="ＭＳ Ｐゴシック" pitchFamily="1" charset="-128"/>
                <a:cs typeface="Courier New"/>
              </a:rPr>
              <a:t>    </a:t>
            </a:r>
            <a:r>
              <a:rPr lang="en-US" b="1" dirty="0" err="1">
                <a:solidFill>
                  <a:schemeClr val="tx1"/>
                </a:solidFill>
                <a:latin typeface="Courier New"/>
                <a:ea typeface="ＭＳ Ｐゴシック" pitchFamily="1" charset="-128"/>
                <a:cs typeface="Courier New"/>
              </a:rPr>
              <a:t>minHeight</a:t>
            </a:r>
            <a:r>
              <a:rPr lang="en-US" b="1" dirty="0">
                <a:solidFill>
                  <a:schemeClr val="tx1"/>
                </a:solidFill>
                <a:latin typeface="Courier New"/>
                <a:ea typeface="ＭＳ Ｐゴシック" pitchFamily="1" charset="-128"/>
                <a:cs typeface="Courier New"/>
              </a:rPr>
              <a:t>: </a:t>
            </a:r>
            <a:r>
              <a:rPr lang="en-US" b="1" dirty="0" smtClean="0">
                <a:solidFill>
                  <a:schemeClr val="accent6">
                    <a:lumMod val="75000"/>
                  </a:schemeClr>
                </a:solidFill>
                <a:latin typeface="Courier New"/>
                <a:ea typeface="ＭＳ Ｐゴシック" pitchFamily="1" charset="-128"/>
                <a:cs typeface="Courier New"/>
              </a:rPr>
              <a:t>600</a:t>
            </a:r>
            <a:endParaRPr lang="en-US" b="1" dirty="0">
              <a:solidFill>
                <a:schemeClr val="tx1"/>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  }, </a:t>
            </a:r>
          </a:p>
          <a:p>
            <a:r>
              <a:rPr lang="en-US" b="1" dirty="0">
                <a:solidFill>
                  <a:schemeClr val="tx1"/>
                </a:solidFill>
                <a:latin typeface="Courier New"/>
                <a:ea typeface="ＭＳ Ｐゴシック" pitchFamily="1" charset="-128"/>
                <a:cs typeface="Courier New"/>
              </a:rPr>
              <a:t> </a:t>
            </a:r>
            <a:r>
              <a:rPr lang="en-US" b="1" dirty="0" smtClean="0">
                <a:solidFill>
                  <a:schemeClr val="tx1"/>
                </a:solidFill>
                <a:latin typeface="Courier New"/>
                <a:ea typeface="ＭＳ Ｐゴシック" pitchFamily="1" charset="-128"/>
                <a:cs typeface="Courier New"/>
              </a:rPr>
              <a:t> </a:t>
            </a:r>
            <a:r>
              <a:rPr lang="en-US" b="1" dirty="0">
                <a:solidFill>
                  <a:srgbClr val="0070C0"/>
                </a:solidFill>
                <a:latin typeface="Courier New"/>
                <a:ea typeface="ＭＳ Ｐゴシック" pitchFamily="1" charset="-128"/>
                <a:cs typeface="Courier New"/>
              </a:rPr>
              <a:t>function</a:t>
            </a:r>
            <a:r>
              <a:rPr lang="en-US" b="1" dirty="0" smtClean="0">
                <a:solidFill>
                  <a:schemeClr val="tx1"/>
                </a:solidFill>
                <a:latin typeface="Courier New"/>
                <a:ea typeface="ＭＳ Ｐゴシック" pitchFamily="1" charset="-128"/>
                <a:cs typeface="Courier New"/>
              </a:rPr>
              <a:t>(</a:t>
            </a:r>
            <a:r>
              <a:rPr lang="en-US" b="1" dirty="0" err="1" smtClean="0">
                <a:solidFill>
                  <a:schemeClr val="tx1"/>
                </a:solidFill>
                <a:latin typeface="Courier New"/>
                <a:ea typeface="ＭＳ Ｐゴシック" pitchFamily="1" charset="-128"/>
                <a:cs typeface="Courier New"/>
              </a:rPr>
              <a:t>window_created</a:t>
            </a:r>
            <a:r>
              <a:rPr lang="en-US" b="1" dirty="0" smtClean="0">
                <a:solidFill>
                  <a:schemeClr val="tx1"/>
                </a:solidFill>
                <a:latin typeface="Courier New"/>
                <a:ea typeface="ＭＳ Ｐゴシック" pitchFamily="1" charset="-128"/>
                <a:cs typeface="Courier New"/>
              </a:rPr>
              <a:t>) { </a:t>
            </a:r>
          </a:p>
          <a:p>
            <a:r>
              <a:rPr lang="en-US" b="1" dirty="0">
                <a:solidFill>
                  <a:schemeClr val="tx1"/>
                </a:solidFill>
                <a:latin typeface="Courier New"/>
                <a:ea typeface="ＭＳ Ｐゴシック" pitchFamily="1" charset="-128"/>
                <a:cs typeface="Courier New"/>
              </a:rPr>
              <a:t>	</a:t>
            </a:r>
            <a:r>
              <a:rPr lang="en-US" b="1" dirty="0" smtClean="0">
                <a:solidFill>
                  <a:schemeClr val="tx1"/>
                </a:solidFill>
                <a:latin typeface="Courier New"/>
                <a:ea typeface="ＭＳ Ｐゴシック" pitchFamily="1" charset="-128"/>
                <a:cs typeface="Courier New"/>
              </a:rPr>
              <a:t>console.log(</a:t>
            </a:r>
            <a:r>
              <a:rPr lang="en-US" b="1" dirty="0" err="1" smtClean="0">
                <a:solidFill>
                  <a:schemeClr val="tx1"/>
                </a:solidFill>
                <a:latin typeface="Courier New"/>
                <a:ea typeface="ＭＳ Ｐゴシック" pitchFamily="1" charset="-128"/>
                <a:cs typeface="Courier New"/>
              </a:rPr>
              <a:t>window_created</a:t>
            </a:r>
            <a:r>
              <a:rPr lang="en-US" b="1" dirty="0" smtClean="0">
                <a:solidFill>
                  <a:schemeClr val="tx1"/>
                </a:solidFill>
                <a:latin typeface="Courier New"/>
                <a:ea typeface="ＭＳ Ｐゴシック" pitchFamily="1" charset="-128"/>
                <a:cs typeface="Courier New"/>
              </a:rPr>
              <a:t>) </a:t>
            </a:r>
          </a:p>
          <a:p>
            <a:r>
              <a:rPr lang="en-US" b="1" dirty="0" smtClean="0">
                <a:solidFill>
                  <a:schemeClr val="tx1"/>
                </a:solidFill>
                <a:latin typeface="Courier New"/>
                <a:ea typeface="ＭＳ Ｐゴシック" pitchFamily="1" charset="-128"/>
                <a:cs typeface="Courier New"/>
              </a:rPr>
              <a:t>  });</a:t>
            </a:r>
            <a:endParaRPr lang="en-US" b="1" dirty="0">
              <a:solidFill>
                <a:schemeClr val="tx1"/>
              </a:solidFill>
              <a:latin typeface="Courier New"/>
              <a:ea typeface="ＭＳ Ｐゴシック" pitchFamily="1" charset="-128"/>
              <a:cs typeface="Courier New"/>
            </a:endParaRPr>
          </a:p>
          <a:p>
            <a:r>
              <a:rPr lang="en-US" b="1" dirty="0">
                <a:solidFill>
                  <a:schemeClr val="tx1"/>
                </a:solidFill>
                <a:latin typeface="Courier New"/>
                <a:ea typeface="ＭＳ Ｐゴシック" pitchFamily="1" charset="-128"/>
                <a:cs typeface="Courier New"/>
              </a:rPr>
              <a:t>});</a:t>
            </a:r>
            <a:endParaRPr lang="en-US" b="1" dirty="0" smtClean="0">
              <a:solidFill>
                <a:schemeClr val="tx1"/>
              </a:solidFill>
              <a:latin typeface="Courier New"/>
              <a:ea typeface="ＭＳ Ｐゴシック" pitchFamily="1" charset="-128"/>
              <a:cs typeface="Courier New"/>
            </a:endParaRPr>
          </a:p>
        </p:txBody>
      </p:sp>
    </p:spTree>
    <p:extLst>
      <p:ext uri="{BB962C8B-B14F-4D97-AF65-F5344CB8AC3E}">
        <p14:creationId xmlns:p14="http://schemas.microsoft.com/office/powerpoint/2010/main" val="367248006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Other</a:t>
            </a:r>
            <a:r>
              <a:rPr lang="fr-FR" dirty="0" smtClean="0">
                <a:ea typeface="ＭＳ Ｐゴシック" pitchFamily="34" charset="-128"/>
              </a:rPr>
              <a:t> APIs</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Chrome.app</a:t>
            </a:r>
            <a:r>
              <a:rPr lang="fr-FR" sz="3200" dirty="0" smtClean="0">
                <a:ea typeface="ＭＳ Ｐゴシック" pitchFamily="34" charset="-128"/>
              </a:rPr>
              <a:t> </a:t>
            </a:r>
            <a:r>
              <a:rPr lang="fr-FR" sz="3200" dirty="0" err="1" smtClean="0">
                <a:ea typeface="ＭＳ Ｐゴシック" pitchFamily="34" charset="-128"/>
              </a:rPr>
              <a:t>is</a:t>
            </a:r>
            <a:r>
              <a:rPr lang="fr-FR" sz="3200" dirty="0" smtClean="0">
                <a:ea typeface="ＭＳ Ｐゴシック" pitchFamily="34" charset="-128"/>
              </a:rPr>
              <a:t> </a:t>
            </a:r>
            <a:r>
              <a:rPr lang="fr-FR" sz="3200" dirty="0" err="1" smtClean="0">
                <a:ea typeface="ＭＳ Ｐゴシック" pitchFamily="34" charset="-128"/>
              </a:rPr>
              <a:t>sufficient</a:t>
            </a:r>
            <a:r>
              <a:rPr lang="fr-FR" sz="3200" dirty="0" smtClean="0">
                <a:ea typeface="ＭＳ Ｐゴシック" pitchFamily="34" charset="-128"/>
              </a:rPr>
              <a:t> to </a:t>
            </a:r>
            <a:r>
              <a:rPr lang="fr-FR" sz="3200" dirty="0" err="1" smtClean="0">
                <a:ea typeface="ＭＳ Ｐゴシック" pitchFamily="34" charset="-128"/>
              </a:rPr>
              <a:t>handle</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endParaRPr lang="fr-FR" sz="3200" dirty="0" smtClean="0">
              <a:ea typeface="ＭＳ Ｐゴシック" pitchFamily="34" charset="-128"/>
            </a:endParaRPr>
          </a:p>
          <a:p>
            <a:pPr>
              <a:spcBef>
                <a:spcPts val="600"/>
              </a:spcBef>
            </a:pPr>
            <a:r>
              <a:rPr lang="fr-FR" sz="3200" dirty="0" err="1" smtClean="0">
                <a:ea typeface="ＭＳ Ｐゴシック" pitchFamily="34" charset="-128"/>
              </a:rPr>
              <a:t>Let’s</a:t>
            </a:r>
            <a:r>
              <a:rPr lang="fr-FR" sz="3200" dirty="0" smtClean="0">
                <a:ea typeface="ＭＳ Ｐゴシック" pitchFamily="34" charset="-128"/>
              </a:rPr>
              <a:t> </a:t>
            </a:r>
            <a:r>
              <a:rPr lang="fr-FR" sz="3200" dirty="0" err="1" smtClean="0">
                <a:ea typeface="ＭＳ Ｐゴシック" pitchFamily="34" charset="-128"/>
              </a:rPr>
              <a:t>interact</a:t>
            </a:r>
            <a:r>
              <a:rPr lang="fr-FR" sz="3200" dirty="0" smtClean="0">
                <a:ea typeface="ＭＳ Ｐゴシック" pitchFamily="34" charset="-128"/>
              </a:rPr>
              <a:t> a </a:t>
            </a:r>
            <a:r>
              <a:rPr lang="fr-FR" sz="3200" dirty="0" err="1" smtClean="0">
                <a:ea typeface="ＭＳ Ｐゴシック" pitchFamily="34" charset="-128"/>
              </a:rPr>
              <a:t>little</a:t>
            </a:r>
            <a:r>
              <a:rPr lang="fr-FR" sz="3200" dirty="0" smtClean="0">
                <a:ea typeface="ＭＳ Ｐゴシック" pitchFamily="34" charset="-128"/>
              </a:rPr>
              <a:t> more </a:t>
            </a:r>
            <a:r>
              <a:rPr lang="fr-FR" sz="3200" dirty="0" err="1" smtClean="0">
                <a:ea typeface="ＭＳ Ｐゴシック" pitchFamily="34" charset="-128"/>
              </a:rPr>
              <a:t>with</a:t>
            </a:r>
            <a:r>
              <a:rPr lang="fr-FR" sz="3200" dirty="0" smtClean="0">
                <a:ea typeface="ＭＳ Ｐゴシック" pitchFamily="34" charset="-128"/>
              </a:rPr>
              <a:t> browser!</a:t>
            </a:r>
          </a:p>
          <a:p>
            <a:pPr>
              <a:spcBef>
                <a:spcPts val="600"/>
              </a:spcBef>
            </a:pPr>
            <a:endParaRPr lang="fr-FR" sz="3200" dirty="0">
              <a:ea typeface="ＭＳ Ｐゴシック" pitchFamily="34" charset="-128"/>
            </a:endParaRPr>
          </a:p>
          <a:p>
            <a:pPr>
              <a:spcBef>
                <a:spcPts val="600"/>
              </a:spcBef>
            </a:pPr>
            <a:r>
              <a:rPr lang="fr-FR" sz="3200" dirty="0" err="1" smtClean="0">
                <a:ea typeface="ＭＳ Ｐゴシック" pitchFamily="34" charset="-128"/>
              </a:rPr>
              <a:t>We’ll</a:t>
            </a:r>
            <a:r>
              <a:rPr lang="fr-FR" sz="3200" dirty="0" smtClean="0">
                <a:ea typeface="ＭＳ Ｐゴシック" pitchFamily="34" charset="-128"/>
              </a:rPr>
              <a:t> </a:t>
            </a:r>
            <a:r>
              <a:rPr lang="fr-FR" sz="3200" dirty="0" err="1" smtClean="0">
                <a:ea typeface="ＭＳ Ｐゴシック" pitchFamily="34" charset="-128"/>
              </a:rPr>
              <a:t>see</a:t>
            </a:r>
            <a:r>
              <a:rPr lang="fr-FR" sz="3200" dirty="0" smtClean="0">
                <a:ea typeface="ＭＳ Ｐゴシック" pitchFamily="34" charset="-128"/>
              </a:rPr>
              <a:t> the </a:t>
            </a:r>
            <a:r>
              <a:rPr lang="fr-FR" sz="3200" dirty="0" err="1" smtClean="0">
                <a:ea typeface="ＭＳ Ｐゴシック" pitchFamily="34" charset="-128"/>
              </a:rPr>
              <a:t>following</a:t>
            </a:r>
            <a:r>
              <a:rPr lang="fr-FR" sz="3200" dirty="0" smtClean="0">
                <a:ea typeface="ＭＳ Ｐゴシック" pitchFamily="34" charset="-128"/>
              </a:rPr>
              <a:t> APIs:</a:t>
            </a:r>
          </a:p>
          <a:p>
            <a:pPr lvl="1">
              <a:spcBef>
                <a:spcPts val="600"/>
              </a:spcBef>
            </a:pPr>
            <a:r>
              <a:rPr lang="fr-FR" sz="2800" dirty="0" err="1" smtClean="0">
                <a:ea typeface="ＭＳ Ｐゴシック" pitchFamily="34" charset="-128"/>
              </a:rPr>
              <a:t>chrome.storage</a:t>
            </a:r>
            <a:endParaRPr lang="fr-FR" sz="2800" dirty="0" smtClean="0">
              <a:ea typeface="ＭＳ Ｐゴシック" pitchFamily="34" charset="-128"/>
            </a:endParaRPr>
          </a:p>
          <a:p>
            <a:pPr lvl="1">
              <a:spcBef>
                <a:spcPts val="600"/>
              </a:spcBef>
            </a:pPr>
            <a:r>
              <a:rPr lang="fr-FR" sz="2800" dirty="0" smtClean="0">
                <a:ea typeface="ＭＳ Ｐゴシック" pitchFamily="34" charset="-128"/>
              </a:rPr>
              <a:t>chrome.i18n</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49894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Chrome.storage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Access browser local </a:t>
            </a:r>
            <a:r>
              <a:rPr lang="fr-FR" sz="3200" dirty="0" err="1" smtClean="0">
                <a:ea typeface="ＭＳ Ｐゴシック" pitchFamily="34" charset="-128"/>
              </a:rPr>
              <a:t>storage</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Can </a:t>
            </a:r>
            <a:r>
              <a:rPr lang="fr-FR" sz="2800" dirty="0" err="1" smtClean="0">
                <a:ea typeface="ＭＳ Ｐゴシック" pitchFamily="34" charset="-128"/>
              </a:rPr>
              <a:t>also</a:t>
            </a:r>
            <a:r>
              <a:rPr lang="fr-FR" sz="2800" dirty="0" smtClean="0">
                <a:ea typeface="ＭＳ Ｐゴシック" pitchFamily="34" charset="-128"/>
              </a:rPr>
              <a:t> use Chrome </a:t>
            </a:r>
            <a:r>
              <a:rPr lang="fr-FR" sz="2800" dirty="0" err="1" smtClean="0">
                <a:ea typeface="ＭＳ Ｐゴシック" pitchFamily="34" charset="-128"/>
              </a:rPr>
              <a:t>sync</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Need</a:t>
            </a:r>
            <a:r>
              <a:rPr lang="fr-FR" sz="3200" dirty="0" smtClean="0">
                <a:ea typeface="ＭＳ Ｐゴシック" pitchFamily="34" charset="-128"/>
              </a:rPr>
              <a:t> permission ‘</a:t>
            </a:r>
            <a:r>
              <a:rPr lang="fr-FR" sz="3200" dirty="0" err="1" smtClean="0">
                <a:ea typeface="ＭＳ Ｐゴシック" pitchFamily="34" charset="-128"/>
              </a:rPr>
              <a:t>storage</a:t>
            </a:r>
            <a:r>
              <a:rPr lang="fr-FR" sz="3200" dirty="0" smtClean="0">
                <a:ea typeface="ＭＳ Ｐゴシック" pitchFamily="34" charset="-128"/>
              </a:rPr>
              <a:t>’ in </a:t>
            </a:r>
            <a:r>
              <a:rPr lang="fr-FR" sz="3200" dirty="0" err="1" smtClean="0">
                <a:ea typeface="ＭＳ Ｐゴシック" pitchFamily="34" charset="-128"/>
              </a:rPr>
              <a:t>manifest</a:t>
            </a:r>
            <a:endParaRPr lang="fr-FR" sz="3200" dirty="0" smtClean="0">
              <a:ea typeface="ＭＳ Ｐゴシック" pitchFamily="34" charset="-128"/>
            </a:endParaRPr>
          </a:p>
          <a:p>
            <a:pPr lvl="1">
              <a:spcBef>
                <a:spcPts val="600"/>
              </a:spcBef>
            </a:pPr>
            <a:r>
              <a:rPr lang="fr-FR" sz="2800" dirty="0" smtClean="0">
                <a:ea typeface="ＭＳ Ｐゴシック" pitchFamily="34" charset="-128"/>
              </a:rPr>
              <a:t>You </a:t>
            </a:r>
            <a:r>
              <a:rPr lang="fr-FR" sz="2800" dirty="0" err="1" smtClean="0">
                <a:ea typeface="ＭＳ Ｐゴシック" pitchFamily="34" charset="-128"/>
              </a:rPr>
              <a:t>can</a:t>
            </a:r>
            <a:r>
              <a:rPr lang="fr-FR" sz="2800" dirty="0" smtClean="0">
                <a:ea typeface="ＭＳ Ｐゴシック" pitchFamily="34" charset="-128"/>
              </a:rPr>
              <a:t> </a:t>
            </a:r>
            <a:r>
              <a:rPr lang="fr-FR" sz="2800" dirty="0" err="1" smtClean="0">
                <a:ea typeface="ＭＳ Ｐゴシック" pitchFamily="34" charset="-128"/>
              </a:rPr>
              <a:t>also</a:t>
            </a:r>
            <a:r>
              <a:rPr lang="fr-FR" sz="2800" dirty="0" smtClean="0">
                <a:ea typeface="ＭＳ Ｐゴシック" pitchFamily="34" charset="-128"/>
              </a:rPr>
              <a:t> </a:t>
            </a:r>
            <a:r>
              <a:rPr lang="fr-FR" sz="2800" dirty="0" err="1" smtClean="0">
                <a:ea typeface="ＭＳ Ｐゴシック" pitchFamily="34" charset="-128"/>
              </a:rPr>
              <a:t>ask</a:t>
            </a:r>
            <a:r>
              <a:rPr lang="fr-FR" sz="2800" dirty="0" smtClean="0">
                <a:ea typeface="ＭＳ Ｐゴシック" pitchFamily="34" charset="-128"/>
              </a:rPr>
              <a:t> for ‘</a:t>
            </a:r>
            <a:r>
              <a:rPr lang="fr-FR" sz="2800" dirty="0" err="1" smtClean="0">
                <a:ea typeface="ＭＳ Ｐゴシック" pitchFamily="34" charset="-128"/>
              </a:rPr>
              <a:t>unlimitedStorage</a:t>
            </a:r>
            <a:r>
              <a:rPr lang="fr-FR" sz="2800" dirty="0" smtClean="0">
                <a:ea typeface="ＭＳ Ｐゴシック" pitchFamily="34" charset="-128"/>
              </a:rPr>
              <a:t>’</a:t>
            </a:r>
          </a:p>
          <a:p>
            <a:pPr lvl="1">
              <a:spcBef>
                <a:spcPts val="600"/>
              </a:spcBef>
            </a:pPr>
            <a:endParaRPr lang="fr-FR" sz="2800" dirty="0">
              <a:ea typeface="ＭＳ Ｐゴシック" pitchFamily="34" charset="-128"/>
            </a:endParaRPr>
          </a:p>
          <a:p>
            <a:pPr>
              <a:spcBef>
                <a:spcPts val="600"/>
              </a:spcBef>
            </a:pPr>
            <a:r>
              <a:rPr lang="fr-FR" sz="3200" dirty="0" smtClean="0">
                <a:ea typeface="ＭＳ Ｐゴシック" pitchFamily="34" charset="-128"/>
              </a:rPr>
              <a:t>Store data to </a:t>
            </a:r>
            <a:r>
              <a:rPr lang="fr-FR" sz="3200" dirty="0" err="1" smtClean="0">
                <a:ea typeface="ＭＳ Ｐゴシック" pitchFamily="34" charset="-128"/>
              </a:rPr>
              <a:t>persist</a:t>
            </a:r>
            <a:r>
              <a:rPr lang="fr-FR" sz="3200" dirty="0" smtClean="0">
                <a:ea typeface="ＭＳ Ｐゴシック" pitchFamily="34" charset="-128"/>
              </a:rPr>
              <a:t> state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3507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Chrome.storage</a:t>
            </a:r>
            <a:r>
              <a:rPr lang="fr-FR" dirty="0" smtClean="0">
                <a:ea typeface="ＭＳ Ｐゴシック" pitchFamily="34" charset="-128"/>
              </a:rPr>
              <a:t> </a:t>
            </a:r>
            <a:r>
              <a:rPr lang="fr-FR" dirty="0" err="1" smtClean="0">
                <a:ea typeface="ＭＳ Ｐゴシック" pitchFamily="34" charset="-128"/>
              </a:rPr>
              <a:t>example</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129308"/>
            <a:ext cx="8785225" cy="3744416"/>
          </a:xfrm>
          <a:prstGeom prst="roundRect">
            <a:avLst>
              <a:gd name="adj" fmla="val 9662"/>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a:ea typeface="ＭＳ Ｐゴシック" pitchFamily="1" charset="-128"/>
                <a:cs typeface="Courier New"/>
              </a:rPr>
              <a:t>// ...</a:t>
            </a:r>
          </a:p>
          <a:p>
            <a:endParaRPr lang="fr-FR" b="1" dirty="0" smtClean="0">
              <a:solidFill>
                <a:srgbClr val="7030A0"/>
              </a:solidFill>
              <a:latin typeface="Courier New"/>
              <a:ea typeface="ＭＳ Ｐゴシック" pitchFamily="1" charset="-128"/>
              <a:cs typeface="Courier New"/>
            </a:endParaRPr>
          </a:p>
          <a:p>
            <a:r>
              <a:rPr lang="fr-FR" b="1" dirty="0" err="1">
                <a:solidFill>
                  <a:srgbClr val="0070C0"/>
                </a:solidFill>
                <a:latin typeface="Courier New"/>
                <a:ea typeface="ＭＳ Ｐゴシック" pitchFamily="1" charset="-128"/>
                <a:cs typeface="Courier New"/>
              </a:rPr>
              <a:t>function</a:t>
            </a:r>
            <a:r>
              <a:rPr lang="fr-FR" b="1" dirty="0" smtClean="0">
                <a:solidFill>
                  <a:srgbClr val="7030A0"/>
                </a:solidFill>
                <a:latin typeface="Courier New"/>
                <a:ea typeface="ＭＳ Ｐゴシック" pitchFamily="1" charset="-128"/>
                <a:cs typeface="Courier New"/>
              </a:rPr>
              <a:t> </a:t>
            </a:r>
            <a:r>
              <a:rPr lang="fr-FR" b="1" dirty="0" err="1" smtClean="0">
                <a:solidFill>
                  <a:schemeClr val="tx1"/>
                </a:solidFill>
                <a:latin typeface="Courier New"/>
                <a:ea typeface="ＭＳ Ｐゴシック" pitchFamily="1" charset="-128"/>
                <a:cs typeface="Courier New"/>
              </a:rPr>
              <a:t>saveChanges</a:t>
            </a:r>
            <a:r>
              <a:rPr lang="fr-FR" b="1" dirty="0" smtClean="0">
                <a:solidFill>
                  <a:schemeClr val="tx1"/>
                </a:solidFill>
                <a:latin typeface="Courier New"/>
                <a:ea typeface="ＭＳ Ｐゴシック" pitchFamily="1" charset="-128"/>
                <a:cs typeface="Courier New"/>
              </a:rPr>
              <a:t>() {</a:t>
            </a:r>
          </a:p>
          <a:p>
            <a:r>
              <a:rPr lang="fr-FR" b="1" dirty="0">
                <a:solidFill>
                  <a:schemeClr val="tx1"/>
                </a:solidFill>
                <a:latin typeface="Courier New"/>
                <a:ea typeface="ＭＳ Ｐゴシック" pitchFamily="1" charset="-128"/>
                <a:cs typeface="Courier New"/>
              </a:rPr>
              <a:t> </a:t>
            </a:r>
            <a:r>
              <a:rPr lang="fr-FR" b="1" dirty="0" smtClean="0">
                <a:solidFill>
                  <a:schemeClr val="tx1"/>
                </a:solidFill>
                <a:latin typeface="Courier New"/>
                <a:ea typeface="ＭＳ Ｐゴシック" pitchFamily="1" charset="-128"/>
                <a:cs typeface="Courier New"/>
              </a:rPr>
              <a:t> </a:t>
            </a:r>
            <a:r>
              <a:rPr lang="fr-FR" b="1" dirty="0">
                <a:solidFill>
                  <a:srgbClr val="0070C0"/>
                </a:solidFill>
                <a:latin typeface="Courier New"/>
                <a:ea typeface="ＭＳ Ｐゴシック" pitchFamily="1" charset="-128"/>
                <a:cs typeface="Courier New"/>
              </a:rPr>
              <a:t>var</a:t>
            </a:r>
            <a:r>
              <a:rPr lang="fr-FR" b="1" dirty="0" smtClean="0">
                <a:solidFill>
                  <a:schemeClr val="tx1"/>
                </a:solidFill>
                <a:latin typeface="Courier New"/>
                <a:ea typeface="ＭＳ Ｐゴシック" pitchFamily="1" charset="-128"/>
                <a:cs typeface="Courier New"/>
              </a:rPr>
              <a:t> </a:t>
            </a:r>
            <a:r>
              <a:rPr lang="fr-FR" b="1" dirty="0" err="1" smtClean="0">
                <a:solidFill>
                  <a:schemeClr val="tx1"/>
                </a:solidFill>
                <a:latin typeface="Courier New"/>
                <a:ea typeface="ＭＳ Ｐゴシック" pitchFamily="1" charset="-128"/>
                <a:cs typeface="Courier New"/>
              </a:rPr>
              <a:t>text</a:t>
            </a:r>
            <a:r>
              <a:rPr lang="fr-FR" b="1" dirty="0" smtClean="0">
                <a:solidFill>
                  <a:schemeClr val="tx1"/>
                </a:solidFill>
                <a:latin typeface="Courier New"/>
                <a:ea typeface="ＭＳ Ｐゴシック" pitchFamily="1" charset="-128"/>
                <a:cs typeface="Courier New"/>
              </a:rPr>
              <a:t> = </a:t>
            </a:r>
            <a:r>
              <a:rPr lang="fr-FR" b="1" dirty="0" err="1" smtClean="0">
                <a:solidFill>
                  <a:schemeClr val="tx1"/>
                </a:solidFill>
                <a:latin typeface="Courier New"/>
                <a:ea typeface="ＭＳ Ｐゴシック" pitchFamily="1" charset="-128"/>
                <a:cs typeface="Courier New"/>
              </a:rPr>
              <a:t>document.getElementById</a:t>
            </a:r>
            <a:r>
              <a:rPr lang="fr-FR" b="1" dirty="0" smtClean="0">
                <a:solidFill>
                  <a:schemeClr val="tx1"/>
                </a:solidFill>
                <a:latin typeface="Courier New"/>
                <a:ea typeface="ＭＳ Ｐゴシック" pitchFamily="1" charset="-128"/>
                <a:cs typeface="Courier New"/>
              </a:rPr>
              <a:t>(</a:t>
            </a:r>
            <a:r>
              <a:rPr lang="fr-FR" b="1" dirty="0" smtClean="0">
                <a:solidFill>
                  <a:srgbClr val="00B050"/>
                </a:solidFill>
                <a:latin typeface="Courier New"/>
                <a:ea typeface="ＭＳ Ｐゴシック" pitchFamily="1" charset="-128"/>
                <a:cs typeface="Courier New"/>
              </a:rPr>
              <a:t>"</a:t>
            </a:r>
            <a:r>
              <a:rPr lang="fr-FR" b="1" dirty="0" err="1" smtClean="0">
                <a:solidFill>
                  <a:srgbClr val="00B050"/>
                </a:solidFill>
                <a:latin typeface="Courier New"/>
                <a:ea typeface="ＭＳ Ｐゴシック" pitchFamily="1" charset="-128"/>
                <a:cs typeface="Courier New"/>
              </a:rPr>
              <a:t>myTextarea</a:t>
            </a:r>
            <a:r>
              <a:rPr lang="fr-FR" b="1" dirty="0" smtClean="0">
                <a:solidFill>
                  <a:srgbClr val="00B050"/>
                </a:solidFill>
                <a:latin typeface="Courier New"/>
                <a:ea typeface="ＭＳ Ｐゴシック" pitchFamily="1" charset="-128"/>
                <a:cs typeface="Courier New"/>
              </a:rPr>
              <a:t>"</a:t>
            </a:r>
            <a:r>
              <a:rPr lang="fr-FR" b="1" dirty="0" smtClean="0">
                <a:solidFill>
                  <a:schemeClr val="tx1"/>
                </a:solidFill>
                <a:latin typeface="Courier New"/>
                <a:ea typeface="ＭＳ Ｐゴシック" pitchFamily="1" charset="-128"/>
                <a:cs typeface="Courier New"/>
              </a:rPr>
              <a:t>).value;</a:t>
            </a:r>
            <a:endParaRPr lang="en-US" b="1" dirty="0" smtClean="0">
              <a:solidFill>
                <a:schemeClr val="tx1"/>
              </a:solidFill>
              <a:latin typeface="Courier New"/>
              <a:ea typeface="ＭＳ Ｐゴシック" pitchFamily="1" charset="-128"/>
              <a:cs typeface="Courier New"/>
            </a:endParaRPr>
          </a:p>
          <a:p>
            <a:r>
              <a:rPr lang="en-US" b="1" dirty="0" smtClean="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chrome.storage.local.set</a:t>
            </a:r>
            <a:r>
              <a:rPr lang="en-US" b="1" dirty="0" smtClean="0">
                <a:solidFill>
                  <a:schemeClr val="tx1"/>
                </a:solidFill>
                <a:latin typeface="Courier New"/>
                <a:ea typeface="ＭＳ Ｐゴシック" pitchFamily="1" charset="-128"/>
                <a:cs typeface="Courier New"/>
              </a:rPr>
              <a:t>({ </a:t>
            </a:r>
            <a:r>
              <a:rPr lang="en-US" b="1" dirty="0" err="1" smtClean="0">
                <a:solidFill>
                  <a:schemeClr val="tx1"/>
                </a:solidFill>
                <a:latin typeface="Courier New"/>
                <a:ea typeface="ＭＳ Ｐゴシック" pitchFamily="1" charset="-128"/>
                <a:cs typeface="Courier New"/>
              </a:rPr>
              <a:t>myTextareaValue</a:t>
            </a:r>
            <a:r>
              <a:rPr lang="en-US" b="1" dirty="0" smtClean="0">
                <a:solidFill>
                  <a:schemeClr val="tx1"/>
                </a:solidFill>
                <a:latin typeface="Courier New"/>
                <a:ea typeface="ＭＳ Ｐゴシック" pitchFamily="1" charset="-128"/>
                <a:cs typeface="Courier New"/>
              </a:rPr>
              <a:t>: text });</a:t>
            </a:r>
          </a:p>
          <a:p>
            <a:r>
              <a:rPr lang="fr-FR" b="1" dirty="0" smtClean="0">
                <a:solidFill>
                  <a:schemeClr val="tx1"/>
                </a:solidFill>
                <a:latin typeface="Courier New"/>
                <a:ea typeface="ＭＳ Ｐゴシック" pitchFamily="1" charset="-128"/>
                <a:cs typeface="Courier New"/>
              </a:rPr>
              <a:t>}</a:t>
            </a:r>
          </a:p>
          <a:p>
            <a:endParaRPr lang="fr-FR" b="1" dirty="0">
              <a:solidFill>
                <a:schemeClr val="tx1"/>
              </a:solidFill>
              <a:latin typeface="Courier New"/>
              <a:ea typeface="ＭＳ Ｐゴシック" pitchFamily="1" charset="-128"/>
              <a:cs typeface="Courier New"/>
            </a:endParaRPr>
          </a:p>
          <a:p>
            <a:r>
              <a:rPr lang="fr-FR" b="1" dirty="0" err="1">
                <a:solidFill>
                  <a:srgbClr val="0070C0"/>
                </a:solidFill>
                <a:latin typeface="Courier New"/>
                <a:ea typeface="ＭＳ Ｐゴシック" pitchFamily="1" charset="-128"/>
                <a:cs typeface="Courier New"/>
              </a:rPr>
              <a:t>function</a:t>
            </a:r>
            <a:r>
              <a:rPr lang="fr-FR" b="1" dirty="0" smtClean="0">
                <a:solidFill>
                  <a:srgbClr val="7030A0"/>
                </a:solidFill>
                <a:latin typeface="Courier New"/>
                <a:ea typeface="ＭＳ Ｐゴシック" pitchFamily="1" charset="-128"/>
                <a:cs typeface="Courier New"/>
              </a:rPr>
              <a:t> </a:t>
            </a:r>
            <a:r>
              <a:rPr lang="fr-FR" b="1" dirty="0" err="1" smtClean="0">
                <a:solidFill>
                  <a:schemeClr val="tx1"/>
                </a:solidFill>
                <a:latin typeface="Courier New"/>
                <a:ea typeface="ＭＳ Ｐゴシック" pitchFamily="1" charset="-128"/>
                <a:cs typeface="Courier New"/>
              </a:rPr>
              <a:t>getValue</a:t>
            </a:r>
            <a:r>
              <a:rPr lang="fr-FR" b="1" dirty="0" smtClean="0">
                <a:solidFill>
                  <a:schemeClr val="tx1"/>
                </a:solidFill>
                <a:latin typeface="Courier New"/>
                <a:ea typeface="ＭＳ Ｐゴシック" pitchFamily="1" charset="-128"/>
                <a:cs typeface="Courier New"/>
              </a:rPr>
              <a:t>() {</a:t>
            </a:r>
          </a:p>
          <a:p>
            <a:r>
              <a:rPr lang="fr-FR" b="1" dirty="0" smtClean="0">
                <a:solidFill>
                  <a:schemeClr val="tx1"/>
                </a:solidFill>
                <a:latin typeface="Courier New"/>
                <a:ea typeface="ＭＳ Ｐゴシック" pitchFamily="1" charset="-128"/>
                <a:cs typeface="Courier New"/>
              </a:rPr>
              <a:t>  </a:t>
            </a:r>
            <a:r>
              <a:rPr lang="fr-FR" b="1" dirty="0">
                <a:solidFill>
                  <a:srgbClr val="0070C0"/>
                </a:solidFill>
                <a:latin typeface="Courier New"/>
                <a:ea typeface="ＭＳ Ｐゴシック" pitchFamily="1" charset="-128"/>
                <a:cs typeface="Courier New"/>
              </a:rPr>
              <a:t>var</a:t>
            </a:r>
            <a:r>
              <a:rPr lang="fr-FR" b="1" dirty="0" smtClean="0">
                <a:solidFill>
                  <a:schemeClr val="tx1"/>
                </a:solidFill>
                <a:latin typeface="Courier New"/>
                <a:ea typeface="ＭＳ Ｐゴシック" pitchFamily="1" charset="-128"/>
                <a:cs typeface="Courier New"/>
              </a:rPr>
              <a:t> </a:t>
            </a:r>
            <a:r>
              <a:rPr lang="fr-FR" b="1" dirty="0" err="1" smtClean="0">
                <a:solidFill>
                  <a:schemeClr val="tx1"/>
                </a:solidFill>
                <a:latin typeface="Courier New"/>
                <a:ea typeface="ＭＳ Ｐゴシック" pitchFamily="1" charset="-128"/>
                <a:cs typeface="Courier New"/>
              </a:rPr>
              <a:t>text</a:t>
            </a:r>
            <a:r>
              <a:rPr lang="fr-FR" b="1" dirty="0" smtClean="0">
                <a:solidFill>
                  <a:schemeClr val="tx1"/>
                </a:solidFill>
                <a:latin typeface="Courier New"/>
                <a:ea typeface="ＭＳ Ｐゴシック" pitchFamily="1" charset="-128"/>
                <a:cs typeface="Courier New"/>
              </a:rPr>
              <a:t> = </a:t>
            </a:r>
            <a:r>
              <a:rPr lang="en-US" b="1" dirty="0" err="1" smtClean="0">
                <a:solidFill>
                  <a:schemeClr val="tx1"/>
                </a:solidFill>
                <a:latin typeface="Courier New"/>
                <a:ea typeface="ＭＳ Ｐゴシック" pitchFamily="1" charset="-128"/>
                <a:cs typeface="Courier New"/>
              </a:rPr>
              <a:t>chrome.storage.local.get</a:t>
            </a:r>
            <a:r>
              <a:rPr lang="en-US" b="1" dirty="0" smtClean="0">
                <a:solidFill>
                  <a:schemeClr val="tx1"/>
                </a:solidFill>
                <a:latin typeface="Courier New"/>
                <a:ea typeface="ＭＳ Ｐゴシック" pitchFamily="1" charset="-128"/>
                <a:cs typeface="Courier New"/>
              </a:rPr>
              <a:t>(</a:t>
            </a:r>
            <a:r>
              <a:rPr lang="en-US" b="1" dirty="0" smtClean="0">
                <a:solidFill>
                  <a:srgbClr val="00B050"/>
                </a:solidFill>
                <a:latin typeface="Courier New"/>
                <a:ea typeface="ＭＳ Ｐゴシック" pitchFamily="1" charset="-128"/>
                <a:cs typeface="Courier New"/>
              </a:rPr>
              <a:t>"</a:t>
            </a:r>
            <a:r>
              <a:rPr lang="en-US" b="1" dirty="0" err="1" smtClean="0">
                <a:solidFill>
                  <a:srgbClr val="00B050"/>
                </a:solidFill>
                <a:latin typeface="Courier New"/>
                <a:ea typeface="ＭＳ Ｐゴシック" pitchFamily="1" charset="-128"/>
                <a:cs typeface="Courier New"/>
              </a:rPr>
              <a:t>myTextAreaValue</a:t>
            </a:r>
            <a:r>
              <a:rPr lang="en-US" b="1" dirty="0" smtClean="0">
                <a:solidFill>
                  <a:srgbClr val="00B050"/>
                </a:solidFill>
                <a:latin typeface="Courier New"/>
                <a:ea typeface="ＭＳ Ｐゴシック" pitchFamily="1" charset="-128"/>
                <a:cs typeface="Courier New"/>
              </a:rPr>
              <a:t>"</a:t>
            </a:r>
            <a:r>
              <a:rPr lang="en-US" b="1" dirty="0" smtClean="0">
                <a:solidFill>
                  <a:schemeClr val="tx1"/>
                </a:solidFill>
                <a:latin typeface="Courier New"/>
                <a:ea typeface="ＭＳ Ｐゴシック" pitchFamily="1" charset="-128"/>
                <a:cs typeface="Courier New"/>
              </a:rPr>
              <a:t>);</a:t>
            </a:r>
          </a:p>
          <a:p>
            <a:r>
              <a:rPr lang="fr-FR" b="1" dirty="0">
                <a:solidFill>
                  <a:schemeClr val="tx1"/>
                </a:solidFill>
                <a:latin typeface="Courier New"/>
                <a:ea typeface="ＭＳ Ｐゴシック" pitchFamily="1" charset="-128"/>
                <a:cs typeface="Courier New"/>
              </a:rPr>
              <a:t> </a:t>
            </a:r>
            <a:r>
              <a:rPr lang="fr-FR" b="1" dirty="0" smtClean="0">
                <a:solidFill>
                  <a:schemeClr val="tx1"/>
                </a:solidFill>
                <a:latin typeface="Courier New"/>
                <a:ea typeface="ＭＳ Ｐゴシック" pitchFamily="1" charset="-128"/>
                <a:cs typeface="Courier New"/>
              </a:rPr>
              <a:t> </a:t>
            </a:r>
            <a:r>
              <a:rPr lang="fr-FR" b="1" dirty="0" smtClean="0">
                <a:solidFill>
                  <a:srgbClr val="479B8F"/>
                </a:solidFill>
                <a:latin typeface="Courier New"/>
                <a:ea typeface="ＭＳ Ｐゴシック" pitchFamily="1" charset="-128"/>
                <a:cs typeface="Courier New"/>
              </a:rPr>
              <a:t>// Do </a:t>
            </a:r>
            <a:r>
              <a:rPr lang="fr-FR" b="1" dirty="0" err="1" smtClean="0">
                <a:solidFill>
                  <a:srgbClr val="479B8F"/>
                </a:solidFill>
                <a:latin typeface="Courier New"/>
                <a:ea typeface="ＭＳ Ｐゴシック" pitchFamily="1" charset="-128"/>
                <a:cs typeface="Courier New"/>
              </a:rPr>
              <a:t>something</a:t>
            </a:r>
            <a:r>
              <a:rPr lang="fr-FR" b="1" dirty="0" smtClean="0">
                <a:solidFill>
                  <a:srgbClr val="479B8F"/>
                </a:solidFill>
                <a:latin typeface="Courier New"/>
                <a:ea typeface="ＭＳ Ｐゴシック" pitchFamily="1" charset="-128"/>
                <a:cs typeface="Courier New"/>
              </a:rPr>
              <a:t> </a:t>
            </a:r>
            <a:r>
              <a:rPr lang="fr-FR" b="1" dirty="0" err="1" smtClean="0">
                <a:solidFill>
                  <a:srgbClr val="479B8F"/>
                </a:solidFill>
                <a:latin typeface="Courier New"/>
                <a:ea typeface="ＭＳ Ｐゴシック" pitchFamily="1" charset="-128"/>
                <a:cs typeface="Courier New"/>
              </a:rPr>
              <a:t>with</a:t>
            </a:r>
            <a:r>
              <a:rPr lang="fr-FR" b="1" dirty="0" smtClean="0">
                <a:solidFill>
                  <a:srgbClr val="479B8F"/>
                </a:solidFill>
                <a:latin typeface="Courier New"/>
                <a:ea typeface="ＭＳ Ｐゴシック" pitchFamily="1" charset="-128"/>
                <a:cs typeface="Courier New"/>
              </a:rPr>
              <a:t> </a:t>
            </a:r>
            <a:r>
              <a:rPr lang="fr-FR" b="1" dirty="0" err="1" smtClean="0">
                <a:solidFill>
                  <a:srgbClr val="479B8F"/>
                </a:solidFill>
                <a:latin typeface="Courier New"/>
                <a:ea typeface="ＭＳ Ｐゴシック" pitchFamily="1" charset="-128"/>
                <a:cs typeface="Courier New"/>
              </a:rPr>
              <a:t>it</a:t>
            </a:r>
            <a:r>
              <a:rPr lang="fr-FR" b="1" dirty="0" err="1">
                <a:solidFill>
                  <a:srgbClr val="479B8F"/>
                </a:solidFill>
                <a:latin typeface="Courier New"/>
                <a:ea typeface="ＭＳ Ｐゴシック" pitchFamily="1" charset="-128"/>
                <a:cs typeface="Courier New"/>
              </a:rPr>
              <a:t>!</a:t>
            </a:r>
            <a:endParaRPr lang="fr-FR" b="1" dirty="0" smtClean="0">
              <a:solidFill>
                <a:srgbClr val="479B8F"/>
              </a:solidFill>
              <a:latin typeface="Courier New"/>
              <a:ea typeface="ＭＳ Ｐゴシック" pitchFamily="1" charset="-128"/>
              <a:cs typeface="Courier New"/>
            </a:endParaRPr>
          </a:p>
          <a:p>
            <a:r>
              <a:rPr lang="fr-FR" b="1" dirty="0" smtClean="0">
                <a:solidFill>
                  <a:schemeClr val="tx1"/>
                </a:solidFill>
                <a:latin typeface="Courier New"/>
                <a:ea typeface="ＭＳ Ｐゴシック" pitchFamily="1" charset="-128"/>
                <a:cs typeface="Courier New"/>
              </a:rPr>
              <a:t>}</a:t>
            </a:r>
          </a:p>
          <a:p>
            <a:endParaRPr lang="fr-FR" b="1" dirty="0">
              <a:solidFill>
                <a:schemeClr val="tx1"/>
              </a:solidFill>
              <a:latin typeface="Courier New"/>
              <a:ea typeface="ＭＳ Ｐゴシック" pitchFamily="1" charset="-128"/>
              <a:cs typeface="Courier New"/>
            </a:endParaRPr>
          </a:p>
          <a:p>
            <a:r>
              <a:rPr lang="fr-FR" b="1" dirty="0" smtClean="0">
                <a:solidFill>
                  <a:srgbClr val="479B8F"/>
                </a:solidFill>
                <a:latin typeface="Courier New"/>
                <a:ea typeface="ＭＳ Ｐゴシック" pitchFamily="1" charset="-128"/>
                <a:cs typeface="Courier New"/>
              </a:rPr>
              <a:t>// ...</a:t>
            </a:r>
            <a:endParaRPr lang="en-US" b="1" dirty="0" smtClean="0">
              <a:solidFill>
                <a:srgbClr val="479B8F"/>
              </a:solidFill>
              <a:latin typeface="Courier New"/>
              <a:ea typeface="ＭＳ Ｐゴシック" pitchFamily="1" charset="-128"/>
              <a:cs typeface="Courier New"/>
            </a:endParaRPr>
          </a:p>
        </p:txBody>
      </p:sp>
    </p:spTree>
    <p:extLst>
      <p:ext uri="{BB962C8B-B14F-4D97-AF65-F5344CB8AC3E}">
        <p14:creationId xmlns:p14="http://schemas.microsoft.com/office/powerpoint/2010/main" val="4078714379"/>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Chrome.i18n</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err="1" smtClean="0">
                <a:ea typeface="ＭＳ Ｐゴシック" pitchFamily="34" charset="-128"/>
              </a:rPr>
              <a:t>Internationalize</a:t>
            </a:r>
            <a:r>
              <a:rPr lang="fr-FR" sz="3200" dirty="0" smtClean="0">
                <a:ea typeface="ＭＳ Ｐゴシック" pitchFamily="34" charset="-128"/>
              </a:rPr>
              <a:t> </a:t>
            </a:r>
            <a:r>
              <a:rPr lang="fr-FR" sz="3200" dirty="0" err="1" smtClean="0">
                <a:ea typeface="ＭＳ Ｐゴシック" pitchFamily="34" charset="-128"/>
              </a:rPr>
              <a:t>your</a:t>
            </a:r>
            <a:r>
              <a:rPr lang="fr-FR" sz="3200" dirty="0" smtClean="0">
                <a:ea typeface="ＭＳ Ｐゴシック" pitchFamily="34" charset="-128"/>
              </a:rPr>
              <a:t> </a:t>
            </a:r>
            <a:r>
              <a:rPr lang="fr-FR" sz="3200" dirty="0" err="1" smtClean="0">
                <a:ea typeface="ＭＳ Ｐゴシック" pitchFamily="34" charset="-128"/>
              </a:rPr>
              <a:t>app</a:t>
            </a:r>
            <a:r>
              <a:rPr lang="fr-FR" sz="3200" dirty="0" smtClean="0">
                <a:ea typeface="ＭＳ Ｐゴシック" pitchFamily="34" charset="-128"/>
              </a:rPr>
              <a:t>!</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smtClean="0">
                <a:ea typeface="ＭＳ Ｐゴシック" pitchFamily="34" charset="-128"/>
              </a:rPr>
              <a:t>Must do a few </a:t>
            </a:r>
            <a:r>
              <a:rPr lang="fr-FR" sz="3200" dirty="0" err="1" smtClean="0">
                <a:ea typeface="ＭＳ Ｐゴシック" pitchFamily="34" charset="-128"/>
              </a:rPr>
              <a:t>things</a:t>
            </a:r>
            <a:r>
              <a:rPr lang="fr-FR" sz="3200" dirty="0" smtClean="0">
                <a:ea typeface="ＭＳ Ｐゴシック" pitchFamily="34" charset="-128"/>
              </a:rPr>
              <a:t> to </a:t>
            </a:r>
            <a:r>
              <a:rPr lang="fr-FR" sz="3200" dirty="0" err="1" smtClean="0">
                <a:ea typeface="ＭＳ Ｐゴシック" pitchFamily="34" charset="-128"/>
              </a:rPr>
              <a:t>make</a:t>
            </a:r>
            <a:r>
              <a:rPr lang="fr-FR" sz="3200" dirty="0" smtClean="0">
                <a:ea typeface="ＭＳ Ｐゴシック" pitchFamily="34" charset="-128"/>
              </a:rPr>
              <a:t> </a:t>
            </a:r>
            <a:r>
              <a:rPr lang="fr-FR" sz="3200" dirty="0" err="1" smtClean="0">
                <a:ea typeface="ＭＳ Ｐゴシック" pitchFamily="34" charset="-128"/>
              </a:rPr>
              <a:t>it</a:t>
            </a:r>
            <a:r>
              <a:rPr lang="fr-FR" sz="3200" dirty="0" smtClean="0">
                <a:ea typeface="ＭＳ Ｐゴシック" pitchFamily="34" charset="-128"/>
              </a:rPr>
              <a:t> </a:t>
            </a:r>
            <a:r>
              <a:rPr lang="fr-FR" sz="3200" dirty="0" err="1" smtClean="0">
                <a:ea typeface="ＭＳ Ｐゴシック" pitchFamily="34" charset="-128"/>
              </a:rPr>
              <a:t>work</a:t>
            </a:r>
            <a:r>
              <a:rPr lang="fr-FR" sz="3200" dirty="0" smtClean="0">
                <a:ea typeface="ＭＳ Ｐゴシック" pitchFamily="34" charset="-128"/>
              </a:rPr>
              <a:t>:</a:t>
            </a:r>
          </a:p>
          <a:p>
            <a:pPr lvl="1">
              <a:spcBef>
                <a:spcPts val="600"/>
              </a:spcBef>
            </a:pPr>
            <a:r>
              <a:rPr lang="fr-FR" sz="2800" dirty="0" err="1" smtClean="0">
                <a:ea typeface="ＭＳ Ｐゴシック" pitchFamily="34" charset="-128"/>
              </a:rPr>
              <a:t>Define</a:t>
            </a:r>
            <a:r>
              <a:rPr lang="fr-FR" sz="2800" dirty="0" smtClean="0">
                <a:ea typeface="ＭＳ Ｐゴシック" pitchFamily="34" charset="-128"/>
              </a:rPr>
              <a:t> ‘</a:t>
            </a:r>
            <a:r>
              <a:rPr lang="fr-FR" sz="2800" dirty="0" err="1" smtClean="0">
                <a:ea typeface="ＭＳ Ｐゴシック" pitchFamily="34" charset="-128"/>
              </a:rPr>
              <a:t>default_locale</a:t>
            </a:r>
            <a:r>
              <a:rPr lang="fr-FR" sz="2800" dirty="0" smtClean="0">
                <a:ea typeface="ＭＳ Ｐゴシック" pitchFamily="34" charset="-128"/>
              </a:rPr>
              <a:t>’ in </a:t>
            </a:r>
            <a:r>
              <a:rPr lang="fr-FR" sz="2800" dirty="0" err="1" smtClean="0">
                <a:ea typeface="ＭＳ Ｐゴシック" pitchFamily="34" charset="-128"/>
              </a:rPr>
              <a:t>manifest</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Create</a:t>
            </a:r>
            <a:r>
              <a:rPr lang="fr-FR" sz="2800" dirty="0" smtClean="0">
                <a:ea typeface="ＭＳ Ｐゴシック" pitchFamily="34" charset="-128"/>
              </a:rPr>
              <a:t> </a:t>
            </a:r>
            <a:r>
              <a:rPr lang="fr-FR" sz="2800" dirty="0" err="1" smtClean="0">
                <a:ea typeface="ＭＳ Ｐゴシック" pitchFamily="34" charset="-128"/>
              </a:rPr>
              <a:t>folder</a:t>
            </a:r>
            <a:r>
              <a:rPr lang="fr-FR" sz="2800" dirty="0" smtClean="0">
                <a:ea typeface="ＭＳ Ｐゴシック" pitchFamily="34" charset="-128"/>
              </a:rPr>
              <a:t> ‘_locales’ </a:t>
            </a:r>
            <a:r>
              <a:rPr lang="fr-FR" sz="2800" dirty="0" err="1" smtClean="0">
                <a:ea typeface="ＭＳ Ｐゴシック" pitchFamily="34" charset="-128"/>
              </a:rPr>
              <a:t>at</a:t>
            </a:r>
            <a:r>
              <a:rPr lang="fr-FR" sz="2800" dirty="0" smtClean="0">
                <a:ea typeface="ＭＳ Ｐゴシック" pitchFamily="34" charset="-128"/>
              </a:rPr>
              <a:t> </a:t>
            </a:r>
            <a:r>
              <a:rPr lang="fr-FR" sz="2800" dirty="0" err="1" smtClean="0">
                <a:ea typeface="ＭＳ Ｐゴシック" pitchFamily="34" charset="-128"/>
              </a:rPr>
              <a:t>root</a:t>
            </a:r>
            <a:r>
              <a:rPr lang="fr-FR" sz="2800" dirty="0" smtClean="0">
                <a:ea typeface="ＭＳ Ｐゴシック" pitchFamily="34" charset="-128"/>
              </a:rPr>
              <a:t> </a:t>
            </a:r>
            <a:r>
              <a:rPr lang="fr-FR" sz="2800" dirty="0" err="1" smtClean="0">
                <a:ea typeface="ＭＳ Ｐゴシック" pitchFamily="34" charset="-128"/>
              </a:rPr>
              <a:t>app</a:t>
            </a:r>
            <a:endParaRPr lang="fr-FR" sz="2800" dirty="0" smtClean="0">
              <a:ea typeface="ＭＳ Ｐゴシック" pitchFamily="34" charset="-128"/>
            </a:endParaRPr>
          </a:p>
          <a:p>
            <a:pPr lvl="2">
              <a:spcBef>
                <a:spcPts val="600"/>
              </a:spcBef>
            </a:pPr>
            <a:r>
              <a:rPr lang="fr-FR" sz="2400" dirty="0" err="1" smtClean="0">
                <a:ea typeface="ＭＳ Ｐゴシック" pitchFamily="34" charset="-128"/>
              </a:rPr>
              <a:t>Create</a:t>
            </a:r>
            <a:r>
              <a:rPr lang="fr-FR" sz="2400" dirty="0" smtClean="0">
                <a:ea typeface="ＭＳ Ｐゴシック" pitchFamily="34" charset="-128"/>
              </a:rPr>
              <a:t> a </a:t>
            </a:r>
            <a:r>
              <a:rPr lang="fr-FR" sz="2400" dirty="0" err="1" smtClean="0">
                <a:ea typeface="ＭＳ Ｐゴシック" pitchFamily="34" charset="-128"/>
              </a:rPr>
              <a:t>folder</a:t>
            </a:r>
            <a:r>
              <a:rPr lang="fr-FR" sz="2400" dirty="0" smtClean="0">
                <a:ea typeface="ＭＳ Ｐゴシック" pitchFamily="34" charset="-128"/>
              </a:rPr>
              <a:t> for </a:t>
            </a:r>
            <a:r>
              <a:rPr lang="fr-FR" sz="2400" dirty="0" err="1" smtClean="0">
                <a:ea typeface="ＭＳ Ｐゴシック" pitchFamily="34" charset="-128"/>
              </a:rPr>
              <a:t>each</a:t>
            </a:r>
            <a:r>
              <a:rPr lang="fr-FR" sz="2400" dirty="0" smtClean="0">
                <a:ea typeface="ＭＳ Ｐゴシック" pitchFamily="34" charset="-128"/>
              </a:rPr>
              <a:t> locale code (‘en’, ‘</a:t>
            </a:r>
            <a:r>
              <a:rPr lang="fr-FR" sz="2400" dirty="0" err="1" smtClean="0">
                <a:ea typeface="ＭＳ Ｐゴシック" pitchFamily="34" charset="-128"/>
              </a:rPr>
              <a:t>it</a:t>
            </a:r>
            <a:r>
              <a:rPr lang="fr-FR" sz="2400" dirty="0" smtClean="0">
                <a:ea typeface="ＭＳ Ｐゴシック" pitchFamily="34" charset="-128"/>
              </a:rPr>
              <a:t>’, ‘ko’…)</a:t>
            </a:r>
          </a:p>
          <a:p>
            <a:pPr lvl="3">
              <a:spcBef>
                <a:spcPts val="600"/>
              </a:spcBef>
            </a:pPr>
            <a:r>
              <a:rPr lang="fr-FR" sz="2000" dirty="0" err="1" smtClean="0">
                <a:ea typeface="ＭＳ Ｐゴシック" pitchFamily="34" charset="-128"/>
              </a:rPr>
              <a:t>Add</a:t>
            </a:r>
            <a:r>
              <a:rPr lang="fr-FR" sz="2000" dirty="0" smtClean="0">
                <a:ea typeface="ＭＳ Ｐゴシック" pitchFamily="34" charset="-128"/>
              </a:rPr>
              <a:t> in </a:t>
            </a:r>
            <a:r>
              <a:rPr lang="fr-FR" sz="2000" dirty="0" err="1" smtClean="0">
                <a:ea typeface="ＭＳ Ｐゴシック" pitchFamily="34" charset="-128"/>
              </a:rPr>
              <a:t>each</a:t>
            </a:r>
            <a:r>
              <a:rPr lang="fr-FR" sz="2000" dirty="0" smtClean="0">
                <a:ea typeface="ＭＳ Ｐゴシック" pitchFamily="34" charset="-128"/>
              </a:rPr>
              <a:t> a file </a:t>
            </a:r>
            <a:r>
              <a:rPr lang="fr-FR" sz="2000" dirty="0" err="1" smtClean="0">
                <a:ea typeface="ＭＳ Ｐゴシック" pitchFamily="34" charset="-128"/>
              </a:rPr>
              <a:t>called</a:t>
            </a:r>
            <a:r>
              <a:rPr lang="fr-FR" sz="2000" dirty="0" smtClean="0">
                <a:ea typeface="ＭＳ Ｐゴシック" pitchFamily="34" charset="-128"/>
              </a:rPr>
              <a:t> ‘</a:t>
            </a:r>
            <a:r>
              <a:rPr lang="fr-FR" sz="2000" dirty="0" err="1" smtClean="0">
                <a:ea typeface="ＭＳ Ｐゴシック" pitchFamily="34" charset="-128"/>
              </a:rPr>
              <a:t>messages.json</a:t>
            </a:r>
            <a:r>
              <a:rPr lang="fr-FR" sz="2000" dirty="0" smtClean="0">
                <a:ea typeface="ＭＳ Ｐゴシック" pitchFamily="34" charset="-128"/>
              </a:rPr>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85158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Chrome.i18n</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Directory structure </a:t>
            </a:r>
            <a:r>
              <a:rPr lang="fr-FR" sz="3200" dirty="0" err="1" smtClean="0">
                <a:ea typeface="ＭＳ Ｐゴシック" pitchFamily="34" charset="-128"/>
              </a:rPr>
              <a:t>example</a:t>
            </a:r>
            <a:r>
              <a:rPr lang="fr-FR" sz="3200" dirty="0" smtClean="0">
                <a:ea typeface="ＭＳ Ｐゴシック" pitchFamily="34" charset="-128"/>
              </a:rPr>
              <a:t>:</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endParaRPr lang="fr-FR" sz="32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2" name="Rectangle à coins arrondis 1"/>
          <p:cNvSpPr/>
          <p:nvPr/>
        </p:nvSpPr>
        <p:spPr>
          <a:xfrm>
            <a:off x="598391" y="2350448"/>
            <a:ext cx="2160611" cy="12308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dirty="0" smtClean="0"/>
              <a:t>Extension</a:t>
            </a:r>
          </a:p>
          <a:p>
            <a:pPr algn="ctr"/>
            <a:r>
              <a:rPr lang="fr-FR" sz="2800" dirty="0" smtClean="0"/>
              <a:t>directory</a:t>
            </a:r>
            <a:endParaRPr lang="en-US" sz="2800" dirty="0"/>
          </a:p>
        </p:txBody>
      </p:sp>
      <p:cxnSp>
        <p:nvCxnSpPr>
          <p:cNvPr id="6" name="Connecteur en angle 5"/>
          <p:cNvCxnSpPr/>
          <p:nvPr/>
        </p:nvCxnSpPr>
        <p:spPr>
          <a:xfrm flipV="1">
            <a:off x="2775359" y="2425452"/>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Connecteur en angle 16"/>
          <p:cNvCxnSpPr/>
          <p:nvPr/>
        </p:nvCxnSpPr>
        <p:spPr>
          <a:xfrm flipH="1" flipV="1">
            <a:off x="2775359" y="2965171"/>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a:off x="3085482" y="2965853"/>
            <a:ext cx="310124"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Rectangle à coins arrondis 20"/>
          <p:cNvSpPr/>
          <p:nvPr/>
        </p:nvSpPr>
        <p:spPr>
          <a:xfrm>
            <a:off x="3395606" y="2209428"/>
            <a:ext cx="168400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manifest.json</a:t>
            </a:r>
            <a:endParaRPr lang="en-US" sz="2000" dirty="0"/>
          </a:p>
        </p:txBody>
      </p:sp>
      <p:sp>
        <p:nvSpPr>
          <p:cNvPr id="22" name="Rectangle à coins arrondis 21"/>
          <p:cNvSpPr/>
          <p:nvPr/>
        </p:nvSpPr>
        <p:spPr>
          <a:xfrm>
            <a:off x="3385995" y="2758063"/>
            <a:ext cx="168400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smtClean="0"/>
              <a:t>*.html, *.</a:t>
            </a:r>
            <a:r>
              <a:rPr lang="fr-FR" sz="2000" dirty="0" err="1" smtClean="0"/>
              <a:t>js</a:t>
            </a:r>
            <a:endParaRPr lang="en-US" sz="2000" dirty="0"/>
          </a:p>
        </p:txBody>
      </p:sp>
      <p:sp>
        <p:nvSpPr>
          <p:cNvPr id="23" name="Rectangle à coins arrondis 22"/>
          <p:cNvSpPr/>
          <p:nvPr/>
        </p:nvSpPr>
        <p:spPr>
          <a:xfrm>
            <a:off x="3395605" y="3324679"/>
            <a:ext cx="1684009"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_locales</a:t>
            </a:r>
            <a:endParaRPr lang="en-US" sz="2000" dirty="0"/>
          </a:p>
        </p:txBody>
      </p:sp>
      <p:cxnSp>
        <p:nvCxnSpPr>
          <p:cNvPr id="24" name="Connecteur en angle 23"/>
          <p:cNvCxnSpPr/>
          <p:nvPr/>
        </p:nvCxnSpPr>
        <p:spPr>
          <a:xfrm flipV="1">
            <a:off x="5079615" y="2991386"/>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5" name="Connecteur en angle 24"/>
          <p:cNvCxnSpPr/>
          <p:nvPr/>
        </p:nvCxnSpPr>
        <p:spPr>
          <a:xfrm flipH="1" flipV="1">
            <a:off x="5079615" y="3531105"/>
            <a:ext cx="620247" cy="540401"/>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6" name="Connecteur droit 25"/>
          <p:cNvCxnSpPr/>
          <p:nvPr/>
        </p:nvCxnSpPr>
        <p:spPr>
          <a:xfrm>
            <a:off x="5389738" y="3531787"/>
            <a:ext cx="310124"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ectangle à coins arrondis 26"/>
          <p:cNvSpPr/>
          <p:nvPr/>
        </p:nvSpPr>
        <p:spPr>
          <a:xfrm>
            <a:off x="5699862" y="2789848"/>
            <a:ext cx="531881"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en</a:t>
            </a:r>
            <a:endParaRPr lang="en-US" sz="2000" dirty="0"/>
          </a:p>
        </p:txBody>
      </p:sp>
      <p:sp>
        <p:nvSpPr>
          <p:cNvPr id="28" name="Rectangle à coins arrondis 27"/>
          <p:cNvSpPr/>
          <p:nvPr/>
        </p:nvSpPr>
        <p:spPr>
          <a:xfrm>
            <a:off x="5690251" y="3338483"/>
            <a:ext cx="531881"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es</a:t>
            </a:r>
            <a:endParaRPr lang="en-US" sz="2000" dirty="0"/>
          </a:p>
        </p:txBody>
      </p:sp>
      <p:sp>
        <p:nvSpPr>
          <p:cNvPr id="29" name="Rectangle à coins arrondis 28"/>
          <p:cNvSpPr/>
          <p:nvPr/>
        </p:nvSpPr>
        <p:spPr>
          <a:xfrm>
            <a:off x="5699861" y="3905099"/>
            <a:ext cx="531881" cy="4142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smtClean="0"/>
              <a:t>ko</a:t>
            </a:r>
            <a:endParaRPr lang="en-US" sz="2000" dirty="0"/>
          </a:p>
        </p:txBody>
      </p:sp>
      <p:cxnSp>
        <p:nvCxnSpPr>
          <p:cNvPr id="12" name="Connecteur droit 11"/>
          <p:cNvCxnSpPr>
            <a:stCxn id="27" idx="3"/>
          </p:cNvCxnSpPr>
          <p:nvPr/>
        </p:nvCxnSpPr>
        <p:spPr>
          <a:xfrm>
            <a:off x="6231743" y="2996956"/>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necteur droit 31"/>
          <p:cNvCxnSpPr/>
          <p:nvPr/>
        </p:nvCxnSpPr>
        <p:spPr>
          <a:xfrm>
            <a:off x="6231743" y="3549668"/>
            <a:ext cx="4320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Connecteur droit 32"/>
          <p:cNvCxnSpPr/>
          <p:nvPr/>
        </p:nvCxnSpPr>
        <p:spPr>
          <a:xfrm>
            <a:off x="6222132" y="4096519"/>
            <a:ext cx="432048" cy="0"/>
          </a:xfrm>
          <a:prstGeom prst="line">
            <a:avLst/>
          </a:prstGeom>
        </p:spPr>
        <p:style>
          <a:lnRef idx="2">
            <a:schemeClr val="accent1"/>
          </a:lnRef>
          <a:fillRef idx="0">
            <a:schemeClr val="accent1"/>
          </a:fillRef>
          <a:effectRef idx="1">
            <a:schemeClr val="accent1"/>
          </a:effectRef>
          <a:fontRef idx="minor">
            <a:schemeClr val="tx1"/>
          </a:fontRef>
        </p:style>
      </p:cxnSp>
      <p:sp>
        <p:nvSpPr>
          <p:cNvPr id="34" name="Rectangle à coins arrondis 33"/>
          <p:cNvSpPr/>
          <p:nvPr/>
        </p:nvSpPr>
        <p:spPr>
          <a:xfrm>
            <a:off x="6654180" y="2789848"/>
            <a:ext cx="188181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messages.json</a:t>
            </a:r>
            <a:endParaRPr lang="en-US" sz="2000" dirty="0"/>
          </a:p>
        </p:txBody>
      </p:sp>
      <p:sp>
        <p:nvSpPr>
          <p:cNvPr id="37" name="Rectangle à coins arrondis 36"/>
          <p:cNvSpPr/>
          <p:nvPr/>
        </p:nvSpPr>
        <p:spPr>
          <a:xfrm>
            <a:off x="6663791" y="3339630"/>
            <a:ext cx="188181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messages.json</a:t>
            </a:r>
            <a:endParaRPr lang="en-US" sz="2000" dirty="0"/>
          </a:p>
        </p:txBody>
      </p:sp>
      <p:sp>
        <p:nvSpPr>
          <p:cNvPr id="38" name="Rectangle à coins arrondis 37"/>
          <p:cNvSpPr/>
          <p:nvPr/>
        </p:nvSpPr>
        <p:spPr>
          <a:xfrm>
            <a:off x="6663791" y="3889411"/>
            <a:ext cx="1881819" cy="41421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fr-FR" sz="2000" dirty="0" err="1" smtClean="0"/>
              <a:t>messages.json</a:t>
            </a:r>
            <a:endParaRPr lang="en-US" sz="2000" dirty="0"/>
          </a:p>
        </p:txBody>
      </p:sp>
      <p:pic>
        <p:nvPicPr>
          <p:cNvPr id="40"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89675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Chrome.i18n</a:t>
            </a:r>
          </a:p>
        </p:txBody>
      </p:sp>
      <p:sp>
        <p:nvSpPr>
          <p:cNvPr id="18434" name="Espace réservé du contenu 2"/>
          <p:cNvSpPr>
            <a:spLocks noGrp="1"/>
          </p:cNvSpPr>
          <p:nvPr>
            <p:ph idx="1"/>
          </p:nvPr>
        </p:nvSpPr>
        <p:spPr>
          <a:xfrm>
            <a:off x="467544" y="1128713"/>
            <a:ext cx="8496944" cy="4230687"/>
          </a:xfrm>
        </p:spPr>
        <p:txBody>
          <a:bodyPr/>
          <a:lstStyle/>
          <a:p>
            <a:pPr>
              <a:spcBef>
                <a:spcPts val="600"/>
              </a:spcBef>
            </a:pPr>
            <a:r>
              <a:rPr lang="fr-FR" sz="3200" dirty="0" smtClean="0">
                <a:ea typeface="ＭＳ Ｐゴシック" pitchFamily="34" charset="-128"/>
              </a:rPr>
              <a:t>‘</a:t>
            </a:r>
            <a:r>
              <a:rPr lang="fr-FR" sz="3200" dirty="0" err="1" smtClean="0">
                <a:ea typeface="ＭＳ Ｐゴシック" pitchFamily="34" charset="-128"/>
              </a:rPr>
              <a:t>messages.json</a:t>
            </a:r>
            <a:r>
              <a:rPr lang="fr-FR" sz="3200" dirty="0" smtClean="0">
                <a:ea typeface="ＭＳ Ｐゴシック" pitchFamily="34" charset="-128"/>
              </a:rPr>
              <a:t>’ uses </a:t>
            </a:r>
            <a:r>
              <a:rPr lang="fr-FR" sz="3200" dirty="0" err="1" smtClean="0">
                <a:ea typeface="ＭＳ Ｐゴシック" pitchFamily="34" charset="-128"/>
              </a:rPr>
              <a:t>valid</a:t>
            </a:r>
            <a:r>
              <a:rPr lang="fr-FR" sz="3200" dirty="0" smtClean="0">
                <a:ea typeface="ＭＳ Ｐゴシック" pitchFamily="34" charset="-128"/>
              </a:rPr>
              <a:t> JSON </a:t>
            </a:r>
            <a:r>
              <a:rPr lang="fr-FR" sz="3200" dirty="0" err="1" smtClean="0">
                <a:ea typeface="ＭＳ Ｐゴシック" pitchFamily="34" charset="-128"/>
              </a:rPr>
              <a:t>syntax</a:t>
            </a:r>
            <a:endParaRPr lang="fr-FR" sz="2800" dirty="0" smtClean="0">
              <a:ea typeface="ＭＳ Ｐゴシック" pitchFamily="34" charset="-128"/>
            </a:endParaRPr>
          </a:p>
          <a:p>
            <a:pPr>
              <a:spcBef>
                <a:spcPts val="600"/>
              </a:spcBef>
            </a:pPr>
            <a:endParaRPr lang="fr-FR" sz="3200" dirty="0" smtClean="0">
              <a:ea typeface="ＭＳ Ｐゴシック" pitchFamily="34" charset="-128"/>
            </a:endParaRPr>
          </a:p>
          <a:p>
            <a:pPr>
              <a:spcBef>
                <a:spcPts val="600"/>
              </a:spcBef>
            </a:pPr>
            <a:r>
              <a:rPr lang="fr-FR" sz="3200" dirty="0" err="1" smtClean="0">
                <a:ea typeface="ＭＳ Ｐゴシック" pitchFamily="34" charset="-128"/>
              </a:rPr>
              <a:t>At</a:t>
            </a:r>
            <a:r>
              <a:rPr lang="fr-FR" sz="3200" dirty="0" smtClean="0">
                <a:ea typeface="ＭＳ Ｐゴシック" pitchFamily="34" charset="-128"/>
              </a:rPr>
              <a:t> </a:t>
            </a:r>
            <a:r>
              <a:rPr lang="fr-FR" sz="3200" dirty="0" err="1" smtClean="0">
                <a:ea typeface="ＭＳ Ｐゴシック" pitchFamily="34" charset="-128"/>
              </a:rPr>
              <a:t>root</a:t>
            </a:r>
            <a:r>
              <a:rPr lang="fr-FR" sz="3200" dirty="0" smtClean="0">
                <a:ea typeface="ＭＳ Ｐゴシック" pitchFamily="34" charset="-128"/>
              </a:rPr>
              <a:t>, </a:t>
            </a:r>
            <a:r>
              <a:rPr lang="fr-FR" sz="3200" dirty="0" err="1" smtClean="0">
                <a:ea typeface="ＭＳ Ｐゴシック" pitchFamily="34" charset="-128"/>
              </a:rPr>
              <a:t>define</a:t>
            </a:r>
            <a:r>
              <a:rPr lang="fr-FR" sz="3200" dirty="0" smtClean="0">
                <a:ea typeface="ＭＳ Ｐゴシック" pitchFamily="34" charset="-128"/>
              </a:rPr>
              <a:t> the string </a:t>
            </a:r>
            <a:r>
              <a:rPr lang="fr-FR" sz="3200" dirty="0" err="1" smtClean="0">
                <a:ea typeface="ＭＳ Ｐゴシック" pitchFamily="34" charset="-128"/>
              </a:rPr>
              <a:t>property</a:t>
            </a:r>
            <a:r>
              <a:rPr lang="fr-FR" sz="3200" dirty="0" smtClean="0">
                <a:ea typeface="ＭＳ Ｐゴシック" pitchFamily="34" charset="-128"/>
              </a:rPr>
              <a:t> </a:t>
            </a:r>
            <a:r>
              <a:rPr lang="fr-FR" sz="3200" b="1" dirty="0" smtClean="0">
                <a:ea typeface="ＭＳ Ｐゴシック" pitchFamily="34" charset="-128"/>
              </a:rPr>
              <a:t>as a key</a:t>
            </a:r>
          </a:p>
          <a:p>
            <a:pPr lvl="1">
              <a:spcBef>
                <a:spcPts val="600"/>
              </a:spcBef>
            </a:pPr>
            <a:r>
              <a:rPr lang="fr-FR" sz="2800" dirty="0" err="1" smtClean="0">
                <a:ea typeface="ＭＳ Ｐゴシック" pitchFamily="34" charset="-128"/>
              </a:rPr>
              <a:t>Contains</a:t>
            </a:r>
            <a:r>
              <a:rPr lang="fr-FR" sz="2800" dirty="0" smtClean="0">
                <a:ea typeface="ＭＳ Ｐゴシック" pitchFamily="34" charset="-128"/>
              </a:rPr>
              <a:t> </a:t>
            </a:r>
            <a:r>
              <a:rPr lang="fr-FR" sz="2800" dirty="0" err="1" smtClean="0">
                <a:ea typeface="ＭＳ Ｐゴシック" pitchFamily="34" charset="-128"/>
              </a:rPr>
              <a:t>another</a:t>
            </a:r>
            <a:r>
              <a:rPr lang="fr-FR" sz="2800" dirty="0" smtClean="0">
                <a:ea typeface="ＭＳ Ｐゴシック" pitchFamily="34" charset="-128"/>
              </a:rPr>
              <a:t> JSON </a:t>
            </a:r>
            <a:r>
              <a:rPr lang="fr-FR" sz="2800" dirty="0" err="1" smtClean="0">
                <a:ea typeface="ＭＳ Ｐゴシック" pitchFamily="34" charset="-128"/>
              </a:rPr>
              <a:t>with</a:t>
            </a:r>
            <a:r>
              <a:rPr lang="fr-FR" sz="2800" dirty="0" smtClean="0">
                <a:ea typeface="ＭＳ Ｐゴシック" pitchFamily="34" charset="-128"/>
              </a:rPr>
              <a:t> </a:t>
            </a:r>
            <a:r>
              <a:rPr lang="fr-FR" sz="2800" dirty="0" err="1" smtClean="0">
                <a:ea typeface="ＭＳ Ｐゴシック" pitchFamily="34" charset="-128"/>
              </a:rPr>
              <a:t>two</a:t>
            </a:r>
            <a:r>
              <a:rPr lang="fr-FR" sz="2800" dirty="0" smtClean="0">
                <a:ea typeface="ＭＳ Ｐゴシック" pitchFamily="34" charset="-128"/>
              </a:rPr>
              <a:t> </a:t>
            </a:r>
            <a:r>
              <a:rPr lang="fr-FR" sz="2800" dirty="0" err="1" smtClean="0">
                <a:ea typeface="ＭＳ Ｐゴシック" pitchFamily="34" charset="-128"/>
              </a:rPr>
              <a:t>properties</a:t>
            </a:r>
            <a:r>
              <a:rPr lang="fr-FR" sz="2800" dirty="0" smtClean="0">
                <a:ea typeface="ＭＳ Ｐゴシック" pitchFamily="34" charset="-128"/>
              </a:rPr>
              <a:t>:</a:t>
            </a:r>
          </a:p>
          <a:p>
            <a:pPr lvl="2">
              <a:spcBef>
                <a:spcPts val="600"/>
              </a:spcBef>
            </a:pPr>
            <a:r>
              <a:rPr lang="fr-FR" sz="2400" b="1" i="1" dirty="0" smtClean="0">
                <a:ea typeface="ＭＳ Ｐゴシック" pitchFamily="34" charset="-128"/>
              </a:rPr>
              <a:t>message</a:t>
            </a:r>
            <a:r>
              <a:rPr lang="fr-FR" sz="2400" dirty="0" smtClean="0">
                <a:ea typeface="ＭＳ Ｐゴシック" pitchFamily="34" charset="-128"/>
              </a:rPr>
              <a:t>: The </a:t>
            </a:r>
            <a:r>
              <a:rPr lang="fr-FR" sz="2400" dirty="0" err="1" smtClean="0">
                <a:ea typeface="ＭＳ Ｐゴシック" pitchFamily="34" charset="-128"/>
              </a:rPr>
              <a:t>actual</a:t>
            </a:r>
            <a:r>
              <a:rPr lang="fr-FR" sz="2400" dirty="0" smtClean="0">
                <a:ea typeface="ＭＳ Ｐゴシック" pitchFamily="34" charset="-128"/>
              </a:rPr>
              <a:t> translation</a:t>
            </a:r>
          </a:p>
          <a:p>
            <a:pPr lvl="2">
              <a:spcBef>
                <a:spcPts val="600"/>
              </a:spcBef>
            </a:pPr>
            <a:r>
              <a:rPr lang="fr-FR" sz="2400" b="1" i="1" dirty="0" smtClean="0">
                <a:ea typeface="ＭＳ Ｐゴシック" pitchFamily="34" charset="-128"/>
              </a:rPr>
              <a:t>description</a:t>
            </a:r>
            <a:r>
              <a:rPr lang="fr-FR" sz="2400" dirty="0" smtClean="0">
                <a:ea typeface="ＭＳ Ｐゴシック" pitchFamily="34" charset="-128"/>
              </a:rPr>
              <a:t>: A facultative string to help translators, </a:t>
            </a:r>
            <a:r>
              <a:rPr lang="fr-FR" sz="2400" dirty="0" err="1" smtClean="0">
                <a:ea typeface="ＭＳ Ｐゴシック" pitchFamily="34" charset="-128"/>
              </a:rPr>
              <a:t>describing</a:t>
            </a:r>
            <a:r>
              <a:rPr lang="fr-FR" sz="2400" dirty="0" smtClean="0">
                <a:ea typeface="ＭＳ Ｐゴシック" pitchFamily="34" charset="-128"/>
              </a:rPr>
              <a:t> in </a:t>
            </a:r>
            <a:r>
              <a:rPr lang="fr-FR" sz="2400" dirty="0" err="1" smtClean="0">
                <a:ea typeface="ＭＳ Ｐゴシック" pitchFamily="34" charset="-128"/>
              </a:rPr>
              <a:t>which</a:t>
            </a:r>
            <a:r>
              <a:rPr lang="fr-FR" sz="2400" dirty="0" smtClean="0">
                <a:ea typeface="ＭＳ Ｐゴシック" pitchFamily="34" charset="-128"/>
              </a:rPr>
              <a:t> </a:t>
            </a:r>
            <a:r>
              <a:rPr lang="fr-FR" sz="2400" dirty="0" err="1" smtClean="0">
                <a:ea typeface="ＭＳ Ｐゴシック" pitchFamily="34" charset="-128"/>
              </a:rPr>
              <a:t>context</a:t>
            </a:r>
            <a:r>
              <a:rPr lang="fr-FR" sz="2400" dirty="0" smtClean="0">
                <a:ea typeface="ＭＳ Ｐゴシック" pitchFamily="34" charset="-128"/>
              </a:rPr>
              <a:t> </a:t>
            </a:r>
            <a:r>
              <a:rPr lang="fr-FR" sz="2400" dirty="0" err="1" smtClean="0">
                <a:ea typeface="ＭＳ Ｐゴシック" pitchFamily="34" charset="-128"/>
              </a:rPr>
              <a:t>this</a:t>
            </a:r>
            <a:r>
              <a:rPr lang="fr-FR" sz="2400" dirty="0" smtClean="0">
                <a:ea typeface="ＭＳ Ｐゴシック" pitchFamily="34" charset="-128"/>
              </a:rPr>
              <a:t> message </a:t>
            </a:r>
            <a:r>
              <a:rPr lang="fr-FR" sz="2400" dirty="0" err="1" smtClean="0">
                <a:ea typeface="ＭＳ Ｐゴシック" pitchFamily="34" charset="-128"/>
              </a:rPr>
              <a:t>is</a:t>
            </a:r>
            <a:r>
              <a:rPr lang="fr-FR" sz="2400" dirty="0" smtClean="0">
                <a:ea typeface="ＭＳ Ｐゴシック" pitchFamily="34" charset="-128"/>
              </a:rPr>
              <a:t> </a:t>
            </a:r>
            <a:r>
              <a:rPr lang="fr-FR" sz="2400" dirty="0" err="1" smtClean="0">
                <a:ea typeface="ＭＳ Ｐゴシック" pitchFamily="34" charset="-128"/>
              </a:rPr>
              <a:t>used</a:t>
            </a:r>
            <a:endParaRPr lang="fr-FR" sz="24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4499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a:ea typeface="ＭＳ Ｐゴシック" pitchFamily="34" charset="-128"/>
              </a:rPr>
              <a:t>Structure of ‘</a:t>
            </a:r>
            <a:r>
              <a:rPr lang="fr-FR" dirty="0" err="1">
                <a:ea typeface="ＭＳ Ｐゴシック" pitchFamily="34" charset="-128"/>
              </a:rPr>
              <a:t>messages.json</a:t>
            </a:r>
            <a:r>
              <a:rPr lang="fr-FR" dirty="0">
                <a:ea typeface="ＭＳ Ｐゴシック" pitchFamily="34" charset="-128"/>
              </a:rPr>
              <a:t>’ files</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Chrome.* API</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 name="Picture 2" descr="This looks the same as the previous figure, but with a new file at _locales/es/messages.json that contains a Spanish translation of the mess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98" y="1319757"/>
            <a:ext cx="7448550" cy="34099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4" descr="E:\Users\Renaud\Documents\Dropbox\StageSupinfo\Icons-New\v3\PPT\Screensh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83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9169131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p:txBody>
          <a:bodyPr/>
          <a:lstStyle/>
          <a:p>
            <a:r>
              <a:rPr lang="fr-FR" sz="3200" dirty="0" err="1" smtClean="0"/>
              <a:t>Create</a:t>
            </a:r>
            <a:r>
              <a:rPr lang="fr-FR" sz="3200" dirty="0" smtClean="0"/>
              <a:t> a Chrome Chat!</a:t>
            </a:r>
          </a:p>
          <a:p>
            <a:pPr lvl="1"/>
            <a:r>
              <a:rPr lang="fr-FR" sz="2800" dirty="0" smtClean="0"/>
              <a:t>Use </a:t>
            </a:r>
            <a:r>
              <a:rPr lang="fr-FR" sz="2800" dirty="0" err="1" smtClean="0"/>
              <a:t>your</a:t>
            </a:r>
            <a:r>
              <a:rPr lang="fr-FR" sz="2800" dirty="0" smtClean="0"/>
              <a:t> </a:t>
            </a:r>
            <a:r>
              <a:rPr lang="fr-FR" sz="2800" dirty="0" err="1" smtClean="0"/>
              <a:t>previous</a:t>
            </a:r>
            <a:r>
              <a:rPr lang="fr-FR" sz="2800" dirty="0" smtClean="0"/>
              <a:t> </a:t>
            </a:r>
            <a:r>
              <a:rPr lang="fr-FR" sz="2800" dirty="0" err="1" smtClean="0"/>
              <a:t>WebSocket</a:t>
            </a:r>
            <a:r>
              <a:rPr lang="fr-FR" sz="2800" dirty="0" smtClean="0"/>
              <a:t> Chat</a:t>
            </a:r>
          </a:p>
          <a:p>
            <a:pPr lvl="1"/>
            <a:r>
              <a:rPr lang="fr-FR" sz="2800" dirty="0" err="1" smtClean="0"/>
              <a:t>Turn</a:t>
            </a:r>
            <a:r>
              <a:rPr lang="fr-FR" sz="2800" dirty="0" smtClean="0"/>
              <a:t> </a:t>
            </a:r>
            <a:r>
              <a:rPr lang="fr-FR" sz="2800" dirty="0" err="1" smtClean="0"/>
              <a:t>it</a:t>
            </a:r>
            <a:r>
              <a:rPr lang="fr-FR" sz="2800" dirty="0" smtClean="0"/>
              <a:t> </a:t>
            </a:r>
            <a:r>
              <a:rPr lang="fr-FR" sz="2800" dirty="0" err="1" smtClean="0"/>
              <a:t>into</a:t>
            </a:r>
            <a:r>
              <a:rPr lang="fr-FR" sz="2800" dirty="0" smtClean="0"/>
              <a:t> a Chrome </a:t>
            </a:r>
            <a:r>
              <a:rPr lang="fr-FR" sz="2800" dirty="0" err="1" smtClean="0"/>
              <a:t>Packaged</a:t>
            </a:r>
            <a:r>
              <a:rPr lang="fr-FR" sz="2800" dirty="0" smtClean="0"/>
              <a:t> App</a:t>
            </a:r>
          </a:p>
          <a:p>
            <a:pPr lvl="1"/>
            <a:r>
              <a:rPr lang="fr-FR" sz="2800" dirty="0" smtClean="0"/>
              <a:t>Use:</a:t>
            </a:r>
          </a:p>
          <a:p>
            <a:pPr lvl="2"/>
            <a:r>
              <a:rPr lang="fr-FR" sz="2800" dirty="0" smtClean="0"/>
              <a:t>chrome.i18n to display log messages</a:t>
            </a:r>
          </a:p>
          <a:p>
            <a:pPr lvl="2"/>
            <a:r>
              <a:rPr lang="fr-FR" sz="2800" dirty="0" err="1" smtClean="0"/>
              <a:t>chrome.idle</a:t>
            </a:r>
            <a:r>
              <a:rPr lang="fr-FR" sz="2800" dirty="0" smtClean="0"/>
              <a:t> to </a:t>
            </a:r>
            <a:r>
              <a:rPr lang="fr-FR" sz="2800" dirty="0" err="1" smtClean="0"/>
              <a:t>handle</a:t>
            </a:r>
            <a:r>
              <a:rPr lang="fr-FR" sz="2800" dirty="0" smtClean="0"/>
              <a:t> </a:t>
            </a:r>
            <a:r>
              <a:rPr lang="fr-FR" sz="2800" dirty="0" err="1" smtClean="0"/>
              <a:t>away</a:t>
            </a:r>
            <a:r>
              <a:rPr lang="fr-FR" sz="2800" dirty="0" smtClean="0"/>
              <a:t> </a:t>
            </a:r>
            <a:r>
              <a:rPr lang="fr-FR" sz="2800" dirty="0" err="1" smtClean="0"/>
              <a:t>users</a:t>
            </a:r>
            <a:endParaRPr lang="fr-FR" sz="2800" dirty="0" smtClean="0"/>
          </a:p>
          <a:p>
            <a:pPr lvl="2"/>
            <a:r>
              <a:rPr lang="fr-FR" sz="2800" dirty="0" err="1" smtClean="0"/>
              <a:t>chrome.notification</a:t>
            </a:r>
            <a:r>
              <a:rPr lang="fr-FR" sz="2800" dirty="0" smtClean="0"/>
              <a:t> </a:t>
            </a:r>
            <a:r>
              <a:rPr lang="fr-FR" sz="2800" dirty="0" err="1" smtClean="0"/>
              <a:t>because</a:t>
            </a:r>
            <a:r>
              <a:rPr lang="fr-FR" sz="2800" dirty="0" smtClean="0"/>
              <a:t> </a:t>
            </a:r>
            <a:r>
              <a:rPr lang="fr-FR" sz="2800" dirty="0" err="1" smtClean="0"/>
              <a:t>it’s</a:t>
            </a:r>
            <a:r>
              <a:rPr lang="fr-FR" sz="2800" dirty="0" smtClean="0"/>
              <a:t> cool</a:t>
            </a:r>
            <a:endParaRPr lang="fr-FR" sz="2800" dirty="0"/>
          </a:p>
          <a:p>
            <a:endParaRPr lang="fr-FR" sz="3200" dirty="0" smtClean="0"/>
          </a:p>
        </p:txBody>
      </p:sp>
      <p:sp>
        <p:nvSpPr>
          <p:cNvPr id="4" name="Espace réservé du contenu 3"/>
          <p:cNvSpPr>
            <a:spLocks noGrp="1"/>
          </p:cNvSpPr>
          <p:nvPr>
            <p:ph sz="quarter" idx="13"/>
          </p:nvPr>
        </p:nvSpPr>
        <p:spPr/>
        <p:txBody>
          <a:bodyPr/>
          <a:lstStyle/>
          <a:p>
            <a:r>
              <a:rPr lang="fr-FR" dirty="0">
                <a:ea typeface="ＭＳ Ｐゴシック" pitchFamily="34" charset="-128"/>
              </a:rPr>
              <a:t>Chrome.* API</a:t>
            </a:r>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91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Why</a:t>
            </a:r>
            <a:r>
              <a:rPr lang="fr-FR" dirty="0" smtClean="0">
                <a:ea typeface="ＭＳ Ｐゴシック" pitchFamily="34" charset="-128"/>
              </a:rPr>
              <a:t> </a:t>
            </a:r>
            <a:r>
              <a:rPr lang="fr-FR" dirty="0" err="1" smtClean="0">
                <a:ea typeface="ＭＳ Ｐゴシック" pitchFamily="34" charset="-128"/>
              </a:rPr>
              <a:t>extend</a:t>
            </a:r>
            <a:r>
              <a:rPr lang="fr-FR" dirty="0" smtClean="0">
                <a:ea typeface="ＭＳ Ｐゴシック" pitchFamily="34" charset="-128"/>
              </a:rPr>
              <a:t> Chrome?</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a:ea typeface="ＭＳ Ｐゴシック" pitchFamily="34" charset="-128"/>
              </a:rPr>
              <a:t>Can </a:t>
            </a:r>
            <a:r>
              <a:rPr lang="fr-FR" sz="3200" dirty="0" err="1">
                <a:ea typeface="ＭＳ Ｐゴシック" pitchFamily="34" charset="-128"/>
              </a:rPr>
              <a:t>be</a:t>
            </a:r>
            <a:r>
              <a:rPr lang="fr-FR" sz="3200" dirty="0">
                <a:ea typeface="ＭＳ Ｐゴシック" pitchFamily="34" charset="-128"/>
              </a:rPr>
              <a:t> </a:t>
            </a:r>
            <a:r>
              <a:rPr lang="fr-FR" sz="3200" dirty="0" err="1" smtClean="0">
                <a:ea typeface="ＭＳ Ｐゴシック" pitchFamily="34" charset="-128"/>
              </a:rPr>
              <a:t>useful</a:t>
            </a:r>
            <a:r>
              <a:rPr lang="fr-FR" sz="3200" dirty="0" smtClean="0">
                <a:ea typeface="ＭＳ Ｐゴシック" pitchFamily="34" charset="-128"/>
              </a:rPr>
              <a:t> to</a:t>
            </a:r>
            <a:r>
              <a:rPr lang="fr-FR" sz="3200" dirty="0">
                <a:ea typeface="ＭＳ Ｐゴシック" pitchFamily="34" charset="-128"/>
              </a:rPr>
              <a:t>:</a:t>
            </a:r>
          </a:p>
          <a:p>
            <a:pPr lvl="1"/>
            <a:r>
              <a:rPr lang="fr-FR" sz="2800" dirty="0" err="1">
                <a:ea typeface="ＭＳ Ｐゴシック" pitchFamily="34" charset="-128"/>
              </a:rPr>
              <a:t>Override</a:t>
            </a:r>
            <a:r>
              <a:rPr lang="fr-FR" sz="2800" dirty="0">
                <a:ea typeface="ＭＳ Ｐゴシック" pitchFamily="34" charset="-128"/>
              </a:rPr>
              <a:t> default interfaces</a:t>
            </a:r>
          </a:p>
          <a:p>
            <a:pPr lvl="1"/>
            <a:r>
              <a:rPr lang="fr-FR" sz="2800" dirty="0" err="1">
                <a:ea typeface="ＭＳ Ｐゴシック" pitchFamily="34" charset="-128"/>
              </a:rPr>
              <a:t>Provide</a:t>
            </a:r>
            <a:r>
              <a:rPr lang="fr-FR" sz="2800" dirty="0">
                <a:ea typeface="ＭＳ Ｐゴシック" pitchFamily="34" charset="-128"/>
              </a:rPr>
              <a:t> one-click </a:t>
            </a:r>
            <a:r>
              <a:rPr lang="fr-FR" sz="2800" dirty="0" err="1">
                <a:ea typeface="ＭＳ Ｐゴシック" pitchFamily="34" charset="-128"/>
              </a:rPr>
              <a:t>website</a:t>
            </a:r>
            <a:r>
              <a:rPr lang="fr-FR" sz="2800" dirty="0">
                <a:ea typeface="ＭＳ Ｐゴシック" pitchFamily="34" charset="-128"/>
              </a:rPr>
              <a:t> </a:t>
            </a:r>
            <a:r>
              <a:rPr lang="fr-FR" sz="2800" dirty="0" err="1" smtClean="0">
                <a:ea typeface="ＭＳ Ｐゴシック" pitchFamily="34" charset="-128"/>
              </a:rPr>
              <a:t>access</a:t>
            </a:r>
            <a:endParaRPr lang="fr-FR" sz="2800" dirty="0">
              <a:ea typeface="ＭＳ Ｐゴシック" pitchFamily="34" charset="-128"/>
            </a:endParaRPr>
          </a:p>
          <a:p>
            <a:pPr lvl="1"/>
            <a:r>
              <a:rPr lang="fr-FR" sz="2800" dirty="0" err="1" smtClean="0">
                <a:ea typeface="ＭＳ Ｐゴシック" pitchFamily="34" charset="-128"/>
              </a:rPr>
              <a:t>Deliver</a:t>
            </a:r>
            <a:r>
              <a:rPr lang="fr-FR" sz="2800" dirty="0" smtClean="0">
                <a:ea typeface="ＭＳ Ｐゴシック" pitchFamily="34" charset="-128"/>
              </a:rPr>
              <a:t> </a:t>
            </a:r>
            <a:r>
              <a:rPr lang="fr-FR" sz="2800" dirty="0" err="1" smtClean="0">
                <a:ea typeface="ＭＳ Ｐゴシック" pitchFamily="34" charset="-128"/>
              </a:rPr>
              <a:t>games</a:t>
            </a:r>
            <a:endParaRPr lang="fr-FR" sz="2800" dirty="0" smtClean="0">
              <a:ea typeface="ＭＳ Ｐゴシック" pitchFamily="34" charset="-128"/>
            </a:endParaRPr>
          </a:p>
          <a:p>
            <a:pPr lvl="1"/>
            <a:r>
              <a:rPr lang="fr-FR" sz="2800" dirty="0" smtClean="0">
                <a:ea typeface="ＭＳ Ｐゴシック" pitchFamily="34" charset="-128"/>
              </a:rPr>
              <a:t>…</a:t>
            </a:r>
            <a:endParaRPr lang="fr-FR" sz="2800" dirty="0">
              <a:ea typeface="ＭＳ Ｐゴシック" pitchFamily="34" charset="-128"/>
            </a:endParaRPr>
          </a:p>
          <a:p>
            <a:r>
              <a:rPr lang="fr-FR" sz="3200" dirty="0" err="1" smtClean="0">
                <a:ea typeface="ＭＳ Ｐゴシック" pitchFamily="34" charset="-128"/>
              </a:rPr>
              <a:t>Basically</a:t>
            </a:r>
            <a:r>
              <a:rPr lang="fr-FR" sz="3200" dirty="0" smtClean="0">
                <a:ea typeface="ＭＳ Ｐゴシック" pitchFamily="34" charset="-128"/>
              </a:rPr>
              <a:t>, </a:t>
            </a:r>
            <a:r>
              <a:rPr lang="fr-FR" sz="3200" dirty="0" err="1" smtClean="0">
                <a:ea typeface="ＭＳ Ｐゴシック" pitchFamily="34" charset="-128"/>
              </a:rPr>
              <a:t>everything</a:t>
            </a:r>
            <a:r>
              <a:rPr lang="fr-FR" sz="3200" dirty="0" smtClean="0">
                <a:ea typeface="ＭＳ Ｐゴシック" pitchFamily="34" charset="-128"/>
              </a:rPr>
              <a:t> softwares and </a:t>
            </a:r>
            <a:r>
              <a:rPr lang="fr-FR" sz="3200" dirty="0" err="1" smtClean="0">
                <a:ea typeface="ＭＳ Ｐゴシック" pitchFamily="34" charset="-128"/>
              </a:rPr>
              <a:t>webapps</a:t>
            </a:r>
            <a:r>
              <a:rPr lang="fr-FR" sz="3200" dirty="0" smtClean="0">
                <a:ea typeface="ＭＳ Ｐゴシック" pitchFamily="34" charset="-128"/>
              </a:rPr>
              <a:t> </a:t>
            </a:r>
            <a:r>
              <a:rPr lang="fr-FR" sz="3200" dirty="0" err="1" smtClean="0">
                <a:ea typeface="ＭＳ Ｐゴシック" pitchFamily="34" charset="-128"/>
              </a:rPr>
              <a:t>can</a:t>
            </a:r>
            <a:r>
              <a:rPr lang="fr-FR" sz="3200" dirty="0" smtClean="0">
                <a:ea typeface="ＭＳ Ｐゴシック" pitchFamily="34" charset="-128"/>
              </a:rPr>
              <a:t> do… But </a:t>
            </a:r>
            <a:r>
              <a:rPr lang="fr-FR" sz="3200" dirty="0" err="1" smtClean="0">
                <a:ea typeface="ＭＳ Ｐゴシック" pitchFamily="34" charset="-128"/>
              </a:rPr>
              <a:t>executed</a:t>
            </a:r>
            <a:r>
              <a:rPr lang="fr-FR" sz="3200" dirty="0" smtClean="0">
                <a:ea typeface="ＭＳ Ｐゴシック" pitchFamily="34" charset="-128"/>
              </a:rPr>
              <a:t> in Chrome!</a:t>
            </a:r>
            <a:endParaRPr lang="en-US" sz="3200" dirty="0">
              <a:ea typeface="ＭＳ Ｐゴシック" pitchFamily="34" charset="-128"/>
            </a:endParaRPr>
          </a:p>
          <a:p>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6526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(2/2)</a:t>
            </a:r>
            <a:endParaRPr lang="fr-FR" dirty="0"/>
          </a:p>
        </p:txBody>
      </p:sp>
      <p:sp>
        <p:nvSpPr>
          <p:cNvPr id="3" name="Espace réservé du contenu 2"/>
          <p:cNvSpPr>
            <a:spLocks noGrp="1"/>
          </p:cNvSpPr>
          <p:nvPr>
            <p:ph idx="1"/>
          </p:nvPr>
        </p:nvSpPr>
        <p:spPr/>
        <p:txBody>
          <a:bodyPr/>
          <a:lstStyle/>
          <a:p>
            <a:r>
              <a:rPr lang="fr-FR" sz="3200" dirty="0" err="1" smtClean="0"/>
              <a:t>Several</a:t>
            </a:r>
            <a:r>
              <a:rPr lang="fr-FR" sz="3200" dirty="0" smtClean="0"/>
              <a:t> </a:t>
            </a:r>
            <a:r>
              <a:rPr lang="fr-FR" sz="3200" dirty="0" err="1" smtClean="0"/>
              <a:t>things</a:t>
            </a:r>
            <a:r>
              <a:rPr lang="fr-FR" sz="3200" dirty="0" smtClean="0"/>
              <a:t> to know:</a:t>
            </a:r>
          </a:p>
          <a:p>
            <a:pPr lvl="1"/>
            <a:r>
              <a:rPr lang="fr-FR" sz="2800" dirty="0" smtClean="0"/>
              <a:t>You </a:t>
            </a:r>
            <a:r>
              <a:rPr lang="fr-FR" sz="2800" dirty="0" err="1" smtClean="0"/>
              <a:t>need</a:t>
            </a:r>
            <a:r>
              <a:rPr lang="fr-FR" sz="2800" dirty="0" smtClean="0"/>
              <a:t> to package </a:t>
            </a:r>
            <a:r>
              <a:rPr lang="fr-FR" sz="2800" dirty="0" err="1" smtClean="0"/>
              <a:t>your</a:t>
            </a:r>
            <a:r>
              <a:rPr lang="fr-FR" sz="2800" dirty="0" smtClean="0"/>
              <a:t> </a:t>
            </a:r>
            <a:r>
              <a:rPr lang="fr-FR" sz="2800" dirty="0" err="1" smtClean="0"/>
              <a:t>app</a:t>
            </a:r>
            <a:r>
              <a:rPr lang="fr-FR" sz="2800" dirty="0" smtClean="0"/>
              <a:t> (*.</a:t>
            </a:r>
            <a:r>
              <a:rPr lang="fr-FR" sz="2800" dirty="0" err="1" smtClean="0"/>
              <a:t>crx</a:t>
            </a:r>
            <a:r>
              <a:rPr lang="fr-FR" sz="2800" dirty="0" smtClean="0"/>
              <a:t>) in </a:t>
            </a:r>
            <a:r>
              <a:rPr lang="fr-FR" sz="2800" dirty="0" err="1" smtClean="0"/>
              <a:t>order</a:t>
            </a:r>
            <a:r>
              <a:rPr lang="fr-FR" sz="2800" dirty="0" smtClean="0"/>
              <a:t> to use </a:t>
            </a:r>
            <a:r>
              <a:rPr lang="fr-FR" sz="2800" dirty="0" err="1" smtClean="0"/>
              <a:t>chrome.notification</a:t>
            </a:r>
            <a:endParaRPr lang="fr-FR" sz="2800" dirty="0" smtClean="0"/>
          </a:p>
          <a:p>
            <a:pPr lvl="1"/>
            <a:r>
              <a:rPr lang="fr-FR" sz="2800" dirty="0" smtClean="0"/>
              <a:t>Notification </a:t>
            </a:r>
            <a:r>
              <a:rPr lang="fr-FR" sz="2800" dirty="0" err="1" smtClean="0"/>
              <a:t>icon</a:t>
            </a:r>
            <a:r>
              <a:rPr lang="fr-FR" sz="2800" dirty="0" smtClean="0"/>
              <a:t> </a:t>
            </a:r>
            <a:r>
              <a:rPr lang="fr-FR" sz="2800" dirty="0" err="1" smtClean="0"/>
              <a:t>cannot</a:t>
            </a:r>
            <a:r>
              <a:rPr lang="fr-FR" sz="2800" dirty="0" smtClean="0"/>
              <a:t> </a:t>
            </a:r>
            <a:r>
              <a:rPr lang="fr-FR" sz="2800" dirty="0" err="1" smtClean="0"/>
              <a:t>be</a:t>
            </a:r>
            <a:r>
              <a:rPr lang="fr-FR" sz="2800" dirty="0" smtClean="0"/>
              <a:t> in package, </a:t>
            </a:r>
            <a:r>
              <a:rPr lang="fr-FR" sz="2800" dirty="0" err="1" smtClean="0"/>
              <a:t>take</a:t>
            </a:r>
            <a:r>
              <a:rPr lang="fr-FR" sz="2800" dirty="0" smtClean="0"/>
              <a:t> </a:t>
            </a:r>
            <a:r>
              <a:rPr lang="fr-FR" sz="2800" dirty="0" err="1" smtClean="0"/>
              <a:t>it</a:t>
            </a:r>
            <a:r>
              <a:rPr lang="fr-FR" sz="2800" dirty="0" smtClean="0"/>
              <a:t> </a:t>
            </a:r>
            <a:r>
              <a:rPr lang="fr-FR" sz="2800" dirty="0" err="1" smtClean="0"/>
              <a:t>with</a:t>
            </a:r>
            <a:r>
              <a:rPr lang="fr-FR" sz="2800" dirty="0" smtClean="0"/>
              <a:t> </a:t>
            </a:r>
            <a:r>
              <a:rPr lang="fr-FR" sz="2800" dirty="0" err="1" smtClean="0"/>
              <a:t>absolute</a:t>
            </a:r>
            <a:r>
              <a:rPr lang="fr-FR" sz="2800" dirty="0" smtClean="0"/>
              <a:t> </a:t>
            </a:r>
            <a:r>
              <a:rPr lang="fr-FR" sz="2800" dirty="0" err="1" smtClean="0"/>
              <a:t>path</a:t>
            </a:r>
            <a:r>
              <a:rPr lang="fr-FR" sz="2800" dirty="0" smtClean="0"/>
              <a:t> </a:t>
            </a:r>
            <a:r>
              <a:rPr lang="fr-FR" sz="2800" dirty="0" err="1" smtClean="0"/>
              <a:t>from</a:t>
            </a:r>
            <a:r>
              <a:rPr lang="fr-FR" sz="2800" dirty="0" smtClean="0"/>
              <a:t> the Internet</a:t>
            </a:r>
          </a:p>
          <a:p>
            <a:pPr lvl="1"/>
            <a:r>
              <a:rPr lang="fr-FR" sz="2800" dirty="0" err="1" smtClean="0"/>
              <a:t>Considering</a:t>
            </a:r>
            <a:r>
              <a:rPr lang="fr-FR" sz="2800" dirty="0" smtClean="0"/>
              <a:t> the life cycle, use </a:t>
            </a:r>
            <a:r>
              <a:rPr lang="fr-FR" sz="2800" dirty="0" err="1" smtClean="0"/>
              <a:t>two</a:t>
            </a:r>
            <a:r>
              <a:rPr lang="fr-FR" sz="2800" dirty="0" smtClean="0"/>
              <a:t> JS files:</a:t>
            </a:r>
          </a:p>
          <a:p>
            <a:pPr lvl="2"/>
            <a:r>
              <a:rPr lang="fr-FR" sz="2400" dirty="0" smtClean="0"/>
              <a:t>First </a:t>
            </a:r>
            <a:r>
              <a:rPr lang="fr-FR" sz="2400" dirty="0" err="1" smtClean="0"/>
              <a:t>creating</a:t>
            </a:r>
            <a:r>
              <a:rPr lang="fr-FR" sz="2400" dirty="0" smtClean="0"/>
              <a:t> the </a:t>
            </a:r>
            <a:r>
              <a:rPr lang="fr-FR" sz="2400" dirty="0" err="1" smtClean="0"/>
              <a:t>window</a:t>
            </a:r>
            <a:r>
              <a:rPr lang="fr-FR" sz="2400" dirty="0" smtClean="0"/>
              <a:t> (as background script)</a:t>
            </a:r>
          </a:p>
          <a:p>
            <a:pPr lvl="2"/>
            <a:r>
              <a:rPr lang="fr-FR" sz="2400" dirty="0" smtClean="0"/>
              <a:t>Second </a:t>
            </a:r>
            <a:r>
              <a:rPr lang="fr-FR" sz="2400" dirty="0" err="1" smtClean="0"/>
              <a:t>using</a:t>
            </a:r>
            <a:r>
              <a:rPr lang="fr-FR" sz="2400" dirty="0" smtClean="0"/>
              <a:t> Web Sockets (</a:t>
            </a:r>
            <a:r>
              <a:rPr lang="fr-FR" sz="2400" dirty="0" err="1" smtClean="0"/>
              <a:t>included</a:t>
            </a:r>
            <a:r>
              <a:rPr lang="fr-FR" sz="2400" dirty="0" smtClean="0"/>
              <a:t> in HTML)</a:t>
            </a:r>
          </a:p>
        </p:txBody>
      </p:sp>
      <p:sp>
        <p:nvSpPr>
          <p:cNvPr id="4" name="Espace réservé du contenu 3"/>
          <p:cNvSpPr>
            <a:spLocks noGrp="1"/>
          </p:cNvSpPr>
          <p:nvPr>
            <p:ph sz="quarter" idx="13"/>
          </p:nvPr>
        </p:nvSpPr>
        <p:spPr/>
        <p:txBody>
          <a:bodyPr/>
          <a:lstStyle/>
          <a:p>
            <a:r>
              <a:rPr lang="fr-FR" dirty="0">
                <a:ea typeface="ＭＳ Ｐゴシック" pitchFamily="34" charset="-128"/>
              </a:rPr>
              <a:t>Chrome.* API</a:t>
            </a:r>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9802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Chrome Apps</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Three</a:t>
            </a:r>
            <a:r>
              <a:rPr lang="fr-FR" dirty="0" smtClean="0">
                <a:ea typeface="ＭＳ Ｐゴシック" pitchFamily="34" charset="-128"/>
              </a:rPr>
              <a:t> plug-ins types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smtClean="0">
                <a:ea typeface="ＭＳ Ｐゴシック" pitchFamily="34" charset="-128"/>
              </a:rPr>
              <a:t>As </a:t>
            </a:r>
            <a:r>
              <a:rPr lang="fr-FR" sz="3200" dirty="0" err="1" smtClean="0">
                <a:ea typeface="ＭＳ Ｐゴシック" pitchFamily="34" charset="-128"/>
              </a:rPr>
              <a:t>said</a:t>
            </a:r>
            <a:r>
              <a:rPr lang="fr-FR" sz="3200" dirty="0" smtClean="0">
                <a:ea typeface="ＭＳ Ｐゴシック" pitchFamily="34" charset="-128"/>
              </a:rPr>
              <a:t> </a:t>
            </a:r>
            <a:r>
              <a:rPr lang="fr-FR" sz="3200" dirty="0" err="1" smtClean="0">
                <a:ea typeface="ＭＳ Ｐゴシック" pitchFamily="34" charset="-128"/>
              </a:rPr>
              <a:t>before</a:t>
            </a:r>
            <a:r>
              <a:rPr lang="fr-FR" sz="3200" dirty="0" smtClean="0">
                <a:ea typeface="ＭＳ Ｐゴシック" pitchFamily="34" charset="-128"/>
              </a:rPr>
              <a:t>, </a:t>
            </a:r>
            <a:r>
              <a:rPr lang="fr-FR" sz="3200" dirty="0" err="1" smtClean="0">
                <a:ea typeface="ＭＳ Ｐゴシック" pitchFamily="34" charset="-128"/>
              </a:rPr>
              <a:t>three</a:t>
            </a:r>
            <a:r>
              <a:rPr lang="fr-FR" sz="3200" dirty="0" smtClean="0">
                <a:ea typeface="ＭＳ Ｐゴシック" pitchFamily="34" charset="-128"/>
              </a:rPr>
              <a:t> </a:t>
            </a:r>
            <a:r>
              <a:rPr lang="en-US" sz="3200" dirty="0" smtClean="0">
                <a:ea typeface="ＭＳ Ｐゴシック" pitchFamily="34" charset="-128"/>
              </a:rPr>
              <a:t>“</a:t>
            </a:r>
            <a:r>
              <a:rPr lang="fr-FR" sz="3200" dirty="0" smtClean="0">
                <a:ea typeface="ＭＳ Ｐゴシック" pitchFamily="34" charset="-128"/>
              </a:rPr>
              <a:t>plug-ins types</a:t>
            </a:r>
            <a:r>
              <a:rPr lang="en-US" sz="3200" dirty="0" smtClean="0">
                <a:ea typeface="ＭＳ Ｐゴシック" pitchFamily="34" charset="-128"/>
              </a:rPr>
              <a:t>”</a:t>
            </a:r>
            <a:r>
              <a:rPr lang="fr-FR" sz="3200" dirty="0" smtClean="0">
                <a:ea typeface="ＭＳ Ｐゴシック" pitchFamily="34" charset="-128"/>
              </a:rPr>
              <a:t>:</a:t>
            </a:r>
          </a:p>
          <a:p>
            <a:pPr lvl="1">
              <a:spcBef>
                <a:spcPts val="600"/>
              </a:spcBef>
            </a:pPr>
            <a:r>
              <a:rPr lang="fr-FR" sz="2800" dirty="0" smtClean="0">
                <a:ea typeface="ＭＳ Ｐゴシック" pitchFamily="34" charset="-128"/>
              </a:rPr>
              <a:t>Extensions</a:t>
            </a:r>
          </a:p>
          <a:p>
            <a:pPr lvl="1">
              <a:spcBef>
                <a:spcPts val="600"/>
              </a:spcBef>
            </a:pPr>
            <a:r>
              <a:rPr lang="fr-FR" sz="2800" dirty="0" err="1" smtClean="0">
                <a:ea typeface="ＭＳ Ｐゴシック" pitchFamily="34" charset="-128"/>
              </a:rPr>
              <a:t>Hosted</a:t>
            </a:r>
            <a:r>
              <a:rPr lang="fr-FR" sz="2800" dirty="0" smtClean="0">
                <a:ea typeface="ＭＳ Ｐゴシック" pitchFamily="34" charset="-128"/>
              </a:rPr>
              <a:t> </a:t>
            </a:r>
            <a:r>
              <a:rPr lang="fr-FR" sz="2800" dirty="0" err="1" smtClean="0">
                <a:ea typeface="ＭＳ Ｐゴシック" pitchFamily="34" charset="-128"/>
              </a:rPr>
              <a:t>apps</a:t>
            </a:r>
            <a:endParaRPr lang="fr-FR" sz="2800" dirty="0" smtClean="0">
              <a:ea typeface="ＭＳ Ｐゴシック" pitchFamily="34" charset="-128"/>
            </a:endParaRPr>
          </a:p>
          <a:p>
            <a:pPr lvl="1">
              <a:spcBef>
                <a:spcPts val="600"/>
              </a:spcBef>
            </a:pPr>
            <a:r>
              <a:rPr lang="fr-FR" sz="2800" dirty="0" err="1" smtClean="0">
                <a:ea typeface="ＭＳ Ｐゴシック" pitchFamily="34" charset="-128"/>
              </a:rPr>
              <a:t>Packaged</a:t>
            </a:r>
            <a:r>
              <a:rPr lang="fr-FR" sz="2800" dirty="0" smtClean="0">
                <a:ea typeface="ＭＳ Ｐゴシック" pitchFamily="34" charset="-128"/>
              </a:rPr>
              <a:t> </a:t>
            </a:r>
            <a:r>
              <a:rPr lang="fr-FR" sz="2800" dirty="0" err="1" smtClean="0">
                <a:ea typeface="ＭＳ Ｐゴシック" pitchFamily="34" charset="-128"/>
              </a:rPr>
              <a:t>apps</a:t>
            </a:r>
            <a:endParaRPr lang="fr-FR" sz="2800" dirty="0" smtClean="0">
              <a:ea typeface="ＭＳ Ｐゴシック" pitchFamily="34" charset="-128"/>
            </a:endParaRPr>
          </a:p>
          <a:p>
            <a:pPr lvl="1">
              <a:spcBef>
                <a:spcPts val="600"/>
              </a:spcBef>
            </a:pPr>
            <a:endParaRPr lang="fr-FR" sz="2800" dirty="0" smtClean="0">
              <a:ea typeface="ＭＳ Ｐゴシック" pitchFamily="34" charset="-128"/>
            </a:endParaRPr>
          </a:p>
          <a:p>
            <a:pPr lvl="1">
              <a:spcBef>
                <a:spcPts val="600"/>
              </a:spcBef>
            </a:pPr>
            <a:endParaRPr lang="fr-FR" sz="2800" dirty="0">
              <a:ea typeface="ＭＳ Ｐゴシック" pitchFamily="34" charset="-128"/>
            </a:endParaRPr>
          </a:p>
          <a:p>
            <a:pPr>
              <a:spcBef>
                <a:spcPts val="600"/>
              </a:spcBef>
            </a:pPr>
            <a:r>
              <a:rPr lang="fr-FR" sz="3200" dirty="0" err="1" smtClean="0">
                <a:ea typeface="ＭＳ Ｐゴシック" pitchFamily="34" charset="-128"/>
              </a:rPr>
              <a:t>Obvisouly</a:t>
            </a:r>
            <a:r>
              <a:rPr lang="fr-FR" sz="3200" dirty="0" smtClean="0">
                <a:ea typeface="ＭＳ Ｐゴシック" pitchFamily="34" charset="-128"/>
              </a:rPr>
              <a:t> </a:t>
            </a:r>
            <a:r>
              <a:rPr lang="fr-FR" sz="3200" dirty="0" err="1" smtClean="0">
                <a:ea typeface="ＭＳ Ｐゴシック" pitchFamily="34" charset="-128"/>
              </a:rPr>
              <a:t>depends</a:t>
            </a:r>
            <a:r>
              <a:rPr lang="fr-FR" sz="3200" dirty="0" smtClean="0">
                <a:ea typeface="ＭＳ Ｐゴシック" pitchFamily="34" charset="-128"/>
              </a:rPr>
              <a:t> of </a:t>
            </a:r>
            <a:r>
              <a:rPr lang="fr-FR" sz="3200" dirty="0" err="1" smtClean="0">
                <a:ea typeface="ＭＳ Ｐゴシック" pitchFamily="34" charset="-128"/>
              </a:rPr>
              <a:t>what</a:t>
            </a:r>
            <a:r>
              <a:rPr lang="fr-FR" sz="3200" dirty="0" smtClean="0">
                <a:ea typeface="ＭＳ Ｐゴシック" pitchFamily="34" charset="-128"/>
              </a:rPr>
              <a:t> </a:t>
            </a:r>
            <a:r>
              <a:rPr lang="fr-FR" sz="3200" dirty="0" err="1" smtClean="0">
                <a:ea typeface="ＭＳ Ｐゴシック" pitchFamily="34" charset="-128"/>
              </a:rPr>
              <a:t>you</a:t>
            </a:r>
            <a:r>
              <a:rPr lang="fr-FR" sz="3200" dirty="0" smtClean="0">
                <a:ea typeface="ＭＳ Ｐゴシック" pitchFamily="34" charset="-128"/>
              </a:rPr>
              <a:t> </a:t>
            </a:r>
            <a:r>
              <a:rPr lang="fr-FR" sz="3200" dirty="0" err="1" smtClean="0">
                <a:ea typeface="ＭＳ Ｐゴシック" pitchFamily="34" charset="-128"/>
              </a:rPr>
              <a:t>need</a:t>
            </a:r>
            <a:r>
              <a:rPr lang="fr-FR" sz="3200" dirty="0" smtClean="0">
                <a:ea typeface="ＭＳ Ｐゴシック" pitchFamily="34" charset="-128"/>
              </a:rPr>
              <a:t> to do!</a:t>
            </a:r>
            <a:endParaRPr lang="en-US" sz="28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googland.fr/wp-content/uploads/2012/07/chrome-venn.jpg"/>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5588" b="94706" l="4646" r="95758"/>
                    </a14:imgEffect>
                  </a14:imgLayer>
                </a14:imgProps>
              </a:ext>
              <a:ext uri="{28A0092B-C50C-407E-A947-70E740481C1C}">
                <a14:useLocalDpi xmlns:a14="http://schemas.microsoft.com/office/drawing/2010/main" val="0"/>
              </a:ext>
            </a:extLst>
          </a:blip>
          <a:srcRect/>
          <a:stretch>
            <a:fillRect/>
          </a:stretch>
        </p:blipFill>
        <p:spPr bwMode="auto">
          <a:xfrm>
            <a:off x="5148064" y="1847589"/>
            <a:ext cx="3147673" cy="216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6953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Extensions</a:t>
            </a:r>
          </a:p>
        </p:txBody>
      </p:sp>
      <p:sp>
        <p:nvSpPr>
          <p:cNvPr id="18434" name="Espace réservé du contenu 2"/>
          <p:cNvSpPr>
            <a:spLocks noGrp="1"/>
          </p:cNvSpPr>
          <p:nvPr>
            <p:ph idx="1"/>
          </p:nvPr>
        </p:nvSpPr>
        <p:spPr>
          <a:xfrm>
            <a:off x="467544" y="1128713"/>
            <a:ext cx="8280920" cy="4230687"/>
          </a:xfrm>
        </p:spPr>
        <p:txBody>
          <a:bodyPr/>
          <a:lstStyle/>
          <a:p>
            <a:pPr>
              <a:spcBef>
                <a:spcPts val="3000"/>
              </a:spcBef>
            </a:pPr>
            <a:r>
              <a:rPr lang="fr-FR" sz="3200" dirty="0" err="1" smtClean="0">
                <a:ea typeface="ＭＳ Ｐゴシック" pitchFamily="34" charset="-128"/>
              </a:rPr>
              <a:t>Little</a:t>
            </a:r>
            <a:r>
              <a:rPr lang="fr-FR" sz="3200" dirty="0" smtClean="0">
                <a:ea typeface="ＭＳ Ｐゴシック" pitchFamily="34" charset="-128"/>
              </a:rPr>
              <a:t> or no UI component</a:t>
            </a:r>
          </a:p>
          <a:p>
            <a:pPr>
              <a:spcBef>
                <a:spcPts val="3000"/>
              </a:spcBef>
            </a:pPr>
            <a:r>
              <a:rPr lang="fr-FR" sz="3200" dirty="0" smtClean="0">
                <a:ea typeface="ＭＳ Ｐゴシック" pitchFamily="34" charset="-128"/>
              </a:rPr>
              <a:t>Use of Chrome API</a:t>
            </a:r>
          </a:p>
          <a:p>
            <a:pPr>
              <a:spcBef>
                <a:spcPts val="3000"/>
              </a:spcBef>
            </a:pPr>
            <a:r>
              <a:rPr lang="fr-FR" sz="3200" dirty="0" err="1" smtClean="0">
                <a:ea typeface="ＭＳ Ｐゴシック" pitchFamily="34" charset="-128"/>
              </a:rPr>
              <a:t>Achieving</a:t>
            </a:r>
            <a:r>
              <a:rPr lang="fr-FR" sz="3200" dirty="0" smtClean="0">
                <a:ea typeface="ＭＳ Ｐゴシック" pitchFamily="34" charset="-128"/>
              </a:rPr>
              <a:t> one </a:t>
            </a:r>
            <a:r>
              <a:rPr lang="fr-FR" sz="3200" dirty="0" err="1" smtClean="0">
                <a:ea typeface="ＭＳ Ｐゴシック" pitchFamily="34" charset="-128"/>
              </a:rPr>
              <a:t>very</a:t>
            </a:r>
            <a:r>
              <a:rPr lang="fr-FR" sz="3200" dirty="0" smtClean="0">
                <a:ea typeface="ＭＳ Ｐゴシック" pitchFamily="34" charset="-128"/>
              </a:rPr>
              <a:t> </a:t>
            </a:r>
            <a:r>
              <a:rPr lang="fr-FR" sz="3200" dirty="0" err="1" smtClean="0">
                <a:ea typeface="ＭＳ Ｐゴシック" pitchFamily="34" charset="-128"/>
              </a:rPr>
              <a:t>specific</a:t>
            </a:r>
            <a:r>
              <a:rPr lang="fr-FR" sz="3200" dirty="0" smtClean="0">
                <a:ea typeface="ＭＳ Ｐゴシック" pitchFamily="34" charset="-128"/>
              </a:rPr>
              <a:t> goal</a:t>
            </a:r>
            <a:endParaRPr lang="en-US" sz="3200" dirty="0">
              <a:ea typeface="ＭＳ Ｐゴシック" pitchFamily="34" charset="-128"/>
            </a:endParaRPr>
          </a:p>
          <a:p>
            <a:pPr>
              <a:spcBef>
                <a:spcPts val="3000"/>
              </a:spcBef>
            </a:pPr>
            <a:r>
              <a:rPr lang="fr-FR" sz="3200" dirty="0" smtClean="0">
                <a:ea typeface="ＭＳ Ｐゴシック" pitchFamily="34" charset="-128"/>
              </a:rPr>
              <a:t>Can </a:t>
            </a:r>
            <a:r>
              <a:rPr lang="fr-FR" sz="3200" dirty="0" err="1" smtClean="0">
                <a:ea typeface="ＭＳ Ｐゴシック" pitchFamily="34" charset="-128"/>
              </a:rPr>
              <a:t>be</a:t>
            </a:r>
            <a:r>
              <a:rPr lang="fr-FR" sz="3200" dirty="0" smtClean="0">
                <a:ea typeface="ＭＳ Ｐゴシック" pitchFamily="34" charset="-128"/>
              </a:rPr>
              <a:t> </a:t>
            </a:r>
            <a:r>
              <a:rPr lang="fr-FR" sz="3200" dirty="0" err="1" smtClean="0">
                <a:ea typeface="ＭＳ Ｐゴシック" pitchFamily="34" charset="-128"/>
              </a:rPr>
              <a:t>reachable</a:t>
            </a:r>
            <a:r>
              <a:rPr lang="fr-FR" sz="3200" dirty="0" smtClean="0">
                <a:ea typeface="ＭＳ Ｐゴシック" pitchFamily="34" charset="-128"/>
              </a:rPr>
              <a:t> on the </a:t>
            </a:r>
            <a:r>
              <a:rPr lang="fr-FR" sz="3200" dirty="0" err="1" smtClean="0">
                <a:ea typeface="ＭＳ Ｐゴシック" pitchFamily="34" charset="-128"/>
              </a:rPr>
              <a:t>toolbar</a:t>
            </a:r>
            <a:endParaRPr lang="en-US" sz="3200" dirty="0" smtClean="0">
              <a:ea typeface="ＭＳ Ｐゴシック" pitchFamily="34" charset="-128"/>
            </a:endParaRPr>
          </a:p>
          <a:p>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2888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Extension </a:t>
            </a:r>
            <a:r>
              <a:rPr lang="fr-FR" dirty="0" err="1" smtClean="0">
                <a:ea typeface="ＭＳ Ｐゴシック" pitchFamily="34" charset="-128"/>
              </a:rPr>
              <a:t>example</a:t>
            </a:r>
            <a:r>
              <a:rPr lang="fr-FR" dirty="0" smtClean="0">
                <a:ea typeface="ＭＳ Ｐゴシック" pitchFamily="34" charset="-128"/>
              </a:rPr>
              <a:t> – Responsive Tester</a:t>
            </a:r>
          </a:p>
        </p:txBody>
      </p:sp>
      <p:sp>
        <p:nvSpPr>
          <p:cNvPr id="18435" name="Espace réservé du contenu 3"/>
          <p:cNvSpPr>
            <a:spLocks noGrp="1"/>
          </p:cNvSpPr>
          <p:nvPr>
            <p:ph sz="quarter" idx="13"/>
          </p:nvPr>
        </p:nvSpPr>
        <p:spPr/>
        <p:txBody>
          <a:bodyPr/>
          <a:lstStyle/>
          <a:p>
            <a:r>
              <a:rPr lang="fr-FR" dirty="0" err="1">
                <a:ea typeface="ＭＳ Ｐゴシック" pitchFamily="34" charset="-128"/>
              </a:rPr>
              <a:t>What’s</a:t>
            </a:r>
            <a:r>
              <a:rPr lang="fr-FR" dirty="0">
                <a:ea typeface="ＭＳ Ｐゴシック" pitchFamily="34" charset="-128"/>
              </a:rPr>
              <a:t> an </a:t>
            </a:r>
            <a:r>
              <a:rPr lang="fr-FR" dirty="0" err="1">
                <a:ea typeface="ＭＳ Ｐゴシック" pitchFamily="34" charset="-128"/>
              </a:rPr>
              <a:t>app</a:t>
            </a:r>
            <a:r>
              <a:rPr lang="fr-FR" dirty="0">
                <a:ea typeface="ＭＳ Ｐゴシック" pitchFamily="34" charset="-128"/>
              </a:rPr>
              <a:t>?</a:t>
            </a:r>
          </a:p>
        </p:txBody>
      </p:sp>
      <p:pic>
        <p:nvPicPr>
          <p:cNvPr id="3076" name="Picture 4"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700" y="1035296"/>
            <a:ext cx="5400600" cy="4126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94437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7424C0-2287-4A93-971E-C1339E07C193}"/>
</file>

<file path=customXml/itemProps2.xml><?xml version="1.0" encoding="utf-8"?>
<ds:datastoreItem xmlns:ds="http://schemas.openxmlformats.org/officeDocument/2006/customXml" ds:itemID="{AEE3504C-55FA-400C-91F1-736E61BB896D}"/>
</file>

<file path=customXml/itemProps3.xml><?xml version="1.0" encoding="utf-8"?>
<ds:datastoreItem xmlns:ds="http://schemas.openxmlformats.org/officeDocument/2006/customXml" ds:itemID="{5EB099F6-4C16-4A64-8C73-1BBA466585A8}"/>
</file>

<file path=docProps/app.xml><?xml version="1.0" encoding="utf-8"?>
<Properties xmlns="http://schemas.openxmlformats.org/officeDocument/2006/extended-properties" xmlns:vt="http://schemas.openxmlformats.org/officeDocument/2006/docPropsVTypes">
  <Template>SUPINFOTheme.thmx</Template>
  <TotalTime>0</TotalTime>
  <Words>3396</Words>
  <Application>Microsoft Macintosh PowerPoint</Application>
  <PresentationFormat>On-screen Show (16:10)</PresentationFormat>
  <Paragraphs>737</Paragraphs>
  <Slides>61</Slides>
  <Notes>44</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SUPINFOTheme</vt:lpstr>
      <vt:lpstr>PowerPoint Presentation</vt:lpstr>
      <vt:lpstr>Course objectives</vt:lpstr>
      <vt:lpstr>Course plan</vt:lpstr>
      <vt:lpstr>What’s an app?</vt:lpstr>
      <vt:lpstr>Introduction</vt:lpstr>
      <vt:lpstr>Why extend Chrome?</vt:lpstr>
      <vt:lpstr>Three plug-ins types</vt:lpstr>
      <vt:lpstr>Extensions</vt:lpstr>
      <vt:lpstr>Extension example – Responsive Tester</vt:lpstr>
      <vt:lpstr>Hosted apps</vt:lpstr>
      <vt:lpstr>Hosted app example – Google Maps</vt:lpstr>
      <vt:lpstr>Packaged apps</vt:lpstr>
      <vt:lpstr>Packaged app example – Calculator</vt:lpstr>
      <vt:lpstr>One app to rule them all</vt:lpstr>
      <vt:lpstr>Technical informations</vt:lpstr>
      <vt:lpstr>Upload informations</vt:lpstr>
      <vt:lpstr>Questions ?</vt:lpstr>
      <vt:lpstr>Apps structure</vt:lpstr>
      <vt:lpstr>App basics</vt:lpstr>
      <vt:lpstr>App basics</vt:lpstr>
      <vt:lpstr>Manifest file</vt:lpstr>
      <vt:lpstr>Manifest example (Hosted app)</vt:lpstr>
      <vt:lpstr>Packaging app</vt:lpstr>
      <vt:lpstr>Questions ?</vt:lpstr>
      <vt:lpstr>Exercises (1/3)</vt:lpstr>
      <vt:lpstr>Exercises (2/3)</vt:lpstr>
      <vt:lpstr>Exercises (3/3)</vt:lpstr>
      <vt:lpstr>Manifest in depth</vt:lpstr>
      <vt:lpstr>Understanding manifest</vt:lpstr>
      <vt:lpstr>Plenty of keys, now what?</vt:lpstr>
      <vt:lpstr>Plenty of keys, now what?</vt:lpstr>
      <vt:lpstr>Manifest attributes</vt:lpstr>
      <vt:lpstr>Plenty of keys, now what?</vt:lpstr>
      <vt:lpstr>Plenty of keys, now what?</vt:lpstr>
      <vt:lpstr>Hosted app or Packaged app?</vt:lpstr>
      <vt:lpstr>The ‘app’ property – Hosted apps</vt:lpstr>
      <vt:lpstr>Manifest example (Hosted app)</vt:lpstr>
      <vt:lpstr>Packaged apps</vt:lpstr>
      <vt:lpstr>The ‘app’ property – Packaged apps</vt:lpstr>
      <vt:lpstr>Background scripts</vt:lpstr>
      <vt:lpstr>Questions ?</vt:lpstr>
      <vt:lpstr>Chrome.* api</vt:lpstr>
      <vt:lpstr>Overview</vt:lpstr>
      <vt:lpstr>Overview</vt:lpstr>
      <vt:lpstr>Chrome.app.*</vt:lpstr>
      <vt:lpstr>Chrome.app.runtime.*</vt:lpstr>
      <vt:lpstr>App lifecycle</vt:lpstr>
      <vt:lpstr>Overriding events</vt:lpstr>
      <vt:lpstr>Chrome.app.window.*</vt:lpstr>
      <vt:lpstr>Opening a window</vt:lpstr>
      <vt:lpstr>Other APIs</vt:lpstr>
      <vt:lpstr>Chrome.storage</vt:lpstr>
      <vt:lpstr>Chrome.storage example</vt:lpstr>
      <vt:lpstr>Chrome.i18n</vt:lpstr>
      <vt:lpstr>Chrome.i18n</vt:lpstr>
      <vt:lpstr>Chrome.i18n</vt:lpstr>
      <vt:lpstr>Structure of ‘messages.json’ files</vt:lpstr>
      <vt:lpstr>Questions ?</vt:lpstr>
      <vt:lpstr>Exercise (1/2)</vt:lpstr>
      <vt:lpstr>Exercise (2/2)</vt:lpstr>
      <vt:lpstr>The end</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2014-10-04T10:03:18Z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